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4" r:id="rId7"/>
    <p:sldId id="278" r:id="rId8"/>
    <p:sldId id="267" r:id="rId9"/>
    <p:sldId id="268" r:id="rId10"/>
    <p:sldId id="281" r:id="rId11"/>
    <p:sldId id="280" r:id="rId12"/>
    <p:sldId id="276" r:id="rId13"/>
    <p:sldId id="277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20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1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9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754053-7857-43CF-BC3B-E690130EB5C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7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emf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11463868" cy="146304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The effect of incubation time on the rate of an enzyme catalyzed reaction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25581"/>
            <a:ext cx="12192000" cy="3402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9648"/>
            <a:ext cx="3344580" cy="241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465" y="1126191"/>
            <a:ext cx="2582956" cy="249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1126191"/>
            <a:ext cx="3295275" cy="250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458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7.53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8" t="20367" r="2428"/>
          <a:stretch/>
        </p:blipFill>
        <p:spPr>
          <a:xfrm>
            <a:off x="1576457" y="978149"/>
            <a:ext cx="8962453" cy="2467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1549" y="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smtClean="0">
                <a:solidFill>
                  <a:srgbClr val="2E663E"/>
                </a:solidFill>
                <a:latin typeface="Century Gothic"/>
                <a:cs typeface="Century Gothic"/>
              </a:rPr>
              <a:t>To start the reaction </a:t>
            </a:r>
            <a:r>
              <a:rPr lang="en-US" dirty="0" smtClean="0">
                <a:latin typeface="Century Gothic"/>
                <a:cs typeface="Century Gothic"/>
                <a:sym typeface="Wingdings"/>
              </a:rPr>
              <a:t> </a:t>
            </a:r>
            <a:r>
              <a:rPr lang="en-US" dirty="0" smtClean="0">
                <a:latin typeface="Century Gothic"/>
                <a:cs typeface="Century Gothic"/>
              </a:rPr>
              <a:t>add </a:t>
            </a:r>
            <a:r>
              <a:rPr lang="en-US" b="1" dirty="0">
                <a:latin typeface="Century Gothic"/>
                <a:cs typeface="Century Gothic"/>
              </a:rPr>
              <a:t>0.5ml of </a:t>
            </a:r>
            <a:r>
              <a:rPr lang="en-US" b="1" dirty="0" smtClean="0">
                <a:latin typeface="Century Gothic"/>
                <a:cs typeface="Century Gothic"/>
              </a:rPr>
              <a:t>E</a:t>
            </a:r>
          </a:p>
          <a:p>
            <a:pPr algn="just">
              <a:lnSpc>
                <a:spcPct val="13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To stop the reaction </a:t>
            </a:r>
            <a:r>
              <a:rPr lang="en-US" b="1" dirty="0" smtClean="0">
                <a:latin typeface="Century Gothic"/>
                <a:cs typeface="Century Gothic"/>
                <a:sym typeface="Wingdings"/>
              </a:rPr>
              <a:t> 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add </a:t>
            </a:r>
            <a:r>
              <a:rPr lang="en-US" b="1" dirty="0" smtClean="0">
                <a:latin typeface="Century Gothic"/>
                <a:cs typeface="Century Gothic"/>
              </a:rPr>
              <a:t>0.5ml </a:t>
            </a:r>
            <a:r>
              <a:rPr lang="en-US" b="1" dirty="0">
                <a:latin typeface="Century Gothic"/>
                <a:cs typeface="Century Gothic"/>
              </a:rPr>
              <a:t>of KOH</a:t>
            </a:r>
            <a:r>
              <a:rPr lang="en-US" dirty="0">
                <a:latin typeface="Century Gothic"/>
                <a:cs typeface="Century Gothic"/>
              </a:rPr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30562"/>
              </p:ext>
            </p:extLst>
          </p:nvPr>
        </p:nvGraphicFramePr>
        <p:xfrm>
          <a:off x="1" y="3460023"/>
          <a:ext cx="10860039" cy="792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66071"/>
                <a:gridCol w="959519"/>
                <a:gridCol w="1307365"/>
                <a:gridCol w="1426216"/>
                <a:gridCol w="1381647"/>
                <a:gridCol w="1470785"/>
                <a:gridCol w="1411359"/>
                <a:gridCol w="1337077"/>
              </a:tblGrid>
              <a:tr h="3751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Start at (min)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Stop at (min)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634844" y="4102391"/>
            <a:ext cx="423309" cy="56937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371" y="4722932"/>
            <a:ext cx="3765981" cy="6971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dirty="0" smtClean="0"/>
              <a:t>Add KOH to blank ((FIRST)), </a:t>
            </a:r>
            <a:r>
              <a:rPr lang="en-US" b="1" u="sng" dirty="0"/>
              <a:t>to prevent the reaction from happening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335727" y="5813259"/>
            <a:ext cx="11651917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dirty="0">
                <a:latin typeface="Century Gothic"/>
                <a:cs typeface="Century Gothic"/>
              </a:rPr>
              <a:t>After all the reactions have been terminated, determine the absorbance at </a:t>
            </a:r>
            <a:r>
              <a:rPr lang="en-US" b="1" u="sng" dirty="0">
                <a:latin typeface="Century Gothic"/>
                <a:cs typeface="Century Gothic"/>
              </a:rPr>
              <a:t>405 nm</a:t>
            </a:r>
            <a:r>
              <a:rPr lang="en-US" dirty="0">
                <a:latin typeface="Century Gothic"/>
                <a:cs typeface="Century Gothic"/>
              </a:rPr>
              <a:t> for each </a:t>
            </a:r>
            <a:r>
              <a:rPr lang="en-US" dirty="0" smtClean="0">
                <a:latin typeface="Century Gothic"/>
                <a:cs typeface="Century Gothic"/>
              </a:rPr>
              <a:t>sample against blank.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4306064" y="5693710"/>
            <a:ext cx="898274" cy="773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3786">
            <a:off x="10614760" y="3004165"/>
            <a:ext cx="1652628" cy="17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8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4" y="849656"/>
            <a:ext cx="11893176" cy="60083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  <a:p>
            <a:pPr marL="0" lvl="0" indent="0" algn="just">
              <a:lnSpc>
                <a:spcPct val="130000"/>
              </a:lnSpc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       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 smtClean="0">
              <a:latin typeface="Century Gothic"/>
              <a:cs typeface="Century Gothic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794861"/>
              </p:ext>
            </p:extLst>
          </p:nvPr>
        </p:nvGraphicFramePr>
        <p:xfrm>
          <a:off x="876300" y="1547521"/>
          <a:ext cx="5543550" cy="503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3" imgW="6819900" imgH="5969000" progId="Word.Document.12">
                  <p:embed/>
                </p:oleObj>
              </mc:Choice>
              <mc:Fallback>
                <p:oleObj name="Document" r:id="rId3" imgW="6819900" imgH="596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1547521"/>
                        <a:ext cx="5543550" cy="5039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56572"/>
              </p:ext>
            </p:extLst>
          </p:nvPr>
        </p:nvGraphicFramePr>
        <p:xfrm>
          <a:off x="890406" y="802959"/>
          <a:ext cx="9900520" cy="1188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66071"/>
                <a:gridCol w="1307365"/>
                <a:gridCol w="1426216"/>
                <a:gridCol w="1381647"/>
                <a:gridCol w="1470785"/>
                <a:gridCol w="1411359"/>
                <a:gridCol w="1337077"/>
              </a:tblGrid>
              <a:tr h="3751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Tube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</a:tr>
              <a:tr h="3751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Start at (min)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Stop at (min)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rved Left Arrow 7"/>
          <p:cNvSpPr/>
          <p:nvPr/>
        </p:nvSpPr>
        <p:spPr>
          <a:xfrm rot="2813400">
            <a:off x="6986643" y="2214821"/>
            <a:ext cx="2053287" cy="3562671"/>
          </a:xfrm>
          <a:prstGeom prst="curvedLeftArrow">
            <a:avLst>
              <a:gd name="adj1" fmla="val 23805"/>
              <a:gd name="adj2" fmla="val 50000"/>
              <a:gd name="adj3" fmla="val 305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46" y="3153439"/>
            <a:ext cx="3200354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o convert the time table to an easier way try the following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75574" y="1211738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39511" y="1247344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61834" y="1239152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80273" y="1639740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90590" y="1237368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12914" y="1229176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06045" y="1220985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8907" y="1636171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56634" y="1642579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78958" y="1619788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17174" y="1640795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36908" y="1647202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3786">
            <a:off x="8274196" y="4654099"/>
            <a:ext cx="2203292" cy="19730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83638" y="2730060"/>
            <a:ext cx="3707595" cy="3839605"/>
          </a:xfrm>
          <a:prstGeom prst="rect">
            <a:avLst/>
          </a:prstGeom>
          <a:solidFill>
            <a:srgbClr val="D2EFFA"/>
          </a:solidFill>
          <a:ln>
            <a:solidFill>
              <a:srgbClr val="D2EF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9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14" y="437978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Results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4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25346"/>
              </p:ext>
            </p:extLst>
          </p:nvPr>
        </p:nvGraphicFramePr>
        <p:xfrm>
          <a:off x="227194" y="1795708"/>
          <a:ext cx="7976222" cy="37144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23098"/>
                <a:gridCol w="2494213"/>
                <a:gridCol w="1858911"/>
              </a:tblGrid>
              <a:tr h="36068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[P] (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µmoles)</a:t>
                      </a:r>
                      <a:endParaRPr lang="x-none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Absorbance at 405nm</a:t>
                      </a:r>
                      <a:endParaRPr lang="x-none" sz="16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Time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(min)</a:t>
                      </a:r>
                      <a:endParaRPr lang="x-none" sz="16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133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 smtClean="0"/>
                        <a:t>0</a:t>
                      </a:r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 smtClean="0"/>
                        <a:t>5</a:t>
                      </a:r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 smtClean="0"/>
                        <a:t>10</a:t>
                      </a:r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 smtClean="0"/>
                        <a:t>15</a:t>
                      </a:r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 smtClean="0"/>
                        <a:t>20</a:t>
                      </a:r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 smtClean="0"/>
                        <a:t>25</a:t>
                      </a:r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 smtClean="0"/>
                        <a:t>30</a:t>
                      </a:r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49072" y="5661264"/>
            <a:ext cx="4764821" cy="1077218"/>
          </a:xfrm>
          <a:prstGeom prst="rect">
            <a:avLst/>
          </a:prstGeom>
          <a:solidFill>
            <a:srgbClr val="D2EF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latin typeface="Century Gothic"/>
                <a:cs typeface="Century Gothic"/>
              </a:rPr>
              <a:t>[P] = ( A x 10</a:t>
            </a:r>
            <a:r>
              <a:rPr lang="en-US" sz="1600" b="1" baseline="30000" dirty="0" smtClean="0">
                <a:latin typeface="Century Gothic"/>
                <a:cs typeface="Century Gothic"/>
              </a:rPr>
              <a:t>6</a:t>
            </a:r>
            <a:r>
              <a:rPr lang="en-US" sz="1600" b="1" dirty="0" smtClean="0">
                <a:latin typeface="Century Gothic"/>
                <a:cs typeface="Century Gothic"/>
              </a:rPr>
              <a:t> </a:t>
            </a:r>
            <a:r>
              <a:rPr lang="en-US" sz="1600" b="1" dirty="0">
                <a:latin typeface="Century Gothic"/>
                <a:cs typeface="Century Gothic"/>
              </a:rPr>
              <a:t>)  </a:t>
            </a:r>
            <a:r>
              <a:rPr lang="en-US" sz="1600" b="1" dirty="0" smtClean="0">
                <a:latin typeface="Century Gothic"/>
                <a:cs typeface="Century Gothic"/>
              </a:rPr>
              <a:t>/ E X L=     µmole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E=  </a:t>
            </a:r>
            <a:r>
              <a:rPr lang="en-US" sz="1600" dirty="0">
                <a:latin typeface="Century Gothic"/>
                <a:cs typeface="Century Gothic"/>
              </a:rPr>
              <a:t>extension coefficient=</a:t>
            </a:r>
            <a:r>
              <a:rPr lang="en-US" sz="1600" dirty="0" smtClean="0">
                <a:latin typeface="Century Gothic"/>
                <a:cs typeface="Century Gothic"/>
              </a:rPr>
              <a:t>18.8x10</a:t>
            </a:r>
            <a:r>
              <a:rPr lang="en-US" sz="1600" baseline="30000" dirty="0" smtClean="0">
                <a:latin typeface="Century Gothic"/>
                <a:cs typeface="Century Gothic"/>
              </a:rPr>
              <a:t>3</a:t>
            </a:r>
            <a:endParaRPr lang="en-US" sz="1600" dirty="0"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A= </a:t>
            </a:r>
            <a:r>
              <a:rPr lang="en-US" sz="1600" dirty="0" smtClean="0">
                <a:latin typeface="Century Gothic"/>
                <a:cs typeface="Century Gothic"/>
              </a:rPr>
              <a:t>absorbance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L= </a:t>
            </a:r>
            <a:r>
              <a:rPr lang="en-US" sz="1600" dirty="0" smtClean="0">
                <a:latin typeface="Century Gothic"/>
                <a:cs typeface="Century Gothic"/>
              </a:rPr>
              <a:t>path length (1 cm)</a:t>
            </a:r>
            <a:endParaRPr lang="en-US" sz="16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5-10-05 at 8.24.14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04" y="1781110"/>
            <a:ext cx="3813422" cy="3649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7482330" y="2770479"/>
            <a:ext cx="2577010" cy="5555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Product formed </a:t>
            </a:r>
            <a:r>
              <a:rPr lang="en-US" sz="1400" dirty="0" smtClean="0">
                <a:solidFill>
                  <a:srgbClr val="000000"/>
                </a:solidFill>
              </a:rPr>
              <a:t>(µmole)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4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Discussion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338" y="2023213"/>
            <a:ext cx="10419785" cy="402336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 Draw </a:t>
            </a:r>
            <a:r>
              <a:rPr lang="en-US" dirty="0" smtClean="0">
                <a:latin typeface="Century Gothic"/>
                <a:cs typeface="Century Gothic"/>
              </a:rPr>
              <a:t>the graph </a:t>
            </a:r>
            <a:r>
              <a:rPr lang="en-US" u="sng" dirty="0" smtClean="0">
                <a:latin typeface="Century Gothic"/>
                <a:cs typeface="Century Gothic"/>
              </a:rPr>
              <a:t>[ do not forget the title and the units ]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X axis = Time </a:t>
            </a:r>
            <a:r>
              <a:rPr lang="en-US" b="1" dirty="0" smtClean="0">
                <a:latin typeface="Century Gothic"/>
                <a:cs typeface="Century Gothic"/>
              </a:rPr>
              <a:t>(min)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Y axis = [P] </a:t>
            </a:r>
            <a:r>
              <a:rPr lang="en-US" b="1" dirty="0">
                <a:latin typeface="Century Gothic"/>
                <a:cs typeface="Century Gothic"/>
              </a:rPr>
              <a:t>(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µmoles)</a:t>
            </a:r>
            <a:endParaRPr lang="en-US" dirty="0" smtClean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Calculate from the graph the </a:t>
            </a:r>
            <a:r>
              <a:rPr lang="en-US" dirty="0">
                <a:latin typeface="Century Gothic"/>
                <a:cs typeface="Century Gothic"/>
              </a:rPr>
              <a:t>value initial velocity </a:t>
            </a:r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 Principle</a:t>
            </a:r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Comment </a:t>
            </a:r>
            <a:r>
              <a:rPr lang="en-US" dirty="0" smtClean="0">
                <a:latin typeface="Century Gothic"/>
                <a:cs typeface="Century Gothic"/>
              </a:rPr>
              <a:t>on the graph that you get </a:t>
            </a:r>
            <a:r>
              <a:rPr lang="en-US" dirty="0" smtClean="0">
                <a:latin typeface="Century Gothic"/>
                <a:cs typeface="Century Gothic"/>
              </a:rPr>
              <a:t>in details</a:t>
            </a:r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036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39" y="2204489"/>
            <a:ext cx="11312540" cy="442605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 How is the initial velocity of an enzymatic reaction determined?</a:t>
            </a:r>
          </a:p>
          <a:p>
            <a:pPr>
              <a:buFont typeface="Arial"/>
              <a:buChar char="•"/>
            </a:pPr>
            <a:endParaRPr lang="en-US" dirty="0" smtClean="0"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 What are the factors that influence the rate of enzyme catalyzed reactions?</a:t>
            </a:r>
          </a:p>
          <a:p>
            <a:pPr>
              <a:buFont typeface="Arial"/>
              <a:buChar char="•"/>
            </a:pPr>
            <a:endParaRPr lang="en-US" dirty="0" smtClean="0"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 What is the pH which the acid phosphatase activity is measured?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4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Objectives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To monitor the progress of an enzyme catalyzed reaction.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To determine the initial rate of the reaction (V</a:t>
            </a:r>
            <a:r>
              <a:rPr lang="en-US" baseline="-25000" dirty="0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).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6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Enzyme kinetics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0"/>
            <a:ext cx="11717867" cy="4023360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Enzyme </a:t>
            </a:r>
            <a:r>
              <a:rPr lang="en-US" dirty="0">
                <a:latin typeface="Century Gothic"/>
                <a:cs typeface="Century Gothic"/>
              </a:rPr>
              <a:t>kinetics is the study of the chemical reactions that are </a:t>
            </a:r>
            <a:r>
              <a:rPr lang="en-US" dirty="0" smtClean="0">
                <a:latin typeface="Century Gothic"/>
                <a:cs typeface="Century Gothic"/>
              </a:rPr>
              <a:t>catalyzed </a:t>
            </a:r>
            <a:r>
              <a:rPr lang="en-US" dirty="0">
                <a:latin typeface="Century Gothic"/>
                <a:cs typeface="Century Gothic"/>
              </a:rPr>
              <a:t>by enzymes. </a:t>
            </a:r>
            <a:endParaRPr lang="en-US" dirty="0" smtClean="0">
              <a:latin typeface="Century Gothic"/>
              <a:cs typeface="Century Gothic"/>
            </a:endParaRP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 Kinetics </a:t>
            </a:r>
            <a:r>
              <a:rPr lang="en-US" dirty="0">
                <a:latin typeface="Century Gothic"/>
                <a:cs typeface="Century Gothic"/>
              </a:rPr>
              <a:t>analysis of </a:t>
            </a:r>
            <a:r>
              <a:rPr lang="en-US" dirty="0" smtClean="0">
                <a:latin typeface="Century Gothic"/>
                <a:cs typeface="Century Gothic"/>
              </a:rPr>
              <a:t>enzymes </a:t>
            </a:r>
            <a:r>
              <a:rPr lang="en-US" dirty="0" smtClean="0">
                <a:latin typeface="Century Gothic"/>
                <a:cs typeface="Century Gothic"/>
              </a:rPr>
              <a:t>are </a:t>
            </a:r>
            <a:r>
              <a:rPr lang="en-US" dirty="0">
                <a:latin typeface="Century Gothic"/>
                <a:cs typeface="Century Gothic"/>
              </a:rPr>
              <a:t>used for characterization of enzyme catalyzed </a:t>
            </a:r>
            <a:r>
              <a:rPr lang="en-US" dirty="0" smtClean="0">
                <a:latin typeface="Century Gothic"/>
                <a:cs typeface="Century Gothic"/>
              </a:rPr>
              <a:t>reaction</a:t>
            </a:r>
            <a:endParaRPr lang="en-US" dirty="0" smtClean="0"/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 It determines </a:t>
            </a:r>
            <a:r>
              <a:rPr lang="en-US" dirty="0">
                <a:latin typeface="Century Gothic"/>
                <a:cs typeface="Century Gothic"/>
              </a:rPr>
              <a:t>the rate </a:t>
            </a:r>
            <a:r>
              <a:rPr lang="en-US" dirty="0" smtClean="0">
                <a:latin typeface="Century Gothic"/>
                <a:cs typeface="Century Gothic"/>
              </a:rPr>
              <a:t>of the enzymatic reaction (</a:t>
            </a:r>
            <a:r>
              <a:rPr lang="en-US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velocity</a:t>
            </a:r>
            <a:r>
              <a:rPr lang="en-US" dirty="0" smtClean="0">
                <a:latin typeface="Century Gothic"/>
                <a:cs typeface="Century Gothic"/>
              </a:rPr>
              <a:t>) </a:t>
            </a:r>
            <a:r>
              <a:rPr lang="en-US" dirty="0">
                <a:latin typeface="Century Gothic"/>
                <a:cs typeface="Century Gothic"/>
              </a:rPr>
              <a:t>and its changes in response with the changes in parameters such as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substrate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concentration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>
                <a:solidFill>
                  <a:schemeClr val="accent5"/>
                </a:solidFill>
                <a:latin typeface="Century Gothic"/>
                <a:cs typeface="Century Gothic"/>
              </a:rPr>
              <a:t>enzyme concentration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>
                <a:solidFill>
                  <a:srgbClr val="660066"/>
                </a:solidFill>
                <a:latin typeface="Century Gothic"/>
                <a:cs typeface="Century Gothic"/>
              </a:rPr>
              <a:t>pH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 smtClean="0">
                <a:solidFill>
                  <a:srgbClr val="3366FF"/>
                </a:solidFill>
                <a:latin typeface="Century Gothic"/>
                <a:cs typeface="Century Gothic"/>
              </a:rPr>
              <a:t>temperature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531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261" y="314282"/>
            <a:ext cx="10253472" cy="149961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Measuring the rate of reaction (velocity)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37" y="1838136"/>
            <a:ext cx="8820683" cy="45889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entury Gothic"/>
                <a:cs typeface="Century Gothic"/>
              </a:rPr>
              <a:t>The progress of an enzyme catalyzed reaction may be followed by measuring </a:t>
            </a:r>
            <a:r>
              <a:rPr lang="en-US" dirty="0" smtClean="0">
                <a:latin typeface="Century Gothic"/>
                <a:cs typeface="Century Gothic"/>
              </a:rPr>
              <a:t>either the </a:t>
            </a:r>
            <a:endParaRPr lang="en-US" dirty="0" smtClean="0">
              <a:latin typeface="Century Gothic"/>
              <a:cs typeface="Century Gothic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amount </a:t>
            </a:r>
            <a:r>
              <a:rPr lang="en-US" sz="2000" b="1" dirty="0">
                <a:solidFill>
                  <a:srgbClr val="000090"/>
                </a:solidFill>
                <a:latin typeface="Century Gothic"/>
                <a:cs typeface="Century Gothic"/>
              </a:rPr>
              <a:t>of substrate consumed</a:t>
            </a:r>
            <a:r>
              <a:rPr lang="en-US" sz="2000" dirty="0">
                <a:solidFill>
                  <a:srgbClr val="000090"/>
                </a:solidFill>
                <a:latin typeface="Century Gothic"/>
                <a:cs typeface="Century Gothic"/>
              </a:rPr>
              <a:t>,</a:t>
            </a:r>
            <a:r>
              <a:rPr lang="en-US" sz="2000" dirty="0">
                <a:latin typeface="Century Gothic"/>
                <a:cs typeface="Century Gothic"/>
              </a:rPr>
              <a:t> or </a:t>
            </a:r>
            <a:endParaRPr lang="en-US" sz="2000" dirty="0" smtClean="0">
              <a:latin typeface="Century Gothic"/>
              <a:cs typeface="Century Gothic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Amount of product formed</a:t>
            </a:r>
            <a:endParaRPr lang="en-US" sz="2000" b="1" dirty="0" smtClean="0">
              <a:solidFill>
                <a:srgbClr val="800000"/>
              </a:solidFill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b="1" dirty="0" smtClean="0">
              <a:solidFill>
                <a:srgbClr val="800000"/>
              </a:solidFill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Velocity </a:t>
            </a:r>
            <a:r>
              <a:rPr lang="en-US" sz="20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(V) </a:t>
            </a:r>
            <a:r>
              <a:rPr lang="en-US" sz="2000" dirty="0" smtClean="0">
                <a:latin typeface="Century Gothic"/>
                <a:cs typeface="Century Gothic"/>
              </a:rPr>
              <a:t>= </a:t>
            </a:r>
            <a:r>
              <a:rPr lang="en-US" sz="2000" b="1" dirty="0">
                <a:solidFill>
                  <a:srgbClr val="0070C0"/>
                </a:solidFill>
                <a:latin typeface="Century Gothic"/>
                <a:cs typeface="Century Gothic"/>
              </a:rPr>
              <a:t>rate of </a:t>
            </a:r>
            <a:r>
              <a:rPr lang="en-US" sz="2000" b="1" dirty="0" smtClean="0">
                <a:solidFill>
                  <a:srgbClr val="0070C0"/>
                </a:solidFill>
                <a:latin typeface="Century Gothic"/>
                <a:cs typeface="Century Gothic"/>
              </a:rPr>
              <a:t>reaction</a:t>
            </a:r>
            <a:r>
              <a:rPr lang="en-US" sz="2000" dirty="0" smtClean="0">
                <a:latin typeface="Century Gothic"/>
                <a:cs typeface="Century Gothic"/>
              </a:rPr>
              <a:t>= </a:t>
            </a:r>
            <a:r>
              <a:rPr lang="en-US" sz="2000" dirty="0">
                <a:latin typeface="Century Gothic"/>
                <a:cs typeface="Century Gothic"/>
              </a:rPr>
              <a:t>change in [P] </a:t>
            </a:r>
            <a:r>
              <a:rPr lang="en-US" sz="2000" dirty="0" smtClean="0">
                <a:latin typeface="Century Gothic"/>
                <a:cs typeface="Century Gothic"/>
              </a:rPr>
              <a:t>or [S] per </a:t>
            </a:r>
            <a:r>
              <a:rPr lang="en-US" sz="2000" dirty="0">
                <a:latin typeface="Century Gothic"/>
                <a:cs typeface="Century Gothic"/>
              </a:rPr>
              <a:t>unit </a:t>
            </a:r>
            <a:r>
              <a:rPr lang="en-US" sz="2000" dirty="0" smtClean="0">
                <a:latin typeface="Century Gothic"/>
                <a:cs typeface="Century Gothic"/>
              </a:rPr>
              <a:t>time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Unit : </a:t>
            </a:r>
            <a:r>
              <a:rPr lang="en-US" sz="2000" b="1" dirty="0" smtClean="0">
                <a:latin typeface="Century Gothic"/>
                <a:cs typeface="Century Gothic"/>
              </a:rPr>
              <a:t>µmoles</a:t>
            </a:r>
            <a:r>
              <a:rPr lang="en-US" sz="2000" dirty="0" smtClean="0">
                <a:latin typeface="Century Gothic"/>
                <a:cs typeface="Century Gothic"/>
              </a:rPr>
              <a:t>/</a:t>
            </a:r>
            <a:r>
              <a:rPr lang="en-US" sz="2000" b="1" dirty="0" smtClean="0">
                <a:latin typeface="Century Gothic"/>
                <a:cs typeface="Century Gothic"/>
              </a:rPr>
              <a:t>minute</a:t>
            </a:r>
          </a:p>
          <a:p>
            <a:pPr algn="just">
              <a:lnSpc>
                <a:spcPct val="130000"/>
              </a:lnSpc>
            </a:pPr>
            <a:endParaRPr lang="en-US" b="1" dirty="0" smtClean="0"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b="1" dirty="0" smtClean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</a:pP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8273" y="4681839"/>
            <a:ext cx="8023531" cy="12016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85000"/>
                  <a:satMod val="100000"/>
                  <a:lumMod val="100000"/>
                  <a:alpha val="22000"/>
                </a:schemeClr>
              </a:gs>
              <a:gs pos="100000">
                <a:schemeClr val="accent1">
                  <a:tint val="90000"/>
                  <a:shade val="100000"/>
                  <a:satMod val="150000"/>
                  <a:lumMod val="100000"/>
                  <a:alpha val="22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5430021" y="3095043"/>
            <a:ext cx="379517" cy="861356"/>
          </a:xfrm>
          <a:prstGeom prst="rightBrac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4828" y="3299431"/>
            <a:ext cx="18054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Century Gothic"/>
                <a:cs typeface="Century Gothic"/>
              </a:rPr>
              <a:t>per unit time</a:t>
            </a:r>
            <a:r>
              <a:rPr lang="en-US" dirty="0">
                <a:latin typeface="Century Gothic"/>
                <a:cs typeface="Century Gothic"/>
              </a:rPr>
              <a:t>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579" y="2730062"/>
            <a:ext cx="3813421" cy="33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9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28" y="169334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initial velocity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993" y="1566376"/>
            <a:ext cx="10084140" cy="259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The initial rate of reaction (V</a:t>
            </a:r>
            <a:r>
              <a:rPr lang="en-US" b="1" baseline="-25000" dirty="0" smtClean="0">
                <a:solidFill>
                  <a:srgbClr val="800000"/>
                </a:solidFill>
                <a:latin typeface="Century Gothic"/>
                <a:cs typeface="Century Gothic"/>
              </a:rPr>
              <a:t>i</a:t>
            </a:r>
            <a:r>
              <a:rPr lang="en-US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measured as the slope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at the origin (time= 0).</a:t>
            </a:r>
          </a:p>
          <a:p>
            <a:pPr algn="just">
              <a:lnSpc>
                <a:spcPct val="13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6" name="Picture 55" descr="Screen Shot 2015-10-05 at 8.24.14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7" y="2575892"/>
            <a:ext cx="4240341" cy="340980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4777536" y="2680950"/>
            <a:ext cx="6695570" cy="25991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The effect of time on the enzyme catalyzed reaction: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The </a:t>
            </a:r>
            <a:r>
              <a:rPr lang="en-US" dirty="0">
                <a:latin typeface="Century Gothic"/>
                <a:cs typeface="Century Gothic"/>
              </a:rPr>
              <a:t>rate of the reaction is highest at time zero and decreases with increasing time, eventually falling to zero itself, reaching a plateau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dirty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 This usually occurs either when all the substrate is used up or when equilibrium is reached.</a:t>
            </a:r>
          </a:p>
        </p:txBody>
      </p:sp>
      <p:sp>
        <p:nvSpPr>
          <p:cNvPr id="59" name="Rectangle 58"/>
          <p:cNvSpPr/>
          <p:nvPr/>
        </p:nvSpPr>
        <p:spPr>
          <a:xfrm rot="16200000">
            <a:off x="-181004" y="3544239"/>
            <a:ext cx="2577010" cy="5555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Product formed </a:t>
            </a:r>
            <a:r>
              <a:rPr lang="en-US" sz="1400" dirty="0" smtClean="0">
                <a:solidFill>
                  <a:srgbClr val="000000"/>
                </a:solidFill>
              </a:rPr>
              <a:t>(µmole)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98235" y="2978247"/>
            <a:ext cx="1547264" cy="87595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Plateau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9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61" y="534414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Acid phosphatase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2201333"/>
            <a:ext cx="10608735" cy="4023360"/>
          </a:xfrm>
        </p:spPr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/>
                <a:cs typeface="Century Gothic"/>
              </a:rPr>
              <a:t>In this experiment, you will measure the velocity of the reaction catalyzed by purified acid </a:t>
            </a:r>
            <a:r>
              <a:rPr lang="en-US" altLang="en-US" sz="2000" dirty="0" smtClean="0">
                <a:latin typeface="Century Gothic"/>
                <a:cs typeface="Century Gothic"/>
              </a:rPr>
              <a:t>phosphatase </a:t>
            </a:r>
            <a:r>
              <a:rPr lang="en-US" altLang="en-US" sz="2000" b="1" dirty="0" smtClean="0">
                <a:latin typeface="Century Gothic"/>
                <a:cs typeface="Century Gothic"/>
              </a:rPr>
              <a:t>(ACP) </a:t>
            </a:r>
            <a:r>
              <a:rPr lang="en-US" altLang="en-US" sz="2000" dirty="0">
                <a:latin typeface="Century Gothic"/>
                <a:cs typeface="Century Gothic"/>
              </a:rPr>
              <a:t>from wheat germ</a:t>
            </a:r>
            <a:r>
              <a:rPr lang="en-US" altLang="en-US" sz="2000" dirty="0" smtClean="0">
                <a:latin typeface="Century Gothic"/>
                <a:cs typeface="Century Gothic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altLang="en-US" sz="2000" dirty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/>
                <a:cs typeface="Century Gothic"/>
              </a:rPr>
              <a:t>Acid </a:t>
            </a:r>
            <a:r>
              <a:rPr lang="en-US" altLang="en-US" sz="2000" dirty="0" smtClean="0">
                <a:latin typeface="Century Gothic"/>
                <a:cs typeface="Century Gothic"/>
              </a:rPr>
              <a:t>phosphatase </a:t>
            </a:r>
            <a:r>
              <a:rPr lang="en-US" altLang="en-US" sz="2000" dirty="0">
                <a:latin typeface="Century Gothic"/>
                <a:cs typeface="Century Gothic"/>
              </a:rPr>
              <a:t>is a </a:t>
            </a:r>
            <a:r>
              <a:rPr lang="en-US" altLang="en-US" sz="2000" b="1" dirty="0" smtClean="0">
                <a:latin typeface="Century Gothic"/>
                <a:cs typeface="Century Gothic"/>
              </a:rPr>
              <a:t>phosphatase </a:t>
            </a:r>
            <a:r>
              <a:rPr lang="en-US" altLang="en-US" sz="2000" dirty="0" smtClean="0">
                <a:latin typeface="Century Gothic"/>
                <a:cs typeface="Century Gothic"/>
              </a:rPr>
              <a:t>that </a:t>
            </a:r>
            <a:r>
              <a:rPr lang="en-US" sz="2000" dirty="0" smtClean="0">
                <a:latin typeface="Century Gothic"/>
                <a:cs typeface="Century Gothic"/>
              </a:rPr>
              <a:t>acts on </a:t>
            </a:r>
            <a:r>
              <a:rPr lang="en-US" sz="20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monoesters </a:t>
            </a:r>
            <a:r>
              <a:rPr lang="en-US" sz="2000" dirty="0">
                <a:latin typeface="Century Gothic"/>
                <a:cs typeface="Century Gothic"/>
              </a:rPr>
              <a:t>of </a:t>
            </a:r>
            <a:r>
              <a:rPr lang="en-US" sz="2000" dirty="0" err="1">
                <a:latin typeface="Century Gothic"/>
                <a:cs typeface="Century Gothic"/>
              </a:rPr>
              <a:t>orthophosphoric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acid. It </a:t>
            </a:r>
            <a:r>
              <a:rPr lang="en-US" sz="2000" dirty="0">
                <a:latin typeface="Century Gothic"/>
                <a:cs typeface="Century Gothic"/>
              </a:rPr>
              <a:t>does 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cs typeface="Century Gothic"/>
              </a:rPr>
              <a:t>not act </a:t>
            </a:r>
            <a:r>
              <a:rPr lang="en-US" sz="2000" dirty="0">
                <a:latin typeface="Century Gothic"/>
                <a:cs typeface="Century Gothic"/>
              </a:rPr>
              <a:t>on phosphoric </a:t>
            </a:r>
            <a:r>
              <a:rPr lang="en-US" sz="2000" dirty="0" err="1">
                <a:latin typeface="Century Gothic"/>
                <a:cs typeface="Century Gothic"/>
              </a:rPr>
              <a:t>diesters</a:t>
            </a:r>
            <a:r>
              <a:rPr lang="en-US" sz="2000" dirty="0">
                <a:latin typeface="Century Gothic"/>
                <a:cs typeface="Century Gothic"/>
              </a:rPr>
              <a:t> or </a:t>
            </a:r>
            <a:r>
              <a:rPr lang="en-US" sz="2000" dirty="0" err="1" smtClean="0">
                <a:latin typeface="Century Gothic"/>
                <a:cs typeface="Century Gothic"/>
              </a:rPr>
              <a:t>triesters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 smtClean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/>
                <a:cs typeface="Century Gothic"/>
              </a:rPr>
              <a:t>The hydrolysis of phosphate esters is an important process in energy metabolism, metabolic regulation and a wide variety of cellular signal transduction </a:t>
            </a:r>
            <a:r>
              <a:rPr lang="en-US" altLang="en-US" sz="2000" dirty="0" smtClean="0">
                <a:latin typeface="Century Gothic"/>
                <a:cs typeface="Century Gothic"/>
              </a:rPr>
              <a:t>pathways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841" y="160592"/>
            <a:ext cx="2843974" cy="20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8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61" y="568283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Acid phosphatase from wheat germ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buFont typeface="Wingdings" charset="2"/>
              <a:buChar char="§"/>
            </a:pPr>
            <a:r>
              <a:rPr lang="en-US" altLang="en-US" sz="2400" dirty="0">
                <a:latin typeface="Century Gothic"/>
                <a:cs typeface="Century Gothic"/>
              </a:rPr>
              <a:t>The enzyme catalyzes the hydrolysis of p-</a:t>
            </a:r>
            <a:r>
              <a:rPr lang="en-US" altLang="en-US" sz="2400" dirty="0" err="1">
                <a:latin typeface="Century Gothic"/>
                <a:cs typeface="Century Gothic"/>
              </a:rPr>
              <a:t>nitrophenyl</a:t>
            </a:r>
            <a:r>
              <a:rPr lang="en-US" altLang="en-US" sz="2400" dirty="0">
                <a:latin typeface="Century Gothic"/>
                <a:cs typeface="Century Gothic"/>
              </a:rPr>
              <a:t> phosphate to inorganic phosphate and p-</a:t>
            </a:r>
            <a:r>
              <a:rPr lang="en-US" altLang="en-US" sz="2400" dirty="0" err="1">
                <a:latin typeface="Century Gothic"/>
                <a:cs typeface="Century Gothic"/>
              </a:rPr>
              <a:t>nitrophenol</a:t>
            </a:r>
            <a:r>
              <a:rPr lang="en-US" altLang="en-US" sz="2400" dirty="0">
                <a:latin typeface="Century Gothic"/>
                <a:cs typeface="Century Gothic"/>
              </a:rPr>
              <a:t>,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under acidic conditions </a:t>
            </a:r>
            <a:r>
              <a:rPr lang="en-US" altLang="en-US" sz="2400" b="1" dirty="0">
                <a:latin typeface="Century Gothic"/>
                <a:cs typeface="Century Gothic"/>
              </a:rPr>
              <a:t>(pH=5.7), </a:t>
            </a:r>
            <a:r>
              <a:rPr lang="en-US" altLang="en-US" sz="24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with optimum temperature </a:t>
            </a:r>
            <a:r>
              <a:rPr lang="en-US" altLang="en-US" sz="2400" b="1" dirty="0" smtClean="0">
                <a:latin typeface="Century Gothic"/>
                <a:cs typeface="Century Gothic"/>
              </a:rPr>
              <a:t>37◦C</a:t>
            </a:r>
          </a:p>
          <a:p>
            <a:pPr algn="just">
              <a:lnSpc>
                <a:spcPct val="130000"/>
              </a:lnSpc>
              <a:buFont typeface="Wingdings" charset="2"/>
              <a:buChar char="§"/>
            </a:pPr>
            <a:r>
              <a:rPr lang="en-US" altLang="en-US" sz="2400" dirty="0" smtClean="0">
                <a:latin typeface="Century Gothic"/>
                <a:cs typeface="Century Gothic"/>
              </a:rPr>
              <a:t>Mg</a:t>
            </a:r>
            <a:r>
              <a:rPr lang="en-US" altLang="en-US" sz="2400" baseline="30000" dirty="0" smtClean="0">
                <a:latin typeface="Century Gothic"/>
                <a:cs typeface="Century Gothic"/>
              </a:rPr>
              <a:t>++ </a:t>
            </a:r>
            <a:r>
              <a:rPr lang="en-US" altLang="en-US" sz="2400" dirty="0" smtClean="0">
                <a:latin typeface="Century Gothic"/>
                <a:cs typeface="Century Gothic"/>
              </a:rPr>
              <a:t>ion act as an activator for the enzyme</a:t>
            </a:r>
          </a:p>
          <a:p>
            <a:endParaRPr lang="en-US" dirty="0"/>
          </a:p>
        </p:txBody>
      </p:sp>
      <p:pic>
        <p:nvPicPr>
          <p:cNvPr id="4" name="Picture 2" descr="http://www.bio.mtu.edu/campbell/bl482/lectures/lec2/482pn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9"/>
          <a:stretch>
            <a:fillRect/>
          </a:stretch>
        </p:blipFill>
        <p:spPr bwMode="auto">
          <a:xfrm>
            <a:off x="3118222" y="4636989"/>
            <a:ext cx="4719918" cy="208554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2266" y="5486400"/>
            <a:ext cx="1032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ACP</a:t>
            </a:r>
          </a:p>
          <a:p>
            <a:r>
              <a:rPr lang="en-US" b="1" dirty="0" smtClean="0"/>
              <a:t>Mg</a:t>
            </a:r>
            <a:r>
              <a:rPr lang="en-US" b="1" baseline="30000" dirty="0" smtClean="0"/>
              <a:t>++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pH=5.7</a:t>
            </a:r>
          </a:p>
          <a:p>
            <a:r>
              <a:rPr lang="en-US" b="1" dirty="0"/>
              <a:t>37◦C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695" y="246498"/>
            <a:ext cx="2251561" cy="1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0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" y="-176784"/>
            <a:ext cx="12031472" cy="14996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Principal of the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enzyme assay in vitro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2642723"/>
            <a:ext cx="11734799" cy="387544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>
                <a:latin typeface="Century Gothic"/>
                <a:cs typeface="Century Gothic"/>
              </a:rPr>
              <a:t>Both p-</a:t>
            </a:r>
            <a:r>
              <a:rPr lang="en-US" dirty="0" err="1" smtClean="0">
                <a:latin typeface="Century Gothic"/>
                <a:cs typeface="Century Gothic"/>
              </a:rPr>
              <a:t>nitrophenyl</a:t>
            </a:r>
            <a:r>
              <a:rPr lang="en-US" dirty="0" smtClean="0">
                <a:latin typeface="Century Gothic"/>
                <a:cs typeface="Century Gothic"/>
              </a:rPr>
              <a:t> phosphate </a:t>
            </a:r>
            <a:r>
              <a:rPr lang="en-US" dirty="0" smtClean="0">
                <a:latin typeface="Century Gothic"/>
                <a:cs typeface="Century Gothic"/>
              </a:rPr>
              <a:t>and p-</a:t>
            </a:r>
            <a:r>
              <a:rPr lang="en-US" dirty="0" err="1" smtClean="0">
                <a:latin typeface="Century Gothic"/>
                <a:cs typeface="Century Gothic"/>
              </a:rPr>
              <a:t>nitrophenol</a:t>
            </a:r>
            <a:r>
              <a:rPr lang="en-US" dirty="0" smtClean="0">
                <a:latin typeface="Century Gothic"/>
                <a:cs typeface="Century Gothic"/>
              </a:rPr>
              <a:t> are colorless at acidic pH values.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en-US" dirty="0" smtClean="0">
                <a:latin typeface="Century Gothic"/>
                <a:cs typeface="Century Gothic"/>
              </a:rPr>
              <a:t>Under </a:t>
            </a:r>
            <a:r>
              <a:rPr lang="en-US" altLang="en-US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alkaline conditions</a:t>
            </a:r>
            <a:r>
              <a:rPr lang="en-US" altLang="en-US" dirty="0" smtClean="0">
                <a:latin typeface="Century Gothic"/>
                <a:cs typeface="Century Gothic"/>
              </a:rPr>
              <a:t>, p-</a:t>
            </a:r>
            <a:r>
              <a:rPr lang="en-US" altLang="en-US" dirty="0" err="1" smtClean="0">
                <a:latin typeface="Century Gothic"/>
                <a:cs typeface="Century Gothic"/>
              </a:rPr>
              <a:t>nitrophenol</a:t>
            </a:r>
            <a:r>
              <a:rPr lang="en-US" altLang="en-US" dirty="0" smtClean="0">
                <a:latin typeface="Century Gothic"/>
                <a:cs typeface="Century Gothic"/>
              </a:rPr>
              <a:t> is converted to a </a:t>
            </a:r>
            <a:r>
              <a:rPr lang="en-US" altLang="en-US" dirty="0" smtClean="0">
                <a:solidFill>
                  <a:srgbClr val="E4CB3F"/>
                </a:solidFill>
                <a:latin typeface="Century Gothic"/>
                <a:cs typeface="Century Gothic"/>
              </a:rPr>
              <a:t>p-</a:t>
            </a:r>
            <a:r>
              <a:rPr lang="en-US" altLang="en-US" dirty="0" err="1" smtClean="0">
                <a:solidFill>
                  <a:srgbClr val="E4CB3F"/>
                </a:solidFill>
                <a:latin typeface="Century Gothic"/>
                <a:cs typeface="Century Gothic"/>
              </a:rPr>
              <a:t>nitrophenolate</a:t>
            </a:r>
            <a:r>
              <a:rPr lang="en-US" altLang="en-US" dirty="0" smtClean="0">
                <a:solidFill>
                  <a:srgbClr val="E4CB3F"/>
                </a:solidFill>
                <a:latin typeface="Century Gothic"/>
                <a:cs typeface="Century Gothic"/>
              </a:rPr>
              <a:t> </a:t>
            </a:r>
            <a:r>
              <a:rPr lang="en-US" altLang="en-US" dirty="0" smtClean="0">
                <a:latin typeface="Century Gothic"/>
                <a:cs typeface="Century Gothic"/>
              </a:rPr>
              <a:t>(yellow color) </a:t>
            </a:r>
            <a:r>
              <a:rPr lang="en-US" dirty="0" smtClean="0">
                <a:latin typeface="Century Gothic"/>
                <a:cs typeface="Century Gothic"/>
              </a:rPr>
              <a:t>and concentration can be measured at 405 nm.</a:t>
            </a:r>
          </a:p>
          <a:p>
            <a:pPr marL="173736" lvl="1" indent="0" algn="just">
              <a:lnSpc>
                <a:spcPct val="130000"/>
              </a:lnSpc>
              <a:buNone/>
            </a:pPr>
            <a:endParaRPr lang="en-US" sz="2000" b="1" i="1" u="sng" dirty="0" smtClean="0">
              <a:solidFill>
                <a:srgbClr val="660066"/>
              </a:solidFill>
              <a:latin typeface="Century Gothic"/>
              <a:cs typeface="Century Gothic"/>
            </a:endParaRPr>
          </a:p>
          <a:p>
            <a:pPr marL="173736" lvl="1" indent="0" algn="just">
              <a:lnSpc>
                <a:spcPct val="130000"/>
              </a:lnSpc>
              <a:buNone/>
            </a:pPr>
            <a:r>
              <a:rPr lang="en-US" sz="2000" b="1" i="1" u="sng" dirty="0" smtClean="0">
                <a:solidFill>
                  <a:srgbClr val="660066"/>
                </a:solidFill>
                <a:latin typeface="Century Gothic"/>
                <a:cs typeface="Century Gothic"/>
              </a:rPr>
              <a:t>Note: </a:t>
            </a:r>
            <a:r>
              <a:rPr lang="en-US" sz="2000" dirty="0" smtClean="0">
                <a:latin typeface="Century Gothic"/>
                <a:cs typeface="Century Gothic"/>
              </a:rPr>
              <a:t>Since ACP works under acidic condition, adding alkaline will cause the enzymatic reaction to stop.</a:t>
            </a:r>
          </a:p>
          <a:p>
            <a:endParaRPr lang="en-US" alt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2" descr="http://www.bio.mtu.edu/campbell/bl482/lectures/lec2/482pnp1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7259" r="-43" b="51608"/>
          <a:stretch>
            <a:fillRect/>
          </a:stretch>
        </p:blipFill>
        <p:spPr bwMode="auto">
          <a:xfrm>
            <a:off x="1142636" y="1223184"/>
            <a:ext cx="3587056" cy="170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www.bio.mtu.edu/campbell/bl482/lectures/lec2/482pnp1.gif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8069" r="-464" b="-171"/>
          <a:stretch/>
        </p:blipFill>
        <p:spPr bwMode="auto">
          <a:xfrm>
            <a:off x="6094008" y="1165579"/>
            <a:ext cx="3818965" cy="181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73506" y="1842116"/>
            <a:ext cx="619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4083" y="1725575"/>
            <a:ext cx="619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24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225664" y="1547521"/>
            <a:ext cx="43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413154" y="1061939"/>
            <a:ext cx="92425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Century Gothic"/>
                <a:cs typeface="Century Gothic"/>
              </a:rPr>
              <a:t>T</a:t>
            </a:r>
            <a:r>
              <a:rPr lang="en-US" altLang="en-US" dirty="0" smtClean="0">
                <a:latin typeface="Century Gothic"/>
                <a:cs typeface="Century Gothic"/>
              </a:rPr>
              <a:t>he </a:t>
            </a:r>
            <a:r>
              <a:rPr lang="en-US" altLang="en-US" dirty="0">
                <a:latin typeface="Century Gothic"/>
                <a:cs typeface="Century Gothic"/>
              </a:rPr>
              <a:t>reaction is </a:t>
            </a:r>
            <a:r>
              <a:rPr lang="en-US" altLang="en-US" i="1" dirty="0">
                <a:solidFill>
                  <a:srgbClr val="0000FF"/>
                </a:solidFill>
                <a:latin typeface="Century Gothic"/>
                <a:cs typeface="Century Gothic"/>
              </a:rPr>
              <a:t>stopped after 5 minutes intervals</a:t>
            </a:r>
            <a:r>
              <a:rPr lang="en-US" altLang="en-US" dirty="0">
                <a:latin typeface="Century Gothic"/>
                <a:cs typeface="Century Gothic"/>
              </a:rPr>
              <a:t> (by </a:t>
            </a:r>
            <a:r>
              <a:rPr lang="en-US" dirty="0">
                <a:latin typeface="Century Gothic"/>
                <a:cs typeface="Century Gothic"/>
              </a:rPr>
              <a:t>Addition of KOH </a:t>
            </a:r>
            <a:r>
              <a:rPr lang="en-US" altLang="en-US" dirty="0" smtClean="0">
                <a:latin typeface="Century Gothic"/>
                <a:cs typeface="Century Gothic"/>
              </a:rPr>
              <a:t>)</a:t>
            </a:r>
            <a:r>
              <a:rPr lang="en-US" altLang="en-US" sz="1400" dirty="0" smtClean="0">
                <a:latin typeface="Century Gothic"/>
                <a:cs typeface="Century Gothic"/>
              </a:rPr>
              <a:t>, </a:t>
            </a:r>
            <a:r>
              <a:rPr lang="en-US" altLang="en-US" dirty="0" smtClean="0">
                <a:latin typeface="Century Gothic"/>
                <a:cs typeface="Century Gothic"/>
              </a:rPr>
              <a:t>hence called </a:t>
            </a:r>
            <a:r>
              <a:rPr lang="en-US" altLang="en-US" sz="2400" b="1" i="1" u="sng" dirty="0" smtClean="0">
                <a:solidFill>
                  <a:srgbClr val="660066"/>
                </a:solidFill>
              </a:rPr>
              <a:t>Fixed-time assay</a:t>
            </a:r>
            <a:endParaRPr lang="en-US" altLang="en-US" sz="2400" b="1" i="1" u="sng" dirty="0" smtClean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32192" y="-220033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entury Gothic"/>
                <a:cs typeface="Century Gothic"/>
              </a:rPr>
              <a:t>Method</a:t>
            </a:r>
            <a:endParaRPr lang="en-US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46" name="Picture 45" descr="Screen Shot 2016-10-17 at 7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893"/>
            <a:ext cx="10299700" cy="4229100"/>
          </a:xfrm>
          <a:prstGeom prst="rect">
            <a:avLst/>
          </a:prstGeom>
        </p:spPr>
      </p:pic>
      <p:sp>
        <p:nvSpPr>
          <p:cNvPr id="61" name="Freeform 60"/>
          <p:cNvSpPr/>
          <p:nvPr/>
        </p:nvSpPr>
        <p:spPr>
          <a:xfrm>
            <a:off x="9648504" y="2043895"/>
            <a:ext cx="832019" cy="4452773"/>
          </a:xfrm>
          <a:custGeom>
            <a:avLst/>
            <a:gdLst>
              <a:gd name="connsiteX0" fmla="*/ 43790 w 832019"/>
              <a:gd name="connsiteY0" fmla="*/ 0 h 4452773"/>
              <a:gd name="connsiteX1" fmla="*/ 43790 w 832019"/>
              <a:gd name="connsiteY1" fmla="*/ 0 h 4452773"/>
              <a:gd name="connsiteX2" fmla="*/ 832019 w 832019"/>
              <a:gd name="connsiteY2" fmla="*/ 0 h 4452773"/>
              <a:gd name="connsiteX3" fmla="*/ 802825 w 832019"/>
              <a:gd name="connsiteY3" fmla="*/ 4452773 h 4452773"/>
              <a:gd name="connsiteX4" fmla="*/ 0 w 832019"/>
              <a:gd name="connsiteY4" fmla="*/ 4438174 h 4452773"/>
              <a:gd name="connsiteX5" fmla="*/ 0 w 832019"/>
              <a:gd name="connsiteY5" fmla="*/ 4423575 h 44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19" h="4452773">
                <a:moveTo>
                  <a:pt x="43790" y="0"/>
                </a:moveTo>
                <a:lnTo>
                  <a:pt x="43790" y="0"/>
                </a:lnTo>
                <a:lnTo>
                  <a:pt x="832019" y="0"/>
                </a:lnTo>
                <a:lnTo>
                  <a:pt x="802825" y="4452773"/>
                </a:lnTo>
                <a:lnTo>
                  <a:pt x="0" y="4438174"/>
                </a:lnTo>
                <a:lnTo>
                  <a:pt x="0" y="4423575"/>
                </a:ln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524313" y="2908008"/>
            <a:ext cx="1667688" cy="1878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latin typeface="Century Gothic"/>
                <a:cs typeface="Century Gothic"/>
              </a:rPr>
              <a:t>Place </a:t>
            </a:r>
            <a:r>
              <a:rPr lang="en-US" dirty="0" smtClean="0">
                <a:latin typeface="Century Gothic"/>
                <a:cs typeface="Century Gothic"/>
              </a:rPr>
              <a:t>in </a:t>
            </a:r>
            <a:r>
              <a:rPr lang="en-US" dirty="0">
                <a:latin typeface="Century Gothic"/>
                <a:cs typeface="Century Gothic"/>
              </a:rPr>
              <a:t>a water bath maintained at 37 ºC </a:t>
            </a:r>
            <a:r>
              <a:rPr lang="en-US" dirty="0" smtClean="0">
                <a:latin typeface="Century Gothic"/>
                <a:cs typeface="Century Gothic"/>
              </a:rPr>
              <a:t>for </a:t>
            </a:r>
            <a:r>
              <a:rPr lang="en-US" dirty="0">
                <a:latin typeface="Century Gothic"/>
                <a:cs typeface="Century Gothic"/>
              </a:rPr>
              <a:t>5 minutes.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643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7930</TotalTime>
  <Words>698</Words>
  <Application>Microsoft Macintosh PowerPoint</Application>
  <PresentationFormat>Custom</PresentationFormat>
  <Paragraphs>142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Integral</vt:lpstr>
      <vt:lpstr>Microsoft Word Document</vt:lpstr>
      <vt:lpstr>The effect of incubation time on the rate of an enzyme catalyzed reaction</vt:lpstr>
      <vt:lpstr>Objectives</vt:lpstr>
      <vt:lpstr>Enzyme kinetics</vt:lpstr>
      <vt:lpstr>Measuring the rate of reaction (velocity)</vt:lpstr>
      <vt:lpstr>initial velocity </vt:lpstr>
      <vt:lpstr>Acid phosphatase</vt:lpstr>
      <vt:lpstr>Acid phosphatase from wheat germ</vt:lpstr>
      <vt:lpstr>Principal of the enzyme assay in vitro</vt:lpstr>
      <vt:lpstr>Method</vt:lpstr>
      <vt:lpstr>PowerPoint Presentation</vt:lpstr>
      <vt:lpstr>PowerPoint Presentation</vt:lpstr>
      <vt:lpstr>Results</vt:lpstr>
      <vt:lpstr>Discussion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first</dc:creator>
  <cp:lastModifiedBy>Nora Saleh</cp:lastModifiedBy>
  <cp:revision>80</cp:revision>
  <dcterms:created xsi:type="dcterms:W3CDTF">2015-09-29T18:29:24Z</dcterms:created>
  <dcterms:modified xsi:type="dcterms:W3CDTF">2016-10-17T18:22:54Z</dcterms:modified>
</cp:coreProperties>
</file>