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73" r:id="rId7"/>
    <p:sldId id="271" r:id="rId8"/>
    <p:sldId id="272" r:id="rId9"/>
    <p:sldId id="274" r:id="rId10"/>
    <p:sldId id="260" r:id="rId11"/>
    <p:sldId id="275" r:id="rId12"/>
    <p:sldId id="263" r:id="rId13"/>
    <p:sldId id="261" r:id="rId14"/>
    <p:sldId id="276" r:id="rId15"/>
    <p:sldId id="277" r:id="rId16"/>
    <p:sldId id="262" r:id="rId17"/>
    <p:sldId id="278" r:id="rId18"/>
    <p:sldId id="264" r:id="rId19"/>
    <p:sldId id="265" r:id="rId20"/>
    <p:sldId id="266" r:id="rId21"/>
    <p:sldId id="268" r:id="rId22"/>
    <p:sldId id="267" r:id="rId23"/>
    <p:sldId id="284" r:id="rId24"/>
    <p:sldId id="279" r:id="rId25"/>
    <p:sldId id="285" r:id="rId26"/>
    <p:sldId id="286" r:id="rId27"/>
    <p:sldId id="280" r:id="rId28"/>
    <p:sldId id="281" r:id="rId29"/>
    <p:sldId id="282" r:id="rId30"/>
    <p:sldId id="283" r:id="rId31"/>
    <p:sldId id="287" r:id="rId32"/>
    <p:sldId id="288" r:id="rId33"/>
    <p:sldId id="290" r:id="rId34"/>
    <p:sldId id="289" r:id="rId35"/>
    <p:sldId id="291" r:id="rId36"/>
    <p:sldId id="269" r:id="rId3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35" d="100"/>
          <a:sy n="35" d="100"/>
        </p:scale>
        <p:origin x="-6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3.8 Matrices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Matrix Arithmetic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Matrix Operations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Addition and Subtraction.</a:t>
            </a:r>
          </a:p>
          <a:p>
            <a:pPr algn="l" rtl="0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Scalar Multiples.</a:t>
            </a:r>
          </a:p>
          <a:p>
            <a:pPr algn="l" rtl="0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Multiplying Matrices.</a:t>
            </a:r>
          </a:p>
          <a:p>
            <a:pPr algn="l" rtl="0"/>
            <a:endParaRPr lang="ar-SA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Addition and Subtraction</a:t>
            </a:r>
            <a:r>
              <a:rPr lang="ar-SA" b="1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of matrices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/>
            <a:r>
              <a:rPr lang="en-US" dirty="0" smtClean="0"/>
              <a:t>If A and B are matrices of the </a:t>
            </a:r>
            <a:r>
              <a:rPr lang="en-US" b="1" u="sng" dirty="0" smtClean="0">
                <a:solidFill>
                  <a:srgbClr val="FF0000"/>
                </a:solidFill>
              </a:rPr>
              <a:t>same size</a:t>
            </a:r>
            <a:r>
              <a:rPr lang="en-US" dirty="0" smtClean="0"/>
              <a:t>, then the </a:t>
            </a:r>
            <a:r>
              <a:rPr lang="en-US" b="1" i="1" u="sng" dirty="0" smtClean="0">
                <a:solidFill>
                  <a:srgbClr val="00B050"/>
                </a:solidFill>
              </a:rPr>
              <a:t>sum A+B </a:t>
            </a:r>
            <a:r>
              <a:rPr lang="en-US" dirty="0" smtClean="0"/>
              <a:t>is the matrix obtained by </a:t>
            </a:r>
            <a:r>
              <a:rPr lang="en-US" b="1" i="1" u="sng" dirty="0" smtClean="0">
                <a:solidFill>
                  <a:srgbClr val="00B050"/>
                </a:solidFill>
              </a:rPr>
              <a:t>adding</a:t>
            </a:r>
            <a:r>
              <a:rPr lang="en-US" dirty="0" smtClean="0"/>
              <a:t> the entries of B to the corresponding entries of A, and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i="1" u="sng" dirty="0" smtClean="0">
                <a:solidFill>
                  <a:srgbClr val="00B050"/>
                </a:solidFill>
              </a:rPr>
              <a:t>difference</a:t>
            </a:r>
            <a:r>
              <a:rPr lang="en-US" dirty="0" smtClean="0"/>
              <a:t> </a:t>
            </a:r>
            <a:r>
              <a:rPr lang="en-US" b="1" i="1" u="sng" dirty="0" smtClean="0">
                <a:solidFill>
                  <a:srgbClr val="00B050"/>
                </a:solidFill>
              </a:rPr>
              <a:t>A-B</a:t>
            </a:r>
            <a:r>
              <a:rPr lang="en-US" dirty="0" smtClean="0"/>
              <a:t> is the matrix obtained by </a:t>
            </a:r>
            <a:r>
              <a:rPr lang="en-US" b="1" i="1" u="sng" dirty="0" smtClean="0">
                <a:solidFill>
                  <a:srgbClr val="00B050"/>
                </a:solidFill>
              </a:rPr>
              <a:t>subtracting</a:t>
            </a:r>
            <a:r>
              <a:rPr lang="en-US" dirty="0" smtClean="0"/>
              <a:t> the entries of B from the corresponding entries of A.</a:t>
            </a:r>
          </a:p>
          <a:p>
            <a:pPr algn="l" rtl="0"/>
            <a:r>
              <a:rPr lang="en-US" b="1" u="sng" dirty="0" smtClean="0">
                <a:solidFill>
                  <a:srgbClr val="FF0000"/>
                </a:solidFill>
              </a:rPr>
              <a:t>Matrices of different sizes cannot be added or subtracted.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2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Consider the matrices</a:t>
            </a:r>
          </a:p>
          <a:p>
            <a:pPr algn="l" rtl="0">
              <a:buNone/>
            </a:pP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/>
              <a:t>Then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                    </a:t>
            </a:r>
            <a:r>
              <a:rPr lang="en-US" dirty="0" smtClean="0"/>
              <a:t>and</a:t>
            </a:r>
          </a:p>
          <a:p>
            <a:pPr algn="l" rtl="0">
              <a:buNone/>
            </a:pPr>
            <a:r>
              <a:rPr lang="en-US" dirty="0" smtClean="0"/>
              <a:t>The expressions A+C, B+C, A-C, and B-C are undefined.</a:t>
            </a:r>
          </a:p>
          <a:p>
            <a:pPr algn="l" rtl="0">
              <a:buNone/>
            </a:pPr>
            <a:endParaRPr lang="ar-SA" b="1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9552" y="2132856"/>
            <a:ext cx="2214613" cy="792088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27431" y="2132856"/>
            <a:ext cx="2062181" cy="682749"/>
          </a:xfrm>
          <a:prstGeom prst="rect">
            <a:avLst/>
          </a:prstGeom>
          <a:noFill/>
        </p:spPr>
      </p:pic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11560" y="3429000"/>
            <a:ext cx="2248413" cy="720080"/>
          </a:xfrm>
          <a:prstGeom prst="rect">
            <a:avLst/>
          </a:prstGeom>
          <a:noFill/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139952" y="3284984"/>
            <a:ext cx="2448272" cy="933007"/>
          </a:xfrm>
          <a:prstGeom prst="rect">
            <a:avLst/>
          </a:prstGeom>
          <a:noFill/>
        </p:spPr>
      </p:pic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12160" y="2276872"/>
            <a:ext cx="1417658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Scalar Multiples.</a:t>
            </a:r>
            <a:b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>
              <a:buNone/>
            </a:pPr>
            <a:r>
              <a:rPr lang="en-US" dirty="0" smtClean="0"/>
              <a:t>If </a:t>
            </a:r>
            <a:r>
              <a:rPr lang="en-US" b="1" i="1" dirty="0" smtClean="0"/>
              <a:t>A</a:t>
            </a:r>
            <a:r>
              <a:rPr lang="en-US" dirty="0" smtClean="0"/>
              <a:t> is any matrix and </a:t>
            </a:r>
            <a:r>
              <a:rPr lang="en-US" b="1" i="1" dirty="0" smtClean="0"/>
              <a:t>c</a:t>
            </a:r>
            <a:r>
              <a:rPr lang="en-US" dirty="0" smtClean="0"/>
              <a:t> is any scalar, then the </a:t>
            </a:r>
            <a:r>
              <a:rPr lang="en-US" b="1" i="1" u="sng" dirty="0" smtClean="0">
                <a:solidFill>
                  <a:srgbClr val="00B050"/>
                </a:solidFill>
              </a:rPr>
              <a:t>product </a:t>
            </a:r>
            <a:r>
              <a:rPr lang="en-US" b="1" i="1" u="sng" dirty="0" err="1" smtClean="0">
                <a:solidFill>
                  <a:srgbClr val="00B050"/>
                </a:solidFill>
              </a:rPr>
              <a:t>cA</a:t>
            </a:r>
            <a:r>
              <a:rPr lang="en-US" b="1" i="1" u="sng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is the matrix obtained by multiplying each entry of the matrix </a:t>
            </a:r>
            <a:r>
              <a:rPr lang="en-US" b="1" i="1" dirty="0" smtClean="0"/>
              <a:t>A</a:t>
            </a:r>
            <a:r>
              <a:rPr lang="en-US" dirty="0" smtClean="0"/>
              <a:t> by </a:t>
            </a:r>
            <a:r>
              <a:rPr lang="en-US" b="1" i="1" dirty="0" smtClean="0"/>
              <a:t>c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The matrix </a:t>
            </a:r>
            <a:r>
              <a:rPr lang="en-US" b="1" i="1" dirty="0" err="1" smtClean="0"/>
              <a:t>cA</a:t>
            </a:r>
            <a:r>
              <a:rPr lang="en-US" dirty="0" smtClean="0"/>
              <a:t> is said to be a </a:t>
            </a:r>
            <a:r>
              <a:rPr lang="en-US" b="1" i="1" u="sng" dirty="0" smtClean="0">
                <a:solidFill>
                  <a:srgbClr val="00B050"/>
                </a:solidFill>
              </a:rPr>
              <a:t>scalar multiple </a:t>
            </a:r>
            <a:r>
              <a:rPr lang="en-US" dirty="0" err="1" smtClean="0"/>
              <a:t>of</a:t>
            </a:r>
            <a:r>
              <a:rPr lang="en-US" b="1" i="1" dirty="0" err="1" smtClean="0"/>
              <a:t>A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In matrix notation,</a:t>
            </a:r>
          </a:p>
          <a:p>
            <a:pPr algn="l" rtl="0">
              <a:buNone/>
            </a:pPr>
            <a:r>
              <a:rPr lang="en-US" dirty="0" smtClean="0"/>
              <a:t>If </a:t>
            </a:r>
            <a:r>
              <a:rPr lang="en-US" b="1" i="1" dirty="0" smtClean="0"/>
              <a:t>A =[</a:t>
            </a:r>
            <a:r>
              <a:rPr lang="en-US" b="1" i="1" dirty="0" err="1" smtClean="0">
                <a:cs typeface="+mj-cs"/>
              </a:rPr>
              <a:t>a</a:t>
            </a:r>
            <a:r>
              <a:rPr lang="en-US" b="1" i="1" baseline="-25000" dirty="0" err="1" smtClean="0">
                <a:cs typeface="+mj-cs"/>
              </a:rPr>
              <a:t>ij</a:t>
            </a:r>
            <a:r>
              <a:rPr lang="en-US" b="1" i="1" dirty="0" smtClean="0"/>
              <a:t>], then </a:t>
            </a:r>
            <a:r>
              <a:rPr lang="en-US" b="1" i="1" dirty="0" err="1" smtClean="0"/>
              <a:t>cA</a:t>
            </a:r>
            <a:r>
              <a:rPr lang="en-US" b="1" i="1" dirty="0" smtClean="0"/>
              <a:t> =c[</a:t>
            </a:r>
            <a:r>
              <a:rPr lang="en-US" b="1" i="1" dirty="0" err="1" smtClean="0"/>
              <a:t>a</a:t>
            </a:r>
            <a:r>
              <a:rPr lang="en-US" b="1" i="1" baseline="-25000" dirty="0" err="1" smtClean="0"/>
              <a:t>ij</a:t>
            </a:r>
            <a:r>
              <a:rPr lang="en-US" b="1" i="1" dirty="0" smtClean="0"/>
              <a:t>], = [</a:t>
            </a:r>
            <a:r>
              <a:rPr lang="en-US" b="1" i="1" dirty="0" err="1" smtClean="0"/>
              <a:t>ca</a:t>
            </a:r>
            <a:r>
              <a:rPr lang="en-US" b="1" i="1" baseline="-25000" dirty="0" err="1" smtClean="0"/>
              <a:t>ij</a:t>
            </a:r>
            <a:r>
              <a:rPr lang="en-US" b="1" i="1" dirty="0" smtClean="0"/>
              <a:t>].</a:t>
            </a:r>
            <a:endParaRPr lang="ar-SA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For the matrices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We have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11560" y="1916832"/>
            <a:ext cx="1883460" cy="648072"/>
          </a:xfrm>
          <a:prstGeom prst="rect">
            <a:avLst/>
          </a:prstGeom>
          <a:noFill/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771800" y="1916832"/>
            <a:ext cx="2329008" cy="648072"/>
          </a:xfrm>
          <a:prstGeom prst="rect">
            <a:avLst/>
          </a:prstGeom>
          <a:noFill/>
        </p:spPr>
      </p:pic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64088" y="1844824"/>
            <a:ext cx="2520280" cy="720080"/>
          </a:xfrm>
          <a:prstGeom prst="rect">
            <a:avLst/>
          </a:prstGeom>
          <a:noFill/>
        </p:spPr>
      </p:pic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717032"/>
            <a:ext cx="1872208" cy="576064"/>
          </a:xfrm>
          <a:prstGeom prst="rect">
            <a:avLst/>
          </a:prstGeom>
          <a:noFill/>
        </p:spPr>
      </p:pic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717032"/>
            <a:ext cx="2340260" cy="576064"/>
          </a:xfrm>
          <a:prstGeom prst="rect">
            <a:avLst/>
          </a:prstGeom>
          <a:noFill/>
        </p:spPr>
      </p:pic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3803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3645024"/>
            <a:ext cx="2052228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Multiplying Matrices.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4785395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4</a:t>
            </a:r>
          </a:p>
          <a:p>
            <a:pPr algn="l" rtl="0">
              <a:buNone/>
            </a:pPr>
            <a:r>
              <a:rPr lang="en-US" dirty="0" smtClean="0"/>
              <a:t>Let A be an m x k matrix and B be a k x n matrix. </a:t>
            </a:r>
            <a:r>
              <a:rPr lang="en-US" b="1" i="1" u="sng" dirty="0" smtClean="0">
                <a:solidFill>
                  <a:srgbClr val="00B050"/>
                </a:solidFill>
              </a:rPr>
              <a:t>The product of A and B</a:t>
            </a:r>
            <a:r>
              <a:rPr lang="en-US" dirty="0" smtClean="0"/>
              <a:t>, denoted by </a:t>
            </a:r>
            <a:r>
              <a:rPr lang="en-US" b="1" i="1" dirty="0" smtClean="0">
                <a:solidFill>
                  <a:srgbClr val="00B050"/>
                </a:solidFill>
              </a:rPr>
              <a:t>AB</a:t>
            </a:r>
            <a:r>
              <a:rPr lang="en-US" dirty="0" smtClean="0"/>
              <a:t>, is</a:t>
            </a:r>
          </a:p>
          <a:p>
            <a:pPr algn="l" rtl="0">
              <a:buNone/>
            </a:pPr>
            <a:r>
              <a:rPr lang="en-US" dirty="0" smtClean="0"/>
              <a:t>the m x n matrix with its (</a:t>
            </a:r>
            <a:r>
              <a:rPr lang="en-US" dirty="0" err="1" smtClean="0"/>
              <a:t>i,j</a:t>
            </a:r>
            <a:r>
              <a:rPr lang="en-US" dirty="0" smtClean="0"/>
              <a:t>)</a:t>
            </a:r>
            <a:r>
              <a:rPr lang="en-US" dirty="0" err="1" smtClean="0"/>
              <a:t>th</a:t>
            </a:r>
            <a:r>
              <a:rPr lang="en-US" dirty="0" smtClean="0"/>
              <a:t> entry equal to the sum of the products of the corresponding</a:t>
            </a:r>
          </a:p>
          <a:p>
            <a:pPr algn="l" rtl="0">
              <a:buNone/>
            </a:pPr>
            <a:r>
              <a:rPr lang="en-US" dirty="0" smtClean="0"/>
              <a:t>elements from the </a:t>
            </a:r>
            <a:r>
              <a:rPr lang="en-US" dirty="0" err="1" smtClean="0"/>
              <a:t>ith</a:t>
            </a:r>
            <a:r>
              <a:rPr lang="en-US" dirty="0" smtClean="0"/>
              <a:t> row of A and the </a:t>
            </a:r>
            <a:r>
              <a:rPr lang="en-US" dirty="0" err="1" smtClean="0"/>
              <a:t>jth</a:t>
            </a:r>
            <a:r>
              <a:rPr lang="en-US" dirty="0" smtClean="0"/>
              <a:t> column of B.</a:t>
            </a:r>
          </a:p>
          <a:p>
            <a:pPr algn="l" rtl="0">
              <a:buNone/>
            </a:pPr>
            <a:r>
              <a:rPr lang="en-US" dirty="0" smtClean="0"/>
              <a:t> In other words, if AB = [</a:t>
            </a:r>
            <a:r>
              <a:rPr lang="en-US" dirty="0" err="1" smtClean="0"/>
              <a:t>c</a:t>
            </a:r>
            <a:r>
              <a:rPr lang="en-US" baseline="-25000" dirty="0" err="1" smtClean="0"/>
              <a:t>ij</a:t>
            </a:r>
            <a:r>
              <a:rPr lang="en-US" dirty="0" smtClean="0"/>
              <a:t>] then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ij</a:t>
            </a:r>
            <a:r>
              <a:rPr lang="en-US" dirty="0" smtClean="0"/>
              <a:t> = a</a:t>
            </a:r>
            <a:r>
              <a:rPr lang="en-US" baseline="-25000" dirty="0" smtClean="0"/>
              <a:t>1j</a:t>
            </a:r>
            <a:r>
              <a:rPr lang="en-US" dirty="0" smtClean="0"/>
              <a:t> b</a:t>
            </a:r>
            <a:r>
              <a:rPr lang="en-US" baseline="-25000" dirty="0" smtClean="0"/>
              <a:t>1j</a:t>
            </a:r>
            <a:r>
              <a:rPr lang="en-US" dirty="0" smtClean="0"/>
              <a:t> + a</a:t>
            </a:r>
            <a:r>
              <a:rPr lang="en-US" baseline="-25000" dirty="0" smtClean="0"/>
              <a:t>i2</a:t>
            </a:r>
            <a:r>
              <a:rPr lang="en-US" dirty="0" smtClean="0"/>
              <a:t>b</a:t>
            </a:r>
            <a:r>
              <a:rPr lang="en-US" baseline="-25000" dirty="0" smtClean="0"/>
              <a:t>2i</a:t>
            </a:r>
            <a:r>
              <a:rPr lang="en-US" dirty="0" smtClean="0"/>
              <a:t> + . . . +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ik</a:t>
            </a:r>
            <a:r>
              <a:rPr lang="en-US" dirty="0" err="1" smtClean="0"/>
              <a:t>b</a:t>
            </a:r>
            <a:r>
              <a:rPr lang="en-US" baseline="-25000" dirty="0" err="1" smtClean="0"/>
              <a:t>ki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3600" b="1" u="sng" dirty="0" smtClean="0">
                <a:solidFill>
                  <a:srgbClr val="FF0000"/>
                </a:solidFill>
              </a:rPr>
              <a:t>Determining Whether a product Is Defined</a:t>
            </a:r>
            <a:endParaRPr lang="ar-SA" sz="3600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i="1" dirty="0" smtClean="0">
                <a:solidFill>
                  <a:srgbClr val="0070C0"/>
                </a:solidFill>
              </a:rPr>
              <a:t>Suppose that A, B, and C are matrices with the following sizes:</a:t>
            </a:r>
          </a:p>
          <a:p>
            <a:pPr algn="l" rtl="0">
              <a:buNone/>
            </a:pPr>
            <a:r>
              <a:rPr lang="en-US" dirty="0" smtClean="0"/>
              <a:t>           A                     B                    C</a:t>
            </a:r>
          </a:p>
          <a:p>
            <a:pPr algn="l" rtl="0">
              <a:buNone/>
            </a:pPr>
            <a:r>
              <a:rPr lang="en-US" dirty="0" smtClean="0"/>
              <a:t>         3x4                  4x7                7x3</a:t>
            </a:r>
          </a:p>
          <a:p>
            <a:pPr algn="l" rtl="0">
              <a:buNone/>
            </a:pPr>
            <a:r>
              <a:rPr lang="en-US" i="1" dirty="0" smtClean="0">
                <a:solidFill>
                  <a:srgbClr val="0070C0"/>
                </a:solidFill>
              </a:rPr>
              <a:t>Then</a:t>
            </a:r>
          </a:p>
          <a:p>
            <a:pPr algn="l" rtl="0"/>
            <a:r>
              <a:rPr lang="en-US" i="1" dirty="0" smtClean="0"/>
              <a:t>AB</a:t>
            </a:r>
            <a:r>
              <a:rPr lang="en-US" dirty="0" smtClean="0"/>
              <a:t> is defined and is a 3x7 matrix;</a:t>
            </a:r>
          </a:p>
          <a:p>
            <a:pPr algn="l" rtl="0"/>
            <a:r>
              <a:rPr lang="en-US" i="1" dirty="0" smtClean="0"/>
              <a:t>BC</a:t>
            </a:r>
            <a:r>
              <a:rPr lang="en-US" dirty="0" smtClean="0"/>
              <a:t> is defined and is a 4x3 matrix;</a:t>
            </a:r>
          </a:p>
          <a:p>
            <a:pPr algn="l" rtl="0"/>
            <a:r>
              <a:rPr lang="en-US" i="1" dirty="0" smtClean="0"/>
              <a:t>CA</a:t>
            </a:r>
            <a:r>
              <a:rPr lang="en-US" dirty="0" smtClean="0"/>
              <a:t> is defined and is a 7x4 matrix.</a:t>
            </a:r>
          </a:p>
          <a:p>
            <a:pPr algn="l" rtl="0"/>
            <a:r>
              <a:rPr lang="en-US" dirty="0" smtClean="0"/>
              <a:t>The products </a:t>
            </a:r>
            <a:r>
              <a:rPr lang="en-US" i="1" dirty="0" smtClean="0"/>
              <a:t>AC, CB</a:t>
            </a:r>
            <a:r>
              <a:rPr lang="en-US" dirty="0" smtClean="0"/>
              <a:t>, and </a:t>
            </a:r>
            <a:r>
              <a:rPr lang="en-US" i="1" dirty="0" smtClean="0"/>
              <a:t>BA</a:t>
            </a:r>
            <a:r>
              <a:rPr lang="en-US" dirty="0" smtClean="0"/>
              <a:t> are all undefined.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3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99592" y="1556792"/>
            <a:ext cx="640372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38150" y="692696"/>
            <a:ext cx="826770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Matrix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492941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/>
            <a:r>
              <a:rPr lang="en-US" dirty="0" smtClean="0"/>
              <a:t>A </a:t>
            </a:r>
            <a:r>
              <a:rPr lang="en-US" b="1" i="1" u="sng" dirty="0" smtClean="0">
                <a:solidFill>
                  <a:srgbClr val="00B050"/>
                </a:solidFill>
              </a:rPr>
              <a:t>matrix</a:t>
            </a:r>
            <a:r>
              <a:rPr lang="en-US" dirty="0" smtClean="0"/>
              <a:t> is a rectangular array of numbers.</a:t>
            </a:r>
          </a:p>
          <a:p>
            <a:pPr algn="l" rtl="0"/>
            <a:r>
              <a:rPr lang="en-US" dirty="0" smtClean="0"/>
              <a:t> A matrix with m rows and n columns is called an </a:t>
            </a:r>
            <a:r>
              <a:rPr lang="en-US" b="1" i="1" u="sng" dirty="0" smtClean="0">
                <a:solidFill>
                  <a:srgbClr val="00B050"/>
                </a:solidFill>
              </a:rPr>
              <a:t>m x n matrix.</a:t>
            </a:r>
          </a:p>
          <a:p>
            <a:pPr algn="l" rtl="0"/>
            <a:r>
              <a:rPr lang="en-US" b="1" i="1" u="sng" dirty="0" smtClean="0">
                <a:solidFill>
                  <a:srgbClr val="00B050"/>
                </a:solidFill>
              </a:rPr>
              <a:t>The size </a:t>
            </a:r>
            <a:r>
              <a:rPr lang="en-US" b="1" i="1" dirty="0" smtClean="0"/>
              <a:t>of </a:t>
            </a:r>
            <a:r>
              <a:rPr lang="en-US" dirty="0" smtClean="0"/>
              <a:t>an </a:t>
            </a:r>
            <a:r>
              <a:rPr lang="en-US" dirty="0" err="1" smtClean="0"/>
              <a:t>mxn</a:t>
            </a:r>
            <a:r>
              <a:rPr lang="en-US" dirty="0" smtClean="0"/>
              <a:t> matrix is </a:t>
            </a:r>
            <a:r>
              <a:rPr lang="en-US" dirty="0" err="1" smtClean="0"/>
              <a:t>mxn</a:t>
            </a:r>
            <a:r>
              <a:rPr lang="en-US" b="1" i="1" u="sng" dirty="0" smtClean="0"/>
              <a:t> </a:t>
            </a:r>
          </a:p>
          <a:p>
            <a:pPr algn="l" rtl="0"/>
            <a:r>
              <a:rPr lang="en-US" dirty="0" smtClean="0"/>
              <a:t>The plural of matrix is matrices.</a:t>
            </a:r>
          </a:p>
          <a:p>
            <a:pPr algn="l" rtl="0"/>
            <a:r>
              <a:rPr lang="en-US" dirty="0" smtClean="0"/>
              <a:t> </a:t>
            </a:r>
            <a:r>
              <a:rPr lang="en-US" b="1" i="1" u="sng" dirty="0" smtClean="0">
                <a:solidFill>
                  <a:srgbClr val="00B050"/>
                </a:solidFill>
              </a:rPr>
              <a:t>A square matrix </a:t>
            </a:r>
            <a:r>
              <a:rPr lang="en-US" dirty="0" smtClean="0"/>
              <a:t>is a matrix with the same number of rows and columns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2934" y="1196752"/>
            <a:ext cx="7485437" cy="3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err="1" smtClean="0">
                <a:solidFill>
                  <a:srgbClr val="FF0000"/>
                </a:solidFill>
              </a:rPr>
              <a:t>Coution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AB≠BA</a:t>
            </a:r>
          </a:p>
          <a:p>
            <a:pPr algn="l" rtl="0">
              <a:buNone/>
            </a:pPr>
            <a:r>
              <a:rPr lang="en-US" sz="3600" b="1" u="sng" dirty="0" smtClean="0">
                <a:solidFill>
                  <a:srgbClr val="C00000"/>
                </a:solidFill>
              </a:rPr>
              <a:t>EXAMPLE 4</a:t>
            </a:r>
          </a:p>
          <a:p>
            <a:pPr algn="l" rtl="0">
              <a:buNone/>
            </a:pPr>
            <a:endParaRPr lang="en-US" sz="36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36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36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36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ar-SA" sz="3600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35695" y="2780928"/>
            <a:ext cx="531930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1916832"/>
            <a:ext cx="780759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95736" y="476672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AB≠BA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Remark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AB may be defined but BA may not. (e.g. if A is 2x3 and B is 3x4)</a:t>
            </a:r>
          </a:p>
          <a:p>
            <a:pPr algn="l" rtl="0"/>
            <a:r>
              <a:rPr lang="en-US" dirty="0" smtClean="0"/>
              <a:t>AB and BA may both defined, but they may have different sizes.(e.g. if A is 2x3 and B is 3x2)</a:t>
            </a:r>
          </a:p>
          <a:p>
            <a:pPr algn="l" rtl="0"/>
            <a:r>
              <a:rPr lang="en-US" dirty="0" smtClean="0"/>
              <a:t>AB and BA may both defined and have the same sizes, but the two matrices may be different. (see the previous example). 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-1044624" y="188640"/>
            <a:ext cx="4572000" cy="830997"/>
          </a:xfrm>
          <a:prstGeom prst="rect">
            <a:avLst/>
          </a:prstGeom>
        </p:spPr>
        <p:txBody>
          <a:bodyPr wrap="square">
            <a:spAutoFit/>
            <a:scene3d>
              <a:camera prst="isometricTopUp"/>
              <a:lightRig rig="threePt" dir="t"/>
            </a:scene3d>
          </a:bodyPr>
          <a:lstStyle/>
          <a:p>
            <a:pPr algn="ctr" rtl="0">
              <a:buNone/>
            </a:pP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AB≠BA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56990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Identity Matrices</a:t>
            </a:r>
            <a:endParaRPr lang="ar-SA" sz="4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1196752"/>
            <a:ext cx="871296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1520" y="5301208"/>
            <a:ext cx="8758183" cy="121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472608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</a:t>
            </a:r>
          </a:p>
          <a:p>
            <a:pPr algn="l" rtl="0">
              <a:buNone/>
            </a:pPr>
            <a:r>
              <a:rPr lang="en-US" dirty="0" smtClean="0"/>
              <a:t>A matrix whose entries are all zero is called a </a:t>
            </a:r>
            <a:r>
              <a:rPr lang="en-US" b="1" i="1" u="sng" dirty="0" smtClean="0">
                <a:solidFill>
                  <a:srgbClr val="00B050"/>
                </a:solidFill>
              </a:rPr>
              <a:t>zero matrix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We will denote a zero matrix by 0 unless it is important to specify its size, in which case we will denote the </a:t>
            </a:r>
            <a:r>
              <a:rPr lang="en-US" dirty="0" err="1" smtClean="0"/>
              <a:t>mxn</a:t>
            </a:r>
            <a:r>
              <a:rPr lang="en-US" dirty="0" smtClean="0"/>
              <a:t> zero matrix by 0</a:t>
            </a:r>
            <a:r>
              <a:rPr lang="en-US" baseline="-25000" dirty="0" smtClean="0"/>
              <a:t>mxn</a:t>
            </a:r>
            <a:r>
              <a:rPr lang="en-US" dirty="0" smtClean="0"/>
              <a:t> 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Examples: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Zero Matrices</a:t>
            </a:r>
            <a:endParaRPr lang="ar-SA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797152"/>
            <a:ext cx="6120680" cy="1443963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Remark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If A and 0 are matrices </a:t>
            </a:r>
            <a:r>
              <a:rPr lang="en-US" b="1" i="1" u="sng" dirty="0" smtClean="0">
                <a:solidFill>
                  <a:srgbClr val="00B050"/>
                </a:solidFill>
              </a:rPr>
              <a:t>of the same sizes</a:t>
            </a:r>
            <a:r>
              <a:rPr lang="en-US" dirty="0" smtClean="0"/>
              <a:t>, then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rgbClr val="00B050"/>
                </a:solidFill>
              </a:rPr>
              <a:t>A+0= 0+A= A </a:t>
            </a:r>
            <a:r>
              <a:rPr lang="en-US" b="1" dirty="0" smtClean="0"/>
              <a:t>&amp;</a:t>
            </a:r>
            <a:r>
              <a:rPr lang="en-US" b="1" i="1" u="sng" dirty="0" smtClean="0">
                <a:solidFill>
                  <a:srgbClr val="00B050"/>
                </a:solidFill>
              </a:rPr>
              <a:t> A-0 = 0-A = A</a:t>
            </a:r>
          </a:p>
          <a:p>
            <a:pPr algn="l" rtl="0"/>
            <a:r>
              <a:rPr lang="en-US" dirty="0" smtClean="0"/>
              <a:t>If A and 0 are matrices of a </a:t>
            </a:r>
            <a:r>
              <a:rPr lang="en-US" b="1" i="1" u="sng" dirty="0" smtClean="0">
                <a:solidFill>
                  <a:srgbClr val="00B050"/>
                </a:solidFill>
              </a:rPr>
              <a:t>different sizes</a:t>
            </a:r>
            <a:r>
              <a:rPr lang="en-US" dirty="0" smtClean="0"/>
              <a:t>, then</a:t>
            </a:r>
          </a:p>
          <a:p>
            <a:pPr algn="l" rtl="0">
              <a:buNone/>
            </a:pPr>
            <a:r>
              <a:rPr lang="en-US" dirty="0" smtClean="0"/>
              <a:t>A+0 , 0+A, A-0 &amp; 0-A </a:t>
            </a:r>
            <a:r>
              <a:rPr lang="en-US" b="1" i="1" u="sng" dirty="0" smtClean="0">
                <a:solidFill>
                  <a:srgbClr val="00B050"/>
                </a:solidFill>
              </a:rPr>
              <a:t>are not defined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Transpose of Matrix 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DEFINITION 6</a:t>
            </a:r>
          </a:p>
          <a:p>
            <a:pPr algn="l" rtl="0">
              <a:buNone/>
            </a:pPr>
            <a:r>
              <a:rPr lang="en-US" dirty="0" smtClean="0"/>
              <a:t>If A is any </a:t>
            </a:r>
            <a:r>
              <a:rPr lang="en-US" i="1" dirty="0" err="1" smtClean="0"/>
              <a:t>mxn</a:t>
            </a:r>
            <a:r>
              <a:rPr lang="en-US" dirty="0" smtClean="0"/>
              <a:t> matrix, then </a:t>
            </a:r>
            <a:r>
              <a:rPr lang="en-US" i="1" dirty="0" smtClean="0"/>
              <a:t>the transpose </a:t>
            </a:r>
            <a:r>
              <a:rPr lang="en-US" dirty="0" smtClean="0"/>
              <a:t>of </a:t>
            </a:r>
            <a:r>
              <a:rPr lang="en-US" i="1" dirty="0" smtClean="0"/>
              <a:t>A</a:t>
            </a:r>
            <a:r>
              <a:rPr lang="en-US" dirty="0" smtClean="0"/>
              <a:t>, denoted by </a:t>
            </a:r>
            <a:r>
              <a:rPr lang="en-US" i="1" dirty="0" smtClean="0"/>
              <a:t>A</a:t>
            </a:r>
            <a:r>
              <a:rPr lang="en-US" i="1" baseline="30000" dirty="0" smtClean="0"/>
              <a:t>T</a:t>
            </a:r>
            <a:r>
              <a:rPr lang="en-US" dirty="0" smtClean="0"/>
              <a:t> , is defined to be </a:t>
            </a:r>
            <a:r>
              <a:rPr lang="en-US" i="1" dirty="0" smtClean="0"/>
              <a:t>the </a:t>
            </a:r>
            <a:r>
              <a:rPr lang="en-US" i="1" dirty="0" err="1" smtClean="0"/>
              <a:t>nxm</a:t>
            </a:r>
            <a:r>
              <a:rPr lang="en-US" i="1" dirty="0" smtClean="0"/>
              <a:t> </a:t>
            </a:r>
            <a:r>
              <a:rPr lang="en-US" dirty="0" smtClean="0"/>
              <a:t>matrix that results </a:t>
            </a:r>
            <a:r>
              <a:rPr lang="en-US" b="1" i="1" u="sng" dirty="0" smtClean="0">
                <a:solidFill>
                  <a:srgbClr val="00B050"/>
                </a:solidFill>
              </a:rPr>
              <a:t>by interchanging rows and columns of matrix A</a:t>
            </a:r>
            <a:r>
              <a:rPr lang="en-US" dirty="0" smtClean="0"/>
              <a:t>; that is; the first column of A</a:t>
            </a:r>
            <a:r>
              <a:rPr lang="en-US" baseline="30000" dirty="0" smtClean="0"/>
              <a:t>T</a:t>
            </a:r>
            <a:r>
              <a:rPr lang="en-US" dirty="0" smtClean="0"/>
              <a:t>  is the first row of A, and the second column of A</a:t>
            </a:r>
            <a:r>
              <a:rPr lang="en-US" baseline="30000" dirty="0" smtClean="0"/>
              <a:t>T</a:t>
            </a:r>
            <a:r>
              <a:rPr lang="en-US" dirty="0" smtClean="0"/>
              <a:t>  is the column row of A, and so forth.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5" name="Picture 2" descr="Transpose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556792"/>
            <a:ext cx="5081180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ContrastingLeftFacing"/>
            <a:lightRig rig="soft" dir="t">
              <a:rot lat="0" lon="0" rev="0"/>
            </a:lightRig>
          </a:scene3d>
          <a:sp3d prstMaterial="translucentPowder">
            <a:bevelT w="203200" h="50800"/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The following are some examples of matrices and their transposes.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2636912"/>
            <a:ext cx="5740066" cy="1008112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923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4221088"/>
            <a:ext cx="5854691" cy="1152128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357" y="2708920"/>
            <a:ext cx="3086056" cy="864096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149080"/>
            <a:ext cx="2304256" cy="1102751"/>
          </a:xfrm>
          <a:prstGeom prst="rect">
            <a:avLst/>
          </a:prstGeom>
          <a:noFill/>
        </p:spPr>
      </p:pic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Trace of a Matrix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</a:t>
            </a:r>
          </a:p>
          <a:p>
            <a:pPr algn="l" rtl="0">
              <a:buNone/>
            </a:pPr>
            <a:r>
              <a:rPr lang="en-US" dirty="0" smtClean="0"/>
              <a:t>If A is a </a:t>
            </a:r>
            <a:r>
              <a:rPr lang="en-US" b="1" u="sng" dirty="0" smtClean="0"/>
              <a:t>square matrix</a:t>
            </a:r>
            <a:r>
              <a:rPr lang="en-US" dirty="0" smtClean="0"/>
              <a:t>, then </a:t>
            </a:r>
            <a:r>
              <a:rPr lang="en-US" b="1" i="1" u="sng" dirty="0" smtClean="0">
                <a:solidFill>
                  <a:srgbClr val="00B050"/>
                </a:solidFill>
              </a:rPr>
              <a:t>the trace of A</a:t>
            </a:r>
            <a:r>
              <a:rPr lang="en-US" dirty="0" smtClean="0"/>
              <a:t>, denoted by </a:t>
            </a:r>
            <a:r>
              <a:rPr lang="en-US" b="1" i="1" u="sng" dirty="0" err="1" smtClean="0">
                <a:solidFill>
                  <a:srgbClr val="00B050"/>
                </a:solidFill>
              </a:rPr>
              <a:t>tr</a:t>
            </a:r>
            <a:r>
              <a:rPr lang="en-US" b="1" i="1" u="sng" dirty="0" smtClean="0">
                <a:solidFill>
                  <a:srgbClr val="00B050"/>
                </a:solidFill>
              </a:rPr>
              <a:t>(A), </a:t>
            </a:r>
            <a:r>
              <a:rPr lang="en-US" dirty="0" smtClean="0"/>
              <a:t>is defined to be </a:t>
            </a:r>
            <a:r>
              <a:rPr lang="en-US" b="1" i="1" u="sng" dirty="0" smtClean="0">
                <a:solidFill>
                  <a:srgbClr val="00B050"/>
                </a:solidFill>
              </a:rPr>
              <a:t>the sum of the entries on the main diagonal of A. </a:t>
            </a:r>
            <a:r>
              <a:rPr lang="en-US" dirty="0" smtClean="0"/>
              <a:t>The </a:t>
            </a:r>
            <a:r>
              <a:rPr lang="en-US" b="1" u="sng" dirty="0" smtClean="0"/>
              <a:t>trace of A is undefined if A is not a square </a:t>
            </a:r>
            <a:r>
              <a:rPr lang="en-US" dirty="0" smtClean="0"/>
              <a:t>matrix.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i="1" u="sng" dirty="0" smtClean="0">
                <a:solidFill>
                  <a:schemeClr val="accent2">
                    <a:lumMod val="75000"/>
                  </a:schemeClr>
                </a:solidFill>
              </a:rPr>
              <a:t>Example 1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matrix                        is a </a:t>
            </a:r>
            <a:r>
              <a:rPr lang="en-US" b="1" i="1" dirty="0" smtClean="0">
                <a:solidFill>
                  <a:srgbClr val="00B050"/>
                </a:solidFill>
              </a:rPr>
              <a:t>3 x 2 matrix.</a:t>
            </a:r>
            <a:endParaRPr lang="ar-SA" b="1" i="1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7272"/>
          <a:stretch>
            <a:fillRect/>
          </a:stretch>
        </p:blipFill>
        <p:spPr bwMode="auto">
          <a:xfrm>
            <a:off x="2627784" y="1268760"/>
            <a:ext cx="1311771" cy="136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The following are example of matrices and their traces: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2708920"/>
            <a:ext cx="5040560" cy="1096485"/>
          </a:xfrm>
          <a:prstGeom prst="rect">
            <a:avLst/>
          </a:prstGeom>
          <a:noFill/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59632" y="4437112"/>
            <a:ext cx="2736304" cy="360040"/>
          </a:xfrm>
          <a:prstGeom prst="rect">
            <a:avLst/>
          </a:prstGeom>
          <a:noFill/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16016" y="4437112"/>
            <a:ext cx="3348373" cy="360040"/>
          </a:xfrm>
          <a:prstGeom prst="rect">
            <a:avLst/>
          </a:prstGeom>
          <a:noFill/>
        </p:spPr>
      </p:pic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Singular, nonsingular, and Inverse Matrices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</a:t>
            </a:r>
          </a:p>
          <a:p>
            <a:pPr algn="l" rtl="0">
              <a:buNone/>
            </a:pPr>
            <a:r>
              <a:rPr lang="en-US" dirty="0" smtClean="0"/>
              <a:t>If A is </a:t>
            </a:r>
            <a:r>
              <a:rPr lang="en-US" b="1" i="1" u="sng" dirty="0" smtClean="0"/>
              <a:t>a square matrix</a:t>
            </a:r>
            <a:r>
              <a:rPr lang="en-US" dirty="0" smtClean="0"/>
              <a:t>, and if a matrix B </a:t>
            </a:r>
            <a:r>
              <a:rPr lang="en-US" b="1" i="1" u="sng" dirty="0" smtClean="0"/>
              <a:t>of the same size</a:t>
            </a:r>
            <a:r>
              <a:rPr lang="en-US" dirty="0" smtClean="0"/>
              <a:t> can be found such that </a:t>
            </a:r>
            <a:r>
              <a:rPr lang="en-US" b="1" i="1" dirty="0" smtClean="0">
                <a:solidFill>
                  <a:srgbClr val="00B050"/>
                </a:solidFill>
              </a:rPr>
              <a:t>AB=BA=I</a:t>
            </a:r>
            <a:r>
              <a:rPr lang="en-US" dirty="0" smtClean="0"/>
              <a:t>, then A is said to be </a:t>
            </a:r>
            <a:r>
              <a:rPr lang="en-US" b="1" i="1" dirty="0" smtClean="0">
                <a:solidFill>
                  <a:srgbClr val="00B050"/>
                </a:solidFill>
              </a:rPr>
              <a:t>invertible</a:t>
            </a:r>
            <a:r>
              <a:rPr lang="en-US" dirty="0" smtClean="0"/>
              <a:t> or </a:t>
            </a:r>
            <a:r>
              <a:rPr lang="en-US" b="1" i="1" dirty="0" smtClean="0">
                <a:solidFill>
                  <a:srgbClr val="00B050"/>
                </a:solidFill>
              </a:rPr>
              <a:t>nonsingular</a:t>
            </a:r>
            <a:r>
              <a:rPr lang="en-US" dirty="0" smtClean="0"/>
              <a:t>, and B is called an </a:t>
            </a:r>
            <a:r>
              <a:rPr lang="en-US" b="1" i="1" dirty="0" smtClean="0">
                <a:solidFill>
                  <a:srgbClr val="00B050"/>
                </a:solidFill>
              </a:rPr>
              <a:t>inverse</a:t>
            </a:r>
            <a:r>
              <a:rPr lang="en-US" dirty="0" smtClean="0"/>
              <a:t> of A.</a:t>
            </a:r>
          </a:p>
          <a:p>
            <a:pPr algn="l" rtl="0">
              <a:buNone/>
            </a:pPr>
            <a:r>
              <a:rPr lang="en-US" dirty="0" smtClean="0"/>
              <a:t>If no such matrix B can be found, then A is said to be </a:t>
            </a:r>
            <a:r>
              <a:rPr lang="en-US" b="1" i="1" dirty="0" smtClean="0">
                <a:solidFill>
                  <a:srgbClr val="00B050"/>
                </a:solidFill>
              </a:rPr>
              <a:t> singular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Let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Then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Thus, A and B are invertible and each is an inverse of the other.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99592" y="1844824"/>
            <a:ext cx="3989693" cy="648072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068960"/>
            <a:ext cx="4176464" cy="576064"/>
          </a:xfrm>
          <a:prstGeom prst="rect">
            <a:avLst/>
          </a:prstGeom>
          <a:noFill/>
        </p:spPr>
      </p:pic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933056"/>
            <a:ext cx="4176464" cy="576064"/>
          </a:xfrm>
          <a:prstGeom prst="rect">
            <a:avLst/>
          </a:prstGeom>
          <a:noFill/>
        </p:spPr>
      </p:pic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Calculating the Inverse of a 2x2 Matrix</a:t>
            </a:r>
            <a:endParaRPr lang="ar-SA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Theorem</a:t>
            </a:r>
          </a:p>
          <a:p>
            <a:pPr algn="l" rtl="0">
              <a:buNone/>
            </a:pPr>
            <a:r>
              <a:rPr lang="en-US" dirty="0" smtClean="0"/>
              <a:t>The matrix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is invertible if and only if </a:t>
            </a:r>
            <a:r>
              <a:rPr lang="en-US" b="1" i="1" dirty="0" smtClean="0">
                <a:solidFill>
                  <a:srgbClr val="00B050"/>
                </a:solidFill>
              </a:rPr>
              <a:t>ad-bc≠0</a:t>
            </a:r>
            <a:r>
              <a:rPr lang="en-US" dirty="0" smtClean="0"/>
              <a:t>, in which case the inverse is giving by the formula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1640" y="2060848"/>
            <a:ext cx="1656184" cy="746449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55776" y="4005064"/>
            <a:ext cx="3480386" cy="720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In each part, determine whether the matrix is invertible. If so, find its inverse.</a:t>
            </a: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Solution:</a:t>
            </a:r>
          </a:p>
          <a:p>
            <a:pPr marL="514350" indent="-514350" algn="l" rtl="0">
              <a:buAutoNum type="alphaLcParenBoth"/>
            </a:pPr>
            <a:r>
              <a:rPr lang="en-US" sz="2800" dirty="0" smtClean="0">
                <a:solidFill>
                  <a:srgbClr val="7030A0"/>
                </a:solidFill>
              </a:rPr>
              <a:t>The determination of A is</a:t>
            </a:r>
          </a:p>
          <a:p>
            <a:pPr marL="514350" indent="-514350" algn="l" rtl="0">
              <a:buNone/>
            </a:pPr>
            <a:r>
              <a:rPr lang="en-US" sz="2800" dirty="0" smtClean="0"/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det</a:t>
            </a:r>
            <a:r>
              <a:rPr lang="en-US" sz="2800" dirty="0" smtClean="0">
                <a:solidFill>
                  <a:srgbClr val="0070C0"/>
                </a:solidFill>
              </a:rPr>
              <a:t>(A)=(6)(2)-(1)(5)=7≠0</a:t>
            </a:r>
            <a:r>
              <a:rPr lang="en-US" sz="2800" dirty="0" smtClean="0"/>
              <a:t>. Then </a:t>
            </a:r>
            <a:r>
              <a:rPr lang="en-US" sz="2800" dirty="0" smtClean="0">
                <a:solidFill>
                  <a:srgbClr val="0070C0"/>
                </a:solidFill>
              </a:rPr>
              <a:t>A is invertible</a:t>
            </a:r>
            <a:r>
              <a:rPr lang="en-US" sz="2800" dirty="0" smtClean="0"/>
              <a:t>, and  </a:t>
            </a:r>
            <a:r>
              <a:rPr lang="en-US" sz="2800" dirty="0" smtClean="0">
                <a:solidFill>
                  <a:srgbClr val="0070C0"/>
                </a:solidFill>
              </a:rPr>
              <a:t>its inverse is</a:t>
            </a:r>
          </a:p>
          <a:p>
            <a:pPr marL="514350" indent="-514350" algn="l" rtl="0">
              <a:buNone/>
            </a:pPr>
            <a:endParaRPr lang="en-US" sz="2800" dirty="0" smtClean="0">
              <a:solidFill>
                <a:srgbClr val="0070C0"/>
              </a:solidFill>
            </a:endParaRPr>
          </a:p>
          <a:p>
            <a:pPr marL="514350" indent="-514350" algn="l" rtl="0"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(b) </a:t>
            </a:r>
            <a:r>
              <a:rPr lang="en-US" sz="2800" dirty="0" err="1" smtClean="0">
                <a:solidFill>
                  <a:srgbClr val="7030A0"/>
                </a:solidFill>
              </a:rPr>
              <a:t>det</a:t>
            </a:r>
            <a:r>
              <a:rPr lang="en-US" sz="2800" dirty="0" smtClean="0">
                <a:solidFill>
                  <a:srgbClr val="7030A0"/>
                </a:solidFill>
              </a:rPr>
              <a:t>(A)=(-1)(-6)-(2)(3)=0</a:t>
            </a:r>
          </a:p>
          <a:p>
            <a:pPr marL="514350" indent="-514350" algn="l" rtl="0">
              <a:buNone/>
            </a:pPr>
            <a:r>
              <a:rPr lang="en-US" sz="2800" dirty="0" smtClean="0"/>
              <a:t>Then A is not invertible.</a:t>
            </a:r>
          </a:p>
          <a:p>
            <a:pPr marL="514350" indent="-514350" algn="l" rtl="0">
              <a:buNone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en-US" sz="2800" dirty="0" smtClean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59632" y="1700808"/>
            <a:ext cx="5083315" cy="648072"/>
          </a:xfrm>
          <a:prstGeom prst="rect">
            <a:avLst/>
          </a:prstGeom>
          <a:noFill/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3861048"/>
            <a:ext cx="5141980" cy="936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Page 254</a:t>
            </a:r>
          </a:p>
          <a:p>
            <a:pPr algn="l" rtl="0"/>
            <a:r>
              <a:rPr lang="en-US" dirty="0" smtClean="0"/>
              <a:t>1(</a:t>
            </a:r>
            <a:r>
              <a:rPr lang="en-US" dirty="0" err="1" smtClean="0"/>
              <a:t>a,b,c,d,e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2(</a:t>
            </a:r>
            <a:r>
              <a:rPr lang="en-US" dirty="0" err="1" smtClean="0"/>
              <a:t>a,b,c,d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20(a)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Page 35</a:t>
            </a:r>
          </a:p>
          <a:p>
            <a:pPr algn="l" rtl="0"/>
            <a:r>
              <a:rPr lang="en-US" dirty="0" smtClean="0"/>
              <a:t>1(</a:t>
            </a:r>
            <a:r>
              <a:rPr lang="en-US" dirty="0" err="1" smtClean="0"/>
              <a:t>a,b,c,d,e,f,g,h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2(</a:t>
            </a:r>
            <a:r>
              <a:rPr lang="en-US" dirty="0" err="1" smtClean="0"/>
              <a:t>a,b,c,d,e,f,g,h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3(</a:t>
            </a:r>
            <a:r>
              <a:rPr lang="en-US" dirty="0" err="1" smtClean="0"/>
              <a:t>a,b,c,d,e,h,i,j,k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17</a:t>
            </a:r>
          </a:p>
          <a:p>
            <a:pPr algn="l" rtl="0"/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Page 49</a:t>
            </a:r>
          </a:p>
          <a:p>
            <a:pPr algn="l" rtl="0"/>
            <a:r>
              <a:rPr lang="en-US" dirty="0" smtClean="0"/>
              <a:t>1(</a:t>
            </a:r>
            <a:r>
              <a:rPr lang="en-US" dirty="0" err="1" smtClean="0"/>
              <a:t>a,d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3(c)</a:t>
            </a:r>
          </a:p>
          <a:p>
            <a:pPr algn="l" rtl="0"/>
            <a:r>
              <a:rPr lang="en-US" dirty="0" smtClean="0"/>
              <a:t>4</a:t>
            </a:r>
          </a:p>
          <a:p>
            <a:pPr algn="l" rtl="0"/>
            <a:r>
              <a:rPr lang="en-US" dirty="0" smtClean="0"/>
              <a:t>5</a:t>
            </a:r>
          </a:p>
          <a:p>
            <a:pPr algn="l" rtl="0"/>
            <a:r>
              <a:rPr lang="en-US" dirty="0" smtClean="0"/>
              <a:t>12</a:t>
            </a:r>
          </a:p>
          <a:p>
            <a:pPr algn="l" rtl="0"/>
            <a:r>
              <a:rPr lang="en-US" dirty="0" smtClean="0"/>
              <a:t>14</a:t>
            </a:r>
          </a:p>
          <a:p>
            <a:pPr algn="l" rtl="0"/>
            <a:r>
              <a:rPr lang="en-US" dirty="0" smtClean="0"/>
              <a:t>18 (c).</a:t>
            </a:r>
            <a:endParaRPr lang="ar-SA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5085184"/>
            <a:ext cx="7933993" cy="137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505475"/>
          </a:xfrm>
        </p:spPr>
        <p:txBody>
          <a:bodyPr/>
          <a:lstStyle/>
          <a:p>
            <a:pPr algn="l" rtl="0"/>
            <a:r>
              <a:rPr lang="en-US" dirty="0" smtClean="0"/>
              <a:t>A matrix with only one column is called a </a:t>
            </a:r>
            <a:r>
              <a:rPr lang="en-US" b="1" i="1" u="sng" dirty="0" smtClean="0">
                <a:solidFill>
                  <a:srgbClr val="00B050"/>
                </a:solidFill>
              </a:rPr>
              <a:t>column vector </a:t>
            </a:r>
            <a:r>
              <a:rPr lang="en-US" dirty="0" smtClean="0"/>
              <a:t>or a </a:t>
            </a:r>
            <a:r>
              <a:rPr lang="en-US" b="1" i="1" u="sng" dirty="0" smtClean="0">
                <a:solidFill>
                  <a:srgbClr val="00B050"/>
                </a:solidFill>
              </a:rPr>
              <a:t>column matrix.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chemeClr val="accent2">
                    <a:lumMod val="75000"/>
                  </a:schemeClr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i="1" dirty="0" smtClean="0"/>
              <a:t>It is a 3x1 column matrix</a:t>
            </a:r>
          </a:p>
          <a:p>
            <a:pPr algn="l" rtl="0">
              <a:buNone/>
            </a:pPr>
            <a:endParaRPr lang="en-US" b="1" i="1" u="sng" dirty="0" smtClean="0">
              <a:solidFill>
                <a:srgbClr val="00B050"/>
              </a:solidFill>
            </a:endParaRPr>
          </a:p>
          <a:p>
            <a:pPr algn="l" rtl="0"/>
            <a:r>
              <a:rPr lang="en-US" dirty="0" smtClean="0"/>
              <a:t>A matrix with only one raw is called a </a:t>
            </a:r>
            <a:r>
              <a:rPr lang="en-US" b="1" i="1" u="sng" dirty="0" smtClean="0">
                <a:solidFill>
                  <a:srgbClr val="00B050"/>
                </a:solidFill>
              </a:rPr>
              <a:t>raw vector </a:t>
            </a:r>
            <a:r>
              <a:rPr lang="en-US" dirty="0" smtClean="0"/>
              <a:t>or a </a:t>
            </a:r>
            <a:r>
              <a:rPr lang="en-US" b="1" i="1" u="sng" dirty="0" smtClean="0">
                <a:solidFill>
                  <a:srgbClr val="00B050"/>
                </a:solidFill>
              </a:rPr>
              <a:t>raw matrix.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chemeClr val="accent2">
                    <a:lumMod val="75000"/>
                  </a:schemeClr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i="1" dirty="0" smtClean="0"/>
              <a:t>It is a 1x3 column matrix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Column Matrix &amp; Raw Matrix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96136" y="2276872"/>
            <a:ext cx="747514" cy="155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36096" y="5733256"/>
            <a:ext cx="1944216" cy="53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79"/>
          <a:stretch>
            <a:fillRect/>
          </a:stretch>
        </p:blipFill>
        <p:spPr bwMode="auto">
          <a:xfrm>
            <a:off x="179512" y="188640"/>
            <a:ext cx="8791943" cy="64807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Diagonal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ar-SA" dirty="0" smtClean="0"/>
              <a:t> </a:t>
            </a:r>
            <a:r>
              <a:rPr lang="en-US" dirty="0" smtClean="0"/>
              <a:t>The shaded entries (a)</a:t>
            </a:r>
            <a:r>
              <a:rPr lang="en-US" baseline="-25000" dirty="0" smtClean="0"/>
              <a:t>11</a:t>
            </a:r>
            <a:r>
              <a:rPr lang="en-US" dirty="0" smtClean="0"/>
              <a:t> , (a)</a:t>
            </a:r>
            <a:r>
              <a:rPr lang="en-US" baseline="-25000" dirty="0" smtClean="0"/>
              <a:t>22</a:t>
            </a:r>
            <a:r>
              <a:rPr lang="en-US" dirty="0" smtClean="0"/>
              <a:t> , …., (a)</a:t>
            </a:r>
            <a:r>
              <a:rPr lang="en-US" baseline="-25000" dirty="0" err="1" smtClean="0"/>
              <a:t>nn</a:t>
            </a:r>
            <a:r>
              <a:rPr lang="en-US" dirty="0" smtClean="0"/>
              <a:t> are said to be on the main diagonal of A.</a:t>
            </a:r>
            <a:endParaRPr lang="en-US" baseline="-25000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grpSp>
        <p:nvGrpSpPr>
          <p:cNvPr id="6" name="Group 5"/>
          <p:cNvGrpSpPr/>
          <p:nvPr/>
        </p:nvGrpSpPr>
        <p:grpSpPr>
          <a:xfrm>
            <a:off x="1115616" y="1844824"/>
            <a:ext cx="3096344" cy="2771778"/>
            <a:chOff x="899592" y="846805"/>
            <a:chExt cx="3096344" cy="2771778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3718" t="8889" r="49293" b="58889"/>
            <a:stretch>
              <a:fillRect/>
            </a:stretch>
          </p:blipFill>
          <p:spPr bwMode="auto">
            <a:xfrm>
              <a:off x="899592" y="908720"/>
              <a:ext cx="3096344" cy="2641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 useBgFill="1">
          <p:nvSpPr>
            <p:cNvPr id="5" name="Rounded Rectangle 4"/>
            <p:cNvSpPr/>
            <p:nvPr/>
          </p:nvSpPr>
          <p:spPr>
            <a:xfrm rot="3028978">
              <a:off x="1414439" y="2012663"/>
              <a:ext cx="2771778" cy="440061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(a)</a:t>
            </a:r>
            <a:r>
              <a:rPr lang="en-US" baseline="-25000" dirty="0" smtClean="0"/>
              <a:t>11</a:t>
            </a:r>
            <a:r>
              <a:rPr lang="en-US" dirty="0" smtClean="0"/>
              <a:t> = 1, (a)</a:t>
            </a:r>
            <a:r>
              <a:rPr lang="en-US" baseline="-25000" dirty="0" smtClean="0"/>
              <a:t>12</a:t>
            </a:r>
            <a:r>
              <a:rPr lang="en-US" dirty="0" smtClean="0"/>
              <a:t> = 1</a:t>
            </a:r>
          </a:p>
          <a:p>
            <a:pPr marL="514350" indent="-514350" algn="l" rtl="0">
              <a:buNone/>
            </a:pPr>
            <a:r>
              <a:rPr lang="en-US" dirty="0" smtClean="0"/>
              <a:t>(a)</a:t>
            </a:r>
            <a:r>
              <a:rPr lang="en-US" baseline="-25000" dirty="0" smtClean="0"/>
              <a:t>21</a:t>
            </a:r>
            <a:r>
              <a:rPr lang="en-US" dirty="0" smtClean="0"/>
              <a:t> = 0, (a)</a:t>
            </a:r>
            <a:r>
              <a:rPr lang="en-US" baseline="-25000" dirty="0" smtClean="0"/>
              <a:t>22</a:t>
            </a:r>
            <a:r>
              <a:rPr lang="en-US" dirty="0" smtClean="0"/>
              <a:t> = 2</a:t>
            </a:r>
          </a:p>
          <a:p>
            <a:pPr marL="514350" indent="-514350" algn="l" rtl="0">
              <a:buNone/>
            </a:pPr>
            <a:r>
              <a:rPr lang="en-US" dirty="0" smtClean="0"/>
              <a:t>(a)</a:t>
            </a:r>
            <a:r>
              <a:rPr lang="en-US" baseline="-25000" dirty="0" smtClean="0"/>
              <a:t>31</a:t>
            </a:r>
            <a:r>
              <a:rPr lang="en-US" dirty="0" smtClean="0"/>
              <a:t> = 1, (a)</a:t>
            </a:r>
            <a:r>
              <a:rPr lang="en-US" baseline="-25000" dirty="0" smtClean="0"/>
              <a:t>32</a:t>
            </a:r>
            <a:r>
              <a:rPr lang="en-US" dirty="0" smtClean="0"/>
              <a:t> </a:t>
            </a:r>
            <a:r>
              <a:rPr lang="en-US" smtClean="0"/>
              <a:t>= </a:t>
            </a:r>
            <a:r>
              <a:rPr lang="en-US" smtClean="0"/>
              <a:t>3</a:t>
            </a: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71600" y="1412776"/>
            <a:ext cx="177427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Equality of Tow Matrices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C00000"/>
                </a:solidFill>
              </a:rPr>
              <a:t>Definition</a:t>
            </a:r>
          </a:p>
          <a:p>
            <a:pPr algn="l" rtl="0">
              <a:buNone/>
            </a:pPr>
            <a:r>
              <a:rPr lang="en-US" dirty="0" smtClean="0"/>
              <a:t>Two matrices are defined to be </a:t>
            </a:r>
            <a:r>
              <a:rPr lang="en-US" b="1" i="1" dirty="0" smtClean="0">
                <a:solidFill>
                  <a:srgbClr val="00B050"/>
                </a:solidFill>
              </a:rPr>
              <a:t>equal</a:t>
            </a:r>
            <a:r>
              <a:rPr lang="en-US" dirty="0" smtClean="0"/>
              <a:t> if </a:t>
            </a:r>
          </a:p>
          <a:p>
            <a:pPr algn="l" rtl="0"/>
            <a:r>
              <a:rPr lang="en-US" dirty="0" smtClean="0"/>
              <a:t>They have the </a:t>
            </a:r>
            <a:r>
              <a:rPr lang="en-US" b="1" i="1" dirty="0" smtClean="0">
                <a:solidFill>
                  <a:srgbClr val="00B050"/>
                </a:solidFill>
              </a:rPr>
              <a:t>same size </a:t>
            </a:r>
            <a:r>
              <a:rPr lang="en-US" dirty="0" smtClean="0"/>
              <a:t>and</a:t>
            </a:r>
          </a:p>
          <a:p>
            <a:pPr algn="l" rtl="0"/>
            <a:r>
              <a:rPr lang="en-US" dirty="0" smtClean="0"/>
              <a:t>Their corresponding </a:t>
            </a:r>
            <a:r>
              <a:rPr lang="en-US" b="1" i="1" dirty="0" smtClean="0">
                <a:solidFill>
                  <a:srgbClr val="00B050"/>
                </a:solidFill>
              </a:rPr>
              <a:t>entries are equal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Consider the matrices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If x= 5, then A=B, but for all other values of x the matrices A and B are not equal, since not all of their corresponding entries are equal.</a:t>
            </a:r>
          </a:p>
          <a:p>
            <a:pPr algn="l" rtl="0"/>
            <a:r>
              <a:rPr lang="en-US" dirty="0" smtClean="0"/>
              <a:t>There is no value of x for which A=C since A and C have different sizes.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75656" y="2276872"/>
            <a:ext cx="4972655" cy="1042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1112</Words>
  <Application>Microsoft Office PowerPoint</Application>
  <PresentationFormat>On-screen Show (4:3)</PresentationFormat>
  <Paragraphs>182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سمة Office</vt:lpstr>
      <vt:lpstr>3.8 Matrices</vt:lpstr>
      <vt:lpstr>Matrix</vt:lpstr>
      <vt:lpstr>Slide 3</vt:lpstr>
      <vt:lpstr>A Column Matrix &amp; Raw Matrix</vt:lpstr>
      <vt:lpstr>Slide 5</vt:lpstr>
      <vt:lpstr>Main Diagonal</vt:lpstr>
      <vt:lpstr>Slide 7</vt:lpstr>
      <vt:lpstr>Equality of Tow Matrices</vt:lpstr>
      <vt:lpstr>Slide 9</vt:lpstr>
      <vt:lpstr>Matrix Arithmetic</vt:lpstr>
      <vt:lpstr>Matrix Operations</vt:lpstr>
      <vt:lpstr>Addition and Subtraction of matrices</vt:lpstr>
      <vt:lpstr>Slide 13</vt:lpstr>
      <vt:lpstr>Scalar Multiples. </vt:lpstr>
      <vt:lpstr>Slide 15</vt:lpstr>
      <vt:lpstr>Multiplying Matrices.</vt:lpstr>
      <vt:lpstr>Determining Whether a product Is Defined</vt:lpstr>
      <vt:lpstr>Slide 18</vt:lpstr>
      <vt:lpstr>Slide 19</vt:lpstr>
      <vt:lpstr>Slide 20</vt:lpstr>
      <vt:lpstr>Coution!</vt:lpstr>
      <vt:lpstr>Slide 22</vt:lpstr>
      <vt:lpstr>Remark</vt:lpstr>
      <vt:lpstr>The Identity Matrices</vt:lpstr>
      <vt:lpstr>The Zero Matrices</vt:lpstr>
      <vt:lpstr>Remark</vt:lpstr>
      <vt:lpstr>Transpose of Matrix </vt:lpstr>
      <vt:lpstr>Slide 28</vt:lpstr>
      <vt:lpstr>The Trace of a Matrix</vt:lpstr>
      <vt:lpstr>Slide 30</vt:lpstr>
      <vt:lpstr>Singular, nonsingular, and Inverse Matrices</vt:lpstr>
      <vt:lpstr>Slide 32</vt:lpstr>
      <vt:lpstr>Calculating the Inverse of a 2x2 Matrix</vt:lpstr>
      <vt:lpstr>Slide 34</vt:lpstr>
      <vt:lpstr>Homework</vt:lpstr>
      <vt:lpstr>Slide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3.8 Matrices</dc:title>
  <dc:creator>Zainab</dc:creator>
  <cp:lastModifiedBy>user</cp:lastModifiedBy>
  <cp:revision>81</cp:revision>
  <dcterms:created xsi:type="dcterms:W3CDTF">2013-02-19T14:32:50Z</dcterms:created>
  <dcterms:modified xsi:type="dcterms:W3CDTF">2013-02-26T05:45:57Z</dcterms:modified>
</cp:coreProperties>
</file>