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1" r:id="rId1"/>
  </p:sldMasterIdLst>
  <p:notesMasterIdLst>
    <p:notesMasterId r:id="rId186"/>
  </p:notesMasterIdLst>
  <p:handoutMasterIdLst>
    <p:handoutMasterId r:id="rId187"/>
  </p:handoutMasterIdLst>
  <p:sldIdLst>
    <p:sldId id="1010" r:id="rId2"/>
    <p:sldId id="1164" r:id="rId3"/>
    <p:sldId id="1115" r:id="rId4"/>
    <p:sldId id="1011" r:id="rId5"/>
    <p:sldId id="1122" r:id="rId6"/>
    <p:sldId id="1123" r:id="rId7"/>
    <p:sldId id="1124" r:id="rId8"/>
    <p:sldId id="558" r:id="rId9"/>
    <p:sldId id="407" r:id="rId10"/>
    <p:sldId id="561" r:id="rId11"/>
    <p:sldId id="1279" r:id="rId12"/>
    <p:sldId id="1167" r:id="rId13"/>
    <p:sldId id="1168" r:id="rId14"/>
    <p:sldId id="1169" r:id="rId15"/>
    <p:sldId id="1280" r:id="rId16"/>
    <p:sldId id="1170" r:id="rId17"/>
    <p:sldId id="1171" r:id="rId18"/>
    <p:sldId id="1176" r:id="rId19"/>
    <p:sldId id="1172" r:id="rId20"/>
    <p:sldId id="1256" r:id="rId21"/>
    <p:sldId id="1281" r:id="rId22"/>
    <p:sldId id="1125" r:id="rId23"/>
    <p:sldId id="592" r:id="rId24"/>
    <p:sldId id="594" r:id="rId25"/>
    <p:sldId id="595" r:id="rId26"/>
    <p:sldId id="596" r:id="rId27"/>
    <p:sldId id="1126" r:id="rId28"/>
    <p:sldId id="1127" r:id="rId29"/>
    <p:sldId id="1128" r:id="rId30"/>
    <p:sldId id="889" r:id="rId31"/>
    <p:sldId id="564" r:id="rId32"/>
    <p:sldId id="1129" r:id="rId33"/>
    <p:sldId id="1258" r:id="rId34"/>
    <p:sldId id="1131" r:id="rId35"/>
    <p:sldId id="565" r:id="rId36"/>
    <p:sldId id="600" r:id="rId37"/>
    <p:sldId id="601" r:id="rId38"/>
    <p:sldId id="1259" r:id="rId39"/>
    <p:sldId id="1271" r:id="rId40"/>
    <p:sldId id="1270" r:id="rId41"/>
    <p:sldId id="1297" r:id="rId42"/>
    <p:sldId id="1267" r:id="rId43"/>
    <p:sldId id="1272" r:id="rId44"/>
    <p:sldId id="1282" r:id="rId45"/>
    <p:sldId id="1152" r:id="rId46"/>
    <p:sldId id="1275" r:id="rId47"/>
    <p:sldId id="1277" r:id="rId48"/>
    <p:sldId id="1300" r:id="rId49"/>
    <p:sldId id="1180" r:id="rId50"/>
    <p:sldId id="1136" r:id="rId51"/>
    <p:sldId id="1181" r:id="rId52"/>
    <p:sldId id="1148" r:id="rId53"/>
    <p:sldId id="1141" r:id="rId54"/>
    <p:sldId id="1143" r:id="rId55"/>
    <p:sldId id="1183" r:id="rId56"/>
    <p:sldId id="1144" r:id="rId57"/>
    <p:sldId id="1145" r:id="rId58"/>
    <p:sldId id="1146" r:id="rId59"/>
    <p:sldId id="1149" r:id="rId60"/>
    <p:sldId id="1150" r:id="rId61"/>
    <p:sldId id="1138" r:id="rId62"/>
    <p:sldId id="1283" r:id="rId63"/>
    <p:sldId id="663" r:id="rId64"/>
    <p:sldId id="1003" r:id="rId65"/>
    <p:sldId id="705" r:id="rId66"/>
    <p:sldId id="1002" r:id="rId67"/>
    <p:sldId id="706" r:id="rId68"/>
    <p:sldId id="1284" r:id="rId69"/>
    <p:sldId id="1316" r:id="rId70"/>
    <p:sldId id="749" r:id="rId71"/>
    <p:sldId id="1301" r:id="rId72"/>
    <p:sldId id="1302" r:id="rId73"/>
    <p:sldId id="742" r:id="rId74"/>
    <p:sldId id="672" r:id="rId75"/>
    <p:sldId id="1188" r:id="rId76"/>
    <p:sldId id="673" r:id="rId77"/>
    <p:sldId id="674" r:id="rId78"/>
    <p:sldId id="1185" r:id="rId79"/>
    <p:sldId id="675" r:id="rId80"/>
    <p:sldId id="677" r:id="rId81"/>
    <p:sldId id="1311" r:id="rId82"/>
    <p:sldId id="1312" r:id="rId83"/>
    <p:sldId id="713" r:id="rId84"/>
    <p:sldId id="714" r:id="rId85"/>
    <p:sldId id="776" r:id="rId86"/>
    <p:sldId id="1307" r:id="rId87"/>
    <p:sldId id="1313" r:id="rId88"/>
    <p:sldId id="1285" r:id="rId89"/>
    <p:sldId id="890" r:id="rId90"/>
    <p:sldId id="1196" r:id="rId91"/>
    <p:sldId id="891" r:id="rId92"/>
    <p:sldId id="915" r:id="rId93"/>
    <p:sldId id="916" r:id="rId94"/>
    <p:sldId id="1017" r:id="rId95"/>
    <p:sldId id="1251" r:id="rId96"/>
    <p:sldId id="1252" r:id="rId97"/>
    <p:sldId id="1253" r:id="rId98"/>
    <p:sldId id="839" r:id="rId99"/>
    <p:sldId id="840" r:id="rId100"/>
    <p:sldId id="841" r:id="rId101"/>
    <p:sldId id="918" r:id="rId102"/>
    <p:sldId id="933" r:id="rId103"/>
    <p:sldId id="934" r:id="rId104"/>
    <p:sldId id="1190" r:id="rId105"/>
    <p:sldId id="928" r:id="rId106"/>
    <p:sldId id="1372" r:id="rId107"/>
    <p:sldId id="944" r:id="rId108"/>
    <p:sldId id="1254" r:id="rId109"/>
    <p:sldId id="939" r:id="rId110"/>
    <p:sldId id="940" r:id="rId111"/>
    <p:sldId id="1194" r:id="rId112"/>
    <p:sldId id="942" r:id="rId113"/>
    <p:sldId id="943" r:id="rId114"/>
    <p:sldId id="1324" r:id="rId115"/>
    <p:sldId id="1325" r:id="rId116"/>
    <p:sldId id="1332" r:id="rId117"/>
    <p:sldId id="1327" r:id="rId118"/>
    <p:sldId id="1329" r:id="rId119"/>
    <p:sldId id="1330" r:id="rId120"/>
    <p:sldId id="1018" r:id="rId121"/>
    <p:sldId id="1019" r:id="rId122"/>
    <p:sldId id="1195" r:id="rId123"/>
    <p:sldId id="1191" r:id="rId124"/>
    <p:sldId id="1371" r:id="rId125"/>
    <p:sldId id="929" r:id="rId126"/>
    <p:sldId id="1245" r:id="rId127"/>
    <p:sldId id="855" r:id="rId128"/>
    <p:sldId id="1361" r:id="rId129"/>
    <p:sldId id="1255" r:id="rId130"/>
    <p:sldId id="946" r:id="rId131"/>
    <p:sldId id="947" r:id="rId132"/>
    <p:sldId id="967" r:id="rId133"/>
    <p:sldId id="950" r:id="rId134"/>
    <p:sldId id="948" r:id="rId135"/>
    <p:sldId id="1198" r:id="rId136"/>
    <p:sldId id="949" r:id="rId137"/>
    <p:sldId id="1246" r:id="rId138"/>
    <p:sldId id="1022" r:id="rId139"/>
    <p:sldId id="1197" r:id="rId140"/>
    <p:sldId id="1335" r:id="rId141"/>
    <p:sldId id="1334" r:id="rId142"/>
    <p:sldId id="1192" r:id="rId143"/>
    <p:sldId id="1365" r:id="rId144"/>
    <p:sldId id="867" r:id="rId145"/>
    <p:sldId id="966" r:id="rId146"/>
    <p:sldId id="1353" r:id="rId147"/>
    <p:sldId id="1344" r:id="rId148"/>
    <p:sldId id="1345" r:id="rId149"/>
    <p:sldId id="1221" r:id="rId150"/>
    <p:sldId id="1340" r:id="rId151"/>
    <p:sldId id="1339" r:id="rId152"/>
    <p:sldId id="1286" r:id="rId153"/>
    <p:sldId id="1200" r:id="rId154"/>
    <p:sldId id="1201" r:id="rId155"/>
    <p:sldId id="1239" r:id="rId156"/>
    <p:sldId id="1240" r:id="rId157"/>
    <p:sldId id="1241" r:id="rId158"/>
    <p:sldId id="1249" r:id="rId159"/>
    <p:sldId id="1030" r:id="rId160"/>
    <p:sldId id="1231" r:id="rId161"/>
    <p:sldId id="1367" r:id="rId162"/>
    <p:sldId id="1368" r:id="rId163"/>
    <p:sldId id="1374" r:id="rId164"/>
    <p:sldId id="1370" r:id="rId165"/>
    <p:sldId id="1375" r:id="rId166"/>
    <p:sldId id="1237" r:id="rId167"/>
    <p:sldId id="1204" r:id="rId168"/>
    <p:sldId id="1208" r:id="rId169"/>
    <p:sldId id="1227" r:id="rId170"/>
    <p:sldId id="1228" r:id="rId171"/>
    <p:sldId id="1218" r:id="rId172"/>
    <p:sldId id="1242" r:id="rId173"/>
    <p:sldId id="1243" r:id="rId174"/>
    <p:sldId id="1230" r:id="rId175"/>
    <p:sldId id="1378" r:id="rId176"/>
    <p:sldId id="1356" r:id="rId177"/>
    <p:sldId id="1359" r:id="rId178"/>
    <p:sldId id="1320" r:id="rId179"/>
    <p:sldId id="1360" r:id="rId180"/>
    <p:sldId id="1296" r:id="rId181"/>
    <p:sldId id="1318" r:id="rId182"/>
    <p:sldId id="1343" r:id="rId183"/>
    <p:sldId id="1347" r:id="rId184"/>
    <p:sldId id="1376" r:id="rId185"/>
  </p:sldIdLst>
  <p:sldSz cx="9144000" cy="6858000" type="screen4x3"/>
  <p:notesSz cx="7315200" cy="9601200"/>
  <p:defaultTextStyle>
    <a:defPPr>
      <a:defRPr lang="en-US"/>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033CC"/>
    <a:srgbClr val="FF0000"/>
    <a:srgbClr val="0000FF"/>
    <a:srgbClr val="DA7A10"/>
    <a:srgbClr val="0B0BEF"/>
    <a:srgbClr val="000000"/>
    <a:srgbClr val="E27100"/>
    <a:srgbClr val="FFFFCC"/>
    <a:srgbClr val="6E6E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7854" autoAdjust="0"/>
  </p:normalViewPr>
  <p:slideViewPr>
    <p:cSldViewPr snapToGrid="0" snapToObjects="1">
      <p:cViewPr varScale="1">
        <p:scale>
          <a:sx n="112" d="100"/>
          <a:sy n="112" d="100"/>
        </p:scale>
        <p:origin x="82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napToGrid="0" snapToObjects="1">
      <p:cViewPr varScale="1">
        <p:scale>
          <a:sx n="52" d="100"/>
          <a:sy n="52" d="100"/>
        </p:scale>
        <p:origin x="-2622" y="-96"/>
      </p:cViewPr>
      <p:guideLst>
        <p:guide orient="horz" pos="3024"/>
        <p:guide pos="2303"/>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2.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15.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0.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36.wmf"/><Relationship Id="rId1" Type="http://schemas.openxmlformats.org/officeDocument/2006/relationships/image" Target="../media/image135.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36.wmf"/><Relationship Id="rId1" Type="http://schemas.openxmlformats.org/officeDocument/2006/relationships/image" Target="../media/image13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146129" y="0"/>
            <a:ext cx="3169071" cy="479602"/>
          </a:xfrm>
          <a:prstGeom prst="rect">
            <a:avLst/>
          </a:prstGeom>
        </p:spPr>
        <p:txBody>
          <a:bodyPr vert="horz" lIns="91440" tIns="45720" rIns="91440" bIns="45720" rtlCol="1"/>
          <a:lstStyle>
            <a:lvl1pPr algn="r" rtl="0"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sz="quarter" idx="1"/>
          </p:nvPr>
        </p:nvSpPr>
        <p:spPr>
          <a:xfrm>
            <a:off x="1700" y="0"/>
            <a:ext cx="3169070" cy="479602"/>
          </a:xfrm>
          <a:prstGeom prst="rect">
            <a:avLst/>
          </a:prstGeom>
        </p:spPr>
        <p:txBody>
          <a:bodyPr vert="horz" lIns="91440" tIns="45720" rIns="91440" bIns="45720" rtlCol="1"/>
          <a:lstStyle>
            <a:lvl1pPr algn="l" rtl="0" fontAlgn="auto">
              <a:spcBef>
                <a:spcPts val="0"/>
              </a:spcBef>
              <a:spcAft>
                <a:spcPts val="0"/>
              </a:spcAft>
              <a:defRPr sz="1200">
                <a:latin typeface="+mn-lt"/>
                <a:cs typeface="+mn-cs"/>
              </a:defRPr>
            </a:lvl1pPr>
          </a:lstStyle>
          <a:p>
            <a:pPr>
              <a:defRPr/>
            </a:pPr>
            <a:fld id="{6F2052E0-E484-462E-9497-66218BE3A242}" type="datetime3">
              <a:rPr lang="en-US"/>
              <a:pPr>
                <a:defRPr/>
              </a:pPr>
              <a:t>29 September 2016</a:t>
            </a:fld>
            <a:endParaRPr lang="ar-SA"/>
          </a:p>
        </p:txBody>
      </p:sp>
      <p:sp>
        <p:nvSpPr>
          <p:cNvPr id="4" name="Footer Placeholder 3"/>
          <p:cNvSpPr>
            <a:spLocks noGrp="1"/>
          </p:cNvSpPr>
          <p:nvPr>
            <p:ph type="ftr" sz="quarter" idx="2"/>
          </p:nvPr>
        </p:nvSpPr>
        <p:spPr>
          <a:xfrm>
            <a:off x="4146129" y="9120072"/>
            <a:ext cx="3169071" cy="479602"/>
          </a:xfrm>
          <a:prstGeom prst="rect">
            <a:avLst/>
          </a:prstGeom>
        </p:spPr>
        <p:txBody>
          <a:bodyPr vert="horz" lIns="91440" tIns="45720" rIns="91440" bIns="45720" rtlCol="1" anchor="b"/>
          <a:lstStyle>
            <a:lvl1pPr algn="r" rtl="0" fontAlgn="auto">
              <a:spcBef>
                <a:spcPts val="0"/>
              </a:spcBef>
              <a:spcAft>
                <a:spcPts val="0"/>
              </a:spcAft>
              <a:defRPr sz="1200">
                <a:latin typeface="+mn-lt"/>
                <a:cs typeface="+mn-cs"/>
              </a:defRPr>
            </a:lvl1pPr>
          </a:lstStyle>
          <a:p>
            <a:pPr>
              <a:defRPr/>
            </a:pPr>
            <a:endParaRPr lang="ar-SA"/>
          </a:p>
        </p:txBody>
      </p:sp>
      <p:sp>
        <p:nvSpPr>
          <p:cNvPr id="5" name="Slide Number Placeholder 4"/>
          <p:cNvSpPr>
            <a:spLocks noGrp="1"/>
          </p:cNvSpPr>
          <p:nvPr>
            <p:ph type="sldNum" sz="quarter" idx="3"/>
          </p:nvPr>
        </p:nvSpPr>
        <p:spPr>
          <a:xfrm>
            <a:off x="1700" y="9120072"/>
            <a:ext cx="3169070" cy="479602"/>
          </a:xfrm>
          <a:prstGeom prst="rect">
            <a:avLst/>
          </a:prstGeom>
        </p:spPr>
        <p:txBody>
          <a:bodyPr vert="horz" lIns="91440" tIns="45720" rIns="91440" bIns="45720" rtlCol="1" anchor="b"/>
          <a:lstStyle>
            <a:lvl1pPr algn="l" rtl="0" fontAlgn="auto">
              <a:spcBef>
                <a:spcPts val="0"/>
              </a:spcBef>
              <a:spcAft>
                <a:spcPts val="0"/>
              </a:spcAft>
              <a:defRPr sz="1200">
                <a:latin typeface="+mn-lt"/>
                <a:cs typeface="+mn-cs"/>
              </a:defRPr>
            </a:lvl1pPr>
          </a:lstStyle>
          <a:p>
            <a:pPr>
              <a:defRPr/>
            </a:pPr>
            <a:fld id="{C022B0C5-6B2D-4525-A942-325DEE094407}" type="slidenum">
              <a:rPr lang="ar-SA"/>
              <a:pPr>
                <a:defRPr/>
              </a:pPr>
              <a:t>‹#›</a:t>
            </a:fld>
            <a:endParaRPr lang="ar-SA"/>
          </a:p>
        </p:txBody>
      </p:sp>
    </p:spTree>
    <p:extLst>
      <p:ext uri="{BB962C8B-B14F-4D97-AF65-F5344CB8AC3E}">
        <p14:creationId xmlns:p14="http://schemas.microsoft.com/office/powerpoint/2010/main" val="5060273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071" cy="479602"/>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4144431" y="0"/>
            <a:ext cx="3169070" cy="479602"/>
          </a:xfrm>
          <a:prstGeom prst="rect">
            <a:avLst/>
          </a:prstGeom>
        </p:spPr>
        <p:txBody>
          <a:bodyPr vert="horz" lIns="91440" tIns="45720" rIns="91440" bIns="45720" rtlCol="0"/>
          <a:lstStyle>
            <a:lvl1pPr algn="r" rtl="0" fontAlgn="auto">
              <a:spcBef>
                <a:spcPts val="0"/>
              </a:spcBef>
              <a:spcAft>
                <a:spcPts val="0"/>
              </a:spcAft>
              <a:defRPr sz="1200">
                <a:latin typeface="+mn-lt"/>
                <a:cs typeface="+mn-cs"/>
              </a:defRPr>
            </a:lvl1pPr>
          </a:lstStyle>
          <a:p>
            <a:pPr>
              <a:defRPr/>
            </a:pPr>
            <a:fld id="{E501D583-40BD-4B4F-A157-C0C9AADB4D87}" type="datetime3">
              <a:rPr lang="en-US"/>
              <a:pPr>
                <a:defRPr/>
              </a:pPr>
              <a:t>29 September 2016</a:t>
            </a:fld>
            <a:endParaRPr lang="en-US"/>
          </a:p>
        </p:txBody>
      </p:sp>
      <p:sp>
        <p:nvSpPr>
          <p:cNvPr id="4" name="Slide Image Placeholder 3"/>
          <p:cNvSpPr>
            <a:spLocks noGrp="1" noRot="1" noChangeAspect="1"/>
          </p:cNvSpPr>
          <p:nvPr>
            <p:ph type="sldImg" idx="2"/>
          </p:nvPr>
        </p:nvSpPr>
        <p:spPr>
          <a:xfrm>
            <a:off x="1257300" y="719138"/>
            <a:ext cx="4802188" cy="360203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32370" y="4560799"/>
            <a:ext cx="5852160" cy="4320999"/>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20072"/>
            <a:ext cx="3169071" cy="479602"/>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4431" y="9120072"/>
            <a:ext cx="3169070" cy="479602"/>
          </a:xfrm>
          <a:prstGeom prst="rect">
            <a:avLst/>
          </a:prstGeom>
        </p:spPr>
        <p:txBody>
          <a:bodyPr vert="horz" lIns="91440" tIns="45720" rIns="91440" bIns="45720" rtlCol="0" anchor="b"/>
          <a:lstStyle>
            <a:lvl1pPr algn="r" rtl="0" fontAlgn="auto">
              <a:spcBef>
                <a:spcPts val="0"/>
              </a:spcBef>
              <a:spcAft>
                <a:spcPts val="0"/>
              </a:spcAft>
              <a:defRPr sz="1200">
                <a:latin typeface="+mn-lt"/>
                <a:cs typeface="+mn-cs"/>
              </a:defRPr>
            </a:lvl1pPr>
          </a:lstStyle>
          <a:p>
            <a:pPr>
              <a:defRPr/>
            </a:pPr>
            <a:fld id="{D7851597-2F9C-4E4C-BB93-EC56DC5DF886}" type="slidenum">
              <a:rPr lang="en-US"/>
              <a:pPr>
                <a:defRPr/>
              </a:pPr>
              <a:t>‹#›</a:t>
            </a:fld>
            <a:endParaRPr lang="en-US"/>
          </a:p>
        </p:txBody>
      </p:sp>
    </p:spTree>
    <p:extLst>
      <p:ext uri="{BB962C8B-B14F-4D97-AF65-F5344CB8AC3E}">
        <p14:creationId xmlns:p14="http://schemas.microsoft.com/office/powerpoint/2010/main" val="9720895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851597-2F9C-4E4C-BB93-EC56DC5DF886}" type="slidenum">
              <a:rPr lang="en-US" smtClean="0"/>
              <a:pPr>
                <a:defRPr/>
              </a:pPr>
              <a:t>1</a:t>
            </a:fld>
            <a:endParaRPr lang="en-US"/>
          </a:p>
        </p:txBody>
      </p:sp>
    </p:spTree>
    <p:extLst>
      <p:ext uri="{BB962C8B-B14F-4D97-AF65-F5344CB8AC3E}">
        <p14:creationId xmlns:p14="http://schemas.microsoft.com/office/powerpoint/2010/main" val="1225356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35</a:t>
            </a:fld>
            <a:endParaRPr lang="en-US" smtClean="0"/>
          </a:p>
        </p:txBody>
      </p:sp>
    </p:spTree>
    <p:extLst>
      <p:ext uri="{BB962C8B-B14F-4D97-AF65-F5344CB8AC3E}">
        <p14:creationId xmlns:p14="http://schemas.microsoft.com/office/powerpoint/2010/main" val="28933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36</a:t>
            </a:fld>
            <a:endParaRPr lang="en-US" smtClean="0"/>
          </a:p>
        </p:txBody>
      </p:sp>
    </p:spTree>
    <p:extLst>
      <p:ext uri="{BB962C8B-B14F-4D97-AF65-F5344CB8AC3E}">
        <p14:creationId xmlns:p14="http://schemas.microsoft.com/office/powerpoint/2010/main" val="19901005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37</a:t>
            </a:fld>
            <a:endParaRPr lang="en-US" smtClean="0"/>
          </a:p>
        </p:txBody>
      </p:sp>
    </p:spTree>
    <p:extLst>
      <p:ext uri="{BB962C8B-B14F-4D97-AF65-F5344CB8AC3E}">
        <p14:creationId xmlns:p14="http://schemas.microsoft.com/office/powerpoint/2010/main" val="1753855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44</a:t>
            </a:fld>
            <a:endParaRPr lang="en-US" smtClean="0"/>
          </a:p>
        </p:txBody>
      </p:sp>
    </p:spTree>
    <p:extLst>
      <p:ext uri="{BB962C8B-B14F-4D97-AF65-F5344CB8AC3E}">
        <p14:creationId xmlns:p14="http://schemas.microsoft.com/office/powerpoint/2010/main" val="1384491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62</a:t>
            </a:fld>
            <a:endParaRPr lang="en-US" smtClean="0"/>
          </a:p>
        </p:txBody>
      </p:sp>
    </p:spTree>
    <p:extLst>
      <p:ext uri="{BB962C8B-B14F-4D97-AF65-F5344CB8AC3E}">
        <p14:creationId xmlns:p14="http://schemas.microsoft.com/office/powerpoint/2010/main" val="533947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68</a:t>
            </a:fld>
            <a:endParaRPr lang="en-US" smtClean="0"/>
          </a:p>
        </p:txBody>
      </p:sp>
    </p:spTree>
    <p:extLst>
      <p:ext uri="{BB962C8B-B14F-4D97-AF65-F5344CB8AC3E}">
        <p14:creationId xmlns:p14="http://schemas.microsoft.com/office/powerpoint/2010/main" val="26101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85</a:t>
            </a:fld>
            <a:endParaRPr lang="en-US" smtClean="0"/>
          </a:p>
        </p:txBody>
      </p:sp>
    </p:spTree>
    <p:extLst>
      <p:ext uri="{BB962C8B-B14F-4D97-AF65-F5344CB8AC3E}">
        <p14:creationId xmlns:p14="http://schemas.microsoft.com/office/powerpoint/2010/main" val="858996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88</a:t>
            </a:fld>
            <a:endParaRPr lang="en-US" smtClean="0"/>
          </a:p>
        </p:txBody>
      </p:sp>
    </p:spTree>
    <p:extLst>
      <p:ext uri="{BB962C8B-B14F-4D97-AF65-F5344CB8AC3E}">
        <p14:creationId xmlns:p14="http://schemas.microsoft.com/office/powerpoint/2010/main" val="433080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89</a:t>
            </a:fld>
            <a:endParaRPr lang="en-US" smtClean="0"/>
          </a:p>
        </p:txBody>
      </p:sp>
    </p:spTree>
    <p:extLst>
      <p:ext uri="{BB962C8B-B14F-4D97-AF65-F5344CB8AC3E}">
        <p14:creationId xmlns:p14="http://schemas.microsoft.com/office/powerpoint/2010/main" val="33137692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91</a:t>
            </a:fld>
            <a:endParaRPr lang="en-US" smtClean="0"/>
          </a:p>
        </p:txBody>
      </p:sp>
    </p:spTree>
    <p:extLst>
      <p:ext uri="{BB962C8B-B14F-4D97-AF65-F5344CB8AC3E}">
        <p14:creationId xmlns:p14="http://schemas.microsoft.com/office/powerpoint/2010/main" val="1558620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2</a:t>
            </a:fld>
            <a:endParaRPr lang="en-US" smtClean="0"/>
          </a:p>
        </p:txBody>
      </p:sp>
    </p:spTree>
    <p:extLst>
      <p:ext uri="{BB962C8B-B14F-4D97-AF65-F5344CB8AC3E}">
        <p14:creationId xmlns:p14="http://schemas.microsoft.com/office/powerpoint/2010/main" val="987571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101</a:t>
            </a:fld>
            <a:endParaRPr lang="en-US" smtClean="0"/>
          </a:p>
        </p:txBody>
      </p:sp>
    </p:spTree>
    <p:extLst>
      <p:ext uri="{BB962C8B-B14F-4D97-AF65-F5344CB8AC3E}">
        <p14:creationId xmlns:p14="http://schemas.microsoft.com/office/powerpoint/2010/main" val="37142286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104</a:t>
            </a:fld>
            <a:endParaRPr lang="en-US" smtClean="0"/>
          </a:p>
        </p:txBody>
      </p:sp>
    </p:spTree>
    <p:extLst>
      <p:ext uri="{BB962C8B-B14F-4D97-AF65-F5344CB8AC3E}">
        <p14:creationId xmlns:p14="http://schemas.microsoft.com/office/powerpoint/2010/main" val="23469928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7851597-2F9C-4E4C-BB93-EC56DC5DF886}" type="slidenum">
              <a:rPr lang="en-US" smtClean="0"/>
              <a:pPr>
                <a:defRPr/>
              </a:pPr>
              <a:t>108</a:t>
            </a:fld>
            <a:endParaRPr lang="en-US"/>
          </a:p>
        </p:txBody>
      </p:sp>
    </p:spTree>
    <p:extLst>
      <p:ext uri="{BB962C8B-B14F-4D97-AF65-F5344CB8AC3E}">
        <p14:creationId xmlns:p14="http://schemas.microsoft.com/office/powerpoint/2010/main" val="8396352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123</a:t>
            </a:fld>
            <a:endParaRPr lang="en-US" smtClean="0"/>
          </a:p>
        </p:txBody>
      </p:sp>
    </p:spTree>
    <p:extLst>
      <p:ext uri="{BB962C8B-B14F-4D97-AF65-F5344CB8AC3E}">
        <p14:creationId xmlns:p14="http://schemas.microsoft.com/office/powerpoint/2010/main" val="27700647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spcBef>
                <a:spcPct val="30000"/>
              </a:spcBef>
              <a:defRPr kumimoji="1" sz="1200">
                <a:solidFill>
                  <a:schemeClr val="tx1"/>
                </a:solidFill>
                <a:latin typeface="Arial" panose="020B0604020202020204" pitchFamily="34" charset="0"/>
              </a:defRPr>
            </a:lvl1pPr>
            <a:lvl2pPr marL="742950" indent="-285750" eaLnBrk="0" hangingPunct="0">
              <a:spcBef>
                <a:spcPct val="30000"/>
              </a:spcBef>
              <a:defRPr kumimoji="1" sz="1200">
                <a:solidFill>
                  <a:schemeClr val="tx1"/>
                </a:solidFill>
                <a:latin typeface="Arial" panose="020B0604020202020204" pitchFamily="34" charset="0"/>
              </a:defRPr>
            </a:lvl2pPr>
            <a:lvl3pPr marL="1143000" indent="-228600" eaLnBrk="0" hangingPunct="0">
              <a:spcBef>
                <a:spcPct val="30000"/>
              </a:spcBef>
              <a:defRPr kumimoji="1" sz="1200">
                <a:solidFill>
                  <a:schemeClr val="tx1"/>
                </a:solidFill>
                <a:latin typeface="Arial" panose="020B0604020202020204" pitchFamily="34" charset="0"/>
              </a:defRPr>
            </a:lvl3pPr>
            <a:lvl4pPr marL="1600200" indent="-228600" eaLnBrk="0" hangingPunct="0">
              <a:spcBef>
                <a:spcPct val="30000"/>
              </a:spcBef>
              <a:defRPr kumimoji="1" sz="1200">
                <a:solidFill>
                  <a:schemeClr val="tx1"/>
                </a:solidFill>
                <a:latin typeface="Arial" panose="020B0604020202020204" pitchFamily="34" charset="0"/>
              </a:defRPr>
            </a:lvl4pPr>
            <a:lvl5pPr marL="2057400" indent="-228600" eaLnBrk="0" hangingPunct="0">
              <a:spcBef>
                <a:spcPct val="30000"/>
              </a:spcBef>
              <a:defRPr kumimoji="1" sz="1200">
                <a:solidFill>
                  <a:schemeClr val="tx1"/>
                </a:solidFill>
                <a:latin typeface="Arial" panose="020B0604020202020204" pitchFamily="34" charset="0"/>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defRPr>
            </a:lvl9pPr>
          </a:lstStyle>
          <a:p>
            <a:pPr>
              <a:spcBef>
                <a:spcPct val="0"/>
              </a:spcBef>
            </a:pPr>
            <a:fld id="{62523B9D-B8BD-4393-A4A4-CCBA0C691BF5}" type="slidenum">
              <a:rPr kumimoji="0" lang="en-AU" altLang="en-US">
                <a:latin typeface="Times New Roman" panose="02020603050405020304" pitchFamily="18" charset="0"/>
              </a:rPr>
              <a:pPr>
                <a:spcBef>
                  <a:spcPct val="0"/>
                </a:spcBef>
              </a:pPr>
              <a:t>138</a:t>
            </a:fld>
            <a:endParaRPr kumimoji="0" lang="en-AU" altLang="en-US">
              <a:latin typeface="Times New Roman" panose="02020603050405020304" pitchFamily="18"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smtClean="0">
                <a:latin typeface="Arial" panose="020B0604020202020204" pitchFamily="34" charset="0"/>
              </a:rPr>
              <a:t>	</a:t>
            </a:r>
          </a:p>
        </p:txBody>
      </p:sp>
      <p:sp>
        <p:nvSpPr>
          <p:cNvPr id="93189" name="Date Placeholder 1"/>
          <p:cNvSpPr>
            <a:spLocks noGrp="1"/>
          </p:cNvSpPr>
          <p:nvPr>
            <p:ph type="dt" sz="quarter" idx="1"/>
          </p:nvPr>
        </p:nvSpPr>
        <p:spPr>
          <a:noFill/>
        </p:spPr>
        <p:txBody>
          <a:bodyPr/>
          <a:lstStyle>
            <a:lvl1pPr eaLnBrk="0" hangingPunct="0">
              <a:spcBef>
                <a:spcPct val="30000"/>
              </a:spcBef>
              <a:defRPr kumimoji="1" sz="1200">
                <a:solidFill>
                  <a:schemeClr val="tx1"/>
                </a:solidFill>
                <a:latin typeface="Arial" panose="020B0604020202020204" pitchFamily="34" charset="0"/>
              </a:defRPr>
            </a:lvl1pPr>
            <a:lvl2pPr marL="742950" indent="-285750" eaLnBrk="0" hangingPunct="0">
              <a:spcBef>
                <a:spcPct val="30000"/>
              </a:spcBef>
              <a:defRPr kumimoji="1" sz="1200">
                <a:solidFill>
                  <a:schemeClr val="tx1"/>
                </a:solidFill>
                <a:latin typeface="Arial" panose="020B0604020202020204" pitchFamily="34" charset="0"/>
              </a:defRPr>
            </a:lvl2pPr>
            <a:lvl3pPr marL="1143000" indent="-228600" eaLnBrk="0" hangingPunct="0">
              <a:spcBef>
                <a:spcPct val="30000"/>
              </a:spcBef>
              <a:defRPr kumimoji="1" sz="1200">
                <a:solidFill>
                  <a:schemeClr val="tx1"/>
                </a:solidFill>
                <a:latin typeface="Arial" panose="020B0604020202020204" pitchFamily="34" charset="0"/>
              </a:defRPr>
            </a:lvl3pPr>
            <a:lvl4pPr marL="1600200" indent="-228600" eaLnBrk="0" hangingPunct="0">
              <a:spcBef>
                <a:spcPct val="30000"/>
              </a:spcBef>
              <a:defRPr kumimoji="1" sz="1200">
                <a:solidFill>
                  <a:schemeClr val="tx1"/>
                </a:solidFill>
                <a:latin typeface="Arial" panose="020B0604020202020204" pitchFamily="34" charset="0"/>
              </a:defRPr>
            </a:lvl4pPr>
            <a:lvl5pPr marL="2057400" indent="-228600" eaLnBrk="0" hangingPunct="0">
              <a:spcBef>
                <a:spcPct val="30000"/>
              </a:spcBef>
              <a:defRPr kumimoji="1" sz="1200">
                <a:solidFill>
                  <a:schemeClr val="tx1"/>
                </a:solidFill>
                <a:latin typeface="Arial" panose="020B0604020202020204" pitchFamily="34" charset="0"/>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defRPr>
            </a:lvl9pPr>
          </a:lstStyle>
          <a:p>
            <a:pPr>
              <a:spcBef>
                <a:spcPct val="0"/>
              </a:spcBef>
            </a:pPr>
            <a:endParaRPr kumimoji="0" lang="en-US" altLang="en-US" smtClean="0">
              <a:latin typeface="Times New Roman" panose="02020603050405020304" pitchFamily="18" charset="0"/>
              <a:cs typeface="Arial" panose="020B0604020202020204" pitchFamily="34" charset="0"/>
            </a:endParaRPr>
          </a:p>
        </p:txBody>
      </p:sp>
      <p:sp>
        <p:nvSpPr>
          <p:cNvPr id="93190" name="Footer Placeholder 2"/>
          <p:cNvSpPr>
            <a:spLocks noGrp="1"/>
          </p:cNvSpPr>
          <p:nvPr>
            <p:ph type="ftr" sz="quarter" idx="4"/>
          </p:nvPr>
        </p:nvSpPr>
        <p:spPr>
          <a:noFill/>
        </p:spPr>
        <p:txBody>
          <a:bodyPr/>
          <a:lstStyle>
            <a:lvl1pPr eaLnBrk="0" hangingPunct="0">
              <a:spcBef>
                <a:spcPct val="30000"/>
              </a:spcBef>
              <a:defRPr kumimoji="1" sz="1200">
                <a:solidFill>
                  <a:schemeClr val="tx1"/>
                </a:solidFill>
                <a:latin typeface="Arial" panose="020B0604020202020204" pitchFamily="34" charset="0"/>
              </a:defRPr>
            </a:lvl1pPr>
            <a:lvl2pPr marL="742950" indent="-285750" eaLnBrk="0" hangingPunct="0">
              <a:spcBef>
                <a:spcPct val="30000"/>
              </a:spcBef>
              <a:defRPr kumimoji="1" sz="1200">
                <a:solidFill>
                  <a:schemeClr val="tx1"/>
                </a:solidFill>
                <a:latin typeface="Arial" panose="020B0604020202020204" pitchFamily="34" charset="0"/>
              </a:defRPr>
            </a:lvl2pPr>
            <a:lvl3pPr marL="1143000" indent="-228600" eaLnBrk="0" hangingPunct="0">
              <a:spcBef>
                <a:spcPct val="30000"/>
              </a:spcBef>
              <a:defRPr kumimoji="1" sz="1200">
                <a:solidFill>
                  <a:schemeClr val="tx1"/>
                </a:solidFill>
                <a:latin typeface="Arial" panose="020B0604020202020204" pitchFamily="34" charset="0"/>
              </a:defRPr>
            </a:lvl3pPr>
            <a:lvl4pPr marL="1600200" indent="-228600" eaLnBrk="0" hangingPunct="0">
              <a:spcBef>
                <a:spcPct val="30000"/>
              </a:spcBef>
              <a:defRPr kumimoji="1" sz="1200">
                <a:solidFill>
                  <a:schemeClr val="tx1"/>
                </a:solidFill>
                <a:latin typeface="Arial" panose="020B0604020202020204" pitchFamily="34" charset="0"/>
              </a:defRPr>
            </a:lvl4pPr>
            <a:lvl5pPr marL="2057400" indent="-228600" eaLnBrk="0" hangingPunct="0">
              <a:spcBef>
                <a:spcPct val="30000"/>
              </a:spcBef>
              <a:defRPr kumimoji="1" sz="1200">
                <a:solidFill>
                  <a:schemeClr val="tx1"/>
                </a:solidFill>
                <a:latin typeface="Arial" panose="020B0604020202020204" pitchFamily="34" charset="0"/>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defRPr>
            </a:lvl9pPr>
          </a:lstStyle>
          <a:p>
            <a:pPr>
              <a:spcBef>
                <a:spcPct val="0"/>
              </a:spcBef>
            </a:pPr>
            <a:endParaRPr kumimoji="0" lang="en-US" altLang="en-US" smtClean="0">
              <a:latin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0210521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142</a:t>
            </a:fld>
            <a:endParaRPr lang="en-US" smtClean="0"/>
          </a:p>
        </p:txBody>
      </p:sp>
    </p:spTree>
    <p:extLst>
      <p:ext uri="{BB962C8B-B14F-4D97-AF65-F5344CB8AC3E}">
        <p14:creationId xmlns:p14="http://schemas.microsoft.com/office/powerpoint/2010/main" val="28310230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spcBef>
                <a:spcPct val="30000"/>
              </a:spcBef>
              <a:defRPr kumimoji="1" sz="1200">
                <a:solidFill>
                  <a:schemeClr val="tx1"/>
                </a:solidFill>
                <a:latin typeface="Arial" panose="020B0604020202020204" pitchFamily="34" charset="0"/>
              </a:defRPr>
            </a:lvl1pPr>
            <a:lvl2pPr marL="742950" indent="-285750" eaLnBrk="0" hangingPunct="0">
              <a:spcBef>
                <a:spcPct val="30000"/>
              </a:spcBef>
              <a:defRPr kumimoji="1" sz="1200">
                <a:solidFill>
                  <a:schemeClr val="tx1"/>
                </a:solidFill>
                <a:latin typeface="Arial" panose="020B0604020202020204" pitchFamily="34" charset="0"/>
              </a:defRPr>
            </a:lvl2pPr>
            <a:lvl3pPr marL="1143000" indent="-228600" eaLnBrk="0" hangingPunct="0">
              <a:spcBef>
                <a:spcPct val="30000"/>
              </a:spcBef>
              <a:defRPr kumimoji="1" sz="1200">
                <a:solidFill>
                  <a:schemeClr val="tx1"/>
                </a:solidFill>
                <a:latin typeface="Arial" panose="020B0604020202020204" pitchFamily="34" charset="0"/>
              </a:defRPr>
            </a:lvl3pPr>
            <a:lvl4pPr marL="1600200" indent="-228600" eaLnBrk="0" hangingPunct="0">
              <a:spcBef>
                <a:spcPct val="30000"/>
              </a:spcBef>
              <a:defRPr kumimoji="1" sz="1200">
                <a:solidFill>
                  <a:schemeClr val="tx1"/>
                </a:solidFill>
                <a:latin typeface="Arial" panose="020B0604020202020204" pitchFamily="34" charset="0"/>
              </a:defRPr>
            </a:lvl4pPr>
            <a:lvl5pPr marL="2057400" indent="-228600" eaLnBrk="0" hangingPunct="0">
              <a:spcBef>
                <a:spcPct val="30000"/>
              </a:spcBef>
              <a:defRPr kumimoji="1" sz="1200">
                <a:solidFill>
                  <a:schemeClr val="tx1"/>
                </a:solidFill>
                <a:latin typeface="Arial" panose="020B0604020202020204" pitchFamily="34" charset="0"/>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defRPr>
            </a:lvl9pPr>
          </a:lstStyle>
          <a:p>
            <a:pPr>
              <a:spcBef>
                <a:spcPct val="0"/>
              </a:spcBef>
            </a:pPr>
            <a:fld id="{D7BC4A15-16D7-4A43-AE9C-7184DCC51954}" type="slidenum">
              <a:rPr kumimoji="0" lang="en-AU" altLang="en-US">
                <a:latin typeface="Times New Roman" panose="02020603050405020304" pitchFamily="18" charset="0"/>
              </a:rPr>
              <a:pPr>
                <a:spcBef>
                  <a:spcPct val="0"/>
                </a:spcBef>
              </a:pPr>
              <a:t>154</a:t>
            </a:fld>
            <a:endParaRPr kumimoji="0" lang="en-AU" altLang="en-US">
              <a:latin typeface="Times New Roman" panose="02020603050405020304" pitchFamily="18"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smtClean="0">
                <a:latin typeface="Arial" panose="020B0604020202020204" pitchFamily="34" charset="0"/>
              </a:rPr>
              <a:t>	</a:t>
            </a:r>
          </a:p>
        </p:txBody>
      </p:sp>
      <p:sp>
        <p:nvSpPr>
          <p:cNvPr id="94213" name="Date Placeholder 1"/>
          <p:cNvSpPr>
            <a:spLocks noGrp="1"/>
          </p:cNvSpPr>
          <p:nvPr>
            <p:ph type="dt" sz="quarter" idx="1"/>
          </p:nvPr>
        </p:nvSpPr>
        <p:spPr>
          <a:noFill/>
        </p:spPr>
        <p:txBody>
          <a:bodyPr/>
          <a:lstStyle>
            <a:lvl1pPr eaLnBrk="0" hangingPunct="0">
              <a:spcBef>
                <a:spcPct val="30000"/>
              </a:spcBef>
              <a:defRPr kumimoji="1" sz="1200">
                <a:solidFill>
                  <a:schemeClr val="tx1"/>
                </a:solidFill>
                <a:latin typeface="Arial" panose="020B0604020202020204" pitchFamily="34" charset="0"/>
              </a:defRPr>
            </a:lvl1pPr>
            <a:lvl2pPr marL="742950" indent="-285750" eaLnBrk="0" hangingPunct="0">
              <a:spcBef>
                <a:spcPct val="30000"/>
              </a:spcBef>
              <a:defRPr kumimoji="1" sz="1200">
                <a:solidFill>
                  <a:schemeClr val="tx1"/>
                </a:solidFill>
                <a:latin typeface="Arial" panose="020B0604020202020204" pitchFamily="34" charset="0"/>
              </a:defRPr>
            </a:lvl2pPr>
            <a:lvl3pPr marL="1143000" indent="-228600" eaLnBrk="0" hangingPunct="0">
              <a:spcBef>
                <a:spcPct val="30000"/>
              </a:spcBef>
              <a:defRPr kumimoji="1" sz="1200">
                <a:solidFill>
                  <a:schemeClr val="tx1"/>
                </a:solidFill>
                <a:latin typeface="Arial" panose="020B0604020202020204" pitchFamily="34" charset="0"/>
              </a:defRPr>
            </a:lvl3pPr>
            <a:lvl4pPr marL="1600200" indent="-228600" eaLnBrk="0" hangingPunct="0">
              <a:spcBef>
                <a:spcPct val="30000"/>
              </a:spcBef>
              <a:defRPr kumimoji="1" sz="1200">
                <a:solidFill>
                  <a:schemeClr val="tx1"/>
                </a:solidFill>
                <a:latin typeface="Arial" panose="020B0604020202020204" pitchFamily="34" charset="0"/>
              </a:defRPr>
            </a:lvl4pPr>
            <a:lvl5pPr marL="2057400" indent="-228600" eaLnBrk="0" hangingPunct="0">
              <a:spcBef>
                <a:spcPct val="30000"/>
              </a:spcBef>
              <a:defRPr kumimoji="1" sz="1200">
                <a:solidFill>
                  <a:schemeClr val="tx1"/>
                </a:solidFill>
                <a:latin typeface="Arial" panose="020B0604020202020204" pitchFamily="34" charset="0"/>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defRPr>
            </a:lvl9pPr>
          </a:lstStyle>
          <a:p>
            <a:pPr>
              <a:spcBef>
                <a:spcPct val="0"/>
              </a:spcBef>
            </a:pPr>
            <a:endParaRPr kumimoji="0" lang="en-US" altLang="en-US" smtClean="0">
              <a:latin typeface="Times New Roman" panose="02020603050405020304" pitchFamily="18" charset="0"/>
              <a:cs typeface="Arial" panose="020B0604020202020204" pitchFamily="34" charset="0"/>
            </a:endParaRPr>
          </a:p>
        </p:txBody>
      </p:sp>
      <p:sp>
        <p:nvSpPr>
          <p:cNvPr id="94214" name="Footer Placeholder 2"/>
          <p:cNvSpPr>
            <a:spLocks noGrp="1"/>
          </p:cNvSpPr>
          <p:nvPr>
            <p:ph type="ftr" sz="quarter" idx="4"/>
          </p:nvPr>
        </p:nvSpPr>
        <p:spPr>
          <a:noFill/>
        </p:spPr>
        <p:txBody>
          <a:bodyPr/>
          <a:lstStyle>
            <a:lvl1pPr eaLnBrk="0" hangingPunct="0">
              <a:spcBef>
                <a:spcPct val="30000"/>
              </a:spcBef>
              <a:defRPr kumimoji="1" sz="1200">
                <a:solidFill>
                  <a:schemeClr val="tx1"/>
                </a:solidFill>
                <a:latin typeface="Arial" panose="020B0604020202020204" pitchFamily="34" charset="0"/>
              </a:defRPr>
            </a:lvl1pPr>
            <a:lvl2pPr marL="742950" indent="-285750" eaLnBrk="0" hangingPunct="0">
              <a:spcBef>
                <a:spcPct val="30000"/>
              </a:spcBef>
              <a:defRPr kumimoji="1" sz="1200">
                <a:solidFill>
                  <a:schemeClr val="tx1"/>
                </a:solidFill>
                <a:latin typeface="Arial" panose="020B0604020202020204" pitchFamily="34" charset="0"/>
              </a:defRPr>
            </a:lvl2pPr>
            <a:lvl3pPr marL="1143000" indent="-228600" eaLnBrk="0" hangingPunct="0">
              <a:spcBef>
                <a:spcPct val="30000"/>
              </a:spcBef>
              <a:defRPr kumimoji="1" sz="1200">
                <a:solidFill>
                  <a:schemeClr val="tx1"/>
                </a:solidFill>
                <a:latin typeface="Arial" panose="020B0604020202020204" pitchFamily="34" charset="0"/>
              </a:defRPr>
            </a:lvl3pPr>
            <a:lvl4pPr marL="1600200" indent="-228600" eaLnBrk="0" hangingPunct="0">
              <a:spcBef>
                <a:spcPct val="30000"/>
              </a:spcBef>
              <a:defRPr kumimoji="1" sz="1200">
                <a:solidFill>
                  <a:schemeClr val="tx1"/>
                </a:solidFill>
                <a:latin typeface="Arial" panose="020B0604020202020204" pitchFamily="34" charset="0"/>
              </a:defRPr>
            </a:lvl4pPr>
            <a:lvl5pPr marL="2057400" indent="-228600" eaLnBrk="0" hangingPunct="0">
              <a:spcBef>
                <a:spcPct val="30000"/>
              </a:spcBef>
              <a:defRPr kumimoji="1" sz="1200">
                <a:solidFill>
                  <a:schemeClr val="tx1"/>
                </a:solidFill>
                <a:latin typeface="Arial" panose="020B0604020202020204" pitchFamily="34" charset="0"/>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defRPr>
            </a:lvl9pPr>
          </a:lstStyle>
          <a:p>
            <a:pPr>
              <a:spcBef>
                <a:spcPct val="0"/>
              </a:spcBef>
            </a:pPr>
            <a:endParaRPr kumimoji="0" lang="en-US" altLang="en-US" smtClean="0">
              <a:latin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4695748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155</a:t>
            </a:fld>
            <a:endParaRPr lang="en-US" smtClean="0"/>
          </a:p>
        </p:txBody>
      </p:sp>
    </p:spTree>
    <p:extLst>
      <p:ext uri="{BB962C8B-B14F-4D97-AF65-F5344CB8AC3E}">
        <p14:creationId xmlns:p14="http://schemas.microsoft.com/office/powerpoint/2010/main" val="8604979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167</a:t>
            </a:fld>
            <a:endParaRPr lang="en-US" smtClean="0"/>
          </a:p>
        </p:txBody>
      </p:sp>
    </p:spTree>
    <p:extLst>
      <p:ext uri="{BB962C8B-B14F-4D97-AF65-F5344CB8AC3E}">
        <p14:creationId xmlns:p14="http://schemas.microsoft.com/office/powerpoint/2010/main" val="7225170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171</a:t>
            </a:fld>
            <a:endParaRPr lang="en-US" smtClean="0"/>
          </a:p>
        </p:txBody>
      </p:sp>
    </p:spTree>
    <p:extLst>
      <p:ext uri="{BB962C8B-B14F-4D97-AF65-F5344CB8AC3E}">
        <p14:creationId xmlns:p14="http://schemas.microsoft.com/office/powerpoint/2010/main" val="2073064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7</a:t>
            </a:fld>
            <a:endParaRPr lang="en-US" smtClean="0"/>
          </a:p>
        </p:txBody>
      </p:sp>
    </p:spTree>
    <p:extLst>
      <p:ext uri="{BB962C8B-B14F-4D97-AF65-F5344CB8AC3E}">
        <p14:creationId xmlns:p14="http://schemas.microsoft.com/office/powerpoint/2010/main" val="213657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9</a:t>
            </a:fld>
            <a:endParaRPr lang="en-US" smtClean="0"/>
          </a:p>
        </p:txBody>
      </p:sp>
    </p:spTree>
    <p:extLst>
      <p:ext uri="{BB962C8B-B14F-4D97-AF65-F5344CB8AC3E}">
        <p14:creationId xmlns:p14="http://schemas.microsoft.com/office/powerpoint/2010/main" val="3940779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11</a:t>
            </a:fld>
            <a:endParaRPr lang="en-US" smtClean="0"/>
          </a:p>
        </p:txBody>
      </p:sp>
    </p:spTree>
    <p:extLst>
      <p:ext uri="{BB962C8B-B14F-4D97-AF65-F5344CB8AC3E}">
        <p14:creationId xmlns:p14="http://schemas.microsoft.com/office/powerpoint/2010/main" val="3299683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15</a:t>
            </a:fld>
            <a:endParaRPr lang="en-US" smtClean="0"/>
          </a:p>
        </p:txBody>
      </p:sp>
    </p:spTree>
    <p:extLst>
      <p:ext uri="{BB962C8B-B14F-4D97-AF65-F5344CB8AC3E}">
        <p14:creationId xmlns:p14="http://schemas.microsoft.com/office/powerpoint/2010/main" val="2420516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66ED96-2CB3-46F8-B9CD-71C2B8569461}" type="slidenum">
              <a:rPr lang="en-US" smtClean="0"/>
              <a:pPr fontAlgn="base">
                <a:spcBef>
                  <a:spcPct val="0"/>
                </a:spcBef>
                <a:spcAft>
                  <a:spcPct val="0"/>
                </a:spcAft>
                <a:defRPr/>
              </a:pPr>
              <a:t>21</a:t>
            </a:fld>
            <a:endParaRPr lang="en-US" smtClean="0"/>
          </a:p>
        </p:txBody>
      </p:sp>
    </p:spTree>
    <p:extLst>
      <p:ext uri="{BB962C8B-B14F-4D97-AF65-F5344CB8AC3E}">
        <p14:creationId xmlns:p14="http://schemas.microsoft.com/office/powerpoint/2010/main" val="3853986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30</a:t>
            </a:fld>
            <a:endParaRPr lang="en-US" smtClean="0"/>
          </a:p>
        </p:txBody>
      </p:sp>
    </p:spTree>
    <p:extLst>
      <p:ext uri="{BB962C8B-B14F-4D97-AF65-F5344CB8AC3E}">
        <p14:creationId xmlns:p14="http://schemas.microsoft.com/office/powerpoint/2010/main" val="769603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2B3ED-5FEB-41F8-9712-C500A1B23207}" type="slidenum">
              <a:rPr lang="en-US" smtClean="0"/>
              <a:pPr fontAlgn="base">
                <a:spcBef>
                  <a:spcPct val="0"/>
                </a:spcBef>
                <a:spcAft>
                  <a:spcPct val="0"/>
                </a:spcAft>
                <a:defRPr/>
              </a:pPr>
              <a:t>31</a:t>
            </a:fld>
            <a:endParaRPr lang="en-US" smtClean="0"/>
          </a:p>
        </p:txBody>
      </p:sp>
    </p:spTree>
    <p:extLst>
      <p:ext uri="{BB962C8B-B14F-4D97-AF65-F5344CB8AC3E}">
        <p14:creationId xmlns:p14="http://schemas.microsoft.com/office/powerpoint/2010/main" val="249181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5EB9C1E-03DE-4394-AC0A-583073AD4D19}"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1B077D-5FD5-40DF-8A2B-7C4CC394D9B0}" type="slidenum">
              <a:rPr lang="en-US"/>
              <a:pPr>
                <a:defRPr/>
              </a:pPr>
              <a:t>‹#›</a:t>
            </a:fld>
            <a:endParaRPr lang="en-US" sz="1800"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0D42FE9-A424-4BA1-9785-437B949CB322}"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F8DFFA-F519-4557-8678-191219FB9C9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887A48F-C19F-410C-AD80-063895F5EEF5}"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88A3591-D1EE-4797-ACFB-D27D8DDCC0A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320675"/>
            <a:ext cx="7467600" cy="14319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9812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076700" y="1981200"/>
            <a:ext cx="36957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076700" y="4114800"/>
            <a:ext cx="36957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ftr" sz="quarter" idx="10"/>
          </p:nvPr>
        </p:nvSpPr>
        <p:spPr>
          <a:ln/>
        </p:spPr>
        <p:txBody>
          <a:bodyPr/>
          <a:lstStyle>
            <a:lvl1pPr>
              <a:defRPr/>
            </a:lvl1pPr>
          </a:lstStyle>
          <a:p>
            <a:pPr>
              <a:defRPr/>
            </a:pPr>
            <a:endParaRPr lang="en-AU"/>
          </a:p>
        </p:txBody>
      </p:sp>
      <p:sp>
        <p:nvSpPr>
          <p:cNvPr id="7" name="Rectangle 7"/>
          <p:cNvSpPr>
            <a:spLocks noGrp="1" noChangeArrowheads="1"/>
          </p:cNvSpPr>
          <p:nvPr>
            <p:ph type="sldNum" sz="quarter" idx="11"/>
          </p:nvPr>
        </p:nvSpPr>
        <p:spPr>
          <a:ln/>
        </p:spPr>
        <p:txBody>
          <a:bodyPr/>
          <a:lstStyle>
            <a:lvl1pPr>
              <a:defRPr/>
            </a:lvl1pPr>
          </a:lstStyle>
          <a:p>
            <a:pPr>
              <a:defRPr/>
            </a:pPr>
            <a:fld id="{D6DEA35A-D9F6-4DE7-B5D6-DE5D8F80CF7F}" type="slidenum">
              <a:rPr lang="en-AU"/>
              <a:pPr>
                <a:defRPr/>
              </a:pPr>
              <a:t>‹#›</a:t>
            </a:fld>
            <a:endParaRPr lang="en-AU"/>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7DE08E9-844A-4C30-8CE9-BEE5F5470729}"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9B0144-80A4-41CB-9278-A4BB8B9E229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C1656FD-6468-49AC-90E7-F12CC8755569}" type="datetime4">
              <a:rPr lang="en-US" smtClean="0"/>
              <a:t>September 29, 2016</a:t>
            </a:fld>
            <a:endParaRPr lang="en-US"/>
          </a:p>
        </p:txBody>
      </p:sp>
      <p:sp>
        <p:nvSpPr>
          <p:cNvPr id="5" name="Footer Placeholder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367DE0-7D97-45B6-BCB6-96841A53652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DC4F15BF-5346-46F6-AB27-161EC6451A57}" type="datetime4">
              <a:rPr lang="en-US" smtClean="0"/>
              <a:t>September 29, 2016</a:t>
            </a:fld>
            <a:endParaRPr lang="en-US"/>
          </a:p>
        </p:txBody>
      </p:sp>
      <p:sp>
        <p:nvSpPr>
          <p:cNvPr id="6" name="Footer Placeholder 5"/>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CE1B3F0F-664D-448F-889A-C286EC7B14D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FC85B709-3D45-4A97-BF0D-692B838445F7}" type="datetime4">
              <a:rPr lang="en-US" smtClean="0"/>
              <a:t>September 29, 2016</a:t>
            </a:fld>
            <a:endParaRPr lang="en-US"/>
          </a:p>
        </p:txBody>
      </p:sp>
      <p:sp>
        <p:nvSpPr>
          <p:cNvPr id="8" name="Footer Placeholder 7"/>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4935CE78-940C-4E2F-897C-35EC4C43E7F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C8FA46-209E-4520-9D5A-05D15B2EEFA8}" type="datetime4">
              <a:rPr lang="en-US" smtClean="0"/>
              <a:t>September 29, 2016</a:t>
            </a:fld>
            <a:endParaRPr lang="en-US"/>
          </a:p>
        </p:txBody>
      </p:sp>
      <p:sp>
        <p:nvSpPr>
          <p:cNvPr id="4" name="Footer Placeholder 3"/>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69F7CD6A-47D7-416A-9D74-E6E948377A0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783249F-E1AB-4A7D-A5B4-DA574514B7E5}" type="datetime4">
              <a:rPr lang="en-US" smtClean="0"/>
              <a:t>September 29, 2016</a:t>
            </a:fld>
            <a:endParaRPr lang="en-US"/>
          </a:p>
        </p:txBody>
      </p:sp>
      <p:sp>
        <p:nvSpPr>
          <p:cNvPr id="3" name="Footer Placeholder 2"/>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1EEDC1DA-F1AF-4105-8901-75997C24E55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6403E89-05C6-4562-A4AD-9911B76618F5}" type="datetime4">
              <a:rPr lang="en-US" smtClean="0"/>
              <a:t>September 29, 2016</a:t>
            </a:fld>
            <a:endParaRPr lang="en-US"/>
          </a:p>
        </p:txBody>
      </p:sp>
      <p:sp>
        <p:nvSpPr>
          <p:cNvPr id="6" name="Footer Placeholder 5"/>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E062554B-4F5D-4FD8-902F-B8295340508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46E4ADBF-CEA9-4148-9B0A-3EB0CC22C79E}" type="datetime4">
              <a:rPr lang="en-US" smtClean="0"/>
              <a:t>September 29, 2016</a:t>
            </a:fld>
            <a:endParaRPr lang="en-US"/>
          </a:p>
        </p:txBody>
      </p:sp>
      <p:sp>
        <p:nvSpPr>
          <p:cNvPr id="6" name="Footer Placeholder 5"/>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D5D02144-2F28-4BB6-AFAC-A35A00C95B4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rtl="0" fontAlgn="auto">
              <a:spcBef>
                <a:spcPts val="0"/>
              </a:spcBef>
              <a:spcAft>
                <a:spcPts val="0"/>
              </a:spcAft>
              <a:defRPr sz="1200">
                <a:solidFill>
                  <a:schemeClr val="tx1">
                    <a:tint val="75000"/>
                  </a:schemeClr>
                </a:solidFill>
                <a:latin typeface="+mn-lt"/>
                <a:cs typeface="+mn-cs"/>
              </a:defRPr>
            </a:lvl1pPr>
          </a:lstStyle>
          <a:p>
            <a:pPr>
              <a:defRPr/>
            </a:pPr>
            <a:fld id="{1D8200BA-6FF3-45DB-85DE-9E808FC4B382}" type="datetime4">
              <a:rPr lang="en-US" smtClean="0"/>
              <a:t>September 29, 2016</a:t>
            </a:fld>
            <a:endParaRPr lang="en-US" sz="800" dirty="0">
              <a:solidFill>
                <a:schemeClr val="accent2"/>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rtl="0" fontAlgn="auto">
              <a:spcBef>
                <a:spcPts val="0"/>
              </a:spcBef>
              <a:spcAft>
                <a:spcPts val="0"/>
              </a:spcAft>
              <a:defRPr sz="800">
                <a:solidFill>
                  <a:schemeClr val="accent2"/>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rtl="0" fontAlgn="auto">
              <a:spcBef>
                <a:spcPts val="0"/>
              </a:spcBef>
              <a:spcAft>
                <a:spcPts val="0"/>
              </a:spcAft>
              <a:defRPr sz="1200">
                <a:solidFill>
                  <a:schemeClr val="tx1">
                    <a:tint val="75000"/>
                  </a:schemeClr>
                </a:solidFill>
                <a:latin typeface="+mn-lt"/>
                <a:cs typeface="+mn-cs"/>
              </a:defRPr>
            </a:lvl1pPr>
          </a:lstStyle>
          <a:p>
            <a:pPr>
              <a:defRPr/>
            </a:pPr>
            <a:fld id="{6524F81D-7811-4AF8-B7F1-B3D5C55333D2}" type="slidenum">
              <a:rPr lang="en-US"/>
              <a:pPr>
                <a:defRPr/>
              </a:pPr>
              <a:t>‹#›</a:t>
            </a:fld>
            <a:endParaRPr lang="en-US" sz="1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632" r:id="rId1"/>
    <p:sldLayoutId id="2147484633" r:id="rId2"/>
    <p:sldLayoutId id="2147484634" r:id="rId3"/>
    <p:sldLayoutId id="2147484635" r:id="rId4"/>
    <p:sldLayoutId id="2147484636" r:id="rId5"/>
    <p:sldLayoutId id="2147484637" r:id="rId6"/>
    <p:sldLayoutId id="2147484638" r:id="rId7"/>
    <p:sldLayoutId id="2147484639" r:id="rId8"/>
    <p:sldLayoutId id="2147484640" r:id="rId9"/>
    <p:sldLayoutId id="2147484641" r:id="rId10"/>
    <p:sldLayoutId id="2147484642" r:id="rId11"/>
    <p:sldLayoutId id="2147484643" r:id="rId1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1.jpeg"/></Relationships>
</file>

<file path=ppt/slides/_rels/slide10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0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9.jpg"/><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10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08.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82.emf"/></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emf"/><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9.jpg"/><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12.xml"/><Relationship Id="rId1" Type="http://schemas.openxmlformats.org/officeDocument/2006/relationships/tags" Target="../tags/tag28.xml"/></Relationships>
</file>

<file path=ppt/slides/_rels/slide1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29.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slideLayout" Target="../slideLayouts/slideLayout7.xml"/><Relationship Id="rId4" Type="http://schemas.openxmlformats.org/officeDocument/2006/relationships/image" Target="../media/image89.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image" Target="../media/image93.emf"/><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95.jpe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9.jpg"/><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1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12.xml"/><Relationship Id="rId1" Type="http://schemas.openxmlformats.org/officeDocument/2006/relationships/tags" Target="../tags/tag30.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3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98.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12.xml"/><Relationship Id="rId1" Type="http://schemas.openxmlformats.org/officeDocument/2006/relationships/tags" Target="../tags/tag32.xml"/></Relationships>
</file>

<file path=ppt/slides/_rels/slide15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image" Target="../media/image101.emf"/><Relationship Id="rId1" Type="http://schemas.openxmlformats.org/officeDocument/2006/relationships/slideLayout" Target="../slideLayouts/slideLayout7.xml"/><Relationship Id="rId4" Type="http://schemas.openxmlformats.org/officeDocument/2006/relationships/image" Target="../media/image103.emf"/></Relationships>
</file>

<file path=ppt/slides/_rels/slide157.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slideLayout" Target="../slideLayouts/slideLayout7.xml"/><Relationship Id="rId6" Type="http://schemas.openxmlformats.org/officeDocument/2006/relationships/image" Target="../media/image110.emf"/><Relationship Id="rId5" Type="http://schemas.openxmlformats.org/officeDocument/2006/relationships/image" Target="../media/image109.emf"/><Relationship Id="rId4" Type="http://schemas.openxmlformats.org/officeDocument/2006/relationships/image" Target="../media/image108.emf"/></Relationships>
</file>

<file path=ppt/slides/_rels/slide16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12.xml"/><Relationship Id="rId1" Type="http://schemas.openxmlformats.org/officeDocument/2006/relationships/tags" Target="../tags/tag33.xml"/><Relationship Id="rId4" Type="http://schemas.openxmlformats.org/officeDocument/2006/relationships/image" Target="../media/image111.png"/></Relationships>
</file>

<file path=ppt/slides/_rels/slide16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slideLayout" Target="../slideLayouts/slideLayout12.xml"/><Relationship Id="rId1" Type="http://schemas.openxmlformats.org/officeDocument/2006/relationships/tags" Target="../tags/tag34.xml"/><Relationship Id="rId5" Type="http://schemas.openxmlformats.org/officeDocument/2006/relationships/image" Target="../media/image42.jpeg"/><Relationship Id="rId4" Type="http://schemas.openxmlformats.org/officeDocument/2006/relationships/image" Target="../media/image114.png"/></Relationships>
</file>

<file path=ppt/slides/_rels/slide164.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15.png"/><Relationship Id="rId7" Type="http://schemas.openxmlformats.org/officeDocument/2006/relationships/image" Target="../media/image120.png"/><Relationship Id="rId2" Type="http://schemas.openxmlformats.org/officeDocument/2006/relationships/slideLayout" Target="../slideLayouts/slideLayout12.xml"/><Relationship Id="rId1" Type="http://schemas.openxmlformats.org/officeDocument/2006/relationships/tags" Target="../tags/tag35.xml"/><Relationship Id="rId6" Type="http://schemas.openxmlformats.org/officeDocument/2006/relationships/image" Target="../media/image119.png"/><Relationship Id="rId5" Type="http://schemas.openxmlformats.org/officeDocument/2006/relationships/image" Target="../media/image118.png"/><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113.emf"/><Relationship Id="rId4" Type="http://schemas.openxmlformats.org/officeDocument/2006/relationships/image" Target="../media/image112.png"/></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114.wmf"/></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7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115.wmf"/></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3" Type="http://schemas.openxmlformats.org/officeDocument/2006/relationships/image" Target="../media/image1240.png"/><Relationship Id="rId2" Type="http://schemas.openxmlformats.org/officeDocument/2006/relationships/image" Target="../media/image1230.png"/><Relationship Id="rId1" Type="http://schemas.openxmlformats.org/officeDocument/2006/relationships/slideLayout" Target="../slideLayouts/slideLayout7.xml"/><Relationship Id="rId4" Type="http://schemas.openxmlformats.org/officeDocument/2006/relationships/image" Target="../media/image116.emf"/></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4.png"/><Relationship Id="rId1" Type="http://schemas.openxmlformats.org/officeDocument/2006/relationships/slideLayout" Target="../slideLayouts/slideLayout7.xml"/><Relationship Id="rId4" Type="http://schemas.openxmlformats.org/officeDocument/2006/relationships/image" Target="../media/image127.emf"/></Relationships>
</file>

<file path=ppt/slides/_rels/slide175.xml.rels><?xml version="1.0" encoding="UTF-8" standalone="yes"?>
<Relationships xmlns="http://schemas.openxmlformats.org/package/2006/relationships"><Relationship Id="rId2" Type="http://schemas.openxmlformats.org/officeDocument/2006/relationships/image" Target="../media/image128.emf"/><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image" Target="../media/image129.emf"/><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5.png"/><Relationship Id="rId7" Type="http://schemas.openxmlformats.org/officeDocument/2006/relationships/image" Target="../media/image139.png"/><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38.png"/><Relationship Id="rId11" Type="http://schemas.openxmlformats.org/officeDocument/2006/relationships/image" Target="../media/image130.wmf"/><Relationship Id="rId5" Type="http://schemas.openxmlformats.org/officeDocument/2006/relationships/image" Target="../media/image1370.png"/><Relationship Id="rId10" Type="http://schemas.openxmlformats.org/officeDocument/2006/relationships/oleObject" Target="../embeddings/oleObject16.bin"/><Relationship Id="rId4" Type="http://schemas.openxmlformats.org/officeDocument/2006/relationships/image" Target="../media/image1360.png"/><Relationship Id="rId9" Type="http://schemas.openxmlformats.org/officeDocument/2006/relationships/image" Target="../media/image141.png"/></Relationships>
</file>

<file path=ppt/slides/_rels/slide178.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slideLayout" Target="../slideLayouts/slideLayout12.xml"/><Relationship Id="rId7" Type="http://schemas.openxmlformats.org/officeDocument/2006/relationships/image" Target="../media/image135.wmf"/><Relationship Id="rId2" Type="http://schemas.openxmlformats.org/officeDocument/2006/relationships/tags" Target="../tags/tag36.xml"/><Relationship Id="rId1" Type="http://schemas.openxmlformats.org/officeDocument/2006/relationships/vmlDrawing" Target="../drawings/vmlDrawing14.vml"/><Relationship Id="rId6" Type="http://schemas.openxmlformats.org/officeDocument/2006/relationships/oleObject" Target="../embeddings/oleObject17.bin"/><Relationship Id="rId5" Type="http://schemas.openxmlformats.org/officeDocument/2006/relationships/image" Target="../media/image137.wmf"/><Relationship Id="rId4" Type="http://schemas.openxmlformats.org/officeDocument/2006/relationships/image" Target="../media/image42.jpeg"/><Relationship Id="rId9" Type="http://schemas.openxmlformats.org/officeDocument/2006/relationships/image" Target="../media/image136.wmf"/></Relationships>
</file>

<file path=ppt/slides/_rels/slide183.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slideLayout" Target="../slideLayouts/slideLayout12.xml"/><Relationship Id="rId7" Type="http://schemas.openxmlformats.org/officeDocument/2006/relationships/image" Target="../media/image135.wmf"/><Relationship Id="rId2" Type="http://schemas.openxmlformats.org/officeDocument/2006/relationships/tags" Target="../tags/tag37.xml"/><Relationship Id="rId1" Type="http://schemas.openxmlformats.org/officeDocument/2006/relationships/vmlDrawing" Target="../drawings/vmlDrawing15.vml"/><Relationship Id="rId6" Type="http://schemas.openxmlformats.org/officeDocument/2006/relationships/oleObject" Target="../embeddings/oleObject19.bin"/><Relationship Id="rId5" Type="http://schemas.openxmlformats.org/officeDocument/2006/relationships/image" Target="../media/image137.wmf"/><Relationship Id="rId4" Type="http://schemas.openxmlformats.org/officeDocument/2006/relationships/image" Target="../media/image42.jpeg"/><Relationship Id="rId9" Type="http://schemas.openxmlformats.org/officeDocument/2006/relationships/image" Target="../media/image136.wmf"/></Relationships>
</file>

<file path=ppt/slides/_rels/slide184.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8" Type="http://schemas.openxmlformats.org/officeDocument/2006/relationships/image" Target="../media/image19.emf"/><Relationship Id="rId13" Type="http://schemas.openxmlformats.org/officeDocument/2006/relationships/image" Target="../media/image23.emf"/><Relationship Id="rId3" Type="http://schemas.openxmlformats.org/officeDocument/2006/relationships/slideLayout" Target="../slideLayouts/slideLayout1.xml"/><Relationship Id="rId7" Type="http://schemas.openxmlformats.org/officeDocument/2006/relationships/image" Target="../media/image18.emf"/><Relationship Id="rId12" Type="http://schemas.openxmlformats.org/officeDocument/2006/relationships/image" Target="../media/image22.emf"/><Relationship Id="rId2" Type="http://schemas.openxmlformats.org/officeDocument/2006/relationships/tags" Target="../tags/tag3.xml"/><Relationship Id="rId1" Type="http://schemas.openxmlformats.org/officeDocument/2006/relationships/vmlDrawing" Target="../drawings/vmlDrawing1.vml"/><Relationship Id="rId6" Type="http://schemas.openxmlformats.org/officeDocument/2006/relationships/image" Target="../media/image17.wmf"/><Relationship Id="rId11" Type="http://schemas.openxmlformats.org/officeDocument/2006/relationships/image" Target="../media/image21.emf"/><Relationship Id="rId5" Type="http://schemas.openxmlformats.org/officeDocument/2006/relationships/oleObject" Target="../embeddings/oleObject1.bin"/><Relationship Id="rId10" Type="http://schemas.openxmlformats.org/officeDocument/2006/relationships/image" Target="../media/image24.png"/><Relationship Id="rId4" Type="http://schemas.openxmlformats.org/officeDocument/2006/relationships/image" Target="../media/image3.jpeg"/><Relationship Id="rId9" Type="http://schemas.openxmlformats.org/officeDocument/2006/relationships/image" Target="../media/image20.emf"/></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vmlDrawing" Target="../drawings/vmlDrawing2.vml"/><Relationship Id="rId5" Type="http://schemas.openxmlformats.org/officeDocument/2006/relationships/image" Target="../media/image24.wmf"/><Relationship Id="rId4"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1.xml"/><Relationship Id="rId7" Type="http://schemas.openxmlformats.org/officeDocument/2006/relationships/image" Target="../media/image26.wmf"/><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25.wmf"/><Relationship Id="rId10" Type="http://schemas.openxmlformats.org/officeDocument/2006/relationships/image" Target="../media/image29.png"/><Relationship Id="rId4" Type="http://schemas.openxmlformats.org/officeDocument/2006/relationships/oleObject" Target="../embeddings/oleObject3.bin"/><Relationship Id="rId9"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7.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28.emf"/></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5.png"/><Relationship Id="rId10" Type="http://schemas.openxmlformats.org/officeDocument/2006/relationships/image" Target="../media/image390.png"/><Relationship Id="rId4" Type="http://schemas.openxmlformats.org/officeDocument/2006/relationships/image" Target="../media/image45.png"/><Relationship Id="rId9" Type="http://schemas.openxmlformats.org/officeDocument/2006/relationships/image" Target="../media/image38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notesSlide" Target="../notesSlides/notesSlide9.xml"/><Relationship Id="rId7"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29.wmf"/><Relationship Id="rId11" Type="http://schemas.openxmlformats.org/officeDocument/2006/relationships/image" Target="../media/image52.png"/><Relationship Id="rId5" Type="http://schemas.openxmlformats.org/officeDocument/2006/relationships/oleObject" Target="../embeddings/oleObject5.bin"/><Relationship Id="rId10" Type="http://schemas.openxmlformats.org/officeDocument/2006/relationships/image" Target="../media/image51.png"/><Relationship Id="rId4" Type="http://schemas.openxmlformats.org/officeDocument/2006/relationships/image" Target="../media/image3.jpeg"/><Relationship Id="rId9"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7.xml"/><Relationship Id="rId5" Type="http://schemas.openxmlformats.org/officeDocument/2006/relationships/image" Target="../media/image37.emf"/><Relationship Id="rId4" Type="http://schemas.openxmlformats.org/officeDocument/2006/relationships/image" Target="../media/image36.e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43.wmf"/><Relationship Id="rId4" Type="http://schemas.openxmlformats.org/officeDocument/2006/relationships/oleObject" Target="../embeddings/oleObject7.bin"/></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49.wmf"/><Relationship Id="rId5" Type="http://schemas.openxmlformats.org/officeDocument/2006/relationships/oleObject" Target="../embeddings/oleObject9.bin"/><Relationship Id="rId4" Type="http://schemas.openxmlformats.org/officeDocument/2006/relationships/image" Target="../media/image48.w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50.wmf"/></Relationships>
</file>

<file path=ppt/slides/_rels/slide55.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48.wmf"/><Relationship Id="rId5" Type="http://schemas.openxmlformats.org/officeDocument/2006/relationships/oleObject" Target="../embeddings/oleObject11.bin"/><Relationship Id="rId4" Type="http://schemas.openxmlformats.org/officeDocument/2006/relationships/image" Target="../media/image3.jpeg"/></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5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52.wmf"/></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42.jpeg"/></Relationships>
</file>

<file path=ppt/slides/_rels/slide7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57.jpeg"/></Relationships>
</file>

<file path=ppt/slides/_rels/slide7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59.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75.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66.wmf"/><Relationship Id="rId4" Type="http://schemas.openxmlformats.org/officeDocument/2006/relationships/oleObject" Target="../embeddings/oleObject12.bin"/></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71.jpeg"/><Relationship Id="rId5" Type="http://schemas.openxmlformats.org/officeDocument/2006/relationships/image" Target="../media/image3.jpeg"/><Relationship Id="rId4" Type="http://schemas.openxmlformats.org/officeDocument/2006/relationships/image" Target="../media/image70.jpeg"/></Relationships>
</file>

<file path=ppt/slides/_rels/slide9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77.jpeg"/></Relationships>
</file>

<file path=ppt/slides/_rels/slide9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7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325556" y="830306"/>
            <a:ext cx="5761043" cy="1073149"/>
          </a:xfrm>
          <a:prstGeom prst="rect">
            <a:avLst/>
          </a:prstGeom>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n-US" sz="4000" b="1" dirty="0" smtClean="0">
                <a:solidFill>
                  <a:schemeClr val="tx1">
                    <a:lumMod val="65000"/>
                    <a:lumOff val="35000"/>
                  </a:schemeClr>
                </a:solidFill>
                <a:latin typeface="Arial Narrow" panose="020B0606020202030204" pitchFamily="34" charset="0"/>
              </a:rPr>
              <a:t>Geotechnical Engineering II</a:t>
            </a:r>
            <a:br>
              <a:rPr lang="en-US" sz="4000" b="1" dirty="0" smtClean="0">
                <a:solidFill>
                  <a:schemeClr val="tx1">
                    <a:lumMod val="65000"/>
                    <a:lumOff val="35000"/>
                  </a:schemeClr>
                </a:solidFill>
                <a:latin typeface="Arial Narrow" panose="020B0606020202030204" pitchFamily="34" charset="0"/>
              </a:rPr>
            </a:br>
            <a:r>
              <a:rPr lang="en-AU" sz="4000" b="1" dirty="0" smtClean="0">
                <a:solidFill>
                  <a:srgbClr val="339933"/>
                </a:solidFill>
                <a:latin typeface="Arial Narrow" panose="020B0606020202030204" pitchFamily="34" charset="0"/>
              </a:rPr>
              <a:t>CE 481</a:t>
            </a:r>
            <a:endParaRPr lang="en-US" sz="4000" b="1" dirty="0">
              <a:solidFill>
                <a:srgbClr val="339933"/>
              </a:solidFill>
              <a:latin typeface="Arial Narrow" panose="020B0606020202030204" pitchFamily="34" charset="0"/>
            </a:endParaRPr>
          </a:p>
        </p:txBody>
      </p:sp>
      <p:sp>
        <p:nvSpPr>
          <p:cNvPr id="2053" name="Subtitle 2"/>
          <p:cNvSpPr>
            <a:spLocks noGrp="1"/>
          </p:cNvSpPr>
          <p:nvPr>
            <p:ph type="subTitle" idx="1"/>
          </p:nvPr>
        </p:nvSpPr>
        <p:spPr>
          <a:xfrm>
            <a:off x="3078151" y="1936752"/>
            <a:ext cx="4865686" cy="774700"/>
          </a:xfrm>
        </p:spPr>
        <p:txBody>
          <a:bodyPr/>
          <a:lstStyle/>
          <a:p>
            <a:pPr algn="l" eaLnBrk="1" hangingPunct="1"/>
            <a:r>
              <a:rPr lang="en-US" sz="4000" b="1" dirty="0" smtClean="0">
                <a:solidFill>
                  <a:srgbClr val="0070C0"/>
                </a:solidFill>
                <a:latin typeface="Arial Narrow" panose="020B0606020202030204" pitchFamily="34" charset="0"/>
              </a:rPr>
              <a:t>Shear Strength of Soil</a:t>
            </a:r>
          </a:p>
        </p:txBody>
      </p:sp>
      <p:sp>
        <p:nvSpPr>
          <p:cNvPr id="11" name="Subtitle 2"/>
          <p:cNvSpPr txBox="1">
            <a:spLocks/>
          </p:cNvSpPr>
          <p:nvPr/>
        </p:nvSpPr>
        <p:spPr>
          <a:xfrm>
            <a:off x="787394" y="4147338"/>
            <a:ext cx="5895975" cy="1850232"/>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en-US" b="1" dirty="0" smtClean="0">
                <a:solidFill>
                  <a:schemeClr val="accent2">
                    <a:lumMod val="75000"/>
                  </a:schemeClr>
                </a:solidFill>
                <a:latin typeface="Arial Narrow" panose="020B0606020202030204" pitchFamily="34" charset="0"/>
              </a:rPr>
              <a:t>Chapter 10: </a:t>
            </a:r>
            <a:r>
              <a:rPr lang="en-US" b="1" u="sng" dirty="0" smtClean="0">
                <a:solidFill>
                  <a:schemeClr val="accent2">
                    <a:lumMod val="75000"/>
                  </a:schemeClr>
                </a:solidFill>
                <a:latin typeface="Arial Narrow" panose="020B0606020202030204" pitchFamily="34" charset="0"/>
              </a:rPr>
              <a:t>Sections# 10.2 and 10.3</a:t>
            </a:r>
          </a:p>
          <a:p>
            <a:pPr marL="1543050" indent="-1543050" algn="l">
              <a:lnSpc>
                <a:spcPct val="100000"/>
              </a:lnSpc>
              <a:spcBef>
                <a:spcPts val="0"/>
              </a:spcBef>
              <a:defRPr/>
            </a:pPr>
            <a:r>
              <a:rPr lang="en-US" b="1" dirty="0" smtClean="0">
                <a:solidFill>
                  <a:schemeClr val="accent2">
                    <a:lumMod val="75000"/>
                  </a:schemeClr>
                </a:solidFill>
                <a:latin typeface="Arial Narrow" panose="020B0606020202030204" pitchFamily="34" charset="0"/>
              </a:rPr>
              <a:t>Chapter 12: </a:t>
            </a:r>
            <a:r>
              <a:rPr lang="en-US" b="1" u="sng" dirty="0" smtClean="0">
                <a:solidFill>
                  <a:schemeClr val="accent2">
                    <a:lumMod val="75000"/>
                  </a:schemeClr>
                </a:solidFill>
                <a:latin typeface="Arial Narrow" panose="020B0606020202030204" pitchFamily="34" charset="0"/>
              </a:rPr>
              <a:t>All sections except 12.13, 12.14, 12.15, 12.17, 12.18</a:t>
            </a:r>
          </a:p>
          <a:p>
            <a:pPr algn="l">
              <a:lnSpc>
                <a:spcPct val="100000"/>
              </a:lnSpc>
              <a:spcBef>
                <a:spcPts val="0"/>
              </a:spcBef>
              <a:defRPr/>
            </a:pPr>
            <a:endParaRPr lang="en-US" b="1" dirty="0">
              <a:solidFill>
                <a:schemeClr val="accent2">
                  <a:lumMod val="75000"/>
                </a:schemeClr>
              </a:solidFill>
              <a:latin typeface="Arial Narrow" panose="020B0606020202030204" pitchFamily="34" charset="0"/>
            </a:endParaRPr>
          </a:p>
        </p:txBody>
      </p:sp>
      <p:cxnSp>
        <p:nvCxnSpPr>
          <p:cNvPr id="12" name="Straight Connector 11"/>
          <p:cNvCxnSpPr/>
          <p:nvPr/>
        </p:nvCxnSpPr>
        <p:spPr>
          <a:xfrm>
            <a:off x="720724" y="4079872"/>
            <a:ext cx="0" cy="1377953"/>
          </a:xfrm>
          <a:prstGeom prst="line">
            <a:avLst/>
          </a:prstGeom>
        </p:spPr>
        <p:style>
          <a:lnRef idx="3">
            <a:schemeClr val="accent4"/>
          </a:lnRef>
          <a:fillRef idx="0">
            <a:schemeClr val="accent4"/>
          </a:fillRef>
          <a:effectRef idx="2">
            <a:schemeClr val="accent4"/>
          </a:effectRef>
          <a:fontRef idx="minor">
            <a:schemeClr val="tx1"/>
          </a:fontRef>
        </p:style>
      </p:cxnSp>
      <p:cxnSp>
        <p:nvCxnSpPr>
          <p:cNvPr id="13" name="Straight Connector 12"/>
          <p:cNvCxnSpPr/>
          <p:nvPr/>
        </p:nvCxnSpPr>
        <p:spPr>
          <a:xfrm>
            <a:off x="703262" y="4079872"/>
            <a:ext cx="5397501" cy="0"/>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01927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99"/>
          <p:cNvGrpSpPr>
            <a:grpSpLocks/>
          </p:cNvGrpSpPr>
          <p:nvPr/>
        </p:nvGrpSpPr>
        <p:grpSpPr bwMode="auto">
          <a:xfrm>
            <a:off x="751787" y="919568"/>
            <a:ext cx="5977035" cy="2123282"/>
            <a:chOff x="598" y="1475"/>
            <a:chExt cx="4208" cy="1688"/>
          </a:xfrm>
        </p:grpSpPr>
        <p:sp>
          <p:nvSpPr>
            <p:cNvPr id="34821" name="Rectangle 96" descr="Recycled paper"/>
            <p:cNvSpPr>
              <a:spLocks noChangeArrowheads="1"/>
            </p:cNvSpPr>
            <p:nvPr/>
          </p:nvSpPr>
          <p:spPr bwMode="auto">
            <a:xfrm>
              <a:off x="2154" y="1476"/>
              <a:ext cx="2649" cy="1179"/>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US"/>
            </a:p>
          </p:txBody>
        </p:sp>
        <p:sp>
          <p:nvSpPr>
            <p:cNvPr id="34822" name="Rectangle 9" descr="Recycled paper"/>
            <p:cNvSpPr>
              <a:spLocks noChangeArrowheads="1"/>
            </p:cNvSpPr>
            <p:nvPr/>
          </p:nvSpPr>
          <p:spPr bwMode="auto">
            <a:xfrm>
              <a:off x="1491" y="2639"/>
              <a:ext cx="3315" cy="524"/>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US"/>
            </a:p>
          </p:txBody>
        </p:sp>
        <p:sp>
          <p:nvSpPr>
            <p:cNvPr id="34823" name="Text Box 16"/>
            <p:cNvSpPr txBox="1">
              <a:spLocks noChangeArrowheads="1"/>
            </p:cNvSpPr>
            <p:nvPr/>
          </p:nvSpPr>
          <p:spPr bwMode="auto">
            <a:xfrm>
              <a:off x="598" y="1741"/>
              <a:ext cx="901" cy="514"/>
            </a:xfrm>
            <a:prstGeom prst="rect">
              <a:avLst/>
            </a:prstGeom>
            <a:noFill/>
            <a:ln w="9525">
              <a:noFill/>
              <a:miter lim="800000"/>
              <a:headEnd/>
              <a:tailEnd/>
            </a:ln>
          </p:spPr>
          <p:txBody>
            <a:bodyPr wrap="square">
              <a:spAutoFit/>
            </a:bodyPr>
            <a:lstStyle/>
            <a:p>
              <a:pPr algn="l" rtl="0"/>
              <a:r>
                <a:rPr lang="en-US" sz="1800" b="1" dirty="0"/>
                <a:t>Retaining wall</a:t>
              </a:r>
              <a:endParaRPr lang="en-AU" sz="1800" b="1" dirty="0"/>
            </a:p>
          </p:txBody>
        </p:sp>
        <p:sp>
          <p:nvSpPr>
            <p:cNvPr id="34824" name="AutoShape 41" descr="Granite"/>
            <p:cNvSpPr>
              <a:spLocks noChangeArrowheads="1"/>
            </p:cNvSpPr>
            <p:nvPr/>
          </p:nvSpPr>
          <p:spPr bwMode="auto">
            <a:xfrm rot="5400000" flipV="1">
              <a:off x="1283" y="1944"/>
              <a:ext cx="1338" cy="399"/>
            </a:xfrm>
            <a:prstGeom prst="flowChartManualInput">
              <a:avLst/>
            </a:prstGeom>
            <a:blipFill dpi="0" rotWithShape="1">
              <a:blip r:embed="rId4" cstate="print"/>
              <a:srcRect/>
              <a:tile tx="0" ty="0" sx="100000" sy="100000" flip="none" algn="tl"/>
            </a:blipFill>
            <a:ln w="9525">
              <a:solidFill>
                <a:schemeClr val="tx1"/>
              </a:solidFill>
              <a:miter lim="800000"/>
              <a:headEnd/>
              <a:tailEnd/>
            </a:ln>
          </p:spPr>
          <p:txBody>
            <a:bodyPr wrap="none" anchor="ctr"/>
            <a:lstStyle/>
            <a:p>
              <a:endParaRPr lang="en-US"/>
            </a:p>
          </p:txBody>
        </p:sp>
        <p:sp>
          <p:nvSpPr>
            <p:cNvPr id="34825" name="Line 51"/>
            <p:cNvSpPr>
              <a:spLocks noChangeShapeType="1"/>
            </p:cNvSpPr>
            <p:nvPr/>
          </p:nvSpPr>
          <p:spPr bwMode="auto">
            <a:xfrm>
              <a:off x="1584" y="1967"/>
              <a:ext cx="363" cy="213"/>
            </a:xfrm>
            <a:prstGeom prst="line">
              <a:avLst/>
            </a:prstGeom>
            <a:noFill/>
            <a:ln w="69850">
              <a:solidFill>
                <a:schemeClr val="tx1"/>
              </a:solidFill>
              <a:round/>
              <a:headEnd/>
              <a:tailEnd type="triangle" w="med" len="med"/>
            </a:ln>
          </p:spPr>
          <p:txBody>
            <a:bodyPr wrap="none"/>
            <a:lstStyle/>
            <a:p>
              <a:endParaRPr lang="en-US"/>
            </a:p>
          </p:txBody>
        </p:sp>
      </p:grpSp>
      <p:sp>
        <p:nvSpPr>
          <p:cNvPr id="12" name="Subtitle 2"/>
          <p:cNvSpPr txBox="1">
            <a:spLocks/>
          </p:cNvSpPr>
          <p:nvPr/>
        </p:nvSpPr>
        <p:spPr bwMode="auto">
          <a:xfrm>
            <a:off x="44725" y="96798"/>
            <a:ext cx="4325923" cy="442183"/>
          </a:xfrm>
          <a:prstGeom prst="rect">
            <a:avLst/>
          </a:prstGeom>
          <a:ln w="25400" cap="flat" cmpd="sng" algn="ctr">
            <a:noFill/>
            <a:prstDash val="solid"/>
            <a:miter lim="800000"/>
            <a:headEnd/>
            <a:tailE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noAutofit/>
          </a:bodyPr>
          <a:lstStyle/>
          <a:p>
            <a:pPr marL="342900" marR="0" lvl="0" indent="-342900" algn="ctr" defTabSz="914400" rtl="0" eaLnBrk="0" fontAlgn="auto" latinLnBrk="0" hangingPunct="0">
              <a:lnSpc>
                <a:spcPct val="100000"/>
              </a:lnSpc>
              <a:spcBef>
                <a:spcPct val="20000"/>
              </a:spcBef>
              <a:spcAft>
                <a:spcPts val="0"/>
              </a:spcAft>
              <a:buClrTx/>
              <a:buSzTx/>
              <a:buFont typeface="Arial" pitchFamily="34" charset="0"/>
              <a:buNone/>
              <a:tabLst/>
              <a:defRPr/>
            </a:pPr>
            <a:r>
              <a:rPr kumimoji="0" lang="en-US" sz="2400" b="1" i="0" u="sng" strike="noStrike" kern="1200" cap="none" spc="0" normalizeH="0" baseline="0" noProof="0" dirty="0" smtClean="0">
                <a:ln>
                  <a:noFill/>
                </a:ln>
                <a:solidFill>
                  <a:schemeClr val="accent2">
                    <a:lumMod val="75000"/>
                  </a:schemeClr>
                </a:solidFill>
                <a:uLnTx/>
                <a:uFillTx/>
                <a:latin typeface="Arial" pitchFamily="34" charset="0"/>
                <a:ea typeface="+mn-ea"/>
                <a:cs typeface="Arial" pitchFamily="34" charset="0"/>
              </a:rPr>
              <a:t>Failure of Retaining Walls</a:t>
            </a:r>
          </a:p>
          <a:p>
            <a:pPr marL="539750" marR="0" lvl="0" indent="-357188" algn="l" defTabSz="914400" rtl="0" eaLnBrk="0" fontAlgn="base" latinLnBrk="0" hangingPunct="0">
              <a:lnSpc>
                <a:spcPct val="150000"/>
              </a:lnSpc>
              <a:spcBef>
                <a:spcPts val="0"/>
              </a:spcBef>
              <a:spcAft>
                <a:spcPct val="0"/>
              </a:spcAft>
              <a:buClrTx/>
              <a:buSzTx/>
              <a:buFont typeface="Wingdings" pitchFamily="2" charset="2"/>
              <a:buChar char="q"/>
              <a:tabLst/>
              <a:defRPr/>
            </a:pPr>
            <a:endParaRPr kumimoji="0" lang="en-US" sz="2400" b="1" i="0" u="sng" strike="noStrike" kern="1200" cap="none" spc="0" normalizeH="0" baseline="0" noProof="0" dirty="0" smtClean="0">
              <a:ln>
                <a:noFill/>
              </a:ln>
              <a:solidFill>
                <a:schemeClr val="accent2">
                  <a:lumMod val="75000"/>
                </a:schemeClr>
              </a:solidFill>
              <a:uLnTx/>
              <a:uFillTx/>
              <a:latin typeface="Arial Black" pitchFamily="34" charset="0"/>
              <a:ea typeface="+mn-ea"/>
            </a:endParaRPr>
          </a:p>
        </p:txBody>
      </p:sp>
      <p:grpSp>
        <p:nvGrpSpPr>
          <p:cNvPr id="33" name="Group 32"/>
          <p:cNvGrpSpPr/>
          <p:nvPr/>
        </p:nvGrpSpPr>
        <p:grpSpPr>
          <a:xfrm>
            <a:off x="751788" y="3439848"/>
            <a:ext cx="6193317" cy="2178236"/>
            <a:chOff x="-414908" y="3951064"/>
            <a:chExt cx="6955172" cy="2686050"/>
          </a:xfrm>
        </p:grpSpPr>
        <p:sp>
          <p:nvSpPr>
            <p:cNvPr id="15" name="AutoShape 21" descr="Recycled paper"/>
            <p:cNvSpPr>
              <a:spLocks noChangeArrowheads="1"/>
            </p:cNvSpPr>
            <p:nvPr/>
          </p:nvSpPr>
          <p:spPr bwMode="auto">
            <a:xfrm flipV="1">
              <a:off x="1933339" y="4105051"/>
              <a:ext cx="2654300" cy="1900238"/>
            </a:xfrm>
            <a:prstGeom prst="triangle">
              <a:avLst>
                <a:gd name="adj" fmla="val 12685"/>
              </a:avLst>
            </a:prstGeom>
            <a:blipFill dpi="0" rotWithShape="0">
              <a:blip r:embed="rId3" cstate="print"/>
              <a:srcRect/>
              <a:tile tx="0" ty="0" sx="100000" sy="100000" flip="none" algn="tl"/>
            </a:blipFill>
            <a:ln w="9525">
              <a:noFill/>
              <a:miter lim="800000"/>
              <a:headEnd/>
              <a:tailEnd/>
            </a:ln>
          </p:spPr>
          <p:txBody>
            <a:bodyPr wrap="none" anchor="ctr"/>
            <a:lstStyle/>
            <a:p>
              <a:endParaRPr lang="en-US"/>
            </a:p>
          </p:txBody>
        </p:sp>
        <p:sp>
          <p:nvSpPr>
            <p:cNvPr id="16" name="AutoShape 22" descr="Recycled paper"/>
            <p:cNvSpPr>
              <a:spLocks noChangeArrowheads="1"/>
            </p:cNvSpPr>
            <p:nvPr/>
          </p:nvSpPr>
          <p:spPr bwMode="auto">
            <a:xfrm flipH="1">
              <a:off x="2255601" y="3951064"/>
              <a:ext cx="2389188" cy="2039937"/>
            </a:xfrm>
            <a:prstGeom prst="rtTriangle">
              <a:avLst/>
            </a:prstGeom>
            <a:blipFill dpi="0" rotWithShape="1">
              <a:blip r:embed="rId3" cstate="print"/>
              <a:srcRect/>
              <a:tile tx="0" ty="0" sx="100000" sy="100000" flip="none" algn="tl"/>
            </a:blipFill>
            <a:ln w="9525">
              <a:noFill/>
              <a:miter lim="800000"/>
              <a:headEnd/>
              <a:tailEnd/>
            </a:ln>
          </p:spPr>
          <p:txBody>
            <a:bodyPr wrap="none" anchor="ctr"/>
            <a:lstStyle/>
            <a:p>
              <a:endParaRPr lang="en-US"/>
            </a:p>
          </p:txBody>
        </p:sp>
        <p:sp>
          <p:nvSpPr>
            <p:cNvPr id="17" name="Rectangle 3" descr="Recycled paper"/>
            <p:cNvSpPr>
              <a:spLocks noChangeArrowheads="1"/>
            </p:cNvSpPr>
            <p:nvPr/>
          </p:nvSpPr>
          <p:spPr bwMode="auto">
            <a:xfrm>
              <a:off x="4633676" y="3959001"/>
              <a:ext cx="1658938" cy="1871663"/>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US"/>
            </a:p>
          </p:txBody>
        </p:sp>
        <p:sp>
          <p:nvSpPr>
            <p:cNvPr id="18" name="Rectangle 4" descr="Recycled paper"/>
            <p:cNvSpPr>
              <a:spLocks noChangeArrowheads="1"/>
            </p:cNvSpPr>
            <p:nvPr/>
          </p:nvSpPr>
          <p:spPr bwMode="auto">
            <a:xfrm>
              <a:off x="1034814" y="5805264"/>
              <a:ext cx="5262562" cy="831850"/>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US"/>
            </a:p>
          </p:txBody>
        </p:sp>
        <p:sp>
          <p:nvSpPr>
            <p:cNvPr id="19" name="Text Box 5"/>
            <p:cNvSpPr txBox="1">
              <a:spLocks noChangeArrowheads="1"/>
            </p:cNvSpPr>
            <p:nvPr/>
          </p:nvSpPr>
          <p:spPr bwMode="auto">
            <a:xfrm>
              <a:off x="-414908" y="4379689"/>
              <a:ext cx="1463106" cy="797011"/>
            </a:xfrm>
            <a:prstGeom prst="rect">
              <a:avLst/>
            </a:prstGeom>
            <a:noFill/>
            <a:ln w="9525">
              <a:noFill/>
              <a:miter lim="800000"/>
              <a:headEnd/>
              <a:tailEnd/>
            </a:ln>
          </p:spPr>
          <p:txBody>
            <a:bodyPr wrap="square">
              <a:spAutoFit/>
            </a:bodyPr>
            <a:lstStyle/>
            <a:p>
              <a:pPr algn="l"/>
              <a:r>
                <a:rPr lang="en-US" sz="1800" b="1" dirty="0"/>
                <a:t>Retaining wall</a:t>
              </a:r>
              <a:endParaRPr lang="en-AU" sz="1800" b="1" dirty="0"/>
            </a:p>
          </p:txBody>
        </p:sp>
        <p:sp>
          <p:nvSpPr>
            <p:cNvPr id="20" name="AutoShape 18"/>
            <p:cNvSpPr>
              <a:spLocks noChangeArrowheads="1"/>
            </p:cNvSpPr>
            <p:nvPr/>
          </p:nvSpPr>
          <p:spPr bwMode="auto">
            <a:xfrm rot="-2406430">
              <a:off x="2758839" y="4481289"/>
              <a:ext cx="1055687" cy="296862"/>
            </a:xfrm>
            <a:prstGeom prst="leftArrow">
              <a:avLst>
                <a:gd name="adj1" fmla="val 50000"/>
                <a:gd name="adj2" fmla="val 88904"/>
              </a:avLst>
            </a:prstGeom>
            <a:solidFill>
              <a:srgbClr val="993366"/>
            </a:solidFill>
            <a:ln w="9525">
              <a:solidFill>
                <a:schemeClr val="tx1"/>
              </a:solidFill>
              <a:miter lim="800000"/>
              <a:headEnd/>
              <a:tailEnd/>
            </a:ln>
          </p:spPr>
          <p:txBody>
            <a:bodyPr wrap="none" anchor="ctr"/>
            <a:lstStyle/>
            <a:p>
              <a:endParaRPr lang="en-US"/>
            </a:p>
          </p:txBody>
        </p:sp>
        <p:grpSp>
          <p:nvGrpSpPr>
            <p:cNvPr id="21" name="Group 23"/>
            <p:cNvGrpSpPr>
              <a:grpSpLocks/>
            </p:cNvGrpSpPr>
            <p:nvPr/>
          </p:nvGrpSpPr>
          <p:grpSpPr bwMode="auto">
            <a:xfrm>
              <a:off x="2258776" y="3965352"/>
              <a:ext cx="4281488" cy="2124076"/>
              <a:chOff x="2262" y="1480"/>
              <a:chExt cx="2697" cy="1338"/>
            </a:xfrm>
          </p:grpSpPr>
          <p:sp>
            <p:nvSpPr>
              <p:cNvPr id="22" name="Line 11"/>
              <p:cNvSpPr>
                <a:spLocks noChangeShapeType="1"/>
              </p:cNvSpPr>
              <p:nvPr/>
            </p:nvSpPr>
            <p:spPr bwMode="auto">
              <a:xfrm flipV="1">
                <a:off x="2262" y="1480"/>
                <a:ext cx="1492" cy="1285"/>
              </a:xfrm>
              <a:prstGeom prst="line">
                <a:avLst/>
              </a:prstGeom>
              <a:noFill/>
              <a:ln w="9525">
                <a:solidFill>
                  <a:schemeClr val="tx1"/>
                </a:solidFill>
                <a:round/>
                <a:headEnd/>
                <a:tailEnd/>
              </a:ln>
            </p:spPr>
            <p:txBody>
              <a:bodyPr wrap="none"/>
              <a:lstStyle/>
              <a:p>
                <a:endParaRPr lang="en-US"/>
              </a:p>
            </p:txBody>
          </p:sp>
          <p:sp>
            <p:nvSpPr>
              <p:cNvPr id="23" name="Line 12"/>
              <p:cNvSpPr>
                <a:spLocks noChangeShapeType="1"/>
              </p:cNvSpPr>
              <p:nvPr/>
            </p:nvSpPr>
            <p:spPr bwMode="auto">
              <a:xfrm flipH="1">
                <a:off x="2552" y="2356"/>
                <a:ext cx="272" cy="238"/>
              </a:xfrm>
              <a:prstGeom prst="line">
                <a:avLst/>
              </a:prstGeom>
              <a:noFill/>
              <a:ln w="38100">
                <a:solidFill>
                  <a:schemeClr val="hlink"/>
                </a:solidFill>
                <a:round/>
                <a:headEnd type="triangle" w="med" len="med"/>
                <a:tailEnd/>
              </a:ln>
            </p:spPr>
            <p:txBody>
              <a:bodyPr wrap="none"/>
              <a:lstStyle/>
              <a:p>
                <a:endParaRPr lang="en-US"/>
              </a:p>
            </p:txBody>
          </p:sp>
          <p:sp>
            <p:nvSpPr>
              <p:cNvPr id="24" name="Line 13"/>
              <p:cNvSpPr>
                <a:spLocks noChangeShapeType="1"/>
              </p:cNvSpPr>
              <p:nvPr/>
            </p:nvSpPr>
            <p:spPr bwMode="auto">
              <a:xfrm flipH="1">
                <a:off x="2887" y="2059"/>
                <a:ext cx="272" cy="238"/>
              </a:xfrm>
              <a:prstGeom prst="line">
                <a:avLst/>
              </a:prstGeom>
              <a:noFill/>
              <a:ln w="38100">
                <a:solidFill>
                  <a:schemeClr val="hlink"/>
                </a:solidFill>
                <a:round/>
                <a:headEnd type="triangle" w="med" len="med"/>
                <a:tailEnd/>
              </a:ln>
            </p:spPr>
            <p:txBody>
              <a:bodyPr wrap="none"/>
              <a:lstStyle/>
              <a:p>
                <a:endParaRPr lang="en-US"/>
              </a:p>
            </p:txBody>
          </p:sp>
          <p:sp>
            <p:nvSpPr>
              <p:cNvPr id="25" name="Line 14"/>
              <p:cNvSpPr>
                <a:spLocks noChangeShapeType="1"/>
              </p:cNvSpPr>
              <p:nvPr/>
            </p:nvSpPr>
            <p:spPr bwMode="auto">
              <a:xfrm flipH="1">
                <a:off x="3198" y="1796"/>
                <a:ext cx="273" cy="238"/>
              </a:xfrm>
              <a:prstGeom prst="line">
                <a:avLst/>
              </a:prstGeom>
              <a:noFill/>
              <a:ln w="38100">
                <a:solidFill>
                  <a:schemeClr val="hlink"/>
                </a:solidFill>
                <a:round/>
                <a:headEnd type="triangle" w="med" len="med"/>
                <a:tailEnd/>
              </a:ln>
            </p:spPr>
            <p:txBody>
              <a:bodyPr wrap="none"/>
              <a:lstStyle/>
              <a:p>
                <a:endParaRPr lang="en-US"/>
              </a:p>
            </p:txBody>
          </p:sp>
          <p:sp>
            <p:nvSpPr>
              <p:cNvPr id="26" name="Line 15"/>
              <p:cNvSpPr>
                <a:spLocks noChangeShapeType="1"/>
              </p:cNvSpPr>
              <p:nvPr/>
            </p:nvSpPr>
            <p:spPr bwMode="auto">
              <a:xfrm flipH="1">
                <a:off x="3478" y="1550"/>
                <a:ext cx="274" cy="238"/>
              </a:xfrm>
              <a:prstGeom prst="line">
                <a:avLst/>
              </a:prstGeom>
              <a:noFill/>
              <a:ln w="38100">
                <a:solidFill>
                  <a:schemeClr val="hlink"/>
                </a:solidFill>
                <a:round/>
                <a:headEnd type="triangle" w="med" len="med"/>
                <a:tailEnd/>
              </a:ln>
            </p:spPr>
            <p:txBody>
              <a:bodyPr wrap="none"/>
              <a:lstStyle/>
              <a:p>
                <a:endParaRPr lang="en-US"/>
              </a:p>
            </p:txBody>
          </p:sp>
          <p:sp>
            <p:nvSpPr>
              <p:cNvPr id="27" name="Text Box 16"/>
              <p:cNvSpPr txBox="1">
                <a:spLocks noChangeArrowheads="1"/>
              </p:cNvSpPr>
              <p:nvPr/>
            </p:nvSpPr>
            <p:spPr bwMode="auto">
              <a:xfrm>
                <a:off x="3198" y="2316"/>
                <a:ext cx="745" cy="502"/>
              </a:xfrm>
              <a:prstGeom prst="rect">
                <a:avLst/>
              </a:prstGeom>
              <a:noFill/>
              <a:ln w="9525">
                <a:noFill/>
                <a:miter lim="800000"/>
                <a:headEnd/>
                <a:tailEnd/>
              </a:ln>
            </p:spPr>
            <p:txBody>
              <a:bodyPr>
                <a:spAutoFit/>
              </a:bodyPr>
              <a:lstStyle/>
              <a:p>
                <a:pPr algn="l" rtl="0"/>
                <a:r>
                  <a:rPr lang="en-US" sz="1800" b="1" dirty="0"/>
                  <a:t>Failure surface</a:t>
                </a:r>
                <a:endParaRPr lang="en-AU" sz="1800" b="1" dirty="0"/>
              </a:p>
            </p:txBody>
          </p:sp>
          <p:sp>
            <p:nvSpPr>
              <p:cNvPr id="28" name="Line 17"/>
              <p:cNvSpPr>
                <a:spLocks noChangeShapeType="1"/>
              </p:cNvSpPr>
              <p:nvPr/>
            </p:nvSpPr>
            <p:spPr bwMode="auto">
              <a:xfrm flipH="1" flipV="1">
                <a:off x="3042" y="2084"/>
                <a:ext cx="205" cy="247"/>
              </a:xfrm>
              <a:prstGeom prst="line">
                <a:avLst/>
              </a:prstGeom>
              <a:noFill/>
              <a:ln w="41275">
                <a:solidFill>
                  <a:schemeClr val="tx1"/>
                </a:solidFill>
                <a:round/>
                <a:headEnd/>
                <a:tailEnd type="triangle" w="med" len="med"/>
              </a:ln>
            </p:spPr>
            <p:txBody>
              <a:bodyPr wrap="none"/>
              <a:lstStyle/>
              <a:p>
                <a:endParaRPr lang="en-US"/>
              </a:p>
            </p:txBody>
          </p:sp>
          <p:sp>
            <p:nvSpPr>
              <p:cNvPr id="29" name="Rectangle 19"/>
              <p:cNvSpPr>
                <a:spLocks noChangeArrowheads="1"/>
              </p:cNvSpPr>
              <p:nvPr/>
            </p:nvSpPr>
            <p:spPr bwMode="auto">
              <a:xfrm>
                <a:off x="3575" y="1649"/>
                <a:ext cx="1384" cy="502"/>
              </a:xfrm>
              <a:prstGeom prst="rect">
                <a:avLst/>
              </a:prstGeom>
              <a:noFill/>
              <a:ln w="9525">
                <a:noFill/>
                <a:miter lim="800000"/>
                <a:headEnd/>
                <a:tailEnd/>
              </a:ln>
            </p:spPr>
            <p:txBody>
              <a:bodyPr wrap="square">
                <a:spAutoFit/>
              </a:bodyPr>
              <a:lstStyle/>
              <a:p>
                <a:pPr algn="l" rtl="0"/>
                <a:r>
                  <a:rPr lang="en-US" sz="1800" b="1" dirty="0"/>
                  <a:t>Mobilized shear resistance</a:t>
                </a:r>
              </a:p>
            </p:txBody>
          </p:sp>
        </p:grpSp>
        <p:sp>
          <p:nvSpPr>
            <p:cNvPr id="30" name="AutoShape 6" descr="Granite"/>
            <p:cNvSpPr>
              <a:spLocks noChangeArrowheads="1"/>
            </p:cNvSpPr>
            <p:nvPr/>
          </p:nvSpPr>
          <p:spPr bwMode="auto">
            <a:xfrm rot="4800000" flipV="1">
              <a:off x="703820" y="4702745"/>
              <a:ext cx="2124075" cy="633413"/>
            </a:xfrm>
            <a:prstGeom prst="flowChartManualInput">
              <a:avLst/>
            </a:prstGeom>
            <a:blipFill dpi="0" rotWithShape="1">
              <a:blip r:embed="rId4" cstate="print"/>
              <a:srcRect/>
              <a:tile tx="0" ty="0" sx="100000" sy="100000" flip="none" algn="tl"/>
            </a:blipFill>
            <a:ln w="9525">
              <a:solidFill>
                <a:schemeClr val="tx1"/>
              </a:solidFill>
              <a:miter lim="800000"/>
              <a:headEnd/>
              <a:tailEnd/>
            </a:ln>
          </p:spPr>
          <p:txBody>
            <a:bodyPr wrap="none" anchor="ctr"/>
            <a:lstStyle/>
            <a:p>
              <a:endParaRPr lang="en-US"/>
            </a:p>
          </p:txBody>
        </p:sp>
        <p:sp>
          <p:nvSpPr>
            <p:cNvPr id="31" name="Line 7"/>
            <p:cNvSpPr>
              <a:spLocks noChangeShapeType="1"/>
            </p:cNvSpPr>
            <p:nvPr/>
          </p:nvSpPr>
          <p:spPr bwMode="auto">
            <a:xfrm>
              <a:off x="1007603" y="4738464"/>
              <a:ext cx="576263" cy="338137"/>
            </a:xfrm>
            <a:prstGeom prst="line">
              <a:avLst/>
            </a:prstGeom>
            <a:noFill/>
            <a:ln w="69850">
              <a:solidFill>
                <a:schemeClr val="tx1"/>
              </a:solidFill>
              <a:round/>
              <a:headEnd/>
              <a:tailEnd type="triangle" w="med" len="med"/>
            </a:ln>
          </p:spPr>
          <p:txBody>
            <a:bodyPr wrap="none"/>
            <a:lstStyle/>
            <a:p>
              <a:endParaRPr lang="en-US"/>
            </a:p>
          </p:txBody>
        </p:sp>
      </p:grpSp>
      <p:sp>
        <p:nvSpPr>
          <p:cNvPr id="32" name="Rectangle 31"/>
          <p:cNvSpPr/>
          <p:nvPr/>
        </p:nvSpPr>
        <p:spPr>
          <a:xfrm>
            <a:off x="548130" y="5888151"/>
            <a:ext cx="7881494" cy="707886"/>
          </a:xfrm>
          <a:prstGeom prst="rect">
            <a:avLst/>
          </a:prstGeom>
        </p:spPr>
        <p:txBody>
          <a:bodyPr wrap="square">
            <a:spAutoFit/>
          </a:bodyPr>
          <a:lstStyle/>
          <a:p>
            <a:pPr algn="just" rtl="0"/>
            <a:r>
              <a:rPr lang="en-US" sz="2000" b="1" dirty="0" smtClean="0">
                <a:latin typeface="Tahoma" pitchFamily="34" charset="0"/>
              </a:rPr>
              <a:t>At failure, </a:t>
            </a:r>
            <a:r>
              <a:rPr lang="en-US" sz="2000" b="1" dirty="0" smtClean="0">
                <a:solidFill>
                  <a:srgbClr val="FF0000"/>
                </a:solidFill>
                <a:latin typeface="Tahoma" pitchFamily="34" charset="0"/>
              </a:rPr>
              <a:t>shear stress</a:t>
            </a:r>
            <a:r>
              <a:rPr lang="en-US" sz="2000" b="1" dirty="0" smtClean="0">
                <a:latin typeface="Tahoma" pitchFamily="34" charset="0"/>
              </a:rPr>
              <a:t> along the failure surface (mobilized shear resistance) reaches the </a:t>
            </a:r>
            <a:r>
              <a:rPr lang="en-US" sz="2000" b="1" dirty="0" smtClean="0">
                <a:solidFill>
                  <a:srgbClr val="FF0000"/>
                </a:solidFill>
                <a:latin typeface="Tahoma" pitchFamily="34" charset="0"/>
              </a:rPr>
              <a:t>shear strength</a:t>
            </a:r>
            <a:r>
              <a:rPr lang="en-US" sz="2000" b="1" dirty="0" smtClean="0">
                <a:latin typeface="Tahoma" pitchFamily="34" charset="0"/>
              </a:rPr>
              <a:t>.</a:t>
            </a:r>
            <a:endParaRPr lang="en-AU" sz="2000" b="1" dirty="0">
              <a:latin typeface="Tahoma"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linds(horizontal)">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4" name="Picture 6" descr="Slide8"/>
          <p:cNvPicPr>
            <a:picLocks noChangeAspect="1" noChangeArrowheads="1"/>
          </p:cNvPicPr>
          <p:nvPr/>
        </p:nvPicPr>
        <p:blipFill>
          <a:blip r:embed="rId3" cstate="print"/>
          <a:srcRect r="45000"/>
          <a:stretch>
            <a:fillRect/>
          </a:stretch>
        </p:blipFill>
        <p:spPr bwMode="auto">
          <a:xfrm>
            <a:off x="531813" y="1246183"/>
            <a:ext cx="3771900" cy="5143500"/>
          </a:xfrm>
          <a:prstGeom prst="rect">
            <a:avLst/>
          </a:prstGeom>
          <a:noFill/>
          <a:ln w="9525">
            <a:noFill/>
            <a:miter lim="800000"/>
            <a:headEnd/>
            <a:tailEnd/>
          </a:ln>
        </p:spPr>
      </p:pic>
      <p:sp>
        <p:nvSpPr>
          <p:cNvPr id="64516" name="Rectangle 8"/>
          <p:cNvSpPr>
            <a:spLocks noChangeArrowheads="1"/>
          </p:cNvSpPr>
          <p:nvPr/>
        </p:nvSpPr>
        <p:spPr bwMode="auto">
          <a:xfrm>
            <a:off x="200026" y="147543"/>
            <a:ext cx="2782887" cy="400110"/>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p>
            <a:pPr eaLnBrk="0" hangingPunct="0"/>
            <a:r>
              <a:rPr lang="en-US" sz="2000" b="1" u="sng" dirty="0">
                <a:solidFill>
                  <a:srgbClr val="C00000"/>
                </a:solidFill>
                <a:cs typeface="Arial" pitchFamily="34" charset="0"/>
              </a:rPr>
              <a:t>Apparatus Assembly</a:t>
            </a:r>
            <a:endParaRPr lang="en-AU" sz="2000" b="1" u="sng" dirty="0">
              <a:solidFill>
                <a:srgbClr val="C00000"/>
              </a:solidFill>
              <a:cs typeface="Arial" pitchFamily="34" charset="0"/>
            </a:endParaRPr>
          </a:p>
        </p:txBody>
      </p:sp>
      <p:grpSp>
        <p:nvGrpSpPr>
          <p:cNvPr id="2" name="Group 13"/>
          <p:cNvGrpSpPr>
            <a:grpSpLocks/>
          </p:cNvGrpSpPr>
          <p:nvPr/>
        </p:nvGrpSpPr>
        <p:grpSpPr bwMode="auto">
          <a:xfrm>
            <a:off x="2982913" y="1262058"/>
            <a:ext cx="3275012" cy="1292225"/>
            <a:chOff x="1879" y="896"/>
            <a:chExt cx="2276" cy="814"/>
          </a:xfrm>
        </p:grpSpPr>
        <p:sp>
          <p:nvSpPr>
            <p:cNvPr id="64522" name="Text Box 9"/>
            <p:cNvSpPr txBox="1">
              <a:spLocks noChangeArrowheads="1"/>
            </p:cNvSpPr>
            <p:nvPr/>
          </p:nvSpPr>
          <p:spPr bwMode="auto">
            <a:xfrm>
              <a:off x="2889" y="896"/>
              <a:ext cx="1266" cy="582"/>
            </a:xfrm>
            <a:prstGeom prst="rect">
              <a:avLst/>
            </a:prstGeom>
            <a:solidFill>
              <a:srgbClr val="FFFF00"/>
            </a:solidFill>
            <a:ln w="9525" algn="ctr">
              <a:noFill/>
              <a:miter lim="800000"/>
              <a:headEnd/>
              <a:tailEnd/>
            </a:ln>
          </p:spPr>
          <p:txBody>
            <a:bodyPr>
              <a:spAutoFit/>
            </a:bodyPr>
            <a:lstStyle/>
            <a:p>
              <a:pPr algn="just" rtl="0"/>
              <a:r>
                <a:rPr lang="en-US" b="1" dirty="0">
                  <a:solidFill>
                    <a:schemeClr val="hlink"/>
                  </a:solidFill>
                </a:rPr>
                <a:t>Proving ring to measure the deviator load</a:t>
              </a:r>
            </a:p>
          </p:txBody>
        </p:sp>
        <p:sp>
          <p:nvSpPr>
            <p:cNvPr id="64523" name="Line 10"/>
            <p:cNvSpPr>
              <a:spLocks noChangeShapeType="1"/>
            </p:cNvSpPr>
            <p:nvPr/>
          </p:nvSpPr>
          <p:spPr bwMode="auto">
            <a:xfrm flipH="1">
              <a:off x="1879" y="1090"/>
              <a:ext cx="1010" cy="620"/>
            </a:xfrm>
            <a:prstGeom prst="line">
              <a:avLst/>
            </a:prstGeom>
            <a:noFill/>
            <a:ln w="63500">
              <a:solidFill>
                <a:srgbClr val="FF0000"/>
              </a:solidFill>
              <a:round/>
              <a:headEnd/>
              <a:tailEnd type="triangle" w="med" len="med"/>
            </a:ln>
          </p:spPr>
          <p:txBody>
            <a:bodyPr/>
            <a:lstStyle/>
            <a:p>
              <a:pPr algn="l" rtl="0"/>
              <a:endParaRPr lang="en-US" b="1"/>
            </a:p>
          </p:txBody>
        </p:sp>
      </p:grpSp>
      <p:grpSp>
        <p:nvGrpSpPr>
          <p:cNvPr id="3" name="Group 14"/>
          <p:cNvGrpSpPr>
            <a:grpSpLocks/>
          </p:cNvGrpSpPr>
          <p:nvPr/>
        </p:nvGrpSpPr>
        <p:grpSpPr bwMode="auto">
          <a:xfrm>
            <a:off x="2754314" y="2671758"/>
            <a:ext cx="3803650" cy="923925"/>
            <a:chOff x="1735" y="1784"/>
            <a:chExt cx="2541" cy="582"/>
          </a:xfrm>
        </p:grpSpPr>
        <p:sp>
          <p:nvSpPr>
            <p:cNvPr id="64520" name="Text Box 11"/>
            <p:cNvSpPr txBox="1">
              <a:spLocks noChangeArrowheads="1"/>
            </p:cNvSpPr>
            <p:nvPr/>
          </p:nvSpPr>
          <p:spPr bwMode="auto">
            <a:xfrm>
              <a:off x="2895" y="1784"/>
              <a:ext cx="1381" cy="582"/>
            </a:xfrm>
            <a:prstGeom prst="rect">
              <a:avLst/>
            </a:prstGeom>
            <a:solidFill>
              <a:srgbClr val="FFFF00"/>
            </a:solidFill>
            <a:ln w="9525" algn="ctr">
              <a:noFill/>
              <a:miter lim="800000"/>
              <a:headEnd/>
              <a:tailEnd/>
            </a:ln>
          </p:spPr>
          <p:txBody>
            <a:bodyPr>
              <a:spAutoFit/>
            </a:bodyPr>
            <a:lstStyle/>
            <a:p>
              <a:pPr algn="just" rtl="0"/>
              <a:r>
                <a:rPr lang="en-US" b="1" dirty="0">
                  <a:solidFill>
                    <a:schemeClr val="hlink"/>
                  </a:solidFill>
                </a:rPr>
                <a:t>Dial gauge to measure vertical displacement</a:t>
              </a:r>
            </a:p>
          </p:txBody>
        </p:sp>
        <p:sp>
          <p:nvSpPr>
            <p:cNvPr id="64521" name="Line 12"/>
            <p:cNvSpPr>
              <a:spLocks noChangeShapeType="1"/>
            </p:cNvSpPr>
            <p:nvPr/>
          </p:nvSpPr>
          <p:spPr bwMode="auto">
            <a:xfrm flipH="1">
              <a:off x="1735" y="1922"/>
              <a:ext cx="1170" cy="292"/>
            </a:xfrm>
            <a:prstGeom prst="line">
              <a:avLst/>
            </a:prstGeom>
            <a:noFill/>
            <a:ln w="63500">
              <a:solidFill>
                <a:srgbClr val="FF0000"/>
              </a:solidFill>
              <a:round/>
              <a:headEnd/>
              <a:tailEnd type="triangle" w="med" len="med"/>
            </a:ln>
          </p:spPr>
          <p:txBody>
            <a:bodyPr/>
            <a:lstStyle/>
            <a:p>
              <a:pPr algn="l" rtl="0"/>
              <a:endParaRPr lang="en-US"/>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2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100137" y="1768290"/>
            <a:ext cx="2657476" cy="461665"/>
          </a:xfrm>
          <a:prstGeom prst="rect">
            <a:avLst/>
          </a:prstGeom>
          <a:noFill/>
        </p:spPr>
        <p:txBody>
          <a:bodyPr wrap="square" rtlCol="0">
            <a:spAutoFit/>
          </a:bodyPr>
          <a:lstStyle/>
          <a:p>
            <a:pPr algn="l" rtl="0"/>
            <a:r>
              <a:rPr lang="en-US" sz="2400" b="1" u="sng" dirty="0" smtClean="0">
                <a:solidFill>
                  <a:srgbClr val="0B0BEF"/>
                </a:solidFill>
                <a:latin typeface="+mn-lt"/>
              </a:rPr>
              <a:t>Confining Pressure</a:t>
            </a:r>
            <a:endParaRPr lang="en-US" sz="2400" b="1" u="sng" dirty="0">
              <a:solidFill>
                <a:srgbClr val="0B0BEF"/>
              </a:solidFill>
              <a:latin typeface="+mn-lt"/>
            </a:endParaRPr>
          </a:p>
        </p:txBody>
      </p:sp>
      <p:sp>
        <p:nvSpPr>
          <p:cNvPr id="16" name="TextBox 15"/>
          <p:cNvSpPr txBox="1"/>
          <p:nvPr/>
        </p:nvSpPr>
        <p:spPr>
          <a:xfrm>
            <a:off x="5615781" y="1739152"/>
            <a:ext cx="1346200" cy="461665"/>
          </a:xfrm>
          <a:prstGeom prst="rect">
            <a:avLst/>
          </a:prstGeom>
          <a:noFill/>
        </p:spPr>
        <p:txBody>
          <a:bodyPr wrap="square" rtlCol="0">
            <a:spAutoFit/>
          </a:bodyPr>
          <a:lstStyle/>
          <a:p>
            <a:pPr algn="l" rtl="0"/>
            <a:r>
              <a:rPr lang="en-US" sz="2400" b="1" u="sng" dirty="0" smtClean="0">
                <a:solidFill>
                  <a:srgbClr val="0B0BEF"/>
                </a:solidFill>
                <a:latin typeface="+mn-lt"/>
              </a:rPr>
              <a:t>Shearing</a:t>
            </a:r>
            <a:endParaRPr lang="en-US" sz="2400" b="1" u="sng" dirty="0">
              <a:solidFill>
                <a:srgbClr val="0B0BEF"/>
              </a:solidFill>
              <a:latin typeface="+mn-lt"/>
            </a:endParaRPr>
          </a:p>
        </p:txBody>
      </p:sp>
      <p:sp>
        <p:nvSpPr>
          <p:cNvPr id="3" name="Rectangle 2"/>
          <p:cNvSpPr/>
          <p:nvPr/>
        </p:nvSpPr>
        <p:spPr>
          <a:xfrm>
            <a:off x="214313" y="458038"/>
            <a:ext cx="8239125"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Many variations of test procedure are possible with the triaxial apparatus but the </a:t>
            </a:r>
            <a:r>
              <a:rPr lang="en-US" sz="2400" b="1" dirty="0" smtClean="0">
                <a:solidFill>
                  <a:srgbClr val="FF0000"/>
                </a:solidFill>
                <a:latin typeface="+mn-lt"/>
              </a:rPr>
              <a:t>three</a:t>
            </a:r>
            <a:r>
              <a:rPr lang="en-US" sz="2400" b="1" dirty="0" smtClean="0">
                <a:latin typeface="+mn-lt"/>
              </a:rPr>
              <a:t> principal types of test are as follows:</a:t>
            </a:r>
            <a:endParaRPr lang="en-US" sz="2400" b="1" dirty="0">
              <a:latin typeface="+mn-lt"/>
            </a:endParaRPr>
          </a:p>
        </p:txBody>
      </p:sp>
      <p:sp>
        <p:nvSpPr>
          <p:cNvPr id="4" name="Rectangle 3"/>
          <p:cNvSpPr/>
          <p:nvPr/>
        </p:nvSpPr>
        <p:spPr>
          <a:xfrm>
            <a:off x="214314" y="3689667"/>
            <a:ext cx="8239125"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Depends on whether </a:t>
            </a:r>
            <a:r>
              <a:rPr lang="en-US" sz="2400" b="1" dirty="0">
                <a:solidFill>
                  <a:srgbClr val="FF0000"/>
                </a:solidFill>
                <a:latin typeface="+mn-lt"/>
              </a:rPr>
              <a:t>drainage</a:t>
            </a:r>
            <a:r>
              <a:rPr lang="en-US" sz="2400" b="1" dirty="0">
                <a:latin typeface="+mn-lt"/>
              </a:rPr>
              <a:t> is allowed or not during the confining or shearing stage. </a:t>
            </a:r>
          </a:p>
        </p:txBody>
      </p:sp>
      <p:sp>
        <p:nvSpPr>
          <p:cNvPr id="6" name="Rectangle 5"/>
          <p:cNvSpPr/>
          <p:nvPr/>
        </p:nvSpPr>
        <p:spPr>
          <a:xfrm>
            <a:off x="1100137" y="2281602"/>
            <a:ext cx="2919411" cy="1200329"/>
          </a:xfrm>
          <a:prstGeom prst="rect">
            <a:avLst/>
          </a:prstGeom>
          <a:ln w="28575">
            <a:solidFill>
              <a:srgbClr val="00B0F0"/>
            </a:solidFill>
          </a:ln>
        </p:spPr>
        <p:txBody>
          <a:bodyPr wrap="square">
            <a:spAutoFit/>
          </a:bodyPr>
          <a:lstStyle/>
          <a:p>
            <a:pPr marL="228600" lvl="1" indent="-228600" algn="l" rtl="0">
              <a:buFont typeface="Times New Roman" pitchFamily="18" charset="0"/>
              <a:buChar char="•"/>
            </a:pPr>
            <a:r>
              <a:rPr lang="en-US" sz="2400" b="1" dirty="0" smtClean="0"/>
              <a:t>Consolidated</a:t>
            </a:r>
            <a:endParaRPr lang="en-US" sz="2400" b="1" dirty="0"/>
          </a:p>
          <a:p>
            <a:pPr marL="228600" lvl="1" indent="-228600" algn="l" rtl="0">
              <a:buFont typeface="Times New Roman" pitchFamily="18" charset="0"/>
              <a:buChar char="•"/>
            </a:pPr>
            <a:r>
              <a:rPr lang="en-US" sz="2400" b="1" dirty="0" smtClean="0"/>
              <a:t>Consolidated</a:t>
            </a:r>
            <a:endParaRPr lang="en-US" sz="2400" b="1" dirty="0"/>
          </a:p>
          <a:p>
            <a:pPr marL="228600" lvl="1" indent="-228600" algn="l" rtl="0">
              <a:buFont typeface="Times New Roman" pitchFamily="18" charset="0"/>
              <a:buChar char="•"/>
            </a:pPr>
            <a:r>
              <a:rPr lang="en-US" sz="2400" b="1" dirty="0" smtClean="0"/>
              <a:t>Unconsolidated</a:t>
            </a:r>
            <a:endParaRPr lang="en-US" b="1" dirty="0"/>
          </a:p>
        </p:txBody>
      </p:sp>
      <p:sp>
        <p:nvSpPr>
          <p:cNvPr id="17" name="Rectangle 16"/>
          <p:cNvSpPr/>
          <p:nvPr/>
        </p:nvSpPr>
        <p:spPr>
          <a:xfrm>
            <a:off x="4549774" y="2287107"/>
            <a:ext cx="3308352" cy="1200329"/>
          </a:xfrm>
          <a:prstGeom prst="rect">
            <a:avLst/>
          </a:prstGeom>
          <a:ln w="28575">
            <a:solidFill>
              <a:srgbClr val="FF0000"/>
            </a:solidFill>
          </a:ln>
        </p:spPr>
        <p:txBody>
          <a:bodyPr wrap="square">
            <a:spAutoFit/>
          </a:bodyPr>
          <a:lstStyle/>
          <a:p>
            <a:pPr marL="171450" lvl="1" indent="-171450" algn="l" rtl="0">
              <a:buFont typeface="Courier New" panose="02070309020205020404" pitchFamily="49" charset="0"/>
              <a:buChar char="o"/>
            </a:pPr>
            <a:r>
              <a:rPr lang="en-US" sz="2400" dirty="0" smtClean="0"/>
              <a:t> Drained </a:t>
            </a:r>
            <a:r>
              <a:rPr lang="en-US" sz="2400" dirty="0"/>
              <a:t>(</a:t>
            </a:r>
            <a:r>
              <a:rPr lang="en-US" sz="2400" dirty="0">
                <a:solidFill>
                  <a:srgbClr val="0B0BEF"/>
                </a:solidFill>
              </a:rPr>
              <a:t>CD</a:t>
            </a:r>
            <a:r>
              <a:rPr lang="en-US" sz="2400" dirty="0"/>
              <a:t>) Test</a:t>
            </a:r>
          </a:p>
          <a:p>
            <a:pPr marL="171450" lvl="1" indent="-171450" algn="l" rtl="0">
              <a:buFont typeface="Courier New" panose="02070309020205020404" pitchFamily="49" charset="0"/>
              <a:buChar char="o"/>
            </a:pPr>
            <a:r>
              <a:rPr lang="en-US" sz="2400" dirty="0" smtClean="0"/>
              <a:t> </a:t>
            </a:r>
            <a:r>
              <a:rPr lang="en-US" sz="2400" dirty="0"/>
              <a:t>Undrained (</a:t>
            </a:r>
            <a:r>
              <a:rPr lang="en-US" sz="2400" dirty="0">
                <a:solidFill>
                  <a:srgbClr val="0B0BEF"/>
                </a:solidFill>
              </a:rPr>
              <a:t>CU</a:t>
            </a:r>
            <a:r>
              <a:rPr lang="en-US" sz="2400" dirty="0"/>
              <a:t>)Test</a:t>
            </a:r>
          </a:p>
          <a:p>
            <a:pPr marL="57150" lvl="1" indent="-57150" algn="l" rtl="0">
              <a:buFont typeface="Courier New" panose="02070309020205020404" pitchFamily="49" charset="0"/>
              <a:buChar char="o"/>
            </a:pPr>
            <a:r>
              <a:rPr lang="en-US" sz="2400" dirty="0" smtClean="0"/>
              <a:t> </a:t>
            </a:r>
            <a:r>
              <a:rPr lang="en-US" sz="2400" dirty="0"/>
              <a:t>Undrained (</a:t>
            </a:r>
            <a:r>
              <a:rPr lang="en-US" sz="2400" dirty="0">
                <a:solidFill>
                  <a:srgbClr val="0B0BEF"/>
                </a:solidFill>
              </a:rPr>
              <a:t>UU</a:t>
            </a:r>
            <a:r>
              <a:rPr lang="en-US" sz="2400" dirty="0"/>
              <a:t>) Test</a:t>
            </a:r>
            <a:endParaRPr lang="en-US" dirty="0"/>
          </a:p>
        </p:txBody>
      </p:sp>
      <p:sp>
        <p:nvSpPr>
          <p:cNvPr id="18" name="Rectangle 17"/>
          <p:cNvSpPr/>
          <p:nvPr/>
        </p:nvSpPr>
        <p:spPr>
          <a:xfrm>
            <a:off x="214314" y="4542194"/>
            <a:ext cx="8239126" cy="1938992"/>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The different types of triaxial test are commonly designated by a two-letter symbol. The first letter refers to what happens </a:t>
            </a:r>
            <a:r>
              <a:rPr lang="en-US" sz="2400" b="1" dirty="0" smtClean="0">
                <a:solidFill>
                  <a:srgbClr val="FF0000"/>
                </a:solidFill>
                <a:latin typeface="+mn-lt"/>
              </a:rPr>
              <a:t>BEFORE</a:t>
            </a:r>
            <a:r>
              <a:rPr lang="en-US" sz="2400" b="1" dirty="0" smtClean="0">
                <a:latin typeface="+mn-lt"/>
              </a:rPr>
              <a:t> </a:t>
            </a:r>
            <a:r>
              <a:rPr lang="en-US" sz="2400" b="1" dirty="0" smtClean="0">
                <a:solidFill>
                  <a:srgbClr val="FF0000"/>
                </a:solidFill>
                <a:latin typeface="+mn-lt"/>
              </a:rPr>
              <a:t>SHEAR</a:t>
            </a:r>
            <a:r>
              <a:rPr lang="en-US" sz="2400" b="1" dirty="0" smtClean="0">
                <a:latin typeface="+mn-lt"/>
              </a:rPr>
              <a:t> that is whether the specimen is consolidated or not. The second letter refers to the drainage conditions during </a:t>
            </a:r>
            <a:r>
              <a:rPr lang="en-US" sz="2400" b="1" dirty="0" smtClean="0">
                <a:solidFill>
                  <a:srgbClr val="FF0000"/>
                </a:solidFill>
                <a:latin typeface="+mn-lt"/>
              </a:rPr>
              <a:t>SHEAR</a:t>
            </a:r>
            <a:r>
              <a:rPr lang="en-US" sz="2400" b="1" dirty="0" smtClean="0">
                <a:latin typeface="+mn-lt"/>
              </a:rPr>
              <a:t>, </a:t>
            </a:r>
            <a:r>
              <a:rPr lang="en-US" sz="2400" b="1" dirty="0" smtClean="0">
                <a:solidFill>
                  <a:srgbClr val="0000FF"/>
                </a:solidFill>
                <a:latin typeface="+mn-lt"/>
              </a:rPr>
              <a:t>CD</a:t>
            </a:r>
            <a:r>
              <a:rPr lang="en-US" sz="2400" b="1" dirty="0" smtClean="0">
                <a:latin typeface="+mn-lt"/>
              </a:rPr>
              <a:t>, </a:t>
            </a:r>
            <a:r>
              <a:rPr lang="en-US" sz="2400" b="1" dirty="0" smtClean="0">
                <a:solidFill>
                  <a:srgbClr val="0000FF"/>
                </a:solidFill>
                <a:latin typeface="+mn-lt"/>
              </a:rPr>
              <a:t>CU</a:t>
            </a:r>
            <a:r>
              <a:rPr lang="en-US" sz="2400" b="1" dirty="0" smtClean="0">
                <a:latin typeface="+mn-lt"/>
              </a:rPr>
              <a:t>, </a:t>
            </a:r>
            <a:r>
              <a:rPr lang="en-US" sz="2400" b="1" dirty="0" smtClean="0">
                <a:solidFill>
                  <a:srgbClr val="0000FF"/>
                </a:solidFill>
                <a:latin typeface="+mn-lt"/>
              </a:rPr>
              <a:t>UU</a:t>
            </a:r>
            <a:r>
              <a:rPr lang="en-US" sz="2400" b="1" dirty="0" smtClean="0">
                <a:latin typeface="+mn-lt"/>
              </a:rPr>
              <a:t>. </a:t>
            </a:r>
            <a:endParaRPr lang="en-US" sz="2400" b="1" dirty="0">
              <a:latin typeface="+mn-lt"/>
            </a:endParaRPr>
          </a:p>
        </p:txBody>
      </p:sp>
      <p:sp>
        <p:nvSpPr>
          <p:cNvPr id="19" name="Rectangle 5"/>
          <p:cNvSpPr txBox="1">
            <a:spLocks noChangeArrowheads="1"/>
          </p:cNvSpPr>
          <p:nvPr/>
        </p:nvSpPr>
        <p:spPr bwMode="auto">
          <a:xfrm>
            <a:off x="0" y="-29451"/>
            <a:ext cx="3438634" cy="46166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defPPr>
              <a:defRPr lang="en-US"/>
            </a:defPPr>
            <a:lvl1pPr eaLnBrk="0" hangingPunct="0">
              <a:defRPr sz="2000" b="1" u="sng">
                <a:solidFill>
                  <a:srgbClr val="C00000"/>
                </a:solidFill>
                <a:cs typeface="Arial" pitchFamily="34" charset="0"/>
              </a:defRPr>
            </a:lvl1pPr>
          </a:lstStyle>
          <a:p>
            <a:r>
              <a:rPr lang="en-US" sz="2400" dirty="0"/>
              <a:t>Types of Triaxial Tests</a:t>
            </a:r>
            <a:endParaRPr lang="en-AU"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20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type="title"/>
          </p:nvPr>
        </p:nvSpPr>
        <p:spPr>
          <a:xfrm>
            <a:off x="118634" y="-63130"/>
            <a:ext cx="3438634" cy="461665"/>
          </a:xfrm>
          <a:noFill/>
          <a:ln w="9525">
            <a:noFill/>
            <a:miter lim="800000"/>
            <a:headEnd/>
            <a:tailEnd/>
          </a:ln>
        </p:spPr>
        <p:txBody>
          <a:bodyPr vert="horz" wrap="none" lIns="91440" tIns="45720" rIns="91440" bIns="45720" numCol="1" anchor="ctr" anchorCtr="0" compatLnSpc="1">
            <a:prstTxWarp prst="textNoShape">
              <a:avLst/>
            </a:prstTxWarp>
            <a:spAutoFit/>
          </a:bodyPr>
          <a:lstStyle/>
          <a:p>
            <a:pPr algn="r" rtl="1"/>
            <a:r>
              <a:rPr lang="en-US" sz="2400" b="1" u="sng" dirty="0">
                <a:solidFill>
                  <a:srgbClr val="C00000"/>
                </a:solidFill>
                <a:latin typeface="Arial" charset="0"/>
                <a:ea typeface="+mn-ea"/>
                <a:cs typeface="Arial" pitchFamily="34" charset="0"/>
              </a:rPr>
              <a:t>Types of Triaxial Tests</a:t>
            </a:r>
            <a:endParaRPr lang="en-AU" sz="2400" b="1" u="sng" dirty="0">
              <a:solidFill>
                <a:srgbClr val="C00000"/>
              </a:solidFill>
              <a:latin typeface="Arial" charset="0"/>
              <a:ea typeface="+mn-ea"/>
              <a:cs typeface="Arial" pitchFamily="34" charset="0"/>
            </a:endParaRPr>
          </a:p>
        </p:txBody>
      </p:sp>
      <p:sp>
        <p:nvSpPr>
          <p:cNvPr id="34944" name="Text Box 128"/>
          <p:cNvSpPr txBox="1">
            <a:spLocks noChangeArrowheads="1"/>
          </p:cNvSpPr>
          <p:nvPr/>
        </p:nvSpPr>
        <p:spPr bwMode="auto">
          <a:xfrm>
            <a:off x="776288" y="4733929"/>
            <a:ext cx="3257550" cy="366713"/>
          </a:xfrm>
          <a:prstGeom prst="rect">
            <a:avLst/>
          </a:prstGeom>
          <a:solidFill>
            <a:srgbClr val="FFFF00"/>
          </a:solidFill>
          <a:ln w="9525">
            <a:noFill/>
            <a:miter lim="800000"/>
            <a:headEnd/>
            <a:tailEnd/>
          </a:ln>
        </p:spPr>
        <p:txBody>
          <a:bodyPr>
            <a:spAutoFit/>
          </a:bodyPr>
          <a:lstStyle/>
          <a:p>
            <a:pPr algn="l" rtl="0"/>
            <a:r>
              <a:rPr lang="en-US" sz="1800" b="1">
                <a:solidFill>
                  <a:schemeClr val="hlink"/>
                </a:solidFill>
              </a:rPr>
              <a:t>Is the drainage valve open?</a:t>
            </a:r>
            <a:endParaRPr lang="en-AU" sz="1800" b="1">
              <a:solidFill>
                <a:schemeClr val="hlink"/>
              </a:solidFill>
            </a:endParaRPr>
          </a:p>
        </p:txBody>
      </p:sp>
      <p:grpSp>
        <p:nvGrpSpPr>
          <p:cNvPr id="2" name="Group 171"/>
          <p:cNvGrpSpPr>
            <a:grpSpLocks/>
          </p:cNvGrpSpPr>
          <p:nvPr/>
        </p:nvGrpSpPr>
        <p:grpSpPr bwMode="auto">
          <a:xfrm>
            <a:off x="442913" y="5181604"/>
            <a:ext cx="3997325" cy="1401763"/>
            <a:chOff x="279" y="3192"/>
            <a:chExt cx="2518" cy="883"/>
          </a:xfrm>
        </p:grpSpPr>
        <p:sp>
          <p:nvSpPr>
            <p:cNvPr id="65658" name="Text Box 136"/>
            <p:cNvSpPr txBox="1">
              <a:spLocks noChangeArrowheads="1"/>
            </p:cNvSpPr>
            <p:nvPr/>
          </p:nvSpPr>
          <p:spPr bwMode="auto">
            <a:xfrm>
              <a:off x="938" y="3274"/>
              <a:ext cx="390" cy="212"/>
            </a:xfrm>
            <a:prstGeom prst="rect">
              <a:avLst/>
            </a:prstGeom>
            <a:noFill/>
            <a:ln w="9525">
              <a:noFill/>
              <a:miter lim="800000"/>
              <a:headEnd/>
              <a:tailEnd/>
            </a:ln>
          </p:spPr>
          <p:txBody>
            <a:bodyPr>
              <a:spAutoFit/>
            </a:bodyPr>
            <a:lstStyle/>
            <a:p>
              <a:pPr algn="l" rtl="0"/>
              <a:r>
                <a:rPr lang="en-US" sz="1600" b="1"/>
                <a:t>yes</a:t>
              </a:r>
              <a:endParaRPr lang="en-AU" sz="1600" b="1"/>
            </a:p>
          </p:txBody>
        </p:sp>
        <p:sp>
          <p:nvSpPr>
            <p:cNvPr id="65659" name="Text Box 137"/>
            <p:cNvSpPr txBox="1">
              <a:spLocks noChangeArrowheads="1"/>
            </p:cNvSpPr>
            <p:nvPr/>
          </p:nvSpPr>
          <p:spPr bwMode="auto">
            <a:xfrm>
              <a:off x="1710" y="3269"/>
              <a:ext cx="390" cy="212"/>
            </a:xfrm>
            <a:prstGeom prst="rect">
              <a:avLst/>
            </a:prstGeom>
            <a:noFill/>
            <a:ln w="9525">
              <a:noFill/>
              <a:miter lim="800000"/>
              <a:headEnd/>
              <a:tailEnd/>
            </a:ln>
          </p:spPr>
          <p:txBody>
            <a:bodyPr>
              <a:spAutoFit/>
            </a:bodyPr>
            <a:lstStyle/>
            <a:p>
              <a:pPr algn="l" rtl="0"/>
              <a:r>
                <a:rPr lang="en-US" sz="1600" b="1" dirty="0"/>
                <a:t>no</a:t>
              </a:r>
              <a:endParaRPr lang="en-AU" sz="1600" b="1" dirty="0"/>
            </a:p>
          </p:txBody>
        </p:sp>
        <p:grpSp>
          <p:nvGrpSpPr>
            <p:cNvPr id="3" name="Group 158"/>
            <p:cNvGrpSpPr>
              <a:grpSpLocks/>
            </p:cNvGrpSpPr>
            <p:nvPr/>
          </p:nvGrpSpPr>
          <p:grpSpPr bwMode="auto">
            <a:xfrm>
              <a:off x="279" y="3192"/>
              <a:ext cx="2518" cy="883"/>
              <a:chOff x="279" y="3192"/>
              <a:chExt cx="2518" cy="883"/>
            </a:xfrm>
          </p:grpSpPr>
          <p:grpSp>
            <p:nvGrpSpPr>
              <p:cNvPr id="4" name="Group 135"/>
              <p:cNvGrpSpPr>
                <a:grpSpLocks/>
              </p:cNvGrpSpPr>
              <p:nvPr/>
            </p:nvGrpSpPr>
            <p:grpSpPr bwMode="auto">
              <a:xfrm>
                <a:off x="759" y="3192"/>
                <a:ext cx="1439" cy="409"/>
                <a:chOff x="480" y="3120"/>
                <a:chExt cx="1439" cy="409"/>
              </a:xfrm>
            </p:grpSpPr>
            <p:sp>
              <p:nvSpPr>
                <p:cNvPr id="65664" name="Line 131"/>
                <p:cNvSpPr>
                  <a:spLocks noChangeShapeType="1"/>
                </p:cNvSpPr>
                <p:nvPr/>
              </p:nvSpPr>
              <p:spPr bwMode="auto">
                <a:xfrm>
                  <a:off x="1200" y="3120"/>
                  <a:ext cx="0" cy="192"/>
                </a:xfrm>
                <a:prstGeom prst="line">
                  <a:avLst/>
                </a:prstGeom>
                <a:noFill/>
                <a:ln w="38100">
                  <a:solidFill>
                    <a:schemeClr val="tx1"/>
                  </a:solidFill>
                  <a:round/>
                  <a:headEnd/>
                  <a:tailEnd/>
                </a:ln>
              </p:spPr>
              <p:txBody>
                <a:bodyPr wrap="none"/>
                <a:lstStyle/>
                <a:p>
                  <a:pPr algn="l" rtl="0"/>
                  <a:endParaRPr lang="en-US" b="1"/>
                </a:p>
              </p:txBody>
            </p:sp>
            <p:sp>
              <p:nvSpPr>
                <p:cNvPr id="65665" name="Line 133"/>
                <p:cNvSpPr>
                  <a:spLocks noChangeShapeType="1"/>
                </p:cNvSpPr>
                <p:nvPr/>
              </p:nvSpPr>
              <p:spPr bwMode="auto">
                <a:xfrm flipH="1">
                  <a:off x="480" y="3305"/>
                  <a:ext cx="720" cy="224"/>
                </a:xfrm>
                <a:prstGeom prst="line">
                  <a:avLst/>
                </a:prstGeom>
                <a:noFill/>
                <a:ln w="38100">
                  <a:solidFill>
                    <a:schemeClr val="tx1"/>
                  </a:solidFill>
                  <a:round/>
                  <a:headEnd/>
                  <a:tailEnd type="triangle" w="med" len="med"/>
                </a:ln>
              </p:spPr>
              <p:txBody>
                <a:bodyPr wrap="none"/>
                <a:lstStyle/>
                <a:p>
                  <a:pPr algn="l" rtl="0"/>
                  <a:endParaRPr lang="en-US" b="1"/>
                </a:p>
              </p:txBody>
            </p:sp>
            <p:sp>
              <p:nvSpPr>
                <p:cNvPr id="65666" name="Line 134"/>
                <p:cNvSpPr>
                  <a:spLocks noChangeShapeType="1"/>
                </p:cNvSpPr>
                <p:nvPr/>
              </p:nvSpPr>
              <p:spPr bwMode="auto">
                <a:xfrm rot="12705789" flipH="1">
                  <a:off x="1199" y="3329"/>
                  <a:ext cx="720" cy="192"/>
                </a:xfrm>
                <a:prstGeom prst="line">
                  <a:avLst/>
                </a:prstGeom>
                <a:noFill/>
                <a:ln w="38100">
                  <a:solidFill>
                    <a:schemeClr val="tx1"/>
                  </a:solidFill>
                  <a:round/>
                  <a:headEnd/>
                  <a:tailEnd type="triangle" w="med" len="med"/>
                </a:ln>
              </p:spPr>
              <p:txBody>
                <a:bodyPr wrap="none"/>
                <a:lstStyle/>
                <a:p>
                  <a:pPr algn="l" rtl="0"/>
                  <a:endParaRPr lang="en-US" b="1"/>
                </a:p>
              </p:txBody>
            </p:sp>
          </p:grpSp>
          <p:sp>
            <p:nvSpPr>
              <p:cNvPr id="65662" name="Text Box 146"/>
              <p:cNvSpPr txBox="1">
                <a:spLocks noChangeArrowheads="1"/>
              </p:cNvSpPr>
              <p:nvPr/>
            </p:nvSpPr>
            <p:spPr bwMode="auto">
              <a:xfrm>
                <a:off x="279" y="3618"/>
                <a:ext cx="973" cy="442"/>
              </a:xfrm>
              <a:prstGeom prst="rect">
                <a:avLst/>
              </a:prstGeom>
              <a:solidFill>
                <a:srgbClr val="FFFF00"/>
              </a:solidFill>
              <a:ln w="9525">
                <a:noFill/>
                <a:miter lim="800000"/>
                <a:headEnd/>
                <a:tailEnd/>
              </a:ln>
            </p:spPr>
            <p:txBody>
              <a:bodyPr>
                <a:spAutoFit/>
              </a:bodyPr>
              <a:lstStyle/>
              <a:p>
                <a:pPr algn="l" rtl="0"/>
                <a:r>
                  <a:rPr lang="en-US" sz="2400" b="1">
                    <a:solidFill>
                      <a:srgbClr val="0000FF"/>
                    </a:solidFill>
                  </a:rPr>
                  <a:t>C</a:t>
                </a:r>
                <a:r>
                  <a:rPr lang="en-US" sz="1600" b="1">
                    <a:solidFill>
                      <a:srgbClr val="0000FF"/>
                    </a:solidFill>
                  </a:rPr>
                  <a:t>onsolidated</a:t>
                </a:r>
                <a:r>
                  <a:rPr lang="en-US" sz="1600" b="1"/>
                  <a:t> sample</a:t>
                </a:r>
                <a:endParaRPr lang="en-AU" sz="1600" b="1"/>
              </a:p>
            </p:txBody>
          </p:sp>
          <p:sp>
            <p:nvSpPr>
              <p:cNvPr id="65663" name="Text Box 149"/>
              <p:cNvSpPr txBox="1">
                <a:spLocks noChangeArrowheads="1"/>
              </p:cNvSpPr>
              <p:nvPr/>
            </p:nvSpPr>
            <p:spPr bwMode="auto">
              <a:xfrm>
                <a:off x="1660" y="3633"/>
                <a:ext cx="1137" cy="442"/>
              </a:xfrm>
              <a:prstGeom prst="rect">
                <a:avLst/>
              </a:prstGeom>
              <a:solidFill>
                <a:srgbClr val="FFFF00"/>
              </a:solidFill>
              <a:ln w="9525">
                <a:noFill/>
                <a:miter lim="800000"/>
                <a:headEnd/>
                <a:tailEnd/>
              </a:ln>
            </p:spPr>
            <p:txBody>
              <a:bodyPr>
                <a:spAutoFit/>
              </a:bodyPr>
              <a:lstStyle/>
              <a:p>
                <a:pPr algn="l" rtl="0"/>
                <a:r>
                  <a:rPr lang="en-US" sz="2400" b="1" dirty="0">
                    <a:solidFill>
                      <a:srgbClr val="0000FF"/>
                    </a:solidFill>
                  </a:rPr>
                  <a:t>U</a:t>
                </a:r>
                <a:r>
                  <a:rPr lang="en-US" sz="1600" b="1" dirty="0">
                    <a:solidFill>
                      <a:srgbClr val="0000FF"/>
                    </a:solidFill>
                  </a:rPr>
                  <a:t>nconsolidated</a:t>
                </a:r>
                <a:r>
                  <a:rPr lang="en-US" sz="1600" b="1" dirty="0"/>
                  <a:t> sample</a:t>
                </a:r>
                <a:endParaRPr lang="en-AU" sz="1600" b="1" dirty="0"/>
              </a:p>
            </p:txBody>
          </p:sp>
        </p:grpSp>
      </p:grpSp>
      <p:sp>
        <p:nvSpPr>
          <p:cNvPr id="34945" name="Text Box 129"/>
          <p:cNvSpPr txBox="1">
            <a:spLocks noChangeArrowheads="1"/>
          </p:cNvSpPr>
          <p:nvPr/>
        </p:nvSpPr>
        <p:spPr bwMode="auto">
          <a:xfrm>
            <a:off x="5272088" y="4776792"/>
            <a:ext cx="3243262" cy="366712"/>
          </a:xfrm>
          <a:prstGeom prst="rect">
            <a:avLst/>
          </a:prstGeom>
          <a:solidFill>
            <a:srgbClr val="FFFF00"/>
          </a:solidFill>
          <a:ln w="9525">
            <a:noFill/>
            <a:miter lim="800000"/>
            <a:headEnd/>
            <a:tailEnd/>
          </a:ln>
        </p:spPr>
        <p:txBody>
          <a:bodyPr>
            <a:spAutoFit/>
          </a:bodyPr>
          <a:lstStyle/>
          <a:p>
            <a:pPr algn="l" rtl="0"/>
            <a:r>
              <a:rPr lang="en-US" sz="1800" b="1" dirty="0">
                <a:solidFill>
                  <a:schemeClr val="hlink"/>
                </a:solidFill>
              </a:rPr>
              <a:t>Is the drainage valve open?</a:t>
            </a:r>
            <a:endParaRPr lang="en-AU" sz="1800" b="1" dirty="0">
              <a:solidFill>
                <a:schemeClr val="hlink"/>
              </a:solidFill>
            </a:endParaRPr>
          </a:p>
        </p:txBody>
      </p:sp>
      <p:grpSp>
        <p:nvGrpSpPr>
          <p:cNvPr id="5" name="Group 172"/>
          <p:cNvGrpSpPr>
            <a:grpSpLocks/>
          </p:cNvGrpSpPr>
          <p:nvPr/>
        </p:nvGrpSpPr>
        <p:grpSpPr bwMode="auto">
          <a:xfrm>
            <a:off x="5111750" y="5189542"/>
            <a:ext cx="3487738" cy="1414462"/>
            <a:chOff x="3220" y="3197"/>
            <a:chExt cx="2197" cy="891"/>
          </a:xfrm>
        </p:grpSpPr>
        <p:sp>
          <p:nvSpPr>
            <p:cNvPr id="65649" name="Text Box 142"/>
            <p:cNvSpPr txBox="1">
              <a:spLocks noChangeArrowheads="1"/>
            </p:cNvSpPr>
            <p:nvPr/>
          </p:nvSpPr>
          <p:spPr bwMode="auto">
            <a:xfrm>
              <a:off x="3644" y="3278"/>
              <a:ext cx="390" cy="212"/>
            </a:xfrm>
            <a:prstGeom prst="rect">
              <a:avLst/>
            </a:prstGeom>
            <a:noFill/>
            <a:ln w="9525">
              <a:noFill/>
              <a:miter lim="800000"/>
              <a:headEnd/>
              <a:tailEnd/>
            </a:ln>
          </p:spPr>
          <p:txBody>
            <a:bodyPr>
              <a:spAutoFit/>
            </a:bodyPr>
            <a:lstStyle/>
            <a:p>
              <a:pPr algn="l" rtl="0"/>
              <a:r>
                <a:rPr lang="en-US" sz="1600" b="1" dirty="0">
                  <a:solidFill>
                    <a:schemeClr val="folHlink"/>
                  </a:solidFill>
                </a:rPr>
                <a:t>yes</a:t>
              </a:r>
              <a:endParaRPr lang="en-AU" sz="1600" b="1" dirty="0">
                <a:solidFill>
                  <a:schemeClr val="folHlink"/>
                </a:solidFill>
              </a:endParaRPr>
            </a:p>
          </p:txBody>
        </p:sp>
        <p:sp>
          <p:nvSpPr>
            <p:cNvPr id="65650" name="Text Box 143"/>
            <p:cNvSpPr txBox="1">
              <a:spLocks noChangeArrowheads="1"/>
            </p:cNvSpPr>
            <p:nvPr/>
          </p:nvSpPr>
          <p:spPr bwMode="auto">
            <a:xfrm>
              <a:off x="4473" y="3276"/>
              <a:ext cx="390" cy="212"/>
            </a:xfrm>
            <a:prstGeom prst="rect">
              <a:avLst/>
            </a:prstGeom>
            <a:noFill/>
            <a:ln w="9525">
              <a:noFill/>
              <a:miter lim="800000"/>
              <a:headEnd/>
              <a:tailEnd/>
            </a:ln>
          </p:spPr>
          <p:txBody>
            <a:bodyPr>
              <a:spAutoFit/>
            </a:bodyPr>
            <a:lstStyle/>
            <a:p>
              <a:pPr algn="l" rtl="0"/>
              <a:r>
                <a:rPr lang="en-US" sz="1600" b="1" dirty="0">
                  <a:solidFill>
                    <a:schemeClr val="folHlink"/>
                  </a:solidFill>
                </a:rPr>
                <a:t>no</a:t>
              </a:r>
              <a:endParaRPr lang="en-AU" sz="1600" b="1" dirty="0">
                <a:solidFill>
                  <a:schemeClr val="folHlink"/>
                </a:solidFill>
              </a:endParaRPr>
            </a:p>
          </p:txBody>
        </p:sp>
        <p:grpSp>
          <p:nvGrpSpPr>
            <p:cNvPr id="6" name="Group 163"/>
            <p:cNvGrpSpPr>
              <a:grpSpLocks/>
            </p:cNvGrpSpPr>
            <p:nvPr/>
          </p:nvGrpSpPr>
          <p:grpSpPr bwMode="auto">
            <a:xfrm>
              <a:off x="3220" y="3197"/>
              <a:ext cx="2197" cy="891"/>
              <a:chOff x="3220" y="3197"/>
              <a:chExt cx="2197" cy="891"/>
            </a:xfrm>
          </p:grpSpPr>
          <p:grpSp>
            <p:nvGrpSpPr>
              <p:cNvPr id="7" name="Group 138"/>
              <p:cNvGrpSpPr>
                <a:grpSpLocks/>
              </p:cNvGrpSpPr>
              <p:nvPr/>
            </p:nvGrpSpPr>
            <p:grpSpPr bwMode="auto">
              <a:xfrm>
                <a:off x="3469" y="3197"/>
                <a:ext cx="1468" cy="430"/>
                <a:chOff x="451" y="3120"/>
                <a:chExt cx="1468" cy="430"/>
              </a:xfrm>
            </p:grpSpPr>
            <p:sp>
              <p:nvSpPr>
                <p:cNvPr id="65655" name="Line 139"/>
                <p:cNvSpPr>
                  <a:spLocks noChangeShapeType="1"/>
                </p:cNvSpPr>
                <p:nvPr/>
              </p:nvSpPr>
              <p:spPr bwMode="auto">
                <a:xfrm>
                  <a:off x="1200" y="3120"/>
                  <a:ext cx="0" cy="192"/>
                </a:xfrm>
                <a:prstGeom prst="line">
                  <a:avLst/>
                </a:prstGeom>
                <a:noFill/>
                <a:ln w="38100">
                  <a:solidFill>
                    <a:srgbClr val="800000"/>
                  </a:solidFill>
                  <a:round/>
                  <a:headEnd/>
                  <a:tailEnd/>
                </a:ln>
              </p:spPr>
              <p:txBody>
                <a:bodyPr wrap="none"/>
                <a:lstStyle/>
                <a:p>
                  <a:pPr algn="l" rtl="0"/>
                  <a:endParaRPr lang="en-US" b="1"/>
                </a:p>
              </p:txBody>
            </p:sp>
            <p:sp>
              <p:nvSpPr>
                <p:cNvPr id="65656" name="Line 140"/>
                <p:cNvSpPr>
                  <a:spLocks noChangeShapeType="1"/>
                </p:cNvSpPr>
                <p:nvPr/>
              </p:nvSpPr>
              <p:spPr bwMode="auto">
                <a:xfrm flipH="1">
                  <a:off x="451" y="3305"/>
                  <a:ext cx="749" cy="245"/>
                </a:xfrm>
                <a:prstGeom prst="line">
                  <a:avLst/>
                </a:prstGeom>
                <a:noFill/>
                <a:ln w="38100">
                  <a:solidFill>
                    <a:srgbClr val="800000"/>
                  </a:solidFill>
                  <a:round/>
                  <a:headEnd/>
                  <a:tailEnd type="triangle" w="med" len="med"/>
                </a:ln>
              </p:spPr>
              <p:txBody>
                <a:bodyPr wrap="none"/>
                <a:lstStyle/>
                <a:p>
                  <a:pPr algn="l" rtl="0"/>
                  <a:endParaRPr lang="en-US" b="1"/>
                </a:p>
              </p:txBody>
            </p:sp>
            <p:sp>
              <p:nvSpPr>
                <p:cNvPr id="65657" name="Line 141"/>
                <p:cNvSpPr>
                  <a:spLocks noChangeShapeType="1"/>
                </p:cNvSpPr>
                <p:nvPr/>
              </p:nvSpPr>
              <p:spPr bwMode="auto">
                <a:xfrm rot="12705789" flipH="1">
                  <a:off x="1199" y="3329"/>
                  <a:ext cx="720" cy="192"/>
                </a:xfrm>
                <a:prstGeom prst="line">
                  <a:avLst/>
                </a:prstGeom>
                <a:noFill/>
                <a:ln w="38100">
                  <a:solidFill>
                    <a:srgbClr val="800000"/>
                  </a:solidFill>
                  <a:round/>
                  <a:headEnd/>
                  <a:tailEnd type="triangle" w="med" len="med"/>
                </a:ln>
              </p:spPr>
              <p:txBody>
                <a:bodyPr wrap="none"/>
                <a:lstStyle/>
                <a:p>
                  <a:pPr algn="l" rtl="0"/>
                  <a:endParaRPr lang="en-US" b="1"/>
                </a:p>
              </p:txBody>
            </p:sp>
          </p:grpSp>
          <p:sp>
            <p:nvSpPr>
              <p:cNvPr id="65653" name="Text Box 150"/>
              <p:cNvSpPr txBox="1">
                <a:spLocks noChangeArrowheads="1"/>
              </p:cNvSpPr>
              <p:nvPr/>
            </p:nvSpPr>
            <p:spPr bwMode="auto">
              <a:xfrm>
                <a:off x="3220" y="3646"/>
                <a:ext cx="700" cy="442"/>
              </a:xfrm>
              <a:prstGeom prst="rect">
                <a:avLst/>
              </a:prstGeom>
              <a:solidFill>
                <a:srgbClr val="FFFF00"/>
              </a:solidFill>
              <a:ln w="9525">
                <a:noFill/>
                <a:miter lim="800000"/>
                <a:headEnd/>
                <a:tailEnd/>
              </a:ln>
            </p:spPr>
            <p:txBody>
              <a:bodyPr>
                <a:spAutoFit/>
              </a:bodyPr>
              <a:lstStyle/>
              <a:p>
                <a:pPr algn="l" rtl="0"/>
                <a:r>
                  <a:rPr lang="en-US" sz="2400" b="1">
                    <a:solidFill>
                      <a:srgbClr val="0000FF"/>
                    </a:solidFill>
                  </a:rPr>
                  <a:t>D</a:t>
                </a:r>
                <a:r>
                  <a:rPr lang="en-US" sz="1600" b="1">
                    <a:solidFill>
                      <a:srgbClr val="0000FF"/>
                    </a:solidFill>
                  </a:rPr>
                  <a:t>rained </a:t>
                </a:r>
                <a:r>
                  <a:rPr lang="en-US" sz="1600" b="1"/>
                  <a:t>loading</a:t>
                </a:r>
                <a:endParaRPr lang="en-AU" sz="1600" b="1"/>
              </a:p>
            </p:txBody>
          </p:sp>
          <p:sp>
            <p:nvSpPr>
              <p:cNvPr id="65654" name="Text Box 151"/>
              <p:cNvSpPr txBox="1">
                <a:spLocks noChangeArrowheads="1"/>
              </p:cNvSpPr>
              <p:nvPr/>
            </p:nvSpPr>
            <p:spPr bwMode="auto">
              <a:xfrm>
                <a:off x="4553" y="3641"/>
                <a:ext cx="864" cy="442"/>
              </a:xfrm>
              <a:prstGeom prst="rect">
                <a:avLst/>
              </a:prstGeom>
              <a:solidFill>
                <a:srgbClr val="FFFF00"/>
              </a:solidFill>
              <a:ln w="9525">
                <a:noFill/>
                <a:miter lim="800000"/>
                <a:headEnd/>
                <a:tailEnd/>
              </a:ln>
            </p:spPr>
            <p:txBody>
              <a:bodyPr>
                <a:spAutoFit/>
              </a:bodyPr>
              <a:lstStyle/>
              <a:p>
                <a:pPr algn="l" rtl="0"/>
                <a:r>
                  <a:rPr lang="en-US" sz="2400" b="1">
                    <a:solidFill>
                      <a:srgbClr val="0000FF"/>
                    </a:solidFill>
                  </a:rPr>
                  <a:t>U</a:t>
                </a:r>
                <a:r>
                  <a:rPr lang="en-US" sz="1600" b="1">
                    <a:solidFill>
                      <a:srgbClr val="0000FF"/>
                    </a:solidFill>
                  </a:rPr>
                  <a:t>ndrained</a:t>
                </a:r>
                <a:r>
                  <a:rPr lang="en-US" sz="1600" b="1"/>
                  <a:t> loading</a:t>
                </a:r>
                <a:endParaRPr lang="en-AU" sz="1600" b="1"/>
              </a:p>
            </p:txBody>
          </p:sp>
        </p:grpSp>
      </p:grpSp>
      <p:grpSp>
        <p:nvGrpSpPr>
          <p:cNvPr id="8" name="Group 169"/>
          <p:cNvGrpSpPr>
            <a:grpSpLocks/>
          </p:cNvGrpSpPr>
          <p:nvPr/>
        </p:nvGrpSpPr>
        <p:grpSpPr bwMode="auto">
          <a:xfrm>
            <a:off x="323850" y="749304"/>
            <a:ext cx="4079876" cy="3600450"/>
            <a:chOff x="204" y="400"/>
            <a:chExt cx="2570" cy="2268"/>
          </a:xfrm>
        </p:grpSpPr>
        <p:sp>
          <p:nvSpPr>
            <p:cNvPr id="65604" name="Text Box 82"/>
            <p:cNvSpPr txBox="1">
              <a:spLocks noChangeArrowheads="1"/>
            </p:cNvSpPr>
            <p:nvPr/>
          </p:nvSpPr>
          <p:spPr bwMode="auto">
            <a:xfrm>
              <a:off x="273" y="2435"/>
              <a:ext cx="2501" cy="233"/>
            </a:xfrm>
            <a:prstGeom prst="rect">
              <a:avLst/>
            </a:prstGeom>
            <a:solidFill>
              <a:schemeClr val="hlink"/>
            </a:solidFill>
            <a:ln w="9525">
              <a:noFill/>
              <a:miter lim="800000"/>
              <a:headEnd/>
              <a:tailEnd/>
            </a:ln>
          </p:spPr>
          <p:txBody>
            <a:bodyPr wrap="square">
              <a:spAutoFit/>
            </a:bodyPr>
            <a:lstStyle/>
            <a:p>
              <a:pPr algn="l" rtl="0"/>
              <a:r>
                <a:rPr lang="en-US" sz="1800" b="1" u="sng" dirty="0">
                  <a:solidFill>
                    <a:srgbClr val="FFFF00"/>
                  </a:solidFill>
                </a:rPr>
                <a:t>Under </a:t>
              </a:r>
              <a:r>
                <a:rPr lang="en-US" sz="1800" b="1" u="sng" dirty="0" smtClean="0">
                  <a:solidFill>
                    <a:srgbClr val="FFFF00"/>
                  </a:solidFill>
                </a:rPr>
                <a:t>Confining (cell) </a:t>
              </a:r>
              <a:r>
                <a:rPr lang="en-US" sz="1800" b="1" u="sng" dirty="0">
                  <a:solidFill>
                    <a:srgbClr val="FFFF00"/>
                  </a:solidFill>
                </a:rPr>
                <a:t>pressure </a:t>
              </a:r>
              <a:r>
                <a:rPr lang="en-US" sz="1800" b="1" u="sng" dirty="0" smtClean="0">
                  <a:solidFill>
                    <a:srgbClr val="FFFF00"/>
                  </a:solidFill>
                  <a:sym typeface="Symbol" pitchFamily="18" charset="2"/>
                </a:rPr>
                <a:t></a:t>
              </a:r>
              <a:r>
                <a:rPr lang="en-US" sz="1800" b="1" u="sng" baseline="-25000" dirty="0" smtClean="0">
                  <a:solidFill>
                    <a:srgbClr val="FFFF00"/>
                  </a:solidFill>
                  <a:sym typeface="Symbol" pitchFamily="18" charset="2"/>
                </a:rPr>
                <a:t>3</a:t>
              </a:r>
              <a:endParaRPr lang="en-AU" sz="1800" b="1" u="sng" dirty="0">
                <a:solidFill>
                  <a:srgbClr val="FFFF00"/>
                </a:solidFill>
              </a:endParaRPr>
            </a:p>
          </p:txBody>
        </p:sp>
        <p:grpSp>
          <p:nvGrpSpPr>
            <p:cNvPr id="9" name="Group 168"/>
            <p:cNvGrpSpPr>
              <a:grpSpLocks/>
            </p:cNvGrpSpPr>
            <p:nvPr/>
          </p:nvGrpSpPr>
          <p:grpSpPr bwMode="auto">
            <a:xfrm>
              <a:off x="204" y="400"/>
              <a:ext cx="2112" cy="1948"/>
              <a:chOff x="204" y="400"/>
              <a:chExt cx="2112" cy="1948"/>
            </a:xfrm>
          </p:grpSpPr>
          <p:grpSp>
            <p:nvGrpSpPr>
              <p:cNvPr id="10" name="Group 157"/>
              <p:cNvGrpSpPr>
                <a:grpSpLocks/>
              </p:cNvGrpSpPr>
              <p:nvPr/>
            </p:nvGrpSpPr>
            <p:grpSpPr bwMode="auto">
              <a:xfrm>
                <a:off x="574" y="400"/>
                <a:ext cx="1742" cy="1948"/>
                <a:chOff x="574" y="400"/>
                <a:chExt cx="1742" cy="1948"/>
              </a:xfrm>
            </p:grpSpPr>
            <p:grpSp>
              <p:nvGrpSpPr>
                <p:cNvPr id="11" name="Group 153"/>
                <p:cNvGrpSpPr>
                  <a:grpSpLocks noChangeAspect="1"/>
                </p:cNvGrpSpPr>
                <p:nvPr/>
              </p:nvGrpSpPr>
              <p:grpSpPr bwMode="auto">
                <a:xfrm>
                  <a:off x="940" y="823"/>
                  <a:ext cx="1002" cy="1238"/>
                  <a:chOff x="1065" y="1248"/>
                  <a:chExt cx="816" cy="1008"/>
                </a:xfrm>
              </p:grpSpPr>
              <p:sp>
                <p:nvSpPr>
                  <p:cNvPr id="65613" name="Rectangle 31" descr="Recycled paper"/>
                  <p:cNvSpPr>
                    <a:spLocks noChangeAspect="1" noChangeArrowheads="1"/>
                  </p:cNvSpPr>
                  <p:nvPr/>
                </p:nvSpPr>
                <p:spPr bwMode="auto">
                  <a:xfrm>
                    <a:off x="1257" y="1440"/>
                    <a:ext cx="432" cy="624"/>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l" rtl="0"/>
                    <a:endParaRPr lang="en-US"/>
                  </a:p>
                </p:txBody>
              </p:sp>
              <p:grpSp>
                <p:nvGrpSpPr>
                  <p:cNvPr id="12" name="Group 81"/>
                  <p:cNvGrpSpPr>
                    <a:grpSpLocks noChangeAspect="1"/>
                  </p:cNvGrpSpPr>
                  <p:nvPr/>
                </p:nvGrpSpPr>
                <p:grpSpPr bwMode="auto">
                  <a:xfrm>
                    <a:off x="1065" y="1248"/>
                    <a:ext cx="816" cy="1008"/>
                    <a:chOff x="768" y="1248"/>
                    <a:chExt cx="816" cy="1008"/>
                  </a:xfrm>
                </p:grpSpPr>
                <p:grpSp>
                  <p:nvGrpSpPr>
                    <p:cNvPr id="13" name="Group 66"/>
                    <p:cNvGrpSpPr>
                      <a:grpSpLocks noChangeAspect="1"/>
                    </p:cNvGrpSpPr>
                    <p:nvPr/>
                  </p:nvGrpSpPr>
                  <p:grpSpPr bwMode="auto">
                    <a:xfrm>
                      <a:off x="1008" y="1248"/>
                      <a:ext cx="288" cy="144"/>
                      <a:chOff x="1008" y="1296"/>
                      <a:chExt cx="288" cy="144"/>
                    </a:xfrm>
                  </p:grpSpPr>
                  <p:grpSp>
                    <p:nvGrpSpPr>
                      <p:cNvPr id="14" name="Group 34"/>
                      <p:cNvGrpSpPr>
                        <a:grpSpLocks noChangeAspect="1"/>
                      </p:cNvGrpSpPr>
                      <p:nvPr/>
                    </p:nvGrpSpPr>
                    <p:grpSpPr bwMode="auto">
                      <a:xfrm>
                        <a:off x="1200" y="1296"/>
                        <a:ext cx="96" cy="144"/>
                        <a:chOff x="912" y="2352"/>
                        <a:chExt cx="96" cy="144"/>
                      </a:xfrm>
                    </p:grpSpPr>
                    <p:sp>
                      <p:nvSpPr>
                        <p:cNvPr id="65647" name="Line 35"/>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48" name="Line 36"/>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15" name="Group 46"/>
                      <p:cNvGrpSpPr>
                        <a:grpSpLocks noChangeAspect="1"/>
                      </p:cNvGrpSpPr>
                      <p:nvPr/>
                    </p:nvGrpSpPr>
                    <p:grpSpPr bwMode="auto">
                      <a:xfrm>
                        <a:off x="1008" y="1296"/>
                        <a:ext cx="96" cy="144"/>
                        <a:chOff x="912" y="2352"/>
                        <a:chExt cx="96" cy="144"/>
                      </a:xfrm>
                    </p:grpSpPr>
                    <p:sp>
                      <p:nvSpPr>
                        <p:cNvPr id="65645" name="Line 47"/>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46" name="Line 48"/>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grpSp>
                  <p:nvGrpSpPr>
                    <p:cNvPr id="16" name="Group 55"/>
                    <p:cNvGrpSpPr>
                      <a:grpSpLocks noChangeAspect="1"/>
                    </p:cNvGrpSpPr>
                    <p:nvPr/>
                  </p:nvGrpSpPr>
                  <p:grpSpPr bwMode="auto">
                    <a:xfrm>
                      <a:off x="768" y="1488"/>
                      <a:ext cx="144" cy="480"/>
                      <a:chOff x="768" y="1488"/>
                      <a:chExt cx="144" cy="480"/>
                    </a:xfrm>
                  </p:grpSpPr>
                  <p:grpSp>
                    <p:nvGrpSpPr>
                      <p:cNvPr id="17" name="Group 40"/>
                      <p:cNvGrpSpPr>
                        <a:grpSpLocks noChangeAspect="1"/>
                      </p:cNvGrpSpPr>
                      <p:nvPr/>
                    </p:nvGrpSpPr>
                    <p:grpSpPr bwMode="auto">
                      <a:xfrm rot="-5400000">
                        <a:off x="792" y="1848"/>
                        <a:ext cx="96" cy="144"/>
                        <a:chOff x="912" y="2352"/>
                        <a:chExt cx="96" cy="144"/>
                      </a:xfrm>
                    </p:grpSpPr>
                    <p:sp>
                      <p:nvSpPr>
                        <p:cNvPr id="65641" name="Line 41"/>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42" name="Line 42"/>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18" name="Group 49"/>
                      <p:cNvGrpSpPr>
                        <a:grpSpLocks noChangeAspect="1"/>
                      </p:cNvGrpSpPr>
                      <p:nvPr/>
                    </p:nvGrpSpPr>
                    <p:grpSpPr bwMode="auto">
                      <a:xfrm rot="-5400000">
                        <a:off x="792" y="1464"/>
                        <a:ext cx="96" cy="144"/>
                        <a:chOff x="912" y="2352"/>
                        <a:chExt cx="96" cy="144"/>
                      </a:xfrm>
                    </p:grpSpPr>
                    <p:sp>
                      <p:nvSpPr>
                        <p:cNvPr id="65639" name="Line 50"/>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40" name="Line 51"/>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19" name="Group 52"/>
                      <p:cNvGrpSpPr>
                        <a:grpSpLocks noChangeAspect="1"/>
                      </p:cNvGrpSpPr>
                      <p:nvPr/>
                    </p:nvGrpSpPr>
                    <p:grpSpPr bwMode="auto">
                      <a:xfrm rot="-5400000">
                        <a:off x="792" y="1656"/>
                        <a:ext cx="96" cy="144"/>
                        <a:chOff x="912" y="2352"/>
                        <a:chExt cx="96" cy="144"/>
                      </a:xfrm>
                    </p:grpSpPr>
                    <p:sp>
                      <p:nvSpPr>
                        <p:cNvPr id="65637" name="Line 53"/>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38" name="Line 54"/>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grpSp>
                  <p:nvGrpSpPr>
                    <p:cNvPr id="20" name="Group 56"/>
                    <p:cNvGrpSpPr>
                      <a:grpSpLocks noChangeAspect="1"/>
                    </p:cNvGrpSpPr>
                    <p:nvPr/>
                  </p:nvGrpSpPr>
                  <p:grpSpPr bwMode="auto">
                    <a:xfrm flipH="1">
                      <a:off x="1440" y="1488"/>
                      <a:ext cx="144" cy="480"/>
                      <a:chOff x="768" y="1488"/>
                      <a:chExt cx="144" cy="480"/>
                    </a:xfrm>
                  </p:grpSpPr>
                  <p:grpSp>
                    <p:nvGrpSpPr>
                      <p:cNvPr id="21" name="Group 57"/>
                      <p:cNvGrpSpPr>
                        <a:grpSpLocks noChangeAspect="1"/>
                      </p:cNvGrpSpPr>
                      <p:nvPr/>
                    </p:nvGrpSpPr>
                    <p:grpSpPr bwMode="auto">
                      <a:xfrm rot="-5400000">
                        <a:off x="792" y="1848"/>
                        <a:ext cx="96" cy="144"/>
                        <a:chOff x="912" y="2352"/>
                        <a:chExt cx="96" cy="144"/>
                      </a:xfrm>
                    </p:grpSpPr>
                    <p:sp>
                      <p:nvSpPr>
                        <p:cNvPr id="65632" name="Line 58"/>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33" name="Line 59"/>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22" name="Group 60"/>
                      <p:cNvGrpSpPr>
                        <a:grpSpLocks noChangeAspect="1"/>
                      </p:cNvGrpSpPr>
                      <p:nvPr/>
                    </p:nvGrpSpPr>
                    <p:grpSpPr bwMode="auto">
                      <a:xfrm rot="-5400000">
                        <a:off x="792" y="1464"/>
                        <a:ext cx="96" cy="144"/>
                        <a:chOff x="912" y="2352"/>
                        <a:chExt cx="96" cy="144"/>
                      </a:xfrm>
                    </p:grpSpPr>
                    <p:sp>
                      <p:nvSpPr>
                        <p:cNvPr id="65630" name="Line 61"/>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31" name="Line 62"/>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23" name="Group 63"/>
                      <p:cNvGrpSpPr>
                        <a:grpSpLocks noChangeAspect="1"/>
                      </p:cNvGrpSpPr>
                      <p:nvPr/>
                    </p:nvGrpSpPr>
                    <p:grpSpPr bwMode="auto">
                      <a:xfrm rot="-5400000">
                        <a:off x="792" y="1656"/>
                        <a:ext cx="96" cy="144"/>
                        <a:chOff x="912" y="2352"/>
                        <a:chExt cx="96" cy="144"/>
                      </a:xfrm>
                    </p:grpSpPr>
                    <p:sp>
                      <p:nvSpPr>
                        <p:cNvPr id="65628" name="Line 64"/>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29" name="Line 65"/>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grpSp>
                  <p:nvGrpSpPr>
                    <p:cNvPr id="24" name="Group 67"/>
                    <p:cNvGrpSpPr>
                      <a:grpSpLocks noChangeAspect="1"/>
                    </p:cNvGrpSpPr>
                    <p:nvPr/>
                  </p:nvGrpSpPr>
                  <p:grpSpPr bwMode="auto">
                    <a:xfrm flipV="1">
                      <a:off x="1008" y="2112"/>
                      <a:ext cx="288" cy="144"/>
                      <a:chOff x="1008" y="1296"/>
                      <a:chExt cx="288" cy="144"/>
                    </a:xfrm>
                  </p:grpSpPr>
                  <p:grpSp>
                    <p:nvGrpSpPr>
                      <p:cNvPr id="25" name="Group 68"/>
                      <p:cNvGrpSpPr>
                        <a:grpSpLocks noChangeAspect="1"/>
                      </p:cNvGrpSpPr>
                      <p:nvPr/>
                    </p:nvGrpSpPr>
                    <p:grpSpPr bwMode="auto">
                      <a:xfrm>
                        <a:off x="1200" y="1296"/>
                        <a:ext cx="96" cy="144"/>
                        <a:chOff x="912" y="2352"/>
                        <a:chExt cx="96" cy="144"/>
                      </a:xfrm>
                    </p:grpSpPr>
                    <p:sp>
                      <p:nvSpPr>
                        <p:cNvPr id="65623" name="Line 69"/>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24" name="Line 70"/>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26" name="Group 71"/>
                      <p:cNvGrpSpPr>
                        <a:grpSpLocks noChangeAspect="1"/>
                      </p:cNvGrpSpPr>
                      <p:nvPr/>
                    </p:nvGrpSpPr>
                    <p:grpSpPr bwMode="auto">
                      <a:xfrm>
                        <a:off x="1008" y="1296"/>
                        <a:ext cx="96" cy="144"/>
                        <a:chOff x="912" y="2352"/>
                        <a:chExt cx="96" cy="144"/>
                      </a:xfrm>
                    </p:grpSpPr>
                    <p:sp>
                      <p:nvSpPr>
                        <p:cNvPr id="65621" name="Line 72"/>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622" name="Line 73"/>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grpSp>
            </p:grpSp>
            <p:sp>
              <p:nvSpPr>
                <p:cNvPr id="65609" name="Rectangle 152"/>
                <p:cNvSpPr>
                  <a:spLocks noChangeArrowheads="1"/>
                </p:cNvSpPr>
                <p:nvPr/>
              </p:nvSpPr>
              <p:spPr bwMode="auto">
                <a:xfrm>
                  <a:off x="1980" y="1199"/>
                  <a:ext cx="336" cy="327"/>
                </a:xfrm>
                <a:prstGeom prst="rect">
                  <a:avLst/>
                </a:prstGeom>
                <a:noFill/>
                <a:ln w="9525" algn="ctr">
                  <a:noFill/>
                  <a:miter lim="800000"/>
                  <a:headEnd/>
                  <a:tailEnd/>
                </a:ln>
              </p:spPr>
              <p:txBody>
                <a:bodyPr wrap="none">
                  <a:spAutoFit/>
                </a:bodyPr>
                <a:lstStyle/>
                <a:p>
                  <a:pPr algn="l" rtl="0"/>
                  <a:r>
                    <a:rPr lang="en-US" sz="2800" b="1" dirty="0" smtClean="0">
                      <a:sym typeface="Symbol" pitchFamily="18" charset="2"/>
                    </a:rPr>
                    <a:t></a:t>
                  </a:r>
                  <a:r>
                    <a:rPr lang="en-US" sz="2800" b="1" baseline="-25000" dirty="0" smtClean="0">
                      <a:sym typeface="Symbol" pitchFamily="18" charset="2"/>
                    </a:rPr>
                    <a:t>3</a:t>
                  </a:r>
                  <a:endParaRPr lang="en-US" sz="2800" b="1" baseline="-25000" dirty="0">
                    <a:sym typeface="Symbol" pitchFamily="18" charset="2"/>
                  </a:endParaRPr>
                </a:p>
              </p:txBody>
            </p:sp>
            <p:sp>
              <p:nvSpPr>
                <p:cNvPr id="65610" name="Rectangle 154"/>
                <p:cNvSpPr>
                  <a:spLocks noChangeArrowheads="1"/>
                </p:cNvSpPr>
                <p:nvPr/>
              </p:nvSpPr>
              <p:spPr bwMode="auto">
                <a:xfrm>
                  <a:off x="574" y="1180"/>
                  <a:ext cx="336" cy="327"/>
                </a:xfrm>
                <a:prstGeom prst="rect">
                  <a:avLst/>
                </a:prstGeom>
                <a:noFill/>
                <a:ln w="9525" algn="ctr">
                  <a:noFill/>
                  <a:miter lim="800000"/>
                  <a:headEnd/>
                  <a:tailEnd/>
                </a:ln>
              </p:spPr>
              <p:txBody>
                <a:bodyPr wrap="none">
                  <a:spAutoFit/>
                </a:bodyPr>
                <a:lstStyle/>
                <a:p>
                  <a:pPr algn="l" rtl="0"/>
                  <a:r>
                    <a:rPr lang="en-US" sz="2800" b="1" dirty="0" smtClean="0">
                      <a:sym typeface="Symbol" pitchFamily="18" charset="2"/>
                    </a:rPr>
                    <a:t></a:t>
                  </a:r>
                  <a:r>
                    <a:rPr lang="en-US" sz="2800" b="1" baseline="-25000" dirty="0" smtClean="0">
                      <a:sym typeface="Symbol" pitchFamily="18" charset="2"/>
                    </a:rPr>
                    <a:t>3</a:t>
                  </a:r>
                  <a:endParaRPr lang="en-US" sz="2800" b="1" baseline="-25000" dirty="0">
                    <a:sym typeface="Symbol" pitchFamily="18" charset="2"/>
                  </a:endParaRPr>
                </a:p>
              </p:txBody>
            </p:sp>
            <p:sp>
              <p:nvSpPr>
                <p:cNvPr id="65611" name="Rectangle 155"/>
                <p:cNvSpPr>
                  <a:spLocks noChangeArrowheads="1"/>
                </p:cNvSpPr>
                <p:nvPr/>
              </p:nvSpPr>
              <p:spPr bwMode="auto">
                <a:xfrm>
                  <a:off x="1290" y="2021"/>
                  <a:ext cx="336" cy="327"/>
                </a:xfrm>
                <a:prstGeom prst="rect">
                  <a:avLst/>
                </a:prstGeom>
                <a:noFill/>
                <a:ln w="9525" algn="ctr">
                  <a:noFill/>
                  <a:miter lim="800000"/>
                  <a:headEnd/>
                  <a:tailEnd/>
                </a:ln>
              </p:spPr>
              <p:txBody>
                <a:bodyPr wrap="none">
                  <a:spAutoFit/>
                </a:bodyPr>
                <a:lstStyle/>
                <a:p>
                  <a:pPr algn="l" rtl="0"/>
                  <a:r>
                    <a:rPr lang="en-US" sz="2800" b="1" dirty="0" smtClean="0">
                      <a:sym typeface="Symbol" pitchFamily="18" charset="2"/>
                    </a:rPr>
                    <a:t></a:t>
                  </a:r>
                  <a:r>
                    <a:rPr lang="en-US" sz="2800" b="1" baseline="-25000" dirty="0" smtClean="0">
                      <a:sym typeface="Symbol" pitchFamily="18" charset="2"/>
                    </a:rPr>
                    <a:t>3</a:t>
                  </a:r>
                  <a:endParaRPr lang="en-US" sz="2800" b="1" baseline="-25000" dirty="0">
                    <a:sym typeface="Symbol" pitchFamily="18" charset="2"/>
                  </a:endParaRPr>
                </a:p>
              </p:txBody>
            </p:sp>
            <p:sp>
              <p:nvSpPr>
                <p:cNvPr id="65612" name="Rectangle 156"/>
                <p:cNvSpPr>
                  <a:spLocks noChangeArrowheads="1"/>
                </p:cNvSpPr>
                <p:nvPr/>
              </p:nvSpPr>
              <p:spPr bwMode="auto">
                <a:xfrm>
                  <a:off x="1272" y="400"/>
                  <a:ext cx="336" cy="327"/>
                </a:xfrm>
                <a:prstGeom prst="rect">
                  <a:avLst/>
                </a:prstGeom>
                <a:noFill/>
                <a:ln w="9525" algn="ctr">
                  <a:noFill/>
                  <a:miter lim="800000"/>
                  <a:headEnd/>
                  <a:tailEnd/>
                </a:ln>
              </p:spPr>
              <p:txBody>
                <a:bodyPr wrap="none">
                  <a:spAutoFit/>
                </a:bodyPr>
                <a:lstStyle/>
                <a:p>
                  <a:pPr algn="l" rtl="0"/>
                  <a:r>
                    <a:rPr lang="en-US" sz="2800" b="1" dirty="0" smtClean="0">
                      <a:sym typeface="Symbol" pitchFamily="18" charset="2"/>
                    </a:rPr>
                    <a:t></a:t>
                  </a:r>
                  <a:r>
                    <a:rPr lang="en-US" sz="2800" b="1" baseline="-25000" dirty="0" smtClean="0">
                      <a:sym typeface="Symbol" pitchFamily="18" charset="2"/>
                    </a:rPr>
                    <a:t>3</a:t>
                  </a:r>
                  <a:endParaRPr lang="en-US" sz="2800" b="1" baseline="-25000" dirty="0">
                    <a:sym typeface="Symbol" pitchFamily="18" charset="2"/>
                  </a:endParaRPr>
                </a:p>
              </p:txBody>
            </p:sp>
          </p:grpSp>
          <p:sp>
            <p:nvSpPr>
              <p:cNvPr id="65607" name="Text Box 160"/>
              <p:cNvSpPr txBox="1">
                <a:spLocks noChangeArrowheads="1"/>
              </p:cNvSpPr>
              <p:nvPr/>
            </p:nvSpPr>
            <p:spPr bwMode="auto">
              <a:xfrm>
                <a:off x="204" y="567"/>
                <a:ext cx="602" cy="233"/>
              </a:xfrm>
              <a:prstGeom prst="rect">
                <a:avLst/>
              </a:prstGeom>
              <a:noFill/>
              <a:ln w="9525" algn="ctr">
                <a:noFill/>
                <a:miter lim="800000"/>
                <a:headEnd/>
                <a:tailEnd/>
              </a:ln>
            </p:spPr>
            <p:txBody>
              <a:bodyPr>
                <a:spAutoFit/>
              </a:bodyPr>
              <a:lstStyle/>
              <a:p>
                <a:pPr algn="l" rtl="0"/>
                <a:r>
                  <a:rPr lang="en-US" b="1" dirty="0">
                    <a:solidFill>
                      <a:srgbClr val="0000FF"/>
                    </a:solidFill>
                  </a:rPr>
                  <a:t>Step 1</a:t>
                </a:r>
              </a:p>
            </p:txBody>
          </p:sp>
        </p:grpSp>
      </p:grpSp>
      <p:grpSp>
        <p:nvGrpSpPr>
          <p:cNvPr id="27" name="Group 173"/>
          <p:cNvGrpSpPr>
            <a:grpSpLocks/>
          </p:cNvGrpSpPr>
          <p:nvPr/>
        </p:nvGrpSpPr>
        <p:grpSpPr bwMode="auto">
          <a:xfrm>
            <a:off x="4403725" y="425454"/>
            <a:ext cx="4319588" cy="4008438"/>
            <a:chOff x="2774" y="196"/>
            <a:chExt cx="2721" cy="2525"/>
          </a:xfrm>
        </p:grpSpPr>
        <p:sp>
          <p:nvSpPr>
            <p:cNvPr id="65546" name="Text Box 130"/>
            <p:cNvSpPr txBox="1">
              <a:spLocks noChangeArrowheads="1"/>
            </p:cNvSpPr>
            <p:nvPr/>
          </p:nvSpPr>
          <p:spPr bwMode="auto">
            <a:xfrm>
              <a:off x="4230" y="196"/>
              <a:ext cx="1265" cy="233"/>
            </a:xfrm>
            <a:prstGeom prst="rect">
              <a:avLst/>
            </a:prstGeom>
            <a:noFill/>
            <a:ln w="9525">
              <a:noFill/>
              <a:miter lim="800000"/>
              <a:headEnd/>
              <a:tailEnd/>
            </a:ln>
          </p:spPr>
          <p:txBody>
            <a:bodyPr>
              <a:spAutoFit/>
            </a:bodyPr>
            <a:lstStyle/>
            <a:p>
              <a:pPr algn="ctr" rtl="0"/>
              <a:r>
                <a:rPr lang="en-US" sz="1800" b="1" dirty="0" smtClean="0">
                  <a:solidFill>
                    <a:schemeClr val="folHlink"/>
                  </a:solidFill>
                </a:rPr>
                <a:t>deviator stress</a:t>
              </a:r>
              <a:endParaRPr lang="en-AU" sz="1800" b="1" dirty="0">
                <a:solidFill>
                  <a:schemeClr val="folHlink"/>
                </a:solidFill>
              </a:endParaRPr>
            </a:p>
          </p:txBody>
        </p:sp>
        <p:grpSp>
          <p:nvGrpSpPr>
            <p:cNvPr id="28" name="Group 170"/>
            <p:cNvGrpSpPr>
              <a:grpSpLocks/>
            </p:cNvGrpSpPr>
            <p:nvPr/>
          </p:nvGrpSpPr>
          <p:grpSpPr bwMode="auto">
            <a:xfrm>
              <a:off x="2774" y="237"/>
              <a:ext cx="2193" cy="2484"/>
              <a:chOff x="2774" y="237"/>
              <a:chExt cx="2193" cy="2484"/>
            </a:xfrm>
          </p:grpSpPr>
          <p:grpSp>
            <p:nvGrpSpPr>
              <p:cNvPr id="29" name="Group 159"/>
              <p:cNvGrpSpPr>
                <a:grpSpLocks noChangeAspect="1"/>
              </p:cNvGrpSpPr>
              <p:nvPr/>
            </p:nvGrpSpPr>
            <p:grpSpPr bwMode="auto">
              <a:xfrm>
                <a:off x="3552" y="237"/>
                <a:ext cx="1002" cy="2180"/>
                <a:chOff x="3417" y="624"/>
                <a:chExt cx="816" cy="1776"/>
              </a:xfrm>
            </p:grpSpPr>
            <p:grpSp>
              <p:nvGrpSpPr>
                <p:cNvPr id="30" name="Group 74"/>
                <p:cNvGrpSpPr>
                  <a:grpSpLocks noChangeAspect="1"/>
                </p:cNvGrpSpPr>
                <p:nvPr/>
              </p:nvGrpSpPr>
              <p:grpSpPr bwMode="auto">
                <a:xfrm>
                  <a:off x="3657" y="624"/>
                  <a:ext cx="288" cy="336"/>
                  <a:chOff x="1008" y="1296"/>
                  <a:chExt cx="288" cy="144"/>
                </a:xfrm>
              </p:grpSpPr>
              <p:grpSp>
                <p:nvGrpSpPr>
                  <p:cNvPr id="31" name="Group 75"/>
                  <p:cNvGrpSpPr>
                    <a:grpSpLocks noChangeAspect="1"/>
                  </p:cNvGrpSpPr>
                  <p:nvPr/>
                </p:nvGrpSpPr>
                <p:grpSpPr bwMode="auto">
                  <a:xfrm>
                    <a:off x="1200" y="1296"/>
                    <a:ext cx="96" cy="144"/>
                    <a:chOff x="912" y="2352"/>
                    <a:chExt cx="96" cy="144"/>
                  </a:xfrm>
                </p:grpSpPr>
                <p:sp>
                  <p:nvSpPr>
                    <p:cNvPr id="65602" name="Line 76"/>
                    <p:cNvSpPr>
                      <a:spLocks noChangeAspect="1" noChangeShapeType="1"/>
                    </p:cNvSpPr>
                    <p:nvPr/>
                  </p:nvSpPr>
                  <p:spPr bwMode="auto">
                    <a:xfrm>
                      <a:off x="912" y="2352"/>
                      <a:ext cx="0" cy="144"/>
                    </a:xfrm>
                    <a:prstGeom prst="line">
                      <a:avLst/>
                    </a:prstGeom>
                    <a:noFill/>
                    <a:ln w="9525">
                      <a:solidFill>
                        <a:srgbClr val="800000"/>
                      </a:solidFill>
                      <a:round/>
                      <a:headEnd/>
                      <a:tailEnd type="triangle" w="med" len="med"/>
                    </a:ln>
                  </p:spPr>
                  <p:txBody>
                    <a:bodyPr wrap="none"/>
                    <a:lstStyle/>
                    <a:p>
                      <a:pPr algn="l" rtl="0"/>
                      <a:endParaRPr lang="en-US"/>
                    </a:p>
                  </p:txBody>
                </p:sp>
                <p:sp>
                  <p:nvSpPr>
                    <p:cNvPr id="65603" name="Line 77"/>
                    <p:cNvSpPr>
                      <a:spLocks noChangeAspect="1" noChangeShapeType="1"/>
                    </p:cNvSpPr>
                    <p:nvPr/>
                  </p:nvSpPr>
                  <p:spPr bwMode="auto">
                    <a:xfrm>
                      <a:off x="1008" y="2352"/>
                      <a:ext cx="0" cy="144"/>
                    </a:xfrm>
                    <a:prstGeom prst="line">
                      <a:avLst/>
                    </a:prstGeom>
                    <a:noFill/>
                    <a:ln w="9525">
                      <a:solidFill>
                        <a:srgbClr val="800000"/>
                      </a:solidFill>
                      <a:round/>
                      <a:headEnd/>
                      <a:tailEnd type="triangle" w="med" len="med"/>
                    </a:ln>
                  </p:spPr>
                  <p:txBody>
                    <a:bodyPr wrap="none"/>
                    <a:lstStyle/>
                    <a:p>
                      <a:pPr algn="l" rtl="0"/>
                      <a:endParaRPr lang="en-US"/>
                    </a:p>
                  </p:txBody>
                </p:sp>
              </p:grpSp>
              <p:grpSp>
                <p:nvGrpSpPr>
                  <p:cNvPr id="65634" name="Group 78"/>
                  <p:cNvGrpSpPr>
                    <a:grpSpLocks noChangeAspect="1"/>
                  </p:cNvGrpSpPr>
                  <p:nvPr/>
                </p:nvGrpSpPr>
                <p:grpSpPr bwMode="auto">
                  <a:xfrm>
                    <a:off x="1008" y="1296"/>
                    <a:ext cx="96" cy="144"/>
                    <a:chOff x="912" y="2352"/>
                    <a:chExt cx="96" cy="144"/>
                  </a:xfrm>
                </p:grpSpPr>
                <p:sp>
                  <p:nvSpPr>
                    <p:cNvPr id="65600" name="Line 79"/>
                    <p:cNvSpPr>
                      <a:spLocks noChangeAspect="1" noChangeShapeType="1"/>
                    </p:cNvSpPr>
                    <p:nvPr/>
                  </p:nvSpPr>
                  <p:spPr bwMode="auto">
                    <a:xfrm>
                      <a:off x="912" y="2352"/>
                      <a:ext cx="0" cy="144"/>
                    </a:xfrm>
                    <a:prstGeom prst="line">
                      <a:avLst/>
                    </a:prstGeom>
                    <a:noFill/>
                    <a:ln w="9525">
                      <a:solidFill>
                        <a:srgbClr val="800000"/>
                      </a:solidFill>
                      <a:round/>
                      <a:headEnd/>
                      <a:tailEnd type="triangle" w="med" len="med"/>
                    </a:ln>
                  </p:spPr>
                  <p:txBody>
                    <a:bodyPr wrap="none"/>
                    <a:lstStyle/>
                    <a:p>
                      <a:pPr algn="l" rtl="0"/>
                      <a:endParaRPr lang="en-US"/>
                    </a:p>
                  </p:txBody>
                </p:sp>
                <p:sp>
                  <p:nvSpPr>
                    <p:cNvPr id="65601" name="Line 80"/>
                    <p:cNvSpPr>
                      <a:spLocks noChangeAspect="1" noChangeShapeType="1"/>
                    </p:cNvSpPr>
                    <p:nvPr/>
                  </p:nvSpPr>
                  <p:spPr bwMode="auto">
                    <a:xfrm>
                      <a:off x="1008" y="2352"/>
                      <a:ext cx="0" cy="144"/>
                    </a:xfrm>
                    <a:prstGeom prst="line">
                      <a:avLst/>
                    </a:prstGeom>
                    <a:noFill/>
                    <a:ln w="9525">
                      <a:solidFill>
                        <a:srgbClr val="800000"/>
                      </a:solidFill>
                      <a:round/>
                      <a:headEnd/>
                      <a:tailEnd type="triangle" w="med" len="med"/>
                    </a:ln>
                  </p:spPr>
                  <p:txBody>
                    <a:bodyPr wrap="none"/>
                    <a:lstStyle/>
                    <a:p>
                      <a:pPr algn="l" rtl="0"/>
                      <a:endParaRPr lang="en-US"/>
                    </a:p>
                  </p:txBody>
                </p:sp>
              </p:grpSp>
            </p:grpSp>
            <p:sp>
              <p:nvSpPr>
                <p:cNvPr id="65555" name="Rectangle 83" descr="Recycled paper"/>
                <p:cNvSpPr>
                  <a:spLocks noChangeAspect="1" noChangeArrowheads="1"/>
                </p:cNvSpPr>
                <p:nvPr/>
              </p:nvSpPr>
              <p:spPr bwMode="auto">
                <a:xfrm>
                  <a:off x="3609" y="1200"/>
                  <a:ext cx="432" cy="624"/>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l" rtl="0"/>
                  <a:endParaRPr lang="en-US"/>
                </a:p>
              </p:txBody>
            </p:sp>
            <p:grpSp>
              <p:nvGrpSpPr>
                <p:cNvPr id="65635" name="Group 84"/>
                <p:cNvGrpSpPr>
                  <a:grpSpLocks noChangeAspect="1"/>
                </p:cNvGrpSpPr>
                <p:nvPr/>
              </p:nvGrpSpPr>
              <p:grpSpPr bwMode="auto">
                <a:xfrm>
                  <a:off x="3417" y="1008"/>
                  <a:ext cx="816" cy="1008"/>
                  <a:chOff x="768" y="1248"/>
                  <a:chExt cx="816" cy="1008"/>
                </a:xfrm>
              </p:grpSpPr>
              <p:grpSp>
                <p:nvGrpSpPr>
                  <p:cNvPr id="65636" name="Group 85"/>
                  <p:cNvGrpSpPr>
                    <a:grpSpLocks noChangeAspect="1"/>
                  </p:cNvGrpSpPr>
                  <p:nvPr/>
                </p:nvGrpSpPr>
                <p:grpSpPr bwMode="auto">
                  <a:xfrm>
                    <a:off x="1008" y="1248"/>
                    <a:ext cx="288" cy="144"/>
                    <a:chOff x="1008" y="1296"/>
                    <a:chExt cx="288" cy="144"/>
                  </a:xfrm>
                </p:grpSpPr>
                <p:grpSp>
                  <p:nvGrpSpPr>
                    <p:cNvPr id="65643" name="Group 86"/>
                    <p:cNvGrpSpPr>
                      <a:grpSpLocks noChangeAspect="1"/>
                    </p:cNvGrpSpPr>
                    <p:nvPr/>
                  </p:nvGrpSpPr>
                  <p:grpSpPr bwMode="auto">
                    <a:xfrm>
                      <a:off x="1200" y="1296"/>
                      <a:ext cx="96" cy="144"/>
                      <a:chOff x="912" y="2352"/>
                      <a:chExt cx="96" cy="144"/>
                    </a:xfrm>
                  </p:grpSpPr>
                  <p:sp>
                    <p:nvSpPr>
                      <p:cNvPr id="65596" name="Line 87"/>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97" name="Line 88"/>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65644" name="Group 89"/>
                    <p:cNvGrpSpPr>
                      <a:grpSpLocks noChangeAspect="1"/>
                    </p:cNvGrpSpPr>
                    <p:nvPr/>
                  </p:nvGrpSpPr>
                  <p:grpSpPr bwMode="auto">
                    <a:xfrm>
                      <a:off x="1008" y="1296"/>
                      <a:ext cx="96" cy="144"/>
                      <a:chOff x="912" y="2352"/>
                      <a:chExt cx="96" cy="144"/>
                    </a:xfrm>
                  </p:grpSpPr>
                  <p:sp>
                    <p:nvSpPr>
                      <p:cNvPr id="65594" name="Line 90"/>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95" name="Line 91"/>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grpSp>
                <p:nvGrpSpPr>
                  <p:cNvPr id="65651" name="Group 92"/>
                  <p:cNvGrpSpPr>
                    <a:grpSpLocks noChangeAspect="1"/>
                  </p:cNvGrpSpPr>
                  <p:nvPr/>
                </p:nvGrpSpPr>
                <p:grpSpPr bwMode="auto">
                  <a:xfrm>
                    <a:off x="768" y="1488"/>
                    <a:ext cx="144" cy="480"/>
                    <a:chOff x="768" y="1488"/>
                    <a:chExt cx="144" cy="480"/>
                  </a:xfrm>
                </p:grpSpPr>
                <p:grpSp>
                  <p:nvGrpSpPr>
                    <p:cNvPr id="65652" name="Group 93"/>
                    <p:cNvGrpSpPr>
                      <a:grpSpLocks noChangeAspect="1"/>
                    </p:cNvGrpSpPr>
                    <p:nvPr/>
                  </p:nvGrpSpPr>
                  <p:grpSpPr bwMode="auto">
                    <a:xfrm rot="-5400000">
                      <a:off x="792" y="1848"/>
                      <a:ext cx="96" cy="144"/>
                      <a:chOff x="912" y="2352"/>
                      <a:chExt cx="96" cy="144"/>
                    </a:xfrm>
                  </p:grpSpPr>
                  <p:sp>
                    <p:nvSpPr>
                      <p:cNvPr id="65590" name="Line 94"/>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91" name="Line 95"/>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65660" name="Group 96"/>
                    <p:cNvGrpSpPr>
                      <a:grpSpLocks noChangeAspect="1"/>
                    </p:cNvGrpSpPr>
                    <p:nvPr/>
                  </p:nvGrpSpPr>
                  <p:grpSpPr bwMode="auto">
                    <a:xfrm rot="-5400000">
                      <a:off x="792" y="1464"/>
                      <a:ext cx="96" cy="144"/>
                      <a:chOff x="912" y="2352"/>
                      <a:chExt cx="96" cy="144"/>
                    </a:xfrm>
                  </p:grpSpPr>
                  <p:sp>
                    <p:nvSpPr>
                      <p:cNvPr id="65588" name="Line 97"/>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89" name="Line 98"/>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65661" name="Group 99"/>
                    <p:cNvGrpSpPr>
                      <a:grpSpLocks noChangeAspect="1"/>
                    </p:cNvGrpSpPr>
                    <p:nvPr/>
                  </p:nvGrpSpPr>
                  <p:grpSpPr bwMode="auto">
                    <a:xfrm rot="-5400000">
                      <a:off x="792" y="1656"/>
                      <a:ext cx="96" cy="144"/>
                      <a:chOff x="912" y="2352"/>
                      <a:chExt cx="96" cy="144"/>
                    </a:xfrm>
                  </p:grpSpPr>
                  <p:sp>
                    <p:nvSpPr>
                      <p:cNvPr id="65586" name="Line 100"/>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87" name="Line 101"/>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grpSp>
                <p:nvGrpSpPr>
                  <p:cNvPr id="34946" name="Group 102"/>
                  <p:cNvGrpSpPr>
                    <a:grpSpLocks noChangeAspect="1"/>
                  </p:cNvGrpSpPr>
                  <p:nvPr/>
                </p:nvGrpSpPr>
                <p:grpSpPr bwMode="auto">
                  <a:xfrm flipH="1">
                    <a:off x="1440" y="1488"/>
                    <a:ext cx="144" cy="480"/>
                    <a:chOff x="768" y="1488"/>
                    <a:chExt cx="144" cy="480"/>
                  </a:xfrm>
                </p:grpSpPr>
                <p:grpSp>
                  <p:nvGrpSpPr>
                    <p:cNvPr id="34947" name="Group 103"/>
                    <p:cNvGrpSpPr>
                      <a:grpSpLocks noChangeAspect="1"/>
                    </p:cNvGrpSpPr>
                    <p:nvPr/>
                  </p:nvGrpSpPr>
                  <p:grpSpPr bwMode="auto">
                    <a:xfrm rot="-5400000">
                      <a:off x="792" y="1848"/>
                      <a:ext cx="96" cy="144"/>
                      <a:chOff x="912" y="2352"/>
                      <a:chExt cx="96" cy="144"/>
                    </a:xfrm>
                  </p:grpSpPr>
                  <p:sp>
                    <p:nvSpPr>
                      <p:cNvPr id="65581" name="Line 104"/>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82" name="Line 105"/>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34948" name="Group 106"/>
                    <p:cNvGrpSpPr>
                      <a:grpSpLocks noChangeAspect="1"/>
                    </p:cNvGrpSpPr>
                    <p:nvPr/>
                  </p:nvGrpSpPr>
                  <p:grpSpPr bwMode="auto">
                    <a:xfrm rot="-5400000">
                      <a:off x="792" y="1464"/>
                      <a:ext cx="96" cy="144"/>
                      <a:chOff x="912" y="2352"/>
                      <a:chExt cx="96" cy="144"/>
                    </a:xfrm>
                  </p:grpSpPr>
                  <p:sp>
                    <p:nvSpPr>
                      <p:cNvPr id="65579" name="Line 107"/>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80" name="Line 108"/>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34949" name="Group 109"/>
                    <p:cNvGrpSpPr>
                      <a:grpSpLocks noChangeAspect="1"/>
                    </p:cNvGrpSpPr>
                    <p:nvPr/>
                  </p:nvGrpSpPr>
                  <p:grpSpPr bwMode="auto">
                    <a:xfrm rot="-5400000">
                      <a:off x="792" y="1656"/>
                      <a:ext cx="96" cy="144"/>
                      <a:chOff x="912" y="2352"/>
                      <a:chExt cx="96" cy="144"/>
                    </a:xfrm>
                  </p:grpSpPr>
                  <p:sp>
                    <p:nvSpPr>
                      <p:cNvPr id="65577" name="Line 110"/>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78" name="Line 111"/>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grpSp>
                <p:nvGrpSpPr>
                  <p:cNvPr id="34950" name="Group 112"/>
                  <p:cNvGrpSpPr>
                    <a:grpSpLocks noChangeAspect="1"/>
                  </p:cNvGrpSpPr>
                  <p:nvPr/>
                </p:nvGrpSpPr>
                <p:grpSpPr bwMode="auto">
                  <a:xfrm flipV="1">
                    <a:off x="1008" y="2112"/>
                    <a:ext cx="288" cy="144"/>
                    <a:chOff x="1008" y="1296"/>
                    <a:chExt cx="288" cy="144"/>
                  </a:xfrm>
                </p:grpSpPr>
                <p:grpSp>
                  <p:nvGrpSpPr>
                    <p:cNvPr id="34951" name="Group 113"/>
                    <p:cNvGrpSpPr>
                      <a:grpSpLocks noChangeAspect="1"/>
                    </p:cNvGrpSpPr>
                    <p:nvPr/>
                  </p:nvGrpSpPr>
                  <p:grpSpPr bwMode="auto">
                    <a:xfrm>
                      <a:off x="1200" y="1296"/>
                      <a:ext cx="96" cy="144"/>
                      <a:chOff x="912" y="2352"/>
                      <a:chExt cx="96" cy="144"/>
                    </a:xfrm>
                  </p:grpSpPr>
                  <p:sp>
                    <p:nvSpPr>
                      <p:cNvPr id="65572" name="Line 114"/>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73" name="Line 115"/>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nvGrpSpPr>
                    <p:cNvPr id="34952" name="Group 116"/>
                    <p:cNvGrpSpPr>
                      <a:grpSpLocks noChangeAspect="1"/>
                    </p:cNvGrpSpPr>
                    <p:nvPr/>
                  </p:nvGrpSpPr>
                  <p:grpSpPr bwMode="auto">
                    <a:xfrm>
                      <a:off x="1008" y="1296"/>
                      <a:ext cx="96" cy="144"/>
                      <a:chOff x="912" y="2352"/>
                      <a:chExt cx="96" cy="144"/>
                    </a:xfrm>
                  </p:grpSpPr>
                  <p:sp>
                    <p:nvSpPr>
                      <p:cNvPr id="65570" name="Line 117"/>
                      <p:cNvSpPr>
                        <a:spLocks noChangeAspect="1"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pPr algn="l" rtl="0"/>
                        <a:endParaRPr lang="en-US"/>
                      </a:p>
                    </p:txBody>
                  </p:sp>
                  <p:sp>
                    <p:nvSpPr>
                      <p:cNvPr id="65571" name="Line 118"/>
                      <p:cNvSpPr>
                        <a:spLocks noChangeAspect="1"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pPr algn="l" rtl="0"/>
                        <a:endParaRPr lang="en-US"/>
                      </a:p>
                    </p:txBody>
                  </p:sp>
                </p:grpSp>
              </p:grpSp>
            </p:grpSp>
            <p:grpSp>
              <p:nvGrpSpPr>
                <p:cNvPr id="34953" name="Group 119"/>
                <p:cNvGrpSpPr>
                  <a:grpSpLocks noChangeAspect="1"/>
                </p:cNvGrpSpPr>
                <p:nvPr/>
              </p:nvGrpSpPr>
              <p:grpSpPr bwMode="auto">
                <a:xfrm flipV="1">
                  <a:off x="3657" y="2064"/>
                  <a:ext cx="288" cy="336"/>
                  <a:chOff x="1008" y="1296"/>
                  <a:chExt cx="288" cy="144"/>
                </a:xfrm>
              </p:grpSpPr>
              <p:grpSp>
                <p:nvGrpSpPr>
                  <p:cNvPr id="34954" name="Group 120"/>
                  <p:cNvGrpSpPr>
                    <a:grpSpLocks noChangeAspect="1"/>
                  </p:cNvGrpSpPr>
                  <p:nvPr/>
                </p:nvGrpSpPr>
                <p:grpSpPr bwMode="auto">
                  <a:xfrm>
                    <a:off x="1200" y="1296"/>
                    <a:ext cx="96" cy="144"/>
                    <a:chOff x="912" y="2352"/>
                    <a:chExt cx="96" cy="144"/>
                  </a:xfrm>
                </p:grpSpPr>
                <p:sp>
                  <p:nvSpPr>
                    <p:cNvPr id="65562" name="Line 121"/>
                    <p:cNvSpPr>
                      <a:spLocks noChangeAspect="1" noChangeShapeType="1"/>
                    </p:cNvSpPr>
                    <p:nvPr/>
                  </p:nvSpPr>
                  <p:spPr bwMode="auto">
                    <a:xfrm>
                      <a:off x="912" y="2352"/>
                      <a:ext cx="0" cy="144"/>
                    </a:xfrm>
                    <a:prstGeom prst="line">
                      <a:avLst/>
                    </a:prstGeom>
                    <a:noFill/>
                    <a:ln w="9525">
                      <a:solidFill>
                        <a:srgbClr val="800000"/>
                      </a:solidFill>
                      <a:round/>
                      <a:headEnd/>
                      <a:tailEnd type="triangle" w="med" len="med"/>
                    </a:ln>
                  </p:spPr>
                  <p:txBody>
                    <a:bodyPr wrap="none"/>
                    <a:lstStyle/>
                    <a:p>
                      <a:pPr algn="l" rtl="0"/>
                      <a:endParaRPr lang="en-US"/>
                    </a:p>
                  </p:txBody>
                </p:sp>
                <p:sp>
                  <p:nvSpPr>
                    <p:cNvPr id="65563" name="Line 122"/>
                    <p:cNvSpPr>
                      <a:spLocks noChangeAspect="1" noChangeShapeType="1"/>
                    </p:cNvSpPr>
                    <p:nvPr/>
                  </p:nvSpPr>
                  <p:spPr bwMode="auto">
                    <a:xfrm>
                      <a:off x="1008" y="2352"/>
                      <a:ext cx="0" cy="144"/>
                    </a:xfrm>
                    <a:prstGeom prst="line">
                      <a:avLst/>
                    </a:prstGeom>
                    <a:noFill/>
                    <a:ln w="9525">
                      <a:solidFill>
                        <a:srgbClr val="800000"/>
                      </a:solidFill>
                      <a:round/>
                      <a:headEnd/>
                      <a:tailEnd type="triangle" w="med" len="med"/>
                    </a:ln>
                  </p:spPr>
                  <p:txBody>
                    <a:bodyPr wrap="none"/>
                    <a:lstStyle/>
                    <a:p>
                      <a:pPr algn="l" rtl="0"/>
                      <a:endParaRPr lang="en-US"/>
                    </a:p>
                  </p:txBody>
                </p:sp>
              </p:grpSp>
              <p:grpSp>
                <p:nvGrpSpPr>
                  <p:cNvPr id="34955" name="Group 123"/>
                  <p:cNvGrpSpPr>
                    <a:grpSpLocks noChangeAspect="1"/>
                  </p:cNvGrpSpPr>
                  <p:nvPr/>
                </p:nvGrpSpPr>
                <p:grpSpPr bwMode="auto">
                  <a:xfrm>
                    <a:off x="1008" y="1296"/>
                    <a:ext cx="96" cy="144"/>
                    <a:chOff x="912" y="2352"/>
                    <a:chExt cx="96" cy="144"/>
                  </a:xfrm>
                </p:grpSpPr>
                <p:sp>
                  <p:nvSpPr>
                    <p:cNvPr id="65560" name="Line 124"/>
                    <p:cNvSpPr>
                      <a:spLocks noChangeAspect="1" noChangeShapeType="1"/>
                    </p:cNvSpPr>
                    <p:nvPr/>
                  </p:nvSpPr>
                  <p:spPr bwMode="auto">
                    <a:xfrm>
                      <a:off x="912" y="2352"/>
                      <a:ext cx="0" cy="144"/>
                    </a:xfrm>
                    <a:prstGeom prst="line">
                      <a:avLst/>
                    </a:prstGeom>
                    <a:noFill/>
                    <a:ln w="9525">
                      <a:solidFill>
                        <a:srgbClr val="800000"/>
                      </a:solidFill>
                      <a:round/>
                      <a:headEnd/>
                      <a:tailEnd type="triangle" w="med" len="med"/>
                    </a:ln>
                  </p:spPr>
                  <p:txBody>
                    <a:bodyPr wrap="none"/>
                    <a:lstStyle/>
                    <a:p>
                      <a:pPr algn="l" rtl="0"/>
                      <a:endParaRPr lang="en-US"/>
                    </a:p>
                  </p:txBody>
                </p:sp>
                <p:sp>
                  <p:nvSpPr>
                    <p:cNvPr id="65561" name="Line 125"/>
                    <p:cNvSpPr>
                      <a:spLocks noChangeAspect="1" noChangeShapeType="1"/>
                    </p:cNvSpPr>
                    <p:nvPr/>
                  </p:nvSpPr>
                  <p:spPr bwMode="auto">
                    <a:xfrm>
                      <a:off x="1008" y="2352"/>
                      <a:ext cx="0" cy="144"/>
                    </a:xfrm>
                    <a:prstGeom prst="line">
                      <a:avLst/>
                    </a:prstGeom>
                    <a:noFill/>
                    <a:ln w="9525">
                      <a:solidFill>
                        <a:srgbClr val="800000"/>
                      </a:solidFill>
                      <a:round/>
                      <a:headEnd/>
                      <a:tailEnd type="triangle" w="med" len="med"/>
                    </a:ln>
                  </p:spPr>
                  <p:txBody>
                    <a:bodyPr wrap="none"/>
                    <a:lstStyle/>
                    <a:p>
                      <a:pPr algn="l" rtl="0"/>
                      <a:endParaRPr lang="en-US"/>
                    </a:p>
                  </p:txBody>
                </p:sp>
              </p:grpSp>
            </p:grpSp>
          </p:grpSp>
          <p:sp>
            <p:nvSpPr>
              <p:cNvPr id="65549" name="Text Box 126"/>
              <p:cNvSpPr txBox="1">
                <a:spLocks noChangeArrowheads="1"/>
              </p:cNvSpPr>
              <p:nvPr/>
            </p:nvSpPr>
            <p:spPr bwMode="auto">
              <a:xfrm>
                <a:off x="3408" y="2490"/>
                <a:ext cx="1409" cy="231"/>
              </a:xfrm>
              <a:prstGeom prst="rect">
                <a:avLst/>
              </a:prstGeom>
              <a:solidFill>
                <a:schemeClr val="hlink"/>
              </a:solidFill>
              <a:ln w="9525">
                <a:noFill/>
                <a:miter lim="800000"/>
                <a:headEnd/>
                <a:tailEnd/>
              </a:ln>
            </p:spPr>
            <p:txBody>
              <a:bodyPr>
                <a:spAutoFit/>
              </a:bodyPr>
              <a:lstStyle/>
              <a:p>
                <a:pPr algn="l" rtl="0"/>
                <a:r>
                  <a:rPr lang="en-US" sz="1800" b="1" u="sng" dirty="0">
                    <a:solidFill>
                      <a:srgbClr val="FFFF00"/>
                    </a:solidFill>
                  </a:rPr>
                  <a:t>Shearing (loading)</a:t>
                </a:r>
                <a:endParaRPr lang="en-AU" sz="1800" b="1" u="sng" dirty="0">
                  <a:solidFill>
                    <a:srgbClr val="FFFF00"/>
                  </a:solidFill>
                </a:endParaRPr>
              </a:p>
            </p:txBody>
          </p:sp>
          <p:sp>
            <p:nvSpPr>
              <p:cNvPr id="65550" name="Text Box 161"/>
              <p:cNvSpPr txBox="1">
                <a:spLocks noChangeArrowheads="1"/>
              </p:cNvSpPr>
              <p:nvPr/>
            </p:nvSpPr>
            <p:spPr bwMode="auto">
              <a:xfrm>
                <a:off x="2774" y="557"/>
                <a:ext cx="602" cy="233"/>
              </a:xfrm>
              <a:prstGeom prst="rect">
                <a:avLst/>
              </a:prstGeom>
              <a:noFill/>
              <a:ln w="9525" algn="ctr">
                <a:noFill/>
                <a:miter lim="800000"/>
                <a:headEnd/>
                <a:tailEnd/>
              </a:ln>
            </p:spPr>
            <p:txBody>
              <a:bodyPr>
                <a:spAutoFit/>
              </a:bodyPr>
              <a:lstStyle/>
              <a:p>
                <a:pPr algn="l" rtl="0"/>
                <a:r>
                  <a:rPr lang="en-US" b="1" dirty="0">
                    <a:solidFill>
                      <a:srgbClr val="0000FF"/>
                    </a:solidFill>
                  </a:rPr>
                  <a:t>Step 2</a:t>
                </a:r>
              </a:p>
            </p:txBody>
          </p:sp>
          <p:sp>
            <p:nvSpPr>
              <p:cNvPr id="65551" name="Rectangle 164"/>
              <p:cNvSpPr>
                <a:spLocks noChangeArrowheads="1"/>
              </p:cNvSpPr>
              <p:nvPr/>
            </p:nvSpPr>
            <p:spPr bwMode="auto">
              <a:xfrm>
                <a:off x="3199" y="1048"/>
                <a:ext cx="336" cy="327"/>
              </a:xfrm>
              <a:prstGeom prst="rect">
                <a:avLst/>
              </a:prstGeom>
              <a:noFill/>
              <a:ln w="9525" algn="ctr">
                <a:noFill/>
                <a:miter lim="800000"/>
                <a:headEnd/>
                <a:tailEnd/>
              </a:ln>
            </p:spPr>
            <p:txBody>
              <a:bodyPr wrap="none">
                <a:spAutoFit/>
              </a:bodyPr>
              <a:lstStyle/>
              <a:p>
                <a:pPr algn="l" rtl="0"/>
                <a:r>
                  <a:rPr lang="en-US" sz="2800" b="1" dirty="0" smtClean="0">
                    <a:sym typeface="Symbol" pitchFamily="18" charset="2"/>
                  </a:rPr>
                  <a:t></a:t>
                </a:r>
                <a:r>
                  <a:rPr lang="en-US" sz="2800" b="1" baseline="-25000" dirty="0" smtClean="0">
                    <a:sym typeface="Symbol" pitchFamily="18" charset="2"/>
                  </a:rPr>
                  <a:t>3</a:t>
                </a:r>
                <a:endParaRPr lang="en-US" sz="2800" b="1" baseline="-25000" dirty="0">
                  <a:sym typeface="Symbol" pitchFamily="18" charset="2"/>
                </a:endParaRPr>
              </a:p>
            </p:txBody>
          </p:sp>
          <p:sp>
            <p:nvSpPr>
              <p:cNvPr id="65552" name="Rectangle 165"/>
              <p:cNvSpPr>
                <a:spLocks noChangeArrowheads="1"/>
              </p:cNvSpPr>
              <p:nvPr/>
            </p:nvSpPr>
            <p:spPr bwMode="auto">
              <a:xfrm>
                <a:off x="4537" y="1045"/>
                <a:ext cx="336" cy="327"/>
              </a:xfrm>
              <a:prstGeom prst="rect">
                <a:avLst/>
              </a:prstGeom>
              <a:noFill/>
              <a:ln w="9525" algn="ctr">
                <a:noFill/>
                <a:miter lim="800000"/>
                <a:headEnd/>
                <a:tailEnd/>
              </a:ln>
            </p:spPr>
            <p:txBody>
              <a:bodyPr wrap="none">
                <a:spAutoFit/>
              </a:bodyPr>
              <a:lstStyle/>
              <a:p>
                <a:pPr algn="l" rtl="0"/>
                <a:r>
                  <a:rPr lang="en-US" sz="2800" b="1" dirty="0" smtClean="0">
                    <a:sym typeface="Symbol" pitchFamily="18" charset="2"/>
                  </a:rPr>
                  <a:t></a:t>
                </a:r>
                <a:r>
                  <a:rPr lang="en-US" sz="2800" b="1" baseline="-25000" dirty="0" smtClean="0">
                    <a:sym typeface="Symbol" pitchFamily="18" charset="2"/>
                  </a:rPr>
                  <a:t>3</a:t>
                </a:r>
                <a:endParaRPr lang="en-US" sz="2800" b="1" baseline="-25000" dirty="0">
                  <a:sym typeface="Symbol" pitchFamily="18" charset="2"/>
                </a:endParaRPr>
              </a:p>
            </p:txBody>
          </p:sp>
          <p:sp>
            <p:nvSpPr>
              <p:cNvPr id="65553" name="Rectangle 166"/>
              <p:cNvSpPr>
                <a:spLocks noChangeArrowheads="1"/>
              </p:cNvSpPr>
              <p:nvPr/>
            </p:nvSpPr>
            <p:spPr bwMode="auto">
              <a:xfrm>
                <a:off x="4260" y="1918"/>
                <a:ext cx="707" cy="291"/>
              </a:xfrm>
              <a:prstGeom prst="rect">
                <a:avLst/>
              </a:prstGeom>
              <a:noFill/>
              <a:ln w="9525" algn="ctr">
                <a:noFill/>
                <a:miter lim="800000"/>
                <a:headEnd/>
                <a:tailEnd/>
              </a:ln>
            </p:spPr>
            <p:txBody>
              <a:bodyPr wrap="none">
                <a:spAutoFit/>
              </a:bodyPr>
              <a:lstStyle/>
              <a:p>
                <a:pPr algn="l" rtl="0"/>
                <a:r>
                  <a:rPr lang="en-US" sz="2400" b="1" dirty="0" smtClean="0">
                    <a:sym typeface="Symbol" pitchFamily="18" charset="2"/>
                  </a:rPr>
                  <a:t></a:t>
                </a:r>
                <a:r>
                  <a:rPr lang="en-US" sz="2400" b="1" baseline="-25000" dirty="0" smtClean="0">
                    <a:sym typeface="Symbol" pitchFamily="18" charset="2"/>
                  </a:rPr>
                  <a:t>3</a:t>
                </a:r>
                <a:r>
                  <a:rPr lang="en-US" sz="2400" b="1" dirty="0" smtClean="0">
                    <a:sym typeface="Symbol" pitchFamily="18" charset="2"/>
                  </a:rPr>
                  <a:t>+ </a:t>
                </a:r>
                <a:r>
                  <a:rPr lang="en-US" sz="2400" b="1" dirty="0" smtClean="0">
                    <a:latin typeface="Symbol" pitchFamily="18" charset="2"/>
                    <a:sym typeface="Symbol" pitchFamily="18" charset="2"/>
                  </a:rPr>
                  <a:t>Ds</a:t>
                </a:r>
                <a:endParaRPr lang="en-US" sz="2400" b="1" dirty="0">
                  <a:latin typeface="Symbol" pitchFamily="18" charset="2"/>
                  <a:sym typeface="Symbol" pitchFamily="18" charset="2"/>
                </a:endParaRPr>
              </a:p>
            </p:txBody>
          </p:sp>
        </p:grpSp>
      </p:grpSp>
      <p:sp>
        <p:nvSpPr>
          <p:cNvPr id="34983" name="AutoShape 167"/>
          <p:cNvSpPr>
            <a:spLocks noChangeArrowheads="1"/>
          </p:cNvSpPr>
          <p:nvPr/>
        </p:nvSpPr>
        <p:spPr bwMode="auto">
          <a:xfrm>
            <a:off x="3995738" y="2492379"/>
            <a:ext cx="900112" cy="420688"/>
          </a:xfrm>
          <a:prstGeom prst="rightArrow">
            <a:avLst>
              <a:gd name="adj1" fmla="val 50000"/>
              <a:gd name="adj2" fmla="val 53490"/>
            </a:avLst>
          </a:prstGeom>
          <a:solidFill>
            <a:schemeClr val="accent1"/>
          </a:solidFill>
          <a:ln w="9525" algn="ctr">
            <a:solidFill>
              <a:schemeClr val="tx1"/>
            </a:solidFill>
            <a:miter lim="800000"/>
            <a:headEnd/>
            <a:tailEnd/>
          </a:ln>
        </p:spPr>
        <p:txBody>
          <a:bodyPr wrap="none" anchor="ctr"/>
          <a:lstStyle/>
          <a:p>
            <a:pPr algn="l" rtl="0"/>
            <a:endParaRPr lang="en-US"/>
          </a:p>
        </p:txBody>
      </p:sp>
      <p:sp>
        <p:nvSpPr>
          <p:cNvPr id="32" name="Rectangle 31"/>
          <p:cNvSpPr/>
          <p:nvPr/>
        </p:nvSpPr>
        <p:spPr>
          <a:xfrm>
            <a:off x="323850" y="425454"/>
            <a:ext cx="8577263" cy="6289675"/>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131"/>
          <p:cNvSpPr/>
          <p:nvPr/>
        </p:nvSpPr>
        <p:spPr>
          <a:xfrm>
            <a:off x="6855198" y="505359"/>
            <a:ext cx="2160572" cy="728405"/>
          </a:xfrm>
          <a:prstGeom prst="rect">
            <a:avLst/>
          </a:prstGeom>
        </p:spPr>
        <p:txBody>
          <a:bodyPr wrap="square">
            <a:spAutoFit/>
          </a:bodyPr>
          <a:lstStyle/>
          <a:p>
            <a:pPr algn="l" rtl="0" fontAlgn="auto">
              <a:spcAft>
                <a:spcPts val="0"/>
              </a:spcAft>
              <a:defRPr/>
            </a:pPr>
            <a:endParaRPr lang="en-US" sz="2000" b="1" baseline="-25000" dirty="0" smtClean="0">
              <a:solidFill>
                <a:srgbClr val="0000FF"/>
              </a:solidFill>
              <a:effectLst>
                <a:outerShdw blurRad="38100" dist="38100" dir="2700000" algn="tl">
                  <a:srgbClr val="000000">
                    <a:alpha val="43137"/>
                  </a:srgbClr>
                </a:outerShdw>
              </a:effectLst>
              <a:latin typeface="+mn-lt"/>
              <a:cs typeface="Arial" pitchFamily="34" charset="0"/>
            </a:endParaRPr>
          </a:p>
          <a:p>
            <a:pPr marL="457200" indent="-457200" algn="l" rtl="0" fontAlgn="auto">
              <a:spcAft>
                <a:spcPts val="0"/>
              </a:spcAft>
              <a:defRPr/>
            </a:pPr>
            <a:r>
              <a:rPr lang="en-US" sz="2800" b="1" dirty="0" smtClean="0">
                <a:effectLst>
                  <a:outerShdw blurRad="38100" dist="38100" dir="2700000" algn="tl">
                    <a:srgbClr val="000000">
                      <a:alpha val="43137"/>
                    </a:srgbClr>
                  </a:outerShdw>
                </a:effectLst>
                <a:latin typeface="+mn-lt"/>
                <a:cs typeface="Arial" pitchFamily="34" charset="0"/>
              </a:rPr>
              <a:t> </a:t>
            </a:r>
            <a:r>
              <a:rPr lang="en-US" sz="2800" b="1" dirty="0">
                <a:solidFill>
                  <a:srgbClr val="0B0BEF"/>
                </a:solidFill>
              </a:rPr>
              <a:t>(</a:t>
            </a:r>
            <a:r>
              <a:rPr lang="en-US" sz="2800" b="1" dirty="0">
                <a:solidFill>
                  <a:srgbClr val="0B0BEF"/>
                </a:solidFill>
                <a:sym typeface="Symbol" pitchFamily="18" charset="2"/>
              </a:rPr>
              <a:t>)</a:t>
            </a:r>
            <a:r>
              <a:rPr lang="en-US" sz="2800" b="1" dirty="0" smtClean="0">
                <a:solidFill>
                  <a:srgbClr val="0B0BEF"/>
                </a:solidFill>
                <a:effectLst>
                  <a:outerShdw blurRad="38100" dist="38100" dir="2700000" algn="tl">
                    <a:srgbClr val="000000">
                      <a:alpha val="43137"/>
                    </a:srgbClr>
                  </a:outerShdw>
                </a:effectLst>
                <a:latin typeface="+mn-lt"/>
                <a:cs typeface="Arial" pitchFamily="34" charset="0"/>
              </a:rPr>
              <a:t> =</a:t>
            </a:r>
            <a:r>
              <a:rPr lang="en-US" sz="2800" b="1" dirty="0" smtClean="0">
                <a:effectLst>
                  <a:outerShdw blurRad="38100" dist="38100" dir="2700000" algn="tl">
                    <a:srgbClr val="000000">
                      <a:alpha val="43137"/>
                    </a:srgbClr>
                  </a:outerShdw>
                </a:effectLst>
                <a:latin typeface="+mn-lt"/>
                <a:cs typeface="Arial" pitchFamily="34" charset="0"/>
              </a:rPr>
              <a:t> </a:t>
            </a:r>
            <a:r>
              <a:rPr lang="en-US" sz="2800" b="1" dirty="0" smtClean="0">
                <a:solidFill>
                  <a:srgbClr val="0000FF"/>
                </a:solidFill>
                <a:effectLst>
                  <a:outerShdw blurRad="38100" dist="38100" dir="2700000" algn="tl">
                    <a:srgbClr val="000000">
                      <a:alpha val="43137"/>
                    </a:srgbClr>
                  </a:outerShdw>
                </a:effectLst>
                <a:latin typeface="Symbol" pitchFamily="18" charset="2"/>
                <a:cs typeface="Arial" pitchFamily="34" charset="0"/>
              </a:rPr>
              <a:t>s</a:t>
            </a:r>
            <a:r>
              <a:rPr lang="en-US" sz="2800" b="1" baseline="-25000" dirty="0" smtClean="0">
                <a:solidFill>
                  <a:srgbClr val="0000FF"/>
                </a:solidFill>
                <a:effectLst>
                  <a:outerShdw blurRad="38100" dist="38100" dir="2700000" algn="tl">
                    <a:srgbClr val="000000">
                      <a:alpha val="43137"/>
                    </a:srgbClr>
                  </a:outerShdw>
                </a:effectLst>
                <a:latin typeface="+mn-lt"/>
                <a:cs typeface="Arial" pitchFamily="34" charset="0"/>
              </a:rPr>
              <a:t>1</a:t>
            </a:r>
            <a:r>
              <a:rPr lang="en-US" sz="2800" b="1" dirty="0" smtClean="0">
                <a:solidFill>
                  <a:srgbClr val="0000FF"/>
                </a:solidFill>
                <a:effectLst>
                  <a:outerShdw blurRad="38100" dist="38100" dir="2700000" algn="tl">
                    <a:srgbClr val="000000">
                      <a:alpha val="43137"/>
                    </a:srgbClr>
                  </a:outerShdw>
                </a:effectLst>
                <a:latin typeface="+mn-lt"/>
                <a:cs typeface="Arial" pitchFamily="34" charset="0"/>
              </a:rPr>
              <a:t>- </a:t>
            </a:r>
            <a:r>
              <a:rPr lang="en-US" sz="2800" b="1" dirty="0" smtClean="0">
                <a:solidFill>
                  <a:srgbClr val="0000FF"/>
                </a:solidFill>
                <a:effectLst>
                  <a:outerShdw blurRad="38100" dist="38100" dir="2700000" algn="tl">
                    <a:srgbClr val="000000">
                      <a:alpha val="43137"/>
                    </a:srgbClr>
                  </a:outerShdw>
                </a:effectLst>
                <a:latin typeface="Symbol" pitchFamily="18" charset="2"/>
                <a:cs typeface="Arial" pitchFamily="34" charset="0"/>
              </a:rPr>
              <a:t>s</a:t>
            </a:r>
            <a:r>
              <a:rPr lang="en-US" sz="2800" b="1" baseline="-25000" dirty="0" smtClean="0">
                <a:solidFill>
                  <a:srgbClr val="0000FF"/>
                </a:solidFill>
                <a:effectLst>
                  <a:outerShdw blurRad="38100" dist="38100" dir="2700000" algn="tl">
                    <a:srgbClr val="000000">
                      <a:alpha val="43137"/>
                    </a:srgbClr>
                  </a:outerShdw>
                </a:effectLst>
                <a:latin typeface="+mn-lt"/>
                <a:cs typeface="Arial" pitchFamily="34" charset="0"/>
              </a:rPr>
              <a:t>3</a:t>
            </a:r>
            <a:endParaRPr lang="en-US" sz="2800" b="1" dirty="0" smtClean="0">
              <a:solidFill>
                <a:srgbClr val="0000FF"/>
              </a:solidFill>
              <a:effectLst>
                <a:outerShdw blurRad="38100" dist="38100" dir="2700000" algn="tl">
                  <a:srgbClr val="000000">
                    <a:alpha val="43137"/>
                  </a:srgbClr>
                </a:outerShdw>
              </a:effectLst>
              <a:latin typeface="+mn-lt"/>
              <a:cs typeface="Arial"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4944"/>
                                        </p:tgtEl>
                                        <p:attrNameLst>
                                          <p:attrName>style.visibility</p:attrName>
                                        </p:attrNameLst>
                                      </p:cBhvr>
                                      <p:to>
                                        <p:strVal val="visible"/>
                                      </p:to>
                                    </p:set>
                                    <p:anim calcmode="lin" valueType="num">
                                      <p:cBhvr>
                                        <p:cTn id="12" dur="1000" fill="hold"/>
                                        <p:tgtEl>
                                          <p:spTgt spid="34944"/>
                                        </p:tgtEl>
                                        <p:attrNameLst>
                                          <p:attrName>ppt_w</p:attrName>
                                        </p:attrNameLst>
                                      </p:cBhvr>
                                      <p:tavLst>
                                        <p:tav tm="0">
                                          <p:val>
                                            <p:strVal val="#ppt_w*0.70"/>
                                          </p:val>
                                        </p:tav>
                                        <p:tav tm="100000">
                                          <p:val>
                                            <p:strVal val="#ppt_w"/>
                                          </p:val>
                                        </p:tav>
                                      </p:tavLst>
                                    </p:anim>
                                    <p:anim calcmode="lin" valueType="num">
                                      <p:cBhvr>
                                        <p:cTn id="13" dur="1000" fill="hold"/>
                                        <p:tgtEl>
                                          <p:spTgt spid="34944"/>
                                        </p:tgtEl>
                                        <p:attrNameLst>
                                          <p:attrName>ppt_h</p:attrName>
                                        </p:attrNameLst>
                                      </p:cBhvr>
                                      <p:tavLst>
                                        <p:tav tm="0">
                                          <p:val>
                                            <p:strVal val="#ppt_h"/>
                                          </p:val>
                                        </p:tav>
                                        <p:tav tm="100000">
                                          <p:val>
                                            <p:strVal val="#ppt_h"/>
                                          </p:val>
                                        </p:tav>
                                      </p:tavLst>
                                    </p:anim>
                                    <p:animEffect transition="in" filter="fade">
                                      <p:cBhvr>
                                        <p:cTn id="14" dur="1000"/>
                                        <p:tgtEl>
                                          <p:spTgt spid="3494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2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4983"/>
                                        </p:tgtEl>
                                        <p:attrNameLst>
                                          <p:attrName>style.visibility</p:attrName>
                                        </p:attrNameLst>
                                      </p:cBhvr>
                                      <p:to>
                                        <p:strVal val="visible"/>
                                      </p:to>
                                    </p:set>
                                    <p:animEffect transition="in" filter="wipe(left)">
                                      <p:cBhvr>
                                        <p:cTn id="24" dur="1000"/>
                                        <p:tgtEl>
                                          <p:spTgt spid="3498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20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34945"/>
                                        </p:tgtEl>
                                        <p:attrNameLst>
                                          <p:attrName>style.visibility</p:attrName>
                                        </p:attrNameLst>
                                      </p:cBhvr>
                                      <p:to>
                                        <p:strVal val="visible"/>
                                      </p:to>
                                    </p:set>
                                    <p:anim calcmode="lin" valueType="num">
                                      <p:cBhvr>
                                        <p:cTn id="34" dur="1000" fill="hold"/>
                                        <p:tgtEl>
                                          <p:spTgt spid="34945"/>
                                        </p:tgtEl>
                                        <p:attrNameLst>
                                          <p:attrName>ppt_w</p:attrName>
                                        </p:attrNameLst>
                                      </p:cBhvr>
                                      <p:tavLst>
                                        <p:tav tm="0">
                                          <p:val>
                                            <p:strVal val="#ppt_w*0.70"/>
                                          </p:val>
                                        </p:tav>
                                        <p:tav tm="100000">
                                          <p:val>
                                            <p:strVal val="#ppt_w"/>
                                          </p:val>
                                        </p:tav>
                                      </p:tavLst>
                                    </p:anim>
                                    <p:anim calcmode="lin" valueType="num">
                                      <p:cBhvr>
                                        <p:cTn id="35" dur="1000" fill="hold"/>
                                        <p:tgtEl>
                                          <p:spTgt spid="34945"/>
                                        </p:tgtEl>
                                        <p:attrNameLst>
                                          <p:attrName>ppt_h</p:attrName>
                                        </p:attrNameLst>
                                      </p:cBhvr>
                                      <p:tavLst>
                                        <p:tav tm="0">
                                          <p:val>
                                            <p:strVal val="#ppt_h"/>
                                          </p:val>
                                        </p:tav>
                                        <p:tav tm="100000">
                                          <p:val>
                                            <p:strVal val="#ppt_h"/>
                                          </p:val>
                                        </p:tav>
                                      </p:tavLst>
                                    </p:anim>
                                    <p:animEffect transition="in" filter="fade">
                                      <p:cBhvr>
                                        <p:cTn id="36" dur="1000"/>
                                        <p:tgtEl>
                                          <p:spTgt spid="3494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44" grpId="0" animBg="1"/>
      <p:bldP spid="34945" grpId="0" animBg="1"/>
      <p:bldP spid="34983"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1"/>
          <p:cNvGrpSpPr>
            <a:grpSpLocks/>
          </p:cNvGrpSpPr>
          <p:nvPr/>
        </p:nvGrpSpPr>
        <p:grpSpPr bwMode="auto">
          <a:xfrm>
            <a:off x="323850" y="900113"/>
            <a:ext cx="4389783" cy="3632201"/>
            <a:chOff x="204" y="567"/>
            <a:chExt cx="2618" cy="2288"/>
          </a:xfrm>
        </p:grpSpPr>
        <p:sp>
          <p:nvSpPr>
            <p:cNvPr id="66587" name="Text Box 3"/>
            <p:cNvSpPr txBox="1">
              <a:spLocks noChangeArrowheads="1"/>
            </p:cNvSpPr>
            <p:nvPr/>
          </p:nvSpPr>
          <p:spPr bwMode="auto">
            <a:xfrm>
              <a:off x="439" y="1610"/>
              <a:ext cx="2132" cy="252"/>
            </a:xfrm>
            <a:prstGeom prst="rect">
              <a:avLst/>
            </a:prstGeom>
            <a:solidFill>
              <a:srgbClr val="FFFF00"/>
            </a:solidFill>
            <a:ln w="9525">
              <a:noFill/>
              <a:miter lim="800000"/>
              <a:headEnd/>
              <a:tailEnd/>
            </a:ln>
          </p:spPr>
          <p:txBody>
            <a:bodyPr wrap="square">
              <a:spAutoFit/>
            </a:bodyPr>
            <a:lstStyle/>
            <a:p>
              <a:pPr algn="l" rtl="0"/>
              <a:r>
                <a:rPr lang="en-US" sz="2000" b="1" dirty="0">
                  <a:solidFill>
                    <a:schemeClr val="hlink"/>
                  </a:solidFill>
                </a:rPr>
                <a:t>Is the drainage valve open?</a:t>
              </a:r>
              <a:endParaRPr lang="en-AU" sz="2000" b="1" dirty="0">
                <a:solidFill>
                  <a:schemeClr val="hlink"/>
                </a:solidFill>
              </a:endParaRPr>
            </a:p>
          </p:txBody>
        </p:sp>
        <p:grpSp>
          <p:nvGrpSpPr>
            <p:cNvPr id="3" name="Group 4"/>
            <p:cNvGrpSpPr>
              <a:grpSpLocks/>
            </p:cNvGrpSpPr>
            <p:nvPr/>
          </p:nvGrpSpPr>
          <p:grpSpPr bwMode="auto">
            <a:xfrm>
              <a:off x="229" y="1892"/>
              <a:ext cx="2593" cy="963"/>
              <a:chOff x="279" y="3192"/>
              <a:chExt cx="2593" cy="963"/>
            </a:xfrm>
          </p:grpSpPr>
          <p:sp>
            <p:nvSpPr>
              <p:cNvPr id="66591" name="Text Box 5"/>
              <p:cNvSpPr txBox="1">
                <a:spLocks noChangeArrowheads="1"/>
              </p:cNvSpPr>
              <p:nvPr/>
            </p:nvSpPr>
            <p:spPr bwMode="auto">
              <a:xfrm>
                <a:off x="938" y="3274"/>
                <a:ext cx="390" cy="212"/>
              </a:xfrm>
              <a:prstGeom prst="rect">
                <a:avLst/>
              </a:prstGeom>
              <a:noFill/>
              <a:ln w="9525">
                <a:noFill/>
                <a:miter lim="800000"/>
                <a:headEnd/>
                <a:tailEnd/>
              </a:ln>
            </p:spPr>
            <p:txBody>
              <a:bodyPr>
                <a:spAutoFit/>
              </a:bodyPr>
              <a:lstStyle/>
              <a:p>
                <a:pPr algn="l" rtl="0"/>
                <a:r>
                  <a:rPr lang="en-US" sz="1600" b="1"/>
                  <a:t>yes</a:t>
                </a:r>
                <a:endParaRPr lang="en-AU" sz="1600" b="1"/>
              </a:p>
            </p:txBody>
          </p:sp>
          <p:sp>
            <p:nvSpPr>
              <p:cNvPr id="66592" name="Text Box 6"/>
              <p:cNvSpPr txBox="1">
                <a:spLocks noChangeArrowheads="1"/>
              </p:cNvSpPr>
              <p:nvPr/>
            </p:nvSpPr>
            <p:spPr bwMode="auto">
              <a:xfrm>
                <a:off x="1656" y="3287"/>
                <a:ext cx="390" cy="212"/>
              </a:xfrm>
              <a:prstGeom prst="rect">
                <a:avLst/>
              </a:prstGeom>
              <a:noFill/>
              <a:ln w="9525">
                <a:noFill/>
                <a:miter lim="800000"/>
                <a:headEnd/>
                <a:tailEnd/>
              </a:ln>
            </p:spPr>
            <p:txBody>
              <a:bodyPr>
                <a:spAutoFit/>
              </a:bodyPr>
              <a:lstStyle/>
              <a:p>
                <a:pPr algn="l" rtl="0"/>
                <a:r>
                  <a:rPr lang="en-US" sz="1600" b="1"/>
                  <a:t>no</a:t>
                </a:r>
                <a:endParaRPr lang="en-AU" sz="1600" b="1"/>
              </a:p>
            </p:txBody>
          </p:sp>
          <p:grpSp>
            <p:nvGrpSpPr>
              <p:cNvPr id="4" name="Group 7"/>
              <p:cNvGrpSpPr>
                <a:grpSpLocks/>
              </p:cNvGrpSpPr>
              <p:nvPr/>
            </p:nvGrpSpPr>
            <p:grpSpPr bwMode="auto">
              <a:xfrm>
                <a:off x="279" y="3192"/>
                <a:ext cx="2593" cy="963"/>
                <a:chOff x="279" y="3192"/>
                <a:chExt cx="2593" cy="963"/>
              </a:xfrm>
            </p:grpSpPr>
            <p:grpSp>
              <p:nvGrpSpPr>
                <p:cNvPr id="5" name="Group 8"/>
                <p:cNvGrpSpPr>
                  <a:grpSpLocks/>
                </p:cNvGrpSpPr>
                <p:nvPr/>
              </p:nvGrpSpPr>
              <p:grpSpPr bwMode="auto">
                <a:xfrm>
                  <a:off x="759" y="3192"/>
                  <a:ext cx="1439" cy="412"/>
                  <a:chOff x="480" y="3120"/>
                  <a:chExt cx="1439" cy="412"/>
                </a:xfrm>
              </p:grpSpPr>
              <p:sp>
                <p:nvSpPr>
                  <p:cNvPr id="66597" name="Line 9"/>
                  <p:cNvSpPr>
                    <a:spLocks noChangeShapeType="1"/>
                  </p:cNvSpPr>
                  <p:nvPr/>
                </p:nvSpPr>
                <p:spPr bwMode="auto">
                  <a:xfrm>
                    <a:off x="1200" y="3120"/>
                    <a:ext cx="0" cy="192"/>
                  </a:xfrm>
                  <a:prstGeom prst="line">
                    <a:avLst/>
                  </a:prstGeom>
                  <a:noFill/>
                  <a:ln w="38100">
                    <a:solidFill>
                      <a:schemeClr val="tx1"/>
                    </a:solidFill>
                    <a:round/>
                    <a:headEnd/>
                    <a:tailEnd/>
                  </a:ln>
                </p:spPr>
                <p:txBody>
                  <a:bodyPr wrap="none"/>
                  <a:lstStyle/>
                  <a:p>
                    <a:pPr algn="l" rtl="0"/>
                    <a:endParaRPr lang="en-US" b="1"/>
                  </a:p>
                </p:txBody>
              </p:sp>
              <p:sp>
                <p:nvSpPr>
                  <p:cNvPr id="66598" name="Line 10"/>
                  <p:cNvSpPr>
                    <a:spLocks noChangeShapeType="1"/>
                  </p:cNvSpPr>
                  <p:nvPr/>
                </p:nvSpPr>
                <p:spPr bwMode="auto">
                  <a:xfrm flipH="1">
                    <a:off x="480" y="3305"/>
                    <a:ext cx="720" cy="227"/>
                  </a:xfrm>
                  <a:prstGeom prst="line">
                    <a:avLst/>
                  </a:prstGeom>
                  <a:noFill/>
                  <a:ln w="38100">
                    <a:solidFill>
                      <a:schemeClr val="tx1"/>
                    </a:solidFill>
                    <a:round/>
                    <a:headEnd/>
                    <a:tailEnd type="triangle" w="med" len="med"/>
                  </a:ln>
                </p:spPr>
                <p:txBody>
                  <a:bodyPr wrap="none"/>
                  <a:lstStyle/>
                  <a:p>
                    <a:pPr algn="l" rtl="0"/>
                    <a:endParaRPr lang="en-US" b="1"/>
                  </a:p>
                </p:txBody>
              </p:sp>
              <p:sp>
                <p:nvSpPr>
                  <p:cNvPr id="66599" name="Line 11"/>
                  <p:cNvSpPr>
                    <a:spLocks noChangeShapeType="1"/>
                  </p:cNvSpPr>
                  <p:nvPr/>
                </p:nvSpPr>
                <p:spPr bwMode="auto">
                  <a:xfrm rot="12705789" flipH="1">
                    <a:off x="1199" y="3329"/>
                    <a:ext cx="720" cy="192"/>
                  </a:xfrm>
                  <a:prstGeom prst="line">
                    <a:avLst/>
                  </a:prstGeom>
                  <a:noFill/>
                  <a:ln w="38100">
                    <a:solidFill>
                      <a:schemeClr val="tx1"/>
                    </a:solidFill>
                    <a:round/>
                    <a:headEnd/>
                    <a:tailEnd type="triangle" w="med" len="med"/>
                  </a:ln>
                </p:spPr>
                <p:txBody>
                  <a:bodyPr wrap="none"/>
                  <a:lstStyle/>
                  <a:p>
                    <a:pPr algn="l" rtl="0"/>
                    <a:endParaRPr lang="en-US" b="1"/>
                  </a:p>
                </p:txBody>
              </p:sp>
            </p:grpSp>
            <p:sp>
              <p:nvSpPr>
                <p:cNvPr id="66595" name="Text Box 12"/>
                <p:cNvSpPr txBox="1">
                  <a:spLocks noChangeArrowheads="1"/>
                </p:cNvSpPr>
                <p:nvPr/>
              </p:nvSpPr>
              <p:spPr bwMode="auto">
                <a:xfrm>
                  <a:off x="279" y="3618"/>
                  <a:ext cx="1069" cy="504"/>
                </a:xfrm>
                <a:prstGeom prst="rect">
                  <a:avLst/>
                </a:prstGeom>
                <a:solidFill>
                  <a:srgbClr val="FFFF00"/>
                </a:solidFill>
                <a:ln w="9525">
                  <a:noFill/>
                  <a:miter lim="800000"/>
                  <a:headEnd/>
                  <a:tailEnd/>
                </a:ln>
              </p:spPr>
              <p:txBody>
                <a:bodyPr wrap="square">
                  <a:spAutoFit/>
                </a:bodyPr>
                <a:lstStyle/>
                <a:p>
                  <a:pPr algn="l" rtl="0"/>
                  <a:r>
                    <a:rPr lang="en-US" sz="2800" b="1" dirty="0">
                      <a:solidFill>
                        <a:srgbClr val="0000FF"/>
                      </a:solidFill>
                    </a:rPr>
                    <a:t>C</a:t>
                  </a:r>
                  <a:r>
                    <a:rPr lang="en-US" b="1" dirty="0">
                      <a:solidFill>
                        <a:srgbClr val="0000FF"/>
                      </a:solidFill>
                    </a:rPr>
                    <a:t>onsolidated</a:t>
                  </a:r>
                  <a:r>
                    <a:rPr lang="en-US" b="1" dirty="0"/>
                    <a:t> sample</a:t>
                  </a:r>
                  <a:endParaRPr lang="en-AU" b="1" dirty="0"/>
                </a:p>
              </p:txBody>
            </p:sp>
            <p:sp>
              <p:nvSpPr>
                <p:cNvPr id="66596" name="Text Box 13"/>
                <p:cNvSpPr txBox="1">
                  <a:spLocks noChangeArrowheads="1"/>
                </p:cNvSpPr>
                <p:nvPr/>
              </p:nvSpPr>
              <p:spPr bwMode="auto">
                <a:xfrm>
                  <a:off x="1660" y="3651"/>
                  <a:ext cx="1212" cy="504"/>
                </a:xfrm>
                <a:prstGeom prst="rect">
                  <a:avLst/>
                </a:prstGeom>
                <a:solidFill>
                  <a:srgbClr val="FFFF00"/>
                </a:solidFill>
                <a:ln w="9525">
                  <a:noFill/>
                  <a:miter lim="800000"/>
                  <a:headEnd/>
                  <a:tailEnd/>
                </a:ln>
              </p:spPr>
              <p:txBody>
                <a:bodyPr wrap="square">
                  <a:spAutoFit/>
                </a:bodyPr>
                <a:lstStyle/>
                <a:p>
                  <a:pPr algn="l" rtl="0"/>
                  <a:r>
                    <a:rPr lang="en-US" sz="2800" b="1" dirty="0">
                      <a:solidFill>
                        <a:srgbClr val="0000FF"/>
                      </a:solidFill>
                    </a:rPr>
                    <a:t>U</a:t>
                  </a:r>
                  <a:r>
                    <a:rPr lang="en-US" b="1" dirty="0">
                      <a:solidFill>
                        <a:srgbClr val="0000FF"/>
                      </a:solidFill>
                    </a:rPr>
                    <a:t>nconsolidated</a:t>
                  </a:r>
                  <a:r>
                    <a:rPr lang="en-US" b="1" dirty="0"/>
                    <a:t> sample</a:t>
                  </a:r>
                  <a:endParaRPr lang="en-AU" b="1" dirty="0"/>
                </a:p>
              </p:txBody>
            </p:sp>
          </p:grpSp>
        </p:grpSp>
        <p:sp>
          <p:nvSpPr>
            <p:cNvPr id="66589" name="Text Box 26"/>
            <p:cNvSpPr txBox="1">
              <a:spLocks noChangeArrowheads="1"/>
            </p:cNvSpPr>
            <p:nvPr/>
          </p:nvSpPr>
          <p:spPr bwMode="auto">
            <a:xfrm>
              <a:off x="215" y="986"/>
              <a:ext cx="2607" cy="252"/>
            </a:xfrm>
            <a:prstGeom prst="rect">
              <a:avLst/>
            </a:prstGeom>
            <a:solidFill>
              <a:schemeClr val="hlink"/>
            </a:solidFill>
            <a:ln w="9525">
              <a:noFill/>
              <a:miter lim="800000"/>
              <a:headEnd/>
              <a:tailEnd/>
            </a:ln>
          </p:spPr>
          <p:txBody>
            <a:bodyPr wrap="square">
              <a:spAutoFit/>
            </a:bodyPr>
            <a:lstStyle/>
            <a:p>
              <a:pPr algn="l" rtl="0"/>
              <a:r>
                <a:rPr lang="en-US" sz="2000" b="1" u="sng" dirty="0">
                  <a:solidFill>
                    <a:srgbClr val="FFFF00"/>
                  </a:solidFill>
                </a:rPr>
                <a:t>Under </a:t>
              </a:r>
              <a:r>
                <a:rPr lang="en-US" sz="2000" b="1" u="sng" dirty="0" smtClean="0">
                  <a:solidFill>
                    <a:srgbClr val="FFFF00"/>
                  </a:solidFill>
                </a:rPr>
                <a:t>Confining (cell) pressure </a:t>
              </a:r>
              <a:r>
                <a:rPr lang="en-US" sz="2000" b="1" u="sng" dirty="0" smtClean="0">
                  <a:solidFill>
                    <a:srgbClr val="FFFF00"/>
                  </a:solidFill>
                  <a:sym typeface="Symbol" pitchFamily="18" charset="2"/>
                </a:rPr>
                <a:t></a:t>
              </a:r>
              <a:r>
                <a:rPr lang="en-US" sz="2000" b="1" u="sng" baseline="-25000" dirty="0" smtClean="0">
                  <a:solidFill>
                    <a:srgbClr val="FFFF00"/>
                  </a:solidFill>
                  <a:sym typeface="Symbol" pitchFamily="18" charset="2"/>
                </a:rPr>
                <a:t>3</a:t>
              </a:r>
              <a:endParaRPr lang="en-AU" sz="2000" b="1" u="sng" dirty="0">
                <a:solidFill>
                  <a:srgbClr val="FFFF00"/>
                </a:solidFill>
              </a:endParaRPr>
            </a:p>
          </p:txBody>
        </p:sp>
        <p:sp>
          <p:nvSpPr>
            <p:cNvPr id="66590" name="Text Box 70"/>
            <p:cNvSpPr txBox="1">
              <a:spLocks noChangeArrowheads="1"/>
            </p:cNvSpPr>
            <p:nvPr/>
          </p:nvSpPr>
          <p:spPr bwMode="auto">
            <a:xfrm>
              <a:off x="204" y="567"/>
              <a:ext cx="684" cy="291"/>
            </a:xfrm>
            <a:prstGeom prst="rect">
              <a:avLst/>
            </a:prstGeom>
            <a:noFill/>
            <a:ln w="9525" algn="ctr">
              <a:noFill/>
              <a:miter lim="800000"/>
              <a:headEnd/>
              <a:tailEnd/>
            </a:ln>
          </p:spPr>
          <p:txBody>
            <a:bodyPr wrap="square">
              <a:spAutoFit/>
            </a:bodyPr>
            <a:lstStyle/>
            <a:p>
              <a:pPr algn="l" rtl="0"/>
              <a:r>
                <a:rPr lang="en-US" sz="2400" b="1" u="sng" dirty="0">
                  <a:solidFill>
                    <a:srgbClr val="7030A0"/>
                  </a:solidFill>
                </a:rPr>
                <a:t>Step 1</a:t>
              </a:r>
            </a:p>
          </p:txBody>
        </p:sp>
      </p:grpSp>
      <p:grpSp>
        <p:nvGrpSpPr>
          <p:cNvPr id="6" name="Group 132"/>
          <p:cNvGrpSpPr>
            <a:grpSpLocks/>
          </p:cNvGrpSpPr>
          <p:nvPr/>
        </p:nvGrpSpPr>
        <p:grpSpPr bwMode="auto">
          <a:xfrm>
            <a:off x="4999038" y="858837"/>
            <a:ext cx="3813176" cy="3729036"/>
            <a:chOff x="3149" y="541"/>
            <a:chExt cx="2402" cy="2349"/>
          </a:xfrm>
        </p:grpSpPr>
        <p:sp>
          <p:nvSpPr>
            <p:cNvPr id="66574" name="Text Box 14"/>
            <p:cNvSpPr txBox="1">
              <a:spLocks noChangeArrowheads="1"/>
            </p:cNvSpPr>
            <p:nvPr/>
          </p:nvSpPr>
          <p:spPr bwMode="auto">
            <a:xfrm>
              <a:off x="3288" y="1677"/>
              <a:ext cx="2258" cy="252"/>
            </a:xfrm>
            <a:prstGeom prst="rect">
              <a:avLst/>
            </a:prstGeom>
            <a:solidFill>
              <a:srgbClr val="FFFF00"/>
            </a:solidFill>
            <a:ln w="9525">
              <a:noFill/>
              <a:miter lim="800000"/>
              <a:headEnd/>
              <a:tailEnd/>
            </a:ln>
          </p:spPr>
          <p:txBody>
            <a:bodyPr wrap="square">
              <a:spAutoFit/>
            </a:bodyPr>
            <a:lstStyle/>
            <a:p>
              <a:pPr algn="l" rtl="0"/>
              <a:r>
                <a:rPr lang="en-US" sz="2000" b="1" dirty="0">
                  <a:solidFill>
                    <a:schemeClr val="hlink"/>
                  </a:solidFill>
                </a:rPr>
                <a:t>Is the drainage valve open?</a:t>
              </a:r>
              <a:endParaRPr lang="en-AU" sz="2000" b="1" dirty="0">
                <a:solidFill>
                  <a:schemeClr val="hlink"/>
                </a:solidFill>
              </a:endParaRPr>
            </a:p>
          </p:txBody>
        </p:sp>
        <p:grpSp>
          <p:nvGrpSpPr>
            <p:cNvPr id="7" name="Group 15"/>
            <p:cNvGrpSpPr>
              <a:grpSpLocks/>
            </p:cNvGrpSpPr>
            <p:nvPr/>
          </p:nvGrpSpPr>
          <p:grpSpPr bwMode="auto">
            <a:xfrm>
              <a:off x="3220" y="1937"/>
              <a:ext cx="2331" cy="953"/>
              <a:chOff x="3220" y="3197"/>
              <a:chExt cx="2331" cy="953"/>
            </a:xfrm>
          </p:grpSpPr>
          <p:sp>
            <p:nvSpPr>
              <p:cNvPr id="66578" name="Text Box 16"/>
              <p:cNvSpPr txBox="1">
                <a:spLocks noChangeArrowheads="1"/>
              </p:cNvSpPr>
              <p:nvPr/>
            </p:nvSpPr>
            <p:spPr bwMode="auto">
              <a:xfrm>
                <a:off x="3644" y="3278"/>
                <a:ext cx="390" cy="212"/>
              </a:xfrm>
              <a:prstGeom prst="rect">
                <a:avLst/>
              </a:prstGeom>
              <a:noFill/>
              <a:ln w="9525">
                <a:noFill/>
                <a:miter lim="800000"/>
                <a:headEnd/>
                <a:tailEnd/>
              </a:ln>
            </p:spPr>
            <p:txBody>
              <a:bodyPr>
                <a:spAutoFit/>
              </a:bodyPr>
              <a:lstStyle/>
              <a:p>
                <a:pPr algn="l" rtl="0"/>
                <a:r>
                  <a:rPr lang="en-US" sz="1600" b="1">
                    <a:solidFill>
                      <a:schemeClr val="folHlink"/>
                    </a:solidFill>
                  </a:rPr>
                  <a:t>yes</a:t>
                </a:r>
                <a:endParaRPr lang="en-AU" sz="1600" b="1">
                  <a:solidFill>
                    <a:schemeClr val="folHlink"/>
                  </a:solidFill>
                </a:endParaRPr>
              </a:p>
            </p:txBody>
          </p:sp>
          <p:sp>
            <p:nvSpPr>
              <p:cNvPr id="66579" name="Text Box 17"/>
              <p:cNvSpPr txBox="1">
                <a:spLocks noChangeArrowheads="1"/>
              </p:cNvSpPr>
              <p:nvPr/>
            </p:nvSpPr>
            <p:spPr bwMode="auto">
              <a:xfrm>
                <a:off x="4473" y="3276"/>
                <a:ext cx="390" cy="212"/>
              </a:xfrm>
              <a:prstGeom prst="rect">
                <a:avLst/>
              </a:prstGeom>
              <a:noFill/>
              <a:ln w="9525">
                <a:noFill/>
                <a:miter lim="800000"/>
                <a:headEnd/>
                <a:tailEnd/>
              </a:ln>
            </p:spPr>
            <p:txBody>
              <a:bodyPr>
                <a:spAutoFit/>
              </a:bodyPr>
              <a:lstStyle/>
              <a:p>
                <a:pPr algn="l" rtl="0"/>
                <a:r>
                  <a:rPr lang="en-US" sz="1600" b="1">
                    <a:solidFill>
                      <a:schemeClr val="folHlink"/>
                    </a:solidFill>
                  </a:rPr>
                  <a:t>no</a:t>
                </a:r>
                <a:endParaRPr lang="en-AU" sz="1600" b="1">
                  <a:solidFill>
                    <a:schemeClr val="folHlink"/>
                  </a:solidFill>
                </a:endParaRPr>
              </a:p>
            </p:txBody>
          </p:sp>
          <p:grpSp>
            <p:nvGrpSpPr>
              <p:cNvPr id="8" name="Group 18"/>
              <p:cNvGrpSpPr>
                <a:grpSpLocks/>
              </p:cNvGrpSpPr>
              <p:nvPr/>
            </p:nvGrpSpPr>
            <p:grpSpPr bwMode="auto">
              <a:xfrm>
                <a:off x="3220" y="3197"/>
                <a:ext cx="2331" cy="953"/>
                <a:chOff x="3220" y="3197"/>
                <a:chExt cx="2331" cy="953"/>
              </a:xfrm>
            </p:grpSpPr>
            <p:grpSp>
              <p:nvGrpSpPr>
                <p:cNvPr id="9" name="Group 19"/>
                <p:cNvGrpSpPr>
                  <a:grpSpLocks/>
                </p:cNvGrpSpPr>
                <p:nvPr/>
              </p:nvGrpSpPr>
              <p:grpSpPr bwMode="auto">
                <a:xfrm>
                  <a:off x="3511" y="3197"/>
                  <a:ext cx="1426" cy="424"/>
                  <a:chOff x="493" y="3120"/>
                  <a:chExt cx="1426" cy="424"/>
                </a:xfrm>
              </p:grpSpPr>
              <p:sp>
                <p:nvSpPr>
                  <p:cNvPr id="66584" name="Line 20"/>
                  <p:cNvSpPr>
                    <a:spLocks noChangeShapeType="1"/>
                  </p:cNvSpPr>
                  <p:nvPr/>
                </p:nvSpPr>
                <p:spPr bwMode="auto">
                  <a:xfrm>
                    <a:off x="1200" y="3120"/>
                    <a:ext cx="0" cy="192"/>
                  </a:xfrm>
                  <a:prstGeom prst="line">
                    <a:avLst/>
                  </a:prstGeom>
                  <a:noFill/>
                  <a:ln w="38100">
                    <a:solidFill>
                      <a:srgbClr val="800000"/>
                    </a:solidFill>
                    <a:round/>
                    <a:headEnd/>
                    <a:tailEnd/>
                  </a:ln>
                </p:spPr>
                <p:txBody>
                  <a:bodyPr wrap="none"/>
                  <a:lstStyle/>
                  <a:p>
                    <a:pPr algn="l" rtl="0"/>
                    <a:endParaRPr lang="en-US" b="1"/>
                  </a:p>
                </p:txBody>
              </p:sp>
              <p:sp>
                <p:nvSpPr>
                  <p:cNvPr id="66585" name="Line 21"/>
                  <p:cNvSpPr>
                    <a:spLocks noChangeShapeType="1"/>
                  </p:cNvSpPr>
                  <p:nvPr/>
                </p:nvSpPr>
                <p:spPr bwMode="auto">
                  <a:xfrm flipH="1">
                    <a:off x="493" y="3305"/>
                    <a:ext cx="707" cy="239"/>
                  </a:xfrm>
                  <a:prstGeom prst="line">
                    <a:avLst/>
                  </a:prstGeom>
                  <a:noFill/>
                  <a:ln w="38100">
                    <a:solidFill>
                      <a:srgbClr val="800000"/>
                    </a:solidFill>
                    <a:round/>
                    <a:headEnd/>
                    <a:tailEnd type="triangle" w="med" len="med"/>
                  </a:ln>
                </p:spPr>
                <p:txBody>
                  <a:bodyPr wrap="none"/>
                  <a:lstStyle/>
                  <a:p>
                    <a:pPr algn="l" rtl="0"/>
                    <a:endParaRPr lang="en-US" b="1"/>
                  </a:p>
                </p:txBody>
              </p:sp>
              <p:sp>
                <p:nvSpPr>
                  <p:cNvPr id="66586" name="Line 22"/>
                  <p:cNvSpPr>
                    <a:spLocks noChangeShapeType="1"/>
                  </p:cNvSpPr>
                  <p:nvPr/>
                </p:nvSpPr>
                <p:spPr bwMode="auto">
                  <a:xfrm rot="12705789" flipH="1">
                    <a:off x="1199" y="3329"/>
                    <a:ext cx="720" cy="192"/>
                  </a:xfrm>
                  <a:prstGeom prst="line">
                    <a:avLst/>
                  </a:prstGeom>
                  <a:noFill/>
                  <a:ln w="38100">
                    <a:solidFill>
                      <a:srgbClr val="800000"/>
                    </a:solidFill>
                    <a:round/>
                    <a:headEnd/>
                    <a:tailEnd type="triangle" w="med" len="med"/>
                  </a:ln>
                </p:spPr>
                <p:txBody>
                  <a:bodyPr wrap="none"/>
                  <a:lstStyle/>
                  <a:p>
                    <a:pPr algn="l" rtl="0"/>
                    <a:endParaRPr lang="en-US" b="1"/>
                  </a:p>
                </p:txBody>
              </p:sp>
            </p:grpSp>
            <p:sp>
              <p:nvSpPr>
                <p:cNvPr id="66582" name="Text Box 23"/>
                <p:cNvSpPr txBox="1">
                  <a:spLocks noChangeArrowheads="1"/>
                </p:cNvSpPr>
                <p:nvPr/>
              </p:nvSpPr>
              <p:spPr bwMode="auto">
                <a:xfrm>
                  <a:off x="3220" y="3646"/>
                  <a:ext cx="749" cy="504"/>
                </a:xfrm>
                <a:prstGeom prst="rect">
                  <a:avLst/>
                </a:prstGeom>
                <a:solidFill>
                  <a:srgbClr val="FFFF00"/>
                </a:solidFill>
                <a:ln w="9525">
                  <a:noFill/>
                  <a:miter lim="800000"/>
                  <a:headEnd/>
                  <a:tailEnd/>
                </a:ln>
              </p:spPr>
              <p:txBody>
                <a:bodyPr wrap="square">
                  <a:spAutoFit/>
                </a:bodyPr>
                <a:lstStyle/>
                <a:p>
                  <a:pPr algn="l" rtl="0"/>
                  <a:r>
                    <a:rPr lang="en-US" sz="2800" b="1" dirty="0">
                      <a:solidFill>
                        <a:srgbClr val="0000FF"/>
                      </a:solidFill>
                    </a:rPr>
                    <a:t>D</a:t>
                  </a:r>
                  <a:r>
                    <a:rPr lang="en-US" b="1" dirty="0">
                      <a:solidFill>
                        <a:srgbClr val="0000FF"/>
                      </a:solidFill>
                    </a:rPr>
                    <a:t>rained </a:t>
                  </a:r>
                  <a:r>
                    <a:rPr lang="en-US" b="1" dirty="0"/>
                    <a:t>loading</a:t>
                  </a:r>
                  <a:endParaRPr lang="en-AU" b="1" dirty="0"/>
                </a:p>
              </p:txBody>
            </p:sp>
            <p:sp>
              <p:nvSpPr>
                <p:cNvPr id="66583" name="Text Box 24"/>
                <p:cNvSpPr txBox="1">
                  <a:spLocks noChangeArrowheads="1"/>
                </p:cNvSpPr>
                <p:nvPr/>
              </p:nvSpPr>
              <p:spPr bwMode="auto">
                <a:xfrm>
                  <a:off x="4553" y="3623"/>
                  <a:ext cx="998" cy="504"/>
                </a:xfrm>
                <a:prstGeom prst="rect">
                  <a:avLst/>
                </a:prstGeom>
                <a:solidFill>
                  <a:srgbClr val="FFFF00"/>
                </a:solidFill>
                <a:ln w="9525">
                  <a:noFill/>
                  <a:miter lim="800000"/>
                  <a:headEnd/>
                  <a:tailEnd/>
                </a:ln>
              </p:spPr>
              <p:txBody>
                <a:bodyPr wrap="square">
                  <a:spAutoFit/>
                </a:bodyPr>
                <a:lstStyle/>
                <a:p>
                  <a:pPr algn="l" rtl="0"/>
                  <a:r>
                    <a:rPr lang="en-US" sz="2800" b="1" dirty="0">
                      <a:solidFill>
                        <a:srgbClr val="0000FF"/>
                      </a:solidFill>
                    </a:rPr>
                    <a:t>U</a:t>
                  </a:r>
                  <a:r>
                    <a:rPr lang="en-US" b="1" dirty="0">
                      <a:solidFill>
                        <a:srgbClr val="0000FF"/>
                      </a:solidFill>
                    </a:rPr>
                    <a:t>ndrained</a:t>
                  </a:r>
                  <a:r>
                    <a:rPr lang="en-US" b="1" dirty="0"/>
                    <a:t> loading</a:t>
                  </a:r>
                  <a:endParaRPr lang="en-AU" b="1" dirty="0"/>
                </a:p>
              </p:txBody>
            </p:sp>
          </p:grpSp>
        </p:grpSp>
        <p:sp>
          <p:nvSpPr>
            <p:cNvPr id="66576" name="Text Box 125"/>
            <p:cNvSpPr txBox="1">
              <a:spLocks noChangeArrowheads="1"/>
            </p:cNvSpPr>
            <p:nvPr/>
          </p:nvSpPr>
          <p:spPr bwMode="auto">
            <a:xfrm>
              <a:off x="3235" y="993"/>
              <a:ext cx="1598" cy="252"/>
            </a:xfrm>
            <a:prstGeom prst="rect">
              <a:avLst/>
            </a:prstGeom>
            <a:solidFill>
              <a:schemeClr val="hlink"/>
            </a:solidFill>
            <a:ln w="9525">
              <a:noFill/>
              <a:miter lim="800000"/>
              <a:headEnd/>
              <a:tailEnd/>
            </a:ln>
          </p:spPr>
          <p:txBody>
            <a:bodyPr wrap="square">
              <a:spAutoFit/>
            </a:bodyPr>
            <a:lstStyle/>
            <a:p>
              <a:pPr algn="l" rtl="0"/>
              <a:r>
                <a:rPr lang="en-US" sz="2000" b="1" u="sng" dirty="0">
                  <a:solidFill>
                    <a:srgbClr val="FFFF00"/>
                  </a:solidFill>
                </a:rPr>
                <a:t>Shearing (loading)</a:t>
              </a:r>
              <a:endParaRPr lang="en-AU" sz="2000" b="1" u="sng" dirty="0">
                <a:solidFill>
                  <a:srgbClr val="FFFF00"/>
                </a:solidFill>
              </a:endParaRPr>
            </a:p>
          </p:txBody>
        </p:sp>
        <p:sp>
          <p:nvSpPr>
            <p:cNvPr id="66577" name="Text Box 126"/>
            <p:cNvSpPr txBox="1">
              <a:spLocks noChangeArrowheads="1"/>
            </p:cNvSpPr>
            <p:nvPr/>
          </p:nvSpPr>
          <p:spPr bwMode="auto">
            <a:xfrm>
              <a:off x="3149" y="541"/>
              <a:ext cx="724" cy="291"/>
            </a:xfrm>
            <a:prstGeom prst="rect">
              <a:avLst/>
            </a:prstGeom>
            <a:noFill/>
            <a:ln w="9525" algn="ctr">
              <a:noFill/>
              <a:miter lim="800000"/>
              <a:headEnd/>
              <a:tailEnd/>
            </a:ln>
          </p:spPr>
          <p:txBody>
            <a:bodyPr wrap="square">
              <a:spAutoFit/>
            </a:bodyPr>
            <a:lstStyle/>
            <a:p>
              <a:pPr algn="l" rtl="0"/>
              <a:r>
                <a:rPr lang="en-US" sz="2400" b="1" u="sng" dirty="0">
                  <a:solidFill>
                    <a:srgbClr val="7030A0"/>
                  </a:solidFill>
                </a:rPr>
                <a:t>Step 2</a:t>
              </a:r>
            </a:p>
          </p:txBody>
        </p:sp>
      </p:grpSp>
      <p:grpSp>
        <p:nvGrpSpPr>
          <p:cNvPr id="10" name="Group 141"/>
          <p:cNvGrpSpPr>
            <a:grpSpLocks/>
          </p:cNvGrpSpPr>
          <p:nvPr/>
        </p:nvGrpSpPr>
        <p:grpSpPr bwMode="auto">
          <a:xfrm>
            <a:off x="922338" y="4357688"/>
            <a:ext cx="4435475" cy="1154112"/>
            <a:chOff x="581" y="2745"/>
            <a:chExt cx="2794" cy="727"/>
          </a:xfrm>
        </p:grpSpPr>
        <p:sp>
          <p:nvSpPr>
            <p:cNvPr id="66572" name="Arc 134"/>
            <p:cNvSpPr>
              <a:spLocks/>
            </p:cNvSpPr>
            <p:nvPr/>
          </p:nvSpPr>
          <p:spPr bwMode="auto">
            <a:xfrm flipH="1" flipV="1">
              <a:off x="581" y="2745"/>
              <a:ext cx="2794" cy="624"/>
            </a:xfrm>
            <a:custGeom>
              <a:avLst/>
              <a:gdLst>
                <a:gd name="T0" fmla="*/ 0 w 42910"/>
                <a:gd name="T1" fmla="*/ 533 h 21600"/>
                <a:gd name="T2" fmla="*/ 2794 w 42910"/>
                <a:gd name="T3" fmla="*/ 577 h 21600"/>
                <a:gd name="T4" fmla="*/ 1392 w 42910"/>
                <a:gd name="T5" fmla="*/ 624 h 21600"/>
                <a:gd name="T6" fmla="*/ 0 60000 65536"/>
                <a:gd name="T7" fmla="*/ 0 60000 65536"/>
                <a:gd name="T8" fmla="*/ 0 60000 65536"/>
                <a:gd name="T9" fmla="*/ 0 w 42910"/>
                <a:gd name="T10" fmla="*/ 0 h 21600"/>
                <a:gd name="T11" fmla="*/ 42910 w 42910"/>
                <a:gd name="T12" fmla="*/ 21600 h 21600"/>
              </a:gdLst>
              <a:ahLst/>
              <a:cxnLst>
                <a:cxn ang="T6">
                  <a:pos x="T0" y="T1"/>
                </a:cxn>
                <a:cxn ang="T7">
                  <a:pos x="T2" y="T3"/>
                </a:cxn>
                <a:cxn ang="T8">
                  <a:pos x="T4" y="T5"/>
                </a:cxn>
              </a:cxnLst>
              <a:rect l="T9" t="T10" r="T11" b="T12"/>
              <a:pathLst>
                <a:path w="42910" h="21600" fill="none" extrusionOk="0">
                  <a:moveTo>
                    <a:pt x="0" y="18467"/>
                  </a:moveTo>
                  <a:cubicBezTo>
                    <a:pt x="1555" y="7861"/>
                    <a:pt x="10652" y="-1"/>
                    <a:pt x="21372" y="0"/>
                  </a:cubicBezTo>
                  <a:cubicBezTo>
                    <a:pt x="32667" y="0"/>
                    <a:pt x="42055" y="8702"/>
                    <a:pt x="42910" y="19964"/>
                  </a:cubicBezTo>
                </a:path>
                <a:path w="42910" h="21600" stroke="0" extrusionOk="0">
                  <a:moveTo>
                    <a:pt x="0" y="18467"/>
                  </a:moveTo>
                  <a:cubicBezTo>
                    <a:pt x="1555" y="7861"/>
                    <a:pt x="10652" y="-1"/>
                    <a:pt x="21372" y="0"/>
                  </a:cubicBezTo>
                  <a:cubicBezTo>
                    <a:pt x="32667" y="0"/>
                    <a:pt x="42055" y="8702"/>
                    <a:pt x="42910" y="19964"/>
                  </a:cubicBezTo>
                  <a:lnTo>
                    <a:pt x="21372" y="21600"/>
                  </a:lnTo>
                  <a:close/>
                </a:path>
              </a:pathLst>
            </a:custGeom>
            <a:noFill/>
            <a:ln w="101600">
              <a:solidFill>
                <a:srgbClr val="FF0000"/>
              </a:solidFill>
              <a:round/>
              <a:headEnd type="triangle" w="med" len="med"/>
              <a:tailEnd/>
            </a:ln>
          </p:spPr>
          <p:txBody>
            <a:bodyPr wrap="none" anchor="ctr"/>
            <a:lstStyle/>
            <a:p>
              <a:pPr algn="l" rtl="0"/>
              <a:endParaRPr lang="en-US" b="1"/>
            </a:p>
          </p:txBody>
        </p:sp>
        <p:sp>
          <p:nvSpPr>
            <p:cNvPr id="66573" name="Text Box 136"/>
            <p:cNvSpPr txBox="1">
              <a:spLocks noChangeArrowheads="1"/>
            </p:cNvSpPr>
            <p:nvPr/>
          </p:nvSpPr>
          <p:spPr bwMode="auto">
            <a:xfrm>
              <a:off x="1423" y="3184"/>
              <a:ext cx="806" cy="288"/>
            </a:xfrm>
            <a:prstGeom prst="rect">
              <a:avLst/>
            </a:prstGeom>
            <a:solidFill>
              <a:srgbClr val="FFFF00"/>
            </a:solidFill>
            <a:ln w="9525" algn="ctr">
              <a:noFill/>
              <a:miter lim="800000"/>
              <a:headEnd/>
              <a:tailEnd/>
            </a:ln>
          </p:spPr>
          <p:txBody>
            <a:bodyPr>
              <a:spAutoFit/>
            </a:bodyPr>
            <a:lstStyle/>
            <a:p>
              <a:pPr algn="l" rtl="0"/>
              <a:r>
                <a:rPr lang="en-US" sz="2400" b="1" dirty="0">
                  <a:solidFill>
                    <a:srgbClr val="7030A0"/>
                  </a:solidFill>
                </a:rPr>
                <a:t>CD test</a:t>
              </a:r>
            </a:p>
          </p:txBody>
        </p:sp>
      </p:grpSp>
      <p:grpSp>
        <p:nvGrpSpPr>
          <p:cNvPr id="11" name="Group 142"/>
          <p:cNvGrpSpPr>
            <a:grpSpLocks/>
          </p:cNvGrpSpPr>
          <p:nvPr/>
        </p:nvGrpSpPr>
        <p:grpSpPr bwMode="auto">
          <a:xfrm>
            <a:off x="866775" y="4367213"/>
            <a:ext cx="6953250" cy="1893887"/>
            <a:chOff x="546" y="2751"/>
            <a:chExt cx="4380" cy="1193"/>
          </a:xfrm>
        </p:grpSpPr>
        <p:sp>
          <p:nvSpPr>
            <p:cNvPr id="66570" name="Arc 137"/>
            <p:cNvSpPr>
              <a:spLocks/>
            </p:cNvSpPr>
            <p:nvPr/>
          </p:nvSpPr>
          <p:spPr bwMode="auto">
            <a:xfrm flipH="1" flipV="1">
              <a:off x="546" y="2751"/>
              <a:ext cx="4380" cy="1059"/>
            </a:xfrm>
            <a:custGeom>
              <a:avLst/>
              <a:gdLst>
                <a:gd name="T0" fmla="*/ 0 w 43168"/>
                <a:gd name="T1" fmla="*/ 1003 h 21600"/>
                <a:gd name="T2" fmla="*/ 4380 w 43168"/>
                <a:gd name="T3" fmla="*/ 1048 h 21600"/>
                <a:gd name="T4" fmla="*/ 2188 w 43168"/>
                <a:gd name="T5" fmla="*/ 1059 h 21600"/>
                <a:gd name="T6" fmla="*/ 0 60000 65536"/>
                <a:gd name="T7" fmla="*/ 0 60000 65536"/>
                <a:gd name="T8" fmla="*/ 0 60000 65536"/>
                <a:gd name="T9" fmla="*/ 0 w 43168"/>
                <a:gd name="T10" fmla="*/ 0 h 21600"/>
                <a:gd name="T11" fmla="*/ 43168 w 43168"/>
                <a:gd name="T12" fmla="*/ 21600 h 21600"/>
              </a:gdLst>
              <a:ahLst/>
              <a:cxnLst>
                <a:cxn ang="T6">
                  <a:pos x="T0" y="T1"/>
                </a:cxn>
                <a:cxn ang="T7">
                  <a:pos x="T2" y="T3"/>
                </a:cxn>
                <a:cxn ang="T8">
                  <a:pos x="T4" y="T5"/>
                </a:cxn>
              </a:cxnLst>
              <a:rect l="T9" t="T10" r="T11" b="T12"/>
              <a:pathLst>
                <a:path w="43168" h="21600" fill="none" extrusionOk="0">
                  <a:moveTo>
                    <a:pt x="-1" y="20450"/>
                  </a:moveTo>
                  <a:cubicBezTo>
                    <a:pt x="610" y="8984"/>
                    <a:pt x="10086" y="-1"/>
                    <a:pt x="21569" y="0"/>
                  </a:cubicBezTo>
                  <a:cubicBezTo>
                    <a:pt x="33412" y="0"/>
                    <a:pt x="43047" y="9537"/>
                    <a:pt x="43167" y="21381"/>
                  </a:cubicBezTo>
                </a:path>
                <a:path w="43168" h="21600" stroke="0" extrusionOk="0">
                  <a:moveTo>
                    <a:pt x="-1" y="20450"/>
                  </a:moveTo>
                  <a:cubicBezTo>
                    <a:pt x="610" y="8984"/>
                    <a:pt x="10086" y="-1"/>
                    <a:pt x="21569" y="0"/>
                  </a:cubicBezTo>
                  <a:cubicBezTo>
                    <a:pt x="33412" y="0"/>
                    <a:pt x="43047" y="9537"/>
                    <a:pt x="43167" y="21381"/>
                  </a:cubicBezTo>
                  <a:lnTo>
                    <a:pt x="21569" y="21600"/>
                  </a:lnTo>
                  <a:close/>
                </a:path>
              </a:pathLst>
            </a:custGeom>
            <a:noFill/>
            <a:ln w="101600">
              <a:solidFill>
                <a:srgbClr val="0000FF"/>
              </a:solidFill>
              <a:round/>
              <a:headEnd type="triangle" w="med" len="med"/>
              <a:tailEnd/>
            </a:ln>
          </p:spPr>
          <p:txBody>
            <a:bodyPr wrap="none" anchor="ctr"/>
            <a:lstStyle/>
            <a:p>
              <a:pPr algn="l" rtl="0"/>
              <a:endParaRPr lang="en-US"/>
            </a:p>
          </p:txBody>
        </p:sp>
        <p:sp>
          <p:nvSpPr>
            <p:cNvPr id="66571" name="Text Box 138"/>
            <p:cNvSpPr txBox="1">
              <a:spLocks noChangeArrowheads="1"/>
            </p:cNvSpPr>
            <p:nvPr/>
          </p:nvSpPr>
          <p:spPr bwMode="auto">
            <a:xfrm>
              <a:off x="2482" y="3656"/>
              <a:ext cx="806" cy="288"/>
            </a:xfrm>
            <a:prstGeom prst="rect">
              <a:avLst/>
            </a:prstGeom>
            <a:solidFill>
              <a:srgbClr val="FFFF00"/>
            </a:solidFill>
            <a:ln w="9525" algn="ctr">
              <a:noFill/>
              <a:miter lim="800000"/>
              <a:headEnd/>
              <a:tailEnd/>
            </a:ln>
          </p:spPr>
          <p:txBody>
            <a:bodyPr>
              <a:spAutoFit/>
            </a:bodyPr>
            <a:lstStyle/>
            <a:p>
              <a:pPr algn="l" rtl="0"/>
              <a:r>
                <a:rPr lang="en-US" sz="2400" b="1" dirty="0">
                  <a:solidFill>
                    <a:srgbClr val="7030A0"/>
                  </a:solidFill>
                </a:rPr>
                <a:t>CU test</a:t>
              </a:r>
            </a:p>
          </p:txBody>
        </p:sp>
      </p:grpSp>
      <p:grpSp>
        <p:nvGrpSpPr>
          <p:cNvPr id="12" name="Group 143"/>
          <p:cNvGrpSpPr>
            <a:grpSpLocks/>
          </p:cNvGrpSpPr>
          <p:nvPr/>
        </p:nvGrpSpPr>
        <p:grpSpPr bwMode="auto">
          <a:xfrm>
            <a:off x="3398838" y="4341813"/>
            <a:ext cx="4273550" cy="1182687"/>
            <a:chOff x="2141" y="2735"/>
            <a:chExt cx="2692" cy="745"/>
          </a:xfrm>
        </p:grpSpPr>
        <p:sp>
          <p:nvSpPr>
            <p:cNvPr id="66568" name="Arc 139"/>
            <p:cNvSpPr>
              <a:spLocks/>
            </p:cNvSpPr>
            <p:nvPr/>
          </p:nvSpPr>
          <p:spPr bwMode="auto">
            <a:xfrm flipH="1" flipV="1">
              <a:off x="2141" y="2735"/>
              <a:ext cx="2692" cy="624"/>
            </a:xfrm>
            <a:custGeom>
              <a:avLst/>
              <a:gdLst>
                <a:gd name="T0" fmla="*/ 0 w 42910"/>
                <a:gd name="T1" fmla="*/ 533 h 21600"/>
                <a:gd name="T2" fmla="*/ 2692 w 42910"/>
                <a:gd name="T3" fmla="*/ 577 h 21600"/>
                <a:gd name="T4" fmla="*/ 1341 w 42910"/>
                <a:gd name="T5" fmla="*/ 624 h 21600"/>
                <a:gd name="T6" fmla="*/ 0 60000 65536"/>
                <a:gd name="T7" fmla="*/ 0 60000 65536"/>
                <a:gd name="T8" fmla="*/ 0 60000 65536"/>
                <a:gd name="T9" fmla="*/ 0 w 42910"/>
                <a:gd name="T10" fmla="*/ 0 h 21600"/>
                <a:gd name="T11" fmla="*/ 42910 w 42910"/>
                <a:gd name="T12" fmla="*/ 21600 h 21600"/>
              </a:gdLst>
              <a:ahLst/>
              <a:cxnLst>
                <a:cxn ang="T6">
                  <a:pos x="T0" y="T1"/>
                </a:cxn>
                <a:cxn ang="T7">
                  <a:pos x="T2" y="T3"/>
                </a:cxn>
                <a:cxn ang="T8">
                  <a:pos x="T4" y="T5"/>
                </a:cxn>
              </a:cxnLst>
              <a:rect l="T9" t="T10" r="T11" b="T12"/>
              <a:pathLst>
                <a:path w="42910" h="21600" fill="none" extrusionOk="0">
                  <a:moveTo>
                    <a:pt x="0" y="18467"/>
                  </a:moveTo>
                  <a:cubicBezTo>
                    <a:pt x="1555" y="7861"/>
                    <a:pt x="10652" y="-1"/>
                    <a:pt x="21372" y="0"/>
                  </a:cubicBezTo>
                  <a:cubicBezTo>
                    <a:pt x="32667" y="0"/>
                    <a:pt x="42055" y="8702"/>
                    <a:pt x="42910" y="19964"/>
                  </a:cubicBezTo>
                </a:path>
                <a:path w="42910" h="21600" stroke="0" extrusionOk="0">
                  <a:moveTo>
                    <a:pt x="0" y="18467"/>
                  </a:moveTo>
                  <a:cubicBezTo>
                    <a:pt x="1555" y="7861"/>
                    <a:pt x="10652" y="-1"/>
                    <a:pt x="21372" y="0"/>
                  </a:cubicBezTo>
                  <a:cubicBezTo>
                    <a:pt x="32667" y="0"/>
                    <a:pt x="42055" y="8702"/>
                    <a:pt x="42910" y="19964"/>
                  </a:cubicBezTo>
                  <a:lnTo>
                    <a:pt x="21372" y="21600"/>
                  </a:lnTo>
                  <a:close/>
                </a:path>
              </a:pathLst>
            </a:custGeom>
            <a:noFill/>
            <a:ln w="101600">
              <a:solidFill>
                <a:srgbClr val="009900"/>
              </a:solidFill>
              <a:round/>
              <a:headEnd type="triangle" w="med" len="med"/>
              <a:tailEnd/>
            </a:ln>
          </p:spPr>
          <p:txBody>
            <a:bodyPr wrap="none" anchor="ctr"/>
            <a:lstStyle/>
            <a:p>
              <a:pPr algn="l" rtl="0"/>
              <a:endParaRPr lang="en-US" b="1"/>
            </a:p>
          </p:txBody>
        </p:sp>
        <p:sp>
          <p:nvSpPr>
            <p:cNvPr id="66569" name="Text Box 140"/>
            <p:cNvSpPr txBox="1">
              <a:spLocks noChangeArrowheads="1"/>
            </p:cNvSpPr>
            <p:nvPr/>
          </p:nvSpPr>
          <p:spPr bwMode="auto">
            <a:xfrm>
              <a:off x="3264" y="3192"/>
              <a:ext cx="796" cy="288"/>
            </a:xfrm>
            <a:prstGeom prst="rect">
              <a:avLst/>
            </a:prstGeom>
            <a:solidFill>
              <a:srgbClr val="FFFF00"/>
            </a:solidFill>
            <a:ln w="9525" algn="ctr">
              <a:noFill/>
              <a:miter lim="800000"/>
              <a:headEnd/>
              <a:tailEnd/>
            </a:ln>
          </p:spPr>
          <p:txBody>
            <a:bodyPr>
              <a:spAutoFit/>
            </a:bodyPr>
            <a:lstStyle/>
            <a:p>
              <a:pPr algn="l" rtl="0"/>
              <a:r>
                <a:rPr lang="en-US" sz="2400" b="1" dirty="0">
                  <a:solidFill>
                    <a:srgbClr val="7030A0"/>
                  </a:solidFill>
                </a:rPr>
                <a:t>UU test</a:t>
              </a:r>
            </a:p>
          </p:txBody>
        </p:sp>
      </p:grpSp>
      <p:sp>
        <p:nvSpPr>
          <p:cNvPr id="40" name="Rectangle 5"/>
          <p:cNvSpPr txBox="1">
            <a:spLocks noChangeArrowheads="1"/>
          </p:cNvSpPr>
          <p:nvPr/>
        </p:nvSpPr>
        <p:spPr bwMode="auto">
          <a:xfrm>
            <a:off x="147210" y="79748"/>
            <a:ext cx="3438634" cy="46166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rtl="1"/>
            <a:r>
              <a:rPr lang="en-US" sz="2400" b="1" u="sng" dirty="0" smtClean="0">
                <a:solidFill>
                  <a:srgbClr val="C00000"/>
                </a:solidFill>
                <a:latin typeface="Arial" charset="0"/>
                <a:ea typeface="+mn-ea"/>
                <a:cs typeface="Arial" pitchFamily="34" charset="0"/>
              </a:rPr>
              <a:t>Types of Triaxial Tests</a:t>
            </a:r>
            <a:endParaRPr lang="en-AU" sz="2400" b="1" u="sng" dirty="0">
              <a:solidFill>
                <a:srgbClr val="C00000"/>
              </a:solidFill>
              <a:latin typeface="Arial" charset="0"/>
              <a:ea typeface="+mn-ea"/>
              <a:cs typeface="Arial"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Introduction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Components of Shear Strength of Soils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and Shear Stresses on a plane</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000000"/>
                </a:solidFill>
                <a:effectLst>
                  <a:outerShdw blurRad="38100" dist="38100" dir="2700000" algn="tl">
                    <a:srgbClr val="000000">
                      <a:alpha val="43137"/>
                    </a:srgbClr>
                  </a:outerShdw>
                </a:effectLst>
                <a:latin typeface="Arial Black" pitchFamily="34" charset="0"/>
              </a:rPr>
              <a:t>Direct Shear Test</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FF0000"/>
                </a:solidFill>
                <a:effectLst>
                  <a:outerShdw blurRad="38100" dist="38100" dir="2700000" algn="tl">
                    <a:srgbClr val="000000">
                      <a:alpha val="43137"/>
                    </a:srgbClr>
                  </a:outerShdw>
                </a:effectLst>
                <a:latin typeface="Arial Black" pitchFamily="34" charset="0"/>
              </a:rPr>
              <a:t>Triaxial Compression Test </a:t>
            </a:r>
            <a:r>
              <a:rPr lang="en-US" sz="1800" dirty="0" smtClean="0">
                <a:solidFill>
                  <a:srgbClr val="00B050"/>
                </a:solidFill>
                <a:latin typeface="Arial Black" pitchFamily="34" charset="0"/>
              </a:rPr>
              <a:t>(CD Test)</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185295964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4"/>
          <p:cNvSpPr txBox="1">
            <a:spLocks noChangeArrowheads="1"/>
          </p:cNvSpPr>
          <p:nvPr/>
        </p:nvSpPr>
        <p:spPr bwMode="auto">
          <a:xfrm>
            <a:off x="261928" y="938203"/>
            <a:ext cx="6611937" cy="400110"/>
          </a:xfrm>
          <a:prstGeom prst="rect">
            <a:avLst/>
          </a:prstGeom>
          <a:noFill/>
          <a:ln w="9525">
            <a:noFill/>
            <a:miter lim="800000"/>
            <a:headEnd/>
            <a:tailEnd/>
          </a:ln>
          <a:effectLst/>
        </p:spPr>
        <p:txBody>
          <a:bodyPr>
            <a:spAutoFit/>
          </a:bodyPr>
          <a:lstStyle/>
          <a:p>
            <a:pPr algn="l" rtl="0">
              <a:spcBef>
                <a:spcPct val="50000"/>
              </a:spcBef>
              <a:buFont typeface="Wingdings" pitchFamily="2" charset="2"/>
              <a:buChar char="v"/>
            </a:pPr>
            <a:r>
              <a:rPr lang="en-US" sz="2000" b="1" dirty="0">
                <a:latin typeface="Tahoma" pitchFamily="34" charset="0"/>
              </a:rPr>
              <a:t> </a:t>
            </a:r>
            <a:r>
              <a:rPr lang="en-US" sz="2000" b="1" dirty="0" smtClean="0">
                <a:latin typeface="Tahoma" pitchFamily="34" charset="0"/>
              </a:rPr>
              <a:t>No </a:t>
            </a:r>
            <a:r>
              <a:rPr lang="en-US" sz="2000" b="1" dirty="0">
                <a:latin typeface="Tahoma" pitchFamily="34" charset="0"/>
              </a:rPr>
              <a:t>excess pore pressure throughout the test</a:t>
            </a:r>
            <a:endParaRPr lang="en-AU" sz="2000" b="1" dirty="0">
              <a:latin typeface="Tahoma" pitchFamily="34" charset="0"/>
            </a:endParaRPr>
          </a:p>
        </p:txBody>
      </p:sp>
      <p:sp>
        <p:nvSpPr>
          <p:cNvPr id="38917" name="Text Box 5"/>
          <p:cNvSpPr txBox="1">
            <a:spLocks noChangeArrowheads="1"/>
          </p:cNvSpPr>
          <p:nvPr/>
        </p:nvSpPr>
        <p:spPr bwMode="auto">
          <a:xfrm>
            <a:off x="261928" y="1479540"/>
            <a:ext cx="8153410" cy="707886"/>
          </a:xfrm>
          <a:prstGeom prst="rect">
            <a:avLst/>
          </a:prstGeom>
          <a:noFill/>
          <a:ln w="9525">
            <a:noFill/>
            <a:miter lim="800000"/>
            <a:headEnd/>
            <a:tailEnd/>
          </a:ln>
          <a:effectLst/>
        </p:spPr>
        <p:txBody>
          <a:bodyPr wrap="square">
            <a:spAutoFit/>
          </a:bodyPr>
          <a:lstStyle/>
          <a:p>
            <a:pPr marL="342900" indent="-342900" algn="just" rtl="0">
              <a:spcBef>
                <a:spcPct val="50000"/>
              </a:spcBef>
              <a:buFont typeface="Wingdings" pitchFamily="2" charset="2"/>
              <a:buChar char="v"/>
            </a:pPr>
            <a:r>
              <a:rPr lang="en-US" sz="2000" b="1" dirty="0" smtClean="0">
                <a:latin typeface="Tahoma" pitchFamily="34" charset="0"/>
              </a:rPr>
              <a:t>Very </a:t>
            </a:r>
            <a:r>
              <a:rPr lang="en-US" sz="2000" b="1" dirty="0">
                <a:latin typeface="Tahoma" pitchFamily="34" charset="0"/>
              </a:rPr>
              <a:t>slow shearing to avoid build-up of </a:t>
            </a:r>
            <a:r>
              <a:rPr lang="en-US" sz="2000" b="1" dirty="0" smtClean="0">
                <a:latin typeface="Tahoma" pitchFamily="34" charset="0"/>
              </a:rPr>
              <a:t>pore pressure  - hence this </a:t>
            </a:r>
            <a:r>
              <a:rPr lang="en-US" sz="2000" b="1" dirty="0">
                <a:latin typeface="Tahoma" pitchFamily="34" charset="0"/>
              </a:rPr>
              <a:t>test is termed the S-test (for “</a:t>
            </a:r>
            <a:r>
              <a:rPr lang="en-US" sz="2000" b="1" dirty="0">
                <a:solidFill>
                  <a:srgbClr val="0B0BEF"/>
                </a:solidFill>
                <a:latin typeface="Tahoma" pitchFamily="34" charset="0"/>
              </a:rPr>
              <a:t>slow</a:t>
            </a:r>
            <a:r>
              <a:rPr lang="en-US" sz="2000" b="1" dirty="0">
                <a:latin typeface="Tahoma" pitchFamily="34" charset="0"/>
              </a:rPr>
              <a:t>” </a:t>
            </a:r>
            <a:r>
              <a:rPr lang="en-US" sz="2000" b="1" dirty="0" smtClean="0">
                <a:latin typeface="Tahoma" pitchFamily="34" charset="0"/>
              </a:rPr>
              <a:t>test)</a:t>
            </a:r>
            <a:endParaRPr lang="en-AU" sz="2000" b="1" dirty="0">
              <a:latin typeface="Tahoma" pitchFamily="34" charset="0"/>
            </a:endParaRPr>
          </a:p>
        </p:txBody>
      </p:sp>
      <p:sp>
        <p:nvSpPr>
          <p:cNvPr id="38928" name="Text Box 16"/>
          <p:cNvSpPr txBox="1">
            <a:spLocks noChangeArrowheads="1"/>
          </p:cNvSpPr>
          <p:nvPr/>
        </p:nvSpPr>
        <p:spPr bwMode="auto">
          <a:xfrm>
            <a:off x="261928" y="2894382"/>
            <a:ext cx="2513013" cy="400110"/>
          </a:xfrm>
          <a:prstGeom prst="rect">
            <a:avLst/>
          </a:prstGeom>
          <a:noFill/>
          <a:ln w="9525">
            <a:noFill/>
            <a:miter lim="800000"/>
            <a:headEnd/>
            <a:tailEnd/>
          </a:ln>
          <a:effectLst/>
        </p:spPr>
        <p:txBody>
          <a:bodyPr wrap="square">
            <a:spAutoFit/>
          </a:bodyPr>
          <a:lstStyle/>
          <a:p>
            <a:pPr algn="l" rtl="0">
              <a:spcBef>
                <a:spcPct val="50000"/>
              </a:spcBef>
              <a:buFont typeface="Wingdings" pitchFamily="2" charset="2"/>
              <a:buChar char="v"/>
            </a:pPr>
            <a:r>
              <a:rPr lang="en-US" sz="2000" b="1" dirty="0">
                <a:latin typeface="Tahoma" pitchFamily="34" charset="0"/>
              </a:rPr>
              <a:t> </a:t>
            </a:r>
            <a:r>
              <a:rPr lang="en-US" sz="2000" b="1" dirty="0" smtClean="0">
                <a:latin typeface="Tahoma" pitchFamily="34" charset="0"/>
              </a:rPr>
              <a:t>Gives </a:t>
            </a:r>
            <a:r>
              <a:rPr lang="en-US" sz="2000" b="1" dirty="0" smtClean="0">
                <a:solidFill>
                  <a:srgbClr val="0000FF"/>
                </a:solidFill>
                <a:latin typeface="Tahoma" pitchFamily="34" charset="0"/>
              </a:rPr>
              <a:t>C’</a:t>
            </a:r>
            <a:r>
              <a:rPr lang="en-US" sz="2000" b="1" dirty="0" smtClean="0">
                <a:latin typeface="Tahoma" pitchFamily="34" charset="0"/>
              </a:rPr>
              <a:t> </a:t>
            </a:r>
            <a:r>
              <a:rPr lang="en-US" sz="2000" b="1" dirty="0">
                <a:latin typeface="Tahoma" pitchFamily="34" charset="0"/>
              </a:rPr>
              <a:t>and </a:t>
            </a:r>
            <a:r>
              <a:rPr lang="en-US" sz="2000" b="1" dirty="0">
                <a:solidFill>
                  <a:srgbClr val="0000FF"/>
                </a:solidFill>
                <a:latin typeface="Tahoma" pitchFamily="34" charset="0"/>
                <a:sym typeface="Symbol" pitchFamily="18" charset="2"/>
              </a:rPr>
              <a:t>’</a:t>
            </a:r>
            <a:endParaRPr lang="en-AU" sz="2000" b="1" dirty="0">
              <a:solidFill>
                <a:srgbClr val="0000FF"/>
              </a:solidFill>
              <a:latin typeface="Tahoma" pitchFamily="34" charset="0"/>
            </a:endParaRPr>
          </a:p>
        </p:txBody>
      </p:sp>
      <p:sp>
        <p:nvSpPr>
          <p:cNvPr id="38929" name="Oval 17"/>
          <p:cNvSpPr>
            <a:spLocks noChangeArrowheads="1"/>
          </p:cNvSpPr>
          <p:nvPr/>
        </p:nvSpPr>
        <p:spPr bwMode="auto">
          <a:xfrm>
            <a:off x="590537" y="1422745"/>
            <a:ext cx="1509713" cy="459344"/>
          </a:xfrm>
          <a:prstGeom prst="ellipse">
            <a:avLst/>
          </a:prstGeom>
          <a:noFill/>
          <a:ln w="28575">
            <a:solidFill>
              <a:srgbClr val="FF9953"/>
            </a:solidFill>
            <a:round/>
            <a:headEnd/>
            <a:tailEnd/>
          </a:ln>
          <a:effectLst/>
        </p:spPr>
        <p:txBody>
          <a:bodyPr wrap="none" anchor="ctr"/>
          <a:lstStyle/>
          <a:p>
            <a:pPr algn="l" rtl="0"/>
            <a:endParaRPr lang="en-US"/>
          </a:p>
        </p:txBody>
      </p:sp>
      <p:sp>
        <p:nvSpPr>
          <p:cNvPr id="38930" name="AutoShape 18"/>
          <p:cNvSpPr>
            <a:spLocks noChangeArrowheads="1"/>
          </p:cNvSpPr>
          <p:nvPr/>
        </p:nvSpPr>
        <p:spPr bwMode="auto">
          <a:xfrm>
            <a:off x="2012144" y="2243868"/>
            <a:ext cx="2028825" cy="363528"/>
          </a:xfrm>
          <a:prstGeom prst="wedgeRoundRectCallout">
            <a:avLst>
              <a:gd name="adj1" fmla="val -56440"/>
              <a:gd name="adj2" fmla="val -148937"/>
              <a:gd name="adj3" fmla="val 16667"/>
            </a:avLst>
          </a:prstGeom>
          <a:solidFill>
            <a:srgbClr val="FFFF99">
              <a:alpha val="50000"/>
            </a:srgbClr>
          </a:solidFill>
          <a:ln w="9525">
            <a:solidFill>
              <a:schemeClr val="tx1"/>
            </a:solidFill>
            <a:miter lim="800000"/>
            <a:headEnd/>
            <a:tailEnd/>
          </a:ln>
          <a:effectLst/>
        </p:spPr>
        <p:txBody>
          <a:bodyPr/>
          <a:lstStyle/>
          <a:p>
            <a:pPr algn="l" rtl="0"/>
            <a:r>
              <a:rPr lang="en-US" sz="2000" b="1" dirty="0">
                <a:solidFill>
                  <a:srgbClr val="0B0BEF"/>
                </a:solidFill>
              </a:rPr>
              <a:t>Can</a:t>
            </a:r>
            <a:r>
              <a:rPr lang="en-US" sz="2000" b="1" dirty="0"/>
              <a:t> </a:t>
            </a:r>
            <a:r>
              <a:rPr lang="en-US" sz="2000" b="1" dirty="0">
                <a:solidFill>
                  <a:srgbClr val="0B0BEF"/>
                </a:solidFill>
              </a:rPr>
              <a:t>be</a:t>
            </a:r>
            <a:r>
              <a:rPr lang="en-US" sz="2000" b="1" dirty="0"/>
              <a:t> </a:t>
            </a:r>
            <a:r>
              <a:rPr lang="en-US" sz="2000" b="1" dirty="0">
                <a:solidFill>
                  <a:srgbClr val="0B0BEF"/>
                </a:solidFill>
              </a:rPr>
              <a:t>days</a:t>
            </a:r>
            <a:r>
              <a:rPr lang="en-US" sz="2000" b="1" dirty="0" smtClean="0"/>
              <a:t>!</a:t>
            </a:r>
            <a:endParaRPr lang="en-US" sz="2000" b="1" dirty="0"/>
          </a:p>
        </p:txBody>
      </p:sp>
      <p:sp>
        <p:nvSpPr>
          <p:cNvPr id="38932" name="AutoShape 20"/>
          <p:cNvSpPr>
            <a:spLocks noChangeArrowheads="1"/>
          </p:cNvSpPr>
          <p:nvPr/>
        </p:nvSpPr>
        <p:spPr bwMode="auto">
          <a:xfrm>
            <a:off x="544904" y="4287157"/>
            <a:ext cx="6900926" cy="1170793"/>
          </a:xfrm>
          <a:prstGeom prst="horizontalScroll">
            <a:avLst>
              <a:gd name="adj" fmla="val 12500"/>
            </a:avLst>
          </a:prstGeom>
          <a:solidFill>
            <a:srgbClr val="FFFF99"/>
          </a:solidFill>
          <a:ln w="9525">
            <a:solidFill>
              <a:schemeClr val="tx1"/>
            </a:solidFill>
            <a:round/>
            <a:headEnd/>
            <a:tailEnd/>
          </a:ln>
          <a:effectLst/>
        </p:spPr>
        <p:txBody>
          <a:bodyPr wrap="none" anchor="ctr"/>
          <a:lstStyle/>
          <a:p>
            <a:pPr algn="just" rtl="0"/>
            <a:r>
              <a:rPr lang="en-AU" sz="2000" b="1" dirty="0">
                <a:latin typeface="Tahoma" pitchFamily="34" charset="0"/>
              </a:rPr>
              <a:t>Use </a:t>
            </a:r>
            <a:r>
              <a:rPr lang="en-AU" sz="2000" b="1" dirty="0" smtClean="0">
                <a:solidFill>
                  <a:srgbClr val="0000FF"/>
                </a:solidFill>
                <a:latin typeface="Tahoma" pitchFamily="34" charset="0"/>
              </a:rPr>
              <a:t>C</a:t>
            </a:r>
            <a:r>
              <a:rPr lang="en-AU" sz="2000" b="1" dirty="0" smtClean="0">
                <a:solidFill>
                  <a:srgbClr val="0000FF"/>
                </a:solidFill>
                <a:latin typeface="Blazing" panose="00000400000000000000" pitchFamily="2" charset="0"/>
              </a:rPr>
              <a:t>’</a:t>
            </a:r>
            <a:r>
              <a:rPr lang="en-AU" sz="2000" b="1" dirty="0" smtClean="0">
                <a:solidFill>
                  <a:srgbClr val="0000FF"/>
                </a:solidFill>
                <a:latin typeface="Tahoma" pitchFamily="34" charset="0"/>
              </a:rPr>
              <a:t> </a:t>
            </a:r>
            <a:r>
              <a:rPr lang="en-AU" sz="2000" b="1" dirty="0">
                <a:latin typeface="Tahoma" pitchFamily="34" charset="0"/>
              </a:rPr>
              <a:t>and </a:t>
            </a:r>
            <a:r>
              <a:rPr lang="en-US" sz="2000" b="1" dirty="0">
                <a:solidFill>
                  <a:srgbClr val="0000FF"/>
                </a:solidFill>
                <a:latin typeface="Tahoma" pitchFamily="34" charset="0"/>
                <a:sym typeface="Symbol" pitchFamily="18" charset="2"/>
              </a:rPr>
              <a:t>’</a:t>
            </a:r>
            <a:r>
              <a:rPr lang="en-AU" sz="2000" b="1" dirty="0">
                <a:latin typeface="Tahoma" pitchFamily="34" charset="0"/>
              </a:rPr>
              <a:t> for analysing </a:t>
            </a:r>
            <a:r>
              <a:rPr lang="en-US" sz="2000" b="1" dirty="0">
                <a:latin typeface="Tahoma" pitchFamily="34" charset="0"/>
              </a:rPr>
              <a:t>fully </a:t>
            </a:r>
            <a:r>
              <a:rPr lang="en-US" sz="2000" b="1" dirty="0" smtClean="0">
                <a:latin typeface="Tahoma" pitchFamily="34" charset="0"/>
              </a:rPr>
              <a:t>drained Situations </a:t>
            </a:r>
          </a:p>
          <a:p>
            <a:pPr algn="just" rtl="0"/>
            <a:r>
              <a:rPr lang="en-US" sz="2000" b="1" dirty="0" smtClean="0">
                <a:latin typeface="Tahoma" pitchFamily="34" charset="0"/>
              </a:rPr>
              <a:t>(i.e. long term stability, very slow loading)</a:t>
            </a:r>
            <a:endParaRPr lang="en-AU" b="1" dirty="0">
              <a:latin typeface="Tahoma" pitchFamily="34" charset="0"/>
            </a:endParaRPr>
          </a:p>
        </p:txBody>
      </p:sp>
      <p:sp>
        <p:nvSpPr>
          <p:cNvPr id="13" name="Rectangle 2"/>
          <p:cNvSpPr>
            <a:spLocks noGrp="1" noChangeArrowheads="1"/>
          </p:cNvSpPr>
          <p:nvPr>
            <p:ph type="title"/>
          </p:nvPr>
        </p:nvSpPr>
        <p:spPr>
          <a:xfrm>
            <a:off x="-33912" y="232886"/>
            <a:ext cx="5744714" cy="461665"/>
          </a:xfrm>
          <a:noFill/>
          <a:ln w="9525">
            <a:noFill/>
            <a:miter lim="800000"/>
            <a:headEnd/>
            <a:tailEnd/>
          </a:ln>
        </p:spPr>
        <p:txBody>
          <a:bodyPr vert="horz" wrap="none" lIns="91440" tIns="45720" rIns="91440" bIns="45720" numCol="1" anchor="ctr" anchorCtr="0" compatLnSpc="1">
            <a:prstTxWarp prst="textNoShape">
              <a:avLst/>
            </a:prstTxWarp>
            <a:spAutoFit/>
          </a:bodyPr>
          <a:lstStyle/>
          <a:p>
            <a:pPr algn="r"/>
            <a:r>
              <a:rPr lang="en-US" sz="2400" b="1" u="sng" dirty="0" smtClean="0">
                <a:solidFill>
                  <a:srgbClr val="C00000"/>
                </a:solidFill>
                <a:latin typeface="Arial" charset="0"/>
                <a:ea typeface="+mn-ea"/>
                <a:cs typeface="Arial" pitchFamily="34" charset="0"/>
              </a:rPr>
              <a:t>I. Consolidated </a:t>
            </a:r>
            <a:r>
              <a:rPr lang="en-US" sz="2400" b="1" u="sng" dirty="0">
                <a:solidFill>
                  <a:srgbClr val="C00000"/>
                </a:solidFill>
                <a:latin typeface="Arial" charset="0"/>
                <a:ea typeface="+mn-ea"/>
                <a:cs typeface="Arial" pitchFamily="34" charset="0"/>
              </a:rPr>
              <a:t>Drained </a:t>
            </a:r>
            <a:r>
              <a:rPr lang="en-US" sz="2400" b="1" u="sng" dirty="0" smtClean="0">
                <a:solidFill>
                  <a:srgbClr val="C00000"/>
                </a:solidFill>
                <a:latin typeface="Arial" charset="0"/>
                <a:ea typeface="+mn-ea"/>
                <a:cs typeface="Arial" pitchFamily="34" charset="0"/>
              </a:rPr>
              <a:t>Test (CD Test)</a:t>
            </a:r>
            <a:endParaRPr lang="en-AU" sz="2400" b="1" u="sng" dirty="0">
              <a:solidFill>
                <a:srgbClr val="C00000"/>
              </a:solidFill>
              <a:latin typeface="Arial" charset="0"/>
              <a:ea typeface="+mn-ea"/>
              <a:cs typeface="Arial" pitchFamily="34" charset="0"/>
            </a:endParaRPr>
          </a:p>
        </p:txBody>
      </p:sp>
      <p:sp>
        <p:nvSpPr>
          <p:cNvPr id="15" name="Text Box 16"/>
          <p:cNvSpPr txBox="1">
            <a:spLocks noChangeArrowheads="1"/>
          </p:cNvSpPr>
          <p:nvPr/>
        </p:nvSpPr>
        <p:spPr bwMode="auto">
          <a:xfrm>
            <a:off x="261928" y="3473028"/>
            <a:ext cx="7653343" cy="707886"/>
          </a:xfrm>
          <a:prstGeom prst="rect">
            <a:avLst/>
          </a:prstGeom>
          <a:noFill/>
          <a:ln w="9525">
            <a:noFill/>
            <a:miter lim="800000"/>
            <a:headEnd/>
            <a:tailEnd/>
          </a:ln>
          <a:effectLst/>
        </p:spPr>
        <p:txBody>
          <a:bodyPr wrap="square">
            <a:spAutoFit/>
          </a:bodyPr>
          <a:lstStyle/>
          <a:p>
            <a:pPr marL="342900" indent="-342900" algn="just" rtl="0">
              <a:spcBef>
                <a:spcPct val="50000"/>
              </a:spcBef>
              <a:buFont typeface="Wingdings" pitchFamily="2" charset="2"/>
              <a:buChar char="v"/>
            </a:pPr>
            <a:r>
              <a:rPr lang="en-US" sz="2000" b="1" dirty="0">
                <a:latin typeface="Tahoma" pitchFamily="34" charset="0"/>
              </a:rPr>
              <a:t> </a:t>
            </a:r>
            <a:r>
              <a:rPr lang="en-US" sz="2000" b="1" dirty="0" smtClean="0">
                <a:latin typeface="Tahoma" pitchFamily="34" charset="0"/>
              </a:rPr>
              <a:t>Note that at all the times during </a:t>
            </a:r>
            <a:r>
              <a:rPr lang="en-US" sz="2000" b="1" dirty="0" smtClean="0">
                <a:solidFill>
                  <a:srgbClr val="0000FF"/>
                </a:solidFill>
                <a:latin typeface="Tahoma" pitchFamily="34" charset="0"/>
              </a:rPr>
              <a:t>CD</a:t>
            </a:r>
            <a:r>
              <a:rPr lang="en-US" sz="2000" b="1" dirty="0" smtClean="0">
                <a:latin typeface="Tahoma" pitchFamily="34" charset="0"/>
              </a:rPr>
              <a:t> test, the pore   water pressure is essentially </a:t>
            </a:r>
            <a:r>
              <a:rPr lang="en-US" sz="2000" b="1" dirty="0" smtClean="0">
                <a:solidFill>
                  <a:srgbClr val="0B0BEF"/>
                </a:solidFill>
                <a:latin typeface="Tahoma" pitchFamily="34" charset="0"/>
              </a:rPr>
              <a:t>zero</a:t>
            </a:r>
            <a:r>
              <a:rPr lang="en-US" sz="2000" b="1" dirty="0" smtClean="0">
                <a:latin typeface="Tahoma" pitchFamily="34" charset="0"/>
              </a:rPr>
              <a:t>.</a:t>
            </a:r>
            <a:endParaRPr lang="en-AU" sz="2000" b="1" dirty="0">
              <a:latin typeface="Tahoma" pitchFamily="34" charset="0"/>
            </a:endParaRPr>
          </a:p>
        </p:txBody>
      </p:sp>
    </p:spTree>
    <p:custDataLst>
      <p:tags r:id="rId1"/>
    </p:custDataLst>
  </p:cSld>
  <p:clrMapOvr>
    <a:masterClrMapping/>
  </p:clrMapOvr>
  <p:transition spd="med" advClick="0" advTm="40000">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9345" y="4049086"/>
            <a:ext cx="1009308" cy="1009308"/>
          </a:xfrm>
          <a:prstGeom prst="rect">
            <a:avLst/>
          </a:prstGeom>
        </p:spPr>
      </p:pic>
      <p:grpSp>
        <p:nvGrpSpPr>
          <p:cNvPr id="9" name="Group 114"/>
          <p:cNvGrpSpPr>
            <a:grpSpLocks/>
          </p:cNvGrpSpPr>
          <p:nvPr/>
        </p:nvGrpSpPr>
        <p:grpSpPr bwMode="auto">
          <a:xfrm>
            <a:off x="857093" y="919582"/>
            <a:ext cx="6981694" cy="4605349"/>
            <a:chOff x="785" y="675"/>
            <a:chExt cx="4786" cy="3157"/>
          </a:xfrm>
        </p:grpSpPr>
        <p:grpSp>
          <p:nvGrpSpPr>
            <p:cNvPr id="10" name="Group 112"/>
            <p:cNvGrpSpPr>
              <a:grpSpLocks/>
            </p:cNvGrpSpPr>
            <p:nvPr/>
          </p:nvGrpSpPr>
          <p:grpSpPr bwMode="auto">
            <a:xfrm>
              <a:off x="785" y="675"/>
              <a:ext cx="4786" cy="3157"/>
              <a:chOff x="785" y="675"/>
              <a:chExt cx="4786" cy="3157"/>
            </a:xfrm>
          </p:grpSpPr>
          <p:sp>
            <p:nvSpPr>
              <p:cNvPr id="12" name="Rectangle 110" descr="20%"/>
              <p:cNvSpPr>
                <a:spLocks noChangeArrowheads="1"/>
              </p:cNvSpPr>
              <p:nvPr/>
            </p:nvSpPr>
            <p:spPr bwMode="auto">
              <a:xfrm>
                <a:off x="2348" y="1303"/>
                <a:ext cx="1259" cy="1958"/>
              </a:xfrm>
              <a:prstGeom prst="rect">
                <a:avLst/>
              </a:prstGeom>
              <a:pattFill prst="pct20">
                <a:fgClr>
                  <a:schemeClr val="tx1"/>
                </a:fgClr>
                <a:bgClr>
                  <a:schemeClr val="bg1"/>
                </a:bgClr>
              </a:pattFill>
              <a:ln w="9525" algn="ctr">
                <a:solidFill>
                  <a:schemeClr val="tx1"/>
                </a:solidFill>
                <a:miter lim="800000"/>
                <a:headEnd/>
                <a:tailEnd/>
              </a:ln>
            </p:spPr>
            <p:txBody>
              <a:bodyPr wrap="none" anchor="ctr"/>
              <a:lstStyle/>
              <a:p>
                <a:pPr algn="l" rtl="0"/>
                <a:endParaRPr lang="en-US" b="1"/>
              </a:p>
            </p:txBody>
          </p:sp>
          <p:sp>
            <p:nvSpPr>
              <p:cNvPr id="13" name="Rectangle 27" descr="Recycled paper"/>
              <p:cNvSpPr>
                <a:spLocks noChangeArrowheads="1"/>
              </p:cNvSpPr>
              <p:nvPr/>
            </p:nvSpPr>
            <p:spPr bwMode="auto">
              <a:xfrm>
                <a:off x="2688" y="1776"/>
                <a:ext cx="576" cy="1056"/>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l" rtl="0"/>
                <a:endParaRPr lang="en-US" b="1"/>
              </a:p>
            </p:txBody>
          </p:sp>
          <p:sp>
            <p:nvSpPr>
              <p:cNvPr id="14" name="Rectangle 29" descr="Sand"/>
              <p:cNvSpPr>
                <a:spLocks noChangeArrowheads="1"/>
              </p:cNvSpPr>
              <p:nvPr/>
            </p:nvSpPr>
            <p:spPr bwMode="auto">
              <a:xfrm>
                <a:off x="2688" y="2832"/>
                <a:ext cx="576" cy="96"/>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pPr algn="l" rtl="0"/>
                <a:endParaRPr lang="en-US" b="1"/>
              </a:p>
            </p:txBody>
          </p:sp>
          <p:sp>
            <p:nvSpPr>
              <p:cNvPr id="15" name="Rectangle 30" descr="Sand"/>
              <p:cNvSpPr>
                <a:spLocks noChangeArrowheads="1"/>
              </p:cNvSpPr>
              <p:nvPr/>
            </p:nvSpPr>
            <p:spPr bwMode="auto">
              <a:xfrm>
                <a:off x="2688" y="1680"/>
                <a:ext cx="576" cy="96"/>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pPr algn="l" rtl="0"/>
                <a:endParaRPr lang="en-US" b="1"/>
              </a:p>
            </p:txBody>
          </p:sp>
          <p:grpSp>
            <p:nvGrpSpPr>
              <p:cNvPr id="16" name="Group 80"/>
              <p:cNvGrpSpPr>
                <a:grpSpLocks/>
              </p:cNvGrpSpPr>
              <p:nvPr/>
            </p:nvGrpSpPr>
            <p:grpSpPr bwMode="auto">
              <a:xfrm>
                <a:off x="2112" y="2928"/>
                <a:ext cx="1680" cy="672"/>
                <a:chOff x="2112" y="2928"/>
                <a:chExt cx="1680" cy="672"/>
              </a:xfrm>
            </p:grpSpPr>
            <p:sp>
              <p:nvSpPr>
                <p:cNvPr id="73" name="Rectangle 31" descr="Dark upward diagonal"/>
                <p:cNvSpPr>
                  <a:spLocks noChangeArrowheads="1"/>
                </p:cNvSpPr>
                <p:nvPr/>
              </p:nvSpPr>
              <p:spPr bwMode="auto">
                <a:xfrm>
                  <a:off x="2688" y="2928"/>
                  <a:ext cx="576" cy="336"/>
                </a:xfrm>
                <a:prstGeom prst="rect">
                  <a:avLst/>
                </a:prstGeom>
                <a:pattFill prst="dkUpDiag">
                  <a:fgClr>
                    <a:schemeClr val="tx1"/>
                  </a:fgClr>
                  <a:bgClr>
                    <a:srgbClr val="FFFFFF"/>
                  </a:bgClr>
                </a:pattFill>
                <a:ln w="9525">
                  <a:noFill/>
                  <a:miter lim="800000"/>
                  <a:headEnd/>
                  <a:tailEnd/>
                </a:ln>
              </p:spPr>
              <p:txBody>
                <a:bodyPr wrap="none" anchor="ctr"/>
                <a:lstStyle/>
                <a:p>
                  <a:pPr algn="l" rtl="0"/>
                  <a:endParaRPr lang="en-US" b="1"/>
                </a:p>
              </p:txBody>
            </p:sp>
            <p:sp>
              <p:nvSpPr>
                <p:cNvPr id="74" name="Rectangle 33" descr="Dark upward diagonal"/>
                <p:cNvSpPr>
                  <a:spLocks noChangeArrowheads="1"/>
                </p:cNvSpPr>
                <p:nvPr/>
              </p:nvSpPr>
              <p:spPr bwMode="auto">
                <a:xfrm>
                  <a:off x="2112" y="3264"/>
                  <a:ext cx="1680" cy="336"/>
                </a:xfrm>
                <a:prstGeom prst="rect">
                  <a:avLst/>
                </a:prstGeom>
                <a:pattFill prst="dkUpDiag">
                  <a:fgClr>
                    <a:schemeClr val="tx1"/>
                  </a:fgClr>
                  <a:bgClr>
                    <a:srgbClr val="FFFFFF"/>
                  </a:bgClr>
                </a:pattFill>
                <a:ln w="9525">
                  <a:noFill/>
                  <a:miter lim="800000"/>
                  <a:headEnd/>
                  <a:tailEnd/>
                </a:ln>
              </p:spPr>
              <p:txBody>
                <a:bodyPr wrap="none" anchor="ctr"/>
                <a:lstStyle/>
                <a:p>
                  <a:pPr algn="l" rtl="0"/>
                  <a:endParaRPr lang="en-US" b="1"/>
                </a:p>
              </p:txBody>
            </p:sp>
          </p:grpSp>
          <p:sp>
            <p:nvSpPr>
              <p:cNvPr id="17" name="Rectangle 34" descr="Light upward diagonal"/>
              <p:cNvSpPr>
                <a:spLocks noChangeArrowheads="1"/>
              </p:cNvSpPr>
              <p:nvPr/>
            </p:nvSpPr>
            <p:spPr bwMode="auto">
              <a:xfrm>
                <a:off x="2688" y="1536"/>
                <a:ext cx="576" cy="144"/>
              </a:xfrm>
              <a:prstGeom prst="rect">
                <a:avLst/>
              </a:prstGeom>
              <a:pattFill prst="ltUpDiag">
                <a:fgClr>
                  <a:schemeClr val="tx1"/>
                </a:fgClr>
                <a:bgClr>
                  <a:srgbClr val="FFFFFF"/>
                </a:bgClr>
              </a:pattFill>
              <a:ln w="9525">
                <a:noFill/>
                <a:miter lim="800000"/>
                <a:headEnd/>
                <a:tailEnd/>
              </a:ln>
            </p:spPr>
            <p:txBody>
              <a:bodyPr wrap="none" anchor="ctr"/>
              <a:lstStyle/>
              <a:p>
                <a:pPr algn="l" rtl="0"/>
                <a:endParaRPr lang="en-US" b="1"/>
              </a:p>
            </p:txBody>
          </p:sp>
          <p:grpSp>
            <p:nvGrpSpPr>
              <p:cNvPr id="18" name="Group 81"/>
              <p:cNvGrpSpPr>
                <a:grpSpLocks/>
              </p:cNvGrpSpPr>
              <p:nvPr/>
            </p:nvGrpSpPr>
            <p:grpSpPr bwMode="auto">
              <a:xfrm>
                <a:off x="2688" y="1584"/>
                <a:ext cx="576" cy="1536"/>
                <a:chOff x="2688" y="1584"/>
                <a:chExt cx="576" cy="1536"/>
              </a:xfrm>
            </p:grpSpPr>
            <p:sp>
              <p:nvSpPr>
                <p:cNvPr id="71" name="Line 35"/>
                <p:cNvSpPr>
                  <a:spLocks noChangeShapeType="1"/>
                </p:cNvSpPr>
                <p:nvPr/>
              </p:nvSpPr>
              <p:spPr bwMode="auto">
                <a:xfrm>
                  <a:off x="2688" y="1584"/>
                  <a:ext cx="0" cy="1536"/>
                </a:xfrm>
                <a:prstGeom prst="line">
                  <a:avLst/>
                </a:prstGeom>
                <a:noFill/>
                <a:ln w="19050">
                  <a:solidFill>
                    <a:schemeClr val="accent1"/>
                  </a:solidFill>
                  <a:round/>
                  <a:headEnd/>
                  <a:tailEnd/>
                </a:ln>
              </p:spPr>
              <p:txBody>
                <a:bodyPr wrap="none"/>
                <a:lstStyle/>
                <a:p>
                  <a:pPr algn="l" rtl="0"/>
                  <a:endParaRPr lang="en-US" b="1"/>
                </a:p>
              </p:txBody>
            </p:sp>
            <p:sp>
              <p:nvSpPr>
                <p:cNvPr id="72" name="Line 36"/>
                <p:cNvSpPr>
                  <a:spLocks noChangeShapeType="1"/>
                </p:cNvSpPr>
                <p:nvPr/>
              </p:nvSpPr>
              <p:spPr bwMode="auto">
                <a:xfrm>
                  <a:off x="3264" y="1584"/>
                  <a:ext cx="0" cy="1536"/>
                </a:xfrm>
                <a:prstGeom prst="line">
                  <a:avLst/>
                </a:prstGeom>
                <a:noFill/>
                <a:ln w="19050">
                  <a:solidFill>
                    <a:schemeClr val="accent1"/>
                  </a:solidFill>
                  <a:round/>
                  <a:headEnd/>
                  <a:tailEnd/>
                </a:ln>
              </p:spPr>
              <p:txBody>
                <a:bodyPr wrap="none"/>
                <a:lstStyle/>
                <a:p>
                  <a:pPr algn="l" rtl="0"/>
                  <a:endParaRPr lang="en-US" b="1"/>
                </a:p>
              </p:txBody>
            </p:sp>
          </p:grpSp>
          <p:grpSp>
            <p:nvGrpSpPr>
              <p:cNvPr id="19" name="Group 82"/>
              <p:cNvGrpSpPr>
                <a:grpSpLocks/>
              </p:cNvGrpSpPr>
              <p:nvPr/>
            </p:nvGrpSpPr>
            <p:grpSpPr bwMode="auto">
              <a:xfrm>
                <a:off x="2640" y="1632"/>
                <a:ext cx="672" cy="1440"/>
                <a:chOff x="2640" y="1632"/>
                <a:chExt cx="672" cy="1440"/>
              </a:xfrm>
            </p:grpSpPr>
            <p:sp>
              <p:nvSpPr>
                <p:cNvPr id="67" name="Oval 37"/>
                <p:cNvSpPr>
                  <a:spLocks noChangeArrowheads="1"/>
                </p:cNvSpPr>
                <p:nvPr/>
              </p:nvSpPr>
              <p:spPr bwMode="auto">
                <a:xfrm>
                  <a:off x="3264" y="1632"/>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68" name="Oval 38"/>
                <p:cNvSpPr>
                  <a:spLocks noChangeArrowheads="1"/>
                </p:cNvSpPr>
                <p:nvPr/>
              </p:nvSpPr>
              <p:spPr bwMode="auto">
                <a:xfrm>
                  <a:off x="2640" y="1632"/>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69" name="Oval 39"/>
                <p:cNvSpPr>
                  <a:spLocks noChangeArrowheads="1"/>
                </p:cNvSpPr>
                <p:nvPr/>
              </p:nvSpPr>
              <p:spPr bwMode="auto">
                <a:xfrm>
                  <a:off x="3264" y="3024"/>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70" name="Oval 40"/>
                <p:cNvSpPr>
                  <a:spLocks noChangeArrowheads="1"/>
                </p:cNvSpPr>
                <p:nvPr/>
              </p:nvSpPr>
              <p:spPr bwMode="auto">
                <a:xfrm>
                  <a:off x="2640" y="3024"/>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grpSp>
          <p:grpSp>
            <p:nvGrpSpPr>
              <p:cNvPr id="20" name="Group 87"/>
              <p:cNvGrpSpPr>
                <a:grpSpLocks/>
              </p:cNvGrpSpPr>
              <p:nvPr/>
            </p:nvGrpSpPr>
            <p:grpSpPr bwMode="auto">
              <a:xfrm>
                <a:off x="2352" y="1248"/>
                <a:ext cx="1248" cy="2064"/>
                <a:chOff x="2352" y="1248"/>
                <a:chExt cx="1248" cy="2064"/>
              </a:xfrm>
            </p:grpSpPr>
            <p:sp>
              <p:nvSpPr>
                <p:cNvPr id="65" name="Line 42"/>
                <p:cNvSpPr>
                  <a:spLocks noChangeShapeType="1"/>
                </p:cNvSpPr>
                <p:nvPr/>
              </p:nvSpPr>
              <p:spPr bwMode="auto">
                <a:xfrm>
                  <a:off x="2352" y="1248"/>
                  <a:ext cx="0" cy="2016"/>
                </a:xfrm>
                <a:prstGeom prst="line">
                  <a:avLst/>
                </a:prstGeom>
                <a:noFill/>
                <a:ln w="19050">
                  <a:solidFill>
                    <a:schemeClr val="tx1"/>
                  </a:solidFill>
                  <a:round/>
                  <a:headEnd/>
                  <a:tailEnd/>
                </a:ln>
              </p:spPr>
              <p:txBody>
                <a:bodyPr wrap="none"/>
                <a:lstStyle/>
                <a:p>
                  <a:pPr algn="l" rtl="0"/>
                  <a:endParaRPr lang="en-US" b="1"/>
                </a:p>
              </p:txBody>
            </p:sp>
            <p:sp>
              <p:nvSpPr>
                <p:cNvPr id="66" name="Line 43"/>
                <p:cNvSpPr>
                  <a:spLocks noChangeShapeType="1"/>
                </p:cNvSpPr>
                <p:nvPr/>
              </p:nvSpPr>
              <p:spPr bwMode="auto">
                <a:xfrm>
                  <a:off x="3600" y="1296"/>
                  <a:ext cx="0" cy="2016"/>
                </a:xfrm>
                <a:prstGeom prst="line">
                  <a:avLst/>
                </a:prstGeom>
                <a:noFill/>
                <a:ln w="19050">
                  <a:solidFill>
                    <a:schemeClr val="tx1"/>
                  </a:solidFill>
                  <a:round/>
                  <a:headEnd/>
                  <a:tailEnd/>
                </a:ln>
              </p:spPr>
              <p:txBody>
                <a:bodyPr wrap="none"/>
                <a:lstStyle/>
                <a:p>
                  <a:pPr algn="l" rtl="0"/>
                  <a:endParaRPr lang="en-US" b="1"/>
                </a:p>
              </p:txBody>
            </p:sp>
          </p:grpSp>
          <p:sp>
            <p:nvSpPr>
              <p:cNvPr id="21" name="Rectangle 44" descr="Wide downward diagonal"/>
              <p:cNvSpPr>
                <a:spLocks noChangeArrowheads="1"/>
              </p:cNvSpPr>
              <p:nvPr/>
            </p:nvSpPr>
            <p:spPr bwMode="auto">
              <a:xfrm>
                <a:off x="2160" y="1104"/>
                <a:ext cx="1584" cy="192"/>
              </a:xfrm>
              <a:prstGeom prst="rect">
                <a:avLst/>
              </a:prstGeom>
              <a:pattFill prst="wdDnDiag">
                <a:fgClr>
                  <a:srgbClr val="808080"/>
                </a:fgClr>
                <a:bgClr>
                  <a:schemeClr val="bg1"/>
                </a:bgClr>
              </a:pattFill>
              <a:ln w="9525">
                <a:solidFill>
                  <a:schemeClr val="tx1"/>
                </a:solidFill>
                <a:miter lim="800000"/>
                <a:headEnd/>
                <a:tailEnd/>
              </a:ln>
            </p:spPr>
            <p:txBody>
              <a:bodyPr wrap="none" anchor="ctr"/>
              <a:lstStyle/>
              <a:p>
                <a:pPr algn="l" rtl="0"/>
                <a:endParaRPr lang="en-US" b="1"/>
              </a:p>
            </p:txBody>
          </p:sp>
          <p:sp>
            <p:nvSpPr>
              <p:cNvPr id="22" name="AutoShape 41"/>
              <p:cNvSpPr>
                <a:spLocks noChangeArrowheads="1"/>
              </p:cNvSpPr>
              <p:nvPr/>
            </p:nvSpPr>
            <p:spPr bwMode="auto">
              <a:xfrm>
                <a:off x="2910" y="763"/>
                <a:ext cx="116" cy="780"/>
              </a:xfrm>
              <a:prstGeom prst="can">
                <a:avLst>
                  <a:gd name="adj" fmla="val 63786"/>
                </a:avLst>
              </a:prstGeom>
              <a:solidFill>
                <a:srgbClr val="969696"/>
              </a:solidFill>
              <a:ln w="9525">
                <a:solidFill>
                  <a:schemeClr val="tx1"/>
                </a:solidFill>
                <a:round/>
                <a:headEnd/>
                <a:tailEnd/>
              </a:ln>
            </p:spPr>
            <p:txBody>
              <a:bodyPr wrap="none" anchor="ctr"/>
              <a:lstStyle/>
              <a:p>
                <a:pPr algn="l" rtl="0"/>
                <a:endParaRPr lang="en-US" b="1"/>
              </a:p>
            </p:txBody>
          </p:sp>
          <p:grpSp>
            <p:nvGrpSpPr>
              <p:cNvPr id="23" name="Group 83"/>
              <p:cNvGrpSpPr>
                <a:grpSpLocks/>
              </p:cNvGrpSpPr>
              <p:nvPr/>
            </p:nvGrpSpPr>
            <p:grpSpPr bwMode="auto">
              <a:xfrm>
                <a:off x="3024" y="2928"/>
                <a:ext cx="1344" cy="432"/>
                <a:chOff x="3024" y="2928"/>
                <a:chExt cx="1344" cy="432"/>
              </a:xfrm>
            </p:grpSpPr>
            <p:sp>
              <p:nvSpPr>
                <p:cNvPr id="63" name="Rectangle 45"/>
                <p:cNvSpPr>
                  <a:spLocks noChangeArrowheads="1"/>
                </p:cNvSpPr>
                <p:nvPr/>
              </p:nvSpPr>
              <p:spPr bwMode="auto">
                <a:xfrm>
                  <a:off x="3024" y="2928"/>
                  <a:ext cx="48" cy="432"/>
                </a:xfrm>
                <a:prstGeom prst="rect">
                  <a:avLst/>
                </a:prstGeom>
                <a:solidFill>
                  <a:schemeClr val="bg1"/>
                </a:solidFill>
                <a:ln w="9525">
                  <a:noFill/>
                  <a:miter lim="800000"/>
                  <a:headEnd/>
                  <a:tailEnd/>
                </a:ln>
              </p:spPr>
              <p:txBody>
                <a:bodyPr wrap="none" anchor="ctr"/>
                <a:lstStyle/>
                <a:p>
                  <a:pPr algn="l" rtl="0"/>
                  <a:endParaRPr lang="en-US" b="1"/>
                </a:p>
              </p:txBody>
            </p:sp>
            <p:sp>
              <p:nvSpPr>
                <p:cNvPr id="64" name="Rectangle 48"/>
                <p:cNvSpPr>
                  <a:spLocks noChangeArrowheads="1"/>
                </p:cNvSpPr>
                <p:nvPr/>
              </p:nvSpPr>
              <p:spPr bwMode="auto">
                <a:xfrm rot="5400000">
                  <a:off x="3696" y="2688"/>
                  <a:ext cx="48" cy="1296"/>
                </a:xfrm>
                <a:prstGeom prst="rect">
                  <a:avLst/>
                </a:prstGeom>
                <a:solidFill>
                  <a:schemeClr val="bg1"/>
                </a:solidFill>
                <a:ln w="9525">
                  <a:noFill/>
                  <a:miter lim="800000"/>
                  <a:headEnd/>
                  <a:tailEnd/>
                </a:ln>
              </p:spPr>
              <p:txBody>
                <a:bodyPr wrap="none" anchor="ctr"/>
                <a:lstStyle/>
                <a:p>
                  <a:pPr algn="l" rtl="0"/>
                  <a:endParaRPr lang="en-US" b="1"/>
                </a:p>
              </p:txBody>
            </p:sp>
          </p:grpSp>
          <p:grpSp>
            <p:nvGrpSpPr>
              <p:cNvPr id="24" name="Group 85"/>
              <p:cNvGrpSpPr>
                <a:grpSpLocks/>
              </p:cNvGrpSpPr>
              <p:nvPr/>
            </p:nvGrpSpPr>
            <p:grpSpPr bwMode="auto">
              <a:xfrm>
                <a:off x="1920" y="3264"/>
                <a:ext cx="528" cy="144"/>
                <a:chOff x="1920" y="3264"/>
                <a:chExt cx="528" cy="144"/>
              </a:xfrm>
            </p:grpSpPr>
            <p:sp>
              <p:nvSpPr>
                <p:cNvPr id="61" name="Rectangle 53"/>
                <p:cNvSpPr>
                  <a:spLocks noChangeArrowheads="1"/>
                </p:cNvSpPr>
                <p:nvPr/>
              </p:nvSpPr>
              <p:spPr bwMode="auto">
                <a:xfrm>
                  <a:off x="2400" y="3264"/>
                  <a:ext cx="48" cy="144"/>
                </a:xfrm>
                <a:prstGeom prst="rect">
                  <a:avLst/>
                </a:prstGeom>
                <a:solidFill>
                  <a:schemeClr val="bg1"/>
                </a:solidFill>
                <a:ln w="9525">
                  <a:noFill/>
                  <a:miter lim="800000"/>
                  <a:headEnd/>
                  <a:tailEnd/>
                </a:ln>
              </p:spPr>
              <p:txBody>
                <a:bodyPr wrap="none" anchor="ctr"/>
                <a:lstStyle/>
                <a:p>
                  <a:pPr algn="l" rtl="0"/>
                  <a:endParaRPr lang="en-US" b="1"/>
                </a:p>
              </p:txBody>
            </p:sp>
            <p:sp>
              <p:nvSpPr>
                <p:cNvPr id="62" name="Rectangle 54"/>
                <p:cNvSpPr>
                  <a:spLocks noChangeArrowheads="1"/>
                </p:cNvSpPr>
                <p:nvPr/>
              </p:nvSpPr>
              <p:spPr bwMode="auto">
                <a:xfrm rot="5400000">
                  <a:off x="2136" y="3144"/>
                  <a:ext cx="48" cy="480"/>
                </a:xfrm>
                <a:prstGeom prst="rect">
                  <a:avLst/>
                </a:prstGeom>
                <a:solidFill>
                  <a:schemeClr val="bg1"/>
                </a:solidFill>
                <a:ln w="9525">
                  <a:noFill/>
                  <a:miter lim="800000"/>
                  <a:headEnd/>
                  <a:tailEnd/>
                </a:ln>
              </p:spPr>
              <p:txBody>
                <a:bodyPr wrap="none" anchor="ctr"/>
                <a:lstStyle/>
                <a:p>
                  <a:pPr algn="l" rtl="0"/>
                  <a:endParaRPr lang="en-US" b="1"/>
                </a:p>
              </p:txBody>
            </p:sp>
          </p:grpSp>
          <p:sp>
            <p:nvSpPr>
              <p:cNvPr id="25" name="Freeform 58"/>
              <p:cNvSpPr>
                <a:spLocks/>
              </p:cNvSpPr>
              <p:nvPr/>
            </p:nvSpPr>
            <p:spPr bwMode="auto">
              <a:xfrm>
                <a:off x="2452" y="1387"/>
                <a:ext cx="356" cy="1895"/>
              </a:xfrm>
              <a:custGeom>
                <a:avLst/>
                <a:gdLst>
                  <a:gd name="T0" fmla="*/ 48 w 240"/>
                  <a:gd name="T1" fmla="*/ 1920 h 1920"/>
                  <a:gd name="T2" fmla="*/ 0 w 240"/>
                  <a:gd name="T3" fmla="*/ 672 h 1920"/>
                  <a:gd name="T4" fmla="*/ 48 w 240"/>
                  <a:gd name="T5" fmla="*/ 96 h 1920"/>
                  <a:gd name="T6" fmla="*/ 240 w 240"/>
                  <a:gd name="T7" fmla="*/ 96 h 1920"/>
                  <a:gd name="T8" fmla="*/ 0 60000 65536"/>
                  <a:gd name="T9" fmla="*/ 0 60000 65536"/>
                  <a:gd name="T10" fmla="*/ 0 60000 65536"/>
                  <a:gd name="T11" fmla="*/ 0 60000 65536"/>
                  <a:gd name="T12" fmla="*/ 0 w 240"/>
                  <a:gd name="T13" fmla="*/ 0 h 1920"/>
                  <a:gd name="T14" fmla="*/ 240 w 240"/>
                  <a:gd name="T15" fmla="*/ 1920 h 1920"/>
                </a:gdLst>
                <a:ahLst/>
                <a:cxnLst>
                  <a:cxn ang="T8">
                    <a:pos x="T0" y="T1"/>
                  </a:cxn>
                  <a:cxn ang="T9">
                    <a:pos x="T2" y="T3"/>
                  </a:cxn>
                  <a:cxn ang="T10">
                    <a:pos x="T4" y="T5"/>
                  </a:cxn>
                  <a:cxn ang="T11">
                    <a:pos x="T6" y="T7"/>
                  </a:cxn>
                </a:cxnLst>
                <a:rect l="T12" t="T13" r="T14" b="T15"/>
                <a:pathLst>
                  <a:path w="240" h="1920">
                    <a:moveTo>
                      <a:pt x="48" y="1920"/>
                    </a:moveTo>
                    <a:cubicBezTo>
                      <a:pt x="24" y="1448"/>
                      <a:pt x="0" y="976"/>
                      <a:pt x="0" y="672"/>
                    </a:cubicBezTo>
                    <a:cubicBezTo>
                      <a:pt x="0" y="368"/>
                      <a:pt x="8" y="192"/>
                      <a:pt x="48" y="96"/>
                    </a:cubicBezTo>
                    <a:cubicBezTo>
                      <a:pt x="88" y="0"/>
                      <a:pt x="164" y="48"/>
                      <a:pt x="240" y="96"/>
                    </a:cubicBezTo>
                  </a:path>
                </a:pathLst>
              </a:custGeom>
              <a:noFill/>
              <a:ln w="9525" cap="flat" cmpd="sng">
                <a:solidFill>
                  <a:schemeClr val="tx1"/>
                </a:solidFill>
                <a:prstDash val="solid"/>
                <a:round/>
                <a:headEnd/>
                <a:tailEnd/>
              </a:ln>
            </p:spPr>
            <p:txBody>
              <a:bodyPr wrap="none"/>
              <a:lstStyle/>
              <a:p>
                <a:pPr algn="l" rtl="0"/>
                <a:endParaRPr lang="en-US" b="1"/>
              </a:p>
            </p:txBody>
          </p:sp>
          <p:sp>
            <p:nvSpPr>
              <p:cNvPr id="26" name="Rectangle 51"/>
              <p:cNvSpPr>
                <a:spLocks noChangeArrowheads="1"/>
              </p:cNvSpPr>
              <p:nvPr/>
            </p:nvSpPr>
            <p:spPr bwMode="auto">
              <a:xfrm rot="5400000">
                <a:off x="2190" y="3216"/>
                <a:ext cx="48" cy="624"/>
              </a:xfrm>
              <a:prstGeom prst="rect">
                <a:avLst/>
              </a:prstGeom>
              <a:solidFill>
                <a:schemeClr val="bg1"/>
              </a:solidFill>
              <a:ln w="9525">
                <a:noFill/>
                <a:miter lim="800000"/>
                <a:headEnd/>
                <a:tailEnd/>
              </a:ln>
            </p:spPr>
            <p:txBody>
              <a:bodyPr wrap="none" anchor="ctr"/>
              <a:lstStyle/>
              <a:p>
                <a:pPr algn="l" rtl="0"/>
                <a:endParaRPr lang="en-US" b="1"/>
              </a:p>
            </p:txBody>
          </p:sp>
          <p:sp>
            <p:nvSpPr>
              <p:cNvPr id="27" name="Rectangle 52"/>
              <p:cNvSpPr>
                <a:spLocks noChangeArrowheads="1"/>
              </p:cNvSpPr>
              <p:nvPr/>
            </p:nvSpPr>
            <p:spPr bwMode="auto">
              <a:xfrm>
                <a:off x="2478" y="3264"/>
                <a:ext cx="48" cy="240"/>
              </a:xfrm>
              <a:prstGeom prst="rect">
                <a:avLst/>
              </a:prstGeom>
              <a:solidFill>
                <a:schemeClr val="bg1"/>
              </a:solidFill>
              <a:ln w="9525">
                <a:noFill/>
                <a:miter lim="800000"/>
                <a:headEnd/>
                <a:tailEnd/>
              </a:ln>
            </p:spPr>
            <p:txBody>
              <a:bodyPr wrap="none" anchor="ctr"/>
              <a:lstStyle/>
              <a:p>
                <a:pPr algn="l" rtl="0"/>
                <a:endParaRPr lang="en-US" b="1"/>
              </a:p>
            </p:txBody>
          </p:sp>
          <p:sp>
            <p:nvSpPr>
              <p:cNvPr id="28" name="Rectangle 55"/>
              <p:cNvSpPr>
                <a:spLocks noChangeArrowheads="1"/>
              </p:cNvSpPr>
              <p:nvPr/>
            </p:nvSpPr>
            <p:spPr bwMode="auto">
              <a:xfrm>
                <a:off x="2772" y="1440"/>
                <a:ext cx="48" cy="240"/>
              </a:xfrm>
              <a:prstGeom prst="rect">
                <a:avLst/>
              </a:prstGeom>
              <a:solidFill>
                <a:schemeClr val="bg1"/>
              </a:solidFill>
              <a:ln w="9525">
                <a:noFill/>
                <a:miter lim="800000"/>
                <a:headEnd/>
                <a:tailEnd/>
              </a:ln>
            </p:spPr>
            <p:txBody>
              <a:bodyPr wrap="none" anchor="ctr"/>
              <a:lstStyle/>
              <a:p>
                <a:pPr algn="l" rtl="0"/>
                <a:endParaRPr lang="en-US" b="1"/>
              </a:p>
            </p:txBody>
          </p:sp>
          <p:sp>
            <p:nvSpPr>
              <p:cNvPr id="29" name="Freeform 59"/>
              <p:cNvSpPr>
                <a:spLocks/>
              </p:cNvSpPr>
              <p:nvPr/>
            </p:nvSpPr>
            <p:spPr bwMode="auto">
              <a:xfrm>
                <a:off x="2405" y="1320"/>
                <a:ext cx="405" cy="1944"/>
              </a:xfrm>
              <a:custGeom>
                <a:avLst/>
                <a:gdLst>
                  <a:gd name="T0" fmla="*/ 64 w 352"/>
                  <a:gd name="T1" fmla="*/ 1952 h 1952"/>
                  <a:gd name="T2" fmla="*/ 16 w 352"/>
                  <a:gd name="T3" fmla="*/ 944 h 1952"/>
                  <a:gd name="T4" fmla="*/ 16 w 352"/>
                  <a:gd name="T5" fmla="*/ 320 h 1952"/>
                  <a:gd name="T6" fmla="*/ 112 w 352"/>
                  <a:gd name="T7" fmla="*/ 32 h 1952"/>
                  <a:gd name="T8" fmla="*/ 352 w 352"/>
                  <a:gd name="T9" fmla="*/ 128 h 1952"/>
                  <a:gd name="T10" fmla="*/ 0 60000 65536"/>
                  <a:gd name="T11" fmla="*/ 0 60000 65536"/>
                  <a:gd name="T12" fmla="*/ 0 60000 65536"/>
                  <a:gd name="T13" fmla="*/ 0 60000 65536"/>
                  <a:gd name="T14" fmla="*/ 0 60000 65536"/>
                  <a:gd name="T15" fmla="*/ 0 w 352"/>
                  <a:gd name="T16" fmla="*/ 0 h 1952"/>
                  <a:gd name="T17" fmla="*/ 352 w 352"/>
                  <a:gd name="T18" fmla="*/ 1952 h 1952"/>
                </a:gdLst>
                <a:ahLst/>
                <a:cxnLst>
                  <a:cxn ang="T10">
                    <a:pos x="T0" y="T1"/>
                  </a:cxn>
                  <a:cxn ang="T11">
                    <a:pos x="T2" y="T3"/>
                  </a:cxn>
                  <a:cxn ang="T12">
                    <a:pos x="T4" y="T5"/>
                  </a:cxn>
                  <a:cxn ang="T13">
                    <a:pos x="T6" y="T7"/>
                  </a:cxn>
                  <a:cxn ang="T14">
                    <a:pos x="T8" y="T9"/>
                  </a:cxn>
                </a:cxnLst>
                <a:rect l="T15" t="T16" r="T17" b="T18"/>
                <a:pathLst>
                  <a:path w="352" h="1952">
                    <a:moveTo>
                      <a:pt x="64" y="1952"/>
                    </a:moveTo>
                    <a:cubicBezTo>
                      <a:pt x="44" y="1584"/>
                      <a:pt x="24" y="1216"/>
                      <a:pt x="16" y="944"/>
                    </a:cubicBezTo>
                    <a:cubicBezTo>
                      <a:pt x="8" y="672"/>
                      <a:pt x="0" y="472"/>
                      <a:pt x="16" y="320"/>
                    </a:cubicBezTo>
                    <a:cubicBezTo>
                      <a:pt x="32" y="168"/>
                      <a:pt x="56" y="64"/>
                      <a:pt x="112" y="32"/>
                    </a:cubicBezTo>
                    <a:cubicBezTo>
                      <a:pt x="168" y="0"/>
                      <a:pt x="260" y="64"/>
                      <a:pt x="352" y="128"/>
                    </a:cubicBezTo>
                  </a:path>
                </a:pathLst>
              </a:custGeom>
              <a:noFill/>
              <a:ln w="9525" cap="flat" cmpd="sng">
                <a:solidFill>
                  <a:schemeClr val="tx1"/>
                </a:solidFill>
                <a:prstDash val="solid"/>
                <a:round/>
                <a:headEnd/>
                <a:tailEnd/>
              </a:ln>
            </p:spPr>
            <p:txBody>
              <a:bodyPr wrap="none"/>
              <a:lstStyle/>
              <a:p>
                <a:pPr algn="l" rtl="0"/>
                <a:endParaRPr lang="en-US" b="1"/>
              </a:p>
            </p:txBody>
          </p:sp>
          <p:grpSp>
            <p:nvGrpSpPr>
              <p:cNvPr id="30" name="Group 77"/>
              <p:cNvGrpSpPr>
                <a:grpSpLocks/>
              </p:cNvGrpSpPr>
              <p:nvPr/>
            </p:nvGrpSpPr>
            <p:grpSpPr bwMode="auto">
              <a:xfrm>
                <a:off x="3072" y="1728"/>
                <a:ext cx="1427" cy="1113"/>
                <a:chOff x="3072" y="1728"/>
                <a:chExt cx="1427" cy="1113"/>
              </a:xfrm>
            </p:grpSpPr>
            <p:sp>
              <p:nvSpPr>
                <p:cNvPr id="58" name="Text Box 60"/>
                <p:cNvSpPr txBox="1">
                  <a:spLocks noChangeArrowheads="1"/>
                </p:cNvSpPr>
                <p:nvPr/>
              </p:nvSpPr>
              <p:spPr bwMode="auto">
                <a:xfrm>
                  <a:off x="3813" y="2176"/>
                  <a:ext cx="686" cy="401"/>
                </a:xfrm>
                <a:prstGeom prst="rect">
                  <a:avLst/>
                </a:prstGeom>
                <a:noFill/>
                <a:ln w="9525">
                  <a:noFill/>
                  <a:miter lim="800000"/>
                  <a:headEnd/>
                  <a:tailEnd/>
                </a:ln>
              </p:spPr>
              <p:txBody>
                <a:bodyPr wrap="square">
                  <a:spAutoFit/>
                </a:bodyPr>
                <a:lstStyle/>
                <a:p>
                  <a:pPr algn="l" rtl="0"/>
                  <a:r>
                    <a:rPr lang="en-US" sz="1600" b="1" dirty="0">
                      <a:solidFill>
                        <a:schemeClr val="folHlink"/>
                      </a:solidFill>
                    </a:rPr>
                    <a:t>Porous stone</a:t>
                  </a:r>
                  <a:endParaRPr lang="en-AU" sz="1600" b="1" dirty="0">
                    <a:solidFill>
                      <a:schemeClr val="folHlink"/>
                    </a:solidFill>
                  </a:endParaRPr>
                </a:p>
              </p:txBody>
            </p:sp>
            <p:sp>
              <p:nvSpPr>
                <p:cNvPr id="59" name="Line 61"/>
                <p:cNvSpPr>
                  <a:spLocks noChangeShapeType="1"/>
                </p:cNvSpPr>
                <p:nvPr/>
              </p:nvSpPr>
              <p:spPr bwMode="auto">
                <a:xfrm flipH="1">
                  <a:off x="3082" y="2352"/>
                  <a:ext cx="720" cy="489"/>
                </a:xfrm>
                <a:prstGeom prst="line">
                  <a:avLst/>
                </a:prstGeom>
                <a:noFill/>
                <a:ln w="9525">
                  <a:solidFill>
                    <a:srgbClr val="800000"/>
                  </a:solidFill>
                  <a:round/>
                  <a:headEnd/>
                  <a:tailEnd type="triangle" w="med" len="med"/>
                </a:ln>
              </p:spPr>
              <p:txBody>
                <a:bodyPr wrap="none"/>
                <a:lstStyle/>
                <a:p>
                  <a:pPr algn="l" rtl="0"/>
                  <a:endParaRPr lang="en-US" b="1"/>
                </a:p>
              </p:txBody>
            </p:sp>
            <p:sp>
              <p:nvSpPr>
                <p:cNvPr id="60" name="Line 62"/>
                <p:cNvSpPr>
                  <a:spLocks noChangeShapeType="1"/>
                </p:cNvSpPr>
                <p:nvPr/>
              </p:nvSpPr>
              <p:spPr bwMode="auto">
                <a:xfrm flipH="1" flipV="1">
                  <a:off x="3072" y="1728"/>
                  <a:ext cx="672" cy="528"/>
                </a:xfrm>
                <a:prstGeom prst="line">
                  <a:avLst/>
                </a:prstGeom>
                <a:noFill/>
                <a:ln w="9525">
                  <a:solidFill>
                    <a:srgbClr val="800000"/>
                  </a:solidFill>
                  <a:round/>
                  <a:headEnd/>
                  <a:tailEnd type="triangle" w="med" len="med"/>
                </a:ln>
              </p:spPr>
              <p:txBody>
                <a:bodyPr wrap="none"/>
                <a:lstStyle/>
                <a:p>
                  <a:pPr algn="l" rtl="0"/>
                  <a:endParaRPr lang="en-US" b="1"/>
                </a:p>
              </p:txBody>
            </p:sp>
          </p:grpSp>
          <p:sp>
            <p:nvSpPr>
              <p:cNvPr id="31" name="Text Box 63"/>
              <p:cNvSpPr txBox="1">
                <a:spLocks noChangeArrowheads="1"/>
              </p:cNvSpPr>
              <p:nvPr/>
            </p:nvSpPr>
            <p:spPr bwMode="auto">
              <a:xfrm>
                <a:off x="3648" y="1728"/>
                <a:ext cx="1008" cy="401"/>
              </a:xfrm>
              <a:prstGeom prst="rect">
                <a:avLst/>
              </a:prstGeom>
              <a:noFill/>
              <a:ln w="9525">
                <a:noFill/>
                <a:miter lim="800000"/>
                <a:headEnd/>
                <a:tailEnd/>
              </a:ln>
            </p:spPr>
            <p:txBody>
              <a:bodyPr>
                <a:spAutoFit/>
              </a:bodyPr>
              <a:lstStyle/>
              <a:p>
                <a:pPr algn="l" rtl="0"/>
                <a:r>
                  <a:rPr lang="en-US" sz="1600" b="1">
                    <a:solidFill>
                      <a:schemeClr val="accent1"/>
                    </a:solidFill>
                  </a:rPr>
                  <a:t>impervious membrane</a:t>
                </a:r>
                <a:endParaRPr lang="en-AU" sz="1600" b="1">
                  <a:solidFill>
                    <a:schemeClr val="accent1"/>
                  </a:solidFill>
                </a:endParaRPr>
              </a:p>
            </p:txBody>
          </p:sp>
          <p:sp>
            <p:nvSpPr>
              <p:cNvPr id="32" name="Line 64"/>
              <p:cNvSpPr>
                <a:spLocks noChangeShapeType="1"/>
              </p:cNvSpPr>
              <p:nvPr/>
            </p:nvSpPr>
            <p:spPr bwMode="auto">
              <a:xfrm flipH="1" flipV="1">
                <a:off x="3264" y="1824"/>
                <a:ext cx="384" cy="96"/>
              </a:xfrm>
              <a:prstGeom prst="line">
                <a:avLst/>
              </a:prstGeom>
              <a:noFill/>
              <a:ln w="9525">
                <a:solidFill>
                  <a:srgbClr val="339966"/>
                </a:solidFill>
                <a:round/>
                <a:headEnd/>
                <a:tailEnd type="triangle" w="med" len="med"/>
              </a:ln>
            </p:spPr>
            <p:txBody>
              <a:bodyPr wrap="none"/>
              <a:lstStyle/>
              <a:p>
                <a:pPr algn="l" rtl="0"/>
                <a:endParaRPr lang="en-US" b="1"/>
              </a:p>
            </p:txBody>
          </p:sp>
          <p:sp>
            <p:nvSpPr>
              <p:cNvPr id="33" name="Text Box 65"/>
              <p:cNvSpPr txBox="1">
                <a:spLocks noChangeArrowheads="1"/>
              </p:cNvSpPr>
              <p:nvPr/>
            </p:nvSpPr>
            <p:spPr bwMode="auto">
              <a:xfrm>
                <a:off x="3024" y="675"/>
                <a:ext cx="2327" cy="401"/>
              </a:xfrm>
              <a:prstGeom prst="rect">
                <a:avLst/>
              </a:prstGeom>
              <a:noFill/>
              <a:ln w="9525">
                <a:noFill/>
                <a:miter lim="800000"/>
                <a:headEnd/>
                <a:tailEnd/>
              </a:ln>
            </p:spPr>
            <p:txBody>
              <a:bodyPr>
                <a:spAutoFit/>
              </a:bodyPr>
              <a:lstStyle/>
              <a:p>
                <a:pPr algn="l" rtl="0"/>
                <a:r>
                  <a:rPr lang="en-US" sz="1600" b="1" dirty="0"/>
                  <a:t>Piston (to apply deviatoric stress)</a:t>
                </a:r>
                <a:endParaRPr lang="en-AU" sz="1600" b="1" dirty="0"/>
              </a:p>
            </p:txBody>
          </p:sp>
          <p:sp>
            <p:nvSpPr>
              <p:cNvPr id="34" name="Text Box 66"/>
              <p:cNvSpPr txBox="1">
                <a:spLocks noChangeArrowheads="1"/>
              </p:cNvSpPr>
              <p:nvPr/>
            </p:nvSpPr>
            <p:spPr bwMode="auto">
              <a:xfrm>
                <a:off x="3696" y="1344"/>
                <a:ext cx="782" cy="232"/>
              </a:xfrm>
              <a:prstGeom prst="rect">
                <a:avLst/>
              </a:prstGeom>
              <a:noFill/>
              <a:ln w="9525">
                <a:noFill/>
                <a:miter lim="800000"/>
                <a:headEnd/>
                <a:tailEnd/>
              </a:ln>
            </p:spPr>
            <p:txBody>
              <a:bodyPr>
                <a:spAutoFit/>
              </a:bodyPr>
              <a:lstStyle/>
              <a:p>
                <a:pPr algn="l" rtl="0"/>
                <a:r>
                  <a:rPr lang="en-US" sz="1600" b="1">
                    <a:solidFill>
                      <a:schemeClr val="accent1"/>
                    </a:solidFill>
                  </a:rPr>
                  <a:t>O-ring</a:t>
                </a:r>
                <a:endParaRPr lang="en-AU" sz="1600" b="1">
                  <a:solidFill>
                    <a:schemeClr val="accent1"/>
                  </a:solidFill>
                </a:endParaRPr>
              </a:p>
            </p:txBody>
          </p:sp>
          <p:sp>
            <p:nvSpPr>
              <p:cNvPr id="35" name="Line 67"/>
              <p:cNvSpPr>
                <a:spLocks noChangeShapeType="1"/>
              </p:cNvSpPr>
              <p:nvPr/>
            </p:nvSpPr>
            <p:spPr bwMode="auto">
              <a:xfrm flipH="1">
                <a:off x="3312" y="1488"/>
                <a:ext cx="384" cy="144"/>
              </a:xfrm>
              <a:prstGeom prst="line">
                <a:avLst/>
              </a:prstGeom>
              <a:noFill/>
              <a:ln w="9525">
                <a:solidFill>
                  <a:srgbClr val="339966"/>
                </a:solidFill>
                <a:round/>
                <a:headEnd/>
                <a:tailEnd type="triangle" w="med" len="med"/>
              </a:ln>
            </p:spPr>
            <p:txBody>
              <a:bodyPr wrap="none"/>
              <a:lstStyle/>
              <a:p>
                <a:pPr algn="l" rtl="0"/>
                <a:endParaRPr lang="en-US" b="1"/>
              </a:p>
            </p:txBody>
          </p:sp>
          <p:sp>
            <p:nvSpPr>
              <p:cNvPr id="36" name="Text Box 68"/>
              <p:cNvSpPr txBox="1">
                <a:spLocks noChangeArrowheads="1"/>
              </p:cNvSpPr>
              <p:nvPr/>
            </p:nvSpPr>
            <p:spPr bwMode="auto">
              <a:xfrm>
                <a:off x="2736" y="3600"/>
                <a:ext cx="767" cy="232"/>
              </a:xfrm>
              <a:prstGeom prst="rect">
                <a:avLst/>
              </a:prstGeom>
              <a:noFill/>
              <a:ln w="9525">
                <a:noFill/>
                <a:miter lim="800000"/>
                <a:headEnd/>
                <a:tailEnd/>
              </a:ln>
            </p:spPr>
            <p:txBody>
              <a:bodyPr wrap="square">
                <a:spAutoFit/>
              </a:bodyPr>
              <a:lstStyle/>
              <a:p>
                <a:pPr algn="l" rtl="0"/>
                <a:r>
                  <a:rPr lang="en-US" sz="1600" b="1" dirty="0"/>
                  <a:t>pedestal</a:t>
                </a:r>
                <a:endParaRPr lang="en-AU" sz="1600" b="1" dirty="0"/>
              </a:p>
            </p:txBody>
          </p:sp>
          <p:sp>
            <p:nvSpPr>
              <p:cNvPr id="37" name="Text Box 69"/>
              <p:cNvSpPr txBox="1">
                <a:spLocks noChangeArrowheads="1"/>
              </p:cNvSpPr>
              <p:nvPr/>
            </p:nvSpPr>
            <p:spPr bwMode="auto">
              <a:xfrm>
                <a:off x="1632" y="2496"/>
                <a:ext cx="720" cy="401"/>
              </a:xfrm>
              <a:prstGeom prst="rect">
                <a:avLst/>
              </a:prstGeom>
              <a:noFill/>
              <a:ln w="9525">
                <a:noFill/>
                <a:miter lim="800000"/>
                <a:headEnd/>
                <a:tailEnd/>
              </a:ln>
            </p:spPr>
            <p:txBody>
              <a:bodyPr>
                <a:spAutoFit/>
              </a:bodyPr>
              <a:lstStyle/>
              <a:p>
                <a:pPr algn="l" rtl="0"/>
                <a:r>
                  <a:rPr lang="en-US" sz="1600" b="1"/>
                  <a:t>Perspex cell</a:t>
                </a:r>
                <a:endParaRPr lang="en-AU" sz="1600" b="1"/>
              </a:p>
            </p:txBody>
          </p:sp>
          <p:sp>
            <p:nvSpPr>
              <p:cNvPr id="38" name="Text Box 70"/>
              <p:cNvSpPr txBox="1">
                <a:spLocks noChangeArrowheads="1"/>
              </p:cNvSpPr>
              <p:nvPr/>
            </p:nvSpPr>
            <p:spPr bwMode="auto">
              <a:xfrm>
                <a:off x="856" y="3236"/>
                <a:ext cx="1016" cy="232"/>
              </a:xfrm>
              <a:prstGeom prst="rect">
                <a:avLst/>
              </a:prstGeom>
              <a:noFill/>
              <a:ln w="9525">
                <a:noFill/>
                <a:miter lim="800000"/>
                <a:headEnd/>
                <a:tailEnd/>
              </a:ln>
            </p:spPr>
            <p:txBody>
              <a:bodyPr wrap="square">
                <a:spAutoFit/>
              </a:bodyPr>
              <a:lstStyle/>
              <a:p>
                <a:pPr algn="l" rtl="0"/>
                <a:r>
                  <a:rPr lang="en-US" sz="1600" b="1" dirty="0"/>
                  <a:t>Cell pressure</a:t>
                </a:r>
                <a:endParaRPr lang="en-AU" sz="1600" b="1" dirty="0"/>
              </a:p>
            </p:txBody>
          </p:sp>
          <p:sp>
            <p:nvSpPr>
              <p:cNvPr id="39" name="Text Box 71"/>
              <p:cNvSpPr txBox="1">
                <a:spLocks noChangeArrowheads="1"/>
              </p:cNvSpPr>
              <p:nvPr/>
            </p:nvSpPr>
            <p:spPr bwMode="auto">
              <a:xfrm>
                <a:off x="785" y="3421"/>
                <a:ext cx="1146" cy="232"/>
              </a:xfrm>
              <a:prstGeom prst="rect">
                <a:avLst/>
              </a:prstGeom>
              <a:noFill/>
              <a:ln w="9525">
                <a:noFill/>
                <a:miter lim="800000"/>
                <a:headEnd/>
                <a:tailEnd/>
              </a:ln>
            </p:spPr>
            <p:txBody>
              <a:bodyPr wrap="square">
                <a:spAutoFit/>
              </a:bodyPr>
              <a:lstStyle/>
              <a:p>
                <a:pPr algn="l" rtl="0"/>
                <a:r>
                  <a:rPr lang="en-US" sz="1600" b="1" dirty="0">
                    <a:solidFill>
                      <a:srgbClr val="FF0000"/>
                    </a:solidFill>
                  </a:rPr>
                  <a:t>Back pressure</a:t>
                </a:r>
                <a:endParaRPr lang="en-AU" sz="1600" b="1" dirty="0">
                  <a:solidFill>
                    <a:srgbClr val="FF0000"/>
                  </a:solidFill>
                </a:endParaRPr>
              </a:p>
            </p:txBody>
          </p:sp>
          <p:sp>
            <p:nvSpPr>
              <p:cNvPr id="40" name="Text Box 72"/>
              <p:cNvSpPr txBox="1">
                <a:spLocks noChangeArrowheads="1"/>
              </p:cNvSpPr>
              <p:nvPr/>
            </p:nvSpPr>
            <p:spPr bwMode="auto">
              <a:xfrm>
                <a:off x="4350" y="3042"/>
                <a:ext cx="1221" cy="570"/>
              </a:xfrm>
              <a:prstGeom prst="rect">
                <a:avLst/>
              </a:prstGeom>
              <a:noFill/>
              <a:ln w="9525">
                <a:noFill/>
                <a:miter lim="800000"/>
                <a:headEnd/>
                <a:tailEnd/>
              </a:ln>
            </p:spPr>
            <p:txBody>
              <a:bodyPr>
                <a:spAutoFit/>
              </a:bodyPr>
              <a:lstStyle/>
              <a:p>
                <a:pPr algn="ctr" rtl="0"/>
                <a:r>
                  <a:rPr lang="en-US" sz="1600" b="1" dirty="0"/>
                  <a:t>Pore pressure or</a:t>
                </a:r>
              </a:p>
              <a:p>
                <a:pPr algn="ctr" rtl="0"/>
                <a:r>
                  <a:rPr lang="en-US" sz="1600" b="1" dirty="0"/>
                  <a:t>volume change</a:t>
                </a:r>
                <a:endParaRPr lang="en-AU" sz="1600" b="1" dirty="0"/>
              </a:p>
            </p:txBody>
          </p:sp>
          <p:grpSp>
            <p:nvGrpSpPr>
              <p:cNvPr id="41" name="Group 76"/>
              <p:cNvGrpSpPr>
                <a:grpSpLocks/>
              </p:cNvGrpSpPr>
              <p:nvPr/>
            </p:nvGrpSpPr>
            <p:grpSpPr bwMode="auto">
              <a:xfrm>
                <a:off x="3360" y="2597"/>
                <a:ext cx="970" cy="283"/>
                <a:chOff x="3360" y="2597"/>
                <a:chExt cx="970" cy="283"/>
              </a:xfrm>
            </p:grpSpPr>
            <p:sp>
              <p:nvSpPr>
                <p:cNvPr id="56" name="Text Box 74"/>
                <p:cNvSpPr txBox="1">
                  <a:spLocks noChangeArrowheads="1"/>
                </p:cNvSpPr>
                <p:nvPr/>
              </p:nvSpPr>
              <p:spPr bwMode="auto">
                <a:xfrm>
                  <a:off x="3706" y="2597"/>
                  <a:ext cx="624" cy="232"/>
                </a:xfrm>
                <a:prstGeom prst="rect">
                  <a:avLst/>
                </a:prstGeom>
                <a:noFill/>
                <a:ln w="9525">
                  <a:noFill/>
                  <a:miter lim="800000"/>
                  <a:headEnd/>
                  <a:tailEnd/>
                </a:ln>
              </p:spPr>
              <p:txBody>
                <a:bodyPr wrap="square">
                  <a:spAutoFit/>
                </a:bodyPr>
                <a:lstStyle/>
                <a:p>
                  <a:pPr algn="l" rtl="0"/>
                  <a:r>
                    <a:rPr lang="en-US" sz="1600" b="1" dirty="0"/>
                    <a:t>Water</a:t>
                  </a:r>
                  <a:endParaRPr lang="en-AU" sz="1600" b="1" dirty="0"/>
                </a:p>
              </p:txBody>
            </p:sp>
            <p:sp>
              <p:nvSpPr>
                <p:cNvPr id="57" name="Line 75"/>
                <p:cNvSpPr>
                  <a:spLocks noChangeShapeType="1"/>
                </p:cNvSpPr>
                <p:nvPr/>
              </p:nvSpPr>
              <p:spPr bwMode="auto">
                <a:xfrm flipH="1">
                  <a:off x="3360" y="2781"/>
                  <a:ext cx="384" cy="99"/>
                </a:xfrm>
                <a:prstGeom prst="line">
                  <a:avLst/>
                </a:prstGeom>
                <a:noFill/>
                <a:ln w="9525">
                  <a:solidFill>
                    <a:schemeClr val="tx1"/>
                  </a:solidFill>
                  <a:round/>
                  <a:headEnd/>
                  <a:tailEnd type="triangle" w="med" len="med"/>
                </a:ln>
              </p:spPr>
              <p:txBody>
                <a:bodyPr wrap="none"/>
                <a:lstStyle/>
                <a:p>
                  <a:pPr algn="l" rtl="0"/>
                  <a:endParaRPr lang="en-US" b="1"/>
                </a:p>
              </p:txBody>
            </p:sp>
          </p:grpSp>
          <p:sp>
            <p:nvSpPr>
              <p:cNvPr id="42" name="Line 95"/>
              <p:cNvSpPr>
                <a:spLocks noChangeShapeType="1"/>
              </p:cNvSpPr>
              <p:nvPr/>
            </p:nvSpPr>
            <p:spPr bwMode="auto">
              <a:xfrm>
                <a:off x="3066" y="2942"/>
                <a:ext cx="0" cy="372"/>
              </a:xfrm>
              <a:prstGeom prst="line">
                <a:avLst/>
              </a:prstGeom>
              <a:noFill/>
              <a:ln w="9525">
                <a:solidFill>
                  <a:schemeClr val="tx1"/>
                </a:solidFill>
                <a:round/>
                <a:headEnd/>
                <a:tailEnd/>
              </a:ln>
            </p:spPr>
            <p:txBody>
              <a:bodyPr/>
              <a:lstStyle/>
              <a:p>
                <a:pPr algn="l" rtl="0"/>
                <a:endParaRPr lang="en-US" b="1"/>
              </a:p>
            </p:txBody>
          </p:sp>
          <p:sp>
            <p:nvSpPr>
              <p:cNvPr id="43" name="Line 97"/>
              <p:cNvSpPr>
                <a:spLocks noChangeShapeType="1"/>
              </p:cNvSpPr>
              <p:nvPr/>
            </p:nvSpPr>
            <p:spPr bwMode="auto">
              <a:xfrm>
                <a:off x="3057" y="3306"/>
                <a:ext cx="1206" cy="8"/>
              </a:xfrm>
              <a:prstGeom prst="line">
                <a:avLst/>
              </a:prstGeom>
              <a:noFill/>
              <a:ln w="9525">
                <a:solidFill>
                  <a:schemeClr val="tx1"/>
                </a:solidFill>
                <a:round/>
                <a:headEnd/>
                <a:tailEnd/>
              </a:ln>
            </p:spPr>
            <p:txBody>
              <a:bodyPr/>
              <a:lstStyle/>
              <a:p>
                <a:pPr algn="l" rtl="0"/>
                <a:endParaRPr lang="en-US" b="1"/>
              </a:p>
            </p:txBody>
          </p:sp>
          <p:sp>
            <p:nvSpPr>
              <p:cNvPr id="44" name="Line 98"/>
              <p:cNvSpPr>
                <a:spLocks noChangeShapeType="1"/>
              </p:cNvSpPr>
              <p:nvPr/>
            </p:nvSpPr>
            <p:spPr bwMode="auto">
              <a:xfrm>
                <a:off x="3022" y="2933"/>
                <a:ext cx="0" cy="417"/>
              </a:xfrm>
              <a:prstGeom prst="line">
                <a:avLst/>
              </a:prstGeom>
              <a:noFill/>
              <a:ln w="9525">
                <a:solidFill>
                  <a:schemeClr val="tx1"/>
                </a:solidFill>
                <a:round/>
                <a:headEnd/>
                <a:tailEnd/>
              </a:ln>
            </p:spPr>
            <p:txBody>
              <a:bodyPr/>
              <a:lstStyle/>
              <a:p>
                <a:pPr algn="l" rtl="0"/>
                <a:endParaRPr lang="en-US" b="1"/>
              </a:p>
            </p:txBody>
          </p:sp>
          <p:sp>
            <p:nvSpPr>
              <p:cNvPr id="45" name="Line 100"/>
              <p:cNvSpPr>
                <a:spLocks noChangeShapeType="1"/>
              </p:cNvSpPr>
              <p:nvPr/>
            </p:nvSpPr>
            <p:spPr bwMode="auto">
              <a:xfrm>
                <a:off x="2393" y="3261"/>
                <a:ext cx="0" cy="71"/>
              </a:xfrm>
              <a:prstGeom prst="line">
                <a:avLst/>
              </a:prstGeom>
              <a:noFill/>
              <a:ln w="9525">
                <a:solidFill>
                  <a:schemeClr val="tx1"/>
                </a:solidFill>
                <a:round/>
                <a:headEnd/>
                <a:tailEnd/>
              </a:ln>
            </p:spPr>
            <p:txBody>
              <a:bodyPr/>
              <a:lstStyle/>
              <a:p>
                <a:pPr algn="l" rtl="0"/>
                <a:endParaRPr lang="en-US" b="1"/>
              </a:p>
            </p:txBody>
          </p:sp>
          <p:sp>
            <p:nvSpPr>
              <p:cNvPr id="46" name="Line 101"/>
              <p:cNvSpPr>
                <a:spLocks noChangeShapeType="1"/>
              </p:cNvSpPr>
              <p:nvPr/>
            </p:nvSpPr>
            <p:spPr bwMode="auto">
              <a:xfrm flipH="1">
                <a:off x="1870" y="3350"/>
                <a:ext cx="531" cy="0"/>
              </a:xfrm>
              <a:prstGeom prst="line">
                <a:avLst/>
              </a:prstGeom>
              <a:noFill/>
              <a:ln w="9525">
                <a:solidFill>
                  <a:schemeClr val="tx1"/>
                </a:solidFill>
                <a:round/>
                <a:headEnd/>
                <a:tailEnd/>
              </a:ln>
            </p:spPr>
            <p:txBody>
              <a:bodyPr/>
              <a:lstStyle/>
              <a:p>
                <a:pPr algn="l" rtl="0"/>
                <a:endParaRPr lang="en-US" b="1"/>
              </a:p>
            </p:txBody>
          </p:sp>
          <p:sp>
            <p:nvSpPr>
              <p:cNvPr id="47" name="Line 102"/>
              <p:cNvSpPr>
                <a:spLocks noChangeShapeType="1"/>
              </p:cNvSpPr>
              <p:nvPr/>
            </p:nvSpPr>
            <p:spPr bwMode="auto">
              <a:xfrm>
                <a:off x="2437" y="3270"/>
                <a:ext cx="0" cy="133"/>
              </a:xfrm>
              <a:prstGeom prst="line">
                <a:avLst/>
              </a:prstGeom>
              <a:noFill/>
              <a:ln w="9525">
                <a:solidFill>
                  <a:schemeClr val="tx1"/>
                </a:solidFill>
                <a:round/>
                <a:headEnd/>
                <a:tailEnd/>
              </a:ln>
            </p:spPr>
            <p:txBody>
              <a:bodyPr/>
              <a:lstStyle/>
              <a:p>
                <a:pPr algn="l" rtl="0"/>
                <a:endParaRPr lang="en-US" b="1"/>
              </a:p>
            </p:txBody>
          </p:sp>
          <p:sp>
            <p:nvSpPr>
              <p:cNvPr id="48" name="Line 103"/>
              <p:cNvSpPr>
                <a:spLocks noChangeShapeType="1"/>
              </p:cNvSpPr>
              <p:nvPr/>
            </p:nvSpPr>
            <p:spPr bwMode="auto">
              <a:xfrm flipH="1">
                <a:off x="1879" y="3403"/>
                <a:ext cx="558" cy="0"/>
              </a:xfrm>
              <a:prstGeom prst="line">
                <a:avLst/>
              </a:prstGeom>
              <a:noFill/>
              <a:ln w="9525">
                <a:solidFill>
                  <a:schemeClr val="tx1"/>
                </a:solidFill>
                <a:round/>
                <a:headEnd/>
                <a:tailEnd/>
              </a:ln>
            </p:spPr>
            <p:txBody>
              <a:bodyPr/>
              <a:lstStyle/>
              <a:p>
                <a:pPr algn="l" rtl="0"/>
                <a:endParaRPr lang="en-US" b="1"/>
              </a:p>
            </p:txBody>
          </p:sp>
          <p:sp>
            <p:nvSpPr>
              <p:cNvPr id="49" name="Line 104"/>
              <p:cNvSpPr>
                <a:spLocks noChangeShapeType="1"/>
              </p:cNvSpPr>
              <p:nvPr/>
            </p:nvSpPr>
            <p:spPr bwMode="auto">
              <a:xfrm>
                <a:off x="2481" y="3270"/>
                <a:ext cx="0" cy="230"/>
              </a:xfrm>
              <a:prstGeom prst="line">
                <a:avLst/>
              </a:prstGeom>
              <a:noFill/>
              <a:ln w="9525">
                <a:solidFill>
                  <a:schemeClr val="tx1"/>
                </a:solidFill>
                <a:round/>
                <a:headEnd/>
                <a:tailEnd/>
              </a:ln>
            </p:spPr>
            <p:txBody>
              <a:bodyPr/>
              <a:lstStyle/>
              <a:p>
                <a:pPr algn="l" rtl="0"/>
                <a:endParaRPr lang="en-US" b="1"/>
              </a:p>
            </p:txBody>
          </p:sp>
          <p:sp>
            <p:nvSpPr>
              <p:cNvPr id="50" name="Line 105"/>
              <p:cNvSpPr>
                <a:spLocks noChangeShapeType="1"/>
              </p:cNvSpPr>
              <p:nvPr/>
            </p:nvSpPr>
            <p:spPr bwMode="auto">
              <a:xfrm flipH="1">
                <a:off x="1852" y="3500"/>
                <a:ext cx="629" cy="0"/>
              </a:xfrm>
              <a:prstGeom prst="line">
                <a:avLst/>
              </a:prstGeom>
              <a:noFill/>
              <a:ln w="9525">
                <a:solidFill>
                  <a:schemeClr val="tx1"/>
                </a:solidFill>
                <a:round/>
                <a:headEnd/>
                <a:tailEnd/>
              </a:ln>
            </p:spPr>
            <p:txBody>
              <a:bodyPr/>
              <a:lstStyle/>
              <a:p>
                <a:pPr algn="l" rtl="0"/>
                <a:endParaRPr lang="en-US" b="1"/>
              </a:p>
            </p:txBody>
          </p:sp>
          <p:sp>
            <p:nvSpPr>
              <p:cNvPr id="51" name="Line 106"/>
              <p:cNvSpPr>
                <a:spLocks noChangeShapeType="1"/>
              </p:cNvSpPr>
              <p:nvPr/>
            </p:nvSpPr>
            <p:spPr bwMode="auto">
              <a:xfrm flipH="1">
                <a:off x="2517" y="3261"/>
                <a:ext cx="9" cy="292"/>
              </a:xfrm>
              <a:prstGeom prst="line">
                <a:avLst/>
              </a:prstGeom>
              <a:noFill/>
              <a:ln w="9525">
                <a:solidFill>
                  <a:schemeClr val="tx1"/>
                </a:solidFill>
                <a:round/>
                <a:headEnd/>
                <a:tailEnd/>
              </a:ln>
            </p:spPr>
            <p:txBody>
              <a:bodyPr/>
              <a:lstStyle/>
              <a:p>
                <a:pPr algn="l" rtl="0"/>
                <a:endParaRPr lang="en-US" b="1"/>
              </a:p>
            </p:txBody>
          </p:sp>
          <p:sp>
            <p:nvSpPr>
              <p:cNvPr id="52" name="Line 107"/>
              <p:cNvSpPr>
                <a:spLocks noChangeShapeType="1"/>
              </p:cNvSpPr>
              <p:nvPr/>
            </p:nvSpPr>
            <p:spPr bwMode="auto">
              <a:xfrm flipH="1" flipV="1">
                <a:off x="1852" y="3545"/>
                <a:ext cx="665" cy="8"/>
              </a:xfrm>
              <a:prstGeom prst="line">
                <a:avLst/>
              </a:prstGeom>
              <a:noFill/>
              <a:ln w="9525">
                <a:solidFill>
                  <a:schemeClr val="tx1"/>
                </a:solidFill>
                <a:round/>
                <a:headEnd/>
                <a:tailEnd/>
              </a:ln>
            </p:spPr>
            <p:txBody>
              <a:bodyPr/>
              <a:lstStyle/>
              <a:p>
                <a:pPr algn="l" rtl="0"/>
                <a:endParaRPr lang="en-US" b="1"/>
              </a:p>
            </p:txBody>
          </p:sp>
          <p:sp>
            <p:nvSpPr>
              <p:cNvPr id="53" name="Line 108"/>
              <p:cNvSpPr>
                <a:spLocks noChangeShapeType="1"/>
              </p:cNvSpPr>
              <p:nvPr/>
            </p:nvSpPr>
            <p:spPr bwMode="auto">
              <a:xfrm flipH="1">
                <a:off x="2765" y="1464"/>
                <a:ext cx="9" cy="211"/>
              </a:xfrm>
              <a:prstGeom prst="line">
                <a:avLst/>
              </a:prstGeom>
              <a:noFill/>
              <a:ln w="9525">
                <a:solidFill>
                  <a:schemeClr val="tx1"/>
                </a:solidFill>
                <a:round/>
                <a:headEnd/>
                <a:tailEnd/>
              </a:ln>
            </p:spPr>
            <p:txBody>
              <a:bodyPr/>
              <a:lstStyle/>
              <a:p>
                <a:pPr algn="l" rtl="0"/>
                <a:endParaRPr lang="en-US" b="1"/>
              </a:p>
            </p:txBody>
          </p:sp>
          <p:sp>
            <p:nvSpPr>
              <p:cNvPr id="54" name="Line 109"/>
              <p:cNvSpPr>
                <a:spLocks noChangeShapeType="1"/>
              </p:cNvSpPr>
              <p:nvPr/>
            </p:nvSpPr>
            <p:spPr bwMode="auto">
              <a:xfrm>
                <a:off x="2818" y="1445"/>
                <a:ext cx="0" cy="248"/>
              </a:xfrm>
              <a:prstGeom prst="line">
                <a:avLst/>
              </a:prstGeom>
              <a:noFill/>
              <a:ln w="9525">
                <a:solidFill>
                  <a:schemeClr val="tx1"/>
                </a:solidFill>
                <a:round/>
                <a:headEnd/>
                <a:tailEnd/>
              </a:ln>
            </p:spPr>
            <p:txBody>
              <a:bodyPr/>
              <a:lstStyle/>
              <a:p>
                <a:pPr algn="l" rtl="0"/>
                <a:endParaRPr lang="en-US" b="1"/>
              </a:p>
            </p:txBody>
          </p:sp>
          <p:sp>
            <p:nvSpPr>
              <p:cNvPr id="55" name="Line 99"/>
              <p:cNvSpPr>
                <a:spLocks noChangeShapeType="1"/>
              </p:cNvSpPr>
              <p:nvPr/>
            </p:nvSpPr>
            <p:spPr bwMode="auto">
              <a:xfrm flipV="1">
                <a:off x="3022" y="3359"/>
                <a:ext cx="1240" cy="0"/>
              </a:xfrm>
              <a:prstGeom prst="line">
                <a:avLst/>
              </a:prstGeom>
              <a:noFill/>
              <a:ln w="9525">
                <a:solidFill>
                  <a:schemeClr val="tx1"/>
                </a:solidFill>
                <a:round/>
                <a:headEnd/>
                <a:tailEnd/>
              </a:ln>
            </p:spPr>
            <p:txBody>
              <a:bodyPr/>
              <a:lstStyle/>
              <a:p>
                <a:pPr algn="l" rtl="0"/>
                <a:endParaRPr lang="en-US" b="1"/>
              </a:p>
            </p:txBody>
          </p:sp>
        </p:grpSp>
        <p:sp>
          <p:nvSpPr>
            <p:cNvPr id="11" name="Text Box 113"/>
            <p:cNvSpPr txBox="1">
              <a:spLocks noChangeArrowheads="1"/>
            </p:cNvSpPr>
            <p:nvPr/>
          </p:nvSpPr>
          <p:spPr bwMode="auto">
            <a:xfrm>
              <a:off x="2693" y="2029"/>
              <a:ext cx="666" cy="443"/>
            </a:xfrm>
            <a:prstGeom prst="rect">
              <a:avLst/>
            </a:prstGeom>
            <a:noFill/>
            <a:ln w="9525" algn="ctr">
              <a:noFill/>
              <a:miter lim="800000"/>
              <a:headEnd/>
              <a:tailEnd/>
            </a:ln>
          </p:spPr>
          <p:txBody>
            <a:bodyPr>
              <a:spAutoFit/>
            </a:bodyPr>
            <a:lstStyle/>
            <a:p>
              <a:pPr algn="ctr" rtl="0"/>
              <a:r>
                <a:rPr lang="en-US" sz="1800" b="1" dirty="0"/>
                <a:t>Soil sample</a:t>
              </a:r>
            </a:p>
          </p:txBody>
        </p:sp>
      </p:grpSp>
    </p:spTree>
    <p:extLst>
      <p:ext uri="{BB962C8B-B14F-4D97-AF65-F5344CB8AC3E}">
        <p14:creationId xmlns:p14="http://schemas.microsoft.com/office/powerpoint/2010/main" val="227683974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44" name="Text Box 40"/>
          <p:cNvSpPr txBox="1">
            <a:spLocks noChangeArrowheads="1"/>
          </p:cNvSpPr>
          <p:nvPr/>
        </p:nvSpPr>
        <p:spPr bwMode="auto">
          <a:xfrm>
            <a:off x="277813" y="1081088"/>
            <a:ext cx="4433887" cy="369332"/>
          </a:xfrm>
          <a:prstGeom prst="rect">
            <a:avLst/>
          </a:prstGeom>
          <a:solidFill>
            <a:srgbClr val="FFFF00"/>
          </a:solidFill>
          <a:ln w="9525" algn="ctr">
            <a:noFill/>
            <a:miter lim="800000"/>
            <a:headEnd/>
            <a:tailEnd/>
          </a:ln>
        </p:spPr>
        <p:txBody>
          <a:bodyPr>
            <a:spAutoFit/>
          </a:bodyPr>
          <a:lstStyle/>
          <a:p>
            <a:pPr algn="l" rtl="0"/>
            <a:r>
              <a:rPr lang="en-US" b="1" dirty="0">
                <a:solidFill>
                  <a:srgbClr val="0000FF"/>
                </a:solidFill>
              </a:rPr>
              <a:t>Step 1: At the end of consolidation</a:t>
            </a:r>
          </a:p>
        </p:txBody>
      </p:sp>
      <p:grpSp>
        <p:nvGrpSpPr>
          <p:cNvPr id="2" name="Group 112"/>
          <p:cNvGrpSpPr>
            <a:grpSpLocks/>
          </p:cNvGrpSpPr>
          <p:nvPr/>
        </p:nvGrpSpPr>
        <p:grpSpPr bwMode="auto">
          <a:xfrm>
            <a:off x="1306513" y="1346200"/>
            <a:ext cx="1557337" cy="1408113"/>
            <a:chOff x="823" y="866"/>
            <a:chExt cx="981" cy="887"/>
          </a:xfrm>
        </p:grpSpPr>
        <p:sp>
          <p:nvSpPr>
            <p:cNvPr id="67645" name="Rectangle 41" descr="Stationery"/>
            <p:cNvSpPr>
              <a:spLocks noChangeArrowheads="1"/>
            </p:cNvSpPr>
            <p:nvPr/>
          </p:nvSpPr>
          <p:spPr bwMode="auto">
            <a:xfrm>
              <a:off x="823" y="134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67646" name="Line 42"/>
            <p:cNvSpPr>
              <a:spLocks noChangeShapeType="1"/>
            </p:cNvSpPr>
            <p:nvPr/>
          </p:nvSpPr>
          <p:spPr bwMode="auto">
            <a:xfrm>
              <a:off x="968" y="1125"/>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67647" name="Line 44"/>
            <p:cNvSpPr>
              <a:spLocks noChangeShapeType="1"/>
            </p:cNvSpPr>
            <p:nvPr/>
          </p:nvSpPr>
          <p:spPr bwMode="auto">
            <a:xfrm rot="5400000">
              <a:off x="1204" y="1442"/>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67648" name="Text Box 46"/>
            <p:cNvSpPr txBox="1">
              <a:spLocks noChangeArrowheads="1"/>
            </p:cNvSpPr>
            <p:nvPr/>
          </p:nvSpPr>
          <p:spPr bwMode="auto">
            <a:xfrm>
              <a:off x="840" y="866"/>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sp>
          <p:nvSpPr>
            <p:cNvPr id="67649" name="Text Box 48"/>
            <p:cNvSpPr txBox="1">
              <a:spLocks noChangeArrowheads="1"/>
            </p:cNvSpPr>
            <p:nvPr/>
          </p:nvSpPr>
          <p:spPr bwMode="auto">
            <a:xfrm>
              <a:off x="1307" y="1351"/>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3" name="Group 115"/>
          <p:cNvGrpSpPr>
            <a:grpSpLocks/>
          </p:cNvGrpSpPr>
          <p:nvPr/>
        </p:nvGrpSpPr>
        <p:grpSpPr bwMode="auto">
          <a:xfrm>
            <a:off x="808038" y="520700"/>
            <a:ext cx="7208837" cy="603250"/>
            <a:chOff x="635" y="670"/>
            <a:chExt cx="4541" cy="380"/>
          </a:xfrm>
        </p:grpSpPr>
        <p:sp>
          <p:nvSpPr>
            <p:cNvPr id="67640" name="Text Box 50"/>
            <p:cNvSpPr txBox="1">
              <a:spLocks noChangeArrowheads="1"/>
            </p:cNvSpPr>
            <p:nvPr/>
          </p:nvSpPr>
          <p:spPr bwMode="auto">
            <a:xfrm>
              <a:off x="635" y="707"/>
              <a:ext cx="701" cy="252"/>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Total, </a:t>
              </a:r>
              <a:r>
                <a:rPr lang="en-US" sz="2000" b="1" u="sng" dirty="0">
                  <a:solidFill>
                    <a:schemeClr val="hlink"/>
                  </a:solidFill>
                  <a:latin typeface="Symbol" pitchFamily="18" charset="2"/>
                </a:rPr>
                <a:t>s</a:t>
              </a:r>
            </a:p>
          </p:txBody>
        </p:sp>
        <p:sp>
          <p:nvSpPr>
            <p:cNvPr id="67641" name="Text Box 51"/>
            <p:cNvSpPr txBox="1">
              <a:spLocks noChangeArrowheads="1"/>
            </p:cNvSpPr>
            <p:nvPr/>
          </p:nvSpPr>
          <p:spPr bwMode="auto">
            <a:xfrm>
              <a:off x="1825" y="670"/>
              <a:ext cx="443" cy="365"/>
            </a:xfrm>
            <a:prstGeom prst="rect">
              <a:avLst/>
            </a:prstGeom>
            <a:noFill/>
            <a:ln w="9525" algn="ctr">
              <a:noFill/>
              <a:miter lim="800000"/>
              <a:headEnd/>
              <a:tailEnd/>
            </a:ln>
          </p:spPr>
          <p:txBody>
            <a:bodyPr>
              <a:spAutoFit/>
            </a:bodyPr>
            <a:lstStyle/>
            <a:p>
              <a:pPr algn="l" rtl="0"/>
              <a:r>
                <a:rPr lang="en-US" sz="3200"/>
                <a:t>=</a:t>
              </a:r>
            </a:p>
          </p:txBody>
        </p:sp>
        <p:sp>
          <p:nvSpPr>
            <p:cNvPr id="67642" name="Text Box 52"/>
            <p:cNvSpPr txBox="1">
              <a:spLocks noChangeArrowheads="1"/>
            </p:cNvSpPr>
            <p:nvPr/>
          </p:nvSpPr>
          <p:spPr bwMode="auto">
            <a:xfrm>
              <a:off x="2283" y="723"/>
              <a:ext cx="896" cy="252"/>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Neutral, u</a:t>
              </a:r>
            </a:p>
          </p:txBody>
        </p:sp>
        <p:sp>
          <p:nvSpPr>
            <p:cNvPr id="67643" name="Text Box 53"/>
            <p:cNvSpPr txBox="1">
              <a:spLocks noChangeArrowheads="1"/>
            </p:cNvSpPr>
            <p:nvPr/>
          </p:nvSpPr>
          <p:spPr bwMode="auto">
            <a:xfrm>
              <a:off x="4147" y="722"/>
              <a:ext cx="1029" cy="252"/>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Effective, </a:t>
              </a:r>
              <a:r>
                <a:rPr lang="en-US" sz="2000" b="1" u="sng" dirty="0">
                  <a:solidFill>
                    <a:schemeClr val="hlink"/>
                  </a:solidFill>
                  <a:latin typeface="Symbol" pitchFamily="18" charset="2"/>
                </a:rPr>
                <a:t>s</a:t>
              </a:r>
              <a:r>
                <a:rPr lang="en-US" sz="2000" b="1" u="sng" dirty="0">
                  <a:solidFill>
                    <a:schemeClr val="hlink"/>
                  </a:solidFill>
                  <a:latin typeface="+mn-lt"/>
                </a:rPr>
                <a:t>’</a:t>
              </a:r>
            </a:p>
          </p:txBody>
        </p:sp>
        <p:sp>
          <p:nvSpPr>
            <p:cNvPr id="67644" name="Text Box 54"/>
            <p:cNvSpPr txBox="1">
              <a:spLocks noChangeArrowheads="1"/>
            </p:cNvSpPr>
            <p:nvPr/>
          </p:nvSpPr>
          <p:spPr bwMode="auto">
            <a:xfrm>
              <a:off x="3541" y="685"/>
              <a:ext cx="443" cy="365"/>
            </a:xfrm>
            <a:prstGeom prst="rect">
              <a:avLst/>
            </a:prstGeom>
            <a:noFill/>
            <a:ln w="9525" algn="ctr">
              <a:noFill/>
              <a:miter lim="800000"/>
              <a:headEnd/>
              <a:tailEnd/>
            </a:ln>
          </p:spPr>
          <p:txBody>
            <a:bodyPr>
              <a:spAutoFit/>
            </a:bodyPr>
            <a:lstStyle/>
            <a:p>
              <a:pPr algn="l" rtl="0"/>
              <a:r>
                <a:rPr lang="en-US" sz="3200"/>
                <a:t>+</a:t>
              </a:r>
            </a:p>
          </p:txBody>
        </p:sp>
      </p:grpSp>
      <p:grpSp>
        <p:nvGrpSpPr>
          <p:cNvPr id="4" name="Group 113"/>
          <p:cNvGrpSpPr>
            <a:grpSpLocks/>
          </p:cNvGrpSpPr>
          <p:nvPr/>
        </p:nvGrpSpPr>
        <p:grpSpPr bwMode="auto">
          <a:xfrm>
            <a:off x="4016375" y="2108200"/>
            <a:ext cx="465138" cy="644525"/>
            <a:chOff x="2530" y="1346"/>
            <a:chExt cx="293" cy="406"/>
          </a:xfrm>
        </p:grpSpPr>
        <p:sp>
          <p:nvSpPr>
            <p:cNvPr id="67638" name="Rectangle 80" descr="Stationery"/>
            <p:cNvSpPr>
              <a:spLocks noChangeArrowheads="1"/>
            </p:cNvSpPr>
            <p:nvPr/>
          </p:nvSpPr>
          <p:spPr bwMode="auto">
            <a:xfrm>
              <a:off x="2530" y="1346"/>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67639" name="Text Box 60"/>
            <p:cNvSpPr txBox="1">
              <a:spLocks noChangeArrowheads="1"/>
            </p:cNvSpPr>
            <p:nvPr/>
          </p:nvSpPr>
          <p:spPr bwMode="auto">
            <a:xfrm>
              <a:off x="2566" y="1430"/>
              <a:ext cx="249" cy="288"/>
            </a:xfrm>
            <a:prstGeom prst="rect">
              <a:avLst/>
            </a:prstGeom>
            <a:noFill/>
            <a:ln w="9525" algn="ctr">
              <a:noFill/>
              <a:miter lim="800000"/>
              <a:headEnd/>
              <a:tailEnd/>
            </a:ln>
          </p:spPr>
          <p:txBody>
            <a:bodyPr>
              <a:spAutoFit/>
            </a:bodyPr>
            <a:lstStyle/>
            <a:p>
              <a:pPr algn="l" rtl="0"/>
              <a:r>
                <a:rPr lang="en-US" sz="2400"/>
                <a:t>0</a:t>
              </a:r>
              <a:endParaRPr lang="en-US" sz="2400" baseline="-25000"/>
            </a:p>
          </p:txBody>
        </p:sp>
      </p:grpSp>
      <p:sp>
        <p:nvSpPr>
          <p:cNvPr id="98383" name="Text Box 79"/>
          <p:cNvSpPr txBox="1">
            <a:spLocks noChangeArrowheads="1"/>
          </p:cNvSpPr>
          <p:nvPr/>
        </p:nvSpPr>
        <p:spPr bwMode="auto">
          <a:xfrm>
            <a:off x="273050" y="2981325"/>
            <a:ext cx="4602163" cy="369332"/>
          </a:xfrm>
          <a:prstGeom prst="rect">
            <a:avLst/>
          </a:prstGeom>
          <a:solidFill>
            <a:srgbClr val="FFFF00"/>
          </a:solidFill>
          <a:ln w="9525" algn="ctr">
            <a:noFill/>
            <a:miter lim="800000"/>
            <a:headEnd/>
            <a:tailEnd/>
          </a:ln>
        </p:spPr>
        <p:txBody>
          <a:bodyPr>
            <a:spAutoFit/>
          </a:bodyPr>
          <a:lstStyle/>
          <a:p>
            <a:pPr algn="l" rtl="0"/>
            <a:r>
              <a:rPr lang="en-US" b="1" dirty="0">
                <a:solidFill>
                  <a:srgbClr val="0000FF"/>
                </a:solidFill>
              </a:rPr>
              <a:t>Step 2: During axial stress increase</a:t>
            </a:r>
          </a:p>
        </p:txBody>
      </p:sp>
      <p:grpSp>
        <p:nvGrpSpPr>
          <p:cNvPr id="5" name="Group 119"/>
          <p:cNvGrpSpPr>
            <a:grpSpLocks/>
          </p:cNvGrpSpPr>
          <p:nvPr/>
        </p:nvGrpSpPr>
        <p:grpSpPr bwMode="auto">
          <a:xfrm>
            <a:off x="6302375" y="1412875"/>
            <a:ext cx="2041525" cy="1366838"/>
            <a:chOff x="4150" y="908"/>
            <a:chExt cx="1286" cy="861"/>
          </a:xfrm>
        </p:grpSpPr>
        <p:sp>
          <p:nvSpPr>
            <p:cNvPr id="67633" name="Line 67"/>
            <p:cNvSpPr>
              <a:spLocks noChangeShapeType="1"/>
            </p:cNvSpPr>
            <p:nvPr/>
          </p:nvSpPr>
          <p:spPr bwMode="auto">
            <a:xfrm>
              <a:off x="4295" y="1158"/>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67634" name="Line 69"/>
            <p:cNvSpPr>
              <a:spLocks noChangeShapeType="1"/>
            </p:cNvSpPr>
            <p:nvPr/>
          </p:nvSpPr>
          <p:spPr bwMode="auto">
            <a:xfrm rot="5400000">
              <a:off x="4526" y="1462"/>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67635" name="Text Box 71"/>
            <p:cNvSpPr txBox="1">
              <a:spLocks noChangeArrowheads="1"/>
            </p:cNvSpPr>
            <p:nvPr/>
          </p:nvSpPr>
          <p:spPr bwMode="auto">
            <a:xfrm>
              <a:off x="4185" y="908"/>
              <a:ext cx="850" cy="252"/>
            </a:xfrm>
            <a:prstGeom prst="rect">
              <a:avLst/>
            </a:prstGeom>
            <a:noFill/>
            <a:ln w="9525" algn="ctr">
              <a:noFill/>
              <a:miter lim="800000"/>
              <a:headEnd/>
              <a:tailEnd/>
            </a:ln>
          </p:spPr>
          <p:txBody>
            <a:bodyPr>
              <a:spAutoFit/>
            </a:bodyPr>
            <a:lstStyle/>
            <a:p>
              <a:pPr algn="l" rtl="0"/>
              <a:r>
                <a:rPr lang="en-US" sz="2000" b="1" dirty="0" smtClean="0">
                  <a:latin typeface="Symbol" pitchFamily="18" charset="2"/>
                </a:rPr>
                <a:t>s</a:t>
              </a:r>
              <a:r>
                <a:rPr lang="en-US" sz="2000" b="1" dirty="0" smtClean="0">
                  <a:latin typeface="Book Antiqua" panose="02040602050305030304" pitchFamily="18" charset="0"/>
                  <a:cs typeface="AdvertisingLight" pitchFamily="2" charset="-78"/>
                </a:rPr>
                <a:t>’</a:t>
              </a:r>
              <a:r>
                <a:rPr lang="en-US" sz="2000" b="1" baseline="-25000" dirty="0" smtClean="0"/>
                <a:t>3</a:t>
              </a:r>
              <a:r>
                <a:rPr lang="en-US" sz="2000" b="1" dirty="0" smtClean="0"/>
                <a:t> </a:t>
              </a:r>
              <a:r>
                <a:rPr lang="en-US" sz="2000" b="1" dirty="0"/>
                <a:t>=</a:t>
              </a:r>
              <a:r>
                <a:rPr lang="en-US" sz="2000" b="1" baseline="-25000" dirty="0"/>
                <a:t> </a:t>
              </a:r>
              <a:r>
                <a:rPr lang="en-US" sz="2000" b="1" dirty="0" smtClean="0">
                  <a:latin typeface="Symbol" pitchFamily="18" charset="2"/>
                </a:rPr>
                <a:t>s</a:t>
              </a:r>
              <a:r>
                <a:rPr lang="en-US" sz="2000" b="1" baseline="-25000" dirty="0" smtClean="0"/>
                <a:t>3</a:t>
              </a:r>
              <a:endParaRPr lang="en-US" sz="2000" b="1" baseline="-25000" dirty="0"/>
            </a:p>
          </p:txBody>
        </p:sp>
        <p:sp>
          <p:nvSpPr>
            <p:cNvPr id="67636" name="Text Box 77"/>
            <p:cNvSpPr txBox="1">
              <a:spLocks noChangeArrowheads="1"/>
            </p:cNvSpPr>
            <p:nvPr/>
          </p:nvSpPr>
          <p:spPr bwMode="auto">
            <a:xfrm>
              <a:off x="4637" y="1391"/>
              <a:ext cx="799" cy="252"/>
            </a:xfrm>
            <a:prstGeom prst="rect">
              <a:avLst/>
            </a:prstGeom>
            <a:noFill/>
            <a:ln w="9525" algn="ctr">
              <a:noFill/>
              <a:miter lim="800000"/>
              <a:headEnd/>
              <a:tailEnd/>
            </a:ln>
          </p:spPr>
          <p:txBody>
            <a:bodyPr>
              <a:spAutoFit/>
            </a:bodyPr>
            <a:lstStyle/>
            <a:p>
              <a:pPr algn="l" rtl="0"/>
              <a:r>
                <a:rPr lang="en-US" sz="2000" b="1" dirty="0" smtClean="0">
                  <a:latin typeface="Symbol" pitchFamily="18" charset="2"/>
                </a:rPr>
                <a:t>s</a:t>
              </a:r>
              <a:r>
                <a:rPr lang="en-US" sz="2000" b="1" dirty="0" smtClean="0">
                  <a:latin typeface="Blazing" panose="00000400000000000000" pitchFamily="2" charset="0"/>
                </a:rPr>
                <a:t>’</a:t>
              </a:r>
              <a:r>
                <a:rPr lang="en-US" sz="2000" b="1" baseline="-25000" dirty="0" smtClean="0"/>
                <a:t>3</a:t>
              </a:r>
              <a:r>
                <a:rPr lang="en-US" sz="2000" b="1" dirty="0" smtClean="0"/>
                <a:t> </a:t>
              </a:r>
              <a:r>
                <a:rPr lang="en-US" sz="2000" b="1" dirty="0"/>
                <a:t>=</a:t>
              </a:r>
              <a:r>
                <a:rPr lang="en-US" sz="2000" b="1" baseline="-25000" dirty="0"/>
                <a:t> </a:t>
              </a:r>
              <a:r>
                <a:rPr lang="en-US" sz="2000" b="1" dirty="0" smtClean="0">
                  <a:latin typeface="Symbol" pitchFamily="18" charset="2"/>
                </a:rPr>
                <a:t>s</a:t>
              </a:r>
              <a:r>
                <a:rPr lang="en-US" sz="2000" b="1" baseline="-25000" dirty="0" smtClean="0"/>
                <a:t>3</a:t>
              </a:r>
              <a:endParaRPr lang="en-US" sz="2000" b="1" baseline="-25000" dirty="0"/>
            </a:p>
          </p:txBody>
        </p:sp>
        <p:sp>
          <p:nvSpPr>
            <p:cNvPr id="67637" name="Rectangle 81" descr="Stationery"/>
            <p:cNvSpPr>
              <a:spLocks noChangeArrowheads="1"/>
            </p:cNvSpPr>
            <p:nvPr/>
          </p:nvSpPr>
          <p:spPr bwMode="auto">
            <a:xfrm>
              <a:off x="4150" y="1363"/>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grpSp>
        <p:nvGrpSpPr>
          <p:cNvPr id="6" name="Group 116"/>
          <p:cNvGrpSpPr>
            <a:grpSpLocks/>
          </p:cNvGrpSpPr>
          <p:nvPr/>
        </p:nvGrpSpPr>
        <p:grpSpPr bwMode="auto">
          <a:xfrm>
            <a:off x="1287463" y="3284538"/>
            <a:ext cx="1557337" cy="1408112"/>
            <a:chOff x="811" y="2087"/>
            <a:chExt cx="981" cy="887"/>
          </a:xfrm>
        </p:grpSpPr>
        <p:sp>
          <p:nvSpPr>
            <p:cNvPr id="67628" name="Rectangle 83" descr="Stationery"/>
            <p:cNvSpPr>
              <a:spLocks noChangeArrowheads="1"/>
            </p:cNvSpPr>
            <p:nvPr/>
          </p:nvSpPr>
          <p:spPr bwMode="auto">
            <a:xfrm>
              <a:off x="811" y="256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67629" name="Line 84"/>
            <p:cNvSpPr>
              <a:spLocks noChangeShapeType="1"/>
            </p:cNvSpPr>
            <p:nvPr/>
          </p:nvSpPr>
          <p:spPr bwMode="auto">
            <a:xfrm>
              <a:off x="956" y="2346"/>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67630" name="Line 85"/>
            <p:cNvSpPr>
              <a:spLocks noChangeShapeType="1"/>
            </p:cNvSpPr>
            <p:nvPr/>
          </p:nvSpPr>
          <p:spPr bwMode="auto">
            <a:xfrm rot="5400000">
              <a:off x="1192" y="2654"/>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67631" name="Text Box 86"/>
            <p:cNvSpPr txBox="1">
              <a:spLocks noChangeArrowheads="1"/>
            </p:cNvSpPr>
            <p:nvPr/>
          </p:nvSpPr>
          <p:spPr bwMode="auto">
            <a:xfrm>
              <a:off x="828" y="2087"/>
              <a:ext cx="914"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 </a:t>
              </a:r>
              <a:r>
                <a:rPr lang="en-US" sz="2400" b="1" dirty="0"/>
                <a:t>+ </a:t>
              </a:r>
              <a:r>
                <a:rPr lang="en-US" sz="2400" b="1" dirty="0">
                  <a:latin typeface="Symbol" pitchFamily="18" charset="2"/>
                </a:rPr>
                <a:t>Ds</a:t>
              </a:r>
            </a:p>
          </p:txBody>
        </p:sp>
        <p:sp>
          <p:nvSpPr>
            <p:cNvPr id="67632" name="Text Box 87"/>
            <p:cNvSpPr txBox="1">
              <a:spLocks noChangeArrowheads="1"/>
            </p:cNvSpPr>
            <p:nvPr/>
          </p:nvSpPr>
          <p:spPr bwMode="auto">
            <a:xfrm>
              <a:off x="1295" y="2572"/>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7" name="Group 117"/>
          <p:cNvGrpSpPr>
            <a:grpSpLocks/>
          </p:cNvGrpSpPr>
          <p:nvPr/>
        </p:nvGrpSpPr>
        <p:grpSpPr bwMode="auto">
          <a:xfrm>
            <a:off x="3997325" y="4046538"/>
            <a:ext cx="465138" cy="644525"/>
            <a:chOff x="2518" y="2567"/>
            <a:chExt cx="293" cy="406"/>
          </a:xfrm>
        </p:grpSpPr>
        <p:sp>
          <p:nvSpPr>
            <p:cNvPr id="67626" name="Rectangle 82" descr="Stationery"/>
            <p:cNvSpPr>
              <a:spLocks noChangeArrowheads="1"/>
            </p:cNvSpPr>
            <p:nvPr/>
          </p:nvSpPr>
          <p:spPr bwMode="auto">
            <a:xfrm>
              <a:off x="2518" y="256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67627" name="Text Box 88"/>
            <p:cNvSpPr txBox="1">
              <a:spLocks noChangeArrowheads="1"/>
            </p:cNvSpPr>
            <p:nvPr/>
          </p:nvSpPr>
          <p:spPr bwMode="auto">
            <a:xfrm>
              <a:off x="2554" y="2651"/>
              <a:ext cx="249" cy="288"/>
            </a:xfrm>
            <a:prstGeom prst="rect">
              <a:avLst/>
            </a:prstGeom>
            <a:noFill/>
            <a:ln w="9525" algn="ctr">
              <a:noFill/>
              <a:miter lim="800000"/>
              <a:headEnd/>
              <a:tailEnd/>
            </a:ln>
          </p:spPr>
          <p:txBody>
            <a:bodyPr>
              <a:spAutoFit/>
            </a:bodyPr>
            <a:lstStyle/>
            <a:p>
              <a:pPr algn="l" rtl="0"/>
              <a:r>
                <a:rPr lang="en-US" sz="2400"/>
                <a:t>0</a:t>
              </a:r>
              <a:endParaRPr lang="en-US" sz="2400" baseline="-25000"/>
            </a:p>
          </p:txBody>
        </p:sp>
      </p:grpSp>
      <p:grpSp>
        <p:nvGrpSpPr>
          <p:cNvPr id="8" name="Group 120"/>
          <p:cNvGrpSpPr>
            <a:grpSpLocks/>
          </p:cNvGrpSpPr>
          <p:nvPr/>
        </p:nvGrpSpPr>
        <p:grpSpPr bwMode="auto">
          <a:xfrm>
            <a:off x="6275388" y="3294063"/>
            <a:ext cx="2540000" cy="1423987"/>
            <a:chOff x="4151" y="2093"/>
            <a:chExt cx="1600" cy="897"/>
          </a:xfrm>
        </p:grpSpPr>
        <p:sp>
          <p:nvSpPr>
            <p:cNvPr id="67621" name="Line 89"/>
            <p:cNvSpPr>
              <a:spLocks noChangeShapeType="1"/>
            </p:cNvSpPr>
            <p:nvPr/>
          </p:nvSpPr>
          <p:spPr bwMode="auto">
            <a:xfrm>
              <a:off x="4310" y="2379"/>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67622" name="Line 90"/>
            <p:cNvSpPr>
              <a:spLocks noChangeShapeType="1"/>
            </p:cNvSpPr>
            <p:nvPr/>
          </p:nvSpPr>
          <p:spPr bwMode="auto">
            <a:xfrm rot="5400000">
              <a:off x="4532" y="2683"/>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67623" name="Text Box 91"/>
            <p:cNvSpPr txBox="1">
              <a:spLocks noChangeArrowheads="1"/>
            </p:cNvSpPr>
            <p:nvPr/>
          </p:nvSpPr>
          <p:spPr bwMode="auto">
            <a:xfrm>
              <a:off x="4151" y="2093"/>
              <a:ext cx="1458"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V</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baseline="-25000" dirty="0"/>
                <a:t> </a:t>
              </a:r>
              <a:r>
                <a:rPr lang="en-US" sz="2000" b="1" dirty="0">
                  <a:latin typeface="Symbol" pitchFamily="18" charset="2"/>
                </a:rPr>
                <a:t>Ds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1</a:t>
              </a:r>
            </a:p>
          </p:txBody>
        </p:sp>
        <p:sp>
          <p:nvSpPr>
            <p:cNvPr id="67624" name="Text Box 92"/>
            <p:cNvSpPr txBox="1">
              <a:spLocks noChangeArrowheads="1"/>
            </p:cNvSpPr>
            <p:nvPr/>
          </p:nvSpPr>
          <p:spPr bwMode="auto">
            <a:xfrm>
              <a:off x="4634" y="2621"/>
              <a:ext cx="1117"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h</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3</a:t>
              </a:r>
            </a:p>
          </p:txBody>
        </p:sp>
        <p:sp>
          <p:nvSpPr>
            <p:cNvPr id="67625" name="Rectangle 93" descr="Stationery"/>
            <p:cNvSpPr>
              <a:spLocks noChangeArrowheads="1"/>
            </p:cNvSpPr>
            <p:nvPr/>
          </p:nvSpPr>
          <p:spPr bwMode="auto">
            <a:xfrm>
              <a:off x="4156" y="2584"/>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grpSp>
        <p:nvGrpSpPr>
          <p:cNvPr id="9" name="Group 96"/>
          <p:cNvGrpSpPr>
            <a:grpSpLocks/>
          </p:cNvGrpSpPr>
          <p:nvPr/>
        </p:nvGrpSpPr>
        <p:grpSpPr bwMode="auto">
          <a:xfrm>
            <a:off x="111125" y="2395538"/>
            <a:ext cx="1403350" cy="508000"/>
            <a:chOff x="70" y="1527"/>
            <a:chExt cx="884" cy="320"/>
          </a:xfrm>
        </p:grpSpPr>
        <p:sp>
          <p:nvSpPr>
            <p:cNvPr id="67619" name="Arc 94"/>
            <p:cNvSpPr>
              <a:spLocks/>
            </p:cNvSpPr>
            <p:nvPr/>
          </p:nvSpPr>
          <p:spPr bwMode="auto">
            <a:xfrm rot="-2694223" flipH="1" flipV="1">
              <a:off x="591" y="1594"/>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a:p>
          </p:txBody>
        </p:sp>
        <p:sp>
          <p:nvSpPr>
            <p:cNvPr id="67620" name="Text Box 95"/>
            <p:cNvSpPr txBox="1">
              <a:spLocks noChangeArrowheads="1"/>
            </p:cNvSpPr>
            <p:nvPr/>
          </p:nvSpPr>
          <p:spPr bwMode="auto">
            <a:xfrm>
              <a:off x="70" y="1527"/>
              <a:ext cx="870" cy="231"/>
            </a:xfrm>
            <a:prstGeom prst="rect">
              <a:avLst/>
            </a:prstGeom>
            <a:noFill/>
            <a:ln w="9525" algn="ctr">
              <a:noFill/>
              <a:miter lim="800000"/>
              <a:headEnd/>
              <a:tailEnd/>
            </a:ln>
          </p:spPr>
          <p:txBody>
            <a:bodyPr>
              <a:spAutoFit/>
            </a:bodyPr>
            <a:lstStyle/>
            <a:p>
              <a:pPr algn="l" rtl="0"/>
              <a:r>
                <a:rPr lang="en-US" sz="1800" b="1" dirty="0">
                  <a:solidFill>
                    <a:schemeClr val="hlink"/>
                  </a:solidFill>
                </a:rPr>
                <a:t>Drainage</a:t>
              </a:r>
            </a:p>
          </p:txBody>
        </p:sp>
      </p:grpSp>
      <p:grpSp>
        <p:nvGrpSpPr>
          <p:cNvPr id="10" name="Group 109"/>
          <p:cNvGrpSpPr>
            <a:grpSpLocks/>
          </p:cNvGrpSpPr>
          <p:nvPr/>
        </p:nvGrpSpPr>
        <p:grpSpPr bwMode="auto">
          <a:xfrm>
            <a:off x="106363" y="4319588"/>
            <a:ext cx="1403350" cy="508000"/>
            <a:chOff x="70" y="1527"/>
            <a:chExt cx="884" cy="320"/>
          </a:xfrm>
        </p:grpSpPr>
        <p:sp>
          <p:nvSpPr>
            <p:cNvPr id="67617" name="Arc 110"/>
            <p:cNvSpPr>
              <a:spLocks/>
            </p:cNvSpPr>
            <p:nvPr/>
          </p:nvSpPr>
          <p:spPr bwMode="auto">
            <a:xfrm rot="-2694223" flipH="1" flipV="1">
              <a:off x="591" y="1594"/>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a:p>
          </p:txBody>
        </p:sp>
        <p:sp>
          <p:nvSpPr>
            <p:cNvPr id="67618" name="Text Box 111"/>
            <p:cNvSpPr txBox="1">
              <a:spLocks noChangeArrowheads="1"/>
            </p:cNvSpPr>
            <p:nvPr/>
          </p:nvSpPr>
          <p:spPr bwMode="auto">
            <a:xfrm>
              <a:off x="70" y="1527"/>
              <a:ext cx="870" cy="231"/>
            </a:xfrm>
            <a:prstGeom prst="rect">
              <a:avLst/>
            </a:prstGeom>
            <a:noFill/>
            <a:ln w="9525" algn="ctr">
              <a:noFill/>
              <a:miter lim="800000"/>
              <a:headEnd/>
              <a:tailEnd/>
            </a:ln>
          </p:spPr>
          <p:txBody>
            <a:bodyPr>
              <a:spAutoFit/>
            </a:bodyPr>
            <a:lstStyle/>
            <a:p>
              <a:pPr algn="l" rtl="0"/>
              <a:r>
                <a:rPr lang="en-US" sz="1800" b="1" dirty="0">
                  <a:solidFill>
                    <a:schemeClr val="hlink"/>
                  </a:solidFill>
                </a:rPr>
                <a:t>Drainage</a:t>
              </a:r>
            </a:p>
          </p:txBody>
        </p:sp>
      </p:grpSp>
      <p:sp>
        <p:nvSpPr>
          <p:cNvPr id="98429" name="Text Box 125"/>
          <p:cNvSpPr txBox="1">
            <a:spLocks noChangeArrowheads="1"/>
          </p:cNvSpPr>
          <p:nvPr/>
        </p:nvSpPr>
        <p:spPr bwMode="auto">
          <a:xfrm>
            <a:off x="268288" y="4905375"/>
            <a:ext cx="2266950" cy="369332"/>
          </a:xfrm>
          <a:prstGeom prst="rect">
            <a:avLst/>
          </a:prstGeom>
          <a:solidFill>
            <a:srgbClr val="FFFF00"/>
          </a:solidFill>
          <a:ln w="9525" algn="ctr">
            <a:noFill/>
            <a:miter lim="800000"/>
            <a:headEnd/>
            <a:tailEnd/>
          </a:ln>
        </p:spPr>
        <p:txBody>
          <a:bodyPr>
            <a:spAutoFit/>
          </a:bodyPr>
          <a:lstStyle/>
          <a:p>
            <a:pPr algn="l" rtl="0"/>
            <a:r>
              <a:rPr lang="en-US" b="1" dirty="0">
                <a:solidFill>
                  <a:schemeClr val="hlink"/>
                </a:solidFill>
              </a:rPr>
              <a:t>Step 3: At failure</a:t>
            </a:r>
          </a:p>
        </p:txBody>
      </p:sp>
      <p:grpSp>
        <p:nvGrpSpPr>
          <p:cNvPr id="11" name="Group 126"/>
          <p:cNvGrpSpPr>
            <a:grpSpLocks/>
          </p:cNvGrpSpPr>
          <p:nvPr/>
        </p:nvGrpSpPr>
        <p:grpSpPr bwMode="auto">
          <a:xfrm>
            <a:off x="1282700" y="5208588"/>
            <a:ext cx="1557338" cy="1408112"/>
            <a:chOff x="811" y="2087"/>
            <a:chExt cx="981" cy="887"/>
          </a:xfrm>
        </p:grpSpPr>
        <p:sp>
          <p:nvSpPr>
            <p:cNvPr id="67612" name="Rectangle 127" descr="Stationery"/>
            <p:cNvSpPr>
              <a:spLocks noChangeArrowheads="1"/>
            </p:cNvSpPr>
            <p:nvPr/>
          </p:nvSpPr>
          <p:spPr bwMode="auto">
            <a:xfrm>
              <a:off x="811" y="256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67613" name="Line 128"/>
            <p:cNvSpPr>
              <a:spLocks noChangeShapeType="1"/>
            </p:cNvSpPr>
            <p:nvPr/>
          </p:nvSpPr>
          <p:spPr bwMode="auto">
            <a:xfrm>
              <a:off x="956" y="2346"/>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67614" name="Line 129"/>
            <p:cNvSpPr>
              <a:spLocks noChangeShapeType="1"/>
            </p:cNvSpPr>
            <p:nvPr/>
          </p:nvSpPr>
          <p:spPr bwMode="auto">
            <a:xfrm rot="5400000">
              <a:off x="1192" y="2654"/>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67615" name="Text Box 130"/>
            <p:cNvSpPr txBox="1">
              <a:spLocks noChangeArrowheads="1"/>
            </p:cNvSpPr>
            <p:nvPr/>
          </p:nvSpPr>
          <p:spPr bwMode="auto">
            <a:xfrm>
              <a:off x="828" y="2087"/>
              <a:ext cx="914"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 </a:t>
              </a:r>
              <a:r>
                <a:rPr lang="en-US" sz="2400" b="1" dirty="0"/>
                <a:t>+ </a:t>
              </a:r>
              <a:r>
                <a:rPr lang="en-US" sz="2400" b="1" dirty="0" err="1">
                  <a:latin typeface="Symbol" pitchFamily="18" charset="2"/>
                </a:rPr>
                <a:t>Ds</a:t>
              </a:r>
              <a:r>
                <a:rPr lang="en-US" sz="2400" b="1" baseline="-25000" dirty="0" err="1"/>
                <a:t>f</a:t>
              </a:r>
              <a:endParaRPr lang="en-US" sz="2400" b="1" baseline="-25000" dirty="0"/>
            </a:p>
          </p:txBody>
        </p:sp>
        <p:sp>
          <p:nvSpPr>
            <p:cNvPr id="67616" name="Text Box 131"/>
            <p:cNvSpPr txBox="1">
              <a:spLocks noChangeArrowheads="1"/>
            </p:cNvSpPr>
            <p:nvPr/>
          </p:nvSpPr>
          <p:spPr bwMode="auto">
            <a:xfrm>
              <a:off x="1295" y="2572"/>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12" name="Group 132"/>
          <p:cNvGrpSpPr>
            <a:grpSpLocks/>
          </p:cNvGrpSpPr>
          <p:nvPr/>
        </p:nvGrpSpPr>
        <p:grpSpPr bwMode="auto">
          <a:xfrm>
            <a:off x="3992563" y="5970588"/>
            <a:ext cx="465137" cy="644525"/>
            <a:chOff x="2518" y="2567"/>
            <a:chExt cx="293" cy="406"/>
          </a:xfrm>
        </p:grpSpPr>
        <p:sp>
          <p:nvSpPr>
            <p:cNvPr id="67610" name="Rectangle 133" descr="Stationery"/>
            <p:cNvSpPr>
              <a:spLocks noChangeArrowheads="1"/>
            </p:cNvSpPr>
            <p:nvPr/>
          </p:nvSpPr>
          <p:spPr bwMode="auto">
            <a:xfrm>
              <a:off x="2518" y="256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67611" name="Text Box 134"/>
            <p:cNvSpPr txBox="1">
              <a:spLocks noChangeArrowheads="1"/>
            </p:cNvSpPr>
            <p:nvPr/>
          </p:nvSpPr>
          <p:spPr bwMode="auto">
            <a:xfrm>
              <a:off x="2554" y="2651"/>
              <a:ext cx="249" cy="288"/>
            </a:xfrm>
            <a:prstGeom prst="rect">
              <a:avLst/>
            </a:prstGeom>
            <a:noFill/>
            <a:ln w="9525" algn="ctr">
              <a:noFill/>
              <a:miter lim="800000"/>
              <a:headEnd/>
              <a:tailEnd/>
            </a:ln>
          </p:spPr>
          <p:txBody>
            <a:bodyPr>
              <a:spAutoFit/>
            </a:bodyPr>
            <a:lstStyle/>
            <a:p>
              <a:pPr algn="l" rtl="0"/>
              <a:r>
                <a:rPr lang="en-US" sz="2400"/>
                <a:t>0</a:t>
              </a:r>
              <a:endParaRPr lang="en-US" sz="2400" baseline="-25000"/>
            </a:p>
          </p:txBody>
        </p:sp>
      </p:grpSp>
      <p:grpSp>
        <p:nvGrpSpPr>
          <p:cNvPr id="13" name="Group 144"/>
          <p:cNvGrpSpPr>
            <a:grpSpLocks/>
          </p:cNvGrpSpPr>
          <p:nvPr/>
        </p:nvGrpSpPr>
        <p:grpSpPr bwMode="auto">
          <a:xfrm>
            <a:off x="6270625" y="5218113"/>
            <a:ext cx="2690813" cy="1423987"/>
            <a:chOff x="3950" y="3287"/>
            <a:chExt cx="1695" cy="897"/>
          </a:xfrm>
        </p:grpSpPr>
        <p:sp>
          <p:nvSpPr>
            <p:cNvPr id="67605" name="Line 136"/>
            <p:cNvSpPr>
              <a:spLocks noChangeShapeType="1"/>
            </p:cNvSpPr>
            <p:nvPr/>
          </p:nvSpPr>
          <p:spPr bwMode="auto">
            <a:xfrm>
              <a:off x="4109" y="3573"/>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67606" name="Line 137"/>
            <p:cNvSpPr>
              <a:spLocks noChangeShapeType="1"/>
            </p:cNvSpPr>
            <p:nvPr/>
          </p:nvSpPr>
          <p:spPr bwMode="auto">
            <a:xfrm rot="5400000">
              <a:off x="4331" y="3877"/>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67607" name="Text Box 138"/>
            <p:cNvSpPr txBox="1">
              <a:spLocks noChangeArrowheads="1"/>
            </p:cNvSpPr>
            <p:nvPr/>
          </p:nvSpPr>
          <p:spPr bwMode="auto">
            <a:xfrm>
              <a:off x="3950" y="3287"/>
              <a:ext cx="1662"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Vf</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baseline="-25000" dirty="0"/>
                <a:t> </a:t>
              </a:r>
              <a:r>
                <a:rPr lang="en-US" sz="2000" b="1" dirty="0" err="1">
                  <a:latin typeface="Symbol" pitchFamily="18" charset="2"/>
                </a:rPr>
                <a:t>Ds</a:t>
              </a:r>
              <a:r>
                <a:rPr lang="en-US" sz="2000" b="1" baseline="-25000" dirty="0" err="1"/>
                <a:t>f</a:t>
              </a:r>
              <a:r>
                <a:rPr lang="en-US" sz="2000" b="1" dirty="0">
                  <a:latin typeface="Symbol" pitchFamily="18" charset="2"/>
                </a:rPr>
                <a:t>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1f</a:t>
              </a:r>
            </a:p>
          </p:txBody>
        </p:sp>
        <p:sp>
          <p:nvSpPr>
            <p:cNvPr id="67608" name="Text Box 139"/>
            <p:cNvSpPr txBox="1">
              <a:spLocks noChangeArrowheads="1"/>
            </p:cNvSpPr>
            <p:nvPr/>
          </p:nvSpPr>
          <p:spPr bwMode="auto">
            <a:xfrm>
              <a:off x="4433" y="3815"/>
              <a:ext cx="1212"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hf</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3f</a:t>
              </a:r>
            </a:p>
          </p:txBody>
        </p:sp>
        <p:sp>
          <p:nvSpPr>
            <p:cNvPr id="67609" name="Rectangle 140" descr="Stationery"/>
            <p:cNvSpPr>
              <a:spLocks noChangeArrowheads="1"/>
            </p:cNvSpPr>
            <p:nvPr/>
          </p:nvSpPr>
          <p:spPr bwMode="auto">
            <a:xfrm>
              <a:off x="3955" y="377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grpSp>
        <p:nvGrpSpPr>
          <p:cNvPr id="14" name="Group 141"/>
          <p:cNvGrpSpPr>
            <a:grpSpLocks/>
          </p:cNvGrpSpPr>
          <p:nvPr/>
        </p:nvGrpSpPr>
        <p:grpSpPr bwMode="auto">
          <a:xfrm>
            <a:off x="101600" y="6243638"/>
            <a:ext cx="1403350" cy="508000"/>
            <a:chOff x="70" y="1527"/>
            <a:chExt cx="884" cy="320"/>
          </a:xfrm>
        </p:grpSpPr>
        <p:sp>
          <p:nvSpPr>
            <p:cNvPr id="67603" name="Arc 142"/>
            <p:cNvSpPr>
              <a:spLocks/>
            </p:cNvSpPr>
            <p:nvPr/>
          </p:nvSpPr>
          <p:spPr bwMode="auto">
            <a:xfrm rot="-2694223" flipH="1" flipV="1">
              <a:off x="591" y="1594"/>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a:p>
          </p:txBody>
        </p:sp>
        <p:sp>
          <p:nvSpPr>
            <p:cNvPr id="67604" name="Text Box 143"/>
            <p:cNvSpPr txBox="1">
              <a:spLocks noChangeArrowheads="1"/>
            </p:cNvSpPr>
            <p:nvPr/>
          </p:nvSpPr>
          <p:spPr bwMode="auto">
            <a:xfrm>
              <a:off x="70" y="1527"/>
              <a:ext cx="870" cy="231"/>
            </a:xfrm>
            <a:prstGeom prst="rect">
              <a:avLst/>
            </a:prstGeom>
            <a:noFill/>
            <a:ln w="9525" algn="ctr">
              <a:noFill/>
              <a:miter lim="800000"/>
              <a:headEnd/>
              <a:tailEnd/>
            </a:ln>
          </p:spPr>
          <p:txBody>
            <a:bodyPr>
              <a:spAutoFit/>
            </a:bodyPr>
            <a:lstStyle/>
            <a:p>
              <a:pPr algn="l" rtl="0"/>
              <a:r>
                <a:rPr lang="en-US" sz="1800" b="1" dirty="0">
                  <a:solidFill>
                    <a:schemeClr val="hlink"/>
                  </a:solidFill>
                </a:rPr>
                <a:t>Drainage</a:t>
              </a:r>
            </a:p>
          </p:txBody>
        </p:sp>
      </p:grpSp>
      <p:sp>
        <p:nvSpPr>
          <p:cNvPr id="66" name="Text Box 54"/>
          <p:cNvSpPr txBox="1">
            <a:spLocks noChangeArrowheads="1"/>
          </p:cNvSpPr>
          <p:nvPr/>
        </p:nvSpPr>
        <p:spPr bwMode="auto">
          <a:xfrm>
            <a:off x="-40874" y="-45738"/>
            <a:ext cx="7748188"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lvl1pPr algn="just" rtl="0" eaLnBrk="1" hangingPunct="1">
              <a:defRPr sz="2400" b="1" u="sng">
                <a:solidFill>
                  <a:srgbClr val="7030A0"/>
                </a:solidFill>
                <a:latin typeface="Arial" panose="020B0604020202020204" pitchFamily="34" charset="0"/>
              </a:defRPr>
            </a:lvl1pPr>
            <a:lvl2pPr algn="ctr" rtl="0" eaLnBrk="0" hangingPunct="0">
              <a:defRPr sz="4400">
                <a:latin typeface="Calibri" pitchFamily="34" charset="0"/>
              </a:defRPr>
            </a:lvl2pPr>
            <a:lvl3pPr algn="ctr" rtl="0" eaLnBrk="0" hangingPunct="0">
              <a:defRPr sz="4400">
                <a:latin typeface="Calibri" pitchFamily="34" charset="0"/>
              </a:defRPr>
            </a:lvl3pPr>
            <a:lvl4pPr algn="ctr" rtl="0" eaLnBrk="0" hangingPunct="0">
              <a:defRPr sz="4400">
                <a:latin typeface="Calibri" pitchFamily="34" charset="0"/>
              </a:defRPr>
            </a:lvl4pPr>
            <a:lvl5pPr algn="ctr" rtl="0"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en-US" dirty="0"/>
              <a:t>Stress conditions for the </a:t>
            </a:r>
            <a:r>
              <a:rPr lang="en-US" dirty="0" smtClean="0"/>
              <a:t>consolidated drained </a:t>
            </a:r>
            <a:r>
              <a:rPr lang="en-US" dirty="0"/>
              <a:t>test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834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ox(in)">
                                      <p:cBhvr>
                                        <p:cTn id="16" dur="500"/>
                                        <p:tgtEl>
                                          <p:spTgt spid="2"/>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2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ox(in)">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9838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ox(in)">
                                      <p:cBhvr>
                                        <p:cTn id="38" dur="500"/>
                                        <p:tgtEl>
                                          <p:spTgt spid="6"/>
                                        </p:tgtEl>
                                      </p:cBhvr>
                                    </p:animEffect>
                                  </p:childTnLst>
                                </p:cTn>
                              </p:par>
                              <p:par>
                                <p:cTn id="39" presetID="22" presetClass="entr" presetSubtype="2"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right)">
                                      <p:cBhvr>
                                        <p:cTn id="41" dur="20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ox(in)">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84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ox(in)">
                                      <p:cBhvr>
                                        <p:cTn id="59" dur="500"/>
                                        <p:tgtEl>
                                          <p:spTgt spid="11"/>
                                        </p:tgtEl>
                                      </p:cBhvr>
                                    </p:animEffect>
                                  </p:childTnLst>
                                </p:cTn>
                              </p:par>
                              <p:par>
                                <p:cTn id="60" presetID="22" presetClass="entr" presetSubtype="2"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right)">
                                      <p:cBhvr>
                                        <p:cTn id="62" dur="20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4" presetClass="entr" presetSubtype="16" fill="hold"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box(in)">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44" grpId="0" animBg="1"/>
      <p:bldP spid="98383" grpId="0" animBg="1"/>
      <p:bldP spid="98429"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9545" y="3271269"/>
            <a:ext cx="8597255" cy="2608982"/>
          </a:xfrm>
          <a:prstGeom prst="rect">
            <a:avLst/>
          </a:prstGeom>
        </p:spPr>
      </p:pic>
      <p:pic>
        <p:nvPicPr>
          <p:cNvPr id="4" name="Picture 3"/>
          <p:cNvPicPr>
            <a:picLocks noChangeAspect="1"/>
          </p:cNvPicPr>
          <p:nvPr/>
        </p:nvPicPr>
        <p:blipFill>
          <a:blip r:embed="rId4"/>
          <a:stretch>
            <a:fillRect/>
          </a:stretch>
        </p:blipFill>
        <p:spPr>
          <a:xfrm>
            <a:off x="546744" y="142875"/>
            <a:ext cx="4386057" cy="2378727"/>
          </a:xfrm>
          <a:prstGeom prst="rect">
            <a:avLst/>
          </a:prstGeom>
        </p:spPr>
      </p:pic>
      <p:sp>
        <p:nvSpPr>
          <p:cNvPr id="6" name="Rectangle 5"/>
          <p:cNvSpPr/>
          <p:nvPr/>
        </p:nvSpPr>
        <p:spPr>
          <a:xfrm>
            <a:off x="546744" y="5894685"/>
            <a:ext cx="3796656" cy="1015663"/>
          </a:xfrm>
          <a:prstGeom prst="rect">
            <a:avLst/>
          </a:prstGeom>
        </p:spPr>
        <p:txBody>
          <a:bodyPr wrap="square">
            <a:spAutoFit/>
          </a:bodyPr>
          <a:lstStyle/>
          <a:p>
            <a:pPr algn="just" rtl="0"/>
            <a:r>
              <a:rPr lang="en-US" sz="2000" b="1" dirty="0" smtClean="0">
                <a:solidFill>
                  <a:srgbClr val="FF0000"/>
                </a:solidFill>
                <a:latin typeface="+mn-lt"/>
              </a:rPr>
              <a:t>Volume </a:t>
            </a:r>
            <a:r>
              <a:rPr lang="en-US" sz="2000" b="1" dirty="0">
                <a:solidFill>
                  <a:srgbClr val="FF0000"/>
                </a:solidFill>
                <a:latin typeface="+mn-lt"/>
              </a:rPr>
              <a:t>change in loose sand and </a:t>
            </a:r>
            <a:r>
              <a:rPr lang="en-US" sz="2000" b="1" dirty="0" smtClean="0">
                <a:solidFill>
                  <a:srgbClr val="FF0000"/>
                </a:solidFill>
                <a:latin typeface="+mn-lt"/>
              </a:rPr>
              <a:t>normally consolidated </a:t>
            </a:r>
            <a:r>
              <a:rPr lang="en-US" sz="2000" b="1" dirty="0">
                <a:solidFill>
                  <a:srgbClr val="FF0000"/>
                </a:solidFill>
                <a:latin typeface="+mn-lt"/>
              </a:rPr>
              <a:t>clay during deviator stress application</a:t>
            </a:r>
          </a:p>
        </p:txBody>
      </p:sp>
      <p:sp>
        <p:nvSpPr>
          <p:cNvPr id="7" name="Rectangle 6"/>
          <p:cNvSpPr/>
          <p:nvPr/>
        </p:nvSpPr>
        <p:spPr>
          <a:xfrm>
            <a:off x="5034928" y="5894685"/>
            <a:ext cx="3894760" cy="1015663"/>
          </a:xfrm>
          <a:prstGeom prst="rect">
            <a:avLst/>
          </a:prstGeom>
        </p:spPr>
        <p:txBody>
          <a:bodyPr wrap="square">
            <a:spAutoFit/>
          </a:bodyPr>
          <a:lstStyle/>
          <a:p>
            <a:pPr algn="just" rtl="0"/>
            <a:r>
              <a:rPr lang="en-US" sz="2000" b="1" dirty="0" smtClean="0">
                <a:solidFill>
                  <a:srgbClr val="FF0000"/>
                </a:solidFill>
                <a:latin typeface="+mn-lt"/>
              </a:rPr>
              <a:t>Volume </a:t>
            </a:r>
            <a:r>
              <a:rPr lang="en-US" sz="2000" b="1" dirty="0">
                <a:solidFill>
                  <a:srgbClr val="FF0000"/>
                </a:solidFill>
                <a:latin typeface="+mn-lt"/>
              </a:rPr>
              <a:t>change in </a:t>
            </a:r>
            <a:r>
              <a:rPr lang="en-US" sz="2000" b="1" dirty="0" smtClean="0">
                <a:solidFill>
                  <a:srgbClr val="FF0000"/>
                </a:solidFill>
                <a:latin typeface="+mn-lt"/>
              </a:rPr>
              <a:t>dense </a:t>
            </a:r>
            <a:r>
              <a:rPr lang="en-US" sz="2000" b="1" dirty="0">
                <a:solidFill>
                  <a:srgbClr val="FF0000"/>
                </a:solidFill>
                <a:latin typeface="+mn-lt"/>
              </a:rPr>
              <a:t>sand and </a:t>
            </a:r>
            <a:r>
              <a:rPr lang="en-US" sz="2000" b="1" dirty="0" smtClean="0">
                <a:solidFill>
                  <a:srgbClr val="FF0000"/>
                </a:solidFill>
                <a:latin typeface="+mn-lt"/>
              </a:rPr>
              <a:t>overconsolidated </a:t>
            </a:r>
            <a:r>
              <a:rPr lang="en-US" sz="2000" b="1" dirty="0">
                <a:solidFill>
                  <a:srgbClr val="FF0000"/>
                </a:solidFill>
                <a:latin typeface="+mn-lt"/>
              </a:rPr>
              <a:t>clay during deviator stress application</a:t>
            </a:r>
          </a:p>
        </p:txBody>
      </p:sp>
      <p:sp>
        <p:nvSpPr>
          <p:cNvPr id="8" name="Text Box 29"/>
          <p:cNvSpPr txBox="1">
            <a:spLocks noChangeArrowheads="1"/>
          </p:cNvSpPr>
          <p:nvPr/>
        </p:nvSpPr>
        <p:spPr bwMode="auto">
          <a:xfrm>
            <a:off x="266847" y="2460976"/>
            <a:ext cx="7405542" cy="400110"/>
          </a:xfrm>
          <a:prstGeom prst="rect">
            <a:avLst/>
          </a:prstGeom>
        </p:spPr>
        <p:txBody>
          <a:bodyPr wrap="square">
            <a:spAutoFit/>
          </a:bodyPr>
          <a:lstStyle>
            <a:defPPr>
              <a:defRPr lang="en-US"/>
            </a:defPPr>
            <a:lvl1pPr algn="just" rtl="0">
              <a:defRPr sz="2000" b="1">
                <a:solidFill>
                  <a:srgbClr val="FF0000"/>
                </a:solidFill>
                <a:latin typeface="+mn-lt"/>
              </a:defRPr>
            </a:lvl1pPr>
          </a:lstStyle>
          <a:p>
            <a:r>
              <a:rPr lang="en-US" dirty="0"/>
              <a:t>Volume change of specimen caused by </a:t>
            </a:r>
            <a:r>
              <a:rPr lang="en-US" dirty="0">
                <a:solidFill>
                  <a:srgbClr val="0B0BEF"/>
                </a:solidFill>
              </a:rPr>
              <a:t>chamber-confining</a:t>
            </a:r>
            <a:r>
              <a:rPr lang="en-US" dirty="0"/>
              <a:t> pressure </a:t>
            </a:r>
          </a:p>
        </p:txBody>
      </p:sp>
      <p:sp>
        <p:nvSpPr>
          <p:cNvPr id="9" name="Rectangle 8"/>
          <p:cNvSpPr/>
          <p:nvPr/>
        </p:nvSpPr>
        <p:spPr>
          <a:xfrm>
            <a:off x="4976872" y="231927"/>
            <a:ext cx="4094784" cy="1477328"/>
          </a:xfrm>
          <a:prstGeom prst="rect">
            <a:avLst/>
          </a:prstGeom>
          <a:solidFill>
            <a:schemeClr val="bg2"/>
          </a:solidFill>
        </p:spPr>
        <p:txBody>
          <a:bodyPr wrap="square">
            <a:spAutoFit/>
          </a:bodyPr>
          <a:lstStyle/>
          <a:p>
            <a:pPr algn="just" rtl="0"/>
            <a:r>
              <a:rPr lang="en-US" b="1" dirty="0" smtClean="0">
                <a:latin typeface="Times-Roman"/>
              </a:rPr>
              <a:t>In saturated </a:t>
            </a:r>
            <a:r>
              <a:rPr lang="en-US" b="1" dirty="0">
                <a:latin typeface="Times-Roman"/>
              </a:rPr>
              <a:t>soil, the change in the volume of the specimen </a:t>
            </a:r>
            <a:r>
              <a:rPr lang="en-US" b="1" dirty="0" smtClean="0">
                <a:latin typeface="Times-Roman"/>
              </a:rPr>
              <a:t>(</a:t>
            </a:r>
            <a:r>
              <a:rPr lang="en-US" b="1" dirty="0" smtClean="0">
                <a:latin typeface="Times-Roman"/>
                <a:sym typeface="Symbol" panose="05050102010706020507" pitchFamily="18" charset="2"/>
              </a:rPr>
              <a:t></a:t>
            </a:r>
            <a:r>
              <a:rPr lang="en-US" b="1" i="1" dirty="0" err="1" smtClean="0">
                <a:latin typeface="Times-Italic"/>
              </a:rPr>
              <a:t>V</a:t>
            </a:r>
            <a:r>
              <a:rPr lang="en-US" sz="800" b="1" i="1" dirty="0" err="1" smtClean="0">
                <a:latin typeface="Times-Italic"/>
              </a:rPr>
              <a:t>c</a:t>
            </a:r>
            <a:r>
              <a:rPr lang="en-US" b="1" dirty="0">
                <a:latin typeface="Times-Roman"/>
              </a:rPr>
              <a:t>) that takes place </a:t>
            </a:r>
            <a:r>
              <a:rPr lang="en-US" b="1" dirty="0" smtClean="0">
                <a:latin typeface="Times-Roman"/>
              </a:rPr>
              <a:t>during consolidation </a:t>
            </a:r>
            <a:r>
              <a:rPr lang="en-US" b="1" dirty="0">
                <a:latin typeface="Times-Roman"/>
              </a:rPr>
              <a:t>can be obtained from the volume of pore water </a:t>
            </a:r>
            <a:r>
              <a:rPr lang="en-US" b="1" dirty="0" smtClean="0">
                <a:latin typeface="Times-Roman"/>
              </a:rPr>
              <a:t>drained.</a:t>
            </a:r>
            <a:endParaRPr lang="en-US" b="1" dirty="0"/>
          </a:p>
        </p:txBody>
      </p:sp>
    </p:spTree>
    <p:extLst>
      <p:ext uri="{BB962C8B-B14F-4D97-AF65-F5344CB8AC3E}">
        <p14:creationId xmlns:p14="http://schemas.microsoft.com/office/powerpoint/2010/main" val="274493772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a:grpSpLocks/>
          </p:cNvGrpSpPr>
          <p:nvPr/>
        </p:nvGrpSpPr>
        <p:grpSpPr bwMode="auto">
          <a:xfrm>
            <a:off x="777862" y="507264"/>
            <a:ext cx="4891088" cy="3243263"/>
            <a:chOff x="1150" y="485"/>
            <a:chExt cx="3081" cy="2043"/>
          </a:xfrm>
        </p:grpSpPr>
        <p:sp>
          <p:nvSpPr>
            <p:cNvPr id="70696" name="Line 4"/>
            <p:cNvSpPr>
              <a:spLocks noChangeShapeType="1"/>
            </p:cNvSpPr>
            <p:nvPr/>
          </p:nvSpPr>
          <p:spPr bwMode="auto">
            <a:xfrm>
              <a:off x="1465" y="643"/>
              <a:ext cx="0" cy="1551"/>
            </a:xfrm>
            <a:prstGeom prst="line">
              <a:avLst/>
            </a:prstGeom>
            <a:noFill/>
            <a:ln w="25400">
              <a:solidFill>
                <a:schemeClr val="tx1"/>
              </a:solidFill>
              <a:round/>
              <a:headEnd type="triangle" w="med" len="med"/>
              <a:tailEnd/>
            </a:ln>
          </p:spPr>
          <p:txBody>
            <a:bodyPr/>
            <a:lstStyle/>
            <a:p>
              <a:pPr algn="l" rtl="0"/>
              <a:endParaRPr lang="en-US"/>
            </a:p>
          </p:txBody>
        </p:sp>
        <p:sp>
          <p:nvSpPr>
            <p:cNvPr id="70697" name="Line 5"/>
            <p:cNvSpPr>
              <a:spLocks noChangeShapeType="1"/>
            </p:cNvSpPr>
            <p:nvPr/>
          </p:nvSpPr>
          <p:spPr bwMode="auto">
            <a:xfrm>
              <a:off x="1465" y="2203"/>
              <a:ext cx="2676" cy="1"/>
            </a:xfrm>
            <a:prstGeom prst="line">
              <a:avLst/>
            </a:prstGeom>
            <a:noFill/>
            <a:ln w="25400">
              <a:solidFill>
                <a:schemeClr val="tx1"/>
              </a:solidFill>
              <a:round/>
              <a:headEnd/>
              <a:tailEnd type="triangle" w="med" len="med"/>
            </a:ln>
          </p:spPr>
          <p:txBody>
            <a:bodyPr/>
            <a:lstStyle/>
            <a:p>
              <a:pPr algn="l" rtl="0"/>
              <a:endParaRPr lang="en-US"/>
            </a:p>
          </p:txBody>
        </p:sp>
        <p:sp>
          <p:nvSpPr>
            <p:cNvPr id="70698" name="Text Box 6"/>
            <p:cNvSpPr txBox="1">
              <a:spLocks noChangeArrowheads="1"/>
            </p:cNvSpPr>
            <p:nvPr/>
          </p:nvSpPr>
          <p:spPr bwMode="auto">
            <a:xfrm rot="10800000">
              <a:off x="1150" y="485"/>
              <a:ext cx="291" cy="1736"/>
            </a:xfrm>
            <a:prstGeom prst="rect">
              <a:avLst/>
            </a:prstGeom>
            <a:noFill/>
            <a:ln w="9525" algn="ctr">
              <a:noFill/>
              <a:miter lim="800000"/>
              <a:headEnd/>
              <a:tailEnd/>
            </a:ln>
          </p:spPr>
          <p:txBody>
            <a:bodyPr vert="eaVert">
              <a:spAutoFit/>
            </a:bodyPr>
            <a:lstStyle/>
            <a:p>
              <a:pPr algn="l" rtl="0"/>
              <a:r>
                <a:rPr lang="en-US" b="1" dirty="0"/>
                <a:t>Deviator stress,</a:t>
              </a:r>
              <a:r>
                <a:rPr lang="en-US" b="1" dirty="0">
                  <a:latin typeface="Symbol" pitchFamily="18" charset="2"/>
                </a:rPr>
                <a:t> </a:t>
              </a:r>
              <a:r>
                <a:rPr lang="en-US" b="1" dirty="0" err="1">
                  <a:latin typeface="Symbol" pitchFamily="18" charset="2"/>
                </a:rPr>
                <a:t>Ds</a:t>
              </a:r>
              <a:r>
                <a:rPr lang="en-US" b="1" baseline="-25000" dirty="0" err="1"/>
                <a:t>d</a:t>
              </a:r>
              <a:endParaRPr lang="en-US" b="1" baseline="-25000" dirty="0"/>
            </a:p>
          </p:txBody>
        </p:sp>
        <p:sp>
          <p:nvSpPr>
            <p:cNvPr id="70699" name="Text Box 7"/>
            <p:cNvSpPr txBox="1">
              <a:spLocks noChangeArrowheads="1"/>
            </p:cNvSpPr>
            <p:nvPr/>
          </p:nvSpPr>
          <p:spPr bwMode="auto">
            <a:xfrm rot="16200000">
              <a:off x="3594" y="1891"/>
              <a:ext cx="291" cy="983"/>
            </a:xfrm>
            <a:prstGeom prst="rect">
              <a:avLst/>
            </a:prstGeom>
            <a:noFill/>
            <a:ln w="9525" algn="ctr">
              <a:noFill/>
              <a:miter lim="800000"/>
              <a:headEnd/>
              <a:tailEnd/>
            </a:ln>
          </p:spPr>
          <p:txBody>
            <a:bodyPr vert="eaVert">
              <a:spAutoFit/>
            </a:bodyPr>
            <a:lstStyle/>
            <a:p>
              <a:pPr algn="l" rtl="0"/>
              <a:r>
                <a:rPr lang="en-US" b="1" dirty="0"/>
                <a:t>Axial strain</a:t>
              </a:r>
              <a:endParaRPr lang="en-US" b="1" dirty="0">
                <a:latin typeface="Symbol" pitchFamily="18" charset="2"/>
              </a:endParaRPr>
            </a:p>
          </p:txBody>
        </p:sp>
      </p:grpSp>
      <p:grpSp>
        <p:nvGrpSpPr>
          <p:cNvPr id="3" name="Group 46"/>
          <p:cNvGrpSpPr>
            <a:grpSpLocks/>
          </p:cNvGrpSpPr>
          <p:nvPr/>
        </p:nvGrpSpPr>
        <p:grpSpPr bwMode="auto">
          <a:xfrm>
            <a:off x="1277924" y="961289"/>
            <a:ext cx="5664200" cy="2279650"/>
            <a:chOff x="1465" y="771"/>
            <a:chExt cx="3568" cy="1436"/>
          </a:xfrm>
        </p:grpSpPr>
        <p:sp>
          <p:nvSpPr>
            <p:cNvPr id="70691" name="Freeform 9"/>
            <p:cNvSpPr>
              <a:spLocks/>
            </p:cNvSpPr>
            <p:nvPr/>
          </p:nvSpPr>
          <p:spPr bwMode="auto">
            <a:xfrm>
              <a:off x="1465" y="794"/>
              <a:ext cx="2402" cy="1400"/>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a:p>
          </p:txBody>
        </p:sp>
        <p:sp>
          <p:nvSpPr>
            <p:cNvPr id="70692" name="Text Box 10"/>
            <p:cNvSpPr txBox="1">
              <a:spLocks noChangeArrowheads="1"/>
            </p:cNvSpPr>
            <p:nvPr/>
          </p:nvSpPr>
          <p:spPr bwMode="auto">
            <a:xfrm>
              <a:off x="3908" y="771"/>
              <a:ext cx="1125" cy="407"/>
            </a:xfrm>
            <a:prstGeom prst="rect">
              <a:avLst/>
            </a:prstGeom>
            <a:noFill/>
            <a:ln w="9525" algn="ctr">
              <a:noFill/>
              <a:miter lim="800000"/>
              <a:headEnd/>
              <a:tailEnd/>
            </a:ln>
          </p:spPr>
          <p:txBody>
            <a:bodyPr>
              <a:spAutoFit/>
            </a:bodyPr>
            <a:lstStyle/>
            <a:p>
              <a:pPr algn="l" rtl="0"/>
              <a:r>
                <a:rPr lang="en-US" b="1" dirty="0">
                  <a:solidFill>
                    <a:schemeClr val="hlink"/>
                  </a:solidFill>
                </a:rPr>
                <a:t>Dense sand or OC clay</a:t>
              </a:r>
            </a:p>
          </p:txBody>
        </p:sp>
        <p:sp>
          <p:nvSpPr>
            <p:cNvPr id="70693" name="Line 11"/>
            <p:cNvSpPr>
              <a:spLocks noChangeShapeType="1"/>
            </p:cNvSpPr>
            <p:nvPr/>
          </p:nvSpPr>
          <p:spPr bwMode="auto">
            <a:xfrm flipH="1">
              <a:off x="3418" y="949"/>
              <a:ext cx="490" cy="260"/>
            </a:xfrm>
            <a:prstGeom prst="line">
              <a:avLst/>
            </a:prstGeom>
            <a:noFill/>
            <a:ln w="50800">
              <a:solidFill>
                <a:schemeClr val="hlink"/>
              </a:solidFill>
              <a:round/>
              <a:headEnd/>
              <a:tailEnd type="triangle" w="med" len="med"/>
            </a:ln>
          </p:spPr>
          <p:txBody>
            <a:bodyPr/>
            <a:lstStyle/>
            <a:p>
              <a:pPr algn="l" rtl="0"/>
              <a:endParaRPr lang="en-US"/>
            </a:p>
          </p:txBody>
        </p:sp>
        <p:sp>
          <p:nvSpPr>
            <p:cNvPr id="70694" name="Line 12"/>
            <p:cNvSpPr>
              <a:spLocks noChangeShapeType="1"/>
            </p:cNvSpPr>
            <p:nvPr/>
          </p:nvSpPr>
          <p:spPr bwMode="auto">
            <a:xfrm flipH="1">
              <a:off x="2190" y="911"/>
              <a:ext cx="9" cy="1296"/>
            </a:xfrm>
            <a:prstGeom prst="line">
              <a:avLst/>
            </a:prstGeom>
            <a:noFill/>
            <a:ln w="38100">
              <a:solidFill>
                <a:srgbClr val="FF0000"/>
              </a:solidFill>
              <a:prstDash val="dash"/>
              <a:round/>
              <a:headEnd type="triangle" w="med" len="med"/>
              <a:tailEnd type="triangle" w="med" len="med"/>
            </a:ln>
          </p:spPr>
          <p:txBody>
            <a:bodyPr/>
            <a:lstStyle/>
            <a:p>
              <a:pPr algn="l" rtl="0"/>
              <a:endParaRPr lang="en-US"/>
            </a:p>
          </p:txBody>
        </p:sp>
        <p:sp>
          <p:nvSpPr>
            <p:cNvPr id="70695" name="Text Box 13"/>
            <p:cNvSpPr txBox="1">
              <a:spLocks noChangeArrowheads="1"/>
            </p:cNvSpPr>
            <p:nvPr/>
          </p:nvSpPr>
          <p:spPr bwMode="auto">
            <a:xfrm>
              <a:off x="1920" y="1132"/>
              <a:ext cx="646" cy="288"/>
            </a:xfrm>
            <a:prstGeom prst="rect">
              <a:avLst/>
            </a:prstGeom>
            <a:solidFill>
              <a:schemeClr val="bg1"/>
            </a:solidFill>
            <a:ln w="9525" algn="ctr">
              <a:noFill/>
              <a:miter lim="800000"/>
              <a:headEnd/>
              <a:tailEnd/>
            </a:ln>
          </p:spPr>
          <p:txBody>
            <a:bodyPr>
              <a:spAutoFit/>
            </a:bodyPr>
            <a:lstStyle/>
            <a:p>
              <a:pPr algn="l" rtl="0"/>
              <a:r>
                <a:rPr lang="en-US" sz="2400" b="1" dirty="0">
                  <a:solidFill>
                    <a:schemeClr val="hlink"/>
                  </a:solidFill>
                  <a:latin typeface="Symbol" pitchFamily="18" charset="2"/>
                </a:rPr>
                <a:t>(</a:t>
              </a:r>
              <a:r>
                <a:rPr lang="en-US" sz="2400" b="1" dirty="0" err="1">
                  <a:solidFill>
                    <a:schemeClr val="hlink"/>
                  </a:solidFill>
                  <a:latin typeface="Symbol" pitchFamily="18" charset="2"/>
                </a:rPr>
                <a:t>Ds</a:t>
              </a:r>
              <a:r>
                <a:rPr lang="en-US" sz="2400" b="1" baseline="-25000" dirty="0" err="1">
                  <a:solidFill>
                    <a:schemeClr val="hlink"/>
                  </a:solidFill>
                </a:rPr>
                <a:t>d</a:t>
              </a:r>
              <a:r>
                <a:rPr lang="en-US" sz="2400" b="1" dirty="0">
                  <a:solidFill>
                    <a:schemeClr val="hlink"/>
                  </a:solidFill>
                </a:rPr>
                <a:t>)</a:t>
              </a:r>
              <a:r>
                <a:rPr lang="en-US" sz="2400" b="1" baseline="-25000" dirty="0">
                  <a:solidFill>
                    <a:schemeClr val="hlink"/>
                  </a:solidFill>
                </a:rPr>
                <a:t>f</a:t>
              </a:r>
            </a:p>
          </p:txBody>
        </p:sp>
      </p:grpSp>
      <p:grpSp>
        <p:nvGrpSpPr>
          <p:cNvPr id="4" name="Group 52"/>
          <p:cNvGrpSpPr>
            <a:grpSpLocks/>
          </p:cNvGrpSpPr>
          <p:nvPr/>
        </p:nvGrpSpPr>
        <p:grpSpPr bwMode="auto">
          <a:xfrm>
            <a:off x="1255699" y="4269639"/>
            <a:ext cx="5754687" cy="1030287"/>
            <a:chOff x="1451" y="2855"/>
            <a:chExt cx="3625" cy="649"/>
          </a:xfrm>
        </p:grpSpPr>
        <p:grpSp>
          <p:nvGrpSpPr>
            <p:cNvPr id="5" name="Group 23"/>
            <p:cNvGrpSpPr>
              <a:grpSpLocks/>
            </p:cNvGrpSpPr>
            <p:nvPr/>
          </p:nvGrpSpPr>
          <p:grpSpPr bwMode="auto">
            <a:xfrm>
              <a:off x="1451" y="2861"/>
              <a:ext cx="2361" cy="643"/>
              <a:chOff x="1181" y="2861"/>
              <a:chExt cx="2361" cy="643"/>
            </a:xfrm>
          </p:grpSpPr>
          <p:sp>
            <p:nvSpPr>
              <p:cNvPr id="70689" name="Freeform 24"/>
              <p:cNvSpPr>
                <a:spLocks/>
              </p:cNvSpPr>
              <p:nvPr/>
            </p:nvSpPr>
            <p:spPr bwMode="auto">
              <a:xfrm>
                <a:off x="1181" y="3350"/>
                <a:ext cx="480" cy="154"/>
              </a:xfrm>
              <a:custGeom>
                <a:avLst/>
                <a:gdLst>
                  <a:gd name="T0" fmla="*/ 0 w 480"/>
                  <a:gd name="T1" fmla="*/ 0 h 154"/>
                  <a:gd name="T2" fmla="*/ 249 w 480"/>
                  <a:gd name="T3" fmla="*/ 154 h 154"/>
                  <a:gd name="T4" fmla="*/ 480 w 480"/>
                  <a:gd name="T5" fmla="*/ 0 h 154"/>
                  <a:gd name="T6" fmla="*/ 0 60000 65536"/>
                  <a:gd name="T7" fmla="*/ 0 60000 65536"/>
                  <a:gd name="T8" fmla="*/ 0 60000 65536"/>
                  <a:gd name="T9" fmla="*/ 0 w 480"/>
                  <a:gd name="T10" fmla="*/ 0 h 154"/>
                  <a:gd name="T11" fmla="*/ 480 w 480"/>
                  <a:gd name="T12" fmla="*/ 154 h 154"/>
                </a:gdLst>
                <a:ahLst/>
                <a:cxnLst>
                  <a:cxn ang="T6">
                    <a:pos x="T0" y="T1"/>
                  </a:cxn>
                  <a:cxn ang="T7">
                    <a:pos x="T2" y="T3"/>
                  </a:cxn>
                  <a:cxn ang="T8">
                    <a:pos x="T4" y="T5"/>
                  </a:cxn>
                </a:cxnLst>
                <a:rect l="T9" t="T10" r="T11" b="T12"/>
                <a:pathLst>
                  <a:path w="480" h="154">
                    <a:moveTo>
                      <a:pt x="0" y="0"/>
                    </a:moveTo>
                    <a:cubicBezTo>
                      <a:pt x="84" y="77"/>
                      <a:pt x="169" y="154"/>
                      <a:pt x="249" y="154"/>
                    </a:cubicBezTo>
                    <a:cubicBezTo>
                      <a:pt x="329" y="154"/>
                      <a:pt x="445" y="32"/>
                      <a:pt x="480" y="0"/>
                    </a:cubicBezTo>
                  </a:path>
                </a:pathLst>
              </a:custGeom>
              <a:noFill/>
              <a:ln w="25400" cap="flat" cmpd="sng">
                <a:solidFill>
                  <a:schemeClr val="hlink"/>
                </a:solidFill>
                <a:prstDash val="solid"/>
                <a:round/>
                <a:headEnd/>
                <a:tailEnd/>
              </a:ln>
            </p:spPr>
            <p:txBody>
              <a:bodyPr/>
              <a:lstStyle/>
              <a:p>
                <a:pPr algn="l" rtl="0"/>
                <a:endParaRPr lang="en-US"/>
              </a:p>
            </p:txBody>
          </p:sp>
          <p:sp>
            <p:nvSpPr>
              <p:cNvPr id="70690" name="Freeform 25"/>
              <p:cNvSpPr>
                <a:spLocks/>
              </p:cNvSpPr>
              <p:nvPr/>
            </p:nvSpPr>
            <p:spPr bwMode="auto">
              <a:xfrm>
                <a:off x="1661" y="2861"/>
                <a:ext cx="1881" cy="489"/>
              </a:xfrm>
              <a:custGeom>
                <a:avLst/>
                <a:gdLst>
                  <a:gd name="T0" fmla="*/ 0 w 1881"/>
                  <a:gd name="T1" fmla="*/ 489 h 489"/>
                  <a:gd name="T2" fmla="*/ 566 w 1881"/>
                  <a:gd name="T3" fmla="*/ 115 h 489"/>
                  <a:gd name="T4" fmla="*/ 1881 w 1881"/>
                  <a:gd name="T5" fmla="*/ 0 h 489"/>
                  <a:gd name="T6" fmla="*/ 0 60000 65536"/>
                  <a:gd name="T7" fmla="*/ 0 60000 65536"/>
                  <a:gd name="T8" fmla="*/ 0 60000 65536"/>
                  <a:gd name="T9" fmla="*/ 0 w 1881"/>
                  <a:gd name="T10" fmla="*/ 0 h 489"/>
                  <a:gd name="T11" fmla="*/ 1881 w 1881"/>
                  <a:gd name="T12" fmla="*/ 489 h 489"/>
                </a:gdLst>
                <a:ahLst/>
                <a:cxnLst>
                  <a:cxn ang="T6">
                    <a:pos x="T0" y="T1"/>
                  </a:cxn>
                  <a:cxn ang="T7">
                    <a:pos x="T2" y="T3"/>
                  </a:cxn>
                  <a:cxn ang="T8">
                    <a:pos x="T4" y="T5"/>
                  </a:cxn>
                </a:cxnLst>
                <a:rect l="T9" t="T10" r="T11" b="T12"/>
                <a:pathLst>
                  <a:path w="1881" h="489">
                    <a:moveTo>
                      <a:pt x="0" y="489"/>
                    </a:moveTo>
                    <a:cubicBezTo>
                      <a:pt x="126" y="342"/>
                      <a:pt x="253" y="196"/>
                      <a:pt x="566" y="115"/>
                    </a:cubicBezTo>
                    <a:cubicBezTo>
                      <a:pt x="879" y="34"/>
                      <a:pt x="1380" y="17"/>
                      <a:pt x="1881" y="0"/>
                    </a:cubicBezTo>
                  </a:path>
                </a:pathLst>
              </a:custGeom>
              <a:noFill/>
              <a:ln w="25400" cap="flat" cmpd="sng">
                <a:solidFill>
                  <a:schemeClr val="hlink"/>
                </a:solidFill>
                <a:prstDash val="solid"/>
                <a:round/>
                <a:headEnd/>
                <a:tailEnd/>
              </a:ln>
            </p:spPr>
            <p:txBody>
              <a:bodyPr/>
              <a:lstStyle/>
              <a:p>
                <a:pPr algn="l" rtl="0"/>
                <a:endParaRPr lang="en-US"/>
              </a:p>
            </p:txBody>
          </p:sp>
        </p:grpSp>
        <p:grpSp>
          <p:nvGrpSpPr>
            <p:cNvPr id="6" name="Group 51"/>
            <p:cNvGrpSpPr>
              <a:grpSpLocks/>
            </p:cNvGrpSpPr>
            <p:nvPr/>
          </p:nvGrpSpPr>
          <p:grpSpPr bwMode="auto">
            <a:xfrm>
              <a:off x="3562" y="2855"/>
              <a:ext cx="1514" cy="407"/>
              <a:chOff x="3562" y="2855"/>
              <a:chExt cx="1514" cy="407"/>
            </a:xfrm>
          </p:grpSpPr>
          <p:sp>
            <p:nvSpPr>
              <p:cNvPr id="70687" name="Text Box 27"/>
              <p:cNvSpPr txBox="1">
                <a:spLocks noChangeArrowheads="1"/>
              </p:cNvSpPr>
              <p:nvPr/>
            </p:nvSpPr>
            <p:spPr bwMode="auto">
              <a:xfrm>
                <a:off x="3944" y="2855"/>
                <a:ext cx="1132" cy="407"/>
              </a:xfrm>
              <a:prstGeom prst="rect">
                <a:avLst/>
              </a:prstGeom>
              <a:noFill/>
              <a:ln w="9525" algn="ctr">
                <a:noFill/>
                <a:miter lim="800000"/>
                <a:headEnd/>
                <a:tailEnd/>
              </a:ln>
            </p:spPr>
            <p:txBody>
              <a:bodyPr>
                <a:spAutoFit/>
              </a:bodyPr>
              <a:lstStyle/>
              <a:p>
                <a:pPr algn="l" rtl="0"/>
                <a:r>
                  <a:rPr lang="en-US" b="1" dirty="0">
                    <a:solidFill>
                      <a:schemeClr val="hlink"/>
                    </a:solidFill>
                  </a:rPr>
                  <a:t>Dense sand or OC clay</a:t>
                </a:r>
              </a:p>
            </p:txBody>
          </p:sp>
          <p:sp>
            <p:nvSpPr>
              <p:cNvPr id="70688" name="Line 28"/>
              <p:cNvSpPr>
                <a:spLocks noChangeShapeType="1"/>
              </p:cNvSpPr>
              <p:nvPr/>
            </p:nvSpPr>
            <p:spPr bwMode="auto">
              <a:xfrm flipH="1" flipV="1">
                <a:off x="3562" y="2885"/>
                <a:ext cx="401" cy="104"/>
              </a:xfrm>
              <a:prstGeom prst="line">
                <a:avLst/>
              </a:prstGeom>
              <a:noFill/>
              <a:ln w="50800">
                <a:solidFill>
                  <a:schemeClr val="hlink"/>
                </a:solidFill>
                <a:round/>
                <a:headEnd/>
                <a:tailEnd type="triangle" w="med" len="med"/>
              </a:ln>
            </p:spPr>
            <p:txBody>
              <a:bodyPr/>
              <a:lstStyle/>
              <a:p>
                <a:pPr algn="l" rtl="0"/>
                <a:endParaRPr lang="en-US"/>
              </a:p>
            </p:txBody>
          </p:sp>
        </p:grpSp>
      </p:grpSp>
      <p:grpSp>
        <p:nvGrpSpPr>
          <p:cNvPr id="7" name="Group 48"/>
          <p:cNvGrpSpPr>
            <a:grpSpLocks/>
          </p:cNvGrpSpPr>
          <p:nvPr/>
        </p:nvGrpSpPr>
        <p:grpSpPr bwMode="auto">
          <a:xfrm>
            <a:off x="1274749" y="4903053"/>
            <a:ext cx="5775325" cy="1354138"/>
            <a:chOff x="1463" y="3254"/>
            <a:chExt cx="3638" cy="853"/>
          </a:xfrm>
        </p:grpSpPr>
        <p:sp>
          <p:nvSpPr>
            <p:cNvPr id="70681" name="Arc 30"/>
            <p:cNvSpPr>
              <a:spLocks/>
            </p:cNvSpPr>
            <p:nvPr/>
          </p:nvSpPr>
          <p:spPr bwMode="auto">
            <a:xfrm flipH="1" flipV="1">
              <a:off x="1463" y="3254"/>
              <a:ext cx="2302" cy="759"/>
            </a:xfrm>
            <a:custGeom>
              <a:avLst/>
              <a:gdLst>
                <a:gd name="T0" fmla="*/ 0 w 21407"/>
                <a:gd name="T1" fmla="*/ 0 h 21600"/>
                <a:gd name="T2" fmla="*/ 2302 w 21407"/>
                <a:gd name="T3" fmla="*/ 658 h 21600"/>
                <a:gd name="T4" fmla="*/ 0 w 21407"/>
                <a:gd name="T5" fmla="*/ 759 h 21600"/>
                <a:gd name="T6" fmla="*/ 0 60000 65536"/>
                <a:gd name="T7" fmla="*/ 0 60000 65536"/>
                <a:gd name="T8" fmla="*/ 0 60000 65536"/>
                <a:gd name="T9" fmla="*/ 0 w 21407"/>
                <a:gd name="T10" fmla="*/ 0 h 21600"/>
                <a:gd name="T11" fmla="*/ 21407 w 21407"/>
                <a:gd name="T12" fmla="*/ 21600 h 21600"/>
              </a:gdLst>
              <a:ahLst/>
              <a:cxnLst>
                <a:cxn ang="T6">
                  <a:pos x="T0" y="T1"/>
                </a:cxn>
                <a:cxn ang="T7">
                  <a:pos x="T2" y="T3"/>
                </a:cxn>
                <a:cxn ang="T8">
                  <a:pos x="T4" y="T5"/>
                </a:cxn>
              </a:cxnLst>
              <a:rect l="T9" t="T10" r="T11" b="T12"/>
              <a:pathLst>
                <a:path w="21407" h="21600" fill="none" extrusionOk="0">
                  <a:moveTo>
                    <a:pt x="-1" y="0"/>
                  </a:moveTo>
                  <a:cubicBezTo>
                    <a:pt x="10816" y="0"/>
                    <a:pt x="19965" y="8000"/>
                    <a:pt x="21407" y="18720"/>
                  </a:cubicBezTo>
                </a:path>
                <a:path w="21407" h="21600" stroke="0" extrusionOk="0">
                  <a:moveTo>
                    <a:pt x="-1" y="0"/>
                  </a:moveTo>
                  <a:cubicBezTo>
                    <a:pt x="10816" y="0"/>
                    <a:pt x="19965" y="8000"/>
                    <a:pt x="21407" y="18720"/>
                  </a:cubicBezTo>
                  <a:lnTo>
                    <a:pt x="0" y="21600"/>
                  </a:lnTo>
                  <a:close/>
                </a:path>
              </a:pathLst>
            </a:custGeom>
            <a:noFill/>
            <a:ln w="25400">
              <a:solidFill>
                <a:srgbClr val="0000FF"/>
              </a:solidFill>
              <a:round/>
              <a:headEnd/>
              <a:tailEnd/>
            </a:ln>
          </p:spPr>
          <p:txBody>
            <a:bodyPr wrap="none" anchor="ctr"/>
            <a:lstStyle/>
            <a:p>
              <a:pPr algn="l" rtl="0"/>
              <a:endParaRPr lang="en-US"/>
            </a:p>
          </p:txBody>
        </p:sp>
        <p:grpSp>
          <p:nvGrpSpPr>
            <p:cNvPr id="8" name="Group 47"/>
            <p:cNvGrpSpPr>
              <a:grpSpLocks/>
            </p:cNvGrpSpPr>
            <p:nvPr/>
          </p:nvGrpSpPr>
          <p:grpSpPr bwMode="auto">
            <a:xfrm>
              <a:off x="3589" y="3700"/>
              <a:ext cx="1512" cy="407"/>
              <a:chOff x="3589" y="3700"/>
              <a:chExt cx="1512" cy="407"/>
            </a:xfrm>
          </p:grpSpPr>
          <p:sp>
            <p:nvSpPr>
              <p:cNvPr id="70683" name="Text Box 32"/>
              <p:cNvSpPr txBox="1">
                <a:spLocks noChangeArrowheads="1"/>
              </p:cNvSpPr>
              <p:nvPr/>
            </p:nvSpPr>
            <p:spPr bwMode="auto">
              <a:xfrm>
                <a:off x="3969" y="3700"/>
                <a:ext cx="1132" cy="407"/>
              </a:xfrm>
              <a:prstGeom prst="rect">
                <a:avLst/>
              </a:prstGeom>
              <a:noFill/>
              <a:ln w="9525" algn="ctr">
                <a:noFill/>
                <a:miter lim="800000"/>
                <a:headEnd/>
                <a:tailEnd/>
              </a:ln>
            </p:spPr>
            <p:txBody>
              <a:bodyPr>
                <a:spAutoFit/>
              </a:bodyPr>
              <a:lstStyle/>
              <a:p>
                <a:pPr algn="l" rtl="0"/>
                <a:r>
                  <a:rPr lang="en-US" b="1" dirty="0">
                    <a:solidFill>
                      <a:srgbClr val="0000FF"/>
                    </a:solidFill>
                  </a:rPr>
                  <a:t>Loose sand or NC clay</a:t>
                </a:r>
              </a:p>
            </p:txBody>
          </p:sp>
          <p:sp>
            <p:nvSpPr>
              <p:cNvPr id="70684" name="Line 33"/>
              <p:cNvSpPr>
                <a:spLocks noChangeShapeType="1"/>
              </p:cNvSpPr>
              <p:nvPr/>
            </p:nvSpPr>
            <p:spPr bwMode="auto">
              <a:xfrm flipH="1">
                <a:off x="3589" y="3821"/>
                <a:ext cx="374" cy="168"/>
              </a:xfrm>
              <a:prstGeom prst="line">
                <a:avLst/>
              </a:prstGeom>
              <a:noFill/>
              <a:ln w="50800">
                <a:solidFill>
                  <a:srgbClr val="0000FF"/>
                </a:solidFill>
                <a:round/>
                <a:headEnd/>
                <a:tailEnd type="triangle" w="med" len="med"/>
              </a:ln>
            </p:spPr>
            <p:txBody>
              <a:bodyPr/>
              <a:lstStyle/>
              <a:p>
                <a:pPr algn="l" rtl="0"/>
                <a:endParaRPr lang="en-US"/>
              </a:p>
            </p:txBody>
          </p:sp>
        </p:grpSp>
      </p:grpSp>
      <p:grpSp>
        <p:nvGrpSpPr>
          <p:cNvPr id="9" name="Group 55"/>
          <p:cNvGrpSpPr>
            <a:grpSpLocks/>
          </p:cNvGrpSpPr>
          <p:nvPr/>
        </p:nvGrpSpPr>
        <p:grpSpPr bwMode="auto">
          <a:xfrm>
            <a:off x="25386" y="2191602"/>
            <a:ext cx="5740400" cy="4425950"/>
            <a:chOff x="676" y="1546"/>
            <a:chExt cx="3616" cy="2788"/>
          </a:xfrm>
        </p:grpSpPr>
        <p:grpSp>
          <p:nvGrpSpPr>
            <p:cNvPr id="10" name="Group 35"/>
            <p:cNvGrpSpPr>
              <a:grpSpLocks/>
            </p:cNvGrpSpPr>
            <p:nvPr/>
          </p:nvGrpSpPr>
          <p:grpSpPr bwMode="auto">
            <a:xfrm>
              <a:off x="676" y="1546"/>
              <a:ext cx="3482" cy="2788"/>
              <a:chOff x="676" y="1546"/>
              <a:chExt cx="3482" cy="2788"/>
            </a:xfrm>
          </p:grpSpPr>
          <p:sp>
            <p:nvSpPr>
              <p:cNvPr id="70676" name="Line 36"/>
              <p:cNvSpPr>
                <a:spLocks noChangeShapeType="1"/>
              </p:cNvSpPr>
              <p:nvPr/>
            </p:nvSpPr>
            <p:spPr bwMode="auto">
              <a:xfrm>
                <a:off x="1451" y="2464"/>
                <a:ext cx="9" cy="1747"/>
              </a:xfrm>
              <a:prstGeom prst="line">
                <a:avLst/>
              </a:prstGeom>
              <a:noFill/>
              <a:ln w="25400">
                <a:solidFill>
                  <a:schemeClr val="tx1"/>
                </a:solidFill>
                <a:round/>
                <a:headEnd type="triangle" w="med" len="med"/>
                <a:tailEnd type="triangle" w="med" len="med"/>
              </a:ln>
            </p:spPr>
            <p:txBody>
              <a:bodyPr/>
              <a:lstStyle/>
              <a:p>
                <a:pPr algn="l" rtl="0"/>
                <a:endParaRPr lang="en-US"/>
              </a:p>
            </p:txBody>
          </p:sp>
          <p:sp>
            <p:nvSpPr>
              <p:cNvPr id="70677" name="Line 37"/>
              <p:cNvSpPr>
                <a:spLocks noChangeShapeType="1"/>
              </p:cNvSpPr>
              <p:nvPr/>
            </p:nvSpPr>
            <p:spPr bwMode="auto">
              <a:xfrm>
                <a:off x="1451" y="3360"/>
                <a:ext cx="2707" cy="0"/>
              </a:xfrm>
              <a:prstGeom prst="line">
                <a:avLst/>
              </a:prstGeom>
              <a:noFill/>
              <a:ln w="25400">
                <a:solidFill>
                  <a:schemeClr val="tx1"/>
                </a:solidFill>
                <a:round/>
                <a:headEnd/>
                <a:tailEnd type="triangle" w="med" len="med"/>
              </a:ln>
            </p:spPr>
            <p:txBody>
              <a:bodyPr/>
              <a:lstStyle/>
              <a:p>
                <a:pPr algn="l" rtl="0"/>
                <a:endParaRPr lang="en-US"/>
              </a:p>
            </p:txBody>
          </p:sp>
          <p:sp>
            <p:nvSpPr>
              <p:cNvPr id="70678" name="Text Box 38"/>
              <p:cNvSpPr txBox="1">
                <a:spLocks noChangeArrowheads="1"/>
              </p:cNvSpPr>
              <p:nvPr/>
            </p:nvSpPr>
            <p:spPr bwMode="auto">
              <a:xfrm rot="16200000">
                <a:off x="230" y="1992"/>
                <a:ext cx="1296" cy="404"/>
              </a:xfrm>
              <a:prstGeom prst="rect">
                <a:avLst/>
              </a:prstGeom>
              <a:noFill/>
              <a:ln w="9525" algn="ctr">
                <a:noFill/>
                <a:miter lim="800000"/>
                <a:headEnd/>
                <a:tailEnd/>
              </a:ln>
            </p:spPr>
            <p:txBody>
              <a:bodyPr>
                <a:spAutoFit/>
              </a:bodyPr>
              <a:lstStyle/>
              <a:p>
                <a:pPr algn="l" rtl="0"/>
                <a:r>
                  <a:rPr lang="en-US" sz="1800" b="1" dirty="0"/>
                  <a:t>Volume change of the sample</a:t>
                </a:r>
              </a:p>
            </p:txBody>
          </p:sp>
          <p:sp>
            <p:nvSpPr>
              <p:cNvPr id="70679" name="Text Box 39"/>
              <p:cNvSpPr txBox="1">
                <a:spLocks noChangeArrowheads="1"/>
              </p:cNvSpPr>
              <p:nvPr/>
            </p:nvSpPr>
            <p:spPr bwMode="auto">
              <a:xfrm rot="16200000">
                <a:off x="815" y="2631"/>
                <a:ext cx="980" cy="233"/>
              </a:xfrm>
              <a:prstGeom prst="rect">
                <a:avLst/>
              </a:prstGeom>
              <a:noFill/>
              <a:ln w="9525" algn="ctr">
                <a:noFill/>
                <a:miter lim="800000"/>
                <a:headEnd/>
                <a:tailEnd/>
              </a:ln>
            </p:spPr>
            <p:txBody>
              <a:bodyPr>
                <a:spAutoFit/>
              </a:bodyPr>
              <a:lstStyle/>
              <a:p>
                <a:pPr algn="l" rtl="0"/>
                <a:r>
                  <a:rPr lang="en-US" b="1" dirty="0"/>
                  <a:t>Expansion</a:t>
                </a:r>
              </a:p>
            </p:txBody>
          </p:sp>
          <p:sp>
            <p:nvSpPr>
              <p:cNvPr id="70680" name="Text Box 40"/>
              <p:cNvSpPr txBox="1">
                <a:spLocks noChangeArrowheads="1"/>
              </p:cNvSpPr>
              <p:nvPr/>
            </p:nvSpPr>
            <p:spPr bwMode="auto">
              <a:xfrm rot="16200000">
                <a:off x="680" y="3598"/>
                <a:ext cx="1239" cy="233"/>
              </a:xfrm>
              <a:prstGeom prst="rect">
                <a:avLst/>
              </a:prstGeom>
              <a:noFill/>
              <a:ln w="9525" algn="ctr">
                <a:noFill/>
                <a:miter lim="800000"/>
                <a:headEnd/>
                <a:tailEnd/>
              </a:ln>
            </p:spPr>
            <p:txBody>
              <a:bodyPr>
                <a:spAutoFit/>
              </a:bodyPr>
              <a:lstStyle/>
              <a:p>
                <a:pPr algn="l" rtl="0"/>
                <a:r>
                  <a:rPr lang="en-US" b="1" dirty="0"/>
                  <a:t>Compression</a:t>
                </a:r>
              </a:p>
            </p:txBody>
          </p:sp>
        </p:grpSp>
        <p:sp>
          <p:nvSpPr>
            <p:cNvPr id="70675" name="Text Box 41"/>
            <p:cNvSpPr txBox="1">
              <a:spLocks noChangeArrowheads="1"/>
            </p:cNvSpPr>
            <p:nvPr/>
          </p:nvSpPr>
          <p:spPr bwMode="auto">
            <a:xfrm>
              <a:off x="3344" y="3358"/>
              <a:ext cx="948" cy="231"/>
            </a:xfrm>
            <a:prstGeom prst="rect">
              <a:avLst/>
            </a:prstGeom>
            <a:noFill/>
            <a:ln w="9525" algn="ctr">
              <a:noFill/>
              <a:miter lim="800000"/>
              <a:headEnd/>
              <a:tailEnd/>
            </a:ln>
          </p:spPr>
          <p:txBody>
            <a:bodyPr>
              <a:spAutoFit/>
            </a:bodyPr>
            <a:lstStyle/>
            <a:p>
              <a:pPr algn="l" rtl="0"/>
              <a:r>
                <a:rPr lang="en-US" sz="1800" b="1" dirty="0"/>
                <a:t>Axial strain</a:t>
              </a:r>
            </a:p>
          </p:txBody>
        </p:sp>
      </p:grpSp>
      <p:sp>
        <p:nvSpPr>
          <p:cNvPr id="70663" name="Text Box 42"/>
          <p:cNvSpPr txBox="1">
            <a:spLocks noChangeArrowheads="1"/>
          </p:cNvSpPr>
          <p:nvPr/>
        </p:nvSpPr>
        <p:spPr bwMode="auto">
          <a:xfrm>
            <a:off x="233349" y="88102"/>
            <a:ext cx="5292726" cy="400110"/>
          </a:xfrm>
          <a:prstGeom prst="rect">
            <a:avLst/>
          </a:prstGeom>
          <a:noFill/>
          <a:ln w="9525" algn="ctr">
            <a:noFill/>
            <a:miter lim="800000"/>
            <a:headEnd/>
            <a:tailEnd/>
          </a:ln>
        </p:spPr>
        <p:txBody>
          <a:bodyPr wrap="square">
            <a:spAutoFit/>
          </a:bodyPr>
          <a:lstStyle/>
          <a:p>
            <a:pPr algn="l" rtl="0"/>
            <a:r>
              <a:rPr lang="en-US" sz="2000" b="1" u="sng" dirty="0">
                <a:solidFill>
                  <a:srgbClr val="7030A0"/>
                </a:solidFill>
              </a:rPr>
              <a:t>Stress-strain relationship during shearing</a:t>
            </a:r>
          </a:p>
        </p:txBody>
      </p:sp>
      <p:grpSp>
        <p:nvGrpSpPr>
          <p:cNvPr id="11" name="Group 56"/>
          <p:cNvGrpSpPr>
            <a:grpSpLocks/>
          </p:cNvGrpSpPr>
          <p:nvPr/>
        </p:nvGrpSpPr>
        <p:grpSpPr bwMode="auto">
          <a:xfrm>
            <a:off x="1273161" y="1778851"/>
            <a:ext cx="5735638" cy="2346325"/>
            <a:chOff x="1462" y="1286"/>
            <a:chExt cx="3613" cy="1478"/>
          </a:xfrm>
        </p:grpSpPr>
        <p:grpSp>
          <p:nvGrpSpPr>
            <p:cNvPr id="12" name="Group 53"/>
            <p:cNvGrpSpPr>
              <a:grpSpLocks/>
            </p:cNvGrpSpPr>
            <p:nvPr/>
          </p:nvGrpSpPr>
          <p:grpSpPr bwMode="auto">
            <a:xfrm>
              <a:off x="1462" y="1286"/>
              <a:ext cx="3613" cy="1478"/>
              <a:chOff x="1462" y="1286"/>
              <a:chExt cx="3613" cy="1478"/>
            </a:xfrm>
          </p:grpSpPr>
          <p:sp>
            <p:nvSpPr>
              <p:cNvPr id="70668" name="Line 15"/>
              <p:cNvSpPr>
                <a:spLocks noChangeShapeType="1"/>
              </p:cNvSpPr>
              <p:nvPr/>
            </p:nvSpPr>
            <p:spPr bwMode="auto">
              <a:xfrm flipH="1" flipV="1">
                <a:off x="3630" y="1324"/>
                <a:ext cx="307" cy="172"/>
              </a:xfrm>
              <a:prstGeom prst="line">
                <a:avLst/>
              </a:prstGeom>
              <a:noFill/>
              <a:ln w="50800">
                <a:solidFill>
                  <a:srgbClr val="0000FF"/>
                </a:solidFill>
                <a:round/>
                <a:headEnd/>
                <a:tailEnd type="triangle" w="med" len="med"/>
              </a:ln>
            </p:spPr>
            <p:txBody>
              <a:bodyPr/>
              <a:lstStyle/>
              <a:p>
                <a:pPr algn="l" rtl="0"/>
                <a:endParaRPr lang="en-US"/>
              </a:p>
            </p:txBody>
          </p:sp>
          <p:grpSp>
            <p:nvGrpSpPr>
              <p:cNvPr id="13" name="Group 50"/>
              <p:cNvGrpSpPr>
                <a:grpSpLocks/>
              </p:cNvGrpSpPr>
              <p:nvPr/>
            </p:nvGrpSpPr>
            <p:grpSpPr bwMode="auto">
              <a:xfrm>
                <a:off x="1462" y="1286"/>
                <a:ext cx="3613" cy="1478"/>
                <a:chOff x="1462" y="1286"/>
                <a:chExt cx="3613" cy="1478"/>
              </a:xfrm>
            </p:grpSpPr>
            <p:sp>
              <p:nvSpPr>
                <p:cNvPr id="70670" name="Arc 17"/>
                <p:cNvSpPr>
                  <a:spLocks/>
                </p:cNvSpPr>
                <p:nvPr/>
              </p:nvSpPr>
              <p:spPr bwMode="auto">
                <a:xfrm flipH="1">
                  <a:off x="1462" y="1286"/>
                  <a:ext cx="2379" cy="1478"/>
                </a:xfrm>
                <a:custGeom>
                  <a:avLst/>
                  <a:gdLst>
                    <a:gd name="T0" fmla="*/ 0 w 20235"/>
                    <a:gd name="T1" fmla="*/ 0 h 21600"/>
                    <a:gd name="T2" fmla="*/ 2379 w 20235"/>
                    <a:gd name="T3" fmla="*/ 920 h 21600"/>
                    <a:gd name="T4" fmla="*/ 27 w 20235"/>
                    <a:gd name="T5" fmla="*/ 1478 h 21600"/>
                    <a:gd name="T6" fmla="*/ 0 60000 65536"/>
                    <a:gd name="T7" fmla="*/ 0 60000 65536"/>
                    <a:gd name="T8" fmla="*/ 0 60000 65536"/>
                    <a:gd name="T9" fmla="*/ 0 w 20235"/>
                    <a:gd name="T10" fmla="*/ 0 h 21600"/>
                    <a:gd name="T11" fmla="*/ 20235 w 20235"/>
                    <a:gd name="T12" fmla="*/ 21600 h 21600"/>
                  </a:gdLst>
                  <a:ahLst/>
                  <a:cxnLst>
                    <a:cxn ang="T6">
                      <a:pos x="T0" y="T1"/>
                    </a:cxn>
                    <a:cxn ang="T7">
                      <a:pos x="T2" y="T3"/>
                    </a:cxn>
                    <a:cxn ang="T8">
                      <a:pos x="T4" y="T5"/>
                    </a:cxn>
                  </a:cxnLst>
                  <a:rect l="T9" t="T10" r="T11" b="T12"/>
                  <a:pathLst>
                    <a:path w="20235" h="21600" fill="none" extrusionOk="0">
                      <a:moveTo>
                        <a:pt x="0" y="1"/>
                      </a:moveTo>
                      <a:cubicBezTo>
                        <a:pt x="77" y="0"/>
                        <a:pt x="154" y="-1"/>
                        <a:pt x="232" y="0"/>
                      </a:cubicBezTo>
                      <a:cubicBezTo>
                        <a:pt x="9013" y="0"/>
                        <a:pt x="16920" y="5316"/>
                        <a:pt x="20234" y="13448"/>
                      </a:cubicBezTo>
                    </a:path>
                    <a:path w="20235" h="21600" stroke="0" extrusionOk="0">
                      <a:moveTo>
                        <a:pt x="0" y="1"/>
                      </a:moveTo>
                      <a:cubicBezTo>
                        <a:pt x="77" y="0"/>
                        <a:pt x="154" y="-1"/>
                        <a:pt x="232" y="0"/>
                      </a:cubicBezTo>
                      <a:cubicBezTo>
                        <a:pt x="9013" y="0"/>
                        <a:pt x="16920" y="5316"/>
                        <a:pt x="20234" y="13448"/>
                      </a:cubicBezTo>
                      <a:lnTo>
                        <a:pt x="232" y="21600"/>
                      </a:lnTo>
                      <a:close/>
                    </a:path>
                  </a:pathLst>
                </a:custGeom>
                <a:noFill/>
                <a:ln w="25400">
                  <a:solidFill>
                    <a:srgbClr val="0000FF"/>
                  </a:solidFill>
                  <a:round/>
                  <a:headEnd/>
                  <a:tailEnd/>
                </a:ln>
              </p:spPr>
              <p:txBody>
                <a:bodyPr wrap="none" anchor="ctr"/>
                <a:lstStyle/>
                <a:p>
                  <a:pPr algn="l" rtl="0"/>
                  <a:endParaRPr lang="en-US"/>
                </a:p>
              </p:txBody>
            </p:sp>
            <p:grpSp>
              <p:nvGrpSpPr>
                <p:cNvPr id="14" name="Group 49"/>
                <p:cNvGrpSpPr>
                  <a:grpSpLocks/>
                </p:cNvGrpSpPr>
                <p:nvPr/>
              </p:nvGrpSpPr>
              <p:grpSpPr bwMode="auto">
                <a:xfrm>
                  <a:off x="3437" y="1314"/>
                  <a:ext cx="1638" cy="883"/>
                  <a:chOff x="3437" y="1314"/>
                  <a:chExt cx="1638" cy="883"/>
                </a:xfrm>
              </p:grpSpPr>
              <p:sp>
                <p:nvSpPr>
                  <p:cNvPr id="70672" name="Text Box 19"/>
                  <p:cNvSpPr txBox="1">
                    <a:spLocks noChangeArrowheads="1"/>
                  </p:cNvSpPr>
                  <p:nvPr/>
                </p:nvSpPr>
                <p:spPr bwMode="auto">
                  <a:xfrm>
                    <a:off x="3943" y="1372"/>
                    <a:ext cx="1132" cy="407"/>
                  </a:xfrm>
                  <a:prstGeom prst="rect">
                    <a:avLst/>
                  </a:prstGeom>
                  <a:noFill/>
                  <a:ln w="9525" algn="ctr">
                    <a:noFill/>
                    <a:miter lim="800000"/>
                    <a:headEnd/>
                    <a:tailEnd/>
                  </a:ln>
                </p:spPr>
                <p:txBody>
                  <a:bodyPr>
                    <a:spAutoFit/>
                  </a:bodyPr>
                  <a:lstStyle/>
                  <a:p>
                    <a:pPr algn="l" rtl="0"/>
                    <a:r>
                      <a:rPr lang="en-US" b="1" dirty="0">
                        <a:solidFill>
                          <a:srgbClr val="0000FF"/>
                        </a:solidFill>
                      </a:rPr>
                      <a:t>Loose sand or NC Clay</a:t>
                    </a:r>
                  </a:p>
                </p:txBody>
              </p:sp>
              <p:sp>
                <p:nvSpPr>
                  <p:cNvPr id="70673" name="Line 20"/>
                  <p:cNvSpPr>
                    <a:spLocks noChangeShapeType="1"/>
                  </p:cNvSpPr>
                  <p:nvPr/>
                </p:nvSpPr>
                <p:spPr bwMode="auto">
                  <a:xfrm>
                    <a:off x="3437" y="1314"/>
                    <a:ext cx="1" cy="883"/>
                  </a:xfrm>
                  <a:prstGeom prst="line">
                    <a:avLst/>
                  </a:prstGeom>
                  <a:noFill/>
                  <a:ln w="38100">
                    <a:solidFill>
                      <a:srgbClr val="0000FF"/>
                    </a:solidFill>
                    <a:prstDash val="dash"/>
                    <a:round/>
                    <a:headEnd type="triangle" w="med" len="med"/>
                    <a:tailEnd type="triangle" w="med" len="med"/>
                  </a:ln>
                </p:spPr>
                <p:txBody>
                  <a:bodyPr/>
                  <a:lstStyle/>
                  <a:p>
                    <a:pPr algn="l" rtl="0"/>
                    <a:endParaRPr lang="en-US"/>
                  </a:p>
                </p:txBody>
              </p:sp>
            </p:grpSp>
          </p:grpSp>
        </p:grpSp>
        <p:sp>
          <p:nvSpPr>
            <p:cNvPr id="70667" name="Text Box 44"/>
            <p:cNvSpPr txBox="1">
              <a:spLocks noChangeArrowheads="1"/>
            </p:cNvSpPr>
            <p:nvPr/>
          </p:nvSpPr>
          <p:spPr bwMode="auto">
            <a:xfrm>
              <a:off x="3114" y="1534"/>
              <a:ext cx="646" cy="288"/>
            </a:xfrm>
            <a:prstGeom prst="rect">
              <a:avLst/>
            </a:prstGeom>
            <a:solidFill>
              <a:schemeClr val="bg1"/>
            </a:solidFill>
            <a:ln w="9525" algn="ctr">
              <a:noFill/>
              <a:miter lim="800000"/>
              <a:headEnd/>
              <a:tailEnd/>
            </a:ln>
          </p:spPr>
          <p:txBody>
            <a:bodyPr>
              <a:spAutoFit/>
            </a:bodyPr>
            <a:lstStyle/>
            <a:p>
              <a:pPr algn="l" rtl="0"/>
              <a:r>
                <a:rPr lang="en-US" sz="2400" b="1" dirty="0">
                  <a:solidFill>
                    <a:srgbClr val="0000FF"/>
                  </a:solidFill>
                  <a:latin typeface="Symbol" pitchFamily="18" charset="2"/>
                </a:rPr>
                <a:t>(</a:t>
              </a:r>
              <a:r>
                <a:rPr lang="en-US" sz="2400" b="1" dirty="0" err="1">
                  <a:solidFill>
                    <a:srgbClr val="0000FF"/>
                  </a:solidFill>
                  <a:latin typeface="Symbol" pitchFamily="18" charset="2"/>
                </a:rPr>
                <a:t>Ds</a:t>
              </a:r>
              <a:r>
                <a:rPr lang="en-US" sz="2400" b="1" baseline="-25000" dirty="0" err="1">
                  <a:solidFill>
                    <a:srgbClr val="0000FF"/>
                  </a:solidFill>
                </a:rPr>
                <a:t>d</a:t>
              </a:r>
              <a:r>
                <a:rPr lang="en-US" sz="2400" b="1" dirty="0">
                  <a:solidFill>
                    <a:srgbClr val="0000FF"/>
                  </a:solidFill>
                </a:rPr>
                <a:t>)</a:t>
              </a:r>
              <a:r>
                <a:rPr lang="en-US" sz="2400" b="1" baseline="-25000" dirty="0">
                  <a:solidFill>
                    <a:srgbClr val="0000FF"/>
                  </a:solidFill>
                </a:rPr>
                <a:t>f</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20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Introduction</a:t>
            </a:r>
          </a:p>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a:solidFill>
                  <a:schemeClr val="tx1"/>
                </a:solidFill>
                <a:effectLst>
                  <a:outerShdw blurRad="38100" dist="38100" dir="2700000" algn="tl">
                    <a:srgbClr val="000000">
                      <a:alpha val="43137"/>
                    </a:srgbClr>
                  </a:outerShdw>
                </a:effectLst>
                <a:latin typeface="Arial Black" pitchFamily="34" charset="0"/>
              </a:rPr>
              <a:t>Components of Shear Strength of Soils</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t>
            </a:r>
            <a:r>
              <a:rPr lang="en-US" sz="2000" dirty="0">
                <a:solidFill>
                  <a:schemeClr val="tx1"/>
                </a:solidFill>
                <a:effectLst>
                  <a:outerShdw blurRad="38100" dist="38100" dir="2700000" algn="tl">
                    <a:srgbClr val="000000">
                      <a:alpha val="43137"/>
                    </a:srgbClr>
                  </a:outerShdw>
                </a:effectLst>
                <a:latin typeface="Arial Black" pitchFamily="34" charset="0"/>
              </a:rPr>
              <a:t>and Shear Stresses </a:t>
            </a:r>
            <a:r>
              <a:rPr lang="en-US" sz="2000" dirty="0" smtClean="0">
                <a:solidFill>
                  <a:schemeClr val="tx1"/>
                </a:solidFill>
                <a:effectLst>
                  <a:outerShdw blurRad="38100" dist="38100" dir="2700000" algn="tl">
                    <a:srgbClr val="000000">
                      <a:alpha val="43137"/>
                    </a:srgbClr>
                  </a:outerShdw>
                </a:effectLst>
                <a:latin typeface="Arial Black" pitchFamily="34" charset="0"/>
              </a:rPr>
              <a:t>on </a:t>
            </a:r>
            <a:r>
              <a:rPr lang="en-US" sz="2000" dirty="0">
                <a:solidFill>
                  <a:schemeClr val="tx1"/>
                </a:solidFill>
                <a:effectLst>
                  <a:outerShdw blurRad="38100" dist="38100" dir="2700000" algn="tl">
                    <a:srgbClr val="000000">
                      <a:alpha val="43137"/>
                    </a:srgbClr>
                  </a:outerShdw>
                </a:effectLst>
                <a:latin typeface="Arial Black" pitchFamily="34" charset="0"/>
              </a:rPr>
              <a:t>a Plane</a:t>
            </a:r>
            <a:endParaRPr lang="en-US" sz="2000" dirty="0" smtClean="0">
              <a:solidFill>
                <a:srgbClr val="FF0000"/>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Direct Shear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a:t>
            </a:r>
            <a:r>
              <a:rPr lang="en-US" sz="2000" dirty="0" err="1" smtClean="0">
                <a:solidFill>
                  <a:schemeClr val="tx1"/>
                </a:solidFill>
                <a:effectLst>
                  <a:outerShdw blurRad="38100" dist="38100" dir="2700000" algn="tl">
                    <a:srgbClr val="000000">
                      <a:alpha val="43137"/>
                    </a:srgbClr>
                  </a:outerShdw>
                </a:effectLst>
                <a:latin typeface="Arial Black" pitchFamily="34" charset="0"/>
              </a:rPr>
              <a:t>Testings</a:t>
            </a:r>
            <a:r>
              <a:rPr lang="en-US" sz="2000" dirty="0" smtClean="0">
                <a:solidFill>
                  <a:schemeClr val="tx1"/>
                </a:solidFill>
                <a:effectLst>
                  <a:outerShdw blurRad="38100" dist="38100" dir="2700000" algn="tl">
                    <a:srgbClr val="000000">
                      <a:alpha val="43137"/>
                    </a:srgbClr>
                  </a:outerShdw>
                </a:effectLst>
                <a:latin typeface="Arial Black" pitchFamily="34" charset="0"/>
              </a:rPr>
              <a:t>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141019498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Text Box 11"/>
          <p:cNvSpPr txBox="1">
            <a:spLocks noChangeArrowheads="1"/>
          </p:cNvSpPr>
          <p:nvPr/>
        </p:nvSpPr>
        <p:spPr bwMode="auto">
          <a:xfrm>
            <a:off x="27353" y="46713"/>
            <a:ext cx="3814763" cy="400110"/>
          </a:xfrm>
          <a:prstGeom prst="rect">
            <a:avLst/>
          </a:prstGeom>
          <a:noFill/>
          <a:ln w="9525" algn="ctr">
            <a:noFill/>
            <a:miter lim="800000"/>
            <a:headEnd/>
            <a:tailEnd/>
          </a:ln>
        </p:spPr>
        <p:txBody>
          <a:bodyPr wrap="square">
            <a:spAutoFit/>
          </a:bodyPr>
          <a:lstStyle>
            <a:defPPr>
              <a:defRPr lang="en-US"/>
            </a:defPPr>
            <a:lvl1pPr algn="l" rtl="0">
              <a:defRPr sz="2000" b="1" u="sng">
                <a:solidFill>
                  <a:srgbClr val="7030A0"/>
                </a:solidFill>
              </a:defRPr>
            </a:lvl1pPr>
          </a:lstStyle>
          <a:p>
            <a:r>
              <a:rPr lang="en-US" dirty="0" smtClean="0"/>
              <a:t>Strength </a:t>
            </a:r>
            <a:r>
              <a:rPr lang="en-US" dirty="0"/>
              <a:t>parameters </a:t>
            </a:r>
            <a:r>
              <a:rPr lang="en-US" dirty="0" smtClean="0"/>
              <a:t>c</a:t>
            </a:r>
            <a:r>
              <a:rPr lang="en-US" baseline="30000" dirty="0" smtClean="0"/>
              <a:t>’</a:t>
            </a:r>
            <a:r>
              <a:rPr lang="en-US" dirty="0" smtClean="0"/>
              <a:t> </a:t>
            </a:r>
            <a:r>
              <a:rPr lang="en-US" dirty="0"/>
              <a:t>and </a:t>
            </a:r>
            <a:r>
              <a:rPr lang="en-US" dirty="0" smtClean="0">
                <a:latin typeface="Symbol" panose="05050102010706020507" pitchFamily="18" charset="2"/>
              </a:rPr>
              <a:t>f</a:t>
            </a:r>
            <a:r>
              <a:rPr lang="en-US" baseline="30000" dirty="0" smtClean="0">
                <a:latin typeface="+mn-lt"/>
              </a:rPr>
              <a:t>’</a:t>
            </a:r>
            <a:endParaRPr lang="en-US" dirty="0">
              <a:latin typeface="+mn-lt"/>
            </a:endParaRPr>
          </a:p>
        </p:txBody>
      </p:sp>
      <p:grpSp>
        <p:nvGrpSpPr>
          <p:cNvPr id="2" name="Group 78"/>
          <p:cNvGrpSpPr>
            <a:grpSpLocks/>
          </p:cNvGrpSpPr>
          <p:nvPr/>
        </p:nvGrpSpPr>
        <p:grpSpPr bwMode="auto">
          <a:xfrm>
            <a:off x="60695" y="518321"/>
            <a:ext cx="4176713" cy="2997200"/>
            <a:chOff x="301" y="261"/>
            <a:chExt cx="2631" cy="1888"/>
          </a:xfrm>
        </p:grpSpPr>
        <p:sp>
          <p:nvSpPr>
            <p:cNvPr id="71739" name="Line 13"/>
            <p:cNvSpPr>
              <a:spLocks noChangeShapeType="1"/>
            </p:cNvSpPr>
            <p:nvPr/>
          </p:nvSpPr>
          <p:spPr bwMode="auto">
            <a:xfrm>
              <a:off x="618" y="490"/>
              <a:ext cx="0" cy="1361"/>
            </a:xfrm>
            <a:prstGeom prst="line">
              <a:avLst/>
            </a:prstGeom>
            <a:noFill/>
            <a:ln w="25400">
              <a:solidFill>
                <a:schemeClr val="tx1"/>
              </a:solidFill>
              <a:round/>
              <a:headEnd type="triangle" w="med" len="med"/>
              <a:tailEnd/>
            </a:ln>
          </p:spPr>
          <p:txBody>
            <a:bodyPr/>
            <a:lstStyle/>
            <a:p>
              <a:pPr algn="l" rtl="0"/>
              <a:endParaRPr lang="en-US" b="1"/>
            </a:p>
          </p:txBody>
        </p:sp>
        <p:sp>
          <p:nvSpPr>
            <p:cNvPr id="71740" name="Line 14"/>
            <p:cNvSpPr>
              <a:spLocks noChangeShapeType="1"/>
            </p:cNvSpPr>
            <p:nvPr/>
          </p:nvSpPr>
          <p:spPr bwMode="auto">
            <a:xfrm>
              <a:off x="618" y="1859"/>
              <a:ext cx="2246" cy="0"/>
            </a:xfrm>
            <a:prstGeom prst="line">
              <a:avLst/>
            </a:prstGeom>
            <a:noFill/>
            <a:ln w="25400">
              <a:solidFill>
                <a:schemeClr val="tx1"/>
              </a:solidFill>
              <a:round/>
              <a:headEnd/>
              <a:tailEnd type="triangle" w="med" len="med"/>
            </a:ln>
          </p:spPr>
          <p:txBody>
            <a:bodyPr/>
            <a:lstStyle/>
            <a:p>
              <a:pPr algn="l" rtl="0"/>
              <a:endParaRPr lang="en-US" b="1"/>
            </a:p>
          </p:txBody>
        </p:sp>
        <p:sp>
          <p:nvSpPr>
            <p:cNvPr id="71741" name="Text Box 15"/>
            <p:cNvSpPr txBox="1">
              <a:spLocks noChangeArrowheads="1"/>
            </p:cNvSpPr>
            <p:nvPr/>
          </p:nvSpPr>
          <p:spPr bwMode="auto">
            <a:xfrm rot="10800000">
              <a:off x="301" y="261"/>
              <a:ext cx="291" cy="1618"/>
            </a:xfrm>
            <a:prstGeom prst="rect">
              <a:avLst/>
            </a:prstGeom>
            <a:noFill/>
            <a:ln w="9525" algn="ctr">
              <a:noFill/>
              <a:miter lim="800000"/>
              <a:headEnd/>
              <a:tailEnd/>
            </a:ln>
          </p:spPr>
          <p:txBody>
            <a:bodyPr vert="eaVert">
              <a:spAutoFit/>
            </a:bodyPr>
            <a:lstStyle/>
            <a:p>
              <a:pPr algn="l" rtl="0"/>
              <a:r>
                <a:rPr lang="en-US" sz="1800" b="1"/>
                <a:t>Deviator stress,</a:t>
              </a:r>
              <a:r>
                <a:rPr lang="en-US" sz="1800" b="1">
                  <a:latin typeface="Symbol" pitchFamily="18" charset="2"/>
                </a:rPr>
                <a:t> Ds</a:t>
              </a:r>
              <a:r>
                <a:rPr lang="en-US" sz="1800" b="1" baseline="-25000"/>
                <a:t>d</a:t>
              </a:r>
            </a:p>
          </p:txBody>
        </p:sp>
        <p:sp>
          <p:nvSpPr>
            <p:cNvPr id="71742" name="Text Box 16"/>
            <p:cNvSpPr txBox="1">
              <a:spLocks noChangeArrowheads="1"/>
            </p:cNvSpPr>
            <p:nvPr/>
          </p:nvSpPr>
          <p:spPr bwMode="auto">
            <a:xfrm rot="16200000">
              <a:off x="2403" y="1620"/>
              <a:ext cx="271" cy="787"/>
            </a:xfrm>
            <a:prstGeom prst="rect">
              <a:avLst/>
            </a:prstGeom>
            <a:noFill/>
            <a:ln w="9525" algn="ctr">
              <a:noFill/>
              <a:miter lim="800000"/>
              <a:headEnd/>
              <a:tailEnd/>
            </a:ln>
          </p:spPr>
          <p:txBody>
            <a:bodyPr vert="eaVert">
              <a:spAutoFit/>
            </a:bodyPr>
            <a:lstStyle/>
            <a:p>
              <a:pPr algn="l" rtl="0"/>
              <a:r>
                <a:rPr lang="en-US" sz="1600" b="1" dirty="0"/>
                <a:t>Axial strain</a:t>
              </a:r>
              <a:endParaRPr lang="en-US" sz="1600" b="1" dirty="0">
                <a:latin typeface="Symbol" pitchFamily="18" charset="2"/>
              </a:endParaRPr>
            </a:p>
          </p:txBody>
        </p:sp>
      </p:grpSp>
      <p:grpSp>
        <p:nvGrpSpPr>
          <p:cNvPr id="3" name="Group 82"/>
          <p:cNvGrpSpPr>
            <a:grpSpLocks/>
          </p:cNvGrpSpPr>
          <p:nvPr/>
        </p:nvGrpSpPr>
        <p:grpSpPr bwMode="auto">
          <a:xfrm>
            <a:off x="-75830" y="3271046"/>
            <a:ext cx="8802688" cy="2884487"/>
            <a:chOff x="215" y="1995"/>
            <a:chExt cx="5545" cy="1817"/>
          </a:xfrm>
        </p:grpSpPr>
        <p:sp>
          <p:nvSpPr>
            <p:cNvPr id="71735" name="Line 30"/>
            <p:cNvSpPr>
              <a:spLocks noChangeShapeType="1"/>
            </p:cNvSpPr>
            <p:nvPr/>
          </p:nvSpPr>
          <p:spPr bwMode="auto">
            <a:xfrm>
              <a:off x="615" y="1995"/>
              <a:ext cx="9" cy="1689"/>
            </a:xfrm>
            <a:prstGeom prst="line">
              <a:avLst/>
            </a:prstGeom>
            <a:noFill/>
            <a:ln w="25400">
              <a:solidFill>
                <a:schemeClr val="tx1"/>
              </a:solidFill>
              <a:round/>
              <a:headEnd type="triangle" w="med" len="med"/>
              <a:tailEnd/>
            </a:ln>
          </p:spPr>
          <p:txBody>
            <a:bodyPr/>
            <a:lstStyle/>
            <a:p>
              <a:pPr algn="l" rtl="0"/>
              <a:endParaRPr lang="en-US" b="1"/>
            </a:p>
          </p:txBody>
        </p:sp>
        <p:sp>
          <p:nvSpPr>
            <p:cNvPr id="71736" name="Line 31"/>
            <p:cNvSpPr>
              <a:spLocks noChangeShapeType="1"/>
            </p:cNvSpPr>
            <p:nvPr/>
          </p:nvSpPr>
          <p:spPr bwMode="auto">
            <a:xfrm>
              <a:off x="624" y="3692"/>
              <a:ext cx="4347" cy="0"/>
            </a:xfrm>
            <a:prstGeom prst="line">
              <a:avLst/>
            </a:prstGeom>
            <a:noFill/>
            <a:ln w="25400">
              <a:solidFill>
                <a:schemeClr val="tx1"/>
              </a:solidFill>
              <a:round/>
              <a:headEnd/>
              <a:tailEnd type="triangle" w="med" len="med"/>
            </a:ln>
          </p:spPr>
          <p:txBody>
            <a:bodyPr/>
            <a:lstStyle/>
            <a:p>
              <a:pPr algn="l" rtl="0"/>
              <a:endParaRPr lang="en-US" b="1"/>
            </a:p>
          </p:txBody>
        </p:sp>
        <p:sp>
          <p:nvSpPr>
            <p:cNvPr id="71737" name="Text Box 32"/>
            <p:cNvSpPr txBox="1">
              <a:spLocks noChangeArrowheads="1"/>
            </p:cNvSpPr>
            <p:nvPr/>
          </p:nvSpPr>
          <p:spPr bwMode="auto">
            <a:xfrm rot="10800000">
              <a:off x="215" y="2042"/>
              <a:ext cx="349" cy="1538"/>
            </a:xfrm>
            <a:prstGeom prst="rect">
              <a:avLst/>
            </a:prstGeom>
            <a:noFill/>
            <a:ln w="9525" algn="ctr">
              <a:noFill/>
              <a:miter lim="800000"/>
              <a:headEnd/>
              <a:tailEnd/>
            </a:ln>
          </p:spPr>
          <p:txBody>
            <a:bodyPr vert="eaVert">
              <a:spAutoFit/>
            </a:bodyPr>
            <a:lstStyle/>
            <a:p>
              <a:pPr algn="l" rtl="0"/>
              <a:r>
                <a:rPr lang="en-US" sz="2400" b="1"/>
                <a:t>Shear stress,</a:t>
              </a:r>
              <a:r>
                <a:rPr lang="en-US" sz="2400" b="1">
                  <a:latin typeface="Symbol" pitchFamily="18" charset="2"/>
                </a:rPr>
                <a:t> t</a:t>
              </a:r>
              <a:endParaRPr lang="en-US" sz="2400" b="1" baseline="-25000"/>
            </a:p>
          </p:txBody>
        </p:sp>
        <p:sp>
          <p:nvSpPr>
            <p:cNvPr id="71738" name="Text Box 33"/>
            <p:cNvSpPr txBox="1">
              <a:spLocks noChangeArrowheads="1"/>
            </p:cNvSpPr>
            <p:nvPr/>
          </p:nvSpPr>
          <p:spPr bwMode="auto">
            <a:xfrm rot="16200000">
              <a:off x="5172" y="3223"/>
              <a:ext cx="388" cy="789"/>
            </a:xfrm>
            <a:prstGeom prst="rect">
              <a:avLst/>
            </a:prstGeom>
            <a:noFill/>
            <a:ln w="9525" algn="ctr">
              <a:noFill/>
              <a:miter lim="800000"/>
              <a:headEnd/>
              <a:tailEnd/>
            </a:ln>
          </p:spPr>
          <p:txBody>
            <a:bodyPr vert="eaVert">
              <a:spAutoFit/>
            </a:bodyPr>
            <a:lstStyle/>
            <a:p>
              <a:pPr algn="l" rtl="0"/>
              <a:r>
                <a:rPr lang="en-US" sz="2800" b="1" dirty="0" smtClean="0">
                  <a:latin typeface="Symbol" pitchFamily="18" charset="2"/>
                </a:rPr>
                <a:t>s</a:t>
              </a:r>
              <a:r>
                <a:rPr lang="en-US" sz="2800" b="1" dirty="0"/>
                <a:t>’</a:t>
              </a:r>
              <a:endParaRPr lang="en-US" sz="2800" b="1" dirty="0">
                <a:latin typeface="Symbol" pitchFamily="18" charset="2"/>
              </a:endParaRPr>
            </a:p>
          </p:txBody>
        </p:sp>
      </p:grpSp>
      <p:grpSp>
        <p:nvGrpSpPr>
          <p:cNvPr id="4" name="Group 77"/>
          <p:cNvGrpSpPr>
            <a:grpSpLocks/>
          </p:cNvGrpSpPr>
          <p:nvPr/>
        </p:nvGrpSpPr>
        <p:grpSpPr bwMode="auto">
          <a:xfrm>
            <a:off x="562345" y="3137696"/>
            <a:ext cx="6096000" cy="2825750"/>
            <a:chOff x="617" y="1911"/>
            <a:chExt cx="3840" cy="1780"/>
          </a:xfrm>
        </p:grpSpPr>
        <p:sp>
          <p:nvSpPr>
            <p:cNvPr id="71729" name="Line 38"/>
            <p:cNvSpPr>
              <a:spLocks noChangeShapeType="1"/>
            </p:cNvSpPr>
            <p:nvPr/>
          </p:nvSpPr>
          <p:spPr bwMode="auto">
            <a:xfrm flipV="1">
              <a:off x="617" y="1911"/>
              <a:ext cx="3699" cy="1780"/>
            </a:xfrm>
            <a:prstGeom prst="line">
              <a:avLst/>
            </a:prstGeom>
            <a:noFill/>
            <a:ln w="38100">
              <a:solidFill>
                <a:srgbClr val="FF6600"/>
              </a:solidFill>
              <a:round/>
              <a:headEnd/>
              <a:tailEnd/>
            </a:ln>
          </p:spPr>
          <p:txBody>
            <a:bodyPr/>
            <a:lstStyle/>
            <a:p>
              <a:pPr algn="l" rtl="0"/>
              <a:endParaRPr lang="en-US" b="1"/>
            </a:p>
          </p:txBody>
        </p:sp>
        <p:sp>
          <p:nvSpPr>
            <p:cNvPr id="71730" name="Line 39"/>
            <p:cNvSpPr>
              <a:spLocks noChangeShapeType="1"/>
            </p:cNvSpPr>
            <p:nvPr/>
          </p:nvSpPr>
          <p:spPr bwMode="auto">
            <a:xfrm>
              <a:off x="3340" y="2385"/>
              <a:ext cx="1117" cy="0"/>
            </a:xfrm>
            <a:prstGeom prst="line">
              <a:avLst/>
            </a:prstGeom>
            <a:noFill/>
            <a:ln w="19050">
              <a:solidFill>
                <a:schemeClr val="tx1"/>
              </a:solidFill>
              <a:round/>
              <a:headEnd/>
              <a:tailEnd/>
            </a:ln>
          </p:spPr>
          <p:txBody>
            <a:bodyPr/>
            <a:lstStyle/>
            <a:p>
              <a:pPr algn="l" rtl="0"/>
              <a:endParaRPr lang="en-US" b="1"/>
            </a:p>
          </p:txBody>
        </p:sp>
        <p:sp>
          <p:nvSpPr>
            <p:cNvPr id="71731" name="Arc 40"/>
            <p:cNvSpPr>
              <a:spLocks/>
            </p:cNvSpPr>
            <p:nvPr/>
          </p:nvSpPr>
          <p:spPr bwMode="auto">
            <a:xfrm rot="17250268" flipV="1">
              <a:off x="3955" y="2091"/>
              <a:ext cx="252" cy="308"/>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71732" name="Text Box 41"/>
            <p:cNvSpPr txBox="1">
              <a:spLocks noChangeArrowheads="1"/>
            </p:cNvSpPr>
            <p:nvPr/>
          </p:nvSpPr>
          <p:spPr bwMode="auto">
            <a:xfrm>
              <a:off x="3871" y="2064"/>
              <a:ext cx="586" cy="330"/>
            </a:xfrm>
            <a:prstGeom prst="rect">
              <a:avLst/>
            </a:prstGeom>
            <a:noFill/>
            <a:ln w="9525" algn="ctr">
              <a:noFill/>
              <a:miter lim="800000"/>
              <a:headEnd/>
              <a:tailEnd/>
            </a:ln>
          </p:spPr>
          <p:txBody>
            <a:bodyPr wrap="square">
              <a:spAutoFit/>
            </a:bodyPr>
            <a:lstStyle/>
            <a:p>
              <a:pPr algn="l" rtl="0"/>
              <a:r>
                <a:rPr lang="en-US" sz="2800" b="1" i="1" dirty="0" smtClean="0">
                  <a:latin typeface="Symbol" pitchFamily="18" charset="2"/>
                </a:rPr>
                <a:t>f</a:t>
              </a:r>
              <a:r>
                <a:rPr lang="en-US" sz="2800" b="1" dirty="0" smtClean="0">
                  <a:latin typeface="Blazing" panose="00000400000000000000" pitchFamily="2" charset="0"/>
                  <a:cs typeface="Times New Roman" pitchFamily="18" charset="0"/>
                </a:rPr>
                <a:t>’</a:t>
              </a:r>
              <a:endParaRPr lang="en-US" sz="2800" b="1" dirty="0">
                <a:latin typeface="Blazing" panose="00000400000000000000" pitchFamily="2" charset="0"/>
                <a:cs typeface="Times New Roman" pitchFamily="18" charset="0"/>
              </a:endParaRPr>
            </a:p>
          </p:txBody>
        </p:sp>
        <p:sp>
          <p:nvSpPr>
            <p:cNvPr id="71733" name="Text Box 42"/>
            <p:cNvSpPr txBox="1">
              <a:spLocks noChangeArrowheads="1"/>
            </p:cNvSpPr>
            <p:nvPr/>
          </p:nvSpPr>
          <p:spPr bwMode="auto">
            <a:xfrm>
              <a:off x="738" y="2194"/>
              <a:ext cx="1400" cy="407"/>
            </a:xfrm>
            <a:prstGeom prst="rect">
              <a:avLst/>
            </a:prstGeom>
            <a:solidFill>
              <a:srgbClr val="FFFF00"/>
            </a:solidFill>
            <a:ln w="9525" algn="ctr">
              <a:noFill/>
              <a:miter lim="800000"/>
              <a:headEnd/>
              <a:tailEnd/>
            </a:ln>
          </p:spPr>
          <p:txBody>
            <a:bodyPr>
              <a:spAutoFit/>
            </a:bodyPr>
            <a:lstStyle/>
            <a:p>
              <a:pPr algn="l" rtl="0"/>
              <a:r>
                <a:rPr lang="en-US" b="1" dirty="0">
                  <a:solidFill>
                    <a:schemeClr val="hlink"/>
                  </a:solidFill>
                </a:rPr>
                <a:t>Mohr – Coulomb failure envelope</a:t>
              </a:r>
            </a:p>
          </p:txBody>
        </p:sp>
        <p:sp>
          <p:nvSpPr>
            <p:cNvPr id="71734" name="Line 43"/>
            <p:cNvSpPr>
              <a:spLocks noChangeShapeType="1"/>
            </p:cNvSpPr>
            <p:nvPr/>
          </p:nvSpPr>
          <p:spPr bwMode="auto">
            <a:xfrm flipV="1">
              <a:off x="2099" y="2451"/>
              <a:ext cx="1081" cy="9"/>
            </a:xfrm>
            <a:prstGeom prst="line">
              <a:avLst/>
            </a:prstGeom>
            <a:noFill/>
            <a:ln w="50800">
              <a:solidFill>
                <a:srgbClr val="0000FF"/>
              </a:solidFill>
              <a:prstDash val="sysDot"/>
              <a:round/>
              <a:headEnd/>
              <a:tailEnd type="triangle" w="med" len="med"/>
            </a:ln>
          </p:spPr>
          <p:txBody>
            <a:bodyPr/>
            <a:lstStyle/>
            <a:p>
              <a:pPr algn="l" rtl="0"/>
              <a:endParaRPr lang="en-US" b="1"/>
            </a:p>
          </p:txBody>
        </p:sp>
      </p:grpSp>
      <p:grpSp>
        <p:nvGrpSpPr>
          <p:cNvPr id="5" name="Group 54"/>
          <p:cNvGrpSpPr>
            <a:grpSpLocks/>
          </p:cNvGrpSpPr>
          <p:nvPr/>
        </p:nvGrpSpPr>
        <p:grpSpPr bwMode="auto">
          <a:xfrm>
            <a:off x="571870" y="1670846"/>
            <a:ext cx="5818187" cy="1403350"/>
            <a:chOff x="614" y="1257"/>
            <a:chExt cx="3665" cy="884"/>
          </a:xfrm>
        </p:grpSpPr>
        <p:sp>
          <p:nvSpPr>
            <p:cNvPr id="71723" name="Rectangle 3"/>
            <p:cNvSpPr>
              <a:spLocks noChangeArrowheads="1"/>
            </p:cNvSpPr>
            <p:nvPr/>
          </p:nvSpPr>
          <p:spPr bwMode="auto">
            <a:xfrm>
              <a:off x="2709" y="1257"/>
              <a:ext cx="966" cy="798"/>
            </a:xfrm>
            <a:prstGeom prst="rect">
              <a:avLst/>
            </a:prstGeom>
            <a:solidFill>
              <a:schemeClr val="bg1"/>
            </a:solidFill>
            <a:ln w="9525" algn="ctr">
              <a:noFill/>
              <a:miter lim="800000"/>
              <a:headEnd/>
              <a:tailEnd/>
            </a:ln>
          </p:spPr>
          <p:txBody>
            <a:bodyPr wrap="none" anchor="ctr"/>
            <a:lstStyle/>
            <a:p>
              <a:pPr algn="l" rtl="0"/>
              <a:endParaRPr lang="en-US" b="1"/>
            </a:p>
          </p:txBody>
        </p:sp>
        <p:grpSp>
          <p:nvGrpSpPr>
            <p:cNvPr id="6" name="Group 53"/>
            <p:cNvGrpSpPr>
              <a:grpSpLocks/>
            </p:cNvGrpSpPr>
            <p:nvPr/>
          </p:nvGrpSpPr>
          <p:grpSpPr bwMode="auto">
            <a:xfrm>
              <a:off x="614" y="1353"/>
              <a:ext cx="3665" cy="788"/>
              <a:chOff x="614" y="1353"/>
              <a:chExt cx="3665" cy="788"/>
            </a:xfrm>
          </p:grpSpPr>
          <p:sp>
            <p:nvSpPr>
              <p:cNvPr id="71725" name="Freeform 7"/>
              <p:cNvSpPr>
                <a:spLocks/>
              </p:cNvSpPr>
              <p:nvPr/>
            </p:nvSpPr>
            <p:spPr bwMode="auto">
              <a:xfrm>
                <a:off x="614" y="1353"/>
                <a:ext cx="3026" cy="785"/>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b="1"/>
              </a:p>
            </p:txBody>
          </p:sp>
          <p:sp>
            <p:nvSpPr>
              <p:cNvPr id="71726" name="Line 8"/>
              <p:cNvSpPr>
                <a:spLocks noChangeShapeType="1"/>
              </p:cNvSpPr>
              <p:nvPr/>
            </p:nvSpPr>
            <p:spPr bwMode="auto">
              <a:xfrm flipH="1">
                <a:off x="1597" y="1440"/>
                <a:ext cx="7" cy="701"/>
              </a:xfrm>
              <a:prstGeom prst="line">
                <a:avLst/>
              </a:prstGeom>
              <a:noFill/>
              <a:ln w="38100">
                <a:solidFill>
                  <a:srgbClr val="FF0000"/>
                </a:solidFill>
                <a:prstDash val="dash"/>
                <a:round/>
                <a:headEnd type="triangle" w="med" len="med"/>
                <a:tailEnd type="triangle" w="med" len="med"/>
              </a:ln>
            </p:spPr>
            <p:txBody>
              <a:bodyPr/>
              <a:lstStyle/>
              <a:p>
                <a:pPr algn="l" rtl="0"/>
                <a:endParaRPr lang="en-US" b="1"/>
              </a:p>
            </p:txBody>
          </p:sp>
          <p:sp>
            <p:nvSpPr>
              <p:cNvPr id="71727" name="Text Box 6"/>
              <p:cNvSpPr txBox="1">
                <a:spLocks noChangeArrowheads="1"/>
              </p:cNvSpPr>
              <p:nvPr/>
            </p:nvSpPr>
            <p:spPr bwMode="auto">
              <a:xfrm>
                <a:off x="1456" y="1757"/>
                <a:ext cx="584" cy="233"/>
              </a:xfrm>
              <a:prstGeom prst="rect">
                <a:avLst/>
              </a:prstGeom>
              <a:solidFill>
                <a:schemeClr val="bg1"/>
              </a:solidFill>
              <a:ln w="9525" algn="ctr">
                <a:noFill/>
                <a:miter lim="800000"/>
                <a:headEnd/>
                <a:tailEnd/>
              </a:ln>
            </p:spPr>
            <p:txBody>
              <a:bodyPr>
                <a:spAutoFit/>
              </a:bodyPr>
              <a:lstStyle/>
              <a:p>
                <a:pPr algn="l" rtl="0"/>
                <a:r>
                  <a:rPr lang="en-US" b="1">
                    <a:solidFill>
                      <a:schemeClr val="hlink"/>
                    </a:solidFill>
                    <a:latin typeface="Symbol" pitchFamily="18" charset="2"/>
                  </a:rPr>
                  <a:t>(Ds</a:t>
                </a:r>
                <a:r>
                  <a:rPr lang="en-US" b="1" baseline="-25000">
                    <a:solidFill>
                      <a:schemeClr val="hlink"/>
                    </a:solidFill>
                  </a:rPr>
                  <a:t>d</a:t>
                </a:r>
                <a:r>
                  <a:rPr lang="en-US" b="1">
                    <a:solidFill>
                      <a:schemeClr val="hlink"/>
                    </a:solidFill>
                  </a:rPr>
                  <a:t>)</a:t>
                </a:r>
                <a:r>
                  <a:rPr lang="en-US" b="1" baseline="-25000">
                    <a:solidFill>
                      <a:schemeClr val="hlink"/>
                    </a:solidFill>
                  </a:rPr>
                  <a:t>fa</a:t>
                </a:r>
              </a:p>
            </p:txBody>
          </p:sp>
          <p:sp>
            <p:nvSpPr>
              <p:cNvPr id="71728" name="Text Box 9"/>
              <p:cNvSpPr txBox="1">
                <a:spLocks noChangeArrowheads="1"/>
              </p:cNvSpPr>
              <p:nvPr/>
            </p:nvSpPr>
            <p:spPr bwMode="auto">
              <a:xfrm>
                <a:off x="2720" y="1489"/>
                <a:ext cx="1559" cy="233"/>
              </a:xfrm>
              <a:prstGeom prst="rect">
                <a:avLst/>
              </a:prstGeom>
              <a:solidFill>
                <a:schemeClr val="bg1"/>
              </a:solidFill>
              <a:ln w="9525" algn="ctr">
                <a:noFill/>
                <a:miter lim="800000"/>
                <a:headEnd/>
                <a:tailEnd/>
              </a:ln>
            </p:spPr>
            <p:txBody>
              <a:bodyPr>
                <a:spAutoFit/>
              </a:bodyPr>
              <a:lstStyle/>
              <a:p>
                <a:pPr algn="l" rtl="0"/>
                <a:r>
                  <a:rPr lang="en-US" sz="1600" b="1"/>
                  <a:t>Confining stress </a:t>
                </a:r>
                <a:r>
                  <a:rPr lang="en-US" b="1"/>
                  <a:t>= </a:t>
                </a:r>
                <a:r>
                  <a:rPr lang="en-US" b="1">
                    <a:latin typeface="Symbol" pitchFamily="18" charset="2"/>
                  </a:rPr>
                  <a:t>s</a:t>
                </a:r>
                <a:r>
                  <a:rPr lang="en-US" b="1" baseline="-25000"/>
                  <a:t>3a</a:t>
                </a:r>
              </a:p>
            </p:txBody>
          </p:sp>
        </p:grpSp>
      </p:grpSp>
      <p:grpSp>
        <p:nvGrpSpPr>
          <p:cNvPr id="7" name="Group 55"/>
          <p:cNvGrpSpPr>
            <a:grpSpLocks/>
          </p:cNvGrpSpPr>
          <p:nvPr/>
        </p:nvGrpSpPr>
        <p:grpSpPr bwMode="auto">
          <a:xfrm>
            <a:off x="576632" y="1362871"/>
            <a:ext cx="5961063" cy="1671637"/>
            <a:chOff x="626" y="1063"/>
            <a:chExt cx="3755" cy="1053"/>
          </a:xfrm>
        </p:grpSpPr>
        <p:sp>
          <p:nvSpPr>
            <p:cNvPr id="71719" name="Freeform 19"/>
            <p:cNvSpPr>
              <a:spLocks/>
            </p:cNvSpPr>
            <p:nvPr/>
          </p:nvSpPr>
          <p:spPr bwMode="auto">
            <a:xfrm>
              <a:off x="626" y="1063"/>
              <a:ext cx="2016" cy="1042"/>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b="1"/>
            </a:p>
          </p:txBody>
        </p:sp>
        <p:sp>
          <p:nvSpPr>
            <p:cNvPr id="71720" name="Line 20"/>
            <p:cNvSpPr>
              <a:spLocks noChangeShapeType="1"/>
            </p:cNvSpPr>
            <p:nvPr/>
          </p:nvSpPr>
          <p:spPr bwMode="auto">
            <a:xfrm flipH="1">
              <a:off x="1235" y="1167"/>
              <a:ext cx="7" cy="949"/>
            </a:xfrm>
            <a:prstGeom prst="line">
              <a:avLst/>
            </a:prstGeom>
            <a:noFill/>
            <a:ln w="38100">
              <a:solidFill>
                <a:srgbClr val="FF0000"/>
              </a:solidFill>
              <a:prstDash val="dash"/>
              <a:round/>
              <a:headEnd type="triangle" w="med" len="med"/>
              <a:tailEnd type="triangle" w="med" len="med"/>
            </a:ln>
          </p:spPr>
          <p:txBody>
            <a:bodyPr/>
            <a:lstStyle/>
            <a:p>
              <a:pPr algn="l" rtl="0"/>
              <a:endParaRPr lang="en-US" b="1"/>
            </a:p>
          </p:txBody>
        </p:sp>
        <p:sp>
          <p:nvSpPr>
            <p:cNvPr id="71721" name="Text Box 21"/>
            <p:cNvSpPr txBox="1">
              <a:spLocks noChangeArrowheads="1"/>
            </p:cNvSpPr>
            <p:nvPr/>
          </p:nvSpPr>
          <p:spPr bwMode="auto">
            <a:xfrm>
              <a:off x="1054" y="1558"/>
              <a:ext cx="539" cy="231"/>
            </a:xfrm>
            <a:prstGeom prst="rect">
              <a:avLst/>
            </a:prstGeom>
            <a:solidFill>
              <a:schemeClr val="bg1"/>
            </a:solidFill>
            <a:ln w="9525" algn="ctr">
              <a:noFill/>
              <a:miter lim="800000"/>
              <a:headEnd/>
              <a:tailEnd/>
            </a:ln>
          </p:spPr>
          <p:txBody>
            <a:bodyPr>
              <a:spAutoFit/>
            </a:bodyPr>
            <a:lstStyle/>
            <a:p>
              <a:pPr algn="l" rtl="0"/>
              <a:r>
                <a:rPr lang="en-US" sz="1800" b="1">
                  <a:solidFill>
                    <a:schemeClr val="hlink"/>
                  </a:solidFill>
                  <a:latin typeface="Symbol" pitchFamily="18" charset="2"/>
                </a:rPr>
                <a:t>(Ds</a:t>
              </a:r>
              <a:r>
                <a:rPr lang="en-US" sz="1800" b="1" baseline="-25000">
                  <a:solidFill>
                    <a:schemeClr val="hlink"/>
                  </a:solidFill>
                </a:rPr>
                <a:t>d</a:t>
              </a:r>
              <a:r>
                <a:rPr lang="en-US" sz="1800" b="1">
                  <a:solidFill>
                    <a:schemeClr val="hlink"/>
                  </a:solidFill>
                </a:rPr>
                <a:t>)</a:t>
              </a:r>
              <a:r>
                <a:rPr lang="en-US" sz="1800" b="1" baseline="-25000">
                  <a:solidFill>
                    <a:schemeClr val="hlink"/>
                  </a:solidFill>
                </a:rPr>
                <a:t>fb</a:t>
              </a:r>
            </a:p>
          </p:txBody>
        </p:sp>
        <p:sp>
          <p:nvSpPr>
            <p:cNvPr id="71722" name="Text Box 22"/>
            <p:cNvSpPr txBox="1">
              <a:spLocks noChangeArrowheads="1"/>
            </p:cNvSpPr>
            <p:nvPr/>
          </p:nvSpPr>
          <p:spPr bwMode="auto">
            <a:xfrm>
              <a:off x="2645" y="1252"/>
              <a:ext cx="1736" cy="233"/>
            </a:xfrm>
            <a:prstGeom prst="rect">
              <a:avLst/>
            </a:prstGeom>
            <a:noFill/>
            <a:ln w="9525" algn="ctr">
              <a:noFill/>
              <a:miter lim="800000"/>
              <a:headEnd/>
              <a:tailEnd/>
            </a:ln>
          </p:spPr>
          <p:txBody>
            <a:bodyPr>
              <a:spAutoFit/>
            </a:bodyPr>
            <a:lstStyle/>
            <a:p>
              <a:pPr algn="l" rtl="0"/>
              <a:r>
                <a:rPr lang="en-US" sz="1600" b="1"/>
                <a:t>Confining stress </a:t>
              </a:r>
              <a:r>
                <a:rPr lang="en-US" b="1"/>
                <a:t>= </a:t>
              </a:r>
              <a:r>
                <a:rPr lang="en-US" b="1">
                  <a:latin typeface="Symbol" pitchFamily="18" charset="2"/>
                </a:rPr>
                <a:t>s</a:t>
              </a:r>
              <a:r>
                <a:rPr lang="en-US" b="1" baseline="-25000"/>
                <a:t>3b</a:t>
              </a:r>
            </a:p>
          </p:txBody>
        </p:sp>
      </p:grpSp>
      <p:grpSp>
        <p:nvGrpSpPr>
          <p:cNvPr id="8" name="Group 56"/>
          <p:cNvGrpSpPr>
            <a:grpSpLocks/>
          </p:cNvGrpSpPr>
          <p:nvPr/>
        </p:nvGrpSpPr>
        <p:grpSpPr bwMode="auto">
          <a:xfrm>
            <a:off x="557582" y="653258"/>
            <a:ext cx="5130800" cy="2413000"/>
            <a:chOff x="614" y="616"/>
            <a:chExt cx="3232" cy="1520"/>
          </a:xfrm>
        </p:grpSpPr>
        <p:sp>
          <p:nvSpPr>
            <p:cNvPr id="71714" name="Text Box 44"/>
            <p:cNvSpPr txBox="1">
              <a:spLocks noChangeArrowheads="1"/>
            </p:cNvSpPr>
            <p:nvPr/>
          </p:nvSpPr>
          <p:spPr bwMode="auto">
            <a:xfrm>
              <a:off x="857" y="616"/>
              <a:ext cx="583" cy="233"/>
            </a:xfrm>
            <a:prstGeom prst="rect">
              <a:avLst/>
            </a:prstGeom>
            <a:noFill/>
            <a:ln w="9525" algn="ctr">
              <a:noFill/>
              <a:miter lim="800000"/>
              <a:headEnd/>
              <a:tailEnd/>
            </a:ln>
          </p:spPr>
          <p:txBody>
            <a:bodyPr>
              <a:spAutoFit/>
            </a:bodyPr>
            <a:lstStyle/>
            <a:p>
              <a:pPr algn="l" rtl="0"/>
              <a:r>
                <a:rPr lang="en-US" b="1" dirty="0">
                  <a:solidFill>
                    <a:schemeClr val="hlink"/>
                  </a:solidFill>
                  <a:latin typeface="Symbol" pitchFamily="18" charset="2"/>
                </a:rPr>
                <a:t>(</a:t>
              </a:r>
              <a:r>
                <a:rPr lang="en-US" b="1" dirty="0" err="1">
                  <a:solidFill>
                    <a:schemeClr val="hlink"/>
                  </a:solidFill>
                  <a:latin typeface="Symbol" pitchFamily="18" charset="2"/>
                </a:rPr>
                <a:t>Ds</a:t>
              </a:r>
              <a:r>
                <a:rPr lang="en-US" b="1" baseline="-25000" dirty="0" err="1">
                  <a:solidFill>
                    <a:schemeClr val="hlink"/>
                  </a:solidFill>
                </a:rPr>
                <a:t>d</a:t>
              </a:r>
              <a:r>
                <a:rPr lang="en-US" b="1" dirty="0">
                  <a:solidFill>
                    <a:schemeClr val="hlink"/>
                  </a:solidFill>
                </a:rPr>
                <a:t>)</a:t>
              </a:r>
              <a:r>
                <a:rPr lang="en-US" b="1" baseline="-25000" dirty="0">
                  <a:solidFill>
                    <a:schemeClr val="hlink"/>
                  </a:solidFill>
                </a:rPr>
                <a:t>fc</a:t>
              </a:r>
            </a:p>
          </p:txBody>
        </p:sp>
        <p:grpSp>
          <p:nvGrpSpPr>
            <p:cNvPr id="9" name="Group 46"/>
            <p:cNvGrpSpPr>
              <a:grpSpLocks/>
            </p:cNvGrpSpPr>
            <p:nvPr/>
          </p:nvGrpSpPr>
          <p:grpSpPr bwMode="auto">
            <a:xfrm>
              <a:off x="614" y="750"/>
              <a:ext cx="1635" cy="1386"/>
              <a:chOff x="614" y="750"/>
              <a:chExt cx="1635" cy="1386"/>
            </a:xfrm>
          </p:grpSpPr>
          <p:sp>
            <p:nvSpPr>
              <p:cNvPr id="71717" name="Freeform 25"/>
              <p:cNvSpPr>
                <a:spLocks/>
              </p:cNvSpPr>
              <p:nvPr/>
            </p:nvSpPr>
            <p:spPr bwMode="auto">
              <a:xfrm>
                <a:off x="614" y="750"/>
                <a:ext cx="1635" cy="1379"/>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b="1"/>
              </a:p>
            </p:txBody>
          </p:sp>
          <p:sp>
            <p:nvSpPr>
              <p:cNvPr id="71718" name="Line 26"/>
              <p:cNvSpPr>
                <a:spLocks noChangeShapeType="1"/>
              </p:cNvSpPr>
              <p:nvPr/>
            </p:nvSpPr>
            <p:spPr bwMode="auto">
              <a:xfrm flipH="1">
                <a:off x="1079" y="867"/>
                <a:ext cx="7" cy="1269"/>
              </a:xfrm>
              <a:prstGeom prst="line">
                <a:avLst/>
              </a:prstGeom>
              <a:noFill/>
              <a:ln w="38100">
                <a:solidFill>
                  <a:srgbClr val="FF0000"/>
                </a:solidFill>
                <a:prstDash val="dash"/>
                <a:round/>
                <a:headEnd type="triangle" w="med" len="med"/>
                <a:tailEnd type="triangle" w="med" len="med"/>
              </a:ln>
            </p:spPr>
            <p:txBody>
              <a:bodyPr/>
              <a:lstStyle/>
              <a:p>
                <a:pPr algn="l" rtl="0"/>
                <a:endParaRPr lang="en-US" b="1"/>
              </a:p>
            </p:txBody>
          </p:sp>
        </p:grpSp>
        <p:sp>
          <p:nvSpPr>
            <p:cNvPr id="71716" name="Text Box 28"/>
            <p:cNvSpPr txBox="1">
              <a:spLocks noChangeArrowheads="1"/>
            </p:cNvSpPr>
            <p:nvPr/>
          </p:nvSpPr>
          <p:spPr bwMode="auto">
            <a:xfrm>
              <a:off x="2312" y="1026"/>
              <a:ext cx="1534" cy="233"/>
            </a:xfrm>
            <a:prstGeom prst="rect">
              <a:avLst/>
            </a:prstGeom>
            <a:noFill/>
            <a:ln w="9525" algn="ctr">
              <a:noFill/>
              <a:miter lim="800000"/>
              <a:headEnd/>
              <a:tailEnd/>
            </a:ln>
          </p:spPr>
          <p:txBody>
            <a:bodyPr>
              <a:spAutoFit/>
            </a:bodyPr>
            <a:lstStyle/>
            <a:p>
              <a:pPr algn="l" rtl="0"/>
              <a:r>
                <a:rPr lang="en-US" sz="1600" b="1" dirty="0"/>
                <a:t>Confining stress </a:t>
              </a:r>
              <a:r>
                <a:rPr lang="en-US" b="1" dirty="0"/>
                <a:t>= </a:t>
              </a:r>
              <a:r>
                <a:rPr lang="en-US" b="1" dirty="0">
                  <a:latin typeface="Symbol" pitchFamily="18" charset="2"/>
                </a:rPr>
                <a:t>s</a:t>
              </a:r>
              <a:r>
                <a:rPr lang="en-US" b="1" baseline="-25000" dirty="0"/>
                <a:t>3c</a:t>
              </a:r>
            </a:p>
          </p:txBody>
        </p:sp>
      </p:grpSp>
      <p:grpSp>
        <p:nvGrpSpPr>
          <p:cNvPr id="10" name="Group 92"/>
          <p:cNvGrpSpPr>
            <a:grpSpLocks/>
          </p:cNvGrpSpPr>
          <p:nvPr/>
        </p:nvGrpSpPr>
        <p:grpSpPr bwMode="auto">
          <a:xfrm>
            <a:off x="2975345" y="4055271"/>
            <a:ext cx="4295775" cy="2260600"/>
            <a:chOff x="2137" y="2489"/>
            <a:chExt cx="2706" cy="1424"/>
          </a:xfrm>
        </p:grpSpPr>
        <p:sp>
          <p:nvSpPr>
            <p:cNvPr id="71711" name="Arc 61"/>
            <p:cNvSpPr>
              <a:spLocks/>
            </p:cNvSpPr>
            <p:nvPr/>
          </p:nvSpPr>
          <p:spPr bwMode="auto">
            <a:xfrm rot="10800000" flipV="1">
              <a:off x="2260" y="2489"/>
              <a:ext cx="2241" cy="1214"/>
            </a:xfrm>
            <a:custGeom>
              <a:avLst/>
              <a:gdLst>
                <a:gd name="T0" fmla="*/ 0 w 43199"/>
                <a:gd name="T1" fmla="*/ 1202 h 21600"/>
                <a:gd name="T2" fmla="*/ 2241 w 43199"/>
                <a:gd name="T3" fmla="*/ 1214 h 21600"/>
                <a:gd name="T4" fmla="*/ 1120 w 43199"/>
                <a:gd name="T5" fmla="*/ 1214 h 21600"/>
                <a:gd name="T6" fmla="*/ 0 60000 65536"/>
                <a:gd name="T7" fmla="*/ 0 60000 65536"/>
                <a:gd name="T8" fmla="*/ 0 60000 65536"/>
                <a:gd name="T9" fmla="*/ 0 w 43199"/>
                <a:gd name="T10" fmla="*/ 0 h 21600"/>
                <a:gd name="T11" fmla="*/ 43199 w 43199"/>
                <a:gd name="T12" fmla="*/ 21600 h 21600"/>
              </a:gdLst>
              <a:ahLst/>
              <a:cxnLst>
                <a:cxn ang="T6">
                  <a:pos x="T0" y="T1"/>
                </a:cxn>
                <a:cxn ang="T7">
                  <a:pos x="T2" y="T3"/>
                </a:cxn>
                <a:cxn ang="T8">
                  <a:pos x="T4" y="T5"/>
                </a:cxn>
              </a:cxnLst>
              <a:rect l="T9" t="T10" r="T11" b="T12"/>
              <a:pathLst>
                <a:path w="43199" h="21600" fill="none" extrusionOk="0">
                  <a:moveTo>
                    <a:pt x="0" y="21383"/>
                  </a:moveTo>
                  <a:cubicBezTo>
                    <a:pt x="119" y="9538"/>
                    <a:pt x="9754" y="-1"/>
                    <a:pt x="21599" y="0"/>
                  </a:cubicBezTo>
                  <a:cubicBezTo>
                    <a:pt x="33528" y="0"/>
                    <a:pt x="43199" y="9670"/>
                    <a:pt x="43199" y="21600"/>
                  </a:cubicBezTo>
                </a:path>
                <a:path w="43199" h="21600" stroke="0" extrusionOk="0">
                  <a:moveTo>
                    <a:pt x="0" y="21383"/>
                  </a:moveTo>
                  <a:cubicBezTo>
                    <a:pt x="119" y="9538"/>
                    <a:pt x="9754" y="-1"/>
                    <a:pt x="21599" y="0"/>
                  </a:cubicBezTo>
                  <a:cubicBezTo>
                    <a:pt x="33528" y="0"/>
                    <a:pt x="43199" y="9670"/>
                    <a:pt x="43199" y="21600"/>
                  </a:cubicBezTo>
                  <a:lnTo>
                    <a:pt x="21599" y="21600"/>
                  </a:lnTo>
                  <a:close/>
                </a:path>
              </a:pathLst>
            </a:custGeom>
            <a:noFill/>
            <a:ln w="38100">
              <a:solidFill>
                <a:srgbClr val="FF0000"/>
              </a:solidFill>
              <a:round/>
              <a:headEnd/>
              <a:tailEnd/>
            </a:ln>
          </p:spPr>
          <p:txBody>
            <a:bodyPr wrap="none" anchor="ctr"/>
            <a:lstStyle/>
            <a:p>
              <a:pPr algn="l" rtl="0"/>
              <a:endParaRPr lang="en-US" b="1"/>
            </a:p>
          </p:txBody>
        </p:sp>
        <p:sp>
          <p:nvSpPr>
            <p:cNvPr id="71712" name="Text Box 64"/>
            <p:cNvSpPr txBox="1">
              <a:spLocks noChangeArrowheads="1"/>
            </p:cNvSpPr>
            <p:nvPr/>
          </p:nvSpPr>
          <p:spPr bwMode="auto">
            <a:xfrm>
              <a:off x="2137" y="3609"/>
              <a:ext cx="382"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3c</a:t>
              </a:r>
            </a:p>
          </p:txBody>
        </p:sp>
        <p:sp>
          <p:nvSpPr>
            <p:cNvPr id="71713" name="Text Box 67"/>
            <p:cNvSpPr txBox="1">
              <a:spLocks noChangeArrowheads="1"/>
            </p:cNvSpPr>
            <p:nvPr/>
          </p:nvSpPr>
          <p:spPr bwMode="auto">
            <a:xfrm>
              <a:off x="4372" y="3625"/>
              <a:ext cx="471"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1c</a:t>
              </a:r>
            </a:p>
          </p:txBody>
        </p:sp>
      </p:grpSp>
      <p:grpSp>
        <p:nvGrpSpPr>
          <p:cNvPr id="11" name="Group 90"/>
          <p:cNvGrpSpPr>
            <a:grpSpLocks/>
          </p:cNvGrpSpPr>
          <p:nvPr/>
        </p:nvGrpSpPr>
        <p:grpSpPr bwMode="auto">
          <a:xfrm>
            <a:off x="1594220" y="5020474"/>
            <a:ext cx="2643187" cy="1627188"/>
            <a:chOff x="1267" y="3097"/>
            <a:chExt cx="1665" cy="1025"/>
          </a:xfrm>
        </p:grpSpPr>
        <p:sp>
          <p:nvSpPr>
            <p:cNvPr id="71706" name="Arc 59"/>
            <p:cNvSpPr>
              <a:spLocks/>
            </p:cNvSpPr>
            <p:nvPr/>
          </p:nvSpPr>
          <p:spPr bwMode="auto">
            <a:xfrm rot="10800000" flipV="1">
              <a:off x="1402" y="3097"/>
              <a:ext cx="1222" cy="603"/>
            </a:xfrm>
            <a:custGeom>
              <a:avLst/>
              <a:gdLst>
                <a:gd name="T0" fmla="*/ 0 w 43190"/>
                <a:gd name="T1" fmla="*/ 584 h 21600"/>
                <a:gd name="T2" fmla="*/ 1222 w 43190"/>
                <a:gd name="T3" fmla="*/ 603 h 21600"/>
                <a:gd name="T4" fmla="*/ 611 w 43190"/>
                <a:gd name="T5" fmla="*/ 603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29"/>
                  </a:moveTo>
                  <a:cubicBezTo>
                    <a:pt x="362" y="9266"/>
                    <a:pt x="9921" y="-1"/>
                    <a:pt x="21590" y="0"/>
                  </a:cubicBezTo>
                  <a:cubicBezTo>
                    <a:pt x="33519" y="0"/>
                    <a:pt x="43190" y="9670"/>
                    <a:pt x="43190" y="21600"/>
                  </a:cubicBezTo>
                </a:path>
                <a:path w="43190" h="21600" stroke="0" extrusionOk="0">
                  <a:moveTo>
                    <a:pt x="0" y="20929"/>
                  </a:moveTo>
                  <a:cubicBezTo>
                    <a:pt x="362" y="9266"/>
                    <a:pt x="9921" y="-1"/>
                    <a:pt x="21590" y="0"/>
                  </a:cubicBezTo>
                  <a:cubicBezTo>
                    <a:pt x="33519" y="0"/>
                    <a:pt x="43190" y="9670"/>
                    <a:pt x="43190" y="21600"/>
                  </a:cubicBezTo>
                  <a:lnTo>
                    <a:pt x="21590" y="21600"/>
                  </a:lnTo>
                  <a:close/>
                </a:path>
              </a:pathLst>
            </a:custGeom>
            <a:noFill/>
            <a:ln w="38100">
              <a:solidFill>
                <a:srgbClr val="FF0000"/>
              </a:solidFill>
              <a:round/>
              <a:headEnd/>
              <a:tailEnd/>
            </a:ln>
          </p:spPr>
          <p:txBody>
            <a:bodyPr wrap="none" anchor="ctr"/>
            <a:lstStyle/>
            <a:p>
              <a:pPr algn="l" rtl="0"/>
              <a:endParaRPr lang="en-US" b="1"/>
            </a:p>
          </p:txBody>
        </p:sp>
        <p:sp>
          <p:nvSpPr>
            <p:cNvPr id="71707" name="Text Box 62"/>
            <p:cNvSpPr txBox="1">
              <a:spLocks noChangeArrowheads="1"/>
            </p:cNvSpPr>
            <p:nvPr/>
          </p:nvSpPr>
          <p:spPr bwMode="auto">
            <a:xfrm>
              <a:off x="1267" y="3612"/>
              <a:ext cx="382"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3a</a:t>
              </a:r>
            </a:p>
          </p:txBody>
        </p:sp>
        <p:sp>
          <p:nvSpPr>
            <p:cNvPr id="71708" name="Text Box 65"/>
            <p:cNvSpPr txBox="1">
              <a:spLocks noChangeArrowheads="1"/>
            </p:cNvSpPr>
            <p:nvPr/>
          </p:nvSpPr>
          <p:spPr bwMode="auto">
            <a:xfrm>
              <a:off x="2515" y="3618"/>
              <a:ext cx="417"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1a</a:t>
              </a:r>
            </a:p>
          </p:txBody>
        </p:sp>
        <p:sp>
          <p:nvSpPr>
            <p:cNvPr id="71709" name="Line 69"/>
            <p:cNvSpPr>
              <a:spLocks noChangeShapeType="1"/>
            </p:cNvSpPr>
            <p:nvPr/>
          </p:nvSpPr>
          <p:spPr bwMode="auto">
            <a:xfrm>
              <a:off x="1391" y="3950"/>
              <a:ext cx="1241" cy="0"/>
            </a:xfrm>
            <a:prstGeom prst="line">
              <a:avLst/>
            </a:prstGeom>
            <a:noFill/>
            <a:ln w="38100">
              <a:solidFill>
                <a:srgbClr val="0000FF"/>
              </a:solidFill>
              <a:round/>
              <a:headEnd type="triangle" w="med" len="med"/>
              <a:tailEnd type="triangle" w="med" len="med"/>
            </a:ln>
          </p:spPr>
          <p:txBody>
            <a:bodyPr/>
            <a:lstStyle/>
            <a:p>
              <a:pPr algn="l" rtl="0"/>
              <a:endParaRPr lang="en-US" b="1"/>
            </a:p>
          </p:txBody>
        </p:sp>
        <p:sp>
          <p:nvSpPr>
            <p:cNvPr id="71710" name="Text Box 70"/>
            <p:cNvSpPr txBox="1">
              <a:spLocks noChangeArrowheads="1"/>
            </p:cNvSpPr>
            <p:nvPr/>
          </p:nvSpPr>
          <p:spPr bwMode="auto">
            <a:xfrm>
              <a:off x="1705" y="3834"/>
              <a:ext cx="674" cy="288"/>
            </a:xfrm>
            <a:prstGeom prst="rect">
              <a:avLst/>
            </a:prstGeom>
            <a:solidFill>
              <a:schemeClr val="bg1"/>
            </a:solidFill>
            <a:ln w="9525" algn="ctr">
              <a:noFill/>
              <a:miter lim="800000"/>
              <a:headEnd/>
              <a:tailEnd/>
            </a:ln>
          </p:spPr>
          <p:txBody>
            <a:bodyPr>
              <a:spAutoFit/>
            </a:bodyPr>
            <a:lstStyle/>
            <a:p>
              <a:pPr algn="l" rtl="0"/>
              <a:r>
                <a:rPr lang="en-US" sz="2400" b="1" dirty="0"/>
                <a:t>(</a:t>
              </a:r>
              <a:r>
                <a:rPr lang="en-US" sz="2400" b="1" dirty="0" err="1">
                  <a:latin typeface="Symbol" pitchFamily="18" charset="2"/>
                </a:rPr>
                <a:t>Ds</a:t>
              </a:r>
              <a:r>
                <a:rPr lang="en-US" sz="2400" b="1" baseline="-25000" dirty="0" err="1"/>
                <a:t>d</a:t>
              </a:r>
              <a:r>
                <a:rPr lang="en-US" sz="2400" b="1" dirty="0"/>
                <a:t>)</a:t>
              </a:r>
              <a:r>
                <a:rPr lang="en-US" sz="2400" b="1" baseline="-25000" dirty="0" err="1"/>
                <a:t>fa</a:t>
              </a:r>
              <a:endParaRPr lang="en-US" sz="2400" b="1" baseline="-25000" dirty="0"/>
            </a:p>
          </p:txBody>
        </p:sp>
      </p:grpSp>
      <p:grpSp>
        <p:nvGrpSpPr>
          <p:cNvPr id="12" name="Group 91"/>
          <p:cNvGrpSpPr>
            <a:grpSpLocks/>
          </p:cNvGrpSpPr>
          <p:nvPr/>
        </p:nvGrpSpPr>
        <p:grpSpPr bwMode="auto">
          <a:xfrm>
            <a:off x="2375270" y="4426750"/>
            <a:ext cx="3773487" cy="2401889"/>
            <a:chOff x="1759" y="2723"/>
            <a:chExt cx="2377" cy="1513"/>
          </a:xfrm>
        </p:grpSpPr>
        <p:sp>
          <p:nvSpPr>
            <p:cNvPr id="71701" name="Arc 60"/>
            <p:cNvSpPr>
              <a:spLocks/>
            </p:cNvSpPr>
            <p:nvPr/>
          </p:nvSpPr>
          <p:spPr bwMode="auto">
            <a:xfrm rot="10800000" flipV="1">
              <a:off x="1894" y="2723"/>
              <a:ext cx="1922" cy="974"/>
            </a:xfrm>
            <a:custGeom>
              <a:avLst/>
              <a:gdLst>
                <a:gd name="T0" fmla="*/ 0 w 43200"/>
                <a:gd name="T1" fmla="*/ 971 h 21600"/>
                <a:gd name="T2" fmla="*/ 1922 w 43200"/>
                <a:gd name="T3" fmla="*/ 974 h 21600"/>
                <a:gd name="T4" fmla="*/ 961 w 43200"/>
                <a:gd name="T5" fmla="*/ 97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31"/>
                  </a:moveTo>
                  <a:cubicBezTo>
                    <a:pt x="38" y="9628"/>
                    <a:pt x="9697" y="-1"/>
                    <a:pt x="21600" y="0"/>
                  </a:cubicBezTo>
                  <a:cubicBezTo>
                    <a:pt x="33529" y="0"/>
                    <a:pt x="43200" y="9670"/>
                    <a:pt x="43200" y="21600"/>
                  </a:cubicBezTo>
                </a:path>
                <a:path w="43200" h="21600" stroke="0" extrusionOk="0">
                  <a:moveTo>
                    <a:pt x="0" y="21531"/>
                  </a:moveTo>
                  <a:cubicBezTo>
                    <a:pt x="38" y="9628"/>
                    <a:pt x="9697" y="-1"/>
                    <a:pt x="21600" y="0"/>
                  </a:cubicBezTo>
                  <a:cubicBezTo>
                    <a:pt x="33529" y="0"/>
                    <a:pt x="43200" y="9670"/>
                    <a:pt x="43200" y="21600"/>
                  </a:cubicBezTo>
                  <a:lnTo>
                    <a:pt x="21600" y="21600"/>
                  </a:lnTo>
                  <a:close/>
                </a:path>
              </a:pathLst>
            </a:custGeom>
            <a:noFill/>
            <a:ln w="38100">
              <a:solidFill>
                <a:srgbClr val="FF0000"/>
              </a:solidFill>
              <a:round/>
              <a:headEnd/>
              <a:tailEnd/>
            </a:ln>
          </p:spPr>
          <p:txBody>
            <a:bodyPr wrap="none" anchor="ctr"/>
            <a:lstStyle/>
            <a:p>
              <a:pPr algn="l" rtl="0"/>
              <a:endParaRPr lang="en-US" b="1"/>
            </a:p>
          </p:txBody>
        </p:sp>
        <p:sp>
          <p:nvSpPr>
            <p:cNvPr id="71702" name="Text Box 63"/>
            <p:cNvSpPr txBox="1">
              <a:spLocks noChangeArrowheads="1"/>
            </p:cNvSpPr>
            <p:nvPr/>
          </p:nvSpPr>
          <p:spPr bwMode="auto">
            <a:xfrm>
              <a:off x="1759" y="3618"/>
              <a:ext cx="382"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3b</a:t>
              </a:r>
            </a:p>
          </p:txBody>
        </p:sp>
        <p:sp>
          <p:nvSpPr>
            <p:cNvPr id="71703" name="Text Box 66"/>
            <p:cNvSpPr txBox="1">
              <a:spLocks noChangeArrowheads="1"/>
            </p:cNvSpPr>
            <p:nvPr/>
          </p:nvSpPr>
          <p:spPr bwMode="auto">
            <a:xfrm>
              <a:off x="3682" y="3624"/>
              <a:ext cx="454"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1b</a:t>
              </a:r>
            </a:p>
          </p:txBody>
        </p:sp>
        <p:sp>
          <p:nvSpPr>
            <p:cNvPr id="71704" name="Line 75"/>
            <p:cNvSpPr>
              <a:spLocks noChangeShapeType="1"/>
            </p:cNvSpPr>
            <p:nvPr/>
          </p:nvSpPr>
          <p:spPr bwMode="auto">
            <a:xfrm>
              <a:off x="1888" y="4151"/>
              <a:ext cx="1940" cy="0"/>
            </a:xfrm>
            <a:prstGeom prst="line">
              <a:avLst/>
            </a:prstGeom>
            <a:noFill/>
            <a:ln w="38100">
              <a:solidFill>
                <a:srgbClr val="0000FF"/>
              </a:solidFill>
              <a:round/>
              <a:headEnd type="triangle" w="med" len="med"/>
              <a:tailEnd type="triangle" w="med" len="med"/>
            </a:ln>
          </p:spPr>
          <p:txBody>
            <a:bodyPr/>
            <a:lstStyle/>
            <a:p>
              <a:pPr algn="l" rtl="0"/>
              <a:endParaRPr lang="en-US" b="1"/>
            </a:p>
          </p:txBody>
        </p:sp>
        <p:sp>
          <p:nvSpPr>
            <p:cNvPr id="71705" name="Text Box 76"/>
            <p:cNvSpPr txBox="1">
              <a:spLocks noChangeArrowheads="1"/>
            </p:cNvSpPr>
            <p:nvPr/>
          </p:nvSpPr>
          <p:spPr bwMode="auto">
            <a:xfrm>
              <a:off x="2773" y="3948"/>
              <a:ext cx="684" cy="288"/>
            </a:xfrm>
            <a:prstGeom prst="rect">
              <a:avLst/>
            </a:prstGeom>
            <a:solidFill>
              <a:schemeClr val="bg1"/>
            </a:solidFill>
            <a:ln w="9525" algn="ctr">
              <a:noFill/>
              <a:miter lim="800000"/>
              <a:headEnd/>
              <a:tailEnd/>
            </a:ln>
          </p:spPr>
          <p:txBody>
            <a:bodyPr>
              <a:spAutoFit/>
            </a:bodyPr>
            <a:lstStyle/>
            <a:p>
              <a:pPr algn="l" rtl="0"/>
              <a:r>
                <a:rPr lang="en-US" sz="2400" b="1" dirty="0"/>
                <a:t>(</a:t>
              </a:r>
              <a:r>
                <a:rPr lang="en-US" sz="2400" b="1" dirty="0" err="1">
                  <a:latin typeface="Symbol" pitchFamily="18" charset="2"/>
                </a:rPr>
                <a:t>Ds</a:t>
              </a:r>
              <a:r>
                <a:rPr lang="en-US" sz="2400" b="1" baseline="-25000" dirty="0" err="1"/>
                <a:t>d</a:t>
              </a:r>
              <a:r>
                <a:rPr lang="en-US" sz="2400" b="1" dirty="0"/>
                <a:t>)</a:t>
              </a:r>
              <a:r>
                <a:rPr lang="en-US" sz="2400" b="1" baseline="-25000" dirty="0" err="1"/>
                <a:t>fb</a:t>
              </a:r>
              <a:endParaRPr lang="en-US" sz="2400" b="1" baseline="-25000" dirty="0"/>
            </a:p>
          </p:txBody>
        </p:sp>
      </p:grpSp>
      <p:grpSp>
        <p:nvGrpSpPr>
          <p:cNvPr id="13" name="Group 95"/>
          <p:cNvGrpSpPr>
            <a:grpSpLocks/>
          </p:cNvGrpSpPr>
          <p:nvPr/>
        </p:nvGrpSpPr>
        <p:grpSpPr bwMode="auto">
          <a:xfrm>
            <a:off x="6751233" y="1687515"/>
            <a:ext cx="2095508" cy="1960563"/>
            <a:chOff x="4229" y="491"/>
            <a:chExt cx="1320" cy="1235"/>
          </a:xfrm>
        </p:grpSpPr>
        <p:grpSp>
          <p:nvGrpSpPr>
            <p:cNvPr id="14" name="Group 93"/>
            <p:cNvGrpSpPr>
              <a:grpSpLocks/>
            </p:cNvGrpSpPr>
            <p:nvPr/>
          </p:nvGrpSpPr>
          <p:grpSpPr bwMode="auto">
            <a:xfrm>
              <a:off x="4229" y="491"/>
              <a:ext cx="1320" cy="1235"/>
              <a:chOff x="4229" y="491"/>
              <a:chExt cx="1320" cy="1235"/>
            </a:xfrm>
          </p:grpSpPr>
          <p:sp>
            <p:nvSpPr>
              <p:cNvPr id="71696" name="Line 84"/>
              <p:cNvSpPr>
                <a:spLocks noChangeShapeType="1"/>
              </p:cNvSpPr>
              <p:nvPr/>
            </p:nvSpPr>
            <p:spPr bwMode="auto">
              <a:xfrm>
                <a:off x="4718" y="742"/>
                <a:ext cx="0" cy="305"/>
              </a:xfrm>
              <a:prstGeom prst="line">
                <a:avLst/>
              </a:prstGeom>
              <a:noFill/>
              <a:ln w="38100">
                <a:solidFill>
                  <a:schemeClr val="tx1"/>
                </a:solidFill>
                <a:round/>
                <a:headEnd/>
                <a:tailEnd type="triangle" w="med" len="med"/>
              </a:ln>
            </p:spPr>
            <p:txBody>
              <a:bodyPr/>
              <a:lstStyle/>
              <a:p>
                <a:pPr algn="l" rtl="0"/>
                <a:endParaRPr lang="en-US" b="1"/>
              </a:p>
            </p:txBody>
          </p:sp>
          <p:sp>
            <p:nvSpPr>
              <p:cNvPr id="71697" name="Line 85"/>
              <p:cNvSpPr>
                <a:spLocks noChangeShapeType="1"/>
              </p:cNvSpPr>
              <p:nvPr/>
            </p:nvSpPr>
            <p:spPr bwMode="auto">
              <a:xfrm rot="16200000" flipV="1">
                <a:off x="5104" y="1274"/>
                <a:ext cx="0" cy="257"/>
              </a:xfrm>
              <a:prstGeom prst="line">
                <a:avLst/>
              </a:prstGeom>
              <a:noFill/>
              <a:ln w="38100">
                <a:solidFill>
                  <a:schemeClr val="tx1"/>
                </a:solidFill>
                <a:round/>
                <a:headEnd/>
                <a:tailEnd type="triangle" w="med" len="med"/>
              </a:ln>
            </p:spPr>
            <p:txBody>
              <a:bodyPr/>
              <a:lstStyle/>
              <a:p>
                <a:pPr algn="l" rtl="0"/>
                <a:endParaRPr lang="en-US" b="1"/>
              </a:p>
            </p:txBody>
          </p:sp>
          <p:sp>
            <p:nvSpPr>
              <p:cNvPr id="71698" name="Text Box 86"/>
              <p:cNvSpPr txBox="1">
                <a:spLocks noChangeArrowheads="1"/>
              </p:cNvSpPr>
              <p:nvPr/>
            </p:nvSpPr>
            <p:spPr bwMode="auto">
              <a:xfrm>
                <a:off x="4229" y="491"/>
                <a:ext cx="1191" cy="233"/>
              </a:xfrm>
              <a:prstGeom prst="rect">
                <a:avLst/>
              </a:prstGeom>
              <a:noFill/>
              <a:ln w="9525" algn="ctr">
                <a:noFill/>
                <a:miter lim="800000"/>
                <a:headEnd/>
                <a:tailEnd/>
              </a:ln>
            </p:spPr>
            <p:txBody>
              <a:bodyPr>
                <a:spAutoFit/>
              </a:bodyPr>
              <a:lstStyle/>
              <a:p>
                <a:pPr algn="l" rtl="0"/>
                <a:r>
                  <a:rPr lang="en-US" b="1" dirty="0">
                    <a:latin typeface="Symbol" pitchFamily="18" charset="2"/>
                  </a:rPr>
                  <a:t>s</a:t>
                </a:r>
                <a:r>
                  <a:rPr lang="en-US" b="1" baseline="-25000" dirty="0"/>
                  <a:t>1 </a:t>
                </a:r>
                <a:r>
                  <a:rPr lang="en-US" b="1" dirty="0"/>
                  <a:t>= </a:t>
                </a:r>
                <a:r>
                  <a:rPr lang="en-US" b="1" dirty="0">
                    <a:latin typeface="Symbol" pitchFamily="18" charset="2"/>
                  </a:rPr>
                  <a:t>s</a:t>
                </a:r>
                <a:r>
                  <a:rPr lang="en-US" b="1" baseline="-25000" dirty="0"/>
                  <a:t>3</a:t>
                </a:r>
                <a:r>
                  <a:rPr lang="en-US" b="1" dirty="0"/>
                  <a:t> + (</a:t>
                </a:r>
                <a:r>
                  <a:rPr lang="en-US" b="1" dirty="0" err="1">
                    <a:latin typeface="Symbol" pitchFamily="18" charset="2"/>
                  </a:rPr>
                  <a:t>Ds</a:t>
                </a:r>
                <a:r>
                  <a:rPr lang="en-US" b="1" baseline="-25000" dirty="0" err="1"/>
                  <a:t>d</a:t>
                </a:r>
                <a:r>
                  <a:rPr lang="en-US" b="1" dirty="0"/>
                  <a:t>)</a:t>
                </a:r>
                <a:r>
                  <a:rPr lang="en-US" b="1" baseline="-25000" dirty="0"/>
                  <a:t>f</a:t>
                </a:r>
                <a:r>
                  <a:rPr lang="en-US" b="1" dirty="0">
                    <a:latin typeface="Symbol" pitchFamily="18" charset="2"/>
                  </a:rPr>
                  <a:t> </a:t>
                </a:r>
              </a:p>
            </p:txBody>
          </p:sp>
          <p:sp>
            <p:nvSpPr>
              <p:cNvPr id="71699" name="Text Box 87"/>
              <p:cNvSpPr txBox="1">
                <a:spLocks noChangeArrowheads="1"/>
              </p:cNvSpPr>
              <p:nvPr/>
            </p:nvSpPr>
            <p:spPr bwMode="auto">
              <a:xfrm>
                <a:off x="5218" y="1226"/>
                <a:ext cx="331"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3</a:t>
                </a:r>
                <a:endParaRPr lang="en-US" sz="2400" b="1"/>
              </a:p>
            </p:txBody>
          </p:sp>
          <p:sp>
            <p:nvSpPr>
              <p:cNvPr id="71700" name="Rectangle 88" descr="Stationery"/>
              <p:cNvSpPr>
                <a:spLocks noChangeArrowheads="1"/>
              </p:cNvSpPr>
              <p:nvPr/>
            </p:nvSpPr>
            <p:spPr bwMode="auto">
              <a:xfrm>
                <a:off x="4493" y="1066"/>
                <a:ext cx="468" cy="660"/>
              </a:xfrm>
              <a:prstGeom prst="rect">
                <a:avLst/>
              </a:prstGeom>
              <a:blipFill dpi="0" rotWithShape="1">
                <a:blip r:embed="rId2"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grpSp>
        <p:sp>
          <p:nvSpPr>
            <p:cNvPr id="71695" name="Line 94"/>
            <p:cNvSpPr>
              <a:spLocks noChangeShapeType="1"/>
            </p:cNvSpPr>
            <p:nvPr/>
          </p:nvSpPr>
          <p:spPr bwMode="auto">
            <a:xfrm flipH="1">
              <a:off x="4493" y="1178"/>
              <a:ext cx="461" cy="435"/>
            </a:xfrm>
            <a:prstGeom prst="line">
              <a:avLst/>
            </a:prstGeom>
            <a:noFill/>
            <a:ln w="9525">
              <a:solidFill>
                <a:schemeClr val="tx1"/>
              </a:solidFill>
              <a:round/>
              <a:headEnd/>
              <a:tailEnd/>
            </a:ln>
          </p:spPr>
          <p:txBody>
            <a:bodyPr/>
            <a:lstStyle/>
            <a:p>
              <a:pPr algn="l" rtl="0"/>
              <a:endParaRPr lang="en-US" b="1"/>
            </a:p>
          </p:txBody>
        </p:sp>
      </p:grpSp>
      <p:pic>
        <p:nvPicPr>
          <p:cNvPr id="63" name="Picture 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4508" y="3949908"/>
            <a:ext cx="2687085" cy="945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 Box 42"/>
          <p:cNvSpPr txBox="1">
            <a:spLocks noChangeArrowheads="1"/>
          </p:cNvSpPr>
          <p:nvPr/>
        </p:nvSpPr>
        <p:spPr bwMode="auto">
          <a:xfrm>
            <a:off x="3682179" y="48946"/>
            <a:ext cx="5415755" cy="1200329"/>
          </a:xfrm>
          <a:prstGeom prst="rect">
            <a:avLst/>
          </a:prstGeom>
          <a:noFill/>
          <a:ln w="9525" algn="ctr">
            <a:noFill/>
            <a:miter lim="800000"/>
            <a:headEnd/>
            <a:tailEnd/>
          </a:ln>
        </p:spPr>
        <p:txBody>
          <a:bodyPr wrap="square">
            <a:spAutoFit/>
          </a:bodyPr>
          <a:lstStyle/>
          <a:p>
            <a:pPr algn="just" rtl="0"/>
            <a:r>
              <a:rPr lang="en-US" b="1" dirty="0" smtClean="0">
                <a:solidFill>
                  <a:schemeClr val="hlink"/>
                </a:solidFill>
                <a:latin typeface="+mn-lt"/>
              </a:rPr>
              <a:t>Several tests on similar samples can be performed by varying the confining pressure. Then </a:t>
            </a:r>
            <a:r>
              <a:rPr lang="en-US" b="1" dirty="0" smtClean="0">
                <a:solidFill>
                  <a:schemeClr val="hlink"/>
                </a:solidFill>
                <a:latin typeface="Symbol" panose="05050102010706020507" pitchFamily="18" charset="2"/>
              </a:rPr>
              <a:t>s</a:t>
            </a:r>
            <a:r>
              <a:rPr lang="en-US" b="1" baseline="-25000" dirty="0" smtClean="0">
                <a:solidFill>
                  <a:schemeClr val="hlink"/>
                </a:solidFill>
                <a:latin typeface="+mn-lt"/>
              </a:rPr>
              <a:t>3</a:t>
            </a:r>
            <a:r>
              <a:rPr lang="en-US" b="1" dirty="0" smtClean="0">
                <a:solidFill>
                  <a:schemeClr val="hlink"/>
                </a:solidFill>
                <a:latin typeface="+mn-lt"/>
              </a:rPr>
              <a:t> and </a:t>
            </a:r>
            <a:r>
              <a:rPr lang="en-US" b="1" dirty="0" smtClean="0">
                <a:solidFill>
                  <a:schemeClr val="hlink"/>
                </a:solidFill>
                <a:latin typeface="Symbol" panose="05050102010706020507" pitchFamily="18" charset="2"/>
              </a:rPr>
              <a:t>s</a:t>
            </a:r>
            <a:r>
              <a:rPr lang="en-US" b="1" baseline="-25000" dirty="0" smtClean="0">
                <a:solidFill>
                  <a:schemeClr val="hlink"/>
                </a:solidFill>
                <a:latin typeface="+mn-lt"/>
              </a:rPr>
              <a:t>1</a:t>
            </a:r>
            <a:r>
              <a:rPr lang="en-US" b="1" dirty="0" smtClean="0">
                <a:solidFill>
                  <a:schemeClr val="hlink"/>
                </a:solidFill>
                <a:latin typeface="+mn-lt"/>
              </a:rPr>
              <a:t> at failure for each test are used to construct Mohr’s Circle. From that M-C failure envelope can be obtained.</a:t>
            </a:r>
            <a:endParaRPr lang="en-US" b="1" dirty="0">
              <a:solidFill>
                <a:schemeClr val="hlink"/>
              </a:solidFill>
              <a:latin typeface="+mn-lt"/>
            </a:endParaRPr>
          </a:p>
        </p:txBody>
      </p:sp>
      <p:sp>
        <p:nvSpPr>
          <p:cNvPr id="15" name="Rectangle 14"/>
          <p:cNvSpPr/>
          <p:nvPr/>
        </p:nvSpPr>
        <p:spPr>
          <a:xfrm rot="20062736">
            <a:off x="1715552" y="3731024"/>
            <a:ext cx="5051384" cy="400110"/>
          </a:xfrm>
          <a:prstGeom prst="rect">
            <a:avLst/>
          </a:prstGeom>
        </p:spPr>
        <p:txBody>
          <a:bodyPr wrap="none">
            <a:spAutoFit/>
          </a:bodyPr>
          <a:lstStyle/>
          <a:p>
            <a:r>
              <a:rPr lang="en-US" b="1" dirty="0">
                <a:latin typeface="Times-Roman"/>
              </a:rPr>
              <a:t>Effective stress failure envelope </a:t>
            </a:r>
            <a:r>
              <a:rPr lang="en-US" sz="2000" b="1" dirty="0" err="1">
                <a:solidFill>
                  <a:srgbClr val="FF0000"/>
                </a:solidFill>
                <a:latin typeface="Symbol" panose="05050102010706020507" pitchFamily="18" charset="2"/>
              </a:rPr>
              <a:t>t</a:t>
            </a:r>
            <a:r>
              <a:rPr lang="en-US" sz="900" b="1" i="1" dirty="0" err="1">
                <a:solidFill>
                  <a:srgbClr val="FF0000"/>
                </a:solidFill>
                <a:latin typeface="Times-Italic"/>
              </a:rPr>
              <a:t>f</a:t>
            </a:r>
            <a:r>
              <a:rPr lang="en-US" sz="900" b="1" i="1" baseline="-25000" dirty="0">
                <a:solidFill>
                  <a:srgbClr val="FF0000"/>
                </a:solidFill>
                <a:latin typeface="Times-Italic"/>
              </a:rPr>
              <a:t> </a:t>
            </a:r>
            <a:r>
              <a:rPr lang="en-US" sz="2000" b="1" dirty="0">
                <a:solidFill>
                  <a:srgbClr val="FF0000"/>
                </a:solidFill>
                <a:latin typeface="MathematicalPi-One"/>
              </a:rPr>
              <a:t> </a:t>
            </a:r>
            <a:r>
              <a:rPr lang="en-US" sz="2000" b="1" dirty="0" smtClean="0">
                <a:solidFill>
                  <a:srgbClr val="FF0000"/>
                </a:solidFill>
                <a:latin typeface="MathematicalPi-One"/>
              </a:rPr>
              <a:t>= </a:t>
            </a:r>
            <a:r>
              <a:rPr lang="en-US" sz="2000" b="1" dirty="0" smtClean="0">
                <a:solidFill>
                  <a:srgbClr val="FF0000"/>
                </a:solidFill>
                <a:latin typeface="Symbol" panose="05050102010706020507" pitchFamily="18" charset="2"/>
              </a:rPr>
              <a:t>s</a:t>
            </a:r>
            <a:r>
              <a:rPr lang="en-US" sz="2000" b="1" dirty="0" smtClean="0">
                <a:solidFill>
                  <a:srgbClr val="FF0000"/>
                </a:solidFill>
                <a:latin typeface="MathematicalPi-One"/>
              </a:rPr>
              <a:t> </a:t>
            </a:r>
            <a:r>
              <a:rPr lang="en-US" sz="2000" b="1" dirty="0">
                <a:solidFill>
                  <a:srgbClr val="FF0000"/>
                </a:solidFill>
                <a:latin typeface="Times-Roman"/>
              </a:rPr>
              <a:t>tan </a:t>
            </a:r>
            <a:r>
              <a:rPr lang="en-US" sz="2000" b="1" dirty="0">
                <a:solidFill>
                  <a:srgbClr val="FF0000"/>
                </a:solidFill>
                <a:latin typeface="Symbol" panose="05050102010706020507" pitchFamily="18" charset="2"/>
              </a:rPr>
              <a:t>f</a:t>
            </a:r>
            <a:endParaRPr lang="en-US" b="1" dirty="0">
              <a:solidFill>
                <a:srgbClr val="FF0000"/>
              </a:solidFill>
              <a:latin typeface="Symbol" panose="05050102010706020507"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2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2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2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20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85849" y="1715441"/>
            <a:ext cx="7090069" cy="5024418"/>
          </a:xfrm>
          <a:prstGeom prst="rect">
            <a:avLst/>
          </a:prstGeom>
        </p:spPr>
      </p:pic>
      <p:sp>
        <p:nvSpPr>
          <p:cNvPr id="5" name="TextBox 4"/>
          <p:cNvSpPr txBox="1"/>
          <p:nvPr/>
        </p:nvSpPr>
        <p:spPr>
          <a:xfrm>
            <a:off x="316047" y="71066"/>
            <a:ext cx="8370753" cy="1200329"/>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000" b="1">
                <a:solidFill>
                  <a:srgbClr val="7030A0"/>
                </a:solidFill>
                <a:latin typeface="+mn-lt"/>
              </a:defRPr>
            </a:lvl1pPr>
          </a:lstStyle>
          <a:p>
            <a:r>
              <a:rPr lang="en-US" sz="2400" dirty="0"/>
              <a:t>The coordinates of the point of </a:t>
            </a:r>
            <a:r>
              <a:rPr lang="en-US" sz="2400" dirty="0">
                <a:solidFill>
                  <a:srgbClr val="FF0000"/>
                </a:solidFill>
              </a:rPr>
              <a:t>tangency</a:t>
            </a:r>
            <a:r>
              <a:rPr lang="en-US" sz="2400" dirty="0"/>
              <a:t> of the failure envelope with Mohr’s circle give the stresses (</a:t>
            </a:r>
            <a:r>
              <a:rPr lang="en-US" sz="2400" dirty="0">
                <a:solidFill>
                  <a:srgbClr val="FF0000"/>
                </a:solidFill>
              </a:rPr>
              <a:t>normal</a:t>
            </a:r>
            <a:r>
              <a:rPr lang="en-US" sz="2400" dirty="0"/>
              <a:t> and </a:t>
            </a:r>
            <a:r>
              <a:rPr lang="en-US" sz="2400" dirty="0">
                <a:solidFill>
                  <a:srgbClr val="FF0000"/>
                </a:solidFill>
              </a:rPr>
              <a:t>shear</a:t>
            </a:r>
            <a:r>
              <a:rPr lang="en-US" sz="2400" dirty="0"/>
              <a:t>) on the </a:t>
            </a:r>
            <a:r>
              <a:rPr lang="en-US" sz="2400" dirty="0">
                <a:solidFill>
                  <a:srgbClr val="FF0000"/>
                </a:solidFill>
              </a:rPr>
              <a:t>failure</a:t>
            </a:r>
            <a:r>
              <a:rPr lang="en-US" sz="2400" dirty="0"/>
              <a:t> </a:t>
            </a:r>
            <a:r>
              <a:rPr lang="en-US" sz="2400" dirty="0">
                <a:solidFill>
                  <a:srgbClr val="FF0000"/>
                </a:solidFill>
              </a:rPr>
              <a:t>plane</a:t>
            </a:r>
            <a:r>
              <a:rPr lang="en-US" sz="2400" dirty="0"/>
              <a:t> of the respected test.</a:t>
            </a:r>
          </a:p>
        </p:txBody>
      </p:sp>
      <p:cxnSp>
        <p:nvCxnSpPr>
          <p:cNvPr id="4" name="Straight Connector 3"/>
          <p:cNvCxnSpPr/>
          <p:nvPr/>
        </p:nvCxnSpPr>
        <p:spPr>
          <a:xfrm>
            <a:off x="6557962" y="6443661"/>
            <a:ext cx="13287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552574" y="6663655"/>
            <a:ext cx="132873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428943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6"/>
          <p:cNvGrpSpPr>
            <a:grpSpLocks/>
          </p:cNvGrpSpPr>
          <p:nvPr/>
        </p:nvGrpSpPr>
        <p:grpSpPr bwMode="auto">
          <a:xfrm>
            <a:off x="425449" y="2689325"/>
            <a:ext cx="8718550" cy="3911601"/>
            <a:chOff x="268" y="1100"/>
            <a:chExt cx="5492" cy="2464"/>
          </a:xfrm>
        </p:grpSpPr>
        <p:grpSp>
          <p:nvGrpSpPr>
            <p:cNvPr id="3" name="Group 4"/>
            <p:cNvGrpSpPr>
              <a:grpSpLocks/>
            </p:cNvGrpSpPr>
            <p:nvPr/>
          </p:nvGrpSpPr>
          <p:grpSpPr bwMode="auto">
            <a:xfrm>
              <a:off x="268" y="1100"/>
              <a:ext cx="5492" cy="2100"/>
              <a:chOff x="268" y="1712"/>
              <a:chExt cx="5492" cy="2100"/>
            </a:xfrm>
          </p:grpSpPr>
          <p:sp>
            <p:nvSpPr>
              <p:cNvPr id="73748" name="Line 5"/>
              <p:cNvSpPr>
                <a:spLocks noChangeShapeType="1"/>
              </p:cNvSpPr>
              <p:nvPr/>
            </p:nvSpPr>
            <p:spPr bwMode="auto">
              <a:xfrm>
                <a:off x="624" y="1712"/>
                <a:ext cx="0" cy="1972"/>
              </a:xfrm>
              <a:prstGeom prst="line">
                <a:avLst/>
              </a:prstGeom>
              <a:noFill/>
              <a:ln w="25400">
                <a:solidFill>
                  <a:schemeClr val="tx1"/>
                </a:solidFill>
                <a:round/>
                <a:headEnd type="triangle" w="med" len="med"/>
                <a:tailEnd/>
              </a:ln>
            </p:spPr>
            <p:txBody>
              <a:bodyPr/>
              <a:lstStyle/>
              <a:p>
                <a:pPr algn="l" rtl="0"/>
                <a:endParaRPr lang="en-US" b="1"/>
              </a:p>
            </p:txBody>
          </p:sp>
          <p:sp>
            <p:nvSpPr>
              <p:cNvPr id="73749" name="Line 6"/>
              <p:cNvSpPr>
                <a:spLocks noChangeShapeType="1"/>
              </p:cNvSpPr>
              <p:nvPr/>
            </p:nvSpPr>
            <p:spPr bwMode="auto">
              <a:xfrm>
                <a:off x="624" y="3692"/>
                <a:ext cx="4347" cy="0"/>
              </a:xfrm>
              <a:prstGeom prst="line">
                <a:avLst/>
              </a:prstGeom>
              <a:noFill/>
              <a:ln w="25400">
                <a:solidFill>
                  <a:schemeClr val="tx1"/>
                </a:solidFill>
                <a:round/>
                <a:headEnd/>
                <a:tailEnd type="triangle" w="med" len="med"/>
              </a:ln>
            </p:spPr>
            <p:txBody>
              <a:bodyPr/>
              <a:lstStyle/>
              <a:p>
                <a:pPr algn="l" rtl="0"/>
                <a:endParaRPr lang="en-US" b="1"/>
              </a:p>
            </p:txBody>
          </p:sp>
          <p:sp>
            <p:nvSpPr>
              <p:cNvPr id="73750" name="Text Box 7"/>
              <p:cNvSpPr txBox="1">
                <a:spLocks noChangeArrowheads="1"/>
              </p:cNvSpPr>
              <p:nvPr/>
            </p:nvSpPr>
            <p:spPr bwMode="auto">
              <a:xfrm rot="10800000">
                <a:off x="268" y="2053"/>
                <a:ext cx="349" cy="1538"/>
              </a:xfrm>
              <a:prstGeom prst="rect">
                <a:avLst/>
              </a:prstGeom>
              <a:noFill/>
              <a:ln w="9525" algn="ctr">
                <a:noFill/>
                <a:miter lim="800000"/>
                <a:headEnd/>
                <a:tailEnd/>
              </a:ln>
            </p:spPr>
            <p:txBody>
              <a:bodyPr vert="eaVert">
                <a:spAutoFit/>
              </a:bodyPr>
              <a:lstStyle/>
              <a:p>
                <a:pPr algn="l" rtl="0"/>
                <a:r>
                  <a:rPr lang="en-US" sz="2400" b="1" dirty="0"/>
                  <a:t>Shear stress,</a:t>
                </a:r>
                <a:r>
                  <a:rPr lang="en-US" sz="2400" b="1" dirty="0">
                    <a:latin typeface="Symbol" pitchFamily="18" charset="2"/>
                  </a:rPr>
                  <a:t> t</a:t>
                </a:r>
                <a:endParaRPr lang="en-US" sz="2400" b="1" baseline="-25000" dirty="0"/>
              </a:p>
            </p:txBody>
          </p:sp>
          <p:sp>
            <p:nvSpPr>
              <p:cNvPr id="73751" name="Text Box 8"/>
              <p:cNvSpPr txBox="1">
                <a:spLocks noChangeArrowheads="1"/>
              </p:cNvSpPr>
              <p:nvPr/>
            </p:nvSpPr>
            <p:spPr bwMode="auto">
              <a:xfrm rot="16200000">
                <a:off x="5172" y="3223"/>
                <a:ext cx="388" cy="789"/>
              </a:xfrm>
              <a:prstGeom prst="rect">
                <a:avLst/>
              </a:prstGeom>
              <a:noFill/>
              <a:ln w="9525" algn="ctr">
                <a:noFill/>
                <a:miter lim="800000"/>
                <a:headEnd/>
                <a:tailEnd/>
              </a:ln>
            </p:spPr>
            <p:txBody>
              <a:bodyPr vert="eaVert">
                <a:spAutoFit/>
              </a:bodyPr>
              <a:lstStyle/>
              <a:p>
                <a:pPr algn="l" rtl="0"/>
                <a:r>
                  <a:rPr lang="en-US" sz="2800" b="1" dirty="0" smtClean="0">
                    <a:latin typeface="Symbol" pitchFamily="18" charset="2"/>
                  </a:rPr>
                  <a:t>s</a:t>
                </a:r>
                <a:r>
                  <a:rPr lang="en-US" sz="2800" b="1" dirty="0">
                    <a:latin typeface="Blazing" panose="00000400000000000000" pitchFamily="2" charset="0"/>
                  </a:rPr>
                  <a:t>’</a:t>
                </a:r>
              </a:p>
            </p:txBody>
          </p:sp>
        </p:grpSp>
        <p:sp>
          <p:nvSpPr>
            <p:cNvPr id="73736" name="Line 10"/>
            <p:cNvSpPr>
              <a:spLocks noChangeShapeType="1"/>
            </p:cNvSpPr>
            <p:nvPr/>
          </p:nvSpPr>
          <p:spPr bwMode="auto">
            <a:xfrm flipV="1">
              <a:off x="617" y="1299"/>
              <a:ext cx="3699" cy="1780"/>
            </a:xfrm>
            <a:prstGeom prst="line">
              <a:avLst/>
            </a:prstGeom>
            <a:noFill/>
            <a:ln w="38100">
              <a:solidFill>
                <a:srgbClr val="00B050"/>
              </a:solidFill>
              <a:round/>
              <a:headEnd/>
              <a:tailEnd/>
            </a:ln>
          </p:spPr>
          <p:txBody>
            <a:bodyPr/>
            <a:lstStyle/>
            <a:p>
              <a:pPr algn="l" rtl="0"/>
              <a:endParaRPr lang="en-US" b="1"/>
            </a:p>
          </p:txBody>
        </p:sp>
        <p:sp>
          <p:nvSpPr>
            <p:cNvPr id="73737" name="Line 11"/>
            <p:cNvSpPr>
              <a:spLocks noChangeShapeType="1"/>
            </p:cNvSpPr>
            <p:nvPr/>
          </p:nvSpPr>
          <p:spPr bwMode="auto">
            <a:xfrm>
              <a:off x="3340" y="1773"/>
              <a:ext cx="1117" cy="0"/>
            </a:xfrm>
            <a:prstGeom prst="line">
              <a:avLst/>
            </a:prstGeom>
            <a:noFill/>
            <a:ln w="9525">
              <a:solidFill>
                <a:schemeClr val="tx1"/>
              </a:solidFill>
              <a:round/>
              <a:headEnd/>
              <a:tailEnd/>
            </a:ln>
          </p:spPr>
          <p:txBody>
            <a:bodyPr/>
            <a:lstStyle/>
            <a:p>
              <a:pPr algn="l" rtl="0"/>
              <a:endParaRPr lang="en-US" b="1"/>
            </a:p>
          </p:txBody>
        </p:sp>
        <p:sp>
          <p:nvSpPr>
            <p:cNvPr id="73738" name="Arc 12"/>
            <p:cNvSpPr>
              <a:spLocks/>
            </p:cNvSpPr>
            <p:nvPr/>
          </p:nvSpPr>
          <p:spPr bwMode="auto">
            <a:xfrm rot="17250268" flipV="1">
              <a:off x="3955" y="1479"/>
              <a:ext cx="252" cy="308"/>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73739" name="Text Box 13"/>
            <p:cNvSpPr txBox="1">
              <a:spLocks noChangeArrowheads="1"/>
            </p:cNvSpPr>
            <p:nvPr/>
          </p:nvSpPr>
          <p:spPr bwMode="auto">
            <a:xfrm>
              <a:off x="3808" y="1434"/>
              <a:ext cx="390" cy="327"/>
            </a:xfrm>
            <a:prstGeom prst="rect">
              <a:avLst/>
            </a:prstGeom>
            <a:noFill/>
            <a:ln w="9525" algn="ctr">
              <a:noFill/>
              <a:miter lim="800000"/>
              <a:headEnd/>
              <a:tailEnd/>
            </a:ln>
          </p:spPr>
          <p:txBody>
            <a:bodyPr>
              <a:spAutoFit/>
            </a:bodyPr>
            <a:lstStyle/>
            <a:p>
              <a:pPr algn="l" rtl="0"/>
              <a:r>
                <a:rPr lang="en-US" sz="2800" b="1" i="1" dirty="0" smtClean="0">
                  <a:latin typeface="Symbol" pitchFamily="18" charset="2"/>
                </a:rPr>
                <a:t>f</a:t>
              </a:r>
              <a:r>
                <a:rPr lang="en-US" sz="2800" b="1" baseline="30000" dirty="0" smtClean="0">
                  <a:latin typeface="Blazing" panose="00000400000000000000" pitchFamily="2" charset="0"/>
                </a:rPr>
                <a:t>’</a:t>
              </a:r>
              <a:endParaRPr lang="en-US" sz="2800" b="1" baseline="30000" dirty="0">
                <a:latin typeface="Blazing" panose="00000400000000000000" pitchFamily="2" charset="0"/>
              </a:endParaRPr>
            </a:p>
          </p:txBody>
        </p:sp>
        <p:sp>
          <p:nvSpPr>
            <p:cNvPr id="73740" name="Text Box 14"/>
            <p:cNvSpPr txBox="1">
              <a:spLocks noChangeArrowheads="1"/>
            </p:cNvSpPr>
            <p:nvPr/>
          </p:nvSpPr>
          <p:spPr bwMode="auto">
            <a:xfrm>
              <a:off x="738" y="1735"/>
              <a:ext cx="1400" cy="407"/>
            </a:xfrm>
            <a:prstGeom prst="rect">
              <a:avLst/>
            </a:prstGeom>
            <a:solidFill>
              <a:srgbClr val="FFFF00"/>
            </a:solidFill>
            <a:ln w="9525" algn="ctr">
              <a:noFill/>
              <a:miter lim="800000"/>
              <a:headEnd/>
              <a:tailEnd/>
            </a:ln>
          </p:spPr>
          <p:txBody>
            <a:bodyPr>
              <a:spAutoFit/>
            </a:bodyPr>
            <a:lstStyle/>
            <a:p>
              <a:pPr algn="l" rtl="0"/>
              <a:r>
                <a:rPr lang="en-US" b="1">
                  <a:solidFill>
                    <a:schemeClr val="hlink"/>
                  </a:solidFill>
                </a:rPr>
                <a:t>Mohr – Coulomb failure envelope</a:t>
              </a:r>
            </a:p>
          </p:txBody>
        </p:sp>
        <p:sp>
          <p:nvSpPr>
            <p:cNvPr id="73741" name="Line 15"/>
            <p:cNvSpPr>
              <a:spLocks noChangeShapeType="1"/>
            </p:cNvSpPr>
            <p:nvPr/>
          </p:nvSpPr>
          <p:spPr bwMode="auto">
            <a:xfrm flipV="1">
              <a:off x="2099" y="1839"/>
              <a:ext cx="1081" cy="9"/>
            </a:xfrm>
            <a:prstGeom prst="line">
              <a:avLst/>
            </a:prstGeom>
            <a:noFill/>
            <a:ln w="50800">
              <a:solidFill>
                <a:srgbClr val="0000FF"/>
              </a:solidFill>
              <a:prstDash val="dash"/>
              <a:round/>
              <a:headEnd/>
              <a:tailEnd type="triangle" w="med" len="med"/>
            </a:ln>
          </p:spPr>
          <p:txBody>
            <a:bodyPr/>
            <a:lstStyle/>
            <a:p>
              <a:pPr algn="l" rtl="0"/>
              <a:endParaRPr lang="en-US" b="1"/>
            </a:p>
          </p:txBody>
        </p:sp>
        <p:grpSp>
          <p:nvGrpSpPr>
            <p:cNvPr id="4" name="Group 20"/>
            <p:cNvGrpSpPr>
              <a:grpSpLocks/>
            </p:cNvGrpSpPr>
            <p:nvPr/>
          </p:nvGrpSpPr>
          <p:grpSpPr bwMode="auto">
            <a:xfrm>
              <a:off x="1267" y="2485"/>
              <a:ext cx="1665" cy="1079"/>
              <a:chOff x="1267" y="3097"/>
              <a:chExt cx="1665" cy="1079"/>
            </a:xfrm>
          </p:grpSpPr>
          <p:sp>
            <p:nvSpPr>
              <p:cNvPr id="73743" name="Arc 21"/>
              <p:cNvSpPr>
                <a:spLocks/>
              </p:cNvSpPr>
              <p:nvPr/>
            </p:nvSpPr>
            <p:spPr bwMode="auto">
              <a:xfrm rot="10800000" flipV="1">
                <a:off x="1402" y="3097"/>
                <a:ext cx="1222" cy="603"/>
              </a:xfrm>
              <a:custGeom>
                <a:avLst/>
                <a:gdLst>
                  <a:gd name="T0" fmla="*/ 0 w 43190"/>
                  <a:gd name="T1" fmla="*/ 584 h 21600"/>
                  <a:gd name="T2" fmla="*/ 1222 w 43190"/>
                  <a:gd name="T3" fmla="*/ 603 h 21600"/>
                  <a:gd name="T4" fmla="*/ 611 w 43190"/>
                  <a:gd name="T5" fmla="*/ 603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29"/>
                    </a:moveTo>
                    <a:cubicBezTo>
                      <a:pt x="362" y="9266"/>
                      <a:pt x="9921" y="-1"/>
                      <a:pt x="21590" y="0"/>
                    </a:cubicBezTo>
                    <a:cubicBezTo>
                      <a:pt x="33519" y="0"/>
                      <a:pt x="43190" y="9670"/>
                      <a:pt x="43190" y="21600"/>
                    </a:cubicBezTo>
                  </a:path>
                  <a:path w="43190" h="21600" stroke="0" extrusionOk="0">
                    <a:moveTo>
                      <a:pt x="0" y="20929"/>
                    </a:moveTo>
                    <a:cubicBezTo>
                      <a:pt x="362" y="9266"/>
                      <a:pt x="9921" y="-1"/>
                      <a:pt x="21590" y="0"/>
                    </a:cubicBezTo>
                    <a:cubicBezTo>
                      <a:pt x="33519" y="0"/>
                      <a:pt x="43190" y="9670"/>
                      <a:pt x="43190" y="21600"/>
                    </a:cubicBezTo>
                    <a:lnTo>
                      <a:pt x="21590" y="21600"/>
                    </a:lnTo>
                    <a:close/>
                  </a:path>
                </a:pathLst>
              </a:custGeom>
              <a:noFill/>
              <a:ln w="38100">
                <a:solidFill>
                  <a:srgbClr val="FF0000"/>
                </a:solidFill>
                <a:round/>
                <a:headEnd/>
                <a:tailEnd/>
              </a:ln>
            </p:spPr>
            <p:txBody>
              <a:bodyPr wrap="none" anchor="ctr"/>
              <a:lstStyle/>
              <a:p>
                <a:pPr algn="l" rtl="0"/>
                <a:endParaRPr lang="en-US" b="1" dirty="0"/>
              </a:p>
            </p:txBody>
          </p:sp>
          <p:sp>
            <p:nvSpPr>
              <p:cNvPr id="73744" name="Text Box 22"/>
              <p:cNvSpPr txBox="1">
                <a:spLocks noChangeArrowheads="1"/>
              </p:cNvSpPr>
              <p:nvPr/>
            </p:nvSpPr>
            <p:spPr bwMode="auto">
              <a:xfrm>
                <a:off x="1267" y="3612"/>
                <a:ext cx="382"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3a</a:t>
                </a:r>
              </a:p>
            </p:txBody>
          </p:sp>
          <p:sp>
            <p:nvSpPr>
              <p:cNvPr id="73745" name="Text Box 23"/>
              <p:cNvSpPr txBox="1">
                <a:spLocks noChangeArrowheads="1"/>
              </p:cNvSpPr>
              <p:nvPr/>
            </p:nvSpPr>
            <p:spPr bwMode="auto">
              <a:xfrm>
                <a:off x="2515" y="3618"/>
                <a:ext cx="417"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1a</a:t>
                </a:r>
              </a:p>
            </p:txBody>
          </p:sp>
          <p:sp>
            <p:nvSpPr>
              <p:cNvPr id="73746" name="Line 24"/>
              <p:cNvSpPr>
                <a:spLocks noChangeShapeType="1"/>
              </p:cNvSpPr>
              <p:nvPr/>
            </p:nvSpPr>
            <p:spPr bwMode="auto">
              <a:xfrm>
                <a:off x="1391" y="4004"/>
                <a:ext cx="1241" cy="0"/>
              </a:xfrm>
              <a:prstGeom prst="line">
                <a:avLst/>
              </a:prstGeom>
              <a:noFill/>
              <a:ln w="38100">
                <a:solidFill>
                  <a:srgbClr val="0000FF"/>
                </a:solidFill>
                <a:round/>
                <a:headEnd type="triangle" w="med" len="med"/>
                <a:tailEnd type="triangle" w="med" len="med"/>
              </a:ln>
            </p:spPr>
            <p:txBody>
              <a:bodyPr/>
              <a:lstStyle/>
              <a:p>
                <a:pPr algn="l" rtl="0"/>
                <a:endParaRPr lang="en-US" b="1"/>
              </a:p>
            </p:txBody>
          </p:sp>
          <p:sp>
            <p:nvSpPr>
              <p:cNvPr id="73747" name="Text Box 25"/>
              <p:cNvSpPr txBox="1">
                <a:spLocks noChangeArrowheads="1"/>
              </p:cNvSpPr>
              <p:nvPr/>
            </p:nvSpPr>
            <p:spPr bwMode="auto">
              <a:xfrm>
                <a:off x="1705" y="3888"/>
                <a:ext cx="674" cy="288"/>
              </a:xfrm>
              <a:prstGeom prst="rect">
                <a:avLst/>
              </a:prstGeom>
              <a:solidFill>
                <a:schemeClr val="bg1"/>
              </a:solidFill>
              <a:ln w="9525" algn="ctr">
                <a:noFill/>
                <a:miter lim="800000"/>
                <a:headEnd/>
                <a:tailEnd/>
              </a:ln>
            </p:spPr>
            <p:txBody>
              <a:bodyPr>
                <a:spAutoFit/>
              </a:bodyPr>
              <a:lstStyle/>
              <a:p>
                <a:pPr algn="l" rtl="0"/>
                <a:r>
                  <a:rPr lang="en-US" sz="2400" b="1"/>
                  <a:t>(</a:t>
                </a:r>
                <a:r>
                  <a:rPr lang="en-US" sz="2400" b="1">
                    <a:latin typeface="Symbol" pitchFamily="18" charset="2"/>
                  </a:rPr>
                  <a:t>Ds</a:t>
                </a:r>
                <a:r>
                  <a:rPr lang="en-US" sz="2400" b="1" baseline="-25000"/>
                  <a:t>d</a:t>
                </a:r>
                <a:r>
                  <a:rPr lang="en-US" sz="2400" b="1"/>
                  <a:t>)</a:t>
                </a:r>
                <a:r>
                  <a:rPr lang="en-US" sz="2400" b="1" baseline="-25000"/>
                  <a:t>fa</a:t>
                </a:r>
              </a:p>
            </p:txBody>
          </p:sp>
        </p:grpSp>
      </p:grpSp>
      <p:sp>
        <p:nvSpPr>
          <p:cNvPr id="104485" name="Text Box 37"/>
          <p:cNvSpPr txBox="1">
            <a:spLocks noChangeArrowheads="1"/>
          </p:cNvSpPr>
          <p:nvPr/>
        </p:nvSpPr>
        <p:spPr bwMode="auto">
          <a:xfrm>
            <a:off x="238125" y="1857551"/>
            <a:ext cx="8234363" cy="830997"/>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400" b="1">
                <a:solidFill>
                  <a:srgbClr val="7030A0"/>
                </a:solidFill>
                <a:latin typeface="+mn-lt"/>
              </a:defRPr>
            </a:lvl1pPr>
          </a:lstStyle>
          <a:p>
            <a:r>
              <a:rPr lang="en-US" dirty="0"/>
              <a:t>Therefore, one </a:t>
            </a:r>
            <a:r>
              <a:rPr lang="en-US" dirty="0">
                <a:solidFill>
                  <a:srgbClr val="FF0000"/>
                </a:solidFill>
              </a:rPr>
              <a:t>CD</a:t>
            </a:r>
            <a:r>
              <a:rPr lang="en-US" dirty="0"/>
              <a:t> test would be sufficient to determine </a:t>
            </a:r>
            <a:r>
              <a:rPr lang="en-US" dirty="0" err="1">
                <a:solidFill>
                  <a:srgbClr val="FF0000"/>
                </a:solidFill>
                <a:latin typeface="Symbol" panose="05050102010706020507" pitchFamily="18" charset="2"/>
              </a:rPr>
              <a:t>f</a:t>
            </a:r>
            <a:r>
              <a:rPr lang="en-US" baseline="-25000" dirty="0" err="1">
                <a:solidFill>
                  <a:srgbClr val="FF0000"/>
                </a:solidFill>
              </a:rPr>
              <a:t>d</a:t>
            </a:r>
            <a:r>
              <a:rPr lang="en-US" dirty="0"/>
              <a:t> of sand or </a:t>
            </a:r>
            <a:r>
              <a:rPr lang="en-US" dirty="0">
                <a:solidFill>
                  <a:srgbClr val="FF0000"/>
                </a:solidFill>
              </a:rPr>
              <a:t>NC</a:t>
            </a:r>
            <a:r>
              <a:rPr lang="en-US" dirty="0"/>
              <a:t> clay</a:t>
            </a:r>
          </a:p>
        </p:txBody>
      </p:sp>
      <p:sp>
        <p:nvSpPr>
          <p:cNvPr id="22" name="TextBox 21"/>
          <p:cNvSpPr txBox="1"/>
          <p:nvPr/>
        </p:nvSpPr>
        <p:spPr>
          <a:xfrm>
            <a:off x="238125" y="528712"/>
            <a:ext cx="8234363" cy="1200329"/>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solidFill>
                  <a:srgbClr val="7030A0"/>
                </a:solidFill>
                <a:latin typeface="+mn-lt"/>
              </a:rPr>
              <a:t>It is usually assumed that the </a:t>
            </a:r>
            <a:r>
              <a:rPr lang="en-US" sz="2400" b="1" dirty="0" smtClean="0">
                <a:solidFill>
                  <a:srgbClr val="FF0000"/>
                </a:solidFill>
                <a:latin typeface="+mn-lt"/>
              </a:rPr>
              <a:t>C</a:t>
            </a:r>
            <a:r>
              <a:rPr lang="en-US" sz="2800" b="1" baseline="30000" dirty="0" smtClean="0">
                <a:solidFill>
                  <a:srgbClr val="FF0000"/>
                </a:solidFill>
                <a:latin typeface="Blazing" panose="00000400000000000000" pitchFamily="2" charset="0"/>
              </a:rPr>
              <a:t>’</a:t>
            </a:r>
            <a:r>
              <a:rPr lang="en-US" sz="2400" b="1" baseline="30000" dirty="0" smtClean="0">
                <a:solidFill>
                  <a:srgbClr val="FF0000"/>
                </a:solidFill>
                <a:latin typeface="+mn-lt"/>
              </a:rPr>
              <a:t> </a:t>
            </a:r>
            <a:r>
              <a:rPr lang="en-US" sz="2400" b="1" baseline="-25000" dirty="0" smtClean="0">
                <a:solidFill>
                  <a:srgbClr val="FF0000"/>
                </a:solidFill>
                <a:latin typeface="+mn-lt"/>
              </a:rPr>
              <a:t> </a:t>
            </a:r>
            <a:r>
              <a:rPr lang="en-US" sz="2400" b="1" dirty="0" smtClean="0">
                <a:solidFill>
                  <a:srgbClr val="7030A0"/>
                </a:solidFill>
                <a:latin typeface="+mn-lt"/>
              </a:rPr>
              <a:t>parameter for normally consolidated non-cemented clays is essentially </a:t>
            </a:r>
            <a:r>
              <a:rPr lang="en-US" sz="2400" b="1" dirty="0" smtClean="0">
                <a:solidFill>
                  <a:srgbClr val="FF0000"/>
                </a:solidFill>
                <a:latin typeface="+mn-lt"/>
              </a:rPr>
              <a:t>zero</a:t>
            </a:r>
            <a:r>
              <a:rPr lang="en-US" sz="2400" b="1" dirty="0" smtClean="0">
                <a:solidFill>
                  <a:srgbClr val="7030A0"/>
                </a:solidFill>
                <a:latin typeface="+mn-lt"/>
              </a:rPr>
              <a:t> for all practical purposes.</a:t>
            </a:r>
            <a:endParaRPr lang="en-US" sz="2400" b="1" dirty="0">
              <a:solidFill>
                <a:srgbClr val="7030A0"/>
              </a:solidFill>
              <a:latin typeface="+mn-lt"/>
            </a:endParaRPr>
          </a:p>
        </p:txBody>
      </p:sp>
      <p:sp>
        <p:nvSpPr>
          <p:cNvPr id="23" name="Text Box 34"/>
          <p:cNvSpPr txBox="1">
            <a:spLocks noChangeArrowheads="1"/>
          </p:cNvSpPr>
          <p:nvPr/>
        </p:nvSpPr>
        <p:spPr bwMode="auto">
          <a:xfrm>
            <a:off x="107582" y="171417"/>
            <a:ext cx="6021386" cy="400110"/>
          </a:xfrm>
          <a:prstGeom prst="rect">
            <a:avLst/>
          </a:prstGeom>
          <a:noFill/>
          <a:ln w="9525" algn="ctr">
            <a:noFill/>
            <a:miter lim="800000"/>
            <a:headEnd/>
            <a:tailEnd/>
          </a:ln>
        </p:spPr>
        <p:txBody>
          <a:bodyPr wrap="square">
            <a:spAutoFit/>
          </a:bodyPr>
          <a:lstStyle>
            <a:defPPr>
              <a:defRPr lang="en-US"/>
            </a:defPPr>
            <a:lvl1pPr algn="l" rtl="0">
              <a:defRPr sz="2000" b="1" u="sng">
                <a:solidFill>
                  <a:srgbClr val="7030A0"/>
                </a:solidFill>
              </a:defRPr>
            </a:lvl1pPr>
          </a:lstStyle>
          <a:p>
            <a:r>
              <a:rPr lang="en-US" dirty="0">
                <a:solidFill>
                  <a:srgbClr val="FF0000"/>
                </a:solidFill>
              </a:rPr>
              <a:t>Failure envelopes </a:t>
            </a:r>
            <a:r>
              <a:rPr lang="en-US" dirty="0" smtClean="0">
                <a:solidFill>
                  <a:srgbClr val="FF0000"/>
                </a:solidFill>
              </a:rPr>
              <a:t>for loose sand </a:t>
            </a:r>
            <a:r>
              <a:rPr lang="en-US" dirty="0">
                <a:solidFill>
                  <a:srgbClr val="FF0000"/>
                </a:solidFill>
              </a:rPr>
              <a:t>and </a:t>
            </a:r>
            <a:r>
              <a:rPr lang="en-US" dirty="0" smtClean="0">
                <a:solidFill>
                  <a:srgbClr val="FF0000"/>
                </a:solidFill>
              </a:rPr>
              <a:t>NC Clay</a:t>
            </a:r>
            <a:endParaRPr 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4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8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7"/>
          <p:cNvGrpSpPr>
            <a:grpSpLocks/>
          </p:cNvGrpSpPr>
          <p:nvPr/>
        </p:nvGrpSpPr>
        <p:grpSpPr bwMode="auto">
          <a:xfrm>
            <a:off x="296863" y="1397000"/>
            <a:ext cx="8863012" cy="4502151"/>
            <a:chOff x="187" y="880"/>
            <a:chExt cx="5583" cy="2836"/>
          </a:xfrm>
        </p:grpSpPr>
        <p:sp>
          <p:nvSpPr>
            <p:cNvPr id="74758" name="Line 6"/>
            <p:cNvSpPr>
              <a:spLocks noChangeShapeType="1"/>
            </p:cNvSpPr>
            <p:nvPr/>
          </p:nvSpPr>
          <p:spPr bwMode="auto">
            <a:xfrm>
              <a:off x="615" y="1194"/>
              <a:ext cx="9" cy="1689"/>
            </a:xfrm>
            <a:prstGeom prst="line">
              <a:avLst/>
            </a:prstGeom>
            <a:noFill/>
            <a:ln w="25400">
              <a:solidFill>
                <a:schemeClr val="tx1"/>
              </a:solidFill>
              <a:round/>
              <a:headEnd type="triangle" w="med" len="med"/>
              <a:tailEnd/>
            </a:ln>
          </p:spPr>
          <p:txBody>
            <a:bodyPr/>
            <a:lstStyle/>
            <a:p>
              <a:pPr algn="l" rtl="0"/>
              <a:endParaRPr lang="en-US" b="1"/>
            </a:p>
          </p:txBody>
        </p:sp>
        <p:sp>
          <p:nvSpPr>
            <p:cNvPr id="74759" name="Line 7"/>
            <p:cNvSpPr>
              <a:spLocks noChangeShapeType="1"/>
            </p:cNvSpPr>
            <p:nvPr/>
          </p:nvSpPr>
          <p:spPr bwMode="auto">
            <a:xfrm>
              <a:off x="624" y="2891"/>
              <a:ext cx="4347" cy="0"/>
            </a:xfrm>
            <a:prstGeom prst="line">
              <a:avLst/>
            </a:prstGeom>
            <a:noFill/>
            <a:ln w="25400">
              <a:solidFill>
                <a:schemeClr val="tx1"/>
              </a:solidFill>
              <a:round/>
              <a:headEnd/>
              <a:tailEnd type="triangle" w="med" len="med"/>
            </a:ln>
          </p:spPr>
          <p:txBody>
            <a:bodyPr/>
            <a:lstStyle/>
            <a:p>
              <a:pPr algn="l" rtl="0"/>
              <a:endParaRPr lang="en-US" b="1"/>
            </a:p>
          </p:txBody>
        </p:sp>
        <p:sp>
          <p:nvSpPr>
            <p:cNvPr id="74760" name="Text Box 8"/>
            <p:cNvSpPr txBox="1">
              <a:spLocks noChangeArrowheads="1"/>
            </p:cNvSpPr>
            <p:nvPr/>
          </p:nvSpPr>
          <p:spPr bwMode="auto">
            <a:xfrm rot="16200000">
              <a:off x="268" y="985"/>
              <a:ext cx="427" cy="218"/>
            </a:xfrm>
            <a:prstGeom prst="rect">
              <a:avLst/>
            </a:prstGeom>
            <a:noFill/>
            <a:ln w="9525" algn="ctr">
              <a:noFill/>
              <a:miter lim="800000"/>
              <a:headEnd/>
              <a:tailEnd/>
            </a:ln>
          </p:spPr>
          <p:txBody>
            <a:bodyPr vert="eaVert">
              <a:spAutoFit/>
            </a:bodyPr>
            <a:lstStyle/>
            <a:p>
              <a:pPr algn="l" rtl="0"/>
              <a:r>
                <a:rPr lang="en-US" sz="3200" b="1">
                  <a:latin typeface="Symbol" pitchFamily="18" charset="2"/>
                </a:rPr>
                <a:t>t</a:t>
              </a:r>
              <a:endParaRPr lang="en-US" sz="3200" b="1" baseline="-25000"/>
            </a:p>
          </p:txBody>
        </p:sp>
        <p:sp>
          <p:nvSpPr>
            <p:cNvPr id="74761" name="Text Box 9"/>
            <p:cNvSpPr txBox="1">
              <a:spLocks noChangeArrowheads="1"/>
            </p:cNvSpPr>
            <p:nvPr/>
          </p:nvSpPr>
          <p:spPr bwMode="auto">
            <a:xfrm rot="16200000">
              <a:off x="5172" y="2422"/>
              <a:ext cx="388" cy="789"/>
            </a:xfrm>
            <a:prstGeom prst="rect">
              <a:avLst/>
            </a:prstGeom>
            <a:noFill/>
            <a:ln w="9525" algn="ctr">
              <a:noFill/>
              <a:miter lim="800000"/>
              <a:headEnd/>
              <a:tailEnd/>
            </a:ln>
          </p:spPr>
          <p:txBody>
            <a:bodyPr vert="eaVert">
              <a:spAutoFit/>
            </a:bodyPr>
            <a:lstStyle/>
            <a:p>
              <a:pPr algn="l" rtl="0"/>
              <a:r>
                <a:rPr lang="en-US" sz="2800" b="1" dirty="0" smtClean="0">
                  <a:latin typeface="Symbol" pitchFamily="18" charset="2"/>
                </a:rPr>
                <a:t>s</a:t>
              </a:r>
              <a:r>
                <a:rPr lang="en-US" sz="2800" b="1" dirty="0"/>
                <a:t>’</a:t>
              </a:r>
              <a:endParaRPr lang="en-US" sz="2800" b="1" dirty="0">
                <a:latin typeface="Symbol" pitchFamily="18" charset="2"/>
              </a:endParaRPr>
            </a:p>
          </p:txBody>
        </p:sp>
        <p:sp>
          <p:nvSpPr>
            <p:cNvPr id="74762" name="Line 10"/>
            <p:cNvSpPr>
              <a:spLocks noChangeShapeType="1"/>
            </p:cNvSpPr>
            <p:nvPr/>
          </p:nvSpPr>
          <p:spPr bwMode="auto">
            <a:xfrm flipV="1">
              <a:off x="609" y="1774"/>
              <a:ext cx="2041" cy="779"/>
            </a:xfrm>
            <a:prstGeom prst="line">
              <a:avLst/>
            </a:prstGeom>
            <a:noFill/>
            <a:ln w="38100">
              <a:solidFill>
                <a:srgbClr val="FF6600"/>
              </a:solidFill>
              <a:round/>
              <a:headEnd/>
              <a:tailEnd/>
            </a:ln>
          </p:spPr>
          <p:txBody>
            <a:bodyPr/>
            <a:lstStyle/>
            <a:p>
              <a:pPr algn="l" rtl="0"/>
              <a:endParaRPr lang="en-US" b="1"/>
            </a:p>
          </p:txBody>
        </p:sp>
        <p:sp>
          <p:nvSpPr>
            <p:cNvPr id="74763" name="Line 11"/>
            <p:cNvSpPr>
              <a:spLocks noChangeShapeType="1"/>
            </p:cNvSpPr>
            <p:nvPr/>
          </p:nvSpPr>
          <p:spPr bwMode="auto">
            <a:xfrm>
              <a:off x="3016" y="1584"/>
              <a:ext cx="1117" cy="0"/>
            </a:xfrm>
            <a:prstGeom prst="line">
              <a:avLst/>
            </a:prstGeom>
            <a:noFill/>
            <a:ln w="9525">
              <a:solidFill>
                <a:schemeClr val="tx1"/>
              </a:solidFill>
              <a:round/>
              <a:headEnd/>
              <a:tailEnd/>
            </a:ln>
          </p:spPr>
          <p:txBody>
            <a:bodyPr/>
            <a:lstStyle/>
            <a:p>
              <a:pPr algn="l" rtl="0"/>
              <a:endParaRPr lang="en-US" b="1"/>
            </a:p>
          </p:txBody>
        </p:sp>
        <p:sp>
          <p:nvSpPr>
            <p:cNvPr id="74764" name="Arc 12"/>
            <p:cNvSpPr>
              <a:spLocks/>
            </p:cNvSpPr>
            <p:nvPr/>
          </p:nvSpPr>
          <p:spPr bwMode="auto">
            <a:xfrm rot="17250268" flipV="1">
              <a:off x="3550" y="1290"/>
              <a:ext cx="252" cy="308"/>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74765" name="Text Box 13"/>
            <p:cNvSpPr txBox="1">
              <a:spLocks noChangeArrowheads="1"/>
            </p:cNvSpPr>
            <p:nvPr/>
          </p:nvSpPr>
          <p:spPr bwMode="auto">
            <a:xfrm>
              <a:off x="2981" y="3464"/>
              <a:ext cx="2789" cy="252"/>
            </a:xfrm>
            <a:prstGeom prst="rect">
              <a:avLst/>
            </a:prstGeom>
            <a:noFill/>
            <a:ln w="9525" algn="ctr">
              <a:noFill/>
              <a:miter lim="800000"/>
              <a:headEnd/>
              <a:tailEnd/>
            </a:ln>
          </p:spPr>
          <p:txBody>
            <a:bodyPr wrap="square">
              <a:spAutoFit/>
            </a:bodyPr>
            <a:lstStyle/>
            <a:p>
              <a:pPr algn="l" rtl="0"/>
              <a:r>
                <a:rPr lang="en-US" sz="2000" b="1" dirty="0" smtClean="0">
                  <a:latin typeface="+mn-lt"/>
                </a:rPr>
                <a:t>For portion </a:t>
              </a:r>
              <a:r>
                <a:rPr lang="en-US" sz="2000" b="1" i="1" dirty="0" err="1">
                  <a:solidFill>
                    <a:srgbClr val="FF0000"/>
                  </a:solidFill>
                  <a:latin typeface="+mn-lt"/>
                </a:rPr>
                <a:t>bc</a:t>
              </a:r>
              <a:r>
                <a:rPr lang="en-US" sz="2000" b="1" i="1" dirty="0">
                  <a:latin typeface="+mn-lt"/>
                </a:rPr>
                <a:t> </a:t>
              </a:r>
              <a:r>
                <a:rPr lang="en-US" sz="2000" b="1" dirty="0">
                  <a:latin typeface="+mn-lt"/>
                </a:rPr>
                <a:t>of the failure envelope</a:t>
              </a:r>
              <a:endParaRPr lang="en-US" b="1" i="1" baseline="-25000" dirty="0">
                <a:latin typeface="+mn-lt"/>
                <a:cs typeface="Times New Roman" pitchFamily="18" charset="0"/>
              </a:endParaRPr>
            </a:p>
          </p:txBody>
        </p:sp>
        <p:sp>
          <p:nvSpPr>
            <p:cNvPr id="74766" name="Arc 17"/>
            <p:cNvSpPr>
              <a:spLocks/>
            </p:cNvSpPr>
            <p:nvPr/>
          </p:nvSpPr>
          <p:spPr bwMode="auto">
            <a:xfrm rot="10800000" flipV="1">
              <a:off x="898" y="2243"/>
              <a:ext cx="1302" cy="656"/>
            </a:xfrm>
            <a:custGeom>
              <a:avLst/>
              <a:gdLst>
                <a:gd name="T0" fmla="*/ 0 w 43190"/>
                <a:gd name="T1" fmla="*/ 636 h 21600"/>
                <a:gd name="T2" fmla="*/ 1302 w 43190"/>
                <a:gd name="T3" fmla="*/ 656 h 21600"/>
                <a:gd name="T4" fmla="*/ 651 w 43190"/>
                <a:gd name="T5" fmla="*/ 656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29"/>
                  </a:moveTo>
                  <a:cubicBezTo>
                    <a:pt x="362" y="9266"/>
                    <a:pt x="9921" y="-1"/>
                    <a:pt x="21590" y="0"/>
                  </a:cubicBezTo>
                  <a:cubicBezTo>
                    <a:pt x="33519" y="0"/>
                    <a:pt x="43190" y="9670"/>
                    <a:pt x="43190" y="21600"/>
                  </a:cubicBezTo>
                </a:path>
                <a:path w="43190" h="21600" stroke="0" extrusionOk="0">
                  <a:moveTo>
                    <a:pt x="0" y="20929"/>
                  </a:moveTo>
                  <a:cubicBezTo>
                    <a:pt x="362" y="9266"/>
                    <a:pt x="9921" y="-1"/>
                    <a:pt x="21590" y="0"/>
                  </a:cubicBezTo>
                  <a:cubicBezTo>
                    <a:pt x="33519" y="0"/>
                    <a:pt x="43190" y="9670"/>
                    <a:pt x="43190" y="21600"/>
                  </a:cubicBezTo>
                  <a:lnTo>
                    <a:pt x="21590" y="21600"/>
                  </a:lnTo>
                  <a:close/>
                </a:path>
              </a:pathLst>
            </a:custGeom>
            <a:noFill/>
            <a:ln w="38100">
              <a:solidFill>
                <a:srgbClr val="FF0000"/>
              </a:solidFill>
              <a:round/>
              <a:headEnd/>
              <a:tailEnd/>
            </a:ln>
          </p:spPr>
          <p:txBody>
            <a:bodyPr wrap="none" anchor="ctr"/>
            <a:lstStyle/>
            <a:p>
              <a:pPr algn="l" rtl="0"/>
              <a:endParaRPr lang="en-US" b="1"/>
            </a:p>
          </p:txBody>
        </p:sp>
        <p:sp>
          <p:nvSpPr>
            <p:cNvPr id="74767" name="Text Box 18"/>
            <p:cNvSpPr txBox="1">
              <a:spLocks noChangeArrowheads="1"/>
            </p:cNvSpPr>
            <p:nvPr/>
          </p:nvSpPr>
          <p:spPr bwMode="auto">
            <a:xfrm>
              <a:off x="790" y="2811"/>
              <a:ext cx="382"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3</a:t>
              </a:r>
            </a:p>
          </p:txBody>
        </p:sp>
        <p:sp>
          <p:nvSpPr>
            <p:cNvPr id="74768" name="Text Box 19"/>
            <p:cNvSpPr txBox="1">
              <a:spLocks noChangeArrowheads="1"/>
            </p:cNvSpPr>
            <p:nvPr/>
          </p:nvSpPr>
          <p:spPr bwMode="auto">
            <a:xfrm>
              <a:off x="2065" y="2817"/>
              <a:ext cx="417"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1</a:t>
              </a:r>
            </a:p>
          </p:txBody>
        </p:sp>
        <p:sp>
          <p:nvSpPr>
            <p:cNvPr id="74769" name="Line 20"/>
            <p:cNvSpPr>
              <a:spLocks noChangeShapeType="1"/>
            </p:cNvSpPr>
            <p:nvPr/>
          </p:nvSpPr>
          <p:spPr bwMode="auto">
            <a:xfrm>
              <a:off x="887" y="3185"/>
              <a:ext cx="1312" cy="0"/>
            </a:xfrm>
            <a:prstGeom prst="line">
              <a:avLst/>
            </a:prstGeom>
            <a:noFill/>
            <a:ln w="38100">
              <a:solidFill>
                <a:schemeClr val="hlink"/>
              </a:solidFill>
              <a:round/>
              <a:headEnd type="triangle" w="med" len="med"/>
              <a:tailEnd type="triangle" w="med" len="med"/>
            </a:ln>
          </p:spPr>
          <p:txBody>
            <a:bodyPr/>
            <a:lstStyle/>
            <a:p>
              <a:pPr algn="l" rtl="0"/>
              <a:endParaRPr lang="en-US" b="1"/>
            </a:p>
          </p:txBody>
        </p:sp>
        <p:sp>
          <p:nvSpPr>
            <p:cNvPr id="74770" name="Text Box 21"/>
            <p:cNvSpPr txBox="1">
              <a:spLocks noChangeArrowheads="1"/>
            </p:cNvSpPr>
            <p:nvPr/>
          </p:nvSpPr>
          <p:spPr bwMode="auto">
            <a:xfrm>
              <a:off x="1246" y="3033"/>
              <a:ext cx="674" cy="288"/>
            </a:xfrm>
            <a:prstGeom prst="rect">
              <a:avLst/>
            </a:prstGeom>
            <a:solidFill>
              <a:schemeClr val="bg1"/>
            </a:solidFill>
            <a:ln w="9525" algn="ctr">
              <a:noFill/>
              <a:miter lim="800000"/>
              <a:headEnd/>
              <a:tailEnd/>
            </a:ln>
          </p:spPr>
          <p:txBody>
            <a:bodyPr>
              <a:spAutoFit/>
            </a:bodyPr>
            <a:lstStyle/>
            <a:p>
              <a:pPr algn="l" rtl="0"/>
              <a:r>
                <a:rPr lang="en-US" sz="2400" b="1"/>
                <a:t>(</a:t>
              </a:r>
              <a:r>
                <a:rPr lang="en-US" sz="2400" b="1">
                  <a:latin typeface="Symbol" pitchFamily="18" charset="2"/>
                </a:rPr>
                <a:t>Ds</a:t>
              </a:r>
              <a:r>
                <a:rPr lang="en-US" sz="2400" b="1" baseline="-25000"/>
                <a:t>d</a:t>
              </a:r>
              <a:r>
                <a:rPr lang="en-US" sz="2400" b="1"/>
                <a:t>)</a:t>
              </a:r>
              <a:r>
                <a:rPr lang="en-US" sz="2400" b="1" baseline="-25000"/>
                <a:t>f</a:t>
              </a:r>
            </a:p>
          </p:txBody>
        </p:sp>
        <p:sp>
          <p:nvSpPr>
            <p:cNvPr id="74771" name="Line 24"/>
            <p:cNvSpPr>
              <a:spLocks noChangeShapeType="1"/>
            </p:cNvSpPr>
            <p:nvPr/>
          </p:nvSpPr>
          <p:spPr bwMode="auto">
            <a:xfrm flipV="1">
              <a:off x="2629" y="1054"/>
              <a:ext cx="1358" cy="735"/>
            </a:xfrm>
            <a:prstGeom prst="line">
              <a:avLst/>
            </a:prstGeom>
            <a:noFill/>
            <a:ln w="38100">
              <a:solidFill>
                <a:srgbClr val="0000FF"/>
              </a:solidFill>
              <a:round/>
              <a:headEnd/>
              <a:tailEnd/>
            </a:ln>
          </p:spPr>
          <p:txBody>
            <a:bodyPr/>
            <a:lstStyle/>
            <a:p>
              <a:pPr algn="l" rtl="0"/>
              <a:endParaRPr lang="en-US" b="1"/>
            </a:p>
          </p:txBody>
        </p:sp>
        <p:sp>
          <p:nvSpPr>
            <p:cNvPr id="74772" name="Line 25"/>
            <p:cNvSpPr>
              <a:spLocks noChangeShapeType="1"/>
            </p:cNvSpPr>
            <p:nvPr/>
          </p:nvSpPr>
          <p:spPr bwMode="auto">
            <a:xfrm flipH="1">
              <a:off x="620" y="1790"/>
              <a:ext cx="2012" cy="1099"/>
            </a:xfrm>
            <a:prstGeom prst="line">
              <a:avLst/>
            </a:prstGeom>
            <a:noFill/>
            <a:ln w="38100">
              <a:solidFill>
                <a:srgbClr val="0000FF"/>
              </a:solidFill>
              <a:prstDash val="dash"/>
              <a:round/>
              <a:headEnd/>
              <a:tailEnd/>
            </a:ln>
          </p:spPr>
          <p:txBody>
            <a:bodyPr/>
            <a:lstStyle/>
            <a:p>
              <a:pPr algn="l" rtl="0"/>
              <a:endParaRPr lang="en-US" b="1"/>
            </a:p>
          </p:txBody>
        </p:sp>
        <p:sp>
          <p:nvSpPr>
            <p:cNvPr id="74773" name="Line 26"/>
            <p:cNvSpPr>
              <a:spLocks noChangeShapeType="1"/>
            </p:cNvSpPr>
            <p:nvPr/>
          </p:nvSpPr>
          <p:spPr bwMode="auto">
            <a:xfrm>
              <a:off x="434" y="2516"/>
              <a:ext cx="0" cy="399"/>
            </a:xfrm>
            <a:prstGeom prst="line">
              <a:avLst/>
            </a:prstGeom>
            <a:noFill/>
            <a:ln w="38100">
              <a:solidFill>
                <a:schemeClr val="hlink"/>
              </a:solidFill>
              <a:round/>
              <a:headEnd type="triangle" w="med" len="med"/>
              <a:tailEnd type="triangle" w="med" len="med"/>
            </a:ln>
          </p:spPr>
          <p:txBody>
            <a:bodyPr/>
            <a:lstStyle/>
            <a:p>
              <a:pPr algn="l" rtl="0"/>
              <a:endParaRPr lang="en-US" b="1"/>
            </a:p>
          </p:txBody>
        </p:sp>
        <p:sp>
          <p:nvSpPr>
            <p:cNvPr id="74774" name="Text Box 27"/>
            <p:cNvSpPr txBox="1">
              <a:spLocks noChangeArrowheads="1"/>
            </p:cNvSpPr>
            <p:nvPr/>
          </p:nvSpPr>
          <p:spPr bwMode="auto">
            <a:xfrm>
              <a:off x="187" y="2542"/>
              <a:ext cx="203" cy="327"/>
            </a:xfrm>
            <a:prstGeom prst="rect">
              <a:avLst/>
            </a:prstGeom>
            <a:noFill/>
            <a:ln w="9525" algn="ctr">
              <a:noFill/>
              <a:miter lim="800000"/>
              <a:headEnd/>
              <a:tailEnd/>
            </a:ln>
          </p:spPr>
          <p:txBody>
            <a:bodyPr>
              <a:spAutoFit/>
            </a:bodyPr>
            <a:lstStyle/>
            <a:p>
              <a:pPr algn="l" rtl="0"/>
              <a:r>
                <a:rPr lang="en-US" sz="2800" b="1">
                  <a:solidFill>
                    <a:schemeClr val="hlink"/>
                  </a:solidFill>
                </a:rPr>
                <a:t>c</a:t>
              </a:r>
            </a:p>
          </p:txBody>
        </p:sp>
        <p:sp>
          <p:nvSpPr>
            <p:cNvPr id="74775" name="Line 28"/>
            <p:cNvSpPr>
              <a:spLocks noChangeShapeType="1"/>
            </p:cNvSpPr>
            <p:nvPr/>
          </p:nvSpPr>
          <p:spPr bwMode="auto">
            <a:xfrm>
              <a:off x="2641" y="1772"/>
              <a:ext cx="0" cy="1126"/>
            </a:xfrm>
            <a:prstGeom prst="line">
              <a:avLst/>
            </a:prstGeom>
            <a:noFill/>
            <a:ln w="25400">
              <a:solidFill>
                <a:schemeClr val="tx1"/>
              </a:solidFill>
              <a:prstDash val="dash"/>
              <a:round/>
              <a:headEnd/>
              <a:tailEnd type="triangle" w="med" len="med"/>
            </a:ln>
          </p:spPr>
          <p:txBody>
            <a:bodyPr/>
            <a:lstStyle/>
            <a:p>
              <a:pPr algn="l" rtl="0"/>
              <a:endParaRPr lang="en-US" b="1"/>
            </a:p>
          </p:txBody>
        </p:sp>
        <p:sp>
          <p:nvSpPr>
            <p:cNvPr id="74776" name="Text Box 29"/>
            <p:cNvSpPr txBox="1">
              <a:spLocks noChangeArrowheads="1"/>
            </p:cNvSpPr>
            <p:nvPr/>
          </p:nvSpPr>
          <p:spPr bwMode="auto">
            <a:xfrm>
              <a:off x="2494" y="2859"/>
              <a:ext cx="417"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c</a:t>
              </a:r>
            </a:p>
          </p:txBody>
        </p:sp>
        <p:sp>
          <p:nvSpPr>
            <p:cNvPr id="74777" name="Line 30"/>
            <p:cNvSpPr>
              <a:spLocks noChangeShapeType="1"/>
            </p:cNvSpPr>
            <p:nvPr/>
          </p:nvSpPr>
          <p:spPr bwMode="auto">
            <a:xfrm>
              <a:off x="2641" y="1050"/>
              <a:ext cx="0" cy="327"/>
            </a:xfrm>
            <a:prstGeom prst="line">
              <a:avLst/>
            </a:prstGeom>
            <a:noFill/>
            <a:ln w="31750">
              <a:solidFill>
                <a:schemeClr val="tx1"/>
              </a:solidFill>
              <a:round/>
              <a:headEnd/>
              <a:tailEnd/>
            </a:ln>
          </p:spPr>
          <p:txBody>
            <a:bodyPr/>
            <a:lstStyle/>
            <a:p>
              <a:pPr algn="l" rtl="0"/>
              <a:endParaRPr lang="en-US" b="1"/>
            </a:p>
          </p:txBody>
        </p:sp>
        <p:sp>
          <p:nvSpPr>
            <p:cNvPr id="74778" name="Line 31"/>
            <p:cNvSpPr>
              <a:spLocks noChangeShapeType="1"/>
            </p:cNvSpPr>
            <p:nvPr/>
          </p:nvSpPr>
          <p:spPr bwMode="auto">
            <a:xfrm flipH="1">
              <a:off x="1843" y="1205"/>
              <a:ext cx="789" cy="0"/>
            </a:xfrm>
            <a:prstGeom prst="line">
              <a:avLst/>
            </a:prstGeom>
            <a:noFill/>
            <a:ln w="31750">
              <a:solidFill>
                <a:schemeClr val="hlink"/>
              </a:solidFill>
              <a:round/>
              <a:headEnd/>
              <a:tailEnd type="triangle" w="med" len="med"/>
            </a:ln>
          </p:spPr>
          <p:txBody>
            <a:bodyPr/>
            <a:lstStyle/>
            <a:p>
              <a:pPr algn="l" rtl="0"/>
              <a:endParaRPr lang="en-US" b="1"/>
            </a:p>
          </p:txBody>
        </p:sp>
        <p:sp>
          <p:nvSpPr>
            <p:cNvPr id="74779" name="Line 34"/>
            <p:cNvSpPr>
              <a:spLocks noChangeShapeType="1"/>
            </p:cNvSpPr>
            <p:nvPr/>
          </p:nvSpPr>
          <p:spPr bwMode="auto">
            <a:xfrm>
              <a:off x="2641" y="1205"/>
              <a:ext cx="771" cy="0"/>
            </a:xfrm>
            <a:prstGeom prst="line">
              <a:avLst/>
            </a:prstGeom>
            <a:noFill/>
            <a:ln w="31750">
              <a:solidFill>
                <a:srgbClr val="0000FF"/>
              </a:solidFill>
              <a:round/>
              <a:headEnd/>
              <a:tailEnd type="triangle" w="med" len="med"/>
            </a:ln>
          </p:spPr>
          <p:txBody>
            <a:bodyPr/>
            <a:lstStyle/>
            <a:p>
              <a:pPr algn="l" rtl="0"/>
              <a:endParaRPr lang="en-US" b="1"/>
            </a:p>
          </p:txBody>
        </p:sp>
        <p:sp>
          <p:nvSpPr>
            <p:cNvPr id="74780" name="Text Box 35"/>
            <p:cNvSpPr txBox="1">
              <a:spLocks noChangeArrowheads="1"/>
            </p:cNvSpPr>
            <p:nvPr/>
          </p:nvSpPr>
          <p:spPr bwMode="auto">
            <a:xfrm>
              <a:off x="2047" y="967"/>
              <a:ext cx="453" cy="288"/>
            </a:xfrm>
            <a:prstGeom prst="rect">
              <a:avLst/>
            </a:prstGeom>
            <a:noFill/>
            <a:ln w="9525" algn="ctr">
              <a:noFill/>
              <a:miter lim="800000"/>
              <a:headEnd/>
              <a:tailEnd/>
            </a:ln>
          </p:spPr>
          <p:txBody>
            <a:bodyPr>
              <a:spAutoFit/>
            </a:bodyPr>
            <a:lstStyle/>
            <a:p>
              <a:pPr algn="l" rtl="0"/>
              <a:r>
                <a:rPr lang="en-US" sz="2400" b="1">
                  <a:solidFill>
                    <a:schemeClr val="hlink"/>
                  </a:solidFill>
                </a:rPr>
                <a:t>OC</a:t>
              </a:r>
            </a:p>
          </p:txBody>
        </p:sp>
        <p:sp>
          <p:nvSpPr>
            <p:cNvPr id="74781" name="Text Box 36"/>
            <p:cNvSpPr txBox="1">
              <a:spLocks noChangeArrowheads="1"/>
            </p:cNvSpPr>
            <p:nvPr/>
          </p:nvSpPr>
          <p:spPr bwMode="auto">
            <a:xfrm>
              <a:off x="2818" y="955"/>
              <a:ext cx="453" cy="288"/>
            </a:xfrm>
            <a:prstGeom prst="rect">
              <a:avLst/>
            </a:prstGeom>
            <a:noFill/>
            <a:ln w="9525" algn="ctr">
              <a:noFill/>
              <a:miter lim="800000"/>
              <a:headEnd/>
              <a:tailEnd/>
            </a:ln>
          </p:spPr>
          <p:txBody>
            <a:bodyPr>
              <a:spAutoFit/>
            </a:bodyPr>
            <a:lstStyle/>
            <a:p>
              <a:pPr algn="l" rtl="0"/>
              <a:r>
                <a:rPr lang="en-US" sz="2400" b="1">
                  <a:solidFill>
                    <a:srgbClr val="0000FF"/>
                  </a:solidFill>
                </a:rPr>
                <a:t>NC</a:t>
              </a:r>
            </a:p>
          </p:txBody>
        </p:sp>
      </p:grpSp>
      <p:sp>
        <p:nvSpPr>
          <p:cNvPr id="30" name="Text Box 34"/>
          <p:cNvSpPr txBox="1">
            <a:spLocks noChangeArrowheads="1"/>
          </p:cNvSpPr>
          <p:nvPr/>
        </p:nvSpPr>
        <p:spPr bwMode="auto">
          <a:xfrm>
            <a:off x="107582" y="171417"/>
            <a:ext cx="6021386" cy="400110"/>
          </a:xfrm>
          <a:prstGeom prst="rect">
            <a:avLst/>
          </a:prstGeom>
          <a:noFill/>
          <a:ln w="9525" algn="ctr">
            <a:noFill/>
            <a:miter lim="800000"/>
            <a:headEnd/>
            <a:tailEnd/>
          </a:ln>
        </p:spPr>
        <p:txBody>
          <a:bodyPr wrap="square">
            <a:spAutoFit/>
          </a:bodyPr>
          <a:lstStyle>
            <a:defPPr>
              <a:defRPr lang="en-US"/>
            </a:defPPr>
            <a:lvl1pPr algn="l" rtl="0">
              <a:defRPr sz="2000" b="1" u="sng">
                <a:solidFill>
                  <a:srgbClr val="7030A0"/>
                </a:solidFill>
              </a:defRPr>
            </a:lvl1pPr>
          </a:lstStyle>
          <a:p>
            <a:r>
              <a:rPr lang="en-US" dirty="0">
                <a:solidFill>
                  <a:srgbClr val="FF0000"/>
                </a:solidFill>
              </a:rPr>
              <a:t>Failure envelopes </a:t>
            </a:r>
            <a:r>
              <a:rPr lang="en-US" dirty="0" smtClean="0">
                <a:solidFill>
                  <a:srgbClr val="FF0000"/>
                </a:solidFill>
              </a:rPr>
              <a:t>for dense sand </a:t>
            </a:r>
            <a:r>
              <a:rPr lang="en-US" dirty="0">
                <a:solidFill>
                  <a:srgbClr val="FF0000"/>
                </a:solidFill>
              </a:rPr>
              <a:t>and </a:t>
            </a:r>
            <a:r>
              <a:rPr lang="en-US" dirty="0" smtClean="0">
                <a:solidFill>
                  <a:srgbClr val="FF0000"/>
                </a:solidFill>
              </a:rPr>
              <a:t>OC Clay</a:t>
            </a:r>
            <a:endParaRPr lang="en-US" dirty="0">
              <a:solidFill>
                <a:srgbClr val="FF0000"/>
              </a:solidFill>
            </a:endParaRPr>
          </a:p>
        </p:txBody>
      </p:sp>
      <p:pic>
        <p:nvPicPr>
          <p:cNvPr id="3" name="Picture 2"/>
          <p:cNvPicPr>
            <a:picLocks noChangeAspect="1"/>
          </p:cNvPicPr>
          <p:nvPr/>
        </p:nvPicPr>
        <p:blipFill>
          <a:blip r:embed="rId2"/>
          <a:stretch>
            <a:fillRect/>
          </a:stretch>
        </p:blipFill>
        <p:spPr>
          <a:xfrm>
            <a:off x="901302" y="5890018"/>
            <a:ext cx="3202784" cy="621459"/>
          </a:xfrm>
          <a:prstGeom prst="rect">
            <a:avLst/>
          </a:prstGeom>
          <a:ln>
            <a:solidFill>
              <a:srgbClr val="FF0000"/>
            </a:solidFill>
          </a:ln>
        </p:spPr>
      </p:pic>
      <p:sp>
        <p:nvSpPr>
          <p:cNvPr id="4" name="TextBox 3"/>
          <p:cNvSpPr txBox="1"/>
          <p:nvPr/>
        </p:nvSpPr>
        <p:spPr>
          <a:xfrm>
            <a:off x="941218" y="3654632"/>
            <a:ext cx="312907" cy="369332"/>
          </a:xfrm>
          <a:prstGeom prst="rect">
            <a:avLst/>
          </a:prstGeom>
          <a:noFill/>
        </p:spPr>
        <p:txBody>
          <a:bodyPr wrap="none" rtlCol="0">
            <a:spAutoFit/>
          </a:bodyPr>
          <a:lstStyle/>
          <a:p>
            <a:r>
              <a:rPr lang="en-US" b="1" dirty="0" smtClean="0"/>
              <a:t>a</a:t>
            </a:r>
            <a:endParaRPr lang="en-US" b="1" dirty="0"/>
          </a:p>
        </p:txBody>
      </p:sp>
      <p:sp>
        <p:nvSpPr>
          <p:cNvPr id="33" name="TextBox 32"/>
          <p:cNvSpPr txBox="1"/>
          <p:nvPr/>
        </p:nvSpPr>
        <p:spPr>
          <a:xfrm>
            <a:off x="3997031" y="2463352"/>
            <a:ext cx="325731" cy="369332"/>
          </a:xfrm>
          <a:prstGeom prst="rect">
            <a:avLst/>
          </a:prstGeom>
          <a:noFill/>
        </p:spPr>
        <p:txBody>
          <a:bodyPr wrap="none" rtlCol="0">
            <a:spAutoFit/>
          </a:bodyPr>
          <a:lstStyle/>
          <a:p>
            <a:r>
              <a:rPr lang="en-US" b="1" dirty="0"/>
              <a:t>b</a:t>
            </a:r>
          </a:p>
        </p:txBody>
      </p:sp>
      <p:sp>
        <p:nvSpPr>
          <p:cNvPr id="34" name="TextBox 33"/>
          <p:cNvSpPr txBox="1"/>
          <p:nvPr/>
        </p:nvSpPr>
        <p:spPr>
          <a:xfrm>
            <a:off x="6229182" y="1304380"/>
            <a:ext cx="312906" cy="369332"/>
          </a:xfrm>
          <a:prstGeom prst="rect">
            <a:avLst/>
          </a:prstGeom>
          <a:noFill/>
        </p:spPr>
        <p:txBody>
          <a:bodyPr wrap="none" rtlCol="0">
            <a:spAutoFit/>
          </a:bodyPr>
          <a:lstStyle/>
          <a:p>
            <a:r>
              <a:rPr lang="en-US" b="1" dirty="0" smtClean="0"/>
              <a:t>c</a:t>
            </a:r>
            <a:endParaRPr lang="en-US" b="1" dirty="0"/>
          </a:p>
        </p:txBody>
      </p:sp>
      <p:sp>
        <p:nvSpPr>
          <p:cNvPr id="35" name="Text Box 13"/>
          <p:cNvSpPr txBox="1">
            <a:spLocks noChangeArrowheads="1"/>
          </p:cNvSpPr>
          <p:nvPr/>
        </p:nvSpPr>
        <p:spPr bwMode="auto">
          <a:xfrm>
            <a:off x="288926" y="5483199"/>
            <a:ext cx="4427537" cy="400050"/>
          </a:xfrm>
          <a:prstGeom prst="rect">
            <a:avLst/>
          </a:prstGeom>
          <a:noFill/>
          <a:ln w="9525" algn="ctr">
            <a:noFill/>
            <a:miter lim="800000"/>
            <a:headEnd/>
            <a:tailEnd/>
          </a:ln>
        </p:spPr>
        <p:txBody>
          <a:bodyPr wrap="square">
            <a:spAutoFit/>
          </a:bodyPr>
          <a:lstStyle/>
          <a:p>
            <a:pPr algn="l" rtl="0"/>
            <a:r>
              <a:rPr lang="en-US" sz="2000" b="1" dirty="0" smtClean="0">
                <a:latin typeface="+mn-lt"/>
              </a:rPr>
              <a:t>For portion </a:t>
            </a:r>
            <a:r>
              <a:rPr lang="en-US" sz="2000" b="1" i="1" dirty="0" err="1" smtClean="0">
                <a:solidFill>
                  <a:srgbClr val="FF0000"/>
                </a:solidFill>
                <a:latin typeface="+mn-lt"/>
              </a:rPr>
              <a:t>ab</a:t>
            </a:r>
            <a:r>
              <a:rPr lang="en-US" sz="2000" b="1" i="1" dirty="0" smtClean="0">
                <a:latin typeface="+mn-lt"/>
              </a:rPr>
              <a:t> </a:t>
            </a:r>
            <a:r>
              <a:rPr lang="en-US" sz="2000" b="1" dirty="0">
                <a:latin typeface="+mn-lt"/>
              </a:rPr>
              <a:t>of the failure envelope</a:t>
            </a:r>
            <a:endParaRPr lang="en-US" b="1" i="1" baseline="-25000" dirty="0">
              <a:latin typeface="+mn-lt"/>
              <a:cs typeface="Times New Roman" pitchFamily="18" charset="0"/>
            </a:endParaRPr>
          </a:p>
        </p:txBody>
      </p:sp>
      <p:pic>
        <p:nvPicPr>
          <p:cNvPr id="5" name="Picture 4"/>
          <p:cNvPicPr>
            <a:picLocks noChangeAspect="1"/>
          </p:cNvPicPr>
          <p:nvPr/>
        </p:nvPicPr>
        <p:blipFill>
          <a:blip r:embed="rId3"/>
          <a:stretch>
            <a:fillRect/>
          </a:stretch>
        </p:blipFill>
        <p:spPr>
          <a:xfrm>
            <a:off x="5192712" y="5902299"/>
            <a:ext cx="2352326" cy="459273"/>
          </a:xfrm>
          <a:prstGeom prst="rect">
            <a:avLst/>
          </a:prstGeom>
          <a:ln>
            <a:solidFill>
              <a:srgbClr val="FF0000"/>
            </a:solidFill>
          </a:ln>
        </p:spPr>
      </p:pic>
      <p:sp>
        <p:nvSpPr>
          <p:cNvPr id="36" name="Text Box 13"/>
          <p:cNvSpPr txBox="1">
            <a:spLocks noChangeArrowheads="1"/>
          </p:cNvSpPr>
          <p:nvPr/>
        </p:nvSpPr>
        <p:spPr bwMode="auto">
          <a:xfrm>
            <a:off x="5991224" y="1848644"/>
            <a:ext cx="619125" cy="519113"/>
          </a:xfrm>
          <a:prstGeom prst="rect">
            <a:avLst/>
          </a:prstGeom>
          <a:noFill/>
          <a:ln w="9525" algn="ctr">
            <a:noFill/>
            <a:miter lim="800000"/>
            <a:headEnd/>
            <a:tailEnd/>
          </a:ln>
        </p:spPr>
        <p:txBody>
          <a:bodyPr>
            <a:spAutoFit/>
          </a:bodyPr>
          <a:lstStyle/>
          <a:p>
            <a:pPr algn="l" rtl="0"/>
            <a:r>
              <a:rPr lang="en-US" sz="2800" b="1" i="1" dirty="0" smtClean="0">
                <a:latin typeface="Symbol" pitchFamily="18" charset="2"/>
              </a:rPr>
              <a:t>f</a:t>
            </a:r>
            <a:r>
              <a:rPr lang="en-US" sz="2800" b="1" baseline="30000" dirty="0" smtClean="0">
                <a:latin typeface="Blazing" panose="00000400000000000000" pitchFamily="2" charset="0"/>
              </a:rPr>
              <a:t>’</a:t>
            </a:r>
            <a:endParaRPr lang="en-US" sz="2800" b="1" baseline="30000" dirty="0">
              <a:latin typeface="Blazing" panose="00000400000000000000" pitchFamily="2" charset="0"/>
            </a:endParaRP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9"/>
          <p:cNvGrpSpPr>
            <a:grpSpLocks/>
          </p:cNvGrpSpPr>
          <p:nvPr/>
        </p:nvGrpSpPr>
        <p:grpSpPr bwMode="auto">
          <a:xfrm>
            <a:off x="519121" y="2348636"/>
            <a:ext cx="3917659" cy="957701"/>
            <a:chOff x="614" y="1353"/>
            <a:chExt cx="3026" cy="788"/>
          </a:xfrm>
        </p:grpSpPr>
        <p:grpSp>
          <p:nvGrpSpPr>
            <p:cNvPr id="3" name="Group 62"/>
            <p:cNvGrpSpPr>
              <a:grpSpLocks/>
            </p:cNvGrpSpPr>
            <p:nvPr/>
          </p:nvGrpSpPr>
          <p:grpSpPr bwMode="auto">
            <a:xfrm>
              <a:off x="614" y="1353"/>
              <a:ext cx="3026" cy="788"/>
              <a:chOff x="614" y="1353"/>
              <a:chExt cx="3026" cy="788"/>
            </a:xfrm>
          </p:grpSpPr>
          <p:sp>
            <p:nvSpPr>
              <p:cNvPr id="55336" name="Text Box 53"/>
              <p:cNvSpPr txBox="1">
                <a:spLocks noChangeArrowheads="1"/>
              </p:cNvSpPr>
              <p:nvPr/>
            </p:nvSpPr>
            <p:spPr bwMode="auto">
              <a:xfrm>
                <a:off x="1483" y="1622"/>
                <a:ext cx="379" cy="288"/>
              </a:xfrm>
              <a:prstGeom prst="rect">
                <a:avLst/>
              </a:prstGeom>
              <a:solidFill>
                <a:schemeClr val="bg1"/>
              </a:solidFill>
              <a:ln w="9525" algn="ctr">
                <a:noFill/>
                <a:miter lim="800000"/>
                <a:headEnd/>
                <a:tailEnd/>
              </a:ln>
            </p:spPr>
            <p:txBody>
              <a:bodyPr>
                <a:spAutoFit/>
              </a:bodyPr>
              <a:lstStyle/>
              <a:p>
                <a:r>
                  <a:rPr lang="en-US" sz="2400" dirty="0">
                    <a:solidFill>
                      <a:schemeClr val="hlink"/>
                    </a:solidFill>
                    <a:latin typeface="Symbol" pitchFamily="18" charset="2"/>
                  </a:rPr>
                  <a:t>t</a:t>
                </a:r>
                <a:r>
                  <a:rPr lang="en-US" sz="2400" baseline="-25000" dirty="0">
                    <a:solidFill>
                      <a:schemeClr val="hlink"/>
                    </a:solidFill>
                  </a:rPr>
                  <a:t>f1</a:t>
                </a:r>
              </a:p>
            </p:txBody>
          </p:sp>
          <p:sp>
            <p:nvSpPr>
              <p:cNvPr id="55337" name="Freeform 55"/>
              <p:cNvSpPr>
                <a:spLocks/>
              </p:cNvSpPr>
              <p:nvPr/>
            </p:nvSpPr>
            <p:spPr bwMode="auto">
              <a:xfrm>
                <a:off x="614" y="1353"/>
                <a:ext cx="3026" cy="785"/>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endParaRPr lang="en-US"/>
              </a:p>
            </p:txBody>
          </p:sp>
          <p:sp>
            <p:nvSpPr>
              <p:cNvPr id="55338" name="Line 56"/>
              <p:cNvSpPr>
                <a:spLocks noChangeShapeType="1"/>
              </p:cNvSpPr>
              <p:nvPr/>
            </p:nvSpPr>
            <p:spPr bwMode="auto">
              <a:xfrm flipH="1">
                <a:off x="1534" y="1440"/>
                <a:ext cx="7" cy="701"/>
              </a:xfrm>
              <a:prstGeom prst="line">
                <a:avLst/>
              </a:prstGeom>
              <a:noFill/>
              <a:ln w="38100">
                <a:solidFill>
                  <a:srgbClr val="FF0000"/>
                </a:solidFill>
                <a:prstDash val="dash"/>
                <a:round/>
                <a:headEnd type="triangle" w="med" len="med"/>
                <a:tailEnd type="triangle" w="med" len="med"/>
              </a:ln>
            </p:spPr>
            <p:txBody>
              <a:bodyPr/>
              <a:lstStyle/>
              <a:p>
                <a:endParaRPr lang="en-US"/>
              </a:p>
            </p:txBody>
          </p:sp>
        </p:grpSp>
        <p:sp>
          <p:nvSpPr>
            <p:cNvPr id="55335" name="Text Box 65"/>
            <p:cNvSpPr txBox="1">
              <a:spLocks noChangeArrowheads="1"/>
            </p:cNvSpPr>
            <p:nvPr/>
          </p:nvSpPr>
          <p:spPr bwMode="auto">
            <a:xfrm>
              <a:off x="2009" y="1466"/>
              <a:ext cx="1586" cy="288"/>
            </a:xfrm>
            <a:prstGeom prst="rect">
              <a:avLst/>
            </a:prstGeom>
            <a:solidFill>
              <a:schemeClr val="bg1"/>
            </a:solidFill>
            <a:ln w="9525" algn="ctr">
              <a:noFill/>
              <a:miter lim="800000"/>
              <a:headEnd/>
              <a:tailEnd/>
            </a:ln>
          </p:spPr>
          <p:txBody>
            <a:bodyPr wrap="square">
              <a:spAutoFit/>
            </a:bodyPr>
            <a:lstStyle/>
            <a:p>
              <a:pPr algn="l" rtl="0"/>
              <a:r>
                <a:rPr lang="en-US" sz="1600" b="1" dirty="0"/>
                <a:t>Normal stress = </a:t>
              </a:r>
              <a:r>
                <a:rPr lang="en-US" sz="1600" b="1" dirty="0">
                  <a:solidFill>
                    <a:srgbClr val="FF0000"/>
                  </a:solidFill>
                  <a:latin typeface="Symbol" pitchFamily="18" charset="2"/>
                </a:rPr>
                <a:t>s</a:t>
              </a:r>
              <a:r>
                <a:rPr lang="en-US" sz="1600" b="1" baseline="-25000" dirty="0">
                  <a:solidFill>
                    <a:srgbClr val="FF0000"/>
                  </a:solidFill>
                </a:rPr>
                <a:t>1</a:t>
              </a:r>
            </a:p>
          </p:txBody>
        </p:sp>
      </p:grpSp>
      <p:grpSp>
        <p:nvGrpSpPr>
          <p:cNvPr id="4" name="Group 43"/>
          <p:cNvGrpSpPr>
            <a:grpSpLocks/>
          </p:cNvGrpSpPr>
          <p:nvPr/>
        </p:nvGrpSpPr>
        <p:grpSpPr bwMode="auto">
          <a:xfrm>
            <a:off x="79638" y="1066375"/>
            <a:ext cx="4012064" cy="2599107"/>
            <a:chOff x="1130" y="429"/>
            <a:chExt cx="3011" cy="1866"/>
          </a:xfrm>
        </p:grpSpPr>
        <p:sp>
          <p:nvSpPr>
            <p:cNvPr id="55330" name="Line 44"/>
            <p:cNvSpPr>
              <a:spLocks noChangeShapeType="1"/>
            </p:cNvSpPr>
            <p:nvPr/>
          </p:nvSpPr>
          <p:spPr bwMode="auto">
            <a:xfrm>
              <a:off x="1465" y="463"/>
              <a:ext cx="0" cy="1551"/>
            </a:xfrm>
            <a:prstGeom prst="line">
              <a:avLst/>
            </a:prstGeom>
            <a:noFill/>
            <a:ln w="25400">
              <a:solidFill>
                <a:schemeClr val="tx1"/>
              </a:solidFill>
              <a:round/>
              <a:headEnd type="triangle" w="med" len="med"/>
              <a:tailEnd/>
            </a:ln>
          </p:spPr>
          <p:txBody>
            <a:bodyPr/>
            <a:lstStyle/>
            <a:p>
              <a:endParaRPr lang="en-US"/>
            </a:p>
          </p:txBody>
        </p:sp>
        <p:sp>
          <p:nvSpPr>
            <p:cNvPr id="55331" name="Line 45"/>
            <p:cNvSpPr>
              <a:spLocks noChangeShapeType="1"/>
            </p:cNvSpPr>
            <p:nvPr/>
          </p:nvSpPr>
          <p:spPr bwMode="auto">
            <a:xfrm>
              <a:off x="1465" y="2023"/>
              <a:ext cx="2676" cy="1"/>
            </a:xfrm>
            <a:prstGeom prst="line">
              <a:avLst/>
            </a:prstGeom>
            <a:noFill/>
            <a:ln w="25400">
              <a:solidFill>
                <a:schemeClr val="tx1"/>
              </a:solidFill>
              <a:round/>
              <a:headEnd/>
              <a:tailEnd type="triangle" w="med" len="med"/>
            </a:ln>
          </p:spPr>
          <p:txBody>
            <a:bodyPr/>
            <a:lstStyle/>
            <a:p>
              <a:endParaRPr lang="en-US"/>
            </a:p>
          </p:txBody>
        </p:sp>
        <p:sp>
          <p:nvSpPr>
            <p:cNvPr id="55332" name="Text Box 46"/>
            <p:cNvSpPr txBox="1">
              <a:spLocks noChangeArrowheads="1"/>
            </p:cNvSpPr>
            <p:nvPr/>
          </p:nvSpPr>
          <p:spPr bwMode="auto">
            <a:xfrm rot="10800000">
              <a:off x="1130" y="429"/>
              <a:ext cx="323" cy="1258"/>
            </a:xfrm>
            <a:prstGeom prst="rect">
              <a:avLst/>
            </a:prstGeom>
            <a:noFill/>
            <a:ln w="9525" algn="ctr">
              <a:noFill/>
              <a:miter lim="800000"/>
              <a:headEnd/>
              <a:tailEnd/>
            </a:ln>
          </p:spPr>
          <p:txBody>
            <a:bodyPr vert="eaVert">
              <a:spAutoFit/>
            </a:bodyPr>
            <a:lstStyle/>
            <a:p>
              <a:r>
                <a:rPr lang="en-US" sz="1600" b="1" dirty="0"/>
                <a:t>Shear stress,</a:t>
              </a:r>
              <a:r>
                <a:rPr lang="en-US" sz="1600" b="1" dirty="0">
                  <a:latin typeface="Symbol" pitchFamily="18" charset="2"/>
                </a:rPr>
                <a:t> t</a:t>
              </a:r>
            </a:p>
          </p:txBody>
        </p:sp>
        <p:sp>
          <p:nvSpPr>
            <p:cNvPr id="55333" name="Text Box 47"/>
            <p:cNvSpPr txBox="1">
              <a:spLocks noChangeArrowheads="1"/>
            </p:cNvSpPr>
            <p:nvPr/>
          </p:nvSpPr>
          <p:spPr bwMode="auto">
            <a:xfrm rot="16200000">
              <a:off x="2954" y="1282"/>
              <a:ext cx="309" cy="1718"/>
            </a:xfrm>
            <a:prstGeom prst="rect">
              <a:avLst/>
            </a:prstGeom>
            <a:noFill/>
            <a:ln w="9525" algn="ctr">
              <a:noFill/>
              <a:miter lim="800000"/>
              <a:headEnd/>
              <a:tailEnd/>
            </a:ln>
          </p:spPr>
          <p:txBody>
            <a:bodyPr vert="eaVert">
              <a:spAutoFit/>
            </a:bodyPr>
            <a:lstStyle/>
            <a:p>
              <a:r>
                <a:rPr lang="en-US" sz="1600" b="1" dirty="0"/>
                <a:t>Shear displacement</a:t>
              </a:r>
              <a:endParaRPr lang="en-US" sz="1600" b="1" dirty="0">
                <a:latin typeface="Symbol" pitchFamily="18" charset="2"/>
              </a:endParaRPr>
            </a:p>
          </p:txBody>
        </p:sp>
      </p:grpSp>
      <p:grpSp>
        <p:nvGrpSpPr>
          <p:cNvPr id="5" name="Group 90"/>
          <p:cNvGrpSpPr>
            <a:grpSpLocks/>
          </p:cNvGrpSpPr>
          <p:nvPr/>
        </p:nvGrpSpPr>
        <p:grpSpPr bwMode="auto">
          <a:xfrm>
            <a:off x="538172" y="1776320"/>
            <a:ext cx="3743011" cy="1490330"/>
            <a:chOff x="626" y="1063"/>
            <a:chExt cx="2746" cy="1053"/>
          </a:xfrm>
        </p:grpSpPr>
        <p:grpSp>
          <p:nvGrpSpPr>
            <p:cNvPr id="6" name="Group 63"/>
            <p:cNvGrpSpPr>
              <a:grpSpLocks/>
            </p:cNvGrpSpPr>
            <p:nvPr/>
          </p:nvGrpSpPr>
          <p:grpSpPr bwMode="auto">
            <a:xfrm>
              <a:off x="626" y="1063"/>
              <a:ext cx="2016" cy="1053"/>
              <a:chOff x="626" y="1063"/>
              <a:chExt cx="2016" cy="1053"/>
            </a:xfrm>
          </p:grpSpPr>
          <p:sp>
            <p:nvSpPr>
              <p:cNvPr id="55327" name="Freeform 49"/>
              <p:cNvSpPr>
                <a:spLocks/>
              </p:cNvSpPr>
              <p:nvPr/>
            </p:nvSpPr>
            <p:spPr bwMode="auto">
              <a:xfrm>
                <a:off x="626" y="1063"/>
                <a:ext cx="2016" cy="1042"/>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endParaRPr lang="en-US"/>
              </a:p>
            </p:txBody>
          </p:sp>
          <p:sp>
            <p:nvSpPr>
              <p:cNvPr id="55328" name="Line 52"/>
              <p:cNvSpPr>
                <a:spLocks noChangeShapeType="1"/>
              </p:cNvSpPr>
              <p:nvPr/>
            </p:nvSpPr>
            <p:spPr bwMode="auto">
              <a:xfrm flipH="1">
                <a:off x="1217" y="1167"/>
                <a:ext cx="7" cy="949"/>
              </a:xfrm>
              <a:prstGeom prst="line">
                <a:avLst/>
              </a:prstGeom>
              <a:noFill/>
              <a:ln w="38100">
                <a:solidFill>
                  <a:srgbClr val="FF0000"/>
                </a:solidFill>
                <a:prstDash val="dash"/>
                <a:round/>
                <a:headEnd type="triangle" w="med" len="med"/>
                <a:tailEnd type="triangle" w="med" len="med"/>
              </a:ln>
            </p:spPr>
            <p:txBody>
              <a:bodyPr/>
              <a:lstStyle/>
              <a:p>
                <a:endParaRPr lang="en-US"/>
              </a:p>
            </p:txBody>
          </p:sp>
          <p:sp>
            <p:nvSpPr>
              <p:cNvPr id="55329" name="Text Box 58"/>
              <p:cNvSpPr txBox="1">
                <a:spLocks noChangeArrowheads="1"/>
              </p:cNvSpPr>
              <p:nvPr/>
            </p:nvSpPr>
            <p:spPr bwMode="auto">
              <a:xfrm>
                <a:off x="1126" y="1522"/>
                <a:ext cx="379" cy="288"/>
              </a:xfrm>
              <a:prstGeom prst="rect">
                <a:avLst/>
              </a:prstGeom>
              <a:noFill/>
              <a:ln w="9525" algn="ctr">
                <a:noFill/>
                <a:miter lim="800000"/>
                <a:headEnd/>
                <a:tailEnd/>
              </a:ln>
            </p:spPr>
            <p:txBody>
              <a:bodyPr>
                <a:spAutoFit/>
              </a:bodyPr>
              <a:lstStyle/>
              <a:p>
                <a:r>
                  <a:rPr lang="en-US" sz="2400">
                    <a:solidFill>
                      <a:schemeClr val="hlink"/>
                    </a:solidFill>
                    <a:latin typeface="Symbol" pitchFamily="18" charset="2"/>
                  </a:rPr>
                  <a:t>t</a:t>
                </a:r>
                <a:r>
                  <a:rPr lang="en-US" sz="2400" baseline="-25000">
                    <a:solidFill>
                      <a:schemeClr val="hlink"/>
                    </a:solidFill>
                  </a:rPr>
                  <a:t>f2</a:t>
                </a:r>
              </a:p>
            </p:txBody>
          </p:sp>
        </p:grpSp>
        <p:sp>
          <p:nvSpPr>
            <p:cNvPr id="55326" name="Text Box 66"/>
            <p:cNvSpPr txBox="1">
              <a:spLocks noChangeArrowheads="1"/>
            </p:cNvSpPr>
            <p:nvPr/>
          </p:nvSpPr>
          <p:spPr bwMode="auto">
            <a:xfrm>
              <a:off x="1840" y="1161"/>
              <a:ext cx="1532" cy="212"/>
            </a:xfrm>
            <a:prstGeom prst="rect">
              <a:avLst/>
            </a:prstGeom>
            <a:noFill/>
            <a:ln w="9525" algn="ctr">
              <a:noFill/>
              <a:miter lim="800000"/>
              <a:headEnd/>
              <a:tailEnd/>
            </a:ln>
          </p:spPr>
          <p:txBody>
            <a:bodyPr>
              <a:spAutoFit/>
            </a:bodyPr>
            <a:lstStyle/>
            <a:p>
              <a:pPr algn="l" rtl="0"/>
              <a:r>
                <a:rPr lang="en-US" sz="1600" b="1" dirty="0"/>
                <a:t>Normal stress = </a:t>
              </a:r>
              <a:r>
                <a:rPr lang="en-US" sz="1600" b="1" dirty="0">
                  <a:solidFill>
                    <a:srgbClr val="FF0000"/>
                  </a:solidFill>
                  <a:latin typeface="Symbol" pitchFamily="18" charset="2"/>
                </a:rPr>
                <a:t>s</a:t>
              </a:r>
              <a:r>
                <a:rPr lang="en-US" sz="1600" b="1" baseline="-25000" dirty="0">
                  <a:solidFill>
                    <a:srgbClr val="FF0000"/>
                  </a:solidFill>
                </a:rPr>
                <a:t>2</a:t>
              </a:r>
            </a:p>
          </p:txBody>
        </p:sp>
      </p:grpSp>
      <p:grpSp>
        <p:nvGrpSpPr>
          <p:cNvPr id="7" name="Group 91"/>
          <p:cNvGrpSpPr>
            <a:grpSpLocks/>
          </p:cNvGrpSpPr>
          <p:nvPr/>
        </p:nvGrpSpPr>
        <p:grpSpPr bwMode="auto">
          <a:xfrm>
            <a:off x="519121" y="1283863"/>
            <a:ext cx="3524213" cy="2014537"/>
            <a:chOff x="614" y="750"/>
            <a:chExt cx="2439" cy="1386"/>
          </a:xfrm>
        </p:grpSpPr>
        <p:grpSp>
          <p:nvGrpSpPr>
            <p:cNvPr id="8" name="Group 64"/>
            <p:cNvGrpSpPr>
              <a:grpSpLocks/>
            </p:cNvGrpSpPr>
            <p:nvPr/>
          </p:nvGrpSpPr>
          <p:grpSpPr bwMode="auto">
            <a:xfrm>
              <a:off x="614" y="750"/>
              <a:ext cx="1635" cy="1386"/>
              <a:chOff x="614" y="750"/>
              <a:chExt cx="1635" cy="1386"/>
            </a:xfrm>
          </p:grpSpPr>
          <p:sp>
            <p:nvSpPr>
              <p:cNvPr id="55322" name="Freeform 59"/>
              <p:cNvSpPr>
                <a:spLocks/>
              </p:cNvSpPr>
              <p:nvPr/>
            </p:nvSpPr>
            <p:spPr bwMode="auto">
              <a:xfrm>
                <a:off x="614" y="750"/>
                <a:ext cx="1635" cy="1379"/>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endParaRPr lang="en-US"/>
              </a:p>
            </p:txBody>
          </p:sp>
          <p:sp>
            <p:nvSpPr>
              <p:cNvPr id="55323" name="Line 60"/>
              <p:cNvSpPr>
                <a:spLocks noChangeShapeType="1"/>
              </p:cNvSpPr>
              <p:nvPr/>
            </p:nvSpPr>
            <p:spPr bwMode="auto">
              <a:xfrm flipH="1">
                <a:off x="1079" y="867"/>
                <a:ext cx="7" cy="1269"/>
              </a:xfrm>
              <a:prstGeom prst="line">
                <a:avLst/>
              </a:prstGeom>
              <a:noFill/>
              <a:ln w="38100">
                <a:solidFill>
                  <a:srgbClr val="FF0000"/>
                </a:solidFill>
                <a:prstDash val="dash"/>
                <a:round/>
                <a:headEnd type="triangle" w="med" len="med"/>
                <a:tailEnd type="triangle" w="med" len="med"/>
              </a:ln>
            </p:spPr>
            <p:txBody>
              <a:bodyPr/>
              <a:lstStyle/>
              <a:p>
                <a:endParaRPr lang="en-US"/>
              </a:p>
            </p:txBody>
          </p:sp>
          <p:sp>
            <p:nvSpPr>
              <p:cNvPr id="55324" name="Text Box 61"/>
              <p:cNvSpPr txBox="1">
                <a:spLocks noChangeArrowheads="1"/>
              </p:cNvSpPr>
              <p:nvPr/>
            </p:nvSpPr>
            <p:spPr bwMode="auto">
              <a:xfrm>
                <a:off x="744" y="1746"/>
                <a:ext cx="379" cy="288"/>
              </a:xfrm>
              <a:prstGeom prst="rect">
                <a:avLst/>
              </a:prstGeom>
              <a:noFill/>
              <a:ln w="9525" algn="ctr">
                <a:noFill/>
                <a:miter lim="800000"/>
                <a:headEnd/>
                <a:tailEnd/>
              </a:ln>
            </p:spPr>
            <p:txBody>
              <a:bodyPr>
                <a:spAutoFit/>
              </a:bodyPr>
              <a:lstStyle/>
              <a:p>
                <a:r>
                  <a:rPr lang="en-US" sz="2400" dirty="0">
                    <a:solidFill>
                      <a:schemeClr val="hlink"/>
                    </a:solidFill>
                    <a:latin typeface="Symbol" pitchFamily="18" charset="2"/>
                  </a:rPr>
                  <a:t>t</a:t>
                </a:r>
                <a:r>
                  <a:rPr lang="en-US" sz="2400" baseline="-25000" dirty="0">
                    <a:solidFill>
                      <a:schemeClr val="hlink"/>
                    </a:solidFill>
                  </a:rPr>
                  <a:t>f3</a:t>
                </a:r>
              </a:p>
            </p:txBody>
          </p:sp>
        </p:grpSp>
        <p:sp>
          <p:nvSpPr>
            <p:cNvPr id="55321" name="Text Box 67"/>
            <p:cNvSpPr txBox="1">
              <a:spLocks noChangeArrowheads="1"/>
            </p:cNvSpPr>
            <p:nvPr/>
          </p:nvSpPr>
          <p:spPr bwMode="auto">
            <a:xfrm>
              <a:off x="1415" y="879"/>
              <a:ext cx="1638" cy="212"/>
            </a:xfrm>
            <a:prstGeom prst="rect">
              <a:avLst/>
            </a:prstGeom>
            <a:noFill/>
            <a:ln w="9525" algn="ctr">
              <a:noFill/>
              <a:miter lim="800000"/>
              <a:headEnd/>
              <a:tailEnd/>
            </a:ln>
          </p:spPr>
          <p:txBody>
            <a:bodyPr>
              <a:spAutoFit/>
            </a:bodyPr>
            <a:lstStyle/>
            <a:p>
              <a:pPr algn="l" rtl="0"/>
              <a:r>
                <a:rPr lang="en-US" sz="1600" b="1" dirty="0"/>
                <a:t>Normal stress = </a:t>
              </a:r>
              <a:r>
                <a:rPr lang="en-US" sz="1600" b="1" dirty="0">
                  <a:solidFill>
                    <a:srgbClr val="FF0000"/>
                  </a:solidFill>
                  <a:latin typeface="Symbol" pitchFamily="18" charset="2"/>
                </a:rPr>
                <a:t>s</a:t>
              </a:r>
              <a:r>
                <a:rPr lang="en-US" sz="1600" b="1" baseline="-25000" dirty="0">
                  <a:solidFill>
                    <a:srgbClr val="FF0000"/>
                  </a:solidFill>
                </a:rPr>
                <a:t>3</a:t>
              </a:r>
            </a:p>
          </p:txBody>
        </p:sp>
      </p:grpSp>
      <p:grpSp>
        <p:nvGrpSpPr>
          <p:cNvPr id="9" name="Group 81"/>
          <p:cNvGrpSpPr>
            <a:grpSpLocks/>
          </p:cNvGrpSpPr>
          <p:nvPr/>
        </p:nvGrpSpPr>
        <p:grpSpPr bwMode="auto">
          <a:xfrm>
            <a:off x="45119" y="3692874"/>
            <a:ext cx="3998654" cy="3020328"/>
            <a:chOff x="320" y="1709"/>
            <a:chExt cx="2940" cy="2590"/>
          </a:xfrm>
        </p:grpSpPr>
        <p:sp>
          <p:nvSpPr>
            <p:cNvPr id="55316" name="Line 73"/>
            <p:cNvSpPr>
              <a:spLocks noChangeShapeType="1"/>
            </p:cNvSpPr>
            <p:nvPr/>
          </p:nvSpPr>
          <p:spPr bwMode="auto">
            <a:xfrm>
              <a:off x="603" y="1709"/>
              <a:ext cx="21" cy="2263"/>
            </a:xfrm>
            <a:prstGeom prst="line">
              <a:avLst/>
            </a:prstGeom>
            <a:noFill/>
            <a:ln w="25400">
              <a:solidFill>
                <a:schemeClr val="tx1"/>
              </a:solidFill>
              <a:round/>
              <a:headEnd type="triangle" w="med" len="med"/>
              <a:tailEnd/>
            </a:ln>
          </p:spPr>
          <p:txBody>
            <a:bodyPr/>
            <a:lstStyle/>
            <a:p>
              <a:endParaRPr lang="en-US"/>
            </a:p>
          </p:txBody>
        </p:sp>
        <p:sp>
          <p:nvSpPr>
            <p:cNvPr id="55317" name="Line 74"/>
            <p:cNvSpPr>
              <a:spLocks noChangeShapeType="1"/>
            </p:cNvSpPr>
            <p:nvPr/>
          </p:nvSpPr>
          <p:spPr bwMode="auto">
            <a:xfrm>
              <a:off x="624" y="3980"/>
              <a:ext cx="2636" cy="0"/>
            </a:xfrm>
            <a:prstGeom prst="line">
              <a:avLst/>
            </a:prstGeom>
            <a:noFill/>
            <a:ln w="25400">
              <a:solidFill>
                <a:schemeClr val="tx1"/>
              </a:solidFill>
              <a:round/>
              <a:headEnd/>
              <a:tailEnd type="triangle" w="med" len="med"/>
            </a:ln>
          </p:spPr>
          <p:txBody>
            <a:bodyPr/>
            <a:lstStyle/>
            <a:p>
              <a:endParaRPr lang="en-US"/>
            </a:p>
          </p:txBody>
        </p:sp>
        <p:sp>
          <p:nvSpPr>
            <p:cNvPr id="55318" name="Text Box 75"/>
            <p:cNvSpPr txBox="1">
              <a:spLocks noChangeArrowheads="1"/>
            </p:cNvSpPr>
            <p:nvPr/>
          </p:nvSpPr>
          <p:spPr bwMode="auto">
            <a:xfrm rot="10800000">
              <a:off x="320" y="1851"/>
              <a:ext cx="317" cy="2384"/>
            </a:xfrm>
            <a:prstGeom prst="rect">
              <a:avLst/>
            </a:prstGeom>
            <a:noFill/>
            <a:ln w="9525" algn="ctr">
              <a:noFill/>
              <a:miter lim="800000"/>
              <a:headEnd/>
              <a:tailEnd/>
            </a:ln>
          </p:spPr>
          <p:txBody>
            <a:bodyPr vert="eaVert" wrap="square">
              <a:spAutoFit/>
            </a:bodyPr>
            <a:lstStyle/>
            <a:p>
              <a:r>
                <a:rPr lang="en-US" sz="1600" b="1" dirty="0"/>
                <a:t>Shear stress at failure,</a:t>
              </a:r>
              <a:r>
                <a:rPr lang="en-US" sz="1600" b="1" dirty="0">
                  <a:latin typeface="Symbol" pitchFamily="18" charset="2"/>
                </a:rPr>
                <a:t> </a:t>
              </a:r>
              <a:r>
                <a:rPr lang="en-US" sz="1600" b="1" dirty="0" err="1">
                  <a:latin typeface="Symbol" pitchFamily="18" charset="2"/>
                </a:rPr>
                <a:t>t</a:t>
              </a:r>
              <a:r>
                <a:rPr lang="en-US" sz="1600" b="1" baseline="-25000" dirty="0" err="1"/>
                <a:t>f</a:t>
              </a:r>
              <a:endParaRPr lang="en-US" sz="1600" b="1" baseline="-25000" dirty="0"/>
            </a:p>
          </p:txBody>
        </p:sp>
        <p:sp>
          <p:nvSpPr>
            <p:cNvPr id="55319" name="Text Box 76"/>
            <p:cNvSpPr txBox="1">
              <a:spLocks noChangeArrowheads="1"/>
            </p:cNvSpPr>
            <p:nvPr/>
          </p:nvSpPr>
          <p:spPr bwMode="auto">
            <a:xfrm rot="16200000">
              <a:off x="2185" y="3428"/>
              <a:ext cx="369" cy="1374"/>
            </a:xfrm>
            <a:prstGeom prst="rect">
              <a:avLst/>
            </a:prstGeom>
            <a:noFill/>
            <a:ln w="9525" algn="ctr">
              <a:noFill/>
              <a:miter lim="800000"/>
              <a:headEnd/>
              <a:tailEnd/>
            </a:ln>
          </p:spPr>
          <p:txBody>
            <a:bodyPr vert="eaVert" wrap="square">
              <a:spAutoFit/>
            </a:bodyPr>
            <a:lstStyle/>
            <a:p>
              <a:pPr algn="l" rtl="0"/>
              <a:r>
                <a:rPr lang="en-US" sz="1600" b="1" dirty="0"/>
                <a:t>Normal stress, </a:t>
              </a:r>
              <a:r>
                <a:rPr lang="en-US" sz="1600" b="1" dirty="0">
                  <a:latin typeface="Symbol" pitchFamily="18" charset="2"/>
                </a:rPr>
                <a:t>s</a:t>
              </a:r>
            </a:p>
          </p:txBody>
        </p:sp>
      </p:grpSp>
      <p:sp>
        <p:nvSpPr>
          <p:cNvPr id="78926" name="Oval 78"/>
          <p:cNvSpPr>
            <a:spLocks noChangeArrowheads="1"/>
          </p:cNvSpPr>
          <p:nvPr/>
        </p:nvSpPr>
        <p:spPr bwMode="auto">
          <a:xfrm>
            <a:off x="1289059" y="5619325"/>
            <a:ext cx="127000" cy="98425"/>
          </a:xfrm>
          <a:prstGeom prst="ellipse">
            <a:avLst/>
          </a:prstGeom>
          <a:solidFill>
            <a:schemeClr val="accent1"/>
          </a:solidFill>
          <a:ln w="9525" algn="ctr">
            <a:solidFill>
              <a:schemeClr val="tx1"/>
            </a:solidFill>
            <a:round/>
            <a:headEnd/>
            <a:tailEnd/>
          </a:ln>
        </p:spPr>
        <p:txBody>
          <a:bodyPr wrap="none" anchor="ctr"/>
          <a:lstStyle/>
          <a:p>
            <a:endParaRPr lang="en-US"/>
          </a:p>
        </p:txBody>
      </p:sp>
      <p:sp>
        <p:nvSpPr>
          <p:cNvPr id="78927" name="Oval 79"/>
          <p:cNvSpPr>
            <a:spLocks noChangeArrowheads="1"/>
          </p:cNvSpPr>
          <p:nvPr/>
        </p:nvSpPr>
        <p:spPr bwMode="auto">
          <a:xfrm>
            <a:off x="1753402" y="5088587"/>
            <a:ext cx="127000" cy="98425"/>
          </a:xfrm>
          <a:prstGeom prst="ellipse">
            <a:avLst/>
          </a:prstGeom>
          <a:solidFill>
            <a:schemeClr val="accent1"/>
          </a:solidFill>
          <a:ln w="9525" algn="ctr">
            <a:solidFill>
              <a:schemeClr val="tx1"/>
            </a:solidFill>
            <a:round/>
            <a:headEnd/>
            <a:tailEnd/>
          </a:ln>
        </p:spPr>
        <p:txBody>
          <a:bodyPr wrap="none" anchor="ctr"/>
          <a:lstStyle/>
          <a:p>
            <a:endParaRPr lang="en-US"/>
          </a:p>
        </p:txBody>
      </p:sp>
      <p:sp>
        <p:nvSpPr>
          <p:cNvPr id="78928" name="Oval 80"/>
          <p:cNvSpPr>
            <a:spLocks noChangeArrowheads="1"/>
          </p:cNvSpPr>
          <p:nvPr/>
        </p:nvSpPr>
        <p:spPr bwMode="auto">
          <a:xfrm>
            <a:off x="2527307" y="4649030"/>
            <a:ext cx="127000" cy="98425"/>
          </a:xfrm>
          <a:prstGeom prst="ellipse">
            <a:avLst/>
          </a:prstGeom>
          <a:solidFill>
            <a:schemeClr val="accent1"/>
          </a:solidFill>
          <a:ln w="9525" algn="ctr">
            <a:solidFill>
              <a:schemeClr val="tx1"/>
            </a:solidFill>
            <a:round/>
            <a:headEnd/>
            <a:tailEnd/>
          </a:ln>
        </p:spPr>
        <p:txBody>
          <a:bodyPr wrap="none" anchor="ctr"/>
          <a:lstStyle/>
          <a:p>
            <a:endParaRPr lang="en-US"/>
          </a:p>
        </p:txBody>
      </p:sp>
      <p:grpSp>
        <p:nvGrpSpPr>
          <p:cNvPr id="10" name="Group 87"/>
          <p:cNvGrpSpPr>
            <a:grpSpLocks/>
          </p:cNvGrpSpPr>
          <p:nvPr/>
        </p:nvGrpSpPr>
        <p:grpSpPr bwMode="auto">
          <a:xfrm>
            <a:off x="542934" y="4028651"/>
            <a:ext cx="3902075" cy="2195513"/>
            <a:chOff x="629" y="2596"/>
            <a:chExt cx="2458" cy="1383"/>
          </a:xfrm>
        </p:grpSpPr>
        <p:sp>
          <p:nvSpPr>
            <p:cNvPr id="55310" name="Line 77"/>
            <p:cNvSpPr>
              <a:spLocks noChangeShapeType="1"/>
            </p:cNvSpPr>
            <p:nvPr/>
          </p:nvSpPr>
          <p:spPr bwMode="auto">
            <a:xfrm flipV="1">
              <a:off x="629" y="2596"/>
              <a:ext cx="1728" cy="1383"/>
            </a:xfrm>
            <a:prstGeom prst="line">
              <a:avLst/>
            </a:prstGeom>
            <a:noFill/>
            <a:ln w="38100">
              <a:solidFill>
                <a:srgbClr val="FF6600"/>
              </a:solidFill>
              <a:round/>
              <a:headEnd/>
              <a:tailEnd/>
            </a:ln>
          </p:spPr>
          <p:txBody>
            <a:bodyPr/>
            <a:lstStyle/>
            <a:p>
              <a:endParaRPr lang="en-US"/>
            </a:p>
          </p:txBody>
        </p:sp>
        <p:sp>
          <p:nvSpPr>
            <p:cNvPr id="55311" name="Line 82"/>
            <p:cNvSpPr>
              <a:spLocks noChangeShapeType="1"/>
            </p:cNvSpPr>
            <p:nvPr/>
          </p:nvSpPr>
          <p:spPr bwMode="auto">
            <a:xfrm>
              <a:off x="1182" y="3573"/>
              <a:ext cx="842" cy="0"/>
            </a:xfrm>
            <a:prstGeom prst="line">
              <a:avLst/>
            </a:prstGeom>
            <a:noFill/>
            <a:ln w="9525">
              <a:solidFill>
                <a:schemeClr val="tx1"/>
              </a:solidFill>
              <a:round/>
              <a:headEnd/>
              <a:tailEnd/>
            </a:ln>
          </p:spPr>
          <p:txBody>
            <a:bodyPr/>
            <a:lstStyle/>
            <a:p>
              <a:endParaRPr lang="en-US"/>
            </a:p>
          </p:txBody>
        </p:sp>
        <p:sp>
          <p:nvSpPr>
            <p:cNvPr id="55312" name="Arc 83"/>
            <p:cNvSpPr>
              <a:spLocks/>
            </p:cNvSpPr>
            <p:nvPr/>
          </p:nvSpPr>
          <p:spPr bwMode="auto">
            <a:xfrm rot="17250268" flipV="1">
              <a:off x="1478" y="3298"/>
              <a:ext cx="252" cy="308"/>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endParaRPr lang="en-US"/>
            </a:p>
          </p:txBody>
        </p:sp>
        <p:sp>
          <p:nvSpPr>
            <p:cNvPr id="55313" name="Text Box 84"/>
            <p:cNvSpPr txBox="1">
              <a:spLocks noChangeArrowheads="1"/>
            </p:cNvSpPr>
            <p:nvPr/>
          </p:nvSpPr>
          <p:spPr bwMode="auto">
            <a:xfrm>
              <a:off x="1668" y="3165"/>
              <a:ext cx="186" cy="327"/>
            </a:xfrm>
            <a:prstGeom prst="rect">
              <a:avLst/>
            </a:prstGeom>
            <a:noFill/>
            <a:ln w="9525" algn="ctr">
              <a:noFill/>
              <a:miter lim="800000"/>
              <a:headEnd/>
              <a:tailEnd/>
            </a:ln>
          </p:spPr>
          <p:txBody>
            <a:bodyPr>
              <a:spAutoFit/>
            </a:bodyPr>
            <a:lstStyle/>
            <a:p>
              <a:r>
                <a:rPr lang="en-US" sz="2800" i="1" dirty="0">
                  <a:latin typeface="Symbol" pitchFamily="18" charset="2"/>
                </a:rPr>
                <a:t>f</a:t>
              </a:r>
            </a:p>
          </p:txBody>
        </p:sp>
        <p:sp>
          <p:nvSpPr>
            <p:cNvPr id="55314" name="Text Box 85"/>
            <p:cNvSpPr txBox="1">
              <a:spLocks noChangeArrowheads="1"/>
            </p:cNvSpPr>
            <p:nvPr/>
          </p:nvSpPr>
          <p:spPr bwMode="auto">
            <a:xfrm>
              <a:off x="2179" y="2942"/>
              <a:ext cx="908" cy="679"/>
            </a:xfrm>
            <a:prstGeom prst="rect">
              <a:avLst/>
            </a:prstGeom>
            <a:noFill/>
            <a:ln w="9525" algn="ctr">
              <a:noFill/>
              <a:miter lim="800000"/>
              <a:headEnd/>
              <a:tailEnd/>
            </a:ln>
          </p:spPr>
          <p:txBody>
            <a:bodyPr wrap="square">
              <a:spAutoFit/>
            </a:bodyPr>
            <a:lstStyle/>
            <a:p>
              <a:pPr algn="l" rtl="0"/>
              <a:r>
                <a:rPr lang="en-US" sz="1600" b="1" dirty="0">
                  <a:solidFill>
                    <a:schemeClr val="hlink"/>
                  </a:solidFill>
                </a:rPr>
                <a:t>Mohr – Coulomb failure envelope</a:t>
              </a:r>
            </a:p>
          </p:txBody>
        </p:sp>
        <p:sp>
          <p:nvSpPr>
            <p:cNvPr id="55315" name="Line 86"/>
            <p:cNvSpPr>
              <a:spLocks noChangeShapeType="1"/>
            </p:cNvSpPr>
            <p:nvPr/>
          </p:nvSpPr>
          <p:spPr bwMode="auto">
            <a:xfrm flipH="1">
              <a:off x="1629" y="3084"/>
              <a:ext cx="568" cy="119"/>
            </a:xfrm>
            <a:prstGeom prst="line">
              <a:avLst/>
            </a:prstGeom>
            <a:noFill/>
            <a:ln w="12700">
              <a:solidFill>
                <a:srgbClr val="0000FF"/>
              </a:solidFill>
              <a:prstDash val="solid"/>
              <a:round/>
              <a:headEnd/>
              <a:tailEnd type="triangle" w="med" len="med"/>
            </a:ln>
          </p:spPr>
          <p:txBody>
            <a:bodyPr/>
            <a:lstStyle/>
            <a:p>
              <a:endParaRPr lang="en-US"/>
            </a:p>
          </p:txBody>
        </p:sp>
      </p:grpSp>
      <p:sp>
        <p:nvSpPr>
          <p:cNvPr id="46" name="TextBox 45"/>
          <p:cNvSpPr txBox="1"/>
          <p:nvPr/>
        </p:nvSpPr>
        <p:spPr>
          <a:xfrm>
            <a:off x="98613" y="-51765"/>
            <a:ext cx="8315161" cy="369332"/>
          </a:xfrm>
          <a:prstGeom prst="rect">
            <a:avLst/>
          </a:prstGeom>
          <a:noFill/>
        </p:spPr>
        <p:txBody>
          <a:bodyPr wrap="none" rtlCol="0">
            <a:spAutoFit/>
          </a:bodyPr>
          <a:lstStyle/>
          <a:p>
            <a:pPr algn="l" rtl="0"/>
            <a:r>
              <a:rPr lang="en-US" b="1" dirty="0" smtClean="0">
                <a:solidFill>
                  <a:srgbClr val="0B0BEF"/>
                </a:solidFill>
              </a:rPr>
              <a:t>Can you think about Direct shear and Triaxial Test w.r.t. analysis of results</a:t>
            </a:r>
            <a:endParaRPr lang="en-US" b="1" dirty="0">
              <a:solidFill>
                <a:srgbClr val="0B0BEF"/>
              </a:solidFill>
            </a:endParaRPr>
          </a:p>
        </p:txBody>
      </p:sp>
      <p:grpSp>
        <p:nvGrpSpPr>
          <p:cNvPr id="47" name="Group 95"/>
          <p:cNvGrpSpPr>
            <a:grpSpLocks/>
          </p:cNvGrpSpPr>
          <p:nvPr/>
        </p:nvGrpSpPr>
        <p:grpSpPr bwMode="auto">
          <a:xfrm>
            <a:off x="6817489" y="645888"/>
            <a:ext cx="1749830" cy="1764970"/>
            <a:chOff x="4229" y="491"/>
            <a:chExt cx="1320" cy="1235"/>
          </a:xfrm>
        </p:grpSpPr>
        <p:grpSp>
          <p:nvGrpSpPr>
            <p:cNvPr id="48" name="Group 93"/>
            <p:cNvGrpSpPr>
              <a:grpSpLocks/>
            </p:cNvGrpSpPr>
            <p:nvPr/>
          </p:nvGrpSpPr>
          <p:grpSpPr bwMode="auto">
            <a:xfrm>
              <a:off x="4229" y="491"/>
              <a:ext cx="1320" cy="1235"/>
              <a:chOff x="4229" y="491"/>
              <a:chExt cx="1320" cy="1235"/>
            </a:xfrm>
          </p:grpSpPr>
          <p:sp>
            <p:nvSpPr>
              <p:cNvPr id="50" name="Line 84"/>
              <p:cNvSpPr>
                <a:spLocks noChangeShapeType="1"/>
              </p:cNvSpPr>
              <p:nvPr/>
            </p:nvSpPr>
            <p:spPr bwMode="auto">
              <a:xfrm>
                <a:off x="4718" y="742"/>
                <a:ext cx="0" cy="305"/>
              </a:xfrm>
              <a:prstGeom prst="line">
                <a:avLst/>
              </a:prstGeom>
              <a:noFill/>
              <a:ln w="38100">
                <a:solidFill>
                  <a:schemeClr val="tx1"/>
                </a:solidFill>
                <a:round/>
                <a:headEnd/>
                <a:tailEnd type="triangle" w="med" len="med"/>
              </a:ln>
            </p:spPr>
            <p:txBody>
              <a:bodyPr/>
              <a:lstStyle/>
              <a:p>
                <a:pPr algn="l" rtl="0"/>
                <a:endParaRPr lang="en-US" sz="1400" b="1"/>
              </a:p>
            </p:txBody>
          </p:sp>
          <p:sp>
            <p:nvSpPr>
              <p:cNvPr id="51" name="Line 85"/>
              <p:cNvSpPr>
                <a:spLocks noChangeShapeType="1"/>
              </p:cNvSpPr>
              <p:nvPr/>
            </p:nvSpPr>
            <p:spPr bwMode="auto">
              <a:xfrm rot="16200000" flipV="1">
                <a:off x="5104" y="1274"/>
                <a:ext cx="0" cy="257"/>
              </a:xfrm>
              <a:prstGeom prst="line">
                <a:avLst/>
              </a:prstGeom>
              <a:noFill/>
              <a:ln w="38100">
                <a:solidFill>
                  <a:schemeClr val="tx1"/>
                </a:solidFill>
                <a:round/>
                <a:headEnd/>
                <a:tailEnd type="triangle" w="med" len="med"/>
              </a:ln>
            </p:spPr>
            <p:txBody>
              <a:bodyPr/>
              <a:lstStyle/>
              <a:p>
                <a:pPr algn="l" rtl="0"/>
                <a:endParaRPr lang="en-US" sz="1400" b="1"/>
              </a:p>
            </p:txBody>
          </p:sp>
          <p:sp>
            <p:nvSpPr>
              <p:cNvPr id="52" name="Text Box 86"/>
              <p:cNvSpPr txBox="1">
                <a:spLocks noChangeArrowheads="1"/>
              </p:cNvSpPr>
              <p:nvPr/>
            </p:nvSpPr>
            <p:spPr bwMode="auto">
              <a:xfrm>
                <a:off x="4229" y="491"/>
                <a:ext cx="1191" cy="237"/>
              </a:xfrm>
              <a:prstGeom prst="rect">
                <a:avLst/>
              </a:prstGeom>
              <a:noFill/>
              <a:ln w="9525" algn="ctr">
                <a:noFill/>
                <a:miter lim="800000"/>
                <a:headEnd/>
                <a:tailEnd/>
              </a:ln>
            </p:spPr>
            <p:txBody>
              <a:bodyPr>
                <a:spAutoFit/>
              </a:bodyPr>
              <a:lstStyle/>
              <a:p>
                <a:pPr algn="l" rtl="0"/>
                <a:r>
                  <a:rPr lang="en-US" sz="1600" b="1" dirty="0">
                    <a:latin typeface="Symbol" pitchFamily="18" charset="2"/>
                  </a:rPr>
                  <a:t>s</a:t>
                </a:r>
                <a:r>
                  <a:rPr lang="en-US" sz="1600" b="1" baseline="-25000" dirty="0"/>
                  <a:t>1 </a:t>
                </a:r>
                <a:r>
                  <a:rPr lang="en-US" sz="1600" b="1" dirty="0"/>
                  <a:t>= </a:t>
                </a:r>
                <a:r>
                  <a:rPr lang="en-US" sz="1600" b="1" dirty="0">
                    <a:latin typeface="Symbol" pitchFamily="18" charset="2"/>
                  </a:rPr>
                  <a:t>s</a:t>
                </a:r>
                <a:r>
                  <a:rPr lang="en-US" sz="1600" b="1" baseline="-25000" dirty="0"/>
                  <a:t>3</a:t>
                </a:r>
                <a:r>
                  <a:rPr lang="en-US" sz="1600" b="1" dirty="0"/>
                  <a:t> + (</a:t>
                </a:r>
                <a:r>
                  <a:rPr lang="en-US" sz="1600" b="1" dirty="0" err="1">
                    <a:latin typeface="Symbol" pitchFamily="18" charset="2"/>
                  </a:rPr>
                  <a:t>Ds</a:t>
                </a:r>
                <a:r>
                  <a:rPr lang="en-US" sz="1600" b="1" baseline="-25000" dirty="0" err="1"/>
                  <a:t>d</a:t>
                </a:r>
                <a:r>
                  <a:rPr lang="en-US" sz="1600" b="1" dirty="0"/>
                  <a:t>)</a:t>
                </a:r>
                <a:r>
                  <a:rPr lang="en-US" sz="1600" b="1" baseline="-25000" dirty="0"/>
                  <a:t>f</a:t>
                </a:r>
                <a:r>
                  <a:rPr lang="en-US" sz="1600" b="1" dirty="0">
                    <a:latin typeface="Symbol" pitchFamily="18" charset="2"/>
                  </a:rPr>
                  <a:t> </a:t>
                </a:r>
              </a:p>
            </p:txBody>
          </p:sp>
          <p:sp>
            <p:nvSpPr>
              <p:cNvPr id="53" name="Text Box 87"/>
              <p:cNvSpPr txBox="1">
                <a:spLocks noChangeArrowheads="1"/>
              </p:cNvSpPr>
              <p:nvPr/>
            </p:nvSpPr>
            <p:spPr bwMode="auto">
              <a:xfrm>
                <a:off x="5218" y="1226"/>
                <a:ext cx="331" cy="237"/>
              </a:xfrm>
              <a:prstGeom prst="rect">
                <a:avLst/>
              </a:prstGeom>
              <a:noFill/>
              <a:ln w="9525" algn="ctr">
                <a:noFill/>
                <a:miter lim="800000"/>
                <a:headEnd/>
                <a:tailEnd/>
              </a:ln>
            </p:spPr>
            <p:txBody>
              <a:bodyPr>
                <a:spAutoFit/>
              </a:bodyPr>
              <a:lstStyle/>
              <a:p>
                <a:pPr algn="l" rtl="0"/>
                <a:r>
                  <a:rPr lang="en-US" sz="1600" b="1" dirty="0">
                    <a:latin typeface="Symbol" pitchFamily="18" charset="2"/>
                  </a:rPr>
                  <a:t>s</a:t>
                </a:r>
                <a:r>
                  <a:rPr lang="en-US" sz="1600" b="1" baseline="-25000" dirty="0"/>
                  <a:t>3</a:t>
                </a:r>
                <a:endParaRPr lang="en-US" sz="1600" b="1" dirty="0"/>
              </a:p>
            </p:txBody>
          </p:sp>
          <p:sp>
            <p:nvSpPr>
              <p:cNvPr id="54" name="Rectangle 88" descr="Stationery"/>
              <p:cNvSpPr>
                <a:spLocks noChangeArrowheads="1"/>
              </p:cNvSpPr>
              <p:nvPr/>
            </p:nvSpPr>
            <p:spPr bwMode="auto">
              <a:xfrm>
                <a:off x="4493" y="1066"/>
                <a:ext cx="468" cy="660"/>
              </a:xfrm>
              <a:prstGeom prst="rect">
                <a:avLst/>
              </a:prstGeom>
              <a:blipFill dpi="0" rotWithShape="1">
                <a:blip r:embed="rId2" cstate="print"/>
                <a:srcRect/>
                <a:tile tx="0" ty="0" sx="100000" sy="100000" flip="none" algn="tl"/>
              </a:blipFill>
              <a:ln w="9525" algn="ctr">
                <a:solidFill>
                  <a:schemeClr val="tx1"/>
                </a:solidFill>
                <a:miter lim="800000"/>
                <a:headEnd/>
                <a:tailEnd/>
              </a:ln>
            </p:spPr>
            <p:txBody>
              <a:bodyPr wrap="none" anchor="ctr"/>
              <a:lstStyle/>
              <a:p>
                <a:pPr algn="l" rtl="0"/>
                <a:endParaRPr lang="en-US" sz="1400" b="1"/>
              </a:p>
            </p:txBody>
          </p:sp>
        </p:grpSp>
        <p:sp>
          <p:nvSpPr>
            <p:cNvPr id="49" name="Line 94"/>
            <p:cNvSpPr>
              <a:spLocks noChangeShapeType="1"/>
            </p:cNvSpPr>
            <p:nvPr/>
          </p:nvSpPr>
          <p:spPr bwMode="auto">
            <a:xfrm flipH="1">
              <a:off x="4493" y="1178"/>
              <a:ext cx="461" cy="435"/>
            </a:xfrm>
            <a:prstGeom prst="line">
              <a:avLst/>
            </a:prstGeom>
            <a:noFill/>
            <a:ln w="9525">
              <a:solidFill>
                <a:schemeClr val="tx1"/>
              </a:solidFill>
              <a:round/>
              <a:headEnd/>
              <a:tailEnd/>
            </a:ln>
          </p:spPr>
          <p:txBody>
            <a:bodyPr/>
            <a:lstStyle/>
            <a:p>
              <a:pPr algn="l" rtl="0"/>
              <a:endParaRPr lang="en-US" sz="1400" b="1"/>
            </a:p>
          </p:txBody>
        </p:sp>
      </p:grpSp>
      <p:cxnSp>
        <p:nvCxnSpPr>
          <p:cNvPr id="14" name="Straight Connector 13"/>
          <p:cNvCxnSpPr/>
          <p:nvPr/>
        </p:nvCxnSpPr>
        <p:spPr>
          <a:xfrm>
            <a:off x="4281183" y="565431"/>
            <a:ext cx="0" cy="6019631"/>
          </a:xfrm>
          <a:prstGeom prst="line">
            <a:avLst/>
          </a:prstGeom>
          <a:ln w="57150">
            <a:solidFill>
              <a:srgbClr val="00B050"/>
            </a:solidFill>
            <a:prstDash val="sysDash"/>
          </a:ln>
        </p:spPr>
        <p:style>
          <a:lnRef idx="1">
            <a:schemeClr val="accent1"/>
          </a:lnRef>
          <a:fillRef idx="0">
            <a:schemeClr val="accent1"/>
          </a:fillRef>
          <a:effectRef idx="0">
            <a:schemeClr val="accent1"/>
          </a:effectRef>
          <a:fontRef idx="minor">
            <a:schemeClr val="tx1"/>
          </a:fontRef>
        </p:style>
      </p:cxnSp>
      <p:grpSp>
        <p:nvGrpSpPr>
          <p:cNvPr id="161" name="Group 78"/>
          <p:cNvGrpSpPr>
            <a:grpSpLocks/>
          </p:cNvGrpSpPr>
          <p:nvPr/>
        </p:nvGrpSpPr>
        <p:grpSpPr bwMode="auto">
          <a:xfrm>
            <a:off x="4291057" y="2111152"/>
            <a:ext cx="3070340" cy="2656070"/>
            <a:chOff x="268" y="-781"/>
            <a:chExt cx="2940" cy="3055"/>
          </a:xfrm>
        </p:grpSpPr>
        <p:sp>
          <p:nvSpPr>
            <p:cNvPr id="203" name="Line 13"/>
            <p:cNvSpPr>
              <a:spLocks noChangeShapeType="1"/>
            </p:cNvSpPr>
            <p:nvPr/>
          </p:nvSpPr>
          <p:spPr bwMode="auto">
            <a:xfrm flipH="1">
              <a:off x="618" y="-512"/>
              <a:ext cx="31" cy="2363"/>
            </a:xfrm>
            <a:prstGeom prst="line">
              <a:avLst/>
            </a:prstGeom>
            <a:noFill/>
            <a:ln w="25400">
              <a:solidFill>
                <a:schemeClr val="tx1"/>
              </a:solidFill>
              <a:round/>
              <a:headEnd type="triangle" w="med" len="med"/>
              <a:tailEnd/>
            </a:ln>
          </p:spPr>
          <p:txBody>
            <a:bodyPr/>
            <a:lstStyle/>
            <a:p>
              <a:pPr algn="l" rtl="0"/>
              <a:endParaRPr lang="en-US" b="1"/>
            </a:p>
          </p:txBody>
        </p:sp>
        <p:sp>
          <p:nvSpPr>
            <p:cNvPr id="204" name="Line 14"/>
            <p:cNvSpPr>
              <a:spLocks noChangeShapeType="1"/>
            </p:cNvSpPr>
            <p:nvPr/>
          </p:nvSpPr>
          <p:spPr bwMode="auto">
            <a:xfrm flipV="1">
              <a:off x="618" y="1825"/>
              <a:ext cx="2590" cy="34"/>
            </a:xfrm>
            <a:prstGeom prst="line">
              <a:avLst/>
            </a:prstGeom>
            <a:noFill/>
            <a:ln w="25400">
              <a:solidFill>
                <a:schemeClr val="tx1"/>
              </a:solidFill>
              <a:round/>
              <a:headEnd/>
              <a:tailEnd type="triangle" w="med" len="med"/>
            </a:ln>
          </p:spPr>
          <p:txBody>
            <a:bodyPr/>
            <a:lstStyle/>
            <a:p>
              <a:pPr algn="l" rtl="0"/>
              <a:endParaRPr lang="en-US" b="1"/>
            </a:p>
          </p:txBody>
        </p:sp>
        <p:sp>
          <p:nvSpPr>
            <p:cNvPr id="205" name="Text Box 15"/>
            <p:cNvSpPr txBox="1">
              <a:spLocks noChangeArrowheads="1"/>
            </p:cNvSpPr>
            <p:nvPr/>
          </p:nvSpPr>
          <p:spPr bwMode="auto">
            <a:xfrm rot="10800000">
              <a:off x="268" y="-781"/>
              <a:ext cx="383" cy="2391"/>
            </a:xfrm>
            <a:prstGeom prst="rect">
              <a:avLst/>
            </a:prstGeom>
            <a:noFill/>
            <a:ln w="9525" algn="ctr">
              <a:noFill/>
              <a:miter lim="800000"/>
              <a:headEnd/>
              <a:tailEnd/>
            </a:ln>
          </p:spPr>
          <p:txBody>
            <a:bodyPr vert="eaVert" wrap="square">
              <a:spAutoFit/>
            </a:bodyPr>
            <a:lstStyle/>
            <a:p>
              <a:pPr algn="l" rtl="0"/>
              <a:r>
                <a:rPr lang="en-US" sz="1400" b="1" dirty="0"/>
                <a:t>Deviator stress,</a:t>
              </a:r>
              <a:r>
                <a:rPr lang="en-US" sz="1400" b="1" dirty="0">
                  <a:latin typeface="Symbol" pitchFamily="18" charset="2"/>
                </a:rPr>
                <a:t> </a:t>
              </a:r>
              <a:r>
                <a:rPr lang="en-US" sz="1400" b="1" dirty="0" err="1">
                  <a:latin typeface="Symbol" pitchFamily="18" charset="2"/>
                </a:rPr>
                <a:t>Ds</a:t>
              </a:r>
              <a:r>
                <a:rPr lang="en-US" sz="1400" b="1" baseline="-25000" dirty="0" err="1"/>
                <a:t>d</a:t>
              </a:r>
              <a:endParaRPr lang="en-US" sz="1400" b="1" baseline="-25000" dirty="0"/>
            </a:p>
          </p:txBody>
        </p:sp>
        <p:sp>
          <p:nvSpPr>
            <p:cNvPr id="206" name="Text Box 16"/>
            <p:cNvSpPr txBox="1">
              <a:spLocks noChangeArrowheads="1"/>
            </p:cNvSpPr>
            <p:nvPr/>
          </p:nvSpPr>
          <p:spPr bwMode="auto">
            <a:xfrm rot="16200000">
              <a:off x="2324" y="1389"/>
              <a:ext cx="460" cy="1309"/>
            </a:xfrm>
            <a:prstGeom prst="rect">
              <a:avLst/>
            </a:prstGeom>
            <a:noFill/>
            <a:ln w="9525" algn="ctr">
              <a:noFill/>
              <a:miter lim="800000"/>
              <a:headEnd/>
              <a:tailEnd/>
            </a:ln>
          </p:spPr>
          <p:txBody>
            <a:bodyPr vert="eaVert" wrap="square">
              <a:spAutoFit/>
            </a:bodyPr>
            <a:lstStyle/>
            <a:p>
              <a:pPr algn="l" rtl="0"/>
              <a:r>
                <a:rPr lang="en-US" sz="1400" b="1" dirty="0"/>
                <a:t>Axial strain</a:t>
              </a:r>
              <a:endParaRPr lang="en-US" sz="1400" b="1" dirty="0">
                <a:latin typeface="Symbol" pitchFamily="18" charset="2"/>
              </a:endParaRPr>
            </a:p>
          </p:txBody>
        </p:sp>
      </p:grpSp>
      <p:grpSp>
        <p:nvGrpSpPr>
          <p:cNvPr id="162" name="Group 82"/>
          <p:cNvGrpSpPr>
            <a:grpSpLocks/>
          </p:cNvGrpSpPr>
          <p:nvPr/>
        </p:nvGrpSpPr>
        <p:grpSpPr bwMode="auto">
          <a:xfrm>
            <a:off x="4288969" y="4524653"/>
            <a:ext cx="5258218" cy="1512785"/>
            <a:chOff x="266" y="1995"/>
            <a:chExt cx="5035" cy="1740"/>
          </a:xfrm>
        </p:grpSpPr>
        <p:sp>
          <p:nvSpPr>
            <p:cNvPr id="199" name="Line 30"/>
            <p:cNvSpPr>
              <a:spLocks noChangeShapeType="1"/>
            </p:cNvSpPr>
            <p:nvPr/>
          </p:nvSpPr>
          <p:spPr bwMode="auto">
            <a:xfrm>
              <a:off x="615" y="1995"/>
              <a:ext cx="9" cy="1689"/>
            </a:xfrm>
            <a:prstGeom prst="line">
              <a:avLst/>
            </a:prstGeom>
            <a:noFill/>
            <a:ln w="25400">
              <a:solidFill>
                <a:schemeClr val="tx1"/>
              </a:solidFill>
              <a:round/>
              <a:headEnd type="triangle" w="med" len="med"/>
              <a:tailEnd/>
            </a:ln>
          </p:spPr>
          <p:txBody>
            <a:bodyPr/>
            <a:lstStyle/>
            <a:p>
              <a:pPr algn="l" rtl="0"/>
              <a:endParaRPr lang="en-US" b="1"/>
            </a:p>
          </p:txBody>
        </p:sp>
        <p:sp>
          <p:nvSpPr>
            <p:cNvPr id="200" name="Line 31"/>
            <p:cNvSpPr>
              <a:spLocks noChangeShapeType="1"/>
            </p:cNvSpPr>
            <p:nvPr/>
          </p:nvSpPr>
          <p:spPr bwMode="auto">
            <a:xfrm flipV="1">
              <a:off x="624" y="3655"/>
              <a:ext cx="4068" cy="37"/>
            </a:xfrm>
            <a:prstGeom prst="line">
              <a:avLst/>
            </a:prstGeom>
            <a:noFill/>
            <a:ln w="25400">
              <a:solidFill>
                <a:schemeClr val="tx1"/>
              </a:solidFill>
              <a:round/>
              <a:headEnd/>
              <a:tailEnd type="triangle" w="med" len="med"/>
            </a:ln>
          </p:spPr>
          <p:txBody>
            <a:bodyPr/>
            <a:lstStyle/>
            <a:p>
              <a:pPr algn="l" rtl="0"/>
              <a:endParaRPr lang="en-US" b="1"/>
            </a:p>
          </p:txBody>
        </p:sp>
        <p:sp>
          <p:nvSpPr>
            <p:cNvPr id="201" name="Text Box 32"/>
            <p:cNvSpPr txBox="1">
              <a:spLocks noChangeArrowheads="1"/>
            </p:cNvSpPr>
            <p:nvPr/>
          </p:nvSpPr>
          <p:spPr bwMode="auto">
            <a:xfrm rot="10800000">
              <a:off x="266" y="2042"/>
              <a:ext cx="383" cy="1538"/>
            </a:xfrm>
            <a:prstGeom prst="rect">
              <a:avLst/>
            </a:prstGeom>
            <a:noFill/>
            <a:ln w="9525" algn="ctr">
              <a:noFill/>
              <a:miter lim="800000"/>
              <a:headEnd/>
              <a:tailEnd/>
            </a:ln>
          </p:spPr>
          <p:txBody>
            <a:bodyPr vert="eaVert">
              <a:spAutoFit/>
            </a:bodyPr>
            <a:lstStyle/>
            <a:p>
              <a:pPr algn="l" rtl="0"/>
              <a:r>
                <a:rPr lang="en-US" sz="1400" b="1" dirty="0"/>
                <a:t>Shear stress,</a:t>
              </a:r>
              <a:r>
                <a:rPr lang="en-US" sz="1400" b="1" dirty="0">
                  <a:latin typeface="Symbol" pitchFamily="18" charset="2"/>
                </a:rPr>
                <a:t> t</a:t>
              </a:r>
              <a:endParaRPr lang="en-US" sz="1400" b="1" baseline="-25000" dirty="0"/>
            </a:p>
          </p:txBody>
        </p:sp>
        <p:sp>
          <p:nvSpPr>
            <p:cNvPr id="202" name="Text Box 33"/>
            <p:cNvSpPr txBox="1">
              <a:spLocks noChangeArrowheads="1"/>
            </p:cNvSpPr>
            <p:nvPr/>
          </p:nvSpPr>
          <p:spPr bwMode="auto">
            <a:xfrm rot="16200000">
              <a:off x="4588" y="3022"/>
              <a:ext cx="637" cy="789"/>
            </a:xfrm>
            <a:prstGeom prst="rect">
              <a:avLst/>
            </a:prstGeom>
            <a:noFill/>
            <a:ln w="9525" algn="ctr">
              <a:noFill/>
              <a:miter lim="800000"/>
              <a:headEnd/>
              <a:tailEnd/>
            </a:ln>
          </p:spPr>
          <p:txBody>
            <a:bodyPr vert="eaVert">
              <a:spAutoFit/>
            </a:bodyPr>
            <a:lstStyle/>
            <a:p>
              <a:pPr algn="l" rtl="0"/>
              <a:r>
                <a:rPr lang="en-US" sz="2400" b="1" dirty="0" smtClean="0">
                  <a:latin typeface="Symbol" pitchFamily="18" charset="2"/>
                </a:rPr>
                <a:t>s</a:t>
              </a:r>
              <a:r>
                <a:rPr lang="en-US" sz="2400" b="1" dirty="0">
                  <a:latin typeface="Blazing" panose="00000400000000000000" pitchFamily="2" charset="0"/>
                </a:rPr>
                <a:t>’</a:t>
              </a:r>
            </a:p>
          </p:txBody>
        </p:sp>
      </p:grpSp>
      <p:grpSp>
        <p:nvGrpSpPr>
          <p:cNvPr id="163" name="Group 77"/>
          <p:cNvGrpSpPr>
            <a:grpSpLocks/>
          </p:cNvGrpSpPr>
          <p:nvPr/>
        </p:nvGrpSpPr>
        <p:grpSpPr bwMode="auto">
          <a:xfrm>
            <a:off x="4655529" y="4359465"/>
            <a:ext cx="4255658" cy="1639720"/>
            <a:chOff x="617" y="1805"/>
            <a:chExt cx="4075" cy="1886"/>
          </a:xfrm>
        </p:grpSpPr>
        <p:sp>
          <p:nvSpPr>
            <p:cNvPr id="194" name="Line 38"/>
            <p:cNvSpPr>
              <a:spLocks noChangeShapeType="1"/>
            </p:cNvSpPr>
            <p:nvPr/>
          </p:nvSpPr>
          <p:spPr bwMode="auto">
            <a:xfrm flipV="1">
              <a:off x="617" y="1805"/>
              <a:ext cx="3698" cy="1886"/>
            </a:xfrm>
            <a:prstGeom prst="line">
              <a:avLst/>
            </a:prstGeom>
            <a:noFill/>
            <a:ln w="38100">
              <a:solidFill>
                <a:srgbClr val="00B050"/>
              </a:solidFill>
              <a:round/>
              <a:headEnd/>
              <a:tailEnd/>
            </a:ln>
          </p:spPr>
          <p:txBody>
            <a:bodyPr/>
            <a:lstStyle/>
            <a:p>
              <a:pPr algn="l" rtl="0"/>
              <a:endParaRPr lang="en-US" b="1"/>
            </a:p>
          </p:txBody>
        </p:sp>
        <p:sp>
          <p:nvSpPr>
            <p:cNvPr id="195" name="Line 39"/>
            <p:cNvSpPr>
              <a:spLocks noChangeShapeType="1"/>
            </p:cNvSpPr>
            <p:nvPr/>
          </p:nvSpPr>
          <p:spPr bwMode="auto">
            <a:xfrm>
              <a:off x="3340" y="2385"/>
              <a:ext cx="1117" cy="0"/>
            </a:xfrm>
            <a:prstGeom prst="line">
              <a:avLst/>
            </a:prstGeom>
            <a:noFill/>
            <a:ln w="19050">
              <a:solidFill>
                <a:schemeClr val="tx1"/>
              </a:solidFill>
              <a:round/>
              <a:headEnd/>
              <a:tailEnd/>
            </a:ln>
          </p:spPr>
          <p:txBody>
            <a:bodyPr/>
            <a:lstStyle/>
            <a:p>
              <a:pPr algn="l" rtl="0"/>
              <a:endParaRPr lang="en-US" b="1"/>
            </a:p>
          </p:txBody>
        </p:sp>
        <p:sp>
          <p:nvSpPr>
            <p:cNvPr id="196" name="Arc 40"/>
            <p:cNvSpPr>
              <a:spLocks/>
            </p:cNvSpPr>
            <p:nvPr/>
          </p:nvSpPr>
          <p:spPr bwMode="auto">
            <a:xfrm rot="17250268" flipV="1">
              <a:off x="3853" y="2091"/>
              <a:ext cx="252" cy="308"/>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197" name="Text Box 41"/>
            <p:cNvSpPr txBox="1">
              <a:spLocks noChangeArrowheads="1"/>
            </p:cNvSpPr>
            <p:nvPr/>
          </p:nvSpPr>
          <p:spPr bwMode="auto">
            <a:xfrm>
              <a:off x="4106" y="1884"/>
              <a:ext cx="586" cy="602"/>
            </a:xfrm>
            <a:prstGeom prst="rect">
              <a:avLst/>
            </a:prstGeom>
            <a:noFill/>
            <a:ln w="9525" algn="ctr">
              <a:noFill/>
              <a:miter lim="800000"/>
              <a:headEnd/>
              <a:tailEnd/>
            </a:ln>
          </p:spPr>
          <p:txBody>
            <a:bodyPr wrap="square">
              <a:spAutoFit/>
            </a:bodyPr>
            <a:lstStyle/>
            <a:p>
              <a:pPr algn="l" rtl="0"/>
              <a:r>
                <a:rPr lang="en-US" sz="2800" b="1" i="1" dirty="0" smtClean="0">
                  <a:latin typeface="Symbol" pitchFamily="18" charset="2"/>
                </a:rPr>
                <a:t>f</a:t>
              </a:r>
              <a:r>
                <a:rPr lang="en-US" sz="2800" b="1" dirty="0" smtClean="0">
                  <a:latin typeface="Blazing" panose="00000400000000000000" pitchFamily="2" charset="0"/>
                  <a:cs typeface="Times New Roman" pitchFamily="18" charset="0"/>
                </a:rPr>
                <a:t>’</a:t>
              </a:r>
              <a:endParaRPr lang="en-US" sz="2800" b="1" dirty="0">
                <a:latin typeface="Blazing" panose="00000400000000000000" pitchFamily="2" charset="0"/>
                <a:cs typeface="Times New Roman" pitchFamily="18" charset="0"/>
              </a:endParaRPr>
            </a:p>
          </p:txBody>
        </p:sp>
      </p:grpSp>
      <p:grpSp>
        <p:nvGrpSpPr>
          <p:cNvPr id="164" name="Group 54"/>
          <p:cNvGrpSpPr>
            <a:grpSpLocks/>
          </p:cNvGrpSpPr>
          <p:nvPr/>
        </p:nvGrpSpPr>
        <p:grpSpPr bwMode="auto">
          <a:xfrm>
            <a:off x="4661795" y="3280492"/>
            <a:ext cx="4249392" cy="1136354"/>
            <a:chOff x="614" y="1257"/>
            <a:chExt cx="3669" cy="884"/>
          </a:xfrm>
        </p:grpSpPr>
        <p:sp>
          <p:nvSpPr>
            <p:cNvPr id="188" name="Rectangle 3"/>
            <p:cNvSpPr>
              <a:spLocks noChangeArrowheads="1"/>
            </p:cNvSpPr>
            <p:nvPr/>
          </p:nvSpPr>
          <p:spPr bwMode="auto">
            <a:xfrm>
              <a:off x="2709" y="1257"/>
              <a:ext cx="966" cy="798"/>
            </a:xfrm>
            <a:prstGeom prst="rect">
              <a:avLst/>
            </a:prstGeom>
            <a:solidFill>
              <a:schemeClr val="bg1"/>
            </a:solidFill>
            <a:ln w="9525" algn="ctr">
              <a:noFill/>
              <a:miter lim="800000"/>
              <a:headEnd/>
              <a:tailEnd/>
            </a:ln>
          </p:spPr>
          <p:txBody>
            <a:bodyPr wrap="none" anchor="ctr"/>
            <a:lstStyle/>
            <a:p>
              <a:pPr algn="l" rtl="0"/>
              <a:endParaRPr lang="en-US" b="1"/>
            </a:p>
          </p:txBody>
        </p:sp>
        <p:grpSp>
          <p:nvGrpSpPr>
            <p:cNvPr id="189" name="Group 53"/>
            <p:cNvGrpSpPr>
              <a:grpSpLocks/>
            </p:cNvGrpSpPr>
            <p:nvPr/>
          </p:nvGrpSpPr>
          <p:grpSpPr bwMode="auto">
            <a:xfrm>
              <a:off x="614" y="1353"/>
              <a:ext cx="3669" cy="788"/>
              <a:chOff x="614" y="1353"/>
              <a:chExt cx="3669" cy="788"/>
            </a:xfrm>
          </p:grpSpPr>
          <p:sp>
            <p:nvSpPr>
              <p:cNvPr id="190" name="Freeform 7"/>
              <p:cNvSpPr>
                <a:spLocks/>
              </p:cNvSpPr>
              <p:nvPr/>
            </p:nvSpPr>
            <p:spPr bwMode="auto">
              <a:xfrm>
                <a:off x="614" y="1353"/>
                <a:ext cx="3026" cy="785"/>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b="1"/>
              </a:p>
            </p:txBody>
          </p:sp>
          <p:sp>
            <p:nvSpPr>
              <p:cNvPr id="191" name="Line 8"/>
              <p:cNvSpPr>
                <a:spLocks noChangeShapeType="1"/>
              </p:cNvSpPr>
              <p:nvPr/>
            </p:nvSpPr>
            <p:spPr bwMode="auto">
              <a:xfrm flipH="1">
                <a:off x="1597" y="1440"/>
                <a:ext cx="7" cy="701"/>
              </a:xfrm>
              <a:prstGeom prst="line">
                <a:avLst/>
              </a:prstGeom>
              <a:noFill/>
              <a:ln w="38100">
                <a:solidFill>
                  <a:srgbClr val="FF0000"/>
                </a:solidFill>
                <a:prstDash val="dash"/>
                <a:round/>
                <a:headEnd type="triangle" w="med" len="med"/>
                <a:tailEnd type="triangle" w="med" len="med"/>
              </a:ln>
            </p:spPr>
            <p:txBody>
              <a:bodyPr/>
              <a:lstStyle/>
              <a:p>
                <a:pPr algn="l" rtl="0"/>
                <a:endParaRPr lang="en-US" b="1"/>
              </a:p>
            </p:txBody>
          </p:sp>
          <p:sp>
            <p:nvSpPr>
              <p:cNvPr id="192" name="Text Box 6"/>
              <p:cNvSpPr txBox="1">
                <a:spLocks noChangeArrowheads="1"/>
              </p:cNvSpPr>
              <p:nvPr/>
            </p:nvSpPr>
            <p:spPr bwMode="auto">
              <a:xfrm>
                <a:off x="1625" y="1670"/>
                <a:ext cx="932" cy="389"/>
              </a:xfrm>
              <a:prstGeom prst="rect">
                <a:avLst/>
              </a:prstGeom>
              <a:solidFill>
                <a:schemeClr val="bg1"/>
              </a:solidFill>
              <a:ln w="9525" algn="ctr">
                <a:noFill/>
                <a:miter lim="800000"/>
                <a:headEnd/>
                <a:tailEnd/>
              </a:ln>
            </p:spPr>
            <p:txBody>
              <a:bodyPr wrap="square">
                <a:spAutoFit/>
              </a:bodyPr>
              <a:lstStyle/>
              <a:p>
                <a:pPr algn="l" rtl="0"/>
                <a:r>
                  <a:rPr lang="en-US" sz="1600" b="1" dirty="0">
                    <a:solidFill>
                      <a:schemeClr val="hlink"/>
                    </a:solidFill>
                    <a:latin typeface="Symbol" pitchFamily="18" charset="2"/>
                  </a:rPr>
                  <a:t>(</a:t>
                </a:r>
                <a:r>
                  <a:rPr lang="en-US" sz="1600" b="1" dirty="0" err="1">
                    <a:solidFill>
                      <a:schemeClr val="hlink"/>
                    </a:solidFill>
                    <a:latin typeface="Symbol" pitchFamily="18" charset="2"/>
                  </a:rPr>
                  <a:t>Ds</a:t>
                </a:r>
                <a:r>
                  <a:rPr lang="en-US" sz="1600" b="1" baseline="-25000" dirty="0" err="1">
                    <a:solidFill>
                      <a:schemeClr val="hlink"/>
                    </a:solidFill>
                  </a:rPr>
                  <a:t>d</a:t>
                </a:r>
                <a:r>
                  <a:rPr lang="en-US" sz="1600" b="1" dirty="0">
                    <a:solidFill>
                      <a:schemeClr val="hlink"/>
                    </a:solidFill>
                  </a:rPr>
                  <a:t>)</a:t>
                </a:r>
                <a:r>
                  <a:rPr lang="en-US" sz="1600" b="1" baseline="-25000" dirty="0" err="1">
                    <a:solidFill>
                      <a:schemeClr val="hlink"/>
                    </a:solidFill>
                  </a:rPr>
                  <a:t>fa</a:t>
                </a:r>
                <a:endParaRPr lang="en-US" sz="1600" b="1" baseline="-25000" dirty="0">
                  <a:solidFill>
                    <a:schemeClr val="hlink"/>
                  </a:solidFill>
                </a:endParaRPr>
              </a:p>
            </p:txBody>
          </p:sp>
          <p:sp>
            <p:nvSpPr>
              <p:cNvPr id="193" name="Text Box 9"/>
              <p:cNvSpPr txBox="1">
                <a:spLocks noChangeArrowheads="1"/>
              </p:cNvSpPr>
              <p:nvPr/>
            </p:nvSpPr>
            <p:spPr bwMode="auto">
              <a:xfrm>
                <a:off x="2284" y="1456"/>
                <a:ext cx="1999" cy="389"/>
              </a:xfrm>
              <a:prstGeom prst="rect">
                <a:avLst/>
              </a:prstGeom>
              <a:solidFill>
                <a:schemeClr val="bg1"/>
              </a:solidFill>
              <a:ln w="9525" algn="ctr">
                <a:noFill/>
                <a:miter lim="800000"/>
                <a:headEnd/>
                <a:tailEnd/>
              </a:ln>
            </p:spPr>
            <p:txBody>
              <a:bodyPr wrap="square">
                <a:spAutoFit/>
              </a:bodyPr>
              <a:lstStyle/>
              <a:p>
                <a:pPr algn="l" rtl="0"/>
                <a:r>
                  <a:rPr lang="en-US" sz="1400" b="1" dirty="0"/>
                  <a:t>Confining stress </a:t>
                </a:r>
                <a:r>
                  <a:rPr lang="en-US" sz="1600" b="1" dirty="0"/>
                  <a:t>= </a:t>
                </a:r>
                <a:r>
                  <a:rPr lang="en-US" sz="1600" b="1" dirty="0">
                    <a:latin typeface="Symbol" pitchFamily="18" charset="2"/>
                  </a:rPr>
                  <a:t>s</a:t>
                </a:r>
                <a:r>
                  <a:rPr lang="en-US" sz="1600" b="1" baseline="-25000" dirty="0"/>
                  <a:t>3a</a:t>
                </a:r>
              </a:p>
            </p:txBody>
          </p:sp>
        </p:grpSp>
      </p:grpSp>
      <p:grpSp>
        <p:nvGrpSpPr>
          <p:cNvPr id="165" name="Group 55"/>
          <p:cNvGrpSpPr>
            <a:grpSpLocks/>
          </p:cNvGrpSpPr>
          <p:nvPr/>
        </p:nvGrpSpPr>
        <p:grpSpPr bwMode="auto">
          <a:xfrm>
            <a:off x="4664928" y="2941960"/>
            <a:ext cx="4387510" cy="1453151"/>
            <a:chOff x="626" y="1063"/>
            <a:chExt cx="4026" cy="1053"/>
          </a:xfrm>
        </p:grpSpPr>
        <p:sp>
          <p:nvSpPr>
            <p:cNvPr id="184" name="Freeform 19"/>
            <p:cNvSpPr>
              <a:spLocks/>
            </p:cNvSpPr>
            <p:nvPr/>
          </p:nvSpPr>
          <p:spPr bwMode="auto">
            <a:xfrm>
              <a:off x="626" y="1063"/>
              <a:ext cx="2016" cy="1042"/>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b="1"/>
            </a:p>
          </p:txBody>
        </p:sp>
        <p:sp>
          <p:nvSpPr>
            <p:cNvPr id="185" name="Line 20"/>
            <p:cNvSpPr>
              <a:spLocks noChangeShapeType="1"/>
            </p:cNvSpPr>
            <p:nvPr/>
          </p:nvSpPr>
          <p:spPr bwMode="auto">
            <a:xfrm flipH="1">
              <a:off x="1235" y="1167"/>
              <a:ext cx="7" cy="949"/>
            </a:xfrm>
            <a:prstGeom prst="line">
              <a:avLst/>
            </a:prstGeom>
            <a:noFill/>
            <a:ln w="38100">
              <a:solidFill>
                <a:srgbClr val="FF0000"/>
              </a:solidFill>
              <a:prstDash val="dash"/>
              <a:round/>
              <a:headEnd type="triangle" w="med" len="med"/>
              <a:tailEnd type="triangle" w="med" len="med"/>
            </a:ln>
          </p:spPr>
          <p:txBody>
            <a:bodyPr/>
            <a:lstStyle/>
            <a:p>
              <a:pPr algn="l" rtl="0"/>
              <a:endParaRPr lang="en-US" b="1"/>
            </a:p>
          </p:txBody>
        </p:sp>
        <p:sp>
          <p:nvSpPr>
            <p:cNvPr id="186" name="Text Box 21"/>
            <p:cNvSpPr txBox="1">
              <a:spLocks noChangeArrowheads="1"/>
            </p:cNvSpPr>
            <p:nvPr/>
          </p:nvSpPr>
          <p:spPr bwMode="auto">
            <a:xfrm>
              <a:off x="1054" y="1572"/>
              <a:ext cx="840" cy="352"/>
            </a:xfrm>
            <a:prstGeom prst="rect">
              <a:avLst/>
            </a:prstGeom>
            <a:solidFill>
              <a:schemeClr val="bg1"/>
            </a:solidFill>
            <a:ln w="9525" algn="ctr">
              <a:noFill/>
              <a:miter lim="800000"/>
              <a:headEnd/>
              <a:tailEnd/>
            </a:ln>
          </p:spPr>
          <p:txBody>
            <a:bodyPr wrap="square">
              <a:spAutoFit/>
            </a:bodyPr>
            <a:lstStyle/>
            <a:p>
              <a:pPr algn="l" rtl="0"/>
              <a:r>
                <a:rPr lang="en-US" sz="1800" b="1" dirty="0">
                  <a:solidFill>
                    <a:schemeClr val="hlink"/>
                  </a:solidFill>
                  <a:latin typeface="Symbol" pitchFamily="18" charset="2"/>
                </a:rPr>
                <a:t>(</a:t>
              </a:r>
              <a:r>
                <a:rPr lang="en-US" sz="1800" b="1" dirty="0" err="1">
                  <a:solidFill>
                    <a:schemeClr val="hlink"/>
                  </a:solidFill>
                  <a:latin typeface="Symbol" pitchFamily="18" charset="2"/>
                </a:rPr>
                <a:t>Ds</a:t>
              </a:r>
              <a:r>
                <a:rPr lang="en-US" sz="1800" b="1" baseline="-25000" dirty="0" err="1">
                  <a:solidFill>
                    <a:schemeClr val="hlink"/>
                  </a:solidFill>
                </a:rPr>
                <a:t>d</a:t>
              </a:r>
              <a:r>
                <a:rPr lang="en-US" sz="1800" b="1" dirty="0">
                  <a:solidFill>
                    <a:schemeClr val="hlink"/>
                  </a:solidFill>
                </a:rPr>
                <a:t>)</a:t>
              </a:r>
              <a:r>
                <a:rPr lang="en-US" sz="1800" b="1" baseline="-25000" dirty="0" err="1">
                  <a:solidFill>
                    <a:schemeClr val="hlink"/>
                  </a:solidFill>
                </a:rPr>
                <a:t>fb</a:t>
              </a:r>
              <a:endParaRPr lang="en-US" sz="1800" b="1" baseline="-25000" dirty="0">
                <a:solidFill>
                  <a:schemeClr val="hlink"/>
                </a:solidFill>
              </a:endParaRPr>
            </a:p>
          </p:txBody>
        </p:sp>
        <p:sp>
          <p:nvSpPr>
            <p:cNvPr id="187" name="Text Box 22"/>
            <p:cNvSpPr txBox="1">
              <a:spLocks noChangeArrowheads="1"/>
            </p:cNvSpPr>
            <p:nvPr/>
          </p:nvSpPr>
          <p:spPr bwMode="auto">
            <a:xfrm>
              <a:off x="2454" y="1103"/>
              <a:ext cx="2198" cy="389"/>
            </a:xfrm>
            <a:prstGeom prst="rect">
              <a:avLst/>
            </a:prstGeom>
            <a:noFill/>
            <a:ln w="9525" algn="ctr">
              <a:noFill/>
              <a:miter lim="800000"/>
              <a:headEnd/>
              <a:tailEnd/>
            </a:ln>
          </p:spPr>
          <p:txBody>
            <a:bodyPr wrap="square">
              <a:spAutoFit/>
            </a:bodyPr>
            <a:lstStyle/>
            <a:p>
              <a:pPr algn="l" rtl="0"/>
              <a:r>
                <a:rPr lang="en-US" sz="1400" b="1" dirty="0"/>
                <a:t>Confining stress </a:t>
              </a:r>
              <a:r>
                <a:rPr lang="en-US" sz="1600" b="1" dirty="0"/>
                <a:t>= </a:t>
              </a:r>
              <a:r>
                <a:rPr lang="en-US" sz="1600" b="1" dirty="0">
                  <a:latin typeface="Symbol" pitchFamily="18" charset="2"/>
                </a:rPr>
                <a:t>s</a:t>
              </a:r>
              <a:r>
                <a:rPr lang="en-US" sz="1600" b="1" baseline="-25000" dirty="0"/>
                <a:t>3b</a:t>
              </a:r>
            </a:p>
          </p:txBody>
        </p:sp>
      </p:grpSp>
      <p:grpSp>
        <p:nvGrpSpPr>
          <p:cNvPr id="166" name="Group 56"/>
          <p:cNvGrpSpPr>
            <a:grpSpLocks/>
          </p:cNvGrpSpPr>
          <p:nvPr/>
        </p:nvGrpSpPr>
        <p:grpSpPr bwMode="auto">
          <a:xfrm>
            <a:off x="4666211" y="2281003"/>
            <a:ext cx="3632997" cy="2088047"/>
            <a:chOff x="614" y="557"/>
            <a:chExt cx="3070" cy="1579"/>
          </a:xfrm>
        </p:grpSpPr>
        <p:sp>
          <p:nvSpPr>
            <p:cNvPr id="179" name="Text Box 44"/>
            <p:cNvSpPr txBox="1">
              <a:spLocks noChangeArrowheads="1"/>
            </p:cNvSpPr>
            <p:nvPr/>
          </p:nvSpPr>
          <p:spPr bwMode="auto">
            <a:xfrm>
              <a:off x="760" y="557"/>
              <a:ext cx="902" cy="352"/>
            </a:xfrm>
            <a:prstGeom prst="rect">
              <a:avLst/>
            </a:prstGeom>
            <a:noFill/>
            <a:ln w="9525" algn="ctr">
              <a:noFill/>
              <a:miter lim="800000"/>
              <a:headEnd/>
              <a:tailEnd/>
            </a:ln>
          </p:spPr>
          <p:txBody>
            <a:bodyPr wrap="square">
              <a:spAutoFit/>
            </a:bodyPr>
            <a:lstStyle/>
            <a:p>
              <a:pPr algn="l" rtl="0"/>
              <a:r>
                <a:rPr lang="en-US" b="1" dirty="0">
                  <a:solidFill>
                    <a:schemeClr val="hlink"/>
                  </a:solidFill>
                  <a:latin typeface="Symbol" pitchFamily="18" charset="2"/>
                </a:rPr>
                <a:t>(</a:t>
              </a:r>
              <a:r>
                <a:rPr lang="en-US" b="1" dirty="0" err="1">
                  <a:solidFill>
                    <a:schemeClr val="hlink"/>
                  </a:solidFill>
                  <a:latin typeface="Symbol" pitchFamily="18" charset="2"/>
                </a:rPr>
                <a:t>Ds</a:t>
              </a:r>
              <a:r>
                <a:rPr lang="en-US" b="1" baseline="-25000" dirty="0" err="1">
                  <a:solidFill>
                    <a:schemeClr val="hlink"/>
                  </a:solidFill>
                </a:rPr>
                <a:t>d</a:t>
              </a:r>
              <a:r>
                <a:rPr lang="en-US" b="1" dirty="0">
                  <a:solidFill>
                    <a:schemeClr val="hlink"/>
                  </a:solidFill>
                </a:rPr>
                <a:t>)</a:t>
              </a:r>
              <a:r>
                <a:rPr lang="en-US" b="1" baseline="-25000" dirty="0">
                  <a:solidFill>
                    <a:schemeClr val="hlink"/>
                  </a:solidFill>
                </a:rPr>
                <a:t>fc</a:t>
              </a:r>
            </a:p>
          </p:txBody>
        </p:sp>
        <p:grpSp>
          <p:nvGrpSpPr>
            <p:cNvPr id="180" name="Group 46"/>
            <p:cNvGrpSpPr>
              <a:grpSpLocks/>
            </p:cNvGrpSpPr>
            <p:nvPr/>
          </p:nvGrpSpPr>
          <p:grpSpPr bwMode="auto">
            <a:xfrm>
              <a:off x="614" y="750"/>
              <a:ext cx="1635" cy="1386"/>
              <a:chOff x="614" y="750"/>
              <a:chExt cx="1635" cy="1386"/>
            </a:xfrm>
          </p:grpSpPr>
          <p:sp>
            <p:nvSpPr>
              <p:cNvPr id="182" name="Freeform 25"/>
              <p:cNvSpPr>
                <a:spLocks/>
              </p:cNvSpPr>
              <p:nvPr/>
            </p:nvSpPr>
            <p:spPr bwMode="auto">
              <a:xfrm>
                <a:off x="614" y="750"/>
                <a:ext cx="1635" cy="1379"/>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b="1"/>
              </a:p>
            </p:txBody>
          </p:sp>
          <p:sp>
            <p:nvSpPr>
              <p:cNvPr id="183" name="Line 26"/>
              <p:cNvSpPr>
                <a:spLocks noChangeShapeType="1"/>
              </p:cNvSpPr>
              <p:nvPr/>
            </p:nvSpPr>
            <p:spPr bwMode="auto">
              <a:xfrm flipH="1">
                <a:off x="1079" y="867"/>
                <a:ext cx="7" cy="1269"/>
              </a:xfrm>
              <a:prstGeom prst="line">
                <a:avLst/>
              </a:prstGeom>
              <a:noFill/>
              <a:ln w="38100">
                <a:solidFill>
                  <a:srgbClr val="FF0000"/>
                </a:solidFill>
                <a:prstDash val="dash"/>
                <a:round/>
                <a:headEnd type="triangle" w="med" len="med"/>
                <a:tailEnd type="triangle" w="med" len="med"/>
              </a:ln>
            </p:spPr>
            <p:txBody>
              <a:bodyPr/>
              <a:lstStyle/>
              <a:p>
                <a:pPr algn="l" rtl="0"/>
                <a:endParaRPr lang="en-US" b="1"/>
              </a:p>
            </p:txBody>
          </p:sp>
        </p:grpSp>
        <p:sp>
          <p:nvSpPr>
            <p:cNvPr id="181" name="Text Box 28"/>
            <p:cNvSpPr txBox="1">
              <a:spLocks noChangeArrowheads="1"/>
            </p:cNvSpPr>
            <p:nvPr/>
          </p:nvSpPr>
          <p:spPr bwMode="auto">
            <a:xfrm>
              <a:off x="1564" y="740"/>
              <a:ext cx="2120" cy="389"/>
            </a:xfrm>
            <a:prstGeom prst="rect">
              <a:avLst/>
            </a:prstGeom>
            <a:noFill/>
            <a:ln w="9525" algn="ctr">
              <a:noFill/>
              <a:miter lim="800000"/>
              <a:headEnd/>
              <a:tailEnd/>
            </a:ln>
          </p:spPr>
          <p:txBody>
            <a:bodyPr wrap="square">
              <a:spAutoFit/>
            </a:bodyPr>
            <a:lstStyle/>
            <a:p>
              <a:pPr algn="l" rtl="0"/>
              <a:r>
                <a:rPr lang="en-US" sz="1400" b="1" dirty="0"/>
                <a:t>Confining stress </a:t>
              </a:r>
              <a:r>
                <a:rPr lang="en-US" sz="1600" b="1" dirty="0"/>
                <a:t>= </a:t>
              </a:r>
              <a:r>
                <a:rPr lang="en-US" sz="1600" b="1" dirty="0">
                  <a:latin typeface="Symbol" pitchFamily="18" charset="2"/>
                </a:rPr>
                <a:t>s</a:t>
              </a:r>
              <a:r>
                <a:rPr lang="en-US" sz="1600" b="1" baseline="-25000" dirty="0"/>
                <a:t>3c</a:t>
              </a:r>
            </a:p>
          </p:txBody>
        </p:sp>
      </p:grpSp>
      <p:grpSp>
        <p:nvGrpSpPr>
          <p:cNvPr id="167" name="Group 92"/>
          <p:cNvGrpSpPr>
            <a:grpSpLocks/>
          </p:cNvGrpSpPr>
          <p:nvPr/>
        </p:nvGrpSpPr>
        <p:grpSpPr bwMode="auto">
          <a:xfrm>
            <a:off x="6173845" y="4942957"/>
            <a:ext cx="2972319" cy="1394424"/>
            <a:chOff x="2071" y="2489"/>
            <a:chExt cx="2982" cy="1591"/>
          </a:xfrm>
        </p:grpSpPr>
        <p:sp>
          <p:nvSpPr>
            <p:cNvPr id="176" name="Arc 61"/>
            <p:cNvSpPr>
              <a:spLocks/>
            </p:cNvSpPr>
            <p:nvPr/>
          </p:nvSpPr>
          <p:spPr bwMode="auto">
            <a:xfrm rot="10800000" flipV="1">
              <a:off x="2260" y="2489"/>
              <a:ext cx="2241" cy="1214"/>
            </a:xfrm>
            <a:custGeom>
              <a:avLst/>
              <a:gdLst>
                <a:gd name="T0" fmla="*/ 0 w 43199"/>
                <a:gd name="T1" fmla="*/ 1202 h 21600"/>
                <a:gd name="T2" fmla="*/ 2241 w 43199"/>
                <a:gd name="T3" fmla="*/ 1214 h 21600"/>
                <a:gd name="T4" fmla="*/ 1120 w 43199"/>
                <a:gd name="T5" fmla="*/ 1214 h 21600"/>
                <a:gd name="T6" fmla="*/ 0 60000 65536"/>
                <a:gd name="T7" fmla="*/ 0 60000 65536"/>
                <a:gd name="T8" fmla="*/ 0 60000 65536"/>
                <a:gd name="T9" fmla="*/ 0 w 43199"/>
                <a:gd name="T10" fmla="*/ 0 h 21600"/>
                <a:gd name="T11" fmla="*/ 43199 w 43199"/>
                <a:gd name="T12" fmla="*/ 21600 h 21600"/>
              </a:gdLst>
              <a:ahLst/>
              <a:cxnLst>
                <a:cxn ang="T6">
                  <a:pos x="T0" y="T1"/>
                </a:cxn>
                <a:cxn ang="T7">
                  <a:pos x="T2" y="T3"/>
                </a:cxn>
                <a:cxn ang="T8">
                  <a:pos x="T4" y="T5"/>
                </a:cxn>
              </a:cxnLst>
              <a:rect l="T9" t="T10" r="T11" b="T12"/>
              <a:pathLst>
                <a:path w="43199" h="21600" fill="none" extrusionOk="0">
                  <a:moveTo>
                    <a:pt x="0" y="21383"/>
                  </a:moveTo>
                  <a:cubicBezTo>
                    <a:pt x="119" y="9538"/>
                    <a:pt x="9754" y="-1"/>
                    <a:pt x="21599" y="0"/>
                  </a:cubicBezTo>
                  <a:cubicBezTo>
                    <a:pt x="33528" y="0"/>
                    <a:pt x="43199" y="9670"/>
                    <a:pt x="43199" y="21600"/>
                  </a:cubicBezTo>
                </a:path>
                <a:path w="43199" h="21600" stroke="0" extrusionOk="0">
                  <a:moveTo>
                    <a:pt x="0" y="21383"/>
                  </a:moveTo>
                  <a:cubicBezTo>
                    <a:pt x="119" y="9538"/>
                    <a:pt x="9754" y="-1"/>
                    <a:pt x="21599" y="0"/>
                  </a:cubicBezTo>
                  <a:cubicBezTo>
                    <a:pt x="33528" y="0"/>
                    <a:pt x="43199" y="9670"/>
                    <a:pt x="43199" y="21600"/>
                  </a:cubicBezTo>
                  <a:lnTo>
                    <a:pt x="21599" y="21600"/>
                  </a:lnTo>
                  <a:close/>
                </a:path>
              </a:pathLst>
            </a:custGeom>
            <a:noFill/>
            <a:ln w="38100">
              <a:solidFill>
                <a:srgbClr val="FF0000"/>
              </a:solidFill>
              <a:round/>
              <a:headEnd/>
              <a:tailEnd/>
            </a:ln>
          </p:spPr>
          <p:txBody>
            <a:bodyPr wrap="none" anchor="ctr"/>
            <a:lstStyle/>
            <a:p>
              <a:pPr algn="l" rtl="0"/>
              <a:endParaRPr lang="en-US" b="1"/>
            </a:p>
          </p:txBody>
        </p:sp>
        <p:sp>
          <p:nvSpPr>
            <p:cNvPr id="177" name="Text Box 64"/>
            <p:cNvSpPr txBox="1">
              <a:spLocks noChangeArrowheads="1"/>
            </p:cNvSpPr>
            <p:nvPr/>
          </p:nvSpPr>
          <p:spPr bwMode="auto">
            <a:xfrm>
              <a:off x="2071" y="3655"/>
              <a:ext cx="520" cy="425"/>
            </a:xfrm>
            <a:prstGeom prst="rect">
              <a:avLst/>
            </a:prstGeom>
            <a:noFill/>
            <a:ln w="9525" algn="ctr">
              <a:noFill/>
              <a:miter lim="800000"/>
              <a:headEnd/>
              <a:tailEnd/>
            </a:ln>
          </p:spPr>
          <p:txBody>
            <a:bodyPr wrap="square">
              <a:spAutoFit/>
            </a:bodyPr>
            <a:lstStyle/>
            <a:p>
              <a:pPr algn="l" rtl="0"/>
              <a:r>
                <a:rPr lang="en-US" b="1" dirty="0">
                  <a:latin typeface="Symbol" pitchFamily="18" charset="2"/>
                </a:rPr>
                <a:t>s</a:t>
              </a:r>
              <a:r>
                <a:rPr lang="en-US" b="1" baseline="-25000" dirty="0"/>
                <a:t>3c</a:t>
              </a:r>
            </a:p>
          </p:txBody>
        </p:sp>
        <p:sp>
          <p:nvSpPr>
            <p:cNvPr id="178" name="Text Box 67"/>
            <p:cNvSpPr txBox="1">
              <a:spLocks noChangeArrowheads="1"/>
            </p:cNvSpPr>
            <p:nvPr/>
          </p:nvSpPr>
          <p:spPr bwMode="auto">
            <a:xfrm>
              <a:off x="4331" y="3643"/>
              <a:ext cx="722" cy="425"/>
            </a:xfrm>
            <a:prstGeom prst="rect">
              <a:avLst/>
            </a:prstGeom>
            <a:noFill/>
            <a:ln w="9525" algn="ctr">
              <a:noFill/>
              <a:miter lim="800000"/>
              <a:headEnd/>
              <a:tailEnd/>
            </a:ln>
          </p:spPr>
          <p:txBody>
            <a:bodyPr wrap="square">
              <a:spAutoFit/>
            </a:bodyPr>
            <a:lstStyle/>
            <a:p>
              <a:pPr algn="l" rtl="0"/>
              <a:r>
                <a:rPr lang="en-US" b="1" dirty="0">
                  <a:latin typeface="Symbol" pitchFamily="18" charset="2"/>
                </a:rPr>
                <a:t>s</a:t>
              </a:r>
              <a:r>
                <a:rPr lang="en-US" b="1" baseline="-25000" dirty="0"/>
                <a:t>1c</a:t>
              </a:r>
            </a:p>
          </p:txBody>
        </p:sp>
      </p:grpSp>
      <p:grpSp>
        <p:nvGrpSpPr>
          <p:cNvPr id="168" name="Group 90"/>
          <p:cNvGrpSpPr>
            <a:grpSpLocks/>
          </p:cNvGrpSpPr>
          <p:nvPr/>
        </p:nvGrpSpPr>
        <p:grpSpPr bwMode="auto">
          <a:xfrm>
            <a:off x="5261243" y="5482747"/>
            <a:ext cx="1900685" cy="873763"/>
            <a:chOff x="1197" y="3097"/>
            <a:chExt cx="1820" cy="1005"/>
          </a:xfrm>
        </p:grpSpPr>
        <p:sp>
          <p:nvSpPr>
            <p:cNvPr id="173" name="Arc 59"/>
            <p:cNvSpPr>
              <a:spLocks/>
            </p:cNvSpPr>
            <p:nvPr/>
          </p:nvSpPr>
          <p:spPr bwMode="auto">
            <a:xfrm rot="10800000" flipV="1">
              <a:off x="1402" y="3097"/>
              <a:ext cx="1222" cy="603"/>
            </a:xfrm>
            <a:custGeom>
              <a:avLst/>
              <a:gdLst>
                <a:gd name="T0" fmla="*/ 0 w 43190"/>
                <a:gd name="T1" fmla="*/ 584 h 21600"/>
                <a:gd name="T2" fmla="*/ 1222 w 43190"/>
                <a:gd name="T3" fmla="*/ 603 h 21600"/>
                <a:gd name="T4" fmla="*/ 611 w 43190"/>
                <a:gd name="T5" fmla="*/ 603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29"/>
                  </a:moveTo>
                  <a:cubicBezTo>
                    <a:pt x="362" y="9266"/>
                    <a:pt x="9921" y="-1"/>
                    <a:pt x="21590" y="0"/>
                  </a:cubicBezTo>
                  <a:cubicBezTo>
                    <a:pt x="33519" y="0"/>
                    <a:pt x="43190" y="9670"/>
                    <a:pt x="43190" y="21600"/>
                  </a:cubicBezTo>
                </a:path>
                <a:path w="43190" h="21600" stroke="0" extrusionOk="0">
                  <a:moveTo>
                    <a:pt x="0" y="20929"/>
                  </a:moveTo>
                  <a:cubicBezTo>
                    <a:pt x="362" y="9266"/>
                    <a:pt x="9921" y="-1"/>
                    <a:pt x="21590" y="0"/>
                  </a:cubicBezTo>
                  <a:cubicBezTo>
                    <a:pt x="33519" y="0"/>
                    <a:pt x="43190" y="9670"/>
                    <a:pt x="43190" y="21600"/>
                  </a:cubicBezTo>
                  <a:lnTo>
                    <a:pt x="21590" y="21600"/>
                  </a:lnTo>
                  <a:close/>
                </a:path>
              </a:pathLst>
            </a:custGeom>
            <a:noFill/>
            <a:ln w="38100">
              <a:solidFill>
                <a:srgbClr val="FF0000"/>
              </a:solidFill>
              <a:round/>
              <a:headEnd/>
              <a:tailEnd/>
            </a:ln>
          </p:spPr>
          <p:txBody>
            <a:bodyPr wrap="none" anchor="ctr"/>
            <a:lstStyle/>
            <a:p>
              <a:pPr algn="l" rtl="0"/>
              <a:endParaRPr lang="en-US" b="1"/>
            </a:p>
          </p:txBody>
        </p:sp>
        <p:sp>
          <p:nvSpPr>
            <p:cNvPr id="174" name="Text Box 62"/>
            <p:cNvSpPr txBox="1">
              <a:spLocks noChangeArrowheads="1"/>
            </p:cNvSpPr>
            <p:nvPr/>
          </p:nvSpPr>
          <p:spPr bwMode="auto">
            <a:xfrm>
              <a:off x="1197" y="3638"/>
              <a:ext cx="469" cy="425"/>
            </a:xfrm>
            <a:prstGeom prst="rect">
              <a:avLst/>
            </a:prstGeom>
            <a:noFill/>
            <a:ln w="9525" algn="ctr">
              <a:noFill/>
              <a:miter lim="800000"/>
              <a:headEnd/>
              <a:tailEnd/>
            </a:ln>
          </p:spPr>
          <p:txBody>
            <a:bodyPr wrap="square">
              <a:spAutoFit/>
            </a:bodyPr>
            <a:lstStyle/>
            <a:p>
              <a:pPr algn="l" rtl="0"/>
              <a:r>
                <a:rPr lang="en-US" b="1" dirty="0">
                  <a:latin typeface="Symbol" pitchFamily="18" charset="2"/>
                </a:rPr>
                <a:t>s</a:t>
              </a:r>
              <a:r>
                <a:rPr lang="en-US" b="1" baseline="-25000" dirty="0"/>
                <a:t>3a</a:t>
              </a:r>
            </a:p>
          </p:txBody>
        </p:sp>
        <p:sp>
          <p:nvSpPr>
            <p:cNvPr id="175" name="Text Box 65"/>
            <p:cNvSpPr txBox="1">
              <a:spLocks noChangeArrowheads="1"/>
            </p:cNvSpPr>
            <p:nvPr/>
          </p:nvSpPr>
          <p:spPr bwMode="auto">
            <a:xfrm>
              <a:off x="2445" y="3677"/>
              <a:ext cx="572" cy="425"/>
            </a:xfrm>
            <a:prstGeom prst="rect">
              <a:avLst/>
            </a:prstGeom>
            <a:noFill/>
            <a:ln w="9525" algn="ctr">
              <a:noFill/>
              <a:miter lim="800000"/>
              <a:headEnd/>
              <a:tailEnd/>
            </a:ln>
          </p:spPr>
          <p:txBody>
            <a:bodyPr wrap="square">
              <a:spAutoFit/>
            </a:bodyPr>
            <a:lstStyle/>
            <a:p>
              <a:pPr algn="l" rtl="0"/>
              <a:r>
                <a:rPr lang="en-US" b="1" dirty="0">
                  <a:latin typeface="Symbol" pitchFamily="18" charset="2"/>
                </a:rPr>
                <a:t>s</a:t>
              </a:r>
              <a:r>
                <a:rPr lang="en-US" b="1" baseline="-25000" dirty="0"/>
                <a:t>1a</a:t>
              </a:r>
            </a:p>
          </p:txBody>
        </p:sp>
      </p:grpSp>
      <p:grpSp>
        <p:nvGrpSpPr>
          <p:cNvPr id="169" name="Group 91"/>
          <p:cNvGrpSpPr>
            <a:grpSpLocks/>
          </p:cNvGrpSpPr>
          <p:nvPr/>
        </p:nvGrpSpPr>
        <p:grpSpPr bwMode="auto">
          <a:xfrm>
            <a:off x="5710306" y="5157591"/>
            <a:ext cx="2456379" cy="1179800"/>
            <a:chOff x="1627" y="2723"/>
            <a:chExt cx="2530" cy="1357"/>
          </a:xfrm>
        </p:grpSpPr>
        <p:sp>
          <p:nvSpPr>
            <p:cNvPr id="170" name="Arc 60"/>
            <p:cNvSpPr>
              <a:spLocks/>
            </p:cNvSpPr>
            <p:nvPr/>
          </p:nvSpPr>
          <p:spPr bwMode="auto">
            <a:xfrm rot="10800000" flipV="1">
              <a:off x="1894" y="2723"/>
              <a:ext cx="1922" cy="974"/>
            </a:xfrm>
            <a:custGeom>
              <a:avLst/>
              <a:gdLst>
                <a:gd name="T0" fmla="*/ 0 w 43200"/>
                <a:gd name="T1" fmla="*/ 971 h 21600"/>
                <a:gd name="T2" fmla="*/ 1922 w 43200"/>
                <a:gd name="T3" fmla="*/ 974 h 21600"/>
                <a:gd name="T4" fmla="*/ 961 w 43200"/>
                <a:gd name="T5" fmla="*/ 97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31"/>
                  </a:moveTo>
                  <a:cubicBezTo>
                    <a:pt x="38" y="9628"/>
                    <a:pt x="9697" y="-1"/>
                    <a:pt x="21600" y="0"/>
                  </a:cubicBezTo>
                  <a:cubicBezTo>
                    <a:pt x="33529" y="0"/>
                    <a:pt x="43200" y="9670"/>
                    <a:pt x="43200" y="21600"/>
                  </a:cubicBezTo>
                </a:path>
                <a:path w="43200" h="21600" stroke="0" extrusionOk="0">
                  <a:moveTo>
                    <a:pt x="0" y="21531"/>
                  </a:moveTo>
                  <a:cubicBezTo>
                    <a:pt x="38" y="9628"/>
                    <a:pt x="9697" y="-1"/>
                    <a:pt x="21600" y="0"/>
                  </a:cubicBezTo>
                  <a:cubicBezTo>
                    <a:pt x="33529" y="0"/>
                    <a:pt x="43200" y="9670"/>
                    <a:pt x="43200" y="21600"/>
                  </a:cubicBezTo>
                  <a:lnTo>
                    <a:pt x="21600" y="21600"/>
                  </a:lnTo>
                  <a:close/>
                </a:path>
              </a:pathLst>
            </a:custGeom>
            <a:noFill/>
            <a:ln w="38100">
              <a:solidFill>
                <a:srgbClr val="FF0000"/>
              </a:solidFill>
              <a:round/>
              <a:headEnd/>
              <a:tailEnd/>
            </a:ln>
          </p:spPr>
          <p:txBody>
            <a:bodyPr wrap="none" anchor="ctr"/>
            <a:lstStyle/>
            <a:p>
              <a:pPr algn="l" rtl="0"/>
              <a:endParaRPr lang="en-US" b="1"/>
            </a:p>
          </p:txBody>
        </p:sp>
        <p:sp>
          <p:nvSpPr>
            <p:cNvPr id="171" name="Text Box 63"/>
            <p:cNvSpPr txBox="1">
              <a:spLocks noChangeArrowheads="1"/>
            </p:cNvSpPr>
            <p:nvPr/>
          </p:nvSpPr>
          <p:spPr bwMode="auto">
            <a:xfrm>
              <a:off x="1627" y="3655"/>
              <a:ext cx="534" cy="425"/>
            </a:xfrm>
            <a:prstGeom prst="rect">
              <a:avLst/>
            </a:prstGeom>
            <a:noFill/>
            <a:ln w="9525" algn="ctr">
              <a:noFill/>
              <a:miter lim="800000"/>
              <a:headEnd/>
              <a:tailEnd/>
            </a:ln>
          </p:spPr>
          <p:txBody>
            <a:bodyPr wrap="square">
              <a:spAutoFit/>
            </a:bodyPr>
            <a:lstStyle/>
            <a:p>
              <a:pPr algn="l" rtl="0"/>
              <a:r>
                <a:rPr lang="en-US" b="1" dirty="0">
                  <a:latin typeface="Symbol" pitchFamily="18" charset="2"/>
                </a:rPr>
                <a:t>s</a:t>
              </a:r>
              <a:r>
                <a:rPr lang="en-US" b="1" baseline="-25000" dirty="0"/>
                <a:t>3b</a:t>
              </a:r>
            </a:p>
          </p:txBody>
        </p:sp>
        <p:sp>
          <p:nvSpPr>
            <p:cNvPr id="172" name="Text Box 66"/>
            <p:cNvSpPr txBox="1">
              <a:spLocks noChangeArrowheads="1"/>
            </p:cNvSpPr>
            <p:nvPr/>
          </p:nvSpPr>
          <p:spPr bwMode="auto">
            <a:xfrm>
              <a:off x="3620" y="3674"/>
              <a:ext cx="537" cy="389"/>
            </a:xfrm>
            <a:prstGeom prst="rect">
              <a:avLst/>
            </a:prstGeom>
            <a:noFill/>
            <a:ln w="9525" algn="ctr">
              <a:noFill/>
              <a:miter lim="800000"/>
              <a:headEnd/>
              <a:tailEnd/>
            </a:ln>
          </p:spPr>
          <p:txBody>
            <a:bodyPr wrap="square">
              <a:spAutoFit/>
            </a:bodyPr>
            <a:lstStyle/>
            <a:p>
              <a:pPr algn="l" rtl="0"/>
              <a:r>
                <a:rPr lang="en-US" sz="1600" b="1" dirty="0">
                  <a:latin typeface="Symbol" pitchFamily="18" charset="2"/>
                </a:rPr>
                <a:t>s</a:t>
              </a:r>
              <a:r>
                <a:rPr lang="en-US" sz="1600" b="1" baseline="-25000" dirty="0"/>
                <a:t>1b</a:t>
              </a:r>
            </a:p>
          </p:txBody>
        </p:sp>
      </p:grpSp>
      <p:grpSp>
        <p:nvGrpSpPr>
          <p:cNvPr id="207" name="Group 206"/>
          <p:cNvGrpSpPr/>
          <p:nvPr/>
        </p:nvGrpSpPr>
        <p:grpSpPr>
          <a:xfrm>
            <a:off x="2827089" y="250115"/>
            <a:ext cx="1493872" cy="1054679"/>
            <a:chOff x="5488277" y="2377936"/>
            <a:chExt cx="3060200" cy="1921500"/>
          </a:xfrm>
        </p:grpSpPr>
        <p:sp>
          <p:nvSpPr>
            <p:cNvPr id="208" name="Rectangle 32" descr="Recycled paper"/>
            <p:cNvSpPr>
              <a:spLocks noChangeArrowheads="1"/>
            </p:cNvSpPr>
            <p:nvPr/>
          </p:nvSpPr>
          <p:spPr bwMode="auto">
            <a:xfrm>
              <a:off x="6056682" y="3208822"/>
              <a:ext cx="956391" cy="1090614"/>
            </a:xfrm>
            <a:prstGeom prst="rect">
              <a:avLst/>
            </a:prstGeom>
            <a:blipFill>
              <a:blip r:embed="rId3" cstate="print"/>
              <a:tile tx="0" ty="0" sx="100000" sy="100000" flip="none" algn="tl"/>
            </a:blipFill>
            <a:ln w="9525">
              <a:solidFill>
                <a:schemeClr val="tx1"/>
              </a:solidFill>
              <a:miter lim="800000"/>
              <a:headEnd/>
              <a:tailEnd/>
            </a:ln>
          </p:spPr>
          <p:txBody>
            <a:bodyPr wrap="none" anchor="ctr"/>
            <a:lstStyle/>
            <a:p>
              <a:endParaRPr lang="en-US"/>
            </a:p>
          </p:txBody>
        </p:sp>
        <p:sp>
          <p:nvSpPr>
            <p:cNvPr id="209" name="Text Box 39"/>
            <p:cNvSpPr txBox="1">
              <a:spLocks noChangeArrowheads="1"/>
            </p:cNvSpPr>
            <p:nvPr/>
          </p:nvSpPr>
          <p:spPr bwMode="auto">
            <a:xfrm>
              <a:off x="5488277" y="2377936"/>
              <a:ext cx="2149948" cy="616805"/>
            </a:xfrm>
            <a:prstGeom prst="rect">
              <a:avLst/>
            </a:prstGeom>
            <a:noFill/>
            <a:ln w="9525">
              <a:noFill/>
              <a:miter lim="800000"/>
              <a:headEnd/>
              <a:tailEnd/>
            </a:ln>
          </p:spPr>
          <p:txBody>
            <a:bodyPr wrap="square">
              <a:spAutoFit/>
            </a:bodyPr>
            <a:lstStyle/>
            <a:p>
              <a:pPr algn="l"/>
              <a:r>
                <a:rPr lang="en-US" sz="1600" b="1" dirty="0" smtClean="0">
                  <a:latin typeface="+mn-lt"/>
                </a:rPr>
                <a:t>    </a:t>
              </a:r>
              <a:r>
                <a:rPr lang="en-US" sz="1600" b="1" dirty="0" err="1" smtClean="0">
                  <a:latin typeface="Symbol" pitchFamily="18" charset="2"/>
                </a:rPr>
                <a:t>s</a:t>
              </a:r>
              <a:r>
                <a:rPr lang="en-US" sz="1600" b="1" baseline="-25000" dirty="0" err="1" smtClean="0">
                  <a:latin typeface="Times New Roman" pitchFamily="18" charset="0"/>
                </a:rPr>
                <a:t>n</a:t>
              </a:r>
              <a:endParaRPr lang="en-US" sz="1600" b="1" baseline="-25000" dirty="0">
                <a:latin typeface="Times New Roman" pitchFamily="18" charset="0"/>
              </a:endParaRPr>
            </a:p>
          </p:txBody>
        </p:sp>
        <p:sp>
          <p:nvSpPr>
            <p:cNvPr id="211" name="Text Box 41"/>
            <p:cNvSpPr txBox="1">
              <a:spLocks noChangeArrowheads="1"/>
            </p:cNvSpPr>
            <p:nvPr/>
          </p:nvSpPr>
          <p:spPr bwMode="auto">
            <a:xfrm>
              <a:off x="7104732" y="3057133"/>
              <a:ext cx="1443745" cy="616805"/>
            </a:xfrm>
            <a:prstGeom prst="rect">
              <a:avLst/>
            </a:prstGeom>
            <a:noFill/>
            <a:ln w="9525">
              <a:noFill/>
              <a:miter lim="800000"/>
              <a:headEnd/>
              <a:tailEnd/>
            </a:ln>
          </p:spPr>
          <p:txBody>
            <a:bodyPr wrap="square">
              <a:spAutoFit/>
            </a:bodyPr>
            <a:lstStyle/>
            <a:p>
              <a:pPr algn="l" rtl="0"/>
              <a:r>
                <a:rPr lang="en-US" sz="1600" b="1" dirty="0" smtClean="0">
                  <a:latin typeface="+mn-lt"/>
                </a:rPr>
                <a:t> </a:t>
              </a:r>
              <a:r>
                <a:rPr lang="en-US" sz="1600" b="1" dirty="0" smtClean="0">
                  <a:latin typeface="Symbol" pitchFamily="18" charset="2"/>
                </a:rPr>
                <a:t>t</a:t>
              </a:r>
              <a:endParaRPr lang="en-US" sz="1600" b="1" baseline="-25000" dirty="0">
                <a:latin typeface="Times New Roman" pitchFamily="18" charset="0"/>
              </a:endParaRPr>
            </a:p>
          </p:txBody>
        </p:sp>
        <p:cxnSp>
          <p:nvCxnSpPr>
            <p:cNvPr id="213" name="Straight Arrow Connector 212"/>
            <p:cNvCxnSpPr/>
            <p:nvPr/>
          </p:nvCxnSpPr>
          <p:spPr>
            <a:xfrm flipH="1">
              <a:off x="6542189" y="2758764"/>
              <a:ext cx="1586" cy="447678"/>
            </a:xfrm>
            <a:prstGeom prst="straightConnector1">
              <a:avLst/>
            </a:prstGeom>
            <a:noFill/>
            <a:ln w="38100">
              <a:solidFill>
                <a:schemeClr val="tx1"/>
              </a:solidFill>
              <a:round/>
              <a:headEnd/>
              <a:tailEnd type="triangle" w="med" len="med"/>
            </a:ln>
          </p:spPr>
        </p:cxnSp>
        <p:cxnSp>
          <p:nvCxnSpPr>
            <p:cNvPr id="215" name="Straight Arrow Connector 214"/>
            <p:cNvCxnSpPr/>
            <p:nvPr/>
          </p:nvCxnSpPr>
          <p:spPr>
            <a:xfrm rot="5400000">
              <a:off x="7330057" y="3207689"/>
              <a:ext cx="1587" cy="739564"/>
            </a:xfrm>
            <a:prstGeom prst="straightConnector1">
              <a:avLst/>
            </a:prstGeom>
            <a:noFill/>
            <a:ln w="38100">
              <a:solidFill>
                <a:schemeClr val="tx1"/>
              </a:solidFill>
              <a:round/>
              <a:headEnd/>
              <a:tailEnd type="triangle" w="med" len="med"/>
            </a:ln>
          </p:spPr>
        </p:cxnSp>
        <p:cxnSp>
          <p:nvCxnSpPr>
            <p:cNvPr id="217" name="Straight Connector 216"/>
            <p:cNvCxnSpPr>
              <a:stCxn id="208" idx="1"/>
              <a:endCxn id="208" idx="3"/>
            </p:cNvCxnSpPr>
            <p:nvPr/>
          </p:nvCxnSpPr>
          <p:spPr>
            <a:xfrm>
              <a:off x="6056682" y="3754129"/>
              <a:ext cx="95639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476267" y="3548016"/>
            <a:ext cx="2297983" cy="1600438"/>
          </a:xfrm>
          <a:prstGeom prst="rect">
            <a:avLst/>
          </a:prstGeom>
          <a:noFill/>
        </p:spPr>
        <p:txBody>
          <a:bodyPr wrap="square" rtlCol="0">
            <a:spAutoFit/>
          </a:bodyPr>
          <a:lstStyle/>
          <a:p>
            <a:pPr algn="l" rtl="0"/>
            <a:r>
              <a:rPr lang="en-US" sz="1400" dirty="0" smtClean="0">
                <a:solidFill>
                  <a:srgbClr val="C00000"/>
                </a:solidFill>
              </a:rPr>
              <a:t>Here we have </a:t>
            </a:r>
            <a:r>
              <a:rPr lang="en-US" sz="1400" dirty="0" err="1" smtClean="0">
                <a:solidFill>
                  <a:srgbClr val="C00000"/>
                </a:solidFill>
                <a:latin typeface="Symbol" panose="05050102010706020507" pitchFamily="18" charset="2"/>
              </a:rPr>
              <a:t>s</a:t>
            </a:r>
            <a:r>
              <a:rPr lang="en-US" sz="1400" baseline="-25000" dirty="0" err="1" smtClean="0">
                <a:solidFill>
                  <a:srgbClr val="C00000"/>
                </a:solidFill>
              </a:rPr>
              <a:t>n</a:t>
            </a:r>
            <a:r>
              <a:rPr lang="en-US" sz="1400" dirty="0" smtClean="0">
                <a:solidFill>
                  <a:srgbClr val="C00000"/>
                </a:solidFill>
              </a:rPr>
              <a:t> and </a:t>
            </a:r>
            <a:r>
              <a:rPr lang="en-US" sz="1400" dirty="0" smtClean="0">
                <a:solidFill>
                  <a:srgbClr val="C00000"/>
                </a:solidFill>
                <a:latin typeface="Symbol" panose="05050102010706020507" pitchFamily="18" charset="2"/>
              </a:rPr>
              <a:t>t</a:t>
            </a:r>
            <a:r>
              <a:rPr lang="en-US" sz="1400" dirty="0" smtClean="0">
                <a:solidFill>
                  <a:srgbClr val="C00000"/>
                </a:solidFill>
              </a:rPr>
              <a:t> for each test and we plot the M-C. If we need principal stress we plot Mohr circle which goes  the point on the M-</a:t>
            </a:r>
            <a:r>
              <a:rPr lang="en-US" sz="1400" dirty="0" err="1" smtClean="0">
                <a:solidFill>
                  <a:srgbClr val="C00000"/>
                </a:solidFill>
              </a:rPr>
              <a:t>Cfor</a:t>
            </a:r>
            <a:r>
              <a:rPr lang="en-US" sz="1400" dirty="0" smtClean="0">
                <a:solidFill>
                  <a:srgbClr val="C00000"/>
                </a:solidFill>
              </a:rPr>
              <a:t> the concerned test</a:t>
            </a:r>
            <a:endParaRPr lang="en-US" sz="1400" dirty="0">
              <a:solidFill>
                <a:srgbClr val="C00000"/>
              </a:solidFill>
            </a:endParaRPr>
          </a:p>
        </p:txBody>
      </p:sp>
      <p:sp>
        <p:nvSpPr>
          <p:cNvPr id="103" name="TextBox 102"/>
          <p:cNvSpPr txBox="1"/>
          <p:nvPr/>
        </p:nvSpPr>
        <p:spPr>
          <a:xfrm>
            <a:off x="4489031" y="556208"/>
            <a:ext cx="2423123" cy="1169551"/>
          </a:xfrm>
          <a:prstGeom prst="rect">
            <a:avLst/>
          </a:prstGeom>
          <a:noFill/>
        </p:spPr>
        <p:txBody>
          <a:bodyPr wrap="square" rtlCol="0">
            <a:spAutoFit/>
          </a:bodyPr>
          <a:lstStyle/>
          <a:p>
            <a:pPr algn="l" rtl="0"/>
            <a:r>
              <a:rPr lang="en-US" sz="1200" dirty="0" smtClean="0">
                <a:solidFill>
                  <a:srgbClr val="C00000"/>
                </a:solidFill>
                <a:latin typeface="Symbol" panose="05050102010706020507" pitchFamily="18" charset="2"/>
              </a:rPr>
              <a:t>s</a:t>
            </a:r>
            <a:r>
              <a:rPr lang="en-US" sz="1400" baseline="-25000" dirty="0" smtClean="0">
                <a:solidFill>
                  <a:srgbClr val="C00000"/>
                </a:solidFill>
              </a:rPr>
              <a:t>1</a:t>
            </a:r>
            <a:r>
              <a:rPr lang="en-US" sz="1400" dirty="0" smtClean="0">
                <a:solidFill>
                  <a:srgbClr val="C00000"/>
                </a:solidFill>
              </a:rPr>
              <a:t>  and </a:t>
            </a:r>
            <a:r>
              <a:rPr lang="en-US" sz="1400" dirty="0" smtClean="0">
                <a:solidFill>
                  <a:srgbClr val="C00000"/>
                </a:solidFill>
                <a:latin typeface="Symbol" panose="05050102010706020507" pitchFamily="18" charset="2"/>
              </a:rPr>
              <a:t>s</a:t>
            </a:r>
            <a:r>
              <a:rPr lang="en-US" sz="1400" baseline="-25000" dirty="0" smtClean="0">
                <a:solidFill>
                  <a:srgbClr val="C00000"/>
                </a:solidFill>
              </a:rPr>
              <a:t>3</a:t>
            </a:r>
            <a:r>
              <a:rPr lang="en-US" sz="1400" dirty="0" smtClean="0">
                <a:solidFill>
                  <a:srgbClr val="C00000"/>
                </a:solidFill>
              </a:rPr>
              <a:t> for each test from that we plot Mohr circle and then we plot tangent to the circles (if is assumed = 0) only we need one circle)</a:t>
            </a:r>
            <a:endParaRPr lang="en-US" sz="1400" dirty="0">
              <a:solidFill>
                <a:srgbClr val="C00000"/>
              </a:solidFill>
            </a:endParaRPr>
          </a:p>
        </p:txBody>
      </p:sp>
    </p:spTree>
    <p:extLst>
      <p:ext uri="{BB962C8B-B14F-4D97-AF65-F5344CB8AC3E}">
        <p14:creationId xmlns:p14="http://schemas.microsoft.com/office/powerpoint/2010/main" val="22971408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892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89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2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7892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26" grpId="0" animBg="1"/>
      <p:bldP spid="78927" grpId="0" animBg="1"/>
      <p:bldP spid="78928"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9488" y="2495630"/>
            <a:ext cx="4872037" cy="984885"/>
          </a:xfrm>
          <a:prstGeom prst="rect">
            <a:avLst/>
          </a:prstGeom>
        </p:spPr>
        <p:txBody>
          <a:bodyPr wrap="square">
            <a:spAutoFit/>
          </a:bodyPr>
          <a:lstStyle/>
          <a:p>
            <a:pPr algn="l" rtl="0">
              <a:spcAft>
                <a:spcPts val="0"/>
              </a:spcAft>
            </a:pPr>
            <a:r>
              <a:rPr lang="en-US" b="1" dirty="0" smtClean="0">
                <a:latin typeface="Symbol" panose="05050102010706020507" pitchFamily="18" charset="2"/>
                <a:ea typeface="Calibri" panose="020F0502020204030204" pitchFamily="34" charset="0"/>
              </a:rPr>
              <a:t>s</a:t>
            </a:r>
            <a:r>
              <a:rPr lang="en-US" b="1" baseline="-25000" dirty="0" smtClean="0">
                <a:latin typeface="Tahoma" panose="020B0604030504040204" pitchFamily="34" charset="0"/>
                <a:ea typeface="Calibri" panose="020F0502020204030204" pitchFamily="34" charset="0"/>
              </a:rPr>
              <a:t>1</a:t>
            </a:r>
            <a:r>
              <a:rPr lang="en-US" b="1" dirty="0" smtClean="0">
                <a:latin typeface="Tahoma" panose="020B0604030504040204" pitchFamily="34" charset="0"/>
                <a:ea typeface="Calibri" panose="020F0502020204030204" pitchFamily="34" charset="0"/>
              </a:rPr>
              <a:t> </a:t>
            </a:r>
            <a:r>
              <a:rPr lang="en-US" b="1" dirty="0">
                <a:latin typeface="Tahoma" panose="020B0604030504040204" pitchFamily="34" charset="0"/>
                <a:ea typeface="Calibri" panose="020F0502020204030204" pitchFamily="34" charset="0"/>
              </a:rPr>
              <a:t>= 175+125 = 300 </a:t>
            </a:r>
            <a:r>
              <a:rPr lang="en-US" b="1" dirty="0" err="1" smtClean="0">
                <a:latin typeface="Tahoma" panose="020B0604030504040204" pitchFamily="34" charset="0"/>
                <a:ea typeface="Calibri" panose="020F0502020204030204" pitchFamily="34" charset="0"/>
              </a:rPr>
              <a:t>kN</a:t>
            </a:r>
            <a:r>
              <a:rPr lang="en-US" b="1" dirty="0" smtClean="0">
                <a:latin typeface="Tahoma" panose="020B0604030504040204" pitchFamily="34" charset="0"/>
                <a:ea typeface="Calibri" panose="020F0502020204030204" pitchFamily="34" charset="0"/>
              </a:rPr>
              <a:t>/m</a:t>
            </a:r>
            <a:r>
              <a:rPr lang="en-US" b="1" baseline="30000" dirty="0" smtClean="0">
                <a:latin typeface="Tahoma" panose="020B0604030504040204" pitchFamily="34" charset="0"/>
                <a:ea typeface="Calibri" panose="020F0502020204030204" pitchFamily="34" charset="0"/>
              </a:rPr>
              <a:t>2</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smtClean="0">
                <a:latin typeface="Tahoma" panose="020B0604030504040204" pitchFamily="34" charset="0"/>
                <a:ea typeface="Calibri" panose="020F0502020204030204" pitchFamily="34" charset="0"/>
              </a:rPr>
              <a:t>Sin </a:t>
            </a:r>
            <a:r>
              <a:rPr lang="en-US" b="1" dirty="0">
                <a:latin typeface="Symbol" panose="05050102010706020507" pitchFamily="18" charset="2"/>
                <a:ea typeface="Calibri" panose="020F0502020204030204" pitchFamily="34" charset="0"/>
                <a:cs typeface="Grk2k"/>
              </a:rPr>
              <a:t>f</a:t>
            </a:r>
            <a:r>
              <a:rPr lang="en-US" b="1" baseline="30000" dirty="0" smtClean="0">
                <a:latin typeface="Blazing" panose="00000400000000000000" pitchFamily="2" charset="0"/>
                <a:ea typeface="Calibri" panose="020F0502020204030204" pitchFamily="34" charset="0"/>
                <a:cs typeface="Grk2k"/>
              </a:rPr>
              <a:t>’</a:t>
            </a:r>
            <a:r>
              <a:rPr lang="en-US" b="1" baseline="-25000" dirty="0" smtClean="0">
                <a:ea typeface="Calibri" panose="020F0502020204030204" pitchFamily="34" charset="0"/>
                <a:cs typeface="Grk2k"/>
              </a:rPr>
              <a:t> </a:t>
            </a:r>
            <a:r>
              <a:rPr lang="en-US" b="1" dirty="0" smtClean="0">
                <a:solidFill>
                  <a:srgbClr val="FF0000"/>
                </a:solidFill>
                <a:ea typeface="Calibri" panose="020F0502020204030204" pitchFamily="34" charset="0"/>
                <a:cs typeface="Grk2k"/>
              </a:rPr>
              <a:t> </a:t>
            </a:r>
            <a:r>
              <a:rPr lang="en-US" b="1" dirty="0" smtClean="0">
                <a:latin typeface="Tahoma" panose="020B0604030504040204" pitchFamily="34" charset="0"/>
                <a:ea typeface="Calibri" panose="020F0502020204030204" pitchFamily="34" charset="0"/>
              </a:rPr>
              <a:t>= </a:t>
            </a:r>
            <a:r>
              <a:rPr lang="en-US" sz="2000" b="1" dirty="0" smtClean="0">
                <a:latin typeface="Tahoma" panose="020B0604030504040204" pitchFamily="34" charset="0"/>
                <a:ea typeface="Calibri" panose="020F0502020204030204" pitchFamily="34" charset="0"/>
              </a:rPr>
              <a:t>(</a:t>
            </a:r>
            <a:r>
              <a:rPr lang="en-US" sz="2000" b="1" dirty="0" smtClean="0">
                <a:latin typeface="Symbol" panose="05050102010706020507" pitchFamily="18" charset="2"/>
                <a:ea typeface="Calibri" panose="020F0502020204030204" pitchFamily="34" charset="0"/>
              </a:rPr>
              <a:t>s</a:t>
            </a:r>
            <a:r>
              <a:rPr lang="en-US" sz="2000" b="1" baseline="-25000" dirty="0" smtClean="0">
                <a:latin typeface="Tahoma" panose="020B0604030504040204" pitchFamily="34" charset="0"/>
                <a:ea typeface="Calibri" panose="020F0502020204030204" pitchFamily="34" charset="0"/>
              </a:rPr>
              <a:t>1</a:t>
            </a:r>
            <a:r>
              <a:rPr lang="en-US" sz="2000" b="1" dirty="0" smtClean="0">
                <a:latin typeface="Tahoma" panose="020B0604030504040204" pitchFamily="34" charset="0"/>
                <a:ea typeface="Calibri" panose="020F0502020204030204" pitchFamily="34" charset="0"/>
              </a:rPr>
              <a:t>- </a:t>
            </a:r>
            <a:r>
              <a:rPr lang="en-US" sz="2000" b="1" dirty="0" smtClean="0">
                <a:latin typeface="Symbol" panose="05050102010706020507" pitchFamily="18" charset="2"/>
                <a:ea typeface="Calibri" panose="020F0502020204030204" pitchFamily="34" charset="0"/>
              </a:rPr>
              <a:t>s</a:t>
            </a:r>
            <a:r>
              <a:rPr lang="en-US" sz="2000" b="1" baseline="-25000" dirty="0" smtClean="0">
                <a:latin typeface="Tahoma" panose="020B0604030504040204" pitchFamily="34" charset="0"/>
                <a:ea typeface="Calibri" panose="020F0502020204030204" pitchFamily="34" charset="0"/>
              </a:rPr>
              <a:t>3</a:t>
            </a:r>
            <a:r>
              <a:rPr lang="en-US" sz="2000" b="1" dirty="0" smtClean="0">
                <a:latin typeface="Tahoma" panose="020B0604030504040204" pitchFamily="34" charset="0"/>
                <a:ea typeface="Calibri" panose="020F0502020204030204" pitchFamily="34" charset="0"/>
              </a:rPr>
              <a:t>)/</a:t>
            </a:r>
            <a:r>
              <a:rPr lang="en-US" sz="2000" b="1" dirty="0">
                <a:latin typeface="Tahoma" panose="020B0604030504040204" pitchFamily="34" charset="0"/>
                <a:ea typeface="Calibri" panose="020F0502020204030204" pitchFamily="34" charset="0"/>
              </a:rPr>
              <a:t>(</a:t>
            </a:r>
            <a:r>
              <a:rPr lang="en-US" sz="2000" b="1" dirty="0" smtClean="0">
                <a:latin typeface="Symbol" panose="05050102010706020507" pitchFamily="18" charset="2"/>
                <a:ea typeface="Calibri" panose="020F0502020204030204" pitchFamily="34" charset="0"/>
              </a:rPr>
              <a:t>s</a:t>
            </a:r>
            <a:r>
              <a:rPr lang="en-US" sz="2000" b="1" baseline="-25000" dirty="0" smtClean="0">
                <a:latin typeface="Tahoma" panose="020B0604030504040204" pitchFamily="34" charset="0"/>
                <a:ea typeface="Calibri" panose="020F0502020204030204" pitchFamily="34" charset="0"/>
              </a:rPr>
              <a:t>1</a:t>
            </a:r>
            <a:r>
              <a:rPr lang="en-US" sz="2000" b="1" dirty="0" smtClean="0">
                <a:latin typeface="Tahoma" panose="020B0604030504040204" pitchFamily="34" charset="0"/>
                <a:ea typeface="Calibri" panose="020F0502020204030204" pitchFamily="34" charset="0"/>
              </a:rPr>
              <a:t>+ </a:t>
            </a:r>
            <a:r>
              <a:rPr lang="en-US" sz="2000" b="1" dirty="0">
                <a:latin typeface="Symbol" panose="05050102010706020507" pitchFamily="18" charset="2"/>
                <a:ea typeface="Calibri" panose="020F0502020204030204" pitchFamily="34" charset="0"/>
              </a:rPr>
              <a:t>s</a:t>
            </a:r>
            <a:r>
              <a:rPr lang="en-US" sz="2000" b="1" baseline="-25000" dirty="0">
                <a:latin typeface="Tahoma" panose="020B0604030504040204" pitchFamily="34" charset="0"/>
                <a:ea typeface="Calibri" panose="020F0502020204030204" pitchFamily="34" charset="0"/>
              </a:rPr>
              <a:t>3</a:t>
            </a:r>
            <a:r>
              <a:rPr lang="en-US" sz="2000" b="1" dirty="0">
                <a:latin typeface="Tahoma" panose="020B0604030504040204" pitchFamily="34" charset="0"/>
                <a:ea typeface="Calibri" panose="020F0502020204030204" pitchFamily="34" charset="0"/>
              </a:rPr>
              <a:t>)</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a:latin typeface="Symbol" panose="05050102010706020507" pitchFamily="18" charset="2"/>
                <a:ea typeface="Calibri" panose="020F0502020204030204" pitchFamily="34" charset="0"/>
                <a:cs typeface="Grk2k"/>
              </a:rPr>
              <a:t>f</a:t>
            </a:r>
            <a:r>
              <a:rPr lang="en-US" b="1" baseline="30000" dirty="0">
                <a:latin typeface="Blazing" panose="00000400000000000000" pitchFamily="2" charset="0"/>
                <a:ea typeface="Calibri" panose="020F0502020204030204" pitchFamily="34" charset="0"/>
                <a:cs typeface="Grk2k"/>
              </a:rPr>
              <a:t>’</a:t>
            </a:r>
            <a:r>
              <a:rPr lang="en-US" b="1" baseline="-25000" dirty="0">
                <a:ea typeface="Calibri" panose="020F0502020204030204" pitchFamily="34" charset="0"/>
                <a:cs typeface="Grk2k"/>
              </a:rPr>
              <a:t> </a:t>
            </a:r>
            <a:r>
              <a:rPr lang="en-US" b="1" dirty="0" smtClean="0">
                <a:latin typeface="Tahoma" panose="020B0604030504040204" pitchFamily="34" charset="0"/>
                <a:ea typeface="Calibri" panose="020F0502020204030204" pitchFamily="34" charset="0"/>
              </a:rPr>
              <a:t>=24.3</a:t>
            </a:r>
            <a:r>
              <a:rPr lang="en-US" b="1" baseline="30000" dirty="0" smtClean="0">
                <a:latin typeface="Tahoma" panose="020B0604030504040204" pitchFamily="34" charset="0"/>
                <a:ea typeface="Calibri" panose="020F0502020204030204" pitchFamily="34" charset="0"/>
              </a:rPr>
              <a:t>o</a:t>
            </a:r>
            <a:endParaRPr lang="en-US" b="1" dirty="0">
              <a:effectLst/>
              <a:latin typeface="Times New Roman" panose="02020603050405020304" pitchFamily="18" charset="0"/>
              <a:ea typeface="Calibri" panose="020F0502020204030204" pitchFamily="34" charset="0"/>
            </a:endParaRPr>
          </a:p>
        </p:txBody>
      </p:sp>
      <p:sp>
        <p:nvSpPr>
          <p:cNvPr id="3" name="Rectangle 2"/>
          <p:cNvSpPr/>
          <p:nvPr/>
        </p:nvSpPr>
        <p:spPr>
          <a:xfrm>
            <a:off x="128952" y="86395"/>
            <a:ext cx="1792478" cy="461665"/>
          </a:xfrm>
          <a:prstGeom prst="rect">
            <a:avLst/>
          </a:prstGeom>
        </p:spPr>
        <p:txBody>
          <a:bodyPr wrap="none">
            <a:spAutoFit/>
          </a:bodyPr>
          <a:lstStyle/>
          <a:p>
            <a:r>
              <a:rPr lang="en-US" sz="2400" b="1" u="sng" dirty="0" smtClean="0">
                <a:solidFill>
                  <a:srgbClr val="0000FF"/>
                </a:solidFill>
                <a:latin typeface="Times-Roman"/>
                <a:ea typeface="Calibri" panose="020F0502020204030204" pitchFamily="34" charset="0"/>
                <a:cs typeface="Times-Roman"/>
              </a:rPr>
              <a:t>Example 1 </a:t>
            </a:r>
            <a:endParaRPr lang="en-US" sz="2400" b="1" u="sng" dirty="0">
              <a:solidFill>
                <a:srgbClr val="0000FF"/>
              </a:solidFill>
            </a:endParaRPr>
          </a:p>
        </p:txBody>
      </p:sp>
      <p:sp>
        <p:nvSpPr>
          <p:cNvPr id="4" name="Rectangle 3"/>
          <p:cNvSpPr/>
          <p:nvPr/>
        </p:nvSpPr>
        <p:spPr>
          <a:xfrm>
            <a:off x="542925" y="510840"/>
            <a:ext cx="8043863" cy="707886"/>
          </a:xfrm>
          <a:prstGeom prst="rect">
            <a:avLst/>
          </a:prstGeom>
          <a:noFill/>
        </p:spPr>
        <p:txBody>
          <a:bodyPr wrap="square" rtlCol="0">
            <a:spAutoFit/>
          </a:bodyPr>
          <a:lstStyle/>
          <a:p>
            <a:pPr algn="just" rtl="0"/>
            <a:r>
              <a:rPr lang="en-US" sz="2000" b="1" dirty="0">
                <a:latin typeface="+mn-lt"/>
              </a:rPr>
              <a:t>For a normally consolidated clay specimen, the results of a drained triaxial </a:t>
            </a:r>
            <a:r>
              <a:rPr lang="en-US" sz="2000" b="1" dirty="0" smtClean="0">
                <a:latin typeface="+mn-lt"/>
              </a:rPr>
              <a:t>test are </a:t>
            </a:r>
            <a:r>
              <a:rPr lang="en-US" sz="2000" b="1" dirty="0">
                <a:latin typeface="+mn-lt"/>
              </a:rPr>
              <a:t>as follows:</a:t>
            </a:r>
          </a:p>
        </p:txBody>
      </p:sp>
      <p:sp>
        <p:nvSpPr>
          <p:cNvPr id="5" name="Rectangle 4"/>
          <p:cNvSpPr/>
          <p:nvPr/>
        </p:nvSpPr>
        <p:spPr>
          <a:xfrm>
            <a:off x="1025191" y="1171628"/>
            <a:ext cx="6215062" cy="707886"/>
          </a:xfrm>
          <a:prstGeom prst="rect">
            <a:avLst/>
          </a:prstGeom>
        </p:spPr>
        <p:txBody>
          <a:bodyPr wrap="square">
            <a:spAutoFit/>
          </a:bodyPr>
          <a:lstStyle/>
          <a:p>
            <a:pPr marL="285750" indent="-285750" algn="l" rtl="0">
              <a:spcAft>
                <a:spcPts val="0"/>
              </a:spcAft>
              <a:buFont typeface="Arial" panose="020B0604020202020204" pitchFamily="34" charset="0"/>
              <a:buChar char="•"/>
            </a:pPr>
            <a:r>
              <a:rPr lang="en-US" sz="2000" b="1" dirty="0">
                <a:solidFill>
                  <a:srgbClr val="7030A0"/>
                </a:solidFill>
                <a:latin typeface="+mn-lt"/>
                <a:ea typeface="Calibri" panose="020F0502020204030204" pitchFamily="34" charset="0"/>
                <a:cs typeface="Times-Roman"/>
              </a:rPr>
              <a:t>Chamber-confining pressure </a:t>
            </a:r>
            <a:r>
              <a:rPr lang="en-US" sz="2000" b="1" dirty="0" smtClean="0">
                <a:solidFill>
                  <a:srgbClr val="7030A0"/>
                </a:solidFill>
                <a:latin typeface="+mn-lt"/>
                <a:ea typeface="Calibri" panose="020F0502020204030204" pitchFamily="34" charset="0"/>
                <a:cs typeface="MathematicalPi-One"/>
              </a:rPr>
              <a:t>= </a:t>
            </a:r>
            <a:r>
              <a:rPr lang="en-US" sz="2000" b="1" dirty="0">
                <a:solidFill>
                  <a:srgbClr val="7030A0"/>
                </a:solidFill>
                <a:latin typeface="+mn-lt"/>
                <a:ea typeface="Calibri" panose="020F0502020204030204" pitchFamily="34" charset="0"/>
                <a:cs typeface="Times-Roman"/>
              </a:rPr>
              <a:t>125 </a:t>
            </a:r>
            <a:r>
              <a:rPr lang="en-US" sz="2000" b="1" dirty="0" err="1">
                <a:solidFill>
                  <a:srgbClr val="7030A0"/>
                </a:solidFill>
                <a:latin typeface="+mn-lt"/>
                <a:ea typeface="Calibri" panose="020F0502020204030204" pitchFamily="34" charset="0"/>
                <a:cs typeface="Times-Roman"/>
              </a:rPr>
              <a:t>kN</a:t>
            </a:r>
            <a:r>
              <a:rPr lang="en-US" sz="2000" b="1" dirty="0">
                <a:solidFill>
                  <a:srgbClr val="7030A0"/>
                </a:solidFill>
                <a:latin typeface="+mn-lt"/>
                <a:ea typeface="Calibri" panose="020F0502020204030204" pitchFamily="34" charset="0"/>
                <a:cs typeface="Times-Roman"/>
              </a:rPr>
              <a:t>/m</a:t>
            </a:r>
            <a:r>
              <a:rPr lang="en-US" sz="2000" b="1" baseline="30000" dirty="0">
                <a:solidFill>
                  <a:srgbClr val="7030A0"/>
                </a:solidFill>
                <a:latin typeface="+mn-lt"/>
                <a:ea typeface="Calibri" panose="020F0502020204030204" pitchFamily="34" charset="0"/>
                <a:cs typeface="Times-Roman"/>
              </a:rPr>
              <a:t>2</a:t>
            </a:r>
            <a:endParaRPr lang="en-US" sz="2000" b="1" baseline="30000" dirty="0">
              <a:solidFill>
                <a:srgbClr val="7030A0"/>
              </a:solidFill>
              <a:latin typeface="+mn-lt"/>
              <a:ea typeface="Calibri" panose="020F0502020204030204" pitchFamily="34" charset="0"/>
            </a:endParaRPr>
          </a:p>
          <a:p>
            <a:pPr marL="285750" indent="-285750" algn="l" rtl="0">
              <a:spcAft>
                <a:spcPts val="0"/>
              </a:spcAft>
              <a:buFont typeface="Arial" panose="020B0604020202020204" pitchFamily="34" charset="0"/>
              <a:buChar char="•"/>
            </a:pPr>
            <a:r>
              <a:rPr lang="en-US" sz="2000" b="1" dirty="0" smtClean="0">
                <a:solidFill>
                  <a:srgbClr val="7030A0"/>
                </a:solidFill>
                <a:latin typeface="+mn-lt"/>
                <a:ea typeface="Calibri" panose="020F0502020204030204" pitchFamily="34" charset="0"/>
                <a:cs typeface="Times-Roman"/>
              </a:rPr>
              <a:t>Deviator </a:t>
            </a:r>
            <a:r>
              <a:rPr lang="en-US" sz="2000" b="1" dirty="0">
                <a:solidFill>
                  <a:srgbClr val="7030A0"/>
                </a:solidFill>
                <a:latin typeface="+mn-lt"/>
                <a:ea typeface="Calibri" panose="020F0502020204030204" pitchFamily="34" charset="0"/>
                <a:cs typeface="Times-Roman"/>
              </a:rPr>
              <a:t>stress at failure </a:t>
            </a:r>
            <a:r>
              <a:rPr lang="en-US" sz="2000" b="1" dirty="0" smtClean="0">
                <a:solidFill>
                  <a:srgbClr val="7030A0"/>
                </a:solidFill>
                <a:latin typeface="+mn-lt"/>
                <a:ea typeface="Calibri" panose="020F0502020204030204" pitchFamily="34" charset="0"/>
                <a:cs typeface="MathematicalPi-One"/>
              </a:rPr>
              <a:t>= </a:t>
            </a:r>
            <a:r>
              <a:rPr lang="en-US" sz="2000" b="1" dirty="0">
                <a:solidFill>
                  <a:srgbClr val="7030A0"/>
                </a:solidFill>
                <a:latin typeface="+mn-lt"/>
                <a:ea typeface="Calibri" panose="020F0502020204030204" pitchFamily="34" charset="0"/>
                <a:cs typeface="Times-Roman"/>
              </a:rPr>
              <a:t>175 </a:t>
            </a:r>
            <a:r>
              <a:rPr lang="en-US" sz="2000" b="1" dirty="0" err="1" smtClean="0">
                <a:solidFill>
                  <a:srgbClr val="7030A0"/>
                </a:solidFill>
                <a:latin typeface="+mn-lt"/>
                <a:ea typeface="Calibri" panose="020F0502020204030204" pitchFamily="34" charset="0"/>
                <a:cs typeface="Times-Roman"/>
              </a:rPr>
              <a:t>kN</a:t>
            </a:r>
            <a:r>
              <a:rPr lang="en-US" sz="2000" b="1" dirty="0" smtClean="0">
                <a:solidFill>
                  <a:srgbClr val="7030A0"/>
                </a:solidFill>
                <a:latin typeface="+mn-lt"/>
                <a:ea typeface="Calibri" panose="020F0502020204030204" pitchFamily="34" charset="0"/>
                <a:cs typeface="Times-Roman"/>
              </a:rPr>
              <a:t>/m</a:t>
            </a:r>
            <a:r>
              <a:rPr lang="en-US" sz="2000" b="1" baseline="30000" dirty="0" smtClean="0">
                <a:solidFill>
                  <a:srgbClr val="7030A0"/>
                </a:solidFill>
                <a:latin typeface="+mn-lt"/>
                <a:ea typeface="Calibri" panose="020F0502020204030204" pitchFamily="34" charset="0"/>
                <a:cs typeface="Times-Roman"/>
              </a:rPr>
              <a:t>2</a:t>
            </a:r>
            <a:endParaRPr lang="en-US" sz="2000" b="1" dirty="0">
              <a:solidFill>
                <a:srgbClr val="7030A0"/>
              </a:solidFill>
              <a:latin typeface="+mn-lt"/>
            </a:endParaRPr>
          </a:p>
        </p:txBody>
      </p:sp>
      <p:sp>
        <p:nvSpPr>
          <p:cNvPr id="6" name="Rectangle 5"/>
          <p:cNvSpPr/>
          <p:nvPr/>
        </p:nvSpPr>
        <p:spPr>
          <a:xfrm>
            <a:off x="542925" y="1846704"/>
            <a:ext cx="4402167" cy="400110"/>
          </a:xfrm>
          <a:prstGeom prst="rect">
            <a:avLst/>
          </a:prstGeom>
        </p:spPr>
        <p:txBody>
          <a:bodyPr wrap="none">
            <a:spAutoFit/>
          </a:bodyPr>
          <a:lstStyle/>
          <a:p>
            <a:r>
              <a:rPr lang="en-US" sz="2000" b="1" dirty="0">
                <a:solidFill>
                  <a:srgbClr val="FF0000"/>
                </a:solidFill>
                <a:latin typeface="Times-Roman"/>
                <a:ea typeface="Calibri" panose="020F0502020204030204" pitchFamily="34" charset="0"/>
                <a:cs typeface="Times-Roman"/>
              </a:rPr>
              <a:t>Determine the soil friction angle, </a:t>
            </a:r>
            <a:r>
              <a:rPr lang="en-US" sz="2000" b="1" dirty="0" smtClean="0">
                <a:solidFill>
                  <a:srgbClr val="FF0000"/>
                </a:solidFill>
                <a:latin typeface="Symbol" panose="05050102010706020507" pitchFamily="18" charset="2"/>
                <a:ea typeface="Calibri" panose="020F0502020204030204" pitchFamily="34" charset="0"/>
                <a:cs typeface="Grk2k"/>
              </a:rPr>
              <a:t>f</a:t>
            </a:r>
            <a:r>
              <a:rPr lang="en-US" sz="2000" b="1" baseline="30000" dirty="0" smtClean="0">
                <a:solidFill>
                  <a:srgbClr val="FF0000"/>
                </a:solidFill>
                <a:latin typeface="Blazing" panose="00000400000000000000" pitchFamily="2" charset="0"/>
                <a:ea typeface="Calibri" panose="020F0502020204030204" pitchFamily="34" charset="0"/>
                <a:cs typeface="Grk2k"/>
              </a:rPr>
              <a:t>’</a:t>
            </a:r>
            <a:endParaRPr lang="en-US" sz="2000" b="1" dirty="0">
              <a:solidFill>
                <a:srgbClr val="FF0000"/>
              </a:solidFill>
              <a:latin typeface="Blazing" panose="00000400000000000000" pitchFamily="2" charset="0"/>
            </a:endParaRPr>
          </a:p>
        </p:txBody>
      </p:sp>
      <p:sp>
        <p:nvSpPr>
          <p:cNvPr id="7" name="Rectangle 6"/>
          <p:cNvSpPr/>
          <p:nvPr/>
        </p:nvSpPr>
        <p:spPr>
          <a:xfrm>
            <a:off x="428928" y="3919255"/>
            <a:ext cx="8329612" cy="1015663"/>
          </a:xfrm>
          <a:prstGeom prst="rect">
            <a:avLst/>
          </a:prstGeom>
          <a:noFill/>
        </p:spPr>
        <p:txBody>
          <a:bodyPr wrap="square" rtlCol="0">
            <a:spAutoFit/>
          </a:bodyPr>
          <a:lstStyle/>
          <a:p>
            <a:pPr algn="just" rtl="0"/>
            <a:r>
              <a:rPr lang="en-US" sz="2000" b="1" dirty="0">
                <a:latin typeface="+mn-lt"/>
              </a:rPr>
              <a:t>In a consolidated-drained triaxial test on a clay, the specimen failed at a deviator stress of 124 </a:t>
            </a:r>
            <a:r>
              <a:rPr lang="en-US" sz="2000" b="1" dirty="0" err="1">
                <a:latin typeface="+mn-lt"/>
              </a:rPr>
              <a:t>kN</a:t>
            </a:r>
            <a:r>
              <a:rPr lang="en-US" sz="2000" b="1" dirty="0">
                <a:latin typeface="+mn-lt"/>
              </a:rPr>
              <a:t>/m</a:t>
            </a:r>
            <a:r>
              <a:rPr lang="en-US" sz="2000" b="1" baseline="30000" dirty="0">
                <a:latin typeface="+mn-lt"/>
              </a:rPr>
              <a:t>2</a:t>
            </a:r>
            <a:r>
              <a:rPr lang="en-US" sz="2000" b="1" dirty="0">
                <a:latin typeface="+mn-lt"/>
              </a:rPr>
              <a:t>. If the effective stress friction angle is known to be 31°, what was the effective confining pressure at failure?</a:t>
            </a:r>
          </a:p>
        </p:txBody>
      </p:sp>
      <p:sp>
        <p:nvSpPr>
          <p:cNvPr id="8" name="Rectangle 7"/>
          <p:cNvSpPr/>
          <p:nvPr/>
        </p:nvSpPr>
        <p:spPr>
          <a:xfrm>
            <a:off x="128952" y="3515208"/>
            <a:ext cx="1792478" cy="461665"/>
          </a:xfrm>
          <a:prstGeom prst="rect">
            <a:avLst/>
          </a:prstGeom>
        </p:spPr>
        <p:txBody>
          <a:bodyPr wrap="none">
            <a:spAutoFit/>
          </a:bodyPr>
          <a:lstStyle/>
          <a:p>
            <a:r>
              <a:rPr lang="en-US" sz="2400" b="1" u="sng" dirty="0" smtClean="0">
                <a:solidFill>
                  <a:srgbClr val="0000FF"/>
                </a:solidFill>
                <a:latin typeface="Times-Roman"/>
                <a:ea typeface="Calibri" panose="020F0502020204030204" pitchFamily="34" charset="0"/>
                <a:cs typeface="Times-Roman"/>
              </a:rPr>
              <a:t>Example 2 </a:t>
            </a:r>
            <a:endParaRPr lang="en-US" sz="2400" b="1" u="sng" dirty="0">
              <a:solidFill>
                <a:srgbClr val="0000FF"/>
              </a:solidFill>
            </a:endParaRPr>
          </a:p>
        </p:txBody>
      </p:sp>
      <p:sp>
        <p:nvSpPr>
          <p:cNvPr id="9" name="Rectangle 8"/>
          <p:cNvSpPr/>
          <p:nvPr/>
        </p:nvSpPr>
        <p:spPr>
          <a:xfrm>
            <a:off x="628650" y="5267525"/>
            <a:ext cx="7958138" cy="1323439"/>
          </a:xfrm>
          <a:prstGeom prst="rect">
            <a:avLst/>
          </a:prstGeom>
        </p:spPr>
        <p:txBody>
          <a:bodyPr wrap="square">
            <a:spAutoFit/>
          </a:bodyPr>
          <a:lstStyle/>
          <a:p>
            <a:pPr algn="l">
              <a:spcAft>
                <a:spcPts val="0"/>
              </a:spcAft>
            </a:pPr>
            <a:r>
              <a:rPr lang="en-US" b="1" dirty="0">
                <a:latin typeface="Tahoma" panose="020B0604030504040204" pitchFamily="34" charset="0"/>
                <a:ea typeface="Calibri" panose="020F0502020204030204" pitchFamily="34" charset="0"/>
              </a:rPr>
              <a:t>Sin 31 = (</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1</a:t>
            </a:r>
            <a:r>
              <a:rPr lang="en-US" b="1" dirty="0">
                <a:latin typeface="Tahoma" panose="020B0604030504040204" pitchFamily="34" charset="0"/>
                <a:ea typeface="Calibri" panose="020F0502020204030204" pitchFamily="34" charset="0"/>
              </a:rPr>
              <a:t>- </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3</a:t>
            </a:r>
            <a:r>
              <a:rPr lang="en-US" b="1" dirty="0">
                <a:latin typeface="Tahoma" panose="020B0604030504040204" pitchFamily="34" charset="0"/>
                <a:ea typeface="Calibri" panose="020F0502020204030204" pitchFamily="34" charset="0"/>
              </a:rPr>
              <a:t>)/(</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1</a:t>
            </a:r>
            <a:r>
              <a:rPr lang="en-US" b="1" dirty="0">
                <a:latin typeface="Tahoma" panose="020B0604030504040204" pitchFamily="34" charset="0"/>
                <a:ea typeface="Calibri" panose="020F0502020204030204" pitchFamily="34" charset="0"/>
              </a:rPr>
              <a:t>+ </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3</a:t>
            </a:r>
            <a:r>
              <a:rPr lang="en-US" b="1" dirty="0">
                <a:latin typeface="Tahoma" panose="020B0604030504040204" pitchFamily="34" charset="0"/>
                <a:ea typeface="Calibri" panose="020F0502020204030204" pitchFamily="34" charset="0"/>
              </a:rPr>
              <a:t>)</a:t>
            </a:r>
            <a:r>
              <a:rPr lang="en-US" b="1" dirty="0" smtClean="0">
                <a:latin typeface="Tahoma" panose="020B0604030504040204" pitchFamily="34" charset="0"/>
                <a:ea typeface="Calibri" panose="020F0502020204030204" pitchFamily="34" charset="0"/>
              </a:rPr>
              <a:t> </a:t>
            </a:r>
            <a:r>
              <a:rPr lang="en-US" b="1" dirty="0">
                <a:latin typeface="Tahoma" panose="020B0604030504040204" pitchFamily="34" charset="0"/>
                <a:ea typeface="Calibri" panose="020F0502020204030204" pitchFamily="34" charset="0"/>
              </a:rPr>
              <a:t>= </a:t>
            </a:r>
            <a:r>
              <a:rPr lang="en-US" b="1" dirty="0" smtClean="0">
                <a:latin typeface="Tahoma" panose="020B0604030504040204" pitchFamily="34" charset="0"/>
                <a:ea typeface="Calibri" panose="020F0502020204030204" pitchFamily="34" charset="0"/>
              </a:rPr>
              <a:t>124/Sin </a:t>
            </a:r>
            <a:r>
              <a:rPr lang="en-US" b="1" dirty="0">
                <a:latin typeface="Tahoma" panose="020B0604030504040204" pitchFamily="34" charset="0"/>
                <a:ea typeface="Calibri" panose="020F0502020204030204" pitchFamily="34" charset="0"/>
              </a:rPr>
              <a:t>(</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1</a:t>
            </a:r>
            <a:r>
              <a:rPr lang="en-US" b="1" dirty="0">
                <a:latin typeface="Tahoma" panose="020B0604030504040204" pitchFamily="34" charset="0"/>
                <a:ea typeface="Calibri" panose="020F0502020204030204" pitchFamily="34" charset="0"/>
              </a:rPr>
              <a:t>+ </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3</a:t>
            </a:r>
            <a:r>
              <a:rPr lang="en-US" b="1" dirty="0">
                <a:latin typeface="Tahoma" panose="020B0604030504040204" pitchFamily="34" charset="0"/>
                <a:ea typeface="Calibri" panose="020F0502020204030204" pitchFamily="34" charset="0"/>
              </a:rPr>
              <a:t>)</a:t>
            </a:r>
            <a:r>
              <a:rPr lang="en-US" b="1" dirty="0" smtClean="0">
                <a:latin typeface="Tahoma" panose="020B0604030504040204" pitchFamily="34" charset="0"/>
                <a:ea typeface="Calibri" panose="020F0502020204030204" pitchFamily="34" charset="0"/>
              </a:rPr>
              <a:t> </a:t>
            </a:r>
            <a:endParaRPr lang="en-US" sz="2000" b="1" dirty="0">
              <a:latin typeface="Times New Roman" panose="02020603050405020304" pitchFamily="18" charset="0"/>
              <a:ea typeface="Calibri" panose="020F0502020204030204" pitchFamily="34" charset="0"/>
            </a:endParaRPr>
          </a:p>
          <a:p>
            <a:pPr algn="l">
              <a:spcAft>
                <a:spcPts val="0"/>
              </a:spcAft>
            </a:pPr>
            <a:r>
              <a:rPr lang="en-US" b="1" dirty="0">
                <a:latin typeface="Tahoma" panose="020B0604030504040204" pitchFamily="34" charset="0"/>
                <a:ea typeface="Calibri" panose="020F0502020204030204" pitchFamily="34" charset="0"/>
              </a:rPr>
              <a:t>(</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1</a:t>
            </a:r>
            <a:r>
              <a:rPr lang="en-US" b="1" dirty="0">
                <a:latin typeface="Tahoma" panose="020B0604030504040204" pitchFamily="34" charset="0"/>
                <a:ea typeface="Calibri" panose="020F0502020204030204" pitchFamily="34" charset="0"/>
              </a:rPr>
              <a:t>+ </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3</a:t>
            </a:r>
            <a:r>
              <a:rPr lang="en-US" b="1" dirty="0">
                <a:latin typeface="Tahoma" panose="020B0604030504040204" pitchFamily="34" charset="0"/>
                <a:ea typeface="Calibri" panose="020F0502020204030204" pitchFamily="34" charset="0"/>
              </a:rPr>
              <a:t>)</a:t>
            </a:r>
            <a:r>
              <a:rPr lang="en-US" b="1" dirty="0" smtClean="0">
                <a:latin typeface="Tahoma" panose="020B0604030504040204" pitchFamily="34" charset="0"/>
                <a:ea typeface="Calibri" panose="020F0502020204030204" pitchFamily="34" charset="0"/>
              </a:rPr>
              <a:t>=240 </a:t>
            </a:r>
            <a:r>
              <a:rPr lang="en-US" b="1" dirty="0" err="1" smtClean="0">
                <a:latin typeface="Tahoma" panose="020B0604030504040204" pitchFamily="34" charset="0"/>
                <a:ea typeface="Calibri" panose="020F0502020204030204" pitchFamily="34" charset="0"/>
              </a:rPr>
              <a:t>kN</a:t>
            </a:r>
            <a:r>
              <a:rPr lang="en-US" b="1" dirty="0" smtClean="0">
                <a:latin typeface="Tahoma" panose="020B0604030504040204" pitchFamily="34" charset="0"/>
                <a:ea typeface="Calibri" panose="020F0502020204030204" pitchFamily="34" charset="0"/>
              </a:rPr>
              <a:t>/m</a:t>
            </a:r>
            <a:r>
              <a:rPr lang="en-US" b="1" baseline="30000" dirty="0" smtClean="0">
                <a:latin typeface="Tahoma" panose="020B0604030504040204" pitchFamily="34" charset="0"/>
                <a:ea typeface="Calibri" panose="020F0502020204030204" pitchFamily="34" charset="0"/>
              </a:rPr>
              <a:t>2</a:t>
            </a:r>
            <a:endParaRPr lang="en-US" sz="2000" b="1" dirty="0">
              <a:latin typeface="Times New Roman" panose="02020603050405020304" pitchFamily="18" charset="0"/>
              <a:ea typeface="Calibri" panose="020F0502020204030204" pitchFamily="34" charset="0"/>
            </a:endParaRPr>
          </a:p>
          <a:p>
            <a:pPr algn="l">
              <a:spcAft>
                <a:spcPts val="0"/>
              </a:spcAft>
            </a:pPr>
            <a:r>
              <a:rPr lang="en-US" b="1" dirty="0">
                <a:latin typeface="Tahoma" panose="020B0604030504040204" pitchFamily="34" charset="0"/>
                <a:ea typeface="Calibri" panose="020F0502020204030204" pitchFamily="34" charset="0"/>
              </a:rPr>
              <a:t>(</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1</a:t>
            </a:r>
            <a:r>
              <a:rPr lang="en-US" b="1" dirty="0">
                <a:latin typeface="Tahoma" panose="020B0604030504040204" pitchFamily="34" charset="0"/>
                <a:ea typeface="Calibri" panose="020F0502020204030204" pitchFamily="34" charset="0"/>
              </a:rPr>
              <a:t>- </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3</a:t>
            </a:r>
            <a:r>
              <a:rPr lang="en-US" b="1" dirty="0" smtClean="0">
                <a:latin typeface="Tahoma" panose="020B0604030504040204" pitchFamily="34" charset="0"/>
                <a:ea typeface="Calibri" panose="020F0502020204030204" pitchFamily="34" charset="0"/>
              </a:rPr>
              <a:t>) =124 </a:t>
            </a:r>
            <a:r>
              <a:rPr lang="en-US" b="1" dirty="0" err="1" smtClean="0">
                <a:latin typeface="Tahoma" panose="020B0604030504040204" pitchFamily="34" charset="0"/>
                <a:ea typeface="Calibri" panose="020F0502020204030204" pitchFamily="34" charset="0"/>
              </a:rPr>
              <a:t>kN</a:t>
            </a:r>
            <a:r>
              <a:rPr lang="en-US" b="1" dirty="0" smtClean="0">
                <a:latin typeface="Tahoma" panose="020B0604030504040204" pitchFamily="34" charset="0"/>
                <a:ea typeface="Calibri" panose="020F0502020204030204" pitchFamily="34" charset="0"/>
              </a:rPr>
              <a:t>/m</a:t>
            </a:r>
            <a:r>
              <a:rPr lang="en-US" b="1" baseline="30000" dirty="0" smtClean="0">
                <a:latin typeface="Tahoma" panose="020B0604030504040204" pitchFamily="34" charset="0"/>
                <a:ea typeface="Calibri" panose="020F0502020204030204" pitchFamily="34" charset="0"/>
              </a:rPr>
              <a:t>2</a:t>
            </a:r>
            <a:endParaRPr lang="en-US" sz="2000" b="1" dirty="0">
              <a:latin typeface="Times New Roman" panose="02020603050405020304" pitchFamily="18" charset="0"/>
              <a:ea typeface="Calibri" panose="020F0502020204030204" pitchFamily="34" charset="0"/>
            </a:endParaRPr>
          </a:p>
          <a:p>
            <a:pPr algn="l">
              <a:spcAft>
                <a:spcPts val="0"/>
              </a:spcAft>
            </a:pPr>
            <a:r>
              <a:rPr lang="en-US" b="1" dirty="0">
                <a:latin typeface="Tahoma" panose="020B0604030504040204" pitchFamily="34" charset="0"/>
                <a:ea typeface="Calibri" panose="020F0502020204030204" pitchFamily="34" charset="0"/>
              </a:rPr>
              <a:t>Two </a:t>
            </a:r>
            <a:r>
              <a:rPr lang="en-US" b="1" dirty="0" err="1">
                <a:latin typeface="Tahoma" panose="020B0604030504040204" pitchFamily="34" charset="0"/>
                <a:ea typeface="Calibri" panose="020F0502020204030204" pitchFamily="34" charset="0"/>
              </a:rPr>
              <a:t>eqs</a:t>
            </a:r>
            <a:r>
              <a:rPr lang="en-US" b="1" dirty="0">
                <a:latin typeface="Tahoma" panose="020B0604030504040204" pitchFamily="34" charset="0"/>
                <a:ea typeface="Calibri" panose="020F0502020204030204" pitchFamily="34" charset="0"/>
              </a:rPr>
              <a:t>. Two unknowns </a:t>
            </a:r>
            <a:r>
              <a:rPr lang="en-US" b="1" dirty="0" smtClean="0">
                <a:latin typeface="Tahoma" panose="020B0604030504040204" pitchFamily="34" charset="0"/>
                <a:ea typeface="Calibri" panose="020F0502020204030204" pitchFamily="34" charset="0"/>
              </a:rPr>
              <a:t>                 </a:t>
            </a:r>
            <a:r>
              <a:rPr lang="en-US" b="1" dirty="0" smtClean="0">
                <a:latin typeface="Symbol" panose="05050102010706020507" pitchFamily="18" charset="2"/>
                <a:ea typeface="Calibri" panose="020F0502020204030204" pitchFamily="34" charset="0"/>
              </a:rPr>
              <a:t>s</a:t>
            </a:r>
            <a:r>
              <a:rPr lang="en-US" b="1" baseline="-25000" dirty="0" smtClean="0">
                <a:latin typeface="Tahoma" panose="020B0604030504040204" pitchFamily="34" charset="0"/>
                <a:ea typeface="Calibri" panose="020F0502020204030204" pitchFamily="34" charset="0"/>
              </a:rPr>
              <a:t>1</a:t>
            </a:r>
            <a:r>
              <a:rPr lang="en-US" b="1" dirty="0" smtClean="0">
                <a:latin typeface="Tahoma" panose="020B0604030504040204" pitchFamily="34" charset="0"/>
                <a:ea typeface="Calibri" panose="020F0502020204030204" pitchFamily="34" charset="0"/>
              </a:rPr>
              <a:t>=182 </a:t>
            </a:r>
            <a:r>
              <a:rPr lang="en-US" b="1" dirty="0" err="1" smtClean="0">
                <a:latin typeface="Tahoma" panose="020B0604030504040204" pitchFamily="34" charset="0"/>
                <a:ea typeface="Calibri" panose="020F0502020204030204" pitchFamily="34" charset="0"/>
              </a:rPr>
              <a:t>kN</a:t>
            </a:r>
            <a:r>
              <a:rPr lang="en-US" b="1" dirty="0" smtClean="0">
                <a:latin typeface="Tahoma" panose="020B0604030504040204" pitchFamily="34" charset="0"/>
                <a:ea typeface="Calibri" panose="020F0502020204030204" pitchFamily="34" charset="0"/>
              </a:rPr>
              <a:t>/m</a:t>
            </a:r>
            <a:r>
              <a:rPr lang="en-US" b="1" baseline="30000" dirty="0" smtClean="0">
                <a:latin typeface="Tahoma" panose="020B0604030504040204" pitchFamily="34" charset="0"/>
                <a:ea typeface="Calibri" panose="020F0502020204030204" pitchFamily="34" charset="0"/>
              </a:rPr>
              <a:t>2</a:t>
            </a:r>
            <a:r>
              <a:rPr lang="en-US" b="1" dirty="0" smtClean="0">
                <a:latin typeface="Tahoma" panose="020B0604030504040204" pitchFamily="34" charset="0"/>
                <a:ea typeface="Calibri" panose="020F0502020204030204" pitchFamily="34" charset="0"/>
              </a:rPr>
              <a:t>, </a:t>
            </a:r>
            <a:r>
              <a:rPr lang="en-US" b="1" dirty="0">
                <a:latin typeface="Symbol" panose="05050102010706020507" pitchFamily="18" charset="2"/>
                <a:ea typeface="Calibri" panose="020F0502020204030204" pitchFamily="34" charset="0"/>
              </a:rPr>
              <a:t>s</a:t>
            </a:r>
            <a:r>
              <a:rPr lang="en-US" b="1" baseline="-25000" dirty="0">
                <a:latin typeface="Tahoma" panose="020B0604030504040204" pitchFamily="34" charset="0"/>
                <a:ea typeface="Calibri" panose="020F0502020204030204" pitchFamily="34" charset="0"/>
              </a:rPr>
              <a:t>3</a:t>
            </a:r>
            <a:r>
              <a:rPr lang="en-US" b="1" dirty="0" smtClean="0">
                <a:latin typeface="Tahoma" panose="020B0604030504040204" pitchFamily="34" charset="0"/>
                <a:ea typeface="Calibri" panose="020F0502020204030204" pitchFamily="34" charset="0"/>
              </a:rPr>
              <a:t>= 58 </a:t>
            </a:r>
            <a:r>
              <a:rPr lang="en-US" b="1" dirty="0" err="1" smtClean="0">
                <a:latin typeface="Tahoma" panose="020B0604030504040204" pitchFamily="34" charset="0"/>
                <a:ea typeface="Calibri" panose="020F0502020204030204" pitchFamily="34" charset="0"/>
              </a:rPr>
              <a:t>kN</a:t>
            </a:r>
            <a:r>
              <a:rPr lang="en-US" b="1" dirty="0" smtClean="0">
                <a:latin typeface="Tahoma" panose="020B0604030504040204" pitchFamily="34" charset="0"/>
                <a:ea typeface="Calibri" panose="020F0502020204030204" pitchFamily="34" charset="0"/>
              </a:rPr>
              <a:t>/m</a:t>
            </a:r>
            <a:r>
              <a:rPr lang="en-US" b="1" baseline="30000" dirty="0" smtClean="0">
                <a:latin typeface="Tahoma" panose="020B0604030504040204" pitchFamily="34" charset="0"/>
                <a:ea typeface="Calibri" panose="020F0502020204030204" pitchFamily="34" charset="0"/>
              </a:rPr>
              <a:t>2</a:t>
            </a:r>
            <a:endParaRPr lang="en-US" sz="2000" b="1" dirty="0">
              <a:effectLst/>
              <a:latin typeface="Times New Roman" panose="02020603050405020304" pitchFamily="18" charset="0"/>
              <a:ea typeface="Calibri" panose="020F0502020204030204" pitchFamily="34" charset="0"/>
            </a:endParaRPr>
          </a:p>
        </p:txBody>
      </p:sp>
      <p:sp>
        <p:nvSpPr>
          <p:cNvPr id="10" name="Right Arrow 9"/>
          <p:cNvSpPr/>
          <p:nvPr/>
        </p:nvSpPr>
        <p:spPr>
          <a:xfrm>
            <a:off x="3921918" y="6281685"/>
            <a:ext cx="428625" cy="1491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28952" y="2278229"/>
            <a:ext cx="1281120" cy="400110"/>
          </a:xfrm>
          <a:prstGeom prst="rect">
            <a:avLst/>
          </a:prstGeom>
        </p:spPr>
        <p:txBody>
          <a:bodyPr wrap="none">
            <a:spAutoFit/>
          </a:bodyPr>
          <a:lstStyle/>
          <a:p>
            <a:r>
              <a:rPr lang="en-US" sz="2000" b="1" u="sng" dirty="0" smtClean="0">
                <a:solidFill>
                  <a:srgbClr val="00B050"/>
                </a:solidFill>
                <a:latin typeface="Times-Roman"/>
                <a:ea typeface="Calibri" panose="020F0502020204030204" pitchFamily="34" charset="0"/>
                <a:cs typeface="Times-Roman"/>
              </a:rPr>
              <a:t>Solution </a:t>
            </a:r>
            <a:endParaRPr lang="en-US" sz="2000" b="1" u="sng" dirty="0">
              <a:solidFill>
                <a:srgbClr val="00B050"/>
              </a:solidFill>
            </a:endParaRPr>
          </a:p>
        </p:txBody>
      </p:sp>
      <p:sp>
        <p:nvSpPr>
          <p:cNvPr id="12" name="Rectangle 11"/>
          <p:cNvSpPr/>
          <p:nvPr/>
        </p:nvSpPr>
        <p:spPr>
          <a:xfrm>
            <a:off x="128952" y="4981959"/>
            <a:ext cx="1281120" cy="400110"/>
          </a:xfrm>
          <a:prstGeom prst="rect">
            <a:avLst/>
          </a:prstGeom>
        </p:spPr>
        <p:txBody>
          <a:bodyPr wrap="none">
            <a:spAutoFit/>
          </a:bodyPr>
          <a:lstStyle/>
          <a:p>
            <a:r>
              <a:rPr lang="en-US" sz="2000" b="1" u="sng" dirty="0" smtClean="0">
                <a:solidFill>
                  <a:srgbClr val="00B050"/>
                </a:solidFill>
                <a:latin typeface="Times-Roman"/>
                <a:ea typeface="Calibri" panose="020F0502020204030204" pitchFamily="34" charset="0"/>
                <a:cs typeface="Times-Roman"/>
              </a:rPr>
              <a:t>Solution </a:t>
            </a:r>
            <a:endParaRPr lang="en-US" sz="2000" b="1" u="sng" dirty="0">
              <a:solidFill>
                <a:srgbClr val="00B050"/>
              </a:solidFill>
            </a:endParaRPr>
          </a:p>
        </p:txBody>
      </p:sp>
      <p:sp>
        <p:nvSpPr>
          <p:cNvPr id="13" name="TextBox 12"/>
          <p:cNvSpPr txBox="1"/>
          <p:nvPr/>
        </p:nvSpPr>
        <p:spPr>
          <a:xfrm>
            <a:off x="6246182" y="4845988"/>
            <a:ext cx="3012056" cy="1384995"/>
          </a:xfrm>
          <a:prstGeom prst="rect">
            <a:avLst/>
          </a:prstGeom>
          <a:noFill/>
        </p:spPr>
        <p:txBody>
          <a:bodyPr wrap="square" rtlCol="0">
            <a:spAutoFit/>
          </a:bodyPr>
          <a:lstStyle/>
          <a:p>
            <a:pPr algn="l" rtl="0"/>
            <a:r>
              <a:rPr lang="en-US" sz="1400" dirty="0" smtClean="0">
                <a:solidFill>
                  <a:srgbClr val="C00000"/>
                </a:solidFill>
              </a:rPr>
              <a:t>We can solve it graphically. We know phi so we plot M-C envelope. </a:t>
            </a:r>
            <a:r>
              <a:rPr lang="en-US" sz="1400" dirty="0">
                <a:solidFill>
                  <a:srgbClr val="C00000"/>
                </a:solidFill>
              </a:rPr>
              <a:t> </a:t>
            </a:r>
            <a:r>
              <a:rPr lang="en-US" sz="1400" dirty="0" smtClean="0">
                <a:solidFill>
                  <a:srgbClr val="C00000"/>
                </a:solidFill>
              </a:rPr>
              <a:t>(</a:t>
            </a:r>
            <a:r>
              <a:rPr lang="en-US" sz="1400" dirty="0" smtClean="0">
                <a:solidFill>
                  <a:srgbClr val="C00000"/>
                </a:solidFill>
                <a:latin typeface="Symbol" panose="05050102010706020507" pitchFamily="18" charset="2"/>
              </a:rPr>
              <a:t>s</a:t>
            </a:r>
            <a:r>
              <a:rPr lang="en-US" sz="1400" baseline="-25000" dirty="0" smtClean="0">
                <a:solidFill>
                  <a:srgbClr val="C00000"/>
                </a:solidFill>
              </a:rPr>
              <a:t>1</a:t>
            </a:r>
            <a:r>
              <a:rPr lang="en-US" sz="1400" dirty="0" smtClean="0">
                <a:solidFill>
                  <a:srgbClr val="C00000"/>
                </a:solidFill>
              </a:rPr>
              <a:t>-</a:t>
            </a:r>
            <a:r>
              <a:rPr lang="en-US" sz="1400" dirty="0" smtClean="0">
                <a:solidFill>
                  <a:srgbClr val="C00000"/>
                </a:solidFill>
                <a:latin typeface="Symbol" panose="05050102010706020507" pitchFamily="18" charset="2"/>
              </a:rPr>
              <a:t>s</a:t>
            </a:r>
            <a:r>
              <a:rPr lang="en-US" sz="1400" baseline="-25000" dirty="0" smtClean="0">
                <a:solidFill>
                  <a:srgbClr val="C00000"/>
                </a:solidFill>
              </a:rPr>
              <a:t>3</a:t>
            </a:r>
            <a:r>
              <a:rPr lang="en-US" sz="1400" dirty="0" smtClean="0">
                <a:solidFill>
                  <a:srgbClr val="C00000"/>
                </a:solidFill>
              </a:rPr>
              <a:t>)/2 equal the radius of Mohr circle Through trial we plot the circle that touch the M-C. From that we know </a:t>
            </a:r>
            <a:r>
              <a:rPr lang="en-US" sz="1400" dirty="0" smtClean="0">
                <a:solidFill>
                  <a:srgbClr val="C00000"/>
                </a:solidFill>
                <a:latin typeface="Symbol" panose="05050102010706020507" pitchFamily="18" charset="2"/>
              </a:rPr>
              <a:t>s</a:t>
            </a:r>
            <a:r>
              <a:rPr lang="en-US" sz="1400" baseline="-25000" dirty="0" smtClean="0">
                <a:solidFill>
                  <a:srgbClr val="C00000"/>
                </a:solidFill>
              </a:rPr>
              <a:t>1</a:t>
            </a:r>
            <a:r>
              <a:rPr lang="en-US" sz="1400" dirty="0" smtClean="0">
                <a:solidFill>
                  <a:srgbClr val="C00000"/>
                </a:solidFill>
              </a:rPr>
              <a:t> and </a:t>
            </a:r>
            <a:r>
              <a:rPr lang="en-US" sz="1400" dirty="0" smtClean="0">
                <a:solidFill>
                  <a:srgbClr val="C00000"/>
                </a:solidFill>
                <a:latin typeface="Symbol" panose="05050102010706020507" pitchFamily="18" charset="2"/>
              </a:rPr>
              <a:t>s</a:t>
            </a:r>
            <a:r>
              <a:rPr lang="en-US" sz="1400" baseline="-25000" dirty="0" smtClean="0">
                <a:solidFill>
                  <a:srgbClr val="C00000"/>
                </a:solidFill>
              </a:rPr>
              <a:t>3</a:t>
            </a:r>
            <a:r>
              <a:rPr lang="en-US" sz="1400" dirty="0" smtClean="0">
                <a:solidFill>
                  <a:srgbClr val="C00000"/>
                </a:solidFill>
              </a:rPr>
              <a:t> </a:t>
            </a:r>
            <a:endParaRPr lang="en-US" sz="1400" dirty="0">
              <a:solidFill>
                <a:srgbClr val="C00000"/>
              </a:solidFill>
            </a:endParaRPr>
          </a:p>
        </p:txBody>
      </p:sp>
    </p:spTree>
    <p:extLst>
      <p:ext uri="{BB962C8B-B14F-4D97-AF65-F5344CB8AC3E}">
        <p14:creationId xmlns:p14="http://schemas.microsoft.com/office/powerpoint/2010/main" val="384723192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0066" name="Picture 2"/>
          <p:cNvPicPr>
            <a:picLocks noChangeAspect="1" noChangeArrowheads="1"/>
          </p:cNvPicPr>
          <p:nvPr/>
        </p:nvPicPr>
        <p:blipFill>
          <a:blip r:embed="rId2" cstate="print"/>
          <a:srcRect l="4099" r="4263"/>
          <a:stretch>
            <a:fillRect/>
          </a:stretch>
        </p:blipFill>
        <p:spPr bwMode="auto">
          <a:xfrm>
            <a:off x="825822" y="870061"/>
            <a:ext cx="7803828" cy="4626901"/>
          </a:xfrm>
          <a:prstGeom prst="rect">
            <a:avLst/>
          </a:prstGeom>
          <a:noFill/>
          <a:ln w="9525">
            <a:noFill/>
            <a:miter lim="800000"/>
            <a:headEnd/>
            <a:tailEnd/>
          </a:ln>
        </p:spPr>
      </p:pic>
      <p:sp>
        <p:nvSpPr>
          <p:cNvPr id="3" name="TextBox 2"/>
          <p:cNvSpPr txBox="1"/>
          <p:nvPr/>
        </p:nvSpPr>
        <p:spPr>
          <a:xfrm>
            <a:off x="2887428" y="4708811"/>
            <a:ext cx="441147" cy="369332"/>
          </a:xfrm>
          <a:prstGeom prst="rect">
            <a:avLst/>
          </a:prstGeom>
          <a:noFill/>
        </p:spPr>
        <p:txBody>
          <a:bodyPr wrap="none" rtlCol="0">
            <a:spAutoFit/>
          </a:bodyPr>
          <a:lstStyle/>
          <a:p>
            <a:r>
              <a:rPr lang="en-US" b="1" dirty="0" smtClean="0"/>
              <a:t>50</a:t>
            </a:r>
            <a:endParaRPr lang="en-US" b="1" dirty="0"/>
          </a:p>
        </p:txBody>
      </p:sp>
      <p:sp>
        <p:nvSpPr>
          <p:cNvPr id="7" name="TextBox 6"/>
          <p:cNvSpPr txBox="1"/>
          <p:nvPr/>
        </p:nvSpPr>
        <p:spPr>
          <a:xfrm>
            <a:off x="3581335" y="4708811"/>
            <a:ext cx="569387" cy="369332"/>
          </a:xfrm>
          <a:prstGeom prst="rect">
            <a:avLst/>
          </a:prstGeom>
          <a:noFill/>
        </p:spPr>
        <p:txBody>
          <a:bodyPr wrap="none" rtlCol="0">
            <a:spAutoFit/>
          </a:bodyPr>
          <a:lstStyle/>
          <a:p>
            <a:r>
              <a:rPr lang="en-US" b="1" dirty="0" smtClean="0"/>
              <a:t>100</a:t>
            </a:r>
            <a:endParaRPr lang="en-US" b="1" dirty="0"/>
          </a:p>
        </p:txBody>
      </p:sp>
      <p:sp>
        <p:nvSpPr>
          <p:cNvPr id="8" name="TextBox 7"/>
          <p:cNvSpPr txBox="1"/>
          <p:nvPr/>
        </p:nvSpPr>
        <p:spPr>
          <a:xfrm>
            <a:off x="4334085" y="4708811"/>
            <a:ext cx="569387" cy="369332"/>
          </a:xfrm>
          <a:prstGeom prst="rect">
            <a:avLst/>
          </a:prstGeom>
          <a:noFill/>
        </p:spPr>
        <p:txBody>
          <a:bodyPr wrap="none" rtlCol="0">
            <a:spAutoFit/>
          </a:bodyPr>
          <a:lstStyle/>
          <a:p>
            <a:r>
              <a:rPr lang="en-US" b="1" dirty="0" smtClean="0"/>
              <a:t>150</a:t>
            </a:r>
            <a:endParaRPr lang="en-US" b="1" dirty="0"/>
          </a:p>
        </p:txBody>
      </p:sp>
      <p:sp>
        <p:nvSpPr>
          <p:cNvPr id="11" name="TextBox 10"/>
          <p:cNvSpPr txBox="1"/>
          <p:nvPr/>
        </p:nvSpPr>
        <p:spPr>
          <a:xfrm>
            <a:off x="5860369" y="4708811"/>
            <a:ext cx="569387" cy="369332"/>
          </a:xfrm>
          <a:prstGeom prst="rect">
            <a:avLst/>
          </a:prstGeom>
          <a:noFill/>
        </p:spPr>
        <p:txBody>
          <a:bodyPr wrap="none" rtlCol="0">
            <a:spAutoFit/>
          </a:bodyPr>
          <a:lstStyle/>
          <a:p>
            <a:r>
              <a:rPr lang="en-US" b="1" dirty="0" smtClean="0"/>
              <a:t>250</a:t>
            </a:r>
            <a:endParaRPr lang="en-US" b="1" dirty="0"/>
          </a:p>
        </p:txBody>
      </p:sp>
      <p:sp>
        <p:nvSpPr>
          <p:cNvPr id="12" name="TextBox 11"/>
          <p:cNvSpPr txBox="1"/>
          <p:nvPr/>
        </p:nvSpPr>
        <p:spPr>
          <a:xfrm>
            <a:off x="5141323" y="4708811"/>
            <a:ext cx="569387" cy="369332"/>
          </a:xfrm>
          <a:prstGeom prst="rect">
            <a:avLst/>
          </a:prstGeom>
          <a:noFill/>
        </p:spPr>
        <p:txBody>
          <a:bodyPr wrap="none" rtlCol="0">
            <a:spAutoFit/>
          </a:bodyPr>
          <a:lstStyle/>
          <a:p>
            <a:r>
              <a:rPr lang="en-US" b="1" dirty="0" smtClean="0"/>
              <a:t>200</a:t>
            </a:r>
            <a:endParaRPr lang="en-US" b="1" dirty="0"/>
          </a:p>
        </p:txBody>
      </p:sp>
      <p:sp>
        <p:nvSpPr>
          <p:cNvPr id="13" name="TextBox 12"/>
          <p:cNvSpPr txBox="1"/>
          <p:nvPr/>
        </p:nvSpPr>
        <p:spPr>
          <a:xfrm>
            <a:off x="6687986" y="4708811"/>
            <a:ext cx="569387" cy="369332"/>
          </a:xfrm>
          <a:prstGeom prst="rect">
            <a:avLst/>
          </a:prstGeom>
          <a:noFill/>
        </p:spPr>
        <p:txBody>
          <a:bodyPr wrap="none" rtlCol="0">
            <a:spAutoFit/>
          </a:bodyPr>
          <a:lstStyle/>
          <a:p>
            <a:r>
              <a:rPr lang="en-US" b="1" dirty="0" smtClean="0"/>
              <a:t>300</a:t>
            </a:r>
            <a:endParaRPr lang="en-US" b="1" dirty="0"/>
          </a:p>
        </p:txBody>
      </p:sp>
      <p:sp>
        <p:nvSpPr>
          <p:cNvPr id="17" name="TextBox 16"/>
          <p:cNvSpPr txBox="1"/>
          <p:nvPr/>
        </p:nvSpPr>
        <p:spPr>
          <a:xfrm>
            <a:off x="1680380" y="3738811"/>
            <a:ext cx="441147" cy="369332"/>
          </a:xfrm>
          <a:prstGeom prst="rect">
            <a:avLst/>
          </a:prstGeom>
          <a:noFill/>
        </p:spPr>
        <p:txBody>
          <a:bodyPr wrap="none" rtlCol="0">
            <a:spAutoFit/>
          </a:bodyPr>
          <a:lstStyle/>
          <a:p>
            <a:r>
              <a:rPr lang="en-US" b="1" dirty="0" smtClean="0"/>
              <a:t>50</a:t>
            </a:r>
            <a:endParaRPr lang="en-US" b="1" dirty="0"/>
          </a:p>
        </p:txBody>
      </p:sp>
      <p:sp>
        <p:nvSpPr>
          <p:cNvPr id="18" name="TextBox 17"/>
          <p:cNvSpPr txBox="1"/>
          <p:nvPr/>
        </p:nvSpPr>
        <p:spPr>
          <a:xfrm>
            <a:off x="1543498" y="3007826"/>
            <a:ext cx="569387" cy="369332"/>
          </a:xfrm>
          <a:prstGeom prst="rect">
            <a:avLst/>
          </a:prstGeom>
          <a:noFill/>
        </p:spPr>
        <p:txBody>
          <a:bodyPr wrap="none" rtlCol="0">
            <a:spAutoFit/>
          </a:bodyPr>
          <a:lstStyle/>
          <a:p>
            <a:r>
              <a:rPr lang="en-US" b="1" dirty="0" smtClean="0"/>
              <a:t>100</a:t>
            </a:r>
            <a:endParaRPr lang="en-US" b="1" dirty="0"/>
          </a:p>
        </p:txBody>
      </p:sp>
      <p:sp>
        <p:nvSpPr>
          <p:cNvPr id="19" name="TextBox 18"/>
          <p:cNvSpPr txBox="1"/>
          <p:nvPr/>
        </p:nvSpPr>
        <p:spPr>
          <a:xfrm>
            <a:off x="1543497" y="2264122"/>
            <a:ext cx="569387" cy="369332"/>
          </a:xfrm>
          <a:prstGeom prst="rect">
            <a:avLst/>
          </a:prstGeom>
          <a:noFill/>
        </p:spPr>
        <p:txBody>
          <a:bodyPr wrap="none" rtlCol="0">
            <a:spAutoFit/>
          </a:bodyPr>
          <a:lstStyle/>
          <a:p>
            <a:r>
              <a:rPr lang="en-US" b="1" dirty="0" smtClean="0"/>
              <a:t>150</a:t>
            </a:r>
            <a:endParaRPr lang="en-US" b="1" dirty="0"/>
          </a:p>
        </p:txBody>
      </p:sp>
      <p:sp>
        <p:nvSpPr>
          <p:cNvPr id="20" name="TextBox 19"/>
          <p:cNvSpPr txBox="1"/>
          <p:nvPr/>
        </p:nvSpPr>
        <p:spPr>
          <a:xfrm>
            <a:off x="1540500" y="1492589"/>
            <a:ext cx="569387" cy="369332"/>
          </a:xfrm>
          <a:prstGeom prst="rect">
            <a:avLst/>
          </a:prstGeom>
          <a:noFill/>
        </p:spPr>
        <p:txBody>
          <a:bodyPr wrap="none" rtlCol="0">
            <a:spAutoFit/>
          </a:bodyPr>
          <a:lstStyle/>
          <a:p>
            <a:r>
              <a:rPr lang="en-US" b="1" dirty="0" smtClean="0"/>
              <a:t>200</a:t>
            </a:r>
            <a:endParaRPr lang="en-US" b="1" dirty="0"/>
          </a:p>
        </p:txBody>
      </p:sp>
      <p:sp>
        <p:nvSpPr>
          <p:cNvPr id="21" name="TextBox 20"/>
          <p:cNvSpPr txBox="1"/>
          <p:nvPr/>
        </p:nvSpPr>
        <p:spPr>
          <a:xfrm>
            <a:off x="1872644" y="4665947"/>
            <a:ext cx="312906" cy="369332"/>
          </a:xfrm>
          <a:prstGeom prst="rect">
            <a:avLst/>
          </a:prstGeom>
          <a:noFill/>
        </p:spPr>
        <p:txBody>
          <a:bodyPr wrap="none" rtlCol="0">
            <a:spAutoFit/>
          </a:bodyPr>
          <a:lstStyle/>
          <a:p>
            <a:r>
              <a:rPr lang="en-US" b="1" dirty="0" smtClean="0"/>
              <a:t>0</a:t>
            </a:r>
            <a:endParaRPr lang="en-US" b="1" dirty="0"/>
          </a:p>
        </p:txBody>
      </p:sp>
      <p:cxnSp>
        <p:nvCxnSpPr>
          <p:cNvPr id="24" name="Straight Connector 23"/>
          <p:cNvCxnSpPr/>
          <p:nvPr/>
        </p:nvCxnSpPr>
        <p:spPr>
          <a:xfrm flipV="1">
            <a:off x="2150719" y="2264122"/>
            <a:ext cx="4464765" cy="2430405"/>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2150719" y="4694523"/>
            <a:ext cx="586713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165007" y="1106824"/>
            <a:ext cx="0" cy="36019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31374" y="121066"/>
            <a:ext cx="2916183" cy="461665"/>
          </a:xfrm>
          <a:prstGeom prst="rect">
            <a:avLst/>
          </a:prstGeom>
          <a:noFill/>
        </p:spPr>
        <p:txBody>
          <a:bodyPr wrap="none" rtlCol="0">
            <a:spAutoFit/>
          </a:bodyPr>
          <a:lstStyle/>
          <a:p>
            <a:r>
              <a:rPr lang="en-US" sz="2400" b="1" u="sng" dirty="0" smtClean="0">
                <a:solidFill>
                  <a:srgbClr val="FF0000"/>
                </a:solidFill>
              </a:rPr>
              <a:t>Graphical Solution</a:t>
            </a:r>
            <a:endParaRPr lang="en-US" sz="2400" b="1" u="sng" dirty="0">
              <a:solidFill>
                <a:srgbClr val="FF0000"/>
              </a:solidFill>
            </a:endParaRPr>
          </a:p>
        </p:txBody>
      </p:sp>
      <p:cxnSp>
        <p:nvCxnSpPr>
          <p:cNvPr id="49" name="Straight Connector 48"/>
          <p:cNvCxnSpPr/>
          <p:nvPr/>
        </p:nvCxnSpPr>
        <p:spPr>
          <a:xfrm>
            <a:off x="4998557" y="3178203"/>
            <a:ext cx="124650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5598341" y="2759384"/>
            <a:ext cx="778989" cy="369332"/>
          </a:xfrm>
          <a:prstGeom prst="rect">
            <a:avLst/>
          </a:prstGeom>
          <a:noFill/>
        </p:spPr>
        <p:txBody>
          <a:bodyPr wrap="square" rtlCol="0">
            <a:spAutoFit/>
          </a:bodyPr>
          <a:lstStyle/>
          <a:p>
            <a:pPr algn="l" rtl="0"/>
            <a:r>
              <a:rPr lang="en-US" b="1" dirty="0" smtClean="0"/>
              <a:t>31</a:t>
            </a:r>
            <a:r>
              <a:rPr lang="en-US" b="1" baseline="30000" dirty="0" smtClean="0"/>
              <a:t>o</a:t>
            </a:r>
            <a:endParaRPr lang="en-US" b="1" dirty="0"/>
          </a:p>
        </p:txBody>
      </p:sp>
      <p:sp>
        <p:nvSpPr>
          <p:cNvPr id="2" name="Oval 1"/>
          <p:cNvSpPr/>
          <p:nvPr/>
        </p:nvSpPr>
        <p:spPr>
          <a:xfrm>
            <a:off x="3238700" y="3714750"/>
            <a:ext cx="1998750" cy="198940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6" name="Oval 25"/>
          <p:cNvSpPr/>
          <p:nvPr/>
        </p:nvSpPr>
        <p:spPr>
          <a:xfrm>
            <a:off x="4487574" y="3743822"/>
            <a:ext cx="1950402" cy="1941284"/>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7" name="Oval 26"/>
          <p:cNvSpPr/>
          <p:nvPr/>
        </p:nvSpPr>
        <p:spPr>
          <a:xfrm>
            <a:off x="3486714" y="3734043"/>
            <a:ext cx="1950402" cy="1941284"/>
          </a:xfrm>
          <a:prstGeom prst="ellipse">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8" name="Oval 27"/>
          <p:cNvSpPr/>
          <p:nvPr/>
        </p:nvSpPr>
        <p:spPr>
          <a:xfrm>
            <a:off x="4815461" y="3734043"/>
            <a:ext cx="1950402" cy="1941284"/>
          </a:xfrm>
          <a:prstGeom prst="ellipse">
            <a:avLst/>
          </a:prstGeom>
          <a:noFill/>
          <a:ln>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cxnSp>
        <p:nvCxnSpPr>
          <p:cNvPr id="9" name="Straight Arrow Connector 8"/>
          <p:cNvCxnSpPr/>
          <p:nvPr/>
        </p:nvCxnSpPr>
        <p:spPr>
          <a:xfrm flipH="1" flipV="1">
            <a:off x="4903472" y="5888349"/>
            <a:ext cx="2353901" cy="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24979" y="6074742"/>
            <a:ext cx="4080056" cy="830997"/>
          </a:xfrm>
          <a:prstGeom prst="rect">
            <a:avLst/>
          </a:prstGeom>
          <a:noFill/>
        </p:spPr>
        <p:txBody>
          <a:bodyPr wrap="square" rtlCol="0">
            <a:spAutoFit/>
          </a:bodyPr>
          <a:lstStyle/>
          <a:p>
            <a:pPr algn="l" rtl="0"/>
            <a:r>
              <a:rPr lang="en-US" sz="1600" dirty="0" smtClean="0">
                <a:solidFill>
                  <a:srgbClr val="0000FF"/>
                </a:solidFill>
              </a:rPr>
              <a:t>If there is any slight difference from the analytical solution it is because the grid is not perfect square</a:t>
            </a:r>
            <a:endParaRPr lang="en-US" sz="1600" dirty="0">
              <a:solidFill>
                <a:srgbClr val="0000FF"/>
              </a:solidFill>
            </a:endParaRPr>
          </a:p>
        </p:txBody>
      </p:sp>
      <p:sp>
        <p:nvSpPr>
          <p:cNvPr id="22" name="TextBox 21"/>
          <p:cNvSpPr txBox="1"/>
          <p:nvPr/>
        </p:nvSpPr>
        <p:spPr>
          <a:xfrm>
            <a:off x="6309385" y="5883844"/>
            <a:ext cx="2948912" cy="830997"/>
          </a:xfrm>
          <a:prstGeom prst="rect">
            <a:avLst/>
          </a:prstGeom>
          <a:noFill/>
        </p:spPr>
        <p:txBody>
          <a:bodyPr wrap="square" rtlCol="0">
            <a:spAutoFit/>
          </a:bodyPr>
          <a:lstStyle/>
          <a:p>
            <a:pPr algn="l" rtl="0"/>
            <a:r>
              <a:rPr lang="en-US" sz="1600" dirty="0" smtClean="0"/>
              <a:t>Draw a circle with a radius of 62 and move it left until toughing the M-C envelope</a:t>
            </a:r>
            <a:endParaRPr lang="en-US" sz="1600" dirty="0"/>
          </a:p>
        </p:txBody>
      </p:sp>
      <p:sp>
        <p:nvSpPr>
          <p:cNvPr id="35" name="Arc 40"/>
          <p:cNvSpPr>
            <a:spLocks/>
          </p:cNvSpPr>
          <p:nvPr/>
        </p:nvSpPr>
        <p:spPr bwMode="auto">
          <a:xfrm rot="17250268" flipV="1">
            <a:off x="5413884" y="2909352"/>
            <a:ext cx="219093" cy="321655"/>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type="none" w="med" len="med"/>
            <a:tailEnd type="none" w="med" len="med"/>
          </a:ln>
        </p:spPr>
        <p:txBody>
          <a:bodyPr wrap="none" anchor="ctr"/>
          <a:lstStyle/>
          <a:p>
            <a:pPr algn="l" rtl="0"/>
            <a:endParaRPr lang="en-US" b="1"/>
          </a:p>
        </p:txBody>
      </p:sp>
      <p:sp>
        <p:nvSpPr>
          <p:cNvPr id="4" name="TextBox 3"/>
          <p:cNvSpPr txBox="1"/>
          <p:nvPr/>
        </p:nvSpPr>
        <p:spPr>
          <a:xfrm>
            <a:off x="1662638" y="955189"/>
            <a:ext cx="341761" cy="523220"/>
          </a:xfrm>
          <a:prstGeom prst="rect">
            <a:avLst/>
          </a:prstGeom>
          <a:noFill/>
        </p:spPr>
        <p:txBody>
          <a:bodyPr wrap="none" rtlCol="0">
            <a:spAutoFit/>
          </a:bodyPr>
          <a:lstStyle/>
          <a:p>
            <a:r>
              <a:rPr lang="en-US" sz="2800" b="1" dirty="0" smtClean="0">
                <a:latin typeface="Symbol" panose="05050102010706020507" pitchFamily="18" charset="2"/>
              </a:rPr>
              <a:t>t</a:t>
            </a:r>
            <a:endParaRPr lang="en-US" sz="2800" b="1" dirty="0">
              <a:latin typeface="Symbol" panose="05050102010706020507" pitchFamily="18" charset="2"/>
            </a:endParaRPr>
          </a:p>
        </p:txBody>
      </p:sp>
      <p:sp>
        <p:nvSpPr>
          <p:cNvPr id="29" name="TextBox 28"/>
          <p:cNvSpPr txBox="1"/>
          <p:nvPr/>
        </p:nvSpPr>
        <p:spPr>
          <a:xfrm>
            <a:off x="7695412" y="4665947"/>
            <a:ext cx="401072" cy="523220"/>
          </a:xfrm>
          <a:prstGeom prst="rect">
            <a:avLst/>
          </a:prstGeom>
          <a:noFill/>
        </p:spPr>
        <p:txBody>
          <a:bodyPr wrap="none" rtlCol="0">
            <a:spAutoFit/>
          </a:bodyPr>
          <a:lstStyle/>
          <a:p>
            <a:r>
              <a:rPr lang="en-US" sz="2800" b="1" dirty="0" smtClean="0">
                <a:latin typeface="Symbol" panose="05050102010706020507" pitchFamily="18" charset="2"/>
              </a:rPr>
              <a:t>s</a:t>
            </a:r>
            <a:endParaRPr lang="en-US" sz="2800" b="1" dirty="0">
              <a:latin typeface="Symbol" panose="05050102010706020507" pitchFamily="18" charset="2"/>
            </a:endParaRPr>
          </a:p>
        </p:txBody>
      </p:sp>
    </p:spTree>
    <p:extLst>
      <p:ext uri="{BB962C8B-B14F-4D97-AF65-F5344CB8AC3E}">
        <p14:creationId xmlns:p14="http://schemas.microsoft.com/office/powerpoint/2010/main" val="4030209420"/>
      </p:ext>
    </p:extLst>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0287" y="-57404"/>
            <a:ext cx="1792478" cy="461665"/>
          </a:xfrm>
          <a:prstGeom prst="rect">
            <a:avLst/>
          </a:prstGeom>
        </p:spPr>
        <p:txBody>
          <a:bodyPr wrap="none">
            <a:spAutoFit/>
          </a:bodyPr>
          <a:lstStyle/>
          <a:p>
            <a:r>
              <a:rPr lang="en-US" sz="2400" b="1" u="sng" dirty="0" smtClean="0">
                <a:solidFill>
                  <a:srgbClr val="0000FF"/>
                </a:solidFill>
                <a:latin typeface="Times-Roman"/>
                <a:ea typeface="Calibri" panose="020F0502020204030204" pitchFamily="34" charset="0"/>
                <a:cs typeface="Times-Roman"/>
              </a:rPr>
              <a:t>Example 3 </a:t>
            </a:r>
            <a:endParaRPr lang="en-US" sz="2400" b="1" u="sng" dirty="0">
              <a:solidFill>
                <a:srgbClr val="0000FF"/>
              </a:solidFill>
            </a:endParaRPr>
          </a:p>
        </p:txBody>
      </p:sp>
      <p:sp>
        <p:nvSpPr>
          <p:cNvPr id="3" name="Rectangle 2"/>
          <p:cNvSpPr/>
          <p:nvPr/>
        </p:nvSpPr>
        <p:spPr>
          <a:xfrm>
            <a:off x="250395" y="266050"/>
            <a:ext cx="8650717" cy="1323439"/>
          </a:xfrm>
          <a:prstGeom prst="rect">
            <a:avLst/>
          </a:prstGeom>
          <a:noFill/>
        </p:spPr>
        <p:txBody>
          <a:bodyPr wrap="square" rtlCol="0">
            <a:spAutoFit/>
          </a:bodyPr>
          <a:lstStyle/>
          <a:p>
            <a:pPr algn="just" rtl="0"/>
            <a:r>
              <a:rPr lang="en-US" sz="2000" b="1" dirty="0" smtClean="0">
                <a:latin typeface="+mn-lt"/>
              </a:rPr>
              <a:t>Samples of dry </a:t>
            </a:r>
            <a:r>
              <a:rPr lang="en-US" sz="2000" b="1" dirty="0" smtClean="0">
                <a:solidFill>
                  <a:srgbClr val="FF0000"/>
                </a:solidFill>
                <a:latin typeface="+mn-lt"/>
              </a:rPr>
              <a:t>sand</a:t>
            </a:r>
            <a:r>
              <a:rPr lang="en-US" sz="2000" b="1" dirty="0" smtClean="0">
                <a:latin typeface="+mn-lt"/>
              </a:rPr>
              <a:t> are to be tested in a direct shear and a triaxial test. In the triaxial test the sample fails when the major and minor principal stresses are 450 </a:t>
            </a:r>
            <a:r>
              <a:rPr lang="en-US" sz="2000" b="1" dirty="0" err="1" smtClean="0">
                <a:latin typeface="+mn-lt"/>
              </a:rPr>
              <a:t>kN</a:t>
            </a:r>
            <a:r>
              <a:rPr lang="en-US" sz="2000" b="1" dirty="0" smtClean="0">
                <a:latin typeface="+mn-lt"/>
              </a:rPr>
              <a:t>/m</a:t>
            </a:r>
            <a:r>
              <a:rPr lang="en-US" sz="2000" b="1" baseline="30000" dirty="0" smtClean="0">
                <a:latin typeface="+mn-lt"/>
              </a:rPr>
              <a:t>2</a:t>
            </a:r>
            <a:r>
              <a:rPr lang="en-US" sz="2000" b="1" dirty="0" smtClean="0">
                <a:latin typeface="+mn-lt"/>
              </a:rPr>
              <a:t> and 150 </a:t>
            </a:r>
            <a:r>
              <a:rPr lang="en-US" sz="2000" b="1" dirty="0" err="1" smtClean="0">
                <a:latin typeface="+mn-lt"/>
              </a:rPr>
              <a:t>kN</a:t>
            </a:r>
            <a:r>
              <a:rPr lang="en-US" sz="2000" b="1" dirty="0" smtClean="0">
                <a:latin typeface="+mn-lt"/>
              </a:rPr>
              <a:t>/m</a:t>
            </a:r>
            <a:r>
              <a:rPr lang="en-US" sz="2000" b="1" baseline="30000" dirty="0" smtClean="0">
                <a:latin typeface="+mn-lt"/>
              </a:rPr>
              <a:t>2</a:t>
            </a:r>
            <a:r>
              <a:rPr lang="en-US" sz="2000" b="1" dirty="0" smtClean="0">
                <a:latin typeface="+mn-lt"/>
              </a:rPr>
              <a:t>, respectively. What shear strength be expected in the direct shear test when the normal loading is equal to a stress of 80 </a:t>
            </a:r>
            <a:r>
              <a:rPr lang="en-US" sz="2000" b="1" dirty="0" err="1" smtClean="0">
                <a:latin typeface="+mn-lt"/>
              </a:rPr>
              <a:t>kN</a:t>
            </a:r>
            <a:r>
              <a:rPr lang="en-US" sz="2000" b="1" dirty="0" smtClean="0">
                <a:latin typeface="+mn-lt"/>
              </a:rPr>
              <a:t>/m</a:t>
            </a:r>
            <a:r>
              <a:rPr lang="en-US" sz="2000" b="1" baseline="30000" dirty="0" smtClean="0">
                <a:latin typeface="+mn-lt"/>
              </a:rPr>
              <a:t>2.</a:t>
            </a:r>
            <a:endParaRPr lang="en-US" sz="2000" b="1" dirty="0">
              <a:latin typeface="+mn-lt"/>
            </a:endParaRPr>
          </a:p>
        </p:txBody>
      </p:sp>
      <p:sp>
        <p:nvSpPr>
          <p:cNvPr id="4" name="Rectangle 3"/>
          <p:cNvSpPr/>
          <p:nvPr/>
        </p:nvSpPr>
        <p:spPr>
          <a:xfrm>
            <a:off x="210287" y="1496711"/>
            <a:ext cx="1281120" cy="400110"/>
          </a:xfrm>
          <a:prstGeom prst="rect">
            <a:avLst/>
          </a:prstGeom>
        </p:spPr>
        <p:txBody>
          <a:bodyPr wrap="none">
            <a:spAutoFit/>
          </a:bodyPr>
          <a:lstStyle/>
          <a:p>
            <a:r>
              <a:rPr lang="en-US" sz="2000" b="1" u="sng" dirty="0" smtClean="0">
                <a:solidFill>
                  <a:srgbClr val="00B050"/>
                </a:solidFill>
                <a:latin typeface="Times-Roman"/>
                <a:ea typeface="Calibri" panose="020F0502020204030204" pitchFamily="34" charset="0"/>
                <a:cs typeface="Times-Roman"/>
              </a:rPr>
              <a:t>Solution </a:t>
            </a:r>
            <a:endParaRPr lang="en-US" sz="2000" b="1" u="sng" dirty="0">
              <a:solidFill>
                <a:srgbClr val="00B050"/>
              </a:solidFill>
            </a:endParaRPr>
          </a:p>
        </p:txBody>
      </p:sp>
      <p:grpSp>
        <p:nvGrpSpPr>
          <p:cNvPr id="7" name="Group 6"/>
          <p:cNvGrpSpPr/>
          <p:nvPr/>
        </p:nvGrpSpPr>
        <p:grpSpPr>
          <a:xfrm>
            <a:off x="2972987" y="3192849"/>
            <a:ext cx="6167386" cy="3420741"/>
            <a:chOff x="654426" y="879041"/>
            <a:chExt cx="7743825" cy="4626901"/>
          </a:xfrm>
        </p:grpSpPr>
        <p:pic>
          <p:nvPicPr>
            <p:cNvPr id="8" name="Picture 2"/>
            <p:cNvPicPr>
              <a:picLocks noChangeAspect="1" noChangeArrowheads="1"/>
            </p:cNvPicPr>
            <p:nvPr/>
          </p:nvPicPr>
          <p:blipFill>
            <a:blip r:embed="rId2" cstate="print"/>
            <a:srcRect l="4099" r="4263"/>
            <a:stretch>
              <a:fillRect/>
            </a:stretch>
          </p:blipFill>
          <p:spPr bwMode="auto">
            <a:xfrm>
              <a:off x="654426" y="879041"/>
              <a:ext cx="7743825" cy="4626901"/>
            </a:xfrm>
            <a:prstGeom prst="rect">
              <a:avLst/>
            </a:prstGeom>
            <a:noFill/>
            <a:ln w="9525">
              <a:noFill/>
              <a:miter lim="800000"/>
              <a:headEnd/>
              <a:tailEnd/>
            </a:ln>
          </p:spPr>
        </p:pic>
        <p:sp>
          <p:nvSpPr>
            <p:cNvPr id="9" name="TextBox 8"/>
            <p:cNvSpPr txBox="1"/>
            <p:nvPr/>
          </p:nvSpPr>
          <p:spPr>
            <a:xfrm>
              <a:off x="2715972" y="4708811"/>
              <a:ext cx="441147" cy="369332"/>
            </a:xfrm>
            <a:prstGeom prst="rect">
              <a:avLst/>
            </a:prstGeom>
            <a:noFill/>
          </p:spPr>
          <p:txBody>
            <a:bodyPr wrap="none" rtlCol="0">
              <a:spAutoFit/>
            </a:bodyPr>
            <a:lstStyle/>
            <a:p>
              <a:r>
                <a:rPr lang="en-US" b="1" dirty="0"/>
                <a:t>5</a:t>
              </a:r>
              <a:r>
                <a:rPr lang="en-US" b="1" dirty="0" smtClean="0"/>
                <a:t>0</a:t>
              </a:r>
              <a:endParaRPr lang="en-US" b="1" dirty="0"/>
            </a:p>
          </p:txBody>
        </p:sp>
        <p:sp>
          <p:nvSpPr>
            <p:cNvPr id="10" name="TextBox 9"/>
            <p:cNvSpPr txBox="1"/>
            <p:nvPr/>
          </p:nvSpPr>
          <p:spPr>
            <a:xfrm>
              <a:off x="3381303" y="4708811"/>
              <a:ext cx="569387" cy="369332"/>
            </a:xfrm>
            <a:prstGeom prst="rect">
              <a:avLst/>
            </a:prstGeom>
            <a:noFill/>
          </p:spPr>
          <p:txBody>
            <a:bodyPr wrap="none" rtlCol="0">
              <a:spAutoFit/>
            </a:bodyPr>
            <a:lstStyle/>
            <a:p>
              <a:r>
                <a:rPr lang="en-US" b="1" dirty="0" smtClean="0"/>
                <a:t>100</a:t>
              </a:r>
              <a:endParaRPr lang="en-US" b="1" dirty="0"/>
            </a:p>
          </p:txBody>
        </p:sp>
        <p:sp>
          <p:nvSpPr>
            <p:cNvPr id="11" name="TextBox 10"/>
            <p:cNvSpPr txBox="1"/>
            <p:nvPr/>
          </p:nvSpPr>
          <p:spPr>
            <a:xfrm>
              <a:off x="4176917" y="4708811"/>
              <a:ext cx="569387" cy="369332"/>
            </a:xfrm>
            <a:prstGeom prst="rect">
              <a:avLst/>
            </a:prstGeom>
            <a:noFill/>
          </p:spPr>
          <p:txBody>
            <a:bodyPr wrap="none" rtlCol="0">
              <a:spAutoFit/>
            </a:bodyPr>
            <a:lstStyle/>
            <a:p>
              <a:r>
                <a:rPr lang="en-US" b="1" dirty="0" smtClean="0"/>
                <a:t>150</a:t>
              </a:r>
              <a:endParaRPr lang="en-US" b="1" dirty="0"/>
            </a:p>
          </p:txBody>
        </p:sp>
        <p:sp>
          <p:nvSpPr>
            <p:cNvPr id="12" name="TextBox 11"/>
            <p:cNvSpPr txBox="1"/>
            <p:nvPr/>
          </p:nvSpPr>
          <p:spPr>
            <a:xfrm>
              <a:off x="5603185" y="4708811"/>
              <a:ext cx="569387" cy="369332"/>
            </a:xfrm>
            <a:prstGeom prst="rect">
              <a:avLst/>
            </a:prstGeom>
            <a:noFill/>
          </p:spPr>
          <p:txBody>
            <a:bodyPr wrap="none" rtlCol="0">
              <a:spAutoFit/>
            </a:bodyPr>
            <a:lstStyle/>
            <a:p>
              <a:r>
                <a:rPr lang="en-US" b="1" dirty="0" smtClean="0"/>
                <a:t>250</a:t>
              </a:r>
              <a:endParaRPr lang="en-US" b="1" dirty="0"/>
            </a:p>
          </p:txBody>
        </p:sp>
        <p:sp>
          <p:nvSpPr>
            <p:cNvPr id="13" name="TextBox 12"/>
            <p:cNvSpPr txBox="1"/>
            <p:nvPr/>
          </p:nvSpPr>
          <p:spPr>
            <a:xfrm>
              <a:off x="4941291" y="4708811"/>
              <a:ext cx="569387" cy="369332"/>
            </a:xfrm>
            <a:prstGeom prst="rect">
              <a:avLst/>
            </a:prstGeom>
            <a:noFill/>
          </p:spPr>
          <p:txBody>
            <a:bodyPr wrap="none" rtlCol="0">
              <a:spAutoFit/>
            </a:bodyPr>
            <a:lstStyle/>
            <a:p>
              <a:r>
                <a:rPr lang="en-US" b="1" dirty="0" smtClean="0"/>
                <a:t>200</a:t>
              </a:r>
              <a:endParaRPr lang="en-US" b="1" dirty="0"/>
            </a:p>
          </p:txBody>
        </p:sp>
        <p:sp>
          <p:nvSpPr>
            <p:cNvPr id="14" name="TextBox 13"/>
            <p:cNvSpPr txBox="1"/>
            <p:nvPr/>
          </p:nvSpPr>
          <p:spPr>
            <a:xfrm>
              <a:off x="6445095" y="4708811"/>
              <a:ext cx="569387" cy="369332"/>
            </a:xfrm>
            <a:prstGeom prst="rect">
              <a:avLst/>
            </a:prstGeom>
            <a:noFill/>
          </p:spPr>
          <p:txBody>
            <a:bodyPr wrap="none" rtlCol="0">
              <a:spAutoFit/>
            </a:bodyPr>
            <a:lstStyle/>
            <a:p>
              <a:r>
                <a:rPr lang="en-US" b="1" dirty="0" smtClean="0"/>
                <a:t>300</a:t>
              </a:r>
              <a:endParaRPr lang="en-US" b="1" dirty="0"/>
            </a:p>
          </p:txBody>
        </p:sp>
        <p:sp>
          <p:nvSpPr>
            <p:cNvPr id="15" name="TextBox 14"/>
            <p:cNvSpPr txBox="1"/>
            <p:nvPr/>
          </p:nvSpPr>
          <p:spPr>
            <a:xfrm>
              <a:off x="1680380" y="3738811"/>
              <a:ext cx="441147" cy="369332"/>
            </a:xfrm>
            <a:prstGeom prst="rect">
              <a:avLst/>
            </a:prstGeom>
            <a:noFill/>
          </p:spPr>
          <p:txBody>
            <a:bodyPr wrap="none" rtlCol="0">
              <a:spAutoFit/>
            </a:bodyPr>
            <a:lstStyle/>
            <a:p>
              <a:r>
                <a:rPr lang="en-US" b="1" dirty="0"/>
                <a:t>5</a:t>
              </a:r>
              <a:r>
                <a:rPr lang="en-US" b="1" dirty="0" smtClean="0"/>
                <a:t>0</a:t>
              </a:r>
              <a:endParaRPr lang="en-US" b="1" dirty="0"/>
            </a:p>
          </p:txBody>
        </p:sp>
        <p:sp>
          <p:nvSpPr>
            <p:cNvPr id="16" name="TextBox 15"/>
            <p:cNvSpPr txBox="1"/>
            <p:nvPr/>
          </p:nvSpPr>
          <p:spPr>
            <a:xfrm>
              <a:off x="1543498" y="3007826"/>
              <a:ext cx="569387" cy="369332"/>
            </a:xfrm>
            <a:prstGeom prst="rect">
              <a:avLst/>
            </a:prstGeom>
            <a:noFill/>
          </p:spPr>
          <p:txBody>
            <a:bodyPr wrap="none" rtlCol="0">
              <a:spAutoFit/>
            </a:bodyPr>
            <a:lstStyle/>
            <a:p>
              <a:r>
                <a:rPr lang="en-US" b="1" dirty="0" smtClean="0"/>
                <a:t>100</a:t>
              </a:r>
              <a:endParaRPr lang="en-US" b="1" dirty="0"/>
            </a:p>
          </p:txBody>
        </p:sp>
        <p:sp>
          <p:nvSpPr>
            <p:cNvPr id="17" name="TextBox 16"/>
            <p:cNvSpPr txBox="1"/>
            <p:nvPr/>
          </p:nvSpPr>
          <p:spPr>
            <a:xfrm>
              <a:off x="1543497" y="2264122"/>
              <a:ext cx="569387" cy="369332"/>
            </a:xfrm>
            <a:prstGeom prst="rect">
              <a:avLst/>
            </a:prstGeom>
            <a:noFill/>
          </p:spPr>
          <p:txBody>
            <a:bodyPr wrap="none" rtlCol="0">
              <a:spAutoFit/>
            </a:bodyPr>
            <a:lstStyle/>
            <a:p>
              <a:r>
                <a:rPr lang="en-US" b="1" dirty="0" smtClean="0"/>
                <a:t>150</a:t>
              </a:r>
              <a:endParaRPr lang="en-US" b="1" dirty="0"/>
            </a:p>
          </p:txBody>
        </p:sp>
        <p:sp>
          <p:nvSpPr>
            <p:cNvPr id="18" name="TextBox 17"/>
            <p:cNvSpPr txBox="1"/>
            <p:nvPr/>
          </p:nvSpPr>
          <p:spPr>
            <a:xfrm>
              <a:off x="1540500" y="1492589"/>
              <a:ext cx="569387" cy="369332"/>
            </a:xfrm>
            <a:prstGeom prst="rect">
              <a:avLst/>
            </a:prstGeom>
            <a:noFill/>
          </p:spPr>
          <p:txBody>
            <a:bodyPr wrap="none" rtlCol="0">
              <a:spAutoFit/>
            </a:bodyPr>
            <a:lstStyle/>
            <a:p>
              <a:r>
                <a:rPr lang="en-US" b="1" dirty="0" smtClean="0"/>
                <a:t>200</a:t>
              </a:r>
              <a:endParaRPr lang="en-US" b="1" dirty="0"/>
            </a:p>
          </p:txBody>
        </p:sp>
        <p:sp>
          <p:nvSpPr>
            <p:cNvPr id="19" name="TextBox 18"/>
            <p:cNvSpPr txBox="1"/>
            <p:nvPr/>
          </p:nvSpPr>
          <p:spPr>
            <a:xfrm>
              <a:off x="1872644" y="4665947"/>
              <a:ext cx="312906" cy="369332"/>
            </a:xfrm>
            <a:prstGeom prst="rect">
              <a:avLst/>
            </a:prstGeom>
            <a:noFill/>
          </p:spPr>
          <p:txBody>
            <a:bodyPr wrap="none" rtlCol="0">
              <a:spAutoFit/>
            </a:bodyPr>
            <a:lstStyle/>
            <a:p>
              <a:r>
                <a:rPr lang="en-US" b="1" dirty="0" smtClean="0"/>
                <a:t>0</a:t>
              </a:r>
              <a:endParaRPr lang="en-US" b="1" dirty="0"/>
            </a:p>
          </p:txBody>
        </p:sp>
        <p:cxnSp>
          <p:nvCxnSpPr>
            <p:cNvPr id="21" name="Straight Connector 20"/>
            <p:cNvCxnSpPr/>
            <p:nvPr/>
          </p:nvCxnSpPr>
          <p:spPr>
            <a:xfrm flipV="1">
              <a:off x="2173649" y="2100263"/>
              <a:ext cx="4555764" cy="2607471"/>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150719" y="4694523"/>
              <a:ext cx="586713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165007" y="1106824"/>
              <a:ext cx="0" cy="36019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887425" y="3192491"/>
              <a:ext cx="124650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654685" y="2680281"/>
              <a:ext cx="778989" cy="369332"/>
            </a:xfrm>
            <a:prstGeom prst="rect">
              <a:avLst/>
            </a:prstGeom>
            <a:noFill/>
          </p:spPr>
          <p:txBody>
            <a:bodyPr wrap="square" rtlCol="0">
              <a:spAutoFit/>
            </a:bodyPr>
            <a:lstStyle/>
            <a:p>
              <a:pPr algn="l" rtl="0"/>
              <a:r>
                <a:rPr lang="en-US" b="1" dirty="0" smtClean="0"/>
                <a:t>30</a:t>
              </a:r>
              <a:r>
                <a:rPr lang="en-US" b="1" baseline="30000" dirty="0" smtClean="0"/>
                <a:t>o</a:t>
              </a:r>
              <a:endParaRPr lang="en-US" b="1" dirty="0"/>
            </a:p>
          </p:txBody>
        </p:sp>
        <p:cxnSp>
          <p:nvCxnSpPr>
            <p:cNvPr id="26" name="Straight Connector 25"/>
            <p:cNvCxnSpPr/>
            <p:nvPr/>
          </p:nvCxnSpPr>
          <p:spPr>
            <a:xfrm flipV="1">
              <a:off x="3395591" y="3486150"/>
              <a:ext cx="0" cy="1222661"/>
            </a:xfrm>
            <a:prstGeom prst="line">
              <a:avLst/>
            </a:prstGeom>
            <a:ln w="28575">
              <a:solidFill>
                <a:srgbClr val="FF00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2217527" y="4027453"/>
              <a:ext cx="1619150" cy="0"/>
            </a:xfrm>
            <a:prstGeom prst="line">
              <a:avLst/>
            </a:prstGeom>
            <a:ln w="28575">
              <a:solidFill>
                <a:srgbClr val="FF00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 name="Rectangle 4"/>
          <p:cNvSpPr/>
          <p:nvPr/>
        </p:nvSpPr>
        <p:spPr>
          <a:xfrm>
            <a:off x="210287" y="1852338"/>
            <a:ext cx="7900987" cy="677108"/>
          </a:xfrm>
          <a:prstGeom prst="rect">
            <a:avLst/>
          </a:prstGeom>
        </p:spPr>
        <p:txBody>
          <a:bodyPr wrap="square">
            <a:spAutoFit/>
          </a:bodyPr>
          <a:lstStyle/>
          <a:p>
            <a:pPr algn="l" rtl="0">
              <a:spcAft>
                <a:spcPts val="0"/>
              </a:spcAft>
            </a:pPr>
            <a:r>
              <a:rPr lang="en-US" b="1" dirty="0" smtClean="0">
                <a:latin typeface="Tahoma" panose="020B0604030504040204" pitchFamily="34" charset="0"/>
                <a:ea typeface="Calibri" panose="020F0502020204030204" pitchFamily="34" charset="0"/>
              </a:rPr>
              <a:t>Sin </a:t>
            </a:r>
            <a:r>
              <a:rPr lang="en-US" b="1" dirty="0">
                <a:latin typeface="Symbol" panose="05050102010706020507" pitchFamily="18" charset="2"/>
                <a:ea typeface="Calibri" panose="020F0502020204030204" pitchFamily="34" charset="0"/>
                <a:cs typeface="Grk2k"/>
              </a:rPr>
              <a:t>f</a:t>
            </a:r>
            <a:r>
              <a:rPr lang="en-US" b="1" baseline="30000" dirty="0" smtClean="0">
                <a:latin typeface="Blazing" panose="00000400000000000000" pitchFamily="2" charset="0"/>
                <a:ea typeface="Calibri" panose="020F0502020204030204" pitchFamily="34" charset="0"/>
                <a:cs typeface="Grk2k"/>
              </a:rPr>
              <a:t>’</a:t>
            </a:r>
            <a:r>
              <a:rPr lang="en-US" b="1" baseline="-25000" dirty="0" smtClean="0">
                <a:ea typeface="Calibri" panose="020F0502020204030204" pitchFamily="34" charset="0"/>
                <a:cs typeface="Grk2k"/>
              </a:rPr>
              <a:t> </a:t>
            </a:r>
            <a:r>
              <a:rPr lang="en-US" b="1" dirty="0" smtClean="0">
                <a:solidFill>
                  <a:srgbClr val="FF0000"/>
                </a:solidFill>
                <a:ea typeface="Calibri" panose="020F0502020204030204" pitchFamily="34" charset="0"/>
                <a:cs typeface="Grk2k"/>
              </a:rPr>
              <a:t> </a:t>
            </a:r>
            <a:r>
              <a:rPr lang="en-US" b="1" dirty="0" smtClean="0">
                <a:latin typeface="Tahoma" panose="020B0604030504040204" pitchFamily="34" charset="0"/>
                <a:ea typeface="Calibri" panose="020F0502020204030204" pitchFamily="34" charset="0"/>
              </a:rPr>
              <a:t>= </a:t>
            </a:r>
            <a:r>
              <a:rPr lang="en-US" sz="2000" b="1" dirty="0" smtClean="0">
                <a:latin typeface="Tahoma" panose="020B0604030504040204" pitchFamily="34" charset="0"/>
                <a:ea typeface="Calibri" panose="020F0502020204030204" pitchFamily="34" charset="0"/>
              </a:rPr>
              <a:t>(</a:t>
            </a:r>
            <a:r>
              <a:rPr lang="en-US" sz="2000" b="1" dirty="0" smtClean="0">
                <a:latin typeface="Symbol" panose="05050102010706020507" pitchFamily="18" charset="2"/>
                <a:ea typeface="Calibri" panose="020F0502020204030204" pitchFamily="34" charset="0"/>
              </a:rPr>
              <a:t>s</a:t>
            </a:r>
            <a:r>
              <a:rPr lang="en-US" sz="2000" b="1" baseline="-25000" dirty="0" smtClean="0">
                <a:latin typeface="Tahoma" panose="020B0604030504040204" pitchFamily="34" charset="0"/>
                <a:ea typeface="Calibri" panose="020F0502020204030204" pitchFamily="34" charset="0"/>
              </a:rPr>
              <a:t>1</a:t>
            </a:r>
            <a:r>
              <a:rPr lang="en-US" sz="2000" b="1" dirty="0" smtClean="0">
                <a:latin typeface="Tahoma" panose="020B0604030504040204" pitchFamily="34" charset="0"/>
                <a:ea typeface="Calibri" panose="020F0502020204030204" pitchFamily="34" charset="0"/>
              </a:rPr>
              <a:t>- </a:t>
            </a:r>
            <a:r>
              <a:rPr lang="en-US" sz="2000" b="1" dirty="0" smtClean="0">
                <a:latin typeface="Symbol" panose="05050102010706020507" pitchFamily="18" charset="2"/>
                <a:ea typeface="Calibri" panose="020F0502020204030204" pitchFamily="34" charset="0"/>
              </a:rPr>
              <a:t>s</a:t>
            </a:r>
            <a:r>
              <a:rPr lang="en-US" sz="2000" b="1" baseline="-25000" dirty="0" smtClean="0">
                <a:latin typeface="Tahoma" panose="020B0604030504040204" pitchFamily="34" charset="0"/>
                <a:ea typeface="Calibri" panose="020F0502020204030204" pitchFamily="34" charset="0"/>
              </a:rPr>
              <a:t>3</a:t>
            </a:r>
            <a:r>
              <a:rPr lang="en-US" sz="2000" b="1" dirty="0" smtClean="0">
                <a:latin typeface="Tahoma" panose="020B0604030504040204" pitchFamily="34" charset="0"/>
                <a:ea typeface="Calibri" panose="020F0502020204030204" pitchFamily="34" charset="0"/>
              </a:rPr>
              <a:t>)/</a:t>
            </a:r>
            <a:r>
              <a:rPr lang="en-US" sz="2000" b="1" dirty="0">
                <a:latin typeface="Tahoma" panose="020B0604030504040204" pitchFamily="34" charset="0"/>
                <a:ea typeface="Calibri" panose="020F0502020204030204" pitchFamily="34" charset="0"/>
              </a:rPr>
              <a:t>(</a:t>
            </a:r>
            <a:r>
              <a:rPr lang="en-US" sz="2000" b="1" dirty="0" smtClean="0">
                <a:latin typeface="Symbol" panose="05050102010706020507" pitchFamily="18" charset="2"/>
                <a:ea typeface="Calibri" panose="020F0502020204030204" pitchFamily="34" charset="0"/>
              </a:rPr>
              <a:t>s</a:t>
            </a:r>
            <a:r>
              <a:rPr lang="en-US" sz="2000" b="1" baseline="-25000" dirty="0" smtClean="0">
                <a:latin typeface="Tahoma" panose="020B0604030504040204" pitchFamily="34" charset="0"/>
                <a:ea typeface="Calibri" panose="020F0502020204030204" pitchFamily="34" charset="0"/>
              </a:rPr>
              <a:t>1</a:t>
            </a:r>
            <a:r>
              <a:rPr lang="en-US" sz="2000" b="1" dirty="0" smtClean="0">
                <a:latin typeface="Tahoma" panose="020B0604030504040204" pitchFamily="34" charset="0"/>
                <a:ea typeface="Calibri" panose="020F0502020204030204" pitchFamily="34" charset="0"/>
              </a:rPr>
              <a:t>+ </a:t>
            </a:r>
            <a:r>
              <a:rPr lang="en-US" sz="2000" b="1" dirty="0">
                <a:latin typeface="Symbol" panose="05050102010706020507" pitchFamily="18" charset="2"/>
                <a:ea typeface="Calibri" panose="020F0502020204030204" pitchFamily="34" charset="0"/>
              </a:rPr>
              <a:t>s</a:t>
            </a:r>
            <a:r>
              <a:rPr lang="en-US" sz="2000" b="1" baseline="-25000" dirty="0">
                <a:latin typeface="Tahoma" panose="020B0604030504040204" pitchFamily="34" charset="0"/>
                <a:ea typeface="Calibri" panose="020F0502020204030204" pitchFamily="34" charset="0"/>
              </a:rPr>
              <a:t>3</a:t>
            </a:r>
            <a:r>
              <a:rPr lang="en-US" sz="2000" b="1" dirty="0" smtClean="0">
                <a:latin typeface="Tahoma" panose="020B0604030504040204" pitchFamily="34" charset="0"/>
                <a:ea typeface="Calibri" panose="020F0502020204030204" pitchFamily="34" charset="0"/>
              </a:rPr>
              <a:t>) = (450-150)/(450/150) = 0.5</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smtClean="0">
                <a:latin typeface="Symbol" panose="05050102010706020507" pitchFamily="18" charset="2"/>
                <a:ea typeface="Calibri" panose="020F0502020204030204" pitchFamily="34" charset="0"/>
                <a:cs typeface="Grk2k"/>
              </a:rPr>
              <a:t> </a:t>
            </a:r>
            <a:r>
              <a:rPr lang="en-US" b="1" dirty="0" smtClean="0">
                <a:latin typeface="+mn-lt"/>
                <a:ea typeface="Calibri" panose="020F0502020204030204" pitchFamily="34" charset="0"/>
                <a:cs typeface="Grk2k"/>
              </a:rPr>
              <a:t>Hence</a:t>
            </a:r>
            <a:r>
              <a:rPr lang="en-US" b="1" dirty="0" smtClean="0">
                <a:latin typeface="Symbol" panose="05050102010706020507" pitchFamily="18" charset="2"/>
                <a:ea typeface="Calibri" panose="020F0502020204030204" pitchFamily="34" charset="0"/>
                <a:cs typeface="Grk2k"/>
              </a:rPr>
              <a:t> f</a:t>
            </a:r>
            <a:r>
              <a:rPr lang="en-US" b="1" baseline="30000" dirty="0">
                <a:latin typeface="Blazing" panose="00000400000000000000" pitchFamily="2" charset="0"/>
                <a:ea typeface="Calibri" panose="020F0502020204030204" pitchFamily="34" charset="0"/>
                <a:cs typeface="Grk2k"/>
              </a:rPr>
              <a:t>’</a:t>
            </a:r>
            <a:r>
              <a:rPr lang="en-US" b="1" baseline="-25000" dirty="0">
                <a:ea typeface="Calibri" panose="020F0502020204030204" pitchFamily="34" charset="0"/>
                <a:cs typeface="Grk2k"/>
              </a:rPr>
              <a:t> </a:t>
            </a:r>
            <a:r>
              <a:rPr lang="en-US" b="1" dirty="0" smtClean="0">
                <a:latin typeface="Tahoma" panose="020B0604030504040204" pitchFamily="34" charset="0"/>
                <a:ea typeface="Calibri" panose="020F0502020204030204" pitchFamily="34" charset="0"/>
              </a:rPr>
              <a:t>=30</a:t>
            </a:r>
            <a:r>
              <a:rPr lang="en-US" b="1" baseline="30000" dirty="0" smtClean="0">
                <a:latin typeface="Tahoma" panose="020B0604030504040204" pitchFamily="34" charset="0"/>
                <a:ea typeface="Calibri" panose="020F0502020204030204" pitchFamily="34" charset="0"/>
              </a:rPr>
              <a:t>o</a:t>
            </a:r>
            <a:endParaRPr lang="en-US" b="1" dirty="0">
              <a:effectLst/>
              <a:latin typeface="Times New Roman" panose="02020603050405020304" pitchFamily="18" charset="0"/>
              <a:ea typeface="Calibri" panose="020F0502020204030204" pitchFamily="34" charset="0"/>
            </a:endParaRPr>
          </a:p>
        </p:txBody>
      </p:sp>
      <p:sp>
        <p:nvSpPr>
          <p:cNvPr id="6" name="Rectangle 5"/>
          <p:cNvSpPr/>
          <p:nvPr/>
        </p:nvSpPr>
        <p:spPr>
          <a:xfrm>
            <a:off x="250395" y="2515741"/>
            <a:ext cx="4239815" cy="369332"/>
          </a:xfrm>
          <a:prstGeom prst="rect">
            <a:avLst/>
          </a:prstGeom>
        </p:spPr>
        <p:txBody>
          <a:bodyPr wrap="none">
            <a:spAutoFit/>
          </a:bodyPr>
          <a:lstStyle/>
          <a:p>
            <a:pPr algn="l" rtl="0"/>
            <a:r>
              <a:rPr lang="en-US" b="1" dirty="0" smtClean="0">
                <a:latin typeface="Symbol" panose="05050102010706020507" pitchFamily="18" charset="2"/>
              </a:rPr>
              <a:t>t</a:t>
            </a:r>
            <a:r>
              <a:rPr lang="en-US" b="1" dirty="0" smtClean="0"/>
              <a:t> = </a:t>
            </a:r>
            <a:r>
              <a:rPr lang="en-US" b="1" dirty="0" err="1" smtClean="0">
                <a:latin typeface="Symbol" panose="05050102010706020507" pitchFamily="18" charset="2"/>
              </a:rPr>
              <a:t>s</a:t>
            </a:r>
            <a:r>
              <a:rPr lang="en-US" b="1" baseline="-25000" dirty="0" err="1" smtClean="0"/>
              <a:t>n</a:t>
            </a:r>
            <a:r>
              <a:rPr lang="en-US" b="1" baseline="-25000" dirty="0" smtClean="0"/>
              <a:t> </a:t>
            </a:r>
            <a:r>
              <a:rPr lang="en-US" b="1" dirty="0" smtClean="0"/>
              <a:t>tan </a:t>
            </a:r>
            <a:r>
              <a:rPr lang="en-US" b="1" dirty="0" smtClean="0">
                <a:latin typeface="Symbol" panose="05050102010706020507" pitchFamily="18" charset="2"/>
              </a:rPr>
              <a:t>f</a:t>
            </a:r>
            <a:r>
              <a:rPr lang="en-US" b="1" baseline="30000" dirty="0" smtClean="0"/>
              <a:t>’</a:t>
            </a:r>
            <a:r>
              <a:rPr lang="en-US" b="1" baseline="-25000" dirty="0" smtClean="0"/>
              <a:t>    </a:t>
            </a:r>
            <a:r>
              <a:rPr lang="en-US" b="1" dirty="0" smtClean="0"/>
              <a:t>= 80 tan 30  = 46.2 </a:t>
            </a:r>
            <a:r>
              <a:rPr lang="en-US" b="1" dirty="0" err="1" smtClean="0"/>
              <a:t>kN</a:t>
            </a:r>
            <a:r>
              <a:rPr lang="en-US" b="1" dirty="0" smtClean="0"/>
              <a:t>/m</a:t>
            </a:r>
            <a:r>
              <a:rPr lang="en-US" b="1" baseline="30000" dirty="0" smtClean="0"/>
              <a:t>2</a:t>
            </a:r>
            <a:endParaRPr lang="en-US" dirty="0"/>
          </a:p>
        </p:txBody>
      </p:sp>
      <p:sp>
        <p:nvSpPr>
          <p:cNvPr id="28" name="Rectangle 27"/>
          <p:cNvSpPr/>
          <p:nvPr/>
        </p:nvSpPr>
        <p:spPr>
          <a:xfrm>
            <a:off x="16802" y="3392458"/>
            <a:ext cx="1985963" cy="707886"/>
          </a:xfrm>
          <a:prstGeom prst="rect">
            <a:avLst/>
          </a:prstGeom>
        </p:spPr>
        <p:txBody>
          <a:bodyPr wrap="square">
            <a:spAutoFit/>
          </a:bodyPr>
          <a:lstStyle/>
          <a:p>
            <a:pPr algn="ctr"/>
            <a:r>
              <a:rPr lang="en-US" sz="2000" b="1" dirty="0" smtClean="0">
                <a:solidFill>
                  <a:srgbClr val="C00000"/>
                </a:solidFill>
              </a:rPr>
              <a:t>Graphical Solution</a:t>
            </a:r>
            <a:endParaRPr lang="en-US" sz="2000" dirty="0">
              <a:solidFill>
                <a:srgbClr val="C00000"/>
              </a:solidFill>
            </a:endParaRPr>
          </a:p>
        </p:txBody>
      </p:sp>
      <p:sp>
        <p:nvSpPr>
          <p:cNvPr id="29" name="Right Arrow 28"/>
          <p:cNvSpPr/>
          <p:nvPr/>
        </p:nvSpPr>
        <p:spPr>
          <a:xfrm>
            <a:off x="1895735" y="3549536"/>
            <a:ext cx="714375" cy="3937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c 40"/>
          <p:cNvSpPr>
            <a:spLocks/>
          </p:cNvSpPr>
          <p:nvPr/>
        </p:nvSpPr>
        <p:spPr bwMode="auto">
          <a:xfrm rot="17250268" flipV="1">
            <a:off x="6811217" y="4605865"/>
            <a:ext cx="219093" cy="321655"/>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31" name="TextBox 30"/>
          <p:cNvSpPr txBox="1"/>
          <p:nvPr/>
        </p:nvSpPr>
        <p:spPr>
          <a:xfrm>
            <a:off x="3735832" y="3120218"/>
            <a:ext cx="341761" cy="523220"/>
          </a:xfrm>
          <a:prstGeom prst="rect">
            <a:avLst/>
          </a:prstGeom>
          <a:noFill/>
        </p:spPr>
        <p:txBody>
          <a:bodyPr wrap="none" rtlCol="0">
            <a:spAutoFit/>
          </a:bodyPr>
          <a:lstStyle/>
          <a:p>
            <a:r>
              <a:rPr lang="en-US" sz="2800" b="1" dirty="0" smtClean="0">
                <a:latin typeface="Symbol" panose="05050102010706020507" pitchFamily="18" charset="2"/>
              </a:rPr>
              <a:t>t</a:t>
            </a:r>
            <a:endParaRPr lang="en-US" sz="2800" b="1" dirty="0">
              <a:latin typeface="Symbol" panose="05050102010706020507" pitchFamily="18" charset="2"/>
            </a:endParaRPr>
          </a:p>
        </p:txBody>
      </p:sp>
      <p:sp>
        <p:nvSpPr>
          <p:cNvPr id="32" name="TextBox 31"/>
          <p:cNvSpPr txBox="1"/>
          <p:nvPr/>
        </p:nvSpPr>
        <p:spPr>
          <a:xfrm>
            <a:off x="8607453" y="5895650"/>
            <a:ext cx="401072" cy="523220"/>
          </a:xfrm>
          <a:prstGeom prst="rect">
            <a:avLst/>
          </a:prstGeom>
          <a:noFill/>
        </p:spPr>
        <p:txBody>
          <a:bodyPr wrap="none" rtlCol="0">
            <a:spAutoFit/>
          </a:bodyPr>
          <a:lstStyle/>
          <a:p>
            <a:r>
              <a:rPr lang="en-US" sz="2800" b="1" dirty="0" smtClean="0">
                <a:latin typeface="Symbol" panose="05050102010706020507" pitchFamily="18" charset="2"/>
              </a:rPr>
              <a:t>s</a:t>
            </a:r>
            <a:endParaRPr lang="en-US" sz="2800" b="1" dirty="0">
              <a:latin typeface="Symbol" panose="05050102010706020507" pitchFamily="18" charset="2"/>
            </a:endParaRPr>
          </a:p>
        </p:txBody>
      </p:sp>
    </p:spTree>
    <p:extLst>
      <p:ext uri="{BB962C8B-B14F-4D97-AF65-F5344CB8AC3E}">
        <p14:creationId xmlns:p14="http://schemas.microsoft.com/office/powerpoint/2010/main" val="316018496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0287" y="85476"/>
            <a:ext cx="1792478" cy="461665"/>
          </a:xfrm>
          <a:prstGeom prst="rect">
            <a:avLst/>
          </a:prstGeom>
        </p:spPr>
        <p:txBody>
          <a:bodyPr wrap="none">
            <a:spAutoFit/>
          </a:bodyPr>
          <a:lstStyle/>
          <a:p>
            <a:r>
              <a:rPr lang="en-US" sz="2400" b="1" u="sng" dirty="0" smtClean="0">
                <a:solidFill>
                  <a:srgbClr val="0000FF"/>
                </a:solidFill>
                <a:latin typeface="Times-Roman"/>
                <a:ea typeface="Calibri" panose="020F0502020204030204" pitchFamily="34" charset="0"/>
                <a:cs typeface="Times-Roman"/>
              </a:rPr>
              <a:t>Example 4 </a:t>
            </a:r>
            <a:endParaRPr lang="en-US" sz="2400" b="1" u="sng" dirty="0">
              <a:solidFill>
                <a:srgbClr val="0000FF"/>
              </a:solidFill>
            </a:endParaRPr>
          </a:p>
        </p:txBody>
      </p:sp>
      <p:sp>
        <p:nvSpPr>
          <p:cNvPr id="3" name="Rectangle 2"/>
          <p:cNvSpPr/>
          <p:nvPr/>
        </p:nvSpPr>
        <p:spPr>
          <a:xfrm>
            <a:off x="250396" y="437506"/>
            <a:ext cx="8329612" cy="1015663"/>
          </a:xfrm>
          <a:prstGeom prst="rect">
            <a:avLst/>
          </a:prstGeom>
          <a:noFill/>
        </p:spPr>
        <p:txBody>
          <a:bodyPr wrap="square" rtlCol="0">
            <a:spAutoFit/>
          </a:bodyPr>
          <a:lstStyle/>
          <a:p>
            <a:pPr algn="just" rtl="0"/>
            <a:r>
              <a:rPr lang="en-US" sz="2000" b="1" dirty="0" smtClean="0">
                <a:latin typeface="+mn-lt"/>
              </a:rPr>
              <a:t>A conventional consolidated-drained (</a:t>
            </a:r>
            <a:r>
              <a:rPr lang="en-US" sz="2000" b="1" dirty="0" smtClean="0">
                <a:solidFill>
                  <a:srgbClr val="0000FF"/>
                </a:solidFill>
                <a:latin typeface="+mn-lt"/>
              </a:rPr>
              <a:t>CD</a:t>
            </a:r>
            <a:r>
              <a:rPr lang="en-US" sz="2000" b="1" dirty="0" smtClean="0">
                <a:latin typeface="+mn-lt"/>
              </a:rPr>
              <a:t>) triaxial test is conducted on a sand. The cell pressure is </a:t>
            </a:r>
            <a:r>
              <a:rPr lang="en-US" sz="2000" b="1" dirty="0" smtClean="0">
                <a:solidFill>
                  <a:srgbClr val="0000FF"/>
                </a:solidFill>
                <a:latin typeface="+mn-lt"/>
              </a:rPr>
              <a:t>100</a:t>
            </a:r>
            <a:r>
              <a:rPr lang="en-US" sz="2000" b="1" dirty="0" smtClean="0">
                <a:latin typeface="+mn-lt"/>
              </a:rPr>
              <a:t> </a:t>
            </a:r>
            <a:r>
              <a:rPr lang="en-US" sz="2000" b="1" dirty="0" err="1" smtClean="0">
                <a:latin typeface="+mn-lt"/>
              </a:rPr>
              <a:t>kN</a:t>
            </a:r>
            <a:r>
              <a:rPr lang="en-US" sz="2000" b="1" dirty="0" smtClean="0">
                <a:latin typeface="+mn-lt"/>
              </a:rPr>
              <a:t>/m</a:t>
            </a:r>
            <a:r>
              <a:rPr lang="en-US" sz="2000" b="1" baseline="30000" dirty="0" smtClean="0">
                <a:latin typeface="+mn-lt"/>
              </a:rPr>
              <a:t>2</a:t>
            </a:r>
            <a:r>
              <a:rPr lang="en-US" sz="2000" b="1" dirty="0" smtClean="0">
                <a:latin typeface="+mn-lt"/>
              </a:rPr>
              <a:t>, and the applied axial stress at failure is </a:t>
            </a:r>
            <a:r>
              <a:rPr lang="en-US" sz="2000" b="1" dirty="0" smtClean="0">
                <a:solidFill>
                  <a:srgbClr val="0000FF"/>
                </a:solidFill>
                <a:latin typeface="+mn-lt"/>
              </a:rPr>
              <a:t>200</a:t>
            </a:r>
            <a:r>
              <a:rPr lang="en-US" sz="2000" b="1" dirty="0" smtClean="0">
                <a:latin typeface="+mn-lt"/>
              </a:rPr>
              <a:t> </a:t>
            </a:r>
            <a:r>
              <a:rPr lang="en-US" sz="2000" b="1" dirty="0" err="1" smtClean="0">
                <a:latin typeface="+mn-lt"/>
              </a:rPr>
              <a:t>kN</a:t>
            </a:r>
            <a:r>
              <a:rPr lang="en-US" sz="2000" b="1" dirty="0" smtClean="0">
                <a:latin typeface="+mn-lt"/>
              </a:rPr>
              <a:t>/m</a:t>
            </a:r>
            <a:r>
              <a:rPr lang="en-US" sz="2000" b="1" baseline="30000" dirty="0" smtClean="0">
                <a:latin typeface="+mn-lt"/>
              </a:rPr>
              <a:t>2</a:t>
            </a:r>
            <a:r>
              <a:rPr lang="en-US" sz="2000" b="1" baseline="-25000" dirty="0" smtClean="0">
                <a:latin typeface="+mn-lt"/>
              </a:rPr>
              <a:t>.</a:t>
            </a:r>
            <a:r>
              <a:rPr lang="en-US" sz="2000" b="1" dirty="0" smtClean="0">
                <a:latin typeface="+mn-lt"/>
              </a:rPr>
              <a:t> </a:t>
            </a:r>
            <a:endParaRPr lang="en-US" sz="2000" b="1" dirty="0">
              <a:latin typeface="+mn-lt"/>
            </a:endParaRPr>
          </a:p>
        </p:txBody>
      </p:sp>
      <p:sp>
        <p:nvSpPr>
          <p:cNvPr id="4" name="Rectangle 3"/>
          <p:cNvSpPr/>
          <p:nvPr/>
        </p:nvSpPr>
        <p:spPr>
          <a:xfrm>
            <a:off x="250397" y="1506452"/>
            <a:ext cx="8329612" cy="3139321"/>
          </a:xfrm>
          <a:prstGeom prst="rect">
            <a:avLst/>
          </a:prstGeom>
        </p:spPr>
        <p:txBody>
          <a:bodyPr wrap="square">
            <a:spAutoFit/>
          </a:bodyPr>
          <a:lstStyle/>
          <a:p>
            <a:pPr algn="just" rtl="0"/>
            <a:r>
              <a:rPr lang="en-US" b="1" dirty="0" smtClean="0"/>
              <a:t>Required:</a:t>
            </a:r>
          </a:p>
          <a:p>
            <a:pPr marL="342900" indent="-342900" algn="just" rtl="0">
              <a:buAutoNum type="alphaLcPeriod"/>
            </a:pPr>
            <a:r>
              <a:rPr lang="en-US" b="1" dirty="0" smtClean="0">
                <a:solidFill>
                  <a:srgbClr val="FF0000"/>
                </a:solidFill>
              </a:rPr>
              <a:t>Plot the Mohr circle for both the initial and failure stress conditions.</a:t>
            </a:r>
          </a:p>
          <a:p>
            <a:pPr marL="342900" indent="-342900" algn="just" rtl="0">
              <a:buAutoNum type="alphaLcPeriod"/>
            </a:pPr>
            <a:r>
              <a:rPr lang="en-US" b="1" dirty="0" smtClean="0">
                <a:solidFill>
                  <a:srgbClr val="FF0000"/>
                </a:solidFill>
              </a:rPr>
              <a:t>The friction angle (Assume c = 0)</a:t>
            </a:r>
          </a:p>
          <a:p>
            <a:pPr marL="342900" indent="-342900" algn="just" rtl="0">
              <a:buAutoNum type="alphaLcPeriod"/>
            </a:pPr>
            <a:r>
              <a:rPr lang="en-US" b="1" dirty="0" smtClean="0">
                <a:solidFill>
                  <a:srgbClr val="FF0000"/>
                </a:solidFill>
              </a:rPr>
              <a:t>The shear stress on the failure plane at failure.</a:t>
            </a:r>
          </a:p>
          <a:p>
            <a:pPr marL="342900" indent="-342900" algn="just" rtl="0">
              <a:buAutoNum type="alphaLcPeriod"/>
            </a:pPr>
            <a:r>
              <a:rPr lang="en-US" b="1" dirty="0" smtClean="0">
                <a:solidFill>
                  <a:srgbClr val="FF0000"/>
                </a:solidFill>
              </a:rPr>
              <a:t>The theoretical angle of the failure plane in the specimen.</a:t>
            </a:r>
          </a:p>
          <a:p>
            <a:pPr marL="342900" indent="-342900" algn="just" rtl="0">
              <a:buAutoNum type="alphaLcPeriod"/>
            </a:pPr>
            <a:r>
              <a:rPr lang="en-US" b="1" dirty="0" smtClean="0">
                <a:solidFill>
                  <a:srgbClr val="FF0000"/>
                </a:solidFill>
              </a:rPr>
              <a:t>The orientation of the plane of the maximum obliquity</a:t>
            </a:r>
          </a:p>
          <a:p>
            <a:pPr marL="342900" indent="-342900" algn="just" rtl="0">
              <a:buAutoNum type="alphaLcPeriod"/>
            </a:pPr>
            <a:r>
              <a:rPr lang="en-US" b="1" dirty="0" smtClean="0">
                <a:solidFill>
                  <a:srgbClr val="FF0000"/>
                </a:solidFill>
              </a:rPr>
              <a:t>The maximum shear stress at failure and the angle of the plane on which it acts.</a:t>
            </a:r>
          </a:p>
          <a:p>
            <a:pPr marL="342900" indent="-342900" algn="just" rtl="0">
              <a:buAutoNum type="alphaLcPeriod"/>
            </a:pPr>
            <a:r>
              <a:rPr lang="en-US" b="1" dirty="0" smtClean="0">
                <a:solidFill>
                  <a:srgbClr val="FF0000"/>
                </a:solidFill>
              </a:rPr>
              <a:t>The available shear strength on the plane of maximum shear and the factor of safety on this plane.</a:t>
            </a:r>
          </a:p>
          <a:p>
            <a:pPr marL="342900" indent="-342900" algn="just" rtl="0">
              <a:buAutoNum type="alphaLcPeriod"/>
            </a:pPr>
            <a:endParaRPr lang="en-US" dirty="0"/>
          </a:p>
        </p:txBody>
      </p:sp>
    </p:spTree>
    <p:extLst>
      <p:ext uri="{BB962C8B-B14F-4D97-AF65-F5344CB8AC3E}">
        <p14:creationId xmlns:p14="http://schemas.microsoft.com/office/powerpoint/2010/main" val="183723101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l="4099" r="4263"/>
          <a:stretch>
            <a:fillRect/>
          </a:stretch>
        </p:blipFill>
        <p:spPr bwMode="auto">
          <a:xfrm>
            <a:off x="182171" y="2117284"/>
            <a:ext cx="8618163" cy="4626901"/>
          </a:xfrm>
          <a:prstGeom prst="rect">
            <a:avLst/>
          </a:prstGeom>
          <a:noFill/>
          <a:ln w="28575">
            <a:solidFill>
              <a:srgbClr val="FF0000"/>
            </a:solidFill>
            <a:miter lim="800000"/>
            <a:headEnd/>
            <a:tailEnd/>
          </a:ln>
        </p:spPr>
      </p:pic>
      <p:sp>
        <p:nvSpPr>
          <p:cNvPr id="3" name="TextBox 2"/>
          <p:cNvSpPr txBox="1"/>
          <p:nvPr/>
        </p:nvSpPr>
        <p:spPr>
          <a:xfrm>
            <a:off x="2485350" y="5961341"/>
            <a:ext cx="441147" cy="369332"/>
          </a:xfrm>
          <a:prstGeom prst="rect">
            <a:avLst/>
          </a:prstGeom>
          <a:noFill/>
        </p:spPr>
        <p:txBody>
          <a:bodyPr wrap="none" rtlCol="0">
            <a:spAutoFit/>
          </a:bodyPr>
          <a:lstStyle/>
          <a:p>
            <a:r>
              <a:rPr lang="en-US" b="1" dirty="0" smtClean="0"/>
              <a:t>50</a:t>
            </a:r>
            <a:endParaRPr lang="en-US" b="1" dirty="0"/>
          </a:p>
        </p:txBody>
      </p:sp>
      <p:sp>
        <p:nvSpPr>
          <p:cNvPr id="4" name="TextBox 3"/>
          <p:cNvSpPr txBox="1"/>
          <p:nvPr/>
        </p:nvSpPr>
        <p:spPr>
          <a:xfrm>
            <a:off x="3209092" y="5961341"/>
            <a:ext cx="569387" cy="369332"/>
          </a:xfrm>
          <a:prstGeom prst="rect">
            <a:avLst/>
          </a:prstGeom>
          <a:noFill/>
        </p:spPr>
        <p:txBody>
          <a:bodyPr wrap="none" rtlCol="0">
            <a:spAutoFit/>
          </a:bodyPr>
          <a:lstStyle/>
          <a:p>
            <a:r>
              <a:rPr lang="en-US" b="1" dirty="0" smtClean="0"/>
              <a:t>100</a:t>
            </a:r>
            <a:endParaRPr lang="en-US" b="1" dirty="0"/>
          </a:p>
        </p:txBody>
      </p:sp>
      <p:sp>
        <p:nvSpPr>
          <p:cNvPr id="5" name="TextBox 4"/>
          <p:cNvSpPr txBox="1"/>
          <p:nvPr/>
        </p:nvSpPr>
        <p:spPr>
          <a:xfrm>
            <a:off x="4076147" y="5961341"/>
            <a:ext cx="569387" cy="369332"/>
          </a:xfrm>
          <a:prstGeom prst="rect">
            <a:avLst/>
          </a:prstGeom>
          <a:noFill/>
        </p:spPr>
        <p:txBody>
          <a:bodyPr wrap="none" rtlCol="0">
            <a:spAutoFit/>
          </a:bodyPr>
          <a:lstStyle/>
          <a:p>
            <a:r>
              <a:rPr lang="en-US" b="1" dirty="0" smtClean="0"/>
              <a:t>150</a:t>
            </a:r>
            <a:endParaRPr lang="en-US" b="1" dirty="0"/>
          </a:p>
        </p:txBody>
      </p:sp>
      <p:sp>
        <p:nvSpPr>
          <p:cNvPr id="6" name="TextBox 5"/>
          <p:cNvSpPr txBox="1"/>
          <p:nvPr/>
        </p:nvSpPr>
        <p:spPr>
          <a:xfrm>
            <a:off x="4995867" y="5961347"/>
            <a:ext cx="569387" cy="369332"/>
          </a:xfrm>
          <a:prstGeom prst="rect">
            <a:avLst/>
          </a:prstGeom>
          <a:noFill/>
        </p:spPr>
        <p:txBody>
          <a:bodyPr wrap="none" rtlCol="0">
            <a:spAutoFit/>
          </a:bodyPr>
          <a:lstStyle/>
          <a:p>
            <a:r>
              <a:rPr lang="en-US" b="1" dirty="0" smtClean="0"/>
              <a:t>200</a:t>
            </a:r>
            <a:endParaRPr lang="en-US" b="1" dirty="0"/>
          </a:p>
        </p:txBody>
      </p:sp>
      <p:sp>
        <p:nvSpPr>
          <p:cNvPr id="8" name="TextBox 7"/>
          <p:cNvSpPr txBox="1"/>
          <p:nvPr/>
        </p:nvSpPr>
        <p:spPr>
          <a:xfrm>
            <a:off x="5862922" y="5989922"/>
            <a:ext cx="569387" cy="369332"/>
          </a:xfrm>
          <a:prstGeom prst="rect">
            <a:avLst/>
          </a:prstGeom>
          <a:noFill/>
        </p:spPr>
        <p:txBody>
          <a:bodyPr wrap="none" rtlCol="0">
            <a:spAutoFit/>
          </a:bodyPr>
          <a:lstStyle/>
          <a:p>
            <a:r>
              <a:rPr lang="en-US" b="1" dirty="0" smtClean="0"/>
              <a:t>250</a:t>
            </a:r>
            <a:endParaRPr lang="en-US" b="1" dirty="0"/>
          </a:p>
        </p:txBody>
      </p:sp>
      <p:sp>
        <p:nvSpPr>
          <p:cNvPr id="9" name="TextBox 8"/>
          <p:cNvSpPr txBox="1"/>
          <p:nvPr/>
        </p:nvSpPr>
        <p:spPr>
          <a:xfrm>
            <a:off x="1336714" y="4991341"/>
            <a:ext cx="441147" cy="369332"/>
          </a:xfrm>
          <a:prstGeom prst="rect">
            <a:avLst/>
          </a:prstGeom>
          <a:noFill/>
        </p:spPr>
        <p:txBody>
          <a:bodyPr wrap="none" rtlCol="0">
            <a:spAutoFit/>
          </a:bodyPr>
          <a:lstStyle/>
          <a:p>
            <a:r>
              <a:rPr lang="en-US" b="1" dirty="0" smtClean="0"/>
              <a:t>50</a:t>
            </a:r>
            <a:endParaRPr lang="en-US" b="1" dirty="0"/>
          </a:p>
        </p:txBody>
      </p:sp>
      <p:sp>
        <p:nvSpPr>
          <p:cNvPr id="10" name="TextBox 9"/>
          <p:cNvSpPr txBox="1"/>
          <p:nvPr/>
        </p:nvSpPr>
        <p:spPr>
          <a:xfrm>
            <a:off x="1199832" y="4260356"/>
            <a:ext cx="569387" cy="369332"/>
          </a:xfrm>
          <a:prstGeom prst="rect">
            <a:avLst/>
          </a:prstGeom>
          <a:noFill/>
        </p:spPr>
        <p:txBody>
          <a:bodyPr wrap="none" rtlCol="0">
            <a:spAutoFit/>
          </a:bodyPr>
          <a:lstStyle/>
          <a:p>
            <a:r>
              <a:rPr lang="en-US" b="1" dirty="0" smtClean="0"/>
              <a:t>100</a:t>
            </a:r>
            <a:endParaRPr lang="en-US" b="1" dirty="0"/>
          </a:p>
        </p:txBody>
      </p:sp>
      <p:sp>
        <p:nvSpPr>
          <p:cNvPr id="11" name="TextBox 10"/>
          <p:cNvSpPr txBox="1"/>
          <p:nvPr/>
        </p:nvSpPr>
        <p:spPr>
          <a:xfrm>
            <a:off x="1199831" y="3516652"/>
            <a:ext cx="569387" cy="369332"/>
          </a:xfrm>
          <a:prstGeom prst="rect">
            <a:avLst/>
          </a:prstGeom>
          <a:noFill/>
        </p:spPr>
        <p:txBody>
          <a:bodyPr wrap="none" rtlCol="0">
            <a:spAutoFit/>
          </a:bodyPr>
          <a:lstStyle/>
          <a:p>
            <a:r>
              <a:rPr lang="en-US" b="1" dirty="0" smtClean="0"/>
              <a:t>150</a:t>
            </a:r>
            <a:endParaRPr lang="en-US" b="1" dirty="0"/>
          </a:p>
        </p:txBody>
      </p:sp>
      <p:sp>
        <p:nvSpPr>
          <p:cNvPr id="12" name="TextBox 11"/>
          <p:cNvSpPr txBox="1"/>
          <p:nvPr/>
        </p:nvSpPr>
        <p:spPr>
          <a:xfrm>
            <a:off x="1196834" y="2745119"/>
            <a:ext cx="569387" cy="369332"/>
          </a:xfrm>
          <a:prstGeom prst="rect">
            <a:avLst/>
          </a:prstGeom>
          <a:noFill/>
        </p:spPr>
        <p:txBody>
          <a:bodyPr wrap="none" rtlCol="0">
            <a:spAutoFit/>
          </a:bodyPr>
          <a:lstStyle/>
          <a:p>
            <a:r>
              <a:rPr lang="en-US" b="1" dirty="0" smtClean="0"/>
              <a:t>200</a:t>
            </a:r>
            <a:endParaRPr lang="en-US" b="1" dirty="0"/>
          </a:p>
        </p:txBody>
      </p:sp>
      <p:sp>
        <p:nvSpPr>
          <p:cNvPr id="13" name="TextBox 12"/>
          <p:cNvSpPr txBox="1"/>
          <p:nvPr/>
        </p:nvSpPr>
        <p:spPr>
          <a:xfrm>
            <a:off x="1528978" y="5918477"/>
            <a:ext cx="312906" cy="369332"/>
          </a:xfrm>
          <a:prstGeom prst="rect">
            <a:avLst/>
          </a:prstGeom>
          <a:noFill/>
        </p:spPr>
        <p:txBody>
          <a:bodyPr wrap="none" rtlCol="0">
            <a:spAutoFit/>
          </a:bodyPr>
          <a:lstStyle/>
          <a:p>
            <a:r>
              <a:rPr lang="en-US" b="1" dirty="0" smtClean="0"/>
              <a:t>0</a:t>
            </a:r>
            <a:endParaRPr lang="en-US" b="1" dirty="0"/>
          </a:p>
        </p:txBody>
      </p:sp>
      <p:sp>
        <p:nvSpPr>
          <p:cNvPr id="14" name="TextBox 13"/>
          <p:cNvSpPr txBox="1"/>
          <p:nvPr/>
        </p:nvSpPr>
        <p:spPr>
          <a:xfrm>
            <a:off x="6729977" y="5998153"/>
            <a:ext cx="569387" cy="369332"/>
          </a:xfrm>
          <a:prstGeom prst="rect">
            <a:avLst/>
          </a:prstGeom>
          <a:noFill/>
        </p:spPr>
        <p:txBody>
          <a:bodyPr wrap="none" rtlCol="0">
            <a:spAutoFit/>
          </a:bodyPr>
          <a:lstStyle/>
          <a:p>
            <a:r>
              <a:rPr lang="en-US" b="1" dirty="0" smtClean="0"/>
              <a:t>300</a:t>
            </a:r>
            <a:endParaRPr lang="en-US" b="1" dirty="0"/>
          </a:p>
        </p:txBody>
      </p:sp>
      <p:cxnSp>
        <p:nvCxnSpPr>
          <p:cNvPr id="15" name="Straight Connector 14"/>
          <p:cNvCxnSpPr/>
          <p:nvPr/>
        </p:nvCxnSpPr>
        <p:spPr>
          <a:xfrm flipV="1">
            <a:off x="1864205" y="3000376"/>
            <a:ext cx="5636733" cy="2960971"/>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864205" y="5947053"/>
            <a:ext cx="6750394"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878493" y="2359354"/>
            <a:ext cx="0" cy="36019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397227" y="5584867"/>
            <a:ext cx="778989" cy="369332"/>
          </a:xfrm>
          <a:prstGeom prst="rect">
            <a:avLst/>
          </a:prstGeom>
          <a:noFill/>
        </p:spPr>
        <p:txBody>
          <a:bodyPr wrap="square" rtlCol="0">
            <a:spAutoFit/>
          </a:bodyPr>
          <a:lstStyle/>
          <a:p>
            <a:pPr algn="l" rtl="0"/>
            <a:r>
              <a:rPr lang="en-US" b="1" dirty="0" smtClean="0"/>
              <a:t>30</a:t>
            </a:r>
            <a:r>
              <a:rPr lang="en-US" b="1" baseline="30000" dirty="0" smtClean="0"/>
              <a:t>o</a:t>
            </a:r>
            <a:endParaRPr lang="en-US" b="1" dirty="0"/>
          </a:p>
        </p:txBody>
      </p:sp>
      <p:sp>
        <p:nvSpPr>
          <p:cNvPr id="23" name="Arc 21"/>
          <p:cNvSpPr>
            <a:spLocks/>
          </p:cNvSpPr>
          <p:nvPr/>
        </p:nvSpPr>
        <p:spPr bwMode="auto">
          <a:xfrm rot="10800000" flipV="1">
            <a:off x="3585596" y="4424355"/>
            <a:ext cx="3385938" cy="1545221"/>
          </a:xfrm>
          <a:custGeom>
            <a:avLst/>
            <a:gdLst>
              <a:gd name="T0" fmla="*/ 0 w 43190"/>
              <a:gd name="T1" fmla="*/ 584 h 21600"/>
              <a:gd name="T2" fmla="*/ 1222 w 43190"/>
              <a:gd name="T3" fmla="*/ 603 h 21600"/>
              <a:gd name="T4" fmla="*/ 611 w 43190"/>
              <a:gd name="T5" fmla="*/ 603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29"/>
                </a:moveTo>
                <a:cubicBezTo>
                  <a:pt x="362" y="9266"/>
                  <a:pt x="9921" y="-1"/>
                  <a:pt x="21590" y="0"/>
                </a:cubicBezTo>
                <a:cubicBezTo>
                  <a:pt x="33519" y="0"/>
                  <a:pt x="43190" y="9670"/>
                  <a:pt x="43190" y="21600"/>
                </a:cubicBezTo>
              </a:path>
              <a:path w="43190" h="21600" stroke="0" extrusionOk="0">
                <a:moveTo>
                  <a:pt x="0" y="20929"/>
                </a:moveTo>
                <a:cubicBezTo>
                  <a:pt x="362" y="9266"/>
                  <a:pt x="9921" y="-1"/>
                  <a:pt x="21590" y="0"/>
                </a:cubicBezTo>
                <a:cubicBezTo>
                  <a:pt x="33519" y="0"/>
                  <a:pt x="43190" y="9670"/>
                  <a:pt x="43190" y="21600"/>
                </a:cubicBezTo>
                <a:lnTo>
                  <a:pt x="21590" y="21600"/>
                </a:lnTo>
                <a:close/>
              </a:path>
            </a:pathLst>
          </a:custGeom>
          <a:noFill/>
          <a:ln w="38100">
            <a:solidFill>
              <a:srgbClr val="FF0000"/>
            </a:solidFill>
            <a:round/>
            <a:headEnd/>
            <a:tailEnd/>
          </a:ln>
        </p:spPr>
        <p:txBody>
          <a:bodyPr wrap="none" anchor="ctr"/>
          <a:lstStyle/>
          <a:p>
            <a:pPr algn="l" rtl="0"/>
            <a:endParaRPr lang="en-US" b="1" dirty="0"/>
          </a:p>
        </p:txBody>
      </p:sp>
      <p:cxnSp>
        <p:nvCxnSpPr>
          <p:cNvPr id="18" name="Straight Connector 17"/>
          <p:cNvCxnSpPr/>
          <p:nvPr/>
        </p:nvCxnSpPr>
        <p:spPr>
          <a:xfrm>
            <a:off x="4443413" y="4260356"/>
            <a:ext cx="14287" cy="1686697"/>
          </a:xfrm>
          <a:prstGeom prst="line">
            <a:avLst/>
          </a:prstGeom>
          <a:ln w="28575">
            <a:solidFill>
              <a:srgbClr val="7030A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1837661" y="4629688"/>
            <a:ext cx="2879313" cy="0"/>
          </a:xfrm>
          <a:prstGeom prst="straightConnector1">
            <a:avLst/>
          </a:prstGeom>
          <a:ln w="28575">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3585595" y="3770088"/>
            <a:ext cx="1410272" cy="2184111"/>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3585595" y="4084413"/>
            <a:ext cx="2086543" cy="1834064"/>
          </a:xfrm>
          <a:prstGeom prst="line">
            <a:avLst/>
          </a:prstGeom>
          <a:ln>
            <a:solidFill>
              <a:srgbClr val="002060"/>
            </a:solidFill>
            <a:prstDash val="lgDash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995867" y="4173821"/>
            <a:ext cx="3047996"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500938" y="4148112"/>
            <a:ext cx="0" cy="1798941"/>
          </a:xfrm>
          <a:prstGeom prst="line">
            <a:avLst/>
          </a:prstGeom>
          <a:ln w="28575">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24970" y="-35594"/>
            <a:ext cx="8904730" cy="2062103"/>
          </a:xfrm>
          <a:prstGeom prst="rect">
            <a:avLst/>
          </a:prstGeom>
        </p:spPr>
        <p:txBody>
          <a:bodyPr wrap="square">
            <a:spAutoFit/>
          </a:bodyPr>
          <a:lstStyle/>
          <a:p>
            <a:pPr algn="just" rtl="0"/>
            <a:r>
              <a:rPr lang="en-US" sz="1600" b="1" dirty="0" smtClean="0">
                <a:latin typeface="+mn-lt"/>
              </a:rPr>
              <a:t>Required:</a:t>
            </a:r>
          </a:p>
          <a:p>
            <a:pPr marL="228600" indent="-228600" algn="just" rtl="0">
              <a:buAutoNum type="alphaLcPeriod"/>
            </a:pPr>
            <a:r>
              <a:rPr lang="en-US" sz="1600" b="1" dirty="0" smtClean="0">
                <a:solidFill>
                  <a:srgbClr val="FF0000"/>
                </a:solidFill>
                <a:latin typeface="+mn-lt"/>
              </a:rPr>
              <a:t>Plot the Mohr circle for both the initial and failure stress conditions.</a:t>
            </a:r>
          </a:p>
          <a:p>
            <a:pPr marL="228600" indent="-228600" algn="just" rtl="0">
              <a:buAutoNum type="alphaLcPeriod"/>
            </a:pPr>
            <a:r>
              <a:rPr lang="en-US" sz="1600" b="1" dirty="0" smtClean="0">
                <a:solidFill>
                  <a:srgbClr val="FF0000"/>
                </a:solidFill>
                <a:latin typeface="+mn-lt"/>
              </a:rPr>
              <a:t>The friction angle (Assume c = 0)</a:t>
            </a:r>
          </a:p>
          <a:p>
            <a:pPr marL="228600" indent="-228600" algn="just" rtl="0">
              <a:buAutoNum type="alphaLcPeriod"/>
            </a:pPr>
            <a:r>
              <a:rPr lang="en-US" sz="1600" b="1" dirty="0" smtClean="0">
                <a:solidFill>
                  <a:srgbClr val="FF0000"/>
                </a:solidFill>
                <a:latin typeface="+mn-lt"/>
              </a:rPr>
              <a:t>The shear stress on the failure plane at failure.</a:t>
            </a:r>
          </a:p>
          <a:p>
            <a:pPr marL="228600" indent="-228600" algn="just" rtl="0">
              <a:buAutoNum type="alphaLcPeriod"/>
            </a:pPr>
            <a:r>
              <a:rPr lang="en-US" sz="1600" b="1" dirty="0" smtClean="0">
                <a:solidFill>
                  <a:srgbClr val="FF0000"/>
                </a:solidFill>
                <a:latin typeface="+mn-lt"/>
              </a:rPr>
              <a:t>The theoretical angle of the failure plane in the specimen.</a:t>
            </a:r>
          </a:p>
          <a:p>
            <a:pPr marL="228600" indent="-228600" algn="just" rtl="0">
              <a:buAutoNum type="alphaLcPeriod"/>
            </a:pPr>
            <a:r>
              <a:rPr lang="en-US" sz="1600" b="1" dirty="0" smtClean="0">
                <a:solidFill>
                  <a:srgbClr val="FF0000"/>
                </a:solidFill>
                <a:latin typeface="+mn-lt"/>
              </a:rPr>
              <a:t>The orientation of the plane of the maximum obliquity</a:t>
            </a:r>
          </a:p>
          <a:p>
            <a:pPr marL="228600" indent="-228600" algn="just" rtl="0">
              <a:buAutoNum type="alphaLcPeriod"/>
            </a:pPr>
            <a:r>
              <a:rPr lang="en-US" sz="1600" b="1" dirty="0" smtClean="0">
                <a:solidFill>
                  <a:srgbClr val="FF0000"/>
                </a:solidFill>
                <a:latin typeface="+mn-lt"/>
              </a:rPr>
              <a:t>The maximum shear stress at failure and the angle of the plane on which it acts.</a:t>
            </a:r>
          </a:p>
          <a:p>
            <a:pPr marL="228600" indent="-228600" algn="just" rtl="0">
              <a:buAutoNum type="alphaLcPeriod"/>
            </a:pPr>
            <a:r>
              <a:rPr lang="en-US" sz="1600" b="1" dirty="0" smtClean="0">
                <a:solidFill>
                  <a:srgbClr val="FF0000"/>
                </a:solidFill>
                <a:latin typeface="+mn-lt"/>
              </a:rPr>
              <a:t>The available shear strength on the plane of maximum shear and the factor of safety on this plane.</a:t>
            </a:r>
            <a:endParaRPr lang="en-US" sz="1600" dirty="0">
              <a:latin typeface="+mn-lt"/>
            </a:endParaRPr>
          </a:p>
        </p:txBody>
      </p:sp>
      <p:sp>
        <p:nvSpPr>
          <p:cNvPr id="26" name="Arc 40"/>
          <p:cNvSpPr>
            <a:spLocks/>
          </p:cNvSpPr>
          <p:nvPr/>
        </p:nvSpPr>
        <p:spPr bwMode="auto">
          <a:xfrm rot="17250268" flipV="1">
            <a:off x="5807294" y="3894201"/>
            <a:ext cx="219093" cy="321655"/>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7" name="TextBox 6"/>
          <p:cNvSpPr txBox="1"/>
          <p:nvPr/>
        </p:nvSpPr>
        <p:spPr>
          <a:xfrm>
            <a:off x="1901157" y="4148112"/>
            <a:ext cx="385042" cy="523220"/>
          </a:xfrm>
          <a:prstGeom prst="rect">
            <a:avLst/>
          </a:prstGeom>
          <a:noFill/>
        </p:spPr>
        <p:txBody>
          <a:bodyPr wrap="none" rtlCol="0">
            <a:spAutoFit/>
          </a:bodyPr>
          <a:lstStyle/>
          <a:p>
            <a:r>
              <a:rPr lang="en-US" sz="2800" b="1" dirty="0" err="1" smtClean="0">
                <a:latin typeface="Symbol" panose="05050102010706020507" pitchFamily="18" charset="2"/>
              </a:rPr>
              <a:t>t</a:t>
            </a:r>
            <a:r>
              <a:rPr lang="en-US" baseline="-25000" dirty="0" err="1" smtClean="0"/>
              <a:t>f</a:t>
            </a:r>
            <a:endParaRPr lang="en-US" dirty="0"/>
          </a:p>
        </p:txBody>
      </p:sp>
    </p:spTree>
    <p:extLst>
      <p:ext uri="{BB962C8B-B14F-4D97-AF65-F5344CB8AC3E}">
        <p14:creationId xmlns:p14="http://schemas.microsoft.com/office/powerpoint/2010/main" val="9707445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5421" y="45000"/>
            <a:ext cx="2453300" cy="461665"/>
          </a:xfrm>
          <a:prstGeom prst="rect">
            <a:avLst/>
          </a:prstGeom>
          <a:solidFill>
            <a:srgbClr val="FFFF00"/>
          </a:solidFill>
          <a:ln w="9525">
            <a:noFill/>
            <a:miter lim="800000"/>
            <a:headEnd/>
            <a:tailEnd/>
          </a:ln>
        </p:spPr>
        <p:txBody>
          <a:bodyPr wrap="square" anchor="b">
            <a:spAutoFit/>
          </a:bodyPr>
          <a:lstStyle>
            <a:defPPr>
              <a:defRPr lang="en-US"/>
            </a:defPPr>
            <a:lvl1pPr algn="l" rtl="0" eaLnBrk="0" fontAlgn="auto" hangingPunct="0">
              <a:spcBef>
                <a:spcPct val="20000"/>
              </a:spcBef>
              <a:spcAft>
                <a:spcPts val="0"/>
              </a:spcAft>
              <a:defRPr sz="2400" b="1" u="sng">
                <a:solidFill>
                  <a:srgbClr val="C00000"/>
                </a:solidFill>
                <a:latin typeface="+mn-lt"/>
                <a:cs typeface="Arial" pitchFamily="34" charset="0"/>
              </a:defRPr>
            </a:lvl1pPr>
          </a:lstStyle>
          <a:p>
            <a:r>
              <a:rPr lang="en-US" dirty="0"/>
              <a:t>BASIC PRINCIPLES</a:t>
            </a:r>
          </a:p>
        </p:txBody>
      </p:sp>
      <p:sp>
        <p:nvSpPr>
          <p:cNvPr id="4" name="TextBox 3"/>
          <p:cNvSpPr txBox="1"/>
          <p:nvPr/>
        </p:nvSpPr>
        <p:spPr>
          <a:xfrm>
            <a:off x="258295" y="393765"/>
            <a:ext cx="6951019" cy="830997"/>
          </a:xfrm>
          <a:prstGeom prst="rect">
            <a:avLst/>
          </a:prstGeom>
          <a:noFill/>
        </p:spPr>
        <p:txBody>
          <a:bodyPr wrap="square" rtlCol="0">
            <a:spAutoFit/>
          </a:bodyPr>
          <a:lstStyle/>
          <a:p>
            <a:pPr algn="just" rtl="0"/>
            <a:r>
              <a:rPr lang="en-US" sz="2400" b="1" dirty="0" smtClean="0">
                <a:latin typeface="+mn-lt"/>
              </a:rPr>
              <a:t>The brick (solid block) is in equilibrium under its own weight </a:t>
            </a:r>
            <a:r>
              <a:rPr lang="en-US" sz="2400" b="1" dirty="0" smtClean="0">
                <a:solidFill>
                  <a:srgbClr val="0B0BEF"/>
                </a:solidFill>
                <a:latin typeface="+mn-lt"/>
              </a:rPr>
              <a:t>W</a:t>
            </a:r>
            <a:r>
              <a:rPr lang="en-US" sz="2400" b="1" dirty="0" smtClean="0">
                <a:latin typeface="+mn-lt"/>
              </a:rPr>
              <a:t> and the opposite and equal reaction </a:t>
            </a:r>
            <a:r>
              <a:rPr lang="en-US" sz="2400" b="1" dirty="0" smtClean="0">
                <a:solidFill>
                  <a:srgbClr val="0B0BEF"/>
                </a:solidFill>
                <a:latin typeface="+mn-lt"/>
              </a:rPr>
              <a:t>N</a:t>
            </a:r>
            <a:r>
              <a:rPr lang="en-US" sz="2400" b="1" dirty="0" smtClean="0">
                <a:latin typeface="+mn-lt"/>
              </a:rPr>
              <a:t>.</a:t>
            </a:r>
            <a:endParaRPr lang="en-US" sz="2400" b="1" dirty="0">
              <a:latin typeface="+mn-lt"/>
            </a:endParaRPr>
          </a:p>
        </p:txBody>
      </p:sp>
      <p:sp>
        <p:nvSpPr>
          <p:cNvPr id="5" name="TextBox 4"/>
          <p:cNvSpPr txBox="1"/>
          <p:nvPr/>
        </p:nvSpPr>
        <p:spPr>
          <a:xfrm>
            <a:off x="258296" y="1263582"/>
            <a:ext cx="4289891" cy="461665"/>
          </a:xfrm>
          <a:prstGeom prst="rect">
            <a:avLst/>
          </a:prstGeom>
          <a:noFill/>
        </p:spPr>
        <p:txBody>
          <a:bodyPr wrap="square" rtlCol="0">
            <a:spAutoFit/>
          </a:bodyPr>
          <a:lstStyle/>
          <a:p>
            <a:pPr algn="just" rtl="0"/>
            <a:r>
              <a:rPr lang="en-US" sz="2400" b="1" dirty="0" smtClean="0">
                <a:latin typeface="+mn-lt"/>
              </a:rPr>
              <a:t>A horizontal force </a:t>
            </a:r>
            <a:r>
              <a:rPr lang="en-US" sz="2400" b="1" dirty="0" smtClean="0">
                <a:solidFill>
                  <a:srgbClr val="0B0BEF"/>
                </a:solidFill>
                <a:latin typeface="+mn-lt"/>
              </a:rPr>
              <a:t>S</a:t>
            </a:r>
            <a:r>
              <a:rPr lang="en-US" sz="2400" b="1" baseline="-25000" dirty="0" smtClean="0">
                <a:solidFill>
                  <a:srgbClr val="0B0BEF"/>
                </a:solidFill>
                <a:latin typeface="+mn-lt"/>
              </a:rPr>
              <a:t>a</a:t>
            </a:r>
            <a:r>
              <a:rPr lang="en-US" sz="2400" b="1" dirty="0" smtClean="0">
                <a:latin typeface="+mn-lt"/>
              </a:rPr>
              <a:t> is applied:</a:t>
            </a:r>
            <a:endParaRPr lang="en-US" sz="2400" b="1" dirty="0">
              <a:latin typeface="+mn-lt"/>
            </a:endParaRPr>
          </a:p>
        </p:txBody>
      </p:sp>
      <p:sp>
        <p:nvSpPr>
          <p:cNvPr id="6" name="TextBox 5"/>
          <p:cNvSpPr txBox="1"/>
          <p:nvPr/>
        </p:nvSpPr>
        <p:spPr>
          <a:xfrm>
            <a:off x="448128" y="1744107"/>
            <a:ext cx="6761186" cy="1200329"/>
          </a:xfrm>
          <a:prstGeom prst="rect">
            <a:avLst/>
          </a:prstGeom>
          <a:noFill/>
        </p:spPr>
        <p:txBody>
          <a:bodyPr wrap="square" rtlCol="0">
            <a:spAutoFit/>
          </a:bodyPr>
          <a:lstStyle/>
          <a:p>
            <a:pPr marL="285750" indent="-285750" algn="just" rtl="0"/>
            <a:r>
              <a:rPr lang="en-US" sz="2400" b="1" dirty="0" err="1" smtClean="0">
                <a:latin typeface="+mn-lt"/>
              </a:rPr>
              <a:t>i</a:t>
            </a:r>
            <a:r>
              <a:rPr lang="en-US" sz="2400" b="1" dirty="0" smtClean="0">
                <a:latin typeface="+mn-lt"/>
              </a:rPr>
              <a:t>) If </a:t>
            </a:r>
            <a:r>
              <a:rPr lang="en-US" sz="2400" b="1" dirty="0" smtClean="0">
                <a:solidFill>
                  <a:srgbClr val="0B0BEF"/>
                </a:solidFill>
                <a:latin typeface="+mn-lt"/>
              </a:rPr>
              <a:t>S</a:t>
            </a:r>
            <a:r>
              <a:rPr lang="en-US" sz="2400" b="1" baseline="-25000" dirty="0" smtClean="0">
                <a:solidFill>
                  <a:srgbClr val="0B0BEF"/>
                </a:solidFill>
                <a:latin typeface="+mn-lt"/>
              </a:rPr>
              <a:t>a</a:t>
            </a:r>
            <a:r>
              <a:rPr lang="en-US" sz="2400" b="1" dirty="0" smtClean="0">
                <a:latin typeface="+mn-lt"/>
              </a:rPr>
              <a:t> is relatively small then the brick  will remain at rest and </a:t>
            </a:r>
            <a:r>
              <a:rPr lang="en-US" sz="2400" b="1" dirty="0" smtClean="0">
                <a:solidFill>
                  <a:srgbClr val="0B0BEF"/>
                </a:solidFill>
                <a:latin typeface="+mn-lt"/>
              </a:rPr>
              <a:t>S</a:t>
            </a:r>
            <a:r>
              <a:rPr lang="en-US" sz="2400" b="1" baseline="-25000" dirty="0" smtClean="0">
                <a:solidFill>
                  <a:srgbClr val="0B0BEF"/>
                </a:solidFill>
                <a:latin typeface="+mn-lt"/>
              </a:rPr>
              <a:t>a</a:t>
            </a:r>
            <a:r>
              <a:rPr lang="en-US" sz="2400" b="1" dirty="0" smtClean="0">
                <a:latin typeface="+mn-lt"/>
              </a:rPr>
              <a:t> will be balanced by an equal and opposite force </a:t>
            </a:r>
            <a:r>
              <a:rPr lang="en-US" sz="2400" b="1" dirty="0" smtClean="0">
                <a:solidFill>
                  <a:srgbClr val="0B0BEF"/>
                </a:solidFill>
                <a:latin typeface="+mn-lt"/>
              </a:rPr>
              <a:t>S</a:t>
            </a:r>
            <a:r>
              <a:rPr lang="en-US" sz="2400" b="1" baseline="-25000" dirty="0" smtClean="0">
                <a:solidFill>
                  <a:srgbClr val="0B0BEF"/>
                </a:solidFill>
                <a:latin typeface="+mn-lt"/>
              </a:rPr>
              <a:t>r</a:t>
            </a:r>
            <a:r>
              <a:rPr lang="en-US" sz="2400" b="1" dirty="0" smtClean="0">
                <a:latin typeface="+mn-lt"/>
              </a:rPr>
              <a:t>.</a:t>
            </a:r>
            <a:endParaRPr lang="en-US" sz="2400" b="1" dirty="0">
              <a:latin typeface="+mn-lt"/>
            </a:endParaRPr>
          </a:p>
        </p:txBody>
      </p:sp>
      <p:sp>
        <p:nvSpPr>
          <p:cNvPr id="7" name="TextBox 6"/>
          <p:cNvSpPr txBox="1"/>
          <p:nvPr/>
        </p:nvSpPr>
        <p:spPr>
          <a:xfrm>
            <a:off x="404445" y="2972086"/>
            <a:ext cx="6098581" cy="1200329"/>
          </a:xfrm>
          <a:prstGeom prst="rect">
            <a:avLst/>
          </a:prstGeom>
          <a:noFill/>
        </p:spPr>
        <p:txBody>
          <a:bodyPr wrap="square" rtlCol="0">
            <a:spAutoFit/>
          </a:bodyPr>
          <a:lstStyle/>
          <a:p>
            <a:pPr marL="342900" indent="-342900" algn="just" rtl="0"/>
            <a:r>
              <a:rPr lang="en-US" sz="2400" b="1" dirty="0" smtClean="0">
                <a:latin typeface="+mn-lt"/>
              </a:rPr>
              <a:t>ii) As </a:t>
            </a:r>
            <a:r>
              <a:rPr lang="en-US" sz="2400" b="1" dirty="0" smtClean="0">
                <a:solidFill>
                  <a:srgbClr val="0B0BEF"/>
                </a:solidFill>
                <a:latin typeface="+mn-lt"/>
              </a:rPr>
              <a:t>S</a:t>
            </a:r>
            <a:r>
              <a:rPr lang="en-US" sz="2400" b="1" baseline="-25000" dirty="0" smtClean="0">
                <a:solidFill>
                  <a:srgbClr val="0B0BEF"/>
                </a:solidFill>
                <a:latin typeface="+mn-lt"/>
              </a:rPr>
              <a:t>a</a:t>
            </a:r>
            <a:r>
              <a:rPr lang="en-US" sz="2400" b="1" dirty="0" smtClean="0">
                <a:latin typeface="+mn-lt"/>
              </a:rPr>
              <a:t> increases, </a:t>
            </a:r>
            <a:r>
              <a:rPr lang="en-US" sz="2400" b="1" dirty="0" err="1" smtClean="0">
                <a:solidFill>
                  <a:srgbClr val="0B0BEF"/>
                </a:solidFill>
                <a:latin typeface="+mn-lt"/>
              </a:rPr>
              <a:t>S</a:t>
            </a:r>
            <a:r>
              <a:rPr lang="en-US" sz="2400" b="1" baseline="-25000" dirty="0" err="1" smtClean="0">
                <a:solidFill>
                  <a:srgbClr val="0B0BEF"/>
                </a:solidFill>
                <a:latin typeface="+mn-lt"/>
              </a:rPr>
              <a:t>r</a:t>
            </a:r>
            <a:r>
              <a:rPr lang="en-US" sz="2400" b="1" baseline="-25000" dirty="0" smtClean="0">
                <a:solidFill>
                  <a:srgbClr val="0B0BEF"/>
                </a:solidFill>
                <a:latin typeface="+mn-lt"/>
              </a:rPr>
              <a:t> </a:t>
            </a:r>
            <a:r>
              <a:rPr lang="en-US" sz="2400" b="1" dirty="0" smtClean="0">
                <a:latin typeface="+mn-lt"/>
              </a:rPr>
              <a:t>will also increase with the same magnitude until </a:t>
            </a:r>
            <a:r>
              <a:rPr lang="en-US" sz="2400" b="1" dirty="0" smtClean="0">
                <a:solidFill>
                  <a:srgbClr val="0B0BEF"/>
                </a:solidFill>
                <a:latin typeface="+mn-lt"/>
              </a:rPr>
              <a:t>S</a:t>
            </a:r>
            <a:r>
              <a:rPr lang="en-US" sz="2400" b="1" baseline="-25000" dirty="0" smtClean="0">
                <a:solidFill>
                  <a:srgbClr val="0B0BEF"/>
                </a:solidFill>
                <a:latin typeface="+mn-lt"/>
              </a:rPr>
              <a:t>a </a:t>
            </a:r>
            <a:r>
              <a:rPr lang="en-US" sz="2400" b="1" dirty="0" smtClean="0">
                <a:latin typeface="+mn-lt"/>
              </a:rPr>
              <a:t> exceeds a certain limit, then the brick will move.</a:t>
            </a:r>
            <a:endParaRPr lang="en-US" sz="2400" b="1" dirty="0">
              <a:latin typeface="+mn-lt"/>
            </a:endParaRPr>
          </a:p>
        </p:txBody>
      </p:sp>
      <p:sp>
        <p:nvSpPr>
          <p:cNvPr id="8" name="TextBox 7"/>
          <p:cNvSpPr txBox="1"/>
          <p:nvPr/>
        </p:nvSpPr>
        <p:spPr>
          <a:xfrm>
            <a:off x="239964" y="4187910"/>
            <a:ext cx="6741467" cy="461665"/>
          </a:xfrm>
          <a:prstGeom prst="rect">
            <a:avLst/>
          </a:prstGeom>
          <a:noFill/>
        </p:spPr>
        <p:txBody>
          <a:bodyPr wrap="square" rtlCol="0">
            <a:spAutoFit/>
          </a:bodyPr>
          <a:lstStyle/>
          <a:p>
            <a:pPr algn="just" rtl="0"/>
            <a:r>
              <a:rPr lang="en-US" sz="2400" b="1" dirty="0" smtClean="0">
                <a:latin typeface="+mn-lt"/>
              </a:rPr>
              <a:t>This movement or slippage is a </a:t>
            </a:r>
            <a:r>
              <a:rPr lang="en-US" sz="2400" b="1" dirty="0" smtClean="0">
                <a:solidFill>
                  <a:srgbClr val="FF0000"/>
                </a:solidFill>
                <a:latin typeface="+mn-lt"/>
              </a:rPr>
              <a:t>shear failure,</a:t>
            </a:r>
            <a:r>
              <a:rPr lang="en-US" sz="2400" b="1" dirty="0" smtClean="0">
                <a:latin typeface="+mn-lt"/>
              </a:rPr>
              <a:t> where</a:t>
            </a:r>
            <a:endParaRPr lang="en-US" sz="2400" b="1" dirty="0">
              <a:latin typeface="+mn-lt"/>
            </a:endParaRPr>
          </a:p>
        </p:txBody>
      </p:sp>
      <p:sp>
        <p:nvSpPr>
          <p:cNvPr id="9" name="TextBox 8"/>
          <p:cNvSpPr txBox="1"/>
          <p:nvPr/>
        </p:nvSpPr>
        <p:spPr>
          <a:xfrm>
            <a:off x="701955" y="4565586"/>
            <a:ext cx="4770904" cy="1015663"/>
          </a:xfrm>
          <a:prstGeom prst="rect">
            <a:avLst/>
          </a:prstGeom>
          <a:noFill/>
        </p:spPr>
        <p:txBody>
          <a:bodyPr wrap="square" rtlCol="0">
            <a:spAutoFit/>
          </a:bodyPr>
          <a:lstStyle/>
          <a:p>
            <a:pPr marL="171450" indent="-171450" algn="just" rtl="0">
              <a:buFont typeface="Arial" panose="020B0604020202020204" pitchFamily="34" charset="0"/>
              <a:buChar char="•"/>
            </a:pPr>
            <a:r>
              <a:rPr lang="en-US" sz="2000" b="1" dirty="0" smtClean="0">
                <a:solidFill>
                  <a:srgbClr val="0B0BEF"/>
                </a:solidFill>
                <a:latin typeface="+mn-lt"/>
              </a:rPr>
              <a:t>S</a:t>
            </a:r>
            <a:r>
              <a:rPr lang="en-US" sz="2000" b="1" baseline="-25000" dirty="0" smtClean="0">
                <a:solidFill>
                  <a:srgbClr val="0B0BEF"/>
                </a:solidFill>
                <a:latin typeface="+mn-lt"/>
              </a:rPr>
              <a:t>a</a:t>
            </a:r>
            <a:r>
              <a:rPr lang="en-US" sz="2000" b="1" dirty="0" smtClean="0">
                <a:latin typeface="+mn-lt"/>
              </a:rPr>
              <a:t> is applied shearing force</a:t>
            </a:r>
          </a:p>
          <a:p>
            <a:pPr marL="171450" indent="-171450" algn="just" rtl="0">
              <a:buFont typeface="Arial" panose="020B0604020202020204" pitchFamily="34" charset="0"/>
              <a:buChar char="•"/>
            </a:pPr>
            <a:r>
              <a:rPr lang="en-US" sz="2000" b="1" dirty="0" err="1" smtClean="0">
                <a:solidFill>
                  <a:srgbClr val="0B0BEF"/>
                </a:solidFill>
                <a:latin typeface="+mn-lt"/>
              </a:rPr>
              <a:t>S</a:t>
            </a:r>
            <a:r>
              <a:rPr lang="en-US" sz="2000" b="1" baseline="-25000" dirty="0" err="1" smtClean="0">
                <a:solidFill>
                  <a:srgbClr val="0B0BEF"/>
                </a:solidFill>
                <a:latin typeface="+mn-lt"/>
              </a:rPr>
              <a:t>r</a:t>
            </a:r>
            <a:r>
              <a:rPr lang="en-US" sz="2000" b="1" dirty="0" smtClean="0">
                <a:latin typeface="+mn-lt"/>
              </a:rPr>
              <a:t> is shearing resistance.</a:t>
            </a:r>
          </a:p>
          <a:p>
            <a:pPr algn="just" rtl="0"/>
            <a:r>
              <a:rPr lang="en-US" sz="2000" b="1" dirty="0" smtClean="0">
                <a:latin typeface="+mn-lt"/>
              </a:rPr>
              <a:t>Up to the moment of failure </a:t>
            </a:r>
            <a:r>
              <a:rPr lang="en-US" sz="2000" b="1" dirty="0" err="1" smtClean="0">
                <a:solidFill>
                  <a:srgbClr val="0B0BEF"/>
                </a:solidFill>
                <a:latin typeface="+mn-lt"/>
              </a:rPr>
              <a:t>S</a:t>
            </a:r>
            <a:r>
              <a:rPr lang="en-US" sz="2000" b="1" baseline="-25000" dirty="0" err="1" smtClean="0">
                <a:solidFill>
                  <a:srgbClr val="0B0BEF"/>
                </a:solidFill>
                <a:latin typeface="+mn-lt"/>
              </a:rPr>
              <a:t>r</a:t>
            </a:r>
            <a:r>
              <a:rPr lang="en-US" sz="2000" b="1" dirty="0" smtClean="0">
                <a:solidFill>
                  <a:srgbClr val="0B0BEF"/>
                </a:solidFill>
                <a:latin typeface="+mn-lt"/>
              </a:rPr>
              <a:t> = S</a:t>
            </a:r>
            <a:r>
              <a:rPr lang="en-US" sz="2000" b="1" baseline="-25000" dirty="0" smtClean="0">
                <a:solidFill>
                  <a:srgbClr val="0B0BEF"/>
                </a:solidFill>
                <a:latin typeface="+mn-lt"/>
              </a:rPr>
              <a:t>a</a:t>
            </a:r>
            <a:r>
              <a:rPr lang="en-US" sz="2000" b="1" dirty="0" smtClean="0">
                <a:latin typeface="+mn-lt"/>
              </a:rPr>
              <a:t>.</a:t>
            </a:r>
            <a:endParaRPr lang="en-US" sz="2000" b="1" dirty="0">
              <a:latin typeface="+mn-lt"/>
            </a:endParaRPr>
          </a:p>
        </p:txBody>
      </p:sp>
      <p:grpSp>
        <p:nvGrpSpPr>
          <p:cNvPr id="22" name="Group 21"/>
          <p:cNvGrpSpPr/>
          <p:nvPr/>
        </p:nvGrpSpPr>
        <p:grpSpPr>
          <a:xfrm>
            <a:off x="6817860" y="389034"/>
            <a:ext cx="1743075" cy="1653503"/>
            <a:chOff x="6943725" y="531913"/>
            <a:chExt cx="1743075" cy="1653503"/>
          </a:xfrm>
        </p:grpSpPr>
        <p:cxnSp>
          <p:nvCxnSpPr>
            <p:cNvPr id="11" name="Straight Connector 10"/>
            <p:cNvCxnSpPr/>
            <p:nvPr/>
          </p:nvCxnSpPr>
          <p:spPr>
            <a:xfrm>
              <a:off x="6943725" y="1410511"/>
              <a:ext cx="174307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7486650" y="1171575"/>
              <a:ext cx="785813" cy="2389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a:off x="7843837" y="736676"/>
              <a:ext cx="0" cy="66239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7843837" y="1410511"/>
              <a:ext cx="0" cy="6130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815262" y="531913"/>
              <a:ext cx="402675" cy="369332"/>
            </a:xfrm>
            <a:prstGeom prst="rect">
              <a:avLst/>
            </a:prstGeom>
            <a:noFill/>
          </p:spPr>
          <p:txBody>
            <a:bodyPr wrap="none" rtlCol="0">
              <a:spAutoFit/>
            </a:bodyPr>
            <a:lstStyle/>
            <a:p>
              <a:r>
                <a:rPr lang="en-US" b="1" dirty="0" smtClean="0">
                  <a:latin typeface="+mn-lt"/>
                </a:rPr>
                <a:t>W</a:t>
              </a:r>
              <a:endParaRPr lang="en-US" b="1" dirty="0">
                <a:latin typeface="+mn-lt"/>
              </a:endParaRPr>
            </a:p>
          </p:txBody>
        </p:sp>
        <p:sp>
          <p:nvSpPr>
            <p:cNvPr id="21" name="TextBox 20"/>
            <p:cNvSpPr txBox="1"/>
            <p:nvPr/>
          </p:nvSpPr>
          <p:spPr>
            <a:xfrm>
              <a:off x="7862176" y="1816084"/>
              <a:ext cx="336951" cy="369332"/>
            </a:xfrm>
            <a:prstGeom prst="rect">
              <a:avLst/>
            </a:prstGeom>
            <a:noFill/>
          </p:spPr>
          <p:txBody>
            <a:bodyPr wrap="none" rtlCol="0">
              <a:spAutoFit/>
            </a:bodyPr>
            <a:lstStyle/>
            <a:p>
              <a:r>
                <a:rPr lang="en-US" b="1" dirty="0" smtClean="0">
                  <a:latin typeface="+mn-lt"/>
                </a:rPr>
                <a:t>N</a:t>
              </a:r>
              <a:endParaRPr lang="en-US" b="1" dirty="0">
                <a:latin typeface="+mn-lt"/>
              </a:endParaRPr>
            </a:p>
          </p:txBody>
        </p:sp>
      </p:grpSp>
      <p:cxnSp>
        <p:nvCxnSpPr>
          <p:cNvPr id="24" name="Straight Connector 23"/>
          <p:cNvCxnSpPr/>
          <p:nvPr/>
        </p:nvCxnSpPr>
        <p:spPr>
          <a:xfrm>
            <a:off x="7096124" y="3928518"/>
            <a:ext cx="174307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7639049" y="3689582"/>
            <a:ext cx="785813" cy="2389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Arrow Connector 25"/>
          <p:cNvCxnSpPr/>
          <p:nvPr/>
        </p:nvCxnSpPr>
        <p:spPr>
          <a:xfrm>
            <a:off x="7996236" y="3254683"/>
            <a:ext cx="0" cy="66239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7996236" y="3928518"/>
            <a:ext cx="0" cy="6130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967661" y="3049920"/>
            <a:ext cx="402675" cy="369332"/>
          </a:xfrm>
          <a:prstGeom prst="rect">
            <a:avLst/>
          </a:prstGeom>
          <a:noFill/>
        </p:spPr>
        <p:txBody>
          <a:bodyPr wrap="none" rtlCol="0">
            <a:spAutoFit/>
          </a:bodyPr>
          <a:lstStyle/>
          <a:p>
            <a:r>
              <a:rPr lang="en-US" b="1" dirty="0" smtClean="0">
                <a:latin typeface="+mn-lt"/>
              </a:rPr>
              <a:t>W</a:t>
            </a:r>
            <a:endParaRPr lang="en-US" b="1" dirty="0">
              <a:latin typeface="+mn-lt"/>
            </a:endParaRPr>
          </a:p>
        </p:txBody>
      </p:sp>
      <p:sp>
        <p:nvSpPr>
          <p:cNvPr id="29" name="TextBox 28"/>
          <p:cNvSpPr txBox="1"/>
          <p:nvPr/>
        </p:nvSpPr>
        <p:spPr>
          <a:xfrm>
            <a:off x="7843837" y="4605422"/>
            <a:ext cx="336951" cy="369332"/>
          </a:xfrm>
          <a:prstGeom prst="rect">
            <a:avLst/>
          </a:prstGeom>
          <a:noFill/>
        </p:spPr>
        <p:txBody>
          <a:bodyPr wrap="none" rtlCol="0">
            <a:spAutoFit/>
          </a:bodyPr>
          <a:lstStyle/>
          <a:p>
            <a:r>
              <a:rPr lang="en-US" b="1" dirty="0" smtClean="0">
                <a:latin typeface="+mn-lt"/>
              </a:rPr>
              <a:t>N</a:t>
            </a:r>
            <a:endParaRPr lang="en-US" b="1" dirty="0">
              <a:latin typeface="+mn-lt"/>
            </a:endParaRPr>
          </a:p>
        </p:txBody>
      </p:sp>
      <p:cxnSp>
        <p:nvCxnSpPr>
          <p:cNvPr id="33" name="Straight Arrow Connector 32"/>
          <p:cNvCxnSpPr/>
          <p:nvPr/>
        </p:nvCxnSpPr>
        <p:spPr>
          <a:xfrm flipH="1">
            <a:off x="8166500" y="3987236"/>
            <a:ext cx="670201" cy="0"/>
          </a:xfrm>
          <a:prstGeom prst="straightConnector1">
            <a:avLst/>
          </a:prstGeom>
          <a:ln w="381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endCxn id="25" idx="2"/>
          </p:cNvCxnSpPr>
          <p:nvPr/>
        </p:nvCxnSpPr>
        <p:spPr>
          <a:xfrm flipH="1" flipV="1">
            <a:off x="8031956" y="3928518"/>
            <a:ext cx="783432" cy="643478"/>
          </a:xfrm>
          <a:prstGeom prst="straightConnector1">
            <a:avLst/>
          </a:prstGeom>
          <a:ln w="381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8810623" y="4015812"/>
            <a:ext cx="28576" cy="525736"/>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000287" y="4590197"/>
            <a:ext cx="881774" cy="22791"/>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8762814" y="3814561"/>
            <a:ext cx="367408" cy="400110"/>
          </a:xfrm>
          <a:prstGeom prst="rect">
            <a:avLst/>
          </a:prstGeom>
          <a:noFill/>
        </p:spPr>
        <p:txBody>
          <a:bodyPr wrap="none" rtlCol="0">
            <a:spAutoFit/>
          </a:bodyPr>
          <a:lstStyle/>
          <a:p>
            <a:r>
              <a:rPr lang="en-US" sz="2000" b="1" dirty="0" err="1" smtClean="0">
                <a:latin typeface="+mn-lt"/>
              </a:rPr>
              <a:t>S</a:t>
            </a:r>
            <a:r>
              <a:rPr lang="en-US" sz="2000" b="1" baseline="-25000" dirty="0" err="1" smtClean="0">
                <a:latin typeface="+mn-lt"/>
              </a:rPr>
              <a:t>r</a:t>
            </a:r>
            <a:endParaRPr lang="en-US" sz="2000" b="1" dirty="0">
              <a:latin typeface="+mn-lt"/>
            </a:endParaRPr>
          </a:p>
        </p:txBody>
      </p:sp>
      <p:cxnSp>
        <p:nvCxnSpPr>
          <p:cNvPr id="45" name="Straight Arrow Connector 44"/>
          <p:cNvCxnSpPr>
            <a:endCxn id="25" idx="2"/>
          </p:cNvCxnSpPr>
          <p:nvPr/>
        </p:nvCxnSpPr>
        <p:spPr>
          <a:xfrm>
            <a:off x="7120831" y="3264419"/>
            <a:ext cx="911125" cy="664099"/>
          </a:xfrm>
          <a:prstGeom prst="straightConnector1">
            <a:avLst/>
          </a:prstGeom>
          <a:ln w="381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7096124" y="3874630"/>
            <a:ext cx="844048" cy="9459"/>
          </a:xfrm>
          <a:prstGeom prst="straightConnector1">
            <a:avLst/>
          </a:prstGeom>
          <a:ln w="381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092255" y="3306164"/>
            <a:ext cx="28576" cy="525736"/>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110110" y="3227024"/>
            <a:ext cx="881774" cy="22791"/>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6817860" y="3612944"/>
            <a:ext cx="391454" cy="400110"/>
          </a:xfrm>
          <a:prstGeom prst="rect">
            <a:avLst/>
          </a:prstGeom>
          <a:noFill/>
        </p:spPr>
        <p:txBody>
          <a:bodyPr wrap="none" rtlCol="0">
            <a:spAutoFit/>
          </a:bodyPr>
          <a:lstStyle/>
          <a:p>
            <a:pPr algn="l" rtl="0"/>
            <a:r>
              <a:rPr lang="en-US" sz="2000" b="1" dirty="0" smtClean="0">
                <a:latin typeface="+mn-lt"/>
              </a:rPr>
              <a:t>S</a:t>
            </a:r>
            <a:r>
              <a:rPr lang="en-US" sz="2000" b="1" baseline="-25000" dirty="0" smtClean="0">
                <a:latin typeface="+mn-lt"/>
              </a:rPr>
              <a:t>a</a:t>
            </a:r>
            <a:endParaRPr lang="en-US" sz="2000" b="1" dirty="0">
              <a:latin typeface="+mn-lt"/>
            </a:endParaRPr>
          </a:p>
        </p:txBody>
      </p:sp>
      <p:sp>
        <p:nvSpPr>
          <p:cNvPr id="58" name="TextBox 57"/>
          <p:cNvSpPr txBox="1"/>
          <p:nvPr/>
        </p:nvSpPr>
        <p:spPr>
          <a:xfrm>
            <a:off x="7678567" y="3374374"/>
            <a:ext cx="330539" cy="369332"/>
          </a:xfrm>
          <a:prstGeom prst="rect">
            <a:avLst/>
          </a:prstGeom>
          <a:noFill/>
        </p:spPr>
        <p:txBody>
          <a:bodyPr wrap="none" rtlCol="0">
            <a:spAutoFit/>
          </a:bodyPr>
          <a:lstStyle/>
          <a:p>
            <a:r>
              <a:rPr lang="en-US" dirty="0" smtClean="0">
                <a:sym typeface="Symbol" panose="05050102010706020507" pitchFamily="18" charset="2"/>
              </a:rPr>
              <a:t></a:t>
            </a:r>
            <a:endParaRPr lang="en-US" dirty="0"/>
          </a:p>
        </p:txBody>
      </p:sp>
      <p:sp>
        <p:nvSpPr>
          <p:cNvPr id="59" name="Rectangle 58"/>
          <p:cNvSpPr/>
          <p:nvPr/>
        </p:nvSpPr>
        <p:spPr>
          <a:xfrm>
            <a:off x="7985863" y="4022473"/>
            <a:ext cx="389850" cy="369332"/>
          </a:xfrm>
          <a:prstGeom prst="rect">
            <a:avLst/>
          </a:prstGeom>
        </p:spPr>
        <p:txBody>
          <a:bodyPr wrap="none">
            <a:spAutoFit/>
          </a:bodyPr>
          <a:lstStyle/>
          <a:p>
            <a:r>
              <a:rPr lang="en-US" dirty="0" smtClean="0">
                <a:sym typeface="Symbol" panose="05050102010706020507" pitchFamily="18" charset="2"/>
              </a:rPr>
              <a:t></a:t>
            </a:r>
            <a:r>
              <a:rPr lang="en-US" baseline="-25000" dirty="0" smtClean="0">
                <a:sym typeface="Symbol" panose="05050102010706020507" pitchFamily="18" charset="2"/>
              </a:rPr>
              <a:t>d</a:t>
            </a:r>
            <a:endParaRPr lang="en-US" dirty="0"/>
          </a:p>
        </p:txBody>
      </p:sp>
      <p:sp>
        <p:nvSpPr>
          <p:cNvPr id="60" name="TextBox 59"/>
          <p:cNvSpPr txBox="1"/>
          <p:nvPr/>
        </p:nvSpPr>
        <p:spPr>
          <a:xfrm>
            <a:off x="6824177" y="2985157"/>
            <a:ext cx="314509" cy="369332"/>
          </a:xfrm>
          <a:prstGeom prst="rect">
            <a:avLst/>
          </a:prstGeom>
          <a:noFill/>
        </p:spPr>
        <p:txBody>
          <a:bodyPr wrap="none" rtlCol="0">
            <a:spAutoFit/>
          </a:bodyPr>
          <a:lstStyle/>
          <a:p>
            <a:r>
              <a:rPr lang="en-US" b="1" dirty="0" smtClean="0">
                <a:latin typeface="+mn-lt"/>
              </a:rPr>
              <a:t>R</a:t>
            </a:r>
            <a:endParaRPr lang="en-US" b="1" dirty="0">
              <a:latin typeface="+mn-lt"/>
            </a:endParaRPr>
          </a:p>
        </p:txBody>
      </p:sp>
      <p:sp>
        <p:nvSpPr>
          <p:cNvPr id="62" name="TextBox 61"/>
          <p:cNvSpPr txBox="1"/>
          <p:nvPr/>
        </p:nvSpPr>
        <p:spPr>
          <a:xfrm>
            <a:off x="8735191" y="4538041"/>
            <a:ext cx="380232" cy="369332"/>
          </a:xfrm>
          <a:prstGeom prst="rect">
            <a:avLst/>
          </a:prstGeom>
          <a:noFill/>
        </p:spPr>
        <p:txBody>
          <a:bodyPr wrap="none" rtlCol="0">
            <a:spAutoFit/>
          </a:bodyPr>
          <a:lstStyle/>
          <a:p>
            <a:r>
              <a:rPr lang="en-US" b="1" dirty="0" smtClean="0">
                <a:latin typeface="+mn-lt"/>
              </a:rPr>
              <a:t>R</a:t>
            </a:r>
            <a:r>
              <a:rPr lang="en-US" sz="1400" b="1" baseline="30000" dirty="0" smtClean="0">
                <a:latin typeface="+mn-lt"/>
              </a:rPr>
              <a:t>/</a:t>
            </a:r>
            <a:endParaRPr lang="en-US" b="1" dirty="0">
              <a:latin typeface="+mn-lt"/>
            </a:endParaRPr>
          </a:p>
        </p:txBody>
      </p:sp>
      <p:sp>
        <p:nvSpPr>
          <p:cNvPr id="37" name="TextBox 36"/>
          <p:cNvSpPr txBox="1"/>
          <p:nvPr/>
        </p:nvSpPr>
        <p:spPr>
          <a:xfrm>
            <a:off x="259800" y="5499003"/>
            <a:ext cx="8153400" cy="1200329"/>
          </a:xfrm>
          <a:prstGeom prst="rect">
            <a:avLst/>
          </a:prstGeom>
          <a:noFill/>
        </p:spPr>
        <p:txBody>
          <a:bodyPr wrap="square" rtlCol="0">
            <a:spAutoFit/>
          </a:bodyPr>
          <a:lstStyle/>
          <a:p>
            <a:pPr algn="just" rtl="0"/>
            <a:r>
              <a:rPr lang="en-US" sz="2400" b="1" u="sng" dirty="0" smtClean="0">
                <a:solidFill>
                  <a:srgbClr val="FF0000"/>
                </a:solidFill>
                <a:latin typeface="+mn-lt"/>
              </a:rPr>
              <a:t>Question:</a:t>
            </a:r>
          </a:p>
          <a:p>
            <a:pPr algn="just" rtl="0"/>
            <a:r>
              <a:rPr lang="en-US" sz="2400" b="1" dirty="0" smtClean="0">
                <a:latin typeface="+mn-lt"/>
              </a:rPr>
              <a:t>What is the magnitude of </a:t>
            </a:r>
            <a:r>
              <a:rPr lang="en-US" sz="2400" b="1" dirty="0" smtClean="0">
                <a:solidFill>
                  <a:srgbClr val="0B0BEF"/>
                </a:solidFill>
                <a:latin typeface="+mn-lt"/>
              </a:rPr>
              <a:t>S</a:t>
            </a:r>
            <a:r>
              <a:rPr lang="en-US" sz="2400" b="1" baseline="-25000" dirty="0" smtClean="0">
                <a:solidFill>
                  <a:srgbClr val="0B0BEF"/>
                </a:solidFill>
                <a:latin typeface="+mn-lt"/>
              </a:rPr>
              <a:t>a</a:t>
            </a:r>
            <a:r>
              <a:rPr lang="en-US" sz="2400" b="1" dirty="0" smtClean="0">
                <a:latin typeface="+mn-lt"/>
              </a:rPr>
              <a:t> required to move the brick (i.e. to cause failure)</a:t>
            </a:r>
            <a:endParaRPr lang="en-US" sz="2400" b="1" dirty="0">
              <a:latin typeface="+mn-lt"/>
            </a:endParaRPr>
          </a:p>
        </p:txBody>
      </p:sp>
      <p:sp>
        <p:nvSpPr>
          <p:cNvPr id="38" name="TextBox 37"/>
          <p:cNvSpPr txBox="1"/>
          <p:nvPr/>
        </p:nvSpPr>
        <p:spPr>
          <a:xfrm>
            <a:off x="8096734" y="272331"/>
            <a:ext cx="1033488" cy="584775"/>
          </a:xfrm>
          <a:prstGeom prst="rect">
            <a:avLst/>
          </a:prstGeom>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a:scene3d>
            <a:camera prst="isometricLeftDown"/>
            <a:lightRig rig="threePt" dir="t"/>
          </a:scene3d>
          <a:sp3d>
            <a:bevelT prst="convex"/>
          </a:sp3d>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5533831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01601" y="0"/>
            <a:ext cx="78898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400" b="1" u="sng" dirty="0">
                <a:solidFill>
                  <a:srgbClr val="7030A0"/>
                </a:solidFill>
              </a:rPr>
              <a:t>Some practical applications of CD analysis for clays  </a:t>
            </a:r>
            <a:endParaRPr lang="en-AU" altLang="en-US" sz="2400" b="1" u="sng" dirty="0">
              <a:solidFill>
                <a:srgbClr val="7030A0"/>
              </a:solidFill>
            </a:endParaRPr>
          </a:p>
        </p:txBody>
      </p:sp>
      <p:sp>
        <p:nvSpPr>
          <p:cNvPr id="106553" name="AutoShape 57" descr="Stationery"/>
          <p:cNvSpPr>
            <a:spLocks noChangeArrowheads="1"/>
          </p:cNvSpPr>
          <p:nvPr/>
        </p:nvSpPr>
        <p:spPr bwMode="auto">
          <a:xfrm rot="10800000">
            <a:off x="1154113" y="3498863"/>
            <a:ext cx="4092575" cy="242888"/>
          </a:xfrm>
          <a:custGeom>
            <a:avLst/>
            <a:gdLst>
              <a:gd name="T0" fmla="*/ 2147483647 w 21600"/>
              <a:gd name="T1" fmla="*/ 1941713759 h 21600"/>
              <a:gd name="T2" fmla="*/ 2147483647 w 21600"/>
              <a:gd name="T3" fmla="*/ 2147483647 h 21600"/>
              <a:gd name="T4" fmla="*/ 2147483647 w 21600"/>
              <a:gd name="T5" fmla="*/ 1941713759 h 21600"/>
              <a:gd name="T6" fmla="*/ 2147483647 w 21600"/>
              <a:gd name="T7" fmla="*/ 0 h 21600"/>
              <a:gd name="T8" fmla="*/ 0 60000 65536"/>
              <a:gd name="T9" fmla="*/ 0 60000 65536"/>
              <a:gd name="T10" fmla="*/ 0 60000 65536"/>
              <a:gd name="T11" fmla="*/ 0 60000 65536"/>
              <a:gd name="T12" fmla="*/ 2723 w 21600"/>
              <a:gd name="T13" fmla="*/ 2723 h 21600"/>
              <a:gd name="T14" fmla="*/ 18877 w 21600"/>
              <a:gd name="T15" fmla="*/ 18877 h 21600"/>
            </a:gdLst>
            <a:ahLst/>
            <a:cxnLst>
              <a:cxn ang="T8">
                <a:pos x="T0" y="T1"/>
              </a:cxn>
              <a:cxn ang="T9">
                <a:pos x="T2" y="T3"/>
              </a:cxn>
              <a:cxn ang="T10">
                <a:pos x="T4" y="T5"/>
              </a:cxn>
              <a:cxn ang="T11">
                <a:pos x="T6" y="T7"/>
              </a:cxn>
            </a:cxnLst>
            <a:rect l="T12" t="T13" r="T14" b="T15"/>
            <a:pathLst>
              <a:path w="21600" h="21600">
                <a:moveTo>
                  <a:pt x="0" y="0"/>
                </a:moveTo>
                <a:lnTo>
                  <a:pt x="1846" y="21600"/>
                </a:lnTo>
                <a:lnTo>
                  <a:pt x="19754" y="21600"/>
                </a:lnTo>
                <a:lnTo>
                  <a:pt x="21600" y="0"/>
                </a:lnTo>
                <a:lnTo>
                  <a:pt x="0" y="0"/>
                </a:lnTo>
                <a:close/>
              </a:path>
            </a:pathLst>
          </a:custGeom>
          <a:blipFill dpi="0" rotWithShape="1">
            <a:blip r:embed="rId2"/>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54" name="AutoShape 58" descr="Stationery"/>
          <p:cNvSpPr>
            <a:spLocks noChangeArrowheads="1"/>
          </p:cNvSpPr>
          <p:nvPr/>
        </p:nvSpPr>
        <p:spPr bwMode="auto">
          <a:xfrm rot="10800000">
            <a:off x="1517650" y="3273438"/>
            <a:ext cx="3365500" cy="241300"/>
          </a:xfrm>
          <a:custGeom>
            <a:avLst/>
            <a:gdLst>
              <a:gd name="T0" fmla="*/ 2147483647 w 21600"/>
              <a:gd name="T1" fmla="*/ 1879064296 h 21600"/>
              <a:gd name="T2" fmla="*/ 2147483647 w 21600"/>
              <a:gd name="T3" fmla="*/ 2147483647 h 21600"/>
              <a:gd name="T4" fmla="*/ 2147483647 w 21600"/>
              <a:gd name="T5" fmla="*/ 1879064296 h 21600"/>
              <a:gd name="T6" fmla="*/ 2147483647 w 21600"/>
              <a:gd name="T7" fmla="*/ 0 h 21600"/>
              <a:gd name="T8" fmla="*/ 0 60000 65536"/>
              <a:gd name="T9" fmla="*/ 0 60000 65536"/>
              <a:gd name="T10" fmla="*/ 0 60000 65536"/>
              <a:gd name="T11" fmla="*/ 0 60000 65536"/>
              <a:gd name="T12" fmla="*/ 2782 w 21600"/>
              <a:gd name="T13" fmla="*/ 2782 h 21600"/>
              <a:gd name="T14" fmla="*/ 18818 w 21600"/>
              <a:gd name="T15" fmla="*/ 18818 h 21600"/>
            </a:gdLst>
            <a:ahLst/>
            <a:cxnLst>
              <a:cxn ang="T8">
                <a:pos x="T0" y="T1"/>
              </a:cxn>
              <a:cxn ang="T9">
                <a:pos x="T2" y="T3"/>
              </a:cxn>
              <a:cxn ang="T10">
                <a:pos x="T4" y="T5"/>
              </a:cxn>
              <a:cxn ang="T11">
                <a:pos x="T6" y="T7"/>
              </a:cxn>
            </a:cxnLst>
            <a:rect l="T12" t="T13" r="T14" b="T15"/>
            <a:pathLst>
              <a:path w="21600" h="21600">
                <a:moveTo>
                  <a:pt x="0" y="0"/>
                </a:moveTo>
                <a:lnTo>
                  <a:pt x="1963" y="21600"/>
                </a:lnTo>
                <a:lnTo>
                  <a:pt x="19637" y="21600"/>
                </a:lnTo>
                <a:lnTo>
                  <a:pt x="21600" y="0"/>
                </a:lnTo>
                <a:lnTo>
                  <a:pt x="0" y="0"/>
                </a:lnTo>
                <a:close/>
              </a:path>
            </a:pathLst>
          </a:custGeom>
          <a:blipFill dpi="0" rotWithShape="1">
            <a:blip r:embed="rId2"/>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6570" name="Group 74"/>
          <p:cNvGrpSpPr>
            <a:grpSpLocks/>
          </p:cNvGrpSpPr>
          <p:nvPr/>
        </p:nvGrpSpPr>
        <p:grpSpPr bwMode="auto">
          <a:xfrm>
            <a:off x="1304925" y="3989401"/>
            <a:ext cx="5210175" cy="1849437"/>
            <a:chOff x="822" y="2099"/>
            <a:chExt cx="3282" cy="1165"/>
          </a:xfrm>
        </p:grpSpPr>
        <p:sp>
          <p:nvSpPr>
            <p:cNvPr id="34855" name="Arc 59"/>
            <p:cNvSpPr>
              <a:spLocks/>
            </p:cNvSpPr>
            <p:nvPr/>
          </p:nvSpPr>
          <p:spPr bwMode="auto">
            <a:xfrm flipV="1">
              <a:off x="892" y="2099"/>
              <a:ext cx="3106" cy="1077"/>
            </a:xfrm>
            <a:custGeom>
              <a:avLst/>
              <a:gdLst>
                <a:gd name="T0" fmla="*/ 0 w 43198"/>
                <a:gd name="T1" fmla="*/ 0 h 21600"/>
                <a:gd name="T2" fmla="*/ 0 w 43198"/>
                <a:gd name="T3" fmla="*/ 0 h 21600"/>
                <a:gd name="T4" fmla="*/ 0 w 43198"/>
                <a:gd name="T5" fmla="*/ 0 h 21600"/>
                <a:gd name="T6" fmla="*/ 0 60000 65536"/>
                <a:gd name="T7" fmla="*/ 0 60000 65536"/>
                <a:gd name="T8" fmla="*/ 0 60000 65536"/>
              </a:gdLst>
              <a:ahLst/>
              <a:cxnLst>
                <a:cxn ang="T6">
                  <a:pos x="T0" y="T1"/>
                </a:cxn>
                <a:cxn ang="T7">
                  <a:pos x="T2" y="T3"/>
                </a:cxn>
                <a:cxn ang="T8">
                  <a:pos x="T4" y="T5"/>
                </a:cxn>
              </a:cxnLst>
              <a:rect l="0" t="0" r="r" b="b"/>
              <a:pathLst>
                <a:path w="43198" h="21600" fill="none" extrusionOk="0">
                  <a:moveTo>
                    <a:pt x="-1" y="21334"/>
                  </a:moveTo>
                  <a:cubicBezTo>
                    <a:pt x="144" y="9509"/>
                    <a:pt x="9772" y="-1"/>
                    <a:pt x="21598" y="0"/>
                  </a:cubicBezTo>
                  <a:cubicBezTo>
                    <a:pt x="33527" y="0"/>
                    <a:pt x="43198" y="9670"/>
                    <a:pt x="43198" y="21600"/>
                  </a:cubicBezTo>
                </a:path>
                <a:path w="43198" h="21600" stroke="0" extrusionOk="0">
                  <a:moveTo>
                    <a:pt x="-1" y="21334"/>
                  </a:moveTo>
                  <a:cubicBezTo>
                    <a:pt x="144" y="9509"/>
                    <a:pt x="9772" y="-1"/>
                    <a:pt x="21598" y="0"/>
                  </a:cubicBezTo>
                  <a:cubicBezTo>
                    <a:pt x="33527" y="0"/>
                    <a:pt x="43198" y="9670"/>
                    <a:pt x="43198" y="21600"/>
                  </a:cubicBezTo>
                  <a:lnTo>
                    <a:pt x="21598" y="21600"/>
                  </a:lnTo>
                  <a:lnTo>
                    <a:pt x="-1" y="21334"/>
                  </a:lnTo>
                  <a:close/>
                </a:path>
              </a:pathLst>
            </a:cu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56" name="Line 60"/>
            <p:cNvSpPr>
              <a:spLocks noChangeShapeType="1"/>
            </p:cNvSpPr>
            <p:nvPr/>
          </p:nvSpPr>
          <p:spPr bwMode="auto">
            <a:xfrm>
              <a:off x="822" y="2170"/>
              <a:ext cx="115" cy="396"/>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57" name="Line 61"/>
            <p:cNvSpPr>
              <a:spLocks noChangeShapeType="1"/>
            </p:cNvSpPr>
            <p:nvPr/>
          </p:nvSpPr>
          <p:spPr bwMode="auto">
            <a:xfrm>
              <a:off x="1013" y="2624"/>
              <a:ext cx="252" cy="274"/>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58" name="Line 62"/>
            <p:cNvSpPr>
              <a:spLocks noChangeShapeType="1"/>
            </p:cNvSpPr>
            <p:nvPr/>
          </p:nvSpPr>
          <p:spPr bwMode="auto">
            <a:xfrm>
              <a:off x="1334" y="2959"/>
              <a:ext cx="447" cy="203"/>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59" name="Line 63"/>
            <p:cNvSpPr>
              <a:spLocks noChangeShapeType="1"/>
            </p:cNvSpPr>
            <p:nvPr/>
          </p:nvSpPr>
          <p:spPr bwMode="auto">
            <a:xfrm>
              <a:off x="1896" y="3183"/>
              <a:ext cx="550" cy="81"/>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60" name="Line 64"/>
            <p:cNvSpPr>
              <a:spLocks noChangeShapeType="1"/>
            </p:cNvSpPr>
            <p:nvPr/>
          </p:nvSpPr>
          <p:spPr bwMode="auto">
            <a:xfrm flipV="1">
              <a:off x="2549" y="3162"/>
              <a:ext cx="527" cy="92"/>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61" name="Line 65"/>
            <p:cNvSpPr>
              <a:spLocks noChangeShapeType="1"/>
            </p:cNvSpPr>
            <p:nvPr/>
          </p:nvSpPr>
          <p:spPr bwMode="auto">
            <a:xfrm flipV="1">
              <a:off x="3168" y="2929"/>
              <a:ext cx="412" cy="223"/>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62" name="Line 66"/>
            <p:cNvSpPr>
              <a:spLocks noChangeShapeType="1"/>
            </p:cNvSpPr>
            <p:nvPr/>
          </p:nvSpPr>
          <p:spPr bwMode="auto">
            <a:xfrm flipV="1">
              <a:off x="3645" y="2549"/>
              <a:ext cx="333" cy="336"/>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63" name="Line 67"/>
            <p:cNvSpPr>
              <a:spLocks noChangeShapeType="1"/>
            </p:cNvSpPr>
            <p:nvPr/>
          </p:nvSpPr>
          <p:spPr bwMode="auto">
            <a:xfrm flipV="1">
              <a:off x="3989" y="2112"/>
              <a:ext cx="115" cy="366"/>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64" name="Text Box 69"/>
            <p:cNvSpPr txBox="1">
              <a:spLocks noChangeArrowheads="1"/>
            </p:cNvSpPr>
            <p:nvPr/>
          </p:nvSpPr>
          <p:spPr bwMode="auto">
            <a:xfrm>
              <a:off x="879" y="2697"/>
              <a:ext cx="28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b="1" dirty="0">
                  <a:latin typeface="Symbol" panose="05050102010706020507" pitchFamily="18" charset="2"/>
                </a:rPr>
                <a:t>t</a:t>
              </a:r>
            </a:p>
          </p:txBody>
        </p:sp>
      </p:grpSp>
      <p:sp>
        <p:nvSpPr>
          <p:cNvPr id="106566" name="Text Box 70"/>
          <p:cNvSpPr txBox="1">
            <a:spLocks noChangeArrowheads="1"/>
          </p:cNvSpPr>
          <p:nvPr/>
        </p:nvSpPr>
        <p:spPr bwMode="auto">
          <a:xfrm>
            <a:off x="6029324" y="5203840"/>
            <a:ext cx="269557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800" b="1" dirty="0">
                <a:solidFill>
                  <a:srgbClr val="FF0000"/>
                </a:solidFill>
                <a:latin typeface="Symbol" panose="05050102010706020507" pitchFamily="18" charset="2"/>
              </a:rPr>
              <a:t>t </a:t>
            </a:r>
            <a:r>
              <a:rPr lang="en-US" altLang="en-US" sz="2000" b="1" dirty="0">
                <a:solidFill>
                  <a:srgbClr val="FF0000"/>
                </a:solidFill>
              </a:rPr>
              <a:t>= in situ drained shear strength</a:t>
            </a:r>
          </a:p>
        </p:txBody>
      </p:sp>
      <p:sp>
        <p:nvSpPr>
          <p:cNvPr id="106552" name="AutoShape 56" descr="Stationery"/>
          <p:cNvSpPr>
            <a:spLocks noChangeArrowheads="1"/>
          </p:cNvSpPr>
          <p:nvPr/>
        </p:nvSpPr>
        <p:spPr bwMode="auto">
          <a:xfrm rot="10800000">
            <a:off x="831850" y="3730638"/>
            <a:ext cx="4730750" cy="2587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511 w 21600"/>
              <a:gd name="T13" fmla="*/ 2511 h 21600"/>
              <a:gd name="T14" fmla="*/ 19089 w 21600"/>
              <a:gd name="T15" fmla="*/ 19089 h 21600"/>
            </a:gdLst>
            <a:ahLst/>
            <a:cxnLst>
              <a:cxn ang="T8">
                <a:pos x="T0" y="T1"/>
              </a:cxn>
              <a:cxn ang="T9">
                <a:pos x="T2" y="T3"/>
              </a:cxn>
              <a:cxn ang="T10">
                <a:pos x="T4" y="T5"/>
              </a:cxn>
              <a:cxn ang="T11">
                <a:pos x="T6" y="T7"/>
              </a:cxn>
            </a:cxnLst>
            <a:rect l="T12" t="T13" r="T14" b="T15"/>
            <a:pathLst>
              <a:path w="21600" h="21600">
                <a:moveTo>
                  <a:pt x="0" y="0"/>
                </a:moveTo>
                <a:lnTo>
                  <a:pt x="1421" y="21600"/>
                </a:lnTo>
                <a:lnTo>
                  <a:pt x="20179" y="21600"/>
                </a:lnTo>
                <a:lnTo>
                  <a:pt x="21600" y="0"/>
                </a:lnTo>
                <a:lnTo>
                  <a:pt x="0" y="0"/>
                </a:lnTo>
                <a:close/>
              </a:path>
            </a:pathLst>
          </a:custGeom>
          <a:blipFill dpi="0" rotWithShape="1">
            <a:blip r:embed="rId2"/>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4824" name="Group 76"/>
          <p:cNvGrpSpPr>
            <a:grpSpLocks/>
          </p:cNvGrpSpPr>
          <p:nvPr/>
        </p:nvGrpSpPr>
        <p:grpSpPr bwMode="auto">
          <a:xfrm>
            <a:off x="573088" y="3979876"/>
            <a:ext cx="6108700" cy="2584450"/>
            <a:chOff x="361" y="2093"/>
            <a:chExt cx="3848" cy="1628"/>
          </a:xfrm>
        </p:grpSpPr>
        <p:sp>
          <p:nvSpPr>
            <p:cNvPr id="34827" name="Line 31"/>
            <p:cNvSpPr>
              <a:spLocks noChangeShapeType="1"/>
            </p:cNvSpPr>
            <p:nvPr/>
          </p:nvSpPr>
          <p:spPr bwMode="auto">
            <a:xfrm>
              <a:off x="400" y="3605"/>
              <a:ext cx="380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28" name="Line 42"/>
            <p:cNvSpPr>
              <a:spLocks noChangeShapeType="1"/>
            </p:cNvSpPr>
            <p:nvPr/>
          </p:nvSpPr>
          <p:spPr bwMode="auto">
            <a:xfrm>
              <a:off x="1814" y="3606"/>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34829" name="Group 73"/>
            <p:cNvGrpSpPr>
              <a:grpSpLocks/>
            </p:cNvGrpSpPr>
            <p:nvPr/>
          </p:nvGrpSpPr>
          <p:grpSpPr bwMode="auto">
            <a:xfrm>
              <a:off x="361" y="2093"/>
              <a:ext cx="3754" cy="1628"/>
              <a:chOff x="379" y="2093"/>
              <a:chExt cx="3754" cy="1628"/>
            </a:xfrm>
          </p:grpSpPr>
          <p:sp>
            <p:nvSpPr>
              <p:cNvPr id="34830" name="Line 30"/>
              <p:cNvSpPr>
                <a:spLocks noChangeShapeType="1"/>
              </p:cNvSpPr>
              <p:nvPr/>
            </p:nvSpPr>
            <p:spPr bwMode="auto">
              <a:xfrm>
                <a:off x="379" y="2093"/>
                <a:ext cx="375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1" name="Line 32"/>
              <p:cNvSpPr>
                <a:spLocks noChangeShapeType="1"/>
              </p:cNvSpPr>
              <p:nvPr/>
            </p:nvSpPr>
            <p:spPr bwMode="auto">
              <a:xfrm flipH="1">
                <a:off x="581" y="3605"/>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2" name="Line 33"/>
              <p:cNvSpPr>
                <a:spLocks noChangeShapeType="1"/>
              </p:cNvSpPr>
              <p:nvPr/>
            </p:nvSpPr>
            <p:spPr bwMode="auto">
              <a:xfrm flipH="1">
                <a:off x="637" y="3605"/>
                <a:ext cx="214" cy="10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3" name="Line 34"/>
              <p:cNvSpPr>
                <a:spLocks noChangeShapeType="1"/>
              </p:cNvSpPr>
              <p:nvPr/>
            </p:nvSpPr>
            <p:spPr bwMode="auto">
              <a:xfrm>
                <a:off x="729" y="3599"/>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4" name="Line 35"/>
              <p:cNvSpPr>
                <a:spLocks noChangeShapeType="1"/>
              </p:cNvSpPr>
              <p:nvPr/>
            </p:nvSpPr>
            <p:spPr bwMode="auto">
              <a:xfrm>
                <a:off x="832" y="3599"/>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5" name="Line 36"/>
              <p:cNvSpPr>
                <a:spLocks noChangeShapeType="1"/>
              </p:cNvSpPr>
              <p:nvPr/>
            </p:nvSpPr>
            <p:spPr bwMode="auto">
              <a:xfrm flipH="1">
                <a:off x="818" y="3601"/>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6" name="Line 37"/>
              <p:cNvSpPr>
                <a:spLocks noChangeShapeType="1"/>
              </p:cNvSpPr>
              <p:nvPr/>
            </p:nvSpPr>
            <p:spPr bwMode="auto">
              <a:xfrm flipH="1">
                <a:off x="874" y="3601"/>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7" name="Line 38"/>
              <p:cNvSpPr>
                <a:spLocks noChangeShapeType="1"/>
              </p:cNvSpPr>
              <p:nvPr/>
            </p:nvSpPr>
            <p:spPr bwMode="auto">
              <a:xfrm>
                <a:off x="966" y="3596"/>
                <a:ext cx="160" cy="11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8" name="Line 39"/>
              <p:cNvSpPr>
                <a:spLocks noChangeShapeType="1"/>
              </p:cNvSpPr>
              <p:nvPr/>
            </p:nvSpPr>
            <p:spPr bwMode="auto">
              <a:xfrm>
                <a:off x="1069" y="3596"/>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9" name="Line 40"/>
              <p:cNvSpPr>
                <a:spLocks noChangeShapeType="1"/>
              </p:cNvSpPr>
              <p:nvPr/>
            </p:nvSpPr>
            <p:spPr bwMode="auto">
              <a:xfrm flipH="1">
                <a:off x="1666" y="3611"/>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0" name="Line 41"/>
              <p:cNvSpPr>
                <a:spLocks noChangeShapeType="1"/>
              </p:cNvSpPr>
              <p:nvPr/>
            </p:nvSpPr>
            <p:spPr bwMode="auto">
              <a:xfrm flipH="1">
                <a:off x="1722" y="3611"/>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1" name="Line 43"/>
              <p:cNvSpPr>
                <a:spLocks noChangeShapeType="1"/>
              </p:cNvSpPr>
              <p:nvPr/>
            </p:nvSpPr>
            <p:spPr bwMode="auto">
              <a:xfrm>
                <a:off x="1917" y="3606"/>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2" name="Line 44"/>
              <p:cNvSpPr>
                <a:spLocks noChangeShapeType="1"/>
              </p:cNvSpPr>
              <p:nvPr/>
            </p:nvSpPr>
            <p:spPr bwMode="auto">
              <a:xfrm flipH="1">
                <a:off x="1903" y="3608"/>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3" name="Line 45"/>
              <p:cNvSpPr>
                <a:spLocks noChangeShapeType="1"/>
              </p:cNvSpPr>
              <p:nvPr/>
            </p:nvSpPr>
            <p:spPr bwMode="auto">
              <a:xfrm flipH="1">
                <a:off x="1959" y="3608"/>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4" name="Line 46"/>
              <p:cNvSpPr>
                <a:spLocks noChangeShapeType="1"/>
              </p:cNvSpPr>
              <p:nvPr/>
            </p:nvSpPr>
            <p:spPr bwMode="auto">
              <a:xfrm>
                <a:off x="2051" y="3602"/>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5" name="Line 47"/>
              <p:cNvSpPr>
                <a:spLocks noChangeShapeType="1"/>
              </p:cNvSpPr>
              <p:nvPr/>
            </p:nvSpPr>
            <p:spPr bwMode="auto">
              <a:xfrm>
                <a:off x="2154" y="3602"/>
                <a:ext cx="149" cy="8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6" name="Line 48"/>
              <p:cNvSpPr>
                <a:spLocks noChangeShapeType="1"/>
              </p:cNvSpPr>
              <p:nvPr/>
            </p:nvSpPr>
            <p:spPr bwMode="auto">
              <a:xfrm flipH="1">
                <a:off x="2801" y="3611"/>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7" name="Line 49"/>
              <p:cNvSpPr>
                <a:spLocks noChangeShapeType="1"/>
              </p:cNvSpPr>
              <p:nvPr/>
            </p:nvSpPr>
            <p:spPr bwMode="auto">
              <a:xfrm flipH="1">
                <a:off x="2857" y="3611"/>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8" name="Line 50"/>
              <p:cNvSpPr>
                <a:spLocks noChangeShapeType="1"/>
              </p:cNvSpPr>
              <p:nvPr/>
            </p:nvSpPr>
            <p:spPr bwMode="auto">
              <a:xfrm>
                <a:off x="2949" y="3606"/>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49" name="Line 51"/>
              <p:cNvSpPr>
                <a:spLocks noChangeShapeType="1"/>
              </p:cNvSpPr>
              <p:nvPr/>
            </p:nvSpPr>
            <p:spPr bwMode="auto">
              <a:xfrm>
                <a:off x="3052" y="3606"/>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50" name="Line 52"/>
              <p:cNvSpPr>
                <a:spLocks noChangeShapeType="1"/>
              </p:cNvSpPr>
              <p:nvPr/>
            </p:nvSpPr>
            <p:spPr bwMode="auto">
              <a:xfrm flipH="1">
                <a:off x="3038" y="3608"/>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51" name="Line 53"/>
              <p:cNvSpPr>
                <a:spLocks noChangeShapeType="1"/>
              </p:cNvSpPr>
              <p:nvPr/>
            </p:nvSpPr>
            <p:spPr bwMode="auto">
              <a:xfrm flipH="1">
                <a:off x="3094" y="3608"/>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52" name="Line 54"/>
              <p:cNvSpPr>
                <a:spLocks noChangeShapeType="1"/>
              </p:cNvSpPr>
              <p:nvPr/>
            </p:nvSpPr>
            <p:spPr bwMode="auto">
              <a:xfrm>
                <a:off x="3185" y="3602"/>
                <a:ext cx="161"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53" name="Line 55"/>
              <p:cNvSpPr>
                <a:spLocks noChangeShapeType="1"/>
              </p:cNvSpPr>
              <p:nvPr/>
            </p:nvSpPr>
            <p:spPr bwMode="auto">
              <a:xfrm>
                <a:off x="3289" y="3602"/>
                <a:ext cx="149" cy="8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54" name="Text Box 71"/>
              <p:cNvSpPr txBox="1">
                <a:spLocks noChangeArrowheads="1"/>
              </p:cNvSpPr>
              <p:nvPr/>
            </p:nvSpPr>
            <p:spPr bwMode="auto">
              <a:xfrm>
                <a:off x="2093" y="2465"/>
                <a:ext cx="825" cy="25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a:t>Soft clay</a:t>
                </a:r>
              </a:p>
            </p:txBody>
          </p:sp>
        </p:grpSp>
      </p:grpSp>
      <p:sp>
        <p:nvSpPr>
          <p:cNvPr id="34825" name="Text Box 72"/>
          <p:cNvSpPr txBox="1">
            <a:spLocks noChangeArrowheads="1"/>
          </p:cNvSpPr>
          <p:nvPr/>
        </p:nvSpPr>
        <p:spPr bwMode="auto">
          <a:xfrm>
            <a:off x="476250" y="2518581"/>
            <a:ext cx="82740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000" b="1" dirty="0"/>
              <a:t>1. Embankment constructed </a:t>
            </a:r>
            <a:r>
              <a:rPr lang="en-US" altLang="en-US" sz="2000" b="1" dirty="0">
                <a:solidFill>
                  <a:srgbClr val="FF0000"/>
                </a:solidFill>
              </a:rPr>
              <a:t>very</a:t>
            </a:r>
            <a:r>
              <a:rPr lang="en-US" altLang="en-US" sz="2000" b="1" dirty="0"/>
              <a:t> </a:t>
            </a:r>
            <a:r>
              <a:rPr lang="en-US" altLang="en-US" sz="2000" b="1" dirty="0">
                <a:solidFill>
                  <a:srgbClr val="FF0000"/>
                </a:solidFill>
              </a:rPr>
              <a:t>slowly</a:t>
            </a:r>
            <a:r>
              <a:rPr lang="en-US" altLang="en-US" sz="2000" b="1" dirty="0"/>
              <a:t>, in </a:t>
            </a:r>
            <a:r>
              <a:rPr lang="en-US" altLang="en-US" sz="2000" b="1" dirty="0" smtClean="0"/>
              <a:t>layers, </a:t>
            </a:r>
            <a:r>
              <a:rPr lang="en-US" altLang="en-US" sz="2000" b="1" dirty="0"/>
              <a:t>over a </a:t>
            </a:r>
            <a:r>
              <a:rPr lang="en-US" altLang="en-US" sz="2000" b="1" dirty="0">
                <a:solidFill>
                  <a:srgbClr val="FF0000"/>
                </a:solidFill>
              </a:rPr>
              <a:t>soft</a:t>
            </a:r>
            <a:r>
              <a:rPr lang="en-US" altLang="en-US" sz="2000" b="1" dirty="0"/>
              <a:t> clay deposit</a:t>
            </a:r>
          </a:p>
        </p:txBody>
      </p:sp>
      <p:sp>
        <p:nvSpPr>
          <p:cNvPr id="49" name="TextBox 48"/>
          <p:cNvSpPr txBox="1"/>
          <p:nvPr/>
        </p:nvSpPr>
        <p:spPr>
          <a:xfrm>
            <a:off x="232628" y="420386"/>
            <a:ext cx="8370770" cy="707886"/>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000" b="1" dirty="0" smtClean="0">
                <a:solidFill>
                  <a:srgbClr val="7030A0"/>
                </a:solidFill>
                <a:latin typeface="+mn-lt"/>
              </a:rPr>
              <a:t>The limiting drainage conditions modeled in the triaxial test refer to real filed situations.</a:t>
            </a:r>
            <a:endParaRPr lang="en-US" sz="2000" b="1" dirty="0">
              <a:solidFill>
                <a:srgbClr val="7030A0"/>
              </a:solidFill>
              <a:latin typeface="+mn-lt"/>
            </a:endParaRPr>
          </a:p>
        </p:txBody>
      </p:sp>
      <p:sp>
        <p:nvSpPr>
          <p:cNvPr id="50" name="TextBox 49"/>
          <p:cNvSpPr txBox="1"/>
          <p:nvPr/>
        </p:nvSpPr>
        <p:spPr>
          <a:xfrm>
            <a:off x="245386" y="1108089"/>
            <a:ext cx="8370770" cy="1015663"/>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000" b="1" dirty="0" smtClean="0">
                <a:solidFill>
                  <a:srgbClr val="FF0000"/>
                </a:solidFill>
                <a:latin typeface="+mn-lt"/>
              </a:rPr>
              <a:t>CD</a:t>
            </a:r>
            <a:r>
              <a:rPr lang="en-US" sz="2000" b="1" dirty="0" smtClean="0">
                <a:solidFill>
                  <a:srgbClr val="7030A0"/>
                </a:solidFill>
                <a:latin typeface="+mn-lt"/>
              </a:rPr>
              <a:t> conditions are the most critical for the </a:t>
            </a:r>
            <a:r>
              <a:rPr lang="en-US" sz="2000" b="1" dirty="0" smtClean="0">
                <a:solidFill>
                  <a:srgbClr val="FF0000"/>
                </a:solidFill>
                <a:latin typeface="+mn-lt"/>
              </a:rPr>
              <a:t>long-term</a:t>
            </a:r>
            <a:r>
              <a:rPr lang="en-US" sz="2000" b="1" dirty="0" smtClean="0">
                <a:solidFill>
                  <a:srgbClr val="7030A0"/>
                </a:solidFill>
                <a:latin typeface="+mn-lt"/>
              </a:rPr>
              <a:t> steady seepage case for embankment dams and the long-term stability of excavations or slopes in both soft and stiff clays.</a:t>
            </a:r>
            <a:endParaRPr lang="en-US" sz="2000" b="1" dirty="0">
              <a:solidFill>
                <a:srgbClr val="7030A0"/>
              </a:solidFill>
              <a:latin typeface="+mn-lt"/>
            </a:endParaRPr>
          </a:p>
        </p:txBody>
      </p:sp>
      <p:sp>
        <p:nvSpPr>
          <p:cNvPr id="2" name="Rectangle 1"/>
          <p:cNvSpPr/>
          <p:nvPr/>
        </p:nvSpPr>
        <p:spPr>
          <a:xfrm>
            <a:off x="203416" y="2144417"/>
            <a:ext cx="3437865" cy="369332"/>
          </a:xfrm>
          <a:prstGeom prst="rect">
            <a:avLst/>
          </a:prstGeom>
        </p:spPr>
        <p:txBody>
          <a:bodyPr wrap="none">
            <a:spAutoFit/>
          </a:bodyPr>
          <a:lstStyle/>
          <a:p>
            <a:r>
              <a:rPr lang="en-US" b="1" u="sng" dirty="0" smtClean="0">
                <a:solidFill>
                  <a:srgbClr val="FF0000"/>
                </a:solidFill>
              </a:rPr>
              <a:t>EXAMPLES OF </a:t>
            </a:r>
            <a:r>
              <a:rPr lang="en-US" b="1" u="sng" dirty="0" smtClean="0">
                <a:solidFill>
                  <a:srgbClr val="0B0BEF"/>
                </a:solidFill>
              </a:rPr>
              <a:t>CD</a:t>
            </a:r>
            <a:r>
              <a:rPr lang="en-US" b="1" u="sng" dirty="0" smtClean="0">
                <a:solidFill>
                  <a:srgbClr val="FF0000"/>
                </a:solidFill>
              </a:rPr>
              <a:t> ANALYSIS</a:t>
            </a:r>
            <a:endParaRPr lang="en-US" u="sng" dirty="0">
              <a:solidFill>
                <a:srgbClr val="FF0000"/>
              </a:solidFill>
            </a:endParaRPr>
          </a:p>
        </p:txBody>
      </p:sp>
    </p:spTree>
    <p:extLst>
      <p:ext uri="{BB962C8B-B14F-4D97-AF65-F5344CB8AC3E}">
        <p14:creationId xmlns:p14="http://schemas.microsoft.com/office/powerpoint/2010/main" val="828069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6552"/>
                                        </p:tgtEl>
                                        <p:attrNameLst>
                                          <p:attrName>style.visibility</p:attrName>
                                        </p:attrNameLst>
                                      </p:cBhvr>
                                      <p:to>
                                        <p:strVal val="visible"/>
                                      </p:to>
                                    </p:set>
                                    <p:animEffect transition="in" filter="wipe(down)">
                                      <p:cBhvr>
                                        <p:cTn id="7" dur="2000"/>
                                        <p:tgtEl>
                                          <p:spTgt spid="1065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6553"/>
                                        </p:tgtEl>
                                        <p:attrNameLst>
                                          <p:attrName>style.visibility</p:attrName>
                                        </p:attrNameLst>
                                      </p:cBhvr>
                                      <p:to>
                                        <p:strVal val="visible"/>
                                      </p:to>
                                    </p:set>
                                    <p:animEffect transition="in" filter="wipe(down)">
                                      <p:cBhvr>
                                        <p:cTn id="12" dur="2000"/>
                                        <p:tgtEl>
                                          <p:spTgt spid="1065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6554"/>
                                        </p:tgtEl>
                                        <p:attrNameLst>
                                          <p:attrName>style.visibility</p:attrName>
                                        </p:attrNameLst>
                                      </p:cBhvr>
                                      <p:to>
                                        <p:strVal val="visible"/>
                                      </p:to>
                                    </p:set>
                                    <p:animEffect transition="in" filter="wipe(down)">
                                      <p:cBhvr>
                                        <p:cTn id="17" dur="2000"/>
                                        <p:tgtEl>
                                          <p:spTgt spid="1065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6570"/>
                                        </p:tgtEl>
                                        <p:attrNameLst>
                                          <p:attrName>style.visibility</p:attrName>
                                        </p:attrNameLst>
                                      </p:cBhvr>
                                      <p:to>
                                        <p:strVal val="visible"/>
                                      </p:to>
                                    </p:set>
                                    <p:animEffect transition="in" filter="wipe(left)">
                                      <p:cBhvr>
                                        <p:cTn id="22" dur="2000"/>
                                        <p:tgtEl>
                                          <p:spTgt spid="106570"/>
                                        </p:tgtEl>
                                      </p:cBhvr>
                                    </p:animEffect>
                                  </p:childTnLst>
                                </p:cTn>
                              </p:par>
                            </p:childTnLst>
                          </p:cTn>
                        </p:par>
                        <p:par>
                          <p:cTn id="23" fill="hold" nodeType="afterGroup">
                            <p:stCondLst>
                              <p:cond delay="2000"/>
                            </p:stCondLst>
                            <p:childTnLst>
                              <p:par>
                                <p:cTn id="24" presetID="1" presetClass="entr" presetSubtype="0" fill="hold" grpId="0" nodeType="afterEffect">
                                  <p:stCondLst>
                                    <p:cond delay="0"/>
                                  </p:stCondLst>
                                  <p:childTnLst>
                                    <p:set>
                                      <p:cBhvr>
                                        <p:cTn id="25" dur="1" fill="hold">
                                          <p:stCondLst>
                                            <p:cond delay="0"/>
                                          </p:stCondLst>
                                        </p:cTn>
                                        <p:tgtEl>
                                          <p:spTgt spid="1065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53" grpId="0" animBg="1"/>
      <p:bldP spid="106554" grpId="0" animBg="1"/>
      <p:bldP spid="106566" grpId="0"/>
      <p:bldP spid="106552"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ext Box 44"/>
          <p:cNvSpPr txBox="1">
            <a:spLocks noChangeArrowheads="1"/>
          </p:cNvSpPr>
          <p:nvPr/>
        </p:nvSpPr>
        <p:spPr bwMode="auto">
          <a:xfrm>
            <a:off x="163254" y="111926"/>
            <a:ext cx="5016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a:t>2. Earth dam with steady state seepage</a:t>
            </a:r>
          </a:p>
        </p:txBody>
      </p:sp>
      <p:grpSp>
        <p:nvGrpSpPr>
          <p:cNvPr id="35844" name="Group 76"/>
          <p:cNvGrpSpPr>
            <a:grpSpLocks/>
          </p:cNvGrpSpPr>
          <p:nvPr/>
        </p:nvGrpSpPr>
        <p:grpSpPr bwMode="auto">
          <a:xfrm>
            <a:off x="163254" y="-628647"/>
            <a:ext cx="8948741" cy="3286125"/>
            <a:chOff x="513" y="688"/>
            <a:chExt cx="5637" cy="2070"/>
          </a:xfrm>
        </p:grpSpPr>
        <p:grpSp>
          <p:nvGrpSpPr>
            <p:cNvPr id="35846" name="Group 71"/>
            <p:cNvGrpSpPr>
              <a:grpSpLocks/>
            </p:cNvGrpSpPr>
            <p:nvPr/>
          </p:nvGrpSpPr>
          <p:grpSpPr bwMode="auto">
            <a:xfrm>
              <a:off x="513" y="688"/>
              <a:ext cx="5637" cy="2070"/>
              <a:chOff x="513" y="832"/>
              <a:chExt cx="5637" cy="2070"/>
            </a:xfrm>
          </p:grpSpPr>
          <p:sp>
            <p:nvSpPr>
              <p:cNvPr id="35851" name="AutoShape 62" descr="25%"/>
              <p:cNvSpPr>
                <a:spLocks noChangeArrowheads="1"/>
              </p:cNvSpPr>
              <p:nvPr/>
            </p:nvSpPr>
            <p:spPr bwMode="auto">
              <a:xfrm flipV="1">
                <a:off x="513" y="1665"/>
                <a:ext cx="4491" cy="1125"/>
              </a:xfrm>
              <a:custGeom>
                <a:avLst/>
                <a:gdLst>
                  <a:gd name="T0" fmla="*/ 7 w 21600"/>
                  <a:gd name="T1" fmla="*/ 0 h 21600"/>
                  <a:gd name="T2" fmla="*/ 4 w 21600"/>
                  <a:gd name="T3" fmla="*/ 0 h 21600"/>
                  <a:gd name="T4" fmla="*/ 1 w 21600"/>
                  <a:gd name="T5" fmla="*/ 0 h 21600"/>
                  <a:gd name="T6" fmla="*/ 4 w 21600"/>
                  <a:gd name="T7" fmla="*/ 0 h 21600"/>
                  <a:gd name="T8" fmla="*/ 0 60000 65536"/>
                  <a:gd name="T9" fmla="*/ 0 60000 65536"/>
                  <a:gd name="T10" fmla="*/ 0 60000 65536"/>
                  <a:gd name="T11" fmla="*/ 0 60000 65536"/>
                  <a:gd name="T12" fmla="*/ 5536 w 21600"/>
                  <a:gd name="T13" fmla="*/ 5530 h 21600"/>
                  <a:gd name="T14" fmla="*/ 16064 w 21600"/>
                  <a:gd name="T15" fmla="*/ 16070 h 21600"/>
                </a:gdLst>
                <a:ahLst/>
                <a:cxnLst>
                  <a:cxn ang="T8">
                    <a:pos x="T0" y="T1"/>
                  </a:cxn>
                  <a:cxn ang="T9">
                    <a:pos x="T2" y="T3"/>
                  </a:cxn>
                  <a:cxn ang="T10">
                    <a:pos x="T4" y="T5"/>
                  </a:cxn>
                  <a:cxn ang="T11">
                    <a:pos x="T6" y="T7"/>
                  </a:cxn>
                </a:cxnLst>
                <a:rect l="T12" t="T13" r="T14" b="T15"/>
                <a:pathLst>
                  <a:path w="21600" h="21600">
                    <a:moveTo>
                      <a:pt x="0" y="0"/>
                    </a:moveTo>
                    <a:lnTo>
                      <a:pt x="7474" y="21600"/>
                    </a:lnTo>
                    <a:lnTo>
                      <a:pt x="14126" y="21600"/>
                    </a:lnTo>
                    <a:lnTo>
                      <a:pt x="21600" y="0"/>
                    </a:lnTo>
                    <a:lnTo>
                      <a:pt x="0" y="0"/>
                    </a:lnTo>
                    <a:close/>
                  </a:path>
                </a:pathLst>
              </a:custGeom>
              <a:pattFill prst="pct25">
                <a:fgClr>
                  <a:schemeClr val="tx1"/>
                </a:fgClr>
                <a:bgClr>
                  <a:schemeClr val="bg1"/>
                </a:bgClr>
              </a:patt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35852" name="Line 4"/>
              <p:cNvSpPr>
                <a:spLocks noChangeShapeType="1"/>
              </p:cNvSpPr>
              <p:nvPr/>
            </p:nvSpPr>
            <p:spPr bwMode="auto">
              <a:xfrm>
                <a:off x="589" y="2786"/>
                <a:ext cx="459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53" name="Line 5"/>
              <p:cNvSpPr>
                <a:spLocks noChangeShapeType="1"/>
              </p:cNvSpPr>
              <p:nvPr/>
            </p:nvSpPr>
            <p:spPr bwMode="auto">
              <a:xfrm flipH="1">
                <a:off x="770" y="2786"/>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54" name="Line 6"/>
              <p:cNvSpPr>
                <a:spLocks noChangeShapeType="1"/>
              </p:cNvSpPr>
              <p:nvPr/>
            </p:nvSpPr>
            <p:spPr bwMode="auto">
              <a:xfrm flipH="1">
                <a:off x="826" y="2786"/>
                <a:ext cx="214" cy="10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55" name="Line 7"/>
              <p:cNvSpPr>
                <a:spLocks noChangeShapeType="1"/>
              </p:cNvSpPr>
              <p:nvPr/>
            </p:nvSpPr>
            <p:spPr bwMode="auto">
              <a:xfrm>
                <a:off x="918" y="2780"/>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56" name="Line 8"/>
              <p:cNvSpPr>
                <a:spLocks noChangeShapeType="1"/>
              </p:cNvSpPr>
              <p:nvPr/>
            </p:nvSpPr>
            <p:spPr bwMode="auto">
              <a:xfrm>
                <a:off x="1021" y="2780"/>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57" name="Line 9"/>
              <p:cNvSpPr>
                <a:spLocks noChangeShapeType="1"/>
              </p:cNvSpPr>
              <p:nvPr/>
            </p:nvSpPr>
            <p:spPr bwMode="auto">
              <a:xfrm flipH="1">
                <a:off x="1007" y="2782"/>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58" name="Line 10"/>
              <p:cNvSpPr>
                <a:spLocks noChangeShapeType="1"/>
              </p:cNvSpPr>
              <p:nvPr/>
            </p:nvSpPr>
            <p:spPr bwMode="auto">
              <a:xfrm flipH="1">
                <a:off x="1063" y="2782"/>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59" name="Line 11"/>
              <p:cNvSpPr>
                <a:spLocks noChangeShapeType="1"/>
              </p:cNvSpPr>
              <p:nvPr/>
            </p:nvSpPr>
            <p:spPr bwMode="auto">
              <a:xfrm>
                <a:off x="1155" y="2777"/>
                <a:ext cx="160" cy="11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0" name="Line 12"/>
              <p:cNvSpPr>
                <a:spLocks noChangeShapeType="1"/>
              </p:cNvSpPr>
              <p:nvPr/>
            </p:nvSpPr>
            <p:spPr bwMode="auto">
              <a:xfrm>
                <a:off x="1258" y="2777"/>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1" name="Line 13"/>
              <p:cNvSpPr>
                <a:spLocks noChangeShapeType="1"/>
              </p:cNvSpPr>
              <p:nvPr/>
            </p:nvSpPr>
            <p:spPr bwMode="auto">
              <a:xfrm flipH="1">
                <a:off x="1855" y="2792"/>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2" name="Line 14"/>
              <p:cNvSpPr>
                <a:spLocks noChangeShapeType="1"/>
              </p:cNvSpPr>
              <p:nvPr/>
            </p:nvSpPr>
            <p:spPr bwMode="auto">
              <a:xfrm flipH="1">
                <a:off x="1911" y="2792"/>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3" name="Line 15"/>
              <p:cNvSpPr>
                <a:spLocks noChangeShapeType="1"/>
              </p:cNvSpPr>
              <p:nvPr/>
            </p:nvSpPr>
            <p:spPr bwMode="auto">
              <a:xfrm>
                <a:off x="2003" y="2787"/>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4" name="Line 16"/>
              <p:cNvSpPr>
                <a:spLocks noChangeShapeType="1"/>
              </p:cNvSpPr>
              <p:nvPr/>
            </p:nvSpPr>
            <p:spPr bwMode="auto">
              <a:xfrm>
                <a:off x="2106" y="2787"/>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5" name="Line 17"/>
              <p:cNvSpPr>
                <a:spLocks noChangeShapeType="1"/>
              </p:cNvSpPr>
              <p:nvPr/>
            </p:nvSpPr>
            <p:spPr bwMode="auto">
              <a:xfrm flipH="1">
                <a:off x="2092" y="2789"/>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6" name="Line 18"/>
              <p:cNvSpPr>
                <a:spLocks noChangeShapeType="1"/>
              </p:cNvSpPr>
              <p:nvPr/>
            </p:nvSpPr>
            <p:spPr bwMode="auto">
              <a:xfrm flipH="1">
                <a:off x="2148" y="2789"/>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7" name="Line 19"/>
              <p:cNvSpPr>
                <a:spLocks noChangeShapeType="1"/>
              </p:cNvSpPr>
              <p:nvPr/>
            </p:nvSpPr>
            <p:spPr bwMode="auto">
              <a:xfrm>
                <a:off x="2240" y="2783"/>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8" name="Line 20"/>
              <p:cNvSpPr>
                <a:spLocks noChangeShapeType="1"/>
              </p:cNvSpPr>
              <p:nvPr/>
            </p:nvSpPr>
            <p:spPr bwMode="auto">
              <a:xfrm>
                <a:off x="2343" y="2783"/>
                <a:ext cx="149" cy="8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69" name="Line 21"/>
              <p:cNvSpPr>
                <a:spLocks noChangeShapeType="1"/>
              </p:cNvSpPr>
              <p:nvPr/>
            </p:nvSpPr>
            <p:spPr bwMode="auto">
              <a:xfrm flipH="1">
                <a:off x="2990" y="2792"/>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70" name="Line 22"/>
              <p:cNvSpPr>
                <a:spLocks noChangeShapeType="1"/>
              </p:cNvSpPr>
              <p:nvPr/>
            </p:nvSpPr>
            <p:spPr bwMode="auto">
              <a:xfrm flipH="1">
                <a:off x="3046" y="2792"/>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71" name="Line 23"/>
              <p:cNvSpPr>
                <a:spLocks noChangeShapeType="1"/>
              </p:cNvSpPr>
              <p:nvPr/>
            </p:nvSpPr>
            <p:spPr bwMode="auto">
              <a:xfrm>
                <a:off x="3138" y="2787"/>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72" name="Line 24"/>
              <p:cNvSpPr>
                <a:spLocks noChangeShapeType="1"/>
              </p:cNvSpPr>
              <p:nvPr/>
            </p:nvSpPr>
            <p:spPr bwMode="auto">
              <a:xfrm>
                <a:off x="3241" y="2787"/>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73" name="Line 25"/>
              <p:cNvSpPr>
                <a:spLocks noChangeShapeType="1"/>
              </p:cNvSpPr>
              <p:nvPr/>
            </p:nvSpPr>
            <p:spPr bwMode="auto">
              <a:xfrm flipH="1">
                <a:off x="3227" y="2789"/>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74" name="Line 26"/>
              <p:cNvSpPr>
                <a:spLocks noChangeShapeType="1"/>
              </p:cNvSpPr>
              <p:nvPr/>
            </p:nvSpPr>
            <p:spPr bwMode="auto">
              <a:xfrm flipH="1">
                <a:off x="3283" y="2789"/>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75" name="Line 27"/>
              <p:cNvSpPr>
                <a:spLocks noChangeShapeType="1"/>
              </p:cNvSpPr>
              <p:nvPr/>
            </p:nvSpPr>
            <p:spPr bwMode="auto">
              <a:xfrm>
                <a:off x="3374" y="2783"/>
                <a:ext cx="161"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76" name="Line 28"/>
              <p:cNvSpPr>
                <a:spLocks noChangeShapeType="1"/>
              </p:cNvSpPr>
              <p:nvPr/>
            </p:nvSpPr>
            <p:spPr bwMode="auto">
              <a:xfrm>
                <a:off x="3478" y="2783"/>
                <a:ext cx="149" cy="8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77" name="Text Box 42"/>
              <p:cNvSpPr txBox="1">
                <a:spLocks noChangeArrowheads="1"/>
              </p:cNvSpPr>
              <p:nvPr/>
            </p:nvSpPr>
            <p:spPr bwMode="auto">
              <a:xfrm>
                <a:off x="4381" y="1908"/>
                <a:ext cx="1769" cy="64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400" b="1" dirty="0">
                    <a:solidFill>
                      <a:srgbClr val="FF0000"/>
                    </a:solidFill>
                    <a:latin typeface="Symbol" panose="05050102010706020507" pitchFamily="18" charset="2"/>
                  </a:rPr>
                  <a:t>t </a:t>
                </a:r>
                <a:r>
                  <a:rPr lang="en-US" altLang="en-US" sz="1800" b="1" dirty="0">
                    <a:solidFill>
                      <a:srgbClr val="FF0000"/>
                    </a:solidFill>
                  </a:rPr>
                  <a:t>= drained shear strength of clay core</a:t>
                </a:r>
              </a:p>
            </p:txBody>
          </p:sp>
          <p:sp>
            <p:nvSpPr>
              <p:cNvPr id="35878" name="Line 48"/>
              <p:cNvSpPr>
                <a:spLocks noChangeShapeType="1"/>
              </p:cNvSpPr>
              <p:nvPr/>
            </p:nvSpPr>
            <p:spPr bwMode="auto">
              <a:xfrm flipH="1">
                <a:off x="4067" y="2789"/>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79" name="Line 49"/>
              <p:cNvSpPr>
                <a:spLocks noChangeShapeType="1"/>
              </p:cNvSpPr>
              <p:nvPr/>
            </p:nvSpPr>
            <p:spPr bwMode="auto">
              <a:xfrm flipH="1">
                <a:off x="4123" y="2789"/>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80" name="Line 50"/>
              <p:cNvSpPr>
                <a:spLocks noChangeShapeType="1"/>
              </p:cNvSpPr>
              <p:nvPr/>
            </p:nvSpPr>
            <p:spPr bwMode="auto">
              <a:xfrm>
                <a:off x="4215" y="2784"/>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81" name="Line 51"/>
              <p:cNvSpPr>
                <a:spLocks noChangeShapeType="1"/>
              </p:cNvSpPr>
              <p:nvPr/>
            </p:nvSpPr>
            <p:spPr bwMode="auto">
              <a:xfrm>
                <a:off x="4318" y="2784"/>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82" name="Line 52"/>
              <p:cNvSpPr>
                <a:spLocks noChangeShapeType="1"/>
              </p:cNvSpPr>
              <p:nvPr/>
            </p:nvSpPr>
            <p:spPr bwMode="auto">
              <a:xfrm flipH="1">
                <a:off x="4304" y="2786"/>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83" name="Line 53"/>
              <p:cNvSpPr>
                <a:spLocks noChangeShapeType="1"/>
              </p:cNvSpPr>
              <p:nvPr/>
            </p:nvSpPr>
            <p:spPr bwMode="auto">
              <a:xfrm flipH="1">
                <a:off x="4360" y="2786"/>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84" name="Line 54"/>
              <p:cNvSpPr>
                <a:spLocks noChangeShapeType="1"/>
              </p:cNvSpPr>
              <p:nvPr/>
            </p:nvSpPr>
            <p:spPr bwMode="auto">
              <a:xfrm>
                <a:off x="4451" y="2780"/>
                <a:ext cx="161"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85" name="Line 55"/>
              <p:cNvSpPr>
                <a:spLocks noChangeShapeType="1"/>
              </p:cNvSpPr>
              <p:nvPr/>
            </p:nvSpPr>
            <p:spPr bwMode="auto">
              <a:xfrm>
                <a:off x="4555" y="2780"/>
                <a:ext cx="149" cy="8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86" name="AutoShape 58" descr="Stationery"/>
              <p:cNvSpPr>
                <a:spLocks noChangeArrowheads="1"/>
              </p:cNvSpPr>
              <p:nvPr/>
            </p:nvSpPr>
            <p:spPr bwMode="auto">
              <a:xfrm flipV="1">
                <a:off x="1413" y="1665"/>
                <a:ext cx="2718" cy="1125"/>
              </a:xfrm>
              <a:custGeom>
                <a:avLst/>
                <a:gdLst>
                  <a:gd name="T0" fmla="*/ 1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98 w 21600"/>
                  <a:gd name="T13" fmla="*/ 4493 h 21600"/>
                  <a:gd name="T14" fmla="*/ 17102 w 21600"/>
                  <a:gd name="T15" fmla="*/ 17107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blipFill dpi="0" rotWithShape="1">
                <a:blip r:embed="rId2"/>
                <a:srcRect/>
                <a:tile tx="0" ty="0" sx="100000" sy="100000" flip="none" algn="tl"/>
              </a:blip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35887" name="Arc 63"/>
              <p:cNvSpPr>
                <a:spLocks/>
              </p:cNvSpPr>
              <p:nvPr/>
            </p:nvSpPr>
            <p:spPr bwMode="auto">
              <a:xfrm rot="10539500" flipH="1">
                <a:off x="769" y="832"/>
                <a:ext cx="2009" cy="1692"/>
              </a:xfrm>
              <a:custGeom>
                <a:avLst/>
                <a:gdLst>
                  <a:gd name="T0" fmla="*/ 0 w 21816"/>
                  <a:gd name="T1" fmla="*/ 0 h 21600"/>
                  <a:gd name="T2" fmla="*/ 0 w 21816"/>
                  <a:gd name="T3" fmla="*/ 0 h 21600"/>
                  <a:gd name="T4" fmla="*/ 0 w 21816"/>
                  <a:gd name="T5" fmla="*/ 0 h 21600"/>
                  <a:gd name="T6" fmla="*/ 0 60000 65536"/>
                  <a:gd name="T7" fmla="*/ 0 60000 65536"/>
                  <a:gd name="T8" fmla="*/ 0 60000 65536"/>
                </a:gdLst>
                <a:ahLst/>
                <a:cxnLst>
                  <a:cxn ang="T6">
                    <a:pos x="T0" y="T1"/>
                  </a:cxn>
                  <a:cxn ang="T7">
                    <a:pos x="T2" y="T3"/>
                  </a:cxn>
                  <a:cxn ang="T8">
                    <a:pos x="T4" y="T5"/>
                  </a:cxn>
                </a:cxnLst>
                <a:rect l="0" t="0" r="r" b="b"/>
                <a:pathLst>
                  <a:path w="21816" h="21600" fill="none" extrusionOk="0">
                    <a:moveTo>
                      <a:pt x="0" y="318"/>
                    </a:moveTo>
                    <a:cubicBezTo>
                      <a:pt x="1219" y="106"/>
                      <a:pt x="2455" y="-1"/>
                      <a:pt x="3693" y="0"/>
                    </a:cubicBezTo>
                    <a:cubicBezTo>
                      <a:pt x="11012" y="0"/>
                      <a:pt x="17833" y="3706"/>
                      <a:pt x="21816" y="9847"/>
                    </a:cubicBezTo>
                  </a:path>
                  <a:path w="21816" h="21600" stroke="0" extrusionOk="0">
                    <a:moveTo>
                      <a:pt x="0" y="318"/>
                    </a:moveTo>
                    <a:cubicBezTo>
                      <a:pt x="1219" y="106"/>
                      <a:pt x="2455" y="-1"/>
                      <a:pt x="3693" y="0"/>
                    </a:cubicBezTo>
                    <a:cubicBezTo>
                      <a:pt x="11012" y="0"/>
                      <a:pt x="17833" y="3706"/>
                      <a:pt x="21816" y="9847"/>
                    </a:cubicBezTo>
                    <a:lnTo>
                      <a:pt x="3693" y="21600"/>
                    </a:lnTo>
                    <a:lnTo>
                      <a:pt x="0" y="318"/>
                    </a:lnTo>
                    <a:close/>
                  </a:path>
                </a:pathLst>
              </a:cu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35888" name="Line 39"/>
              <p:cNvSpPr>
                <a:spLocks noChangeShapeType="1"/>
              </p:cNvSpPr>
              <p:nvPr/>
            </p:nvSpPr>
            <p:spPr bwMode="auto">
              <a:xfrm flipH="1">
                <a:off x="2619" y="1688"/>
                <a:ext cx="252" cy="285"/>
              </a:xfrm>
              <a:prstGeom prst="line">
                <a:avLst/>
              </a:prstGeom>
              <a:noFill/>
              <a:ln w="28575">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89" name="Line 64"/>
              <p:cNvSpPr>
                <a:spLocks noChangeShapeType="1"/>
              </p:cNvSpPr>
              <p:nvPr/>
            </p:nvSpPr>
            <p:spPr bwMode="auto">
              <a:xfrm flipH="1">
                <a:off x="2238" y="2018"/>
                <a:ext cx="333" cy="267"/>
              </a:xfrm>
              <a:prstGeom prst="line">
                <a:avLst/>
              </a:prstGeom>
              <a:noFill/>
              <a:ln w="28575">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90" name="Line 65"/>
              <p:cNvSpPr>
                <a:spLocks noChangeShapeType="1"/>
              </p:cNvSpPr>
              <p:nvPr/>
            </p:nvSpPr>
            <p:spPr bwMode="auto">
              <a:xfrm flipH="1">
                <a:off x="1833" y="2324"/>
                <a:ext cx="342" cy="177"/>
              </a:xfrm>
              <a:prstGeom prst="line">
                <a:avLst/>
              </a:prstGeom>
              <a:noFill/>
              <a:ln w="28575">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91" name="Line 66"/>
              <p:cNvSpPr>
                <a:spLocks noChangeShapeType="1"/>
              </p:cNvSpPr>
              <p:nvPr/>
            </p:nvSpPr>
            <p:spPr bwMode="auto">
              <a:xfrm flipH="1">
                <a:off x="1389" y="2510"/>
                <a:ext cx="378" cy="96"/>
              </a:xfrm>
              <a:prstGeom prst="line">
                <a:avLst/>
              </a:prstGeom>
              <a:noFill/>
              <a:ln w="28575">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92" name="Line 67"/>
              <p:cNvSpPr>
                <a:spLocks noChangeShapeType="1"/>
              </p:cNvSpPr>
              <p:nvPr/>
            </p:nvSpPr>
            <p:spPr bwMode="auto">
              <a:xfrm flipH="1">
                <a:off x="912" y="2627"/>
                <a:ext cx="405" cy="6"/>
              </a:xfrm>
              <a:prstGeom prst="line">
                <a:avLst/>
              </a:prstGeom>
              <a:noFill/>
              <a:ln w="28575">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93" name="Arc 68"/>
              <p:cNvSpPr>
                <a:spLocks/>
              </p:cNvSpPr>
              <p:nvPr/>
            </p:nvSpPr>
            <p:spPr bwMode="auto">
              <a:xfrm flipH="1">
                <a:off x="1783" y="1811"/>
                <a:ext cx="1277" cy="574"/>
              </a:xfrm>
              <a:custGeom>
                <a:avLst/>
                <a:gdLst>
                  <a:gd name="T0" fmla="*/ 0 w 19801"/>
                  <a:gd name="T1" fmla="*/ 0 h 20833"/>
                  <a:gd name="T2" fmla="*/ 0 w 19801"/>
                  <a:gd name="T3" fmla="*/ 0 h 20833"/>
                  <a:gd name="T4" fmla="*/ 0 w 19801"/>
                  <a:gd name="T5" fmla="*/ 0 h 20833"/>
                  <a:gd name="T6" fmla="*/ 0 60000 65536"/>
                  <a:gd name="T7" fmla="*/ 0 60000 65536"/>
                  <a:gd name="T8" fmla="*/ 0 60000 65536"/>
                </a:gdLst>
                <a:ahLst/>
                <a:cxnLst>
                  <a:cxn ang="T6">
                    <a:pos x="T0" y="T1"/>
                  </a:cxn>
                  <a:cxn ang="T7">
                    <a:pos x="T2" y="T3"/>
                  </a:cxn>
                  <a:cxn ang="T8">
                    <a:pos x="T4" y="T5"/>
                  </a:cxn>
                </a:cxnLst>
                <a:rect l="0" t="0" r="r" b="b"/>
                <a:pathLst>
                  <a:path w="19801" h="20833" fill="none" extrusionOk="0">
                    <a:moveTo>
                      <a:pt x="5704" y="-1"/>
                    </a:moveTo>
                    <a:cubicBezTo>
                      <a:pt x="12007" y="1725"/>
                      <a:pt x="17190" y="6212"/>
                      <a:pt x="19801" y="12202"/>
                    </a:cubicBezTo>
                  </a:path>
                  <a:path w="19801" h="20833" stroke="0" extrusionOk="0">
                    <a:moveTo>
                      <a:pt x="5704" y="-1"/>
                    </a:moveTo>
                    <a:cubicBezTo>
                      <a:pt x="12007" y="1725"/>
                      <a:pt x="17190" y="6212"/>
                      <a:pt x="19801" y="12202"/>
                    </a:cubicBezTo>
                    <a:lnTo>
                      <a:pt x="0" y="20833"/>
                    </a:lnTo>
                    <a:lnTo>
                      <a:pt x="5704" y="-1"/>
                    </a:lnTo>
                    <a:close/>
                  </a:path>
                </a:pathLst>
              </a:custGeom>
              <a:noFill/>
              <a:ln w="2857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35894" name="AutoShape 69"/>
              <p:cNvSpPr>
                <a:spLocks noChangeArrowheads="1"/>
              </p:cNvSpPr>
              <p:nvPr/>
            </p:nvSpPr>
            <p:spPr bwMode="auto">
              <a:xfrm flipV="1">
                <a:off x="2169" y="1782"/>
                <a:ext cx="171" cy="108"/>
              </a:xfrm>
              <a:prstGeom prst="triangle">
                <a:avLst>
                  <a:gd name="adj" fmla="val 52046"/>
                </a:avLst>
              </a:prstGeom>
              <a:solidFill>
                <a:schemeClr val="accent1"/>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b="1"/>
              </a:p>
            </p:txBody>
          </p:sp>
          <p:sp>
            <p:nvSpPr>
              <p:cNvPr id="35895" name="Text Box 41"/>
              <p:cNvSpPr txBox="1">
                <a:spLocks noChangeArrowheads="1"/>
              </p:cNvSpPr>
              <p:nvPr/>
            </p:nvSpPr>
            <p:spPr bwMode="auto">
              <a:xfrm>
                <a:off x="2629" y="1779"/>
                <a:ext cx="287" cy="327"/>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b="1" dirty="0">
                    <a:latin typeface="Symbol" panose="05050102010706020507" pitchFamily="18" charset="2"/>
                  </a:rPr>
                  <a:t>t</a:t>
                </a:r>
              </a:p>
            </p:txBody>
          </p:sp>
          <p:sp>
            <p:nvSpPr>
              <p:cNvPr id="35896" name="Text Box 70"/>
              <p:cNvSpPr txBox="1">
                <a:spLocks noChangeArrowheads="1"/>
              </p:cNvSpPr>
              <p:nvPr/>
            </p:nvSpPr>
            <p:spPr bwMode="auto">
              <a:xfrm>
                <a:off x="2511" y="2322"/>
                <a:ext cx="540" cy="25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a:t>Core</a:t>
                </a:r>
              </a:p>
            </p:txBody>
          </p:sp>
        </p:grpSp>
        <p:sp>
          <p:nvSpPr>
            <p:cNvPr id="35847" name="Line 72"/>
            <p:cNvSpPr>
              <a:spLocks noChangeShapeType="1"/>
            </p:cNvSpPr>
            <p:nvPr/>
          </p:nvSpPr>
          <p:spPr bwMode="auto">
            <a:xfrm>
              <a:off x="3618" y="1629"/>
              <a:ext cx="1791"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48" name="AutoShape 73"/>
            <p:cNvSpPr>
              <a:spLocks noChangeArrowheads="1"/>
            </p:cNvSpPr>
            <p:nvPr/>
          </p:nvSpPr>
          <p:spPr bwMode="auto">
            <a:xfrm flipV="1">
              <a:off x="5040" y="1539"/>
              <a:ext cx="153" cy="90"/>
            </a:xfrm>
            <a:prstGeom prst="triangle">
              <a:avLst>
                <a:gd name="adj" fmla="val 56861"/>
              </a:avLst>
            </a:prstGeom>
            <a:solidFill>
              <a:schemeClr val="accent1"/>
            </a:solidFill>
            <a:ln w="2857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b="1"/>
            </a:p>
          </p:txBody>
        </p:sp>
        <p:sp>
          <p:nvSpPr>
            <p:cNvPr id="35849" name="Line 74"/>
            <p:cNvSpPr>
              <a:spLocks noChangeShapeType="1"/>
            </p:cNvSpPr>
            <p:nvPr/>
          </p:nvSpPr>
          <p:spPr bwMode="auto">
            <a:xfrm>
              <a:off x="5040" y="1683"/>
              <a:ext cx="16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35850" name="Line 75"/>
            <p:cNvSpPr>
              <a:spLocks noChangeShapeType="1"/>
            </p:cNvSpPr>
            <p:nvPr/>
          </p:nvSpPr>
          <p:spPr bwMode="auto">
            <a:xfrm>
              <a:off x="5085" y="1728"/>
              <a:ext cx="81"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grpSp>
      <p:sp>
        <p:nvSpPr>
          <p:cNvPr id="58" name="Text Box 3"/>
          <p:cNvSpPr txBox="1">
            <a:spLocks noChangeArrowheads="1"/>
          </p:cNvSpPr>
          <p:nvPr/>
        </p:nvSpPr>
        <p:spPr bwMode="auto">
          <a:xfrm>
            <a:off x="334286" y="3503615"/>
            <a:ext cx="5016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000" b="1" dirty="0"/>
              <a:t>3. </a:t>
            </a:r>
            <a:r>
              <a:rPr lang="en-US" altLang="en-US" sz="2000" b="1" dirty="0">
                <a:solidFill>
                  <a:srgbClr val="0000FF"/>
                </a:solidFill>
              </a:rPr>
              <a:t>Excavation</a:t>
            </a:r>
            <a:r>
              <a:rPr lang="en-US" altLang="en-US" sz="2000" b="1" dirty="0"/>
              <a:t> or </a:t>
            </a:r>
            <a:r>
              <a:rPr lang="en-US" altLang="en-US" sz="2000" b="1" dirty="0">
                <a:solidFill>
                  <a:srgbClr val="0000FF"/>
                </a:solidFill>
              </a:rPr>
              <a:t>natural</a:t>
            </a:r>
            <a:r>
              <a:rPr lang="en-US" altLang="en-US" sz="2000" b="1" dirty="0">
                <a:solidFill>
                  <a:schemeClr val="accent1"/>
                </a:solidFill>
              </a:rPr>
              <a:t> </a:t>
            </a:r>
            <a:r>
              <a:rPr lang="en-US" altLang="en-US" sz="2000" b="1" dirty="0">
                <a:solidFill>
                  <a:srgbClr val="0000FF"/>
                </a:solidFill>
              </a:rPr>
              <a:t>slope</a:t>
            </a:r>
            <a:r>
              <a:rPr lang="en-US" altLang="en-US" sz="2000" b="1" dirty="0"/>
              <a:t> in clay</a:t>
            </a:r>
          </a:p>
        </p:txBody>
      </p:sp>
      <p:sp>
        <p:nvSpPr>
          <p:cNvPr id="59" name="Text Box 31"/>
          <p:cNvSpPr txBox="1">
            <a:spLocks noChangeArrowheads="1"/>
          </p:cNvSpPr>
          <p:nvPr/>
        </p:nvSpPr>
        <p:spPr bwMode="auto">
          <a:xfrm>
            <a:off x="2959100" y="5855495"/>
            <a:ext cx="44100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400" b="1" dirty="0">
                <a:solidFill>
                  <a:srgbClr val="FF0000"/>
                </a:solidFill>
                <a:latin typeface="Symbol" panose="05050102010706020507" pitchFamily="18" charset="2"/>
              </a:rPr>
              <a:t>t </a:t>
            </a:r>
            <a:r>
              <a:rPr lang="en-US" altLang="en-US" sz="1800" b="1" dirty="0">
                <a:solidFill>
                  <a:srgbClr val="FF0000"/>
                </a:solidFill>
              </a:rPr>
              <a:t>= In situ drained shear strength </a:t>
            </a:r>
          </a:p>
        </p:txBody>
      </p:sp>
      <p:sp>
        <p:nvSpPr>
          <p:cNvPr id="60" name="Rectangle 51" descr="Stationery"/>
          <p:cNvSpPr>
            <a:spLocks noChangeArrowheads="1"/>
          </p:cNvSpPr>
          <p:nvPr/>
        </p:nvSpPr>
        <p:spPr bwMode="auto">
          <a:xfrm>
            <a:off x="477838" y="4132265"/>
            <a:ext cx="4200525" cy="1771650"/>
          </a:xfrm>
          <a:prstGeom prst="rect">
            <a:avLst/>
          </a:prstGeom>
          <a:blipFill dpi="0" rotWithShape="1">
            <a:blip r:embed="rId2"/>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grpSp>
        <p:nvGrpSpPr>
          <p:cNvPr id="61" name="Group 75"/>
          <p:cNvGrpSpPr>
            <a:grpSpLocks/>
          </p:cNvGrpSpPr>
          <p:nvPr/>
        </p:nvGrpSpPr>
        <p:grpSpPr bwMode="auto">
          <a:xfrm>
            <a:off x="1006476" y="4040983"/>
            <a:ext cx="2800350" cy="685800"/>
            <a:chOff x="891" y="1629"/>
            <a:chExt cx="1764" cy="432"/>
          </a:xfrm>
        </p:grpSpPr>
        <p:grpSp>
          <p:nvGrpSpPr>
            <p:cNvPr id="62" name="Group 73"/>
            <p:cNvGrpSpPr>
              <a:grpSpLocks/>
            </p:cNvGrpSpPr>
            <p:nvPr/>
          </p:nvGrpSpPr>
          <p:grpSpPr bwMode="auto">
            <a:xfrm>
              <a:off x="891" y="1629"/>
              <a:ext cx="1764" cy="432"/>
              <a:chOff x="891" y="1629"/>
              <a:chExt cx="1764" cy="432"/>
            </a:xfrm>
          </p:grpSpPr>
          <p:sp>
            <p:nvSpPr>
              <p:cNvPr id="64" name="Line 54"/>
              <p:cNvSpPr>
                <a:spLocks noChangeShapeType="1"/>
              </p:cNvSpPr>
              <p:nvPr/>
            </p:nvSpPr>
            <p:spPr bwMode="auto">
              <a:xfrm>
                <a:off x="1422" y="2061"/>
                <a:ext cx="7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 name="Line 55"/>
              <p:cNvSpPr>
                <a:spLocks noChangeShapeType="1"/>
              </p:cNvSpPr>
              <p:nvPr/>
            </p:nvSpPr>
            <p:spPr bwMode="auto">
              <a:xfrm flipV="1">
                <a:off x="2142" y="1629"/>
                <a:ext cx="369" cy="4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6" name="Group 70"/>
              <p:cNvGrpSpPr>
                <a:grpSpLocks/>
              </p:cNvGrpSpPr>
              <p:nvPr/>
            </p:nvGrpSpPr>
            <p:grpSpPr bwMode="auto">
              <a:xfrm>
                <a:off x="891" y="1629"/>
                <a:ext cx="1764" cy="423"/>
                <a:chOff x="891" y="1629"/>
                <a:chExt cx="1764" cy="423"/>
              </a:xfrm>
            </p:grpSpPr>
            <p:sp>
              <p:nvSpPr>
                <p:cNvPr id="67" name="AutoShape 52"/>
                <p:cNvSpPr>
                  <a:spLocks noChangeArrowheads="1"/>
                </p:cNvSpPr>
                <p:nvPr/>
              </p:nvSpPr>
              <p:spPr bwMode="auto">
                <a:xfrm>
                  <a:off x="1026" y="1629"/>
                  <a:ext cx="1494" cy="42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96 w 21600"/>
                    <a:gd name="T13" fmla="*/ 4494 h 21600"/>
                    <a:gd name="T14" fmla="*/ 17104 w 21600"/>
                    <a:gd name="T15" fmla="*/ 17106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 name="Line 56"/>
                <p:cNvSpPr>
                  <a:spLocks noChangeShapeType="1"/>
                </p:cNvSpPr>
                <p:nvPr/>
              </p:nvSpPr>
              <p:spPr bwMode="auto">
                <a:xfrm>
                  <a:off x="891" y="1647"/>
                  <a:ext cx="1764"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63" name="Line 53"/>
            <p:cNvSpPr>
              <a:spLocks noChangeShapeType="1"/>
            </p:cNvSpPr>
            <p:nvPr/>
          </p:nvSpPr>
          <p:spPr bwMode="auto">
            <a:xfrm>
              <a:off x="1044" y="1638"/>
              <a:ext cx="378" cy="42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69" name="Group 77"/>
          <p:cNvGrpSpPr>
            <a:grpSpLocks/>
          </p:cNvGrpSpPr>
          <p:nvPr/>
        </p:nvGrpSpPr>
        <p:grpSpPr bwMode="auto">
          <a:xfrm>
            <a:off x="573088" y="4117978"/>
            <a:ext cx="3786188" cy="985837"/>
            <a:chOff x="618" y="1638"/>
            <a:chExt cx="2385" cy="621"/>
          </a:xfrm>
        </p:grpSpPr>
        <p:grpSp>
          <p:nvGrpSpPr>
            <p:cNvPr id="70" name="Group 72"/>
            <p:cNvGrpSpPr>
              <a:grpSpLocks/>
            </p:cNvGrpSpPr>
            <p:nvPr/>
          </p:nvGrpSpPr>
          <p:grpSpPr bwMode="auto">
            <a:xfrm>
              <a:off x="1854" y="1779"/>
              <a:ext cx="1149" cy="480"/>
              <a:chOff x="1854" y="1779"/>
              <a:chExt cx="1149" cy="480"/>
            </a:xfrm>
          </p:grpSpPr>
          <p:sp>
            <p:nvSpPr>
              <p:cNvPr id="79" name="Rectangle 61"/>
              <p:cNvSpPr>
                <a:spLocks noChangeArrowheads="1"/>
              </p:cNvSpPr>
              <p:nvPr/>
            </p:nvSpPr>
            <p:spPr bwMode="auto">
              <a:xfrm>
                <a:off x="2755" y="1898"/>
                <a:ext cx="21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a:latin typeface="Symbol" panose="05050102010706020507" pitchFamily="18" charset="2"/>
                  </a:rPr>
                  <a:t>t</a:t>
                </a:r>
              </a:p>
            </p:txBody>
          </p:sp>
          <p:sp>
            <p:nvSpPr>
              <p:cNvPr id="80" name="Line 62"/>
              <p:cNvSpPr>
                <a:spLocks noChangeShapeType="1"/>
              </p:cNvSpPr>
              <p:nvPr/>
            </p:nvSpPr>
            <p:spPr bwMode="auto">
              <a:xfrm>
                <a:off x="1854" y="2169"/>
                <a:ext cx="252" cy="90"/>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 name="Line 63"/>
              <p:cNvSpPr>
                <a:spLocks noChangeShapeType="1"/>
              </p:cNvSpPr>
              <p:nvPr/>
            </p:nvSpPr>
            <p:spPr bwMode="auto">
              <a:xfrm flipV="1">
                <a:off x="2139" y="2247"/>
                <a:ext cx="297" cy="9"/>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 name="Line 64"/>
              <p:cNvSpPr>
                <a:spLocks noChangeShapeType="1"/>
              </p:cNvSpPr>
              <p:nvPr/>
            </p:nvSpPr>
            <p:spPr bwMode="auto">
              <a:xfrm flipV="1">
                <a:off x="2481" y="2121"/>
                <a:ext cx="306" cy="117"/>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 name="Line 65"/>
              <p:cNvSpPr>
                <a:spLocks noChangeShapeType="1"/>
              </p:cNvSpPr>
              <p:nvPr/>
            </p:nvSpPr>
            <p:spPr bwMode="auto">
              <a:xfrm flipV="1">
                <a:off x="2895" y="1779"/>
                <a:ext cx="108" cy="234"/>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71" name="Group 76"/>
            <p:cNvGrpSpPr>
              <a:grpSpLocks/>
            </p:cNvGrpSpPr>
            <p:nvPr/>
          </p:nvGrpSpPr>
          <p:grpSpPr bwMode="auto">
            <a:xfrm>
              <a:off x="618" y="1638"/>
              <a:ext cx="2335" cy="567"/>
              <a:chOff x="618" y="1638"/>
              <a:chExt cx="2335" cy="567"/>
            </a:xfrm>
          </p:grpSpPr>
          <p:grpSp>
            <p:nvGrpSpPr>
              <p:cNvPr id="72" name="Group 60"/>
              <p:cNvGrpSpPr>
                <a:grpSpLocks/>
              </p:cNvGrpSpPr>
              <p:nvPr/>
            </p:nvGrpSpPr>
            <p:grpSpPr bwMode="auto">
              <a:xfrm>
                <a:off x="657" y="1638"/>
                <a:ext cx="2296" cy="567"/>
                <a:chOff x="666" y="1638"/>
                <a:chExt cx="2296" cy="567"/>
              </a:xfrm>
            </p:grpSpPr>
            <p:sp>
              <p:nvSpPr>
                <p:cNvPr id="77" name="Arc 58"/>
                <p:cNvSpPr>
                  <a:spLocks/>
                </p:cNvSpPr>
                <p:nvPr/>
              </p:nvSpPr>
              <p:spPr bwMode="auto">
                <a:xfrm flipH="1" flipV="1">
                  <a:off x="666" y="1647"/>
                  <a:ext cx="747" cy="42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 name="Arc 59"/>
                <p:cNvSpPr>
                  <a:spLocks/>
                </p:cNvSpPr>
                <p:nvPr/>
              </p:nvSpPr>
              <p:spPr bwMode="auto">
                <a:xfrm flipV="1">
                  <a:off x="1868" y="1638"/>
                  <a:ext cx="1094" cy="567"/>
                </a:xfrm>
                <a:custGeom>
                  <a:avLst/>
                  <a:gdLst>
                    <a:gd name="T0" fmla="*/ 0 w 35558"/>
                    <a:gd name="T1" fmla="*/ 0 h 21600"/>
                    <a:gd name="T2" fmla="*/ 0 w 35558"/>
                    <a:gd name="T3" fmla="*/ 0 h 21600"/>
                    <a:gd name="T4" fmla="*/ 0 w 35558"/>
                    <a:gd name="T5" fmla="*/ 0 h 21600"/>
                    <a:gd name="T6" fmla="*/ 0 60000 65536"/>
                    <a:gd name="T7" fmla="*/ 0 60000 65536"/>
                    <a:gd name="T8" fmla="*/ 0 60000 65536"/>
                  </a:gdLst>
                  <a:ahLst/>
                  <a:cxnLst>
                    <a:cxn ang="T6">
                      <a:pos x="T0" y="T1"/>
                    </a:cxn>
                    <a:cxn ang="T7">
                      <a:pos x="T2" y="T3"/>
                    </a:cxn>
                    <a:cxn ang="T8">
                      <a:pos x="T4" y="T5"/>
                    </a:cxn>
                  </a:cxnLst>
                  <a:rect l="0" t="0" r="r" b="b"/>
                  <a:pathLst>
                    <a:path w="35558" h="21600" fill="none" extrusionOk="0">
                      <a:moveTo>
                        <a:pt x="-1" y="5115"/>
                      </a:moveTo>
                      <a:cubicBezTo>
                        <a:pt x="3900" y="1812"/>
                        <a:pt x="8846" y="-1"/>
                        <a:pt x="13958" y="0"/>
                      </a:cubicBezTo>
                      <a:cubicBezTo>
                        <a:pt x="25887" y="0"/>
                        <a:pt x="35558" y="9670"/>
                        <a:pt x="35558" y="21600"/>
                      </a:cubicBezTo>
                    </a:path>
                    <a:path w="35558" h="21600" stroke="0" extrusionOk="0">
                      <a:moveTo>
                        <a:pt x="-1" y="5115"/>
                      </a:moveTo>
                      <a:cubicBezTo>
                        <a:pt x="3900" y="1812"/>
                        <a:pt x="8846" y="-1"/>
                        <a:pt x="13958" y="0"/>
                      </a:cubicBezTo>
                      <a:cubicBezTo>
                        <a:pt x="25887" y="0"/>
                        <a:pt x="35558" y="9670"/>
                        <a:pt x="35558" y="21600"/>
                      </a:cubicBezTo>
                      <a:lnTo>
                        <a:pt x="13958" y="21600"/>
                      </a:lnTo>
                      <a:lnTo>
                        <a:pt x="-1" y="5115"/>
                      </a:lnTo>
                      <a:close/>
                    </a:path>
                  </a:pathLst>
                </a:cu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3" name="Line 66"/>
              <p:cNvSpPr>
                <a:spLocks noChangeShapeType="1"/>
              </p:cNvSpPr>
              <p:nvPr/>
            </p:nvSpPr>
            <p:spPr bwMode="auto">
              <a:xfrm flipH="1">
                <a:off x="1212" y="2112"/>
                <a:ext cx="216" cy="0"/>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 name="Line 67"/>
              <p:cNvSpPr>
                <a:spLocks noChangeShapeType="1"/>
              </p:cNvSpPr>
              <p:nvPr/>
            </p:nvSpPr>
            <p:spPr bwMode="auto">
              <a:xfrm flipH="1" flipV="1">
                <a:off x="933" y="2049"/>
                <a:ext cx="252" cy="63"/>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 name="Line 68"/>
              <p:cNvSpPr>
                <a:spLocks noChangeShapeType="1"/>
              </p:cNvSpPr>
              <p:nvPr/>
            </p:nvSpPr>
            <p:spPr bwMode="auto">
              <a:xfrm flipH="1" flipV="1">
                <a:off x="735" y="1923"/>
                <a:ext cx="162" cy="99"/>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 name="Line 69"/>
              <p:cNvSpPr>
                <a:spLocks noChangeShapeType="1"/>
              </p:cNvSpPr>
              <p:nvPr/>
            </p:nvSpPr>
            <p:spPr bwMode="auto">
              <a:xfrm flipH="1" flipV="1">
                <a:off x="618" y="1707"/>
                <a:ext cx="90" cy="189"/>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84" name="Freeform 78"/>
          <p:cNvSpPr>
            <a:spLocks/>
          </p:cNvSpPr>
          <p:nvPr/>
        </p:nvSpPr>
        <p:spPr bwMode="auto">
          <a:xfrm>
            <a:off x="5164138" y="4103690"/>
            <a:ext cx="3886200" cy="2171700"/>
          </a:xfrm>
          <a:custGeom>
            <a:avLst/>
            <a:gdLst>
              <a:gd name="T0" fmla="*/ 0 w 2160"/>
              <a:gd name="T1" fmla="*/ 0 h 1368"/>
              <a:gd name="T2" fmla="*/ 2147483647 w 2160"/>
              <a:gd name="T3" fmla="*/ 2147483647 h 1368"/>
              <a:gd name="T4" fmla="*/ 2147483647 w 2160"/>
              <a:gd name="T5" fmla="*/ 2147483647 h 1368"/>
              <a:gd name="T6" fmla="*/ 2147483647 w 2160"/>
              <a:gd name="T7" fmla="*/ 2147483647 h 1368"/>
              <a:gd name="T8" fmla="*/ 2147483647 w 2160"/>
              <a:gd name="T9" fmla="*/ 2147483647 h 1368"/>
              <a:gd name="T10" fmla="*/ 2147483647 w 2160"/>
              <a:gd name="T11" fmla="*/ 2147483647 h 1368"/>
              <a:gd name="T12" fmla="*/ 2147483647 w 2160"/>
              <a:gd name="T13" fmla="*/ 2147483647 h 1368"/>
              <a:gd name="T14" fmla="*/ 2147483647 w 2160"/>
              <a:gd name="T15" fmla="*/ 2147483647 h 1368"/>
              <a:gd name="T16" fmla="*/ 2147483647 w 2160"/>
              <a:gd name="T17" fmla="*/ 2147483647 h 1368"/>
              <a:gd name="T18" fmla="*/ 2147483647 w 2160"/>
              <a:gd name="T19" fmla="*/ 2147483647 h 1368"/>
              <a:gd name="T20" fmla="*/ 2147483647 w 2160"/>
              <a:gd name="T21" fmla="*/ 2147483647 h 1368"/>
              <a:gd name="T22" fmla="*/ 2147483647 w 2160"/>
              <a:gd name="T23" fmla="*/ 2147483647 h 1368"/>
              <a:gd name="T24" fmla="*/ 2147483647 w 2160"/>
              <a:gd name="T25" fmla="*/ 2147483647 h 1368"/>
              <a:gd name="T26" fmla="*/ 2147483647 w 2160"/>
              <a:gd name="T27" fmla="*/ 2147483647 h 1368"/>
              <a:gd name="T28" fmla="*/ 2147483647 w 2160"/>
              <a:gd name="T29" fmla="*/ 2147483647 h 1368"/>
              <a:gd name="T30" fmla="*/ 2147483647 w 2160"/>
              <a:gd name="T31" fmla="*/ 2147483647 h 1368"/>
              <a:gd name="T32" fmla="*/ 2147483647 w 2160"/>
              <a:gd name="T33" fmla="*/ 2147483647 h 1368"/>
              <a:gd name="T34" fmla="*/ 2147483647 w 2160"/>
              <a:gd name="T35" fmla="*/ 2147483647 h 1368"/>
              <a:gd name="T36" fmla="*/ 2147483647 w 2160"/>
              <a:gd name="T37" fmla="*/ 2147483647 h 1368"/>
              <a:gd name="T38" fmla="*/ 2147483647 w 2160"/>
              <a:gd name="T39" fmla="*/ 2147483647 h 1368"/>
              <a:gd name="T40" fmla="*/ 2147483647 w 2160"/>
              <a:gd name="T41" fmla="*/ 2147483647 h 1368"/>
              <a:gd name="T42" fmla="*/ 2147483647 w 2160"/>
              <a:gd name="T43" fmla="*/ 2147483647 h 1368"/>
              <a:gd name="T44" fmla="*/ 2147483647 w 2160"/>
              <a:gd name="T45" fmla="*/ 2147483647 h 1368"/>
              <a:gd name="T46" fmla="*/ 2147483647 w 2160"/>
              <a:gd name="T47" fmla="*/ 2147483647 h 1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 h="1368">
                <a:moveTo>
                  <a:pt x="0" y="0"/>
                </a:moveTo>
                <a:cubicBezTo>
                  <a:pt x="90" y="3"/>
                  <a:pt x="180" y="2"/>
                  <a:pt x="270" y="9"/>
                </a:cubicBezTo>
                <a:cubicBezTo>
                  <a:pt x="314" y="13"/>
                  <a:pt x="377" y="39"/>
                  <a:pt x="423" y="45"/>
                </a:cubicBezTo>
                <a:cubicBezTo>
                  <a:pt x="512" y="75"/>
                  <a:pt x="376" y="25"/>
                  <a:pt x="477" y="81"/>
                </a:cubicBezTo>
                <a:cubicBezTo>
                  <a:pt x="515" y="102"/>
                  <a:pt x="570" y="112"/>
                  <a:pt x="612" y="126"/>
                </a:cubicBezTo>
                <a:cubicBezTo>
                  <a:pt x="657" y="141"/>
                  <a:pt x="698" y="177"/>
                  <a:pt x="747" y="180"/>
                </a:cubicBezTo>
                <a:cubicBezTo>
                  <a:pt x="795" y="183"/>
                  <a:pt x="843" y="186"/>
                  <a:pt x="891" y="189"/>
                </a:cubicBezTo>
                <a:cubicBezTo>
                  <a:pt x="973" y="201"/>
                  <a:pt x="934" y="191"/>
                  <a:pt x="1008" y="216"/>
                </a:cubicBezTo>
                <a:cubicBezTo>
                  <a:pt x="1027" y="222"/>
                  <a:pt x="1043" y="237"/>
                  <a:pt x="1062" y="243"/>
                </a:cubicBezTo>
                <a:cubicBezTo>
                  <a:pt x="1084" y="276"/>
                  <a:pt x="1110" y="293"/>
                  <a:pt x="1143" y="315"/>
                </a:cubicBezTo>
                <a:cubicBezTo>
                  <a:pt x="1168" y="353"/>
                  <a:pt x="1205" y="371"/>
                  <a:pt x="1242" y="396"/>
                </a:cubicBezTo>
                <a:cubicBezTo>
                  <a:pt x="1303" y="436"/>
                  <a:pt x="1359" y="486"/>
                  <a:pt x="1431" y="504"/>
                </a:cubicBezTo>
                <a:cubicBezTo>
                  <a:pt x="1464" y="553"/>
                  <a:pt x="1478" y="595"/>
                  <a:pt x="1530" y="630"/>
                </a:cubicBezTo>
                <a:cubicBezTo>
                  <a:pt x="1552" y="663"/>
                  <a:pt x="1579" y="678"/>
                  <a:pt x="1611" y="702"/>
                </a:cubicBezTo>
                <a:cubicBezTo>
                  <a:pt x="1627" y="758"/>
                  <a:pt x="1642" y="816"/>
                  <a:pt x="1674" y="864"/>
                </a:cubicBezTo>
                <a:cubicBezTo>
                  <a:pt x="1679" y="884"/>
                  <a:pt x="1692" y="941"/>
                  <a:pt x="1701" y="954"/>
                </a:cubicBezTo>
                <a:cubicBezTo>
                  <a:pt x="1713" y="972"/>
                  <a:pt x="1730" y="987"/>
                  <a:pt x="1737" y="1008"/>
                </a:cubicBezTo>
                <a:cubicBezTo>
                  <a:pt x="1750" y="1047"/>
                  <a:pt x="1753" y="1065"/>
                  <a:pt x="1773" y="1098"/>
                </a:cubicBezTo>
                <a:cubicBezTo>
                  <a:pt x="1813" y="1165"/>
                  <a:pt x="1799" y="1145"/>
                  <a:pt x="1863" y="1188"/>
                </a:cubicBezTo>
                <a:cubicBezTo>
                  <a:pt x="1872" y="1194"/>
                  <a:pt x="1890" y="1206"/>
                  <a:pt x="1890" y="1206"/>
                </a:cubicBezTo>
                <a:cubicBezTo>
                  <a:pt x="1916" y="1245"/>
                  <a:pt x="1930" y="1316"/>
                  <a:pt x="1989" y="1323"/>
                </a:cubicBezTo>
                <a:cubicBezTo>
                  <a:pt x="2016" y="1326"/>
                  <a:pt x="2043" y="1329"/>
                  <a:pt x="2070" y="1332"/>
                </a:cubicBezTo>
                <a:cubicBezTo>
                  <a:pt x="2088" y="1338"/>
                  <a:pt x="2106" y="1344"/>
                  <a:pt x="2124" y="1350"/>
                </a:cubicBezTo>
                <a:cubicBezTo>
                  <a:pt x="2160" y="1362"/>
                  <a:pt x="2151" y="1368"/>
                  <a:pt x="2151" y="1332"/>
                </a:cubicBezTo>
              </a:path>
            </a:pathLst>
          </a:custGeom>
          <a:noFill/>
          <a:ln w="9525" cap="flat" cmpd="sng">
            <a:solidFill>
              <a:schemeClr val="tx1"/>
            </a:solidFill>
            <a:prstDash val="solid"/>
            <a:round/>
            <a:headEnd/>
            <a:tailEn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85" name="Group 100"/>
          <p:cNvGrpSpPr>
            <a:grpSpLocks/>
          </p:cNvGrpSpPr>
          <p:nvPr/>
        </p:nvGrpSpPr>
        <p:grpSpPr bwMode="auto">
          <a:xfrm>
            <a:off x="5573713" y="3257553"/>
            <a:ext cx="3932238" cy="2574925"/>
            <a:chOff x="3444" y="889"/>
            <a:chExt cx="2477" cy="1622"/>
          </a:xfrm>
        </p:grpSpPr>
        <p:sp>
          <p:nvSpPr>
            <p:cNvPr id="86" name="Arc 79"/>
            <p:cNvSpPr>
              <a:spLocks/>
            </p:cNvSpPr>
            <p:nvPr/>
          </p:nvSpPr>
          <p:spPr bwMode="auto">
            <a:xfrm flipH="1" flipV="1">
              <a:off x="3511" y="889"/>
              <a:ext cx="2410" cy="1571"/>
            </a:xfrm>
            <a:custGeom>
              <a:avLst/>
              <a:gdLst>
                <a:gd name="T0" fmla="*/ 0 w 20411"/>
                <a:gd name="T1" fmla="*/ 0 h 20628"/>
                <a:gd name="T2" fmla="*/ 0 w 20411"/>
                <a:gd name="T3" fmla="*/ 0 h 20628"/>
                <a:gd name="T4" fmla="*/ 0 w 20411"/>
                <a:gd name="T5" fmla="*/ 0 h 20628"/>
                <a:gd name="T6" fmla="*/ 0 60000 65536"/>
                <a:gd name="T7" fmla="*/ 0 60000 65536"/>
                <a:gd name="T8" fmla="*/ 0 60000 65536"/>
              </a:gdLst>
              <a:ahLst/>
              <a:cxnLst>
                <a:cxn ang="T6">
                  <a:pos x="T0" y="T1"/>
                </a:cxn>
                <a:cxn ang="T7">
                  <a:pos x="T2" y="T3"/>
                </a:cxn>
                <a:cxn ang="T8">
                  <a:pos x="T4" y="T5"/>
                </a:cxn>
              </a:cxnLst>
              <a:rect l="0" t="0" r="r" b="b"/>
              <a:pathLst>
                <a:path w="20411" h="20628" fill="none" extrusionOk="0">
                  <a:moveTo>
                    <a:pt x="6405" y="-1"/>
                  </a:moveTo>
                  <a:cubicBezTo>
                    <a:pt x="12964" y="2036"/>
                    <a:pt x="18164" y="7070"/>
                    <a:pt x="20411" y="13560"/>
                  </a:cubicBezTo>
                </a:path>
                <a:path w="20411" h="20628" stroke="0" extrusionOk="0">
                  <a:moveTo>
                    <a:pt x="6405" y="-1"/>
                  </a:moveTo>
                  <a:cubicBezTo>
                    <a:pt x="12964" y="2036"/>
                    <a:pt x="18164" y="7070"/>
                    <a:pt x="20411" y="13560"/>
                  </a:cubicBezTo>
                  <a:lnTo>
                    <a:pt x="0" y="20628"/>
                  </a:lnTo>
                  <a:lnTo>
                    <a:pt x="6405" y="-1"/>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 name="Line 95"/>
            <p:cNvSpPr>
              <a:spLocks noChangeShapeType="1"/>
            </p:cNvSpPr>
            <p:nvPr/>
          </p:nvSpPr>
          <p:spPr bwMode="auto">
            <a:xfrm flipH="1" flipV="1">
              <a:off x="4761" y="2421"/>
              <a:ext cx="369" cy="90"/>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 name="Line 96"/>
            <p:cNvSpPr>
              <a:spLocks noChangeShapeType="1"/>
            </p:cNvSpPr>
            <p:nvPr/>
          </p:nvSpPr>
          <p:spPr bwMode="auto">
            <a:xfrm flipH="1" flipV="1">
              <a:off x="4344" y="2265"/>
              <a:ext cx="360" cy="144"/>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 name="Line 97"/>
            <p:cNvSpPr>
              <a:spLocks noChangeShapeType="1"/>
            </p:cNvSpPr>
            <p:nvPr/>
          </p:nvSpPr>
          <p:spPr bwMode="auto">
            <a:xfrm flipH="1" flipV="1">
              <a:off x="3948" y="2031"/>
              <a:ext cx="360" cy="216"/>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0" name="Line 98"/>
            <p:cNvSpPr>
              <a:spLocks noChangeShapeType="1"/>
            </p:cNvSpPr>
            <p:nvPr/>
          </p:nvSpPr>
          <p:spPr bwMode="auto">
            <a:xfrm flipH="1" flipV="1">
              <a:off x="3633" y="1770"/>
              <a:ext cx="279" cy="225"/>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 name="Line 99"/>
            <p:cNvSpPr>
              <a:spLocks noChangeShapeType="1"/>
            </p:cNvSpPr>
            <p:nvPr/>
          </p:nvSpPr>
          <p:spPr bwMode="auto">
            <a:xfrm flipH="1" flipV="1">
              <a:off x="3444" y="1473"/>
              <a:ext cx="180" cy="261"/>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3050518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20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ox(out)">
                                      <p:cBhvr>
                                        <p:cTn id="12" dur="1000"/>
                                        <p:tgtEl>
                                          <p:spTgt spid="69"/>
                                        </p:tgtEl>
                                      </p:cBhvr>
                                    </p:animEffec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wipe(down)">
                                      <p:cBhvr>
                                        <p:cTn id="24" dur="2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4"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01"/>
          <p:cNvSpPr txBox="1">
            <a:spLocks noChangeArrowheads="1"/>
          </p:cNvSpPr>
          <p:nvPr/>
        </p:nvSpPr>
        <p:spPr bwMode="auto">
          <a:xfrm>
            <a:off x="371475" y="688975"/>
            <a:ext cx="8415338" cy="1200329"/>
          </a:xfrm>
          <a:prstGeom prst="rect">
            <a:avLst/>
          </a:prstGeom>
          <a:noFill/>
          <a:ln>
            <a:noFill/>
          </a:ln>
          <a:effectLst/>
          <a:extLst/>
        </p:spPr>
        <p:txBody>
          <a:bodyPr>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
                <a:srgbClr val="FF0000"/>
              </a:buClr>
              <a:buSzPct val="69000"/>
            </a:pPr>
            <a:r>
              <a:rPr lang="en-US" altLang="en-US" sz="2400" b="1" dirty="0" smtClean="0">
                <a:solidFill>
                  <a:srgbClr val="0000FF"/>
                </a:solidFill>
                <a:latin typeface="+mn-lt"/>
              </a:rPr>
              <a:t>CD</a:t>
            </a:r>
            <a:r>
              <a:rPr lang="en-US" altLang="en-US" sz="2400" b="1" dirty="0" smtClean="0">
                <a:solidFill>
                  <a:srgbClr val="000000"/>
                </a:solidFill>
                <a:latin typeface="+mn-lt"/>
              </a:rPr>
              <a:t> </a:t>
            </a:r>
            <a:r>
              <a:rPr lang="en-US" altLang="en-US" sz="2400" b="1" dirty="0">
                <a:solidFill>
                  <a:srgbClr val="000000"/>
                </a:solidFill>
                <a:latin typeface="+mn-lt"/>
              </a:rPr>
              <a:t>test simulates the </a:t>
            </a:r>
            <a:r>
              <a:rPr lang="en-US" altLang="en-US" sz="2400" b="1" u="sng" dirty="0">
                <a:solidFill>
                  <a:srgbClr val="FF0000"/>
                </a:solidFill>
                <a:latin typeface="+mn-lt"/>
              </a:rPr>
              <a:t>long</a:t>
            </a:r>
            <a:r>
              <a:rPr lang="en-US" altLang="en-US" sz="2400" b="1" u="sng" dirty="0">
                <a:solidFill>
                  <a:srgbClr val="000000"/>
                </a:solidFill>
                <a:latin typeface="+mn-lt"/>
              </a:rPr>
              <a:t> </a:t>
            </a:r>
            <a:r>
              <a:rPr lang="en-US" altLang="en-US" sz="2400" b="1" u="sng" dirty="0">
                <a:solidFill>
                  <a:srgbClr val="FF0000"/>
                </a:solidFill>
                <a:latin typeface="+mn-lt"/>
              </a:rPr>
              <a:t>term</a:t>
            </a:r>
            <a:r>
              <a:rPr lang="en-US" altLang="en-US" sz="2400" b="1" u="sng" dirty="0">
                <a:solidFill>
                  <a:srgbClr val="000000"/>
                </a:solidFill>
                <a:latin typeface="+mn-lt"/>
              </a:rPr>
              <a:t> </a:t>
            </a:r>
            <a:r>
              <a:rPr lang="en-US" altLang="en-US" sz="2400" b="1" u="sng" dirty="0">
                <a:solidFill>
                  <a:srgbClr val="FF0000"/>
                </a:solidFill>
                <a:latin typeface="+mn-lt"/>
              </a:rPr>
              <a:t>condition</a:t>
            </a:r>
            <a:r>
              <a:rPr lang="en-US" altLang="en-US" sz="2400" b="1" dirty="0">
                <a:solidFill>
                  <a:srgbClr val="000000"/>
                </a:solidFill>
                <a:latin typeface="+mn-lt"/>
              </a:rPr>
              <a:t> in the field. Thus, </a:t>
            </a:r>
            <a:r>
              <a:rPr lang="en-US" altLang="en-US" sz="2400" b="1" dirty="0" smtClean="0">
                <a:solidFill>
                  <a:srgbClr val="0000FF"/>
                </a:solidFill>
                <a:latin typeface="+mn-lt"/>
              </a:rPr>
              <a:t>C</a:t>
            </a:r>
            <a:r>
              <a:rPr lang="en-US" altLang="en-US" sz="2400" b="1" baseline="-25000" dirty="0" smtClean="0">
                <a:solidFill>
                  <a:srgbClr val="0000FF"/>
                </a:solidFill>
                <a:latin typeface="+mn-lt"/>
              </a:rPr>
              <a:t>d</a:t>
            </a:r>
            <a:r>
              <a:rPr lang="en-US" altLang="en-US" sz="2400" b="1" dirty="0" smtClean="0">
                <a:solidFill>
                  <a:srgbClr val="000000"/>
                </a:solidFill>
                <a:latin typeface="+mn-lt"/>
              </a:rPr>
              <a:t> </a:t>
            </a:r>
            <a:r>
              <a:rPr lang="en-US" altLang="en-US" sz="2400" b="1" dirty="0">
                <a:solidFill>
                  <a:srgbClr val="000000"/>
                </a:solidFill>
                <a:latin typeface="+mn-lt"/>
              </a:rPr>
              <a:t>and </a:t>
            </a:r>
            <a:r>
              <a:rPr lang="en-US" altLang="en-US" sz="2400" b="1" dirty="0" err="1">
                <a:solidFill>
                  <a:srgbClr val="0000FF"/>
                </a:solidFill>
                <a:latin typeface="Symbol" panose="05050102010706020507" pitchFamily="18" charset="2"/>
              </a:rPr>
              <a:t>f</a:t>
            </a:r>
            <a:r>
              <a:rPr lang="en-US" altLang="en-US" sz="2400" b="1" baseline="-25000" dirty="0" err="1">
                <a:solidFill>
                  <a:srgbClr val="0000FF"/>
                </a:solidFill>
                <a:latin typeface="+mn-lt"/>
              </a:rPr>
              <a:t>d</a:t>
            </a:r>
            <a:r>
              <a:rPr lang="en-US" altLang="en-US" sz="2400" b="1" dirty="0">
                <a:solidFill>
                  <a:srgbClr val="000000"/>
                </a:solidFill>
                <a:latin typeface="+mn-lt"/>
              </a:rPr>
              <a:t> should be used to evaluate the long term behavior of </a:t>
            </a:r>
            <a:r>
              <a:rPr lang="en-US" altLang="en-US" sz="2400" b="1" dirty="0" smtClean="0">
                <a:solidFill>
                  <a:srgbClr val="000000"/>
                </a:solidFill>
                <a:latin typeface="+mn-lt"/>
              </a:rPr>
              <a:t>soils.</a:t>
            </a:r>
            <a:endParaRPr lang="en-US" altLang="en-US" sz="2400" b="1" dirty="0">
              <a:solidFill>
                <a:srgbClr val="000000"/>
              </a:solidFill>
              <a:latin typeface="+mn-lt"/>
            </a:endParaRPr>
          </a:p>
        </p:txBody>
      </p:sp>
      <p:sp>
        <p:nvSpPr>
          <p:cNvPr id="4" name="Rectangle 3"/>
          <p:cNvSpPr/>
          <p:nvPr/>
        </p:nvSpPr>
        <p:spPr>
          <a:xfrm>
            <a:off x="149619" y="185737"/>
            <a:ext cx="1992853" cy="369332"/>
          </a:xfrm>
          <a:prstGeom prst="rect">
            <a:avLst/>
          </a:prstGeom>
        </p:spPr>
        <p:txBody>
          <a:bodyPr wrap="none">
            <a:spAutoFit/>
          </a:bodyPr>
          <a:lstStyle/>
          <a:p>
            <a:pPr algn="l" rtl="0"/>
            <a:r>
              <a:rPr lang="en-US" altLang="en-US" b="1" u="sng" dirty="0" smtClean="0">
                <a:solidFill>
                  <a:srgbClr val="C00000"/>
                </a:solidFill>
              </a:rPr>
              <a:t>Note on CD test:</a:t>
            </a:r>
            <a:endParaRPr lang="en-US" u="sng" dirty="0">
              <a:solidFill>
                <a:srgbClr val="C00000"/>
              </a:solidFill>
            </a:endParaRPr>
          </a:p>
        </p:txBody>
      </p:sp>
      <p:sp>
        <p:nvSpPr>
          <p:cNvPr id="5" name="Text Box 101"/>
          <p:cNvSpPr txBox="1">
            <a:spLocks noChangeArrowheads="1"/>
          </p:cNvSpPr>
          <p:nvPr/>
        </p:nvSpPr>
        <p:spPr bwMode="auto">
          <a:xfrm>
            <a:off x="371475" y="1910496"/>
            <a:ext cx="8415338" cy="830997"/>
          </a:xfrm>
          <a:prstGeom prst="rect">
            <a:avLst/>
          </a:prstGeom>
          <a:noFill/>
          <a:ln>
            <a:noFill/>
          </a:ln>
          <a:effectLst/>
          <a:extLst/>
        </p:spPr>
        <p:txBody>
          <a:bodyPr>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
                <a:srgbClr val="FF0000"/>
              </a:buClr>
              <a:buSzPct val="69000"/>
            </a:pPr>
            <a:r>
              <a:rPr lang="en-US" altLang="en-US" sz="2400" b="1" dirty="0" smtClean="0">
                <a:solidFill>
                  <a:srgbClr val="0000FF"/>
                </a:solidFill>
                <a:latin typeface="+mn-lt"/>
              </a:rPr>
              <a:t>CD</a:t>
            </a:r>
            <a:r>
              <a:rPr lang="en-US" altLang="en-US" sz="2400" b="1" dirty="0" smtClean="0">
                <a:solidFill>
                  <a:srgbClr val="000000"/>
                </a:solidFill>
                <a:latin typeface="+mn-lt"/>
              </a:rPr>
              <a:t> test is called </a:t>
            </a:r>
            <a:r>
              <a:rPr lang="en-US" altLang="en-US" sz="2400" b="1" dirty="0" smtClean="0">
                <a:solidFill>
                  <a:srgbClr val="0000FF"/>
                </a:solidFill>
                <a:latin typeface="+mn-lt"/>
              </a:rPr>
              <a:t>s-test</a:t>
            </a:r>
            <a:r>
              <a:rPr lang="en-US" altLang="en-US" sz="2400" b="1" dirty="0" smtClean="0">
                <a:solidFill>
                  <a:srgbClr val="000000"/>
                </a:solidFill>
                <a:latin typeface="+mn-lt"/>
              </a:rPr>
              <a:t> because the stress difference is applied very </a:t>
            </a:r>
            <a:r>
              <a:rPr lang="en-US" altLang="en-US" sz="2400" b="1" dirty="0" smtClean="0">
                <a:solidFill>
                  <a:srgbClr val="0000FF"/>
                </a:solidFill>
                <a:latin typeface="+mn-lt"/>
              </a:rPr>
              <a:t>slowly</a:t>
            </a:r>
            <a:r>
              <a:rPr lang="en-US" altLang="en-US" sz="2400" b="1" dirty="0" smtClean="0">
                <a:solidFill>
                  <a:srgbClr val="000000"/>
                </a:solidFill>
                <a:latin typeface="+mn-lt"/>
              </a:rPr>
              <a:t> to ensure that no </a:t>
            </a:r>
            <a:r>
              <a:rPr lang="en-US" altLang="en-US" sz="2400" b="1" dirty="0" err="1" smtClean="0">
                <a:solidFill>
                  <a:srgbClr val="000000"/>
                </a:solidFill>
                <a:latin typeface="+mn-lt"/>
              </a:rPr>
              <a:t>p.w.p</a:t>
            </a:r>
            <a:r>
              <a:rPr lang="en-US" altLang="en-US" sz="2400" b="1" dirty="0" smtClean="0">
                <a:solidFill>
                  <a:srgbClr val="000000"/>
                </a:solidFill>
                <a:latin typeface="+mn-lt"/>
              </a:rPr>
              <a:t>. develops during the test.</a:t>
            </a:r>
            <a:endParaRPr lang="en-US" altLang="en-US" sz="2400" b="1" dirty="0">
              <a:solidFill>
                <a:srgbClr val="000000"/>
              </a:solidFill>
              <a:latin typeface="+mn-lt"/>
            </a:endParaRPr>
          </a:p>
        </p:txBody>
      </p:sp>
      <p:sp>
        <p:nvSpPr>
          <p:cNvPr id="6" name="Text Box 101"/>
          <p:cNvSpPr txBox="1">
            <a:spLocks noChangeArrowheads="1"/>
          </p:cNvSpPr>
          <p:nvPr/>
        </p:nvSpPr>
        <p:spPr bwMode="auto">
          <a:xfrm>
            <a:off x="371475" y="2797055"/>
            <a:ext cx="8415338" cy="830997"/>
          </a:xfrm>
          <a:prstGeom prst="rect">
            <a:avLst/>
          </a:prstGeom>
          <a:noFill/>
          <a:ln>
            <a:noFill/>
          </a:ln>
          <a:effectLst/>
          <a:extLst/>
        </p:spPr>
        <p:txBody>
          <a:bodyPr>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
                <a:srgbClr val="FF0000"/>
              </a:buClr>
              <a:buSzPct val="69000"/>
            </a:pPr>
            <a:r>
              <a:rPr lang="en-US" altLang="en-US" sz="2400" b="1" dirty="0" smtClean="0">
                <a:solidFill>
                  <a:srgbClr val="000000"/>
                </a:solidFill>
                <a:latin typeface="+mn-lt"/>
              </a:rPr>
              <a:t>Time to failure ranges from a </a:t>
            </a:r>
            <a:r>
              <a:rPr lang="en-US" altLang="en-US" sz="2400" b="1" dirty="0" smtClean="0">
                <a:solidFill>
                  <a:srgbClr val="0000FF"/>
                </a:solidFill>
                <a:latin typeface="+mn-lt"/>
              </a:rPr>
              <a:t>day</a:t>
            </a:r>
            <a:r>
              <a:rPr lang="en-US" altLang="en-US" sz="2400" b="1" dirty="0" smtClean="0">
                <a:solidFill>
                  <a:srgbClr val="000000"/>
                </a:solidFill>
                <a:latin typeface="+mn-lt"/>
              </a:rPr>
              <a:t> to several </a:t>
            </a:r>
            <a:r>
              <a:rPr lang="en-US" altLang="en-US" sz="2400" b="1" dirty="0" smtClean="0">
                <a:solidFill>
                  <a:srgbClr val="0000FF"/>
                </a:solidFill>
                <a:latin typeface="+mn-lt"/>
              </a:rPr>
              <a:t>weeks</a:t>
            </a:r>
            <a:r>
              <a:rPr lang="en-US" altLang="en-US" sz="2400" b="1" dirty="0" smtClean="0">
                <a:solidFill>
                  <a:srgbClr val="000000"/>
                </a:solidFill>
                <a:latin typeface="+mn-lt"/>
              </a:rPr>
              <a:t> for </a:t>
            </a:r>
            <a:r>
              <a:rPr lang="en-US" altLang="en-US" sz="2400" b="1" dirty="0" smtClean="0">
                <a:solidFill>
                  <a:srgbClr val="0000FF"/>
                </a:solidFill>
                <a:latin typeface="+mn-lt"/>
              </a:rPr>
              <a:t>fine-grained</a:t>
            </a:r>
            <a:r>
              <a:rPr lang="en-US" altLang="en-US" sz="2400" b="1" dirty="0" smtClean="0">
                <a:solidFill>
                  <a:srgbClr val="000000"/>
                </a:solidFill>
                <a:latin typeface="+mn-lt"/>
              </a:rPr>
              <a:t> soils. </a:t>
            </a:r>
            <a:endParaRPr lang="en-US" altLang="en-US" sz="2400" b="1" dirty="0">
              <a:solidFill>
                <a:srgbClr val="000000"/>
              </a:solidFill>
              <a:latin typeface="+mn-lt"/>
            </a:endParaRPr>
          </a:p>
        </p:txBody>
      </p:sp>
      <p:sp>
        <p:nvSpPr>
          <p:cNvPr id="7" name="Rectangle 6"/>
          <p:cNvSpPr/>
          <p:nvPr/>
        </p:nvSpPr>
        <p:spPr>
          <a:xfrm>
            <a:off x="371474" y="5078119"/>
            <a:ext cx="8415339" cy="830997"/>
          </a:xfrm>
          <a:prstGeom prst="rect">
            <a:avLst/>
          </a:prstGeom>
          <a:noFill/>
          <a:ln>
            <a:noFill/>
          </a:ln>
          <a:effectLst/>
        </p:spPr>
        <p:txBody>
          <a:bodyPr wrap="square">
            <a:spAutoFit/>
          </a:bodyPr>
          <a:lstStyle/>
          <a:p>
            <a:pPr marL="342900" indent="-342900" algn="just" rtl="0">
              <a:spcBef>
                <a:spcPct val="50000"/>
              </a:spcBef>
              <a:buClr>
                <a:srgbClr val="FF0000"/>
              </a:buClr>
              <a:buSzPct val="69000"/>
              <a:buFont typeface="Wingdings" panose="05000000000000000000" pitchFamily="2" charset="2"/>
              <a:buChar char="­"/>
            </a:pPr>
            <a:r>
              <a:rPr lang="en-US" altLang="en-US" sz="2400" b="1" dirty="0">
                <a:solidFill>
                  <a:srgbClr val="000000"/>
                </a:solidFill>
                <a:latin typeface="+mn-lt"/>
              </a:rPr>
              <a:t>Therefore </a:t>
            </a:r>
            <a:r>
              <a:rPr lang="en-US" altLang="en-US" sz="2400" b="1" dirty="0">
                <a:solidFill>
                  <a:srgbClr val="0000FF"/>
                </a:solidFill>
                <a:latin typeface="+mn-lt"/>
              </a:rPr>
              <a:t>CD</a:t>
            </a:r>
            <a:r>
              <a:rPr lang="en-US" altLang="en-US" sz="2400" b="1" dirty="0">
                <a:solidFill>
                  <a:srgbClr val="000000"/>
                </a:solidFill>
                <a:latin typeface="+mn-lt"/>
              </a:rPr>
              <a:t> triaxial test is </a:t>
            </a:r>
            <a:r>
              <a:rPr lang="en-US" altLang="en-US" sz="2400" b="1" dirty="0">
                <a:solidFill>
                  <a:srgbClr val="0000FF"/>
                </a:solidFill>
                <a:latin typeface="+mn-lt"/>
              </a:rPr>
              <a:t>uncommon</a:t>
            </a:r>
            <a:r>
              <a:rPr lang="en-US" altLang="en-US" sz="2400" b="1" dirty="0">
                <a:solidFill>
                  <a:srgbClr val="000000"/>
                </a:solidFill>
                <a:latin typeface="+mn-lt"/>
              </a:rPr>
              <a:t> and </a:t>
            </a:r>
            <a:r>
              <a:rPr lang="en-US" altLang="en-US" sz="2400" b="1" dirty="0">
                <a:solidFill>
                  <a:srgbClr val="0000FF"/>
                </a:solidFill>
                <a:latin typeface="+mn-lt"/>
              </a:rPr>
              <a:t>not</a:t>
            </a:r>
            <a:r>
              <a:rPr lang="en-US" altLang="en-US" sz="2400" b="1" dirty="0">
                <a:solidFill>
                  <a:srgbClr val="000000"/>
                </a:solidFill>
                <a:latin typeface="+mn-lt"/>
              </a:rPr>
              <a:t> a popular in most soil laboratories.</a:t>
            </a:r>
            <a:endParaRPr lang="en-US" sz="2400" b="1" dirty="0">
              <a:solidFill>
                <a:srgbClr val="000000"/>
              </a:solidFill>
              <a:latin typeface="+mn-lt"/>
            </a:endParaRPr>
          </a:p>
        </p:txBody>
      </p:sp>
      <p:sp>
        <p:nvSpPr>
          <p:cNvPr id="8" name="Text Box 101"/>
          <p:cNvSpPr txBox="1">
            <a:spLocks noChangeArrowheads="1"/>
          </p:cNvSpPr>
          <p:nvPr/>
        </p:nvSpPr>
        <p:spPr bwMode="auto">
          <a:xfrm>
            <a:off x="371474" y="3830429"/>
            <a:ext cx="8415338" cy="1200329"/>
          </a:xfrm>
          <a:prstGeom prst="rect">
            <a:avLst/>
          </a:prstGeom>
          <a:noFill/>
          <a:ln>
            <a:noFill/>
          </a:ln>
          <a:effectLst/>
          <a:extLst/>
        </p:spPr>
        <p:txBody>
          <a:bodyPr>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
                <a:srgbClr val="FF0000"/>
              </a:buClr>
              <a:buSzPct val="69000"/>
            </a:pPr>
            <a:r>
              <a:rPr lang="en-US" altLang="en-US" sz="2400" b="1" dirty="0" smtClean="0">
                <a:solidFill>
                  <a:srgbClr val="000000"/>
                </a:solidFill>
                <a:latin typeface="+mn-lt"/>
              </a:rPr>
              <a:t>Such a long time leads to practical problems in the laboratory such as </a:t>
            </a:r>
            <a:r>
              <a:rPr lang="en-US" altLang="en-US" sz="2400" b="1" dirty="0" smtClean="0">
                <a:solidFill>
                  <a:srgbClr val="0000FF"/>
                </a:solidFill>
                <a:latin typeface="+mn-lt"/>
              </a:rPr>
              <a:t>leakage</a:t>
            </a:r>
            <a:r>
              <a:rPr lang="en-US" altLang="en-US" sz="2400" b="1" dirty="0" smtClean="0">
                <a:solidFill>
                  <a:srgbClr val="000000"/>
                </a:solidFill>
                <a:latin typeface="+mn-lt"/>
              </a:rPr>
              <a:t> of </a:t>
            </a:r>
            <a:r>
              <a:rPr lang="en-US" altLang="en-US" sz="2400" b="1" dirty="0" smtClean="0">
                <a:solidFill>
                  <a:srgbClr val="0000FF"/>
                </a:solidFill>
                <a:latin typeface="+mn-lt"/>
              </a:rPr>
              <a:t>valves</a:t>
            </a:r>
            <a:r>
              <a:rPr lang="en-US" altLang="en-US" sz="2400" b="1" dirty="0" smtClean="0">
                <a:solidFill>
                  <a:srgbClr val="000000"/>
                </a:solidFill>
                <a:latin typeface="+mn-lt"/>
              </a:rPr>
              <a:t>, </a:t>
            </a:r>
            <a:r>
              <a:rPr lang="en-US" altLang="en-US" sz="2400" b="1" dirty="0" smtClean="0">
                <a:solidFill>
                  <a:srgbClr val="0000FF"/>
                </a:solidFill>
                <a:latin typeface="+mn-lt"/>
              </a:rPr>
              <a:t>seals</a:t>
            </a:r>
            <a:r>
              <a:rPr lang="en-US" altLang="en-US" sz="2400" b="1" dirty="0" smtClean="0">
                <a:solidFill>
                  <a:srgbClr val="000000"/>
                </a:solidFill>
                <a:latin typeface="+mn-lt"/>
              </a:rPr>
              <a:t>, and the </a:t>
            </a:r>
            <a:r>
              <a:rPr lang="en-US" altLang="en-US" sz="2400" b="1" dirty="0" smtClean="0">
                <a:solidFill>
                  <a:srgbClr val="0000FF"/>
                </a:solidFill>
                <a:latin typeface="+mn-lt"/>
              </a:rPr>
              <a:t>membrane</a:t>
            </a:r>
            <a:r>
              <a:rPr lang="en-US" altLang="en-US" sz="2400" b="1" dirty="0" smtClean="0">
                <a:solidFill>
                  <a:srgbClr val="000000"/>
                </a:solidFill>
                <a:latin typeface="+mn-lt"/>
              </a:rPr>
              <a:t> that surrounds the sample. </a:t>
            </a:r>
            <a:endParaRPr lang="en-US" altLang="en-US" sz="2400" b="1" dirty="0">
              <a:solidFill>
                <a:srgbClr val="000000"/>
              </a:solidFill>
              <a:latin typeface="+mn-lt"/>
            </a:endParaRPr>
          </a:p>
        </p:txBody>
      </p:sp>
    </p:spTree>
    <p:extLst>
      <p:ext uri="{BB962C8B-B14F-4D97-AF65-F5344CB8AC3E}">
        <p14:creationId xmlns:p14="http://schemas.microsoft.com/office/powerpoint/2010/main" val="1478910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Introduction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Components of Shear Strength of Soils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and Shear Stresses on a plane</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000000"/>
                </a:solidFill>
                <a:effectLst>
                  <a:outerShdw blurRad="38100" dist="38100" dir="2700000" algn="tl">
                    <a:srgbClr val="000000">
                      <a:alpha val="43137"/>
                    </a:srgbClr>
                  </a:outerShdw>
                </a:effectLst>
                <a:latin typeface="Arial Black" pitchFamily="34" charset="0"/>
              </a:rPr>
              <a:t>Direct Shear Test</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FF0000"/>
                </a:solidFill>
                <a:effectLst>
                  <a:outerShdw blurRad="38100" dist="38100" dir="2700000" algn="tl">
                    <a:srgbClr val="000000">
                      <a:alpha val="43137"/>
                    </a:srgbClr>
                  </a:outerShdw>
                </a:effectLst>
                <a:latin typeface="Arial Black" pitchFamily="34" charset="0"/>
              </a:rPr>
              <a:t>Triaxial Compression Test </a:t>
            </a:r>
            <a:r>
              <a:rPr lang="en-US" sz="1800" dirty="0" smtClean="0">
                <a:solidFill>
                  <a:srgbClr val="00B050"/>
                </a:solidFill>
                <a:latin typeface="Arial Black" pitchFamily="34" charset="0"/>
              </a:rPr>
              <a:t>(CU Test)</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61039502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9345" y="4049086"/>
            <a:ext cx="1009308" cy="1009308"/>
          </a:xfrm>
          <a:prstGeom prst="rect">
            <a:avLst/>
          </a:prstGeom>
        </p:spPr>
      </p:pic>
      <p:grpSp>
        <p:nvGrpSpPr>
          <p:cNvPr id="9" name="Group 114"/>
          <p:cNvGrpSpPr>
            <a:grpSpLocks/>
          </p:cNvGrpSpPr>
          <p:nvPr/>
        </p:nvGrpSpPr>
        <p:grpSpPr bwMode="auto">
          <a:xfrm>
            <a:off x="857093" y="919582"/>
            <a:ext cx="6981694" cy="4605349"/>
            <a:chOff x="785" y="675"/>
            <a:chExt cx="4786" cy="3157"/>
          </a:xfrm>
        </p:grpSpPr>
        <p:grpSp>
          <p:nvGrpSpPr>
            <p:cNvPr id="10" name="Group 112"/>
            <p:cNvGrpSpPr>
              <a:grpSpLocks/>
            </p:cNvGrpSpPr>
            <p:nvPr/>
          </p:nvGrpSpPr>
          <p:grpSpPr bwMode="auto">
            <a:xfrm>
              <a:off x="785" y="675"/>
              <a:ext cx="4786" cy="3157"/>
              <a:chOff x="785" y="675"/>
              <a:chExt cx="4786" cy="3157"/>
            </a:xfrm>
          </p:grpSpPr>
          <p:sp>
            <p:nvSpPr>
              <p:cNvPr id="12" name="Rectangle 110" descr="20%"/>
              <p:cNvSpPr>
                <a:spLocks noChangeArrowheads="1"/>
              </p:cNvSpPr>
              <p:nvPr/>
            </p:nvSpPr>
            <p:spPr bwMode="auto">
              <a:xfrm>
                <a:off x="2348" y="1303"/>
                <a:ext cx="1259" cy="1958"/>
              </a:xfrm>
              <a:prstGeom prst="rect">
                <a:avLst/>
              </a:prstGeom>
              <a:pattFill prst="pct20">
                <a:fgClr>
                  <a:schemeClr val="tx1"/>
                </a:fgClr>
                <a:bgClr>
                  <a:schemeClr val="bg1"/>
                </a:bgClr>
              </a:pattFill>
              <a:ln w="9525" algn="ctr">
                <a:solidFill>
                  <a:schemeClr val="tx1"/>
                </a:solidFill>
                <a:miter lim="800000"/>
                <a:headEnd/>
                <a:tailEnd/>
              </a:ln>
            </p:spPr>
            <p:txBody>
              <a:bodyPr wrap="none" anchor="ctr"/>
              <a:lstStyle/>
              <a:p>
                <a:pPr algn="l" rtl="0"/>
                <a:endParaRPr lang="en-US" b="1"/>
              </a:p>
            </p:txBody>
          </p:sp>
          <p:sp>
            <p:nvSpPr>
              <p:cNvPr id="13" name="Rectangle 27" descr="Recycled paper"/>
              <p:cNvSpPr>
                <a:spLocks noChangeArrowheads="1"/>
              </p:cNvSpPr>
              <p:nvPr/>
            </p:nvSpPr>
            <p:spPr bwMode="auto">
              <a:xfrm>
                <a:off x="2688" y="1776"/>
                <a:ext cx="576" cy="1056"/>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l" rtl="0"/>
                <a:endParaRPr lang="en-US" b="1"/>
              </a:p>
            </p:txBody>
          </p:sp>
          <p:sp>
            <p:nvSpPr>
              <p:cNvPr id="14" name="Rectangle 29" descr="Sand"/>
              <p:cNvSpPr>
                <a:spLocks noChangeArrowheads="1"/>
              </p:cNvSpPr>
              <p:nvPr/>
            </p:nvSpPr>
            <p:spPr bwMode="auto">
              <a:xfrm>
                <a:off x="2688" y="2832"/>
                <a:ext cx="576" cy="96"/>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pPr algn="l" rtl="0"/>
                <a:endParaRPr lang="en-US" b="1"/>
              </a:p>
            </p:txBody>
          </p:sp>
          <p:sp>
            <p:nvSpPr>
              <p:cNvPr id="15" name="Rectangle 30" descr="Sand"/>
              <p:cNvSpPr>
                <a:spLocks noChangeArrowheads="1"/>
              </p:cNvSpPr>
              <p:nvPr/>
            </p:nvSpPr>
            <p:spPr bwMode="auto">
              <a:xfrm>
                <a:off x="2688" y="1680"/>
                <a:ext cx="576" cy="96"/>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pPr algn="l" rtl="0"/>
                <a:endParaRPr lang="en-US" b="1"/>
              </a:p>
            </p:txBody>
          </p:sp>
          <p:grpSp>
            <p:nvGrpSpPr>
              <p:cNvPr id="16" name="Group 80"/>
              <p:cNvGrpSpPr>
                <a:grpSpLocks/>
              </p:cNvGrpSpPr>
              <p:nvPr/>
            </p:nvGrpSpPr>
            <p:grpSpPr bwMode="auto">
              <a:xfrm>
                <a:off x="2112" y="2928"/>
                <a:ext cx="1680" cy="672"/>
                <a:chOff x="2112" y="2928"/>
                <a:chExt cx="1680" cy="672"/>
              </a:xfrm>
            </p:grpSpPr>
            <p:sp>
              <p:nvSpPr>
                <p:cNvPr id="73" name="Rectangle 31" descr="Dark upward diagonal"/>
                <p:cNvSpPr>
                  <a:spLocks noChangeArrowheads="1"/>
                </p:cNvSpPr>
                <p:nvPr/>
              </p:nvSpPr>
              <p:spPr bwMode="auto">
                <a:xfrm>
                  <a:off x="2688" y="2928"/>
                  <a:ext cx="576" cy="336"/>
                </a:xfrm>
                <a:prstGeom prst="rect">
                  <a:avLst/>
                </a:prstGeom>
                <a:pattFill prst="dkUpDiag">
                  <a:fgClr>
                    <a:schemeClr val="tx1"/>
                  </a:fgClr>
                  <a:bgClr>
                    <a:srgbClr val="FFFFFF"/>
                  </a:bgClr>
                </a:pattFill>
                <a:ln w="9525">
                  <a:noFill/>
                  <a:miter lim="800000"/>
                  <a:headEnd/>
                  <a:tailEnd/>
                </a:ln>
              </p:spPr>
              <p:txBody>
                <a:bodyPr wrap="none" anchor="ctr"/>
                <a:lstStyle/>
                <a:p>
                  <a:pPr algn="l" rtl="0"/>
                  <a:endParaRPr lang="en-US" b="1"/>
                </a:p>
              </p:txBody>
            </p:sp>
            <p:sp>
              <p:nvSpPr>
                <p:cNvPr id="74" name="Rectangle 33" descr="Dark upward diagonal"/>
                <p:cNvSpPr>
                  <a:spLocks noChangeArrowheads="1"/>
                </p:cNvSpPr>
                <p:nvPr/>
              </p:nvSpPr>
              <p:spPr bwMode="auto">
                <a:xfrm>
                  <a:off x="2112" y="3264"/>
                  <a:ext cx="1680" cy="336"/>
                </a:xfrm>
                <a:prstGeom prst="rect">
                  <a:avLst/>
                </a:prstGeom>
                <a:pattFill prst="dkUpDiag">
                  <a:fgClr>
                    <a:schemeClr val="tx1"/>
                  </a:fgClr>
                  <a:bgClr>
                    <a:srgbClr val="FFFFFF"/>
                  </a:bgClr>
                </a:pattFill>
                <a:ln w="9525">
                  <a:noFill/>
                  <a:miter lim="800000"/>
                  <a:headEnd/>
                  <a:tailEnd/>
                </a:ln>
              </p:spPr>
              <p:txBody>
                <a:bodyPr wrap="none" anchor="ctr"/>
                <a:lstStyle/>
                <a:p>
                  <a:pPr algn="l" rtl="0"/>
                  <a:endParaRPr lang="en-US" b="1"/>
                </a:p>
              </p:txBody>
            </p:sp>
          </p:grpSp>
          <p:sp>
            <p:nvSpPr>
              <p:cNvPr id="17" name="Rectangle 34" descr="Light upward diagonal"/>
              <p:cNvSpPr>
                <a:spLocks noChangeArrowheads="1"/>
              </p:cNvSpPr>
              <p:nvPr/>
            </p:nvSpPr>
            <p:spPr bwMode="auto">
              <a:xfrm>
                <a:off x="2688" y="1536"/>
                <a:ext cx="576" cy="144"/>
              </a:xfrm>
              <a:prstGeom prst="rect">
                <a:avLst/>
              </a:prstGeom>
              <a:pattFill prst="ltUpDiag">
                <a:fgClr>
                  <a:schemeClr val="tx1"/>
                </a:fgClr>
                <a:bgClr>
                  <a:srgbClr val="FFFFFF"/>
                </a:bgClr>
              </a:pattFill>
              <a:ln w="9525">
                <a:noFill/>
                <a:miter lim="800000"/>
                <a:headEnd/>
                <a:tailEnd/>
              </a:ln>
            </p:spPr>
            <p:txBody>
              <a:bodyPr wrap="none" anchor="ctr"/>
              <a:lstStyle/>
              <a:p>
                <a:pPr algn="l" rtl="0"/>
                <a:endParaRPr lang="en-US" b="1"/>
              </a:p>
            </p:txBody>
          </p:sp>
          <p:grpSp>
            <p:nvGrpSpPr>
              <p:cNvPr id="18" name="Group 81"/>
              <p:cNvGrpSpPr>
                <a:grpSpLocks/>
              </p:cNvGrpSpPr>
              <p:nvPr/>
            </p:nvGrpSpPr>
            <p:grpSpPr bwMode="auto">
              <a:xfrm>
                <a:off x="2688" y="1584"/>
                <a:ext cx="576" cy="1536"/>
                <a:chOff x="2688" y="1584"/>
                <a:chExt cx="576" cy="1536"/>
              </a:xfrm>
            </p:grpSpPr>
            <p:sp>
              <p:nvSpPr>
                <p:cNvPr id="71" name="Line 35"/>
                <p:cNvSpPr>
                  <a:spLocks noChangeShapeType="1"/>
                </p:cNvSpPr>
                <p:nvPr/>
              </p:nvSpPr>
              <p:spPr bwMode="auto">
                <a:xfrm>
                  <a:off x="2688" y="1584"/>
                  <a:ext cx="0" cy="1536"/>
                </a:xfrm>
                <a:prstGeom prst="line">
                  <a:avLst/>
                </a:prstGeom>
                <a:noFill/>
                <a:ln w="19050">
                  <a:solidFill>
                    <a:schemeClr val="accent1"/>
                  </a:solidFill>
                  <a:round/>
                  <a:headEnd/>
                  <a:tailEnd/>
                </a:ln>
              </p:spPr>
              <p:txBody>
                <a:bodyPr wrap="none"/>
                <a:lstStyle/>
                <a:p>
                  <a:pPr algn="l" rtl="0"/>
                  <a:endParaRPr lang="en-US" b="1"/>
                </a:p>
              </p:txBody>
            </p:sp>
            <p:sp>
              <p:nvSpPr>
                <p:cNvPr id="72" name="Line 36"/>
                <p:cNvSpPr>
                  <a:spLocks noChangeShapeType="1"/>
                </p:cNvSpPr>
                <p:nvPr/>
              </p:nvSpPr>
              <p:spPr bwMode="auto">
                <a:xfrm>
                  <a:off x="3264" y="1584"/>
                  <a:ext cx="0" cy="1536"/>
                </a:xfrm>
                <a:prstGeom prst="line">
                  <a:avLst/>
                </a:prstGeom>
                <a:noFill/>
                <a:ln w="19050">
                  <a:solidFill>
                    <a:schemeClr val="accent1"/>
                  </a:solidFill>
                  <a:round/>
                  <a:headEnd/>
                  <a:tailEnd/>
                </a:ln>
              </p:spPr>
              <p:txBody>
                <a:bodyPr wrap="none"/>
                <a:lstStyle/>
                <a:p>
                  <a:pPr algn="l" rtl="0"/>
                  <a:endParaRPr lang="en-US" b="1"/>
                </a:p>
              </p:txBody>
            </p:sp>
          </p:grpSp>
          <p:grpSp>
            <p:nvGrpSpPr>
              <p:cNvPr id="19" name="Group 82"/>
              <p:cNvGrpSpPr>
                <a:grpSpLocks/>
              </p:cNvGrpSpPr>
              <p:nvPr/>
            </p:nvGrpSpPr>
            <p:grpSpPr bwMode="auto">
              <a:xfrm>
                <a:off x="2640" y="1632"/>
                <a:ext cx="672" cy="1440"/>
                <a:chOff x="2640" y="1632"/>
                <a:chExt cx="672" cy="1440"/>
              </a:xfrm>
            </p:grpSpPr>
            <p:sp>
              <p:nvSpPr>
                <p:cNvPr id="67" name="Oval 37"/>
                <p:cNvSpPr>
                  <a:spLocks noChangeArrowheads="1"/>
                </p:cNvSpPr>
                <p:nvPr/>
              </p:nvSpPr>
              <p:spPr bwMode="auto">
                <a:xfrm>
                  <a:off x="3264" y="1632"/>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68" name="Oval 38"/>
                <p:cNvSpPr>
                  <a:spLocks noChangeArrowheads="1"/>
                </p:cNvSpPr>
                <p:nvPr/>
              </p:nvSpPr>
              <p:spPr bwMode="auto">
                <a:xfrm>
                  <a:off x="2640" y="1632"/>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69" name="Oval 39"/>
                <p:cNvSpPr>
                  <a:spLocks noChangeArrowheads="1"/>
                </p:cNvSpPr>
                <p:nvPr/>
              </p:nvSpPr>
              <p:spPr bwMode="auto">
                <a:xfrm>
                  <a:off x="3264" y="3024"/>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70" name="Oval 40"/>
                <p:cNvSpPr>
                  <a:spLocks noChangeArrowheads="1"/>
                </p:cNvSpPr>
                <p:nvPr/>
              </p:nvSpPr>
              <p:spPr bwMode="auto">
                <a:xfrm>
                  <a:off x="2640" y="3024"/>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grpSp>
          <p:grpSp>
            <p:nvGrpSpPr>
              <p:cNvPr id="20" name="Group 87"/>
              <p:cNvGrpSpPr>
                <a:grpSpLocks/>
              </p:cNvGrpSpPr>
              <p:nvPr/>
            </p:nvGrpSpPr>
            <p:grpSpPr bwMode="auto">
              <a:xfrm>
                <a:off x="2352" y="1248"/>
                <a:ext cx="1248" cy="2064"/>
                <a:chOff x="2352" y="1248"/>
                <a:chExt cx="1248" cy="2064"/>
              </a:xfrm>
            </p:grpSpPr>
            <p:sp>
              <p:nvSpPr>
                <p:cNvPr id="65" name="Line 42"/>
                <p:cNvSpPr>
                  <a:spLocks noChangeShapeType="1"/>
                </p:cNvSpPr>
                <p:nvPr/>
              </p:nvSpPr>
              <p:spPr bwMode="auto">
                <a:xfrm>
                  <a:off x="2352" y="1248"/>
                  <a:ext cx="0" cy="2016"/>
                </a:xfrm>
                <a:prstGeom prst="line">
                  <a:avLst/>
                </a:prstGeom>
                <a:noFill/>
                <a:ln w="19050">
                  <a:solidFill>
                    <a:schemeClr val="tx1"/>
                  </a:solidFill>
                  <a:round/>
                  <a:headEnd/>
                  <a:tailEnd/>
                </a:ln>
              </p:spPr>
              <p:txBody>
                <a:bodyPr wrap="none"/>
                <a:lstStyle/>
                <a:p>
                  <a:pPr algn="l" rtl="0"/>
                  <a:endParaRPr lang="en-US" b="1"/>
                </a:p>
              </p:txBody>
            </p:sp>
            <p:sp>
              <p:nvSpPr>
                <p:cNvPr id="66" name="Line 43"/>
                <p:cNvSpPr>
                  <a:spLocks noChangeShapeType="1"/>
                </p:cNvSpPr>
                <p:nvPr/>
              </p:nvSpPr>
              <p:spPr bwMode="auto">
                <a:xfrm>
                  <a:off x="3600" y="1296"/>
                  <a:ext cx="0" cy="2016"/>
                </a:xfrm>
                <a:prstGeom prst="line">
                  <a:avLst/>
                </a:prstGeom>
                <a:noFill/>
                <a:ln w="19050">
                  <a:solidFill>
                    <a:schemeClr val="tx1"/>
                  </a:solidFill>
                  <a:round/>
                  <a:headEnd/>
                  <a:tailEnd/>
                </a:ln>
              </p:spPr>
              <p:txBody>
                <a:bodyPr wrap="none"/>
                <a:lstStyle/>
                <a:p>
                  <a:pPr algn="l" rtl="0"/>
                  <a:endParaRPr lang="en-US" b="1"/>
                </a:p>
              </p:txBody>
            </p:sp>
          </p:grpSp>
          <p:sp>
            <p:nvSpPr>
              <p:cNvPr id="21" name="Rectangle 44" descr="Wide downward diagonal"/>
              <p:cNvSpPr>
                <a:spLocks noChangeArrowheads="1"/>
              </p:cNvSpPr>
              <p:nvPr/>
            </p:nvSpPr>
            <p:spPr bwMode="auto">
              <a:xfrm>
                <a:off x="2160" y="1104"/>
                <a:ext cx="1584" cy="192"/>
              </a:xfrm>
              <a:prstGeom prst="rect">
                <a:avLst/>
              </a:prstGeom>
              <a:pattFill prst="wdDnDiag">
                <a:fgClr>
                  <a:srgbClr val="808080"/>
                </a:fgClr>
                <a:bgClr>
                  <a:schemeClr val="bg1"/>
                </a:bgClr>
              </a:pattFill>
              <a:ln w="9525">
                <a:solidFill>
                  <a:schemeClr val="tx1"/>
                </a:solidFill>
                <a:miter lim="800000"/>
                <a:headEnd/>
                <a:tailEnd/>
              </a:ln>
            </p:spPr>
            <p:txBody>
              <a:bodyPr wrap="none" anchor="ctr"/>
              <a:lstStyle/>
              <a:p>
                <a:pPr algn="l" rtl="0"/>
                <a:endParaRPr lang="en-US" b="1"/>
              </a:p>
            </p:txBody>
          </p:sp>
          <p:sp>
            <p:nvSpPr>
              <p:cNvPr id="22" name="AutoShape 41"/>
              <p:cNvSpPr>
                <a:spLocks noChangeArrowheads="1"/>
              </p:cNvSpPr>
              <p:nvPr/>
            </p:nvSpPr>
            <p:spPr bwMode="auto">
              <a:xfrm>
                <a:off x="2910" y="763"/>
                <a:ext cx="116" cy="780"/>
              </a:xfrm>
              <a:prstGeom prst="can">
                <a:avLst>
                  <a:gd name="adj" fmla="val 63786"/>
                </a:avLst>
              </a:prstGeom>
              <a:solidFill>
                <a:srgbClr val="969696"/>
              </a:solidFill>
              <a:ln w="9525">
                <a:solidFill>
                  <a:schemeClr val="tx1"/>
                </a:solidFill>
                <a:round/>
                <a:headEnd/>
                <a:tailEnd/>
              </a:ln>
            </p:spPr>
            <p:txBody>
              <a:bodyPr wrap="none" anchor="ctr"/>
              <a:lstStyle/>
              <a:p>
                <a:pPr algn="l" rtl="0"/>
                <a:endParaRPr lang="en-US" b="1"/>
              </a:p>
            </p:txBody>
          </p:sp>
          <p:grpSp>
            <p:nvGrpSpPr>
              <p:cNvPr id="23" name="Group 83"/>
              <p:cNvGrpSpPr>
                <a:grpSpLocks/>
              </p:cNvGrpSpPr>
              <p:nvPr/>
            </p:nvGrpSpPr>
            <p:grpSpPr bwMode="auto">
              <a:xfrm>
                <a:off x="3024" y="2928"/>
                <a:ext cx="1344" cy="432"/>
                <a:chOff x="3024" y="2928"/>
                <a:chExt cx="1344" cy="432"/>
              </a:xfrm>
            </p:grpSpPr>
            <p:sp>
              <p:nvSpPr>
                <p:cNvPr id="63" name="Rectangle 45"/>
                <p:cNvSpPr>
                  <a:spLocks noChangeArrowheads="1"/>
                </p:cNvSpPr>
                <p:nvPr/>
              </p:nvSpPr>
              <p:spPr bwMode="auto">
                <a:xfrm>
                  <a:off x="3024" y="2928"/>
                  <a:ext cx="48" cy="432"/>
                </a:xfrm>
                <a:prstGeom prst="rect">
                  <a:avLst/>
                </a:prstGeom>
                <a:solidFill>
                  <a:schemeClr val="bg1"/>
                </a:solidFill>
                <a:ln w="9525">
                  <a:noFill/>
                  <a:miter lim="800000"/>
                  <a:headEnd/>
                  <a:tailEnd/>
                </a:ln>
              </p:spPr>
              <p:txBody>
                <a:bodyPr wrap="none" anchor="ctr"/>
                <a:lstStyle/>
                <a:p>
                  <a:pPr algn="l" rtl="0"/>
                  <a:endParaRPr lang="en-US" b="1"/>
                </a:p>
              </p:txBody>
            </p:sp>
            <p:sp>
              <p:nvSpPr>
                <p:cNvPr id="64" name="Rectangle 48"/>
                <p:cNvSpPr>
                  <a:spLocks noChangeArrowheads="1"/>
                </p:cNvSpPr>
                <p:nvPr/>
              </p:nvSpPr>
              <p:spPr bwMode="auto">
                <a:xfrm rot="5400000">
                  <a:off x="3696" y="2688"/>
                  <a:ext cx="48" cy="1296"/>
                </a:xfrm>
                <a:prstGeom prst="rect">
                  <a:avLst/>
                </a:prstGeom>
                <a:solidFill>
                  <a:schemeClr val="bg1"/>
                </a:solidFill>
                <a:ln w="9525">
                  <a:noFill/>
                  <a:miter lim="800000"/>
                  <a:headEnd/>
                  <a:tailEnd/>
                </a:ln>
              </p:spPr>
              <p:txBody>
                <a:bodyPr wrap="none" anchor="ctr"/>
                <a:lstStyle/>
                <a:p>
                  <a:pPr algn="l" rtl="0"/>
                  <a:endParaRPr lang="en-US" b="1"/>
                </a:p>
              </p:txBody>
            </p:sp>
          </p:grpSp>
          <p:grpSp>
            <p:nvGrpSpPr>
              <p:cNvPr id="24" name="Group 85"/>
              <p:cNvGrpSpPr>
                <a:grpSpLocks/>
              </p:cNvGrpSpPr>
              <p:nvPr/>
            </p:nvGrpSpPr>
            <p:grpSpPr bwMode="auto">
              <a:xfrm>
                <a:off x="1920" y="3264"/>
                <a:ext cx="528" cy="144"/>
                <a:chOff x="1920" y="3264"/>
                <a:chExt cx="528" cy="144"/>
              </a:xfrm>
            </p:grpSpPr>
            <p:sp>
              <p:nvSpPr>
                <p:cNvPr id="61" name="Rectangle 53"/>
                <p:cNvSpPr>
                  <a:spLocks noChangeArrowheads="1"/>
                </p:cNvSpPr>
                <p:nvPr/>
              </p:nvSpPr>
              <p:spPr bwMode="auto">
                <a:xfrm>
                  <a:off x="2400" y="3264"/>
                  <a:ext cx="48" cy="144"/>
                </a:xfrm>
                <a:prstGeom prst="rect">
                  <a:avLst/>
                </a:prstGeom>
                <a:solidFill>
                  <a:schemeClr val="bg1"/>
                </a:solidFill>
                <a:ln w="9525">
                  <a:noFill/>
                  <a:miter lim="800000"/>
                  <a:headEnd/>
                  <a:tailEnd/>
                </a:ln>
              </p:spPr>
              <p:txBody>
                <a:bodyPr wrap="none" anchor="ctr"/>
                <a:lstStyle/>
                <a:p>
                  <a:pPr algn="l" rtl="0"/>
                  <a:endParaRPr lang="en-US" b="1"/>
                </a:p>
              </p:txBody>
            </p:sp>
            <p:sp>
              <p:nvSpPr>
                <p:cNvPr id="62" name="Rectangle 54"/>
                <p:cNvSpPr>
                  <a:spLocks noChangeArrowheads="1"/>
                </p:cNvSpPr>
                <p:nvPr/>
              </p:nvSpPr>
              <p:spPr bwMode="auto">
                <a:xfrm rot="5400000">
                  <a:off x="2136" y="3144"/>
                  <a:ext cx="48" cy="480"/>
                </a:xfrm>
                <a:prstGeom prst="rect">
                  <a:avLst/>
                </a:prstGeom>
                <a:solidFill>
                  <a:schemeClr val="bg1"/>
                </a:solidFill>
                <a:ln w="9525">
                  <a:noFill/>
                  <a:miter lim="800000"/>
                  <a:headEnd/>
                  <a:tailEnd/>
                </a:ln>
              </p:spPr>
              <p:txBody>
                <a:bodyPr wrap="none" anchor="ctr"/>
                <a:lstStyle/>
                <a:p>
                  <a:pPr algn="l" rtl="0"/>
                  <a:endParaRPr lang="en-US" b="1"/>
                </a:p>
              </p:txBody>
            </p:sp>
          </p:grpSp>
          <p:sp>
            <p:nvSpPr>
              <p:cNvPr id="25" name="Freeform 58"/>
              <p:cNvSpPr>
                <a:spLocks/>
              </p:cNvSpPr>
              <p:nvPr/>
            </p:nvSpPr>
            <p:spPr bwMode="auto">
              <a:xfrm>
                <a:off x="2452" y="1387"/>
                <a:ext cx="356" cy="1895"/>
              </a:xfrm>
              <a:custGeom>
                <a:avLst/>
                <a:gdLst>
                  <a:gd name="T0" fmla="*/ 48 w 240"/>
                  <a:gd name="T1" fmla="*/ 1920 h 1920"/>
                  <a:gd name="T2" fmla="*/ 0 w 240"/>
                  <a:gd name="T3" fmla="*/ 672 h 1920"/>
                  <a:gd name="T4" fmla="*/ 48 w 240"/>
                  <a:gd name="T5" fmla="*/ 96 h 1920"/>
                  <a:gd name="T6" fmla="*/ 240 w 240"/>
                  <a:gd name="T7" fmla="*/ 96 h 1920"/>
                  <a:gd name="T8" fmla="*/ 0 60000 65536"/>
                  <a:gd name="T9" fmla="*/ 0 60000 65536"/>
                  <a:gd name="T10" fmla="*/ 0 60000 65536"/>
                  <a:gd name="T11" fmla="*/ 0 60000 65536"/>
                  <a:gd name="T12" fmla="*/ 0 w 240"/>
                  <a:gd name="T13" fmla="*/ 0 h 1920"/>
                  <a:gd name="T14" fmla="*/ 240 w 240"/>
                  <a:gd name="T15" fmla="*/ 1920 h 1920"/>
                </a:gdLst>
                <a:ahLst/>
                <a:cxnLst>
                  <a:cxn ang="T8">
                    <a:pos x="T0" y="T1"/>
                  </a:cxn>
                  <a:cxn ang="T9">
                    <a:pos x="T2" y="T3"/>
                  </a:cxn>
                  <a:cxn ang="T10">
                    <a:pos x="T4" y="T5"/>
                  </a:cxn>
                  <a:cxn ang="T11">
                    <a:pos x="T6" y="T7"/>
                  </a:cxn>
                </a:cxnLst>
                <a:rect l="T12" t="T13" r="T14" b="T15"/>
                <a:pathLst>
                  <a:path w="240" h="1920">
                    <a:moveTo>
                      <a:pt x="48" y="1920"/>
                    </a:moveTo>
                    <a:cubicBezTo>
                      <a:pt x="24" y="1448"/>
                      <a:pt x="0" y="976"/>
                      <a:pt x="0" y="672"/>
                    </a:cubicBezTo>
                    <a:cubicBezTo>
                      <a:pt x="0" y="368"/>
                      <a:pt x="8" y="192"/>
                      <a:pt x="48" y="96"/>
                    </a:cubicBezTo>
                    <a:cubicBezTo>
                      <a:pt x="88" y="0"/>
                      <a:pt x="164" y="48"/>
                      <a:pt x="240" y="96"/>
                    </a:cubicBezTo>
                  </a:path>
                </a:pathLst>
              </a:custGeom>
              <a:noFill/>
              <a:ln w="9525" cap="flat" cmpd="sng">
                <a:solidFill>
                  <a:schemeClr val="tx1"/>
                </a:solidFill>
                <a:prstDash val="solid"/>
                <a:round/>
                <a:headEnd/>
                <a:tailEnd/>
              </a:ln>
            </p:spPr>
            <p:txBody>
              <a:bodyPr wrap="none"/>
              <a:lstStyle/>
              <a:p>
                <a:pPr algn="l" rtl="0"/>
                <a:endParaRPr lang="en-US" b="1"/>
              </a:p>
            </p:txBody>
          </p:sp>
          <p:sp>
            <p:nvSpPr>
              <p:cNvPr id="26" name="Rectangle 51"/>
              <p:cNvSpPr>
                <a:spLocks noChangeArrowheads="1"/>
              </p:cNvSpPr>
              <p:nvPr/>
            </p:nvSpPr>
            <p:spPr bwMode="auto">
              <a:xfrm rot="5400000">
                <a:off x="2190" y="3216"/>
                <a:ext cx="48" cy="624"/>
              </a:xfrm>
              <a:prstGeom prst="rect">
                <a:avLst/>
              </a:prstGeom>
              <a:solidFill>
                <a:schemeClr val="bg1"/>
              </a:solidFill>
              <a:ln w="9525">
                <a:noFill/>
                <a:miter lim="800000"/>
                <a:headEnd/>
                <a:tailEnd/>
              </a:ln>
            </p:spPr>
            <p:txBody>
              <a:bodyPr wrap="none" anchor="ctr"/>
              <a:lstStyle/>
              <a:p>
                <a:pPr algn="l" rtl="0"/>
                <a:endParaRPr lang="en-US" b="1"/>
              </a:p>
            </p:txBody>
          </p:sp>
          <p:sp>
            <p:nvSpPr>
              <p:cNvPr id="27" name="Rectangle 52"/>
              <p:cNvSpPr>
                <a:spLocks noChangeArrowheads="1"/>
              </p:cNvSpPr>
              <p:nvPr/>
            </p:nvSpPr>
            <p:spPr bwMode="auto">
              <a:xfrm>
                <a:off x="2478" y="3264"/>
                <a:ext cx="48" cy="240"/>
              </a:xfrm>
              <a:prstGeom prst="rect">
                <a:avLst/>
              </a:prstGeom>
              <a:solidFill>
                <a:schemeClr val="bg1"/>
              </a:solidFill>
              <a:ln w="9525">
                <a:noFill/>
                <a:miter lim="800000"/>
                <a:headEnd/>
                <a:tailEnd/>
              </a:ln>
            </p:spPr>
            <p:txBody>
              <a:bodyPr wrap="none" anchor="ctr"/>
              <a:lstStyle/>
              <a:p>
                <a:pPr algn="l" rtl="0"/>
                <a:endParaRPr lang="en-US" b="1"/>
              </a:p>
            </p:txBody>
          </p:sp>
          <p:sp>
            <p:nvSpPr>
              <p:cNvPr id="28" name="Rectangle 55"/>
              <p:cNvSpPr>
                <a:spLocks noChangeArrowheads="1"/>
              </p:cNvSpPr>
              <p:nvPr/>
            </p:nvSpPr>
            <p:spPr bwMode="auto">
              <a:xfrm>
                <a:off x="2772" y="1440"/>
                <a:ext cx="48" cy="240"/>
              </a:xfrm>
              <a:prstGeom prst="rect">
                <a:avLst/>
              </a:prstGeom>
              <a:solidFill>
                <a:schemeClr val="bg1"/>
              </a:solidFill>
              <a:ln w="9525">
                <a:noFill/>
                <a:miter lim="800000"/>
                <a:headEnd/>
                <a:tailEnd/>
              </a:ln>
            </p:spPr>
            <p:txBody>
              <a:bodyPr wrap="none" anchor="ctr"/>
              <a:lstStyle/>
              <a:p>
                <a:pPr algn="l" rtl="0"/>
                <a:endParaRPr lang="en-US" b="1"/>
              </a:p>
            </p:txBody>
          </p:sp>
          <p:sp>
            <p:nvSpPr>
              <p:cNvPr id="29" name="Freeform 59"/>
              <p:cNvSpPr>
                <a:spLocks/>
              </p:cNvSpPr>
              <p:nvPr/>
            </p:nvSpPr>
            <p:spPr bwMode="auto">
              <a:xfrm>
                <a:off x="2405" y="1320"/>
                <a:ext cx="405" cy="1944"/>
              </a:xfrm>
              <a:custGeom>
                <a:avLst/>
                <a:gdLst>
                  <a:gd name="T0" fmla="*/ 64 w 352"/>
                  <a:gd name="T1" fmla="*/ 1952 h 1952"/>
                  <a:gd name="T2" fmla="*/ 16 w 352"/>
                  <a:gd name="T3" fmla="*/ 944 h 1952"/>
                  <a:gd name="T4" fmla="*/ 16 w 352"/>
                  <a:gd name="T5" fmla="*/ 320 h 1952"/>
                  <a:gd name="T6" fmla="*/ 112 w 352"/>
                  <a:gd name="T7" fmla="*/ 32 h 1952"/>
                  <a:gd name="T8" fmla="*/ 352 w 352"/>
                  <a:gd name="T9" fmla="*/ 128 h 1952"/>
                  <a:gd name="T10" fmla="*/ 0 60000 65536"/>
                  <a:gd name="T11" fmla="*/ 0 60000 65536"/>
                  <a:gd name="T12" fmla="*/ 0 60000 65536"/>
                  <a:gd name="T13" fmla="*/ 0 60000 65536"/>
                  <a:gd name="T14" fmla="*/ 0 60000 65536"/>
                  <a:gd name="T15" fmla="*/ 0 w 352"/>
                  <a:gd name="T16" fmla="*/ 0 h 1952"/>
                  <a:gd name="T17" fmla="*/ 352 w 352"/>
                  <a:gd name="T18" fmla="*/ 1952 h 1952"/>
                </a:gdLst>
                <a:ahLst/>
                <a:cxnLst>
                  <a:cxn ang="T10">
                    <a:pos x="T0" y="T1"/>
                  </a:cxn>
                  <a:cxn ang="T11">
                    <a:pos x="T2" y="T3"/>
                  </a:cxn>
                  <a:cxn ang="T12">
                    <a:pos x="T4" y="T5"/>
                  </a:cxn>
                  <a:cxn ang="T13">
                    <a:pos x="T6" y="T7"/>
                  </a:cxn>
                  <a:cxn ang="T14">
                    <a:pos x="T8" y="T9"/>
                  </a:cxn>
                </a:cxnLst>
                <a:rect l="T15" t="T16" r="T17" b="T18"/>
                <a:pathLst>
                  <a:path w="352" h="1952">
                    <a:moveTo>
                      <a:pt x="64" y="1952"/>
                    </a:moveTo>
                    <a:cubicBezTo>
                      <a:pt x="44" y="1584"/>
                      <a:pt x="24" y="1216"/>
                      <a:pt x="16" y="944"/>
                    </a:cubicBezTo>
                    <a:cubicBezTo>
                      <a:pt x="8" y="672"/>
                      <a:pt x="0" y="472"/>
                      <a:pt x="16" y="320"/>
                    </a:cubicBezTo>
                    <a:cubicBezTo>
                      <a:pt x="32" y="168"/>
                      <a:pt x="56" y="64"/>
                      <a:pt x="112" y="32"/>
                    </a:cubicBezTo>
                    <a:cubicBezTo>
                      <a:pt x="168" y="0"/>
                      <a:pt x="260" y="64"/>
                      <a:pt x="352" y="128"/>
                    </a:cubicBezTo>
                  </a:path>
                </a:pathLst>
              </a:custGeom>
              <a:noFill/>
              <a:ln w="9525" cap="flat" cmpd="sng">
                <a:solidFill>
                  <a:schemeClr val="tx1"/>
                </a:solidFill>
                <a:prstDash val="solid"/>
                <a:round/>
                <a:headEnd/>
                <a:tailEnd/>
              </a:ln>
            </p:spPr>
            <p:txBody>
              <a:bodyPr wrap="none"/>
              <a:lstStyle/>
              <a:p>
                <a:pPr algn="l" rtl="0"/>
                <a:endParaRPr lang="en-US" b="1"/>
              </a:p>
            </p:txBody>
          </p:sp>
          <p:grpSp>
            <p:nvGrpSpPr>
              <p:cNvPr id="30" name="Group 77"/>
              <p:cNvGrpSpPr>
                <a:grpSpLocks/>
              </p:cNvGrpSpPr>
              <p:nvPr/>
            </p:nvGrpSpPr>
            <p:grpSpPr bwMode="auto">
              <a:xfrm>
                <a:off x="3072" y="1728"/>
                <a:ext cx="1427" cy="1113"/>
                <a:chOff x="3072" y="1728"/>
                <a:chExt cx="1427" cy="1113"/>
              </a:xfrm>
            </p:grpSpPr>
            <p:sp>
              <p:nvSpPr>
                <p:cNvPr id="58" name="Text Box 60"/>
                <p:cNvSpPr txBox="1">
                  <a:spLocks noChangeArrowheads="1"/>
                </p:cNvSpPr>
                <p:nvPr/>
              </p:nvSpPr>
              <p:spPr bwMode="auto">
                <a:xfrm>
                  <a:off x="3813" y="2176"/>
                  <a:ext cx="686" cy="401"/>
                </a:xfrm>
                <a:prstGeom prst="rect">
                  <a:avLst/>
                </a:prstGeom>
                <a:noFill/>
                <a:ln w="9525">
                  <a:noFill/>
                  <a:miter lim="800000"/>
                  <a:headEnd/>
                  <a:tailEnd/>
                </a:ln>
              </p:spPr>
              <p:txBody>
                <a:bodyPr wrap="square">
                  <a:spAutoFit/>
                </a:bodyPr>
                <a:lstStyle/>
                <a:p>
                  <a:pPr algn="l" rtl="0"/>
                  <a:r>
                    <a:rPr lang="en-US" sz="1600" b="1" dirty="0">
                      <a:solidFill>
                        <a:schemeClr val="folHlink"/>
                      </a:solidFill>
                    </a:rPr>
                    <a:t>Porous stone</a:t>
                  </a:r>
                  <a:endParaRPr lang="en-AU" sz="1600" b="1" dirty="0">
                    <a:solidFill>
                      <a:schemeClr val="folHlink"/>
                    </a:solidFill>
                  </a:endParaRPr>
                </a:p>
              </p:txBody>
            </p:sp>
            <p:sp>
              <p:nvSpPr>
                <p:cNvPr id="59" name="Line 61"/>
                <p:cNvSpPr>
                  <a:spLocks noChangeShapeType="1"/>
                </p:cNvSpPr>
                <p:nvPr/>
              </p:nvSpPr>
              <p:spPr bwMode="auto">
                <a:xfrm flipH="1">
                  <a:off x="3082" y="2352"/>
                  <a:ext cx="720" cy="489"/>
                </a:xfrm>
                <a:prstGeom prst="line">
                  <a:avLst/>
                </a:prstGeom>
                <a:noFill/>
                <a:ln w="9525">
                  <a:solidFill>
                    <a:srgbClr val="800000"/>
                  </a:solidFill>
                  <a:round/>
                  <a:headEnd/>
                  <a:tailEnd type="triangle" w="med" len="med"/>
                </a:ln>
              </p:spPr>
              <p:txBody>
                <a:bodyPr wrap="none"/>
                <a:lstStyle/>
                <a:p>
                  <a:pPr algn="l" rtl="0"/>
                  <a:endParaRPr lang="en-US" b="1"/>
                </a:p>
              </p:txBody>
            </p:sp>
            <p:sp>
              <p:nvSpPr>
                <p:cNvPr id="60" name="Line 62"/>
                <p:cNvSpPr>
                  <a:spLocks noChangeShapeType="1"/>
                </p:cNvSpPr>
                <p:nvPr/>
              </p:nvSpPr>
              <p:spPr bwMode="auto">
                <a:xfrm flipH="1" flipV="1">
                  <a:off x="3072" y="1728"/>
                  <a:ext cx="672" cy="528"/>
                </a:xfrm>
                <a:prstGeom prst="line">
                  <a:avLst/>
                </a:prstGeom>
                <a:noFill/>
                <a:ln w="9525">
                  <a:solidFill>
                    <a:srgbClr val="800000"/>
                  </a:solidFill>
                  <a:round/>
                  <a:headEnd/>
                  <a:tailEnd type="triangle" w="med" len="med"/>
                </a:ln>
              </p:spPr>
              <p:txBody>
                <a:bodyPr wrap="none"/>
                <a:lstStyle/>
                <a:p>
                  <a:pPr algn="l" rtl="0"/>
                  <a:endParaRPr lang="en-US" b="1"/>
                </a:p>
              </p:txBody>
            </p:sp>
          </p:grpSp>
          <p:sp>
            <p:nvSpPr>
              <p:cNvPr id="31" name="Text Box 63"/>
              <p:cNvSpPr txBox="1">
                <a:spLocks noChangeArrowheads="1"/>
              </p:cNvSpPr>
              <p:nvPr/>
            </p:nvSpPr>
            <p:spPr bwMode="auto">
              <a:xfrm>
                <a:off x="3648" y="1728"/>
                <a:ext cx="1008" cy="401"/>
              </a:xfrm>
              <a:prstGeom prst="rect">
                <a:avLst/>
              </a:prstGeom>
              <a:noFill/>
              <a:ln w="9525">
                <a:noFill/>
                <a:miter lim="800000"/>
                <a:headEnd/>
                <a:tailEnd/>
              </a:ln>
            </p:spPr>
            <p:txBody>
              <a:bodyPr>
                <a:spAutoFit/>
              </a:bodyPr>
              <a:lstStyle/>
              <a:p>
                <a:pPr algn="l" rtl="0"/>
                <a:r>
                  <a:rPr lang="en-US" sz="1600" b="1">
                    <a:solidFill>
                      <a:schemeClr val="accent1"/>
                    </a:solidFill>
                  </a:rPr>
                  <a:t>impervious membrane</a:t>
                </a:r>
                <a:endParaRPr lang="en-AU" sz="1600" b="1">
                  <a:solidFill>
                    <a:schemeClr val="accent1"/>
                  </a:solidFill>
                </a:endParaRPr>
              </a:p>
            </p:txBody>
          </p:sp>
          <p:sp>
            <p:nvSpPr>
              <p:cNvPr id="32" name="Line 64"/>
              <p:cNvSpPr>
                <a:spLocks noChangeShapeType="1"/>
              </p:cNvSpPr>
              <p:nvPr/>
            </p:nvSpPr>
            <p:spPr bwMode="auto">
              <a:xfrm flipH="1" flipV="1">
                <a:off x="3264" y="1824"/>
                <a:ext cx="384" cy="96"/>
              </a:xfrm>
              <a:prstGeom prst="line">
                <a:avLst/>
              </a:prstGeom>
              <a:noFill/>
              <a:ln w="9525">
                <a:solidFill>
                  <a:srgbClr val="339966"/>
                </a:solidFill>
                <a:round/>
                <a:headEnd/>
                <a:tailEnd type="triangle" w="med" len="med"/>
              </a:ln>
            </p:spPr>
            <p:txBody>
              <a:bodyPr wrap="none"/>
              <a:lstStyle/>
              <a:p>
                <a:pPr algn="l" rtl="0"/>
                <a:endParaRPr lang="en-US" b="1"/>
              </a:p>
            </p:txBody>
          </p:sp>
          <p:sp>
            <p:nvSpPr>
              <p:cNvPr id="33" name="Text Box 65"/>
              <p:cNvSpPr txBox="1">
                <a:spLocks noChangeArrowheads="1"/>
              </p:cNvSpPr>
              <p:nvPr/>
            </p:nvSpPr>
            <p:spPr bwMode="auto">
              <a:xfrm>
                <a:off x="3024" y="675"/>
                <a:ext cx="2327" cy="401"/>
              </a:xfrm>
              <a:prstGeom prst="rect">
                <a:avLst/>
              </a:prstGeom>
              <a:noFill/>
              <a:ln w="9525">
                <a:noFill/>
                <a:miter lim="800000"/>
                <a:headEnd/>
                <a:tailEnd/>
              </a:ln>
            </p:spPr>
            <p:txBody>
              <a:bodyPr>
                <a:spAutoFit/>
              </a:bodyPr>
              <a:lstStyle/>
              <a:p>
                <a:pPr algn="l" rtl="0"/>
                <a:r>
                  <a:rPr lang="en-US" sz="1600" b="1" dirty="0"/>
                  <a:t>Piston (to apply deviatoric stress)</a:t>
                </a:r>
                <a:endParaRPr lang="en-AU" sz="1600" b="1" dirty="0"/>
              </a:p>
            </p:txBody>
          </p:sp>
          <p:sp>
            <p:nvSpPr>
              <p:cNvPr id="34" name="Text Box 66"/>
              <p:cNvSpPr txBox="1">
                <a:spLocks noChangeArrowheads="1"/>
              </p:cNvSpPr>
              <p:nvPr/>
            </p:nvSpPr>
            <p:spPr bwMode="auto">
              <a:xfrm>
                <a:off x="3696" y="1344"/>
                <a:ext cx="782" cy="232"/>
              </a:xfrm>
              <a:prstGeom prst="rect">
                <a:avLst/>
              </a:prstGeom>
              <a:noFill/>
              <a:ln w="9525">
                <a:noFill/>
                <a:miter lim="800000"/>
                <a:headEnd/>
                <a:tailEnd/>
              </a:ln>
            </p:spPr>
            <p:txBody>
              <a:bodyPr>
                <a:spAutoFit/>
              </a:bodyPr>
              <a:lstStyle/>
              <a:p>
                <a:pPr algn="l" rtl="0"/>
                <a:r>
                  <a:rPr lang="en-US" sz="1600" b="1">
                    <a:solidFill>
                      <a:schemeClr val="accent1"/>
                    </a:solidFill>
                  </a:rPr>
                  <a:t>O-ring</a:t>
                </a:r>
                <a:endParaRPr lang="en-AU" sz="1600" b="1">
                  <a:solidFill>
                    <a:schemeClr val="accent1"/>
                  </a:solidFill>
                </a:endParaRPr>
              </a:p>
            </p:txBody>
          </p:sp>
          <p:sp>
            <p:nvSpPr>
              <p:cNvPr id="35" name="Line 67"/>
              <p:cNvSpPr>
                <a:spLocks noChangeShapeType="1"/>
              </p:cNvSpPr>
              <p:nvPr/>
            </p:nvSpPr>
            <p:spPr bwMode="auto">
              <a:xfrm flipH="1">
                <a:off x="3312" y="1488"/>
                <a:ext cx="384" cy="144"/>
              </a:xfrm>
              <a:prstGeom prst="line">
                <a:avLst/>
              </a:prstGeom>
              <a:noFill/>
              <a:ln w="9525">
                <a:solidFill>
                  <a:srgbClr val="339966"/>
                </a:solidFill>
                <a:round/>
                <a:headEnd/>
                <a:tailEnd type="triangle" w="med" len="med"/>
              </a:ln>
            </p:spPr>
            <p:txBody>
              <a:bodyPr wrap="none"/>
              <a:lstStyle/>
              <a:p>
                <a:pPr algn="l" rtl="0"/>
                <a:endParaRPr lang="en-US" b="1"/>
              </a:p>
            </p:txBody>
          </p:sp>
          <p:sp>
            <p:nvSpPr>
              <p:cNvPr id="36" name="Text Box 68"/>
              <p:cNvSpPr txBox="1">
                <a:spLocks noChangeArrowheads="1"/>
              </p:cNvSpPr>
              <p:nvPr/>
            </p:nvSpPr>
            <p:spPr bwMode="auto">
              <a:xfrm>
                <a:off x="2736" y="3600"/>
                <a:ext cx="767" cy="232"/>
              </a:xfrm>
              <a:prstGeom prst="rect">
                <a:avLst/>
              </a:prstGeom>
              <a:noFill/>
              <a:ln w="9525">
                <a:noFill/>
                <a:miter lim="800000"/>
                <a:headEnd/>
                <a:tailEnd/>
              </a:ln>
            </p:spPr>
            <p:txBody>
              <a:bodyPr wrap="square">
                <a:spAutoFit/>
              </a:bodyPr>
              <a:lstStyle/>
              <a:p>
                <a:pPr algn="l" rtl="0"/>
                <a:r>
                  <a:rPr lang="en-US" sz="1600" b="1" dirty="0"/>
                  <a:t>pedestal</a:t>
                </a:r>
                <a:endParaRPr lang="en-AU" sz="1600" b="1" dirty="0"/>
              </a:p>
            </p:txBody>
          </p:sp>
          <p:sp>
            <p:nvSpPr>
              <p:cNvPr id="37" name="Text Box 69"/>
              <p:cNvSpPr txBox="1">
                <a:spLocks noChangeArrowheads="1"/>
              </p:cNvSpPr>
              <p:nvPr/>
            </p:nvSpPr>
            <p:spPr bwMode="auto">
              <a:xfrm>
                <a:off x="1632" y="2496"/>
                <a:ext cx="720" cy="401"/>
              </a:xfrm>
              <a:prstGeom prst="rect">
                <a:avLst/>
              </a:prstGeom>
              <a:noFill/>
              <a:ln w="9525">
                <a:noFill/>
                <a:miter lim="800000"/>
                <a:headEnd/>
                <a:tailEnd/>
              </a:ln>
            </p:spPr>
            <p:txBody>
              <a:bodyPr>
                <a:spAutoFit/>
              </a:bodyPr>
              <a:lstStyle/>
              <a:p>
                <a:pPr algn="l" rtl="0"/>
                <a:r>
                  <a:rPr lang="en-US" sz="1600" b="1"/>
                  <a:t>Perspex cell</a:t>
                </a:r>
                <a:endParaRPr lang="en-AU" sz="1600" b="1"/>
              </a:p>
            </p:txBody>
          </p:sp>
          <p:sp>
            <p:nvSpPr>
              <p:cNvPr id="38" name="Text Box 70"/>
              <p:cNvSpPr txBox="1">
                <a:spLocks noChangeArrowheads="1"/>
              </p:cNvSpPr>
              <p:nvPr/>
            </p:nvSpPr>
            <p:spPr bwMode="auto">
              <a:xfrm>
                <a:off x="856" y="3236"/>
                <a:ext cx="1016" cy="232"/>
              </a:xfrm>
              <a:prstGeom prst="rect">
                <a:avLst/>
              </a:prstGeom>
              <a:noFill/>
              <a:ln w="9525">
                <a:noFill/>
                <a:miter lim="800000"/>
                <a:headEnd/>
                <a:tailEnd/>
              </a:ln>
            </p:spPr>
            <p:txBody>
              <a:bodyPr wrap="square">
                <a:spAutoFit/>
              </a:bodyPr>
              <a:lstStyle/>
              <a:p>
                <a:pPr algn="l" rtl="0"/>
                <a:r>
                  <a:rPr lang="en-US" sz="1600" b="1" dirty="0"/>
                  <a:t>Cell pressure</a:t>
                </a:r>
                <a:endParaRPr lang="en-AU" sz="1600" b="1" dirty="0"/>
              </a:p>
            </p:txBody>
          </p:sp>
          <p:sp>
            <p:nvSpPr>
              <p:cNvPr id="39" name="Text Box 71"/>
              <p:cNvSpPr txBox="1">
                <a:spLocks noChangeArrowheads="1"/>
              </p:cNvSpPr>
              <p:nvPr/>
            </p:nvSpPr>
            <p:spPr bwMode="auto">
              <a:xfrm>
                <a:off x="785" y="3421"/>
                <a:ext cx="1146" cy="232"/>
              </a:xfrm>
              <a:prstGeom prst="rect">
                <a:avLst/>
              </a:prstGeom>
              <a:noFill/>
              <a:ln w="9525">
                <a:noFill/>
                <a:miter lim="800000"/>
                <a:headEnd/>
                <a:tailEnd/>
              </a:ln>
            </p:spPr>
            <p:txBody>
              <a:bodyPr wrap="square">
                <a:spAutoFit/>
              </a:bodyPr>
              <a:lstStyle/>
              <a:p>
                <a:pPr algn="l" rtl="0"/>
                <a:r>
                  <a:rPr lang="en-US" sz="1600" b="1" dirty="0">
                    <a:solidFill>
                      <a:srgbClr val="FF0000"/>
                    </a:solidFill>
                  </a:rPr>
                  <a:t>Back pressure</a:t>
                </a:r>
                <a:endParaRPr lang="en-AU" sz="1600" b="1" dirty="0">
                  <a:solidFill>
                    <a:srgbClr val="FF0000"/>
                  </a:solidFill>
                </a:endParaRPr>
              </a:p>
            </p:txBody>
          </p:sp>
          <p:sp>
            <p:nvSpPr>
              <p:cNvPr id="40" name="Text Box 72"/>
              <p:cNvSpPr txBox="1">
                <a:spLocks noChangeArrowheads="1"/>
              </p:cNvSpPr>
              <p:nvPr/>
            </p:nvSpPr>
            <p:spPr bwMode="auto">
              <a:xfrm>
                <a:off x="4350" y="3042"/>
                <a:ext cx="1221" cy="570"/>
              </a:xfrm>
              <a:prstGeom prst="rect">
                <a:avLst/>
              </a:prstGeom>
              <a:noFill/>
              <a:ln w="9525">
                <a:noFill/>
                <a:miter lim="800000"/>
                <a:headEnd/>
                <a:tailEnd/>
              </a:ln>
            </p:spPr>
            <p:txBody>
              <a:bodyPr>
                <a:spAutoFit/>
              </a:bodyPr>
              <a:lstStyle/>
              <a:p>
                <a:pPr algn="ctr" rtl="0"/>
                <a:r>
                  <a:rPr lang="en-US" sz="1600" b="1" dirty="0"/>
                  <a:t>Pore pressure or</a:t>
                </a:r>
              </a:p>
              <a:p>
                <a:pPr algn="ctr" rtl="0"/>
                <a:r>
                  <a:rPr lang="en-US" sz="1600" b="1" dirty="0"/>
                  <a:t>volume change</a:t>
                </a:r>
                <a:endParaRPr lang="en-AU" sz="1600" b="1" dirty="0"/>
              </a:p>
            </p:txBody>
          </p:sp>
          <p:grpSp>
            <p:nvGrpSpPr>
              <p:cNvPr id="41" name="Group 76"/>
              <p:cNvGrpSpPr>
                <a:grpSpLocks/>
              </p:cNvGrpSpPr>
              <p:nvPr/>
            </p:nvGrpSpPr>
            <p:grpSpPr bwMode="auto">
              <a:xfrm>
                <a:off x="3360" y="2597"/>
                <a:ext cx="970" cy="283"/>
                <a:chOff x="3360" y="2597"/>
                <a:chExt cx="970" cy="283"/>
              </a:xfrm>
            </p:grpSpPr>
            <p:sp>
              <p:nvSpPr>
                <p:cNvPr id="56" name="Text Box 74"/>
                <p:cNvSpPr txBox="1">
                  <a:spLocks noChangeArrowheads="1"/>
                </p:cNvSpPr>
                <p:nvPr/>
              </p:nvSpPr>
              <p:spPr bwMode="auto">
                <a:xfrm>
                  <a:off x="3706" y="2597"/>
                  <a:ext cx="624" cy="232"/>
                </a:xfrm>
                <a:prstGeom prst="rect">
                  <a:avLst/>
                </a:prstGeom>
                <a:noFill/>
                <a:ln w="9525">
                  <a:noFill/>
                  <a:miter lim="800000"/>
                  <a:headEnd/>
                  <a:tailEnd/>
                </a:ln>
              </p:spPr>
              <p:txBody>
                <a:bodyPr wrap="square">
                  <a:spAutoFit/>
                </a:bodyPr>
                <a:lstStyle/>
                <a:p>
                  <a:pPr algn="l" rtl="0"/>
                  <a:r>
                    <a:rPr lang="en-US" sz="1600" b="1" dirty="0"/>
                    <a:t>Water</a:t>
                  </a:r>
                  <a:endParaRPr lang="en-AU" sz="1600" b="1" dirty="0"/>
                </a:p>
              </p:txBody>
            </p:sp>
            <p:sp>
              <p:nvSpPr>
                <p:cNvPr id="57" name="Line 75"/>
                <p:cNvSpPr>
                  <a:spLocks noChangeShapeType="1"/>
                </p:cNvSpPr>
                <p:nvPr/>
              </p:nvSpPr>
              <p:spPr bwMode="auto">
                <a:xfrm flipH="1">
                  <a:off x="3360" y="2781"/>
                  <a:ext cx="384" cy="99"/>
                </a:xfrm>
                <a:prstGeom prst="line">
                  <a:avLst/>
                </a:prstGeom>
                <a:noFill/>
                <a:ln w="9525">
                  <a:solidFill>
                    <a:schemeClr val="tx1"/>
                  </a:solidFill>
                  <a:round/>
                  <a:headEnd/>
                  <a:tailEnd type="triangle" w="med" len="med"/>
                </a:ln>
              </p:spPr>
              <p:txBody>
                <a:bodyPr wrap="none"/>
                <a:lstStyle/>
                <a:p>
                  <a:pPr algn="l" rtl="0"/>
                  <a:endParaRPr lang="en-US" b="1"/>
                </a:p>
              </p:txBody>
            </p:sp>
          </p:grpSp>
          <p:sp>
            <p:nvSpPr>
              <p:cNvPr id="42" name="Line 95"/>
              <p:cNvSpPr>
                <a:spLocks noChangeShapeType="1"/>
              </p:cNvSpPr>
              <p:nvPr/>
            </p:nvSpPr>
            <p:spPr bwMode="auto">
              <a:xfrm>
                <a:off x="3066" y="2942"/>
                <a:ext cx="0" cy="372"/>
              </a:xfrm>
              <a:prstGeom prst="line">
                <a:avLst/>
              </a:prstGeom>
              <a:noFill/>
              <a:ln w="9525">
                <a:solidFill>
                  <a:schemeClr val="tx1"/>
                </a:solidFill>
                <a:round/>
                <a:headEnd/>
                <a:tailEnd/>
              </a:ln>
            </p:spPr>
            <p:txBody>
              <a:bodyPr/>
              <a:lstStyle/>
              <a:p>
                <a:pPr algn="l" rtl="0"/>
                <a:endParaRPr lang="en-US" b="1"/>
              </a:p>
            </p:txBody>
          </p:sp>
          <p:sp>
            <p:nvSpPr>
              <p:cNvPr id="43" name="Line 97"/>
              <p:cNvSpPr>
                <a:spLocks noChangeShapeType="1"/>
              </p:cNvSpPr>
              <p:nvPr/>
            </p:nvSpPr>
            <p:spPr bwMode="auto">
              <a:xfrm>
                <a:off x="3057" y="3306"/>
                <a:ext cx="1206" cy="8"/>
              </a:xfrm>
              <a:prstGeom prst="line">
                <a:avLst/>
              </a:prstGeom>
              <a:noFill/>
              <a:ln w="9525">
                <a:solidFill>
                  <a:schemeClr val="tx1"/>
                </a:solidFill>
                <a:round/>
                <a:headEnd/>
                <a:tailEnd/>
              </a:ln>
            </p:spPr>
            <p:txBody>
              <a:bodyPr/>
              <a:lstStyle/>
              <a:p>
                <a:pPr algn="l" rtl="0"/>
                <a:endParaRPr lang="en-US" b="1"/>
              </a:p>
            </p:txBody>
          </p:sp>
          <p:sp>
            <p:nvSpPr>
              <p:cNvPr id="44" name="Line 98"/>
              <p:cNvSpPr>
                <a:spLocks noChangeShapeType="1"/>
              </p:cNvSpPr>
              <p:nvPr/>
            </p:nvSpPr>
            <p:spPr bwMode="auto">
              <a:xfrm>
                <a:off x="3022" y="2933"/>
                <a:ext cx="0" cy="417"/>
              </a:xfrm>
              <a:prstGeom prst="line">
                <a:avLst/>
              </a:prstGeom>
              <a:noFill/>
              <a:ln w="9525">
                <a:solidFill>
                  <a:schemeClr val="tx1"/>
                </a:solidFill>
                <a:round/>
                <a:headEnd/>
                <a:tailEnd/>
              </a:ln>
            </p:spPr>
            <p:txBody>
              <a:bodyPr/>
              <a:lstStyle/>
              <a:p>
                <a:pPr algn="l" rtl="0"/>
                <a:endParaRPr lang="en-US" b="1"/>
              </a:p>
            </p:txBody>
          </p:sp>
          <p:sp>
            <p:nvSpPr>
              <p:cNvPr id="45" name="Line 100"/>
              <p:cNvSpPr>
                <a:spLocks noChangeShapeType="1"/>
              </p:cNvSpPr>
              <p:nvPr/>
            </p:nvSpPr>
            <p:spPr bwMode="auto">
              <a:xfrm>
                <a:off x="2393" y="3261"/>
                <a:ext cx="0" cy="71"/>
              </a:xfrm>
              <a:prstGeom prst="line">
                <a:avLst/>
              </a:prstGeom>
              <a:noFill/>
              <a:ln w="9525">
                <a:solidFill>
                  <a:schemeClr val="tx1"/>
                </a:solidFill>
                <a:round/>
                <a:headEnd/>
                <a:tailEnd/>
              </a:ln>
            </p:spPr>
            <p:txBody>
              <a:bodyPr/>
              <a:lstStyle/>
              <a:p>
                <a:pPr algn="l" rtl="0"/>
                <a:endParaRPr lang="en-US" b="1"/>
              </a:p>
            </p:txBody>
          </p:sp>
          <p:sp>
            <p:nvSpPr>
              <p:cNvPr id="46" name="Line 101"/>
              <p:cNvSpPr>
                <a:spLocks noChangeShapeType="1"/>
              </p:cNvSpPr>
              <p:nvPr/>
            </p:nvSpPr>
            <p:spPr bwMode="auto">
              <a:xfrm flipH="1">
                <a:off x="1870" y="3350"/>
                <a:ext cx="531" cy="0"/>
              </a:xfrm>
              <a:prstGeom prst="line">
                <a:avLst/>
              </a:prstGeom>
              <a:noFill/>
              <a:ln w="9525">
                <a:solidFill>
                  <a:schemeClr val="tx1"/>
                </a:solidFill>
                <a:round/>
                <a:headEnd/>
                <a:tailEnd/>
              </a:ln>
            </p:spPr>
            <p:txBody>
              <a:bodyPr/>
              <a:lstStyle/>
              <a:p>
                <a:pPr algn="l" rtl="0"/>
                <a:endParaRPr lang="en-US" b="1"/>
              </a:p>
            </p:txBody>
          </p:sp>
          <p:sp>
            <p:nvSpPr>
              <p:cNvPr id="47" name="Line 102"/>
              <p:cNvSpPr>
                <a:spLocks noChangeShapeType="1"/>
              </p:cNvSpPr>
              <p:nvPr/>
            </p:nvSpPr>
            <p:spPr bwMode="auto">
              <a:xfrm>
                <a:off x="2437" y="3270"/>
                <a:ext cx="0" cy="133"/>
              </a:xfrm>
              <a:prstGeom prst="line">
                <a:avLst/>
              </a:prstGeom>
              <a:noFill/>
              <a:ln w="9525">
                <a:solidFill>
                  <a:schemeClr val="tx1"/>
                </a:solidFill>
                <a:round/>
                <a:headEnd/>
                <a:tailEnd/>
              </a:ln>
            </p:spPr>
            <p:txBody>
              <a:bodyPr/>
              <a:lstStyle/>
              <a:p>
                <a:pPr algn="l" rtl="0"/>
                <a:endParaRPr lang="en-US" b="1"/>
              </a:p>
            </p:txBody>
          </p:sp>
          <p:sp>
            <p:nvSpPr>
              <p:cNvPr id="48" name="Line 103"/>
              <p:cNvSpPr>
                <a:spLocks noChangeShapeType="1"/>
              </p:cNvSpPr>
              <p:nvPr/>
            </p:nvSpPr>
            <p:spPr bwMode="auto">
              <a:xfrm flipH="1">
                <a:off x="1879" y="3403"/>
                <a:ext cx="558" cy="0"/>
              </a:xfrm>
              <a:prstGeom prst="line">
                <a:avLst/>
              </a:prstGeom>
              <a:noFill/>
              <a:ln w="9525">
                <a:solidFill>
                  <a:schemeClr val="tx1"/>
                </a:solidFill>
                <a:round/>
                <a:headEnd/>
                <a:tailEnd/>
              </a:ln>
            </p:spPr>
            <p:txBody>
              <a:bodyPr/>
              <a:lstStyle/>
              <a:p>
                <a:pPr algn="l" rtl="0"/>
                <a:endParaRPr lang="en-US" b="1"/>
              </a:p>
            </p:txBody>
          </p:sp>
          <p:sp>
            <p:nvSpPr>
              <p:cNvPr id="49" name="Line 104"/>
              <p:cNvSpPr>
                <a:spLocks noChangeShapeType="1"/>
              </p:cNvSpPr>
              <p:nvPr/>
            </p:nvSpPr>
            <p:spPr bwMode="auto">
              <a:xfrm>
                <a:off x="2481" y="3270"/>
                <a:ext cx="0" cy="230"/>
              </a:xfrm>
              <a:prstGeom prst="line">
                <a:avLst/>
              </a:prstGeom>
              <a:noFill/>
              <a:ln w="9525">
                <a:solidFill>
                  <a:schemeClr val="tx1"/>
                </a:solidFill>
                <a:round/>
                <a:headEnd/>
                <a:tailEnd/>
              </a:ln>
            </p:spPr>
            <p:txBody>
              <a:bodyPr/>
              <a:lstStyle/>
              <a:p>
                <a:pPr algn="l" rtl="0"/>
                <a:endParaRPr lang="en-US" b="1"/>
              </a:p>
            </p:txBody>
          </p:sp>
          <p:sp>
            <p:nvSpPr>
              <p:cNvPr id="50" name="Line 105"/>
              <p:cNvSpPr>
                <a:spLocks noChangeShapeType="1"/>
              </p:cNvSpPr>
              <p:nvPr/>
            </p:nvSpPr>
            <p:spPr bwMode="auto">
              <a:xfrm flipH="1">
                <a:off x="1852" y="3500"/>
                <a:ext cx="629" cy="0"/>
              </a:xfrm>
              <a:prstGeom prst="line">
                <a:avLst/>
              </a:prstGeom>
              <a:noFill/>
              <a:ln w="9525">
                <a:solidFill>
                  <a:schemeClr val="tx1"/>
                </a:solidFill>
                <a:round/>
                <a:headEnd/>
                <a:tailEnd/>
              </a:ln>
            </p:spPr>
            <p:txBody>
              <a:bodyPr/>
              <a:lstStyle/>
              <a:p>
                <a:pPr algn="l" rtl="0"/>
                <a:endParaRPr lang="en-US" b="1"/>
              </a:p>
            </p:txBody>
          </p:sp>
          <p:sp>
            <p:nvSpPr>
              <p:cNvPr id="51" name="Line 106"/>
              <p:cNvSpPr>
                <a:spLocks noChangeShapeType="1"/>
              </p:cNvSpPr>
              <p:nvPr/>
            </p:nvSpPr>
            <p:spPr bwMode="auto">
              <a:xfrm flipH="1">
                <a:off x="2517" y="3261"/>
                <a:ext cx="9" cy="292"/>
              </a:xfrm>
              <a:prstGeom prst="line">
                <a:avLst/>
              </a:prstGeom>
              <a:noFill/>
              <a:ln w="9525">
                <a:solidFill>
                  <a:schemeClr val="tx1"/>
                </a:solidFill>
                <a:round/>
                <a:headEnd/>
                <a:tailEnd/>
              </a:ln>
            </p:spPr>
            <p:txBody>
              <a:bodyPr/>
              <a:lstStyle/>
              <a:p>
                <a:pPr algn="l" rtl="0"/>
                <a:endParaRPr lang="en-US" b="1"/>
              </a:p>
            </p:txBody>
          </p:sp>
          <p:sp>
            <p:nvSpPr>
              <p:cNvPr id="52" name="Line 107"/>
              <p:cNvSpPr>
                <a:spLocks noChangeShapeType="1"/>
              </p:cNvSpPr>
              <p:nvPr/>
            </p:nvSpPr>
            <p:spPr bwMode="auto">
              <a:xfrm flipH="1" flipV="1">
                <a:off x="1852" y="3545"/>
                <a:ext cx="665" cy="8"/>
              </a:xfrm>
              <a:prstGeom prst="line">
                <a:avLst/>
              </a:prstGeom>
              <a:noFill/>
              <a:ln w="9525">
                <a:solidFill>
                  <a:schemeClr val="tx1"/>
                </a:solidFill>
                <a:round/>
                <a:headEnd/>
                <a:tailEnd/>
              </a:ln>
            </p:spPr>
            <p:txBody>
              <a:bodyPr/>
              <a:lstStyle/>
              <a:p>
                <a:pPr algn="l" rtl="0"/>
                <a:endParaRPr lang="en-US" b="1"/>
              </a:p>
            </p:txBody>
          </p:sp>
          <p:sp>
            <p:nvSpPr>
              <p:cNvPr id="53" name="Line 108"/>
              <p:cNvSpPr>
                <a:spLocks noChangeShapeType="1"/>
              </p:cNvSpPr>
              <p:nvPr/>
            </p:nvSpPr>
            <p:spPr bwMode="auto">
              <a:xfrm flipH="1">
                <a:off x="2765" y="1464"/>
                <a:ext cx="9" cy="211"/>
              </a:xfrm>
              <a:prstGeom prst="line">
                <a:avLst/>
              </a:prstGeom>
              <a:noFill/>
              <a:ln w="9525">
                <a:solidFill>
                  <a:schemeClr val="tx1"/>
                </a:solidFill>
                <a:round/>
                <a:headEnd/>
                <a:tailEnd/>
              </a:ln>
            </p:spPr>
            <p:txBody>
              <a:bodyPr/>
              <a:lstStyle/>
              <a:p>
                <a:pPr algn="l" rtl="0"/>
                <a:endParaRPr lang="en-US" b="1"/>
              </a:p>
            </p:txBody>
          </p:sp>
          <p:sp>
            <p:nvSpPr>
              <p:cNvPr id="54" name="Line 109"/>
              <p:cNvSpPr>
                <a:spLocks noChangeShapeType="1"/>
              </p:cNvSpPr>
              <p:nvPr/>
            </p:nvSpPr>
            <p:spPr bwMode="auto">
              <a:xfrm>
                <a:off x="2818" y="1445"/>
                <a:ext cx="0" cy="248"/>
              </a:xfrm>
              <a:prstGeom prst="line">
                <a:avLst/>
              </a:prstGeom>
              <a:noFill/>
              <a:ln w="9525">
                <a:solidFill>
                  <a:schemeClr val="tx1"/>
                </a:solidFill>
                <a:round/>
                <a:headEnd/>
                <a:tailEnd/>
              </a:ln>
            </p:spPr>
            <p:txBody>
              <a:bodyPr/>
              <a:lstStyle/>
              <a:p>
                <a:pPr algn="l" rtl="0"/>
                <a:endParaRPr lang="en-US" b="1"/>
              </a:p>
            </p:txBody>
          </p:sp>
          <p:sp>
            <p:nvSpPr>
              <p:cNvPr id="55" name="Line 99"/>
              <p:cNvSpPr>
                <a:spLocks noChangeShapeType="1"/>
              </p:cNvSpPr>
              <p:nvPr/>
            </p:nvSpPr>
            <p:spPr bwMode="auto">
              <a:xfrm flipV="1">
                <a:off x="3022" y="3359"/>
                <a:ext cx="1240" cy="0"/>
              </a:xfrm>
              <a:prstGeom prst="line">
                <a:avLst/>
              </a:prstGeom>
              <a:noFill/>
              <a:ln w="9525">
                <a:solidFill>
                  <a:schemeClr val="tx1"/>
                </a:solidFill>
                <a:round/>
                <a:headEnd/>
                <a:tailEnd/>
              </a:ln>
            </p:spPr>
            <p:txBody>
              <a:bodyPr/>
              <a:lstStyle/>
              <a:p>
                <a:pPr algn="l" rtl="0"/>
                <a:endParaRPr lang="en-US" b="1"/>
              </a:p>
            </p:txBody>
          </p:sp>
        </p:grpSp>
        <p:sp>
          <p:nvSpPr>
            <p:cNvPr id="11" name="Text Box 113"/>
            <p:cNvSpPr txBox="1">
              <a:spLocks noChangeArrowheads="1"/>
            </p:cNvSpPr>
            <p:nvPr/>
          </p:nvSpPr>
          <p:spPr bwMode="auto">
            <a:xfrm>
              <a:off x="2693" y="2029"/>
              <a:ext cx="666" cy="443"/>
            </a:xfrm>
            <a:prstGeom prst="rect">
              <a:avLst/>
            </a:prstGeom>
            <a:noFill/>
            <a:ln w="9525" algn="ctr">
              <a:noFill/>
              <a:miter lim="800000"/>
              <a:headEnd/>
              <a:tailEnd/>
            </a:ln>
          </p:spPr>
          <p:txBody>
            <a:bodyPr>
              <a:spAutoFit/>
            </a:bodyPr>
            <a:lstStyle/>
            <a:p>
              <a:pPr algn="ctr" rtl="0"/>
              <a:r>
                <a:rPr lang="en-US" sz="1800" b="1" dirty="0"/>
                <a:t>Soil sample</a:t>
              </a:r>
            </a:p>
          </p:txBody>
        </p:sp>
      </p:grpSp>
    </p:spTree>
    <p:extLst>
      <p:ext uri="{BB962C8B-B14F-4D97-AF65-F5344CB8AC3E}">
        <p14:creationId xmlns:p14="http://schemas.microsoft.com/office/powerpoint/2010/main" val="117079911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txBox="1">
            <a:spLocks noChangeArrowheads="1"/>
          </p:cNvSpPr>
          <p:nvPr/>
        </p:nvSpPr>
        <p:spPr bwMode="auto">
          <a:xfrm>
            <a:off x="-158526" y="232886"/>
            <a:ext cx="6155083" cy="46166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r>
              <a:rPr lang="en-US" sz="2400" b="1" u="sng" dirty="0" smtClean="0">
                <a:solidFill>
                  <a:srgbClr val="C00000"/>
                </a:solidFill>
                <a:latin typeface="Arial" charset="0"/>
                <a:ea typeface="+mn-ea"/>
                <a:cs typeface="Arial" pitchFamily="34" charset="0"/>
              </a:rPr>
              <a:t>II. Consolidated Unrained Test (CU Test)</a:t>
            </a:r>
            <a:endParaRPr lang="en-AU" sz="2400" b="1" u="sng" dirty="0">
              <a:solidFill>
                <a:srgbClr val="C00000"/>
              </a:solidFill>
              <a:latin typeface="Arial" charset="0"/>
              <a:ea typeface="+mn-ea"/>
              <a:cs typeface="Arial" pitchFamily="34" charset="0"/>
            </a:endParaRPr>
          </a:p>
        </p:txBody>
      </p:sp>
      <p:sp>
        <p:nvSpPr>
          <p:cNvPr id="17" name="Text Box 101"/>
          <p:cNvSpPr txBox="1">
            <a:spLocks noChangeArrowheads="1"/>
          </p:cNvSpPr>
          <p:nvPr/>
        </p:nvSpPr>
        <p:spPr bwMode="auto">
          <a:xfrm>
            <a:off x="335329" y="5503594"/>
            <a:ext cx="8129588" cy="461665"/>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Tx/>
              <a:buSzPct val="72000"/>
            </a:pPr>
            <a:r>
              <a:rPr lang="en-US" altLang="en-US" sz="2400" b="1" dirty="0" smtClean="0">
                <a:solidFill>
                  <a:srgbClr val="000000"/>
                </a:solidFill>
                <a:latin typeface="+mn-lt"/>
              </a:rPr>
              <a:t>The </a:t>
            </a:r>
            <a:r>
              <a:rPr lang="en-US" altLang="en-US" sz="2400" b="1" dirty="0" smtClean="0">
                <a:solidFill>
                  <a:srgbClr val="FF0000"/>
                </a:solidFill>
                <a:latin typeface="+mn-lt"/>
              </a:rPr>
              <a:t>CU</a:t>
            </a:r>
            <a:r>
              <a:rPr lang="en-US" altLang="en-US" sz="2400" b="1" dirty="0" smtClean="0">
                <a:solidFill>
                  <a:srgbClr val="000000"/>
                </a:solidFill>
                <a:latin typeface="+mn-lt"/>
              </a:rPr>
              <a:t> test is the </a:t>
            </a:r>
            <a:r>
              <a:rPr lang="en-US" altLang="en-US" sz="2400" b="1" dirty="0" smtClean="0">
                <a:solidFill>
                  <a:srgbClr val="0000FF"/>
                </a:solidFill>
                <a:latin typeface="+mn-lt"/>
              </a:rPr>
              <a:t>most</a:t>
            </a:r>
            <a:r>
              <a:rPr lang="en-US" altLang="en-US" sz="2400" b="1" dirty="0" smtClean="0">
                <a:solidFill>
                  <a:srgbClr val="000000"/>
                </a:solidFill>
                <a:latin typeface="+mn-lt"/>
              </a:rPr>
              <a:t> </a:t>
            </a:r>
            <a:r>
              <a:rPr lang="en-US" altLang="en-US" sz="2400" b="1" dirty="0" smtClean="0">
                <a:solidFill>
                  <a:srgbClr val="0000FF"/>
                </a:solidFill>
                <a:latin typeface="+mn-lt"/>
              </a:rPr>
              <a:t>common</a:t>
            </a:r>
            <a:r>
              <a:rPr lang="en-US" altLang="en-US" sz="2400" b="1" dirty="0" smtClean="0">
                <a:solidFill>
                  <a:srgbClr val="000000"/>
                </a:solidFill>
                <a:latin typeface="+mn-lt"/>
              </a:rPr>
              <a:t> type of triaxial test.</a:t>
            </a:r>
            <a:endParaRPr lang="en-US" altLang="en-US" sz="2400" b="1" dirty="0">
              <a:solidFill>
                <a:srgbClr val="000000"/>
              </a:solidFill>
              <a:latin typeface="+mn-lt"/>
            </a:endParaRPr>
          </a:p>
        </p:txBody>
      </p:sp>
      <p:sp>
        <p:nvSpPr>
          <p:cNvPr id="18" name="Text Box 101"/>
          <p:cNvSpPr txBox="1">
            <a:spLocks noChangeArrowheads="1"/>
          </p:cNvSpPr>
          <p:nvPr/>
        </p:nvSpPr>
        <p:spPr bwMode="auto">
          <a:xfrm>
            <a:off x="335329" y="802960"/>
            <a:ext cx="8129588" cy="1200329"/>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Tx/>
              <a:buSzPct val="72000"/>
            </a:pPr>
            <a:r>
              <a:rPr lang="en-US" altLang="en-US" sz="2400" b="1" dirty="0" smtClean="0">
                <a:solidFill>
                  <a:srgbClr val="000000"/>
                </a:solidFill>
                <a:latin typeface="+mn-lt"/>
              </a:rPr>
              <a:t>As the name implies, the test specimen is first consolidated (drainage valves </a:t>
            </a:r>
            <a:r>
              <a:rPr lang="en-US" altLang="en-US" sz="2400" b="1" dirty="0" smtClean="0">
                <a:solidFill>
                  <a:srgbClr val="0000FF"/>
                </a:solidFill>
                <a:latin typeface="+mn-lt"/>
              </a:rPr>
              <a:t>open</a:t>
            </a:r>
            <a:r>
              <a:rPr lang="en-US" altLang="en-US" sz="2400" b="1" dirty="0" smtClean="0">
                <a:solidFill>
                  <a:srgbClr val="000000"/>
                </a:solidFill>
                <a:latin typeface="+mn-lt"/>
              </a:rPr>
              <a:t>) under the desired consolidation stresses.</a:t>
            </a:r>
            <a:endParaRPr lang="en-US" altLang="en-US" sz="2400" b="1" dirty="0">
              <a:solidFill>
                <a:srgbClr val="000000"/>
              </a:solidFill>
              <a:latin typeface="+mn-lt"/>
            </a:endParaRPr>
          </a:p>
        </p:txBody>
      </p:sp>
      <p:sp>
        <p:nvSpPr>
          <p:cNvPr id="19" name="Text Box 101"/>
          <p:cNvSpPr txBox="1">
            <a:spLocks noChangeArrowheads="1"/>
          </p:cNvSpPr>
          <p:nvPr/>
        </p:nvSpPr>
        <p:spPr bwMode="auto">
          <a:xfrm>
            <a:off x="335329" y="1997974"/>
            <a:ext cx="8129588" cy="1200329"/>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Tx/>
              <a:buSzPct val="72000"/>
            </a:pPr>
            <a:r>
              <a:rPr lang="en-US" altLang="en-US" sz="2400" b="1" dirty="0" smtClean="0">
                <a:solidFill>
                  <a:srgbClr val="000000"/>
                </a:solidFill>
                <a:latin typeface="+mn-lt"/>
              </a:rPr>
              <a:t>After consolidation is complete, the drainage valves are </a:t>
            </a:r>
            <a:r>
              <a:rPr lang="en-US" altLang="en-US" sz="2400" b="1" dirty="0" smtClean="0">
                <a:solidFill>
                  <a:srgbClr val="0000FF"/>
                </a:solidFill>
                <a:latin typeface="+mn-lt"/>
              </a:rPr>
              <a:t>closed</a:t>
            </a:r>
            <a:r>
              <a:rPr lang="en-US" altLang="en-US" sz="2400" b="1" dirty="0" smtClean="0">
                <a:solidFill>
                  <a:srgbClr val="000000"/>
                </a:solidFill>
                <a:latin typeface="+mn-lt"/>
              </a:rPr>
              <a:t>, and the specimen is loaded to failure in undrained shear.</a:t>
            </a:r>
            <a:endParaRPr lang="en-US" altLang="en-US" sz="2400" b="1" dirty="0">
              <a:solidFill>
                <a:srgbClr val="000000"/>
              </a:solidFill>
              <a:latin typeface="+mn-lt"/>
            </a:endParaRPr>
          </a:p>
        </p:txBody>
      </p:sp>
      <p:sp>
        <p:nvSpPr>
          <p:cNvPr id="20" name="Text Box 101"/>
          <p:cNvSpPr txBox="1">
            <a:spLocks noChangeArrowheads="1"/>
          </p:cNvSpPr>
          <p:nvPr/>
        </p:nvSpPr>
        <p:spPr bwMode="auto">
          <a:xfrm>
            <a:off x="335329" y="3200786"/>
            <a:ext cx="8129588" cy="1569660"/>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Tx/>
              <a:buSzPct val="72000"/>
            </a:pPr>
            <a:r>
              <a:rPr lang="en-US" altLang="en-US" sz="2400" b="1" dirty="0" smtClean="0">
                <a:solidFill>
                  <a:srgbClr val="000000"/>
                </a:solidFill>
                <a:latin typeface="+mn-lt"/>
              </a:rPr>
              <a:t>Often, the </a:t>
            </a:r>
            <a:r>
              <a:rPr lang="en-US" altLang="en-US" sz="2400" b="1" dirty="0" smtClean="0">
                <a:solidFill>
                  <a:srgbClr val="0000FF"/>
                </a:solidFill>
                <a:latin typeface="+mn-lt"/>
              </a:rPr>
              <a:t>pore</a:t>
            </a:r>
            <a:r>
              <a:rPr lang="en-US" altLang="en-US" sz="2400" b="1" dirty="0" smtClean="0">
                <a:solidFill>
                  <a:srgbClr val="000000"/>
                </a:solidFill>
                <a:latin typeface="+mn-lt"/>
              </a:rPr>
              <a:t> </a:t>
            </a:r>
            <a:r>
              <a:rPr lang="en-US" altLang="en-US" sz="2400" b="1" dirty="0" smtClean="0">
                <a:solidFill>
                  <a:srgbClr val="0000FF"/>
                </a:solidFill>
                <a:latin typeface="+mn-lt"/>
              </a:rPr>
              <a:t>water</a:t>
            </a:r>
            <a:r>
              <a:rPr lang="en-US" altLang="en-US" sz="2400" b="1" dirty="0" smtClean="0">
                <a:solidFill>
                  <a:srgbClr val="000000"/>
                </a:solidFill>
                <a:latin typeface="+mn-lt"/>
              </a:rPr>
              <a:t> </a:t>
            </a:r>
            <a:r>
              <a:rPr lang="en-US" altLang="en-US" sz="2400" b="1" dirty="0" smtClean="0">
                <a:solidFill>
                  <a:srgbClr val="0000FF"/>
                </a:solidFill>
                <a:latin typeface="+mn-lt"/>
              </a:rPr>
              <a:t>pressures</a:t>
            </a:r>
            <a:r>
              <a:rPr lang="en-US" altLang="en-US" sz="2400" b="1" dirty="0" smtClean="0">
                <a:solidFill>
                  <a:srgbClr val="000000"/>
                </a:solidFill>
                <a:latin typeface="+mn-lt"/>
              </a:rPr>
              <a:t> developed during shear are </a:t>
            </a:r>
            <a:r>
              <a:rPr lang="en-US" altLang="en-US" sz="2400" b="1" dirty="0" smtClean="0">
                <a:solidFill>
                  <a:srgbClr val="0000FF"/>
                </a:solidFill>
                <a:latin typeface="+mn-lt"/>
              </a:rPr>
              <a:t>measured</a:t>
            </a:r>
            <a:r>
              <a:rPr lang="en-US" altLang="en-US" sz="2400" b="1" dirty="0" smtClean="0">
                <a:solidFill>
                  <a:srgbClr val="000000"/>
                </a:solidFill>
                <a:latin typeface="+mn-lt"/>
              </a:rPr>
              <a:t>, and both the </a:t>
            </a:r>
            <a:r>
              <a:rPr lang="en-US" altLang="en-US" sz="2400" b="1" dirty="0" smtClean="0">
                <a:solidFill>
                  <a:srgbClr val="FF0000"/>
                </a:solidFill>
                <a:latin typeface="+mn-lt"/>
              </a:rPr>
              <a:t>total</a:t>
            </a:r>
            <a:r>
              <a:rPr lang="en-US" altLang="en-US" sz="2400" b="1" dirty="0" smtClean="0">
                <a:solidFill>
                  <a:srgbClr val="000000"/>
                </a:solidFill>
                <a:latin typeface="+mn-lt"/>
              </a:rPr>
              <a:t> and </a:t>
            </a:r>
            <a:r>
              <a:rPr lang="en-US" altLang="en-US" sz="2400" b="1" dirty="0" smtClean="0">
                <a:solidFill>
                  <a:srgbClr val="FF0000"/>
                </a:solidFill>
                <a:latin typeface="+mn-lt"/>
              </a:rPr>
              <a:t>effective</a:t>
            </a:r>
            <a:r>
              <a:rPr lang="en-US" altLang="en-US" sz="2400" b="1" dirty="0" smtClean="0">
                <a:solidFill>
                  <a:srgbClr val="000000"/>
                </a:solidFill>
                <a:latin typeface="+mn-lt"/>
              </a:rPr>
              <a:t> stresses may be calculated during shear and at failure. Thus this test can  either be a </a:t>
            </a:r>
            <a:r>
              <a:rPr lang="en-US" altLang="en-US" sz="2400" b="1" dirty="0" smtClean="0">
                <a:solidFill>
                  <a:srgbClr val="0000FF"/>
                </a:solidFill>
                <a:latin typeface="+mn-lt"/>
              </a:rPr>
              <a:t>total</a:t>
            </a:r>
            <a:r>
              <a:rPr lang="en-US" altLang="en-US" sz="2400" b="1" dirty="0" smtClean="0">
                <a:solidFill>
                  <a:srgbClr val="000000"/>
                </a:solidFill>
                <a:latin typeface="+mn-lt"/>
              </a:rPr>
              <a:t> or an </a:t>
            </a:r>
            <a:r>
              <a:rPr lang="en-US" altLang="en-US" sz="2400" b="1" dirty="0" smtClean="0">
                <a:solidFill>
                  <a:srgbClr val="0000FF"/>
                </a:solidFill>
                <a:latin typeface="+mn-lt"/>
              </a:rPr>
              <a:t>effective</a:t>
            </a:r>
            <a:r>
              <a:rPr lang="en-US" altLang="en-US" sz="2400" b="1" dirty="0" smtClean="0">
                <a:solidFill>
                  <a:srgbClr val="000000"/>
                </a:solidFill>
                <a:latin typeface="+mn-lt"/>
              </a:rPr>
              <a:t> stress test.</a:t>
            </a:r>
            <a:endParaRPr lang="en-US" altLang="en-US" sz="2400" b="1" dirty="0">
              <a:solidFill>
                <a:srgbClr val="000000"/>
              </a:solidFill>
              <a:latin typeface="+mn-lt"/>
            </a:endParaRPr>
          </a:p>
        </p:txBody>
      </p:sp>
      <p:sp>
        <p:nvSpPr>
          <p:cNvPr id="21" name="Text Box 101"/>
          <p:cNvSpPr txBox="1">
            <a:spLocks noChangeArrowheads="1"/>
          </p:cNvSpPr>
          <p:nvPr/>
        </p:nvSpPr>
        <p:spPr bwMode="auto">
          <a:xfrm>
            <a:off x="335329" y="4913324"/>
            <a:ext cx="8129588" cy="461665"/>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Tx/>
              <a:buSzPct val="72000"/>
            </a:pPr>
            <a:r>
              <a:rPr lang="en-US" altLang="en-US" sz="2400" b="1" dirty="0" smtClean="0">
                <a:solidFill>
                  <a:srgbClr val="000000"/>
                </a:solidFill>
                <a:latin typeface="+mn-lt"/>
              </a:rPr>
              <a:t>This test is sometimes called the </a:t>
            </a:r>
            <a:r>
              <a:rPr lang="en-US" altLang="en-US" sz="2400" b="1" i="1" dirty="0" smtClean="0">
                <a:solidFill>
                  <a:srgbClr val="FF0000"/>
                </a:solidFill>
                <a:latin typeface="+mn-lt"/>
              </a:rPr>
              <a:t>R-test</a:t>
            </a:r>
            <a:r>
              <a:rPr lang="en-US" altLang="en-US" sz="2400" b="1" dirty="0" smtClean="0">
                <a:solidFill>
                  <a:srgbClr val="000000"/>
                </a:solidFill>
                <a:latin typeface="+mn-lt"/>
              </a:rPr>
              <a:t>.</a:t>
            </a:r>
            <a:endParaRPr lang="en-US" altLang="en-US" sz="2400" b="1" dirty="0">
              <a:solidFill>
                <a:srgbClr val="000000"/>
              </a:solidFill>
              <a:latin typeface="+mn-lt"/>
            </a:endParaRPr>
          </a:p>
        </p:txBody>
      </p:sp>
    </p:spTree>
    <p:custDataLst>
      <p:tags r:id="rId1"/>
    </p:custDataLst>
  </p:cSld>
  <p:clrMapOvr>
    <a:masterClrMapping/>
  </p:clrMapOvr>
  <p:transition advClick="0" advTm="4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101"/>
          <p:cNvSpPr txBox="1">
            <a:spLocks noChangeArrowheads="1"/>
          </p:cNvSpPr>
          <p:nvPr/>
        </p:nvSpPr>
        <p:spPr bwMode="auto">
          <a:xfrm>
            <a:off x="307323" y="213100"/>
            <a:ext cx="8129588" cy="1569660"/>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
                <a:srgbClr val="FF0000"/>
              </a:buClr>
              <a:buSzPct val="68000"/>
            </a:pPr>
            <a:r>
              <a:rPr lang="en-US" altLang="en-US" sz="2400" b="1" dirty="0" smtClean="0">
                <a:solidFill>
                  <a:srgbClr val="FF0000"/>
                </a:solidFill>
                <a:latin typeface="+mn-lt"/>
              </a:rPr>
              <a:t>CD</a:t>
            </a:r>
            <a:r>
              <a:rPr lang="en-US" altLang="en-US" sz="2400" b="1" dirty="0" smtClean="0">
                <a:solidFill>
                  <a:srgbClr val="000000"/>
                </a:solidFill>
                <a:latin typeface="+mn-lt"/>
              </a:rPr>
              <a:t> tests on clay soils take considerable time. For this reason, </a:t>
            </a:r>
            <a:r>
              <a:rPr lang="en-US" altLang="en-US" sz="2400" b="1" dirty="0" smtClean="0">
                <a:solidFill>
                  <a:srgbClr val="FF0000"/>
                </a:solidFill>
                <a:latin typeface="+mn-lt"/>
              </a:rPr>
              <a:t>CU</a:t>
            </a:r>
            <a:r>
              <a:rPr lang="en-US" altLang="en-US" sz="2400" b="1" dirty="0" smtClean="0">
                <a:solidFill>
                  <a:srgbClr val="000000"/>
                </a:solidFill>
                <a:latin typeface="+mn-lt"/>
              </a:rPr>
              <a:t> tests can be conducted on such soils with pore pressure measurements to obtain </a:t>
            </a:r>
            <a:r>
              <a:rPr lang="en-US" altLang="en-US" sz="2400" b="1" dirty="0" smtClean="0">
                <a:solidFill>
                  <a:srgbClr val="0000FF"/>
                </a:solidFill>
                <a:latin typeface="+mn-lt"/>
              </a:rPr>
              <a:t>drained</a:t>
            </a:r>
            <a:r>
              <a:rPr lang="en-US" altLang="en-US" sz="2400" b="1" dirty="0" smtClean="0">
                <a:solidFill>
                  <a:srgbClr val="000000"/>
                </a:solidFill>
                <a:latin typeface="+mn-lt"/>
              </a:rPr>
              <a:t> shear strength </a:t>
            </a:r>
            <a:r>
              <a:rPr lang="en-US" altLang="en-US" sz="2400" b="1" dirty="0" smtClean="0">
                <a:solidFill>
                  <a:srgbClr val="0000FF"/>
                </a:solidFill>
                <a:latin typeface="+mn-lt"/>
              </a:rPr>
              <a:t>parameters</a:t>
            </a:r>
            <a:r>
              <a:rPr lang="en-US" altLang="en-US" sz="2400" b="1" dirty="0" smtClean="0">
                <a:solidFill>
                  <a:srgbClr val="000000"/>
                </a:solidFill>
                <a:latin typeface="+mn-lt"/>
              </a:rPr>
              <a:t>.</a:t>
            </a:r>
            <a:endParaRPr lang="en-US" altLang="en-US" sz="2400" b="1" dirty="0">
              <a:solidFill>
                <a:srgbClr val="000000"/>
              </a:solidFill>
              <a:latin typeface="+mn-lt"/>
            </a:endParaRPr>
          </a:p>
        </p:txBody>
      </p:sp>
      <p:sp>
        <p:nvSpPr>
          <p:cNvPr id="15" name="Text Box 101"/>
          <p:cNvSpPr txBox="1">
            <a:spLocks noChangeArrowheads="1"/>
          </p:cNvSpPr>
          <p:nvPr/>
        </p:nvSpPr>
        <p:spPr bwMode="auto">
          <a:xfrm>
            <a:off x="307323" y="1722580"/>
            <a:ext cx="8105491" cy="1200329"/>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
                <a:srgbClr val="FF0000"/>
              </a:buClr>
              <a:buSzPct val="68000"/>
            </a:pPr>
            <a:r>
              <a:rPr lang="en-US" altLang="en-US" sz="2400" b="1" dirty="0" smtClean="0">
                <a:solidFill>
                  <a:srgbClr val="000000"/>
                </a:solidFill>
                <a:latin typeface="+mn-lt"/>
              </a:rPr>
              <a:t>Because drainage is not allowed in these tests during the application of deviator stress, they can be performed </a:t>
            </a:r>
            <a:r>
              <a:rPr lang="en-US" altLang="en-US" sz="2400" b="1" dirty="0" smtClean="0">
                <a:solidFill>
                  <a:srgbClr val="0000FF"/>
                </a:solidFill>
                <a:latin typeface="+mn-lt"/>
              </a:rPr>
              <a:t>quickly</a:t>
            </a:r>
            <a:r>
              <a:rPr lang="en-US" altLang="en-US" sz="2400" b="1" dirty="0" smtClean="0">
                <a:solidFill>
                  <a:srgbClr val="000000"/>
                </a:solidFill>
                <a:latin typeface="+mn-lt"/>
              </a:rPr>
              <a:t>.</a:t>
            </a:r>
            <a:endParaRPr lang="en-US" altLang="en-US" sz="2400" b="1" dirty="0">
              <a:solidFill>
                <a:srgbClr val="000000"/>
              </a:solidFill>
              <a:latin typeface="+mn-lt"/>
            </a:endParaRPr>
          </a:p>
        </p:txBody>
      </p:sp>
      <p:sp>
        <p:nvSpPr>
          <p:cNvPr id="10" name="Text Box 101"/>
          <p:cNvSpPr txBox="1">
            <a:spLocks noChangeArrowheads="1"/>
          </p:cNvSpPr>
          <p:nvPr/>
        </p:nvSpPr>
        <p:spPr bwMode="auto">
          <a:xfrm>
            <a:off x="307323" y="3107201"/>
            <a:ext cx="8105491" cy="830997"/>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
                <a:srgbClr val="FF0000"/>
              </a:buClr>
              <a:buSzPct val="68000"/>
            </a:pPr>
            <a:r>
              <a:rPr lang="en-US" altLang="en-US" sz="2400" b="1" dirty="0" smtClean="0">
                <a:solidFill>
                  <a:srgbClr val="000000"/>
                </a:solidFill>
                <a:latin typeface="+mn-lt"/>
              </a:rPr>
              <a:t>Like the </a:t>
            </a:r>
            <a:r>
              <a:rPr lang="en-US" altLang="en-US" sz="2400" b="1" dirty="0" smtClean="0">
                <a:solidFill>
                  <a:srgbClr val="FF0000"/>
                </a:solidFill>
                <a:latin typeface="+mn-lt"/>
              </a:rPr>
              <a:t>CD</a:t>
            </a:r>
            <a:r>
              <a:rPr lang="en-US" altLang="en-US" sz="2400" b="1" dirty="0" smtClean="0">
                <a:solidFill>
                  <a:srgbClr val="000000"/>
                </a:solidFill>
                <a:latin typeface="+mn-lt"/>
              </a:rPr>
              <a:t> test, the axial stress can be increased </a:t>
            </a:r>
            <a:r>
              <a:rPr lang="en-US" altLang="en-US" sz="2400" b="1" dirty="0" smtClean="0">
                <a:solidFill>
                  <a:srgbClr val="0000FF"/>
                </a:solidFill>
                <a:latin typeface="+mn-lt"/>
              </a:rPr>
              <a:t>incrementally</a:t>
            </a:r>
            <a:r>
              <a:rPr lang="en-US" altLang="en-US" sz="2400" b="1" dirty="0" smtClean="0">
                <a:solidFill>
                  <a:srgbClr val="000000"/>
                </a:solidFill>
                <a:latin typeface="+mn-lt"/>
              </a:rPr>
              <a:t> or at a </a:t>
            </a:r>
            <a:r>
              <a:rPr lang="en-US" altLang="en-US" sz="2400" b="1" dirty="0" smtClean="0">
                <a:solidFill>
                  <a:srgbClr val="0000FF"/>
                </a:solidFill>
                <a:latin typeface="+mn-lt"/>
              </a:rPr>
              <a:t>constant</a:t>
            </a:r>
            <a:r>
              <a:rPr lang="en-US" altLang="en-US" sz="2400" b="1" dirty="0" smtClean="0">
                <a:solidFill>
                  <a:srgbClr val="000000"/>
                </a:solidFill>
                <a:latin typeface="+mn-lt"/>
              </a:rPr>
              <a:t> </a:t>
            </a:r>
            <a:r>
              <a:rPr lang="en-US" altLang="en-US" sz="2400" b="1" dirty="0" smtClean="0">
                <a:solidFill>
                  <a:srgbClr val="0000FF"/>
                </a:solidFill>
                <a:latin typeface="+mn-lt"/>
              </a:rPr>
              <a:t>rate</a:t>
            </a:r>
            <a:r>
              <a:rPr lang="en-US" altLang="en-US" sz="2400" b="1" dirty="0" smtClean="0">
                <a:solidFill>
                  <a:srgbClr val="000000"/>
                </a:solidFill>
                <a:latin typeface="+mn-lt"/>
              </a:rPr>
              <a:t> of strain..</a:t>
            </a:r>
            <a:endParaRPr lang="en-US" altLang="en-US" sz="2400" b="1" dirty="0">
              <a:solidFill>
                <a:srgbClr val="000000"/>
              </a:solidFill>
              <a:latin typeface="+mn-lt"/>
            </a:endParaRPr>
          </a:p>
        </p:txBody>
      </p:sp>
      <p:sp>
        <p:nvSpPr>
          <p:cNvPr id="11" name="Text Box 101"/>
          <p:cNvSpPr txBox="1">
            <a:spLocks noChangeArrowheads="1"/>
          </p:cNvSpPr>
          <p:nvPr/>
        </p:nvSpPr>
        <p:spPr bwMode="auto">
          <a:xfrm>
            <a:off x="307323" y="4090598"/>
            <a:ext cx="8105491" cy="1200329"/>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
                <a:srgbClr val="FF0000"/>
              </a:buClr>
              <a:buSzPct val="68000"/>
            </a:pPr>
            <a:r>
              <a:rPr lang="en-US" altLang="en-US" sz="2400" b="1" dirty="0" smtClean="0">
                <a:solidFill>
                  <a:srgbClr val="0000FF"/>
                </a:solidFill>
                <a:latin typeface="+mn-lt"/>
              </a:rPr>
              <a:t>Positive</a:t>
            </a:r>
            <a:r>
              <a:rPr lang="en-US" altLang="en-US" sz="2400" b="1" dirty="0" smtClean="0">
                <a:solidFill>
                  <a:srgbClr val="000000"/>
                </a:solidFill>
                <a:latin typeface="+mn-lt"/>
              </a:rPr>
              <a:t> pore pressures occur in </a:t>
            </a:r>
            <a:r>
              <a:rPr lang="en-US" altLang="en-US" sz="2400" b="1" dirty="0" smtClean="0">
                <a:solidFill>
                  <a:srgbClr val="0000FF"/>
                </a:solidFill>
                <a:latin typeface="+mn-lt"/>
              </a:rPr>
              <a:t>normally</a:t>
            </a:r>
            <a:r>
              <a:rPr lang="en-US" altLang="en-US" sz="2400" b="1" dirty="0" smtClean="0">
                <a:solidFill>
                  <a:srgbClr val="000000"/>
                </a:solidFill>
                <a:latin typeface="+mn-lt"/>
              </a:rPr>
              <a:t> consolidated clays and </a:t>
            </a:r>
            <a:r>
              <a:rPr lang="en-US" altLang="en-US" sz="2400" b="1" dirty="0" smtClean="0">
                <a:solidFill>
                  <a:srgbClr val="0000FF"/>
                </a:solidFill>
                <a:latin typeface="+mn-lt"/>
              </a:rPr>
              <a:t>negative</a:t>
            </a:r>
            <a:r>
              <a:rPr lang="en-US" altLang="en-US" sz="2400" b="1" dirty="0" smtClean="0">
                <a:solidFill>
                  <a:srgbClr val="000000"/>
                </a:solidFill>
                <a:latin typeface="+mn-lt"/>
              </a:rPr>
              <a:t> pore pressures occur in </a:t>
            </a:r>
            <a:r>
              <a:rPr lang="en-US" altLang="en-US" sz="2400" b="1" dirty="0" smtClean="0">
                <a:solidFill>
                  <a:srgbClr val="0000FF"/>
                </a:solidFill>
                <a:latin typeface="+mn-lt"/>
              </a:rPr>
              <a:t>overconsolidated</a:t>
            </a:r>
            <a:r>
              <a:rPr lang="en-US" altLang="en-US" sz="2400" b="1" dirty="0" smtClean="0">
                <a:solidFill>
                  <a:srgbClr val="000000"/>
                </a:solidFill>
                <a:latin typeface="+mn-lt"/>
              </a:rPr>
              <a:t> clays.</a:t>
            </a:r>
            <a:endParaRPr lang="en-US" altLang="en-US" sz="2400" b="1" dirty="0">
              <a:solidFill>
                <a:srgbClr val="000000"/>
              </a:solidFill>
              <a:latin typeface="+mn-lt"/>
            </a:endParaRPr>
          </a:p>
        </p:txBody>
      </p:sp>
    </p:spTree>
    <p:custDataLst>
      <p:tags r:id="rId1"/>
    </p:custDataLst>
    <p:extLst>
      <p:ext uri="{BB962C8B-B14F-4D97-AF65-F5344CB8AC3E}">
        <p14:creationId xmlns:p14="http://schemas.microsoft.com/office/powerpoint/2010/main" val="559534447"/>
      </p:ext>
    </p:extLst>
  </p:cSld>
  <p:clrMapOvr>
    <a:masterClrMapping/>
  </p:clrMapOvr>
  <p:transition advClick="0" advTm="4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0" grpId="0"/>
      <p:bldP spid="11"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Text Box 3"/>
          <p:cNvSpPr txBox="1">
            <a:spLocks noChangeArrowheads="1"/>
          </p:cNvSpPr>
          <p:nvPr/>
        </p:nvSpPr>
        <p:spPr bwMode="auto">
          <a:xfrm>
            <a:off x="277813" y="1081088"/>
            <a:ext cx="4433887" cy="369332"/>
          </a:xfrm>
          <a:prstGeom prst="rect">
            <a:avLst/>
          </a:prstGeom>
          <a:solidFill>
            <a:srgbClr val="FFFF00"/>
          </a:solidFill>
          <a:ln w="9525" algn="ctr">
            <a:noFill/>
            <a:miter lim="800000"/>
            <a:headEnd/>
            <a:tailEnd/>
          </a:ln>
        </p:spPr>
        <p:txBody>
          <a:bodyPr>
            <a:spAutoFit/>
          </a:bodyPr>
          <a:lstStyle/>
          <a:p>
            <a:pPr algn="l" rtl="0"/>
            <a:r>
              <a:rPr lang="en-US" b="1">
                <a:solidFill>
                  <a:srgbClr val="0000FF"/>
                </a:solidFill>
              </a:rPr>
              <a:t>Step 1: At the end of consolidation</a:t>
            </a:r>
          </a:p>
        </p:txBody>
      </p:sp>
      <p:grpSp>
        <p:nvGrpSpPr>
          <p:cNvPr id="2" name="Group 4"/>
          <p:cNvGrpSpPr>
            <a:grpSpLocks/>
          </p:cNvGrpSpPr>
          <p:nvPr/>
        </p:nvGrpSpPr>
        <p:grpSpPr bwMode="auto">
          <a:xfrm>
            <a:off x="1306513" y="1346200"/>
            <a:ext cx="1557337" cy="1408113"/>
            <a:chOff x="823" y="866"/>
            <a:chExt cx="981" cy="887"/>
          </a:xfrm>
        </p:grpSpPr>
        <p:sp>
          <p:nvSpPr>
            <p:cNvPr id="13389" name="Rectangle 5" descr="Stationery"/>
            <p:cNvSpPr>
              <a:spLocks noChangeArrowheads="1"/>
            </p:cNvSpPr>
            <p:nvPr/>
          </p:nvSpPr>
          <p:spPr bwMode="auto">
            <a:xfrm>
              <a:off x="823" y="134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13390" name="Line 6"/>
            <p:cNvSpPr>
              <a:spLocks noChangeShapeType="1"/>
            </p:cNvSpPr>
            <p:nvPr/>
          </p:nvSpPr>
          <p:spPr bwMode="auto">
            <a:xfrm>
              <a:off x="968" y="1125"/>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13391" name="Line 7"/>
            <p:cNvSpPr>
              <a:spLocks noChangeShapeType="1"/>
            </p:cNvSpPr>
            <p:nvPr/>
          </p:nvSpPr>
          <p:spPr bwMode="auto">
            <a:xfrm rot="5400000">
              <a:off x="1204" y="1442"/>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13392" name="Text Box 8"/>
            <p:cNvSpPr txBox="1">
              <a:spLocks noChangeArrowheads="1"/>
            </p:cNvSpPr>
            <p:nvPr/>
          </p:nvSpPr>
          <p:spPr bwMode="auto">
            <a:xfrm>
              <a:off x="840" y="866"/>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sp>
          <p:nvSpPr>
            <p:cNvPr id="13393" name="Text Box 9"/>
            <p:cNvSpPr txBox="1">
              <a:spLocks noChangeArrowheads="1"/>
            </p:cNvSpPr>
            <p:nvPr/>
          </p:nvSpPr>
          <p:spPr bwMode="auto">
            <a:xfrm>
              <a:off x="1307" y="1351"/>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3" name="Group 75"/>
          <p:cNvGrpSpPr>
            <a:grpSpLocks/>
          </p:cNvGrpSpPr>
          <p:nvPr/>
        </p:nvGrpSpPr>
        <p:grpSpPr bwMode="auto">
          <a:xfrm>
            <a:off x="808038" y="520700"/>
            <a:ext cx="6751637" cy="588963"/>
            <a:chOff x="509" y="328"/>
            <a:chExt cx="4253" cy="371"/>
          </a:xfrm>
        </p:grpSpPr>
        <p:sp>
          <p:nvSpPr>
            <p:cNvPr id="13384" name="Text Box 11"/>
            <p:cNvSpPr txBox="1">
              <a:spLocks noChangeArrowheads="1"/>
            </p:cNvSpPr>
            <p:nvPr/>
          </p:nvSpPr>
          <p:spPr bwMode="auto">
            <a:xfrm>
              <a:off x="509" y="365"/>
              <a:ext cx="701" cy="252"/>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Total, </a:t>
              </a:r>
              <a:r>
                <a:rPr lang="en-US" sz="2000" b="1" u="sng" dirty="0">
                  <a:solidFill>
                    <a:schemeClr val="hlink"/>
                  </a:solidFill>
                  <a:latin typeface="Symbol" pitchFamily="18" charset="2"/>
                </a:rPr>
                <a:t>s</a:t>
              </a:r>
            </a:p>
          </p:txBody>
        </p:sp>
        <p:sp>
          <p:nvSpPr>
            <p:cNvPr id="13385" name="Text Box 12"/>
            <p:cNvSpPr txBox="1">
              <a:spLocks noChangeArrowheads="1"/>
            </p:cNvSpPr>
            <p:nvPr/>
          </p:nvSpPr>
          <p:spPr bwMode="auto">
            <a:xfrm>
              <a:off x="1699" y="328"/>
              <a:ext cx="443" cy="365"/>
            </a:xfrm>
            <a:prstGeom prst="rect">
              <a:avLst/>
            </a:prstGeom>
            <a:noFill/>
            <a:ln w="9525" algn="ctr">
              <a:noFill/>
              <a:miter lim="800000"/>
              <a:headEnd/>
              <a:tailEnd/>
            </a:ln>
          </p:spPr>
          <p:txBody>
            <a:bodyPr>
              <a:spAutoFit/>
            </a:bodyPr>
            <a:lstStyle/>
            <a:p>
              <a:pPr algn="l" rtl="0"/>
              <a:r>
                <a:rPr lang="en-US" sz="3200" b="1"/>
                <a:t>=</a:t>
              </a:r>
            </a:p>
          </p:txBody>
        </p:sp>
        <p:sp>
          <p:nvSpPr>
            <p:cNvPr id="13386" name="Text Box 13"/>
            <p:cNvSpPr txBox="1">
              <a:spLocks noChangeArrowheads="1"/>
            </p:cNvSpPr>
            <p:nvPr/>
          </p:nvSpPr>
          <p:spPr bwMode="auto">
            <a:xfrm>
              <a:off x="2157" y="381"/>
              <a:ext cx="896" cy="252"/>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Neutral, u</a:t>
              </a:r>
            </a:p>
          </p:txBody>
        </p:sp>
        <p:sp>
          <p:nvSpPr>
            <p:cNvPr id="13387" name="Text Box 14"/>
            <p:cNvSpPr txBox="1">
              <a:spLocks noChangeArrowheads="1"/>
            </p:cNvSpPr>
            <p:nvPr/>
          </p:nvSpPr>
          <p:spPr bwMode="auto">
            <a:xfrm>
              <a:off x="3733" y="380"/>
              <a:ext cx="1029" cy="252"/>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Effective, </a:t>
              </a:r>
              <a:r>
                <a:rPr lang="en-US" sz="2000" b="1" u="sng" dirty="0">
                  <a:solidFill>
                    <a:schemeClr val="hlink"/>
                  </a:solidFill>
                  <a:latin typeface="Symbol" pitchFamily="18" charset="2"/>
                </a:rPr>
                <a:t>s</a:t>
              </a:r>
              <a:r>
                <a:rPr lang="en-US" sz="2000" b="1" dirty="0">
                  <a:solidFill>
                    <a:schemeClr val="hlink"/>
                  </a:solidFill>
                  <a:latin typeface="Blazing" panose="00000400000000000000" pitchFamily="2" charset="0"/>
                </a:rPr>
                <a:t>’</a:t>
              </a:r>
            </a:p>
          </p:txBody>
        </p:sp>
        <p:sp>
          <p:nvSpPr>
            <p:cNvPr id="13388" name="Text Box 15"/>
            <p:cNvSpPr txBox="1">
              <a:spLocks noChangeArrowheads="1"/>
            </p:cNvSpPr>
            <p:nvPr/>
          </p:nvSpPr>
          <p:spPr bwMode="auto">
            <a:xfrm>
              <a:off x="3253" y="334"/>
              <a:ext cx="443" cy="365"/>
            </a:xfrm>
            <a:prstGeom prst="rect">
              <a:avLst/>
            </a:prstGeom>
            <a:noFill/>
            <a:ln w="9525" algn="ctr">
              <a:noFill/>
              <a:miter lim="800000"/>
              <a:headEnd/>
              <a:tailEnd/>
            </a:ln>
          </p:spPr>
          <p:txBody>
            <a:bodyPr>
              <a:spAutoFit/>
            </a:bodyPr>
            <a:lstStyle/>
            <a:p>
              <a:pPr algn="l" rtl="0"/>
              <a:r>
                <a:rPr lang="en-US" sz="3200" b="1"/>
                <a:t>+</a:t>
              </a:r>
            </a:p>
          </p:txBody>
        </p:sp>
      </p:grpSp>
      <p:grpSp>
        <p:nvGrpSpPr>
          <p:cNvPr id="4" name="Group 16"/>
          <p:cNvGrpSpPr>
            <a:grpSpLocks/>
          </p:cNvGrpSpPr>
          <p:nvPr/>
        </p:nvGrpSpPr>
        <p:grpSpPr bwMode="auto">
          <a:xfrm>
            <a:off x="3986776" y="2108200"/>
            <a:ext cx="695325" cy="644525"/>
            <a:chOff x="2530" y="1346"/>
            <a:chExt cx="303" cy="406"/>
          </a:xfrm>
        </p:grpSpPr>
        <p:sp>
          <p:nvSpPr>
            <p:cNvPr id="13382" name="Rectangle 17" descr="Stationery"/>
            <p:cNvSpPr>
              <a:spLocks noChangeArrowheads="1"/>
            </p:cNvSpPr>
            <p:nvPr/>
          </p:nvSpPr>
          <p:spPr bwMode="auto">
            <a:xfrm>
              <a:off x="2530" y="1346"/>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13383" name="Text Box 18"/>
            <p:cNvSpPr txBox="1">
              <a:spLocks noChangeArrowheads="1"/>
            </p:cNvSpPr>
            <p:nvPr/>
          </p:nvSpPr>
          <p:spPr bwMode="auto">
            <a:xfrm>
              <a:off x="2584" y="1430"/>
              <a:ext cx="249" cy="288"/>
            </a:xfrm>
            <a:prstGeom prst="rect">
              <a:avLst/>
            </a:prstGeom>
            <a:noFill/>
            <a:ln w="9525" algn="ctr">
              <a:noFill/>
              <a:miter lim="800000"/>
              <a:headEnd/>
              <a:tailEnd/>
            </a:ln>
          </p:spPr>
          <p:txBody>
            <a:bodyPr>
              <a:spAutoFit/>
            </a:bodyPr>
            <a:lstStyle/>
            <a:p>
              <a:pPr algn="l" rtl="0"/>
              <a:r>
                <a:rPr lang="en-US" sz="2400" b="1" dirty="0"/>
                <a:t>0</a:t>
              </a:r>
              <a:endParaRPr lang="en-US" sz="2400" b="1" baseline="-25000" dirty="0"/>
            </a:p>
          </p:txBody>
        </p:sp>
      </p:grpSp>
      <p:sp>
        <p:nvSpPr>
          <p:cNvPr id="109587" name="Text Box 19"/>
          <p:cNvSpPr txBox="1">
            <a:spLocks noChangeArrowheads="1"/>
          </p:cNvSpPr>
          <p:nvPr/>
        </p:nvSpPr>
        <p:spPr bwMode="auto">
          <a:xfrm>
            <a:off x="273050" y="2981325"/>
            <a:ext cx="4602163" cy="369332"/>
          </a:xfrm>
          <a:prstGeom prst="rect">
            <a:avLst/>
          </a:prstGeom>
          <a:solidFill>
            <a:srgbClr val="FFFF00"/>
          </a:solidFill>
          <a:ln w="9525" algn="ctr">
            <a:noFill/>
            <a:miter lim="800000"/>
            <a:headEnd/>
            <a:tailEnd/>
          </a:ln>
        </p:spPr>
        <p:txBody>
          <a:bodyPr>
            <a:spAutoFit/>
          </a:bodyPr>
          <a:lstStyle/>
          <a:p>
            <a:pPr algn="l" rtl="0"/>
            <a:r>
              <a:rPr lang="en-US" b="1">
                <a:solidFill>
                  <a:srgbClr val="0000FF"/>
                </a:solidFill>
              </a:rPr>
              <a:t>Step 2: During axial stress increase</a:t>
            </a:r>
          </a:p>
        </p:txBody>
      </p:sp>
      <p:grpSp>
        <p:nvGrpSpPr>
          <p:cNvPr id="5" name="Group 20"/>
          <p:cNvGrpSpPr>
            <a:grpSpLocks/>
          </p:cNvGrpSpPr>
          <p:nvPr/>
        </p:nvGrpSpPr>
        <p:grpSpPr bwMode="auto">
          <a:xfrm>
            <a:off x="5973763" y="1412875"/>
            <a:ext cx="2041525" cy="1366838"/>
            <a:chOff x="4150" y="908"/>
            <a:chExt cx="1286" cy="861"/>
          </a:xfrm>
        </p:grpSpPr>
        <p:sp>
          <p:nvSpPr>
            <p:cNvPr id="13377" name="Line 21"/>
            <p:cNvSpPr>
              <a:spLocks noChangeShapeType="1"/>
            </p:cNvSpPr>
            <p:nvPr/>
          </p:nvSpPr>
          <p:spPr bwMode="auto">
            <a:xfrm>
              <a:off x="4295" y="1158"/>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13378" name="Line 22"/>
            <p:cNvSpPr>
              <a:spLocks noChangeShapeType="1"/>
            </p:cNvSpPr>
            <p:nvPr/>
          </p:nvSpPr>
          <p:spPr bwMode="auto">
            <a:xfrm rot="5400000">
              <a:off x="4526" y="1462"/>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13379" name="Text Box 23"/>
            <p:cNvSpPr txBox="1">
              <a:spLocks noChangeArrowheads="1"/>
            </p:cNvSpPr>
            <p:nvPr/>
          </p:nvSpPr>
          <p:spPr bwMode="auto">
            <a:xfrm>
              <a:off x="4185" y="908"/>
              <a:ext cx="850" cy="252"/>
            </a:xfrm>
            <a:prstGeom prst="rect">
              <a:avLst/>
            </a:prstGeom>
            <a:noFill/>
            <a:ln w="9525" algn="ctr">
              <a:noFill/>
              <a:miter lim="800000"/>
              <a:headEnd/>
              <a:tailEnd/>
            </a:ln>
          </p:spPr>
          <p:txBody>
            <a:bodyPr>
              <a:spAutoFit/>
            </a:bodyPr>
            <a:lstStyle/>
            <a:p>
              <a:pPr algn="l" rtl="0"/>
              <a:r>
                <a:rPr lang="en-US" sz="2000" b="1" dirty="0" smtClean="0">
                  <a:latin typeface="Symbol" pitchFamily="18" charset="2"/>
                </a:rPr>
                <a:t>s</a:t>
              </a:r>
              <a:r>
                <a:rPr lang="en-US" sz="2000" b="1" dirty="0" smtClean="0">
                  <a:latin typeface="Blazing" panose="00000400000000000000" pitchFamily="2" charset="0"/>
                </a:rPr>
                <a:t>’</a:t>
              </a:r>
              <a:r>
                <a:rPr lang="en-US" sz="2000" b="1" baseline="-25000" dirty="0" smtClean="0"/>
                <a:t>3</a:t>
              </a:r>
              <a:r>
                <a:rPr lang="en-US" sz="2000" b="1" dirty="0" smtClean="0"/>
                <a:t> </a:t>
              </a:r>
              <a:r>
                <a:rPr lang="en-US" sz="2000" b="1" dirty="0"/>
                <a:t>=</a:t>
              </a:r>
              <a:r>
                <a:rPr lang="en-US" sz="2000" b="1" baseline="-25000" dirty="0"/>
                <a:t> </a:t>
              </a:r>
              <a:r>
                <a:rPr lang="en-US" sz="2000" b="1" dirty="0" smtClean="0">
                  <a:latin typeface="Symbol" pitchFamily="18" charset="2"/>
                </a:rPr>
                <a:t>s</a:t>
              </a:r>
              <a:r>
                <a:rPr lang="en-US" sz="2000" b="1" baseline="-25000" dirty="0" smtClean="0"/>
                <a:t>3</a:t>
              </a:r>
              <a:endParaRPr lang="en-US" sz="2000" b="1" baseline="-25000" dirty="0"/>
            </a:p>
          </p:txBody>
        </p:sp>
        <p:sp>
          <p:nvSpPr>
            <p:cNvPr id="13380" name="Text Box 24"/>
            <p:cNvSpPr txBox="1">
              <a:spLocks noChangeArrowheads="1"/>
            </p:cNvSpPr>
            <p:nvPr/>
          </p:nvSpPr>
          <p:spPr bwMode="auto">
            <a:xfrm>
              <a:off x="4637" y="1391"/>
              <a:ext cx="799" cy="252"/>
            </a:xfrm>
            <a:prstGeom prst="rect">
              <a:avLst/>
            </a:prstGeom>
            <a:noFill/>
            <a:ln w="9525" algn="ctr">
              <a:noFill/>
              <a:miter lim="800000"/>
              <a:headEnd/>
              <a:tailEnd/>
            </a:ln>
          </p:spPr>
          <p:txBody>
            <a:bodyPr>
              <a:spAutoFit/>
            </a:bodyPr>
            <a:lstStyle/>
            <a:p>
              <a:pPr algn="l" rtl="0"/>
              <a:r>
                <a:rPr lang="en-US" sz="2000" b="1" dirty="0" smtClean="0">
                  <a:latin typeface="Symbol" pitchFamily="18" charset="2"/>
                </a:rPr>
                <a:t>s</a:t>
              </a:r>
              <a:r>
                <a:rPr lang="en-US" sz="2000" b="1" dirty="0" smtClean="0">
                  <a:latin typeface="Blazing" panose="00000400000000000000" pitchFamily="2" charset="0"/>
                </a:rPr>
                <a:t>’</a:t>
              </a:r>
              <a:r>
                <a:rPr lang="en-US" sz="2000" b="1" baseline="-25000" dirty="0" smtClean="0"/>
                <a:t>3</a:t>
              </a:r>
              <a:r>
                <a:rPr lang="en-US" sz="2000" b="1" dirty="0" smtClean="0"/>
                <a:t> </a:t>
              </a:r>
              <a:r>
                <a:rPr lang="en-US" sz="2000" b="1" dirty="0"/>
                <a:t>=</a:t>
              </a:r>
              <a:r>
                <a:rPr lang="en-US" sz="2000" b="1" baseline="-25000" dirty="0"/>
                <a:t> </a:t>
              </a:r>
              <a:r>
                <a:rPr lang="en-US" sz="2000" b="1" dirty="0" smtClean="0">
                  <a:latin typeface="Symbol" pitchFamily="18" charset="2"/>
                </a:rPr>
                <a:t>s</a:t>
              </a:r>
              <a:r>
                <a:rPr lang="en-US" sz="2000" b="1" baseline="-25000" dirty="0" smtClean="0"/>
                <a:t>3</a:t>
              </a:r>
              <a:endParaRPr lang="en-US" sz="2000" b="1" baseline="-25000" dirty="0"/>
            </a:p>
          </p:txBody>
        </p:sp>
        <p:sp>
          <p:nvSpPr>
            <p:cNvPr id="13381" name="Rectangle 25" descr="Stationery"/>
            <p:cNvSpPr>
              <a:spLocks noChangeArrowheads="1"/>
            </p:cNvSpPr>
            <p:nvPr/>
          </p:nvSpPr>
          <p:spPr bwMode="auto">
            <a:xfrm>
              <a:off x="4150" y="1363"/>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grpSp>
        <p:nvGrpSpPr>
          <p:cNvPr id="6" name="Group 26"/>
          <p:cNvGrpSpPr>
            <a:grpSpLocks/>
          </p:cNvGrpSpPr>
          <p:nvPr/>
        </p:nvGrpSpPr>
        <p:grpSpPr bwMode="auto">
          <a:xfrm>
            <a:off x="1287463" y="3284538"/>
            <a:ext cx="1557337" cy="1408112"/>
            <a:chOff x="811" y="2087"/>
            <a:chExt cx="981" cy="887"/>
          </a:xfrm>
        </p:grpSpPr>
        <p:sp>
          <p:nvSpPr>
            <p:cNvPr id="13372" name="Rectangle 27" descr="Stationery"/>
            <p:cNvSpPr>
              <a:spLocks noChangeArrowheads="1"/>
            </p:cNvSpPr>
            <p:nvPr/>
          </p:nvSpPr>
          <p:spPr bwMode="auto">
            <a:xfrm>
              <a:off x="811" y="256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13373" name="Line 28"/>
            <p:cNvSpPr>
              <a:spLocks noChangeShapeType="1"/>
            </p:cNvSpPr>
            <p:nvPr/>
          </p:nvSpPr>
          <p:spPr bwMode="auto">
            <a:xfrm>
              <a:off x="956" y="2346"/>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13374" name="Line 29"/>
            <p:cNvSpPr>
              <a:spLocks noChangeShapeType="1"/>
            </p:cNvSpPr>
            <p:nvPr/>
          </p:nvSpPr>
          <p:spPr bwMode="auto">
            <a:xfrm rot="5400000">
              <a:off x="1192" y="2654"/>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13375" name="Text Box 30"/>
            <p:cNvSpPr txBox="1">
              <a:spLocks noChangeArrowheads="1"/>
            </p:cNvSpPr>
            <p:nvPr/>
          </p:nvSpPr>
          <p:spPr bwMode="auto">
            <a:xfrm>
              <a:off x="828" y="2087"/>
              <a:ext cx="914"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 </a:t>
              </a:r>
              <a:r>
                <a:rPr lang="en-US" sz="2400" b="1" dirty="0"/>
                <a:t>+ </a:t>
              </a:r>
              <a:r>
                <a:rPr lang="en-US" sz="2400" b="1" dirty="0">
                  <a:latin typeface="Symbol" pitchFamily="18" charset="2"/>
                </a:rPr>
                <a:t>Ds</a:t>
              </a:r>
            </a:p>
          </p:txBody>
        </p:sp>
        <p:sp>
          <p:nvSpPr>
            <p:cNvPr id="13376" name="Text Box 31"/>
            <p:cNvSpPr txBox="1">
              <a:spLocks noChangeArrowheads="1"/>
            </p:cNvSpPr>
            <p:nvPr/>
          </p:nvSpPr>
          <p:spPr bwMode="auto">
            <a:xfrm>
              <a:off x="1295" y="2572"/>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7" name="Group 77"/>
          <p:cNvGrpSpPr>
            <a:grpSpLocks/>
          </p:cNvGrpSpPr>
          <p:nvPr/>
        </p:nvGrpSpPr>
        <p:grpSpPr bwMode="auto">
          <a:xfrm>
            <a:off x="3966503" y="3895169"/>
            <a:ext cx="925514" cy="795893"/>
            <a:chOff x="2505" y="2549"/>
            <a:chExt cx="438" cy="406"/>
          </a:xfrm>
        </p:grpSpPr>
        <p:sp>
          <p:nvSpPr>
            <p:cNvPr id="13370" name="Rectangle 33" descr="Stationery"/>
            <p:cNvSpPr>
              <a:spLocks noChangeArrowheads="1"/>
            </p:cNvSpPr>
            <p:nvPr/>
          </p:nvSpPr>
          <p:spPr bwMode="auto">
            <a:xfrm>
              <a:off x="2518" y="2549"/>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13371" name="Text Box 34"/>
            <p:cNvSpPr txBox="1">
              <a:spLocks noChangeArrowheads="1"/>
            </p:cNvSpPr>
            <p:nvPr/>
          </p:nvSpPr>
          <p:spPr bwMode="auto">
            <a:xfrm>
              <a:off x="2505" y="2633"/>
              <a:ext cx="438" cy="233"/>
            </a:xfrm>
            <a:prstGeom prst="rect">
              <a:avLst/>
            </a:prstGeom>
            <a:noFill/>
            <a:ln w="9525" algn="ctr">
              <a:noFill/>
              <a:miter lim="800000"/>
              <a:headEnd/>
              <a:tailEnd/>
            </a:ln>
          </p:spPr>
          <p:txBody>
            <a:bodyPr wrap="square">
              <a:spAutoFit/>
            </a:bodyPr>
            <a:lstStyle/>
            <a:p>
              <a:pPr algn="l" rtl="0"/>
              <a:r>
                <a:rPr lang="en-US" b="1" dirty="0" smtClean="0"/>
                <a:t>± </a:t>
              </a:r>
              <a:r>
                <a:rPr lang="en-US" sz="1800" b="1" dirty="0" smtClean="0">
                  <a:latin typeface="Symbol" pitchFamily="18" charset="2"/>
                </a:rPr>
                <a:t>D</a:t>
              </a:r>
              <a:r>
                <a:rPr lang="en-US" sz="1800" b="1" dirty="0" smtClean="0"/>
                <a:t>u</a:t>
              </a:r>
              <a:endParaRPr lang="en-US" sz="1800" b="1" baseline="-25000" dirty="0"/>
            </a:p>
          </p:txBody>
        </p:sp>
      </p:grpSp>
      <p:grpSp>
        <p:nvGrpSpPr>
          <p:cNvPr id="8" name="Group 41"/>
          <p:cNvGrpSpPr>
            <a:grpSpLocks/>
          </p:cNvGrpSpPr>
          <p:nvPr/>
        </p:nvGrpSpPr>
        <p:grpSpPr bwMode="auto">
          <a:xfrm>
            <a:off x="111125" y="2395538"/>
            <a:ext cx="1403350" cy="508000"/>
            <a:chOff x="70" y="1527"/>
            <a:chExt cx="884" cy="320"/>
          </a:xfrm>
        </p:grpSpPr>
        <p:sp>
          <p:nvSpPr>
            <p:cNvPr id="13368" name="Arc 42"/>
            <p:cNvSpPr>
              <a:spLocks/>
            </p:cNvSpPr>
            <p:nvPr/>
          </p:nvSpPr>
          <p:spPr bwMode="auto">
            <a:xfrm rot="-2694223" flipH="1" flipV="1">
              <a:off x="591" y="1594"/>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b="1"/>
            </a:p>
          </p:txBody>
        </p:sp>
        <p:sp>
          <p:nvSpPr>
            <p:cNvPr id="13369" name="Text Box 43"/>
            <p:cNvSpPr txBox="1">
              <a:spLocks noChangeArrowheads="1"/>
            </p:cNvSpPr>
            <p:nvPr/>
          </p:nvSpPr>
          <p:spPr bwMode="auto">
            <a:xfrm>
              <a:off x="70" y="1527"/>
              <a:ext cx="870" cy="231"/>
            </a:xfrm>
            <a:prstGeom prst="rect">
              <a:avLst/>
            </a:prstGeom>
            <a:noFill/>
            <a:ln w="9525" algn="ctr">
              <a:noFill/>
              <a:miter lim="800000"/>
              <a:headEnd/>
              <a:tailEnd/>
            </a:ln>
          </p:spPr>
          <p:txBody>
            <a:bodyPr>
              <a:spAutoFit/>
            </a:bodyPr>
            <a:lstStyle/>
            <a:p>
              <a:pPr algn="l" rtl="0"/>
              <a:r>
                <a:rPr lang="en-US" sz="1800" b="1">
                  <a:solidFill>
                    <a:schemeClr val="hlink"/>
                  </a:solidFill>
                </a:rPr>
                <a:t>Drainage</a:t>
              </a:r>
            </a:p>
          </p:txBody>
        </p:sp>
      </p:grpSp>
      <p:sp>
        <p:nvSpPr>
          <p:cNvPr id="109615" name="Text Box 47"/>
          <p:cNvSpPr txBox="1">
            <a:spLocks noChangeArrowheads="1"/>
          </p:cNvSpPr>
          <p:nvPr/>
        </p:nvSpPr>
        <p:spPr bwMode="auto">
          <a:xfrm>
            <a:off x="268288" y="4905375"/>
            <a:ext cx="2266950" cy="369332"/>
          </a:xfrm>
          <a:prstGeom prst="rect">
            <a:avLst/>
          </a:prstGeom>
          <a:solidFill>
            <a:srgbClr val="FFFF00"/>
          </a:solidFill>
          <a:ln w="9525" algn="ctr">
            <a:noFill/>
            <a:miter lim="800000"/>
            <a:headEnd/>
            <a:tailEnd/>
          </a:ln>
        </p:spPr>
        <p:txBody>
          <a:bodyPr>
            <a:spAutoFit/>
          </a:bodyPr>
          <a:lstStyle/>
          <a:p>
            <a:pPr algn="l" rtl="0"/>
            <a:r>
              <a:rPr lang="en-US" b="1">
                <a:solidFill>
                  <a:schemeClr val="hlink"/>
                </a:solidFill>
              </a:rPr>
              <a:t>Step 3: At failure</a:t>
            </a:r>
          </a:p>
        </p:txBody>
      </p:sp>
      <p:grpSp>
        <p:nvGrpSpPr>
          <p:cNvPr id="9" name="Group 48"/>
          <p:cNvGrpSpPr>
            <a:grpSpLocks/>
          </p:cNvGrpSpPr>
          <p:nvPr/>
        </p:nvGrpSpPr>
        <p:grpSpPr bwMode="auto">
          <a:xfrm>
            <a:off x="1282700" y="5208588"/>
            <a:ext cx="1557338" cy="1408112"/>
            <a:chOff x="811" y="2087"/>
            <a:chExt cx="981" cy="887"/>
          </a:xfrm>
        </p:grpSpPr>
        <p:sp>
          <p:nvSpPr>
            <p:cNvPr id="13363" name="Rectangle 49" descr="Stationery"/>
            <p:cNvSpPr>
              <a:spLocks noChangeArrowheads="1"/>
            </p:cNvSpPr>
            <p:nvPr/>
          </p:nvSpPr>
          <p:spPr bwMode="auto">
            <a:xfrm>
              <a:off x="811" y="256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13364" name="Line 50"/>
            <p:cNvSpPr>
              <a:spLocks noChangeShapeType="1"/>
            </p:cNvSpPr>
            <p:nvPr/>
          </p:nvSpPr>
          <p:spPr bwMode="auto">
            <a:xfrm>
              <a:off x="956" y="2346"/>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13365" name="Line 51"/>
            <p:cNvSpPr>
              <a:spLocks noChangeShapeType="1"/>
            </p:cNvSpPr>
            <p:nvPr/>
          </p:nvSpPr>
          <p:spPr bwMode="auto">
            <a:xfrm rot="5400000">
              <a:off x="1192" y="2654"/>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13366" name="Text Box 52"/>
            <p:cNvSpPr txBox="1">
              <a:spLocks noChangeArrowheads="1"/>
            </p:cNvSpPr>
            <p:nvPr/>
          </p:nvSpPr>
          <p:spPr bwMode="auto">
            <a:xfrm>
              <a:off x="828" y="2087"/>
              <a:ext cx="914"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 </a:t>
              </a:r>
              <a:r>
                <a:rPr lang="en-US" sz="2400" b="1" dirty="0"/>
                <a:t>+ </a:t>
              </a:r>
              <a:r>
                <a:rPr lang="en-US" sz="2400" b="1" dirty="0" err="1">
                  <a:latin typeface="Symbol" pitchFamily="18" charset="2"/>
                </a:rPr>
                <a:t>Ds</a:t>
              </a:r>
              <a:r>
                <a:rPr lang="en-US" sz="2400" b="1" baseline="-25000" dirty="0" err="1"/>
                <a:t>f</a:t>
              </a:r>
              <a:endParaRPr lang="en-US" sz="2400" b="1" baseline="-25000" dirty="0"/>
            </a:p>
          </p:txBody>
        </p:sp>
        <p:sp>
          <p:nvSpPr>
            <p:cNvPr id="13367" name="Text Box 53"/>
            <p:cNvSpPr txBox="1">
              <a:spLocks noChangeArrowheads="1"/>
            </p:cNvSpPr>
            <p:nvPr/>
          </p:nvSpPr>
          <p:spPr bwMode="auto">
            <a:xfrm>
              <a:off x="1295" y="2572"/>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10" name="Group 80"/>
          <p:cNvGrpSpPr>
            <a:grpSpLocks/>
          </p:cNvGrpSpPr>
          <p:nvPr/>
        </p:nvGrpSpPr>
        <p:grpSpPr bwMode="auto">
          <a:xfrm>
            <a:off x="106363" y="3948113"/>
            <a:ext cx="1409700" cy="923925"/>
            <a:chOff x="67" y="2487"/>
            <a:chExt cx="888" cy="582"/>
          </a:xfrm>
        </p:grpSpPr>
        <p:grpSp>
          <p:nvGrpSpPr>
            <p:cNvPr id="11" name="Group 72"/>
            <p:cNvGrpSpPr>
              <a:grpSpLocks/>
            </p:cNvGrpSpPr>
            <p:nvPr/>
          </p:nvGrpSpPr>
          <p:grpSpPr bwMode="auto">
            <a:xfrm>
              <a:off x="67" y="2487"/>
              <a:ext cx="888" cy="554"/>
              <a:chOff x="67" y="2487"/>
              <a:chExt cx="888" cy="554"/>
            </a:xfrm>
          </p:grpSpPr>
          <p:sp>
            <p:nvSpPr>
              <p:cNvPr id="13361" name="Arc 45"/>
              <p:cNvSpPr>
                <a:spLocks/>
              </p:cNvSpPr>
              <p:nvPr/>
            </p:nvSpPr>
            <p:spPr bwMode="auto">
              <a:xfrm rot="-2694223" flipH="1" flipV="1">
                <a:off x="588" y="2788"/>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b="1"/>
              </a:p>
            </p:txBody>
          </p:sp>
          <p:sp>
            <p:nvSpPr>
              <p:cNvPr id="13362" name="Text Box 46"/>
              <p:cNvSpPr txBox="1">
                <a:spLocks noChangeArrowheads="1"/>
              </p:cNvSpPr>
              <p:nvPr/>
            </p:nvSpPr>
            <p:spPr bwMode="auto">
              <a:xfrm>
                <a:off x="67" y="2487"/>
                <a:ext cx="888" cy="404"/>
              </a:xfrm>
              <a:prstGeom prst="rect">
                <a:avLst/>
              </a:prstGeom>
              <a:noFill/>
              <a:ln w="9525" algn="ctr">
                <a:noFill/>
                <a:miter lim="800000"/>
                <a:headEnd/>
                <a:tailEnd/>
              </a:ln>
            </p:spPr>
            <p:txBody>
              <a:bodyPr>
                <a:spAutoFit/>
              </a:bodyPr>
              <a:lstStyle/>
              <a:p>
                <a:pPr algn="l" rtl="0"/>
                <a:r>
                  <a:rPr lang="en-US" sz="1800" b="1">
                    <a:solidFill>
                      <a:schemeClr val="hlink"/>
                    </a:solidFill>
                  </a:rPr>
                  <a:t>No drainage</a:t>
                </a:r>
              </a:p>
            </p:txBody>
          </p:sp>
        </p:grpSp>
        <p:grpSp>
          <p:nvGrpSpPr>
            <p:cNvPr id="12" name="Group 68"/>
            <p:cNvGrpSpPr>
              <a:grpSpLocks/>
            </p:cNvGrpSpPr>
            <p:nvPr/>
          </p:nvGrpSpPr>
          <p:grpSpPr bwMode="auto">
            <a:xfrm>
              <a:off x="477" y="2871"/>
              <a:ext cx="180" cy="198"/>
              <a:chOff x="477" y="2871"/>
              <a:chExt cx="180" cy="198"/>
            </a:xfrm>
          </p:grpSpPr>
          <p:sp>
            <p:nvSpPr>
              <p:cNvPr id="13359" name="Line 66"/>
              <p:cNvSpPr>
                <a:spLocks noChangeShapeType="1"/>
              </p:cNvSpPr>
              <p:nvPr/>
            </p:nvSpPr>
            <p:spPr bwMode="auto">
              <a:xfrm>
                <a:off x="486" y="2871"/>
                <a:ext cx="171" cy="198"/>
              </a:xfrm>
              <a:prstGeom prst="line">
                <a:avLst/>
              </a:prstGeom>
              <a:noFill/>
              <a:ln w="50800">
                <a:solidFill>
                  <a:schemeClr val="hlink"/>
                </a:solidFill>
                <a:round/>
                <a:headEnd/>
                <a:tailEnd/>
              </a:ln>
            </p:spPr>
            <p:txBody>
              <a:bodyPr/>
              <a:lstStyle/>
              <a:p>
                <a:pPr algn="l" rtl="0"/>
                <a:endParaRPr lang="en-US" b="1"/>
              </a:p>
            </p:txBody>
          </p:sp>
          <p:sp>
            <p:nvSpPr>
              <p:cNvPr id="13360" name="Line 67"/>
              <p:cNvSpPr>
                <a:spLocks noChangeShapeType="1"/>
              </p:cNvSpPr>
              <p:nvPr/>
            </p:nvSpPr>
            <p:spPr bwMode="auto">
              <a:xfrm flipH="1">
                <a:off x="477" y="2889"/>
                <a:ext cx="144" cy="180"/>
              </a:xfrm>
              <a:prstGeom prst="line">
                <a:avLst/>
              </a:prstGeom>
              <a:noFill/>
              <a:ln w="50800">
                <a:solidFill>
                  <a:srgbClr val="FF0000"/>
                </a:solidFill>
                <a:round/>
                <a:headEnd/>
                <a:tailEnd/>
              </a:ln>
            </p:spPr>
            <p:txBody>
              <a:bodyPr/>
              <a:lstStyle/>
              <a:p>
                <a:pPr algn="l" rtl="0"/>
                <a:endParaRPr lang="en-US" b="1"/>
              </a:p>
            </p:txBody>
          </p:sp>
        </p:grpSp>
      </p:grpSp>
      <p:grpSp>
        <p:nvGrpSpPr>
          <p:cNvPr id="13" name="Group 81"/>
          <p:cNvGrpSpPr>
            <a:grpSpLocks/>
          </p:cNvGrpSpPr>
          <p:nvPr/>
        </p:nvGrpSpPr>
        <p:grpSpPr bwMode="auto">
          <a:xfrm>
            <a:off x="101600" y="5872163"/>
            <a:ext cx="1403350" cy="942975"/>
            <a:chOff x="64" y="3699"/>
            <a:chExt cx="884" cy="594"/>
          </a:xfrm>
        </p:grpSpPr>
        <p:grpSp>
          <p:nvGrpSpPr>
            <p:cNvPr id="14" name="Group 73"/>
            <p:cNvGrpSpPr>
              <a:grpSpLocks/>
            </p:cNvGrpSpPr>
            <p:nvPr/>
          </p:nvGrpSpPr>
          <p:grpSpPr bwMode="auto">
            <a:xfrm>
              <a:off x="64" y="3699"/>
              <a:ext cx="884" cy="554"/>
              <a:chOff x="64" y="3699"/>
              <a:chExt cx="884" cy="554"/>
            </a:xfrm>
          </p:grpSpPr>
          <p:sp>
            <p:nvSpPr>
              <p:cNvPr id="13355" name="Arc 64"/>
              <p:cNvSpPr>
                <a:spLocks/>
              </p:cNvSpPr>
              <p:nvPr/>
            </p:nvSpPr>
            <p:spPr bwMode="auto">
              <a:xfrm rot="-2694223" flipH="1" flipV="1">
                <a:off x="585" y="4000"/>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b="1"/>
              </a:p>
            </p:txBody>
          </p:sp>
          <p:sp>
            <p:nvSpPr>
              <p:cNvPr id="13356" name="Text Box 65"/>
              <p:cNvSpPr txBox="1">
                <a:spLocks noChangeArrowheads="1"/>
              </p:cNvSpPr>
              <p:nvPr/>
            </p:nvSpPr>
            <p:spPr bwMode="auto">
              <a:xfrm>
                <a:off x="64" y="3699"/>
                <a:ext cx="870" cy="404"/>
              </a:xfrm>
              <a:prstGeom prst="rect">
                <a:avLst/>
              </a:prstGeom>
              <a:noFill/>
              <a:ln w="9525" algn="ctr">
                <a:noFill/>
                <a:miter lim="800000"/>
                <a:headEnd/>
                <a:tailEnd/>
              </a:ln>
            </p:spPr>
            <p:txBody>
              <a:bodyPr>
                <a:spAutoFit/>
              </a:bodyPr>
              <a:lstStyle/>
              <a:p>
                <a:pPr algn="l" rtl="0"/>
                <a:r>
                  <a:rPr lang="en-US" sz="1800" b="1">
                    <a:solidFill>
                      <a:schemeClr val="hlink"/>
                    </a:solidFill>
                  </a:rPr>
                  <a:t>No drainage</a:t>
                </a:r>
              </a:p>
            </p:txBody>
          </p:sp>
        </p:grpSp>
        <p:grpSp>
          <p:nvGrpSpPr>
            <p:cNvPr id="15" name="Group 69"/>
            <p:cNvGrpSpPr>
              <a:grpSpLocks/>
            </p:cNvGrpSpPr>
            <p:nvPr/>
          </p:nvGrpSpPr>
          <p:grpSpPr bwMode="auto">
            <a:xfrm>
              <a:off x="501" y="4095"/>
              <a:ext cx="180" cy="198"/>
              <a:chOff x="477" y="2871"/>
              <a:chExt cx="180" cy="198"/>
            </a:xfrm>
          </p:grpSpPr>
          <p:sp>
            <p:nvSpPr>
              <p:cNvPr id="13353" name="Line 70"/>
              <p:cNvSpPr>
                <a:spLocks noChangeShapeType="1"/>
              </p:cNvSpPr>
              <p:nvPr/>
            </p:nvSpPr>
            <p:spPr bwMode="auto">
              <a:xfrm>
                <a:off x="486" y="2871"/>
                <a:ext cx="171" cy="198"/>
              </a:xfrm>
              <a:prstGeom prst="line">
                <a:avLst/>
              </a:prstGeom>
              <a:noFill/>
              <a:ln w="50800">
                <a:solidFill>
                  <a:schemeClr val="hlink"/>
                </a:solidFill>
                <a:round/>
                <a:headEnd/>
                <a:tailEnd/>
              </a:ln>
            </p:spPr>
            <p:txBody>
              <a:bodyPr/>
              <a:lstStyle/>
              <a:p>
                <a:pPr algn="l" rtl="0"/>
                <a:endParaRPr lang="en-US" b="1"/>
              </a:p>
            </p:txBody>
          </p:sp>
          <p:sp>
            <p:nvSpPr>
              <p:cNvPr id="13354" name="Line 71"/>
              <p:cNvSpPr>
                <a:spLocks noChangeShapeType="1"/>
              </p:cNvSpPr>
              <p:nvPr/>
            </p:nvSpPr>
            <p:spPr bwMode="auto">
              <a:xfrm flipH="1">
                <a:off x="477" y="2889"/>
                <a:ext cx="144" cy="180"/>
              </a:xfrm>
              <a:prstGeom prst="line">
                <a:avLst/>
              </a:prstGeom>
              <a:noFill/>
              <a:ln w="50800">
                <a:solidFill>
                  <a:srgbClr val="FF0000"/>
                </a:solidFill>
                <a:round/>
                <a:headEnd/>
                <a:tailEnd/>
              </a:ln>
            </p:spPr>
            <p:txBody>
              <a:bodyPr/>
              <a:lstStyle/>
              <a:p>
                <a:pPr algn="l" rtl="0"/>
                <a:endParaRPr lang="en-US" b="1"/>
              </a:p>
            </p:txBody>
          </p:sp>
        </p:grpSp>
      </p:grpSp>
      <p:grpSp>
        <p:nvGrpSpPr>
          <p:cNvPr id="16" name="Group 82"/>
          <p:cNvGrpSpPr>
            <a:grpSpLocks/>
          </p:cNvGrpSpPr>
          <p:nvPr/>
        </p:nvGrpSpPr>
        <p:grpSpPr bwMode="auto">
          <a:xfrm>
            <a:off x="3941761" y="5857322"/>
            <a:ext cx="895352" cy="757791"/>
            <a:chOff x="2483" y="3761"/>
            <a:chExt cx="447" cy="406"/>
          </a:xfrm>
        </p:grpSpPr>
        <p:sp>
          <p:nvSpPr>
            <p:cNvPr id="13349" name="Rectangle 55" descr="Stationery"/>
            <p:cNvSpPr>
              <a:spLocks noChangeArrowheads="1"/>
            </p:cNvSpPr>
            <p:nvPr/>
          </p:nvSpPr>
          <p:spPr bwMode="auto">
            <a:xfrm>
              <a:off x="2515" y="3761"/>
              <a:ext cx="347"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13350" name="Text Box 76"/>
            <p:cNvSpPr txBox="1">
              <a:spLocks noChangeArrowheads="1"/>
            </p:cNvSpPr>
            <p:nvPr/>
          </p:nvSpPr>
          <p:spPr bwMode="auto">
            <a:xfrm>
              <a:off x="2483" y="3827"/>
              <a:ext cx="447" cy="233"/>
            </a:xfrm>
            <a:prstGeom prst="rect">
              <a:avLst/>
            </a:prstGeom>
            <a:noFill/>
            <a:ln w="9525" algn="ctr">
              <a:noFill/>
              <a:miter lim="800000"/>
              <a:headEnd/>
              <a:tailEnd/>
            </a:ln>
          </p:spPr>
          <p:txBody>
            <a:bodyPr>
              <a:spAutoFit/>
            </a:bodyPr>
            <a:lstStyle/>
            <a:p>
              <a:pPr algn="l" rtl="0"/>
              <a:r>
                <a:rPr lang="en-US" b="1" dirty="0"/>
                <a:t>± </a:t>
              </a:r>
              <a:r>
                <a:rPr lang="en-US" sz="1800" b="1" dirty="0" err="1" smtClean="0">
                  <a:latin typeface="Symbol" pitchFamily="18" charset="2"/>
                </a:rPr>
                <a:t>D</a:t>
              </a:r>
              <a:r>
                <a:rPr lang="en-US" sz="1800" b="1" dirty="0" err="1" smtClean="0"/>
                <a:t>u</a:t>
              </a:r>
              <a:r>
                <a:rPr lang="en-US" sz="1800" b="1" baseline="-25000" dirty="0" err="1" smtClean="0"/>
                <a:t>f</a:t>
              </a:r>
              <a:endParaRPr lang="en-US" sz="1800" b="1" baseline="-25000" dirty="0"/>
            </a:p>
          </p:txBody>
        </p:sp>
      </p:grpSp>
      <p:grpSp>
        <p:nvGrpSpPr>
          <p:cNvPr id="19" name="Group 78"/>
          <p:cNvGrpSpPr>
            <a:grpSpLocks/>
          </p:cNvGrpSpPr>
          <p:nvPr/>
        </p:nvGrpSpPr>
        <p:grpSpPr bwMode="auto">
          <a:xfrm>
            <a:off x="5661025" y="3236913"/>
            <a:ext cx="3397250" cy="1481137"/>
            <a:chOff x="3566" y="2039"/>
            <a:chExt cx="2140" cy="933"/>
          </a:xfrm>
        </p:grpSpPr>
        <p:sp>
          <p:nvSpPr>
            <p:cNvPr id="13344" name="Line 36"/>
            <p:cNvSpPr>
              <a:spLocks noChangeShapeType="1"/>
            </p:cNvSpPr>
            <p:nvPr/>
          </p:nvSpPr>
          <p:spPr bwMode="auto">
            <a:xfrm>
              <a:off x="3905" y="2361"/>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13345" name="Line 37"/>
            <p:cNvSpPr>
              <a:spLocks noChangeShapeType="1"/>
            </p:cNvSpPr>
            <p:nvPr/>
          </p:nvSpPr>
          <p:spPr bwMode="auto">
            <a:xfrm rot="5400000">
              <a:off x="4127" y="2665"/>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13346" name="Text Box 38"/>
            <p:cNvSpPr txBox="1">
              <a:spLocks noChangeArrowheads="1"/>
            </p:cNvSpPr>
            <p:nvPr/>
          </p:nvSpPr>
          <p:spPr bwMode="auto">
            <a:xfrm>
              <a:off x="3566" y="2039"/>
              <a:ext cx="1872"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V</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baseline="-25000" dirty="0"/>
                <a:t> </a:t>
              </a:r>
              <a:r>
                <a:rPr lang="en-US" sz="2000" b="1" dirty="0">
                  <a:latin typeface="Symbol" pitchFamily="18" charset="2"/>
                </a:rPr>
                <a:t>Ds </a:t>
              </a:r>
              <a:r>
                <a:rPr lang="en-US" sz="2000" b="1" dirty="0" smtClean="0"/>
                <a:t>±</a:t>
              </a:r>
              <a:r>
                <a:rPr lang="en-US" sz="2000" b="1" dirty="0" smtClean="0">
                  <a:latin typeface="Symbol" pitchFamily="18" charset="2"/>
                </a:rPr>
                <a:t> </a:t>
              </a:r>
              <a:r>
                <a:rPr lang="en-US" sz="2000" b="1" dirty="0">
                  <a:latin typeface="Symbol" pitchFamily="18" charset="2"/>
                </a:rPr>
                <a:t>D</a:t>
              </a:r>
              <a:r>
                <a:rPr lang="en-US" sz="2000" b="1" dirty="0"/>
                <a:t>u =</a:t>
              </a:r>
              <a:r>
                <a:rPr lang="en-US" sz="2000" b="1" dirty="0">
                  <a:latin typeface="Symbol" pitchFamily="18" charset="2"/>
                </a:rPr>
                <a:t> s</a:t>
              </a:r>
              <a:r>
                <a:rPr lang="en-US" sz="2000" b="1" dirty="0">
                  <a:latin typeface="Blazing" panose="00000400000000000000" pitchFamily="2" charset="0"/>
                </a:rPr>
                <a:t>’</a:t>
              </a:r>
              <a:r>
                <a:rPr lang="en-US" sz="2000" b="1" baseline="-25000" dirty="0"/>
                <a:t>1</a:t>
              </a:r>
            </a:p>
          </p:txBody>
        </p:sp>
        <p:sp>
          <p:nvSpPr>
            <p:cNvPr id="13347" name="Text Box 39"/>
            <p:cNvSpPr txBox="1">
              <a:spLocks noChangeArrowheads="1"/>
            </p:cNvSpPr>
            <p:nvPr/>
          </p:nvSpPr>
          <p:spPr bwMode="auto">
            <a:xfrm>
              <a:off x="4229" y="2603"/>
              <a:ext cx="1477"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h</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dirty="0" smtClean="0">
                  <a:latin typeface="Symbol" pitchFamily="18" charset="2"/>
                </a:rPr>
                <a:t> </a:t>
              </a:r>
              <a:r>
                <a:rPr lang="en-US" sz="2000" b="1" dirty="0">
                  <a:latin typeface="Symbol" pitchFamily="18" charset="2"/>
                </a:rPr>
                <a:t>D</a:t>
              </a:r>
              <a:r>
                <a:rPr lang="en-US" sz="2000" b="1" dirty="0"/>
                <a:t>u</a:t>
              </a:r>
              <a:r>
                <a:rPr lang="en-US" sz="2000" b="1" baseline="-25000" dirty="0"/>
                <a:t>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3</a:t>
              </a:r>
            </a:p>
          </p:txBody>
        </p:sp>
        <p:sp>
          <p:nvSpPr>
            <p:cNvPr id="13348" name="Rectangle 40" descr="Stationery"/>
            <p:cNvSpPr>
              <a:spLocks noChangeArrowheads="1"/>
            </p:cNvSpPr>
            <p:nvPr/>
          </p:nvSpPr>
          <p:spPr bwMode="auto">
            <a:xfrm>
              <a:off x="3751" y="2566"/>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grpSp>
        <p:nvGrpSpPr>
          <p:cNvPr id="22" name="Group 79"/>
          <p:cNvGrpSpPr>
            <a:grpSpLocks/>
          </p:cNvGrpSpPr>
          <p:nvPr/>
        </p:nvGrpSpPr>
        <p:grpSpPr bwMode="auto">
          <a:xfrm>
            <a:off x="5884863" y="5189538"/>
            <a:ext cx="3273425" cy="1452562"/>
            <a:chOff x="3707" y="3269"/>
            <a:chExt cx="2062" cy="915"/>
          </a:xfrm>
        </p:grpSpPr>
        <p:sp>
          <p:nvSpPr>
            <p:cNvPr id="13335" name="Line 58"/>
            <p:cNvSpPr>
              <a:spLocks noChangeShapeType="1"/>
            </p:cNvSpPr>
            <p:nvPr/>
          </p:nvSpPr>
          <p:spPr bwMode="auto">
            <a:xfrm>
              <a:off x="3902" y="3573"/>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13336" name="Line 59"/>
            <p:cNvSpPr>
              <a:spLocks noChangeShapeType="1"/>
            </p:cNvSpPr>
            <p:nvPr/>
          </p:nvSpPr>
          <p:spPr bwMode="auto">
            <a:xfrm rot="5400000">
              <a:off x="4124" y="3877"/>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13337" name="Text Box 60"/>
            <p:cNvSpPr txBox="1">
              <a:spLocks noChangeArrowheads="1"/>
            </p:cNvSpPr>
            <p:nvPr/>
          </p:nvSpPr>
          <p:spPr bwMode="auto">
            <a:xfrm>
              <a:off x="3707" y="3269"/>
              <a:ext cx="1995"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Vf</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baseline="-25000" dirty="0"/>
                <a:t> </a:t>
              </a:r>
              <a:r>
                <a:rPr lang="en-US" sz="2000" b="1" dirty="0" err="1">
                  <a:latin typeface="Symbol" pitchFamily="18" charset="2"/>
                </a:rPr>
                <a:t>Ds</a:t>
              </a:r>
              <a:r>
                <a:rPr lang="en-US" sz="2000" b="1" baseline="-25000" dirty="0" err="1"/>
                <a:t>f</a:t>
              </a:r>
              <a:r>
                <a:rPr lang="en-US" sz="2000" b="1" dirty="0">
                  <a:latin typeface="Symbol" pitchFamily="18" charset="2"/>
                </a:rPr>
                <a:t> </a:t>
              </a:r>
              <a:r>
                <a:rPr lang="en-US" sz="2000" b="1" dirty="0"/>
                <a:t>±</a:t>
              </a:r>
              <a:r>
                <a:rPr lang="en-US" sz="2000" b="1" dirty="0" smtClean="0">
                  <a:latin typeface="Symbol" pitchFamily="18" charset="2"/>
                </a:rPr>
                <a:t> </a:t>
              </a:r>
              <a:r>
                <a:rPr lang="en-US" sz="2000" b="1" dirty="0" err="1">
                  <a:latin typeface="Symbol" pitchFamily="18" charset="2"/>
                </a:rPr>
                <a:t>D</a:t>
              </a:r>
              <a:r>
                <a:rPr lang="en-US" sz="2000" b="1" dirty="0" err="1"/>
                <a:t>u</a:t>
              </a:r>
              <a:r>
                <a:rPr lang="en-US" sz="2000" b="1" baseline="-25000" dirty="0" err="1"/>
                <a:t>f</a:t>
              </a:r>
              <a:r>
                <a:rPr lang="en-US" sz="2000" b="1" dirty="0"/>
                <a:t> =</a:t>
              </a:r>
              <a:r>
                <a:rPr lang="en-US" sz="2000" b="1" dirty="0">
                  <a:latin typeface="Symbol" pitchFamily="18" charset="2"/>
                </a:rPr>
                <a:t> s</a:t>
              </a:r>
              <a:r>
                <a:rPr lang="en-US" sz="2000" b="1" dirty="0">
                  <a:latin typeface="Blazing" panose="00000400000000000000" pitchFamily="2" charset="0"/>
                </a:rPr>
                <a:t>’</a:t>
              </a:r>
              <a:r>
                <a:rPr lang="en-US" sz="2000" b="1" baseline="-25000" dirty="0"/>
                <a:t>1f</a:t>
              </a:r>
            </a:p>
          </p:txBody>
        </p:sp>
        <p:sp>
          <p:nvSpPr>
            <p:cNvPr id="13338" name="Text Box 61"/>
            <p:cNvSpPr txBox="1">
              <a:spLocks noChangeArrowheads="1"/>
            </p:cNvSpPr>
            <p:nvPr/>
          </p:nvSpPr>
          <p:spPr bwMode="auto">
            <a:xfrm>
              <a:off x="4190" y="3815"/>
              <a:ext cx="1579"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hf</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smtClean="0"/>
                <a:t>±</a:t>
              </a:r>
              <a:r>
                <a:rPr lang="en-US" sz="2000" b="1" dirty="0" smtClean="0">
                  <a:latin typeface="Symbol" pitchFamily="18" charset="2"/>
                </a:rPr>
                <a:t> </a:t>
              </a:r>
              <a:r>
                <a:rPr lang="en-US" sz="2000" b="1" dirty="0" err="1">
                  <a:latin typeface="Symbol" pitchFamily="18" charset="2"/>
                </a:rPr>
                <a:t>D</a:t>
              </a:r>
              <a:r>
                <a:rPr lang="en-US" sz="2000" b="1" dirty="0" err="1"/>
                <a:t>u</a:t>
              </a:r>
              <a:r>
                <a:rPr lang="en-US" sz="2000" b="1" baseline="-25000" dirty="0" err="1"/>
                <a:t>f</a:t>
              </a:r>
              <a:r>
                <a:rPr lang="en-US" sz="2000" b="1" dirty="0"/>
                <a:t> =</a:t>
              </a:r>
              <a:r>
                <a:rPr lang="en-US" sz="2000" b="1" dirty="0">
                  <a:latin typeface="Symbol" pitchFamily="18" charset="2"/>
                </a:rPr>
                <a:t> s</a:t>
              </a:r>
              <a:r>
                <a:rPr lang="en-US" sz="2000" b="1" dirty="0">
                  <a:latin typeface="Blazing" panose="00000400000000000000" pitchFamily="2" charset="0"/>
                </a:rPr>
                <a:t>’</a:t>
              </a:r>
              <a:r>
                <a:rPr lang="en-US" sz="2000" b="1" baseline="-25000" dirty="0"/>
                <a:t>3f</a:t>
              </a:r>
            </a:p>
          </p:txBody>
        </p:sp>
        <p:sp>
          <p:nvSpPr>
            <p:cNvPr id="13339" name="Rectangle 62" descr="Stationery"/>
            <p:cNvSpPr>
              <a:spLocks noChangeArrowheads="1"/>
            </p:cNvSpPr>
            <p:nvPr/>
          </p:nvSpPr>
          <p:spPr bwMode="auto">
            <a:xfrm>
              <a:off x="3748" y="377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sp>
        <p:nvSpPr>
          <p:cNvPr id="74" name="Text Box 54"/>
          <p:cNvSpPr txBox="1">
            <a:spLocks noChangeArrowheads="1"/>
          </p:cNvSpPr>
          <p:nvPr/>
        </p:nvSpPr>
        <p:spPr bwMode="auto">
          <a:xfrm>
            <a:off x="-40875" y="-88602"/>
            <a:ext cx="8352625"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lvl1pPr algn="just" rtl="0" eaLnBrk="1" hangingPunct="1">
              <a:defRPr sz="2400" b="1" u="sng">
                <a:solidFill>
                  <a:srgbClr val="7030A0"/>
                </a:solidFill>
                <a:latin typeface="Arial" panose="020B0604020202020204" pitchFamily="34" charset="0"/>
              </a:defRPr>
            </a:lvl1pPr>
            <a:lvl2pPr algn="ctr" rtl="0" eaLnBrk="0" hangingPunct="0">
              <a:defRPr sz="4400">
                <a:latin typeface="Calibri" pitchFamily="34" charset="0"/>
              </a:defRPr>
            </a:lvl2pPr>
            <a:lvl3pPr algn="ctr" rtl="0" eaLnBrk="0" hangingPunct="0">
              <a:defRPr sz="4400">
                <a:latin typeface="Calibri" pitchFamily="34" charset="0"/>
              </a:defRPr>
            </a:lvl3pPr>
            <a:lvl4pPr algn="ctr" rtl="0" eaLnBrk="0" hangingPunct="0">
              <a:defRPr sz="4400">
                <a:latin typeface="Calibri" pitchFamily="34" charset="0"/>
              </a:defRPr>
            </a:lvl4pPr>
            <a:lvl5pPr algn="ctr" rtl="0"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en-US" dirty="0"/>
              <a:t>Stress conditions for the </a:t>
            </a:r>
            <a:r>
              <a:rPr lang="en-US" dirty="0" smtClean="0">
                <a:solidFill>
                  <a:srgbClr val="FF0000"/>
                </a:solidFill>
              </a:rPr>
              <a:t>consolidated</a:t>
            </a:r>
            <a:r>
              <a:rPr lang="en-US" dirty="0" smtClean="0"/>
              <a:t> </a:t>
            </a:r>
            <a:r>
              <a:rPr lang="en-US" dirty="0">
                <a:solidFill>
                  <a:srgbClr val="FF0000"/>
                </a:solidFill>
              </a:rPr>
              <a:t>undrained</a:t>
            </a:r>
            <a:r>
              <a:rPr lang="en-US" dirty="0"/>
              <a:t> test</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957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ox(in)">
                                      <p:cBhvr>
                                        <p:cTn id="16" dur="500"/>
                                        <p:tgtEl>
                                          <p:spTgt spid="2"/>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2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ox(in)">
                                      <p:cBhvr>
                                        <p:cTn id="29" dur="1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0958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ox(in)">
                                      <p:cBhvr>
                                        <p:cTn id="38" dur="500"/>
                                        <p:tgtEl>
                                          <p:spTgt spid="6"/>
                                        </p:tgtEl>
                                      </p:cBhvr>
                                    </p:animEffect>
                                  </p:childTnLst>
                                </p:cTn>
                              </p:par>
                              <p:par>
                                <p:cTn id="39" presetID="22" presetClass="entr" presetSubtype="2"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right)">
                                      <p:cBhvr>
                                        <p:cTn id="41" dur="20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20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96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box(in)">
                                      <p:cBhvr>
                                        <p:cTn id="59" dur="500"/>
                                        <p:tgtEl>
                                          <p:spTgt spid="9"/>
                                        </p:tgtEl>
                                      </p:cBhvr>
                                    </p:animEffect>
                                  </p:childTnLst>
                                </p:cTn>
                              </p:par>
                            </p:childTnLst>
                          </p:cTn>
                        </p:par>
                        <p:par>
                          <p:cTn id="60" fill="hold">
                            <p:stCondLst>
                              <p:cond delay="500"/>
                            </p:stCondLst>
                            <p:childTnLst>
                              <p:par>
                                <p:cTn id="61" presetID="22" presetClass="entr" presetSubtype="2"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right)">
                                      <p:cBhvr>
                                        <p:cTn id="63" dur="20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6"/>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down)">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animBg="1"/>
      <p:bldP spid="109587" grpId="0" animBg="1"/>
      <p:bldP spid="109615"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44" name="Text Box 40"/>
          <p:cNvSpPr txBox="1">
            <a:spLocks noChangeArrowheads="1"/>
          </p:cNvSpPr>
          <p:nvPr/>
        </p:nvSpPr>
        <p:spPr bwMode="auto">
          <a:xfrm>
            <a:off x="277813" y="1081088"/>
            <a:ext cx="4433887" cy="369332"/>
          </a:xfrm>
          <a:prstGeom prst="rect">
            <a:avLst/>
          </a:prstGeom>
          <a:solidFill>
            <a:srgbClr val="FFFF00"/>
          </a:solidFill>
          <a:ln w="9525" algn="ctr">
            <a:noFill/>
            <a:miter lim="800000"/>
            <a:headEnd/>
            <a:tailEnd/>
          </a:ln>
        </p:spPr>
        <p:txBody>
          <a:bodyPr>
            <a:spAutoFit/>
          </a:bodyPr>
          <a:lstStyle/>
          <a:p>
            <a:pPr algn="l" rtl="0"/>
            <a:r>
              <a:rPr lang="en-US" b="1" dirty="0">
                <a:solidFill>
                  <a:srgbClr val="0000FF"/>
                </a:solidFill>
              </a:rPr>
              <a:t>Step 1: At the end of consolidation</a:t>
            </a:r>
          </a:p>
        </p:txBody>
      </p:sp>
      <p:grpSp>
        <p:nvGrpSpPr>
          <p:cNvPr id="2" name="Group 112"/>
          <p:cNvGrpSpPr>
            <a:grpSpLocks/>
          </p:cNvGrpSpPr>
          <p:nvPr/>
        </p:nvGrpSpPr>
        <p:grpSpPr bwMode="auto">
          <a:xfrm>
            <a:off x="1306513" y="1346200"/>
            <a:ext cx="1557337" cy="1408113"/>
            <a:chOff x="823" y="866"/>
            <a:chExt cx="981" cy="887"/>
          </a:xfrm>
        </p:grpSpPr>
        <p:sp>
          <p:nvSpPr>
            <p:cNvPr id="67645" name="Rectangle 41" descr="Stationery"/>
            <p:cNvSpPr>
              <a:spLocks noChangeArrowheads="1"/>
            </p:cNvSpPr>
            <p:nvPr/>
          </p:nvSpPr>
          <p:spPr bwMode="auto">
            <a:xfrm>
              <a:off x="823" y="134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67646" name="Line 42"/>
            <p:cNvSpPr>
              <a:spLocks noChangeShapeType="1"/>
            </p:cNvSpPr>
            <p:nvPr/>
          </p:nvSpPr>
          <p:spPr bwMode="auto">
            <a:xfrm>
              <a:off x="968" y="1125"/>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67647" name="Line 44"/>
            <p:cNvSpPr>
              <a:spLocks noChangeShapeType="1"/>
            </p:cNvSpPr>
            <p:nvPr/>
          </p:nvSpPr>
          <p:spPr bwMode="auto">
            <a:xfrm rot="5400000">
              <a:off x="1204" y="1442"/>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67648" name="Text Box 46"/>
            <p:cNvSpPr txBox="1">
              <a:spLocks noChangeArrowheads="1"/>
            </p:cNvSpPr>
            <p:nvPr/>
          </p:nvSpPr>
          <p:spPr bwMode="auto">
            <a:xfrm>
              <a:off x="840" y="866"/>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sp>
          <p:nvSpPr>
            <p:cNvPr id="67649" name="Text Box 48"/>
            <p:cNvSpPr txBox="1">
              <a:spLocks noChangeArrowheads="1"/>
            </p:cNvSpPr>
            <p:nvPr/>
          </p:nvSpPr>
          <p:spPr bwMode="auto">
            <a:xfrm>
              <a:off x="1307" y="1351"/>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3" name="Group 115"/>
          <p:cNvGrpSpPr>
            <a:grpSpLocks/>
          </p:cNvGrpSpPr>
          <p:nvPr/>
        </p:nvGrpSpPr>
        <p:grpSpPr bwMode="auto">
          <a:xfrm>
            <a:off x="808038" y="520700"/>
            <a:ext cx="7208837" cy="603250"/>
            <a:chOff x="635" y="670"/>
            <a:chExt cx="4541" cy="380"/>
          </a:xfrm>
        </p:grpSpPr>
        <p:sp>
          <p:nvSpPr>
            <p:cNvPr id="67640" name="Text Box 50"/>
            <p:cNvSpPr txBox="1">
              <a:spLocks noChangeArrowheads="1"/>
            </p:cNvSpPr>
            <p:nvPr/>
          </p:nvSpPr>
          <p:spPr bwMode="auto">
            <a:xfrm>
              <a:off x="635" y="707"/>
              <a:ext cx="701" cy="252"/>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Total, </a:t>
              </a:r>
              <a:r>
                <a:rPr lang="en-US" sz="2000" b="1" u="sng" dirty="0">
                  <a:solidFill>
                    <a:schemeClr val="hlink"/>
                  </a:solidFill>
                  <a:latin typeface="Symbol" pitchFamily="18" charset="2"/>
                </a:rPr>
                <a:t>s</a:t>
              </a:r>
            </a:p>
          </p:txBody>
        </p:sp>
        <p:sp>
          <p:nvSpPr>
            <p:cNvPr id="67641" name="Text Box 51"/>
            <p:cNvSpPr txBox="1">
              <a:spLocks noChangeArrowheads="1"/>
            </p:cNvSpPr>
            <p:nvPr/>
          </p:nvSpPr>
          <p:spPr bwMode="auto">
            <a:xfrm>
              <a:off x="1825" y="670"/>
              <a:ext cx="443" cy="365"/>
            </a:xfrm>
            <a:prstGeom prst="rect">
              <a:avLst/>
            </a:prstGeom>
            <a:noFill/>
            <a:ln w="9525" algn="ctr">
              <a:noFill/>
              <a:miter lim="800000"/>
              <a:headEnd/>
              <a:tailEnd/>
            </a:ln>
          </p:spPr>
          <p:txBody>
            <a:bodyPr>
              <a:spAutoFit/>
            </a:bodyPr>
            <a:lstStyle/>
            <a:p>
              <a:pPr algn="l" rtl="0"/>
              <a:r>
                <a:rPr lang="en-US" sz="3200"/>
                <a:t>=</a:t>
              </a:r>
            </a:p>
          </p:txBody>
        </p:sp>
        <p:sp>
          <p:nvSpPr>
            <p:cNvPr id="67642" name="Text Box 52"/>
            <p:cNvSpPr txBox="1">
              <a:spLocks noChangeArrowheads="1"/>
            </p:cNvSpPr>
            <p:nvPr/>
          </p:nvSpPr>
          <p:spPr bwMode="auto">
            <a:xfrm>
              <a:off x="2283" y="723"/>
              <a:ext cx="896" cy="252"/>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Neutral, u</a:t>
              </a:r>
            </a:p>
          </p:txBody>
        </p:sp>
        <p:sp>
          <p:nvSpPr>
            <p:cNvPr id="67643" name="Text Box 53"/>
            <p:cNvSpPr txBox="1">
              <a:spLocks noChangeArrowheads="1"/>
            </p:cNvSpPr>
            <p:nvPr/>
          </p:nvSpPr>
          <p:spPr bwMode="auto">
            <a:xfrm>
              <a:off x="4147" y="722"/>
              <a:ext cx="1029" cy="252"/>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Effective, </a:t>
              </a:r>
              <a:r>
                <a:rPr lang="en-US" sz="2000" b="1" u="sng" dirty="0">
                  <a:solidFill>
                    <a:schemeClr val="hlink"/>
                  </a:solidFill>
                  <a:latin typeface="Symbol" pitchFamily="18" charset="2"/>
                </a:rPr>
                <a:t>s</a:t>
              </a:r>
              <a:r>
                <a:rPr lang="en-US" sz="2000" b="1" u="sng" dirty="0">
                  <a:solidFill>
                    <a:schemeClr val="hlink"/>
                  </a:solidFill>
                  <a:latin typeface="+mn-lt"/>
                </a:rPr>
                <a:t>’</a:t>
              </a:r>
            </a:p>
          </p:txBody>
        </p:sp>
        <p:sp>
          <p:nvSpPr>
            <p:cNvPr id="67644" name="Text Box 54"/>
            <p:cNvSpPr txBox="1">
              <a:spLocks noChangeArrowheads="1"/>
            </p:cNvSpPr>
            <p:nvPr/>
          </p:nvSpPr>
          <p:spPr bwMode="auto">
            <a:xfrm>
              <a:off x="3541" y="685"/>
              <a:ext cx="443" cy="365"/>
            </a:xfrm>
            <a:prstGeom prst="rect">
              <a:avLst/>
            </a:prstGeom>
            <a:noFill/>
            <a:ln w="9525" algn="ctr">
              <a:noFill/>
              <a:miter lim="800000"/>
              <a:headEnd/>
              <a:tailEnd/>
            </a:ln>
          </p:spPr>
          <p:txBody>
            <a:bodyPr>
              <a:spAutoFit/>
            </a:bodyPr>
            <a:lstStyle/>
            <a:p>
              <a:pPr algn="l" rtl="0"/>
              <a:r>
                <a:rPr lang="en-US" sz="3200"/>
                <a:t>+</a:t>
              </a:r>
            </a:p>
          </p:txBody>
        </p:sp>
      </p:grpSp>
      <p:grpSp>
        <p:nvGrpSpPr>
          <p:cNvPr id="4" name="Group 113"/>
          <p:cNvGrpSpPr>
            <a:grpSpLocks/>
          </p:cNvGrpSpPr>
          <p:nvPr/>
        </p:nvGrpSpPr>
        <p:grpSpPr bwMode="auto">
          <a:xfrm>
            <a:off x="4016375" y="2108200"/>
            <a:ext cx="465138" cy="644525"/>
            <a:chOff x="2530" y="1346"/>
            <a:chExt cx="293" cy="406"/>
          </a:xfrm>
        </p:grpSpPr>
        <p:sp>
          <p:nvSpPr>
            <p:cNvPr id="67638" name="Rectangle 80" descr="Stationery"/>
            <p:cNvSpPr>
              <a:spLocks noChangeArrowheads="1"/>
            </p:cNvSpPr>
            <p:nvPr/>
          </p:nvSpPr>
          <p:spPr bwMode="auto">
            <a:xfrm>
              <a:off x="2530" y="1346"/>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67639" name="Text Box 60"/>
            <p:cNvSpPr txBox="1">
              <a:spLocks noChangeArrowheads="1"/>
            </p:cNvSpPr>
            <p:nvPr/>
          </p:nvSpPr>
          <p:spPr bwMode="auto">
            <a:xfrm>
              <a:off x="2566" y="1430"/>
              <a:ext cx="249" cy="288"/>
            </a:xfrm>
            <a:prstGeom prst="rect">
              <a:avLst/>
            </a:prstGeom>
            <a:noFill/>
            <a:ln w="9525" algn="ctr">
              <a:noFill/>
              <a:miter lim="800000"/>
              <a:headEnd/>
              <a:tailEnd/>
            </a:ln>
          </p:spPr>
          <p:txBody>
            <a:bodyPr>
              <a:spAutoFit/>
            </a:bodyPr>
            <a:lstStyle/>
            <a:p>
              <a:pPr algn="l" rtl="0"/>
              <a:r>
                <a:rPr lang="en-US" sz="2400"/>
                <a:t>0</a:t>
              </a:r>
              <a:endParaRPr lang="en-US" sz="2400" baseline="-25000"/>
            </a:p>
          </p:txBody>
        </p:sp>
      </p:grpSp>
      <p:sp>
        <p:nvSpPr>
          <p:cNvPr id="98383" name="Text Box 79"/>
          <p:cNvSpPr txBox="1">
            <a:spLocks noChangeArrowheads="1"/>
          </p:cNvSpPr>
          <p:nvPr/>
        </p:nvSpPr>
        <p:spPr bwMode="auto">
          <a:xfrm>
            <a:off x="273050" y="2981325"/>
            <a:ext cx="4602163" cy="369332"/>
          </a:xfrm>
          <a:prstGeom prst="rect">
            <a:avLst/>
          </a:prstGeom>
          <a:solidFill>
            <a:srgbClr val="FFFF00"/>
          </a:solidFill>
          <a:ln w="9525" algn="ctr">
            <a:noFill/>
            <a:miter lim="800000"/>
            <a:headEnd/>
            <a:tailEnd/>
          </a:ln>
        </p:spPr>
        <p:txBody>
          <a:bodyPr>
            <a:spAutoFit/>
          </a:bodyPr>
          <a:lstStyle/>
          <a:p>
            <a:pPr algn="l" rtl="0"/>
            <a:r>
              <a:rPr lang="en-US" b="1" dirty="0">
                <a:solidFill>
                  <a:srgbClr val="0000FF"/>
                </a:solidFill>
              </a:rPr>
              <a:t>Step 2: During axial stress increase</a:t>
            </a:r>
          </a:p>
        </p:txBody>
      </p:sp>
      <p:grpSp>
        <p:nvGrpSpPr>
          <p:cNvPr id="5" name="Group 119"/>
          <p:cNvGrpSpPr>
            <a:grpSpLocks/>
          </p:cNvGrpSpPr>
          <p:nvPr/>
        </p:nvGrpSpPr>
        <p:grpSpPr bwMode="auto">
          <a:xfrm>
            <a:off x="6302375" y="1412875"/>
            <a:ext cx="2041525" cy="1366838"/>
            <a:chOff x="4150" y="908"/>
            <a:chExt cx="1286" cy="861"/>
          </a:xfrm>
        </p:grpSpPr>
        <p:sp>
          <p:nvSpPr>
            <p:cNvPr id="67633" name="Line 67"/>
            <p:cNvSpPr>
              <a:spLocks noChangeShapeType="1"/>
            </p:cNvSpPr>
            <p:nvPr/>
          </p:nvSpPr>
          <p:spPr bwMode="auto">
            <a:xfrm>
              <a:off x="4295" y="1158"/>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67634" name="Line 69"/>
            <p:cNvSpPr>
              <a:spLocks noChangeShapeType="1"/>
            </p:cNvSpPr>
            <p:nvPr/>
          </p:nvSpPr>
          <p:spPr bwMode="auto">
            <a:xfrm rot="5400000">
              <a:off x="4526" y="1462"/>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67635" name="Text Box 71"/>
            <p:cNvSpPr txBox="1">
              <a:spLocks noChangeArrowheads="1"/>
            </p:cNvSpPr>
            <p:nvPr/>
          </p:nvSpPr>
          <p:spPr bwMode="auto">
            <a:xfrm>
              <a:off x="4185" y="908"/>
              <a:ext cx="850" cy="252"/>
            </a:xfrm>
            <a:prstGeom prst="rect">
              <a:avLst/>
            </a:prstGeom>
            <a:noFill/>
            <a:ln w="9525" algn="ctr">
              <a:noFill/>
              <a:miter lim="800000"/>
              <a:headEnd/>
              <a:tailEnd/>
            </a:ln>
          </p:spPr>
          <p:txBody>
            <a:bodyPr>
              <a:spAutoFit/>
            </a:bodyPr>
            <a:lstStyle/>
            <a:p>
              <a:pPr algn="l" rtl="0"/>
              <a:r>
                <a:rPr lang="en-US" sz="2000" b="1" dirty="0" smtClean="0">
                  <a:latin typeface="Symbol" pitchFamily="18" charset="2"/>
                </a:rPr>
                <a:t>s</a:t>
              </a:r>
              <a:r>
                <a:rPr lang="en-US" sz="2000" b="1" dirty="0" smtClean="0">
                  <a:latin typeface="Book Antiqua" panose="02040602050305030304" pitchFamily="18" charset="0"/>
                  <a:cs typeface="AdvertisingLight" pitchFamily="2" charset="-78"/>
                </a:rPr>
                <a:t>’</a:t>
              </a:r>
              <a:r>
                <a:rPr lang="en-US" sz="2000" b="1" baseline="-25000" dirty="0" smtClean="0"/>
                <a:t>3</a:t>
              </a:r>
              <a:r>
                <a:rPr lang="en-US" sz="2000" b="1" dirty="0" smtClean="0"/>
                <a:t> </a:t>
              </a:r>
              <a:r>
                <a:rPr lang="en-US" sz="2000" b="1" dirty="0"/>
                <a:t>=</a:t>
              </a:r>
              <a:r>
                <a:rPr lang="en-US" sz="2000" b="1" baseline="-25000" dirty="0"/>
                <a:t> </a:t>
              </a:r>
              <a:r>
                <a:rPr lang="en-US" sz="2000" b="1" dirty="0" smtClean="0">
                  <a:latin typeface="Symbol" pitchFamily="18" charset="2"/>
                </a:rPr>
                <a:t>s</a:t>
              </a:r>
              <a:r>
                <a:rPr lang="en-US" sz="2000" b="1" baseline="-25000" dirty="0" smtClean="0"/>
                <a:t>3</a:t>
              </a:r>
              <a:endParaRPr lang="en-US" sz="2000" b="1" baseline="-25000" dirty="0"/>
            </a:p>
          </p:txBody>
        </p:sp>
        <p:sp>
          <p:nvSpPr>
            <p:cNvPr id="67636" name="Text Box 77"/>
            <p:cNvSpPr txBox="1">
              <a:spLocks noChangeArrowheads="1"/>
            </p:cNvSpPr>
            <p:nvPr/>
          </p:nvSpPr>
          <p:spPr bwMode="auto">
            <a:xfrm>
              <a:off x="4637" y="1391"/>
              <a:ext cx="799" cy="252"/>
            </a:xfrm>
            <a:prstGeom prst="rect">
              <a:avLst/>
            </a:prstGeom>
            <a:noFill/>
            <a:ln w="9525" algn="ctr">
              <a:noFill/>
              <a:miter lim="800000"/>
              <a:headEnd/>
              <a:tailEnd/>
            </a:ln>
          </p:spPr>
          <p:txBody>
            <a:bodyPr>
              <a:spAutoFit/>
            </a:bodyPr>
            <a:lstStyle/>
            <a:p>
              <a:pPr algn="l" rtl="0"/>
              <a:r>
                <a:rPr lang="en-US" sz="2000" b="1" dirty="0" smtClean="0">
                  <a:latin typeface="Symbol" pitchFamily="18" charset="2"/>
                </a:rPr>
                <a:t>s</a:t>
              </a:r>
              <a:r>
                <a:rPr lang="en-US" sz="2000" b="1" dirty="0" smtClean="0">
                  <a:latin typeface="Blazing" panose="00000400000000000000" pitchFamily="2" charset="0"/>
                </a:rPr>
                <a:t>’</a:t>
              </a:r>
              <a:r>
                <a:rPr lang="en-US" sz="2000" b="1" baseline="-25000" dirty="0" smtClean="0"/>
                <a:t>3</a:t>
              </a:r>
              <a:r>
                <a:rPr lang="en-US" sz="2000" b="1" dirty="0" smtClean="0"/>
                <a:t> </a:t>
              </a:r>
              <a:r>
                <a:rPr lang="en-US" sz="2000" b="1" dirty="0"/>
                <a:t>=</a:t>
              </a:r>
              <a:r>
                <a:rPr lang="en-US" sz="2000" b="1" baseline="-25000" dirty="0"/>
                <a:t> </a:t>
              </a:r>
              <a:r>
                <a:rPr lang="en-US" sz="2000" b="1" dirty="0" smtClean="0">
                  <a:latin typeface="Symbol" pitchFamily="18" charset="2"/>
                </a:rPr>
                <a:t>s</a:t>
              </a:r>
              <a:r>
                <a:rPr lang="en-US" sz="2000" b="1" baseline="-25000" dirty="0" smtClean="0"/>
                <a:t>3</a:t>
              </a:r>
              <a:endParaRPr lang="en-US" sz="2000" b="1" baseline="-25000" dirty="0"/>
            </a:p>
          </p:txBody>
        </p:sp>
        <p:sp>
          <p:nvSpPr>
            <p:cNvPr id="67637" name="Rectangle 81" descr="Stationery"/>
            <p:cNvSpPr>
              <a:spLocks noChangeArrowheads="1"/>
            </p:cNvSpPr>
            <p:nvPr/>
          </p:nvSpPr>
          <p:spPr bwMode="auto">
            <a:xfrm>
              <a:off x="4150" y="1363"/>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grpSp>
        <p:nvGrpSpPr>
          <p:cNvPr id="6" name="Group 116"/>
          <p:cNvGrpSpPr>
            <a:grpSpLocks/>
          </p:cNvGrpSpPr>
          <p:nvPr/>
        </p:nvGrpSpPr>
        <p:grpSpPr bwMode="auto">
          <a:xfrm>
            <a:off x="1287463" y="3284538"/>
            <a:ext cx="1557337" cy="1408112"/>
            <a:chOff x="811" y="2087"/>
            <a:chExt cx="981" cy="887"/>
          </a:xfrm>
        </p:grpSpPr>
        <p:sp>
          <p:nvSpPr>
            <p:cNvPr id="67628" name="Rectangle 83" descr="Stationery"/>
            <p:cNvSpPr>
              <a:spLocks noChangeArrowheads="1"/>
            </p:cNvSpPr>
            <p:nvPr/>
          </p:nvSpPr>
          <p:spPr bwMode="auto">
            <a:xfrm>
              <a:off x="811" y="256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67629" name="Line 84"/>
            <p:cNvSpPr>
              <a:spLocks noChangeShapeType="1"/>
            </p:cNvSpPr>
            <p:nvPr/>
          </p:nvSpPr>
          <p:spPr bwMode="auto">
            <a:xfrm>
              <a:off x="956" y="2346"/>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67630" name="Line 85"/>
            <p:cNvSpPr>
              <a:spLocks noChangeShapeType="1"/>
            </p:cNvSpPr>
            <p:nvPr/>
          </p:nvSpPr>
          <p:spPr bwMode="auto">
            <a:xfrm rot="5400000">
              <a:off x="1192" y="2654"/>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67631" name="Text Box 86"/>
            <p:cNvSpPr txBox="1">
              <a:spLocks noChangeArrowheads="1"/>
            </p:cNvSpPr>
            <p:nvPr/>
          </p:nvSpPr>
          <p:spPr bwMode="auto">
            <a:xfrm>
              <a:off x="828" y="2087"/>
              <a:ext cx="914"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 </a:t>
              </a:r>
              <a:r>
                <a:rPr lang="en-US" sz="2400" b="1" dirty="0"/>
                <a:t>+ </a:t>
              </a:r>
              <a:r>
                <a:rPr lang="en-US" sz="2400" b="1" dirty="0">
                  <a:latin typeface="Symbol" pitchFamily="18" charset="2"/>
                </a:rPr>
                <a:t>Ds</a:t>
              </a:r>
            </a:p>
          </p:txBody>
        </p:sp>
        <p:sp>
          <p:nvSpPr>
            <p:cNvPr id="67632" name="Text Box 87"/>
            <p:cNvSpPr txBox="1">
              <a:spLocks noChangeArrowheads="1"/>
            </p:cNvSpPr>
            <p:nvPr/>
          </p:nvSpPr>
          <p:spPr bwMode="auto">
            <a:xfrm>
              <a:off x="1295" y="2572"/>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7" name="Group 117"/>
          <p:cNvGrpSpPr>
            <a:grpSpLocks/>
          </p:cNvGrpSpPr>
          <p:nvPr/>
        </p:nvGrpSpPr>
        <p:grpSpPr bwMode="auto">
          <a:xfrm>
            <a:off x="3997325" y="4046538"/>
            <a:ext cx="465138" cy="644525"/>
            <a:chOff x="2518" y="2567"/>
            <a:chExt cx="293" cy="406"/>
          </a:xfrm>
        </p:grpSpPr>
        <p:sp>
          <p:nvSpPr>
            <p:cNvPr id="67626" name="Rectangle 82" descr="Stationery"/>
            <p:cNvSpPr>
              <a:spLocks noChangeArrowheads="1"/>
            </p:cNvSpPr>
            <p:nvPr/>
          </p:nvSpPr>
          <p:spPr bwMode="auto">
            <a:xfrm>
              <a:off x="2518" y="256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67627" name="Text Box 88"/>
            <p:cNvSpPr txBox="1">
              <a:spLocks noChangeArrowheads="1"/>
            </p:cNvSpPr>
            <p:nvPr/>
          </p:nvSpPr>
          <p:spPr bwMode="auto">
            <a:xfrm>
              <a:off x="2554" y="2651"/>
              <a:ext cx="249" cy="288"/>
            </a:xfrm>
            <a:prstGeom prst="rect">
              <a:avLst/>
            </a:prstGeom>
            <a:noFill/>
            <a:ln w="9525" algn="ctr">
              <a:noFill/>
              <a:miter lim="800000"/>
              <a:headEnd/>
              <a:tailEnd/>
            </a:ln>
          </p:spPr>
          <p:txBody>
            <a:bodyPr>
              <a:spAutoFit/>
            </a:bodyPr>
            <a:lstStyle/>
            <a:p>
              <a:pPr algn="l" rtl="0"/>
              <a:r>
                <a:rPr lang="en-US" sz="2400"/>
                <a:t>0</a:t>
              </a:r>
              <a:endParaRPr lang="en-US" sz="2400" baseline="-25000"/>
            </a:p>
          </p:txBody>
        </p:sp>
      </p:grpSp>
      <p:grpSp>
        <p:nvGrpSpPr>
          <p:cNvPr id="8" name="Group 120"/>
          <p:cNvGrpSpPr>
            <a:grpSpLocks/>
          </p:cNvGrpSpPr>
          <p:nvPr/>
        </p:nvGrpSpPr>
        <p:grpSpPr bwMode="auto">
          <a:xfrm>
            <a:off x="6275388" y="3294063"/>
            <a:ext cx="2540000" cy="1423987"/>
            <a:chOff x="4151" y="2093"/>
            <a:chExt cx="1600" cy="897"/>
          </a:xfrm>
        </p:grpSpPr>
        <p:sp>
          <p:nvSpPr>
            <p:cNvPr id="67621" name="Line 89"/>
            <p:cNvSpPr>
              <a:spLocks noChangeShapeType="1"/>
            </p:cNvSpPr>
            <p:nvPr/>
          </p:nvSpPr>
          <p:spPr bwMode="auto">
            <a:xfrm>
              <a:off x="4310" y="2379"/>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67622" name="Line 90"/>
            <p:cNvSpPr>
              <a:spLocks noChangeShapeType="1"/>
            </p:cNvSpPr>
            <p:nvPr/>
          </p:nvSpPr>
          <p:spPr bwMode="auto">
            <a:xfrm rot="5400000">
              <a:off x="4532" y="2683"/>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67623" name="Text Box 91"/>
            <p:cNvSpPr txBox="1">
              <a:spLocks noChangeArrowheads="1"/>
            </p:cNvSpPr>
            <p:nvPr/>
          </p:nvSpPr>
          <p:spPr bwMode="auto">
            <a:xfrm>
              <a:off x="4151" y="2093"/>
              <a:ext cx="1458"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V</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baseline="-25000" dirty="0"/>
                <a:t> </a:t>
              </a:r>
              <a:r>
                <a:rPr lang="en-US" sz="2000" b="1" dirty="0">
                  <a:latin typeface="Symbol" pitchFamily="18" charset="2"/>
                </a:rPr>
                <a:t>Ds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1</a:t>
              </a:r>
            </a:p>
          </p:txBody>
        </p:sp>
        <p:sp>
          <p:nvSpPr>
            <p:cNvPr id="67624" name="Text Box 92"/>
            <p:cNvSpPr txBox="1">
              <a:spLocks noChangeArrowheads="1"/>
            </p:cNvSpPr>
            <p:nvPr/>
          </p:nvSpPr>
          <p:spPr bwMode="auto">
            <a:xfrm>
              <a:off x="4634" y="2621"/>
              <a:ext cx="1117"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h</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3</a:t>
              </a:r>
            </a:p>
          </p:txBody>
        </p:sp>
        <p:sp>
          <p:nvSpPr>
            <p:cNvPr id="67625" name="Rectangle 93" descr="Stationery"/>
            <p:cNvSpPr>
              <a:spLocks noChangeArrowheads="1"/>
            </p:cNvSpPr>
            <p:nvPr/>
          </p:nvSpPr>
          <p:spPr bwMode="auto">
            <a:xfrm>
              <a:off x="4156" y="2584"/>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grpSp>
        <p:nvGrpSpPr>
          <p:cNvPr id="9" name="Group 96"/>
          <p:cNvGrpSpPr>
            <a:grpSpLocks/>
          </p:cNvGrpSpPr>
          <p:nvPr/>
        </p:nvGrpSpPr>
        <p:grpSpPr bwMode="auto">
          <a:xfrm>
            <a:off x="111125" y="2395538"/>
            <a:ext cx="1403350" cy="508000"/>
            <a:chOff x="70" y="1527"/>
            <a:chExt cx="884" cy="320"/>
          </a:xfrm>
        </p:grpSpPr>
        <p:sp>
          <p:nvSpPr>
            <p:cNvPr id="67619" name="Arc 94"/>
            <p:cNvSpPr>
              <a:spLocks/>
            </p:cNvSpPr>
            <p:nvPr/>
          </p:nvSpPr>
          <p:spPr bwMode="auto">
            <a:xfrm rot="-2694223" flipH="1" flipV="1">
              <a:off x="591" y="1594"/>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a:p>
          </p:txBody>
        </p:sp>
        <p:sp>
          <p:nvSpPr>
            <p:cNvPr id="67620" name="Text Box 95"/>
            <p:cNvSpPr txBox="1">
              <a:spLocks noChangeArrowheads="1"/>
            </p:cNvSpPr>
            <p:nvPr/>
          </p:nvSpPr>
          <p:spPr bwMode="auto">
            <a:xfrm>
              <a:off x="70" y="1527"/>
              <a:ext cx="870" cy="231"/>
            </a:xfrm>
            <a:prstGeom prst="rect">
              <a:avLst/>
            </a:prstGeom>
            <a:noFill/>
            <a:ln w="9525" algn="ctr">
              <a:noFill/>
              <a:miter lim="800000"/>
              <a:headEnd/>
              <a:tailEnd/>
            </a:ln>
          </p:spPr>
          <p:txBody>
            <a:bodyPr>
              <a:spAutoFit/>
            </a:bodyPr>
            <a:lstStyle/>
            <a:p>
              <a:pPr algn="l" rtl="0"/>
              <a:r>
                <a:rPr lang="en-US" sz="1800" b="1" dirty="0">
                  <a:solidFill>
                    <a:schemeClr val="hlink"/>
                  </a:solidFill>
                </a:rPr>
                <a:t>Drainage</a:t>
              </a:r>
            </a:p>
          </p:txBody>
        </p:sp>
      </p:grpSp>
      <p:grpSp>
        <p:nvGrpSpPr>
          <p:cNvPr id="10" name="Group 109"/>
          <p:cNvGrpSpPr>
            <a:grpSpLocks/>
          </p:cNvGrpSpPr>
          <p:nvPr/>
        </p:nvGrpSpPr>
        <p:grpSpPr bwMode="auto">
          <a:xfrm>
            <a:off x="106363" y="4319588"/>
            <a:ext cx="1403350" cy="508000"/>
            <a:chOff x="70" y="1527"/>
            <a:chExt cx="884" cy="320"/>
          </a:xfrm>
        </p:grpSpPr>
        <p:sp>
          <p:nvSpPr>
            <p:cNvPr id="67617" name="Arc 110"/>
            <p:cNvSpPr>
              <a:spLocks/>
            </p:cNvSpPr>
            <p:nvPr/>
          </p:nvSpPr>
          <p:spPr bwMode="auto">
            <a:xfrm rot="-2694223" flipH="1" flipV="1">
              <a:off x="591" y="1594"/>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a:p>
          </p:txBody>
        </p:sp>
        <p:sp>
          <p:nvSpPr>
            <p:cNvPr id="67618" name="Text Box 111"/>
            <p:cNvSpPr txBox="1">
              <a:spLocks noChangeArrowheads="1"/>
            </p:cNvSpPr>
            <p:nvPr/>
          </p:nvSpPr>
          <p:spPr bwMode="auto">
            <a:xfrm>
              <a:off x="70" y="1527"/>
              <a:ext cx="870" cy="231"/>
            </a:xfrm>
            <a:prstGeom prst="rect">
              <a:avLst/>
            </a:prstGeom>
            <a:noFill/>
            <a:ln w="9525" algn="ctr">
              <a:noFill/>
              <a:miter lim="800000"/>
              <a:headEnd/>
              <a:tailEnd/>
            </a:ln>
          </p:spPr>
          <p:txBody>
            <a:bodyPr>
              <a:spAutoFit/>
            </a:bodyPr>
            <a:lstStyle/>
            <a:p>
              <a:pPr algn="l" rtl="0"/>
              <a:r>
                <a:rPr lang="en-US" sz="1800" b="1" dirty="0">
                  <a:solidFill>
                    <a:schemeClr val="hlink"/>
                  </a:solidFill>
                </a:rPr>
                <a:t>Drainage</a:t>
              </a:r>
            </a:p>
          </p:txBody>
        </p:sp>
      </p:grpSp>
      <p:sp>
        <p:nvSpPr>
          <p:cNvPr id="98429" name="Text Box 125"/>
          <p:cNvSpPr txBox="1">
            <a:spLocks noChangeArrowheads="1"/>
          </p:cNvSpPr>
          <p:nvPr/>
        </p:nvSpPr>
        <p:spPr bwMode="auto">
          <a:xfrm>
            <a:off x="268288" y="4905375"/>
            <a:ext cx="2266950" cy="369332"/>
          </a:xfrm>
          <a:prstGeom prst="rect">
            <a:avLst/>
          </a:prstGeom>
          <a:solidFill>
            <a:srgbClr val="FFFF00"/>
          </a:solidFill>
          <a:ln w="9525" algn="ctr">
            <a:noFill/>
            <a:miter lim="800000"/>
            <a:headEnd/>
            <a:tailEnd/>
          </a:ln>
        </p:spPr>
        <p:txBody>
          <a:bodyPr>
            <a:spAutoFit/>
          </a:bodyPr>
          <a:lstStyle/>
          <a:p>
            <a:pPr algn="l" rtl="0"/>
            <a:r>
              <a:rPr lang="en-US" b="1" dirty="0">
                <a:solidFill>
                  <a:schemeClr val="hlink"/>
                </a:solidFill>
              </a:rPr>
              <a:t>Step 3: At failure</a:t>
            </a:r>
          </a:p>
        </p:txBody>
      </p:sp>
      <p:grpSp>
        <p:nvGrpSpPr>
          <p:cNvPr id="11" name="Group 126"/>
          <p:cNvGrpSpPr>
            <a:grpSpLocks/>
          </p:cNvGrpSpPr>
          <p:nvPr/>
        </p:nvGrpSpPr>
        <p:grpSpPr bwMode="auto">
          <a:xfrm>
            <a:off x="1282700" y="5208588"/>
            <a:ext cx="1557338" cy="1408112"/>
            <a:chOff x="811" y="2087"/>
            <a:chExt cx="981" cy="887"/>
          </a:xfrm>
        </p:grpSpPr>
        <p:sp>
          <p:nvSpPr>
            <p:cNvPr id="67612" name="Rectangle 127" descr="Stationery"/>
            <p:cNvSpPr>
              <a:spLocks noChangeArrowheads="1"/>
            </p:cNvSpPr>
            <p:nvPr/>
          </p:nvSpPr>
          <p:spPr bwMode="auto">
            <a:xfrm>
              <a:off x="811" y="256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67613" name="Line 128"/>
            <p:cNvSpPr>
              <a:spLocks noChangeShapeType="1"/>
            </p:cNvSpPr>
            <p:nvPr/>
          </p:nvSpPr>
          <p:spPr bwMode="auto">
            <a:xfrm>
              <a:off x="956" y="2346"/>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67614" name="Line 129"/>
            <p:cNvSpPr>
              <a:spLocks noChangeShapeType="1"/>
            </p:cNvSpPr>
            <p:nvPr/>
          </p:nvSpPr>
          <p:spPr bwMode="auto">
            <a:xfrm rot="5400000">
              <a:off x="1192" y="2654"/>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67615" name="Text Box 130"/>
            <p:cNvSpPr txBox="1">
              <a:spLocks noChangeArrowheads="1"/>
            </p:cNvSpPr>
            <p:nvPr/>
          </p:nvSpPr>
          <p:spPr bwMode="auto">
            <a:xfrm>
              <a:off x="828" y="2087"/>
              <a:ext cx="914"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 </a:t>
              </a:r>
              <a:r>
                <a:rPr lang="en-US" sz="2400" b="1" dirty="0"/>
                <a:t>+ </a:t>
              </a:r>
              <a:r>
                <a:rPr lang="en-US" sz="2400" b="1" dirty="0" err="1">
                  <a:latin typeface="Symbol" pitchFamily="18" charset="2"/>
                </a:rPr>
                <a:t>Ds</a:t>
              </a:r>
              <a:r>
                <a:rPr lang="en-US" sz="2400" b="1" baseline="-25000" dirty="0" err="1"/>
                <a:t>f</a:t>
              </a:r>
              <a:endParaRPr lang="en-US" sz="2400" b="1" baseline="-25000" dirty="0"/>
            </a:p>
          </p:txBody>
        </p:sp>
        <p:sp>
          <p:nvSpPr>
            <p:cNvPr id="67616" name="Text Box 131"/>
            <p:cNvSpPr txBox="1">
              <a:spLocks noChangeArrowheads="1"/>
            </p:cNvSpPr>
            <p:nvPr/>
          </p:nvSpPr>
          <p:spPr bwMode="auto">
            <a:xfrm>
              <a:off x="1295" y="2572"/>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12" name="Group 132"/>
          <p:cNvGrpSpPr>
            <a:grpSpLocks/>
          </p:cNvGrpSpPr>
          <p:nvPr/>
        </p:nvGrpSpPr>
        <p:grpSpPr bwMode="auto">
          <a:xfrm>
            <a:off x="3992563" y="5970588"/>
            <a:ext cx="465137" cy="644525"/>
            <a:chOff x="2518" y="2567"/>
            <a:chExt cx="293" cy="406"/>
          </a:xfrm>
        </p:grpSpPr>
        <p:sp>
          <p:nvSpPr>
            <p:cNvPr id="67610" name="Rectangle 133" descr="Stationery"/>
            <p:cNvSpPr>
              <a:spLocks noChangeArrowheads="1"/>
            </p:cNvSpPr>
            <p:nvPr/>
          </p:nvSpPr>
          <p:spPr bwMode="auto">
            <a:xfrm>
              <a:off x="2518" y="256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67611" name="Text Box 134"/>
            <p:cNvSpPr txBox="1">
              <a:spLocks noChangeArrowheads="1"/>
            </p:cNvSpPr>
            <p:nvPr/>
          </p:nvSpPr>
          <p:spPr bwMode="auto">
            <a:xfrm>
              <a:off x="2554" y="2651"/>
              <a:ext cx="249" cy="288"/>
            </a:xfrm>
            <a:prstGeom prst="rect">
              <a:avLst/>
            </a:prstGeom>
            <a:noFill/>
            <a:ln w="9525" algn="ctr">
              <a:noFill/>
              <a:miter lim="800000"/>
              <a:headEnd/>
              <a:tailEnd/>
            </a:ln>
          </p:spPr>
          <p:txBody>
            <a:bodyPr>
              <a:spAutoFit/>
            </a:bodyPr>
            <a:lstStyle/>
            <a:p>
              <a:pPr algn="l" rtl="0"/>
              <a:r>
                <a:rPr lang="en-US" sz="2400"/>
                <a:t>0</a:t>
              </a:r>
              <a:endParaRPr lang="en-US" sz="2400" baseline="-25000"/>
            </a:p>
          </p:txBody>
        </p:sp>
      </p:grpSp>
      <p:grpSp>
        <p:nvGrpSpPr>
          <p:cNvPr id="13" name="Group 144"/>
          <p:cNvGrpSpPr>
            <a:grpSpLocks/>
          </p:cNvGrpSpPr>
          <p:nvPr/>
        </p:nvGrpSpPr>
        <p:grpSpPr bwMode="auto">
          <a:xfrm>
            <a:off x="6270625" y="5218113"/>
            <a:ext cx="2690813" cy="1423987"/>
            <a:chOff x="3950" y="3287"/>
            <a:chExt cx="1695" cy="897"/>
          </a:xfrm>
        </p:grpSpPr>
        <p:sp>
          <p:nvSpPr>
            <p:cNvPr id="67605" name="Line 136"/>
            <p:cNvSpPr>
              <a:spLocks noChangeShapeType="1"/>
            </p:cNvSpPr>
            <p:nvPr/>
          </p:nvSpPr>
          <p:spPr bwMode="auto">
            <a:xfrm>
              <a:off x="4109" y="3573"/>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67606" name="Line 137"/>
            <p:cNvSpPr>
              <a:spLocks noChangeShapeType="1"/>
            </p:cNvSpPr>
            <p:nvPr/>
          </p:nvSpPr>
          <p:spPr bwMode="auto">
            <a:xfrm rot="5400000">
              <a:off x="4331" y="3877"/>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67607" name="Text Box 138"/>
            <p:cNvSpPr txBox="1">
              <a:spLocks noChangeArrowheads="1"/>
            </p:cNvSpPr>
            <p:nvPr/>
          </p:nvSpPr>
          <p:spPr bwMode="auto">
            <a:xfrm>
              <a:off x="3950" y="3287"/>
              <a:ext cx="1662"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Vf</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baseline="-25000" dirty="0"/>
                <a:t> </a:t>
              </a:r>
              <a:r>
                <a:rPr lang="en-US" sz="2000" b="1" dirty="0" err="1">
                  <a:latin typeface="Symbol" pitchFamily="18" charset="2"/>
                </a:rPr>
                <a:t>Ds</a:t>
              </a:r>
              <a:r>
                <a:rPr lang="en-US" sz="2000" b="1" baseline="-25000" dirty="0" err="1"/>
                <a:t>f</a:t>
              </a:r>
              <a:r>
                <a:rPr lang="en-US" sz="2000" b="1" dirty="0">
                  <a:latin typeface="Symbol" pitchFamily="18" charset="2"/>
                </a:rPr>
                <a:t>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1f</a:t>
              </a:r>
            </a:p>
          </p:txBody>
        </p:sp>
        <p:sp>
          <p:nvSpPr>
            <p:cNvPr id="67608" name="Text Box 139"/>
            <p:cNvSpPr txBox="1">
              <a:spLocks noChangeArrowheads="1"/>
            </p:cNvSpPr>
            <p:nvPr/>
          </p:nvSpPr>
          <p:spPr bwMode="auto">
            <a:xfrm>
              <a:off x="4433" y="3815"/>
              <a:ext cx="1212"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hf</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3f</a:t>
              </a:r>
            </a:p>
          </p:txBody>
        </p:sp>
        <p:sp>
          <p:nvSpPr>
            <p:cNvPr id="67609" name="Rectangle 140" descr="Stationery"/>
            <p:cNvSpPr>
              <a:spLocks noChangeArrowheads="1"/>
            </p:cNvSpPr>
            <p:nvPr/>
          </p:nvSpPr>
          <p:spPr bwMode="auto">
            <a:xfrm>
              <a:off x="3955" y="377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grpSp>
        <p:nvGrpSpPr>
          <p:cNvPr id="14" name="Group 141"/>
          <p:cNvGrpSpPr>
            <a:grpSpLocks/>
          </p:cNvGrpSpPr>
          <p:nvPr/>
        </p:nvGrpSpPr>
        <p:grpSpPr bwMode="auto">
          <a:xfrm>
            <a:off x="101600" y="6243638"/>
            <a:ext cx="1403350" cy="508000"/>
            <a:chOff x="70" y="1527"/>
            <a:chExt cx="884" cy="320"/>
          </a:xfrm>
        </p:grpSpPr>
        <p:sp>
          <p:nvSpPr>
            <p:cNvPr id="67603" name="Arc 142"/>
            <p:cNvSpPr>
              <a:spLocks/>
            </p:cNvSpPr>
            <p:nvPr/>
          </p:nvSpPr>
          <p:spPr bwMode="auto">
            <a:xfrm rot="-2694223" flipH="1" flipV="1">
              <a:off x="591" y="1594"/>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a:p>
          </p:txBody>
        </p:sp>
        <p:sp>
          <p:nvSpPr>
            <p:cNvPr id="67604" name="Text Box 143"/>
            <p:cNvSpPr txBox="1">
              <a:spLocks noChangeArrowheads="1"/>
            </p:cNvSpPr>
            <p:nvPr/>
          </p:nvSpPr>
          <p:spPr bwMode="auto">
            <a:xfrm>
              <a:off x="70" y="1527"/>
              <a:ext cx="870" cy="231"/>
            </a:xfrm>
            <a:prstGeom prst="rect">
              <a:avLst/>
            </a:prstGeom>
            <a:noFill/>
            <a:ln w="9525" algn="ctr">
              <a:noFill/>
              <a:miter lim="800000"/>
              <a:headEnd/>
              <a:tailEnd/>
            </a:ln>
          </p:spPr>
          <p:txBody>
            <a:bodyPr>
              <a:spAutoFit/>
            </a:bodyPr>
            <a:lstStyle/>
            <a:p>
              <a:pPr algn="l" rtl="0"/>
              <a:r>
                <a:rPr lang="en-US" sz="1800" b="1" dirty="0">
                  <a:solidFill>
                    <a:schemeClr val="hlink"/>
                  </a:solidFill>
                </a:rPr>
                <a:t>Drainage</a:t>
              </a:r>
            </a:p>
          </p:txBody>
        </p:sp>
      </p:grpSp>
      <p:sp>
        <p:nvSpPr>
          <p:cNvPr id="66" name="Text Box 54"/>
          <p:cNvSpPr txBox="1">
            <a:spLocks noChangeArrowheads="1"/>
          </p:cNvSpPr>
          <p:nvPr/>
        </p:nvSpPr>
        <p:spPr bwMode="auto">
          <a:xfrm>
            <a:off x="-40874" y="-45738"/>
            <a:ext cx="7748188"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lvl1pPr algn="just" rtl="0" eaLnBrk="1" hangingPunct="1">
              <a:defRPr sz="2400" b="1" u="sng">
                <a:solidFill>
                  <a:srgbClr val="7030A0"/>
                </a:solidFill>
                <a:latin typeface="Arial" panose="020B0604020202020204" pitchFamily="34" charset="0"/>
              </a:defRPr>
            </a:lvl1pPr>
            <a:lvl2pPr algn="ctr" rtl="0" eaLnBrk="0" hangingPunct="0">
              <a:defRPr sz="4400">
                <a:latin typeface="Calibri" pitchFamily="34" charset="0"/>
              </a:defRPr>
            </a:lvl2pPr>
            <a:lvl3pPr algn="ctr" rtl="0" eaLnBrk="0" hangingPunct="0">
              <a:defRPr sz="4400">
                <a:latin typeface="Calibri" pitchFamily="34" charset="0"/>
              </a:defRPr>
            </a:lvl3pPr>
            <a:lvl4pPr algn="ctr" rtl="0" eaLnBrk="0" hangingPunct="0">
              <a:defRPr sz="4400">
                <a:latin typeface="Calibri" pitchFamily="34" charset="0"/>
              </a:defRPr>
            </a:lvl4pPr>
            <a:lvl5pPr algn="ctr" rtl="0"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en-US" dirty="0"/>
              <a:t>Stress conditions for the </a:t>
            </a:r>
            <a:r>
              <a:rPr lang="en-US" dirty="0" smtClean="0">
                <a:solidFill>
                  <a:srgbClr val="FF0000"/>
                </a:solidFill>
              </a:rPr>
              <a:t>consolidated</a:t>
            </a:r>
            <a:r>
              <a:rPr lang="en-US" dirty="0" smtClean="0"/>
              <a:t> </a:t>
            </a:r>
            <a:r>
              <a:rPr lang="en-US" dirty="0" smtClean="0">
                <a:solidFill>
                  <a:srgbClr val="FF0000"/>
                </a:solidFill>
              </a:rPr>
              <a:t>drained</a:t>
            </a:r>
            <a:r>
              <a:rPr lang="en-US" dirty="0" smtClean="0"/>
              <a:t> </a:t>
            </a:r>
            <a:r>
              <a:rPr lang="en-US" dirty="0"/>
              <a:t>test</a:t>
            </a:r>
          </a:p>
        </p:txBody>
      </p:sp>
    </p:spTree>
    <p:custDataLst>
      <p:tags r:id="rId1"/>
    </p:custDataLst>
    <p:extLst>
      <p:ext uri="{BB962C8B-B14F-4D97-AF65-F5344CB8AC3E}">
        <p14:creationId xmlns:p14="http://schemas.microsoft.com/office/powerpoint/2010/main" val="10832535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834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ox(in)">
                                      <p:cBhvr>
                                        <p:cTn id="16" dur="500"/>
                                        <p:tgtEl>
                                          <p:spTgt spid="2"/>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2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ox(in)">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9838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ox(in)">
                                      <p:cBhvr>
                                        <p:cTn id="38" dur="500"/>
                                        <p:tgtEl>
                                          <p:spTgt spid="6"/>
                                        </p:tgtEl>
                                      </p:cBhvr>
                                    </p:animEffect>
                                  </p:childTnLst>
                                </p:cTn>
                              </p:par>
                              <p:par>
                                <p:cTn id="39" presetID="22" presetClass="entr" presetSubtype="2"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right)">
                                      <p:cBhvr>
                                        <p:cTn id="41" dur="20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ox(in)">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84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ox(in)">
                                      <p:cBhvr>
                                        <p:cTn id="59" dur="500"/>
                                        <p:tgtEl>
                                          <p:spTgt spid="11"/>
                                        </p:tgtEl>
                                      </p:cBhvr>
                                    </p:animEffect>
                                  </p:childTnLst>
                                </p:cTn>
                              </p:par>
                              <p:par>
                                <p:cTn id="60" presetID="22" presetClass="entr" presetSubtype="2"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right)">
                                      <p:cBhvr>
                                        <p:cTn id="62" dur="20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4" presetClass="entr" presetSubtype="16" fill="hold"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box(in)">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44" grpId="0" animBg="1"/>
      <p:bldP spid="98383" grpId="0" animBg="1"/>
      <p:bldP spid="98429"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361319" y="351520"/>
            <a:ext cx="4357337" cy="2264686"/>
          </a:xfrm>
          <a:prstGeom prst="rect">
            <a:avLst/>
          </a:prstGeom>
        </p:spPr>
      </p:pic>
      <p:pic>
        <p:nvPicPr>
          <p:cNvPr id="4" name="Picture 3"/>
          <p:cNvPicPr>
            <a:picLocks noChangeAspect="1"/>
          </p:cNvPicPr>
          <p:nvPr/>
        </p:nvPicPr>
        <p:blipFill>
          <a:blip r:embed="rId3"/>
          <a:stretch>
            <a:fillRect/>
          </a:stretch>
        </p:blipFill>
        <p:spPr>
          <a:xfrm>
            <a:off x="684831" y="3511371"/>
            <a:ext cx="3965217" cy="2225756"/>
          </a:xfrm>
          <a:prstGeom prst="rect">
            <a:avLst/>
          </a:prstGeom>
        </p:spPr>
      </p:pic>
      <p:pic>
        <p:nvPicPr>
          <p:cNvPr id="5" name="Picture 4"/>
          <p:cNvPicPr>
            <a:picLocks noChangeAspect="1"/>
          </p:cNvPicPr>
          <p:nvPr/>
        </p:nvPicPr>
        <p:blipFill>
          <a:blip r:embed="rId4"/>
          <a:stretch>
            <a:fillRect/>
          </a:stretch>
        </p:blipFill>
        <p:spPr>
          <a:xfrm>
            <a:off x="5060652" y="3508758"/>
            <a:ext cx="3826173" cy="2360311"/>
          </a:xfrm>
          <a:prstGeom prst="rect">
            <a:avLst/>
          </a:prstGeom>
        </p:spPr>
      </p:pic>
      <p:sp>
        <p:nvSpPr>
          <p:cNvPr id="6" name="Rectangle 5"/>
          <p:cNvSpPr/>
          <p:nvPr/>
        </p:nvSpPr>
        <p:spPr>
          <a:xfrm>
            <a:off x="542925" y="2616206"/>
            <a:ext cx="6900864" cy="400110"/>
          </a:xfrm>
          <a:prstGeom prst="rect">
            <a:avLst/>
          </a:prstGeom>
        </p:spPr>
        <p:txBody>
          <a:bodyPr wrap="square">
            <a:spAutoFit/>
          </a:bodyPr>
          <a:lstStyle/>
          <a:p>
            <a:pPr algn="just" rtl="0"/>
            <a:r>
              <a:rPr lang="en-US" sz="2000" b="1" dirty="0">
                <a:solidFill>
                  <a:srgbClr val="FF0000"/>
                </a:solidFill>
                <a:latin typeface="+mn-lt"/>
              </a:rPr>
              <a:t>volume change in specimen caused by confining pressure</a:t>
            </a:r>
          </a:p>
        </p:txBody>
      </p:sp>
      <p:sp>
        <p:nvSpPr>
          <p:cNvPr id="7" name="Rectangle 6"/>
          <p:cNvSpPr/>
          <p:nvPr/>
        </p:nvSpPr>
        <p:spPr>
          <a:xfrm>
            <a:off x="542925" y="5788180"/>
            <a:ext cx="3801444" cy="1015663"/>
          </a:xfrm>
          <a:prstGeom prst="rect">
            <a:avLst/>
          </a:prstGeom>
        </p:spPr>
        <p:txBody>
          <a:bodyPr wrap="square">
            <a:spAutoFit/>
          </a:bodyPr>
          <a:lstStyle/>
          <a:p>
            <a:pPr algn="just" rtl="0"/>
            <a:r>
              <a:rPr lang="en-US" sz="2000" b="1" dirty="0" smtClean="0">
                <a:solidFill>
                  <a:srgbClr val="FF0000"/>
                </a:solidFill>
                <a:latin typeface="+mn-lt"/>
              </a:rPr>
              <a:t>Variation </a:t>
            </a:r>
            <a:r>
              <a:rPr lang="en-US" sz="2000" b="1" dirty="0">
                <a:solidFill>
                  <a:srgbClr val="FF0000"/>
                </a:solidFill>
                <a:latin typeface="+mn-lt"/>
              </a:rPr>
              <a:t>of pore </a:t>
            </a:r>
            <a:r>
              <a:rPr lang="en-US" sz="2000" b="1" dirty="0" smtClean="0">
                <a:solidFill>
                  <a:srgbClr val="FF0000"/>
                </a:solidFill>
                <a:latin typeface="+mn-lt"/>
              </a:rPr>
              <a:t>water pressure </a:t>
            </a:r>
            <a:r>
              <a:rPr lang="en-US" sz="2000" b="1" dirty="0">
                <a:solidFill>
                  <a:srgbClr val="FF0000"/>
                </a:solidFill>
                <a:latin typeface="+mn-lt"/>
              </a:rPr>
              <a:t>with axial strain for </a:t>
            </a:r>
            <a:r>
              <a:rPr lang="en-US" sz="2000" b="1" dirty="0">
                <a:solidFill>
                  <a:srgbClr val="0000FF"/>
                </a:solidFill>
                <a:latin typeface="+mn-lt"/>
              </a:rPr>
              <a:t>loose</a:t>
            </a:r>
            <a:r>
              <a:rPr lang="en-US" sz="2000" b="1" dirty="0">
                <a:solidFill>
                  <a:srgbClr val="FF0000"/>
                </a:solidFill>
                <a:latin typeface="+mn-lt"/>
              </a:rPr>
              <a:t> sand and </a:t>
            </a:r>
            <a:r>
              <a:rPr lang="en-US" sz="2000" b="1" dirty="0">
                <a:solidFill>
                  <a:srgbClr val="0000FF"/>
                </a:solidFill>
                <a:latin typeface="+mn-lt"/>
              </a:rPr>
              <a:t>normally</a:t>
            </a:r>
            <a:r>
              <a:rPr lang="en-US" sz="2000" b="1" dirty="0">
                <a:solidFill>
                  <a:srgbClr val="FF0000"/>
                </a:solidFill>
                <a:latin typeface="+mn-lt"/>
              </a:rPr>
              <a:t> consolidated </a:t>
            </a:r>
            <a:r>
              <a:rPr lang="en-US" sz="2000" b="1" dirty="0" smtClean="0">
                <a:solidFill>
                  <a:srgbClr val="FF0000"/>
                </a:solidFill>
                <a:latin typeface="+mn-lt"/>
              </a:rPr>
              <a:t>clay</a:t>
            </a:r>
            <a:endParaRPr lang="en-US" sz="2000" b="1" dirty="0">
              <a:solidFill>
                <a:srgbClr val="FF0000"/>
              </a:solidFill>
              <a:latin typeface="+mn-lt"/>
            </a:endParaRPr>
          </a:p>
        </p:txBody>
      </p:sp>
      <p:sp>
        <p:nvSpPr>
          <p:cNvPr id="8" name="Rectangle 7"/>
          <p:cNvSpPr/>
          <p:nvPr/>
        </p:nvSpPr>
        <p:spPr>
          <a:xfrm>
            <a:off x="5244950" y="5737127"/>
            <a:ext cx="3641875" cy="1015663"/>
          </a:xfrm>
          <a:prstGeom prst="rect">
            <a:avLst/>
          </a:prstGeom>
        </p:spPr>
        <p:txBody>
          <a:bodyPr wrap="square">
            <a:spAutoFit/>
          </a:bodyPr>
          <a:lstStyle/>
          <a:p>
            <a:pPr algn="just" rtl="0"/>
            <a:r>
              <a:rPr lang="en-US" sz="2000" b="1" dirty="0" smtClean="0">
                <a:solidFill>
                  <a:srgbClr val="FF0000"/>
                </a:solidFill>
                <a:latin typeface="+mn-lt"/>
              </a:rPr>
              <a:t>Variation </a:t>
            </a:r>
            <a:r>
              <a:rPr lang="en-US" sz="2000" b="1" dirty="0">
                <a:solidFill>
                  <a:srgbClr val="FF0000"/>
                </a:solidFill>
                <a:latin typeface="+mn-lt"/>
              </a:rPr>
              <a:t>of </a:t>
            </a:r>
            <a:r>
              <a:rPr lang="en-US" sz="2000" b="1" dirty="0" smtClean="0">
                <a:solidFill>
                  <a:srgbClr val="FF0000"/>
                </a:solidFill>
                <a:latin typeface="+mn-lt"/>
              </a:rPr>
              <a:t>pore water </a:t>
            </a:r>
            <a:r>
              <a:rPr lang="en-US" sz="2000" b="1" dirty="0">
                <a:solidFill>
                  <a:srgbClr val="FF0000"/>
                </a:solidFill>
                <a:latin typeface="+mn-lt"/>
              </a:rPr>
              <a:t>pressure with axial strain for </a:t>
            </a:r>
            <a:r>
              <a:rPr lang="en-US" sz="2000" b="1" dirty="0">
                <a:solidFill>
                  <a:srgbClr val="0000FF"/>
                </a:solidFill>
                <a:latin typeface="+mn-lt"/>
              </a:rPr>
              <a:t>dense</a:t>
            </a:r>
            <a:r>
              <a:rPr lang="en-US" sz="2000" b="1" dirty="0">
                <a:solidFill>
                  <a:srgbClr val="FF0000"/>
                </a:solidFill>
                <a:latin typeface="+mn-lt"/>
              </a:rPr>
              <a:t> sand and </a:t>
            </a:r>
            <a:r>
              <a:rPr lang="en-US" sz="2000" b="1" dirty="0">
                <a:solidFill>
                  <a:srgbClr val="0000FF"/>
                </a:solidFill>
                <a:latin typeface="+mn-lt"/>
              </a:rPr>
              <a:t>overconsolidated</a:t>
            </a:r>
            <a:r>
              <a:rPr lang="en-US" sz="2000" b="1" dirty="0">
                <a:solidFill>
                  <a:srgbClr val="FF0000"/>
                </a:solidFill>
                <a:latin typeface="+mn-lt"/>
              </a:rPr>
              <a:t> </a:t>
            </a:r>
            <a:r>
              <a:rPr lang="en-US" sz="2000" b="1" dirty="0" smtClean="0">
                <a:solidFill>
                  <a:srgbClr val="FF0000"/>
                </a:solidFill>
                <a:latin typeface="+mn-lt"/>
              </a:rPr>
              <a:t>clay.</a:t>
            </a:r>
            <a:endParaRPr lang="en-US" sz="2000" b="1" dirty="0">
              <a:solidFill>
                <a:srgbClr val="FF0000"/>
              </a:solidFill>
              <a:latin typeface="+mn-lt"/>
            </a:endParaRPr>
          </a:p>
        </p:txBody>
      </p:sp>
    </p:spTree>
    <p:extLst>
      <p:ext uri="{BB962C8B-B14F-4D97-AF65-F5344CB8AC3E}">
        <p14:creationId xmlns:p14="http://schemas.microsoft.com/office/powerpoint/2010/main" val="42123340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0668" y="-33677"/>
            <a:ext cx="8404692" cy="2677656"/>
          </a:xfrm>
          <a:prstGeom prst="rect">
            <a:avLst/>
          </a:prstGeom>
          <a:noFill/>
        </p:spPr>
        <p:txBody>
          <a:bodyPr wrap="square" rtlCol="0">
            <a:spAutoFit/>
          </a:bodyPr>
          <a:lstStyle/>
          <a:p>
            <a:pPr algn="just" rtl="0"/>
            <a:r>
              <a:rPr lang="en-US" sz="2400" b="1" u="sng" dirty="0" smtClean="0">
                <a:solidFill>
                  <a:srgbClr val="FF0000"/>
                </a:solidFill>
                <a:latin typeface="+mn-lt"/>
              </a:rPr>
              <a:t>Answer:</a:t>
            </a:r>
          </a:p>
          <a:p>
            <a:pPr algn="just" rtl="0"/>
            <a:r>
              <a:rPr lang="en-US" sz="2400" b="1" dirty="0" smtClean="0">
                <a:latin typeface="+mn-lt"/>
              </a:rPr>
              <a:t>That mainly depends on two factors:</a:t>
            </a:r>
          </a:p>
          <a:p>
            <a:pPr marL="685800" indent="-400050" algn="just" rtl="0"/>
            <a:r>
              <a:rPr lang="en-US" sz="2400" b="1" dirty="0" smtClean="0">
                <a:latin typeface="+mn-lt"/>
              </a:rPr>
              <a:t>1. The friction between the brick and the table. The larger the value of (</a:t>
            </a:r>
            <a:r>
              <a:rPr lang="en-US" sz="2000" b="1" i="1" dirty="0" smtClean="0">
                <a:solidFill>
                  <a:srgbClr val="0000FF"/>
                </a:solidFill>
                <a:latin typeface="+mn-lt"/>
              </a:rPr>
              <a:t>static</a:t>
            </a:r>
            <a:r>
              <a:rPr lang="en-US" sz="2400" b="1" dirty="0" smtClean="0">
                <a:latin typeface="+mn-lt"/>
              </a:rPr>
              <a:t>) friction coefficient </a:t>
            </a:r>
            <a:r>
              <a:rPr lang="en-US" sz="2400" b="1" dirty="0" smtClean="0">
                <a:solidFill>
                  <a:srgbClr val="0B0BEF"/>
                </a:solidFill>
                <a:latin typeface="+mn-lt"/>
                <a:sym typeface="Symbol" panose="05050102010706020507" pitchFamily="18" charset="2"/>
              </a:rPr>
              <a:t></a:t>
            </a:r>
            <a:r>
              <a:rPr lang="en-US" sz="2400" b="1" dirty="0" smtClean="0">
                <a:latin typeface="+mn-lt"/>
              </a:rPr>
              <a:t> the larger is </a:t>
            </a:r>
            <a:r>
              <a:rPr lang="en-US" sz="2400" b="1" dirty="0" smtClean="0">
                <a:solidFill>
                  <a:srgbClr val="0B0BEF"/>
                </a:solidFill>
                <a:latin typeface="+mn-lt"/>
              </a:rPr>
              <a:t>S</a:t>
            </a:r>
            <a:r>
              <a:rPr lang="en-US" sz="2400" b="1" baseline="-25000" dirty="0" smtClean="0">
                <a:solidFill>
                  <a:srgbClr val="0B0BEF"/>
                </a:solidFill>
                <a:latin typeface="+mn-lt"/>
              </a:rPr>
              <a:t>a</a:t>
            </a:r>
            <a:r>
              <a:rPr lang="en-US" sz="2400" b="1" dirty="0" smtClean="0">
                <a:solidFill>
                  <a:srgbClr val="0B0BEF"/>
                </a:solidFill>
                <a:latin typeface="+mn-lt"/>
              </a:rPr>
              <a:t> </a:t>
            </a:r>
            <a:r>
              <a:rPr lang="en-US" sz="2400" b="1" dirty="0" smtClean="0">
                <a:latin typeface="+mn-lt"/>
              </a:rPr>
              <a:t>required to move the brick.</a:t>
            </a:r>
          </a:p>
          <a:p>
            <a:pPr marL="685800" indent="-400050" algn="just" rtl="0">
              <a:tabLst>
                <a:tab pos="457200" algn="l"/>
              </a:tabLst>
            </a:pPr>
            <a:r>
              <a:rPr lang="en-US" sz="2400" b="1" dirty="0" smtClean="0">
                <a:latin typeface="+mn-lt"/>
              </a:rPr>
              <a:t>2. The weight of the brick. The larger is </a:t>
            </a:r>
            <a:r>
              <a:rPr lang="en-US" sz="2400" b="1" dirty="0" smtClean="0">
                <a:solidFill>
                  <a:srgbClr val="0B0BEF"/>
                </a:solidFill>
                <a:latin typeface="+mn-lt"/>
              </a:rPr>
              <a:t>W </a:t>
            </a:r>
            <a:r>
              <a:rPr lang="en-US" sz="2400" b="1" dirty="0" smtClean="0">
                <a:latin typeface="+mn-lt"/>
              </a:rPr>
              <a:t>the larger is </a:t>
            </a:r>
            <a:r>
              <a:rPr lang="en-US" sz="2400" b="1" dirty="0" smtClean="0">
                <a:solidFill>
                  <a:srgbClr val="0B0BEF"/>
                </a:solidFill>
                <a:latin typeface="+mn-lt"/>
              </a:rPr>
              <a:t>S</a:t>
            </a:r>
            <a:r>
              <a:rPr lang="en-US" sz="2400" b="1" baseline="-25000" dirty="0" smtClean="0">
                <a:solidFill>
                  <a:srgbClr val="0B0BEF"/>
                </a:solidFill>
                <a:latin typeface="+mn-lt"/>
              </a:rPr>
              <a:t>a</a:t>
            </a:r>
            <a:r>
              <a:rPr lang="en-US" sz="2400" b="1" dirty="0" smtClean="0">
                <a:latin typeface="+mn-lt"/>
              </a:rPr>
              <a:t> necessary for sliding. </a:t>
            </a:r>
            <a:endParaRPr lang="en-US" sz="2400" b="1" dirty="0">
              <a:latin typeface="+mn-lt"/>
            </a:endParaRPr>
          </a:p>
        </p:txBody>
      </p:sp>
      <p:sp>
        <p:nvSpPr>
          <p:cNvPr id="5" name="TextBox 4"/>
          <p:cNvSpPr txBox="1"/>
          <p:nvPr/>
        </p:nvSpPr>
        <p:spPr>
          <a:xfrm>
            <a:off x="368954" y="2535533"/>
            <a:ext cx="8153400" cy="1200329"/>
          </a:xfrm>
          <a:prstGeom prst="rect">
            <a:avLst/>
          </a:prstGeom>
          <a:noFill/>
        </p:spPr>
        <p:txBody>
          <a:bodyPr wrap="square" rtlCol="0">
            <a:spAutoFit/>
          </a:bodyPr>
          <a:lstStyle/>
          <a:p>
            <a:pPr algn="just" rtl="0"/>
            <a:r>
              <a:rPr lang="en-US" sz="2400" b="1" dirty="0" smtClean="0">
                <a:latin typeface="+mn-lt"/>
              </a:rPr>
              <a:t>In general </a:t>
            </a:r>
          </a:p>
          <a:p>
            <a:pPr indent="1028700" algn="just" rtl="0"/>
            <a:r>
              <a:rPr lang="en-US" sz="2400" b="1" dirty="0" smtClean="0">
                <a:solidFill>
                  <a:srgbClr val="FF0000"/>
                </a:solidFill>
                <a:latin typeface="+mn-lt"/>
              </a:rPr>
              <a:t>S</a:t>
            </a:r>
            <a:r>
              <a:rPr lang="en-US" sz="2400" b="1" baseline="-25000" dirty="0" smtClean="0">
                <a:solidFill>
                  <a:srgbClr val="FF0000"/>
                </a:solidFill>
                <a:latin typeface="+mn-lt"/>
              </a:rPr>
              <a:t>a</a:t>
            </a:r>
            <a:r>
              <a:rPr lang="en-US" sz="2400" b="1" dirty="0" smtClean="0">
                <a:solidFill>
                  <a:srgbClr val="FF0000"/>
                </a:solidFill>
                <a:latin typeface="+mn-lt"/>
              </a:rPr>
              <a:t> = W. </a:t>
            </a:r>
            <a:r>
              <a:rPr lang="en-US" sz="2400" b="1" dirty="0" smtClean="0">
                <a:solidFill>
                  <a:srgbClr val="FF0000"/>
                </a:solidFill>
                <a:latin typeface="+mn-lt"/>
                <a:sym typeface="Symbol" panose="05050102010706020507" pitchFamily="18" charset="2"/>
              </a:rPr>
              <a:t></a:t>
            </a:r>
            <a:r>
              <a:rPr lang="en-US" sz="2400" b="1" dirty="0" smtClean="0">
                <a:solidFill>
                  <a:srgbClr val="FF0000"/>
                </a:solidFill>
                <a:latin typeface="+mn-lt"/>
              </a:rPr>
              <a:t> = W. tan </a:t>
            </a:r>
            <a:r>
              <a:rPr lang="en-US" sz="2400" b="1" dirty="0" smtClean="0">
                <a:solidFill>
                  <a:srgbClr val="FF0000"/>
                </a:solidFill>
                <a:latin typeface="+mn-lt"/>
                <a:sym typeface="Symbol" panose="05050102010706020507" pitchFamily="18" charset="2"/>
              </a:rPr>
              <a:t>        …… (1)</a:t>
            </a:r>
            <a:endParaRPr lang="en-US" sz="2400" b="1" dirty="0" smtClean="0">
              <a:solidFill>
                <a:srgbClr val="FF0000"/>
              </a:solidFill>
              <a:latin typeface="+mn-lt"/>
            </a:endParaRPr>
          </a:p>
          <a:p>
            <a:pPr indent="1028700" algn="just" rtl="0"/>
            <a:r>
              <a:rPr lang="en-US" sz="2400" b="1" dirty="0" err="1" smtClean="0">
                <a:solidFill>
                  <a:srgbClr val="FF0000"/>
                </a:solidFill>
                <a:latin typeface="+mn-lt"/>
              </a:rPr>
              <a:t>S</a:t>
            </a:r>
            <a:r>
              <a:rPr lang="en-US" sz="2400" b="1" baseline="-25000" dirty="0" err="1" smtClean="0">
                <a:solidFill>
                  <a:srgbClr val="FF0000"/>
                </a:solidFill>
                <a:latin typeface="+mn-lt"/>
              </a:rPr>
              <a:t>r</a:t>
            </a:r>
            <a:r>
              <a:rPr lang="en-US" sz="2400" b="1" dirty="0" smtClean="0">
                <a:solidFill>
                  <a:srgbClr val="FF0000"/>
                </a:solidFill>
                <a:latin typeface="+mn-lt"/>
              </a:rPr>
              <a:t> = N. </a:t>
            </a:r>
            <a:r>
              <a:rPr lang="en-US" sz="2400" b="1" dirty="0">
                <a:solidFill>
                  <a:srgbClr val="FF0000"/>
                </a:solidFill>
                <a:latin typeface="+mn-lt"/>
                <a:sym typeface="Symbol" panose="05050102010706020507" pitchFamily="18" charset="2"/>
              </a:rPr>
              <a:t></a:t>
            </a:r>
            <a:r>
              <a:rPr lang="en-US" sz="2400" b="1" dirty="0" smtClean="0">
                <a:solidFill>
                  <a:srgbClr val="FF0000"/>
                </a:solidFill>
                <a:latin typeface="+mn-lt"/>
              </a:rPr>
              <a:t> = N. tan </a:t>
            </a:r>
            <a:r>
              <a:rPr lang="en-US" sz="2400" b="1" dirty="0">
                <a:solidFill>
                  <a:srgbClr val="FF0000"/>
                </a:solidFill>
                <a:latin typeface="+mn-lt"/>
                <a:sym typeface="Symbol" panose="05050102010706020507" pitchFamily="18" charset="2"/>
              </a:rPr>
              <a:t></a:t>
            </a:r>
            <a:r>
              <a:rPr lang="en-US" sz="2400" b="1" baseline="-25000" dirty="0">
                <a:solidFill>
                  <a:srgbClr val="FF0000"/>
                </a:solidFill>
                <a:latin typeface="+mn-lt"/>
                <a:sym typeface="Symbol" panose="05050102010706020507" pitchFamily="18" charset="2"/>
              </a:rPr>
              <a:t> </a:t>
            </a:r>
            <a:r>
              <a:rPr lang="en-US" sz="2400" b="1" baseline="-25000" dirty="0" smtClean="0">
                <a:solidFill>
                  <a:srgbClr val="FF0000"/>
                </a:solidFill>
                <a:latin typeface="+mn-lt"/>
              </a:rPr>
              <a:t>d  </a:t>
            </a:r>
            <a:r>
              <a:rPr lang="en-US" sz="2400" b="1" dirty="0" smtClean="0">
                <a:solidFill>
                  <a:srgbClr val="FF0000"/>
                </a:solidFill>
                <a:latin typeface="+mn-lt"/>
              </a:rPr>
              <a:t>       …….(2)</a:t>
            </a:r>
            <a:endParaRPr lang="en-US" sz="2400" b="1" dirty="0">
              <a:solidFill>
                <a:srgbClr val="FF0000"/>
              </a:solidFill>
              <a:latin typeface="+mn-lt"/>
            </a:endParaRPr>
          </a:p>
        </p:txBody>
      </p:sp>
      <p:sp>
        <p:nvSpPr>
          <p:cNvPr id="6" name="TextBox 5"/>
          <p:cNvSpPr txBox="1"/>
          <p:nvPr/>
        </p:nvSpPr>
        <p:spPr>
          <a:xfrm>
            <a:off x="368954" y="3642503"/>
            <a:ext cx="8190384" cy="830997"/>
          </a:xfrm>
          <a:prstGeom prst="rect">
            <a:avLst/>
          </a:prstGeom>
          <a:noFill/>
        </p:spPr>
        <p:txBody>
          <a:bodyPr wrap="square" rtlCol="0">
            <a:spAutoFit/>
          </a:bodyPr>
          <a:lstStyle/>
          <a:p>
            <a:pPr algn="just" rtl="0"/>
            <a:r>
              <a:rPr lang="en-US" sz="2400" b="1" dirty="0" smtClean="0">
                <a:solidFill>
                  <a:srgbClr val="0B0BEF"/>
                </a:solidFill>
                <a:latin typeface="+mn-lt"/>
                <a:sym typeface="Symbol" panose="05050102010706020507" pitchFamily="18" charset="2"/>
              </a:rPr>
              <a:t> </a:t>
            </a:r>
            <a:r>
              <a:rPr lang="en-US" sz="2400" b="1" dirty="0" smtClean="0">
                <a:latin typeface="+mn-lt"/>
              </a:rPr>
              <a:t> is called the obliquity of the resultant or simply the </a:t>
            </a:r>
            <a:r>
              <a:rPr lang="en-US" sz="2400" b="1" dirty="0" smtClean="0">
                <a:solidFill>
                  <a:srgbClr val="FF0000"/>
                </a:solidFill>
                <a:latin typeface="+mn-lt"/>
              </a:rPr>
              <a:t>obliquity angle.</a:t>
            </a:r>
            <a:endParaRPr lang="en-US" sz="2400" b="1" dirty="0">
              <a:solidFill>
                <a:srgbClr val="FF0000"/>
              </a:solidFill>
              <a:latin typeface="+mn-lt"/>
            </a:endParaRPr>
          </a:p>
        </p:txBody>
      </p:sp>
      <p:sp>
        <p:nvSpPr>
          <p:cNvPr id="7" name="TextBox 6"/>
          <p:cNvSpPr txBox="1"/>
          <p:nvPr/>
        </p:nvSpPr>
        <p:spPr>
          <a:xfrm>
            <a:off x="405938" y="4444230"/>
            <a:ext cx="5952000" cy="461665"/>
          </a:xfrm>
          <a:prstGeom prst="rect">
            <a:avLst/>
          </a:prstGeom>
          <a:noFill/>
        </p:spPr>
        <p:txBody>
          <a:bodyPr wrap="square" rtlCol="0">
            <a:spAutoFit/>
          </a:bodyPr>
          <a:lstStyle/>
          <a:p>
            <a:pPr algn="just" rtl="0"/>
            <a:r>
              <a:rPr lang="en-US" sz="2400" b="1" dirty="0" smtClean="0">
                <a:solidFill>
                  <a:srgbClr val="0B0BEF"/>
                </a:solidFill>
                <a:latin typeface="+mn-lt"/>
                <a:sym typeface="Symbol" panose="05050102010706020507" pitchFamily="18" charset="2"/>
              </a:rPr>
              <a:t></a:t>
            </a:r>
            <a:r>
              <a:rPr lang="en-US" sz="2400" b="1" baseline="-25000" dirty="0" smtClean="0">
                <a:solidFill>
                  <a:srgbClr val="0B0BEF"/>
                </a:solidFill>
                <a:latin typeface="+mn-lt"/>
                <a:sym typeface="Symbol" panose="05050102010706020507" pitchFamily="18" charset="2"/>
              </a:rPr>
              <a:t>d</a:t>
            </a:r>
            <a:r>
              <a:rPr lang="en-US" sz="2400" b="1" dirty="0" smtClean="0">
                <a:latin typeface="+mn-lt"/>
                <a:sym typeface="Symbol" panose="05050102010706020507" pitchFamily="18" charset="2"/>
              </a:rPr>
              <a:t> is called the DEVELOPED FRICTION ANGLE</a:t>
            </a:r>
            <a:endParaRPr lang="en-US" sz="2400" b="1" dirty="0">
              <a:latin typeface="+mn-lt"/>
            </a:endParaRPr>
          </a:p>
        </p:txBody>
      </p:sp>
      <p:sp>
        <p:nvSpPr>
          <p:cNvPr id="8" name="TextBox 7"/>
          <p:cNvSpPr txBox="1"/>
          <p:nvPr/>
        </p:nvSpPr>
        <p:spPr>
          <a:xfrm>
            <a:off x="368954" y="4863845"/>
            <a:ext cx="4017309" cy="830997"/>
          </a:xfrm>
          <a:prstGeom prst="rect">
            <a:avLst/>
          </a:prstGeom>
          <a:noFill/>
        </p:spPr>
        <p:txBody>
          <a:bodyPr wrap="square" rtlCol="0">
            <a:spAutoFit/>
          </a:bodyPr>
          <a:lstStyle/>
          <a:p>
            <a:pPr algn="just" rtl="0"/>
            <a:r>
              <a:rPr lang="en-US" sz="2400" b="1" dirty="0" smtClean="0">
                <a:latin typeface="+mn-lt"/>
              </a:rPr>
              <a:t>Since N = W, and </a:t>
            </a:r>
            <a:r>
              <a:rPr lang="en-US" sz="2400" b="1" dirty="0" err="1" smtClean="0">
                <a:latin typeface="+mn-lt"/>
              </a:rPr>
              <a:t>S</a:t>
            </a:r>
            <a:r>
              <a:rPr lang="en-US" sz="2400" b="1" baseline="-25000" dirty="0" err="1" smtClean="0">
                <a:latin typeface="+mn-lt"/>
              </a:rPr>
              <a:t>r</a:t>
            </a:r>
            <a:r>
              <a:rPr lang="en-US" sz="2400" b="1" dirty="0" smtClean="0">
                <a:latin typeface="+mn-lt"/>
              </a:rPr>
              <a:t> = S</a:t>
            </a:r>
            <a:r>
              <a:rPr lang="en-US" sz="2400" b="1" baseline="-25000" dirty="0" smtClean="0">
                <a:latin typeface="+mn-lt"/>
              </a:rPr>
              <a:t>a </a:t>
            </a:r>
            <a:r>
              <a:rPr lang="en-US" sz="2400" b="1" dirty="0" smtClean="0">
                <a:latin typeface="+mn-lt"/>
              </a:rPr>
              <a:t> then</a:t>
            </a:r>
          </a:p>
          <a:p>
            <a:pPr indent="1028700" algn="just" rtl="0"/>
            <a:r>
              <a:rPr lang="en-US" sz="2400" b="1" dirty="0" smtClean="0">
                <a:solidFill>
                  <a:srgbClr val="FF0000"/>
                </a:solidFill>
                <a:latin typeface="+mn-lt"/>
                <a:sym typeface="Symbol" panose="05050102010706020507" pitchFamily="18" charset="2"/>
              </a:rPr>
              <a:t></a:t>
            </a:r>
            <a:r>
              <a:rPr lang="en-US" sz="2400" b="1" baseline="-25000" dirty="0" smtClean="0">
                <a:solidFill>
                  <a:srgbClr val="FF0000"/>
                </a:solidFill>
                <a:latin typeface="+mn-lt"/>
                <a:sym typeface="Symbol" panose="05050102010706020507" pitchFamily="18" charset="2"/>
              </a:rPr>
              <a:t>d</a:t>
            </a:r>
            <a:r>
              <a:rPr lang="en-US" sz="2400" b="1" dirty="0" smtClean="0">
                <a:solidFill>
                  <a:srgbClr val="FF0000"/>
                </a:solidFill>
                <a:latin typeface="+mn-lt"/>
                <a:sym typeface="Symbol" panose="05050102010706020507" pitchFamily="18" charset="2"/>
              </a:rPr>
              <a:t> =      ………..(3)</a:t>
            </a:r>
            <a:endParaRPr lang="en-US" sz="2400" b="1" dirty="0">
              <a:solidFill>
                <a:srgbClr val="FF0000"/>
              </a:solidFill>
              <a:latin typeface="+mn-lt"/>
            </a:endParaRPr>
          </a:p>
        </p:txBody>
      </p:sp>
      <p:sp>
        <p:nvSpPr>
          <p:cNvPr id="9" name="TextBox 8"/>
          <p:cNvSpPr txBox="1"/>
          <p:nvPr/>
        </p:nvSpPr>
        <p:spPr>
          <a:xfrm>
            <a:off x="368954" y="5567005"/>
            <a:ext cx="6746221" cy="461665"/>
          </a:xfrm>
          <a:prstGeom prst="rect">
            <a:avLst/>
          </a:prstGeom>
          <a:noFill/>
        </p:spPr>
        <p:txBody>
          <a:bodyPr wrap="square" rtlCol="0">
            <a:spAutoFit/>
          </a:bodyPr>
          <a:lstStyle/>
          <a:p>
            <a:pPr algn="just" rtl="0"/>
            <a:r>
              <a:rPr lang="en-US" sz="2400" b="1" dirty="0" smtClean="0">
                <a:latin typeface="+mn-lt"/>
                <a:sym typeface="Symbol" panose="05050102010706020507" pitchFamily="18" charset="2"/>
              </a:rPr>
              <a:t>Equation (3) is true up until the </a:t>
            </a:r>
            <a:r>
              <a:rPr lang="en-US" sz="2400" b="1" dirty="0" smtClean="0">
                <a:solidFill>
                  <a:srgbClr val="0000FF"/>
                </a:solidFill>
                <a:latin typeface="+mn-lt"/>
                <a:sym typeface="Symbol" panose="05050102010706020507" pitchFamily="18" charset="2"/>
              </a:rPr>
              <a:t>moment</a:t>
            </a:r>
            <a:r>
              <a:rPr lang="en-US" sz="2400" b="1" dirty="0" smtClean="0">
                <a:latin typeface="+mn-lt"/>
                <a:sym typeface="Symbol" panose="05050102010706020507" pitchFamily="18" charset="2"/>
              </a:rPr>
              <a:t> of sliding.</a:t>
            </a:r>
            <a:endParaRPr lang="en-US" sz="2400" b="1" dirty="0">
              <a:latin typeface="+mn-lt"/>
            </a:endParaRPr>
          </a:p>
        </p:txBody>
      </p:sp>
      <p:sp>
        <p:nvSpPr>
          <p:cNvPr id="10" name="Rectangle 9"/>
          <p:cNvSpPr/>
          <p:nvPr/>
        </p:nvSpPr>
        <p:spPr>
          <a:xfrm>
            <a:off x="300042" y="5981339"/>
            <a:ext cx="8365192" cy="830997"/>
          </a:xfrm>
          <a:prstGeom prst="rect">
            <a:avLst/>
          </a:prstGeom>
          <a:noFill/>
        </p:spPr>
        <p:txBody>
          <a:bodyPr wrap="square" rtlCol="0">
            <a:spAutoFit/>
          </a:bodyPr>
          <a:lstStyle/>
          <a:p>
            <a:pPr algn="just" rtl="0"/>
            <a:r>
              <a:rPr lang="en-US" sz="2400" b="1" dirty="0">
                <a:latin typeface="+mn-lt"/>
                <a:sym typeface="Symbol" panose="05050102010706020507" pitchFamily="18" charset="2"/>
              </a:rPr>
              <a:t>When the applied shearing resistance </a:t>
            </a:r>
            <a:r>
              <a:rPr lang="en-US" sz="2400" b="1" dirty="0">
                <a:solidFill>
                  <a:srgbClr val="0B0BEF"/>
                </a:solidFill>
                <a:latin typeface="+mn-lt"/>
                <a:sym typeface="Symbol" panose="05050102010706020507" pitchFamily="18" charset="2"/>
              </a:rPr>
              <a:t>S</a:t>
            </a:r>
            <a:r>
              <a:rPr lang="en-US" sz="2400" b="1" baseline="-25000" dirty="0">
                <a:solidFill>
                  <a:srgbClr val="0B0BEF"/>
                </a:solidFill>
                <a:latin typeface="+mn-lt"/>
                <a:sym typeface="Symbol" panose="05050102010706020507" pitchFamily="18" charset="2"/>
              </a:rPr>
              <a:t>a</a:t>
            </a:r>
            <a:r>
              <a:rPr lang="en-US" sz="2400" b="1" dirty="0">
                <a:latin typeface="+mn-lt"/>
                <a:sym typeface="Symbol" panose="05050102010706020507" pitchFamily="18" charset="2"/>
              </a:rPr>
              <a:t> reaches a certain value </a:t>
            </a:r>
            <a:r>
              <a:rPr lang="en-US" sz="2400" b="1" dirty="0" err="1">
                <a:solidFill>
                  <a:srgbClr val="0B0BEF"/>
                </a:solidFill>
                <a:latin typeface="+mn-lt"/>
                <a:sym typeface="Symbol" panose="05050102010706020507" pitchFamily="18" charset="2"/>
              </a:rPr>
              <a:t>S</a:t>
            </a:r>
            <a:r>
              <a:rPr lang="en-US" sz="2400" b="1" baseline="-25000" dirty="0" err="1">
                <a:solidFill>
                  <a:srgbClr val="0B0BEF"/>
                </a:solidFill>
                <a:latin typeface="+mn-lt"/>
                <a:sym typeface="Symbol" panose="05050102010706020507" pitchFamily="18" charset="2"/>
              </a:rPr>
              <a:t>af</a:t>
            </a:r>
            <a:r>
              <a:rPr lang="en-US" sz="2400" b="1" dirty="0">
                <a:latin typeface="+mn-lt"/>
                <a:sym typeface="Symbol" panose="05050102010706020507" pitchFamily="18" charset="2"/>
              </a:rPr>
              <a:t>, which has an obliquity angle </a:t>
            </a:r>
            <a:r>
              <a:rPr lang="en-US" sz="2400" b="1" dirty="0">
                <a:solidFill>
                  <a:srgbClr val="0B0BEF"/>
                </a:solidFill>
                <a:latin typeface="+mn-lt"/>
                <a:sym typeface="Symbol" panose="05050102010706020507" pitchFamily="18" charset="2"/>
              </a:rPr>
              <a:t></a:t>
            </a:r>
            <a:r>
              <a:rPr lang="en-US" sz="2400" b="1" baseline="-25000" dirty="0">
                <a:solidFill>
                  <a:srgbClr val="0B0BEF"/>
                </a:solidFill>
                <a:latin typeface="+mn-lt"/>
                <a:sym typeface="Symbol" panose="05050102010706020507" pitchFamily="18" charset="2"/>
              </a:rPr>
              <a:t>m</a:t>
            </a:r>
            <a:r>
              <a:rPr lang="en-US" sz="2400" b="1" dirty="0">
                <a:latin typeface="+mn-lt"/>
                <a:sym typeface="Symbol" panose="05050102010706020507" pitchFamily="18" charset="2"/>
              </a:rPr>
              <a:t>, then</a:t>
            </a:r>
            <a:endParaRPr lang="en-US" sz="2400" b="1" dirty="0">
              <a:latin typeface="+mn-lt"/>
            </a:endParaRPr>
          </a:p>
        </p:txBody>
      </p:sp>
      <p:sp>
        <p:nvSpPr>
          <p:cNvPr id="11" name="TextBox 10"/>
          <p:cNvSpPr txBox="1"/>
          <p:nvPr/>
        </p:nvSpPr>
        <p:spPr>
          <a:xfrm>
            <a:off x="8110512" y="291796"/>
            <a:ext cx="1033488" cy="584775"/>
          </a:xfrm>
          <a:prstGeom prst="rect">
            <a:avLst/>
          </a:prstGeom>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a:scene3d>
            <a:camera prst="isometricLeftDown"/>
            <a:lightRig rig="threePt" dir="t"/>
          </a:scene3d>
          <a:sp3d>
            <a:bevelT prst="convex"/>
          </a:sp3d>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4577420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854201" y="401639"/>
            <a:ext cx="4891088" cy="3243263"/>
            <a:chOff x="1150" y="485"/>
            <a:chExt cx="3081" cy="2043"/>
          </a:xfrm>
        </p:grpSpPr>
        <p:sp>
          <p:nvSpPr>
            <p:cNvPr id="79910" name="Line 3"/>
            <p:cNvSpPr>
              <a:spLocks noChangeShapeType="1"/>
            </p:cNvSpPr>
            <p:nvPr/>
          </p:nvSpPr>
          <p:spPr bwMode="auto">
            <a:xfrm>
              <a:off x="1465" y="643"/>
              <a:ext cx="0" cy="1551"/>
            </a:xfrm>
            <a:prstGeom prst="line">
              <a:avLst/>
            </a:prstGeom>
            <a:noFill/>
            <a:ln w="25400">
              <a:solidFill>
                <a:schemeClr val="tx1"/>
              </a:solidFill>
              <a:round/>
              <a:headEnd type="triangle" w="med" len="med"/>
              <a:tailEnd/>
            </a:ln>
          </p:spPr>
          <p:txBody>
            <a:bodyPr/>
            <a:lstStyle/>
            <a:p>
              <a:pPr algn="l" rtl="0"/>
              <a:endParaRPr lang="en-US" b="1"/>
            </a:p>
          </p:txBody>
        </p:sp>
        <p:sp>
          <p:nvSpPr>
            <p:cNvPr id="79911" name="Line 4"/>
            <p:cNvSpPr>
              <a:spLocks noChangeShapeType="1"/>
            </p:cNvSpPr>
            <p:nvPr/>
          </p:nvSpPr>
          <p:spPr bwMode="auto">
            <a:xfrm>
              <a:off x="1465" y="2203"/>
              <a:ext cx="2676" cy="1"/>
            </a:xfrm>
            <a:prstGeom prst="line">
              <a:avLst/>
            </a:prstGeom>
            <a:noFill/>
            <a:ln w="25400">
              <a:solidFill>
                <a:schemeClr val="tx1"/>
              </a:solidFill>
              <a:round/>
              <a:headEnd/>
              <a:tailEnd type="triangle" w="med" len="med"/>
            </a:ln>
          </p:spPr>
          <p:txBody>
            <a:bodyPr/>
            <a:lstStyle/>
            <a:p>
              <a:pPr algn="l" rtl="0"/>
              <a:endParaRPr lang="en-US" b="1"/>
            </a:p>
          </p:txBody>
        </p:sp>
        <p:sp>
          <p:nvSpPr>
            <p:cNvPr id="79912" name="Text Box 5"/>
            <p:cNvSpPr txBox="1">
              <a:spLocks noChangeArrowheads="1"/>
            </p:cNvSpPr>
            <p:nvPr/>
          </p:nvSpPr>
          <p:spPr bwMode="auto">
            <a:xfrm rot="10800000">
              <a:off x="1150" y="485"/>
              <a:ext cx="291" cy="1736"/>
            </a:xfrm>
            <a:prstGeom prst="rect">
              <a:avLst/>
            </a:prstGeom>
            <a:noFill/>
            <a:ln w="9525" algn="ctr">
              <a:noFill/>
              <a:miter lim="800000"/>
              <a:headEnd/>
              <a:tailEnd/>
            </a:ln>
          </p:spPr>
          <p:txBody>
            <a:bodyPr vert="eaVert">
              <a:spAutoFit/>
            </a:bodyPr>
            <a:lstStyle/>
            <a:p>
              <a:pPr algn="l" rtl="0"/>
              <a:r>
                <a:rPr lang="en-US" b="1"/>
                <a:t>Deviator stress,</a:t>
              </a:r>
              <a:r>
                <a:rPr lang="en-US" b="1">
                  <a:latin typeface="Symbol" pitchFamily="18" charset="2"/>
                </a:rPr>
                <a:t> Ds</a:t>
              </a:r>
              <a:r>
                <a:rPr lang="en-US" b="1" baseline="-25000"/>
                <a:t>d</a:t>
              </a:r>
            </a:p>
          </p:txBody>
        </p:sp>
        <p:sp>
          <p:nvSpPr>
            <p:cNvPr id="79913" name="Text Box 6"/>
            <p:cNvSpPr txBox="1">
              <a:spLocks noChangeArrowheads="1"/>
            </p:cNvSpPr>
            <p:nvPr/>
          </p:nvSpPr>
          <p:spPr bwMode="auto">
            <a:xfrm rot="16200000">
              <a:off x="3594" y="1891"/>
              <a:ext cx="291" cy="983"/>
            </a:xfrm>
            <a:prstGeom prst="rect">
              <a:avLst/>
            </a:prstGeom>
            <a:noFill/>
            <a:ln w="9525" algn="ctr">
              <a:noFill/>
              <a:miter lim="800000"/>
              <a:headEnd/>
              <a:tailEnd/>
            </a:ln>
          </p:spPr>
          <p:txBody>
            <a:bodyPr vert="eaVert">
              <a:spAutoFit/>
            </a:bodyPr>
            <a:lstStyle/>
            <a:p>
              <a:pPr algn="l" rtl="0"/>
              <a:r>
                <a:rPr lang="en-US" b="1" dirty="0"/>
                <a:t>Axial strain</a:t>
              </a:r>
              <a:endParaRPr lang="en-US" b="1" dirty="0">
                <a:latin typeface="Symbol" pitchFamily="18" charset="2"/>
              </a:endParaRPr>
            </a:p>
          </p:txBody>
        </p:sp>
      </p:grpSp>
      <p:grpSp>
        <p:nvGrpSpPr>
          <p:cNvPr id="3" name="Group 7"/>
          <p:cNvGrpSpPr>
            <a:grpSpLocks/>
          </p:cNvGrpSpPr>
          <p:nvPr/>
        </p:nvGrpSpPr>
        <p:grpSpPr bwMode="auto">
          <a:xfrm>
            <a:off x="2354263" y="855664"/>
            <a:ext cx="5664200" cy="2279650"/>
            <a:chOff x="1465" y="771"/>
            <a:chExt cx="3568" cy="1436"/>
          </a:xfrm>
        </p:grpSpPr>
        <p:sp>
          <p:nvSpPr>
            <p:cNvPr id="79905" name="Freeform 8"/>
            <p:cNvSpPr>
              <a:spLocks/>
            </p:cNvSpPr>
            <p:nvPr/>
          </p:nvSpPr>
          <p:spPr bwMode="auto">
            <a:xfrm>
              <a:off x="1465" y="794"/>
              <a:ext cx="2402" cy="1400"/>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b="1"/>
            </a:p>
          </p:txBody>
        </p:sp>
        <p:sp>
          <p:nvSpPr>
            <p:cNvPr id="79906" name="Text Box 9"/>
            <p:cNvSpPr txBox="1">
              <a:spLocks noChangeArrowheads="1"/>
            </p:cNvSpPr>
            <p:nvPr/>
          </p:nvSpPr>
          <p:spPr bwMode="auto">
            <a:xfrm>
              <a:off x="3908" y="771"/>
              <a:ext cx="1125" cy="407"/>
            </a:xfrm>
            <a:prstGeom prst="rect">
              <a:avLst/>
            </a:prstGeom>
            <a:noFill/>
            <a:ln w="9525" algn="ctr">
              <a:noFill/>
              <a:miter lim="800000"/>
              <a:headEnd/>
              <a:tailEnd/>
            </a:ln>
          </p:spPr>
          <p:txBody>
            <a:bodyPr>
              <a:spAutoFit/>
            </a:bodyPr>
            <a:lstStyle/>
            <a:p>
              <a:pPr algn="l" rtl="0"/>
              <a:r>
                <a:rPr lang="en-US" b="1">
                  <a:solidFill>
                    <a:schemeClr val="hlink"/>
                  </a:solidFill>
                </a:rPr>
                <a:t>Dense sand or OC clay</a:t>
              </a:r>
            </a:p>
          </p:txBody>
        </p:sp>
        <p:sp>
          <p:nvSpPr>
            <p:cNvPr id="79907" name="Line 10"/>
            <p:cNvSpPr>
              <a:spLocks noChangeShapeType="1"/>
            </p:cNvSpPr>
            <p:nvPr/>
          </p:nvSpPr>
          <p:spPr bwMode="auto">
            <a:xfrm flipH="1">
              <a:off x="3418" y="949"/>
              <a:ext cx="490" cy="260"/>
            </a:xfrm>
            <a:prstGeom prst="line">
              <a:avLst/>
            </a:prstGeom>
            <a:noFill/>
            <a:ln w="50800">
              <a:solidFill>
                <a:schemeClr val="hlink"/>
              </a:solidFill>
              <a:round/>
              <a:headEnd/>
              <a:tailEnd type="triangle" w="med" len="med"/>
            </a:ln>
          </p:spPr>
          <p:txBody>
            <a:bodyPr/>
            <a:lstStyle/>
            <a:p>
              <a:pPr algn="l" rtl="0"/>
              <a:endParaRPr lang="en-US" b="1"/>
            </a:p>
          </p:txBody>
        </p:sp>
        <p:sp>
          <p:nvSpPr>
            <p:cNvPr id="79908" name="Line 11"/>
            <p:cNvSpPr>
              <a:spLocks noChangeShapeType="1"/>
            </p:cNvSpPr>
            <p:nvPr/>
          </p:nvSpPr>
          <p:spPr bwMode="auto">
            <a:xfrm flipH="1">
              <a:off x="2190" y="911"/>
              <a:ext cx="9" cy="1296"/>
            </a:xfrm>
            <a:prstGeom prst="line">
              <a:avLst/>
            </a:prstGeom>
            <a:noFill/>
            <a:ln w="38100">
              <a:solidFill>
                <a:srgbClr val="FF0000"/>
              </a:solidFill>
              <a:prstDash val="dash"/>
              <a:round/>
              <a:headEnd type="triangle" w="med" len="med"/>
              <a:tailEnd type="triangle" w="med" len="med"/>
            </a:ln>
          </p:spPr>
          <p:txBody>
            <a:bodyPr/>
            <a:lstStyle/>
            <a:p>
              <a:pPr algn="l" rtl="0"/>
              <a:endParaRPr lang="en-US" b="1"/>
            </a:p>
          </p:txBody>
        </p:sp>
        <p:sp>
          <p:nvSpPr>
            <p:cNvPr id="79909" name="Text Box 12"/>
            <p:cNvSpPr txBox="1">
              <a:spLocks noChangeArrowheads="1"/>
            </p:cNvSpPr>
            <p:nvPr/>
          </p:nvSpPr>
          <p:spPr bwMode="auto">
            <a:xfrm>
              <a:off x="1920" y="1132"/>
              <a:ext cx="646" cy="288"/>
            </a:xfrm>
            <a:prstGeom prst="rect">
              <a:avLst/>
            </a:prstGeom>
            <a:solidFill>
              <a:schemeClr val="bg1"/>
            </a:solidFill>
            <a:ln w="9525" algn="ctr">
              <a:noFill/>
              <a:miter lim="800000"/>
              <a:headEnd/>
              <a:tailEnd/>
            </a:ln>
          </p:spPr>
          <p:txBody>
            <a:bodyPr>
              <a:spAutoFit/>
            </a:bodyPr>
            <a:lstStyle/>
            <a:p>
              <a:pPr algn="l" rtl="0"/>
              <a:r>
                <a:rPr lang="en-US" sz="2400" b="1">
                  <a:solidFill>
                    <a:schemeClr val="hlink"/>
                  </a:solidFill>
                  <a:latin typeface="Symbol" pitchFamily="18" charset="2"/>
                </a:rPr>
                <a:t>(Ds</a:t>
              </a:r>
              <a:r>
                <a:rPr lang="en-US" sz="2400" b="1" baseline="-25000">
                  <a:solidFill>
                    <a:schemeClr val="hlink"/>
                  </a:solidFill>
                </a:rPr>
                <a:t>d</a:t>
              </a:r>
              <a:r>
                <a:rPr lang="en-US" sz="2400" b="1">
                  <a:solidFill>
                    <a:schemeClr val="hlink"/>
                  </a:solidFill>
                </a:rPr>
                <a:t>)</a:t>
              </a:r>
              <a:r>
                <a:rPr lang="en-US" sz="2400" b="1" baseline="-25000">
                  <a:solidFill>
                    <a:schemeClr val="hlink"/>
                  </a:solidFill>
                </a:rPr>
                <a:t>f</a:t>
              </a:r>
            </a:p>
          </p:txBody>
        </p:sp>
      </p:grpSp>
      <p:grpSp>
        <p:nvGrpSpPr>
          <p:cNvPr id="4" name="Group 47"/>
          <p:cNvGrpSpPr>
            <a:grpSpLocks/>
          </p:cNvGrpSpPr>
          <p:nvPr/>
        </p:nvGrpSpPr>
        <p:grpSpPr bwMode="auto">
          <a:xfrm>
            <a:off x="2332038" y="4727576"/>
            <a:ext cx="5862637" cy="1333500"/>
            <a:chOff x="1469" y="3210"/>
            <a:chExt cx="3693" cy="840"/>
          </a:xfrm>
        </p:grpSpPr>
        <p:grpSp>
          <p:nvGrpSpPr>
            <p:cNvPr id="5" name="Group 14"/>
            <p:cNvGrpSpPr>
              <a:grpSpLocks/>
            </p:cNvGrpSpPr>
            <p:nvPr/>
          </p:nvGrpSpPr>
          <p:grpSpPr bwMode="auto">
            <a:xfrm flipV="1">
              <a:off x="1469" y="3210"/>
              <a:ext cx="2361" cy="680"/>
              <a:chOff x="1181" y="2861"/>
              <a:chExt cx="2361" cy="643"/>
            </a:xfrm>
          </p:grpSpPr>
          <p:sp>
            <p:nvSpPr>
              <p:cNvPr id="79903" name="Freeform 15"/>
              <p:cNvSpPr>
                <a:spLocks/>
              </p:cNvSpPr>
              <p:nvPr/>
            </p:nvSpPr>
            <p:spPr bwMode="auto">
              <a:xfrm>
                <a:off x="1181" y="3350"/>
                <a:ext cx="480" cy="154"/>
              </a:xfrm>
              <a:custGeom>
                <a:avLst/>
                <a:gdLst>
                  <a:gd name="T0" fmla="*/ 0 w 480"/>
                  <a:gd name="T1" fmla="*/ 0 h 154"/>
                  <a:gd name="T2" fmla="*/ 249 w 480"/>
                  <a:gd name="T3" fmla="*/ 154 h 154"/>
                  <a:gd name="T4" fmla="*/ 480 w 480"/>
                  <a:gd name="T5" fmla="*/ 0 h 154"/>
                  <a:gd name="T6" fmla="*/ 0 60000 65536"/>
                  <a:gd name="T7" fmla="*/ 0 60000 65536"/>
                  <a:gd name="T8" fmla="*/ 0 60000 65536"/>
                  <a:gd name="T9" fmla="*/ 0 w 480"/>
                  <a:gd name="T10" fmla="*/ 0 h 154"/>
                  <a:gd name="T11" fmla="*/ 480 w 480"/>
                  <a:gd name="T12" fmla="*/ 154 h 154"/>
                </a:gdLst>
                <a:ahLst/>
                <a:cxnLst>
                  <a:cxn ang="T6">
                    <a:pos x="T0" y="T1"/>
                  </a:cxn>
                  <a:cxn ang="T7">
                    <a:pos x="T2" y="T3"/>
                  </a:cxn>
                  <a:cxn ang="T8">
                    <a:pos x="T4" y="T5"/>
                  </a:cxn>
                </a:cxnLst>
                <a:rect l="T9" t="T10" r="T11" b="T12"/>
                <a:pathLst>
                  <a:path w="480" h="154">
                    <a:moveTo>
                      <a:pt x="0" y="0"/>
                    </a:moveTo>
                    <a:cubicBezTo>
                      <a:pt x="84" y="77"/>
                      <a:pt x="169" y="154"/>
                      <a:pt x="249" y="154"/>
                    </a:cubicBezTo>
                    <a:cubicBezTo>
                      <a:pt x="329" y="154"/>
                      <a:pt x="445" y="32"/>
                      <a:pt x="480" y="0"/>
                    </a:cubicBezTo>
                  </a:path>
                </a:pathLst>
              </a:custGeom>
              <a:noFill/>
              <a:ln w="25400" cap="flat" cmpd="sng">
                <a:solidFill>
                  <a:schemeClr val="hlink"/>
                </a:solidFill>
                <a:prstDash val="solid"/>
                <a:round/>
                <a:headEnd/>
                <a:tailEnd/>
              </a:ln>
            </p:spPr>
            <p:txBody>
              <a:bodyPr/>
              <a:lstStyle/>
              <a:p>
                <a:pPr algn="l" rtl="0"/>
                <a:endParaRPr lang="en-US" b="1"/>
              </a:p>
            </p:txBody>
          </p:sp>
          <p:sp>
            <p:nvSpPr>
              <p:cNvPr id="79904" name="Freeform 16"/>
              <p:cNvSpPr>
                <a:spLocks/>
              </p:cNvSpPr>
              <p:nvPr/>
            </p:nvSpPr>
            <p:spPr bwMode="auto">
              <a:xfrm>
                <a:off x="1661" y="2861"/>
                <a:ext cx="1881" cy="489"/>
              </a:xfrm>
              <a:custGeom>
                <a:avLst/>
                <a:gdLst>
                  <a:gd name="T0" fmla="*/ 0 w 1881"/>
                  <a:gd name="T1" fmla="*/ 489 h 489"/>
                  <a:gd name="T2" fmla="*/ 566 w 1881"/>
                  <a:gd name="T3" fmla="*/ 115 h 489"/>
                  <a:gd name="T4" fmla="*/ 1881 w 1881"/>
                  <a:gd name="T5" fmla="*/ 0 h 489"/>
                  <a:gd name="T6" fmla="*/ 0 60000 65536"/>
                  <a:gd name="T7" fmla="*/ 0 60000 65536"/>
                  <a:gd name="T8" fmla="*/ 0 60000 65536"/>
                  <a:gd name="T9" fmla="*/ 0 w 1881"/>
                  <a:gd name="T10" fmla="*/ 0 h 489"/>
                  <a:gd name="T11" fmla="*/ 1881 w 1881"/>
                  <a:gd name="T12" fmla="*/ 489 h 489"/>
                </a:gdLst>
                <a:ahLst/>
                <a:cxnLst>
                  <a:cxn ang="T6">
                    <a:pos x="T0" y="T1"/>
                  </a:cxn>
                  <a:cxn ang="T7">
                    <a:pos x="T2" y="T3"/>
                  </a:cxn>
                  <a:cxn ang="T8">
                    <a:pos x="T4" y="T5"/>
                  </a:cxn>
                </a:cxnLst>
                <a:rect l="T9" t="T10" r="T11" b="T12"/>
                <a:pathLst>
                  <a:path w="1881" h="489">
                    <a:moveTo>
                      <a:pt x="0" y="489"/>
                    </a:moveTo>
                    <a:cubicBezTo>
                      <a:pt x="126" y="342"/>
                      <a:pt x="253" y="196"/>
                      <a:pt x="566" y="115"/>
                    </a:cubicBezTo>
                    <a:cubicBezTo>
                      <a:pt x="879" y="34"/>
                      <a:pt x="1380" y="17"/>
                      <a:pt x="1881" y="0"/>
                    </a:cubicBezTo>
                  </a:path>
                </a:pathLst>
              </a:custGeom>
              <a:noFill/>
              <a:ln w="25400" cap="flat" cmpd="sng">
                <a:solidFill>
                  <a:schemeClr val="hlink"/>
                </a:solidFill>
                <a:prstDash val="solid"/>
                <a:round/>
                <a:headEnd/>
                <a:tailEnd/>
              </a:ln>
            </p:spPr>
            <p:txBody>
              <a:bodyPr/>
              <a:lstStyle/>
              <a:p>
                <a:pPr algn="l" rtl="0"/>
                <a:endParaRPr lang="en-US" b="1"/>
              </a:p>
            </p:txBody>
          </p:sp>
        </p:grpSp>
        <p:sp>
          <p:nvSpPr>
            <p:cNvPr id="79901" name="Text Box 18"/>
            <p:cNvSpPr txBox="1">
              <a:spLocks noChangeArrowheads="1"/>
            </p:cNvSpPr>
            <p:nvPr/>
          </p:nvSpPr>
          <p:spPr bwMode="auto">
            <a:xfrm rot="10800000" flipV="1">
              <a:off x="4030" y="3643"/>
              <a:ext cx="1132" cy="407"/>
            </a:xfrm>
            <a:prstGeom prst="rect">
              <a:avLst/>
            </a:prstGeom>
            <a:noFill/>
            <a:ln w="9525" algn="ctr">
              <a:noFill/>
              <a:miter lim="800000"/>
              <a:headEnd/>
              <a:tailEnd/>
            </a:ln>
          </p:spPr>
          <p:txBody>
            <a:bodyPr>
              <a:spAutoFit/>
            </a:bodyPr>
            <a:lstStyle/>
            <a:p>
              <a:pPr algn="l" rtl="0"/>
              <a:r>
                <a:rPr lang="en-US" b="1">
                  <a:solidFill>
                    <a:schemeClr val="hlink"/>
                  </a:solidFill>
                </a:rPr>
                <a:t>Dense sand or OC clay</a:t>
              </a:r>
            </a:p>
          </p:txBody>
        </p:sp>
        <p:sp>
          <p:nvSpPr>
            <p:cNvPr id="79902" name="Line 19"/>
            <p:cNvSpPr>
              <a:spLocks noChangeShapeType="1"/>
            </p:cNvSpPr>
            <p:nvPr/>
          </p:nvSpPr>
          <p:spPr bwMode="auto">
            <a:xfrm rot="10800000" flipV="1">
              <a:off x="3652" y="3750"/>
              <a:ext cx="355" cy="106"/>
            </a:xfrm>
            <a:prstGeom prst="line">
              <a:avLst/>
            </a:prstGeom>
            <a:noFill/>
            <a:ln w="50800">
              <a:solidFill>
                <a:schemeClr val="hlink"/>
              </a:solidFill>
              <a:round/>
              <a:headEnd/>
              <a:tailEnd type="triangle" w="med" len="med"/>
            </a:ln>
          </p:spPr>
          <p:txBody>
            <a:bodyPr/>
            <a:lstStyle/>
            <a:p>
              <a:pPr algn="l" rtl="0"/>
              <a:endParaRPr lang="en-US" b="1"/>
            </a:p>
          </p:txBody>
        </p:sp>
      </p:grpSp>
      <p:grpSp>
        <p:nvGrpSpPr>
          <p:cNvPr id="6" name="Group 46"/>
          <p:cNvGrpSpPr>
            <a:grpSpLocks/>
          </p:cNvGrpSpPr>
          <p:nvPr/>
        </p:nvGrpSpPr>
        <p:grpSpPr bwMode="auto">
          <a:xfrm>
            <a:off x="2351088" y="3846514"/>
            <a:ext cx="5646737" cy="1319212"/>
            <a:chOff x="1481" y="2655"/>
            <a:chExt cx="3557" cy="831"/>
          </a:xfrm>
        </p:grpSpPr>
        <p:sp>
          <p:nvSpPr>
            <p:cNvPr id="79897" name="Arc 21"/>
            <p:cNvSpPr>
              <a:spLocks/>
            </p:cNvSpPr>
            <p:nvPr/>
          </p:nvSpPr>
          <p:spPr bwMode="auto">
            <a:xfrm flipH="1">
              <a:off x="1481" y="2655"/>
              <a:ext cx="2302" cy="831"/>
            </a:xfrm>
            <a:custGeom>
              <a:avLst/>
              <a:gdLst>
                <a:gd name="T0" fmla="*/ 0 w 21407"/>
                <a:gd name="T1" fmla="*/ 0 h 21600"/>
                <a:gd name="T2" fmla="*/ 2302 w 21407"/>
                <a:gd name="T3" fmla="*/ 720 h 21600"/>
                <a:gd name="T4" fmla="*/ 0 w 21407"/>
                <a:gd name="T5" fmla="*/ 831 h 21600"/>
                <a:gd name="T6" fmla="*/ 0 60000 65536"/>
                <a:gd name="T7" fmla="*/ 0 60000 65536"/>
                <a:gd name="T8" fmla="*/ 0 60000 65536"/>
                <a:gd name="T9" fmla="*/ 0 w 21407"/>
                <a:gd name="T10" fmla="*/ 0 h 21600"/>
                <a:gd name="T11" fmla="*/ 21407 w 21407"/>
                <a:gd name="T12" fmla="*/ 21600 h 21600"/>
              </a:gdLst>
              <a:ahLst/>
              <a:cxnLst>
                <a:cxn ang="T6">
                  <a:pos x="T0" y="T1"/>
                </a:cxn>
                <a:cxn ang="T7">
                  <a:pos x="T2" y="T3"/>
                </a:cxn>
                <a:cxn ang="T8">
                  <a:pos x="T4" y="T5"/>
                </a:cxn>
              </a:cxnLst>
              <a:rect l="T9" t="T10" r="T11" b="T12"/>
              <a:pathLst>
                <a:path w="21407" h="21600" fill="none" extrusionOk="0">
                  <a:moveTo>
                    <a:pt x="-1" y="0"/>
                  </a:moveTo>
                  <a:cubicBezTo>
                    <a:pt x="10816" y="0"/>
                    <a:pt x="19965" y="8000"/>
                    <a:pt x="21407" y="18720"/>
                  </a:cubicBezTo>
                </a:path>
                <a:path w="21407" h="21600" stroke="0" extrusionOk="0">
                  <a:moveTo>
                    <a:pt x="-1" y="0"/>
                  </a:moveTo>
                  <a:cubicBezTo>
                    <a:pt x="10816" y="0"/>
                    <a:pt x="19965" y="8000"/>
                    <a:pt x="21407" y="18720"/>
                  </a:cubicBezTo>
                  <a:lnTo>
                    <a:pt x="0" y="21600"/>
                  </a:lnTo>
                  <a:close/>
                </a:path>
              </a:pathLst>
            </a:custGeom>
            <a:noFill/>
            <a:ln w="25400">
              <a:solidFill>
                <a:srgbClr val="0000FF"/>
              </a:solidFill>
              <a:round/>
              <a:headEnd/>
              <a:tailEnd/>
            </a:ln>
          </p:spPr>
          <p:txBody>
            <a:bodyPr wrap="none" anchor="ctr"/>
            <a:lstStyle/>
            <a:p>
              <a:pPr algn="l" rtl="0"/>
              <a:endParaRPr lang="en-US" b="1"/>
            </a:p>
          </p:txBody>
        </p:sp>
        <p:sp>
          <p:nvSpPr>
            <p:cNvPr id="79898" name="Text Box 23"/>
            <p:cNvSpPr txBox="1">
              <a:spLocks noChangeArrowheads="1"/>
            </p:cNvSpPr>
            <p:nvPr/>
          </p:nvSpPr>
          <p:spPr bwMode="auto">
            <a:xfrm rot="10800000" flipV="1">
              <a:off x="3985" y="2825"/>
              <a:ext cx="1053" cy="407"/>
            </a:xfrm>
            <a:prstGeom prst="rect">
              <a:avLst/>
            </a:prstGeom>
            <a:noFill/>
            <a:ln w="9525" algn="ctr">
              <a:noFill/>
              <a:miter lim="800000"/>
              <a:headEnd/>
              <a:tailEnd/>
            </a:ln>
          </p:spPr>
          <p:txBody>
            <a:bodyPr>
              <a:spAutoFit/>
            </a:bodyPr>
            <a:lstStyle/>
            <a:p>
              <a:pPr algn="l" rtl="0"/>
              <a:r>
                <a:rPr lang="en-US" b="1" dirty="0">
                  <a:solidFill>
                    <a:srgbClr val="0000FF"/>
                  </a:solidFill>
                </a:rPr>
                <a:t>Loose sand </a:t>
              </a:r>
              <a:r>
                <a:rPr lang="en-US" b="1" dirty="0" smtClean="0">
                  <a:solidFill>
                    <a:srgbClr val="0000FF"/>
                  </a:solidFill>
                </a:rPr>
                <a:t>or NC </a:t>
              </a:r>
              <a:r>
                <a:rPr lang="en-US" b="1" dirty="0">
                  <a:solidFill>
                    <a:srgbClr val="0000FF"/>
                  </a:solidFill>
                </a:rPr>
                <a:t>Clay</a:t>
              </a:r>
            </a:p>
          </p:txBody>
        </p:sp>
        <p:sp>
          <p:nvSpPr>
            <p:cNvPr id="79899" name="Line 24"/>
            <p:cNvSpPr>
              <a:spLocks noChangeShapeType="1"/>
            </p:cNvSpPr>
            <p:nvPr/>
          </p:nvSpPr>
          <p:spPr bwMode="auto">
            <a:xfrm flipH="1" flipV="1">
              <a:off x="3607" y="2663"/>
              <a:ext cx="374" cy="184"/>
            </a:xfrm>
            <a:prstGeom prst="line">
              <a:avLst/>
            </a:prstGeom>
            <a:noFill/>
            <a:ln w="50800">
              <a:solidFill>
                <a:srgbClr val="0000FF"/>
              </a:solidFill>
              <a:round/>
              <a:headEnd/>
              <a:tailEnd type="triangle" w="med" len="med"/>
            </a:ln>
          </p:spPr>
          <p:txBody>
            <a:bodyPr/>
            <a:lstStyle/>
            <a:p>
              <a:pPr algn="l" rtl="0"/>
              <a:endParaRPr lang="en-US" b="1"/>
            </a:p>
          </p:txBody>
        </p:sp>
      </p:grpSp>
      <p:grpSp>
        <p:nvGrpSpPr>
          <p:cNvPr id="7" name="Group 45"/>
          <p:cNvGrpSpPr>
            <a:grpSpLocks/>
          </p:cNvGrpSpPr>
          <p:nvPr/>
        </p:nvGrpSpPr>
        <p:grpSpPr bwMode="auto">
          <a:xfrm>
            <a:off x="1558926" y="3340102"/>
            <a:ext cx="5283200" cy="3170238"/>
            <a:chOff x="982" y="2336"/>
            <a:chExt cx="3328" cy="1997"/>
          </a:xfrm>
        </p:grpSpPr>
        <p:grpSp>
          <p:nvGrpSpPr>
            <p:cNvPr id="8" name="Group 44"/>
            <p:cNvGrpSpPr>
              <a:grpSpLocks/>
            </p:cNvGrpSpPr>
            <p:nvPr/>
          </p:nvGrpSpPr>
          <p:grpSpPr bwMode="auto">
            <a:xfrm>
              <a:off x="982" y="2336"/>
              <a:ext cx="3194" cy="1997"/>
              <a:chOff x="982" y="2336"/>
              <a:chExt cx="3194" cy="1997"/>
            </a:xfrm>
          </p:grpSpPr>
          <p:sp>
            <p:nvSpPr>
              <p:cNvPr id="79892" name="Line 27"/>
              <p:cNvSpPr>
                <a:spLocks noChangeShapeType="1"/>
              </p:cNvSpPr>
              <p:nvPr/>
            </p:nvSpPr>
            <p:spPr bwMode="auto">
              <a:xfrm>
                <a:off x="1469" y="2484"/>
                <a:ext cx="9" cy="1747"/>
              </a:xfrm>
              <a:prstGeom prst="line">
                <a:avLst/>
              </a:prstGeom>
              <a:noFill/>
              <a:ln w="25400">
                <a:solidFill>
                  <a:schemeClr val="tx1"/>
                </a:solidFill>
                <a:round/>
                <a:headEnd type="triangle" w="med" len="med"/>
                <a:tailEnd type="triangle" w="med" len="med"/>
              </a:ln>
            </p:spPr>
            <p:txBody>
              <a:bodyPr/>
              <a:lstStyle/>
              <a:p>
                <a:pPr algn="l" rtl="0"/>
                <a:endParaRPr lang="en-US" b="1"/>
              </a:p>
            </p:txBody>
          </p:sp>
          <p:sp>
            <p:nvSpPr>
              <p:cNvPr id="79893" name="Line 28"/>
              <p:cNvSpPr>
                <a:spLocks noChangeShapeType="1"/>
              </p:cNvSpPr>
              <p:nvPr/>
            </p:nvSpPr>
            <p:spPr bwMode="auto">
              <a:xfrm>
                <a:off x="1469" y="3360"/>
                <a:ext cx="2707" cy="0"/>
              </a:xfrm>
              <a:prstGeom prst="line">
                <a:avLst/>
              </a:prstGeom>
              <a:noFill/>
              <a:ln w="25400">
                <a:solidFill>
                  <a:schemeClr val="tx1"/>
                </a:solidFill>
                <a:round/>
                <a:headEnd/>
                <a:tailEnd type="triangle" w="med" len="med"/>
              </a:ln>
            </p:spPr>
            <p:txBody>
              <a:bodyPr/>
              <a:lstStyle/>
              <a:p>
                <a:pPr algn="l" rtl="0"/>
                <a:endParaRPr lang="en-US" b="1"/>
              </a:p>
            </p:txBody>
          </p:sp>
          <p:sp>
            <p:nvSpPr>
              <p:cNvPr id="79894" name="Text Box 29"/>
              <p:cNvSpPr txBox="1">
                <a:spLocks noChangeArrowheads="1"/>
              </p:cNvSpPr>
              <p:nvPr/>
            </p:nvSpPr>
            <p:spPr bwMode="auto">
              <a:xfrm rot="16200000">
                <a:off x="811" y="3085"/>
                <a:ext cx="630" cy="288"/>
              </a:xfrm>
              <a:prstGeom prst="rect">
                <a:avLst/>
              </a:prstGeom>
              <a:noFill/>
              <a:ln w="9525" algn="ctr">
                <a:noFill/>
                <a:miter lim="800000"/>
                <a:headEnd/>
                <a:tailEnd/>
              </a:ln>
            </p:spPr>
            <p:txBody>
              <a:bodyPr>
                <a:spAutoFit/>
              </a:bodyPr>
              <a:lstStyle/>
              <a:p>
                <a:pPr algn="l" rtl="0"/>
                <a:r>
                  <a:rPr lang="en-US" sz="2400" b="1" dirty="0">
                    <a:latin typeface="Symbol" pitchFamily="18" charset="2"/>
                  </a:rPr>
                  <a:t>D</a:t>
                </a:r>
                <a:r>
                  <a:rPr lang="en-US" sz="2400" b="1" dirty="0"/>
                  <a:t>u</a:t>
                </a:r>
              </a:p>
            </p:txBody>
          </p:sp>
          <p:sp>
            <p:nvSpPr>
              <p:cNvPr id="79895" name="Text Box 30"/>
              <p:cNvSpPr txBox="1">
                <a:spLocks noChangeArrowheads="1"/>
              </p:cNvSpPr>
              <p:nvPr/>
            </p:nvSpPr>
            <p:spPr bwMode="auto">
              <a:xfrm rot="16200000">
                <a:off x="868" y="2661"/>
                <a:ext cx="980" cy="330"/>
              </a:xfrm>
              <a:prstGeom prst="rect">
                <a:avLst/>
              </a:prstGeom>
              <a:noFill/>
              <a:ln w="9525" algn="ctr">
                <a:noFill/>
                <a:miter lim="800000"/>
                <a:headEnd/>
                <a:tailEnd/>
              </a:ln>
            </p:spPr>
            <p:txBody>
              <a:bodyPr>
                <a:spAutoFit/>
              </a:bodyPr>
              <a:lstStyle/>
              <a:p>
                <a:pPr algn="ctr" rtl="0"/>
                <a:r>
                  <a:rPr lang="en-US" sz="2800" b="1" dirty="0"/>
                  <a:t>+</a:t>
                </a:r>
              </a:p>
            </p:txBody>
          </p:sp>
          <p:sp>
            <p:nvSpPr>
              <p:cNvPr id="79896" name="Text Box 31"/>
              <p:cNvSpPr txBox="1">
                <a:spLocks noChangeArrowheads="1"/>
              </p:cNvSpPr>
              <p:nvPr/>
            </p:nvSpPr>
            <p:spPr bwMode="auto">
              <a:xfrm rot="16200000">
                <a:off x="709" y="3530"/>
                <a:ext cx="1239" cy="368"/>
              </a:xfrm>
              <a:prstGeom prst="rect">
                <a:avLst/>
              </a:prstGeom>
              <a:noFill/>
              <a:ln w="9525" algn="ctr">
                <a:noFill/>
                <a:miter lim="800000"/>
                <a:headEnd/>
                <a:tailEnd/>
              </a:ln>
            </p:spPr>
            <p:txBody>
              <a:bodyPr>
                <a:spAutoFit/>
              </a:bodyPr>
              <a:lstStyle/>
              <a:p>
                <a:pPr algn="ctr" rtl="0"/>
                <a:r>
                  <a:rPr lang="en-US" sz="3200" b="1" dirty="0"/>
                  <a:t>-</a:t>
                </a:r>
              </a:p>
            </p:txBody>
          </p:sp>
        </p:grpSp>
        <p:sp>
          <p:nvSpPr>
            <p:cNvPr id="79891" name="Text Box 32"/>
            <p:cNvSpPr txBox="1">
              <a:spLocks noChangeArrowheads="1"/>
            </p:cNvSpPr>
            <p:nvPr/>
          </p:nvSpPr>
          <p:spPr bwMode="auto">
            <a:xfrm>
              <a:off x="3362" y="3358"/>
              <a:ext cx="948" cy="231"/>
            </a:xfrm>
            <a:prstGeom prst="rect">
              <a:avLst/>
            </a:prstGeom>
            <a:noFill/>
            <a:ln w="9525" algn="ctr">
              <a:noFill/>
              <a:miter lim="800000"/>
              <a:headEnd/>
              <a:tailEnd/>
            </a:ln>
          </p:spPr>
          <p:txBody>
            <a:bodyPr>
              <a:spAutoFit/>
            </a:bodyPr>
            <a:lstStyle/>
            <a:p>
              <a:pPr algn="l" rtl="0"/>
              <a:r>
                <a:rPr lang="en-US" sz="1800" b="1"/>
                <a:t>Axial strain</a:t>
              </a:r>
            </a:p>
          </p:txBody>
        </p:sp>
      </p:grpSp>
      <p:sp>
        <p:nvSpPr>
          <p:cNvPr id="79879" name="Text Box 33"/>
          <p:cNvSpPr txBox="1">
            <a:spLocks noChangeArrowheads="1"/>
          </p:cNvSpPr>
          <p:nvPr/>
        </p:nvSpPr>
        <p:spPr bwMode="auto">
          <a:xfrm>
            <a:off x="101601" y="81659"/>
            <a:ext cx="6807200"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defPPr>
              <a:defRPr lang="en-US"/>
            </a:defPPr>
            <a:lvl1pPr algn="just" rtl="0" eaLnBrk="1" hangingPunct="1">
              <a:defRPr sz="2400" b="1" u="sng">
                <a:solidFill>
                  <a:srgbClr val="7030A0"/>
                </a:solidFill>
                <a:latin typeface="Arial" panose="020B0604020202020204" pitchFamily="34" charset="0"/>
              </a:defRPr>
            </a:lvl1pPr>
            <a:lvl2pPr algn="ctr" rtl="0" eaLnBrk="0" hangingPunct="0">
              <a:defRPr sz="4400">
                <a:latin typeface="Calibri" pitchFamily="34" charset="0"/>
              </a:defRPr>
            </a:lvl2pPr>
            <a:lvl3pPr algn="ctr" rtl="0" eaLnBrk="0" hangingPunct="0">
              <a:defRPr sz="4400">
                <a:latin typeface="Calibri" pitchFamily="34" charset="0"/>
              </a:defRPr>
            </a:lvl3pPr>
            <a:lvl4pPr algn="ctr" rtl="0" eaLnBrk="0" hangingPunct="0">
              <a:defRPr sz="4400">
                <a:latin typeface="Calibri" pitchFamily="34" charset="0"/>
              </a:defRPr>
            </a:lvl4pPr>
            <a:lvl5pPr algn="ctr" rtl="0"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en-US" dirty="0"/>
              <a:t>Stress-strain relationship during shearing</a:t>
            </a:r>
          </a:p>
        </p:txBody>
      </p:sp>
      <p:grpSp>
        <p:nvGrpSpPr>
          <p:cNvPr id="9" name="Group 35"/>
          <p:cNvGrpSpPr>
            <a:grpSpLocks/>
          </p:cNvGrpSpPr>
          <p:nvPr/>
        </p:nvGrpSpPr>
        <p:grpSpPr bwMode="auto">
          <a:xfrm>
            <a:off x="2349500" y="1673226"/>
            <a:ext cx="5735638" cy="2346325"/>
            <a:chOff x="1462" y="1286"/>
            <a:chExt cx="3613" cy="1478"/>
          </a:xfrm>
        </p:grpSpPr>
        <p:grpSp>
          <p:nvGrpSpPr>
            <p:cNvPr id="10" name="Group 36"/>
            <p:cNvGrpSpPr>
              <a:grpSpLocks/>
            </p:cNvGrpSpPr>
            <p:nvPr/>
          </p:nvGrpSpPr>
          <p:grpSpPr bwMode="auto">
            <a:xfrm>
              <a:off x="1462" y="1286"/>
              <a:ext cx="3613" cy="1478"/>
              <a:chOff x="1462" y="1286"/>
              <a:chExt cx="3613" cy="1478"/>
            </a:xfrm>
          </p:grpSpPr>
          <p:sp>
            <p:nvSpPr>
              <p:cNvPr id="79884" name="Line 37"/>
              <p:cNvSpPr>
                <a:spLocks noChangeShapeType="1"/>
              </p:cNvSpPr>
              <p:nvPr/>
            </p:nvSpPr>
            <p:spPr bwMode="auto">
              <a:xfrm flipH="1" flipV="1">
                <a:off x="3630" y="1324"/>
                <a:ext cx="307" cy="172"/>
              </a:xfrm>
              <a:prstGeom prst="line">
                <a:avLst/>
              </a:prstGeom>
              <a:noFill/>
              <a:ln w="50800">
                <a:solidFill>
                  <a:srgbClr val="0000FF"/>
                </a:solidFill>
                <a:round/>
                <a:headEnd/>
                <a:tailEnd type="triangle" w="med" len="med"/>
              </a:ln>
            </p:spPr>
            <p:txBody>
              <a:bodyPr/>
              <a:lstStyle/>
              <a:p>
                <a:pPr algn="l" rtl="0"/>
                <a:endParaRPr lang="en-US" b="1"/>
              </a:p>
            </p:txBody>
          </p:sp>
          <p:grpSp>
            <p:nvGrpSpPr>
              <p:cNvPr id="11" name="Group 38"/>
              <p:cNvGrpSpPr>
                <a:grpSpLocks/>
              </p:cNvGrpSpPr>
              <p:nvPr/>
            </p:nvGrpSpPr>
            <p:grpSpPr bwMode="auto">
              <a:xfrm>
                <a:off x="1462" y="1286"/>
                <a:ext cx="3613" cy="1478"/>
                <a:chOff x="1462" y="1286"/>
                <a:chExt cx="3613" cy="1478"/>
              </a:xfrm>
            </p:grpSpPr>
            <p:sp>
              <p:nvSpPr>
                <p:cNvPr id="79886" name="Arc 39"/>
                <p:cNvSpPr>
                  <a:spLocks/>
                </p:cNvSpPr>
                <p:nvPr/>
              </p:nvSpPr>
              <p:spPr bwMode="auto">
                <a:xfrm flipH="1">
                  <a:off x="1462" y="1286"/>
                  <a:ext cx="2379" cy="1478"/>
                </a:xfrm>
                <a:custGeom>
                  <a:avLst/>
                  <a:gdLst>
                    <a:gd name="T0" fmla="*/ 0 w 20235"/>
                    <a:gd name="T1" fmla="*/ 0 h 21600"/>
                    <a:gd name="T2" fmla="*/ 2379 w 20235"/>
                    <a:gd name="T3" fmla="*/ 920 h 21600"/>
                    <a:gd name="T4" fmla="*/ 27 w 20235"/>
                    <a:gd name="T5" fmla="*/ 1478 h 21600"/>
                    <a:gd name="T6" fmla="*/ 0 60000 65536"/>
                    <a:gd name="T7" fmla="*/ 0 60000 65536"/>
                    <a:gd name="T8" fmla="*/ 0 60000 65536"/>
                    <a:gd name="T9" fmla="*/ 0 w 20235"/>
                    <a:gd name="T10" fmla="*/ 0 h 21600"/>
                    <a:gd name="T11" fmla="*/ 20235 w 20235"/>
                    <a:gd name="T12" fmla="*/ 21600 h 21600"/>
                  </a:gdLst>
                  <a:ahLst/>
                  <a:cxnLst>
                    <a:cxn ang="T6">
                      <a:pos x="T0" y="T1"/>
                    </a:cxn>
                    <a:cxn ang="T7">
                      <a:pos x="T2" y="T3"/>
                    </a:cxn>
                    <a:cxn ang="T8">
                      <a:pos x="T4" y="T5"/>
                    </a:cxn>
                  </a:cxnLst>
                  <a:rect l="T9" t="T10" r="T11" b="T12"/>
                  <a:pathLst>
                    <a:path w="20235" h="21600" fill="none" extrusionOk="0">
                      <a:moveTo>
                        <a:pt x="0" y="1"/>
                      </a:moveTo>
                      <a:cubicBezTo>
                        <a:pt x="77" y="0"/>
                        <a:pt x="154" y="-1"/>
                        <a:pt x="232" y="0"/>
                      </a:cubicBezTo>
                      <a:cubicBezTo>
                        <a:pt x="9013" y="0"/>
                        <a:pt x="16920" y="5316"/>
                        <a:pt x="20234" y="13448"/>
                      </a:cubicBezTo>
                    </a:path>
                    <a:path w="20235" h="21600" stroke="0" extrusionOk="0">
                      <a:moveTo>
                        <a:pt x="0" y="1"/>
                      </a:moveTo>
                      <a:cubicBezTo>
                        <a:pt x="77" y="0"/>
                        <a:pt x="154" y="-1"/>
                        <a:pt x="232" y="0"/>
                      </a:cubicBezTo>
                      <a:cubicBezTo>
                        <a:pt x="9013" y="0"/>
                        <a:pt x="16920" y="5316"/>
                        <a:pt x="20234" y="13448"/>
                      </a:cubicBezTo>
                      <a:lnTo>
                        <a:pt x="232" y="21600"/>
                      </a:lnTo>
                      <a:close/>
                    </a:path>
                  </a:pathLst>
                </a:custGeom>
                <a:noFill/>
                <a:ln w="25400">
                  <a:solidFill>
                    <a:srgbClr val="0000FF"/>
                  </a:solidFill>
                  <a:round/>
                  <a:headEnd/>
                  <a:tailEnd/>
                </a:ln>
              </p:spPr>
              <p:txBody>
                <a:bodyPr wrap="none" anchor="ctr"/>
                <a:lstStyle/>
                <a:p>
                  <a:pPr algn="l" rtl="0"/>
                  <a:endParaRPr lang="en-US" b="1"/>
                </a:p>
              </p:txBody>
            </p:sp>
            <p:grpSp>
              <p:nvGrpSpPr>
                <p:cNvPr id="12" name="Group 40"/>
                <p:cNvGrpSpPr>
                  <a:grpSpLocks/>
                </p:cNvGrpSpPr>
                <p:nvPr/>
              </p:nvGrpSpPr>
              <p:grpSpPr bwMode="auto">
                <a:xfrm>
                  <a:off x="3437" y="1314"/>
                  <a:ext cx="1638" cy="883"/>
                  <a:chOff x="3437" y="1314"/>
                  <a:chExt cx="1638" cy="883"/>
                </a:xfrm>
              </p:grpSpPr>
              <p:sp>
                <p:nvSpPr>
                  <p:cNvPr id="79888" name="Text Box 41"/>
                  <p:cNvSpPr txBox="1">
                    <a:spLocks noChangeArrowheads="1"/>
                  </p:cNvSpPr>
                  <p:nvPr/>
                </p:nvSpPr>
                <p:spPr bwMode="auto">
                  <a:xfrm>
                    <a:off x="3943" y="1372"/>
                    <a:ext cx="1132" cy="407"/>
                  </a:xfrm>
                  <a:prstGeom prst="rect">
                    <a:avLst/>
                  </a:prstGeom>
                  <a:noFill/>
                  <a:ln w="9525" algn="ctr">
                    <a:noFill/>
                    <a:miter lim="800000"/>
                    <a:headEnd/>
                    <a:tailEnd/>
                  </a:ln>
                </p:spPr>
                <p:txBody>
                  <a:bodyPr>
                    <a:spAutoFit/>
                  </a:bodyPr>
                  <a:lstStyle/>
                  <a:p>
                    <a:pPr algn="l" rtl="0"/>
                    <a:r>
                      <a:rPr lang="en-US" b="1">
                        <a:solidFill>
                          <a:srgbClr val="0000FF"/>
                        </a:solidFill>
                      </a:rPr>
                      <a:t>Loose sand or NC Clay</a:t>
                    </a:r>
                  </a:p>
                </p:txBody>
              </p:sp>
              <p:sp>
                <p:nvSpPr>
                  <p:cNvPr id="79889" name="Line 42"/>
                  <p:cNvSpPr>
                    <a:spLocks noChangeShapeType="1"/>
                  </p:cNvSpPr>
                  <p:nvPr/>
                </p:nvSpPr>
                <p:spPr bwMode="auto">
                  <a:xfrm>
                    <a:off x="3437" y="1314"/>
                    <a:ext cx="1" cy="883"/>
                  </a:xfrm>
                  <a:prstGeom prst="line">
                    <a:avLst/>
                  </a:prstGeom>
                  <a:noFill/>
                  <a:ln w="38100">
                    <a:solidFill>
                      <a:srgbClr val="0000FF"/>
                    </a:solidFill>
                    <a:prstDash val="dash"/>
                    <a:round/>
                    <a:headEnd type="triangle" w="med" len="med"/>
                    <a:tailEnd type="triangle" w="med" len="med"/>
                  </a:ln>
                </p:spPr>
                <p:txBody>
                  <a:bodyPr/>
                  <a:lstStyle/>
                  <a:p>
                    <a:pPr algn="l" rtl="0"/>
                    <a:endParaRPr lang="en-US" b="1"/>
                  </a:p>
                </p:txBody>
              </p:sp>
            </p:grpSp>
          </p:grpSp>
        </p:grpSp>
        <p:sp>
          <p:nvSpPr>
            <p:cNvPr id="79883" name="Text Box 43"/>
            <p:cNvSpPr txBox="1">
              <a:spLocks noChangeArrowheads="1"/>
            </p:cNvSpPr>
            <p:nvPr/>
          </p:nvSpPr>
          <p:spPr bwMode="auto">
            <a:xfrm>
              <a:off x="3114" y="1579"/>
              <a:ext cx="646" cy="288"/>
            </a:xfrm>
            <a:prstGeom prst="rect">
              <a:avLst/>
            </a:prstGeom>
            <a:solidFill>
              <a:schemeClr val="bg1"/>
            </a:solidFill>
            <a:ln w="9525" algn="ctr">
              <a:noFill/>
              <a:miter lim="800000"/>
              <a:headEnd/>
              <a:tailEnd/>
            </a:ln>
          </p:spPr>
          <p:txBody>
            <a:bodyPr>
              <a:spAutoFit/>
            </a:bodyPr>
            <a:lstStyle/>
            <a:p>
              <a:pPr algn="l" rtl="0"/>
              <a:r>
                <a:rPr lang="en-US" sz="2400" b="1">
                  <a:solidFill>
                    <a:srgbClr val="0000FF"/>
                  </a:solidFill>
                  <a:latin typeface="Symbol" pitchFamily="18" charset="2"/>
                </a:rPr>
                <a:t>(Ds</a:t>
              </a:r>
              <a:r>
                <a:rPr lang="en-US" sz="2400" b="1" baseline="-25000">
                  <a:solidFill>
                    <a:srgbClr val="0000FF"/>
                  </a:solidFill>
                </a:rPr>
                <a:t>d</a:t>
              </a:r>
              <a:r>
                <a:rPr lang="en-US" sz="2400" b="1">
                  <a:solidFill>
                    <a:srgbClr val="0000FF"/>
                  </a:solidFill>
                </a:rPr>
                <a:t>)</a:t>
              </a:r>
              <a:r>
                <a:rPr lang="en-US" sz="2400" b="1" baseline="-25000">
                  <a:solidFill>
                    <a:srgbClr val="0000FF"/>
                  </a:solidFill>
                </a:rPr>
                <a:t>f</a:t>
              </a:r>
            </a:p>
          </p:txBody>
        </p:sp>
      </p:grpSp>
      <p:sp>
        <p:nvSpPr>
          <p:cNvPr id="13" name="Rectangle 12"/>
          <p:cNvSpPr/>
          <p:nvPr/>
        </p:nvSpPr>
        <p:spPr>
          <a:xfrm>
            <a:off x="2417764" y="6238361"/>
            <a:ext cx="6428975" cy="369332"/>
          </a:xfrm>
          <a:prstGeom prst="rect">
            <a:avLst/>
          </a:prstGeom>
        </p:spPr>
        <p:txBody>
          <a:bodyPr wrap="square">
            <a:spAutoFit/>
          </a:bodyPr>
          <a:lstStyle/>
          <a:p>
            <a:pPr algn="l"/>
            <a:r>
              <a:rPr lang="en-US" b="1" dirty="0" smtClean="0">
                <a:solidFill>
                  <a:srgbClr val="FF0000"/>
                </a:solidFill>
                <a:latin typeface="Times-Roman"/>
              </a:rPr>
              <a:t>-</a:t>
            </a:r>
            <a:r>
              <a:rPr lang="en-US" b="1" dirty="0" err="1" smtClean="0">
                <a:solidFill>
                  <a:srgbClr val="FF0000"/>
                </a:solidFill>
                <a:latin typeface="Times-Roman"/>
              </a:rPr>
              <a:t>ve</a:t>
            </a:r>
            <a:r>
              <a:rPr lang="en-US" b="1" dirty="0" smtClean="0">
                <a:solidFill>
                  <a:srgbClr val="FF0000"/>
                </a:solidFill>
                <a:latin typeface="Times-Roman"/>
              </a:rPr>
              <a:t>  </a:t>
            </a:r>
            <a:r>
              <a:rPr lang="en-US" b="1" dirty="0" err="1" smtClean="0">
                <a:solidFill>
                  <a:srgbClr val="FF0000"/>
                </a:solidFill>
                <a:latin typeface="Times-Roman"/>
              </a:rPr>
              <a:t>p.w.p</a:t>
            </a:r>
            <a:r>
              <a:rPr lang="en-US" b="1" dirty="0" smtClean="0">
                <a:solidFill>
                  <a:srgbClr val="FF0000"/>
                </a:solidFill>
                <a:latin typeface="Times-Roman"/>
              </a:rPr>
              <a:t> is </a:t>
            </a:r>
            <a:r>
              <a:rPr lang="en-US" b="1" dirty="0">
                <a:solidFill>
                  <a:srgbClr val="FF0000"/>
                </a:solidFill>
                <a:latin typeface="Times-Roman"/>
              </a:rPr>
              <a:t>because of a tendency of the soil to dilate.</a:t>
            </a:r>
            <a:endParaRPr lang="en-US"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419247" y="157163"/>
            <a:ext cx="4176713" cy="2997200"/>
            <a:chOff x="301" y="261"/>
            <a:chExt cx="2631" cy="1888"/>
          </a:xfrm>
        </p:grpSpPr>
        <p:sp>
          <p:nvSpPr>
            <p:cNvPr id="80953" name="Line 5"/>
            <p:cNvSpPr>
              <a:spLocks noChangeShapeType="1"/>
            </p:cNvSpPr>
            <p:nvPr/>
          </p:nvSpPr>
          <p:spPr bwMode="auto">
            <a:xfrm>
              <a:off x="618" y="490"/>
              <a:ext cx="0" cy="1361"/>
            </a:xfrm>
            <a:prstGeom prst="line">
              <a:avLst/>
            </a:prstGeom>
            <a:noFill/>
            <a:ln w="25400">
              <a:solidFill>
                <a:schemeClr val="tx1"/>
              </a:solidFill>
              <a:round/>
              <a:headEnd type="triangle" w="med" len="med"/>
              <a:tailEnd/>
            </a:ln>
          </p:spPr>
          <p:txBody>
            <a:bodyPr/>
            <a:lstStyle/>
            <a:p>
              <a:pPr algn="l" rtl="0"/>
              <a:endParaRPr lang="en-US" b="1"/>
            </a:p>
          </p:txBody>
        </p:sp>
        <p:sp>
          <p:nvSpPr>
            <p:cNvPr id="80954" name="Line 6"/>
            <p:cNvSpPr>
              <a:spLocks noChangeShapeType="1"/>
            </p:cNvSpPr>
            <p:nvPr/>
          </p:nvSpPr>
          <p:spPr bwMode="auto">
            <a:xfrm>
              <a:off x="618" y="1859"/>
              <a:ext cx="2246" cy="0"/>
            </a:xfrm>
            <a:prstGeom prst="line">
              <a:avLst/>
            </a:prstGeom>
            <a:noFill/>
            <a:ln w="25400">
              <a:solidFill>
                <a:schemeClr val="tx1"/>
              </a:solidFill>
              <a:round/>
              <a:headEnd/>
              <a:tailEnd type="triangle" w="med" len="med"/>
            </a:ln>
          </p:spPr>
          <p:txBody>
            <a:bodyPr/>
            <a:lstStyle/>
            <a:p>
              <a:pPr algn="l" rtl="0"/>
              <a:endParaRPr lang="en-US" b="1"/>
            </a:p>
          </p:txBody>
        </p:sp>
        <p:sp>
          <p:nvSpPr>
            <p:cNvPr id="80955" name="Text Box 7"/>
            <p:cNvSpPr txBox="1">
              <a:spLocks noChangeArrowheads="1"/>
            </p:cNvSpPr>
            <p:nvPr/>
          </p:nvSpPr>
          <p:spPr bwMode="auto">
            <a:xfrm rot="10800000">
              <a:off x="301" y="261"/>
              <a:ext cx="291" cy="1618"/>
            </a:xfrm>
            <a:prstGeom prst="rect">
              <a:avLst/>
            </a:prstGeom>
            <a:noFill/>
            <a:ln w="9525" algn="ctr">
              <a:noFill/>
              <a:miter lim="800000"/>
              <a:headEnd/>
              <a:tailEnd/>
            </a:ln>
          </p:spPr>
          <p:txBody>
            <a:bodyPr vert="eaVert">
              <a:spAutoFit/>
            </a:bodyPr>
            <a:lstStyle/>
            <a:p>
              <a:pPr algn="l" rtl="0"/>
              <a:r>
                <a:rPr lang="en-US" sz="1800" b="1"/>
                <a:t>Deviator stress,</a:t>
              </a:r>
              <a:r>
                <a:rPr lang="en-US" sz="1800" b="1">
                  <a:latin typeface="Symbol" pitchFamily="18" charset="2"/>
                </a:rPr>
                <a:t> Ds</a:t>
              </a:r>
              <a:r>
                <a:rPr lang="en-US" sz="1800" b="1" baseline="-25000"/>
                <a:t>d</a:t>
              </a:r>
            </a:p>
          </p:txBody>
        </p:sp>
        <p:sp>
          <p:nvSpPr>
            <p:cNvPr id="80956" name="Text Box 8"/>
            <p:cNvSpPr txBox="1">
              <a:spLocks noChangeArrowheads="1"/>
            </p:cNvSpPr>
            <p:nvPr/>
          </p:nvSpPr>
          <p:spPr bwMode="auto">
            <a:xfrm rot="16200000">
              <a:off x="2403" y="1620"/>
              <a:ext cx="271" cy="787"/>
            </a:xfrm>
            <a:prstGeom prst="rect">
              <a:avLst/>
            </a:prstGeom>
            <a:noFill/>
            <a:ln w="9525" algn="ctr">
              <a:noFill/>
              <a:miter lim="800000"/>
              <a:headEnd/>
              <a:tailEnd/>
            </a:ln>
          </p:spPr>
          <p:txBody>
            <a:bodyPr vert="eaVert">
              <a:spAutoFit/>
            </a:bodyPr>
            <a:lstStyle/>
            <a:p>
              <a:pPr algn="l" rtl="0"/>
              <a:r>
                <a:rPr lang="en-US" sz="1600" b="1"/>
                <a:t>Axial strain</a:t>
              </a:r>
              <a:endParaRPr lang="en-US" sz="1600" b="1">
                <a:latin typeface="Symbol" pitchFamily="18" charset="2"/>
              </a:endParaRPr>
            </a:p>
          </p:txBody>
        </p:sp>
      </p:grpSp>
      <p:grpSp>
        <p:nvGrpSpPr>
          <p:cNvPr id="3" name="Group 76"/>
          <p:cNvGrpSpPr>
            <a:grpSpLocks/>
          </p:cNvGrpSpPr>
          <p:nvPr/>
        </p:nvGrpSpPr>
        <p:grpSpPr bwMode="auto">
          <a:xfrm>
            <a:off x="111272" y="2713038"/>
            <a:ext cx="8974138" cy="3081337"/>
            <a:chOff x="107" y="1871"/>
            <a:chExt cx="5653" cy="1941"/>
          </a:xfrm>
        </p:grpSpPr>
        <p:sp>
          <p:nvSpPr>
            <p:cNvPr id="80949" name="Line 10"/>
            <p:cNvSpPr>
              <a:spLocks noChangeShapeType="1"/>
            </p:cNvSpPr>
            <p:nvPr/>
          </p:nvSpPr>
          <p:spPr bwMode="auto">
            <a:xfrm>
              <a:off x="615" y="1995"/>
              <a:ext cx="9" cy="1689"/>
            </a:xfrm>
            <a:prstGeom prst="line">
              <a:avLst/>
            </a:prstGeom>
            <a:noFill/>
            <a:ln w="25400">
              <a:solidFill>
                <a:schemeClr val="tx1"/>
              </a:solidFill>
              <a:round/>
              <a:headEnd type="triangle" w="med" len="med"/>
              <a:tailEnd/>
            </a:ln>
          </p:spPr>
          <p:txBody>
            <a:bodyPr/>
            <a:lstStyle/>
            <a:p>
              <a:pPr algn="l" rtl="0"/>
              <a:endParaRPr lang="en-US" b="1"/>
            </a:p>
          </p:txBody>
        </p:sp>
        <p:sp>
          <p:nvSpPr>
            <p:cNvPr id="80950" name="Line 11"/>
            <p:cNvSpPr>
              <a:spLocks noChangeShapeType="1"/>
            </p:cNvSpPr>
            <p:nvPr/>
          </p:nvSpPr>
          <p:spPr bwMode="auto">
            <a:xfrm>
              <a:off x="624" y="3692"/>
              <a:ext cx="4347" cy="0"/>
            </a:xfrm>
            <a:prstGeom prst="line">
              <a:avLst/>
            </a:prstGeom>
            <a:noFill/>
            <a:ln w="25400">
              <a:solidFill>
                <a:schemeClr val="tx1"/>
              </a:solidFill>
              <a:round/>
              <a:headEnd/>
              <a:tailEnd type="triangle" w="med" len="med"/>
            </a:ln>
          </p:spPr>
          <p:txBody>
            <a:bodyPr/>
            <a:lstStyle/>
            <a:p>
              <a:pPr algn="l" rtl="0"/>
              <a:endParaRPr lang="en-US" b="1"/>
            </a:p>
          </p:txBody>
        </p:sp>
        <p:sp>
          <p:nvSpPr>
            <p:cNvPr id="80951" name="Text Box 12"/>
            <p:cNvSpPr txBox="1">
              <a:spLocks noChangeArrowheads="1"/>
            </p:cNvSpPr>
            <p:nvPr/>
          </p:nvSpPr>
          <p:spPr bwMode="auto">
            <a:xfrm rot="10800000">
              <a:off x="107" y="1871"/>
              <a:ext cx="349" cy="1538"/>
            </a:xfrm>
            <a:prstGeom prst="rect">
              <a:avLst/>
            </a:prstGeom>
            <a:noFill/>
            <a:ln w="9525" algn="ctr">
              <a:noFill/>
              <a:miter lim="800000"/>
              <a:headEnd/>
              <a:tailEnd/>
            </a:ln>
          </p:spPr>
          <p:txBody>
            <a:bodyPr vert="eaVert">
              <a:spAutoFit/>
            </a:bodyPr>
            <a:lstStyle/>
            <a:p>
              <a:pPr algn="l" rtl="0"/>
              <a:r>
                <a:rPr lang="en-US" sz="2400" b="1"/>
                <a:t>Shear stress,</a:t>
              </a:r>
              <a:r>
                <a:rPr lang="en-US" sz="2400" b="1">
                  <a:latin typeface="Symbol" pitchFamily="18" charset="2"/>
                </a:rPr>
                <a:t> t</a:t>
              </a:r>
              <a:endParaRPr lang="en-US" sz="2400" b="1" baseline="-25000"/>
            </a:p>
          </p:txBody>
        </p:sp>
        <p:sp>
          <p:nvSpPr>
            <p:cNvPr id="80952" name="Text Box 13"/>
            <p:cNvSpPr txBox="1">
              <a:spLocks noChangeArrowheads="1"/>
            </p:cNvSpPr>
            <p:nvPr/>
          </p:nvSpPr>
          <p:spPr bwMode="auto">
            <a:xfrm rot="16200000">
              <a:off x="5172" y="3223"/>
              <a:ext cx="388" cy="789"/>
            </a:xfrm>
            <a:prstGeom prst="rect">
              <a:avLst/>
            </a:prstGeom>
            <a:noFill/>
            <a:ln w="9525" algn="ctr">
              <a:noFill/>
              <a:miter lim="800000"/>
              <a:headEnd/>
              <a:tailEnd/>
            </a:ln>
          </p:spPr>
          <p:txBody>
            <a:bodyPr vert="eaVert">
              <a:spAutoFit/>
            </a:bodyPr>
            <a:lstStyle/>
            <a:p>
              <a:pPr algn="l" rtl="0"/>
              <a:r>
                <a:rPr lang="en-US" sz="2800" b="1" dirty="0" smtClean="0">
                  <a:latin typeface="Symbol" pitchFamily="18" charset="2"/>
                </a:rPr>
                <a:t>s</a:t>
              </a:r>
              <a:endParaRPr lang="en-US" sz="2800" b="1" dirty="0">
                <a:latin typeface="Blazing" panose="00000400000000000000" pitchFamily="2" charset="0"/>
              </a:endParaRPr>
            </a:p>
          </p:txBody>
        </p:sp>
      </p:grpSp>
      <p:grpSp>
        <p:nvGrpSpPr>
          <p:cNvPr id="4" name="Group 71"/>
          <p:cNvGrpSpPr>
            <a:grpSpLocks/>
          </p:cNvGrpSpPr>
          <p:nvPr/>
        </p:nvGrpSpPr>
        <p:grpSpPr bwMode="auto">
          <a:xfrm>
            <a:off x="916134" y="292100"/>
            <a:ext cx="4116388" cy="2413000"/>
            <a:chOff x="614" y="346"/>
            <a:chExt cx="2593" cy="1520"/>
          </a:xfrm>
        </p:grpSpPr>
        <p:sp>
          <p:nvSpPr>
            <p:cNvPr id="80944" name="Text Box 34"/>
            <p:cNvSpPr txBox="1">
              <a:spLocks noChangeArrowheads="1"/>
            </p:cNvSpPr>
            <p:nvPr/>
          </p:nvSpPr>
          <p:spPr bwMode="auto">
            <a:xfrm>
              <a:off x="929" y="346"/>
              <a:ext cx="583" cy="233"/>
            </a:xfrm>
            <a:prstGeom prst="rect">
              <a:avLst/>
            </a:prstGeom>
            <a:noFill/>
            <a:ln w="9525" algn="ctr">
              <a:noFill/>
              <a:miter lim="800000"/>
              <a:headEnd/>
              <a:tailEnd/>
            </a:ln>
          </p:spPr>
          <p:txBody>
            <a:bodyPr>
              <a:spAutoFit/>
            </a:bodyPr>
            <a:lstStyle/>
            <a:p>
              <a:pPr algn="l" rtl="0"/>
              <a:r>
                <a:rPr lang="en-US" b="1" dirty="0">
                  <a:solidFill>
                    <a:schemeClr val="hlink"/>
                  </a:solidFill>
                  <a:latin typeface="Symbol" pitchFamily="18" charset="2"/>
                </a:rPr>
                <a:t>(</a:t>
              </a:r>
              <a:r>
                <a:rPr lang="en-US" b="1" dirty="0" err="1">
                  <a:solidFill>
                    <a:schemeClr val="hlink"/>
                  </a:solidFill>
                  <a:latin typeface="Symbol" pitchFamily="18" charset="2"/>
                </a:rPr>
                <a:t>Ds</a:t>
              </a:r>
              <a:r>
                <a:rPr lang="en-US" b="1" baseline="-25000" dirty="0" err="1">
                  <a:solidFill>
                    <a:schemeClr val="hlink"/>
                  </a:solidFill>
                </a:rPr>
                <a:t>d</a:t>
              </a:r>
              <a:r>
                <a:rPr lang="en-US" b="1" dirty="0">
                  <a:solidFill>
                    <a:schemeClr val="hlink"/>
                  </a:solidFill>
                </a:rPr>
                <a:t>)</a:t>
              </a:r>
              <a:r>
                <a:rPr lang="en-US" b="1" baseline="-25000" dirty="0" err="1">
                  <a:solidFill>
                    <a:schemeClr val="hlink"/>
                  </a:solidFill>
                </a:rPr>
                <a:t>fb</a:t>
              </a:r>
              <a:endParaRPr lang="en-US" b="1" baseline="-25000" dirty="0">
                <a:solidFill>
                  <a:schemeClr val="hlink"/>
                </a:solidFill>
              </a:endParaRPr>
            </a:p>
          </p:txBody>
        </p:sp>
        <p:grpSp>
          <p:nvGrpSpPr>
            <p:cNvPr id="5" name="Group 35"/>
            <p:cNvGrpSpPr>
              <a:grpSpLocks/>
            </p:cNvGrpSpPr>
            <p:nvPr/>
          </p:nvGrpSpPr>
          <p:grpSpPr bwMode="auto">
            <a:xfrm>
              <a:off x="614" y="480"/>
              <a:ext cx="1635" cy="1386"/>
              <a:chOff x="614" y="750"/>
              <a:chExt cx="1635" cy="1386"/>
            </a:xfrm>
          </p:grpSpPr>
          <p:sp>
            <p:nvSpPr>
              <p:cNvPr id="80947" name="Freeform 36"/>
              <p:cNvSpPr>
                <a:spLocks/>
              </p:cNvSpPr>
              <p:nvPr/>
            </p:nvSpPr>
            <p:spPr bwMode="auto">
              <a:xfrm>
                <a:off x="614" y="750"/>
                <a:ext cx="1635" cy="1379"/>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b="1"/>
              </a:p>
            </p:txBody>
          </p:sp>
          <p:sp>
            <p:nvSpPr>
              <p:cNvPr id="80948" name="Line 37"/>
              <p:cNvSpPr>
                <a:spLocks noChangeShapeType="1"/>
              </p:cNvSpPr>
              <p:nvPr/>
            </p:nvSpPr>
            <p:spPr bwMode="auto">
              <a:xfrm flipH="1">
                <a:off x="1079" y="867"/>
                <a:ext cx="7" cy="1269"/>
              </a:xfrm>
              <a:prstGeom prst="line">
                <a:avLst/>
              </a:prstGeom>
              <a:noFill/>
              <a:ln w="38100">
                <a:solidFill>
                  <a:srgbClr val="FF0000"/>
                </a:solidFill>
                <a:prstDash val="dash"/>
                <a:round/>
                <a:headEnd type="triangle" w="med" len="med"/>
                <a:tailEnd type="triangle" w="med" len="med"/>
              </a:ln>
            </p:spPr>
            <p:txBody>
              <a:bodyPr/>
              <a:lstStyle/>
              <a:p>
                <a:pPr algn="l" rtl="0"/>
                <a:endParaRPr lang="en-US" b="1"/>
              </a:p>
            </p:txBody>
          </p:sp>
        </p:grpSp>
        <p:sp>
          <p:nvSpPr>
            <p:cNvPr id="80946" name="Text Box 38"/>
            <p:cNvSpPr txBox="1">
              <a:spLocks noChangeArrowheads="1"/>
            </p:cNvSpPr>
            <p:nvPr/>
          </p:nvSpPr>
          <p:spPr bwMode="auto">
            <a:xfrm>
              <a:off x="1673" y="639"/>
              <a:ext cx="1534" cy="233"/>
            </a:xfrm>
            <a:prstGeom prst="rect">
              <a:avLst/>
            </a:prstGeom>
            <a:noFill/>
            <a:ln w="9525" algn="ctr">
              <a:noFill/>
              <a:miter lim="800000"/>
              <a:headEnd/>
              <a:tailEnd/>
            </a:ln>
          </p:spPr>
          <p:txBody>
            <a:bodyPr>
              <a:spAutoFit/>
            </a:bodyPr>
            <a:lstStyle/>
            <a:p>
              <a:pPr algn="l" rtl="0"/>
              <a:r>
                <a:rPr lang="en-US" sz="1600" b="1"/>
                <a:t>Confining stress </a:t>
              </a:r>
              <a:r>
                <a:rPr lang="en-US" b="1"/>
                <a:t>= </a:t>
              </a:r>
              <a:r>
                <a:rPr lang="en-US" b="1">
                  <a:latin typeface="Symbol" pitchFamily="18" charset="2"/>
                </a:rPr>
                <a:t>s</a:t>
              </a:r>
              <a:r>
                <a:rPr lang="en-US" b="1" baseline="-25000"/>
                <a:t>3b</a:t>
              </a:r>
            </a:p>
          </p:txBody>
        </p:sp>
      </p:grpSp>
      <p:grpSp>
        <p:nvGrpSpPr>
          <p:cNvPr id="6" name="Group 39"/>
          <p:cNvGrpSpPr>
            <a:grpSpLocks/>
          </p:cNvGrpSpPr>
          <p:nvPr/>
        </p:nvGrpSpPr>
        <p:grpSpPr bwMode="auto">
          <a:xfrm>
            <a:off x="3276749" y="3694113"/>
            <a:ext cx="4267200" cy="2260600"/>
            <a:chOff x="2101" y="2489"/>
            <a:chExt cx="2688" cy="1424"/>
          </a:xfrm>
        </p:grpSpPr>
        <p:sp>
          <p:nvSpPr>
            <p:cNvPr id="80941" name="Arc 40"/>
            <p:cNvSpPr>
              <a:spLocks/>
            </p:cNvSpPr>
            <p:nvPr/>
          </p:nvSpPr>
          <p:spPr bwMode="auto">
            <a:xfrm rot="10800000" flipV="1">
              <a:off x="2260" y="2489"/>
              <a:ext cx="2241" cy="1214"/>
            </a:xfrm>
            <a:custGeom>
              <a:avLst/>
              <a:gdLst>
                <a:gd name="T0" fmla="*/ 0 w 43199"/>
                <a:gd name="T1" fmla="*/ 1202 h 21600"/>
                <a:gd name="T2" fmla="*/ 2241 w 43199"/>
                <a:gd name="T3" fmla="*/ 1214 h 21600"/>
                <a:gd name="T4" fmla="*/ 1120 w 43199"/>
                <a:gd name="T5" fmla="*/ 1214 h 21600"/>
                <a:gd name="T6" fmla="*/ 0 60000 65536"/>
                <a:gd name="T7" fmla="*/ 0 60000 65536"/>
                <a:gd name="T8" fmla="*/ 0 60000 65536"/>
                <a:gd name="T9" fmla="*/ 0 w 43199"/>
                <a:gd name="T10" fmla="*/ 0 h 21600"/>
                <a:gd name="T11" fmla="*/ 43199 w 43199"/>
                <a:gd name="T12" fmla="*/ 21600 h 21600"/>
              </a:gdLst>
              <a:ahLst/>
              <a:cxnLst>
                <a:cxn ang="T6">
                  <a:pos x="T0" y="T1"/>
                </a:cxn>
                <a:cxn ang="T7">
                  <a:pos x="T2" y="T3"/>
                </a:cxn>
                <a:cxn ang="T8">
                  <a:pos x="T4" y="T5"/>
                </a:cxn>
              </a:cxnLst>
              <a:rect l="T9" t="T10" r="T11" b="T12"/>
              <a:pathLst>
                <a:path w="43199" h="21600" fill="none" extrusionOk="0">
                  <a:moveTo>
                    <a:pt x="0" y="21383"/>
                  </a:moveTo>
                  <a:cubicBezTo>
                    <a:pt x="119" y="9538"/>
                    <a:pt x="9754" y="-1"/>
                    <a:pt x="21599" y="0"/>
                  </a:cubicBezTo>
                  <a:cubicBezTo>
                    <a:pt x="33528" y="0"/>
                    <a:pt x="43199" y="9670"/>
                    <a:pt x="43199" y="21600"/>
                  </a:cubicBezTo>
                </a:path>
                <a:path w="43199" h="21600" stroke="0" extrusionOk="0">
                  <a:moveTo>
                    <a:pt x="0" y="21383"/>
                  </a:moveTo>
                  <a:cubicBezTo>
                    <a:pt x="119" y="9538"/>
                    <a:pt x="9754" y="-1"/>
                    <a:pt x="21599" y="0"/>
                  </a:cubicBezTo>
                  <a:cubicBezTo>
                    <a:pt x="33528" y="0"/>
                    <a:pt x="43199" y="9670"/>
                    <a:pt x="43199" y="21600"/>
                  </a:cubicBezTo>
                  <a:lnTo>
                    <a:pt x="21599" y="21600"/>
                  </a:lnTo>
                  <a:close/>
                </a:path>
              </a:pathLst>
            </a:custGeom>
            <a:noFill/>
            <a:ln w="38100">
              <a:solidFill>
                <a:srgbClr val="FF0000"/>
              </a:solidFill>
              <a:round/>
              <a:headEnd/>
              <a:tailEnd/>
            </a:ln>
          </p:spPr>
          <p:txBody>
            <a:bodyPr wrap="none" anchor="ctr"/>
            <a:lstStyle/>
            <a:p>
              <a:pPr algn="l" rtl="0"/>
              <a:endParaRPr lang="en-US" b="1"/>
            </a:p>
          </p:txBody>
        </p:sp>
        <p:sp>
          <p:nvSpPr>
            <p:cNvPr id="80942" name="Text Box 41"/>
            <p:cNvSpPr txBox="1">
              <a:spLocks noChangeArrowheads="1"/>
            </p:cNvSpPr>
            <p:nvPr/>
          </p:nvSpPr>
          <p:spPr bwMode="auto">
            <a:xfrm>
              <a:off x="2101" y="3609"/>
              <a:ext cx="382" cy="288"/>
            </a:xfrm>
            <a:prstGeom prst="rect">
              <a:avLst/>
            </a:prstGeom>
            <a:noFill/>
            <a:ln w="9525" algn="ctr">
              <a:noFill/>
              <a:miter lim="800000"/>
              <a:headEnd/>
              <a:tailEnd/>
            </a:ln>
          </p:spPr>
          <p:txBody>
            <a:bodyPr>
              <a:spAutoFit/>
            </a:bodyPr>
            <a:lstStyle/>
            <a:p>
              <a:pPr algn="l" rtl="0"/>
              <a:r>
                <a:rPr lang="en-US" sz="2400" b="1" dirty="0">
                  <a:latin typeface="Symbol" pitchFamily="18" charset="2"/>
                </a:rPr>
                <a:t>s</a:t>
              </a:r>
              <a:r>
                <a:rPr lang="en-US" sz="2400" b="1" baseline="-25000" dirty="0"/>
                <a:t>3b</a:t>
              </a:r>
            </a:p>
          </p:txBody>
        </p:sp>
        <p:sp>
          <p:nvSpPr>
            <p:cNvPr id="80943" name="Text Box 42"/>
            <p:cNvSpPr txBox="1">
              <a:spLocks noChangeArrowheads="1"/>
            </p:cNvSpPr>
            <p:nvPr/>
          </p:nvSpPr>
          <p:spPr bwMode="auto">
            <a:xfrm>
              <a:off x="4318" y="3625"/>
              <a:ext cx="471" cy="288"/>
            </a:xfrm>
            <a:prstGeom prst="rect">
              <a:avLst/>
            </a:prstGeom>
            <a:noFill/>
            <a:ln w="9525" algn="ctr">
              <a:noFill/>
              <a:miter lim="800000"/>
              <a:headEnd/>
              <a:tailEnd/>
            </a:ln>
          </p:spPr>
          <p:txBody>
            <a:bodyPr>
              <a:spAutoFit/>
            </a:bodyPr>
            <a:lstStyle/>
            <a:p>
              <a:pPr algn="l" rtl="0"/>
              <a:r>
                <a:rPr lang="en-US" sz="2400" b="1" dirty="0">
                  <a:latin typeface="Symbol" pitchFamily="18" charset="2"/>
                </a:rPr>
                <a:t>s</a:t>
              </a:r>
              <a:r>
                <a:rPr lang="en-US" sz="2400" b="1" baseline="-25000" dirty="0"/>
                <a:t>1b</a:t>
              </a:r>
            </a:p>
          </p:txBody>
        </p:sp>
      </p:grpSp>
      <p:grpSp>
        <p:nvGrpSpPr>
          <p:cNvPr id="7" name="Group 78"/>
          <p:cNvGrpSpPr>
            <a:grpSpLocks/>
          </p:cNvGrpSpPr>
          <p:nvPr/>
        </p:nvGrpSpPr>
        <p:grpSpPr bwMode="auto">
          <a:xfrm>
            <a:off x="2448070" y="4065589"/>
            <a:ext cx="3773487" cy="2116138"/>
            <a:chOff x="1579" y="2723"/>
            <a:chExt cx="2377" cy="1333"/>
          </a:xfrm>
        </p:grpSpPr>
        <p:grpSp>
          <p:nvGrpSpPr>
            <p:cNvPr id="8" name="Group 77"/>
            <p:cNvGrpSpPr>
              <a:grpSpLocks/>
            </p:cNvGrpSpPr>
            <p:nvPr/>
          </p:nvGrpSpPr>
          <p:grpSpPr bwMode="auto">
            <a:xfrm>
              <a:off x="1579" y="3618"/>
              <a:ext cx="2377" cy="294"/>
              <a:chOff x="1579" y="3618"/>
              <a:chExt cx="2377" cy="294"/>
            </a:xfrm>
          </p:grpSpPr>
          <p:sp>
            <p:nvSpPr>
              <p:cNvPr id="80939" name="Text Box 51"/>
              <p:cNvSpPr txBox="1">
                <a:spLocks noChangeArrowheads="1"/>
              </p:cNvSpPr>
              <p:nvPr/>
            </p:nvSpPr>
            <p:spPr bwMode="auto">
              <a:xfrm>
                <a:off x="1579" y="3618"/>
                <a:ext cx="382" cy="288"/>
              </a:xfrm>
              <a:prstGeom prst="rect">
                <a:avLst/>
              </a:prstGeom>
              <a:noFill/>
              <a:ln w="9525" algn="ctr">
                <a:noFill/>
                <a:miter lim="800000"/>
                <a:headEnd/>
                <a:tailEnd/>
              </a:ln>
            </p:spPr>
            <p:txBody>
              <a:bodyPr>
                <a:spAutoFit/>
              </a:bodyPr>
              <a:lstStyle/>
              <a:p>
                <a:pPr algn="l" rtl="0"/>
                <a:r>
                  <a:rPr lang="en-US" sz="2400" b="1" dirty="0">
                    <a:latin typeface="Symbol" pitchFamily="18" charset="2"/>
                  </a:rPr>
                  <a:t>s</a:t>
                </a:r>
                <a:r>
                  <a:rPr lang="en-US" sz="2400" b="1" baseline="-25000" dirty="0"/>
                  <a:t>3a</a:t>
                </a:r>
              </a:p>
            </p:txBody>
          </p:sp>
          <p:sp>
            <p:nvSpPr>
              <p:cNvPr id="80940" name="Text Box 52"/>
              <p:cNvSpPr txBox="1">
                <a:spLocks noChangeArrowheads="1"/>
              </p:cNvSpPr>
              <p:nvPr/>
            </p:nvSpPr>
            <p:spPr bwMode="auto">
              <a:xfrm>
                <a:off x="3502" y="3624"/>
                <a:ext cx="454" cy="288"/>
              </a:xfrm>
              <a:prstGeom prst="rect">
                <a:avLst/>
              </a:prstGeom>
              <a:noFill/>
              <a:ln w="9525" algn="ctr">
                <a:noFill/>
                <a:miter lim="800000"/>
                <a:headEnd/>
                <a:tailEnd/>
              </a:ln>
            </p:spPr>
            <p:txBody>
              <a:bodyPr>
                <a:spAutoFit/>
              </a:bodyPr>
              <a:lstStyle/>
              <a:p>
                <a:pPr algn="l" rtl="0"/>
                <a:r>
                  <a:rPr lang="en-US" sz="2400" b="1" dirty="0">
                    <a:latin typeface="Symbol" pitchFamily="18" charset="2"/>
                  </a:rPr>
                  <a:t>s</a:t>
                </a:r>
                <a:r>
                  <a:rPr lang="en-US" sz="2400" b="1" baseline="-25000" dirty="0"/>
                  <a:t>1a</a:t>
                </a:r>
              </a:p>
            </p:txBody>
          </p:sp>
        </p:grpSp>
        <p:grpSp>
          <p:nvGrpSpPr>
            <p:cNvPr id="9" name="Group 75"/>
            <p:cNvGrpSpPr>
              <a:grpSpLocks/>
            </p:cNvGrpSpPr>
            <p:nvPr/>
          </p:nvGrpSpPr>
          <p:grpSpPr bwMode="auto">
            <a:xfrm>
              <a:off x="1744" y="2723"/>
              <a:ext cx="1940" cy="1333"/>
              <a:chOff x="1744" y="2723"/>
              <a:chExt cx="1940" cy="1333"/>
            </a:xfrm>
          </p:grpSpPr>
          <p:sp>
            <p:nvSpPr>
              <p:cNvPr id="80935" name="Arc 50"/>
              <p:cNvSpPr>
                <a:spLocks/>
              </p:cNvSpPr>
              <p:nvPr/>
            </p:nvSpPr>
            <p:spPr bwMode="auto">
              <a:xfrm rot="10800000" flipV="1">
                <a:off x="1750" y="2723"/>
                <a:ext cx="1922" cy="974"/>
              </a:xfrm>
              <a:custGeom>
                <a:avLst/>
                <a:gdLst>
                  <a:gd name="T0" fmla="*/ 0 w 43200"/>
                  <a:gd name="T1" fmla="*/ 971 h 21600"/>
                  <a:gd name="T2" fmla="*/ 1922 w 43200"/>
                  <a:gd name="T3" fmla="*/ 974 h 21600"/>
                  <a:gd name="T4" fmla="*/ 961 w 43200"/>
                  <a:gd name="T5" fmla="*/ 97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31"/>
                    </a:moveTo>
                    <a:cubicBezTo>
                      <a:pt x="38" y="9628"/>
                      <a:pt x="9697" y="-1"/>
                      <a:pt x="21600" y="0"/>
                    </a:cubicBezTo>
                    <a:cubicBezTo>
                      <a:pt x="33529" y="0"/>
                      <a:pt x="43200" y="9670"/>
                      <a:pt x="43200" y="21600"/>
                    </a:cubicBezTo>
                  </a:path>
                  <a:path w="43200" h="21600" stroke="0" extrusionOk="0">
                    <a:moveTo>
                      <a:pt x="0" y="21531"/>
                    </a:moveTo>
                    <a:cubicBezTo>
                      <a:pt x="38" y="9628"/>
                      <a:pt x="9697" y="-1"/>
                      <a:pt x="21600" y="0"/>
                    </a:cubicBezTo>
                    <a:cubicBezTo>
                      <a:pt x="33529" y="0"/>
                      <a:pt x="43200" y="9670"/>
                      <a:pt x="43200" y="21600"/>
                    </a:cubicBezTo>
                    <a:lnTo>
                      <a:pt x="21600" y="21600"/>
                    </a:lnTo>
                    <a:close/>
                  </a:path>
                </a:pathLst>
              </a:custGeom>
              <a:noFill/>
              <a:ln w="38100">
                <a:solidFill>
                  <a:srgbClr val="FF0000"/>
                </a:solidFill>
                <a:round/>
                <a:headEnd/>
                <a:tailEnd/>
              </a:ln>
            </p:spPr>
            <p:txBody>
              <a:bodyPr wrap="none" anchor="ctr"/>
              <a:lstStyle/>
              <a:p>
                <a:pPr algn="l" rtl="0"/>
                <a:endParaRPr lang="en-US" b="1"/>
              </a:p>
            </p:txBody>
          </p:sp>
          <p:grpSp>
            <p:nvGrpSpPr>
              <p:cNvPr id="10" name="Group 66"/>
              <p:cNvGrpSpPr>
                <a:grpSpLocks/>
              </p:cNvGrpSpPr>
              <p:nvPr/>
            </p:nvGrpSpPr>
            <p:grpSpPr bwMode="auto">
              <a:xfrm>
                <a:off x="1744" y="3768"/>
                <a:ext cx="1940" cy="288"/>
                <a:chOff x="1744" y="3768"/>
                <a:chExt cx="1940" cy="288"/>
              </a:xfrm>
            </p:grpSpPr>
            <p:sp>
              <p:nvSpPr>
                <p:cNvPr id="80937" name="Line 53"/>
                <p:cNvSpPr>
                  <a:spLocks noChangeShapeType="1"/>
                </p:cNvSpPr>
                <p:nvPr/>
              </p:nvSpPr>
              <p:spPr bwMode="auto">
                <a:xfrm>
                  <a:off x="1744" y="3971"/>
                  <a:ext cx="1940" cy="0"/>
                </a:xfrm>
                <a:prstGeom prst="line">
                  <a:avLst/>
                </a:prstGeom>
                <a:noFill/>
                <a:ln w="38100">
                  <a:solidFill>
                    <a:srgbClr val="0000FF"/>
                  </a:solidFill>
                  <a:round/>
                  <a:headEnd type="triangle" w="med" len="med"/>
                  <a:tailEnd type="triangle" w="med" len="med"/>
                </a:ln>
              </p:spPr>
              <p:txBody>
                <a:bodyPr/>
                <a:lstStyle/>
                <a:p>
                  <a:pPr algn="l" rtl="0"/>
                  <a:endParaRPr lang="en-US" b="1"/>
                </a:p>
              </p:txBody>
            </p:sp>
            <p:sp>
              <p:nvSpPr>
                <p:cNvPr id="80938" name="Text Box 54"/>
                <p:cNvSpPr txBox="1">
                  <a:spLocks noChangeArrowheads="1"/>
                </p:cNvSpPr>
                <p:nvPr/>
              </p:nvSpPr>
              <p:spPr bwMode="auto">
                <a:xfrm>
                  <a:off x="2629" y="3768"/>
                  <a:ext cx="684" cy="288"/>
                </a:xfrm>
                <a:prstGeom prst="rect">
                  <a:avLst/>
                </a:prstGeom>
                <a:solidFill>
                  <a:schemeClr val="bg1"/>
                </a:solidFill>
                <a:ln w="9525" algn="ctr">
                  <a:noFill/>
                  <a:miter lim="800000"/>
                  <a:headEnd/>
                  <a:tailEnd/>
                </a:ln>
              </p:spPr>
              <p:txBody>
                <a:bodyPr>
                  <a:spAutoFit/>
                </a:bodyPr>
                <a:lstStyle/>
                <a:p>
                  <a:pPr algn="l" rtl="0"/>
                  <a:r>
                    <a:rPr lang="en-US" sz="2400" b="1" dirty="0"/>
                    <a:t>(</a:t>
                  </a:r>
                  <a:r>
                    <a:rPr lang="en-US" sz="2400" b="1" dirty="0" err="1">
                      <a:latin typeface="Symbol" pitchFamily="18" charset="2"/>
                    </a:rPr>
                    <a:t>Ds</a:t>
                  </a:r>
                  <a:r>
                    <a:rPr lang="en-US" sz="2400" b="1" baseline="-25000" dirty="0" err="1"/>
                    <a:t>d</a:t>
                  </a:r>
                  <a:r>
                    <a:rPr lang="en-US" sz="2400" b="1" dirty="0"/>
                    <a:t>)</a:t>
                  </a:r>
                  <a:r>
                    <a:rPr lang="en-US" sz="2400" b="1" baseline="-25000" dirty="0" err="1"/>
                    <a:t>fa</a:t>
                  </a:r>
                  <a:endParaRPr lang="en-US" sz="2400" b="1" baseline="-25000" dirty="0"/>
                </a:p>
              </p:txBody>
            </p:sp>
          </p:grpSp>
        </p:grpSp>
      </p:grpSp>
      <p:grpSp>
        <p:nvGrpSpPr>
          <p:cNvPr id="11" name="Group 81"/>
          <p:cNvGrpSpPr>
            <a:grpSpLocks/>
          </p:cNvGrpSpPr>
          <p:nvPr/>
        </p:nvGrpSpPr>
        <p:grpSpPr bwMode="auto">
          <a:xfrm>
            <a:off x="484334" y="2947988"/>
            <a:ext cx="6704013" cy="2709862"/>
            <a:chOff x="342" y="2019"/>
            <a:chExt cx="4223" cy="1707"/>
          </a:xfrm>
        </p:grpSpPr>
        <p:sp>
          <p:nvSpPr>
            <p:cNvPr id="80923" name="Line 67"/>
            <p:cNvSpPr>
              <a:spLocks noChangeShapeType="1"/>
            </p:cNvSpPr>
            <p:nvPr/>
          </p:nvSpPr>
          <p:spPr bwMode="auto">
            <a:xfrm>
              <a:off x="558" y="3411"/>
              <a:ext cx="0" cy="315"/>
            </a:xfrm>
            <a:prstGeom prst="line">
              <a:avLst/>
            </a:prstGeom>
            <a:noFill/>
            <a:ln w="25400">
              <a:solidFill>
                <a:schemeClr val="hlink"/>
              </a:solidFill>
              <a:round/>
              <a:headEnd type="triangle" w="med" len="med"/>
              <a:tailEnd type="triangle" w="med" len="med"/>
            </a:ln>
          </p:spPr>
          <p:txBody>
            <a:bodyPr/>
            <a:lstStyle/>
            <a:p>
              <a:pPr algn="l" rtl="0"/>
              <a:endParaRPr lang="en-US" b="1"/>
            </a:p>
          </p:txBody>
        </p:sp>
        <p:grpSp>
          <p:nvGrpSpPr>
            <p:cNvPr id="12" name="Group 80"/>
            <p:cNvGrpSpPr>
              <a:grpSpLocks/>
            </p:cNvGrpSpPr>
            <p:nvPr/>
          </p:nvGrpSpPr>
          <p:grpSpPr bwMode="auto">
            <a:xfrm>
              <a:off x="342" y="2019"/>
              <a:ext cx="4223" cy="1649"/>
              <a:chOff x="342" y="2019"/>
              <a:chExt cx="4223" cy="1649"/>
            </a:xfrm>
          </p:grpSpPr>
          <p:grpSp>
            <p:nvGrpSpPr>
              <p:cNvPr id="13" name="Group 79"/>
              <p:cNvGrpSpPr>
                <a:grpSpLocks/>
              </p:cNvGrpSpPr>
              <p:nvPr/>
            </p:nvGrpSpPr>
            <p:grpSpPr bwMode="auto">
              <a:xfrm>
                <a:off x="608" y="2019"/>
                <a:ext cx="3957" cy="1411"/>
                <a:chOff x="608" y="2019"/>
                <a:chExt cx="3957" cy="1411"/>
              </a:xfrm>
            </p:grpSpPr>
            <p:sp>
              <p:nvSpPr>
                <p:cNvPr id="80927" name="Line 15"/>
                <p:cNvSpPr>
                  <a:spLocks noChangeShapeType="1"/>
                </p:cNvSpPr>
                <p:nvPr/>
              </p:nvSpPr>
              <p:spPr bwMode="auto">
                <a:xfrm flipV="1">
                  <a:off x="608" y="2019"/>
                  <a:ext cx="3842" cy="1411"/>
                </a:xfrm>
                <a:prstGeom prst="line">
                  <a:avLst/>
                </a:prstGeom>
                <a:noFill/>
                <a:ln w="38100">
                  <a:solidFill>
                    <a:srgbClr val="00B050"/>
                  </a:solidFill>
                  <a:round/>
                  <a:headEnd/>
                  <a:tailEnd/>
                </a:ln>
              </p:spPr>
              <p:txBody>
                <a:bodyPr/>
                <a:lstStyle/>
                <a:p>
                  <a:pPr algn="l" rtl="0"/>
                  <a:endParaRPr lang="en-US" b="1"/>
                </a:p>
              </p:txBody>
            </p:sp>
            <p:sp>
              <p:nvSpPr>
                <p:cNvPr id="80928" name="Line 16"/>
                <p:cNvSpPr>
                  <a:spLocks noChangeShapeType="1"/>
                </p:cNvSpPr>
                <p:nvPr/>
              </p:nvSpPr>
              <p:spPr bwMode="auto">
                <a:xfrm>
                  <a:off x="3438" y="2392"/>
                  <a:ext cx="1127" cy="0"/>
                </a:xfrm>
                <a:prstGeom prst="line">
                  <a:avLst/>
                </a:prstGeom>
                <a:noFill/>
                <a:ln w="9525">
                  <a:solidFill>
                    <a:schemeClr val="tx1"/>
                  </a:solidFill>
                  <a:round/>
                  <a:headEnd/>
                  <a:tailEnd/>
                </a:ln>
              </p:spPr>
              <p:txBody>
                <a:bodyPr/>
                <a:lstStyle/>
                <a:p>
                  <a:pPr algn="l" rtl="0"/>
                  <a:endParaRPr lang="en-US" b="1"/>
                </a:p>
              </p:txBody>
            </p:sp>
            <p:sp>
              <p:nvSpPr>
                <p:cNvPr id="80929" name="Arc 17"/>
                <p:cNvSpPr>
                  <a:spLocks/>
                </p:cNvSpPr>
                <p:nvPr/>
              </p:nvSpPr>
              <p:spPr bwMode="auto">
                <a:xfrm rot="17250268" flipV="1">
                  <a:off x="4073" y="2110"/>
                  <a:ext cx="228" cy="311"/>
                </a:xfrm>
                <a:custGeom>
                  <a:avLst/>
                  <a:gdLst>
                    <a:gd name="T0" fmla="*/ 33 w 21195"/>
                    <a:gd name="T1" fmla="*/ 0 h 21381"/>
                    <a:gd name="T2" fmla="*/ 228 w 21195"/>
                    <a:gd name="T3" fmla="*/ 250 h 21381"/>
                    <a:gd name="T4" fmla="*/ 0 w 21195"/>
                    <a:gd name="T5" fmla="*/ 311 h 21381"/>
                    <a:gd name="T6" fmla="*/ 0 60000 65536"/>
                    <a:gd name="T7" fmla="*/ 0 60000 65536"/>
                    <a:gd name="T8" fmla="*/ 0 60000 65536"/>
                    <a:gd name="T9" fmla="*/ 0 w 21195"/>
                    <a:gd name="T10" fmla="*/ 0 h 21381"/>
                    <a:gd name="T11" fmla="*/ 21195 w 21195"/>
                    <a:gd name="T12" fmla="*/ 21381 h 21381"/>
                  </a:gdLst>
                  <a:ahLst/>
                  <a:cxnLst>
                    <a:cxn ang="T6">
                      <a:pos x="T0" y="T1"/>
                    </a:cxn>
                    <a:cxn ang="T7">
                      <a:pos x="T2" y="T3"/>
                    </a:cxn>
                    <a:cxn ang="T8">
                      <a:pos x="T4" y="T5"/>
                    </a:cxn>
                  </a:cxnLst>
                  <a:rect l="T9" t="T10" r="T11" b="T12"/>
                  <a:pathLst>
                    <a:path w="21195" h="21381" fill="none" extrusionOk="0">
                      <a:moveTo>
                        <a:pt x="3067" y="-1"/>
                      </a:moveTo>
                      <a:cubicBezTo>
                        <a:pt x="12155" y="1303"/>
                        <a:pt x="19426" y="8210"/>
                        <a:pt x="21195" y="17219"/>
                      </a:cubicBezTo>
                    </a:path>
                    <a:path w="21195" h="21381" stroke="0" extrusionOk="0">
                      <a:moveTo>
                        <a:pt x="3067" y="-1"/>
                      </a:moveTo>
                      <a:cubicBezTo>
                        <a:pt x="12155" y="1303"/>
                        <a:pt x="19426" y="8210"/>
                        <a:pt x="21195" y="17219"/>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80930" name="Text Box 18"/>
                <p:cNvSpPr txBox="1">
                  <a:spLocks noChangeArrowheads="1"/>
                </p:cNvSpPr>
                <p:nvPr/>
              </p:nvSpPr>
              <p:spPr bwMode="auto">
                <a:xfrm>
                  <a:off x="3920" y="2088"/>
                  <a:ext cx="412" cy="327"/>
                </a:xfrm>
                <a:prstGeom prst="rect">
                  <a:avLst/>
                </a:prstGeom>
                <a:noFill/>
                <a:ln w="9525" algn="ctr">
                  <a:noFill/>
                  <a:miter lim="800000"/>
                  <a:headEnd/>
                  <a:tailEnd/>
                </a:ln>
              </p:spPr>
              <p:txBody>
                <a:bodyPr>
                  <a:spAutoFit/>
                </a:bodyPr>
                <a:lstStyle/>
                <a:p>
                  <a:pPr algn="l" rtl="0"/>
                  <a:r>
                    <a:rPr lang="en-US" sz="2800" b="1" dirty="0" smtClean="0">
                      <a:solidFill>
                        <a:schemeClr val="hlink"/>
                      </a:solidFill>
                      <a:latin typeface="Symbol" pitchFamily="18" charset="2"/>
                    </a:rPr>
                    <a:t>f</a:t>
                  </a:r>
                  <a:endParaRPr lang="en-US" sz="2800" b="1" baseline="-25000" dirty="0">
                    <a:solidFill>
                      <a:schemeClr val="hlink"/>
                    </a:solidFill>
                  </a:endParaRPr>
                </a:p>
              </p:txBody>
            </p:sp>
            <p:sp>
              <p:nvSpPr>
                <p:cNvPr id="80931" name="Text Box 19"/>
                <p:cNvSpPr txBox="1">
                  <a:spLocks noChangeArrowheads="1"/>
                </p:cNvSpPr>
                <p:nvPr/>
              </p:nvSpPr>
              <p:spPr bwMode="auto">
                <a:xfrm>
                  <a:off x="743" y="2194"/>
                  <a:ext cx="1592" cy="520"/>
                </a:xfrm>
                <a:prstGeom prst="rect">
                  <a:avLst/>
                </a:prstGeom>
                <a:solidFill>
                  <a:srgbClr val="FFFF00"/>
                </a:solidFill>
                <a:ln w="9525" algn="ctr">
                  <a:noFill/>
                  <a:miter lim="800000"/>
                  <a:headEnd/>
                  <a:tailEnd/>
                </a:ln>
              </p:spPr>
              <p:txBody>
                <a:bodyPr wrap="square">
                  <a:spAutoFit/>
                </a:bodyPr>
                <a:lstStyle/>
                <a:p>
                  <a:pPr algn="just" rtl="0"/>
                  <a:r>
                    <a:rPr lang="en-US" sz="1600" b="1" dirty="0">
                      <a:solidFill>
                        <a:schemeClr val="hlink"/>
                      </a:solidFill>
                    </a:rPr>
                    <a:t>Mohr – Coulomb failure envelope in terms of </a:t>
                  </a:r>
                  <a:r>
                    <a:rPr lang="en-US" sz="1600" b="1" dirty="0">
                      <a:solidFill>
                        <a:srgbClr val="FF0000"/>
                      </a:solidFill>
                    </a:rPr>
                    <a:t>total stresses</a:t>
                  </a:r>
                </a:p>
              </p:txBody>
            </p:sp>
            <p:sp>
              <p:nvSpPr>
                <p:cNvPr id="80932" name="Line 20"/>
                <p:cNvSpPr>
                  <a:spLocks noChangeShapeType="1"/>
                </p:cNvSpPr>
                <p:nvPr/>
              </p:nvSpPr>
              <p:spPr bwMode="auto">
                <a:xfrm>
                  <a:off x="2386" y="2352"/>
                  <a:ext cx="935" cy="64"/>
                </a:xfrm>
                <a:prstGeom prst="line">
                  <a:avLst/>
                </a:prstGeom>
                <a:noFill/>
                <a:ln w="28575">
                  <a:solidFill>
                    <a:srgbClr val="0000FF"/>
                  </a:solidFill>
                  <a:prstDash val="dash"/>
                  <a:round/>
                  <a:headEnd/>
                  <a:tailEnd type="triangle" w="med" len="med"/>
                </a:ln>
              </p:spPr>
              <p:txBody>
                <a:bodyPr/>
                <a:lstStyle/>
                <a:p>
                  <a:pPr algn="l" rtl="0"/>
                  <a:endParaRPr lang="en-US" b="1"/>
                </a:p>
              </p:txBody>
            </p:sp>
          </p:grpSp>
          <p:sp>
            <p:nvSpPr>
              <p:cNvPr id="80926" name="Text Box 68"/>
              <p:cNvSpPr txBox="1">
                <a:spLocks noChangeArrowheads="1"/>
              </p:cNvSpPr>
              <p:nvPr/>
            </p:nvSpPr>
            <p:spPr bwMode="auto">
              <a:xfrm>
                <a:off x="342" y="3429"/>
                <a:ext cx="495" cy="239"/>
              </a:xfrm>
              <a:prstGeom prst="rect">
                <a:avLst/>
              </a:prstGeom>
              <a:noFill/>
              <a:ln w="9525" algn="ctr">
                <a:noFill/>
                <a:miter lim="800000"/>
                <a:headEnd/>
                <a:tailEnd/>
              </a:ln>
            </p:spPr>
            <p:txBody>
              <a:bodyPr>
                <a:spAutoFit/>
              </a:bodyPr>
              <a:lstStyle/>
              <a:p>
                <a:pPr algn="l" rtl="0"/>
                <a:r>
                  <a:rPr lang="en-US" b="1" dirty="0" smtClean="0">
                    <a:solidFill>
                      <a:schemeClr val="hlink"/>
                    </a:solidFill>
                  </a:rPr>
                  <a:t>C</a:t>
                </a:r>
                <a:endParaRPr lang="en-US" sz="2800" b="1" baseline="-25000" dirty="0">
                  <a:solidFill>
                    <a:schemeClr val="hlink"/>
                  </a:solidFill>
                </a:endParaRPr>
              </a:p>
            </p:txBody>
          </p:sp>
        </p:grpSp>
      </p:grpSp>
      <p:grpSp>
        <p:nvGrpSpPr>
          <p:cNvPr id="14" name="Group 70"/>
          <p:cNvGrpSpPr>
            <a:grpSpLocks/>
          </p:cNvGrpSpPr>
          <p:nvPr/>
        </p:nvGrpSpPr>
        <p:grpSpPr bwMode="auto">
          <a:xfrm>
            <a:off x="5564329" y="407988"/>
            <a:ext cx="2744788" cy="2365375"/>
            <a:chOff x="3929" y="464"/>
            <a:chExt cx="1729" cy="1490"/>
          </a:xfrm>
        </p:grpSpPr>
        <p:grpSp>
          <p:nvGrpSpPr>
            <p:cNvPr id="15" name="Group 55"/>
            <p:cNvGrpSpPr>
              <a:grpSpLocks/>
            </p:cNvGrpSpPr>
            <p:nvPr/>
          </p:nvGrpSpPr>
          <p:grpSpPr bwMode="auto">
            <a:xfrm>
              <a:off x="4166" y="464"/>
              <a:ext cx="1383" cy="1262"/>
              <a:chOff x="4166" y="464"/>
              <a:chExt cx="1383" cy="1262"/>
            </a:xfrm>
          </p:grpSpPr>
          <p:grpSp>
            <p:nvGrpSpPr>
              <p:cNvPr id="16" name="Group 56"/>
              <p:cNvGrpSpPr>
                <a:grpSpLocks/>
              </p:cNvGrpSpPr>
              <p:nvPr/>
            </p:nvGrpSpPr>
            <p:grpSpPr bwMode="auto">
              <a:xfrm>
                <a:off x="4166" y="464"/>
                <a:ext cx="1383" cy="1262"/>
                <a:chOff x="4166" y="464"/>
                <a:chExt cx="1383" cy="1262"/>
              </a:xfrm>
            </p:grpSpPr>
            <p:sp>
              <p:nvSpPr>
                <p:cNvPr id="80918" name="Line 57"/>
                <p:cNvSpPr>
                  <a:spLocks noChangeShapeType="1"/>
                </p:cNvSpPr>
                <p:nvPr/>
              </p:nvSpPr>
              <p:spPr bwMode="auto">
                <a:xfrm>
                  <a:off x="4718" y="742"/>
                  <a:ext cx="0" cy="305"/>
                </a:xfrm>
                <a:prstGeom prst="line">
                  <a:avLst/>
                </a:prstGeom>
                <a:noFill/>
                <a:ln w="38100">
                  <a:solidFill>
                    <a:schemeClr val="tx1"/>
                  </a:solidFill>
                  <a:round/>
                  <a:headEnd/>
                  <a:tailEnd type="triangle" w="med" len="med"/>
                </a:ln>
              </p:spPr>
              <p:txBody>
                <a:bodyPr/>
                <a:lstStyle/>
                <a:p>
                  <a:pPr algn="l" rtl="0"/>
                  <a:endParaRPr lang="en-US" b="1"/>
                </a:p>
              </p:txBody>
            </p:sp>
            <p:sp>
              <p:nvSpPr>
                <p:cNvPr id="80919" name="Line 58"/>
                <p:cNvSpPr>
                  <a:spLocks noChangeShapeType="1"/>
                </p:cNvSpPr>
                <p:nvPr/>
              </p:nvSpPr>
              <p:spPr bwMode="auto">
                <a:xfrm rot="16200000" flipV="1">
                  <a:off x="5104" y="1274"/>
                  <a:ext cx="0" cy="257"/>
                </a:xfrm>
                <a:prstGeom prst="line">
                  <a:avLst/>
                </a:prstGeom>
                <a:noFill/>
                <a:ln w="38100">
                  <a:solidFill>
                    <a:schemeClr val="tx1"/>
                  </a:solidFill>
                  <a:round/>
                  <a:headEnd/>
                  <a:tailEnd type="triangle" w="med" len="med"/>
                </a:ln>
              </p:spPr>
              <p:txBody>
                <a:bodyPr/>
                <a:lstStyle/>
                <a:p>
                  <a:pPr algn="l" rtl="0"/>
                  <a:endParaRPr lang="en-US" b="1"/>
                </a:p>
              </p:txBody>
            </p:sp>
            <p:sp>
              <p:nvSpPr>
                <p:cNvPr id="80920" name="Text Box 59"/>
                <p:cNvSpPr txBox="1">
                  <a:spLocks noChangeArrowheads="1"/>
                </p:cNvSpPr>
                <p:nvPr/>
              </p:nvSpPr>
              <p:spPr bwMode="auto">
                <a:xfrm>
                  <a:off x="4166" y="464"/>
                  <a:ext cx="1191" cy="252"/>
                </a:xfrm>
                <a:prstGeom prst="rect">
                  <a:avLst/>
                </a:prstGeom>
                <a:noFill/>
                <a:ln w="9525" algn="ctr">
                  <a:noFill/>
                  <a:miter lim="800000"/>
                  <a:headEnd/>
                  <a:tailEnd/>
                </a:ln>
              </p:spPr>
              <p:txBody>
                <a:bodyPr>
                  <a:spAutoFit/>
                </a:bodyPr>
                <a:lstStyle/>
                <a:p>
                  <a:pPr algn="l" rtl="0"/>
                  <a:r>
                    <a:rPr lang="en-US" sz="2000" b="1" dirty="0">
                      <a:latin typeface="Symbol" pitchFamily="18" charset="2"/>
                    </a:rPr>
                    <a:t>s</a:t>
                  </a:r>
                  <a:r>
                    <a:rPr lang="en-US" sz="2000" b="1" baseline="-25000" dirty="0"/>
                    <a:t>1 </a:t>
                  </a:r>
                  <a:r>
                    <a:rPr lang="en-US" sz="2000" b="1" dirty="0"/>
                    <a:t>= </a:t>
                  </a:r>
                  <a:r>
                    <a:rPr lang="en-US" sz="2000" b="1" dirty="0">
                      <a:latin typeface="Symbol" pitchFamily="18" charset="2"/>
                    </a:rPr>
                    <a:t>s</a:t>
                  </a:r>
                  <a:r>
                    <a:rPr lang="en-US" sz="2000" b="1" baseline="-25000" dirty="0"/>
                    <a:t>3</a:t>
                  </a:r>
                  <a:r>
                    <a:rPr lang="en-US" sz="2000" b="1" dirty="0"/>
                    <a:t> + (</a:t>
                  </a:r>
                  <a:r>
                    <a:rPr lang="en-US" sz="2000" b="1" dirty="0" err="1">
                      <a:latin typeface="Symbol" pitchFamily="18" charset="2"/>
                    </a:rPr>
                    <a:t>Ds</a:t>
                  </a:r>
                  <a:r>
                    <a:rPr lang="en-US" sz="2000" b="1" baseline="-25000" dirty="0" err="1"/>
                    <a:t>d</a:t>
                  </a:r>
                  <a:r>
                    <a:rPr lang="en-US" sz="2000" b="1" dirty="0"/>
                    <a:t>)</a:t>
                  </a:r>
                  <a:r>
                    <a:rPr lang="en-US" sz="2000" b="1" baseline="-25000" dirty="0"/>
                    <a:t>f</a:t>
                  </a:r>
                  <a:r>
                    <a:rPr lang="en-US" sz="2000" b="1" dirty="0">
                      <a:latin typeface="Symbol" pitchFamily="18" charset="2"/>
                    </a:rPr>
                    <a:t> </a:t>
                  </a:r>
                </a:p>
              </p:txBody>
            </p:sp>
            <p:sp>
              <p:nvSpPr>
                <p:cNvPr id="80921" name="Text Box 60"/>
                <p:cNvSpPr txBox="1">
                  <a:spLocks noChangeArrowheads="1"/>
                </p:cNvSpPr>
                <p:nvPr/>
              </p:nvSpPr>
              <p:spPr bwMode="auto">
                <a:xfrm>
                  <a:off x="5218" y="1226"/>
                  <a:ext cx="331" cy="252"/>
                </a:xfrm>
                <a:prstGeom prst="rect">
                  <a:avLst/>
                </a:prstGeom>
                <a:noFill/>
                <a:ln w="9525" algn="ctr">
                  <a:noFill/>
                  <a:miter lim="800000"/>
                  <a:headEnd/>
                  <a:tailEnd/>
                </a:ln>
              </p:spPr>
              <p:txBody>
                <a:bodyPr>
                  <a:spAutoFit/>
                </a:bodyPr>
                <a:lstStyle/>
                <a:p>
                  <a:pPr algn="l" rtl="0"/>
                  <a:r>
                    <a:rPr lang="en-US" sz="2000" b="1" dirty="0">
                      <a:latin typeface="Symbol" pitchFamily="18" charset="2"/>
                    </a:rPr>
                    <a:t>s</a:t>
                  </a:r>
                  <a:r>
                    <a:rPr lang="en-US" sz="2000" b="1" baseline="-25000" dirty="0"/>
                    <a:t>3</a:t>
                  </a:r>
                  <a:endParaRPr lang="en-US" sz="2000" b="1" dirty="0"/>
                </a:p>
              </p:txBody>
            </p:sp>
            <p:sp>
              <p:nvSpPr>
                <p:cNvPr id="80922" name="Rectangle 61" descr="Stationery"/>
                <p:cNvSpPr>
                  <a:spLocks noChangeArrowheads="1"/>
                </p:cNvSpPr>
                <p:nvPr/>
              </p:nvSpPr>
              <p:spPr bwMode="auto">
                <a:xfrm>
                  <a:off x="4493" y="1066"/>
                  <a:ext cx="468" cy="660"/>
                </a:xfrm>
                <a:prstGeom prst="rect">
                  <a:avLst/>
                </a:prstGeom>
                <a:blipFill dpi="0" rotWithShape="1">
                  <a:blip r:embed="rId2"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grpSp>
          <p:sp>
            <p:nvSpPr>
              <p:cNvPr id="80917" name="Line 62"/>
              <p:cNvSpPr>
                <a:spLocks noChangeShapeType="1"/>
              </p:cNvSpPr>
              <p:nvPr/>
            </p:nvSpPr>
            <p:spPr bwMode="auto">
              <a:xfrm flipH="1">
                <a:off x="4493" y="1178"/>
                <a:ext cx="461" cy="435"/>
              </a:xfrm>
              <a:prstGeom prst="line">
                <a:avLst/>
              </a:prstGeom>
              <a:noFill/>
              <a:ln w="9525">
                <a:solidFill>
                  <a:schemeClr val="tx1"/>
                </a:solidFill>
                <a:round/>
                <a:headEnd/>
                <a:tailEnd/>
              </a:ln>
            </p:spPr>
            <p:txBody>
              <a:bodyPr/>
              <a:lstStyle/>
              <a:p>
                <a:pPr algn="l" rtl="0"/>
                <a:endParaRPr lang="en-US" b="1"/>
              </a:p>
            </p:txBody>
          </p:sp>
        </p:grpSp>
        <p:sp>
          <p:nvSpPr>
            <p:cNvPr id="80915" name="Text Box 69"/>
            <p:cNvSpPr txBox="1">
              <a:spLocks noChangeArrowheads="1"/>
            </p:cNvSpPr>
            <p:nvPr/>
          </p:nvSpPr>
          <p:spPr bwMode="auto">
            <a:xfrm>
              <a:off x="3929" y="1721"/>
              <a:ext cx="1729" cy="233"/>
            </a:xfrm>
            <a:prstGeom prst="rect">
              <a:avLst/>
            </a:prstGeom>
            <a:noFill/>
            <a:ln w="9525" algn="ctr">
              <a:noFill/>
              <a:miter lim="800000"/>
              <a:headEnd/>
              <a:tailEnd/>
            </a:ln>
          </p:spPr>
          <p:txBody>
            <a:bodyPr wrap="none">
              <a:spAutoFit/>
            </a:bodyPr>
            <a:lstStyle/>
            <a:p>
              <a:pPr algn="l" rtl="0"/>
              <a:r>
                <a:rPr lang="en-US" sz="1800" b="1" dirty="0"/>
                <a:t>Total stresses at failure</a:t>
              </a:r>
            </a:p>
          </p:txBody>
        </p:sp>
      </p:grpSp>
      <p:grpSp>
        <p:nvGrpSpPr>
          <p:cNvPr id="17" name="Group 74"/>
          <p:cNvGrpSpPr>
            <a:grpSpLocks/>
          </p:cNvGrpSpPr>
          <p:nvPr/>
        </p:nvGrpSpPr>
        <p:grpSpPr bwMode="auto">
          <a:xfrm>
            <a:off x="930422" y="1235075"/>
            <a:ext cx="4887912" cy="1477963"/>
            <a:chOff x="623" y="940"/>
            <a:chExt cx="3079" cy="931"/>
          </a:xfrm>
        </p:grpSpPr>
        <p:grpSp>
          <p:nvGrpSpPr>
            <p:cNvPr id="18" name="Group 72"/>
            <p:cNvGrpSpPr>
              <a:grpSpLocks/>
            </p:cNvGrpSpPr>
            <p:nvPr/>
          </p:nvGrpSpPr>
          <p:grpSpPr bwMode="auto">
            <a:xfrm>
              <a:off x="623" y="940"/>
              <a:ext cx="3026" cy="931"/>
              <a:chOff x="623" y="940"/>
              <a:chExt cx="3026" cy="931"/>
            </a:xfrm>
          </p:grpSpPr>
          <p:sp>
            <p:nvSpPr>
              <p:cNvPr id="80910" name="Freeform 24"/>
              <p:cNvSpPr>
                <a:spLocks/>
              </p:cNvSpPr>
              <p:nvPr/>
            </p:nvSpPr>
            <p:spPr bwMode="auto">
              <a:xfrm>
                <a:off x="623" y="1083"/>
                <a:ext cx="3026" cy="785"/>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pPr algn="l" rtl="0"/>
                <a:endParaRPr lang="en-US" b="1"/>
              </a:p>
            </p:txBody>
          </p:sp>
          <p:sp>
            <p:nvSpPr>
              <p:cNvPr id="80911" name="Line 25"/>
              <p:cNvSpPr>
                <a:spLocks noChangeShapeType="1"/>
              </p:cNvSpPr>
              <p:nvPr/>
            </p:nvSpPr>
            <p:spPr bwMode="auto">
              <a:xfrm flipH="1">
                <a:off x="1606" y="1170"/>
                <a:ext cx="7" cy="701"/>
              </a:xfrm>
              <a:prstGeom prst="line">
                <a:avLst/>
              </a:prstGeom>
              <a:noFill/>
              <a:ln w="38100">
                <a:solidFill>
                  <a:srgbClr val="FF0000"/>
                </a:solidFill>
                <a:prstDash val="dash"/>
                <a:round/>
                <a:headEnd type="triangle" w="med" len="med"/>
                <a:tailEnd type="triangle" w="med" len="med"/>
              </a:ln>
            </p:spPr>
            <p:txBody>
              <a:bodyPr/>
              <a:lstStyle/>
              <a:p>
                <a:pPr algn="l" rtl="0"/>
                <a:endParaRPr lang="en-US" b="1"/>
              </a:p>
            </p:txBody>
          </p:sp>
          <p:sp>
            <p:nvSpPr>
              <p:cNvPr id="80912" name="Text Box 26"/>
              <p:cNvSpPr txBox="1">
                <a:spLocks noChangeArrowheads="1"/>
              </p:cNvSpPr>
              <p:nvPr/>
            </p:nvSpPr>
            <p:spPr bwMode="auto">
              <a:xfrm>
                <a:off x="1384" y="1487"/>
                <a:ext cx="584" cy="233"/>
              </a:xfrm>
              <a:prstGeom prst="rect">
                <a:avLst/>
              </a:prstGeom>
              <a:solidFill>
                <a:schemeClr val="bg1"/>
              </a:solidFill>
              <a:ln w="9525" algn="ctr">
                <a:noFill/>
                <a:miter lim="800000"/>
                <a:headEnd/>
                <a:tailEnd/>
              </a:ln>
            </p:spPr>
            <p:txBody>
              <a:bodyPr>
                <a:spAutoFit/>
              </a:bodyPr>
              <a:lstStyle/>
              <a:p>
                <a:pPr algn="l" rtl="0"/>
                <a:r>
                  <a:rPr lang="en-US" b="1" dirty="0">
                    <a:solidFill>
                      <a:schemeClr val="hlink"/>
                    </a:solidFill>
                    <a:latin typeface="Symbol" pitchFamily="18" charset="2"/>
                  </a:rPr>
                  <a:t>(</a:t>
                </a:r>
                <a:r>
                  <a:rPr lang="en-US" b="1" dirty="0" err="1">
                    <a:solidFill>
                      <a:schemeClr val="hlink"/>
                    </a:solidFill>
                    <a:latin typeface="Symbol" pitchFamily="18" charset="2"/>
                  </a:rPr>
                  <a:t>Ds</a:t>
                </a:r>
                <a:r>
                  <a:rPr lang="en-US" b="1" baseline="-25000" dirty="0" err="1">
                    <a:solidFill>
                      <a:schemeClr val="hlink"/>
                    </a:solidFill>
                  </a:rPr>
                  <a:t>d</a:t>
                </a:r>
                <a:r>
                  <a:rPr lang="en-US" b="1" dirty="0">
                    <a:solidFill>
                      <a:schemeClr val="hlink"/>
                    </a:solidFill>
                  </a:rPr>
                  <a:t>)</a:t>
                </a:r>
                <a:r>
                  <a:rPr lang="en-US" b="1" baseline="-25000" dirty="0" err="1">
                    <a:solidFill>
                      <a:schemeClr val="hlink"/>
                    </a:solidFill>
                  </a:rPr>
                  <a:t>fa</a:t>
                </a:r>
                <a:endParaRPr lang="en-US" b="1" baseline="-25000" dirty="0">
                  <a:solidFill>
                    <a:schemeClr val="hlink"/>
                  </a:solidFill>
                </a:endParaRPr>
              </a:p>
            </p:txBody>
          </p:sp>
          <p:sp>
            <p:nvSpPr>
              <p:cNvPr id="80913" name="Text Box 27"/>
              <p:cNvSpPr txBox="1">
                <a:spLocks noChangeArrowheads="1"/>
              </p:cNvSpPr>
              <p:nvPr/>
            </p:nvSpPr>
            <p:spPr bwMode="auto">
              <a:xfrm>
                <a:off x="1685" y="940"/>
                <a:ext cx="1559" cy="233"/>
              </a:xfrm>
              <a:prstGeom prst="rect">
                <a:avLst/>
              </a:prstGeom>
              <a:noFill/>
              <a:ln w="9525" algn="ctr">
                <a:noFill/>
                <a:miter lim="800000"/>
                <a:headEnd/>
                <a:tailEnd/>
              </a:ln>
            </p:spPr>
            <p:txBody>
              <a:bodyPr>
                <a:spAutoFit/>
              </a:bodyPr>
              <a:lstStyle/>
              <a:p>
                <a:pPr algn="l" rtl="0"/>
                <a:r>
                  <a:rPr lang="en-US" sz="1600" b="1"/>
                  <a:t>Confining stress </a:t>
                </a:r>
                <a:r>
                  <a:rPr lang="en-US" b="1"/>
                  <a:t>= </a:t>
                </a:r>
                <a:r>
                  <a:rPr lang="en-US" b="1">
                    <a:latin typeface="Symbol" pitchFamily="18" charset="2"/>
                  </a:rPr>
                  <a:t>s</a:t>
                </a:r>
                <a:r>
                  <a:rPr lang="en-US" b="1" baseline="-25000"/>
                  <a:t>3a</a:t>
                </a:r>
              </a:p>
            </p:txBody>
          </p:sp>
        </p:grpSp>
        <p:sp>
          <p:nvSpPr>
            <p:cNvPr id="80909" name="Rectangle 22"/>
            <p:cNvSpPr>
              <a:spLocks noChangeArrowheads="1"/>
            </p:cNvSpPr>
            <p:nvPr/>
          </p:nvSpPr>
          <p:spPr bwMode="auto">
            <a:xfrm>
              <a:off x="2646" y="1230"/>
              <a:ext cx="1056" cy="348"/>
            </a:xfrm>
            <a:prstGeom prst="rect">
              <a:avLst/>
            </a:prstGeom>
            <a:solidFill>
              <a:schemeClr val="bg1"/>
            </a:solidFill>
            <a:ln w="9525" algn="ctr">
              <a:noFill/>
              <a:miter lim="800000"/>
              <a:headEnd/>
              <a:tailEnd/>
            </a:ln>
          </p:spPr>
          <p:txBody>
            <a:bodyPr wrap="none" anchor="ctr"/>
            <a:lstStyle/>
            <a:p>
              <a:pPr algn="l" rtl="0"/>
              <a:endParaRPr lang="en-US" b="1"/>
            </a:p>
          </p:txBody>
        </p:sp>
      </p:grpSp>
      <p:sp>
        <p:nvSpPr>
          <p:cNvPr id="61" name="Text Box 11"/>
          <p:cNvSpPr txBox="1">
            <a:spLocks noChangeArrowheads="1"/>
          </p:cNvSpPr>
          <p:nvPr/>
        </p:nvSpPr>
        <p:spPr bwMode="auto">
          <a:xfrm>
            <a:off x="-58591" y="-24724"/>
            <a:ext cx="6357003" cy="400110"/>
          </a:xfrm>
          <a:prstGeom prst="rect">
            <a:avLst/>
          </a:prstGeom>
          <a:noFill/>
          <a:ln w="9525" algn="ctr">
            <a:noFill/>
            <a:miter lim="800000"/>
            <a:headEnd/>
            <a:tailEnd/>
          </a:ln>
        </p:spPr>
        <p:txBody>
          <a:bodyPr wrap="square">
            <a:spAutoFit/>
          </a:bodyPr>
          <a:lstStyle>
            <a:defPPr>
              <a:defRPr lang="en-US"/>
            </a:defPPr>
            <a:lvl1pPr algn="l" rtl="0">
              <a:defRPr sz="2000" b="1" u="sng">
                <a:solidFill>
                  <a:srgbClr val="7030A0"/>
                </a:solidFill>
              </a:defRPr>
            </a:lvl1pPr>
          </a:lstStyle>
          <a:p>
            <a:r>
              <a:rPr lang="en-US" dirty="0" smtClean="0"/>
              <a:t>Strength </a:t>
            </a:r>
            <a:r>
              <a:rPr lang="en-US" dirty="0"/>
              <a:t>parameters </a:t>
            </a:r>
            <a:r>
              <a:rPr lang="en-US" dirty="0" smtClean="0"/>
              <a:t>C and </a:t>
            </a:r>
            <a:r>
              <a:rPr lang="en-US" dirty="0" smtClean="0">
                <a:latin typeface="Symbol" panose="05050102010706020507" pitchFamily="18" charset="2"/>
              </a:rPr>
              <a:t>f </a:t>
            </a:r>
            <a:r>
              <a:rPr lang="en-US" dirty="0" smtClean="0">
                <a:latin typeface="+mn-lt"/>
              </a:rPr>
              <a:t> </a:t>
            </a:r>
            <a:endParaRPr lang="en-US" dirty="0">
              <a:latin typeface="+mn-lt"/>
            </a:endParaRPr>
          </a:p>
        </p:txBody>
      </p:sp>
      <p:sp>
        <p:nvSpPr>
          <p:cNvPr id="19" name="Rectangle 18"/>
          <p:cNvSpPr/>
          <p:nvPr/>
        </p:nvSpPr>
        <p:spPr>
          <a:xfrm>
            <a:off x="198584" y="6221415"/>
            <a:ext cx="8483306" cy="646331"/>
          </a:xfrm>
          <a:prstGeom prst="rect">
            <a:avLst/>
          </a:prstGeom>
        </p:spPr>
        <p:txBody>
          <a:bodyPr wrap="square">
            <a:spAutoFit/>
          </a:bodyPr>
          <a:lstStyle/>
          <a:p>
            <a:pPr algn="just" rtl="0"/>
            <a:r>
              <a:rPr lang="en-US" b="1" i="1" dirty="0" smtClean="0">
                <a:latin typeface="Times-Italic"/>
              </a:rPr>
              <a:t>C and </a:t>
            </a:r>
            <a:r>
              <a:rPr lang="en-US" b="1" i="1" dirty="0" smtClean="0">
                <a:latin typeface="Symbol" panose="05050102010706020507" pitchFamily="18" charset="2"/>
              </a:rPr>
              <a:t>f </a:t>
            </a:r>
            <a:r>
              <a:rPr lang="en-US" b="1" i="1" dirty="0" smtClean="0">
                <a:latin typeface="+mn-lt"/>
              </a:rPr>
              <a:t>are total strength parameters (Sometimes called </a:t>
            </a:r>
            <a:r>
              <a:rPr lang="en-US" b="1" i="1" dirty="0" err="1" smtClean="0">
                <a:latin typeface="Times-Italic"/>
              </a:rPr>
              <a:t>C</a:t>
            </a:r>
            <a:r>
              <a:rPr lang="en-US" b="1" i="1" baseline="-25000" dirty="0" err="1" smtClean="0">
                <a:latin typeface="Times-Italic"/>
              </a:rPr>
              <a:t>cu</a:t>
            </a:r>
            <a:r>
              <a:rPr lang="en-US" b="1" i="1" dirty="0" smtClean="0">
                <a:latin typeface="Times-Italic"/>
              </a:rPr>
              <a:t> and </a:t>
            </a:r>
            <a:r>
              <a:rPr lang="en-US" b="1" i="1" dirty="0" err="1" smtClean="0">
                <a:latin typeface="Symbol" panose="05050102010706020507" pitchFamily="18" charset="2"/>
              </a:rPr>
              <a:t>f</a:t>
            </a:r>
            <a:r>
              <a:rPr lang="en-US" b="1" i="1" baseline="-25000" dirty="0" err="1" smtClean="0">
                <a:latin typeface="Times-Italic"/>
              </a:rPr>
              <a:t>cu</a:t>
            </a:r>
            <a:r>
              <a:rPr lang="en-US" b="1" i="1" dirty="0" smtClean="0">
                <a:latin typeface="Times-Italic"/>
              </a:rPr>
              <a:t> </a:t>
            </a:r>
            <a:r>
              <a:rPr lang="en-US" b="1" i="1" dirty="0" smtClean="0">
                <a:latin typeface="+mn-lt"/>
              </a:rPr>
              <a:t>which are consolidated-undrained cohesion and angle </a:t>
            </a:r>
            <a:r>
              <a:rPr lang="en-US" b="1" i="1" dirty="0">
                <a:latin typeface="+mn-lt"/>
              </a:rPr>
              <a:t>of shearing </a:t>
            </a:r>
            <a:r>
              <a:rPr lang="en-US" b="1" i="1" dirty="0" smtClean="0">
                <a:latin typeface="+mn-lt"/>
              </a:rPr>
              <a:t>resistance, respectively).</a:t>
            </a:r>
            <a:r>
              <a:rPr lang="en-US" b="1" i="1" dirty="0" smtClean="0">
                <a:latin typeface="Times-Italic"/>
              </a:rPr>
              <a:t> </a:t>
            </a:r>
            <a:endParaRPr 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2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2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0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2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71450" y="130940"/>
            <a:ext cx="4972050" cy="400110"/>
          </a:xfrm>
          <a:noFill/>
          <a:ln w="9525" algn="ctr">
            <a:noFill/>
            <a:miter lim="800000"/>
            <a:headEnd/>
            <a:tailEnd/>
          </a:ln>
        </p:spPr>
        <p:txBody>
          <a:bodyPr wrap="square">
            <a:spAutoFit/>
          </a:bodyPr>
          <a:lstStyle/>
          <a:p>
            <a:pPr algn="l"/>
            <a:r>
              <a:rPr lang="en-US" sz="2000" b="1" u="sng" dirty="0">
                <a:solidFill>
                  <a:srgbClr val="7030A0"/>
                </a:solidFill>
                <a:latin typeface="Arial" charset="0"/>
                <a:ea typeface="+mn-ea"/>
                <a:cs typeface="Arial" charset="0"/>
              </a:rPr>
              <a:t>Effective and total stress Mohr circles</a:t>
            </a:r>
          </a:p>
        </p:txBody>
      </p:sp>
      <p:pic>
        <p:nvPicPr>
          <p:cNvPr id="32772" name="Picture 4"/>
          <p:cNvPicPr>
            <a:picLocks noChangeAspect="1" noChangeArrowheads="1"/>
          </p:cNvPicPr>
          <p:nvPr/>
        </p:nvPicPr>
        <p:blipFill>
          <a:blip r:embed="rId2" cstate="print"/>
          <a:srcRect/>
          <a:stretch>
            <a:fillRect/>
          </a:stretch>
        </p:blipFill>
        <p:spPr bwMode="auto">
          <a:xfrm>
            <a:off x="1485900" y="2667871"/>
            <a:ext cx="5186363" cy="2465648"/>
          </a:xfrm>
          <a:prstGeom prst="rect">
            <a:avLst/>
          </a:prstGeom>
          <a:solidFill>
            <a:schemeClr val="bg2"/>
          </a:solidFill>
          <a:ln w="9525">
            <a:noFill/>
            <a:miter lim="800000"/>
            <a:headEnd/>
            <a:tailEnd/>
          </a:ln>
          <a:effectLst/>
        </p:spPr>
      </p:pic>
      <p:sp>
        <p:nvSpPr>
          <p:cNvPr id="32773" name="Rectangle 5"/>
          <p:cNvSpPr>
            <a:spLocks noChangeArrowheads="1"/>
          </p:cNvSpPr>
          <p:nvPr/>
        </p:nvSpPr>
        <p:spPr bwMode="auto">
          <a:xfrm>
            <a:off x="279400" y="5133519"/>
            <a:ext cx="8699500" cy="705321"/>
          </a:xfrm>
          <a:prstGeom prst="rect">
            <a:avLst/>
          </a:prstGeom>
          <a:noFill/>
          <a:ln>
            <a:noFill/>
          </a:ln>
          <a:effectLst/>
        </p:spPr>
        <p:txBody>
          <a:bodyPr wrap="square">
            <a:spAutoFit/>
          </a:bodyPr>
          <a:lstStyle/>
          <a:p>
            <a:pPr marL="342900" indent="-342900" algn="just" rtl="0">
              <a:spcBef>
                <a:spcPct val="50000"/>
              </a:spcBef>
              <a:buSzPct val="70000"/>
              <a:buFont typeface="Wingdings" panose="05000000000000000000" pitchFamily="2" charset="2"/>
              <a:buChar char="­"/>
            </a:pPr>
            <a:r>
              <a:rPr lang="en-US" sz="2000" b="1" dirty="0">
                <a:solidFill>
                  <a:srgbClr val="000000"/>
                </a:solidFill>
                <a:latin typeface="+mn-lt"/>
              </a:rPr>
              <a:t>For any point in the soil a total and an effective stress Mohr circle can be drawn. These are the same size with</a:t>
            </a:r>
          </a:p>
        </p:txBody>
      </p:sp>
      <p:pic>
        <p:nvPicPr>
          <p:cNvPr id="32777" name="Picture 9"/>
          <p:cNvPicPr>
            <a:picLocks noChangeAspect="1" noChangeArrowheads="1"/>
          </p:cNvPicPr>
          <p:nvPr/>
        </p:nvPicPr>
        <p:blipFill>
          <a:blip r:embed="rId3" cstate="print"/>
          <a:srcRect/>
          <a:stretch>
            <a:fillRect/>
          </a:stretch>
        </p:blipFill>
        <p:spPr bwMode="auto">
          <a:xfrm>
            <a:off x="3429000" y="5900744"/>
            <a:ext cx="2819400" cy="457200"/>
          </a:xfrm>
          <a:prstGeom prst="rect">
            <a:avLst/>
          </a:prstGeom>
          <a:noFill/>
          <a:ln w="38100">
            <a:solidFill>
              <a:srgbClr val="FF0000"/>
            </a:solidFill>
            <a:miter lim="800000"/>
            <a:headEnd/>
            <a:tailEnd/>
          </a:ln>
          <a:effectLst/>
        </p:spPr>
      </p:pic>
      <p:sp>
        <p:nvSpPr>
          <p:cNvPr id="32778" name="Rectangle 10"/>
          <p:cNvSpPr>
            <a:spLocks noChangeArrowheads="1"/>
          </p:cNvSpPr>
          <p:nvPr/>
        </p:nvSpPr>
        <p:spPr bwMode="auto">
          <a:xfrm>
            <a:off x="279400" y="6402564"/>
            <a:ext cx="8864600" cy="397545"/>
          </a:xfrm>
          <a:prstGeom prst="rect">
            <a:avLst/>
          </a:prstGeom>
          <a:noFill/>
          <a:ln>
            <a:noFill/>
          </a:ln>
          <a:effectLst/>
        </p:spPr>
        <p:txBody>
          <a:bodyPr wrap="square">
            <a:spAutoFit/>
          </a:bodyPr>
          <a:lstStyle/>
          <a:p>
            <a:pPr marL="342900" indent="-342900" algn="just" rtl="0">
              <a:spcBef>
                <a:spcPct val="50000"/>
              </a:spcBef>
              <a:buSzPct val="70000"/>
              <a:buFont typeface="Wingdings" panose="05000000000000000000" pitchFamily="2" charset="2"/>
              <a:buChar char="­"/>
            </a:pPr>
            <a:r>
              <a:rPr lang="en-US" sz="2000" b="1" dirty="0">
                <a:solidFill>
                  <a:srgbClr val="000000"/>
                </a:solidFill>
                <a:latin typeface="+mn-lt"/>
              </a:rPr>
              <a:t>The two circles are </a:t>
            </a:r>
            <a:r>
              <a:rPr lang="en-US" sz="2000" b="1" dirty="0">
                <a:solidFill>
                  <a:srgbClr val="FF0000"/>
                </a:solidFill>
                <a:latin typeface="+mn-lt"/>
              </a:rPr>
              <a:t>displaced</a:t>
            </a:r>
            <a:r>
              <a:rPr lang="en-US" sz="2000" b="1" dirty="0">
                <a:solidFill>
                  <a:srgbClr val="000000"/>
                </a:solidFill>
                <a:latin typeface="+mn-lt"/>
              </a:rPr>
              <a:t> horizontally by the pore pressure, u.</a:t>
            </a:r>
          </a:p>
        </p:txBody>
      </p:sp>
      <p:sp>
        <p:nvSpPr>
          <p:cNvPr id="11" name="Text Box 101"/>
          <p:cNvSpPr txBox="1">
            <a:spLocks noChangeArrowheads="1"/>
          </p:cNvSpPr>
          <p:nvPr/>
        </p:nvSpPr>
        <p:spPr bwMode="auto">
          <a:xfrm>
            <a:off x="279400" y="1279310"/>
            <a:ext cx="8515350" cy="1323439"/>
          </a:xfrm>
          <a:prstGeom prst="rect">
            <a:avLst/>
          </a:prstGeom>
          <a:noFill/>
          <a:ln>
            <a:noFill/>
          </a:ln>
          <a:effectLst/>
          <a:extLst/>
        </p:spPr>
        <p:txBody>
          <a:bodyPr wrap="square">
            <a:spAutoFit/>
          </a:bodyPr>
          <a:lstStyle>
            <a:lvl1pPr marL="800100" indent="-8001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342900" indent="-342900" algn="just" rtl="0" eaLnBrk="1" hangingPunct="1">
              <a:spcBef>
                <a:spcPct val="50000"/>
              </a:spcBef>
              <a:buClrTx/>
              <a:buSzPct val="70000"/>
            </a:pPr>
            <a:r>
              <a:rPr lang="en-US" altLang="en-US" sz="2000" b="1" dirty="0" smtClean="0">
                <a:solidFill>
                  <a:srgbClr val="000000"/>
                </a:solidFill>
                <a:latin typeface="+mn-lt"/>
              </a:rPr>
              <a:t>However, since we can get both the total and effective stress circles at failure for a </a:t>
            </a:r>
            <a:r>
              <a:rPr lang="en-US" altLang="en-US" sz="2000" b="1" dirty="0" smtClean="0">
                <a:solidFill>
                  <a:srgbClr val="FF0000"/>
                </a:solidFill>
                <a:latin typeface="+mn-lt"/>
              </a:rPr>
              <a:t>CU</a:t>
            </a:r>
            <a:r>
              <a:rPr lang="en-US" altLang="en-US" sz="2000" b="1" dirty="0" smtClean="0">
                <a:solidFill>
                  <a:srgbClr val="000000"/>
                </a:solidFill>
                <a:latin typeface="+mn-lt"/>
              </a:rPr>
              <a:t> test when we </a:t>
            </a:r>
            <a:r>
              <a:rPr lang="en-US" altLang="en-US" sz="2000" b="1" dirty="0" smtClean="0">
                <a:solidFill>
                  <a:srgbClr val="FF0000"/>
                </a:solidFill>
                <a:latin typeface="+mn-lt"/>
              </a:rPr>
              <a:t>measure</a:t>
            </a:r>
            <a:r>
              <a:rPr lang="en-US" altLang="en-US" sz="2000" b="1" dirty="0" smtClean="0">
                <a:solidFill>
                  <a:srgbClr val="000000"/>
                </a:solidFill>
                <a:latin typeface="+mn-lt"/>
              </a:rPr>
              <a:t> the induced pore water pressures, it is possible to define  the Mohr-Coulomb failure envelopes in terms of both </a:t>
            </a:r>
            <a:r>
              <a:rPr lang="en-US" altLang="en-US" sz="2000" b="1" dirty="0" smtClean="0">
                <a:solidFill>
                  <a:srgbClr val="FF0000"/>
                </a:solidFill>
                <a:latin typeface="+mn-lt"/>
              </a:rPr>
              <a:t>total</a:t>
            </a:r>
            <a:r>
              <a:rPr lang="en-US" altLang="en-US" sz="2000" b="1" dirty="0" smtClean="0">
                <a:solidFill>
                  <a:srgbClr val="000000"/>
                </a:solidFill>
                <a:latin typeface="+mn-lt"/>
              </a:rPr>
              <a:t> and </a:t>
            </a:r>
            <a:r>
              <a:rPr lang="en-US" altLang="en-US" sz="2000" b="1" dirty="0" smtClean="0">
                <a:solidFill>
                  <a:srgbClr val="FF0000"/>
                </a:solidFill>
                <a:latin typeface="+mn-lt"/>
              </a:rPr>
              <a:t>effective</a:t>
            </a:r>
            <a:r>
              <a:rPr lang="en-US" altLang="en-US" sz="2000" b="1" dirty="0" smtClean="0">
                <a:solidFill>
                  <a:srgbClr val="000000"/>
                </a:solidFill>
                <a:latin typeface="+mn-lt"/>
              </a:rPr>
              <a:t> stresses.</a:t>
            </a:r>
            <a:endParaRPr lang="en-US" altLang="en-US" sz="2000" b="1" dirty="0">
              <a:solidFill>
                <a:srgbClr val="000000"/>
              </a:solidFill>
              <a:latin typeface="+mn-lt"/>
            </a:endParaRPr>
          </a:p>
        </p:txBody>
      </p:sp>
      <p:sp>
        <p:nvSpPr>
          <p:cNvPr id="2" name="Rectangle 1"/>
          <p:cNvSpPr/>
          <p:nvPr/>
        </p:nvSpPr>
        <p:spPr>
          <a:xfrm>
            <a:off x="279400" y="604246"/>
            <a:ext cx="8272462" cy="707886"/>
          </a:xfrm>
          <a:prstGeom prst="rect">
            <a:avLst/>
          </a:prstGeom>
          <a:noFill/>
          <a:ln>
            <a:noFill/>
          </a:ln>
          <a:effectLst/>
        </p:spPr>
        <p:txBody>
          <a:bodyPr wrap="square">
            <a:spAutoFit/>
          </a:bodyPr>
          <a:lstStyle/>
          <a:p>
            <a:pPr marL="342900" indent="-342900" algn="just" rtl="0">
              <a:spcBef>
                <a:spcPct val="50000"/>
              </a:spcBef>
              <a:buSzPct val="70000"/>
              <a:buFont typeface="Wingdings" panose="05000000000000000000" pitchFamily="2" charset="2"/>
              <a:buChar char="­"/>
            </a:pPr>
            <a:r>
              <a:rPr lang="en-US" sz="2000" b="1" dirty="0">
                <a:solidFill>
                  <a:srgbClr val="000000"/>
                </a:solidFill>
                <a:latin typeface="+mn-lt"/>
              </a:rPr>
              <a:t>Unlike the consolidated-drained test, the </a:t>
            </a:r>
            <a:r>
              <a:rPr lang="en-US" sz="2000" b="1" dirty="0">
                <a:solidFill>
                  <a:srgbClr val="FF0000"/>
                </a:solidFill>
                <a:latin typeface="+mn-lt"/>
              </a:rPr>
              <a:t>total</a:t>
            </a:r>
            <a:r>
              <a:rPr lang="en-US" sz="2000" b="1" dirty="0">
                <a:solidFill>
                  <a:srgbClr val="000000"/>
                </a:solidFill>
                <a:latin typeface="+mn-lt"/>
              </a:rPr>
              <a:t> and </a:t>
            </a:r>
            <a:r>
              <a:rPr lang="en-US" sz="2000" b="1" dirty="0">
                <a:solidFill>
                  <a:srgbClr val="FF0000"/>
                </a:solidFill>
                <a:latin typeface="+mn-lt"/>
              </a:rPr>
              <a:t>effective</a:t>
            </a:r>
            <a:r>
              <a:rPr lang="en-US" sz="2000" b="1" dirty="0">
                <a:solidFill>
                  <a:srgbClr val="000000"/>
                </a:solidFill>
                <a:latin typeface="+mn-lt"/>
              </a:rPr>
              <a:t> principal stresses are not the same in the consolidated-undrained test.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35" name="Text Box 23"/>
          <p:cNvSpPr txBox="1">
            <a:spLocks noChangeArrowheads="1"/>
          </p:cNvSpPr>
          <p:nvPr/>
        </p:nvSpPr>
        <p:spPr bwMode="auto">
          <a:xfrm>
            <a:off x="269875" y="5792788"/>
            <a:ext cx="8650288" cy="830997"/>
          </a:xfrm>
          <a:prstGeom prst="rect">
            <a:avLst/>
          </a:prstGeom>
          <a:solidFill>
            <a:srgbClr val="FFFF00"/>
          </a:solidFill>
          <a:ln w="9525" algn="ctr">
            <a:noFill/>
            <a:miter lim="800000"/>
            <a:headEnd/>
            <a:tailEnd/>
          </a:ln>
        </p:spPr>
        <p:txBody>
          <a:bodyPr>
            <a:spAutoFit/>
          </a:bodyPr>
          <a:lstStyle/>
          <a:p>
            <a:pPr algn="just" rtl="0"/>
            <a:r>
              <a:rPr lang="en-US" sz="2400" b="1" dirty="0" smtClean="0">
                <a:solidFill>
                  <a:schemeClr val="hlink"/>
                </a:solidFill>
              </a:rPr>
              <a:t>One </a:t>
            </a:r>
            <a:r>
              <a:rPr lang="en-US" sz="2400" b="1" dirty="0">
                <a:solidFill>
                  <a:schemeClr val="hlink"/>
                </a:solidFill>
              </a:rPr>
              <a:t>CU test would be sufficient to </a:t>
            </a:r>
            <a:r>
              <a:rPr lang="en-US" sz="2400" b="1" dirty="0" smtClean="0">
                <a:solidFill>
                  <a:schemeClr val="hlink"/>
                </a:solidFill>
              </a:rPr>
              <a:t>determine </a:t>
            </a:r>
            <a:r>
              <a:rPr lang="en-US" sz="2400" b="1" dirty="0" smtClean="0">
                <a:solidFill>
                  <a:srgbClr val="FF0000"/>
                </a:solidFill>
                <a:latin typeface="Symbol" pitchFamily="18" charset="2"/>
              </a:rPr>
              <a:t>f (=</a:t>
            </a:r>
            <a:r>
              <a:rPr lang="en-US" sz="2400" b="1" dirty="0" err="1" smtClean="0">
                <a:solidFill>
                  <a:srgbClr val="FF0000"/>
                </a:solidFill>
                <a:latin typeface="Symbol" pitchFamily="18" charset="2"/>
              </a:rPr>
              <a:t>f</a:t>
            </a:r>
            <a:r>
              <a:rPr lang="en-US" sz="2400" b="1" baseline="-25000" dirty="0" err="1" smtClean="0">
                <a:solidFill>
                  <a:srgbClr val="FF0000"/>
                </a:solidFill>
              </a:rPr>
              <a:t>cu</a:t>
            </a:r>
            <a:r>
              <a:rPr lang="en-US" sz="2400" b="1" dirty="0" smtClean="0">
                <a:solidFill>
                  <a:schemeClr val="hlink"/>
                </a:solidFill>
              </a:rPr>
              <a:t>) and </a:t>
            </a:r>
            <a:r>
              <a:rPr lang="en-US" sz="2400" b="1" dirty="0">
                <a:solidFill>
                  <a:srgbClr val="FF0000"/>
                </a:solidFill>
                <a:latin typeface="Symbol" pitchFamily="18" charset="2"/>
              </a:rPr>
              <a:t>f</a:t>
            </a:r>
            <a:r>
              <a:rPr lang="en-US" sz="2400" b="1" dirty="0" smtClean="0">
                <a:solidFill>
                  <a:schemeClr val="hlink"/>
                </a:solidFill>
                <a:latin typeface="Blazing" panose="00000400000000000000" pitchFamily="2" charset="0"/>
              </a:rPr>
              <a:t>’ </a:t>
            </a:r>
            <a:r>
              <a:rPr lang="en-US" sz="2400" b="1" dirty="0" smtClean="0">
                <a:solidFill>
                  <a:schemeClr val="hlink"/>
                </a:solidFill>
                <a:latin typeface="Symbol" pitchFamily="18" charset="2"/>
              </a:rPr>
              <a:t>(</a:t>
            </a:r>
            <a:r>
              <a:rPr lang="en-US" sz="2400" b="1" dirty="0" smtClean="0">
                <a:solidFill>
                  <a:schemeClr val="hlink"/>
                </a:solidFill>
              </a:rPr>
              <a:t>= </a:t>
            </a:r>
            <a:r>
              <a:rPr lang="en-US" sz="2400" b="1" dirty="0" err="1">
                <a:solidFill>
                  <a:srgbClr val="FF0000"/>
                </a:solidFill>
                <a:latin typeface="Symbol" pitchFamily="18" charset="2"/>
              </a:rPr>
              <a:t>f</a:t>
            </a:r>
            <a:r>
              <a:rPr lang="en-US" sz="2400" b="1" baseline="-25000" dirty="0" err="1">
                <a:solidFill>
                  <a:srgbClr val="FF0000"/>
                </a:solidFill>
              </a:rPr>
              <a:t>d</a:t>
            </a:r>
            <a:r>
              <a:rPr lang="en-US" sz="2400" b="1" dirty="0">
                <a:solidFill>
                  <a:schemeClr val="hlink"/>
                </a:solidFill>
              </a:rPr>
              <a:t>) of </a:t>
            </a:r>
            <a:r>
              <a:rPr lang="en-US" sz="2400" b="1" u="sng" dirty="0">
                <a:solidFill>
                  <a:srgbClr val="FF0000"/>
                </a:solidFill>
              </a:rPr>
              <a:t>sand</a:t>
            </a:r>
            <a:r>
              <a:rPr lang="en-US" sz="2400" b="1" dirty="0">
                <a:solidFill>
                  <a:schemeClr val="hlink"/>
                </a:solidFill>
              </a:rPr>
              <a:t> or </a:t>
            </a:r>
            <a:r>
              <a:rPr lang="en-US" sz="2400" b="1" u="sng" dirty="0">
                <a:solidFill>
                  <a:srgbClr val="FF0000"/>
                </a:solidFill>
              </a:rPr>
              <a:t>NC</a:t>
            </a:r>
            <a:r>
              <a:rPr lang="en-US" sz="2400" b="1" dirty="0">
                <a:solidFill>
                  <a:schemeClr val="hlink"/>
                </a:solidFill>
              </a:rPr>
              <a:t> clay</a:t>
            </a:r>
          </a:p>
        </p:txBody>
      </p:sp>
      <p:grpSp>
        <p:nvGrpSpPr>
          <p:cNvPr id="2" name="Group 36"/>
          <p:cNvGrpSpPr>
            <a:grpSpLocks/>
          </p:cNvGrpSpPr>
          <p:nvPr/>
        </p:nvGrpSpPr>
        <p:grpSpPr bwMode="auto">
          <a:xfrm>
            <a:off x="341313" y="1363663"/>
            <a:ext cx="8802688" cy="4265612"/>
            <a:chOff x="215" y="859"/>
            <a:chExt cx="5545" cy="2687"/>
          </a:xfrm>
        </p:grpSpPr>
        <p:grpSp>
          <p:nvGrpSpPr>
            <p:cNvPr id="3" name="Group 5"/>
            <p:cNvGrpSpPr>
              <a:grpSpLocks/>
            </p:cNvGrpSpPr>
            <p:nvPr/>
          </p:nvGrpSpPr>
          <p:grpSpPr bwMode="auto">
            <a:xfrm>
              <a:off x="215" y="1365"/>
              <a:ext cx="5545" cy="1817"/>
              <a:chOff x="215" y="1995"/>
              <a:chExt cx="5545" cy="1817"/>
            </a:xfrm>
          </p:grpSpPr>
          <p:sp>
            <p:nvSpPr>
              <p:cNvPr id="83997" name="Line 6"/>
              <p:cNvSpPr>
                <a:spLocks noChangeShapeType="1"/>
              </p:cNvSpPr>
              <p:nvPr/>
            </p:nvSpPr>
            <p:spPr bwMode="auto">
              <a:xfrm>
                <a:off x="615" y="1995"/>
                <a:ext cx="9" cy="1689"/>
              </a:xfrm>
              <a:prstGeom prst="line">
                <a:avLst/>
              </a:prstGeom>
              <a:noFill/>
              <a:ln w="25400">
                <a:solidFill>
                  <a:schemeClr val="tx1"/>
                </a:solidFill>
                <a:round/>
                <a:headEnd type="triangle" w="med" len="med"/>
                <a:tailEnd/>
              </a:ln>
            </p:spPr>
            <p:txBody>
              <a:bodyPr/>
              <a:lstStyle/>
              <a:p>
                <a:pPr algn="l" rtl="0"/>
                <a:endParaRPr lang="en-US"/>
              </a:p>
            </p:txBody>
          </p:sp>
          <p:sp>
            <p:nvSpPr>
              <p:cNvPr id="83998" name="Line 7"/>
              <p:cNvSpPr>
                <a:spLocks noChangeShapeType="1"/>
              </p:cNvSpPr>
              <p:nvPr/>
            </p:nvSpPr>
            <p:spPr bwMode="auto">
              <a:xfrm>
                <a:off x="624" y="3692"/>
                <a:ext cx="4347" cy="0"/>
              </a:xfrm>
              <a:prstGeom prst="line">
                <a:avLst/>
              </a:prstGeom>
              <a:noFill/>
              <a:ln w="25400">
                <a:solidFill>
                  <a:schemeClr val="tx1"/>
                </a:solidFill>
                <a:round/>
                <a:headEnd/>
                <a:tailEnd type="triangle" w="med" len="med"/>
              </a:ln>
            </p:spPr>
            <p:txBody>
              <a:bodyPr/>
              <a:lstStyle/>
              <a:p>
                <a:pPr algn="l" rtl="0"/>
                <a:endParaRPr lang="en-US"/>
              </a:p>
            </p:txBody>
          </p:sp>
          <p:sp>
            <p:nvSpPr>
              <p:cNvPr id="83999" name="Text Box 8"/>
              <p:cNvSpPr txBox="1">
                <a:spLocks noChangeArrowheads="1"/>
              </p:cNvSpPr>
              <p:nvPr/>
            </p:nvSpPr>
            <p:spPr bwMode="auto">
              <a:xfrm rot="10800000">
                <a:off x="215" y="2042"/>
                <a:ext cx="349" cy="1538"/>
              </a:xfrm>
              <a:prstGeom prst="rect">
                <a:avLst/>
              </a:prstGeom>
              <a:noFill/>
              <a:ln w="9525" algn="ctr">
                <a:noFill/>
                <a:miter lim="800000"/>
                <a:headEnd/>
                <a:tailEnd/>
              </a:ln>
            </p:spPr>
            <p:txBody>
              <a:bodyPr vert="eaVert">
                <a:spAutoFit/>
              </a:bodyPr>
              <a:lstStyle/>
              <a:p>
                <a:pPr algn="l" rtl="0"/>
                <a:r>
                  <a:rPr lang="en-US" sz="2400"/>
                  <a:t>Shear stress,</a:t>
                </a:r>
                <a:r>
                  <a:rPr lang="en-US" sz="2400">
                    <a:latin typeface="Symbol" pitchFamily="18" charset="2"/>
                  </a:rPr>
                  <a:t> t</a:t>
                </a:r>
                <a:endParaRPr lang="en-US" sz="2400" baseline="-25000"/>
              </a:p>
            </p:txBody>
          </p:sp>
          <p:sp>
            <p:nvSpPr>
              <p:cNvPr id="84000" name="Text Box 9"/>
              <p:cNvSpPr txBox="1">
                <a:spLocks noChangeArrowheads="1"/>
              </p:cNvSpPr>
              <p:nvPr/>
            </p:nvSpPr>
            <p:spPr bwMode="auto">
              <a:xfrm rot="16200000">
                <a:off x="5172" y="3223"/>
                <a:ext cx="388" cy="789"/>
              </a:xfrm>
              <a:prstGeom prst="rect">
                <a:avLst/>
              </a:prstGeom>
              <a:noFill/>
              <a:ln w="9525" algn="ctr">
                <a:noFill/>
                <a:miter lim="800000"/>
                <a:headEnd/>
                <a:tailEnd/>
              </a:ln>
            </p:spPr>
            <p:txBody>
              <a:bodyPr vert="eaVert">
                <a:spAutoFit/>
              </a:bodyPr>
              <a:lstStyle/>
              <a:p>
                <a:pPr algn="l" rtl="0"/>
                <a:r>
                  <a:rPr lang="en-US" sz="2800" dirty="0">
                    <a:latin typeface="Symbol" pitchFamily="18" charset="2"/>
                  </a:rPr>
                  <a:t>s </a:t>
                </a:r>
                <a:r>
                  <a:rPr lang="en-US" sz="2800" dirty="0"/>
                  <a:t>or</a:t>
                </a:r>
                <a:r>
                  <a:rPr lang="en-US" sz="2800" dirty="0">
                    <a:latin typeface="Symbol" pitchFamily="18" charset="2"/>
                  </a:rPr>
                  <a:t> s</a:t>
                </a:r>
                <a:r>
                  <a:rPr lang="en-US" sz="2800" dirty="0">
                    <a:latin typeface="Blazing" panose="00000400000000000000" pitchFamily="2" charset="0"/>
                  </a:rPr>
                  <a:t>’</a:t>
                </a:r>
              </a:p>
            </p:txBody>
          </p:sp>
        </p:grpSp>
        <p:sp>
          <p:nvSpPr>
            <p:cNvPr id="83976" name="Line 10"/>
            <p:cNvSpPr>
              <a:spLocks noChangeShapeType="1"/>
            </p:cNvSpPr>
            <p:nvPr/>
          </p:nvSpPr>
          <p:spPr bwMode="auto">
            <a:xfrm flipV="1">
              <a:off x="617" y="1281"/>
              <a:ext cx="3699" cy="1780"/>
            </a:xfrm>
            <a:prstGeom prst="line">
              <a:avLst/>
            </a:prstGeom>
            <a:noFill/>
            <a:ln w="38100">
              <a:solidFill>
                <a:srgbClr val="FF6600"/>
              </a:solidFill>
              <a:round/>
              <a:headEnd/>
              <a:tailEnd/>
            </a:ln>
          </p:spPr>
          <p:txBody>
            <a:bodyPr/>
            <a:lstStyle/>
            <a:p>
              <a:pPr algn="l" rtl="0"/>
              <a:endParaRPr lang="en-US"/>
            </a:p>
          </p:txBody>
        </p:sp>
        <p:sp>
          <p:nvSpPr>
            <p:cNvPr id="83977" name="Line 11"/>
            <p:cNvSpPr>
              <a:spLocks noChangeShapeType="1"/>
            </p:cNvSpPr>
            <p:nvPr/>
          </p:nvSpPr>
          <p:spPr bwMode="auto">
            <a:xfrm>
              <a:off x="3340" y="1755"/>
              <a:ext cx="1117" cy="0"/>
            </a:xfrm>
            <a:prstGeom prst="line">
              <a:avLst/>
            </a:prstGeom>
            <a:noFill/>
            <a:ln w="9525">
              <a:solidFill>
                <a:schemeClr val="tx1"/>
              </a:solidFill>
              <a:round/>
              <a:headEnd/>
              <a:tailEnd/>
            </a:ln>
          </p:spPr>
          <p:txBody>
            <a:bodyPr/>
            <a:lstStyle/>
            <a:p>
              <a:pPr algn="l" rtl="0"/>
              <a:endParaRPr lang="en-US"/>
            </a:p>
          </p:txBody>
        </p:sp>
        <p:sp>
          <p:nvSpPr>
            <p:cNvPr id="83978" name="Arc 12"/>
            <p:cNvSpPr>
              <a:spLocks/>
            </p:cNvSpPr>
            <p:nvPr/>
          </p:nvSpPr>
          <p:spPr bwMode="auto">
            <a:xfrm rot="17250268" flipV="1">
              <a:off x="3955" y="1461"/>
              <a:ext cx="252" cy="308"/>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pPr algn="l" rtl="0"/>
              <a:endParaRPr lang="en-US"/>
            </a:p>
          </p:txBody>
        </p:sp>
        <p:sp>
          <p:nvSpPr>
            <p:cNvPr id="83979" name="Text Box 13"/>
            <p:cNvSpPr txBox="1">
              <a:spLocks noChangeArrowheads="1"/>
            </p:cNvSpPr>
            <p:nvPr/>
          </p:nvSpPr>
          <p:spPr bwMode="auto">
            <a:xfrm>
              <a:off x="3808" y="1416"/>
              <a:ext cx="514" cy="327"/>
            </a:xfrm>
            <a:prstGeom prst="rect">
              <a:avLst/>
            </a:prstGeom>
            <a:noFill/>
            <a:ln w="9525" algn="ctr">
              <a:noFill/>
              <a:miter lim="800000"/>
              <a:headEnd/>
              <a:tailEnd/>
            </a:ln>
          </p:spPr>
          <p:txBody>
            <a:bodyPr>
              <a:spAutoFit/>
            </a:bodyPr>
            <a:lstStyle/>
            <a:p>
              <a:pPr algn="l" rtl="0"/>
              <a:r>
                <a:rPr lang="en-US" sz="2800" dirty="0" smtClean="0">
                  <a:latin typeface="Symbol" pitchFamily="18" charset="2"/>
                </a:rPr>
                <a:t>f</a:t>
              </a:r>
              <a:endParaRPr lang="en-US" sz="2800" baseline="-25000" dirty="0"/>
            </a:p>
          </p:txBody>
        </p:sp>
        <p:sp>
          <p:nvSpPr>
            <p:cNvPr id="83980" name="Text Box 14"/>
            <p:cNvSpPr txBox="1">
              <a:spLocks noChangeArrowheads="1"/>
            </p:cNvSpPr>
            <p:nvPr/>
          </p:nvSpPr>
          <p:spPr bwMode="auto">
            <a:xfrm>
              <a:off x="702" y="1474"/>
              <a:ext cx="1499" cy="520"/>
            </a:xfrm>
            <a:prstGeom prst="rect">
              <a:avLst/>
            </a:prstGeom>
            <a:solidFill>
              <a:srgbClr val="FFFF00"/>
            </a:solidFill>
            <a:ln w="9525" algn="ctr">
              <a:noFill/>
              <a:miter lim="800000"/>
              <a:headEnd/>
              <a:tailEnd/>
            </a:ln>
          </p:spPr>
          <p:txBody>
            <a:bodyPr>
              <a:spAutoFit/>
            </a:bodyPr>
            <a:lstStyle/>
            <a:p>
              <a:pPr algn="just" rtl="0"/>
              <a:r>
                <a:rPr lang="en-US" sz="1600" dirty="0">
                  <a:solidFill>
                    <a:srgbClr val="0B0BEF"/>
                  </a:solidFill>
                </a:rPr>
                <a:t>Mohr – Coulomb failure envelope in terms of total stresses</a:t>
              </a:r>
            </a:p>
          </p:txBody>
        </p:sp>
        <p:sp>
          <p:nvSpPr>
            <p:cNvPr id="83981" name="Line 15"/>
            <p:cNvSpPr>
              <a:spLocks noChangeShapeType="1"/>
            </p:cNvSpPr>
            <p:nvPr/>
          </p:nvSpPr>
          <p:spPr bwMode="auto">
            <a:xfrm>
              <a:off x="2207" y="1560"/>
              <a:ext cx="658" cy="396"/>
            </a:xfrm>
            <a:prstGeom prst="line">
              <a:avLst/>
            </a:prstGeom>
            <a:noFill/>
            <a:ln w="50800">
              <a:solidFill>
                <a:srgbClr val="0000FF"/>
              </a:solidFill>
              <a:prstDash val="dash"/>
              <a:round/>
              <a:headEnd/>
              <a:tailEnd type="triangle" w="med" len="med"/>
            </a:ln>
          </p:spPr>
          <p:txBody>
            <a:bodyPr/>
            <a:lstStyle/>
            <a:p>
              <a:pPr algn="l" rtl="0"/>
              <a:endParaRPr lang="en-US"/>
            </a:p>
          </p:txBody>
        </p:sp>
        <p:grpSp>
          <p:nvGrpSpPr>
            <p:cNvPr id="4" name="Group 16"/>
            <p:cNvGrpSpPr>
              <a:grpSpLocks/>
            </p:cNvGrpSpPr>
            <p:nvPr/>
          </p:nvGrpSpPr>
          <p:grpSpPr bwMode="auto">
            <a:xfrm>
              <a:off x="1267" y="2467"/>
              <a:ext cx="1665" cy="1079"/>
              <a:chOff x="1267" y="3097"/>
              <a:chExt cx="1665" cy="1079"/>
            </a:xfrm>
          </p:grpSpPr>
          <p:sp>
            <p:nvSpPr>
              <p:cNvPr id="83992" name="Arc 17"/>
              <p:cNvSpPr>
                <a:spLocks/>
              </p:cNvSpPr>
              <p:nvPr/>
            </p:nvSpPr>
            <p:spPr bwMode="auto">
              <a:xfrm rot="10800000" flipV="1">
                <a:off x="1402" y="3097"/>
                <a:ext cx="1222" cy="603"/>
              </a:xfrm>
              <a:custGeom>
                <a:avLst/>
                <a:gdLst>
                  <a:gd name="T0" fmla="*/ 0 w 43190"/>
                  <a:gd name="T1" fmla="*/ 584 h 21600"/>
                  <a:gd name="T2" fmla="*/ 1222 w 43190"/>
                  <a:gd name="T3" fmla="*/ 603 h 21600"/>
                  <a:gd name="T4" fmla="*/ 611 w 43190"/>
                  <a:gd name="T5" fmla="*/ 603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29"/>
                    </a:moveTo>
                    <a:cubicBezTo>
                      <a:pt x="362" y="9266"/>
                      <a:pt x="9921" y="-1"/>
                      <a:pt x="21590" y="0"/>
                    </a:cubicBezTo>
                    <a:cubicBezTo>
                      <a:pt x="33519" y="0"/>
                      <a:pt x="43190" y="9670"/>
                      <a:pt x="43190" y="21600"/>
                    </a:cubicBezTo>
                  </a:path>
                  <a:path w="43190" h="21600" stroke="0" extrusionOk="0">
                    <a:moveTo>
                      <a:pt x="0" y="20929"/>
                    </a:moveTo>
                    <a:cubicBezTo>
                      <a:pt x="362" y="9266"/>
                      <a:pt x="9921" y="-1"/>
                      <a:pt x="21590" y="0"/>
                    </a:cubicBezTo>
                    <a:cubicBezTo>
                      <a:pt x="33519" y="0"/>
                      <a:pt x="43190" y="9670"/>
                      <a:pt x="43190" y="21600"/>
                    </a:cubicBezTo>
                    <a:lnTo>
                      <a:pt x="21590" y="21600"/>
                    </a:lnTo>
                    <a:close/>
                  </a:path>
                </a:pathLst>
              </a:custGeom>
              <a:noFill/>
              <a:ln w="38100">
                <a:solidFill>
                  <a:srgbClr val="FF0000"/>
                </a:solidFill>
                <a:round/>
                <a:headEnd/>
                <a:tailEnd/>
              </a:ln>
            </p:spPr>
            <p:txBody>
              <a:bodyPr wrap="none" anchor="ctr"/>
              <a:lstStyle/>
              <a:p>
                <a:pPr algn="l" rtl="0"/>
                <a:endParaRPr lang="en-US"/>
              </a:p>
            </p:txBody>
          </p:sp>
          <p:sp>
            <p:nvSpPr>
              <p:cNvPr id="83993" name="Text Box 18"/>
              <p:cNvSpPr txBox="1">
                <a:spLocks noChangeArrowheads="1"/>
              </p:cNvSpPr>
              <p:nvPr/>
            </p:nvSpPr>
            <p:spPr bwMode="auto">
              <a:xfrm>
                <a:off x="1267" y="3612"/>
                <a:ext cx="382" cy="288"/>
              </a:xfrm>
              <a:prstGeom prst="rect">
                <a:avLst/>
              </a:prstGeom>
              <a:noFill/>
              <a:ln w="9525" algn="ctr">
                <a:noFill/>
                <a:miter lim="800000"/>
                <a:headEnd/>
                <a:tailEnd/>
              </a:ln>
            </p:spPr>
            <p:txBody>
              <a:bodyPr>
                <a:spAutoFit/>
              </a:bodyPr>
              <a:lstStyle/>
              <a:p>
                <a:pPr algn="l" rtl="0"/>
                <a:r>
                  <a:rPr lang="en-US" sz="2400" dirty="0">
                    <a:latin typeface="Symbol" pitchFamily="18" charset="2"/>
                  </a:rPr>
                  <a:t>s</a:t>
                </a:r>
                <a:r>
                  <a:rPr lang="en-US" sz="2400" baseline="-25000" dirty="0"/>
                  <a:t>3a</a:t>
                </a:r>
              </a:p>
            </p:txBody>
          </p:sp>
          <p:sp>
            <p:nvSpPr>
              <p:cNvPr id="83994" name="Text Box 19"/>
              <p:cNvSpPr txBox="1">
                <a:spLocks noChangeArrowheads="1"/>
              </p:cNvSpPr>
              <p:nvPr/>
            </p:nvSpPr>
            <p:spPr bwMode="auto">
              <a:xfrm>
                <a:off x="2515" y="3618"/>
                <a:ext cx="417" cy="288"/>
              </a:xfrm>
              <a:prstGeom prst="rect">
                <a:avLst/>
              </a:prstGeom>
              <a:noFill/>
              <a:ln w="9525" algn="ctr">
                <a:noFill/>
                <a:miter lim="800000"/>
                <a:headEnd/>
                <a:tailEnd/>
              </a:ln>
            </p:spPr>
            <p:txBody>
              <a:bodyPr>
                <a:spAutoFit/>
              </a:bodyPr>
              <a:lstStyle/>
              <a:p>
                <a:pPr algn="l" rtl="0"/>
                <a:r>
                  <a:rPr lang="en-US" sz="2400">
                    <a:latin typeface="Symbol" pitchFamily="18" charset="2"/>
                  </a:rPr>
                  <a:t>s</a:t>
                </a:r>
                <a:r>
                  <a:rPr lang="en-US" sz="2400" baseline="-25000"/>
                  <a:t>1a</a:t>
                </a:r>
              </a:p>
            </p:txBody>
          </p:sp>
          <p:sp>
            <p:nvSpPr>
              <p:cNvPr id="83995" name="Line 20"/>
              <p:cNvSpPr>
                <a:spLocks noChangeShapeType="1"/>
              </p:cNvSpPr>
              <p:nvPr/>
            </p:nvSpPr>
            <p:spPr bwMode="auto">
              <a:xfrm>
                <a:off x="1391" y="4004"/>
                <a:ext cx="1298" cy="0"/>
              </a:xfrm>
              <a:prstGeom prst="line">
                <a:avLst/>
              </a:prstGeom>
              <a:noFill/>
              <a:ln w="38100">
                <a:solidFill>
                  <a:srgbClr val="0000FF"/>
                </a:solidFill>
                <a:round/>
                <a:headEnd type="triangle" w="med" len="med"/>
                <a:tailEnd type="triangle" w="med" len="med"/>
              </a:ln>
            </p:spPr>
            <p:txBody>
              <a:bodyPr/>
              <a:lstStyle/>
              <a:p>
                <a:pPr algn="l" rtl="0"/>
                <a:endParaRPr lang="en-US"/>
              </a:p>
            </p:txBody>
          </p:sp>
          <p:sp>
            <p:nvSpPr>
              <p:cNvPr id="83996" name="Text Box 21"/>
              <p:cNvSpPr txBox="1">
                <a:spLocks noChangeArrowheads="1"/>
              </p:cNvSpPr>
              <p:nvPr/>
            </p:nvSpPr>
            <p:spPr bwMode="auto">
              <a:xfrm>
                <a:off x="1705" y="3888"/>
                <a:ext cx="674" cy="288"/>
              </a:xfrm>
              <a:prstGeom prst="rect">
                <a:avLst/>
              </a:prstGeom>
              <a:solidFill>
                <a:schemeClr val="bg1"/>
              </a:solidFill>
              <a:ln w="9525" algn="ctr">
                <a:noFill/>
                <a:miter lim="800000"/>
                <a:headEnd/>
                <a:tailEnd/>
              </a:ln>
            </p:spPr>
            <p:txBody>
              <a:bodyPr>
                <a:spAutoFit/>
              </a:bodyPr>
              <a:lstStyle/>
              <a:p>
                <a:pPr algn="l" rtl="0"/>
                <a:r>
                  <a:rPr lang="en-US" sz="2400"/>
                  <a:t>(</a:t>
                </a:r>
                <a:r>
                  <a:rPr lang="en-US" sz="2400">
                    <a:latin typeface="Symbol" pitchFamily="18" charset="2"/>
                  </a:rPr>
                  <a:t>Ds</a:t>
                </a:r>
                <a:r>
                  <a:rPr lang="en-US" sz="2400" baseline="-25000"/>
                  <a:t>d</a:t>
                </a:r>
                <a:r>
                  <a:rPr lang="en-US" sz="2400"/>
                  <a:t>)</a:t>
                </a:r>
                <a:r>
                  <a:rPr lang="en-US" sz="2400" baseline="-25000"/>
                  <a:t>fa</a:t>
                </a:r>
              </a:p>
            </p:txBody>
          </p:sp>
        </p:grpSp>
        <p:sp>
          <p:nvSpPr>
            <p:cNvPr id="83983" name="Arc 25"/>
            <p:cNvSpPr>
              <a:spLocks/>
            </p:cNvSpPr>
            <p:nvPr/>
          </p:nvSpPr>
          <p:spPr bwMode="auto">
            <a:xfrm rot="10800000" flipV="1">
              <a:off x="1077" y="2473"/>
              <a:ext cx="1222" cy="603"/>
            </a:xfrm>
            <a:custGeom>
              <a:avLst/>
              <a:gdLst>
                <a:gd name="T0" fmla="*/ 0 w 43190"/>
                <a:gd name="T1" fmla="*/ 584 h 21600"/>
                <a:gd name="T2" fmla="*/ 1222 w 43190"/>
                <a:gd name="T3" fmla="*/ 603 h 21600"/>
                <a:gd name="T4" fmla="*/ 611 w 43190"/>
                <a:gd name="T5" fmla="*/ 603 h 21600"/>
                <a:gd name="T6" fmla="*/ 0 60000 65536"/>
                <a:gd name="T7" fmla="*/ 0 60000 65536"/>
                <a:gd name="T8" fmla="*/ 0 60000 65536"/>
                <a:gd name="T9" fmla="*/ 0 w 43190"/>
                <a:gd name="T10" fmla="*/ 0 h 21600"/>
                <a:gd name="T11" fmla="*/ 43190 w 43190"/>
                <a:gd name="T12" fmla="*/ 21600 h 21600"/>
              </a:gdLst>
              <a:ahLst/>
              <a:cxnLst>
                <a:cxn ang="T6">
                  <a:pos x="T0" y="T1"/>
                </a:cxn>
                <a:cxn ang="T7">
                  <a:pos x="T2" y="T3"/>
                </a:cxn>
                <a:cxn ang="T8">
                  <a:pos x="T4" y="T5"/>
                </a:cxn>
              </a:cxnLst>
              <a:rect l="T9" t="T10" r="T11" b="T12"/>
              <a:pathLst>
                <a:path w="43190" h="21600" fill="none" extrusionOk="0">
                  <a:moveTo>
                    <a:pt x="0" y="20929"/>
                  </a:moveTo>
                  <a:cubicBezTo>
                    <a:pt x="362" y="9266"/>
                    <a:pt x="9921" y="-1"/>
                    <a:pt x="21590" y="0"/>
                  </a:cubicBezTo>
                  <a:cubicBezTo>
                    <a:pt x="33519" y="0"/>
                    <a:pt x="43190" y="9670"/>
                    <a:pt x="43190" y="21600"/>
                  </a:cubicBezTo>
                </a:path>
                <a:path w="43190" h="21600" stroke="0" extrusionOk="0">
                  <a:moveTo>
                    <a:pt x="0" y="20929"/>
                  </a:moveTo>
                  <a:cubicBezTo>
                    <a:pt x="362" y="9266"/>
                    <a:pt x="9921" y="-1"/>
                    <a:pt x="21590" y="0"/>
                  </a:cubicBezTo>
                  <a:cubicBezTo>
                    <a:pt x="33519" y="0"/>
                    <a:pt x="43190" y="9670"/>
                    <a:pt x="43190" y="21600"/>
                  </a:cubicBezTo>
                  <a:lnTo>
                    <a:pt x="21590" y="21600"/>
                  </a:lnTo>
                  <a:close/>
                </a:path>
              </a:pathLst>
            </a:custGeom>
            <a:noFill/>
            <a:ln w="38100">
              <a:solidFill>
                <a:schemeClr val="accent1"/>
              </a:solidFill>
              <a:round/>
              <a:headEnd/>
              <a:tailEnd/>
            </a:ln>
          </p:spPr>
          <p:txBody>
            <a:bodyPr wrap="none" anchor="ctr"/>
            <a:lstStyle/>
            <a:p>
              <a:pPr algn="l" rtl="0"/>
              <a:endParaRPr lang="en-US"/>
            </a:p>
          </p:txBody>
        </p:sp>
        <p:sp>
          <p:nvSpPr>
            <p:cNvPr id="83984" name="Text Box 26"/>
            <p:cNvSpPr txBox="1">
              <a:spLocks noChangeArrowheads="1"/>
            </p:cNvSpPr>
            <p:nvPr/>
          </p:nvSpPr>
          <p:spPr bwMode="auto">
            <a:xfrm>
              <a:off x="942" y="2988"/>
              <a:ext cx="382" cy="288"/>
            </a:xfrm>
            <a:prstGeom prst="rect">
              <a:avLst/>
            </a:prstGeom>
            <a:noFill/>
            <a:ln w="9525" algn="ctr">
              <a:noFill/>
              <a:miter lim="800000"/>
              <a:headEnd/>
              <a:tailEnd/>
            </a:ln>
          </p:spPr>
          <p:txBody>
            <a:bodyPr>
              <a:spAutoFit/>
            </a:bodyPr>
            <a:lstStyle/>
            <a:p>
              <a:pPr algn="l" rtl="0"/>
              <a:r>
                <a:rPr lang="en-US" sz="2400">
                  <a:solidFill>
                    <a:schemeClr val="accent1"/>
                  </a:solidFill>
                  <a:latin typeface="Symbol" pitchFamily="18" charset="2"/>
                </a:rPr>
                <a:t>s</a:t>
              </a:r>
              <a:r>
                <a:rPr lang="en-US" sz="2400" baseline="-25000">
                  <a:solidFill>
                    <a:schemeClr val="accent1"/>
                  </a:solidFill>
                </a:rPr>
                <a:t>3a</a:t>
              </a:r>
            </a:p>
          </p:txBody>
        </p:sp>
        <p:sp>
          <p:nvSpPr>
            <p:cNvPr id="83985" name="Text Box 27"/>
            <p:cNvSpPr txBox="1">
              <a:spLocks noChangeArrowheads="1"/>
            </p:cNvSpPr>
            <p:nvPr/>
          </p:nvSpPr>
          <p:spPr bwMode="auto">
            <a:xfrm>
              <a:off x="2190" y="2994"/>
              <a:ext cx="417" cy="288"/>
            </a:xfrm>
            <a:prstGeom prst="rect">
              <a:avLst/>
            </a:prstGeom>
            <a:noFill/>
            <a:ln w="9525" algn="ctr">
              <a:noFill/>
              <a:miter lim="800000"/>
              <a:headEnd/>
              <a:tailEnd/>
            </a:ln>
          </p:spPr>
          <p:txBody>
            <a:bodyPr>
              <a:spAutoFit/>
            </a:bodyPr>
            <a:lstStyle/>
            <a:p>
              <a:pPr algn="l" rtl="0"/>
              <a:r>
                <a:rPr lang="en-US" sz="2400">
                  <a:solidFill>
                    <a:schemeClr val="accent1"/>
                  </a:solidFill>
                  <a:latin typeface="Symbol" pitchFamily="18" charset="2"/>
                </a:rPr>
                <a:t>s</a:t>
              </a:r>
              <a:r>
                <a:rPr lang="en-US" sz="2400" baseline="-25000">
                  <a:solidFill>
                    <a:schemeClr val="accent1"/>
                  </a:solidFill>
                </a:rPr>
                <a:t>1a</a:t>
              </a:r>
            </a:p>
          </p:txBody>
        </p:sp>
        <p:sp>
          <p:nvSpPr>
            <p:cNvPr id="83986" name="Line 30"/>
            <p:cNvSpPr>
              <a:spLocks noChangeShapeType="1"/>
            </p:cNvSpPr>
            <p:nvPr/>
          </p:nvSpPr>
          <p:spPr bwMode="auto">
            <a:xfrm flipV="1">
              <a:off x="617" y="1128"/>
              <a:ext cx="2988" cy="1914"/>
            </a:xfrm>
            <a:prstGeom prst="line">
              <a:avLst/>
            </a:prstGeom>
            <a:noFill/>
            <a:ln w="38100">
              <a:solidFill>
                <a:srgbClr val="009900"/>
              </a:solidFill>
              <a:round/>
              <a:headEnd/>
              <a:tailEnd/>
            </a:ln>
          </p:spPr>
          <p:txBody>
            <a:bodyPr/>
            <a:lstStyle/>
            <a:p>
              <a:pPr algn="l" rtl="0"/>
              <a:endParaRPr lang="en-US"/>
            </a:p>
          </p:txBody>
        </p:sp>
        <p:sp>
          <p:nvSpPr>
            <p:cNvPr id="83987" name="Line 31"/>
            <p:cNvSpPr>
              <a:spLocks noChangeShapeType="1"/>
            </p:cNvSpPr>
            <p:nvPr/>
          </p:nvSpPr>
          <p:spPr bwMode="auto">
            <a:xfrm>
              <a:off x="2726" y="1701"/>
              <a:ext cx="588" cy="0"/>
            </a:xfrm>
            <a:prstGeom prst="line">
              <a:avLst/>
            </a:prstGeom>
            <a:noFill/>
            <a:ln w="9525">
              <a:solidFill>
                <a:schemeClr val="tx1"/>
              </a:solidFill>
              <a:round/>
              <a:headEnd/>
              <a:tailEnd/>
            </a:ln>
          </p:spPr>
          <p:txBody>
            <a:bodyPr/>
            <a:lstStyle/>
            <a:p>
              <a:pPr algn="l" rtl="0"/>
              <a:endParaRPr lang="en-US"/>
            </a:p>
          </p:txBody>
        </p:sp>
        <p:sp>
          <p:nvSpPr>
            <p:cNvPr id="83988" name="Arc 32"/>
            <p:cNvSpPr>
              <a:spLocks/>
            </p:cNvSpPr>
            <p:nvPr/>
          </p:nvSpPr>
          <p:spPr bwMode="auto">
            <a:xfrm rot="17250268" flipV="1">
              <a:off x="3005" y="1412"/>
              <a:ext cx="241" cy="308"/>
            </a:xfrm>
            <a:custGeom>
              <a:avLst/>
              <a:gdLst>
                <a:gd name="T0" fmla="*/ 36 w 20594"/>
                <a:gd name="T1" fmla="*/ 0 h 21381"/>
                <a:gd name="T2" fmla="*/ 241 w 20594"/>
                <a:gd name="T3" fmla="*/ 214 h 21381"/>
                <a:gd name="T4" fmla="*/ 0 w 20594"/>
                <a:gd name="T5" fmla="*/ 308 h 21381"/>
                <a:gd name="T6" fmla="*/ 0 60000 65536"/>
                <a:gd name="T7" fmla="*/ 0 60000 65536"/>
                <a:gd name="T8" fmla="*/ 0 60000 65536"/>
                <a:gd name="T9" fmla="*/ 0 w 20594"/>
                <a:gd name="T10" fmla="*/ 0 h 21381"/>
                <a:gd name="T11" fmla="*/ 20594 w 20594"/>
                <a:gd name="T12" fmla="*/ 21381 h 21381"/>
              </a:gdLst>
              <a:ahLst/>
              <a:cxnLst>
                <a:cxn ang="T6">
                  <a:pos x="T0" y="T1"/>
                </a:cxn>
                <a:cxn ang="T7">
                  <a:pos x="T2" y="T3"/>
                </a:cxn>
                <a:cxn ang="T8">
                  <a:pos x="T4" y="T5"/>
                </a:cxn>
              </a:cxnLst>
              <a:rect l="T9" t="T10" r="T11" b="T12"/>
              <a:pathLst>
                <a:path w="20594" h="21381" fill="none" extrusionOk="0">
                  <a:moveTo>
                    <a:pt x="3067" y="-1"/>
                  </a:moveTo>
                  <a:cubicBezTo>
                    <a:pt x="11279" y="1177"/>
                    <a:pt x="18092" y="6956"/>
                    <a:pt x="20594" y="14866"/>
                  </a:cubicBezTo>
                </a:path>
                <a:path w="20594" h="21381" stroke="0" extrusionOk="0">
                  <a:moveTo>
                    <a:pt x="3067" y="-1"/>
                  </a:moveTo>
                  <a:cubicBezTo>
                    <a:pt x="11279" y="1177"/>
                    <a:pt x="18092" y="6956"/>
                    <a:pt x="20594" y="14866"/>
                  </a:cubicBezTo>
                  <a:lnTo>
                    <a:pt x="0" y="21381"/>
                  </a:lnTo>
                  <a:close/>
                </a:path>
              </a:pathLst>
            </a:custGeom>
            <a:noFill/>
            <a:ln w="9525">
              <a:solidFill>
                <a:schemeClr val="tx1"/>
              </a:solidFill>
              <a:round/>
              <a:headEnd/>
              <a:tailEnd/>
            </a:ln>
          </p:spPr>
          <p:txBody>
            <a:bodyPr wrap="none" anchor="ctr"/>
            <a:lstStyle/>
            <a:p>
              <a:pPr algn="l" rtl="0"/>
              <a:endParaRPr lang="en-US"/>
            </a:p>
          </p:txBody>
        </p:sp>
        <p:sp>
          <p:nvSpPr>
            <p:cNvPr id="83989" name="Text Box 33"/>
            <p:cNvSpPr txBox="1">
              <a:spLocks noChangeArrowheads="1"/>
            </p:cNvSpPr>
            <p:nvPr/>
          </p:nvSpPr>
          <p:spPr bwMode="auto">
            <a:xfrm>
              <a:off x="2924" y="1410"/>
              <a:ext cx="390" cy="327"/>
            </a:xfrm>
            <a:prstGeom prst="rect">
              <a:avLst/>
            </a:prstGeom>
            <a:noFill/>
            <a:ln w="9525" algn="ctr">
              <a:noFill/>
              <a:miter lim="800000"/>
              <a:headEnd/>
              <a:tailEnd/>
            </a:ln>
          </p:spPr>
          <p:txBody>
            <a:bodyPr>
              <a:spAutoFit/>
            </a:bodyPr>
            <a:lstStyle/>
            <a:p>
              <a:pPr algn="l" rtl="0"/>
              <a:r>
                <a:rPr lang="en-US" sz="2800" dirty="0">
                  <a:latin typeface="Symbol" pitchFamily="18" charset="2"/>
                </a:rPr>
                <a:t>f</a:t>
              </a:r>
              <a:r>
                <a:rPr lang="en-US" sz="2800" baseline="30000" dirty="0">
                  <a:latin typeface="Blazing" panose="00000400000000000000" pitchFamily="2" charset="0"/>
                </a:rPr>
                <a:t>’</a:t>
              </a:r>
              <a:endParaRPr lang="en-US" sz="2400" baseline="30000" dirty="0">
                <a:latin typeface="Blazing" panose="00000400000000000000" pitchFamily="2" charset="0"/>
              </a:endParaRPr>
            </a:p>
          </p:txBody>
        </p:sp>
        <p:sp>
          <p:nvSpPr>
            <p:cNvPr id="83990" name="Text Box 34"/>
            <p:cNvSpPr txBox="1">
              <a:spLocks noChangeArrowheads="1"/>
            </p:cNvSpPr>
            <p:nvPr/>
          </p:nvSpPr>
          <p:spPr bwMode="auto">
            <a:xfrm>
              <a:off x="717" y="859"/>
              <a:ext cx="1571" cy="520"/>
            </a:xfrm>
            <a:prstGeom prst="rect">
              <a:avLst/>
            </a:prstGeom>
            <a:solidFill>
              <a:srgbClr val="FFFF00"/>
            </a:solidFill>
            <a:ln w="9525" algn="ctr">
              <a:noFill/>
              <a:miter lim="800000"/>
              <a:headEnd/>
              <a:tailEnd/>
            </a:ln>
          </p:spPr>
          <p:txBody>
            <a:bodyPr>
              <a:spAutoFit/>
            </a:bodyPr>
            <a:lstStyle/>
            <a:p>
              <a:pPr algn="just" rtl="0"/>
              <a:r>
                <a:rPr lang="en-US" sz="1600" b="1" dirty="0">
                  <a:solidFill>
                    <a:srgbClr val="0B0BEF"/>
                  </a:solidFill>
                </a:rPr>
                <a:t>Mohr – Coulomb failure envelope in terms of effective stresses</a:t>
              </a:r>
            </a:p>
          </p:txBody>
        </p:sp>
        <p:sp>
          <p:nvSpPr>
            <p:cNvPr id="83991" name="Line 35"/>
            <p:cNvSpPr>
              <a:spLocks noChangeShapeType="1"/>
            </p:cNvSpPr>
            <p:nvPr/>
          </p:nvSpPr>
          <p:spPr bwMode="auto">
            <a:xfrm>
              <a:off x="2303" y="981"/>
              <a:ext cx="955" cy="342"/>
            </a:xfrm>
            <a:prstGeom prst="line">
              <a:avLst/>
            </a:prstGeom>
            <a:noFill/>
            <a:ln w="50800">
              <a:solidFill>
                <a:srgbClr val="0000FF"/>
              </a:solidFill>
              <a:prstDash val="dash"/>
              <a:round/>
              <a:headEnd/>
              <a:tailEnd type="triangle" w="med" len="med"/>
            </a:ln>
          </p:spPr>
          <p:txBody>
            <a:bodyPr/>
            <a:lstStyle/>
            <a:p>
              <a:pPr algn="l" rtl="0"/>
              <a:endParaRPr lang="en-US"/>
            </a:p>
          </p:txBody>
        </p:sp>
      </p:grpSp>
      <p:sp>
        <p:nvSpPr>
          <p:cNvPr id="33" name="Text Box 34"/>
          <p:cNvSpPr txBox="1">
            <a:spLocks noChangeArrowheads="1"/>
          </p:cNvSpPr>
          <p:nvPr/>
        </p:nvSpPr>
        <p:spPr bwMode="auto">
          <a:xfrm>
            <a:off x="68264" y="113094"/>
            <a:ext cx="7007225" cy="400110"/>
          </a:xfrm>
          <a:prstGeom prst="rect">
            <a:avLst/>
          </a:prstGeom>
          <a:noFill/>
          <a:ln w="9525" algn="ctr">
            <a:noFill/>
            <a:miter lim="800000"/>
            <a:headEnd/>
            <a:tailEnd/>
          </a:ln>
        </p:spPr>
        <p:txBody>
          <a:bodyPr wrap="square">
            <a:spAutoFit/>
          </a:bodyPr>
          <a:lstStyle>
            <a:defPPr>
              <a:defRPr lang="en-US"/>
            </a:defPPr>
            <a:lvl1pPr algn="l" rtl="0">
              <a:defRPr sz="2000" b="1" u="sng">
                <a:solidFill>
                  <a:srgbClr val="7030A0"/>
                </a:solidFill>
              </a:defRPr>
            </a:lvl1pPr>
          </a:lstStyle>
          <a:p>
            <a:r>
              <a:rPr lang="en-US" dirty="0"/>
              <a:t>Failure envelopes </a:t>
            </a:r>
            <a:r>
              <a:rPr lang="en-US" dirty="0" smtClean="0"/>
              <a:t>for </a:t>
            </a:r>
            <a:r>
              <a:rPr lang="en-US" dirty="0"/>
              <a:t>sand and NC Clay, </a:t>
            </a:r>
            <a:r>
              <a:rPr lang="en-US" dirty="0" err="1" smtClean="0"/>
              <a:t>C</a:t>
            </a:r>
            <a:r>
              <a:rPr lang="en-US" baseline="-25000" dirty="0" err="1" smtClean="0"/>
              <a:t>cu</a:t>
            </a:r>
            <a:r>
              <a:rPr lang="en-US" dirty="0" smtClean="0"/>
              <a:t> and C</a:t>
            </a:r>
            <a:r>
              <a:rPr lang="en-US" dirty="0" smtClean="0">
                <a:latin typeface="Blazing" panose="00000400000000000000" pitchFamily="2" charset="0"/>
              </a:rPr>
              <a:t>’</a:t>
            </a:r>
            <a:r>
              <a:rPr lang="en-US" dirty="0" smtClean="0"/>
              <a:t> </a:t>
            </a:r>
            <a:r>
              <a:rPr lang="en-US" dirty="0"/>
              <a:t>= 0</a:t>
            </a:r>
          </a:p>
        </p:txBody>
      </p:sp>
      <p:pic>
        <p:nvPicPr>
          <p:cNvPr id="3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9738" y="187325"/>
            <a:ext cx="2419350" cy="2686050"/>
          </a:xfrm>
          <a:prstGeom prst="rect">
            <a:avLst/>
          </a:prstGeom>
          <a:solidFill>
            <a:schemeClr val="bg2"/>
          </a:solidFill>
          <a:ln>
            <a:noFill/>
          </a:ln>
          <a:extLst/>
        </p:spPr>
      </p:pic>
      <p:cxnSp>
        <p:nvCxnSpPr>
          <p:cNvPr id="6" name="Straight Arrow Connector 5"/>
          <p:cNvCxnSpPr/>
          <p:nvPr/>
        </p:nvCxnSpPr>
        <p:spPr>
          <a:xfrm flipH="1">
            <a:off x="4075113" y="4188619"/>
            <a:ext cx="488949" cy="25479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3402014" y="3819525"/>
            <a:ext cx="887411" cy="4052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695827" y="3532568"/>
            <a:ext cx="1146469" cy="369332"/>
          </a:xfrm>
          <a:prstGeom prst="rect">
            <a:avLst/>
          </a:prstGeom>
          <a:noFill/>
        </p:spPr>
        <p:txBody>
          <a:bodyPr wrap="none" rtlCol="0">
            <a:spAutoFit/>
          </a:bodyPr>
          <a:lstStyle/>
          <a:p>
            <a:r>
              <a:rPr lang="en-US" b="1" dirty="0" smtClean="0"/>
              <a:t>Effective</a:t>
            </a:r>
            <a:endParaRPr lang="en-US" b="1" dirty="0"/>
          </a:p>
        </p:txBody>
      </p:sp>
      <p:sp>
        <p:nvSpPr>
          <p:cNvPr id="42" name="TextBox 41"/>
          <p:cNvSpPr txBox="1"/>
          <p:nvPr/>
        </p:nvSpPr>
        <p:spPr>
          <a:xfrm>
            <a:off x="4403292" y="3898266"/>
            <a:ext cx="718979" cy="369332"/>
          </a:xfrm>
          <a:prstGeom prst="rect">
            <a:avLst/>
          </a:prstGeom>
          <a:noFill/>
        </p:spPr>
        <p:txBody>
          <a:bodyPr wrap="none" rtlCol="0">
            <a:spAutoFit/>
          </a:bodyPr>
          <a:lstStyle/>
          <a:p>
            <a:r>
              <a:rPr lang="en-US" b="1" dirty="0" smtClean="0">
                <a:solidFill>
                  <a:srgbClr val="FF0000"/>
                </a:solidFill>
              </a:rPr>
              <a:t>Total</a:t>
            </a:r>
            <a:endParaRPr lang="en-US" b="1" dirty="0">
              <a:solidFill>
                <a:srgbClr val="FF0000"/>
              </a:solidFill>
            </a:endParaRPr>
          </a:p>
        </p:txBody>
      </p:sp>
      <p:sp>
        <p:nvSpPr>
          <p:cNvPr id="11" name="TextBox 10"/>
          <p:cNvSpPr txBox="1"/>
          <p:nvPr/>
        </p:nvSpPr>
        <p:spPr>
          <a:xfrm>
            <a:off x="5846762" y="3317764"/>
            <a:ext cx="2780281" cy="923330"/>
          </a:xfrm>
          <a:prstGeom prst="rect">
            <a:avLst/>
          </a:prstGeom>
          <a:solidFill>
            <a:schemeClr val="bg1"/>
          </a:solidFill>
          <a:ln>
            <a:solidFill>
              <a:srgbClr val="FF0000"/>
            </a:solidFill>
          </a:ln>
        </p:spPr>
        <p:txBody>
          <a:bodyPr wrap="square" rtlCol="0">
            <a:spAutoFit/>
          </a:bodyPr>
          <a:lstStyle/>
          <a:p>
            <a:pPr algn="just" rtl="0"/>
            <a:r>
              <a:rPr lang="en-US" i="1" dirty="0" smtClean="0">
                <a:solidFill>
                  <a:srgbClr val="7030A0"/>
                </a:solidFill>
              </a:rPr>
              <a:t>Note:</a:t>
            </a:r>
          </a:p>
          <a:p>
            <a:pPr algn="just" rtl="0"/>
            <a:r>
              <a:rPr lang="en-US" i="1" dirty="0" smtClean="0">
                <a:solidFill>
                  <a:srgbClr val="7030A0"/>
                </a:solidFill>
              </a:rPr>
              <a:t>For clarity, only on set of Mohr circles is shown</a:t>
            </a:r>
            <a:endParaRPr lang="en-US" i="1" dirty="0">
              <a:solidFill>
                <a:srgbClr val="7030A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13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35"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2"/>
          <p:cNvGrpSpPr>
            <a:grpSpLocks/>
          </p:cNvGrpSpPr>
          <p:nvPr/>
        </p:nvGrpSpPr>
        <p:grpSpPr bwMode="auto">
          <a:xfrm>
            <a:off x="2590794" y="4332288"/>
            <a:ext cx="3079750" cy="2244725"/>
            <a:chOff x="1744" y="2723"/>
            <a:chExt cx="1940" cy="1414"/>
          </a:xfrm>
        </p:grpSpPr>
        <p:sp>
          <p:nvSpPr>
            <p:cNvPr id="81980" name="Arc 73"/>
            <p:cNvSpPr>
              <a:spLocks/>
            </p:cNvSpPr>
            <p:nvPr/>
          </p:nvSpPr>
          <p:spPr bwMode="auto">
            <a:xfrm rot="10800000" flipV="1">
              <a:off x="1750" y="2723"/>
              <a:ext cx="1922" cy="974"/>
            </a:xfrm>
            <a:custGeom>
              <a:avLst/>
              <a:gdLst>
                <a:gd name="T0" fmla="*/ 0 w 43200"/>
                <a:gd name="T1" fmla="*/ 971 h 21600"/>
                <a:gd name="T2" fmla="*/ 1922 w 43200"/>
                <a:gd name="T3" fmla="*/ 974 h 21600"/>
                <a:gd name="T4" fmla="*/ 961 w 43200"/>
                <a:gd name="T5" fmla="*/ 974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31"/>
                  </a:moveTo>
                  <a:cubicBezTo>
                    <a:pt x="38" y="9628"/>
                    <a:pt x="9697" y="-1"/>
                    <a:pt x="21600" y="0"/>
                  </a:cubicBezTo>
                  <a:cubicBezTo>
                    <a:pt x="33529" y="0"/>
                    <a:pt x="43200" y="9670"/>
                    <a:pt x="43200" y="21600"/>
                  </a:cubicBezTo>
                </a:path>
                <a:path w="43200" h="21600" stroke="0" extrusionOk="0">
                  <a:moveTo>
                    <a:pt x="0" y="21531"/>
                  </a:moveTo>
                  <a:cubicBezTo>
                    <a:pt x="38" y="9628"/>
                    <a:pt x="9697" y="-1"/>
                    <a:pt x="21600" y="0"/>
                  </a:cubicBezTo>
                  <a:cubicBezTo>
                    <a:pt x="33529" y="0"/>
                    <a:pt x="43200" y="9670"/>
                    <a:pt x="43200" y="21600"/>
                  </a:cubicBezTo>
                  <a:lnTo>
                    <a:pt x="21600" y="21600"/>
                  </a:lnTo>
                  <a:close/>
                </a:path>
              </a:pathLst>
            </a:custGeom>
            <a:noFill/>
            <a:ln w="38100">
              <a:solidFill>
                <a:schemeClr val="accent1"/>
              </a:solidFill>
              <a:round/>
              <a:headEnd/>
              <a:tailEnd/>
            </a:ln>
          </p:spPr>
          <p:txBody>
            <a:bodyPr wrap="none" anchor="ctr"/>
            <a:lstStyle/>
            <a:p>
              <a:pPr algn="l" rtl="0"/>
              <a:endParaRPr lang="en-US" b="1"/>
            </a:p>
          </p:txBody>
        </p:sp>
        <p:grpSp>
          <p:nvGrpSpPr>
            <p:cNvPr id="3" name="Group 74"/>
            <p:cNvGrpSpPr>
              <a:grpSpLocks/>
            </p:cNvGrpSpPr>
            <p:nvPr/>
          </p:nvGrpSpPr>
          <p:grpSpPr bwMode="auto">
            <a:xfrm>
              <a:off x="1744" y="3849"/>
              <a:ext cx="1940" cy="288"/>
              <a:chOff x="1744" y="3849"/>
              <a:chExt cx="1940" cy="288"/>
            </a:xfrm>
          </p:grpSpPr>
          <p:sp>
            <p:nvSpPr>
              <p:cNvPr id="81982" name="Line 75"/>
              <p:cNvSpPr>
                <a:spLocks noChangeShapeType="1"/>
              </p:cNvSpPr>
              <p:nvPr/>
            </p:nvSpPr>
            <p:spPr bwMode="auto">
              <a:xfrm>
                <a:off x="1744" y="4052"/>
                <a:ext cx="1940" cy="0"/>
              </a:xfrm>
              <a:prstGeom prst="line">
                <a:avLst/>
              </a:prstGeom>
              <a:noFill/>
              <a:ln w="38100">
                <a:solidFill>
                  <a:srgbClr val="0000FF"/>
                </a:solidFill>
                <a:round/>
                <a:headEnd type="triangle" w="med" len="med"/>
                <a:tailEnd type="triangle" w="med" len="med"/>
              </a:ln>
            </p:spPr>
            <p:txBody>
              <a:bodyPr/>
              <a:lstStyle/>
              <a:p>
                <a:pPr algn="l" rtl="0"/>
                <a:endParaRPr lang="en-US" b="1"/>
              </a:p>
            </p:txBody>
          </p:sp>
          <p:sp>
            <p:nvSpPr>
              <p:cNvPr id="81983" name="Text Box 76"/>
              <p:cNvSpPr txBox="1">
                <a:spLocks noChangeArrowheads="1"/>
              </p:cNvSpPr>
              <p:nvPr/>
            </p:nvSpPr>
            <p:spPr bwMode="auto">
              <a:xfrm>
                <a:off x="2629" y="3849"/>
                <a:ext cx="684" cy="288"/>
              </a:xfrm>
              <a:prstGeom prst="rect">
                <a:avLst/>
              </a:prstGeom>
              <a:solidFill>
                <a:schemeClr val="bg1"/>
              </a:solidFill>
              <a:ln w="9525" algn="ctr">
                <a:noFill/>
                <a:miter lim="800000"/>
                <a:headEnd/>
                <a:tailEnd/>
              </a:ln>
            </p:spPr>
            <p:txBody>
              <a:bodyPr>
                <a:spAutoFit/>
              </a:bodyPr>
              <a:lstStyle/>
              <a:p>
                <a:pPr algn="l" rtl="0"/>
                <a:r>
                  <a:rPr lang="en-US" sz="2400" b="1"/>
                  <a:t>(</a:t>
                </a:r>
                <a:r>
                  <a:rPr lang="en-US" sz="2400" b="1">
                    <a:latin typeface="Symbol" pitchFamily="18" charset="2"/>
                  </a:rPr>
                  <a:t>Ds</a:t>
                </a:r>
                <a:r>
                  <a:rPr lang="en-US" sz="2400" b="1" baseline="-25000"/>
                  <a:t>d</a:t>
                </a:r>
                <a:r>
                  <a:rPr lang="en-US" sz="2400" b="1"/>
                  <a:t>)</a:t>
                </a:r>
                <a:r>
                  <a:rPr lang="en-US" sz="2400" b="1" baseline="-25000"/>
                  <a:t>fa</a:t>
                </a:r>
              </a:p>
            </p:txBody>
          </p:sp>
        </p:grpSp>
      </p:grpSp>
      <p:sp>
        <p:nvSpPr>
          <p:cNvPr id="138304" name="Arc 64"/>
          <p:cNvSpPr>
            <a:spLocks/>
          </p:cNvSpPr>
          <p:nvPr/>
        </p:nvSpPr>
        <p:spPr bwMode="auto">
          <a:xfrm rot="10800000" flipV="1">
            <a:off x="3379782" y="3946525"/>
            <a:ext cx="3557587" cy="1927225"/>
          </a:xfrm>
          <a:custGeom>
            <a:avLst/>
            <a:gdLst>
              <a:gd name="T0" fmla="*/ 0 w 43199"/>
              <a:gd name="T1" fmla="*/ 1907864 h 21600"/>
              <a:gd name="T2" fmla="*/ 3557587 w 43199"/>
              <a:gd name="T3" fmla="*/ 1927225 h 21600"/>
              <a:gd name="T4" fmla="*/ 1778752 w 43199"/>
              <a:gd name="T5" fmla="*/ 1927225 h 21600"/>
              <a:gd name="T6" fmla="*/ 0 60000 65536"/>
              <a:gd name="T7" fmla="*/ 0 60000 65536"/>
              <a:gd name="T8" fmla="*/ 0 60000 65536"/>
              <a:gd name="T9" fmla="*/ 0 w 43199"/>
              <a:gd name="T10" fmla="*/ 0 h 21600"/>
              <a:gd name="T11" fmla="*/ 43199 w 43199"/>
              <a:gd name="T12" fmla="*/ 21600 h 21600"/>
            </a:gdLst>
            <a:ahLst/>
            <a:cxnLst>
              <a:cxn ang="T6">
                <a:pos x="T0" y="T1"/>
              </a:cxn>
              <a:cxn ang="T7">
                <a:pos x="T2" y="T3"/>
              </a:cxn>
              <a:cxn ang="T8">
                <a:pos x="T4" y="T5"/>
              </a:cxn>
            </a:cxnLst>
            <a:rect l="T9" t="T10" r="T11" b="T12"/>
            <a:pathLst>
              <a:path w="43199" h="21600" fill="none" extrusionOk="0">
                <a:moveTo>
                  <a:pt x="0" y="21383"/>
                </a:moveTo>
                <a:cubicBezTo>
                  <a:pt x="119" y="9538"/>
                  <a:pt x="9754" y="-1"/>
                  <a:pt x="21599" y="0"/>
                </a:cubicBezTo>
                <a:cubicBezTo>
                  <a:pt x="33528" y="0"/>
                  <a:pt x="43199" y="9670"/>
                  <a:pt x="43199" y="21600"/>
                </a:cubicBezTo>
              </a:path>
              <a:path w="43199" h="21600" stroke="0" extrusionOk="0">
                <a:moveTo>
                  <a:pt x="0" y="21383"/>
                </a:moveTo>
                <a:cubicBezTo>
                  <a:pt x="119" y="9538"/>
                  <a:pt x="9754" y="-1"/>
                  <a:pt x="21599" y="0"/>
                </a:cubicBezTo>
                <a:cubicBezTo>
                  <a:pt x="33528" y="0"/>
                  <a:pt x="43199" y="9670"/>
                  <a:pt x="43199" y="21600"/>
                </a:cubicBezTo>
                <a:lnTo>
                  <a:pt x="21599" y="21600"/>
                </a:lnTo>
                <a:close/>
              </a:path>
            </a:pathLst>
          </a:custGeom>
          <a:noFill/>
          <a:ln w="38100">
            <a:solidFill>
              <a:schemeClr val="accent1"/>
            </a:solidFill>
            <a:round/>
            <a:headEnd/>
            <a:tailEnd/>
          </a:ln>
        </p:spPr>
        <p:txBody>
          <a:bodyPr wrap="none" anchor="ctr"/>
          <a:lstStyle/>
          <a:p>
            <a:pPr algn="l" rtl="0"/>
            <a:endParaRPr lang="en-US" b="1"/>
          </a:p>
        </p:txBody>
      </p:sp>
      <p:grpSp>
        <p:nvGrpSpPr>
          <p:cNvPr id="4" name="Group 87"/>
          <p:cNvGrpSpPr>
            <a:grpSpLocks/>
          </p:cNvGrpSpPr>
          <p:nvPr/>
        </p:nvGrpSpPr>
        <p:grpSpPr bwMode="auto">
          <a:xfrm>
            <a:off x="141282" y="1938338"/>
            <a:ext cx="8831263" cy="4113212"/>
            <a:chOff x="197" y="1221"/>
            <a:chExt cx="5563" cy="2591"/>
          </a:xfrm>
        </p:grpSpPr>
        <p:sp>
          <p:nvSpPr>
            <p:cNvPr id="81976" name="Line 10"/>
            <p:cNvSpPr>
              <a:spLocks noChangeShapeType="1"/>
            </p:cNvSpPr>
            <p:nvPr/>
          </p:nvSpPr>
          <p:spPr bwMode="auto">
            <a:xfrm>
              <a:off x="592" y="1221"/>
              <a:ext cx="32" cy="2463"/>
            </a:xfrm>
            <a:prstGeom prst="line">
              <a:avLst/>
            </a:prstGeom>
            <a:noFill/>
            <a:ln w="25400">
              <a:solidFill>
                <a:schemeClr val="tx1"/>
              </a:solidFill>
              <a:round/>
              <a:headEnd type="triangle" w="med" len="med"/>
              <a:tailEnd/>
            </a:ln>
          </p:spPr>
          <p:txBody>
            <a:bodyPr/>
            <a:lstStyle/>
            <a:p>
              <a:pPr algn="l" rtl="0"/>
              <a:endParaRPr lang="en-US" b="1"/>
            </a:p>
          </p:txBody>
        </p:sp>
        <p:sp>
          <p:nvSpPr>
            <p:cNvPr id="81977" name="Line 11"/>
            <p:cNvSpPr>
              <a:spLocks noChangeShapeType="1"/>
            </p:cNvSpPr>
            <p:nvPr/>
          </p:nvSpPr>
          <p:spPr bwMode="auto">
            <a:xfrm>
              <a:off x="624" y="3692"/>
              <a:ext cx="4347" cy="0"/>
            </a:xfrm>
            <a:prstGeom prst="line">
              <a:avLst/>
            </a:prstGeom>
            <a:noFill/>
            <a:ln w="25400">
              <a:solidFill>
                <a:schemeClr val="tx1"/>
              </a:solidFill>
              <a:round/>
              <a:headEnd/>
              <a:tailEnd type="triangle" w="med" len="med"/>
            </a:ln>
          </p:spPr>
          <p:txBody>
            <a:bodyPr/>
            <a:lstStyle/>
            <a:p>
              <a:pPr algn="l" rtl="0"/>
              <a:endParaRPr lang="en-US" b="1"/>
            </a:p>
          </p:txBody>
        </p:sp>
        <p:sp>
          <p:nvSpPr>
            <p:cNvPr id="81978" name="Text Box 12"/>
            <p:cNvSpPr txBox="1">
              <a:spLocks noChangeArrowheads="1"/>
            </p:cNvSpPr>
            <p:nvPr/>
          </p:nvSpPr>
          <p:spPr bwMode="auto">
            <a:xfrm rot="10800000">
              <a:off x="197" y="1621"/>
              <a:ext cx="349" cy="1538"/>
            </a:xfrm>
            <a:prstGeom prst="rect">
              <a:avLst/>
            </a:prstGeom>
            <a:noFill/>
            <a:ln w="9525" algn="ctr">
              <a:noFill/>
              <a:miter lim="800000"/>
              <a:headEnd/>
              <a:tailEnd/>
            </a:ln>
          </p:spPr>
          <p:txBody>
            <a:bodyPr vert="eaVert">
              <a:spAutoFit/>
            </a:bodyPr>
            <a:lstStyle/>
            <a:p>
              <a:pPr algn="l" rtl="0"/>
              <a:r>
                <a:rPr lang="en-US" sz="2400" b="1"/>
                <a:t>Shear stress,</a:t>
              </a:r>
              <a:r>
                <a:rPr lang="en-US" sz="2400" b="1">
                  <a:latin typeface="Symbol" pitchFamily="18" charset="2"/>
                </a:rPr>
                <a:t> t</a:t>
              </a:r>
              <a:endParaRPr lang="en-US" sz="2400" b="1" baseline="-25000"/>
            </a:p>
          </p:txBody>
        </p:sp>
        <p:sp>
          <p:nvSpPr>
            <p:cNvPr id="81979" name="Text Box 13"/>
            <p:cNvSpPr txBox="1">
              <a:spLocks noChangeArrowheads="1"/>
            </p:cNvSpPr>
            <p:nvPr/>
          </p:nvSpPr>
          <p:spPr bwMode="auto">
            <a:xfrm rot="16200000">
              <a:off x="5172" y="3223"/>
              <a:ext cx="388" cy="789"/>
            </a:xfrm>
            <a:prstGeom prst="rect">
              <a:avLst/>
            </a:prstGeom>
            <a:noFill/>
            <a:ln w="9525" algn="ctr">
              <a:noFill/>
              <a:miter lim="800000"/>
              <a:headEnd/>
              <a:tailEnd/>
            </a:ln>
          </p:spPr>
          <p:txBody>
            <a:bodyPr vert="eaVert">
              <a:spAutoFit/>
            </a:bodyPr>
            <a:lstStyle/>
            <a:p>
              <a:pPr algn="l" rtl="0"/>
              <a:r>
                <a:rPr lang="en-US" sz="2800" b="1" dirty="0">
                  <a:latin typeface="Symbol" pitchFamily="18" charset="2"/>
                </a:rPr>
                <a:t>s </a:t>
              </a:r>
              <a:r>
                <a:rPr lang="en-US" sz="2000" dirty="0"/>
                <a:t>or</a:t>
              </a:r>
              <a:r>
                <a:rPr lang="en-US" sz="2800" b="1" dirty="0">
                  <a:latin typeface="Symbol" pitchFamily="18" charset="2"/>
                </a:rPr>
                <a:t> s</a:t>
              </a:r>
              <a:r>
                <a:rPr lang="en-US" sz="2800" b="1" dirty="0">
                  <a:latin typeface="Blazing" panose="00000400000000000000" pitchFamily="2" charset="0"/>
                </a:rPr>
                <a:t>’</a:t>
              </a:r>
            </a:p>
          </p:txBody>
        </p:sp>
      </p:grpSp>
      <p:grpSp>
        <p:nvGrpSpPr>
          <p:cNvPr id="5" name="Group 20"/>
          <p:cNvGrpSpPr>
            <a:grpSpLocks/>
          </p:cNvGrpSpPr>
          <p:nvPr/>
        </p:nvGrpSpPr>
        <p:grpSpPr bwMode="auto">
          <a:xfrm>
            <a:off x="3189282" y="3951288"/>
            <a:ext cx="4295775" cy="2260600"/>
            <a:chOff x="2137" y="2489"/>
            <a:chExt cx="2706" cy="1424"/>
          </a:xfrm>
        </p:grpSpPr>
        <p:sp>
          <p:nvSpPr>
            <p:cNvPr id="81973" name="Arc 21"/>
            <p:cNvSpPr>
              <a:spLocks/>
            </p:cNvSpPr>
            <p:nvPr/>
          </p:nvSpPr>
          <p:spPr bwMode="auto">
            <a:xfrm rot="10800000" flipV="1">
              <a:off x="2260" y="2489"/>
              <a:ext cx="2241" cy="1214"/>
            </a:xfrm>
            <a:custGeom>
              <a:avLst/>
              <a:gdLst>
                <a:gd name="T0" fmla="*/ 0 w 43199"/>
                <a:gd name="T1" fmla="*/ 1202 h 21600"/>
                <a:gd name="T2" fmla="*/ 2241 w 43199"/>
                <a:gd name="T3" fmla="*/ 1214 h 21600"/>
                <a:gd name="T4" fmla="*/ 1120 w 43199"/>
                <a:gd name="T5" fmla="*/ 1214 h 21600"/>
                <a:gd name="T6" fmla="*/ 0 60000 65536"/>
                <a:gd name="T7" fmla="*/ 0 60000 65536"/>
                <a:gd name="T8" fmla="*/ 0 60000 65536"/>
                <a:gd name="T9" fmla="*/ 0 w 43199"/>
                <a:gd name="T10" fmla="*/ 0 h 21600"/>
                <a:gd name="T11" fmla="*/ 43199 w 43199"/>
                <a:gd name="T12" fmla="*/ 21600 h 21600"/>
              </a:gdLst>
              <a:ahLst/>
              <a:cxnLst>
                <a:cxn ang="T6">
                  <a:pos x="T0" y="T1"/>
                </a:cxn>
                <a:cxn ang="T7">
                  <a:pos x="T2" y="T3"/>
                </a:cxn>
                <a:cxn ang="T8">
                  <a:pos x="T4" y="T5"/>
                </a:cxn>
              </a:cxnLst>
              <a:rect l="T9" t="T10" r="T11" b="T12"/>
              <a:pathLst>
                <a:path w="43199" h="21600" fill="none" extrusionOk="0">
                  <a:moveTo>
                    <a:pt x="0" y="21383"/>
                  </a:moveTo>
                  <a:cubicBezTo>
                    <a:pt x="119" y="9538"/>
                    <a:pt x="9754" y="-1"/>
                    <a:pt x="21599" y="0"/>
                  </a:cubicBezTo>
                  <a:cubicBezTo>
                    <a:pt x="33528" y="0"/>
                    <a:pt x="43199" y="9670"/>
                    <a:pt x="43199" y="21600"/>
                  </a:cubicBezTo>
                </a:path>
                <a:path w="43199" h="21600" stroke="0" extrusionOk="0">
                  <a:moveTo>
                    <a:pt x="0" y="21383"/>
                  </a:moveTo>
                  <a:cubicBezTo>
                    <a:pt x="119" y="9538"/>
                    <a:pt x="9754" y="-1"/>
                    <a:pt x="21599" y="0"/>
                  </a:cubicBezTo>
                  <a:cubicBezTo>
                    <a:pt x="33528" y="0"/>
                    <a:pt x="43199" y="9670"/>
                    <a:pt x="43199" y="21600"/>
                  </a:cubicBezTo>
                  <a:lnTo>
                    <a:pt x="21599" y="21600"/>
                  </a:lnTo>
                  <a:close/>
                </a:path>
              </a:pathLst>
            </a:custGeom>
            <a:noFill/>
            <a:ln w="38100">
              <a:solidFill>
                <a:srgbClr val="FF0000"/>
              </a:solidFill>
              <a:round/>
              <a:headEnd/>
              <a:tailEnd/>
            </a:ln>
          </p:spPr>
          <p:txBody>
            <a:bodyPr wrap="none" anchor="ctr"/>
            <a:lstStyle/>
            <a:p>
              <a:pPr algn="l" rtl="0"/>
              <a:endParaRPr lang="en-US" b="1"/>
            </a:p>
          </p:txBody>
        </p:sp>
        <p:sp>
          <p:nvSpPr>
            <p:cNvPr id="81974" name="Text Box 22"/>
            <p:cNvSpPr txBox="1">
              <a:spLocks noChangeArrowheads="1"/>
            </p:cNvSpPr>
            <p:nvPr/>
          </p:nvSpPr>
          <p:spPr bwMode="auto">
            <a:xfrm>
              <a:off x="2137" y="3609"/>
              <a:ext cx="382"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3b</a:t>
              </a:r>
            </a:p>
          </p:txBody>
        </p:sp>
        <p:sp>
          <p:nvSpPr>
            <p:cNvPr id="81975" name="Text Box 23"/>
            <p:cNvSpPr txBox="1">
              <a:spLocks noChangeArrowheads="1"/>
            </p:cNvSpPr>
            <p:nvPr/>
          </p:nvSpPr>
          <p:spPr bwMode="auto">
            <a:xfrm>
              <a:off x="4372" y="3625"/>
              <a:ext cx="471"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1b</a:t>
              </a:r>
            </a:p>
          </p:txBody>
        </p:sp>
      </p:grpSp>
      <p:grpSp>
        <p:nvGrpSpPr>
          <p:cNvPr id="6" name="Group 25"/>
          <p:cNvGrpSpPr>
            <a:grpSpLocks/>
          </p:cNvGrpSpPr>
          <p:nvPr/>
        </p:nvGrpSpPr>
        <p:grpSpPr bwMode="auto">
          <a:xfrm>
            <a:off x="2392357" y="5743575"/>
            <a:ext cx="3773487" cy="466725"/>
            <a:chOff x="1615" y="3618"/>
            <a:chExt cx="2377" cy="294"/>
          </a:xfrm>
        </p:grpSpPr>
        <p:sp>
          <p:nvSpPr>
            <p:cNvPr id="81971" name="Text Box 26"/>
            <p:cNvSpPr txBox="1">
              <a:spLocks noChangeArrowheads="1"/>
            </p:cNvSpPr>
            <p:nvPr/>
          </p:nvSpPr>
          <p:spPr bwMode="auto">
            <a:xfrm>
              <a:off x="1615" y="3618"/>
              <a:ext cx="382"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3a</a:t>
              </a:r>
            </a:p>
          </p:txBody>
        </p:sp>
        <p:sp>
          <p:nvSpPr>
            <p:cNvPr id="81972" name="Text Box 27"/>
            <p:cNvSpPr txBox="1">
              <a:spLocks noChangeArrowheads="1"/>
            </p:cNvSpPr>
            <p:nvPr/>
          </p:nvSpPr>
          <p:spPr bwMode="auto">
            <a:xfrm>
              <a:off x="3538" y="3624"/>
              <a:ext cx="454" cy="288"/>
            </a:xfrm>
            <a:prstGeom prst="rect">
              <a:avLst/>
            </a:prstGeom>
            <a:noFill/>
            <a:ln w="9525" algn="ctr">
              <a:noFill/>
              <a:miter lim="800000"/>
              <a:headEnd/>
              <a:tailEnd/>
            </a:ln>
          </p:spPr>
          <p:txBody>
            <a:bodyPr>
              <a:spAutoFit/>
            </a:bodyPr>
            <a:lstStyle/>
            <a:p>
              <a:pPr algn="l" rtl="0"/>
              <a:r>
                <a:rPr lang="en-US" sz="2400" b="1">
                  <a:latin typeface="Symbol" pitchFamily="18" charset="2"/>
                </a:rPr>
                <a:t>s</a:t>
              </a:r>
              <a:r>
                <a:rPr lang="en-US" sz="2400" b="1" baseline="-25000"/>
                <a:t>1a</a:t>
              </a:r>
            </a:p>
          </p:txBody>
        </p:sp>
      </p:grpSp>
      <p:sp>
        <p:nvSpPr>
          <p:cNvPr id="81929" name="Arc 29"/>
          <p:cNvSpPr>
            <a:spLocks/>
          </p:cNvSpPr>
          <p:nvPr/>
        </p:nvSpPr>
        <p:spPr bwMode="auto">
          <a:xfrm rot="10800000" flipV="1">
            <a:off x="2606669" y="4322763"/>
            <a:ext cx="3051175" cy="1546225"/>
          </a:xfrm>
          <a:custGeom>
            <a:avLst/>
            <a:gdLst>
              <a:gd name="T0" fmla="*/ 0 w 43200"/>
              <a:gd name="T1" fmla="*/ 1541286 h 21600"/>
              <a:gd name="T2" fmla="*/ 3051175 w 43200"/>
              <a:gd name="T3" fmla="*/ 1546225 h 21600"/>
              <a:gd name="T4" fmla="*/ 1525588 w 43200"/>
              <a:gd name="T5" fmla="*/ 1546225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31"/>
                </a:moveTo>
                <a:cubicBezTo>
                  <a:pt x="38" y="9628"/>
                  <a:pt x="9697" y="-1"/>
                  <a:pt x="21600" y="0"/>
                </a:cubicBezTo>
                <a:cubicBezTo>
                  <a:pt x="33529" y="0"/>
                  <a:pt x="43200" y="9670"/>
                  <a:pt x="43200" y="21600"/>
                </a:cubicBezTo>
              </a:path>
              <a:path w="43200" h="21600" stroke="0" extrusionOk="0">
                <a:moveTo>
                  <a:pt x="0" y="21531"/>
                </a:moveTo>
                <a:cubicBezTo>
                  <a:pt x="38" y="9628"/>
                  <a:pt x="9697" y="-1"/>
                  <a:pt x="21600" y="0"/>
                </a:cubicBezTo>
                <a:cubicBezTo>
                  <a:pt x="33529" y="0"/>
                  <a:pt x="43200" y="9670"/>
                  <a:pt x="43200" y="21600"/>
                </a:cubicBezTo>
                <a:lnTo>
                  <a:pt x="21600" y="21600"/>
                </a:lnTo>
                <a:close/>
              </a:path>
            </a:pathLst>
          </a:custGeom>
          <a:noFill/>
          <a:ln w="38100">
            <a:solidFill>
              <a:srgbClr val="FF0000"/>
            </a:solidFill>
            <a:round/>
            <a:headEnd/>
            <a:tailEnd/>
          </a:ln>
        </p:spPr>
        <p:txBody>
          <a:bodyPr wrap="none" anchor="ctr"/>
          <a:lstStyle/>
          <a:p>
            <a:pPr algn="l" rtl="0"/>
            <a:endParaRPr lang="en-US" b="1"/>
          </a:p>
        </p:txBody>
      </p:sp>
      <p:grpSp>
        <p:nvGrpSpPr>
          <p:cNvPr id="7" name="Group 30"/>
          <p:cNvGrpSpPr>
            <a:grpSpLocks/>
          </p:cNvGrpSpPr>
          <p:nvPr/>
        </p:nvGrpSpPr>
        <p:grpSpPr bwMode="auto">
          <a:xfrm>
            <a:off x="2654296" y="6110288"/>
            <a:ext cx="3079750" cy="457200"/>
            <a:chOff x="1744" y="3849"/>
            <a:chExt cx="1940" cy="288"/>
          </a:xfrm>
        </p:grpSpPr>
        <p:sp>
          <p:nvSpPr>
            <p:cNvPr id="81969" name="Line 31"/>
            <p:cNvSpPr>
              <a:spLocks noChangeShapeType="1"/>
            </p:cNvSpPr>
            <p:nvPr/>
          </p:nvSpPr>
          <p:spPr bwMode="auto">
            <a:xfrm>
              <a:off x="1744" y="4052"/>
              <a:ext cx="1940" cy="0"/>
            </a:xfrm>
            <a:prstGeom prst="line">
              <a:avLst/>
            </a:prstGeom>
            <a:noFill/>
            <a:ln w="38100">
              <a:solidFill>
                <a:srgbClr val="0000FF"/>
              </a:solidFill>
              <a:round/>
              <a:headEnd type="triangle" w="med" len="med"/>
              <a:tailEnd type="triangle" w="med" len="med"/>
            </a:ln>
          </p:spPr>
          <p:txBody>
            <a:bodyPr/>
            <a:lstStyle/>
            <a:p>
              <a:pPr algn="l" rtl="0"/>
              <a:endParaRPr lang="en-US" b="1"/>
            </a:p>
          </p:txBody>
        </p:sp>
        <p:sp>
          <p:nvSpPr>
            <p:cNvPr id="81970" name="Text Box 32"/>
            <p:cNvSpPr txBox="1">
              <a:spLocks noChangeArrowheads="1"/>
            </p:cNvSpPr>
            <p:nvPr/>
          </p:nvSpPr>
          <p:spPr bwMode="auto">
            <a:xfrm>
              <a:off x="2629" y="3849"/>
              <a:ext cx="684" cy="288"/>
            </a:xfrm>
            <a:prstGeom prst="rect">
              <a:avLst/>
            </a:prstGeom>
            <a:solidFill>
              <a:schemeClr val="bg1"/>
            </a:solidFill>
            <a:ln w="9525" algn="ctr">
              <a:noFill/>
              <a:miter lim="800000"/>
              <a:headEnd/>
              <a:tailEnd/>
            </a:ln>
          </p:spPr>
          <p:txBody>
            <a:bodyPr>
              <a:spAutoFit/>
            </a:bodyPr>
            <a:lstStyle/>
            <a:p>
              <a:pPr algn="l" rtl="0"/>
              <a:r>
                <a:rPr lang="en-US" sz="2400" b="1"/>
                <a:t>(</a:t>
              </a:r>
              <a:r>
                <a:rPr lang="en-US" sz="2400" b="1">
                  <a:latin typeface="Symbol" pitchFamily="18" charset="2"/>
                </a:rPr>
                <a:t>Ds</a:t>
              </a:r>
              <a:r>
                <a:rPr lang="en-US" sz="2400" b="1" baseline="-25000"/>
                <a:t>d</a:t>
              </a:r>
              <a:r>
                <a:rPr lang="en-US" sz="2400" b="1"/>
                <a:t>)</a:t>
              </a:r>
              <a:r>
                <a:rPr lang="en-US" sz="2400" b="1" baseline="-25000"/>
                <a:t>fa</a:t>
              </a:r>
            </a:p>
          </p:txBody>
        </p:sp>
      </p:grpSp>
      <p:sp>
        <p:nvSpPr>
          <p:cNvPr id="81931" name="Line 35"/>
          <p:cNvSpPr>
            <a:spLocks noChangeShapeType="1"/>
          </p:cNvSpPr>
          <p:nvPr/>
        </p:nvSpPr>
        <p:spPr bwMode="auto">
          <a:xfrm flipV="1">
            <a:off x="793744" y="3205163"/>
            <a:ext cx="6099175" cy="2239962"/>
          </a:xfrm>
          <a:prstGeom prst="line">
            <a:avLst/>
          </a:prstGeom>
          <a:noFill/>
          <a:ln w="38100">
            <a:solidFill>
              <a:srgbClr val="FF6600"/>
            </a:solidFill>
            <a:round/>
            <a:headEnd/>
            <a:tailEnd/>
          </a:ln>
        </p:spPr>
        <p:txBody>
          <a:bodyPr/>
          <a:lstStyle/>
          <a:p>
            <a:pPr algn="l" rtl="0"/>
            <a:endParaRPr lang="en-US" b="1"/>
          </a:p>
        </p:txBody>
      </p:sp>
      <p:sp>
        <p:nvSpPr>
          <p:cNvPr id="81932" name="Line 36"/>
          <p:cNvSpPr>
            <a:spLocks noChangeShapeType="1"/>
          </p:cNvSpPr>
          <p:nvPr/>
        </p:nvSpPr>
        <p:spPr bwMode="auto">
          <a:xfrm>
            <a:off x="5286369" y="3797300"/>
            <a:ext cx="1789113" cy="0"/>
          </a:xfrm>
          <a:prstGeom prst="line">
            <a:avLst/>
          </a:prstGeom>
          <a:noFill/>
          <a:ln w="9525">
            <a:solidFill>
              <a:schemeClr val="tx1"/>
            </a:solidFill>
            <a:round/>
            <a:headEnd/>
            <a:tailEnd/>
          </a:ln>
        </p:spPr>
        <p:txBody>
          <a:bodyPr/>
          <a:lstStyle/>
          <a:p>
            <a:pPr algn="l" rtl="0"/>
            <a:endParaRPr lang="en-US" b="1"/>
          </a:p>
        </p:txBody>
      </p:sp>
      <p:sp>
        <p:nvSpPr>
          <p:cNvPr id="81933" name="Arc 37"/>
          <p:cNvSpPr>
            <a:spLocks/>
          </p:cNvSpPr>
          <p:nvPr/>
        </p:nvSpPr>
        <p:spPr bwMode="auto">
          <a:xfrm rot="17250268" flipV="1">
            <a:off x="6293638" y="3350419"/>
            <a:ext cx="361950" cy="493712"/>
          </a:xfrm>
          <a:custGeom>
            <a:avLst/>
            <a:gdLst>
              <a:gd name="T0" fmla="*/ 52376 w 21195"/>
              <a:gd name="T1" fmla="*/ 0 h 21381"/>
              <a:gd name="T2" fmla="*/ 361950 w 21195"/>
              <a:gd name="T3" fmla="*/ 397630 h 21381"/>
              <a:gd name="T4" fmla="*/ 0 w 21195"/>
              <a:gd name="T5" fmla="*/ 493712 h 21381"/>
              <a:gd name="T6" fmla="*/ 0 60000 65536"/>
              <a:gd name="T7" fmla="*/ 0 60000 65536"/>
              <a:gd name="T8" fmla="*/ 0 60000 65536"/>
              <a:gd name="T9" fmla="*/ 0 w 21195"/>
              <a:gd name="T10" fmla="*/ 0 h 21381"/>
              <a:gd name="T11" fmla="*/ 21195 w 21195"/>
              <a:gd name="T12" fmla="*/ 21381 h 21381"/>
            </a:gdLst>
            <a:ahLst/>
            <a:cxnLst>
              <a:cxn ang="T6">
                <a:pos x="T0" y="T1"/>
              </a:cxn>
              <a:cxn ang="T7">
                <a:pos x="T2" y="T3"/>
              </a:cxn>
              <a:cxn ang="T8">
                <a:pos x="T4" y="T5"/>
              </a:cxn>
            </a:cxnLst>
            <a:rect l="T9" t="T10" r="T11" b="T12"/>
            <a:pathLst>
              <a:path w="21195" h="21381" fill="none" extrusionOk="0">
                <a:moveTo>
                  <a:pt x="3067" y="-1"/>
                </a:moveTo>
                <a:cubicBezTo>
                  <a:pt x="12155" y="1303"/>
                  <a:pt x="19426" y="8210"/>
                  <a:pt x="21195" y="17219"/>
                </a:cubicBezTo>
              </a:path>
              <a:path w="21195" h="21381" stroke="0" extrusionOk="0">
                <a:moveTo>
                  <a:pt x="3067" y="-1"/>
                </a:moveTo>
                <a:cubicBezTo>
                  <a:pt x="12155" y="1303"/>
                  <a:pt x="19426" y="8210"/>
                  <a:pt x="21195" y="17219"/>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81934" name="Text Box 38"/>
          <p:cNvSpPr txBox="1">
            <a:spLocks noChangeArrowheads="1"/>
          </p:cNvSpPr>
          <p:nvPr/>
        </p:nvSpPr>
        <p:spPr bwMode="auto">
          <a:xfrm>
            <a:off x="6080121" y="3343278"/>
            <a:ext cx="654050" cy="519112"/>
          </a:xfrm>
          <a:prstGeom prst="rect">
            <a:avLst/>
          </a:prstGeom>
          <a:noFill/>
          <a:ln w="9525" algn="ctr">
            <a:noFill/>
            <a:miter lim="800000"/>
            <a:headEnd/>
            <a:tailEnd/>
          </a:ln>
        </p:spPr>
        <p:txBody>
          <a:bodyPr>
            <a:spAutoFit/>
          </a:bodyPr>
          <a:lstStyle/>
          <a:p>
            <a:pPr algn="l" rtl="0"/>
            <a:r>
              <a:rPr lang="en-US" sz="2800" b="1" dirty="0" smtClean="0">
                <a:solidFill>
                  <a:schemeClr val="hlink"/>
                </a:solidFill>
                <a:latin typeface="Symbol" pitchFamily="18" charset="2"/>
              </a:rPr>
              <a:t>f</a:t>
            </a:r>
            <a:endParaRPr lang="en-US" sz="2800" b="1" baseline="-25000" dirty="0">
              <a:solidFill>
                <a:schemeClr val="hlink"/>
              </a:solidFill>
            </a:endParaRPr>
          </a:p>
        </p:txBody>
      </p:sp>
      <p:sp>
        <p:nvSpPr>
          <p:cNvPr id="81935" name="Text Box 39"/>
          <p:cNvSpPr txBox="1">
            <a:spLocks noChangeArrowheads="1"/>
          </p:cNvSpPr>
          <p:nvPr/>
        </p:nvSpPr>
        <p:spPr bwMode="auto">
          <a:xfrm>
            <a:off x="6683418" y="3921118"/>
            <a:ext cx="2414588" cy="825500"/>
          </a:xfrm>
          <a:prstGeom prst="rect">
            <a:avLst/>
          </a:prstGeom>
          <a:solidFill>
            <a:srgbClr val="FFFF00"/>
          </a:solidFill>
          <a:ln w="9525" algn="ctr">
            <a:noFill/>
            <a:miter lim="800000"/>
            <a:headEnd/>
            <a:tailEnd/>
          </a:ln>
        </p:spPr>
        <p:txBody>
          <a:bodyPr>
            <a:spAutoFit/>
          </a:bodyPr>
          <a:lstStyle/>
          <a:p>
            <a:pPr algn="just" rtl="0"/>
            <a:r>
              <a:rPr lang="en-US" sz="1600" b="1" dirty="0">
                <a:solidFill>
                  <a:schemeClr val="hlink"/>
                </a:solidFill>
              </a:rPr>
              <a:t>Mohr – Coulomb failure envelope </a:t>
            </a:r>
            <a:r>
              <a:rPr lang="en-US" sz="1600" b="1" u="sng" dirty="0">
                <a:solidFill>
                  <a:schemeClr val="hlink"/>
                </a:solidFill>
              </a:rPr>
              <a:t>in terms of total stresses</a:t>
            </a:r>
          </a:p>
        </p:txBody>
      </p:sp>
      <p:sp>
        <p:nvSpPr>
          <p:cNvPr id="81936" name="Line 40"/>
          <p:cNvSpPr>
            <a:spLocks noChangeShapeType="1"/>
          </p:cNvSpPr>
          <p:nvPr/>
        </p:nvSpPr>
        <p:spPr bwMode="auto">
          <a:xfrm flipH="1">
            <a:off x="6918318" y="4746618"/>
            <a:ext cx="1268418" cy="611209"/>
          </a:xfrm>
          <a:prstGeom prst="line">
            <a:avLst/>
          </a:prstGeom>
          <a:noFill/>
          <a:ln w="28575">
            <a:solidFill>
              <a:srgbClr val="FF0000"/>
            </a:solidFill>
            <a:prstDash val="solid"/>
            <a:round/>
            <a:headEnd/>
            <a:tailEnd type="triangle" w="med" len="med"/>
          </a:ln>
        </p:spPr>
        <p:txBody>
          <a:bodyPr/>
          <a:lstStyle/>
          <a:p>
            <a:pPr algn="l" rtl="0"/>
            <a:endParaRPr lang="en-US" b="1"/>
          </a:p>
        </p:txBody>
      </p:sp>
      <p:sp>
        <p:nvSpPr>
          <p:cNvPr id="81937" name="Line 41"/>
          <p:cNvSpPr>
            <a:spLocks noChangeShapeType="1"/>
          </p:cNvSpPr>
          <p:nvPr/>
        </p:nvSpPr>
        <p:spPr bwMode="auto">
          <a:xfrm>
            <a:off x="714369" y="5414963"/>
            <a:ext cx="0" cy="500062"/>
          </a:xfrm>
          <a:prstGeom prst="line">
            <a:avLst/>
          </a:prstGeom>
          <a:noFill/>
          <a:ln w="25400">
            <a:solidFill>
              <a:schemeClr val="hlink"/>
            </a:solidFill>
            <a:round/>
            <a:headEnd type="triangle" w="med" len="med"/>
            <a:tailEnd type="triangle" w="med" len="med"/>
          </a:ln>
        </p:spPr>
        <p:txBody>
          <a:bodyPr/>
          <a:lstStyle/>
          <a:p>
            <a:pPr algn="l" rtl="0"/>
            <a:endParaRPr lang="en-US" b="1"/>
          </a:p>
        </p:txBody>
      </p:sp>
      <p:sp>
        <p:nvSpPr>
          <p:cNvPr id="81938" name="Text Box 42"/>
          <p:cNvSpPr txBox="1">
            <a:spLocks noChangeArrowheads="1"/>
          </p:cNvSpPr>
          <p:nvPr/>
        </p:nvSpPr>
        <p:spPr bwMode="auto">
          <a:xfrm>
            <a:off x="771518" y="5472116"/>
            <a:ext cx="785813" cy="379591"/>
          </a:xfrm>
          <a:prstGeom prst="rect">
            <a:avLst/>
          </a:prstGeom>
          <a:noFill/>
          <a:ln w="9525" algn="ctr">
            <a:noFill/>
            <a:miter lim="800000"/>
            <a:headEnd/>
            <a:tailEnd/>
          </a:ln>
        </p:spPr>
        <p:txBody>
          <a:bodyPr>
            <a:spAutoFit/>
          </a:bodyPr>
          <a:lstStyle/>
          <a:p>
            <a:pPr algn="l" rtl="0"/>
            <a:r>
              <a:rPr lang="en-US" b="1" dirty="0" smtClean="0">
                <a:solidFill>
                  <a:schemeClr val="hlink"/>
                </a:solidFill>
              </a:rPr>
              <a:t>C</a:t>
            </a:r>
            <a:endParaRPr lang="en-US" sz="2800" b="1" baseline="-25000" dirty="0">
              <a:solidFill>
                <a:schemeClr val="hlink"/>
              </a:solidFill>
            </a:endParaRPr>
          </a:p>
        </p:txBody>
      </p:sp>
      <p:grpSp>
        <p:nvGrpSpPr>
          <p:cNvPr id="8" name="Group 67"/>
          <p:cNvGrpSpPr>
            <a:grpSpLocks/>
          </p:cNvGrpSpPr>
          <p:nvPr/>
        </p:nvGrpSpPr>
        <p:grpSpPr bwMode="auto">
          <a:xfrm>
            <a:off x="1770061" y="5403855"/>
            <a:ext cx="4895866" cy="468313"/>
            <a:chOff x="1810" y="3390"/>
            <a:chExt cx="3084" cy="295"/>
          </a:xfrm>
        </p:grpSpPr>
        <p:sp>
          <p:nvSpPr>
            <p:cNvPr id="81967" name="Text Box 65"/>
            <p:cNvSpPr txBox="1">
              <a:spLocks noChangeArrowheads="1"/>
            </p:cNvSpPr>
            <p:nvPr/>
          </p:nvSpPr>
          <p:spPr bwMode="auto">
            <a:xfrm>
              <a:off x="1810" y="3390"/>
              <a:ext cx="490" cy="288"/>
            </a:xfrm>
            <a:prstGeom prst="rect">
              <a:avLst/>
            </a:prstGeom>
            <a:noFill/>
            <a:ln w="9525" algn="ctr">
              <a:noFill/>
              <a:miter lim="800000"/>
              <a:headEnd/>
              <a:tailEnd/>
            </a:ln>
          </p:spPr>
          <p:txBody>
            <a:bodyPr>
              <a:spAutoFit/>
            </a:bodyPr>
            <a:lstStyle/>
            <a:p>
              <a:pPr algn="l" rtl="0"/>
              <a:r>
                <a:rPr lang="en-US" sz="2400" b="1" dirty="0">
                  <a:solidFill>
                    <a:srgbClr val="0B0BEF"/>
                  </a:solidFill>
                  <a:latin typeface="Symbol" pitchFamily="18" charset="2"/>
                </a:rPr>
                <a:t>s</a:t>
              </a:r>
              <a:r>
                <a:rPr lang="en-US" sz="2400" b="1" dirty="0">
                  <a:solidFill>
                    <a:srgbClr val="0B0BEF"/>
                  </a:solidFill>
                  <a:latin typeface="Blazing" panose="00000400000000000000" pitchFamily="2" charset="0"/>
                </a:rPr>
                <a:t>’</a:t>
              </a:r>
              <a:r>
                <a:rPr lang="en-US" sz="2400" b="1" baseline="-25000" dirty="0">
                  <a:solidFill>
                    <a:srgbClr val="0B0BEF"/>
                  </a:solidFill>
                </a:rPr>
                <a:t>3b</a:t>
              </a:r>
            </a:p>
          </p:txBody>
        </p:sp>
        <p:sp>
          <p:nvSpPr>
            <p:cNvPr id="81968" name="Text Box 66"/>
            <p:cNvSpPr txBox="1">
              <a:spLocks noChangeArrowheads="1"/>
            </p:cNvSpPr>
            <p:nvPr/>
          </p:nvSpPr>
          <p:spPr bwMode="auto">
            <a:xfrm>
              <a:off x="4423" y="3397"/>
              <a:ext cx="471" cy="288"/>
            </a:xfrm>
            <a:prstGeom prst="rect">
              <a:avLst/>
            </a:prstGeom>
            <a:noFill/>
            <a:ln w="9525" algn="ctr">
              <a:noFill/>
              <a:miter lim="800000"/>
              <a:headEnd/>
              <a:tailEnd/>
            </a:ln>
          </p:spPr>
          <p:txBody>
            <a:bodyPr>
              <a:spAutoFit/>
            </a:bodyPr>
            <a:lstStyle/>
            <a:p>
              <a:pPr algn="l" rtl="0"/>
              <a:r>
                <a:rPr lang="en-US" sz="2400" b="1" dirty="0">
                  <a:solidFill>
                    <a:srgbClr val="0B0BEF"/>
                  </a:solidFill>
                  <a:latin typeface="Symbol" pitchFamily="18" charset="2"/>
                </a:rPr>
                <a:t>s</a:t>
              </a:r>
              <a:r>
                <a:rPr lang="en-US" sz="2400" b="1" dirty="0">
                  <a:solidFill>
                    <a:srgbClr val="0B0BEF"/>
                  </a:solidFill>
                  <a:latin typeface="Blazing" panose="00000400000000000000" pitchFamily="2" charset="0"/>
                </a:rPr>
                <a:t>’</a:t>
              </a:r>
              <a:r>
                <a:rPr lang="en-US" sz="2400" b="1" baseline="-25000" dirty="0">
                  <a:solidFill>
                    <a:srgbClr val="0B0BEF"/>
                  </a:solidFill>
                </a:rPr>
                <a:t>1b</a:t>
              </a:r>
            </a:p>
          </p:txBody>
        </p:sp>
      </p:grpSp>
      <p:grpSp>
        <p:nvGrpSpPr>
          <p:cNvPr id="9" name="Group 78"/>
          <p:cNvGrpSpPr>
            <a:grpSpLocks/>
          </p:cNvGrpSpPr>
          <p:nvPr/>
        </p:nvGrpSpPr>
        <p:grpSpPr bwMode="auto">
          <a:xfrm>
            <a:off x="1090606" y="5397512"/>
            <a:ext cx="3762374" cy="476251"/>
            <a:chOff x="785" y="3360"/>
            <a:chExt cx="2370" cy="300"/>
          </a:xfrm>
        </p:grpSpPr>
        <p:sp>
          <p:nvSpPr>
            <p:cNvPr id="81965" name="Text Box 70"/>
            <p:cNvSpPr txBox="1">
              <a:spLocks noChangeArrowheads="1"/>
            </p:cNvSpPr>
            <p:nvPr/>
          </p:nvSpPr>
          <p:spPr bwMode="auto">
            <a:xfrm>
              <a:off x="785" y="3372"/>
              <a:ext cx="430" cy="288"/>
            </a:xfrm>
            <a:prstGeom prst="rect">
              <a:avLst/>
            </a:prstGeom>
            <a:noFill/>
            <a:ln w="9525" algn="ctr">
              <a:noFill/>
              <a:miter lim="800000"/>
              <a:headEnd/>
              <a:tailEnd/>
            </a:ln>
          </p:spPr>
          <p:txBody>
            <a:bodyPr>
              <a:spAutoFit/>
            </a:bodyPr>
            <a:lstStyle/>
            <a:p>
              <a:pPr algn="l" rtl="0"/>
              <a:r>
                <a:rPr lang="en-US" sz="2400" b="1" dirty="0">
                  <a:solidFill>
                    <a:srgbClr val="0B0BEF"/>
                  </a:solidFill>
                  <a:latin typeface="Symbol" pitchFamily="18" charset="2"/>
                </a:rPr>
                <a:t>s</a:t>
              </a:r>
              <a:r>
                <a:rPr lang="en-US" sz="2400" b="1" dirty="0">
                  <a:solidFill>
                    <a:srgbClr val="0B0BEF"/>
                  </a:solidFill>
                  <a:latin typeface="Blazing" panose="00000400000000000000" pitchFamily="2" charset="0"/>
                </a:rPr>
                <a:t>’</a:t>
              </a:r>
              <a:r>
                <a:rPr lang="en-US" sz="2400" b="1" baseline="-25000" dirty="0">
                  <a:solidFill>
                    <a:srgbClr val="0B0BEF"/>
                  </a:solidFill>
                </a:rPr>
                <a:t>3a</a:t>
              </a:r>
            </a:p>
          </p:txBody>
        </p:sp>
        <p:sp>
          <p:nvSpPr>
            <p:cNvPr id="81966" name="Text Box 71"/>
            <p:cNvSpPr txBox="1">
              <a:spLocks noChangeArrowheads="1"/>
            </p:cNvSpPr>
            <p:nvPr/>
          </p:nvSpPr>
          <p:spPr bwMode="auto">
            <a:xfrm>
              <a:off x="2701" y="3360"/>
              <a:ext cx="454" cy="288"/>
            </a:xfrm>
            <a:prstGeom prst="rect">
              <a:avLst/>
            </a:prstGeom>
            <a:noFill/>
            <a:ln w="9525" algn="ctr">
              <a:noFill/>
              <a:miter lim="800000"/>
              <a:headEnd/>
              <a:tailEnd/>
            </a:ln>
          </p:spPr>
          <p:txBody>
            <a:bodyPr>
              <a:spAutoFit/>
            </a:bodyPr>
            <a:lstStyle/>
            <a:p>
              <a:pPr algn="l" rtl="0"/>
              <a:r>
                <a:rPr lang="en-US" sz="2400" b="1" dirty="0">
                  <a:solidFill>
                    <a:srgbClr val="0B0BEF"/>
                  </a:solidFill>
                  <a:latin typeface="Symbol" pitchFamily="18" charset="2"/>
                </a:rPr>
                <a:t>s</a:t>
              </a:r>
              <a:r>
                <a:rPr lang="en-US" sz="2400" b="1" dirty="0">
                  <a:solidFill>
                    <a:srgbClr val="0B0BEF"/>
                  </a:solidFill>
                  <a:latin typeface="Blazing" panose="00000400000000000000" pitchFamily="2" charset="0"/>
                </a:rPr>
                <a:t>’</a:t>
              </a:r>
              <a:r>
                <a:rPr lang="en-US" sz="2400" b="1" baseline="-25000" dirty="0">
                  <a:solidFill>
                    <a:srgbClr val="0B0BEF"/>
                  </a:solidFill>
                </a:rPr>
                <a:t>1a</a:t>
              </a:r>
            </a:p>
          </p:txBody>
        </p:sp>
      </p:grpSp>
      <p:grpSp>
        <p:nvGrpSpPr>
          <p:cNvPr id="10" name="Group 89"/>
          <p:cNvGrpSpPr>
            <a:grpSpLocks/>
          </p:cNvGrpSpPr>
          <p:nvPr/>
        </p:nvGrpSpPr>
        <p:grpSpPr bwMode="auto">
          <a:xfrm>
            <a:off x="131758" y="2071688"/>
            <a:ext cx="6284913" cy="3829050"/>
            <a:chOff x="191" y="1305"/>
            <a:chExt cx="3959" cy="2412"/>
          </a:xfrm>
        </p:grpSpPr>
        <p:sp>
          <p:nvSpPr>
            <p:cNvPr id="81957" name="Text Box 79"/>
            <p:cNvSpPr txBox="1">
              <a:spLocks noChangeArrowheads="1"/>
            </p:cNvSpPr>
            <p:nvPr/>
          </p:nvSpPr>
          <p:spPr bwMode="auto">
            <a:xfrm>
              <a:off x="738" y="1305"/>
              <a:ext cx="1620" cy="520"/>
            </a:xfrm>
            <a:prstGeom prst="rect">
              <a:avLst/>
            </a:prstGeom>
            <a:solidFill>
              <a:srgbClr val="FFFF00"/>
            </a:solidFill>
            <a:ln w="9525" algn="ctr">
              <a:noFill/>
              <a:miter lim="800000"/>
              <a:headEnd/>
              <a:tailEnd/>
            </a:ln>
          </p:spPr>
          <p:txBody>
            <a:bodyPr>
              <a:spAutoFit/>
            </a:bodyPr>
            <a:lstStyle/>
            <a:p>
              <a:pPr algn="just" rtl="0"/>
              <a:r>
                <a:rPr lang="en-US" sz="1600" b="1" dirty="0">
                  <a:solidFill>
                    <a:srgbClr val="0B0BEF"/>
                  </a:solidFill>
                </a:rPr>
                <a:t>Mohr – Coulomb failure envelope </a:t>
              </a:r>
              <a:r>
                <a:rPr lang="en-US" sz="1600" b="1" u="sng" dirty="0">
                  <a:solidFill>
                    <a:srgbClr val="0B0BEF"/>
                  </a:solidFill>
                </a:rPr>
                <a:t>in terms of effective stresses</a:t>
              </a:r>
            </a:p>
          </p:txBody>
        </p:sp>
        <p:sp>
          <p:nvSpPr>
            <p:cNvPr id="81958" name="Line 80"/>
            <p:cNvSpPr>
              <a:spLocks noChangeShapeType="1"/>
            </p:cNvSpPr>
            <p:nvPr/>
          </p:nvSpPr>
          <p:spPr bwMode="auto">
            <a:xfrm>
              <a:off x="2343" y="1444"/>
              <a:ext cx="591" cy="792"/>
            </a:xfrm>
            <a:prstGeom prst="line">
              <a:avLst/>
            </a:prstGeom>
            <a:noFill/>
            <a:ln w="28575">
              <a:solidFill>
                <a:srgbClr val="00B050"/>
              </a:solidFill>
              <a:prstDash val="solid"/>
              <a:round/>
              <a:headEnd/>
              <a:tailEnd type="triangle" w="med" len="med"/>
            </a:ln>
          </p:spPr>
          <p:txBody>
            <a:bodyPr/>
            <a:lstStyle/>
            <a:p>
              <a:pPr algn="l" rtl="0"/>
              <a:endParaRPr lang="en-US" b="1"/>
            </a:p>
          </p:txBody>
        </p:sp>
        <p:sp>
          <p:nvSpPr>
            <p:cNvPr id="81959" name="Line 81"/>
            <p:cNvSpPr>
              <a:spLocks noChangeShapeType="1"/>
            </p:cNvSpPr>
            <p:nvPr/>
          </p:nvSpPr>
          <p:spPr bwMode="auto">
            <a:xfrm flipV="1">
              <a:off x="605" y="1809"/>
              <a:ext cx="3263" cy="1476"/>
            </a:xfrm>
            <a:prstGeom prst="line">
              <a:avLst/>
            </a:prstGeom>
            <a:noFill/>
            <a:ln w="38100">
              <a:solidFill>
                <a:srgbClr val="009900"/>
              </a:solidFill>
              <a:round/>
              <a:headEnd/>
              <a:tailEnd/>
            </a:ln>
          </p:spPr>
          <p:txBody>
            <a:bodyPr/>
            <a:lstStyle/>
            <a:p>
              <a:pPr algn="l" rtl="0"/>
              <a:endParaRPr lang="en-US" b="1"/>
            </a:p>
          </p:txBody>
        </p:sp>
        <p:sp>
          <p:nvSpPr>
            <p:cNvPr id="81960" name="Line 82"/>
            <p:cNvSpPr>
              <a:spLocks noChangeShapeType="1"/>
            </p:cNvSpPr>
            <p:nvPr/>
          </p:nvSpPr>
          <p:spPr bwMode="auto">
            <a:xfrm>
              <a:off x="3023" y="2191"/>
              <a:ext cx="1127" cy="0"/>
            </a:xfrm>
            <a:prstGeom prst="line">
              <a:avLst/>
            </a:prstGeom>
            <a:noFill/>
            <a:ln w="9525">
              <a:solidFill>
                <a:schemeClr val="tx1"/>
              </a:solidFill>
              <a:round/>
              <a:headEnd/>
              <a:tailEnd/>
            </a:ln>
          </p:spPr>
          <p:txBody>
            <a:bodyPr/>
            <a:lstStyle/>
            <a:p>
              <a:pPr algn="l" rtl="0"/>
              <a:endParaRPr lang="en-US" b="1"/>
            </a:p>
          </p:txBody>
        </p:sp>
        <p:sp>
          <p:nvSpPr>
            <p:cNvPr id="81961" name="Arc 83"/>
            <p:cNvSpPr>
              <a:spLocks/>
            </p:cNvSpPr>
            <p:nvPr/>
          </p:nvSpPr>
          <p:spPr bwMode="auto">
            <a:xfrm rot="17250268" flipV="1">
              <a:off x="3568" y="1899"/>
              <a:ext cx="228" cy="311"/>
            </a:xfrm>
            <a:custGeom>
              <a:avLst/>
              <a:gdLst>
                <a:gd name="T0" fmla="*/ 33 w 21195"/>
                <a:gd name="T1" fmla="*/ 0 h 21381"/>
                <a:gd name="T2" fmla="*/ 228 w 21195"/>
                <a:gd name="T3" fmla="*/ 250 h 21381"/>
                <a:gd name="T4" fmla="*/ 0 w 21195"/>
                <a:gd name="T5" fmla="*/ 311 h 21381"/>
                <a:gd name="T6" fmla="*/ 0 60000 65536"/>
                <a:gd name="T7" fmla="*/ 0 60000 65536"/>
                <a:gd name="T8" fmla="*/ 0 60000 65536"/>
                <a:gd name="T9" fmla="*/ 0 w 21195"/>
                <a:gd name="T10" fmla="*/ 0 h 21381"/>
                <a:gd name="T11" fmla="*/ 21195 w 21195"/>
                <a:gd name="T12" fmla="*/ 21381 h 21381"/>
              </a:gdLst>
              <a:ahLst/>
              <a:cxnLst>
                <a:cxn ang="T6">
                  <a:pos x="T0" y="T1"/>
                </a:cxn>
                <a:cxn ang="T7">
                  <a:pos x="T2" y="T3"/>
                </a:cxn>
                <a:cxn ang="T8">
                  <a:pos x="T4" y="T5"/>
                </a:cxn>
              </a:cxnLst>
              <a:rect l="T9" t="T10" r="T11" b="T12"/>
              <a:pathLst>
                <a:path w="21195" h="21381" fill="none" extrusionOk="0">
                  <a:moveTo>
                    <a:pt x="3067" y="-1"/>
                  </a:moveTo>
                  <a:cubicBezTo>
                    <a:pt x="12155" y="1303"/>
                    <a:pt x="19426" y="8210"/>
                    <a:pt x="21195" y="17219"/>
                  </a:cubicBezTo>
                </a:path>
                <a:path w="21195" h="21381" stroke="0" extrusionOk="0">
                  <a:moveTo>
                    <a:pt x="3067" y="-1"/>
                  </a:moveTo>
                  <a:cubicBezTo>
                    <a:pt x="12155" y="1303"/>
                    <a:pt x="19426" y="8210"/>
                    <a:pt x="21195" y="17219"/>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81962" name="Text Box 84"/>
            <p:cNvSpPr txBox="1">
              <a:spLocks noChangeArrowheads="1"/>
            </p:cNvSpPr>
            <p:nvPr/>
          </p:nvSpPr>
          <p:spPr bwMode="auto">
            <a:xfrm>
              <a:off x="3443" y="1897"/>
              <a:ext cx="412" cy="327"/>
            </a:xfrm>
            <a:prstGeom prst="rect">
              <a:avLst/>
            </a:prstGeom>
            <a:noFill/>
            <a:ln w="9525" algn="ctr">
              <a:noFill/>
              <a:miter lim="800000"/>
              <a:headEnd/>
              <a:tailEnd/>
            </a:ln>
          </p:spPr>
          <p:txBody>
            <a:bodyPr>
              <a:spAutoFit/>
            </a:bodyPr>
            <a:lstStyle/>
            <a:p>
              <a:pPr algn="l" rtl="0"/>
              <a:r>
                <a:rPr lang="en-US" sz="2800" b="1" dirty="0">
                  <a:solidFill>
                    <a:schemeClr val="accent1"/>
                  </a:solidFill>
                  <a:latin typeface="Symbol" pitchFamily="18" charset="2"/>
                </a:rPr>
                <a:t>f</a:t>
              </a:r>
              <a:r>
                <a:rPr lang="en-US" sz="2800" b="1" dirty="0">
                  <a:solidFill>
                    <a:schemeClr val="accent1"/>
                  </a:solidFill>
                  <a:latin typeface="Blazing" panose="00000400000000000000" pitchFamily="2" charset="0"/>
                </a:rPr>
                <a:t>’</a:t>
              </a:r>
              <a:endParaRPr lang="en-US" sz="2800" b="1" baseline="-25000" dirty="0">
                <a:solidFill>
                  <a:schemeClr val="accent1"/>
                </a:solidFill>
                <a:latin typeface="Blazing" panose="00000400000000000000" pitchFamily="2" charset="0"/>
              </a:endParaRPr>
            </a:p>
          </p:txBody>
        </p:sp>
        <p:sp>
          <p:nvSpPr>
            <p:cNvPr id="81963" name="Line 85"/>
            <p:cNvSpPr>
              <a:spLocks noChangeShapeType="1"/>
            </p:cNvSpPr>
            <p:nvPr/>
          </p:nvSpPr>
          <p:spPr bwMode="auto">
            <a:xfrm flipH="1">
              <a:off x="445" y="3287"/>
              <a:ext cx="0" cy="430"/>
            </a:xfrm>
            <a:prstGeom prst="line">
              <a:avLst/>
            </a:prstGeom>
            <a:noFill/>
            <a:ln w="25400">
              <a:solidFill>
                <a:srgbClr val="009900"/>
              </a:solidFill>
              <a:round/>
              <a:headEnd type="triangle" w="med" len="med"/>
              <a:tailEnd type="triangle" w="med" len="med"/>
            </a:ln>
          </p:spPr>
          <p:txBody>
            <a:bodyPr/>
            <a:lstStyle/>
            <a:p>
              <a:pPr algn="l" rtl="0"/>
              <a:endParaRPr lang="en-US" b="1"/>
            </a:p>
          </p:txBody>
        </p:sp>
        <p:sp>
          <p:nvSpPr>
            <p:cNvPr id="81964" name="Text Box 86"/>
            <p:cNvSpPr txBox="1">
              <a:spLocks noChangeArrowheads="1"/>
            </p:cNvSpPr>
            <p:nvPr/>
          </p:nvSpPr>
          <p:spPr bwMode="auto">
            <a:xfrm>
              <a:off x="191" y="3379"/>
              <a:ext cx="399" cy="239"/>
            </a:xfrm>
            <a:prstGeom prst="rect">
              <a:avLst/>
            </a:prstGeom>
            <a:noFill/>
            <a:ln w="9525" algn="ctr">
              <a:noFill/>
              <a:miter lim="800000"/>
              <a:headEnd/>
              <a:tailEnd/>
            </a:ln>
          </p:spPr>
          <p:txBody>
            <a:bodyPr>
              <a:spAutoFit/>
            </a:bodyPr>
            <a:lstStyle/>
            <a:p>
              <a:pPr algn="l" rtl="0"/>
              <a:r>
                <a:rPr lang="en-US" b="1" dirty="0">
                  <a:solidFill>
                    <a:schemeClr val="accent1"/>
                  </a:solidFill>
                </a:rPr>
                <a:t>C</a:t>
              </a:r>
              <a:r>
                <a:rPr lang="en-US" sz="2800" b="1" baseline="30000" dirty="0">
                  <a:solidFill>
                    <a:schemeClr val="accent1"/>
                  </a:solidFill>
                  <a:latin typeface="Blazing" panose="00000400000000000000" pitchFamily="2" charset="0"/>
                </a:rPr>
                <a:t>’</a:t>
              </a:r>
            </a:p>
          </p:txBody>
        </p:sp>
      </p:grpSp>
      <p:grpSp>
        <p:nvGrpSpPr>
          <p:cNvPr id="11" name="Group 92"/>
          <p:cNvGrpSpPr>
            <a:grpSpLocks/>
          </p:cNvGrpSpPr>
          <p:nvPr/>
        </p:nvGrpSpPr>
        <p:grpSpPr bwMode="auto">
          <a:xfrm>
            <a:off x="4713279" y="5357827"/>
            <a:ext cx="936625" cy="373063"/>
            <a:chOff x="3077" y="3375"/>
            <a:chExt cx="590" cy="235"/>
          </a:xfrm>
        </p:grpSpPr>
        <p:sp>
          <p:nvSpPr>
            <p:cNvPr id="81955" name="Line 90"/>
            <p:cNvSpPr>
              <a:spLocks noChangeShapeType="1"/>
            </p:cNvSpPr>
            <p:nvPr/>
          </p:nvSpPr>
          <p:spPr bwMode="auto">
            <a:xfrm flipH="1" flipV="1">
              <a:off x="3077" y="3602"/>
              <a:ext cx="590" cy="8"/>
            </a:xfrm>
            <a:prstGeom prst="line">
              <a:avLst/>
            </a:prstGeom>
            <a:noFill/>
            <a:ln w="28575">
              <a:solidFill>
                <a:schemeClr val="accent1"/>
              </a:solidFill>
              <a:round/>
              <a:headEnd type="triangle" w="med" len="med"/>
              <a:tailEnd type="triangle" w="med" len="med"/>
            </a:ln>
          </p:spPr>
          <p:txBody>
            <a:bodyPr/>
            <a:lstStyle/>
            <a:p>
              <a:pPr algn="l" rtl="0"/>
              <a:endParaRPr lang="en-US" b="1">
                <a:solidFill>
                  <a:srgbClr val="0B0BEF"/>
                </a:solidFill>
              </a:endParaRPr>
            </a:p>
          </p:txBody>
        </p:sp>
        <p:sp>
          <p:nvSpPr>
            <p:cNvPr id="81956" name="Text Box 91"/>
            <p:cNvSpPr txBox="1">
              <a:spLocks noChangeArrowheads="1"/>
            </p:cNvSpPr>
            <p:nvPr/>
          </p:nvSpPr>
          <p:spPr bwMode="auto">
            <a:xfrm>
              <a:off x="3196" y="3375"/>
              <a:ext cx="346" cy="233"/>
            </a:xfrm>
            <a:prstGeom prst="rect">
              <a:avLst/>
            </a:prstGeom>
            <a:noFill/>
            <a:ln w="9525" algn="ctr">
              <a:noFill/>
              <a:miter lim="800000"/>
              <a:headEnd/>
              <a:tailEnd/>
            </a:ln>
          </p:spPr>
          <p:txBody>
            <a:bodyPr>
              <a:spAutoFit/>
            </a:bodyPr>
            <a:lstStyle/>
            <a:p>
              <a:pPr algn="l" rtl="0"/>
              <a:r>
                <a:rPr lang="en-US" b="1" dirty="0" err="1">
                  <a:solidFill>
                    <a:srgbClr val="0B0BEF"/>
                  </a:solidFill>
                </a:rPr>
                <a:t>u</a:t>
              </a:r>
              <a:r>
                <a:rPr lang="en-US" b="1" baseline="-25000" dirty="0" err="1">
                  <a:solidFill>
                    <a:srgbClr val="0B0BEF"/>
                  </a:solidFill>
                </a:rPr>
                <a:t>fa</a:t>
              </a:r>
              <a:endParaRPr lang="en-US" b="1" baseline="-25000" dirty="0">
                <a:solidFill>
                  <a:srgbClr val="0B0BEF"/>
                </a:solidFill>
              </a:endParaRPr>
            </a:p>
          </p:txBody>
        </p:sp>
      </p:grpSp>
      <p:grpSp>
        <p:nvGrpSpPr>
          <p:cNvPr id="12" name="Group 96"/>
          <p:cNvGrpSpPr>
            <a:grpSpLocks/>
          </p:cNvGrpSpPr>
          <p:nvPr/>
        </p:nvGrpSpPr>
        <p:grpSpPr bwMode="auto">
          <a:xfrm>
            <a:off x="5808656" y="5156215"/>
            <a:ext cx="1127125" cy="369888"/>
            <a:chOff x="3767" y="3221"/>
            <a:chExt cx="710" cy="233"/>
          </a:xfrm>
        </p:grpSpPr>
        <p:sp>
          <p:nvSpPr>
            <p:cNvPr id="81953" name="Line 94"/>
            <p:cNvSpPr>
              <a:spLocks noChangeShapeType="1"/>
            </p:cNvSpPr>
            <p:nvPr/>
          </p:nvSpPr>
          <p:spPr bwMode="auto">
            <a:xfrm flipH="1" flipV="1">
              <a:off x="3767" y="3428"/>
              <a:ext cx="710" cy="11"/>
            </a:xfrm>
            <a:prstGeom prst="line">
              <a:avLst/>
            </a:prstGeom>
            <a:noFill/>
            <a:ln w="28575">
              <a:solidFill>
                <a:schemeClr val="accent1"/>
              </a:solidFill>
              <a:round/>
              <a:headEnd type="triangle" w="med" len="med"/>
              <a:tailEnd type="triangle" w="med" len="med"/>
            </a:ln>
          </p:spPr>
          <p:txBody>
            <a:bodyPr/>
            <a:lstStyle/>
            <a:p>
              <a:pPr algn="l" rtl="0"/>
              <a:endParaRPr lang="en-US" b="1">
                <a:solidFill>
                  <a:srgbClr val="0B0BEF"/>
                </a:solidFill>
              </a:endParaRPr>
            </a:p>
          </p:txBody>
        </p:sp>
        <p:sp>
          <p:nvSpPr>
            <p:cNvPr id="81954" name="Text Box 95"/>
            <p:cNvSpPr txBox="1">
              <a:spLocks noChangeArrowheads="1"/>
            </p:cNvSpPr>
            <p:nvPr/>
          </p:nvSpPr>
          <p:spPr bwMode="auto">
            <a:xfrm>
              <a:off x="3941" y="3221"/>
              <a:ext cx="346" cy="233"/>
            </a:xfrm>
            <a:prstGeom prst="rect">
              <a:avLst/>
            </a:prstGeom>
            <a:noFill/>
            <a:ln w="9525" algn="ctr">
              <a:noFill/>
              <a:miter lim="800000"/>
              <a:headEnd/>
              <a:tailEnd/>
            </a:ln>
          </p:spPr>
          <p:txBody>
            <a:bodyPr>
              <a:spAutoFit/>
            </a:bodyPr>
            <a:lstStyle/>
            <a:p>
              <a:pPr algn="l" rtl="0"/>
              <a:r>
                <a:rPr lang="en-US" b="1" dirty="0" err="1">
                  <a:solidFill>
                    <a:srgbClr val="0B0BEF"/>
                  </a:solidFill>
                </a:rPr>
                <a:t>u</a:t>
              </a:r>
              <a:r>
                <a:rPr lang="en-US" b="1" baseline="-25000" dirty="0" err="1">
                  <a:solidFill>
                    <a:srgbClr val="0B0BEF"/>
                  </a:solidFill>
                </a:rPr>
                <a:t>fb</a:t>
              </a:r>
              <a:endParaRPr lang="en-US" b="1" baseline="-25000" dirty="0">
                <a:solidFill>
                  <a:srgbClr val="0B0BEF"/>
                </a:solidFill>
              </a:endParaRPr>
            </a:p>
          </p:txBody>
        </p:sp>
      </p:grpSp>
      <p:grpSp>
        <p:nvGrpSpPr>
          <p:cNvPr id="13" name="Group 99"/>
          <p:cNvGrpSpPr>
            <a:grpSpLocks/>
          </p:cNvGrpSpPr>
          <p:nvPr/>
        </p:nvGrpSpPr>
        <p:grpSpPr bwMode="auto">
          <a:xfrm>
            <a:off x="5614981" y="322501"/>
            <a:ext cx="2903537" cy="2060575"/>
            <a:chOff x="3167" y="293"/>
            <a:chExt cx="1829" cy="1298"/>
          </a:xfrm>
        </p:grpSpPr>
        <p:sp>
          <p:nvSpPr>
            <p:cNvPr id="81948" name="Line 46"/>
            <p:cNvSpPr>
              <a:spLocks noChangeShapeType="1"/>
            </p:cNvSpPr>
            <p:nvPr/>
          </p:nvSpPr>
          <p:spPr bwMode="auto">
            <a:xfrm>
              <a:off x="3392" y="607"/>
              <a:ext cx="0" cy="305"/>
            </a:xfrm>
            <a:prstGeom prst="line">
              <a:avLst/>
            </a:prstGeom>
            <a:noFill/>
            <a:ln w="38100">
              <a:solidFill>
                <a:schemeClr val="tx1"/>
              </a:solidFill>
              <a:round/>
              <a:headEnd/>
              <a:tailEnd type="triangle" w="med" len="med"/>
            </a:ln>
          </p:spPr>
          <p:txBody>
            <a:bodyPr/>
            <a:lstStyle/>
            <a:p>
              <a:pPr algn="l" rtl="0"/>
              <a:endParaRPr lang="en-US" b="1"/>
            </a:p>
          </p:txBody>
        </p:sp>
        <p:sp>
          <p:nvSpPr>
            <p:cNvPr id="81949" name="Line 47"/>
            <p:cNvSpPr>
              <a:spLocks noChangeShapeType="1"/>
            </p:cNvSpPr>
            <p:nvPr/>
          </p:nvSpPr>
          <p:spPr bwMode="auto">
            <a:xfrm rot="16200000" flipV="1">
              <a:off x="3778" y="1139"/>
              <a:ext cx="0" cy="257"/>
            </a:xfrm>
            <a:prstGeom prst="line">
              <a:avLst/>
            </a:prstGeom>
            <a:noFill/>
            <a:ln w="38100">
              <a:solidFill>
                <a:schemeClr val="tx1"/>
              </a:solidFill>
              <a:round/>
              <a:headEnd/>
              <a:tailEnd type="triangle" w="med" len="med"/>
            </a:ln>
          </p:spPr>
          <p:txBody>
            <a:bodyPr/>
            <a:lstStyle/>
            <a:p>
              <a:pPr algn="l" rtl="0"/>
              <a:endParaRPr lang="en-US" b="1"/>
            </a:p>
          </p:txBody>
        </p:sp>
        <p:sp>
          <p:nvSpPr>
            <p:cNvPr id="81950" name="Text Box 48"/>
            <p:cNvSpPr txBox="1">
              <a:spLocks noChangeArrowheads="1"/>
            </p:cNvSpPr>
            <p:nvPr/>
          </p:nvSpPr>
          <p:spPr bwMode="auto">
            <a:xfrm>
              <a:off x="3209" y="293"/>
              <a:ext cx="1488" cy="252"/>
            </a:xfrm>
            <a:prstGeom prst="rect">
              <a:avLst/>
            </a:prstGeom>
            <a:noFill/>
            <a:ln w="9525" algn="ctr">
              <a:noFill/>
              <a:miter lim="800000"/>
              <a:headEnd/>
              <a:tailEnd/>
            </a:ln>
          </p:spPr>
          <p:txBody>
            <a:bodyPr>
              <a:spAutoFit/>
            </a:bodyPr>
            <a:lstStyle/>
            <a:p>
              <a:pPr algn="l" rtl="0"/>
              <a:r>
                <a:rPr lang="en-US" sz="2000" b="1" dirty="0">
                  <a:latin typeface="Symbol" pitchFamily="18" charset="2"/>
                </a:rPr>
                <a:t>s</a:t>
              </a:r>
              <a:r>
                <a:rPr lang="en-US" sz="2000" b="1" dirty="0">
                  <a:latin typeface="Blazing" panose="00000400000000000000" pitchFamily="2" charset="0"/>
                </a:rPr>
                <a:t>’</a:t>
              </a:r>
              <a:r>
                <a:rPr lang="en-US" sz="2000" b="1" baseline="-25000" dirty="0"/>
                <a:t>1 </a:t>
              </a:r>
              <a:r>
                <a:rPr lang="en-US" sz="2000" b="1" dirty="0"/>
                <a:t>= </a:t>
              </a:r>
              <a:r>
                <a:rPr lang="en-US" sz="2000" b="1" dirty="0">
                  <a:latin typeface="Symbol" pitchFamily="18" charset="2"/>
                </a:rPr>
                <a:t>s</a:t>
              </a:r>
              <a:r>
                <a:rPr lang="en-US" sz="2000" b="1" baseline="-25000" dirty="0"/>
                <a:t>3</a:t>
              </a:r>
              <a:r>
                <a:rPr lang="en-US" sz="2000" b="1" dirty="0"/>
                <a:t> + (</a:t>
              </a:r>
              <a:r>
                <a:rPr lang="en-US" sz="2000" b="1" dirty="0" err="1">
                  <a:latin typeface="Symbol" pitchFamily="18" charset="2"/>
                </a:rPr>
                <a:t>Ds</a:t>
              </a:r>
              <a:r>
                <a:rPr lang="en-US" sz="2000" b="1" baseline="-25000" dirty="0" err="1"/>
                <a:t>d</a:t>
              </a:r>
              <a:r>
                <a:rPr lang="en-US" sz="2000" b="1" dirty="0"/>
                <a:t>)</a:t>
              </a:r>
              <a:r>
                <a:rPr lang="en-US" sz="2000" b="1" baseline="-25000" dirty="0"/>
                <a:t>f </a:t>
              </a:r>
              <a:r>
                <a:rPr lang="en-US" sz="2000" b="1" dirty="0"/>
                <a:t>-</a:t>
              </a:r>
              <a:r>
                <a:rPr lang="en-US" sz="2000" b="1" baseline="-25000" dirty="0"/>
                <a:t> </a:t>
              </a:r>
              <a:r>
                <a:rPr lang="en-US" sz="2000" b="1" dirty="0" err="1"/>
                <a:t>u</a:t>
              </a:r>
              <a:r>
                <a:rPr lang="en-US" sz="2000" b="1" baseline="-25000" dirty="0" err="1"/>
                <a:t>f</a:t>
              </a:r>
              <a:r>
                <a:rPr lang="en-US" sz="2000" b="1" dirty="0">
                  <a:latin typeface="Symbol" pitchFamily="18" charset="2"/>
                </a:rPr>
                <a:t> </a:t>
              </a:r>
            </a:p>
          </p:txBody>
        </p:sp>
        <p:sp>
          <p:nvSpPr>
            <p:cNvPr id="81951" name="Text Box 49"/>
            <p:cNvSpPr txBox="1">
              <a:spLocks noChangeArrowheads="1"/>
            </p:cNvSpPr>
            <p:nvPr/>
          </p:nvSpPr>
          <p:spPr bwMode="auto">
            <a:xfrm>
              <a:off x="3892" y="1091"/>
              <a:ext cx="1104" cy="288"/>
            </a:xfrm>
            <a:prstGeom prst="rect">
              <a:avLst/>
            </a:prstGeom>
            <a:noFill/>
            <a:ln w="9525" algn="ctr">
              <a:noFill/>
              <a:miter lim="800000"/>
              <a:headEnd/>
              <a:tailEnd/>
            </a:ln>
          </p:spPr>
          <p:txBody>
            <a:bodyPr>
              <a:spAutoFit/>
            </a:bodyPr>
            <a:lstStyle/>
            <a:p>
              <a:pPr algn="l" rtl="0"/>
              <a:r>
                <a:rPr lang="en-US" sz="2400" b="1" dirty="0">
                  <a:latin typeface="Symbol" pitchFamily="18" charset="2"/>
                </a:rPr>
                <a:t>s</a:t>
              </a:r>
              <a:r>
                <a:rPr lang="en-US" sz="2400" b="1" dirty="0">
                  <a:latin typeface="Blazing" panose="00000400000000000000" pitchFamily="2" charset="0"/>
                </a:rPr>
                <a:t>’</a:t>
              </a:r>
              <a:r>
                <a:rPr lang="en-US" sz="2400" b="1" baseline="-25000" dirty="0">
                  <a:latin typeface="Symbol" pitchFamily="18" charset="2"/>
                </a:rPr>
                <a:t>3</a:t>
              </a:r>
              <a:r>
                <a:rPr lang="en-US" sz="2400" b="1" dirty="0">
                  <a:latin typeface="Symbol" pitchFamily="18" charset="2"/>
                </a:rPr>
                <a:t> </a:t>
              </a:r>
              <a:r>
                <a:rPr lang="en-US" sz="2400" b="1" dirty="0"/>
                <a:t>=</a:t>
              </a:r>
              <a:r>
                <a:rPr lang="en-US" sz="2400" b="1" dirty="0">
                  <a:latin typeface="Symbol" pitchFamily="18" charset="2"/>
                </a:rPr>
                <a:t> s</a:t>
              </a:r>
              <a:r>
                <a:rPr lang="en-US" sz="2400" b="1" baseline="-25000" dirty="0"/>
                <a:t>3 </a:t>
              </a:r>
              <a:r>
                <a:rPr lang="en-US" b="1" dirty="0"/>
                <a:t>-</a:t>
              </a:r>
              <a:r>
                <a:rPr lang="en-US" b="1" baseline="-25000" dirty="0"/>
                <a:t> </a:t>
              </a:r>
              <a:r>
                <a:rPr lang="en-US" b="1" dirty="0" err="1"/>
                <a:t>u</a:t>
              </a:r>
              <a:r>
                <a:rPr lang="en-US" b="1" baseline="-25000" dirty="0" err="1"/>
                <a:t>f</a:t>
              </a:r>
              <a:r>
                <a:rPr lang="en-US" b="1" dirty="0">
                  <a:latin typeface="Symbol" pitchFamily="18" charset="2"/>
                </a:rPr>
                <a:t> </a:t>
              </a:r>
            </a:p>
          </p:txBody>
        </p:sp>
        <p:sp>
          <p:nvSpPr>
            <p:cNvPr id="81952" name="Rectangle 50" descr="Stationery"/>
            <p:cNvSpPr>
              <a:spLocks noChangeArrowheads="1"/>
            </p:cNvSpPr>
            <p:nvPr/>
          </p:nvSpPr>
          <p:spPr bwMode="auto">
            <a:xfrm>
              <a:off x="3167" y="931"/>
              <a:ext cx="468" cy="660"/>
            </a:xfrm>
            <a:prstGeom prst="rect">
              <a:avLst/>
            </a:prstGeom>
            <a:blipFill dpi="0" rotWithShape="1">
              <a:blip r:embed="rId2"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grpSp>
      <p:sp>
        <p:nvSpPr>
          <p:cNvPr id="81945" name="Line 51"/>
          <p:cNvSpPr>
            <a:spLocks noChangeShapeType="1"/>
          </p:cNvSpPr>
          <p:nvPr/>
        </p:nvSpPr>
        <p:spPr bwMode="auto">
          <a:xfrm flipH="1">
            <a:off x="5614981" y="1513126"/>
            <a:ext cx="731837" cy="690562"/>
          </a:xfrm>
          <a:prstGeom prst="line">
            <a:avLst/>
          </a:prstGeom>
          <a:noFill/>
          <a:ln w="9525">
            <a:solidFill>
              <a:schemeClr val="tx1"/>
            </a:solidFill>
            <a:round/>
            <a:headEnd/>
            <a:tailEnd/>
          </a:ln>
        </p:spPr>
        <p:txBody>
          <a:bodyPr/>
          <a:lstStyle/>
          <a:p>
            <a:pPr algn="l" rtl="0"/>
            <a:endParaRPr lang="en-US" b="1"/>
          </a:p>
        </p:txBody>
      </p:sp>
      <p:sp>
        <p:nvSpPr>
          <p:cNvPr id="81946" name="Text Box 52"/>
          <p:cNvSpPr txBox="1">
            <a:spLocks noChangeArrowheads="1"/>
          </p:cNvSpPr>
          <p:nvPr/>
        </p:nvSpPr>
        <p:spPr bwMode="auto">
          <a:xfrm>
            <a:off x="4289419" y="2517775"/>
            <a:ext cx="3172663" cy="369332"/>
          </a:xfrm>
          <a:prstGeom prst="rect">
            <a:avLst/>
          </a:prstGeom>
          <a:noFill/>
          <a:ln w="9525" algn="ctr">
            <a:noFill/>
            <a:miter lim="800000"/>
            <a:headEnd/>
            <a:tailEnd/>
          </a:ln>
        </p:spPr>
        <p:txBody>
          <a:bodyPr wrap="none">
            <a:spAutoFit/>
          </a:bodyPr>
          <a:lstStyle/>
          <a:p>
            <a:pPr algn="l" rtl="0"/>
            <a:r>
              <a:rPr lang="en-US" sz="1800" b="1"/>
              <a:t>Effective stresses at failure</a:t>
            </a:r>
          </a:p>
        </p:txBody>
      </p:sp>
      <p:sp>
        <p:nvSpPr>
          <p:cNvPr id="81947" name="Text Box 97"/>
          <p:cNvSpPr txBox="1">
            <a:spLocks noChangeArrowheads="1"/>
          </p:cNvSpPr>
          <p:nvPr/>
        </p:nvSpPr>
        <p:spPr bwMode="auto">
          <a:xfrm>
            <a:off x="5816593" y="1862376"/>
            <a:ext cx="457200" cy="369332"/>
          </a:xfrm>
          <a:prstGeom prst="rect">
            <a:avLst/>
          </a:prstGeom>
          <a:noFill/>
          <a:ln w="9525" algn="ctr">
            <a:noFill/>
            <a:miter lim="800000"/>
            <a:headEnd/>
            <a:tailEnd/>
          </a:ln>
        </p:spPr>
        <p:txBody>
          <a:bodyPr>
            <a:spAutoFit/>
          </a:bodyPr>
          <a:lstStyle/>
          <a:p>
            <a:pPr algn="l" rtl="0"/>
            <a:r>
              <a:rPr lang="en-US" b="1"/>
              <a:t>u</a:t>
            </a:r>
            <a:r>
              <a:rPr lang="en-US" b="1" baseline="-25000"/>
              <a:t>f</a:t>
            </a:r>
          </a:p>
        </p:txBody>
      </p:sp>
      <p:sp>
        <p:nvSpPr>
          <p:cNvPr id="64" name="Text Box 11"/>
          <p:cNvSpPr txBox="1">
            <a:spLocks noChangeArrowheads="1"/>
          </p:cNvSpPr>
          <p:nvPr/>
        </p:nvSpPr>
        <p:spPr bwMode="auto">
          <a:xfrm>
            <a:off x="-33344" y="131000"/>
            <a:ext cx="3814763" cy="400110"/>
          </a:xfrm>
          <a:prstGeom prst="rect">
            <a:avLst/>
          </a:prstGeom>
          <a:noFill/>
          <a:ln w="9525" algn="ctr">
            <a:noFill/>
            <a:miter lim="800000"/>
            <a:headEnd/>
            <a:tailEnd/>
          </a:ln>
        </p:spPr>
        <p:txBody>
          <a:bodyPr wrap="square">
            <a:spAutoFit/>
          </a:bodyPr>
          <a:lstStyle>
            <a:defPPr>
              <a:defRPr lang="en-US"/>
            </a:defPPr>
            <a:lvl1pPr algn="l" rtl="0">
              <a:defRPr sz="2000" b="1" u="sng">
                <a:solidFill>
                  <a:srgbClr val="7030A0"/>
                </a:solidFill>
              </a:defRPr>
            </a:lvl1pPr>
          </a:lstStyle>
          <a:p>
            <a:r>
              <a:rPr lang="en-US" dirty="0" smtClean="0"/>
              <a:t>Strength </a:t>
            </a:r>
            <a:r>
              <a:rPr lang="en-US" dirty="0"/>
              <a:t>parameters </a:t>
            </a:r>
            <a:r>
              <a:rPr lang="en-US" dirty="0" smtClean="0"/>
              <a:t>C </a:t>
            </a:r>
            <a:r>
              <a:rPr lang="en-US" dirty="0"/>
              <a:t>and </a:t>
            </a:r>
            <a:r>
              <a:rPr lang="en-US" dirty="0">
                <a:latin typeface="Symbol" panose="05050102010706020507" pitchFamily="18" charset="2"/>
              </a:rPr>
              <a:t>f</a:t>
            </a:r>
          </a:p>
        </p:txBody>
      </p:sp>
      <p:sp>
        <p:nvSpPr>
          <p:cNvPr id="14" name="Rectangle 13"/>
          <p:cNvSpPr/>
          <p:nvPr/>
        </p:nvSpPr>
        <p:spPr>
          <a:xfrm>
            <a:off x="46033" y="557216"/>
            <a:ext cx="4456112" cy="954107"/>
          </a:xfrm>
          <a:prstGeom prst="rect">
            <a:avLst/>
          </a:prstGeom>
        </p:spPr>
        <p:txBody>
          <a:bodyPr wrap="square">
            <a:spAutoFit/>
          </a:bodyPr>
          <a:lstStyle/>
          <a:p>
            <a:pPr marL="171450" indent="-171450" algn="just" rtl="0">
              <a:buFont typeface="Arial" panose="020B0604020202020204" pitchFamily="34" charset="0"/>
              <a:buChar char="•"/>
            </a:pPr>
            <a:r>
              <a:rPr lang="en-US" b="1" dirty="0" smtClean="0"/>
              <a:t>If </a:t>
            </a:r>
            <a:r>
              <a:rPr lang="en-US" sz="2000" b="1" dirty="0" smtClean="0">
                <a:solidFill>
                  <a:srgbClr val="FF0000"/>
                </a:solidFill>
                <a:latin typeface="Symbol" panose="05050102010706020507" pitchFamily="18" charset="2"/>
              </a:rPr>
              <a:t>D</a:t>
            </a:r>
            <a:r>
              <a:rPr lang="en-US" sz="2000" b="1" dirty="0" smtClean="0">
                <a:solidFill>
                  <a:srgbClr val="FF0000"/>
                </a:solidFill>
              </a:rPr>
              <a:t>u</a:t>
            </a:r>
            <a:r>
              <a:rPr lang="en-US" b="1" dirty="0" smtClean="0"/>
              <a:t> is measured, then we can get both the Total and Effective stress circles at failure.</a:t>
            </a:r>
            <a:endParaRPr lang="en-US" b="1" dirty="0"/>
          </a:p>
        </p:txBody>
      </p:sp>
      <p:sp>
        <p:nvSpPr>
          <p:cNvPr id="65" name="Arc 29"/>
          <p:cNvSpPr>
            <a:spLocks/>
          </p:cNvSpPr>
          <p:nvPr/>
        </p:nvSpPr>
        <p:spPr bwMode="auto">
          <a:xfrm rot="10800000" flipV="1">
            <a:off x="1658907" y="4317995"/>
            <a:ext cx="3051175" cy="1546225"/>
          </a:xfrm>
          <a:custGeom>
            <a:avLst/>
            <a:gdLst>
              <a:gd name="T0" fmla="*/ 0 w 43200"/>
              <a:gd name="T1" fmla="*/ 1541286 h 21600"/>
              <a:gd name="T2" fmla="*/ 3051175 w 43200"/>
              <a:gd name="T3" fmla="*/ 1546225 h 21600"/>
              <a:gd name="T4" fmla="*/ 1525588 w 43200"/>
              <a:gd name="T5" fmla="*/ 1546225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531"/>
                </a:moveTo>
                <a:cubicBezTo>
                  <a:pt x="38" y="9628"/>
                  <a:pt x="9697" y="-1"/>
                  <a:pt x="21600" y="0"/>
                </a:cubicBezTo>
                <a:cubicBezTo>
                  <a:pt x="33529" y="0"/>
                  <a:pt x="43200" y="9670"/>
                  <a:pt x="43200" y="21600"/>
                </a:cubicBezTo>
              </a:path>
              <a:path w="43200" h="21600" stroke="0" extrusionOk="0">
                <a:moveTo>
                  <a:pt x="0" y="21531"/>
                </a:moveTo>
                <a:cubicBezTo>
                  <a:pt x="38" y="9628"/>
                  <a:pt x="9697" y="-1"/>
                  <a:pt x="21600" y="0"/>
                </a:cubicBezTo>
                <a:cubicBezTo>
                  <a:pt x="33529" y="0"/>
                  <a:pt x="43200" y="9670"/>
                  <a:pt x="43200" y="21600"/>
                </a:cubicBezTo>
                <a:lnTo>
                  <a:pt x="21600" y="21600"/>
                </a:lnTo>
                <a:close/>
              </a:path>
            </a:pathLst>
          </a:custGeom>
          <a:noFill/>
          <a:ln w="38100">
            <a:solidFill>
              <a:srgbClr val="00B050"/>
            </a:solidFill>
            <a:prstDash val="sysDash"/>
            <a:round/>
            <a:headEnd/>
            <a:tailEnd/>
          </a:ln>
        </p:spPr>
        <p:txBody>
          <a:bodyPr wrap="none" anchor="ctr"/>
          <a:lstStyle/>
          <a:p>
            <a:pPr algn="l" rtl="0"/>
            <a:endParaRPr lang="en-US" b="1"/>
          </a:p>
        </p:txBody>
      </p:sp>
      <p:sp>
        <p:nvSpPr>
          <p:cNvPr id="66" name="Arc 21"/>
          <p:cNvSpPr>
            <a:spLocks/>
          </p:cNvSpPr>
          <p:nvPr/>
        </p:nvSpPr>
        <p:spPr bwMode="auto">
          <a:xfrm rot="10800000" flipV="1">
            <a:off x="2293898" y="3917944"/>
            <a:ext cx="3557588" cy="1927225"/>
          </a:xfrm>
          <a:custGeom>
            <a:avLst/>
            <a:gdLst>
              <a:gd name="T0" fmla="*/ 0 w 43199"/>
              <a:gd name="T1" fmla="*/ 1202 h 21600"/>
              <a:gd name="T2" fmla="*/ 2241 w 43199"/>
              <a:gd name="T3" fmla="*/ 1214 h 21600"/>
              <a:gd name="T4" fmla="*/ 1120 w 43199"/>
              <a:gd name="T5" fmla="*/ 1214 h 21600"/>
              <a:gd name="T6" fmla="*/ 0 60000 65536"/>
              <a:gd name="T7" fmla="*/ 0 60000 65536"/>
              <a:gd name="T8" fmla="*/ 0 60000 65536"/>
              <a:gd name="T9" fmla="*/ 0 w 43199"/>
              <a:gd name="T10" fmla="*/ 0 h 21600"/>
              <a:gd name="T11" fmla="*/ 43199 w 43199"/>
              <a:gd name="T12" fmla="*/ 21600 h 21600"/>
            </a:gdLst>
            <a:ahLst/>
            <a:cxnLst>
              <a:cxn ang="T6">
                <a:pos x="T0" y="T1"/>
              </a:cxn>
              <a:cxn ang="T7">
                <a:pos x="T2" y="T3"/>
              </a:cxn>
              <a:cxn ang="T8">
                <a:pos x="T4" y="T5"/>
              </a:cxn>
            </a:cxnLst>
            <a:rect l="T9" t="T10" r="T11" b="T12"/>
            <a:pathLst>
              <a:path w="43199" h="21600" fill="none" extrusionOk="0">
                <a:moveTo>
                  <a:pt x="0" y="21383"/>
                </a:moveTo>
                <a:cubicBezTo>
                  <a:pt x="119" y="9538"/>
                  <a:pt x="9754" y="-1"/>
                  <a:pt x="21599" y="0"/>
                </a:cubicBezTo>
                <a:cubicBezTo>
                  <a:pt x="33528" y="0"/>
                  <a:pt x="43199" y="9670"/>
                  <a:pt x="43199" y="21600"/>
                </a:cubicBezTo>
              </a:path>
              <a:path w="43199" h="21600" stroke="0" extrusionOk="0">
                <a:moveTo>
                  <a:pt x="0" y="21383"/>
                </a:moveTo>
                <a:cubicBezTo>
                  <a:pt x="119" y="9538"/>
                  <a:pt x="9754" y="-1"/>
                  <a:pt x="21599" y="0"/>
                </a:cubicBezTo>
                <a:cubicBezTo>
                  <a:pt x="33528" y="0"/>
                  <a:pt x="43199" y="9670"/>
                  <a:pt x="43199" y="21600"/>
                </a:cubicBezTo>
                <a:lnTo>
                  <a:pt x="21599" y="21600"/>
                </a:lnTo>
                <a:close/>
              </a:path>
            </a:pathLst>
          </a:custGeom>
          <a:noFill/>
          <a:ln w="38100">
            <a:solidFill>
              <a:srgbClr val="00B050"/>
            </a:solidFill>
            <a:prstDash val="sysDash"/>
            <a:round/>
            <a:headEnd/>
            <a:tailEnd/>
          </a:ln>
        </p:spPr>
        <p:txBody>
          <a:bodyPr wrap="none" anchor="ctr"/>
          <a:lstStyle/>
          <a:p>
            <a:pPr algn="l" rtl="0"/>
            <a:endParaRPr lang="en-US"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3.88889E-6 -3.7037E-7 L -0.10834 -3.7037E-7 " pathEditMode="relative" rAng="0" ptsTypes="AA">
                                      <p:cBhvr>
                                        <p:cTn id="6" dur="2000" fill="hold"/>
                                        <p:tgtEl>
                                          <p:spTgt spid="2"/>
                                        </p:tgtEl>
                                        <p:attrNameLst>
                                          <p:attrName>ppt_x</p:attrName>
                                          <p:attrName>ppt_y</p:attrName>
                                        </p:attrNameLst>
                                      </p:cBhvr>
                                      <p:rCtr x="-54" y="0"/>
                                    </p:animMotion>
                                  </p:childTnLst>
                                </p:cTn>
                              </p:par>
                              <p:par>
                                <p:cTn id="7" presetID="1" presetClass="exit" presetSubtype="0" fill="hold"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par>
                                <p:cTn id="9" presetID="2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2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5" presetClass="path" presetSubtype="0" accel="50000" decel="50000" fill="hold" grpId="0" nodeType="clickEffect">
                                  <p:stCondLst>
                                    <p:cond delay="0"/>
                                  </p:stCondLst>
                                  <p:childTnLst>
                                    <p:animMotion origin="layout" path="M -2.5E-6 -2.22222E-6 L -0.12309 -2.22222E-6 " pathEditMode="relative" rAng="0" ptsTypes="AA">
                                      <p:cBhvr>
                                        <p:cTn id="19" dur="2000" fill="hold"/>
                                        <p:tgtEl>
                                          <p:spTgt spid="138304"/>
                                        </p:tgtEl>
                                        <p:attrNameLst>
                                          <p:attrName>ppt_x</p:attrName>
                                          <p:attrName>ppt_y</p:attrName>
                                        </p:attrNameLst>
                                      </p:cBhvr>
                                      <p:rCtr x="-62" y="0"/>
                                    </p:animMotion>
                                  </p:childTnLst>
                                </p:cTn>
                              </p:par>
                              <p:par>
                                <p:cTn id="20" presetID="22" presetClass="entr" presetSubtype="2"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304"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2605" y="214313"/>
            <a:ext cx="5540739" cy="3229191"/>
          </a:xfrm>
          <a:prstGeom prst="rect">
            <a:avLst/>
          </a:prstGeom>
          <a:ln>
            <a:solidFill>
              <a:srgbClr val="FF0000"/>
            </a:solidFill>
          </a:ln>
        </p:spPr>
      </p:pic>
      <p:pic>
        <p:nvPicPr>
          <p:cNvPr id="4" name="Picture 3"/>
          <p:cNvPicPr>
            <a:picLocks noChangeAspect="1"/>
          </p:cNvPicPr>
          <p:nvPr/>
        </p:nvPicPr>
        <p:blipFill>
          <a:blip r:embed="rId3"/>
          <a:stretch>
            <a:fillRect/>
          </a:stretch>
        </p:blipFill>
        <p:spPr>
          <a:xfrm>
            <a:off x="3903242" y="3577107"/>
            <a:ext cx="5052429" cy="3138017"/>
          </a:xfrm>
          <a:prstGeom prst="rect">
            <a:avLst/>
          </a:prstGeom>
          <a:ln>
            <a:solidFill>
              <a:srgbClr val="FF0000"/>
            </a:solidFill>
          </a:ln>
        </p:spPr>
      </p:pic>
      <p:sp>
        <p:nvSpPr>
          <p:cNvPr id="5" name="TextBox 4"/>
          <p:cNvSpPr txBox="1"/>
          <p:nvPr/>
        </p:nvSpPr>
        <p:spPr>
          <a:xfrm>
            <a:off x="5799154" y="214313"/>
            <a:ext cx="630302" cy="461665"/>
          </a:xfrm>
          <a:prstGeom prst="rect">
            <a:avLst/>
          </a:prstGeom>
          <a:solidFill>
            <a:srgbClr val="FFFF00"/>
          </a:solidFill>
        </p:spPr>
        <p:txBody>
          <a:bodyPr wrap="none" rtlCol="0">
            <a:spAutoFit/>
          </a:bodyPr>
          <a:lstStyle/>
          <a:p>
            <a:r>
              <a:rPr lang="en-US" sz="2400" b="1" dirty="0" smtClean="0">
                <a:solidFill>
                  <a:srgbClr val="FF0000"/>
                </a:solidFill>
              </a:rPr>
              <a:t>NC</a:t>
            </a:r>
            <a:endParaRPr lang="en-US" sz="2400" b="1" dirty="0">
              <a:solidFill>
                <a:srgbClr val="FF0000"/>
              </a:solidFill>
            </a:endParaRPr>
          </a:p>
        </p:txBody>
      </p:sp>
      <p:sp>
        <p:nvSpPr>
          <p:cNvPr id="6" name="TextBox 5"/>
          <p:cNvSpPr txBox="1"/>
          <p:nvPr/>
        </p:nvSpPr>
        <p:spPr>
          <a:xfrm>
            <a:off x="8103403" y="3003501"/>
            <a:ext cx="646332" cy="461665"/>
          </a:xfrm>
          <a:prstGeom prst="rect">
            <a:avLst/>
          </a:prstGeom>
          <a:solidFill>
            <a:srgbClr val="FFFF00"/>
          </a:solidFill>
        </p:spPr>
        <p:txBody>
          <a:bodyPr wrap="none" rtlCol="0">
            <a:spAutoFit/>
          </a:bodyPr>
          <a:lstStyle/>
          <a:p>
            <a:r>
              <a:rPr lang="en-US" sz="2400" b="1" dirty="0">
                <a:solidFill>
                  <a:srgbClr val="FF0000"/>
                </a:solidFill>
              </a:rPr>
              <a:t>O</a:t>
            </a:r>
            <a:r>
              <a:rPr lang="en-US" sz="2400" b="1" dirty="0" smtClean="0">
                <a:solidFill>
                  <a:srgbClr val="FF0000"/>
                </a:solidFill>
              </a:rPr>
              <a:t>C</a:t>
            </a:r>
            <a:endParaRPr lang="en-US" sz="2400" b="1" dirty="0">
              <a:solidFill>
                <a:srgbClr val="FF0000"/>
              </a:solidFill>
            </a:endParaRPr>
          </a:p>
        </p:txBody>
      </p:sp>
      <p:sp>
        <p:nvSpPr>
          <p:cNvPr id="8" name="TextBox 7"/>
          <p:cNvSpPr txBox="1"/>
          <p:nvPr/>
        </p:nvSpPr>
        <p:spPr>
          <a:xfrm>
            <a:off x="142605" y="3731376"/>
            <a:ext cx="3760637" cy="1323439"/>
          </a:xfrm>
          <a:prstGeom prst="rect">
            <a:avLst/>
          </a:prstGeom>
          <a:noFill/>
        </p:spPr>
        <p:txBody>
          <a:bodyPr wrap="square" rtlCol="0">
            <a:spAutoFit/>
          </a:bodyPr>
          <a:lstStyle/>
          <a:p>
            <a:pPr algn="just" rtl="0"/>
            <a:r>
              <a:rPr lang="en-US" sz="1600" b="1" dirty="0" smtClean="0">
                <a:solidFill>
                  <a:srgbClr val="FF0000"/>
                </a:solidFill>
              </a:rPr>
              <a:t>Typically, the complete Mohr failure envelopes are determined by tests on several specimens consolidated over the working stress range of the field problem.</a:t>
            </a:r>
            <a:endParaRPr lang="en-US" sz="1600" b="1" dirty="0">
              <a:solidFill>
                <a:srgbClr val="FF0000"/>
              </a:solidFill>
            </a:endParaRPr>
          </a:p>
        </p:txBody>
      </p:sp>
      <p:sp>
        <p:nvSpPr>
          <p:cNvPr id="9" name="TextBox 8"/>
          <p:cNvSpPr txBox="1"/>
          <p:nvPr/>
        </p:nvSpPr>
        <p:spPr>
          <a:xfrm>
            <a:off x="6761371" y="5163017"/>
            <a:ext cx="2300287" cy="1015663"/>
          </a:xfrm>
          <a:prstGeom prst="rect">
            <a:avLst/>
          </a:prstGeom>
          <a:noFill/>
        </p:spPr>
        <p:txBody>
          <a:bodyPr wrap="square" rtlCol="0">
            <a:spAutoFit/>
          </a:bodyPr>
          <a:lstStyle/>
          <a:p>
            <a:pPr algn="l" rtl="0"/>
            <a:r>
              <a:rPr lang="en-US" sz="1400" b="1" dirty="0" smtClean="0">
                <a:solidFill>
                  <a:srgbClr val="FF0000"/>
                </a:solidFill>
              </a:rPr>
              <a:t>The break in the total stress envelope (point z) occurs roughly at </a:t>
            </a:r>
            <a:r>
              <a:rPr lang="en-US" sz="1400" b="1" dirty="0" smtClean="0">
                <a:solidFill>
                  <a:srgbClr val="0000FF"/>
                </a:solidFill>
              </a:rPr>
              <a:t>twice</a:t>
            </a:r>
            <a:r>
              <a:rPr lang="en-US" sz="1400" b="1" dirty="0" smtClean="0">
                <a:solidFill>
                  <a:srgbClr val="FF0000"/>
                </a:solidFill>
              </a:rPr>
              <a:t> </a:t>
            </a:r>
            <a:r>
              <a:rPr lang="en-US" b="1" dirty="0" err="1" smtClean="0">
                <a:latin typeface="Symbol" panose="05050102010706020507" pitchFamily="18" charset="2"/>
              </a:rPr>
              <a:t>s</a:t>
            </a:r>
            <a:r>
              <a:rPr lang="en-US" b="1" dirty="0" err="1" smtClean="0">
                <a:latin typeface="Blazing" panose="00000400000000000000" pitchFamily="2" charset="0"/>
              </a:rPr>
              <a:t>’</a:t>
            </a:r>
            <a:r>
              <a:rPr lang="en-US" b="1" baseline="-25000" dirty="0" err="1" smtClean="0"/>
              <a:t>p</a:t>
            </a:r>
            <a:r>
              <a:rPr lang="en-US" sz="1400" b="1" dirty="0" smtClean="0">
                <a:solidFill>
                  <a:srgbClr val="FF0000"/>
                </a:solidFill>
              </a:rPr>
              <a:t> for typical clays.</a:t>
            </a:r>
            <a:endParaRPr lang="en-US" sz="1400" b="1" dirty="0">
              <a:solidFill>
                <a:srgbClr val="FF0000"/>
              </a:solidFill>
            </a:endParaRPr>
          </a:p>
        </p:txBody>
      </p:sp>
      <p:sp>
        <p:nvSpPr>
          <p:cNvPr id="11" name="Rectangle 10"/>
          <p:cNvSpPr/>
          <p:nvPr/>
        </p:nvSpPr>
        <p:spPr>
          <a:xfrm>
            <a:off x="540215" y="219816"/>
            <a:ext cx="4131798" cy="338554"/>
          </a:xfrm>
          <a:prstGeom prst="rect">
            <a:avLst/>
          </a:prstGeom>
        </p:spPr>
        <p:txBody>
          <a:bodyPr wrap="square">
            <a:spAutoFit/>
          </a:bodyPr>
          <a:lstStyle/>
          <a:p>
            <a:pPr algn="l" rtl="0"/>
            <a:r>
              <a:rPr lang="en-US" sz="1600" b="1" dirty="0" smtClean="0">
                <a:solidFill>
                  <a:srgbClr val="FF0000"/>
                </a:solidFill>
                <a:latin typeface="Times-Roman"/>
              </a:rPr>
              <a:t>(Same </a:t>
            </a:r>
            <a:r>
              <a:rPr lang="en-US" sz="1600" b="1" dirty="0">
                <a:solidFill>
                  <a:srgbClr val="FF0000"/>
                </a:solidFill>
                <a:latin typeface="Times-Roman"/>
              </a:rPr>
              <a:t>as that </a:t>
            </a:r>
            <a:r>
              <a:rPr lang="en-US" sz="1600" b="1" dirty="0" smtClean="0">
                <a:solidFill>
                  <a:srgbClr val="FF0000"/>
                </a:solidFill>
                <a:latin typeface="Times-Roman"/>
              </a:rPr>
              <a:t>obtained from CD test)</a:t>
            </a:r>
            <a:endParaRPr lang="en-US" sz="1600" b="1" dirty="0">
              <a:solidFill>
                <a:srgbClr val="FF0000"/>
              </a:solidFill>
            </a:endParaRPr>
          </a:p>
        </p:txBody>
      </p:sp>
      <p:sp>
        <p:nvSpPr>
          <p:cNvPr id="2" name="Rectangle 1"/>
          <p:cNvSpPr/>
          <p:nvPr/>
        </p:nvSpPr>
        <p:spPr>
          <a:xfrm>
            <a:off x="4672013" y="4057650"/>
            <a:ext cx="1127141" cy="2571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459475" y="4643183"/>
            <a:ext cx="1268239" cy="2571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859356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1"/>
          <p:cNvSpPr txBox="1">
            <a:spLocks noChangeArrowheads="1"/>
          </p:cNvSpPr>
          <p:nvPr/>
        </p:nvSpPr>
        <p:spPr bwMode="auto">
          <a:xfrm>
            <a:off x="352421" y="1609362"/>
            <a:ext cx="8562979" cy="707886"/>
          </a:xfrm>
          <a:prstGeom prst="rect">
            <a:avLst/>
          </a:prstGeom>
          <a:noFill/>
          <a:ln w="9525" algn="ctr">
            <a:noFill/>
            <a:miter lim="800000"/>
            <a:headEnd/>
            <a:tailEnd/>
          </a:ln>
        </p:spPr>
        <p:txBody>
          <a:bodyPr wrap="square">
            <a:spAutoFit/>
          </a:bodyPr>
          <a:lstStyle>
            <a:defPPr>
              <a:defRPr lang="en-US"/>
            </a:defPPr>
            <a:lvl1pPr algn="l" rtl="0">
              <a:defRPr sz="2000" b="1" u="sng">
                <a:solidFill>
                  <a:srgbClr val="7030A0"/>
                </a:solidFill>
              </a:defRPr>
            </a:lvl1pPr>
          </a:lstStyle>
          <a:p>
            <a:pPr marL="228600" indent="-228600" algn="just">
              <a:buFont typeface="Arial" panose="020B0604020202020204" pitchFamily="34" charset="0"/>
              <a:buChar char="•"/>
            </a:pPr>
            <a:r>
              <a:rPr lang="en-US" u="none" dirty="0" smtClean="0">
                <a:solidFill>
                  <a:schemeClr val="tx1"/>
                </a:solidFill>
                <a:latin typeface="+mn-lt"/>
              </a:rPr>
              <a:t>If the specimen tends to contract or consolidate during shear, then the induced </a:t>
            </a:r>
            <a:r>
              <a:rPr lang="en-US" u="none" dirty="0" err="1" smtClean="0">
                <a:solidFill>
                  <a:schemeClr val="tx1"/>
                </a:solidFill>
                <a:latin typeface="+mn-lt"/>
              </a:rPr>
              <a:t>p.w.p</a:t>
            </a:r>
            <a:r>
              <a:rPr lang="en-US" u="none" dirty="0" smtClean="0">
                <a:solidFill>
                  <a:schemeClr val="tx1"/>
                </a:solidFill>
                <a:latin typeface="+mn-lt"/>
              </a:rPr>
              <a:t>. is +</a:t>
            </a:r>
            <a:r>
              <a:rPr lang="en-US" u="none" dirty="0" err="1" smtClean="0">
                <a:solidFill>
                  <a:schemeClr val="tx1"/>
                </a:solidFill>
                <a:latin typeface="+mn-lt"/>
              </a:rPr>
              <a:t>ve</a:t>
            </a:r>
            <a:r>
              <a:rPr lang="en-US" u="none" dirty="0" smtClean="0">
                <a:solidFill>
                  <a:schemeClr val="tx1"/>
                </a:solidFill>
                <a:latin typeface="+mn-lt"/>
              </a:rPr>
              <a:t>. This is in loose sand and </a:t>
            </a:r>
            <a:r>
              <a:rPr lang="en-US" u="none" dirty="0" smtClean="0">
                <a:solidFill>
                  <a:srgbClr val="0000FF"/>
                </a:solidFill>
                <a:latin typeface="+mn-lt"/>
              </a:rPr>
              <a:t>N.C</a:t>
            </a:r>
            <a:r>
              <a:rPr lang="en-US" u="none" dirty="0" smtClean="0">
                <a:solidFill>
                  <a:schemeClr val="tx1"/>
                </a:solidFill>
                <a:latin typeface="+mn-lt"/>
              </a:rPr>
              <a:t>. clay. </a:t>
            </a:r>
            <a:endParaRPr lang="en-US" u="none" dirty="0">
              <a:solidFill>
                <a:schemeClr val="tx1"/>
              </a:solidFill>
              <a:latin typeface="+mn-lt"/>
            </a:endParaRPr>
          </a:p>
        </p:txBody>
      </p:sp>
      <p:sp>
        <p:nvSpPr>
          <p:cNvPr id="2" name="Rectangle 1"/>
          <p:cNvSpPr/>
          <p:nvPr/>
        </p:nvSpPr>
        <p:spPr>
          <a:xfrm>
            <a:off x="352421" y="1093301"/>
            <a:ext cx="8162925" cy="400110"/>
          </a:xfrm>
          <a:prstGeom prst="rect">
            <a:avLst/>
          </a:prstGeom>
          <a:noFill/>
          <a:ln w="9525" algn="ctr">
            <a:noFill/>
            <a:miter lim="800000"/>
            <a:headEnd/>
            <a:tailEnd/>
          </a:ln>
        </p:spPr>
        <p:txBody>
          <a:bodyPr wrap="square">
            <a:spAutoFit/>
          </a:bodyPr>
          <a:lstStyle/>
          <a:p>
            <a:pPr marL="228600" indent="-228600" algn="just" rtl="0">
              <a:buFont typeface="Arial" panose="020B0604020202020204" pitchFamily="34" charset="0"/>
              <a:buChar char="•"/>
            </a:pPr>
            <a:r>
              <a:rPr lang="en-US" sz="2000" b="1" dirty="0">
                <a:latin typeface="+mn-lt"/>
              </a:rPr>
              <a:t>Shear Strength parameters in terms of effective stresses are </a:t>
            </a:r>
            <a:r>
              <a:rPr lang="en-US" sz="2000" b="1" dirty="0" smtClean="0">
                <a:solidFill>
                  <a:srgbClr val="0B0BEF"/>
                </a:solidFill>
                <a:latin typeface="+mn-lt"/>
              </a:rPr>
              <a:t>C</a:t>
            </a:r>
            <a:r>
              <a:rPr lang="en-US" sz="2000" b="1" dirty="0" smtClean="0">
                <a:solidFill>
                  <a:srgbClr val="0B0BEF"/>
                </a:solidFill>
                <a:latin typeface="Blazing" panose="00000400000000000000" pitchFamily="2" charset="0"/>
              </a:rPr>
              <a:t>’ </a:t>
            </a:r>
            <a:r>
              <a:rPr lang="en-US" sz="2000" b="1" dirty="0">
                <a:latin typeface="+mn-lt"/>
              </a:rPr>
              <a:t>and </a:t>
            </a:r>
            <a:r>
              <a:rPr lang="en-US" sz="2000" b="1" dirty="0">
                <a:solidFill>
                  <a:srgbClr val="0B0BEF"/>
                </a:solidFill>
                <a:latin typeface="Symbol" panose="05050102010706020507" pitchFamily="18" charset="2"/>
              </a:rPr>
              <a:t>f</a:t>
            </a:r>
            <a:r>
              <a:rPr lang="en-US" sz="2000" b="1" dirty="0" smtClean="0">
                <a:solidFill>
                  <a:srgbClr val="0B0BEF"/>
                </a:solidFill>
                <a:latin typeface="Blazing" panose="00000400000000000000" pitchFamily="2" charset="0"/>
              </a:rPr>
              <a:t>’.</a:t>
            </a:r>
            <a:endParaRPr lang="en-US" sz="2000" b="1" dirty="0">
              <a:solidFill>
                <a:srgbClr val="0B0BEF"/>
              </a:solidFill>
              <a:latin typeface="Blazing" panose="00000400000000000000" pitchFamily="2" charset="0"/>
            </a:endParaRPr>
          </a:p>
        </p:txBody>
      </p:sp>
      <p:sp>
        <p:nvSpPr>
          <p:cNvPr id="3" name="Rectangle 2"/>
          <p:cNvSpPr/>
          <p:nvPr/>
        </p:nvSpPr>
        <p:spPr>
          <a:xfrm>
            <a:off x="352421" y="534076"/>
            <a:ext cx="8677279" cy="400110"/>
          </a:xfrm>
          <a:prstGeom prst="rect">
            <a:avLst/>
          </a:prstGeom>
        </p:spPr>
        <p:txBody>
          <a:bodyPr wrap="square">
            <a:spAutoFit/>
          </a:bodyPr>
          <a:lstStyle/>
          <a:p>
            <a:pPr marL="228600" indent="-228600" algn="l" rtl="0">
              <a:buFont typeface="Arial" panose="020B0604020202020204" pitchFamily="34" charset="0"/>
              <a:buChar char="•"/>
            </a:pPr>
            <a:r>
              <a:rPr lang="en-US" sz="2000" b="1" dirty="0">
                <a:latin typeface="+mn-lt"/>
              </a:rPr>
              <a:t>Shear Strength parameters in terms of total stresses are </a:t>
            </a:r>
            <a:r>
              <a:rPr lang="en-US" sz="2000" b="1" dirty="0" smtClean="0">
                <a:latin typeface="+mn-lt"/>
              </a:rPr>
              <a:t> </a:t>
            </a:r>
            <a:r>
              <a:rPr lang="en-US" sz="2000" b="1" dirty="0" smtClean="0">
                <a:solidFill>
                  <a:srgbClr val="0000FF"/>
                </a:solidFill>
                <a:latin typeface="+mn-lt"/>
              </a:rPr>
              <a:t>C</a:t>
            </a:r>
            <a:r>
              <a:rPr lang="en-US" sz="2000" b="1" dirty="0" smtClean="0">
                <a:latin typeface="+mn-lt"/>
              </a:rPr>
              <a:t> and </a:t>
            </a:r>
            <a:r>
              <a:rPr lang="en-US" sz="2000" b="1" dirty="0" smtClean="0">
                <a:solidFill>
                  <a:srgbClr val="0000FF"/>
                </a:solidFill>
                <a:latin typeface="Symbol" panose="05050102010706020507" pitchFamily="18" charset="2"/>
              </a:rPr>
              <a:t>f</a:t>
            </a:r>
            <a:r>
              <a:rPr lang="en-US" sz="2000" b="1" dirty="0" smtClean="0">
                <a:latin typeface="+mn-lt"/>
              </a:rPr>
              <a:t> or </a:t>
            </a:r>
            <a:r>
              <a:rPr lang="en-US" sz="2000" b="1" dirty="0" err="1" smtClean="0">
                <a:solidFill>
                  <a:srgbClr val="0B0BEF"/>
                </a:solidFill>
                <a:latin typeface="+mn-lt"/>
              </a:rPr>
              <a:t>C</a:t>
            </a:r>
            <a:r>
              <a:rPr lang="en-US" sz="2000" b="1" baseline="-25000" dirty="0" err="1" smtClean="0">
                <a:solidFill>
                  <a:srgbClr val="0B0BEF"/>
                </a:solidFill>
                <a:latin typeface="+mn-lt"/>
              </a:rPr>
              <a:t>cu</a:t>
            </a:r>
            <a:r>
              <a:rPr lang="en-US" sz="2000" b="1" dirty="0" smtClean="0">
                <a:solidFill>
                  <a:srgbClr val="0B0BEF"/>
                </a:solidFill>
                <a:latin typeface="+mn-lt"/>
              </a:rPr>
              <a:t> </a:t>
            </a:r>
            <a:r>
              <a:rPr lang="en-US" sz="2000" b="1" dirty="0">
                <a:latin typeface="+mn-lt"/>
              </a:rPr>
              <a:t>and </a:t>
            </a:r>
            <a:r>
              <a:rPr lang="en-US" sz="2000" b="1" i="1" dirty="0" err="1">
                <a:solidFill>
                  <a:srgbClr val="0B0BEF"/>
                </a:solidFill>
                <a:latin typeface="Symbol" panose="05050102010706020507" pitchFamily="18" charset="2"/>
              </a:rPr>
              <a:t>f</a:t>
            </a:r>
            <a:r>
              <a:rPr lang="en-US" sz="2000" b="1" baseline="-25000" dirty="0" err="1">
                <a:solidFill>
                  <a:srgbClr val="0B0BEF"/>
                </a:solidFill>
                <a:latin typeface="+mn-lt"/>
              </a:rPr>
              <a:t>cu</a:t>
            </a:r>
            <a:endParaRPr lang="en-US" sz="2000" b="1" dirty="0">
              <a:solidFill>
                <a:srgbClr val="0B0BEF"/>
              </a:solidFill>
              <a:latin typeface="+mn-lt"/>
            </a:endParaRPr>
          </a:p>
        </p:txBody>
      </p:sp>
      <p:sp>
        <p:nvSpPr>
          <p:cNvPr id="4" name="Rectangle 3"/>
          <p:cNvSpPr/>
          <p:nvPr/>
        </p:nvSpPr>
        <p:spPr>
          <a:xfrm>
            <a:off x="352420" y="2443445"/>
            <a:ext cx="8562980" cy="707886"/>
          </a:xfrm>
          <a:prstGeom prst="rect">
            <a:avLst/>
          </a:prstGeom>
          <a:noFill/>
          <a:ln w="9525" algn="ctr">
            <a:noFill/>
            <a:miter lim="800000"/>
            <a:headEnd/>
            <a:tailEnd/>
          </a:ln>
        </p:spPr>
        <p:txBody>
          <a:bodyPr wrap="square">
            <a:spAutoFit/>
          </a:bodyPr>
          <a:lstStyle/>
          <a:p>
            <a:pPr marL="228600" indent="-228600" algn="just" rtl="0">
              <a:buFont typeface="Arial" panose="020B0604020202020204" pitchFamily="34" charset="0"/>
              <a:buChar char="•"/>
            </a:pPr>
            <a:r>
              <a:rPr lang="en-US" sz="2000" b="1" dirty="0">
                <a:latin typeface="+mn-lt"/>
              </a:rPr>
              <a:t>If the specimen tends to EXPAND  or swell during shear, the </a:t>
            </a:r>
            <a:r>
              <a:rPr lang="en-US" sz="2000" b="1" dirty="0">
                <a:solidFill>
                  <a:srgbClr val="0000FF"/>
                </a:solidFill>
                <a:latin typeface="Symbol" panose="05050102010706020507" pitchFamily="18" charset="2"/>
              </a:rPr>
              <a:t>D</a:t>
            </a:r>
            <a:r>
              <a:rPr lang="en-US" sz="2000" b="1" dirty="0">
                <a:solidFill>
                  <a:srgbClr val="0000FF"/>
                </a:solidFill>
                <a:latin typeface="+mn-lt"/>
              </a:rPr>
              <a:t>u</a:t>
            </a:r>
            <a:r>
              <a:rPr lang="en-US" sz="2000" b="1" dirty="0">
                <a:latin typeface="+mn-lt"/>
              </a:rPr>
              <a:t> decreases and may be –</a:t>
            </a:r>
            <a:r>
              <a:rPr lang="en-US" sz="2000" b="1" dirty="0" err="1">
                <a:latin typeface="+mn-lt"/>
              </a:rPr>
              <a:t>ve</a:t>
            </a:r>
            <a:r>
              <a:rPr lang="en-US" sz="2000" b="1" dirty="0">
                <a:latin typeface="+mn-lt"/>
              </a:rPr>
              <a:t>. This occurs in Dense sand and </a:t>
            </a:r>
            <a:r>
              <a:rPr lang="en-US" sz="2000" b="1" dirty="0">
                <a:solidFill>
                  <a:srgbClr val="0B0BEF"/>
                </a:solidFill>
                <a:latin typeface="+mn-lt"/>
              </a:rPr>
              <a:t>OC</a:t>
            </a:r>
            <a:r>
              <a:rPr lang="en-US" sz="2000" b="1" dirty="0">
                <a:latin typeface="+mn-lt"/>
              </a:rPr>
              <a:t> clay.</a:t>
            </a:r>
          </a:p>
        </p:txBody>
      </p:sp>
      <p:sp>
        <p:nvSpPr>
          <p:cNvPr id="12" name="Rectangle 11"/>
          <p:cNvSpPr/>
          <p:nvPr/>
        </p:nvSpPr>
        <p:spPr>
          <a:xfrm>
            <a:off x="352421" y="3240479"/>
            <a:ext cx="8448679" cy="1323439"/>
          </a:xfrm>
          <a:prstGeom prst="rect">
            <a:avLst/>
          </a:prstGeom>
          <a:noFill/>
          <a:ln w="9525" algn="ctr">
            <a:noFill/>
            <a:miter lim="800000"/>
            <a:headEnd/>
            <a:tailEnd/>
          </a:ln>
        </p:spPr>
        <p:txBody>
          <a:bodyPr wrap="square">
            <a:spAutoFit/>
          </a:bodyPr>
          <a:lstStyle/>
          <a:p>
            <a:pPr marL="228600" indent="-228600" algn="just" rtl="0">
              <a:buFont typeface="Arial" panose="020B0604020202020204" pitchFamily="34" charset="0"/>
              <a:buChar char="•"/>
            </a:pPr>
            <a:r>
              <a:rPr lang="en-US" sz="2000" b="1" dirty="0" smtClean="0">
                <a:latin typeface="+mn-lt"/>
              </a:rPr>
              <a:t>Since the shear strength is controlled by the effective stress in the specimen at failure, the Mohr failure hypothesis is valid in terms of </a:t>
            </a:r>
            <a:r>
              <a:rPr lang="en-US" sz="2000" b="1" i="1" dirty="0" smtClean="0">
                <a:solidFill>
                  <a:srgbClr val="0000FF"/>
                </a:solidFill>
                <a:latin typeface="+mn-lt"/>
              </a:rPr>
              <a:t>effective stresses only</a:t>
            </a:r>
            <a:r>
              <a:rPr lang="en-US" sz="2000" b="1" dirty="0" smtClean="0">
                <a:latin typeface="+mn-lt"/>
              </a:rPr>
              <a:t>. Hence, the point of tangency of effective M-C failure envelope to the Mohr circle of </a:t>
            </a:r>
            <a:r>
              <a:rPr lang="en-US" sz="2000" b="1" dirty="0" smtClean="0">
                <a:solidFill>
                  <a:srgbClr val="0000FF"/>
                </a:solidFill>
                <a:latin typeface="+mn-lt"/>
              </a:rPr>
              <a:t>effective</a:t>
            </a:r>
            <a:r>
              <a:rPr lang="en-US" sz="2000" b="1" dirty="0" smtClean="0">
                <a:latin typeface="+mn-lt"/>
              </a:rPr>
              <a:t> stress is used to define </a:t>
            </a:r>
            <a:r>
              <a:rPr lang="en-US" sz="2000" b="1" dirty="0" err="1">
                <a:solidFill>
                  <a:srgbClr val="0000FF"/>
                </a:solidFill>
                <a:latin typeface="Symbol" panose="05050102010706020507" pitchFamily="18" charset="2"/>
              </a:rPr>
              <a:t>q</a:t>
            </a:r>
            <a:r>
              <a:rPr lang="en-US" sz="2000" b="1" baseline="-25000" dirty="0" err="1" smtClean="0">
                <a:solidFill>
                  <a:srgbClr val="0000FF"/>
                </a:solidFill>
                <a:latin typeface="+mn-lt"/>
              </a:rPr>
              <a:t>f</a:t>
            </a:r>
            <a:r>
              <a:rPr lang="en-US" sz="2000" b="1" dirty="0" smtClean="0">
                <a:latin typeface="+mn-lt"/>
              </a:rPr>
              <a:t> .</a:t>
            </a:r>
            <a:endParaRPr lang="en-US" sz="2000" b="1" dirty="0">
              <a:latin typeface="+mn-lt"/>
            </a:endParaRPr>
          </a:p>
        </p:txBody>
      </p:sp>
      <p:sp>
        <p:nvSpPr>
          <p:cNvPr id="13" name="Rectangle 12"/>
          <p:cNvSpPr/>
          <p:nvPr/>
        </p:nvSpPr>
        <p:spPr>
          <a:xfrm>
            <a:off x="166685" y="103508"/>
            <a:ext cx="2447928" cy="461665"/>
          </a:xfrm>
          <a:prstGeom prst="rect">
            <a:avLst/>
          </a:prstGeom>
          <a:noFill/>
          <a:ln w="9525" algn="ctr">
            <a:noFill/>
            <a:miter lim="800000"/>
            <a:headEnd/>
            <a:tailEnd/>
          </a:ln>
        </p:spPr>
        <p:txBody>
          <a:bodyPr wrap="square">
            <a:spAutoFit/>
          </a:bodyPr>
          <a:lstStyle/>
          <a:p>
            <a:pPr algn="just" rtl="0"/>
            <a:r>
              <a:rPr lang="en-US" sz="2400" b="1" u="sng" dirty="0" smtClean="0">
                <a:solidFill>
                  <a:srgbClr val="C00000"/>
                </a:solidFill>
                <a:latin typeface="+mn-lt"/>
              </a:rPr>
              <a:t>Notes on CU test</a:t>
            </a:r>
            <a:endParaRPr lang="en-US" sz="2400" b="1" u="sng" dirty="0">
              <a:solidFill>
                <a:srgbClr val="C00000"/>
              </a:solidFill>
              <a:latin typeface="+mn-lt"/>
            </a:endParaRPr>
          </a:p>
        </p:txBody>
      </p:sp>
      <p:sp>
        <p:nvSpPr>
          <p:cNvPr id="14" name="Rectangle 13"/>
          <p:cNvSpPr/>
          <p:nvPr/>
        </p:nvSpPr>
        <p:spPr>
          <a:xfrm>
            <a:off x="352421" y="4621764"/>
            <a:ext cx="8448679" cy="1631216"/>
          </a:xfrm>
          <a:prstGeom prst="rect">
            <a:avLst/>
          </a:prstGeom>
          <a:noFill/>
          <a:ln w="9525" algn="ctr">
            <a:noFill/>
            <a:miter lim="800000"/>
            <a:headEnd/>
            <a:tailEnd/>
          </a:ln>
        </p:spPr>
        <p:txBody>
          <a:bodyPr wrap="square">
            <a:spAutoFit/>
          </a:bodyPr>
          <a:lstStyle/>
          <a:p>
            <a:pPr marL="228600" indent="-228600" algn="just" rtl="0">
              <a:buFont typeface="Arial" panose="020B0604020202020204" pitchFamily="34" charset="0"/>
              <a:buChar char="•"/>
            </a:pPr>
            <a:r>
              <a:rPr lang="en-US" sz="2000" b="1" dirty="0" smtClean="0">
                <a:latin typeface="+mn-lt"/>
              </a:rPr>
              <a:t>It is tacitly assumed that the Mohr-Coulomb strength parameters in terms of effective stresses determined by </a:t>
            </a:r>
            <a:r>
              <a:rPr lang="en-US" sz="2000" b="1" dirty="0" smtClean="0">
                <a:solidFill>
                  <a:srgbClr val="0B0BEF"/>
                </a:solidFill>
                <a:latin typeface="+mn-lt"/>
              </a:rPr>
              <a:t>CU</a:t>
            </a:r>
            <a:r>
              <a:rPr lang="en-US" sz="2000" b="1" dirty="0" smtClean="0">
                <a:latin typeface="+mn-lt"/>
              </a:rPr>
              <a:t> tests with pore pressure measurements would be the same as those determined by </a:t>
            </a:r>
            <a:r>
              <a:rPr lang="en-US" sz="2000" b="1" dirty="0" smtClean="0">
                <a:solidFill>
                  <a:srgbClr val="0B0BEF"/>
                </a:solidFill>
                <a:latin typeface="+mn-lt"/>
              </a:rPr>
              <a:t>CD</a:t>
            </a:r>
            <a:r>
              <a:rPr lang="en-US" sz="2000" b="1" dirty="0" smtClean="0">
                <a:latin typeface="+mn-lt"/>
              </a:rPr>
              <a:t> tests. We used the same symbols, </a:t>
            </a:r>
            <a:r>
              <a:rPr lang="en-US" sz="2000" b="1" dirty="0">
                <a:solidFill>
                  <a:srgbClr val="0B0BEF"/>
                </a:solidFill>
              </a:rPr>
              <a:t>C</a:t>
            </a:r>
            <a:r>
              <a:rPr lang="en-US" sz="2000" b="1" dirty="0">
                <a:solidFill>
                  <a:srgbClr val="0B0BEF"/>
                </a:solidFill>
                <a:latin typeface="Blazing" panose="00000400000000000000" pitchFamily="2" charset="0"/>
              </a:rPr>
              <a:t>’ </a:t>
            </a:r>
            <a:r>
              <a:rPr lang="en-US" sz="2000" b="1" dirty="0"/>
              <a:t>and </a:t>
            </a:r>
            <a:r>
              <a:rPr lang="en-US" sz="2000" b="1" dirty="0">
                <a:solidFill>
                  <a:srgbClr val="0B0BEF"/>
                </a:solidFill>
                <a:latin typeface="Symbol" panose="05050102010706020507" pitchFamily="18" charset="2"/>
              </a:rPr>
              <a:t>f</a:t>
            </a:r>
            <a:r>
              <a:rPr lang="en-US" sz="2000" b="1" dirty="0" smtClean="0">
                <a:solidFill>
                  <a:srgbClr val="0B0BEF"/>
                </a:solidFill>
                <a:latin typeface="Blazing" panose="00000400000000000000" pitchFamily="2" charset="0"/>
              </a:rPr>
              <a:t>’</a:t>
            </a:r>
            <a:r>
              <a:rPr lang="en-US" sz="2000" b="1" dirty="0" smtClean="0">
                <a:latin typeface="+mn-lt"/>
              </a:rPr>
              <a:t> for the parameters determined </a:t>
            </a:r>
            <a:r>
              <a:rPr lang="en-US" sz="2000" b="1" dirty="0" smtClean="0">
                <a:solidFill>
                  <a:srgbClr val="FF0000"/>
                </a:solidFill>
                <a:latin typeface="+mn-lt"/>
              </a:rPr>
              <a:t>both</a:t>
            </a:r>
            <a:r>
              <a:rPr lang="en-US" sz="2000" b="1" dirty="0" smtClean="0">
                <a:latin typeface="+mn-lt"/>
              </a:rPr>
              <a:t> ways.</a:t>
            </a:r>
            <a:endParaRPr lang="en-US" sz="2000" b="1" dirty="0">
              <a:latin typeface="+mn-lt"/>
            </a:endParaRPr>
          </a:p>
        </p:txBody>
      </p:sp>
    </p:spTree>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AutoShape 3" descr="Stationery"/>
          <p:cNvSpPr>
            <a:spLocks noChangeArrowheads="1"/>
          </p:cNvSpPr>
          <p:nvPr/>
        </p:nvSpPr>
        <p:spPr bwMode="auto">
          <a:xfrm rot="10800000">
            <a:off x="1726911" y="3489592"/>
            <a:ext cx="3607592" cy="52406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723 w 21600"/>
              <a:gd name="T13" fmla="*/ 2723 h 21600"/>
              <a:gd name="T14" fmla="*/ 18877 w 21600"/>
              <a:gd name="T15" fmla="*/ 18877 h 21600"/>
            </a:gdLst>
            <a:ahLst/>
            <a:cxnLst>
              <a:cxn ang="T8">
                <a:pos x="T0" y="T1"/>
              </a:cxn>
              <a:cxn ang="T9">
                <a:pos x="T2" y="T3"/>
              </a:cxn>
              <a:cxn ang="T10">
                <a:pos x="T4" y="T5"/>
              </a:cxn>
              <a:cxn ang="T11">
                <a:pos x="T6" y="T7"/>
              </a:cxn>
            </a:cxnLst>
            <a:rect l="T12" t="T13" r="T14" b="T15"/>
            <a:pathLst>
              <a:path w="21600" h="21600">
                <a:moveTo>
                  <a:pt x="0" y="0"/>
                </a:moveTo>
                <a:lnTo>
                  <a:pt x="1846" y="21600"/>
                </a:lnTo>
                <a:lnTo>
                  <a:pt x="19754" y="21600"/>
                </a:lnTo>
                <a:lnTo>
                  <a:pt x="21600" y="0"/>
                </a:lnTo>
                <a:lnTo>
                  <a:pt x="0" y="0"/>
                </a:lnTo>
                <a:close/>
              </a:path>
            </a:pathLst>
          </a:custGeom>
          <a:blipFill dpi="0" rotWithShape="1">
            <a:blip r:embed="rId2"/>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3365" name="Group 5"/>
          <p:cNvGrpSpPr>
            <a:grpSpLocks/>
          </p:cNvGrpSpPr>
          <p:nvPr/>
        </p:nvGrpSpPr>
        <p:grpSpPr bwMode="auto">
          <a:xfrm>
            <a:off x="1243937" y="4486926"/>
            <a:ext cx="4592753" cy="1529499"/>
            <a:chOff x="822" y="2099"/>
            <a:chExt cx="3282" cy="1182"/>
          </a:xfrm>
        </p:grpSpPr>
        <p:sp>
          <p:nvSpPr>
            <p:cNvPr id="46118" name="Arc 6"/>
            <p:cNvSpPr>
              <a:spLocks/>
            </p:cNvSpPr>
            <p:nvPr/>
          </p:nvSpPr>
          <p:spPr bwMode="auto">
            <a:xfrm flipV="1">
              <a:off x="892" y="2099"/>
              <a:ext cx="3106" cy="1077"/>
            </a:xfrm>
            <a:custGeom>
              <a:avLst/>
              <a:gdLst>
                <a:gd name="T0" fmla="*/ 0 w 43198"/>
                <a:gd name="T1" fmla="*/ 0 h 21600"/>
                <a:gd name="T2" fmla="*/ 0 w 43198"/>
                <a:gd name="T3" fmla="*/ 0 h 21600"/>
                <a:gd name="T4" fmla="*/ 0 w 43198"/>
                <a:gd name="T5" fmla="*/ 0 h 21600"/>
                <a:gd name="T6" fmla="*/ 0 60000 65536"/>
                <a:gd name="T7" fmla="*/ 0 60000 65536"/>
                <a:gd name="T8" fmla="*/ 0 60000 65536"/>
              </a:gdLst>
              <a:ahLst/>
              <a:cxnLst>
                <a:cxn ang="T6">
                  <a:pos x="T0" y="T1"/>
                </a:cxn>
                <a:cxn ang="T7">
                  <a:pos x="T2" y="T3"/>
                </a:cxn>
                <a:cxn ang="T8">
                  <a:pos x="T4" y="T5"/>
                </a:cxn>
              </a:cxnLst>
              <a:rect l="0" t="0" r="r" b="b"/>
              <a:pathLst>
                <a:path w="43198" h="21600" fill="none" extrusionOk="0">
                  <a:moveTo>
                    <a:pt x="-1" y="21334"/>
                  </a:moveTo>
                  <a:cubicBezTo>
                    <a:pt x="144" y="9509"/>
                    <a:pt x="9772" y="-1"/>
                    <a:pt x="21598" y="0"/>
                  </a:cubicBezTo>
                  <a:cubicBezTo>
                    <a:pt x="33527" y="0"/>
                    <a:pt x="43198" y="9670"/>
                    <a:pt x="43198" y="21600"/>
                  </a:cubicBezTo>
                </a:path>
                <a:path w="43198" h="21600" stroke="0" extrusionOk="0">
                  <a:moveTo>
                    <a:pt x="-1" y="21334"/>
                  </a:moveTo>
                  <a:cubicBezTo>
                    <a:pt x="144" y="9509"/>
                    <a:pt x="9772" y="-1"/>
                    <a:pt x="21598" y="0"/>
                  </a:cubicBezTo>
                  <a:cubicBezTo>
                    <a:pt x="33527" y="0"/>
                    <a:pt x="43198" y="9670"/>
                    <a:pt x="43198" y="21600"/>
                  </a:cubicBezTo>
                  <a:lnTo>
                    <a:pt x="21598" y="21600"/>
                  </a:lnTo>
                  <a:lnTo>
                    <a:pt x="-1" y="21334"/>
                  </a:lnTo>
                  <a:close/>
                </a:path>
              </a:pathLst>
            </a:cu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9" name="Line 7"/>
            <p:cNvSpPr>
              <a:spLocks noChangeShapeType="1"/>
            </p:cNvSpPr>
            <p:nvPr/>
          </p:nvSpPr>
          <p:spPr bwMode="auto">
            <a:xfrm>
              <a:off x="822" y="2170"/>
              <a:ext cx="115" cy="396"/>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20" name="Line 8"/>
            <p:cNvSpPr>
              <a:spLocks noChangeShapeType="1"/>
            </p:cNvSpPr>
            <p:nvPr/>
          </p:nvSpPr>
          <p:spPr bwMode="auto">
            <a:xfrm>
              <a:off x="1013" y="2624"/>
              <a:ext cx="252" cy="274"/>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21" name="Line 9"/>
            <p:cNvSpPr>
              <a:spLocks noChangeShapeType="1"/>
            </p:cNvSpPr>
            <p:nvPr/>
          </p:nvSpPr>
          <p:spPr bwMode="auto">
            <a:xfrm>
              <a:off x="1334" y="2959"/>
              <a:ext cx="447" cy="203"/>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22" name="Line 10"/>
            <p:cNvSpPr>
              <a:spLocks noChangeShapeType="1"/>
            </p:cNvSpPr>
            <p:nvPr/>
          </p:nvSpPr>
          <p:spPr bwMode="auto">
            <a:xfrm>
              <a:off x="1896" y="3183"/>
              <a:ext cx="550" cy="81"/>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23" name="Line 11"/>
            <p:cNvSpPr>
              <a:spLocks noChangeShapeType="1"/>
            </p:cNvSpPr>
            <p:nvPr/>
          </p:nvSpPr>
          <p:spPr bwMode="auto">
            <a:xfrm flipV="1">
              <a:off x="2549" y="3162"/>
              <a:ext cx="527" cy="92"/>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24" name="Line 12"/>
            <p:cNvSpPr>
              <a:spLocks noChangeShapeType="1"/>
            </p:cNvSpPr>
            <p:nvPr/>
          </p:nvSpPr>
          <p:spPr bwMode="auto">
            <a:xfrm flipV="1">
              <a:off x="3168" y="2929"/>
              <a:ext cx="412" cy="223"/>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25" name="Line 13"/>
            <p:cNvSpPr>
              <a:spLocks noChangeShapeType="1"/>
            </p:cNvSpPr>
            <p:nvPr/>
          </p:nvSpPr>
          <p:spPr bwMode="auto">
            <a:xfrm flipV="1">
              <a:off x="3645" y="2549"/>
              <a:ext cx="333" cy="336"/>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26" name="Line 14"/>
            <p:cNvSpPr>
              <a:spLocks noChangeShapeType="1"/>
            </p:cNvSpPr>
            <p:nvPr/>
          </p:nvSpPr>
          <p:spPr bwMode="auto">
            <a:xfrm flipV="1">
              <a:off x="3989" y="2112"/>
              <a:ext cx="115" cy="366"/>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27" name="Text Box 15"/>
            <p:cNvSpPr txBox="1">
              <a:spLocks noChangeArrowheads="1"/>
            </p:cNvSpPr>
            <p:nvPr/>
          </p:nvSpPr>
          <p:spPr bwMode="auto">
            <a:xfrm>
              <a:off x="1394" y="2954"/>
              <a:ext cx="28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dirty="0">
                  <a:latin typeface="Symbol" panose="05050102010706020507" pitchFamily="18" charset="2"/>
                </a:rPr>
                <a:t>t</a:t>
              </a:r>
            </a:p>
          </p:txBody>
        </p:sp>
      </p:grpSp>
      <p:sp>
        <p:nvSpPr>
          <p:cNvPr id="143376" name="Text Box 16"/>
          <p:cNvSpPr txBox="1">
            <a:spLocks noChangeArrowheads="1"/>
          </p:cNvSpPr>
          <p:nvPr/>
        </p:nvSpPr>
        <p:spPr bwMode="auto">
          <a:xfrm>
            <a:off x="5781834" y="5014039"/>
            <a:ext cx="269557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b="1" dirty="0">
                <a:latin typeface="Symbol" panose="05050102010706020507" pitchFamily="18" charset="2"/>
              </a:rPr>
              <a:t>t </a:t>
            </a:r>
            <a:r>
              <a:rPr lang="en-US" altLang="en-US" sz="2000" b="1" dirty="0"/>
              <a:t>= in situ </a:t>
            </a:r>
            <a:r>
              <a:rPr lang="en-US" altLang="en-US" sz="2000" b="1" dirty="0">
                <a:solidFill>
                  <a:srgbClr val="FF0000"/>
                </a:solidFill>
              </a:rPr>
              <a:t>undrained</a:t>
            </a:r>
            <a:r>
              <a:rPr lang="en-US" altLang="en-US" sz="2000" b="1" dirty="0"/>
              <a:t> shear strength</a:t>
            </a:r>
          </a:p>
        </p:txBody>
      </p:sp>
      <p:sp>
        <p:nvSpPr>
          <p:cNvPr id="143377" name="AutoShape 17" descr="Stationery"/>
          <p:cNvSpPr>
            <a:spLocks noChangeArrowheads="1"/>
          </p:cNvSpPr>
          <p:nvPr/>
        </p:nvSpPr>
        <p:spPr bwMode="auto">
          <a:xfrm rot="10800000">
            <a:off x="1431453" y="4001679"/>
            <a:ext cx="4170141" cy="50206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511 w 21600"/>
              <a:gd name="T13" fmla="*/ 2511 h 21600"/>
              <a:gd name="T14" fmla="*/ 19089 w 21600"/>
              <a:gd name="T15" fmla="*/ 19089 h 21600"/>
            </a:gdLst>
            <a:ahLst/>
            <a:cxnLst>
              <a:cxn ang="T8">
                <a:pos x="T0" y="T1"/>
              </a:cxn>
              <a:cxn ang="T9">
                <a:pos x="T2" y="T3"/>
              </a:cxn>
              <a:cxn ang="T10">
                <a:pos x="T4" y="T5"/>
              </a:cxn>
              <a:cxn ang="T11">
                <a:pos x="T6" y="T7"/>
              </a:cxn>
            </a:cxnLst>
            <a:rect l="T12" t="T13" r="T14" b="T15"/>
            <a:pathLst>
              <a:path w="21600" h="21600">
                <a:moveTo>
                  <a:pt x="0" y="0"/>
                </a:moveTo>
                <a:lnTo>
                  <a:pt x="1421" y="21600"/>
                </a:lnTo>
                <a:lnTo>
                  <a:pt x="20179" y="21600"/>
                </a:lnTo>
                <a:lnTo>
                  <a:pt x="21600" y="0"/>
                </a:lnTo>
                <a:lnTo>
                  <a:pt x="0" y="0"/>
                </a:lnTo>
                <a:close/>
              </a:path>
            </a:pathLst>
          </a:custGeom>
          <a:blipFill dpi="0" rotWithShape="1">
            <a:blip r:embed="rId2"/>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6087" name="Group 18"/>
          <p:cNvGrpSpPr>
            <a:grpSpLocks/>
          </p:cNvGrpSpPr>
          <p:nvPr/>
        </p:nvGrpSpPr>
        <p:grpSpPr bwMode="auto">
          <a:xfrm>
            <a:off x="643094" y="4486270"/>
            <a:ext cx="5559722" cy="1975926"/>
            <a:chOff x="424" y="2194"/>
            <a:chExt cx="3973" cy="1527"/>
          </a:xfrm>
        </p:grpSpPr>
        <p:sp>
          <p:nvSpPr>
            <p:cNvPr id="46090" name="Line 19"/>
            <p:cNvSpPr>
              <a:spLocks noChangeShapeType="1"/>
            </p:cNvSpPr>
            <p:nvPr/>
          </p:nvSpPr>
          <p:spPr bwMode="auto">
            <a:xfrm>
              <a:off x="424" y="3596"/>
              <a:ext cx="380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1" name="Line 20"/>
            <p:cNvSpPr>
              <a:spLocks noChangeShapeType="1"/>
            </p:cNvSpPr>
            <p:nvPr/>
          </p:nvSpPr>
          <p:spPr bwMode="auto">
            <a:xfrm>
              <a:off x="1814" y="3606"/>
              <a:ext cx="160"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46092" name="Group 21"/>
            <p:cNvGrpSpPr>
              <a:grpSpLocks/>
            </p:cNvGrpSpPr>
            <p:nvPr/>
          </p:nvGrpSpPr>
          <p:grpSpPr bwMode="auto">
            <a:xfrm>
              <a:off x="563" y="2194"/>
              <a:ext cx="3834" cy="1527"/>
              <a:chOff x="581" y="2194"/>
              <a:chExt cx="3834" cy="1527"/>
            </a:xfrm>
          </p:grpSpPr>
          <p:sp>
            <p:nvSpPr>
              <p:cNvPr id="46093" name="Line 22"/>
              <p:cNvSpPr>
                <a:spLocks noChangeShapeType="1"/>
              </p:cNvSpPr>
              <p:nvPr/>
            </p:nvSpPr>
            <p:spPr bwMode="auto">
              <a:xfrm>
                <a:off x="661" y="2194"/>
                <a:ext cx="375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4" name="Line 23"/>
              <p:cNvSpPr>
                <a:spLocks noChangeShapeType="1"/>
              </p:cNvSpPr>
              <p:nvPr/>
            </p:nvSpPr>
            <p:spPr bwMode="auto">
              <a:xfrm flipH="1">
                <a:off x="581" y="3605"/>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5" name="Line 24"/>
              <p:cNvSpPr>
                <a:spLocks noChangeShapeType="1"/>
              </p:cNvSpPr>
              <p:nvPr/>
            </p:nvSpPr>
            <p:spPr bwMode="auto">
              <a:xfrm flipH="1">
                <a:off x="637" y="3605"/>
                <a:ext cx="214" cy="10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6" name="Line 25"/>
              <p:cNvSpPr>
                <a:spLocks noChangeShapeType="1"/>
              </p:cNvSpPr>
              <p:nvPr/>
            </p:nvSpPr>
            <p:spPr bwMode="auto">
              <a:xfrm>
                <a:off x="729" y="3599"/>
                <a:ext cx="160"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7" name="Line 26"/>
              <p:cNvSpPr>
                <a:spLocks noChangeShapeType="1"/>
              </p:cNvSpPr>
              <p:nvPr/>
            </p:nvSpPr>
            <p:spPr bwMode="auto">
              <a:xfrm>
                <a:off x="832" y="3599"/>
                <a:ext cx="149" cy="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8" name="Line 27"/>
              <p:cNvSpPr>
                <a:spLocks noChangeShapeType="1"/>
              </p:cNvSpPr>
              <p:nvPr/>
            </p:nvSpPr>
            <p:spPr bwMode="auto">
              <a:xfrm flipH="1">
                <a:off x="818" y="3601"/>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9" name="Line 28"/>
              <p:cNvSpPr>
                <a:spLocks noChangeShapeType="1"/>
              </p:cNvSpPr>
              <p:nvPr/>
            </p:nvSpPr>
            <p:spPr bwMode="auto">
              <a:xfrm flipH="1">
                <a:off x="874" y="3601"/>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0" name="Line 29"/>
              <p:cNvSpPr>
                <a:spLocks noChangeShapeType="1"/>
              </p:cNvSpPr>
              <p:nvPr/>
            </p:nvSpPr>
            <p:spPr bwMode="auto">
              <a:xfrm>
                <a:off x="966" y="3596"/>
                <a:ext cx="160" cy="11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1" name="Line 30"/>
              <p:cNvSpPr>
                <a:spLocks noChangeShapeType="1"/>
              </p:cNvSpPr>
              <p:nvPr/>
            </p:nvSpPr>
            <p:spPr bwMode="auto">
              <a:xfrm>
                <a:off x="1069" y="3596"/>
                <a:ext cx="149" cy="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2" name="Line 31"/>
              <p:cNvSpPr>
                <a:spLocks noChangeShapeType="1"/>
              </p:cNvSpPr>
              <p:nvPr/>
            </p:nvSpPr>
            <p:spPr bwMode="auto">
              <a:xfrm flipH="1">
                <a:off x="1666" y="3611"/>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3" name="Line 32"/>
              <p:cNvSpPr>
                <a:spLocks noChangeShapeType="1"/>
              </p:cNvSpPr>
              <p:nvPr/>
            </p:nvSpPr>
            <p:spPr bwMode="auto">
              <a:xfrm flipH="1">
                <a:off x="1722" y="3611"/>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4" name="Line 33"/>
              <p:cNvSpPr>
                <a:spLocks noChangeShapeType="1"/>
              </p:cNvSpPr>
              <p:nvPr/>
            </p:nvSpPr>
            <p:spPr bwMode="auto">
              <a:xfrm>
                <a:off x="1917" y="3606"/>
                <a:ext cx="149" cy="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5" name="Line 34"/>
              <p:cNvSpPr>
                <a:spLocks noChangeShapeType="1"/>
              </p:cNvSpPr>
              <p:nvPr/>
            </p:nvSpPr>
            <p:spPr bwMode="auto">
              <a:xfrm flipH="1">
                <a:off x="1903" y="3608"/>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6" name="Line 35"/>
              <p:cNvSpPr>
                <a:spLocks noChangeShapeType="1"/>
              </p:cNvSpPr>
              <p:nvPr/>
            </p:nvSpPr>
            <p:spPr bwMode="auto">
              <a:xfrm flipH="1">
                <a:off x="1959" y="3608"/>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7" name="Line 36"/>
              <p:cNvSpPr>
                <a:spLocks noChangeShapeType="1"/>
              </p:cNvSpPr>
              <p:nvPr/>
            </p:nvSpPr>
            <p:spPr bwMode="auto">
              <a:xfrm>
                <a:off x="2051" y="3602"/>
                <a:ext cx="160"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8" name="Line 37"/>
              <p:cNvSpPr>
                <a:spLocks noChangeShapeType="1"/>
              </p:cNvSpPr>
              <p:nvPr/>
            </p:nvSpPr>
            <p:spPr bwMode="auto">
              <a:xfrm>
                <a:off x="2154" y="3602"/>
                <a:ext cx="149" cy="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09" name="Line 38"/>
              <p:cNvSpPr>
                <a:spLocks noChangeShapeType="1"/>
              </p:cNvSpPr>
              <p:nvPr/>
            </p:nvSpPr>
            <p:spPr bwMode="auto">
              <a:xfrm flipH="1">
                <a:off x="2801" y="3611"/>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10" name="Line 39"/>
              <p:cNvSpPr>
                <a:spLocks noChangeShapeType="1"/>
              </p:cNvSpPr>
              <p:nvPr/>
            </p:nvSpPr>
            <p:spPr bwMode="auto">
              <a:xfrm flipH="1">
                <a:off x="2857" y="3611"/>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11" name="Line 40"/>
              <p:cNvSpPr>
                <a:spLocks noChangeShapeType="1"/>
              </p:cNvSpPr>
              <p:nvPr/>
            </p:nvSpPr>
            <p:spPr bwMode="auto">
              <a:xfrm>
                <a:off x="2949" y="3606"/>
                <a:ext cx="160"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12" name="Line 41"/>
              <p:cNvSpPr>
                <a:spLocks noChangeShapeType="1"/>
              </p:cNvSpPr>
              <p:nvPr/>
            </p:nvSpPr>
            <p:spPr bwMode="auto">
              <a:xfrm>
                <a:off x="3052" y="3606"/>
                <a:ext cx="149" cy="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13" name="Line 42"/>
              <p:cNvSpPr>
                <a:spLocks noChangeShapeType="1"/>
              </p:cNvSpPr>
              <p:nvPr/>
            </p:nvSpPr>
            <p:spPr bwMode="auto">
              <a:xfrm flipH="1">
                <a:off x="3038" y="3608"/>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14" name="Line 43"/>
              <p:cNvSpPr>
                <a:spLocks noChangeShapeType="1"/>
              </p:cNvSpPr>
              <p:nvPr/>
            </p:nvSpPr>
            <p:spPr bwMode="auto">
              <a:xfrm flipH="1">
                <a:off x="3094" y="3608"/>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15" name="Line 44"/>
              <p:cNvSpPr>
                <a:spLocks noChangeShapeType="1"/>
              </p:cNvSpPr>
              <p:nvPr/>
            </p:nvSpPr>
            <p:spPr bwMode="auto">
              <a:xfrm>
                <a:off x="3185" y="3602"/>
                <a:ext cx="161"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16" name="Line 45"/>
              <p:cNvSpPr>
                <a:spLocks noChangeShapeType="1"/>
              </p:cNvSpPr>
              <p:nvPr/>
            </p:nvSpPr>
            <p:spPr bwMode="auto">
              <a:xfrm>
                <a:off x="3289" y="3602"/>
                <a:ext cx="149" cy="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17" name="Text Box 46"/>
              <p:cNvSpPr txBox="1">
                <a:spLocks noChangeArrowheads="1"/>
              </p:cNvSpPr>
              <p:nvPr/>
            </p:nvSpPr>
            <p:spPr bwMode="auto">
              <a:xfrm>
                <a:off x="2093" y="2465"/>
                <a:ext cx="82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dirty="0"/>
                  <a:t>Soft clay</a:t>
                </a:r>
              </a:p>
            </p:txBody>
          </p:sp>
        </p:grpSp>
      </p:grpSp>
      <p:sp>
        <p:nvSpPr>
          <p:cNvPr id="46088" name="Text Box 47"/>
          <p:cNvSpPr txBox="1">
            <a:spLocks noChangeArrowheads="1"/>
          </p:cNvSpPr>
          <p:nvPr/>
        </p:nvSpPr>
        <p:spPr bwMode="auto">
          <a:xfrm>
            <a:off x="473074" y="2836673"/>
            <a:ext cx="65278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000" b="1" u="sng" dirty="0">
                <a:solidFill>
                  <a:srgbClr val="7030A0"/>
                </a:solidFill>
                <a:latin typeface="+mn-lt"/>
              </a:rPr>
              <a:t>1. Embankment constructed </a:t>
            </a:r>
            <a:r>
              <a:rPr lang="en-US" altLang="en-US" sz="2000" b="1" u="sng" dirty="0">
                <a:solidFill>
                  <a:srgbClr val="FF0000"/>
                </a:solidFill>
                <a:latin typeface="+mn-lt"/>
              </a:rPr>
              <a:t>rapidly</a:t>
            </a:r>
            <a:r>
              <a:rPr lang="en-US" altLang="en-US" sz="2000" b="1" u="sng" dirty="0">
                <a:solidFill>
                  <a:srgbClr val="7030A0"/>
                </a:solidFill>
                <a:latin typeface="+mn-lt"/>
              </a:rPr>
              <a:t> over a soft clay deposit</a:t>
            </a:r>
          </a:p>
        </p:txBody>
      </p:sp>
      <p:sp>
        <p:nvSpPr>
          <p:cNvPr id="48" name="Rectangle 2"/>
          <p:cNvSpPr>
            <a:spLocks noChangeArrowheads="1"/>
          </p:cNvSpPr>
          <p:nvPr/>
        </p:nvSpPr>
        <p:spPr bwMode="auto">
          <a:xfrm>
            <a:off x="76994" y="-39076"/>
            <a:ext cx="79390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p>
            <a:pPr algn="just" rtl="0"/>
            <a:r>
              <a:rPr lang="en-US" altLang="en-US" sz="2400" b="1" u="sng" dirty="0">
                <a:solidFill>
                  <a:srgbClr val="7030A0"/>
                </a:solidFill>
                <a:latin typeface="Arial" panose="020B0604020202020204" pitchFamily="34" charset="0"/>
              </a:rPr>
              <a:t>Some practical applications of CU analysis for clays  </a:t>
            </a:r>
            <a:endParaRPr lang="en-AU" altLang="en-US" sz="2400" b="1" u="sng" dirty="0">
              <a:solidFill>
                <a:srgbClr val="7030A0"/>
              </a:solidFill>
              <a:latin typeface="Arial" panose="020B0604020202020204" pitchFamily="34" charset="0"/>
            </a:endParaRPr>
          </a:p>
        </p:txBody>
      </p:sp>
      <p:sp>
        <p:nvSpPr>
          <p:cNvPr id="49" name="Text Box 47"/>
          <p:cNvSpPr txBox="1">
            <a:spLocks noChangeArrowheads="1"/>
          </p:cNvSpPr>
          <p:nvPr/>
        </p:nvSpPr>
        <p:spPr bwMode="auto">
          <a:xfrm>
            <a:off x="459982" y="530455"/>
            <a:ext cx="812681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 typeface="Courier New" panose="02070309020205020404" pitchFamily="49" charset="0"/>
              <a:buChar char="o"/>
            </a:pPr>
            <a:r>
              <a:rPr lang="en-US" altLang="en-US" sz="2000" b="1" dirty="0" smtClean="0">
                <a:solidFill>
                  <a:srgbClr val="0B0BEF"/>
                </a:solidFill>
                <a:latin typeface="+mn-lt"/>
              </a:rPr>
              <a:t>CU</a:t>
            </a:r>
            <a:r>
              <a:rPr lang="en-US" altLang="en-US" sz="2000" b="1" dirty="0" smtClean="0">
                <a:latin typeface="+mn-lt"/>
              </a:rPr>
              <a:t> strengths are used for stability problems where the soils have first become fully consolidated and are at equilibrium with the existing stress system</a:t>
            </a:r>
            <a:endParaRPr lang="en-US" altLang="en-US" sz="2000" b="1" dirty="0">
              <a:latin typeface="+mn-lt"/>
            </a:endParaRPr>
          </a:p>
        </p:txBody>
      </p:sp>
      <p:sp>
        <p:nvSpPr>
          <p:cNvPr id="50" name="Text Box 47"/>
          <p:cNvSpPr txBox="1">
            <a:spLocks noChangeArrowheads="1"/>
          </p:cNvSpPr>
          <p:nvPr/>
        </p:nvSpPr>
        <p:spPr bwMode="auto">
          <a:xfrm>
            <a:off x="459981" y="1511557"/>
            <a:ext cx="812681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 typeface="Courier New" panose="02070309020205020404" pitchFamily="49" charset="0"/>
              <a:buChar char="o"/>
            </a:pPr>
            <a:r>
              <a:rPr lang="en-US" altLang="en-US" sz="2000" b="1" dirty="0" smtClean="0">
                <a:latin typeface="+mn-lt"/>
              </a:rPr>
              <a:t>Then, for some reasons, additional stresses are applied quickly with no drainage occurring.</a:t>
            </a:r>
            <a:endParaRPr lang="en-US" altLang="en-US" sz="2000" b="1" dirty="0">
              <a:latin typeface="+mn-lt"/>
            </a:endParaRPr>
          </a:p>
        </p:txBody>
      </p:sp>
      <p:sp>
        <p:nvSpPr>
          <p:cNvPr id="51" name="Text Box 47"/>
          <p:cNvSpPr txBox="1">
            <a:spLocks noChangeArrowheads="1"/>
          </p:cNvSpPr>
          <p:nvPr/>
        </p:nvSpPr>
        <p:spPr bwMode="auto">
          <a:xfrm>
            <a:off x="459980" y="2312866"/>
            <a:ext cx="81268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 typeface="Courier New" panose="02070309020205020404" pitchFamily="49" charset="0"/>
              <a:buChar char="o"/>
            </a:pPr>
            <a:r>
              <a:rPr lang="en-US" altLang="en-US" sz="2000" b="1" dirty="0" smtClean="0">
                <a:latin typeface="+mn-lt"/>
              </a:rPr>
              <a:t>Practical examples include</a:t>
            </a:r>
            <a:endParaRPr lang="en-US" altLang="en-US" sz="2000" b="1" dirty="0">
              <a:latin typeface="+mn-lt"/>
            </a:endParaRPr>
          </a:p>
        </p:txBody>
      </p:sp>
    </p:spTree>
    <p:extLst>
      <p:ext uri="{BB962C8B-B14F-4D97-AF65-F5344CB8AC3E}">
        <p14:creationId xmlns:p14="http://schemas.microsoft.com/office/powerpoint/2010/main" val="2846423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3377"/>
                                        </p:tgtEl>
                                        <p:attrNameLst>
                                          <p:attrName>style.visibility</p:attrName>
                                        </p:attrNameLst>
                                      </p:cBhvr>
                                      <p:to>
                                        <p:strVal val="visible"/>
                                      </p:to>
                                    </p:set>
                                    <p:animEffect transition="in" filter="wipe(down)">
                                      <p:cBhvr>
                                        <p:cTn id="7" dur="500"/>
                                        <p:tgtEl>
                                          <p:spTgt spid="1433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3363"/>
                                        </p:tgtEl>
                                        <p:attrNameLst>
                                          <p:attrName>style.visibility</p:attrName>
                                        </p:attrNameLst>
                                      </p:cBhvr>
                                      <p:to>
                                        <p:strVal val="visible"/>
                                      </p:to>
                                    </p:set>
                                    <p:animEffect transition="in" filter="wipe(down)">
                                      <p:cBhvr>
                                        <p:cTn id="12" dur="500"/>
                                        <p:tgtEl>
                                          <p:spTgt spid="14336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43365"/>
                                        </p:tgtEl>
                                        <p:attrNameLst>
                                          <p:attrName>style.visibility</p:attrName>
                                        </p:attrNameLst>
                                      </p:cBhvr>
                                      <p:to>
                                        <p:strVal val="visible"/>
                                      </p:to>
                                    </p:set>
                                    <p:animEffect transition="in" filter="wipe(left)">
                                      <p:cBhvr>
                                        <p:cTn id="17" dur="1000"/>
                                        <p:tgtEl>
                                          <p:spTgt spid="143365"/>
                                        </p:tgtEl>
                                      </p:cBhvr>
                                    </p:animEffect>
                                  </p:childTnLst>
                                </p:cTn>
                              </p:par>
                            </p:childTnLst>
                          </p:cTn>
                        </p:par>
                        <p:par>
                          <p:cTn id="18" fill="hold" nodeType="afterGroup">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433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animBg="1"/>
      <p:bldP spid="143376" grpId="0"/>
      <p:bldP spid="143377"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443" name="Group 59"/>
          <p:cNvGrpSpPr>
            <a:grpSpLocks/>
          </p:cNvGrpSpPr>
          <p:nvPr/>
        </p:nvGrpSpPr>
        <p:grpSpPr bwMode="auto">
          <a:xfrm>
            <a:off x="4959351" y="830129"/>
            <a:ext cx="2843213" cy="300037"/>
            <a:chOff x="3618" y="1539"/>
            <a:chExt cx="1791" cy="189"/>
          </a:xfrm>
        </p:grpSpPr>
        <p:grpSp>
          <p:nvGrpSpPr>
            <p:cNvPr id="47157" name="Group 58"/>
            <p:cNvGrpSpPr>
              <a:grpSpLocks/>
            </p:cNvGrpSpPr>
            <p:nvPr/>
          </p:nvGrpSpPr>
          <p:grpSpPr bwMode="auto">
            <a:xfrm>
              <a:off x="3618" y="1539"/>
              <a:ext cx="1791" cy="90"/>
              <a:chOff x="3618" y="1539"/>
              <a:chExt cx="1791" cy="90"/>
            </a:xfrm>
          </p:grpSpPr>
          <p:sp>
            <p:nvSpPr>
              <p:cNvPr id="47160" name="Line 52"/>
              <p:cNvSpPr>
                <a:spLocks noChangeShapeType="1"/>
              </p:cNvSpPr>
              <p:nvPr/>
            </p:nvSpPr>
            <p:spPr bwMode="auto">
              <a:xfrm>
                <a:off x="3618" y="1629"/>
                <a:ext cx="1791"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61" name="AutoShape 53"/>
              <p:cNvSpPr>
                <a:spLocks noChangeArrowheads="1"/>
              </p:cNvSpPr>
              <p:nvPr/>
            </p:nvSpPr>
            <p:spPr bwMode="auto">
              <a:xfrm flipV="1">
                <a:off x="5040" y="1539"/>
                <a:ext cx="153" cy="90"/>
              </a:xfrm>
              <a:prstGeom prst="triangle">
                <a:avLst>
                  <a:gd name="adj" fmla="val 5686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grpSp>
        <p:sp>
          <p:nvSpPr>
            <p:cNvPr id="47158" name="Line 54"/>
            <p:cNvSpPr>
              <a:spLocks noChangeShapeType="1"/>
            </p:cNvSpPr>
            <p:nvPr/>
          </p:nvSpPr>
          <p:spPr bwMode="auto">
            <a:xfrm>
              <a:off x="5040" y="1683"/>
              <a:ext cx="1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59" name="Line 55"/>
            <p:cNvSpPr>
              <a:spLocks noChangeShapeType="1"/>
            </p:cNvSpPr>
            <p:nvPr/>
          </p:nvSpPr>
          <p:spPr bwMode="auto">
            <a:xfrm>
              <a:off x="5085" y="1728"/>
              <a:ext cx="8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7108" name="Text Box 3"/>
          <p:cNvSpPr txBox="1">
            <a:spLocks noChangeArrowheads="1"/>
          </p:cNvSpPr>
          <p:nvPr/>
        </p:nvSpPr>
        <p:spPr bwMode="auto">
          <a:xfrm>
            <a:off x="319886" y="91015"/>
            <a:ext cx="71969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288925" indent="-288925" algn="l" rtl="0" eaLnBrk="1" hangingPunct="1">
              <a:spcBef>
                <a:spcPct val="50000"/>
              </a:spcBef>
              <a:buClrTx/>
              <a:buSzTx/>
              <a:buFontTx/>
              <a:buNone/>
              <a:defRPr sz="2000" b="1" u="sng">
                <a:solidFill>
                  <a:srgbClr val="7030A0"/>
                </a:solidFill>
                <a:latin typeface="+mn-lt"/>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2. </a:t>
            </a:r>
            <a:r>
              <a:rPr lang="en-US" altLang="en-US" dirty="0">
                <a:solidFill>
                  <a:srgbClr val="FF0000"/>
                </a:solidFill>
              </a:rPr>
              <a:t>Rapid</a:t>
            </a:r>
            <a:r>
              <a:rPr lang="en-US" altLang="en-US" dirty="0"/>
              <a:t> drawdown behind an earth </a:t>
            </a:r>
            <a:r>
              <a:rPr lang="en-US" altLang="en-US" dirty="0" smtClean="0"/>
              <a:t>dam. No drainage of the core</a:t>
            </a:r>
            <a:endParaRPr lang="en-US" altLang="en-US" dirty="0"/>
          </a:p>
        </p:txBody>
      </p:sp>
      <p:sp>
        <p:nvSpPr>
          <p:cNvPr id="47109" name="AutoShape 6" descr="25%"/>
          <p:cNvSpPr>
            <a:spLocks noChangeArrowheads="1"/>
          </p:cNvSpPr>
          <p:nvPr/>
        </p:nvSpPr>
        <p:spPr bwMode="auto">
          <a:xfrm flipV="1">
            <a:off x="30164" y="801554"/>
            <a:ext cx="7129462" cy="17859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5537 w 21600"/>
              <a:gd name="T13" fmla="*/ 5537 h 21600"/>
              <a:gd name="T14" fmla="*/ 16063 w 21600"/>
              <a:gd name="T15" fmla="*/ 16063 h 21600"/>
            </a:gdLst>
            <a:ahLst/>
            <a:cxnLst>
              <a:cxn ang="T8">
                <a:pos x="T0" y="T1"/>
              </a:cxn>
              <a:cxn ang="T9">
                <a:pos x="T2" y="T3"/>
              </a:cxn>
              <a:cxn ang="T10">
                <a:pos x="T4" y="T5"/>
              </a:cxn>
              <a:cxn ang="T11">
                <a:pos x="T6" y="T7"/>
              </a:cxn>
            </a:cxnLst>
            <a:rect l="T12" t="T13" r="T14" b="T15"/>
            <a:pathLst>
              <a:path w="21600" h="21600">
                <a:moveTo>
                  <a:pt x="0" y="0"/>
                </a:moveTo>
                <a:lnTo>
                  <a:pt x="7474" y="21600"/>
                </a:lnTo>
                <a:lnTo>
                  <a:pt x="14126" y="21600"/>
                </a:lnTo>
                <a:lnTo>
                  <a:pt x="21600" y="0"/>
                </a:lnTo>
                <a:lnTo>
                  <a:pt x="0" y="0"/>
                </a:lnTo>
                <a:close/>
              </a:path>
            </a:pathLst>
          </a:custGeom>
          <a:pattFill prst="pct25">
            <a:fgClr>
              <a:schemeClr val="tx1"/>
            </a:fgClr>
            <a:bgClr>
              <a:schemeClr val="bg1"/>
            </a:bgClr>
          </a:patt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10" name="Line 7"/>
          <p:cNvSpPr>
            <a:spLocks noChangeShapeType="1"/>
          </p:cNvSpPr>
          <p:nvPr/>
        </p:nvSpPr>
        <p:spPr bwMode="auto">
          <a:xfrm>
            <a:off x="150814" y="2581141"/>
            <a:ext cx="7289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1" name="Line 8"/>
          <p:cNvSpPr>
            <a:spLocks noChangeShapeType="1"/>
          </p:cNvSpPr>
          <p:nvPr/>
        </p:nvSpPr>
        <p:spPr bwMode="auto">
          <a:xfrm flipH="1">
            <a:off x="438151" y="2581141"/>
            <a:ext cx="250825" cy="111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2" name="Line 9"/>
          <p:cNvSpPr>
            <a:spLocks noChangeShapeType="1"/>
          </p:cNvSpPr>
          <p:nvPr/>
        </p:nvSpPr>
        <p:spPr bwMode="auto">
          <a:xfrm flipH="1">
            <a:off x="527051" y="2581141"/>
            <a:ext cx="339725" cy="1730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3" name="Line 10"/>
          <p:cNvSpPr>
            <a:spLocks noChangeShapeType="1"/>
          </p:cNvSpPr>
          <p:nvPr/>
        </p:nvSpPr>
        <p:spPr bwMode="auto">
          <a:xfrm>
            <a:off x="673101" y="2571616"/>
            <a:ext cx="254000" cy="177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4" name="Line 11"/>
          <p:cNvSpPr>
            <a:spLocks noChangeShapeType="1"/>
          </p:cNvSpPr>
          <p:nvPr/>
        </p:nvSpPr>
        <p:spPr bwMode="auto">
          <a:xfrm>
            <a:off x="836614" y="2571616"/>
            <a:ext cx="236537" cy="128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5" name="Line 12"/>
          <p:cNvSpPr>
            <a:spLocks noChangeShapeType="1"/>
          </p:cNvSpPr>
          <p:nvPr/>
        </p:nvSpPr>
        <p:spPr bwMode="auto">
          <a:xfrm flipH="1">
            <a:off x="814389" y="2574791"/>
            <a:ext cx="250825" cy="111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6" name="Line 13"/>
          <p:cNvSpPr>
            <a:spLocks noChangeShapeType="1"/>
          </p:cNvSpPr>
          <p:nvPr/>
        </p:nvSpPr>
        <p:spPr bwMode="auto">
          <a:xfrm flipH="1">
            <a:off x="903289" y="2574791"/>
            <a:ext cx="339725" cy="174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7" name="Line 14"/>
          <p:cNvSpPr>
            <a:spLocks noChangeShapeType="1"/>
          </p:cNvSpPr>
          <p:nvPr/>
        </p:nvSpPr>
        <p:spPr bwMode="auto">
          <a:xfrm>
            <a:off x="1049339" y="2566854"/>
            <a:ext cx="254000" cy="1762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8" name="Line 15"/>
          <p:cNvSpPr>
            <a:spLocks noChangeShapeType="1"/>
          </p:cNvSpPr>
          <p:nvPr/>
        </p:nvSpPr>
        <p:spPr bwMode="auto">
          <a:xfrm>
            <a:off x="1212851" y="2566854"/>
            <a:ext cx="236538" cy="128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9" name="Line 16"/>
          <p:cNvSpPr>
            <a:spLocks noChangeShapeType="1"/>
          </p:cNvSpPr>
          <p:nvPr/>
        </p:nvSpPr>
        <p:spPr bwMode="auto">
          <a:xfrm flipH="1">
            <a:off x="2160589" y="2590666"/>
            <a:ext cx="250825" cy="111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0" name="Line 17"/>
          <p:cNvSpPr>
            <a:spLocks noChangeShapeType="1"/>
          </p:cNvSpPr>
          <p:nvPr/>
        </p:nvSpPr>
        <p:spPr bwMode="auto">
          <a:xfrm flipH="1">
            <a:off x="2249489" y="2590666"/>
            <a:ext cx="339725" cy="174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1" name="Line 18"/>
          <p:cNvSpPr>
            <a:spLocks noChangeShapeType="1"/>
          </p:cNvSpPr>
          <p:nvPr/>
        </p:nvSpPr>
        <p:spPr bwMode="auto">
          <a:xfrm>
            <a:off x="2395539" y="2582729"/>
            <a:ext cx="254000" cy="177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2" name="Line 19"/>
          <p:cNvSpPr>
            <a:spLocks noChangeShapeType="1"/>
          </p:cNvSpPr>
          <p:nvPr/>
        </p:nvSpPr>
        <p:spPr bwMode="auto">
          <a:xfrm>
            <a:off x="2559051" y="2582729"/>
            <a:ext cx="236538" cy="128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3" name="Line 20"/>
          <p:cNvSpPr>
            <a:spLocks noChangeShapeType="1"/>
          </p:cNvSpPr>
          <p:nvPr/>
        </p:nvSpPr>
        <p:spPr bwMode="auto">
          <a:xfrm flipH="1">
            <a:off x="2536826" y="2585904"/>
            <a:ext cx="250825" cy="111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4" name="Line 21"/>
          <p:cNvSpPr>
            <a:spLocks noChangeShapeType="1"/>
          </p:cNvSpPr>
          <p:nvPr/>
        </p:nvSpPr>
        <p:spPr bwMode="auto">
          <a:xfrm flipH="1">
            <a:off x="2625726" y="2585904"/>
            <a:ext cx="339725" cy="174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5" name="Line 22"/>
          <p:cNvSpPr>
            <a:spLocks noChangeShapeType="1"/>
          </p:cNvSpPr>
          <p:nvPr/>
        </p:nvSpPr>
        <p:spPr bwMode="auto">
          <a:xfrm>
            <a:off x="2771776" y="2576379"/>
            <a:ext cx="254000" cy="177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6" name="Line 23"/>
          <p:cNvSpPr>
            <a:spLocks noChangeShapeType="1"/>
          </p:cNvSpPr>
          <p:nvPr/>
        </p:nvSpPr>
        <p:spPr bwMode="auto">
          <a:xfrm>
            <a:off x="2935289" y="2576379"/>
            <a:ext cx="236537" cy="130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7" name="Line 24"/>
          <p:cNvSpPr>
            <a:spLocks noChangeShapeType="1"/>
          </p:cNvSpPr>
          <p:nvPr/>
        </p:nvSpPr>
        <p:spPr bwMode="auto">
          <a:xfrm flipH="1">
            <a:off x="3962401" y="2590666"/>
            <a:ext cx="250825" cy="111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8" name="Line 25"/>
          <p:cNvSpPr>
            <a:spLocks noChangeShapeType="1"/>
          </p:cNvSpPr>
          <p:nvPr/>
        </p:nvSpPr>
        <p:spPr bwMode="auto">
          <a:xfrm flipH="1">
            <a:off x="4051301" y="2590666"/>
            <a:ext cx="339725" cy="174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29" name="Line 26"/>
          <p:cNvSpPr>
            <a:spLocks noChangeShapeType="1"/>
          </p:cNvSpPr>
          <p:nvPr/>
        </p:nvSpPr>
        <p:spPr bwMode="auto">
          <a:xfrm>
            <a:off x="4197351" y="2582729"/>
            <a:ext cx="254000" cy="177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0" name="Line 27"/>
          <p:cNvSpPr>
            <a:spLocks noChangeShapeType="1"/>
          </p:cNvSpPr>
          <p:nvPr/>
        </p:nvSpPr>
        <p:spPr bwMode="auto">
          <a:xfrm>
            <a:off x="4360864" y="2582729"/>
            <a:ext cx="236537" cy="128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1" name="Line 28"/>
          <p:cNvSpPr>
            <a:spLocks noChangeShapeType="1"/>
          </p:cNvSpPr>
          <p:nvPr/>
        </p:nvSpPr>
        <p:spPr bwMode="auto">
          <a:xfrm flipH="1">
            <a:off x="4338639" y="2585904"/>
            <a:ext cx="250825" cy="111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2" name="Line 29"/>
          <p:cNvSpPr>
            <a:spLocks noChangeShapeType="1"/>
          </p:cNvSpPr>
          <p:nvPr/>
        </p:nvSpPr>
        <p:spPr bwMode="auto">
          <a:xfrm flipH="1">
            <a:off x="4427539" y="2585904"/>
            <a:ext cx="339725" cy="174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3" name="Line 30"/>
          <p:cNvSpPr>
            <a:spLocks noChangeShapeType="1"/>
          </p:cNvSpPr>
          <p:nvPr/>
        </p:nvSpPr>
        <p:spPr bwMode="auto">
          <a:xfrm>
            <a:off x="4572001" y="2576379"/>
            <a:ext cx="255588" cy="177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4" name="Line 31"/>
          <p:cNvSpPr>
            <a:spLocks noChangeShapeType="1"/>
          </p:cNvSpPr>
          <p:nvPr/>
        </p:nvSpPr>
        <p:spPr bwMode="auto">
          <a:xfrm>
            <a:off x="4737101" y="2576379"/>
            <a:ext cx="236538" cy="130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5" name="Text Box 32"/>
          <p:cNvSpPr txBox="1">
            <a:spLocks noChangeArrowheads="1"/>
          </p:cNvSpPr>
          <p:nvPr/>
        </p:nvSpPr>
        <p:spPr bwMode="auto">
          <a:xfrm>
            <a:off x="6064252" y="1117096"/>
            <a:ext cx="3281362"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400" b="1" dirty="0">
                <a:latin typeface="Symbol" panose="05050102010706020507" pitchFamily="18" charset="2"/>
              </a:rPr>
              <a:t>t </a:t>
            </a:r>
            <a:r>
              <a:rPr lang="en-US" altLang="en-US" sz="1800" b="1" dirty="0"/>
              <a:t>= Undrained shear strength of clay core</a:t>
            </a:r>
          </a:p>
        </p:txBody>
      </p:sp>
      <p:sp>
        <p:nvSpPr>
          <p:cNvPr id="47136" name="Line 33"/>
          <p:cNvSpPr>
            <a:spLocks noChangeShapeType="1"/>
          </p:cNvSpPr>
          <p:nvPr/>
        </p:nvSpPr>
        <p:spPr bwMode="auto">
          <a:xfrm flipH="1">
            <a:off x="5672139" y="2585904"/>
            <a:ext cx="250825" cy="111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7" name="Line 34"/>
          <p:cNvSpPr>
            <a:spLocks noChangeShapeType="1"/>
          </p:cNvSpPr>
          <p:nvPr/>
        </p:nvSpPr>
        <p:spPr bwMode="auto">
          <a:xfrm flipH="1">
            <a:off x="5761039" y="2585904"/>
            <a:ext cx="339725" cy="174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8" name="Line 35"/>
          <p:cNvSpPr>
            <a:spLocks noChangeShapeType="1"/>
          </p:cNvSpPr>
          <p:nvPr/>
        </p:nvSpPr>
        <p:spPr bwMode="auto">
          <a:xfrm>
            <a:off x="5907089" y="2577966"/>
            <a:ext cx="254000" cy="177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39" name="Line 36"/>
          <p:cNvSpPr>
            <a:spLocks noChangeShapeType="1"/>
          </p:cNvSpPr>
          <p:nvPr/>
        </p:nvSpPr>
        <p:spPr bwMode="auto">
          <a:xfrm>
            <a:off x="6070601" y="2577966"/>
            <a:ext cx="236538" cy="128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40" name="Line 37"/>
          <p:cNvSpPr>
            <a:spLocks noChangeShapeType="1"/>
          </p:cNvSpPr>
          <p:nvPr/>
        </p:nvSpPr>
        <p:spPr bwMode="auto">
          <a:xfrm flipH="1">
            <a:off x="6048376" y="2581141"/>
            <a:ext cx="250825" cy="111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41" name="Line 38"/>
          <p:cNvSpPr>
            <a:spLocks noChangeShapeType="1"/>
          </p:cNvSpPr>
          <p:nvPr/>
        </p:nvSpPr>
        <p:spPr bwMode="auto">
          <a:xfrm flipH="1">
            <a:off x="6137276" y="2581141"/>
            <a:ext cx="339725" cy="174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42" name="Line 39"/>
          <p:cNvSpPr>
            <a:spLocks noChangeShapeType="1"/>
          </p:cNvSpPr>
          <p:nvPr/>
        </p:nvSpPr>
        <p:spPr bwMode="auto">
          <a:xfrm>
            <a:off x="6281739" y="2571616"/>
            <a:ext cx="255587" cy="177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43" name="Line 40"/>
          <p:cNvSpPr>
            <a:spLocks noChangeShapeType="1"/>
          </p:cNvSpPr>
          <p:nvPr/>
        </p:nvSpPr>
        <p:spPr bwMode="auto">
          <a:xfrm>
            <a:off x="6446839" y="2571616"/>
            <a:ext cx="236537" cy="130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44" name="AutoShape 41" descr="Stationery"/>
          <p:cNvSpPr>
            <a:spLocks noChangeArrowheads="1"/>
          </p:cNvSpPr>
          <p:nvPr/>
        </p:nvSpPr>
        <p:spPr bwMode="auto">
          <a:xfrm flipV="1">
            <a:off x="1458914" y="801554"/>
            <a:ext cx="4314825" cy="17859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blipFill dpi="0" rotWithShape="1">
            <a:blip r:embed="rId3"/>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45" name="Text Box 51"/>
          <p:cNvSpPr txBox="1">
            <a:spLocks noChangeArrowheads="1"/>
          </p:cNvSpPr>
          <p:nvPr/>
        </p:nvSpPr>
        <p:spPr bwMode="auto">
          <a:xfrm>
            <a:off x="3201989" y="1844541"/>
            <a:ext cx="857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a:t>Core</a:t>
            </a:r>
          </a:p>
        </p:txBody>
      </p:sp>
      <p:grpSp>
        <p:nvGrpSpPr>
          <p:cNvPr id="144444" name="Group 60"/>
          <p:cNvGrpSpPr>
            <a:grpSpLocks/>
          </p:cNvGrpSpPr>
          <p:nvPr/>
        </p:nvGrpSpPr>
        <p:grpSpPr bwMode="auto">
          <a:xfrm>
            <a:off x="2959101" y="98291"/>
            <a:ext cx="3644900" cy="2192338"/>
            <a:chOff x="2358" y="1078"/>
            <a:chExt cx="2296" cy="1381"/>
          </a:xfrm>
        </p:grpSpPr>
        <p:sp>
          <p:nvSpPr>
            <p:cNvPr id="47148" name="Text Box 50"/>
            <p:cNvSpPr txBox="1">
              <a:spLocks noChangeArrowheads="1"/>
            </p:cNvSpPr>
            <p:nvPr/>
          </p:nvSpPr>
          <p:spPr bwMode="auto">
            <a:xfrm>
              <a:off x="2431" y="1788"/>
              <a:ext cx="28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b="1" dirty="0">
                  <a:latin typeface="Symbol" panose="05050102010706020507" pitchFamily="18" charset="2"/>
                </a:rPr>
                <a:t>t</a:t>
              </a:r>
            </a:p>
          </p:txBody>
        </p:sp>
        <p:grpSp>
          <p:nvGrpSpPr>
            <p:cNvPr id="47149" name="Group 57"/>
            <p:cNvGrpSpPr>
              <a:grpSpLocks/>
            </p:cNvGrpSpPr>
            <p:nvPr/>
          </p:nvGrpSpPr>
          <p:grpSpPr bwMode="auto">
            <a:xfrm>
              <a:off x="2358" y="1078"/>
              <a:ext cx="2296" cy="1381"/>
              <a:chOff x="2358" y="1078"/>
              <a:chExt cx="2296" cy="1381"/>
            </a:xfrm>
          </p:grpSpPr>
          <p:sp>
            <p:nvSpPr>
              <p:cNvPr id="47150" name="Line 43"/>
              <p:cNvSpPr>
                <a:spLocks noChangeShapeType="1"/>
              </p:cNvSpPr>
              <p:nvPr/>
            </p:nvSpPr>
            <p:spPr bwMode="auto">
              <a:xfrm>
                <a:off x="4257" y="2435"/>
                <a:ext cx="342" cy="24"/>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51" name="Line 44"/>
              <p:cNvSpPr>
                <a:spLocks noChangeShapeType="1"/>
              </p:cNvSpPr>
              <p:nvPr/>
            </p:nvSpPr>
            <p:spPr bwMode="auto">
              <a:xfrm>
                <a:off x="3750" y="2351"/>
                <a:ext cx="450" cy="78"/>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52" name="Line 45"/>
              <p:cNvSpPr>
                <a:spLocks noChangeShapeType="1"/>
              </p:cNvSpPr>
              <p:nvPr/>
            </p:nvSpPr>
            <p:spPr bwMode="auto">
              <a:xfrm>
                <a:off x="3399" y="2270"/>
                <a:ext cx="288" cy="87"/>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53" name="Line 46"/>
              <p:cNvSpPr>
                <a:spLocks noChangeShapeType="1"/>
              </p:cNvSpPr>
              <p:nvPr/>
            </p:nvSpPr>
            <p:spPr bwMode="auto">
              <a:xfrm>
                <a:off x="3036" y="2123"/>
                <a:ext cx="315" cy="132"/>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54" name="Line 47"/>
              <p:cNvSpPr>
                <a:spLocks noChangeShapeType="1"/>
              </p:cNvSpPr>
              <p:nvPr/>
            </p:nvSpPr>
            <p:spPr bwMode="auto">
              <a:xfrm>
                <a:off x="2685" y="1943"/>
                <a:ext cx="297" cy="168"/>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55" name="Arc 48"/>
              <p:cNvSpPr>
                <a:spLocks/>
              </p:cNvSpPr>
              <p:nvPr/>
            </p:nvSpPr>
            <p:spPr bwMode="auto">
              <a:xfrm rot="-10619864">
                <a:off x="2365" y="1078"/>
                <a:ext cx="2289" cy="1251"/>
              </a:xfrm>
              <a:custGeom>
                <a:avLst/>
                <a:gdLst>
                  <a:gd name="T0" fmla="*/ 0 w 21870"/>
                  <a:gd name="T1" fmla="*/ 0 h 21600"/>
                  <a:gd name="T2" fmla="*/ 0 w 21870"/>
                  <a:gd name="T3" fmla="*/ 0 h 21600"/>
                  <a:gd name="T4" fmla="*/ 0 w 21870"/>
                  <a:gd name="T5" fmla="*/ 0 h 21600"/>
                  <a:gd name="T6" fmla="*/ 0 60000 65536"/>
                  <a:gd name="T7" fmla="*/ 0 60000 65536"/>
                  <a:gd name="T8" fmla="*/ 0 60000 65536"/>
                </a:gdLst>
                <a:ahLst/>
                <a:cxnLst>
                  <a:cxn ang="T6">
                    <a:pos x="T0" y="T1"/>
                  </a:cxn>
                  <a:cxn ang="T7">
                    <a:pos x="T2" y="T3"/>
                  </a:cxn>
                  <a:cxn ang="T8">
                    <a:pos x="T4" y="T5"/>
                  </a:cxn>
                </a:cxnLst>
                <a:rect l="0" t="0" r="r" b="b"/>
                <a:pathLst>
                  <a:path w="21870" h="21600" fill="none" extrusionOk="0">
                    <a:moveTo>
                      <a:pt x="0" y="99"/>
                    </a:moveTo>
                    <a:cubicBezTo>
                      <a:pt x="687" y="33"/>
                      <a:pt x="1378" y="-1"/>
                      <a:pt x="2069" y="0"/>
                    </a:cubicBezTo>
                    <a:cubicBezTo>
                      <a:pt x="10661" y="0"/>
                      <a:pt x="18437" y="5093"/>
                      <a:pt x="21870" y="12969"/>
                    </a:cubicBezTo>
                  </a:path>
                  <a:path w="21870" h="21600" stroke="0" extrusionOk="0">
                    <a:moveTo>
                      <a:pt x="0" y="99"/>
                    </a:moveTo>
                    <a:cubicBezTo>
                      <a:pt x="687" y="33"/>
                      <a:pt x="1378" y="-1"/>
                      <a:pt x="2069" y="0"/>
                    </a:cubicBezTo>
                    <a:cubicBezTo>
                      <a:pt x="10661" y="0"/>
                      <a:pt x="18437" y="5093"/>
                      <a:pt x="21870" y="12969"/>
                    </a:cubicBezTo>
                    <a:lnTo>
                      <a:pt x="2069" y="21600"/>
                    </a:lnTo>
                    <a:lnTo>
                      <a:pt x="0" y="99"/>
                    </a:lnTo>
                    <a:close/>
                  </a:path>
                </a:pathLst>
              </a:cu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56" name="Line 56"/>
              <p:cNvSpPr>
                <a:spLocks noChangeShapeType="1"/>
              </p:cNvSpPr>
              <p:nvPr/>
            </p:nvSpPr>
            <p:spPr bwMode="auto">
              <a:xfrm>
                <a:off x="2358" y="1634"/>
                <a:ext cx="288" cy="258"/>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8" name="Text Box 3"/>
          <p:cNvSpPr txBox="1">
            <a:spLocks noChangeArrowheads="1"/>
          </p:cNvSpPr>
          <p:nvPr/>
        </p:nvSpPr>
        <p:spPr bwMode="auto">
          <a:xfrm>
            <a:off x="361956" y="3395529"/>
            <a:ext cx="65452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288925" indent="-288925" algn="l" rtl="0" eaLnBrk="1" hangingPunct="1">
              <a:spcBef>
                <a:spcPct val="50000"/>
              </a:spcBef>
              <a:buClrTx/>
              <a:buSzTx/>
              <a:buFontTx/>
              <a:buNone/>
              <a:defRPr sz="2000" b="1" u="sng">
                <a:solidFill>
                  <a:srgbClr val="7030A0"/>
                </a:solidFill>
                <a:latin typeface="+mn-lt"/>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3. Rapid construction of an embankment on a natural slope </a:t>
            </a:r>
          </a:p>
        </p:txBody>
      </p:sp>
      <p:sp>
        <p:nvSpPr>
          <p:cNvPr id="59" name="AutoShape 38" descr="Stationery"/>
          <p:cNvSpPr>
            <a:spLocks noChangeArrowheads="1"/>
          </p:cNvSpPr>
          <p:nvPr/>
        </p:nvSpPr>
        <p:spPr bwMode="auto">
          <a:xfrm rot="10800000">
            <a:off x="2705101" y="4228966"/>
            <a:ext cx="1698625" cy="8128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378 w 21600"/>
              <a:gd name="T13" fmla="*/ 4378 h 21600"/>
              <a:gd name="T14" fmla="*/ 17222 w 21600"/>
              <a:gd name="T15" fmla="*/ 17222 h 21600"/>
            </a:gdLst>
            <a:ahLst/>
            <a:cxnLst>
              <a:cxn ang="T8">
                <a:pos x="T0" y="T1"/>
              </a:cxn>
              <a:cxn ang="T9">
                <a:pos x="T2" y="T3"/>
              </a:cxn>
              <a:cxn ang="T10">
                <a:pos x="T4" y="T5"/>
              </a:cxn>
              <a:cxn ang="T11">
                <a:pos x="T6" y="T7"/>
              </a:cxn>
            </a:cxnLst>
            <a:rect l="T12" t="T13" r="T14" b="T15"/>
            <a:pathLst>
              <a:path w="21600" h="21600">
                <a:moveTo>
                  <a:pt x="0" y="0"/>
                </a:moveTo>
                <a:lnTo>
                  <a:pt x="5156" y="21600"/>
                </a:lnTo>
                <a:lnTo>
                  <a:pt x="16444" y="21600"/>
                </a:lnTo>
                <a:lnTo>
                  <a:pt x="21600" y="0"/>
                </a:lnTo>
                <a:lnTo>
                  <a:pt x="0" y="0"/>
                </a:lnTo>
                <a:close/>
              </a:path>
            </a:pathLst>
          </a:custGeom>
          <a:blipFill dpi="0" rotWithShape="1">
            <a:blip r:embed="rId3"/>
            <a:srcRect/>
            <a:tile tx="0" ty="0" sx="100000" sy="100000" flip="none" algn="tl"/>
          </a:blip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 name="AutoShape 40" descr="Parchment"/>
          <p:cNvSpPr>
            <a:spLocks noChangeArrowheads="1"/>
          </p:cNvSpPr>
          <p:nvPr/>
        </p:nvSpPr>
        <p:spPr bwMode="auto">
          <a:xfrm>
            <a:off x="842964" y="3876541"/>
            <a:ext cx="5818187" cy="1900237"/>
          </a:xfrm>
          <a:prstGeom prst="rtTriangle">
            <a:avLst/>
          </a:prstGeom>
          <a:blipFill dpi="0" rotWithShape="1">
            <a:blip r:embed="rId4"/>
            <a:srcRect/>
            <a:tile tx="0" ty="0" sx="100000" sy="100000" flip="none" algn="tl"/>
          </a:blip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grpSp>
        <p:nvGrpSpPr>
          <p:cNvPr id="61" name="Group 44"/>
          <p:cNvGrpSpPr>
            <a:grpSpLocks/>
          </p:cNvGrpSpPr>
          <p:nvPr/>
        </p:nvGrpSpPr>
        <p:grpSpPr bwMode="auto">
          <a:xfrm>
            <a:off x="792164" y="3095491"/>
            <a:ext cx="7427912" cy="3194050"/>
            <a:chOff x="1193" y="889"/>
            <a:chExt cx="4679" cy="2012"/>
          </a:xfrm>
        </p:grpSpPr>
        <p:sp>
          <p:nvSpPr>
            <p:cNvPr id="62" name="Text Box 4"/>
            <p:cNvSpPr txBox="1">
              <a:spLocks noChangeArrowheads="1"/>
            </p:cNvSpPr>
            <p:nvPr/>
          </p:nvSpPr>
          <p:spPr bwMode="auto">
            <a:xfrm>
              <a:off x="1193" y="2574"/>
              <a:ext cx="32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b="1" dirty="0">
                  <a:latin typeface="Symbol" panose="05050102010706020507" pitchFamily="18" charset="2"/>
                </a:rPr>
                <a:t>t </a:t>
              </a:r>
              <a:r>
                <a:rPr lang="en-US" altLang="en-US" sz="2000" b="1" dirty="0"/>
                <a:t>= In situ undrained shear strength</a:t>
              </a:r>
              <a:r>
                <a:rPr lang="en-US" altLang="en-US" sz="2000" dirty="0"/>
                <a:t> </a:t>
              </a:r>
            </a:p>
          </p:txBody>
        </p:sp>
        <p:grpSp>
          <p:nvGrpSpPr>
            <p:cNvPr id="63" name="Group 43"/>
            <p:cNvGrpSpPr>
              <a:grpSpLocks/>
            </p:cNvGrpSpPr>
            <p:nvPr/>
          </p:nvGrpSpPr>
          <p:grpSpPr bwMode="auto">
            <a:xfrm>
              <a:off x="1329" y="889"/>
              <a:ext cx="4543" cy="1622"/>
              <a:chOff x="1329" y="889"/>
              <a:chExt cx="4543" cy="1622"/>
            </a:xfrm>
          </p:grpSpPr>
          <p:grpSp>
            <p:nvGrpSpPr>
              <p:cNvPr id="64" name="Group 41"/>
              <p:cNvGrpSpPr>
                <a:grpSpLocks/>
              </p:cNvGrpSpPr>
              <p:nvPr/>
            </p:nvGrpSpPr>
            <p:grpSpPr bwMode="auto">
              <a:xfrm>
                <a:off x="1329" y="889"/>
                <a:ext cx="4543" cy="1622"/>
                <a:chOff x="1329" y="889"/>
                <a:chExt cx="4543" cy="1622"/>
              </a:xfrm>
            </p:grpSpPr>
            <p:sp>
              <p:nvSpPr>
                <p:cNvPr id="66" name="Arc 31"/>
                <p:cNvSpPr>
                  <a:spLocks/>
                </p:cNvSpPr>
                <p:nvPr/>
              </p:nvSpPr>
              <p:spPr bwMode="auto">
                <a:xfrm flipH="1" flipV="1">
                  <a:off x="1490" y="889"/>
                  <a:ext cx="4382" cy="1571"/>
                </a:xfrm>
                <a:custGeom>
                  <a:avLst/>
                  <a:gdLst>
                    <a:gd name="T0" fmla="*/ 3 w 20234"/>
                    <a:gd name="T1" fmla="*/ 0 h 20628"/>
                    <a:gd name="T2" fmla="*/ 10 w 20234"/>
                    <a:gd name="T3" fmla="*/ 0 h 20628"/>
                    <a:gd name="T4" fmla="*/ 0 w 20234"/>
                    <a:gd name="T5" fmla="*/ 0 h 20628"/>
                    <a:gd name="T6" fmla="*/ 0 60000 65536"/>
                    <a:gd name="T7" fmla="*/ 0 60000 65536"/>
                    <a:gd name="T8" fmla="*/ 0 60000 65536"/>
                  </a:gdLst>
                  <a:ahLst/>
                  <a:cxnLst>
                    <a:cxn ang="T6">
                      <a:pos x="T0" y="T1"/>
                    </a:cxn>
                    <a:cxn ang="T7">
                      <a:pos x="T2" y="T3"/>
                    </a:cxn>
                    <a:cxn ang="T8">
                      <a:pos x="T4" y="T5"/>
                    </a:cxn>
                  </a:cxnLst>
                  <a:rect l="0" t="0" r="r" b="b"/>
                  <a:pathLst>
                    <a:path w="20234" h="20628" fill="none" extrusionOk="0">
                      <a:moveTo>
                        <a:pt x="6405" y="-1"/>
                      </a:moveTo>
                      <a:cubicBezTo>
                        <a:pt x="12789" y="1981"/>
                        <a:pt x="17895" y="6807"/>
                        <a:pt x="20234" y="13069"/>
                      </a:cubicBezTo>
                    </a:path>
                    <a:path w="20234" h="20628" stroke="0" extrusionOk="0">
                      <a:moveTo>
                        <a:pt x="6405" y="-1"/>
                      </a:moveTo>
                      <a:cubicBezTo>
                        <a:pt x="12789" y="1981"/>
                        <a:pt x="17895" y="6807"/>
                        <a:pt x="20234" y="13069"/>
                      </a:cubicBezTo>
                      <a:lnTo>
                        <a:pt x="0" y="20628"/>
                      </a:lnTo>
                      <a:lnTo>
                        <a:pt x="6405" y="-1"/>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 name="Line 32"/>
                <p:cNvSpPr>
                  <a:spLocks noChangeShapeType="1"/>
                </p:cNvSpPr>
                <p:nvPr/>
              </p:nvSpPr>
              <p:spPr bwMode="auto">
                <a:xfrm flipH="1" flipV="1">
                  <a:off x="3744" y="2421"/>
                  <a:ext cx="677" cy="90"/>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8" name="Line 33"/>
                <p:cNvSpPr>
                  <a:spLocks noChangeShapeType="1"/>
                </p:cNvSpPr>
                <p:nvPr/>
              </p:nvSpPr>
              <p:spPr bwMode="auto">
                <a:xfrm flipH="1" flipV="1">
                  <a:off x="2980" y="2265"/>
                  <a:ext cx="660" cy="144"/>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 name="Line 34"/>
                <p:cNvSpPr>
                  <a:spLocks noChangeShapeType="1"/>
                </p:cNvSpPr>
                <p:nvPr/>
              </p:nvSpPr>
              <p:spPr bwMode="auto">
                <a:xfrm flipH="1" flipV="1">
                  <a:off x="2253" y="2031"/>
                  <a:ext cx="661" cy="216"/>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 name="Line 35"/>
                <p:cNvSpPr>
                  <a:spLocks noChangeShapeType="1"/>
                </p:cNvSpPr>
                <p:nvPr/>
              </p:nvSpPr>
              <p:spPr bwMode="auto">
                <a:xfrm flipH="1" flipV="1">
                  <a:off x="1676" y="1770"/>
                  <a:ext cx="511" cy="225"/>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 name="Line 36"/>
                <p:cNvSpPr>
                  <a:spLocks noChangeShapeType="1"/>
                </p:cNvSpPr>
                <p:nvPr/>
              </p:nvSpPr>
              <p:spPr bwMode="auto">
                <a:xfrm flipH="1" flipV="1">
                  <a:off x="1329" y="1473"/>
                  <a:ext cx="330" cy="261"/>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5" name="Rectangle 42"/>
              <p:cNvSpPr>
                <a:spLocks noChangeArrowheads="1"/>
              </p:cNvSpPr>
              <p:nvPr/>
            </p:nvSpPr>
            <p:spPr bwMode="auto">
              <a:xfrm>
                <a:off x="2269" y="1997"/>
                <a:ext cx="214"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b="1" dirty="0">
                    <a:latin typeface="Symbol" panose="05050102010706020507" pitchFamily="18" charset="2"/>
                  </a:rPr>
                  <a:t>t</a:t>
                </a:r>
              </a:p>
            </p:txBody>
          </p:sp>
        </p:grpSp>
      </p:grpSp>
    </p:spTree>
    <p:extLst>
      <p:ext uri="{BB962C8B-B14F-4D97-AF65-F5344CB8AC3E}">
        <p14:creationId xmlns:p14="http://schemas.microsoft.com/office/powerpoint/2010/main" val="2811288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3.05556E-6 -4.07407E-6 L -3.05556E-6 0.19375 " pathEditMode="relative" rAng="0" ptsTypes="AA">
                                      <p:cBhvr>
                                        <p:cTn id="6" dur="2000" fill="hold"/>
                                        <p:tgtEl>
                                          <p:spTgt spid="144443"/>
                                        </p:tgtEl>
                                        <p:attrNameLst>
                                          <p:attrName>ppt_x</p:attrName>
                                          <p:attrName>ppt_y</p:attrName>
                                        </p:attrNameLst>
                                      </p:cBhvr>
                                      <p:rCtr x="0" y="9676"/>
                                    </p:animMotion>
                                  </p:childTnLst>
                                </p:cTn>
                              </p:par>
                            </p:childTnLst>
                          </p:cTn>
                        </p:par>
                        <p:par>
                          <p:cTn id="7" fill="hold" nodeType="afterGroup">
                            <p:stCondLst>
                              <p:cond delay="2000"/>
                            </p:stCondLst>
                            <p:childTnLst>
                              <p:par>
                                <p:cTn id="8" presetID="22" presetClass="entr" presetSubtype="2" fill="hold" nodeType="afterEffect">
                                  <p:stCondLst>
                                    <p:cond delay="0"/>
                                  </p:stCondLst>
                                  <p:childTnLst>
                                    <p:set>
                                      <p:cBhvr>
                                        <p:cTn id="9" dur="1" fill="hold">
                                          <p:stCondLst>
                                            <p:cond delay="0"/>
                                          </p:stCondLst>
                                        </p:cTn>
                                        <p:tgtEl>
                                          <p:spTgt spid="144444"/>
                                        </p:tgtEl>
                                        <p:attrNameLst>
                                          <p:attrName>style.visibility</p:attrName>
                                        </p:attrNameLst>
                                      </p:cBhvr>
                                      <p:to>
                                        <p:strVal val="visible"/>
                                      </p:to>
                                    </p:set>
                                    <p:animEffect transition="in" filter="wipe(right)">
                                      <p:cBhvr>
                                        <p:cTn id="10" dur="2000"/>
                                        <p:tgtEl>
                                          <p:spTgt spid="14444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down)">
                                      <p:cBhvr>
                                        <p:cTn id="15" dur="1000"/>
                                        <p:tgtEl>
                                          <p:spTgt spid="59"/>
                                        </p:tgtEl>
                                      </p:cBhvr>
                                    </p:animEffect>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right)">
                                      <p:cBhvr>
                                        <p:cTn id="19"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2410" y="186040"/>
            <a:ext cx="3890963" cy="461665"/>
          </a:xfrm>
          <a:prstGeom prst="rect">
            <a:avLst/>
          </a:prstGeom>
          <a:noFill/>
          <a:ln w="9525" algn="ctr">
            <a:noFill/>
            <a:miter lim="800000"/>
            <a:headEnd/>
            <a:tailEnd/>
          </a:ln>
        </p:spPr>
        <p:txBody>
          <a:bodyPr wrap="square">
            <a:spAutoFit/>
          </a:bodyPr>
          <a:lstStyle/>
          <a:p>
            <a:pPr algn="just" rtl="0"/>
            <a:r>
              <a:rPr lang="en-US" sz="2400" b="1" u="sng" dirty="0" smtClean="0">
                <a:solidFill>
                  <a:srgbClr val="C00000"/>
                </a:solidFill>
                <a:latin typeface="+mn-lt"/>
              </a:rPr>
              <a:t>Disadvantages of CU Test</a:t>
            </a:r>
            <a:endParaRPr lang="en-US" sz="2400" b="1" u="sng" dirty="0">
              <a:solidFill>
                <a:srgbClr val="C00000"/>
              </a:solidFill>
              <a:latin typeface="+mn-lt"/>
            </a:endParaRPr>
          </a:p>
        </p:txBody>
      </p:sp>
      <p:sp>
        <p:nvSpPr>
          <p:cNvPr id="4" name="Rectangle 3"/>
          <p:cNvSpPr/>
          <p:nvPr/>
        </p:nvSpPr>
        <p:spPr>
          <a:xfrm>
            <a:off x="466724" y="571793"/>
            <a:ext cx="8020050" cy="830997"/>
          </a:xfrm>
          <a:prstGeom prst="rect">
            <a:avLst/>
          </a:prstGeom>
          <a:noFill/>
          <a:ln w="9525" algn="ctr">
            <a:noFill/>
            <a:miter lim="800000"/>
            <a:headEnd/>
            <a:tailEnd/>
          </a:ln>
        </p:spPr>
        <p:txBody>
          <a:bodyPr wrap="square">
            <a:spAutoFit/>
          </a:bodyPr>
          <a:lstStyle/>
          <a:p>
            <a:pPr marL="342900" indent="-342900" algn="just" rtl="0">
              <a:buClr>
                <a:srgbClr val="FF0000"/>
              </a:buClr>
              <a:buSzPct val="110000"/>
              <a:buFont typeface="Courier New" panose="02070309020205020404" pitchFamily="49" charset="0"/>
              <a:buChar char="o"/>
            </a:pPr>
            <a:r>
              <a:rPr lang="en-US" sz="2400" b="1" dirty="0" smtClean="0">
                <a:latin typeface="+mn-lt"/>
              </a:rPr>
              <a:t>It requires the measurement of </a:t>
            </a:r>
            <a:r>
              <a:rPr lang="en-US" sz="2400" b="1" dirty="0" smtClean="0">
                <a:solidFill>
                  <a:srgbClr val="FF0000"/>
                </a:solidFill>
                <a:latin typeface="Symbol" panose="05050102010706020507" pitchFamily="18" charset="2"/>
              </a:rPr>
              <a:t>D</a:t>
            </a:r>
            <a:r>
              <a:rPr lang="en-US" sz="2400" b="1" dirty="0" smtClean="0">
                <a:solidFill>
                  <a:srgbClr val="FF0000"/>
                </a:solidFill>
                <a:latin typeface="+mn-lt"/>
              </a:rPr>
              <a:t>u</a:t>
            </a:r>
            <a:r>
              <a:rPr lang="en-US" sz="2400" b="1" dirty="0" smtClean="0">
                <a:latin typeface="+mn-lt"/>
              </a:rPr>
              <a:t> which is not an easy task and requires a great deal of care.</a:t>
            </a:r>
            <a:endParaRPr lang="en-US" sz="2400" b="1" dirty="0">
              <a:latin typeface="+mn-lt"/>
            </a:endParaRPr>
          </a:p>
        </p:txBody>
      </p:sp>
      <p:sp>
        <p:nvSpPr>
          <p:cNvPr id="5" name="Rectangle 4"/>
          <p:cNvSpPr/>
          <p:nvPr/>
        </p:nvSpPr>
        <p:spPr>
          <a:xfrm>
            <a:off x="466724" y="1383740"/>
            <a:ext cx="8020050" cy="461665"/>
          </a:xfrm>
          <a:prstGeom prst="rect">
            <a:avLst/>
          </a:prstGeom>
          <a:noFill/>
          <a:ln w="9525" algn="ctr">
            <a:noFill/>
            <a:miter lim="800000"/>
            <a:headEnd/>
            <a:tailEnd/>
          </a:ln>
        </p:spPr>
        <p:txBody>
          <a:bodyPr wrap="square">
            <a:spAutoFit/>
          </a:bodyPr>
          <a:lstStyle/>
          <a:p>
            <a:pPr marL="342900" indent="-342900" algn="just" rtl="0">
              <a:buClr>
                <a:srgbClr val="FF0000"/>
              </a:buClr>
              <a:buSzPct val="110000"/>
              <a:buFont typeface="Courier New" panose="02070309020205020404" pitchFamily="49" charset="0"/>
              <a:buChar char="o"/>
            </a:pPr>
            <a:r>
              <a:rPr lang="en-US" sz="2400" b="1" dirty="0" smtClean="0">
                <a:latin typeface="+mn-lt"/>
              </a:rPr>
              <a:t>The sample cannot be assured to be </a:t>
            </a:r>
            <a:r>
              <a:rPr lang="en-US" sz="2400" b="1" dirty="0" smtClean="0">
                <a:solidFill>
                  <a:srgbClr val="FF0000"/>
                </a:solidFill>
                <a:latin typeface="+mn-lt"/>
              </a:rPr>
              <a:t>fully</a:t>
            </a:r>
            <a:r>
              <a:rPr lang="en-US" sz="2400" b="1" dirty="0" smtClean="0">
                <a:latin typeface="+mn-lt"/>
              </a:rPr>
              <a:t> saturated. </a:t>
            </a:r>
            <a:endParaRPr lang="en-US" sz="2400" b="1" dirty="0">
              <a:latin typeface="+mn-lt"/>
            </a:endParaRPr>
          </a:p>
        </p:txBody>
      </p:sp>
      <p:sp>
        <p:nvSpPr>
          <p:cNvPr id="6" name="Rectangle 5"/>
          <p:cNvSpPr/>
          <p:nvPr/>
        </p:nvSpPr>
        <p:spPr>
          <a:xfrm>
            <a:off x="466724" y="1847831"/>
            <a:ext cx="8020051" cy="1200329"/>
          </a:xfrm>
          <a:prstGeom prst="rect">
            <a:avLst/>
          </a:prstGeom>
          <a:noFill/>
          <a:ln w="9525" algn="ctr">
            <a:noFill/>
            <a:miter lim="800000"/>
            <a:headEnd/>
            <a:tailEnd/>
          </a:ln>
        </p:spPr>
        <p:txBody>
          <a:bodyPr wrap="square">
            <a:spAutoFit/>
          </a:bodyPr>
          <a:lstStyle/>
          <a:p>
            <a:pPr marL="342900" indent="-342900" algn="just" rtl="0">
              <a:buClr>
                <a:srgbClr val="FF0000"/>
              </a:buClr>
              <a:buSzPct val="110000"/>
              <a:buFont typeface="Courier New" panose="02070309020205020404" pitchFamily="49" charset="0"/>
              <a:buChar char="o"/>
            </a:pPr>
            <a:r>
              <a:rPr lang="en-US" sz="2400" b="1" dirty="0" smtClean="0">
                <a:latin typeface="+mn-lt"/>
              </a:rPr>
              <a:t>Effect of rate of loading. The stress-deformation and strength response of clay soils is rate-dependent; that is, usually the </a:t>
            </a:r>
            <a:r>
              <a:rPr lang="en-US" sz="2400" b="1" dirty="0" smtClean="0">
                <a:solidFill>
                  <a:srgbClr val="FF0000"/>
                </a:solidFill>
                <a:latin typeface="+mn-lt"/>
              </a:rPr>
              <a:t>faster</a:t>
            </a:r>
            <a:r>
              <a:rPr lang="en-US" sz="2400" b="1" dirty="0" smtClean="0">
                <a:latin typeface="+mn-lt"/>
              </a:rPr>
              <a:t> you load a clay, the </a:t>
            </a:r>
            <a:r>
              <a:rPr lang="en-US" sz="2400" b="1" dirty="0" smtClean="0">
                <a:solidFill>
                  <a:srgbClr val="FF0000"/>
                </a:solidFill>
                <a:latin typeface="+mn-lt"/>
              </a:rPr>
              <a:t>stronger</a:t>
            </a:r>
            <a:r>
              <a:rPr lang="en-US" sz="2400" b="1" dirty="0" smtClean="0">
                <a:latin typeface="+mn-lt"/>
              </a:rPr>
              <a:t> it becomes. </a:t>
            </a:r>
            <a:endParaRPr lang="en-US" sz="2400" b="1" dirty="0">
              <a:latin typeface="+mn-lt"/>
            </a:endParaRPr>
          </a:p>
        </p:txBody>
      </p:sp>
      <p:sp>
        <p:nvSpPr>
          <p:cNvPr id="7" name="Rectangle 6"/>
          <p:cNvSpPr/>
          <p:nvPr/>
        </p:nvSpPr>
        <p:spPr>
          <a:xfrm>
            <a:off x="466724" y="3093886"/>
            <a:ext cx="7605714" cy="461665"/>
          </a:xfrm>
          <a:prstGeom prst="rect">
            <a:avLst/>
          </a:prstGeom>
          <a:noFill/>
          <a:ln w="9525" algn="ctr">
            <a:noFill/>
            <a:miter lim="800000"/>
            <a:headEnd/>
            <a:tailEnd/>
          </a:ln>
        </p:spPr>
        <p:txBody>
          <a:bodyPr wrap="square">
            <a:spAutoFit/>
          </a:bodyPr>
          <a:lstStyle/>
          <a:p>
            <a:pPr marL="342900" indent="-342900" algn="just" rtl="0">
              <a:buClr>
                <a:srgbClr val="FF0000"/>
              </a:buClr>
              <a:buSzPct val="110000"/>
              <a:buFont typeface="Courier New" panose="02070309020205020404" pitchFamily="49" charset="0"/>
              <a:buChar char="o"/>
            </a:pPr>
            <a:r>
              <a:rPr lang="en-US" sz="2400" b="1" dirty="0" smtClean="0">
                <a:latin typeface="+mn-lt"/>
              </a:rPr>
              <a:t>There are two objectives that are incompatible. </a:t>
            </a:r>
            <a:endParaRPr lang="en-US" sz="2400" b="1" dirty="0">
              <a:latin typeface="+mn-lt"/>
            </a:endParaRPr>
          </a:p>
        </p:txBody>
      </p:sp>
      <p:sp>
        <p:nvSpPr>
          <p:cNvPr id="8" name="Rectangle 7"/>
          <p:cNvSpPr/>
          <p:nvPr/>
        </p:nvSpPr>
        <p:spPr>
          <a:xfrm>
            <a:off x="716754" y="3742001"/>
            <a:ext cx="7770019" cy="1015663"/>
          </a:xfrm>
          <a:prstGeom prst="rect">
            <a:avLst/>
          </a:prstGeom>
        </p:spPr>
        <p:txBody>
          <a:bodyPr wrap="square">
            <a:spAutoFit/>
          </a:bodyPr>
          <a:lstStyle/>
          <a:p>
            <a:pPr marL="285750" indent="-285750" algn="just" rtl="0">
              <a:buFont typeface="Courier New" panose="02070309020205020404" pitchFamily="49" charset="0"/>
              <a:buChar char="o"/>
            </a:pPr>
            <a:r>
              <a:rPr lang="en-US" sz="2000" b="1" dirty="0">
                <a:solidFill>
                  <a:srgbClr val="0B0BEF"/>
                </a:solidFill>
                <a:latin typeface="+mn-lt"/>
              </a:rPr>
              <a:t>The rate of loading in one hand shall be slow that the proper pressures measured at the ends of the specimen are the same as those occurring in the vicinity of the </a:t>
            </a:r>
            <a:r>
              <a:rPr lang="en-US" sz="2000" b="1" dirty="0">
                <a:solidFill>
                  <a:srgbClr val="FF0000"/>
                </a:solidFill>
                <a:latin typeface="+mn-lt"/>
              </a:rPr>
              <a:t>failure</a:t>
            </a:r>
            <a:r>
              <a:rPr lang="en-US" sz="2000" b="1" dirty="0">
                <a:solidFill>
                  <a:srgbClr val="0B0BEF"/>
                </a:solidFill>
                <a:latin typeface="+mn-lt"/>
              </a:rPr>
              <a:t> </a:t>
            </a:r>
            <a:r>
              <a:rPr lang="en-US" sz="2000" b="1" dirty="0">
                <a:solidFill>
                  <a:srgbClr val="FF0000"/>
                </a:solidFill>
                <a:latin typeface="+mn-lt"/>
              </a:rPr>
              <a:t>plane</a:t>
            </a:r>
            <a:r>
              <a:rPr lang="en-US" sz="2000" b="1" dirty="0">
                <a:solidFill>
                  <a:srgbClr val="0B0BEF"/>
                </a:solidFill>
                <a:latin typeface="+mn-lt"/>
              </a:rPr>
              <a:t>.</a:t>
            </a:r>
            <a:endParaRPr lang="en-US" sz="2000" dirty="0">
              <a:solidFill>
                <a:srgbClr val="0B0BEF"/>
              </a:solidFill>
              <a:latin typeface="+mn-lt"/>
            </a:endParaRPr>
          </a:p>
        </p:txBody>
      </p:sp>
      <p:sp>
        <p:nvSpPr>
          <p:cNvPr id="9" name="Rectangle 8"/>
          <p:cNvSpPr/>
          <p:nvPr/>
        </p:nvSpPr>
        <p:spPr>
          <a:xfrm>
            <a:off x="716754" y="4829369"/>
            <a:ext cx="7770019" cy="1015663"/>
          </a:xfrm>
          <a:prstGeom prst="rect">
            <a:avLst/>
          </a:prstGeom>
        </p:spPr>
        <p:txBody>
          <a:bodyPr wrap="square">
            <a:spAutoFit/>
          </a:bodyPr>
          <a:lstStyle/>
          <a:p>
            <a:pPr marL="285750" indent="-285750" algn="just" rtl="0">
              <a:buFont typeface="Courier New" panose="02070309020205020404" pitchFamily="49" charset="0"/>
              <a:buChar char="o"/>
            </a:pPr>
            <a:r>
              <a:rPr lang="en-US" sz="2000" b="1" dirty="0" smtClean="0">
                <a:solidFill>
                  <a:srgbClr val="0B0BEF"/>
                </a:solidFill>
                <a:latin typeface="+mn-lt"/>
              </a:rPr>
              <a:t>On the other hand, the rate of loading in the field may be quite rapid, and therefore for correct modeling of the field situation, the rate of loading in the laboratory sample should be comparable.</a:t>
            </a:r>
            <a:endParaRPr lang="en-US" sz="2000" dirty="0">
              <a:solidFill>
                <a:srgbClr val="0B0BEF"/>
              </a:solidFill>
              <a:latin typeface="+mn-lt"/>
            </a:endParaRPr>
          </a:p>
        </p:txBody>
      </p:sp>
    </p:spTree>
    <p:extLst>
      <p:ext uri="{BB962C8B-B14F-4D97-AF65-F5344CB8AC3E}">
        <p14:creationId xmlns:p14="http://schemas.microsoft.com/office/powerpoint/2010/main" val="22992550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4473" y="20905"/>
            <a:ext cx="7722254" cy="1200329"/>
          </a:xfrm>
          <a:prstGeom prst="rect">
            <a:avLst/>
          </a:prstGeom>
          <a:noFill/>
        </p:spPr>
        <p:txBody>
          <a:bodyPr wrap="square" rtlCol="0">
            <a:spAutoFit/>
          </a:bodyPr>
          <a:lstStyle/>
          <a:p>
            <a:pPr marL="342900" indent="-228600" algn="just" rtl="0">
              <a:buFont typeface="Arial" panose="020B0604020202020204" pitchFamily="34" charset="0"/>
              <a:buChar char="•"/>
            </a:pPr>
            <a:r>
              <a:rPr lang="en-US" sz="2400" b="1" dirty="0" smtClean="0">
                <a:latin typeface="+mn-lt"/>
                <a:sym typeface="Symbol" panose="05050102010706020507" pitchFamily="18" charset="2"/>
              </a:rPr>
              <a:t>The </a:t>
            </a:r>
            <a:r>
              <a:rPr lang="en-US" sz="2400" b="1" dirty="0">
                <a:latin typeface="+mn-lt"/>
                <a:sym typeface="Symbol" panose="05050102010706020507" pitchFamily="18" charset="2"/>
              </a:rPr>
              <a:t>obliquity angle </a:t>
            </a:r>
            <a:r>
              <a:rPr lang="en-US" sz="2400" b="1" dirty="0">
                <a:solidFill>
                  <a:srgbClr val="0B0BEF"/>
                </a:solidFill>
                <a:latin typeface="+mn-lt"/>
                <a:sym typeface="Symbol" panose="05050102010706020507" pitchFamily="18" charset="2"/>
              </a:rPr>
              <a:t></a:t>
            </a:r>
            <a:r>
              <a:rPr lang="en-US" sz="2400" b="1" baseline="-25000" dirty="0">
                <a:solidFill>
                  <a:srgbClr val="0B0BEF"/>
                </a:solidFill>
                <a:latin typeface="+mn-lt"/>
                <a:sym typeface="Symbol" panose="05050102010706020507" pitchFamily="18" charset="2"/>
              </a:rPr>
              <a:t>d</a:t>
            </a:r>
            <a:r>
              <a:rPr lang="en-US" sz="2400" b="1" baseline="-25000" dirty="0">
                <a:latin typeface="+mn-lt"/>
                <a:sym typeface="Symbol" panose="05050102010706020507" pitchFamily="18" charset="2"/>
              </a:rPr>
              <a:t> </a:t>
            </a:r>
            <a:r>
              <a:rPr lang="en-US" sz="2400" b="1" dirty="0">
                <a:latin typeface="+mn-lt"/>
                <a:sym typeface="Symbol" panose="05050102010706020507" pitchFamily="18" charset="2"/>
              </a:rPr>
              <a:t>reaches its maximum </a:t>
            </a:r>
            <a:r>
              <a:rPr lang="en-US" sz="2400" b="1" dirty="0" smtClean="0">
                <a:solidFill>
                  <a:srgbClr val="0B0BEF"/>
                </a:solidFill>
                <a:latin typeface="+mn-lt"/>
                <a:sym typeface="Symbol" panose="05050102010706020507" pitchFamily="18" charset="2"/>
              </a:rPr>
              <a:t>.</a:t>
            </a:r>
            <a:endParaRPr lang="en-US" sz="2400" b="1" dirty="0">
              <a:solidFill>
                <a:srgbClr val="0B0BEF"/>
              </a:solidFill>
              <a:latin typeface="+mn-lt"/>
              <a:sym typeface="Symbol" panose="05050102010706020507" pitchFamily="18" charset="2"/>
            </a:endParaRPr>
          </a:p>
          <a:p>
            <a:pPr marL="342900" indent="-228600" algn="just" rtl="0">
              <a:buFont typeface="Arial" panose="020B0604020202020204" pitchFamily="34" charset="0"/>
              <a:buChar char="•"/>
            </a:pPr>
            <a:r>
              <a:rPr lang="en-US" sz="2400" b="1" dirty="0">
                <a:latin typeface="+mn-lt"/>
                <a:sym typeface="Symbol" panose="05050102010706020507" pitchFamily="18" charset="2"/>
              </a:rPr>
              <a:t>The shearing resistance </a:t>
            </a:r>
            <a:r>
              <a:rPr lang="en-US" sz="2400" b="1" dirty="0" err="1">
                <a:solidFill>
                  <a:srgbClr val="0B0BEF"/>
                </a:solidFill>
                <a:latin typeface="+mn-lt"/>
                <a:sym typeface="Symbol" panose="05050102010706020507" pitchFamily="18" charset="2"/>
              </a:rPr>
              <a:t>S</a:t>
            </a:r>
            <a:r>
              <a:rPr lang="en-US" sz="2400" b="1" baseline="-25000" dirty="0" err="1">
                <a:solidFill>
                  <a:srgbClr val="0B0BEF"/>
                </a:solidFill>
                <a:latin typeface="+mn-lt"/>
                <a:sym typeface="Symbol" panose="05050102010706020507" pitchFamily="18" charset="2"/>
              </a:rPr>
              <a:t>r</a:t>
            </a:r>
            <a:r>
              <a:rPr lang="en-US" sz="2400" b="1" dirty="0">
                <a:latin typeface="+mn-lt"/>
                <a:sym typeface="Symbol" panose="05050102010706020507" pitchFamily="18" charset="2"/>
              </a:rPr>
              <a:t> has reached its maximum possible value for the </a:t>
            </a:r>
            <a:r>
              <a:rPr lang="en-US" sz="2400" b="1" dirty="0" smtClean="0">
                <a:latin typeface="+mn-lt"/>
                <a:sym typeface="Symbol" panose="05050102010706020507" pitchFamily="18" charset="2"/>
              </a:rPr>
              <a:t>material.</a:t>
            </a:r>
            <a:endParaRPr lang="en-US" sz="2400" b="1" dirty="0">
              <a:latin typeface="+mn-lt"/>
            </a:endParaRPr>
          </a:p>
        </p:txBody>
      </p:sp>
      <p:sp>
        <p:nvSpPr>
          <p:cNvPr id="5" name="Rectangle 4"/>
          <p:cNvSpPr/>
          <p:nvPr/>
        </p:nvSpPr>
        <p:spPr>
          <a:xfrm>
            <a:off x="682271" y="1217308"/>
            <a:ext cx="4100418" cy="707886"/>
          </a:xfrm>
          <a:prstGeom prst="rect">
            <a:avLst/>
          </a:prstGeom>
        </p:spPr>
        <p:txBody>
          <a:bodyPr wrap="none">
            <a:spAutoFit/>
          </a:bodyPr>
          <a:lstStyle/>
          <a:p>
            <a:pPr marL="342900" indent="-342900" algn="l" rtl="0">
              <a:buFont typeface="Wingdings" panose="05000000000000000000" pitchFamily="2" charset="2"/>
              <a:buChar char="Ø"/>
            </a:pPr>
            <a:r>
              <a:rPr lang="en-US" sz="2000" b="1" dirty="0" smtClean="0">
                <a:solidFill>
                  <a:srgbClr val="0B0BEF"/>
                </a:solidFill>
                <a:latin typeface="+mn-lt"/>
                <a:sym typeface="Symbol" panose="05050102010706020507" pitchFamily="18" charset="2"/>
              </a:rPr>
              <a:t></a:t>
            </a:r>
            <a:r>
              <a:rPr lang="en-US" sz="2000" b="1" baseline="-25000" dirty="0" smtClean="0">
                <a:latin typeface="+mn-lt"/>
                <a:sym typeface="Symbol" panose="05050102010706020507" pitchFamily="18" charset="2"/>
              </a:rPr>
              <a:t> </a:t>
            </a:r>
            <a:r>
              <a:rPr lang="en-US" sz="2000" b="1" dirty="0" smtClean="0">
                <a:latin typeface="+mn-lt"/>
                <a:sym typeface="Symbol" panose="05050102010706020507" pitchFamily="18" charset="2"/>
              </a:rPr>
              <a:t>  is called the </a:t>
            </a:r>
            <a:r>
              <a:rPr lang="en-US" sz="2000" b="1" dirty="0" smtClean="0">
                <a:solidFill>
                  <a:srgbClr val="FF0000"/>
                </a:solidFill>
                <a:latin typeface="+mn-lt"/>
                <a:sym typeface="Symbol" panose="05050102010706020507" pitchFamily="18" charset="2"/>
              </a:rPr>
              <a:t>FRICTION ANGLE</a:t>
            </a:r>
          </a:p>
          <a:p>
            <a:pPr marL="342900" indent="-342900" algn="l" rtl="0">
              <a:buFont typeface="Wingdings" panose="05000000000000000000" pitchFamily="2" charset="2"/>
              <a:buChar char="Ø"/>
            </a:pPr>
            <a:r>
              <a:rPr lang="en-US" sz="2000" b="1" dirty="0" err="1" smtClean="0">
                <a:solidFill>
                  <a:srgbClr val="0B0BEF"/>
                </a:solidFill>
                <a:latin typeface="+mn-lt"/>
                <a:sym typeface="Symbol" panose="05050102010706020507" pitchFamily="18" charset="2"/>
              </a:rPr>
              <a:t>S</a:t>
            </a:r>
            <a:r>
              <a:rPr lang="en-US" sz="2000" b="1" baseline="-25000" dirty="0" err="1" smtClean="0">
                <a:solidFill>
                  <a:srgbClr val="0B0BEF"/>
                </a:solidFill>
                <a:latin typeface="+mn-lt"/>
                <a:sym typeface="Symbol" panose="05050102010706020507" pitchFamily="18" charset="2"/>
              </a:rPr>
              <a:t>rf</a:t>
            </a:r>
            <a:r>
              <a:rPr lang="en-US" sz="2000" b="1" dirty="0" smtClean="0">
                <a:latin typeface="+mn-lt"/>
                <a:sym typeface="Symbol" panose="05050102010706020507" pitchFamily="18" charset="2"/>
              </a:rPr>
              <a:t>  is called the </a:t>
            </a:r>
            <a:r>
              <a:rPr lang="en-US" sz="2000" b="1" dirty="0" smtClean="0">
                <a:solidFill>
                  <a:srgbClr val="FF0000"/>
                </a:solidFill>
                <a:latin typeface="+mn-lt"/>
                <a:sym typeface="Symbol" panose="05050102010706020507" pitchFamily="18" charset="2"/>
              </a:rPr>
              <a:t>SHEAR STRENGTH</a:t>
            </a:r>
            <a:endParaRPr lang="en-US" sz="2000" dirty="0">
              <a:solidFill>
                <a:srgbClr val="FF0000"/>
              </a:solidFill>
              <a:latin typeface="+mn-lt"/>
            </a:endParaRPr>
          </a:p>
        </p:txBody>
      </p:sp>
      <p:sp>
        <p:nvSpPr>
          <p:cNvPr id="6" name="Rectangle 5"/>
          <p:cNvSpPr/>
          <p:nvPr/>
        </p:nvSpPr>
        <p:spPr>
          <a:xfrm>
            <a:off x="1162377" y="2545806"/>
            <a:ext cx="2956450" cy="461665"/>
          </a:xfrm>
          <a:prstGeom prst="rect">
            <a:avLst/>
          </a:prstGeom>
        </p:spPr>
        <p:txBody>
          <a:bodyPr wrap="none">
            <a:spAutoFit/>
          </a:bodyPr>
          <a:lstStyle/>
          <a:p>
            <a:pPr algn="l" rtl="0"/>
            <a:r>
              <a:rPr lang="en-US" sz="2400" b="1" dirty="0" err="1" smtClean="0">
                <a:latin typeface="+mn-lt"/>
                <a:sym typeface="Symbol" panose="05050102010706020507" pitchFamily="18" charset="2"/>
              </a:rPr>
              <a:t>S</a:t>
            </a:r>
            <a:r>
              <a:rPr lang="en-US" sz="2400" b="1" baseline="-25000" dirty="0" err="1" smtClean="0">
                <a:latin typeface="+mn-lt"/>
                <a:sym typeface="Symbol" panose="05050102010706020507" pitchFamily="18" charset="2"/>
              </a:rPr>
              <a:t>rf</a:t>
            </a:r>
            <a:r>
              <a:rPr lang="en-US" sz="2400" b="1" dirty="0" smtClean="0">
                <a:latin typeface="+mn-lt"/>
                <a:sym typeface="Symbol" panose="05050102010706020507" pitchFamily="18" charset="2"/>
              </a:rPr>
              <a:t>  = N. tan  ………(4)</a:t>
            </a:r>
            <a:r>
              <a:rPr lang="en-US" sz="2400" b="1" baseline="-25000" dirty="0" smtClean="0">
                <a:latin typeface="+mn-lt"/>
                <a:sym typeface="Symbol" panose="05050102010706020507" pitchFamily="18" charset="2"/>
              </a:rPr>
              <a:t> </a:t>
            </a:r>
            <a:endParaRPr lang="en-US" sz="2400" dirty="0">
              <a:latin typeface="+mn-lt"/>
            </a:endParaRPr>
          </a:p>
        </p:txBody>
      </p:sp>
      <p:sp>
        <p:nvSpPr>
          <p:cNvPr id="8" name="Rectangle 7"/>
          <p:cNvSpPr/>
          <p:nvPr/>
        </p:nvSpPr>
        <p:spPr>
          <a:xfrm>
            <a:off x="158204" y="2084141"/>
            <a:ext cx="1724896" cy="461665"/>
          </a:xfrm>
          <a:prstGeom prst="rect">
            <a:avLst/>
          </a:prstGeom>
        </p:spPr>
        <p:txBody>
          <a:bodyPr wrap="none">
            <a:spAutoFit/>
          </a:bodyPr>
          <a:lstStyle/>
          <a:p>
            <a:pPr algn="l" rtl="0"/>
            <a:r>
              <a:rPr lang="en-US" sz="2400" b="1" dirty="0">
                <a:latin typeface="+mn-lt"/>
                <a:sym typeface="Symbol" panose="05050102010706020507" pitchFamily="18" charset="2"/>
              </a:rPr>
              <a:t>From </a:t>
            </a:r>
            <a:r>
              <a:rPr lang="en-US" sz="2400" b="1" dirty="0" smtClean="0">
                <a:latin typeface="+mn-lt"/>
                <a:sym typeface="Symbol" panose="05050102010706020507" pitchFamily="18" charset="2"/>
              </a:rPr>
              <a:t>Eq. (2</a:t>
            </a:r>
            <a:r>
              <a:rPr lang="en-US" sz="2400" b="1" dirty="0">
                <a:latin typeface="+mn-lt"/>
                <a:sym typeface="Symbol" panose="05050102010706020507" pitchFamily="18" charset="2"/>
              </a:rPr>
              <a:t>)</a:t>
            </a:r>
            <a:endParaRPr lang="en-US" sz="2400" dirty="0">
              <a:latin typeface="+mn-lt"/>
            </a:endParaRPr>
          </a:p>
        </p:txBody>
      </p:sp>
      <p:sp>
        <p:nvSpPr>
          <p:cNvPr id="9" name="Rectangle 8"/>
          <p:cNvSpPr/>
          <p:nvPr/>
        </p:nvSpPr>
        <p:spPr>
          <a:xfrm>
            <a:off x="458120" y="3022881"/>
            <a:ext cx="5410264" cy="461665"/>
          </a:xfrm>
          <a:prstGeom prst="rect">
            <a:avLst/>
          </a:prstGeom>
        </p:spPr>
        <p:txBody>
          <a:bodyPr wrap="none">
            <a:spAutoFit/>
          </a:bodyPr>
          <a:lstStyle/>
          <a:p>
            <a:pPr algn="l" rtl="0"/>
            <a:r>
              <a:rPr lang="en-US" sz="2400" b="1" dirty="0" smtClean="0">
                <a:latin typeface="+mn-lt"/>
                <a:sym typeface="Symbol" panose="05050102010706020507" pitchFamily="18" charset="2"/>
              </a:rPr>
              <a:t>Or if we use only one subscript for clarity</a:t>
            </a:r>
            <a:endParaRPr lang="en-US" sz="2400" dirty="0">
              <a:latin typeface="+mn-lt"/>
            </a:endParaRPr>
          </a:p>
        </p:txBody>
      </p:sp>
      <p:sp>
        <p:nvSpPr>
          <p:cNvPr id="10" name="Rectangle 9"/>
          <p:cNvSpPr/>
          <p:nvPr/>
        </p:nvSpPr>
        <p:spPr>
          <a:xfrm>
            <a:off x="1162377" y="3605106"/>
            <a:ext cx="2977290" cy="461665"/>
          </a:xfrm>
          <a:prstGeom prst="rect">
            <a:avLst/>
          </a:prstGeom>
        </p:spPr>
        <p:txBody>
          <a:bodyPr wrap="none">
            <a:spAutoFit/>
          </a:bodyPr>
          <a:lstStyle/>
          <a:p>
            <a:pPr algn="l" rtl="0"/>
            <a:r>
              <a:rPr lang="en-US" sz="2400" b="1" dirty="0" err="1" smtClean="0">
                <a:latin typeface="+mn-lt"/>
                <a:sym typeface="Symbol" panose="05050102010706020507" pitchFamily="18" charset="2"/>
              </a:rPr>
              <a:t>S</a:t>
            </a:r>
            <a:r>
              <a:rPr lang="en-US" sz="2400" b="1" baseline="-25000" dirty="0" err="1" smtClean="0">
                <a:latin typeface="+mn-lt"/>
                <a:sym typeface="Symbol" panose="05050102010706020507" pitchFamily="18" charset="2"/>
              </a:rPr>
              <a:t>f</a:t>
            </a:r>
            <a:r>
              <a:rPr lang="en-US" sz="2400" b="1" dirty="0" smtClean="0">
                <a:latin typeface="+mn-lt"/>
                <a:sym typeface="Symbol" panose="05050102010706020507" pitchFamily="18" charset="2"/>
              </a:rPr>
              <a:t>  = N. tan   ….….(5)</a:t>
            </a:r>
            <a:r>
              <a:rPr lang="en-US" sz="2400" b="1" baseline="-25000" dirty="0" smtClean="0">
                <a:latin typeface="+mn-lt"/>
                <a:sym typeface="Symbol" panose="05050102010706020507" pitchFamily="18" charset="2"/>
              </a:rPr>
              <a:t> </a:t>
            </a:r>
            <a:endParaRPr lang="en-US" sz="2400" dirty="0">
              <a:latin typeface="+mn-lt"/>
            </a:endParaRPr>
          </a:p>
        </p:txBody>
      </p:sp>
      <p:sp>
        <p:nvSpPr>
          <p:cNvPr id="11" name="Rectangle 10"/>
          <p:cNvSpPr/>
          <p:nvPr/>
        </p:nvSpPr>
        <p:spPr>
          <a:xfrm>
            <a:off x="396218" y="4078294"/>
            <a:ext cx="5133008" cy="461665"/>
          </a:xfrm>
          <a:prstGeom prst="rect">
            <a:avLst/>
          </a:prstGeom>
        </p:spPr>
        <p:txBody>
          <a:bodyPr wrap="none">
            <a:spAutoFit/>
          </a:bodyPr>
          <a:lstStyle/>
          <a:p>
            <a:pPr algn="l" rtl="0"/>
            <a:r>
              <a:rPr lang="en-US" sz="2400" b="1" dirty="0" smtClean="0">
                <a:latin typeface="+mn-lt"/>
                <a:sym typeface="Symbol" panose="05050102010706020507" pitchFamily="18" charset="2"/>
              </a:rPr>
              <a:t>If we divide by the cross-sectional area</a:t>
            </a:r>
            <a:endParaRPr lang="en-US" sz="2400" dirty="0">
              <a:latin typeface="+mn-lt"/>
            </a:endParaRPr>
          </a:p>
        </p:txBody>
      </p:sp>
      <p:cxnSp>
        <p:nvCxnSpPr>
          <p:cNvPr id="13" name="Straight Connector 12"/>
          <p:cNvCxnSpPr/>
          <p:nvPr/>
        </p:nvCxnSpPr>
        <p:spPr>
          <a:xfrm>
            <a:off x="6582539" y="2607376"/>
            <a:ext cx="174307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125464" y="2368440"/>
            <a:ext cx="785813" cy="2389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a:off x="7482651" y="1933541"/>
            <a:ext cx="0" cy="66239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7482651" y="2607376"/>
            <a:ext cx="0" cy="6130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454076" y="1728778"/>
            <a:ext cx="402675" cy="369332"/>
          </a:xfrm>
          <a:prstGeom prst="rect">
            <a:avLst/>
          </a:prstGeom>
          <a:noFill/>
        </p:spPr>
        <p:txBody>
          <a:bodyPr wrap="none" rtlCol="0">
            <a:spAutoFit/>
          </a:bodyPr>
          <a:lstStyle/>
          <a:p>
            <a:r>
              <a:rPr lang="en-US" b="1" dirty="0" smtClean="0">
                <a:latin typeface="+mn-lt"/>
              </a:rPr>
              <a:t>W</a:t>
            </a:r>
            <a:endParaRPr lang="en-US" b="1" dirty="0">
              <a:latin typeface="+mn-lt"/>
            </a:endParaRPr>
          </a:p>
        </p:txBody>
      </p:sp>
      <p:sp>
        <p:nvSpPr>
          <p:cNvPr id="18" name="TextBox 17"/>
          <p:cNvSpPr txBox="1"/>
          <p:nvPr/>
        </p:nvSpPr>
        <p:spPr>
          <a:xfrm>
            <a:off x="7330252" y="3284280"/>
            <a:ext cx="336951" cy="369332"/>
          </a:xfrm>
          <a:prstGeom prst="rect">
            <a:avLst/>
          </a:prstGeom>
          <a:noFill/>
        </p:spPr>
        <p:txBody>
          <a:bodyPr wrap="none" rtlCol="0">
            <a:spAutoFit/>
          </a:bodyPr>
          <a:lstStyle/>
          <a:p>
            <a:r>
              <a:rPr lang="en-US" b="1" dirty="0" smtClean="0">
                <a:latin typeface="+mn-lt"/>
              </a:rPr>
              <a:t>N</a:t>
            </a:r>
            <a:endParaRPr lang="en-US" b="1" dirty="0">
              <a:latin typeface="+mn-lt"/>
            </a:endParaRPr>
          </a:p>
        </p:txBody>
      </p:sp>
      <p:cxnSp>
        <p:nvCxnSpPr>
          <p:cNvPr id="19" name="Straight Arrow Connector 18"/>
          <p:cNvCxnSpPr/>
          <p:nvPr/>
        </p:nvCxnSpPr>
        <p:spPr>
          <a:xfrm flipH="1">
            <a:off x="7652915" y="2666094"/>
            <a:ext cx="670201" cy="0"/>
          </a:xfrm>
          <a:prstGeom prst="straightConnector1">
            <a:avLst/>
          </a:prstGeom>
          <a:ln w="381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4" idx="2"/>
          </p:cNvCxnSpPr>
          <p:nvPr/>
        </p:nvCxnSpPr>
        <p:spPr>
          <a:xfrm flipH="1" flipV="1">
            <a:off x="7518371" y="2607376"/>
            <a:ext cx="783432" cy="643478"/>
          </a:xfrm>
          <a:prstGeom prst="straightConnector1">
            <a:avLst/>
          </a:prstGeom>
          <a:ln w="381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297038" y="2694670"/>
            <a:ext cx="28576" cy="525736"/>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486702" y="3269055"/>
            <a:ext cx="881774" cy="22791"/>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8194727" y="2493419"/>
            <a:ext cx="421910" cy="400110"/>
          </a:xfrm>
          <a:prstGeom prst="rect">
            <a:avLst/>
          </a:prstGeom>
          <a:noFill/>
        </p:spPr>
        <p:txBody>
          <a:bodyPr wrap="none" rtlCol="0">
            <a:spAutoFit/>
          </a:bodyPr>
          <a:lstStyle/>
          <a:p>
            <a:r>
              <a:rPr lang="en-US" sz="2000" b="1" dirty="0" err="1" smtClean="0">
                <a:latin typeface="+mn-lt"/>
              </a:rPr>
              <a:t>S</a:t>
            </a:r>
            <a:r>
              <a:rPr lang="en-US" sz="2000" b="1" baseline="-25000" dirty="0" err="1" smtClean="0">
                <a:latin typeface="+mn-lt"/>
              </a:rPr>
              <a:t>r</a:t>
            </a:r>
            <a:r>
              <a:rPr lang="en-US" sz="2000" b="1" baseline="-25000" dirty="0" err="1">
                <a:latin typeface="+mn-lt"/>
              </a:rPr>
              <a:t>f</a:t>
            </a:r>
            <a:endParaRPr lang="en-US" sz="2000" b="1" dirty="0">
              <a:latin typeface="+mn-lt"/>
            </a:endParaRPr>
          </a:p>
        </p:txBody>
      </p:sp>
      <p:cxnSp>
        <p:nvCxnSpPr>
          <p:cNvPr id="24" name="Straight Arrow Connector 23"/>
          <p:cNvCxnSpPr>
            <a:endCxn id="14" idx="2"/>
          </p:cNvCxnSpPr>
          <p:nvPr/>
        </p:nvCxnSpPr>
        <p:spPr>
          <a:xfrm>
            <a:off x="6607246" y="1943277"/>
            <a:ext cx="911125" cy="664099"/>
          </a:xfrm>
          <a:prstGeom prst="straightConnector1">
            <a:avLst/>
          </a:prstGeom>
          <a:ln w="381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582539" y="2553488"/>
            <a:ext cx="844048" cy="9459"/>
          </a:xfrm>
          <a:prstGeom prst="straightConnector1">
            <a:avLst/>
          </a:prstGeom>
          <a:ln w="381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578670" y="1985022"/>
            <a:ext cx="28576" cy="525736"/>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596525" y="1905882"/>
            <a:ext cx="881774" cy="22791"/>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218547" y="2291802"/>
            <a:ext cx="445058" cy="400110"/>
          </a:xfrm>
          <a:prstGeom prst="rect">
            <a:avLst/>
          </a:prstGeom>
          <a:noFill/>
        </p:spPr>
        <p:txBody>
          <a:bodyPr wrap="none" rtlCol="0">
            <a:spAutoFit/>
          </a:bodyPr>
          <a:lstStyle/>
          <a:p>
            <a:pPr algn="l" rtl="0"/>
            <a:r>
              <a:rPr lang="en-US" sz="2000" b="1" dirty="0" err="1" smtClean="0">
                <a:latin typeface="+mn-lt"/>
              </a:rPr>
              <a:t>S</a:t>
            </a:r>
            <a:r>
              <a:rPr lang="en-US" sz="2000" b="1" baseline="-25000" dirty="0" err="1" smtClean="0">
                <a:latin typeface="+mn-lt"/>
              </a:rPr>
              <a:t>af</a:t>
            </a:r>
            <a:endParaRPr lang="en-US" sz="2000" b="1" dirty="0">
              <a:latin typeface="+mn-lt"/>
            </a:endParaRPr>
          </a:p>
        </p:txBody>
      </p:sp>
      <p:sp>
        <p:nvSpPr>
          <p:cNvPr id="29" name="TextBox 28"/>
          <p:cNvSpPr txBox="1"/>
          <p:nvPr/>
        </p:nvSpPr>
        <p:spPr>
          <a:xfrm>
            <a:off x="7050272" y="1954352"/>
            <a:ext cx="458780" cy="369332"/>
          </a:xfrm>
          <a:prstGeom prst="rect">
            <a:avLst/>
          </a:prstGeom>
          <a:noFill/>
        </p:spPr>
        <p:txBody>
          <a:bodyPr wrap="none" rtlCol="0">
            <a:spAutoFit/>
          </a:bodyPr>
          <a:lstStyle/>
          <a:p>
            <a:r>
              <a:rPr lang="en-US" dirty="0" smtClean="0">
                <a:sym typeface="Symbol" panose="05050102010706020507" pitchFamily="18" charset="2"/>
              </a:rPr>
              <a:t></a:t>
            </a:r>
            <a:r>
              <a:rPr lang="en-US" baseline="-25000" dirty="0" smtClean="0">
                <a:sym typeface="Symbol" panose="05050102010706020507" pitchFamily="18" charset="2"/>
              </a:rPr>
              <a:t>m</a:t>
            </a:r>
            <a:endParaRPr lang="en-US" dirty="0"/>
          </a:p>
        </p:txBody>
      </p:sp>
      <p:sp>
        <p:nvSpPr>
          <p:cNvPr id="30" name="Rectangle 29"/>
          <p:cNvSpPr/>
          <p:nvPr/>
        </p:nvSpPr>
        <p:spPr>
          <a:xfrm>
            <a:off x="7528661" y="2701331"/>
            <a:ext cx="304891" cy="369332"/>
          </a:xfrm>
          <a:prstGeom prst="rect">
            <a:avLst/>
          </a:prstGeom>
        </p:spPr>
        <p:txBody>
          <a:bodyPr wrap="none">
            <a:spAutoFit/>
          </a:bodyPr>
          <a:lstStyle/>
          <a:p>
            <a:r>
              <a:rPr lang="en-US" dirty="0" smtClean="0">
                <a:sym typeface="Symbol" panose="05050102010706020507" pitchFamily="18" charset="2"/>
              </a:rPr>
              <a:t></a:t>
            </a:r>
            <a:endParaRPr lang="en-US" dirty="0"/>
          </a:p>
        </p:txBody>
      </p:sp>
      <p:sp>
        <p:nvSpPr>
          <p:cNvPr id="31" name="TextBox 30"/>
          <p:cNvSpPr txBox="1"/>
          <p:nvPr/>
        </p:nvSpPr>
        <p:spPr>
          <a:xfrm>
            <a:off x="6310592" y="1664015"/>
            <a:ext cx="314509" cy="369332"/>
          </a:xfrm>
          <a:prstGeom prst="rect">
            <a:avLst/>
          </a:prstGeom>
          <a:noFill/>
        </p:spPr>
        <p:txBody>
          <a:bodyPr wrap="none" rtlCol="0">
            <a:spAutoFit/>
          </a:bodyPr>
          <a:lstStyle/>
          <a:p>
            <a:r>
              <a:rPr lang="en-US" b="1" dirty="0" smtClean="0">
                <a:latin typeface="+mn-lt"/>
              </a:rPr>
              <a:t>R</a:t>
            </a:r>
            <a:endParaRPr lang="en-US" b="1" dirty="0">
              <a:latin typeface="+mn-lt"/>
            </a:endParaRPr>
          </a:p>
        </p:txBody>
      </p:sp>
      <p:sp>
        <p:nvSpPr>
          <p:cNvPr id="32" name="TextBox 31"/>
          <p:cNvSpPr txBox="1"/>
          <p:nvPr/>
        </p:nvSpPr>
        <p:spPr>
          <a:xfrm>
            <a:off x="8221606" y="3216899"/>
            <a:ext cx="380232" cy="369332"/>
          </a:xfrm>
          <a:prstGeom prst="rect">
            <a:avLst/>
          </a:prstGeom>
          <a:noFill/>
        </p:spPr>
        <p:txBody>
          <a:bodyPr wrap="none" rtlCol="0">
            <a:spAutoFit/>
          </a:bodyPr>
          <a:lstStyle/>
          <a:p>
            <a:r>
              <a:rPr lang="en-US" b="1" dirty="0" smtClean="0">
                <a:latin typeface="+mn-lt"/>
              </a:rPr>
              <a:t>R</a:t>
            </a:r>
            <a:r>
              <a:rPr lang="en-US" sz="1400" b="1" baseline="30000" dirty="0" smtClean="0">
                <a:latin typeface="+mn-lt"/>
              </a:rPr>
              <a:t>/</a:t>
            </a:r>
            <a:endParaRPr lang="en-US" b="1" dirty="0">
              <a:latin typeface="+mn-lt"/>
            </a:endParaRPr>
          </a:p>
        </p:txBody>
      </p:sp>
      <p:sp>
        <p:nvSpPr>
          <p:cNvPr id="33" name="TextBox 32"/>
          <p:cNvSpPr txBox="1"/>
          <p:nvPr/>
        </p:nvSpPr>
        <p:spPr>
          <a:xfrm>
            <a:off x="376938" y="5216005"/>
            <a:ext cx="1332416" cy="461665"/>
          </a:xfrm>
          <a:prstGeom prst="rect">
            <a:avLst/>
          </a:prstGeom>
          <a:noFill/>
        </p:spPr>
        <p:txBody>
          <a:bodyPr wrap="none" rtlCol="0">
            <a:spAutoFit/>
          </a:bodyPr>
          <a:lstStyle/>
          <a:p>
            <a:r>
              <a:rPr lang="en-US" sz="2400" b="1" dirty="0" smtClean="0">
                <a:latin typeface="+mn-lt"/>
              </a:rPr>
              <a:t>In which </a:t>
            </a:r>
            <a:endParaRPr lang="en-US" sz="2400" b="1" dirty="0">
              <a:latin typeface="+mn-lt"/>
            </a:endParaRPr>
          </a:p>
        </p:txBody>
      </p:sp>
      <p:sp>
        <p:nvSpPr>
          <p:cNvPr id="34" name="TextBox 33"/>
          <p:cNvSpPr txBox="1"/>
          <p:nvPr/>
        </p:nvSpPr>
        <p:spPr>
          <a:xfrm>
            <a:off x="1956890" y="5338742"/>
            <a:ext cx="5677836" cy="400110"/>
          </a:xfrm>
          <a:prstGeom prst="rect">
            <a:avLst/>
          </a:prstGeom>
          <a:noFill/>
        </p:spPr>
        <p:txBody>
          <a:bodyPr wrap="none" rtlCol="0">
            <a:spAutoFit/>
          </a:bodyPr>
          <a:lstStyle/>
          <a:p>
            <a:r>
              <a:rPr lang="en-US" sz="2000" b="1" dirty="0" smtClean="0">
                <a:latin typeface="+mn-lt"/>
                <a:sym typeface="Symbol" panose="05050102010706020507" pitchFamily="18" charset="2"/>
              </a:rPr>
              <a:t></a:t>
            </a:r>
            <a:r>
              <a:rPr lang="en-US" sz="2000" b="1" baseline="-25000" dirty="0" smtClean="0">
                <a:latin typeface="+mn-lt"/>
              </a:rPr>
              <a:t>f</a:t>
            </a:r>
            <a:r>
              <a:rPr lang="en-US" sz="2000" b="1" dirty="0" smtClean="0">
                <a:latin typeface="+mn-lt"/>
              </a:rPr>
              <a:t> = the shearing strength (shearing stress at failure)</a:t>
            </a:r>
            <a:endParaRPr lang="en-US" sz="2000" b="1" dirty="0">
              <a:latin typeface="+mn-lt"/>
            </a:endParaRPr>
          </a:p>
        </p:txBody>
      </p:sp>
      <p:sp>
        <p:nvSpPr>
          <p:cNvPr id="35" name="TextBox 34"/>
          <p:cNvSpPr txBox="1"/>
          <p:nvPr/>
        </p:nvSpPr>
        <p:spPr>
          <a:xfrm>
            <a:off x="1956890" y="5705032"/>
            <a:ext cx="4964884" cy="400110"/>
          </a:xfrm>
          <a:prstGeom prst="rect">
            <a:avLst/>
          </a:prstGeom>
          <a:noFill/>
        </p:spPr>
        <p:txBody>
          <a:bodyPr wrap="none" rtlCol="0">
            <a:spAutoFit/>
          </a:bodyPr>
          <a:lstStyle/>
          <a:p>
            <a:r>
              <a:rPr lang="en-US" sz="2000" b="1" dirty="0" smtClean="0">
                <a:latin typeface="+mn-lt"/>
                <a:sym typeface="Symbol" panose="05050102010706020507" pitchFamily="18" charset="2"/>
              </a:rPr>
              <a:t></a:t>
            </a:r>
            <a:r>
              <a:rPr lang="en-US" sz="2000" b="1" baseline="-25000" dirty="0" smtClean="0">
                <a:latin typeface="+mn-lt"/>
              </a:rPr>
              <a:t>n </a:t>
            </a:r>
            <a:r>
              <a:rPr lang="en-US" sz="2000" b="1" dirty="0" smtClean="0">
                <a:latin typeface="+mn-lt"/>
              </a:rPr>
              <a:t>= Normal stress acting on the failure plane</a:t>
            </a:r>
            <a:endParaRPr lang="en-US" sz="2000" b="1" dirty="0">
              <a:latin typeface="+mn-lt"/>
            </a:endParaRPr>
          </a:p>
        </p:txBody>
      </p:sp>
      <p:sp>
        <p:nvSpPr>
          <p:cNvPr id="36" name="Rectangle 35"/>
          <p:cNvSpPr/>
          <p:nvPr/>
        </p:nvSpPr>
        <p:spPr>
          <a:xfrm>
            <a:off x="2042618" y="6154850"/>
            <a:ext cx="2002471" cy="400110"/>
          </a:xfrm>
          <a:prstGeom prst="rect">
            <a:avLst/>
          </a:prstGeom>
        </p:spPr>
        <p:txBody>
          <a:bodyPr wrap="none">
            <a:spAutoFit/>
          </a:bodyPr>
          <a:lstStyle/>
          <a:p>
            <a:r>
              <a:rPr lang="en-US" sz="2000" b="1" dirty="0" smtClean="0">
                <a:latin typeface="+mn-lt"/>
                <a:sym typeface="Symbol" panose="05050102010706020507" pitchFamily="18" charset="2"/>
              </a:rPr>
              <a:t> = Friction angle</a:t>
            </a:r>
            <a:endParaRPr lang="en-US" sz="2000" b="1" dirty="0">
              <a:latin typeface="+mn-lt"/>
            </a:endParaRPr>
          </a:p>
        </p:txBody>
      </p:sp>
      <p:sp>
        <p:nvSpPr>
          <p:cNvPr id="38" name="Rectangle 37"/>
          <p:cNvSpPr/>
          <p:nvPr/>
        </p:nvSpPr>
        <p:spPr>
          <a:xfrm>
            <a:off x="1162377" y="4693932"/>
            <a:ext cx="2962862" cy="461665"/>
          </a:xfrm>
          <a:prstGeom prst="rect">
            <a:avLst/>
          </a:prstGeom>
          <a:solidFill>
            <a:srgbClr val="FFFF00"/>
          </a:solidFill>
          <a:ln>
            <a:solidFill>
              <a:srgbClr val="FFFF00"/>
            </a:solidFill>
          </a:ln>
        </p:spPr>
        <p:txBody>
          <a:bodyPr wrap="none">
            <a:spAutoFit/>
          </a:bodyPr>
          <a:lstStyle/>
          <a:p>
            <a:pPr algn="l" rtl="0"/>
            <a:r>
              <a:rPr lang="en-US" sz="2400" b="1" dirty="0" err="1" smtClean="0">
                <a:solidFill>
                  <a:srgbClr val="0000FF"/>
                </a:solidFill>
                <a:latin typeface="Symbol" panose="05050102010706020507" pitchFamily="18" charset="2"/>
                <a:sym typeface="Symbol" panose="05050102010706020507" pitchFamily="18" charset="2"/>
              </a:rPr>
              <a:t>t</a:t>
            </a:r>
            <a:r>
              <a:rPr lang="en-US" sz="2400" b="1" baseline="-25000" dirty="0" err="1" smtClean="0">
                <a:solidFill>
                  <a:srgbClr val="0000FF"/>
                </a:solidFill>
                <a:latin typeface="+mn-lt"/>
                <a:sym typeface="Symbol" panose="05050102010706020507" pitchFamily="18" charset="2"/>
              </a:rPr>
              <a:t>f</a:t>
            </a:r>
            <a:r>
              <a:rPr lang="en-US" sz="2400" b="1" dirty="0" smtClean="0">
                <a:solidFill>
                  <a:srgbClr val="0000FF"/>
                </a:solidFill>
                <a:latin typeface="+mn-lt"/>
                <a:sym typeface="Symbol" panose="05050102010706020507" pitchFamily="18" charset="2"/>
              </a:rPr>
              <a:t>  = </a:t>
            </a:r>
            <a:r>
              <a:rPr lang="en-US" sz="2400" b="1" dirty="0" err="1" smtClean="0">
                <a:solidFill>
                  <a:srgbClr val="0000FF"/>
                </a:solidFill>
                <a:latin typeface="Symbol" panose="05050102010706020507" pitchFamily="18" charset="2"/>
                <a:sym typeface="Symbol" panose="05050102010706020507" pitchFamily="18" charset="2"/>
              </a:rPr>
              <a:t>s</a:t>
            </a:r>
            <a:r>
              <a:rPr lang="en-US" sz="2400" b="1" baseline="-25000" dirty="0" err="1">
                <a:solidFill>
                  <a:srgbClr val="0000FF"/>
                </a:solidFill>
                <a:latin typeface="+mn-lt"/>
                <a:sym typeface="Symbol" panose="05050102010706020507" pitchFamily="18" charset="2"/>
              </a:rPr>
              <a:t>n</a:t>
            </a:r>
            <a:r>
              <a:rPr lang="en-US" sz="2400" b="1" dirty="0" smtClean="0">
                <a:solidFill>
                  <a:srgbClr val="0000FF"/>
                </a:solidFill>
                <a:latin typeface="+mn-lt"/>
                <a:sym typeface="Symbol" panose="05050102010706020507" pitchFamily="18" charset="2"/>
              </a:rPr>
              <a:t>. tan   … ….(6)</a:t>
            </a:r>
            <a:r>
              <a:rPr lang="en-US" sz="2400" b="1" baseline="-25000" dirty="0" smtClean="0">
                <a:solidFill>
                  <a:srgbClr val="0000FF"/>
                </a:solidFill>
                <a:latin typeface="+mn-lt"/>
                <a:sym typeface="Symbol" panose="05050102010706020507" pitchFamily="18" charset="2"/>
              </a:rPr>
              <a:t> </a:t>
            </a:r>
            <a:endParaRPr lang="en-US" sz="2400" dirty="0">
              <a:solidFill>
                <a:srgbClr val="0000FF"/>
              </a:solidFill>
              <a:latin typeface="+mn-lt"/>
            </a:endParaRPr>
          </a:p>
        </p:txBody>
      </p:sp>
      <p:sp>
        <p:nvSpPr>
          <p:cNvPr id="37" name="TextBox 36"/>
          <p:cNvSpPr txBox="1"/>
          <p:nvPr/>
        </p:nvSpPr>
        <p:spPr>
          <a:xfrm>
            <a:off x="7935542" y="401731"/>
            <a:ext cx="1033488" cy="584775"/>
          </a:xfrm>
          <a:prstGeom prst="rect">
            <a:avLst/>
          </a:prstGeom>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a:scene3d>
            <a:camera prst="isometricLeftDown"/>
            <a:lightRig rig="threePt" dir="t"/>
          </a:scene3d>
          <a:sp3d>
            <a:bevelT prst="convex"/>
          </a:sp3d>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78196559"/>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393" y="7430"/>
            <a:ext cx="1928733" cy="461665"/>
          </a:xfrm>
          <a:prstGeom prst="rect">
            <a:avLst/>
          </a:prstGeom>
        </p:spPr>
        <p:txBody>
          <a:bodyPr wrap="none">
            <a:spAutoFit/>
          </a:bodyPr>
          <a:lstStyle/>
          <a:p>
            <a:pPr algn="l" rtl="0"/>
            <a:r>
              <a:rPr lang="en-US" sz="2400" b="1" u="sng" dirty="0" smtClean="0">
                <a:solidFill>
                  <a:srgbClr val="0000FF"/>
                </a:solidFill>
                <a:latin typeface="Times-Roman"/>
                <a:ea typeface="Calibri" panose="020F0502020204030204" pitchFamily="34" charset="0"/>
                <a:cs typeface="Times-Roman"/>
              </a:rPr>
              <a:t>EXAMPLE 1</a:t>
            </a:r>
            <a:endParaRPr lang="en-US" sz="2400" b="1" u="sng" dirty="0">
              <a:solidFill>
                <a:srgbClr val="0000FF"/>
              </a:solidFill>
            </a:endParaRPr>
          </a:p>
        </p:txBody>
      </p:sp>
      <p:sp>
        <p:nvSpPr>
          <p:cNvPr id="3" name="Rectangle 2"/>
          <p:cNvSpPr/>
          <p:nvPr/>
        </p:nvSpPr>
        <p:spPr>
          <a:xfrm>
            <a:off x="119393" y="474787"/>
            <a:ext cx="8034729" cy="1200329"/>
          </a:xfrm>
          <a:prstGeom prst="rect">
            <a:avLst/>
          </a:prstGeom>
        </p:spPr>
        <p:txBody>
          <a:bodyPr wrap="square">
            <a:spAutoFit/>
          </a:bodyPr>
          <a:lstStyle/>
          <a:p>
            <a:pPr algn="just" rtl="0"/>
            <a:r>
              <a:rPr lang="en-US" b="1" dirty="0" smtClean="0">
                <a:ea typeface="Calibri" panose="020F0502020204030204" pitchFamily="34" charset="0"/>
                <a:cs typeface="Times-Roman"/>
              </a:rPr>
              <a:t>A </a:t>
            </a:r>
            <a:r>
              <a:rPr lang="en-US" b="1" dirty="0" smtClean="0">
                <a:solidFill>
                  <a:srgbClr val="FF0000"/>
                </a:solidFill>
                <a:ea typeface="Calibri" panose="020F0502020204030204" pitchFamily="34" charset="0"/>
                <a:cs typeface="Times-Roman"/>
              </a:rPr>
              <a:t>normally</a:t>
            </a:r>
            <a:r>
              <a:rPr lang="en-US" b="1" dirty="0" smtClean="0">
                <a:ea typeface="Calibri" panose="020F0502020204030204" pitchFamily="34" charset="0"/>
                <a:cs typeface="Times-Roman"/>
              </a:rPr>
              <a:t> consolidated clay was consolidated under a stress of </a:t>
            </a:r>
            <a:r>
              <a:rPr lang="en-US" b="1" dirty="0" smtClean="0">
                <a:solidFill>
                  <a:srgbClr val="FF0000"/>
                </a:solidFill>
                <a:ea typeface="Calibri" panose="020F0502020204030204" pitchFamily="34" charset="0"/>
                <a:cs typeface="Times-Roman"/>
              </a:rPr>
              <a:t>150</a:t>
            </a:r>
            <a:r>
              <a:rPr lang="en-US" b="1" dirty="0" smtClean="0">
                <a:ea typeface="Calibri" panose="020F0502020204030204" pitchFamily="34" charset="0"/>
                <a:cs typeface="Times-Roman"/>
              </a:rPr>
              <a:t> </a:t>
            </a:r>
            <a:r>
              <a:rPr lang="en-US" b="1" dirty="0" err="1" smtClean="0">
                <a:ea typeface="Calibri" panose="020F0502020204030204" pitchFamily="34" charset="0"/>
                <a:cs typeface="Times-Roman"/>
              </a:rPr>
              <a:t>kPa</a:t>
            </a:r>
            <a:r>
              <a:rPr lang="en-US" b="1" dirty="0" smtClean="0">
                <a:ea typeface="Calibri" panose="020F0502020204030204" pitchFamily="34" charset="0"/>
                <a:cs typeface="Times-Roman"/>
              </a:rPr>
              <a:t>, then sheared undrained in axial compression. The principal stress difference at failure was </a:t>
            </a:r>
            <a:r>
              <a:rPr lang="en-US" b="1" dirty="0" smtClean="0">
                <a:solidFill>
                  <a:srgbClr val="FF0000"/>
                </a:solidFill>
                <a:ea typeface="Calibri" panose="020F0502020204030204" pitchFamily="34" charset="0"/>
                <a:cs typeface="Times-Roman"/>
              </a:rPr>
              <a:t>100</a:t>
            </a:r>
            <a:r>
              <a:rPr lang="en-US" b="1" dirty="0" smtClean="0">
                <a:ea typeface="Calibri" panose="020F0502020204030204" pitchFamily="34" charset="0"/>
                <a:cs typeface="Times-Roman"/>
              </a:rPr>
              <a:t> </a:t>
            </a:r>
            <a:r>
              <a:rPr lang="en-US" b="1" dirty="0" err="1" smtClean="0">
                <a:ea typeface="Calibri" panose="020F0502020204030204" pitchFamily="34" charset="0"/>
                <a:cs typeface="Times-Roman"/>
              </a:rPr>
              <a:t>kPa</a:t>
            </a:r>
            <a:r>
              <a:rPr lang="en-US" b="1" dirty="0" smtClean="0">
                <a:ea typeface="Calibri" panose="020F0502020204030204" pitchFamily="34" charset="0"/>
                <a:cs typeface="Times-Roman"/>
              </a:rPr>
              <a:t>, and the induced pore water pressure at failure was </a:t>
            </a:r>
            <a:r>
              <a:rPr lang="en-US" b="1" dirty="0" smtClean="0">
                <a:solidFill>
                  <a:srgbClr val="FF0000"/>
                </a:solidFill>
                <a:ea typeface="Calibri" panose="020F0502020204030204" pitchFamily="34" charset="0"/>
                <a:cs typeface="Times-Roman"/>
              </a:rPr>
              <a:t>88</a:t>
            </a:r>
            <a:r>
              <a:rPr lang="en-US" b="1" dirty="0" smtClean="0">
                <a:ea typeface="Calibri" panose="020F0502020204030204" pitchFamily="34" charset="0"/>
                <a:cs typeface="Times-Roman"/>
              </a:rPr>
              <a:t> </a:t>
            </a:r>
            <a:r>
              <a:rPr lang="en-US" b="1" dirty="0" err="1" smtClean="0">
                <a:ea typeface="Calibri" panose="020F0502020204030204" pitchFamily="34" charset="0"/>
                <a:cs typeface="Times-Roman"/>
              </a:rPr>
              <a:t>kPa</a:t>
            </a:r>
            <a:r>
              <a:rPr lang="en-US" b="1" dirty="0" smtClean="0">
                <a:ea typeface="Calibri" panose="020F0502020204030204" pitchFamily="34" charset="0"/>
                <a:cs typeface="Times-Roman"/>
              </a:rPr>
              <a:t>.</a:t>
            </a:r>
            <a:endParaRPr lang="en-US" dirty="0"/>
          </a:p>
        </p:txBody>
      </p:sp>
      <p:sp>
        <p:nvSpPr>
          <p:cNvPr id="4" name="Rectangle 3"/>
          <p:cNvSpPr/>
          <p:nvPr/>
        </p:nvSpPr>
        <p:spPr>
          <a:xfrm>
            <a:off x="119393" y="1675116"/>
            <a:ext cx="8071589" cy="1200329"/>
          </a:xfrm>
          <a:prstGeom prst="rect">
            <a:avLst/>
          </a:prstGeom>
        </p:spPr>
        <p:txBody>
          <a:bodyPr wrap="square">
            <a:spAutoFit/>
          </a:bodyPr>
          <a:lstStyle/>
          <a:p>
            <a:pPr algn="just" rtl="0"/>
            <a:r>
              <a:rPr lang="en-US" b="1" dirty="0" smtClean="0">
                <a:ea typeface="Calibri" panose="020F0502020204030204" pitchFamily="34" charset="0"/>
                <a:cs typeface="Times-Roman"/>
              </a:rPr>
              <a:t>Determine:-</a:t>
            </a:r>
          </a:p>
          <a:p>
            <a:pPr marL="342900" indent="-342900" algn="just" rtl="0">
              <a:buAutoNum type="alphaLcPeriod"/>
            </a:pPr>
            <a:r>
              <a:rPr lang="en-US" b="1" dirty="0" smtClean="0"/>
              <a:t>The Mohr-Coulomb strength parameters in terms of </a:t>
            </a:r>
            <a:r>
              <a:rPr lang="en-US" b="1" dirty="0" smtClean="0">
                <a:solidFill>
                  <a:srgbClr val="FF0000"/>
                </a:solidFill>
              </a:rPr>
              <a:t>both</a:t>
            </a:r>
            <a:r>
              <a:rPr lang="en-US" b="1" dirty="0" smtClean="0"/>
              <a:t> </a:t>
            </a:r>
            <a:r>
              <a:rPr lang="en-US" b="1" dirty="0" smtClean="0">
                <a:solidFill>
                  <a:srgbClr val="FF0000"/>
                </a:solidFill>
              </a:rPr>
              <a:t>total</a:t>
            </a:r>
            <a:r>
              <a:rPr lang="en-US" b="1" dirty="0" smtClean="0"/>
              <a:t> and </a:t>
            </a:r>
            <a:r>
              <a:rPr lang="en-US" b="1" dirty="0" smtClean="0">
                <a:solidFill>
                  <a:srgbClr val="FF0000"/>
                </a:solidFill>
              </a:rPr>
              <a:t>effective</a:t>
            </a:r>
            <a:r>
              <a:rPr lang="en-US" b="1" dirty="0" smtClean="0"/>
              <a:t> stresses analytically and graphically.</a:t>
            </a:r>
          </a:p>
          <a:p>
            <a:pPr marL="342900" indent="-342900" algn="just" rtl="0">
              <a:buAutoNum type="alphaLcPeriod"/>
            </a:pPr>
            <a:r>
              <a:rPr lang="en-US" b="1" dirty="0" smtClean="0"/>
              <a:t>The theoretical angle of the failure plane in the specimen.</a:t>
            </a:r>
            <a:endParaRPr lang="en-US" dirty="0"/>
          </a:p>
        </p:txBody>
      </p:sp>
      <p:sp>
        <p:nvSpPr>
          <p:cNvPr id="5" name="Rectangle 4"/>
          <p:cNvSpPr/>
          <p:nvPr/>
        </p:nvSpPr>
        <p:spPr>
          <a:xfrm>
            <a:off x="231569" y="2816736"/>
            <a:ext cx="4572000" cy="1323439"/>
          </a:xfrm>
          <a:prstGeom prst="rect">
            <a:avLst/>
          </a:prstGeom>
        </p:spPr>
        <p:txBody>
          <a:bodyPr>
            <a:spAutoFit/>
          </a:bodyPr>
          <a:lstStyle/>
          <a:p>
            <a:pPr algn="l" rtl="0">
              <a:spcAft>
                <a:spcPts val="0"/>
              </a:spcAft>
            </a:pPr>
            <a:r>
              <a:rPr lang="en-US" sz="2000" b="1" dirty="0" smtClean="0">
                <a:solidFill>
                  <a:srgbClr val="FF0000"/>
                </a:solidFill>
                <a:latin typeface="Symbol" panose="05050102010706020507" pitchFamily="18" charset="2"/>
                <a:ea typeface="Calibri" panose="020F0502020204030204" pitchFamily="34" charset="0"/>
                <a:cs typeface="Tahoma" panose="020B0604030504040204" pitchFamily="34" charset="0"/>
              </a:rPr>
              <a:t>s</a:t>
            </a:r>
            <a:r>
              <a:rPr lang="en-US" sz="2000" b="1" baseline="-25000" dirty="0" smtClean="0">
                <a:solidFill>
                  <a:srgbClr val="FF0000"/>
                </a:solidFill>
                <a:latin typeface="Calibri" panose="020F0502020204030204" pitchFamily="34" charset="0"/>
                <a:ea typeface="Calibri" panose="020F0502020204030204" pitchFamily="34" charset="0"/>
                <a:cs typeface="Tahoma" panose="020B0604030504040204" pitchFamily="34" charset="0"/>
              </a:rPr>
              <a:t>3</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 </a:t>
            </a:r>
            <a:r>
              <a:rPr lang="en-US" sz="2000" b="1" dirty="0">
                <a:solidFill>
                  <a:srgbClr val="FF0000"/>
                </a:solidFill>
                <a:latin typeface="Calibri" panose="020F0502020204030204" pitchFamily="34" charset="0"/>
                <a:ea typeface="Calibri" panose="020F0502020204030204" pitchFamily="34" charset="0"/>
                <a:cs typeface="Tahoma" panose="020B0604030504040204" pitchFamily="34" charset="0"/>
              </a:rPr>
              <a:t>=</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150 </a:t>
            </a:r>
            <a:r>
              <a:rPr lang="en-US" sz="2000" b="1" dirty="0" err="1" smtClean="0">
                <a:solidFill>
                  <a:srgbClr val="FF0000"/>
                </a:solidFill>
                <a:latin typeface="Calibri" panose="020F0502020204030204" pitchFamily="34" charset="0"/>
                <a:ea typeface="Calibri" panose="020F0502020204030204" pitchFamily="34" charset="0"/>
                <a:cs typeface="Tahoma" panose="020B0604030504040204" pitchFamily="34" charset="0"/>
              </a:rPr>
              <a:t>kPa</a:t>
            </a:r>
            <a:endParaRPr lang="en-US" sz="2000" b="1" dirty="0">
              <a:solidFill>
                <a:srgbClr val="FF0000"/>
              </a:solidFill>
              <a:latin typeface="Times New Roman" panose="02020603050405020304" pitchFamily="18" charset="0"/>
              <a:ea typeface="Calibri" panose="020F0502020204030204" pitchFamily="34" charset="0"/>
            </a:endParaRPr>
          </a:p>
          <a:p>
            <a:pPr algn="l" rtl="0">
              <a:spcAft>
                <a:spcPts val="0"/>
              </a:spcAft>
            </a:pPr>
            <a:r>
              <a:rPr lang="en-US" sz="2000" b="1" dirty="0" smtClean="0">
                <a:solidFill>
                  <a:srgbClr val="FF0000"/>
                </a:solidFill>
                <a:latin typeface="Symbol" panose="05050102010706020507" pitchFamily="18" charset="2"/>
                <a:ea typeface="Calibri" panose="020F0502020204030204" pitchFamily="34" charset="0"/>
                <a:cs typeface="Tahoma" panose="020B0604030504040204" pitchFamily="34" charset="0"/>
              </a:rPr>
              <a:t>s</a:t>
            </a:r>
            <a:r>
              <a:rPr lang="en-US" sz="2000" b="1" baseline="-25000" dirty="0" smtClean="0">
                <a:solidFill>
                  <a:srgbClr val="FF0000"/>
                </a:solidFill>
                <a:latin typeface="Calibri" panose="020F0502020204030204" pitchFamily="34" charset="0"/>
                <a:ea typeface="Calibri" panose="020F0502020204030204" pitchFamily="34" charset="0"/>
                <a:cs typeface="Tahoma" panose="020B0604030504040204" pitchFamily="34" charset="0"/>
              </a:rPr>
              <a:t>1</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 </a:t>
            </a:r>
            <a:r>
              <a:rPr lang="en-US" sz="2000" b="1" dirty="0">
                <a:solidFill>
                  <a:srgbClr val="FF0000"/>
                </a:solidFill>
                <a:latin typeface="Calibri" panose="020F0502020204030204" pitchFamily="34" charset="0"/>
                <a:ea typeface="Calibri" panose="020F0502020204030204" pitchFamily="34" charset="0"/>
                <a:cs typeface="Tahoma" panose="020B0604030504040204" pitchFamily="34" charset="0"/>
              </a:rPr>
              <a:t>=150 </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+100 =250 </a:t>
            </a:r>
            <a:r>
              <a:rPr lang="en-US" sz="2000" b="1" dirty="0" err="1" smtClean="0">
                <a:solidFill>
                  <a:srgbClr val="FF0000"/>
                </a:solidFill>
                <a:latin typeface="Calibri" panose="020F0502020204030204" pitchFamily="34" charset="0"/>
                <a:ea typeface="Calibri" panose="020F0502020204030204" pitchFamily="34" charset="0"/>
                <a:cs typeface="Tahoma" panose="020B0604030504040204" pitchFamily="34" charset="0"/>
              </a:rPr>
              <a:t>kPa</a:t>
            </a:r>
            <a:endPar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endParaRPr>
          </a:p>
          <a:p>
            <a:pPr algn="l" rtl="0">
              <a:spcAft>
                <a:spcPts val="0"/>
              </a:spcAft>
            </a:pPr>
            <a:r>
              <a:rPr lang="en-US" sz="2000" b="1" dirty="0" smtClean="0">
                <a:solidFill>
                  <a:srgbClr val="FF0000"/>
                </a:solidFill>
                <a:latin typeface="Symbol" panose="05050102010706020507" pitchFamily="18" charset="2"/>
              </a:rPr>
              <a:t>s</a:t>
            </a:r>
            <a:r>
              <a:rPr lang="en-US" sz="2000" b="1" dirty="0" smtClean="0">
                <a:solidFill>
                  <a:srgbClr val="FF0000"/>
                </a:solidFill>
                <a:latin typeface="Blazing" panose="00000400000000000000" pitchFamily="2" charset="0"/>
              </a:rPr>
              <a:t>’</a:t>
            </a:r>
            <a:r>
              <a:rPr lang="en-US" sz="2000" b="1" baseline="-25000" dirty="0" smtClean="0">
                <a:solidFill>
                  <a:srgbClr val="FF0000"/>
                </a:solidFill>
              </a:rPr>
              <a:t>3 </a:t>
            </a:r>
            <a:r>
              <a:rPr lang="en-US" sz="2000" b="1" baseline="30000" dirty="0" smtClean="0">
                <a:solidFill>
                  <a:srgbClr val="FF0000"/>
                </a:solidFill>
              </a:rPr>
              <a:t> </a:t>
            </a:r>
            <a:r>
              <a:rPr lang="en-US" sz="2000" b="1" dirty="0" smtClean="0">
                <a:solidFill>
                  <a:srgbClr val="FF0000"/>
                </a:solidFill>
              </a:rPr>
              <a:t> = 150-88 =62 </a:t>
            </a:r>
            <a:r>
              <a:rPr lang="en-US" sz="2000" b="1" dirty="0" err="1" smtClean="0">
                <a:solidFill>
                  <a:srgbClr val="FF0000"/>
                </a:solidFill>
              </a:rPr>
              <a:t>kPa</a:t>
            </a:r>
            <a:endParaRPr lang="en-US" sz="2000" b="1" dirty="0" smtClean="0">
              <a:solidFill>
                <a:srgbClr val="FF0000"/>
              </a:solidFill>
            </a:endParaRPr>
          </a:p>
          <a:p>
            <a:pPr algn="l" rtl="0">
              <a:spcAft>
                <a:spcPts val="0"/>
              </a:spcAft>
            </a:pPr>
            <a:r>
              <a:rPr lang="en-US" sz="2000" b="1" dirty="0" smtClean="0">
                <a:solidFill>
                  <a:srgbClr val="FF0000"/>
                </a:solidFill>
                <a:latin typeface="Symbol" panose="05050102010706020507" pitchFamily="18" charset="2"/>
              </a:rPr>
              <a:t>s</a:t>
            </a:r>
            <a:r>
              <a:rPr lang="en-US" sz="2000" b="1" dirty="0" smtClean="0">
                <a:solidFill>
                  <a:srgbClr val="FF0000"/>
                </a:solidFill>
                <a:latin typeface="Blazing" panose="00000400000000000000" pitchFamily="2" charset="0"/>
              </a:rPr>
              <a:t>’</a:t>
            </a:r>
            <a:r>
              <a:rPr lang="en-US" sz="2000" b="1" baseline="-25000" dirty="0" smtClean="0">
                <a:solidFill>
                  <a:srgbClr val="FF0000"/>
                </a:solidFill>
              </a:rPr>
              <a:t>1</a:t>
            </a:r>
            <a:r>
              <a:rPr lang="en-US" sz="2000" b="1" dirty="0" smtClean="0">
                <a:solidFill>
                  <a:srgbClr val="FF0000"/>
                </a:solidFill>
              </a:rPr>
              <a:t>  = 250-88 =162 </a:t>
            </a:r>
            <a:r>
              <a:rPr lang="en-US" sz="2000" b="1" dirty="0" err="1" smtClean="0">
                <a:solidFill>
                  <a:srgbClr val="FF0000"/>
                </a:solidFill>
              </a:rPr>
              <a:t>kPa</a:t>
            </a:r>
            <a:endParaRPr lang="en-US" sz="2000" b="1" dirty="0">
              <a:solidFill>
                <a:srgbClr val="FF0000"/>
              </a:solidFill>
            </a:endParaRPr>
          </a:p>
        </p:txBody>
      </p:sp>
      <p:sp>
        <p:nvSpPr>
          <p:cNvPr id="6" name="Rectangle 5"/>
          <p:cNvSpPr/>
          <p:nvPr/>
        </p:nvSpPr>
        <p:spPr>
          <a:xfrm>
            <a:off x="119393" y="4081466"/>
            <a:ext cx="4572000" cy="400110"/>
          </a:xfrm>
          <a:prstGeom prst="rect">
            <a:avLst/>
          </a:prstGeom>
        </p:spPr>
        <p:txBody>
          <a:bodyPr>
            <a:spAutoFit/>
          </a:bodyPr>
          <a:lstStyle/>
          <a:p>
            <a:pPr algn="l" rtl="0">
              <a:spcAft>
                <a:spcPts val="0"/>
              </a:spcAft>
            </a:pP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Sin </a:t>
            </a:r>
            <a:r>
              <a:rPr lang="en-US" sz="2000" b="1" dirty="0" smtClean="0">
                <a:solidFill>
                  <a:srgbClr val="FF0000"/>
                </a:solidFill>
                <a:latin typeface="Symbol" panose="05050102010706020507" pitchFamily="18" charset="2"/>
                <a:ea typeface="Calibri" panose="020F0502020204030204" pitchFamily="34" charset="0"/>
                <a:cs typeface="Tahoma" panose="020B0604030504040204" pitchFamily="34" charset="0"/>
              </a:rPr>
              <a:t>f</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 </a:t>
            </a:r>
            <a:r>
              <a:rPr lang="en-US" sz="2000" b="1" dirty="0">
                <a:solidFill>
                  <a:srgbClr val="FF0000"/>
                </a:solidFill>
                <a:latin typeface="Calibri" panose="020F0502020204030204" pitchFamily="34" charset="0"/>
                <a:ea typeface="Calibri" panose="020F0502020204030204" pitchFamily="34" charset="0"/>
                <a:cs typeface="Tahoma" panose="020B0604030504040204" pitchFamily="34" charset="0"/>
              </a:rPr>
              <a:t>= </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100/(250+150)… </a:t>
            </a:r>
            <a:r>
              <a:rPr lang="en-US" sz="2000" b="1" dirty="0">
                <a:solidFill>
                  <a:srgbClr val="FF0000"/>
                </a:solidFill>
                <a:latin typeface="Calibri" panose="020F0502020204030204" pitchFamily="34" charset="0"/>
                <a:ea typeface="Calibri" panose="020F0502020204030204" pitchFamily="34" charset="0"/>
                <a:cs typeface="Tahoma" panose="020B0604030504040204" pitchFamily="34" charset="0"/>
              </a:rPr>
              <a:t>&gt; </a:t>
            </a:r>
            <a:r>
              <a:rPr lang="en-US" sz="2000" b="1" dirty="0">
                <a:solidFill>
                  <a:srgbClr val="FF0000"/>
                </a:solidFill>
                <a:latin typeface="Symbol" panose="05050102010706020507" pitchFamily="18" charset="2"/>
                <a:ea typeface="Calibri" panose="020F0502020204030204" pitchFamily="34" charset="0"/>
                <a:cs typeface="Tahoma" panose="020B0604030504040204" pitchFamily="34" charset="0"/>
              </a:rPr>
              <a:t>f </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=14.5</a:t>
            </a:r>
            <a:r>
              <a:rPr lang="en-US" sz="2000" b="1" baseline="30000" dirty="0" smtClean="0">
                <a:solidFill>
                  <a:srgbClr val="FF0000"/>
                </a:solidFill>
                <a:latin typeface="Calibri" panose="020F0502020204030204" pitchFamily="34" charset="0"/>
                <a:ea typeface="Calibri" panose="020F0502020204030204" pitchFamily="34" charset="0"/>
                <a:cs typeface="Tahoma" panose="020B0604030504040204" pitchFamily="34" charset="0"/>
              </a:rPr>
              <a:t>o</a:t>
            </a:r>
            <a:endParaRPr lang="en-US" sz="2000" b="1" dirty="0">
              <a:solidFill>
                <a:srgbClr val="FF0000"/>
              </a:solidFill>
            </a:endParaRPr>
          </a:p>
        </p:txBody>
      </p:sp>
      <p:sp>
        <p:nvSpPr>
          <p:cNvPr id="7" name="Rectangle 6"/>
          <p:cNvSpPr/>
          <p:nvPr/>
        </p:nvSpPr>
        <p:spPr>
          <a:xfrm>
            <a:off x="119393" y="4481576"/>
            <a:ext cx="4572000" cy="400110"/>
          </a:xfrm>
          <a:prstGeom prst="rect">
            <a:avLst/>
          </a:prstGeom>
        </p:spPr>
        <p:txBody>
          <a:bodyPr>
            <a:spAutoFit/>
          </a:bodyPr>
          <a:lstStyle/>
          <a:p>
            <a:pPr algn="l" rtl="0">
              <a:spcAft>
                <a:spcPts val="0"/>
              </a:spcAft>
            </a:pP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Sin </a:t>
            </a:r>
            <a:r>
              <a:rPr lang="en-US" sz="2000" b="1" dirty="0" smtClean="0">
                <a:solidFill>
                  <a:srgbClr val="FF0000"/>
                </a:solidFill>
                <a:latin typeface="Symbol" panose="05050102010706020507" pitchFamily="18" charset="2"/>
                <a:ea typeface="Calibri" panose="020F0502020204030204" pitchFamily="34" charset="0"/>
                <a:cs typeface="Tahoma" panose="020B0604030504040204" pitchFamily="34" charset="0"/>
              </a:rPr>
              <a:t>f</a:t>
            </a:r>
            <a:r>
              <a:rPr lang="en-US" sz="2000" b="1" baseline="30000" dirty="0" smtClean="0">
                <a:solidFill>
                  <a:srgbClr val="FF0000"/>
                </a:solidFill>
                <a:latin typeface="Blazing" panose="00000400000000000000" pitchFamily="2" charset="0"/>
                <a:ea typeface="Calibri" panose="020F0502020204030204" pitchFamily="34" charset="0"/>
                <a:cs typeface="Tahoma" panose="020B0604030504040204" pitchFamily="34" charset="0"/>
              </a:rPr>
              <a:t>’</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 </a:t>
            </a:r>
            <a:r>
              <a:rPr lang="en-US" sz="2000" b="1" dirty="0">
                <a:solidFill>
                  <a:srgbClr val="FF0000"/>
                </a:solidFill>
                <a:latin typeface="Calibri" panose="020F0502020204030204" pitchFamily="34" charset="0"/>
                <a:ea typeface="Calibri" panose="020F0502020204030204" pitchFamily="34" charset="0"/>
                <a:cs typeface="Tahoma" panose="020B0604030504040204" pitchFamily="34" charset="0"/>
              </a:rPr>
              <a:t>= </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100/(162+62)… </a:t>
            </a:r>
            <a:r>
              <a:rPr lang="en-US" sz="2000" b="1" dirty="0">
                <a:solidFill>
                  <a:srgbClr val="FF0000"/>
                </a:solidFill>
                <a:latin typeface="Calibri" panose="020F0502020204030204" pitchFamily="34" charset="0"/>
                <a:ea typeface="Calibri" panose="020F0502020204030204" pitchFamily="34" charset="0"/>
                <a:cs typeface="Tahoma" panose="020B0604030504040204" pitchFamily="34" charset="0"/>
              </a:rPr>
              <a:t>&gt; </a:t>
            </a:r>
            <a:r>
              <a:rPr lang="en-US" sz="2000" b="1" dirty="0">
                <a:solidFill>
                  <a:srgbClr val="FF0000"/>
                </a:solidFill>
                <a:latin typeface="Symbol" panose="05050102010706020507" pitchFamily="18" charset="2"/>
                <a:ea typeface="Calibri" panose="020F0502020204030204" pitchFamily="34" charset="0"/>
                <a:cs typeface="Tahoma" panose="020B0604030504040204" pitchFamily="34" charset="0"/>
              </a:rPr>
              <a:t>f </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 26.5</a:t>
            </a:r>
            <a:r>
              <a:rPr lang="en-US" sz="2000" b="1" baseline="30000" dirty="0" smtClean="0">
                <a:solidFill>
                  <a:srgbClr val="FF0000"/>
                </a:solidFill>
                <a:latin typeface="Calibri" panose="020F0502020204030204" pitchFamily="34" charset="0"/>
                <a:ea typeface="Calibri" panose="020F0502020204030204" pitchFamily="34" charset="0"/>
                <a:cs typeface="Tahoma" panose="020B0604030504040204" pitchFamily="34" charset="0"/>
              </a:rPr>
              <a:t>o</a:t>
            </a:r>
            <a:endParaRPr lang="en-US" sz="2000" b="1" dirty="0">
              <a:solidFill>
                <a:srgbClr val="FF0000"/>
              </a:solidFill>
            </a:endParaRPr>
          </a:p>
        </p:txBody>
      </p:sp>
      <p:sp>
        <p:nvSpPr>
          <p:cNvPr id="8" name="Rectangle 7"/>
          <p:cNvSpPr/>
          <p:nvPr/>
        </p:nvSpPr>
        <p:spPr>
          <a:xfrm>
            <a:off x="119393" y="4881686"/>
            <a:ext cx="2502056" cy="400110"/>
          </a:xfrm>
          <a:prstGeom prst="rect">
            <a:avLst/>
          </a:prstGeom>
        </p:spPr>
        <p:txBody>
          <a:bodyPr wrap="square">
            <a:spAutoFit/>
          </a:bodyPr>
          <a:lstStyle/>
          <a:p>
            <a:pPr algn="l" rtl="0">
              <a:spcAft>
                <a:spcPts val="0"/>
              </a:spcAft>
            </a:pPr>
            <a:r>
              <a:rPr lang="en-US" sz="2000" b="1" dirty="0" err="1" smtClean="0">
                <a:solidFill>
                  <a:srgbClr val="FF0000"/>
                </a:solidFill>
                <a:latin typeface="Symbol" panose="05050102010706020507" pitchFamily="18" charset="2"/>
                <a:ea typeface="Calibri" panose="020F0502020204030204" pitchFamily="34" charset="0"/>
                <a:cs typeface="Tahoma" panose="020B0604030504040204" pitchFamily="34" charset="0"/>
              </a:rPr>
              <a:t>q</a:t>
            </a:r>
            <a:r>
              <a:rPr lang="en-US" sz="2000" b="1" baseline="-25000" dirty="0" err="1">
                <a:solidFill>
                  <a:srgbClr val="FF0000"/>
                </a:solidFill>
                <a:latin typeface="+mn-lt"/>
                <a:ea typeface="Calibri" panose="020F0502020204030204" pitchFamily="34" charset="0"/>
                <a:cs typeface="Tahoma" panose="020B0604030504040204" pitchFamily="34" charset="0"/>
              </a:rPr>
              <a:t>f</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 </a:t>
            </a:r>
            <a:r>
              <a:rPr lang="en-US" sz="2000" b="1" dirty="0">
                <a:solidFill>
                  <a:srgbClr val="FF0000"/>
                </a:solidFill>
                <a:latin typeface="Calibri" panose="020F0502020204030204" pitchFamily="34" charset="0"/>
                <a:ea typeface="Calibri" panose="020F0502020204030204" pitchFamily="34" charset="0"/>
                <a:cs typeface="Tahoma" panose="020B0604030504040204" pitchFamily="34" charset="0"/>
              </a:rPr>
              <a:t>= </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45+ </a:t>
            </a:r>
            <a:r>
              <a:rPr lang="en-US" sz="2000" b="1" dirty="0">
                <a:solidFill>
                  <a:srgbClr val="FF0000"/>
                </a:solidFill>
                <a:latin typeface="Symbol" panose="05050102010706020507" pitchFamily="18" charset="2"/>
                <a:ea typeface="Calibri" panose="020F0502020204030204" pitchFamily="34" charset="0"/>
                <a:cs typeface="Tahoma" panose="020B0604030504040204" pitchFamily="34" charset="0"/>
              </a:rPr>
              <a:t>f</a:t>
            </a:r>
            <a:r>
              <a:rPr lang="en-US" sz="2000" b="1" baseline="30000" dirty="0">
                <a:solidFill>
                  <a:srgbClr val="FF0000"/>
                </a:solidFill>
                <a:latin typeface="Blazing" panose="00000400000000000000" pitchFamily="2" charset="0"/>
                <a:ea typeface="Calibri" panose="020F0502020204030204" pitchFamily="34" charset="0"/>
                <a:cs typeface="Tahoma" panose="020B0604030504040204" pitchFamily="34" charset="0"/>
              </a:rPr>
              <a:t>’</a:t>
            </a:r>
            <a:r>
              <a:rPr lang="en-US" sz="2000" b="1" dirty="0" smtClean="0">
                <a:solidFill>
                  <a:srgbClr val="FF0000"/>
                </a:solidFill>
                <a:latin typeface="Symbol" panose="05050102010706020507" pitchFamily="18" charset="2"/>
                <a:ea typeface="Calibri" panose="020F0502020204030204" pitchFamily="34" charset="0"/>
                <a:cs typeface="Tahoma" panose="020B0604030504040204" pitchFamily="34" charset="0"/>
              </a:rPr>
              <a:t> /2 </a:t>
            </a:r>
            <a:r>
              <a:rPr lang="en-US" sz="2000" b="1" dirty="0" smtClean="0">
                <a:solidFill>
                  <a:srgbClr val="FF0000"/>
                </a:solidFill>
                <a:latin typeface="Calibri" panose="020F0502020204030204" pitchFamily="34" charset="0"/>
                <a:ea typeface="Calibri" panose="020F0502020204030204" pitchFamily="34" charset="0"/>
                <a:cs typeface="Tahoma" panose="020B0604030504040204" pitchFamily="34" charset="0"/>
              </a:rPr>
              <a:t>= 58</a:t>
            </a:r>
            <a:r>
              <a:rPr lang="en-US" sz="2000" b="1" baseline="30000" dirty="0" smtClean="0">
                <a:solidFill>
                  <a:srgbClr val="FF0000"/>
                </a:solidFill>
                <a:latin typeface="Calibri" panose="020F0502020204030204" pitchFamily="34" charset="0"/>
                <a:ea typeface="Calibri" panose="020F0502020204030204" pitchFamily="34" charset="0"/>
                <a:cs typeface="Tahoma" panose="020B0604030504040204" pitchFamily="34" charset="0"/>
              </a:rPr>
              <a:t>o</a:t>
            </a:r>
            <a:endParaRPr lang="en-US" sz="2000" b="1" dirty="0">
              <a:solidFill>
                <a:srgbClr val="FF0000"/>
              </a:solidFill>
            </a:endParaRPr>
          </a:p>
        </p:txBody>
      </p:sp>
      <p:pic>
        <p:nvPicPr>
          <p:cNvPr id="9" name="Picture 2"/>
          <p:cNvPicPr>
            <a:picLocks noChangeAspect="1" noChangeArrowheads="1"/>
          </p:cNvPicPr>
          <p:nvPr/>
        </p:nvPicPr>
        <p:blipFill>
          <a:blip r:embed="rId2" cstate="print"/>
          <a:srcRect l="4099" r="4263"/>
          <a:stretch>
            <a:fillRect/>
          </a:stretch>
        </p:blipFill>
        <p:spPr bwMode="auto">
          <a:xfrm>
            <a:off x="3887803" y="3096450"/>
            <a:ext cx="4994594" cy="2770252"/>
          </a:xfrm>
          <a:prstGeom prst="rect">
            <a:avLst/>
          </a:prstGeom>
          <a:noFill/>
          <a:ln w="9525">
            <a:noFill/>
            <a:miter lim="800000"/>
            <a:headEnd/>
            <a:tailEnd/>
          </a:ln>
        </p:spPr>
      </p:pic>
      <p:cxnSp>
        <p:nvCxnSpPr>
          <p:cNvPr id="11" name="Straight Arrow Connector 10"/>
          <p:cNvCxnSpPr/>
          <p:nvPr/>
        </p:nvCxnSpPr>
        <p:spPr>
          <a:xfrm flipV="1">
            <a:off x="4386263" y="3218662"/>
            <a:ext cx="0" cy="2167721"/>
          </a:xfrm>
          <a:prstGeom prst="straightConnector1">
            <a:avLst/>
          </a:prstGeom>
          <a:ln w="3810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386263" y="5386383"/>
            <a:ext cx="3643312" cy="0"/>
          </a:xfrm>
          <a:prstGeom prst="straightConnector1">
            <a:avLst/>
          </a:prstGeom>
          <a:ln w="3810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662514" y="5484750"/>
            <a:ext cx="383438" cy="307777"/>
          </a:xfrm>
          <a:prstGeom prst="rect">
            <a:avLst/>
          </a:prstGeom>
          <a:noFill/>
        </p:spPr>
        <p:txBody>
          <a:bodyPr wrap="none" rtlCol="0">
            <a:spAutoFit/>
          </a:bodyPr>
          <a:lstStyle/>
          <a:p>
            <a:r>
              <a:rPr lang="en-US" sz="1400" b="1" dirty="0" smtClean="0"/>
              <a:t>50</a:t>
            </a:r>
            <a:endParaRPr lang="en-US" sz="1400" b="1" dirty="0"/>
          </a:p>
        </p:txBody>
      </p:sp>
      <p:sp>
        <p:nvSpPr>
          <p:cNvPr id="15" name="TextBox 14"/>
          <p:cNvSpPr txBox="1"/>
          <p:nvPr/>
        </p:nvSpPr>
        <p:spPr>
          <a:xfrm>
            <a:off x="3926911" y="4357333"/>
            <a:ext cx="482824" cy="307777"/>
          </a:xfrm>
          <a:prstGeom prst="rect">
            <a:avLst/>
          </a:prstGeom>
          <a:noFill/>
        </p:spPr>
        <p:txBody>
          <a:bodyPr wrap="none" rtlCol="0">
            <a:spAutoFit/>
          </a:bodyPr>
          <a:lstStyle/>
          <a:p>
            <a:r>
              <a:rPr lang="en-US" sz="1400" b="1" dirty="0" smtClean="0"/>
              <a:t>100</a:t>
            </a:r>
            <a:endParaRPr lang="en-US" sz="1400" b="1" dirty="0"/>
          </a:p>
        </p:txBody>
      </p:sp>
      <p:sp>
        <p:nvSpPr>
          <p:cNvPr id="16" name="TextBox 15"/>
          <p:cNvSpPr txBox="1"/>
          <p:nvPr/>
        </p:nvSpPr>
        <p:spPr>
          <a:xfrm>
            <a:off x="5616371" y="5485881"/>
            <a:ext cx="482824" cy="307777"/>
          </a:xfrm>
          <a:prstGeom prst="rect">
            <a:avLst/>
          </a:prstGeom>
          <a:noFill/>
        </p:spPr>
        <p:txBody>
          <a:bodyPr wrap="none" rtlCol="0">
            <a:spAutoFit/>
          </a:bodyPr>
          <a:lstStyle/>
          <a:p>
            <a:r>
              <a:rPr lang="en-US" sz="1400" b="1" dirty="0" smtClean="0"/>
              <a:t>150</a:t>
            </a:r>
            <a:endParaRPr lang="en-US" sz="1400" b="1" dirty="0"/>
          </a:p>
        </p:txBody>
      </p:sp>
      <p:sp>
        <p:nvSpPr>
          <p:cNvPr id="17" name="TextBox 16"/>
          <p:cNvSpPr txBox="1"/>
          <p:nvPr/>
        </p:nvSpPr>
        <p:spPr>
          <a:xfrm>
            <a:off x="6120361" y="5487018"/>
            <a:ext cx="482824" cy="307777"/>
          </a:xfrm>
          <a:prstGeom prst="rect">
            <a:avLst/>
          </a:prstGeom>
          <a:noFill/>
        </p:spPr>
        <p:txBody>
          <a:bodyPr wrap="none" rtlCol="0">
            <a:spAutoFit/>
          </a:bodyPr>
          <a:lstStyle/>
          <a:p>
            <a:r>
              <a:rPr lang="en-US" sz="1400" b="1" dirty="0" smtClean="0"/>
              <a:t>200</a:t>
            </a:r>
            <a:endParaRPr lang="en-US" sz="1400" b="1" dirty="0"/>
          </a:p>
        </p:txBody>
      </p:sp>
      <p:sp>
        <p:nvSpPr>
          <p:cNvPr id="18" name="TextBox 17"/>
          <p:cNvSpPr txBox="1"/>
          <p:nvPr/>
        </p:nvSpPr>
        <p:spPr>
          <a:xfrm>
            <a:off x="6624351" y="5472654"/>
            <a:ext cx="482824" cy="307777"/>
          </a:xfrm>
          <a:prstGeom prst="rect">
            <a:avLst/>
          </a:prstGeom>
          <a:noFill/>
        </p:spPr>
        <p:txBody>
          <a:bodyPr wrap="none" rtlCol="0">
            <a:spAutoFit/>
          </a:bodyPr>
          <a:lstStyle/>
          <a:p>
            <a:r>
              <a:rPr lang="en-US" sz="1400" b="1" dirty="0" smtClean="0"/>
              <a:t>250</a:t>
            </a:r>
            <a:endParaRPr lang="en-US" sz="1400" b="1" dirty="0"/>
          </a:p>
        </p:txBody>
      </p:sp>
      <p:sp>
        <p:nvSpPr>
          <p:cNvPr id="19" name="TextBox 18"/>
          <p:cNvSpPr txBox="1"/>
          <p:nvPr/>
        </p:nvSpPr>
        <p:spPr>
          <a:xfrm>
            <a:off x="7107175" y="5485881"/>
            <a:ext cx="482824" cy="307777"/>
          </a:xfrm>
          <a:prstGeom prst="rect">
            <a:avLst/>
          </a:prstGeom>
          <a:noFill/>
        </p:spPr>
        <p:txBody>
          <a:bodyPr wrap="none" rtlCol="0">
            <a:spAutoFit/>
          </a:bodyPr>
          <a:lstStyle/>
          <a:p>
            <a:r>
              <a:rPr lang="en-US" sz="1400" b="1" dirty="0" smtClean="0"/>
              <a:t>300</a:t>
            </a:r>
            <a:endParaRPr lang="en-US" sz="1400" b="1" dirty="0"/>
          </a:p>
        </p:txBody>
      </p:sp>
      <p:sp>
        <p:nvSpPr>
          <p:cNvPr id="20" name="TextBox 19"/>
          <p:cNvSpPr txBox="1"/>
          <p:nvPr/>
        </p:nvSpPr>
        <p:spPr>
          <a:xfrm>
            <a:off x="4019012" y="4794914"/>
            <a:ext cx="383438" cy="307777"/>
          </a:xfrm>
          <a:prstGeom prst="rect">
            <a:avLst/>
          </a:prstGeom>
          <a:noFill/>
        </p:spPr>
        <p:txBody>
          <a:bodyPr wrap="none" rtlCol="0">
            <a:spAutoFit/>
          </a:bodyPr>
          <a:lstStyle/>
          <a:p>
            <a:r>
              <a:rPr lang="en-US" sz="1400" b="1" dirty="0" smtClean="0"/>
              <a:t>50</a:t>
            </a:r>
            <a:endParaRPr lang="en-US" sz="1400" b="1" dirty="0"/>
          </a:p>
        </p:txBody>
      </p:sp>
      <p:sp>
        <p:nvSpPr>
          <p:cNvPr id="21" name="TextBox 20"/>
          <p:cNvSpPr txBox="1"/>
          <p:nvPr/>
        </p:nvSpPr>
        <p:spPr>
          <a:xfrm>
            <a:off x="5125822" y="5485881"/>
            <a:ext cx="482824" cy="307777"/>
          </a:xfrm>
          <a:prstGeom prst="rect">
            <a:avLst/>
          </a:prstGeom>
          <a:noFill/>
        </p:spPr>
        <p:txBody>
          <a:bodyPr wrap="none" rtlCol="0">
            <a:spAutoFit/>
          </a:bodyPr>
          <a:lstStyle/>
          <a:p>
            <a:r>
              <a:rPr lang="en-US" sz="1400" b="1" dirty="0" smtClean="0"/>
              <a:t>100</a:t>
            </a:r>
            <a:endParaRPr lang="en-US" sz="1400" b="1" dirty="0"/>
          </a:p>
        </p:txBody>
      </p:sp>
      <p:sp>
        <p:nvSpPr>
          <p:cNvPr id="22" name="TextBox 21"/>
          <p:cNvSpPr txBox="1"/>
          <p:nvPr/>
        </p:nvSpPr>
        <p:spPr>
          <a:xfrm>
            <a:off x="3883135" y="3897300"/>
            <a:ext cx="482824" cy="307777"/>
          </a:xfrm>
          <a:prstGeom prst="rect">
            <a:avLst/>
          </a:prstGeom>
          <a:noFill/>
        </p:spPr>
        <p:txBody>
          <a:bodyPr wrap="none" rtlCol="0">
            <a:spAutoFit/>
          </a:bodyPr>
          <a:lstStyle/>
          <a:p>
            <a:r>
              <a:rPr lang="en-US" sz="1400" b="1" dirty="0" smtClean="0"/>
              <a:t>150</a:t>
            </a:r>
            <a:endParaRPr lang="en-US" sz="1400" b="1" dirty="0"/>
          </a:p>
        </p:txBody>
      </p:sp>
      <p:sp>
        <p:nvSpPr>
          <p:cNvPr id="24" name="TextBox 23"/>
          <p:cNvSpPr txBox="1"/>
          <p:nvPr/>
        </p:nvSpPr>
        <p:spPr>
          <a:xfrm>
            <a:off x="3901105" y="3427743"/>
            <a:ext cx="482824" cy="307777"/>
          </a:xfrm>
          <a:prstGeom prst="rect">
            <a:avLst/>
          </a:prstGeom>
          <a:noFill/>
        </p:spPr>
        <p:txBody>
          <a:bodyPr wrap="none" rtlCol="0">
            <a:spAutoFit/>
          </a:bodyPr>
          <a:lstStyle/>
          <a:p>
            <a:r>
              <a:rPr lang="en-US" sz="1400" b="1" dirty="0" smtClean="0"/>
              <a:t>200</a:t>
            </a:r>
            <a:endParaRPr lang="en-US" sz="1400" b="1" dirty="0"/>
          </a:p>
        </p:txBody>
      </p:sp>
      <p:sp>
        <p:nvSpPr>
          <p:cNvPr id="26" name="Oval 25"/>
          <p:cNvSpPr/>
          <p:nvPr/>
        </p:nvSpPr>
        <p:spPr>
          <a:xfrm>
            <a:off x="5868366" y="4882393"/>
            <a:ext cx="1007980" cy="10079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023903" y="4891650"/>
            <a:ext cx="1007980" cy="1007980"/>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V="1">
            <a:off x="4402450" y="4576302"/>
            <a:ext cx="2963100" cy="81008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4405979" y="4075955"/>
            <a:ext cx="2658332" cy="1297002"/>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361773" y="4467288"/>
            <a:ext cx="7454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Arc 38"/>
          <p:cNvSpPr/>
          <p:nvPr/>
        </p:nvSpPr>
        <p:spPr>
          <a:xfrm>
            <a:off x="6610063" y="4262229"/>
            <a:ext cx="251995" cy="388593"/>
          </a:xfrm>
          <a:prstGeom prst="arc">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6831252" y="4115532"/>
            <a:ext cx="502062" cy="369332"/>
          </a:xfrm>
          <a:prstGeom prst="rect">
            <a:avLst/>
          </a:prstGeom>
        </p:spPr>
        <p:txBody>
          <a:bodyPr wrap="none">
            <a:spAutoFit/>
          </a:bodyPr>
          <a:lstStyle/>
          <a:p>
            <a:r>
              <a:rPr lang="en-US" b="1" dirty="0" smtClean="0">
                <a:latin typeface="Calibri" panose="020F0502020204030204" pitchFamily="34" charset="0"/>
                <a:ea typeface="Calibri" panose="020F0502020204030204" pitchFamily="34" charset="0"/>
                <a:cs typeface="Tahoma" panose="020B0604030504040204" pitchFamily="34" charset="0"/>
              </a:rPr>
              <a:t>27</a:t>
            </a:r>
            <a:r>
              <a:rPr lang="en-US" b="1" baseline="30000" dirty="0" smtClean="0">
                <a:latin typeface="Calibri" panose="020F0502020204030204" pitchFamily="34" charset="0"/>
                <a:ea typeface="Calibri" panose="020F0502020204030204" pitchFamily="34" charset="0"/>
                <a:cs typeface="Tahoma" panose="020B0604030504040204" pitchFamily="34" charset="0"/>
              </a:rPr>
              <a:t>o</a:t>
            </a:r>
            <a:endParaRPr lang="en-US" dirty="0"/>
          </a:p>
        </p:txBody>
      </p:sp>
      <p:cxnSp>
        <p:nvCxnSpPr>
          <p:cNvPr id="41" name="Straight Connector 40"/>
          <p:cNvCxnSpPr/>
          <p:nvPr/>
        </p:nvCxnSpPr>
        <p:spPr>
          <a:xfrm>
            <a:off x="6514173" y="4814031"/>
            <a:ext cx="7454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7243240" y="4524441"/>
            <a:ext cx="502061" cy="369332"/>
          </a:xfrm>
          <a:prstGeom prst="rect">
            <a:avLst/>
          </a:prstGeom>
        </p:spPr>
        <p:txBody>
          <a:bodyPr wrap="none">
            <a:spAutoFit/>
          </a:bodyPr>
          <a:lstStyle/>
          <a:p>
            <a:r>
              <a:rPr lang="en-US" b="1" dirty="0" smtClean="0">
                <a:latin typeface="Calibri" panose="020F0502020204030204" pitchFamily="34" charset="0"/>
                <a:ea typeface="Calibri" panose="020F0502020204030204" pitchFamily="34" charset="0"/>
                <a:cs typeface="Tahoma" panose="020B0604030504040204" pitchFamily="34" charset="0"/>
              </a:rPr>
              <a:t>15</a:t>
            </a:r>
            <a:r>
              <a:rPr lang="en-US" b="1" baseline="30000" dirty="0" smtClean="0">
                <a:latin typeface="Calibri" panose="020F0502020204030204" pitchFamily="34" charset="0"/>
                <a:ea typeface="Calibri" panose="020F0502020204030204" pitchFamily="34" charset="0"/>
                <a:cs typeface="Tahoma" panose="020B0604030504040204" pitchFamily="34" charset="0"/>
              </a:rPr>
              <a:t>o</a:t>
            </a:r>
            <a:endParaRPr lang="en-US" dirty="0"/>
          </a:p>
        </p:txBody>
      </p:sp>
      <p:sp>
        <p:nvSpPr>
          <p:cNvPr id="43" name="Arc 42"/>
          <p:cNvSpPr/>
          <p:nvPr/>
        </p:nvSpPr>
        <p:spPr>
          <a:xfrm>
            <a:off x="6848191" y="4671813"/>
            <a:ext cx="251995" cy="388593"/>
          </a:xfrm>
          <a:prstGeom prst="arc">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5" name="Straight Connector 44"/>
          <p:cNvCxnSpPr>
            <a:stCxn id="26" idx="2"/>
          </p:cNvCxnSpPr>
          <p:nvPr/>
        </p:nvCxnSpPr>
        <p:spPr>
          <a:xfrm flipV="1">
            <a:off x="5868366" y="4576303"/>
            <a:ext cx="645807" cy="81008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6" name="Arc 45"/>
          <p:cNvSpPr/>
          <p:nvPr/>
        </p:nvSpPr>
        <p:spPr>
          <a:xfrm>
            <a:off x="5942716" y="5102691"/>
            <a:ext cx="330156" cy="661599"/>
          </a:xfrm>
          <a:prstGeom prst="arc">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Rectangle 46"/>
          <p:cNvSpPr/>
          <p:nvPr/>
        </p:nvSpPr>
        <p:spPr>
          <a:xfrm>
            <a:off x="6166304" y="4991121"/>
            <a:ext cx="502062" cy="369332"/>
          </a:xfrm>
          <a:prstGeom prst="rect">
            <a:avLst/>
          </a:prstGeom>
        </p:spPr>
        <p:txBody>
          <a:bodyPr wrap="none">
            <a:spAutoFit/>
          </a:bodyPr>
          <a:lstStyle/>
          <a:p>
            <a:r>
              <a:rPr lang="en-US" b="1" dirty="0" smtClean="0">
                <a:latin typeface="Calibri" panose="020F0502020204030204" pitchFamily="34" charset="0"/>
                <a:ea typeface="Calibri" panose="020F0502020204030204" pitchFamily="34" charset="0"/>
                <a:cs typeface="Tahoma" panose="020B0604030504040204" pitchFamily="34" charset="0"/>
              </a:rPr>
              <a:t>58</a:t>
            </a:r>
            <a:r>
              <a:rPr lang="en-US" b="1" baseline="30000" dirty="0" smtClean="0">
                <a:latin typeface="Calibri" panose="020F0502020204030204" pitchFamily="34" charset="0"/>
                <a:ea typeface="Calibri" panose="020F0502020204030204" pitchFamily="34" charset="0"/>
                <a:cs typeface="Tahoma" panose="020B0604030504040204" pitchFamily="34" charset="0"/>
              </a:rPr>
              <a:t>o</a:t>
            </a:r>
            <a:endParaRPr lang="en-US" dirty="0"/>
          </a:p>
        </p:txBody>
      </p:sp>
      <p:sp>
        <p:nvSpPr>
          <p:cNvPr id="48" name="Rectangle 47"/>
          <p:cNvSpPr/>
          <p:nvPr/>
        </p:nvSpPr>
        <p:spPr>
          <a:xfrm>
            <a:off x="197897" y="5989870"/>
            <a:ext cx="7379811" cy="338554"/>
          </a:xfrm>
          <a:prstGeom prst="rect">
            <a:avLst/>
          </a:prstGeom>
        </p:spPr>
        <p:txBody>
          <a:bodyPr wrap="square">
            <a:spAutoFit/>
          </a:bodyPr>
          <a:lstStyle/>
          <a:p>
            <a:pPr marL="285750" indent="-285750" algn="just" rtl="0">
              <a:buFont typeface="Arial" panose="020B0604020202020204" pitchFamily="34" charset="0"/>
              <a:buChar char="•"/>
            </a:pPr>
            <a:r>
              <a:rPr lang="en-US" sz="1600" b="1" dirty="0" smtClean="0">
                <a:solidFill>
                  <a:srgbClr val="7030A0"/>
                </a:solidFill>
              </a:rPr>
              <a:t>Failure plane is obtained from </a:t>
            </a:r>
            <a:r>
              <a:rPr lang="en-US" sz="1600" b="1" dirty="0" smtClean="0">
                <a:solidFill>
                  <a:srgbClr val="FF0000"/>
                </a:solidFill>
              </a:rPr>
              <a:t>effective</a:t>
            </a:r>
            <a:r>
              <a:rPr lang="en-US" sz="1600" b="1" dirty="0" smtClean="0">
                <a:solidFill>
                  <a:srgbClr val="7030A0"/>
                </a:solidFill>
              </a:rPr>
              <a:t> Mohr circle</a:t>
            </a:r>
            <a:endParaRPr lang="en-US" sz="1600" dirty="0">
              <a:solidFill>
                <a:srgbClr val="7030A0"/>
              </a:solidFill>
            </a:endParaRPr>
          </a:p>
        </p:txBody>
      </p:sp>
      <p:sp>
        <p:nvSpPr>
          <p:cNvPr id="49" name="Rectangle 48"/>
          <p:cNvSpPr/>
          <p:nvPr/>
        </p:nvSpPr>
        <p:spPr>
          <a:xfrm>
            <a:off x="231334" y="6347175"/>
            <a:ext cx="8355453" cy="338554"/>
          </a:xfrm>
          <a:prstGeom prst="rect">
            <a:avLst/>
          </a:prstGeom>
        </p:spPr>
        <p:txBody>
          <a:bodyPr wrap="square">
            <a:spAutoFit/>
          </a:bodyPr>
          <a:lstStyle/>
          <a:p>
            <a:pPr marL="285750" indent="-285750" algn="just" rtl="0">
              <a:buFont typeface="Arial" panose="020B0604020202020204" pitchFamily="34" charset="0"/>
              <a:buChar char="•"/>
            </a:pPr>
            <a:r>
              <a:rPr lang="en-US" sz="1600" b="1" dirty="0" smtClean="0">
                <a:solidFill>
                  <a:srgbClr val="7030A0"/>
                </a:solidFill>
              </a:rPr>
              <a:t>Measuring </a:t>
            </a:r>
            <a:r>
              <a:rPr lang="en-US" sz="1600" b="1" dirty="0" err="1" smtClean="0">
                <a:solidFill>
                  <a:srgbClr val="7030A0"/>
                </a:solidFill>
              </a:rPr>
              <a:t>p.w.p</a:t>
            </a:r>
            <a:r>
              <a:rPr lang="en-US" sz="1600" b="1" dirty="0" smtClean="0">
                <a:solidFill>
                  <a:srgbClr val="7030A0"/>
                </a:solidFill>
              </a:rPr>
              <a:t>. makes it possible to obtained effective strength parameters</a:t>
            </a:r>
            <a:endParaRPr lang="en-US" sz="1600" dirty="0">
              <a:solidFill>
                <a:srgbClr val="7030A0"/>
              </a:solidFill>
            </a:endParaRPr>
          </a:p>
        </p:txBody>
      </p:sp>
      <p:sp>
        <p:nvSpPr>
          <p:cNvPr id="50" name="Rectangle 49"/>
          <p:cNvSpPr/>
          <p:nvPr/>
        </p:nvSpPr>
        <p:spPr>
          <a:xfrm>
            <a:off x="180948" y="5595765"/>
            <a:ext cx="774571" cy="369332"/>
          </a:xfrm>
          <a:prstGeom prst="rect">
            <a:avLst/>
          </a:prstGeom>
          <a:solidFill>
            <a:srgbClr val="FFC000"/>
          </a:solidFill>
        </p:spPr>
        <p:txBody>
          <a:bodyPr wrap="none">
            <a:spAutoFit/>
          </a:bodyPr>
          <a:lstStyle/>
          <a:p>
            <a:r>
              <a:rPr lang="en-US" b="1" dirty="0">
                <a:solidFill>
                  <a:srgbClr val="7030A0"/>
                </a:solidFill>
              </a:rPr>
              <a:t>Note:</a:t>
            </a:r>
            <a:endParaRPr lang="en-US" dirty="0"/>
          </a:p>
        </p:txBody>
      </p:sp>
    </p:spTree>
    <p:extLst>
      <p:ext uri="{BB962C8B-B14F-4D97-AF65-F5344CB8AC3E}">
        <p14:creationId xmlns:p14="http://schemas.microsoft.com/office/powerpoint/2010/main" val="2246204797"/>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393" y="141714"/>
            <a:ext cx="1928733" cy="461665"/>
          </a:xfrm>
          <a:prstGeom prst="rect">
            <a:avLst/>
          </a:prstGeom>
        </p:spPr>
        <p:txBody>
          <a:bodyPr wrap="none">
            <a:spAutoFit/>
          </a:bodyPr>
          <a:lstStyle/>
          <a:p>
            <a:pPr algn="l" rtl="0"/>
            <a:r>
              <a:rPr lang="en-US" sz="2400" b="1" u="sng" dirty="0" smtClean="0">
                <a:solidFill>
                  <a:srgbClr val="0000FF"/>
                </a:solidFill>
                <a:latin typeface="Times-Roman"/>
                <a:ea typeface="Calibri" panose="020F0502020204030204" pitchFamily="34" charset="0"/>
                <a:cs typeface="Times-Roman"/>
              </a:rPr>
              <a:t>EXAMPLE 2</a:t>
            </a:r>
            <a:endParaRPr lang="en-US" sz="2400" b="1" u="sng" dirty="0">
              <a:solidFill>
                <a:srgbClr val="0000FF"/>
              </a:solidFill>
            </a:endParaRPr>
          </a:p>
        </p:txBody>
      </p:sp>
      <p:sp>
        <p:nvSpPr>
          <p:cNvPr id="3" name="Rectangle 2"/>
          <p:cNvSpPr/>
          <p:nvPr/>
        </p:nvSpPr>
        <p:spPr>
          <a:xfrm>
            <a:off x="228601" y="535245"/>
            <a:ext cx="8172449" cy="1015663"/>
          </a:xfrm>
          <a:prstGeom prst="rect">
            <a:avLst/>
          </a:prstGeom>
        </p:spPr>
        <p:txBody>
          <a:bodyPr wrap="square">
            <a:spAutoFit/>
          </a:bodyPr>
          <a:lstStyle/>
          <a:p>
            <a:pPr algn="just" rtl="0">
              <a:spcAft>
                <a:spcPts val="0"/>
              </a:spcAft>
            </a:pPr>
            <a:r>
              <a:rPr lang="en-US" sz="2000" b="1" dirty="0">
                <a:latin typeface="+mn-lt"/>
                <a:ea typeface="Calibri" panose="020F0502020204030204" pitchFamily="34" charset="0"/>
                <a:cs typeface="Times-Roman"/>
              </a:rPr>
              <a:t>The shear strength of a normally consolidated clay can be given by the </a:t>
            </a:r>
            <a:r>
              <a:rPr lang="en-US" sz="2000" b="1" dirty="0" smtClean="0">
                <a:latin typeface="+mn-lt"/>
                <a:ea typeface="Calibri" panose="020F0502020204030204" pitchFamily="34" charset="0"/>
                <a:cs typeface="Times-Roman"/>
              </a:rPr>
              <a:t>equation </a:t>
            </a:r>
            <a:r>
              <a:rPr lang="en-US" sz="2000" b="1" dirty="0" err="1" smtClean="0">
                <a:solidFill>
                  <a:srgbClr val="FF0000"/>
                </a:solidFill>
                <a:latin typeface="Symbol" panose="05050102010706020507" pitchFamily="18" charset="2"/>
                <a:ea typeface="Calibri" panose="020F0502020204030204" pitchFamily="34" charset="0"/>
                <a:cs typeface="Grk2k"/>
              </a:rPr>
              <a:t>t</a:t>
            </a:r>
            <a:r>
              <a:rPr lang="en-US" sz="2000" b="1" i="1" baseline="-25000" dirty="0" err="1" smtClean="0">
                <a:solidFill>
                  <a:srgbClr val="FF0000"/>
                </a:solidFill>
                <a:latin typeface="+mn-lt"/>
                <a:ea typeface="Calibri" panose="020F0502020204030204" pitchFamily="34" charset="0"/>
                <a:cs typeface="Times-Italic"/>
              </a:rPr>
              <a:t>f</a:t>
            </a:r>
            <a:r>
              <a:rPr lang="en-US" sz="2000" b="1" i="1" dirty="0" smtClean="0">
                <a:solidFill>
                  <a:srgbClr val="FF0000"/>
                </a:solidFill>
                <a:latin typeface="+mn-lt"/>
                <a:ea typeface="Calibri" panose="020F0502020204030204" pitchFamily="34" charset="0"/>
                <a:cs typeface="Times-Italic"/>
              </a:rPr>
              <a:t> </a:t>
            </a:r>
            <a:r>
              <a:rPr lang="en-US" sz="2000" b="1" dirty="0" smtClean="0">
                <a:solidFill>
                  <a:srgbClr val="FF0000"/>
                </a:solidFill>
                <a:latin typeface="+mn-lt"/>
                <a:ea typeface="Calibri" panose="020F0502020204030204" pitchFamily="34" charset="0"/>
                <a:cs typeface="MathematicalPi-One"/>
              </a:rPr>
              <a:t>= </a:t>
            </a:r>
            <a:r>
              <a:rPr lang="en-US" sz="2000" b="1" dirty="0" smtClean="0">
                <a:solidFill>
                  <a:srgbClr val="FF0000"/>
                </a:solidFill>
                <a:latin typeface="Symbol" panose="05050102010706020507" pitchFamily="18" charset="2"/>
                <a:ea typeface="Calibri" panose="020F0502020204030204" pitchFamily="34" charset="0"/>
                <a:cs typeface="Grk2k"/>
              </a:rPr>
              <a:t>s</a:t>
            </a:r>
            <a:r>
              <a:rPr lang="en-US" sz="2000" b="1" dirty="0" smtClean="0">
                <a:solidFill>
                  <a:srgbClr val="FF0000"/>
                </a:solidFill>
                <a:latin typeface="+mn-lt"/>
                <a:ea typeface="Calibri" panose="020F0502020204030204" pitchFamily="34" charset="0"/>
                <a:cs typeface="MathematicalPi-One"/>
              </a:rPr>
              <a:t> </a:t>
            </a:r>
            <a:r>
              <a:rPr lang="en-US" sz="2000" b="1" dirty="0">
                <a:solidFill>
                  <a:srgbClr val="FF0000"/>
                </a:solidFill>
                <a:latin typeface="+mn-lt"/>
                <a:ea typeface="Calibri" panose="020F0502020204030204" pitchFamily="34" charset="0"/>
                <a:cs typeface="Times-Roman"/>
              </a:rPr>
              <a:t>tan 27°. </a:t>
            </a:r>
            <a:r>
              <a:rPr lang="en-US" sz="2000" b="1" dirty="0">
                <a:latin typeface="+mn-lt"/>
                <a:ea typeface="Calibri" panose="020F0502020204030204" pitchFamily="34" charset="0"/>
                <a:cs typeface="Times-Roman"/>
              </a:rPr>
              <a:t>Following are the results of a consolidated-undrained test </a:t>
            </a:r>
            <a:r>
              <a:rPr lang="en-US" sz="2000" b="1" dirty="0" smtClean="0">
                <a:latin typeface="+mn-lt"/>
                <a:ea typeface="Calibri" panose="020F0502020204030204" pitchFamily="34" charset="0"/>
                <a:cs typeface="Times-Roman"/>
              </a:rPr>
              <a:t>on the </a:t>
            </a:r>
            <a:r>
              <a:rPr lang="en-US" sz="2000" b="1" dirty="0">
                <a:latin typeface="+mn-lt"/>
                <a:ea typeface="Calibri" panose="020F0502020204030204" pitchFamily="34" charset="0"/>
                <a:cs typeface="Times-Roman"/>
              </a:rPr>
              <a:t>clay.</a:t>
            </a:r>
            <a:endParaRPr lang="en-US" sz="2000" b="1" dirty="0">
              <a:latin typeface="+mn-lt"/>
            </a:endParaRPr>
          </a:p>
        </p:txBody>
      </p:sp>
      <p:sp>
        <p:nvSpPr>
          <p:cNvPr id="4" name="Rectangle 3"/>
          <p:cNvSpPr/>
          <p:nvPr/>
        </p:nvSpPr>
        <p:spPr>
          <a:xfrm>
            <a:off x="861215" y="1489353"/>
            <a:ext cx="6131081" cy="707886"/>
          </a:xfrm>
          <a:prstGeom prst="rect">
            <a:avLst/>
          </a:prstGeom>
        </p:spPr>
        <p:txBody>
          <a:bodyPr wrap="square">
            <a:spAutoFit/>
          </a:bodyPr>
          <a:lstStyle/>
          <a:p>
            <a:pPr marL="171450" indent="-171450" algn="l" rtl="0">
              <a:spcAft>
                <a:spcPts val="0"/>
              </a:spcAft>
              <a:buFont typeface="Arial" panose="020B0604020202020204" pitchFamily="34" charset="0"/>
              <a:buChar char="•"/>
            </a:pPr>
            <a:r>
              <a:rPr lang="en-US" sz="2000" b="1" dirty="0">
                <a:latin typeface="+mn-lt"/>
                <a:ea typeface="Calibri" panose="020F0502020204030204" pitchFamily="34" charset="0"/>
                <a:cs typeface="Times-Roman"/>
              </a:rPr>
              <a:t>Chamber-confining pressure  </a:t>
            </a:r>
            <a:r>
              <a:rPr lang="en-US" sz="2000" b="1" dirty="0" smtClean="0">
                <a:latin typeface="+mn-lt"/>
                <a:ea typeface="Calibri" panose="020F0502020204030204" pitchFamily="34" charset="0"/>
                <a:cs typeface="MathematicalPi-One"/>
              </a:rPr>
              <a:t>= </a:t>
            </a:r>
            <a:r>
              <a:rPr lang="en-US" sz="2000" b="1" dirty="0" smtClean="0">
                <a:solidFill>
                  <a:srgbClr val="FF0000"/>
                </a:solidFill>
                <a:latin typeface="+mn-lt"/>
                <a:ea typeface="Calibri" panose="020F0502020204030204" pitchFamily="34" charset="0"/>
                <a:cs typeface="Times-Roman"/>
              </a:rPr>
              <a:t>150</a:t>
            </a:r>
            <a:r>
              <a:rPr lang="en-US" sz="2000" b="1" dirty="0" smtClean="0">
                <a:latin typeface="+mn-lt"/>
                <a:ea typeface="Calibri" panose="020F0502020204030204" pitchFamily="34" charset="0"/>
                <a:cs typeface="Times-Roman"/>
              </a:rPr>
              <a:t> </a:t>
            </a:r>
            <a:r>
              <a:rPr lang="en-US" sz="2000" b="1" dirty="0" err="1">
                <a:latin typeface="+mn-lt"/>
                <a:ea typeface="Calibri" panose="020F0502020204030204" pitchFamily="34" charset="0"/>
                <a:cs typeface="Times-Roman"/>
              </a:rPr>
              <a:t>kN</a:t>
            </a:r>
            <a:r>
              <a:rPr lang="en-US" sz="2000" b="1" dirty="0">
                <a:latin typeface="+mn-lt"/>
                <a:ea typeface="Calibri" panose="020F0502020204030204" pitchFamily="34" charset="0"/>
                <a:cs typeface="Times-Roman"/>
              </a:rPr>
              <a:t>/m</a:t>
            </a:r>
            <a:r>
              <a:rPr lang="en-US" sz="2000" b="1" baseline="30000" dirty="0">
                <a:latin typeface="+mn-lt"/>
                <a:ea typeface="Calibri" panose="020F0502020204030204" pitchFamily="34" charset="0"/>
                <a:cs typeface="Times-Roman"/>
              </a:rPr>
              <a:t>2</a:t>
            </a:r>
            <a:endParaRPr lang="en-US" sz="2000" b="1" baseline="30000" dirty="0">
              <a:latin typeface="+mn-lt"/>
              <a:ea typeface="Calibri" panose="020F0502020204030204" pitchFamily="34" charset="0"/>
            </a:endParaRPr>
          </a:p>
          <a:p>
            <a:pPr marL="171450" indent="-171450" algn="l" rtl="0">
              <a:spcAft>
                <a:spcPts val="0"/>
              </a:spcAft>
              <a:buFont typeface="Arial" panose="020B0604020202020204" pitchFamily="34" charset="0"/>
              <a:buChar char="•"/>
            </a:pPr>
            <a:r>
              <a:rPr lang="en-US" sz="2000" b="1" dirty="0" smtClean="0">
                <a:latin typeface="+mn-lt"/>
                <a:ea typeface="Calibri" panose="020F0502020204030204" pitchFamily="34" charset="0"/>
                <a:cs typeface="Times-Roman"/>
              </a:rPr>
              <a:t>Deviator </a:t>
            </a:r>
            <a:r>
              <a:rPr lang="en-US" sz="2000" b="1" dirty="0">
                <a:latin typeface="+mn-lt"/>
                <a:ea typeface="Calibri" panose="020F0502020204030204" pitchFamily="34" charset="0"/>
                <a:cs typeface="Times-Roman"/>
              </a:rPr>
              <a:t>stress at failure </a:t>
            </a:r>
            <a:r>
              <a:rPr lang="en-US" sz="2000" b="1" dirty="0" smtClean="0">
                <a:latin typeface="+mn-lt"/>
                <a:ea typeface="Calibri" panose="020F0502020204030204" pitchFamily="34" charset="0"/>
                <a:cs typeface="MathematicalPi-One"/>
              </a:rPr>
              <a:t>= </a:t>
            </a:r>
            <a:r>
              <a:rPr lang="en-US" sz="2000" b="1" dirty="0">
                <a:solidFill>
                  <a:srgbClr val="FF0000"/>
                </a:solidFill>
                <a:latin typeface="+mn-lt"/>
                <a:ea typeface="Calibri" panose="020F0502020204030204" pitchFamily="34" charset="0"/>
                <a:cs typeface="Times-Roman"/>
              </a:rPr>
              <a:t>120</a:t>
            </a:r>
            <a:r>
              <a:rPr lang="en-US" sz="2000" b="1" dirty="0">
                <a:latin typeface="+mn-lt"/>
                <a:ea typeface="Calibri" panose="020F0502020204030204" pitchFamily="34" charset="0"/>
                <a:cs typeface="Times-Roman"/>
              </a:rPr>
              <a:t> </a:t>
            </a:r>
            <a:r>
              <a:rPr lang="en-US" sz="2000" b="1" dirty="0" err="1">
                <a:latin typeface="+mn-lt"/>
                <a:ea typeface="Calibri" panose="020F0502020204030204" pitchFamily="34" charset="0"/>
                <a:cs typeface="Times-Roman"/>
              </a:rPr>
              <a:t>kN</a:t>
            </a:r>
            <a:r>
              <a:rPr lang="en-US" sz="2000" b="1" dirty="0">
                <a:latin typeface="+mn-lt"/>
                <a:ea typeface="Calibri" panose="020F0502020204030204" pitchFamily="34" charset="0"/>
                <a:cs typeface="Times-Roman"/>
              </a:rPr>
              <a:t>/m</a:t>
            </a:r>
            <a:r>
              <a:rPr lang="en-US" sz="2000" b="1" baseline="30000" dirty="0">
                <a:latin typeface="+mn-lt"/>
                <a:ea typeface="Calibri" panose="020F0502020204030204" pitchFamily="34" charset="0"/>
                <a:cs typeface="Times-Roman"/>
              </a:rPr>
              <a:t>2</a:t>
            </a:r>
            <a:endParaRPr lang="en-US" sz="2000" b="1" baseline="30000" dirty="0">
              <a:latin typeface="+mn-lt"/>
            </a:endParaRPr>
          </a:p>
        </p:txBody>
      </p:sp>
      <p:sp>
        <p:nvSpPr>
          <p:cNvPr id="5" name="Rectangle 4"/>
          <p:cNvSpPr/>
          <p:nvPr/>
        </p:nvSpPr>
        <p:spPr>
          <a:xfrm>
            <a:off x="478305" y="2152113"/>
            <a:ext cx="6896899" cy="646331"/>
          </a:xfrm>
          <a:prstGeom prst="rect">
            <a:avLst/>
          </a:prstGeom>
        </p:spPr>
        <p:txBody>
          <a:bodyPr wrap="square">
            <a:spAutoFit/>
          </a:bodyPr>
          <a:lstStyle/>
          <a:p>
            <a:pPr marL="342900" indent="-342900" algn="just" rtl="0">
              <a:buFont typeface="+mj-lt"/>
              <a:buAutoNum type="alphaLcPeriod"/>
            </a:pPr>
            <a:r>
              <a:rPr lang="en-US" b="1" dirty="0">
                <a:latin typeface="Times-Roman"/>
              </a:rPr>
              <a:t>Determine the consolidated-undrained friction angle</a:t>
            </a:r>
          </a:p>
          <a:p>
            <a:pPr marL="342900" indent="-342900" algn="just" rtl="0">
              <a:buFont typeface="+mj-lt"/>
              <a:buAutoNum type="alphaLcPeriod"/>
            </a:pPr>
            <a:r>
              <a:rPr lang="en-US" b="1" dirty="0" smtClean="0">
                <a:latin typeface="Times-Roman"/>
              </a:rPr>
              <a:t>Pore </a:t>
            </a:r>
            <a:r>
              <a:rPr lang="en-US" b="1" dirty="0">
                <a:latin typeface="Times-Roman"/>
              </a:rPr>
              <a:t>water pressure developed in the specimen at failure</a:t>
            </a:r>
            <a:endParaRPr lang="en-US" b="1" dirty="0"/>
          </a:p>
        </p:txBody>
      </p:sp>
      <p:sp>
        <p:nvSpPr>
          <p:cNvPr id="6" name="Rectangle 5"/>
          <p:cNvSpPr/>
          <p:nvPr/>
        </p:nvSpPr>
        <p:spPr>
          <a:xfrm>
            <a:off x="955519" y="2798444"/>
            <a:ext cx="4572000" cy="1015663"/>
          </a:xfrm>
          <a:prstGeom prst="rect">
            <a:avLst/>
          </a:prstGeom>
        </p:spPr>
        <p:txBody>
          <a:bodyPr>
            <a:spAutoFit/>
          </a:bodyPr>
          <a:lstStyle/>
          <a:p>
            <a:pPr algn="l" rtl="0">
              <a:spcAft>
                <a:spcPts val="0"/>
              </a:spcAft>
            </a:pPr>
            <a:r>
              <a:rPr lang="en-US" sz="2000" b="1" dirty="0" smtClean="0">
                <a:solidFill>
                  <a:srgbClr val="7030A0"/>
                </a:solidFill>
                <a:latin typeface="Symbol" panose="05050102010706020507" pitchFamily="18" charset="2"/>
                <a:ea typeface="Calibri" panose="020F0502020204030204" pitchFamily="34" charset="0"/>
                <a:cs typeface="Tahoma" panose="020B0604030504040204" pitchFamily="34" charset="0"/>
              </a:rPr>
              <a:t>s</a:t>
            </a:r>
            <a:r>
              <a:rPr lang="en-US" sz="2000" b="1" baseline="-25000" dirty="0" smtClean="0">
                <a:solidFill>
                  <a:srgbClr val="7030A0"/>
                </a:solidFill>
                <a:latin typeface="Calibri" panose="020F0502020204030204" pitchFamily="34" charset="0"/>
                <a:ea typeface="Calibri" panose="020F0502020204030204" pitchFamily="34" charset="0"/>
                <a:cs typeface="Tahoma" panose="020B0604030504040204" pitchFamily="34" charset="0"/>
              </a:rPr>
              <a:t>3</a:t>
            </a:r>
            <a:r>
              <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rPr>
              <a:t> </a:t>
            </a:r>
            <a:r>
              <a:rPr lang="en-US" sz="2000" b="1" dirty="0">
                <a:solidFill>
                  <a:srgbClr val="7030A0"/>
                </a:solidFill>
                <a:latin typeface="Calibri" panose="020F0502020204030204" pitchFamily="34" charset="0"/>
                <a:ea typeface="Calibri" panose="020F0502020204030204" pitchFamily="34" charset="0"/>
                <a:cs typeface="Tahoma" panose="020B0604030504040204" pitchFamily="34" charset="0"/>
              </a:rPr>
              <a:t>=</a:t>
            </a:r>
            <a:r>
              <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rPr>
              <a:t>150 </a:t>
            </a:r>
            <a:r>
              <a:rPr lang="en-US" sz="2000" b="1" dirty="0" err="1" smtClean="0">
                <a:solidFill>
                  <a:srgbClr val="7030A0"/>
                </a:solidFill>
                <a:latin typeface="Calibri" panose="020F0502020204030204" pitchFamily="34" charset="0"/>
                <a:ea typeface="Calibri" panose="020F0502020204030204" pitchFamily="34" charset="0"/>
                <a:cs typeface="Tahoma" panose="020B0604030504040204" pitchFamily="34" charset="0"/>
              </a:rPr>
              <a:t>kN</a:t>
            </a:r>
            <a:r>
              <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rPr>
              <a:t>/m</a:t>
            </a:r>
            <a:r>
              <a:rPr lang="en-US" sz="2000" b="1" baseline="30000" dirty="0" smtClean="0">
                <a:solidFill>
                  <a:srgbClr val="7030A0"/>
                </a:solidFill>
                <a:latin typeface="Calibri" panose="020F0502020204030204" pitchFamily="34" charset="0"/>
                <a:ea typeface="Calibri" panose="020F0502020204030204" pitchFamily="34" charset="0"/>
                <a:cs typeface="Tahoma" panose="020B0604030504040204" pitchFamily="34" charset="0"/>
              </a:rPr>
              <a:t>2</a:t>
            </a:r>
            <a:endParaRPr lang="en-US" sz="2000" b="1" dirty="0">
              <a:solidFill>
                <a:srgbClr val="7030A0"/>
              </a:solidFill>
              <a:latin typeface="Times New Roman" panose="02020603050405020304" pitchFamily="18" charset="0"/>
              <a:ea typeface="Calibri" panose="020F0502020204030204" pitchFamily="34" charset="0"/>
            </a:endParaRPr>
          </a:p>
          <a:p>
            <a:pPr algn="l" rtl="0">
              <a:spcAft>
                <a:spcPts val="0"/>
              </a:spcAft>
            </a:pPr>
            <a:r>
              <a:rPr lang="en-US" sz="2000" b="1" dirty="0" smtClean="0">
                <a:solidFill>
                  <a:srgbClr val="7030A0"/>
                </a:solidFill>
                <a:latin typeface="Symbol" panose="05050102010706020507" pitchFamily="18" charset="2"/>
                <a:ea typeface="Calibri" panose="020F0502020204030204" pitchFamily="34" charset="0"/>
                <a:cs typeface="Tahoma" panose="020B0604030504040204" pitchFamily="34" charset="0"/>
              </a:rPr>
              <a:t>s</a:t>
            </a:r>
            <a:r>
              <a:rPr lang="en-US" sz="2000" b="1" baseline="-25000" dirty="0" smtClean="0">
                <a:solidFill>
                  <a:srgbClr val="7030A0"/>
                </a:solidFill>
                <a:latin typeface="Calibri" panose="020F0502020204030204" pitchFamily="34" charset="0"/>
                <a:ea typeface="Calibri" panose="020F0502020204030204" pitchFamily="34" charset="0"/>
                <a:cs typeface="Tahoma" panose="020B0604030504040204" pitchFamily="34" charset="0"/>
              </a:rPr>
              <a:t>1</a:t>
            </a:r>
            <a:r>
              <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rPr>
              <a:t> </a:t>
            </a:r>
            <a:r>
              <a:rPr lang="en-US" sz="2000" b="1" dirty="0">
                <a:solidFill>
                  <a:srgbClr val="7030A0"/>
                </a:solidFill>
                <a:latin typeface="Calibri" panose="020F0502020204030204" pitchFamily="34" charset="0"/>
                <a:ea typeface="Calibri" panose="020F0502020204030204" pitchFamily="34" charset="0"/>
                <a:cs typeface="Tahoma" panose="020B0604030504040204" pitchFamily="34" charset="0"/>
              </a:rPr>
              <a:t>=150 </a:t>
            </a:r>
            <a:r>
              <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rPr>
              <a:t>+120 =270 </a:t>
            </a:r>
            <a:r>
              <a:rPr lang="en-US" sz="2000" b="1" dirty="0" err="1" smtClean="0">
                <a:solidFill>
                  <a:srgbClr val="7030A0"/>
                </a:solidFill>
                <a:latin typeface="Calibri" panose="020F0502020204030204" pitchFamily="34" charset="0"/>
                <a:ea typeface="Calibri" panose="020F0502020204030204" pitchFamily="34" charset="0"/>
                <a:cs typeface="Tahoma" panose="020B0604030504040204" pitchFamily="34" charset="0"/>
              </a:rPr>
              <a:t>kN</a:t>
            </a:r>
            <a:r>
              <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rPr>
              <a:t>/m</a:t>
            </a:r>
            <a:r>
              <a:rPr lang="en-US" sz="2000" b="1" baseline="30000" dirty="0" smtClean="0">
                <a:solidFill>
                  <a:srgbClr val="7030A0"/>
                </a:solidFill>
                <a:latin typeface="Calibri" panose="020F0502020204030204" pitchFamily="34" charset="0"/>
                <a:ea typeface="Calibri" panose="020F0502020204030204" pitchFamily="34" charset="0"/>
                <a:cs typeface="Tahoma" panose="020B0604030504040204" pitchFamily="34" charset="0"/>
              </a:rPr>
              <a:t>2</a:t>
            </a:r>
            <a:endPar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endParaRPr>
          </a:p>
          <a:p>
            <a:pPr algn="l" rtl="0">
              <a:spcAft>
                <a:spcPts val="0"/>
              </a:spcAft>
            </a:pPr>
            <a:r>
              <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rPr>
              <a:t>Sin </a:t>
            </a:r>
            <a:r>
              <a:rPr lang="en-US" sz="2000" b="1" dirty="0" smtClean="0">
                <a:solidFill>
                  <a:srgbClr val="7030A0"/>
                </a:solidFill>
                <a:latin typeface="Symbol" panose="05050102010706020507" pitchFamily="18" charset="2"/>
                <a:ea typeface="Calibri" panose="020F0502020204030204" pitchFamily="34" charset="0"/>
                <a:cs typeface="Tahoma" panose="020B0604030504040204" pitchFamily="34" charset="0"/>
              </a:rPr>
              <a:t>f</a:t>
            </a:r>
            <a:r>
              <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rPr>
              <a:t> </a:t>
            </a:r>
            <a:r>
              <a:rPr lang="en-US" sz="2000" b="1" dirty="0">
                <a:solidFill>
                  <a:srgbClr val="7030A0"/>
                </a:solidFill>
                <a:latin typeface="Calibri" panose="020F0502020204030204" pitchFamily="34" charset="0"/>
                <a:ea typeface="Calibri" panose="020F0502020204030204" pitchFamily="34" charset="0"/>
                <a:cs typeface="Tahoma" panose="020B0604030504040204" pitchFamily="34" charset="0"/>
              </a:rPr>
              <a:t>= (270-150)/(270+150)…. &gt; </a:t>
            </a:r>
            <a:r>
              <a:rPr lang="en-US" sz="2000" b="1" dirty="0">
                <a:solidFill>
                  <a:srgbClr val="7030A0"/>
                </a:solidFill>
                <a:latin typeface="Symbol" panose="05050102010706020507" pitchFamily="18" charset="2"/>
                <a:ea typeface="Calibri" panose="020F0502020204030204" pitchFamily="34" charset="0"/>
                <a:cs typeface="Tahoma" panose="020B0604030504040204" pitchFamily="34" charset="0"/>
              </a:rPr>
              <a:t>f </a:t>
            </a:r>
            <a:r>
              <a:rPr lang="en-US" sz="2000" b="1" dirty="0" smtClean="0">
                <a:solidFill>
                  <a:srgbClr val="7030A0"/>
                </a:solidFill>
                <a:latin typeface="Calibri" panose="020F0502020204030204" pitchFamily="34" charset="0"/>
                <a:ea typeface="Calibri" panose="020F0502020204030204" pitchFamily="34" charset="0"/>
                <a:cs typeface="Tahoma" panose="020B0604030504040204" pitchFamily="34" charset="0"/>
              </a:rPr>
              <a:t>=</a:t>
            </a:r>
            <a:r>
              <a:rPr lang="en-US" sz="2000" b="1" dirty="0">
                <a:solidFill>
                  <a:srgbClr val="7030A0"/>
                </a:solidFill>
                <a:latin typeface="Calibri" panose="020F0502020204030204" pitchFamily="34" charset="0"/>
                <a:ea typeface="Calibri" panose="020F0502020204030204" pitchFamily="34" charset="0"/>
                <a:cs typeface="Tahoma" panose="020B0604030504040204" pitchFamily="34" charset="0"/>
              </a:rPr>
              <a:t>16.6</a:t>
            </a:r>
            <a:r>
              <a:rPr lang="en-US" sz="2000" b="1" baseline="30000" dirty="0">
                <a:solidFill>
                  <a:srgbClr val="7030A0"/>
                </a:solidFill>
                <a:latin typeface="Calibri" panose="020F0502020204030204" pitchFamily="34" charset="0"/>
                <a:ea typeface="Calibri" panose="020F0502020204030204" pitchFamily="34" charset="0"/>
                <a:cs typeface="Tahoma" panose="020B0604030504040204" pitchFamily="34" charset="0"/>
              </a:rPr>
              <a:t>o</a:t>
            </a:r>
            <a:endParaRPr lang="en-US" sz="2000" b="1" dirty="0">
              <a:solidFill>
                <a:srgbClr val="7030A0"/>
              </a:solidFill>
            </a:endParaRPr>
          </a:p>
        </p:txBody>
      </p:sp>
      <p:sp>
        <p:nvSpPr>
          <p:cNvPr id="7" name="Rectangle 6"/>
          <p:cNvSpPr/>
          <p:nvPr/>
        </p:nvSpPr>
        <p:spPr>
          <a:xfrm>
            <a:off x="384001" y="3793270"/>
            <a:ext cx="8915399" cy="2954655"/>
          </a:xfrm>
          <a:prstGeom prst="rect">
            <a:avLst/>
          </a:prstGeom>
        </p:spPr>
        <p:txBody>
          <a:bodyPr wrap="square">
            <a:spAutoFit/>
          </a:bodyPr>
          <a:lstStyle/>
          <a:p>
            <a:pPr algn="l" rtl="0">
              <a:spcAft>
                <a:spcPts val="0"/>
              </a:spcAft>
            </a:pPr>
            <a:r>
              <a:rPr lang="en-US" b="1" dirty="0">
                <a:latin typeface="Calibri" panose="020F0502020204030204" pitchFamily="34" charset="0"/>
                <a:ea typeface="Calibri" panose="020F0502020204030204" pitchFamily="34" charset="0"/>
                <a:cs typeface="Tahoma" panose="020B0604030504040204" pitchFamily="34" charset="0"/>
              </a:rPr>
              <a:t>SIN</a:t>
            </a:r>
            <a:r>
              <a:rPr lang="en-US" b="1" baseline="-25000" dirty="0">
                <a:latin typeface="Calibri" panose="020F0502020204030204" pitchFamily="34" charset="0"/>
                <a:ea typeface="Calibri" panose="020F0502020204030204" pitchFamily="34" charset="0"/>
                <a:cs typeface="Tahoma" panose="020B0604030504040204" pitchFamily="34" charset="0"/>
              </a:rPr>
              <a:t> </a:t>
            </a:r>
            <a:r>
              <a:rPr lang="en-US" b="1" dirty="0">
                <a:latin typeface="Symbol" panose="05050102010706020507" pitchFamily="18" charset="2"/>
                <a:ea typeface="Calibri" panose="020F0502020204030204" pitchFamily="34" charset="0"/>
                <a:cs typeface="Tahoma" panose="020B0604030504040204" pitchFamily="34" charset="0"/>
              </a:rPr>
              <a:t>f</a:t>
            </a:r>
            <a:r>
              <a:rPr lang="en-US" b="1" baseline="30000" dirty="0">
                <a:latin typeface="Blazing" panose="00000400000000000000" pitchFamily="2" charset="0"/>
                <a:ea typeface="Calibri" panose="020F0502020204030204" pitchFamily="34" charset="0"/>
                <a:cs typeface="Vijaya" panose="020B0604020202020204" pitchFamily="34" charset="0"/>
              </a:rPr>
              <a:t>'</a:t>
            </a:r>
            <a:r>
              <a:rPr lang="en-US" b="1" dirty="0">
                <a:latin typeface="Blazing" panose="00000400000000000000" pitchFamily="2" charset="0"/>
                <a:ea typeface="Calibri" panose="020F0502020204030204" pitchFamily="34" charset="0"/>
                <a:cs typeface="Tahoma" panose="020B0604030504040204" pitchFamily="34" charset="0"/>
              </a:rPr>
              <a:t> </a:t>
            </a:r>
            <a:r>
              <a:rPr lang="en-US" b="1" dirty="0">
                <a:latin typeface="Calibri" panose="020F0502020204030204" pitchFamily="34" charset="0"/>
                <a:ea typeface="Calibri" panose="020F0502020204030204" pitchFamily="34" charset="0"/>
                <a:cs typeface="Tahoma" panose="020B0604030504040204" pitchFamily="34" charset="0"/>
              </a:rPr>
              <a:t>=</a:t>
            </a:r>
            <a:r>
              <a:rPr lang="en-US" sz="1400" b="1" dirty="0">
                <a:latin typeface="Calibri" panose="020F0502020204030204" pitchFamily="34" charset="0"/>
                <a:ea typeface="Calibri" panose="020F0502020204030204" pitchFamily="34" charset="0"/>
                <a:cs typeface="Tahoma" panose="020B0604030504040204" pitchFamily="34" charset="0"/>
              </a:rPr>
              <a:t> (</a:t>
            </a:r>
            <a:r>
              <a:rPr lang="en-US" sz="2000" b="1" dirty="0" smtClean="0">
                <a:latin typeface="Symbol" panose="05050102010706020507" pitchFamily="18" charset="2"/>
                <a:ea typeface="Calibri" panose="020F0502020204030204" pitchFamily="34" charset="0"/>
              </a:rPr>
              <a:t>s</a:t>
            </a:r>
            <a:r>
              <a:rPr lang="en-US" sz="2000" b="1" baseline="30000" dirty="0" smtClean="0">
                <a:latin typeface="Vijaya" panose="020B0604020202020204" pitchFamily="34" charset="0"/>
                <a:ea typeface="Calibri" panose="020F0502020204030204" pitchFamily="34" charset="0"/>
              </a:rPr>
              <a:t>'</a:t>
            </a:r>
            <a:r>
              <a:rPr lang="en-US" sz="2000" b="1" baseline="-25000" dirty="0" smtClean="0">
                <a:latin typeface="Times New Roman" panose="02020603050405020304" pitchFamily="18" charset="0"/>
                <a:ea typeface="Calibri" panose="020F0502020204030204" pitchFamily="34" charset="0"/>
              </a:rPr>
              <a:t>1 </a:t>
            </a:r>
            <a:r>
              <a:rPr lang="en-US" sz="1200" b="1" dirty="0" smtClean="0">
                <a:latin typeface="Calibri" panose="020F0502020204030204" pitchFamily="34" charset="0"/>
                <a:ea typeface="Calibri" panose="020F0502020204030204" pitchFamily="34" charset="0"/>
                <a:cs typeface="Tahoma" panose="020B0604030504040204" pitchFamily="34" charset="0"/>
              </a:rPr>
              <a:t>-</a:t>
            </a:r>
            <a:r>
              <a:rPr lang="en-US" sz="2000" b="1" dirty="0" smtClean="0">
                <a:latin typeface="Symbol" panose="05050102010706020507" pitchFamily="18" charset="2"/>
                <a:ea typeface="Calibri" panose="020F0502020204030204" pitchFamily="34" charset="0"/>
              </a:rPr>
              <a:t> </a:t>
            </a:r>
            <a:r>
              <a:rPr lang="en-US" sz="2000" b="1" dirty="0">
                <a:latin typeface="Symbol" panose="05050102010706020507" pitchFamily="18" charset="2"/>
                <a:ea typeface="Calibri" panose="020F0502020204030204" pitchFamily="34" charset="0"/>
              </a:rPr>
              <a:t>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3) / </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smtClean="0">
                <a:latin typeface="Symbol" panose="05050102010706020507" pitchFamily="18" charset="2"/>
                <a:ea typeface="Calibri" panose="020F0502020204030204" pitchFamily="34" charset="0"/>
              </a:rPr>
              <a:t>s</a:t>
            </a:r>
            <a:r>
              <a:rPr lang="en-US" sz="2000" b="1" baseline="30000" dirty="0" smtClean="0">
                <a:latin typeface="Vijaya" panose="020B0604020202020204" pitchFamily="34" charset="0"/>
                <a:ea typeface="Calibri" panose="020F0502020204030204" pitchFamily="34" charset="0"/>
              </a:rPr>
              <a:t>'</a:t>
            </a:r>
            <a:r>
              <a:rPr lang="en-US" sz="2000" b="1" baseline="-25000" dirty="0" smtClean="0">
                <a:latin typeface="Times New Roman" panose="02020603050405020304" pitchFamily="18" charset="0"/>
                <a:ea typeface="Calibri" panose="020F0502020204030204" pitchFamily="34" charset="0"/>
              </a:rPr>
              <a:t>1 </a:t>
            </a:r>
            <a:r>
              <a:rPr lang="en-US" sz="1200" b="1" dirty="0" smtClean="0">
                <a:latin typeface="Calibri" panose="020F0502020204030204" pitchFamily="34" charset="0"/>
                <a:ea typeface="Calibri" panose="020F0502020204030204" pitchFamily="34" charset="0"/>
                <a:cs typeface="Tahoma" panose="020B0604030504040204" pitchFamily="34" charset="0"/>
              </a:rPr>
              <a:t>+</a:t>
            </a:r>
            <a:r>
              <a:rPr lang="en-US" sz="2000" b="1" dirty="0" smtClean="0">
                <a:latin typeface="Symbol" panose="05050102010706020507" pitchFamily="18" charset="2"/>
                <a:ea typeface="Calibri" panose="020F0502020204030204" pitchFamily="34" charset="0"/>
              </a:rPr>
              <a:t> </a:t>
            </a:r>
            <a:r>
              <a:rPr lang="en-US" sz="2000" b="1" dirty="0">
                <a:latin typeface="Symbol" panose="05050102010706020507" pitchFamily="18" charset="2"/>
                <a:ea typeface="Calibri" panose="020F0502020204030204" pitchFamily="34" charset="0"/>
              </a:rPr>
              <a:t>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3</a:t>
            </a:r>
            <a:r>
              <a:rPr lang="en-US" sz="1400" b="1" dirty="0">
                <a:latin typeface="Times New Roman" panose="02020603050405020304" pitchFamily="18" charset="0"/>
                <a:ea typeface="Calibri" panose="020F0502020204030204" pitchFamily="34" charset="0"/>
              </a:rPr>
              <a:t>)</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smtClean="0">
                <a:latin typeface="Calibri" panose="020F0502020204030204" pitchFamily="34" charset="0"/>
                <a:ea typeface="Calibri" panose="020F0502020204030204" pitchFamily="34" charset="0"/>
                <a:cs typeface="Tahoma" panose="020B0604030504040204" pitchFamily="34" charset="0"/>
              </a:rPr>
              <a:t>But </a:t>
            </a:r>
            <a:r>
              <a:rPr lang="en-US" b="1" dirty="0">
                <a:latin typeface="Calibri" panose="020F0502020204030204" pitchFamily="34" charset="0"/>
                <a:ea typeface="Calibri" panose="020F0502020204030204" pitchFamily="34" charset="0"/>
                <a:cs typeface="Tahoma" panose="020B0604030504040204" pitchFamily="34" charset="0"/>
              </a:rPr>
              <a:t>deviatoric stress of total and effective are always equal, hence</a:t>
            </a:r>
            <a:endParaRPr lang="en-US" b="1" dirty="0">
              <a:latin typeface="Times New Roman" panose="02020603050405020304" pitchFamily="18" charset="0"/>
              <a:ea typeface="Calibri" panose="020F0502020204030204" pitchFamily="34" charset="0"/>
            </a:endParaRPr>
          </a:p>
          <a:p>
            <a:pPr algn="l" rtl="0">
              <a:spcAft>
                <a:spcPts val="0"/>
              </a:spcAft>
            </a:pPr>
            <a:r>
              <a:rPr lang="en-US" sz="2000" b="1" dirty="0">
                <a:latin typeface="Symbol" panose="05050102010706020507" pitchFamily="18" charset="2"/>
                <a:ea typeface="Calibri" panose="020F0502020204030204" pitchFamily="34" charset="0"/>
              </a:rPr>
              <a:t>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1</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a:latin typeface="Symbol" panose="05050102010706020507" pitchFamily="18" charset="2"/>
                <a:ea typeface="Calibri" panose="020F0502020204030204" pitchFamily="34" charset="0"/>
              </a:rPr>
              <a:t> 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3</a:t>
            </a:r>
            <a:r>
              <a:rPr lang="en-US" b="1" dirty="0">
                <a:latin typeface="Calibri" panose="020F0502020204030204" pitchFamily="34" charset="0"/>
                <a:ea typeface="Calibri" panose="020F0502020204030204" pitchFamily="34" charset="0"/>
                <a:cs typeface="Tahoma" panose="020B0604030504040204" pitchFamily="34" charset="0"/>
              </a:rPr>
              <a:t> = 120</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a:latin typeface="Calibri" panose="020F0502020204030204" pitchFamily="34" charset="0"/>
                <a:ea typeface="Calibri" panose="020F0502020204030204" pitchFamily="34" charset="0"/>
                <a:cs typeface="Tahoma" panose="020B0604030504040204" pitchFamily="34" charset="0"/>
              </a:rPr>
              <a:t>Sin 27 = 120/</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a:latin typeface="Symbol" panose="05050102010706020507" pitchFamily="18" charset="2"/>
                <a:ea typeface="Calibri" panose="020F0502020204030204" pitchFamily="34" charset="0"/>
              </a:rPr>
              <a:t>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1</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a:latin typeface="Symbol" panose="05050102010706020507" pitchFamily="18" charset="2"/>
                <a:ea typeface="Calibri" panose="020F0502020204030204" pitchFamily="34" charset="0"/>
              </a:rPr>
              <a:t> 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3</a:t>
            </a:r>
            <a:r>
              <a:rPr lang="en-US" sz="1200" b="1" dirty="0">
                <a:latin typeface="Calibri" panose="020F0502020204030204" pitchFamily="34" charset="0"/>
                <a:ea typeface="Calibri" panose="020F0502020204030204" pitchFamily="34" charset="0"/>
                <a:cs typeface="Tahoma" panose="020B0604030504040204" pitchFamily="34" charset="0"/>
              </a:rPr>
              <a:t>)</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a:latin typeface="Calibri" panose="020F0502020204030204" pitchFamily="34" charset="0"/>
                <a:ea typeface="Calibri" panose="020F0502020204030204" pitchFamily="34" charset="0"/>
                <a:cs typeface="Tahoma" panose="020B0604030504040204" pitchFamily="34" charset="0"/>
              </a:rPr>
              <a:t>hence </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a:latin typeface="Symbol" panose="05050102010706020507" pitchFamily="18" charset="2"/>
                <a:ea typeface="Calibri" panose="020F0502020204030204" pitchFamily="34" charset="0"/>
              </a:rPr>
              <a:t>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1</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a:latin typeface="Symbol" panose="05050102010706020507" pitchFamily="18" charset="2"/>
                <a:ea typeface="Calibri" panose="020F0502020204030204" pitchFamily="34" charset="0"/>
              </a:rPr>
              <a:t> 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3</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b="1" dirty="0">
                <a:latin typeface="Calibri" panose="020F0502020204030204" pitchFamily="34" charset="0"/>
                <a:ea typeface="Calibri" panose="020F0502020204030204" pitchFamily="34" charset="0"/>
                <a:cs typeface="Tahoma" panose="020B0604030504040204" pitchFamily="34" charset="0"/>
              </a:rPr>
              <a:t> = 120/sin 27 = </a:t>
            </a:r>
            <a:r>
              <a:rPr lang="en-US" sz="2000" b="1" u="sng" dirty="0">
                <a:solidFill>
                  <a:srgbClr val="FF0000"/>
                </a:solidFill>
                <a:latin typeface="Calibri" panose="020F0502020204030204" pitchFamily="34" charset="0"/>
                <a:ea typeface="Calibri" panose="020F0502020204030204" pitchFamily="34" charset="0"/>
                <a:cs typeface="Tahoma" panose="020B0604030504040204" pitchFamily="34" charset="0"/>
              </a:rPr>
              <a:t>264.3</a:t>
            </a:r>
            <a:r>
              <a:rPr lang="en-US" sz="2800" b="1" u="sng" dirty="0">
                <a:solidFill>
                  <a:srgbClr val="FF0000"/>
                </a:solidFill>
                <a:latin typeface="Calibri" panose="020F0502020204030204" pitchFamily="34" charset="0"/>
                <a:ea typeface="Calibri" panose="020F0502020204030204" pitchFamily="34" charset="0"/>
                <a:cs typeface="Tahoma" panose="020B0604030504040204" pitchFamily="34" charset="0"/>
              </a:rPr>
              <a:t> </a:t>
            </a:r>
            <a:r>
              <a:rPr lang="en-US" sz="2000" b="1" u="sng" dirty="0" err="1">
                <a:solidFill>
                  <a:srgbClr val="FF0000"/>
                </a:solidFill>
                <a:latin typeface="Calibri" panose="020F0502020204030204" pitchFamily="34" charset="0"/>
                <a:ea typeface="Calibri" panose="020F0502020204030204" pitchFamily="34" charset="0"/>
                <a:cs typeface="Tahoma" panose="020B0604030504040204" pitchFamily="34" charset="0"/>
              </a:rPr>
              <a:t>kPa</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a:latin typeface="Calibri" panose="020F0502020204030204" pitchFamily="34" charset="0"/>
                <a:ea typeface="Calibri" panose="020F0502020204030204" pitchFamily="34" charset="0"/>
                <a:cs typeface="Tahoma" panose="020B0604030504040204" pitchFamily="34" charset="0"/>
              </a:rPr>
              <a:t> </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a:latin typeface="Calibri" panose="020F0502020204030204" pitchFamily="34" charset="0"/>
                <a:ea typeface="Calibri" panose="020F0502020204030204" pitchFamily="34" charset="0"/>
                <a:cs typeface="Tahoma" panose="020B0604030504040204" pitchFamily="34" charset="0"/>
              </a:rPr>
              <a:t>The difference between the center of total and effective Mohr circles is equal to </a:t>
            </a:r>
            <a:r>
              <a:rPr lang="en-US" b="1" dirty="0">
                <a:solidFill>
                  <a:srgbClr val="0070C0"/>
                </a:solidFill>
                <a:latin typeface="Calibri" panose="020F0502020204030204" pitchFamily="34" charset="0"/>
                <a:ea typeface="Calibri" panose="020F0502020204030204" pitchFamily="34" charset="0"/>
                <a:cs typeface="Tahoma" panose="020B0604030504040204" pitchFamily="34" charset="0"/>
              </a:rPr>
              <a:t>u</a:t>
            </a:r>
            <a:r>
              <a:rPr lang="en-US" b="1" dirty="0">
                <a:latin typeface="Calibri" panose="020F0502020204030204" pitchFamily="34" charset="0"/>
                <a:ea typeface="Calibri" panose="020F0502020204030204" pitchFamily="34" charset="0"/>
                <a:cs typeface="Tahoma" panose="020B0604030504040204" pitchFamily="34" charset="0"/>
              </a:rPr>
              <a:t>, or</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a:latin typeface="Calibri" panose="020F0502020204030204" pitchFamily="34" charset="0"/>
                <a:ea typeface="Calibri" panose="020F0502020204030204" pitchFamily="34" charset="0"/>
                <a:cs typeface="Tahoma" panose="020B0604030504040204" pitchFamily="34" charset="0"/>
              </a:rPr>
              <a:t> </a:t>
            </a:r>
            <a:r>
              <a:rPr lang="en-US" b="1" dirty="0" smtClean="0">
                <a:latin typeface="Calibri" panose="020F0502020204030204" pitchFamily="34" charset="0"/>
                <a:ea typeface="Calibri" panose="020F0502020204030204" pitchFamily="34" charset="0"/>
                <a:cs typeface="Tahoma" panose="020B0604030504040204" pitchFamily="34" charset="0"/>
              </a:rPr>
              <a:t>u </a:t>
            </a:r>
            <a:r>
              <a:rPr lang="en-US" b="1" dirty="0">
                <a:latin typeface="Calibri" panose="020F0502020204030204" pitchFamily="34" charset="0"/>
                <a:ea typeface="Calibri" panose="020F0502020204030204" pitchFamily="34" charset="0"/>
                <a:cs typeface="Tahoma" panose="020B0604030504040204" pitchFamily="34" charset="0"/>
              </a:rPr>
              <a:t>= </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a:latin typeface="Symbol" panose="05050102010706020507" pitchFamily="18" charset="2"/>
                <a:ea typeface="Calibri" panose="020F0502020204030204" pitchFamily="34" charset="0"/>
              </a:rPr>
              <a:t>s</a:t>
            </a:r>
            <a:r>
              <a:rPr lang="en-US" sz="2000" b="1" baseline="-25000" dirty="0">
                <a:latin typeface="Times New Roman" panose="02020603050405020304" pitchFamily="18" charset="0"/>
                <a:ea typeface="Calibri" panose="020F0502020204030204" pitchFamily="34" charset="0"/>
              </a:rPr>
              <a:t>1</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a:latin typeface="Symbol" panose="05050102010706020507" pitchFamily="18" charset="2"/>
                <a:ea typeface="Calibri" panose="020F0502020204030204" pitchFamily="34" charset="0"/>
              </a:rPr>
              <a:t> s</a:t>
            </a:r>
            <a:r>
              <a:rPr lang="en-US" sz="2000" b="1" baseline="-25000" dirty="0">
                <a:latin typeface="Times New Roman" panose="02020603050405020304" pitchFamily="18" charset="0"/>
                <a:ea typeface="Calibri" panose="020F0502020204030204" pitchFamily="34" charset="0"/>
              </a:rPr>
              <a:t>3</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b="1" dirty="0">
                <a:latin typeface="Calibri" panose="020F0502020204030204" pitchFamily="34" charset="0"/>
                <a:ea typeface="Calibri" panose="020F0502020204030204" pitchFamily="34" charset="0"/>
                <a:cs typeface="Tahoma" panose="020B0604030504040204" pitchFamily="34" charset="0"/>
              </a:rPr>
              <a:t>/2 –</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a:latin typeface="Symbol" panose="05050102010706020507" pitchFamily="18" charset="2"/>
                <a:ea typeface="Calibri" panose="020F0502020204030204" pitchFamily="34" charset="0"/>
              </a:rPr>
              <a:t>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1</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sz="2000" b="1" dirty="0">
                <a:latin typeface="Symbol" panose="05050102010706020507" pitchFamily="18" charset="2"/>
                <a:ea typeface="Calibri" panose="020F0502020204030204" pitchFamily="34" charset="0"/>
              </a:rPr>
              <a:t> s</a:t>
            </a:r>
            <a:r>
              <a:rPr lang="en-US" sz="2000" b="1" baseline="30000" dirty="0">
                <a:latin typeface="Vijaya" panose="020B0604020202020204" pitchFamily="34" charset="0"/>
                <a:ea typeface="Calibri" panose="020F0502020204030204" pitchFamily="34" charset="0"/>
              </a:rPr>
              <a:t>'</a:t>
            </a:r>
            <a:r>
              <a:rPr lang="en-US" sz="2000" b="1" baseline="-25000" dirty="0">
                <a:latin typeface="Times New Roman" panose="02020603050405020304" pitchFamily="18" charset="0"/>
                <a:ea typeface="Calibri" panose="020F0502020204030204" pitchFamily="34" charset="0"/>
              </a:rPr>
              <a:t>3</a:t>
            </a:r>
            <a:r>
              <a:rPr lang="en-US" sz="1200" b="1" dirty="0">
                <a:latin typeface="Calibri" panose="020F0502020204030204" pitchFamily="34" charset="0"/>
                <a:ea typeface="Calibri" panose="020F0502020204030204" pitchFamily="34" charset="0"/>
                <a:cs typeface="Tahoma" panose="020B0604030504040204" pitchFamily="34" charset="0"/>
              </a:rPr>
              <a:t>)</a:t>
            </a:r>
            <a:r>
              <a:rPr lang="en-US" b="1" dirty="0">
                <a:latin typeface="Calibri" panose="020F0502020204030204" pitchFamily="34" charset="0"/>
                <a:ea typeface="Calibri" panose="020F0502020204030204" pitchFamily="34" charset="0"/>
                <a:cs typeface="Tahoma" panose="020B0604030504040204" pitchFamily="34" charset="0"/>
              </a:rPr>
              <a:t>/2 = (270+150)/2 –(264.3)/2 </a:t>
            </a:r>
            <a:endParaRPr lang="en-US" b="1" dirty="0">
              <a:latin typeface="Times New Roman" panose="02020603050405020304" pitchFamily="18" charset="0"/>
              <a:ea typeface="Calibri" panose="020F0502020204030204" pitchFamily="34" charset="0"/>
            </a:endParaRPr>
          </a:p>
          <a:p>
            <a:pPr algn="l" rtl="0">
              <a:spcAft>
                <a:spcPts val="0"/>
              </a:spcAft>
            </a:pPr>
            <a:r>
              <a:rPr lang="en-US" b="1" dirty="0">
                <a:latin typeface="Calibri" panose="020F0502020204030204" pitchFamily="34" charset="0"/>
                <a:ea typeface="Calibri" panose="020F0502020204030204" pitchFamily="34" charset="0"/>
                <a:cs typeface="Tahoma" panose="020B0604030504040204" pitchFamily="34" charset="0"/>
              </a:rPr>
              <a:t>Hence </a:t>
            </a:r>
            <a:r>
              <a:rPr lang="en-US" sz="2400" b="1" u="sng" dirty="0">
                <a:solidFill>
                  <a:srgbClr val="FF0000"/>
                </a:solidFill>
                <a:latin typeface="Calibri" panose="020F0502020204030204" pitchFamily="34" charset="0"/>
                <a:ea typeface="Calibri" panose="020F0502020204030204" pitchFamily="34" charset="0"/>
                <a:cs typeface="Tahoma" panose="020B0604030504040204" pitchFamily="34" charset="0"/>
              </a:rPr>
              <a:t>u = 77.85 </a:t>
            </a:r>
            <a:r>
              <a:rPr lang="en-US" sz="2400" b="1" u="sng" dirty="0" err="1">
                <a:solidFill>
                  <a:srgbClr val="FF0000"/>
                </a:solidFill>
                <a:latin typeface="Calibri" panose="020F0502020204030204" pitchFamily="34" charset="0"/>
                <a:ea typeface="Calibri" panose="020F0502020204030204" pitchFamily="34" charset="0"/>
                <a:cs typeface="Tahoma" panose="020B0604030504040204" pitchFamily="34" charset="0"/>
              </a:rPr>
              <a:t>kPa</a:t>
            </a:r>
            <a:endParaRPr lang="en-US" b="1" dirty="0">
              <a:solidFill>
                <a:srgbClr val="FF0000"/>
              </a:solidFill>
            </a:endParaRPr>
          </a:p>
        </p:txBody>
      </p:sp>
    </p:spTree>
    <p:extLst>
      <p:ext uri="{BB962C8B-B14F-4D97-AF65-F5344CB8AC3E}">
        <p14:creationId xmlns:p14="http://schemas.microsoft.com/office/powerpoint/2010/main" val="1283343889"/>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Introduction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Components of Shear Strength of Soils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and Shear Stresses on a plane</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000000"/>
                </a:solidFill>
                <a:effectLst>
                  <a:outerShdw blurRad="38100" dist="38100" dir="2700000" algn="tl">
                    <a:srgbClr val="000000">
                      <a:alpha val="43137"/>
                    </a:srgbClr>
                  </a:outerShdw>
                </a:effectLst>
                <a:latin typeface="Arial Black" pitchFamily="34" charset="0"/>
              </a:rPr>
              <a:t>Direct Shear Test</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FF0000"/>
                </a:solidFill>
                <a:effectLst>
                  <a:outerShdw blurRad="38100" dist="38100" dir="2700000" algn="tl">
                    <a:srgbClr val="000000">
                      <a:alpha val="43137"/>
                    </a:srgbClr>
                  </a:outerShdw>
                </a:effectLst>
                <a:latin typeface="Arial Black" pitchFamily="34" charset="0"/>
              </a:rPr>
              <a:t>Triaxial Compression Test </a:t>
            </a:r>
            <a:r>
              <a:rPr lang="en-US" sz="1800" dirty="0" smtClean="0">
                <a:solidFill>
                  <a:srgbClr val="00B050"/>
                </a:solidFill>
                <a:latin typeface="Arial Black" pitchFamily="34" charset="0"/>
              </a:rPr>
              <a:t>(UU Test)</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402095549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9345" y="4049086"/>
            <a:ext cx="1009308" cy="1009308"/>
          </a:xfrm>
          <a:prstGeom prst="rect">
            <a:avLst/>
          </a:prstGeom>
        </p:spPr>
      </p:pic>
      <p:grpSp>
        <p:nvGrpSpPr>
          <p:cNvPr id="9" name="Group 114"/>
          <p:cNvGrpSpPr>
            <a:grpSpLocks/>
          </p:cNvGrpSpPr>
          <p:nvPr/>
        </p:nvGrpSpPr>
        <p:grpSpPr bwMode="auto">
          <a:xfrm>
            <a:off x="857093" y="919582"/>
            <a:ext cx="7576874" cy="4605349"/>
            <a:chOff x="785" y="675"/>
            <a:chExt cx="5194" cy="3157"/>
          </a:xfrm>
        </p:grpSpPr>
        <p:grpSp>
          <p:nvGrpSpPr>
            <p:cNvPr id="10" name="Group 112"/>
            <p:cNvGrpSpPr>
              <a:grpSpLocks/>
            </p:cNvGrpSpPr>
            <p:nvPr/>
          </p:nvGrpSpPr>
          <p:grpSpPr bwMode="auto">
            <a:xfrm>
              <a:off x="785" y="675"/>
              <a:ext cx="5194" cy="3157"/>
              <a:chOff x="785" y="675"/>
              <a:chExt cx="5194" cy="3157"/>
            </a:xfrm>
          </p:grpSpPr>
          <p:sp>
            <p:nvSpPr>
              <p:cNvPr id="12" name="Rectangle 110" descr="20%"/>
              <p:cNvSpPr>
                <a:spLocks noChangeArrowheads="1"/>
              </p:cNvSpPr>
              <p:nvPr/>
            </p:nvSpPr>
            <p:spPr bwMode="auto">
              <a:xfrm>
                <a:off x="2348" y="1303"/>
                <a:ext cx="1259" cy="1958"/>
              </a:xfrm>
              <a:prstGeom prst="rect">
                <a:avLst/>
              </a:prstGeom>
              <a:pattFill prst="pct20">
                <a:fgClr>
                  <a:schemeClr val="tx1"/>
                </a:fgClr>
                <a:bgClr>
                  <a:schemeClr val="bg1"/>
                </a:bgClr>
              </a:pattFill>
              <a:ln w="9525" algn="ctr">
                <a:solidFill>
                  <a:schemeClr val="tx1"/>
                </a:solidFill>
                <a:miter lim="800000"/>
                <a:headEnd/>
                <a:tailEnd/>
              </a:ln>
            </p:spPr>
            <p:txBody>
              <a:bodyPr wrap="none" anchor="ctr"/>
              <a:lstStyle/>
              <a:p>
                <a:pPr algn="l" rtl="0"/>
                <a:endParaRPr lang="en-US" b="1"/>
              </a:p>
            </p:txBody>
          </p:sp>
          <p:sp>
            <p:nvSpPr>
              <p:cNvPr id="13" name="Rectangle 27" descr="Recycled paper"/>
              <p:cNvSpPr>
                <a:spLocks noChangeArrowheads="1"/>
              </p:cNvSpPr>
              <p:nvPr/>
            </p:nvSpPr>
            <p:spPr bwMode="auto">
              <a:xfrm>
                <a:off x="2688" y="1776"/>
                <a:ext cx="576" cy="1056"/>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pPr algn="l" rtl="0"/>
                <a:endParaRPr lang="en-US" b="1"/>
              </a:p>
            </p:txBody>
          </p:sp>
          <p:sp>
            <p:nvSpPr>
              <p:cNvPr id="14" name="Rectangle 29" descr="Sand"/>
              <p:cNvSpPr>
                <a:spLocks noChangeArrowheads="1"/>
              </p:cNvSpPr>
              <p:nvPr/>
            </p:nvSpPr>
            <p:spPr bwMode="auto">
              <a:xfrm>
                <a:off x="2688" y="2832"/>
                <a:ext cx="576" cy="96"/>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pPr algn="l" rtl="0"/>
                <a:endParaRPr lang="en-US" b="1"/>
              </a:p>
            </p:txBody>
          </p:sp>
          <p:sp>
            <p:nvSpPr>
              <p:cNvPr id="15" name="Rectangle 30" descr="Sand"/>
              <p:cNvSpPr>
                <a:spLocks noChangeArrowheads="1"/>
              </p:cNvSpPr>
              <p:nvPr/>
            </p:nvSpPr>
            <p:spPr bwMode="auto">
              <a:xfrm>
                <a:off x="2688" y="1680"/>
                <a:ext cx="576" cy="96"/>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pPr algn="l" rtl="0"/>
                <a:endParaRPr lang="en-US" b="1"/>
              </a:p>
            </p:txBody>
          </p:sp>
          <p:grpSp>
            <p:nvGrpSpPr>
              <p:cNvPr id="16" name="Group 80"/>
              <p:cNvGrpSpPr>
                <a:grpSpLocks/>
              </p:cNvGrpSpPr>
              <p:nvPr/>
            </p:nvGrpSpPr>
            <p:grpSpPr bwMode="auto">
              <a:xfrm>
                <a:off x="2112" y="2928"/>
                <a:ext cx="1680" cy="672"/>
                <a:chOff x="2112" y="2928"/>
                <a:chExt cx="1680" cy="672"/>
              </a:xfrm>
            </p:grpSpPr>
            <p:sp>
              <p:nvSpPr>
                <p:cNvPr id="73" name="Rectangle 31" descr="Dark upward diagonal"/>
                <p:cNvSpPr>
                  <a:spLocks noChangeArrowheads="1"/>
                </p:cNvSpPr>
                <p:nvPr/>
              </p:nvSpPr>
              <p:spPr bwMode="auto">
                <a:xfrm>
                  <a:off x="2688" y="2928"/>
                  <a:ext cx="576" cy="336"/>
                </a:xfrm>
                <a:prstGeom prst="rect">
                  <a:avLst/>
                </a:prstGeom>
                <a:pattFill prst="dkUpDiag">
                  <a:fgClr>
                    <a:schemeClr val="tx1"/>
                  </a:fgClr>
                  <a:bgClr>
                    <a:srgbClr val="FFFFFF"/>
                  </a:bgClr>
                </a:pattFill>
                <a:ln w="9525">
                  <a:noFill/>
                  <a:miter lim="800000"/>
                  <a:headEnd/>
                  <a:tailEnd/>
                </a:ln>
              </p:spPr>
              <p:txBody>
                <a:bodyPr wrap="none" anchor="ctr"/>
                <a:lstStyle/>
                <a:p>
                  <a:pPr algn="l" rtl="0"/>
                  <a:endParaRPr lang="en-US" b="1"/>
                </a:p>
              </p:txBody>
            </p:sp>
            <p:sp>
              <p:nvSpPr>
                <p:cNvPr id="74" name="Rectangle 33" descr="Dark upward diagonal"/>
                <p:cNvSpPr>
                  <a:spLocks noChangeArrowheads="1"/>
                </p:cNvSpPr>
                <p:nvPr/>
              </p:nvSpPr>
              <p:spPr bwMode="auto">
                <a:xfrm>
                  <a:off x="2112" y="3264"/>
                  <a:ext cx="1680" cy="336"/>
                </a:xfrm>
                <a:prstGeom prst="rect">
                  <a:avLst/>
                </a:prstGeom>
                <a:pattFill prst="dkUpDiag">
                  <a:fgClr>
                    <a:schemeClr val="tx1"/>
                  </a:fgClr>
                  <a:bgClr>
                    <a:srgbClr val="FFFFFF"/>
                  </a:bgClr>
                </a:pattFill>
                <a:ln w="9525">
                  <a:noFill/>
                  <a:miter lim="800000"/>
                  <a:headEnd/>
                  <a:tailEnd/>
                </a:ln>
              </p:spPr>
              <p:txBody>
                <a:bodyPr wrap="none" anchor="ctr"/>
                <a:lstStyle/>
                <a:p>
                  <a:pPr algn="l" rtl="0"/>
                  <a:endParaRPr lang="en-US" b="1"/>
                </a:p>
              </p:txBody>
            </p:sp>
          </p:grpSp>
          <p:sp>
            <p:nvSpPr>
              <p:cNvPr id="17" name="Rectangle 34" descr="Light upward diagonal"/>
              <p:cNvSpPr>
                <a:spLocks noChangeArrowheads="1"/>
              </p:cNvSpPr>
              <p:nvPr/>
            </p:nvSpPr>
            <p:spPr bwMode="auto">
              <a:xfrm>
                <a:off x="2688" y="1536"/>
                <a:ext cx="576" cy="144"/>
              </a:xfrm>
              <a:prstGeom prst="rect">
                <a:avLst/>
              </a:prstGeom>
              <a:pattFill prst="ltUpDiag">
                <a:fgClr>
                  <a:schemeClr val="tx1"/>
                </a:fgClr>
                <a:bgClr>
                  <a:srgbClr val="FFFFFF"/>
                </a:bgClr>
              </a:pattFill>
              <a:ln w="9525">
                <a:noFill/>
                <a:miter lim="800000"/>
                <a:headEnd/>
                <a:tailEnd/>
              </a:ln>
            </p:spPr>
            <p:txBody>
              <a:bodyPr wrap="none" anchor="ctr"/>
              <a:lstStyle/>
              <a:p>
                <a:pPr algn="l" rtl="0"/>
                <a:endParaRPr lang="en-US" b="1"/>
              </a:p>
            </p:txBody>
          </p:sp>
          <p:grpSp>
            <p:nvGrpSpPr>
              <p:cNvPr id="18" name="Group 81"/>
              <p:cNvGrpSpPr>
                <a:grpSpLocks/>
              </p:cNvGrpSpPr>
              <p:nvPr/>
            </p:nvGrpSpPr>
            <p:grpSpPr bwMode="auto">
              <a:xfrm>
                <a:off x="2688" y="1584"/>
                <a:ext cx="576" cy="1536"/>
                <a:chOff x="2688" y="1584"/>
                <a:chExt cx="576" cy="1536"/>
              </a:xfrm>
            </p:grpSpPr>
            <p:sp>
              <p:nvSpPr>
                <p:cNvPr id="71" name="Line 35"/>
                <p:cNvSpPr>
                  <a:spLocks noChangeShapeType="1"/>
                </p:cNvSpPr>
                <p:nvPr/>
              </p:nvSpPr>
              <p:spPr bwMode="auto">
                <a:xfrm>
                  <a:off x="2688" y="1584"/>
                  <a:ext cx="0" cy="1536"/>
                </a:xfrm>
                <a:prstGeom prst="line">
                  <a:avLst/>
                </a:prstGeom>
                <a:noFill/>
                <a:ln w="19050">
                  <a:solidFill>
                    <a:schemeClr val="accent1"/>
                  </a:solidFill>
                  <a:round/>
                  <a:headEnd/>
                  <a:tailEnd/>
                </a:ln>
              </p:spPr>
              <p:txBody>
                <a:bodyPr wrap="none"/>
                <a:lstStyle/>
                <a:p>
                  <a:pPr algn="l" rtl="0"/>
                  <a:endParaRPr lang="en-US" b="1"/>
                </a:p>
              </p:txBody>
            </p:sp>
            <p:sp>
              <p:nvSpPr>
                <p:cNvPr id="72" name="Line 36"/>
                <p:cNvSpPr>
                  <a:spLocks noChangeShapeType="1"/>
                </p:cNvSpPr>
                <p:nvPr/>
              </p:nvSpPr>
              <p:spPr bwMode="auto">
                <a:xfrm>
                  <a:off x="3264" y="1584"/>
                  <a:ext cx="0" cy="1536"/>
                </a:xfrm>
                <a:prstGeom prst="line">
                  <a:avLst/>
                </a:prstGeom>
                <a:noFill/>
                <a:ln w="19050">
                  <a:solidFill>
                    <a:schemeClr val="accent1"/>
                  </a:solidFill>
                  <a:round/>
                  <a:headEnd/>
                  <a:tailEnd/>
                </a:ln>
              </p:spPr>
              <p:txBody>
                <a:bodyPr wrap="none"/>
                <a:lstStyle/>
                <a:p>
                  <a:pPr algn="l" rtl="0"/>
                  <a:endParaRPr lang="en-US" b="1"/>
                </a:p>
              </p:txBody>
            </p:sp>
          </p:grpSp>
          <p:grpSp>
            <p:nvGrpSpPr>
              <p:cNvPr id="19" name="Group 82"/>
              <p:cNvGrpSpPr>
                <a:grpSpLocks/>
              </p:cNvGrpSpPr>
              <p:nvPr/>
            </p:nvGrpSpPr>
            <p:grpSpPr bwMode="auto">
              <a:xfrm>
                <a:off x="2640" y="1632"/>
                <a:ext cx="672" cy="1440"/>
                <a:chOff x="2640" y="1632"/>
                <a:chExt cx="672" cy="1440"/>
              </a:xfrm>
            </p:grpSpPr>
            <p:sp>
              <p:nvSpPr>
                <p:cNvPr id="67" name="Oval 37"/>
                <p:cNvSpPr>
                  <a:spLocks noChangeArrowheads="1"/>
                </p:cNvSpPr>
                <p:nvPr/>
              </p:nvSpPr>
              <p:spPr bwMode="auto">
                <a:xfrm>
                  <a:off x="3264" y="1632"/>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68" name="Oval 38"/>
                <p:cNvSpPr>
                  <a:spLocks noChangeArrowheads="1"/>
                </p:cNvSpPr>
                <p:nvPr/>
              </p:nvSpPr>
              <p:spPr bwMode="auto">
                <a:xfrm>
                  <a:off x="2640" y="1632"/>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69" name="Oval 39"/>
                <p:cNvSpPr>
                  <a:spLocks noChangeArrowheads="1"/>
                </p:cNvSpPr>
                <p:nvPr/>
              </p:nvSpPr>
              <p:spPr bwMode="auto">
                <a:xfrm>
                  <a:off x="3264" y="3024"/>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70" name="Oval 40"/>
                <p:cNvSpPr>
                  <a:spLocks noChangeArrowheads="1"/>
                </p:cNvSpPr>
                <p:nvPr/>
              </p:nvSpPr>
              <p:spPr bwMode="auto">
                <a:xfrm>
                  <a:off x="2640" y="3024"/>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grpSp>
          <p:grpSp>
            <p:nvGrpSpPr>
              <p:cNvPr id="20" name="Group 87"/>
              <p:cNvGrpSpPr>
                <a:grpSpLocks/>
              </p:cNvGrpSpPr>
              <p:nvPr/>
            </p:nvGrpSpPr>
            <p:grpSpPr bwMode="auto">
              <a:xfrm>
                <a:off x="2352" y="1248"/>
                <a:ext cx="1248" cy="2064"/>
                <a:chOff x="2352" y="1248"/>
                <a:chExt cx="1248" cy="2064"/>
              </a:xfrm>
            </p:grpSpPr>
            <p:sp>
              <p:nvSpPr>
                <p:cNvPr id="65" name="Line 42"/>
                <p:cNvSpPr>
                  <a:spLocks noChangeShapeType="1"/>
                </p:cNvSpPr>
                <p:nvPr/>
              </p:nvSpPr>
              <p:spPr bwMode="auto">
                <a:xfrm>
                  <a:off x="2352" y="1248"/>
                  <a:ext cx="0" cy="2016"/>
                </a:xfrm>
                <a:prstGeom prst="line">
                  <a:avLst/>
                </a:prstGeom>
                <a:noFill/>
                <a:ln w="19050">
                  <a:solidFill>
                    <a:schemeClr val="tx1"/>
                  </a:solidFill>
                  <a:round/>
                  <a:headEnd/>
                  <a:tailEnd/>
                </a:ln>
              </p:spPr>
              <p:txBody>
                <a:bodyPr wrap="none"/>
                <a:lstStyle/>
                <a:p>
                  <a:pPr algn="l" rtl="0"/>
                  <a:endParaRPr lang="en-US" b="1"/>
                </a:p>
              </p:txBody>
            </p:sp>
            <p:sp>
              <p:nvSpPr>
                <p:cNvPr id="66" name="Line 43"/>
                <p:cNvSpPr>
                  <a:spLocks noChangeShapeType="1"/>
                </p:cNvSpPr>
                <p:nvPr/>
              </p:nvSpPr>
              <p:spPr bwMode="auto">
                <a:xfrm>
                  <a:off x="3600" y="1296"/>
                  <a:ext cx="0" cy="2016"/>
                </a:xfrm>
                <a:prstGeom prst="line">
                  <a:avLst/>
                </a:prstGeom>
                <a:noFill/>
                <a:ln w="19050">
                  <a:solidFill>
                    <a:schemeClr val="tx1"/>
                  </a:solidFill>
                  <a:round/>
                  <a:headEnd/>
                  <a:tailEnd/>
                </a:ln>
              </p:spPr>
              <p:txBody>
                <a:bodyPr wrap="none"/>
                <a:lstStyle/>
                <a:p>
                  <a:pPr algn="l" rtl="0"/>
                  <a:endParaRPr lang="en-US" b="1"/>
                </a:p>
              </p:txBody>
            </p:sp>
          </p:grpSp>
          <p:sp>
            <p:nvSpPr>
              <p:cNvPr id="21" name="Rectangle 44" descr="Wide downward diagonal"/>
              <p:cNvSpPr>
                <a:spLocks noChangeArrowheads="1"/>
              </p:cNvSpPr>
              <p:nvPr/>
            </p:nvSpPr>
            <p:spPr bwMode="auto">
              <a:xfrm>
                <a:off x="2160" y="1104"/>
                <a:ext cx="1584" cy="192"/>
              </a:xfrm>
              <a:prstGeom prst="rect">
                <a:avLst/>
              </a:prstGeom>
              <a:pattFill prst="wdDnDiag">
                <a:fgClr>
                  <a:srgbClr val="808080"/>
                </a:fgClr>
                <a:bgClr>
                  <a:schemeClr val="bg1"/>
                </a:bgClr>
              </a:pattFill>
              <a:ln w="9525">
                <a:solidFill>
                  <a:schemeClr val="tx1"/>
                </a:solidFill>
                <a:miter lim="800000"/>
                <a:headEnd/>
                <a:tailEnd/>
              </a:ln>
            </p:spPr>
            <p:txBody>
              <a:bodyPr wrap="none" anchor="ctr"/>
              <a:lstStyle/>
              <a:p>
                <a:pPr algn="l" rtl="0"/>
                <a:endParaRPr lang="en-US" b="1"/>
              </a:p>
            </p:txBody>
          </p:sp>
          <p:sp>
            <p:nvSpPr>
              <p:cNvPr id="22" name="AutoShape 41"/>
              <p:cNvSpPr>
                <a:spLocks noChangeArrowheads="1"/>
              </p:cNvSpPr>
              <p:nvPr/>
            </p:nvSpPr>
            <p:spPr bwMode="auto">
              <a:xfrm>
                <a:off x="2910" y="763"/>
                <a:ext cx="116" cy="780"/>
              </a:xfrm>
              <a:prstGeom prst="can">
                <a:avLst>
                  <a:gd name="adj" fmla="val 63786"/>
                </a:avLst>
              </a:prstGeom>
              <a:solidFill>
                <a:srgbClr val="969696"/>
              </a:solidFill>
              <a:ln w="9525">
                <a:solidFill>
                  <a:schemeClr val="tx1"/>
                </a:solidFill>
                <a:round/>
                <a:headEnd/>
                <a:tailEnd/>
              </a:ln>
            </p:spPr>
            <p:txBody>
              <a:bodyPr wrap="none" anchor="ctr"/>
              <a:lstStyle/>
              <a:p>
                <a:pPr algn="l" rtl="0"/>
                <a:endParaRPr lang="en-US" b="1"/>
              </a:p>
            </p:txBody>
          </p:sp>
          <p:grpSp>
            <p:nvGrpSpPr>
              <p:cNvPr id="23" name="Group 83"/>
              <p:cNvGrpSpPr>
                <a:grpSpLocks/>
              </p:cNvGrpSpPr>
              <p:nvPr/>
            </p:nvGrpSpPr>
            <p:grpSpPr bwMode="auto">
              <a:xfrm>
                <a:off x="3024" y="2928"/>
                <a:ext cx="1344" cy="432"/>
                <a:chOff x="3024" y="2928"/>
                <a:chExt cx="1344" cy="432"/>
              </a:xfrm>
            </p:grpSpPr>
            <p:sp>
              <p:nvSpPr>
                <p:cNvPr id="63" name="Rectangle 45"/>
                <p:cNvSpPr>
                  <a:spLocks noChangeArrowheads="1"/>
                </p:cNvSpPr>
                <p:nvPr/>
              </p:nvSpPr>
              <p:spPr bwMode="auto">
                <a:xfrm>
                  <a:off x="3024" y="2928"/>
                  <a:ext cx="48" cy="432"/>
                </a:xfrm>
                <a:prstGeom prst="rect">
                  <a:avLst/>
                </a:prstGeom>
                <a:solidFill>
                  <a:schemeClr val="bg1"/>
                </a:solidFill>
                <a:ln w="9525">
                  <a:noFill/>
                  <a:miter lim="800000"/>
                  <a:headEnd/>
                  <a:tailEnd/>
                </a:ln>
              </p:spPr>
              <p:txBody>
                <a:bodyPr wrap="none" anchor="ctr"/>
                <a:lstStyle/>
                <a:p>
                  <a:pPr algn="l" rtl="0"/>
                  <a:endParaRPr lang="en-US" b="1"/>
                </a:p>
              </p:txBody>
            </p:sp>
            <p:sp>
              <p:nvSpPr>
                <p:cNvPr id="64" name="Rectangle 48"/>
                <p:cNvSpPr>
                  <a:spLocks noChangeArrowheads="1"/>
                </p:cNvSpPr>
                <p:nvPr/>
              </p:nvSpPr>
              <p:spPr bwMode="auto">
                <a:xfrm rot="5400000">
                  <a:off x="3696" y="2688"/>
                  <a:ext cx="48" cy="1296"/>
                </a:xfrm>
                <a:prstGeom prst="rect">
                  <a:avLst/>
                </a:prstGeom>
                <a:solidFill>
                  <a:schemeClr val="bg1"/>
                </a:solidFill>
                <a:ln w="9525">
                  <a:noFill/>
                  <a:miter lim="800000"/>
                  <a:headEnd/>
                  <a:tailEnd/>
                </a:ln>
              </p:spPr>
              <p:txBody>
                <a:bodyPr wrap="none" anchor="ctr"/>
                <a:lstStyle/>
                <a:p>
                  <a:pPr algn="l" rtl="0"/>
                  <a:endParaRPr lang="en-US" b="1"/>
                </a:p>
              </p:txBody>
            </p:sp>
          </p:grpSp>
          <p:grpSp>
            <p:nvGrpSpPr>
              <p:cNvPr id="24" name="Group 85"/>
              <p:cNvGrpSpPr>
                <a:grpSpLocks/>
              </p:cNvGrpSpPr>
              <p:nvPr/>
            </p:nvGrpSpPr>
            <p:grpSpPr bwMode="auto">
              <a:xfrm>
                <a:off x="1920" y="3264"/>
                <a:ext cx="528" cy="144"/>
                <a:chOff x="1920" y="3264"/>
                <a:chExt cx="528" cy="144"/>
              </a:xfrm>
            </p:grpSpPr>
            <p:sp>
              <p:nvSpPr>
                <p:cNvPr id="61" name="Rectangle 53"/>
                <p:cNvSpPr>
                  <a:spLocks noChangeArrowheads="1"/>
                </p:cNvSpPr>
                <p:nvPr/>
              </p:nvSpPr>
              <p:spPr bwMode="auto">
                <a:xfrm>
                  <a:off x="2400" y="3264"/>
                  <a:ext cx="48" cy="144"/>
                </a:xfrm>
                <a:prstGeom prst="rect">
                  <a:avLst/>
                </a:prstGeom>
                <a:solidFill>
                  <a:schemeClr val="bg1"/>
                </a:solidFill>
                <a:ln w="9525">
                  <a:noFill/>
                  <a:miter lim="800000"/>
                  <a:headEnd/>
                  <a:tailEnd/>
                </a:ln>
              </p:spPr>
              <p:txBody>
                <a:bodyPr wrap="none" anchor="ctr"/>
                <a:lstStyle/>
                <a:p>
                  <a:pPr algn="l" rtl="0"/>
                  <a:endParaRPr lang="en-US" b="1"/>
                </a:p>
              </p:txBody>
            </p:sp>
            <p:sp>
              <p:nvSpPr>
                <p:cNvPr id="62" name="Rectangle 54"/>
                <p:cNvSpPr>
                  <a:spLocks noChangeArrowheads="1"/>
                </p:cNvSpPr>
                <p:nvPr/>
              </p:nvSpPr>
              <p:spPr bwMode="auto">
                <a:xfrm rot="5400000">
                  <a:off x="2136" y="3144"/>
                  <a:ext cx="48" cy="480"/>
                </a:xfrm>
                <a:prstGeom prst="rect">
                  <a:avLst/>
                </a:prstGeom>
                <a:solidFill>
                  <a:schemeClr val="bg1"/>
                </a:solidFill>
                <a:ln w="9525">
                  <a:noFill/>
                  <a:miter lim="800000"/>
                  <a:headEnd/>
                  <a:tailEnd/>
                </a:ln>
              </p:spPr>
              <p:txBody>
                <a:bodyPr wrap="none" anchor="ctr"/>
                <a:lstStyle/>
                <a:p>
                  <a:pPr algn="l" rtl="0"/>
                  <a:endParaRPr lang="en-US" b="1"/>
                </a:p>
              </p:txBody>
            </p:sp>
          </p:grpSp>
          <p:sp>
            <p:nvSpPr>
              <p:cNvPr id="25" name="Freeform 58"/>
              <p:cNvSpPr>
                <a:spLocks/>
              </p:cNvSpPr>
              <p:nvPr/>
            </p:nvSpPr>
            <p:spPr bwMode="auto">
              <a:xfrm>
                <a:off x="2452" y="1387"/>
                <a:ext cx="356" cy="1895"/>
              </a:xfrm>
              <a:custGeom>
                <a:avLst/>
                <a:gdLst>
                  <a:gd name="T0" fmla="*/ 48 w 240"/>
                  <a:gd name="T1" fmla="*/ 1920 h 1920"/>
                  <a:gd name="T2" fmla="*/ 0 w 240"/>
                  <a:gd name="T3" fmla="*/ 672 h 1920"/>
                  <a:gd name="T4" fmla="*/ 48 w 240"/>
                  <a:gd name="T5" fmla="*/ 96 h 1920"/>
                  <a:gd name="T6" fmla="*/ 240 w 240"/>
                  <a:gd name="T7" fmla="*/ 96 h 1920"/>
                  <a:gd name="T8" fmla="*/ 0 60000 65536"/>
                  <a:gd name="T9" fmla="*/ 0 60000 65536"/>
                  <a:gd name="T10" fmla="*/ 0 60000 65536"/>
                  <a:gd name="T11" fmla="*/ 0 60000 65536"/>
                  <a:gd name="T12" fmla="*/ 0 w 240"/>
                  <a:gd name="T13" fmla="*/ 0 h 1920"/>
                  <a:gd name="T14" fmla="*/ 240 w 240"/>
                  <a:gd name="T15" fmla="*/ 1920 h 1920"/>
                </a:gdLst>
                <a:ahLst/>
                <a:cxnLst>
                  <a:cxn ang="T8">
                    <a:pos x="T0" y="T1"/>
                  </a:cxn>
                  <a:cxn ang="T9">
                    <a:pos x="T2" y="T3"/>
                  </a:cxn>
                  <a:cxn ang="T10">
                    <a:pos x="T4" y="T5"/>
                  </a:cxn>
                  <a:cxn ang="T11">
                    <a:pos x="T6" y="T7"/>
                  </a:cxn>
                </a:cxnLst>
                <a:rect l="T12" t="T13" r="T14" b="T15"/>
                <a:pathLst>
                  <a:path w="240" h="1920">
                    <a:moveTo>
                      <a:pt x="48" y="1920"/>
                    </a:moveTo>
                    <a:cubicBezTo>
                      <a:pt x="24" y="1448"/>
                      <a:pt x="0" y="976"/>
                      <a:pt x="0" y="672"/>
                    </a:cubicBezTo>
                    <a:cubicBezTo>
                      <a:pt x="0" y="368"/>
                      <a:pt x="8" y="192"/>
                      <a:pt x="48" y="96"/>
                    </a:cubicBezTo>
                    <a:cubicBezTo>
                      <a:pt x="88" y="0"/>
                      <a:pt x="164" y="48"/>
                      <a:pt x="240" y="96"/>
                    </a:cubicBezTo>
                  </a:path>
                </a:pathLst>
              </a:custGeom>
              <a:noFill/>
              <a:ln w="9525" cap="flat" cmpd="sng">
                <a:solidFill>
                  <a:schemeClr val="tx1"/>
                </a:solidFill>
                <a:prstDash val="solid"/>
                <a:round/>
                <a:headEnd/>
                <a:tailEnd/>
              </a:ln>
            </p:spPr>
            <p:txBody>
              <a:bodyPr wrap="none"/>
              <a:lstStyle/>
              <a:p>
                <a:pPr algn="l" rtl="0"/>
                <a:endParaRPr lang="en-US" b="1"/>
              </a:p>
            </p:txBody>
          </p:sp>
          <p:sp>
            <p:nvSpPr>
              <p:cNvPr id="26" name="Rectangle 51"/>
              <p:cNvSpPr>
                <a:spLocks noChangeArrowheads="1"/>
              </p:cNvSpPr>
              <p:nvPr/>
            </p:nvSpPr>
            <p:spPr bwMode="auto">
              <a:xfrm rot="5400000">
                <a:off x="2190" y="3216"/>
                <a:ext cx="48" cy="624"/>
              </a:xfrm>
              <a:prstGeom prst="rect">
                <a:avLst/>
              </a:prstGeom>
              <a:solidFill>
                <a:schemeClr val="bg1"/>
              </a:solidFill>
              <a:ln w="9525">
                <a:noFill/>
                <a:miter lim="800000"/>
                <a:headEnd/>
                <a:tailEnd/>
              </a:ln>
            </p:spPr>
            <p:txBody>
              <a:bodyPr wrap="none" anchor="ctr"/>
              <a:lstStyle/>
              <a:p>
                <a:pPr algn="l" rtl="0"/>
                <a:endParaRPr lang="en-US" b="1"/>
              </a:p>
            </p:txBody>
          </p:sp>
          <p:sp>
            <p:nvSpPr>
              <p:cNvPr id="27" name="Rectangle 52"/>
              <p:cNvSpPr>
                <a:spLocks noChangeArrowheads="1"/>
              </p:cNvSpPr>
              <p:nvPr/>
            </p:nvSpPr>
            <p:spPr bwMode="auto">
              <a:xfrm>
                <a:off x="2478" y="3264"/>
                <a:ext cx="48" cy="240"/>
              </a:xfrm>
              <a:prstGeom prst="rect">
                <a:avLst/>
              </a:prstGeom>
              <a:solidFill>
                <a:schemeClr val="bg1"/>
              </a:solidFill>
              <a:ln w="9525">
                <a:noFill/>
                <a:miter lim="800000"/>
                <a:headEnd/>
                <a:tailEnd/>
              </a:ln>
            </p:spPr>
            <p:txBody>
              <a:bodyPr wrap="none" anchor="ctr"/>
              <a:lstStyle/>
              <a:p>
                <a:pPr algn="l" rtl="0"/>
                <a:endParaRPr lang="en-US" b="1"/>
              </a:p>
            </p:txBody>
          </p:sp>
          <p:sp>
            <p:nvSpPr>
              <p:cNvPr id="28" name="Rectangle 55"/>
              <p:cNvSpPr>
                <a:spLocks noChangeArrowheads="1"/>
              </p:cNvSpPr>
              <p:nvPr/>
            </p:nvSpPr>
            <p:spPr bwMode="auto">
              <a:xfrm>
                <a:off x="2772" y="1440"/>
                <a:ext cx="48" cy="240"/>
              </a:xfrm>
              <a:prstGeom prst="rect">
                <a:avLst/>
              </a:prstGeom>
              <a:solidFill>
                <a:schemeClr val="bg1"/>
              </a:solidFill>
              <a:ln w="9525">
                <a:noFill/>
                <a:miter lim="800000"/>
                <a:headEnd/>
                <a:tailEnd/>
              </a:ln>
            </p:spPr>
            <p:txBody>
              <a:bodyPr wrap="none" anchor="ctr"/>
              <a:lstStyle/>
              <a:p>
                <a:pPr algn="l" rtl="0"/>
                <a:endParaRPr lang="en-US" b="1"/>
              </a:p>
            </p:txBody>
          </p:sp>
          <p:sp>
            <p:nvSpPr>
              <p:cNvPr id="29" name="Freeform 59"/>
              <p:cNvSpPr>
                <a:spLocks/>
              </p:cNvSpPr>
              <p:nvPr/>
            </p:nvSpPr>
            <p:spPr bwMode="auto">
              <a:xfrm>
                <a:off x="2405" y="1320"/>
                <a:ext cx="405" cy="1944"/>
              </a:xfrm>
              <a:custGeom>
                <a:avLst/>
                <a:gdLst>
                  <a:gd name="T0" fmla="*/ 64 w 352"/>
                  <a:gd name="T1" fmla="*/ 1952 h 1952"/>
                  <a:gd name="T2" fmla="*/ 16 w 352"/>
                  <a:gd name="T3" fmla="*/ 944 h 1952"/>
                  <a:gd name="T4" fmla="*/ 16 w 352"/>
                  <a:gd name="T5" fmla="*/ 320 h 1952"/>
                  <a:gd name="T6" fmla="*/ 112 w 352"/>
                  <a:gd name="T7" fmla="*/ 32 h 1952"/>
                  <a:gd name="T8" fmla="*/ 352 w 352"/>
                  <a:gd name="T9" fmla="*/ 128 h 1952"/>
                  <a:gd name="T10" fmla="*/ 0 60000 65536"/>
                  <a:gd name="T11" fmla="*/ 0 60000 65536"/>
                  <a:gd name="T12" fmla="*/ 0 60000 65536"/>
                  <a:gd name="T13" fmla="*/ 0 60000 65536"/>
                  <a:gd name="T14" fmla="*/ 0 60000 65536"/>
                  <a:gd name="T15" fmla="*/ 0 w 352"/>
                  <a:gd name="T16" fmla="*/ 0 h 1952"/>
                  <a:gd name="T17" fmla="*/ 352 w 352"/>
                  <a:gd name="T18" fmla="*/ 1952 h 1952"/>
                </a:gdLst>
                <a:ahLst/>
                <a:cxnLst>
                  <a:cxn ang="T10">
                    <a:pos x="T0" y="T1"/>
                  </a:cxn>
                  <a:cxn ang="T11">
                    <a:pos x="T2" y="T3"/>
                  </a:cxn>
                  <a:cxn ang="T12">
                    <a:pos x="T4" y="T5"/>
                  </a:cxn>
                  <a:cxn ang="T13">
                    <a:pos x="T6" y="T7"/>
                  </a:cxn>
                  <a:cxn ang="T14">
                    <a:pos x="T8" y="T9"/>
                  </a:cxn>
                </a:cxnLst>
                <a:rect l="T15" t="T16" r="T17" b="T18"/>
                <a:pathLst>
                  <a:path w="352" h="1952">
                    <a:moveTo>
                      <a:pt x="64" y="1952"/>
                    </a:moveTo>
                    <a:cubicBezTo>
                      <a:pt x="44" y="1584"/>
                      <a:pt x="24" y="1216"/>
                      <a:pt x="16" y="944"/>
                    </a:cubicBezTo>
                    <a:cubicBezTo>
                      <a:pt x="8" y="672"/>
                      <a:pt x="0" y="472"/>
                      <a:pt x="16" y="320"/>
                    </a:cubicBezTo>
                    <a:cubicBezTo>
                      <a:pt x="32" y="168"/>
                      <a:pt x="56" y="64"/>
                      <a:pt x="112" y="32"/>
                    </a:cubicBezTo>
                    <a:cubicBezTo>
                      <a:pt x="168" y="0"/>
                      <a:pt x="260" y="64"/>
                      <a:pt x="352" y="128"/>
                    </a:cubicBezTo>
                  </a:path>
                </a:pathLst>
              </a:custGeom>
              <a:noFill/>
              <a:ln w="9525" cap="flat" cmpd="sng">
                <a:solidFill>
                  <a:schemeClr val="tx1"/>
                </a:solidFill>
                <a:prstDash val="solid"/>
                <a:round/>
                <a:headEnd/>
                <a:tailEnd/>
              </a:ln>
            </p:spPr>
            <p:txBody>
              <a:bodyPr wrap="none"/>
              <a:lstStyle/>
              <a:p>
                <a:pPr algn="l" rtl="0"/>
                <a:endParaRPr lang="en-US" b="1"/>
              </a:p>
            </p:txBody>
          </p:sp>
          <p:grpSp>
            <p:nvGrpSpPr>
              <p:cNvPr id="30" name="Group 77"/>
              <p:cNvGrpSpPr>
                <a:grpSpLocks/>
              </p:cNvGrpSpPr>
              <p:nvPr/>
            </p:nvGrpSpPr>
            <p:grpSpPr bwMode="auto">
              <a:xfrm>
                <a:off x="3072" y="1728"/>
                <a:ext cx="1427" cy="1113"/>
                <a:chOff x="3072" y="1728"/>
                <a:chExt cx="1427" cy="1113"/>
              </a:xfrm>
            </p:grpSpPr>
            <p:sp>
              <p:nvSpPr>
                <p:cNvPr id="58" name="Text Box 60"/>
                <p:cNvSpPr txBox="1">
                  <a:spLocks noChangeArrowheads="1"/>
                </p:cNvSpPr>
                <p:nvPr/>
              </p:nvSpPr>
              <p:spPr bwMode="auto">
                <a:xfrm>
                  <a:off x="3813" y="2176"/>
                  <a:ext cx="686" cy="401"/>
                </a:xfrm>
                <a:prstGeom prst="rect">
                  <a:avLst/>
                </a:prstGeom>
                <a:noFill/>
                <a:ln w="9525">
                  <a:noFill/>
                  <a:miter lim="800000"/>
                  <a:headEnd/>
                  <a:tailEnd/>
                </a:ln>
              </p:spPr>
              <p:txBody>
                <a:bodyPr wrap="square">
                  <a:spAutoFit/>
                </a:bodyPr>
                <a:lstStyle/>
                <a:p>
                  <a:pPr algn="l" rtl="0"/>
                  <a:r>
                    <a:rPr lang="en-US" sz="1600" b="1" dirty="0">
                      <a:solidFill>
                        <a:schemeClr val="folHlink"/>
                      </a:solidFill>
                    </a:rPr>
                    <a:t>Porous stone</a:t>
                  </a:r>
                  <a:endParaRPr lang="en-AU" sz="1600" b="1" dirty="0">
                    <a:solidFill>
                      <a:schemeClr val="folHlink"/>
                    </a:solidFill>
                  </a:endParaRPr>
                </a:p>
              </p:txBody>
            </p:sp>
            <p:sp>
              <p:nvSpPr>
                <p:cNvPr id="59" name="Line 61"/>
                <p:cNvSpPr>
                  <a:spLocks noChangeShapeType="1"/>
                </p:cNvSpPr>
                <p:nvPr/>
              </p:nvSpPr>
              <p:spPr bwMode="auto">
                <a:xfrm flipH="1">
                  <a:off x="3082" y="2352"/>
                  <a:ext cx="720" cy="489"/>
                </a:xfrm>
                <a:prstGeom prst="line">
                  <a:avLst/>
                </a:prstGeom>
                <a:noFill/>
                <a:ln w="9525">
                  <a:solidFill>
                    <a:srgbClr val="800000"/>
                  </a:solidFill>
                  <a:round/>
                  <a:headEnd/>
                  <a:tailEnd type="triangle" w="med" len="med"/>
                </a:ln>
              </p:spPr>
              <p:txBody>
                <a:bodyPr wrap="none"/>
                <a:lstStyle/>
                <a:p>
                  <a:pPr algn="l" rtl="0"/>
                  <a:endParaRPr lang="en-US" b="1"/>
                </a:p>
              </p:txBody>
            </p:sp>
            <p:sp>
              <p:nvSpPr>
                <p:cNvPr id="60" name="Line 62"/>
                <p:cNvSpPr>
                  <a:spLocks noChangeShapeType="1"/>
                </p:cNvSpPr>
                <p:nvPr/>
              </p:nvSpPr>
              <p:spPr bwMode="auto">
                <a:xfrm flipH="1" flipV="1">
                  <a:off x="3072" y="1728"/>
                  <a:ext cx="672" cy="528"/>
                </a:xfrm>
                <a:prstGeom prst="line">
                  <a:avLst/>
                </a:prstGeom>
                <a:noFill/>
                <a:ln w="9525">
                  <a:solidFill>
                    <a:srgbClr val="800000"/>
                  </a:solidFill>
                  <a:round/>
                  <a:headEnd/>
                  <a:tailEnd type="triangle" w="med" len="med"/>
                </a:ln>
              </p:spPr>
              <p:txBody>
                <a:bodyPr wrap="none"/>
                <a:lstStyle/>
                <a:p>
                  <a:pPr algn="l" rtl="0"/>
                  <a:endParaRPr lang="en-US" b="1"/>
                </a:p>
              </p:txBody>
            </p:sp>
          </p:grpSp>
          <p:sp>
            <p:nvSpPr>
              <p:cNvPr id="31" name="Text Box 63"/>
              <p:cNvSpPr txBox="1">
                <a:spLocks noChangeArrowheads="1"/>
              </p:cNvSpPr>
              <p:nvPr/>
            </p:nvSpPr>
            <p:spPr bwMode="auto">
              <a:xfrm>
                <a:off x="3648" y="1728"/>
                <a:ext cx="1008" cy="401"/>
              </a:xfrm>
              <a:prstGeom prst="rect">
                <a:avLst/>
              </a:prstGeom>
              <a:noFill/>
              <a:ln w="9525">
                <a:noFill/>
                <a:miter lim="800000"/>
                <a:headEnd/>
                <a:tailEnd/>
              </a:ln>
            </p:spPr>
            <p:txBody>
              <a:bodyPr>
                <a:spAutoFit/>
              </a:bodyPr>
              <a:lstStyle/>
              <a:p>
                <a:pPr algn="l" rtl="0"/>
                <a:r>
                  <a:rPr lang="en-US" sz="1600" b="1">
                    <a:solidFill>
                      <a:schemeClr val="accent1"/>
                    </a:solidFill>
                  </a:rPr>
                  <a:t>impervious membrane</a:t>
                </a:r>
                <a:endParaRPr lang="en-AU" sz="1600" b="1">
                  <a:solidFill>
                    <a:schemeClr val="accent1"/>
                  </a:solidFill>
                </a:endParaRPr>
              </a:p>
            </p:txBody>
          </p:sp>
          <p:sp>
            <p:nvSpPr>
              <p:cNvPr id="32" name="Line 64"/>
              <p:cNvSpPr>
                <a:spLocks noChangeShapeType="1"/>
              </p:cNvSpPr>
              <p:nvPr/>
            </p:nvSpPr>
            <p:spPr bwMode="auto">
              <a:xfrm flipH="1" flipV="1">
                <a:off x="3264" y="1824"/>
                <a:ext cx="384" cy="96"/>
              </a:xfrm>
              <a:prstGeom prst="line">
                <a:avLst/>
              </a:prstGeom>
              <a:noFill/>
              <a:ln w="9525">
                <a:solidFill>
                  <a:srgbClr val="339966"/>
                </a:solidFill>
                <a:round/>
                <a:headEnd/>
                <a:tailEnd type="triangle" w="med" len="med"/>
              </a:ln>
            </p:spPr>
            <p:txBody>
              <a:bodyPr wrap="none"/>
              <a:lstStyle/>
              <a:p>
                <a:pPr algn="l" rtl="0"/>
                <a:endParaRPr lang="en-US" b="1"/>
              </a:p>
            </p:txBody>
          </p:sp>
          <p:sp>
            <p:nvSpPr>
              <p:cNvPr id="33" name="Text Box 65"/>
              <p:cNvSpPr txBox="1">
                <a:spLocks noChangeArrowheads="1"/>
              </p:cNvSpPr>
              <p:nvPr/>
            </p:nvSpPr>
            <p:spPr bwMode="auto">
              <a:xfrm>
                <a:off x="3024" y="675"/>
                <a:ext cx="2327" cy="401"/>
              </a:xfrm>
              <a:prstGeom prst="rect">
                <a:avLst/>
              </a:prstGeom>
              <a:noFill/>
              <a:ln w="9525">
                <a:noFill/>
                <a:miter lim="800000"/>
                <a:headEnd/>
                <a:tailEnd/>
              </a:ln>
            </p:spPr>
            <p:txBody>
              <a:bodyPr>
                <a:spAutoFit/>
              </a:bodyPr>
              <a:lstStyle/>
              <a:p>
                <a:pPr algn="l" rtl="0"/>
                <a:r>
                  <a:rPr lang="en-US" sz="1600" b="1" dirty="0"/>
                  <a:t>Piston (to apply deviatoric stress)</a:t>
                </a:r>
                <a:endParaRPr lang="en-AU" sz="1600" b="1" dirty="0"/>
              </a:p>
            </p:txBody>
          </p:sp>
          <p:sp>
            <p:nvSpPr>
              <p:cNvPr id="34" name="Text Box 66"/>
              <p:cNvSpPr txBox="1">
                <a:spLocks noChangeArrowheads="1"/>
              </p:cNvSpPr>
              <p:nvPr/>
            </p:nvSpPr>
            <p:spPr bwMode="auto">
              <a:xfrm>
                <a:off x="3696" y="1344"/>
                <a:ext cx="782" cy="232"/>
              </a:xfrm>
              <a:prstGeom prst="rect">
                <a:avLst/>
              </a:prstGeom>
              <a:noFill/>
              <a:ln w="9525">
                <a:noFill/>
                <a:miter lim="800000"/>
                <a:headEnd/>
                <a:tailEnd/>
              </a:ln>
            </p:spPr>
            <p:txBody>
              <a:bodyPr>
                <a:spAutoFit/>
              </a:bodyPr>
              <a:lstStyle/>
              <a:p>
                <a:pPr algn="l" rtl="0"/>
                <a:r>
                  <a:rPr lang="en-US" sz="1600" b="1">
                    <a:solidFill>
                      <a:schemeClr val="accent1"/>
                    </a:solidFill>
                  </a:rPr>
                  <a:t>O-ring</a:t>
                </a:r>
                <a:endParaRPr lang="en-AU" sz="1600" b="1">
                  <a:solidFill>
                    <a:schemeClr val="accent1"/>
                  </a:solidFill>
                </a:endParaRPr>
              </a:p>
            </p:txBody>
          </p:sp>
          <p:sp>
            <p:nvSpPr>
              <p:cNvPr id="35" name="Line 67"/>
              <p:cNvSpPr>
                <a:spLocks noChangeShapeType="1"/>
              </p:cNvSpPr>
              <p:nvPr/>
            </p:nvSpPr>
            <p:spPr bwMode="auto">
              <a:xfrm flipH="1">
                <a:off x="3312" y="1488"/>
                <a:ext cx="384" cy="144"/>
              </a:xfrm>
              <a:prstGeom prst="line">
                <a:avLst/>
              </a:prstGeom>
              <a:noFill/>
              <a:ln w="9525">
                <a:solidFill>
                  <a:srgbClr val="339966"/>
                </a:solidFill>
                <a:round/>
                <a:headEnd/>
                <a:tailEnd type="triangle" w="med" len="med"/>
              </a:ln>
            </p:spPr>
            <p:txBody>
              <a:bodyPr wrap="none"/>
              <a:lstStyle/>
              <a:p>
                <a:pPr algn="l" rtl="0"/>
                <a:endParaRPr lang="en-US" b="1"/>
              </a:p>
            </p:txBody>
          </p:sp>
          <p:sp>
            <p:nvSpPr>
              <p:cNvPr id="36" name="Text Box 68"/>
              <p:cNvSpPr txBox="1">
                <a:spLocks noChangeArrowheads="1"/>
              </p:cNvSpPr>
              <p:nvPr/>
            </p:nvSpPr>
            <p:spPr bwMode="auto">
              <a:xfrm>
                <a:off x="2736" y="3600"/>
                <a:ext cx="767" cy="232"/>
              </a:xfrm>
              <a:prstGeom prst="rect">
                <a:avLst/>
              </a:prstGeom>
              <a:noFill/>
              <a:ln w="9525">
                <a:noFill/>
                <a:miter lim="800000"/>
                <a:headEnd/>
                <a:tailEnd/>
              </a:ln>
            </p:spPr>
            <p:txBody>
              <a:bodyPr wrap="square">
                <a:spAutoFit/>
              </a:bodyPr>
              <a:lstStyle/>
              <a:p>
                <a:pPr algn="l" rtl="0"/>
                <a:r>
                  <a:rPr lang="en-US" sz="1600" b="1" dirty="0"/>
                  <a:t>pedestal</a:t>
                </a:r>
                <a:endParaRPr lang="en-AU" sz="1600" b="1" dirty="0"/>
              </a:p>
            </p:txBody>
          </p:sp>
          <p:sp>
            <p:nvSpPr>
              <p:cNvPr id="37" name="Text Box 69"/>
              <p:cNvSpPr txBox="1">
                <a:spLocks noChangeArrowheads="1"/>
              </p:cNvSpPr>
              <p:nvPr/>
            </p:nvSpPr>
            <p:spPr bwMode="auto">
              <a:xfrm>
                <a:off x="1632" y="2496"/>
                <a:ext cx="720" cy="401"/>
              </a:xfrm>
              <a:prstGeom prst="rect">
                <a:avLst/>
              </a:prstGeom>
              <a:noFill/>
              <a:ln w="9525">
                <a:noFill/>
                <a:miter lim="800000"/>
                <a:headEnd/>
                <a:tailEnd/>
              </a:ln>
            </p:spPr>
            <p:txBody>
              <a:bodyPr>
                <a:spAutoFit/>
              </a:bodyPr>
              <a:lstStyle/>
              <a:p>
                <a:pPr algn="l" rtl="0"/>
                <a:r>
                  <a:rPr lang="en-US" sz="1600" b="1"/>
                  <a:t>Perspex cell</a:t>
                </a:r>
                <a:endParaRPr lang="en-AU" sz="1600" b="1"/>
              </a:p>
            </p:txBody>
          </p:sp>
          <p:sp>
            <p:nvSpPr>
              <p:cNvPr id="38" name="Text Box 70"/>
              <p:cNvSpPr txBox="1">
                <a:spLocks noChangeArrowheads="1"/>
              </p:cNvSpPr>
              <p:nvPr/>
            </p:nvSpPr>
            <p:spPr bwMode="auto">
              <a:xfrm>
                <a:off x="856" y="3236"/>
                <a:ext cx="1016" cy="232"/>
              </a:xfrm>
              <a:prstGeom prst="rect">
                <a:avLst/>
              </a:prstGeom>
              <a:noFill/>
              <a:ln w="9525">
                <a:noFill/>
                <a:miter lim="800000"/>
                <a:headEnd/>
                <a:tailEnd/>
              </a:ln>
            </p:spPr>
            <p:txBody>
              <a:bodyPr wrap="square">
                <a:spAutoFit/>
              </a:bodyPr>
              <a:lstStyle/>
              <a:p>
                <a:pPr algn="l" rtl="0"/>
                <a:r>
                  <a:rPr lang="en-US" sz="1600" b="1" dirty="0"/>
                  <a:t>Cell pressure</a:t>
                </a:r>
                <a:endParaRPr lang="en-AU" sz="1600" b="1" dirty="0"/>
              </a:p>
            </p:txBody>
          </p:sp>
          <p:sp>
            <p:nvSpPr>
              <p:cNvPr id="39" name="Text Box 71"/>
              <p:cNvSpPr txBox="1">
                <a:spLocks noChangeArrowheads="1"/>
              </p:cNvSpPr>
              <p:nvPr/>
            </p:nvSpPr>
            <p:spPr bwMode="auto">
              <a:xfrm>
                <a:off x="785" y="3421"/>
                <a:ext cx="1146" cy="232"/>
              </a:xfrm>
              <a:prstGeom prst="rect">
                <a:avLst/>
              </a:prstGeom>
              <a:noFill/>
              <a:ln w="9525">
                <a:noFill/>
                <a:miter lim="800000"/>
                <a:headEnd/>
                <a:tailEnd/>
              </a:ln>
            </p:spPr>
            <p:txBody>
              <a:bodyPr wrap="square">
                <a:spAutoFit/>
              </a:bodyPr>
              <a:lstStyle/>
              <a:p>
                <a:pPr algn="l" rtl="0"/>
                <a:r>
                  <a:rPr lang="en-US" sz="1600" b="1" dirty="0">
                    <a:solidFill>
                      <a:srgbClr val="FF0000"/>
                    </a:solidFill>
                  </a:rPr>
                  <a:t>Back pressure</a:t>
                </a:r>
                <a:endParaRPr lang="en-AU" sz="1600" b="1" dirty="0">
                  <a:solidFill>
                    <a:srgbClr val="FF0000"/>
                  </a:solidFill>
                </a:endParaRPr>
              </a:p>
            </p:txBody>
          </p:sp>
          <p:sp>
            <p:nvSpPr>
              <p:cNvPr id="40" name="Text Box 72"/>
              <p:cNvSpPr txBox="1">
                <a:spLocks noChangeArrowheads="1"/>
              </p:cNvSpPr>
              <p:nvPr/>
            </p:nvSpPr>
            <p:spPr bwMode="auto">
              <a:xfrm>
                <a:off x="4758" y="2905"/>
                <a:ext cx="1221" cy="570"/>
              </a:xfrm>
              <a:prstGeom prst="rect">
                <a:avLst/>
              </a:prstGeom>
              <a:noFill/>
              <a:ln w="9525">
                <a:noFill/>
                <a:miter lim="800000"/>
                <a:headEnd/>
                <a:tailEnd/>
              </a:ln>
            </p:spPr>
            <p:txBody>
              <a:bodyPr>
                <a:spAutoFit/>
              </a:bodyPr>
              <a:lstStyle/>
              <a:p>
                <a:pPr algn="ctr" rtl="0"/>
                <a:r>
                  <a:rPr lang="en-US" sz="1600" b="1" dirty="0"/>
                  <a:t>Pore pressure or</a:t>
                </a:r>
              </a:p>
              <a:p>
                <a:pPr algn="ctr" rtl="0"/>
                <a:r>
                  <a:rPr lang="en-US" sz="1600" b="1" dirty="0"/>
                  <a:t>volume change</a:t>
                </a:r>
                <a:endParaRPr lang="en-AU" sz="1600" b="1" dirty="0"/>
              </a:p>
            </p:txBody>
          </p:sp>
          <p:grpSp>
            <p:nvGrpSpPr>
              <p:cNvPr id="41" name="Group 76"/>
              <p:cNvGrpSpPr>
                <a:grpSpLocks/>
              </p:cNvGrpSpPr>
              <p:nvPr/>
            </p:nvGrpSpPr>
            <p:grpSpPr bwMode="auto">
              <a:xfrm>
                <a:off x="3360" y="2597"/>
                <a:ext cx="970" cy="283"/>
                <a:chOff x="3360" y="2597"/>
                <a:chExt cx="970" cy="283"/>
              </a:xfrm>
            </p:grpSpPr>
            <p:sp>
              <p:nvSpPr>
                <p:cNvPr id="56" name="Text Box 74"/>
                <p:cNvSpPr txBox="1">
                  <a:spLocks noChangeArrowheads="1"/>
                </p:cNvSpPr>
                <p:nvPr/>
              </p:nvSpPr>
              <p:spPr bwMode="auto">
                <a:xfrm>
                  <a:off x="3706" y="2597"/>
                  <a:ext cx="624" cy="232"/>
                </a:xfrm>
                <a:prstGeom prst="rect">
                  <a:avLst/>
                </a:prstGeom>
                <a:noFill/>
                <a:ln w="9525">
                  <a:noFill/>
                  <a:miter lim="800000"/>
                  <a:headEnd/>
                  <a:tailEnd/>
                </a:ln>
              </p:spPr>
              <p:txBody>
                <a:bodyPr wrap="square">
                  <a:spAutoFit/>
                </a:bodyPr>
                <a:lstStyle/>
                <a:p>
                  <a:pPr algn="l" rtl="0"/>
                  <a:r>
                    <a:rPr lang="en-US" sz="1600" b="1" dirty="0"/>
                    <a:t>Water</a:t>
                  </a:r>
                  <a:endParaRPr lang="en-AU" sz="1600" b="1" dirty="0"/>
                </a:p>
              </p:txBody>
            </p:sp>
            <p:sp>
              <p:nvSpPr>
                <p:cNvPr id="57" name="Line 75"/>
                <p:cNvSpPr>
                  <a:spLocks noChangeShapeType="1"/>
                </p:cNvSpPr>
                <p:nvPr/>
              </p:nvSpPr>
              <p:spPr bwMode="auto">
                <a:xfrm flipH="1">
                  <a:off x="3360" y="2781"/>
                  <a:ext cx="384" cy="99"/>
                </a:xfrm>
                <a:prstGeom prst="line">
                  <a:avLst/>
                </a:prstGeom>
                <a:noFill/>
                <a:ln w="9525">
                  <a:solidFill>
                    <a:schemeClr val="tx1"/>
                  </a:solidFill>
                  <a:round/>
                  <a:headEnd/>
                  <a:tailEnd type="triangle" w="med" len="med"/>
                </a:ln>
              </p:spPr>
              <p:txBody>
                <a:bodyPr wrap="none"/>
                <a:lstStyle/>
                <a:p>
                  <a:pPr algn="l" rtl="0"/>
                  <a:endParaRPr lang="en-US" b="1"/>
                </a:p>
              </p:txBody>
            </p:sp>
          </p:grpSp>
          <p:sp>
            <p:nvSpPr>
              <p:cNvPr id="42" name="Line 95"/>
              <p:cNvSpPr>
                <a:spLocks noChangeShapeType="1"/>
              </p:cNvSpPr>
              <p:nvPr/>
            </p:nvSpPr>
            <p:spPr bwMode="auto">
              <a:xfrm>
                <a:off x="3066" y="2942"/>
                <a:ext cx="0" cy="372"/>
              </a:xfrm>
              <a:prstGeom prst="line">
                <a:avLst/>
              </a:prstGeom>
              <a:noFill/>
              <a:ln w="9525">
                <a:solidFill>
                  <a:schemeClr val="tx1"/>
                </a:solidFill>
                <a:round/>
                <a:headEnd/>
                <a:tailEnd/>
              </a:ln>
            </p:spPr>
            <p:txBody>
              <a:bodyPr/>
              <a:lstStyle/>
              <a:p>
                <a:pPr algn="l" rtl="0"/>
                <a:endParaRPr lang="en-US" b="1"/>
              </a:p>
            </p:txBody>
          </p:sp>
          <p:sp>
            <p:nvSpPr>
              <p:cNvPr id="43" name="Line 97"/>
              <p:cNvSpPr>
                <a:spLocks noChangeShapeType="1"/>
              </p:cNvSpPr>
              <p:nvPr/>
            </p:nvSpPr>
            <p:spPr bwMode="auto">
              <a:xfrm>
                <a:off x="3057" y="3306"/>
                <a:ext cx="1206" cy="8"/>
              </a:xfrm>
              <a:prstGeom prst="line">
                <a:avLst/>
              </a:prstGeom>
              <a:noFill/>
              <a:ln w="9525">
                <a:solidFill>
                  <a:schemeClr val="tx1"/>
                </a:solidFill>
                <a:round/>
                <a:headEnd/>
                <a:tailEnd/>
              </a:ln>
            </p:spPr>
            <p:txBody>
              <a:bodyPr/>
              <a:lstStyle/>
              <a:p>
                <a:pPr algn="l" rtl="0"/>
                <a:endParaRPr lang="en-US" b="1"/>
              </a:p>
            </p:txBody>
          </p:sp>
          <p:sp>
            <p:nvSpPr>
              <p:cNvPr id="44" name="Line 98"/>
              <p:cNvSpPr>
                <a:spLocks noChangeShapeType="1"/>
              </p:cNvSpPr>
              <p:nvPr/>
            </p:nvSpPr>
            <p:spPr bwMode="auto">
              <a:xfrm>
                <a:off x="3022" y="2933"/>
                <a:ext cx="0" cy="417"/>
              </a:xfrm>
              <a:prstGeom prst="line">
                <a:avLst/>
              </a:prstGeom>
              <a:noFill/>
              <a:ln w="9525">
                <a:solidFill>
                  <a:schemeClr val="tx1"/>
                </a:solidFill>
                <a:round/>
                <a:headEnd/>
                <a:tailEnd/>
              </a:ln>
            </p:spPr>
            <p:txBody>
              <a:bodyPr/>
              <a:lstStyle/>
              <a:p>
                <a:pPr algn="l" rtl="0"/>
                <a:endParaRPr lang="en-US" b="1"/>
              </a:p>
            </p:txBody>
          </p:sp>
          <p:sp>
            <p:nvSpPr>
              <p:cNvPr id="45" name="Line 100"/>
              <p:cNvSpPr>
                <a:spLocks noChangeShapeType="1"/>
              </p:cNvSpPr>
              <p:nvPr/>
            </p:nvSpPr>
            <p:spPr bwMode="auto">
              <a:xfrm>
                <a:off x="2393" y="3261"/>
                <a:ext cx="0" cy="71"/>
              </a:xfrm>
              <a:prstGeom prst="line">
                <a:avLst/>
              </a:prstGeom>
              <a:noFill/>
              <a:ln w="9525">
                <a:solidFill>
                  <a:schemeClr val="tx1"/>
                </a:solidFill>
                <a:round/>
                <a:headEnd/>
                <a:tailEnd/>
              </a:ln>
            </p:spPr>
            <p:txBody>
              <a:bodyPr/>
              <a:lstStyle/>
              <a:p>
                <a:pPr algn="l" rtl="0"/>
                <a:endParaRPr lang="en-US" b="1"/>
              </a:p>
            </p:txBody>
          </p:sp>
          <p:sp>
            <p:nvSpPr>
              <p:cNvPr id="46" name="Line 101"/>
              <p:cNvSpPr>
                <a:spLocks noChangeShapeType="1"/>
              </p:cNvSpPr>
              <p:nvPr/>
            </p:nvSpPr>
            <p:spPr bwMode="auto">
              <a:xfrm flipH="1">
                <a:off x="1870" y="3350"/>
                <a:ext cx="531" cy="0"/>
              </a:xfrm>
              <a:prstGeom prst="line">
                <a:avLst/>
              </a:prstGeom>
              <a:noFill/>
              <a:ln w="9525">
                <a:solidFill>
                  <a:schemeClr val="tx1"/>
                </a:solidFill>
                <a:round/>
                <a:headEnd/>
                <a:tailEnd/>
              </a:ln>
            </p:spPr>
            <p:txBody>
              <a:bodyPr/>
              <a:lstStyle/>
              <a:p>
                <a:pPr algn="l" rtl="0"/>
                <a:endParaRPr lang="en-US" b="1"/>
              </a:p>
            </p:txBody>
          </p:sp>
          <p:sp>
            <p:nvSpPr>
              <p:cNvPr id="47" name="Line 102"/>
              <p:cNvSpPr>
                <a:spLocks noChangeShapeType="1"/>
              </p:cNvSpPr>
              <p:nvPr/>
            </p:nvSpPr>
            <p:spPr bwMode="auto">
              <a:xfrm>
                <a:off x="2437" y="3270"/>
                <a:ext cx="0" cy="133"/>
              </a:xfrm>
              <a:prstGeom prst="line">
                <a:avLst/>
              </a:prstGeom>
              <a:noFill/>
              <a:ln w="9525">
                <a:solidFill>
                  <a:schemeClr val="tx1"/>
                </a:solidFill>
                <a:round/>
                <a:headEnd/>
                <a:tailEnd/>
              </a:ln>
            </p:spPr>
            <p:txBody>
              <a:bodyPr/>
              <a:lstStyle/>
              <a:p>
                <a:pPr algn="l" rtl="0"/>
                <a:endParaRPr lang="en-US" b="1"/>
              </a:p>
            </p:txBody>
          </p:sp>
          <p:sp>
            <p:nvSpPr>
              <p:cNvPr id="48" name="Line 103"/>
              <p:cNvSpPr>
                <a:spLocks noChangeShapeType="1"/>
              </p:cNvSpPr>
              <p:nvPr/>
            </p:nvSpPr>
            <p:spPr bwMode="auto">
              <a:xfrm flipH="1">
                <a:off x="1879" y="3403"/>
                <a:ext cx="558" cy="0"/>
              </a:xfrm>
              <a:prstGeom prst="line">
                <a:avLst/>
              </a:prstGeom>
              <a:noFill/>
              <a:ln w="9525">
                <a:solidFill>
                  <a:schemeClr val="tx1"/>
                </a:solidFill>
                <a:round/>
                <a:headEnd/>
                <a:tailEnd/>
              </a:ln>
            </p:spPr>
            <p:txBody>
              <a:bodyPr/>
              <a:lstStyle/>
              <a:p>
                <a:pPr algn="l" rtl="0"/>
                <a:endParaRPr lang="en-US" b="1"/>
              </a:p>
            </p:txBody>
          </p:sp>
          <p:sp>
            <p:nvSpPr>
              <p:cNvPr id="49" name="Line 104"/>
              <p:cNvSpPr>
                <a:spLocks noChangeShapeType="1"/>
              </p:cNvSpPr>
              <p:nvPr/>
            </p:nvSpPr>
            <p:spPr bwMode="auto">
              <a:xfrm>
                <a:off x="2481" y="3270"/>
                <a:ext cx="0" cy="230"/>
              </a:xfrm>
              <a:prstGeom prst="line">
                <a:avLst/>
              </a:prstGeom>
              <a:noFill/>
              <a:ln w="9525">
                <a:solidFill>
                  <a:schemeClr val="tx1"/>
                </a:solidFill>
                <a:round/>
                <a:headEnd/>
                <a:tailEnd/>
              </a:ln>
            </p:spPr>
            <p:txBody>
              <a:bodyPr/>
              <a:lstStyle/>
              <a:p>
                <a:pPr algn="l" rtl="0"/>
                <a:endParaRPr lang="en-US" b="1"/>
              </a:p>
            </p:txBody>
          </p:sp>
          <p:sp>
            <p:nvSpPr>
              <p:cNvPr id="50" name="Line 105"/>
              <p:cNvSpPr>
                <a:spLocks noChangeShapeType="1"/>
              </p:cNvSpPr>
              <p:nvPr/>
            </p:nvSpPr>
            <p:spPr bwMode="auto">
              <a:xfrm flipH="1">
                <a:off x="1852" y="3500"/>
                <a:ext cx="629" cy="0"/>
              </a:xfrm>
              <a:prstGeom prst="line">
                <a:avLst/>
              </a:prstGeom>
              <a:noFill/>
              <a:ln w="9525">
                <a:solidFill>
                  <a:schemeClr val="tx1"/>
                </a:solidFill>
                <a:round/>
                <a:headEnd/>
                <a:tailEnd/>
              </a:ln>
            </p:spPr>
            <p:txBody>
              <a:bodyPr/>
              <a:lstStyle/>
              <a:p>
                <a:pPr algn="l" rtl="0"/>
                <a:endParaRPr lang="en-US" b="1"/>
              </a:p>
            </p:txBody>
          </p:sp>
          <p:sp>
            <p:nvSpPr>
              <p:cNvPr id="51" name="Line 106"/>
              <p:cNvSpPr>
                <a:spLocks noChangeShapeType="1"/>
              </p:cNvSpPr>
              <p:nvPr/>
            </p:nvSpPr>
            <p:spPr bwMode="auto">
              <a:xfrm flipH="1">
                <a:off x="2517" y="3261"/>
                <a:ext cx="9" cy="292"/>
              </a:xfrm>
              <a:prstGeom prst="line">
                <a:avLst/>
              </a:prstGeom>
              <a:noFill/>
              <a:ln w="9525">
                <a:solidFill>
                  <a:schemeClr val="tx1"/>
                </a:solidFill>
                <a:round/>
                <a:headEnd/>
                <a:tailEnd/>
              </a:ln>
            </p:spPr>
            <p:txBody>
              <a:bodyPr/>
              <a:lstStyle/>
              <a:p>
                <a:pPr algn="l" rtl="0"/>
                <a:endParaRPr lang="en-US" b="1"/>
              </a:p>
            </p:txBody>
          </p:sp>
          <p:sp>
            <p:nvSpPr>
              <p:cNvPr id="52" name="Line 107"/>
              <p:cNvSpPr>
                <a:spLocks noChangeShapeType="1"/>
              </p:cNvSpPr>
              <p:nvPr/>
            </p:nvSpPr>
            <p:spPr bwMode="auto">
              <a:xfrm flipH="1" flipV="1">
                <a:off x="1852" y="3545"/>
                <a:ext cx="665" cy="8"/>
              </a:xfrm>
              <a:prstGeom prst="line">
                <a:avLst/>
              </a:prstGeom>
              <a:noFill/>
              <a:ln w="9525">
                <a:solidFill>
                  <a:schemeClr val="tx1"/>
                </a:solidFill>
                <a:round/>
                <a:headEnd/>
                <a:tailEnd/>
              </a:ln>
            </p:spPr>
            <p:txBody>
              <a:bodyPr/>
              <a:lstStyle/>
              <a:p>
                <a:pPr algn="l" rtl="0"/>
                <a:endParaRPr lang="en-US" b="1"/>
              </a:p>
            </p:txBody>
          </p:sp>
          <p:sp>
            <p:nvSpPr>
              <p:cNvPr id="53" name="Line 108"/>
              <p:cNvSpPr>
                <a:spLocks noChangeShapeType="1"/>
              </p:cNvSpPr>
              <p:nvPr/>
            </p:nvSpPr>
            <p:spPr bwMode="auto">
              <a:xfrm flipH="1">
                <a:off x="2765" y="1464"/>
                <a:ext cx="9" cy="211"/>
              </a:xfrm>
              <a:prstGeom prst="line">
                <a:avLst/>
              </a:prstGeom>
              <a:noFill/>
              <a:ln w="9525">
                <a:solidFill>
                  <a:schemeClr val="tx1"/>
                </a:solidFill>
                <a:round/>
                <a:headEnd/>
                <a:tailEnd/>
              </a:ln>
            </p:spPr>
            <p:txBody>
              <a:bodyPr/>
              <a:lstStyle/>
              <a:p>
                <a:pPr algn="l" rtl="0"/>
                <a:endParaRPr lang="en-US" b="1"/>
              </a:p>
            </p:txBody>
          </p:sp>
          <p:sp>
            <p:nvSpPr>
              <p:cNvPr id="54" name="Line 109"/>
              <p:cNvSpPr>
                <a:spLocks noChangeShapeType="1"/>
              </p:cNvSpPr>
              <p:nvPr/>
            </p:nvSpPr>
            <p:spPr bwMode="auto">
              <a:xfrm>
                <a:off x="2818" y="1445"/>
                <a:ext cx="0" cy="248"/>
              </a:xfrm>
              <a:prstGeom prst="line">
                <a:avLst/>
              </a:prstGeom>
              <a:noFill/>
              <a:ln w="9525">
                <a:solidFill>
                  <a:schemeClr val="tx1"/>
                </a:solidFill>
                <a:round/>
                <a:headEnd/>
                <a:tailEnd/>
              </a:ln>
            </p:spPr>
            <p:txBody>
              <a:bodyPr/>
              <a:lstStyle/>
              <a:p>
                <a:pPr algn="l" rtl="0"/>
                <a:endParaRPr lang="en-US" b="1"/>
              </a:p>
            </p:txBody>
          </p:sp>
          <p:sp>
            <p:nvSpPr>
              <p:cNvPr id="55" name="Line 99"/>
              <p:cNvSpPr>
                <a:spLocks noChangeShapeType="1"/>
              </p:cNvSpPr>
              <p:nvPr/>
            </p:nvSpPr>
            <p:spPr bwMode="auto">
              <a:xfrm flipV="1">
                <a:off x="3022" y="3359"/>
                <a:ext cx="1240" cy="0"/>
              </a:xfrm>
              <a:prstGeom prst="line">
                <a:avLst/>
              </a:prstGeom>
              <a:noFill/>
              <a:ln w="9525">
                <a:solidFill>
                  <a:schemeClr val="tx1"/>
                </a:solidFill>
                <a:round/>
                <a:headEnd/>
                <a:tailEnd/>
              </a:ln>
            </p:spPr>
            <p:txBody>
              <a:bodyPr/>
              <a:lstStyle/>
              <a:p>
                <a:pPr algn="l" rtl="0"/>
                <a:endParaRPr lang="en-US" b="1"/>
              </a:p>
            </p:txBody>
          </p:sp>
        </p:grpSp>
        <p:sp>
          <p:nvSpPr>
            <p:cNvPr id="11" name="Text Box 113"/>
            <p:cNvSpPr txBox="1">
              <a:spLocks noChangeArrowheads="1"/>
            </p:cNvSpPr>
            <p:nvPr/>
          </p:nvSpPr>
          <p:spPr bwMode="auto">
            <a:xfrm>
              <a:off x="2693" y="2029"/>
              <a:ext cx="666" cy="443"/>
            </a:xfrm>
            <a:prstGeom prst="rect">
              <a:avLst/>
            </a:prstGeom>
            <a:noFill/>
            <a:ln w="9525" algn="ctr">
              <a:noFill/>
              <a:miter lim="800000"/>
              <a:headEnd/>
              <a:tailEnd/>
            </a:ln>
          </p:spPr>
          <p:txBody>
            <a:bodyPr>
              <a:spAutoFit/>
            </a:bodyPr>
            <a:lstStyle/>
            <a:p>
              <a:pPr algn="ctr" rtl="0"/>
              <a:r>
                <a:rPr lang="en-US" sz="1800" b="1" dirty="0"/>
                <a:t>Soil sample</a:t>
              </a:r>
            </a:p>
          </p:txBody>
        </p:sp>
      </p:grpSp>
      <p:cxnSp>
        <p:nvCxnSpPr>
          <p:cNvPr id="76" name="Elbow Connector 75"/>
          <p:cNvCxnSpPr/>
          <p:nvPr/>
        </p:nvCxnSpPr>
        <p:spPr>
          <a:xfrm rot="10800000">
            <a:off x="5996356" y="4801747"/>
            <a:ext cx="2308110" cy="993987"/>
          </a:xfrm>
          <a:prstGeom prst="bentConnector3">
            <a:avLst>
              <a:gd name="adj1" fmla="val 70870"/>
            </a:avLst>
          </a:prstGeom>
          <a:ln>
            <a:tailEnd type="triangle"/>
          </a:ln>
        </p:spPr>
        <p:style>
          <a:lnRef idx="1">
            <a:schemeClr val="accent1"/>
          </a:lnRef>
          <a:fillRef idx="0">
            <a:schemeClr val="accent1"/>
          </a:fillRef>
          <a:effectRef idx="0">
            <a:schemeClr val="accent1"/>
          </a:effectRef>
          <a:fontRef idx="minor">
            <a:schemeClr val="tx1"/>
          </a:fontRef>
        </p:style>
      </p:cxnSp>
      <p:sp>
        <p:nvSpPr>
          <p:cNvPr id="83" name="Text Box 72"/>
          <p:cNvSpPr txBox="1">
            <a:spLocks noChangeArrowheads="1"/>
          </p:cNvSpPr>
          <p:nvPr/>
        </p:nvSpPr>
        <p:spPr bwMode="auto">
          <a:xfrm>
            <a:off x="6805204" y="5186495"/>
            <a:ext cx="1781163" cy="584775"/>
          </a:xfrm>
          <a:prstGeom prst="rect">
            <a:avLst/>
          </a:prstGeom>
          <a:solidFill>
            <a:srgbClr val="FFFF00"/>
          </a:solidFill>
          <a:ln w="9525">
            <a:noFill/>
            <a:miter lim="800000"/>
            <a:headEnd/>
            <a:tailEnd/>
          </a:ln>
        </p:spPr>
        <p:txBody>
          <a:bodyPr>
            <a:spAutoFit/>
          </a:bodyPr>
          <a:lstStyle/>
          <a:p>
            <a:pPr algn="ctr" rtl="0"/>
            <a:r>
              <a:rPr lang="en-US" sz="1600" b="1" dirty="0" smtClean="0">
                <a:solidFill>
                  <a:srgbClr val="0033CC"/>
                </a:solidFill>
              </a:rPr>
              <a:t>Closed all along the UU test</a:t>
            </a:r>
            <a:endParaRPr lang="en-AU" sz="1600" b="1" dirty="0">
              <a:solidFill>
                <a:srgbClr val="0033CC"/>
              </a:solidFill>
            </a:endParaRPr>
          </a:p>
        </p:txBody>
      </p:sp>
      <p:sp>
        <p:nvSpPr>
          <p:cNvPr id="84" name="Rectangle 2"/>
          <p:cNvSpPr txBox="1">
            <a:spLocks noChangeArrowheads="1"/>
          </p:cNvSpPr>
          <p:nvPr/>
        </p:nvSpPr>
        <p:spPr bwMode="auto">
          <a:xfrm>
            <a:off x="0" y="137157"/>
            <a:ext cx="6512553" cy="46166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en-US" sz="2400" b="1" u="sng" dirty="0" smtClean="0">
                <a:solidFill>
                  <a:srgbClr val="C00000"/>
                </a:solidFill>
                <a:latin typeface="Arial" charset="0"/>
                <a:ea typeface="+mn-ea"/>
                <a:cs typeface="Arial" pitchFamily="34" charset="0"/>
              </a:rPr>
              <a:t>III. </a:t>
            </a:r>
            <a:r>
              <a:rPr lang="en-US" sz="2400" b="1" u="sng" dirty="0" err="1" smtClean="0">
                <a:solidFill>
                  <a:srgbClr val="C00000"/>
                </a:solidFill>
                <a:latin typeface="Arial" charset="0"/>
                <a:ea typeface="+mn-ea"/>
                <a:cs typeface="Arial" pitchFamily="34" charset="0"/>
              </a:rPr>
              <a:t>Unonsolidated</a:t>
            </a:r>
            <a:r>
              <a:rPr lang="en-US" sz="2400" b="1" u="sng" dirty="0" smtClean="0">
                <a:solidFill>
                  <a:srgbClr val="C00000"/>
                </a:solidFill>
                <a:latin typeface="Arial" charset="0"/>
                <a:ea typeface="+mn-ea"/>
                <a:cs typeface="Arial" pitchFamily="34" charset="0"/>
              </a:rPr>
              <a:t> Unrained Test (</a:t>
            </a:r>
            <a:r>
              <a:rPr lang="en-US" sz="2400" b="1" u="sng" dirty="0" smtClean="0">
                <a:solidFill>
                  <a:srgbClr val="0000FF"/>
                </a:solidFill>
                <a:latin typeface="Arial" charset="0"/>
                <a:ea typeface="+mn-ea"/>
                <a:cs typeface="Arial" pitchFamily="34" charset="0"/>
              </a:rPr>
              <a:t>UU</a:t>
            </a:r>
            <a:r>
              <a:rPr lang="en-US" sz="2400" b="1" u="sng" dirty="0" smtClean="0">
                <a:solidFill>
                  <a:srgbClr val="C00000"/>
                </a:solidFill>
                <a:latin typeface="Arial" charset="0"/>
                <a:ea typeface="+mn-ea"/>
                <a:cs typeface="Arial" pitchFamily="34" charset="0"/>
              </a:rPr>
              <a:t> </a:t>
            </a:r>
            <a:r>
              <a:rPr lang="en-US" sz="2400" b="1" u="sng" dirty="0" smtClean="0">
                <a:solidFill>
                  <a:srgbClr val="0000FF"/>
                </a:solidFill>
                <a:latin typeface="Arial" charset="0"/>
                <a:ea typeface="+mn-ea"/>
                <a:cs typeface="Arial" pitchFamily="34" charset="0"/>
              </a:rPr>
              <a:t>Test</a:t>
            </a:r>
            <a:r>
              <a:rPr lang="en-US" sz="2400" b="1" u="sng" dirty="0" smtClean="0">
                <a:solidFill>
                  <a:srgbClr val="C00000"/>
                </a:solidFill>
                <a:latin typeface="Arial" charset="0"/>
                <a:ea typeface="+mn-ea"/>
                <a:cs typeface="Arial" pitchFamily="34" charset="0"/>
              </a:rPr>
              <a:t>)</a:t>
            </a:r>
            <a:endParaRPr lang="en-AU" sz="2400" b="1" u="sng" dirty="0">
              <a:solidFill>
                <a:srgbClr val="C00000"/>
              </a:solidFill>
              <a:latin typeface="Arial" charset="0"/>
              <a:ea typeface="+mn-ea"/>
              <a:cs typeface="Arial" pitchFamily="34" charset="0"/>
            </a:endParaRPr>
          </a:p>
        </p:txBody>
      </p:sp>
    </p:spTree>
    <p:extLst>
      <p:ext uri="{BB962C8B-B14F-4D97-AF65-F5344CB8AC3E}">
        <p14:creationId xmlns:p14="http://schemas.microsoft.com/office/powerpoint/2010/main" val="565431194"/>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60" name="Text Box 12"/>
          <p:cNvSpPr txBox="1">
            <a:spLocks noChangeArrowheads="1"/>
          </p:cNvSpPr>
          <p:nvPr/>
        </p:nvSpPr>
        <p:spPr bwMode="auto">
          <a:xfrm>
            <a:off x="3245293" y="1957662"/>
            <a:ext cx="500063" cy="579437"/>
          </a:xfrm>
          <a:prstGeom prst="rect">
            <a:avLst/>
          </a:prstGeom>
          <a:noFill/>
          <a:ln w="9525" algn="ctr">
            <a:noFill/>
            <a:miter lim="800000"/>
            <a:headEnd/>
            <a:tailEnd/>
          </a:ln>
        </p:spPr>
        <p:txBody>
          <a:bodyPr>
            <a:spAutoFit/>
          </a:bodyPr>
          <a:lstStyle/>
          <a:p>
            <a:pPr algn="l" rtl="0"/>
            <a:r>
              <a:rPr lang="en-US" sz="3200" b="1"/>
              <a:t>=</a:t>
            </a:r>
          </a:p>
        </p:txBody>
      </p:sp>
      <p:sp>
        <p:nvSpPr>
          <p:cNvPr id="155663" name="Text Box 15"/>
          <p:cNvSpPr txBox="1">
            <a:spLocks noChangeArrowheads="1"/>
          </p:cNvSpPr>
          <p:nvPr/>
        </p:nvSpPr>
        <p:spPr bwMode="auto">
          <a:xfrm>
            <a:off x="5172518" y="1967187"/>
            <a:ext cx="471488" cy="579437"/>
          </a:xfrm>
          <a:prstGeom prst="rect">
            <a:avLst/>
          </a:prstGeom>
          <a:noFill/>
          <a:ln w="9525" algn="ctr">
            <a:noFill/>
            <a:miter lim="800000"/>
            <a:headEnd/>
            <a:tailEnd/>
          </a:ln>
        </p:spPr>
        <p:txBody>
          <a:bodyPr>
            <a:spAutoFit/>
          </a:bodyPr>
          <a:lstStyle/>
          <a:p>
            <a:pPr algn="l" rtl="0"/>
            <a:r>
              <a:rPr lang="en-US" sz="3200" b="1"/>
              <a:t>+</a:t>
            </a:r>
          </a:p>
        </p:txBody>
      </p:sp>
      <p:sp>
        <p:nvSpPr>
          <p:cNvPr id="155667" name="Text Box 19"/>
          <p:cNvSpPr txBox="1">
            <a:spLocks noChangeArrowheads="1"/>
          </p:cNvSpPr>
          <p:nvPr/>
        </p:nvSpPr>
        <p:spPr bwMode="auto">
          <a:xfrm>
            <a:off x="527493" y="1038499"/>
            <a:ext cx="6673850" cy="369332"/>
          </a:xfrm>
          <a:prstGeom prst="rect">
            <a:avLst/>
          </a:prstGeom>
          <a:solidFill>
            <a:srgbClr val="FFFF00"/>
          </a:solidFill>
          <a:ln w="9525" algn="ctr">
            <a:noFill/>
            <a:miter lim="800000"/>
            <a:headEnd/>
            <a:tailEnd/>
          </a:ln>
        </p:spPr>
        <p:txBody>
          <a:bodyPr>
            <a:spAutoFit/>
          </a:bodyPr>
          <a:lstStyle/>
          <a:p>
            <a:pPr algn="l" rtl="0"/>
            <a:r>
              <a:rPr lang="en-US" b="1" dirty="0">
                <a:solidFill>
                  <a:srgbClr val="0000FF"/>
                </a:solidFill>
              </a:rPr>
              <a:t>Step </a:t>
            </a:r>
            <a:r>
              <a:rPr lang="en-US" b="1" dirty="0" smtClean="0">
                <a:solidFill>
                  <a:srgbClr val="0000FF"/>
                </a:solidFill>
              </a:rPr>
              <a:t>1: </a:t>
            </a:r>
            <a:r>
              <a:rPr lang="en-US" b="1" dirty="0">
                <a:solidFill>
                  <a:srgbClr val="0000FF"/>
                </a:solidFill>
              </a:rPr>
              <a:t>After application of </a:t>
            </a:r>
            <a:r>
              <a:rPr lang="en-US" b="1" dirty="0" smtClean="0">
                <a:solidFill>
                  <a:srgbClr val="0000FF"/>
                </a:solidFill>
              </a:rPr>
              <a:t>cell </a:t>
            </a:r>
            <a:r>
              <a:rPr lang="en-US" b="1" dirty="0">
                <a:solidFill>
                  <a:srgbClr val="0000FF"/>
                </a:solidFill>
              </a:rPr>
              <a:t>pressure</a:t>
            </a:r>
          </a:p>
        </p:txBody>
      </p:sp>
      <p:grpSp>
        <p:nvGrpSpPr>
          <p:cNvPr id="3" name="Group 112"/>
          <p:cNvGrpSpPr>
            <a:grpSpLocks/>
          </p:cNvGrpSpPr>
          <p:nvPr/>
        </p:nvGrpSpPr>
        <p:grpSpPr bwMode="auto">
          <a:xfrm>
            <a:off x="1457768" y="1413149"/>
            <a:ext cx="1716088" cy="1277938"/>
            <a:chOff x="758" y="1754"/>
            <a:chExt cx="1081" cy="805"/>
          </a:xfrm>
        </p:grpSpPr>
        <p:sp>
          <p:nvSpPr>
            <p:cNvPr id="89132" name="Rectangle 27" descr="Stationery"/>
            <p:cNvSpPr>
              <a:spLocks noChangeArrowheads="1"/>
            </p:cNvSpPr>
            <p:nvPr/>
          </p:nvSpPr>
          <p:spPr bwMode="auto">
            <a:xfrm>
              <a:off x="758" y="2153"/>
              <a:ext cx="35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89133" name="Line 28"/>
            <p:cNvSpPr>
              <a:spLocks noChangeShapeType="1"/>
            </p:cNvSpPr>
            <p:nvPr/>
          </p:nvSpPr>
          <p:spPr bwMode="auto">
            <a:xfrm>
              <a:off x="910" y="1990"/>
              <a:ext cx="0" cy="178"/>
            </a:xfrm>
            <a:prstGeom prst="line">
              <a:avLst/>
            </a:prstGeom>
            <a:noFill/>
            <a:ln w="38100">
              <a:solidFill>
                <a:schemeClr val="tx1"/>
              </a:solidFill>
              <a:round/>
              <a:headEnd/>
              <a:tailEnd type="triangle" w="med" len="med"/>
            </a:ln>
          </p:spPr>
          <p:txBody>
            <a:bodyPr/>
            <a:lstStyle/>
            <a:p>
              <a:pPr algn="l" rtl="0"/>
              <a:endParaRPr lang="en-US" b="1"/>
            </a:p>
          </p:txBody>
        </p:sp>
        <p:sp>
          <p:nvSpPr>
            <p:cNvPr id="89134" name="Line 29"/>
            <p:cNvSpPr>
              <a:spLocks noChangeShapeType="1"/>
            </p:cNvSpPr>
            <p:nvPr/>
          </p:nvSpPr>
          <p:spPr bwMode="auto">
            <a:xfrm rot="5400000">
              <a:off x="1201" y="2257"/>
              <a:ext cx="7" cy="197"/>
            </a:xfrm>
            <a:prstGeom prst="line">
              <a:avLst/>
            </a:prstGeom>
            <a:noFill/>
            <a:ln w="38100">
              <a:solidFill>
                <a:schemeClr val="tx1"/>
              </a:solidFill>
              <a:round/>
              <a:headEnd/>
              <a:tailEnd type="triangle" w="med" len="med"/>
            </a:ln>
          </p:spPr>
          <p:txBody>
            <a:bodyPr/>
            <a:lstStyle/>
            <a:p>
              <a:pPr algn="l" rtl="0"/>
              <a:endParaRPr lang="en-US" b="1"/>
            </a:p>
          </p:txBody>
        </p:sp>
        <p:sp>
          <p:nvSpPr>
            <p:cNvPr id="89135" name="Text Box 30"/>
            <p:cNvSpPr txBox="1">
              <a:spLocks noChangeArrowheads="1"/>
            </p:cNvSpPr>
            <p:nvPr/>
          </p:nvSpPr>
          <p:spPr bwMode="auto">
            <a:xfrm>
              <a:off x="837" y="1754"/>
              <a:ext cx="987" cy="233"/>
            </a:xfrm>
            <a:prstGeom prst="rect">
              <a:avLst/>
            </a:prstGeom>
            <a:noFill/>
            <a:ln w="9525" algn="ctr">
              <a:noFill/>
              <a:miter lim="800000"/>
              <a:headEnd/>
              <a:tailEnd/>
            </a:ln>
          </p:spPr>
          <p:txBody>
            <a:bodyPr>
              <a:spAutoFit/>
            </a:bodyPr>
            <a:lstStyle/>
            <a:p>
              <a:pPr algn="l" rtl="0"/>
              <a:r>
                <a:rPr lang="en-US" b="1">
                  <a:latin typeface="Symbol" pitchFamily="18" charset="2"/>
                </a:rPr>
                <a:t>s</a:t>
              </a:r>
              <a:r>
                <a:rPr lang="en-US" b="1" baseline="-25000"/>
                <a:t>C </a:t>
              </a:r>
              <a:r>
                <a:rPr lang="en-US" b="1"/>
                <a:t>= </a:t>
              </a:r>
              <a:r>
                <a:rPr lang="en-US" b="1">
                  <a:latin typeface="Symbol" pitchFamily="18" charset="2"/>
                </a:rPr>
                <a:t>s</a:t>
              </a:r>
              <a:r>
                <a:rPr lang="en-US" b="1" baseline="-25000"/>
                <a:t>3</a:t>
              </a:r>
            </a:p>
          </p:txBody>
        </p:sp>
        <p:sp>
          <p:nvSpPr>
            <p:cNvPr id="89136" name="Text Box 104"/>
            <p:cNvSpPr txBox="1">
              <a:spLocks noChangeArrowheads="1"/>
            </p:cNvSpPr>
            <p:nvPr/>
          </p:nvSpPr>
          <p:spPr bwMode="auto">
            <a:xfrm>
              <a:off x="1140" y="2075"/>
              <a:ext cx="699" cy="233"/>
            </a:xfrm>
            <a:prstGeom prst="rect">
              <a:avLst/>
            </a:prstGeom>
            <a:noFill/>
            <a:ln w="9525" algn="ctr">
              <a:noFill/>
              <a:miter lim="800000"/>
              <a:headEnd/>
              <a:tailEnd/>
            </a:ln>
          </p:spPr>
          <p:txBody>
            <a:bodyPr>
              <a:spAutoFit/>
            </a:bodyPr>
            <a:lstStyle/>
            <a:p>
              <a:pPr algn="l" rtl="0"/>
              <a:r>
                <a:rPr lang="en-US" b="1">
                  <a:latin typeface="Symbol" pitchFamily="18" charset="2"/>
                </a:rPr>
                <a:t>s</a:t>
              </a:r>
              <a:r>
                <a:rPr lang="en-US" b="1" baseline="-25000"/>
                <a:t>C </a:t>
              </a:r>
              <a:r>
                <a:rPr lang="en-US" b="1"/>
                <a:t>= </a:t>
              </a:r>
              <a:r>
                <a:rPr lang="en-US" b="1">
                  <a:latin typeface="Symbol" pitchFamily="18" charset="2"/>
                </a:rPr>
                <a:t>s</a:t>
              </a:r>
              <a:r>
                <a:rPr lang="en-US" b="1" baseline="-25000"/>
                <a:t>3</a:t>
              </a:r>
            </a:p>
          </p:txBody>
        </p:sp>
      </p:grpSp>
      <p:grpSp>
        <p:nvGrpSpPr>
          <p:cNvPr id="4" name="Group 127"/>
          <p:cNvGrpSpPr>
            <a:grpSpLocks/>
          </p:cNvGrpSpPr>
          <p:nvPr/>
        </p:nvGrpSpPr>
        <p:grpSpPr bwMode="auto">
          <a:xfrm>
            <a:off x="3853306" y="1894162"/>
            <a:ext cx="720725" cy="725487"/>
            <a:chOff x="2267" y="1931"/>
            <a:chExt cx="454" cy="457"/>
          </a:xfrm>
        </p:grpSpPr>
        <p:sp>
          <p:nvSpPr>
            <p:cNvPr id="89126" name="Rectangle 33" descr="Stationery"/>
            <p:cNvSpPr>
              <a:spLocks noChangeArrowheads="1"/>
            </p:cNvSpPr>
            <p:nvPr/>
          </p:nvSpPr>
          <p:spPr bwMode="auto">
            <a:xfrm>
              <a:off x="2282" y="1946"/>
              <a:ext cx="439" cy="442"/>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89127" name="Text Box 34"/>
            <p:cNvSpPr txBox="1">
              <a:spLocks noChangeArrowheads="1"/>
            </p:cNvSpPr>
            <p:nvPr/>
          </p:nvSpPr>
          <p:spPr bwMode="auto">
            <a:xfrm>
              <a:off x="2329" y="2030"/>
              <a:ext cx="373" cy="231"/>
            </a:xfrm>
            <a:prstGeom prst="rect">
              <a:avLst/>
            </a:prstGeom>
            <a:noFill/>
            <a:ln w="9525" algn="ctr">
              <a:noFill/>
              <a:miter lim="800000"/>
              <a:headEnd/>
              <a:tailEnd/>
            </a:ln>
          </p:spPr>
          <p:txBody>
            <a:bodyPr>
              <a:spAutoFit/>
            </a:bodyPr>
            <a:lstStyle/>
            <a:p>
              <a:pPr algn="l" rtl="0"/>
              <a:r>
                <a:rPr lang="en-US" sz="1800" b="1">
                  <a:latin typeface="Symbol" pitchFamily="18" charset="2"/>
                </a:rPr>
                <a:t>D</a:t>
              </a:r>
              <a:r>
                <a:rPr lang="en-US" sz="1800" b="1"/>
                <a:t>u</a:t>
              </a:r>
              <a:r>
                <a:rPr lang="en-US" sz="1800" b="1" baseline="-25000"/>
                <a:t>c</a:t>
              </a:r>
              <a:endParaRPr lang="en-US" sz="1800" b="1"/>
            </a:p>
          </p:txBody>
        </p:sp>
        <p:sp>
          <p:nvSpPr>
            <p:cNvPr id="89128" name="Line 105"/>
            <p:cNvSpPr>
              <a:spLocks noChangeShapeType="1"/>
            </p:cNvSpPr>
            <p:nvPr/>
          </p:nvSpPr>
          <p:spPr bwMode="auto">
            <a:xfrm flipV="1">
              <a:off x="2487" y="1931"/>
              <a:ext cx="0" cy="137"/>
            </a:xfrm>
            <a:prstGeom prst="line">
              <a:avLst/>
            </a:prstGeom>
            <a:noFill/>
            <a:ln w="9525">
              <a:solidFill>
                <a:schemeClr val="tx1"/>
              </a:solidFill>
              <a:round/>
              <a:headEnd/>
              <a:tailEnd type="triangle" w="med" len="med"/>
            </a:ln>
          </p:spPr>
          <p:txBody>
            <a:bodyPr/>
            <a:lstStyle/>
            <a:p>
              <a:pPr algn="l" rtl="0"/>
              <a:endParaRPr lang="en-US" b="1"/>
            </a:p>
          </p:txBody>
        </p:sp>
        <p:sp>
          <p:nvSpPr>
            <p:cNvPr id="89129" name="Line 106"/>
            <p:cNvSpPr>
              <a:spLocks noChangeShapeType="1"/>
            </p:cNvSpPr>
            <p:nvPr/>
          </p:nvSpPr>
          <p:spPr bwMode="auto">
            <a:xfrm>
              <a:off x="2496" y="2269"/>
              <a:ext cx="0" cy="110"/>
            </a:xfrm>
            <a:prstGeom prst="line">
              <a:avLst/>
            </a:prstGeom>
            <a:noFill/>
            <a:ln w="9525">
              <a:solidFill>
                <a:schemeClr val="tx1"/>
              </a:solidFill>
              <a:round/>
              <a:headEnd/>
              <a:tailEnd type="triangle" w="med" len="med"/>
            </a:ln>
          </p:spPr>
          <p:txBody>
            <a:bodyPr/>
            <a:lstStyle/>
            <a:p>
              <a:pPr algn="l" rtl="0"/>
              <a:endParaRPr lang="en-US" b="1"/>
            </a:p>
          </p:txBody>
        </p:sp>
        <p:sp>
          <p:nvSpPr>
            <p:cNvPr id="89130" name="Line 107"/>
            <p:cNvSpPr>
              <a:spLocks noChangeShapeType="1"/>
            </p:cNvSpPr>
            <p:nvPr/>
          </p:nvSpPr>
          <p:spPr bwMode="auto">
            <a:xfrm>
              <a:off x="2588" y="2150"/>
              <a:ext cx="127" cy="0"/>
            </a:xfrm>
            <a:prstGeom prst="line">
              <a:avLst/>
            </a:prstGeom>
            <a:noFill/>
            <a:ln w="9525">
              <a:solidFill>
                <a:schemeClr val="tx1"/>
              </a:solidFill>
              <a:round/>
              <a:headEnd/>
              <a:tailEnd type="triangle" w="med" len="med"/>
            </a:ln>
          </p:spPr>
          <p:txBody>
            <a:bodyPr/>
            <a:lstStyle/>
            <a:p>
              <a:pPr algn="l" rtl="0"/>
              <a:endParaRPr lang="en-US" b="1"/>
            </a:p>
          </p:txBody>
        </p:sp>
        <p:sp>
          <p:nvSpPr>
            <p:cNvPr id="89131" name="Line 110"/>
            <p:cNvSpPr>
              <a:spLocks noChangeShapeType="1"/>
            </p:cNvSpPr>
            <p:nvPr/>
          </p:nvSpPr>
          <p:spPr bwMode="auto">
            <a:xfrm flipH="1">
              <a:off x="2267" y="2150"/>
              <a:ext cx="110" cy="0"/>
            </a:xfrm>
            <a:prstGeom prst="line">
              <a:avLst/>
            </a:prstGeom>
            <a:noFill/>
            <a:ln w="9525">
              <a:solidFill>
                <a:schemeClr val="tx1"/>
              </a:solidFill>
              <a:round/>
              <a:headEnd/>
              <a:tailEnd type="triangle" w="med" len="med"/>
            </a:ln>
          </p:spPr>
          <p:txBody>
            <a:bodyPr/>
            <a:lstStyle/>
            <a:p>
              <a:pPr algn="l" rtl="0"/>
              <a:endParaRPr lang="en-US" b="1"/>
            </a:p>
          </p:txBody>
        </p:sp>
      </p:grpSp>
      <p:grpSp>
        <p:nvGrpSpPr>
          <p:cNvPr id="5" name="Group 128"/>
          <p:cNvGrpSpPr>
            <a:grpSpLocks/>
          </p:cNvGrpSpPr>
          <p:nvPr/>
        </p:nvGrpSpPr>
        <p:grpSpPr bwMode="auto">
          <a:xfrm>
            <a:off x="5980555" y="1351237"/>
            <a:ext cx="3082924" cy="1295400"/>
            <a:chOff x="3607" y="1589"/>
            <a:chExt cx="1942" cy="816"/>
          </a:xfrm>
        </p:grpSpPr>
        <p:sp>
          <p:nvSpPr>
            <p:cNvPr id="89121" name="Line 60"/>
            <p:cNvSpPr>
              <a:spLocks noChangeShapeType="1"/>
            </p:cNvSpPr>
            <p:nvPr/>
          </p:nvSpPr>
          <p:spPr bwMode="auto">
            <a:xfrm>
              <a:off x="3824" y="1758"/>
              <a:ext cx="0" cy="203"/>
            </a:xfrm>
            <a:prstGeom prst="line">
              <a:avLst/>
            </a:prstGeom>
            <a:noFill/>
            <a:ln w="38100">
              <a:solidFill>
                <a:schemeClr val="tx1"/>
              </a:solidFill>
              <a:round/>
              <a:headEnd/>
              <a:tailEnd type="triangle" w="med" len="med"/>
            </a:ln>
          </p:spPr>
          <p:txBody>
            <a:bodyPr/>
            <a:lstStyle/>
            <a:p>
              <a:pPr algn="l" rtl="0"/>
              <a:endParaRPr lang="en-US" b="1"/>
            </a:p>
          </p:txBody>
        </p:sp>
        <p:sp>
          <p:nvSpPr>
            <p:cNvPr id="89122" name="Line 61"/>
            <p:cNvSpPr>
              <a:spLocks noChangeShapeType="1"/>
            </p:cNvSpPr>
            <p:nvPr/>
          </p:nvSpPr>
          <p:spPr bwMode="auto">
            <a:xfrm rot="5400000">
              <a:off x="4151" y="2080"/>
              <a:ext cx="0" cy="194"/>
            </a:xfrm>
            <a:prstGeom prst="line">
              <a:avLst/>
            </a:prstGeom>
            <a:noFill/>
            <a:ln w="38100">
              <a:solidFill>
                <a:schemeClr val="tx1"/>
              </a:solidFill>
              <a:round/>
              <a:headEnd/>
              <a:tailEnd type="triangle" w="med" len="med"/>
            </a:ln>
          </p:spPr>
          <p:txBody>
            <a:bodyPr/>
            <a:lstStyle/>
            <a:p>
              <a:pPr algn="l" rtl="0"/>
              <a:endParaRPr lang="en-US" b="1"/>
            </a:p>
          </p:txBody>
        </p:sp>
        <p:sp>
          <p:nvSpPr>
            <p:cNvPr id="89123" name="Text Box 62"/>
            <p:cNvSpPr txBox="1">
              <a:spLocks noChangeArrowheads="1"/>
            </p:cNvSpPr>
            <p:nvPr/>
          </p:nvSpPr>
          <p:spPr bwMode="auto">
            <a:xfrm>
              <a:off x="3809" y="1589"/>
              <a:ext cx="1337" cy="233"/>
            </a:xfrm>
            <a:prstGeom prst="rect">
              <a:avLst/>
            </a:prstGeom>
            <a:noFill/>
            <a:ln w="9525" algn="ctr">
              <a:noFill/>
              <a:miter lim="800000"/>
              <a:headEnd/>
              <a:tailEnd/>
            </a:ln>
          </p:spPr>
          <p:txBody>
            <a:bodyPr wrap="square">
              <a:spAutoFit/>
            </a:bodyPr>
            <a:lstStyle/>
            <a:p>
              <a:pPr algn="l" rtl="0"/>
              <a:r>
                <a:rPr lang="en-US" b="1" dirty="0">
                  <a:latin typeface="Symbol" pitchFamily="18" charset="2"/>
                </a:rPr>
                <a:t>s</a:t>
              </a:r>
              <a:r>
                <a:rPr lang="en-US" b="1" dirty="0"/>
                <a:t>’</a:t>
              </a:r>
              <a:r>
                <a:rPr lang="en-US" b="1" baseline="-25000" dirty="0"/>
                <a:t>3</a:t>
              </a:r>
              <a:r>
                <a:rPr lang="en-US" b="1" dirty="0"/>
                <a:t> =</a:t>
              </a:r>
              <a:r>
                <a:rPr lang="en-US" b="1" baseline="-25000" dirty="0"/>
                <a:t> </a:t>
              </a:r>
              <a:r>
                <a:rPr lang="en-US" b="1" dirty="0">
                  <a:latin typeface="Symbol" pitchFamily="18" charset="2"/>
                </a:rPr>
                <a:t>s</a:t>
              </a:r>
              <a:r>
                <a:rPr lang="en-US" b="1" baseline="-25000" dirty="0"/>
                <a:t>3 </a:t>
              </a:r>
              <a:r>
                <a:rPr lang="en-US" b="1" dirty="0" smtClean="0"/>
                <a:t>–</a:t>
              </a:r>
              <a:r>
                <a:rPr lang="en-US" b="1" dirty="0" smtClean="0">
                  <a:latin typeface="Symbol" pitchFamily="18" charset="2"/>
                </a:rPr>
                <a:t> </a:t>
              </a:r>
              <a:r>
                <a:rPr lang="en-US" b="1" dirty="0" err="1" smtClean="0">
                  <a:latin typeface="Symbol" pitchFamily="18" charset="2"/>
                </a:rPr>
                <a:t>D</a:t>
              </a:r>
              <a:r>
                <a:rPr lang="en-US" b="1" dirty="0" err="1" smtClean="0"/>
                <a:t>u</a:t>
              </a:r>
              <a:r>
                <a:rPr lang="en-US" b="1" baseline="-25000" dirty="0" err="1" smtClean="0"/>
                <a:t>c</a:t>
              </a:r>
              <a:r>
                <a:rPr lang="en-US" b="1" baseline="-25000" dirty="0" smtClean="0"/>
                <a:t> </a:t>
              </a:r>
              <a:r>
                <a:rPr lang="en-US" b="1" dirty="0" smtClean="0"/>
                <a:t> = 0</a:t>
              </a:r>
              <a:endParaRPr lang="en-US" b="1" baseline="-25000" dirty="0"/>
            </a:p>
          </p:txBody>
        </p:sp>
        <p:sp>
          <p:nvSpPr>
            <p:cNvPr id="89124" name="Rectangle 64" descr="Stationery"/>
            <p:cNvSpPr>
              <a:spLocks noChangeArrowheads="1"/>
            </p:cNvSpPr>
            <p:nvPr/>
          </p:nvSpPr>
          <p:spPr bwMode="auto">
            <a:xfrm>
              <a:off x="3607" y="1963"/>
              <a:ext cx="439" cy="442"/>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89125" name="Text Box 111"/>
            <p:cNvSpPr txBox="1">
              <a:spLocks noChangeArrowheads="1"/>
            </p:cNvSpPr>
            <p:nvPr/>
          </p:nvSpPr>
          <p:spPr bwMode="auto">
            <a:xfrm>
              <a:off x="4247" y="2018"/>
              <a:ext cx="1302" cy="233"/>
            </a:xfrm>
            <a:prstGeom prst="rect">
              <a:avLst/>
            </a:prstGeom>
            <a:noFill/>
            <a:ln w="9525" algn="ctr">
              <a:noFill/>
              <a:miter lim="800000"/>
              <a:headEnd/>
              <a:tailEnd/>
            </a:ln>
          </p:spPr>
          <p:txBody>
            <a:bodyPr wrap="square">
              <a:spAutoFit/>
            </a:bodyPr>
            <a:lstStyle/>
            <a:p>
              <a:pPr algn="l" rtl="0"/>
              <a:r>
                <a:rPr lang="en-US" b="1" dirty="0">
                  <a:latin typeface="Symbol" pitchFamily="18" charset="2"/>
                </a:rPr>
                <a:t>s</a:t>
              </a:r>
              <a:r>
                <a:rPr lang="en-US" b="1" dirty="0"/>
                <a:t>’</a:t>
              </a:r>
              <a:r>
                <a:rPr lang="en-US" b="1" baseline="-25000" dirty="0"/>
                <a:t>3</a:t>
              </a:r>
              <a:r>
                <a:rPr lang="en-US" b="1" dirty="0"/>
                <a:t> =</a:t>
              </a:r>
              <a:r>
                <a:rPr lang="en-US" b="1" baseline="-25000" dirty="0"/>
                <a:t> </a:t>
              </a:r>
              <a:r>
                <a:rPr lang="en-US" b="1" dirty="0">
                  <a:latin typeface="Symbol" pitchFamily="18" charset="2"/>
                </a:rPr>
                <a:t>s</a:t>
              </a:r>
              <a:r>
                <a:rPr lang="en-US" b="1" baseline="-25000" dirty="0"/>
                <a:t>3 </a:t>
              </a:r>
              <a:r>
                <a:rPr lang="en-US" b="1" dirty="0" smtClean="0"/>
                <a:t>–</a:t>
              </a:r>
              <a:r>
                <a:rPr lang="en-US" b="1" dirty="0" smtClean="0">
                  <a:latin typeface="Symbol" pitchFamily="18" charset="2"/>
                </a:rPr>
                <a:t> </a:t>
              </a:r>
              <a:r>
                <a:rPr lang="en-US" b="1" dirty="0" err="1" smtClean="0">
                  <a:latin typeface="Symbol" pitchFamily="18" charset="2"/>
                </a:rPr>
                <a:t>D</a:t>
              </a:r>
              <a:r>
                <a:rPr lang="en-US" b="1" dirty="0" err="1" smtClean="0"/>
                <a:t>u</a:t>
              </a:r>
              <a:r>
                <a:rPr lang="en-US" b="1" baseline="-25000" dirty="0" err="1" smtClean="0"/>
                <a:t>c</a:t>
              </a:r>
              <a:r>
                <a:rPr lang="en-US" b="1" dirty="0" smtClean="0"/>
                <a:t> = 0</a:t>
              </a:r>
              <a:endParaRPr lang="en-US" b="1" baseline="-25000" dirty="0"/>
            </a:p>
          </p:txBody>
        </p:sp>
      </p:grpSp>
      <p:grpSp>
        <p:nvGrpSpPr>
          <p:cNvPr id="6" name="Group 42"/>
          <p:cNvGrpSpPr>
            <a:grpSpLocks/>
          </p:cNvGrpSpPr>
          <p:nvPr/>
        </p:nvGrpSpPr>
        <p:grpSpPr bwMode="auto">
          <a:xfrm>
            <a:off x="360806" y="1733824"/>
            <a:ext cx="1409700" cy="923925"/>
            <a:chOff x="67" y="2487"/>
            <a:chExt cx="888" cy="582"/>
          </a:xfrm>
        </p:grpSpPr>
        <p:grpSp>
          <p:nvGrpSpPr>
            <p:cNvPr id="7" name="Group 43"/>
            <p:cNvGrpSpPr>
              <a:grpSpLocks/>
            </p:cNvGrpSpPr>
            <p:nvPr/>
          </p:nvGrpSpPr>
          <p:grpSpPr bwMode="auto">
            <a:xfrm>
              <a:off x="67" y="2487"/>
              <a:ext cx="888" cy="554"/>
              <a:chOff x="67" y="2487"/>
              <a:chExt cx="888" cy="554"/>
            </a:xfrm>
          </p:grpSpPr>
          <p:sp>
            <p:nvSpPr>
              <p:cNvPr id="89119" name="Arc 44"/>
              <p:cNvSpPr>
                <a:spLocks/>
              </p:cNvSpPr>
              <p:nvPr/>
            </p:nvSpPr>
            <p:spPr bwMode="auto">
              <a:xfrm rot="-2694223" flipH="1" flipV="1">
                <a:off x="588" y="2788"/>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b="1"/>
              </a:p>
            </p:txBody>
          </p:sp>
          <p:sp>
            <p:nvSpPr>
              <p:cNvPr id="89120" name="Text Box 45"/>
              <p:cNvSpPr txBox="1">
                <a:spLocks noChangeArrowheads="1"/>
              </p:cNvSpPr>
              <p:nvPr/>
            </p:nvSpPr>
            <p:spPr bwMode="auto">
              <a:xfrm>
                <a:off x="67" y="2487"/>
                <a:ext cx="888" cy="404"/>
              </a:xfrm>
              <a:prstGeom prst="rect">
                <a:avLst/>
              </a:prstGeom>
              <a:noFill/>
              <a:ln w="9525" algn="ctr">
                <a:noFill/>
                <a:miter lim="800000"/>
                <a:headEnd/>
                <a:tailEnd/>
              </a:ln>
            </p:spPr>
            <p:txBody>
              <a:bodyPr>
                <a:spAutoFit/>
              </a:bodyPr>
              <a:lstStyle/>
              <a:p>
                <a:pPr algn="l" rtl="0"/>
                <a:r>
                  <a:rPr lang="en-US" sz="1800" b="1">
                    <a:solidFill>
                      <a:schemeClr val="hlink"/>
                    </a:solidFill>
                  </a:rPr>
                  <a:t>No drainage</a:t>
                </a:r>
              </a:p>
            </p:txBody>
          </p:sp>
        </p:grpSp>
        <p:grpSp>
          <p:nvGrpSpPr>
            <p:cNvPr id="8" name="Group 46"/>
            <p:cNvGrpSpPr>
              <a:grpSpLocks/>
            </p:cNvGrpSpPr>
            <p:nvPr/>
          </p:nvGrpSpPr>
          <p:grpSpPr bwMode="auto">
            <a:xfrm>
              <a:off x="477" y="2871"/>
              <a:ext cx="180" cy="198"/>
              <a:chOff x="477" y="2871"/>
              <a:chExt cx="180" cy="198"/>
            </a:xfrm>
          </p:grpSpPr>
          <p:sp>
            <p:nvSpPr>
              <p:cNvPr id="89117" name="Line 47"/>
              <p:cNvSpPr>
                <a:spLocks noChangeShapeType="1"/>
              </p:cNvSpPr>
              <p:nvPr/>
            </p:nvSpPr>
            <p:spPr bwMode="auto">
              <a:xfrm>
                <a:off x="486" y="2871"/>
                <a:ext cx="171" cy="198"/>
              </a:xfrm>
              <a:prstGeom prst="line">
                <a:avLst/>
              </a:prstGeom>
              <a:noFill/>
              <a:ln w="50800">
                <a:solidFill>
                  <a:schemeClr val="hlink"/>
                </a:solidFill>
                <a:round/>
                <a:headEnd/>
                <a:tailEnd/>
              </a:ln>
            </p:spPr>
            <p:txBody>
              <a:bodyPr/>
              <a:lstStyle/>
              <a:p>
                <a:pPr algn="l" rtl="0"/>
                <a:endParaRPr lang="en-US" b="1"/>
              </a:p>
            </p:txBody>
          </p:sp>
          <p:sp>
            <p:nvSpPr>
              <p:cNvPr id="89118" name="Line 48"/>
              <p:cNvSpPr>
                <a:spLocks noChangeShapeType="1"/>
              </p:cNvSpPr>
              <p:nvPr/>
            </p:nvSpPr>
            <p:spPr bwMode="auto">
              <a:xfrm flipH="1">
                <a:off x="477" y="2889"/>
                <a:ext cx="144" cy="180"/>
              </a:xfrm>
              <a:prstGeom prst="line">
                <a:avLst/>
              </a:prstGeom>
              <a:noFill/>
              <a:ln w="50800">
                <a:solidFill>
                  <a:srgbClr val="FF0000"/>
                </a:solidFill>
                <a:round/>
                <a:headEnd/>
                <a:tailEnd/>
              </a:ln>
            </p:spPr>
            <p:txBody>
              <a:bodyPr/>
              <a:lstStyle/>
              <a:p>
                <a:pPr algn="l" rtl="0"/>
                <a:endParaRPr lang="en-US" b="1"/>
              </a:p>
            </p:txBody>
          </p:sp>
        </p:grpSp>
      </p:grpSp>
      <p:sp>
        <p:nvSpPr>
          <p:cNvPr id="54" name="Text Box 15"/>
          <p:cNvSpPr txBox="1">
            <a:spLocks noChangeArrowheads="1"/>
          </p:cNvSpPr>
          <p:nvPr/>
        </p:nvSpPr>
        <p:spPr bwMode="auto">
          <a:xfrm>
            <a:off x="508350" y="2841620"/>
            <a:ext cx="4943475" cy="369332"/>
          </a:xfrm>
          <a:prstGeom prst="rect">
            <a:avLst/>
          </a:prstGeom>
          <a:solidFill>
            <a:srgbClr val="FFFF00"/>
          </a:solidFill>
          <a:ln w="9525" algn="ctr">
            <a:noFill/>
            <a:miter lim="800000"/>
            <a:headEnd/>
            <a:tailEnd/>
          </a:ln>
        </p:spPr>
        <p:txBody>
          <a:bodyPr>
            <a:spAutoFit/>
          </a:bodyPr>
          <a:lstStyle/>
          <a:p>
            <a:pPr algn="l" rtl="0"/>
            <a:r>
              <a:rPr lang="en-US" b="1" dirty="0">
                <a:solidFill>
                  <a:srgbClr val="0000FF"/>
                </a:solidFill>
              </a:rPr>
              <a:t>Step </a:t>
            </a:r>
            <a:r>
              <a:rPr lang="en-US" b="1" dirty="0" smtClean="0">
                <a:solidFill>
                  <a:srgbClr val="0000FF"/>
                </a:solidFill>
              </a:rPr>
              <a:t>2: </a:t>
            </a:r>
            <a:r>
              <a:rPr lang="en-US" b="1" dirty="0">
                <a:solidFill>
                  <a:srgbClr val="0000FF"/>
                </a:solidFill>
              </a:rPr>
              <a:t>During application of axial load</a:t>
            </a:r>
          </a:p>
        </p:txBody>
      </p:sp>
      <p:grpSp>
        <p:nvGrpSpPr>
          <p:cNvPr id="55" name="Group 16"/>
          <p:cNvGrpSpPr>
            <a:grpSpLocks/>
          </p:cNvGrpSpPr>
          <p:nvPr/>
        </p:nvGrpSpPr>
        <p:grpSpPr bwMode="auto">
          <a:xfrm>
            <a:off x="1522762" y="3487733"/>
            <a:ext cx="1677988" cy="1108075"/>
            <a:chOff x="808" y="2579"/>
            <a:chExt cx="1057" cy="698"/>
          </a:xfrm>
        </p:grpSpPr>
        <p:sp>
          <p:nvSpPr>
            <p:cNvPr id="56" name="Rectangle 17" descr="Stationery"/>
            <p:cNvSpPr>
              <a:spLocks noChangeArrowheads="1"/>
            </p:cNvSpPr>
            <p:nvPr/>
          </p:nvSpPr>
          <p:spPr bwMode="auto">
            <a:xfrm>
              <a:off x="808" y="2871"/>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57" name="Line 18"/>
            <p:cNvSpPr>
              <a:spLocks noChangeShapeType="1"/>
            </p:cNvSpPr>
            <p:nvPr/>
          </p:nvSpPr>
          <p:spPr bwMode="auto">
            <a:xfrm>
              <a:off x="953" y="2649"/>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58" name="Line 19"/>
            <p:cNvSpPr>
              <a:spLocks noChangeShapeType="1"/>
            </p:cNvSpPr>
            <p:nvPr/>
          </p:nvSpPr>
          <p:spPr bwMode="auto">
            <a:xfrm rot="5400000">
              <a:off x="1189" y="2957"/>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59" name="Text Box 20"/>
            <p:cNvSpPr txBox="1">
              <a:spLocks noChangeArrowheads="1"/>
            </p:cNvSpPr>
            <p:nvPr/>
          </p:nvSpPr>
          <p:spPr bwMode="auto">
            <a:xfrm>
              <a:off x="951" y="2579"/>
              <a:ext cx="914" cy="231"/>
            </a:xfrm>
            <a:prstGeom prst="rect">
              <a:avLst/>
            </a:prstGeom>
            <a:noFill/>
            <a:ln w="9525" algn="ctr">
              <a:noFill/>
              <a:miter lim="800000"/>
              <a:headEnd/>
              <a:tailEnd/>
            </a:ln>
          </p:spPr>
          <p:txBody>
            <a:bodyPr>
              <a:spAutoFit/>
            </a:bodyPr>
            <a:lstStyle/>
            <a:p>
              <a:pPr algn="l" rtl="0"/>
              <a:r>
                <a:rPr lang="en-US" sz="1800" b="1">
                  <a:latin typeface="Symbol" pitchFamily="18" charset="2"/>
                </a:rPr>
                <a:t>s</a:t>
              </a:r>
              <a:r>
                <a:rPr lang="en-US" sz="1800" b="1" baseline="-25000"/>
                <a:t>3 </a:t>
              </a:r>
              <a:r>
                <a:rPr lang="en-US" sz="1800" b="1"/>
                <a:t>+ </a:t>
              </a:r>
              <a:r>
                <a:rPr lang="en-US" sz="1800" b="1">
                  <a:latin typeface="Symbol" pitchFamily="18" charset="2"/>
                </a:rPr>
                <a:t>Ds</a:t>
              </a:r>
              <a:r>
                <a:rPr lang="en-US" sz="1800" b="1" baseline="-25000"/>
                <a:t>d</a:t>
              </a:r>
            </a:p>
          </p:txBody>
        </p:sp>
        <p:sp>
          <p:nvSpPr>
            <p:cNvPr id="60" name="Text Box 21"/>
            <p:cNvSpPr txBox="1">
              <a:spLocks noChangeArrowheads="1"/>
            </p:cNvSpPr>
            <p:nvPr/>
          </p:nvSpPr>
          <p:spPr bwMode="auto">
            <a:xfrm>
              <a:off x="1292" y="2875"/>
              <a:ext cx="497" cy="231"/>
            </a:xfrm>
            <a:prstGeom prst="rect">
              <a:avLst/>
            </a:prstGeom>
            <a:noFill/>
            <a:ln w="9525" algn="ctr">
              <a:noFill/>
              <a:miter lim="800000"/>
              <a:headEnd/>
              <a:tailEnd/>
            </a:ln>
          </p:spPr>
          <p:txBody>
            <a:bodyPr>
              <a:spAutoFit/>
            </a:bodyPr>
            <a:lstStyle/>
            <a:p>
              <a:pPr algn="l" rtl="0"/>
              <a:r>
                <a:rPr lang="en-US" sz="1800" b="1">
                  <a:latin typeface="Symbol" pitchFamily="18" charset="2"/>
                </a:rPr>
                <a:t>s</a:t>
              </a:r>
              <a:r>
                <a:rPr lang="en-US" sz="1800" b="1" baseline="-25000"/>
                <a:t>3</a:t>
              </a:r>
            </a:p>
          </p:txBody>
        </p:sp>
      </p:grpSp>
      <p:grpSp>
        <p:nvGrpSpPr>
          <p:cNvPr id="61" name="Group 22"/>
          <p:cNvGrpSpPr>
            <a:grpSpLocks/>
          </p:cNvGrpSpPr>
          <p:nvPr/>
        </p:nvGrpSpPr>
        <p:grpSpPr bwMode="auto">
          <a:xfrm>
            <a:off x="341662" y="3636958"/>
            <a:ext cx="1403350" cy="942975"/>
            <a:chOff x="64" y="3699"/>
            <a:chExt cx="884" cy="594"/>
          </a:xfrm>
        </p:grpSpPr>
        <p:grpSp>
          <p:nvGrpSpPr>
            <p:cNvPr id="62" name="Group 23"/>
            <p:cNvGrpSpPr>
              <a:grpSpLocks/>
            </p:cNvGrpSpPr>
            <p:nvPr/>
          </p:nvGrpSpPr>
          <p:grpSpPr bwMode="auto">
            <a:xfrm>
              <a:off x="64" y="3699"/>
              <a:ext cx="884" cy="554"/>
              <a:chOff x="64" y="3699"/>
              <a:chExt cx="884" cy="554"/>
            </a:xfrm>
          </p:grpSpPr>
          <p:sp>
            <p:nvSpPr>
              <p:cNvPr id="66" name="Arc 24"/>
              <p:cNvSpPr>
                <a:spLocks/>
              </p:cNvSpPr>
              <p:nvPr/>
            </p:nvSpPr>
            <p:spPr bwMode="auto">
              <a:xfrm rot="-2694223" flipH="1" flipV="1">
                <a:off x="585" y="4000"/>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b="1"/>
              </a:p>
            </p:txBody>
          </p:sp>
          <p:sp>
            <p:nvSpPr>
              <p:cNvPr id="67" name="Text Box 25"/>
              <p:cNvSpPr txBox="1">
                <a:spLocks noChangeArrowheads="1"/>
              </p:cNvSpPr>
              <p:nvPr/>
            </p:nvSpPr>
            <p:spPr bwMode="auto">
              <a:xfrm>
                <a:off x="64" y="3699"/>
                <a:ext cx="870" cy="404"/>
              </a:xfrm>
              <a:prstGeom prst="rect">
                <a:avLst/>
              </a:prstGeom>
              <a:noFill/>
              <a:ln w="9525" algn="ctr">
                <a:noFill/>
                <a:miter lim="800000"/>
                <a:headEnd/>
                <a:tailEnd/>
              </a:ln>
            </p:spPr>
            <p:txBody>
              <a:bodyPr>
                <a:spAutoFit/>
              </a:bodyPr>
              <a:lstStyle/>
              <a:p>
                <a:pPr algn="l" rtl="0"/>
                <a:r>
                  <a:rPr lang="en-US" sz="1800" b="1">
                    <a:solidFill>
                      <a:schemeClr val="hlink"/>
                    </a:solidFill>
                  </a:rPr>
                  <a:t>No drainage</a:t>
                </a:r>
              </a:p>
            </p:txBody>
          </p:sp>
        </p:grpSp>
        <p:grpSp>
          <p:nvGrpSpPr>
            <p:cNvPr id="63" name="Group 26"/>
            <p:cNvGrpSpPr>
              <a:grpSpLocks/>
            </p:cNvGrpSpPr>
            <p:nvPr/>
          </p:nvGrpSpPr>
          <p:grpSpPr bwMode="auto">
            <a:xfrm>
              <a:off x="501" y="4095"/>
              <a:ext cx="180" cy="198"/>
              <a:chOff x="477" y="2871"/>
              <a:chExt cx="180" cy="198"/>
            </a:xfrm>
          </p:grpSpPr>
          <p:sp>
            <p:nvSpPr>
              <p:cNvPr id="64" name="Line 27"/>
              <p:cNvSpPr>
                <a:spLocks noChangeShapeType="1"/>
              </p:cNvSpPr>
              <p:nvPr/>
            </p:nvSpPr>
            <p:spPr bwMode="auto">
              <a:xfrm>
                <a:off x="486" y="2871"/>
                <a:ext cx="171" cy="198"/>
              </a:xfrm>
              <a:prstGeom prst="line">
                <a:avLst/>
              </a:prstGeom>
              <a:noFill/>
              <a:ln w="50800">
                <a:solidFill>
                  <a:schemeClr val="hlink"/>
                </a:solidFill>
                <a:round/>
                <a:headEnd/>
                <a:tailEnd/>
              </a:ln>
            </p:spPr>
            <p:txBody>
              <a:bodyPr/>
              <a:lstStyle/>
              <a:p>
                <a:pPr algn="l" rtl="0"/>
                <a:endParaRPr lang="en-US" b="1"/>
              </a:p>
            </p:txBody>
          </p:sp>
          <p:sp>
            <p:nvSpPr>
              <p:cNvPr id="65" name="Line 28"/>
              <p:cNvSpPr>
                <a:spLocks noChangeShapeType="1"/>
              </p:cNvSpPr>
              <p:nvPr/>
            </p:nvSpPr>
            <p:spPr bwMode="auto">
              <a:xfrm flipH="1">
                <a:off x="477" y="2889"/>
                <a:ext cx="144" cy="180"/>
              </a:xfrm>
              <a:prstGeom prst="line">
                <a:avLst/>
              </a:prstGeom>
              <a:noFill/>
              <a:ln w="50800">
                <a:solidFill>
                  <a:srgbClr val="FF0000"/>
                </a:solidFill>
                <a:round/>
                <a:headEnd/>
                <a:tailEnd/>
              </a:ln>
            </p:spPr>
            <p:txBody>
              <a:bodyPr/>
              <a:lstStyle/>
              <a:p>
                <a:pPr algn="l" rtl="0"/>
                <a:endParaRPr lang="en-US" b="1"/>
              </a:p>
            </p:txBody>
          </p:sp>
        </p:grpSp>
      </p:grpSp>
      <p:grpSp>
        <p:nvGrpSpPr>
          <p:cNvPr id="68" name="Group 72"/>
          <p:cNvGrpSpPr>
            <a:grpSpLocks/>
          </p:cNvGrpSpPr>
          <p:nvPr/>
        </p:nvGrpSpPr>
        <p:grpSpPr bwMode="auto">
          <a:xfrm>
            <a:off x="5896325" y="3198808"/>
            <a:ext cx="3487737" cy="1381125"/>
            <a:chOff x="3563" y="713"/>
            <a:chExt cx="2197" cy="870"/>
          </a:xfrm>
        </p:grpSpPr>
        <p:sp>
          <p:nvSpPr>
            <p:cNvPr id="69" name="Line 37"/>
            <p:cNvSpPr>
              <a:spLocks noChangeShapeType="1"/>
            </p:cNvSpPr>
            <p:nvPr/>
          </p:nvSpPr>
          <p:spPr bwMode="auto">
            <a:xfrm>
              <a:off x="3758" y="972"/>
              <a:ext cx="0" cy="203"/>
            </a:xfrm>
            <a:prstGeom prst="line">
              <a:avLst/>
            </a:prstGeom>
            <a:noFill/>
            <a:ln w="38100">
              <a:solidFill>
                <a:schemeClr val="tx1"/>
              </a:solidFill>
              <a:round/>
              <a:headEnd/>
              <a:tailEnd type="triangle" w="med" len="med"/>
            </a:ln>
          </p:spPr>
          <p:txBody>
            <a:bodyPr/>
            <a:lstStyle/>
            <a:p>
              <a:pPr algn="l" rtl="0"/>
              <a:endParaRPr lang="en-US" b="1"/>
            </a:p>
          </p:txBody>
        </p:sp>
        <p:sp>
          <p:nvSpPr>
            <p:cNvPr id="70" name="Line 38"/>
            <p:cNvSpPr>
              <a:spLocks noChangeShapeType="1"/>
            </p:cNvSpPr>
            <p:nvPr/>
          </p:nvSpPr>
          <p:spPr bwMode="auto">
            <a:xfrm rot="5400000">
              <a:off x="3980" y="1276"/>
              <a:ext cx="0" cy="194"/>
            </a:xfrm>
            <a:prstGeom prst="line">
              <a:avLst/>
            </a:prstGeom>
            <a:noFill/>
            <a:ln w="38100">
              <a:solidFill>
                <a:schemeClr val="tx1"/>
              </a:solidFill>
              <a:round/>
              <a:headEnd/>
              <a:tailEnd type="triangle" w="med" len="med"/>
            </a:ln>
          </p:spPr>
          <p:txBody>
            <a:bodyPr/>
            <a:lstStyle/>
            <a:p>
              <a:pPr algn="l" rtl="0"/>
              <a:endParaRPr lang="en-US" b="1"/>
            </a:p>
          </p:txBody>
        </p:sp>
        <p:sp>
          <p:nvSpPr>
            <p:cNvPr id="71" name="Text Box 39"/>
            <p:cNvSpPr txBox="1">
              <a:spLocks noChangeArrowheads="1"/>
            </p:cNvSpPr>
            <p:nvPr/>
          </p:nvSpPr>
          <p:spPr bwMode="auto">
            <a:xfrm>
              <a:off x="3563" y="713"/>
              <a:ext cx="1995" cy="233"/>
            </a:xfrm>
            <a:prstGeom prst="rect">
              <a:avLst/>
            </a:prstGeom>
            <a:noFill/>
            <a:ln w="9525" algn="ctr">
              <a:noFill/>
              <a:miter lim="800000"/>
              <a:headEnd/>
              <a:tailEnd/>
            </a:ln>
          </p:spPr>
          <p:txBody>
            <a:bodyPr>
              <a:spAutoFit/>
            </a:bodyPr>
            <a:lstStyle/>
            <a:p>
              <a:pPr algn="l" rtl="0"/>
              <a:r>
                <a:rPr lang="en-US" b="1" dirty="0">
                  <a:latin typeface="Symbol" pitchFamily="18" charset="2"/>
                </a:rPr>
                <a:t>s</a:t>
              </a:r>
              <a:r>
                <a:rPr lang="en-US" b="1" dirty="0"/>
                <a:t>’</a:t>
              </a:r>
              <a:r>
                <a:rPr lang="en-US" b="1" baseline="-25000" dirty="0"/>
                <a:t>1</a:t>
              </a:r>
              <a:r>
                <a:rPr lang="en-US" b="1" dirty="0"/>
                <a:t> =</a:t>
              </a:r>
              <a:r>
                <a:rPr lang="en-US" b="1" baseline="-25000" dirty="0"/>
                <a:t> </a:t>
              </a:r>
              <a:r>
                <a:rPr lang="en-US" b="1" dirty="0">
                  <a:latin typeface="Symbol" pitchFamily="18" charset="2"/>
                </a:rPr>
                <a:t>s</a:t>
              </a:r>
              <a:r>
                <a:rPr lang="en-US" b="1" baseline="-25000" dirty="0"/>
                <a:t>3 </a:t>
              </a:r>
              <a:r>
                <a:rPr lang="en-US" b="1" dirty="0"/>
                <a:t>+</a:t>
              </a:r>
              <a:r>
                <a:rPr lang="en-US" b="1" baseline="-25000" dirty="0"/>
                <a:t> </a:t>
              </a:r>
              <a:r>
                <a:rPr lang="en-US" b="1" dirty="0" err="1">
                  <a:latin typeface="Symbol" pitchFamily="18" charset="2"/>
                </a:rPr>
                <a:t>Ds</a:t>
              </a:r>
              <a:r>
                <a:rPr lang="en-US" b="1" baseline="-25000" dirty="0" err="1"/>
                <a:t>d</a:t>
              </a:r>
              <a:r>
                <a:rPr lang="en-US" b="1" dirty="0">
                  <a:latin typeface="Symbol" pitchFamily="18" charset="2"/>
                </a:rPr>
                <a:t> </a:t>
              </a:r>
              <a:r>
                <a:rPr lang="en-US" b="1" dirty="0" smtClean="0">
                  <a:latin typeface="Symbol" pitchFamily="18" charset="2"/>
                </a:rPr>
                <a:t>- </a:t>
              </a:r>
              <a:r>
                <a:rPr lang="en-US" b="1" dirty="0" err="1" smtClean="0">
                  <a:latin typeface="Symbol" pitchFamily="18" charset="2"/>
                </a:rPr>
                <a:t>D</a:t>
              </a:r>
              <a:r>
                <a:rPr lang="en-US" b="1" dirty="0" err="1" smtClean="0"/>
                <a:t>u</a:t>
              </a:r>
              <a:r>
                <a:rPr lang="en-US" b="1" baseline="-25000" dirty="0" err="1" smtClean="0"/>
                <a:t>c</a:t>
              </a:r>
              <a:r>
                <a:rPr lang="en-US" b="1" dirty="0"/>
                <a:t> ± </a:t>
              </a:r>
              <a:r>
                <a:rPr lang="en-US" b="1" dirty="0" smtClean="0">
                  <a:latin typeface="Symbol" pitchFamily="18" charset="2"/>
                </a:rPr>
                <a:t>D</a:t>
              </a:r>
              <a:r>
                <a:rPr lang="en-US" b="1" dirty="0" smtClean="0"/>
                <a:t>u</a:t>
              </a:r>
              <a:r>
                <a:rPr lang="en-US" b="1" baseline="-25000" dirty="0" smtClean="0"/>
                <a:t>d</a:t>
              </a:r>
              <a:r>
                <a:rPr lang="en-US" b="1" dirty="0" smtClean="0"/>
                <a:t> </a:t>
              </a:r>
              <a:endParaRPr lang="en-US" b="1" baseline="-25000" dirty="0"/>
            </a:p>
          </p:txBody>
        </p:sp>
        <p:sp>
          <p:nvSpPr>
            <p:cNvPr id="72" name="Text Box 40"/>
            <p:cNvSpPr txBox="1">
              <a:spLocks noChangeArrowheads="1"/>
            </p:cNvSpPr>
            <p:nvPr/>
          </p:nvSpPr>
          <p:spPr bwMode="auto">
            <a:xfrm>
              <a:off x="4046" y="1214"/>
              <a:ext cx="1714" cy="233"/>
            </a:xfrm>
            <a:prstGeom prst="rect">
              <a:avLst/>
            </a:prstGeom>
            <a:noFill/>
            <a:ln w="9525" algn="ctr">
              <a:noFill/>
              <a:miter lim="800000"/>
              <a:headEnd/>
              <a:tailEnd/>
            </a:ln>
          </p:spPr>
          <p:txBody>
            <a:bodyPr>
              <a:spAutoFit/>
            </a:bodyPr>
            <a:lstStyle/>
            <a:p>
              <a:pPr algn="l" rtl="0"/>
              <a:r>
                <a:rPr lang="en-US" b="1" dirty="0">
                  <a:latin typeface="Symbol" pitchFamily="18" charset="2"/>
                </a:rPr>
                <a:t>s</a:t>
              </a:r>
              <a:r>
                <a:rPr lang="en-US" b="1" dirty="0"/>
                <a:t>’</a:t>
              </a:r>
              <a:r>
                <a:rPr lang="en-US" b="1" baseline="-25000" dirty="0"/>
                <a:t>3</a:t>
              </a:r>
              <a:r>
                <a:rPr lang="en-US" b="1" dirty="0"/>
                <a:t> =</a:t>
              </a:r>
              <a:r>
                <a:rPr lang="en-US" b="1" baseline="-25000" dirty="0"/>
                <a:t> </a:t>
              </a:r>
              <a:r>
                <a:rPr lang="en-US" b="1" dirty="0">
                  <a:latin typeface="Symbol" pitchFamily="18" charset="2"/>
                </a:rPr>
                <a:t>s</a:t>
              </a:r>
              <a:r>
                <a:rPr lang="en-US" b="1" baseline="-25000" dirty="0"/>
                <a:t>3 </a:t>
              </a:r>
              <a:r>
                <a:rPr lang="en-US" b="1" dirty="0" smtClean="0"/>
                <a:t>- </a:t>
              </a:r>
              <a:r>
                <a:rPr lang="en-US" b="1" dirty="0" err="1" smtClean="0">
                  <a:latin typeface="Symbol" pitchFamily="18" charset="2"/>
                </a:rPr>
                <a:t>D</a:t>
              </a:r>
              <a:r>
                <a:rPr lang="en-US" b="1" dirty="0" err="1" smtClean="0"/>
                <a:t>u</a:t>
              </a:r>
              <a:r>
                <a:rPr lang="en-US" b="1" baseline="-25000" dirty="0" err="1" smtClean="0"/>
                <a:t>c</a:t>
              </a:r>
              <a:r>
                <a:rPr lang="en-US" b="1" dirty="0" smtClean="0"/>
                <a:t> </a:t>
              </a:r>
              <a:r>
                <a:rPr lang="en-US" b="1" dirty="0"/>
                <a:t>±</a:t>
              </a:r>
              <a:r>
                <a:rPr lang="en-US" b="1" dirty="0" smtClean="0"/>
                <a:t> </a:t>
              </a:r>
              <a:r>
                <a:rPr lang="en-US" b="1" dirty="0" smtClean="0">
                  <a:latin typeface="Symbol" pitchFamily="18" charset="2"/>
                </a:rPr>
                <a:t>D</a:t>
              </a:r>
              <a:r>
                <a:rPr lang="en-US" b="1" dirty="0" smtClean="0"/>
                <a:t>u</a:t>
              </a:r>
              <a:r>
                <a:rPr lang="en-US" b="1" baseline="-25000" dirty="0" smtClean="0"/>
                <a:t>d</a:t>
              </a:r>
              <a:endParaRPr lang="en-US" b="1" baseline="-25000" dirty="0"/>
            </a:p>
          </p:txBody>
        </p:sp>
        <p:sp>
          <p:nvSpPr>
            <p:cNvPr id="73" name="Rectangle 41" descr="Stationery"/>
            <p:cNvSpPr>
              <a:spLocks noChangeArrowheads="1"/>
            </p:cNvSpPr>
            <p:nvPr/>
          </p:nvSpPr>
          <p:spPr bwMode="auto">
            <a:xfrm>
              <a:off x="3604" y="117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grpSp>
      <p:grpSp>
        <p:nvGrpSpPr>
          <p:cNvPr id="77" name="Group 71"/>
          <p:cNvGrpSpPr>
            <a:grpSpLocks/>
          </p:cNvGrpSpPr>
          <p:nvPr/>
        </p:nvGrpSpPr>
        <p:grpSpPr bwMode="auto">
          <a:xfrm>
            <a:off x="3984976" y="3949696"/>
            <a:ext cx="565150" cy="644526"/>
            <a:chOff x="2359" y="1178"/>
            <a:chExt cx="356" cy="406"/>
          </a:xfrm>
        </p:grpSpPr>
        <p:sp>
          <p:nvSpPr>
            <p:cNvPr id="78" name="Rectangle 30" descr="Stationery"/>
            <p:cNvSpPr>
              <a:spLocks noChangeArrowheads="1"/>
            </p:cNvSpPr>
            <p:nvPr/>
          </p:nvSpPr>
          <p:spPr bwMode="auto">
            <a:xfrm>
              <a:off x="2362" y="1178"/>
              <a:ext cx="347"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80" name="Line 65"/>
            <p:cNvSpPr>
              <a:spLocks noChangeShapeType="1"/>
            </p:cNvSpPr>
            <p:nvPr/>
          </p:nvSpPr>
          <p:spPr bwMode="auto">
            <a:xfrm flipV="1">
              <a:off x="2533" y="1179"/>
              <a:ext cx="0" cy="403"/>
            </a:xfrm>
            <a:prstGeom prst="line">
              <a:avLst/>
            </a:prstGeom>
            <a:noFill/>
            <a:ln w="9525">
              <a:solidFill>
                <a:schemeClr val="tx1"/>
              </a:solidFill>
              <a:round/>
              <a:headEnd type="triangle" w="med" len="med"/>
              <a:tailEnd type="triangle" w="med" len="med"/>
            </a:ln>
          </p:spPr>
          <p:txBody>
            <a:bodyPr/>
            <a:lstStyle/>
            <a:p>
              <a:pPr algn="l" rtl="0"/>
              <a:endParaRPr lang="en-US" b="1"/>
            </a:p>
          </p:txBody>
        </p:sp>
        <p:sp>
          <p:nvSpPr>
            <p:cNvPr id="81" name="Line 66"/>
            <p:cNvSpPr>
              <a:spLocks noChangeShapeType="1"/>
            </p:cNvSpPr>
            <p:nvPr/>
          </p:nvSpPr>
          <p:spPr bwMode="auto">
            <a:xfrm>
              <a:off x="2359" y="1380"/>
              <a:ext cx="356" cy="0"/>
            </a:xfrm>
            <a:prstGeom prst="line">
              <a:avLst/>
            </a:prstGeom>
            <a:noFill/>
            <a:ln w="9525">
              <a:solidFill>
                <a:schemeClr val="tx1"/>
              </a:solidFill>
              <a:round/>
              <a:headEnd type="triangle" w="med" len="med"/>
              <a:tailEnd type="triangle" w="med" len="med"/>
            </a:ln>
          </p:spPr>
          <p:txBody>
            <a:bodyPr/>
            <a:lstStyle/>
            <a:p>
              <a:pPr algn="l" rtl="0"/>
              <a:endParaRPr lang="en-US" b="1"/>
            </a:p>
          </p:txBody>
        </p:sp>
        <p:sp>
          <p:nvSpPr>
            <p:cNvPr id="82" name="Oval 67" descr="Stationery"/>
            <p:cNvSpPr>
              <a:spLocks noChangeArrowheads="1"/>
            </p:cNvSpPr>
            <p:nvPr/>
          </p:nvSpPr>
          <p:spPr bwMode="auto">
            <a:xfrm>
              <a:off x="2477" y="1307"/>
              <a:ext cx="128" cy="137"/>
            </a:xfrm>
            <a:prstGeom prst="ellipse">
              <a:avLst/>
            </a:prstGeom>
            <a:blipFill dpi="0" rotWithShape="1">
              <a:blip r:embed="rId3" cstate="print"/>
              <a:srcRect/>
              <a:tile tx="0" ty="0" sx="100000" sy="100000" flip="none" algn="tl"/>
            </a:blipFill>
            <a:ln w="9525" algn="ctr">
              <a:noFill/>
              <a:round/>
              <a:headEnd/>
              <a:tailEnd/>
            </a:ln>
          </p:spPr>
          <p:txBody>
            <a:bodyPr wrap="none" anchor="ctr"/>
            <a:lstStyle/>
            <a:p>
              <a:pPr algn="l" rtl="0"/>
              <a:endParaRPr lang="en-US" b="1"/>
            </a:p>
          </p:txBody>
        </p:sp>
      </p:grpSp>
      <p:sp>
        <p:nvSpPr>
          <p:cNvPr id="83" name="Text Box 69"/>
          <p:cNvSpPr txBox="1">
            <a:spLocks noChangeArrowheads="1"/>
          </p:cNvSpPr>
          <p:nvPr/>
        </p:nvSpPr>
        <p:spPr bwMode="auto">
          <a:xfrm>
            <a:off x="3073750" y="3965570"/>
            <a:ext cx="500062" cy="579438"/>
          </a:xfrm>
          <a:prstGeom prst="rect">
            <a:avLst/>
          </a:prstGeom>
          <a:noFill/>
          <a:ln w="9525" algn="ctr">
            <a:noFill/>
            <a:miter lim="800000"/>
            <a:headEnd/>
            <a:tailEnd/>
          </a:ln>
        </p:spPr>
        <p:txBody>
          <a:bodyPr>
            <a:spAutoFit/>
          </a:bodyPr>
          <a:lstStyle/>
          <a:p>
            <a:pPr algn="l" rtl="0"/>
            <a:r>
              <a:rPr lang="en-US" sz="3200" b="1" dirty="0"/>
              <a:t>=</a:t>
            </a:r>
          </a:p>
        </p:txBody>
      </p:sp>
      <p:sp>
        <p:nvSpPr>
          <p:cNvPr id="84" name="Text Box 70"/>
          <p:cNvSpPr txBox="1">
            <a:spLocks noChangeArrowheads="1"/>
          </p:cNvSpPr>
          <p:nvPr/>
        </p:nvSpPr>
        <p:spPr bwMode="auto">
          <a:xfrm>
            <a:off x="5143850" y="3975095"/>
            <a:ext cx="471487" cy="579438"/>
          </a:xfrm>
          <a:prstGeom prst="rect">
            <a:avLst/>
          </a:prstGeom>
          <a:noFill/>
          <a:ln w="9525" algn="ctr">
            <a:noFill/>
            <a:miter lim="800000"/>
            <a:headEnd/>
            <a:tailEnd/>
          </a:ln>
        </p:spPr>
        <p:txBody>
          <a:bodyPr>
            <a:spAutoFit/>
          </a:bodyPr>
          <a:lstStyle/>
          <a:p>
            <a:pPr algn="l" rtl="0"/>
            <a:r>
              <a:rPr lang="en-US" sz="3200" b="1"/>
              <a:t>+</a:t>
            </a:r>
          </a:p>
        </p:txBody>
      </p:sp>
      <p:sp>
        <p:nvSpPr>
          <p:cNvPr id="144" name="Text Box 54"/>
          <p:cNvSpPr txBox="1">
            <a:spLocks noChangeArrowheads="1"/>
          </p:cNvSpPr>
          <p:nvPr/>
        </p:nvSpPr>
        <p:spPr bwMode="auto">
          <a:xfrm>
            <a:off x="229747" y="0"/>
            <a:ext cx="7352500" cy="461665"/>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spAutoFit/>
          </a:bodyPr>
          <a:lstStyle>
            <a:lvl1pPr algn="just" rtl="0" eaLnBrk="0" hangingPunct="0">
              <a:defRPr sz="2400" b="1" u="sng">
                <a:solidFill>
                  <a:srgbClr val="C00000"/>
                </a:solidFill>
                <a:latin typeface="+mn-lt"/>
              </a:defRPr>
            </a:lvl1pPr>
            <a:lvl2pPr algn="ctr" rtl="0" eaLnBrk="0" hangingPunct="0">
              <a:defRPr sz="4400">
                <a:latin typeface="Calibri" pitchFamily="34" charset="0"/>
              </a:defRPr>
            </a:lvl2pPr>
            <a:lvl3pPr algn="ctr" rtl="0" eaLnBrk="0" hangingPunct="0">
              <a:defRPr sz="4400">
                <a:latin typeface="Calibri" pitchFamily="34" charset="0"/>
              </a:defRPr>
            </a:lvl3pPr>
            <a:lvl4pPr algn="ctr" rtl="0" eaLnBrk="0" hangingPunct="0">
              <a:defRPr sz="4400">
                <a:latin typeface="Calibri" pitchFamily="34" charset="0"/>
              </a:defRPr>
            </a:lvl4pPr>
            <a:lvl5pPr algn="ctr" rtl="0"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en-US" dirty="0" smtClean="0">
                <a:solidFill>
                  <a:srgbClr val="7030A0"/>
                </a:solidFill>
              </a:rPr>
              <a:t>Stress conditions for the unconsolidated undrained test</a:t>
            </a:r>
            <a:endParaRPr lang="en-US" dirty="0">
              <a:solidFill>
                <a:srgbClr val="7030A0"/>
              </a:solidFill>
            </a:endParaRPr>
          </a:p>
        </p:txBody>
      </p:sp>
      <p:sp>
        <p:nvSpPr>
          <p:cNvPr id="90" name="Text Box 11"/>
          <p:cNvSpPr txBox="1">
            <a:spLocks noChangeArrowheads="1"/>
          </p:cNvSpPr>
          <p:nvPr/>
        </p:nvSpPr>
        <p:spPr bwMode="auto">
          <a:xfrm>
            <a:off x="1098895" y="523509"/>
            <a:ext cx="1112837" cy="400050"/>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Total, </a:t>
            </a:r>
            <a:r>
              <a:rPr lang="en-US" sz="2000" b="1" u="sng" dirty="0">
                <a:solidFill>
                  <a:schemeClr val="hlink"/>
                </a:solidFill>
                <a:latin typeface="Symbol" pitchFamily="18" charset="2"/>
              </a:rPr>
              <a:t>s</a:t>
            </a:r>
          </a:p>
        </p:txBody>
      </p:sp>
      <p:sp>
        <p:nvSpPr>
          <p:cNvPr id="91" name="Text Box 12"/>
          <p:cNvSpPr txBox="1">
            <a:spLocks noChangeArrowheads="1"/>
          </p:cNvSpPr>
          <p:nvPr/>
        </p:nvSpPr>
        <p:spPr bwMode="auto">
          <a:xfrm>
            <a:off x="2988020" y="464771"/>
            <a:ext cx="703262" cy="579438"/>
          </a:xfrm>
          <a:prstGeom prst="rect">
            <a:avLst/>
          </a:prstGeom>
          <a:noFill/>
          <a:ln w="9525" algn="ctr">
            <a:noFill/>
            <a:miter lim="800000"/>
            <a:headEnd/>
            <a:tailEnd/>
          </a:ln>
        </p:spPr>
        <p:txBody>
          <a:bodyPr>
            <a:spAutoFit/>
          </a:bodyPr>
          <a:lstStyle/>
          <a:p>
            <a:pPr algn="l" rtl="0"/>
            <a:r>
              <a:rPr lang="en-US" sz="3200" b="1"/>
              <a:t>=</a:t>
            </a:r>
          </a:p>
        </p:txBody>
      </p:sp>
      <p:sp>
        <p:nvSpPr>
          <p:cNvPr id="92" name="Text Box 13"/>
          <p:cNvSpPr txBox="1">
            <a:spLocks noChangeArrowheads="1"/>
          </p:cNvSpPr>
          <p:nvPr/>
        </p:nvSpPr>
        <p:spPr bwMode="auto">
          <a:xfrm>
            <a:off x="3715095" y="548909"/>
            <a:ext cx="1422400" cy="400050"/>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Neutral, u</a:t>
            </a:r>
          </a:p>
        </p:txBody>
      </p:sp>
      <p:sp>
        <p:nvSpPr>
          <p:cNvPr id="93" name="Text Box 14"/>
          <p:cNvSpPr txBox="1">
            <a:spLocks noChangeArrowheads="1"/>
          </p:cNvSpPr>
          <p:nvPr/>
        </p:nvSpPr>
        <p:spPr bwMode="auto">
          <a:xfrm>
            <a:off x="6216995" y="547321"/>
            <a:ext cx="1633537" cy="400050"/>
          </a:xfrm>
          <a:prstGeom prst="rect">
            <a:avLst/>
          </a:prstGeom>
          <a:solidFill>
            <a:srgbClr val="FFFF00"/>
          </a:solidFill>
          <a:ln w="9525" algn="ctr">
            <a:noFill/>
            <a:miter lim="800000"/>
            <a:headEnd/>
            <a:tailEnd/>
          </a:ln>
        </p:spPr>
        <p:txBody>
          <a:bodyPr>
            <a:spAutoFit/>
          </a:bodyPr>
          <a:lstStyle/>
          <a:p>
            <a:pPr algn="l" rtl="0"/>
            <a:r>
              <a:rPr lang="en-US" sz="2000" b="1" u="sng" dirty="0">
                <a:solidFill>
                  <a:schemeClr val="hlink"/>
                </a:solidFill>
              </a:rPr>
              <a:t>Effective, </a:t>
            </a:r>
            <a:r>
              <a:rPr lang="en-US" sz="2000" b="1" u="sng" dirty="0">
                <a:solidFill>
                  <a:schemeClr val="hlink"/>
                </a:solidFill>
                <a:latin typeface="Symbol" pitchFamily="18" charset="2"/>
              </a:rPr>
              <a:t>s</a:t>
            </a:r>
            <a:r>
              <a:rPr lang="en-US" sz="2000" b="1" dirty="0">
                <a:solidFill>
                  <a:schemeClr val="hlink"/>
                </a:solidFill>
                <a:latin typeface="Blazing" panose="00000400000000000000" pitchFamily="2" charset="0"/>
              </a:rPr>
              <a:t>’</a:t>
            </a:r>
          </a:p>
        </p:txBody>
      </p:sp>
      <p:sp>
        <p:nvSpPr>
          <p:cNvPr id="94" name="Text Box 15"/>
          <p:cNvSpPr txBox="1">
            <a:spLocks noChangeArrowheads="1"/>
          </p:cNvSpPr>
          <p:nvPr/>
        </p:nvSpPr>
        <p:spPr bwMode="auto">
          <a:xfrm>
            <a:off x="5454995" y="474296"/>
            <a:ext cx="703262" cy="579438"/>
          </a:xfrm>
          <a:prstGeom prst="rect">
            <a:avLst/>
          </a:prstGeom>
          <a:noFill/>
          <a:ln w="9525" algn="ctr">
            <a:noFill/>
            <a:miter lim="800000"/>
            <a:headEnd/>
            <a:tailEnd/>
          </a:ln>
        </p:spPr>
        <p:txBody>
          <a:bodyPr>
            <a:spAutoFit/>
          </a:bodyPr>
          <a:lstStyle/>
          <a:p>
            <a:pPr algn="l" rtl="0"/>
            <a:r>
              <a:rPr lang="en-US" sz="3200" b="1"/>
              <a:t>+</a:t>
            </a:r>
          </a:p>
        </p:txBody>
      </p:sp>
      <p:sp>
        <p:nvSpPr>
          <p:cNvPr id="95" name="Text Box 47"/>
          <p:cNvSpPr txBox="1">
            <a:spLocks noChangeArrowheads="1"/>
          </p:cNvSpPr>
          <p:nvPr/>
        </p:nvSpPr>
        <p:spPr bwMode="auto">
          <a:xfrm>
            <a:off x="133818" y="4757458"/>
            <a:ext cx="2266950" cy="369332"/>
          </a:xfrm>
          <a:prstGeom prst="rect">
            <a:avLst/>
          </a:prstGeom>
          <a:solidFill>
            <a:srgbClr val="FFFF00"/>
          </a:solidFill>
          <a:ln w="9525" algn="ctr">
            <a:noFill/>
            <a:miter lim="800000"/>
            <a:headEnd/>
            <a:tailEnd/>
          </a:ln>
        </p:spPr>
        <p:txBody>
          <a:bodyPr>
            <a:spAutoFit/>
          </a:bodyPr>
          <a:lstStyle/>
          <a:p>
            <a:pPr algn="l" rtl="0"/>
            <a:r>
              <a:rPr lang="en-US" b="1" dirty="0">
                <a:solidFill>
                  <a:schemeClr val="hlink"/>
                </a:solidFill>
              </a:rPr>
              <a:t>Step 3: At failure</a:t>
            </a:r>
          </a:p>
        </p:txBody>
      </p:sp>
      <p:grpSp>
        <p:nvGrpSpPr>
          <p:cNvPr id="96" name="Group 48"/>
          <p:cNvGrpSpPr>
            <a:grpSpLocks/>
          </p:cNvGrpSpPr>
          <p:nvPr/>
        </p:nvGrpSpPr>
        <p:grpSpPr bwMode="auto">
          <a:xfrm>
            <a:off x="1148230" y="5060671"/>
            <a:ext cx="1557338" cy="1408112"/>
            <a:chOff x="811" y="2087"/>
            <a:chExt cx="981" cy="887"/>
          </a:xfrm>
        </p:grpSpPr>
        <p:sp>
          <p:nvSpPr>
            <p:cNvPr id="97" name="Rectangle 49" descr="Stationery"/>
            <p:cNvSpPr>
              <a:spLocks noChangeArrowheads="1"/>
            </p:cNvSpPr>
            <p:nvPr/>
          </p:nvSpPr>
          <p:spPr bwMode="auto">
            <a:xfrm>
              <a:off x="811" y="256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98" name="Line 50"/>
            <p:cNvSpPr>
              <a:spLocks noChangeShapeType="1"/>
            </p:cNvSpPr>
            <p:nvPr/>
          </p:nvSpPr>
          <p:spPr bwMode="auto">
            <a:xfrm>
              <a:off x="956" y="2346"/>
              <a:ext cx="0" cy="230"/>
            </a:xfrm>
            <a:prstGeom prst="line">
              <a:avLst/>
            </a:prstGeom>
            <a:noFill/>
            <a:ln w="38100">
              <a:solidFill>
                <a:schemeClr val="tx1"/>
              </a:solidFill>
              <a:round/>
              <a:headEnd/>
              <a:tailEnd type="triangle" w="med" len="med"/>
            </a:ln>
          </p:spPr>
          <p:txBody>
            <a:bodyPr/>
            <a:lstStyle/>
            <a:p>
              <a:pPr algn="l" rtl="0"/>
              <a:endParaRPr lang="en-US" b="1"/>
            </a:p>
          </p:txBody>
        </p:sp>
        <p:sp>
          <p:nvSpPr>
            <p:cNvPr id="99" name="Line 51"/>
            <p:cNvSpPr>
              <a:spLocks noChangeShapeType="1"/>
            </p:cNvSpPr>
            <p:nvPr/>
          </p:nvSpPr>
          <p:spPr bwMode="auto">
            <a:xfrm rot="5400000">
              <a:off x="1192" y="2654"/>
              <a:ext cx="9" cy="213"/>
            </a:xfrm>
            <a:prstGeom prst="line">
              <a:avLst/>
            </a:prstGeom>
            <a:noFill/>
            <a:ln w="38100">
              <a:solidFill>
                <a:schemeClr val="tx1"/>
              </a:solidFill>
              <a:round/>
              <a:headEnd/>
              <a:tailEnd type="triangle" w="med" len="med"/>
            </a:ln>
          </p:spPr>
          <p:txBody>
            <a:bodyPr/>
            <a:lstStyle/>
            <a:p>
              <a:pPr algn="l" rtl="0"/>
              <a:endParaRPr lang="en-US" b="1"/>
            </a:p>
          </p:txBody>
        </p:sp>
        <p:sp>
          <p:nvSpPr>
            <p:cNvPr id="100" name="Text Box 52"/>
            <p:cNvSpPr txBox="1">
              <a:spLocks noChangeArrowheads="1"/>
            </p:cNvSpPr>
            <p:nvPr/>
          </p:nvSpPr>
          <p:spPr bwMode="auto">
            <a:xfrm>
              <a:off x="828" y="2087"/>
              <a:ext cx="914"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 </a:t>
              </a:r>
              <a:r>
                <a:rPr lang="en-US" sz="2400" b="1" dirty="0"/>
                <a:t>+ </a:t>
              </a:r>
              <a:r>
                <a:rPr lang="en-US" sz="2400" b="1" dirty="0" err="1">
                  <a:latin typeface="Symbol" pitchFamily="18" charset="2"/>
                </a:rPr>
                <a:t>Ds</a:t>
              </a:r>
              <a:r>
                <a:rPr lang="en-US" sz="2400" b="1" baseline="-25000" dirty="0" err="1"/>
                <a:t>f</a:t>
              </a:r>
              <a:endParaRPr lang="en-US" sz="2400" b="1" baseline="-25000" dirty="0"/>
            </a:p>
          </p:txBody>
        </p:sp>
        <p:sp>
          <p:nvSpPr>
            <p:cNvPr id="101" name="Text Box 53"/>
            <p:cNvSpPr txBox="1">
              <a:spLocks noChangeArrowheads="1"/>
            </p:cNvSpPr>
            <p:nvPr/>
          </p:nvSpPr>
          <p:spPr bwMode="auto">
            <a:xfrm>
              <a:off x="1295" y="2572"/>
              <a:ext cx="497" cy="288"/>
            </a:xfrm>
            <a:prstGeom prst="rect">
              <a:avLst/>
            </a:prstGeom>
            <a:noFill/>
            <a:ln w="9525" algn="ctr">
              <a:noFill/>
              <a:miter lim="800000"/>
              <a:headEnd/>
              <a:tailEnd/>
            </a:ln>
          </p:spPr>
          <p:txBody>
            <a:bodyPr>
              <a:spAutoFit/>
            </a:bodyPr>
            <a:lstStyle/>
            <a:p>
              <a:pPr algn="l" rtl="0"/>
              <a:r>
                <a:rPr lang="en-US" sz="2400" b="1" dirty="0" smtClean="0">
                  <a:latin typeface="Symbol" pitchFamily="18" charset="2"/>
                </a:rPr>
                <a:t>s</a:t>
              </a:r>
              <a:r>
                <a:rPr lang="en-US" sz="2400" b="1" baseline="-25000" dirty="0" smtClean="0"/>
                <a:t>3</a:t>
              </a:r>
              <a:endParaRPr lang="en-US" sz="2400" b="1" baseline="-25000" dirty="0"/>
            </a:p>
          </p:txBody>
        </p:sp>
      </p:grpSp>
      <p:grpSp>
        <p:nvGrpSpPr>
          <p:cNvPr id="102" name="Group 81"/>
          <p:cNvGrpSpPr>
            <a:grpSpLocks/>
          </p:cNvGrpSpPr>
          <p:nvPr/>
        </p:nvGrpSpPr>
        <p:grpSpPr bwMode="auto">
          <a:xfrm>
            <a:off x="-32870" y="5724246"/>
            <a:ext cx="1403350" cy="942975"/>
            <a:chOff x="64" y="3699"/>
            <a:chExt cx="884" cy="594"/>
          </a:xfrm>
        </p:grpSpPr>
        <p:grpSp>
          <p:nvGrpSpPr>
            <p:cNvPr id="103" name="Group 73"/>
            <p:cNvGrpSpPr>
              <a:grpSpLocks/>
            </p:cNvGrpSpPr>
            <p:nvPr/>
          </p:nvGrpSpPr>
          <p:grpSpPr bwMode="auto">
            <a:xfrm>
              <a:off x="64" y="3699"/>
              <a:ext cx="884" cy="554"/>
              <a:chOff x="64" y="3699"/>
              <a:chExt cx="884" cy="554"/>
            </a:xfrm>
          </p:grpSpPr>
          <p:sp>
            <p:nvSpPr>
              <p:cNvPr id="107" name="Arc 64"/>
              <p:cNvSpPr>
                <a:spLocks/>
              </p:cNvSpPr>
              <p:nvPr/>
            </p:nvSpPr>
            <p:spPr bwMode="auto">
              <a:xfrm rot="-2694223" flipH="1" flipV="1">
                <a:off x="585" y="4000"/>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b="1"/>
              </a:p>
            </p:txBody>
          </p:sp>
          <p:sp>
            <p:nvSpPr>
              <p:cNvPr id="108" name="Text Box 65"/>
              <p:cNvSpPr txBox="1">
                <a:spLocks noChangeArrowheads="1"/>
              </p:cNvSpPr>
              <p:nvPr/>
            </p:nvSpPr>
            <p:spPr bwMode="auto">
              <a:xfrm>
                <a:off x="64" y="3699"/>
                <a:ext cx="870" cy="404"/>
              </a:xfrm>
              <a:prstGeom prst="rect">
                <a:avLst/>
              </a:prstGeom>
              <a:noFill/>
              <a:ln w="9525" algn="ctr">
                <a:noFill/>
                <a:miter lim="800000"/>
                <a:headEnd/>
                <a:tailEnd/>
              </a:ln>
            </p:spPr>
            <p:txBody>
              <a:bodyPr>
                <a:spAutoFit/>
              </a:bodyPr>
              <a:lstStyle/>
              <a:p>
                <a:pPr algn="l" rtl="0"/>
                <a:r>
                  <a:rPr lang="en-US" sz="1800" b="1">
                    <a:solidFill>
                      <a:schemeClr val="hlink"/>
                    </a:solidFill>
                  </a:rPr>
                  <a:t>No drainage</a:t>
                </a:r>
              </a:p>
            </p:txBody>
          </p:sp>
        </p:grpSp>
        <p:grpSp>
          <p:nvGrpSpPr>
            <p:cNvPr id="104" name="Group 69"/>
            <p:cNvGrpSpPr>
              <a:grpSpLocks/>
            </p:cNvGrpSpPr>
            <p:nvPr/>
          </p:nvGrpSpPr>
          <p:grpSpPr bwMode="auto">
            <a:xfrm>
              <a:off x="501" y="4095"/>
              <a:ext cx="180" cy="198"/>
              <a:chOff x="477" y="2871"/>
              <a:chExt cx="180" cy="198"/>
            </a:xfrm>
          </p:grpSpPr>
          <p:sp>
            <p:nvSpPr>
              <p:cNvPr id="105" name="Line 70"/>
              <p:cNvSpPr>
                <a:spLocks noChangeShapeType="1"/>
              </p:cNvSpPr>
              <p:nvPr/>
            </p:nvSpPr>
            <p:spPr bwMode="auto">
              <a:xfrm>
                <a:off x="486" y="2871"/>
                <a:ext cx="171" cy="198"/>
              </a:xfrm>
              <a:prstGeom prst="line">
                <a:avLst/>
              </a:prstGeom>
              <a:noFill/>
              <a:ln w="50800">
                <a:solidFill>
                  <a:schemeClr val="hlink"/>
                </a:solidFill>
                <a:round/>
                <a:headEnd/>
                <a:tailEnd/>
              </a:ln>
            </p:spPr>
            <p:txBody>
              <a:bodyPr/>
              <a:lstStyle/>
              <a:p>
                <a:pPr algn="l" rtl="0"/>
                <a:endParaRPr lang="en-US" b="1"/>
              </a:p>
            </p:txBody>
          </p:sp>
          <p:sp>
            <p:nvSpPr>
              <p:cNvPr id="106" name="Line 71"/>
              <p:cNvSpPr>
                <a:spLocks noChangeShapeType="1"/>
              </p:cNvSpPr>
              <p:nvPr/>
            </p:nvSpPr>
            <p:spPr bwMode="auto">
              <a:xfrm flipH="1">
                <a:off x="477" y="2889"/>
                <a:ext cx="144" cy="180"/>
              </a:xfrm>
              <a:prstGeom prst="line">
                <a:avLst/>
              </a:prstGeom>
              <a:noFill/>
              <a:ln w="50800">
                <a:solidFill>
                  <a:srgbClr val="FF0000"/>
                </a:solidFill>
                <a:round/>
                <a:headEnd/>
                <a:tailEnd/>
              </a:ln>
            </p:spPr>
            <p:txBody>
              <a:bodyPr/>
              <a:lstStyle/>
              <a:p>
                <a:pPr algn="l" rtl="0"/>
                <a:endParaRPr lang="en-US" b="1"/>
              </a:p>
            </p:txBody>
          </p:sp>
        </p:grpSp>
      </p:grpSp>
      <p:sp>
        <p:nvSpPr>
          <p:cNvPr id="110" name="Rectangle 55" descr="Stationery"/>
          <p:cNvSpPr>
            <a:spLocks noChangeArrowheads="1"/>
          </p:cNvSpPr>
          <p:nvPr/>
        </p:nvSpPr>
        <p:spPr bwMode="auto">
          <a:xfrm>
            <a:off x="3024230" y="5709405"/>
            <a:ext cx="695050" cy="757791"/>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grpSp>
        <p:nvGrpSpPr>
          <p:cNvPr id="112" name="Group 79"/>
          <p:cNvGrpSpPr>
            <a:grpSpLocks/>
          </p:cNvGrpSpPr>
          <p:nvPr/>
        </p:nvGrpSpPr>
        <p:grpSpPr bwMode="auto">
          <a:xfrm>
            <a:off x="4673274" y="5041620"/>
            <a:ext cx="4497623" cy="1452562"/>
            <a:chOff x="3707" y="3269"/>
            <a:chExt cx="2231" cy="915"/>
          </a:xfrm>
        </p:grpSpPr>
        <p:sp>
          <p:nvSpPr>
            <p:cNvPr id="113" name="Line 58"/>
            <p:cNvSpPr>
              <a:spLocks noChangeShapeType="1"/>
            </p:cNvSpPr>
            <p:nvPr/>
          </p:nvSpPr>
          <p:spPr bwMode="auto">
            <a:xfrm>
              <a:off x="3902" y="3573"/>
              <a:ext cx="0" cy="203"/>
            </a:xfrm>
            <a:prstGeom prst="line">
              <a:avLst/>
            </a:prstGeom>
            <a:noFill/>
            <a:ln w="38100">
              <a:solidFill>
                <a:schemeClr val="tx1"/>
              </a:solidFill>
              <a:round/>
              <a:headEnd/>
              <a:tailEnd type="triangle" w="med" len="med"/>
            </a:ln>
          </p:spPr>
          <p:txBody>
            <a:bodyPr/>
            <a:lstStyle/>
            <a:p>
              <a:pPr algn="l" rtl="0"/>
              <a:endParaRPr lang="en-US" sz="2000" b="1"/>
            </a:p>
          </p:txBody>
        </p:sp>
        <p:sp>
          <p:nvSpPr>
            <p:cNvPr id="145" name="Line 59"/>
            <p:cNvSpPr>
              <a:spLocks noChangeShapeType="1"/>
            </p:cNvSpPr>
            <p:nvPr/>
          </p:nvSpPr>
          <p:spPr bwMode="auto">
            <a:xfrm rot="5400000">
              <a:off x="4124" y="3877"/>
              <a:ext cx="0" cy="194"/>
            </a:xfrm>
            <a:prstGeom prst="line">
              <a:avLst/>
            </a:prstGeom>
            <a:noFill/>
            <a:ln w="38100">
              <a:solidFill>
                <a:schemeClr val="tx1"/>
              </a:solidFill>
              <a:round/>
              <a:headEnd/>
              <a:tailEnd type="triangle" w="med" len="med"/>
            </a:ln>
          </p:spPr>
          <p:txBody>
            <a:bodyPr/>
            <a:lstStyle/>
            <a:p>
              <a:pPr algn="l" rtl="0"/>
              <a:endParaRPr lang="en-US" sz="2000" b="1"/>
            </a:p>
          </p:txBody>
        </p:sp>
        <p:sp>
          <p:nvSpPr>
            <p:cNvPr id="146" name="Text Box 60"/>
            <p:cNvSpPr txBox="1">
              <a:spLocks noChangeArrowheads="1"/>
            </p:cNvSpPr>
            <p:nvPr/>
          </p:nvSpPr>
          <p:spPr bwMode="auto">
            <a:xfrm>
              <a:off x="3707" y="3269"/>
              <a:ext cx="1995" cy="252"/>
            </a:xfrm>
            <a:prstGeom prst="rect">
              <a:avLst/>
            </a:prstGeom>
            <a:noFill/>
            <a:ln w="9525" algn="ctr">
              <a:noFill/>
              <a:miter lim="800000"/>
              <a:headEnd/>
              <a:tailEnd/>
            </a:ln>
          </p:spPr>
          <p:txBody>
            <a:bodyPr>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Vf</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a:t>+</a:t>
              </a:r>
              <a:r>
                <a:rPr lang="en-US" sz="2000" b="1" baseline="-25000" dirty="0"/>
                <a:t> </a:t>
              </a:r>
              <a:r>
                <a:rPr lang="en-US" sz="2000" b="1" dirty="0" err="1">
                  <a:latin typeface="Symbol" pitchFamily="18" charset="2"/>
                </a:rPr>
                <a:t>Ds</a:t>
              </a:r>
              <a:r>
                <a:rPr lang="en-US" sz="2000" b="1" baseline="-25000" dirty="0" err="1"/>
                <a:t>f</a:t>
              </a:r>
              <a:r>
                <a:rPr lang="en-US" sz="2000" b="1" dirty="0">
                  <a:latin typeface="Symbol" pitchFamily="18" charset="2"/>
                </a:rPr>
                <a:t> </a:t>
              </a:r>
              <a:r>
                <a:rPr lang="en-US" sz="2000" b="1" dirty="0"/>
                <a:t>-</a:t>
              </a:r>
              <a:r>
                <a:rPr lang="en-US" sz="2000" b="1" dirty="0" smtClean="0">
                  <a:latin typeface="Symbol" pitchFamily="18" charset="2"/>
                </a:rPr>
                <a:t> </a:t>
              </a:r>
              <a:r>
                <a:rPr lang="en-US" sz="2000" b="1" dirty="0" err="1" smtClean="0">
                  <a:latin typeface="Symbol" pitchFamily="18" charset="2"/>
                </a:rPr>
                <a:t>D</a:t>
              </a:r>
              <a:r>
                <a:rPr lang="en-US" sz="2000" b="1" dirty="0" err="1" smtClean="0"/>
                <a:t>u</a:t>
              </a:r>
              <a:r>
                <a:rPr lang="en-US" sz="2000" b="1" baseline="-25000" dirty="0" err="1" smtClean="0"/>
                <a:t>c</a:t>
              </a:r>
              <a:r>
                <a:rPr lang="en-US" sz="2000" b="1" baseline="-25000" dirty="0" smtClean="0"/>
                <a:t> </a:t>
              </a:r>
              <a:r>
                <a:rPr lang="en-US" sz="2000" b="1" dirty="0"/>
                <a:t>±</a:t>
              </a:r>
              <a:r>
                <a:rPr lang="en-US" sz="2000" b="1" baseline="-25000" dirty="0" smtClean="0"/>
                <a:t>  </a:t>
              </a:r>
              <a:r>
                <a:rPr lang="en-US" sz="2000" b="1" dirty="0" err="1" smtClean="0">
                  <a:latin typeface="Symbol" pitchFamily="18" charset="2"/>
                </a:rPr>
                <a:t>D</a:t>
              </a:r>
              <a:r>
                <a:rPr lang="en-US" sz="2000" b="1" dirty="0" err="1" smtClean="0"/>
                <a:t>u</a:t>
              </a:r>
              <a:r>
                <a:rPr lang="en-US" sz="2000" b="1" baseline="-25000" dirty="0" err="1" smtClean="0"/>
                <a:t>df</a:t>
              </a:r>
              <a:r>
                <a:rPr lang="en-US" sz="2000" b="1" dirty="0" smtClean="0"/>
                <a:t>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1f</a:t>
              </a:r>
            </a:p>
          </p:txBody>
        </p:sp>
        <p:sp>
          <p:nvSpPr>
            <p:cNvPr id="147" name="Text Box 61"/>
            <p:cNvSpPr txBox="1">
              <a:spLocks noChangeArrowheads="1"/>
            </p:cNvSpPr>
            <p:nvPr/>
          </p:nvSpPr>
          <p:spPr bwMode="auto">
            <a:xfrm>
              <a:off x="4190" y="3815"/>
              <a:ext cx="1748" cy="252"/>
            </a:xfrm>
            <a:prstGeom prst="rect">
              <a:avLst/>
            </a:prstGeom>
            <a:noFill/>
            <a:ln w="9525" algn="ctr">
              <a:noFill/>
              <a:miter lim="800000"/>
              <a:headEnd/>
              <a:tailEnd/>
            </a:ln>
          </p:spPr>
          <p:txBody>
            <a:bodyPr wrap="square">
              <a:spAutoFit/>
            </a:bodyPr>
            <a:lstStyle/>
            <a:p>
              <a:pPr algn="l" rtl="0"/>
              <a:r>
                <a:rPr lang="en-US" sz="2000" b="1" dirty="0" err="1">
                  <a:latin typeface="Symbol" pitchFamily="18" charset="2"/>
                </a:rPr>
                <a:t>s</a:t>
              </a:r>
              <a:r>
                <a:rPr lang="en-US" sz="2000" b="1" dirty="0" err="1">
                  <a:latin typeface="Blazing" panose="00000400000000000000" pitchFamily="2" charset="0"/>
                </a:rPr>
                <a:t>’</a:t>
              </a:r>
              <a:r>
                <a:rPr lang="en-US" sz="2000" b="1" baseline="-25000" dirty="0" err="1"/>
                <a:t>hf</a:t>
              </a:r>
              <a:r>
                <a:rPr lang="en-US" sz="2000" b="1" dirty="0"/>
                <a:t> =</a:t>
              </a:r>
              <a:r>
                <a:rPr lang="en-US" sz="2000" b="1" baseline="-25000" dirty="0"/>
                <a:t> </a:t>
              </a:r>
              <a:r>
                <a:rPr lang="en-US" sz="2000" b="1" dirty="0" smtClean="0">
                  <a:latin typeface="Symbol" pitchFamily="18" charset="2"/>
                </a:rPr>
                <a:t>s</a:t>
              </a:r>
              <a:r>
                <a:rPr lang="en-US" sz="2000" b="1" baseline="-25000" dirty="0" smtClean="0"/>
                <a:t>3 </a:t>
              </a:r>
              <a:r>
                <a:rPr lang="en-US" sz="2000" b="1" dirty="0" smtClean="0">
                  <a:latin typeface="Symbol" pitchFamily="18" charset="2"/>
                </a:rPr>
                <a:t>- </a:t>
              </a:r>
              <a:r>
                <a:rPr lang="en-US" sz="2000" b="1" dirty="0" err="1" smtClean="0">
                  <a:latin typeface="Symbol" pitchFamily="18" charset="2"/>
                </a:rPr>
                <a:t>D</a:t>
              </a:r>
              <a:r>
                <a:rPr lang="en-US" sz="2000" b="1" dirty="0" err="1" smtClean="0"/>
                <a:t>u</a:t>
              </a:r>
              <a:r>
                <a:rPr lang="en-US" sz="2000" b="1" baseline="-25000" dirty="0" err="1" smtClean="0"/>
                <a:t>c</a:t>
              </a:r>
              <a:r>
                <a:rPr lang="en-US" sz="2000" b="1" baseline="-25000" dirty="0" smtClean="0"/>
                <a:t> </a:t>
              </a:r>
              <a:r>
                <a:rPr lang="en-US" sz="2000" b="1" dirty="0"/>
                <a:t>±</a:t>
              </a:r>
              <a:r>
                <a:rPr lang="en-US" sz="2000" b="1" baseline="-25000" dirty="0" smtClean="0"/>
                <a:t>  </a:t>
              </a:r>
              <a:r>
                <a:rPr lang="en-US" sz="2000" b="1" dirty="0" err="1" smtClean="0">
                  <a:latin typeface="Symbol" pitchFamily="18" charset="2"/>
                </a:rPr>
                <a:t>D</a:t>
              </a:r>
              <a:r>
                <a:rPr lang="en-US" sz="2000" b="1" dirty="0" err="1" smtClean="0"/>
                <a:t>u</a:t>
              </a:r>
              <a:r>
                <a:rPr lang="en-US" sz="2000" b="1" baseline="-25000" dirty="0" err="1" smtClean="0"/>
                <a:t>df</a:t>
              </a:r>
              <a:r>
                <a:rPr lang="en-US" sz="2000" b="1" baseline="-25000" dirty="0" smtClean="0"/>
                <a:t> </a:t>
              </a:r>
              <a:r>
                <a:rPr lang="en-US" sz="2000" b="1" dirty="0" smtClean="0"/>
                <a:t> </a:t>
              </a:r>
              <a:r>
                <a:rPr lang="en-US" sz="2000" b="1" dirty="0"/>
                <a:t>=</a:t>
              </a:r>
              <a:r>
                <a:rPr lang="en-US" sz="2000" b="1" dirty="0">
                  <a:latin typeface="Symbol" pitchFamily="18" charset="2"/>
                </a:rPr>
                <a:t> s</a:t>
              </a:r>
              <a:r>
                <a:rPr lang="en-US" sz="2000" b="1" dirty="0">
                  <a:latin typeface="Blazing" panose="00000400000000000000" pitchFamily="2" charset="0"/>
                </a:rPr>
                <a:t>’</a:t>
              </a:r>
              <a:r>
                <a:rPr lang="en-US" sz="2000" b="1" baseline="-25000" dirty="0"/>
                <a:t>3f</a:t>
              </a:r>
            </a:p>
          </p:txBody>
        </p:sp>
        <p:sp>
          <p:nvSpPr>
            <p:cNvPr id="148" name="Rectangle 62" descr="Stationery"/>
            <p:cNvSpPr>
              <a:spLocks noChangeArrowheads="1"/>
            </p:cNvSpPr>
            <p:nvPr/>
          </p:nvSpPr>
          <p:spPr bwMode="auto">
            <a:xfrm>
              <a:off x="3748" y="3778"/>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sz="2000" b="1"/>
            </a:p>
          </p:txBody>
        </p:sp>
      </p:grpSp>
      <p:sp>
        <p:nvSpPr>
          <p:cNvPr id="149" name="Text Box 69"/>
          <p:cNvSpPr txBox="1">
            <a:spLocks noChangeArrowheads="1"/>
          </p:cNvSpPr>
          <p:nvPr/>
        </p:nvSpPr>
        <p:spPr bwMode="auto">
          <a:xfrm>
            <a:off x="4218240" y="5879630"/>
            <a:ext cx="500062" cy="579438"/>
          </a:xfrm>
          <a:prstGeom prst="rect">
            <a:avLst/>
          </a:prstGeom>
          <a:noFill/>
          <a:ln w="9525" algn="ctr">
            <a:noFill/>
            <a:miter lim="800000"/>
            <a:headEnd/>
            <a:tailEnd/>
          </a:ln>
        </p:spPr>
        <p:txBody>
          <a:bodyPr>
            <a:spAutoFit/>
          </a:bodyPr>
          <a:lstStyle/>
          <a:p>
            <a:pPr algn="l" rtl="0"/>
            <a:r>
              <a:rPr lang="en-US" sz="3200" b="1" dirty="0"/>
              <a:t>=</a:t>
            </a:r>
          </a:p>
        </p:txBody>
      </p:sp>
      <p:sp>
        <p:nvSpPr>
          <p:cNvPr id="150" name="Text Box 69"/>
          <p:cNvSpPr txBox="1">
            <a:spLocks noChangeArrowheads="1"/>
          </p:cNvSpPr>
          <p:nvPr/>
        </p:nvSpPr>
        <p:spPr bwMode="auto">
          <a:xfrm>
            <a:off x="2502234" y="5899662"/>
            <a:ext cx="500062" cy="579438"/>
          </a:xfrm>
          <a:prstGeom prst="rect">
            <a:avLst/>
          </a:prstGeom>
          <a:noFill/>
          <a:ln w="9525" algn="ctr">
            <a:noFill/>
            <a:miter lim="800000"/>
            <a:headEnd/>
            <a:tailEnd/>
          </a:ln>
        </p:spPr>
        <p:txBody>
          <a:bodyPr>
            <a:spAutoFit/>
          </a:bodyPr>
          <a:lstStyle/>
          <a:p>
            <a:pPr algn="l" rtl="0"/>
            <a:r>
              <a:rPr lang="en-US" sz="3200" b="1" dirty="0"/>
              <a:t>=</a:t>
            </a:r>
          </a:p>
        </p:txBody>
      </p:sp>
      <p:sp>
        <p:nvSpPr>
          <p:cNvPr id="151" name="Text Box 31"/>
          <p:cNvSpPr txBox="1">
            <a:spLocks noChangeArrowheads="1"/>
          </p:cNvSpPr>
          <p:nvPr/>
        </p:nvSpPr>
        <p:spPr bwMode="auto">
          <a:xfrm>
            <a:off x="3699039" y="3626685"/>
            <a:ext cx="1189037" cy="366713"/>
          </a:xfrm>
          <a:prstGeom prst="rect">
            <a:avLst/>
          </a:prstGeom>
          <a:noFill/>
          <a:ln w="9525" algn="ctr">
            <a:noFill/>
            <a:miter lim="800000"/>
            <a:headEnd/>
            <a:tailEnd/>
          </a:ln>
        </p:spPr>
        <p:txBody>
          <a:bodyPr>
            <a:spAutoFit/>
          </a:bodyPr>
          <a:lstStyle/>
          <a:p>
            <a:pPr algn="l" rtl="0"/>
            <a:r>
              <a:rPr lang="en-US" sz="1800" b="1" dirty="0" err="1">
                <a:latin typeface="Symbol" pitchFamily="18" charset="2"/>
              </a:rPr>
              <a:t>D</a:t>
            </a:r>
            <a:r>
              <a:rPr lang="en-US" sz="1800" b="1" dirty="0" err="1"/>
              <a:t>u</a:t>
            </a:r>
            <a:r>
              <a:rPr lang="en-US" sz="1800" b="1" baseline="-25000" dirty="0" err="1"/>
              <a:t>c</a:t>
            </a:r>
            <a:r>
              <a:rPr lang="en-US" sz="1800" b="1" baseline="-25000" dirty="0"/>
              <a:t> </a:t>
            </a:r>
            <a:r>
              <a:rPr lang="en-US" b="1" dirty="0"/>
              <a:t>±</a:t>
            </a:r>
            <a:r>
              <a:rPr lang="en-US" sz="1800" b="1" baseline="-25000" dirty="0" smtClean="0"/>
              <a:t>  </a:t>
            </a:r>
            <a:r>
              <a:rPr lang="en-US" sz="1800" b="1" dirty="0">
                <a:latin typeface="Symbol" pitchFamily="18" charset="2"/>
              </a:rPr>
              <a:t>D</a:t>
            </a:r>
            <a:r>
              <a:rPr lang="en-US" sz="1800" b="1" dirty="0"/>
              <a:t>u</a:t>
            </a:r>
            <a:r>
              <a:rPr lang="en-US" sz="1800" b="1" baseline="-25000" dirty="0"/>
              <a:t>d</a:t>
            </a:r>
          </a:p>
        </p:txBody>
      </p:sp>
      <p:sp>
        <p:nvSpPr>
          <p:cNvPr id="152" name="Text Box 31"/>
          <p:cNvSpPr txBox="1">
            <a:spLocks noChangeArrowheads="1"/>
          </p:cNvSpPr>
          <p:nvPr/>
        </p:nvSpPr>
        <p:spPr bwMode="auto">
          <a:xfrm>
            <a:off x="2774393" y="5923477"/>
            <a:ext cx="1506537" cy="369888"/>
          </a:xfrm>
          <a:prstGeom prst="rect">
            <a:avLst/>
          </a:prstGeom>
          <a:noFill/>
          <a:ln w="9525" algn="ctr">
            <a:noFill/>
            <a:miter lim="800000"/>
            <a:headEnd/>
            <a:tailEnd/>
          </a:ln>
        </p:spPr>
        <p:txBody>
          <a:bodyPr wrap="square">
            <a:spAutoFit/>
          </a:bodyPr>
          <a:lstStyle/>
          <a:p>
            <a:pPr algn="l" rtl="0"/>
            <a:r>
              <a:rPr lang="en-US" sz="1800" b="1" dirty="0" err="1" smtClean="0">
                <a:latin typeface="Symbol" pitchFamily="18" charset="2"/>
              </a:rPr>
              <a:t>D</a:t>
            </a:r>
            <a:r>
              <a:rPr lang="en-US" sz="1800" b="1" dirty="0" err="1" smtClean="0"/>
              <a:t>u</a:t>
            </a:r>
            <a:r>
              <a:rPr lang="en-US" sz="1800" b="1" baseline="-25000" dirty="0" err="1" smtClean="0"/>
              <a:t>c</a:t>
            </a:r>
            <a:r>
              <a:rPr lang="en-US" sz="1800" b="1" baseline="-25000" dirty="0" smtClean="0"/>
              <a:t> </a:t>
            </a:r>
            <a:r>
              <a:rPr lang="en-US" b="1" dirty="0"/>
              <a:t>±</a:t>
            </a:r>
            <a:r>
              <a:rPr lang="en-US" sz="1800" b="1" baseline="-25000" dirty="0" smtClean="0"/>
              <a:t>  </a:t>
            </a:r>
            <a:r>
              <a:rPr lang="en-US" sz="1800" b="1" dirty="0" err="1" smtClean="0">
                <a:latin typeface="Symbol" pitchFamily="18" charset="2"/>
              </a:rPr>
              <a:t>D</a:t>
            </a:r>
            <a:r>
              <a:rPr lang="en-US" sz="1800" b="1" dirty="0" err="1" smtClean="0"/>
              <a:t>u</a:t>
            </a:r>
            <a:r>
              <a:rPr lang="en-US" sz="1800" b="1" baseline="-25000" dirty="0" err="1" smtClean="0"/>
              <a:t>df</a:t>
            </a:r>
            <a:endParaRPr lang="en-US" sz="1800" b="1" baseline="-25000" dirty="0"/>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56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566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566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ox(in)">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54"/>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box(in)">
                                      <p:cBhvr>
                                        <p:cTn id="40" dur="500"/>
                                        <p:tgtEl>
                                          <p:spTgt spid="55"/>
                                        </p:tgtEl>
                                      </p:cBhvr>
                                    </p:animEffect>
                                  </p:childTnLst>
                                </p:cTn>
                              </p:par>
                            </p:childTnLst>
                          </p:cTn>
                        </p:par>
                        <p:par>
                          <p:cTn id="41" fill="hold">
                            <p:stCondLst>
                              <p:cond delay="500"/>
                            </p:stCondLst>
                            <p:childTnLst>
                              <p:par>
                                <p:cTn id="42" presetID="22" presetClass="entr" presetSubtype="2"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right)">
                                      <p:cBhvr>
                                        <p:cTn id="44" dur="2000"/>
                                        <p:tgtEl>
                                          <p:spTgt spid="61"/>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nodeType="click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box(in)">
                                      <p:cBhvr>
                                        <p:cTn id="53" dur="500"/>
                                        <p:tgtEl>
                                          <p:spTgt spid="77"/>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84"/>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box(in)">
                                      <p:cBhvr>
                                        <p:cTn id="62" dur="500"/>
                                        <p:tgtEl>
                                          <p:spTgt spid="68"/>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9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4" presetClass="entr" presetSubtype="16" fill="hold" nodeType="clickEffect">
                                  <p:stCondLst>
                                    <p:cond delay="0"/>
                                  </p:stCondLst>
                                  <p:childTnLst>
                                    <p:set>
                                      <p:cBhvr>
                                        <p:cTn id="70" dur="1" fill="hold">
                                          <p:stCondLst>
                                            <p:cond delay="0"/>
                                          </p:stCondLst>
                                        </p:cTn>
                                        <p:tgtEl>
                                          <p:spTgt spid="96"/>
                                        </p:tgtEl>
                                        <p:attrNameLst>
                                          <p:attrName>style.visibility</p:attrName>
                                        </p:attrNameLst>
                                      </p:cBhvr>
                                      <p:to>
                                        <p:strVal val="visible"/>
                                      </p:to>
                                    </p:set>
                                    <p:animEffect transition="in" filter="box(in)">
                                      <p:cBhvr>
                                        <p:cTn id="71" dur="500"/>
                                        <p:tgtEl>
                                          <p:spTgt spid="96"/>
                                        </p:tgtEl>
                                      </p:cBhvr>
                                    </p:animEffect>
                                  </p:childTnLst>
                                </p:cTn>
                              </p:par>
                            </p:childTnLst>
                          </p:cTn>
                        </p:par>
                        <p:par>
                          <p:cTn id="72" fill="hold">
                            <p:stCondLst>
                              <p:cond delay="500"/>
                            </p:stCondLst>
                            <p:childTnLst>
                              <p:par>
                                <p:cTn id="73" presetID="22" presetClass="entr" presetSubtype="2" fill="hold" nodeType="afterEffect">
                                  <p:stCondLst>
                                    <p:cond delay="0"/>
                                  </p:stCondLst>
                                  <p:childTnLst>
                                    <p:set>
                                      <p:cBhvr>
                                        <p:cTn id="74" dur="1" fill="hold">
                                          <p:stCondLst>
                                            <p:cond delay="0"/>
                                          </p:stCondLst>
                                        </p:cTn>
                                        <p:tgtEl>
                                          <p:spTgt spid="102"/>
                                        </p:tgtEl>
                                        <p:attrNameLst>
                                          <p:attrName>style.visibility</p:attrName>
                                        </p:attrNameLst>
                                      </p:cBhvr>
                                      <p:to>
                                        <p:strVal val="visible"/>
                                      </p:to>
                                    </p:set>
                                    <p:animEffect transition="in" filter="wipe(right)">
                                      <p:cBhvr>
                                        <p:cTn id="75" dur="2000"/>
                                        <p:tgtEl>
                                          <p:spTgt spid="10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wipe(down)">
                                      <p:cBhvr>
                                        <p:cTn id="80" dur="500"/>
                                        <p:tgtEl>
                                          <p:spTgt spid="112"/>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149"/>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60" grpId="0"/>
      <p:bldP spid="155663" grpId="0"/>
      <p:bldP spid="155667" grpId="0" animBg="1"/>
      <p:bldP spid="54" grpId="0" animBg="1"/>
      <p:bldP spid="83" grpId="0"/>
      <p:bldP spid="84" grpId="0"/>
      <p:bldP spid="95" grpId="0" animBg="1"/>
      <p:bldP spid="149" grpId="0"/>
      <p:bldP spid="150"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0"/>
          <p:cNvGrpSpPr>
            <a:grpSpLocks/>
          </p:cNvGrpSpPr>
          <p:nvPr/>
        </p:nvGrpSpPr>
        <p:grpSpPr bwMode="auto">
          <a:xfrm>
            <a:off x="4473576" y="2917797"/>
            <a:ext cx="3367088" cy="1876425"/>
            <a:chOff x="1068" y="2901"/>
            <a:chExt cx="2121" cy="1182"/>
          </a:xfrm>
        </p:grpSpPr>
        <p:sp>
          <p:nvSpPr>
            <p:cNvPr id="18507" name="Text Box 71"/>
            <p:cNvSpPr txBox="1">
              <a:spLocks noChangeArrowheads="1"/>
            </p:cNvSpPr>
            <p:nvPr/>
          </p:nvSpPr>
          <p:spPr bwMode="auto">
            <a:xfrm>
              <a:off x="1068" y="3753"/>
              <a:ext cx="468" cy="330"/>
            </a:xfrm>
            <a:prstGeom prst="rect">
              <a:avLst/>
            </a:prstGeom>
            <a:noFill/>
            <a:ln w="9525" algn="ctr">
              <a:noFill/>
              <a:prstDash val="solid"/>
              <a:miter lim="800000"/>
              <a:headEnd/>
              <a:tailEnd/>
            </a:ln>
          </p:spPr>
          <p:txBody>
            <a:bodyPr>
              <a:spAutoFit/>
            </a:bodyPr>
            <a:lstStyle/>
            <a:p>
              <a:pPr algn="l" rtl="0"/>
              <a:r>
                <a:rPr lang="en-US" sz="2800" b="1" dirty="0" smtClean="0">
                  <a:solidFill>
                    <a:srgbClr val="00B050"/>
                  </a:solidFill>
                  <a:latin typeface="Symbol" pitchFamily="18" charset="2"/>
                </a:rPr>
                <a:t>s</a:t>
              </a:r>
              <a:r>
                <a:rPr lang="en-US" sz="2800" b="1" baseline="-25000" dirty="0" smtClean="0">
                  <a:solidFill>
                    <a:srgbClr val="00B050"/>
                  </a:solidFill>
                </a:rPr>
                <a:t>3c</a:t>
              </a:r>
              <a:endParaRPr lang="en-US" sz="2800" b="1" baseline="-25000" dirty="0">
                <a:solidFill>
                  <a:srgbClr val="00B050"/>
                </a:solidFill>
              </a:endParaRPr>
            </a:p>
          </p:txBody>
        </p:sp>
        <p:sp>
          <p:nvSpPr>
            <p:cNvPr id="18508" name="Text Box 72"/>
            <p:cNvSpPr txBox="1">
              <a:spLocks noChangeArrowheads="1"/>
            </p:cNvSpPr>
            <p:nvPr/>
          </p:nvSpPr>
          <p:spPr bwMode="auto">
            <a:xfrm>
              <a:off x="2730" y="3750"/>
              <a:ext cx="459" cy="327"/>
            </a:xfrm>
            <a:prstGeom prst="rect">
              <a:avLst/>
            </a:prstGeom>
            <a:noFill/>
            <a:ln w="9525" algn="ctr">
              <a:noFill/>
              <a:prstDash val="solid"/>
              <a:miter lim="800000"/>
              <a:headEnd/>
              <a:tailEnd/>
            </a:ln>
          </p:spPr>
          <p:txBody>
            <a:bodyPr>
              <a:spAutoFit/>
            </a:bodyPr>
            <a:lstStyle/>
            <a:p>
              <a:pPr algn="l" rtl="0"/>
              <a:r>
                <a:rPr lang="en-US" sz="2800" b="1" dirty="0" smtClean="0">
                  <a:solidFill>
                    <a:srgbClr val="00B050"/>
                  </a:solidFill>
                  <a:latin typeface="Symbol" pitchFamily="18" charset="2"/>
                </a:rPr>
                <a:t>s</a:t>
              </a:r>
              <a:r>
                <a:rPr lang="en-US" sz="2800" b="1" baseline="-25000" dirty="0" smtClean="0">
                  <a:solidFill>
                    <a:srgbClr val="00B050"/>
                  </a:solidFill>
                </a:rPr>
                <a:t>1c</a:t>
              </a:r>
              <a:endParaRPr lang="en-US" sz="2800" b="1" baseline="-25000" dirty="0">
                <a:solidFill>
                  <a:srgbClr val="00B050"/>
                </a:solidFill>
              </a:endParaRPr>
            </a:p>
          </p:txBody>
        </p:sp>
        <p:sp>
          <p:nvSpPr>
            <p:cNvPr id="18509" name="Arc 74"/>
            <p:cNvSpPr>
              <a:spLocks/>
            </p:cNvSpPr>
            <p:nvPr/>
          </p:nvSpPr>
          <p:spPr bwMode="auto">
            <a:xfrm rot="10800000" flipV="1">
              <a:off x="1192" y="2901"/>
              <a:ext cx="1683" cy="900"/>
            </a:xfrm>
            <a:custGeom>
              <a:avLst/>
              <a:gdLst>
                <a:gd name="T0" fmla="*/ 0 w 43198"/>
                <a:gd name="T1" fmla="*/ 887 h 21600"/>
                <a:gd name="T2" fmla="*/ 1683 w 43198"/>
                <a:gd name="T3" fmla="*/ 900 h 21600"/>
                <a:gd name="T4" fmla="*/ 841 w 43198"/>
                <a:gd name="T5" fmla="*/ 900 h 21600"/>
                <a:gd name="T6" fmla="*/ 0 60000 65536"/>
                <a:gd name="T7" fmla="*/ 0 60000 65536"/>
                <a:gd name="T8" fmla="*/ 0 60000 65536"/>
                <a:gd name="T9" fmla="*/ 0 w 43198"/>
                <a:gd name="T10" fmla="*/ 0 h 21600"/>
                <a:gd name="T11" fmla="*/ 43198 w 43198"/>
                <a:gd name="T12" fmla="*/ 21600 h 21600"/>
              </a:gdLst>
              <a:ahLst/>
              <a:cxnLst>
                <a:cxn ang="T6">
                  <a:pos x="T0" y="T1"/>
                </a:cxn>
                <a:cxn ang="T7">
                  <a:pos x="T2" y="T3"/>
                </a:cxn>
                <a:cxn ang="T8">
                  <a:pos x="T4" y="T5"/>
                </a:cxn>
              </a:cxnLst>
              <a:rect l="T9" t="T10" r="T11" b="T12"/>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close/>
                </a:path>
              </a:pathLst>
            </a:custGeom>
            <a:noFill/>
            <a:ln w="25400">
              <a:solidFill>
                <a:srgbClr val="00B050"/>
              </a:solidFill>
              <a:prstDash val="solid"/>
              <a:round/>
              <a:headEnd/>
              <a:tailEnd/>
            </a:ln>
          </p:spPr>
          <p:txBody>
            <a:bodyPr wrap="none" anchor="ctr"/>
            <a:lstStyle/>
            <a:p>
              <a:pPr algn="l" rtl="0"/>
              <a:endParaRPr lang="en-US" b="1"/>
            </a:p>
          </p:txBody>
        </p:sp>
      </p:grpSp>
      <p:grpSp>
        <p:nvGrpSpPr>
          <p:cNvPr id="3" name="Group 69"/>
          <p:cNvGrpSpPr>
            <a:grpSpLocks/>
          </p:cNvGrpSpPr>
          <p:nvPr/>
        </p:nvGrpSpPr>
        <p:grpSpPr bwMode="auto">
          <a:xfrm>
            <a:off x="1268414" y="2943194"/>
            <a:ext cx="3367088" cy="2314575"/>
            <a:chOff x="2151" y="2913"/>
            <a:chExt cx="2121" cy="1458"/>
          </a:xfrm>
        </p:grpSpPr>
        <p:sp>
          <p:nvSpPr>
            <p:cNvPr id="18501" name="Text Box 59"/>
            <p:cNvSpPr txBox="1">
              <a:spLocks noChangeArrowheads="1"/>
            </p:cNvSpPr>
            <p:nvPr/>
          </p:nvSpPr>
          <p:spPr bwMode="auto">
            <a:xfrm>
              <a:off x="2151" y="3765"/>
              <a:ext cx="423" cy="327"/>
            </a:xfrm>
            <a:prstGeom prst="rect">
              <a:avLst/>
            </a:prstGeom>
            <a:noFill/>
            <a:ln w="9525" algn="ctr">
              <a:noFill/>
              <a:miter lim="800000"/>
              <a:headEnd/>
              <a:tailEnd/>
            </a:ln>
          </p:spPr>
          <p:txBody>
            <a:bodyPr>
              <a:spAutoFit/>
            </a:bodyPr>
            <a:lstStyle/>
            <a:p>
              <a:pPr algn="l" rtl="0"/>
              <a:r>
                <a:rPr lang="en-US" sz="2800" b="1" dirty="0">
                  <a:solidFill>
                    <a:srgbClr val="FF0000"/>
                  </a:solidFill>
                  <a:latin typeface="Symbol" pitchFamily="18" charset="2"/>
                </a:rPr>
                <a:t>s</a:t>
              </a:r>
              <a:r>
                <a:rPr lang="en-US" sz="2800" b="1" baseline="-25000" dirty="0">
                  <a:solidFill>
                    <a:srgbClr val="FF0000"/>
                  </a:solidFill>
                </a:rPr>
                <a:t>3a</a:t>
              </a:r>
            </a:p>
          </p:txBody>
        </p:sp>
        <p:sp>
          <p:nvSpPr>
            <p:cNvPr id="18502" name="Text Box 60"/>
            <p:cNvSpPr txBox="1">
              <a:spLocks noChangeArrowheads="1"/>
            </p:cNvSpPr>
            <p:nvPr/>
          </p:nvSpPr>
          <p:spPr bwMode="auto">
            <a:xfrm>
              <a:off x="3813" y="3762"/>
              <a:ext cx="459" cy="327"/>
            </a:xfrm>
            <a:prstGeom prst="rect">
              <a:avLst/>
            </a:prstGeom>
            <a:noFill/>
            <a:ln w="9525" algn="ctr">
              <a:noFill/>
              <a:miter lim="800000"/>
              <a:headEnd/>
              <a:tailEnd/>
            </a:ln>
          </p:spPr>
          <p:txBody>
            <a:bodyPr>
              <a:spAutoFit/>
            </a:bodyPr>
            <a:lstStyle/>
            <a:p>
              <a:pPr algn="l" rtl="0"/>
              <a:r>
                <a:rPr lang="en-US" sz="2800" b="1" dirty="0">
                  <a:solidFill>
                    <a:srgbClr val="FF0000"/>
                  </a:solidFill>
                  <a:latin typeface="Symbol" pitchFamily="18" charset="2"/>
                </a:rPr>
                <a:t>s</a:t>
              </a:r>
              <a:r>
                <a:rPr lang="en-US" sz="2800" b="1" baseline="-25000" dirty="0">
                  <a:solidFill>
                    <a:srgbClr val="FF0000"/>
                  </a:solidFill>
                </a:rPr>
                <a:t>1a</a:t>
              </a:r>
            </a:p>
          </p:txBody>
        </p:sp>
        <p:grpSp>
          <p:nvGrpSpPr>
            <p:cNvPr id="4" name="Group 64"/>
            <p:cNvGrpSpPr>
              <a:grpSpLocks/>
            </p:cNvGrpSpPr>
            <p:nvPr/>
          </p:nvGrpSpPr>
          <p:grpSpPr bwMode="auto">
            <a:xfrm>
              <a:off x="2275" y="2913"/>
              <a:ext cx="1683" cy="1458"/>
              <a:chOff x="1834" y="2913"/>
              <a:chExt cx="1683" cy="1458"/>
            </a:xfrm>
          </p:grpSpPr>
          <p:sp>
            <p:nvSpPr>
              <p:cNvPr id="18504" name="Arc 58"/>
              <p:cNvSpPr>
                <a:spLocks/>
              </p:cNvSpPr>
              <p:nvPr/>
            </p:nvSpPr>
            <p:spPr bwMode="auto">
              <a:xfrm rot="10800000" flipV="1">
                <a:off x="1834" y="2913"/>
                <a:ext cx="1683" cy="900"/>
              </a:xfrm>
              <a:custGeom>
                <a:avLst/>
                <a:gdLst>
                  <a:gd name="T0" fmla="*/ 0 w 43198"/>
                  <a:gd name="T1" fmla="*/ 887 h 21600"/>
                  <a:gd name="T2" fmla="*/ 1683 w 43198"/>
                  <a:gd name="T3" fmla="*/ 900 h 21600"/>
                  <a:gd name="T4" fmla="*/ 841 w 43198"/>
                  <a:gd name="T5" fmla="*/ 900 h 21600"/>
                  <a:gd name="T6" fmla="*/ 0 60000 65536"/>
                  <a:gd name="T7" fmla="*/ 0 60000 65536"/>
                  <a:gd name="T8" fmla="*/ 0 60000 65536"/>
                  <a:gd name="T9" fmla="*/ 0 w 43198"/>
                  <a:gd name="T10" fmla="*/ 0 h 21600"/>
                  <a:gd name="T11" fmla="*/ 43198 w 43198"/>
                  <a:gd name="T12" fmla="*/ 21600 h 21600"/>
                </a:gdLst>
                <a:ahLst/>
                <a:cxnLst>
                  <a:cxn ang="T6">
                    <a:pos x="T0" y="T1"/>
                  </a:cxn>
                  <a:cxn ang="T7">
                    <a:pos x="T2" y="T3"/>
                  </a:cxn>
                  <a:cxn ang="T8">
                    <a:pos x="T4" y="T5"/>
                  </a:cxn>
                </a:cxnLst>
                <a:rect l="T9" t="T10" r="T11" b="T12"/>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close/>
                  </a:path>
                </a:pathLst>
              </a:custGeom>
              <a:noFill/>
              <a:ln w="25400">
                <a:solidFill>
                  <a:srgbClr val="FF0000"/>
                </a:solidFill>
                <a:prstDash val="solid"/>
                <a:round/>
                <a:headEnd/>
                <a:tailEnd/>
              </a:ln>
            </p:spPr>
            <p:txBody>
              <a:bodyPr wrap="none" anchor="ctr"/>
              <a:lstStyle/>
              <a:p>
                <a:pPr algn="l" rtl="0"/>
                <a:endParaRPr lang="en-US" b="1">
                  <a:solidFill>
                    <a:srgbClr val="0000FF"/>
                  </a:solidFill>
                </a:endParaRPr>
              </a:p>
            </p:txBody>
          </p:sp>
          <p:sp>
            <p:nvSpPr>
              <p:cNvPr id="18505" name="Line 61"/>
              <p:cNvSpPr>
                <a:spLocks noChangeShapeType="1"/>
              </p:cNvSpPr>
              <p:nvPr/>
            </p:nvSpPr>
            <p:spPr bwMode="auto">
              <a:xfrm>
                <a:off x="1843" y="4139"/>
                <a:ext cx="1674" cy="1"/>
              </a:xfrm>
              <a:prstGeom prst="line">
                <a:avLst/>
              </a:prstGeom>
              <a:noFill/>
              <a:ln w="25400">
                <a:solidFill>
                  <a:srgbClr val="FF0000"/>
                </a:solidFill>
                <a:round/>
                <a:headEnd type="triangle" w="med" len="med"/>
                <a:tailEnd type="triangle" w="med" len="med"/>
              </a:ln>
            </p:spPr>
            <p:txBody>
              <a:bodyPr/>
              <a:lstStyle/>
              <a:p>
                <a:pPr algn="l" rtl="0"/>
                <a:endParaRPr lang="en-US" b="1"/>
              </a:p>
            </p:txBody>
          </p:sp>
          <p:sp>
            <p:nvSpPr>
              <p:cNvPr id="18506" name="Text Box 62"/>
              <p:cNvSpPr txBox="1">
                <a:spLocks noChangeArrowheads="1"/>
              </p:cNvSpPr>
              <p:nvPr/>
            </p:nvSpPr>
            <p:spPr bwMode="auto">
              <a:xfrm>
                <a:off x="2532" y="4083"/>
                <a:ext cx="471" cy="288"/>
              </a:xfrm>
              <a:prstGeom prst="rect">
                <a:avLst/>
              </a:prstGeom>
              <a:noFill/>
              <a:ln w="9525" algn="ctr">
                <a:noFill/>
                <a:miter lim="800000"/>
                <a:headEnd/>
                <a:tailEnd/>
              </a:ln>
            </p:spPr>
            <p:txBody>
              <a:bodyPr>
                <a:spAutoFit/>
              </a:bodyPr>
              <a:lstStyle/>
              <a:p>
                <a:pPr algn="l" rtl="0"/>
                <a:r>
                  <a:rPr lang="en-US" sz="2400" b="1" dirty="0" err="1">
                    <a:solidFill>
                      <a:srgbClr val="FF0000"/>
                    </a:solidFill>
                    <a:latin typeface="Symbol" pitchFamily="18" charset="2"/>
                  </a:rPr>
                  <a:t>Ds</a:t>
                </a:r>
                <a:r>
                  <a:rPr lang="en-US" sz="2400" b="1" baseline="-25000" dirty="0" err="1">
                    <a:solidFill>
                      <a:srgbClr val="FF0000"/>
                    </a:solidFill>
                  </a:rPr>
                  <a:t>f</a:t>
                </a:r>
                <a:endParaRPr lang="en-US" sz="2400" b="1" baseline="-25000" dirty="0">
                  <a:solidFill>
                    <a:srgbClr val="FF0000"/>
                  </a:solidFill>
                </a:endParaRPr>
              </a:p>
            </p:txBody>
          </p:sp>
        </p:grpSp>
      </p:grpSp>
      <p:grpSp>
        <p:nvGrpSpPr>
          <p:cNvPr id="5" name="Group 86"/>
          <p:cNvGrpSpPr>
            <a:grpSpLocks/>
          </p:cNvGrpSpPr>
          <p:nvPr/>
        </p:nvGrpSpPr>
        <p:grpSpPr bwMode="auto">
          <a:xfrm>
            <a:off x="2719388" y="2943196"/>
            <a:ext cx="3508376" cy="1885950"/>
            <a:chOff x="1902" y="2907"/>
            <a:chExt cx="2210" cy="1188"/>
          </a:xfrm>
        </p:grpSpPr>
        <p:grpSp>
          <p:nvGrpSpPr>
            <p:cNvPr id="6" name="Group 85"/>
            <p:cNvGrpSpPr>
              <a:grpSpLocks/>
            </p:cNvGrpSpPr>
            <p:nvPr/>
          </p:nvGrpSpPr>
          <p:grpSpPr bwMode="auto">
            <a:xfrm>
              <a:off x="1902" y="3759"/>
              <a:ext cx="2210" cy="336"/>
              <a:chOff x="1902" y="3759"/>
              <a:chExt cx="2210" cy="336"/>
            </a:xfrm>
          </p:grpSpPr>
          <p:sp>
            <p:nvSpPr>
              <p:cNvPr id="18499" name="Text Box 52"/>
              <p:cNvSpPr txBox="1">
                <a:spLocks noChangeArrowheads="1"/>
              </p:cNvSpPr>
              <p:nvPr/>
            </p:nvSpPr>
            <p:spPr bwMode="auto">
              <a:xfrm>
                <a:off x="1902" y="3759"/>
                <a:ext cx="548" cy="330"/>
              </a:xfrm>
              <a:prstGeom prst="rect">
                <a:avLst/>
              </a:prstGeom>
              <a:solidFill>
                <a:schemeClr val="bg1"/>
              </a:solidFill>
              <a:ln w="9525" algn="ctr">
                <a:noFill/>
                <a:miter lim="800000"/>
                <a:headEnd/>
                <a:tailEnd/>
              </a:ln>
            </p:spPr>
            <p:txBody>
              <a:bodyPr wrap="square">
                <a:spAutoFit/>
              </a:bodyPr>
              <a:lstStyle/>
              <a:p>
                <a:pPr algn="l" rtl="0"/>
                <a:r>
                  <a:rPr lang="en-US" sz="2800" b="1" dirty="0" smtClean="0">
                    <a:latin typeface="Symbol" pitchFamily="18" charset="2"/>
                  </a:rPr>
                  <a:t>s</a:t>
                </a:r>
                <a:r>
                  <a:rPr lang="en-US" sz="2800" b="1" baseline="-25000" dirty="0" smtClean="0"/>
                  <a:t>3b</a:t>
                </a:r>
                <a:endParaRPr lang="en-US" sz="2800" b="1" baseline="-25000" dirty="0"/>
              </a:p>
            </p:txBody>
          </p:sp>
          <p:sp>
            <p:nvSpPr>
              <p:cNvPr id="18500" name="Text Box 53"/>
              <p:cNvSpPr txBox="1">
                <a:spLocks noChangeArrowheads="1"/>
              </p:cNvSpPr>
              <p:nvPr/>
            </p:nvSpPr>
            <p:spPr bwMode="auto">
              <a:xfrm>
                <a:off x="3573" y="3765"/>
                <a:ext cx="539" cy="330"/>
              </a:xfrm>
              <a:prstGeom prst="rect">
                <a:avLst/>
              </a:prstGeom>
              <a:solidFill>
                <a:schemeClr val="bg1"/>
              </a:solidFill>
              <a:ln w="9525" algn="ctr">
                <a:noFill/>
                <a:miter lim="800000"/>
                <a:headEnd/>
                <a:tailEnd/>
              </a:ln>
            </p:spPr>
            <p:txBody>
              <a:bodyPr wrap="square">
                <a:spAutoFit/>
              </a:bodyPr>
              <a:lstStyle/>
              <a:p>
                <a:pPr algn="l" rtl="0"/>
                <a:r>
                  <a:rPr lang="en-US" sz="2800" b="1" dirty="0" smtClean="0">
                    <a:latin typeface="Symbol" pitchFamily="18" charset="2"/>
                  </a:rPr>
                  <a:t>s</a:t>
                </a:r>
                <a:r>
                  <a:rPr lang="en-US" sz="2800" b="1" baseline="-25000" dirty="0" smtClean="0"/>
                  <a:t>1b</a:t>
                </a:r>
                <a:endParaRPr lang="en-US" sz="2800" b="1" baseline="-25000" dirty="0"/>
              </a:p>
            </p:txBody>
          </p:sp>
        </p:grpSp>
        <p:sp>
          <p:nvSpPr>
            <p:cNvPr id="18498" name="Arc 51"/>
            <p:cNvSpPr>
              <a:spLocks/>
            </p:cNvSpPr>
            <p:nvPr/>
          </p:nvSpPr>
          <p:spPr bwMode="auto">
            <a:xfrm rot="10800000" flipV="1">
              <a:off x="2035" y="2907"/>
              <a:ext cx="1683" cy="900"/>
            </a:xfrm>
            <a:custGeom>
              <a:avLst/>
              <a:gdLst>
                <a:gd name="T0" fmla="*/ 0 w 43198"/>
                <a:gd name="T1" fmla="*/ 887 h 21600"/>
                <a:gd name="T2" fmla="*/ 1683 w 43198"/>
                <a:gd name="T3" fmla="*/ 900 h 21600"/>
                <a:gd name="T4" fmla="*/ 841 w 43198"/>
                <a:gd name="T5" fmla="*/ 900 h 21600"/>
                <a:gd name="T6" fmla="*/ 0 60000 65536"/>
                <a:gd name="T7" fmla="*/ 0 60000 65536"/>
                <a:gd name="T8" fmla="*/ 0 60000 65536"/>
                <a:gd name="T9" fmla="*/ 0 w 43198"/>
                <a:gd name="T10" fmla="*/ 0 h 21600"/>
                <a:gd name="T11" fmla="*/ 43198 w 43198"/>
                <a:gd name="T12" fmla="*/ 21600 h 21600"/>
              </a:gdLst>
              <a:ahLst/>
              <a:cxnLst>
                <a:cxn ang="T6">
                  <a:pos x="T0" y="T1"/>
                </a:cxn>
                <a:cxn ang="T7">
                  <a:pos x="T2" y="T3"/>
                </a:cxn>
                <a:cxn ang="T8">
                  <a:pos x="T4" y="T5"/>
                </a:cxn>
              </a:cxnLst>
              <a:rect l="T9" t="T10" r="T11" b="T12"/>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close/>
                </a:path>
              </a:pathLst>
            </a:custGeom>
            <a:noFill/>
            <a:ln w="25400">
              <a:solidFill>
                <a:schemeClr val="tx1"/>
              </a:solidFill>
              <a:round/>
              <a:headEnd/>
              <a:tailEnd/>
            </a:ln>
          </p:spPr>
          <p:txBody>
            <a:bodyPr wrap="none" anchor="ctr"/>
            <a:lstStyle/>
            <a:p>
              <a:pPr algn="l" rtl="0"/>
              <a:endParaRPr lang="en-US" b="1"/>
            </a:p>
          </p:txBody>
        </p:sp>
      </p:grpSp>
      <p:grpSp>
        <p:nvGrpSpPr>
          <p:cNvPr id="18" name="Group 88"/>
          <p:cNvGrpSpPr>
            <a:grpSpLocks/>
          </p:cNvGrpSpPr>
          <p:nvPr/>
        </p:nvGrpSpPr>
        <p:grpSpPr bwMode="auto">
          <a:xfrm>
            <a:off x="711201" y="2031971"/>
            <a:ext cx="8415338" cy="2543175"/>
            <a:chOff x="540" y="2340"/>
            <a:chExt cx="5301" cy="1602"/>
          </a:xfrm>
        </p:grpSpPr>
        <p:sp>
          <p:nvSpPr>
            <p:cNvPr id="18459" name="Line 45"/>
            <p:cNvSpPr>
              <a:spLocks noChangeShapeType="1"/>
            </p:cNvSpPr>
            <p:nvPr/>
          </p:nvSpPr>
          <p:spPr bwMode="auto">
            <a:xfrm flipH="1" flipV="1">
              <a:off x="774" y="2484"/>
              <a:ext cx="9" cy="1458"/>
            </a:xfrm>
            <a:prstGeom prst="line">
              <a:avLst/>
            </a:prstGeom>
            <a:noFill/>
            <a:ln w="25400">
              <a:solidFill>
                <a:schemeClr val="tx1"/>
              </a:solidFill>
              <a:round/>
              <a:headEnd/>
              <a:tailEnd type="triangle" w="med" len="med"/>
            </a:ln>
          </p:spPr>
          <p:txBody>
            <a:bodyPr/>
            <a:lstStyle/>
            <a:p>
              <a:pPr algn="l" rtl="0"/>
              <a:endParaRPr lang="en-US" b="1"/>
            </a:p>
          </p:txBody>
        </p:sp>
        <p:sp>
          <p:nvSpPr>
            <p:cNvPr id="18460" name="Line 46"/>
            <p:cNvSpPr>
              <a:spLocks noChangeShapeType="1"/>
            </p:cNvSpPr>
            <p:nvPr/>
          </p:nvSpPr>
          <p:spPr bwMode="auto">
            <a:xfrm>
              <a:off x="576" y="3807"/>
              <a:ext cx="4455" cy="0"/>
            </a:xfrm>
            <a:prstGeom prst="line">
              <a:avLst/>
            </a:prstGeom>
            <a:noFill/>
            <a:ln w="25400">
              <a:solidFill>
                <a:schemeClr val="tx1"/>
              </a:solidFill>
              <a:round/>
              <a:headEnd/>
              <a:tailEnd type="triangle" w="med" len="med"/>
            </a:ln>
          </p:spPr>
          <p:txBody>
            <a:bodyPr/>
            <a:lstStyle/>
            <a:p>
              <a:pPr algn="l" rtl="0"/>
              <a:endParaRPr lang="en-US" b="1"/>
            </a:p>
          </p:txBody>
        </p:sp>
        <p:sp>
          <p:nvSpPr>
            <p:cNvPr id="18461" name="Text Box 47"/>
            <p:cNvSpPr txBox="1">
              <a:spLocks noChangeArrowheads="1"/>
            </p:cNvSpPr>
            <p:nvPr/>
          </p:nvSpPr>
          <p:spPr bwMode="auto">
            <a:xfrm>
              <a:off x="540" y="2340"/>
              <a:ext cx="351" cy="327"/>
            </a:xfrm>
            <a:prstGeom prst="rect">
              <a:avLst/>
            </a:prstGeom>
            <a:noFill/>
            <a:ln w="9525" algn="ctr">
              <a:noFill/>
              <a:miter lim="800000"/>
              <a:headEnd/>
              <a:tailEnd/>
            </a:ln>
          </p:spPr>
          <p:txBody>
            <a:bodyPr>
              <a:spAutoFit/>
            </a:bodyPr>
            <a:lstStyle/>
            <a:p>
              <a:pPr algn="l" rtl="0"/>
              <a:r>
                <a:rPr lang="en-US" sz="2800" b="1">
                  <a:latin typeface="Symbol" pitchFamily="18" charset="2"/>
                </a:rPr>
                <a:t>t</a:t>
              </a:r>
            </a:p>
          </p:txBody>
        </p:sp>
        <p:sp>
          <p:nvSpPr>
            <p:cNvPr id="18462" name="Text Box 48"/>
            <p:cNvSpPr txBox="1">
              <a:spLocks noChangeArrowheads="1"/>
            </p:cNvSpPr>
            <p:nvPr/>
          </p:nvSpPr>
          <p:spPr bwMode="auto">
            <a:xfrm>
              <a:off x="5031" y="3586"/>
              <a:ext cx="810" cy="327"/>
            </a:xfrm>
            <a:prstGeom prst="rect">
              <a:avLst/>
            </a:prstGeom>
            <a:noFill/>
            <a:ln w="9525" algn="ctr">
              <a:noFill/>
              <a:miter lim="800000"/>
              <a:headEnd/>
              <a:tailEnd/>
            </a:ln>
          </p:spPr>
          <p:txBody>
            <a:bodyPr>
              <a:spAutoFit/>
            </a:bodyPr>
            <a:lstStyle/>
            <a:p>
              <a:pPr algn="l" rtl="0"/>
              <a:r>
                <a:rPr lang="en-US" sz="2800" b="1" dirty="0" smtClean="0">
                  <a:latin typeface="Symbol" pitchFamily="18" charset="2"/>
                </a:rPr>
                <a:t>s</a:t>
              </a:r>
              <a:endParaRPr lang="en-US" sz="2800" b="1" dirty="0">
                <a:latin typeface="Symbol" pitchFamily="18" charset="2"/>
              </a:endParaRPr>
            </a:p>
          </p:txBody>
        </p:sp>
      </p:grpSp>
      <p:sp>
        <p:nvSpPr>
          <p:cNvPr id="18444" name="Text Box 56"/>
          <p:cNvSpPr txBox="1">
            <a:spLocks noChangeArrowheads="1"/>
          </p:cNvSpPr>
          <p:nvPr/>
        </p:nvSpPr>
        <p:spPr bwMode="auto">
          <a:xfrm>
            <a:off x="33018" y="-21926"/>
            <a:ext cx="4104009" cy="46166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defPPr>
              <a:defRPr lang="en-US"/>
            </a:defPPr>
            <a:lvl1pPr rtl="0" eaLnBrk="0" hangingPunct="0">
              <a:defRPr sz="2400" b="1" u="sng">
                <a:solidFill>
                  <a:srgbClr val="C00000"/>
                </a:solidFill>
                <a:cs typeface="Arial" pitchFamily="34" charset="0"/>
              </a:defRPr>
            </a:lvl1pPr>
            <a:lvl2pPr algn="ctr" rtl="0" eaLnBrk="0" hangingPunct="0">
              <a:defRPr sz="4400">
                <a:latin typeface="Calibri" pitchFamily="34" charset="0"/>
              </a:defRPr>
            </a:lvl2pPr>
            <a:lvl3pPr algn="ctr" rtl="0" eaLnBrk="0" hangingPunct="0">
              <a:defRPr sz="4400">
                <a:latin typeface="Calibri" pitchFamily="34" charset="0"/>
              </a:defRPr>
            </a:lvl3pPr>
            <a:lvl4pPr algn="ctr" rtl="0" eaLnBrk="0" hangingPunct="0">
              <a:defRPr sz="4400">
                <a:latin typeface="Calibri" pitchFamily="34" charset="0"/>
              </a:defRPr>
            </a:lvl4pPr>
            <a:lvl5pPr algn="ctr" rtl="0"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pPr algn="l"/>
            <a:r>
              <a:rPr lang="en-US" dirty="0" smtClean="0"/>
              <a:t>Shear </a:t>
            </a:r>
            <a:r>
              <a:rPr lang="en-US" dirty="0"/>
              <a:t>strength parameters</a:t>
            </a:r>
          </a:p>
        </p:txBody>
      </p:sp>
      <p:grpSp>
        <p:nvGrpSpPr>
          <p:cNvPr id="21" name="Group 101"/>
          <p:cNvGrpSpPr>
            <a:grpSpLocks/>
          </p:cNvGrpSpPr>
          <p:nvPr/>
        </p:nvGrpSpPr>
        <p:grpSpPr bwMode="auto">
          <a:xfrm>
            <a:off x="1111251" y="1946246"/>
            <a:ext cx="6934200" cy="971550"/>
            <a:chOff x="792" y="2286"/>
            <a:chExt cx="4545" cy="612"/>
          </a:xfrm>
        </p:grpSpPr>
        <p:sp>
          <p:nvSpPr>
            <p:cNvPr id="18451" name="Line 87"/>
            <p:cNvSpPr>
              <a:spLocks noChangeShapeType="1"/>
            </p:cNvSpPr>
            <p:nvPr/>
          </p:nvSpPr>
          <p:spPr bwMode="auto">
            <a:xfrm flipV="1">
              <a:off x="792" y="2887"/>
              <a:ext cx="4411" cy="11"/>
            </a:xfrm>
            <a:prstGeom prst="line">
              <a:avLst/>
            </a:prstGeom>
            <a:noFill/>
            <a:ln w="38100">
              <a:solidFill>
                <a:srgbClr val="0000FF"/>
              </a:solidFill>
              <a:round/>
              <a:headEnd/>
              <a:tailEnd/>
            </a:ln>
          </p:spPr>
          <p:txBody>
            <a:bodyPr/>
            <a:lstStyle/>
            <a:p>
              <a:pPr algn="l" rtl="0"/>
              <a:endParaRPr lang="en-US" b="1"/>
            </a:p>
          </p:txBody>
        </p:sp>
        <p:grpSp>
          <p:nvGrpSpPr>
            <p:cNvPr id="22" name="Group 100"/>
            <p:cNvGrpSpPr>
              <a:grpSpLocks/>
            </p:cNvGrpSpPr>
            <p:nvPr/>
          </p:nvGrpSpPr>
          <p:grpSpPr bwMode="auto">
            <a:xfrm>
              <a:off x="3141" y="2286"/>
              <a:ext cx="2196" cy="612"/>
              <a:chOff x="3141" y="2286"/>
              <a:chExt cx="2196" cy="612"/>
            </a:xfrm>
          </p:grpSpPr>
          <p:sp>
            <p:nvSpPr>
              <p:cNvPr id="18453" name="Text Box 95"/>
              <p:cNvSpPr txBox="1">
                <a:spLocks noChangeArrowheads="1"/>
              </p:cNvSpPr>
              <p:nvPr/>
            </p:nvSpPr>
            <p:spPr bwMode="auto">
              <a:xfrm>
                <a:off x="3375" y="2286"/>
                <a:ext cx="1962" cy="233"/>
              </a:xfrm>
              <a:prstGeom prst="rect">
                <a:avLst/>
              </a:prstGeom>
              <a:noFill/>
              <a:ln w="9525" algn="ctr">
                <a:noFill/>
                <a:miter lim="800000"/>
                <a:headEnd/>
                <a:tailEnd/>
              </a:ln>
            </p:spPr>
            <p:txBody>
              <a:bodyPr>
                <a:spAutoFit/>
              </a:bodyPr>
              <a:lstStyle/>
              <a:p>
                <a:pPr algn="l" rtl="0"/>
                <a:r>
                  <a:rPr lang="en-US" b="1" dirty="0">
                    <a:solidFill>
                      <a:schemeClr val="hlink"/>
                    </a:solidFill>
                  </a:rPr>
                  <a:t>Failure envelope, </a:t>
                </a:r>
                <a:r>
                  <a:rPr lang="en-US" b="1" dirty="0">
                    <a:solidFill>
                      <a:srgbClr val="0000FF"/>
                    </a:solidFill>
                    <a:latin typeface="Symbol" pitchFamily="18" charset="2"/>
                  </a:rPr>
                  <a:t>f</a:t>
                </a:r>
                <a:r>
                  <a:rPr lang="en-US" b="1" baseline="-25000" dirty="0">
                    <a:solidFill>
                      <a:srgbClr val="0000FF"/>
                    </a:solidFill>
                  </a:rPr>
                  <a:t>u</a:t>
                </a:r>
                <a:r>
                  <a:rPr lang="en-US" b="1" dirty="0">
                    <a:solidFill>
                      <a:srgbClr val="0000FF"/>
                    </a:solidFill>
                  </a:rPr>
                  <a:t> = 0</a:t>
                </a:r>
              </a:p>
            </p:txBody>
          </p:sp>
          <p:sp>
            <p:nvSpPr>
              <p:cNvPr id="18454" name="Line 96"/>
              <p:cNvSpPr>
                <a:spLocks noChangeShapeType="1"/>
              </p:cNvSpPr>
              <p:nvPr/>
            </p:nvSpPr>
            <p:spPr bwMode="auto">
              <a:xfrm flipH="1">
                <a:off x="3141" y="2439"/>
                <a:ext cx="225" cy="459"/>
              </a:xfrm>
              <a:prstGeom prst="line">
                <a:avLst/>
              </a:prstGeom>
              <a:noFill/>
              <a:ln w="25400">
                <a:solidFill>
                  <a:schemeClr val="tx1"/>
                </a:solidFill>
                <a:round/>
                <a:headEnd/>
                <a:tailEnd type="triangle" w="med" len="med"/>
              </a:ln>
            </p:spPr>
            <p:txBody>
              <a:bodyPr/>
              <a:lstStyle/>
              <a:p>
                <a:pPr algn="l" rtl="0"/>
                <a:endParaRPr lang="en-US" b="1"/>
              </a:p>
            </p:txBody>
          </p:sp>
        </p:grpSp>
      </p:grpSp>
      <p:grpSp>
        <p:nvGrpSpPr>
          <p:cNvPr id="23" name="Group 99"/>
          <p:cNvGrpSpPr>
            <a:grpSpLocks/>
          </p:cNvGrpSpPr>
          <p:nvPr/>
        </p:nvGrpSpPr>
        <p:grpSpPr bwMode="auto">
          <a:xfrm>
            <a:off x="268289" y="2917796"/>
            <a:ext cx="585787" cy="1443038"/>
            <a:chOff x="261" y="2898"/>
            <a:chExt cx="369" cy="909"/>
          </a:xfrm>
        </p:grpSpPr>
        <p:sp>
          <p:nvSpPr>
            <p:cNvPr id="18449" name="Line 97"/>
            <p:cNvSpPr>
              <a:spLocks noChangeShapeType="1"/>
            </p:cNvSpPr>
            <p:nvPr/>
          </p:nvSpPr>
          <p:spPr bwMode="auto">
            <a:xfrm>
              <a:off x="585" y="2898"/>
              <a:ext cx="9" cy="909"/>
            </a:xfrm>
            <a:prstGeom prst="line">
              <a:avLst/>
            </a:prstGeom>
            <a:noFill/>
            <a:ln w="31750">
              <a:solidFill>
                <a:schemeClr val="tx1"/>
              </a:solidFill>
              <a:round/>
              <a:headEnd type="triangle" w="med" len="med"/>
              <a:tailEnd type="triangle" w="med" len="med"/>
            </a:ln>
          </p:spPr>
          <p:txBody>
            <a:bodyPr/>
            <a:lstStyle/>
            <a:p>
              <a:pPr algn="l" rtl="0"/>
              <a:endParaRPr lang="en-US" b="1"/>
            </a:p>
          </p:txBody>
        </p:sp>
        <p:sp>
          <p:nvSpPr>
            <p:cNvPr id="18450" name="Text Box 98"/>
            <p:cNvSpPr txBox="1">
              <a:spLocks noChangeArrowheads="1"/>
            </p:cNvSpPr>
            <p:nvPr/>
          </p:nvSpPr>
          <p:spPr bwMode="auto">
            <a:xfrm>
              <a:off x="261" y="3141"/>
              <a:ext cx="369" cy="327"/>
            </a:xfrm>
            <a:prstGeom prst="rect">
              <a:avLst/>
            </a:prstGeom>
            <a:noFill/>
            <a:ln w="9525" algn="ctr">
              <a:noFill/>
              <a:miter lim="800000"/>
              <a:headEnd/>
              <a:tailEnd/>
            </a:ln>
          </p:spPr>
          <p:txBody>
            <a:bodyPr>
              <a:spAutoFit/>
            </a:bodyPr>
            <a:lstStyle/>
            <a:p>
              <a:pPr algn="l" rtl="0"/>
              <a:r>
                <a:rPr lang="en-US" sz="2800" b="1"/>
                <a:t>c</a:t>
              </a:r>
              <a:r>
                <a:rPr lang="en-US" sz="2800" b="1" baseline="-25000"/>
                <a:t>u</a:t>
              </a:r>
            </a:p>
          </p:txBody>
        </p:sp>
      </p:grpSp>
      <p:sp>
        <p:nvSpPr>
          <p:cNvPr id="35" name="Rectangle 4"/>
          <p:cNvSpPr>
            <a:spLocks noChangeArrowheads="1"/>
          </p:cNvSpPr>
          <p:nvPr/>
        </p:nvSpPr>
        <p:spPr bwMode="auto">
          <a:xfrm>
            <a:off x="236541" y="419098"/>
            <a:ext cx="8331200" cy="1567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marL="342900" indent="-342900" algn="just" rtl="0" eaLnBrk="0" hangingPunct="0">
              <a:spcBef>
                <a:spcPct val="50000"/>
              </a:spcBef>
              <a:buFont typeface="Courier New" panose="02070309020205020404" pitchFamily="49" charset="0"/>
              <a:buChar char="o"/>
            </a:pPr>
            <a:r>
              <a:rPr lang="en-US" altLang="en-US" sz="2400" b="1" dirty="0">
                <a:solidFill>
                  <a:srgbClr val="0000FF"/>
                </a:solidFill>
                <a:latin typeface="+mn-lt"/>
              </a:rPr>
              <a:t>Three</a:t>
            </a:r>
            <a:r>
              <a:rPr lang="en-US" altLang="en-US" sz="2400" b="1" dirty="0">
                <a:latin typeface="+mn-lt"/>
              </a:rPr>
              <a:t> identical saturated soil samples are sheared to failure in </a:t>
            </a:r>
            <a:r>
              <a:rPr lang="en-US" altLang="en-US" sz="2400" b="1" dirty="0">
                <a:solidFill>
                  <a:srgbClr val="0B0BEF"/>
                </a:solidFill>
                <a:latin typeface="+mn-lt"/>
              </a:rPr>
              <a:t>UU</a:t>
            </a:r>
            <a:r>
              <a:rPr lang="en-US" altLang="en-US" sz="2400" b="1" dirty="0">
                <a:latin typeface="+mn-lt"/>
              </a:rPr>
              <a:t> triaxial tests. Each sample is subjected to a different cell pressure. No water can drain at </a:t>
            </a:r>
            <a:r>
              <a:rPr lang="en-US" altLang="en-US" sz="2400" b="1" dirty="0">
                <a:solidFill>
                  <a:srgbClr val="0000FF"/>
                </a:solidFill>
                <a:latin typeface="+mn-lt"/>
              </a:rPr>
              <a:t>any</a:t>
            </a:r>
            <a:r>
              <a:rPr lang="en-US" altLang="en-US" sz="2400" b="1" dirty="0">
                <a:latin typeface="+mn-lt"/>
              </a:rPr>
              <a:t> stage. At failure the Mohr circles are found to be as </a:t>
            </a:r>
            <a:r>
              <a:rPr lang="en-US" altLang="en-US" sz="2400" b="1" dirty="0" smtClean="0">
                <a:latin typeface="+mn-lt"/>
              </a:rPr>
              <a:t>shown.</a:t>
            </a:r>
            <a:endParaRPr lang="en-US" altLang="en-US" sz="2400" b="1" dirty="0">
              <a:latin typeface="+mn-lt"/>
            </a:endParaRPr>
          </a:p>
        </p:txBody>
      </p:sp>
      <p:sp>
        <p:nvSpPr>
          <p:cNvPr id="38" name="Rectangle 37"/>
          <p:cNvSpPr/>
          <p:nvPr/>
        </p:nvSpPr>
        <p:spPr>
          <a:xfrm>
            <a:off x="236540" y="5225765"/>
            <a:ext cx="8507409" cy="1569660"/>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All tests for fully saturated clays, which are assumed to be at the same void ratio (</a:t>
            </a:r>
            <a:r>
              <a:rPr lang="en-US" sz="2400" b="1" dirty="0" smtClean="0">
                <a:solidFill>
                  <a:srgbClr val="0000FF"/>
                </a:solidFill>
                <a:latin typeface="+mn-lt"/>
              </a:rPr>
              <a:t>density</a:t>
            </a:r>
            <a:r>
              <a:rPr lang="en-US" sz="2400" b="1" dirty="0" smtClean="0">
                <a:latin typeface="+mn-lt"/>
              </a:rPr>
              <a:t>) and </a:t>
            </a:r>
            <a:r>
              <a:rPr lang="en-US" sz="2400" b="1" dirty="0" smtClean="0">
                <a:solidFill>
                  <a:srgbClr val="0000FF"/>
                </a:solidFill>
                <a:latin typeface="+mn-lt"/>
              </a:rPr>
              <a:t>water</a:t>
            </a:r>
            <a:r>
              <a:rPr lang="en-US" sz="2400" b="1" dirty="0" smtClean="0">
                <a:latin typeface="+mn-lt"/>
              </a:rPr>
              <a:t> </a:t>
            </a:r>
            <a:r>
              <a:rPr lang="en-US" sz="2400" b="1" dirty="0" smtClean="0">
                <a:solidFill>
                  <a:srgbClr val="0000FF"/>
                </a:solidFill>
                <a:latin typeface="+mn-lt"/>
              </a:rPr>
              <a:t>content</a:t>
            </a:r>
            <a:r>
              <a:rPr lang="en-US" sz="2400" b="1" dirty="0" smtClean="0">
                <a:latin typeface="+mn-lt"/>
              </a:rPr>
              <a:t>, and consequently they will have the </a:t>
            </a:r>
            <a:r>
              <a:rPr lang="en-US" sz="2400" b="1" dirty="0" smtClean="0">
                <a:solidFill>
                  <a:srgbClr val="FF0000"/>
                </a:solidFill>
                <a:latin typeface="+mn-lt"/>
              </a:rPr>
              <a:t>same</a:t>
            </a:r>
            <a:r>
              <a:rPr lang="en-US" sz="2400" b="1" dirty="0" smtClean="0">
                <a:latin typeface="+mn-lt"/>
              </a:rPr>
              <a:t> </a:t>
            </a:r>
            <a:r>
              <a:rPr lang="en-US" sz="2400" b="1" dirty="0" smtClean="0">
                <a:solidFill>
                  <a:srgbClr val="FF0000"/>
                </a:solidFill>
                <a:latin typeface="+mn-lt"/>
              </a:rPr>
              <a:t>shear</a:t>
            </a:r>
            <a:r>
              <a:rPr lang="en-US" sz="2400" b="1" dirty="0" smtClean="0">
                <a:latin typeface="+mn-lt"/>
              </a:rPr>
              <a:t> </a:t>
            </a:r>
            <a:r>
              <a:rPr lang="en-US" sz="2400" b="1" dirty="0" smtClean="0">
                <a:solidFill>
                  <a:srgbClr val="FF0000"/>
                </a:solidFill>
                <a:latin typeface="+mn-lt"/>
              </a:rPr>
              <a:t>strength</a:t>
            </a:r>
            <a:r>
              <a:rPr lang="en-US" sz="2400" b="1" dirty="0" smtClean="0">
                <a:latin typeface="+mn-lt"/>
              </a:rPr>
              <a:t> since there is no </a:t>
            </a:r>
            <a:r>
              <a:rPr lang="en-US" sz="2400" b="1" u="sng" dirty="0" smtClean="0">
                <a:solidFill>
                  <a:srgbClr val="0000FF"/>
                </a:solidFill>
                <a:latin typeface="+mn-lt"/>
              </a:rPr>
              <a:t>CONSOLIDATION</a:t>
            </a:r>
            <a:r>
              <a:rPr lang="en-US" sz="2400" b="1" dirty="0" smtClean="0">
                <a:latin typeface="+mn-lt"/>
              </a:rPr>
              <a:t>  allowed. </a:t>
            </a:r>
            <a:endParaRPr lang="en-US" sz="2400" b="1" dirty="0">
              <a:latin typeface="+mn-lt"/>
            </a:endParaRP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200012" y="591367"/>
            <a:ext cx="8343907"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Drainage is not allowed </a:t>
            </a:r>
            <a:r>
              <a:rPr lang="en-US" sz="2400" b="1" dirty="0" smtClean="0">
                <a:solidFill>
                  <a:srgbClr val="0000FF"/>
                </a:solidFill>
                <a:latin typeface="+mn-lt"/>
              </a:rPr>
              <a:t>both</a:t>
            </a:r>
            <a:r>
              <a:rPr lang="en-US" sz="2400" b="1" dirty="0" smtClean="0">
                <a:latin typeface="+mn-lt"/>
              </a:rPr>
              <a:t> during the application of the confining pressure </a:t>
            </a:r>
            <a:r>
              <a:rPr lang="en-US" sz="2400" b="1" dirty="0" smtClean="0">
                <a:latin typeface="Symbol" panose="05050102010706020507" pitchFamily="18" charset="2"/>
              </a:rPr>
              <a:t>s</a:t>
            </a:r>
            <a:r>
              <a:rPr lang="en-US" sz="2400" b="1" baseline="-25000" dirty="0" smtClean="0">
                <a:latin typeface="+mn-lt"/>
              </a:rPr>
              <a:t>3</a:t>
            </a:r>
            <a:r>
              <a:rPr lang="en-US" sz="2400" b="1" dirty="0" smtClean="0">
                <a:latin typeface="+mn-lt"/>
              </a:rPr>
              <a:t> and during shearing.</a:t>
            </a:r>
            <a:endParaRPr lang="en-US" sz="2400" b="1" dirty="0">
              <a:latin typeface="+mn-lt"/>
            </a:endParaRPr>
          </a:p>
        </p:txBody>
      </p:sp>
      <p:sp>
        <p:nvSpPr>
          <p:cNvPr id="2" name="Rectangle 1"/>
          <p:cNvSpPr/>
          <p:nvPr/>
        </p:nvSpPr>
        <p:spPr>
          <a:xfrm>
            <a:off x="200012" y="1411825"/>
            <a:ext cx="8372475"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The test specimen is sheared to failure by </a:t>
            </a:r>
            <a:r>
              <a:rPr lang="en-US" sz="2400" b="1" dirty="0" smtClean="0">
                <a:latin typeface="+mn-lt"/>
              </a:rPr>
              <a:t>the application </a:t>
            </a:r>
            <a:r>
              <a:rPr lang="en-US" sz="2400" b="1" dirty="0">
                <a:latin typeface="+mn-lt"/>
              </a:rPr>
              <a:t>of deviator stress, </a:t>
            </a:r>
            <a:r>
              <a:rPr lang="en-US" sz="2400" b="1" dirty="0" err="1" smtClean="0">
                <a:solidFill>
                  <a:srgbClr val="0000FF"/>
                </a:solidFill>
                <a:latin typeface="Symbol" panose="05050102010706020507" pitchFamily="18" charset="2"/>
              </a:rPr>
              <a:t>Ds</a:t>
            </a:r>
            <a:r>
              <a:rPr lang="en-US" sz="2400" b="1" baseline="-25000" dirty="0" err="1" smtClean="0">
                <a:solidFill>
                  <a:srgbClr val="0000FF"/>
                </a:solidFill>
                <a:latin typeface="+mn-lt"/>
              </a:rPr>
              <a:t>d</a:t>
            </a:r>
            <a:r>
              <a:rPr lang="en-US" sz="2400" b="1" dirty="0">
                <a:latin typeface="+mn-lt"/>
              </a:rPr>
              <a:t>, and drainage is prevented.</a:t>
            </a:r>
          </a:p>
        </p:txBody>
      </p:sp>
      <p:sp>
        <p:nvSpPr>
          <p:cNvPr id="4" name="Rectangle 3"/>
          <p:cNvSpPr/>
          <p:nvPr/>
        </p:nvSpPr>
        <p:spPr>
          <a:xfrm>
            <a:off x="200012" y="2242911"/>
            <a:ext cx="8572505"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Because of the application of chamber confining pressure </a:t>
            </a:r>
            <a:r>
              <a:rPr lang="en-US" sz="2400" b="1" dirty="0">
                <a:solidFill>
                  <a:srgbClr val="0000FF"/>
                </a:solidFill>
                <a:latin typeface="Symbol" panose="05050102010706020507" pitchFamily="18" charset="2"/>
              </a:rPr>
              <a:t>s</a:t>
            </a:r>
            <a:r>
              <a:rPr lang="en-US" sz="2400" b="1" baseline="-25000" dirty="0">
                <a:solidFill>
                  <a:srgbClr val="0000FF"/>
                </a:solidFill>
                <a:latin typeface="+mn-lt"/>
              </a:rPr>
              <a:t>3</a:t>
            </a:r>
            <a:r>
              <a:rPr lang="en-US" sz="2400" b="1" dirty="0">
                <a:latin typeface="+mn-lt"/>
              </a:rPr>
              <a:t>, the pore water pressure in the soil specimen will increase by </a:t>
            </a:r>
            <a:r>
              <a:rPr lang="en-US" sz="2400" b="1" dirty="0" err="1">
                <a:solidFill>
                  <a:srgbClr val="0000FF"/>
                </a:solidFill>
                <a:latin typeface="+mn-lt"/>
              </a:rPr>
              <a:t>u</a:t>
            </a:r>
            <a:r>
              <a:rPr lang="en-US" sz="2400" b="1" baseline="-25000" dirty="0" err="1">
                <a:solidFill>
                  <a:srgbClr val="0000FF"/>
                </a:solidFill>
                <a:latin typeface="+mn-lt"/>
              </a:rPr>
              <a:t>c</a:t>
            </a:r>
            <a:r>
              <a:rPr lang="en-US" sz="2400" b="1" dirty="0">
                <a:latin typeface="+mn-lt"/>
              </a:rPr>
              <a:t>. </a:t>
            </a:r>
          </a:p>
        </p:txBody>
      </p:sp>
      <p:sp>
        <p:nvSpPr>
          <p:cNvPr id="11" name="Rectangle 10"/>
          <p:cNvSpPr/>
          <p:nvPr/>
        </p:nvSpPr>
        <p:spPr>
          <a:xfrm>
            <a:off x="200013" y="3143427"/>
            <a:ext cx="8572504"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A further increase in the pore water pressure (</a:t>
            </a:r>
            <a:r>
              <a:rPr lang="en-US" sz="2400" b="1" dirty="0" err="1" smtClean="0">
                <a:solidFill>
                  <a:srgbClr val="0000FF"/>
                </a:solidFill>
                <a:latin typeface="+mn-lt"/>
              </a:rPr>
              <a:t>u</a:t>
            </a:r>
            <a:r>
              <a:rPr lang="en-US" sz="2400" b="1" baseline="-25000" dirty="0" err="1" smtClean="0">
                <a:solidFill>
                  <a:srgbClr val="0000FF"/>
                </a:solidFill>
                <a:latin typeface="+mn-lt"/>
              </a:rPr>
              <a:t>d</a:t>
            </a:r>
            <a:r>
              <a:rPr lang="en-US" sz="2400" b="1" dirty="0" smtClean="0">
                <a:latin typeface="+mn-lt"/>
              </a:rPr>
              <a:t>) will occur because of the </a:t>
            </a:r>
            <a:r>
              <a:rPr lang="en-US" sz="2400" b="1" dirty="0" smtClean="0">
                <a:solidFill>
                  <a:srgbClr val="0000FF"/>
                </a:solidFill>
                <a:latin typeface="+mn-lt"/>
              </a:rPr>
              <a:t>deviator</a:t>
            </a:r>
            <a:r>
              <a:rPr lang="en-US" sz="2400" b="1" dirty="0" smtClean="0">
                <a:latin typeface="+mn-lt"/>
              </a:rPr>
              <a:t> stress application. </a:t>
            </a:r>
            <a:endParaRPr lang="en-US" sz="2400" b="1" dirty="0">
              <a:latin typeface="+mn-lt"/>
            </a:endParaRPr>
          </a:p>
        </p:txBody>
      </p:sp>
      <p:sp>
        <p:nvSpPr>
          <p:cNvPr id="14" name="Rectangle 13"/>
          <p:cNvSpPr/>
          <p:nvPr/>
        </p:nvSpPr>
        <p:spPr>
          <a:xfrm>
            <a:off x="200012" y="4069037"/>
            <a:ext cx="8572505"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Usually </a:t>
            </a:r>
            <a:r>
              <a:rPr lang="en-US" sz="2400" b="1" dirty="0" smtClean="0">
                <a:solidFill>
                  <a:srgbClr val="0B0BEF"/>
                </a:solidFill>
                <a:latin typeface="Symbol" panose="05050102010706020507" pitchFamily="18" charset="2"/>
              </a:rPr>
              <a:t>D</a:t>
            </a:r>
            <a:r>
              <a:rPr lang="en-US" sz="2400" b="1" dirty="0" smtClean="0">
                <a:solidFill>
                  <a:srgbClr val="0B0BEF"/>
                </a:solidFill>
                <a:latin typeface="+mn-lt"/>
              </a:rPr>
              <a:t>u</a:t>
            </a:r>
            <a:r>
              <a:rPr lang="en-US" sz="2400" b="1" dirty="0" smtClean="0">
                <a:latin typeface="+mn-lt"/>
              </a:rPr>
              <a:t> is not measured in this test. This test is total stress test. Analysis is in terms of </a:t>
            </a:r>
            <a:r>
              <a:rPr lang="en-US" sz="2400" b="1" dirty="0" smtClean="0">
                <a:solidFill>
                  <a:srgbClr val="0000FF"/>
                </a:solidFill>
                <a:latin typeface="Symbol" panose="05050102010706020507" pitchFamily="18" charset="2"/>
              </a:rPr>
              <a:t>s</a:t>
            </a:r>
            <a:r>
              <a:rPr lang="en-US" sz="2400" b="1" dirty="0" smtClean="0">
                <a:latin typeface="+mn-lt"/>
              </a:rPr>
              <a:t> gives </a:t>
            </a:r>
            <a:r>
              <a:rPr lang="en-US" sz="2400" b="1" dirty="0" smtClean="0">
                <a:solidFill>
                  <a:srgbClr val="0B0BEF"/>
                </a:solidFill>
                <a:latin typeface="+mn-lt"/>
              </a:rPr>
              <a:t>C</a:t>
            </a:r>
            <a:r>
              <a:rPr lang="en-US" sz="2400" b="1" baseline="-25000" dirty="0" smtClean="0">
                <a:solidFill>
                  <a:srgbClr val="0B0BEF"/>
                </a:solidFill>
                <a:latin typeface="+mn-lt"/>
              </a:rPr>
              <a:t>u</a:t>
            </a:r>
            <a:r>
              <a:rPr lang="en-US" sz="2400" b="1" baseline="-25000" dirty="0" smtClean="0">
                <a:latin typeface="+mn-lt"/>
              </a:rPr>
              <a:t> </a:t>
            </a:r>
            <a:r>
              <a:rPr lang="en-US" sz="2400" b="1" dirty="0" smtClean="0">
                <a:latin typeface="+mn-lt"/>
              </a:rPr>
              <a:t> and </a:t>
            </a:r>
            <a:r>
              <a:rPr lang="en-US" sz="2400" b="1" dirty="0" err="1" smtClean="0">
                <a:solidFill>
                  <a:srgbClr val="0B0BEF"/>
                </a:solidFill>
                <a:latin typeface="Symbol" panose="05050102010706020507" pitchFamily="18" charset="2"/>
              </a:rPr>
              <a:t>f</a:t>
            </a:r>
            <a:r>
              <a:rPr lang="en-US" sz="2400" b="1" baseline="-25000" dirty="0" err="1" smtClean="0">
                <a:solidFill>
                  <a:srgbClr val="0B0BEF"/>
                </a:solidFill>
                <a:latin typeface="+mn-lt"/>
              </a:rPr>
              <a:t>u</a:t>
            </a:r>
            <a:r>
              <a:rPr lang="en-US" sz="2400" b="1" dirty="0" smtClean="0">
                <a:latin typeface="+mn-lt"/>
              </a:rPr>
              <a:t>.</a:t>
            </a:r>
            <a:endParaRPr lang="en-US" sz="2400" b="1" dirty="0">
              <a:latin typeface="+mn-lt"/>
            </a:endParaRPr>
          </a:p>
        </p:txBody>
      </p:sp>
      <p:sp>
        <p:nvSpPr>
          <p:cNvPr id="15" name="Rectangle 14"/>
          <p:cNvSpPr/>
          <p:nvPr/>
        </p:nvSpPr>
        <p:spPr>
          <a:xfrm>
            <a:off x="271457" y="4957678"/>
            <a:ext cx="8201025"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The added axial stress </a:t>
            </a:r>
            <a:r>
              <a:rPr lang="en-US" sz="2400" b="1" dirty="0" smtClean="0">
                <a:latin typeface="+mn-lt"/>
              </a:rPr>
              <a:t>at failure (</a:t>
            </a:r>
            <a:r>
              <a:rPr lang="en-US" sz="2400" b="1" dirty="0" err="1" smtClean="0">
                <a:solidFill>
                  <a:srgbClr val="0000FF"/>
                </a:solidFill>
                <a:latin typeface="Symbol" panose="05050102010706020507" pitchFamily="18" charset="2"/>
              </a:rPr>
              <a:t>Ds</a:t>
            </a:r>
            <a:r>
              <a:rPr lang="en-US" sz="2400" b="1" baseline="-25000" dirty="0" err="1" smtClean="0">
                <a:solidFill>
                  <a:srgbClr val="0000FF"/>
                </a:solidFill>
                <a:latin typeface="+mn-lt"/>
              </a:rPr>
              <a:t>d</a:t>
            </a:r>
            <a:r>
              <a:rPr lang="en-US" sz="2400" b="1" dirty="0" smtClean="0">
                <a:solidFill>
                  <a:srgbClr val="0000FF"/>
                </a:solidFill>
                <a:latin typeface="+mn-lt"/>
              </a:rPr>
              <a:t>)</a:t>
            </a:r>
            <a:r>
              <a:rPr lang="en-US" sz="2400" b="1" baseline="-25000" dirty="0" smtClean="0">
                <a:solidFill>
                  <a:srgbClr val="0000FF"/>
                </a:solidFill>
                <a:latin typeface="+mn-lt"/>
              </a:rPr>
              <a:t>f</a:t>
            </a:r>
            <a:r>
              <a:rPr lang="en-US" sz="2400" b="1" dirty="0" smtClean="0">
                <a:latin typeface="+mn-lt"/>
              </a:rPr>
              <a:t> </a:t>
            </a:r>
            <a:r>
              <a:rPr lang="en-US" sz="2400" b="1" dirty="0">
                <a:latin typeface="+mn-lt"/>
              </a:rPr>
              <a:t>is practically the </a:t>
            </a:r>
            <a:r>
              <a:rPr lang="en-US" sz="2400" b="1" dirty="0">
                <a:solidFill>
                  <a:srgbClr val="FF0000"/>
                </a:solidFill>
                <a:latin typeface="+mn-lt"/>
              </a:rPr>
              <a:t>same</a:t>
            </a:r>
            <a:r>
              <a:rPr lang="en-US" sz="2400" b="1" dirty="0">
                <a:latin typeface="+mn-lt"/>
              </a:rPr>
              <a:t> regardless of the chamber confining </a:t>
            </a:r>
            <a:r>
              <a:rPr lang="en-US" sz="2400" b="1" dirty="0" smtClean="0">
                <a:latin typeface="+mn-lt"/>
              </a:rPr>
              <a:t>pressure.</a:t>
            </a:r>
            <a:endParaRPr lang="en-US" sz="2400" b="1" dirty="0">
              <a:latin typeface="+mn-lt"/>
            </a:endParaRPr>
          </a:p>
        </p:txBody>
      </p:sp>
      <p:sp>
        <p:nvSpPr>
          <p:cNvPr id="5" name="Rectangle 4"/>
          <p:cNvSpPr/>
          <p:nvPr/>
        </p:nvSpPr>
        <p:spPr>
          <a:xfrm>
            <a:off x="103787" y="21232"/>
            <a:ext cx="2901756" cy="461665"/>
          </a:xfrm>
          <a:prstGeom prst="rect">
            <a:avLst/>
          </a:prstGeom>
        </p:spPr>
        <p:txBody>
          <a:bodyPr wrap="none">
            <a:spAutoFit/>
          </a:bodyPr>
          <a:lstStyle/>
          <a:p>
            <a:r>
              <a:rPr lang="en-US" sz="2400" b="1" u="sng" dirty="0" smtClean="0">
                <a:solidFill>
                  <a:srgbClr val="FF0000"/>
                </a:solidFill>
                <a:effectLst>
                  <a:outerShdw blurRad="38100" dist="38100" dir="2700000" algn="tl">
                    <a:srgbClr val="000000">
                      <a:alpha val="43137"/>
                    </a:srgbClr>
                  </a:outerShdw>
                </a:effectLst>
              </a:rPr>
              <a:t>Notes on UU TEST</a:t>
            </a:r>
            <a:endParaRPr lang="en-US" sz="2400" u="sng"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70980884"/>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50" y="49781"/>
            <a:ext cx="8529637"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A</a:t>
            </a:r>
            <a:r>
              <a:rPr lang="en-US" sz="2400" b="1" dirty="0" smtClean="0">
                <a:latin typeface="+mn-lt"/>
              </a:rPr>
              <a:t>ll </a:t>
            </a:r>
            <a:r>
              <a:rPr lang="en-US" sz="2400" b="1" dirty="0">
                <a:latin typeface="+mn-lt"/>
              </a:rPr>
              <a:t>Mohr circles at failure will have the </a:t>
            </a:r>
            <a:r>
              <a:rPr lang="en-US" sz="2400" b="1" dirty="0">
                <a:solidFill>
                  <a:srgbClr val="FF0000"/>
                </a:solidFill>
                <a:latin typeface="+mn-lt"/>
              </a:rPr>
              <a:t>same</a:t>
            </a:r>
            <a:r>
              <a:rPr lang="en-US" sz="2400" b="1" dirty="0">
                <a:latin typeface="+mn-lt"/>
              </a:rPr>
              <a:t> </a:t>
            </a:r>
            <a:r>
              <a:rPr lang="en-US" sz="2400" b="1" dirty="0">
                <a:solidFill>
                  <a:srgbClr val="FF0000"/>
                </a:solidFill>
                <a:latin typeface="+mn-lt"/>
              </a:rPr>
              <a:t>diameter</a:t>
            </a:r>
            <a:r>
              <a:rPr lang="en-US" sz="2400" b="1" dirty="0">
                <a:latin typeface="+mn-lt"/>
              </a:rPr>
              <a:t> and the Mohr failure envelope will be a </a:t>
            </a:r>
            <a:r>
              <a:rPr lang="en-US" sz="2400" b="1" dirty="0">
                <a:solidFill>
                  <a:srgbClr val="FF0000"/>
                </a:solidFill>
                <a:latin typeface="+mn-lt"/>
              </a:rPr>
              <a:t>horizontal</a:t>
            </a:r>
            <a:r>
              <a:rPr lang="en-US" sz="2400" b="1" dirty="0">
                <a:latin typeface="+mn-lt"/>
              </a:rPr>
              <a:t> straight </a:t>
            </a:r>
            <a:r>
              <a:rPr lang="en-US" sz="2400" b="1" dirty="0" smtClean="0">
                <a:latin typeface="+mn-lt"/>
              </a:rPr>
              <a:t>line </a:t>
            </a:r>
            <a:r>
              <a:rPr lang="en-US" sz="2400" b="1" dirty="0">
                <a:latin typeface="+mn-lt"/>
              </a:rPr>
              <a:t>and hence is called a </a:t>
            </a:r>
            <a:r>
              <a:rPr lang="en-US" sz="2400" b="1" dirty="0" smtClean="0">
                <a:solidFill>
                  <a:srgbClr val="0B0BEF"/>
                </a:solidFill>
                <a:latin typeface="Symbol" panose="05050102010706020507" pitchFamily="18" charset="2"/>
                <a:cs typeface="DaunPenh" panose="01010101010101010101" pitchFamily="2" charset="0"/>
              </a:rPr>
              <a:t>f </a:t>
            </a:r>
            <a:r>
              <a:rPr lang="en-US" sz="2400" b="1" dirty="0" smtClean="0">
                <a:solidFill>
                  <a:srgbClr val="0B0BEF"/>
                </a:solidFill>
                <a:latin typeface="+mn-lt"/>
              </a:rPr>
              <a:t>= 0</a:t>
            </a:r>
            <a:r>
              <a:rPr lang="en-US" sz="2400" b="1" dirty="0" smtClean="0">
                <a:latin typeface="+mn-lt"/>
              </a:rPr>
              <a:t> condition with </a:t>
            </a:r>
            <a:r>
              <a:rPr lang="en-US" altLang="en-US" sz="2400" b="1" dirty="0">
                <a:solidFill>
                  <a:srgbClr val="0B0BEF"/>
                </a:solidFill>
                <a:latin typeface="Symbol" panose="05050102010706020507" pitchFamily="18" charset="2"/>
              </a:rPr>
              <a:t>t</a:t>
            </a:r>
            <a:r>
              <a:rPr lang="en-US" altLang="en-US" sz="2400" b="1" dirty="0">
                <a:solidFill>
                  <a:srgbClr val="0B0BEF"/>
                </a:solidFill>
              </a:rPr>
              <a:t> = </a:t>
            </a:r>
            <a:r>
              <a:rPr lang="en-US" altLang="en-US" sz="2400" b="1" dirty="0" err="1">
                <a:solidFill>
                  <a:srgbClr val="0B0BEF"/>
                </a:solidFill>
              </a:rPr>
              <a:t>s</a:t>
            </a:r>
            <a:r>
              <a:rPr lang="en-US" altLang="en-US" sz="2400" b="1" baseline="-25000" dirty="0" err="1">
                <a:solidFill>
                  <a:srgbClr val="0B0BEF"/>
                </a:solidFill>
              </a:rPr>
              <a:t>u</a:t>
            </a:r>
            <a:r>
              <a:rPr lang="en-US" altLang="en-US" sz="2400" b="1" dirty="0">
                <a:solidFill>
                  <a:srgbClr val="0B0BEF"/>
                </a:solidFill>
              </a:rPr>
              <a:t> = c</a:t>
            </a:r>
            <a:r>
              <a:rPr lang="en-US" altLang="en-US" sz="2400" b="1" baseline="-25000" dirty="0">
                <a:solidFill>
                  <a:srgbClr val="0B0BEF"/>
                </a:solidFill>
              </a:rPr>
              <a:t>u</a:t>
            </a:r>
            <a:r>
              <a:rPr lang="en-US" altLang="en-US" sz="2400" b="1" dirty="0">
                <a:solidFill>
                  <a:srgbClr val="0B0BEF"/>
                </a:solidFill>
              </a:rPr>
              <a:t> </a:t>
            </a:r>
            <a:r>
              <a:rPr lang="en-US" altLang="en-US" sz="2400" b="1" dirty="0"/>
              <a:t>= constant</a:t>
            </a:r>
            <a:r>
              <a:rPr lang="en-US" sz="2400" b="1" dirty="0" smtClean="0">
                <a:latin typeface="+mn-lt"/>
              </a:rPr>
              <a:t>.</a:t>
            </a:r>
            <a:endParaRPr lang="en-US" sz="2400" b="1" dirty="0">
              <a:latin typeface="+mn-lt"/>
            </a:endParaRPr>
          </a:p>
        </p:txBody>
      </p:sp>
      <p:sp>
        <p:nvSpPr>
          <p:cNvPr id="6" name="Rectangle 5"/>
          <p:cNvSpPr/>
          <p:nvPr/>
        </p:nvSpPr>
        <p:spPr>
          <a:xfrm>
            <a:off x="171450" y="1230749"/>
            <a:ext cx="8529638" cy="830997"/>
          </a:xfrm>
          <a:prstGeom prst="rect">
            <a:avLst/>
          </a:prstGeom>
        </p:spPr>
        <p:txBody>
          <a:bodyPr wrap="square">
            <a:spAutoFit/>
          </a:bodyPr>
          <a:lstStyle/>
          <a:p>
            <a:pPr marL="342900" indent="-342900" algn="just" rtl="0">
              <a:spcBef>
                <a:spcPct val="50000"/>
              </a:spcBef>
              <a:buFont typeface="Courier New" panose="02070309020205020404" pitchFamily="49" charset="0"/>
              <a:buChar char="o"/>
            </a:pPr>
            <a:r>
              <a:rPr lang="en-AU" sz="2400" b="1" dirty="0" err="1" smtClean="0">
                <a:solidFill>
                  <a:srgbClr val="FF0000"/>
                </a:solidFill>
                <a:latin typeface="Symbol" panose="05050102010706020507" pitchFamily="18" charset="2"/>
              </a:rPr>
              <a:t>t</a:t>
            </a:r>
            <a:r>
              <a:rPr lang="en-AU" sz="2400" b="1" baseline="-25000" dirty="0" err="1" smtClean="0">
                <a:solidFill>
                  <a:srgbClr val="FF0000"/>
                </a:solidFill>
                <a:latin typeface="+mn-lt"/>
              </a:rPr>
              <a:t>f</a:t>
            </a:r>
            <a:r>
              <a:rPr lang="en-AU" sz="2400" b="1" baseline="-25000" dirty="0" smtClean="0">
                <a:solidFill>
                  <a:srgbClr val="FF0000"/>
                </a:solidFill>
                <a:latin typeface="+mn-lt"/>
              </a:rPr>
              <a:t> </a:t>
            </a:r>
            <a:r>
              <a:rPr lang="en-AU" sz="2400" b="1" dirty="0" smtClean="0">
                <a:solidFill>
                  <a:srgbClr val="FF0000"/>
                </a:solidFill>
                <a:latin typeface="+mn-lt"/>
              </a:rPr>
              <a:t>= c = c</a:t>
            </a:r>
            <a:r>
              <a:rPr lang="en-AU" sz="2400" b="1" baseline="-25000" dirty="0" smtClean="0">
                <a:solidFill>
                  <a:srgbClr val="FF0000"/>
                </a:solidFill>
                <a:latin typeface="+mn-lt"/>
              </a:rPr>
              <a:t>u</a:t>
            </a:r>
            <a:r>
              <a:rPr lang="en-AU" sz="2400" b="1" dirty="0" smtClean="0">
                <a:solidFill>
                  <a:srgbClr val="FF0000"/>
                </a:solidFill>
                <a:latin typeface="+mn-lt"/>
              </a:rPr>
              <a:t> = </a:t>
            </a:r>
            <a:r>
              <a:rPr lang="en-AU" sz="2400" b="1" dirty="0" err="1" smtClean="0">
                <a:solidFill>
                  <a:srgbClr val="FF0000"/>
                </a:solidFill>
                <a:latin typeface="+mn-lt"/>
              </a:rPr>
              <a:t>s</a:t>
            </a:r>
            <a:r>
              <a:rPr lang="en-AU" sz="2400" b="1" baseline="-25000" dirty="0" err="1" smtClean="0">
                <a:solidFill>
                  <a:srgbClr val="FF0000"/>
                </a:solidFill>
                <a:latin typeface="+mn-lt"/>
              </a:rPr>
              <a:t>u</a:t>
            </a:r>
            <a:r>
              <a:rPr lang="en-AU" sz="2400" b="1" dirty="0" smtClean="0">
                <a:solidFill>
                  <a:srgbClr val="FF0000"/>
                </a:solidFill>
                <a:latin typeface="+mn-lt"/>
              </a:rPr>
              <a:t> </a:t>
            </a:r>
            <a:r>
              <a:rPr lang="en-AU" sz="2400" b="1" dirty="0" smtClean="0">
                <a:latin typeface="+mn-lt"/>
              </a:rPr>
              <a:t>is called </a:t>
            </a:r>
            <a:r>
              <a:rPr lang="en-AU" sz="2400" b="1" dirty="0" smtClean="0">
                <a:solidFill>
                  <a:srgbClr val="FF0000"/>
                </a:solidFill>
                <a:latin typeface="+mn-lt"/>
              </a:rPr>
              <a:t>undrained</a:t>
            </a:r>
            <a:r>
              <a:rPr lang="en-AU" sz="2400" b="1" dirty="0" smtClean="0">
                <a:latin typeface="+mn-lt"/>
              </a:rPr>
              <a:t> </a:t>
            </a:r>
            <a:r>
              <a:rPr lang="en-AU" sz="2400" b="1" dirty="0" smtClean="0">
                <a:solidFill>
                  <a:srgbClr val="FF0000"/>
                </a:solidFill>
                <a:latin typeface="+mn-lt"/>
              </a:rPr>
              <a:t>shear</a:t>
            </a:r>
            <a:r>
              <a:rPr lang="en-AU" sz="2400" b="1" dirty="0" smtClean="0">
                <a:latin typeface="+mn-lt"/>
              </a:rPr>
              <a:t> </a:t>
            </a:r>
            <a:r>
              <a:rPr lang="en-AU" sz="2400" b="1" dirty="0" smtClean="0">
                <a:solidFill>
                  <a:srgbClr val="FF0000"/>
                </a:solidFill>
                <a:latin typeface="+mn-lt"/>
              </a:rPr>
              <a:t>strength</a:t>
            </a:r>
            <a:r>
              <a:rPr lang="en-AU" sz="2400" b="1" dirty="0" smtClean="0">
                <a:latin typeface="+mn-lt"/>
              </a:rPr>
              <a:t> and is equal to the radius of the Mohr’s circle.</a:t>
            </a:r>
            <a:endParaRPr lang="en-AU" sz="2400" b="1" baseline="-25000" dirty="0">
              <a:latin typeface="+mn-lt"/>
            </a:endParaRPr>
          </a:p>
        </p:txBody>
      </p:sp>
      <p:sp>
        <p:nvSpPr>
          <p:cNvPr id="7" name="Rectangle 6"/>
          <p:cNvSpPr/>
          <p:nvPr/>
        </p:nvSpPr>
        <p:spPr>
          <a:xfrm>
            <a:off x="171450" y="2055392"/>
            <a:ext cx="8529638" cy="461665"/>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T</a:t>
            </a:r>
            <a:r>
              <a:rPr lang="en-US" sz="2400" b="1" dirty="0" smtClean="0">
                <a:latin typeface="+mn-lt"/>
              </a:rPr>
              <a:t>he </a:t>
            </a:r>
            <a:r>
              <a:rPr lang="en-US" sz="2400" b="1" dirty="0">
                <a:solidFill>
                  <a:srgbClr val="FF0000"/>
                </a:solidFill>
                <a:latin typeface="Symbol" panose="05050102010706020507" pitchFamily="18" charset="2"/>
              </a:rPr>
              <a:t>f</a:t>
            </a:r>
            <a:r>
              <a:rPr lang="en-US" sz="2400" b="1" dirty="0">
                <a:solidFill>
                  <a:srgbClr val="FF0000"/>
                </a:solidFill>
                <a:latin typeface="+mn-lt"/>
              </a:rPr>
              <a:t> =0 concept</a:t>
            </a:r>
            <a:r>
              <a:rPr lang="en-US" sz="2400" b="1" dirty="0">
                <a:latin typeface="+mn-lt"/>
              </a:rPr>
              <a:t> is applicable to only saturated clays and silts.</a:t>
            </a:r>
          </a:p>
        </p:txBody>
      </p:sp>
      <p:sp>
        <p:nvSpPr>
          <p:cNvPr id="9" name="Rectangle 8"/>
          <p:cNvSpPr/>
          <p:nvPr/>
        </p:nvSpPr>
        <p:spPr>
          <a:xfrm>
            <a:off x="171450" y="2560599"/>
            <a:ext cx="8529637"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Since drainage is not allowed at any stage the test can be performed very quickly. So it is called </a:t>
            </a:r>
            <a:r>
              <a:rPr lang="en-US" sz="2400" b="1" dirty="0" smtClean="0">
                <a:solidFill>
                  <a:srgbClr val="FF0000"/>
                </a:solidFill>
                <a:latin typeface="+mn-lt"/>
              </a:rPr>
              <a:t>Quick test</a:t>
            </a:r>
            <a:r>
              <a:rPr lang="en-US" sz="2400" b="1" dirty="0" smtClean="0">
                <a:latin typeface="+mn-lt"/>
              </a:rPr>
              <a:t> or just </a:t>
            </a:r>
            <a:r>
              <a:rPr lang="en-US" sz="2400" b="1" dirty="0" smtClean="0">
                <a:solidFill>
                  <a:srgbClr val="FF0000"/>
                </a:solidFill>
                <a:latin typeface="+mn-lt"/>
              </a:rPr>
              <a:t>Q-test</a:t>
            </a:r>
            <a:r>
              <a:rPr lang="en-US" sz="2400" b="1" dirty="0" smtClean="0">
                <a:latin typeface="+mn-lt"/>
              </a:rPr>
              <a:t>. (10-20 </a:t>
            </a:r>
            <a:r>
              <a:rPr lang="en-US" sz="2400" b="1" dirty="0" err="1" smtClean="0">
                <a:latin typeface="+mn-lt"/>
              </a:rPr>
              <a:t>mins</a:t>
            </a:r>
            <a:r>
              <a:rPr lang="en-US" sz="2400" b="1" dirty="0" smtClean="0">
                <a:latin typeface="+mn-lt"/>
              </a:rPr>
              <a:t>.)</a:t>
            </a:r>
            <a:endParaRPr lang="en-US" sz="2400" b="1" dirty="0">
              <a:latin typeface="+mn-lt"/>
            </a:endParaRPr>
          </a:p>
        </p:txBody>
      </p:sp>
      <p:sp>
        <p:nvSpPr>
          <p:cNvPr id="10" name="Rectangle 9"/>
          <p:cNvSpPr/>
          <p:nvPr/>
        </p:nvSpPr>
        <p:spPr>
          <a:xfrm>
            <a:off x="171450" y="3727963"/>
            <a:ext cx="8529638"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Typically, stress-strain curves for UU test are not different from </a:t>
            </a:r>
            <a:r>
              <a:rPr lang="en-US" sz="2400" b="1" dirty="0" smtClean="0">
                <a:solidFill>
                  <a:srgbClr val="0B0BEF"/>
                </a:solidFill>
                <a:latin typeface="+mn-lt"/>
              </a:rPr>
              <a:t>CU</a:t>
            </a:r>
            <a:r>
              <a:rPr lang="en-US" sz="2400" b="1" dirty="0" smtClean="0">
                <a:latin typeface="+mn-lt"/>
              </a:rPr>
              <a:t> and </a:t>
            </a:r>
            <a:r>
              <a:rPr lang="en-US" sz="2400" b="1" dirty="0" smtClean="0">
                <a:solidFill>
                  <a:srgbClr val="0B0BEF"/>
                </a:solidFill>
                <a:latin typeface="+mn-lt"/>
              </a:rPr>
              <a:t>CD </a:t>
            </a:r>
            <a:r>
              <a:rPr lang="en-US" sz="2400" b="1" dirty="0" smtClean="0">
                <a:latin typeface="+mn-lt"/>
              </a:rPr>
              <a:t>stress-strain curves for the same soils.</a:t>
            </a:r>
            <a:endParaRPr lang="en-US" sz="2400" b="1" dirty="0">
              <a:latin typeface="+mn-lt"/>
            </a:endParaRPr>
          </a:p>
        </p:txBody>
      </p:sp>
      <p:sp>
        <p:nvSpPr>
          <p:cNvPr id="11" name="Rectangle 10"/>
          <p:cNvSpPr/>
          <p:nvPr/>
        </p:nvSpPr>
        <p:spPr>
          <a:xfrm>
            <a:off x="200025" y="4558960"/>
            <a:ext cx="8358187"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u="sng" dirty="0" smtClean="0">
                <a:solidFill>
                  <a:srgbClr val="FF0000"/>
                </a:solidFill>
                <a:latin typeface="+mn-lt"/>
              </a:rPr>
              <a:t>Intact</a:t>
            </a:r>
            <a:r>
              <a:rPr lang="en-US" sz="2400" b="1" dirty="0" smtClean="0">
                <a:latin typeface="+mn-lt"/>
              </a:rPr>
              <a:t> specimens are required for this test, so it is conducted usually on </a:t>
            </a:r>
            <a:r>
              <a:rPr lang="en-US" sz="2400" b="1" dirty="0" smtClean="0">
                <a:solidFill>
                  <a:srgbClr val="0000FF"/>
                </a:solidFill>
                <a:latin typeface="+mn-lt"/>
              </a:rPr>
              <a:t>clay</a:t>
            </a:r>
            <a:r>
              <a:rPr lang="en-US" sz="2400" b="1" dirty="0" smtClean="0">
                <a:latin typeface="+mn-lt"/>
              </a:rPr>
              <a:t> samples.</a:t>
            </a:r>
            <a:endParaRPr lang="en-US" sz="2400" b="1" dirty="0">
              <a:latin typeface="+mn-lt"/>
            </a:endParaRPr>
          </a:p>
        </p:txBody>
      </p:sp>
    </p:spTree>
    <p:extLst>
      <p:ext uri="{BB962C8B-B14F-4D97-AF65-F5344CB8AC3E}">
        <p14:creationId xmlns:p14="http://schemas.microsoft.com/office/powerpoint/2010/main" val="428791095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title"/>
          </p:nvPr>
        </p:nvSpPr>
        <p:spPr>
          <a:xfrm>
            <a:off x="42826" y="14287"/>
            <a:ext cx="4945062" cy="471487"/>
          </a:xfrm>
          <a:noFill/>
          <a:ln w="9525">
            <a:noFill/>
            <a:miter lim="800000"/>
            <a:headEnd/>
            <a:tailEnd/>
          </a:ln>
        </p:spPr>
        <p:txBody>
          <a:bodyPr vert="horz" wrap="square" lIns="91440" tIns="45720" rIns="91440" bIns="45720" numCol="1" anchor="ctr" anchorCtr="0" compatLnSpc="1">
            <a:prstTxWarp prst="textNoShape">
              <a:avLst/>
            </a:prstTxWarp>
          </a:bodyPr>
          <a:lstStyle/>
          <a:p>
            <a:pPr algn="l"/>
            <a:r>
              <a:rPr lang="en-US" altLang="en-US" sz="2400" b="1" u="sng" dirty="0">
                <a:solidFill>
                  <a:srgbClr val="C00000"/>
                </a:solidFill>
              </a:rPr>
              <a:t>Effective and total stress Mohr circles</a:t>
            </a:r>
          </a:p>
        </p:txBody>
      </p:sp>
      <p:pic>
        <p:nvPicPr>
          <p:cNvPr id="6451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9443" y="1716149"/>
            <a:ext cx="5689527" cy="2704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606" y="2038352"/>
            <a:ext cx="2819400" cy="457200"/>
          </a:xfrm>
          <a:prstGeom prst="rect">
            <a:avLst/>
          </a:prstGeom>
          <a:solidFill>
            <a:schemeClr val="bg2"/>
          </a:solidFill>
          <a:ln>
            <a:noFill/>
          </a:ln>
          <a:effectLst/>
          <a:extLst/>
        </p:spPr>
      </p:pic>
      <p:sp>
        <p:nvSpPr>
          <p:cNvPr id="64518" name="Rectangle 8"/>
          <p:cNvSpPr>
            <a:spLocks noChangeArrowheads="1"/>
          </p:cNvSpPr>
          <p:nvPr/>
        </p:nvSpPr>
        <p:spPr bwMode="auto">
          <a:xfrm>
            <a:off x="278606" y="5670621"/>
            <a:ext cx="8329612" cy="82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marL="342900" indent="-342900" algn="just" rtl="0" eaLnBrk="0" hangingPunct="0">
              <a:spcBef>
                <a:spcPct val="50000"/>
              </a:spcBef>
              <a:buFont typeface="Courier New" panose="02070309020205020404" pitchFamily="49" charset="0"/>
              <a:buChar char="o"/>
            </a:pPr>
            <a:r>
              <a:rPr lang="en-US" altLang="en-US" sz="2400" b="1" dirty="0">
                <a:latin typeface="+mn-lt"/>
              </a:rPr>
              <a:t>The </a:t>
            </a:r>
            <a:r>
              <a:rPr lang="en-US" altLang="en-US" sz="2400" b="1" dirty="0" smtClean="0">
                <a:latin typeface="+mn-lt"/>
              </a:rPr>
              <a:t>total and effective Mohr circles </a:t>
            </a:r>
            <a:r>
              <a:rPr lang="en-US" altLang="en-US" sz="2400" b="1" dirty="0">
                <a:latin typeface="+mn-lt"/>
              </a:rPr>
              <a:t>are </a:t>
            </a:r>
            <a:r>
              <a:rPr lang="en-US" altLang="en-US" sz="2400" b="1" dirty="0">
                <a:solidFill>
                  <a:srgbClr val="FF0000"/>
                </a:solidFill>
                <a:latin typeface="+mn-lt"/>
              </a:rPr>
              <a:t>displaced</a:t>
            </a:r>
            <a:r>
              <a:rPr lang="en-US" altLang="en-US" sz="2400" b="1" dirty="0">
                <a:latin typeface="+mn-lt"/>
              </a:rPr>
              <a:t> </a:t>
            </a:r>
            <a:r>
              <a:rPr lang="en-US" altLang="en-US" sz="2400" b="1" dirty="0">
                <a:solidFill>
                  <a:srgbClr val="FF0000"/>
                </a:solidFill>
                <a:latin typeface="+mn-lt"/>
              </a:rPr>
              <a:t>horizontally</a:t>
            </a:r>
            <a:r>
              <a:rPr lang="en-US" altLang="en-US" sz="2400" b="1" dirty="0">
                <a:latin typeface="+mn-lt"/>
              </a:rPr>
              <a:t> by the pore pressure, </a:t>
            </a:r>
            <a:r>
              <a:rPr lang="en-US" altLang="en-US" sz="2400" b="1" dirty="0">
                <a:solidFill>
                  <a:srgbClr val="0B0BEF"/>
                </a:solidFill>
                <a:latin typeface="+mn-lt"/>
              </a:rPr>
              <a:t>u</a:t>
            </a:r>
            <a:r>
              <a:rPr lang="en-US" altLang="en-US" sz="2400" b="1" dirty="0">
                <a:latin typeface="+mn-lt"/>
              </a:rPr>
              <a:t>.</a:t>
            </a:r>
          </a:p>
        </p:txBody>
      </p:sp>
      <p:sp>
        <p:nvSpPr>
          <p:cNvPr id="7" name="Rectangle 6"/>
          <p:cNvSpPr/>
          <p:nvPr/>
        </p:nvSpPr>
        <p:spPr>
          <a:xfrm>
            <a:off x="278606" y="515820"/>
            <a:ext cx="8239126"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If </a:t>
            </a:r>
            <a:r>
              <a:rPr lang="en-US" sz="2400" b="1" dirty="0" smtClean="0">
                <a:solidFill>
                  <a:srgbClr val="0B0BEF"/>
                </a:solidFill>
                <a:latin typeface="Symbol" panose="05050102010706020507" pitchFamily="18" charset="2"/>
              </a:rPr>
              <a:t>D</a:t>
            </a:r>
            <a:r>
              <a:rPr lang="en-US" sz="2400" b="1" dirty="0" smtClean="0">
                <a:solidFill>
                  <a:srgbClr val="0B0BEF"/>
                </a:solidFill>
                <a:latin typeface="+mn-lt"/>
              </a:rPr>
              <a:t>u</a:t>
            </a:r>
            <a:r>
              <a:rPr lang="en-US" sz="2400" b="1" dirty="0" smtClean="0">
                <a:latin typeface="+mn-lt"/>
              </a:rPr>
              <a:t> is </a:t>
            </a:r>
            <a:r>
              <a:rPr lang="en-US" sz="2400" b="1" dirty="0" smtClean="0">
                <a:solidFill>
                  <a:srgbClr val="FF0000"/>
                </a:solidFill>
                <a:latin typeface="+mn-lt"/>
              </a:rPr>
              <a:t>measured</a:t>
            </a:r>
            <a:r>
              <a:rPr lang="en-US" sz="2400" b="1" dirty="0" smtClean="0">
                <a:latin typeface="+mn-lt"/>
              </a:rPr>
              <a:t>, although it is not measured in this test, then the effective stresses can be estimated and Mohr circle for that is drawn.</a:t>
            </a:r>
            <a:endParaRPr lang="en-US" sz="2400" b="1" dirty="0">
              <a:latin typeface="+mn-lt"/>
            </a:endParaRPr>
          </a:p>
        </p:txBody>
      </p:sp>
      <p:sp>
        <p:nvSpPr>
          <p:cNvPr id="8" name="Rectangle 7"/>
          <p:cNvSpPr/>
          <p:nvPr/>
        </p:nvSpPr>
        <p:spPr>
          <a:xfrm>
            <a:off x="278606" y="4513970"/>
            <a:ext cx="8278777"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The deviator </a:t>
            </a:r>
            <a:r>
              <a:rPr lang="en-US" sz="2400" b="1" dirty="0">
                <a:latin typeface="+mn-lt"/>
              </a:rPr>
              <a:t>stress (</a:t>
            </a:r>
            <a:r>
              <a:rPr lang="en-US" sz="2400" b="1" dirty="0" err="1">
                <a:solidFill>
                  <a:srgbClr val="0B0BEF"/>
                </a:solidFill>
                <a:latin typeface="Symbol" panose="05050102010706020507" pitchFamily="18" charset="2"/>
              </a:rPr>
              <a:t>s</a:t>
            </a:r>
            <a:r>
              <a:rPr lang="en-US" sz="2400" b="1" baseline="-25000" dirty="0" err="1">
                <a:solidFill>
                  <a:srgbClr val="0B0BEF"/>
                </a:solidFill>
                <a:latin typeface="+mn-lt"/>
              </a:rPr>
              <a:t>d</a:t>
            </a:r>
            <a:r>
              <a:rPr lang="en-US" sz="2400" b="1" dirty="0">
                <a:solidFill>
                  <a:srgbClr val="0B0BEF"/>
                </a:solidFill>
                <a:latin typeface="+mn-lt"/>
              </a:rPr>
              <a:t>)</a:t>
            </a:r>
            <a:r>
              <a:rPr lang="en-US" sz="2400" b="1" baseline="-25000" dirty="0">
                <a:solidFill>
                  <a:srgbClr val="0B0BEF"/>
                </a:solidFill>
                <a:latin typeface="+mn-lt"/>
              </a:rPr>
              <a:t>f</a:t>
            </a:r>
            <a:r>
              <a:rPr lang="en-US" sz="2400" b="1" dirty="0">
                <a:latin typeface="+mn-lt"/>
              </a:rPr>
              <a:t> to cause failure </a:t>
            </a:r>
            <a:r>
              <a:rPr lang="en-US" sz="2400" b="1" dirty="0" smtClean="0">
                <a:latin typeface="+mn-lt"/>
              </a:rPr>
              <a:t>is </a:t>
            </a:r>
            <a:r>
              <a:rPr lang="en-US" sz="2400" b="1" dirty="0">
                <a:latin typeface="+mn-lt"/>
              </a:rPr>
              <a:t>the same as long as the soil </a:t>
            </a:r>
            <a:r>
              <a:rPr lang="en-US" sz="2400" b="1" dirty="0" smtClean="0">
                <a:latin typeface="+mn-lt"/>
              </a:rPr>
              <a:t>is </a:t>
            </a:r>
            <a:r>
              <a:rPr lang="en-US" sz="2400" b="1" dirty="0" smtClean="0">
                <a:solidFill>
                  <a:srgbClr val="FF0000"/>
                </a:solidFill>
                <a:latin typeface="+mn-lt"/>
              </a:rPr>
              <a:t>fully</a:t>
            </a:r>
            <a:r>
              <a:rPr lang="en-US" sz="2400" b="1" dirty="0" smtClean="0">
                <a:latin typeface="+mn-lt"/>
              </a:rPr>
              <a:t> </a:t>
            </a:r>
            <a:r>
              <a:rPr lang="en-US" sz="2400" b="1" dirty="0">
                <a:solidFill>
                  <a:srgbClr val="FF0000"/>
                </a:solidFill>
                <a:latin typeface="+mn-lt"/>
              </a:rPr>
              <a:t>saturated</a:t>
            </a:r>
            <a:r>
              <a:rPr lang="en-US" sz="2400" b="1" dirty="0">
                <a:latin typeface="+mn-lt"/>
              </a:rPr>
              <a:t> and fully undrained during </a:t>
            </a:r>
            <a:r>
              <a:rPr lang="en-US" sz="2400" b="1" u="sng" dirty="0">
                <a:solidFill>
                  <a:srgbClr val="FF0000"/>
                </a:solidFill>
                <a:latin typeface="+mn-lt"/>
              </a:rPr>
              <a:t>both</a:t>
            </a:r>
            <a:r>
              <a:rPr lang="en-US" sz="2400" b="1" dirty="0">
                <a:latin typeface="+mn-lt"/>
              </a:rPr>
              <a:t> stages of the test.</a:t>
            </a:r>
          </a:p>
        </p:txBody>
      </p:sp>
    </p:spTree>
    <p:extLst>
      <p:ext uri="{BB962C8B-B14F-4D97-AF65-F5344CB8AC3E}">
        <p14:creationId xmlns:p14="http://schemas.microsoft.com/office/powerpoint/2010/main" val="4202257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42913" y="3133166"/>
            <a:ext cx="8101012" cy="1105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marL="342900" indent="-342900" algn="just" rtl="0" eaLnBrk="0" hangingPunct="0">
              <a:spcBef>
                <a:spcPct val="50000"/>
              </a:spcBef>
              <a:buFont typeface="Courier New" panose="02070309020205020404" pitchFamily="49" charset="0"/>
              <a:buChar char="o"/>
            </a:pPr>
            <a:r>
              <a:rPr lang="en-US" altLang="en-US" sz="2200" b="1" dirty="0">
                <a:latin typeface="+mn-lt"/>
              </a:rPr>
              <a:t>The different total stress Mohr circles with a single effective stress Mohr circle indicate that the pore pressure is </a:t>
            </a:r>
            <a:r>
              <a:rPr lang="en-US" altLang="en-US" sz="2200" b="1" dirty="0">
                <a:solidFill>
                  <a:srgbClr val="FF0000"/>
                </a:solidFill>
                <a:latin typeface="+mn-lt"/>
              </a:rPr>
              <a:t>different</a:t>
            </a:r>
            <a:r>
              <a:rPr lang="en-US" altLang="en-US" sz="2200" b="1" dirty="0">
                <a:latin typeface="+mn-lt"/>
              </a:rPr>
              <a:t> for each sample.</a:t>
            </a:r>
            <a:endParaRPr lang="en-US" sz="2200" b="1" dirty="0">
              <a:latin typeface="+mn-lt"/>
            </a:endParaRPr>
          </a:p>
        </p:txBody>
      </p:sp>
      <p:sp>
        <p:nvSpPr>
          <p:cNvPr id="7" name="Rectangle 6"/>
          <p:cNvSpPr/>
          <p:nvPr/>
        </p:nvSpPr>
        <p:spPr>
          <a:xfrm>
            <a:off x="442913" y="4200304"/>
            <a:ext cx="8101012" cy="1443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marL="342900" indent="-342900" algn="just" rtl="0" eaLnBrk="0" hangingPunct="0">
              <a:spcBef>
                <a:spcPct val="50000"/>
              </a:spcBef>
              <a:buFont typeface="Courier New" panose="02070309020205020404" pitchFamily="49" charset="0"/>
              <a:buChar char="o"/>
            </a:pPr>
            <a:r>
              <a:rPr lang="en-US" altLang="en-US" sz="2200" b="1" dirty="0">
                <a:latin typeface="+mn-lt"/>
              </a:rPr>
              <a:t>As discussed previously increasing the cell pressure without allowing drainage has the effect of increasing the pore pressure by the same amount  (</a:t>
            </a:r>
            <a:r>
              <a:rPr lang="en-US" altLang="en-US" sz="2200" b="1" dirty="0">
                <a:solidFill>
                  <a:srgbClr val="FF0000"/>
                </a:solidFill>
                <a:latin typeface="Symbol" panose="05050102010706020507" pitchFamily="18" charset="2"/>
              </a:rPr>
              <a:t>D</a:t>
            </a:r>
            <a:r>
              <a:rPr lang="en-US" altLang="en-US" sz="2200" b="1" dirty="0">
                <a:solidFill>
                  <a:srgbClr val="FF0000"/>
                </a:solidFill>
                <a:latin typeface="+mn-lt"/>
              </a:rPr>
              <a:t>u = </a:t>
            </a:r>
            <a:r>
              <a:rPr lang="en-US" altLang="en-US" sz="2200" b="1" dirty="0" err="1" smtClean="0">
                <a:solidFill>
                  <a:srgbClr val="FF0000"/>
                </a:solidFill>
                <a:latin typeface="Symbol" panose="05050102010706020507" pitchFamily="18" charset="2"/>
              </a:rPr>
              <a:t>Ds</a:t>
            </a:r>
            <a:r>
              <a:rPr lang="en-US" altLang="en-US" sz="2200" b="1" baseline="-25000" dirty="0" err="1">
                <a:solidFill>
                  <a:srgbClr val="FF0000"/>
                </a:solidFill>
                <a:latin typeface="+mn-lt"/>
              </a:rPr>
              <a:t>c</a:t>
            </a:r>
            <a:r>
              <a:rPr lang="en-US" altLang="en-US" sz="2200" b="1" dirty="0" smtClean="0">
                <a:latin typeface="+mn-lt"/>
              </a:rPr>
              <a:t>) </a:t>
            </a:r>
            <a:r>
              <a:rPr lang="en-US" altLang="en-US" sz="2200" b="1" dirty="0">
                <a:latin typeface="+mn-lt"/>
              </a:rPr>
              <a:t>with no change in effective stress.</a:t>
            </a:r>
            <a:endParaRPr lang="en-US" sz="2200" b="1" dirty="0">
              <a:latin typeface="+mn-lt"/>
            </a:endParaRPr>
          </a:p>
        </p:txBody>
      </p:sp>
      <p:sp>
        <p:nvSpPr>
          <p:cNvPr id="8" name="Rectangle 7"/>
          <p:cNvSpPr/>
          <p:nvPr/>
        </p:nvSpPr>
        <p:spPr>
          <a:xfrm>
            <a:off x="454475" y="5646404"/>
            <a:ext cx="8089450" cy="1105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marL="342900" indent="-342900" algn="just" rtl="0" eaLnBrk="0" hangingPunct="0">
              <a:spcBef>
                <a:spcPct val="50000"/>
              </a:spcBef>
              <a:buFont typeface="Courier New" panose="02070309020205020404" pitchFamily="49" charset="0"/>
              <a:buChar char="o"/>
            </a:pPr>
            <a:r>
              <a:rPr lang="en-US" altLang="en-US" sz="2200" b="1" dirty="0">
                <a:latin typeface="+mn-lt"/>
              </a:rPr>
              <a:t>The change in pore pressure during shearing is a function of the initial effective stress and the moisture content. As these are identical for the three samples an </a:t>
            </a:r>
            <a:r>
              <a:rPr lang="en-US" altLang="en-US" sz="2200" b="1" dirty="0">
                <a:solidFill>
                  <a:srgbClr val="FF0000"/>
                </a:solidFill>
                <a:latin typeface="+mn-lt"/>
              </a:rPr>
              <a:t>identical</a:t>
            </a:r>
            <a:r>
              <a:rPr lang="en-US" altLang="en-US" sz="2200" b="1" dirty="0">
                <a:latin typeface="+mn-lt"/>
              </a:rPr>
              <a:t> strength is obtained.</a:t>
            </a:r>
            <a:endParaRPr lang="en-US" sz="2200" b="1" dirty="0">
              <a:latin typeface="+mn-lt"/>
            </a:endParaRPr>
          </a:p>
        </p:txBody>
      </p:sp>
      <p:pic>
        <p:nvPicPr>
          <p:cNvPr id="2" name="Picture 1"/>
          <p:cNvPicPr>
            <a:picLocks noChangeAspect="1"/>
          </p:cNvPicPr>
          <p:nvPr/>
        </p:nvPicPr>
        <p:blipFill>
          <a:blip r:embed="rId2"/>
          <a:stretch>
            <a:fillRect/>
          </a:stretch>
        </p:blipFill>
        <p:spPr>
          <a:xfrm>
            <a:off x="1618001" y="161364"/>
            <a:ext cx="4997111" cy="2886284"/>
          </a:xfrm>
          <a:prstGeom prst="rect">
            <a:avLst/>
          </a:prstGeom>
        </p:spPr>
      </p:pic>
      <p:sp>
        <p:nvSpPr>
          <p:cNvPr id="16" name="Arc 58"/>
          <p:cNvSpPr>
            <a:spLocks/>
          </p:cNvSpPr>
          <p:nvPr/>
        </p:nvSpPr>
        <p:spPr bwMode="auto">
          <a:xfrm rot="10800000" flipV="1">
            <a:off x="2549808" y="1575048"/>
            <a:ext cx="1309498" cy="700266"/>
          </a:xfrm>
          <a:custGeom>
            <a:avLst/>
            <a:gdLst>
              <a:gd name="T0" fmla="*/ 0 w 43198"/>
              <a:gd name="T1" fmla="*/ 887 h 21600"/>
              <a:gd name="T2" fmla="*/ 1683 w 43198"/>
              <a:gd name="T3" fmla="*/ 900 h 21600"/>
              <a:gd name="T4" fmla="*/ 841 w 43198"/>
              <a:gd name="T5" fmla="*/ 900 h 21600"/>
              <a:gd name="T6" fmla="*/ 0 60000 65536"/>
              <a:gd name="T7" fmla="*/ 0 60000 65536"/>
              <a:gd name="T8" fmla="*/ 0 60000 65536"/>
              <a:gd name="T9" fmla="*/ 0 w 43198"/>
              <a:gd name="T10" fmla="*/ 0 h 21600"/>
              <a:gd name="T11" fmla="*/ 43198 w 43198"/>
              <a:gd name="T12" fmla="*/ 21600 h 21600"/>
            </a:gdLst>
            <a:ahLst/>
            <a:cxnLst>
              <a:cxn ang="T6">
                <a:pos x="T0" y="T1"/>
              </a:cxn>
              <a:cxn ang="T7">
                <a:pos x="T2" y="T3"/>
              </a:cxn>
              <a:cxn ang="T8">
                <a:pos x="T4" y="T5"/>
              </a:cxn>
            </a:cxnLst>
            <a:rect l="T9" t="T10" r="T11" b="T12"/>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close/>
              </a:path>
            </a:pathLst>
          </a:custGeom>
          <a:noFill/>
          <a:ln w="38100">
            <a:solidFill>
              <a:srgbClr val="FF0000"/>
            </a:solidFill>
            <a:prstDash val="solid"/>
            <a:round/>
            <a:headEnd/>
            <a:tailEnd/>
          </a:ln>
        </p:spPr>
        <p:txBody>
          <a:bodyPr wrap="none" anchor="ctr"/>
          <a:lstStyle/>
          <a:p>
            <a:pPr algn="l" rtl="0"/>
            <a:endParaRPr lang="en-US" b="1" dirty="0"/>
          </a:p>
        </p:txBody>
      </p:sp>
      <p:cxnSp>
        <p:nvCxnSpPr>
          <p:cNvPr id="4" name="Straight Arrow Connector 3"/>
          <p:cNvCxnSpPr/>
          <p:nvPr/>
        </p:nvCxnSpPr>
        <p:spPr>
          <a:xfrm>
            <a:off x="3213847" y="900952"/>
            <a:ext cx="174812" cy="67409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926165" y="129800"/>
            <a:ext cx="2027271" cy="830997"/>
          </a:xfrm>
          <a:prstGeom prst="rect">
            <a:avLst/>
          </a:prstGeom>
          <a:noFill/>
        </p:spPr>
        <p:txBody>
          <a:bodyPr wrap="square" rtlCol="0">
            <a:spAutoFit/>
          </a:bodyPr>
          <a:lstStyle/>
          <a:p>
            <a:pPr algn="ctr"/>
            <a:r>
              <a:rPr lang="en-US" sz="1600" b="1" dirty="0" smtClean="0">
                <a:solidFill>
                  <a:srgbClr val="FF0000"/>
                </a:solidFill>
              </a:rPr>
              <a:t>Effective stress Mohr’s circle at failure</a:t>
            </a:r>
            <a:endParaRPr lang="en-US" sz="1600" b="1" dirty="0">
              <a:solidFill>
                <a:srgbClr val="FF0000"/>
              </a:solidFill>
            </a:endParaRPr>
          </a:p>
        </p:txBody>
      </p:sp>
    </p:spTree>
    <p:extLst>
      <p:ext uri="{BB962C8B-B14F-4D97-AF65-F5344CB8AC3E}">
        <p14:creationId xmlns:p14="http://schemas.microsoft.com/office/powerpoint/2010/main" val="1140553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Introduction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a:solidFill>
                  <a:srgbClr val="FF0000"/>
                </a:solidFill>
                <a:effectLst>
                  <a:outerShdw blurRad="38100" dist="38100" dir="2700000" algn="tl">
                    <a:srgbClr val="000000">
                      <a:alpha val="43137"/>
                    </a:srgbClr>
                  </a:outerShdw>
                </a:effectLst>
                <a:latin typeface="Arial Black" pitchFamily="34" charset="0"/>
              </a:rPr>
              <a:t>Components of Shear Strength of Soils</a:t>
            </a:r>
            <a:endParaRPr lang="en-US" sz="2000" dirty="0" smtClean="0">
              <a:solidFill>
                <a:srgbClr val="FF0000"/>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t>
            </a:r>
            <a:r>
              <a:rPr lang="en-US" sz="2000" dirty="0">
                <a:solidFill>
                  <a:schemeClr val="tx1"/>
                </a:solidFill>
                <a:effectLst>
                  <a:outerShdw blurRad="38100" dist="38100" dir="2700000" algn="tl">
                    <a:srgbClr val="000000">
                      <a:alpha val="43137"/>
                    </a:srgbClr>
                  </a:outerShdw>
                </a:effectLst>
                <a:latin typeface="Arial Black" pitchFamily="34" charset="0"/>
              </a:rPr>
              <a:t>and Shear Stresses </a:t>
            </a:r>
            <a:r>
              <a:rPr lang="en-US" sz="2000" dirty="0" smtClean="0">
                <a:solidFill>
                  <a:schemeClr val="tx1"/>
                </a:solidFill>
                <a:effectLst>
                  <a:outerShdw blurRad="38100" dist="38100" dir="2700000" algn="tl">
                    <a:srgbClr val="000000">
                      <a:alpha val="43137"/>
                    </a:srgbClr>
                  </a:outerShdw>
                </a:effectLst>
                <a:latin typeface="Arial Black" pitchFamily="34" charset="0"/>
              </a:rPr>
              <a:t>on </a:t>
            </a:r>
            <a:r>
              <a:rPr lang="en-US" sz="2000" dirty="0">
                <a:solidFill>
                  <a:schemeClr val="tx1"/>
                </a:solidFill>
                <a:effectLst>
                  <a:outerShdw blurRad="38100" dist="38100" dir="2700000" algn="tl">
                    <a:srgbClr val="000000">
                      <a:alpha val="43137"/>
                    </a:srgbClr>
                  </a:outerShdw>
                </a:effectLst>
                <a:latin typeface="Arial Black" pitchFamily="34" charset="0"/>
              </a:rPr>
              <a:t>a Plane</a:t>
            </a:r>
            <a:endParaRPr lang="en-US" sz="2000" dirty="0" smtClean="0">
              <a:solidFill>
                <a:srgbClr val="FF0000"/>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Direct Shear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2266812887"/>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194471" y="-8391"/>
            <a:ext cx="6069998" cy="457200"/>
          </a:xfrm>
        </p:spPr>
        <p:txBody>
          <a:bodyPr/>
          <a:lstStyle/>
          <a:p>
            <a:pPr algn="l"/>
            <a:r>
              <a:rPr lang="en-US" sz="2400" b="1" dirty="0" smtClean="0">
                <a:solidFill>
                  <a:srgbClr val="7030A0"/>
                </a:solidFill>
                <a:effectLst>
                  <a:outerShdw blurRad="38100" dist="38100" dir="2700000" algn="tl">
                    <a:srgbClr val="000000">
                      <a:alpha val="43137"/>
                    </a:srgbClr>
                  </a:outerShdw>
                </a:effectLst>
              </a:rPr>
              <a:t>Why does </a:t>
            </a:r>
            <a:r>
              <a:rPr lang="en-US" sz="2400" b="1" dirty="0" err="1" smtClean="0">
                <a:solidFill>
                  <a:srgbClr val="7030A0"/>
                </a:solidFill>
                <a:effectLst>
                  <a:outerShdw blurRad="38100" dist="38100" dir="2700000" algn="tl">
                    <a:srgbClr val="000000">
                      <a:alpha val="43137"/>
                    </a:srgbClr>
                  </a:outerShdw>
                </a:effectLst>
                <a:latin typeface="Symbol" pitchFamily="18" charset="2"/>
              </a:rPr>
              <a:t>Ds</a:t>
            </a:r>
            <a:r>
              <a:rPr lang="en-US" sz="2400" b="1" baseline="-25000" dirty="0" err="1" smtClean="0">
                <a:solidFill>
                  <a:srgbClr val="7030A0"/>
                </a:solidFill>
                <a:effectLst>
                  <a:outerShdw blurRad="38100" dist="38100" dir="2700000" algn="tl">
                    <a:srgbClr val="000000">
                      <a:alpha val="43137"/>
                    </a:srgbClr>
                  </a:outerShdw>
                </a:effectLst>
              </a:rPr>
              <a:t>f</a:t>
            </a:r>
            <a:r>
              <a:rPr lang="en-US" sz="2400" b="1" dirty="0" smtClean="0">
                <a:solidFill>
                  <a:srgbClr val="7030A0"/>
                </a:solidFill>
                <a:effectLst>
                  <a:outerShdw blurRad="38100" dist="38100" dir="2700000" algn="tl">
                    <a:srgbClr val="000000">
                      <a:alpha val="43137"/>
                    </a:srgbClr>
                  </a:outerShdw>
                </a:effectLst>
              </a:rPr>
              <a:t> is the same for all specimens?</a:t>
            </a:r>
            <a:endParaRPr lang="en-US" sz="2400" b="1" dirty="0">
              <a:solidFill>
                <a:srgbClr val="7030A0"/>
              </a:solidFill>
              <a:effectLst>
                <a:outerShdw blurRad="38100" dist="38100" dir="2700000" algn="tl">
                  <a:srgbClr val="000000">
                    <a:alpha val="43137"/>
                  </a:srgbClr>
                </a:outerShdw>
              </a:effectLst>
            </a:endParaRPr>
          </a:p>
        </p:txBody>
      </p:sp>
      <p:sp>
        <p:nvSpPr>
          <p:cNvPr id="155774" name="Text Box 126"/>
          <p:cNvSpPr txBox="1">
            <a:spLocks noChangeArrowheads="1"/>
          </p:cNvSpPr>
          <p:nvPr/>
        </p:nvSpPr>
        <p:spPr bwMode="auto">
          <a:xfrm>
            <a:off x="1208089" y="3260735"/>
            <a:ext cx="5427427" cy="369332"/>
          </a:xfrm>
          <a:prstGeom prst="rect">
            <a:avLst/>
          </a:prstGeom>
          <a:noFill/>
          <a:ln w="9525" algn="ctr">
            <a:noFill/>
            <a:miter lim="800000"/>
            <a:headEnd/>
            <a:tailEnd/>
          </a:ln>
        </p:spPr>
        <p:txBody>
          <a:bodyPr wrap="square">
            <a:spAutoFit/>
          </a:bodyPr>
          <a:lstStyle/>
          <a:p>
            <a:pPr algn="l" rtl="0"/>
            <a:r>
              <a:rPr lang="en-US" b="1" dirty="0" smtClean="0">
                <a:solidFill>
                  <a:srgbClr val="0000FF"/>
                </a:solidFill>
              </a:rPr>
              <a:t>For fully saturated clays, B </a:t>
            </a:r>
            <a:r>
              <a:rPr lang="en-US" b="1" dirty="0">
                <a:solidFill>
                  <a:srgbClr val="0000FF"/>
                </a:solidFill>
              </a:rPr>
              <a:t>= 1 (hence, </a:t>
            </a:r>
            <a:r>
              <a:rPr lang="en-US" b="1" dirty="0" err="1" smtClean="0">
                <a:solidFill>
                  <a:srgbClr val="FF0000"/>
                </a:solidFill>
              </a:rPr>
              <a:t>u</a:t>
            </a:r>
            <a:r>
              <a:rPr lang="en-US" b="1" baseline="-25000" dirty="0" err="1" smtClean="0">
                <a:solidFill>
                  <a:srgbClr val="FF0000"/>
                </a:solidFill>
              </a:rPr>
              <a:t>c</a:t>
            </a:r>
            <a:r>
              <a:rPr lang="en-US" b="1" dirty="0" smtClean="0">
                <a:solidFill>
                  <a:srgbClr val="FF0000"/>
                </a:solidFill>
              </a:rPr>
              <a:t> </a:t>
            </a:r>
            <a:r>
              <a:rPr lang="en-US" b="1" dirty="0">
                <a:solidFill>
                  <a:srgbClr val="FF0000"/>
                </a:solidFill>
              </a:rPr>
              <a:t>= </a:t>
            </a:r>
            <a:r>
              <a:rPr lang="en-US" b="1" dirty="0" smtClean="0">
                <a:solidFill>
                  <a:srgbClr val="FF0000"/>
                </a:solidFill>
                <a:latin typeface="Symbol" pitchFamily="18" charset="2"/>
              </a:rPr>
              <a:t>s</a:t>
            </a:r>
            <a:r>
              <a:rPr lang="en-US" b="1" baseline="-25000" dirty="0" smtClean="0">
                <a:solidFill>
                  <a:srgbClr val="FF0000"/>
                </a:solidFill>
              </a:rPr>
              <a:t>3</a:t>
            </a:r>
            <a:r>
              <a:rPr lang="en-US" b="1" dirty="0" smtClean="0">
                <a:solidFill>
                  <a:srgbClr val="0000FF"/>
                </a:solidFill>
              </a:rPr>
              <a:t>)</a:t>
            </a:r>
            <a:endParaRPr lang="en-US" b="1" dirty="0">
              <a:solidFill>
                <a:srgbClr val="0000FF"/>
              </a:solidFill>
            </a:endParaRPr>
          </a:p>
        </p:txBody>
      </p:sp>
      <p:sp>
        <p:nvSpPr>
          <p:cNvPr id="54" name="Text Box 15"/>
          <p:cNvSpPr txBox="1">
            <a:spLocks noChangeArrowheads="1"/>
          </p:cNvSpPr>
          <p:nvPr/>
        </p:nvSpPr>
        <p:spPr bwMode="auto">
          <a:xfrm>
            <a:off x="344256" y="1353951"/>
            <a:ext cx="2690813" cy="369332"/>
          </a:xfrm>
          <a:prstGeom prst="rect">
            <a:avLst/>
          </a:prstGeom>
          <a:solidFill>
            <a:srgbClr val="FFFF00"/>
          </a:solidFill>
          <a:ln w="9525" algn="ctr">
            <a:noFill/>
            <a:miter lim="800000"/>
            <a:headEnd/>
            <a:tailEnd/>
          </a:ln>
        </p:spPr>
        <p:txBody>
          <a:bodyPr wrap="square">
            <a:spAutoFit/>
          </a:bodyPr>
          <a:lstStyle/>
          <a:p>
            <a:pPr algn="l" rtl="0"/>
            <a:r>
              <a:rPr lang="en-US" b="1" u="sng" dirty="0" smtClean="0">
                <a:solidFill>
                  <a:srgbClr val="FF0000"/>
                </a:solidFill>
              </a:rPr>
              <a:t>Specimen</a:t>
            </a:r>
            <a:r>
              <a:rPr lang="en-US" b="1" dirty="0" smtClean="0">
                <a:solidFill>
                  <a:srgbClr val="FF0000"/>
                </a:solidFill>
              </a:rPr>
              <a:t> I</a:t>
            </a:r>
            <a:r>
              <a:rPr lang="en-US" b="1" dirty="0" smtClean="0">
                <a:solidFill>
                  <a:srgbClr val="0000FF"/>
                </a:solidFill>
              </a:rPr>
              <a:t>: at Failure</a:t>
            </a:r>
            <a:endParaRPr lang="en-US" b="1" dirty="0">
              <a:solidFill>
                <a:srgbClr val="0000FF"/>
              </a:solidFill>
            </a:endParaRPr>
          </a:p>
        </p:txBody>
      </p:sp>
      <p:grpSp>
        <p:nvGrpSpPr>
          <p:cNvPr id="8" name="Group 16"/>
          <p:cNvGrpSpPr>
            <a:grpSpLocks/>
          </p:cNvGrpSpPr>
          <p:nvPr/>
        </p:nvGrpSpPr>
        <p:grpSpPr bwMode="auto">
          <a:xfrm>
            <a:off x="1409700" y="1883342"/>
            <a:ext cx="1677988" cy="1108075"/>
            <a:chOff x="808" y="2579"/>
            <a:chExt cx="1057" cy="698"/>
          </a:xfrm>
        </p:grpSpPr>
        <p:sp>
          <p:nvSpPr>
            <p:cNvPr id="56" name="Rectangle 17" descr="Stationery"/>
            <p:cNvSpPr>
              <a:spLocks noChangeArrowheads="1"/>
            </p:cNvSpPr>
            <p:nvPr/>
          </p:nvSpPr>
          <p:spPr bwMode="auto">
            <a:xfrm>
              <a:off x="808" y="2871"/>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57" name="Line 18"/>
            <p:cNvSpPr>
              <a:spLocks noChangeShapeType="1"/>
            </p:cNvSpPr>
            <p:nvPr/>
          </p:nvSpPr>
          <p:spPr bwMode="auto">
            <a:xfrm>
              <a:off x="953" y="2649"/>
              <a:ext cx="0" cy="230"/>
            </a:xfrm>
            <a:prstGeom prst="line">
              <a:avLst/>
            </a:prstGeom>
            <a:noFill/>
            <a:ln w="38100">
              <a:solidFill>
                <a:schemeClr val="tx1"/>
              </a:solidFill>
              <a:round/>
              <a:headEnd/>
              <a:tailEnd type="triangle" w="med" len="med"/>
            </a:ln>
          </p:spPr>
          <p:txBody>
            <a:bodyPr/>
            <a:lstStyle/>
            <a:p>
              <a:pPr algn="l" rtl="0"/>
              <a:endParaRPr lang="en-US"/>
            </a:p>
          </p:txBody>
        </p:sp>
        <p:sp>
          <p:nvSpPr>
            <p:cNvPr id="58" name="Line 19"/>
            <p:cNvSpPr>
              <a:spLocks noChangeShapeType="1"/>
            </p:cNvSpPr>
            <p:nvPr/>
          </p:nvSpPr>
          <p:spPr bwMode="auto">
            <a:xfrm rot="5400000">
              <a:off x="1189" y="2957"/>
              <a:ext cx="9" cy="213"/>
            </a:xfrm>
            <a:prstGeom prst="line">
              <a:avLst/>
            </a:prstGeom>
            <a:noFill/>
            <a:ln w="38100">
              <a:solidFill>
                <a:schemeClr val="tx1"/>
              </a:solidFill>
              <a:round/>
              <a:headEnd/>
              <a:tailEnd type="triangle" w="med" len="med"/>
            </a:ln>
          </p:spPr>
          <p:txBody>
            <a:bodyPr/>
            <a:lstStyle/>
            <a:p>
              <a:pPr algn="l" rtl="0"/>
              <a:endParaRPr lang="en-US"/>
            </a:p>
          </p:txBody>
        </p:sp>
        <p:sp>
          <p:nvSpPr>
            <p:cNvPr id="59" name="Text Box 20"/>
            <p:cNvSpPr txBox="1">
              <a:spLocks noChangeArrowheads="1"/>
            </p:cNvSpPr>
            <p:nvPr/>
          </p:nvSpPr>
          <p:spPr bwMode="auto">
            <a:xfrm>
              <a:off x="951" y="2579"/>
              <a:ext cx="914" cy="231"/>
            </a:xfrm>
            <a:prstGeom prst="rect">
              <a:avLst/>
            </a:prstGeom>
            <a:noFill/>
            <a:ln w="9525" algn="ctr">
              <a:noFill/>
              <a:miter lim="800000"/>
              <a:headEnd/>
              <a:tailEnd/>
            </a:ln>
          </p:spPr>
          <p:txBody>
            <a:bodyPr>
              <a:spAutoFit/>
            </a:bodyPr>
            <a:lstStyle/>
            <a:p>
              <a:pPr algn="l" rtl="0"/>
              <a:r>
                <a:rPr lang="en-US" sz="1800" b="1" dirty="0">
                  <a:latin typeface="Symbol" pitchFamily="18" charset="2"/>
                </a:rPr>
                <a:t>s</a:t>
              </a:r>
              <a:r>
                <a:rPr lang="en-US" sz="1800" b="1" baseline="-25000" dirty="0"/>
                <a:t>3 </a:t>
              </a:r>
              <a:r>
                <a:rPr lang="en-US" sz="1800" b="1" dirty="0"/>
                <a:t>+ </a:t>
              </a:r>
              <a:r>
                <a:rPr lang="en-US" sz="1800" b="1" dirty="0" err="1" smtClean="0">
                  <a:latin typeface="Symbol" pitchFamily="18" charset="2"/>
                </a:rPr>
                <a:t>Ds</a:t>
              </a:r>
              <a:r>
                <a:rPr lang="en-US" sz="1800" b="1" baseline="-25000" dirty="0" err="1" smtClean="0"/>
                <a:t>df</a:t>
              </a:r>
              <a:endParaRPr lang="en-US" sz="1800" b="1" baseline="-25000" dirty="0"/>
            </a:p>
          </p:txBody>
        </p:sp>
        <p:sp>
          <p:nvSpPr>
            <p:cNvPr id="60" name="Text Box 21"/>
            <p:cNvSpPr txBox="1">
              <a:spLocks noChangeArrowheads="1"/>
            </p:cNvSpPr>
            <p:nvPr/>
          </p:nvSpPr>
          <p:spPr bwMode="auto">
            <a:xfrm>
              <a:off x="1292" y="2902"/>
              <a:ext cx="497" cy="231"/>
            </a:xfrm>
            <a:prstGeom prst="rect">
              <a:avLst/>
            </a:prstGeom>
            <a:noFill/>
            <a:ln w="9525" algn="ctr">
              <a:noFill/>
              <a:miter lim="800000"/>
              <a:headEnd/>
              <a:tailEnd/>
            </a:ln>
          </p:spPr>
          <p:txBody>
            <a:bodyPr>
              <a:spAutoFit/>
            </a:bodyPr>
            <a:lstStyle/>
            <a:p>
              <a:pPr algn="l" rtl="0"/>
              <a:r>
                <a:rPr lang="en-US" sz="1800" b="1" dirty="0">
                  <a:latin typeface="Symbol" pitchFamily="18" charset="2"/>
                </a:rPr>
                <a:t>s</a:t>
              </a:r>
              <a:r>
                <a:rPr lang="en-US" sz="1800" b="1" baseline="-25000" dirty="0"/>
                <a:t>3</a:t>
              </a:r>
            </a:p>
          </p:txBody>
        </p:sp>
      </p:grpSp>
      <p:grpSp>
        <p:nvGrpSpPr>
          <p:cNvPr id="9" name="Group 22"/>
          <p:cNvGrpSpPr>
            <a:grpSpLocks/>
          </p:cNvGrpSpPr>
          <p:nvPr/>
        </p:nvGrpSpPr>
        <p:grpSpPr bwMode="auto">
          <a:xfrm>
            <a:off x="228600" y="2032567"/>
            <a:ext cx="1403350" cy="942975"/>
            <a:chOff x="64" y="3699"/>
            <a:chExt cx="884" cy="594"/>
          </a:xfrm>
        </p:grpSpPr>
        <p:grpSp>
          <p:nvGrpSpPr>
            <p:cNvPr id="10" name="Group 23"/>
            <p:cNvGrpSpPr>
              <a:grpSpLocks/>
            </p:cNvGrpSpPr>
            <p:nvPr/>
          </p:nvGrpSpPr>
          <p:grpSpPr bwMode="auto">
            <a:xfrm>
              <a:off x="64" y="3699"/>
              <a:ext cx="884" cy="554"/>
              <a:chOff x="64" y="3699"/>
              <a:chExt cx="884" cy="554"/>
            </a:xfrm>
          </p:grpSpPr>
          <p:sp>
            <p:nvSpPr>
              <p:cNvPr id="66" name="Arc 24"/>
              <p:cNvSpPr>
                <a:spLocks/>
              </p:cNvSpPr>
              <p:nvPr/>
            </p:nvSpPr>
            <p:spPr bwMode="auto">
              <a:xfrm rot="-2694223" flipH="1" flipV="1">
                <a:off x="585" y="4000"/>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a:p>
            </p:txBody>
          </p:sp>
          <p:sp>
            <p:nvSpPr>
              <p:cNvPr id="67" name="Text Box 25"/>
              <p:cNvSpPr txBox="1">
                <a:spLocks noChangeArrowheads="1"/>
              </p:cNvSpPr>
              <p:nvPr/>
            </p:nvSpPr>
            <p:spPr bwMode="auto">
              <a:xfrm>
                <a:off x="64" y="3699"/>
                <a:ext cx="870" cy="404"/>
              </a:xfrm>
              <a:prstGeom prst="rect">
                <a:avLst/>
              </a:prstGeom>
              <a:noFill/>
              <a:ln w="9525" algn="ctr">
                <a:noFill/>
                <a:miter lim="800000"/>
                <a:headEnd/>
                <a:tailEnd/>
              </a:ln>
            </p:spPr>
            <p:txBody>
              <a:bodyPr>
                <a:spAutoFit/>
              </a:bodyPr>
              <a:lstStyle/>
              <a:p>
                <a:pPr algn="l" rtl="0"/>
                <a:r>
                  <a:rPr lang="en-US" sz="1800">
                    <a:solidFill>
                      <a:schemeClr val="hlink"/>
                    </a:solidFill>
                  </a:rPr>
                  <a:t>No drainage</a:t>
                </a:r>
              </a:p>
            </p:txBody>
          </p:sp>
        </p:grpSp>
        <p:grpSp>
          <p:nvGrpSpPr>
            <p:cNvPr id="11" name="Group 26"/>
            <p:cNvGrpSpPr>
              <a:grpSpLocks/>
            </p:cNvGrpSpPr>
            <p:nvPr/>
          </p:nvGrpSpPr>
          <p:grpSpPr bwMode="auto">
            <a:xfrm>
              <a:off x="501" y="4095"/>
              <a:ext cx="180" cy="198"/>
              <a:chOff x="477" y="2871"/>
              <a:chExt cx="180" cy="198"/>
            </a:xfrm>
          </p:grpSpPr>
          <p:sp>
            <p:nvSpPr>
              <p:cNvPr id="64" name="Line 27"/>
              <p:cNvSpPr>
                <a:spLocks noChangeShapeType="1"/>
              </p:cNvSpPr>
              <p:nvPr/>
            </p:nvSpPr>
            <p:spPr bwMode="auto">
              <a:xfrm>
                <a:off x="486" y="2871"/>
                <a:ext cx="171" cy="198"/>
              </a:xfrm>
              <a:prstGeom prst="line">
                <a:avLst/>
              </a:prstGeom>
              <a:noFill/>
              <a:ln w="50800">
                <a:solidFill>
                  <a:schemeClr val="hlink"/>
                </a:solidFill>
                <a:round/>
                <a:headEnd/>
                <a:tailEnd/>
              </a:ln>
            </p:spPr>
            <p:txBody>
              <a:bodyPr/>
              <a:lstStyle/>
              <a:p>
                <a:pPr algn="l" rtl="0"/>
                <a:endParaRPr lang="en-US"/>
              </a:p>
            </p:txBody>
          </p:sp>
          <p:sp>
            <p:nvSpPr>
              <p:cNvPr id="65" name="Line 28"/>
              <p:cNvSpPr>
                <a:spLocks noChangeShapeType="1"/>
              </p:cNvSpPr>
              <p:nvPr/>
            </p:nvSpPr>
            <p:spPr bwMode="auto">
              <a:xfrm flipH="1">
                <a:off x="477" y="2889"/>
                <a:ext cx="144" cy="180"/>
              </a:xfrm>
              <a:prstGeom prst="line">
                <a:avLst/>
              </a:prstGeom>
              <a:noFill/>
              <a:ln w="50800">
                <a:solidFill>
                  <a:srgbClr val="FF0000"/>
                </a:solidFill>
                <a:round/>
                <a:headEnd/>
                <a:tailEnd/>
              </a:ln>
            </p:spPr>
            <p:txBody>
              <a:bodyPr/>
              <a:lstStyle/>
              <a:p>
                <a:pPr algn="l" rtl="0"/>
                <a:endParaRPr lang="en-US"/>
              </a:p>
            </p:txBody>
          </p:sp>
        </p:grpSp>
      </p:grpSp>
      <p:grpSp>
        <p:nvGrpSpPr>
          <p:cNvPr id="12" name="Group 72"/>
          <p:cNvGrpSpPr>
            <a:grpSpLocks/>
          </p:cNvGrpSpPr>
          <p:nvPr/>
        </p:nvGrpSpPr>
        <p:grpSpPr bwMode="auto">
          <a:xfrm>
            <a:off x="5783263" y="1594417"/>
            <a:ext cx="3487737" cy="1381125"/>
            <a:chOff x="3563" y="713"/>
            <a:chExt cx="2197" cy="870"/>
          </a:xfrm>
        </p:grpSpPr>
        <p:sp>
          <p:nvSpPr>
            <p:cNvPr id="69" name="Line 37"/>
            <p:cNvSpPr>
              <a:spLocks noChangeShapeType="1"/>
            </p:cNvSpPr>
            <p:nvPr/>
          </p:nvSpPr>
          <p:spPr bwMode="auto">
            <a:xfrm>
              <a:off x="3758" y="972"/>
              <a:ext cx="0" cy="203"/>
            </a:xfrm>
            <a:prstGeom prst="line">
              <a:avLst/>
            </a:prstGeom>
            <a:noFill/>
            <a:ln w="38100">
              <a:solidFill>
                <a:schemeClr val="tx1"/>
              </a:solidFill>
              <a:round/>
              <a:headEnd/>
              <a:tailEnd type="triangle" w="med" len="med"/>
            </a:ln>
          </p:spPr>
          <p:txBody>
            <a:bodyPr/>
            <a:lstStyle/>
            <a:p>
              <a:pPr algn="l" rtl="0"/>
              <a:endParaRPr lang="en-US" b="1"/>
            </a:p>
          </p:txBody>
        </p:sp>
        <p:sp>
          <p:nvSpPr>
            <p:cNvPr id="70" name="Line 38"/>
            <p:cNvSpPr>
              <a:spLocks noChangeShapeType="1"/>
            </p:cNvSpPr>
            <p:nvPr/>
          </p:nvSpPr>
          <p:spPr bwMode="auto">
            <a:xfrm rot="5400000">
              <a:off x="3980" y="1276"/>
              <a:ext cx="0" cy="194"/>
            </a:xfrm>
            <a:prstGeom prst="line">
              <a:avLst/>
            </a:prstGeom>
            <a:noFill/>
            <a:ln w="38100">
              <a:solidFill>
                <a:schemeClr val="tx1"/>
              </a:solidFill>
              <a:round/>
              <a:headEnd/>
              <a:tailEnd type="triangle" w="med" len="med"/>
            </a:ln>
          </p:spPr>
          <p:txBody>
            <a:bodyPr/>
            <a:lstStyle/>
            <a:p>
              <a:pPr algn="l" rtl="0"/>
              <a:endParaRPr lang="en-US" b="1"/>
            </a:p>
          </p:txBody>
        </p:sp>
        <p:sp>
          <p:nvSpPr>
            <p:cNvPr id="71" name="Text Box 39"/>
            <p:cNvSpPr txBox="1">
              <a:spLocks noChangeArrowheads="1"/>
            </p:cNvSpPr>
            <p:nvPr/>
          </p:nvSpPr>
          <p:spPr bwMode="auto">
            <a:xfrm>
              <a:off x="3563" y="713"/>
              <a:ext cx="1995" cy="233"/>
            </a:xfrm>
            <a:prstGeom prst="rect">
              <a:avLst/>
            </a:prstGeom>
            <a:noFill/>
            <a:ln w="9525" algn="ctr">
              <a:noFill/>
              <a:miter lim="800000"/>
              <a:headEnd/>
              <a:tailEnd/>
            </a:ln>
          </p:spPr>
          <p:txBody>
            <a:bodyPr>
              <a:spAutoFit/>
            </a:bodyPr>
            <a:lstStyle/>
            <a:p>
              <a:pPr algn="l" rtl="0"/>
              <a:r>
                <a:rPr lang="en-US" b="1" dirty="0">
                  <a:latin typeface="Symbol" pitchFamily="18" charset="2"/>
                </a:rPr>
                <a:t>s</a:t>
              </a:r>
              <a:r>
                <a:rPr lang="en-US" b="1" dirty="0">
                  <a:latin typeface="Blazing" panose="00000400000000000000" pitchFamily="2" charset="0"/>
                </a:rPr>
                <a:t>’</a:t>
              </a:r>
              <a:r>
                <a:rPr lang="en-US" b="1" baseline="-25000" dirty="0"/>
                <a:t>1</a:t>
              </a:r>
              <a:r>
                <a:rPr lang="en-US" b="1" dirty="0"/>
                <a:t> =</a:t>
              </a:r>
              <a:r>
                <a:rPr lang="en-US" b="1" baseline="-25000" dirty="0"/>
                <a:t> </a:t>
              </a:r>
              <a:r>
                <a:rPr lang="en-US" b="1" dirty="0">
                  <a:latin typeface="Symbol" pitchFamily="18" charset="2"/>
                </a:rPr>
                <a:t>s</a:t>
              </a:r>
              <a:r>
                <a:rPr lang="en-US" b="1" baseline="-25000" dirty="0"/>
                <a:t>3 </a:t>
              </a:r>
              <a:r>
                <a:rPr lang="en-US" b="1" dirty="0"/>
                <a:t>+</a:t>
              </a:r>
              <a:r>
                <a:rPr lang="en-US" b="1" baseline="-25000" dirty="0"/>
                <a:t> </a:t>
              </a:r>
              <a:r>
                <a:rPr lang="en-US" b="1" dirty="0" err="1">
                  <a:latin typeface="Symbol" pitchFamily="18" charset="2"/>
                </a:rPr>
                <a:t>Ds</a:t>
              </a:r>
              <a:r>
                <a:rPr lang="en-US" b="1" baseline="-25000" dirty="0" err="1"/>
                <a:t>d</a:t>
              </a:r>
              <a:r>
                <a:rPr lang="en-US" b="1" dirty="0">
                  <a:latin typeface="Symbol" pitchFamily="18" charset="2"/>
                </a:rPr>
                <a:t> </a:t>
              </a:r>
              <a:r>
                <a:rPr lang="en-US" b="1" dirty="0" smtClean="0"/>
                <a:t>– </a:t>
              </a:r>
              <a:r>
                <a:rPr lang="en-US" b="1" dirty="0" err="1" smtClean="0"/>
                <a:t>u</a:t>
              </a:r>
              <a:r>
                <a:rPr lang="en-US" b="1" baseline="-25000" dirty="0" err="1" smtClean="0"/>
                <a:t>c</a:t>
              </a:r>
              <a:r>
                <a:rPr lang="en-US" b="1" dirty="0" smtClean="0"/>
                <a:t> - </a:t>
              </a:r>
              <a:r>
                <a:rPr lang="en-US" b="1" dirty="0" err="1" smtClean="0">
                  <a:latin typeface="Symbol" pitchFamily="18" charset="2"/>
                </a:rPr>
                <a:t>D</a:t>
              </a:r>
              <a:r>
                <a:rPr lang="en-US" b="1" dirty="0" err="1" smtClean="0"/>
                <a:t>u</a:t>
              </a:r>
              <a:r>
                <a:rPr lang="en-US" b="1" baseline="-25000" dirty="0" err="1" smtClean="0"/>
                <a:t>df</a:t>
              </a:r>
              <a:r>
                <a:rPr lang="en-US" b="1" dirty="0" smtClean="0"/>
                <a:t> </a:t>
              </a:r>
              <a:endParaRPr lang="en-US" b="1" baseline="-25000" dirty="0"/>
            </a:p>
          </p:txBody>
        </p:sp>
        <p:sp>
          <p:nvSpPr>
            <p:cNvPr id="72" name="Text Box 40"/>
            <p:cNvSpPr txBox="1">
              <a:spLocks noChangeArrowheads="1"/>
            </p:cNvSpPr>
            <p:nvPr/>
          </p:nvSpPr>
          <p:spPr bwMode="auto">
            <a:xfrm>
              <a:off x="4046" y="1214"/>
              <a:ext cx="1714" cy="233"/>
            </a:xfrm>
            <a:prstGeom prst="rect">
              <a:avLst/>
            </a:prstGeom>
            <a:noFill/>
            <a:ln w="9525" algn="ctr">
              <a:noFill/>
              <a:miter lim="800000"/>
              <a:headEnd/>
              <a:tailEnd/>
            </a:ln>
          </p:spPr>
          <p:txBody>
            <a:bodyPr>
              <a:spAutoFit/>
            </a:bodyPr>
            <a:lstStyle/>
            <a:p>
              <a:pPr algn="l" rtl="0"/>
              <a:r>
                <a:rPr lang="en-US" b="1" dirty="0">
                  <a:latin typeface="Symbol" pitchFamily="18" charset="2"/>
                </a:rPr>
                <a:t>s</a:t>
              </a:r>
              <a:r>
                <a:rPr lang="en-US" b="1" dirty="0"/>
                <a:t>’</a:t>
              </a:r>
              <a:r>
                <a:rPr lang="en-US" b="1" baseline="-25000" dirty="0"/>
                <a:t>3</a:t>
              </a:r>
              <a:r>
                <a:rPr lang="en-US" b="1" dirty="0"/>
                <a:t> =</a:t>
              </a:r>
              <a:r>
                <a:rPr lang="en-US" b="1" baseline="-25000" dirty="0"/>
                <a:t> </a:t>
              </a:r>
              <a:r>
                <a:rPr lang="en-US" b="1" dirty="0">
                  <a:latin typeface="Symbol" pitchFamily="18" charset="2"/>
                </a:rPr>
                <a:t>s</a:t>
              </a:r>
              <a:r>
                <a:rPr lang="en-US" b="1" baseline="-25000" dirty="0"/>
                <a:t>3 </a:t>
              </a:r>
              <a:r>
                <a:rPr lang="en-US" b="1" dirty="0"/>
                <a:t>- </a:t>
              </a:r>
              <a:r>
                <a:rPr lang="en-US" b="1" dirty="0" err="1" smtClean="0"/>
                <a:t>u</a:t>
              </a:r>
              <a:r>
                <a:rPr lang="en-US" b="1" baseline="-25000" dirty="0" err="1" smtClean="0"/>
                <a:t>c</a:t>
              </a:r>
              <a:r>
                <a:rPr lang="en-US" b="1" dirty="0" smtClean="0"/>
                <a:t> - </a:t>
              </a:r>
              <a:r>
                <a:rPr lang="en-US" b="1" dirty="0" err="1" smtClean="0">
                  <a:latin typeface="Symbol" pitchFamily="18" charset="2"/>
                </a:rPr>
                <a:t>D</a:t>
              </a:r>
              <a:r>
                <a:rPr lang="en-US" b="1" dirty="0" err="1" smtClean="0"/>
                <a:t>u</a:t>
              </a:r>
              <a:r>
                <a:rPr lang="en-US" b="1" baseline="-25000" dirty="0" err="1" smtClean="0"/>
                <a:t>df</a:t>
              </a:r>
              <a:endParaRPr lang="en-US" b="1" baseline="-25000" dirty="0"/>
            </a:p>
          </p:txBody>
        </p:sp>
        <p:sp>
          <p:nvSpPr>
            <p:cNvPr id="73" name="Rectangle 41" descr="Stationery"/>
            <p:cNvSpPr>
              <a:spLocks noChangeArrowheads="1"/>
            </p:cNvSpPr>
            <p:nvPr/>
          </p:nvSpPr>
          <p:spPr bwMode="auto">
            <a:xfrm>
              <a:off x="3604" y="117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grpSp>
      <p:grpSp>
        <p:nvGrpSpPr>
          <p:cNvPr id="13" name="Group 71"/>
          <p:cNvGrpSpPr>
            <a:grpSpLocks/>
          </p:cNvGrpSpPr>
          <p:nvPr/>
        </p:nvGrpSpPr>
        <p:grpSpPr bwMode="auto">
          <a:xfrm>
            <a:off x="3608387" y="1883341"/>
            <a:ext cx="1422399" cy="1106488"/>
            <a:chOff x="2193" y="887"/>
            <a:chExt cx="896" cy="697"/>
          </a:xfrm>
        </p:grpSpPr>
        <p:sp>
          <p:nvSpPr>
            <p:cNvPr id="78" name="Rectangle 30" descr="Stationery"/>
            <p:cNvSpPr>
              <a:spLocks noChangeArrowheads="1"/>
            </p:cNvSpPr>
            <p:nvPr/>
          </p:nvSpPr>
          <p:spPr bwMode="auto">
            <a:xfrm>
              <a:off x="2362" y="1178"/>
              <a:ext cx="347"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79" name="Text Box 31"/>
            <p:cNvSpPr txBox="1">
              <a:spLocks noChangeArrowheads="1"/>
            </p:cNvSpPr>
            <p:nvPr/>
          </p:nvSpPr>
          <p:spPr bwMode="auto">
            <a:xfrm>
              <a:off x="2193" y="887"/>
              <a:ext cx="896" cy="233"/>
            </a:xfrm>
            <a:prstGeom prst="rect">
              <a:avLst/>
            </a:prstGeom>
            <a:noFill/>
            <a:ln w="9525" algn="ctr">
              <a:noFill/>
              <a:miter lim="800000"/>
              <a:headEnd/>
              <a:tailEnd/>
            </a:ln>
          </p:spPr>
          <p:txBody>
            <a:bodyPr wrap="square">
              <a:spAutoFit/>
            </a:bodyPr>
            <a:lstStyle/>
            <a:p>
              <a:pPr algn="l" rtl="0"/>
              <a:r>
                <a:rPr lang="en-US" sz="1800" b="1" dirty="0" err="1" smtClean="0"/>
                <a:t>u</a:t>
              </a:r>
              <a:r>
                <a:rPr lang="en-US" sz="1800" b="1" baseline="-25000" dirty="0" err="1" smtClean="0"/>
                <a:t>c</a:t>
              </a:r>
              <a:r>
                <a:rPr lang="en-US" sz="1800" b="1" baseline="-25000" dirty="0" smtClean="0"/>
                <a:t>  </a:t>
              </a:r>
              <a:r>
                <a:rPr lang="en-US" b="1" dirty="0" smtClean="0"/>
                <a:t>+</a:t>
              </a:r>
              <a:r>
                <a:rPr lang="en-US" sz="1800" b="1" baseline="-25000" dirty="0" smtClean="0"/>
                <a:t>  </a:t>
              </a:r>
              <a:r>
                <a:rPr lang="en-US" sz="1800" b="1" dirty="0" err="1" smtClean="0">
                  <a:latin typeface="Symbol" pitchFamily="18" charset="2"/>
                </a:rPr>
                <a:t>D</a:t>
              </a:r>
              <a:r>
                <a:rPr lang="en-US" sz="1800" b="1" dirty="0" err="1" smtClean="0"/>
                <a:t>u</a:t>
              </a:r>
              <a:r>
                <a:rPr lang="en-US" sz="1800" b="1" baseline="-25000" dirty="0" err="1" smtClean="0"/>
                <a:t>df</a:t>
              </a:r>
              <a:endParaRPr lang="en-US" sz="1800" b="1" baseline="-25000" dirty="0"/>
            </a:p>
          </p:txBody>
        </p:sp>
        <p:sp>
          <p:nvSpPr>
            <p:cNvPr id="80" name="Line 65"/>
            <p:cNvSpPr>
              <a:spLocks noChangeShapeType="1"/>
            </p:cNvSpPr>
            <p:nvPr/>
          </p:nvSpPr>
          <p:spPr bwMode="auto">
            <a:xfrm flipV="1">
              <a:off x="2533" y="1179"/>
              <a:ext cx="0" cy="403"/>
            </a:xfrm>
            <a:prstGeom prst="line">
              <a:avLst/>
            </a:prstGeom>
            <a:noFill/>
            <a:ln w="9525">
              <a:solidFill>
                <a:schemeClr val="tx1"/>
              </a:solidFill>
              <a:round/>
              <a:headEnd type="triangle" w="med" len="med"/>
              <a:tailEnd type="triangle" w="med" len="med"/>
            </a:ln>
          </p:spPr>
          <p:txBody>
            <a:bodyPr/>
            <a:lstStyle/>
            <a:p>
              <a:pPr algn="l" rtl="0"/>
              <a:endParaRPr lang="en-US"/>
            </a:p>
          </p:txBody>
        </p:sp>
        <p:sp>
          <p:nvSpPr>
            <p:cNvPr id="81" name="Line 66"/>
            <p:cNvSpPr>
              <a:spLocks noChangeShapeType="1"/>
            </p:cNvSpPr>
            <p:nvPr/>
          </p:nvSpPr>
          <p:spPr bwMode="auto">
            <a:xfrm>
              <a:off x="2359" y="1380"/>
              <a:ext cx="356" cy="0"/>
            </a:xfrm>
            <a:prstGeom prst="line">
              <a:avLst/>
            </a:prstGeom>
            <a:noFill/>
            <a:ln w="9525">
              <a:solidFill>
                <a:schemeClr val="tx1"/>
              </a:solidFill>
              <a:round/>
              <a:headEnd type="triangle" w="med" len="med"/>
              <a:tailEnd type="triangle" w="med" len="med"/>
            </a:ln>
          </p:spPr>
          <p:txBody>
            <a:bodyPr/>
            <a:lstStyle/>
            <a:p>
              <a:pPr algn="l" rtl="0"/>
              <a:endParaRPr lang="en-US"/>
            </a:p>
          </p:txBody>
        </p:sp>
        <p:sp>
          <p:nvSpPr>
            <p:cNvPr id="82" name="Oval 67" descr="Stationery"/>
            <p:cNvSpPr>
              <a:spLocks noChangeArrowheads="1"/>
            </p:cNvSpPr>
            <p:nvPr/>
          </p:nvSpPr>
          <p:spPr bwMode="auto">
            <a:xfrm>
              <a:off x="2477" y="1307"/>
              <a:ext cx="128" cy="137"/>
            </a:xfrm>
            <a:prstGeom prst="ellipse">
              <a:avLst/>
            </a:prstGeom>
            <a:blipFill dpi="0" rotWithShape="1">
              <a:blip r:embed="rId3" cstate="print"/>
              <a:srcRect/>
              <a:tile tx="0" ty="0" sx="100000" sy="100000" flip="none" algn="tl"/>
            </a:blipFill>
            <a:ln w="9525" algn="ctr">
              <a:noFill/>
              <a:round/>
              <a:headEnd/>
              <a:tailEnd/>
            </a:ln>
          </p:spPr>
          <p:txBody>
            <a:bodyPr wrap="none" anchor="ctr"/>
            <a:lstStyle/>
            <a:p>
              <a:pPr algn="l" rtl="0"/>
              <a:endParaRPr lang="en-US"/>
            </a:p>
          </p:txBody>
        </p:sp>
      </p:grpSp>
      <p:sp>
        <p:nvSpPr>
          <p:cNvPr id="83" name="Text Box 69"/>
          <p:cNvSpPr txBox="1">
            <a:spLocks noChangeArrowheads="1"/>
          </p:cNvSpPr>
          <p:nvPr/>
        </p:nvSpPr>
        <p:spPr bwMode="auto">
          <a:xfrm>
            <a:off x="2960688" y="2361179"/>
            <a:ext cx="500062" cy="579438"/>
          </a:xfrm>
          <a:prstGeom prst="rect">
            <a:avLst/>
          </a:prstGeom>
          <a:noFill/>
          <a:ln w="9525" algn="ctr">
            <a:noFill/>
            <a:miter lim="800000"/>
            <a:headEnd/>
            <a:tailEnd/>
          </a:ln>
        </p:spPr>
        <p:txBody>
          <a:bodyPr>
            <a:spAutoFit/>
          </a:bodyPr>
          <a:lstStyle/>
          <a:p>
            <a:pPr algn="l" rtl="0"/>
            <a:r>
              <a:rPr lang="en-US" sz="3200"/>
              <a:t>=</a:t>
            </a:r>
          </a:p>
        </p:txBody>
      </p:sp>
      <p:sp>
        <p:nvSpPr>
          <p:cNvPr id="84" name="Text Box 70"/>
          <p:cNvSpPr txBox="1">
            <a:spLocks noChangeArrowheads="1"/>
          </p:cNvSpPr>
          <p:nvPr/>
        </p:nvSpPr>
        <p:spPr bwMode="auto">
          <a:xfrm>
            <a:off x="5030788" y="2370704"/>
            <a:ext cx="471487" cy="579438"/>
          </a:xfrm>
          <a:prstGeom prst="rect">
            <a:avLst/>
          </a:prstGeom>
          <a:noFill/>
          <a:ln w="9525" algn="ctr">
            <a:noFill/>
            <a:miter lim="800000"/>
            <a:headEnd/>
            <a:tailEnd/>
          </a:ln>
        </p:spPr>
        <p:txBody>
          <a:bodyPr>
            <a:spAutoFit/>
          </a:bodyPr>
          <a:lstStyle/>
          <a:p>
            <a:pPr algn="l" rtl="0"/>
            <a:r>
              <a:rPr lang="en-US" sz="3200"/>
              <a:t>+</a:t>
            </a:r>
          </a:p>
        </p:txBody>
      </p:sp>
      <p:sp>
        <p:nvSpPr>
          <p:cNvPr id="61" name="Text Box 15"/>
          <p:cNvSpPr txBox="1">
            <a:spLocks noChangeArrowheads="1"/>
          </p:cNvSpPr>
          <p:nvPr/>
        </p:nvSpPr>
        <p:spPr bwMode="auto">
          <a:xfrm>
            <a:off x="362745" y="4016940"/>
            <a:ext cx="2894805" cy="369332"/>
          </a:xfrm>
          <a:prstGeom prst="rect">
            <a:avLst/>
          </a:prstGeom>
          <a:solidFill>
            <a:srgbClr val="FFFF00"/>
          </a:solidFill>
          <a:ln w="9525" algn="ctr">
            <a:noFill/>
            <a:miter lim="800000"/>
            <a:headEnd/>
            <a:tailEnd/>
          </a:ln>
        </p:spPr>
        <p:txBody>
          <a:bodyPr wrap="square">
            <a:spAutoFit/>
          </a:bodyPr>
          <a:lstStyle/>
          <a:p>
            <a:pPr algn="l" rtl="0"/>
            <a:r>
              <a:rPr lang="en-US" b="1" u="sng" dirty="0" smtClean="0">
                <a:solidFill>
                  <a:srgbClr val="FF0000"/>
                </a:solidFill>
              </a:rPr>
              <a:t>Specimen</a:t>
            </a:r>
            <a:r>
              <a:rPr lang="en-US" b="1" dirty="0" smtClean="0">
                <a:solidFill>
                  <a:srgbClr val="FF0000"/>
                </a:solidFill>
              </a:rPr>
              <a:t> II</a:t>
            </a:r>
            <a:r>
              <a:rPr lang="en-US" b="1" dirty="0" smtClean="0">
                <a:solidFill>
                  <a:srgbClr val="0000FF"/>
                </a:solidFill>
              </a:rPr>
              <a:t>: at Failure</a:t>
            </a:r>
            <a:endParaRPr lang="en-US" b="1" dirty="0">
              <a:solidFill>
                <a:srgbClr val="0000FF"/>
              </a:solidFill>
            </a:endParaRPr>
          </a:p>
        </p:txBody>
      </p:sp>
      <p:grpSp>
        <p:nvGrpSpPr>
          <p:cNvPr id="62" name="Group 16"/>
          <p:cNvGrpSpPr>
            <a:grpSpLocks/>
          </p:cNvGrpSpPr>
          <p:nvPr/>
        </p:nvGrpSpPr>
        <p:grpSpPr bwMode="auto">
          <a:xfrm>
            <a:off x="1375570" y="4675197"/>
            <a:ext cx="2051051" cy="1108075"/>
            <a:chOff x="808" y="2579"/>
            <a:chExt cx="1292" cy="698"/>
          </a:xfrm>
        </p:grpSpPr>
        <p:sp>
          <p:nvSpPr>
            <p:cNvPr id="63" name="Rectangle 17" descr="Stationery"/>
            <p:cNvSpPr>
              <a:spLocks noChangeArrowheads="1"/>
            </p:cNvSpPr>
            <p:nvPr/>
          </p:nvSpPr>
          <p:spPr bwMode="auto">
            <a:xfrm>
              <a:off x="808" y="2871"/>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68" name="Line 18"/>
            <p:cNvSpPr>
              <a:spLocks noChangeShapeType="1"/>
            </p:cNvSpPr>
            <p:nvPr/>
          </p:nvSpPr>
          <p:spPr bwMode="auto">
            <a:xfrm>
              <a:off x="953" y="2649"/>
              <a:ext cx="0" cy="230"/>
            </a:xfrm>
            <a:prstGeom prst="line">
              <a:avLst/>
            </a:prstGeom>
            <a:noFill/>
            <a:ln w="38100">
              <a:solidFill>
                <a:schemeClr val="tx1"/>
              </a:solidFill>
              <a:round/>
              <a:headEnd/>
              <a:tailEnd type="triangle" w="med" len="med"/>
            </a:ln>
          </p:spPr>
          <p:txBody>
            <a:bodyPr/>
            <a:lstStyle/>
            <a:p>
              <a:pPr algn="l" rtl="0"/>
              <a:endParaRPr lang="en-US"/>
            </a:p>
          </p:txBody>
        </p:sp>
        <p:sp>
          <p:nvSpPr>
            <p:cNvPr id="74" name="Line 19"/>
            <p:cNvSpPr>
              <a:spLocks noChangeShapeType="1"/>
            </p:cNvSpPr>
            <p:nvPr/>
          </p:nvSpPr>
          <p:spPr bwMode="auto">
            <a:xfrm rot="5400000">
              <a:off x="1189" y="2957"/>
              <a:ext cx="9" cy="213"/>
            </a:xfrm>
            <a:prstGeom prst="line">
              <a:avLst/>
            </a:prstGeom>
            <a:noFill/>
            <a:ln w="38100">
              <a:solidFill>
                <a:schemeClr val="tx1"/>
              </a:solidFill>
              <a:round/>
              <a:headEnd/>
              <a:tailEnd type="triangle" w="med" len="med"/>
            </a:ln>
          </p:spPr>
          <p:txBody>
            <a:bodyPr/>
            <a:lstStyle/>
            <a:p>
              <a:pPr algn="l" rtl="0"/>
              <a:endParaRPr lang="en-US"/>
            </a:p>
          </p:txBody>
        </p:sp>
        <p:sp>
          <p:nvSpPr>
            <p:cNvPr id="75" name="Text Box 20"/>
            <p:cNvSpPr txBox="1">
              <a:spLocks noChangeArrowheads="1"/>
            </p:cNvSpPr>
            <p:nvPr/>
          </p:nvSpPr>
          <p:spPr bwMode="auto">
            <a:xfrm>
              <a:off x="951" y="2579"/>
              <a:ext cx="1149" cy="233"/>
            </a:xfrm>
            <a:prstGeom prst="rect">
              <a:avLst/>
            </a:prstGeom>
            <a:noFill/>
            <a:ln w="9525" algn="ctr">
              <a:noFill/>
              <a:miter lim="800000"/>
              <a:headEnd/>
              <a:tailEnd/>
            </a:ln>
          </p:spPr>
          <p:txBody>
            <a:bodyPr wrap="square">
              <a:spAutoFit/>
            </a:bodyPr>
            <a:lstStyle/>
            <a:p>
              <a:pPr algn="l" rtl="0"/>
              <a:r>
                <a:rPr lang="en-US" sz="1800" b="1" dirty="0">
                  <a:latin typeface="Symbol" pitchFamily="18" charset="2"/>
                </a:rPr>
                <a:t>s</a:t>
              </a:r>
              <a:r>
                <a:rPr lang="en-US" sz="1800" b="1" baseline="-25000" dirty="0"/>
                <a:t>3 </a:t>
              </a:r>
              <a:r>
                <a:rPr lang="en-US" sz="1800" b="1" dirty="0"/>
                <a:t>+ </a:t>
              </a:r>
              <a:r>
                <a:rPr lang="en-US" sz="1800" b="1" dirty="0" smtClean="0">
                  <a:latin typeface="Symbol" pitchFamily="18" charset="2"/>
                </a:rPr>
                <a:t>Ds</a:t>
              </a:r>
              <a:r>
                <a:rPr lang="en-US" sz="1800" b="1" baseline="-25000" dirty="0" smtClean="0"/>
                <a:t>3</a:t>
              </a:r>
              <a:r>
                <a:rPr lang="en-US" sz="1800" b="1" dirty="0" smtClean="0"/>
                <a:t>+ </a:t>
              </a:r>
              <a:r>
                <a:rPr lang="en-US" sz="1800" b="1" dirty="0" err="1" smtClean="0">
                  <a:latin typeface="Symbol" pitchFamily="18" charset="2"/>
                </a:rPr>
                <a:t>Ds</a:t>
              </a:r>
              <a:r>
                <a:rPr lang="en-US" sz="1800" b="1" baseline="-25000" dirty="0" err="1" smtClean="0"/>
                <a:t>d</a:t>
              </a:r>
              <a:endParaRPr lang="en-US" sz="1800" b="1" baseline="-25000" dirty="0"/>
            </a:p>
          </p:txBody>
        </p:sp>
        <p:sp>
          <p:nvSpPr>
            <p:cNvPr id="76" name="Text Box 21"/>
            <p:cNvSpPr txBox="1">
              <a:spLocks noChangeArrowheads="1"/>
            </p:cNvSpPr>
            <p:nvPr/>
          </p:nvSpPr>
          <p:spPr bwMode="auto">
            <a:xfrm>
              <a:off x="1292" y="2875"/>
              <a:ext cx="497" cy="231"/>
            </a:xfrm>
            <a:prstGeom prst="rect">
              <a:avLst/>
            </a:prstGeom>
            <a:noFill/>
            <a:ln w="9525" algn="ctr">
              <a:noFill/>
              <a:miter lim="800000"/>
              <a:headEnd/>
              <a:tailEnd/>
            </a:ln>
          </p:spPr>
          <p:txBody>
            <a:bodyPr>
              <a:spAutoFit/>
            </a:bodyPr>
            <a:lstStyle/>
            <a:p>
              <a:pPr algn="l" rtl="0"/>
              <a:r>
                <a:rPr lang="en-US" sz="1800" b="1" dirty="0">
                  <a:latin typeface="Symbol" pitchFamily="18" charset="2"/>
                </a:rPr>
                <a:t>s</a:t>
              </a:r>
              <a:r>
                <a:rPr lang="en-US" sz="1800" b="1" baseline="-25000" dirty="0"/>
                <a:t>3</a:t>
              </a:r>
            </a:p>
          </p:txBody>
        </p:sp>
      </p:grpSp>
      <p:grpSp>
        <p:nvGrpSpPr>
          <p:cNvPr id="77" name="Group 22"/>
          <p:cNvGrpSpPr>
            <a:grpSpLocks/>
          </p:cNvGrpSpPr>
          <p:nvPr/>
        </p:nvGrpSpPr>
        <p:grpSpPr bwMode="auto">
          <a:xfrm>
            <a:off x="194470" y="4824422"/>
            <a:ext cx="1403350" cy="942975"/>
            <a:chOff x="64" y="3699"/>
            <a:chExt cx="884" cy="594"/>
          </a:xfrm>
        </p:grpSpPr>
        <p:grpSp>
          <p:nvGrpSpPr>
            <p:cNvPr id="85" name="Group 23"/>
            <p:cNvGrpSpPr>
              <a:grpSpLocks/>
            </p:cNvGrpSpPr>
            <p:nvPr/>
          </p:nvGrpSpPr>
          <p:grpSpPr bwMode="auto">
            <a:xfrm>
              <a:off x="64" y="3699"/>
              <a:ext cx="884" cy="554"/>
              <a:chOff x="64" y="3699"/>
              <a:chExt cx="884" cy="554"/>
            </a:xfrm>
          </p:grpSpPr>
          <p:sp>
            <p:nvSpPr>
              <p:cNvPr id="89" name="Arc 24"/>
              <p:cNvSpPr>
                <a:spLocks/>
              </p:cNvSpPr>
              <p:nvPr/>
            </p:nvSpPr>
            <p:spPr bwMode="auto">
              <a:xfrm rot="-2694223" flipH="1" flipV="1">
                <a:off x="585" y="4000"/>
                <a:ext cx="363" cy="253"/>
              </a:xfrm>
              <a:custGeom>
                <a:avLst/>
                <a:gdLst>
                  <a:gd name="T0" fmla="*/ 0 w 25874"/>
                  <a:gd name="T1" fmla="*/ 4 h 25349"/>
                  <a:gd name="T2" fmla="*/ 358 w 25874"/>
                  <a:gd name="T3" fmla="*/ 253 h 25349"/>
                  <a:gd name="T4" fmla="*/ 60 w 25874"/>
                  <a:gd name="T5" fmla="*/ 216 h 25349"/>
                  <a:gd name="T6" fmla="*/ 0 60000 65536"/>
                  <a:gd name="T7" fmla="*/ 0 60000 65536"/>
                  <a:gd name="T8" fmla="*/ 0 60000 65536"/>
                  <a:gd name="T9" fmla="*/ 0 w 25874"/>
                  <a:gd name="T10" fmla="*/ 0 h 25349"/>
                  <a:gd name="T11" fmla="*/ 25874 w 25874"/>
                  <a:gd name="T12" fmla="*/ 25349 h 25349"/>
                </a:gdLst>
                <a:ahLst/>
                <a:cxnLst>
                  <a:cxn ang="T6">
                    <a:pos x="T0" y="T1"/>
                  </a:cxn>
                  <a:cxn ang="T7">
                    <a:pos x="T2" y="T3"/>
                  </a:cxn>
                  <a:cxn ang="T8">
                    <a:pos x="T4" y="T5"/>
                  </a:cxn>
                </a:cxnLst>
                <a:rect l="T9" t="T10" r="T11" b="T12"/>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close/>
                  </a:path>
                </a:pathLst>
              </a:custGeom>
              <a:noFill/>
              <a:ln w="76200">
                <a:pattFill prst="sphere">
                  <a:fgClr>
                    <a:schemeClr val="tx1"/>
                  </a:fgClr>
                  <a:bgClr>
                    <a:srgbClr val="FFFFFF"/>
                  </a:bgClr>
                </a:pattFill>
                <a:round/>
                <a:headEnd/>
                <a:tailEnd type="triangle" w="med" len="med"/>
              </a:ln>
            </p:spPr>
            <p:txBody>
              <a:bodyPr wrap="none" anchor="ctr"/>
              <a:lstStyle/>
              <a:p>
                <a:pPr algn="l" rtl="0"/>
                <a:endParaRPr lang="en-US"/>
              </a:p>
            </p:txBody>
          </p:sp>
          <p:sp>
            <p:nvSpPr>
              <p:cNvPr id="90" name="Text Box 25"/>
              <p:cNvSpPr txBox="1">
                <a:spLocks noChangeArrowheads="1"/>
              </p:cNvSpPr>
              <p:nvPr/>
            </p:nvSpPr>
            <p:spPr bwMode="auto">
              <a:xfrm>
                <a:off x="64" y="3699"/>
                <a:ext cx="870" cy="404"/>
              </a:xfrm>
              <a:prstGeom prst="rect">
                <a:avLst/>
              </a:prstGeom>
              <a:noFill/>
              <a:ln w="9525" algn="ctr">
                <a:noFill/>
                <a:miter lim="800000"/>
                <a:headEnd/>
                <a:tailEnd/>
              </a:ln>
            </p:spPr>
            <p:txBody>
              <a:bodyPr>
                <a:spAutoFit/>
              </a:bodyPr>
              <a:lstStyle/>
              <a:p>
                <a:pPr algn="l" rtl="0"/>
                <a:r>
                  <a:rPr lang="en-US" sz="1800">
                    <a:solidFill>
                      <a:schemeClr val="hlink"/>
                    </a:solidFill>
                  </a:rPr>
                  <a:t>No drainage</a:t>
                </a:r>
              </a:p>
            </p:txBody>
          </p:sp>
        </p:grpSp>
        <p:grpSp>
          <p:nvGrpSpPr>
            <p:cNvPr id="86" name="Group 26"/>
            <p:cNvGrpSpPr>
              <a:grpSpLocks/>
            </p:cNvGrpSpPr>
            <p:nvPr/>
          </p:nvGrpSpPr>
          <p:grpSpPr bwMode="auto">
            <a:xfrm>
              <a:off x="501" y="4095"/>
              <a:ext cx="180" cy="198"/>
              <a:chOff x="477" y="2871"/>
              <a:chExt cx="180" cy="198"/>
            </a:xfrm>
          </p:grpSpPr>
          <p:sp>
            <p:nvSpPr>
              <p:cNvPr id="87" name="Line 27"/>
              <p:cNvSpPr>
                <a:spLocks noChangeShapeType="1"/>
              </p:cNvSpPr>
              <p:nvPr/>
            </p:nvSpPr>
            <p:spPr bwMode="auto">
              <a:xfrm>
                <a:off x="486" y="2871"/>
                <a:ext cx="171" cy="198"/>
              </a:xfrm>
              <a:prstGeom prst="line">
                <a:avLst/>
              </a:prstGeom>
              <a:noFill/>
              <a:ln w="50800">
                <a:solidFill>
                  <a:schemeClr val="hlink"/>
                </a:solidFill>
                <a:round/>
                <a:headEnd/>
                <a:tailEnd/>
              </a:ln>
            </p:spPr>
            <p:txBody>
              <a:bodyPr/>
              <a:lstStyle/>
              <a:p>
                <a:pPr algn="l" rtl="0"/>
                <a:endParaRPr lang="en-US"/>
              </a:p>
            </p:txBody>
          </p:sp>
          <p:sp>
            <p:nvSpPr>
              <p:cNvPr id="88" name="Line 28"/>
              <p:cNvSpPr>
                <a:spLocks noChangeShapeType="1"/>
              </p:cNvSpPr>
              <p:nvPr/>
            </p:nvSpPr>
            <p:spPr bwMode="auto">
              <a:xfrm flipH="1">
                <a:off x="477" y="2889"/>
                <a:ext cx="144" cy="180"/>
              </a:xfrm>
              <a:prstGeom prst="line">
                <a:avLst/>
              </a:prstGeom>
              <a:noFill/>
              <a:ln w="50800">
                <a:solidFill>
                  <a:srgbClr val="FF0000"/>
                </a:solidFill>
                <a:round/>
                <a:headEnd/>
                <a:tailEnd/>
              </a:ln>
            </p:spPr>
            <p:txBody>
              <a:bodyPr/>
              <a:lstStyle/>
              <a:p>
                <a:pPr algn="l" rtl="0"/>
                <a:endParaRPr lang="en-US"/>
              </a:p>
            </p:txBody>
          </p:sp>
        </p:grpSp>
      </p:grpSp>
      <p:grpSp>
        <p:nvGrpSpPr>
          <p:cNvPr id="91" name="Group 72"/>
          <p:cNvGrpSpPr>
            <a:grpSpLocks/>
          </p:cNvGrpSpPr>
          <p:nvPr/>
        </p:nvGrpSpPr>
        <p:grpSpPr bwMode="auto">
          <a:xfrm>
            <a:off x="5202430" y="4211647"/>
            <a:ext cx="3941761" cy="1651000"/>
            <a:chOff x="3408" y="603"/>
            <a:chExt cx="2483" cy="1040"/>
          </a:xfrm>
        </p:grpSpPr>
        <p:sp>
          <p:nvSpPr>
            <p:cNvPr id="92" name="Line 37"/>
            <p:cNvSpPr>
              <a:spLocks noChangeShapeType="1"/>
            </p:cNvSpPr>
            <p:nvPr/>
          </p:nvSpPr>
          <p:spPr bwMode="auto">
            <a:xfrm>
              <a:off x="3758" y="972"/>
              <a:ext cx="0" cy="203"/>
            </a:xfrm>
            <a:prstGeom prst="line">
              <a:avLst/>
            </a:prstGeom>
            <a:noFill/>
            <a:ln w="38100">
              <a:solidFill>
                <a:schemeClr val="tx1"/>
              </a:solidFill>
              <a:round/>
              <a:headEnd/>
              <a:tailEnd type="triangle" w="med" len="med"/>
            </a:ln>
          </p:spPr>
          <p:txBody>
            <a:bodyPr/>
            <a:lstStyle/>
            <a:p>
              <a:pPr algn="l" rtl="0"/>
              <a:endParaRPr lang="en-US"/>
            </a:p>
          </p:txBody>
        </p:sp>
        <p:sp>
          <p:nvSpPr>
            <p:cNvPr id="93" name="Line 38"/>
            <p:cNvSpPr>
              <a:spLocks noChangeShapeType="1"/>
            </p:cNvSpPr>
            <p:nvPr/>
          </p:nvSpPr>
          <p:spPr bwMode="auto">
            <a:xfrm rot="5400000">
              <a:off x="3980" y="1276"/>
              <a:ext cx="0" cy="194"/>
            </a:xfrm>
            <a:prstGeom prst="line">
              <a:avLst/>
            </a:prstGeom>
            <a:noFill/>
            <a:ln w="38100">
              <a:solidFill>
                <a:schemeClr val="tx1"/>
              </a:solidFill>
              <a:round/>
              <a:headEnd/>
              <a:tailEnd type="triangle" w="med" len="med"/>
            </a:ln>
          </p:spPr>
          <p:txBody>
            <a:bodyPr/>
            <a:lstStyle/>
            <a:p>
              <a:pPr algn="l" rtl="0"/>
              <a:endParaRPr lang="en-US"/>
            </a:p>
          </p:txBody>
        </p:sp>
        <p:sp>
          <p:nvSpPr>
            <p:cNvPr id="94" name="Text Box 39"/>
            <p:cNvSpPr txBox="1">
              <a:spLocks noChangeArrowheads="1"/>
            </p:cNvSpPr>
            <p:nvPr/>
          </p:nvSpPr>
          <p:spPr bwMode="auto">
            <a:xfrm>
              <a:off x="3408" y="603"/>
              <a:ext cx="2451" cy="349"/>
            </a:xfrm>
            <a:prstGeom prst="rect">
              <a:avLst/>
            </a:prstGeom>
            <a:noFill/>
            <a:ln w="9525" algn="ctr">
              <a:noFill/>
              <a:miter lim="800000"/>
              <a:headEnd/>
              <a:tailEnd/>
            </a:ln>
          </p:spPr>
          <p:txBody>
            <a:bodyPr wrap="square">
              <a:spAutoFit/>
            </a:bodyPr>
            <a:lstStyle/>
            <a:p>
              <a:pPr algn="l" rtl="0"/>
              <a:r>
                <a:rPr lang="en-US" b="1" dirty="0">
                  <a:latin typeface="Symbol" pitchFamily="18" charset="2"/>
                </a:rPr>
                <a:t>s</a:t>
              </a:r>
              <a:r>
                <a:rPr lang="en-US" b="1" dirty="0">
                  <a:latin typeface="Blazing" panose="00000400000000000000" pitchFamily="2" charset="0"/>
                </a:rPr>
                <a:t>’</a:t>
              </a:r>
              <a:r>
                <a:rPr lang="en-US" b="1" baseline="-25000" dirty="0"/>
                <a:t>1</a:t>
              </a:r>
              <a:r>
                <a:rPr lang="en-US" b="1" dirty="0"/>
                <a:t> =</a:t>
              </a:r>
              <a:r>
                <a:rPr lang="en-US" b="1" baseline="-25000" dirty="0"/>
                <a:t> </a:t>
              </a:r>
              <a:r>
                <a:rPr lang="en-US" b="1" dirty="0">
                  <a:latin typeface="Symbol" pitchFamily="18" charset="2"/>
                </a:rPr>
                <a:t>s</a:t>
              </a:r>
              <a:r>
                <a:rPr lang="en-US" b="1" baseline="-25000" dirty="0"/>
                <a:t>3 </a:t>
              </a:r>
              <a:r>
                <a:rPr lang="en-US" b="1" dirty="0"/>
                <a:t>+</a:t>
              </a:r>
              <a:r>
                <a:rPr lang="en-US" b="1" baseline="-25000" dirty="0"/>
                <a:t> </a:t>
              </a:r>
              <a:r>
                <a:rPr lang="en-US" b="1" dirty="0" smtClean="0">
                  <a:latin typeface="Symbol" pitchFamily="18" charset="2"/>
                </a:rPr>
                <a:t>Ds</a:t>
              </a:r>
              <a:r>
                <a:rPr lang="en-US" b="1" baseline="-25000" dirty="0" smtClean="0"/>
                <a:t>3</a:t>
              </a:r>
              <a:r>
                <a:rPr lang="en-US" b="1" dirty="0" smtClean="0"/>
                <a:t>+ </a:t>
              </a:r>
              <a:r>
                <a:rPr lang="en-US" b="1" dirty="0" err="1" smtClean="0">
                  <a:latin typeface="Symbol" pitchFamily="18" charset="2"/>
                </a:rPr>
                <a:t>Ds</a:t>
              </a:r>
              <a:r>
                <a:rPr lang="en-US" b="1" baseline="-25000" dirty="0" err="1" smtClean="0"/>
                <a:t>d</a:t>
              </a:r>
              <a:r>
                <a:rPr lang="en-US" b="1" dirty="0" smtClean="0">
                  <a:latin typeface="Symbol" pitchFamily="18" charset="2"/>
                </a:rPr>
                <a:t> </a:t>
              </a:r>
              <a:r>
                <a:rPr lang="en-US" b="1" dirty="0" smtClean="0"/>
                <a:t>– </a:t>
              </a:r>
              <a:r>
                <a:rPr lang="en-US" b="1" dirty="0" err="1" smtClean="0"/>
                <a:t>u</a:t>
              </a:r>
              <a:r>
                <a:rPr lang="en-US" b="1" baseline="-25000" dirty="0" err="1" smtClean="0"/>
                <a:t>c</a:t>
              </a:r>
              <a:r>
                <a:rPr lang="en-US" b="1" baseline="-25000" dirty="0" smtClean="0"/>
                <a:t> </a:t>
              </a:r>
              <a:r>
                <a:rPr lang="en-US" b="1" dirty="0" smtClean="0"/>
                <a:t>– </a:t>
              </a:r>
              <a:r>
                <a:rPr lang="en-US" b="1" dirty="0" err="1" smtClean="0">
                  <a:latin typeface="Symbol" pitchFamily="18" charset="2"/>
                </a:rPr>
                <a:t>D</a:t>
              </a:r>
              <a:r>
                <a:rPr lang="en-US" b="1" dirty="0" err="1" smtClean="0"/>
                <a:t>u</a:t>
              </a:r>
              <a:r>
                <a:rPr lang="en-US" b="1" baseline="-25000" dirty="0" err="1" smtClean="0"/>
                <a:t>c</a:t>
              </a:r>
              <a:r>
                <a:rPr lang="en-US" b="1" baseline="-25000" dirty="0" smtClean="0"/>
                <a:t> </a:t>
              </a:r>
              <a:r>
                <a:rPr lang="en-US" b="1" dirty="0" smtClean="0"/>
                <a:t>-</a:t>
              </a:r>
              <a:r>
                <a:rPr lang="en-US" b="1" baseline="-25000" dirty="0" smtClean="0"/>
                <a:t>  </a:t>
              </a:r>
              <a:r>
                <a:rPr lang="en-US" b="1" dirty="0" err="1" smtClean="0">
                  <a:latin typeface="Symbol" pitchFamily="18" charset="2"/>
                </a:rPr>
                <a:t>D</a:t>
              </a:r>
              <a:r>
                <a:rPr lang="en-US" b="1" dirty="0" err="1" smtClean="0"/>
                <a:t>u</a:t>
              </a:r>
              <a:r>
                <a:rPr lang="en-US" b="1" baseline="-25000" dirty="0" err="1" smtClean="0"/>
                <a:t>df</a:t>
              </a:r>
              <a:endParaRPr lang="en-US" b="1" baseline="-25000" dirty="0" smtClean="0"/>
            </a:p>
            <a:p>
              <a:pPr algn="l" rtl="0"/>
              <a:endParaRPr lang="en-US" b="1" baseline="-25000" dirty="0"/>
            </a:p>
          </p:txBody>
        </p:sp>
        <p:sp>
          <p:nvSpPr>
            <p:cNvPr id="95" name="Text Box 40"/>
            <p:cNvSpPr txBox="1">
              <a:spLocks noChangeArrowheads="1"/>
            </p:cNvSpPr>
            <p:nvPr/>
          </p:nvSpPr>
          <p:spPr bwMode="auto">
            <a:xfrm>
              <a:off x="3904" y="1410"/>
              <a:ext cx="1987" cy="233"/>
            </a:xfrm>
            <a:prstGeom prst="rect">
              <a:avLst/>
            </a:prstGeom>
            <a:noFill/>
            <a:ln w="9525" algn="ctr">
              <a:noFill/>
              <a:miter lim="800000"/>
              <a:headEnd/>
              <a:tailEnd/>
            </a:ln>
          </p:spPr>
          <p:txBody>
            <a:bodyPr wrap="square">
              <a:spAutoFit/>
            </a:bodyPr>
            <a:lstStyle/>
            <a:p>
              <a:pPr algn="l" rtl="0"/>
              <a:r>
                <a:rPr lang="en-US" b="1" dirty="0">
                  <a:latin typeface="Symbol" pitchFamily="18" charset="2"/>
                </a:rPr>
                <a:t>s</a:t>
              </a:r>
              <a:r>
                <a:rPr lang="en-US" b="1" dirty="0">
                  <a:latin typeface="Blazing" panose="00000400000000000000" pitchFamily="2" charset="0"/>
                </a:rPr>
                <a:t>’</a:t>
              </a:r>
              <a:r>
                <a:rPr lang="en-US" b="1" baseline="-25000" dirty="0"/>
                <a:t>3</a:t>
              </a:r>
              <a:r>
                <a:rPr lang="en-US" b="1" dirty="0"/>
                <a:t> =</a:t>
              </a:r>
              <a:r>
                <a:rPr lang="en-US" b="1" baseline="-25000" dirty="0"/>
                <a:t> </a:t>
              </a:r>
              <a:r>
                <a:rPr lang="en-US" b="1" dirty="0">
                  <a:latin typeface="Symbol" pitchFamily="18" charset="2"/>
                </a:rPr>
                <a:t>s</a:t>
              </a:r>
              <a:r>
                <a:rPr lang="en-US" b="1" baseline="-25000" dirty="0"/>
                <a:t>3 </a:t>
              </a:r>
              <a:r>
                <a:rPr lang="en-US" b="1" dirty="0" smtClean="0"/>
                <a:t>+ </a:t>
              </a:r>
              <a:r>
                <a:rPr lang="en-US" b="1" dirty="0" smtClean="0">
                  <a:latin typeface="Symbol" pitchFamily="18" charset="2"/>
                </a:rPr>
                <a:t>Ds</a:t>
              </a:r>
              <a:r>
                <a:rPr lang="en-US" b="1" baseline="-25000" dirty="0" smtClean="0"/>
                <a:t>3 </a:t>
              </a:r>
              <a:r>
                <a:rPr lang="en-US" b="1" dirty="0" smtClean="0"/>
                <a:t>- </a:t>
              </a:r>
              <a:r>
                <a:rPr lang="en-US" b="1" dirty="0" err="1" smtClean="0"/>
                <a:t>u</a:t>
              </a:r>
              <a:r>
                <a:rPr lang="en-US" b="1" baseline="-25000" dirty="0" err="1" smtClean="0"/>
                <a:t>c</a:t>
              </a:r>
              <a:r>
                <a:rPr lang="en-US" b="1" baseline="-25000" dirty="0" smtClean="0"/>
                <a:t> </a:t>
              </a:r>
              <a:r>
                <a:rPr lang="en-US" b="1" dirty="0" smtClean="0"/>
                <a:t>- </a:t>
              </a:r>
              <a:r>
                <a:rPr lang="en-US" b="1" dirty="0" err="1">
                  <a:latin typeface="Symbol" pitchFamily="18" charset="2"/>
                </a:rPr>
                <a:t>D</a:t>
              </a:r>
              <a:r>
                <a:rPr lang="en-US" b="1" dirty="0" err="1"/>
                <a:t>u</a:t>
              </a:r>
              <a:r>
                <a:rPr lang="en-US" b="1" baseline="-25000" dirty="0" err="1"/>
                <a:t>c</a:t>
              </a:r>
              <a:r>
                <a:rPr lang="en-US" b="1" dirty="0"/>
                <a:t> </a:t>
              </a:r>
              <a:r>
                <a:rPr lang="en-US" b="1" dirty="0" smtClean="0"/>
                <a:t>- </a:t>
              </a:r>
              <a:r>
                <a:rPr lang="en-US" b="1" dirty="0" err="1" smtClean="0">
                  <a:latin typeface="Symbol" pitchFamily="18" charset="2"/>
                </a:rPr>
                <a:t>D</a:t>
              </a:r>
              <a:r>
                <a:rPr lang="en-US" b="1" dirty="0" err="1" smtClean="0"/>
                <a:t>u</a:t>
              </a:r>
              <a:r>
                <a:rPr lang="en-US" b="1" baseline="-25000" dirty="0" err="1" smtClean="0"/>
                <a:t>df</a:t>
              </a:r>
              <a:endParaRPr lang="en-US" b="1" baseline="-25000" dirty="0"/>
            </a:p>
          </p:txBody>
        </p:sp>
        <p:sp>
          <p:nvSpPr>
            <p:cNvPr id="96" name="Rectangle 41" descr="Stationery"/>
            <p:cNvSpPr>
              <a:spLocks noChangeArrowheads="1"/>
            </p:cNvSpPr>
            <p:nvPr/>
          </p:nvSpPr>
          <p:spPr bwMode="auto">
            <a:xfrm>
              <a:off x="3604" y="1177"/>
              <a:ext cx="293"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grpSp>
      <p:grpSp>
        <p:nvGrpSpPr>
          <p:cNvPr id="97" name="Group 71"/>
          <p:cNvGrpSpPr>
            <a:grpSpLocks/>
          </p:cNvGrpSpPr>
          <p:nvPr/>
        </p:nvGrpSpPr>
        <p:grpSpPr bwMode="auto">
          <a:xfrm>
            <a:off x="3647282" y="4622015"/>
            <a:ext cx="2000249" cy="1106488"/>
            <a:chOff x="2193" y="887"/>
            <a:chExt cx="1260" cy="697"/>
          </a:xfrm>
        </p:grpSpPr>
        <p:sp>
          <p:nvSpPr>
            <p:cNvPr id="98" name="Rectangle 30" descr="Stationery"/>
            <p:cNvSpPr>
              <a:spLocks noChangeArrowheads="1"/>
            </p:cNvSpPr>
            <p:nvPr/>
          </p:nvSpPr>
          <p:spPr bwMode="auto">
            <a:xfrm>
              <a:off x="2362" y="1178"/>
              <a:ext cx="347" cy="406"/>
            </a:xfrm>
            <a:prstGeom prst="rect">
              <a:avLst/>
            </a:prstGeom>
            <a:blipFill dpi="0" rotWithShape="1">
              <a:blip r:embed="rId3" cstate="print"/>
              <a:srcRect/>
              <a:tile tx="0" ty="0" sx="100000" sy="100000" flip="none" algn="tl"/>
            </a:blipFill>
            <a:ln w="9525" algn="ctr">
              <a:solidFill>
                <a:schemeClr val="tx1"/>
              </a:solidFill>
              <a:miter lim="800000"/>
              <a:headEnd/>
              <a:tailEnd/>
            </a:ln>
          </p:spPr>
          <p:txBody>
            <a:bodyPr wrap="none" anchor="ctr"/>
            <a:lstStyle/>
            <a:p>
              <a:pPr algn="l" rtl="0"/>
              <a:endParaRPr lang="en-US"/>
            </a:p>
          </p:txBody>
        </p:sp>
        <p:sp>
          <p:nvSpPr>
            <p:cNvPr id="99" name="Text Box 31"/>
            <p:cNvSpPr txBox="1">
              <a:spLocks noChangeArrowheads="1"/>
            </p:cNvSpPr>
            <p:nvPr/>
          </p:nvSpPr>
          <p:spPr bwMode="auto">
            <a:xfrm>
              <a:off x="2193" y="887"/>
              <a:ext cx="1260" cy="233"/>
            </a:xfrm>
            <a:prstGeom prst="rect">
              <a:avLst/>
            </a:prstGeom>
            <a:noFill/>
            <a:ln w="9525" algn="ctr">
              <a:noFill/>
              <a:miter lim="800000"/>
              <a:headEnd/>
              <a:tailEnd/>
            </a:ln>
          </p:spPr>
          <p:txBody>
            <a:bodyPr wrap="square">
              <a:spAutoFit/>
            </a:bodyPr>
            <a:lstStyle/>
            <a:p>
              <a:pPr algn="l" rtl="0"/>
              <a:r>
                <a:rPr lang="en-US" sz="1800" b="1" dirty="0" err="1" smtClean="0"/>
                <a:t>u</a:t>
              </a:r>
              <a:r>
                <a:rPr lang="en-US" sz="1800" b="1" baseline="-25000" dirty="0" err="1" smtClean="0"/>
                <a:t>c</a:t>
              </a:r>
              <a:r>
                <a:rPr lang="en-US" sz="1800" b="1" baseline="-25000" dirty="0" smtClean="0"/>
                <a:t> </a:t>
              </a:r>
              <a:r>
                <a:rPr lang="en-US" b="1" dirty="0" smtClean="0"/>
                <a:t>+ </a:t>
              </a:r>
              <a:r>
                <a:rPr lang="en-US" b="1" dirty="0" err="1" smtClean="0">
                  <a:latin typeface="Symbol" pitchFamily="18" charset="2"/>
                </a:rPr>
                <a:t>D</a:t>
              </a:r>
              <a:r>
                <a:rPr lang="en-US" b="1" dirty="0" err="1" smtClean="0"/>
                <a:t>u</a:t>
              </a:r>
              <a:r>
                <a:rPr lang="en-US" b="1" baseline="-25000" dirty="0" err="1" smtClean="0"/>
                <a:t>c</a:t>
              </a:r>
              <a:r>
                <a:rPr lang="en-US" b="1" dirty="0" smtClean="0"/>
                <a:t>+</a:t>
              </a:r>
              <a:r>
                <a:rPr lang="en-US" b="1" baseline="-25000" dirty="0" smtClean="0"/>
                <a:t>  </a:t>
              </a:r>
              <a:r>
                <a:rPr lang="en-US" sz="1800" b="1" dirty="0">
                  <a:latin typeface="Symbol" pitchFamily="18" charset="2"/>
                </a:rPr>
                <a:t>D</a:t>
              </a:r>
              <a:r>
                <a:rPr lang="en-US" sz="1800" b="1" dirty="0"/>
                <a:t>u</a:t>
              </a:r>
              <a:r>
                <a:rPr lang="en-US" sz="1800" b="1" baseline="-25000" dirty="0"/>
                <a:t>d</a:t>
              </a:r>
            </a:p>
          </p:txBody>
        </p:sp>
        <p:sp>
          <p:nvSpPr>
            <p:cNvPr id="100" name="Line 65"/>
            <p:cNvSpPr>
              <a:spLocks noChangeShapeType="1"/>
            </p:cNvSpPr>
            <p:nvPr/>
          </p:nvSpPr>
          <p:spPr bwMode="auto">
            <a:xfrm flipV="1">
              <a:off x="2533" y="1179"/>
              <a:ext cx="0" cy="403"/>
            </a:xfrm>
            <a:prstGeom prst="line">
              <a:avLst/>
            </a:prstGeom>
            <a:noFill/>
            <a:ln w="9525">
              <a:solidFill>
                <a:schemeClr val="tx1"/>
              </a:solidFill>
              <a:round/>
              <a:headEnd type="triangle" w="med" len="med"/>
              <a:tailEnd type="triangle" w="med" len="med"/>
            </a:ln>
          </p:spPr>
          <p:txBody>
            <a:bodyPr/>
            <a:lstStyle/>
            <a:p>
              <a:pPr algn="l" rtl="0"/>
              <a:endParaRPr lang="en-US"/>
            </a:p>
          </p:txBody>
        </p:sp>
        <p:sp>
          <p:nvSpPr>
            <p:cNvPr id="101" name="Line 66"/>
            <p:cNvSpPr>
              <a:spLocks noChangeShapeType="1"/>
            </p:cNvSpPr>
            <p:nvPr/>
          </p:nvSpPr>
          <p:spPr bwMode="auto">
            <a:xfrm>
              <a:off x="2359" y="1380"/>
              <a:ext cx="356" cy="0"/>
            </a:xfrm>
            <a:prstGeom prst="line">
              <a:avLst/>
            </a:prstGeom>
            <a:noFill/>
            <a:ln w="9525">
              <a:solidFill>
                <a:schemeClr val="tx1"/>
              </a:solidFill>
              <a:round/>
              <a:headEnd type="triangle" w="med" len="med"/>
              <a:tailEnd type="triangle" w="med" len="med"/>
            </a:ln>
          </p:spPr>
          <p:txBody>
            <a:bodyPr/>
            <a:lstStyle/>
            <a:p>
              <a:pPr algn="l" rtl="0"/>
              <a:endParaRPr lang="en-US"/>
            </a:p>
          </p:txBody>
        </p:sp>
        <p:sp>
          <p:nvSpPr>
            <p:cNvPr id="102" name="Oval 67" descr="Stationery"/>
            <p:cNvSpPr>
              <a:spLocks noChangeArrowheads="1"/>
            </p:cNvSpPr>
            <p:nvPr/>
          </p:nvSpPr>
          <p:spPr bwMode="auto">
            <a:xfrm>
              <a:off x="2477" y="1307"/>
              <a:ext cx="128" cy="137"/>
            </a:xfrm>
            <a:prstGeom prst="ellipse">
              <a:avLst/>
            </a:prstGeom>
            <a:blipFill dpi="0" rotWithShape="1">
              <a:blip r:embed="rId3" cstate="print"/>
              <a:srcRect/>
              <a:tile tx="0" ty="0" sx="100000" sy="100000" flip="none" algn="tl"/>
            </a:blipFill>
            <a:ln w="9525" algn="ctr">
              <a:noFill/>
              <a:round/>
              <a:headEnd/>
              <a:tailEnd/>
            </a:ln>
          </p:spPr>
          <p:txBody>
            <a:bodyPr wrap="none" anchor="ctr"/>
            <a:lstStyle/>
            <a:p>
              <a:pPr algn="l" rtl="0"/>
              <a:endParaRPr lang="en-US"/>
            </a:p>
          </p:txBody>
        </p:sp>
      </p:grpSp>
      <p:sp>
        <p:nvSpPr>
          <p:cNvPr id="103" name="Text Box 69"/>
          <p:cNvSpPr txBox="1">
            <a:spLocks noChangeArrowheads="1"/>
          </p:cNvSpPr>
          <p:nvPr/>
        </p:nvSpPr>
        <p:spPr bwMode="auto">
          <a:xfrm>
            <a:off x="2926558" y="5153034"/>
            <a:ext cx="500062" cy="579438"/>
          </a:xfrm>
          <a:prstGeom prst="rect">
            <a:avLst/>
          </a:prstGeom>
          <a:noFill/>
          <a:ln w="9525" algn="ctr">
            <a:noFill/>
            <a:miter lim="800000"/>
            <a:headEnd/>
            <a:tailEnd/>
          </a:ln>
        </p:spPr>
        <p:txBody>
          <a:bodyPr>
            <a:spAutoFit/>
          </a:bodyPr>
          <a:lstStyle/>
          <a:p>
            <a:pPr algn="l" rtl="0"/>
            <a:r>
              <a:rPr lang="en-US" sz="3200"/>
              <a:t>=</a:t>
            </a:r>
          </a:p>
        </p:txBody>
      </p:sp>
      <p:sp>
        <p:nvSpPr>
          <p:cNvPr id="104" name="Text Box 70"/>
          <p:cNvSpPr txBox="1">
            <a:spLocks noChangeArrowheads="1"/>
          </p:cNvSpPr>
          <p:nvPr/>
        </p:nvSpPr>
        <p:spPr bwMode="auto">
          <a:xfrm>
            <a:off x="4996658" y="5162559"/>
            <a:ext cx="471487" cy="579438"/>
          </a:xfrm>
          <a:prstGeom prst="rect">
            <a:avLst/>
          </a:prstGeom>
          <a:noFill/>
          <a:ln w="9525" algn="ctr">
            <a:noFill/>
            <a:miter lim="800000"/>
            <a:headEnd/>
            <a:tailEnd/>
          </a:ln>
        </p:spPr>
        <p:txBody>
          <a:bodyPr>
            <a:spAutoFit/>
          </a:bodyPr>
          <a:lstStyle/>
          <a:p>
            <a:pPr algn="l" rtl="0"/>
            <a:r>
              <a:rPr lang="en-US" sz="3200"/>
              <a:t>+</a:t>
            </a:r>
          </a:p>
        </p:txBody>
      </p:sp>
      <p:grpSp>
        <p:nvGrpSpPr>
          <p:cNvPr id="105" name="Group 108"/>
          <p:cNvGrpSpPr>
            <a:grpSpLocks/>
          </p:cNvGrpSpPr>
          <p:nvPr/>
        </p:nvGrpSpPr>
        <p:grpSpPr bwMode="auto">
          <a:xfrm>
            <a:off x="6313487" y="1637279"/>
            <a:ext cx="1356669" cy="428625"/>
            <a:chOff x="3627" y="720"/>
            <a:chExt cx="1020" cy="270"/>
          </a:xfrm>
        </p:grpSpPr>
        <p:sp>
          <p:nvSpPr>
            <p:cNvPr id="106" name="Line 103"/>
            <p:cNvSpPr>
              <a:spLocks noChangeShapeType="1"/>
            </p:cNvSpPr>
            <p:nvPr/>
          </p:nvSpPr>
          <p:spPr bwMode="auto">
            <a:xfrm flipH="1">
              <a:off x="3627" y="738"/>
              <a:ext cx="171" cy="252"/>
            </a:xfrm>
            <a:prstGeom prst="line">
              <a:avLst/>
            </a:prstGeom>
            <a:noFill/>
            <a:ln w="28575">
              <a:solidFill>
                <a:srgbClr val="FF6600"/>
              </a:solidFill>
              <a:round/>
              <a:headEnd/>
              <a:tailEnd/>
            </a:ln>
          </p:spPr>
          <p:txBody>
            <a:bodyPr/>
            <a:lstStyle/>
            <a:p>
              <a:endParaRPr lang="en-US"/>
            </a:p>
          </p:txBody>
        </p:sp>
        <p:sp>
          <p:nvSpPr>
            <p:cNvPr id="107" name="Line 104"/>
            <p:cNvSpPr>
              <a:spLocks noChangeShapeType="1"/>
            </p:cNvSpPr>
            <p:nvPr/>
          </p:nvSpPr>
          <p:spPr bwMode="auto">
            <a:xfrm flipH="1">
              <a:off x="4467" y="720"/>
              <a:ext cx="180" cy="225"/>
            </a:xfrm>
            <a:prstGeom prst="line">
              <a:avLst/>
            </a:prstGeom>
            <a:noFill/>
            <a:ln w="28575">
              <a:solidFill>
                <a:srgbClr val="FF6600"/>
              </a:solidFill>
              <a:round/>
              <a:headEnd/>
              <a:tailEnd/>
            </a:ln>
          </p:spPr>
          <p:txBody>
            <a:bodyPr/>
            <a:lstStyle/>
            <a:p>
              <a:endParaRPr lang="en-US"/>
            </a:p>
          </p:txBody>
        </p:sp>
      </p:grpSp>
      <p:grpSp>
        <p:nvGrpSpPr>
          <p:cNvPr id="108" name="Group 108"/>
          <p:cNvGrpSpPr>
            <a:grpSpLocks/>
          </p:cNvGrpSpPr>
          <p:nvPr/>
        </p:nvGrpSpPr>
        <p:grpSpPr bwMode="auto">
          <a:xfrm>
            <a:off x="6313487" y="4171959"/>
            <a:ext cx="1920875" cy="428625"/>
            <a:chOff x="3627" y="720"/>
            <a:chExt cx="1020" cy="270"/>
          </a:xfrm>
        </p:grpSpPr>
        <p:sp>
          <p:nvSpPr>
            <p:cNvPr id="109" name="Line 103"/>
            <p:cNvSpPr>
              <a:spLocks noChangeShapeType="1"/>
            </p:cNvSpPr>
            <p:nvPr/>
          </p:nvSpPr>
          <p:spPr bwMode="auto">
            <a:xfrm flipH="1">
              <a:off x="3627" y="738"/>
              <a:ext cx="171" cy="252"/>
            </a:xfrm>
            <a:prstGeom prst="line">
              <a:avLst/>
            </a:prstGeom>
            <a:noFill/>
            <a:ln w="28575">
              <a:solidFill>
                <a:srgbClr val="FF6600"/>
              </a:solidFill>
              <a:round/>
              <a:headEnd/>
              <a:tailEnd/>
            </a:ln>
          </p:spPr>
          <p:txBody>
            <a:bodyPr/>
            <a:lstStyle/>
            <a:p>
              <a:endParaRPr lang="en-US"/>
            </a:p>
          </p:txBody>
        </p:sp>
        <p:sp>
          <p:nvSpPr>
            <p:cNvPr id="110" name="Line 104"/>
            <p:cNvSpPr>
              <a:spLocks noChangeShapeType="1"/>
            </p:cNvSpPr>
            <p:nvPr/>
          </p:nvSpPr>
          <p:spPr bwMode="auto">
            <a:xfrm flipH="1">
              <a:off x="4467" y="720"/>
              <a:ext cx="180" cy="225"/>
            </a:xfrm>
            <a:prstGeom prst="line">
              <a:avLst/>
            </a:prstGeom>
            <a:noFill/>
            <a:ln w="28575">
              <a:solidFill>
                <a:srgbClr val="FF6600"/>
              </a:solidFill>
              <a:round/>
              <a:headEnd/>
              <a:tailEnd/>
            </a:ln>
          </p:spPr>
          <p:txBody>
            <a:bodyPr/>
            <a:lstStyle/>
            <a:p>
              <a:endParaRPr lang="en-US"/>
            </a:p>
          </p:txBody>
        </p:sp>
      </p:grpSp>
      <p:grpSp>
        <p:nvGrpSpPr>
          <p:cNvPr id="111" name="Group 108"/>
          <p:cNvGrpSpPr>
            <a:grpSpLocks/>
          </p:cNvGrpSpPr>
          <p:nvPr/>
        </p:nvGrpSpPr>
        <p:grpSpPr bwMode="auto">
          <a:xfrm>
            <a:off x="5757841" y="4211647"/>
            <a:ext cx="1981139" cy="428625"/>
            <a:chOff x="3595" y="720"/>
            <a:chExt cx="1052" cy="270"/>
          </a:xfrm>
        </p:grpSpPr>
        <p:sp>
          <p:nvSpPr>
            <p:cNvPr id="112" name="Line 103"/>
            <p:cNvSpPr>
              <a:spLocks noChangeShapeType="1"/>
            </p:cNvSpPr>
            <p:nvPr/>
          </p:nvSpPr>
          <p:spPr bwMode="auto">
            <a:xfrm flipH="1">
              <a:off x="3595" y="738"/>
              <a:ext cx="171" cy="252"/>
            </a:xfrm>
            <a:prstGeom prst="line">
              <a:avLst/>
            </a:prstGeom>
            <a:noFill/>
            <a:ln w="28575">
              <a:solidFill>
                <a:srgbClr val="FF6600"/>
              </a:solidFill>
              <a:round/>
              <a:headEnd/>
              <a:tailEnd/>
            </a:ln>
          </p:spPr>
          <p:txBody>
            <a:bodyPr/>
            <a:lstStyle/>
            <a:p>
              <a:endParaRPr lang="en-US"/>
            </a:p>
          </p:txBody>
        </p:sp>
        <p:sp>
          <p:nvSpPr>
            <p:cNvPr id="113" name="Line 104"/>
            <p:cNvSpPr>
              <a:spLocks noChangeShapeType="1"/>
            </p:cNvSpPr>
            <p:nvPr/>
          </p:nvSpPr>
          <p:spPr bwMode="auto">
            <a:xfrm flipH="1">
              <a:off x="4467" y="720"/>
              <a:ext cx="180" cy="225"/>
            </a:xfrm>
            <a:prstGeom prst="line">
              <a:avLst/>
            </a:prstGeom>
            <a:noFill/>
            <a:ln w="28575">
              <a:solidFill>
                <a:srgbClr val="FF6600"/>
              </a:solidFill>
              <a:round/>
              <a:headEnd/>
              <a:tailEnd/>
            </a:ln>
          </p:spPr>
          <p:txBody>
            <a:bodyPr/>
            <a:lstStyle/>
            <a:p>
              <a:endParaRPr lang="en-US"/>
            </a:p>
          </p:txBody>
        </p:sp>
      </p:grpSp>
      <p:grpSp>
        <p:nvGrpSpPr>
          <p:cNvPr id="114" name="Group 108"/>
          <p:cNvGrpSpPr>
            <a:grpSpLocks/>
          </p:cNvGrpSpPr>
          <p:nvPr/>
        </p:nvGrpSpPr>
        <p:grpSpPr bwMode="auto">
          <a:xfrm>
            <a:off x="7147911" y="2411979"/>
            <a:ext cx="547604" cy="400050"/>
            <a:chOff x="3627" y="738"/>
            <a:chExt cx="945" cy="252"/>
          </a:xfrm>
        </p:grpSpPr>
        <p:sp>
          <p:nvSpPr>
            <p:cNvPr id="115" name="Line 103"/>
            <p:cNvSpPr>
              <a:spLocks noChangeShapeType="1"/>
            </p:cNvSpPr>
            <p:nvPr/>
          </p:nvSpPr>
          <p:spPr bwMode="auto">
            <a:xfrm flipH="1">
              <a:off x="3627" y="738"/>
              <a:ext cx="171" cy="252"/>
            </a:xfrm>
            <a:prstGeom prst="line">
              <a:avLst/>
            </a:prstGeom>
            <a:noFill/>
            <a:ln w="28575">
              <a:solidFill>
                <a:srgbClr val="FF6600"/>
              </a:solidFill>
              <a:round/>
              <a:headEnd/>
              <a:tailEnd/>
            </a:ln>
          </p:spPr>
          <p:txBody>
            <a:bodyPr/>
            <a:lstStyle/>
            <a:p>
              <a:endParaRPr lang="en-US"/>
            </a:p>
          </p:txBody>
        </p:sp>
        <p:sp>
          <p:nvSpPr>
            <p:cNvPr id="116" name="Line 104"/>
            <p:cNvSpPr>
              <a:spLocks noChangeShapeType="1"/>
            </p:cNvSpPr>
            <p:nvPr/>
          </p:nvSpPr>
          <p:spPr bwMode="auto">
            <a:xfrm flipH="1">
              <a:off x="4392" y="756"/>
              <a:ext cx="180" cy="225"/>
            </a:xfrm>
            <a:prstGeom prst="line">
              <a:avLst/>
            </a:prstGeom>
            <a:noFill/>
            <a:ln w="28575">
              <a:solidFill>
                <a:srgbClr val="FF6600"/>
              </a:solidFill>
              <a:round/>
              <a:headEnd/>
              <a:tailEnd/>
            </a:ln>
          </p:spPr>
          <p:txBody>
            <a:bodyPr/>
            <a:lstStyle/>
            <a:p>
              <a:endParaRPr lang="en-US"/>
            </a:p>
          </p:txBody>
        </p:sp>
      </p:grpSp>
      <p:grpSp>
        <p:nvGrpSpPr>
          <p:cNvPr id="117" name="Group 108"/>
          <p:cNvGrpSpPr>
            <a:grpSpLocks/>
          </p:cNvGrpSpPr>
          <p:nvPr/>
        </p:nvGrpSpPr>
        <p:grpSpPr bwMode="auto">
          <a:xfrm>
            <a:off x="6540929" y="5494349"/>
            <a:ext cx="1246358" cy="428626"/>
            <a:chOff x="3627" y="738"/>
            <a:chExt cx="921" cy="270"/>
          </a:xfrm>
        </p:grpSpPr>
        <p:sp>
          <p:nvSpPr>
            <p:cNvPr id="118" name="Line 103"/>
            <p:cNvSpPr>
              <a:spLocks noChangeShapeType="1"/>
            </p:cNvSpPr>
            <p:nvPr/>
          </p:nvSpPr>
          <p:spPr bwMode="auto">
            <a:xfrm flipH="1">
              <a:off x="3627" y="738"/>
              <a:ext cx="171" cy="252"/>
            </a:xfrm>
            <a:prstGeom prst="line">
              <a:avLst/>
            </a:prstGeom>
            <a:noFill/>
            <a:ln w="28575">
              <a:solidFill>
                <a:srgbClr val="FF6600"/>
              </a:solidFill>
              <a:round/>
              <a:headEnd/>
              <a:tailEnd/>
            </a:ln>
          </p:spPr>
          <p:txBody>
            <a:bodyPr/>
            <a:lstStyle/>
            <a:p>
              <a:endParaRPr lang="en-US"/>
            </a:p>
          </p:txBody>
        </p:sp>
        <p:sp>
          <p:nvSpPr>
            <p:cNvPr id="119" name="Line 104"/>
            <p:cNvSpPr>
              <a:spLocks noChangeShapeType="1"/>
            </p:cNvSpPr>
            <p:nvPr/>
          </p:nvSpPr>
          <p:spPr bwMode="auto">
            <a:xfrm flipH="1">
              <a:off x="4368" y="783"/>
              <a:ext cx="180" cy="225"/>
            </a:xfrm>
            <a:prstGeom prst="line">
              <a:avLst/>
            </a:prstGeom>
            <a:noFill/>
            <a:ln w="28575">
              <a:solidFill>
                <a:srgbClr val="FF6600"/>
              </a:solidFill>
              <a:round/>
              <a:headEnd/>
              <a:tailEnd/>
            </a:ln>
          </p:spPr>
          <p:txBody>
            <a:bodyPr/>
            <a:lstStyle/>
            <a:p>
              <a:endParaRPr lang="en-US"/>
            </a:p>
          </p:txBody>
        </p:sp>
      </p:grpSp>
      <p:grpSp>
        <p:nvGrpSpPr>
          <p:cNvPr id="120" name="Group 108"/>
          <p:cNvGrpSpPr>
            <a:grpSpLocks/>
          </p:cNvGrpSpPr>
          <p:nvPr/>
        </p:nvGrpSpPr>
        <p:grpSpPr bwMode="auto">
          <a:xfrm>
            <a:off x="7023162" y="5508992"/>
            <a:ext cx="1216586" cy="428626"/>
            <a:chOff x="3627" y="738"/>
            <a:chExt cx="899" cy="270"/>
          </a:xfrm>
        </p:grpSpPr>
        <p:sp>
          <p:nvSpPr>
            <p:cNvPr id="121" name="Line 103"/>
            <p:cNvSpPr>
              <a:spLocks noChangeShapeType="1"/>
            </p:cNvSpPr>
            <p:nvPr/>
          </p:nvSpPr>
          <p:spPr bwMode="auto">
            <a:xfrm flipH="1">
              <a:off x="3627" y="738"/>
              <a:ext cx="171" cy="252"/>
            </a:xfrm>
            <a:prstGeom prst="line">
              <a:avLst/>
            </a:prstGeom>
            <a:noFill/>
            <a:ln w="28575">
              <a:solidFill>
                <a:srgbClr val="FF6600"/>
              </a:solidFill>
              <a:round/>
              <a:headEnd/>
              <a:tailEnd/>
            </a:ln>
          </p:spPr>
          <p:txBody>
            <a:bodyPr/>
            <a:lstStyle/>
            <a:p>
              <a:endParaRPr lang="en-US"/>
            </a:p>
          </p:txBody>
        </p:sp>
        <p:sp>
          <p:nvSpPr>
            <p:cNvPr id="122" name="Line 104"/>
            <p:cNvSpPr>
              <a:spLocks noChangeShapeType="1"/>
            </p:cNvSpPr>
            <p:nvPr/>
          </p:nvSpPr>
          <p:spPr bwMode="auto">
            <a:xfrm flipH="1">
              <a:off x="4346" y="783"/>
              <a:ext cx="180" cy="225"/>
            </a:xfrm>
            <a:prstGeom prst="line">
              <a:avLst/>
            </a:prstGeom>
            <a:noFill/>
            <a:ln w="28575">
              <a:solidFill>
                <a:srgbClr val="FF6600"/>
              </a:solidFill>
              <a:round/>
              <a:headEnd/>
              <a:tailEnd/>
            </a:ln>
          </p:spPr>
          <p:txBody>
            <a:bodyPr/>
            <a:lstStyle/>
            <a:p>
              <a:endParaRPr lang="en-US"/>
            </a:p>
          </p:txBody>
        </p:sp>
      </p:grpSp>
      <p:sp>
        <p:nvSpPr>
          <p:cNvPr id="123" name="Text Box 56"/>
          <p:cNvSpPr txBox="1">
            <a:spLocks noChangeArrowheads="1"/>
          </p:cNvSpPr>
          <p:nvPr/>
        </p:nvSpPr>
        <p:spPr bwMode="auto">
          <a:xfrm>
            <a:off x="362745" y="6403469"/>
            <a:ext cx="8587580" cy="369332"/>
          </a:xfrm>
          <a:prstGeom prst="rect">
            <a:avLst/>
          </a:prstGeom>
          <a:solidFill>
            <a:srgbClr val="FFFF00"/>
          </a:solidFill>
          <a:ln w="9525" algn="ctr">
            <a:noFill/>
            <a:miter lim="800000"/>
            <a:headEnd/>
            <a:tailEnd/>
          </a:ln>
        </p:spPr>
        <p:txBody>
          <a:bodyPr wrap="square">
            <a:spAutoFit/>
          </a:bodyPr>
          <a:lstStyle/>
          <a:p>
            <a:pPr algn="ctr" rtl="0"/>
            <a:r>
              <a:rPr lang="en-US" b="1" dirty="0" smtClean="0">
                <a:solidFill>
                  <a:srgbClr val="0000FF"/>
                </a:solidFill>
              </a:rPr>
              <a:t>Because the effective confining pressure is the same for Specimen I and II.</a:t>
            </a:r>
            <a:endParaRPr lang="en-US" b="1" dirty="0">
              <a:solidFill>
                <a:srgbClr val="0000FF"/>
              </a:solidFill>
            </a:endParaRPr>
          </a:p>
        </p:txBody>
      </p:sp>
      <p:sp>
        <p:nvSpPr>
          <p:cNvPr id="124" name="Rectangle 123"/>
          <p:cNvSpPr/>
          <p:nvPr/>
        </p:nvSpPr>
        <p:spPr>
          <a:xfrm>
            <a:off x="114261" y="412902"/>
            <a:ext cx="8645602"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There is only ONE  </a:t>
            </a:r>
            <a:r>
              <a:rPr lang="en-US" sz="2000" b="1" dirty="0" smtClean="0">
                <a:solidFill>
                  <a:srgbClr val="0B0BEF"/>
                </a:solidFill>
                <a:latin typeface="+mn-lt"/>
              </a:rPr>
              <a:t>UU</a:t>
            </a:r>
            <a:r>
              <a:rPr lang="en-US" sz="2000" b="1" dirty="0" smtClean="0">
                <a:latin typeface="+mn-lt"/>
              </a:rPr>
              <a:t> effective stress Mohr Circle at failure, no matter what the confining pressure. But why this is the case? </a:t>
            </a:r>
            <a:endParaRPr lang="en-US" sz="2000" b="1" dirty="0">
              <a:latin typeface="+mn-lt"/>
            </a:endParaRPr>
          </a:p>
        </p:txBody>
      </p:sp>
    </p:spTree>
    <p:custDataLst>
      <p:tags r:id="rId1"/>
    </p:custDataLst>
    <p:extLst>
      <p:ext uri="{BB962C8B-B14F-4D97-AF65-F5344CB8AC3E}">
        <p14:creationId xmlns:p14="http://schemas.microsoft.com/office/powerpoint/2010/main" val="38539332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57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ox(in)">
                                      <p:cBhvr>
                                        <p:cTn id="15" dur="500"/>
                                        <p:tgtEl>
                                          <p:spTgt spid="8"/>
                                        </p:tgtEl>
                                      </p:cBhvr>
                                    </p:animEffect>
                                  </p:childTnLst>
                                </p:cTn>
                              </p:par>
                            </p:childTnLst>
                          </p:cTn>
                        </p:par>
                        <p:par>
                          <p:cTn id="16" fill="hold">
                            <p:stCondLst>
                              <p:cond delay="500"/>
                            </p:stCondLst>
                            <p:childTnLst>
                              <p:par>
                                <p:cTn id="17" presetID="22" presetClass="entr" presetSubtype="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ox(in)">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ox(i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61"/>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nodeType="click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box(in)">
                                      <p:cBhvr>
                                        <p:cTn id="46" dur="500"/>
                                        <p:tgtEl>
                                          <p:spTgt spid="62"/>
                                        </p:tgtEl>
                                      </p:cBhvr>
                                    </p:animEffect>
                                  </p:childTnLst>
                                </p:cTn>
                              </p:par>
                            </p:childTnLst>
                          </p:cTn>
                        </p:par>
                        <p:par>
                          <p:cTn id="47" fill="hold">
                            <p:stCondLst>
                              <p:cond delay="500"/>
                            </p:stCondLst>
                            <p:childTnLst>
                              <p:par>
                                <p:cTn id="48" presetID="22" presetClass="entr" presetSubtype="2"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Effect transition="in" filter="wipe(right)">
                                      <p:cBhvr>
                                        <p:cTn id="50" dur="2000"/>
                                        <p:tgtEl>
                                          <p:spTgt spid="77"/>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nodeType="clickEffect">
                                  <p:stCondLst>
                                    <p:cond delay="0"/>
                                  </p:stCondLst>
                                  <p:childTnLst>
                                    <p:set>
                                      <p:cBhvr>
                                        <p:cTn id="58" dur="1" fill="hold">
                                          <p:stCondLst>
                                            <p:cond delay="0"/>
                                          </p:stCondLst>
                                        </p:cTn>
                                        <p:tgtEl>
                                          <p:spTgt spid="97"/>
                                        </p:tgtEl>
                                        <p:attrNameLst>
                                          <p:attrName>style.visibility</p:attrName>
                                        </p:attrNameLst>
                                      </p:cBhvr>
                                      <p:to>
                                        <p:strVal val="visible"/>
                                      </p:to>
                                    </p:set>
                                    <p:animEffect transition="in" filter="box(in)">
                                      <p:cBhvr>
                                        <p:cTn id="59" dur="500"/>
                                        <p:tgtEl>
                                          <p:spTgt spid="97"/>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04"/>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4" presetClass="entr" presetSubtype="16" fill="hold" nodeType="click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box(in)">
                                      <p:cBhvr>
                                        <p:cTn id="68" dur="500"/>
                                        <p:tgtEl>
                                          <p:spTgt spid="9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105"/>
                                        </p:tgtEl>
                                        <p:attrNameLst>
                                          <p:attrName>style.visibility</p:attrName>
                                        </p:attrNameLst>
                                      </p:cBhvr>
                                      <p:to>
                                        <p:strVal val="visible"/>
                                      </p:to>
                                    </p:set>
                                    <p:animEffect transition="in" filter="wipe(up)">
                                      <p:cBhvr>
                                        <p:cTn id="73" dur="2000"/>
                                        <p:tgtEl>
                                          <p:spTgt spid="10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108"/>
                                        </p:tgtEl>
                                        <p:attrNameLst>
                                          <p:attrName>style.visibility</p:attrName>
                                        </p:attrNameLst>
                                      </p:cBhvr>
                                      <p:to>
                                        <p:strVal val="visible"/>
                                      </p:to>
                                    </p:set>
                                    <p:animEffect transition="in" filter="wipe(up)">
                                      <p:cBhvr>
                                        <p:cTn id="78" dur="2000"/>
                                        <p:tgtEl>
                                          <p:spTgt spid="10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111"/>
                                        </p:tgtEl>
                                        <p:attrNameLst>
                                          <p:attrName>style.visibility</p:attrName>
                                        </p:attrNameLst>
                                      </p:cBhvr>
                                      <p:to>
                                        <p:strVal val="visible"/>
                                      </p:to>
                                    </p:set>
                                    <p:animEffect transition="in" filter="wipe(up)">
                                      <p:cBhvr>
                                        <p:cTn id="83" dur="2000"/>
                                        <p:tgtEl>
                                          <p:spTgt spid="11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nodeType="clickEffect">
                                  <p:stCondLst>
                                    <p:cond delay="0"/>
                                  </p:stCondLst>
                                  <p:childTnLst>
                                    <p:set>
                                      <p:cBhvr>
                                        <p:cTn id="87" dur="1" fill="hold">
                                          <p:stCondLst>
                                            <p:cond delay="0"/>
                                          </p:stCondLst>
                                        </p:cTn>
                                        <p:tgtEl>
                                          <p:spTgt spid="114"/>
                                        </p:tgtEl>
                                        <p:attrNameLst>
                                          <p:attrName>style.visibility</p:attrName>
                                        </p:attrNameLst>
                                      </p:cBhvr>
                                      <p:to>
                                        <p:strVal val="visible"/>
                                      </p:to>
                                    </p:set>
                                    <p:animEffect transition="in" filter="wipe(up)">
                                      <p:cBhvr>
                                        <p:cTn id="88" dur="2000"/>
                                        <p:tgtEl>
                                          <p:spTgt spid="11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117"/>
                                        </p:tgtEl>
                                        <p:attrNameLst>
                                          <p:attrName>style.visibility</p:attrName>
                                        </p:attrNameLst>
                                      </p:cBhvr>
                                      <p:to>
                                        <p:strVal val="visible"/>
                                      </p:to>
                                    </p:set>
                                    <p:animEffect transition="in" filter="wipe(up)">
                                      <p:cBhvr>
                                        <p:cTn id="93" dur="2000"/>
                                        <p:tgtEl>
                                          <p:spTgt spid="11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nodeType="clickEffect">
                                  <p:stCondLst>
                                    <p:cond delay="0"/>
                                  </p:stCondLst>
                                  <p:childTnLst>
                                    <p:set>
                                      <p:cBhvr>
                                        <p:cTn id="97" dur="1" fill="hold">
                                          <p:stCondLst>
                                            <p:cond delay="0"/>
                                          </p:stCondLst>
                                        </p:cTn>
                                        <p:tgtEl>
                                          <p:spTgt spid="120"/>
                                        </p:tgtEl>
                                        <p:attrNameLst>
                                          <p:attrName>style.visibility</p:attrName>
                                        </p:attrNameLst>
                                      </p:cBhvr>
                                      <p:to>
                                        <p:strVal val="visible"/>
                                      </p:to>
                                    </p:set>
                                    <p:animEffect transition="in" filter="wipe(up)">
                                      <p:cBhvr>
                                        <p:cTn id="98" dur="2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774" grpId="0"/>
      <p:bldP spid="54" grpId="0" animBg="1"/>
      <p:bldP spid="83" grpId="0"/>
      <p:bldP spid="84" grpId="0"/>
      <p:bldP spid="61" grpId="0" animBg="1"/>
      <p:bldP spid="103" grpId="0"/>
      <p:bldP spid="104"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ChangeArrowheads="1"/>
          </p:cNvSpPr>
          <p:nvPr/>
        </p:nvSpPr>
        <p:spPr bwMode="auto">
          <a:xfrm>
            <a:off x="133352" y="413592"/>
            <a:ext cx="8296274"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a:spcBef>
                <a:spcPct val="50000"/>
              </a:spcBef>
              <a:buClrTx/>
              <a:buSzTx/>
              <a:buFontTx/>
              <a:buNone/>
            </a:pPr>
            <a:r>
              <a:rPr lang="en-US" altLang="en-US" sz="2400" b="1" dirty="0"/>
              <a:t>   </a:t>
            </a:r>
            <a:r>
              <a:rPr lang="en-US" altLang="en-US" sz="800" b="1" dirty="0"/>
              <a:t>  </a:t>
            </a:r>
            <a:r>
              <a:rPr lang="en-US" altLang="en-US" sz="2400" b="1" dirty="0">
                <a:solidFill>
                  <a:schemeClr val="accent2"/>
                </a:solidFill>
                <a:latin typeface="+mn-lt"/>
              </a:rPr>
              <a:t>In an unconsolidated undrained triaxial test the undrained strength is measured as 17.5 </a:t>
            </a:r>
            <a:r>
              <a:rPr lang="en-US" altLang="en-US" sz="2400" b="1" dirty="0" err="1">
                <a:solidFill>
                  <a:schemeClr val="accent2"/>
                </a:solidFill>
                <a:latin typeface="+mn-lt"/>
              </a:rPr>
              <a:t>kPa</a:t>
            </a:r>
            <a:r>
              <a:rPr lang="en-US" altLang="en-US" sz="2400" b="1" dirty="0">
                <a:solidFill>
                  <a:schemeClr val="accent2"/>
                </a:solidFill>
                <a:latin typeface="+mn-lt"/>
              </a:rPr>
              <a:t>. Determine the cell pressure used in the test if the effective strength parameters are c’ = 0, </a:t>
            </a:r>
            <a:r>
              <a:rPr lang="el-GR" altLang="en-US" sz="2400" b="1" dirty="0">
                <a:solidFill>
                  <a:schemeClr val="accent2"/>
                </a:solidFill>
                <a:latin typeface="+mn-lt"/>
                <a:cs typeface="Tahoma" panose="020B0604030504040204" pitchFamily="34" charset="0"/>
              </a:rPr>
              <a:t>Φ</a:t>
            </a:r>
            <a:r>
              <a:rPr lang="en-US" altLang="en-US" sz="2400" b="1" dirty="0">
                <a:solidFill>
                  <a:schemeClr val="accent2"/>
                </a:solidFill>
                <a:latin typeface="+mn-lt"/>
              </a:rPr>
              <a:t>’ = 26</a:t>
            </a:r>
            <a:r>
              <a:rPr lang="en-US" altLang="en-US" sz="2400" b="1" dirty="0">
                <a:solidFill>
                  <a:schemeClr val="accent2"/>
                </a:solidFill>
                <a:latin typeface="+mn-lt"/>
                <a:cs typeface="Tahoma" panose="020B0604030504040204" pitchFamily="34" charset="0"/>
              </a:rPr>
              <a:t>º</a:t>
            </a:r>
            <a:r>
              <a:rPr lang="en-US" altLang="en-US" sz="2400" b="1" dirty="0">
                <a:solidFill>
                  <a:schemeClr val="accent2"/>
                </a:solidFill>
                <a:latin typeface="+mn-lt"/>
              </a:rPr>
              <a:t> and the pore pressure at failure is 43 </a:t>
            </a:r>
            <a:r>
              <a:rPr lang="en-US" altLang="en-US" sz="2400" b="1" dirty="0" err="1">
                <a:solidFill>
                  <a:schemeClr val="accent2"/>
                </a:solidFill>
                <a:latin typeface="+mn-lt"/>
              </a:rPr>
              <a:t>kPa</a:t>
            </a:r>
            <a:r>
              <a:rPr lang="en-US" altLang="en-US" sz="2400" b="1" dirty="0">
                <a:solidFill>
                  <a:schemeClr val="accent2"/>
                </a:solidFill>
                <a:latin typeface="+mn-lt"/>
              </a:rPr>
              <a:t>.</a:t>
            </a:r>
          </a:p>
          <a:p>
            <a:pPr algn="just" rtl="0">
              <a:spcBef>
                <a:spcPct val="50000"/>
              </a:spcBef>
              <a:buClrTx/>
              <a:buSzTx/>
              <a:buFontTx/>
              <a:buNone/>
            </a:pPr>
            <a:r>
              <a:rPr lang="en-US" altLang="en-US" sz="2000" b="1" u="sng" dirty="0" smtClean="0">
                <a:solidFill>
                  <a:schemeClr val="folHlink"/>
                </a:solidFill>
                <a:latin typeface="Arial" charset="0"/>
              </a:rPr>
              <a:t>Analytical </a:t>
            </a:r>
            <a:r>
              <a:rPr lang="en-US" altLang="en-US" sz="2000" b="1" u="sng" dirty="0">
                <a:solidFill>
                  <a:schemeClr val="folHlink"/>
                </a:solidFill>
                <a:latin typeface="Arial" charset="0"/>
              </a:rPr>
              <a:t>solution</a:t>
            </a:r>
            <a:endParaRPr lang="en-US" altLang="en-US" sz="2400" b="1" u="sng" dirty="0">
              <a:solidFill>
                <a:schemeClr val="folHlink"/>
              </a:solidFill>
              <a:latin typeface="Arial" charset="0"/>
            </a:endParaRPr>
          </a:p>
          <a:p>
            <a:pPr algn="just" rtl="0" eaLnBrk="1" hangingPunct="1">
              <a:buFont typeface="Wingdings" panose="05000000000000000000" pitchFamily="2" charset="2"/>
              <a:buNone/>
            </a:pPr>
            <a:endParaRPr lang="en-US" altLang="en-US" b="1" dirty="0"/>
          </a:p>
        </p:txBody>
      </p:sp>
      <p:pic>
        <p:nvPicPr>
          <p:cNvPr id="8909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1792" y="2397234"/>
            <a:ext cx="6482175" cy="1868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092" name="Rectangle 6"/>
          <p:cNvSpPr>
            <a:spLocks noGrp="1" noChangeArrowheads="1"/>
          </p:cNvSpPr>
          <p:nvPr>
            <p:ph type="title" idx="4294967295"/>
          </p:nvPr>
        </p:nvSpPr>
        <p:spPr>
          <a:xfrm>
            <a:off x="-10320" y="-71435"/>
            <a:ext cx="1889920" cy="590550"/>
          </a:xfrm>
          <a:noFill/>
        </p:spPr>
        <p:txBody>
          <a:bodyPr/>
          <a:lstStyle/>
          <a:p>
            <a:pPr eaLnBrk="1" hangingPunct="1"/>
            <a:r>
              <a:rPr lang="en-US" altLang="en-US" sz="3200" b="1" u="sng" dirty="0" smtClean="0">
                <a:solidFill>
                  <a:srgbClr val="0B0BEF"/>
                </a:solidFill>
              </a:rPr>
              <a:t>Example</a:t>
            </a: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2004" y="4139217"/>
            <a:ext cx="4404520" cy="2460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33352" y="4508589"/>
            <a:ext cx="2433679" cy="400110"/>
          </a:xfrm>
          <a:prstGeom prst="rect">
            <a:avLst/>
          </a:prstGeom>
        </p:spPr>
        <p:txBody>
          <a:bodyPr wrap="none">
            <a:spAutoFit/>
          </a:bodyPr>
          <a:lstStyle/>
          <a:p>
            <a:r>
              <a:rPr lang="en-US" altLang="en-US" sz="2000" b="1" u="sng" dirty="0">
                <a:solidFill>
                  <a:schemeClr val="folHlink"/>
                </a:solidFill>
              </a:rPr>
              <a:t>Graphical solution</a:t>
            </a:r>
            <a:endParaRPr lang="en-US" sz="2000" b="1" u="sng" dirty="0"/>
          </a:p>
        </p:txBody>
      </p:sp>
      <p:cxnSp>
        <p:nvCxnSpPr>
          <p:cNvPr id="7" name="Straight Arrow Connector 6"/>
          <p:cNvCxnSpPr/>
          <p:nvPr/>
        </p:nvCxnSpPr>
        <p:spPr>
          <a:xfrm flipV="1">
            <a:off x="6104965" y="2649071"/>
            <a:ext cx="578223" cy="87405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473966" y="2446178"/>
            <a:ext cx="1522115" cy="923330"/>
          </a:xfrm>
          <a:prstGeom prst="rect">
            <a:avLst/>
          </a:prstGeom>
          <a:noFill/>
          <a:ln w="12700">
            <a:solidFill>
              <a:schemeClr val="tx1"/>
            </a:solidFill>
          </a:ln>
        </p:spPr>
        <p:txBody>
          <a:bodyPr wrap="square" rtlCol="0">
            <a:spAutoFit/>
          </a:bodyPr>
          <a:lstStyle/>
          <a:p>
            <a:pPr algn="ctr"/>
            <a:r>
              <a:rPr lang="en-US" b="1" i="1" dirty="0" smtClean="0">
                <a:solidFill>
                  <a:srgbClr val="7030A0"/>
                </a:solidFill>
              </a:rPr>
              <a:t>Two </a:t>
            </a:r>
            <a:r>
              <a:rPr lang="en-US" b="1" i="1" dirty="0" err="1" smtClean="0">
                <a:solidFill>
                  <a:srgbClr val="7030A0"/>
                </a:solidFill>
              </a:rPr>
              <a:t>Eqs</a:t>
            </a:r>
            <a:r>
              <a:rPr lang="en-US" b="1" i="1" dirty="0" smtClean="0">
                <a:solidFill>
                  <a:srgbClr val="7030A0"/>
                </a:solidFill>
              </a:rPr>
              <a:t>. Two unknowns</a:t>
            </a:r>
            <a:endParaRPr lang="en-US" b="1" i="1" dirty="0">
              <a:solidFill>
                <a:srgbClr val="7030A0"/>
              </a:solidFill>
            </a:endParaRPr>
          </a:p>
        </p:txBody>
      </p:sp>
    </p:spTree>
    <p:extLst>
      <p:ext uri="{BB962C8B-B14F-4D97-AF65-F5344CB8AC3E}">
        <p14:creationId xmlns:p14="http://schemas.microsoft.com/office/powerpoint/2010/main" val="724343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ChangeArrowheads="1"/>
          </p:cNvSpPr>
          <p:nvPr/>
        </p:nvSpPr>
        <p:spPr bwMode="auto">
          <a:xfrm>
            <a:off x="186993" y="2561538"/>
            <a:ext cx="8505480" cy="707886"/>
          </a:xfrm>
          <a:prstGeom prst="rect">
            <a:avLst/>
          </a:prstGeom>
          <a:extLst/>
        </p:spPr>
        <p:txBody>
          <a:bodyPr wrap="square">
            <a:spAutoFit/>
          </a:bodyPr>
          <a:lstStyle/>
          <a:p>
            <a:pPr marL="342900" indent="-342900" algn="just" rtl="0">
              <a:buFont typeface="Courier New" panose="02070309020205020404" pitchFamily="49" charset="0"/>
              <a:buChar char="o"/>
            </a:pPr>
            <a:r>
              <a:rPr lang="en-US" altLang="en-US" sz="2000" b="1" dirty="0" smtClean="0">
                <a:latin typeface="+mn-lt"/>
              </a:rPr>
              <a:t>The </a:t>
            </a:r>
            <a:r>
              <a:rPr lang="en-US" altLang="en-US" sz="2000" b="1" dirty="0">
                <a:latin typeface="+mn-lt"/>
              </a:rPr>
              <a:t>undrained strength </a:t>
            </a:r>
            <a:r>
              <a:rPr lang="en-US" altLang="en-US" sz="2000" b="1" dirty="0" smtClean="0">
                <a:solidFill>
                  <a:srgbClr val="0000FF"/>
                </a:solidFill>
                <a:latin typeface="+mn-lt"/>
              </a:rPr>
              <a:t>C</a:t>
            </a:r>
            <a:r>
              <a:rPr lang="en-US" altLang="en-US" sz="2000" b="1" baseline="-25000" dirty="0" smtClean="0">
                <a:solidFill>
                  <a:srgbClr val="0000FF"/>
                </a:solidFill>
                <a:latin typeface="+mn-lt"/>
              </a:rPr>
              <a:t>u</a:t>
            </a:r>
            <a:r>
              <a:rPr lang="en-US" altLang="en-US" sz="2000" b="1" dirty="0" smtClean="0">
                <a:latin typeface="+mn-lt"/>
              </a:rPr>
              <a:t> </a:t>
            </a:r>
            <a:r>
              <a:rPr lang="en-US" altLang="en-US" sz="2000" b="1" dirty="0">
                <a:latin typeface="+mn-lt"/>
              </a:rPr>
              <a:t>is not a fundamental soil property. If the moisture content changes so will the undrained strength.</a:t>
            </a:r>
          </a:p>
        </p:txBody>
      </p:sp>
      <p:sp>
        <p:nvSpPr>
          <p:cNvPr id="3" name="Rectangle 2"/>
          <p:cNvSpPr/>
          <p:nvPr/>
        </p:nvSpPr>
        <p:spPr>
          <a:xfrm>
            <a:off x="-96153" y="-61270"/>
            <a:ext cx="1572866" cy="461665"/>
          </a:xfrm>
          <a:prstGeom prst="rect">
            <a:avLst/>
          </a:prstGeom>
        </p:spPr>
        <p:txBody>
          <a:bodyPr wrap="none">
            <a:spAutoFit/>
          </a:bodyPr>
          <a:lstStyle/>
          <a:p>
            <a:r>
              <a:rPr lang="en-US" altLang="en-US" sz="2400" b="1" u="sng" dirty="0">
                <a:solidFill>
                  <a:srgbClr val="C00000"/>
                </a:solidFill>
              </a:rPr>
              <a:t> </a:t>
            </a:r>
            <a:r>
              <a:rPr lang="en-US" altLang="en-US" sz="2400" b="1" u="sng" dirty="0" smtClean="0">
                <a:solidFill>
                  <a:srgbClr val="C00000"/>
                </a:solidFill>
              </a:rPr>
              <a:t>Remarks</a:t>
            </a:r>
            <a:endParaRPr lang="en-US" sz="2400" b="1" u="sng" dirty="0">
              <a:solidFill>
                <a:srgbClr val="C00000"/>
              </a:solidFill>
            </a:endParaRPr>
          </a:p>
        </p:txBody>
      </p:sp>
      <p:sp>
        <p:nvSpPr>
          <p:cNvPr id="4" name="Rectangle 3"/>
          <p:cNvSpPr/>
          <p:nvPr/>
        </p:nvSpPr>
        <p:spPr>
          <a:xfrm>
            <a:off x="186993" y="304632"/>
            <a:ext cx="8505480" cy="707886"/>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a:latin typeface="+mn-lt"/>
              </a:rPr>
              <a:t>It is often found that a series of undrained tests from a particular site give a value of </a:t>
            </a:r>
            <a:r>
              <a:rPr lang="en-US" altLang="en-US" sz="2000" b="1" dirty="0" err="1">
                <a:solidFill>
                  <a:srgbClr val="0000FF"/>
                </a:solidFill>
                <a:latin typeface="Symbol" panose="05050102010706020507" pitchFamily="18" charset="2"/>
              </a:rPr>
              <a:t>f</a:t>
            </a:r>
            <a:r>
              <a:rPr lang="en-US" altLang="en-US" sz="2000" b="1" baseline="-25000" dirty="0" err="1">
                <a:solidFill>
                  <a:srgbClr val="0000FF"/>
                </a:solidFill>
                <a:latin typeface="+mn-lt"/>
                <a:cs typeface="Tahoma" panose="020B0604030504040204" pitchFamily="34" charset="0"/>
              </a:rPr>
              <a:t>u</a:t>
            </a:r>
            <a:r>
              <a:rPr lang="en-US" altLang="en-US" sz="2000" b="1" dirty="0">
                <a:latin typeface="+mn-lt"/>
              </a:rPr>
              <a:t> that is not </a:t>
            </a:r>
            <a:r>
              <a:rPr lang="en-US" altLang="en-US" sz="2000" b="1" dirty="0">
                <a:solidFill>
                  <a:srgbClr val="0000FF"/>
                </a:solidFill>
                <a:latin typeface="+mn-lt"/>
              </a:rPr>
              <a:t>zero</a:t>
            </a:r>
            <a:r>
              <a:rPr lang="en-US" altLang="en-US" sz="2000" b="1" dirty="0">
                <a:latin typeface="+mn-lt"/>
              </a:rPr>
              <a:t> </a:t>
            </a:r>
            <a:r>
              <a:rPr lang="en-US" altLang="en-US" sz="2000" b="1" dirty="0" smtClean="0">
                <a:latin typeface="+mn-lt"/>
              </a:rPr>
              <a:t>(</a:t>
            </a:r>
            <a:r>
              <a:rPr lang="en-US" altLang="en-US" sz="2000" b="1" dirty="0" smtClean="0">
                <a:solidFill>
                  <a:srgbClr val="0000FF"/>
                </a:solidFill>
                <a:latin typeface="+mn-lt"/>
              </a:rPr>
              <a:t>C</a:t>
            </a:r>
            <a:r>
              <a:rPr lang="en-US" altLang="en-US" sz="2000" b="1" baseline="-25000" dirty="0" smtClean="0">
                <a:solidFill>
                  <a:srgbClr val="0000FF"/>
                </a:solidFill>
                <a:latin typeface="+mn-lt"/>
                <a:cs typeface="Tahoma" panose="020B0604030504040204" pitchFamily="34" charset="0"/>
              </a:rPr>
              <a:t>u</a:t>
            </a:r>
            <a:r>
              <a:rPr lang="en-US" altLang="en-US" sz="2000" b="1" baseline="-25000" dirty="0" smtClean="0">
                <a:latin typeface="+mn-lt"/>
              </a:rPr>
              <a:t> </a:t>
            </a:r>
            <a:r>
              <a:rPr lang="en-US" altLang="en-US" sz="2000" b="1" dirty="0">
                <a:latin typeface="+mn-lt"/>
              </a:rPr>
              <a:t>not constant). If this happens either:</a:t>
            </a:r>
            <a:endParaRPr lang="en-US" sz="2000" b="1" dirty="0">
              <a:latin typeface="+mn-lt"/>
            </a:endParaRPr>
          </a:p>
        </p:txBody>
      </p:sp>
      <p:sp>
        <p:nvSpPr>
          <p:cNvPr id="5" name="Rectangle 4"/>
          <p:cNvSpPr/>
          <p:nvPr/>
        </p:nvSpPr>
        <p:spPr>
          <a:xfrm>
            <a:off x="1360592" y="1153468"/>
            <a:ext cx="6415088" cy="584775"/>
          </a:xfrm>
          <a:prstGeom prst="rect">
            <a:avLst/>
          </a:prstGeom>
        </p:spPr>
        <p:txBody>
          <a:bodyPr wrap="square">
            <a:spAutoFit/>
          </a:bodyPr>
          <a:lstStyle/>
          <a:p>
            <a:pPr marL="400050" lvl="1" indent="-228600" algn="l" rtl="0" eaLnBrk="1" hangingPunct="1">
              <a:lnSpc>
                <a:spcPct val="80000"/>
              </a:lnSpc>
              <a:buFont typeface="Arial" panose="020B0604020202020204" pitchFamily="34" charset="0"/>
              <a:buChar char="•"/>
            </a:pPr>
            <a:r>
              <a:rPr lang="en-US" altLang="en-US" sz="2000" b="1" dirty="0" smtClean="0">
                <a:solidFill>
                  <a:srgbClr val="FF0000"/>
                </a:solidFill>
                <a:latin typeface="+mn-lt"/>
              </a:rPr>
              <a:t>The </a:t>
            </a:r>
            <a:r>
              <a:rPr lang="en-US" altLang="en-US" sz="2000" b="1" dirty="0">
                <a:solidFill>
                  <a:srgbClr val="FF0000"/>
                </a:solidFill>
                <a:latin typeface="+mn-lt"/>
              </a:rPr>
              <a:t>samples are not saturated, or</a:t>
            </a:r>
          </a:p>
          <a:p>
            <a:pPr marL="400050" lvl="1" indent="-228600" algn="l" rtl="0" eaLnBrk="1" hangingPunct="1">
              <a:lnSpc>
                <a:spcPct val="80000"/>
              </a:lnSpc>
              <a:buFont typeface="Arial" panose="020B0604020202020204" pitchFamily="34" charset="0"/>
              <a:buChar char="•"/>
            </a:pPr>
            <a:r>
              <a:rPr lang="en-US" altLang="en-US" sz="2000" b="1" dirty="0" smtClean="0">
                <a:solidFill>
                  <a:srgbClr val="FF0000"/>
                </a:solidFill>
                <a:latin typeface="+mn-lt"/>
              </a:rPr>
              <a:t>The </a:t>
            </a:r>
            <a:r>
              <a:rPr lang="en-US" altLang="en-US" sz="2000" b="1" dirty="0">
                <a:solidFill>
                  <a:srgbClr val="FF0000"/>
                </a:solidFill>
                <a:latin typeface="+mn-lt"/>
              </a:rPr>
              <a:t>samples have different moisture contents</a:t>
            </a:r>
            <a:endParaRPr lang="en-US" sz="2000" b="1" dirty="0">
              <a:solidFill>
                <a:srgbClr val="FF0000"/>
              </a:solidFill>
              <a:latin typeface="+mn-lt"/>
            </a:endParaRPr>
          </a:p>
        </p:txBody>
      </p:sp>
      <p:sp>
        <p:nvSpPr>
          <p:cNvPr id="6" name="Rectangle 5"/>
          <p:cNvSpPr/>
          <p:nvPr/>
        </p:nvSpPr>
        <p:spPr>
          <a:xfrm>
            <a:off x="186993" y="1755775"/>
            <a:ext cx="8505480" cy="707886"/>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a:latin typeface="+mn-lt"/>
              </a:rPr>
              <a:t>If the samples are not saturated analyses based on </a:t>
            </a:r>
            <a:r>
              <a:rPr lang="en-US" altLang="en-US" sz="2000" b="1" dirty="0">
                <a:solidFill>
                  <a:srgbClr val="0000FF"/>
                </a:solidFill>
                <a:latin typeface="+mn-lt"/>
              </a:rPr>
              <a:t>undrained</a:t>
            </a:r>
            <a:r>
              <a:rPr lang="en-US" altLang="en-US" sz="2000" b="1" dirty="0">
                <a:latin typeface="+mn-lt"/>
              </a:rPr>
              <a:t> behavior will </a:t>
            </a:r>
            <a:r>
              <a:rPr lang="en-US" altLang="en-US" sz="2000" b="1" dirty="0">
                <a:solidFill>
                  <a:srgbClr val="0000FF"/>
                </a:solidFill>
                <a:latin typeface="+mn-lt"/>
              </a:rPr>
              <a:t>not</a:t>
            </a:r>
            <a:r>
              <a:rPr lang="en-US" altLang="en-US" sz="2000" b="1" dirty="0">
                <a:latin typeface="+mn-lt"/>
              </a:rPr>
              <a:t> be </a:t>
            </a:r>
            <a:r>
              <a:rPr lang="en-US" altLang="en-US" sz="2000" b="1" dirty="0" smtClean="0">
                <a:solidFill>
                  <a:srgbClr val="0000FF"/>
                </a:solidFill>
                <a:latin typeface="+mn-lt"/>
              </a:rPr>
              <a:t>correct</a:t>
            </a:r>
            <a:r>
              <a:rPr lang="en-US" altLang="en-US" sz="2000" b="1" dirty="0" smtClean="0">
                <a:latin typeface="+mn-lt"/>
              </a:rPr>
              <a:t>.</a:t>
            </a:r>
            <a:endParaRPr lang="en-US" sz="2000" b="1" dirty="0">
              <a:latin typeface="+mn-lt"/>
            </a:endParaRPr>
          </a:p>
        </p:txBody>
      </p:sp>
      <p:grpSp>
        <p:nvGrpSpPr>
          <p:cNvPr id="39" name="Group 105"/>
          <p:cNvGrpSpPr>
            <a:grpSpLocks/>
          </p:cNvGrpSpPr>
          <p:nvPr/>
        </p:nvGrpSpPr>
        <p:grpSpPr bwMode="auto">
          <a:xfrm>
            <a:off x="2138821" y="4520027"/>
            <a:ext cx="3481393" cy="1738313"/>
            <a:chOff x="1200" y="1728"/>
            <a:chExt cx="2193" cy="1095"/>
          </a:xfrm>
        </p:grpSpPr>
        <p:grpSp>
          <p:nvGrpSpPr>
            <p:cNvPr id="40" name="Group 104"/>
            <p:cNvGrpSpPr>
              <a:grpSpLocks/>
            </p:cNvGrpSpPr>
            <p:nvPr/>
          </p:nvGrpSpPr>
          <p:grpSpPr bwMode="auto">
            <a:xfrm>
              <a:off x="1200" y="2526"/>
              <a:ext cx="2193" cy="297"/>
              <a:chOff x="1200" y="2526"/>
              <a:chExt cx="2193" cy="297"/>
            </a:xfrm>
          </p:grpSpPr>
          <p:sp>
            <p:nvSpPr>
              <p:cNvPr id="42" name="Text Box 15"/>
              <p:cNvSpPr txBox="1">
                <a:spLocks noChangeArrowheads="1"/>
              </p:cNvSpPr>
              <p:nvPr/>
            </p:nvSpPr>
            <p:spPr bwMode="auto">
              <a:xfrm>
                <a:off x="1200" y="2526"/>
                <a:ext cx="531" cy="29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solidFill>
                      <a:srgbClr val="0000FF"/>
                    </a:solidFill>
                    <a:latin typeface="Symbol" panose="05050102010706020507" pitchFamily="18" charset="2"/>
                  </a:rPr>
                  <a:t>s</a:t>
                </a:r>
                <a:r>
                  <a:rPr lang="en-US" altLang="en-US" sz="2400" b="1" baseline="-25000" dirty="0">
                    <a:solidFill>
                      <a:srgbClr val="0000FF"/>
                    </a:solidFill>
                  </a:rPr>
                  <a:t>3b</a:t>
                </a:r>
              </a:p>
            </p:txBody>
          </p:sp>
          <p:sp>
            <p:nvSpPr>
              <p:cNvPr id="43" name="Text Box 16"/>
              <p:cNvSpPr txBox="1">
                <a:spLocks noChangeArrowheads="1"/>
              </p:cNvSpPr>
              <p:nvPr/>
            </p:nvSpPr>
            <p:spPr bwMode="auto">
              <a:xfrm>
                <a:off x="2898" y="2532"/>
                <a:ext cx="495" cy="29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solidFill>
                      <a:srgbClr val="0000FF"/>
                    </a:solidFill>
                    <a:latin typeface="Symbol" panose="05050102010706020507" pitchFamily="18" charset="2"/>
                  </a:rPr>
                  <a:t>s</a:t>
                </a:r>
                <a:r>
                  <a:rPr lang="en-US" altLang="en-US" sz="2400" b="1" baseline="-25000" dirty="0">
                    <a:solidFill>
                      <a:srgbClr val="0000FF"/>
                    </a:solidFill>
                    <a:latin typeface="Symbol" panose="05050102010706020507" pitchFamily="18" charset="2"/>
                  </a:rPr>
                  <a:t>1</a:t>
                </a:r>
                <a:r>
                  <a:rPr lang="en-US" altLang="en-US" sz="2400" b="1" baseline="-25000" dirty="0">
                    <a:solidFill>
                      <a:srgbClr val="0000FF"/>
                    </a:solidFill>
                  </a:rPr>
                  <a:t>b</a:t>
                </a:r>
              </a:p>
            </p:txBody>
          </p:sp>
        </p:grpSp>
        <p:sp>
          <p:nvSpPr>
            <p:cNvPr id="41" name="Arc 17"/>
            <p:cNvSpPr>
              <a:spLocks/>
            </p:cNvSpPr>
            <p:nvPr/>
          </p:nvSpPr>
          <p:spPr bwMode="auto">
            <a:xfrm rot="10800000" flipV="1">
              <a:off x="1495" y="1728"/>
              <a:ext cx="1638" cy="846"/>
            </a:xfrm>
            <a:custGeom>
              <a:avLst/>
              <a:gdLst>
                <a:gd name="T0" fmla="*/ 0 w 43198"/>
                <a:gd name="T1" fmla="*/ 0 h 21600"/>
                <a:gd name="T2" fmla="*/ 0 w 43198"/>
                <a:gd name="T3" fmla="*/ 0 h 21600"/>
                <a:gd name="T4" fmla="*/ 0 w 43198"/>
                <a:gd name="T5" fmla="*/ 0 h 21600"/>
                <a:gd name="T6" fmla="*/ 0 60000 65536"/>
                <a:gd name="T7" fmla="*/ 0 60000 65536"/>
                <a:gd name="T8" fmla="*/ 0 60000 65536"/>
              </a:gdLst>
              <a:ahLst/>
              <a:cxnLst>
                <a:cxn ang="T6">
                  <a:pos x="T0" y="T1"/>
                </a:cxn>
                <a:cxn ang="T7">
                  <a:pos x="T2" y="T3"/>
                </a:cxn>
                <a:cxn ang="T8">
                  <a:pos x="T4" y="T5"/>
                </a:cxn>
              </a:cxnLst>
              <a:rect l="0" t="0" r="r" b="b"/>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lnTo>
                    <a:pt x="0" y="21291"/>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4" name="Text Box 63"/>
          <p:cNvSpPr txBox="1">
            <a:spLocks noChangeArrowheads="1"/>
          </p:cNvSpPr>
          <p:nvPr/>
        </p:nvSpPr>
        <p:spPr bwMode="auto">
          <a:xfrm>
            <a:off x="1369668" y="6408605"/>
            <a:ext cx="633969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000" b="1" dirty="0">
                <a:solidFill>
                  <a:srgbClr val="7030A0"/>
                </a:solidFill>
              </a:rPr>
              <a:t>Effect of degree of saturation on failure envelope</a:t>
            </a:r>
          </a:p>
        </p:txBody>
      </p:sp>
      <p:grpSp>
        <p:nvGrpSpPr>
          <p:cNvPr id="45" name="Group 90"/>
          <p:cNvGrpSpPr>
            <a:grpSpLocks/>
          </p:cNvGrpSpPr>
          <p:nvPr/>
        </p:nvGrpSpPr>
        <p:grpSpPr bwMode="auto">
          <a:xfrm>
            <a:off x="4334319" y="4429540"/>
            <a:ext cx="3381375" cy="1843087"/>
            <a:chOff x="2421" y="1671"/>
            <a:chExt cx="2130" cy="1161"/>
          </a:xfrm>
        </p:grpSpPr>
        <p:grpSp>
          <p:nvGrpSpPr>
            <p:cNvPr id="46" name="Group 88"/>
            <p:cNvGrpSpPr>
              <a:grpSpLocks/>
            </p:cNvGrpSpPr>
            <p:nvPr/>
          </p:nvGrpSpPr>
          <p:grpSpPr bwMode="auto">
            <a:xfrm>
              <a:off x="2421" y="2520"/>
              <a:ext cx="2130" cy="312"/>
              <a:chOff x="2421" y="2520"/>
              <a:chExt cx="2130" cy="312"/>
            </a:xfrm>
          </p:grpSpPr>
          <p:sp>
            <p:nvSpPr>
              <p:cNvPr id="48" name="Text Box 85"/>
              <p:cNvSpPr txBox="1">
                <a:spLocks noChangeArrowheads="1"/>
              </p:cNvSpPr>
              <p:nvPr/>
            </p:nvSpPr>
            <p:spPr bwMode="auto">
              <a:xfrm>
                <a:off x="2421" y="2541"/>
                <a:ext cx="495" cy="29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solidFill>
                      <a:srgbClr val="0000FF"/>
                    </a:solidFill>
                    <a:latin typeface="Symbol" panose="05050102010706020507" pitchFamily="18" charset="2"/>
                  </a:rPr>
                  <a:t>s</a:t>
                </a:r>
                <a:r>
                  <a:rPr lang="en-US" altLang="en-US" sz="2400" b="1" baseline="-25000" dirty="0">
                    <a:solidFill>
                      <a:srgbClr val="0000FF"/>
                    </a:solidFill>
                  </a:rPr>
                  <a:t>3a</a:t>
                </a:r>
              </a:p>
            </p:txBody>
          </p:sp>
          <p:sp>
            <p:nvSpPr>
              <p:cNvPr id="49" name="Text Box 86"/>
              <p:cNvSpPr txBox="1">
                <a:spLocks noChangeArrowheads="1"/>
              </p:cNvSpPr>
              <p:nvPr/>
            </p:nvSpPr>
            <p:spPr bwMode="auto">
              <a:xfrm>
                <a:off x="4092" y="2520"/>
                <a:ext cx="459" cy="291"/>
              </a:xfrm>
              <a:prstGeom prst="rect">
                <a:avLst/>
              </a:prstGeom>
              <a:solidFill>
                <a:schemeClr val="bg1"/>
              </a:solidFill>
              <a:ln>
                <a:noFill/>
              </a:ln>
              <a:effectLst/>
              <a:extLst>
                <a:ext uri="{91240B29-F687-4F45-9708-019B960494DF}">
                  <a14:hiddenLine xmlns:a14="http://schemas.microsoft.com/office/drawing/2010/main" w="9525" algn="ctr">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solidFill>
                      <a:srgbClr val="0000FF"/>
                    </a:solidFill>
                    <a:latin typeface="Symbol" panose="05050102010706020507" pitchFamily="18" charset="2"/>
                  </a:rPr>
                  <a:t>s</a:t>
                </a:r>
                <a:r>
                  <a:rPr lang="en-US" altLang="en-US" sz="2400" b="1" baseline="-25000" dirty="0">
                    <a:solidFill>
                      <a:srgbClr val="0000FF"/>
                    </a:solidFill>
                    <a:latin typeface="Symbol" panose="05050102010706020507" pitchFamily="18" charset="2"/>
                  </a:rPr>
                  <a:t>1</a:t>
                </a:r>
                <a:r>
                  <a:rPr lang="en-US" altLang="en-US" sz="2400" b="1" baseline="-25000" dirty="0">
                    <a:solidFill>
                      <a:srgbClr val="0000FF"/>
                    </a:solidFill>
                  </a:rPr>
                  <a:t>a</a:t>
                </a:r>
              </a:p>
            </p:txBody>
          </p:sp>
        </p:grpSp>
        <p:sp>
          <p:nvSpPr>
            <p:cNvPr id="47" name="Arc 87"/>
            <p:cNvSpPr>
              <a:spLocks/>
            </p:cNvSpPr>
            <p:nvPr/>
          </p:nvSpPr>
          <p:spPr bwMode="auto">
            <a:xfrm rot="10800000" flipV="1">
              <a:off x="2662" y="1671"/>
              <a:ext cx="1683" cy="900"/>
            </a:xfrm>
            <a:custGeom>
              <a:avLst/>
              <a:gdLst>
                <a:gd name="T0" fmla="*/ 0 w 43198"/>
                <a:gd name="T1" fmla="*/ 0 h 21600"/>
                <a:gd name="T2" fmla="*/ 0 w 43198"/>
                <a:gd name="T3" fmla="*/ 0 h 21600"/>
                <a:gd name="T4" fmla="*/ 0 w 43198"/>
                <a:gd name="T5" fmla="*/ 0 h 21600"/>
                <a:gd name="T6" fmla="*/ 0 60000 65536"/>
                <a:gd name="T7" fmla="*/ 0 60000 65536"/>
                <a:gd name="T8" fmla="*/ 0 60000 65536"/>
              </a:gdLst>
              <a:ahLst/>
              <a:cxnLst>
                <a:cxn ang="T6">
                  <a:pos x="T0" y="T1"/>
                </a:cxn>
                <a:cxn ang="T7">
                  <a:pos x="T2" y="T3"/>
                </a:cxn>
                <a:cxn ang="T8">
                  <a:pos x="T4" y="T5"/>
                </a:cxn>
              </a:cxnLst>
              <a:rect l="0" t="0" r="r" b="b"/>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lnTo>
                    <a:pt x="0" y="21291"/>
                  </a:lnTo>
                  <a:close/>
                </a:path>
              </a:pathLst>
            </a:cu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0" name="Group 103"/>
          <p:cNvGrpSpPr>
            <a:grpSpLocks/>
          </p:cNvGrpSpPr>
          <p:nvPr/>
        </p:nvGrpSpPr>
        <p:grpSpPr bwMode="auto">
          <a:xfrm>
            <a:off x="1600658" y="4710527"/>
            <a:ext cx="2852741" cy="1543050"/>
            <a:chOff x="861" y="1848"/>
            <a:chExt cx="1797" cy="972"/>
          </a:xfrm>
        </p:grpSpPr>
        <p:grpSp>
          <p:nvGrpSpPr>
            <p:cNvPr id="51" name="Group 102"/>
            <p:cNvGrpSpPr>
              <a:grpSpLocks/>
            </p:cNvGrpSpPr>
            <p:nvPr/>
          </p:nvGrpSpPr>
          <p:grpSpPr bwMode="auto">
            <a:xfrm>
              <a:off x="861" y="2526"/>
              <a:ext cx="1797" cy="294"/>
              <a:chOff x="861" y="2526"/>
              <a:chExt cx="1797" cy="294"/>
            </a:xfrm>
          </p:grpSpPr>
          <p:sp>
            <p:nvSpPr>
              <p:cNvPr id="53" name="Text Box 93"/>
              <p:cNvSpPr txBox="1">
                <a:spLocks noChangeArrowheads="1"/>
              </p:cNvSpPr>
              <p:nvPr/>
            </p:nvSpPr>
            <p:spPr bwMode="auto">
              <a:xfrm>
                <a:off x="861" y="2529"/>
                <a:ext cx="495" cy="29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solidFill>
                      <a:srgbClr val="0000FF"/>
                    </a:solidFill>
                    <a:latin typeface="Symbol" panose="05050102010706020507" pitchFamily="18" charset="2"/>
                  </a:rPr>
                  <a:t>s</a:t>
                </a:r>
                <a:r>
                  <a:rPr lang="en-US" altLang="en-US" sz="2400" b="1" baseline="-25000" dirty="0">
                    <a:solidFill>
                      <a:srgbClr val="0000FF"/>
                    </a:solidFill>
                  </a:rPr>
                  <a:t>3c</a:t>
                </a:r>
              </a:p>
            </p:txBody>
          </p:sp>
          <p:sp>
            <p:nvSpPr>
              <p:cNvPr id="54" name="Text Box 94"/>
              <p:cNvSpPr txBox="1">
                <a:spLocks noChangeArrowheads="1"/>
              </p:cNvSpPr>
              <p:nvPr/>
            </p:nvSpPr>
            <p:spPr bwMode="auto">
              <a:xfrm>
                <a:off x="2199" y="2526"/>
                <a:ext cx="459" cy="29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solidFill>
                      <a:srgbClr val="0000FF"/>
                    </a:solidFill>
                    <a:latin typeface="Symbol" panose="05050102010706020507" pitchFamily="18" charset="2"/>
                  </a:rPr>
                  <a:t>s</a:t>
                </a:r>
                <a:r>
                  <a:rPr lang="en-US" altLang="en-US" sz="2400" b="1" baseline="-25000" dirty="0">
                    <a:solidFill>
                      <a:srgbClr val="0000FF"/>
                    </a:solidFill>
                    <a:latin typeface="Symbol" panose="05050102010706020507" pitchFamily="18" charset="2"/>
                  </a:rPr>
                  <a:t>1</a:t>
                </a:r>
                <a:r>
                  <a:rPr lang="en-US" altLang="en-US" sz="2400" b="1" baseline="-25000" dirty="0">
                    <a:solidFill>
                      <a:srgbClr val="0000FF"/>
                    </a:solidFill>
                  </a:rPr>
                  <a:t>c</a:t>
                </a:r>
              </a:p>
            </p:txBody>
          </p:sp>
        </p:grpSp>
        <p:sp>
          <p:nvSpPr>
            <p:cNvPr id="52" name="Arc 95"/>
            <p:cNvSpPr>
              <a:spLocks/>
            </p:cNvSpPr>
            <p:nvPr/>
          </p:nvSpPr>
          <p:spPr bwMode="auto">
            <a:xfrm rot="10800000" flipV="1">
              <a:off x="1129" y="1848"/>
              <a:ext cx="1305" cy="720"/>
            </a:xfrm>
            <a:custGeom>
              <a:avLst/>
              <a:gdLst>
                <a:gd name="T0" fmla="*/ 0 w 43198"/>
                <a:gd name="T1" fmla="*/ 0 h 21600"/>
                <a:gd name="T2" fmla="*/ 0 w 43198"/>
                <a:gd name="T3" fmla="*/ 0 h 21600"/>
                <a:gd name="T4" fmla="*/ 0 w 43198"/>
                <a:gd name="T5" fmla="*/ 0 h 21600"/>
                <a:gd name="T6" fmla="*/ 0 60000 65536"/>
                <a:gd name="T7" fmla="*/ 0 60000 65536"/>
                <a:gd name="T8" fmla="*/ 0 60000 65536"/>
              </a:gdLst>
              <a:ahLst/>
              <a:cxnLst>
                <a:cxn ang="T6">
                  <a:pos x="T0" y="T1"/>
                </a:cxn>
                <a:cxn ang="T7">
                  <a:pos x="T2" y="T3"/>
                </a:cxn>
                <a:cxn ang="T8">
                  <a:pos x="T4" y="T5"/>
                </a:cxn>
              </a:cxnLst>
              <a:rect l="0" t="0" r="r" b="b"/>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lnTo>
                    <a:pt x="0" y="21291"/>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5" name="Group 58"/>
          <p:cNvGrpSpPr>
            <a:grpSpLocks/>
          </p:cNvGrpSpPr>
          <p:nvPr/>
        </p:nvGrpSpPr>
        <p:grpSpPr bwMode="auto">
          <a:xfrm>
            <a:off x="919156" y="3534190"/>
            <a:ext cx="7515231" cy="2786062"/>
            <a:chOff x="423" y="2340"/>
            <a:chExt cx="4734" cy="1755"/>
          </a:xfrm>
        </p:grpSpPr>
        <p:sp>
          <p:nvSpPr>
            <p:cNvPr id="56" name="Line 59"/>
            <p:cNvSpPr>
              <a:spLocks noChangeShapeType="1"/>
            </p:cNvSpPr>
            <p:nvPr/>
          </p:nvSpPr>
          <p:spPr bwMode="auto">
            <a:xfrm flipH="1" flipV="1">
              <a:off x="774" y="2484"/>
              <a:ext cx="9" cy="1458"/>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Line 60"/>
            <p:cNvSpPr>
              <a:spLocks noChangeShapeType="1"/>
            </p:cNvSpPr>
            <p:nvPr/>
          </p:nvSpPr>
          <p:spPr bwMode="auto">
            <a:xfrm>
              <a:off x="576" y="3807"/>
              <a:ext cx="4455" cy="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8" name="Text Box 61"/>
            <p:cNvSpPr txBox="1">
              <a:spLocks noChangeArrowheads="1"/>
            </p:cNvSpPr>
            <p:nvPr/>
          </p:nvSpPr>
          <p:spPr bwMode="auto">
            <a:xfrm>
              <a:off x="423" y="2340"/>
              <a:ext cx="35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dirty="0">
                  <a:latin typeface="Symbol" panose="05050102010706020507" pitchFamily="18" charset="2"/>
                </a:rPr>
                <a:t>t</a:t>
              </a:r>
            </a:p>
          </p:txBody>
        </p:sp>
        <p:sp>
          <p:nvSpPr>
            <p:cNvPr id="59" name="Text Box 62"/>
            <p:cNvSpPr txBox="1">
              <a:spLocks noChangeArrowheads="1"/>
            </p:cNvSpPr>
            <p:nvPr/>
          </p:nvSpPr>
          <p:spPr bwMode="auto">
            <a:xfrm>
              <a:off x="4794" y="3768"/>
              <a:ext cx="36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800" dirty="0">
                  <a:latin typeface="Symbol" panose="05050102010706020507" pitchFamily="18" charset="2"/>
                </a:rPr>
                <a:t>s </a:t>
              </a:r>
              <a:endParaRPr lang="en-US" altLang="en-US" sz="2800" dirty="0">
                <a:latin typeface="Blazing" panose="00000400000000000000" pitchFamily="2" charset="0"/>
              </a:endParaRPr>
            </a:p>
          </p:txBody>
        </p:sp>
      </p:grpSp>
      <p:grpSp>
        <p:nvGrpSpPr>
          <p:cNvPr id="60" name="Group 101"/>
          <p:cNvGrpSpPr>
            <a:grpSpLocks/>
          </p:cNvGrpSpPr>
          <p:nvPr/>
        </p:nvGrpSpPr>
        <p:grpSpPr bwMode="auto">
          <a:xfrm>
            <a:off x="1451425" y="4397790"/>
            <a:ext cx="6011862" cy="1690687"/>
            <a:chOff x="767" y="1651"/>
            <a:chExt cx="3787" cy="1065"/>
          </a:xfrm>
        </p:grpSpPr>
        <p:sp>
          <p:nvSpPr>
            <p:cNvPr id="61" name="Arc 99"/>
            <p:cNvSpPr>
              <a:spLocks/>
            </p:cNvSpPr>
            <p:nvPr/>
          </p:nvSpPr>
          <p:spPr bwMode="auto">
            <a:xfrm rot="143441" flipH="1">
              <a:off x="767" y="1651"/>
              <a:ext cx="3314" cy="1065"/>
            </a:xfrm>
            <a:custGeom>
              <a:avLst/>
              <a:gdLst>
                <a:gd name="T0" fmla="*/ 1 w 20666"/>
                <a:gd name="T1" fmla="*/ 0 h 19631"/>
                <a:gd name="T2" fmla="*/ 2 w 20666"/>
                <a:gd name="T3" fmla="*/ 0 h 19631"/>
                <a:gd name="T4" fmla="*/ 0 w 20666"/>
                <a:gd name="T5" fmla="*/ 0 h 19631"/>
                <a:gd name="T6" fmla="*/ 0 60000 65536"/>
                <a:gd name="T7" fmla="*/ 0 60000 65536"/>
                <a:gd name="T8" fmla="*/ 0 60000 65536"/>
              </a:gdLst>
              <a:ahLst/>
              <a:cxnLst>
                <a:cxn ang="T6">
                  <a:pos x="T0" y="T1"/>
                </a:cxn>
                <a:cxn ang="T7">
                  <a:pos x="T2" y="T3"/>
                </a:cxn>
                <a:cxn ang="T8">
                  <a:pos x="T4" y="T5"/>
                </a:cxn>
              </a:cxnLst>
              <a:rect l="0" t="0" r="r" b="b"/>
              <a:pathLst>
                <a:path w="20666" h="19631" fill="none" extrusionOk="0">
                  <a:moveTo>
                    <a:pt x="9010" y="0"/>
                  </a:moveTo>
                  <a:cubicBezTo>
                    <a:pt x="14625" y="2577"/>
                    <a:pt x="18868" y="7436"/>
                    <a:pt x="20665" y="13347"/>
                  </a:cubicBezTo>
                </a:path>
                <a:path w="20666" h="19631" stroke="0" extrusionOk="0">
                  <a:moveTo>
                    <a:pt x="9010" y="0"/>
                  </a:moveTo>
                  <a:cubicBezTo>
                    <a:pt x="14625" y="2577"/>
                    <a:pt x="18868" y="7436"/>
                    <a:pt x="20665" y="13347"/>
                  </a:cubicBezTo>
                  <a:lnTo>
                    <a:pt x="0" y="19631"/>
                  </a:lnTo>
                  <a:lnTo>
                    <a:pt x="9010" y="0"/>
                  </a:lnTo>
                  <a:close/>
                </a:path>
              </a:pathLst>
            </a:custGeom>
            <a:noFill/>
            <a:ln w="38100">
              <a:solidFill>
                <a:srgbClr val="0000FF"/>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 name="Line 100"/>
            <p:cNvSpPr>
              <a:spLocks noChangeShapeType="1"/>
            </p:cNvSpPr>
            <p:nvPr/>
          </p:nvSpPr>
          <p:spPr bwMode="auto">
            <a:xfrm>
              <a:off x="2628" y="1656"/>
              <a:ext cx="1926" cy="0"/>
            </a:xfrm>
            <a:prstGeom prst="line">
              <a:avLst/>
            </a:prstGeom>
            <a:noFill/>
            <a:ln w="38100">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3" name="Line 106"/>
          <p:cNvSpPr>
            <a:spLocks noChangeShapeType="1"/>
          </p:cNvSpPr>
          <p:nvPr/>
        </p:nvSpPr>
        <p:spPr bwMode="auto">
          <a:xfrm>
            <a:off x="4405762" y="3862802"/>
            <a:ext cx="0" cy="47148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4" name="Line 107"/>
          <p:cNvSpPr>
            <a:spLocks noChangeShapeType="1"/>
          </p:cNvSpPr>
          <p:nvPr/>
        </p:nvSpPr>
        <p:spPr bwMode="auto">
          <a:xfrm flipH="1">
            <a:off x="2862712" y="4062827"/>
            <a:ext cx="1528763" cy="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 name="Line 108"/>
          <p:cNvSpPr>
            <a:spLocks noChangeShapeType="1"/>
          </p:cNvSpPr>
          <p:nvPr/>
        </p:nvSpPr>
        <p:spPr bwMode="auto">
          <a:xfrm flipH="1">
            <a:off x="4386712" y="4058065"/>
            <a:ext cx="1671638" cy="0"/>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6" name="Text Box 109"/>
          <p:cNvSpPr txBox="1">
            <a:spLocks noChangeArrowheads="1"/>
          </p:cNvSpPr>
          <p:nvPr/>
        </p:nvSpPr>
        <p:spPr bwMode="auto">
          <a:xfrm>
            <a:off x="2891287" y="3677065"/>
            <a:ext cx="1371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a:solidFill>
                  <a:srgbClr val="0000FF"/>
                </a:solidFill>
              </a:rPr>
              <a:t>S &lt; 100%</a:t>
            </a:r>
          </a:p>
        </p:txBody>
      </p:sp>
      <p:sp>
        <p:nvSpPr>
          <p:cNvPr id="67" name="Text Box 110"/>
          <p:cNvSpPr txBox="1">
            <a:spLocks noChangeArrowheads="1"/>
          </p:cNvSpPr>
          <p:nvPr/>
        </p:nvSpPr>
        <p:spPr bwMode="auto">
          <a:xfrm>
            <a:off x="4658175" y="3686590"/>
            <a:ext cx="1428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a:solidFill>
                  <a:schemeClr val="hlink"/>
                </a:solidFill>
              </a:rPr>
              <a:t>S &gt; 100%</a:t>
            </a:r>
          </a:p>
        </p:txBody>
      </p:sp>
    </p:spTree>
    <p:extLst>
      <p:ext uri="{BB962C8B-B14F-4D97-AF65-F5344CB8AC3E}">
        <p14:creationId xmlns:p14="http://schemas.microsoft.com/office/powerpoint/2010/main" val="966517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30956" y="47510"/>
            <a:ext cx="79263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400" b="1" u="sng" dirty="0">
                <a:solidFill>
                  <a:srgbClr val="C00000"/>
                </a:solidFill>
              </a:rPr>
              <a:t>Some practical applications of UU analysis for clays  </a:t>
            </a:r>
            <a:endParaRPr lang="en-AU" altLang="en-US" sz="2400" b="1" u="sng" dirty="0">
              <a:solidFill>
                <a:srgbClr val="C00000"/>
              </a:solidFill>
            </a:endParaRPr>
          </a:p>
        </p:txBody>
      </p:sp>
      <p:sp>
        <p:nvSpPr>
          <p:cNvPr id="165891" name="AutoShape 3" descr="Stationery"/>
          <p:cNvSpPr>
            <a:spLocks noChangeArrowheads="1"/>
          </p:cNvSpPr>
          <p:nvPr/>
        </p:nvSpPr>
        <p:spPr bwMode="auto">
          <a:xfrm rot="10800000">
            <a:off x="430491" y="3691509"/>
            <a:ext cx="2406694" cy="4706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723 w 21600"/>
              <a:gd name="T13" fmla="*/ 2723 h 21600"/>
              <a:gd name="T14" fmla="*/ 18877 w 21600"/>
              <a:gd name="T15" fmla="*/ 18877 h 21600"/>
            </a:gdLst>
            <a:ahLst/>
            <a:cxnLst>
              <a:cxn ang="T8">
                <a:pos x="T0" y="T1"/>
              </a:cxn>
              <a:cxn ang="T9">
                <a:pos x="T2" y="T3"/>
              </a:cxn>
              <a:cxn ang="T10">
                <a:pos x="T4" y="T5"/>
              </a:cxn>
              <a:cxn ang="T11">
                <a:pos x="T6" y="T7"/>
              </a:cxn>
            </a:cxnLst>
            <a:rect l="T12" t="T13" r="T14" b="T15"/>
            <a:pathLst>
              <a:path w="21600" h="21600">
                <a:moveTo>
                  <a:pt x="0" y="0"/>
                </a:moveTo>
                <a:lnTo>
                  <a:pt x="1846" y="21600"/>
                </a:lnTo>
                <a:lnTo>
                  <a:pt x="19754" y="21600"/>
                </a:lnTo>
                <a:lnTo>
                  <a:pt x="21600" y="0"/>
                </a:lnTo>
                <a:lnTo>
                  <a:pt x="0" y="0"/>
                </a:lnTo>
                <a:close/>
              </a:path>
            </a:pathLst>
          </a:custGeom>
          <a:blipFill dpi="0" rotWithShape="1">
            <a:blip r:embed="rId2"/>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65892" name="Group 4"/>
          <p:cNvGrpSpPr>
            <a:grpSpLocks/>
          </p:cNvGrpSpPr>
          <p:nvPr/>
        </p:nvGrpSpPr>
        <p:grpSpPr bwMode="auto">
          <a:xfrm>
            <a:off x="1363942" y="4614812"/>
            <a:ext cx="4336771" cy="1572580"/>
            <a:chOff x="822" y="2099"/>
            <a:chExt cx="3282" cy="1165"/>
          </a:xfrm>
        </p:grpSpPr>
        <p:sp>
          <p:nvSpPr>
            <p:cNvPr id="70694" name="Arc 5"/>
            <p:cNvSpPr>
              <a:spLocks/>
            </p:cNvSpPr>
            <p:nvPr/>
          </p:nvSpPr>
          <p:spPr bwMode="auto">
            <a:xfrm flipV="1">
              <a:off x="892" y="2099"/>
              <a:ext cx="3106" cy="1077"/>
            </a:xfrm>
            <a:custGeom>
              <a:avLst/>
              <a:gdLst>
                <a:gd name="T0" fmla="*/ 0 w 43198"/>
                <a:gd name="T1" fmla="*/ 0 h 21600"/>
                <a:gd name="T2" fmla="*/ 0 w 43198"/>
                <a:gd name="T3" fmla="*/ 0 h 21600"/>
                <a:gd name="T4" fmla="*/ 0 w 43198"/>
                <a:gd name="T5" fmla="*/ 0 h 21600"/>
                <a:gd name="T6" fmla="*/ 0 60000 65536"/>
                <a:gd name="T7" fmla="*/ 0 60000 65536"/>
                <a:gd name="T8" fmla="*/ 0 60000 65536"/>
              </a:gdLst>
              <a:ahLst/>
              <a:cxnLst>
                <a:cxn ang="T6">
                  <a:pos x="T0" y="T1"/>
                </a:cxn>
                <a:cxn ang="T7">
                  <a:pos x="T2" y="T3"/>
                </a:cxn>
                <a:cxn ang="T8">
                  <a:pos x="T4" y="T5"/>
                </a:cxn>
              </a:cxnLst>
              <a:rect l="0" t="0" r="r" b="b"/>
              <a:pathLst>
                <a:path w="43198" h="21600" fill="none" extrusionOk="0">
                  <a:moveTo>
                    <a:pt x="-1" y="21334"/>
                  </a:moveTo>
                  <a:cubicBezTo>
                    <a:pt x="144" y="9509"/>
                    <a:pt x="9772" y="-1"/>
                    <a:pt x="21598" y="0"/>
                  </a:cubicBezTo>
                  <a:cubicBezTo>
                    <a:pt x="33527" y="0"/>
                    <a:pt x="43198" y="9670"/>
                    <a:pt x="43198" y="21600"/>
                  </a:cubicBezTo>
                </a:path>
                <a:path w="43198" h="21600" stroke="0" extrusionOk="0">
                  <a:moveTo>
                    <a:pt x="-1" y="21334"/>
                  </a:moveTo>
                  <a:cubicBezTo>
                    <a:pt x="144" y="9509"/>
                    <a:pt x="9772" y="-1"/>
                    <a:pt x="21598" y="0"/>
                  </a:cubicBezTo>
                  <a:cubicBezTo>
                    <a:pt x="33527" y="0"/>
                    <a:pt x="43198" y="9670"/>
                    <a:pt x="43198" y="21600"/>
                  </a:cubicBezTo>
                  <a:lnTo>
                    <a:pt x="21598" y="21600"/>
                  </a:lnTo>
                  <a:lnTo>
                    <a:pt x="-1" y="21334"/>
                  </a:lnTo>
                  <a:close/>
                </a:path>
              </a:pathLst>
            </a:cu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95" name="Line 6"/>
            <p:cNvSpPr>
              <a:spLocks noChangeShapeType="1"/>
            </p:cNvSpPr>
            <p:nvPr/>
          </p:nvSpPr>
          <p:spPr bwMode="auto">
            <a:xfrm>
              <a:off x="822" y="2170"/>
              <a:ext cx="115" cy="396"/>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96" name="Line 7"/>
            <p:cNvSpPr>
              <a:spLocks noChangeShapeType="1"/>
            </p:cNvSpPr>
            <p:nvPr/>
          </p:nvSpPr>
          <p:spPr bwMode="auto">
            <a:xfrm>
              <a:off x="1013" y="2624"/>
              <a:ext cx="252" cy="274"/>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97" name="Line 8"/>
            <p:cNvSpPr>
              <a:spLocks noChangeShapeType="1"/>
            </p:cNvSpPr>
            <p:nvPr/>
          </p:nvSpPr>
          <p:spPr bwMode="auto">
            <a:xfrm>
              <a:off x="1334" y="2959"/>
              <a:ext cx="447" cy="203"/>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98" name="Line 9"/>
            <p:cNvSpPr>
              <a:spLocks noChangeShapeType="1"/>
            </p:cNvSpPr>
            <p:nvPr/>
          </p:nvSpPr>
          <p:spPr bwMode="auto">
            <a:xfrm>
              <a:off x="1896" y="3183"/>
              <a:ext cx="550" cy="81"/>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99" name="Line 10"/>
            <p:cNvSpPr>
              <a:spLocks noChangeShapeType="1"/>
            </p:cNvSpPr>
            <p:nvPr/>
          </p:nvSpPr>
          <p:spPr bwMode="auto">
            <a:xfrm flipV="1">
              <a:off x="2549" y="3162"/>
              <a:ext cx="527" cy="92"/>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700" name="Line 11"/>
            <p:cNvSpPr>
              <a:spLocks noChangeShapeType="1"/>
            </p:cNvSpPr>
            <p:nvPr/>
          </p:nvSpPr>
          <p:spPr bwMode="auto">
            <a:xfrm flipV="1">
              <a:off x="3168" y="2929"/>
              <a:ext cx="412" cy="223"/>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701" name="Line 12"/>
            <p:cNvSpPr>
              <a:spLocks noChangeShapeType="1"/>
            </p:cNvSpPr>
            <p:nvPr/>
          </p:nvSpPr>
          <p:spPr bwMode="auto">
            <a:xfrm flipV="1">
              <a:off x="3645" y="2549"/>
              <a:ext cx="333" cy="336"/>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702" name="Line 13"/>
            <p:cNvSpPr>
              <a:spLocks noChangeShapeType="1"/>
            </p:cNvSpPr>
            <p:nvPr/>
          </p:nvSpPr>
          <p:spPr bwMode="auto">
            <a:xfrm flipV="1">
              <a:off x="3989" y="2112"/>
              <a:ext cx="115" cy="366"/>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703" name="Text Box 14"/>
            <p:cNvSpPr txBox="1">
              <a:spLocks noChangeArrowheads="1"/>
            </p:cNvSpPr>
            <p:nvPr/>
          </p:nvSpPr>
          <p:spPr bwMode="auto">
            <a:xfrm>
              <a:off x="3394" y="2867"/>
              <a:ext cx="28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b="1" dirty="0">
                  <a:latin typeface="Symbol" panose="05050102010706020507" pitchFamily="18" charset="2"/>
                </a:rPr>
                <a:t>t</a:t>
              </a:r>
            </a:p>
          </p:txBody>
        </p:sp>
      </p:grpSp>
      <p:sp>
        <p:nvSpPr>
          <p:cNvPr id="165903" name="Text Box 15"/>
          <p:cNvSpPr txBox="1">
            <a:spLocks noChangeArrowheads="1"/>
          </p:cNvSpPr>
          <p:nvPr/>
        </p:nvSpPr>
        <p:spPr bwMode="auto">
          <a:xfrm>
            <a:off x="5653144" y="5294524"/>
            <a:ext cx="269557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b="1" dirty="0">
                <a:latin typeface="Symbol" panose="05050102010706020507" pitchFamily="18" charset="2"/>
              </a:rPr>
              <a:t>t </a:t>
            </a:r>
            <a:r>
              <a:rPr lang="en-US" altLang="en-US" sz="2000" b="1" dirty="0"/>
              <a:t>= in situ undrained shear strength</a:t>
            </a:r>
          </a:p>
        </p:txBody>
      </p:sp>
      <p:sp>
        <p:nvSpPr>
          <p:cNvPr id="165904" name="AutoShape 16" descr="Stationery"/>
          <p:cNvSpPr>
            <a:spLocks noChangeArrowheads="1"/>
          </p:cNvSpPr>
          <p:nvPr/>
        </p:nvSpPr>
        <p:spPr bwMode="auto">
          <a:xfrm rot="10800000">
            <a:off x="230464" y="4154202"/>
            <a:ext cx="2783385" cy="45404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511 w 21600"/>
              <a:gd name="T13" fmla="*/ 2511 h 21600"/>
              <a:gd name="T14" fmla="*/ 19089 w 21600"/>
              <a:gd name="T15" fmla="*/ 19089 h 21600"/>
            </a:gdLst>
            <a:ahLst/>
            <a:cxnLst>
              <a:cxn ang="T8">
                <a:pos x="T0" y="T1"/>
              </a:cxn>
              <a:cxn ang="T9">
                <a:pos x="T2" y="T3"/>
              </a:cxn>
              <a:cxn ang="T10">
                <a:pos x="T4" y="T5"/>
              </a:cxn>
              <a:cxn ang="T11">
                <a:pos x="T6" y="T7"/>
              </a:cxn>
            </a:cxnLst>
            <a:rect l="T12" t="T13" r="T14" b="T15"/>
            <a:pathLst>
              <a:path w="21600" h="21600">
                <a:moveTo>
                  <a:pt x="0" y="0"/>
                </a:moveTo>
                <a:lnTo>
                  <a:pt x="1421" y="21600"/>
                </a:lnTo>
                <a:lnTo>
                  <a:pt x="20179" y="21600"/>
                </a:lnTo>
                <a:lnTo>
                  <a:pt x="21600" y="0"/>
                </a:lnTo>
                <a:lnTo>
                  <a:pt x="0" y="0"/>
                </a:lnTo>
                <a:close/>
              </a:path>
            </a:pathLst>
          </a:custGeom>
          <a:blipFill dpi="0" rotWithShape="1">
            <a:blip r:embed="rId2"/>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0663" name="Group 17"/>
          <p:cNvGrpSpPr>
            <a:grpSpLocks/>
          </p:cNvGrpSpPr>
          <p:nvPr/>
        </p:nvGrpSpPr>
        <p:grpSpPr bwMode="auto">
          <a:xfrm>
            <a:off x="694017" y="4632018"/>
            <a:ext cx="5822950" cy="1966535"/>
            <a:chOff x="361" y="2333"/>
            <a:chExt cx="3848" cy="1388"/>
          </a:xfrm>
        </p:grpSpPr>
        <p:sp>
          <p:nvSpPr>
            <p:cNvPr id="70666" name="Line 18"/>
            <p:cNvSpPr>
              <a:spLocks noChangeShapeType="1"/>
            </p:cNvSpPr>
            <p:nvPr/>
          </p:nvSpPr>
          <p:spPr bwMode="auto">
            <a:xfrm>
              <a:off x="400" y="3605"/>
              <a:ext cx="380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67" name="Line 19"/>
            <p:cNvSpPr>
              <a:spLocks noChangeShapeType="1"/>
            </p:cNvSpPr>
            <p:nvPr/>
          </p:nvSpPr>
          <p:spPr bwMode="auto">
            <a:xfrm>
              <a:off x="1814" y="3606"/>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70668" name="Group 20"/>
            <p:cNvGrpSpPr>
              <a:grpSpLocks/>
            </p:cNvGrpSpPr>
            <p:nvPr/>
          </p:nvGrpSpPr>
          <p:grpSpPr bwMode="auto">
            <a:xfrm>
              <a:off x="361" y="2333"/>
              <a:ext cx="3754" cy="1388"/>
              <a:chOff x="379" y="2333"/>
              <a:chExt cx="3754" cy="1388"/>
            </a:xfrm>
          </p:grpSpPr>
          <p:sp>
            <p:nvSpPr>
              <p:cNvPr id="70669" name="Line 21"/>
              <p:cNvSpPr>
                <a:spLocks noChangeShapeType="1"/>
              </p:cNvSpPr>
              <p:nvPr/>
            </p:nvSpPr>
            <p:spPr bwMode="auto">
              <a:xfrm>
                <a:off x="379" y="2333"/>
                <a:ext cx="375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0" name="Line 22"/>
              <p:cNvSpPr>
                <a:spLocks noChangeShapeType="1"/>
              </p:cNvSpPr>
              <p:nvPr/>
            </p:nvSpPr>
            <p:spPr bwMode="auto">
              <a:xfrm flipH="1">
                <a:off x="581" y="3605"/>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1" name="Line 23"/>
              <p:cNvSpPr>
                <a:spLocks noChangeShapeType="1"/>
              </p:cNvSpPr>
              <p:nvPr/>
            </p:nvSpPr>
            <p:spPr bwMode="auto">
              <a:xfrm flipH="1">
                <a:off x="637" y="3605"/>
                <a:ext cx="214" cy="10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2" name="Line 24"/>
              <p:cNvSpPr>
                <a:spLocks noChangeShapeType="1"/>
              </p:cNvSpPr>
              <p:nvPr/>
            </p:nvSpPr>
            <p:spPr bwMode="auto">
              <a:xfrm>
                <a:off x="729" y="3599"/>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3" name="Line 25"/>
              <p:cNvSpPr>
                <a:spLocks noChangeShapeType="1"/>
              </p:cNvSpPr>
              <p:nvPr/>
            </p:nvSpPr>
            <p:spPr bwMode="auto">
              <a:xfrm>
                <a:off x="832" y="3599"/>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4" name="Line 26"/>
              <p:cNvSpPr>
                <a:spLocks noChangeShapeType="1"/>
              </p:cNvSpPr>
              <p:nvPr/>
            </p:nvSpPr>
            <p:spPr bwMode="auto">
              <a:xfrm flipH="1">
                <a:off x="818" y="3601"/>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5" name="Line 27"/>
              <p:cNvSpPr>
                <a:spLocks noChangeShapeType="1"/>
              </p:cNvSpPr>
              <p:nvPr/>
            </p:nvSpPr>
            <p:spPr bwMode="auto">
              <a:xfrm flipH="1">
                <a:off x="874" y="3601"/>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6" name="Line 28"/>
              <p:cNvSpPr>
                <a:spLocks noChangeShapeType="1"/>
              </p:cNvSpPr>
              <p:nvPr/>
            </p:nvSpPr>
            <p:spPr bwMode="auto">
              <a:xfrm>
                <a:off x="966" y="3596"/>
                <a:ext cx="160" cy="11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7" name="Line 29"/>
              <p:cNvSpPr>
                <a:spLocks noChangeShapeType="1"/>
              </p:cNvSpPr>
              <p:nvPr/>
            </p:nvSpPr>
            <p:spPr bwMode="auto">
              <a:xfrm>
                <a:off x="1069" y="3596"/>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8" name="Line 30"/>
              <p:cNvSpPr>
                <a:spLocks noChangeShapeType="1"/>
              </p:cNvSpPr>
              <p:nvPr/>
            </p:nvSpPr>
            <p:spPr bwMode="auto">
              <a:xfrm flipH="1">
                <a:off x="1666" y="3611"/>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79" name="Line 31"/>
              <p:cNvSpPr>
                <a:spLocks noChangeShapeType="1"/>
              </p:cNvSpPr>
              <p:nvPr/>
            </p:nvSpPr>
            <p:spPr bwMode="auto">
              <a:xfrm flipH="1">
                <a:off x="1722" y="3611"/>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0" name="Line 32"/>
              <p:cNvSpPr>
                <a:spLocks noChangeShapeType="1"/>
              </p:cNvSpPr>
              <p:nvPr/>
            </p:nvSpPr>
            <p:spPr bwMode="auto">
              <a:xfrm>
                <a:off x="1917" y="3606"/>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1" name="Line 33"/>
              <p:cNvSpPr>
                <a:spLocks noChangeShapeType="1"/>
              </p:cNvSpPr>
              <p:nvPr/>
            </p:nvSpPr>
            <p:spPr bwMode="auto">
              <a:xfrm flipH="1">
                <a:off x="1903" y="3608"/>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2" name="Line 34"/>
              <p:cNvSpPr>
                <a:spLocks noChangeShapeType="1"/>
              </p:cNvSpPr>
              <p:nvPr/>
            </p:nvSpPr>
            <p:spPr bwMode="auto">
              <a:xfrm flipH="1">
                <a:off x="1959" y="3608"/>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3" name="Line 35"/>
              <p:cNvSpPr>
                <a:spLocks noChangeShapeType="1"/>
              </p:cNvSpPr>
              <p:nvPr/>
            </p:nvSpPr>
            <p:spPr bwMode="auto">
              <a:xfrm>
                <a:off x="2051" y="3602"/>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4" name="Line 36"/>
              <p:cNvSpPr>
                <a:spLocks noChangeShapeType="1"/>
              </p:cNvSpPr>
              <p:nvPr/>
            </p:nvSpPr>
            <p:spPr bwMode="auto">
              <a:xfrm>
                <a:off x="2154" y="3602"/>
                <a:ext cx="149" cy="8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5" name="Line 37"/>
              <p:cNvSpPr>
                <a:spLocks noChangeShapeType="1"/>
              </p:cNvSpPr>
              <p:nvPr/>
            </p:nvSpPr>
            <p:spPr bwMode="auto">
              <a:xfrm flipH="1">
                <a:off x="2801" y="3611"/>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6" name="Line 38"/>
              <p:cNvSpPr>
                <a:spLocks noChangeShapeType="1"/>
              </p:cNvSpPr>
              <p:nvPr/>
            </p:nvSpPr>
            <p:spPr bwMode="auto">
              <a:xfrm flipH="1">
                <a:off x="2857" y="3611"/>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7" name="Line 39"/>
              <p:cNvSpPr>
                <a:spLocks noChangeShapeType="1"/>
              </p:cNvSpPr>
              <p:nvPr/>
            </p:nvSpPr>
            <p:spPr bwMode="auto">
              <a:xfrm>
                <a:off x="2949" y="3606"/>
                <a:ext cx="160"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8" name="Line 40"/>
              <p:cNvSpPr>
                <a:spLocks noChangeShapeType="1"/>
              </p:cNvSpPr>
              <p:nvPr/>
            </p:nvSpPr>
            <p:spPr bwMode="auto">
              <a:xfrm>
                <a:off x="3052" y="3606"/>
                <a:ext cx="149" cy="8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89" name="Line 41"/>
              <p:cNvSpPr>
                <a:spLocks noChangeShapeType="1"/>
              </p:cNvSpPr>
              <p:nvPr/>
            </p:nvSpPr>
            <p:spPr bwMode="auto">
              <a:xfrm flipH="1">
                <a:off x="3038" y="3608"/>
                <a:ext cx="158" cy="7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90" name="Line 42"/>
              <p:cNvSpPr>
                <a:spLocks noChangeShapeType="1"/>
              </p:cNvSpPr>
              <p:nvPr/>
            </p:nvSpPr>
            <p:spPr bwMode="auto">
              <a:xfrm flipH="1">
                <a:off x="3094" y="3608"/>
                <a:ext cx="214" cy="1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91" name="Line 43"/>
              <p:cNvSpPr>
                <a:spLocks noChangeShapeType="1"/>
              </p:cNvSpPr>
              <p:nvPr/>
            </p:nvSpPr>
            <p:spPr bwMode="auto">
              <a:xfrm>
                <a:off x="3185" y="3602"/>
                <a:ext cx="161" cy="1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92" name="Line 44"/>
              <p:cNvSpPr>
                <a:spLocks noChangeShapeType="1"/>
              </p:cNvSpPr>
              <p:nvPr/>
            </p:nvSpPr>
            <p:spPr bwMode="auto">
              <a:xfrm>
                <a:off x="3289" y="3602"/>
                <a:ext cx="149" cy="8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93" name="Text Box 45"/>
              <p:cNvSpPr txBox="1">
                <a:spLocks noChangeArrowheads="1"/>
              </p:cNvSpPr>
              <p:nvPr/>
            </p:nvSpPr>
            <p:spPr bwMode="auto">
              <a:xfrm>
                <a:off x="2093" y="2465"/>
                <a:ext cx="825" cy="25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a:t>Soft clay</a:t>
                </a:r>
              </a:p>
            </p:txBody>
          </p:sp>
        </p:grpSp>
      </p:grpSp>
      <p:sp>
        <p:nvSpPr>
          <p:cNvPr id="70664" name="Text Box 46"/>
          <p:cNvSpPr txBox="1">
            <a:spLocks noChangeArrowheads="1"/>
          </p:cNvSpPr>
          <p:nvPr/>
        </p:nvSpPr>
        <p:spPr bwMode="auto">
          <a:xfrm>
            <a:off x="230464" y="3153683"/>
            <a:ext cx="651442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288925" indent="-288925" algn="l" rtl="0" eaLnBrk="1" hangingPunct="1">
              <a:spcBef>
                <a:spcPct val="50000"/>
              </a:spcBef>
              <a:buClrTx/>
              <a:buSzTx/>
              <a:buFontTx/>
              <a:buNone/>
              <a:defRPr sz="2000" b="1" u="sng">
                <a:solidFill>
                  <a:srgbClr val="7030A0"/>
                </a:solidFill>
                <a:latin typeface="+mn-lt"/>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1. Embankment constructed rapidly over a soft clay deposit</a:t>
            </a:r>
          </a:p>
        </p:txBody>
      </p:sp>
      <p:sp>
        <p:nvSpPr>
          <p:cNvPr id="48" name="Text Box 49"/>
          <p:cNvSpPr txBox="1">
            <a:spLocks noChangeArrowheads="1"/>
          </p:cNvSpPr>
          <p:nvPr/>
        </p:nvSpPr>
        <p:spPr bwMode="auto">
          <a:xfrm>
            <a:off x="363218" y="2320936"/>
            <a:ext cx="82581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288925" indent="-288925" algn="just" rtl="0" eaLnBrk="1" hangingPunct="1">
              <a:spcBef>
                <a:spcPct val="50000"/>
              </a:spcBef>
              <a:buClrTx/>
              <a:buSzTx/>
              <a:buFont typeface="Courier New" panose="02070309020205020404" pitchFamily="49" charset="0"/>
              <a:buChar char="o"/>
              <a:defRPr sz="2000" b="1">
                <a:latin typeface="+mn-lt"/>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smtClean="0">
                <a:solidFill>
                  <a:srgbClr val="0000FF"/>
                </a:solidFill>
              </a:rPr>
              <a:t>UU</a:t>
            </a:r>
            <a:r>
              <a:rPr lang="en-US" altLang="en-US" dirty="0" smtClean="0"/>
              <a:t> </a:t>
            </a:r>
            <a:r>
              <a:rPr lang="en-US" altLang="en-US" dirty="0"/>
              <a:t>test simulates the short term condition in the field. Thus, </a:t>
            </a:r>
            <a:r>
              <a:rPr lang="en-US" altLang="en-US" dirty="0" smtClean="0"/>
              <a:t>C</a:t>
            </a:r>
            <a:r>
              <a:rPr lang="en-US" altLang="en-US" baseline="-25000" dirty="0" smtClean="0"/>
              <a:t>u</a:t>
            </a:r>
            <a:r>
              <a:rPr lang="en-US" altLang="en-US" dirty="0" smtClean="0"/>
              <a:t> </a:t>
            </a:r>
            <a:r>
              <a:rPr lang="en-US" altLang="en-US" dirty="0"/>
              <a:t>can be used to analyze the short term behavior of soils</a:t>
            </a:r>
          </a:p>
        </p:txBody>
      </p:sp>
      <p:sp>
        <p:nvSpPr>
          <p:cNvPr id="49" name="Text Box 49"/>
          <p:cNvSpPr txBox="1">
            <a:spLocks noChangeArrowheads="1"/>
          </p:cNvSpPr>
          <p:nvPr/>
        </p:nvSpPr>
        <p:spPr bwMode="auto">
          <a:xfrm>
            <a:off x="363218" y="516579"/>
            <a:ext cx="82581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288925" indent="-288925" algn="just" rtl="0" eaLnBrk="1" hangingPunct="1">
              <a:spcBef>
                <a:spcPct val="50000"/>
              </a:spcBef>
              <a:buClrTx/>
              <a:buSzTx/>
              <a:buFont typeface="Courier New" panose="02070309020205020404" pitchFamily="49" charset="0"/>
              <a:buChar char="o"/>
              <a:defRPr sz="2000" b="1">
                <a:latin typeface="+mn-lt"/>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smtClean="0"/>
              <a:t>Like the </a:t>
            </a:r>
            <a:r>
              <a:rPr lang="en-US" altLang="en-US" dirty="0" smtClean="0">
                <a:solidFill>
                  <a:srgbClr val="0000FF"/>
                </a:solidFill>
              </a:rPr>
              <a:t>CD</a:t>
            </a:r>
            <a:r>
              <a:rPr lang="en-US" altLang="en-US" dirty="0" smtClean="0"/>
              <a:t> and </a:t>
            </a:r>
            <a:r>
              <a:rPr lang="en-US" altLang="en-US" dirty="0" smtClean="0">
                <a:solidFill>
                  <a:srgbClr val="0000FF"/>
                </a:solidFill>
              </a:rPr>
              <a:t>CU</a:t>
            </a:r>
            <a:r>
              <a:rPr lang="en-US" altLang="en-US" dirty="0" smtClean="0"/>
              <a:t> tests, the </a:t>
            </a:r>
            <a:r>
              <a:rPr lang="en-US" altLang="en-US" dirty="0" smtClean="0">
                <a:solidFill>
                  <a:srgbClr val="0000FF"/>
                </a:solidFill>
              </a:rPr>
              <a:t>UU</a:t>
            </a:r>
            <a:r>
              <a:rPr lang="en-US" altLang="en-US" dirty="0" smtClean="0"/>
              <a:t> strength is applicable to certain critical design situations in engineering practice. </a:t>
            </a:r>
            <a:endParaRPr lang="en-US" altLang="en-US" dirty="0"/>
          </a:p>
        </p:txBody>
      </p:sp>
      <p:sp>
        <p:nvSpPr>
          <p:cNvPr id="2" name="Rectangle 1"/>
          <p:cNvSpPr/>
          <p:nvPr/>
        </p:nvSpPr>
        <p:spPr>
          <a:xfrm>
            <a:off x="363218" y="1238753"/>
            <a:ext cx="82581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8925" indent="-288925" algn="just" rtl="0">
              <a:spcBef>
                <a:spcPct val="50000"/>
              </a:spcBef>
              <a:buFont typeface="Courier New" panose="02070309020205020404" pitchFamily="49" charset="0"/>
              <a:buChar char="o"/>
            </a:pPr>
            <a:r>
              <a:rPr lang="en-US" altLang="en-US" sz="2000" b="1" dirty="0">
                <a:latin typeface="+mn-lt"/>
              </a:rPr>
              <a:t>These situations are where the engineering loading is assumed to take place so </a:t>
            </a:r>
            <a:r>
              <a:rPr lang="en-US" altLang="en-US" sz="2000" b="1" dirty="0">
                <a:solidFill>
                  <a:srgbClr val="FF0000"/>
                </a:solidFill>
                <a:latin typeface="+mn-lt"/>
              </a:rPr>
              <a:t>rapidly</a:t>
            </a:r>
            <a:r>
              <a:rPr lang="en-US" altLang="en-US" sz="2000" b="1" dirty="0">
                <a:latin typeface="+mn-lt"/>
              </a:rPr>
              <a:t> that there is </a:t>
            </a:r>
            <a:r>
              <a:rPr lang="en-US" altLang="en-US" sz="2000" b="1" dirty="0">
                <a:solidFill>
                  <a:srgbClr val="FF0000"/>
                </a:solidFill>
                <a:latin typeface="+mn-lt"/>
              </a:rPr>
              <a:t>no</a:t>
            </a:r>
            <a:r>
              <a:rPr lang="en-US" altLang="en-US" sz="2000" b="1" dirty="0">
                <a:latin typeface="+mn-lt"/>
              </a:rPr>
              <a:t> </a:t>
            </a:r>
            <a:r>
              <a:rPr lang="en-US" altLang="en-US" sz="2000" b="1" dirty="0">
                <a:solidFill>
                  <a:srgbClr val="FF0000"/>
                </a:solidFill>
                <a:latin typeface="+mn-lt"/>
              </a:rPr>
              <a:t>time</a:t>
            </a:r>
            <a:r>
              <a:rPr lang="en-US" altLang="en-US" sz="2000" b="1" dirty="0">
                <a:latin typeface="+mn-lt"/>
              </a:rPr>
              <a:t> for the induced pore water pressure to dissipate or for consolidation to occur during the loading period.</a:t>
            </a:r>
            <a:endParaRPr lang="en-US" sz="2000" b="1" dirty="0">
              <a:latin typeface="+mn-lt"/>
            </a:endParaRPr>
          </a:p>
        </p:txBody>
      </p:sp>
    </p:spTree>
    <p:extLst>
      <p:ext uri="{BB962C8B-B14F-4D97-AF65-F5344CB8AC3E}">
        <p14:creationId xmlns:p14="http://schemas.microsoft.com/office/powerpoint/2010/main" val="823816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5904"/>
                                        </p:tgtEl>
                                        <p:attrNameLst>
                                          <p:attrName>style.visibility</p:attrName>
                                        </p:attrNameLst>
                                      </p:cBhvr>
                                      <p:to>
                                        <p:strVal val="visible"/>
                                      </p:to>
                                    </p:set>
                                    <p:animEffect transition="in" filter="wipe(down)">
                                      <p:cBhvr>
                                        <p:cTn id="7" dur="500"/>
                                        <p:tgtEl>
                                          <p:spTgt spid="1659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5891"/>
                                        </p:tgtEl>
                                        <p:attrNameLst>
                                          <p:attrName>style.visibility</p:attrName>
                                        </p:attrNameLst>
                                      </p:cBhvr>
                                      <p:to>
                                        <p:strVal val="visible"/>
                                      </p:to>
                                    </p:set>
                                    <p:animEffect transition="in" filter="wipe(down)">
                                      <p:cBhvr>
                                        <p:cTn id="12" dur="500"/>
                                        <p:tgtEl>
                                          <p:spTgt spid="1658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65892"/>
                                        </p:tgtEl>
                                        <p:attrNameLst>
                                          <p:attrName>style.visibility</p:attrName>
                                        </p:attrNameLst>
                                      </p:cBhvr>
                                      <p:to>
                                        <p:strVal val="visible"/>
                                      </p:to>
                                    </p:set>
                                    <p:animEffect transition="in" filter="wipe(left)">
                                      <p:cBhvr>
                                        <p:cTn id="17" dur="1000"/>
                                        <p:tgtEl>
                                          <p:spTgt spid="165892"/>
                                        </p:tgtEl>
                                      </p:cBhvr>
                                    </p:animEffect>
                                  </p:childTnLst>
                                </p:cTn>
                              </p:par>
                            </p:childTnLst>
                          </p:cTn>
                        </p:par>
                        <p:par>
                          <p:cTn id="18" fill="hold" nodeType="afterGroup">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6590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animBg="1"/>
      <p:bldP spid="165903" grpId="0"/>
      <p:bldP spid="165904" grpId="0" animBg="1"/>
      <p:bldP spid="48" grpId="0"/>
      <p:bldP spid="49"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Text Box 9"/>
          <p:cNvSpPr txBox="1">
            <a:spLocks noChangeArrowheads="1"/>
          </p:cNvSpPr>
          <p:nvPr/>
        </p:nvSpPr>
        <p:spPr bwMode="auto">
          <a:xfrm>
            <a:off x="73819" y="11391"/>
            <a:ext cx="815101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288925" indent="-288925" algn="l" rtl="0" eaLnBrk="1" hangingPunct="1">
              <a:spcBef>
                <a:spcPct val="50000"/>
              </a:spcBef>
              <a:buClrTx/>
              <a:buSzTx/>
              <a:buFontTx/>
              <a:buNone/>
              <a:defRPr sz="2000" b="1" u="sng">
                <a:solidFill>
                  <a:srgbClr val="7030A0"/>
                </a:solidFill>
                <a:latin typeface="+mn-lt"/>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2. Large earth dam constructed rapidly with no change in water content of soft clay</a:t>
            </a:r>
          </a:p>
        </p:txBody>
      </p:sp>
      <p:grpSp>
        <p:nvGrpSpPr>
          <p:cNvPr id="166969" name="Group 57"/>
          <p:cNvGrpSpPr>
            <a:grpSpLocks/>
          </p:cNvGrpSpPr>
          <p:nvPr/>
        </p:nvGrpSpPr>
        <p:grpSpPr bwMode="auto">
          <a:xfrm>
            <a:off x="383779" y="507346"/>
            <a:ext cx="7410450" cy="1963737"/>
            <a:chOff x="513" y="1521"/>
            <a:chExt cx="4668" cy="1237"/>
          </a:xfrm>
        </p:grpSpPr>
        <p:sp>
          <p:nvSpPr>
            <p:cNvPr id="71698" name="AutoShape 10" descr="25%"/>
            <p:cNvSpPr>
              <a:spLocks noChangeArrowheads="1"/>
            </p:cNvSpPr>
            <p:nvPr/>
          </p:nvSpPr>
          <p:spPr bwMode="auto">
            <a:xfrm flipV="1">
              <a:off x="513" y="1521"/>
              <a:ext cx="4491" cy="1125"/>
            </a:xfrm>
            <a:custGeom>
              <a:avLst/>
              <a:gdLst>
                <a:gd name="T0" fmla="*/ 7 w 21600"/>
                <a:gd name="T1" fmla="*/ 0 h 21600"/>
                <a:gd name="T2" fmla="*/ 4 w 21600"/>
                <a:gd name="T3" fmla="*/ 0 h 21600"/>
                <a:gd name="T4" fmla="*/ 1 w 21600"/>
                <a:gd name="T5" fmla="*/ 0 h 21600"/>
                <a:gd name="T6" fmla="*/ 4 w 21600"/>
                <a:gd name="T7" fmla="*/ 0 h 21600"/>
                <a:gd name="T8" fmla="*/ 0 60000 65536"/>
                <a:gd name="T9" fmla="*/ 0 60000 65536"/>
                <a:gd name="T10" fmla="*/ 0 60000 65536"/>
                <a:gd name="T11" fmla="*/ 0 60000 65536"/>
                <a:gd name="T12" fmla="*/ 5536 w 21600"/>
                <a:gd name="T13" fmla="*/ 5530 h 21600"/>
                <a:gd name="T14" fmla="*/ 16064 w 21600"/>
                <a:gd name="T15" fmla="*/ 16070 h 21600"/>
              </a:gdLst>
              <a:ahLst/>
              <a:cxnLst>
                <a:cxn ang="T8">
                  <a:pos x="T0" y="T1"/>
                </a:cxn>
                <a:cxn ang="T9">
                  <a:pos x="T2" y="T3"/>
                </a:cxn>
                <a:cxn ang="T10">
                  <a:pos x="T4" y="T5"/>
                </a:cxn>
                <a:cxn ang="T11">
                  <a:pos x="T6" y="T7"/>
                </a:cxn>
              </a:cxnLst>
              <a:rect l="T12" t="T13" r="T14" b="T15"/>
              <a:pathLst>
                <a:path w="21600" h="21600">
                  <a:moveTo>
                    <a:pt x="0" y="0"/>
                  </a:moveTo>
                  <a:lnTo>
                    <a:pt x="7474" y="21600"/>
                  </a:lnTo>
                  <a:lnTo>
                    <a:pt x="14126" y="21600"/>
                  </a:lnTo>
                  <a:lnTo>
                    <a:pt x="21600" y="0"/>
                  </a:lnTo>
                  <a:lnTo>
                    <a:pt x="0" y="0"/>
                  </a:lnTo>
                  <a:close/>
                </a:path>
              </a:pathLst>
            </a:custGeom>
            <a:pattFill prst="pct25">
              <a:fgClr>
                <a:schemeClr val="tx1"/>
              </a:fgClr>
              <a:bgClr>
                <a:schemeClr val="bg1"/>
              </a:bgClr>
            </a:patt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99" name="Line 11"/>
            <p:cNvSpPr>
              <a:spLocks noChangeShapeType="1"/>
            </p:cNvSpPr>
            <p:nvPr/>
          </p:nvSpPr>
          <p:spPr bwMode="auto">
            <a:xfrm>
              <a:off x="589" y="2642"/>
              <a:ext cx="45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0" name="Line 12"/>
            <p:cNvSpPr>
              <a:spLocks noChangeShapeType="1"/>
            </p:cNvSpPr>
            <p:nvPr/>
          </p:nvSpPr>
          <p:spPr bwMode="auto">
            <a:xfrm flipH="1">
              <a:off x="770" y="2642"/>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1" name="Line 13"/>
            <p:cNvSpPr>
              <a:spLocks noChangeShapeType="1"/>
            </p:cNvSpPr>
            <p:nvPr/>
          </p:nvSpPr>
          <p:spPr bwMode="auto">
            <a:xfrm flipH="1">
              <a:off x="826" y="2642"/>
              <a:ext cx="214" cy="10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2" name="Line 14"/>
            <p:cNvSpPr>
              <a:spLocks noChangeShapeType="1"/>
            </p:cNvSpPr>
            <p:nvPr/>
          </p:nvSpPr>
          <p:spPr bwMode="auto">
            <a:xfrm>
              <a:off x="918" y="2636"/>
              <a:ext cx="160"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3" name="Line 15"/>
            <p:cNvSpPr>
              <a:spLocks noChangeShapeType="1"/>
            </p:cNvSpPr>
            <p:nvPr/>
          </p:nvSpPr>
          <p:spPr bwMode="auto">
            <a:xfrm>
              <a:off x="1021" y="2636"/>
              <a:ext cx="149" cy="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4" name="Line 16"/>
            <p:cNvSpPr>
              <a:spLocks noChangeShapeType="1"/>
            </p:cNvSpPr>
            <p:nvPr/>
          </p:nvSpPr>
          <p:spPr bwMode="auto">
            <a:xfrm flipH="1">
              <a:off x="1007" y="2638"/>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5" name="Line 17"/>
            <p:cNvSpPr>
              <a:spLocks noChangeShapeType="1"/>
            </p:cNvSpPr>
            <p:nvPr/>
          </p:nvSpPr>
          <p:spPr bwMode="auto">
            <a:xfrm flipH="1">
              <a:off x="1063" y="2638"/>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6" name="Line 18"/>
            <p:cNvSpPr>
              <a:spLocks noChangeShapeType="1"/>
            </p:cNvSpPr>
            <p:nvPr/>
          </p:nvSpPr>
          <p:spPr bwMode="auto">
            <a:xfrm>
              <a:off x="1155" y="2633"/>
              <a:ext cx="160" cy="11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7" name="Line 19"/>
            <p:cNvSpPr>
              <a:spLocks noChangeShapeType="1"/>
            </p:cNvSpPr>
            <p:nvPr/>
          </p:nvSpPr>
          <p:spPr bwMode="auto">
            <a:xfrm>
              <a:off x="1258" y="2633"/>
              <a:ext cx="149" cy="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8" name="Line 20"/>
            <p:cNvSpPr>
              <a:spLocks noChangeShapeType="1"/>
            </p:cNvSpPr>
            <p:nvPr/>
          </p:nvSpPr>
          <p:spPr bwMode="auto">
            <a:xfrm flipH="1">
              <a:off x="1855" y="2648"/>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09" name="Line 21"/>
            <p:cNvSpPr>
              <a:spLocks noChangeShapeType="1"/>
            </p:cNvSpPr>
            <p:nvPr/>
          </p:nvSpPr>
          <p:spPr bwMode="auto">
            <a:xfrm flipH="1">
              <a:off x="1911" y="2648"/>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0" name="Line 22"/>
            <p:cNvSpPr>
              <a:spLocks noChangeShapeType="1"/>
            </p:cNvSpPr>
            <p:nvPr/>
          </p:nvSpPr>
          <p:spPr bwMode="auto">
            <a:xfrm>
              <a:off x="2003" y="2643"/>
              <a:ext cx="160"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1" name="Line 23"/>
            <p:cNvSpPr>
              <a:spLocks noChangeShapeType="1"/>
            </p:cNvSpPr>
            <p:nvPr/>
          </p:nvSpPr>
          <p:spPr bwMode="auto">
            <a:xfrm>
              <a:off x="2106" y="2643"/>
              <a:ext cx="149" cy="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2" name="Line 24"/>
            <p:cNvSpPr>
              <a:spLocks noChangeShapeType="1"/>
            </p:cNvSpPr>
            <p:nvPr/>
          </p:nvSpPr>
          <p:spPr bwMode="auto">
            <a:xfrm flipH="1">
              <a:off x="2092" y="2645"/>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3" name="Line 25"/>
            <p:cNvSpPr>
              <a:spLocks noChangeShapeType="1"/>
            </p:cNvSpPr>
            <p:nvPr/>
          </p:nvSpPr>
          <p:spPr bwMode="auto">
            <a:xfrm flipH="1">
              <a:off x="2148" y="2645"/>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4" name="Line 26"/>
            <p:cNvSpPr>
              <a:spLocks noChangeShapeType="1"/>
            </p:cNvSpPr>
            <p:nvPr/>
          </p:nvSpPr>
          <p:spPr bwMode="auto">
            <a:xfrm>
              <a:off x="2240" y="2639"/>
              <a:ext cx="160"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5" name="Line 27"/>
            <p:cNvSpPr>
              <a:spLocks noChangeShapeType="1"/>
            </p:cNvSpPr>
            <p:nvPr/>
          </p:nvSpPr>
          <p:spPr bwMode="auto">
            <a:xfrm>
              <a:off x="2343" y="2639"/>
              <a:ext cx="149" cy="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6" name="Line 28"/>
            <p:cNvSpPr>
              <a:spLocks noChangeShapeType="1"/>
            </p:cNvSpPr>
            <p:nvPr/>
          </p:nvSpPr>
          <p:spPr bwMode="auto">
            <a:xfrm flipH="1">
              <a:off x="2990" y="2648"/>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7" name="Line 29"/>
            <p:cNvSpPr>
              <a:spLocks noChangeShapeType="1"/>
            </p:cNvSpPr>
            <p:nvPr/>
          </p:nvSpPr>
          <p:spPr bwMode="auto">
            <a:xfrm flipH="1">
              <a:off x="3046" y="2648"/>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8" name="Line 30"/>
            <p:cNvSpPr>
              <a:spLocks noChangeShapeType="1"/>
            </p:cNvSpPr>
            <p:nvPr/>
          </p:nvSpPr>
          <p:spPr bwMode="auto">
            <a:xfrm>
              <a:off x="3138" y="2643"/>
              <a:ext cx="160"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19" name="Line 31"/>
            <p:cNvSpPr>
              <a:spLocks noChangeShapeType="1"/>
            </p:cNvSpPr>
            <p:nvPr/>
          </p:nvSpPr>
          <p:spPr bwMode="auto">
            <a:xfrm>
              <a:off x="3241" y="2643"/>
              <a:ext cx="149" cy="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0" name="Line 32"/>
            <p:cNvSpPr>
              <a:spLocks noChangeShapeType="1"/>
            </p:cNvSpPr>
            <p:nvPr/>
          </p:nvSpPr>
          <p:spPr bwMode="auto">
            <a:xfrm flipH="1">
              <a:off x="3227" y="2645"/>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1" name="Line 33"/>
            <p:cNvSpPr>
              <a:spLocks noChangeShapeType="1"/>
            </p:cNvSpPr>
            <p:nvPr/>
          </p:nvSpPr>
          <p:spPr bwMode="auto">
            <a:xfrm flipH="1">
              <a:off x="3283" y="2645"/>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2" name="Line 34"/>
            <p:cNvSpPr>
              <a:spLocks noChangeShapeType="1"/>
            </p:cNvSpPr>
            <p:nvPr/>
          </p:nvSpPr>
          <p:spPr bwMode="auto">
            <a:xfrm>
              <a:off x="3374" y="2639"/>
              <a:ext cx="161"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3" name="Line 35"/>
            <p:cNvSpPr>
              <a:spLocks noChangeShapeType="1"/>
            </p:cNvSpPr>
            <p:nvPr/>
          </p:nvSpPr>
          <p:spPr bwMode="auto">
            <a:xfrm>
              <a:off x="3478" y="2639"/>
              <a:ext cx="149" cy="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4" name="Line 37"/>
            <p:cNvSpPr>
              <a:spLocks noChangeShapeType="1"/>
            </p:cNvSpPr>
            <p:nvPr/>
          </p:nvSpPr>
          <p:spPr bwMode="auto">
            <a:xfrm flipH="1">
              <a:off x="4067" y="2645"/>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5" name="Line 38"/>
            <p:cNvSpPr>
              <a:spLocks noChangeShapeType="1"/>
            </p:cNvSpPr>
            <p:nvPr/>
          </p:nvSpPr>
          <p:spPr bwMode="auto">
            <a:xfrm flipH="1">
              <a:off x="4123" y="2645"/>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6" name="Line 39"/>
            <p:cNvSpPr>
              <a:spLocks noChangeShapeType="1"/>
            </p:cNvSpPr>
            <p:nvPr/>
          </p:nvSpPr>
          <p:spPr bwMode="auto">
            <a:xfrm>
              <a:off x="4215" y="2640"/>
              <a:ext cx="160"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7" name="Line 40"/>
            <p:cNvSpPr>
              <a:spLocks noChangeShapeType="1"/>
            </p:cNvSpPr>
            <p:nvPr/>
          </p:nvSpPr>
          <p:spPr bwMode="auto">
            <a:xfrm>
              <a:off x="4318" y="2640"/>
              <a:ext cx="149" cy="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8" name="Line 41"/>
            <p:cNvSpPr>
              <a:spLocks noChangeShapeType="1"/>
            </p:cNvSpPr>
            <p:nvPr/>
          </p:nvSpPr>
          <p:spPr bwMode="auto">
            <a:xfrm flipH="1">
              <a:off x="4304" y="2642"/>
              <a:ext cx="158" cy="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29" name="Line 42"/>
            <p:cNvSpPr>
              <a:spLocks noChangeShapeType="1"/>
            </p:cNvSpPr>
            <p:nvPr/>
          </p:nvSpPr>
          <p:spPr bwMode="auto">
            <a:xfrm flipH="1">
              <a:off x="4360" y="2642"/>
              <a:ext cx="214" cy="1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30" name="Line 43"/>
            <p:cNvSpPr>
              <a:spLocks noChangeShapeType="1"/>
            </p:cNvSpPr>
            <p:nvPr/>
          </p:nvSpPr>
          <p:spPr bwMode="auto">
            <a:xfrm>
              <a:off x="4451" y="2636"/>
              <a:ext cx="161" cy="1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31" name="Line 44"/>
            <p:cNvSpPr>
              <a:spLocks noChangeShapeType="1"/>
            </p:cNvSpPr>
            <p:nvPr/>
          </p:nvSpPr>
          <p:spPr bwMode="auto">
            <a:xfrm>
              <a:off x="4555" y="2636"/>
              <a:ext cx="149" cy="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32" name="AutoShape 45" descr="Stationery"/>
            <p:cNvSpPr>
              <a:spLocks noChangeArrowheads="1"/>
            </p:cNvSpPr>
            <p:nvPr/>
          </p:nvSpPr>
          <p:spPr bwMode="auto">
            <a:xfrm flipV="1">
              <a:off x="1413" y="1521"/>
              <a:ext cx="2718" cy="1125"/>
            </a:xfrm>
            <a:custGeom>
              <a:avLst/>
              <a:gdLst>
                <a:gd name="T0" fmla="*/ 1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98 w 21600"/>
                <a:gd name="T13" fmla="*/ 4493 h 21600"/>
                <a:gd name="T14" fmla="*/ 17102 w 21600"/>
                <a:gd name="T15" fmla="*/ 17107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blipFill dpi="0" rotWithShape="1">
              <a:blip r:embed="rId3"/>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33" name="Text Box 46"/>
            <p:cNvSpPr txBox="1">
              <a:spLocks noChangeArrowheads="1"/>
            </p:cNvSpPr>
            <p:nvPr/>
          </p:nvSpPr>
          <p:spPr bwMode="auto">
            <a:xfrm>
              <a:off x="2511" y="2178"/>
              <a:ext cx="5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a:t>Core</a:t>
              </a:r>
            </a:p>
          </p:txBody>
        </p:sp>
      </p:grpSp>
      <p:grpSp>
        <p:nvGrpSpPr>
          <p:cNvPr id="166970" name="Group 58"/>
          <p:cNvGrpSpPr>
            <a:grpSpLocks/>
          </p:cNvGrpSpPr>
          <p:nvPr/>
        </p:nvGrpSpPr>
        <p:grpSpPr bwMode="auto">
          <a:xfrm>
            <a:off x="3312716" y="-195917"/>
            <a:ext cx="5738813" cy="2192338"/>
            <a:chOff x="2358" y="1078"/>
            <a:chExt cx="3615" cy="1381"/>
          </a:xfrm>
        </p:grpSpPr>
        <p:sp>
          <p:nvSpPr>
            <p:cNvPr id="71687" name="Text Box 36"/>
            <p:cNvSpPr txBox="1">
              <a:spLocks noChangeArrowheads="1"/>
            </p:cNvSpPr>
            <p:nvPr/>
          </p:nvSpPr>
          <p:spPr bwMode="auto">
            <a:xfrm>
              <a:off x="3906" y="1538"/>
              <a:ext cx="2067"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800" b="1" dirty="0">
                  <a:latin typeface="Symbol" panose="05050102010706020507" pitchFamily="18" charset="2"/>
                </a:rPr>
                <a:t>t </a:t>
              </a:r>
              <a:r>
                <a:rPr lang="en-US" altLang="en-US" sz="2000" b="1" dirty="0"/>
                <a:t>= Undrained shear strength of clay core</a:t>
              </a:r>
            </a:p>
          </p:txBody>
        </p:sp>
        <p:grpSp>
          <p:nvGrpSpPr>
            <p:cNvPr id="71688" name="Group 47"/>
            <p:cNvGrpSpPr>
              <a:grpSpLocks/>
            </p:cNvGrpSpPr>
            <p:nvPr/>
          </p:nvGrpSpPr>
          <p:grpSpPr bwMode="auto">
            <a:xfrm>
              <a:off x="2358" y="1078"/>
              <a:ext cx="2296" cy="1381"/>
              <a:chOff x="2358" y="1078"/>
              <a:chExt cx="2296" cy="1381"/>
            </a:xfrm>
          </p:grpSpPr>
          <p:sp>
            <p:nvSpPr>
              <p:cNvPr id="71689" name="Text Box 48"/>
              <p:cNvSpPr txBox="1">
                <a:spLocks noChangeArrowheads="1"/>
              </p:cNvSpPr>
              <p:nvPr/>
            </p:nvSpPr>
            <p:spPr bwMode="auto">
              <a:xfrm>
                <a:off x="2386" y="1788"/>
                <a:ext cx="28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dirty="0">
                    <a:latin typeface="Symbol" panose="05050102010706020507" pitchFamily="18" charset="2"/>
                  </a:rPr>
                  <a:t>t</a:t>
                </a:r>
              </a:p>
            </p:txBody>
          </p:sp>
          <p:grpSp>
            <p:nvGrpSpPr>
              <p:cNvPr id="71690" name="Group 49"/>
              <p:cNvGrpSpPr>
                <a:grpSpLocks/>
              </p:cNvGrpSpPr>
              <p:nvPr/>
            </p:nvGrpSpPr>
            <p:grpSpPr bwMode="auto">
              <a:xfrm>
                <a:off x="2358" y="1078"/>
                <a:ext cx="2296" cy="1381"/>
                <a:chOff x="2358" y="1078"/>
                <a:chExt cx="2296" cy="1381"/>
              </a:xfrm>
            </p:grpSpPr>
            <p:sp>
              <p:nvSpPr>
                <p:cNvPr id="71691" name="Line 50"/>
                <p:cNvSpPr>
                  <a:spLocks noChangeShapeType="1"/>
                </p:cNvSpPr>
                <p:nvPr/>
              </p:nvSpPr>
              <p:spPr bwMode="auto">
                <a:xfrm>
                  <a:off x="4257" y="2435"/>
                  <a:ext cx="342" cy="24"/>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692" name="Line 51"/>
                <p:cNvSpPr>
                  <a:spLocks noChangeShapeType="1"/>
                </p:cNvSpPr>
                <p:nvPr/>
              </p:nvSpPr>
              <p:spPr bwMode="auto">
                <a:xfrm>
                  <a:off x="3750" y="2351"/>
                  <a:ext cx="450" cy="78"/>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693" name="Line 52"/>
                <p:cNvSpPr>
                  <a:spLocks noChangeShapeType="1"/>
                </p:cNvSpPr>
                <p:nvPr/>
              </p:nvSpPr>
              <p:spPr bwMode="auto">
                <a:xfrm>
                  <a:off x="3399" y="2270"/>
                  <a:ext cx="288" cy="87"/>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694" name="Line 53"/>
                <p:cNvSpPr>
                  <a:spLocks noChangeShapeType="1"/>
                </p:cNvSpPr>
                <p:nvPr/>
              </p:nvSpPr>
              <p:spPr bwMode="auto">
                <a:xfrm>
                  <a:off x="3036" y="2123"/>
                  <a:ext cx="315" cy="132"/>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695" name="Line 54"/>
                <p:cNvSpPr>
                  <a:spLocks noChangeShapeType="1"/>
                </p:cNvSpPr>
                <p:nvPr/>
              </p:nvSpPr>
              <p:spPr bwMode="auto">
                <a:xfrm>
                  <a:off x="2685" y="1943"/>
                  <a:ext cx="297" cy="168"/>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696" name="Arc 55"/>
                <p:cNvSpPr>
                  <a:spLocks/>
                </p:cNvSpPr>
                <p:nvPr/>
              </p:nvSpPr>
              <p:spPr bwMode="auto">
                <a:xfrm rot="-10619864">
                  <a:off x="2365" y="1078"/>
                  <a:ext cx="2289" cy="1251"/>
                </a:xfrm>
                <a:custGeom>
                  <a:avLst/>
                  <a:gdLst>
                    <a:gd name="T0" fmla="*/ 0 w 21870"/>
                    <a:gd name="T1" fmla="*/ 0 h 21600"/>
                    <a:gd name="T2" fmla="*/ 0 w 21870"/>
                    <a:gd name="T3" fmla="*/ 0 h 21600"/>
                    <a:gd name="T4" fmla="*/ 0 w 21870"/>
                    <a:gd name="T5" fmla="*/ 0 h 21600"/>
                    <a:gd name="T6" fmla="*/ 0 60000 65536"/>
                    <a:gd name="T7" fmla="*/ 0 60000 65536"/>
                    <a:gd name="T8" fmla="*/ 0 60000 65536"/>
                  </a:gdLst>
                  <a:ahLst/>
                  <a:cxnLst>
                    <a:cxn ang="T6">
                      <a:pos x="T0" y="T1"/>
                    </a:cxn>
                    <a:cxn ang="T7">
                      <a:pos x="T2" y="T3"/>
                    </a:cxn>
                    <a:cxn ang="T8">
                      <a:pos x="T4" y="T5"/>
                    </a:cxn>
                  </a:cxnLst>
                  <a:rect l="0" t="0" r="r" b="b"/>
                  <a:pathLst>
                    <a:path w="21870" h="21600" fill="none" extrusionOk="0">
                      <a:moveTo>
                        <a:pt x="0" y="99"/>
                      </a:moveTo>
                      <a:cubicBezTo>
                        <a:pt x="687" y="33"/>
                        <a:pt x="1378" y="-1"/>
                        <a:pt x="2069" y="0"/>
                      </a:cubicBezTo>
                      <a:cubicBezTo>
                        <a:pt x="10661" y="0"/>
                        <a:pt x="18437" y="5093"/>
                        <a:pt x="21870" y="12969"/>
                      </a:cubicBezTo>
                    </a:path>
                    <a:path w="21870" h="21600" stroke="0" extrusionOk="0">
                      <a:moveTo>
                        <a:pt x="0" y="99"/>
                      </a:moveTo>
                      <a:cubicBezTo>
                        <a:pt x="687" y="33"/>
                        <a:pt x="1378" y="-1"/>
                        <a:pt x="2069" y="0"/>
                      </a:cubicBezTo>
                      <a:cubicBezTo>
                        <a:pt x="10661" y="0"/>
                        <a:pt x="18437" y="5093"/>
                        <a:pt x="21870" y="12969"/>
                      </a:cubicBezTo>
                      <a:lnTo>
                        <a:pt x="2069" y="21600"/>
                      </a:lnTo>
                      <a:lnTo>
                        <a:pt x="0" y="99"/>
                      </a:lnTo>
                      <a:close/>
                    </a:path>
                  </a:pathLst>
                </a:cu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97" name="Line 56"/>
                <p:cNvSpPr>
                  <a:spLocks noChangeShapeType="1"/>
                </p:cNvSpPr>
                <p:nvPr/>
              </p:nvSpPr>
              <p:spPr bwMode="auto">
                <a:xfrm>
                  <a:off x="2358" y="1634"/>
                  <a:ext cx="288" cy="258"/>
                </a:xfrm>
                <a:prstGeom prst="line">
                  <a:avLst/>
                </a:prstGeom>
                <a:noFill/>
                <a:ln w="25400">
                  <a:solidFill>
                    <a:schemeClr val="hlink"/>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sp>
        <p:nvSpPr>
          <p:cNvPr id="54" name="Rectangle 30" descr="Stationery"/>
          <p:cNvSpPr>
            <a:spLocks noChangeArrowheads="1"/>
          </p:cNvSpPr>
          <p:nvPr/>
        </p:nvSpPr>
        <p:spPr bwMode="auto">
          <a:xfrm>
            <a:off x="399654" y="3718203"/>
            <a:ext cx="7900988" cy="2943225"/>
          </a:xfrm>
          <a:prstGeom prst="rect">
            <a:avLst/>
          </a:prstGeom>
          <a:blipFill dpi="0" rotWithShape="1">
            <a:blip r:embed="rId3"/>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55" name="Text Box 5"/>
          <p:cNvSpPr txBox="1">
            <a:spLocks noChangeArrowheads="1"/>
          </p:cNvSpPr>
          <p:nvPr/>
        </p:nvSpPr>
        <p:spPr bwMode="auto">
          <a:xfrm>
            <a:off x="160340" y="3180666"/>
            <a:ext cx="458430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288925" indent="-288925" algn="l" rtl="0" eaLnBrk="1" hangingPunct="1">
              <a:spcBef>
                <a:spcPct val="50000"/>
              </a:spcBef>
              <a:buClrTx/>
              <a:buSzTx/>
              <a:buFontTx/>
              <a:buNone/>
              <a:defRPr sz="2000" b="1" u="sng">
                <a:solidFill>
                  <a:srgbClr val="7030A0"/>
                </a:solidFill>
                <a:latin typeface="+mn-lt"/>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3. Footing placed rapidly on clay deposit </a:t>
            </a:r>
          </a:p>
        </p:txBody>
      </p:sp>
      <p:grpSp>
        <p:nvGrpSpPr>
          <p:cNvPr id="56" name="Group 31"/>
          <p:cNvGrpSpPr>
            <a:grpSpLocks/>
          </p:cNvGrpSpPr>
          <p:nvPr/>
        </p:nvGrpSpPr>
        <p:grpSpPr bwMode="auto">
          <a:xfrm>
            <a:off x="3214292" y="3513416"/>
            <a:ext cx="1985962" cy="804862"/>
            <a:chOff x="2106" y="1536"/>
            <a:chExt cx="1251" cy="507"/>
          </a:xfrm>
        </p:grpSpPr>
        <p:sp>
          <p:nvSpPr>
            <p:cNvPr id="57" name="Rectangle 29"/>
            <p:cNvSpPr>
              <a:spLocks noChangeArrowheads="1"/>
            </p:cNvSpPr>
            <p:nvPr/>
          </p:nvSpPr>
          <p:spPr bwMode="auto">
            <a:xfrm>
              <a:off x="2106" y="1647"/>
              <a:ext cx="1251" cy="387"/>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grpSp>
          <p:nvGrpSpPr>
            <p:cNvPr id="58" name="Group 28"/>
            <p:cNvGrpSpPr>
              <a:grpSpLocks/>
            </p:cNvGrpSpPr>
            <p:nvPr/>
          </p:nvGrpSpPr>
          <p:grpSpPr bwMode="auto">
            <a:xfrm>
              <a:off x="2106" y="1536"/>
              <a:ext cx="1251" cy="507"/>
              <a:chOff x="2106" y="1536"/>
              <a:chExt cx="1251" cy="507"/>
            </a:xfrm>
          </p:grpSpPr>
          <p:sp>
            <p:nvSpPr>
              <p:cNvPr id="59" name="Rectangle 18" descr="Granite"/>
              <p:cNvSpPr>
                <a:spLocks noChangeArrowheads="1"/>
              </p:cNvSpPr>
              <p:nvPr/>
            </p:nvSpPr>
            <p:spPr bwMode="auto">
              <a:xfrm>
                <a:off x="2106" y="1881"/>
                <a:ext cx="1251" cy="162"/>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60" name="Line 19"/>
              <p:cNvSpPr>
                <a:spLocks noChangeShapeType="1"/>
              </p:cNvSpPr>
              <p:nvPr/>
            </p:nvSpPr>
            <p:spPr bwMode="auto">
              <a:xfrm>
                <a:off x="2160" y="1539"/>
                <a:ext cx="0" cy="342"/>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 name="Line 20"/>
              <p:cNvSpPr>
                <a:spLocks noChangeShapeType="1"/>
              </p:cNvSpPr>
              <p:nvPr/>
            </p:nvSpPr>
            <p:spPr bwMode="auto">
              <a:xfrm>
                <a:off x="2328" y="1536"/>
                <a:ext cx="0" cy="342"/>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 name="Line 21"/>
              <p:cNvSpPr>
                <a:spLocks noChangeShapeType="1"/>
              </p:cNvSpPr>
              <p:nvPr/>
            </p:nvSpPr>
            <p:spPr bwMode="auto">
              <a:xfrm>
                <a:off x="2505" y="1542"/>
                <a:ext cx="0" cy="342"/>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 name="Line 22"/>
              <p:cNvSpPr>
                <a:spLocks noChangeShapeType="1"/>
              </p:cNvSpPr>
              <p:nvPr/>
            </p:nvSpPr>
            <p:spPr bwMode="auto">
              <a:xfrm>
                <a:off x="2670" y="1536"/>
                <a:ext cx="0" cy="342"/>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4" name="Line 23"/>
              <p:cNvSpPr>
                <a:spLocks noChangeShapeType="1"/>
              </p:cNvSpPr>
              <p:nvPr/>
            </p:nvSpPr>
            <p:spPr bwMode="auto">
              <a:xfrm>
                <a:off x="2838" y="1542"/>
                <a:ext cx="0" cy="342"/>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 name="Line 24"/>
              <p:cNvSpPr>
                <a:spLocks noChangeShapeType="1"/>
              </p:cNvSpPr>
              <p:nvPr/>
            </p:nvSpPr>
            <p:spPr bwMode="auto">
              <a:xfrm>
                <a:off x="2997" y="1539"/>
                <a:ext cx="0" cy="342"/>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6" name="Line 25"/>
              <p:cNvSpPr>
                <a:spLocks noChangeShapeType="1"/>
              </p:cNvSpPr>
              <p:nvPr/>
            </p:nvSpPr>
            <p:spPr bwMode="auto">
              <a:xfrm>
                <a:off x="3156" y="1545"/>
                <a:ext cx="0" cy="342"/>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 name="Line 26"/>
              <p:cNvSpPr>
                <a:spLocks noChangeShapeType="1"/>
              </p:cNvSpPr>
              <p:nvPr/>
            </p:nvSpPr>
            <p:spPr bwMode="auto">
              <a:xfrm>
                <a:off x="3324" y="1542"/>
                <a:ext cx="0" cy="342"/>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68" name="Group 48"/>
          <p:cNvGrpSpPr>
            <a:grpSpLocks/>
          </p:cNvGrpSpPr>
          <p:nvPr/>
        </p:nvGrpSpPr>
        <p:grpSpPr bwMode="auto">
          <a:xfrm>
            <a:off x="1190229" y="3699153"/>
            <a:ext cx="6138863" cy="2081213"/>
            <a:chOff x="831" y="1419"/>
            <a:chExt cx="3867" cy="1311"/>
          </a:xfrm>
        </p:grpSpPr>
        <p:sp>
          <p:nvSpPr>
            <p:cNvPr id="69" name="Text Box 8"/>
            <p:cNvSpPr txBox="1">
              <a:spLocks noChangeArrowheads="1"/>
            </p:cNvSpPr>
            <p:nvPr/>
          </p:nvSpPr>
          <p:spPr bwMode="auto">
            <a:xfrm>
              <a:off x="1193" y="2403"/>
              <a:ext cx="32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b="1" dirty="0">
                  <a:latin typeface="Symbol" panose="05050102010706020507" pitchFamily="18" charset="2"/>
                </a:rPr>
                <a:t>t </a:t>
              </a:r>
              <a:r>
                <a:rPr lang="en-US" altLang="en-US" sz="2000" b="1" dirty="0"/>
                <a:t>= In situ undrained shear strength </a:t>
              </a:r>
            </a:p>
          </p:txBody>
        </p:sp>
        <p:sp>
          <p:nvSpPr>
            <p:cNvPr id="70" name="Line 32"/>
            <p:cNvSpPr>
              <a:spLocks noChangeShapeType="1"/>
            </p:cNvSpPr>
            <p:nvPr/>
          </p:nvSpPr>
          <p:spPr bwMode="auto">
            <a:xfrm>
              <a:off x="2106" y="1836"/>
              <a:ext cx="594" cy="57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 name="Line 33"/>
            <p:cNvSpPr>
              <a:spLocks noChangeShapeType="1"/>
            </p:cNvSpPr>
            <p:nvPr/>
          </p:nvSpPr>
          <p:spPr bwMode="auto">
            <a:xfrm flipV="1">
              <a:off x="2709" y="1827"/>
              <a:ext cx="657" cy="57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 name="Arc 34"/>
            <p:cNvSpPr>
              <a:spLocks/>
            </p:cNvSpPr>
            <p:nvPr/>
          </p:nvSpPr>
          <p:spPr bwMode="auto">
            <a:xfrm rot="10800000" flipH="1">
              <a:off x="2692" y="1451"/>
              <a:ext cx="1935" cy="954"/>
            </a:xfrm>
            <a:custGeom>
              <a:avLst/>
              <a:gdLst>
                <a:gd name="T0" fmla="*/ 0 w 21600"/>
                <a:gd name="T1" fmla="*/ 0 h 21803"/>
                <a:gd name="T2" fmla="*/ 0 w 21600"/>
                <a:gd name="T3" fmla="*/ 0 h 21803"/>
                <a:gd name="T4" fmla="*/ 0 w 21600"/>
                <a:gd name="T5" fmla="*/ 0 h 21803"/>
                <a:gd name="T6" fmla="*/ 0 60000 65536"/>
                <a:gd name="T7" fmla="*/ 0 60000 65536"/>
                <a:gd name="T8" fmla="*/ 0 60000 65536"/>
              </a:gdLst>
              <a:ahLst/>
              <a:cxnLst>
                <a:cxn ang="T6">
                  <a:pos x="T0" y="T1"/>
                </a:cxn>
                <a:cxn ang="T7">
                  <a:pos x="T2" y="T3"/>
                </a:cxn>
                <a:cxn ang="T8">
                  <a:pos x="T4" y="T5"/>
                </a:cxn>
              </a:cxnLst>
              <a:rect l="0" t="0" r="r" b="b"/>
              <a:pathLst>
                <a:path w="21600" h="21803" fill="none" extrusionOk="0">
                  <a:moveTo>
                    <a:pt x="-1" y="0"/>
                  </a:moveTo>
                  <a:cubicBezTo>
                    <a:pt x="11929" y="0"/>
                    <a:pt x="21600" y="9670"/>
                    <a:pt x="21600" y="21600"/>
                  </a:cubicBezTo>
                  <a:cubicBezTo>
                    <a:pt x="21600" y="21667"/>
                    <a:pt x="21599" y="21735"/>
                    <a:pt x="21599" y="21803"/>
                  </a:cubicBezTo>
                </a:path>
                <a:path w="21600" h="21803" stroke="0" extrusionOk="0">
                  <a:moveTo>
                    <a:pt x="-1" y="0"/>
                  </a:moveTo>
                  <a:cubicBezTo>
                    <a:pt x="11929" y="0"/>
                    <a:pt x="21600" y="9670"/>
                    <a:pt x="21600" y="21600"/>
                  </a:cubicBezTo>
                  <a:cubicBezTo>
                    <a:pt x="21600" y="21667"/>
                    <a:pt x="21599" y="21735"/>
                    <a:pt x="21599" y="21803"/>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 name="Arc 35"/>
            <p:cNvSpPr>
              <a:spLocks/>
            </p:cNvSpPr>
            <p:nvPr/>
          </p:nvSpPr>
          <p:spPr bwMode="auto">
            <a:xfrm rot="10800000">
              <a:off x="907" y="1419"/>
              <a:ext cx="1782" cy="991"/>
            </a:xfrm>
            <a:custGeom>
              <a:avLst/>
              <a:gdLst>
                <a:gd name="T0" fmla="*/ 0 w 21600"/>
                <a:gd name="T1" fmla="*/ 0 h 22643"/>
                <a:gd name="T2" fmla="*/ 0 w 21600"/>
                <a:gd name="T3" fmla="*/ 0 h 22643"/>
                <a:gd name="T4" fmla="*/ 0 w 21600"/>
                <a:gd name="T5" fmla="*/ 0 h 22643"/>
                <a:gd name="T6" fmla="*/ 0 60000 65536"/>
                <a:gd name="T7" fmla="*/ 0 60000 65536"/>
                <a:gd name="T8" fmla="*/ 0 60000 65536"/>
              </a:gdLst>
              <a:ahLst/>
              <a:cxnLst>
                <a:cxn ang="T6">
                  <a:pos x="T0" y="T1"/>
                </a:cxn>
                <a:cxn ang="T7">
                  <a:pos x="T2" y="T3"/>
                </a:cxn>
                <a:cxn ang="T8">
                  <a:pos x="T4" y="T5"/>
                </a:cxn>
              </a:cxnLst>
              <a:rect l="0" t="0" r="r" b="b"/>
              <a:pathLst>
                <a:path w="21600" h="22643" fill="none" extrusionOk="0">
                  <a:moveTo>
                    <a:pt x="-1" y="0"/>
                  </a:moveTo>
                  <a:cubicBezTo>
                    <a:pt x="11929" y="0"/>
                    <a:pt x="21600" y="9670"/>
                    <a:pt x="21600" y="21600"/>
                  </a:cubicBezTo>
                  <a:cubicBezTo>
                    <a:pt x="21600" y="21947"/>
                    <a:pt x="21591" y="22295"/>
                    <a:pt x="21574" y="22642"/>
                  </a:cubicBezTo>
                </a:path>
                <a:path w="21600" h="22643" stroke="0" extrusionOk="0">
                  <a:moveTo>
                    <a:pt x="-1" y="0"/>
                  </a:moveTo>
                  <a:cubicBezTo>
                    <a:pt x="11929" y="0"/>
                    <a:pt x="21600" y="9670"/>
                    <a:pt x="21600" y="21600"/>
                  </a:cubicBezTo>
                  <a:cubicBezTo>
                    <a:pt x="21600" y="21947"/>
                    <a:pt x="21591" y="22295"/>
                    <a:pt x="21574" y="22642"/>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 name="Line 36"/>
            <p:cNvSpPr>
              <a:spLocks noChangeShapeType="1"/>
            </p:cNvSpPr>
            <p:nvPr/>
          </p:nvSpPr>
          <p:spPr bwMode="auto">
            <a:xfrm flipH="1">
              <a:off x="4545" y="1539"/>
              <a:ext cx="153" cy="306"/>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 name="Line 37"/>
            <p:cNvSpPr>
              <a:spLocks noChangeShapeType="1"/>
            </p:cNvSpPr>
            <p:nvPr/>
          </p:nvSpPr>
          <p:spPr bwMode="auto">
            <a:xfrm flipH="1">
              <a:off x="4263" y="1896"/>
              <a:ext cx="243" cy="234"/>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 name="Line 38"/>
            <p:cNvSpPr>
              <a:spLocks noChangeShapeType="1"/>
            </p:cNvSpPr>
            <p:nvPr/>
          </p:nvSpPr>
          <p:spPr bwMode="auto">
            <a:xfrm flipH="1">
              <a:off x="3858" y="2130"/>
              <a:ext cx="351" cy="171"/>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7" name="Line 39"/>
            <p:cNvSpPr>
              <a:spLocks noChangeShapeType="1"/>
            </p:cNvSpPr>
            <p:nvPr/>
          </p:nvSpPr>
          <p:spPr bwMode="auto">
            <a:xfrm flipH="1">
              <a:off x="3462" y="2310"/>
              <a:ext cx="315" cy="90"/>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 name="Line 40"/>
            <p:cNvSpPr>
              <a:spLocks noChangeShapeType="1"/>
            </p:cNvSpPr>
            <p:nvPr/>
          </p:nvSpPr>
          <p:spPr bwMode="auto">
            <a:xfrm flipH="1">
              <a:off x="2982" y="2415"/>
              <a:ext cx="405" cy="45"/>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9" name="Line 41"/>
            <p:cNvSpPr>
              <a:spLocks noChangeShapeType="1"/>
            </p:cNvSpPr>
            <p:nvPr/>
          </p:nvSpPr>
          <p:spPr bwMode="auto">
            <a:xfrm flipH="1">
              <a:off x="2667" y="2451"/>
              <a:ext cx="243" cy="9"/>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 name="Line 42"/>
            <p:cNvSpPr>
              <a:spLocks noChangeShapeType="1"/>
            </p:cNvSpPr>
            <p:nvPr/>
          </p:nvSpPr>
          <p:spPr bwMode="auto">
            <a:xfrm>
              <a:off x="831" y="1470"/>
              <a:ext cx="63" cy="315"/>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 name="Line 43"/>
            <p:cNvSpPr>
              <a:spLocks noChangeShapeType="1"/>
            </p:cNvSpPr>
            <p:nvPr/>
          </p:nvSpPr>
          <p:spPr bwMode="auto">
            <a:xfrm>
              <a:off x="945" y="1818"/>
              <a:ext cx="243" cy="252"/>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 name="Line 44"/>
            <p:cNvSpPr>
              <a:spLocks noChangeShapeType="1"/>
            </p:cNvSpPr>
            <p:nvPr/>
          </p:nvSpPr>
          <p:spPr bwMode="auto">
            <a:xfrm>
              <a:off x="1251" y="2097"/>
              <a:ext cx="315" cy="171"/>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3" name="Line 45"/>
            <p:cNvSpPr>
              <a:spLocks noChangeShapeType="1"/>
            </p:cNvSpPr>
            <p:nvPr/>
          </p:nvSpPr>
          <p:spPr bwMode="auto">
            <a:xfrm>
              <a:off x="1602" y="2286"/>
              <a:ext cx="261" cy="81"/>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4" name="Line 46"/>
            <p:cNvSpPr>
              <a:spLocks noChangeShapeType="1"/>
            </p:cNvSpPr>
            <p:nvPr/>
          </p:nvSpPr>
          <p:spPr bwMode="auto">
            <a:xfrm>
              <a:off x="1917" y="2376"/>
              <a:ext cx="378" cy="63"/>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 name="Line 47"/>
            <p:cNvSpPr>
              <a:spLocks noChangeShapeType="1"/>
            </p:cNvSpPr>
            <p:nvPr/>
          </p:nvSpPr>
          <p:spPr bwMode="auto">
            <a:xfrm>
              <a:off x="2358" y="2457"/>
              <a:ext cx="243" cy="9"/>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2925365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66969"/>
                                        </p:tgtEl>
                                        <p:attrNameLst>
                                          <p:attrName>style.visibility</p:attrName>
                                        </p:attrNameLst>
                                      </p:cBhvr>
                                      <p:to>
                                        <p:strVal val="visible"/>
                                      </p:to>
                                    </p:set>
                                    <p:animEffect transition="in" filter="wipe(down)">
                                      <p:cBhvr>
                                        <p:cTn id="7" dur="1000"/>
                                        <p:tgtEl>
                                          <p:spTgt spid="16696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166970"/>
                                        </p:tgtEl>
                                        <p:attrNameLst>
                                          <p:attrName>style.visibility</p:attrName>
                                        </p:attrNameLst>
                                      </p:cBhvr>
                                      <p:to>
                                        <p:strVal val="visible"/>
                                      </p:to>
                                    </p:set>
                                    <p:animEffect transition="in" filter="wipe(right)">
                                      <p:cBhvr>
                                        <p:cTn id="12" dur="1000"/>
                                        <p:tgtEl>
                                          <p:spTgt spid="16697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1000" fill="hold"/>
                                        <p:tgtEl>
                                          <p:spTgt spid="56"/>
                                        </p:tgtEl>
                                        <p:attrNameLst>
                                          <p:attrName>ppt_x</p:attrName>
                                        </p:attrNameLst>
                                      </p:cBhvr>
                                      <p:tavLst>
                                        <p:tav tm="0">
                                          <p:val>
                                            <p:strVal val="#ppt_x"/>
                                          </p:val>
                                        </p:tav>
                                        <p:tav tm="100000">
                                          <p:val>
                                            <p:strVal val="#ppt_x"/>
                                          </p:val>
                                        </p:tav>
                                      </p:tavLst>
                                    </p:anim>
                                    <p:anim calcmode="lin" valueType="num">
                                      <p:cBhvr additive="base">
                                        <p:cTn id="18" dur="10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box(out)">
                                      <p:cBhvr>
                                        <p:cTn id="23" dur="2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Introduction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Components of Shear Strength of Soils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and Shear Stresses on a plane</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000000"/>
                </a:solidFill>
                <a:effectLst>
                  <a:outerShdw blurRad="38100" dist="38100" dir="2700000" algn="tl">
                    <a:srgbClr val="000000">
                      <a:alpha val="43137"/>
                    </a:srgbClr>
                  </a:outerShdw>
                </a:effectLst>
                <a:latin typeface="Arial Black" pitchFamily="34" charset="0"/>
              </a:rPr>
              <a:t>Direct Shear Test</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a:t>
            </a:r>
            <a:endParaRPr lang="en-US" sz="1800" dirty="0" smtClean="0">
              <a:solidFill>
                <a:schemeClr val="tx1"/>
              </a:solidFill>
              <a:latin typeface="Arial Black" pitchFamily="34" charset="0"/>
            </a:endParaRP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FF0000"/>
                </a:solidFill>
                <a:effectLst>
                  <a:outerShdw blurRad="38100" dist="38100" dir="2700000" algn="tl">
                    <a:srgbClr val="000000">
                      <a:alpha val="43137"/>
                    </a:srgbClr>
                  </a:outerShdw>
                </a:effectLst>
                <a:latin typeface="Arial Black" pitchFamily="34" charset="0"/>
              </a:rPr>
              <a:t>Unconfined Compression </a:t>
            </a:r>
            <a:r>
              <a:rPr lang="en-US" sz="1800" dirty="0">
                <a:solidFill>
                  <a:srgbClr val="FF0000"/>
                </a:solidFill>
                <a:effectLst>
                  <a:outerShdw blurRad="38100" dist="38100" dir="2700000" algn="tl">
                    <a:srgbClr val="000000">
                      <a:alpha val="43137"/>
                    </a:srgbClr>
                  </a:outerShdw>
                </a:effectLst>
                <a:latin typeface="Arial Black" pitchFamily="34" charset="0"/>
              </a:rPr>
              <a:t>T</a:t>
            </a:r>
            <a:r>
              <a:rPr lang="en-US" sz="1800" dirty="0" smtClean="0">
                <a:solidFill>
                  <a:srgbClr val="FF0000"/>
                </a:solidFill>
                <a:effectLst>
                  <a:outerShdw blurRad="38100" dist="38100" dir="2700000" algn="tl">
                    <a:srgbClr val="000000">
                      <a:alpha val="43137"/>
                    </a:srgbClr>
                  </a:outerShdw>
                </a:effectLst>
                <a:latin typeface="Arial Black" pitchFamily="34" charset="0"/>
              </a:rPr>
              <a: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133170712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ChangeArrowheads="1"/>
          </p:cNvSpPr>
          <p:nvPr/>
        </p:nvSpPr>
        <p:spPr bwMode="auto">
          <a:xfrm>
            <a:off x="0" y="0"/>
            <a:ext cx="6054093" cy="46166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p>
            <a:pPr algn="l" rtl="0" eaLnBrk="0" hangingPunct="0"/>
            <a:r>
              <a:rPr lang="en-US" sz="2400" b="1" u="sng" dirty="0">
                <a:solidFill>
                  <a:srgbClr val="C00000"/>
                </a:solidFill>
                <a:cs typeface="Arial" pitchFamily="34" charset="0"/>
              </a:rPr>
              <a:t>Unconfined Compression Test (UC Test)</a:t>
            </a:r>
            <a:endParaRPr lang="en-AU" sz="2400" b="1" u="sng" dirty="0">
              <a:solidFill>
                <a:srgbClr val="C00000"/>
              </a:solidFill>
              <a:cs typeface="Arial" pitchFamily="34" charset="0"/>
            </a:endParaRPr>
          </a:p>
        </p:txBody>
      </p:sp>
      <p:sp>
        <p:nvSpPr>
          <p:cNvPr id="2" name="TextBox 1"/>
          <p:cNvSpPr txBox="1"/>
          <p:nvPr/>
        </p:nvSpPr>
        <p:spPr>
          <a:xfrm>
            <a:off x="367379" y="408478"/>
            <a:ext cx="8376571" cy="830997"/>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rPr>
              <a:t>This a special class or type of </a:t>
            </a:r>
            <a:r>
              <a:rPr lang="en-US" sz="2400" b="1" dirty="0" smtClean="0">
                <a:solidFill>
                  <a:srgbClr val="0000FF"/>
                </a:solidFill>
                <a:latin typeface="+mn-lt"/>
              </a:rPr>
              <a:t>UU</a:t>
            </a:r>
            <a:r>
              <a:rPr lang="en-US" sz="2400" b="1" dirty="0" smtClean="0">
                <a:latin typeface="+mn-lt"/>
              </a:rPr>
              <a:t> test. In this test the confining pressure</a:t>
            </a:r>
            <a:r>
              <a:rPr lang="en-US" sz="2400" b="1" dirty="0" smtClean="0"/>
              <a:t> </a:t>
            </a:r>
            <a:r>
              <a:rPr lang="en-US" sz="2400" b="1" dirty="0" smtClean="0">
                <a:solidFill>
                  <a:srgbClr val="FF0000"/>
                </a:solidFill>
                <a:latin typeface="Symbol" panose="05050102010706020507" pitchFamily="18" charset="2"/>
              </a:rPr>
              <a:t>s</a:t>
            </a:r>
            <a:r>
              <a:rPr lang="en-US" sz="2400" b="1" baseline="-25000" dirty="0" smtClean="0">
                <a:solidFill>
                  <a:srgbClr val="FF0000"/>
                </a:solidFill>
              </a:rPr>
              <a:t>3</a:t>
            </a:r>
            <a:r>
              <a:rPr lang="en-US" sz="2400" b="1" dirty="0" smtClean="0">
                <a:solidFill>
                  <a:srgbClr val="FF0000"/>
                </a:solidFill>
              </a:rPr>
              <a:t> = 0</a:t>
            </a:r>
            <a:r>
              <a:rPr lang="en-US" sz="2400" b="1" dirty="0" smtClean="0"/>
              <a:t>.</a:t>
            </a:r>
            <a:endParaRPr lang="en-US" sz="2400" b="1" dirty="0"/>
          </a:p>
        </p:txBody>
      </p:sp>
      <p:sp>
        <p:nvSpPr>
          <p:cNvPr id="15" name="TextBox 14"/>
          <p:cNvSpPr txBox="1"/>
          <p:nvPr/>
        </p:nvSpPr>
        <p:spPr>
          <a:xfrm>
            <a:off x="367379" y="1239475"/>
            <a:ext cx="8376571" cy="1200329"/>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rPr>
              <a:t>Axial load is </a:t>
            </a:r>
            <a:r>
              <a:rPr lang="en-US" sz="2400" b="1" dirty="0" smtClean="0">
                <a:solidFill>
                  <a:srgbClr val="0000FF"/>
                </a:solidFill>
                <a:latin typeface="+mn-lt"/>
              </a:rPr>
              <a:t>rapidly</a:t>
            </a:r>
            <a:r>
              <a:rPr lang="en-US" sz="2400" b="1" dirty="0" smtClean="0">
                <a:latin typeface="+mn-lt"/>
              </a:rPr>
              <a:t> applied and at failure</a:t>
            </a:r>
            <a:r>
              <a:rPr lang="en-US" sz="2400" b="1" dirty="0" smtClean="0"/>
              <a:t> </a:t>
            </a:r>
            <a:r>
              <a:rPr lang="en-US" sz="2400" b="1" dirty="0" smtClean="0">
                <a:solidFill>
                  <a:srgbClr val="FF0000"/>
                </a:solidFill>
                <a:latin typeface="Symbol" panose="05050102010706020507" pitchFamily="18" charset="2"/>
              </a:rPr>
              <a:t>s</a:t>
            </a:r>
            <a:r>
              <a:rPr lang="en-US" sz="2400" b="1" baseline="-25000" dirty="0" smtClean="0">
                <a:solidFill>
                  <a:srgbClr val="FF0000"/>
                </a:solidFill>
              </a:rPr>
              <a:t>3</a:t>
            </a:r>
            <a:r>
              <a:rPr lang="en-US" sz="2400" b="1" dirty="0" smtClean="0">
                <a:solidFill>
                  <a:srgbClr val="FF0000"/>
                </a:solidFill>
              </a:rPr>
              <a:t> = 0</a:t>
            </a:r>
            <a:r>
              <a:rPr lang="en-US" sz="2400" b="1" dirty="0" smtClean="0"/>
              <a:t> </a:t>
            </a:r>
            <a:r>
              <a:rPr lang="en-US" sz="2400" b="1" dirty="0" smtClean="0">
                <a:latin typeface="+mn-lt"/>
              </a:rPr>
              <a:t>and the value of</a:t>
            </a:r>
            <a:r>
              <a:rPr lang="en-US" sz="2400" b="1" dirty="0" smtClean="0"/>
              <a:t> </a:t>
            </a:r>
            <a:r>
              <a:rPr lang="en-US" sz="2400" b="1" dirty="0" smtClean="0">
                <a:solidFill>
                  <a:srgbClr val="FF0000"/>
                </a:solidFill>
                <a:latin typeface="Symbol" panose="05050102010706020507" pitchFamily="18" charset="2"/>
              </a:rPr>
              <a:t>s</a:t>
            </a:r>
            <a:r>
              <a:rPr lang="en-US" sz="2400" b="1" baseline="-25000" dirty="0" smtClean="0">
                <a:solidFill>
                  <a:srgbClr val="FF0000"/>
                </a:solidFill>
              </a:rPr>
              <a:t>1</a:t>
            </a:r>
            <a:r>
              <a:rPr lang="en-US" sz="2400" b="1" dirty="0" smtClean="0"/>
              <a:t> </a:t>
            </a:r>
            <a:r>
              <a:rPr lang="en-US" sz="2400" b="1" dirty="0" smtClean="0">
                <a:latin typeface="+mn-lt"/>
              </a:rPr>
              <a:t>necessary to cause failure is called the </a:t>
            </a:r>
            <a:r>
              <a:rPr lang="en-US" sz="2400" b="1" dirty="0" smtClean="0">
                <a:solidFill>
                  <a:srgbClr val="0000FF"/>
                </a:solidFill>
                <a:latin typeface="+mn-lt"/>
              </a:rPr>
              <a:t>Unconfined</a:t>
            </a:r>
            <a:r>
              <a:rPr lang="en-US" sz="2400" b="1" dirty="0" smtClean="0">
                <a:latin typeface="+mn-lt"/>
              </a:rPr>
              <a:t> </a:t>
            </a:r>
            <a:r>
              <a:rPr lang="en-US" sz="2400" b="1" dirty="0" smtClean="0">
                <a:solidFill>
                  <a:srgbClr val="0000FF"/>
                </a:solidFill>
                <a:latin typeface="+mn-lt"/>
              </a:rPr>
              <a:t>Compression</a:t>
            </a:r>
            <a:r>
              <a:rPr lang="en-US" sz="2400" b="1" dirty="0" smtClean="0">
                <a:latin typeface="+mn-lt"/>
              </a:rPr>
              <a:t> </a:t>
            </a:r>
            <a:r>
              <a:rPr lang="en-US" sz="2400" b="1" dirty="0" smtClean="0">
                <a:solidFill>
                  <a:srgbClr val="0000FF"/>
                </a:solidFill>
                <a:latin typeface="+mn-lt"/>
              </a:rPr>
              <a:t>Strength</a:t>
            </a:r>
            <a:r>
              <a:rPr lang="en-US" sz="2400" b="1" dirty="0" smtClean="0"/>
              <a:t> </a:t>
            </a:r>
            <a:r>
              <a:rPr lang="en-US" sz="2400" b="1" dirty="0" smtClean="0">
                <a:solidFill>
                  <a:srgbClr val="FF0000"/>
                </a:solidFill>
              </a:rPr>
              <a:t>q</a:t>
            </a:r>
            <a:r>
              <a:rPr lang="en-US" sz="2400" b="1" baseline="-25000" dirty="0" smtClean="0">
                <a:solidFill>
                  <a:srgbClr val="FF0000"/>
                </a:solidFill>
              </a:rPr>
              <a:t>u</a:t>
            </a:r>
            <a:r>
              <a:rPr lang="en-US" sz="2400" b="1" dirty="0" smtClean="0"/>
              <a:t>.</a:t>
            </a:r>
            <a:endParaRPr lang="en-US" sz="2400" b="1" dirty="0"/>
          </a:p>
        </p:txBody>
      </p:sp>
      <p:pic>
        <p:nvPicPr>
          <p:cNvPr id="3" name="Picture 2"/>
          <p:cNvPicPr>
            <a:picLocks noChangeAspect="1"/>
          </p:cNvPicPr>
          <p:nvPr/>
        </p:nvPicPr>
        <p:blipFill>
          <a:blip r:embed="rId2"/>
          <a:stretch>
            <a:fillRect/>
          </a:stretch>
        </p:blipFill>
        <p:spPr>
          <a:xfrm>
            <a:off x="857565" y="2514159"/>
            <a:ext cx="2169481" cy="4130022"/>
          </a:xfrm>
          <a:prstGeom prst="rect">
            <a:avLst/>
          </a:prstGeom>
        </p:spPr>
      </p:pic>
      <p:pic>
        <p:nvPicPr>
          <p:cNvPr id="4" name="Picture 3"/>
          <p:cNvPicPr>
            <a:picLocks noChangeAspect="1"/>
          </p:cNvPicPr>
          <p:nvPr/>
        </p:nvPicPr>
        <p:blipFill>
          <a:blip r:embed="rId3"/>
          <a:stretch>
            <a:fillRect/>
          </a:stretch>
        </p:blipFill>
        <p:spPr>
          <a:xfrm>
            <a:off x="3443118" y="3032154"/>
            <a:ext cx="2610975" cy="3075938"/>
          </a:xfrm>
          <a:prstGeom prst="rect">
            <a:avLst/>
          </a:prstGeom>
          <a:ln>
            <a:solidFill>
              <a:srgbClr val="FF0000"/>
            </a:solidFill>
          </a:ln>
        </p:spPr>
      </p:pic>
      <p:pic>
        <p:nvPicPr>
          <p:cNvPr id="5" name="Picture 4"/>
          <p:cNvPicPr>
            <a:picLocks noChangeAspect="1"/>
          </p:cNvPicPr>
          <p:nvPr/>
        </p:nvPicPr>
        <p:blipFill>
          <a:blip r:embed="rId4"/>
          <a:stretch>
            <a:fillRect/>
          </a:stretch>
        </p:blipFill>
        <p:spPr>
          <a:xfrm>
            <a:off x="6170389" y="3032154"/>
            <a:ext cx="2802161" cy="3066891"/>
          </a:xfrm>
          <a:prstGeom prst="rect">
            <a:avLst/>
          </a:prstGeom>
          <a:ln>
            <a:solidFill>
              <a:srgbClr val="FF0000"/>
            </a:solidFill>
          </a:ln>
        </p:spPr>
      </p:pic>
      <p:sp>
        <p:nvSpPr>
          <p:cNvPr id="6" name="Rectangle 5"/>
          <p:cNvSpPr/>
          <p:nvPr/>
        </p:nvSpPr>
        <p:spPr>
          <a:xfrm>
            <a:off x="3719742" y="6220624"/>
            <a:ext cx="2095445" cy="369332"/>
          </a:xfrm>
          <a:prstGeom prst="rect">
            <a:avLst/>
          </a:prstGeom>
        </p:spPr>
        <p:txBody>
          <a:bodyPr wrap="none">
            <a:spAutoFit/>
          </a:bodyPr>
          <a:lstStyle/>
          <a:p>
            <a:pPr algn="ctr"/>
            <a:r>
              <a:rPr lang="en-US" b="1" dirty="0" smtClean="0">
                <a:solidFill>
                  <a:srgbClr val="C00000"/>
                </a:solidFill>
              </a:rPr>
              <a:t>Failure by shear </a:t>
            </a:r>
            <a:endParaRPr lang="en-US" dirty="0">
              <a:solidFill>
                <a:srgbClr val="C00000"/>
              </a:solidFill>
            </a:endParaRPr>
          </a:p>
        </p:txBody>
      </p:sp>
      <p:sp>
        <p:nvSpPr>
          <p:cNvPr id="20" name="Rectangle 19"/>
          <p:cNvSpPr/>
          <p:nvPr/>
        </p:nvSpPr>
        <p:spPr>
          <a:xfrm>
            <a:off x="6387245" y="6188358"/>
            <a:ext cx="2262158" cy="369332"/>
          </a:xfrm>
          <a:prstGeom prst="rect">
            <a:avLst/>
          </a:prstGeom>
        </p:spPr>
        <p:txBody>
          <a:bodyPr wrap="none">
            <a:spAutoFit/>
          </a:bodyPr>
          <a:lstStyle/>
          <a:p>
            <a:pPr algn="ctr"/>
            <a:r>
              <a:rPr lang="en-US" b="1" dirty="0" smtClean="0">
                <a:solidFill>
                  <a:srgbClr val="C00000"/>
                </a:solidFill>
              </a:rPr>
              <a:t>Failure by Bulging </a:t>
            </a:r>
            <a:endParaRPr lang="en-US" dirty="0">
              <a:solidFill>
                <a:srgbClr val="C00000"/>
              </a:solidFill>
            </a:endParaRPr>
          </a:p>
        </p:txBody>
      </p:sp>
    </p:spTree>
    <p:extLst>
      <p:ext uri="{BB962C8B-B14F-4D97-AF65-F5344CB8AC3E}">
        <p14:creationId xmlns:p14="http://schemas.microsoft.com/office/powerpoint/2010/main" val="3519483890"/>
      </p:ext>
    </p:extLst>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Box 5"/>
              <p:cNvSpPr txBox="1"/>
              <p:nvPr/>
            </p:nvSpPr>
            <p:spPr>
              <a:xfrm>
                <a:off x="614040" y="1401095"/>
                <a:ext cx="2743523" cy="572529"/>
              </a:xfrm>
              <a:prstGeom prst="rect">
                <a:avLst/>
              </a:prstGeom>
              <a:solidFill>
                <a:schemeClr val="bg2"/>
              </a:solidFill>
              <a:ln>
                <a:solidFill>
                  <a:srgbClr val="0B0BEF"/>
                </a:solidFill>
              </a:ln>
            </p:spPr>
            <p:txBody>
              <a:bodyPr wrap="square" lIns="0" tIns="0" rIns="0" bIns="0" rtlCol="0">
                <a:spAutoFit/>
              </a:bodyPr>
              <a:lstStyle/>
              <a:p>
                <a:pPr algn="l" rtl="0"/>
                <a14:m>
                  <m:oMath xmlns:m="http://schemas.openxmlformats.org/officeDocument/2006/math">
                    <m:r>
                      <a:rPr lang="en-US" sz="2800" b="1" i="1" smtClean="0">
                        <a:solidFill>
                          <a:srgbClr val="FF0000"/>
                        </a:solidFill>
                        <a:latin typeface="Cambria Math" panose="02040503050406030204" pitchFamily="18" charset="0"/>
                        <a:ea typeface="Cambria Math" panose="02040503050406030204" pitchFamily="18" charset="0"/>
                      </a:rPr>
                      <m:t>𝝉</m:t>
                    </m:r>
                    <m:r>
                      <a:rPr lang="en-US" sz="2800" b="1" i="1" smtClean="0">
                        <a:solidFill>
                          <a:srgbClr val="FF0000"/>
                        </a:solidFill>
                        <a:latin typeface="Cambria Math" panose="02040503050406030204" pitchFamily="18" charset="0"/>
                      </a:rPr>
                      <m:t>=</m:t>
                    </m:r>
                    <m:f>
                      <m:fPr>
                        <m:ctrlPr>
                          <a:rPr lang="en-US" sz="2800" b="1" i="1" smtClean="0">
                            <a:solidFill>
                              <a:srgbClr val="FF0000"/>
                            </a:solidFill>
                            <a:latin typeface="Cambria Math" panose="02040503050406030204" pitchFamily="18" charset="0"/>
                          </a:rPr>
                        </m:ctrlPr>
                      </m:fPr>
                      <m:num>
                        <m:sSub>
                          <m:sSubPr>
                            <m:ctrlPr>
                              <a:rPr lang="en-US" sz="2800" b="1" i="1" smtClean="0">
                                <a:solidFill>
                                  <a:srgbClr val="FF0000"/>
                                </a:solidFill>
                                <a:latin typeface="Cambria Math" panose="02040503050406030204" pitchFamily="18" charset="0"/>
                              </a:rPr>
                            </m:ctrlPr>
                          </m:sSubPr>
                          <m:e>
                            <m:r>
                              <a:rPr lang="en-US" sz="2800" b="1" i="1" smtClean="0">
                                <a:solidFill>
                                  <a:srgbClr val="FF0000"/>
                                </a:solidFill>
                                <a:latin typeface="Cambria Math" panose="02040503050406030204" pitchFamily="18" charset="0"/>
                                <a:ea typeface="Cambria Math" panose="02040503050406030204" pitchFamily="18" charset="0"/>
                              </a:rPr>
                              <m:t>𝝈</m:t>
                            </m:r>
                          </m:e>
                          <m:sub>
                            <m:r>
                              <a:rPr lang="en-US" sz="2800" b="1" i="1" smtClean="0">
                                <a:solidFill>
                                  <a:srgbClr val="FF0000"/>
                                </a:solidFill>
                                <a:latin typeface="Cambria Math" panose="02040503050406030204" pitchFamily="18" charset="0"/>
                              </a:rPr>
                              <m:t>𝟏</m:t>
                            </m:r>
                          </m:sub>
                        </m:sSub>
                      </m:num>
                      <m:den>
                        <m:r>
                          <a:rPr lang="en-US" sz="2800" b="1" i="1" smtClean="0">
                            <a:solidFill>
                              <a:srgbClr val="FF0000"/>
                            </a:solidFill>
                            <a:latin typeface="Cambria Math" panose="02040503050406030204" pitchFamily="18" charset="0"/>
                          </a:rPr>
                          <m:t>𝟐</m:t>
                        </m:r>
                      </m:den>
                    </m:f>
                    <m:r>
                      <a:rPr lang="en-US" sz="2800" b="1" i="1" smtClean="0">
                        <a:solidFill>
                          <a:srgbClr val="FF0000"/>
                        </a:solidFill>
                        <a:latin typeface="Cambria Math" panose="02040503050406030204" pitchFamily="18" charset="0"/>
                      </a:rPr>
                      <m:t>=</m:t>
                    </m:r>
                    <m:f>
                      <m:fPr>
                        <m:ctrlPr>
                          <a:rPr lang="en-US" sz="2800" b="1" i="1" smtClean="0">
                            <a:solidFill>
                              <a:srgbClr val="FF0000"/>
                            </a:solidFill>
                            <a:latin typeface="Cambria Math" panose="02040503050406030204" pitchFamily="18" charset="0"/>
                          </a:rPr>
                        </m:ctrlPr>
                      </m:fPr>
                      <m:num>
                        <m:sSub>
                          <m:sSubPr>
                            <m:ctrlPr>
                              <a:rPr lang="en-US" sz="2800" b="1" i="1" smtClean="0">
                                <a:solidFill>
                                  <a:srgbClr val="FF0000"/>
                                </a:solidFill>
                                <a:latin typeface="Cambria Math" panose="02040503050406030204" pitchFamily="18" charset="0"/>
                              </a:rPr>
                            </m:ctrlPr>
                          </m:sSubPr>
                          <m:e>
                            <m:r>
                              <a:rPr lang="en-US" sz="2800" b="1" i="1" smtClean="0">
                                <a:solidFill>
                                  <a:srgbClr val="FF0000"/>
                                </a:solidFill>
                                <a:latin typeface="Cambria Math" panose="02040503050406030204" pitchFamily="18" charset="0"/>
                              </a:rPr>
                              <m:t>𝒒</m:t>
                            </m:r>
                          </m:e>
                          <m:sub>
                            <m:r>
                              <a:rPr lang="en-US" sz="2800" b="1" i="1" smtClean="0">
                                <a:solidFill>
                                  <a:srgbClr val="FF0000"/>
                                </a:solidFill>
                                <a:latin typeface="Cambria Math" panose="02040503050406030204" pitchFamily="18" charset="0"/>
                              </a:rPr>
                              <m:t>𝒖</m:t>
                            </m:r>
                          </m:sub>
                        </m:sSub>
                      </m:num>
                      <m:den>
                        <m:r>
                          <a:rPr lang="en-US" sz="2800" b="1" i="1" smtClean="0">
                            <a:solidFill>
                              <a:srgbClr val="FF0000"/>
                            </a:solidFill>
                            <a:latin typeface="Cambria Math" panose="02040503050406030204" pitchFamily="18" charset="0"/>
                          </a:rPr>
                          <m:t>𝟐</m:t>
                        </m:r>
                      </m:den>
                    </m:f>
                  </m:oMath>
                </a14:m>
                <a:r>
                  <a:rPr lang="en-US" sz="2800" b="1" dirty="0" smtClean="0">
                    <a:solidFill>
                      <a:srgbClr val="FF0000"/>
                    </a:solidFill>
                    <a:latin typeface="Symbol" panose="05050102010706020507" pitchFamily="18" charset="2"/>
                  </a:rPr>
                  <a:t> =</a:t>
                </a:r>
                <a14:m>
                  <m:oMath xmlns:m="http://schemas.openxmlformats.org/officeDocument/2006/math">
                    <m:r>
                      <a:rPr lang="en-US" sz="2800" b="1" i="0" dirty="0" smtClean="0">
                        <a:solidFill>
                          <a:srgbClr val="FF0000"/>
                        </a:solidFill>
                        <a:latin typeface="Cambria Math" panose="02040503050406030204" pitchFamily="18" charset="0"/>
                      </a:rPr>
                      <m:t> </m:t>
                    </m:r>
                    <m:sSub>
                      <m:sSubPr>
                        <m:ctrlPr>
                          <a:rPr lang="en-US" sz="2800" b="1" i="1" dirty="0" smtClean="0">
                            <a:solidFill>
                              <a:srgbClr val="FF0000"/>
                            </a:solidFill>
                            <a:latin typeface="Cambria Math" panose="02040503050406030204" pitchFamily="18" charset="0"/>
                          </a:rPr>
                        </m:ctrlPr>
                      </m:sSubPr>
                      <m:e>
                        <m:r>
                          <a:rPr lang="en-US" sz="2800" b="1" i="1" dirty="0" smtClean="0">
                            <a:solidFill>
                              <a:srgbClr val="FF0000"/>
                            </a:solidFill>
                            <a:latin typeface="Cambria Math" panose="02040503050406030204" pitchFamily="18" charset="0"/>
                          </a:rPr>
                          <m:t>𝑪</m:t>
                        </m:r>
                      </m:e>
                      <m:sub>
                        <m:r>
                          <a:rPr lang="en-US" sz="2800" b="1" i="1" dirty="0" smtClean="0">
                            <a:solidFill>
                              <a:srgbClr val="FF0000"/>
                            </a:solidFill>
                            <a:latin typeface="Cambria Math" panose="02040503050406030204" pitchFamily="18" charset="0"/>
                          </a:rPr>
                          <m:t>𝒖</m:t>
                        </m:r>
                      </m:sub>
                    </m:sSub>
                  </m:oMath>
                </a14:m>
                <a:endParaRPr lang="en-US" sz="2800" b="1" dirty="0">
                  <a:solidFill>
                    <a:srgbClr val="FF0000"/>
                  </a:solidFill>
                  <a:latin typeface="Symbol" panose="05050102010706020507" pitchFamily="18" charset="2"/>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614040" y="1401095"/>
                <a:ext cx="2743523" cy="572529"/>
              </a:xfrm>
              <a:prstGeom prst="rect">
                <a:avLst/>
              </a:prstGeom>
              <a:blipFill rotWithShape="0">
                <a:blip r:embed="rId2"/>
                <a:stretch>
                  <a:fillRect t="-10417" b="-17708"/>
                </a:stretch>
              </a:blipFill>
              <a:ln>
                <a:solidFill>
                  <a:srgbClr val="0B0BEF"/>
                </a:solidFill>
              </a:ln>
            </p:spPr>
            <p:txBody>
              <a:bodyPr/>
              <a:lstStyle/>
              <a:p>
                <a:r>
                  <a:rPr lang="en-US">
                    <a:noFill/>
                  </a:rPr>
                  <a:t> </a:t>
                </a:r>
              </a:p>
            </p:txBody>
          </p:sp>
        </mc:Fallback>
      </mc:AlternateContent>
      <p:sp>
        <p:nvSpPr>
          <p:cNvPr id="26" name="TextBox 25"/>
          <p:cNvSpPr txBox="1"/>
          <p:nvPr/>
        </p:nvSpPr>
        <p:spPr>
          <a:xfrm>
            <a:off x="176290" y="2243140"/>
            <a:ext cx="4235090" cy="1569660"/>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rPr>
              <a:t>The difference in </a:t>
            </a:r>
            <a:r>
              <a:rPr lang="en-US" sz="2400" b="1" dirty="0" err="1" smtClean="0">
                <a:solidFill>
                  <a:srgbClr val="0000FF"/>
                </a:solidFill>
                <a:latin typeface="+mn-lt"/>
              </a:rPr>
              <a:t>q</a:t>
            </a:r>
            <a:r>
              <a:rPr lang="en-US" sz="2400" b="1" baseline="-25000" dirty="0" err="1" smtClean="0">
                <a:solidFill>
                  <a:srgbClr val="0000FF"/>
                </a:solidFill>
                <a:latin typeface="+mn-lt"/>
              </a:rPr>
              <a:t>u</a:t>
            </a:r>
            <a:r>
              <a:rPr lang="en-US" sz="2400" b="1" dirty="0" smtClean="0">
                <a:latin typeface="+mn-lt"/>
              </a:rPr>
              <a:t> between different tests will depend on the level of </a:t>
            </a:r>
            <a:r>
              <a:rPr lang="en-US" sz="2400" b="1" dirty="0" smtClean="0">
                <a:solidFill>
                  <a:srgbClr val="FF0000"/>
                </a:solidFill>
                <a:latin typeface="+mn-lt"/>
              </a:rPr>
              <a:t>compaction</a:t>
            </a:r>
            <a:r>
              <a:rPr lang="en-US" sz="2400" b="1" dirty="0" smtClean="0">
                <a:latin typeface="+mn-lt"/>
              </a:rPr>
              <a:t> for each sample.</a:t>
            </a:r>
            <a:endParaRPr lang="en-US" sz="2400" b="1" dirty="0">
              <a:latin typeface="+mn-lt"/>
            </a:endParaRPr>
          </a:p>
        </p:txBody>
      </p:sp>
      <p:sp>
        <p:nvSpPr>
          <p:cNvPr id="27" name="TextBox 26"/>
          <p:cNvSpPr txBox="1"/>
          <p:nvPr/>
        </p:nvSpPr>
        <p:spPr>
          <a:xfrm>
            <a:off x="176290" y="4372712"/>
            <a:ext cx="8243887" cy="1569660"/>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rPr>
              <a:t>Since we said that in </a:t>
            </a:r>
            <a:r>
              <a:rPr lang="en-US" sz="2400" b="1" dirty="0" smtClean="0">
                <a:solidFill>
                  <a:srgbClr val="0000FF"/>
                </a:solidFill>
                <a:latin typeface="+mn-lt"/>
              </a:rPr>
              <a:t>UU</a:t>
            </a:r>
            <a:r>
              <a:rPr lang="en-US" sz="2400" b="1" dirty="0" smtClean="0">
                <a:latin typeface="+mn-lt"/>
              </a:rPr>
              <a:t> test strength is independent of </a:t>
            </a:r>
            <a:r>
              <a:rPr lang="en-US" sz="2400" b="1" dirty="0" smtClean="0">
                <a:solidFill>
                  <a:srgbClr val="0000FF"/>
                </a:solidFill>
                <a:latin typeface="Symbol" panose="05050102010706020507" pitchFamily="18" charset="2"/>
              </a:rPr>
              <a:t>s</a:t>
            </a:r>
            <a:r>
              <a:rPr lang="en-US" sz="2400" b="1" baseline="-25000" dirty="0" smtClean="0">
                <a:solidFill>
                  <a:srgbClr val="0000FF"/>
                </a:solidFill>
                <a:latin typeface="+mn-lt"/>
              </a:rPr>
              <a:t>3</a:t>
            </a:r>
            <a:r>
              <a:rPr lang="en-US" sz="2400" b="1" dirty="0" smtClean="0">
                <a:latin typeface="+mn-lt"/>
              </a:rPr>
              <a:t>, theoretically the value of </a:t>
            </a:r>
            <a:r>
              <a:rPr lang="en-US" sz="2400" b="1" dirty="0" smtClean="0">
                <a:solidFill>
                  <a:srgbClr val="0000FF"/>
                </a:solidFill>
                <a:latin typeface="+mn-lt"/>
              </a:rPr>
              <a:t>C</a:t>
            </a:r>
            <a:r>
              <a:rPr lang="en-US" sz="2400" b="1" baseline="-25000" dirty="0" smtClean="0">
                <a:solidFill>
                  <a:srgbClr val="0000FF"/>
                </a:solidFill>
                <a:latin typeface="+mn-lt"/>
              </a:rPr>
              <a:t>u</a:t>
            </a:r>
            <a:r>
              <a:rPr lang="en-US" sz="2400" b="1" dirty="0" smtClean="0">
                <a:latin typeface="+mn-lt"/>
              </a:rPr>
              <a:t> obtained from unconfined compression test or </a:t>
            </a:r>
            <a:r>
              <a:rPr lang="en-US" sz="2400" b="1" dirty="0" smtClean="0">
                <a:solidFill>
                  <a:srgbClr val="0000FF"/>
                </a:solidFill>
                <a:latin typeface="+mn-lt"/>
              </a:rPr>
              <a:t>UU</a:t>
            </a:r>
            <a:r>
              <a:rPr lang="en-US" sz="2400" b="1" dirty="0" smtClean="0">
                <a:latin typeface="+mn-lt"/>
              </a:rPr>
              <a:t> test </a:t>
            </a:r>
            <a:r>
              <a:rPr lang="en-US" sz="2400" b="1" dirty="0" smtClean="0">
                <a:solidFill>
                  <a:srgbClr val="FF0000"/>
                </a:solidFill>
                <a:latin typeface="+mn-lt"/>
              </a:rPr>
              <a:t>must be the same. </a:t>
            </a:r>
            <a:r>
              <a:rPr lang="en-US" sz="2400" b="1" dirty="0" smtClean="0">
                <a:latin typeface="+mn-lt"/>
              </a:rPr>
              <a:t>In practice, however </a:t>
            </a:r>
            <a:r>
              <a:rPr lang="en-US" sz="2400" b="1" dirty="0" smtClean="0">
                <a:solidFill>
                  <a:srgbClr val="0000FF"/>
                </a:solidFill>
                <a:latin typeface="+mn-lt"/>
              </a:rPr>
              <a:t>C</a:t>
            </a:r>
            <a:r>
              <a:rPr lang="en-US" sz="2400" b="1" baseline="-25000" dirty="0" smtClean="0">
                <a:solidFill>
                  <a:srgbClr val="0000FF"/>
                </a:solidFill>
                <a:latin typeface="+mn-lt"/>
              </a:rPr>
              <a:t>u</a:t>
            </a:r>
            <a:r>
              <a:rPr lang="en-US" sz="2400" b="1" dirty="0" smtClean="0">
                <a:latin typeface="+mn-lt"/>
              </a:rPr>
              <a:t> from </a:t>
            </a:r>
            <a:r>
              <a:rPr lang="en-US" sz="2400" b="1" dirty="0" smtClean="0">
                <a:solidFill>
                  <a:srgbClr val="0000FF"/>
                </a:solidFill>
                <a:latin typeface="+mn-lt"/>
              </a:rPr>
              <a:t>UC</a:t>
            </a:r>
            <a:r>
              <a:rPr lang="en-US" sz="2400" b="1" dirty="0" smtClean="0">
                <a:latin typeface="+mn-lt"/>
              </a:rPr>
              <a:t> is slightly </a:t>
            </a:r>
            <a:r>
              <a:rPr lang="en-US" sz="2400" b="1" dirty="0" smtClean="0">
                <a:solidFill>
                  <a:srgbClr val="0000FF"/>
                </a:solidFill>
                <a:latin typeface="+mn-lt"/>
              </a:rPr>
              <a:t>lower</a:t>
            </a:r>
            <a:r>
              <a:rPr lang="en-US" sz="2400" b="1" dirty="0" smtClean="0">
                <a:latin typeface="+mn-lt"/>
              </a:rPr>
              <a:t> than that from </a:t>
            </a:r>
            <a:r>
              <a:rPr lang="en-US" sz="2400" b="1" dirty="0" smtClean="0">
                <a:solidFill>
                  <a:srgbClr val="0000FF"/>
                </a:solidFill>
                <a:latin typeface="+mn-lt"/>
              </a:rPr>
              <a:t>UU</a:t>
            </a:r>
            <a:r>
              <a:rPr lang="en-US" sz="2400" b="1" dirty="0" smtClean="0">
                <a:latin typeface="+mn-lt"/>
              </a:rPr>
              <a:t> test.</a:t>
            </a:r>
            <a:endParaRPr lang="en-US" sz="2400" b="1" dirty="0">
              <a:latin typeface="+mn-lt"/>
            </a:endParaRPr>
          </a:p>
        </p:txBody>
      </p:sp>
      <p:sp>
        <p:nvSpPr>
          <p:cNvPr id="28" name="TextBox 27"/>
          <p:cNvSpPr txBox="1"/>
          <p:nvPr/>
        </p:nvSpPr>
        <p:spPr>
          <a:xfrm>
            <a:off x="176290" y="92569"/>
            <a:ext cx="8243887" cy="1200329"/>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400" b="1">
                <a:latin typeface="+mn-lt"/>
              </a:defRPr>
            </a:lvl1pPr>
          </a:lstStyle>
          <a:p>
            <a:r>
              <a:rPr lang="en-US" dirty="0"/>
              <a:t>Because the undrained shear strength is independent of the confining pressure as long as the soil is fully saturated and fully undrained, we have</a:t>
            </a:r>
          </a:p>
        </p:txBody>
      </p:sp>
      <p:pic>
        <p:nvPicPr>
          <p:cNvPr id="8" name="Picture 7"/>
          <p:cNvPicPr>
            <a:picLocks noChangeAspect="1"/>
          </p:cNvPicPr>
          <p:nvPr/>
        </p:nvPicPr>
        <p:blipFill>
          <a:blip r:embed="rId3"/>
          <a:stretch>
            <a:fillRect/>
          </a:stretch>
        </p:blipFill>
        <p:spPr>
          <a:xfrm>
            <a:off x="4400550" y="1133537"/>
            <a:ext cx="4579392" cy="3239175"/>
          </a:xfrm>
          <a:prstGeom prst="rect">
            <a:avLst/>
          </a:prstGeom>
        </p:spPr>
      </p:pic>
      <p:sp>
        <p:nvSpPr>
          <p:cNvPr id="2" name="Rectangle 1"/>
          <p:cNvSpPr/>
          <p:nvPr/>
        </p:nvSpPr>
        <p:spPr>
          <a:xfrm>
            <a:off x="6696635" y="3812800"/>
            <a:ext cx="806824" cy="2347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8564" y="3039035"/>
            <a:ext cx="358588" cy="29093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2999444"/>
      </p:ext>
    </p:extLst>
  </p:cSld>
  <p:clrMapOvr>
    <a:masterClrMapping/>
  </p:clrMapOv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663" y="811658"/>
            <a:ext cx="8263249" cy="1938992"/>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rPr>
              <a:t>The effective stress conditions at failure are </a:t>
            </a:r>
            <a:r>
              <a:rPr lang="en-US" sz="2400" b="1" u="sng" dirty="0" smtClean="0">
                <a:solidFill>
                  <a:srgbClr val="FF0000"/>
                </a:solidFill>
                <a:latin typeface="+mn-lt"/>
              </a:rPr>
              <a:t>identical</a:t>
            </a:r>
            <a:r>
              <a:rPr lang="en-US" sz="2400" b="1" dirty="0" smtClean="0">
                <a:latin typeface="+mn-lt"/>
              </a:rPr>
              <a:t> for both </a:t>
            </a:r>
            <a:r>
              <a:rPr lang="en-US" sz="2400" b="1" dirty="0" smtClean="0">
                <a:solidFill>
                  <a:srgbClr val="0000FF"/>
                </a:solidFill>
                <a:latin typeface="+mn-lt"/>
              </a:rPr>
              <a:t>UU</a:t>
            </a:r>
            <a:r>
              <a:rPr lang="en-US" sz="2400" b="1" dirty="0" smtClean="0">
                <a:latin typeface="+mn-lt"/>
              </a:rPr>
              <a:t> and </a:t>
            </a:r>
            <a:r>
              <a:rPr lang="en-US" sz="2400" b="1" dirty="0" smtClean="0">
                <a:solidFill>
                  <a:srgbClr val="0000FF"/>
                </a:solidFill>
                <a:latin typeface="+mn-lt"/>
              </a:rPr>
              <a:t>UC</a:t>
            </a:r>
            <a:r>
              <a:rPr lang="en-US" sz="2400" b="1" dirty="0" smtClean="0">
                <a:latin typeface="+mn-lt"/>
              </a:rPr>
              <a:t> tests. And if the effective stress conditions are the </a:t>
            </a:r>
            <a:r>
              <a:rPr lang="en-US" sz="2400" b="1" dirty="0" smtClean="0">
                <a:solidFill>
                  <a:srgbClr val="0000FF"/>
                </a:solidFill>
                <a:latin typeface="+mn-lt"/>
              </a:rPr>
              <a:t>same</a:t>
            </a:r>
            <a:r>
              <a:rPr lang="en-US" sz="2400" b="1" dirty="0" smtClean="0">
                <a:latin typeface="+mn-lt"/>
              </a:rPr>
              <a:t> in </a:t>
            </a:r>
            <a:r>
              <a:rPr lang="en-US" sz="2400" b="1" dirty="0" smtClean="0">
                <a:solidFill>
                  <a:srgbClr val="0000FF"/>
                </a:solidFill>
                <a:latin typeface="+mn-lt"/>
              </a:rPr>
              <a:t>both</a:t>
            </a:r>
            <a:r>
              <a:rPr lang="en-US" sz="2400" b="1" dirty="0" smtClean="0">
                <a:latin typeface="+mn-lt"/>
              </a:rPr>
              <a:t> tests, then the strengths will be the </a:t>
            </a:r>
            <a:r>
              <a:rPr lang="en-US" sz="2400" b="1" dirty="0" smtClean="0">
                <a:solidFill>
                  <a:srgbClr val="0000FF"/>
                </a:solidFill>
                <a:latin typeface="+mn-lt"/>
              </a:rPr>
              <a:t>same</a:t>
            </a:r>
            <a:r>
              <a:rPr lang="en-US" sz="2400" b="1" dirty="0" smtClean="0">
                <a:latin typeface="+mn-lt"/>
              </a:rPr>
              <a:t>. For this to be true the following assumptions must be satisfied.</a:t>
            </a:r>
            <a:endParaRPr lang="en-US" sz="2400" b="1" dirty="0">
              <a:latin typeface="+mn-lt"/>
            </a:endParaRPr>
          </a:p>
        </p:txBody>
      </p:sp>
      <p:sp>
        <p:nvSpPr>
          <p:cNvPr id="4" name="TextBox 3"/>
          <p:cNvSpPr txBox="1"/>
          <p:nvPr/>
        </p:nvSpPr>
        <p:spPr>
          <a:xfrm>
            <a:off x="126919" y="389214"/>
            <a:ext cx="1040670" cy="461665"/>
          </a:xfrm>
          <a:prstGeom prst="rect">
            <a:avLst/>
          </a:prstGeom>
          <a:solidFill>
            <a:srgbClr val="FFC000"/>
          </a:solidFill>
        </p:spPr>
        <p:txBody>
          <a:bodyPr wrap="none" rtlCol="0">
            <a:spAutoFit/>
          </a:bodyPr>
          <a:lstStyle/>
          <a:p>
            <a:pPr algn="l" rtl="0"/>
            <a:r>
              <a:rPr lang="en-US" sz="2400" b="1" u="sng" dirty="0" smtClean="0"/>
              <a:t>Notes</a:t>
            </a:r>
            <a:endParaRPr lang="en-US" sz="2400" b="1" u="sng" dirty="0"/>
          </a:p>
        </p:txBody>
      </p:sp>
      <p:sp>
        <p:nvSpPr>
          <p:cNvPr id="5" name="TextBox 4"/>
          <p:cNvSpPr txBox="1"/>
          <p:nvPr/>
        </p:nvSpPr>
        <p:spPr>
          <a:xfrm>
            <a:off x="1120687" y="2769854"/>
            <a:ext cx="7428225" cy="461665"/>
          </a:xfrm>
          <a:prstGeom prst="rect">
            <a:avLst/>
          </a:prstGeom>
          <a:noFill/>
        </p:spPr>
        <p:txBody>
          <a:bodyPr wrap="square" rtlCol="0">
            <a:spAutoFit/>
          </a:bodyPr>
          <a:lstStyle/>
          <a:p>
            <a:pPr algn="just" rtl="0"/>
            <a:r>
              <a:rPr lang="en-US" sz="2400" b="1" dirty="0" smtClean="0">
                <a:solidFill>
                  <a:srgbClr val="7030A0"/>
                </a:solidFill>
                <a:latin typeface="+mn-lt"/>
              </a:rPr>
              <a:t>1. The specimen must be </a:t>
            </a:r>
            <a:r>
              <a:rPr lang="en-US" sz="2400" b="1" dirty="0" smtClean="0">
                <a:solidFill>
                  <a:srgbClr val="FF0000"/>
                </a:solidFill>
                <a:latin typeface="+mn-lt"/>
              </a:rPr>
              <a:t>100</a:t>
            </a:r>
            <a:r>
              <a:rPr lang="en-US" sz="2400" b="1" dirty="0" smtClean="0">
                <a:solidFill>
                  <a:srgbClr val="7030A0"/>
                </a:solidFill>
                <a:latin typeface="+mn-lt"/>
              </a:rPr>
              <a:t>% saturated.</a:t>
            </a:r>
            <a:endParaRPr lang="en-US" sz="2400" b="1" dirty="0">
              <a:solidFill>
                <a:srgbClr val="7030A0"/>
              </a:solidFill>
              <a:latin typeface="+mn-lt"/>
            </a:endParaRPr>
          </a:p>
        </p:txBody>
      </p:sp>
      <p:sp>
        <p:nvSpPr>
          <p:cNvPr id="6" name="TextBox 5"/>
          <p:cNvSpPr txBox="1"/>
          <p:nvPr/>
        </p:nvSpPr>
        <p:spPr>
          <a:xfrm>
            <a:off x="1120687" y="3354421"/>
            <a:ext cx="7907197" cy="461665"/>
          </a:xfrm>
          <a:prstGeom prst="rect">
            <a:avLst/>
          </a:prstGeom>
          <a:noFill/>
        </p:spPr>
        <p:txBody>
          <a:bodyPr wrap="square" rtlCol="0">
            <a:spAutoFit/>
          </a:bodyPr>
          <a:lstStyle/>
          <a:p>
            <a:pPr algn="just" rtl="0"/>
            <a:r>
              <a:rPr lang="en-US" sz="2400" b="1" dirty="0" smtClean="0">
                <a:solidFill>
                  <a:srgbClr val="7030A0"/>
                </a:solidFill>
                <a:latin typeface="+mn-lt"/>
              </a:rPr>
              <a:t>2. The specimen must be </a:t>
            </a:r>
            <a:r>
              <a:rPr lang="en-US" sz="2400" b="1" dirty="0" smtClean="0">
                <a:solidFill>
                  <a:srgbClr val="FF0000"/>
                </a:solidFill>
                <a:latin typeface="+mn-lt"/>
              </a:rPr>
              <a:t>intact</a:t>
            </a:r>
            <a:r>
              <a:rPr lang="en-US" sz="2400" b="1" dirty="0" smtClean="0">
                <a:solidFill>
                  <a:srgbClr val="7030A0"/>
                </a:solidFill>
                <a:latin typeface="+mn-lt"/>
              </a:rPr>
              <a:t> and contains no defects.</a:t>
            </a:r>
            <a:endParaRPr lang="en-US" sz="2400" b="1" dirty="0">
              <a:solidFill>
                <a:srgbClr val="7030A0"/>
              </a:solidFill>
              <a:latin typeface="+mn-lt"/>
            </a:endParaRPr>
          </a:p>
        </p:txBody>
      </p:sp>
      <p:sp>
        <p:nvSpPr>
          <p:cNvPr id="7" name="TextBox 6"/>
          <p:cNvSpPr txBox="1"/>
          <p:nvPr/>
        </p:nvSpPr>
        <p:spPr>
          <a:xfrm>
            <a:off x="1120687" y="3936874"/>
            <a:ext cx="6760568" cy="461665"/>
          </a:xfrm>
          <a:prstGeom prst="rect">
            <a:avLst/>
          </a:prstGeom>
          <a:noFill/>
        </p:spPr>
        <p:txBody>
          <a:bodyPr wrap="square" rtlCol="0">
            <a:spAutoFit/>
          </a:bodyPr>
          <a:lstStyle/>
          <a:p>
            <a:pPr algn="just" rtl="0"/>
            <a:r>
              <a:rPr lang="en-US" sz="2400" b="1" dirty="0" smtClean="0">
                <a:solidFill>
                  <a:srgbClr val="7030A0"/>
                </a:solidFill>
                <a:latin typeface="+mn-lt"/>
              </a:rPr>
              <a:t>3. The soil must be very </a:t>
            </a:r>
            <a:r>
              <a:rPr lang="en-US" sz="2400" b="1" dirty="0" smtClean="0">
                <a:solidFill>
                  <a:srgbClr val="FF0000"/>
                </a:solidFill>
                <a:latin typeface="+mn-lt"/>
              </a:rPr>
              <a:t>fine</a:t>
            </a:r>
            <a:r>
              <a:rPr lang="en-US" sz="2400" b="1" dirty="0" smtClean="0">
                <a:solidFill>
                  <a:srgbClr val="7030A0"/>
                </a:solidFill>
                <a:latin typeface="+mn-lt"/>
              </a:rPr>
              <a:t> (clays)</a:t>
            </a:r>
            <a:endParaRPr lang="en-US" sz="2400" b="1" dirty="0">
              <a:solidFill>
                <a:srgbClr val="7030A0"/>
              </a:solidFill>
              <a:latin typeface="+mn-lt"/>
            </a:endParaRPr>
          </a:p>
        </p:txBody>
      </p:sp>
      <p:sp>
        <p:nvSpPr>
          <p:cNvPr id="8" name="TextBox 7"/>
          <p:cNvSpPr txBox="1"/>
          <p:nvPr/>
        </p:nvSpPr>
        <p:spPr>
          <a:xfrm>
            <a:off x="1120687" y="4518632"/>
            <a:ext cx="7762055" cy="461665"/>
          </a:xfrm>
          <a:prstGeom prst="rect">
            <a:avLst/>
          </a:prstGeom>
          <a:noFill/>
        </p:spPr>
        <p:txBody>
          <a:bodyPr wrap="square" rtlCol="0">
            <a:spAutoFit/>
          </a:bodyPr>
          <a:lstStyle/>
          <a:p>
            <a:pPr algn="just" rtl="0"/>
            <a:r>
              <a:rPr lang="en-US" sz="2400" b="1" dirty="0" smtClean="0">
                <a:solidFill>
                  <a:srgbClr val="7030A0"/>
                </a:solidFill>
                <a:latin typeface="+mn-lt"/>
              </a:rPr>
              <a:t>4. The specimen must be sheared </a:t>
            </a:r>
            <a:r>
              <a:rPr lang="en-US" sz="2400" b="1" dirty="0" smtClean="0">
                <a:solidFill>
                  <a:srgbClr val="FF0000"/>
                </a:solidFill>
                <a:latin typeface="+mn-lt"/>
              </a:rPr>
              <a:t>rapidly</a:t>
            </a:r>
            <a:r>
              <a:rPr lang="en-US" sz="2400" b="1" dirty="0" smtClean="0">
                <a:solidFill>
                  <a:srgbClr val="7030A0"/>
                </a:solidFill>
                <a:latin typeface="+mn-lt"/>
              </a:rPr>
              <a:t> to failure.</a:t>
            </a:r>
            <a:endParaRPr lang="en-US" sz="2400" b="1" dirty="0">
              <a:solidFill>
                <a:srgbClr val="7030A0"/>
              </a:solidFill>
              <a:latin typeface="+mn-lt"/>
            </a:endParaRPr>
          </a:p>
        </p:txBody>
      </p:sp>
    </p:spTree>
    <p:extLst>
      <p:ext uri="{BB962C8B-B14F-4D97-AF65-F5344CB8AC3E}">
        <p14:creationId xmlns:p14="http://schemas.microsoft.com/office/powerpoint/2010/main" val="2752547329"/>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288" y="101599"/>
            <a:ext cx="4248535" cy="461665"/>
          </a:xfrm>
          <a:prstGeom prst="rect">
            <a:avLst/>
          </a:prstGeom>
          <a:noFill/>
        </p:spPr>
        <p:txBody>
          <a:bodyPr wrap="none" rtlCol="0">
            <a:spAutoFit/>
          </a:bodyPr>
          <a:lstStyle/>
          <a:p>
            <a:r>
              <a:rPr lang="en-US" sz="2400" b="1" u="sng" dirty="0" smtClean="0">
                <a:solidFill>
                  <a:srgbClr val="C00000"/>
                </a:solidFill>
              </a:rPr>
              <a:t>Comments on Triaxial Tests</a:t>
            </a:r>
            <a:endParaRPr lang="en-US" sz="2400" b="1" u="sng" dirty="0">
              <a:solidFill>
                <a:srgbClr val="C00000"/>
              </a:solidFill>
            </a:endParaRPr>
          </a:p>
        </p:txBody>
      </p:sp>
      <p:pic>
        <p:nvPicPr>
          <p:cNvPr id="6" name="Picture 5"/>
          <p:cNvPicPr>
            <a:picLocks noChangeAspect="1"/>
          </p:cNvPicPr>
          <p:nvPr/>
        </p:nvPicPr>
        <p:blipFill>
          <a:blip r:embed="rId2"/>
          <a:stretch>
            <a:fillRect/>
          </a:stretch>
        </p:blipFill>
        <p:spPr>
          <a:xfrm>
            <a:off x="342671" y="1619605"/>
            <a:ext cx="8323668" cy="2999467"/>
          </a:xfrm>
          <a:prstGeom prst="rect">
            <a:avLst/>
          </a:prstGeom>
          <a:ln>
            <a:solidFill>
              <a:srgbClr val="FF0000"/>
            </a:solidFill>
          </a:ln>
        </p:spPr>
      </p:pic>
      <p:sp>
        <p:nvSpPr>
          <p:cNvPr id="7" name="TextBox 6"/>
          <p:cNvSpPr txBox="1"/>
          <p:nvPr/>
        </p:nvSpPr>
        <p:spPr>
          <a:xfrm>
            <a:off x="363132" y="583603"/>
            <a:ext cx="8282747" cy="1015663"/>
          </a:xfrm>
          <a:prstGeom prst="rect">
            <a:avLst/>
          </a:prstGeom>
          <a:noFill/>
        </p:spPr>
        <p:txBody>
          <a:bodyPr wrap="square" rtlCol="0">
            <a:spAutoFit/>
          </a:bodyPr>
          <a:lstStyle/>
          <a:p>
            <a:pPr algn="just" rtl="0"/>
            <a:r>
              <a:rPr lang="en-US" sz="2000" b="1" dirty="0" smtClean="0">
                <a:latin typeface="+mn-lt"/>
              </a:rPr>
              <a:t>Three types of strength parameters (Consolidated-drained, consolidated-undrained, and unconsolidated undrained) were introduced. There use depends on drainage conditions.</a:t>
            </a:r>
            <a:endParaRPr lang="en-US" sz="2000" b="1" dirty="0">
              <a:latin typeface="+mn-lt"/>
            </a:endParaRPr>
          </a:p>
        </p:txBody>
      </p:sp>
      <p:cxnSp>
        <p:nvCxnSpPr>
          <p:cNvPr id="3" name="Straight Connector 2"/>
          <p:cNvCxnSpPr/>
          <p:nvPr/>
        </p:nvCxnSpPr>
        <p:spPr>
          <a:xfrm>
            <a:off x="968188" y="1828800"/>
            <a:ext cx="200361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839635" y="1828800"/>
            <a:ext cx="59167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76517" y="2102223"/>
            <a:ext cx="59167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76517" y="2357717"/>
            <a:ext cx="200361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675964" y="2617693"/>
            <a:ext cx="59167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756211" y="2617692"/>
            <a:ext cx="1649507"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077635" y="2637676"/>
            <a:ext cx="1353671" cy="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433143" y="3166592"/>
            <a:ext cx="249339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63280" y="3426568"/>
            <a:ext cx="249339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23323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2767" y="39453"/>
            <a:ext cx="3708299" cy="461665"/>
          </a:xfrm>
          <a:prstGeom prst="rect">
            <a:avLst/>
          </a:prstGeom>
          <a:solidFill>
            <a:srgbClr val="FFFF00"/>
          </a:solidFill>
          <a:ln w="9525">
            <a:noFill/>
            <a:miter lim="800000"/>
            <a:headEnd/>
            <a:tailEnd/>
          </a:ln>
        </p:spPr>
        <p:txBody>
          <a:bodyPr wrap="square" anchor="b">
            <a:spAutoFit/>
          </a:bodyPr>
          <a:lstStyle>
            <a:defPPr>
              <a:defRPr lang="en-US"/>
            </a:defPPr>
            <a:lvl1pPr algn="ctr" rtl="0" eaLnBrk="0" fontAlgn="auto" hangingPunct="0">
              <a:spcBef>
                <a:spcPct val="20000"/>
              </a:spcBef>
              <a:spcAft>
                <a:spcPts val="0"/>
              </a:spcAft>
              <a:defRPr sz="2400" b="1" u="sng">
                <a:solidFill>
                  <a:srgbClr val="C00000"/>
                </a:solidFill>
                <a:latin typeface="Arial" pitchFamily="34" charset="0"/>
                <a:cs typeface="Arial" pitchFamily="34" charset="0"/>
              </a:defRPr>
            </a:lvl1pPr>
          </a:lstStyle>
          <a:p>
            <a:pPr algn="l"/>
            <a:r>
              <a:rPr lang="en-US" dirty="0">
                <a:latin typeface="+mn-lt"/>
                <a:sym typeface="Symbol" panose="05050102010706020507" pitchFamily="18" charset="2"/>
              </a:rPr>
              <a:t>SHEAR STRENGTH OF SOILS</a:t>
            </a:r>
            <a:endParaRPr lang="en-US" dirty="0">
              <a:latin typeface="+mn-lt"/>
            </a:endParaRPr>
          </a:p>
        </p:txBody>
      </p:sp>
      <p:sp>
        <p:nvSpPr>
          <p:cNvPr id="9" name="TextBox 8"/>
          <p:cNvSpPr txBox="1"/>
          <p:nvPr/>
        </p:nvSpPr>
        <p:spPr>
          <a:xfrm>
            <a:off x="285750" y="416228"/>
            <a:ext cx="8229600" cy="1200329"/>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sym typeface="Symbol" panose="05050102010706020507" pitchFamily="18" charset="2"/>
              </a:rPr>
              <a:t>Coulomb (1776) observed that there was a stress-dependent component of shear strength and a stress-independent component.</a:t>
            </a:r>
            <a:endParaRPr lang="en-US" sz="2400" b="1" dirty="0">
              <a:latin typeface="+mn-lt"/>
            </a:endParaRPr>
          </a:p>
        </p:txBody>
      </p:sp>
      <p:sp>
        <p:nvSpPr>
          <p:cNvPr id="10" name="TextBox 9"/>
          <p:cNvSpPr txBox="1"/>
          <p:nvPr/>
        </p:nvSpPr>
        <p:spPr>
          <a:xfrm>
            <a:off x="285750" y="1564070"/>
            <a:ext cx="8229600" cy="1569660"/>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sym typeface="Symbol" panose="05050102010706020507" pitchFamily="18" charset="2"/>
              </a:rPr>
              <a:t>The stress-dependent component is similar to sliding friction in solids described above. The other component is related to the intrinsic </a:t>
            </a:r>
            <a:r>
              <a:rPr lang="en-US" sz="2400" b="1" dirty="0" smtClean="0">
                <a:solidFill>
                  <a:srgbClr val="0B0BEF"/>
                </a:solidFill>
                <a:latin typeface="+mn-lt"/>
                <a:sym typeface="Symbol" panose="05050102010706020507" pitchFamily="18" charset="2"/>
              </a:rPr>
              <a:t>COHESION</a:t>
            </a:r>
            <a:r>
              <a:rPr lang="en-US" sz="2400" b="1" dirty="0" smtClean="0">
                <a:latin typeface="+mn-lt"/>
                <a:sym typeface="Symbol" panose="05050102010706020507" pitchFamily="18" charset="2"/>
              </a:rPr>
              <a:t> of the material. Coulomb proposed the following equation for shear strength of soil:</a:t>
            </a:r>
            <a:endParaRPr lang="en-US" sz="2400" b="1" dirty="0">
              <a:latin typeface="+mn-lt"/>
            </a:endParaRPr>
          </a:p>
        </p:txBody>
      </p:sp>
      <mc:AlternateContent xmlns:mc="http://schemas.openxmlformats.org/markup-compatibility/2006" xmlns:a14="http://schemas.microsoft.com/office/drawing/2010/main">
        <mc:Choice Requires="a14">
          <p:sp>
            <p:nvSpPr>
              <p:cNvPr id="12" name="TextBox 11"/>
              <p:cNvSpPr txBox="1"/>
              <p:nvPr/>
            </p:nvSpPr>
            <p:spPr>
              <a:xfrm>
                <a:off x="1066644" y="3302692"/>
                <a:ext cx="3768128" cy="404341"/>
              </a:xfrm>
              <a:prstGeom prst="rect">
                <a:avLst/>
              </a:prstGeom>
              <a:solidFill>
                <a:srgbClr val="FFFF00"/>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ea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𝝉</m:t>
                          </m:r>
                        </m:e>
                        <m:sub>
                          <m:r>
                            <a:rPr lang="en-US" sz="2400" b="1" i="1" smtClean="0">
                              <a:latin typeface="Cambria Math" panose="02040503050406030204" pitchFamily="18" charset="0"/>
                              <a:ea typeface="Cambria Math" panose="02040503050406030204" pitchFamily="18" charset="0"/>
                            </a:rPr>
                            <m:t>𝒇</m:t>
                          </m:r>
                        </m:sub>
                      </m:sSub>
                      <m:r>
                        <a:rPr lang="en-US" sz="2400" b="1" i="1" smtClean="0">
                          <a:latin typeface="Cambria Math" panose="02040503050406030204" pitchFamily="18" charset="0"/>
                        </a:rPr>
                        <m:t>=</m:t>
                      </m:r>
                      <m:r>
                        <a:rPr lang="en-US" sz="2400" b="1" i="1" smtClean="0">
                          <a:latin typeface="Cambria Math" panose="02040503050406030204" pitchFamily="18" charset="0"/>
                        </a:rPr>
                        <m:t>𝑪</m:t>
                      </m:r>
                      <m:r>
                        <a:rPr lang="en-US" sz="2400" b="1" i="1" smtClean="0">
                          <a:latin typeface="Cambria Math" panose="02040503050406030204" pitchFamily="18" charset="0"/>
                        </a:rPr>
                        <m:t> +</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𝒏</m:t>
                          </m:r>
                        </m:sub>
                      </m:sSub>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rPr>
                        <m:t>𝒕𝒂𝒏</m:t>
                      </m:r>
                      <m:r>
                        <a:rPr lang="en-US" sz="2400" b="1" i="1" smtClean="0">
                          <a:latin typeface="Cambria Math" panose="02040503050406030204" pitchFamily="18" charset="0"/>
                        </a:rPr>
                        <m:t> </m:t>
                      </m:r>
                      <m:r>
                        <a:rPr lang="en-US" sz="2400" b="1" i="0" smtClean="0">
                          <a:latin typeface="Cambria Math" panose="02040503050406030204" pitchFamily="18" charset="0"/>
                          <a:ea typeface="Cambria Math" panose="02040503050406030204" pitchFamily="18" charset="0"/>
                        </a:rPr>
                        <m:t>∅</m:t>
                      </m:r>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𝟕</m:t>
                      </m:r>
                      <m:r>
                        <a:rPr lang="en-US" sz="2400" b="1" i="1" smtClean="0">
                          <a:latin typeface="Cambria Math" panose="02040503050406030204" pitchFamily="18" charset="0"/>
                          <a:ea typeface="Cambria Math" panose="02040503050406030204" pitchFamily="18" charset="0"/>
                        </a:rPr>
                        <m:t>)</m:t>
                      </m:r>
                    </m:oMath>
                  </m:oMathPara>
                </a14:m>
                <a:endParaRPr lang="en-US" sz="2400" b="1" dirty="0">
                  <a:latin typeface="+mn-lt"/>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1066644" y="3302692"/>
                <a:ext cx="3768128" cy="404341"/>
              </a:xfrm>
              <a:prstGeom prst="rect">
                <a:avLst/>
              </a:prstGeom>
              <a:blipFill rotWithShape="0">
                <a:blip r:embed="rId2"/>
                <a:stretch>
                  <a:fillRect r="-324" b="-25758"/>
                </a:stretch>
              </a:blipFill>
            </p:spPr>
            <p:txBody>
              <a:bodyPr/>
              <a:lstStyle/>
              <a:p>
                <a:r>
                  <a:rPr lang="en-US">
                    <a:noFill/>
                  </a:rPr>
                  <a:t> </a:t>
                </a:r>
              </a:p>
            </p:txBody>
          </p:sp>
        </mc:Fallback>
      </mc:AlternateContent>
      <p:sp>
        <p:nvSpPr>
          <p:cNvPr id="13" name="TextBox 12"/>
          <p:cNvSpPr txBox="1"/>
          <p:nvPr/>
        </p:nvSpPr>
        <p:spPr>
          <a:xfrm>
            <a:off x="520402" y="4639507"/>
            <a:ext cx="3360664" cy="461665"/>
          </a:xfrm>
          <a:prstGeom prst="rect">
            <a:avLst/>
          </a:prstGeom>
          <a:noFill/>
        </p:spPr>
        <p:txBody>
          <a:bodyPr wrap="none" rtlCol="0">
            <a:spAutoFit/>
          </a:bodyPr>
          <a:lstStyle/>
          <a:p>
            <a:r>
              <a:rPr lang="en-US" sz="2400" b="1" dirty="0" smtClean="0">
                <a:solidFill>
                  <a:srgbClr val="00B050"/>
                </a:solidFill>
                <a:latin typeface="+mn-lt"/>
                <a:sym typeface="Symbol" panose="05050102010706020507" pitchFamily="18" charset="2"/>
              </a:rPr>
              <a:t></a:t>
            </a:r>
            <a:r>
              <a:rPr lang="en-US" sz="2400" b="1" baseline="-25000" dirty="0" smtClean="0">
                <a:solidFill>
                  <a:srgbClr val="00B050"/>
                </a:solidFill>
                <a:latin typeface="+mn-lt"/>
              </a:rPr>
              <a:t>f</a:t>
            </a:r>
            <a:r>
              <a:rPr lang="en-US" sz="2400" b="1" dirty="0" smtClean="0">
                <a:solidFill>
                  <a:srgbClr val="00B050"/>
                </a:solidFill>
                <a:latin typeface="+mn-lt"/>
              </a:rPr>
              <a:t> = shear strength of soil</a:t>
            </a:r>
            <a:endParaRPr lang="en-US" sz="2400" b="1" dirty="0">
              <a:solidFill>
                <a:srgbClr val="00B050"/>
              </a:solidFill>
              <a:latin typeface="+mn-lt"/>
            </a:endParaRPr>
          </a:p>
        </p:txBody>
      </p:sp>
      <p:sp>
        <p:nvSpPr>
          <p:cNvPr id="14" name="TextBox 13"/>
          <p:cNvSpPr txBox="1"/>
          <p:nvPr/>
        </p:nvSpPr>
        <p:spPr>
          <a:xfrm>
            <a:off x="520402" y="5049068"/>
            <a:ext cx="3528017" cy="461665"/>
          </a:xfrm>
          <a:prstGeom prst="rect">
            <a:avLst/>
          </a:prstGeom>
          <a:noFill/>
        </p:spPr>
        <p:txBody>
          <a:bodyPr wrap="none" rtlCol="0">
            <a:spAutoFit/>
          </a:bodyPr>
          <a:lstStyle/>
          <a:p>
            <a:r>
              <a:rPr lang="en-US" sz="2400" b="1" dirty="0" smtClean="0">
                <a:solidFill>
                  <a:srgbClr val="00B050"/>
                </a:solidFill>
                <a:latin typeface="+mn-lt"/>
                <a:sym typeface="Symbol" panose="05050102010706020507" pitchFamily="18" charset="2"/>
              </a:rPr>
              <a:t></a:t>
            </a:r>
            <a:r>
              <a:rPr lang="en-US" sz="2400" b="1" baseline="-25000" dirty="0" smtClean="0">
                <a:solidFill>
                  <a:srgbClr val="00B050"/>
                </a:solidFill>
                <a:latin typeface="+mn-lt"/>
              </a:rPr>
              <a:t>n </a:t>
            </a:r>
            <a:r>
              <a:rPr lang="en-US" sz="2400" b="1" dirty="0" smtClean="0">
                <a:solidFill>
                  <a:srgbClr val="00B050"/>
                </a:solidFill>
                <a:latin typeface="+mn-lt"/>
              </a:rPr>
              <a:t>= Applied normal stress</a:t>
            </a:r>
            <a:endParaRPr lang="en-US" sz="2400" b="1" dirty="0">
              <a:solidFill>
                <a:srgbClr val="00B050"/>
              </a:solidFill>
              <a:latin typeface="+mn-lt"/>
            </a:endParaRPr>
          </a:p>
        </p:txBody>
      </p:sp>
      <p:sp>
        <p:nvSpPr>
          <p:cNvPr id="15" name="TextBox 14"/>
          <p:cNvSpPr txBox="1"/>
          <p:nvPr/>
        </p:nvSpPr>
        <p:spPr>
          <a:xfrm>
            <a:off x="520402" y="5488285"/>
            <a:ext cx="1795684" cy="461665"/>
          </a:xfrm>
          <a:prstGeom prst="rect">
            <a:avLst/>
          </a:prstGeom>
          <a:noFill/>
        </p:spPr>
        <p:txBody>
          <a:bodyPr wrap="none" rtlCol="0">
            <a:spAutoFit/>
          </a:bodyPr>
          <a:lstStyle/>
          <a:p>
            <a:r>
              <a:rPr lang="en-US" sz="2400" b="1" dirty="0" smtClean="0">
                <a:solidFill>
                  <a:srgbClr val="00B050"/>
                </a:solidFill>
                <a:latin typeface="+mn-lt"/>
                <a:sym typeface="Symbol" panose="05050102010706020507" pitchFamily="18" charset="2"/>
              </a:rPr>
              <a:t>C</a:t>
            </a:r>
            <a:r>
              <a:rPr lang="en-US" sz="2400" b="1" baseline="-25000" dirty="0" smtClean="0">
                <a:solidFill>
                  <a:srgbClr val="00B050"/>
                </a:solidFill>
                <a:latin typeface="+mn-lt"/>
              </a:rPr>
              <a:t> </a:t>
            </a:r>
            <a:r>
              <a:rPr lang="en-US" sz="2400" b="1" dirty="0" smtClean="0">
                <a:solidFill>
                  <a:srgbClr val="00B050"/>
                </a:solidFill>
                <a:latin typeface="+mn-lt"/>
              </a:rPr>
              <a:t>= Cohesion</a:t>
            </a:r>
            <a:endParaRPr lang="en-US" sz="2400" b="1" dirty="0">
              <a:solidFill>
                <a:srgbClr val="00B050"/>
              </a:solidFill>
              <a:latin typeface="+mn-lt"/>
            </a:endParaRPr>
          </a:p>
        </p:txBody>
      </p:sp>
      <p:sp>
        <p:nvSpPr>
          <p:cNvPr id="16" name="Rectangle 15"/>
          <p:cNvSpPr/>
          <p:nvPr/>
        </p:nvSpPr>
        <p:spPr>
          <a:xfrm>
            <a:off x="520402" y="5958795"/>
            <a:ext cx="4751686" cy="830997"/>
          </a:xfrm>
          <a:prstGeom prst="rect">
            <a:avLst/>
          </a:prstGeom>
        </p:spPr>
        <p:txBody>
          <a:bodyPr wrap="square">
            <a:spAutoFit/>
          </a:bodyPr>
          <a:lstStyle/>
          <a:p>
            <a:pPr marL="685800" indent="-685800" algn="just" rtl="0"/>
            <a:r>
              <a:rPr lang="en-US" sz="2400" b="1" dirty="0" smtClean="0">
                <a:solidFill>
                  <a:srgbClr val="00B050"/>
                </a:solidFill>
                <a:latin typeface="+mn-lt"/>
                <a:sym typeface="Symbol" panose="05050102010706020507" pitchFamily="18" charset="2"/>
              </a:rPr>
              <a:t> = Angle of internal friction (or angle of shearing resistance)</a:t>
            </a:r>
            <a:endParaRPr lang="en-US" sz="2400" b="1" dirty="0">
              <a:solidFill>
                <a:srgbClr val="00B050"/>
              </a:solidFill>
              <a:latin typeface="+mn-lt"/>
            </a:endParaRPr>
          </a:p>
        </p:txBody>
      </p:sp>
      <p:grpSp>
        <p:nvGrpSpPr>
          <p:cNvPr id="17" name="Group 16"/>
          <p:cNvGrpSpPr/>
          <p:nvPr/>
        </p:nvGrpSpPr>
        <p:grpSpPr>
          <a:xfrm>
            <a:off x="5272088" y="3414716"/>
            <a:ext cx="3442686" cy="2990306"/>
            <a:chOff x="5828680" y="173580"/>
            <a:chExt cx="3000995" cy="2423300"/>
          </a:xfrm>
        </p:grpSpPr>
        <p:cxnSp>
          <p:nvCxnSpPr>
            <p:cNvPr id="18" name="Straight Arrow Connector 17"/>
            <p:cNvCxnSpPr/>
            <p:nvPr/>
          </p:nvCxnSpPr>
          <p:spPr>
            <a:xfrm>
              <a:off x="6138862" y="2283636"/>
              <a:ext cx="269081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6138862" y="185738"/>
              <a:ext cx="0" cy="209789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828680" y="173580"/>
              <a:ext cx="285655" cy="369332"/>
            </a:xfrm>
            <a:prstGeom prst="rect">
              <a:avLst/>
            </a:prstGeom>
          </p:spPr>
          <p:txBody>
            <a:bodyPr wrap="none">
              <a:spAutoFit/>
            </a:bodyPr>
            <a:lstStyle/>
            <a:p>
              <a:r>
                <a:rPr lang="en-US" b="1" dirty="0">
                  <a:sym typeface="Symbol" panose="05050102010706020507" pitchFamily="18" charset="2"/>
                </a:rPr>
                <a:t></a:t>
              </a:r>
              <a:endParaRPr lang="en-US" dirty="0"/>
            </a:p>
          </p:txBody>
        </p:sp>
        <p:sp>
          <p:nvSpPr>
            <p:cNvPr id="21" name="Rectangle 20"/>
            <p:cNvSpPr/>
            <p:nvPr/>
          </p:nvSpPr>
          <p:spPr>
            <a:xfrm>
              <a:off x="8422491" y="2227548"/>
              <a:ext cx="324127" cy="369332"/>
            </a:xfrm>
            <a:prstGeom prst="rect">
              <a:avLst/>
            </a:prstGeom>
          </p:spPr>
          <p:txBody>
            <a:bodyPr wrap="none">
              <a:spAutoFit/>
            </a:bodyPr>
            <a:lstStyle/>
            <a:p>
              <a:r>
                <a:rPr lang="en-US" b="1" dirty="0">
                  <a:sym typeface="Symbol" panose="05050102010706020507" pitchFamily="18" charset="2"/>
                </a:rPr>
                <a:t></a:t>
              </a:r>
              <a:endParaRPr lang="en-US" dirty="0"/>
            </a:p>
          </p:txBody>
        </p:sp>
        <p:cxnSp>
          <p:nvCxnSpPr>
            <p:cNvPr id="22" name="Straight Connector 21"/>
            <p:cNvCxnSpPr/>
            <p:nvPr/>
          </p:nvCxnSpPr>
          <p:spPr>
            <a:xfrm flipH="1">
              <a:off x="6138862" y="523577"/>
              <a:ext cx="2233613" cy="13445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205662" y="1234687"/>
              <a:ext cx="1066800" cy="6845"/>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661601" y="872200"/>
              <a:ext cx="304891" cy="369332"/>
            </a:xfrm>
            <a:prstGeom prst="rect">
              <a:avLst/>
            </a:prstGeom>
          </p:spPr>
          <p:txBody>
            <a:bodyPr wrap="none">
              <a:spAutoFit/>
            </a:bodyPr>
            <a:lstStyle/>
            <a:p>
              <a:r>
                <a:rPr lang="en-US" b="1" dirty="0">
                  <a:sym typeface="Symbol" panose="05050102010706020507" pitchFamily="18" charset="2"/>
                </a:rPr>
                <a:t></a:t>
              </a:r>
              <a:endParaRPr lang="en-US" dirty="0"/>
            </a:p>
          </p:txBody>
        </p:sp>
      </p:grpSp>
      <p:sp>
        <p:nvSpPr>
          <p:cNvPr id="36" name="Cloud Callout 35"/>
          <p:cNvSpPr/>
          <p:nvPr/>
        </p:nvSpPr>
        <p:spPr>
          <a:xfrm>
            <a:off x="3078693" y="3947434"/>
            <a:ext cx="1838404" cy="731520"/>
          </a:xfrm>
          <a:prstGeom prst="cloudCallout">
            <a:avLst>
              <a:gd name="adj1" fmla="val -58353"/>
              <a:gd name="adj2" fmla="val -81730"/>
            </a:avLst>
          </a:prstGeom>
          <a:solidFill>
            <a:srgbClr val="FFFF00">
              <a:alpha val="2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Friction</a:t>
            </a:r>
            <a:endParaRPr lang="en-US" sz="2400" b="1" dirty="0">
              <a:solidFill>
                <a:schemeClr val="tx1"/>
              </a:solidFill>
            </a:endParaRPr>
          </a:p>
        </p:txBody>
      </p:sp>
      <p:grpSp>
        <p:nvGrpSpPr>
          <p:cNvPr id="37" name="Group 36"/>
          <p:cNvGrpSpPr/>
          <p:nvPr/>
        </p:nvGrpSpPr>
        <p:grpSpPr>
          <a:xfrm>
            <a:off x="442092" y="3884801"/>
            <a:ext cx="1903498" cy="661183"/>
            <a:chOff x="2390082" y="4805407"/>
            <a:chExt cx="1903498" cy="661183"/>
          </a:xfrm>
        </p:grpSpPr>
        <p:sp>
          <p:nvSpPr>
            <p:cNvPr id="38" name="Cloud Callout 37"/>
            <p:cNvSpPr/>
            <p:nvPr/>
          </p:nvSpPr>
          <p:spPr>
            <a:xfrm>
              <a:off x="2390082" y="4805407"/>
              <a:ext cx="1838426" cy="661183"/>
            </a:xfrm>
            <a:prstGeom prst="cloudCallout">
              <a:avLst>
                <a:gd name="adj1" fmla="val 35098"/>
                <a:gd name="adj2" fmla="val -85418"/>
              </a:avLst>
            </a:prstGeom>
            <a:solidFill>
              <a:srgbClr val="FFFF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10"/>
            <p:cNvSpPr>
              <a:spLocks noChangeArrowheads="1"/>
            </p:cNvSpPr>
            <p:nvPr/>
          </p:nvSpPr>
          <p:spPr bwMode="auto">
            <a:xfrm>
              <a:off x="2581766" y="4898930"/>
              <a:ext cx="1711814" cy="459100"/>
            </a:xfrm>
            <a:prstGeom prst="rect">
              <a:avLst/>
            </a:prstGeom>
            <a:noFill/>
            <a:ln w="12700">
              <a:noFill/>
              <a:miter lim="800000"/>
              <a:headEnd/>
              <a:tailEnd/>
            </a:ln>
          </p:spPr>
          <p:txBody>
            <a:bodyPr wrap="square" lIns="90488" tIns="44450" rIns="90488" bIns="44450">
              <a:spAutoFit/>
            </a:bodyPr>
            <a:lstStyle/>
            <a:p>
              <a:pPr algn="l" rtl="0">
                <a:spcBef>
                  <a:spcPct val="50000"/>
                </a:spcBef>
              </a:pPr>
              <a:r>
                <a:rPr lang="en-US" sz="2400" b="1" dirty="0" smtClean="0">
                  <a:solidFill>
                    <a:schemeClr val="tx1"/>
                  </a:solidFill>
                  <a:latin typeface="+mn-lt"/>
                </a:rPr>
                <a:t>cohesion</a:t>
              </a:r>
              <a:endParaRPr lang="tr-TR" sz="2400" b="1" baseline="-25000" dirty="0">
                <a:solidFill>
                  <a:schemeClr val="tx1"/>
                </a:solidFill>
                <a:latin typeface="+mn-lt"/>
              </a:endParaRPr>
            </a:p>
          </p:txBody>
        </p:sp>
      </p:grpSp>
    </p:spTree>
    <p:extLst>
      <p:ext uri="{BB962C8B-B14F-4D97-AF65-F5344CB8AC3E}">
        <p14:creationId xmlns:p14="http://schemas.microsoft.com/office/powerpoint/2010/main" val="56391372"/>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17473"/>
            <a:ext cx="7705764" cy="461665"/>
          </a:xfrm>
          <a:prstGeom prst="rect">
            <a:avLst/>
          </a:prstGeom>
          <a:noFill/>
        </p:spPr>
        <p:txBody>
          <a:bodyPr wrap="none" rtlCol="0">
            <a:spAutoFit/>
          </a:bodyPr>
          <a:lstStyle/>
          <a:p>
            <a:r>
              <a:rPr lang="en-US" sz="2400" b="1" u="sng" dirty="0" smtClean="0">
                <a:solidFill>
                  <a:srgbClr val="C00000"/>
                </a:solidFill>
              </a:rPr>
              <a:t>Determination of P.W.P. During Undrained Loadings</a:t>
            </a:r>
            <a:endParaRPr lang="en-US" sz="2400" b="1" u="sng" dirty="0">
              <a:solidFill>
                <a:srgbClr val="C00000"/>
              </a:solidFill>
            </a:endParaRPr>
          </a:p>
        </p:txBody>
      </p:sp>
      <p:sp>
        <p:nvSpPr>
          <p:cNvPr id="7" name="Text Box 46"/>
          <p:cNvSpPr txBox="1">
            <a:spLocks noChangeArrowheads="1"/>
          </p:cNvSpPr>
          <p:nvPr/>
        </p:nvSpPr>
        <p:spPr bwMode="auto">
          <a:xfrm>
            <a:off x="511967" y="579138"/>
            <a:ext cx="801608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 typeface="Courier New" panose="02070309020205020404" pitchFamily="49" charset="0"/>
              <a:buChar char="o"/>
            </a:pPr>
            <a:r>
              <a:rPr lang="en-US" altLang="en-US" sz="2400" b="1" dirty="0" smtClean="0">
                <a:latin typeface="+mn-lt"/>
              </a:rPr>
              <a:t>In </a:t>
            </a:r>
            <a:r>
              <a:rPr lang="en-US" altLang="en-US" sz="2400" b="1" dirty="0" smtClean="0">
                <a:solidFill>
                  <a:srgbClr val="0B0BEF"/>
                </a:solidFill>
                <a:latin typeface="+mn-lt"/>
              </a:rPr>
              <a:t>CE</a:t>
            </a:r>
            <a:r>
              <a:rPr lang="en-US" altLang="en-US" sz="2400" b="1" dirty="0" smtClean="0">
                <a:latin typeface="+mn-lt"/>
              </a:rPr>
              <a:t> </a:t>
            </a:r>
            <a:r>
              <a:rPr lang="en-US" altLang="en-US" sz="2400" b="1" dirty="0" smtClean="0">
                <a:solidFill>
                  <a:srgbClr val="0B0BEF"/>
                </a:solidFill>
                <a:latin typeface="+mn-lt"/>
              </a:rPr>
              <a:t>382</a:t>
            </a:r>
            <a:r>
              <a:rPr lang="en-US" altLang="en-US" sz="2400" b="1" dirty="0" smtClean="0">
                <a:latin typeface="+mn-lt"/>
              </a:rPr>
              <a:t> we learned how to determine </a:t>
            </a:r>
            <a:r>
              <a:rPr lang="en-US" altLang="en-US" sz="2400" b="1" dirty="0" smtClean="0">
                <a:solidFill>
                  <a:srgbClr val="FF0000"/>
                </a:solidFill>
                <a:latin typeface="+mn-lt"/>
              </a:rPr>
              <a:t>u</a:t>
            </a:r>
            <a:r>
              <a:rPr lang="en-US" altLang="en-US" sz="2400" b="1" dirty="0" smtClean="0">
                <a:latin typeface="+mn-lt"/>
              </a:rPr>
              <a:t> for the case of </a:t>
            </a:r>
            <a:r>
              <a:rPr lang="en-US" altLang="en-US" sz="2400" b="1" dirty="0" smtClean="0">
                <a:solidFill>
                  <a:srgbClr val="FF0000"/>
                </a:solidFill>
                <a:latin typeface="+mn-lt"/>
              </a:rPr>
              <a:t>hydrostatic</a:t>
            </a:r>
            <a:r>
              <a:rPr lang="en-US" altLang="en-US" sz="2400" b="1" dirty="0" smtClean="0">
                <a:latin typeface="+mn-lt"/>
              </a:rPr>
              <a:t> loading and </a:t>
            </a:r>
            <a:r>
              <a:rPr lang="en-US" altLang="en-US" sz="2400" b="1" dirty="0" smtClean="0">
                <a:solidFill>
                  <a:srgbClr val="FF0000"/>
                </a:solidFill>
                <a:latin typeface="+mn-lt"/>
              </a:rPr>
              <a:t>steady</a:t>
            </a:r>
            <a:r>
              <a:rPr lang="en-US" altLang="en-US" sz="2400" b="1" dirty="0" smtClean="0">
                <a:latin typeface="+mn-lt"/>
              </a:rPr>
              <a:t> state </a:t>
            </a:r>
            <a:r>
              <a:rPr lang="en-US" altLang="en-US" sz="2400" b="1" dirty="0" smtClean="0">
                <a:solidFill>
                  <a:srgbClr val="FF0000"/>
                </a:solidFill>
                <a:latin typeface="+mn-lt"/>
              </a:rPr>
              <a:t>seepage</a:t>
            </a:r>
            <a:r>
              <a:rPr lang="en-US" altLang="en-US" sz="2400" b="1" dirty="0" smtClean="0">
                <a:latin typeface="+mn-lt"/>
              </a:rPr>
              <a:t>.</a:t>
            </a:r>
            <a:endParaRPr lang="en-US" altLang="en-US" sz="2400" b="1" dirty="0">
              <a:latin typeface="+mn-lt"/>
            </a:endParaRPr>
          </a:p>
        </p:txBody>
      </p:sp>
      <p:sp>
        <p:nvSpPr>
          <p:cNvPr id="8" name="Text Box 46"/>
          <p:cNvSpPr txBox="1">
            <a:spLocks noChangeArrowheads="1"/>
          </p:cNvSpPr>
          <p:nvPr/>
        </p:nvSpPr>
        <p:spPr bwMode="auto">
          <a:xfrm>
            <a:off x="511967" y="1410135"/>
            <a:ext cx="801608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 typeface="Courier New" panose="02070309020205020404" pitchFamily="49" charset="0"/>
              <a:buChar char="o"/>
            </a:pPr>
            <a:r>
              <a:rPr lang="en-US" altLang="en-US" sz="2400" b="1" dirty="0" smtClean="0">
                <a:latin typeface="+mn-lt"/>
              </a:rPr>
              <a:t>In the preceding Chapter we learned how to evaluate </a:t>
            </a:r>
            <a:r>
              <a:rPr lang="en-US" altLang="en-US" sz="2400" b="1" dirty="0" smtClean="0">
                <a:solidFill>
                  <a:srgbClr val="FF0000"/>
                </a:solidFill>
                <a:latin typeface="+mn-lt"/>
              </a:rPr>
              <a:t>u</a:t>
            </a:r>
            <a:r>
              <a:rPr lang="en-US" altLang="en-US" sz="2400" b="1" dirty="0" smtClean="0">
                <a:latin typeface="+mn-lt"/>
              </a:rPr>
              <a:t> in the case of </a:t>
            </a:r>
            <a:r>
              <a:rPr lang="en-US" altLang="en-US" sz="2400" b="1" dirty="0" smtClean="0">
                <a:solidFill>
                  <a:srgbClr val="FF0000"/>
                </a:solidFill>
                <a:latin typeface="+mn-lt"/>
              </a:rPr>
              <a:t>consolidation</a:t>
            </a:r>
            <a:r>
              <a:rPr lang="en-US" altLang="en-US" sz="2400" b="1" dirty="0" smtClean="0">
                <a:latin typeface="+mn-lt"/>
              </a:rPr>
              <a:t> (i.e. drained loading).  </a:t>
            </a:r>
            <a:endParaRPr lang="en-US" altLang="en-US" sz="2400" b="1" dirty="0">
              <a:latin typeface="+mn-lt"/>
            </a:endParaRPr>
          </a:p>
        </p:txBody>
      </p:sp>
      <p:sp>
        <p:nvSpPr>
          <p:cNvPr id="9" name="Text Box 46"/>
          <p:cNvSpPr txBox="1">
            <a:spLocks noChangeArrowheads="1"/>
          </p:cNvSpPr>
          <p:nvPr/>
        </p:nvSpPr>
        <p:spPr bwMode="auto">
          <a:xfrm>
            <a:off x="511967" y="2289709"/>
            <a:ext cx="801608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 typeface="Courier New" panose="02070309020205020404" pitchFamily="49" charset="0"/>
              <a:buChar char="o"/>
            </a:pPr>
            <a:r>
              <a:rPr lang="en-US" altLang="en-US" sz="2400" b="1" dirty="0" smtClean="0">
                <a:latin typeface="+mn-lt"/>
              </a:rPr>
              <a:t>It is often necessary in engineering practice to be able to estimate just how much excess pore water pressure develops in </a:t>
            </a:r>
            <a:r>
              <a:rPr lang="en-US" altLang="en-US" sz="2400" b="1" dirty="0" smtClean="0">
                <a:solidFill>
                  <a:srgbClr val="0000FF"/>
                </a:solidFill>
                <a:latin typeface="+mn-lt"/>
              </a:rPr>
              <a:t>undrained</a:t>
            </a:r>
            <a:r>
              <a:rPr lang="en-US" altLang="en-US" sz="2400" b="1" dirty="0" smtClean="0">
                <a:latin typeface="+mn-lt"/>
              </a:rPr>
              <a:t> loading due to a given set of stress changes.  </a:t>
            </a:r>
            <a:endParaRPr lang="en-US" altLang="en-US" sz="2400" b="1" dirty="0">
              <a:latin typeface="+mn-lt"/>
            </a:endParaRPr>
          </a:p>
        </p:txBody>
      </p:sp>
      <p:sp>
        <p:nvSpPr>
          <p:cNvPr id="10" name="Text Box 46"/>
          <p:cNvSpPr txBox="1">
            <a:spLocks noChangeArrowheads="1"/>
          </p:cNvSpPr>
          <p:nvPr/>
        </p:nvSpPr>
        <p:spPr bwMode="auto">
          <a:xfrm>
            <a:off x="511967" y="3943453"/>
            <a:ext cx="801608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8925" indent="-288925"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 typeface="Courier New" panose="02070309020205020404" pitchFamily="49" charset="0"/>
              <a:buChar char="o"/>
            </a:pPr>
            <a:r>
              <a:rPr lang="en-US" altLang="en-US" sz="2400" b="1" dirty="0" smtClean="0">
                <a:latin typeface="+mn-lt"/>
              </a:rPr>
              <a:t>Consider what happens when we apply the hydrostatic cell pressure </a:t>
            </a:r>
            <a:r>
              <a:rPr lang="en-US" altLang="en-US" sz="2400" b="1" dirty="0" err="1">
                <a:solidFill>
                  <a:srgbClr val="0B0BEF"/>
                </a:solidFill>
                <a:latin typeface="Symbol" panose="05050102010706020507" pitchFamily="18" charset="2"/>
              </a:rPr>
              <a:t>s</a:t>
            </a:r>
            <a:r>
              <a:rPr lang="en-US" altLang="en-US" sz="2400" b="1" baseline="-25000" dirty="0" err="1">
                <a:solidFill>
                  <a:srgbClr val="0B0BEF"/>
                </a:solidFill>
              </a:rPr>
              <a:t>c</a:t>
            </a:r>
            <a:r>
              <a:rPr lang="en-US" altLang="en-US" sz="2400" b="1" dirty="0"/>
              <a:t> </a:t>
            </a:r>
            <a:r>
              <a:rPr lang="en-US" altLang="en-US" sz="2400" b="1" dirty="0" smtClean="0">
                <a:latin typeface="+mn-lt"/>
              </a:rPr>
              <a:t>and prevent any drainage from occurring. </a:t>
            </a:r>
            <a:endParaRPr lang="en-US" altLang="en-US" sz="2400" b="1" dirty="0">
              <a:latin typeface="+mn-lt"/>
            </a:endParaRPr>
          </a:p>
        </p:txBody>
      </p:sp>
      <p:sp>
        <p:nvSpPr>
          <p:cNvPr id="11" name="Rectangle 10"/>
          <p:cNvSpPr/>
          <p:nvPr/>
        </p:nvSpPr>
        <p:spPr>
          <a:xfrm>
            <a:off x="1162444" y="4796437"/>
            <a:ext cx="7365605" cy="1569660"/>
          </a:xfrm>
          <a:prstGeom prst="rect">
            <a:avLst/>
          </a:prstGeom>
        </p:spPr>
        <p:txBody>
          <a:bodyPr wrap="square">
            <a:spAutoFit/>
          </a:bodyPr>
          <a:lstStyle/>
          <a:p>
            <a:pPr marL="285750" indent="-285750" algn="just" rtl="0">
              <a:buFont typeface="Arial" panose="020B0604020202020204" pitchFamily="34" charset="0"/>
              <a:buChar char="•"/>
            </a:pPr>
            <a:r>
              <a:rPr lang="en-US" altLang="en-US" sz="2400" b="1" dirty="0">
                <a:solidFill>
                  <a:srgbClr val="0B0BEF"/>
                </a:solidFill>
                <a:latin typeface="+mn-lt"/>
              </a:rPr>
              <a:t>If the soil is </a:t>
            </a:r>
            <a:r>
              <a:rPr lang="en-US" altLang="en-US" sz="2400" b="1" dirty="0">
                <a:solidFill>
                  <a:srgbClr val="FF0000"/>
                </a:solidFill>
                <a:latin typeface="+mn-lt"/>
              </a:rPr>
              <a:t>100</a:t>
            </a:r>
            <a:r>
              <a:rPr lang="en-US" altLang="en-US" sz="2400" b="1" dirty="0">
                <a:solidFill>
                  <a:srgbClr val="0B0BEF"/>
                </a:solidFill>
                <a:latin typeface="+mn-lt"/>
              </a:rPr>
              <a:t>% saturated, then we obtain a change in pore pressure</a:t>
            </a:r>
            <a:r>
              <a:rPr lang="en-US" altLang="en-US" sz="2400" b="1" dirty="0">
                <a:solidFill>
                  <a:srgbClr val="0B0BEF"/>
                </a:solidFill>
              </a:rPr>
              <a:t> </a:t>
            </a:r>
            <a:r>
              <a:rPr lang="en-US" altLang="en-US" sz="2400" b="1" dirty="0">
                <a:solidFill>
                  <a:srgbClr val="FF0000"/>
                </a:solidFill>
                <a:latin typeface="Symbol" panose="05050102010706020507" pitchFamily="18" charset="2"/>
                <a:cs typeface="DaunPenh" panose="01010101010101010101" pitchFamily="2" charset="0"/>
              </a:rPr>
              <a:t>D</a:t>
            </a:r>
            <a:r>
              <a:rPr lang="en-US" altLang="en-US" sz="2400" b="1" dirty="0">
                <a:solidFill>
                  <a:srgbClr val="FF0000"/>
                </a:solidFill>
              </a:rPr>
              <a:t>u</a:t>
            </a:r>
            <a:r>
              <a:rPr lang="en-US" altLang="en-US" sz="2400" b="1" dirty="0">
                <a:solidFill>
                  <a:srgbClr val="0B0BEF"/>
                </a:solidFill>
              </a:rPr>
              <a:t>, </a:t>
            </a:r>
            <a:r>
              <a:rPr lang="en-US" altLang="en-US" sz="2400" b="1" dirty="0">
                <a:solidFill>
                  <a:srgbClr val="0B0BEF"/>
                </a:solidFill>
                <a:latin typeface="+mn-lt"/>
              </a:rPr>
              <a:t>numerically equal to the change in cell pressure</a:t>
            </a:r>
            <a:r>
              <a:rPr lang="en-US" altLang="en-US" sz="2400" b="1" dirty="0">
                <a:solidFill>
                  <a:srgbClr val="0B0BEF"/>
                </a:solidFill>
              </a:rPr>
              <a:t> </a:t>
            </a:r>
            <a:r>
              <a:rPr lang="en-US" altLang="en-US" sz="2400" b="1" dirty="0" err="1">
                <a:solidFill>
                  <a:srgbClr val="FF0000"/>
                </a:solidFill>
                <a:latin typeface="Symbol" panose="05050102010706020507" pitchFamily="18" charset="2"/>
                <a:cs typeface="DaunPenh" panose="01010101010101010101" pitchFamily="2" charset="0"/>
              </a:rPr>
              <a:t>D</a:t>
            </a:r>
            <a:r>
              <a:rPr lang="en-US" altLang="en-US" sz="2400" b="1" dirty="0" err="1">
                <a:solidFill>
                  <a:srgbClr val="FF0000"/>
                </a:solidFill>
                <a:latin typeface="Symbol" panose="05050102010706020507" pitchFamily="18" charset="2"/>
              </a:rPr>
              <a:t>s</a:t>
            </a:r>
            <a:r>
              <a:rPr lang="en-US" altLang="en-US" sz="2400" b="1" baseline="-25000" dirty="0" err="1">
                <a:solidFill>
                  <a:srgbClr val="FF0000"/>
                </a:solidFill>
              </a:rPr>
              <a:t>c</a:t>
            </a:r>
            <a:r>
              <a:rPr lang="en-US" altLang="en-US" sz="2400" b="1" dirty="0">
                <a:solidFill>
                  <a:srgbClr val="0B0BEF"/>
                </a:solidFill>
              </a:rPr>
              <a:t> </a:t>
            </a:r>
            <a:r>
              <a:rPr lang="en-US" altLang="en-US" sz="2400" b="1" dirty="0">
                <a:solidFill>
                  <a:srgbClr val="0B0BEF"/>
                </a:solidFill>
                <a:latin typeface="+mn-lt"/>
              </a:rPr>
              <a:t>we just applied. In other words , the ratio</a:t>
            </a:r>
            <a:r>
              <a:rPr lang="en-US" altLang="en-US" sz="2400" b="1" dirty="0">
                <a:solidFill>
                  <a:srgbClr val="0B0BEF"/>
                </a:solidFill>
              </a:rPr>
              <a:t> </a:t>
            </a:r>
            <a:r>
              <a:rPr lang="en-US" altLang="en-US" sz="2400" b="1" dirty="0">
                <a:solidFill>
                  <a:srgbClr val="FF0000"/>
                </a:solidFill>
                <a:latin typeface="Symbol" panose="05050102010706020507" pitchFamily="18" charset="2"/>
                <a:cs typeface="DaunPenh" panose="01010101010101010101" pitchFamily="2" charset="0"/>
              </a:rPr>
              <a:t>D</a:t>
            </a:r>
            <a:r>
              <a:rPr lang="en-US" altLang="en-US" sz="2400" b="1" dirty="0">
                <a:solidFill>
                  <a:srgbClr val="FF0000"/>
                </a:solidFill>
              </a:rPr>
              <a:t>u</a:t>
            </a:r>
            <a:r>
              <a:rPr lang="en-US" altLang="en-US" sz="2400" b="1" dirty="0">
                <a:solidFill>
                  <a:srgbClr val="0B0BEF"/>
                </a:solidFill>
              </a:rPr>
              <a:t>/</a:t>
            </a:r>
            <a:r>
              <a:rPr lang="en-US" altLang="en-US" sz="2400" b="1" dirty="0">
                <a:solidFill>
                  <a:srgbClr val="0B0BEF"/>
                </a:solidFill>
                <a:latin typeface="Symbol" panose="05050102010706020507" pitchFamily="18" charset="2"/>
                <a:cs typeface="DaunPenh" panose="01010101010101010101" pitchFamily="2" charset="0"/>
              </a:rPr>
              <a:t> </a:t>
            </a:r>
            <a:r>
              <a:rPr lang="en-US" altLang="en-US" sz="2400" b="1" dirty="0" err="1">
                <a:solidFill>
                  <a:srgbClr val="FF0000"/>
                </a:solidFill>
                <a:latin typeface="Symbol" panose="05050102010706020507" pitchFamily="18" charset="2"/>
                <a:cs typeface="DaunPenh" panose="01010101010101010101" pitchFamily="2" charset="0"/>
              </a:rPr>
              <a:t>D</a:t>
            </a:r>
            <a:r>
              <a:rPr lang="en-US" altLang="en-US" sz="2400" b="1" dirty="0" err="1">
                <a:solidFill>
                  <a:srgbClr val="FF0000"/>
                </a:solidFill>
                <a:latin typeface="Symbol" panose="05050102010706020507" pitchFamily="18" charset="2"/>
              </a:rPr>
              <a:t>s</a:t>
            </a:r>
            <a:r>
              <a:rPr lang="en-US" altLang="en-US" sz="2400" b="1" baseline="-25000" dirty="0" err="1">
                <a:solidFill>
                  <a:srgbClr val="FF0000"/>
                </a:solidFill>
              </a:rPr>
              <a:t>c</a:t>
            </a:r>
            <a:r>
              <a:rPr lang="en-US" altLang="en-US" sz="2400" b="1" dirty="0">
                <a:solidFill>
                  <a:srgbClr val="0B0BEF"/>
                </a:solidFill>
              </a:rPr>
              <a:t> </a:t>
            </a:r>
            <a:r>
              <a:rPr lang="en-US" altLang="en-US" sz="2400" b="1" dirty="0">
                <a:solidFill>
                  <a:srgbClr val="0B0BEF"/>
                </a:solidFill>
                <a:latin typeface="+mn-lt"/>
              </a:rPr>
              <a:t>equals </a:t>
            </a:r>
            <a:r>
              <a:rPr lang="en-US" altLang="en-US" sz="2400" b="1" dirty="0">
                <a:solidFill>
                  <a:srgbClr val="FF0000"/>
                </a:solidFill>
                <a:latin typeface="+mn-lt"/>
              </a:rPr>
              <a:t>1</a:t>
            </a:r>
            <a:r>
              <a:rPr lang="en-US" altLang="en-US" sz="2400" b="1" dirty="0">
                <a:solidFill>
                  <a:srgbClr val="0B0BEF"/>
                </a:solidFill>
                <a:latin typeface="+mn-lt"/>
              </a:rPr>
              <a:t>.</a:t>
            </a:r>
            <a:endParaRPr lang="en-US" sz="2400" dirty="0">
              <a:solidFill>
                <a:srgbClr val="0B0BEF"/>
              </a:solidFill>
              <a:latin typeface="+mn-lt"/>
            </a:endParaRPr>
          </a:p>
        </p:txBody>
      </p:sp>
    </p:spTree>
    <p:extLst>
      <p:ext uri="{BB962C8B-B14F-4D97-AF65-F5344CB8AC3E}">
        <p14:creationId xmlns:p14="http://schemas.microsoft.com/office/powerpoint/2010/main" val="4203874112"/>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97668" y="1176302"/>
            <a:ext cx="1482212" cy="1084678"/>
          </a:xfrm>
          <a:prstGeom prst="rect">
            <a:avLst/>
          </a:prstGeom>
        </p:spPr>
      </p:pic>
      <p:pic>
        <p:nvPicPr>
          <p:cNvPr id="3" name="Picture 2"/>
          <p:cNvPicPr>
            <a:picLocks noChangeAspect="1"/>
          </p:cNvPicPr>
          <p:nvPr/>
        </p:nvPicPr>
        <p:blipFill>
          <a:blip r:embed="rId3"/>
          <a:stretch>
            <a:fillRect/>
          </a:stretch>
        </p:blipFill>
        <p:spPr>
          <a:xfrm>
            <a:off x="702447" y="1202946"/>
            <a:ext cx="1527238" cy="1238279"/>
          </a:xfrm>
          <a:prstGeom prst="rect">
            <a:avLst/>
          </a:prstGeom>
        </p:spPr>
      </p:pic>
      <p:pic>
        <p:nvPicPr>
          <p:cNvPr id="4" name="Picture 3"/>
          <p:cNvPicPr>
            <a:picLocks noChangeAspect="1"/>
          </p:cNvPicPr>
          <p:nvPr/>
        </p:nvPicPr>
        <p:blipFill>
          <a:blip r:embed="rId4"/>
          <a:stretch>
            <a:fillRect/>
          </a:stretch>
        </p:blipFill>
        <p:spPr>
          <a:xfrm>
            <a:off x="6040879" y="1135591"/>
            <a:ext cx="2035539" cy="1166099"/>
          </a:xfrm>
          <a:prstGeom prst="rect">
            <a:avLst/>
          </a:prstGeom>
        </p:spPr>
      </p:pic>
      <p:pic>
        <p:nvPicPr>
          <p:cNvPr id="7" name="Picture 6"/>
          <p:cNvPicPr>
            <a:picLocks noChangeAspect="1"/>
          </p:cNvPicPr>
          <p:nvPr/>
        </p:nvPicPr>
        <p:blipFill>
          <a:blip r:embed="rId5"/>
          <a:stretch>
            <a:fillRect/>
          </a:stretch>
        </p:blipFill>
        <p:spPr>
          <a:xfrm>
            <a:off x="702447" y="3839746"/>
            <a:ext cx="5100954" cy="931699"/>
          </a:xfrm>
          <a:prstGeom prst="rect">
            <a:avLst/>
          </a:prstGeom>
          <a:ln w="57150">
            <a:solidFill>
              <a:srgbClr val="FF0000"/>
            </a:solidFill>
          </a:ln>
        </p:spPr>
      </p:pic>
      <p:pic>
        <p:nvPicPr>
          <p:cNvPr id="8" name="Picture 7"/>
          <p:cNvPicPr>
            <a:picLocks noChangeAspect="1"/>
          </p:cNvPicPr>
          <p:nvPr/>
        </p:nvPicPr>
        <p:blipFill>
          <a:blip r:embed="rId6"/>
          <a:stretch>
            <a:fillRect/>
          </a:stretch>
        </p:blipFill>
        <p:spPr>
          <a:xfrm>
            <a:off x="1684609" y="3040673"/>
            <a:ext cx="2403721" cy="514004"/>
          </a:xfrm>
          <a:prstGeom prst="rect">
            <a:avLst/>
          </a:prstGeom>
        </p:spPr>
      </p:pic>
      <p:sp>
        <p:nvSpPr>
          <p:cNvPr id="9" name="Rectangle 8"/>
          <p:cNvSpPr/>
          <p:nvPr/>
        </p:nvSpPr>
        <p:spPr>
          <a:xfrm>
            <a:off x="70748" y="603644"/>
            <a:ext cx="3005118" cy="646331"/>
          </a:xfrm>
          <a:prstGeom prst="rect">
            <a:avLst/>
          </a:prstGeom>
        </p:spPr>
        <p:txBody>
          <a:bodyPr wrap="square">
            <a:spAutoFit/>
          </a:bodyPr>
          <a:lstStyle/>
          <a:p>
            <a:pPr algn="ctr"/>
            <a:r>
              <a:rPr lang="en-US" b="1" dirty="0">
                <a:solidFill>
                  <a:srgbClr val="FF0000"/>
                </a:solidFill>
              </a:rPr>
              <a:t>After application of cell pressure</a:t>
            </a:r>
            <a:r>
              <a:rPr lang="en-US" altLang="en-US" b="1" dirty="0" smtClean="0">
                <a:solidFill>
                  <a:srgbClr val="FF0000"/>
                </a:solidFill>
              </a:rPr>
              <a:t> </a:t>
            </a:r>
            <a:endParaRPr lang="en-US" dirty="0">
              <a:solidFill>
                <a:srgbClr val="FF0000"/>
              </a:solidFill>
            </a:endParaRPr>
          </a:p>
        </p:txBody>
      </p:sp>
      <p:sp>
        <p:nvSpPr>
          <p:cNvPr id="10" name="Rectangle 9"/>
          <p:cNvSpPr/>
          <p:nvPr/>
        </p:nvSpPr>
        <p:spPr>
          <a:xfrm>
            <a:off x="3701446" y="785626"/>
            <a:ext cx="954108" cy="369332"/>
          </a:xfrm>
          <a:prstGeom prst="rect">
            <a:avLst/>
          </a:prstGeom>
        </p:spPr>
        <p:txBody>
          <a:bodyPr wrap="none">
            <a:spAutoFit/>
          </a:bodyPr>
          <a:lstStyle/>
          <a:p>
            <a:r>
              <a:rPr lang="en-US" altLang="en-US" b="1" dirty="0" smtClean="0">
                <a:solidFill>
                  <a:srgbClr val="FF0000"/>
                </a:solidFill>
              </a:rPr>
              <a:t>Shear</a:t>
            </a:r>
            <a:r>
              <a:rPr lang="en-US" altLang="en-US" b="1" dirty="0" smtClean="0"/>
              <a:t>  </a:t>
            </a:r>
            <a:endParaRPr lang="en-US" dirty="0"/>
          </a:p>
        </p:txBody>
      </p:sp>
      <p:sp>
        <p:nvSpPr>
          <p:cNvPr id="11" name="Rectangle 10"/>
          <p:cNvSpPr/>
          <p:nvPr/>
        </p:nvSpPr>
        <p:spPr>
          <a:xfrm>
            <a:off x="6434119" y="806970"/>
            <a:ext cx="1249060" cy="369332"/>
          </a:xfrm>
          <a:prstGeom prst="rect">
            <a:avLst/>
          </a:prstGeom>
        </p:spPr>
        <p:txBody>
          <a:bodyPr wrap="none">
            <a:spAutoFit/>
          </a:bodyPr>
          <a:lstStyle/>
          <a:p>
            <a:r>
              <a:rPr lang="en-US" altLang="en-US" b="1" dirty="0" smtClean="0">
                <a:solidFill>
                  <a:srgbClr val="FF0000"/>
                </a:solidFill>
              </a:rPr>
              <a:t>At failure </a:t>
            </a:r>
            <a:endParaRPr lang="en-US" dirty="0">
              <a:solidFill>
                <a:srgbClr val="FF0000"/>
              </a:solidFill>
            </a:endParaRPr>
          </a:p>
        </p:txBody>
      </p:sp>
      <p:sp>
        <p:nvSpPr>
          <p:cNvPr id="5" name="Rectangle 4"/>
          <p:cNvSpPr/>
          <p:nvPr/>
        </p:nvSpPr>
        <p:spPr>
          <a:xfrm>
            <a:off x="2161581" y="5133443"/>
            <a:ext cx="3974166" cy="369332"/>
          </a:xfrm>
          <a:prstGeom prst="rect">
            <a:avLst/>
          </a:prstGeom>
        </p:spPr>
        <p:txBody>
          <a:bodyPr wrap="none">
            <a:spAutoFit/>
          </a:bodyPr>
          <a:lstStyle/>
          <a:p>
            <a:r>
              <a:rPr lang="en-US" altLang="en-US" b="1" dirty="0" smtClean="0">
                <a:solidFill>
                  <a:srgbClr val="FF0000"/>
                </a:solidFill>
              </a:rPr>
              <a:t>For the case of full saturation B =1</a:t>
            </a:r>
            <a:endParaRPr lang="en-US" dirty="0">
              <a:solidFill>
                <a:srgbClr val="FF0000"/>
              </a:solidFill>
            </a:endParaRPr>
          </a:p>
        </p:txBody>
      </p:sp>
      <p:sp>
        <p:nvSpPr>
          <p:cNvPr id="14" name="Rectangle 60"/>
          <p:cNvSpPr>
            <a:spLocks noChangeArrowheads="1"/>
          </p:cNvSpPr>
          <p:nvPr/>
        </p:nvSpPr>
        <p:spPr bwMode="auto">
          <a:xfrm>
            <a:off x="2886469" y="5629537"/>
            <a:ext cx="3833614" cy="646331"/>
          </a:xfrm>
          <a:prstGeom prst="rect">
            <a:avLst/>
          </a:prstGeom>
          <a:solidFill>
            <a:schemeClr val="accent1">
              <a:lumMod val="75000"/>
            </a:schemeClr>
          </a:solidFill>
          <a:ln w="76200">
            <a:solidFill>
              <a:srgbClr val="7030A0"/>
            </a:solidFill>
          </a:ln>
          <a:effectLs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3600" b="1" dirty="0" smtClean="0">
                <a:solidFill>
                  <a:srgbClr val="FFFF00"/>
                </a:solidFill>
              </a:rPr>
              <a:t>u</a:t>
            </a:r>
            <a:r>
              <a:rPr lang="en-US" altLang="en-US" sz="3600" b="1" baseline="-25000" dirty="0" smtClean="0">
                <a:solidFill>
                  <a:srgbClr val="FFFF00"/>
                </a:solidFill>
              </a:rPr>
              <a:t> </a:t>
            </a:r>
            <a:r>
              <a:rPr lang="en-US" altLang="en-US" sz="3600" b="1" dirty="0">
                <a:solidFill>
                  <a:srgbClr val="FFFF00"/>
                </a:solidFill>
              </a:rPr>
              <a:t>=</a:t>
            </a:r>
            <a:r>
              <a:rPr lang="en-US" altLang="en-US" sz="3600" b="1" baseline="-25000" dirty="0">
                <a:solidFill>
                  <a:srgbClr val="FFFF00"/>
                </a:solidFill>
              </a:rPr>
              <a:t> </a:t>
            </a:r>
            <a:r>
              <a:rPr lang="en-US" altLang="en-US" sz="3600" b="1" dirty="0" smtClean="0">
                <a:solidFill>
                  <a:srgbClr val="FFFF00"/>
                </a:solidFill>
                <a:latin typeface="Symbol" panose="05050102010706020507" pitchFamily="18" charset="2"/>
              </a:rPr>
              <a:t>s</a:t>
            </a:r>
            <a:r>
              <a:rPr lang="en-US" altLang="en-US" sz="3600" b="1" baseline="-25000" dirty="0" smtClean="0">
                <a:solidFill>
                  <a:srgbClr val="FFFF00"/>
                </a:solidFill>
              </a:rPr>
              <a:t>3 </a:t>
            </a:r>
            <a:r>
              <a:rPr lang="en-US" altLang="en-US" sz="3600" b="1" dirty="0">
                <a:solidFill>
                  <a:srgbClr val="FFFF00"/>
                </a:solidFill>
              </a:rPr>
              <a:t>+ </a:t>
            </a:r>
            <a:r>
              <a:rPr lang="en-US" altLang="en-US" sz="3600" b="1" dirty="0" smtClean="0">
                <a:solidFill>
                  <a:srgbClr val="FFFF00"/>
                </a:solidFill>
              </a:rPr>
              <a:t>A(</a:t>
            </a:r>
            <a:r>
              <a:rPr lang="en-US" altLang="en-US" sz="3600" b="1" dirty="0" smtClean="0">
                <a:solidFill>
                  <a:srgbClr val="FFFF00"/>
                </a:solidFill>
                <a:latin typeface="Symbol" panose="05050102010706020507" pitchFamily="18" charset="2"/>
              </a:rPr>
              <a:t>s</a:t>
            </a:r>
            <a:r>
              <a:rPr lang="en-US" altLang="en-US" sz="3600" b="1" baseline="-25000" dirty="0" smtClean="0">
                <a:solidFill>
                  <a:srgbClr val="FFFF00"/>
                </a:solidFill>
              </a:rPr>
              <a:t>1 </a:t>
            </a:r>
            <a:r>
              <a:rPr lang="en-US" altLang="en-US" sz="3600" b="1" dirty="0">
                <a:solidFill>
                  <a:srgbClr val="FFFF00"/>
                </a:solidFill>
              </a:rPr>
              <a:t>– </a:t>
            </a:r>
            <a:r>
              <a:rPr lang="en-US" altLang="en-US" sz="3600" b="1" dirty="0" smtClean="0">
                <a:solidFill>
                  <a:srgbClr val="FFFF00"/>
                </a:solidFill>
                <a:latin typeface="Symbol" panose="05050102010706020507" pitchFamily="18" charset="2"/>
              </a:rPr>
              <a:t>s</a:t>
            </a:r>
            <a:r>
              <a:rPr lang="en-US" altLang="en-US" sz="3600" b="1" baseline="-25000" dirty="0" smtClean="0">
                <a:solidFill>
                  <a:srgbClr val="FFFF00"/>
                </a:solidFill>
              </a:rPr>
              <a:t>3</a:t>
            </a:r>
            <a:r>
              <a:rPr lang="en-US" altLang="en-US" sz="3600" b="1" dirty="0">
                <a:solidFill>
                  <a:srgbClr val="FFFF00"/>
                </a:solidFill>
              </a:rPr>
              <a:t>)</a:t>
            </a:r>
          </a:p>
        </p:txBody>
      </p:sp>
    </p:spTree>
    <p:extLst>
      <p:ext uri="{BB962C8B-B14F-4D97-AF65-F5344CB8AC3E}">
        <p14:creationId xmlns:p14="http://schemas.microsoft.com/office/powerpoint/2010/main" val="1504365687"/>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Text Box 3"/>
          <p:cNvSpPr txBox="1">
            <a:spLocks noChangeArrowheads="1"/>
          </p:cNvSpPr>
          <p:nvPr/>
        </p:nvSpPr>
        <p:spPr bwMode="auto">
          <a:xfrm>
            <a:off x="249238" y="666750"/>
            <a:ext cx="5232400" cy="396875"/>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000" dirty="0">
                <a:solidFill>
                  <a:srgbClr val="0000FF"/>
                </a:solidFill>
              </a:rPr>
              <a:t>Step 1: Immediately after sampling</a:t>
            </a:r>
          </a:p>
        </p:txBody>
      </p:sp>
      <p:grpSp>
        <p:nvGrpSpPr>
          <p:cNvPr id="155751" name="Group 103"/>
          <p:cNvGrpSpPr>
            <a:grpSpLocks/>
          </p:cNvGrpSpPr>
          <p:nvPr/>
        </p:nvGrpSpPr>
        <p:grpSpPr bwMode="auto">
          <a:xfrm>
            <a:off x="1119188" y="1046163"/>
            <a:ext cx="1658937" cy="960437"/>
            <a:chOff x="705" y="695"/>
            <a:chExt cx="1045" cy="605"/>
          </a:xfrm>
        </p:grpSpPr>
        <p:sp>
          <p:nvSpPr>
            <p:cNvPr id="52276" name="Rectangle 5" descr="Stationery"/>
            <p:cNvSpPr>
              <a:spLocks noChangeArrowheads="1"/>
            </p:cNvSpPr>
            <p:nvPr/>
          </p:nvSpPr>
          <p:spPr bwMode="auto">
            <a:xfrm>
              <a:off x="705" y="933"/>
              <a:ext cx="397" cy="367"/>
            </a:xfrm>
            <a:prstGeom prst="rect">
              <a:avLst/>
            </a:prstGeom>
            <a:blipFill dpi="0" rotWithShape="1">
              <a:blip r:embed="rId3"/>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52277" name="Line 6"/>
            <p:cNvSpPr>
              <a:spLocks noChangeShapeType="1"/>
            </p:cNvSpPr>
            <p:nvPr/>
          </p:nvSpPr>
          <p:spPr bwMode="auto">
            <a:xfrm>
              <a:off x="903" y="757"/>
              <a:ext cx="0" cy="18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8" name="Line 7"/>
            <p:cNvSpPr>
              <a:spLocks noChangeShapeType="1"/>
            </p:cNvSpPr>
            <p:nvPr/>
          </p:nvSpPr>
          <p:spPr bwMode="auto">
            <a:xfrm rot="5400000">
              <a:off x="1183" y="1013"/>
              <a:ext cx="7" cy="19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9" name="Text Box 8"/>
            <p:cNvSpPr txBox="1">
              <a:spLocks noChangeArrowheads="1"/>
            </p:cNvSpPr>
            <p:nvPr/>
          </p:nvSpPr>
          <p:spPr bwMode="auto">
            <a:xfrm>
              <a:off x="903" y="695"/>
              <a:ext cx="45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800" dirty="0"/>
                <a:t>0</a:t>
              </a:r>
              <a:endParaRPr lang="en-US" altLang="en-US" sz="1800" baseline="-25000" dirty="0"/>
            </a:p>
          </p:txBody>
        </p:sp>
        <p:sp>
          <p:nvSpPr>
            <p:cNvPr id="52280" name="Text Box 9"/>
            <p:cNvSpPr txBox="1">
              <a:spLocks noChangeArrowheads="1"/>
            </p:cNvSpPr>
            <p:nvPr/>
          </p:nvSpPr>
          <p:spPr bwMode="auto">
            <a:xfrm>
              <a:off x="1295" y="999"/>
              <a:ext cx="45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800" dirty="0"/>
                <a:t>0</a:t>
              </a:r>
              <a:endParaRPr lang="en-US" altLang="en-US" sz="1800" baseline="-25000" dirty="0"/>
            </a:p>
          </p:txBody>
        </p:sp>
      </p:grpSp>
      <p:sp>
        <p:nvSpPr>
          <p:cNvPr id="155667" name="Text Box 19"/>
          <p:cNvSpPr txBox="1">
            <a:spLocks noChangeArrowheads="1"/>
          </p:cNvSpPr>
          <p:nvPr/>
        </p:nvSpPr>
        <p:spPr bwMode="auto">
          <a:xfrm>
            <a:off x="273050" y="2209800"/>
            <a:ext cx="6673850" cy="396875"/>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000" dirty="0">
                <a:solidFill>
                  <a:srgbClr val="0000FF"/>
                </a:solidFill>
              </a:rPr>
              <a:t>Step 2: After application of hydrostatic cell pressure</a:t>
            </a:r>
          </a:p>
        </p:txBody>
      </p:sp>
      <p:sp>
        <p:nvSpPr>
          <p:cNvPr id="155740" name="Line 92"/>
          <p:cNvSpPr>
            <a:spLocks noChangeShapeType="1"/>
          </p:cNvSpPr>
          <p:nvPr/>
        </p:nvSpPr>
        <p:spPr bwMode="auto">
          <a:xfrm>
            <a:off x="0" y="2079625"/>
            <a:ext cx="91440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750" name="Rectangle 102"/>
          <p:cNvSpPr>
            <a:spLocks noChangeArrowheads="1"/>
          </p:cNvSpPr>
          <p:nvPr/>
        </p:nvSpPr>
        <p:spPr bwMode="auto">
          <a:xfrm>
            <a:off x="5481638" y="2985342"/>
            <a:ext cx="2530475" cy="641350"/>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3600" dirty="0" err="1">
                <a:solidFill>
                  <a:schemeClr val="hlink"/>
                </a:solidFill>
                <a:latin typeface="Symbol" panose="05050102010706020507" pitchFamily="18" charset="2"/>
              </a:rPr>
              <a:t>D</a:t>
            </a:r>
            <a:r>
              <a:rPr lang="en-US" altLang="en-US" sz="3600" dirty="0" err="1">
                <a:solidFill>
                  <a:schemeClr val="hlink"/>
                </a:solidFill>
              </a:rPr>
              <a:t>u</a:t>
            </a:r>
            <a:r>
              <a:rPr lang="en-US" altLang="en-US" sz="3600" baseline="-25000" dirty="0" err="1">
                <a:solidFill>
                  <a:schemeClr val="hlink"/>
                </a:solidFill>
              </a:rPr>
              <a:t>c</a:t>
            </a:r>
            <a:r>
              <a:rPr lang="en-US" altLang="en-US" sz="3600" baseline="-25000" dirty="0">
                <a:solidFill>
                  <a:schemeClr val="hlink"/>
                </a:solidFill>
              </a:rPr>
              <a:t> </a:t>
            </a:r>
            <a:r>
              <a:rPr lang="en-US" altLang="en-US" sz="3600" dirty="0">
                <a:solidFill>
                  <a:schemeClr val="hlink"/>
                </a:solidFill>
              </a:rPr>
              <a:t>=</a:t>
            </a:r>
            <a:r>
              <a:rPr lang="en-US" altLang="en-US" sz="3600" baseline="-25000" dirty="0">
                <a:solidFill>
                  <a:schemeClr val="hlink"/>
                </a:solidFill>
              </a:rPr>
              <a:t> </a:t>
            </a:r>
            <a:r>
              <a:rPr lang="en-US" altLang="en-US" sz="3600" dirty="0">
                <a:solidFill>
                  <a:schemeClr val="hlink"/>
                </a:solidFill>
              </a:rPr>
              <a:t>B </a:t>
            </a:r>
            <a:r>
              <a:rPr lang="en-US" altLang="en-US" sz="3600" dirty="0">
                <a:solidFill>
                  <a:schemeClr val="hlink"/>
                </a:solidFill>
                <a:latin typeface="Symbol" panose="05050102010706020507" pitchFamily="18" charset="2"/>
              </a:rPr>
              <a:t>Ds</a:t>
            </a:r>
            <a:r>
              <a:rPr lang="en-US" altLang="en-US" sz="3600" baseline="-25000" dirty="0">
                <a:solidFill>
                  <a:schemeClr val="hlink"/>
                </a:solidFill>
              </a:rPr>
              <a:t>3</a:t>
            </a:r>
          </a:p>
        </p:txBody>
      </p:sp>
      <p:grpSp>
        <p:nvGrpSpPr>
          <p:cNvPr id="155760" name="Group 112"/>
          <p:cNvGrpSpPr>
            <a:grpSpLocks/>
          </p:cNvGrpSpPr>
          <p:nvPr/>
        </p:nvGrpSpPr>
        <p:grpSpPr bwMode="auto">
          <a:xfrm>
            <a:off x="384180" y="2584450"/>
            <a:ext cx="2535244" cy="1277938"/>
            <a:chOff x="242" y="1754"/>
            <a:chExt cx="1597" cy="805"/>
          </a:xfrm>
        </p:grpSpPr>
        <p:sp>
          <p:nvSpPr>
            <p:cNvPr id="52271" name="Rectangle 27" descr="Stationery"/>
            <p:cNvSpPr>
              <a:spLocks noChangeArrowheads="1"/>
            </p:cNvSpPr>
            <p:nvPr/>
          </p:nvSpPr>
          <p:spPr bwMode="auto">
            <a:xfrm>
              <a:off x="758" y="2153"/>
              <a:ext cx="353" cy="406"/>
            </a:xfrm>
            <a:prstGeom prst="rect">
              <a:avLst/>
            </a:prstGeom>
            <a:blipFill dpi="0" rotWithShape="1">
              <a:blip r:embed="rId3"/>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52272" name="Line 28"/>
            <p:cNvSpPr>
              <a:spLocks noChangeShapeType="1"/>
            </p:cNvSpPr>
            <p:nvPr/>
          </p:nvSpPr>
          <p:spPr bwMode="auto">
            <a:xfrm>
              <a:off x="910" y="1990"/>
              <a:ext cx="0" cy="17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3" name="Line 29"/>
            <p:cNvSpPr>
              <a:spLocks noChangeShapeType="1"/>
            </p:cNvSpPr>
            <p:nvPr/>
          </p:nvSpPr>
          <p:spPr bwMode="auto">
            <a:xfrm rot="5400000">
              <a:off x="1201" y="2257"/>
              <a:ext cx="7" cy="19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74" name="Text Box 30"/>
            <p:cNvSpPr txBox="1">
              <a:spLocks noChangeArrowheads="1"/>
            </p:cNvSpPr>
            <p:nvPr/>
          </p:nvSpPr>
          <p:spPr bwMode="auto">
            <a:xfrm>
              <a:off x="242" y="1754"/>
              <a:ext cx="98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err="1">
                  <a:latin typeface="Symbol" panose="05050102010706020507" pitchFamily="18" charset="2"/>
                </a:rPr>
                <a:t>s</a:t>
              </a:r>
              <a:r>
                <a:rPr lang="en-US" altLang="en-US" sz="2000" b="1" baseline="-25000" dirty="0" err="1"/>
                <a:t>C</a:t>
              </a:r>
              <a:r>
                <a:rPr lang="en-US" altLang="en-US" sz="2000" b="1" baseline="-25000" dirty="0"/>
                <a:t> </a:t>
              </a:r>
              <a:r>
                <a:rPr lang="en-US" altLang="en-US" sz="2000" b="1" dirty="0"/>
                <a:t>= </a:t>
              </a:r>
              <a:r>
                <a:rPr lang="en-US" altLang="en-US" sz="2000" b="1" dirty="0">
                  <a:latin typeface="Symbol" panose="05050102010706020507" pitchFamily="18" charset="2"/>
                </a:rPr>
                <a:t>s</a:t>
              </a:r>
              <a:r>
                <a:rPr lang="en-US" altLang="en-US" sz="2000" b="1" baseline="-25000" dirty="0"/>
                <a:t>3</a:t>
              </a:r>
            </a:p>
          </p:txBody>
        </p:sp>
        <p:sp>
          <p:nvSpPr>
            <p:cNvPr id="52275" name="Text Box 104"/>
            <p:cNvSpPr txBox="1">
              <a:spLocks noChangeArrowheads="1"/>
            </p:cNvSpPr>
            <p:nvPr/>
          </p:nvSpPr>
          <p:spPr bwMode="auto">
            <a:xfrm>
              <a:off x="1140" y="2075"/>
              <a:ext cx="69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a:latin typeface="Symbol" panose="05050102010706020507" pitchFamily="18" charset="2"/>
                </a:rPr>
                <a:t>s</a:t>
              </a:r>
              <a:r>
                <a:rPr lang="en-US" altLang="en-US" sz="2000" b="1" baseline="-25000"/>
                <a:t>C </a:t>
              </a:r>
              <a:r>
                <a:rPr lang="en-US" altLang="en-US" sz="2000" b="1"/>
                <a:t>= </a:t>
              </a:r>
              <a:r>
                <a:rPr lang="en-US" altLang="en-US" sz="2000" b="1">
                  <a:latin typeface="Symbol" panose="05050102010706020507" pitchFamily="18" charset="2"/>
                </a:rPr>
                <a:t>s</a:t>
              </a:r>
              <a:r>
                <a:rPr lang="en-US" altLang="en-US" sz="2000" b="1" baseline="-25000"/>
                <a:t>3</a:t>
              </a:r>
            </a:p>
          </p:txBody>
        </p:sp>
      </p:grpSp>
      <p:grpSp>
        <p:nvGrpSpPr>
          <p:cNvPr id="155775" name="Group 127"/>
          <p:cNvGrpSpPr>
            <a:grpSpLocks/>
          </p:cNvGrpSpPr>
          <p:nvPr/>
        </p:nvGrpSpPr>
        <p:grpSpPr bwMode="auto">
          <a:xfrm>
            <a:off x="3645663" y="3006725"/>
            <a:ext cx="720725" cy="725487"/>
            <a:chOff x="2267" y="1931"/>
            <a:chExt cx="454" cy="457"/>
          </a:xfrm>
        </p:grpSpPr>
        <p:sp>
          <p:nvSpPr>
            <p:cNvPr id="52265" name="Rectangle 33" descr="Stationery"/>
            <p:cNvSpPr>
              <a:spLocks noChangeArrowheads="1"/>
            </p:cNvSpPr>
            <p:nvPr/>
          </p:nvSpPr>
          <p:spPr bwMode="auto">
            <a:xfrm>
              <a:off x="2282" y="1946"/>
              <a:ext cx="439" cy="442"/>
            </a:xfrm>
            <a:prstGeom prst="rect">
              <a:avLst/>
            </a:prstGeom>
            <a:blipFill dpi="0" rotWithShape="1">
              <a:blip r:embed="rId3"/>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b="1"/>
            </a:p>
          </p:txBody>
        </p:sp>
        <p:sp>
          <p:nvSpPr>
            <p:cNvPr id="52266" name="Text Box 34"/>
            <p:cNvSpPr txBox="1">
              <a:spLocks noChangeArrowheads="1"/>
            </p:cNvSpPr>
            <p:nvPr/>
          </p:nvSpPr>
          <p:spPr bwMode="auto">
            <a:xfrm>
              <a:off x="2329" y="2030"/>
              <a:ext cx="37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D</a:t>
              </a:r>
              <a:r>
                <a:rPr lang="en-US" altLang="en-US" sz="1800" b="1" dirty="0" err="1"/>
                <a:t>u</a:t>
              </a:r>
              <a:r>
                <a:rPr lang="en-US" altLang="en-US" sz="1800" b="1" baseline="-25000" dirty="0" err="1"/>
                <a:t>c</a:t>
              </a:r>
              <a:endParaRPr lang="en-US" altLang="en-US" sz="1800" b="1" dirty="0"/>
            </a:p>
          </p:txBody>
        </p:sp>
        <p:sp>
          <p:nvSpPr>
            <p:cNvPr id="52267" name="Line 105"/>
            <p:cNvSpPr>
              <a:spLocks noChangeShapeType="1"/>
            </p:cNvSpPr>
            <p:nvPr/>
          </p:nvSpPr>
          <p:spPr bwMode="auto">
            <a:xfrm flipV="1">
              <a:off x="2487" y="1931"/>
              <a:ext cx="0" cy="1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52268" name="Line 106"/>
            <p:cNvSpPr>
              <a:spLocks noChangeShapeType="1"/>
            </p:cNvSpPr>
            <p:nvPr/>
          </p:nvSpPr>
          <p:spPr bwMode="auto">
            <a:xfrm>
              <a:off x="2496" y="2269"/>
              <a:ext cx="0" cy="11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52269" name="Line 107"/>
            <p:cNvSpPr>
              <a:spLocks noChangeShapeType="1"/>
            </p:cNvSpPr>
            <p:nvPr/>
          </p:nvSpPr>
          <p:spPr bwMode="auto">
            <a:xfrm>
              <a:off x="2588" y="2150"/>
              <a:ext cx="12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52270" name="Line 110"/>
            <p:cNvSpPr>
              <a:spLocks noChangeShapeType="1"/>
            </p:cNvSpPr>
            <p:nvPr/>
          </p:nvSpPr>
          <p:spPr bwMode="auto">
            <a:xfrm flipH="1">
              <a:off x="2267" y="2150"/>
              <a:ext cx="11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grpSp>
      <p:grpSp>
        <p:nvGrpSpPr>
          <p:cNvPr id="155690" name="Group 42"/>
          <p:cNvGrpSpPr>
            <a:grpSpLocks/>
          </p:cNvGrpSpPr>
          <p:nvPr/>
        </p:nvGrpSpPr>
        <p:grpSpPr bwMode="auto">
          <a:xfrm>
            <a:off x="6351" y="2859090"/>
            <a:ext cx="1503363" cy="969963"/>
            <a:chOff x="4" y="2458"/>
            <a:chExt cx="947" cy="611"/>
          </a:xfrm>
        </p:grpSpPr>
        <p:grpSp>
          <p:nvGrpSpPr>
            <p:cNvPr id="52254" name="Group 43"/>
            <p:cNvGrpSpPr>
              <a:grpSpLocks/>
            </p:cNvGrpSpPr>
            <p:nvPr/>
          </p:nvGrpSpPr>
          <p:grpSpPr bwMode="auto">
            <a:xfrm>
              <a:off x="4" y="2458"/>
              <a:ext cx="947" cy="583"/>
              <a:chOff x="4" y="2458"/>
              <a:chExt cx="947" cy="583"/>
            </a:xfrm>
          </p:grpSpPr>
          <p:sp>
            <p:nvSpPr>
              <p:cNvPr id="52258" name="Arc 44"/>
              <p:cNvSpPr>
                <a:spLocks/>
              </p:cNvSpPr>
              <p:nvPr/>
            </p:nvSpPr>
            <p:spPr bwMode="auto">
              <a:xfrm rot="-2694223" flipH="1" flipV="1">
                <a:off x="588" y="2788"/>
                <a:ext cx="363" cy="253"/>
              </a:xfrm>
              <a:custGeom>
                <a:avLst/>
                <a:gdLst>
                  <a:gd name="T0" fmla="*/ 0 w 25874"/>
                  <a:gd name="T1" fmla="*/ 0 h 25349"/>
                  <a:gd name="T2" fmla="*/ 0 w 25874"/>
                  <a:gd name="T3" fmla="*/ 0 h 25349"/>
                  <a:gd name="T4" fmla="*/ 0 w 25874"/>
                  <a:gd name="T5" fmla="*/ 0 h 25349"/>
                  <a:gd name="T6" fmla="*/ 0 60000 65536"/>
                  <a:gd name="T7" fmla="*/ 0 60000 65536"/>
                  <a:gd name="T8" fmla="*/ 0 60000 65536"/>
                </a:gdLst>
                <a:ahLst/>
                <a:cxnLst>
                  <a:cxn ang="T6">
                    <a:pos x="T0" y="T1"/>
                  </a:cxn>
                  <a:cxn ang="T7">
                    <a:pos x="T2" y="T3"/>
                  </a:cxn>
                  <a:cxn ang="T8">
                    <a:pos x="T4" y="T5"/>
                  </a:cxn>
                </a:cxnLst>
                <a:rect l="0" t="0" r="r" b="b"/>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lnTo>
                      <a:pt x="0" y="427"/>
                    </a:lnTo>
                    <a:close/>
                  </a:path>
                </a:pathLst>
              </a:custGeom>
              <a:noFill/>
              <a:ln w="76200">
                <a:pattFill prst="sphere">
                  <a:fgClr>
                    <a:schemeClr val="tx1"/>
                  </a:fgClr>
                  <a:bgClr>
                    <a:srgbClr val="FFFFFF"/>
                  </a:bgClr>
                </a:patt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59" name="Text Box 45"/>
              <p:cNvSpPr txBox="1">
                <a:spLocks noChangeArrowheads="1"/>
              </p:cNvSpPr>
              <p:nvPr/>
            </p:nvSpPr>
            <p:spPr bwMode="auto">
              <a:xfrm>
                <a:off x="4" y="2458"/>
                <a:ext cx="88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ctr" rtl="0" eaLnBrk="1" hangingPunct="1">
                  <a:spcBef>
                    <a:spcPct val="50000"/>
                  </a:spcBef>
                  <a:buClrTx/>
                  <a:buSzTx/>
                  <a:buFontTx/>
                  <a:buNone/>
                </a:pPr>
                <a:r>
                  <a:rPr lang="en-US" altLang="en-US" sz="1800" b="1" dirty="0">
                    <a:solidFill>
                      <a:schemeClr val="hlink"/>
                    </a:solidFill>
                  </a:rPr>
                  <a:t>No drainage</a:t>
                </a:r>
              </a:p>
            </p:txBody>
          </p:sp>
        </p:grpSp>
        <p:grpSp>
          <p:nvGrpSpPr>
            <p:cNvPr id="52255" name="Group 46"/>
            <p:cNvGrpSpPr>
              <a:grpSpLocks/>
            </p:cNvGrpSpPr>
            <p:nvPr/>
          </p:nvGrpSpPr>
          <p:grpSpPr bwMode="auto">
            <a:xfrm>
              <a:off x="477" y="2871"/>
              <a:ext cx="180" cy="198"/>
              <a:chOff x="477" y="2871"/>
              <a:chExt cx="180" cy="198"/>
            </a:xfrm>
          </p:grpSpPr>
          <p:sp>
            <p:nvSpPr>
              <p:cNvPr id="52256" name="Line 47"/>
              <p:cNvSpPr>
                <a:spLocks noChangeShapeType="1"/>
              </p:cNvSpPr>
              <p:nvPr/>
            </p:nvSpPr>
            <p:spPr bwMode="auto">
              <a:xfrm>
                <a:off x="486" y="2871"/>
                <a:ext cx="171" cy="198"/>
              </a:xfrm>
              <a:prstGeom prst="line">
                <a:avLst/>
              </a:prstGeom>
              <a:noFill/>
              <a:ln w="508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7" name="Line 48"/>
              <p:cNvSpPr>
                <a:spLocks noChangeShapeType="1"/>
              </p:cNvSpPr>
              <p:nvPr/>
            </p:nvSpPr>
            <p:spPr bwMode="auto">
              <a:xfrm flipH="1">
                <a:off x="477" y="2889"/>
                <a:ext cx="144" cy="18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2251" name="Text Box 113"/>
          <p:cNvSpPr txBox="1">
            <a:spLocks noChangeArrowheads="1"/>
          </p:cNvSpPr>
          <p:nvPr/>
        </p:nvSpPr>
        <p:spPr bwMode="auto">
          <a:xfrm>
            <a:off x="1205396" y="4888063"/>
            <a:ext cx="316547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Tx/>
              <a:buNone/>
            </a:pPr>
            <a:r>
              <a:rPr lang="en-US" altLang="en-US" sz="1800" b="1" dirty="0">
                <a:solidFill>
                  <a:srgbClr val="0000FF"/>
                </a:solidFill>
              </a:rPr>
              <a:t>Increase of </a:t>
            </a:r>
            <a:r>
              <a:rPr lang="en-US" altLang="en-US" sz="1800" b="1" dirty="0" err="1">
                <a:solidFill>
                  <a:srgbClr val="0000FF"/>
                </a:solidFill>
              </a:rPr>
              <a:t>pwp</a:t>
            </a:r>
            <a:r>
              <a:rPr lang="en-US" altLang="en-US" sz="1800" b="1" dirty="0">
                <a:solidFill>
                  <a:srgbClr val="0000FF"/>
                </a:solidFill>
              </a:rPr>
              <a:t> due to increase of cell pressure</a:t>
            </a:r>
          </a:p>
        </p:txBody>
      </p:sp>
      <p:sp>
        <p:nvSpPr>
          <p:cNvPr id="52253" name="Oval 117"/>
          <p:cNvSpPr>
            <a:spLocks noChangeArrowheads="1"/>
          </p:cNvSpPr>
          <p:nvPr/>
        </p:nvSpPr>
        <p:spPr bwMode="auto">
          <a:xfrm>
            <a:off x="5474634" y="2918947"/>
            <a:ext cx="914400" cy="871538"/>
          </a:xfrm>
          <a:prstGeom prst="ellipse">
            <a:avLst/>
          </a:prstGeom>
          <a:noFill/>
          <a:ln w="25400" algn="ctr">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52248" name="Text Box 115"/>
          <p:cNvSpPr txBox="1">
            <a:spLocks noChangeArrowheads="1"/>
          </p:cNvSpPr>
          <p:nvPr/>
        </p:nvSpPr>
        <p:spPr bwMode="auto">
          <a:xfrm>
            <a:off x="7150239" y="4592516"/>
            <a:ext cx="15925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800" b="1" dirty="0">
                <a:solidFill>
                  <a:srgbClr val="0000FF"/>
                </a:solidFill>
              </a:rPr>
              <a:t>Increase of cell pressure</a:t>
            </a:r>
          </a:p>
        </p:txBody>
      </p:sp>
      <p:sp>
        <p:nvSpPr>
          <p:cNvPr id="52249" name="Line 116"/>
          <p:cNvSpPr>
            <a:spLocks noChangeShapeType="1"/>
          </p:cNvSpPr>
          <p:nvPr/>
        </p:nvSpPr>
        <p:spPr bwMode="auto">
          <a:xfrm flipV="1">
            <a:off x="7570694" y="3850714"/>
            <a:ext cx="0" cy="802811"/>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0" name="Oval 119"/>
          <p:cNvSpPr>
            <a:spLocks noChangeArrowheads="1"/>
          </p:cNvSpPr>
          <p:nvPr/>
        </p:nvSpPr>
        <p:spPr bwMode="auto">
          <a:xfrm>
            <a:off x="7150239" y="2930807"/>
            <a:ext cx="914400" cy="871538"/>
          </a:xfrm>
          <a:prstGeom prst="ellipse">
            <a:avLst/>
          </a:prstGeom>
          <a:noFill/>
          <a:ln w="25400" algn="ctr">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grpSp>
        <p:nvGrpSpPr>
          <p:cNvPr id="155773" name="Group 125"/>
          <p:cNvGrpSpPr>
            <a:grpSpLocks/>
          </p:cNvGrpSpPr>
          <p:nvPr/>
        </p:nvGrpSpPr>
        <p:grpSpPr bwMode="auto">
          <a:xfrm>
            <a:off x="3751263" y="3033713"/>
            <a:ext cx="3368676" cy="3292476"/>
            <a:chOff x="2363" y="2127"/>
            <a:chExt cx="2122" cy="2074"/>
          </a:xfrm>
        </p:grpSpPr>
        <p:sp>
          <p:nvSpPr>
            <p:cNvPr id="52245" name="Oval 122"/>
            <p:cNvSpPr>
              <a:spLocks noChangeArrowheads="1"/>
            </p:cNvSpPr>
            <p:nvPr/>
          </p:nvSpPr>
          <p:spPr bwMode="auto">
            <a:xfrm>
              <a:off x="4202" y="2127"/>
              <a:ext cx="283" cy="357"/>
            </a:xfrm>
            <a:prstGeom prst="ellipse">
              <a:avLst/>
            </a:prstGeom>
            <a:noFill/>
            <a:ln w="25400" algn="ctr">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52246" name="Text Box 123"/>
            <p:cNvSpPr txBox="1">
              <a:spLocks noChangeArrowheads="1"/>
            </p:cNvSpPr>
            <p:nvPr/>
          </p:nvSpPr>
          <p:spPr bwMode="auto">
            <a:xfrm>
              <a:off x="2363" y="3759"/>
              <a:ext cx="191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err="1">
                  <a:solidFill>
                    <a:schemeClr val="accent1"/>
                  </a:solidFill>
                </a:rPr>
                <a:t>Skempton’s</a:t>
              </a:r>
              <a:r>
                <a:rPr lang="en-US" altLang="en-US" sz="2000" b="1" dirty="0">
                  <a:solidFill>
                    <a:schemeClr val="accent1"/>
                  </a:solidFill>
                </a:rPr>
                <a:t> pore water pressure parameter, B</a:t>
              </a:r>
            </a:p>
          </p:txBody>
        </p:sp>
      </p:grpSp>
      <p:sp>
        <p:nvSpPr>
          <p:cNvPr id="155774" name="Text Box 126"/>
          <p:cNvSpPr txBox="1">
            <a:spLocks noChangeArrowheads="1"/>
          </p:cNvSpPr>
          <p:nvPr/>
        </p:nvSpPr>
        <p:spPr bwMode="auto">
          <a:xfrm>
            <a:off x="625475" y="6371444"/>
            <a:ext cx="7342188" cy="396875"/>
          </a:xfrm>
          <a:prstGeom prst="rect">
            <a:avLst/>
          </a:prstGeom>
          <a:solidFill>
            <a:schemeClr va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a:solidFill>
                  <a:srgbClr val="FFFF00"/>
                </a:solidFill>
              </a:rPr>
              <a:t>Note: If soil is fully saturated, then B = 1 (hence, </a:t>
            </a:r>
            <a:r>
              <a:rPr lang="en-US" altLang="en-US" sz="2000" b="1" dirty="0" err="1">
                <a:solidFill>
                  <a:srgbClr val="FFFF00"/>
                </a:solidFill>
                <a:latin typeface="Symbol" panose="05050102010706020507" pitchFamily="18" charset="2"/>
              </a:rPr>
              <a:t>D</a:t>
            </a:r>
            <a:r>
              <a:rPr lang="en-US" altLang="en-US" sz="2000" b="1" dirty="0" err="1">
                <a:solidFill>
                  <a:srgbClr val="FFFF00"/>
                </a:solidFill>
              </a:rPr>
              <a:t>u</a:t>
            </a:r>
            <a:r>
              <a:rPr lang="en-US" altLang="en-US" sz="2000" b="1" baseline="-25000" dirty="0" err="1">
                <a:solidFill>
                  <a:srgbClr val="FFFF00"/>
                </a:solidFill>
              </a:rPr>
              <a:t>c</a:t>
            </a:r>
            <a:r>
              <a:rPr lang="en-US" altLang="en-US" sz="2000" b="1" dirty="0">
                <a:solidFill>
                  <a:srgbClr val="FFFF00"/>
                </a:solidFill>
              </a:rPr>
              <a:t> = </a:t>
            </a:r>
            <a:r>
              <a:rPr lang="en-US" altLang="en-US" sz="2000" b="1" dirty="0">
                <a:solidFill>
                  <a:srgbClr val="FFFF00"/>
                </a:solidFill>
                <a:latin typeface="Symbol" panose="05050102010706020507" pitchFamily="18" charset="2"/>
              </a:rPr>
              <a:t>Ds</a:t>
            </a:r>
            <a:r>
              <a:rPr lang="en-US" altLang="en-US" sz="2000" b="1" baseline="-25000" dirty="0">
                <a:solidFill>
                  <a:srgbClr val="FFFF00"/>
                </a:solidFill>
              </a:rPr>
              <a:t>3</a:t>
            </a:r>
            <a:r>
              <a:rPr lang="en-US" altLang="en-US" sz="2000" b="1" dirty="0">
                <a:solidFill>
                  <a:srgbClr val="FFFF00"/>
                </a:solidFill>
              </a:rPr>
              <a:t>)</a:t>
            </a:r>
          </a:p>
        </p:txBody>
      </p:sp>
      <p:pic>
        <p:nvPicPr>
          <p:cNvPr id="52242" name="Picture 1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7025" y="5195888"/>
            <a:ext cx="246697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43843" y="72271"/>
            <a:ext cx="8189486" cy="400110"/>
          </a:xfrm>
          <a:prstGeom prst="rect">
            <a:avLst/>
          </a:prstGeom>
        </p:spPr>
        <p:txBody>
          <a:bodyPr wrap="none">
            <a:spAutoFit/>
          </a:bodyPr>
          <a:lstStyle/>
          <a:p>
            <a:pPr algn="l" rtl="0"/>
            <a:r>
              <a:rPr lang="en-US" altLang="en-US" sz="2000" b="1" dirty="0" smtClean="0">
                <a:solidFill>
                  <a:srgbClr val="FF0000"/>
                </a:solidFill>
              </a:rPr>
              <a:t>Let us consider the case of </a:t>
            </a:r>
            <a:r>
              <a:rPr lang="en-US" altLang="en-US" sz="2000" b="1" dirty="0" smtClean="0">
                <a:solidFill>
                  <a:srgbClr val="0B0BEF"/>
                </a:solidFill>
              </a:rPr>
              <a:t>UU</a:t>
            </a:r>
            <a:r>
              <a:rPr lang="en-US" altLang="en-US" sz="2000" b="1" dirty="0" smtClean="0">
                <a:solidFill>
                  <a:srgbClr val="FF0000"/>
                </a:solidFill>
              </a:rPr>
              <a:t> test (</a:t>
            </a:r>
            <a:r>
              <a:rPr lang="en-US" altLang="en-US" b="1" dirty="0" smtClean="0">
                <a:solidFill>
                  <a:srgbClr val="0033CC"/>
                </a:solidFill>
              </a:rPr>
              <a:t>we have </a:t>
            </a:r>
            <a:r>
              <a:rPr lang="en-US" altLang="en-US" b="1" dirty="0" err="1" smtClean="0">
                <a:solidFill>
                  <a:srgbClr val="0033CC"/>
                </a:solidFill>
              </a:rPr>
              <a:t>p.w.p</a:t>
            </a:r>
            <a:r>
              <a:rPr lang="en-US" altLang="en-US" b="1" dirty="0" smtClean="0">
                <a:solidFill>
                  <a:srgbClr val="0033CC"/>
                </a:solidFill>
              </a:rPr>
              <a:t>. all along the test</a:t>
            </a:r>
            <a:r>
              <a:rPr lang="en-US" altLang="en-US" sz="2000" b="1" dirty="0" smtClean="0">
                <a:solidFill>
                  <a:srgbClr val="FF0000"/>
                </a:solidFill>
              </a:rPr>
              <a:t>)</a:t>
            </a:r>
            <a:endParaRPr lang="en-US" sz="2000" b="1" dirty="0">
              <a:solidFill>
                <a:srgbClr val="FF0000"/>
              </a:solidFill>
            </a:endParaRPr>
          </a:p>
        </p:txBody>
      </p:sp>
      <p:sp>
        <p:nvSpPr>
          <p:cNvPr id="55" name="TextBox 54"/>
          <p:cNvSpPr txBox="1"/>
          <p:nvPr/>
        </p:nvSpPr>
        <p:spPr>
          <a:xfrm>
            <a:off x="5915025" y="656531"/>
            <a:ext cx="2307043" cy="369332"/>
          </a:xfrm>
          <a:prstGeom prst="rect">
            <a:avLst/>
          </a:prstGeom>
          <a:solidFill>
            <a:schemeClr val="bg1"/>
          </a:solidFill>
        </p:spPr>
        <p:txBody>
          <a:bodyPr wrap="none" rtlCol="0">
            <a:spAutoFit/>
          </a:bodyPr>
          <a:lstStyle/>
          <a:p>
            <a:r>
              <a:rPr lang="en-US" b="1" u="sng" dirty="0" smtClean="0">
                <a:solidFill>
                  <a:srgbClr val="C00000"/>
                </a:solidFill>
              </a:rPr>
              <a:t>Assuming S =100%</a:t>
            </a:r>
            <a:endParaRPr lang="en-US" b="1" u="sng" dirty="0">
              <a:solidFill>
                <a:srgbClr val="C00000"/>
              </a:solidFill>
            </a:endParaRPr>
          </a:p>
        </p:txBody>
      </p:sp>
      <p:sp>
        <p:nvSpPr>
          <p:cNvPr id="3" name="Right Arrow 2"/>
          <p:cNvSpPr/>
          <p:nvPr/>
        </p:nvSpPr>
        <p:spPr>
          <a:xfrm>
            <a:off x="2975590" y="3248819"/>
            <a:ext cx="639747" cy="36036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Elbow Connector 4"/>
          <p:cNvCxnSpPr/>
          <p:nvPr/>
        </p:nvCxnSpPr>
        <p:spPr>
          <a:xfrm rot="10800000" flipV="1">
            <a:off x="2475477" y="3565524"/>
            <a:ext cx="3039499" cy="2059104"/>
          </a:xfrm>
          <a:prstGeom prst="bentConnector3">
            <a:avLst>
              <a:gd name="adj1" fmla="val 34074"/>
            </a:avLst>
          </a:pr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52245" idx="4"/>
          </p:cNvCxnSpPr>
          <p:nvPr/>
        </p:nvCxnSpPr>
        <p:spPr>
          <a:xfrm rot="5400000">
            <a:off x="5126363" y="4019364"/>
            <a:ext cx="2187858" cy="1350032"/>
          </a:xfrm>
          <a:prstGeom prst="bentConnector3">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24440947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565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16" fill="hold" nodeType="clickEffect">
                                  <p:stCondLst>
                                    <p:cond delay="0"/>
                                  </p:stCondLst>
                                  <p:childTnLst>
                                    <p:set>
                                      <p:cBhvr>
                                        <p:cTn id="10" dur="1" fill="hold">
                                          <p:stCondLst>
                                            <p:cond delay="0"/>
                                          </p:stCondLst>
                                        </p:cTn>
                                        <p:tgtEl>
                                          <p:spTgt spid="155751"/>
                                        </p:tgtEl>
                                        <p:attrNameLst>
                                          <p:attrName>style.visibility</p:attrName>
                                        </p:attrNameLst>
                                      </p:cBhvr>
                                      <p:to>
                                        <p:strVal val="visible"/>
                                      </p:to>
                                    </p:set>
                                    <p:animEffect transition="in" filter="box(in)">
                                      <p:cBhvr>
                                        <p:cTn id="11" dur="500"/>
                                        <p:tgtEl>
                                          <p:spTgt spid="155751"/>
                                        </p:tgtEl>
                                      </p:cBhvr>
                                    </p:animEffect>
                                  </p:childTnLst>
                                </p:cTn>
                              </p:par>
                            </p:childTnLst>
                          </p:cTn>
                        </p:par>
                        <p:par>
                          <p:cTn id="12" fill="hold" nodeType="afterGroup">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15574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566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nodeType="clickEffect">
                                  <p:stCondLst>
                                    <p:cond delay="0"/>
                                  </p:stCondLst>
                                  <p:childTnLst>
                                    <p:set>
                                      <p:cBhvr>
                                        <p:cTn id="22" dur="1" fill="hold">
                                          <p:stCondLst>
                                            <p:cond delay="0"/>
                                          </p:stCondLst>
                                        </p:cTn>
                                        <p:tgtEl>
                                          <p:spTgt spid="155760"/>
                                        </p:tgtEl>
                                        <p:attrNameLst>
                                          <p:attrName>style.visibility</p:attrName>
                                        </p:attrNameLst>
                                      </p:cBhvr>
                                      <p:to>
                                        <p:strVal val="visible"/>
                                      </p:to>
                                    </p:set>
                                    <p:animEffect transition="in" filter="box(in)">
                                      <p:cBhvr>
                                        <p:cTn id="23" dur="500"/>
                                        <p:tgtEl>
                                          <p:spTgt spid="155760"/>
                                        </p:tgtEl>
                                      </p:cBhvr>
                                    </p:animEffect>
                                  </p:childTnLst>
                                </p:cTn>
                              </p:par>
                              <p:par>
                                <p:cTn id="24" presetID="22" presetClass="entr" presetSubtype="2" fill="hold" nodeType="withEffect">
                                  <p:stCondLst>
                                    <p:cond delay="0"/>
                                  </p:stCondLst>
                                  <p:childTnLst>
                                    <p:set>
                                      <p:cBhvr>
                                        <p:cTn id="25" dur="1" fill="hold">
                                          <p:stCondLst>
                                            <p:cond delay="0"/>
                                          </p:stCondLst>
                                        </p:cTn>
                                        <p:tgtEl>
                                          <p:spTgt spid="155690"/>
                                        </p:tgtEl>
                                        <p:attrNameLst>
                                          <p:attrName>style.visibility</p:attrName>
                                        </p:attrNameLst>
                                      </p:cBhvr>
                                      <p:to>
                                        <p:strVal val="visible"/>
                                      </p:to>
                                    </p:set>
                                    <p:animEffect transition="in" filter="wipe(right)">
                                      <p:cBhvr>
                                        <p:cTn id="26" dur="2000"/>
                                        <p:tgtEl>
                                          <p:spTgt spid="15569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5577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575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5577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57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animBg="1"/>
      <p:bldP spid="155667" grpId="0" animBg="1"/>
      <p:bldP spid="155740" grpId="0" animBg="1"/>
      <p:bldP spid="155750" grpId="0" animBg="1"/>
      <p:bldP spid="155774"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5750" name="Rectangle 102"/>
              <p:cNvSpPr>
                <a:spLocks noChangeArrowheads="1"/>
              </p:cNvSpPr>
              <p:nvPr/>
            </p:nvSpPr>
            <p:spPr bwMode="auto">
              <a:xfrm>
                <a:off x="5511107" y="2232310"/>
                <a:ext cx="2501006" cy="646331"/>
              </a:xfrm>
              <a:prstGeom prst="rect">
                <a:avLst/>
              </a:prstGeom>
              <a:solidFill>
                <a:srgbClr val="FFFF00"/>
              </a:solidFill>
              <a:ln>
                <a:noFill/>
              </a:ln>
              <a:effectLst/>
              <a:extLs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3600" dirty="0" smtClean="0">
                    <a:solidFill>
                      <a:schemeClr val="hlink"/>
                    </a:solidFill>
                    <a:latin typeface="Symbol" panose="05050102010706020507" pitchFamily="18" charset="2"/>
                  </a:rPr>
                  <a:t>D</a:t>
                </a:r>
                <a:r>
                  <a:rPr lang="en-US" altLang="en-US" sz="3600" dirty="0" smtClean="0">
                    <a:solidFill>
                      <a:schemeClr val="hlink"/>
                    </a:solidFill>
                  </a:rPr>
                  <a:t>u</a:t>
                </a:r>
                <a:r>
                  <a:rPr lang="en-US" altLang="en-US" sz="3600" baseline="-25000" dirty="0" smtClean="0">
                    <a:solidFill>
                      <a:schemeClr val="hlink"/>
                    </a:solidFill>
                  </a:rPr>
                  <a:t>d </a:t>
                </a:r>
                <a:r>
                  <a:rPr lang="en-US" altLang="en-US" sz="3600" dirty="0">
                    <a:solidFill>
                      <a:schemeClr val="hlink"/>
                    </a:solidFill>
                  </a:rPr>
                  <a:t>=</a:t>
                </a:r>
                <a:r>
                  <a:rPr lang="en-US" altLang="en-US" sz="3600" baseline="-25000" dirty="0">
                    <a:solidFill>
                      <a:schemeClr val="hlink"/>
                    </a:solidFill>
                  </a:rPr>
                  <a:t> </a:t>
                </a:r>
                <a14:m>
                  <m:oMath xmlns:m="http://schemas.openxmlformats.org/officeDocument/2006/math">
                    <m:acc>
                      <m:accPr>
                        <m:chr m:val="̅"/>
                        <m:ctrlPr>
                          <a:rPr lang="en-US" sz="3600" b="1" i="1">
                            <a:solidFill>
                              <a:srgbClr val="0000FF"/>
                            </a:solidFill>
                            <a:latin typeface="Cambria Math" panose="02040503050406030204" pitchFamily="18" charset="0"/>
                            <a:ea typeface="Cambria Math" panose="02040503050406030204" pitchFamily="18" charset="0"/>
                          </a:rPr>
                        </m:ctrlPr>
                      </m:accPr>
                      <m:e>
                        <m:r>
                          <a:rPr lang="en-US" sz="3600" b="1" i="1">
                            <a:solidFill>
                              <a:srgbClr val="0000FF"/>
                            </a:solidFill>
                            <a:latin typeface="Cambria Math" panose="02040503050406030204" pitchFamily="18" charset="0"/>
                            <a:ea typeface="Cambria Math" panose="02040503050406030204" pitchFamily="18" charset="0"/>
                          </a:rPr>
                          <m:t>𝑨</m:t>
                        </m:r>
                      </m:e>
                    </m:acc>
                  </m:oMath>
                </a14:m>
                <a:r>
                  <a:rPr lang="en-US" altLang="en-US" sz="3600" dirty="0">
                    <a:solidFill>
                      <a:schemeClr val="hlink"/>
                    </a:solidFill>
                  </a:rPr>
                  <a:t> </a:t>
                </a:r>
                <a:r>
                  <a:rPr lang="en-US" altLang="en-US" sz="3600" dirty="0" smtClean="0">
                    <a:solidFill>
                      <a:schemeClr val="hlink"/>
                    </a:solidFill>
                    <a:latin typeface="Symbol" panose="05050102010706020507" pitchFamily="18" charset="2"/>
                  </a:rPr>
                  <a:t>Ds</a:t>
                </a:r>
                <a:r>
                  <a:rPr lang="en-US" altLang="en-US" sz="3600" baseline="-25000" dirty="0">
                    <a:solidFill>
                      <a:schemeClr val="hlink"/>
                    </a:solidFill>
                  </a:rPr>
                  <a:t>d</a:t>
                </a:r>
              </a:p>
            </p:txBody>
          </p:sp>
        </mc:Choice>
        <mc:Fallback xmlns="">
          <p:sp>
            <p:nvSpPr>
              <p:cNvPr id="155750" name="Rectangle 102"/>
              <p:cNvSpPr>
                <a:spLocks noRot="1" noChangeAspect="1" noMove="1" noResize="1" noEditPoints="1" noAdjustHandles="1" noChangeArrowheads="1" noChangeShapeType="1" noTextEdit="1"/>
              </p:cNvSpPr>
              <p:nvPr/>
            </p:nvSpPr>
            <p:spPr bwMode="auto">
              <a:xfrm>
                <a:off x="5511107" y="2232310"/>
                <a:ext cx="2501006" cy="646331"/>
              </a:xfrm>
              <a:prstGeom prst="rect">
                <a:avLst/>
              </a:prstGeom>
              <a:blipFill rotWithShape="0">
                <a:blip r:embed="rId3"/>
                <a:stretch>
                  <a:fillRect l="-6098" t="-15094" r="-4146" b="-34906"/>
                </a:stretch>
              </a:bli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2251" name="Text Box 113"/>
          <p:cNvSpPr txBox="1">
            <a:spLocks noChangeArrowheads="1"/>
          </p:cNvSpPr>
          <p:nvPr/>
        </p:nvSpPr>
        <p:spPr bwMode="auto">
          <a:xfrm>
            <a:off x="1205396" y="4135031"/>
            <a:ext cx="316547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Tx/>
              <a:buNone/>
            </a:pPr>
            <a:r>
              <a:rPr lang="en-US" altLang="en-US" sz="1800" b="1" dirty="0">
                <a:solidFill>
                  <a:srgbClr val="0000FF"/>
                </a:solidFill>
              </a:rPr>
              <a:t>Increase of </a:t>
            </a:r>
            <a:r>
              <a:rPr lang="en-US" altLang="en-US" sz="1800" b="1" dirty="0" err="1">
                <a:solidFill>
                  <a:srgbClr val="0000FF"/>
                </a:solidFill>
              </a:rPr>
              <a:t>pwp</a:t>
            </a:r>
            <a:r>
              <a:rPr lang="en-US" altLang="en-US" sz="1800" b="1" dirty="0">
                <a:solidFill>
                  <a:srgbClr val="0000FF"/>
                </a:solidFill>
              </a:rPr>
              <a:t> due to increase of </a:t>
            </a:r>
            <a:r>
              <a:rPr lang="en-US" altLang="en-US" sz="1800" b="1" dirty="0" smtClean="0">
                <a:solidFill>
                  <a:srgbClr val="FF0000"/>
                </a:solidFill>
              </a:rPr>
              <a:t>deviator</a:t>
            </a:r>
            <a:r>
              <a:rPr lang="en-US" altLang="en-US" sz="1800" b="1" dirty="0" smtClean="0">
                <a:solidFill>
                  <a:srgbClr val="0000FF"/>
                </a:solidFill>
              </a:rPr>
              <a:t> stress</a:t>
            </a:r>
            <a:endParaRPr lang="en-US" altLang="en-US" sz="1800" b="1" dirty="0">
              <a:solidFill>
                <a:srgbClr val="0000FF"/>
              </a:solidFill>
            </a:endParaRPr>
          </a:p>
        </p:txBody>
      </p:sp>
      <p:sp>
        <p:nvSpPr>
          <p:cNvPr id="52253" name="Oval 117"/>
          <p:cNvSpPr>
            <a:spLocks noChangeArrowheads="1"/>
          </p:cNvSpPr>
          <p:nvPr/>
        </p:nvSpPr>
        <p:spPr bwMode="auto">
          <a:xfrm>
            <a:off x="5474634" y="2165915"/>
            <a:ext cx="914400" cy="871538"/>
          </a:xfrm>
          <a:prstGeom prst="ellipse">
            <a:avLst/>
          </a:prstGeom>
          <a:noFill/>
          <a:ln w="25400" algn="ctr">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52248" name="Text Box 115"/>
          <p:cNvSpPr txBox="1">
            <a:spLocks noChangeArrowheads="1"/>
          </p:cNvSpPr>
          <p:nvPr/>
        </p:nvSpPr>
        <p:spPr bwMode="auto">
          <a:xfrm>
            <a:off x="7150238" y="3839484"/>
            <a:ext cx="184584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800" b="1" dirty="0">
                <a:solidFill>
                  <a:srgbClr val="0000FF"/>
                </a:solidFill>
              </a:rPr>
              <a:t>Increase of </a:t>
            </a:r>
            <a:r>
              <a:rPr lang="en-US" altLang="en-US" sz="1800" b="1" dirty="0" smtClean="0">
                <a:solidFill>
                  <a:srgbClr val="0000FF"/>
                </a:solidFill>
              </a:rPr>
              <a:t>deviator stress</a:t>
            </a:r>
            <a:endParaRPr lang="en-US" altLang="en-US" sz="1800" b="1" dirty="0">
              <a:solidFill>
                <a:srgbClr val="0000FF"/>
              </a:solidFill>
            </a:endParaRPr>
          </a:p>
        </p:txBody>
      </p:sp>
      <p:sp>
        <p:nvSpPr>
          <p:cNvPr id="52249" name="Line 116"/>
          <p:cNvSpPr>
            <a:spLocks noChangeShapeType="1"/>
          </p:cNvSpPr>
          <p:nvPr/>
        </p:nvSpPr>
        <p:spPr bwMode="auto">
          <a:xfrm flipV="1">
            <a:off x="7570694" y="3097682"/>
            <a:ext cx="0" cy="802811"/>
          </a:xfrm>
          <a:prstGeom prst="line">
            <a:avLst/>
          </a:prstGeom>
          <a:noFill/>
          <a:ln w="285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0" name="Oval 119"/>
          <p:cNvSpPr>
            <a:spLocks noChangeArrowheads="1"/>
          </p:cNvSpPr>
          <p:nvPr/>
        </p:nvSpPr>
        <p:spPr bwMode="auto">
          <a:xfrm>
            <a:off x="7150239" y="2177775"/>
            <a:ext cx="914400" cy="871538"/>
          </a:xfrm>
          <a:prstGeom prst="ellipse">
            <a:avLst/>
          </a:prstGeom>
          <a:noFill/>
          <a:ln w="25400" algn="ctr">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grpSp>
        <p:nvGrpSpPr>
          <p:cNvPr id="155773" name="Group 125"/>
          <p:cNvGrpSpPr>
            <a:grpSpLocks/>
          </p:cNvGrpSpPr>
          <p:nvPr/>
        </p:nvGrpSpPr>
        <p:grpSpPr bwMode="auto">
          <a:xfrm>
            <a:off x="3725863" y="2280681"/>
            <a:ext cx="3394076" cy="3913189"/>
            <a:chOff x="2347" y="2127"/>
            <a:chExt cx="2138" cy="2465"/>
          </a:xfrm>
        </p:grpSpPr>
        <p:sp>
          <p:nvSpPr>
            <p:cNvPr id="52245" name="Oval 122"/>
            <p:cNvSpPr>
              <a:spLocks noChangeArrowheads="1"/>
            </p:cNvSpPr>
            <p:nvPr/>
          </p:nvSpPr>
          <p:spPr bwMode="auto">
            <a:xfrm>
              <a:off x="4202" y="2127"/>
              <a:ext cx="283" cy="357"/>
            </a:xfrm>
            <a:prstGeom prst="ellipse">
              <a:avLst/>
            </a:prstGeom>
            <a:noFill/>
            <a:ln w="25400" algn="ctr">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mc:AlternateContent xmlns:mc="http://schemas.openxmlformats.org/markup-compatibility/2006" xmlns:a14="http://schemas.microsoft.com/office/drawing/2010/main">
          <mc:Choice Requires="a14">
            <p:sp>
              <p:nvSpPr>
                <p:cNvPr id="52246" name="Text Box 123"/>
                <p:cNvSpPr txBox="1">
                  <a:spLocks noChangeArrowheads="1"/>
                </p:cNvSpPr>
                <p:nvPr/>
              </p:nvSpPr>
              <p:spPr bwMode="auto">
                <a:xfrm>
                  <a:off x="2347" y="4146"/>
                  <a:ext cx="1911" cy="446"/>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err="1">
                      <a:solidFill>
                        <a:schemeClr val="accent1"/>
                      </a:solidFill>
                    </a:rPr>
                    <a:t>Skempton’s</a:t>
                  </a:r>
                  <a:r>
                    <a:rPr lang="en-US" altLang="en-US" sz="2000" b="1" dirty="0">
                      <a:solidFill>
                        <a:schemeClr val="accent1"/>
                      </a:solidFill>
                    </a:rPr>
                    <a:t> pore water pressure parameter, </a:t>
                  </a:r>
                  <a14:m>
                    <m:oMath xmlns:m="http://schemas.openxmlformats.org/officeDocument/2006/math">
                      <m:acc>
                        <m:accPr>
                          <m:chr m:val="̅"/>
                          <m:ctrlPr>
                            <a:rPr lang="en-US" sz="2000" b="1" i="1">
                              <a:solidFill>
                                <a:srgbClr val="0000FF"/>
                              </a:solidFill>
                              <a:latin typeface="Cambria Math" panose="02040503050406030204" pitchFamily="18" charset="0"/>
                              <a:ea typeface="Cambria Math" panose="02040503050406030204" pitchFamily="18" charset="0"/>
                            </a:rPr>
                          </m:ctrlPr>
                        </m:accPr>
                        <m:e>
                          <m:r>
                            <a:rPr lang="en-US" sz="2000" b="1" i="1">
                              <a:solidFill>
                                <a:srgbClr val="0000FF"/>
                              </a:solidFill>
                              <a:latin typeface="Cambria Math" panose="02040503050406030204" pitchFamily="18" charset="0"/>
                              <a:ea typeface="Cambria Math" panose="02040503050406030204" pitchFamily="18" charset="0"/>
                            </a:rPr>
                            <m:t>𝑨</m:t>
                          </m:r>
                        </m:e>
                      </m:acc>
                    </m:oMath>
                  </a14:m>
                  <a:endParaRPr lang="en-US" altLang="en-US" sz="2000" b="1" dirty="0">
                    <a:solidFill>
                      <a:schemeClr val="accent1"/>
                    </a:solidFill>
                  </a:endParaRPr>
                </a:p>
              </p:txBody>
            </p:sp>
          </mc:Choice>
          <mc:Fallback xmlns="">
            <p:sp>
              <p:nvSpPr>
                <p:cNvPr id="52246" name="Text Box 123"/>
                <p:cNvSpPr txBox="1">
                  <a:spLocks noRot="1" noChangeAspect="1" noMove="1" noResize="1" noEditPoints="1" noAdjustHandles="1" noChangeArrowheads="1" noChangeShapeType="1" noTextEdit="1"/>
                </p:cNvSpPr>
                <p:nvPr/>
              </p:nvSpPr>
              <p:spPr bwMode="auto">
                <a:xfrm>
                  <a:off x="2347" y="4146"/>
                  <a:ext cx="1911" cy="446"/>
                </a:xfrm>
                <a:prstGeom prst="rect">
                  <a:avLst/>
                </a:prstGeom>
                <a:blipFill rotWithShape="0">
                  <a:blip r:embed="rId4"/>
                  <a:stretch>
                    <a:fillRect t="-4310" r="-12048" b="-1551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cxnSp>
        <p:nvCxnSpPr>
          <p:cNvPr id="5" name="Elbow Connector 4"/>
          <p:cNvCxnSpPr/>
          <p:nvPr/>
        </p:nvCxnSpPr>
        <p:spPr>
          <a:xfrm rot="10800000" flipV="1">
            <a:off x="2475477" y="2812492"/>
            <a:ext cx="3039499" cy="2059104"/>
          </a:xfrm>
          <a:prstGeom prst="bentConnector3">
            <a:avLst>
              <a:gd name="adj1" fmla="val 34074"/>
            </a:avLst>
          </a:pr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52245" idx="4"/>
          </p:cNvCxnSpPr>
          <p:nvPr/>
        </p:nvCxnSpPr>
        <p:spPr>
          <a:xfrm rot="5400000">
            <a:off x="4850608" y="3441145"/>
            <a:ext cx="2638426" cy="1450974"/>
          </a:xfrm>
          <a:prstGeom prst="bentConnector3">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Text Box 15"/>
          <p:cNvSpPr txBox="1">
            <a:spLocks noChangeArrowheads="1"/>
          </p:cNvSpPr>
          <p:nvPr/>
        </p:nvSpPr>
        <p:spPr bwMode="auto">
          <a:xfrm>
            <a:off x="249517" y="324878"/>
            <a:ext cx="4943475" cy="396875"/>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000" dirty="0">
                <a:solidFill>
                  <a:srgbClr val="0000FF"/>
                </a:solidFill>
              </a:rPr>
              <a:t>Step 3: During application of axial load</a:t>
            </a:r>
          </a:p>
        </p:txBody>
      </p:sp>
      <p:grpSp>
        <p:nvGrpSpPr>
          <p:cNvPr id="49" name="Group 16"/>
          <p:cNvGrpSpPr>
            <a:grpSpLocks/>
          </p:cNvGrpSpPr>
          <p:nvPr/>
        </p:nvGrpSpPr>
        <p:grpSpPr bwMode="auto">
          <a:xfrm>
            <a:off x="1100421" y="970991"/>
            <a:ext cx="1450975" cy="1108075"/>
            <a:chOff x="705" y="2579"/>
            <a:chExt cx="914" cy="698"/>
          </a:xfrm>
        </p:grpSpPr>
        <p:sp>
          <p:nvSpPr>
            <p:cNvPr id="50" name="Rectangle 17" descr="Stationery"/>
            <p:cNvSpPr>
              <a:spLocks noChangeArrowheads="1"/>
            </p:cNvSpPr>
            <p:nvPr/>
          </p:nvSpPr>
          <p:spPr bwMode="auto">
            <a:xfrm>
              <a:off x="808" y="2871"/>
              <a:ext cx="293" cy="406"/>
            </a:xfrm>
            <a:prstGeom prst="rect">
              <a:avLst/>
            </a:prstGeom>
            <a:blipFill dpi="0" rotWithShape="1">
              <a:blip r:embed="rId5"/>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51" name="Line 18"/>
            <p:cNvSpPr>
              <a:spLocks noChangeShapeType="1"/>
            </p:cNvSpPr>
            <p:nvPr/>
          </p:nvSpPr>
          <p:spPr bwMode="auto">
            <a:xfrm>
              <a:off x="953" y="2649"/>
              <a:ext cx="0" cy="23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 name="Line 19"/>
            <p:cNvSpPr>
              <a:spLocks noChangeShapeType="1"/>
            </p:cNvSpPr>
            <p:nvPr/>
          </p:nvSpPr>
          <p:spPr bwMode="auto">
            <a:xfrm rot="5400000">
              <a:off x="1189" y="2957"/>
              <a:ext cx="9" cy="21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 name="Text Box 20"/>
            <p:cNvSpPr txBox="1">
              <a:spLocks noChangeArrowheads="1"/>
            </p:cNvSpPr>
            <p:nvPr/>
          </p:nvSpPr>
          <p:spPr bwMode="auto">
            <a:xfrm>
              <a:off x="705" y="2579"/>
              <a:ext cx="91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a:latin typeface="Symbol" panose="05050102010706020507" pitchFamily="18" charset="2"/>
                </a:rPr>
                <a:t>s</a:t>
              </a:r>
              <a:r>
                <a:rPr lang="en-US" altLang="en-US" sz="1800" b="1" baseline="-25000" dirty="0"/>
                <a:t>3 </a:t>
              </a:r>
              <a:r>
                <a:rPr lang="en-US" altLang="en-US" sz="1800" b="1" dirty="0"/>
                <a:t>+ </a:t>
              </a:r>
              <a:r>
                <a:rPr lang="en-US" altLang="en-US" sz="1800" b="1" dirty="0" err="1">
                  <a:latin typeface="Symbol" panose="05050102010706020507" pitchFamily="18" charset="2"/>
                </a:rPr>
                <a:t>Ds</a:t>
              </a:r>
              <a:r>
                <a:rPr lang="en-US" altLang="en-US" sz="1800" b="1" baseline="-25000" dirty="0" err="1"/>
                <a:t>d</a:t>
              </a:r>
              <a:endParaRPr lang="en-US" altLang="en-US" sz="1800" b="1" baseline="-25000" dirty="0"/>
            </a:p>
          </p:txBody>
        </p:sp>
        <p:sp>
          <p:nvSpPr>
            <p:cNvPr id="54" name="Text Box 21"/>
            <p:cNvSpPr txBox="1">
              <a:spLocks noChangeArrowheads="1"/>
            </p:cNvSpPr>
            <p:nvPr/>
          </p:nvSpPr>
          <p:spPr bwMode="auto">
            <a:xfrm>
              <a:off x="1084" y="2875"/>
              <a:ext cx="49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a:latin typeface="Symbol" panose="05050102010706020507" pitchFamily="18" charset="2"/>
                </a:rPr>
                <a:t>s</a:t>
              </a:r>
              <a:r>
                <a:rPr lang="en-US" altLang="en-US" sz="1800" b="1" baseline="-25000" dirty="0"/>
                <a:t>3</a:t>
              </a:r>
            </a:p>
          </p:txBody>
        </p:sp>
      </p:grpSp>
      <p:grpSp>
        <p:nvGrpSpPr>
          <p:cNvPr id="56" name="Group 22"/>
          <p:cNvGrpSpPr>
            <a:grpSpLocks/>
          </p:cNvGrpSpPr>
          <p:nvPr/>
        </p:nvGrpSpPr>
        <p:grpSpPr bwMode="auto">
          <a:xfrm>
            <a:off x="82829" y="1120216"/>
            <a:ext cx="1403350" cy="942975"/>
            <a:chOff x="64" y="3699"/>
            <a:chExt cx="884" cy="594"/>
          </a:xfrm>
        </p:grpSpPr>
        <p:grpSp>
          <p:nvGrpSpPr>
            <p:cNvPr id="57" name="Group 23"/>
            <p:cNvGrpSpPr>
              <a:grpSpLocks/>
            </p:cNvGrpSpPr>
            <p:nvPr/>
          </p:nvGrpSpPr>
          <p:grpSpPr bwMode="auto">
            <a:xfrm>
              <a:off x="64" y="3699"/>
              <a:ext cx="884" cy="554"/>
              <a:chOff x="64" y="3699"/>
              <a:chExt cx="884" cy="554"/>
            </a:xfrm>
          </p:grpSpPr>
          <p:sp>
            <p:nvSpPr>
              <p:cNvPr id="61" name="Arc 24"/>
              <p:cNvSpPr>
                <a:spLocks/>
              </p:cNvSpPr>
              <p:nvPr/>
            </p:nvSpPr>
            <p:spPr bwMode="auto">
              <a:xfrm rot="-2694223" flipH="1" flipV="1">
                <a:off x="585" y="4000"/>
                <a:ext cx="363" cy="253"/>
              </a:xfrm>
              <a:custGeom>
                <a:avLst/>
                <a:gdLst>
                  <a:gd name="T0" fmla="*/ 0 w 25874"/>
                  <a:gd name="T1" fmla="*/ 0 h 25349"/>
                  <a:gd name="T2" fmla="*/ 0 w 25874"/>
                  <a:gd name="T3" fmla="*/ 0 h 25349"/>
                  <a:gd name="T4" fmla="*/ 0 w 25874"/>
                  <a:gd name="T5" fmla="*/ 0 h 25349"/>
                  <a:gd name="T6" fmla="*/ 0 60000 65536"/>
                  <a:gd name="T7" fmla="*/ 0 60000 65536"/>
                  <a:gd name="T8" fmla="*/ 0 60000 65536"/>
                </a:gdLst>
                <a:ahLst/>
                <a:cxnLst>
                  <a:cxn ang="T6">
                    <a:pos x="T0" y="T1"/>
                  </a:cxn>
                  <a:cxn ang="T7">
                    <a:pos x="T2" y="T3"/>
                  </a:cxn>
                  <a:cxn ang="T8">
                    <a:pos x="T4" y="T5"/>
                  </a:cxn>
                </a:cxnLst>
                <a:rect l="0" t="0" r="r" b="b"/>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lnTo>
                      <a:pt x="0" y="427"/>
                    </a:lnTo>
                    <a:close/>
                  </a:path>
                </a:pathLst>
              </a:custGeom>
              <a:noFill/>
              <a:ln w="76200">
                <a:pattFill prst="sphere">
                  <a:fgClr>
                    <a:schemeClr val="tx1"/>
                  </a:fgClr>
                  <a:bgClr>
                    <a:srgbClr val="FFFFFF"/>
                  </a:bgClr>
                </a:patt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 name="Text Box 25"/>
              <p:cNvSpPr txBox="1">
                <a:spLocks noChangeArrowheads="1"/>
              </p:cNvSpPr>
              <p:nvPr/>
            </p:nvSpPr>
            <p:spPr bwMode="auto">
              <a:xfrm>
                <a:off x="64" y="3699"/>
                <a:ext cx="870"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a:solidFill>
                      <a:schemeClr val="hlink"/>
                    </a:solidFill>
                  </a:rPr>
                  <a:t>No drainage</a:t>
                </a:r>
              </a:p>
            </p:txBody>
          </p:sp>
        </p:grpSp>
        <p:grpSp>
          <p:nvGrpSpPr>
            <p:cNvPr id="58" name="Group 26"/>
            <p:cNvGrpSpPr>
              <a:grpSpLocks/>
            </p:cNvGrpSpPr>
            <p:nvPr/>
          </p:nvGrpSpPr>
          <p:grpSpPr bwMode="auto">
            <a:xfrm>
              <a:off x="501" y="4095"/>
              <a:ext cx="180" cy="198"/>
              <a:chOff x="477" y="2871"/>
              <a:chExt cx="180" cy="198"/>
            </a:xfrm>
          </p:grpSpPr>
          <p:sp>
            <p:nvSpPr>
              <p:cNvPr id="59" name="Line 27"/>
              <p:cNvSpPr>
                <a:spLocks noChangeShapeType="1"/>
              </p:cNvSpPr>
              <p:nvPr/>
            </p:nvSpPr>
            <p:spPr bwMode="auto">
              <a:xfrm>
                <a:off x="486" y="2871"/>
                <a:ext cx="171" cy="198"/>
              </a:xfrm>
              <a:prstGeom prst="line">
                <a:avLst/>
              </a:prstGeom>
              <a:noFill/>
              <a:ln w="508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 name="Line 28"/>
              <p:cNvSpPr>
                <a:spLocks noChangeShapeType="1"/>
              </p:cNvSpPr>
              <p:nvPr/>
            </p:nvSpPr>
            <p:spPr bwMode="auto">
              <a:xfrm flipH="1">
                <a:off x="477" y="2889"/>
                <a:ext cx="144" cy="18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63" name="Group 71"/>
          <p:cNvGrpSpPr>
            <a:grpSpLocks/>
          </p:cNvGrpSpPr>
          <p:nvPr/>
        </p:nvGrpSpPr>
        <p:grpSpPr bwMode="auto">
          <a:xfrm>
            <a:off x="3402292" y="1432953"/>
            <a:ext cx="1189037" cy="1014413"/>
            <a:chOff x="2155" y="1178"/>
            <a:chExt cx="749" cy="639"/>
          </a:xfrm>
        </p:grpSpPr>
        <p:sp>
          <p:nvSpPr>
            <p:cNvPr id="64" name="Rectangle 30" descr="Stationery"/>
            <p:cNvSpPr>
              <a:spLocks noChangeArrowheads="1"/>
            </p:cNvSpPr>
            <p:nvPr/>
          </p:nvSpPr>
          <p:spPr bwMode="auto">
            <a:xfrm>
              <a:off x="2362" y="1178"/>
              <a:ext cx="347" cy="406"/>
            </a:xfrm>
            <a:prstGeom prst="rect">
              <a:avLst/>
            </a:prstGeom>
            <a:blipFill dpi="0" rotWithShape="1">
              <a:blip r:embed="rId5"/>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65" name="Text Box 31"/>
            <p:cNvSpPr txBox="1">
              <a:spLocks noChangeArrowheads="1"/>
            </p:cNvSpPr>
            <p:nvPr/>
          </p:nvSpPr>
          <p:spPr bwMode="auto">
            <a:xfrm>
              <a:off x="2155" y="1586"/>
              <a:ext cx="7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D</a:t>
              </a:r>
              <a:r>
                <a:rPr lang="en-US" altLang="en-US" sz="1800" b="1" dirty="0" err="1"/>
                <a:t>u</a:t>
              </a:r>
              <a:r>
                <a:rPr lang="en-US" altLang="en-US" sz="1800" b="1" baseline="-25000" dirty="0" err="1"/>
                <a:t>c</a:t>
              </a:r>
              <a:r>
                <a:rPr lang="en-US" altLang="en-US" sz="1800" b="1" baseline="-25000" dirty="0"/>
                <a:t> </a:t>
              </a:r>
              <a:r>
                <a:rPr lang="en-US" altLang="en-US" sz="1800" b="1" dirty="0"/>
                <a:t>±</a:t>
              </a:r>
              <a:r>
                <a:rPr lang="en-US" altLang="en-US" sz="1800" b="1" baseline="-25000" dirty="0"/>
                <a:t>  </a:t>
              </a:r>
              <a:r>
                <a:rPr lang="en-US" altLang="en-US" sz="1800" b="1" dirty="0">
                  <a:latin typeface="Symbol" panose="05050102010706020507" pitchFamily="18" charset="2"/>
                </a:rPr>
                <a:t>D</a:t>
              </a:r>
              <a:r>
                <a:rPr lang="en-US" altLang="en-US" sz="1800" b="1" dirty="0"/>
                <a:t>u</a:t>
              </a:r>
              <a:r>
                <a:rPr lang="en-US" altLang="en-US" sz="1800" b="1" baseline="-25000" dirty="0"/>
                <a:t>d</a:t>
              </a:r>
            </a:p>
          </p:txBody>
        </p:sp>
        <p:sp>
          <p:nvSpPr>
            <p:cNvPr id="66" name="Line 65"/>
            <p:cNvSpPr>
              <a:spLocks noChangeShapeType="1"/>
            </p:cNvSpPr>
            <p:nvPr/>
          </p:nvSpPr>
          <p:spPr bwMode="auto">
            <a:xfrm flipV="1">
              <a:off x="2533" y="1179"/>
              <a:ext cx="0" cy="403"/>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 name="Line 66"/>
            <p:cNvSpPr>
              <a:spLocks noChangeShapeType="1"/>
            </p:cNvSpPr>
            <p:nvPr/>
          </p:nvSpPr>
          <p:spPr bwMode="auto">
            <a:xfrm>
              <a:off x="2359" y="1380"/>
              <a:ext cx="356"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8" name="Oval 67" descr="Stationery"/>
            <p:cNvSpPr>
              <a:spLocks noChangeArrowheads="1"/>
            </p:cNvSpPr>
            <p:nvPr/>
          </p:nvSpPr>
          <p:spPr bwMode="auto">
            <a:xfrm>
              <a:off x="2477" y="1307"/>
              <a:ext cx="128" cy="137"/>
            </a:xfrm>
            <a:prstGeom prst="ellipse">
              <a:avLst/>
            </a:prstGeom>
            <a:blipFill dpi="0" rotWithShape="1">
              <a:blip r:embed="rId5"/>
              <a:srcRect/>
              <a:tile tx="0" ty="0" sx="100000" sy="100000" flip="none" algn="tl"/>
            </a:bli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grpSp>
      <p:sp>
        <p:nvSpPr>
          <p:cNvPr id="69" name="Right Arrow 68"/>
          <p:cNvSpPr/>
          <p:nvPr/>
        </p:nvSpPr>
        <p:spPr>
          <a:xfrm>
            <a:off x="2657194" y="1637741"/>
            <a:ext cx="799073" cy="2952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51121419"/>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575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57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box(in)">
                                      <p:cBhvr>
                                        <p:cTn id="19" dur="500"/>
                                        <p:tgtEl>
                                          <p:spTgt spid="49"/>
                                        </p:tgtEl>
                                      </p:cBhvr>
                                    </p:animEffect>
                                  </p:childTnLst>
                                </p:cTn>
                              </p:par>
                            </p:childTnLst>
                          </p:cTn>
                        </p:par>
                        <p:par>
                          <p:cTn id="20" fill="hold">
                            <p:stCondLst>
                              <p:cond delay="500"/>
                            </p:stCondLst>
                            <p:childTnLst>
                              <p:par>
                                <p:cTn id="21" presetID="22" presetClass="entr" presetSubtype="2"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right)">
                                      <p:cBhvr>
                                        <p:cTn id="23" dur="2000"/>
                                        <p:tgtEl>
                                          <p:spTgt spid="56"/>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box(in)">
                                      <p:cBhvr>
                                        <p:cTn id="2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750" grpId="0" animBg="1"/>
      <p:bldP spid="48"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ext Box 3"/>
          <p:cNvSpPr txBox="1">
            <a:spLocks noChangeArrowheads="1"/>
          </p:cNvSpPr>
          <p:nvPr/>
        </p:nvSpPr>
        <p:spPr bwMode="auto">
          <a:xfrm>
            <a:off x="276225" y="77099"/>
            <a:ext cx="3386137" cy="396875"/>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000" b="1" dirty="0">
                <a:solidFill>
                  <a:srgbClr val="0000FF"/>
                </a:solidFill>
              </a:rPr>
              <a:t>Combining steps 2 and 3,</a:t>
            </a:r>
          </a:p>
        </p:txBody>
      </p:sp>
      <p:sp>
        <p:nvSpPr>
          <p:cNvPr id="54289" name="Rectangle 46"/>
          <p:cNvSpPr>
            <a:spLocks noChangeArrowheads="1"/>
          </p:cNvSpPr>
          <p:nvPr/>
        </p:nvSpPr>
        <p:spPr bwMode="auto">
          <a:xfrm>
            <a:off x="807989" y="740795"/>
            <a:ext cx="1973263" cy="523875"/>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dirty="0" err="1">
                <a:solidFill>
                  <a:schemeClr val="hlink"/>
                </a:solidFill>
                <a:latin typeface="Symbol" panose="05050102010706020507" pitchFamily="18" charset="2"/>
              </a:rPr>
              <a:t>D</a:t>
            </a:r>
            <a:r>
              <a:rPr lang="en-US" altLang="en-US" sz="2800" dirty="0" err="1">
                <a:solidFill>
                  <a:schemeClr val="hlink"/>
                </a:solidFill>
              </a:rPr>
              <a:t>u</a:t>
            </a:r>
            <a:r>
              <a:rPr lang="en-US" altLang="en-US" sz="2800" baseline="-25000" dirty="0" err="1">
                <a:solidFill>
                  <a:schemeClr val="hlink"/>
                </a:solidFill>
              </a:rPr>
              <a:t>c</a:t>
            </a:r>
            <a:r>
              <a:rPr lang="en-US" altLang="en-US" sz="2800" baseline="-25000" dirty="0">
                <a:solidFill>
                  <a:schemeClr val="hlink"/>
                </a:solidFill>
              </a:rPr>
              <a:t> </a:t>
            </a:r>
            <a:r>
              <a:rPr lang="en-US" altLang="en-US" sz="2800" dirty="0">
                <a:solidFill>
                  <a:schemeClr val="hlink"/>
                </a:solidFill>
              </a:rPr>
              <a:t>=</a:t>
            </a:r>
            <a:r>
              <a:rPr lang="en-US" altLang="en-US" sz="2800" baseline="-25000" dirty="0">
                <a:solidFill>
                  <a:schemeClr val="hlink"/>
                </a:solidFill>
              </a:rPr>
              <a:t> </a:t>
            </a:r>
            <a:r>
              <a:rPr lang="en-US" altLang="en-US" sz="2800" dirty="0">
                <a:solidFill>
                  <a:schemeClr val="hlink"/>
                </a:solidFill>
              </a:rPr>
              <a:t>B </a:t>
            </a:r>
            <a:r>
              <a:rPr lang="en-US" altLang="en-US" sz="2800" dirty="0">
                <a:solidFill>
                  <a:schemeClr val="hlink"/>
                </a:solidFill>
                <a:latin typeface="Symbol" panose="05050102010706020507" pitchFamily="18" charset="2"/>
              </a:rPr>
              <a:t>Ds</a:t>
            </a:r>
            <a:r>
              <a:rPr lang="en-US" altLang="en-US" sz="2800" baseline="-25000" dirty="0">
                <a:solidFill>
                  <a:schemeClr val="hlink"/>
                </a:solidFill>
              </a:rPr>
              <a:t>3</a:t>
            </a:r>
          </a:p>
        </p:txBody>
      </p:sp>
      <p:sp>
        <p:nvSpPr>
          <p:cNvPr id="54290" name="Line 47"/>
          <p:cNvSpPr>
            <a:spLocks noChangeShapeType="1"/>
          </p:cNvSpPr>
          <p:nvPr/>
        </p:nvSpPr>
        <p:spPr bwMode="auto">
          <a:xfrm flipH="1">
            <a:off x="1162402" y="413454"/>
            <a:ext cx="1207222" cy="303367"/>
          </a:xfrm>
          <a:prstGeom prst="line">
            <a:avLst/>
          </a:prstGeom>
          <a:noFill/>
          <a:ln w="635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mc:AlternateContent xmlns:mc="http://schemas.openxmlformats.org/markup-compatibility/2006" xmlns:a14="http://schemas.microsoft.com/office/drawing/2010/main">
        <mc:Choice Requires="a14">
          <p:sp>
            <p:nvSpPr>
              <p:cNvPr id="54287" name="Rectangle 25"/>
              <p:cNvSpPr>
                <a:spLocks noChangeArrowheads="1"/>
              </p:cNvSpPr>
              <p:nvPr/>
            </p:nvSpPr>
            <p:spPr bwMode="auto">
              <a:xfrm>
                <a:off x="4023729" y="832680"/>
                <a:ext cx="1885950" cy="523875"/>
              </a:xfrm>
              <a:prstGeom prst="rect">
                <a:avLst/>
              </a:prstGeom>
              <a:solidFill>
                <a:srgbClr val="FFFF00"/>
              </a:solidFill>
              <a:ln>
                <a:noFill/>
              </a:ln>
              <a:effectLst/>
              <a:extLs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dirty="0">
                    <a:solidFill>
                      <a:schemeClr val="hlink"/>
                    </a:solidFill>
                    <a:latin typeface="Symbol" panose="05050102010706020507" pitchFamily="18" charset="2"/>
                  </a:rPr>
                  <a:t>D</a:t>
                </a:r>
                <a:r>
                  <a:rPr lang="en-US" altLang="en-US" sz="2800" dirty="0">
                    <a:solidFill>
                      <a:schemeClr val="hlink"/>
                    </a:solidFill>
                  </a:rPr>
                  <a:t>u</a:t>
                </a:r>
                <a:r>
                  <a:rPr lang="en-US" altLang="en-US" sz="2800" baseline="-25000" dirty="0">
                    <a:solidFill>
                      <a:schemeClr val="hlink"/>
                    </a:solidFill>
                  </a:rPr>
                  <a:t>d </a:t>
                </a:r>
                <a:r>
                  <a:rPr lang="en-US" altLang="en-US" sz="2800" dirty="0">
                    <a:solidFill>
                      <a:schemeClr val="hlink"/>
                    </a:solidFill>
                  </a:rPr>
                  <a:t>=</a:t>
                </a:r>
                <a:r>
                  <a:rPr lang="en-US" altLang="en-US" sz="2800" baseline="-25000" dirty="0">
                    <a:solidFill>
                      <a:schemeClr val="hlink"/>
                    </a:solidFill>
                  </a:rPr>
                  <a:t> </a:t>
                </a:r>
                <a14:m>
                  <m:oMath xmlns:m="http://schemas.openxmlformats.org/officeDocument/2006/math">
                    <m:acc>
                      <m:accPr>
                        <m:chr m:val="̅"/>
                        <m:ctrlPr>
                          <a:rPr lang="en-US" sz="2800" b="1" i="1">
                            <a:solidFill>
                              <a:srgbClr val="0000FF"/>
                            </a:solidFill>
                            <a:latin typeface="Cambria Math" panose="02040503050406030204" pitchFamily="18" charset="0"/>
                            <a:ea typeface="Cambria Math" panose="02040503050406030204" pitchFamily="18" charset="0"/>
                          </a:rPr>
                        </m:ctrlPr>
                      </m:accPr>
                      <m:e>
                        <m:r>
                          <a:rPr lang="en-US" sz="2800" b="1" i="1">
                            <a:solidFill>
                              <a:srgbClr val="0000FF"/>
                            </a:solidFill>
                            <a:latin typeface="Cambria Math" panose="02040503050406030204" pitchFamily="18" charset="0"/>
                            <a:ea typeface="Cambria Math" panose="02040503050406030204" pitchFamily="18" charset="0"/>
                          </a:rPr>
                          <m:t>𝑨</m:t>
                        </m:r>
                      </m:e>
                    </m:acc>
                  </m:oMath>
                </a14:m>
                <a:r>
                  <a:rPr lang="en-US" altLang="en-US" sz="2800" dirty="0" err="1">
                    <a:solidFill>
                      <a:schemeClr val="hlink"/>
                    </a:solidFill>
                    <a:latin typeface="Symbol" panose="05050102010706020507" pitchFamily="18" charset="2"/>
                  </a:rPr>
                  <a:t>Ds</a:t>
                </a:r>
                <a:r>
                  <a:rPr lang="en-US" altLang="en-US" sz="2800" baseline="-25000" dirty="0" err="1">
                    <a:solidFill>
                      <a:schemeClr val="hlink"/>
                    </a:solidFill>
                  </a:rPr>
                  <a:t>d</a:t>
                </a:r>
                <a:endParaRPr lang="en-US" altLang="en-US" sz="2800" baseline="-25000" dirty="0">
                  <a:solidFill>
                    <a:schemeClr val="hlink"/>
                  </a:solidFill>
                </a:endParaRPr>
              </a:p>
            </p:txBody>
          </p:sp>
        </mc:Choice>
        <mc:Fallback xmlns="">
          <p:sp>
            <p:nvSpPr>
              <p:cNvPr id="54287" name="Rectangle 25"/>
              <p:cNvSpPr>
                <a:spLocks noRot="1" noChangeAspect="1" noMove="1" noResize="1" noEditPoints="1" noAdjustHandles="1" noChangeArrowheads="1" noChangeShapeType="1" noTextEdit="1"/>
              </p:cNvSpPr>
              <p:nvPr/>
            </p:nvSpPr>
            <p:spPr bwMode="auto">
              <a:xfrm>
                <a:off x="4023729" y="832680"/>
                <a:ext cx="1885950" cy="523875"/>
              </a:xfrm>
              <a:prstGeom prst="rect">
                <a:avLst/>
              </a:prstGeom>
              <a:blipFill rotWithShape="0">
                <a:blip r:embed="rId3"/>
                <a:stretch>
                  <a:fillRect l="-4854" t="-12791" r="-3236" b="-31395"/>
                </a:stretch>
              </a:bli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4288" name="Line 48"/>
          <p:cNvSpPr>
            <a:spLocks noChangeShapeType="1"/>
          </p:cNvSpPr>
          <p:nvPr/>
        </p:nvSpPr>
        <p:spPr bwMode="auto">
          <a:xfrm>
            <a:off x="3255801" y="454199"/>
            <a:ext cx="745749" cy="433017"/>
          </a:xfrm>
          <a:prstGeom prst="line">
            <a:avLst/>
          </a:prstGeom>
          <a:noFill/>
          <a:ln w="635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400"/>
          </a:p>
        </p:txBody>
      </p:sp>
      <p:sp>
        <p:nvSpPr>
          <p:cNvPr id="157749" name="Rectangle 53"/>
          <p:cNvSpPr>
            <a:spLocks noChangeArrowheads="1"/>
          </p:cNvSpPr>
          <p:nvPr/>
        </p:nvSpPr>
        <p:spPr bwMode="auto">
          <a:xfrm>
            <a:off x="1162403" y="1752308"/>
            <a:ext cx="2414444" cy="523220"/>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dirty="0">
                <a:solidFill>
                  <a:schemeClr val="hlink"/>
                </a:solidFill>
                <a:latin typeface="Symbol" panose="05050102010706020507" pitchFamily="18" charset="2"/>
              </a:rPr>
              <a:t>D</a:t>
            </a:r>
            <a:r>
              <a:rPr lang="en-US" altLang="en-US" sz="2800" dirty="0">
                <a:solidFill>
                  <a:schemeClr val="hlink"/>
                </a:solidFill>
              </a:rPr>
              <a:t>u</a:t>
            </a:r>
            <a:r>
              <a:rPr lang="en-US" altLang="en-US" sz="2800" baseline="-25000" dirty="0">
                <a:solidFill>
                  <a:schemeClr val="hlink"/>
                </a:solidFill>
              </a:rPr>
              <a:t> </a:t>
            </a:r>
            <a:r>
              <a:rPr lang="en-US" altLang="en-US" sz="2800" dirty="0">
                <a:solidFill>
                  <a:schemeClr val="hlink"/>
                </a:solidFill>
              </a:rPr>
              <a:t>=</a:t>
            </a:r>
            <a:r>
              <a:rPr lang="en-US" altLang="en-US" sz="2800" baseline="-25000" dirty="0">
                <a:solidFill>
                  <a:schemeClr val="hlink"/>
                </a:solidFill>
              </a:rPr>
              <a:t> </a:t>
            </a:r>
            <a:r>
              <a:rPr lang="en-US" altLang="en-US" sz="2800" dirty="0" err="1">
                <a:solidFill>
                  <a:schemeClr val="hlink"/>
                </a:solidFill>
                <a:latin typeface="Symbol" panose="05050102010706020507" pitchFamily="18" charset="2"/>
              </a:rPr>
              <a:t>D</a:t>
            </a:r>
            <a:r>
              <a:rPr lang="en-US" altLang="en-US" sz="2800" dirty="0" err="1">
                <a:solidFill>
                  <a:schemeClr val="hlink"/>
                </a:solidFill>
              </a:rPr>
              <a:t>u</a:t>
            </a:r>
            <a:r>
              <a:rPr lang="en-US" altLang="en-US" sz="2800" baseline="-25000" dirty="0" err="1">
                <a:solidFill>
                  <a:schemeClr val="hlink"/>
                </a:solidFill>
              </a:rPr>
              <a:t>c</a:t>
            </a:r>
            <a:r>
              <a:rPr lang="en-US" altLang="en-US" sz="2800" baseline="-25000" dirty="0">
                <a:solidFill>
                  <a:schemeClr val="hlink"/>
                </a:solidFill>
              </a:rPr>
              <a:t> </a:t>
            </a:r>
            <a:r>
              <a:rPr lang="en-US" altLang="en-US" sz="2800" dirty="0">
                <a:solidFill>
                  <a:schemeClr val="hlink"/>
                </a:solidFill>
              </a:rPr>
              <a:t>+ </a:t>
            </a:r>
            <a:r>
              <a:rPr lang="en-US" altLang="en-US" sz="2800" dirty="0">
                <a:solidFill>
                  <a:schemeClr val="hlink"/>
                </a:solidFill>
                <a:latin typeface="Symbol" panose="05050102010706020507" pitchFamily="18" charset="2"/>
              </a:rPr>
              <a:t>D</a:t>
            </a:r>
            <a:r>
              <a:rPr lang="en-US" altLang="en-US" sz="2800" dirty="0">
                <a:solidFill>
                  <a:schemeClr val="hlink"/>
                </a:solidFill>
              </a:rPr>
              <a:t>u</a:t>
            </a:r>
            <a:r>
              <a:rPr lang="en-US" altLang="en-US" sz="2800" baseline="-25000" dirty="0">
                <a:solidFill>
                  <a:schemeClr val="hlink"/>
                </a:solidFill>
              </a:rPr>
              <a:t>d</a:t>
            </a:r>
          </a:p>
        </p:txBody>
      </p:sp>
      <p:sp>
        <p:nvSpPr>
          <p:cNvPr id="157751" name="Text Box 55"/>
          <p:cNvSpPr txBox="1">
            <a:spLocks noChangeArrowheads="1"/>
          </p:cNvSpPr>
          <p:nvPr/>
        </p:nvSpPr>
        <p:spPr bwMode="auto">
          <a:xfrm>
            <a:off x="276225" y="1356555"/>
            <a:ext cx="6837363" cy="40011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000" b="1" dirty="0">
                <a:solidFill>
                  <a:srgbClr val="0000FF"/>
                </a:solidFill>
              </a:rPr>
              <a:t>Total pore water pressure </a:t>
            </a:r>
            <a:r>
              <a:rPr lang="en-US" altLang="en-US" sz="2000" b="1" u="sng" dirty="0">
                <a:solidFill>
                  <a:srgbClr val="0000FF"/>
                </a:solidFill>
              </a:rPr>
              <a:t>increment</a:t>
            </a:r>
            <a:r>
              <a:rPr lang="en-US" altLang="en-US" sz="2000" b="1" dirty="0">
                <a:solidFill>
                  <a:srgbClr val="0000FF"/>
                </a:solidFill>
              </a:rPr>
              <a:t> at any stage, </a:t>
            </a:r>
            <a:r>
              <a:rPr lang="en-US" altLang="en-US" sz="2000" b="1" dirty="0">
                <a:solidFill>
                  <a:srgbClr val="0000FF"/>
                </a:solidFill>
                <a:latin typeface="Symbol" panose="05050102010706020507" pitchFamily="18" charset="2"/>
              </a:rPr>
              <a:t>D</a:t>
            </a:r>
            <a:r>
              <a:rPr lang="en-US" altLang="en-US" sz="2000" b="1" dirty="0">
                <a:solidFill>
                  <a:srgbClr val="0000FF"/>
                </a:solidFill>
              </a:rPr>
              <a:t>u</a:t>
            </a:r>
          </a:p>
        </p:txBody>
      </p:sp>
      <mc:AlternateContent xmlns:mc="http://schemas.openxmlformats.org/markup-compatibility/2006" xmlns:a14="http://schemas.microsoft.com/office/drawing/2010/main">
        <mc:Choice Requires="a14">
          <p:sp>
            <p:nvSpPr>
              <p:cNvPr id="157752" name="Rectangle 56"/>
              <p:cNvSpPr>
                <a:spLocks noChangeArrowheads="1"/>
              </p:cNvSpPr>
              <p:nvPr/>
            </p:nvSpPr>
            <p:spPr bwMode="auto">
              <a:xfrm>
                <a:off x="1162403" y="2333510"/>
                <a:ext cx="3034805" cy="523220"/>
              </a:xfrm>
              <a:prstGeom prst="rect">
                <a:avLst/>
              </a:prstGeom>
              <a:solidFill>
                <a:srgbClr val="FFFF00"/>
              </a:solidFill>
              <a:ln>
                <a:noFill/>
              </a:ln>
              <a:effectLst/>
              <a:extLs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dirty="0">
                    <a:solidFill>
                      <a:schemeClr val="hlink"/>
                    </a:solidFill>
                    <a:latin typeface="Symbol" panose="05050102010706020507" pitchFamily="18" charset="2"/>
                  </a:rPr>
                  <a:t>D</a:t>
                </a:r>
                <a:r>
                  <a:rPr lang="en-US" altLang="en-US" sz="2800" dirty="0">
                    <a:solidFill>
                      <a:schemeClr val="hlink"/>
                    </a:solidFill>
                  </a:rPr>
                  <a:t>u</a:t>
                </a:r>
                <a:r>
                  <a:rPr lang="en-US" altLang="en-US" sz="2800" baseline="-25000" dirty="0">
                    <a:solidFill>
                      <a:schemeClr val="hlink"/>
                    </a:solidFill>
                  </a:rPr>
                  <a:t> </a:t>
                </a:r>
                <a:r>
                  <a:rPr lang="en-US" altLang="en-US" sz="2800" dirty="0">
                    <a:solidFill>
                      <a:schemeClr val="hlink"/>
                    </a:solidFill>
                  </a:rPr>
                  <a:t>=</a:t>
                </a:r>
                <a:r>
                  <a:rPr lang="en-US" altLang="en-US" sz="2800" baseline="-25000" dirty="0">
                    <a:solidFill>
                      <a:schemeClr val="hlink"/>
                    </a:solidFill>
                  </a:rPr>
                  <a:t> </a:t>
                </a:r>
                <a:r>
                  <a:rPr lang="en-US" altLang="en-US" sz="2800" dirty="0">
                    <a:solidFill>
                      <a:schemeClr val="hlink"/>
                    </a:solidFill>
                  </a:rPr>
                  <a:t>B </a:t>
                </a:r>
                <a:r>
                  <a:rPr lang="en-US" altLang="en-US" sz="2800" dirty="0">
                    <a:solidFill>
                      <a:schemeClr val="hlink"/>
                    </a:solidFill>
                    <a:latin typeface="Symbol" panose="05050102010706020507" pitchFamily="18" charset="2"/>
                  </a:rPr>
                  <a:t>Ds</a:t>
                </a:r>
                <a:r>
                  <a:rPr lang="en-US" altLang="en-US" sz="2800" baseline="-25000" dirty="0">
                    <a:solidFill>
                      <a:schemeClr val="hlink"/>
                    </a:solidFill>
                  </a:rPr>
                  <a:t>3 </a:t>
                </a:r>
                <a:r>
                  <a:rPr lang="en-US" altLang="en-US" sz="2800" dirty="0">
                    <a:solidFill>
                      <a:schemeClr val="hlink"/>
                    </a:solidFill>
                  </a:rPr>
                  <a:t>+ </a:t>
                </a:r>
                <a14:m>
                  <m:oMath xmlns:m="http://schemas.openxmlformats.org/officeDocument/2006/math">
                    <m:acc>
                      <m:accPr>
                        <m:chr m:val="̅"/>
                        <m:ctrlPr>
                          <a:rPr lang="en-US" sz="2800" b="1" i="1">
                            <a:solidFill>
                              <a:srgbClr val="0000FF"/>
                            </a:solidFill>
                            <a:latin typeface="Cambria Math" panose="02040503050406030204" pitchFamily="18" charset="0"/>
                            <a:ea typeface="Cambria Math" panose="02040503050406030204" pitchFamily="18" charset="0"/>
                          </a:rPr>
                        </m:ctrlPr>
                      </m:accPr>
                      <m:e>
                        <m:r>
                          <a:rPr lang="en-US" sz="2800" b="1" i="1">
                            <a:solidFill>
                              <a:srgbClr val="0000FF"/>
                            </a:solidFill>
                            <a:latin typeface="Cambria Math" panose="02040503050406030204" pitchFamily="18" charset="0"/>
                            <a:ea typeface="Cambria Math" panose="02040503050406030204" pitchFamily="18" charset="0"/>
                          </a:rPr>
                          <m:t>𝑨</m:t>
                        </m:r>
                      </m:e>
                    </m:acc>
                  </m:oMath>
                </a14:m>
                <a:r>
                  <a:rPr lang="en-US" altLang="en-US" sz="2800" dirty="0" err="1">
                    <a:solidFill>
                      <a:schemeClr val="hlink"/>
                    </a:solidFill>
                    <a:latin typeface="Symbol" panose="05050102010706020507" pitchFamily="18" charset="2"/>
                  </a:rPr>
                  <a:t>Ds</a:t>
                </a:r>
                <a:r>
                  <a:rPr lang="en-US" altLang="en-US" sz="2800" baseline="-25000" dirty="0" err="1">
                    <a:solidFill>
                      <a:schemeClr val="hlink"/>
                    </a:solidFill>
                  </a:rPr>
                  <a:t>d</a:t>
                </a:r>
                <a:endParaRPr lang="en-US" altLang="en-US" sz="2800" dirty="0">
                  <a:solidFill>
                    <a:schemeClr val="hlink"/>
                  </a:solidFill>
                </a:endParaRPr>
              </a:p>
            </p:txBody>
          </p:sp>
        </mc:Choice>
        <mc:Fallback xmlns="">
          <p:sp>
            <p:nvSpPr>
              <p:cNvPr id="157752" name="Rectangle 56"/>
              <p:cNvSpPr>
                <a:spLocks noRot="1" noChangeAspect="1" noMove="1" noResize="1" noEditPoints="1" noAdjustHandles="1" noChangeArrowheads="1" noChangeShapeType="1" noTextEdit="1"/>
              </p:cNvSpPr>
              <p:nvPr/>
            </p:nvSpPr>
            <p:spPr bwMode="auto">
              <a:xfrm>
                <a:off x="1162403" y="2333510"/>
                <a:ext cx="3034805" cy="523220"/>
              </a:xfrm>
              <a:prstGeom prst="rect">
                <a:avLst/>
              </a:prstGeom>
              <a:blipFill rotWithShape="0">
                <a:blip r:embed="rId4"/>
                <a:stretch>
                  <a:fillRect l="-2811" t="-12791" r="-2008" b="-31395"/>
                </a:stretch>
              </a:bli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4284" name="Rectangle 60"/>
              <p:cNvSpPr>
                <a:spLocks noChangeArrowheads="1"/>
              </p:cNvSpPr>
              <p:nvPr/>
            </p:nvSpPr>
            <p:spPr bwMode="auto">
              <a:xfrm>
                <a:off x="515590" y="2921791"/>
                <a:ext cx="4328429" cy="523220"/>
              </a:xfrm>
              <a:prstGeom prst="rect">
                <a:avLst/>
              </a:prstGeom>
              <a:solidFill>
                <a:schemeClr val="hlink"/>
              </a:solidFill>
              <a:ln w="57150" algn="ctr">
                <a:solidFill>
                  <a:srgbClr val="FF0000"/>
                </a:solidFill>
                <a:miter lim="800000"/>
                <a:headEnd/>
                <a:tailEnd/>
              </a:ln>
              <a:effectLst/>
              <a:extLst>
                <a:ext uri="{AF507438-7753-43E0-B8FC-AC1667EBCBE1}">
                  <a14:hiddenEffects>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800" b="1" dirty="0">
                    <a:solidFill>
                      <a:srgbClr val="FFFF00"/>
                    </a:solidFill>
                    <a:latin typeface="Symbol" panose="05050102010706020507" pitchFamily="18" charset="2"/>
                  </a:rPr>
                  <a:t>D</a:t>
                </a:r>
                <a:r>
                  <a:rPr lang="en-US" altLang="en-US" sz="2800" b="1" dirty="0">
                    <a:solidFill>
                      <a:srgbClr val="FFFF00"/>
                    </a:solidFill>
                  </a:rPr>
                  <a:t>u</a:t>
                </a:r>
                <a:r>
                  <a:rPr lang="en-US" altLang="en-US" sz="2800" b="1" baseline="-25000" dirty="0">
                    <a:solidFill>
                      <a:srgbClr val="FFFF00"/>
                    </a:solidFill>
                  </a:rPr>
                  <a:t> </a:t>
                </a:r>
                <a:r>
                  <a:rPr lang="en-US" altLang="en-US" sz="2800" b="1" dirty="0">
                    <a:solidFill>
                      <a:srgbClr val="FFFF00"/>
                    </a:solidFill>
                  </a:rPr>
                  <a:t>=</a:t>
                </a:r>
                <a:r>
                  <a:rPr lang="en-US" altLang="en-US" sz="2800" b="1" baseline="-25000" dirty="0">
                    <a:solidFill>
                      <a:srgbClr val="FFFF00"/>
                    </a:solidFill>
                  </a:rPr>
                  <a:t> </a:t>
                </a:r>
                <a:r>
                  <a:rPr lang="en-US" altLang="en-US" sz="2800" b="1" dirty="0">
                    <a:solidFill>
                      <a:srgbClr val="FFFF00"/>
                    </a:solidFill>
                  </a:rPr>
                  <a:t>B </a:t>
                </a:r>
                <a:r>
                  <a:rPr lang="en-US" altLang="en-US" sz="2800" b="1" dirty="0">
                    <a:solidFill>
                      <a:srgbClr val="FFFF00"/>
                    </a:solidFill>
                    <a:latin typeface="Symbol" panose="05050102010706020507" pitchFamily="18" charset="2"/>
                  </a:rPr>
                  <a:t>Ds</a:t>
                </a:r>
                <a:r>
                  <a:rPr lang="en-US" altLang="en-US" sz="2800" b="1" baseline="-25000" dirty="0">
                    <a:solidFill>
                      <a:srgbClr val="FFFF00"/>
                    </a:solidFill>
                  </a:rPr>
                  <a:t>3 </a:t>
                </a:r>
                <a:r>
                  <a:rPr lang="en-US" altLang="en-US" sz="2800" b="1" dirty="0">
                    <a:solidFill>
                      <a:srgbClr val="FFFF00"/>
                    </a:solidFill>
                  </a:rPr>
                  <a:t>+ </a:t>
                </a:r>
                <a14:m>
                  <m:oMath xmlns:m="http://schemas.openxmlformats.org/officeDocument/2006/math">
                    <m:acc>
                      <m:accPr>
                        <m:chr m:val="̅"/>
                        <m:ctrlPr>
                          <a:rPr lang="en-US" sz="2800" b="1" i="1" smtClean="0">
                            <a:solidFill>
                              <a:srgbClr val="FFFF00"/>
                            </a:solidFill>
                            <a:latin typeface="Cambria Math" panose="02040503050406030204" pitchFamily="18" charset="0"/>
                            <a:ea typeface="Cambria Math" panose="02040503050406030204" pitchFamily="18" charset="0"/>
                          </a:rPr>
                        </m:ctrlPr>
                      </m:accPr>
                      <m:e>
                        <m:r>
                          <a:rPr lang="en-US" sz="2800" b="1" i="1">
                            <a:solidFill>
                              <a:srgbClr val="FFFF00"/>
                            </a:solidFill>
                            <a:latin typeface="Cambria Math" panose="02040503050406030204" pitchFamily="18" charset="0"/>
                            <a:ea typeface="Cambria Math" panose="02040503050406030204" pitchFamily="18" charset="0"/>
                          </a:rPr>
                          <m:t>𝑨</m:t>
                        </m:r>
                      </m:e>
                    </m:acc>
                    <m:r>
                      <a:rPr lang="en-US" sz="2800" b="1" i="1">
                        <a:solidFill>
                          <a:srgbClr val="0000FF"/>
                        </a:solidFill>
                        <a:latin typeface="Cambria Math" panose="02040503050406030204" pitchFamily="18" charset="0"/>
                        <a:ea typeface="Cambria Math" panose="02040503050406030204" pitchFamily="18" charset="0"/>
                      </a:rPr>
                      <m:t> </m:t>
                    </m:r>
                  </m:oMath>
                </a14:m>
                <a:r>
                  <a:rPr lang="en-US" altLang="en-US" sz="2800" b="1" dirty="0">
                    <a:solidFill>
                      <a:srgbClr val="FFFF00"/>
                    </a:solidFill>
                  </a:rPr>
                  <a:t>(</a:t>
                </a:r>
                <a:r>
                  <a:rPr lang="en-US" altLang="en-US" sz="2800" b="1" dirty="0">
                    <a:solidFill>
                      <a:srgbClr val="FFFF00"/>
                    </a:solidFill>
                    <a:latin typeface="Symbol" panose="05050102010706020507" pitchFamily="18" charset="2"/>
                  </a:rPr>
                  <a:t>Ds</a:t>
                </a:r>
                <a:r>
                  <a:rPr lang="en-US" altLang="en-US" sz="2800" b="1" baseline="-25000" dirty="0">
                    <a:solidFill>
                      <a:srgbClr val="FFFF00"/>
                    </a:solidFill>
                  </a:rPr>
                  <a:t>1 </a:t>
                </a:r>
                <a:r>
                  <a:rPr lang="en-US" altLang="en-US" sz="2800" b="1" dirty="0">
                    <a:solidFill>
                      <a:srgbClr val="FFFF00"/>
                    </a:solidFill>
                  </a:rPr>
                  <a:t>– </a:t>
                </a:r>
                <a:r>
                  <a:rPr lang="en-US" altLang="en-US" sz="2800" b="1" dirty="0">
                    <a:solidFill>
                      <a:srgbClr val="FFFF00"/>
                    </a:solidFill>
                    <a:latin typeface="Symbol" panose="05050102010706020507" pitchFamily="18" charset="2"/>
                  </a:rPr>
                  <a:t>Ds</a:t>
                </a:r>
                <a:r>
                  <a:rPr lang="en-US" altLang="en-US" sz="2800" b="1" baseline="-25000" dirty="0">
                    <a:solidFill>
                      <a:srgbClr val="FFFF00"/>
                    </a:solidFill>
                  </a:rPr>
                  <a:t>3</a:t>
                </a:r>
                <a:r>
                  <a:rPr lang="en-US" altLang="en-US" sz="2800" b="1" dirty="0">
                    <a:solidFill>
                      <a:srgbClr val="FFFF00"/>
                    </a:solidFill>
                  </a:rPr>
                  <a:t>)</a:t>
                </a:r>
              </a:p>
            </p:txBody>
          </p:sp>
        </mc:Choice>
        <mc:Fallback xmlns="">
          <p:sp>
            <p:nvSpPr>
              <p:cNvPr id="54284" name="Rectangle 60"/>
              <p:cNvSpPr>
                <a:spLocks noRot="1" noChangeAspect="1" noMove="1" noResize="1" noEditPoints="1" noAdjustHandles="1" noChangeArrowheads="1" noChangeShapeType="1" noTextEdit="1"/>
              </p:cNvSpPr>
              <p:nvPr/>
            </p:nvSpPr>
            <p:spPr bwMode="auto">
              <a:xfrm>
                <a:off x="515590" y="2921791"/>
                <a:ext cx="4328429" cy="523220"/>
              </a:xfrm>
              <a:prstGeom prst="rect">
                <a:avLst/>
              </a:prstGeom>
              <a:blipFill rotWithShape="0">
                <a:blip r:embed="rId5"/>
                <a:stretch>
                  <a:fillRect l="-2364" t="-6316" r="-1113" b="-23158"/>
                </a:stretch>
              </a:blipFill>
              <a:ln w="57150"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19" name="Rectangle 18"/>
          <p:cNvSpPr/>
          <p:nvPr/>
        </p:nvSpPr>
        <p:spPr>
          <a:xfrm>
            <a:off x="139638" y="4620105"/>
            <a:ext cx="8163482" cy="1015663"/>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smtClean="0">
                <a:latin typeface="+mn-lt"/>
              </a:rPr>
              <a:t>This is the well-known </a:t>
            </a:r>
            <a:r>
              <a:rPr lang="en-US" altLang="en-US" sz="2000" b="1" dirty="0" err="1" smtClean="0">
                <a:solidFill>
                  <a:srgbClr val="FF0000"/>
                </a:solidFill>
                <a:latin typeface="+mn-lt"/>
              </a:rPr>
              <a:t>Skempton</a:t>
            </a:r>
            <a:r>
              <a:rPr lang="en-US" altLang="en-US" sz="2000" b="1" dirty="0" smtClean="0">
                <a:latin typeface="+mn-lt"/>
              </a:rPr>
              <a:t> pore water pressure equation for relating the induced pore pressure to the changes in total stress in undrained loading.</a:t>
            </a:r>
            <a:r>
              <a:rPr lang="en-US" altLang="en-US" sz="2000" b="1" dirty="0" smtClean="0"/>
              <a:t> </a:t>
            </a:r>
            <a:endParaRPr lang="en-US" sz="2000" b="1" dirty="0">
              <a:latin typeface="+mn-lt"/>
            </a:endParaRPr>
          </a:p>
        </p:txBody>
      </p:sp>
      <mc:AlternateContent xmlns:mc="http://schemas.openxmlformats.org/markup-compatibility/2006" xmlns:a14="http://schemas.microsoft.com/office/drawing/2010/main">
        <mc:Choice Requires="a14">
          <p:sp>
            <p:nvSpPr>
              <p:cNvPr id="20" name="Rectangle 19"/>
              <p:cNvSpPr/>
              <p:nvPr/>
            </p:nvSpPr>
            <p:spPr>
              <a:xfrm>
                <a:off x="139638" y="5602589"/>
                <a:ext cx="6781800" cy="400110"/>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a:latin typeface="+mn-lt"/>
                  </a:rPr>
                  <a:t>F</a:t>
                </a:r>
                <a:r>
                  <a:rPr lang="en-US" sz="2000" b="1" dirty="0" smtClean="0">
                    <a:latin typeface="+mn-lt"/>
                  </a:rPr>
                  <a:t>or saturated soils B =1 and Eq. (**) becomes</a:t>
                </a:r>
                <a14:m>
                  <m:oMath xmlns:m="http://schemas.openxmlformats.org/officeDocument/2006/math">
                    <m:r>
                      <a:rPr lang="en-US" sz="2000" b="1" i="0" smtClean="0">
                        <a:solidFill>
                          <a:schemeClr val="tx1"/>
                        </a:solidFill>
                        <a:latin typeface="Cambria Math" panose="02040503050406030204" pitchFamily="18" charset="0"/>
                        <a:ea typeface="Cambria Math" panose="02040503050406030204" pitchFamily="18" charset="0"/>
                      </a:rPr>
                      <m:t>.</m:t>
                    </m:r>
                  </m:oMath>
                </a14:m>
                <a:r>
                  <a:rPr lang="en-US" altLang="en-US" sz="2000" b="1" dirty="0" smtClean="0">
                    <a:solidFill>
                      <a:schemeClr val="tx1"/>
                    </a:solidFill>
                    <a:latin typeface="+mn-lt"/>
                  </a:rPr>
                  <a:t> </a:t>
                </a:r>
                <a:r>
                  <a:rPr lang="en-US" altLang="en-US" sz="2000" b="1" dirty="0" smtClean="0">
                    <a:solidFill>
                      <a:schemeClr val="tx1"/>
                    </a:solidFill>
                  </a:rPr>
                  <a:t> </a:t>
                </a:r>
                <a:endParaRPr lang="en-US" sz="2000" b="1" dirty="0">
                  <a:solidFill>
                    <a:schemeClr val="tx1"/>
                  </a:solidFill>
                  <a:latin typeface="+mn-lt"/>
                </a:endParaRPr>
              </a:p>
            </p:txBody>
          </p:sp>
        </mc:Choice>
        <mc:Fallback xmlns="">
          <p:sp>
            <p:nvSpPr>
              <p:cNvPr id="20" name="Rectangle 19"/>
              <p:cNvSpPr>
                <a:spLocks noRot="1" noChangeAspect="1" noMove="1" noResize="1" noEditPoints="1" noAdjustHandles="1" noChangeArrowheads="1" noChangeShapeType="1" noTextEdit="1"/>
              </p:cNvSpPr>
              <p:nvPr/>
            </p:nvSpPr>
            <p:spPr>
              <a:xfrm>
                <a:off x="139638" y="5602589"/>
                <a:ext cx="6781800" cy="400110"/>
              </a:xfrm>
              <a:prstGeom prst="rect">
                <a:avLst/>
              </a:prstGeom>
              <a:blipFill rotWithShape="0">
                <a:blip r:embed="rId6"/>
                <a:stretch>
                  <a:fillRect l="-899" t="-7576" b="-272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a:xfrm>
                <a:off x="526702" y="6208184"/>
                <a:ext cx="6759577" cy="492443"/>
              </a:xfrm>
              <a:prstGeom prst="rect">
                <a:avLst/>
              </a:prstGeom>
              <a:solidFill>
                <a:schemeClr val="bg2">
                  <a:lumMod val="90000"/>
                </a:schemeClr>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3200" b="1" i="1" smtClean="0">
                          <a:solidFill>
                            <a:srgbClr val="0000FF"/>
                          </a:solidFill>
                          <a:latin typeface="Cambria Math" panose="02040503050406030204" pitchFamily="18" charset="0"/>
                          <a:ea typeface="Cambria Math" panose="02040503050406030204" pitchFamily="18" charset="0"/>
                        </a:rPr>
                        <m:t>∆</m:t>
                      </m:r>
                      <m:r>
                        <a:rPr lang="en-US" sz="3200" b="1" i="1" smtClean="0">
                          <a:solidFill>
                            <a:srgbClr val="0000FF"/>
                          </a:solidFill>
                          <a:latin typeface="Cambria Math" panose="02040503050406030204" pitchFamily="18" charset="0"/>
                          <a:ea typeface="Cambria Math" panose="02040503050406030204" pitchFamily="18" charset="0"/>
                        </a:rPr>
                        <m:t>𝒖</m:t>
                      </m:r>
                      <m:r>
                        <a:rPr lang="en-US" sz="3200" b="1" i="1" smtClean="0">
                          <a:solidFill>
                            <a:srgbClr val="0000FF"/>
                          </a:solidFill>
                          <a:latin typeface="Cambria Math" panose="02040503050406030204" pitchFamily="18" charset="0"/>
                        </a:rPr>
                        <m:t>=</m:t>
                      </m:r>
                      <m:r>
                        <a:rPr lang="en-US" sz="3200" b="1" i="1" smtClean="0">
                          <a:solidFill>
                            <a:srgbClr val="0000FF"/>
                          </a:solidFill>
                          <a:latin typeface="Cambria Math" panose="02040503050406030204" pitchFamily="18" charset="0"/>
                          <a:ea typeface="Cambria Math" panose="02040503050406030204" pitchFamily="18" charset="0"/>
                        </a:rPr>
                        <m:t>∆</m:t>
                      </m:r>
                      <m:sSub>
                        <m:sSubPr>
                          <m:ctrlPr>
                            <a:rPr lang="en-US" sz="3200" b="1" i="1" smtClean="0">
                              <a:solidFill>
                                <a:srgbClr val="0000FF"/>
                              </a:solidFill>
                              <a:latin typeface="Cambria Math" panose="02040503050406030204" pitchFamily="18" charset="0"/>
                              <a:ea typeface="Cambria Math" panose="02040503050406030204" pitchFamily="18" charset="0"/>
                            </a:rPr>
                          </m:ctrlPr>
                        </m:sSubPr>
                        <m:e>
                          <m:r>
                            <a:rPr lang="en-US" sz="3200" b="1" i="1" smtClean="0">
                              <a:solidFill>
                                <a:srgbClr val="0000FF"/>
                              </a:solidFill>
                              <a:latin typeface="Cambria Math" panose="02040503050406030204" pitchFamily="18" charset="0"/>
                              <a:ea typeface="Cambria Math" panose="02040503050406030204" pitchFamily="18" charset="0"/>
                            </a:rPr>
                            <m:t>𝝈</m:t>
                          </m:r>
                        </m:e>
                        <m:sub>
                          <m:r>
                            <a:rPr lang="en-US" sz="3200" b="1" i="1" smtClean="0">
                              <a:solidFill>
                                <a:srgbClr val="0000FF"/>
                              </a:solidFill>
                              <a:latin typeface="Cambria Math" panose="02040503050406030204" pitchFamily="18" charset="0"/>
                              <a:ea typeface="Cambria Math" panose="02040503050406030204" pitchFamily="18" charset="0"/>
                            </a:rPr>
                            <m:t>𝟑</m:t>
                          </m:r>
                        </m:sub>
                      </m:sSub>
                      <m:r>
                        <a:rPr lang="en-US" sz="3200" b="1" i="1" smtClean="0">
                          <a:solidFill>
                            <a:srgbClr val="0000FF"/>
                          </a:solidFill>
                          <a:latin typeface="Cambria Math" panose="02040503050406030204" pitchFamily="18" charset="0"/>
                          <a:ea typeface="Cambria Math" panose="02040503050406030204" pitchFamily="18" charset="0"/>
                        </a:rPr>
                        <m:t>+</m:t>
                      </m:r>
                      <m:r>
                        <a:rPr lang="en-US" sz="3200" b="1" i="1" smtClean="0">
                          <a:solidFill>
                            <a:srgbClr val="0000FF"/>
                          </a:solidFill>
                          <a:latin typeface="Cambria Math" panose="02040503050406030204" pitchFamily="18" charset="0"/>
                          <a:ea typeface="Cambria Math" panose="02040503050406030204" pitchFamily="18" charset="0"/>
                        </a:rPr>
                        <m:t>𝑨</m:t>
                      </m:r>
                      <m:r>
                        <a:rPr lang="en-US" sz="3200" b="1" i="1" smtClean="0">
                          <a:solidFill>
                            <a:srgbClr val="0000FF"/>
                          </a:solidFill>
                          <a:latin typeface="Cambria Math" panose="02040503050406030204" pitchFamily="18" charset="0"/>
                          <a:ea typeface="Cambria Math" panose="02040503050406030204" pitchFamily="18" charset="0"/>
                        </a:rPr>
                        <m:t>(∆</m:t>
                      </m:r>
                      <m:sSub>
                        <m:sSubPr>
                          <m:ctrlPr>
                            <a:rPr lang="en-US" sz="3200" b="1" i="1" smtClean="0">
                              <a:solidFill>
                                <a:srgbClr val="0000FF"/>
                              </a:solidFill>
                              <a:latin typeface="Cambria Math" panose="02040503050406030204" pitchFamily="18" charset="0"/>
                              <a:ea typeface="Cambria Math" panose="02040503050406030204" pitchFamily="18" charset="0"/>
                            </a:rPr>
                          </m:ctrlPr>
                        </m:sSubPr>
                        <m:e>
                          <m:r>
                            <a:rPr lang="en-US" sz="3200" b="1" i="1" smtClean="0">
                              <a:solidFill>
                                <a:srgbClr val="0000FF"/>
                              </a:solidFill>
                              <a:latin typeface="Cambria Math" panose="02040503050406030204" pitchFamily="18" charset="0"/>
                              <a:ea typeface="Cambria Math" panose="02040503050406030204" pitchFamily="18" charset="0"/>
                            </a:rPr>
                            <m:t>𝝈</m:t>
                          </m:r>
                        </m:e>
                        <m:sub>
                          <m:r>
                            <a:rPr lang="en-US" sz="3200" b="1" i="1" smtClean="0">
                              <a:solidFill>
                                <a:srgbClr val="0000FF"/>
                              </a:solidFill>
                              <a:latin typeface="Cambria Math" panose="02040503050406030204" pitchFamily="18" charset="0"/>
                              <a:ea typeface="Cambria Math" panose="02040503050406030204" pitchFamily="18" charset="0"/>
                            </a:rPr>
                            <m:t>𝟏</m:t>
                          </m:r>
                        </m:sub>
                      </m:sSub>
                      <m:r>
                        <a:rPr lang="en-US" sz="3200" b="1" i="1" smtClean="0">
                          <a:solidFill>
                            <a:srgbClr val="0000FF"/>
                          </a:solidFill>
                          <a:latin typeface="Cambria Math" panose="02040503050406030204" pitchFamily="18" charset="0"/>
                          <a:ea typeface="Cambria Math" panose="02040503050406030204" pitchFamily="18" charset="0"/>
                        </a:rPr>
                        <m:t>−</m:t>
                      </m:r>
                      <m:r>
                        <a:rPr lang="en-US" sz="3200" b="1" i="1">
                          <a:solidFill>
                            <a:srgbClr val="0000FF"/>
                          </a:solidFill>
                          <a:latin typeface="Cambria Math" panose="02040503050406030204" pitchFamily="18" charset="0"/>
                          <a:ea typeface="Cambria Math" panose="02040503050406030204" pitchFamily="18" charset="0"/>
                        </a:rPr>
                        <m:t>∆</m:t>
                      </m:r>
                      <m:sSub>
                        <m:sSubPr>
                          <m:ctrlPr>
                            <a:rPr lang="en-US" sz="3200" b="1" i="1">
                              <a:solidFill>
                                <a:srgbClr val="0000FF"/>
                              </a:solidFill>
                              <a:latin typeface="Cambria Math" panose="02040503050406030204" pitchFamily="18" charset="0"/>
                              <a:ea typeface="Cambria Math" panose="02040503050406030204" pitchFamily="18" charset="0"/>
                            </a:rPr>
                          </m:ctrlPr>
                        </m:sSubPr>
                        <m:e>
                          <m:r>
                            <a:rPr lang="en-US" sz="3200" b="1" i="1">
                              <a:solidFill>
                                <a:srgbClr val="0000FF"/>
                              </a:solidFill>
                              <a:latin typeface="Cambria Math" panose="02040503050406030204" pitchFamily="18" charset="0"/>
                              <a:ea typeface="Cambria Math" panose="02040503050406030204" pitchFamily="18" charset="0"/>
                            </a:rPr>
                            <m:t>𝝈</m:t>
                          </m:r>
                        </m:e>
                        <m:sub>
                          <m:r>
                            <a:rPr lang="en-US" sz="3200" b="1" i="1" smtClean="0">
                              <a:solidFill>
                                <a:srgbClr val="0000FF"/>
                              </a:solidFill>
                              <a:latin typeface="Cambria Math" panose="02040503050406030204" pitchFamily="18" charset="0"/>
                              <a:ea typeface="Cambria Math" panose="02040503050406030204" pitchFamily="18" charset="0"/>
                            </a:rPr>
                            <m:t>𝟑</m:t>
                          </m:r>
                        </m:sub>
                      </m:sSub>
                      <m:r>
                        <a:rPr lang="en-US" sz="3200" b="1" i="1" smtClean="0">
                          <a:solidFill>
                            <a:srgbClr val="0000FF"/>
                          </a:solidFill>
                          <a:latin typeface="Cambria Math" panose="02040503050406030204" pitchFamily="18" charset="0"/>
                          <a:ea typeface="Cambria Math" panose="02040503050406030204" pitchFamily="18" charset="0"/>
                        </a:rPr>
                        <m:t>)…(∗∗∗)</m:t>
                      </m:r>
                    </m:oMath>
                  </m:oMathPara>
                </a14:m>
                <a:endParaRPr lang="en-US" sz="3200" b="1" dirty="0">
                  <a:solidFill>
                    <a:srgbClr val="0000FF"/>
                  </a:solidFill>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526702" y="6208184"/>
                <a:ext cx="6759577" cy="492443"/>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4966704" y="2860236"/>
                <a:ext cx="1113702" cy="58477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3200" b="1" i="1">
                          <a:solidFill>
                            <a:srgbClr val="0000FF"/>
                          </a:solidFill>
                          <a:latin typeface="Cambria Math" panose="02040503050406030204" pitchFamily="18" charset="0"/>
                          <a:ea typeface="Cambria Math" panose="02040503050406030204" pitchFamily="18" charset="0"/>
                        </a:rPr>
                        <m:t>(∗)</m:t>
                      </m:r>
                    </m:oMath>
                  </m:oMathPara>
                </a14:m>
                <a:endParaRPr lang="en-US" sz="3200" dirty="0"/>
              </a:p>
            </p:txBody>
          </p:sp>
        </mc:Choice>
        <mc:Fallback xmlns="">
          <p:sp>
            <p:nvSpPr>
              <p:cNvPr id="3" name="Rectangle 2"/>
              <p:cNvSpPr>
                <a:spLocks noRot="1" noChangeAspect="1" noMove="1" noResize="1" noEditPoints="1" noAdjustHandles="1" noChangeArrowheads="1" noChangeShapeType="1" noTextEdit="1"/>
              </p:cNvSpPr>
              <p:nvPr/>
            </p:nvSpPr>
            <p:spPr>
              <a:xfrm>
                <a:off x="4966704" y="2860236"/>
                <a:ext cx="1113702" cy="584775"/>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a:xfrm>
                <a:off x="492402" y="4044309"/>
                <a:ext cx="5861052" cy="430887"/>
              </a:xfrm>
              <a:prstGeom prst="rect">
                <a:avLst/>
              </a:prstGeom>
              <a:solidFill>
                <a:schemeClr val="bg2">
                  <a:lumMod val="90000"/>
                </a:schemeClr>
              </a:solidFill>
            </p:spPr>
            <p:txBody>
              <a:bodyPr wrap="square" lIns="0" tIns="0" rIns="0" bIns="0" rtlCol="0">
                <a:spAutoFit/>
              </a:bodyPr>
              <a:lstStyle>
                <a:defPPr>
                  <a:defRPr lang="en-US"/>
                </a:defPPr>
                <a:lvl1pPr>
                  <a:defRPr sz="2800" b="1" i="1">
                    <a:solidFill>
                      <a:srgbClr val="0000FF"/>
                    </a:solidFill>
                    <a:latin typeface="Cambria Math" panose="02040503050406030204" pitchFamily="18" charset="0"/>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m:t>
                      </m:r>
                      <m:r>
                        <a:rPr lang="en-US">
                          <a:latin typeface="Cambria Math" panose="02040503050406030204" pitchFamily="18" charset="0"/>
                        </a:rPr>
                        <m:t>𝒖</m:t>
                      </m:r>
                      <m:r>
                        <a:rPr lang="en-US">
                          <a:latin typeface="Cambria Math" panose="02040503050406030204" pitchFamily="18" charset="0"/>
                        </a:rPr>
                        <m:t>=</m:t>
                      </m:r>
                      <m:r>
                        <a:rPr lang="en-US">
                          <a:latin typeface="Cambria Math" panose="02040503050406030204" pitchFamily="18" charset="0"/>
                        </a:rPr>
                        <m:t>𝑩</m:t>
                      </m:r>
                      <m:d>
                        <m:dPr>
                          <m:begChr m:val="["/>
                          <m:endChr m:val="]"/>
                          <m:ctrlPr>
                            <a:rPr lang="en-US" i="1">
                              <a:latin typeface="Cambria Math" panose="02040503050406030204" pitchFamily="18" charset="0"/>
                            </a:rPr>
                          </m:ctrlPr>
                        </m:dPr>
                        <m:e>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𝝈</m:t>
                              </m:r>
                            </m:e>
                            <m:sub>
                              <m:r>
                                <a:rPr lang="en-US">
                                  <a:latin typeface="Cambria Math" panose="02040503050406030204" pitchFamily="18" charset="0"/>
                                </a:rPr>
                                <m:t>𝟑</m:t>
                              </m:r>
                            </m:sub>
                          </m:sSub>
                          <m:r>
                            <a:rPr lang="en-US">
                              <a:latin typeface="Cambria Math" panose="02040503050406030204" pitchFamily="18" charset="0"/>
                            </a:rPr>
                            <m:t>+</m:t>
                          </m:r>
                          <m:r>
                            <a:rPr lang="en-US">
                              <a:latin typeface="Cambria Math" panose="02040503050406030204" pitchFamily="18" charset="0"/>
                            </a:rPr>
                            <m:t>𝑨</m:t>
                          </m:r>
                          <m:d>
                            <m:dPr>
                              <m:ctrlPr>
                                <a:rPr lang="en-US" i="1">
                                  <a:latin typeface="Cambria Math" panose="02040503050406030204" pitchFamily="18" charset="0"/>
                                </a:rPr>
                              </m:ctrlPr>
                            </m:dPr>
                            <m:e>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𝝈</m:t>
                                  </m:r>
                                </m:e>
                                <m:sub>
                                  <m:r>
                                    <a:rPr lang="en-US">
                                      <a:latin typeface="Cambria Math" panose="02040503050406030204" pitchFamily="18" charset="0"/>
                                    </a:rPr>
                                    <m:t>𝟏</m:t>
                                  </m:r>
                                  <m:r>
                                    <a:rPr lang="en-US">
                                      <a:latin typeface="Cambria Math" panose="02040503050406030204" pitchFamily="18" charset="0"/>
                                    </a:rPr>
                                    <m:t> </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𝝈</m:t>
                                  </m:r>
                                </m:e>
                                <m:sub>
                                  <m:r>
                                    <a:rPr lang="en-US">
                                      <a:latin typeface="Cambria Math" panose="02040503050406030204" pitchFamily="18" charset="0"/>
                                    </a:rPr>
                                    <m:t>𝟑</m:t>
                                  </m:r>
                                </m:sub>
                              </m:sSub>
                            </m:e>
                          </m:d>
                        </m:e>
                      </m:d>
                      <m:r>
                        <a:rPr lang="en-US">
                          <a:latin typeface="Cambria Math" panose="02040503050406030204" pitchFamily="18" charset="0"/>
                        </a:rPr>
                        <m:t> …(∗∗)</m:t>
                      </m:r>
                    </m:oMath>
                  </m:oMathPara>
                </a14:m>
                <a:endParaRPr lang="en-US" dirty="0"/>
              </a:p>
            </p:txBody>
          </p:sp>
        </mc:Choice>
        <mc:Fallback xmlns="">
          <p:sp>
            <p:nvSpPr>
              <p:cNvPr id="23" name="TextBox 22"/>
              <p:cNvSpPr txBox="1">
                <a:spLocks noRot="1" noChangeAspect="1" noMove="1" noResize="1" noEditPoints="1" noAdjustHandles="1" noChangeArrowheads="1" noChangeShapeType="1" noTextEdit="1"/>
              </p:cNvSpPr>
              <p:nvPr/>
            </p:nvSpPr>
            <p:spPr>
              <a:xfrm>
                <a:off x="492402" y="4044309"/>
                <a:ext cx="5861052" cy="430887"/>
              </a:xfrm>
              <a:prstGeom prst="rect">
                <a:avLst/>
              </a:prstGeom>
              <a:blipFill rotWithShape="0">
                <a:blip r:embed="rId9"/>
                <a:stretch>
                  <a:fillRect/>
                </a:stretch>
              </a:blipFill>
            </p:spPr>
            <p:txBody>
              <a:bodyPr/>
              <a:lstStyle/>
              <a:p>
                <a:r>
                  <a:rPr lang="en-US">
                    <a:noFill/>
                  </a:rPr>
                  <a:t> </a:t>
                </a:r>
              </a:p>
            </p:txBody>
          </p:sp>
        </mc:Fallback>
      </mc:AlternateContent>
      <p:sp>
        <p:nvSpPr>
          <p:cNvPr id="4" name="TextBox 3"/>
          <p:cNvSpPr txBox="1"/>
          <p:nvPr/>
        </p:nvSpPr>
        <p:spPr>
          <a:xfrm>
            <a:off x="341111" y="3526176"/>
            <a:ext cx="3517950" cy="400110"/>
          </a:xfrm>
          <a:prstGeom prst="rect">
            <a:avLst/>
          </a:prstGeom>
          <a:noFill/>
        </p:spPr>
        <p:txBody>
          <a:bodyPr wrap="none" rtlCol="0">
            <a:spAutoFit/>
          </a:bodyPr>
          <a:lstStyle/>
          <a:p>
            <a:r>
              <a:rPr lang="en-US" sz="2000" b="1" dirty="0" smtClean="0">
                <a:latin typeface="+mn-lt"/>
              </a:rPr>
              <a:t>Eq. (*) can also be expressed as</a:t>
            </a:r>
            <a:endParaRPr lang="en-US" sz="2000" b="1" dirty="0">
              <a:latin typeface="+mn-lt"/>
            </a:endParaRPr>
          </a:p>
        </p:txBody>
      </p:sp>
      <mc:AlternateContent xmlns:mc="http://schemas.openxmlformats.org/markup-compatibility/2006" xmlns:a14="http://schemas.microsoft.com/office/drawing/2010/main">
        <mc:Choice Requires="a14">
          <p:sp>
            <p:nvSpPr>
              <p:cNvPr id="25" name="Rectangle 24"/>
              <p:cNvSpPr/>
              <p:nvPr/>
            </p:nvSpPr>
            <p:spPr>
              <a:xfrm>
                <a:off x="6590845" y="4002773"/>
                <a:ext cx="2222562" cy="461665"/>
              </a:xfrm>
              <a:prstGeom prst="rect">
                <a:avLst/>
              </a:prstGeom>
            </p:spPr>
            <p:txBody>
              <a:bodyPr wrap="square">
                <a:spAutoFit/>
              </a:bodyPr>
              <a:lstStyle/>
              <a:p>
                <a:pPr algn="just" rtl="0"/>
                <a:r>
                  <a:rPr lang="en-US" altLang="en-US" sz="2400" b="1" dirty="0" smtClean="0">
                    <a:solidFill>
                      <a:srgbClr val="FF0000"/>
                    </a:solidFill>
                    <a:latin typeface="+mn-lt"/>
                  </a:rPr>
                  <a:t>Where </a:t>
                </a:r>
                <a14:m>
                  <m:oMath xmlns:m="http://schemas.openxmlformats.org/officeDocument/2006/math">
                    <m:acc>
                      <m:accPr>
                        <m:chr m:val="̅"/>
                        <m:ctrlPr>
                          <a:rPr lang="en-US" sz="2400" b="1" i="1">
                            <a:solidFill>
                              <a:srgbClr val="FF0000"/>
                            </a:solidFill>
                            <a:latin typeface="Cambria Math" panose="02040503050406030204" pitchFamily="18" charset="0"/>
                            <a:ea typeface="Cambria Math" panose="02040503050406030204" pitchFamily="18" charset="0"/>
                          </a:rPr>
                        </m:ctrlPr>
                      </m:accPr>
                      <m:e>
                        <m:r>
                          <a:rPr lang="en-US" sz="2400" b="1" i="1">
                            <a:solidFill>
                              <a:srgbClr val="FF0000"/>
                            </a:solidFill>
                            <a:latin typeface="Cambria Math" panose="02040503050406030204" pitchFamily="18" charset="0"/>
                            <a:ea typeface="Cambria Math" panose="02040503050406030204" pitchFamily="18" charset="0"/>
                          </a:rPr>
                          <m:t>𝑨</m:t>
                        </m:r>
                      </m:e>
                    </m:acc>
                    <m:r>
                      <a:rPr lang="en-US" sz="2400" b="1" i="0" smtClean="0">
                        <a:solidFill>
                          <a:srgbClr val="FF0000"/>
                        </a:solidFill>
                        <a:latin typeface="Cambria Math" panose="02040503050406030204" pitchFamily="18" charset="0"/>
                        <a:ea typeface="Cambria Math" panose="02040503050406030204" pitchFamily="18" charset="0"/>
                      </a:rPr>
                      <m:t>=</m:t>
                    </m:r>
                    <m:r>
                      <a:rPr lang="en-US" sz="2400" b="1" i="0" smtClean="0">
                        <a:solidFill>
                          <a:srgbClr val="FF0000"/>
                        </a:solidFill>
                        <a:latin typeface="Cambria Math" panose="02040503050406030204" pitchFamily="18" charset="0"/>
                        <a:ea typeface="Cambria Math" panose="02040503050406030204" pitchFamily="18" charset="0"/>
                      </a:rPr>
                      <m:t>𝐁𝐀</m:t>
                    </m:r>
                  </m:oMath>
                </a14:m>
                <a:r>
                  <a:rPr lang="en-US" altLang="en-US" sz="2400" b="1" dirty="0" smtClean="0">
                    <a:solidFill>
                      <a:srgbClr val="FF0000"/>
                    </a:solidFill>
                    <a:latin typeface="+mn-lt"/>
                  </a:rPr>
                  <a:t> </a:t>
                </a:r>
                <a:r>
                  <a:rPr lang="en-US" altLang="en-US" sz="2400" b="1" dirty="0" smtClean="0">
                    <a:solidFill>
                      <a:srgbClr val="FF0000"/>
                    </a:solidFill>
                  </a:rPr>
                  <a:t> </a:t>
                </a:r>
                <a:endParaRPr lang="en-US" sz="2400" b="1" dirty="0">
                  <a:solidFill>
                    <a:srgbClr val="FF0000"/>
                  </a:solidFill>
                  <a:latin typeface="+mn-lt"/>
                </a:endParaRPr>
              </a:p>
            </p:txBody>
          </p:sp>
        </mc:Choice>
        <mc:Fallback xmlns="">
          <p:sp>
            <p:nvSpPr>
              <p:cNvPr id="25" name="Rectangle 24"/>
              <p:cNvSpPr>
                <a:spLocks noRot="1" noChangeAspect="1" noMove="1" noResize="1" noEditPoints="1" noAdjustHandles="1" noChangeArrowheads="1" noChangeShapeType="1" noTextEdit="1"/>
              </p:cNvSpPr>
              <p:nvPr/>
            </p:nvSpPr>
            <p:spPr>
              <a:xfrm>
                <a:off x="6590845" y="4002773"/>
                <a:ext cx="2222562" cy="461665"/>
              </a:xfrm>
              <a:prstGeom prst="rect">
                <a:avLst/>
              </a:prstGeom>
              <a:blipFill rotWithShape="0">
                <a:blip r:embed="rId10"/>
                <a:stretch>
                  <a:fillRect l="-4110" t="-10667" b="-30667"/>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43357096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77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774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77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49" grpId="0" animBg="1"/>
      <p:bldP spid="157752"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6650" y="1534580"/>
            <a:ext cx="8123517" cy="707886"/>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a:latin typeface="+mn-lt"/>
              </a:rPr>
              <a:t>If the soil </a:t>
            </a:r>
            <a:r>
              <a:rPr lang="en-US" altLang="en-US" sz="2000" b="1" dirty="0" smtClean="0">
                <a:latin typeface="+mn-lt"/>
              </a:rPr>
              <a:t>were less than </a:t>
            </a:r>
            <a:r>
              <a:rPr lang="en-US" altLang="en-US" sz="2000" b="1" dirty="0" smtClean="0">
                <a:solidFill>
                  <a:srgbClr val="FF0000"/>
                </a:solidFill>
                <a:latin typeface="+mn-lt"/>
              </a:rPr>
              <a:t>100</a:t>
            </a:r>
            <a:r>
              <a:rPr lang="en-US" altLang="en-US" sz="2000" b="1" dirty="0" smtClean="0">
                <a:latin typeface="+mn-lt"/>
              </a:rPr>
              <a:t>% saturated, then the ratio of the induced</a:t>
            </a:r>
            <a:r>
              <a:rPr lang="en-US" altLang="en-US" sz="2000" b="1" dirty="0" smtClean="0"/>
              <a:t> </a:t>
            </a:r>
            <a:r>
              <a:rPr lang="en-US" altLang="en-US" sz="2000" b="1" dirty="0" smtClean="0">
                <a:solidFill>
                  <a:srgbClr val="FF0000"/>
                </a:solidFill>
                <a:latin typeface="Symbol" panose="05050102010706020507" pitchFamily="18" charset="2"/>
              </a:rPr>
              <a:t>D</a:t>
            </a:r>
            <a:r>
              <a:rPr lang="en-US" altLang="en-US" sz="2000" b="1" dirty="0" smtClean="0">
                <a:solidFill>
                  <a:srgbClr val="FF0000"/>
                </a:solidFill>
              </a:rPr>
              <a:t>u</a:t>
            </a:r>
            <a:r>
              <a:rPr lang="en-US" altLang="en-US" sz="2000" b="1" dirty="0" smtClean="0"/>
              <a:t> </a:t>
            </a:r>
            <a:r>
              <a:rPr lang="en-US" altLang="en-US" sz="2000" b="1" dirty="0" smtClean="0">
                <a:latin typeface="+mn-lt"/>
              </a:rPr>
              <a:t>to the increase in cell pressure</a:t>
            </a:r>
            <a:r>
              <a:rPr lang="en-US" altLang="en-US" sz="2000" b="1" dirty="0" smtClean="0"/>
              <a:t> </a:t>
            </a:r>
            <a:r>
              <a:rPr lang="en-US" altLang="en-US" sz="2000" b="1" dirty="0" err="1">
                <a:solidFill>
                  <a:srgbClr val="FF0000"/>
                </a:solidFill>
                <a:latin typeface="Symbol" panose="05050102010706020507" pitchFamily="18" charset="2"/>
                <a:cs typeface="DaunPenh" panose="01010101010101010101" pitchFamily="2" charset="0"/>
              </a:rPr>
              <a:t>D</a:t>
            </a:r>
            <a:r>
              <a:rPr lang="en-US" altLang="en-US" sz="2000" b="1" dirty="0" err="1">
                <a:solidFill>
                  <a:srgbClr val="FF0000"/>
                </a:solidFill>
                <a:latin typeface="Symbol" panose="05050102010706020507" pitchFamily="18" charset="2"/>
              </a:rPr>
              <a:t>s</a:t>
            </a:r>
            <a:r>
              <a:rPr lang="en-US" altLang="en-US" sz="2000" b="1" baseline="-25000" dirty="0" err="1">
                <a:solidFill>
                  <a:srgbClr val="FF0000"/>
                </a:solidFill>
              </a:rPr>
              <a:t>c</a:t>
            </a:r>
            <a:r>
              <a:rPr lang="en-US" altLang="en-US" sz="2000" b="1" dirty="0" smtClean="0"/>
              <a:t> </a:t>
            </a:r>
            <a:r>
              <a:rPr lang="en-US" altLang="en-US" sz="2000" b="1" dirty="0" smtClean="0">
                <a:latin typeface="+mn-lt"/>
              </a:rPr>
              <a:t>would be less than </a:t>
            </a:r>
            <a:r>
              <a:rPr lang="en-US" altLang="en-US" sz="2000" b="1" dirty="0" smtClean="0">
                <a:solidFill>
                  <a:srgbClr val="FF0000"/>
                </a:solidFill>
              </a:rPr>
              <a:t>1</a:t>
            </a:r>
            <a:r>
              <a:rPr lang="en-US" altLang="en-US" sz="2000" b="1" dirty="0" smtClean="0"/>
              <a:t>.</a:t>
            </a:r>
            <a:endParaRPr lang="en-US" sz="2000" dirty="0"/>
          </a:p>
        </p:txBody>
      </p:sp>
      <p:sp>
        <p:nvSpPr>
          <p:cNvPr id="3" name="Rectangle 2"/>
          <p:cNvSpPr/>
          <p:nvPr/>
        </p:nvSpPr>
        <p:spPr>
          <a:xfrm>
            <a:off x="216650" y="592512"/>
            <a:ext cx="8163482" cy="1015663"/>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a:latin typeface="+mn-lt"/>
              </a:rPr>
              <a:t>The pore pressure parameter </a:t>
            </a:r>
            <a:r>
              <a:rPr lang="en-US" altLang="en-US" sz="2000" b="1" dirty="0">
                <a:solidFill>
                  <a:srgbClr val="0B0BEF"/>
                </a:solidFill>
                <a:latin typeface="+mn-lt"/>
              </a:rPr>
              <a:t>B</a:t>
            </a:r>
            <a:r>
              <a:rPr lang="en-US" altLang="en-US" sz="2000" b="1" dirty="0">
                <a:latin typeface="+mn-lt"/>
              </a:rPr>
              <a:t> expresses the increase in </a:t>
            </a:r>
            <a:r>
              <a:rPr lang="en-US" altLang="en-US" sz="2000" b="1" dirty="0" smtClean="0">
                <a:latin typeface="+mn-lt"/>
              </a:rPr>
              <a:t>pore water pressure in </a:t>
            </a:r>
            <a:r>
              <a:rPr lang="en-US" altLang="en-US" sz="2000" b="1" dirty="0">
                <a:latin typeface="+mn-lt"/>
              </a:rPr>
              <a:t>undrained  loading due to the increase in hydrostatic or cell </a:t>
            </a:r>
            <a:r>
              <a:rPr lang="en-US" altLang="en-US" sz="2000" b="1" dirty="0" smtClean="0">
                <a:latin typeface="+mn-lt"/>
              </a:rPr>
              <a:t>pressure.</a:t>
            </a:r>
            <a:endParaRPr lang="en-US" sz="2000" b="1" dirty="0">
              <a:latin typeface="+mn-lt"/>
            </a:endParaRPr>
          </a:p>
        </p:txBody>
      </p:sp>
      <p:sp>
        <p:nvSpPr>
          <p:cNvPr id="4" name="Rectangle 3"/>
          <p:cNvSpPr/>
          <p:nvPr/>
        </p:nvSpPr>
        <p:spPr>
          <a:xfrm>
            <a:off x="216650" y="2207491"/>
            <a:ext cx="8163482" cy="707886"/>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smtClean="0">
                <a:latin typeface="+mn-lt"/>
              </a:rPr>
              <a:t>The parameter </a:t>
            </a:r>
            <a:r>
              <a:rPr lang="en-US" altLang="en-US" sz="2000" b="1" dirty="0" smtClean="0">
                <a:solidFill>
                  <a:srgbClr val="0000FF"/>
                </a:solidFill>
                <a:latin typeface="+mn-lt"/>
              </a:rPr>
              <a:t>B </a:t>
            </a:r>
            <a:r>
              <a:rPr lang="en-US" altLang="en-US" sz="2000" b="1" dirty="0" smtClean="0">
                <a:latin typeface="+mn-lt"/>
              </a:rPr>
              <a:t>is very useful in the </a:t>
            </a:r>
            <a:r>
              <a:rPr lang="en-US" altLang="en-US" sz="2000" b="1" dirty="0" smtClean="0">
                <a:solidFill>
                  <a:srgbClr val="0000FF"/>
                </a:solidFill>
                <a:latin typeface="+mn-lt"/>
              </a:rPr>
              <a:t>triaxial</a:t>
            </a:r>
            <a:r>
              <a:rPr lang="en-US" altLang="en-US" sz="2000" b="1" dirty="0" smtClean="0">
                <a:latin typeface="+mn-lt"/>
              </a:rPr>
              <a:t> testing to determine if the test specimen is </a:t>
            </a:r>
            <a:r>
              <a:rPr lang="en-US" altLang="en-US" sz="2000" b="1" dirty="0" smtClean="0">
                <a:solidFill>
                  <a:srgbClr val="FF0000"/>
                </a:solidFill>
                <a:latin typeface="+mn-lt"/>
              </a:rPr>
              <a:t>saturated</a:t>
            </a:r>
            <a:r>
              <a:rPr lang="en-US" altLang="en-US" sz="2000" b="1" dirty="0" smtClean="0">
                <a:latin typeface="+mn-lt"/>
              </a:rPr>
              <a:t>.</a:t>
            </a:r>
            <a:endParaRPr lang="en-US" sz="2000" b="1" dirty="0">
              <a:latin typeface="+mn-lt"/>
            </a:endParaRPr>
          </a:p>
        </p:txBody>
      </p:sp>
      <p:sp>
        <p:nvSpPr>
          <p:cNvPr id="5" name="Rectangle 4"/>
          <p:cNvSpPr/>
          <p:nvPr/>
        </p:nvSpPr>
        <p:spPr>
          <a:xfrm>
            <a:off x="195200" y="2887495"/>
            <a:ext cx="8163482" cy="707886"/>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a:latin typeface="+mn-lt"/>
              </a:rPr>
              <a:t>The </a:t>
            </a:r>
            <a:r>
              <a:rPr lang="en-US" altLang="en-US" sz="2000" b="1" dirty="0" err="1">
                <a:latin typeface="+mn-lt"/>
              </a:rPr>
              <a:t>Skempton’s</a:t>
            </a:r>
            <a:r>
              <a:rPr lang="en-US" altLang="en-US" sz="2000" b="1" dirty="0">
                <a:latin typeface="+mn-lt"/>
              </a:rPr>
              <a:t> pore water pressure parameter “</a:t>
            </a:r>
            <a:r>
              <a:rPr lang="en-US" altLang="en-US" sz="2000" b="1" dirty="0">
                <a:solidFill>
                  <a:srgbClr val="FF0000"/>
                </a:solidFill>
                <a:latin typeface="+mn-lt"/>
              </a:rPr>
              <a:t>A</a:t>
            </a:r>
            <a:r>
              <a:rPr lang="en-US" altLang="en-US" sz="2000" b="1" dirty="0">
                <a:latin typeface="+mn-lt"/>
              </a:rPr>
              <a:t>” is a measure of how much pore pressure  will change during </a:t>
            </a:r>
            <a:r>
              <a:rPr lang="en-US" altLang="en-US" sz="2000" b="1" dirty="0" smtClean="0">
                <a:solidFill>
                  <a:srgbClr val="0033CC"/>
                </a:solidFill>
                <a:latin typeface="+mn-lt"/>
              </a:rPr>
              <a:t>shear</a:t>
            </a:r>
            <a:r>
              <a:rPr lang="en-US" altLang="en-US" sz="2000" b="1" dirty="0" smtClean="0">
                <a:latin typeface="+mn-lt"/>
              </a:rPr>
              <a:t> </a:t>
            </a:r>
            <a:r>
              <a:rPr lang="en-US" altLang="en-US" sz="2000" b="1" dirty="0">
                <a:latin typeface="+mn-lt"/>
              </a:rPr>
              <a:t>phase.</a:t>
            </a:r>
            <a:endParaRPr lang="en-US" sz="2000" b="1" dirty="0">
              <a:latin typeface="+mn-lt"/>
            </a:endParaRPr>
          </a:p>
        </p:txBody>
      </p:sp>
      <p:sp>
        <p:nvSpPr>
          <p:cNvPr id="7" name="Rectangle 6"/>
          <p:cNvSpPr/>
          <p:nvPr/>
        </p:nvSpPr>
        <p:spPr>
          <a:xfrm>
            <a:off x="0" y="200791"/>
            <a:ext cx="4276941" cy="461665"/>
          </a:xfrm>
          <a:prstGeom prst="rect">
            <a:avLst/>
          </a:prstGeom>
          <a:solidFill>
            <a:srgbClr val="FFFF00"/>
          </a:solidFill>
        </p:spPr>
        <p:txBody>
          <a:bodyPr wrap="none">
            <a:spAutoFit/>
          </a:bodyPr>
          <a:lstStyle/>
          <a:p>
            <a:r>
              <a:rPr lang="en-US" altLang="en-US" sz="2400" b="1" u="sng" dirty="0" smtClean="0">
                <a:solidFill>
                  <a:srgbClr val="FF0000"/>
                </a:solidFill>
                <a:effectLst>
                  <a:outerShdw blurRad="38100" dist="38100" dir="2700000" algn="tl">
                    <a:srgbClr val="000000">
                      <a:alpha val="43137"/>
                    </a:srgbClr>
                  </a:outerShdw>
                </a:effectLst>
              </a:rPr>
              <a:t>Notes on P.W.P. parameters </a:t>
            </a:r>
            <a:endParaRPr lang="en-US" sz="2400" u="sng" dirty="0">
              <a:solidFill>
                <a:srgbClr val="FF0000"/>
              </a:solidFill>
              <a:effectLst>
                <a:outerShdw blurRad="38100" dist="38100" dir="2700000" algn="tl">
                  <a:srgbClr val="000000">
                    <a:alpha val="43137"/>
                  </a:srgbClr>
                </a:outerShdw>
              </a:effectLst>
            </a:endParaRPr>
          </a:p>
        </p:txBody>
      </p:sp>
      <p:sp>
        <p:nvSpPr>
          <p:cNvPr id="8" name="Rectangle 7"/>
          <p:cNvSpPr/>
          <p:nvPr/>
        </p:nvSpPr>
        <p:spPr>
          <a:xfrm>
            <a:off x="216650" y="3581098"/>
            <a:ext cx="8163482" cy="707886"/>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smtClean="0">
                <a:latin typeface="+mn-lt"/>
              </a:rPr>
              <a:t>Like the parameter </a:t>
            </a:r>
            <a:r>
              <a:rPr lang="en-US" altLang="en-US" sz="2000" b="1" dirty="0" smtClean="0">
                <a:solidFill>
                  <a:srgbClr val="0033CC"/>
                </a:solidFill>
                <a:latin typeface="+mn-lt"/>
              </a:rPr>
              <a:t>B</a:t>
            </a:r>
            <a:r>
              <a:rPr lang="en-US" altLang="en-US" sz="2000" b="1" dirty="0" smtClean="0">
                <a:latin typeface="+mn-lt"/>
              </a:rPr>
              <a:t>, the parameter </a:t>
            </a:r>
            <a:r>
              <a:rPr lang="en-US" altLang="en-US" sz="2000" b="1" dirty="0" smtClean="0">
                <a:solidFill>
                  <a:srgbClr val="0033CC"/>
                </a:solidFill>
                <a:latin typeface="+mn-lt"/>
              </a:rPr>
              <a:t>A</a:t>
            </a:r>
            <a:r>
              <a:rPr lang="en-US" altLang="en-US" sz="2000" b="1" dirty="0" smtClean="0">
                <a:latin typeface="+mn-lt"/>
              </a:rPr>
              <a:t> also is not constant. It is very dependent on, </a:t>
            </a:r>
            <a:r>
              <a:rPr lang="en-US" altLang="en-US" sz="2000" b="1" dirty="0" smtClean="0">
                <a:solidFill>
                  <a:srgbClr val="FF0000"/>
                </a:solidFill>
                <a:latin typeface="+mn-lt"/>
              </a:rPr>
              <a:t>OCR</a:t>
            </a:r>
            <a:r>
              <a:rPr lang="en-US" altLang="en-US" sz="2000" b="1" dirty="0" smtClean="0">
                <a:latin typeface="+mn-lt"/>
              </a:rPr>
              <a:t>, anisotropy, sample disturbance.</a:t>
            </a:r>
            <a:endParaRPr lang="en-US" sz="2000" b="1" dirty="0">
              <a:latin typeface="+mn-lt"/>
            </a:endParaRPr>
          </a:p>
        </p:txBody>
      </p:sp>
      <p:sp>
        <p:nvSpPr>
          <p:cNvPr id="10" name="Rectangle 9"/>
          <p:cNvSpPr/>
          <p:nvPr/>
        </p:nvSpPr>
        <p:spPr>
          <a:xfrm>
            <a:off x="176684" y="4270753"/>
            <a:ext cx="8163482" cy="707886"/>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smtClean="0">
                <a:latin typeface="+mn-lt"/>
              </a:rPr>
              <a:t>The parameter </a:t>
            </a:r>
            <a:r>
              <a:rPr lang="en-US" altLang="en-US" sz="2000" b="1" dirty="0" smtClean="0">
                <a:solidFill>
                  <a:srgbClr val="0033CC"/>
                </a:solidFill>
                <a:latin typeface="+mn-lt"/>
              </a:rPr>
              <a:t>A</a:t>
            </a:r>
            <a:r>
              <a:rPr lang="en-US" altLang="en-US" sz="2000" b="1" dirty="0" smtClean="0">
                <a:latin typeface="+mn-lt"/>
              </a:rPr>
              <a:t> can be calculated for the stress conditions at any strain up to failure, as well as at failure.</a:t>
            </a:r>
            <a:endParaRPr lang="en-US" sz="2000" b="1" dirty="0">
              <a:latin typeface="+mn-lt"/>
            </a:endParaRPr>
          </a:p>
        </p:txBody>
      </p:sp>
      <p:sp>
        <p:nvSpPr>
          <p:cNvPr id="11" name="Rectangle 10"/>
          <p:cNvSpPr/>
          <p:nvPr/>
        </p:nvSpPr>
        <p:spPr>
          <a:xfrm>
            <a:off x="176684" y="4978639"/>
            <a:ext cx="8163482" cy="1631216"/>
          </a:xfrm>
          <a:prstGeom prst="rect">
            <a:avLst/>
          </a:prstGeom>
        </p:spPr>
        <p:txBody>
          <a:bodyPr wrap="square">
            <a:spAutoFit/>
          </a:bodyPr>
          <a:lstStyle/>
          <a:p>
            <a:pPr marL="342900" indent="-342900" algn="just" rtl="0">
              <a:buFont typeface="Courier New" panose="02070309020205020404" pitchFamily="49" charset="0"/>
              <a:buChar char="o"/>
            </a:pPr>
            <a:r>
              <a:rPr lang="en-US" altLang="en-US" sz="2000" b="1" dirty="0" smtClean="0">
                <a:latin typeface="+mn-lt"/>
              </a:rPr>
              <a:t>The </a:t>
            </a:r>
            <a:r>
              <a:rPr lang="en-US" altLang="en-US" sz="2000" b="1" dirty="0" err="1" smtClean="0">
                <a:latin typeface="+mn-lt"/>
              </a:rPr>
              <a:t>Skempton</a:t>
            </a:r>
            <a:r>
              <a:rPr lang="en-US" altLang="en-US" sz="2000" b="1" dirty="0" smtClean="0">
                <a:latin typeface="+mn-lt"/>
              </a:rPr>
              <a:t> pore pressure coefficients are most useful in engineering practice since they enable us to </a:t>
            </a:r>
            <a:r>
              <a:rPr lang="en-US" altLang="en-US" sz="2000" b="1" dirty="0" smtClean="0">
                <a:solidFill>
                  <a:srgbClr val="0000FF"/>
                </a:solidFill>
                <a:latin typeface="+mn-lt"/>
              </a:rPr>
              <a:t>predict</a:t>
            </a:r>
            <a:r>
              <a:rPr lang="en-US" altLang="en-US" sz="2000" b="1" dirty="0" smtClean="0">
                <a:latin typeface="+mn-lt"/>
              </a:rPr>
              <a:t> the </a:t>
            </a:r>
            <a:r>
              <a:rPr lang="en-US" altLang="en-US" sz="2000" b="1" dirty="0" smtClean="0">
                <a:solidFill>
                  <a:srgbClr val="00B050"/>
                </a:solidFill>
                <a:latin typeface="+mn-lt"/>
              </a:rPr>
              <a:t>induced pore pressure</a:t>
            </a:r>
            <a:r>
              <a:rPr lang="en-US" altLang="en-US" sz="2000" b="1" dirty="0" smtClean="0">
                <a:latin typeface="+mn-lt"/>
              </a:rPr>
              <a:t> if we know or can estimate the change in the </a:t>
            </a:r>
            <a:r>
              <a:rPr lang="en-US" altLang="en-US" sz="2000" b="1" dirty="0" smtClean="0">
                <a:solidFill>
                  <a:srgbClr val="00B050"/>
                </a:solidFill>
                <a:latin typeface="+mn-lt"/>
              </a:rPr>
              <a:t>total stresses</a:t>
            </a:r>
            <a:r>
              <a:rPr lang="en-US" altLang="en-US" sz="2000" b="1" dirty="0" smtClean="0">
                <a:latin typeface="+mn-lt"/>
              </a:rPr>
              <a:t>. Typical examples are in the design and construction of </a:t>
            </a:r>
            <a:r>
              <a:rPr lang="en-US" altLang="en-US" sz="2000" b="1" dirty="0" smtClean="0">
                <a:solidFill>
                  <a:srgbClr val="0000FF"/>
                </a:solidFill>
                <a:latin typeface="+mn-lt"/>
              </a:rPr>
              <a:t>highway</a:t>
            </a:r>
            <a:r>
              <a:rPr lang="en-US" altLang="en-US" sz="2000" b="1" dirty="0" smtClean="0">
                <a:latin typeface="+mn-lt"/>
              </a:rPr>
              <a:t> </a:t>
            </a:r>
            <a:r>
              <a:rPr lang="en-US" altLang="en-US" sz="2000" b="1" dirty="0" smtClean="0">
                <a:solidFill>
                  <a:srgbClr val="0000FF"/>
                </a:solidFill>
                <a:latin typeface="+mn-lt"/>
              </a:rPr>
              <a:t>embankments</a:t>
            </a:r>
            <a:r>
              <a:rPr lang="en-US" altLang="en-US" sz="2000" b="1" dirty="0" smtClean="0">
                <a:latin typeface="+mn-lt"/>
              </a:rPr>
              <a:t> and </a:t>
            </a:r>
            <a:r>
              <a:rPr lang="en-US" altLang="en-US" sz="2000" b="1" dirty="0" smtClean="0">
                <a:solidFill>
                  <a:srgbClr val="0000FF"/>
                </a:solidFill>
                <a:latin typeface="+mn-lt"/>
              </a:rPr>
              <a:t>compacted</a:t>
            </a:r>
            <a:r>
              <a:rPr lang="en-US" altLang="en-US" sz="2000" b="1" dirty="0" smtClean="0">
                <a:latin typeface="+mn-lt"/>
              </a:rPr>
              <a:t> </a:t>
            </a:r>
            <a:r>
              <a:rPr lang="en-US" altLang="en-US" sz="2000" b="1" dirty="0" smtClean="0">
                <a:solidFill>
                  <a:srgbClr val="0000FF"/>
                </a:solidFill>
                <a:latin typeface="+mn-lt"/>
              </a:rPr>
              <a:t>earthfill</a:t>
            </a:r>
            <a:r>
              <a:rPr lang="en-US" altLang="en-US" sz="2000" b="1" dirty="0" smtClean="0">
                <a:latin typeface="+mn-lt"/>
              </a:rPr>
              <a:t> </a:t>
            </a:r>
            <a:r>
              <a:rPr lang="en-US" altLang="en-US" sz="2000" b="1" dirty="0" smtClean="0">
                <a:solidFill>
                  <a:srgbClr val="0000FF"/>
                </a:solidFill>
                <a:latin typeface="+mn-lt"/>
              </a:rPr>
              <a:t>dams</a:t>
            </a:r>
            <a:r>
              <a:rPr lang="en-US" altLang="en-US" sz="2000" b="1" dirty="0" smtClean="0">
                <a:latin typeface="+mn-lt"/>
              </a:rPr>
              <a:t>. </a:t>
            </a:r>
            <a:endParaRPr lang="en-US" sz="2000" b="1" dirty="0">
              <a:latin typeface="+mn-lt"/>
            </a:endParaRPr>
          </a:p>
        </p:txBody>
      </p:sp>
    </p:spTree>
    <p:extLst>
      <p:ext uri="{BB962C8B-B14F-4D97-AF65-F5344CB8AC3E}">
        <p14:creationId xmlns:p14="http://schemas.microsoft.com/office/powerpoint/2010/main" val="187694985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4"/>
          <p:cNvGraphicFramePr>
            <a:graphicFrameLocks noChangeAspect="1"/>
          </p:cNvGraphicFramePr>
          <p:nvPr>
            <p:extLst>
              <p:ext uri="{D42A27DB-BD31-4B8C-83A1-F6EECF244321}">
                <p14:modId xmlns:p14="http://schemas.microsoft.com/office/powerpoint/2010/main" val="1202832560"/>
              </p:ext>
            </p:extLst>
          </p:nvPr>
        </p:nvGraphicFramePr>
        <p:xfrm>
          <a:off x="1070970" y="89753"/>
          <a:ext cx="6954838" cy="2821923"/>
        </p:xfrm>
        <a:graphic>
          <a:graphicData uri="http://schemas.openxmlformats.org/presentationml/2006/ole">
            <mc:AlternateContent xmlns:mc="http://schemas.openxmlformats.org/markup-compatibility/2006">
              <mc:Choice xmlns:v="urn:schemas-microsoft-com:vml" Requires="v">
                <p:oleObj spid="_x0000_s543841" name="Bitmap Image" r:id="rId3" imgW="8600000" imgH="2857899" progId="Paint.Picture">
                  <p:embed/>
                </p:oleObj>
              </mc:Choice>
              <mc:Fallback>
                <p:oleObj name="Bitmap Image" r:id="rId3" imgW="8600000" imgH="2857899"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0970" y="89753"/>
                        <a:ext cx="6954838" cy="2821923"/>
                      </a:xfrm>
                      <a:prstGeom prst="rect">
                        <a:avLst/>
                      </a:prstGeom>
                      <a:noFill/>
                      <a:ln>
                        <a:noFill/>
                      </a:ln>
                      <a:effectLst/>
                      <a:extLst/>
                    </p:spPr>
                  </p:pic>
                </p:oleObj>
              </mc:Fallback>
            </mc:AlternateContent>
          </a:graphicData>
        </a:graphic>
      </p:graphicFrame>
      <p:pic>
        <p:nvPicPr>
          <p:cNvPr id="15" name="Picture 14"/>
          <p:cNvPicPr>
            <a:picLocks noChangeAspect="1"/>
          </p:cNvPicPr>
          <p:nvPr/>
        </p:nvPicPr>
        <p:blipFill>
          <a:blip r:embed="rId5"/>
          <a:stretch>
            <a:fillRect/>
          </a:stretch>
        </p:blipFill>
        <p:spPr>
          <a:xfrm>
            <a:off x="1210078" y="2841550"/>
            <a:ext cx="6815730" cy="2956595"/>
          </a:xfrm>
          <a:prstGeom prst="rect">
            <a:avLst/>
          </a:prstGeom>
        </p:spPr>
      </p:pic>
      <p:sp>
        <p:nvSpPr>
          <p:cNvPr id="3" name="Rectangle 2"/>
          <p:cNvSpPr/>
          <p:nvPr/>
        </p:nvSpPr>
        <p:spPr>
          <a:xfrm>
            <a:off x="224529" y="5867307"/>
            <a:ext cx="7219259" cy="923330"/>
          </a:xfrm>
          <a:prstGeom prst="rect">
            <a:avLst/>
          </a:prstGeom>
          <a:solidFill>
            <a:schemeClr val="accent6">
              <a:lumMod val="20000"/>
              <a:lumOff val="80000"/>
            </a:schemeClr>
          </a:solidFill>
        </p:spPr>
        <p:txBody>
          <a:bodyPr wrap="square">
            <a:spAutoFit/>
          </a:bodyPr>
          <a:lstStyle/>
          <a:p>
            <a:pPr algn="l" rtl="0"/>
            <a:r>
              <a:rPr lang="en-US" b="1" dirty="0">
                <a:latin typeface="+mn-lt"/>
              </a:rPr>
              <a:t>The general range of values in most clay soils is as follows:</a:t>
            </a:r>
          </a:p>
          <a:p>
            <a:pPr indent="400050" algn="l" rtl="0"/>
            <a:r>
              <a:rPr lang="en-US" b="1" dirty="0">
                <a:latin typeface="+mn-lt"/>
              </a:rPr>
              <a:t>• </a:t>
            </a:r>
            <a:r>
              <a:rPr lang="en-US" b="1" dirty="0">
                <a:solidFill>
                  <a:srgbClr val="FF0000"/>
                </a:solidFill>
                <a:latin typeface="+mn-lt"/>
              </a:rPr>
              <a:t>Normally consolidated clays: 0.5 to 1</a:t>
            </a:r>
          </a:p>
          <a:p>
            <a:pPr indent="400050" algn="l" rtl="0"/>
            <a:r>
              <a:rPr lang="en-US" b="1" dirty="0">
                <a:solidFill>
                  <a:srgbClr val="FF0000"/>
                </a:solidFill>
                <a:latin typeface="+mn-lt"/>
              </a:rPr>
              <a:t>• Overconsolidated clays: </a:t>
            </a:r>
            <a:r>
              <a:rPr lang="en-US" b="1" dirty="0" smtClean="0">
                <a:solidFill>
                  <a:srgbClr val="FF0000"/>
                </a:solidFill>
                <a:latin typeface="+mn-lt"/>
              </a:rPr>
              <a:t>- 0.5 </a:t>
            </a:r>
            <a:r>
              <a:rPr lang="en-US" b="1" dirty="0">
                <a:solidFill>
                  <a:srgbClr val="FF0000"/>
                </a:solidFill>
                <a:latin typeface="+mn-lt"/>
              </a:rPr>
              <a:t>to 0</a:t>
            </a:r>
          </a:p>
        </p:txBody>
      </p:sp>
      <p:sp>
        <p:nvSpPr>
          <p:cNvPr id="2" name="TextBox 1"/>
          <p:cNvSpPr txBox="1"/>
          <p:nvPr/>
        </p:nvSpPr>
        <p:spPr>
          <a:xfrm>
            <a:off x="1659031" y="2366683"/>
            <a:ext cx="2428871" cy="369332"/>
          </a:xfrm>
          <a:prstGeom prst="rect">
            <a:avLst/>
          </a:prstGeom>
          <a:solidFill>
            <a:schemeClr val="bg1"/>
          </a:solidFill>
        </p:spPr>
        <p:txBody>
          <a:bodyPr wrap="none" rtlCol="0">
            <a:spAutoFit/>
          </a:bodyPr>
          <a:lstStyle/>
          <a:p>
            <a:r>
              <a:rPr lang="en-US" b="1" dirty="0" smtClean="0">
                <a:solidFill>
                  <a:srgbClr val="FF0000"/>
                </a:solidFill>
              </a:rPr>
              <a:t>Degree of saturation</a:t>
            </a:r>
            <a:endParaRPr lang="en-US" b="1" dirty="0">
              <a:solidFill>
                <a:srgbClr val="FF0000"/>
              </a:solidFill>
            </a:endParaRPr>
          </a:p>
        </p:txBody>
      </p:sp>
      <p:sp>
        <p:nvSpPr>
          <p:cNvPr id="7" name="TextBox 6"/>
          <p:cNvSpPr txBox="1"/>
          <p:nvPr/>
        </p:nvSpPr>
        <p:spPr>
          <a:xfrm>
            <a:off x="889637" y="1020618"/>
            <a:ext cx="351378" cy="369332"/>
          </a:xfrm>
          <a:prstGeom prst="rect">
            <a:avLst/>
          </a:prstGeom>
          <a:solidFill>
            <a:schemeClr val="bg1"/>
          </a:solidFill>
        </p:spPr>
        <p:txBody>
          <a:bodyPr wrap="none" rtlCol="0">
            <a:spAutoFit/>
          </a:bodyPr>
          <a:lstStyle/>
          <a:p>
            <a:r>
              <a:rPr lang="en-US" b="1" dirty="0" smtClean="0">
                <a:solidFill>
                  <a:srgbClr val="FF0000"/>
                </a:solidFill>
              </a:rPr>
              <a:t>B</a:t>
            </a:r>
            <a:endParaRPr lang="en-US" b="1" dirty="0">
              <a:solidFill>
                <a:srgbClr val="FF0000"/>
              </a:solidFill>
            </a:endParaRPr>
          </a:p>
        </p:txBody>
      </p:sp>
      <p:sp>
        <p:nvSpPr>
          <p:cNvPr id="8" name="TextBox 7"/>
          <p:cNvSpPr txBox="1"/>
          <p:nvPr/>
        </p:nvSpPr>
        <p:spPr>
          <a:xfrm>
            <a:off x="6074609" y="2323330"/>
            <a:ext cx="697628" cy="369332"/>
          </a:xfrm>
          <a:prstGeom prst="rect">
            <a:avLst/>
          </a:prstGeom>
          <a:solidFill>
            <a:schemeClr val="bg1"/>
          </a:solidFill>
        </p:spPr>
        <p:txBody>
          <a:bodyPr wrap="none" rtlCol="0">
            <a:spAutoFit/>
          </a:bodyPr>
          <a:lstStyle/>
          <a:p>
            <a:r>
              <a:rPr lang="en-US" b="1" dirty="0" smtClean="0">
                <a:solidFill>
                  <a:srgbClr val="FF0000"/>
                </a:solidFill>
              </a:rPr>
              <a:t>OCR</a:t>
            </a:r>
            <a:endParaRPr lang="en-US" b="1" dirty="0">
              <a:solidFill>
                <a:srgbClr val="FF0000"/>
              </a:solidFill>
            </a:endParaRPr>
          </a:p>
        </p:txBody>
      </p:sp>
      <p:sp>
        <p:nvSpPr>
          <p:cNvPr id="9" name="TextBox 8"/>
          <p:cNvSpPr txBox="1"/>
          <p:nvPr/>
        </p:nvSpPr>
        <p:spPr>
          <a:xfrm>
            <a:off x="4406426" y="988352"/>
            <a:ext cx="402674" cy="369332"/>
          </a:xfrm>
          <a:prstGeom prst="rect">
            <a:avLst/>
          </a:prstGeom>
          <a:solidFill>
            <a:schemeClr val="bg1"/>
          </a:solidFill>
        </p:spPr>
        <p:txBody>
          <a:bodyPr wrap="none" rtlCol="0">
            <a:spAutoFit/>
          </a:bodyPr>
          <a:lstStyle/>
          <a:p>
            <a:r>
              <a:rPr lang="en-US" b="1" dirty="0" err="1" smtClean="0">
                <a:solidFill>
                  <a:srgbClr val="FF0000"/>
                </a:solidFill>
              </a:rPr>
              <a:t>A</a:t>
            </a:r>
            <a:r>
              <a:rPr lang="en-US" b="1" baseline="-25000" dirty="0" err="1">
                <a:solidFill>
                  <a:srgbClr val="FF0000"/>
                </a:solidFill>
              </a:rPr>
              <a:t>f</a:t>
            </a:r>
            <a:endParaRPr lang="en-US" b="1" dirty="0">
              <a:solidFill>
                <a:srgbClr val="FF0000"/>
              </a:solidFill>
            </a:endParaRPr>
          </a:p>
        </p:txBody>
      </p:sp>
      <p:cxnSp>
        <p:nvCxnSpPr>
          <p:cNvPr id="5" name="Straight Connector 4"/>
          <p:cNvCxnSpPr/>
          <p:nvPr/>
        </p:nvCxnSpPr>
        <p:spPr>
          <a:xfrm>
            <a:off x="1241015" y="3307976"/>
            <a:ext cx="2053514" cy="2689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1834890"/>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76218"/>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890582"/>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195382"/>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1881182"/>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500182"/>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Introduction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Components of Shear Strength of Soils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and Shear Stresses on a plane</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000000"/>
                </a:solidFill>
                <a:effectLst>
                  <a:outerShdw blurRad="38100" dist="38100" dir="2700000" algn="tl">
                    <a:srgbClr val="000000">
                      <a:alpha val="43137"/>
                    </a:srgbClr>
                  </a:outerShdw>
                </a:effectLst>
                <a:latin typeface="Arial Black" pitchFamily="34" charset="0"/>
              </a:rPr>
              <a:t>Direct Shear Test</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 </a:t>
            </a:r>
            <a:endParaRPr lang="en-US" sz="1800" dirty="0" smtClean="0">
              <a:solidFill>
                <a:schemeClr val="tx1"/>
              </a:solidFill>
              <a:latin typeface="Arial Black" pitchFamily="34" charset="0"/>
            </a:endParaRP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2800522087"/>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7"/>
          <p:cNvGrpSpPr>
            <a:grpSpLocks/>
          </p:cNvGrpSpPr>
          <p:nvPr/>
        </p:nvGrpSpPr>
        <p:grpSpPr bwMode="auto">
          <a:xfrm>
            <a:off x="5488983" y="1937913"/>
            <a:ext cx="3314700" cy="3613150"/>
            <a:chOff x="3474" y="1719"/>
            <a:chExt cx="2088" cy="2276"/>
          </a:xfrm>
        </p:grpSpPr>
        <p:sp>
          <p:nvSpPr>
            <p:cNvPr id="121920" name="Rectangle 52" descr="Stationery"/>
            <p:cNvSpPr>
              <a:spLocks noChangeArrowheads="1"/>
            </p:cNvSpPr>
            <p:nvPr/>
          </p:nvSpPr>
          <p:spPr bwMode="auto">
            <a:xfrm>
              <a:off x="3474" y="1719"/>
              <a:ext cx="2088" cy="1971"/>
            </a:xfrm>
            <a:prstGeom prst="rect">
              <a:avLst/>
            </a:prstGeom>
            <a:blipFill dpi="0" rotWithShape="1">
              <a:blip r:embed="rId2"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121921" name="Text Box 63"/>
            <p:cNvSpPr txBox="1">
              <a:spLocks noChangeArrowheads="1"/>
            </p:cNvSpPr>
            <p:nvPr/>
          </p:nvSpPr>
          <p:spPr bwMode="auto">
            <a:xfrm>
              <a:off x="4005" y="3762"/>
              <a:ext cx="1035" cy="233"/>
            </a:xfrm>
            <a:prstGeom prst="rect">
              <a:avLst/>
            </a:prstGeom>
            <a:noFill/>
            <a:ln w="9525" algn="ctr">
              <a:noFill/>
              <a:miter lim="800000"/>
              <a:headEnd/>
              <a:tailEnd/>
            </a:ln>
          </p:spPr>
          <p:txBody>
            <a:bodyPr>
              <a:spAutoFit/>
            </a:bodyPr>
            <a:lstStyle/>
            <a:p>
              <a:pPr algn="l" rtl="0"/>
              <a:r>
                <a:rPr lang="en-US" b="1"/>
                <a:t>PLAN VIEW</a:t>
              </a:r>
            </a:p>
          </p:txBody>
        </p:sp>
      </p:grpSp>
      <p:sp>
        <p:nvSpPr>
          <p:cNvPr id="208957" name="Oval 61"/>
          <p:cNvSpPr>
            <a:spLocks noChangeArrowheads="1"/>
          </p:cNvSpPr>
          <p:nvPr/>
        </p:nvSpPr>
        <p:spPr bwMode="auto">
          <a:xfrm>
            <a:off x="6472238" y="2651664"/>
            <a:ext cx="1528762" cy="1618717"/>
          </a:xfrm>
          <a:prstGeom prst="ellipse">
            <a:avLst/>
          </a:prstGeom>
          <a:solidFill>
            <a:schemeClr val="bg1"/>
          </a:solidFill>
          <a:ln w="9525" algn="ctr">
            <a:solidFill>
              <a:schemeClr val="tx1"/>
            </a:solidFill>
            <a:round/>
            <a:headEnd/>
            <a:tailEnd/>
          </a:ln>
        </p:spPr>
        <p:txBody>
          <a:bodyPr wrap="none" anchor="ctr"/>
          <a:lstStyle/>
          <a:p>
            <a:pPr algn="l" rtl="0"/>
            <a:endParaRPr lang="en-US" b="1"/>
          </a:p>
        </p:txBody>
      </p:sp>
      <p:sp>
        <p:nvSpPr>
          <p:cNvPr id="121860" name="Rectangle 22" descr="Stationery"/>
          <p:cNvSpPr>
            <a:spLocks noChangeArrowheads="1"/>
          </p:cNvSpPr>
          <p:nvPr/>
        </p:nvSpPr>
        <p:spPr bwMode="auto">
          <a:xfrm>
            <a:off x="171450" y="2400305"/>
            <a:ext cx="3357563" cy="4371975"/>
          </a:xfrm>
          <a:prstGeom prst="rect">
            <a:avLst/>
          </a:prstGeom>
          <a:blipFill dpi="0" rotWithShape="1">
            <a:blip r:embed="rId2" cstate="print"/>
            <a:srcRect/>
            <a:tile tx="0" ty="0" sx="100000" sy="100000" flip="none" algn="tl"/>
          </a:blipFill>
          <a:ln w="9525" algn="ctr">
            <a:solidFill>
              <a:schemeClr val="tx1"/>
            </a:solidFill>
            <a:miter lim="800000"/>
            <a:headEnd/>
            <a:tailEnd/>
          </a:ln>
        </p:spPr>
        <p:txBody>
          <a:bodyPr wrap="none" anchor="ctr"/>
          <a:lstStyle/>
          <a:p>
            <a:pPr algn="l" rtl="0"/>
            <a:endParaRPr lang="en-US" b="1"/>
          </a:p>
        </p:txBody>
      </p:sp>
      <p:sp>
        <p:nvSpPr>
          <p:cNvPr id="121862" name="Text Box 5"/>
          <p:cNvSpPr txBox="1">
            <a:spLocks noChangeArrowheads="1"/>
          </p:cNvSpPr>
          <p:nvPr/>
        </p:nvSpPr>
        <p:spPr bwMode="auto">
          <a:xfrm>
            <a:off x="200030" y="1014262"/>
            <a:ext cx="8267542" cy="707886"/>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000" b="1">
                <a:latin typeface="+mn-lt"/>
              </a:defRPr>
            </a:lvl1pPr>
          </a:lstStyle>
          <a:p>
            <a:r>
              <a:rPr lang="en-US" dirty="0" smtClean="0"/>
              <a:t>One </a:t>
            </a:r>
            <a:r>
              <a:rPr lang="en-US" dirty="0"/>
              <a:t>of the most versatile and widely used devices used for investigating undrained shear strength (</a:t>
            </a:r>
            <a:r>
              <a:rPr lang="en-US" dirty="0">
                <a:solidFill>
                  <a:srgbClr val="FF0000"/>
                </a:solidFill>
              </a:rPr>
              <a:t>C</a:t>
            </a:r>
            <a:r>
              <a:rPr lang="en-US" baseline="-25000" dirty="0">
                <a:solidFill>
                  <a:srgbClr val="FF0000"/>
                </a:solidFill>
              </a:rPr>
              <a:t>u</a:t>
            </a:r>
            <a:r>
              <a:rPr lang="en-US" dirty="0" smtClean="0"/>
              <a:t>) is the </a:t>
            </a:r>
            <a:r>
              <a:rPr lang="en-US" dirty="0" smtClean="0">
                <a:solidFill>
                  <a:srgbClr val="FF0000"/>
                </a:solidFill>
              </a:rPr>
              <a:t>VST</a:t>
            </a:r>
            <a:r>
              <a:rPr lang="en-US" dirty="0" smtClean="0"/>
              <a:t>.</a:t>
            </a:r>
            <a:endParaRPr lang="en-US" dirty="0"/>
          </a:p>
        </p:txBody>
      </p:sp>
      <p:grpSp>
        <p:nvGrpSpPr>
          <p:cNvPr id="3" name="Group 44"/>
          <p:cNvGrpSpPr>
            <a:grpSpLocks/>
          </p:cNvGrpSpPr>
          <p:nvPr/>
        </p:nvGrpSpPr>
        <p:grpSpPr bwMode="auto">
          <a:xfrm>
            <a:off x="1071563" y="2400305"/>
            <a:ext cx="4181475" cy="800100"/>
            <a:chOff x="675" y="1494"/>
            <a:chExt cx="2634" cy="504"/>
          </a:xfrm>
        </p:grpSpPr>
        <p:sp>
          <p:nvSpPr>
            <p:cNvPr id="121917" name="Rectangle 36"/>
            <p:cNvSpPr>
              <a:spLocks noChangeArrowheads="1"/>
            </p:cNvSpPr>
            <p:nvPr/>
          </p:nvSpPr>
          <p:spPr bwMode="auto">
            <a:xfrm>
              <a:off x="675" y="1494"/>
              <a:ext cx="999" cy="504"/>
            </a:xfrm>
            <a:prstGeom prst="rect">
              <a:avLst/>
            </a:prstGeom>
            <a:solidFill>
              <a:schemeClr val="bg1"/>
            </a:solidFill>
            <a:ln w="9525" algn="ctr">
              <a:solidFill>
                <a:schemeClr val="tx1"/>
              </a:solidFill>
              <a:miter lim="800000"/>
              <a:headEnd/>
              <a:tailEnd/>
            </a:ln>
          </p:spPr>
          <p:txBody>
            <a:bodyPr wrap="none" anchor="ctr"/>
            <a:lstStyle/>
            <a:p>
              <a:pPr algn="l" rtl="0"/>
              <a:endParaRPr lang="en-US" b="1"/>
            </a:p>
          </p:txBody>
        </p:sp>
        <p:sp>
          <p:nvSpPr>
            <p:cNvPr id="121918" name="Text Box 37"/>
            <p:cNvSpPr txBox="1">
              <a:spLocks noChangeArrowheads="1"/>
            </p:cNvSpPr>
            <p:nvPr/>
          </p:nvSpPr>
          <p:spPr bwMode="auto">
            <a:xfrm>
              <a:off x="2013" y="1572"/>
              <a:ext cx="1296" cy="407"/>
            </a:xfrm>
            <a:prstGeom prst="rect">
              <a:avLst/>
            </a:prstGeom>
            <a:solidFill>
              <a:srgbClr val="FFFF00"/>
            </a:solidFill>
            <a:ln w="9525" algn="ctr">
              <a:noFill/>
              <a:miter lim="800000"/>
              <a:headEnd/>
              <a:tailEnd/>
            </a:ln>
          </p:spPr>
          <p:txBody>
            <a:bodyPr>
              <a:spAutoFit/>
            </a:bodyPr>
            <a:lstStyle/>
            <a:p>
              <a:pPr algn="l" rtl="0"/>
              <a:r>
                <a:rPr lang="en-US" b="1" dirty="0">
                  <a:solidFill>
                    <a:srgbClr val="0000FF"/>
                  </a:solidFill>
                </a:rPr>
                <a:t>Bore hole (diameter = D</a:t>
              </a:r>
              <a:r>
                <a:rPr lang="en-US" b="1" baseline="-25000" dirty="0">
                  <a:solidFill>
                    <a:srgbClr val="0000FF"/>
                  </a:solidFill>
                </a:rPr>
                <a:t>B</a:t>
              </a:r>
              <a:r>
                <a:rPr lang="en-US" b="1" dirty="0">
                  <a:solidFill>
                    <a:srgbClr val="0000FF"/>
                  </a:solidFill>
                </a:rPr>
                <a:t>)</a:t>
              </a:r>
            </a:p>
          </p:txBody>
        </p:sp>
        <p:sp>
          <p:nvSpPr>
            <p:cNvPr id="121919" name="Line 38"/>
            <p:cNvSpPr>
              <a:spLocks noChangeShapeType="1"/>
            </p:cNvSpPr>
            <p:nvPr/>
          </p:nvSpPr>
          <p:spPr bwMode="auto">
            <a:xfrm flipH="1">
              <a:off x="1440" y="1701"/>
              <a:ext cx="585" cy="18"/>
            </a:xfrm>
            <a:prstGeom prst="line">
              <a:avLst/>
            </a:prstGeom>
            <a:noFill/>
            <a:ln w="25400">
              <a:solidFill>
                <a:schemeClr val="tx1"/>
              </a:solidFill>
              <a:round/>
              <a:headEnd/>
              <a:tailEnd type="triangle" w="med" len="med"/>
            </a:ln>
          </p:spPr>
          <p:txBody>
            <a:bodyPr/>
            <a:lstStyle/>
            <a:p>
              <a:pPr algn="l" rtl="0"/>
              <a:endParaRPr lang="en-US" b="1"/>
            </a:p>
          </p:txBody>
        </p:sp>
      </p:grpSp>
      <p:grpSp>
        <p:nvGrpSpPr>
          <p:cNvPr id="4" name="Group 46"/>
          <p:cNvGrpSpPr>
            <a:grpSpLocks/>
          </p:cNvGrpSpPr>
          <p:nvPr/>
        </p:nvGrpSpPr>
        <p:grpSpPr bwMode="auto">
          <a:xfrm>
            <a:off x="2700338" y="3209930"/>
            <a:ext cx="1504950" cy="962025"/>
            <a:chOff x="1701" y="2004"/>
            <a:chExt cx="948" cy="606"/>
          </a:xfrm>
        </p:grpSpPr>
        <p:sp>
          <p:nvSpPr>
            <p:cNvPr id="121913" name="Text Box 39"/>
            <p:cNvSpPr txBox="1">
              <a:spLocks noChangeArrowheads="1"/>
            </p:cNvSpPr>
            <p:nvPr/>
          </p:nvSpPr>
          <p:spPr bwMode="auto">
            <a:xfrm>
              <a:off x="1857" y="2190"/>
              <a:ext cx="792" cy="233"/>
            </a:xfrm>
            <a:prstGeom prst="rect">
              <a:avLst/>
            </a:prstGeom>
            <a:solidFill>
              <a:srgbClr val="FFFF00"/>
            </a:solidFill>
            <a:ln w="9525" algn="ctr">
              <a:noFill/>
              <a:miter lim="800000"/>
              <a:headEnd/>
              <a:tailEnd/>
            </a:ln>
          </p:spPr>
          <p:txBody>
            <a:bodyPr>
              <a:spAutoFit/>
            </a:bodyPr>
            <a:lstStyle/>
            <a:p>
              <a:pPr algn="l" rtl="0"/>
              <a:r>
                <a:rPr lang="en-US" b="1">
                  <a:solidFill>
                    <a:srgbClr val="0000FF"/>
                  </a:solidFill>
                </a:rPr>
                <a:t>h &gt; 3D</a:t>
              </a:r>
              <a:r>
                <a:rPr lang="en-US" b="1" baseline="-25000">
                  <a:solidFill>
                    <a:srgbClr val="0000FF"/>
                  </a:solidFill>
                </a:rPr>
                <a:t>B</a:t>
              </a:r>
              <a:r>
                <a:rPr lang="en-US" b="1">
                  <a:solidFill>
                    <a:srgbClr val="0000FF"/>
                  </a:solidFill>
                </a:rPr>
                <a:t>)</a:t>
              </a:r>
            </a:p>
          </p:txBody>
        </p:sp>
        <p:sp>
          <p:nvSpPr>
            <p:cNvPr id="121914" name="Line 40"/>
            <p:cNvSpPr>
              <a:spLocks noChangeShapeType="1"/>
            </p:cNvSpPr>
            <p:nvPr/>
          </p:nvSpPr>
          <p:spPr bwMode="auto">
            <a:xfrm>
              <a:off x="1809" y="2007"/>
              <a:ext cx="0" cy="603"/>
            </a:xfrm>
            <a:prstGeom prst="line">
              <a:avLst/>
            </a:prstGeom>
            <a:noFill/>
            <a:ln w="22225">
              <a:solidFill>
                <a:schemeClr val="tx1"/>
              </a:solidFill>
              <a:round/>
              <a:headEnd type="triangle" w="med" len="med"/>
              <a:tailEnd type="triangle" w="med" len="med"/>
            </a:ln>
          </p:spPr>
          <p:txBody>
            <a:bodyPr/>
            <a:lstStyle/>
            <a:p>
              <a:pPr algn="l" rtl="0"/>
              <a:endParaRPr lang="en-US" b="1"/>
            </a:p>
          </p:txBody>
        </p:sp>
        <p:sp>
          <p:nvSpPr>
            <p:cNvPr id="121915" name="Line 41"/>
            <p:cNvSpPr>
              <a:spLocks noChangeShapeType="1"/>
            </p:cNvSpPr>
            <p:nvPr/>
          </p:nvSpPr>
          <p:spPr bwMode="auto">
            <a:xfrm>
              <a:off x="1701" y="2601"/>
              <a:ext cx="198" cy="0"/>
            </a:xfrm>
            <a:prstGeom prst="line">
              <a:avLst/>
            </a:prstGeom>
            <a:noFill/>
            <a:ln w="9525">
              <a:solidFill>
                <a:schemeClr val="tx1"/>
              </a:solidFill>
              <a:round/>
              <a:headEnd/>
              <a:tailEnd/>
            </a:ln>
          </p:spPr>
          <p:txBody>
            <a:bodyPr/>
            <a:lstStyle/>
            <a:p>
              <a:pPr algn="l" rtl="0"/>
              <a:endParaRPr lang="en-US" b="1"/>
            </a:p>
          </p:txBody>
        </p:sp>
        <p:sp>
          <p:nvSpPr>
            <p:cNvPr id="121916" name="Line 42"/>
            <p:cNvSpPr>
              <a:spLocks noChangeShapeType="1"/>
            </p:cNvSpPr>
            <p:nvPr/>
          </p:nvSpPr>
          <p:spPr bwMode="auto">
            <a:xfrm>
              <a:off x="1707" y="2004"/>
              <a:ext cx="198" cy="0"/>
            </a:xfrm>
            <a:prstGeom prst="line">
              <a:avLst/>
            </a:prstGeom>
            <a:noFill/>
            <a:ln w="9525">
              <a:solidFill>
                <a:schemeClr val="tx1"/>
              </a:solidFill>
              <a:round/>
              <a:headEnd/>
              <a:tailEnd/>
            </a:ln>
          </p:spPr>
          <p:txBody>
            <a:bodyPr/>
            <a:lstStyle/>
            <a:p>
              <a:pPr algn="l" rtl="0"/>
              <a:endParaRPr lang="en-US" b="1"/>
            </a:p>
          </p:txBody>
        </p:sp>
      </p:grpSp>
      <p:grpSp>
        <p:nvGrpSpPr>
          <p:cNvPr id="5" name="Group 45"/>
          <p:cNvGrpSpPr>
            <a:grpSpLocks/>
          </p:cNvGrpSpPr>
          <p:nvPr/>
        </p:nvGrpSpPr>
        <p:grpSpPr bwMode="auto">
          <a:xfrm>
            <a:off x="638175" y="2009780"/>
            <a:ext cx="3219450" cy="4576763"/>
            <a:chOff x="402" y="1248"/>
            <a:chExt cx="2028" cy="2883"/>
          </a:xfrm>
        </p:grpSpPr>
        <p:sp>
          <p:nvSpPr>
            <p:cNvPr id="121890" name="AutoShape 6"/>
            <p:cNvSpPr>
              <a:spLocks noChangeArrowheads="1"/>
            </p:cNvSpPr>
            <p:nvPr/>
          </p:nvSpPr>
          <p:spPr bwMode="auto">
            <a:xfrm rot="5400000">
              <a:off x="433" y="2825"/>
              <a:ext cx="1152" cy="369"/>
            </a:xfrm>
            <a:prstGeom prst="parallelogram">
              <a:avLst>
                <a:gd name="adj" fmla="val 36972"/>
              </a:avLst>
            </a:prstGeom>
            <a:solidFill>
              <a:srgbClr val="FFFF00"/>
            </a:solidFill>
            <a:ln w="9525" algn="ctr">
              <a:solidFill>
                <a:schemeClr val="tx1"/>
              </a:solidFill>
              <a:miter lim="800000"/>
              <a:headEnd/>
              <a:tailEnd/>
            </a:ln>
          </p:spPr>
          <p:txBody>
            <a:bodyPr wrap="none" anchor="ctr"/>
            <a:lstStyle/>
            <a:p>
              <a:pPr algn="l" rtl="0"/>
              <a:endParaRPr lang="en-US" b="1"/>
            </a:p>
          </p:txBody>
        </p:sp>
        <p:sp>
          <p:nvSpPr>
            <p:cNvPr id="121891" name="AutoShape 7"/>
            <p:cNvSpPr>
              <a:spLocks noChangeArrowheads="1"/>
            </p:cNvSpPr>
            <p:nvPr/>
          </p:nvSpPr>
          <p:spPr bwMode="auto">
            <a:xfrm rot="16200000" flipH="1">
              <a:off x="542" y="2746"/>
              <a:ext cx="1323" cy="639"/>
            </a:xfrm>
            <a:prstGeom prst="parallelogram">
              <a:avLst>
                <a:gd name="adj" fmla="val 51761"/>
              </a:avLst>
            </a:prstGeom>
            <a:solidFill>
              <a:srgbClr val="FFFF00"/>
            </a:solidFill>
            <a:ln w="9525" algn="ctr">
              <a:solidFill>
                <a:schemeClr val="tx1"/>
              </a:solidFill>
              <a:miter lim="800000"/>
              <a:headEnd/>
              <a:tailEnd/>
            </a:ln>
          </p:spPr>
          <p:txBody>
            <a:bodyPr wrap="none" anchor="ctr"/>
            <a:lstStyle/>
            <a:p>
              <a:pPr algn="l" rtl="0"/>
              <a:endParaRPr lang="en-US" b="1"/>
            </a:p>
          </p:txBody>
        </p:sp>
        <p:sp>
          <p:nvSpPr>
            <p:cNvPr id="121892" name="AutoShape 8"/>
            <p:cNvSpPr>
              <a:spLocks noChangeArrowheads="1"/>
            </p:cNvSpPr>
            <p:nvPr/>
          </p:nvSpPr>
          <p:spPr bwMode="auto">
            <a:xfrm rot="5400000">
              <a:off x="826" y="2975"/>
              <a:ext cx="1098" cy="369"/>
            </a:xfrm>
            <a:prstGeom prst="parallelogram">
              <a:avLst>
                <a:gd name="adj" fmla="val 35239"/>
              </a:avLst>
            </a:prstGeom>
            <a:solidFill>
              <a:srgbClr val="FFFF00"/>
            </a:solidFill>
            <a:ln w="9525" algn="ctr">
              <a:solidFill>
                <a:schemeClr val="tx1"/>
              </a:solidFill>
              <a:miter lim="800000"/>
              <a:headEnd/>
              <a:tailEnd/>
            </a:ln>
          </p:spPr>
          <p:txBody>
            <a:bodyPr wrap="none" anchor="ctr"/>
            <a:lstStyle/>
            <a:p>
              <a:pPr algn="l" rtl="0"/>
              <a:endParaRPr lang="en-US" b="1"/>
            </a:p>
          </p:txBody>
        </p:sp>
        <p:grpSp>
          <p:nvGrpSpPr>
            <p:cNvPr id="6" name="Group 18"/>
            <p:cNvGrpSpPr>
              <a:grpSpLocks/>
            </p:cNvGrpSpPr>
            <p:nvPr/>
          </p:nvGrpSpPr>
          <p:grpSpPr bwMode="auto">
            <a:xfrm>
              <a:off x="954" y="2142"/>
              <a:ext cx="450" cy="153"/>
              <a:chOff x="981" y="1908"/>
              <a:chExt cx="450" cy="153"/>
            </a:xfrm>
          </p:grpSpPr>
          <p:sp>
            <p:nvSpPr>
              <p:cNvPr id="121906" name="Line 13"/>
              <p:cNvSpPr>
                <a:spLocks noChangeShapeType="1"/>
              </p:cNvSpPr>
              <p:nvPr/>
            </p:nvSpPr>
            <p:spPr bwMode="auto">
              <a:xfrm>
                <a:off x="1215" y="1908"/>
                <a:ext cx="0" cy="153"/>
              </a:xfrm>
              <a:prstGeom prst="line">
                <a:avLst/>
              </a:prstGeom>
              <a:noFill/>
              <a:ln w="9525">
                <a:solidFill>
                  <a:schemeClr val="tx1"/>
                </a:solidFill>
                <a:round/>
                <a:headEnd/>
                <a:tailEnd/>
              </a:ln>
            </p:spPr>
            <p:txBody>
              <a:bodyPr/>
              <a:lstStyle/>
              <a:p>
                <a:pPr algn="l" rtl="0"/>
                <a:endParaRPr lang="en-US" b="1"/>
              </a:p>
            </p:txBody>
          </p:sp>
          <p:sp>
            <p:nvSpPr>
              <p:cNvPr id="121907" name="Line 14"/>
              <p:cNvSpPr>
                <a:spLocks noChangeShapeType="1"/>
              </p:cNvSpPr>
              <p:nvPr/>
            </p:nvSpPr>
            <p:spPr bwMode="auto">
              <a:xfrm flipV="1">
                <a:off x="1224" y="1926"/>
                <a:ext cx="54" cy="117"/>
              </a:xfrm>
              <a:prstGeom prst="line">
                <a:avLst/>
              </a:prstGeom>
              <a:noFill/>
              <a:ln w="9525">
                <a:solidFill>
                  <a:schemeClr val="tx1"/>
                </a:solidFill>
                <a:round/>
                <a:headEnd/>
                <a:tailEnd/>
              </a:ln>
            </p:spPr>
            <p:txBody>
              <a:bodyPr/>
              <a:lstStyle/>
              <a:p>
                <a:pPr algn="l" rtl="0"/>
                <a:endParaRPr lang="en-US" b="1"/>
              </a:p>
            </p:txBody>
          </p:sp>
          <p:grpSp>
            <p:nvGrpSpPr>
              <p:cNvPr id="7" name="Group 16"/>
              <p:cNvGrpSpPr>
                <a:grpSpLocks/>
              </p:cNvGrpSpPr>
              <p:nvPr/>
            </p:nvGrpSpPr>
            <p:grpSpPr bwMode="auto">
              <a:xfrm>
                <a:off x="981" y="1926"/>
                <a:ext cx="450" cy="108"/>
                <a:chOff x="981" y="2016"/>
                <a:chExt cx="450" cy="108"/>
              </a:xfrm>
            </p:grpSpPr>
            <p:sp>
              <p:nvSpPr>
                <p:cNvPr id="121910" name="Line 11"/>
                <p:cNvSpPr>
                  <a:spLocks noChangeShapeType="1"/>
                </p:cNvSpPr>
                <p:nvPr/>
              </p:nvSpPr>
              <p:spPr bwMode="auto">
                <a:xfrm>
                  <a:off x="981" y="2124"/>
                  <a:ext cx="171" cy="0"/>
                </a:xfrm>
                <a:prstGeom prst="line">
                  <a:avLst/>
                </a:prstGeom>
                <a:noFill/>
                <a:ln w="9525">
                  <a:solidFill>
                    <a:schemeClr val="tx1"/>
                  </a:solidFill>
                  <a:round/>
                  <a:headEnd/>
                  <a:tailEnd/>
                </a:ln>
              </p:spPr>
              <p:txBody>
                <a:bodyPr/>
                <a:lstStyle/>
                <a:p>
                  <a:pPr algn="l" rtl="0"/>
                  <a:endParaRPr lang="en-US" b="1"/>
                </a:p>
              </p:txBody>
            </p:sp>
            <p:sp>
              <p:nvSpPr>
                <p:cNvPr id="121911" name="Line 12"/>
                <p:cNvSpPr>
                  <a:spLocks noChangeShapeType="1"/>
                </p:cNvSpPr>
                <p:nvPr/>
              </p:nvSpPr>
              <p:spPr bwMode="auto">
                <a:xfrm flipV="1">
                  <a:off x="1161" y="2016"/>
                  <a:ext cx="54" cy="108"/>
                </a:xfrm>
                <a:prstGeom prst="line">
                  <a:avLst/>
                </a:prstGeom>
                <a:noFill/>
                <a:ln w="9525">
                  <a:solidFill>
                    <a:schemeClr val="tx1"/>
                  </a:solidFill>
                  <a:round/>
                  <a:headEnd/>
                  <a:tailEnd/>
                </a:ln>
              </p:spPr>
              <p:txBody>
                <a:bodyPr/>
                <a:lstStyle/>
                <a:p>
                  <a:pPr algn="l" rtl="0"/>
                  <a:endParaRPr lang="en-US" b="1"/>
                </a:p>
              </p:txBody>
            </p:sp>
            <p:sp>
              <p:nvSpPr>
                <p:cNvPr id="121912" name="Line 15"/>
                <p:cNvSpPr>
                  <a:spLocks noChangeShapeType="1"/>
                </p:cNvSpPr>
                <p:nvPr/>
              </p:nvSpPr>
              <p:spPr bwMode="auto">
                <a:xfrm>
                  <a:off x="1260" y="2097"/>
                  <a:ext cx="171" cy="0"/>
                </a:xfrm>
                <a:prstGeom prst="line">
                  <a:avLst/>
                </a:prstGeom>
                <a:noFill/>
                <a:ln w="9525">
                  <a:solidFill>
                    <a:schemeClr val="tx1"/>
                  </a:solidFill>
                  <a:round/>
                  <a:headEnd/>
                  <a:tailEnd/>
                </a:ln>
              </p:spPr>
              <p:txBody>
                <a:bodyPr/>
                <a:lstStyle/>
                <a:p>
                  <a:pPr algn="l" rtl="0"/>
                  <a:endParaRPr lang="en-US" b="1"/>
                </a:p>
              </p:txBody>
            </p:sp>
          </p:grpSp>
          <p:sp>
            <p:nvSpPr>
              <p:cNvPr id="121909" name="Line 17"/>
              <p:cNvSpPr>
                <a:spLocks noChangeShapeType="1"/>
              </p:cNvSpPr>
              <p:nvPr/>
            </p:nvSpPr>
            <p:spPr bwMode="auto">
              <a:xfrm flipH="1">
                <a:off x="1260" y="1935"/>
                <a:ext cx="18" cy="72"/>
              </a:xfrm>
              <a:prstGeom prst="line">
                <a:avLst/>
              </a:prstGeom>
              <a:noFill/>
              <a:ln w="9525">
                <a:solidFill>
                  <a:schemeClr val="tx1"/>
                </a:solidFill>
                <a:round/>
                <a:headEnd/>
                <a:tailEnd/>
              </a:ln>
            </p:spPr>
            <p:txBody>
              <a:bodyPr/>
              <a:lstStyle/>
              <a:p>
                <a:pPr algn="l" rtl="0"/>
                <a:endParaRPr lang="en-US" b="1"/>
              </a:p>
            </p:txBody>
          </p:sp>
        </p:grpSp>
        <p:sp>
          <p:nvSpPr>
            <p:cNvPr id="121894" name="Line 10"/>
            <p:cNvSpPr>
              <a:spLocks noChangeShapeType="1"/>
            </p:cNvSpPr>
            <p:nvPr/>
          </p:nvSpPr>
          <p:spPr bwMode="auto">
            <a:xfrm>
              <a:off x="1188" y="2169"/>
              <a:ext cx="0" cy="450"/>
            </a:xfrm>
            <a:prstGeom prst="line">
              <a:avLst/>
            </a:prstGeom>
            <a:noFill/>
            <a:ln w="127000">
              <a:solidFill>
                <a:srgbClr val="0000FF"/>
              </a:solidFill>
              <a:round/>
              <a:headEnd/>
              <a:tailEnd/>
            </a:ln>
          </p:spPr>
          <p:txBody>
            <a:bodyPr/>
            <a:lstStyle/>
            <a:p>
              <a:pPr algn="l" rtl="0"/>
              <a:endParaRPr lang="en-US" b="1"/>
            </a:p>
          </p:txBody>
        </p:sp>
        <p:sp>
          <p:nvSpPr>
            <p:cNvPr id="121895" name="Line 19"/>
            <p:cNvSpPr>
              <a:spLocks noChangeShapeType="1"/>
            </p:cNvSpPr>
            <p:nvPr/>
          </p:nvSpPr>
          <p:spPr bwMode="auto">
            <a:xfrm>
              <a:off x="1185" y="1248"/>
              <a:ext cx="9" cy="846"/>
            </a:xfrm>
            <a:prstGeom prst="line">
              <a:avLst/>
            </a:prstGeom>
            <a:noFill/>
            <a:ln w="127000">
              <a:solidFill>
                <a:srgbClr val="0000FF"/>
              </a:solidFill>
              <a:round/>
              <a:headEnd/>
              <a:tailEnd/>
            </a:ln>
          </p:spPr>
          <p:txBody>
            <a:bodyPr/>
            <a:lstStyle/>
            <a:p>
              <a:pPr algn="l" rtl="0"/>
              <a:endParaRPr lang="en-US" b="1"/>
            </a:p>
          </p:txBody>
        </p:sp>
        <p:sp>
          <p:nvSpPr>
            <p:cNvPr id="121896" name="Text Box 26"/>
            <p:cNvSpPr txBox="1">
              <a:spLocks noChangeArrowheads="1"/>
            </p:cNvSpPr>
            <p:nvPr/>
          </p:nvSpPr>
          <p:spPr bwMode="auto">
            <a:xfrm>
              <a:off x="1872" y="2736"/>
              <a:ext cx="558" cy="233"/>
            </a:xfrm>
            <a:prstGeom prst="rect">
              <a:avLst/>
            </a:prstGeom>
            <a:solidFill>
              <a:srgbClr val="FFFF00"/>
            </a:solidFill>
            <a:ln w="9525" algn="ctr">
              <a:noFill/>
              <a:miter lim="800000"/>
              <a:headEnd/>
              <a:tailEnd/>
            </a:ln>
          </p:spPr>
          <p:txBody>
            <a:bodyPr>
              <a:spAutoFit/>
            </a:bodyPr>
            <a:lstStyle/>
            <a:p>
              <a:pPr algn="l" rtl="0"/>
              <a:r>
                <a:rPr lang="en-US" b="1">
                  <a:solidFill>
                    <a:srgbClr val="0000FF"/>
                  </a:solidFill>
                </a:rPr>
                <a:t>Vane</a:t>
              </a:r>
            </a:p>
          </p:txBody>
        </p:sp>
        <p:sp>
          <p:nvSpPr>
            <p:cNvPr id="121897" name="Line 27"/>
            <p:cNvSpPr>
              <a:spLocks noChangeShapeType="1"/>
            </p:cNvSpPr>
            <p:nvPr/>
          </p:nvSpPr>
          <p:spPr bwMode="auto">
            <a:xfrm flipH="1">
              <a:off x="1566" y="2871"/>
              <a:ext cx="315" cy="189"/>
            </a:xfrm>
            <a:prstGeom prst="line">
              <a:avLst/>
            </a:prstGeom>
            <a:noFill/>
            <a:ln w="25400">
              <a:solidFill>
                <a:schemeClr val="tx1"/>
              </a:solidFill>
              <a:round/>
              <a:headEnd/>
              <a:tailEnd type="triangle" w="med" len="med"/>
            </a:ln>
          </p:spPr>
          <p:txBody>
            <a:bodyPr/>
            <a:lstStyle/>
            <a:p>
              <a:pPr algn="l" rtl="0"/>
              <a:endParaRPr lang="en-US" b="1"/>
            </a:p>
          </p:txBody>
        </p:sp>
        <p:sp>
          <p:nvSpPr>
            <p:cNvPr id="121898" name="Line 28"/>
            <p:cNvSpPr>
              <a:spLocks noChangeShapeType="1"/>
            </p:cNvSpPr>
            <p:nvPr/>
          </p:nvSpPr>
          <p:spPr bwMode="auto">
            <a:xfrm>
              <a:off x="884" y="3778"/>
              <a:ext cx="682" cy="19"/>
            </a:xfrm>
            <a:prstGeom prst="line">
              <a:avLst/>
            </a:prstGeom>
            <a:noFill/>
            <a:ln w="38100">
              <a:solidFill>
                <a:schemeClr val="tx1"/>
              </a:solidFill>
              <a:round/>
              <a:headEnd type="triangle" w="med" len="med"/>
              <a:tailEnd type="triangle" w="med" len="med"/>
            </a:ln>
          </p:spPr>
          <p:txBody>
            <a:bodyPr/>
            <a:lstStyle/>
            <a:p>
              <a:pPr algn="l" rtl="0"/>
              <a:endParaRPr lang="en-US" b="1"/>
            </a:p>
          </p:txBody>
        </p:sp>
        <p:sp>
          <p:nvSpPr>
            <p:cNvPr id="121899" name="Text Box 29"/>
            <p:cNvSpPr txBox="1">
              <a:spLocks noChangeArrowheads="1"/>
            </p:cNvSpPr>
            <p:nvPr/>
          </p:nvSpPr>
          <p:spPr bwMode="auto">
            <a:xfrm>
              <a:off x="1089" y="3898"/>
              <a:ext cx="315" cy="233"/>
            </a:xfrm>
            <a:prstGeom prst="rect">
              <a:avLst/>
            </a:prstGeom>
            <a:noFill/>
            <a:ln w="9525" algn="ctr">
              <a:noFill/>
              <a:miter lim="800000"/>
              <a:headEnd/>
              <a:tailEnd/>
            </a:ln>
          </p:spPr>
          <p:txBody>
            <a:bodyPr>
              <a:spAutoFit/>
            </a:bodyPr>
            <a:lstStyle/>
            <a:p>
              <a:pPr algn="l" rtl="0"/>
              <a:r>
                <a:rPr lang="en-US" b="1" dirty="0"/>
                <a:t>D</a:t>
              </a:r>
            </a:p>
          </p:txBody>
        </p:sp>
        <p:sp>
          <p:nvSpPr>
            <p:cNvPr id="121900" name="Line 30"/>
            <p:cNvSpPr>
              <a:spLocks noChangeShapeType="1"/>
            </p:cNvSpPr>
            <p:nvPr/>
          </p:nvSpPr>
          <p:spPr bwMode="auto">
            <a:xfrm>
              <a:off x="1560" y="3727"/>
              <a:ext cx="0" cy="225"/>
            </a:xfrm>
            <a:prstGeom prst="line">
              <a:avLst/>
            </a:prstGeom>
            <a:noFill/>
            <a:ln w="9525">
              <a:solidFill>
                <a:schemeClr val="tx1"/>
              </a:solidFill>
              <a:round/>
              <a:headEnd/>
              <a:tailEnd/>
            </a:ln>
          </p:spPr>
          <p:txBody>
            <a:bodyPr/>
            <a:lstStyle/>
            <a:p>
              <a:pPr algn="l" rtl="0"/>
              <a:endParaRPr lang="en-US" b="1"/>
            </a:p>
          </p:txBody>
        </p:sp>
        <p:sp>
          <p:nvSpPr>
            <p:cNvPr id="121901" name="Line 31"/>
            <p:cNvSpPr>
              <a:spLocks noChangeShapeType="1"/>
            </p:cNvSpPr>
            <p:nvPr/>
          </p:nvSpPr>
          <p:spPr bwMode="auto">
            <a:xfrm>
              <a:off x="884" y="3709"/>
              <a:ext cx="0" cy="225"/>
            </a:xfrm>
            <a:prstGeom prst="line">
              <a:avLst/>
            </a:prstGeom>
            <a:noFill/>
            <a:ln w="9525">
              <a:solidFill>
                <a:schemeClr val="tx1"/>
              </a:solidFill>
              <a:round/>
              <a:headEnd/>
              <a:tailEnd/>
            </a:ln>
          </p:spPr>
          <p:txBody>
            <a:bodyPr/>
            <a:lstStyle/>
            <a:p>
              <a:pPr algn="l" rtl="0"/>
              <a:endParaRPr lang="en-US" b="1"/>
            </a:p>
          </p:txBody>
        </p:sp>
        <p:sp>
          <p:nvSpPr>
            <p:cNvPr id="121902" name="Line 32"/>
            <p:cNvSpPr>
              <a:spLocks noChangeShapeType="1"/>
            </p:cNvSpPr>
            <p:nvPr/>
          </p:nvSpPr>
          <p:spPr bwMode="auto">
            <a:xfrm>
              <a:off x="621" y="2439"/>
              <a:ext cx="0" cy="999"/>
            </a:xfrm>
            <a:prstGeom prst="line">
              <a:avLst/>
            </a:prstGeom>
            <a:noFill/>
            <a:ln w="25400">
              <a:solidFill>
                <a:schemeClr val="tx1"/>
              </a:solidFill>
              <a:round/>
              <a:headEnd type="triangle" w="med" len="med"/>
              <a:tailEnd type="triangle" w="med" len="med"/>
            </a:ln>
          </p:spPr>
          <p:txBody>
            <a:bodyPr/>
            <a:lstStyle/>
            <a:p>
              <a:pPr algn="l" rtl="0"/>
              <a:endParaRPr lang="en-US" b="1"/>
            </a:p>
          </p:txBody>
        </p:sp>
        <p:sp>
          <p:nvSpPr>
            <p:cNvPr id="121903" name="Line 33"/>
            <p:cNvSpPr>
              <a:spLocks noChangeShapeType="1"/>
            </p:cNvSpPr>
            <p:nvPr/>
          </p:nvSpPr>
          <p:spPr bwMode="auto">
            <a:xfrm>
              <a:off x="522" y="2430"/>
              <a:ext cx="198" cy="0"/>
            </a:xfrm>
            <a:prstGeom prst="line">
              <a:avLst/>
            </a:prstGeom>
            <a:noFill/>
            <a:ln w="9525">
              <a:solidFill>
                <a:schemeClr val="tx1"/>
              </a:solidFill>
              <a:round/>
              <a:headEnd/>
              <a:tailEnd/>
            </a:ln>
          </p:spPr>
          <p:txBody>
            <a:bodyPr/>
            <a:lstStyle/>
            <a:p>
              <a:pPr algn="l" rtl="0"/>
              <a:endParaRPr lang="en-US" b="1"/>
            </a:p>
          </p:txBody>
        </p:sp>
        <p:sp>
          <p:nvSpPr>
            <p:cNvPr id="121904" name="Line 34"/>
            <p:cNvSpPr>
              <a:spLocks noChangeShapeType="1"/>
            </p:cNvSpPr>
            <p:nvPr/>
          </p:nvSpPr>
          <p:spPr bwMode="auto">
            <a:xfrm>
              <a:off x="519" y="3444"/>
              <a:ext cx="198" cy="0"/>
            </a:xfrm>
            <a:prstGeom prst="line">
              <a:avLst/>
            </a:prstGeom>
            <a:noFill/>
            <a:ln w="9525">
              <a:solidFill>
                <a:schemeClr val="tx1"/>
              </a:solidFill>
              <a:round/>
              <a:headEnd/>
              <a:tailEnd/>
            </a:ln>
          </p:spPr>
          <p:txBody>
            <a:bodyPr/>
            <a:lstStyle/>
            <a:p>
              <a:pPr algn="l" rtl="0"/>
              <a:endParaRPr lang="en-US" b="1"/>
            </a:p>
          </p:txBody>
        </p:sp>
        <p:sp>
          <p:nvSpPr>
            <p:cNvPr id="121905" name="Text Box 35"/>
            <p:cNvSpPr txBox="1">
              <a:spLocks noChangeArrowheads="1"/>
            </p:cNvSpPr>
            <p:nvPr/>
          </p:nvSpPr>
          <p:spPr bwMode="auto">
            <a:xfrm>
              <a:off x="402" y="2796"/>
              <a:ext cx="315" cy="233"/>
            </a:xfrm>
            <a:prstGeom prst="rect">
              <a:avLst/>
            </a:prstGeom>
            <a:noFill/>
            <a:ln w="9525" algn="ctr">
              <a:noFill/>
              <a:miter lim="800000"/>
              <a:headEnd/>
              <a:tailEnd/>
            </a:ln>
          </p:spPr>
          <p:txBody>
            <a:bodyPr>
              <a:spAutoFit/>
            </a:bodyPr>
            <a:lstStyle/>
            <a:p>
              <a:pPr algn="l" rtl="0"/>
              <a:r>
                <a:rPr lang="en-US" b="1" dirty="0"/>
                <a:t>H</a:t>
              </a:r>
            </a:p>
          </p:txBody>
        </p:sp>
      </p:grpSp>
      <p:grpSp>
        <p:nvGrpSpPr>
          <p:cNvPr id="8" name="Group 47"/>
          <p:cNvGrpSpPr>
            <a:grpSpLocks/>
          </p:cNvGrpSpPr>
          <p:nvPr/>
        </p:nvGrpSpPr>
        <p:grpSpPr bwMode="auto">
          <a:xfrm>
            <a:off x="1435100" y="1671644"/>
            <a:ext cx="2422525" cy="646113"/>
            <a:chOff x="904" y="1017"/>
            <a:chExt cx="1526" cy="407"/>
          </a:xfrm>
        </p:grpSpPr>
        <p:sp>
          <p:nvSpPr>
            <p:cNvPr id="121888" name="Arc 24"/>
            <p:cNvSpPr>
              <a:spLocks/>
            </p:cNvSpPr>
            <p:nvPr/>
          </p:nvSpPr>
          <p:spPr bwMode="auto">
            <a:xfrm>
              <a:off x="904" y="1157"/>
              <a:ext cx="513" cy="266"/>
            </a:xfrm>
            <a:custGeom>
              <a:avLst/>
              <a:gdLst>
                <a:gd name="T0" fmla="*/ 397 w 43200"/>
                <a:gd name="T1" fmla="*/ 1 h 39852"/>
                <a:gd name="T2" fmla="*/ 119 w 43200"/>
                <a:gd name="T3" fmla="*/ 0 h 39852"/>
                <a:gd name="T4" fmla="*/ 257 w 43200"/>
                <a:gd name="T5" fmla="*/ 122 h 39852"/>
                <a:gd name="T6" fmla="*/ 0 60000 65536"/>
                <a:gd name="T7" fmla="*/ 0 60000 65536"/>
                <a:gd name="T8" fmla="*/ 0 60000 65536"/>
                <a:gd name="T9" fmla="*/ 0 w 43200"/>
                <a:gd name="T10" fmla="*/ 0 h 39852"/>
                <a:gd name="T11" fmla="*/ 43200 w 43200"/>
                <a:gd name="T12" fmla="*/ 39852 h 39852"/>
              </a:gdLst>
              <a:ahLst/>
              <a:cxnLst>
                <a:cxn ang="T6">
                  <a:pos x="T0" y="T1"/>
                </a:cxn>
                <a:cxn ang="T7">
                  <a:pos x="T2" y="T3"/>
                </a:cxn>
                <a:cxn ang="T8">
                  <a:pos x="T4" y="T5"/>
                </a:cxn>
              </a:cxnLst>
              <a:rect l="T9" t="T10" r="T11" b="T12"/>
              <a:pathLst>
                <a:path w="43200" h="39852" fill="none" extrusionOk="0">
                  <a:moveTo>
                    <a:pt x="33471" y="207"/>
                  </a:moveTo>
                  <a:cubicBezTo>
                    <a:pt x="39544" y="4202"/>
                    <a:pt x="43200" y="10983"/>
                    <a:pt x="43200" y="18252"/>
                  </a:cubicBezTo>
                  <a:cubicBezTo>
                    <a:pt x="43200" y="30181"/>
                    <a:pt x="33529" y="39852"/>
                    <a:pt x="21600" y="39852"/>
                  </a:cubicBezTo>
                  <a:cubicBezTo>
                    <a:pt x="9670" y="39852"/>
                    <a:pt x="0" y="30181"/>
                    <a:pt x="0" y="18252"/>
                  </a:cubicBezTo>
                  <a:cubicBezTo>
                    <a:pt x="-1" y="10848"/>
                    <a:pt x="3792" y="3960"/>
                    <a:pt x="10048" y="0"/>
                  </a:cubicBezTo>
                </a:path>
                <a:path w="43200" h="39852" stroke="0" extrusionOk="0">
                  <a:moveTo>
                    <a:pt x="33471" y="207"/>
                  </a:moveTo>
                  <a:cubicBezTo>
                    <a:pt x="39544" y="4202"/>
                    <a:pt x="43200" y="10983"/>
                    <a:pt x="43200" y="18252"/>
                  </a:cubicBezTo>
                  <a:cubicBezTo>
                    <a:pt x="43200" y="30181"/>
                    <a:pt x="33529" y="39852"/>
                    <a:pt x="21600" y="39852"/>
                  </a:cubicBezTo>
                  <a:cubicBezTo>
                    <a:pt x="9670" y="39852"/>
                    <a:pt x="0" y="30181"/>
                    <a:pt x="0" y="18252"/>
                  </a:cubicBezTo>
                  <a:cubicBezTo>
                    <a:pt x="-1" y="10848"/>
                    <a:pt x="3792" y="3960"/>
                    <a:pt x="10048" y="0"/>
                  </a:cubicBezTo>
                  <a:lnTo>
                    <a:pt x="21600" y="18252"/>
                  </a:lnTo>
                  <a:close/>
                </a:path>
              </a:pathLst>
            </a:custGeom>
            <a:noFill/>
            <a:ln w="50800">
              <a:solidFill>
                <a:schemeClr val="tx1"/>
              </a:solidFill>
              <a:round/>
              <a:headEnd type="triangle" w="med" len="med"/>
              <a:tailEnd/>
            </a:ln>
          </p:spPr>
          <p:txBody>
            <a:bodyPr wrap="none" anchor="ctr"/>
            <a:lstStyle/>
            <a:p>
              <a:pPr algn="l" rtl="0"/>
              <a:endParaRPr lang="en-US" b="1"/>
            </a:p>
          </p:txBody>
        </p:sp>
        <p:sp>
          <p:nvSpPr>
            <p:cNvPr id="121889" name="Text Box 25"/>
            <p:cNvSpPr txBox="1">
              <a:spLocks noChangeArrowheads="1"/>
            </p:cNvSpPr>
            <p:nvPr/>
          </p:nvSpPr>
          <p:spPr bwMode="auto">
            <a:xfrm>
              <a:off x="1530" y="1017"/>
              <a:ext cx="900" cy="407"/>
            </a:xfrm>
            <a:prstGeom prst="rect">
              <a:avLst/>
            </a:prstGeom>
            <a:noFill/>
            <a:ln w="9525" algn="ctr">
              <a:noFill/>
              <a:miter lim="800000"/>
              <a:headEnd/>
              <a:tailEnd/>
            </a:ln>
          </p:spPr>
          <p:txBody>
            <a:bodyPr>
              <a:spAutoFit/>
            </a:bodyPr>
            <a:lstStyle/>
            <a:p>
              <a:pPr algn="l" rtl="0"/>
              <a:r>
                <a:rPr lang="en-US" b="1" dirty="0">
                  <a:solidFill>
                    <a:srgbClr val="0000FF"/>
                  </a:solidFill>
                </a:rPr>
                <a:t>Applied Torque, T</a:t>
              </a:r>
            </a:p>
          </p:txBody>
        </p:sp>
      </p:grpSp>
      <p:grpSp>
        <p:nvGrpSpPr>
          <p:cNvPr id="9" name="Group 58"/>
          <p:cNvGrpSpPr>
            <a:grpSpLocks/>
          </p:cNvGrpSpPr>
          <p:nvPr/>
        </p:nvGrpSpPr>
        <p:grpSpPr bwMode="auto">
          <a:xfrm>
            <a:off x="6467475" y="2671784"/>
            <a:ext cx="1562100" cy="1562100"/>
            <a:chOff x="4011" y="2159"/>
            <a:chExt cx="984" cy="984"/>
          </a:xfrm>
        </p:grpSpPr>
        <p:grpSp>
          <p:nvGrpSpPr>
            <p:cNvPr id="10" name="Group 53"/>
            <p:cNvGrpSpPr>
              <a:grpSpLocks/>
            </p:cNvGrpSpPr>
            <p:nvPr/>
          </p:nvGrpSpPr>
          <p:grpSpPr bwMode="auto">
            <a:xfrm rot="1757482">
              <a:off x="4011" y="2607"/>
              <a:ext cx="984" cy="93"/>
              <a:chOff x="4011" y="2607"/>
              <a:chExt cx="984" cy="93"/>
            </a:xfrm>
          </p:grpSpPr>
          <p:sp>
            <p:nvSpPr>
              <p:cNvPr id="121886" name="AutoShape 48"/>
              <p:cNvSpPr>
                <a:spLocks noChangeArrowheads="1"/>
              </p:cNvSpPr>
              <p:nvPr/>
            </p:nvSpPr>
            <p:spPr bwMode="auto">
              <a:xfrm>
                <a:off x="4509" y="2610"/>
                <a:ext cx="486" cy="90"/>
              </a:xfrm>
              <a:prstGeom prst="homePlate">
                <a:avLst>
                  <a:gd name="adj" fmla="val 181100"/>
                </a:avLst>
              </a:prstGeom>
              <a:solidFill>
                <a:srgbClr val="FFFF00"/>
              </a:solidFill>
              <a:ln w="9525" algn="ctr">
                <a:solidFill>
                  <a:schemeClr val="tx1"/>
                </a:solidFill>
                <a:miter lim="800000"/>
                <a:headEnd/>
                <a:tailEnd/>
              </a:ln>
            </p:spPr>
            <p:txBody>
              <a:bodyPr wrap="none" anchor="ctr"/>
              <a:lstStyle/>
              <a:p>
                <a:pPr algn="l" rtl="0"/>
                <a:endParaRPr lang="en-US" b="1"/>
              </a:p>
            </p:txBody>
          </p:sp>
          <p:sp>
            <p:nvSpPr>
              <p:cNvPr id="121887" name="AutoShape 51"/>
              <p:cNvSpPr>
                <a:spLocks noChangeArrowheads="1"/>
              </p:cNvSpPr>
              <p:nvPr/>
            </p:nvSpPr>
            <p:spPr bwMode="auto">
              <a:xfrm rot="10800000">
                <a:off x="4011" y="2607"/>
                <a:ext cx="486" cy="90"/>
              </a:xfrm>
              <a:prstGeom prst="homePlate">
                <a:avLst>
                  <a:gd name="adj" fmla="val 181100"/>
                </a:avLst>
              </a:prstGeom>
              <a:solidFill>
                <a:srgbClr val="FFFF00"/>
              </a:solidFill>
              <a:ln w="9525" algn="ctr">
                <a:solidFill>
                  <a:schemeClr val="tx1"/>
                </a:solidFill>
                <a:miter lim="800000"/>
                <a:headEnd/>
                <a:tailEnd/>
              </a:ln>
            </p:spPr>
            <p:txBody>
              <a:bodyPr wrap="none" anchor="ctr"/>
              <a:lstStyle/>
              <a:p>
                <a:pPr algn="l" rtl="0"/>
                <a:endParaRPr lang="en-US" b="1"/>
              </a:p>
            </p:txBody>
          </p:sp>
        </p:grpSp>
        <p:grpSp>
          <p:nvGrpSpPr>
            <p:cNvPr id="11" name="Group 54"/>
            <p:cNvGrpSpPr>
              <a:grpSpLocks/>
            </p:cNvGrpSpPr>
            <p:nvPr/>
          </p:nvGrpSpPr>
          <p:grpSpPr bwMode="auto">
            <a:xfrm rot="7076590">
              <a:off x="4017" y="2604"/>
              <a:ext cx="984" cy="93"/>
              <a:chOff x="4011" y="2607"/>
              <a:chExt cx="984" cy="93"/>
            </a:xfrm>
          </p:grpSpPr>
          <p:sp>
            <p:nvSpPr>
              <p:cNvPr id="121884" name="AutoShape 55"/>
              <p:cNvSpPr>
                <a:spLocks noChangeArrowheads="1"/>
              </p:cNvSpPr>
              <p:nvPr/>
            </p:nvSpPr>
            <p:spPr bwMode="auto">
              <a:xfrm>
                <a:off x="4509" y="2610"/>
                <a:ext cx="486" cy="90"/>
              </a:xfrm>
              <a:prstGeom prst="homePlate">
                <a:avLst>
                  <a:gd name="adj" fmla="val 181100"/>
                </a:avLst>
              </a:prstGeom>
              <a:solidFill>
                <a:srgbClr val="FFFF00"/>
              </a:solidFill>
              <a:ln w="9525" algn="ctr">
                <a:solidFill>
                  <a:schemeClr val="tx1"/>
                </a:solidFill>
                <a:miter lim="800000"/>
                <a:headEnd/>
                <a:tailEnd/>
              </a:ln>
            </p:spPr>
            <p:txBody>
              <a:bodyPr wrap="none" anchor="ctr"/>
              <a:lstStyle/>
              <a:p>
                <a:pPr algn="l" rtl="0"/>
                <a:endParaRPr lang="en-US" b="1"/>
              </a:p>
            </p:txBody>
          </p:sp>
          <p:sp>
            <p:nvSpPr>
              <p:cNvPr id="121885" name="AutoShape 56"/>
              <p:cNvSpPr>
                <a:spLocks noChangeArrowheads="1"/>
              </p:cNvSpPr>
              <p:nvPr/>
            </p:nvSpPr>
            <p:spPr bwMode="auto">
              <a:xfrm rot="10800000">
                <a:off x="4011" y="2607"/>
                <a:ext cx="486" cy="90"/>
              </a:xfrm>
              <a:prstGeom prst="homePlate">
                <a:avLst>
                  <a:gd name="adj" fmla="val 181100"/>
                </a:avLst>
              </a:prstGeom>
              <a:solidFill>
                <a:srgbClr val="FFFF00"/>
              </a:solidFill>
              <a:ln w="9525" algn="ctr">
                <a:solidFill>
                  <a:schemeClr val="tx1"/>
                </a:solidFill>
                <a:miter lim="800000"/>
                <a:headEnd/>
                <a:tailEnd/>
              </a:ln>
            </p:spPr>
            <p:txBody>
              <a:bodyPr wrap="none" anchor="ctr"/>
              <a:lstStyle/>
              <a:p>
                <a:pPr algn="l" rtl="0"/>
                <a:endParaRPr lang="en-US" b="1"/>
              </a:p>
            </p:txBody>
          </p:sp>
        </p:grpSp>
        <p:sp>
          <p:nvSpPr>
            <p:cNvPr id="121883" name="Oval 57"/>
            <p:cNvSpPr>
              <a:spLocks noChangeArrowheads="1"/>
            </p:cNvSpPr>
            <p:nvPr/>
          </p:nvSpPr>
          <p:spPr bwMode="auto">
            <a:xfrm>
              <a:off x="4455" y="2610"/>
              <a:ext cx="90" cy="90"/>
            </a:xfrm>
            <a:prstGeom prst="ellipse">
              <a:avLst/>
            </a:prstGeom>
            <a:solidFill>
              <a:srgbClr val="0000FF"/>
            </a:solidFill>
            <a:ln w="9525" algn="ctr">
              <a:solidFill>
                <a:schemeClr val="tx1"/>
              </a:solidFill>
              <a:round/>
              <a:headEnd/>
              <a:tailEnd/>
            </a:ln>
          </p:spPr>
          <p:txBody>
            <a:bodyPr wrap="none" anchor="ctr"/>
            <a:lstStyle/>
            <a:p>
              <a:pPr algn="l" rtl="0"/>
              <a:endParaRPr lang="en-US" b="1"/>
            </a:p>
          </p:txBody>
        </p:sp>
      </p:grpSp>
      <p:grpSp>
        <p:nvGrpSpPr>
          <p:cNvPr id="12" name="Group 62"/>
          <p:cNvGrpSpPr>
            <a:grpSpLocks/>
          </p:cNvGrpSpPr>
          <p:nvPr/>
        </p:nvGrpSpPr>
        <p:grpSpPr bwMode="auto">
          <a:xfrm>
            <a:off x="5143500" y="3314707"/>
            <a:ext cx="1643063" cy="969963"/>
            <a:chOff x="3240" y="2592"/>
            <a:chExt cx="1035" cy="611"/>
          </a:xfrm>
        </p:grpSpPr>
        <p:sp>
          <p:nvSpPr>
            <p:cNvPr id="121879" name="Text Box 59"/>
            <p:cNvSpPr txBox="1">
              <a:spLocks noChangeArrowheads="1"/>
            </p:cNvSpPr>
            <p:nvPr/>
          </p:nvSpPr>
          <p:spPr bwMode="auto">
            <a:xfrm>
              <a:off x="3240" y="2970"/>
              <a:ext cx="513" cy="233"/>
            </a:xfrm>
            <a:prstGeom prst="rect">
              <a:avLst/>
            </a:prstGeom>
            <a:solidFill>
              <a:srgbClr val="FFFF00"/>
            </a:solidFill>
            <a:ln w="9525" algn="ctr">
              <a:noFill/>
              <a:miter lim="800000"/>
              <a:headEnd/>
              <a:tailEnd/>
            </a:ln>
          </p:spPr>
          <p:txBody>
            <a:bodyPr>
              <a:spAutoFit/>
            </a:bodyPr>
            <a:lstStyle/>
            <a:p>
              <a:pPr algn="l" rtl="0"/>
              <a:r>
                <a:rPr lang="en-US" b="1">
                  <a:solidFill>
                    <a:srgbClr val="0000FF"/>
                  </a:solidFill>
                </a:rPr>
                <a:t>Vane</a:t>
              </a:r>
            </a:p>
          </p:txBody>
        </p:sp>
        <p:sp>
          <p:nvSpPr>
            <p:cNvPr id="121880" name="Line 60"/>
            <p:cNvSpPr>
              <a:spLocks noChangeShapeType="1"/>
            </p:cNvSpPr>
            <p:nvPr/>
          </p:nvSpPr>
          <p:spPr bwMode="auto">
            <a:xfrm flipV="1">
              <a:off x="3780" y="2592"/>
              <a:ext cx="495" cy="441"/>
            </a:xfrm>
            <a:prstGeom prst="line">
              <a:avLst/>
            </a:prstGeom>
            <a:noFill/>
            <a:ln w="25400">
              <a:solidFill>
                <a:schemeClr val="tx1"/>
              </a:solidFill>
              <a:round/>
              <a:headEnd/>
              <a:tailEnd type="triangle" w="med" len="med"/>
            </a:ln>
          </p:spPr>
          <p:txBody>
            <a:bodyPr/>
            <a:lstStyle/>
            <a:p>
              <a:pPr algn="l" rtl="0"/>
              <a:endParaRPr lang="en-US" b="1"/>
            </a:p>
          </p:txBody>
        </p:sp>
      </p:grpSp>
      <p:grpSp>
        <p:nvGrpSpPr>
          <p:cNvPr id="13" name="Group 66"/>
          <p:cNvGrpSpPr>
            <a:grpSpLocks/>
          </p:cNvGrpSpPr>
          <p:nvPr/>
        </p:nvGrpSpPr>
        <p:grpSpPr bwMode="auto">
          <a:xfrm>
            <a:off x="6607969" y="3886205"/>
            <a:ext cx="1715406" cy="551211"/>
            <a:chOff x="4123" y="2791"/>
            <a:chExt cx="1142" cy="413"/>
          </a:xfrm>
        </p:grpSpPr>
        <p:sp>
          <p:nvSpPr>
            <p:cNvPr id="121877" name="Arc 64"/>
            <p:cNvSpPr>
              <a:spLocks/>
            </p:cNvSpPr>
            <p:nvPr/>
          </p:nvSpPr>
          <p:spPr bwMode="auto">
            <a:xfrm rot="-265759" flipH="1" flipV="1">
              <a:off x="4123" y="2791"/>
              <a:ext cx="907" cy="387"/>
            </a:xfrm>
            <a:custGeom>
              <a:avLst/>
              <a:gdLst>
                <a:gd name="T0" fmla="*/ 0 w 42257"/>
                <a:gd name="T1" fmla="*/ 302 h 21600"/>
                <a:gd name="T2" fmla="*/ 907 w 42257"/>
                <a:gd name="T3" fmla="*/ 311 h 21600"/>
                <a:gd name="T4" fmla="*/ 452 w 42257"/>
                <a:gd name="T5" fmla="*/ 387 h 21600"/>
                <a:gd name="T6" fmla="*/ 0 60000 65536"/>
                <a:gd name="T7" fmla="*/ 0 60000 65536"/>
                <a:gd name="T8" fmla="*/ 0 60000 65536"/>
                <a:gd name="T9" fmla="*/ 0 w 42257"/>
                <a:gd name="T10" fmla="*/ 0 h 21600"/>
                <a:gd name="T11" fmla="*/ 42257 w 42257"/>
                <a:gd name="T12" fmla="*/ 21600 h 21600"/>
              </a:gdLst>
              <a:ahLst/>
              <a:cxnLst>
                <a:cxn ang="T6">
                  <a:pos x="T0" y="T1"/>
                </a:cxn>
                <a:cxn ang="T7">
                  <a:pos x="T2" y="T3"/>
                </a:cxn>
                <a:cxn ang="T8">
                  <a:pos x="T4" y="T5"/>
                </a:cxn>
              </a:cxnLst>
              <a:rect l="T9" t="T10" r="T11" b="T12"/>
              <a:pathLst>
                <a:path w="42257" h="21600" fill="none" extrusionOk="0">
                  <a:moveTo>
                    <a:pt x="0" y="16856"/>
                  </a:moveTo>
                  <a:cubicBezTo>
                    <a:pt x="2218" y="7001"/>
                    <a:pt x="10971" y="-1"/>
                    <a:pt x="21073" y="0"/>
                  </a:cubicBezTo>
                  <a:cubicBezTo>
                    <a:pt x="31375" y="0"/>
                    <a:pt x="40243" y="7276"/>
                    <a:pt x="42256" y="17380"/>
                  </a:cubicBezTo>
                </a:path>
                <a:path w="42257" h="21600" stroke="0" extrusionOk="0">
                  <a:moveTo>
                    <a:pt x="0" y="16856"/>
                  </a:moveTo>
                  <a:cubicBezTo>
                    <a:pt x="2218" y="7001"/>
                    <a:pt x="10971" y="-1"/>
                    <a:pt x="21073" y="0"/>
                  </a:cubicBezTo>
                  <a:cubicBezTo>
                    <a:pt x="31375" y="0"/>
                    <a:pt x="40243" y="7276"/>
                    <a:pt x="42256" y="17380"/>
                  </a:cubicBezTo>
                  <a:lnTo>
                    <a:pt x="21073" y="21600"/>
                  </a:lnTo>
                  <a:close/>
                </a:path>
              </a:pathLst>
            </a:custGeom>
            <a:noFill/>
            <a:ln w="38100">
              <a:solidFill>
                <a:schemeClr val="tx1"/>
              </a:solidFill>
              <a:round/>
              <a:headEnd type="triangle" w="med" len="med"/>
              <a:tailEnd/>
            </a:ln>
          </p:spPr>
          <p:txBody>
            <a:bodyPr wrap="none" anchor="ctr"/>
            <a:lstStyle/>
            <a:p>
              <a:pPr algn="l" rtl="0"/>
              <a:endParaRPr lang="en-US" b="1"/>
            </a:p>
          </p:txBody>
        </p:sp>
        <p:sp>
          <p:nvSpPr>
            <p:cNvPr id="121878" name="Text Box 65"/>
            <p:cNvSpPr txBox="1">
              <a:spLocks noChangeArrowheads="1"/>
            </p:cNvSpPr>
            <p:nvPr/>
          </p:nvSpPr>
          <p:spPr bwMode="auto">
            <a:xfrm>
              <a:off x="4968" y="2916"/>
              <a:ext cx="297" cy="288"/>
            </a:xfrm>
            <a:prstGeom prst="rect">
              <a:avLst/>
            </a:prstGeom>
            <a:noFill/>
            <a:ln w="9525" algn="ctr">
              <a:noFill/>
              <a:miter lim="800000"/>
              <a:headEnd/>
              <a:tailEnd/>
            </a:ln>
          </p:spPr>
          <p:txBody>
            <a:bodyPr>
              <a:spAutoFit/>
            </a:bodyPr>
            <a:lstStyle/>
            <a:p>
              <a:pPr algn="l" rtl="0"/>
              <a:r>
                <a:rPr lang="en-US" sz="2400" b="1">
                  <a:solidFill>
                    <a:srgbClr val="0000FF"/>
                  </a:solidFill>
                </a:rPr>
                <a:t>T</a:t>
              </a:r>
            </a:p>
          </p:txBody>
        </p:sp>
      </p:grpSp>
      <p:grpSp>
        <p:nvGrpSpPr>
          <p:cNvPr id="14" name="Group 73"/>
          <p:cNvGrpSpPr>
            <a:grpSpLocks/>
          </p:cNvGrpSpPr>
          <p:nvPr/>
        </p:nvGrpSpPr>
        <p:grpSpPr bwMode="auto">
          <a:xfrm>
            <a:off x="7853204" y="1853006"/>
            <a:ext cx="1100137" cy="1157287"/>
            <a:chOff x="4797" y="1746"/>
            <a:chExt cx="693" cy="729"/>
          </a:xfrm>
        </p:grpSpPr>
        <p:sp>
          <p:nvSpPr>
            <p:cNvPr id="121875" name="Text Box 68"/>
            <p:cNvSpPr txBox="1">
              <a:spLocks noChangeArrowheads="1"/>
            </p:cNvSpPr>
            <p:nvPr/>
          </p:nvSpPr>
          <p:spPr bwMode="auto">
            <a:xfrm>
              <a:off x="4797" y="1746"/>
              <a:ext cx="693" cy="407"/>
            </a:xfrm>
            <a:prstGeom prst="rect">
              <a:avLst/>
            </a:prstGeom>
            <a:noFill/>
            <a:ln w="9525" algn="ctr">
              <a:noFill/>
              <a:miter lim="800000"/>
              <a:headEnd/>
              <a:tailEnd/>
            </a:ln>
          </p:spPr>
          <p:txBody>
            <a:bodyPr>
              <a:spAutoFit/>
            </a:bodyPr>
            <a:lstStyle/>
            <a:p>
              <a:pPr algn="l" rtl="0"/>
              <a:r>
                <a:rPr lang="en-US" b="1">
                  <a:solidFill>
                    <a:srgbClr val="0000FF"/>
                  </a:solidFill>
                </a:rPr>
                <a:t>Rupture surface</a:t>
              </a:r>
            </a:p>
          </p:txBody>
        </p:sp>
        <p:sp>
          <p:nvSpPr>
            <p:cNvPr id="121876" name="Line 69"/>
            <p:cNvSpPr>
              <a:spLocks noChangeShapeType="1"/>
            </p:cNvSpPr>
            <p:nvPr/>
          </p:nvSpPr>
          <p:spPr bwMode="auto">
            <a:xfrm flipH="1">
              <a:off x="4833" y="2178"/>
              <a:ext cx="225" cy="297"/>
            </a:xfrm>
            <a:prstGeom prst="line">
              <a:avLst/>
            </a:prstGeom>
            <a:noFill/>
            <a:ln w="25400">
              <a:solidFill>
                <a:schemeClr val="hlink"/>
              </a:solidFill>
              <a:round/>
              <a:headEnd/>
              <a:tailEnd type="triangle" w="med" len="med"/>
            </a:ln>
          </p:spPr>
          <p:txBody>
            <a:bodyPr/>
            <a:lstStyle/>
            <a:p>
              <a:pPr algn="l" rtl="0"/>
              <a:endParaRPr lang="en-US" b="1"/>
            </a:p>
          </p:txBody>
        </p:sp>
      </p:grpSp>
      <p:grpSp>
        <p:nvGrpSpPr>
          <p:cNvPr id="15" name="Group 72"/>
          <p:cNvGrpSpPr>
            <a:grpSpLocks/>
          </p:cNvGrpSpPr>
          <p:nvPr/>
        </p:nvGrpSpPr>
        <p:grpSpPr bwMode="auto">
          <a:xfrm>
            <a:off x="5638800" y="2009780"/>
            <a:ext cx="1271588" cy="1057275"/>
            <a:chOff x="3552" y="1770"/>
            <a:chExt cx="801" cy="666"/>
          </a:xfrm>
        </p:grpSpPr>
        <p:sp>
          <p:nvSpPr>
            <p:cNvPr id="121873" name="Text Box 70"/>
            <p:cNvSpPr txBox="1">
              <a:spLocks noChangeArrowheads="1"/>
            </p:cNvSpPr>
            <p:nvPr/>
          </p:nvSpPr>
          <p:spPr bwMode="auto">
            <a:xfrm>
              <a:off x="3552" y="1770"/>
              <a:ext cx="801" cy="407"/>
            </a:xfrm>
            <a:prstGeom prst="rect">
              <a:avLst/>
            </a:prstGeom>
            <a:noFill/>
            <a:ln w="9525" algn="ctr">
              <a:noFill/>
              <a:miter lim="800000"/>
              <a:headEnd/>
              <a:tailEnd/>
            </a:ln>
          </p:spPr>
          <p:txBody>
            <a:bodyPr>
              <a:spAutoFit/>
            </a:bodyPr>
            <a:lstStyle/>
            <a:p>
              <a:pPr algn="l" rtl="0"/>
              <a:r>
                <a:rPr lang="en-US" b="1">
                  <a:solidFill>
                    <a:srgbClr val="0000FF"/>
                  </a:solidFill>
                </a:rPr>
                <a:t>Disturbed soil</a:t>
              </a:r>
            </a:p>
          </p:txBody>
        </p:sp>
        <p:sp>
          <p:nvSpPr>
            <p:cNvPr id="121874" name="Line 71"/>
            <p:cNvSpPr>
              <a:spLocks noChangeShapeType="1"/>
            </p:cNvSpPr>
            <p:nvPr/>
          </p:nvSpPr>
          <p:spPr bwMode="auto">
            <a:xfrm>
              <a:off x="3894" y="2139"/>
              <a:ext cx="279" cy="297"/>
            </a:xfrm>
            <a:prstGeom prst="line">
              <a:avLst/>
            </a:prstGeom>
            <a:noFill/>
            <a:ln w="25400">
              <a:solidFill>
                <a:schemeClr val="hlink"/>
              </a:solidFill>
              <a:round/>
              <a:headEnd/>
              <a:tailEnd type="triangle" w="med" len="med"/>
            </a:ln>
          </p:spPr>
          <p:txBody>
            <a:bodyPr/>
            <a:lstStyle/>
            <a:p>
              <a:pPr algn="l" rtl="0"/>
              <a:endParaRPr lang="en-US" b="1"/>
            </a:p>
          </p:txBody>
        </p:sp>
      </p:grpSp>
      <p:sp>
        <p:nvSpPr>
          <p:cNvPr id="208970" name="Text Box 74"/>
          <p:cNvSpPr txBox="1">
            <a:spLocks noChangeArrowheads="1"/>
          </p:cNvSpPr>
          <p:nvPr/>
        </p:nvSpPr>
        <p:spPr bwMode="auto">
          <a:xfrm>
            <a:off x="4043362" y="5672142"/>
            <a:ext cx="4829175" cy="923330"/>
          </a:xfrm>
          <a:prstGeom prst="rect">
            <a:avLst/>
          </a:prstGeom>
          <a:solidFill>
            <a:srgbClr val="FFFF00"/>
          </a:solidFill>
          <a:ln w="9525" algn="ctr">
            <a:noFill/>
            <a:miter lim="800000"/>
            <a:headEnd/>
            <a:tailEnd/>
          </a:ln>
        </p:spPr>
        <p:txBody>
          <a:bodyPr wrap="square">
            <a:spAutoFit/>
          </a:bodyPr>
          <a:lstStyle/>
          <a:p>
            <a:pPr algn="just" rtl="0"/>
            <a:r>
              <a:rPr lang="en-US" b="1" dirty="0">
                <a:solidFill>
                  <a:schemeClr val="hlink"/>
                </a:solidFill>
              </a:rPr>
              <a:t>Rate of rotation : </a:t>
            </a:r>
            <a:r>
              <a:rPr lang="en-US" b="1" dirty="0">
                <a:solidFill>
                  <a:srgbClr val="FF0000"/>
                </a:solidFill>
              </a:rPr>
              <a:t>6</a:t>
            </a:r>
            <a:r>
              <a:rPr lang="en-US" b="1" baseline="30000" dirty="0">
                <a:solidFill>
                  <a:srgbClr val="FF0000"/>
                </a:solidFill>
              </a:rPr>
              <a:t>0 </a:t>
            </a:r>
            <a:r>
              <a:rPr lang="en-US" b="1" dirty="0">
                <a:solidFill>
                  <a:srgbClr val="FF0000"/>
                </a:solidFill>
              </a:rPr>
              <a:t>– 12</a:t>
            </a:r>
            <a:r>
              <a:rPr lang="en-US" b="1" baseline="30000" dirty="0">
                <a:solidFill>
                  <a:srgbClr val="FF0000"/>
                </a:solidFill>
              </a:rPr>
              <a:t>0 </a:t>
            </a:r>
            <a:r>
              <a:rPr lang="en-US" b="1" dirty="0">
                <a:solidFill>
                  <a:schemeClr val="hlink"/>
                </a:solidFill>
              </a:rPr>
              <a:t>per minute</a:t>
            </a:r>
          </a:p>
          <a:p>
            <a:pPr algn="just" rtl="0"/>
            <a:r>
              <a:rPr lang="en-US" b="1" dirty="0">
                <a:solidFill>
                  <a:schemeClr val="hlink"/>
                </a:solidFill>
              </a:rPr>
              <a:t>Test can be conducted at </a:t>
            </a:r>
            <a:r>
              <a:rPr lang="en-US" b="1" dirty="0">
                <a:solidFill>
                  <a:srgbClr val="FF0000"/>
                </a:solidFill>
              </a:rPr>
              <a:t>0.5</a:t>
            </a:r>
            <a:r>
              <a:rPr lang="en-US" b="1" dirty="0">
                <a:solidFill>
                  <a:schemeClr val="hlink"/>
                </a:solidFill>
              </a:rPr>
              <a:t> m vertical intervals</a:t>
            </a:r>
          </a:p>
        </p:txBody>
      </p:sp>
      <p:sp>
        <p:nvSpPr>
          <p:cNvPr id="66" name="Rectangle 2"/>
          <p:cNvSpPr txBox="1">
            <a:spLocks noChangeArrowheads="1"/>
          </p:cNvSpPr>
          <p:nvPr/>
        </p:nvSpPr>
        <p:spPr>
          <a:xfrm>
            <a:off x="0" y="-29866"/>
            <a:ext cx="2539734" cy="46166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en-US" altLang="en-US" sz="2400" b="1" u="sng" dirty="0" smtClean="0">
                <a:solidFill>
                  <a:srgbClr val="C00000"/>
                </a:solidFill>
                <a:latin typeface="Arial" charset="0"/>
                <a:ea typeface="+mn-ea"/>
                <a:cs typeface="Arial" pitchFamily="34" charset="0"/>
              </a:rPr>
              <a:t>Vane Shear Test</a:t>
            </a:r>
            <a:endParaRPr lang="en-US" altLang="en-US" sz="2400" b="1" u="sng" dirty="0">
              <a:solidFill>
                <a:srgbClr val="C00000"/>
              </a:solidFill>
              <a:latin typeface="Arial" charset="0"/>
              <a:ea typeface="+mn-ea"/>
              <a:cs typeface="Arial" pitchFamily="34" charset="0"/>
            </a:endParaRPr>
          </a:p>
        </p:txBody>
      </p:sp>
      <p:sp>
        <p:nvSpPr>
          <p:cNvPr id="67" name="TextBox 66"/>
          <p:cNvSpPr txBox="1"/>
          <p:nvPr/>
        </p:nvSpPr>
        <p:spPr>
          <a:xfrm>
            <a:off x="200030" y="371473"/>
            <a:ext cx="8267542" cy="707886"/>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000" b="1" dirty="0" smtClean="0">
                <a:latin typeface="+mn-lt"/>
              </a:rPr>
              <a:t>There are other techniques besides </a:t>
            </a:r>
            <a:r>
              <a:rPr lang="en-US" sz="2000" b="1" dirty="0" smtClean="0">
                <a:solidFill>
                  <a:srgbClr val="FF0000"/>
                </a:solidFill>
                <a:latin typeface="+mn-lt"/>
              </a:rPr>
              <a:t>UU</a:t>
            </a:r>
            <a:r>
              <a:rPr lang="en-US" sz="2000" b="1" dirty="0" smtClean="0">
                <a:latin typeface="+mn-lt"/>
              </a:rPr>
              <a:t> and </a:t>
            </a:r>
            <a:r>
              <a:rPr lang="en-US" sz="2000" b="1" dirty="0" smtClean="0">
                <a:solidFill>
                  <a:srgbClr val="FF0000"/>
                </a:solidFill>
                <a:latin typeface="+mn-lt"/>
              </a:rPr>
              <a:t>U</a:t>
            </a:r>
            <a:r>
              <a:rPr lang="en-US" sz="2000" b="1" dirty="0" smtClean="0">
                <a:latin typeface="+mn-lt"/>
              </a:rPr>
              <a:t>C tests from which </a:t>
            </a:r>
            <a:r>
              <a:rPr lang="en-US" sz="2000" b="1" dirty="0" smtClean="0">
                <a:solidFill>
                  <a:srgbClr val="FF0000"/>
                </a:solidFill>
                <a:latin typeface="+mn-lt"/>
              </a:rPr>
              <a:t>C</a:t>
            </a:r>
            <a:r>
              <a:rPr lang="en-US" sz="2000" b="1" baseline="-25000" dirty="0" smtClean="0">
                <a:solidFill>
                  <a:srgbClr val="FF0000"/>
                </a:solidFill>
                <a:latin typeface="+mn-lt"/>
              </a:rPr>
              <a:t>u</a:t>
            </a:r>
            <a:r>
              <a:rPr lang="en-US" sz="2000" b="1" dirty="0" smtClean="0">
                <a:latin typeface="+mn-lt"/>
              </a:rPr>
              <a:t> can be found.</a:t>
            </a:r>
            <a:endParaRPr lang="en-US" sz="2000" b="1" dirty="0">
              <a:latin typeface="+mn-lt"/>
            </a:endParaRPr>
          </a:p>
        </p:txBody>
      </p:sp>
    </p:spTree>
    <p:extLst>
      <p:ext uri="{BB962C8B-B14F-4D97-AF65-F5344CB8AC3E}">
        <p14:creationId xmlns:p14="http://schemas.microsoft.com/office/powerpoint/2010/main" val="8630022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p:val>
                                            <p:strVal val="#ppt_x"/>
                                          </p:val>
                                        </p:tav>
                                        <p:tav tm="100000">
                                          <p:val>
                                            <p:strVal val="#ppt_x"/>
                                          </p:val>
                                        </p:tav>
                                      </p:tavLst>
                                    </p:anim>
                                    <p:anim calcmode="lin" valueType="num">
                                      <p:cBhvr additive="base">
                                        <p:cTn id="13" dur="2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1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2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mph" presetSubtype="0" fill="hold" nodeType="clickEffect">
                                  <p:stCondLst>
                                    <p:cond delay="0"/>
                                  </p:stCondLst>
                                  <p:childTnLst>
                                    <p:animRot by="-21600000">
                                      <p:cBhvr>
                                        <p:cTn id="41" dur="3000" fill="hold"/>
                                        <p:tgtEl>
                                          <p:spTgt spid="9"/>
                                        </p:tgtEl>
                                        <p:attrNameLst>
                                          <p:attrName>r</p:attrName>
                                        </p:attrNameLst>
                                      </p:cBhvr>
                                    </p:animRot>
                                  </p:childTnLst>
                                </p:cTn>
                              </p:par>
                              <p:par>
                                <p:cTn id="42" presetID="21" presetClass="entr" presetSubtype="4" fill="hold" grpId="0" nodeType="withEffect">
                                  <p:stCondLst>
                                    <p:cond delay="0"/>
                                  </p:stCondLst>
                                  <p:childTnLst>
                                    <p:set>
                                      <p:cBhvr>
                                        <p:cTn id="43" dur="1" fill="hold">
                                          <p:stCondLst>
                                            <p:cond delay="0"/>
                                          </p:stCondLst>
                                        </p:cTn>
                                        <p:tgtEl>
                                          <p:spTgt spid="208957"/>
                                        </p:tgtEl>
                                        <p:attrNameLst>
                                          <p:attrName>style.visibility</p:attrName>
                                        </p:attrNameLst>
                                      </p:cBhvr>
                                      <p:to>
                                        <p:strVal val="visible"/>
                                      </p:to>
                                    </p:set>
                                    <p:animEffect transition="in" filter="wheel(4)">
                                      <p:cBhvr>
                                        <p:cTn id="44" dur="2000"/>
                                        <p:tgtEl>
                                          <p:spTgt spid="208957"/>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089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57" grpId="0" animBg="1"/>
      <p:bldP spid="208970"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7002613" y="2010552"/>
            <a:ext cx="2141387" cy="2756264"/>
            <a:chOff x="433388" y="1095375"/>
            <a:chExt cx="2995612" cy="3765550"/>
          </a:xfrm>
        </p:grpSpPr>
        <p:grpSp>
          <p:nvGrpSpPr>
            <p:cNvPr id="2" name="Group 140"/>
            <p:cNvGrpSpPr>
              <a:grpSpLocks/>
            </p:cNvGrpSpPr>
            <p:nvPr/>
          </p:nvGrpSpPr>
          <p:grpSpPr bwMode="auto">
            <a:xfrm>
              <a:off x="752475" y="3819525"/>
              <a:ext cx="995363" cy="404813"/>
              <a:chOff x="378" y="825"/>
              <a:chExt cx="627" cy="255"/>
            </a:xfrm>
          </p:grpSpPr>
          <p:sp>
            <p:nvSpPr>
              <p:cNvPr id="20574" name="Line 141"/>
              <p:cNvSpPr>
                <a:spLocks noChangeShapeType="1"/>
              </p:cNvSpPr>
              <p:nvPr/>
            </p:nvSpPr>
            <p:spPr bwMode="auto">
              <a:xfrm flipH="1" flipV="1">
                <a:off x="378" y="972"/>
                <a:ext cx="342" cy="108"/>
              </a:xfrm>
              <a:prstGeom prst="line">
                <a:avLst/>
              </a:prstGeom>
              <a:noFill/>
              <a:ln w="25400">
                <a:solidFill>
                  <a:schemeClr val="hlink"/>
                </a:solidFill>
                <a:round/>
                <a:headEnd/>
                <a:tailEnd type="triangle" w="med" len="med"/>
              </a:ln>
            </p:spPr>
            <p:txBody>
              <a:bodyPr/>
              <a:lstStyle/>
              <a:p>
                <a:endParaRPr lang="en-US"/>
              </a:p>
            </p:txBody>
          </p:sp>
          <p:sp>
            <p:nvSpPr>
              <p:cNvPr id="20575" name="Line 142"/>
              <p:cNvSpPr>
                <a:spLocks noChangeShapeType="1"/>
              </p:cNvSpPr>
              <p:nvPr/>
            </p:nvSpPr>
            <p:spPr bwMode="auto">
              <a:xfrm flipH="1" flipV="1">
                <a:off x="519" y="897"/>
                <a:ext cx="342" cy="108"/>
              </a:xfrm>
              <a:prstGeom prst="line">
                <a:avLst/>
              </a:prstGeom>
              <a:noFill/>
              <a:ln w="25400">
                <a:solidFill>
                  <a:schemeClr val="hlink"/>
                </a:solidFill>
                <a:round/>
                <a:headEnd/>
                <a:tailEnd type="triangle" w="med" len="med"/>
              </a:ln>
            </p:spPr>
            <p:txBody>
              <a:bodyPr/>
              <a:lstStyle/>
              <a:p>
                <a:endParaRPr lang="en-US"/>
              </a:p>
            </p:txBody>
          </p:sp>
          <p:sp>
            <p:nvSpPr>
              <p:cNvPr id="20576" name="Line 143"/>
              <p:cNvSpPr>
                <a:spLocks noChangeShapeType="1"/>
              </p:cNvSpPr>
              <p:nvPr/>
            </p:nvSpPr>
            <p:spPr bwMode="auto">
              <a:xfrm flipH="1" flipV="1">
                <a:off x="663" y="825"/>
                <a:ext cx="342" cy="108"/>
              </a:xfrm>
              <a:prstGeom prst="line">
                <a:avLst/>
              </a:prstGeom>
              <a:noFill/>
              <a:ln w="25400">
                <a:solidFill>
                  <a:schemeClr val="hlink"/>
                </a:solidFill>
                <a:round/>
                <a:headEnd/>
                <a:tailEnd type="triangle" w="med" len="med"/>
              </a:ln>
            </p:spPr>
            <p:txBody>
              <a:bodyPr/>
              <a:lstStyle/>
              <a:p>
                <a:endParaRPr lang="en-US"/>
              </a:p>
            </p:txBody>
          </p:sp>
        </p:grpSp>
        <p:grpSp>
          <p:nvGrpSpPr>
            <p:cNvPr id="3" name="Group 107"/>
            <p:cNvGrpSpPr>
              <a:grpSpLocks/>
            </p:cNvGrpSpPr>
            <p:nvPr/>
          </p:nvGrpSpPr>
          <p:grpSpPr bwMode="auto">
            <a:xfrm rot="10800000">
              <a:off x="2386013" y="1333500"/>
              <a:ext cx="552450" cy="2409825"/>
              <a:chOff x="273" y="1059"/>
              <a:chExt cx="348" cy="1518"/>
            </a:xfrm>
          </p:grpSpPr>
          <p:sp>
            <p:nvSpPr>
              <p:cNvPr id="20565" name="Line 108"/>
              <p:cNvSpPr>
                <a:spLocks noChangeShapeType="1"/>
              </p:cNvSpPr>
              <p:nvPr/>
            </p:nvSpPr>
            <p:spPr bwMode="auto">
              <a:xfrm flipH="1" flipV="1">
                <a:off x="276" y="1059"/>
                <a:ext cx="324" cy="90"/>
              </a:xfrm>
              <a:prstGeom prst="line">
                <a:avLst/>
              </a:prstGeom>
              <a:noFill/>
              <a:ln w="25400">
                <a:solidFill>
                  <a:srgbClr val="0000FF"/>
                </a:solidFill>
                <a:round/>
                <a:headEnd/>
                <a:tailEnd type="triangle" w="med" len="med"/>
              </a:ln>
            </p:spPr>
            <p:txBody>
              <a:bodyPr/>
              <a:lstStyle/>
              <a:p>
                <a:endParaRPr lang="en-US"/>
              </a:p>
            </p:txBody>
          </p:sp>
          <p:sp>
            <p:nvSpPr>
              <p:cNvPr id="20566" name="Line 109"/>
              <p:cNvSpPr>
                <a:spLocks noChangeShapeType="1"/>
              </p:cNvSpPr>
              <p:nvPr/>
            </p:nvSpPr>
            <p:spPr bwMode="auto">
              <a:xfrm flipH="1" flipV="1">
                <a:off x="291" y="1236"/>
                <a:ext cx="324" cy="90"/>
              </a:xfrm>
              <a:prstGeom prst="line">
                <a:avLst/>
              </a:prstGeom>
              <a:noFill/>
              <a:ln w="25400">
                <a:solidFill>
                  <a:srgbClr val="0000FF"/>
                </a:solidFill>
                <a:round/>
                <a:headEnd/>
                <a:tailEnd type="triangle" w="med" len="med"/>
              </a:ln>
            </p:spPr>
            <p:txBody>
              <a:bodyPr/>
              <a:lstStyle/>
              <a:p>
                <a:endParaRPr lang="en-US"/>
              </a:p>
            </p:txBody>
          </p:sp>
          <p:sp>
            <p:nvSpPr>
              <p:cNvPr id="20567" name="Line 110"/>
              <p:cNvSpPr>
                <a:spLocks noChangeShapeType="1"/>
              </p:cNvSpPr>
              <p:nvPr/>
            </p:nvSpPr>
            <p:spPr bwMode="auto">
              <a:xfrm flipH="1" flipV="1">
                <a:off x="282" y="1407"/>
                <a:ext cx="324" cy="90"/>
              </a:xfrm>
              <a:prstGeom prst="line">
                <a:avLst/>
              </a:prstGeom>
              <a:noFill/>
              <a:ln w="25400">
                <a:solidFill>
                  <a:srgbClr val="0000FF"/>
                </a:solidFill>
                <a:round/>
                <a:headEnd/>
                <a:tailEnd type="triangle" w="med" len="med"/>
              </a:ln>
            </p:spPr>
            <p:txBody>
              <a:bodyPr/>
              <a:lstStyle/>
              <a:p>
                <a:endParaRPr lang="en-US"/>
              </a:p>
            </p:txBody>
          </p:sp>
          <p:sp>
            <p:nvSpPr>
              <p:cNvPr id="20568" name="Line 111"/>
              <p:cNvSpPr>
                <a:spLocks noChangeShapeType="1"/>
              </p:cNvSpPr>
              <p:nvPr/>
            </p:nvSpPr>
            <p:spPr bwMode="auto">
              <a:xfrm flipH="1" flipV="1">
                <a:off x="279" y="1593"/>
                <a:ext cx="342" cy="81"/>
              </a:xfrm>
              <a:prstGeom prst="line">
                <a:avLst/>
              </a:prstGeom>
              <a:noFill/>
              <a:ln w="25400">
                <a:solidFill>
                  <a:srgbClr val="0000FF"/>
                </a:solidFill>
                <a:round/>
                <a:headEnd/>
                <a:tailEnd type="triangle" w="med" len="med"/>
              </a:ln>
            </p:spPr>
            <p:txBody>
              <a:bodyPr/>
              <a:lstStyle/>
              <a:p>
                <a:endParaRPr lang="en-US"/>
              </a:p>
            </p:txBody>
          </p:sp>
          <p:sp>
            <p:nvSpPr>
              <p:cNvPr id="20569" name="Line 112"/>
              <p:cNvSpPr>
                <a:spLocks noChangeShapeType="1"/>
              </p:cNvSpPr>
              <p:nvPr/>
            </p:nvSpPr>
            <p:spPr bwMode="auto">
              <a:xfrm flipH="1" flipV="1">
                <a:off x="291" y="1758"/>
                <a:ext cx="324" cy="90"/>
              </a:xfrm>
              <a:prstGeom prst="line">
                <a:avLst/>
              </a:prstGeom>
              <a:noFill/>
              <a:ln w="25400">
                <a:solidFill>
                  <a:srgbClr val="0000FF"/>
                </a:solidFill>
                <a:round/>
                <a:headEnd/>
                <a:tailEnd type="triangle" w="med" len="med"/>
              </a:ln>
            </p:spPr>
            <p:txBody>
              <a:bodyPr/>
              <a:lstStyle/>
              <a:p>
                <a:endParaRPr lang="en-US"/>
              </a:p>
            </p:txBody>
          </p:sp>
          <p:sp>
            <p:nvSpPr>
              <p:cNvPr id="20570" name="Line 113"/>
              <p:cNvSpPr>
                <a:spLocks noChangeShapeType="1"/>
              </p:cNvSpPr>
              <p:nvPr/>
            </p:nvSpPr>
            <p:spPr bwMode="auto">
              <a:xfrm flipH="1" flipV="1">
                <a:off x="288" y="1935"/>
                <a:ext cx="324" cy="90"/>
              </a:xfrm>
              <a:prstGeom prst="line">
                <a:avLst/>
              </a:prstGeom>
              <a:noFill/>
              <a:ln w="25400">
                <a:solidFill>
                  <a:srgbClr val="0000FF"/>
                </a:solidFill>
                <a:round/>
                <a:headEnd/>
                <a:tailEnd type="triangle" w="med" len="med"/>
              </a:ln>
            </p:spPr>
            <p:txBody>
              <a:bodyPr/>
              <a:lstStyle/>
              <a:p>
                <a:endParaRPr lang="en-US"/>
              </a:p>
            </p:txBody>
          </p:sp>
          <p:sp>
            <p:nvSpPr>
              <p:cNvPr id="20571" name="Line 114"/>
              <p:cNvSpPr>
                <a:spLocks noChangeShapeType="1"/>
              </p:cNvSpPr>
              <p:nvPr/>
            </p:nvSpPr>
            <p:spPr bwMode="auto">
              <a:xfrm flipH="1" flipV="1">
                <a:off x="279" y="2106"/>
                <a:ext cx="324" cy="90"/>
              </a:xfrm>
              <a:prstGeom prst="line">
                <a:avLst/>
              </a:prstGeom>
              <a:noFill/>
              <a:ln w="25400">
                <a:solidFill>
                  <a:srgbClr val="0000FF"/>
                </a:solidFill>
                <a:round/>
                <a:headEnd/>
                <a:tailEnd type="triangle" w="med" len="med"/>
              </a:ln>
            </p:spPr>
            <p:txBody>
              <a:bodyPr/>
              <a:lstStyle/>
              <a:p>
                <a:endParaRPr lang="en-US"/>
              </a:p>
            </p:txBody>
          </p:sp>
          <p:sp>
            <p:nvSpPr>
              <p:cNvPr id="20572" name="Line 115"/>
              <p:cNvSpPr>
                <a:spLocks noChangeShapeType="1"/>
              </p:cNvSpPr>
              <p:nvPr/>
            </p:nvSpPr>
            <p:spPr bwMode="auto">
              <a:xfrm flipH="1" flipV="1">
                <a:off x="276" y="2292"/>
                <a:ext cx="342" cy="81"/>
              </a:xfrm>
              <a:prstGeom prst="line">
                <a:avLst/>
              </a:prstGeom>
              <a:noFill/>
              <a:ln w="25400">
                <a:solidFill>
                  <a:srgbClr val="0000FF"/>
                </a:solidFill>
                <a:round/>
                <a:headEnd/>
                <a:tailEnd type="triangle" w="med" len="med"/>
              </a:ln>
            </p:spPr>
            <p:txBody>
              <a:bodyPr/>
              <a:lstStyle/>
              <a:p>
                <a:endParaRPr lang="en-US"/>
              </a:p>
            </p:txBody>
          </p:sp>
          <p:sp>
            <p:nvSpPr>
              <p:cNvPr id="20573" name="Line 116"/>
              <p:cNvSpPr>
                <a:spLocks noChangeShapeType="1"/>
              </p:cNvSpPr>
              <p:nvPr/>
            </p:nvSpPr>
            <p:spPr bwMode="auto">
              <a:xfrm flipH="1" flipV="1">
                <a:off x="273" y="2496"/>
                <a:ext cx="342" cy="81"/>
              </a:xfrm>
              <a:prstGeom prst="line">
                <a:avLst/>
              </a:prstGeom>
              <a:noFill/>
              <a:ln w="25400">
                <a:solidFill>
                  <a:srgbClr val="0000FF"/>
                </a:solidFill>
                <a:round/>
                <a:headEnd/>
                <a:tailEnd type="triangle" w="med" len="med"/>
              </a:ln>
            </p:spPr>
            <p:txBody>
              <a:bodyPr/>
              <a:lstStyle/>
              <a:p>
                <a:endParaRPr lang="en-US"/>
              </a:p>
            </p:txBody>
          </p:sp>
        </p:grpSp>
        <p:grpSp>
          <p:nvGrpSpPr>
            <p:cNvPr id="4" name="Group 96"/>
            <p:cNvGrpSpPr>
              <a:grpSpLocks/>
            </p:cNvGrpSpPr>
            <p:nvPr/>
          </p:nvGrpSpPr>
          <p:grpSpPr bwMode="auto">
            <a:xfrm rot="10800000">
              <a:off x="709613" y="1095375"/>
              <a:ext cx="519112" cy="2543175"/>
              <a:chOff x="1476" y="1062"/>
              <a:chExt cx="327" cy="1602"/>
            </a:xfrm>
          </p:grpSpPr>
          <p:sp>
            <p:nvSpPr>
              <p:cNvPr id="20556" name="Line 97"/>
              <p:cNvSpPr>
                <a:spLocks noChangeShapeType="1"/>
              </p:cNvSpPr>
              <p:nvPr/>
            </p:nvSpPr>
            <p:spPr bwMode="auto">
              <a:xfrm flipH="1">
                <a:off x="1476" y="1062"/>
                <a:ext cx="297" cy="171"/>
              </a:xfrm>
              <a:prstGeom prst="line">
                <a:avLst/>
              </a:prstGeom>
              <a:noFill/>
              <a:ln w="25400">
                <a:solidFill>
                  <a:srgbClr val="0000FF"/>
                </a:solidFill>
                <a:round/>
                <a:headEnd/>
                <a:tailEnd type="triangle" w="med" len="med"/>
              </a:ln>
            </p:spPr>
            <p:txBody>
              <a:bodyPr/>
              <a:lstStyle/>
              <a:p>
                <a:endParaRPr lang="en-US"/>
              </a:p>
            </p:txBody>
          </p:sp>
          <p:sp>
            <p:nvSpPr>
              <p:cNvPr id="20557" name="Line 98"/>
              <p:cNvSpPr>
                <a:spLocks noChangeShapeType="1"/>
              </p:cNvSpPr>
              <p:nvPr/>
            </p:nvSpPr>
            <p:spPr bwMode="auto">
              <a:xfrm flipH="1">
                <a:off x="1491" y="1221"/>
                <a:ext cx="297" cy="171"/>
              </a:xfrm>
              <a:prstGeom prst="line">
                <a:avLst/>
              </a:prstGeom>
              <a:noFill/>
              <a:ln w="25400">
                <a:solidFill>
                  <a:srgbClr val="0000FF"/>
                </a:solidFill>
                <a:round/>
                <a:headEnd/>
                <a:tailEnd type="triangle" w="med" len="med"/>
              </a:ln>
            </p:spPr>
            <p:txBody>
              <a:bodyPr/>
              <a:lstStyle/>
              <a:p>
                <a:endParaRPr lang="en-US"/>
              </a:p>
            </p:txBody>
          </p:sp>
          <p:sp>
            <p:nvSpPr>
              <p:cNvPr id="20558" name="Line 99"/>
              <p:cNvSpPr>
                <a:spLocks noChangeShapeType="1"/>
              </p:cNvSpPr>
              <p:nvPr/>
            </p:nvSpPr>
            <p:spPr bwMode="auto">
              <a:xfrm flipH="1">
                <a:off x="1491" y="1401"/>
                <a:ext cx="297" cy="171"/>
              </a:xfrm>
              <a:prstGeom prst="line">
                <a:avLst/>
              </a:prstGeom>
              <a:noFill/>
              <a:ln w="25400">
                <a:solidFill>
                  <a:srgbClr val="0000FF"/>
                </a:solidFill>
                <a:round/>
                <a:headEnd/>
                <a:tailEnd type="triangle" w="med" len="med"/>
              </a:ln>
            </p:spPr>
            <p:txBody>
              <a:bodyPr/>
              <a:lstStyle/>
              <a:p>
                <a:endParaRPr lang="en-US"/>
              </a:p>
            </p:txBody>
          </p:sp>
          <p:sp>
            <p:nvSpPr>
              <p:cNvPr id="20559" name="Line 100"/>
              <p:cNvSpPr>
                <a:spLocks noChangeShapeType="1"/>
              </p:cNvSpPr>
              <p:nvPr/>
            </p:nvSpPr>
            <p:spPr bwMode="auto">
              <a:xfrm flipH="1">
                <a:off x="1506" y="1560"/>
                <a:ext cx="297" cy="171"/>
              </a:xfrm>
              <a:prstGeom prst="line">
                <a:avLst/>
              </a:prstGeom>
              <a:noFill/>
              <a:ln w="25400">
                <a:solidFill>
                  <a:srgbClr val="0000FF"/>
                </a:solidFill>
                <a:round/>
                <a:headEnd/>
                <a:tailEnd type="triangle" w="med" len="med"/>
              </a:ln>
            </p:spPr>
            <p:txBody>
              <a:bodyPr/>
              <a:lstStyle/>
              <a:p>
                <a:endParaRPr lang="en-US"/>
              </a:p>
            </p:txBody>
          </p:sp>
          <p:sp>
            <p:nvSpPr>
              <p:cNvPr id="20560" name="Line 101"/>
              <p:cNvSpPr>
                <a:spLocks noChangeShapeType="1"/>
              </p:cNvSpPr>
              <p:nvPr/>
            </p:nvSpPr>
            <p:spPr bwMode="auto">
              <a:xfrm flipH="1">
                <a:off x="1482" y="1752"/>
                <a:ext cx="297" cy="171"/>
              </a:xfrm>
              <a:prstGeom prst="line">
                <a:avLst/>
              </a:prstGeom>
              <a:noFill/>
              <a:ln w="25400">
                <a:solidFill>
                  <a:srgbClr val="0000FF"/>
                </a:solidFill>
                <a:round/>
                <a:headEnd/>
                <a:tailEnd type="triangle" w="med" len="med"/>
              </a:ln>
            </p:spPr>
            <p:txBody>
              <a:bodyPr/>
              <a:lstStyle/>
              <a:p>
                <a:endParaRPr lang="en-US"/>
              </a:p>
            </p:txBody>
          </p:sp>
          <p:sp>
            <p:nvSpPr>
              <p:cNvPr id="20561" name="Line 102"/>
              <p:cNvSpPr>
                <a:spLocks noChangeShapeType="1"/>
              </p:cNvSpPr>
              <p:nvPr/>
            </p:nvSpPr>
            <p:spPr bwMode="auto">
              <a:xfrm flipH="1">
                <a:off x="1497" y="1929"/>
                <a:ext cx="297" cy="171"/>
              </a:xfrm>
              <a:prstGeom prst="line">
                <a:avLst/>
              </a:prstGeom>
              <a:noFill/>
              <a:ln w="25400">
                <a:solidFill>
                  <a:srgbClr val="0000FF"/>
                </a:solidFill>
                <a:round/>
                <a:headEnd/>
                <a:tailEnd type="triangle" w="med" len="med"/>
              </a:ln>
            </p:spPr>
            <p:txBody>
              <a:bodyPr/>
              <a:lstStyle/>
              <a:p>
                <a:endParaRPr lang="en-US"/>
              </a:p>
            </p:txBody>
          </p:sp>
          <p:sp>
            <p:nvSpPr>
              <p:cNvPr id="20562" name="Line 103"/>
              <p:cNvSpPr>
                <a:spLocks noChangeShapeType="1"/>
              </p:cNvSpPr>
              <p:nvPr/>
            </p:nvSpPr>
            <p:spPr bwMode="auto">
              <a:xfrm flipH="1">
                <a:off x="1482" y="2121"/>
                <a:ext cx="297" cy="171"/>
              </a:xfrm>
              <a:prstGeom prst="line">
                <a:avLst/>
              </a:prstGeom>
              <a:noFill/>
              <a:ln w="25400">
                <a:solidFill>
                  <a:srgbClr val="0000FF"/>
                </a:solidFill>
                <a:round/>
                <a:headEnd/>
                <a:tailEnd type="triangle" w="med" len="med"/>
              </a:ln>
            </p:spPr>
            <p:txBody>
              <a:bodyPr/>
              <a:lstStyle/>
              <a:p>
                <a:endParaRPr lang="en-US"/>
              </a:p>
            </p:txBody>
          </p:sp>
          <p:sp>
            <p:nvSpPr>
              <p:cNvPr id="20563" name="Line 104"/>
              <p:cNvSpPr>
                <a:spLocks noChangeShapeType="1"/>
              </p:cNvSpPr>
              <p:nvPr/>
            </p:nvSpPr>
            <p:spPr bwMode="auto">
              <a:xfrm flipH="1">
                <a:off x="1497" y="2289"/>
                <a:ext cx="297" cy="171"/>
              </a:xfrm>
              <a:prstGeom prst="line">
                <a:avLst/>
              </a:prstGeom>
              <a:noFill/>
              <a:ln w="25400">
                <a:solidFill>
                  <a:srgbClr val="0000FF"/>
                </a:solidFill>
                <a:round/>
                <a:headEnd/>
                <a:tailEnd type="triangle" w="med" len="med"/>
              </a:ln>
            </p:spPr>
            <p:txBody>
              <a:bodyPr/>
              <a:lstStyle/>
              <a:p>
                <a:endParaRPr lang="en-US"/>
              </a:p>
            </p:txBody>
          </p:sp>
          <p:sp>
            <p:nvSpPr>
              <p:cNvPr id="20564" name="Line 105"/>
              <p:cNvSpPr>
                <a:spLocks noChangeShapeType="1"/>
              </p:cNvSpPr>
              <p:nvPr/>
            </p:nvSpPr>
            <p:spPr bwMode="auto">
              <a:xfrm flipH="1">
                <a:off x="1485" y="2493"/>
                <a:ext cx="297" cy="171"/>
              </a:xfrm>
              <a:prstGeom prst="line">
                <a:avLst/>
              </a:prstGeom>
              <a:noFill/>
              <a:ln w="25400">
                <a:solidFill>
                  <a:srgbClr val="0000FF"/>
                </a:solidFill>
                <a:round/>
                <a:headEnd/>
                <a:tailEnd type="triangle" w="med" len="med"/>
              </a:ln>
            </p:spPr>
            <p:txBody>
              <a:bodyPr/>
              <a:lstStyle/>
              <a:p>
                <a:endParaRPr lang="en-US"/>
              </a:p>
            </p:txBody>
          </p:sp>
        </p:grpSp>
        <p:grpSp>
          <p:nvGrpSpPr>
            <p:cNvPr id="5" name="Group 76"/>
            <p:cNvGrpSpPr>
              <a:grpSpLocks/>
            </p:cNvGrpSpPr>
            <p:nvPr/>
          </p:nvGrpSpPr>
          <p:grpSpPr bwMode="auto">
            <a:xfrm>
              <a:off x="741363" y="1316038"/>
              <a:ext cx="2090737" cy="3071812"/>
              <a:chOff x="467" y="658"/>
              <a:chExt cx="1317" cy="1935"/>
            </a:xfrm>
          </p:grpSpPr>
          <p:sp>
            <p:nvSpPr>
              <p:cNvPr id="20553" name="AutoShape 66"/>
              <p:cNvSpPr>
                <a:spLocks noChangeArrowheads="1"/>
              </p:cNvSpPr>
              <p:nvPr/>
            </p:nvSpPr>
            <p:spPr bwMode="auto">
              <a:xfrm rot="5400000">
                <a:off x="-28" y="1168"/>
                <a:ext cx="1647" cy="657"/>
              </a:xfrm>
              <a:prstGeom prst="parallelogram">
                <a:avLst>
                  <a:gd name="adj" fmla="val 29688"/>
                </a:avLst>
              </a:prstGeom>
              <a:solidFill>
                <a:srgbClr val="FFFF00"/>
              </a:solidFill>
              <a:ln w="9525" algn="ctr">
                <a:solidFill>
                  <a:schemeClr val="tx1"/>
                </a:solidFill>
                <a:miter lim="800000"/>
                <a:headEnd/>
                <a:tailEnd/>
              </a:ln>
            </p:spPr>
            <p:txBody>
              <a:bodyPr wrap="none" anchor="ctr"/>
              <a:lstStyle/>
              <a:p>
                <a:endParaRPr lang="en-US"/>
              </a:p>
            </p:txBody>
          </p:sp>
          <p:sp>
            <p:nvSpPr>
              <p:cNvPr id="20554" name="AutoShape 20"/>
              <p:cNvSpPr>
                <a:spLocks noChangeArrowheads="1"/>
              </p:cNvSpPr>
              <p:nvPr/>
            </p:nvSpPr>
            <p:spPr bwMode="auto">
              <a:xfrm rot="16200000" flipH="1">
                <a:off x="101" y="1171"/>
                <a:ext cx="1935" cy="909"/>
              </a:xfrm>
              <a:prstGeom prst="parallelogram">
                <a:avLst>
                  <a:gd name="adj" fmla="val 53218"/>
                </a:avLst>
              </a:prstGeom>
              <a:solidFill>
                <a:srgbClr val="FFFF00"/>
              </a:solidFill>
              <a:ln w="9525" algn="ctr">
                <a:solidFill>
                  <a:schemeClr val="tx1"/>
                </a:solidFill>
                <a:miter lim="800000"/>
                <a:headEnd/>
                <a:tailEnd/>
              </a:ln>
            </p:spPr>
            <p:txBody>
              <a:bodyPr wrap="none" anchor="ctr"/>
              <a:lstStyle/>
              <a:p>
                <a:endParaRPr lang="en-US"/>
              </a:p>
            </p:txBody>
          </p:sp>
          <p:sp>
            <p:nvSpPr>
              <p:cNvPr id="20555" name="AutoShape 21"/>
              <p:cNvSpPr>
                <a:spLocks noChangeArrowheads="1"/>
              </p:cNvSpPr>
              <p:nvPr/>
            </p:nvSpPr>
            <p:spPr bwMode="auto">
              <a:xfrm rot="5400000">
                <a:off x="632" y="1360"/>
                <a:ext cx="1647" cy="657"/>
              </a:xfrm>
              <a:prstGeom prst="parallelogram">
                <a:avLst>
                  <a:gd name="adj" fmla="val 29688"/>
                </a:avLst>
              </a:prstGeom>
              <a:solidFill>
                <a:srgbClr val="FFFF00"/>
              </a:solidFill>
              <a:ln w="9525" algn="ctr">
                <a:solidFill>
                  <a:schemeClr val="tx1"/>
                </a:solidFill>
                <a:miter lim="800000"/>
                <a:headEnd/>
                <a:tailEnd/>
              </a:ln>
            </p:spPr>
            <p:txBody>
              <a:bodyPr wrap="none" anchor="ctr"/>
              <a:lstStyle/>
              <a:p>
                <a:endParaRPr lang="en-US"/>
              </a:p>
            </p:txBody>
          </p:sp>
        </p:grpSp>
        <p:grpSp>
          <p:nvGrpSpPr>
            <p:cNvPr id="6" name="Group 77"/>
            <p:cNvGrpSpPr>
              <a:grpSpLocks/>
            </p:cNvGrpSpPr>
            <p:nvPr/>
          </p:nvGrpSpPr>
          <p:grpSpPr bwMode="auto">
            <a:xfrm>
              <a:off x="2343150" y="1957388"/>
              <a:ext cx="519113" cy="2543175"/>
              <a:chOff x="1476" y="1062"/>
              <a:chExt cx="327" cy="1602"/>
            </a:xfrm>
          </p:grpSpPr>
          <p:sp>
            <p:nvSpPr>
              <p:cNvPr id="20544" name="Line 67"/>
              <p:cNvSpPr>
                <a:spLocks noChangeShapeType="1"/>
              </p:cNvSpPr>
              <p:nvPr/>
            </p:nvSpPr>
            <p:spPr bwMode="auto">
              <a:xfrm flipH="1">
                <a:off x="1476" y="1062"/>
                <a:ext cx="297" cy="171"/>
              </a:xfrm>
              <a:prstGeom prst="line">
                <a:avLst/>
              </a:prstGeom>
              <a:noFill/>
              <a:ln w="25400">
                <a:solidFill>
                  <a:srgbClr val="0000FF"/>
                </a:solidFill>
                <a:round/>
                <a:headEnd/>
                <a:tailEnd type="triangle" w="med" len="med"/>
              </a:ln>
            </p:spPr>
            <p:txBody>
              <a:bodyPr/>
              <a:lstStyle/>
              <a:p>
                <a:endParaRPr lang="en-US"/>
              </a:p>
            </p:txBody>
          </p:sp>
          <p:sp>
            <p:nvSpPr>
              <p:cNvPr id="20545" name="Line 68"/>
              <p:cNvSpPr>
                <a:spLocks noChangeShapeType="1"/>
              </p:cNvSpPr>
              <p:nvPr/>
            </p:nvSpPr>
            <p:spPr bwMode="auto">
              <a:xfrm flipH="1">
                <a:off x="1491" y="1221"/>
                <a:ext cx="297" cy="171"/>
              </a:xfrm>
              <a:prstGeom prst="line">
                <a:avLst/>
              </a:prstGeom>
              <a:noFill/>
              <a:ln w="25400">
                <a:solidFill>
                  <a:srgbClr val="0000FF"/>
                </a:solidFill>
                <a:round/>
                <a:headEnd/>
                <a:tailEnd type="triangle" w="med" len="med"/>
              </a:ln>
            </p:spPr>
            <p:txBody>
              <a:bodyPr/>
              <a:lstStyle/>
              <a:p>
                <a:endParaRPr lang="en-US"/>
              </a:p>
            </p:txBody>
          </p:sp>
          <p:sp>
            <p:nvSpPr>
              <p:cNvPr id="20546" name="Line 69"/>
              <p:cNvSpPr>
                <a:spLocks noChangeShapeType="1"/>
              </p:cNvSpPr>
              <p:nvPr/>
            </p:nvSpPr>
            <p:spPr bwMode="auto">
              <a:xfrm flipH="1">
                <a:off x="1491" y="1401"/>
                <a:ext cx="297" cy="171"/>
              </a:xfrm>
              <a:prstGeom prst="line">
                <a:avLst/>
              </a:prstGeom>
              <a:noFill/>
              <a:ln w="25400">
                <a:solidFill>
                  <a:srgbClr val="0000FF"/>
                </a:solidFill>
                <a:round/>
                <a:headEnd/>
                <a:tailEnd type="triangle" w="med" len="med"/>
              </a:ln>
            </p:spPr>
            <p:txBody>
              <a:bodyPr/>
              <a:lstStyle/>
              <a:p>
                <a:endParaRPr lang="en-US"/>
              </a:p>
            </p:txBody>
          </p:sp>
          <p:sp>
            <p:nvSpPr>
              <p:cNvPr id="20547" name="Line 70"/>
              <p:cNvSpPr>
                <a:spLocks noChangeShapeType="1"/>
              </p:cNvSpPr>
              <p:nvPr/>
            </p:nvSpPr>
            <p:spPr bwMode="auto">
              <a:xfrm flipH="1">
                <a:off x="1506" y="1560"/>
                <a:ext cx="297" cy="171"/>
              </a:xfrm>
              <a:prstGeom prst="line">
                <a:avLst/>
              </a:prstGeom>
              <a:noFill/>
              <a:ln w="25400">
                <a:solidFill>
                  <a:srgbClr val="0000FF"/>
                </a:solidFill>
                <a:round/>
                <a:headEnd/>
                <a:tailEnd type="triangle" w="med" len="med"/>
              </a:ln>
            </p:spPr>
            <p:txBody>
              <a:bodyPr/>
              <a:lstStyle/>
              <a:p>
                <a:endParaRPr lang="en-US"/>
              </a:p>
            </p:txBody>
          </p:sp>
          <p:sp>
            <p:nvSpPr>
              <p:cNvPr id="20548" name="Line 71"/>
              <p:cNvSpPr>
                <a:spLocks noChangeShapeType="1"/>
              </p:cNvSpPr>
              <p:nvPr/>
            </p:nvSpPr>
            <p:spPr bwMode="auto">
              <a:xfrm flipH="1">
                <a:off x="1482" y="1752"/>
                <a:ext cx="297" cy="171"/>
              </a:xfrm>
              <a:prstGeom prst="line">
                <a:avLst/>
              </a:prstGeom>
              <a:noFill/>
              <a:ln w="25400">
                <a:solidFill>
                  <a:srgbClr val="0000FF"/>
                </a:solidFill>
                <a:round/>
                <a:headEnd/>
                <a:tailEnd type="triangle" w="med" len="med"/>
              </a:ln>
            </p:spPr>
            <p:txBody>
              <a:bodyPr/>
              <a:lstStyle/>
              <a:p>
                <a:endParaRPr lang="en-US"/>
              </a:p>
            </p:txBody>
          </p:sp>
          <p:sp>
            <p:nvSpPr>
              <p:cNvPr id="20549" name="Line 72"/>
              <p:cNvSpPr>
                <a:spLocks noChangeShapeType="1"/>
              </p:cNvSpPr>
              <p:nvPr/>
            </p:nvSpPr>
            <p:spPr bwMode="auto">
              <a:xfrm flipH="1">
                <a:off x="1497" y="1929"/>
                <a:ext cx="297" cy="171"/>
              </a:xfrm>
              <a:prstGeom prst="line">
                <a:avLst/>
              </a:prstGeom>
              <a:noFill/>
              <a:ln w="25400">
                <a:solidFill>
                  <a:srgbClr val="0000FF"/>
                </a:solidFill>
                <a:round/>
                <a:headEnd/>
                <a:tailEnd type="triangle" w="med" len="med"/>
              </a:ln>
            </p:spPr>
            <p:txBody>
              <a:bodyPr/>
              <a:lstStyle/>
              <a:p>
                <a:endParaRPr lang="en-US"/>
              </a:p>
            </p:txBody>
          </p:sp>
          <p:sp>
            <p:nvSpPr>
              <p:cNvPr id="20550" name="Line 73"/>
              <p:cNvSpPr>
                <a:spLocks noChangeShapeType="1"/>
              </p:cNvSpPr>
              <p:nvPr/>
            </p:nvSpPr>
            <p:spPr bwMode="auto">
              <a:xfrm flipH="1">
                <a:off x="1482" y="2121"/>
                <a:ext cx="297" cy="171"/>
              </a:xfrm>
              <a:prstGeom prst="line">
                <a:avLst/>
              </a:prstGeom>
              <a:noFill/>
              <a:ln w="25400">
                <a:solidFill>
                  <a:srgbClr val="0000FF"/>
                </a:solidFill>
                <a:round/>
                <a:headEnd/>
                <a:tailEnd type="triangle" w="med" len="med"/>
              </a:ln>
            </p:spPr>
            <p:txBody>
              <a:bodyPr/>
              <a:lstStyle/>
              <a:p>
                <a:endParaRPr lang="en-US"/>
              </a:p>
            </p:txBody>
          </p:sp>
          <p:sp>
            <p:nvSpPr>
              <p:cNvPr id="20551" name="Line 74"/>
              <p:cNvSpPr>
                <a:spLocks noChangeShapeType="1"/>
              </p:cNvSpPr>
              <p:nvPr/>
            </p:nvSpPr>
            <p:spPr bwMode="auto">
              <a:xfrm flipH="1">
                <a:off x="1497" y="2289"/>
                <a:ext cx="297" cy="171"/>
              </a:xfrm>
              <a:prstGeom prst="line">
                <a:avLst/>
              </a:prstGeom>
              <a:noFill/>
              <a:ln w="25400">
                <a:solidFill>
                  <a:srgbClr val="0000FF"/>
                </a:solidFill>
                <a:round/>
                <a:headEnd/>
                <a:tailEnd type="triangle" w="med" len="med"/>
              </a:ln>
            </p:spPr>
            <p:txBody>
              <a:bodyPr/>
              <a:lstStyle/>
              <a:p>
                <a:endParaRPr lang="en-US"/>
              </a:p>
            </p:txBody>
          </p:sp>
          <p:sp>
            <p:nvSpPr>
              <p:cNvPr id="20552" name="Line 75"/>
              <p:cNvSpPr>
                <a:spLocks noChangeShapeType="1"/>
              </p:cNvSpPr>
              <p:nvPr/>
            </p:nvSpPr>
            <p:spPr bwMode="auto">
              <a:xfrm flipH="1">
                <a:off x="1485" y="2493"/>
                <a:ext cx="297" cy="171"/>
              </a:xfrm>
              <a:prstGeom prst="line">
                <a:avLst/>
              </a:prstGeom>
              <a:noFill/>
              <a:ln w="25400">
                <a:solidFill>
                  <a:srgbClr val="0000FF"/>
                </a:solidFill>
                <a:round/>
                <a:headEnd/>
                <a:tailEnd type="triangle" w="med" len="med"/>
              </a:ln>
            </p:spPr>
            <p:txBody>
              <a:bodyPr/>
              <a:lstStyle/>
              <a:p>
                <a:endParaRPr lang="en-US"/>
              </a:p>
            </p:txBody>
          </p:sp>
        </p:grpSp>
        <p:grpSp>
          <p:nvGrpSpPr>
            <p:cNvPr id="7" name="Group 106"/>
            <p:cNvGrpSpPr>
              <a:grpSpLocks/>
            </p:cNvGrpSpPr>
            <p:nvPr/>
          </p:nvGrpSpPr>
          <p:grpSpPr bwMode="auto">
            <a:xfrm>
              <a:off x="433388" y="1952625"/>
              <a:ext cx="552450" cy="2409825"/>
              <a:chOff x="273" y="1059"/>
              <a:chExt cx="348" cy="1518"/>
            </a:xfrm>
          </p:grpSpPr>
          <p:sp>
            <p:nvSpPr>
              <p:cNvPr id="20535" name="Line 79"/>
              <p:cNvSpPr>
                <a:spLocks noChangeShapeType="1"/>
              </p:cNvSpPr>
              <p:nvPr/>
            </p:nvSpPr>
            <p:spPr bwMode="auto">
              <a:xfrm flipH="1" flipV="1">
                <a:off x="276" y="1059"/>
                <a:ext cx="324" cy="90"/>
              </a:xfrm>
              <a:prstGeom prst="line">
                <a:avLst/>
              </a:prstGeom>
              <a:noFill/>
              <a:ln w="25400">
                <a:solidFill>
                  <a:srgbClr val="0000FF"/>
                </a:solidFill>
                <a:round/>
                <a:headEnd/>
                <a:tailEnd type="triangle" w="med" len="med"/>
              </a:ln>
            </p:spPr>
            <p:txBody>
              <a:bodyPr/>
              <a:lstStyle/>
              <a:p>
                <a:endParaRPr lang="en-US"/>
              </a:p>
            </p:txBody>
          </p:sp>
          <p:sp>
            <p:nvSpPr>
              <p:cNvPr id="20536" name="Line 88"/>
              <p:cNvSpPr>
                <a:spLocks noChangeShapeType="1"/>
              </p:cNvSpPr>
              <p:nvPr/>
            </p:nvSpPr>
            <p:spPr bwMode="auto">
              <a:xfrm flipH="1" flipV="1">
                <a:off x="291" y="1236"/>
                <a:ext cx="324" cy="90"/>
              </a:xfrm>
              <a:prstGeom prst="line">
                <a:avLst/>
              </a:prstGeom>
              <a:noFill/>
              <a:ln w="25400">
                <a:solidFill>
                  <a:srgbClr val="0000FF"/>
                </a:solidFill>
                <a:round/>
                <a:headEnd/>
                <a:tailEnd type="triangle" w="med" len="med"/>
              </a:ln>
            </p:spPr>
            <p:txBody>
              <a:bodyPr/>
              <a:lstStyle/>
              <a:p>
                <a:endParaRPr lang="en-US"/>
              </a:p>
            </p:txBody>
          </p:sp>
          <p:sp>
            <p:nvSpPr>
              <p:cNvPr id="20537" name="Line 89"/>
              <p:cNvSpPr>
                <a:spLocks noChangeShapeType="1"/>
              </p:cNvSpPr>
              <p:nvPr/>
            </p:nvSpPr>
            <p:spPr bwMode="auto">
              <a:xfrm flipH="1" flipV="1">
                <a:off x="282" y="1407"/>
                <a:ext cx="324" cy="90"/>
              </a:xfrm>
              <a:prstGeom prst="line">
                <a:avLst/>
              </a:prstGeom>
              <a:noFill/>
              <a:ln w="25400">
                <a:solidFill>
                  <a:srgbClr val="0000FF"/>
                </a:solidFill>
                <a:round/>
                <a:headEnd/>
                <a:tailEnd type="triangle" w="med" len="med"/>
              </a:ln>
            </p:spPr>
            <p:txBody>
              <a:bodyPr/>
              <a:lstStyle/>
              <a:p>
                <a:endParaRPr lang="en-US"/>
              </a:p>
            </p:txBody>
          </p:sp>
          <p:sp>
            <p:nvSpPr>
              <p:cNvPr id="20538" name="Line 90"/>
              <p:cNvSpPr>
                <a:spLocks noChangeShapeType="1"/>
              </p:cNvSpPr>
              <p:nvPr/>
            </p:nvSpPr>
            <p:spPr bwMode="auto">
              <a:xfrm flipH="1" flipV="1">
                <a:off x="279" y="1593"/>
                <a:ext cx="342" cy="81"/>
              </a:xfrm>
              <a:prstGeom prst="line">
                <a:avLst/>
              </a:prstGeom>
              <a:noFill/>
              <a:ln w="25400">
                <a:solidFill>
                  <a:srgbClr val="0000FF"/>
                </a:solidFill>
                <a:round/>
                <a:headEnd/>
                <a:tailEnd type="triangle" w="med" len="med"/>
              </a:ln>
            </p:spPr>
            <p:txBody>
              <a:bodyPr/>
              <a:lstStyle/>
              <a:p>
                <a:endParaRPr lang="en-US"/>
              </a:p>
            </p:txBody>
          </p:sp>
          <p:sp>
            <p:nvSpPr>
              <p:cNvPr id="20539" name="Line 91"/>
              <p:cNvSpPr>
                <a:spLocks noChangeShapeType="1"/>
              </p:cNvSpPr>
              <p:nvPr/>
            </p:nvSpPr>
            <p:spPr bwMode="auto">
              <a:xfrm flipH="1" flipV="1">
                <a:off x="291" y="1758"/>
                <a:ext cx="324" cy="90"/>
              </a:xfrm>
              <a:prstGeom prst="line">
                <a:avLst/>
              </a:prstGeom>
              <a:noFill/>
              <a:ln w="25400">
                <a:solidFill>
                  <a:srgbClr val="0000FF"/>
                </a:solidFill>
                <a:round/>
                <a:headEnd/>
                <a:tailEnd type="triangle" w="med" len="med"/>
              </a:ln>
            </p:spPr>
            <p:txBody>
              <a:bodyPr/>
              <a:lstStyle/>
              <a:p>
                <a:endParaRPr lang="en-US"/>
              </a:p>
            </p:txBody>
          </p:sp>
          <p:sp>
            <p:nvSpPr>
              <p:cNvPr id="20540" name="Line 92"/>
              <p:cNvSpPr>
                <a:spLocks noChangeShapeType="1"/>
              </p:cNvSpPr>
              <p:nvPr/>
            </p:nvSpPr>
            <p:spPr bwMode="auto">
              <a:xfrm flipH="1" flipV="1">
                <a:off x="288" y="1935"/>
                <a:ext cx="324" cy="90"/>
              </a:xfrm>
              <a:prstGeom prst="line">
                <a:avLst/>
              </a:prstGeom>
              <a:noFill/>
              <a:ln w="25400">
                <a:solidFill>
                  <a:srgbClr val="0000FF"/>
                </a:solidFill>
                <a:round/>
                <a:headEnd/>
                <a:tailEnd type="triangle" w="med" len="med"/>
              </a:ln>
            </p:spPr>
            <p:txBody>
              <a:bodyPr/>
              <a:lstStyle/>
              <a:p>
                <a:endParaRPr lang="en-US"/>
              </a:p>
            </p:txBody>
          </p:sp>
          <p:sp>
            <p:nvSpPr>
              <p:cNvPr id="20541" name="Line 93"/>
              <p:cNvSpPr>
                <a:spLocks noChangeShapeType="1"/>
              </p:cNvSpPr>
              <p:nvPr/>
            </p:nvSpPr>
            <p:spPr bwMode="auto">
              <a:xfrm flipH="1" flipV="1">
                <a:off x="279" y="2106"/>
                <a:ext cx="324" cy="90"/>
              </a:xfrm>
              <a:prstGeom prst="line">
                <a:avLst/>
              </a:prstGeom>
              <a:noFill/>
              <a:ln w="25400">
                <a:solidFill>
                  <a:srgbClr val="0000FF"/>
                </a:solidFill>
                <a:round/>
                <a:headEnd/>
                <a:tailEnd type="triangle" w="med" len="med"/>
              </a:ln>
            </p:spPr>
            <p:txBody>
              <a:bodyPr/>
              <a:lstStyle/>
              <a:p>
                <a:endParaRPr lang="en-US"/>
              </a:p>
            </p:txBody>
          </p:sp>
          <p:sp>
            <p:nvSpPr>
              <p:cNvPr id="20542" name="Line 94"/>
              <p:cNvSpPr>
                <a:spLocks noChangeShapeType="1"/>
              </p:cNvSpPr>
              <p:nvPr/>
            </p:nvSpPr>
            <p:spPr bwMode="auto">
              <a:xfrm flipH="1" flipV="1">
                <a:off x="276" y="2292"/>
                <a:ext cx="342" cy="81"/>
              </a:xfrm>
              <a:prstGeom prst="line">
                <a:avLst/>
              </a:prstGeom>
              <a:noFill/>
              <a:ln w="25400">
                <a:solidFill>
                  <a:srgbClr val="0000FF"/>
                </a:solidFill>
                <a:round/>
                <a:headEnd/>
                <a:tailEnd type="triangle" w="med" len="med"/>
              </a:ln>
            </p:spPr>
            <p:txBody>
              <a:bodyPr/>
              <a:lstStyle/>
              <a:p>
                <a:endParaRPr lang="en-US"/>
              </a:p>
            </p:txBody>
          </p:sp>
          <p:sp>
            <p:nvSpPr>
              <p:cNvPr id="20543" name="Line 95"/>
              <p:cNvSpPr>
                <a:spLocks noChangeShapeType="1"/>
              </p:cNvSpPr>
              <p:nvPr/>
            </p:nvSpPr>
            <p:spPr bwMode="auto">
              <a:xfrm flipH="1" flipV="1">
                <a:off x="273" y="2496"/>
                <a:ext cx="342" cy="81"/>
              </a:xfrm>
              <a:prstGeom prst="line">
                <a:avLst/>
              </a:prstGeom>
              <a:noFill/>
              <a:ln w="25400">
                <a:solidFill>
                  <a:srgbClr val="0000FF"/>
                </a:solidFill>
                <a:round/>
                <a:headEnd/>
                <a:tailEnd type="triangle" w="med" len="med"/>
              </a:ln>
            </p:spPr>
            <p:txBody>
              <a:bodyPr/>
              <a:lstStyle/>
              <a:p>
                <a:endParaRPr lang="en-US"/>
              </a:p>
            </p:txBody>
          </p:sp>
        </p:grpSp>
        <p:grpSp>
          <p:nvGrpSpPr>
            <p:cNvPr id="8" name="Group 121"/>
            <p:cNvGrpSpPr>
              <a:grpSpLocks/>
            </p:cNvGrpSpPr>
            <p:nvPr/>
          </p:nvGrpSpPr>
          <p:grpSpPr bwMode="auto">
            <a:xfrm>
              <a:off x="1543050" y="1700213"/>
              <a:ext cx="1104900" cy="404812"/>
              <a:chOff x="972" y="900"/>
              <a:chExt cx="696" cy="255"/>
            </a:xfrm>
          </p:grpSpPr>
          <p:sp>
            <p:nvSpPr>
              <p:cNvPr id="20531" name="Line 117"/>
              <p:cNvSpPr>
                <a:spLocks noChangeShapeType="1"/>
              </p:cNvSpPr>
              <p:nvPr/>
            </p:nvSpPr>
            <p:spPr bwMode="auto">
              <a:xfrm flipH="1">
                <a:off x="972" y="900"/>
                <a:ext cx="252" cy="144"/>
              </a:xfrm>
              <a:prstGeom prst="line">
                <a:avLst/>
              </a:prstGeom>
              <a:noFill/>
              <a:ln w="25400">
                <a:solidFill>
                  <a:schemeClr val="hlink"/>
                </a:solidFill>
                <a:round/>
                <a:headEnd/>
                <a:tailEnd type="triangle" w="med" len="med"/>
              </a:ln>
            </p:spPr>
            <p:txBody>
              <a:bodyPr/>
              <a:lstStyle/>
              <a:p>
                <a:endParaRPr lang="en-US"/>
              </a:p>
            </p:txBody>
          </p:sp>
          <p:sp>
            <p:nvSpPr>
              <p:cNvPr id="20532" name="Line 118"/>
              <p:cNvSpPr>
                <a:spLocks noChangeShapeType="1"/>
              </p:cNvSpPr>
              <p:nvPr/>
            </p:nvSpPr>
            <p:spPr bwMode="auto">
              <a:xfrm flipH="1">
                <a:off x="1113" y="933"/>
                <a:ext cx="252" cy="144"/>
              </a:xfrm>
              <a:prstGeom prst="line">
                <a:avLst/>
              </a:prstGeom>
              <a:noFill/>
              <a:ln w="25400">
                <a:solidFill>
                  <a:schemeClr val="hlink"/>
                </a:solidFill>
                <a:round/>
                <a:headEnd/>
                <a:tailEnd type="triangle" w="med" len="med"/>
              </a:ln>
            </p:spPr>
            <p:txBody>
              <a:bodyPr/>
              <a:lstStyle/>
              <a:p>
                <a:endParaRPr lang="en-US"/>
              </a:p>
            </p:txBody>
          </p:sp>
          <p:sp>
            <p:nvSpPr>
              <p:cNvPr id="20533" name="Line 119"/>
              <p:cNvSpPr>
                <a:spLocks noChangeShapeType="1"/>
              </p:cNvSpPr>
              <p:nvPr/>
            </p:nvSpPr>
            <p:spPr bwMode="auto">
              <a:xfrm flipH="1">
                <a:off x="1257" y="978"/>
                <a:ext cx="270" cy="144"/>
              </a:xfrm>
              <a:prstGeom prst="line">
                <a:avLst/>
              </a:prstGeom>
              <a:noFill/>
              <a:ln w="25400">
                <a:solidFill>
                  <a:schemeClr val="hlink"/>
                </a:solidFill>
                <a:round/>
                <a:headEnd/>
                <a:tailEnd type="triangle" w="med" len="med"/>
              </a:ln>
            </p:spPr>
            <p:txBody>
              <a:bodyPr/>
              <a:lstStyle/>
              <a:p>
                <a:endParaRPr lang="en-US"/>
              </a:p>
            </p:txBody>
          </p:sp>
          <p:sp>
            <p:nvSpPr>
              <p:cNvPr id="20534" name="Line 120"/>
              <p:cNvSpPr>
                <a:spLocks noChangeShapeType="1"/>
              </p:cNvSpPr>
              <p:nvPr/>
            </p:nvSpPr>
            <p:spPr bwMode="auto">
              <a:xfrm flipH="1">
                <a:off x="1398" y="1011"/>
                <a:ext cx="270" cy="144"/>
              </a:xfrm>
              <a:prstGeom prst="line">
                <a:avLst/>
              </a:prstGeom>
              <a:noFill/>
              <a:ln w="25400">
                <a:solidFill>
                  <a:schemeClr val="hlink"/>
                </a:solidFill>
                <a:round/>
                <a:headEnd/>
                <a:tailEnd type="triangle" w="med" len="med"/>
              </a:ln>
            </p:spPr>
            <p:txBody>
              <a:bodyPr/>
              <a:lstStyle/>
              <a:p>
                <a:endParaRPr lang="en-US"/>
              </a:p>
            </p:txBody>
          </p:sp>
        </p:grpSp>
        <p:grpSp>
          <p:nvGrpSpPr>
            <p:cNvPr id="9" name="Group 122"/>
            <p:cNvGrpSpPr>
              <a:grpSpLocks/>
            </p:cNvGrpSpPr>
            <p:nvPr/>
          </p:nvGrpSpPr>
          <p:grpSpPr bwMode="auto">
            <a:xfrm rot="10800000">
              <a:off x="938213" y="1195388"/>
              <a:ext cx="1104900" cy="404812"/>
              <a:chOff x="972" y="900"/>
              <a:chExt cx="696" cy="255"/>
            </a:xfrm>
          </p:grpSpPr>
          <p:sp>
            <p:nvSpPr>
              <p:cNvPr id="20527" name="Line 123"/>
              <p:cNvSpPr>
                <a:spLocks noChangeShapeType="1"/>
              </p:cNvSpPr>
              <p:nvPr/>
            </p:nvSpPr>
            <p:spPr bwMode="auto">
              <a:xfrm flipH="1">
                <a:off x="972" y="900"/>
                <a:ext cx="252" cy="144"/>
              </a:xfrm>
              <a:prstGeom prst="line">
                <a:avLst/>
              </a:prstGeom>
              <a:noFill/>
              <a:ln w="25400">
                <a:solidFill>
                  <a:schemeClr val="hlink"/>
                </a:solidFill>
                <a:round/>
                <a:headEnd/>
                <a:tailEnd type="triangle" w="med" len="med"/>
              </a:ln>
            </p:spPr>
            <p:txBody>
              <a:bodyPr/>
              <a:lstStyle/>
              <a:p>
                <a:endParaRPr lang="en-US"/>
              </a:p>
            </p:txBody>
          </p:sp>
          <p:sp>
            <p:nvSpPr>
              <p:cNvPr id="20528" name="Line 124"/>
              <p:cNvSpPr>
                <a:spLocks noChangeShapeType="1"/>
              </p:cNvSpPr>
              <p:nvPr/>
            </p:nvSpPr>
            <p:spPr bwMode="auto">
              <a:xfrm flipH="1">
                <a:off x="1113" y="933"/>
                <a:ext cx="252" cy="144"/>
              </a:xfrm>
              <a:prstGeom prst="line">
                <a:avLst/>
              </a:prstGeom>
              <a:noFill/>
              <a:ln w="25400">
                <a:solidFill>
                  <a:schemeClr val="hlink"/>
                </a:solidFill>
                <a:round/>
                <a:headEnd/>
                <a:tailEnd type="triangle" w="med" len="med"/>
              </a:ln>
            </p:spPr>
            <p:txBody>
              <a:bodyPr/>
              <a:lstStyle/>
              <a:p>
                <a:endParaRPr lang="en-US"/>
              </a:p>
            </p:txBody>
          </p:sp>
          <p:sp>
            <p:nvSpPr>
              <p:cNvPr id="20529" name="Line 125"/>
              <p:cNvSpPr>
                <a:spLocks noChangeShapeType="1"/>
              </p:cNvSpPr>
              <p:nvPr/>
            </p:nvSpPr>
            <p:spPr bwMode="auto">
              <a:xfrm flipH="1">
                <a:off x="1257" y="978"/>
                <a:ext cx="270" cy="144"/>
              </a:xfrm>
              <a:prstGeom prst="line">
                <a:avLst/>
              </a:prstGeom>
              <a:noFill/>
              <a:ln w="25400">
                <a:solidFill>
                  <a:schemeClr val="hlink"/>
                </a:solidFill>
                <a:round/>
                <a:headEnd/>
                <a:tailEnd type="triangle" w="med" len="med"/>
              </a:ln>
            </p:spPr>
            <p:txBody>
              <a:bodyPr/>
              <a:lstStyle/>
              <a:p>
                <a:endParaRPr lang="en-US"/>
              </a:p>
            </p:txBody>
          </p:sp>
          <p:sp>
            <p:nvSpPr>
              <p:cNvPr id="20530" name="Line 126"/>
              <p:cNvSpPr>
                <a:spLocks noChangeShapeType="1"/>
              </p:cNvSpPr>
              <p:nvPr/>
            </p:nvSpPr>
            <p:spPr bwMode="auto">
              <a:xfrm flipH="1">
                <a:off x="1398" y="1011"/>
                <a:ext cx="270" cy="144"/>
              </a:xfrm>
              <a:prstGeom prst="line">
                <a:avLst/>
              </a:prstGeom>
              <a:noFill/>
              <a:ln w="25400">
                <a:solidFill>
                  <a:schemeClr val="hlink"/>
                </a:solidFill>
                <a:round/>
                <a:headEnd/>
                <a:tailEnd type="triangle" w="med" len="med"/>
              </a:ln>
            </p:spPr>
            <p:txBody>
              <a:bodyPr/>
              <a:lstStyle/>
              <a:p>
                <a:endParaRPr lang="en-US"/>
              </a:p>
            </p:txBody>
          </p:sp>
        </p:grpSp>
        <p:grpSp>
          <p:nvGrpSpPr>
            <p:cNvPr id="10" name="Group 139"/>
            <p:cNvGrpSpPr>
              <a:grpSpLocks/>
            </p:cNvGrpSpPr>
            <p:nvPr/>
          </p:nvGrpSpPr>
          <p:grpSpPr bwMode="auto">
            <a:xfrm>
              <a:off x="600075" y="1581150"/>
              <a:ext cx="995363" cy="404813"/>
              <a:chOff x="378" y="825"/>
              <a:chExt cx="627" cy="255"/>
            </a:xfrm>
          </p:grpSpPr>
          <p:sp>
            <p:nvSpPr>
              <p:cNvPr id="20524" name="Line 132"/>
              <p:cNvSpPr>
                <a:spLocks noChangeShapeType="1"/>
              </p:cNvSpPr>
              <p:nvPr/>
            </p:nvSpPr>
            <p:spPr bwMode="auto">
              <a:xfrm flipH="1" flipV="1">
                <a:off x="378" y="972"/>
                <a:ext cx="342" cy="108"/>
              </a:xfrm>
              <a:prstGeom prst="line">
                <a:avLst/>
              </a:prstGeom>
              <a:noFill/>
              <a:ln w="25400">
                <a:solidFill>
                  <a:schemeClr val="hlink"/>
                </a:solidFill>
                <a:round/>
                <a:headEnd/>
                <a:tailEnd type="triangle" w="med" len="med"/>
              </a:ln>
            </p:spPr>
            <p:txBody>
              <a:bodyPr/>
              <a:lstStyle/>
              <a:p>
                <a:endParaRPr lang="en-US"/>
              </a:p>
            </p:txBody>
          </p:sp>
          <p:sp>
            <p:nvSpPr>
              <p:cNvPr id="20525" name="Line 133"/>
              <p:cNvSpPr>
                <a:spLocks noChangeShapeType="1"/>
              </p:cNvSpPr>
              <p:nvPr/>
            </p:nvSpPr>
            <p:spPr bwMode="auto">
              <a:xfrm flipH="1" flipV="1">
                <a:off x="519" y="897"/>
                <a:ext cx="342" cy="108"/>
              </a:xfrm>
              <a:prstGeom prst="line">
                <a:avLst/>
              </a:prstGeom>
              <a:noFill/>
              <a:ln w="25400">
                <a:solidFill>
                  <a:schemeClr val="hlink"/>
                </a:solidFill>
                <a:round/>
                <a:headEnd/>
                <a:tailEnd type="triangle" w="med" len="med"/>
              </a:ln>
            </p:spPr>
            <p:txBody>
              <a:bodyPr/>
              <a:lstStyle/>
              <a:p>
                <a:endParaRPr lang="en-US"/>
              </a:p>
            </p:txBody>
          </p:sp>
          <p:sp>
            <p:nvSpPr>
              <p:cNvPr id="20526" name="Line 134"/>
              <p:cNvSpPr>
                <a:spLocks noChangeShapeType="1"/>
              </p:cNvSpPr>
              <p:nvPr/>
            </p:nvSpPr>
            <p:spPr bwMode="auto">
              <a:xfrm flipH="1" flipV="1">
                <a:off x="663" y="825"/>
                <a:ext cx="342" cy="108"/>
              </a:xfrm>
              <a:prstGeom prst="line">
                <a:avLst/>
              </a:prstGeom>
              <a:noFill/>
              <a:ln w="25400">
                <a:solidFill>
                  <a:schemeClr val="hlink"/>
                </a:solidFill>
                <a:round/>
                <a:headEnd/>
                <a:tailEnd type="triangle" w="med" len="med"/>
              </a:ln>
            </p:spPr>
            <p:txBody>
              <a:bodyPr/>
              <a:lstStyle/>
              <a:p>
                <a:endParaRPr lang="en-US"/>
              </a:p>
            </p:txBody>
          </p:sp>
        </p:grpSp>
        <p:grpSp>
          <p:nvGrpSpPr>
            <p:cNvPr id="11" name="Group 150"/>
            <p:cNvGrpSpPr>
              <a:grpSpLocks/>
            </p:cNvGrpSpPr>
            <p:nvPr/>
          </p:nvGrpSpPr>
          <p:grpSpPr bwMode="auto">
            <a:xfrm>
              <a:off x="1997075" y="1404938"/>
              <a:ext cx="766763" cy="292100"/>
              <a:chOff x="1258" y="714"/>
              <a:chExt cx="483" cy="184"/>
            </a:xfrm>
          </p:grpSpPr>
          <p:sp>
            <p:nvSpPr>
              <p:cNvPr id="20522" name="Line 135"/>
              <p:cNvSpPr>
                <a:spLocks noChangeShapeType="1"/>
              </p:cNvSpPr>
              <p:nvPr/>
            </p:nvSpPr>
            <p:spPr bwMode="auto">
              <a:xfrm rot="10800000" flipH="1" flipV="1">
                <a:off x="1399" y="714"/>
                <a:ext cx="342" cy="108"/>
              </a:xfrm>
              <a:prstGeom prst="line">
                <a:avLst/>
              </a:prstGeom>
              <a:noFill/>
              <a:ln w="25400">
                <a:solidFill>
                  <a:schemeClr val="hlink"/>
                </a:solidFill>
                <a:round/>
                <a:headEnd/>
                <a:tailEnd type="triangle" w="med" len="med"/>
              </a:ln>
            </p:spPr>
            <p:txBody>
              <a:bodyPr/>
              <a:lstStyle/>
              <a:p>
                <a:endParaRPr lang="en-US"/>
              </a:p>
            </p:txBody>
          </p:sp>
          <p:sp>
            <p:nvSpPr>
              <p:cNvPr id="20523" name="Line 136"/>
              <p:cNvSpPr>
                <a:spLocks noChangeShapeType="1"/>
              </p:cNvSpPr>
              <p:nvPr/>
            </p:nvSpPr>
            <p:spPr bwMode="auto">
              <a:xfrm rot="10800000" flipH="1" flipV="1">
                <a:off x="1258" y="790"/>
                <a:ext cx="342" cy="108"/>
              </a:xfrm>
              <a:prstGeom prst="line">
                <a:avLst/>
              </a:prstGeom>
              <a:noFill/>
              <a:ln w="25400">
                <a:solidFill>
                  <a:schemeClr val="hlink"/>
                </a:solidFill>
                <a:round/>
                <a:headEnd/>
                <a:tailEnd type="triangle" w="med" len="med"/>
              </a:ln>
            </p:spPr>
            <p:txBody>
              <a:bodyPr/>
              <a:lstStyle/>
              <a:p>
                <a:endParaRPr lang="en-US"/>
              </a:p>
            </p:txBody>
          </p:sp>
        </p:grpSp>
        <p:grpSp>
          <p:nvGrpSpPr>
            <p:cNvPr id="12" name="Group 144"/>
            <p:cNvGrpSpPr>
              <a:grpSpLocks/>
            </p:cNvGrpSpPr>
            <p:nvPr/>
          </p:nvGrpSpPr>
          <p:grpSpPr bwMode="auto">
            <a:xfrm>
              <a:off x="1538288" y="3995738"/>
              <a:ext cx="1104900" cy="404812"/>
              <a:chOff x="972" y="900"/>
              <a:chExt cx="696" cy="255"/>
            </a:xfrm>
          </p:grpSpPr>
          <p:sp>
            <p:nvSpPr>
              <p:cNvPr id="20518" name="Line 145"/>
              <p:cNvSpPr>
                <a:spLocks noChangeShapeType="1"/>
              </p:cNvSpPr>
              <p:nvPr/>
            </p:nvSpPr>
            <p:spPr bwMode="auto">
              <a:xfrm flipH="1">
                <a:off x="972" y="900"/>
                <a:ext cx="252" cy="144"/>
              </a:xfrm>
              <a:prstGeom prst="line">
                <a:avLst/>
              </a:prstGeom>
              <a:noFill/>
              <a:ln w="25400">
                <a:solidFill>
                  <a:schemeClr val="hlink"/>
                </a:solidFill>
                <a:round/>
                <a:headEnd/>
                <a:tailEnd type="triangle" w="med" len="med"/>
              </a:ln>
            </p:spPr>
            <p:txBody>
              <a:bodyPr/>
              <a:lstStyle/>
              <a:p>
                <a:endParaRPr lang="en-US"/>
              </a:p>
            </p:txBody>
          </p:sp>
          <p:sp>
            <p:nvSpPr>
              <p:cNvPr id="20519" name="Line 146"/>
              <p:cNvSpPr>
                <a:spLocks noChangeShapeType="1"/>
              </p:cNvSpPr>
              <p:nvPr/>
            </p:nvSpPr>
            <p:spPr bwMode="auto">
              <a:xfrm flipH="1">
                <a:off x="1113" y="933"/>
                <a:ext cx="252" cy="144"/>
              </a:xfrm>
              <a:prstGeom prst="line">
                <a:avLst/>
              </a:prstGeom>
              <a:noFill/>
              <a:ln w="25400">
                <a:solidFill>
                  <a:schemeClr val="hlink"/>
                </a:solidFill>
                <a:round/>
                <a:headEnd/>
                <a:tailEnd type="triangle" w="med" len="med"/>
              </a:ln>
            </p:spPr>
            <p:txBody>
              <a:bodyPr/>
              <a:lstStyle/>
              <a:p>
                <a:endParaRPr lang="en-US"/>
              </a:p>
            </p:txBody>
          </p:sp>
          <p:sp>
            <p:nvSpPr>
              <p:cNvPr id="20520" name="Line 147"/>
              <p:cNvSpPr>
                <a:spLocks noChangeShapeType="1"/>
              </p:cNvSpPr>
              <p:nvPr/>
            </p:nvSpPr>
            <p:spPr bwMode="auto">
              <a:xfrm flipH="1">
                <a:off x="1257" y="978"/>
                <a:ext cx="270" cy="144"/>
              </a:xfrm>
              <a:prstGeom prst="line">
                <a:avLst/>
              </a:prstGeom>
              <a:noFill/>
              <a:ln w="25400">
                <a:solidFill>
                  <a:schemeClr val="hlink"/>
                </a:solidFill>
                <a:round/>
                <a:headEnd/>
                <a:tailEnd type="triangle" w="med" len="med"/>
              </a:ln>
            </p:spPr>
            <p:txBody>
              <a:bodyPr/>
              <a:lstStyle/>
              <a:p>
                <a:endParaRPr lang="en-US"/>
              </a:p>
            </p:txBody>
          </p:sp>
          <p:sp>
            <p:nvSpPr>
              <p:cNvPr id="20521" name="Line 148"/>
              <p:cNvSpPr>
                <a:spLocks noChangeShapeType="1"/>
              </p:cNvSpPr>
              <p:nvPr/>
            </p:nvSpPr>
            <p:spPr bwMode="auto">
              <a:xfrm flipH="1">
                <a:off x="1398" y="1011"/>
                <a:ext cx="270" cy="144"/>
              </a:xfrm>
              <a:prstGeom prst="line">
                <a:avLst/>
              </a:prstGeom>
              <a:noFill/>
              <a:ln w="25400">
                <a:solidFill>
                  <a:schemeClr val="hlink"/>
                </a:solidFill>
                <a:round/>
                <a:headEnd/>
                <a:tailEnd type="triangle" w="med" len="med"/>
              </a:ln>
            </p:spPr>
            <p:txBody>
              <a:bodyPr/>
              <a:lstStyle/>
              <a:p>
                <a:endParaRPr lang="en-US"/>
              </a:p>
            </p:txBody>
          </p:sp>
        </p:grpSp>
        <p:grpSp>
          <p:nvGrpSpPr>
            <p:cNvPr id="13" name="Group 160"/>
            <p:cNvGrpSpPr>
              <a:grpSpLocks/>
            </p:cNvGrpSpPr>
            <p:nvPr/>
          </p:nvGrpSpPr>
          <p:grpSpPr bwMode="auto">
            <a:xfrm>
              <a:off x="1366838" y="2700338"/>
              <a:ext cx="1104901" cy="2160587"/>
              <a:chOff x="861" y="1701"/>
              <a:chExt cx="696" cy="1361"/>
            </a:xfrm>
          </p:grpSpPr>
          <p:sp>
            <p:nvSpPr>
              <p:cNvPr id="20516" name="Text Box 158"/>
              <p:cNvSpPr txBox="1">
                <a:spLocks noChangeArrowheads="1"/>
              </p:cNvSpPr>
              <p:nvPr/>
            </p:nvSpPr>
            <p:spPr bwMode="auto">
              <a:xfrm>
                <a:off x="1069" y="1701"/>
                <a:ext cx="488" cy="324"/>
              </a:xfrm>
              <a:prstGeom prst="rect">
                <a:avLst/>
              </a:prstGeom>
              <a:noFill/>
              <a:ln w="9525" algn="ctr">
                <a:noFill/>
                <a:miter lim="800000"/>
                <a:headEnd/>
                <a:tailEnd/>
              </a:ln>
            </p:spPr>
            <p:txBody>
              <a:bodyPr wrap="square">
                <a:spAutoFit/>
              </a:bodyPr>
              <a:lstStyle/>
              <a:p>
                <a:r>
                  <a:rPr lang="en-US" sz="2400" dirty="0">
                    <a:solidFill>
                      <a:srgbClr val="0000FF"/>
                    </a:solidFill>
                  </a:rPr>
                  <a:t>C</a:t>
                </a:r>
                <a:r>
                  <a:rPr lang="en-US" sz="2400" baseline="-25000" dirty="0">
                    <a:solidFill>
                      <a:srgbClr val="0000FF"/>
                    </a:solidFill>
                  </a:rPr>
                  <a:t>u</a:t>
                </a:r>
              </a:p>
            </p:txBody>
          </p:sp>
          <p:sp>
            <p:nvSpPr>
              <p:cNvPr id="20517" name="Text Box 159"/>
              <p:cNvSpPr txBox="1">
                <a:spLocks noChangeArrowheads="1"/>
              </p:cNvSpPr>
              <p:nvPr/>
            </p:nvSpPr>
            <p:spPr bwMode="auto">
              <a:xfrm>
                <a:off x="861" y="2715"/>
                <a:ext cx="495" cy="347"/>
              </a:xfrm>
              <a:prstGeom prst="rect">
                <a:avLst/>
              </a:prstGeom>
              <a:noFill/>
              <a:ln w="9525" algn="ctr">
                <a:noFill/>
                <a:miter lim="800000"/>
                <a:headEnd/>
                <a:tailEnd/>
              </a:ln>
            </p:spPr>
            <p:txBody>
              <a:bodyPr wrap="square">
                <a:spAutoFit/>
              </a:bodyPr>
              <a:lstStyle/>
              <a:p>
                <a:r>
                  <a:rPr lang="en-US" sz="2400" dirty="0">
                    <a:solidFill>
                      <a:schemeClr val="hlink"/>
                    </a:solidFill>
                  </a:rPr>
                  <a:t>C</a:t>
                </a:r>
                <a:r>
                  <a:rPr lang="en-US" sz="2400" baseline="-25000" dirty="0">
                    <a:solidFill>
                      <a:schemeClr val="hlink"/>
                    </a:solidFill>
                  </a:rPr>
                  <a:t>u</a:t>
                </a:r>
              </a:p>
            </p:txBody>
          </p:sp>
        </p:grpSp>
        <p:grpSp>
          <p:nvGrpSpPr>
            <p:cNvPr id="15" name="Group 180"/>
            <p:cNvGrpSpPr>
              <a:grpSpLocks/>
            </p:cNvGrpSpPr>
            <p:nvPr/>
          </p:nvGrpSpPr>
          <p:grpSpPr bwMode="auto">
            <a:xfrm>
              <a:off x="2957513" y="1971675"/>
              <a:ext cx="471487" cy="2314575"/>
              <a:chOff x="1863" y="1242"/>
              <a:chExt cx="297" cy="1458"/>
            </a:xfrm>
          </p:grpSpPr>
          <p:sp>
            <p:nvSpPr>
              <p:cNvPr id="20504" name="Text Box 176"/>
              <p:cNvSpPr txBox="1">
                <a:spLocks noChangeArrowheads="1"/>
              </p:cNvSpPr>
              <p:nvPr/>
            </p:nvSpPr>
            <p:spPr bwMode="auto">
              <a:xfrm>
                <a:off x="1953" y="1809"/>
                <a:ext cx="207" cy="250"/>
              </a:xfrm>
              <a:prstGeom prst="rect">
                <a:avLst/>
              </a:prstGeom>
              <a:noFill/>
              <a:ln w="9525" algn="ctr">
                <a:noFill/>
                <a:miter lim="800000"/>
                <a:headEnd/>
                <a:tailEnd/>
              </a:ln>
            </p:spPr>
            <p:txBody>
              <a:bodyPr>
                <a:spAutoFit/>
              </a:bodyPr>
              <a:lstStyle/>
              <a:p>
                <a:r>
                  <a:rPr lang="en-US"/>
                  <a:t>h</a:t>
                </a:r>
              </a:p>
            </p:txBody>
          </p:sp>
          <p:sp>
            <p:nvSpPr>
              <p:cNvPr id="20505" name="Line 177"/>
              <p:cNvSpPr>
                <a:spLocks noChangeShapeType="1"/>
              </p:cNvSpPr>
              <p:nvPr/>
            </p:nvSpPr>
            <p:spPr bwMode="auto">
              <a:xfrm>
                <a:off x="1953" y="1242"/>
                <a:ext cx="0" cy="1458"/>
              </a:xfrm>
              <a:prstGeom prst="line">
                <a:avLst/>
              </a:prstGeom>
              <a:noFill/>
              <a:ln w="25400">
                <a:solidFill>
                  <a:schemeClr val="tx1"/>
                </a:solidFill>
                <a:round/>
                <a:headEnd type="triangle" w="med" len="med"/>
                <a:tailEnd type="triangle" w="med" len="med"/>
              </a:ln>
            </p:spPr>
            <p:txBody>
              <a:bodyPr/>
              <a:lstStyle/>
              <a:p>
                <a:endParaRPr lang="en-US"/>
              </a:p>
            </p:txBody>
          </p:sp>
          <p:sp>
            <p:nvSpPr>
              <p:cNvPr id="20506" name="Line 178"/>
              <p:cNvSpPr>
                <a:spLocks noChangeShapeType="1"/>
              </p:cNvSpPr>
              <p:nvPr/>
            </p:nvSpPr>
            <p:spPr bwMode="auto">
              <a:xfrm>
                <a:off x="1872" y="2700"/>
                <a:ext cx="144" cy="0"/>
              </a:xfrm>
              <a:prstGeom prst="line">
                <a:avLst/>
              </a:prstGeom>
              <a:noFill/>
              <a:ln w="9525">
                <a:solidFill>
                  <a:schemeClr val="tx1"/>
                </a:solidFill>
                <a:round/>
                <a:headEnd/>
                <a:tailEnd/>
              </a:ln>
            </p:spPr>
            <p:txBody>
              <a:bodyPr/>
              <a:lstStyle/>
              <a:p>
                <a:endParaRPr lang="en-US"/>
              </a:p>
            </p:txBody>
          </p:sp>
          <p:sp>
            <p:nvSpPr>
              <p:cNvPr id="20507" name="Line 179"/>
              <p:cNvSpPr>
                <a:spLocks noChangeShapeType="1"/>
              </p:cNvSpPr>
              <p:nvPr/>
            </p:nvSpPr>
            <p:spPr bwMode="auto">
              <a:xfrm>
                <a:off x="1863" y="1242"/>
                <a:ext cx="198" cy="0"/>
              </a:xfrm>
              <a:prstGeom prst="line">
                <a:avLst/>
              </a:prstGeom>
              <a:noFill/>
              <a:ln w="9525">
                <a:solidFill>
                  <a:schemeClr val="tx1"/>
                </a:solidFill>
                <a:round/>
                <a:headEnd/>
                <a:tailEnd/>
              </a:ln>
            </p:spPr>
            <p:txBody>
              <a:bodyPr/>
              <a:lstStyle/>
              <a:p>
                <a:endParaRPr lang="en-US"/>
              </a:p>
            </p:txBody>
          </p:sp>
        </p:grpSp>
      </p:grpSp>
      <p:sp>
        <p:nvSpPr>
          <p:cNvPr id="117" name="Text Box 74"/>
          <p:cNvSpPr txBox="1">
            <a:spLocks noChangeArrowheads="1"/>
          </p:cNvSpPr>
          <p:nvPr/>
        </p:nvSpPr>
        <p:spPr bwMode="auto">
          <a:xfrm>
            <a:off x="230483" y="100519"/>
            <a:ext cx="8234364" cy="707886"/>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000" b="1">
                <a:latin typeface="+mn-lt"/>
              </a:defRPr>
            </a:lvl1pPr>
          </a:lstStyle>
          <a:p>
            <a:r>
              <a:rPr lang="en-US" dirty="0"/>
              <a:t>Since the test is very fast, Unconsolidated Undrained (</a:t>
            </a:r>
            <a:r>
              <a:rPr lang="en-US" dirty="0">
                <a:solidFill>
                  <a:srgbClr val="FF0000"/>
                </a:solidFill>
              </a:rPr>
              <a:t>UU</a:t>
            </a:r>
            <a:r>
              <a:rPr lang="en-US" dirty="0"/>
              <a:t>) can be </a:t>
            </a:r>
            <a:r>
              <a:rPr lang="en-US" dirty="0" smtClean="0"/>
              <a:t>expected.</a:t>
            </a:r>
            <a:endParaRPr lang="en-US" dirty="0"/>
          </a:p>
        </p:txBody>
      </p:sp>
      <p:sp>
        <p:nvSpPr>
          <p:cNvPr id="118" name="Text Box 79"/>
          <p:cNvSpPr txBox="1">
            <a:spLocks noChangeArrowheads="1"/>
          </p:cNvSpPr>
          <p:nvPr/>
        </p:nvSpPr>
        <p:spPr bwMode="auto">
          <a:xfrm>
            <a:off x="675204" y="2907484"/>
            <a:ext cx="3971925" cy="646331"/>
          </a:xfrm>
          <a:prstGeom prst="rect">
            <a:avLst/>
          </a:prstGeom>
          <a:solidFill>
            <a:srgbClr val="FFFF00"/>
          </a:solidFill>
          <a:ln w="9525" algn="ctr">
            <a:noFill/>
            <a:miter lim="800000"/>
            <a:headEnd/>
            <a:tailEnd/>
          </a:ln>
        </p:spPr>
        <p:txBody>
          <a:bodyPr>
            <a:spAutoFit/>
          </a:bodyPr>
          <a:lstStyle/>
          <a:p>
            <a:pPr marL="571500" indent="-571500" algn="l" rtl="0"/>
            <a:r>
              <a:rPr lang="en-US" b="1" i="1" dirty="0">
                <a:solidFill>
                  <a:srgbClr val="0000FF"/>
                </a:solidFill>
              </a:rPr>
              <a:t>M</a:t>
            </a:r>
            <a:r>
              <a:rPr lang="en-US" b="1" i="1" baseline="-25000" dirty="0">
                <a:solidFill>
                  <a:srgbClr val="0000FF"/>
                </a:solidFill>
              </a:rPr>
              <a:t>s </a:t>
            </a:r>
            <a:r>
              <a:rPr lang="en-US" b="1" i="1" dirty="0">
                <a:solidFill>
                  <a:srgbClr val="0000FF"/>
                </a:solidFill>
              </a:rPr>
              <a:t>– Shaft shear resistance along the circumference</a:t>
            </a:r>
          </a:p>
        </p:txBody>
      </p:sp>
      <p:graphicFrame>
        <p:nvGraphicFramePr>
          <p:cNvPr id="119" name="Object 80"/>
          <p:cNvGraphicFramePr>
            <a:graphicFrameLocks noChangeAspect="1"/>
          </p:cNvGraphicFramePr>
          <p:nvPr>
            <p:extLst>
              <p:ext uri="{D42A27DB-BD31-4B8C-83A1-F6EECF244321}">
                <p14:modId xmlns:p14="http://schemas.microsoft.com/office/powerpoint/2010/main" val="19133944"/>
              </p:ext>
            </p:extLst>
          </p:nvPr>
        </p:nvGraphicFramePr>
        <p:xfrm>
          <a:off x="658587" y="3627696"/>
          <a:ext cx="2868137" cy="751753"/>
        </p:xfrm>
        <a:graphic>
          <a:graphicData uri="http://schemas.openxmlformats.org/presentationml/2006/ole">
            <mc:AlternateContent xmlns:mc="http://schemas.openxmlformats.org/markup-compatibility/2006">
              <mc:Choice xmlns:v="urn:schemas-microsoft-com:vml" Requires="v">
                <p:oleObj spid="_x0000_s540773" name="Equation" r:id="rId3" imgW="1600200" imgH="419040" progId="Equation.3">
                  <p:embed/>
                </p:oleObj>
              </mc:Choice>
              <mc:Fallback>
                <p:oleObj name="Equation" r:id="rId3" imgW="160020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587" y="3627696"/>
                        <a:ext cx="2868137" cy="751753"/>
                      </a:xfrm>
                      <a:prstGeom prst="rect">
                        <a:avLst/>
                      </a:prstGeom>
                      <a:solidFill>
                        <a:srgbClr val="FFFF00"/>
                      </a:solidFill>
                    </p:spPr>
                  </p:pic>
                </p:oleObj>
              </mc:Fallback>
            </mc:AlternateContent>
          </a:graphicData>
        </a:graphic>
      </p:graphicFrame>
      <p:sp>
        <p:nvSpPr>
          <p:cNvPr id="120" name="Text Box 85"/>
          <p:cNvSpPr txBox="1">
            <a:spLocks noChangeArrowheads="1"/>
          </p:cNvSpPr>
          <p:nvPr/>
        </p:nvSpPr>
        <p:spPr bwMode="auto">
          <a:xfrm>
            <a:off x="675204" y="2292384"/>
            <a:ext cx="4143375" cy="457200"/>
          </a:xfrm>
          <a:prstGeom prst="rect">
            <a:avLst/>
          </a:prstGeom>
          <a:solidFill>
            <a:srgbClr val="FFFF00"/>
          </a:solidFill>
          <a:ln w="9525" algn="ctr">
            <a:noFill/>
            <a:miter lim="800000"/>
            <a:headEnd/>
            <a:tailEnd/>
          </a:ln>
        </p:spPr>
        <p:txBody>
          <a:bodyPr>
            <a:spAutoFit/>
          </a:bodyPr>
          <a:lstStyle/>
          <a:p>
            <a:r>
              <a:rPr lang="en-US" sz="2400" i="1" dirty="0"/>
              <a:t>T = </a:t>
            </a:r>
            <a:r>
              <a:rPr lang="en-US" sz="2400" i="1" dirty="0">
                <a:solidFill>
                  <a:srgbClr val="0000FF"/>
                </a:solidFill>
              </a:rPr>
              <a:t>M</a:t>
            </a:r>
            <a:r>
              <a:rPr lang="en-US" sz="2400" i="1" baseline="-25000" dirty="0">
                <a:solidFill>
                  <a:srgbClr val="0000FF"/>
                </a:solidFill>
              </a:rPr>
              <a:t>s</a:t>
            </a:r>
            <a:r>
              <a:rPr lang="en-US" sz="2400" i="1" dirty="0"/>
              <a:t> + </a:t>
            </a:r>
            <a:r>
              <a:rPr lang="en-US" sz="2400" i="1" dirty="0">
                <a:solidFill>
                  <a:schemeClr val="hlink"/>
                </a:solidFill>
              </a:rPr>
              <a:t>M</a:t>
            </a:r>
            <a:r>
              <a:rPr lang="en-US" sz="2400" i="1" baseline="-25000" dirty="0">
                <a:solidFill>
                  <a:schemeClr val="hlink"/>
                </a:solidFill>
              </a:rPr>
              <a:t>e</a:t>
            </a:r>
            <a:r>
              <a:rPr lang="en-US" sz="2400" i="1" dirty="0">
                <a:solidFill>
                  <a:schemeClr val="hlink"/>
                </a:solidFill>
              </a:rPr>
              <a:t> + M</a:t>
            </a:r>
            <a:r>
              <a:rPr lang="en-US" sz="2400" i="1" baseline="-25000" dirty="0">
                <a:solidFill>
                  <a:schemeClr val="hlink"/>
                </a:solidFill>
              </a:rPr>
              <a:t>e</a:t>
            </a:r>
            <a:r>
              <a:rPr lang="en-US" sz="2400" i="1" baseline="-25000" dirty="0"/>
              <a:t> </a:t>
            </a:r>
            <a:r>
              <a:rPr lang="en-US" sz="2400" i="1" dirty="0"/>
              <a:t>= </a:t>
            </a:r>
            <a:r>
              <a:rPr lang="en-US" sz="2400" i="1" dirty="0">
                <a:solidFill>
                  <a:srgbClr val="0000FF"/>
                </a:solidFill>
              </a:rPr>
              <a:t>M</a:t>
            </a:r>
            <a:r>
              <a:rPr lang="en-US" sz="2400" i="1" baseline="-25000" dirty="0">
                <a:solidFill>
                  <a:srgbClr val="0000FF"/>
                </a:solidFill>
              </a:rPr>
              <a:t>s</a:t>
            </a:r>
            <a:r>
              <a:rPr lang="en-US" sz="2400" i="1" dirty="0"/>
              <a:t> + </a:t>
            </a:r>
            <a:r>
              <a:rPr lang="en-US" sz="2400" i="1" dirty="0">
                <a:solidFill>
                  <a:schemeClr val="hlink"/>
                </a:solidFill>
              </a:rPr>
              <a:t>2M</a:t>
            </a:r>
            <a:r>
              <a:rPr lang="en-US" sz="2400" i="1" baseline="-25000" dirty="0">
                <a:solidFill>
                  <a:schemeClr val="hlink"/>
                </a:solidFill>
              </a:rPr>
              <a:t>e</a:t>
            </a:r>
            <a:r>
              <a:rPr lang="en-US" sz="2400" i="1" dirty="0">
                <a:solidFill>
                  <a:schemeClr val="hlink"/>
                </a:solidFill>
              </a:rPr>
              <a:t> </a:t>
            </a:r>
          </a:p>
        </p:txBody>
      </p:sp>
      <p:sp>
        <p:nvSpPr>
          <p:cNvPr id="121" name="Rectangle 120"/>
          <p:cNvSpPr/>
          <p:nvPr/>
        </p:nvSpPr>
        <p:spPr>
          <a:xfrm>
            <a:off x="230483" y="771730"/>
            <a:ext cx="8234364" cy="1323439"/>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altLang="en-US" sz="2000" b="1" dirty="0">
                <a:latin typeface="+mn-lt"/>
              </a:rPr>
              <a:t>If </a:t>
            </a:r>
            <a:r>
              <a:rPr lang="en-US" altLang="en-US" sz="2000" b="1" dirty="0">
                <a:solidFill>
                  <a:srgbClr val="FF0000"/>
                </a:solidFill>
                <a:latin typeface="+mn-lt"/>
              </a:rPr>
              <a:t>T</a:t>
            </a:r>
            <a:r>
              <a:rPr lang="en-US" altLang="en-US" sz="2000" b="1" dirty="0">
                <a:latin typeface="+mn-lt"/>
              </a:rPr>
              <a:t> is the maximum torque applied at the head of the torque rod to cause failure, it should be equal to the sum of the resisting moment of the shear force along the side surface of the soil cylinder </a:t>
            </a:r>
            <a:r>
              <a:rPr lang="en-US" altLang="en-US" sz="2000" b="1" dirty="0" smtClean="0">
                <a:latin typeface="+mn-lt"/>
              </a:rPr>
              <a:t>(</a:t>
            </a:r>
            <a:r>
              <a:rPr lang="en-US" altLang="en-US" sz="2000" b="1" dirty="0" err="1" smtClean="0">
                <a:solidFill>
                  <a:srgbClr val="FF0000"/>
                </a:solidFill>
                <a:latin typeface="+mn-lt"/>
              </a:rPr>
              <a:t>M</a:t>
            </a:r>
            <a:r>
              <a:rPr lang="en-US" altLang="en-US" sz="2000" b="1" baseline="-25000" dirty="0" err="1" smtClean="0">
                <a:solidFill>
                  <a:srgbClr val="FF0000"/>
                </a:solidFill>
                <a:latin typeface="+mn-lt"/>
              </a:rPr>
              <a:t>s</a:t>
            </a:r>
            <a:r>
              <a:rPr lang="en-US" altLang="en-US" sz="2000" b="1" dirty="0" smtClean="0">
                <a:latin typeface="+mn-lt"/>
              </a:rPr>
              <a:t>) and </a:t>
            </a:r>
            <a:r>
              <a:rPr lang="en-US" altLang="en-US" sz="2000" b="1" dirty="0">
                <a:latin typeface="+mn-lt"/>
              </a:rPr>
              <a:t>the resisting moment of the shear force at each </a:t>
            </a:r>
            <a:r>
              <a:rPr lang="en-US" altLang="en-US" sz="2000" b="1" dirty="0" smtClean="0">
                <a:latin typeface="+mn-lt"/>
              </a:rPr>
              <a:t>end (</a:t>
            </a:r>
            <a:r>
              <a:rPr lang="en-US" altLang="en-US" sz="2000" b="1" dirty="0" smtClean="0">
                <a:solidFill>
                  <a:srgbClr val="FF0000"/>
                </a:solidFill>
                <a:latin typeface="+mn-lt"/>
              </a:rPr>
              <a:t>M</a:t>
            </a:r>
            <a:r>
              <a:rPr lang="en-US" altLang="en-US" sz="2000" b="1" baseline="-25000" dirty="0" smtClean="0">
                <a:solidFill>
                  <a:srgbClr val="FF0000"/>
                </a:solidFill>
                <a:latin typeface="+mn-lt"/>
              </a:rPr>
              <a:t>e</a:t>
            </a:r>
            <a:r>
              <a:rPr lang="en-US" altLang="en-US" sz="2000" b="1" dirty="0" smtClean="0">
                <a:latin typeface="+mn-lt"/>
              </a:rPr>
              <a:t>).</a:t>
            </a:r>
            <a:endParaRPr lang="en-US" sz="2000" b="1" dirty="0">
              <a:latin typeface="+mn-lt"/>
            </a:endParaRPr>
          </a:p>
        </p:txBody>
      </p:sp>
      <p:grpSp>
        <p:nvGrpSpPr>
          <p:cNvPr id="122" name="Group 175"/>
          <p:cNvGrpSpPr>
            <a:grpSpLocks/>
          </p:cNvGrpSpPr>
          <p:nvPr/>
        </p:nvGrpSpPr>
        <p:grpSpPr bwMode="auto">
          <a:xfrm>
            <a:off x="2428" y="5462219"/>
            <a:ext cx="3022554" cy="1072209"/>
            <a:chOff x="2316" y="963"/>
            <a:chExt cx="2481" cy="1052"/>
          </a:xfrm>
        </p:grpSpPr>
        <p:sp>
          <p:nvSpPr>
            <p:cNvPr id="123" name="Line 170"/>
            <p:cNvSpPr>
              <a:spLocks noChangeShapeType="1"/>
            </p:cNvSpPr>
            <p:nvPr/>
          </p:nvSpPr>
          <p:spPr bwMode="auto">
            <a:xfrm>
              <a:off x="3807" y="1773"/>
              <a:ext cx="981" cy="0"/>
            </a:xfrm>
            <a:prstGeom prst="line">
              <a:avLst/>
            </a:prstGeom>
            <a:noFill/>
            <a:ln w="12700">
              <a:solidFill>
                <a:schemeClr val="tx1"/>
              </a:solidFill>
              <a:round/>
              <a:headEnd type="triangle" w="med" len="med"/>
              <a:tailEnd type="triangle" w="med" len="med"/>
            </a:ln>
          </p:spPr>
          <p:txBody>
            <a:bodyPr/>
            <a:lstStyle/>
            <a:p>
              <a:endParaRPr lang="en-US"/>
            </a:p>
          </p:txBody>
        </p:sp>
        <p:sp>
          <p:nvSpPr>
            <p:cNvPr id="124" name="Text Box 169"/>
            <p:cNvSpPr txBox="1">
              <a:spLocks noChangeArrowheads="1"/>
            </p:cNvSpPr>
            <p:nvPr/>
          </p:nvSpPr>
          <p:spPr bwMode="auto">
            <a:xfrm>
              <a:off x="4149" y="1647"/>
              <a:ext cx="417" cy="362"/>
            </a:xfrm>
            <a:prstGeom prst="rect">
              <a:avLst/>
            </a:prstGeom>
            <a:solidFill>
              <a:schemeClr val="bg1"/>
            </a:solidFill>
            <a:ln w="9525" algn="ctr">
              <a:noFill/>
              <a:miter lim="800000"/>
              <a:headEnd/>
              <a:tailEnd/>
            </a:ln>
          </p:spPr>
          <p:txBody>
            <a:bodyPr wrap="square">
              <a:spAutoFit/>
            </a:bodyPr>
            <a:lstStyle/>
            <a:p>
              <a:r>
                <a:rPr lang="en-US"/>
                <a:t>d/2</a:t>
              </a:r>
            </a:p>
          </p:txBody>
        </p:sp>
        <p:sp>
          <p:nvSpPr>
            <p:cNvPr id="125" name="Line 171"/>
            <p:cNvSpPr>
              <a:spLocks noChangeShapeType="1"/>
            </p:cNvSpPr>
            <p:nvPr/>
          </p:nvSpPr>
          <p:spPr bwMode="auto">
            <a:xfrm>
              <a:off x="2832" y="1779"/>
              <a:ext cx="981" cy="0"/>
            </a:xfrm>
            <a:prstGeom prst="line">
              <a:avLst/>
            </a:prstGeom>
            <a:noFill/>
            <a:ln w="12700">
              <a:solidFill>
                <a:schemeClr val="tx1"/>
              </a:solidFill>
              <a:round/>
              <a:headEnd type="triangle" w="med" len="med"/>
              <a:tailEnd type="triangle" w="med" len="med"/>
            </a:ln>
          </p:spPr>
          <p:txBody>
            <a:bodyPr/>
            <a:lstStyle/>
            <a:p>
              <a:endParaRPr lang="en-US"/>
            </a:p>
          </p:txBody>
        </p:sp>
        <p:sp>
          <p:nvSpPr>
            <p:cNvPr id="126" name="Text Box 172"/>
            <p:cNvSpPr txBox="1">
              <a:spLocks noChangeArrowheads="1"/>
            </p:cNvSpPr>
            <p:nvPr/>
          </p:nvSpPr>
          <p:spPr bwMode="auto">
            <a:xfrm>
              <a:off x="3147" y="1653"/>
              <a:ext cx="447" cy="362"/>
            </a:xfrm>
            <a:prstGeom prst="rect">
              <a:avLst/>
            </a:prstGeom>
            <a:solidFill>
              <a:schemeClr val="bg1"/>
            </a:solidFill>
            <a:ln w="9525" algn="ctr">
              <a:noFill/>
              <a:miter lim="800000"/>
              <a:headEnd/>
              <a:tailEnd/>
            </a:ln>
          </p:spPr>
          <p:txBody>
            <a:bodyPr wrap="square">
              <a:spAutoFit/>
            </a:bodyPr>
            <a:lstStyle/>
            <a:p>
              <a:r>
                <a:rPr lang="en-US" dirty="0"/>
                <a:t>d/2</a:t>
              </a:r>
            </a:p>
          </p:txBody>
        </p:sp>
        <p:sp>
          <p:nvSpPr>
            <p:cNvPr id="127" name="Line 173"/>
            <p:cNvSpPr>
              <a:spLocks noChangeShapeType="1"/>
            </p:cNvSpPr>
            <p:nvPr/>
          </p:nvSpPr>
          <p:spPr bwMode="auto">
            <a:xfrm>
              <a:off x="2706" y="969"/>
              <a:ext cx="0" cy="711"/>
            </a:xfrm>
            <a:prstGeom prst="line">
              <a:avLst/>
            </a:prstGeom>
            <a:noFill/>
            <a:ln w="12700">
              <a:solidFill>
                <a:schemeClr val="tx1"/>
              </a:solidFill>
              <a:round/>
              <a:headEnd type="triangle" w="med" len="med"/>
              <a:tailEnd type="triangle" w="med" len="med"/>
            </a:ln>
          </p:spPr>
          <p:txBody>
            <a:bodyPr/>
            <a:lstStyle/>
            <a:p>
              <a:endParaRPr lang="en-US"/>
            </a:p>
          </p:txBody>
        </p:sp>
        <p:sp>
          <p:nvSpPr>
            <p:cNvPr id="128" name="Text Box 174"/>
            <p:cNvSpPr txBox="1">
              <a:spLocks noChangeArrowheads="1"/>
            </p:cNvSpPr>
            <p:nvPr/>
          </p:nvSpPr>
          <p:spPr bwMode="auto">
            <a:xfrm>
              <a:off x="2316" y="1176"/>
              <a:ext cx="525" cy="362"/>
            </a:xfrm>
            <a:prstGeom prst="rect">
              <a:avLst/>
            </a:prstGeom>
            <a:solidFill>
              <a:schemeClr val="bg1"/>
            </a:solidFill>
            <a:ln w="9525" algn="ctr">
              <a:noFill/>
              <a:miter lim="800000"/>
              <a:headEnd/>
              <a:tailEnd/>
            </a:ln>
          </p:spPr>
          <p:txBody>
            <a:bodyPr wrap="square">
              <a:spAutoFit/>
            </a:bodyPr>
            <a:lstStyle/>
            <a:p>
              <a:r>
                <a:rPr lang="en-US" dirty="0"/>
                <a:t>C</a:t>
              </a:r>
              <a:r>
                <a:rPr lang="en-US" baseline="-25000" dirty="0"/>
                <a:t>u</a:t>
              </a:r>
            </a:p>
          </p:txBody>
        </p:sp>
        <p:sp>
          <p:nvSpPr>
            <p:cNvPr id="129" name="Rectangle 167" descr="Light vertical"/>
            <p:cNvSpPr>
              <a:spLocks noChangeArrowheads="1"/>
            </p:cNvSpPr>
            <p:nvPr/>
          </p:nvSpPr>
          <p:spPr bwMode="auto">
            <a:xfrm>
              <a:off x="2826" y="972"/>
              <a:ext cx="1971" cy="702"/>
            </a:xfrm>
            <a:prstGeom prst="rect">
              <a:avLst/>
            </a:prstGeom>
            <a:pattFill prst="ltVert">
              <a:fgClr>
                <a:schemeClr val="hlink"/>
              </a:fgClr>
              <a:bgClr>
                <a:schemeClr val="bg1"/>
              </a:bgClr>
            </a:pattFill>
            <a:ln w="9525" algn="ctr">
              <a:solidFill>
                <a:schemeClr val="hlink"/>
              </a:solidFill>
              <a:miter lim="800000"/>
              <a:headEnd/>
              <a:tailEnd/>
            </a:ln>
          </p:spPr>
          <p:txBody>
            <a:bodyPr wrap="none" anchor="ctr"/>
            <a:lstStyle/>
            <a:p>
              <a:endParaRPr lang="en-US"/>
            </a:p>
          </p:txBody>
        </p:sp>
        <p:sp>
          <p:nvSpPr>
            <p:cNvPr id="130" name="Line 168"/>
            <p:cNvSpPr>
              <a:spLocks noChangeShapeType="1"/>
            </p:cNvSpPr>
            <p:nvPr/>
          </p:nvSpPr>
          <p:spPr bwMode="auto">
            <a:xfrm flipH="1">
              <a:off x="3798" y="963"/>
              <a:ext cx="0" cy="720"/>
            </a:xfrm>
            <a:prstGeom prst="line">
              <a:avLst/>
            </a:prstGeom>
            <a:noFill/>
            <a:ln w="50800">
              <a:solidFill>
                <a:schemeClr val="tx1"/>
              </a:solidFill>
              <a:prstDash val="sysDot"/>
              <a:round/>
              <a:headEnd/>
              <a:tailEnd/>
            </a:ln>
          </p:spPr>
          <p:txBody>
            <a:bodyPr/>
            <a:lstStyle/>
            <a:p>
              <a:endParaRPr lang="en-US"/>
            </a:p>
          </p:txBody>
        </p:sp>
      </p:grpSp>
      <p:grpSp>
        <p:nvGrpSpPr>
          <p:cNvPr id="131" name="Group 99"/>
          <p:cNvGrpSpPr>
            <a:grpSpLocks/>
          </p:cNvGrpSpPr>
          <p:nvPr/>
        </p:nvGrpSpPr>
        <p:grpSpPr bwMode="auto">
          <a:xfrm>
            <a:off x="3053205" y="5312153"/>
            <a:ext cx="2859181" cy="1222275"/>
            <a:chOff x="2440" y="963"/>
            <a:chExt cx="2372" cy="989"/>
          </a:xfrm>
        </p:grpSpPr>
        <p:sp>
          <p:nvSpPr>
            <p:cNvPr id="132" name="Line 84"/>
            <p:cNvSpPr>
              <a:spLocks noChangeShapeType="1"/>
            </p:cNvSpPr>
            <p:nvPr/>
          </p:nvSpPr>
          <p:spPr bwMode="auto">
            <a:xfrm>
              <a:off x="3807" y="1773"/>
              <a:ext cx="981" cy="0"/>
            </a:xfrm>
            <a:prstGeom prst="line">
              <a:avLst/>
            </a:prstGeom>
            <a:noFill/>
            <a:ln w="12700">
              <a:solidFill>
                <a:schemeClr val="tx1"/>
              </a:solidFill>
              <a:round/>
              <a:headEnd type="triangle" w="med" len="med"/>
              <a:tailEnd type="triangle" w="med" len="med"/>
            </a:ln>
          </p:spPr>
          <p:txBody>
            <a:bodyPr/>
            <a:lstStyle/>
            <a:p>
              <a:endParaRPr lang="en-US"/>
            </a:p>
          </p:txBody>
        </p:sp>
        <p:sp>
          <p:nvSpPr>
            <p:cNvPr id="133" name="Text Box 85"/>
            <p:cNvSpPr txBox="1">
              <a:spLocks noChangeArrowheads="1"/>
            </p:cNvSpPr>
            <p:nvPr/>
          </p:nvSpPr>
          <p:spPr bwMode="auto">
            <a:xfrm>
              <a:off x="4080" y="1647"/>
              <a:ext cx="429" cy="299"/>
            </a:xfrm>
            <a:prstGeom prst="rect">
              <a:avLst/>
            </a:prstGeom>
            <a:solidFill>
              <a:schemeClr val="bg1"/>
            </a:solidFill>
            <a:ln w="9525" algn="ctr">
              <a:noFill/>
              <a:miter lim="800000"/>
              <a:headEnd/>
              <a:tailEnd/>
            </a:ln>
          </p:spPr>
          <p:txBody>
            <a:bodyPr wrap="square">
              <a:spAutoFit/>
            </a:bodyPr>
            <a:lstStyle/>
            <a:p>
              <a:r>
                <a:rPr lang="en-US"/>
                <a:t>d/2</a:t>
              </a:r>
            </a:p>
          </p:txBody>
        </p:sp>
        <p:sp>
          <p:nvSpPr>
            <p:cNvPr id="134" name="Line 86"/>
            <p:cNvSpPr>
              <a:spLocks noChangeShapeType="1"/>
            </p:cNvSpPr>
            <p:nvPr/>
          </p:nvSpPr>
          <p:spPr bwMode="auto">
            <a:xfrm>
              <a:off x="2832" y="1779"/>
              <a:ext cx="981" cy="0"/>
            </a:xfrm>
            <a:prstGeom prst="line">
              <a:avLst/>
            </a:prstGeom>
            <a:noFill/>
            <a:ln w="12700">
              <a:solidFill>
                <a:schemeClr val="tx1"/>
              </a:solidFill>
              <a:round/>
              <a:headEnd type="triangle" w="med" len="med"/>
              <a:tailEnd type="triangle" w="med" len="med"/>
            </a:ln>
          </p:spPr>
          <p:txBody>
            <a:bodyPr/>
            <a:lstStyle/>
            <a:p>
              <a:endParaRPr lang="en-US"/>
            </a:p>
          </p:txBody>
        </p:sp>
        <p:sp>
          <p:nvSpPr>
            <p:cNvPr id="135" name="Text Box 87"/>
            <p:cNvSpPr txBox="1">
              <a:spLocks noChangeArrowheads="1"/>
            </p:cNvSpPr>
            <p:nvPr/>
          </p:nvSpPr>
          <p:spPr bwMode="auto">
            <a:xfrm>
              <a:off x="3029" y="1653"/>
              <a:ext cx="478" cy="299"/>
            </a:xfrm>
            <a:prstGeom prst="rect">
              <a:avLst/>
            </a:prstGeom>
            <a:solidFill>
              <a:schemeClr val="bg1"/>
            </a:solidFill>
            <a:ln w="9525" algn="ctr">
              <a:noFill/>
              <a:miter lim="800000"/>
              <a:headEnd/>
              <a:tailEnd/>
            </a:ln>
          </p:spPr>
          <p:txBody>
            <a:bodyPr wrap="square">
              <a:spAutoFit/>
            </a:bodyPr>
            <a:lstStyle/>
            <a:p>
              <a:r>
                <a:rPr lang="en-US" dirty="0"/>
                <a:t>d/2</a:t>
              </a:r>
            </a:p>
          </p:txBody>
        </p:sp>
        <p:sp>
          <p:nvSpPr>
            <p:cNvPr id="136" name="Line 88"/>
            <p:cNvSpPr>
              <a:spLocks noChangeShapeType="1"/>
            </p:cNvSpPr>
            <p:nvPr/>
          </p:nvSpPr>
          <p:spPr bwMode="auto">
            <a:xfrm>
              <a:off x="2706" y="969"/>
              <a:ext cx="0" cy="711"/>
            </a:xfrm>
            <a:prstGeom prst="line">
              <a:avLst/>
            </a:prstGeom>
            <a:noFill/>
            <a:ln w="12700">
              <a:solidFill>
                <a:schemeClr val="tx1"/>
              </a:solidFill>
              <a:round/>
              <a:headEnd type="triangle" w="med" len="med"/>
              <a:tailEnd type="triangle" w="med" len="med"/>
            </a:ln>
          </p:spPr>
          <p:txBody>
            <a:bodyPr/>
            <a:lstStyle/>
            <a:p>
              <a:endParaRPr lang="en-US"/>
            </a:p>
          </p:txBody>
        </p:sp>
        <p:sp>
          <p:nvSpPr>
            <p:cNvPr id="137" name="Text Box 89"/>
            <p:cNvSpPr txBox="1">
              <a:spLocks noChangeArrowheads="1"/>
            </p:cNvSpPr>
            <p:nvPr/>
          </p:nvSpPr>
          <p:spPr bwMode="auto">
            <a:xfrm>
              <a:off x="2440" y="1176"/>
              <a:ext cx="401" cy="299"/>
            </a:xfrm>
            <a:prstGeom prst="rect">
              <a:avLst/>
            </a:prstGeom>
            <a:solidFill>
              <a:schemeClr val="bg1"/>
            </a:solidFill>
            <a:ln w="9525" algn="ctr">
              <a:noFill/>
              <a:miter lim="800000"/>
              <a:headEnd/>
              <a:tailEnd/>
            </a:ln>
          </p:spPr>
          <p:txBody>
            <a:bodyPr wrap="square">
              <a:spAutoFit/>
            </a:bodyPr>
            <a:lstStyle/>
            <a:p>
              <a:r>
                <a:rPr lang="en-US" dirty="0"/>
                <a:t>C</a:t>
              </a:r>
              <a:r>
                <a:rPr lang="en-US" baseline="-25000" dirty="0"/>
                <a:t>u</a:t>
              </a:r>
            </a:p>
          </p:txBody>
        </p:sp>
        <p:sp>
          <p:nvSpPr>
            <p:cNvPr id="138" name="Line 91"/>
            <p:cNvSpPr>
              <a:spLocks noChangeShapeType="1"/>
            </p:cNvSpPr>
            <p:nvPr/>
          </p:nvSpPr>
          <p:spPr bwMode="auto">
            <a:xfrm flipH="1">
              <a:off x="3798" y="963"/>
              <a:ext cx="0" cy="720"/>
            </a:xfrm>
            <a:prstGeom prst="line">
              <a:avLst/>
            </a:prstGeom>
            <a:noFill/>
            <a:ln w="50800">
              <a:solidFill>
                <a:schemeClr val="tx1"/>
              </a:solidFill>
              <a:prstDash val="sysDot"/>
              <a:round/>
              <a:headEnd/>
              <a:tailEnd/>
            </a:ln>
          </p:spPr>
          <p:txBody>
            <a:bodyPr/>
            <a:lstStyle/>
            <a:p>
              <a:endParaRPr lang="en-US"/>
            </a:p>
          </p:txBody>
        </p:sp>
        <p:sp>
          <p:nvSpPr>
            <p:cNvPr id="139" name="AutoShape 97" descr="Light vertical"/>
            <p:cNvSpPr>
              <a:spLocks noChangeArrowheads="1"/>
            </p:cNvSpPr>
            <p:nvPr/>
          </p:nvSpPr>
          <p:spPr bwMode="auto">
            <a:xfrm>
              <a:off x="2817" y="999"/>
              <a:ext cx="972" cy="675"/>
            </a:xfrm>
            <a:prstGeom prst="rtTriangle">
              <a:avLst/>
            </a:prstGeom>
            <a:pattFill prst="ltVert">
              <a:fgClr>
                <a:schemeClr val="hlink"/>
              </a:fgClr>
              <a:bgClr>
                <a:schemeClr val="bg1"/>
              </a:bgClr>
            </a:pattFill>
            <a:ln w="9525" algn="ctr">
              <a:solidFill>
                <a:schemeClr val="tx1"/>
              </a:solidFill>
              <a:miter lim="800000"/>
              <a:headEnd/>
              <a:tailEnd/>
            </a:ln>
          </p:spPr>
          <p:txBody>
            <a:bodyPr wrap="none" anchor="ctr"/>
            <a:lstStyle/>
            <a:p>
              <a:endParaRPr lang="en-US"/>
            </a:p>
          </p:txBody>
        </p:sp>
        <p:sp>
          <p:nvSpPr>
            <p:cNvPr id="140" name="AutoShape 98" descr="Light vertical"/>
            <p:cNvSpPr>
              <a:spLocks noChangeArrowheads="1"/>
            </p:cNvSpPr>
            <p:nvPr/>
          </p:nvSpPr>
          <p:spPr bwMode="auto">
            <a:xfrm flipH="1">
              <a:off x="3813" y="996"/>
              <a:ext cx="999" cy="675"/>
            </a:xfrm>
            <a:prstGeom prst="rtTriangle">
              <a:avLst/>
            </a:prstGeom>
            <a:pattFill prst="ltVert">
              <a:fgClr>
                <a:schemeClr val="hlink"/>
              </a:fgClr>
              <a:bgClr>
                <a:schemeClr val="bg1"/>
              </a:bgClr>
            </a:pattFill>
            <a:ln w="9525" algn="ctr">
              <a:solidFill>
                <a:schemeClr val="tx1"/>
              </a:solidFill>
              <a:miter lim="800000"/>
              <a:headEnd/>
              <a:tailEnd/>
            </a:ln>
          </p:spPr>
          <p:txBody>
            <a:bodyPr wrap="none" anchor="ctr"/>
            <a:lstStyle/>
            <a:p>
              <a:endParaRPr lang="en-US"/>
            </a:p>
          </p:txBody>
        </p:sp>
      </p:grpSp>
      <p:grpSp>
        <p:nvGrpSpPr>
          <p:cNvPr id="141" name="Group 101"/>
          <p:cNvGrpSpPr>
            <a:grpSpLocks/>
          </p:cNvGrpSpPr>
          <p:nvPr/>
        </p:nvGrpSpPr>
        <p:grpSpPr bwMode="auto">
          <a:xfrm>
            <a:off x="6020183" y="5314939"/>
            <a:ext cx="3011471" cy="1219489"/>
            <a:chOff x="2475" y="1359"/>
            <a:chExt cx="2340" cy="990"/>
          </a:xfrm>
        </p:grpSpPr>
        <p:sp>
          <p:nvSpPr>
            <p:cNvPr id="142" name="Line 86"/>
            <p:cNvSpPr>
              <a:spLocks noChangeShapeType="1"/>
            </p:cNvSpPr>
            <p:nvPr/>
          </p:nvSpPr>
          <p:spPr bwMode="auto">
            <a:xfrm>
              <a:off x="3807" y="2169"/>
              <a:ext cx="981" cy="0"/>
            </a:xfrm>
            <a:prstGeom prst="line">
              <a:avLst/>
            </a:prstGeom>
            <a:noFill/>
            <a:ln w="12700">
              <a:solidFill>
                <a:schemeClr val="tx1"/>
              </a:solidFill>
              <a:round/>
              <a:headEnd type="triangle" w="med" len="med"/>
              <a:tailEnd type="triangle" w="med" len="med"/>
            </a:ln>
          </p:spPr>
          <p:txBody>
            <a:bodyPr/>
            <a:lstStyle/>
            <a:p>
              <a:endParaRPr lang="en-US"/>
            </a:p>
          </p:txBody>
        </p:sp>
        <p:sp>
          <p:nvSpPr>
            <p:cNvPr id="143" name="Text Box 87"/>
            <p:cNvSpPr txBox="1">
              <a:spLocks noChangeArrowheads="1"/>
            </p:cNvSpPr>
            <p:nvPr/>
          </p:nvSpPr>
          <p:spPr bwMode="auto">
            <a:xfrm>
              <a:off x="4044" y="2043"/>
              <a:ext cx="465" cy="306"/>
            </a:xfrm>
            <a:prstGeom prst="rect">
              <a:avLst/>
            </a:prstGeom>
            <a:solidFill>
              <a:schemeClr val="bg1"/>
            </a:solidFill>
            <a:ln w="9525" algn="ctr">
              <a:noFill/>
              <a:miter lim="800000"/>
              <a:headEnd/>
              <a:tailEnd/>
            </a:ln>
          </p:spPr>
          <p:txBody>
            <a:bodyPr wrap="square">
              <a:spAutoFit/>
            </a:bodyPr>
            <a:lstStyle/>
            <a:p>
              <a:r>
                <a:rPr lang="en-US" dirty="0"/>
                <a:t>d/2</a:t>
              </a:r>
            </a:p>
          </p:txBody>
        </p:sp>
        <p:sp>
          <p:nvSpPr>
            <p:cNvPr id="144" name="Line 88"/>
            <p:cNvSpPr>
              <a:spLocks noChangeShapeType="1"/>
            </p:cNvSpPr>
            <p:nvPr/>
          </p:nvSpPr>
          <p:spPr bwMode="auto">
            <a:xfrm>
              <a:off x="2832" y="2175"/>
              <a:ext cx="981" cy="0"/>
            </a:xfrm>
            <a:prstGeom prst="line">
              <a:avLst/>
            </a:prstGeom>
            <a:noFill/>
            <a:ln w="12700">
              <a:solidFill>
                <a:schemeClr val="tx1"/>
              </a:solidFill>
              <a:round/>
              <a:headEnd type="triangle" w="med" len="med"/>
              <a:tailEnd type="triangle" w="med" len="med"/>
            </a:ln>
          </p:spPr>
          <p:txBody>
            <a:bodyPr/>
            <a:lstStyle/>
            <a:p>
              <a:endParaRPr lang="en-US"/>
            </a:p>
          </p:txBody>
        </p:sp>
        <p:sp>
          <p:nvSpPr>
            <p:cNvPr id="145" name="Text Box 89"/>
            <p:cNvSpPr txBox="1">
              <a:spLocks noChangeArrowheads="1"/>
            </p:cNvSpPr>
            <p:nvPr/>
          </p:nvSpPr>
          <p:spPr bwMode="auto">
            <a:xfrm>
              <a:off x="3057" y="2049"/>
              <a:ext cx="450" cy="300"/>
            </a:xfrm>
            <a:prstGeom prst="rect">
              <a:avLst/>
            </a:prstGeom>
            <a:solidFill>
              <a:schemeClr val="bg1"/>
            </a:solidFill>
            <a:ln w="9525" algn="ctr">
              <a:noFill/>
              <a:miter lim="800000"/>
              <a:headEnd/>
              <a:tailEnd/>
            </a:ln>
          </p:spPr>
          <p:txBody>
            <a:bodyPr wrap="square">
              <a:spAutoFit/>
            </a:bodyPr>
            <a:lstStyle/>
            <a:p>
              <a:r>
                <a:rPr lang="en-US" dirty="0"/>
                <a:t>d/2</a:t>
              </a:r>
            </a:p>
          </p:txBody>
        </p:sp>
        <p:sp>
          <p:nvSpPr>
            <p:cNvPr id="146" name="Line 90"/>
            <p:cNvSpPr>
              <a:spLocks noChangeShapeType="1"/>
            </p:cNvSpPr>
            <p:nvPr/>
          </p:nvSpPr>
          <p:spPr bwMode="auto">
            <a:xfrm>
              <a:off x="2706" y="1365"/>
              <a:ext cx="0" cy="711"/>
            </a:xfrm>
            <a:prstGeom prst="line">
              <a:avLst/>
            </a:prstGeom>
            <a:noFill/>
            <a:ln w="12700">
              <a:solidFill>
                <a:schemeClr val="tx1"/>
              </a:solidFill>
              <a:round/>
              <a:headEnd type="triangle" w="med" len="med"/>
              <a:tailEnd type="triangle" w="med" len="med"/>
            </a:ln>
          </p:spPr>
          <p:txBody>
            <a:bodyPr/>
            <a:lstStyle/>
            <a:p>
              <a:endParaRPr lang="en-US"/>
            </a:p>
          </p:txBody>
        </p:sp>
        <p:sp>
          <p:nvSpPr>
            <p:cNvPr id="147" name="Text Box 91"/>
            <p:cNvSpPr txBox="1">
              <a:spLocks noChangeArrowheads="1"/>
            </p:cNvSpPr>
            <p:nvPr/>
          </p:nvSpPr>
          <p:spPr bwMode="auto">
            <a:xfrm>
              <a:off x="2475" y="1572"/>
              <a:ext cx="366" cy="304"/>
            </a:xfrm>
            <a:prstGeom prst="rect">
              <a:avLst/>
            </a:prstGeom>
            <a:solidFill>
              <a:schemeClr val="bg1"/>
            </a:solidFill>
            <a:ln w="9525" algn="ctr">
              <a:noFill/>
              <a:miter lim="800000"/>
              <a:headEnd/>
              <a:tailEnd/>
            </a:ln>
          </p:spPr>
          <p:txBody>
            <a:bodyPr wrap="square">
              <a:spAutoFit/>
            </a:bodyPr>
            <a:lstStyle/>
            <a:p>
              <a:r>
                <a:rPr lang="en-US" dirty="0"/>
                <a:t>C</a:t>
              </a:r>
              <a:r>
                <a:rPr lang="en-US" baseline="-25000" dirty="0"/>
                <a:t>u</a:t>
              </a:r>
            </a:p>
          </p:txBody>
        </p:sp>
        <p:sp>
          <p:nvSpPr>
            <p:cNvPr id="148" name="Line 92"/>
            <p:cNvSpPr>
              <a:spLocks noChangeShapeType="1"/>
            </p:cNvSpPr>
            <p:nvPr/>
          </p:nvSpPr>
          <p:spPr bwMode="auto">
            <a:xfrm flipH="1">
              <a:off x="3798" y="1359"/>
              <a:ext cx="0" cy="720"/>
            </a:xfrm>
            <a:prstGeom prst="line">
              <a:avLst/>
            </a:prstGeom>
            <a:noFill/>
            <a:ln w="50800">
              <a:solidFill>
                <a:schemeClr val="tx1"/>
              </a:solidFill>
              <a:prstDash val="sysDot"/>
              <a:round/>
              <a:headEnd/>
              <a:tailEnd/>
            </a:ln>
          </p:spPr>
          <p:txBody>
            <a:bodyPr/>
            <a:lstStyle/>
            <a:p>
              <a:endParaRPr lang="en-US"/>
            </a:p>
          </p:txBody>
        </p:sp>
        <p:sp>
          <p:nvSpPr>
            <p:cNvPr id="149" name="Arc 98" descr="Light vertical"/>
            <p:cNvSpPr>
              <a:spLocks/>
            </p:cNvSpPr>
            <p:nvPr/>
          </p:nvSpPr>
          <p:spPr bwMode="auto">
            <a:xfrm>
              <a:off x="2826" y="1368"/>
              <a:ext cx="963" cy="711"/>
            </a:xfrm>
            <a:custGeom>
              <a:avLst/>
              <a:gdLst>
                <a:gd name="T0" fmla="*/ 0 w 21600"/>
                <a:gd name="T1" fmla="*/ 0 h 21600"/>
                <a:gd name="T2" fmla="*/ 963 w 21600"/>
                <a:gd name="T3" fmla="*/ 711 h 21600"/>
                <a:gd name="T4" fmla="*/ 0 w 21600"/>
                <a:gd name="T5" fmla="*/ 71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pattFill prst="ltVert">
              <a:fgClr>
                <a:schemeClr val="hlink"/>
              </a:fgClr>
              <a:bgClr>
                <a:srgbClr val="FFFFFF"/>
              </a:bgClr>
            </a:pattFill>
            <a:ln w="9525">
              <a:solidFill>
                <a:schemeClr val="tx1"/>
              </a:solidFill>
              <a:round/>
              <a:headEnd/>
              <a:tailEnd/>
            </a:ln>
          </p:spPr>
          <p:txBody>
            <a:bodyPr wrap="none" anchor="ctr"/>
            <a:lstStyle/>
            <a:p>
              <a:endParaRPr lang="en-US"/>
            </a:p>
          </p:txBody>
        </p:sp>
        <p:sp>
          <p:nvSpPr>
            <p:cNvPr id="150" name="Arc 100" descr="Light vertical"/>
            <p:cNvSpPr>
              <a:spLocks/>
            </p:cNvSpPr>
            <p:nvPr/>
          </p:nvSpPr>
          <p:spPr bwMode="auto">
            <a:xfrm flipH="1">
              <a:off x="3798" y="1359"/>
              <a:ext cx="1017" cy="711"/>
            </a:xfrm>
            <a:custGeom>
              <a:avLst/>
              <a:gdLst>
                <a:gd name="T0" fmla="*/ 0 w 21600"/>
                <a:gd name="T1" fmla="*/ 0 h 21600"/>
                <a:gd name="T2" fmla="*/ 1017 w 21600"/>
                <a:gd name="T3" fmla="*/ 711 h 21600"/>
                <a:gd name="T4" fmla="*/ 0 w 21600"/>
                <a:gd name="T5" fmla="*/ 71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pattFill prst="ltVert">
              <a:fgClr>
                <a:schemeClr val="hlink"/>
              </a:fgClr>
              <a:bgClr>
                <a:schemeClr val="bg1"/>
              </a:bgClr>
            </a:pattFill>
            <a:ln w="9525">
              <a:solidFill>
                <a:schemeClr val="folHlink"/>
              </a:solidFill>
              <a:round/>
              <a:headEnd/>
              <a:tailEnd/>
            </a:ln>
          </p:spPr>
          <p:txBody>
            <a:bodyPr wrap="none" anchor="ctr"/>
            <a:lstStyle/>
            <a:p>
              <a:endParaRPr lang="en-US"/>
            </a:p>
          </p:txBody>
        </p:sp>
      </p:grpSp>
      <p:sp>
        <p:nvSpPr>
          <p:cNvPr id="17" name="Rectangle 16"/>
          <p:cNvSpPr/>
          <p:nvPr/>
        </p:nvSpPr>
        <p:spPr>
          <a:xfrm>
            <a:off x="658587" y="4467627"/>
            <a:ext cx="6110603" cy="646331"/>
          </a:xfrm>
          <a:prstGeom prst="rect">
            <a:avLst/>
          </a:prstGeom>
        </p:spPr>
        <p:txBody>
          <a:bodyPr wrap="square">
            <a:spAutoFit/>
          </a:bodyPr>
          <a:lstStyle/>
          <a:p>
            <a:pPr algn="just" rtl="0"/>
            <a:r>
              <a:rPr lang="en-US" b="1" dirty="0" smtClean="0">
                <a:solidFill>
                  <a:srgbClr val="FF0000"/>
                </a:solidFill>
                <a:latin typeface="Times-Roman"/>
              </a:rPr>
              <a:t>M</a:t>
            </a:r>
            <a:r>
              <a:rPr lang="en-US" b="1" baseline="-25000" dirty="0" smtClean="0">
                <a:solidFill>
                  <a:srgbClr val="FF0000"/>
                </a:solidFill>
                <a:latin typeface="Times-Roman"/>
              </a:rPr>
              <a:t>e</a:t>
            </a:r>
            <a:r>
              <a:rPr lang="en-US" b="1" dirty="0" smtClean="0">
                <a:solidFill>
                  <a:srgbClr val="FF0000"/>
                </a:solidFill>
                <a:latin typeface="Times-Roman"/>
              </a:rPr>
              <a:t> depends on the assumed distribution of shear </a:t>
            </a:r>
            <a:r>
              <a:rPr lang="en-US" b="1" dirty="0">
                <a:solidFill>
                  <a:srgbClr val="FF0000"/>
                </a:solidFill>
                <a:latin typeface="Times-Roman"/>
              </a:rPr>
              <a:t>strength mobilization at the ends of the soil </a:t>
            </a:r>
            <a:r>
              <a:rPr lang="en-US" b="1" dirty="0" smtClean="0">
                <a:solidFill>
                  <a:srgbClr val="FF0000"/>
                </a:solidFill>
                <a:latin typeface="Times-Roman"/>
              </a:rPr>
              <a:t>cylinder.</a:t>
            </a:r>
            <a:endParaRPr lang="en-US" b="1" dirty="0">
              <a:solidFill>
                <a:srgbClr val="FF0000"/>
              </a:solidFill>
            </a:endParaRPr>
          </a:p>
        </p:txBody>
      </p:sp>
    </p:spTree>
    <p:extLst>
      <p:ext uri="{BB962C8B-B14F-4D97-AF65-F5344CB8AC3E}">
        <p14:creationId xmlns:p14="http://schemas.microsoft.com/office/powerpoint/2010/main" val="28346237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2"/>
                                        </p:tgtEl>
                                        <p:attrNameLst>
                                          <p:attrName>style.visibility</p:attrName>
                                        </p:attrNameLst>
                                      </p:cBhvr>
                                      <p:to>
                                        <p:strVal val="visible"/>
                                      </p:to>
                                    </p:set>
                                    <p:animEffect transition="in" filter="wipe(left)">
                                      <p:cBhvr>
                                        <p:cTn id="15" dur="1000"/>
                                        <p:tgtEl>
                                          <p:spTgt spid="12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70149" y="5224645"/>
            <a:ext cx="8050658" cy="830997"/>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sym typeface="Symbol" panose="05050102010706020507" pitchFamily="18" charset="2"/>
              </a:rPr>
              <a:t>For </a:t>
            </a:r>
            <a:r>
              <a:rPr lang="en-US" sz="2400" b="1" dirty="0" smtClean="0">
                <a:solidFill>
                  <a:srgbClr val="0000FF"/>
                </a:solidFill>
                <a:latin typeface="+mn-lt"/>
                <a:sym typeface="Symbol" panose="05050102010706020507" pitchFamily="18" charset="2"/>
              </a:rPr>
              <a:t>granular</a:t>
            </a:r>
            <a:r>
              <a:rPr lang="en-US" sz="2400" b="1" dirty="0" smtClean="0">
                <a:latin typeface="+mn-lt"/>
                <a:sym typeface="Symbol" panose="05050102010706020507" pitchFamily="18" charset="2"/>
              </a:rPr>
              <a:t> </a:t>
            </a:r>
            <a:r>
              <a:rPr lang="en-US" sz="2400" b="1" dirty="0" smtClean="0">
                <a:solidFill>
                  <a:srgbClr val="0000FF"/>
                </a:solidFill>
                <a:latin typeface="+mn-lt"/>
                <a:sym typeface="Symbol" panose="05050102010706020507" pitchFamily="18" charset="2"/>
              </a:rPr>
              <a:t>materials</a:t>
            </a:r>
            <a:r>
              <a:rPr lang="en-US" sz="2400" b="1" dirty="0" smtClean="0">
                <a:latin typeface="+mn-lt"/>
                <a:sym typeface="Symbol" panose="05050102010706020507" pitchFamily="18" charset="2"/>
              </a:rPr>
              <a:t>, there is no cohesion between particles and Eq. (</a:t>
            </a:r>
            <a:r>
              <a:rPr lang="en-US" sz="2400" b="1" dirty="0">
                <a:latin typeface="+mn-lt"/>
                <a:sym typeface="Symbol" panose="05050102010706020507" pitchFamily="18" charset="2"/>
              </a:rPr>
              <a:t>7</a:t>
            </a:r>
            <a:r>
              <a:rPr lang="en-US" sz="2400" b="1" dirty="0" smtClean="0">
                <a:latin typeface="+mn-lt"/>
                <a:sym typeface="Symbol" panose="05050102010706020507" pitchFamily="18" charset="2"/>
              </a:rPr>
              <a:t>) is reduced to</a:t>
            </a:r>
            <a:endParaRPr lang="en-US" sz="2400" b="1" dirty="0">
              <a:latin typeface="+mn-lt"/>
            </a:endParaRPr>
          </a:p>
        </p:txBody>
      </p:sp>
      <mc:AlternateContent xmlns:mc="http://schemas.openxmlformats.org/markup-compatibility/2006" xmlns:a14="http://schemas.microsoft.com/office/drawing/2010/main">
        <mc:Choice Requires="a14">
          <p:sp>
            <p:nvSpPr>
              <p:cNvPr id="8" name="TextBox 7"/>
              <p:cNvSpPr txBox="1"/>
              <p:nvPr/>
            </p:nvSpPr>
            <p:spPr>
              <a:xfrm>
                <a:off x="997192" y="6133297"/>
                <a:ext cx="3515966" cy="404341"/>
              </a:xfrm>
              <a:prstGeom prst="rect">
                <a:avLst/>
              </a:prstGeom>
              <a:solidFill>
                <a:srgbClr val="FFFF00"/>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ea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𝝉</m:t>
                          </m:r>
                        </m:e>
                        <m:sub>
                          <m:r>
                            <a:rPr lang="en-US" sz="2400" b="1" i="1" smtClean="0">
                              <a:latin typeface="Cambria Math" panose="02040503050406030204" pitchFamily="18" charset="0"/>
                              <a:ea typeface="Cambria Math" panose="02040503050406030204" pitchFamily="18" charset="0"/>
                            </a:rPr>
                            <m:t>𝒇</m:t>
                          </m:r>
                        </m:sub>
                      </m:sSub>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𝒏</m:t>
                          </m:r>
                        </m:sub>
                      </m:sSub>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rPr>
                        <m:t>𝒕𝒂𝒏</m:t>
                      </m:r>
                      <m:r>
                        <a:rPr lang="en-US" sz="2400" b="1" i="1" smtClean="0">
                          <a:latin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m:t>
                      </m:r>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𝟖</m:t>
                      </m:r>
                      <m:r>
                        <a:rPr lang="en-US" sz="2400" b="1" i="1" smtClean="0">
                          <a:latin typeface="Cambria Math" panose="02040503050406030204" pitchFamily="18" charset="0"/>
                          <a:ea typeface="Cambria Math" panose="02040503050406030204" pitchFamily="18" charset="0"/>
                        </a:rPr>
                        <m:t>)</m:t>
                      </m:r>
                    </m:oMath>
                  </m:oMathPara>
                </a14:m>
                <a:endParaRPr lang="en-US" sz="2400" b="1" dirty="0">
                  <a:latin typeface="+mn-lt"/>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997192" y="6133297"/>
                <a:ext cx="3515966" cy="404341"/>
              </a:xfrm>
              <a:prstGeom prst="rect">
                <a:avLst/>
              </a:prstGeom>
              <a:blipFill rotWithShape="0">
                <a:blip r:embed="rId2"/>
                <a:stretch>
                  <a:fillRect b="-27273"/>
                </a:stretch>
              </a:blipFill>
            </p:spPr>
            <p:txBody>
              <a:bodyPr/>
              <a:lstStyle/>
              <a:p>
                <a:r>
                  <a:rPr lang="en-US">
                    <a:noFill/>
                  </a:rPr>
                  <a:t> </a:t>
                </a:r>
              </a:p>
            </p:txBody>
          </p:sp>
        </mc:Fallback>
      </mc:AlternateContent>
      <p:pic>
        <p:nvPicPr>
          <p:cNvPr id="12" name="Picture 2"/>
          <p:cNvPicPr>
            <a:picLocks noChangeAspect="1" noChangeArrowheads="1"/>
          </p:cNvPicPr>
          <p:nvPr/>
        </p:nvPicPr>
        <p:blipFill>
          <a:blip r:embed="rId3" cstate="print"/>
          <a:srcRect/>
          <a:stretch>
            <a:fillRect/>
          </a:stretch>
        </p:blipFill>
        <p:spPr bwMode="auto">
          <a:xfrm>
            <a:off x="4495478" y="1060845"/>
            <a:ext cx="2214884" cy="997223"/>
          </a:xfrm>
          <a:prstGeom prst="rect">
            <a:avLst/>
          </a:prstGeom>
          <a:noFill/>
          <a:ln w="9525">
            <a:noFill/>
            <a:miter lim="800000"/>
            <a:headEnd/>
            <a:tailEnd/>
          </a:ln>
        </p:spPr>
      </p:pic>
      <p:pic>
        <p:nvPicPr>
          <p:cNvPr id="13" name="Picture 3"/>
          <p:cNvPicPr>
            <a:picLocks noChangeAspect="1" noChangeArrowheads="1"/>
          </p:cNvPicPr>
          <p:nvPr/>
        </p:nvPicPr>
        <p:blipFill>
          <a:blip r:embed="rId4" cstate="print"/>
          <a:srcRect/>
          <a:stretch>
            <a:fillRect/>
          </a:stretch>
        </p:blipFill>
        <p:spPr bwMode="auto">
          <a:xfrm>
            <a:off x="1223642" y="1012616"/>
            <a:ext cx="2376808" cy="1128383"/>
          </a:xfrm>
          <a:prstGeom prst="rect">
            <a:avLst/>
          </a:prstGeom>
          <a:noFill/>
          <a:ln w="9525">
            <a:noFill/>
            <a:miter lim="800000"/>
            <a:headEnd/>
            <a:tailEnd/>
          </a:ln>
        </p:spPr>
      </p:pic>
      <p:sp>
        <p:nvSpPr>
          <p:cNvPr id="14" name="Rectangle 13"/>
          <p:cNvSpPr/>
          <p:nvPr/>
        </p:nvSpPr>
        <p:spPr>
          <a:xfrm>
            <a:off x="357190" y="272986"/>
            <a:ext cx="8151014" cy="830997"/>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a:solidFill>
                  <a:srgbClr val="0000FF"/>
                </a:solidFill>
                <a:latin typeface="+mn-lt"/>
              </a:rPr>
              <a:t>Cohesion</a:t>
            </a:r>
            <a:r>
              <a:rPr lang="en-US" sz="2400" b="1" dirty="0">
                <a:latin typeface="+mn-lt"/>
              </a:rPr>
              <a:t> (c), is a measure of the forces that cement particles of soils (</a:t>
            </a:r>
            <a:r>
              <a:rPr lang="en-US" sz="2400" b="1" dirty="0">
                <a:solidFill>
                  <a:srgbClr val="FF0000"/>
                </a:solidFill>
                <a:latin typeface="+mn-lt"/>
              </a:rPr>
              <a:t>stress</a:t>
            </a:r>
            <a:r>
              <a:rPr lang="en-US" sz="2400" b="1" dirty="0">
                <a:latin typeface="+mn-lt"/>
              </a:rPr>
              <a:t> </a:t>
            </a:r>
            <a:r>
              <a:rPr lang="en-US" sz="2400" b="1" dirty="0">
                <a:solidFill>
                  <a:srgbClr val="FF0000"/>
                </a:solidFill>
                <a:latin typeface="+mn-lt"/>
              </a:rPr>
              <a:t>independent</a:t>
            </a:r>
            <a:r>
              <a:rPr lang="en-US" sz="2400" b="1" dirty="0" smtClean="0">
                <a:latin typeface="+mn-lt"/>
              </a:rPr>
              <a:t>).</a:t>
            </a:r>
            <a:endParaRPr lang="en-US" sz="2400" b="1" dirty="0">
              <a:latin typeface="+mn-lt"/>
            </a:endParaRPr>
          </a:p>
        </p:txBody>
      </p:sp>
      <p:sp>
        <p:nvSpPr>
          <p:cNvPr id="15" name="Rectangle 14"/>
          <p:cNvSpPr/>
          <p:nvPr/>
        </p:nvSpPr>
        <p:spPr>
          <a:xfrm>
            <a:off x="384083" y="2505632"/>
            <a:ext cx="8151014" cy="830997"/>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a:solidFill>
                  <a:srgbClr val="0000FF"/>
                </a:solidFill>
                <a:latin typeface="+mn-lt"/>
              </a:rPr>
              <a:t>Internal Friction angle (φ)</a:t>
            </a:r>
            <a:r>
              <a:rPr lang="en-US" sz="2400" b="1" dirty="0">
                <a:latin typeface="+mn-lt"/>
              </a:rPr>
              <a:t>, is </a:t>
            </a:r>
            <a:r>
              <a:rPr lang="en-US" sz="2400" b="1" dirty="0" smtClean="0">
                <a:latin typeface="+mn-lt"/>
              </a:rPr>
              <a:t>a </a:t>
            </a:r>
            <a:r>
              <a:rPr lang="en-US" sz="2400" b="1" dirty="0">
                <a:latin typeface="+mn-lt"/>
              </a:rPr>
              <a:t>measure of the shear strength of soils due to friction (stress dependent).</a:t>
            </a:r>
          </a:p>
        </p:txBody>
      </p:sp>
      <p:pic>
        <p:nvPicPr>
          <p:cNvPr id="16" name="Picture 2"/>
          <p:cNvPicPr>
            <a:picLocks noChangeAspect="1" noChangeArrowheads="1"/>
          </p:cNvPicPr>
          <p:nvPr/>
        </p:nvPicPr>
        <p:blipFill>
          <a:blip r:embed="rId5" cstate="print"/>
          <a:srcRect/>
          <a:stretch>
            <a:fillRect/>
          </a:stretch>
        </p:blipFill>
        <p:spPr bwMode="auto">
          <a:xfrm>
            <a:off x="1771651" y="3346750"/>
            <a:ext cx="4586288" cy="1824435"/>
          </a:xfrm>
          <a:prstGeom prst="rect">
            <a:avLst/>
          </a:prstGeom>
          <a:noFill/>
          <a:ln w="9525">
            <a:noFill/>
            <a:miter lim="800000"/>
            <a:headEnd/>
            <a:tailEnd/>
          </a:ln>
        </p:spPr>
      </p:pic>
    </p:spTree>
    <p:extLst>
      <p:ext uri="{BB962C8B-B14F-4D97-AF65-F5344CB8AC3E}">
        <p14:creationId xmlns:p14="http://schemas.microsoft.com/office/powerpoint/2010/main" val="3208733291"/>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74"/>
          <p:cNvSpPr txBox="1">
            <a:spLocks noChangeArrowheads="1"/>
          </p:cNvSpPr>
          <p:nvPr/>
        </p:nvSpPr>
        <p:spPr bwMode="auto">
          <a:xfrm>
            <a:off x="4031057" y="552446"/>
            <a:ext cx="4658519" cy="1015663"/>
          </a:xfrm>
          <a:prstGeom prst="rect">
            <a:avLst/>
          </a:prstGeom>
          <a:solidFill>
            <a:schemeClr val="accent3">
              <a:lumMod val="20000"/>
              <a:lumOff val="80000"/>
            </a:schemeClr>
          </a:solidFill>
          <a:ln w="9525" algn="ctr">
            <a:noFill/>
            <a:miter lim="800000"/>
            <a:headEnd/>
            <a:tailEnd/>
          </a:ln>
        </p:spPr>
        <p:txBody>
          <a:bodyPr wrap="square">
            <a:spAutoFit/>
          </a:bodyPr>
          <a:lstStyle/>
          <a:p>
            <a:pPr algn="just" rtl="0"/>
            <a:r>
              <a:rPr lang="en-US" sz="2000" b="1" i="1" dirty="0" smtClean="0">
                <a:latin typeface="Symbol" pitchFamily="18" charset="2"/>
              </a:rPr>
              <a:t>b </a:t>
            </a:r>
            <a:r>
              <a:rPr lang="en-US" sz="2000" b="1" dirty="0" smtClean="0"/>
              <a:t>= 1/2  </a:t>
            </a:r>
            <a:r>
              <a:rPr lang="en-US" sz="2000" b="1" dirty="0" smtClean="0">
                <a:latin typeface="+mn-lt"/>
              </a:rPr>
              <a:t>for triangular distribution</a:t>
            </a:r>
          </a:p>
          <a:p>
            <a:pPr algn="just" rtl="0"/>
            <a:r>
              <a:rPr lang="en-US" sz="2000" b="1" i="1" dirty="0" smtClean="0">
                <a:latin typeface="Symbol" pitchFamily="18" charset="2"/>
              </a:rPr>
              <a:t>b</a:t>
            </a:r>
            <a:r>
              <a:rPr lang="en-US" sz="2000" b="1" dirty="0" smtClean="0"/>
              <a:t> = 2/3 </a:t>
            </a:r>
            <a:r>
              <a:rPr lang="en-US" sz="2000" b="1" dirty="0" smtClean="0">
                <a:latin typeface="+mn-lt"/>
              </a:rPr>
              <a:t>for uniform distribution</a:t>
            </a:r>
          </a:p>
          <a:p>
            <a:pPr algn="just" rtl="0"/>
            <a:r>
              <a:rPr lang="en-US" sz="2000" b="1" i="1" dirty="0" smtClean="0">
                <a:latin typeface="Symbol" pitchFamily="18" charset="2"/>
              </a:rPr>
              <a:t>b</a:t>
            </a:r>
            <a:r>
              <a:rPr lang="en-US" sz="2000" b="1" dirty="0" smtClean="0"/>
              <a:t> = 3/5 </a:t>
            </a:r>
            <a:r>
              <a:rPr lang="en-US" sz="2000" b="1" dirty="0" smtClean="0">
                <a:latin typeface="+mn-lt"/>
              </a:rPr>
              <a:t>for parabolic distribution</a:t>
            </a:r>
          </a:p>
        </p:txBody>
      </p:sp>
      <p:graphicFrame>
        <p:nvGraphicFramePr>
          <p:cNvPr id="4" name="Object 100"/>
          <p:cNvGraphicFramePr>
            <a:graphicFrameLocks noChangeAspect="1"/>
          </p:cNvGraphicFramePr>
          <p:nvPr>
            <p:extLst>
              <p:ext uri="{D42A27DB-BD31-4B8C-83A1-F6EECF244321}">
                <p14:modId xmlns:p14="http://schemas.microsoft.com/office/powerpoint/2010/main" val="682999131"/>
              </p:ext>
            </p:extLst>
          </p:nvPr>
        </p:nvGraphicFramePr>
        <p:xfrm>
          <a:off x="685802" y="502413"/>
          <a:ext cx="2714624" cy="1227641"/>
        </p:xfrm>
        <a:graphic>
          <a:graphicData uri="http://schemas.openxmlformats.org/presentationml/2006/ole">
            <mc:AlternateContent xmlns:mc="http://schemas.openxmlformats.org/markup-compatibility/2006">
              <mc:Choice xmlns:v="urn:schemas-microsoft-com:vml" Requires="v">
                <p:oleObj spid="_x0000_s541797" name="Equation" r:id="rId3" imgW="1333440" imgH="660240" progId="Equation.3">
                  <p:embed/>
                </p:oleObj>
              </mc:Choice>
              <mc:Fallback>
                <p:oleObj name="Equation" r:id="rId3" imgW="1333440" imgH="660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2" y="502413"/>
                        <a:ext cx="2714624" cy="1227641"/>
                      </a:xfrm>
                      <a:prstGeom prst="rect">
                        <a:avLst/>
                      </a:prstGeom>
                      <a:solidFill>
                        <a:schemeClr val="accent1">
                          <a:lumMod val="60000"/>
                          <a:lumOff val="40000"/>
                        </a:schemeClr>
                      </a:solidFill>
                    </p:spPr>
                  </p:pic>
                </p:oleObj>
              </mc:Fallback>
            </mc:AlternateContent>
          </a:graphicData>
        </a:graphic>
      </p:graphicFrame>
      <p:sp>
        <p:nvSpPr>
          <p:cNvPr id="5" name="Rectangle 4"/>
          <p:cNvSpPr/>
          <p:nvPr/>
        </p:nvSpPr>
        <p:spPr>
          <a:xfrm>
            <a:off x="211935" y="27457"/>
            <a:ext cx="7158038" cy="400110"/>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000" b="1" dirty="0">
                <a:latin typeface="+mn-lt"/>
              </a:rPr>
              <a:t>In general</a:t>
            </a:r>
            <a:r>
              <a:rPr lang="en-US" sz="2000" b="1" dirty="0" smtClean="0">
                <a:latin typeface="+mn-lt"/>
              </a:rPr>
              <a:t>, the </a:t>
            </a:r>
            <a:r>
              <a:rPr lang="en-US" sz="2000" b="1" dirty="0">
                <a:latin typeface="+mn-lt"/>
              </a:rPr>
              <a:t>torque, T, at failure can be expressed as</a:t>
            </a:r>
          </a:p>
        </p:txBody>
      </p:sp>
      <p:sp>
        <p:nvSpPr>
          <p:cNvPr id="6" name="Text Box 74"/>
          <p:cNvSpPr txBox="1">
            <a:spLocks noChangeArrowheads="1"/>
          </p:cNvSpPr>
          <p:nvPr/>
        </p:nvSpPr>
        <p:spPr bwMode="auto">
          <a:xfrm>
            <a:off x="160334" y="3043163"/>
            <a:ext cx="8224049" cy="1015663"/>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000" b="1">
                <a:latin typeface="+mn-lt"/>
              </a:defRPr>
            </a:lvl1pPr>
          </a:lstStyle>
          <a:p>
            <a:r>
              <a:rPr lang="en-US" dirty="0" err="1"/>
              <a:t>Bjerrum</a:t>
            </a:r>
            <a:r>
              <a:rPr lang="en-US" dirty="0"/>
              <a:t> (1974) has shown that as the </a:t>
            </a:r>
            <a:r>
              <a:rPr lang="en-US" dirty="0">
                <a:solidFill>
                  <a:srgbClr val="0033CC"/>
                </a:solidFill>
              </a:rPr>
              <a:t>plasticity</a:t>
            </a:r>
            <a:r>
              <a:rPr lang="en-US" dirty="0"/>
              <a:t> of soils increases, </a:t>
            </a:r>
            <a:r>
              <a:rPr lang="en-US" dirty="0">
                <a:solidFill>
                  <a:srgbClr val="0033CC"/>
                </a:solidFill>
              </a:rPr>
              <a:t>C</a:t>
            </a:r>
            <a:r>
              <a:rPr lang="en-US" baseline="-25000" dirty="0">
                <a:solidFill>
                  <a:srgbClr val="0033CC"/>
                </a:solidFill>
              </a:rPr>
              <a:t>u</a:t>
            </a:r>
            <a:r>
              <a:rPr lang="en-US" dirty="0"/>
              <a:t> obtained by vane shear tests may give </a:t>
            </a:r>
            <a:r>
              <a:rPr lang="en-US" dirty="0">
                <a:solidFill>
                  <a:srgbClr val="0033CC"/>
                </a:solidFill>
              </a:rPr>
              <a:t>unsafe</a:t>
            </a:r>
            <a:r>
              <a:rPr lang="en-US" dirty="0"/>
              <a:t> results for foundation design. Therefore, he proposed the following correction.</a:t>
            </a:r>
          </a:p>
        </p:txBody>
      </p:sp>
      <p:sp>
        <p:nvSpPr>
          <p:cNvPr id="7" name="Text Box 96"/>
          <p:cNvSpPr txBox="1">
            <a:spLocks noChangeArrowheads="1"/>
          </p:cNvSpPr>
          <p:nvPr/>
        </p:nvSpPr>
        <p:spPr bwMode="auto">
          <a:xfrm>
            <a:off x="1843088" y="4154270"/>
            <a:ext cx="4710112" cy="523220"/>
          </a:xfrm>
          <a:prstGeom prst="rect">
            <a:avLst/>
          </a:prstGeom>
          <a:solidFill>
            <a:schemeClr val="accent3">
              <a:lumMod val="60000"/>
              <a:lumOff val="40000"/>
            </a:schemeClr>
          </a:solidFill>
          <a:ln w="9525" algn="ctr">
            <a:noFill/>
            <a:miter lim="800000"/>
            <a:headEnd/>
            <a:tailEnd/>
          </a:ln>
        </p:spPr>
        <p:txBody>
          <a:bodyPr wrap="square">
            <a:spAutoFit/>
          </a:bodyPr>
          <a:lstStyle/>
          <a:p>
            <a:pPr algn="l" rtl="0"/>
            <a:r>
              <a:rPr lang="en-US" sz="2800" b="1" dirty="0">
                <a:solidFill>
                  <a:srgbClr val="7030A0"/>
                </a:solidFill>
              </a:rPr>
              <a:t>C</a:t>
            </a:r>
            <a:r>
              <a:rPr lang="en-US" sz="2800" b="1" baseline="-25000" dirty="0">
                <a:solidFill>
                  <a:srgbClr val="7030A0"/>
                </a:solidFill>
              </a:rPr>
              <a:t>u(design) </a:t>
            </a:r>
            <a:r>
              <a:rPr lang="en-US" sz="2800" b="1" dirty="0">
                <a:solidFill>
                  <a:srgbClr val="7030A0"/>
                </a:solidFill>
              </a:rPr>
              <a:t>= </a:t>
            </a:r>
            <a:r>
              <a:rPr lang="en-US" sz="2800" b="1" dirty="0" err="1">
                <a:solidFill>
                  <a:srgbClr val="7030A0"/>
                </a:solidFill>
                <a:latin typeface="Symbol" pitchFamily="18" charset="2"/>
              </a:rPr>
              <a:t>l</a:t>
            </a:r>
            <a:r>
              <a:rPr lang="en-US" sz="2800" b="1" dirty="0" err="1">
                <a:solidFill>
                  <a:srgbClr val="7030A0"/>
                </a:solidFill>
              </a:rPr>
              <a:t>C</a:t>
            </a:r>
            <a:r>
              <a:rPr lang="en-US" sz="2800" b="1" baseline="-25000" dirty="0" err="1">
                <a:solidFill>
                  <a:srgbClr val="7030A0"/>
                </a:solidFill>
              </a:rPr>
              <a:t>u</a:t>
            </a:r>
            <a:r>
              <a:rPr lang="en-US" sz="2800" b="1" baseline="-25000" dirty="0">
                <a:solidFill>
                  <a:srgbClr val="7030A0"/>
                </a:solidFill>
              </a:rPr>
              <a:t>(vane shear) </a:t>
            </a:r>
          </a:p>
        </p:txBody>
      </p:sp>
      <p:sp>
        <p:nvSpPr>
          <p:cNvPr id="8" name="Text Box 97"/>
          <p:cNvSpPr txBox="1">
            <a:spLocks noChangeArrowheads="1"/>
          </p:cNvSpPr>
          <p:nvPr/>
        </p:nvSpPr>
        <p:spPr bwMode="auto">
          <a:xfrm>
            <a:off x="1656555" y="4754835"/>
            <a:ext cx="6594476" cy="707886"/>
          </a:xfrm>
          <a:prstGeom prst="rect">
            <a:avLst/>
          </a:prstGeom>
          <a:noFill/>
          <a:ln w="9525" algn="ctr">
            <a:noFill/>
            <a:miter lim="800000"/>
            <a:headEnd/>
            <a:tailEnd/>
          </a:ln>
        </p:spPr>
        <p:txBody>
          <a:bodyPr wrap="square">
            <a:spAutoFit/>
          </a:bodyPr>
          <a:lstStyle/>
          <a:p>
            <a:pPr algn="l" rtl="0"/>
            <a:r>
              <a:rPr lang="en-US" sz="2000" b="1" dirty="0">
                <a:latin typeface="+mn-lt"/>
              </a:rPr>
              <a:t>Where, </a:t>
            </a:r>
            <a:r>
              <a:rPr lang="en-US" sz="2000" b="1" dirty="0" smtClean="0">
                <a:latin typeface="+mn-lt"/>
              </a:rPr>
              <a:t> </a:t>
            </a:r>
            <a:r>
              <a:rPr lang="en-US" sz="2000" b="1" dirty="0" smtClean="0">
                <a:latin typeface="Symbol" panose="05050102010706020507" pitchFamily="18" charset="2"/>
              </a:rPr>
              <a:t> </a:t>
            </a:r>
            <a:r>
              <a:rPr lang="en-US" sz="2000" b="1" dirty="0" smtClean="0">
                <a:solidFill>
                  <a:schemeClr val="hlink"/>
                </a:solidFill>
                <a:latin typeface="Symbol" panose="05050102010706020507" pitchFamily="18" charset="2"/>
              </a:rPr>
              <a:t>l </a:t>
            </a:r>
            <a:r>
              <a:rPr lang="en-US" sz="2000" b="1" dirty="0">
                <a:solidFill>
                  <a:schemeClr val="hlink"/>
                </a:solidFill>
                <a:latin typeface="+mn-lt"/>
              </a:rPr>
              <a:t>= correction factor = 1.7 – 0.54 log (PI)</a:t>
            </a:r>
          </a:p>
          <a:p>
            <a:pPr algn="l" rtl="0"/>
            <a:r>
              <a:rPr lang="en-US" sz="2000" b="1" dirty="0" smtClean="0">
                <a:solidFill>
                  <a:schemeClr val="hlink"/>
                </a:solidFill>
                <a:latin typeface="+mn-lt"/>
              </a:rPr>
              <a:t>               PI </a:t>
            </a:r>
            <a:r>
              <a:rPr lang="en-US" sz="2000" b="1" dirty="0">
                <a:solidFill>
                  <a:schemeClr val="hlink"/>
                </a:solidFill>
                <a:latin typeface="+mn-lt"/>
              </a:rPr>
              <a:t>= Plasticity Index</a:t>
            </a:r>
          </a:p>
        </p:txBody>
      </p:sp>
      <p:sp>
        <p:nvSpPr>
          <p:cNvPr id="9" name="Rectangle 8"/>
          <p:cNvSpPr/>
          <p:nvPr/>
        </p:nvSpPr>
        <p:spPr>
          <a:xfrm>
            <a:off x="160335" y="5420353"/>
            <a:ext cx="8258969" cy="707886"/>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000" b="1" dirty="0">
                <a:latin typeface="+mn-lt"/>
              </a:rPr>
              <a:t>Vane shear tests can be conducted in the laboratory and in the field during soil exploration.</a:t>
            </a:r>
          </a:p>
        </p:txBody>
      </p:sp>
      <p:sp>
        <p:nvSpPr>
          <p:cNvPr id="10" name="Rectangle 9"/>
          <p:cNvSpPr/>
          <p:nvPr/>
        </p:nvSpPr>
        <p:spPr>
          <a:xfrm>
            <a:off x="160336" y="1876546"/>
            <a:ext cx="1811339" cy="523220"/>
          </a:xfrm>
          <a:prstGeom prst="rect">
            <a:avLst/>
          </a:prstGeom>
          <a:noFill/>
        </p:spPr>
        <p:txBody>
          <a:bodyPr wrap="square" rtlCol="0">
            <a:spAutoFit/>
          </a:bodyPr>
          <a:lstStyle/>
          <a:p>
            <a:pPr algn="just" rtl="0"/>
            <a:r>
              <a:rPr lang="en-US" sz="2800" b="1" u="sng" dirty="0" smtClean="0">
                <a:solidFill>
                  <a:srgbClr val="FF0000"/>
                </a:solidFill>
                <a:latin typeface="+mn-lt"/>
              </a:rPr>
              <a:t>Remarks</a:t>
            </a:r>
            <a:endParaRPr lang="en-US" sz="2800" b="1" u="sng" dirty="0">
              <a:solidFill>
                <a:srgbClr val="FF0000"/>
              </a:solidFill>
              <a:latin typeface="+mn-lt"/>
            </a:endParaRPr>
          </a:p>
        </p:txBody>
      </p:sp>
      <p:sp>
        <p:nvSpPr>
          <p:cNvPr id="11" name="Rectangle 10"/>
          <p:cNvSpPr/>
          <p:nvPr/>
        </p:nvSpPr>
        <p:spPr>
          <a:xfrm>
            <a:off x="160335" y="6126874"/>
            <a:ext cx="8275237" cy="707886"/>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000" b="1" dirty="0">
                <a:latin typeface="+mn-lt"/>
              </a:rPr>
              <a:t>In the field, where considerable variation in the undrained shear strength can be </a:t>
            </a:r>
            <a:r>
              <a:rPr lang="en-US" sz="2000" b="1" dirty="0" smtClean="0">
                <a:latin typeface="+mn-lt"/>
              </a:rPr>
              <a:t>found with </a:t>
            </a:r>
            <a:r>
              <a:rPr lang="en-US" sz="2000" b="1" dirty="0">
                <a:latin typeface="+mn-lt"/>
              </a:rPr>
              <a:t>depth, vane shear tests are extremely </a:t>
            </a:r>
            <a:r>
              <a:rPr lang="en-US" sz="2000" b="1" dirty="0">
                <a:solidFill>
                  <a:srgbClr val="FF0000"/>
                </a:solidFill>
                <a:latin typeface="+mn-lt"/>
              </a:rPr>
              <a:t>useful</a:t>
            </a:r>
            <a:r>
              <a:rPr lang="en-US" sz="2000" b="1" dirty="0">
                <a:latin typeface="+mn-lt"/>
              </a:rPr>
              <a:t>.</a:t>
            </a:r>
          </a:p>
        </p:txBody>
      </p:sp>
      <p:sp>
        <p:nvSpPr>
          <p:cNvPr id="12" name="Rectangle 11"/>
          <p:cNvSpPr/>
          <p:nvPr/>
        </p:nvSpPr>
        <p:spPr>
          <a:xfrm>
            <a:off x="160335" y="2347154"/>
            <a:ext cx="8224049" cy="707886"/>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000" b="1" dirty="0">
                <a:latin typeface="+mn-lt"/>
              </a:rPr>
              <a:t>The undrained shear </a:t>
            </a:r>
            <a:r>
              <a:rPr lang="en-US" sz="2000" b="1" dirty="0" smtClean="0">
                <a:latin typeface="+mn-lt"/>
              </a:rPr>
              <a:t>strength obtained </a:t>
            </a:r>
            <a:r>
              <a:rPr lang="en-US" sz="2000" b="1" dirty="0">
                <a:latin typeface="+mn-lt"/>
              </a:rPr>
              <a:t>from a vane shear test also depends on the </a:t>
            </a:r>
            <a:r>
              <a:rPr lang="en-US" sz="2000" b="1" dirty="0">
                <a:solidFill>
                  <a:srgbClr val="FF0000"/>
                </a:solidFill>
                <a:latin typeface="+mn-lt"/>
              </a:rPr>
              <a:t>rate</a:t>
            </a:r>
            <a:r>
              <a:rPr lang="en-US" sz="2000" b="1" dirty="0">
                <a:latin typeface="+mn-lt"/>
              </a:rPr>
              <a:t> of application of torque T.</a:t>
            </a:r>
          </a:p>
        </p:txBody>
      </p:sp>
      <p:sp>
        <p:nvSpPr>
          <p:cNvPr id="2" name="Oval 1"/>
          <p:cNvSpPr/>
          <p:nvPr/>
        </p:nvSpPr>
        <p:spPr>
          <a:xfrm>
            <a:off x="2420470" y="1107472"/>
            <a:ext cx="403412" cy="4034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288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76218"/>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890582"/>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195382"/>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1881182"/>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500182"/>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Introduction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Components of Shear Strength of Soils</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and Shear Stresses on a plane</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rgbClr val="000000"/>
                </a:solidFill>
                <a:effectLst>
                  <a:outerShdw blurRad="38100" dist="38100" dir="2700000" algn="tl">
                    <a:srgbClr val="000000">
                      <a:alpha val="43137"/>
                    </a:srgbClr>
                  </a:outerShdw>
                </a:effectLst>
                <a:latin typeface="Arial Black" pitchFamily="34" charset="0"/>
              </a:rPr>
              <a:t>Direct Shear Test</a:t>
            </a: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 </a:t>
            </a:r>
            <a:endParaRPr lang="en-US" sz="1800" dirty="0" smtClean="0">
              <a:solidFill>
                <a:schemeClr val="tx1"/>
              </a:solidFill>
              <a:latin typeface="Arial Black" pitchFamily="34" charset="0"/>
            </a:endParaRPr>
          </a:p>
          <a:p>
            <a:pPr marL="857250" lvl="1" indent="-2174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131555326"/>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64834"/>
            <a:ext cx="1879041" cy="46166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p>
            <a:pPr algn="l" rtl="0" eaLnBrk="0" hangingPunct="0"/>
            <a:r>
              <a:rPr lang="en-US" sz="2400" b="1" u="sng" dirty="0">
                <a:solidFill>
                  <a:srgbClr val="C00000"/>
                </a:solidFill>
                <a:cs typeface="Arial" pitchFamily="34" charset="0"/>
              </a:rPr>
              <a:t>Stress Path</a:t>
            </a:r>
            <a:endParaRPr lang="en-AU" sz="2400" b="1" u="sng" dirty="0">
              <a:solidFill>
                <a:srgbClr val="C00000"/>
              </a:solidFill>
              <a:cs typeface="Arial" pitchFamily="34" charset="0"/>
            </a:endParaRPr>
          </a:p>
        </p:txBody>
      </p:sp>
      <p:sp>
        <p:nvSpPr>
          <p:cNvPr id="5" name="Rectangle 4"/>
          <p:cNvSpPr/>
          <p:nvPr/>
        </p:nvSpPr>
        <p:spPr>
          <a:xfrm>
            <a:off x="309562" y="430281"/>
            <a:ext cx="8377237" cy="1015663"/>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As we learned in the first part of this chapter, states of stress at a </a:t>
            </a:r>
            <a:r>
              <a:rPr lang="en-US" sz="2000" b="1" dirty="0" smtClean="0">
                <a:solidFill>
                  <a:srgbClr val="0000FF"/>
                </a:solidFill>
                <a:latin typeface="+mn-lt"/>
              </a:rPr>
              <a:t>point</a:t>
            </a:r>
            <a:r>
              <a:rPr lang="en-US" sz="2000" b="1" dirty="0" smtClean="0">
                <a:latin typeface="+mn-lt"/>
              </a:rPr>
              <a:t> in equilibrium can be represented by a </a:t>
            </a:r>
            <a:r>
              <a:rPr lang="en-US" sz="2000" b="1" dirty="0" smtClean="0">
                <a:solidFill>
                  <a:srgbClr val="0000FF"/>
                </a:solidFill>
                <a:latin typeface="+mn-lt"/>
              </a:rPr>
              <a:t>Mohr</a:t>
            </a:r>
            <a:r>
              <a:rPr lang="en-US" sz="2000" b="1" dirty="0" smtClean="0">
                <a:latin typeface="+mn-lt"/>
              </a:rPr>
              <a:t> </a:t>
            </a:r>
            <a:r>
              <a:rPr lang="en-US" sz="2000" b="1" dirty="0" smtClean="0">
                <a:solidFill>
                  <a:srgbClr val="0000FF"/>
                </a:solidFill>
                <a:latin typeface="+mn-lt"/>
              </a:rPr>
              <a:t>circle</a:t>
            </a:r>
            <a:r>
              <a:rPr lang="en-US" sz="2000" b="1" dirty="0" smtClean="0">
                <a:latin typeface="+mn-lt"/>
              </a:rPr>
              <a:t> in a </a:t>
            </a:r>
            <a:r>
              <a:rPr lang="en-US" sz="2000" b="1" dirty="0" smtClean="0">
                <a:solidFill>
                  <a:srgbClr val="0000FF"/>
                </a:solidFill>
                <a:latin typeface="Symbol" panose="05050102010706020507" pitchFamily="18" charset="2"/>
              </a:rPr>
              <a:t>t</a:t>
            </a:r>
            <a:r>
              <a:rPr lang="en-US" sz="2000" b="1" dirty="0" smtClean="0">
                <a:latin typeface="+mn-lt"/>
              </a:rPr>
              <a:t>-</a:t>
            </a:r>
            <a:r>
              <a:rPr lang="en-US" sz="2000" b="1" dirty="0" smtClean="0">
                <a:solidFill>
                  <a:srgbClr val="0000FF"/>
                </a:solidFill>
                <a:latin typeface="Symbol" panose="05050102010706020507" pitchFamily="18" charset="2"/>
              </a:rPr>
              <a:t>s</a:t>
            </a:r>
            <a:r>
              <a:rPr lang="en-US" sz="2000" b="1" dirty="0" smtClean="0">
                <a:latin typeface="+mn-lt"/>
              </a:rPr>
              <a:t> coordinate system.</a:t>
            </a:r>
            <a:endParaRPr lang="en-US" sz="2000" b="1" dirty="0">
              <a:latin typeface="+mn-lt"/>
            </a:endParaRPr>
          </a:p>
        </p:txBody>
      </p:sp>
      <p:sp>
        <p:nvSpPr>
          <p:cNvPr id="6" name="Rectangle 5"/>
          <p:cNvSpPr/>
          <p:nvPr/>
        </p:nvSpPr>
        <p:spPr>
          <a:xfrm>
            <a:off x="309563" y="1504090"/>
            <a:ext cx="8377237"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Sometimes it is convenient to represent that state of stress by </a:t>
            </a:r>
            <a:r>
              <a:rPr lang="en-US" sz="2000" b="1" dirty="0" smtClean="0">
                <a:solidFill>
                  <a:srgbClr val="FF0000"/>
                </a:solidFill>
                <a:latin typeface="+mn-lt"/>
              </a:rPr>
              <a:t>a stress point</a:t>
            </a:r>
            <a:r>
              <a:rPr lang="en-US" sz="2000" b="1" dirty="0" smtClean="0">
                <a:latin typeface="+mn-lt"/>
              </a:rPr>
              <a:t>, which has the coordinates</a:t>
            </a:r>
            <a:endParaRPr lang="en-US" sz="2000" b="1" dirty="0">
              <a:latin typeface="+mn-lt"/>
            </a:endParaRPr>
          </a:p>
        </p:txBody>
      </p:sp>
      <p:grpSp>
        <p:nvGrpSpPr>
          <p:cNvPr id="11" name="Group 10"/>
          <p:cNvGrpSpPr/>
          <p:nvPr/>
        </p:nvGrpSpPr>
        <p:grpSpPr>
          <a:xfrm>
            <a:off x="406117" y="2894778"/>
            <a:ext cx="8416539" cy="3892608"/>
            <a:chOff x="406117" y="1221581"/>
            <a:chExt cx="8416539" cy="3892608"/>
          </a:xfrm>
        </p:grpSpPr>
        <p:grpSp>
          <p:nvGrpSpPr>
            <p:cNvPr id="12" name="Group 86"/>
            <p:cNvGrpSpPr>
              <a:grpSpLocks/>
            </p:cNvGrpSpPr>
            <p:nvPr/>
          </p:nvGrpSpPr>
          <p:grpSpPr bwMode="auto">
            <a:xfrm>
              <a:off x="3556917" y="3036094"/>
              <a:ext cx="3508376" cy="1814513"/>
              <a:chOff x="1902" y="2907"/>
              <a:chExt cx="2210" cy="1143"/>
            </a:xfrm>
          </p:grpSpPr>
          <p:grpSp>
            <p:nvGrpSpPr>
              <p:cNvPr id="27" name="Group 85"/>
              <p:cNvGrpSpPr>
                <a:grpSpLocks/>
              </p:cNvGrpSpPr>
              <p:nvPr/>
            </p:nvGrpSpPr>
            <p:grpSpPr bwMode="auto">
              <a:xfrm>
                <a:off x="1902" y="3714"/>
                <a:ext cx="2210" cy="336"/>
                <a:chOff x="1902" y="3714"/>
                <a:chExt cx="2210" cy="336"/>
              </a:xfrm>
            </p:grpSpPr>
            <p:sp>
              <p:nvSpPr>
                <p:cNvPr id="29" name="Text Box 52"/>
                <p:cNvSpPr txBox="1">
                  <a:spLocks noChangeArrowheads="1"/>
                </p:cNvSpPr>
                <p:nvPr/>
              </p:nvSpPr>
              <p:spPr bwMode="auto">
                <a:xfrm>
                  <a:off x="1902" y="3714"/>
                  <a:ext cx="548" cy="330"/>
                </a:xfrm>
                <a:prstGeom prst="rect">
                  <a:avLst/>
                </a:prstGeom>
                <a:solidFill>
                  <a:schemeClr val="bg1"/>
                </a:solidFill>
                <a:ln w="9525" algn="ctr">
                  <a:noFill/>
                  <a:miter lim="800000"/>
                  <a:headEnd/>
                  <a:tailEnd/>
                </a:ln>
              </p:spPr>
              <p:txBody>
                <a:bodyPr wrap="square">
                  <a:spAutoFit/>
                </a:bodyPr>
                <a:lstStyle/>
                <a:p>
                  <a:pPr algn="l" rtl="0"/>
                  <a:r>
                    <a:rPr lang="en-US" sz="2800" b="1" dirty="0" smtClean="0">
                      <a:latin typeface="Symbol" pitchFamily="18" charset="2"/>
                    </a:rPr>
                    <a:t>s</a:t>
                  </a:r>
                  <a:r>
                    <a:rPr lang="en-US" sz="2800" b="1" baseline="-25000" dirty="0" smtClean="0"/>
                    <a:t>3</a:t>
                  </a:r>
                  <a:endParaRPr lang="en-US" sz="2800" b="1" baseline="-25000" dirty="0"/>
                </a:p>
              </p:txBody>
            </p:sp>
            <p:sp>
              <p:nvSpPr>
                <p:cNvPr id="30" name="Text Box 53"/>
                <p:cNvSpPr txBox="1">
                  <a:spLocks noChangeArrowheads="1"/>
                </p:cNvSpPr>
                <p:nvPr/>
              </p:nvSpPr>
              <p:spPr bwMode="auto">
                <a:xfrm>
                  <a:off x="3573" y="3720"/>
                  <a:ext cx="539" cy="330"/>
                </a:xfrm>
                <a:prstGeom prst="rect">
                  <a:avLst/>
                </a:prstGeom>
                <a:solidFill>
                  <a:schemeClr val="bg1"/>
                </a:solidFill>
                <a:ln w="9525" algn="ctr">
                  <a:noFill/>
                  <a:miter lim="800000"/>
                  <a:headEnd/>
                  <a:tailEnd/>
                </a:ln>
              </p:spPr>
              <p:txBody>
                <a:bodyPr wrap="square">
                  <a:spAutoFit/>
                </a:bodyPr>
                <a:lstStyle/>
                <a:p>
                  <a:pPr algn="l" rtl="0"/>
                  <a:r>
                    <a:rPr lang="en-US" sz="2800" b="1" dirty="0" smtClean="0">
                      <a:latin typeface="Symbol" pitchFamily="18" charset="2"/>
                    </a:rPr>
                    <a:t>s</a:t>
                  </a:r>
                  <a:r>
                    <a:rPr lang="en-US" sz="2800" b="1" baseline="-25000" dirty="0" smtClean="0"/>
                    <a:t>1</a:t>
                  </a:r>
                  <a:endParaRPr lang="en-US" sz="2800" b="1" baseline="-25000" dirty="0"/>
                </a:p>
              </p:txBody>
            </p:sp>
          </p:grpSp>
          <p:sp>
            <p:nvSpPr>
              <p:cNvPr id="28" name="Arc 51"/>
              <p:cNvSpPr>
                <a:spLocks/>
              </p:cNvSpPr>
              <p:nvPr/>
            </p:nvSpPr>
            <p:spPr bwMode="auto">
              <a:xfrm rot="10800000" flipV="1">
                <a:off x="2035" y="2907"/>
                <a:ext cx="1683" cy="900"/>
              </a:xfrm>
              <a:custGeom>
                <a:avLst/>
                <a:gdLst>
                  <a:gd name="T0" fmla="*/ 0 w 43198"/>
                  <a:gd name="T1" fmla="*/ 887 h 21600"/>
                  <a:gd name="T2" fmla="*/ 1683 w 43198"/>
                  <a:gd name="T3" fmla="*/ 900 h 21600"/>
                  <a:gd name="T4" fmla="*/ 841 w 43198"/>
                  <a:gd name="T5" fmla="*/ 900 h 21600"/>
                  <a:gd name="T6" fmla="*/ 0 60000 65536"/>
                  <a:gd name="T7" fmla="*/ 0 60000 65536"/>
                  <a:gd name="T8" fmla="*/ 0 60000 65536"/>
                  <a:gd name="T9" fmla="*/ 0 w 43198"/>
                  <a:gd name="T10" fmla="*/ 0 h 21600"/>
                  <a:gd name="T11" fmla="*/ 43198 w 43198"/>
                  <a:gd name="T12" fmla="*/ 21600 h 21600"/>
                </a:gdLst>
                <a:ahLst/>
                <a:cxnLst>
                  <a:cxn ang="T6">
                    <a:pos x="T0" y="T1"/>
                  </a:cxn>
                  <a:cxn ang="T7">
                    <a:pos x="T2" y="T3"/>
                  </a:cxn>
                  <a:cxn ang="T8">
                    <a:pos x="T4" y="T5"/>
                  </a:cxn>
                </a:cxnLst>
                <a:rect l="T9" t="T10" r="T11" b="T12"/>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close/>
                  </a:path>
                </a:pathLst>
              </a:custGeom>
              <a:noFill/>
              <a:ln w="25400">
                <a:solidFill>
                  <a:schemeClr val="tx1"/>
                </a:solidFill>
                <a:round/>
                <a:headEnd/>
                <a:tailEnd/>
              </a:ln>
            </p:spPr>
            <p:txBody>
              <a:bodyPr wrap="none" anchor="ctr"/>
              <a:lstStyle/>
              <a:p>
                <a:pPr algn="l" rtl="0"/>
                <a:endParaRPr lang="en-US" b="1"/>
              </a:p>
            </p:txBody>
          </p:sp>
        </p:grpSp>
        <p:grpSp>
          <p:nvGrpSpPr>
            <p:cNvPr id="13" name="Group 88"/>
            <p:cNvGrpSpPr>
              <a:grpSpLocks/>
            </p:cNvGrpSpPr>
            <p:nvPr/>
          </p:nvGrpSpPr>
          <p:grpSpPr bwMode="auto">
            <a:xfrm>
              <a:off x="1553493" y="1221581"/>
              <a:ext cx="7269163" cy="3614738"/>
              <a:chOff x="543" y="1771"/>
              <a:chExt cx="4579" cy="2277"/>
            </a:xfrm>
          </p:grpSpPr>
          <p:sp>
            <p:nvSpPr>
              <p:cNvPr id="23" name="Line 45"/>
              <p:cNvSpPr>
                <a:spLocks noChangeShapeType="1"/>
              </p:cNvSpPr>
              <p:nvPr/>
            </p:nvSpPr>
            <p:spPr bwMode="auto">
              <a:xfrm flipV="1">
                <a:off x="783" y="1852"/>
                <a:ext cx="6" cy="2090"/>
              </a:xfrm>
              <a:prstGeom prst="line">
                <a:avLst/>
              </a:prstGeom>
              <a:noFill/>
              <a:ln w="25400">
                <a:solidFill>
                  <a:schemeClr val="tx1"/>
                </a:solidFill>
                <a:round/>
                <a:headEnd/>
                <a:tailEnd type="triangle" w="med" len="med"/>
              </a:ln>
            </p:spPr>
            <p:txBody>
              <a:bodyPr/>
              <a:lstStyle/>
              <a:p>
                <a:pPr algn="l" rtl="0"/>
                <a:endParaRPr lang="en-US" b="1"/>
              </a:p>
            </p:txBody>
          </p:sp>
          <p:sp>
            <p:nvSpPr>
              <p:cNvPr id="24" name="Line 46"/>
              <p:cNvSpPr>
                <a:spLocks noChangeShapeType="1"/>
              </p:cNvSpPr>
              <p:nvPr/>
            </p:nvSpPr>
            <p:spPr bwMode="auto">
              <a:xfrm>
                <a:off x="576" y="3807"/>
                <a:ext cx="3872" cy="0"/>
              </a:xfrm>
              <a:prstGeom prst="line">
                <a:avLst/>
              </a:prstGeom>
              <a:noFill/>
              <a:ln w="25400">
                <a:solidFill>
                  <a:schemeClr val="tx1"/>
                </a:solidFill>
                <a:round/>
                <a:headEnd/>
                <a:tailEnd type="triangle" w="med" len="med"/>
              </a:ln>
            </p:spPr>
            <p:txBody>
              <a:bodyPr/>
              <a:lstStyle/>
              <a:p>
                <a:pPr algn="l" rtl="0"/>
                <a:endParaRPr lang="en-US" b="1"/>
              </a:p>
            </p:txBody>
          </p:sp>
          <p:sp>
            <p:nvSpPr>
              <p:cNvPr id="25" name="Text Box 47"/>
              <p:cNvSpPr txBox="1">
                <a:spLocks noChangeArrowheads="1"/>
              </p:cNvSpPr>
              <p:nvPr/>
            </p:nvSpPr>
            <p:spPr bwMode="auto">
              <a:xfrm>
                <a:off x="543" y="1771"/>
                <a:ext cx="351" cy="327"/>
              </a:xfrm>
              <a:prstGeom prst="rect">
                <a:avLst/>
              </a:prstGeom>
              <a:noFill/>
              <a:ln w="9525" algn="ctr">
                <a:noFill/>
                <a:miter lim="800000"/>
                <a:headEnd/>
                <a:tailEnd/>
              </a:ln>
            </p:spPr>
            <p:txBody>
              <a:bodyPr>
                <a:spAutoFit/>
              </a:bodyPr>
              <a:lstStyle/>
              <a:p>
                <a:pPr algn="l" rtl="0"/>
                <a:r>
                  <a:rPr lang="en-US" sz="2800" b="1" dirty="0">
                    <a:latin typeface="Symbol" pitchFamily="18" charset="2"/>
                  </a:rPr>
                  <a:t>t</a:t>
                </a:r>
              </a:p>
            </p:txBody>
          </p:sp>
          <p:sp>
            <p:nvSpPr>
              <p:cNvPr id="26" name="Text Box 48"/>
              <p:cNvSpPr txBox="1">
                <a:spLocks noChangeArrowheads="1"/>
              </p:cNvSpPr>
              <p:nvPr/>
            </p:nvSpPr>
            <p:spPr bwMode="auto">
              <a:xfrm>
                <a:off x="4312" y="3721"/>
                <a:ext cx="810" cy="327"/>
              </a:xfrm>
              <a:prstGeom prst="rect">
                <a:avLst/>
              </a:prstGeom>
              <a:noFill/>
              <a:ln w="9525" algn="ctr">
                <a:noFill/>
                <a:miter lim="800000"/>
                <a:headEnd/>
                <a:tailEnd/>
              </a:ln>
            </p:spPr>
            <p:txBody>
              <a:bodyPr>
                <a:spAutoFit/>
              </a:bodyPr>
              <a:lstStyle/>
              <a:p>
                <a:pPr algn="l" rtl="0"/>
                <a:r>
                  <a:rPr lang="en-US" sz="2800" b="1" dirty="0" smtClean="0">
                    <a:latin typeface="Symbol" pitchFamily="18" charset="2"/>
                  </a:rPr>
                  <a:t>s</a:t>
                </a:r>
                <a:endParaRPr lang="en-US" sz="2800" b="1" dirty="0">
                  <a:latin typeface="Symbol" pitchFamily="18" charset="2"/>
                </a:endParaRPr>
              </a:p>
            </p:txBody>
          </p:sp>
        </p:grpSp>
        <p:grpSp>
          <p:nvGrpSpPr>
            <p:cNvPr id="14" name="Group 101"/>
            <p:cNvGrpSpPr>
              <a:grpSpLocks/>
            </p:cNvGrpSpPr>
            <p:nvPr/>
          </p:nvGrpSpPr>
          <p:grpSpPr bwMode="auto">
            <a:xfrm>
              <a:off x="1920402" y="2039145"/>
              <a:ext cx="5832662" cy="985838"/>
              <a:chOff x="853" y="2286"/>
              <a:chExt cx="3823" cy="621"/>
            </a:xfrm>
          </p:grpSpPr>
          <p:sp>
            <p:nvSpPr>
              <p:cNvPr id="19" name="Line 87"/>
              <p:cNvSpPr>
                <a:spLocks noChangeShapeType="1"/>
              </p:cNvSpPr>
              <p:nvPr/>
            </p:nvSpPr>
            <p:spPr bwMode="auto">
              <a:xfrm>
                <a:off x="853" y="2888"/>
                <a:ext cx="2100" cy="19"/>
              </a:xfrm>
              <a:prstGeom prst="line">
                <a:avLst/>
              </a:prstGeom>
              <a:noFill/>
              <a:ln w="28575">
                <a:solidFill>
                  <a:srgbClr val="0000FF"/>
                </a:solidFill>
                <a:prstDash val="sysDash"/>
                <a:round/>
                <a:headEnd/>
                <a:tailEnd/>
              </a:ln>
            </p:spPr>
            <p:txBody>
              <a:bodyPr/>
              <a:lstStyle/>
              <a:p>
                <a:pPr algn="l" rtl="0"/>
                <a:endParaRPr lang="en-US" b="1"/>
              </a:p>
            </p:txBody>
          </p:sp>
          <p:grpSp>
            <p:nvGrpSpPr>
              <p:cNvPr id="20" name="Group 100"/>
              <p:cNvGrpSpPr>
                <a:grpSpLocks/>
              </p:cNvGrpSpPr>
              <p:nvPr/>
            </p:nvGrpSpPr>
            <p:grpSpPr bwMode="auto">
              <a:xfrm>
                <a:off x="3000" y="2286"/>
                <a:ext cx="1676" cy="576"/>
                <a:chOff x="3000" y="2286"/>
                <a:chExt cx="1676" cy="576"/>
              </a:xfrm>
            </p:grpSpPr>
            <p:sp>
              <p:nvSpPr>
                <p:cNvPr id="21" name="Text Box 95"/>
                <p:cNvSpPr txBox="1">
                  <a:spLocks noChangeArrowheads="1"/>
                </p:cNvSpPr>
                <p:nvPr/>
              </p:nvSpPr>
              <p:spPr bwMode="auto">
                <a:xfrm>
                  <a:off x="3375" y="2286"/>
                  <a:ext cx="1301" cy="213"/>
                </a:xfrm>
                <a:prstGeom prst="rect">
                  <a:avLst/>
                </a:prstGeom>
                <a:noFill/>
                <a:ln w="9525" algn="ctr">
                  <a:noFill/>
                  <a:miter lim="800000"/>
                  <a:headEnd/>
                  <a:tailEnd/>
                </a:ln>
              </p:spPr>
              <p:txBody>
                <a:bodyPr wrap="square">
                  <a:spAutoFit/>
                </a:bodyPr>
                <a:lstStyle/>
                <a:p>
                  <a:pPr algn="l" rtl="0"/>
                  <a:r>
                    <a:rPr lang="en-US" sz="1600" b="1" dirty="0" smtClean="0"/>
                    <a:t>Stress point</a:t>
                  </a:r>
                  <a:endParaRPr lang="en-US" sz="1600" b="1" dirty="0"/>
                </a:p>
              </p:txBody>
            </p:sp>
            <p:sp>
              <p:nvSpPr>
                <p:cNvPr id="22" name="Line 96"/>
                <p:cNvSpPr>
                  <a:spLocks noChangeShapeType="1"/>
                </p:cNvSpPr>
                <p:nvPr/>
              </p:nvSpPr>
              <p:spPr bwMode="auto">
                <a:xfrm flipH="1">
                  <a:off x="3000" y="2448"/>
                  <a:ext cx="357" cy="414"/>
                </a:xfrm>
                <a:prstGeom prst="line">
                  <a:avLst/>
                </a:prstGeom>
                <a:noFill/>
                <a:ln w="12700">
                  <a:solidFill>
                    <a:schemeClr val="tx1"/>
                  </a:solidFill>
                  <a:round/>
                  <a:headEnd/>
                  <a:tailEnd type="triangle" w="med" len="med"/>
                </a:ln>
              </p:spPr>
              <p:txBody>
                <a:bodyPr/>
                <a:lstStyle/>
                <a:p>
                  <a:pPr algn="l" rtl="0"/>
                  <a:endParaRPr lang="en-US" b="1"/>
                </a:p>
              </p:txBody>
            </p:sp>
          </p:grpSp>
        </p:grpSp>
        <p:cxnSp>
          <p:nvCxnSpPr>
            <p:cNvPr id="15" name="Straight Connector 14"/>
            <p:cNvCxnSpPr>
              <a:stCxn id="19" idx="1"/>
            </p:cNvCxnSpPr>
            <p:nvPr/>
          </p:nvCxnSpPr>
          <p:spPr>
            <a:xfrm flipH="1">
              <a:off x="5123779" y="3024983"/>
              <a:ext cx="544" cy="1439889"/>
            </a:xfrm>
            <a:prstGeom prst="line">
              <a:avLst/>
            </a:prstGeom>
            <a:noFill/>
            <a:ln w="28575">
              <a:solidFill>
                <a:srgbClr val="0000FF"/>
              </a:solidFill>
              <a:prstDash val="sysDash"/>
              <a:round/>
              <a:headEnd/>
              <a:tailEnd/>
            </a:ln>
          </p:spPr>
        </p:cxnSp>
        <p:sp>
          <p:nvSpPr>
            <p:cNvPr id="16" name="Oval 15"/>
            <p:cNvSpPr/>
            <p:nvPr/>
          </p:nvSpPr>
          <p:spPr>
            <a:xfrm>
              <a:off x="5009480" y="2950397"/>
              <a:ext cx="200024" cy="17145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7" name="Text Box 95"/>
                <p:cNvSpPr txBox="1">
                  <a:spLocks noChangeArrowheads="1"/>
                </p:cNvSpPr>
                <p:nvPr/>
              </p:nvSpPr>
              <p:spPr bwMode="auto">
                <a:xfrm>
                  <a:off x="4149583" y="4464844"/>
                  <a:ext cx="1984905" cy="649345"/>
                </a:xfrm>
                <a:prstGeom prst="rect">
                  <a:avLst/>
                </a:prstGeom>
                <a:noFill/>
                <a:ln w="9525" algn="ctr">
                  <a:noFill/>
                  <a:miter lim="800000"/>
                  <a:headEnd/>
                  <a:tailEnd/>
                </a:ln>
              </p:spPr>
              <p:txBody>
                <a:bodyPr wrap="square">
                  <a:spAutoFit/>
                </a:bodyPr>
                <a:lstStyle/>
                <a:p>
                  <a:pPr algn="l" rtl="0"/>
                  <a14:m>
                    <m:oMathPara xmlns:m="http://schemas.openxmlformats.org/officeDocument/2006/math">
                      <m:oMathParaPr>
                        <m:jc m:val="centerGroup"/>
                      </m:oMathParaPr>
                      <m:oMath xmlns:m="http://schemas.openxmlformats.org/officeDocument/2006/math">
                        <m:f>
                          <m:fPr>
                            <m:ctrlPr>
                              <a:rPr lang="en-US" sz="2000" b="1" i="1" smtClean="0">
                                <a:solidFill>
                                  <a:schemeClr val="tx1"/>
                                </a:solidFill>
                                <a:latin typeface="Cambria Math" panose="02040503050406030204" pitchFamily="18" charset="0"/>
                              </a:rPr>
                            </m:ctrlPr>
                          </m:fPr>
                          <m:num>
                            <m:sSub>
                              <m:sSubPr>
                                <m:ctrlPr>
                                  <a:rPr lang="en-US" sz="2000" b="1" i="1" smtClean="0">
                                    <a:solidFill>
                                      <a:schemeClr val="tx1"/>
                                    </a:solidFill>
                                    <a:latin typeface="Cambria Math" panose="02040503050406030204" pitchFamily="18" charset="0"/>
                                  </a:rPr>
                                </m:ctrlPr>
                              </m:sSubPr>
                              <m:e>
                                <m:r>
                                  <a:rPr lang="en-US" sz="2000" b="1" i="1" smtClean="0">
                                    <a:solidFill>
                                      <a:schemeClr val="tx1"/>
                                    </a:solidFill>
                                    <a:latin typeface="Cambria Math" panose="02040503050406030204" pitchFamily="18" charset="0"/>
                                    <a:ea typeface="Cambria Math" panose="02040503050406030204" pitchFamily="18" charset="0"/>
                                  </a:rPr>
                                  <m:t>𝝈</m:t>
                                </m:r>
                              </m:e>
                              <m:sub>
                                <m:r>
                                  <a:rPr lang="en-US" sz="2000" b="1" i="1" smtClean="0">
                                    <a:solidFill>
                                      <a:schemeClr val="tx1"/>
                                    </a:solidFill>
                                    <a:latin typeface="Cambria Math" panose="02040503050406030204" pitchFamily="18" charset="0"/>
                                  </a:rPr>
                                  <m:t>𝟏</m:t>
                                </m:r>
                              </m:sub>
                            </m:sSub>
                            <m:r>
                              <a:rPr lang="en-US" sz="2000" b="1" i="1" smtClean="0">
                                <a:solidFill>
                                  <a:schemeClr val="tx1"/>
                                </a:solidFill>
                                <a:latin typeface="Cambria Math" panose="02040503050406030204" pitchFamily="18" charset="0"/>
                              </a:rPr>
                              <m:t>+</m:t>
                            </m:r>
                            <m:sSub>
                              <m:sSubPr>
                                <m:ctrlPr>
                                  <a:rPr lang="en-US" sz="2000" b="1" i="1" smtClean="0">
                                    <a:solidFill>
                                      <a:schemeClr val="tx1"/>
                                    </a:solidFill>
                                    <a:latin typeface="Cambria Math" panose="02040503050406030204" pitchFamily="18" charset="0"/>
                                  </a:rPr>
                                </m:ctrlPr>
                              </m:sSubPr>
                              <m:e>
                                <m:r>
                                  <a:rPr lang="en-US" sz="2000" b="1" i="1" smtClean="0">
                                    <a:solidFill>
                                      <a:schemeClr val="tx1"/>
                                    </a:solidFill>
                                    <a:latin typeface="Cambria Math" panose="02040503050406030204" pitchFamily="18" charset="0"/>
                                    <a:ea typeface="Cambria Math" panose="02040503050406030204" pitchFamily="18" charset="0"/>
                                  </a:rPr>
                                  <m:t>𝝈</m:t>
                                </m:r>
                              </m:e>
                              <m:sub>
                                <m:r>
                                  <a:rPr lang="en-US" sz="2000" b="1" i="1" smtClean="0">
                                    <a:solidFill>
                                      <a:schemeClr val="tx1"/>
                                    </a:solidFill>
                                    <a:latin typeface="Cambria Math" panose="02040503050406030204" pitchFamily="18" charset="0"/>
                                  </a:rPr>
                                  <m:t>𝟑</m:t>
                                </m:r>
                              </m:sub>
                            </m:sSub>
                          </m:num>
                          <m:den>
                            <m:r>
                              <a:rPr lang="en-US" sz="2000" b="1" i="1" smtClean="0">
                                <a:solidFill>
                                  <a:schemeClr val="tx1"/>
                                </a:solidFill>
                                <a:latin typeface="Cambria Math" panose="02040503050406030204" pitchFamily="18" charset="0"/>
                              </a:rPr>
                              <m:t>𝟐</m:t>
                            </m:r>
                          </m:den>
                        </m:f>
                      </m:oMath>
                    </m:oMathPara>
                  </a14:m>
                  <a:endParaRPr lang="en-US" sz="2000" b="1" dirty="0">
                    <a:solidFill>
                      <a:schemeClr val="tx1"/>
                    </a:solidFill>
                  </a:endParaRPr>
                </a:p>
              </p:txBody>
            </p:sp>
          </mc:Choice>
          <mc:Fallback xmlns="">
            <p:sp>
              <p:nvSpPr>
                <p:cNvPr id="17" name="Text Box 95"/>
                <p:cNvSpPr txBox="1">
                  <a:spLocks noRot="1" noChangeAspect="1" noMove="1" noResize="1" noEditPoints="1" noAdjustHandles="1" noChangeArrowheads="1" noChangeShapeType="1" noTextEdit="1"/>
                </p:cNvSpPr>
                <p:nvPr/>
              </p:nvSpPr>
              <p:spPr bwMode="auto">
                <a:xfrm>
                  <a:off x="4149583" y="4464844"/>
                  <a:ext cx="1984905" cy="649345"/>
                </a:xfrm>
                <a:prstGeom prst="rect">
                  <a:avLst/>
                </a:prstGeom>
                <a:blipFill rotWithShape="0">
                  <a:blip r:embed="rId2"/>
                  <a:stretch>
                    <a:fillRect/>
                  </a:stretch>
                </a:blipFill>
                <a:ln w="9525" algn="ctr">
                  <a:noFill/>
                  <a:miter lim="800000"/>
                  <a:headEnd/>
                  <a:tailEnd/>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 Box 95"/>
                <p:cNvSpPr txBox="1">
                  <a:spLocks noChangeArrowheads="1"/>
                </p:cNvSpPr>
                <p:nvPr/>
              </p:nvSpPr>
              <p:spPr bwMode="auto">
                <a:xfrm>
                  <a:off x="406117" y="2684432"/>
                  <a:ext cx="1984905" cy="619850"/>
                </a:xfrm>
                <a:prstGeom prst="rect">
                  <a:avLst/>
                </a:prstGeom>
                <a:noFill/>
                <a:ln w="9525" algn="ctr">
                  <a:noFill/>
                  <a:miter lim="800000"/>
                  <a:headEnd/>
                  <a:tailEnd/>
                </a:ln>
              </p:spPr>
              <p:txBody>
                <a:bodyPr wrap="square">
                  <a:spAutoFit/>
                </a:bodyPr>
                <a:lstStyle/>
                <a:p>
                  <a:pPr algn="l" rtl="0"/>
                  <a14:m>
                    <m:oMathPara xmlns:m="http://schemas.openxmlformats.org/officeDocument/2006/math">
                      <m:oMathParaPr>
                        <m:jc m:val="centerGroup"/>
                      </m:oMathParaPr>
                      <m:oMath xmlns:m="http://schemas.openxmlformats.org/officeDocument/2006/math">
                        <m:f>
                          <m:fPr>
                            <m:ctrlPr>
                              <a:rPr lang="en-US" sz="2000" b="1" i="1" smtClean="0">
                                <a:solidFill>
                                  <a:schemeClr val="tx1"/>
                                </a:solidFill>
                                <a:latin typeface="Cambria Math" panose="02040503050406030204" pitchFamily="18" charset="0"/>
                              </a:rPr>
                            </m:ctrlPr>
                          </m:fPr>
                          <m:num>
                            <m:sSub>
                              <m:sSubPr>
                                <m:ctrlPr>
                                  <a:rPr lang="en-US" sz="2000" b="1" i="1" smtClean="0">
                                    <a:solidFill>
                                      <a:schemeClr val="tx1"/>
                                    </a:solidFill>
                                    <a:latin typeface="Cambria Math" panose="02040503050406030204" pitchFamily="18" charset="0"/>
                                  </a:rPr>
                                </m:ctrlPr>
                              </m:sSubPr>
                              <m:e>
                                <m:r>
                                  <a:rPr lang="en-US" sz="2000" b="1" i="1" smtClean="0">
                                    <a:solidFill>
                                      <a:schemeClr val="tx1"/>
                                    </a:solidFill>
                                    <a:latin typeface="Cambria Math" panose="02040503050406030204" pitchFamily="18" charset="0"/>
                                    <a:ea typeface="Cambria Math" panose="02040503050406030204" pitchFamily="18" charset="0"/>
                                  </a:rPr>
                                  <m:t>𝝈</m:t>
                                </m:r>
                              </m:e>
                              <m:sub>
                                <m:r>
                                  <a:rPr lang="en-US" sz="2000" b="1" i="1" smtClean="0">
                                    <a:solidFill>
                                      <a:schemeClr val="tx1"/>
                                    </a:solidFill>
                                    <a:latin typeface="Cambria Math" panose="02040503050406030204" pitchFamily="18" charset="0"/>
                                  </a:rPr>
                                  <m:t>𝟏</m:t>
                                </m:r>
                              </m:sub>
                            </m:sSub>
                            <m:r>
                              <a:rPr lang="en-US" sz="2000" b="1" i="1" smtClean="0">
                                <a:solidFill>
                                  <a:schemeClr val="tx1"/>
                                </a:solidFill>
                                <a:latin typeface="Cambria Math" panose="02040503050406030204" pitchFamily="18" charset="0"/>
                              </a:rPr>
                              <m:t>−</m:t>
                            </m:r>
                            <m:sSub>
                              <m:sSubPr>
                                <m:ctrlPr>
                                  <a:rPr lang="en-US" sz="2000" b="1" i="1" smtClean="0">
                                    <a:solidFill>
                                      <a:schemeClr val="tx1"/>
                                    </a:solidFill>
                                    <a:latin typeface="Cambria Math" panose="02040503050406030204" pitchFamily="18" charset="0"/>
                                  </a:rPr>
                                </m:ctrlPr>
                              </m:sSubPr>
                              <m:e>
                                <m:r>
                                  <a:rPr lang="en-US" sz="2000" b="1" i="1" smtClean="0">
                                    <a:solidFill>
                                      <a:schemeClr val="tx1"/>
                                    </a:solidFill>
                                    <a:latin typeface="Cambria Math" panose="02040503050406030204" pitchFamily="18" charset="0"/>
                                    <a:ea typeface="Cambria Math" panose="02040503050406030204" pitchFamily="18" charset="0"/>
                                  </a:rPr>
                                  <m:t>𝝈</m:t>
                                </m:r>
                              </m:e>
                              <m:sub>
                                <m:r>
                                  <a:rPr lang="en-US" sz="2000" b="1" i="1" smtClean="0">
                                    <a:solidFill>
                                      <a:schemeClr val="tx1"/>
                                    </a:solidFill>
                                    <a:latin typeface="Cambria Math" panose="02040503050406030204" pitchFamily="18" charset="0"/>
                                  </a:rPr>
                                  <m:t>𝟑</m:t>
                                </m:r>
                              </m:sub>
                            </m:sSub>
                          </m:num>
                          <m:den>
                            <m:r>
                              <a:rPr lang="en-US" sz="2000" b="1" i="1" smtClean="0">
                                <a:solidFill>
                                  <a:schemeClr val="tx1"/>
                                </a:solidFill>
                                <a:latin typeface="Cambria Math" panose="02040503050406030204" pitchFamily="18" charset="0"/>
                              </a:rPr>
                              <m:t>𝟐</m:t>
                            </m:r>
                          </m:den>
                        </m:f>
                      </m:oMath>
                    </m:oMathPara>
                  </a14:m>
                  <a:endParaRPr lang="en-US" sz="2000" b="1" dirty="0">
                    <a:solidFill>
                      <a:schemeClr val="tx1"/>
                    </a:solidFill>
                  </a:endParaRPr>
                </a:p>
              </p:txBody>
            </p:sp>
          </mc:Choice>
          <mc:Fallback xmlns="">
            <p:sp>
              <p:nvSpPr>
                <p:cNvPr id="18" name="Text Box 95"/>
                <p:cNvSpPr txBox="1">
                  <a:spLocks noRot="1" noChangeAspect="1" noMove="1" noResize="1" noEditPoints="1" noAdjustHandles="1" noChangeArrowheads="1" noChangeShapeType="1" noTextEdit="1"/>
                </p:cNvSpPr>
                <p:nvPr/>
              </p:nvSpPr>
              <p:spPr bwMode="auto">
                <a:xfrm>
                  <a:off x="406117" y="2684432"/>
                  <a:ext cx="1984905" cy="619850"/>
                </a:xfrm>
                <a:prstGeom prst="rect">
                  <a:avLst/>
                </a:prstGeom>
                <a:blipFill rotWithShape="0">
                  <a:blip r:embed="rId3"/>
                  <a:stretch>
                    <a:fillRect/>
                  </a:stretch>
                </a:blipFill>
                <a:ln w="9525" algn="ctr">
                  <a:noFill/>
                  <a:miter lim="800000"/>
                  <a:headEnd/>
                  <a:tailEnd/>
                </a:ln>
              </p:spPr>
              <p:txBody>
                <a:bodyPr/>
                <a:lstStyle/>
                <a:p>
                  <a:r>
                    <a:rPr lang="en-US">
                      <a:noFill/>
                    </a:rPr>
                    <a:t> </a:t>
                  </a:r>
                </a:p>
              </p:txBody>
            </p:sp>
          </mc:Fallback>
        </mc:AlternateContent>
      </p:grpSp>
      <p:pic>
        <p:nvPicPr>
          <p:cNvPr id="2" name="Picture 1"/>
          <p:cNvPicPr>
            <a:picLocks noChangeAspect="1"/>
          </p:cNvPicPr>
          <p:nvPr/>
        </p:nvPicPr>
        <p:blipFill>
          <a:blip r:embed="rId4"/>
          <a:stretch>
            <a:fillRect/>
          </a:stretch>
        </p:blipFill>
        <p:spPr>
          <a:xfrm>
            <a:off x="3311396" y="2337534"/>
            <a:ext cx="1833063" cy="1709920"/>
          </a:xfrm>
          <a:prstGeom prst="rect">
            <a:avLst/>
          </a:prstGeom>
        </p:spPr>
      </p:pic>
    </p:spTree>
    <p:extLst>
      <p:ext uri="{BB962C8B-B14F-4D97-AF65-F5344CB8AC3E}">
        <p14:creationId xmlns:p14="http://schemas.microsoft.com/office/powerpoint/2010/main" val="3160164449"/>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8175" y="58716"/>
            <a:ext cx="8377237"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We often want to show successive states of stress which a test specimen or a typical element in the field undergoes during loading or unloading.</a:t>
            </a:r>
            <a:endParaRPr lang="en-US" sz="2000" b="1" dirty="0">
              <a:latin typeface="+mn-lt"/>
            </a:endParaRPr>
          </a:p>
        </p:txBody>
      </p:sp>
      <p:grpSp>
        <p:nvGrpSpPr>
          <p:cNvPr id="6" name="Group 5"/>
          <p:cNvGrpSpPr/>
          <p:nvPr/>
        </p:nvGrpSpPr>
        <p:grpSpPr>
          <a:xfrm>
            <a:off x="264225" y="1604569"/>
            <a:ext cx="3979610" cy="2228689"/>
            <a:chOff x="3438525" y="2057405"/>
            <a:chExt cx="5656263" cy="3806830"/>
          </a:xfrm>
        </p:grpSpPr>
        <p:sp>
          <p:nvSpPr>
            <p:cNvPr id="7" name="Arc 34"/>
            <p:cNvSpPr>
              <a:spLocks/>
            </p:cNvSpPr>
            <p:nvPr/>
          </p:nvSpPr>
          <p:spPr bwMode="auto">
            <a:xfrm rot="16200000">
              <a:off x="6207126" y="3257550"/>
              <a:ext cx="1446211" cy="2395537"/>
            </a:xfrm>
            <a:custGeom>
              <a:avLst/>
              <a:gdLst>
                <a:gd name="T0" fmla="*/ 29 w 22301"/>
                <a:gd name="T1" fmla="*/ 0 h 43200"/>
                <a:gd name="T2" fmla="*/ 0 w 22301"/>
                <a:gd name="T3" fmla="*/ 1509 h 43200"/>
                <a:gd name="T4" fmla="*/ 29 w 22301"/>
                <a:gd name="T5" fmla="*/ 755 h 43200"/>
                <a:gd name="T6" fmla="*/ 0 60000 65536"/>
                <a:gd name="T7" fmla="*/ 0 60000 65536"/>
                <a:gd name="T8" fmla="*/ 0 60000 65536"/>
                <a:gd name="T9" fmla="*/ 0 w 22301"/>
                <a:gd name="T10" fmla="*/ 0 h 43200"/>
                <a:gd name="T11" fmla="*/ 22301 w 22301"/>
                <a:gd name="T12" fmla="*/ 43200 h 43200"/>
              </a:gdLst>
              <a:ahLst/>
              <a:cxnLst>
                <a:cxn ang="T6">
                  <a:pos x="T0" y="T1"/>
                </a:cxn>
                <a:cxn ang="T7">
                  <a:pos x="T2" y="T3"/>
                </a:cxn>
                <a:cxn ang="T8">
                  <a:pos x="T4" y="T5"/>
                </a:cxn>
              </a:cxnLst>
              <a:rect l="T9" t="T10" r="T11" b="T12"/>
              <a:pathLst>
                <a:path w="22301" h="43200" fill="none" extrusionOk="0">
                  <a:moveTo>
                    <a:pt x="700" y="0"/>
                  </a:moveTo>
                  <a:cubicBezTo>
                    <a:pt x="12630" y="0"/>
                    <a:pt x="22301" y="9670"/>
                    <a:pt x="22301" y="21600"/>
                  </a:cubicBezTo>
                  <a:cubicBezTo>
                    <a:pt x="22301" y="33529"/>
                    <a:pt x="12630" y="43200"/>
                    <a:pt x="701" y="43200"/>
                  </a:cubicBezTo>
                  <a:cubicBezTo>
                    <a:pt x="467" y="43200"/>
                    <a:pt x="233" y="43196"/>
                    <a:pt x="0" y="43188"/>
                  </a:cubicBezTo>
                </a:path>
                <a:path w="22301" h="43200" stroke="0" extrusionOk="0">
                  <a:moveTo>
                    <a:pt x="700" y="0"/>
                  </a:moveTo>
                  <a:cubicBezTo>
                    <a:pt x="12630" y="0"/>
                    <a:pt x="22301" y="9670"/>
                    <a:pt x="22301" y="21600"/>
                  </a:cubicBezTo>
                  <a:cubicBezTo>
                    <a:pt x="22301" y="33529"/>
                    <a:pt x="12630" y="43200"/>
                    <a:pt x="701" y="43200"/>
                  </a:cubicBezTo>
                  <a:cubicBezTo>
                    <a:pt x="467" y="43200"/>
                    <a:pt x="233" y="43196"/>
                    <a:pt x="0" y="43188"/>
                  </a:cubicBezTo>
                  <a:lnTo>
                    <a:pt x="701" y="21600"/>
                  </a:lnTo>
                  <a:close/>
                </a:path>
              </a:pathLst>
            </a:custGeom>
            <a:noFill/>
            <a:ln w="25400">
              <a:solidFill>
                <a:srgbClr val="339966"/>
              </a:solidFill>
              <a:round/>
              <a:headEnd type="triangle" w="med" len="med"/>
              <a:tailEnd/>
            </a:ln>
          </p:spPr>
          <p:txBody>
            <a:bodyPr wrap="none" anchor="ctr"/>
            <a:lstStyle/>
            <a:p>
              <a:pPr algn="l" rtl="0"/>
              <a:endParaRPr lang="en-US" sz="2000"/>
            </a:p>
          </p:txBody>
        </p:sp>
        <p:sp>
          <p:nvSpPr>
            <p:cNvPr id="8" name="Arc 38"/>
            <p:cNvSpPr>
              <a:spLocks/>
            </p:cNvSpPr>
            <p:nvPr/>
          </p:nvSpPr>
          <p:spPr bwMode="auto">
            <a:xfrm rot="16200000">
              <a:off x="6243529" y="2874865"/>
              <a:ext cx="1770063" cy="2783085"/>
            </a:xfrm>
            <a:custGeom>
              <a:avLst/>
              <a:gdLst>
                <a:gd name="T0" fmla="*/ 0 w 21600"/>
                <a:gd name="T1" fmla="*/ 0 h 43198"/>
                <a:gd name="T2" fmla="*/ 15 w 21600"/>
                <a:gd name="T3" fmla="*/ 1911 h 43198"/>
                <a:gd name="T4" fmla="*/ 0 w 21600"/>
                <a:gd name="T5" fmla="*/ 956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25400">
              <a:solidFill>
                <a:srgbClr val="FF0000"/>
              </a:solidFill>
              <a:round/>
              <a:headEnd type="triangle" w="med" len="med"/>
              <a:tailEnd/>
            </a:ln>
          </p:spPr>
          <p:txBody>
            <a:bodyPr wrap="none" anchor="ctr"/>
            <a:lstStyle/>
            <a:p>
              <a:pPr algn="l" rtl="0"/>
              <a:endParaRPr lang="en-US" sz="2000"/>
            </a:p>
          </p:txBody>
        </p:sp>
        <p:sp>
          <p:nvSpPr>
            <p:cNvPr id="9" name="Arc 29"/>
            <p:cNvSpPr>
              <a:spLocks/>
            </p:cNvSpPr>
            <p:nvPr/>
          </p:nvSpPr>
          <p:spPr bwMode="auto">
            <a:xfrm rot="16200000">
              <a:off x="6037262" y="3867150"/>
              <a:ext cx="987425" cy="1628775"/>
            </a:xfrm>
            <a:custGeom>
              <a:avLst/>
              <a:gdLst>
                <a:gd name="T0" fmla="*/ 28 w 22614"/>
                <a:gd name="T1" fmla="*/ 0 h 43200"/>
                <a:gd name="T2" fmla="*/ 0 w 22614"/>
                <a:gd name="T3" fmla="*/ 1025 h 43200"/>
                <a:gd name="T4" fmla="*/ 28 w 22614"/>
                <a:gd name="T5" fmla="*/ 513 h 43200"/>
                <a:gd name="T6" fmla="*/ 0 60000 65536"/>
                <a:gd name="T7" fmla="*/ 0 60000 65536"/>
                <a:gd name="T8" fmla="*/ 0 60000 65536"/>
                <a:gd name="T9" fmla="*/ 0 w 22614"/>
                <a:gd name="T10" fmla="*/ 0 h 43200"/>
                <a:gd name="T11" fmla="*/ 22614 w 22614"/>
                <a:gd name="T12" fmla="*/ 43200 h 43200"/>
              </a:gdLst>
              <a:ahLst/>
              <a:cxnLst>
                <a:cxn ang="T6">
                  <a:pos x="T0" y="T1"/>
                </a:cxn>
                <a:cxn ang="T7">
                  <a:pos x="T2" y="T3"/>
                </a:cxn>
                <a:cxn ang="T8">
                  <a:pos x="T4" y="T5"/>
                </a:cxn>
              </a:cxnLst>
              <a:rect l="T9" t="T10" r="T11" b="T12"/>
              <a:pathLst>
                <a:path w="22614" h="43200" fill="none" extrusionOk="0">
                  <a:moveTo>
                    <a:pt x="1013" y="0"/>
                  </a:moveTo>
                  <a:cubicBezTo>
                    <a:pt x="12943" y="0"/>
                    <a:pt x="22614" y="9670"/>
                    <a:pt x="22614" y="21600"/>
                  </a:cubicBezTo>
                  <a:cubicBezTo>
                    <a:pt x="22614" y="33529"/>
                    <a:pt x="12943" y="43200"/>
                    <a:pt x="1014" y="43200"/>
                  </a:cubicBezTo>
                  <a:cubicBezTo>
                    <a:pt x="675" y="43200"/>
                    <a:pt x="337" y="43192"/>
                    <a:pt x="-1" y="43176"/>
                  </a:cubicBezTo>
                </a:path>
                <a:path w="22614" h="43200" stroke="0" extrusionOk="0">
                  <a:moveTo>
                    <a:pt x="1013" y="0"/>
                  </a:moveTo>
                  <a:cubicBezTo>
                    <a:pt x="12943" y="0"/>
                    <a:pt x="22614" y="9670"/>
                    <a:pt x="22614" y="21600"/>
                  </a:cubicBezTo>
                  <a:cubicBezTo>
                    <a:pt x="22614" y="33529"/>
                    <a:pt x="12943" y="43200"/>
                    <a:pt x="1014" y="43200"/>
                  </a:cubicBezTo>
                  <a:cubicBezTo>
                    <a:pt x="675" y="43200"/>
                    <a:pt x="337" y="43192"/>
                    <a:pt x="-1" y="43176"/>
                  </a:cubicBezTo>
                  <a:lnTo>
                    <a:pt x="1014" y="21600"/>
                  </a:lnTo>
                  <a:close/>
                </a:path>
              </a:pathLst>
            </a:custGeom>
            <a:noFill/>
            <a:ln w="31750">
              <a:solidFill>
                <a:srgbClr val="339966"/>
              </a:solidFill>
              <a:round/>
              <a:headEnd/>
              <a:tailEnd/>
            </a:ln>
          </p:spPr>
          <p:txBody>
            <a:bodyPr wrap="none" anchor="ctr"/>
            <a:lstStyle/>
            <a:p>
              <a:pPr algn="l" rtl="0"/>
              <a:endParaRPr lang="en-US" sz="2000"/>
            </a:p>
          </p:txBody>
        </p:sp>
        <p:sp>
          <p:nvSpPr>
            <p:cNvPr id="32" name="Oval 26"/>
            <p:cNvSpPr>
              <a:spLocks noChangeArrowheads="1"/>
            </p:cNvSpPr>
            <p:nvPr/>
          </p:nvSpPr>
          <p:spPr bwMode="auto">
            <a:xfrm>
              <a:off x="5653088" y="5060964"/>
              <a:ext cx="161925" cy="176213"/>
            </a:xfrm>
            <a:prstGeom prst="ellipse">
              <a:avLst/>
            </a:prstGeom>
            <a:solidFill>
              <a:schemeClr val="accent1"/>
            </a:solidFill>
            <a:ln w="9525">
              <a:solidFill>
                <a:schemeClr val="tx1"/>
              </a:solidFill>
              <a:round/>
              <a:headEnd/>
              <a:tailEnd/>
            </a:ln>
          </p:spPr>
          <p:txBody>
            <a:bodyPr wrap="none" anchor="ctr"/>
            <a:lstStyle/>
            <a:p>
              <a:pPr algn="l" rtl="0"/>
              <a:endParaRPr lang="en-US" sz="2000"/>
            </a:p>
          </p:txBody>
        </p:sp>
        <p:grpSp>
          <p:nvGrpSpPr>
            <p:cNvPr id="11" name="Group 69"/>
            <p:cNvGrpSpPr>
              <a:grpSpLocks/>
            </p:cNvGrpSpPr>
            <p:nvPr/>
          </p:nvGrpSpPr>
          <p:grpSpPr bwMode="auto">
            <a:xfrm>
              <a:off x="6486525" y="4100513"/>
              <a:ext cx="114300" cy="1174750"/>
              <a:chOff x="4068" y="2583"/>
              <a:chExt cx="72" cy="740"/>
            </a:xfrm>
          </p:grpSpPr>
          <p:sp>
            <p:nvSpPr>
              <p:cNvPr id="30" name="Line 54"/>
              <p:cNvSpPr>
                <a:spLocks noChangeShapeType="1"/>
              </p:cNvSpPr>
              <p:nvPr/>
            </p:nvSpPr>
            <p:spPr bwMode="auto">
              <a:xfrm>
                <a:off x="4095" y="3168"/>
                <a:ext cx="0" cy="155"/>
              </a:xfrm>
              <a:prstGeom prst="line">
                <a:avLst/>
              </a:prstGeom>
              <a:noFill/>
              <a:ln w="9525">
                <a:solidFill>
                  <a:schemeClr val="tx1"/>
                </a:solidFill>
                <a:round/>
                <a:headEnd/>
                <a:tailEnd/>
              </a:ln>
            </p:spPr>
            <p:txBody>
              <a:bodyPr/>
              <a:lstStyle/>
              <a:p>
                <a:pPr algn="l" rtl="0"/>
                <a:endParaRPr lang="en-US" sz="2000"/>
              </a:p>
            </p:txBody>
          </p:sp>
          <p:sp>
            <p:nvSpPr>
              <p:cNvPr id="31" name="Oval 57"/>
              <p:cNvSpPr>
                <a:spLocks noChangeArrowheads="1"/>
              </p:cNvSpPr>
              <p:nvPr/>
            </p:nvSpPr>
            <p:spPr bwMode="auto">
              <a:xfrm>
                <a:off x="4068" y="2583"/>
                <a:ext cx="72" cy="99"/>
              </a:xfrm>
              <a:prstGeom prst="ellipse">
                <a:avLst/>
              </a:prstGeom>
              <a:solidFill>
                <a:schemeClr val="accent1"/>
              </a:solidFill>
              <a:ln w="9525" algn="ctr">
                <a:solidFill>
                  <a:schemeClr val="tx1"/>
                </a:solidFill>
                <a:round/>
                <a:headEnd/>
                <a:tailEnd/>
              </a:ln>
            </p:spPr>
            <p:txBody>
              <a:bodyPr wrap="none" anchor="ctr"/>
              <a:lstStyle/>
              <a:p>
                <a:pPr algn="l" rtl="0"/>
                <a:endParaRPr lang="en-US" sz="2000"/>
              </a:p>
            </p:txBody>
          </p:sp>
        </p:grpSp>
        <p:grpSp>
          <p:nvGrpSpPr>
            <p:cNvPr id="12" name="Group 70"/>
            <p:cNvGrpSpPr>
              <a:grpSpLocks/>
            </p:cNvGrpSpPr>
            <p:nvPr/>
          </p:nvGrpSpPr>
          <p:grpSpPr bwMode="auto">
            <a:xfrm>
              <a:off x="6910388" y="3667125"/>
              <a:ext cx="114300" cy="1603375"/>
              <a:chOff x="4362" y="2310"/>
              <a:chExt cx="72" cy="1010"/>
            </a:xfrm>
          </p:grpSpPr>
          <p:sp>
            <p:nvSpPr>
              <p:cNvPr id="28" name="Line 55"/>
              <p:cNvSpPr>
                <a:spLocks noChangeShapeType="1"/>
              </p:cNvSpPr>
              <p:nvPr/>
            </p:nvSpPr>
            <p:spPr bwMode="auto">
              <a:xfrm>
                <a:off x="4407" y="3165"/>
                <a:ext cx="0" cy="155"/>
              </a:xfrm>
              <a:prstGeom prst="line">
                <a:avLst/>
              </a:prstGeom>
              <a:noFill/>
              <a:ln w="9525">
                <a:solidFill>
                  <a:schemeClr val="tx1"/>
                </a:solidFill>
                <a:round/>
                <a:headEnd/>
                <a:tailEnd/>
              </a:ln>
            </p:spPr>
            <p:txBody>
              <a:bodyPr/>
              <a:lstStyle/>
              <a:p>
                <a:pPr algn="l" rtl="0"/>
                <a:endParaRPr lang="en-US" sz="2000"/>
              </a:p>
            </p:txBody>
          </p:sp>
          <p:sp>
            <p:nvSpPr>
              <p:cNvPr id="29" name="Oval 60"/>
              <p:cNvSpPr>
                <a:spLocks noChangeArrowheads="1"/>
              </p:cNvSpPr>
              <p:nvPr/>
            </p:nvSpPr>
            <p:spPr bwMode="auto">
              <a:xfrm>
                <a:off x="4362" y="2310"/>
                <a:ext cx="72" cy="99"/>
              </a:xfrm>
              <a:prstGeom prst="ellipse">
                <a:avLst/>
              </a:prstGeom>
              <a:solidFill>
                <a:schemeClr val="accent1"/>
              </a:solidFill>
              <a:ln w="9525" algn="ctr">
                <a:solidFill>
                  <a:schemeClr val="tx1"/>
                </a:solidFill>
                <a:round/>
                <a:headEnd/>
                <a:tailEnd/>
              </a:ln>
            </p:spPr>
            <p:txBody>
              <a:bodyPr wrap="none" anchor="ctr"/>
              <a:lstStyle/>
              <a:p>
                <a:pPr algn="l" rtl="0"/>
                <a:endParaRPr lang="en-US" sz="2000"/>
              </a:p>
            </p:txBody>
          </p:sp>
        </p:grpSp>
        <p:grpSp>
          <p:nvGrpSpPr>
            <p:cNvPr id="13" name="Group 71"/>
            <p:cNvGrpSpPr>
              <a:grpSpLocks/>
            </p:cNvGrpSpPr>
            <p:nvPr/>
          </p:nvGrpSpPr>
          <p:grpSpPr bwMode="auto">
            <a:xfrm>
              <a:off x="7224713" y="3295650"/>
              <a:ext cx="114300" cy="1974850"/>
              <a:chOff x="4551" y="2076"/>
              <a:chExt cx="72" cy="1244"/>
            </a:xfrm>
          </p:grpSpPr>
          <p:sp>
            <p:nvSpPr>
              <p:cNvPr id="26" name="Line 56"/>
              <p:cNvSpPr>
                <a:spLocks noChangeShapeType="1"/>
              </p:cNvSpPr>
              <p:nvPr/>
            </p:nvSpPr>
            <p:spPr bwMode="auto">
              <a:xfrm>
                <a:off x="4596" y="3165"/>
                <a:ext cx="0" cy="155"/>
              </a:xfrm>
              <a:prstGeom prst="line">
                <a:avLst/>
              </a:prstGeom>
              <a:noFill/>
              <a:ln w="9525">
                <a:solidFill>
                  <a:schemeClr val="tx1"/>
                </a:solidFill>
                <a:round/>
                <a:headEnd/>
                <a:tailEnd/>
              </a:ln>
            </p:spPr>
            <p:txBody>
              <a:bodyPr/>
              <a:lstStyle/>
              <a:p>
                <a:pPr algn="l" rtl="0"/>
                <a:endParaRPr lang="en-US" sz="2000"/>
              </a:p>
            </p:txBody>
          </p:sp>
          <p:sp>
            <p:nvSpPr>
              <p:cNvPr id="27" name="Oval 61"/>
              <p:cNvSpPr>
                <a:spLocks noChangeArrowheads="1"/>
              </p:cNvSpPr>
              <p:nvPr/>
            </p:nvSpPr>
            <p:spPr bwMode="auto">
              <a:xfrm>
                <a:off x="4551" y="2076"/>
                <a:ext cx="72" cy="99"/>
              </a:xfrm>
              <a:prstGeom prst="ellipse">
                <a:avLst/>
              </a:prstGeom>
              <a:solidFill>
                <a:schemeClr val="hlink"/>
              </a:solidFill>
              <a:ln w="9525" algn="ctr">
                <a:solidFill>
                  <a:schemeClr val="tx1"/>
                </a:solidFill>
                <a:round/>
                <a:headEnd/>
                <a:tailEnd/>
              </a:ln>
            </p:spPr>
            <p:txBody>
              <a:bodyPr wrap="none" anchor="ctr"/>
              <a:lstStyle/>
              <a:p>
                <a:pPr algn="l" rtl="0"/>
                <a:endParaRPr lang="en-US" sz="2000"/>
              </a:p>
            </p:txBody>
          </p:sp>
        </p:grpSp>
        <p:grpSp>
          <p:nvGrpSpPr>
            <p:cNvPr id="21" name="Group 64"/>
            <p:cNvGrpSpPr>
              <a:grpSpLocks/>
            </p:cNvGrpSpPr>
            <p:nvPr/>
          </p:nvGrpSpPr>
          <p:grpSpPr bwMode="auto">
            <a:xfrm>
              <a:off x="3438525" y="2057405"/>
              <a:ext cx="5656263" cy="3806830"/>
              <a:chOff x="2166" y="1296"/>
              <a:chExt cx="3563" cy="2398"/>
            </a:xfrm>
          </p:grpSpPr>
          <p:sp>
            <p:nvSpPr>
              <p:cNvPr id="22" name="Line 6"/>
              <p:cNvSpPr>
                <a:spLocks noChangeShapeType="1"/>
              </p:cNvSpPr>
              <p:nvPr/>
            </p:nvSpPr>
            <p:spPr bwMode="auto">
              <a:xfrm flipV="1">
                <a:off x="2166" y="3245"/>
                <a:ext cx="3563" cy="0"/>
              </a:xfrm>
              <a:prstGeom prst="line">
                <a:avLst/>
              </a:prstGeom>
              <a:noFill/>
              <a:ln w="25400">
                <a:solidFill>
                  <a:schemeClr val="tx1"/>
                </a:solidFill>
                <a:round/>
                <a:headEnd/>
                <a:tailEnd type="triangle" w="med" len="med"/>
              </a:ln>
            </p:spPr>
            <p:txBody>
              <a:bodyPr wrap="none"/>
              <a:lstStyle/>
              <a:p>
                <a:pPr algn="l" rtl="0"/>
                <a:endParaRPr lang="en-US" sz="2000"/>
              </a:p>
            </p:txBody>
          </p:sp>
          <p:sp>
            <p:nvSpPr>
              <p:cNvPr id="23" name="Line 7"/>
              <p:cNvSpPr>
                <a:spLocks noChangeShapeType="1"/>
              </p:cNvSpPr>
              <p:nvPr/>
            </p:nvSpPr>
            <p:spPr bwMode="auto">
              <a:xfrm flipV="1">
                <a:off x="2536" y="1296"/>
                <a:ext cx="0" cy="2274"/>
              </a:xfrm>
              <a:prstGeom prst="line">
                <a:avLst/>
              </a:prstGeom>
              <a:noFill/>
              <a:ln w="25400">
                <a:solidFill>
                  <a:schemeClr val="tx1"/>
                </a:solidFill>
                <a:round/>
                <a:headEnd/>
                <a:tailEnd type="triangle" w="med" len="med"/>
              </a:ln>
            </p:spPr>
            <p:txBody>
              <a:bodyPr wrap="none"/>
              <a:lstStyle/>
              <a:p>
                <a:pPr algn="l" rtl="0"/>
                <a:endParaRPr lang="en-US" sz="2000"/>
              </a:p>
            </p:txBody>
          </p:sp>
          <p:sp>
            <p:nvSpPr>
              <p:cNvPr id="25" name="Text Box 63"/>
              <p:cNvSpPr txBox="1">
                <a:spLocks noChangeArrowheads="1"/>
              </p:cNvSpPr>
              <p:nvPr/>
            </p:nvSpPr>
            <p:spPr bwMode="auto">
              <a:xfrm>
                <a:off x="4627" y="3263"/>
                <a:ext cx="1007" cy="431"/>
              </a:xfrm>
              <a:prstGeom prst="rect">
                <a:avLst/>
              </a:prstGeom>
              <a:noFill/>
              <a:ln w="9525" algn="ctr">
                <a:noFill/>
                <a:miter lim="800000"/>
                <a:headEnd/>
                <a:tailEnd/>
              </a:ln>
            </p:spPr>
            <p:txBody>
              <a:bodyPr wrap="square">
                <a:spAutoFit/>
              </a:bodyPr>
              <a:lstStyle/>
              <a:p>
                <a:pPr algn="l" rtl="0"/>
                <a:endParaRPr lang="en-US" sz="2000" dirty="0">
                  <a:solidFill>
                    <a:srgbClr val="009900"/>
                  </a:solidFill>
                </a:endParaRPr>
              </a:p>
            </p:txBody>
          </p:sp>
        </p:grpSp>
      </p:grpSp>
      <p:sp>
        <p:nvSpPr>
          <p:cNvPr id="34" name="Text Box 62"/>
          <p:cNvSpPr txBox="1">
            <a:spLocks noChangeArrowheads="1"/>
          </p:cNvSpPr>
          <p:nvPr/>
        </p:nvSpPr>
        <p:spPr bwMode="auto">
          <a:xfrm>
            <a:off x="7981028" y="3341603"/>
            <a:ext cx="705392" cy="400110"/>
          </a:xfrm>
          <a:prstGeom prst="rect">
            <a:avLst/>
          </a:prstGeom>
          <a:noFill/>
          <a:ln w="9525" algn="ctr">
            <a:noFill/>
            <a:miter lim="800000"/>
            <a:headEnd/>
            <a:tailEnd/>
          </a:ln>
        </p:spPr>
        <p:txBody>
          <a:bodyPr wrap="square">
            <a:spAutoFit/>
          </a:bodyPr>
          <a:lstStyle/>
          <a:p>
            <a:pPr algn="l" rtl="0"/>
            <a:r>
              <a:rPr lang="en-US" sz="2000" b="1" dirty="0" smtClean="0"/>
              <a:t> </a:t>
            </a:r>
            <a:r>
              <a:rPr lang="en-US" sz="2000" b="1" dirty="0" smtClean="0">
                <a:solidFill>
                  <a:srgbClr val="009900"/>
                </a:solidFill>
              </a:rPr>
              <a:t>p</a:t>
            </a:r>
            <a:endParaRPr lang="en-US" sz="2000" b="1" dirty="0">
              <a:solidFill>
                <a:srgbClr val="009900"/>
              </a:solidFill>
              <a:latin typeface="Blazing" panose="00000400000000000000" pitchFamily="2" charset="0"/>
            </a:endParaRPr>
          </a:p>
        </p:txBody>
      </p:sp>
      <p:sp>
        <p:nvSpPr>
          <p:cNvPr id="35" name="Text Box 51"/>
          <p:cNvSpPr txBox="1">
            <a:spLocks noChangeArrowheads="1"/>
          </p:cNvSpPr>
          <p:nvPr/>
        </p:nvSpPr>
        <p:spPr bwMode="auto">
          <a:xfrm>
            <a:off x="1679920" y="3358392"/>
            <a:ext cx="685800" cy="400110"/>
          </a:xfrm>
          <a:prstGeom prst="rect">
            <a:avLst/>
          </a:prstGeom>
          <a:noFill/>
          <a:ln w="9525" algn="ctr">
            <a:noFill/>
            <a:miter lim="800000"/>
            <a:headEnd/>
            <a:tailEnd/>
          </a:ln>
        </p:spPr>
        <p:txBody>
          <a:bodyPr>
            <a:spAutoFit/>
          </a:bodyPr>
          <a:lstStyle/>
          <a:p>
            <a:pPr algn="l" rtl="0"/>
            <a:r>
              <a:rPr lang="en-US" sz="2000" b="1" dirty="0" smtClean="0">
                <a:latin typeface="Symbol" pitchFamily="18" charset="2"/>
              </a:rPr>
              <a:t>s</a:t>
            </a:r>
            <a:r>
              <a:rPr lang="en-US" sz="2000" b="1" baseline="-25000" dirty="0"/>
              <a:t>3</a:t>
            </a:r>
          </a:p>
        </p:txBody>
      </p:sp>
      <p:sp>
        <p:nvSpPr>
          <p:cNvPr id="36" name="Text Box 51"/>
          <p:cNvSpPr txBox="1">
            <a:spLocks noChangeArrowheads="1"/>
          </p:cNvSpPr>
          <p:nvPr/>
        </p:nvSpPr>
        <p:spPr bwMode="auto">
          <a:xfrm>
            <a:off x="3887396" y="3304252"/>
            <a:ext cx="685800" cy="400110"/>
          </a:xfrm>
          <a:prstGeom prst="rect">
            <a:avLst/>
          </a:prstGeom>
          <a:noFill/>
          <a:ln w="9525" algn="ctr">
            <a:noFill/>
            <a:miter lim="800000"/>
            <a:headEnd/>
            <a:tailEnd/>
          </a:ln>
        </p:spPr>
        <p:txBody>
          <a:bodyPr>
            <a:spAutoFit/>
          </a:bodyPr>
          <a:lstStyle/>
          <a:p>
            <a:pPr algn="l" rtl="0"/>
            <a:r>
              <a:rPr lang="en-US" sz="2000" b="1" dirty="0" smtClean="0">
                <a:latin typeface="Symbol" pitchFamily="18" charset="2"/>
              </a:rPr>
              <a:t>s</a:t>
            </a:r>
            <a:endParaRPr lang="en-US" sz="2000" b="1" baseline="-25000" dirty="0"/>
          </a:p>
        </p:txBody>
      </p:sp>
      <p:sp>
        <p:nvSpPr>
          <p:cNvPr id="37" name="Text Box 51"/>
          <p:cNvSpPr txBox="1">
            <a:spLocks noChangeArrowheads="1"/>
          </p:cNvSpPr>
          <p:nvPr/>
        </p:nvSpPr>
        <p:spPr bwMode="auto">
          <a:xfrm>
            <a:off x="363164" y="1508890"/>
            <a:ext cx="685800" cy="400110"/>
          </a:xfrm>
          <a:prstGeom prst="rect">
            <a:avLst/>
          </a:prstGeom>
          <a:noFill/>
          <a:ln w="9525" algn="ctr">
            <a:noFill/>
            <a:miter lim="800000"/>
            <a:headEnd/>
            <a:tailEnd/>
          </a:ln>
        </p:spPr>
        <p:txBody>
          <a:bodyPr>
            <a:spAutoFit/>
          </a:bodyPr>
          <a:lstStyle/>
          <a:p>
            <a:pPr algn="l" rtl="0"/>
            <a:r>
              <a:rPr lang="en-US" sz="2000" b="1" dirty="0" smtClean="0">
                <a:latin typeface="Symbol" pitchFamily="18" charset="2"/>
              </a:rPr>
              <a:t>t</a:t>
            </a:r>
            <a:endParaRPr lang="en-US" sz="2000" b="1" baseline="-25000" dirty="0"/>
          </a:p>
        </p:txBody>
      </p:sp>
      <p:grpSp>
        <p:nvGrpSpPr>
          <p:cNvPr id="38" name="Group 37"/>
          <p:cNvGrpSpPr/>
          <p:nvPr/>
        </p:nvGrpSpPr>
        <p:grpSpPr>
          <a:xfrm>
            <a:off x="4576900" y="1563211"/>
            <a:ext cx="3856748" cy="2113444"/>
            <a:chOff x="3424237" y="2057405"/>
            <a:chExt cx="5481638" cy="3609979"/>
          </a:xfrm>
        </p:grpSpPr>
        <p:sp>
          <p:nvSpPr>
            <p:cNvPr id="42" name="Oval 26"/>
            <p:cNvSpPr>
              <a:spLocks noChangeArrowheads="1"/>
            </p:cNvSpPr>
            <p:nvPr/>
          </p:nvSpPr>
          <p:spPr bwMode="auto">
            <a:xfrm>
              <a:off x="5653088" y="5060964"/>
              <a:ext cx="161925" cy="176213"/>
            </a:xfrm>
            <a:prstGeom prst="ellipse">
              <a:avLst/>
            </a:prstGeom>
            <a:solidFill>
              <a:schemeClr val="accent1"/>
            </a:solidFill>
            <a:ln w="9525">
              <a:solidFill>
                <a:schemeClr val="tx1"/>
              </a:solidFill>
              <a:round/>
              <a:headEnd/>
              <a:tailEnd/>
            </a:ln>
          </p:spPr>
          <p:txBody>
            <a:bodyPr wrap="none" anchor="ctr"/>
            <a:lstStyle/>
            <a:p>
              <a:pPr algn="l" rtl="0"/>
              <a:endParaRPr lang="en-US" sz="2000"/>
            </a:p>
          </p:txBody>
        </p:sp>
        <p:sp>
          <p:nvSpPr>
            <p:cNvPr id="55" name="Oval 57"/>
            <p:cNvSpPr>
              <a:spLocks noChangeArrowheads="1"/>
            </p:cNvSpPr>
            <p:nvPr/>
          </p:nvSpPr>
          <p:spPr bwMode="auto">
            <a:xfrm>
              <a:off x="6486525" y="4100526"/>
              <a:ext cx="114300" cy="157163"/>
            </a:xfrm>
            <a:prstGeom prst="ellipse">
              <a:avLst/>
            </a:prstGeom>
            <a:solidFill>
              <a:schemeClr val="accent1"/>
            </a:solidFill>
            <a:ln w="9525" algn="ctr">
              <a:solidFill>
                <a:schemeClr val="tx1"/>
              </a:solidFill>
              <a:round/>
              <a:headEnd/>
              <a:tailEnd/>
            </a:ln>
          </p:spPr>
          <p:txBody>
            <a:bodyPr wrap="none" anchor="ctr"/>
            <a:lstStyle/>
            <a:p>
              <a:pPr algn="l" rtl="0"/>
              <a:endParaRPr lang="en-US" sz="2000"/>
            </a:p>
          </p:txBody>
        </p:sp>
        <p:sp>
          <p:nvSpPr>
            <p:cNvPr id="53" name="Oval 60"/>
            <p:cNvSpPr>
              <a:spLocks noChangeArrowheads="1"/>
            </p:cNvSpPr>
            <p:nvPr/>
          </p:nvSpPr>
          <p:spPr bwMode="auto">
            <a:xfrm>
              <a:off x="6910389" y="3667136"/>
              <a:ext cx="114300" cy="157163"/>
            </a:xfrm>
            <a:prstGeom prst="ellipse">
              <a:avLst/>
            </a:prstGeom>
            <a:solidFill>
              <a:schemeClr val="accent1"/>
            </a:solidFill>
            <a:ln w="9525" algn="ctr">
              <a:solidFill>
                <a:schemeClr val="tx1"/>
              </a:solidFill>
              <a:round/>
              <a:headEnd/>
              <a:tailEnd/>
            </a:ln>
          </p:spPr>
          <p:txBody>
            <a:bodyPr wrap="none" anchor="ctr"/>
            <a:lstStyle/>
            <a:p>
              <a:pPr algn="l" rtl="0"/>
              <a:endParaRPr lang="en-US" sz="2000"/>
            </a:p>
          </p:txBody>
        </p:sp>
        <p:sp>
          <p:nvSpPr>
            <p:cNvPr id="51" name="Oval 61"/>
            <p:cNvSpPr>
              <a:spLocks noChangeArrowheads="1"/>
            </p:cNvSpPr>
            <p:nvPr/>
          </p:nvSpPr>
          <p:spPr bwMode="auto">
            <a:xfrm>
              <a:off x="7224713" y="3295660"/>
              <a:ext cx="114300" cy="157163"/>
            </a:xfrm>
            <a:prstGeom prst="ellipse">
              <a:avLst/>
            </a:prstGeom>
            <a:solidFill>
              <a:schemeClr val="hlink"/>
            </a:solidFill>
            <a:ln w="9525" algn="ctr">
              <a:solidFill>
                <a:schemeClr val="tx1"/>
              </a:solidFill>
              <a:round/>
              <a:headEnd/>
              <a:tailEnd/>
            </a:ln>
          </p:spPr>
          <p:txBody>
            <a:bodyPr wrap="none" anchor="ctr"/>
            <a:lstStyle/>
            <a:p>
              <a:pPr algn="l" rtl="0"/>
              <a:endParaRPr lang="en-US" sz="2000"/>
            </a:p>
          </p:txBody>
        </p:sp>
        <p:grpSp>
          <p:nvGrpSpPr>
            <p:cNvPr id="46" name="Group 64"/>
            <p:cNvGrpSpPr>
              <a:grpSpLocks/>
            </p:cNvGrpSpPr>
            <p:nvPr/>
          </p:nvGrpSpPr>
          <p:grpSpPr bwMode="auto">
            <a:xfrm>
              <a:off x="3424237" y="2057405"/>
              <a:ext cx="5481638" cy="3609979"/>
              <a:chOff x="2157" y="1296"/>
              <a:chExt cx="3453" cy="2274"/>
            </a:xfrm>
          </p:grpSpPr>
          <p:sp>
            <p:nvSpPr>
              <p:cNvPr id="47" name="Line 6"/>
              <p:cNvSpPr>
                <a:spLocks noChangeShapeType="1"/>
              </p:cNvSpPr>
              <p:nvPr/>
            </p:nvSpPr>
            <p:spPr bwMode="auto">
              <a:xfrm>
                <a:off x="2157" y="3250"/>
                <a:ext cx="3453" cy="0"/>
              </a:xfrm>
              <a:prstGeom prst="line">
                <a:avLst/>
              </a:prstGeom>
              <a:noFill/>
              <a:ln w="25400">
                <a:solidFill>
                  <a:schemeClr val="tx1"/>
                </a:solidFill>
                <a:round/>
                <a:headEnd/>
                <a:tailEnd type="triangle" w="med" len="med"/>
              </a:ln>
            </p:spPr>
            <p:txBody>
              <a:bodyPr wrap="none"/>
              <a:lstStyle/>
              <a:p>
                <a:pPr algn="l" rtl="0"/>
                <a:endParaRPr lang="en-US" sz="2000"/>
              </a:p>
            </p:txBody>
          </p:sp>
          <p:sp>
            <p:nvSpPr>
              <p:cNvPr id="48" name="Line 7"/>
              <p:cNvSpPr>
                <a:spLocks noChangeShapeType="1"/>
              </p:cNvSpPr>
              <p:nvPr/>
            </p:nvSpPr>
            <p:spPr bwMode="auto">
              <a:xfrm flipV="1">
                <a:off x="2536" y="1296"/>
                <a:ext cx="0" cy="2274"/>
              </a:xfrm>
              <a:prstGeom prst="line">
                <a:avLst/>
              </a:prstGeom>
              <a:noFill/>
              <a:ln w="25400">
                <a:solidFill>
                  <a:schemeClr val="tx1"/>
                </a:solidFill>
                <a:round/>
                <a:headEnd/>
                <a:tailEnd type="triangle" w="med" len="med"/>
              </a:ln>
            </p:spPr>
            <p:txBody>
              <a:bodyPr wrap="none"/>
              <a:lstStyle/>
              <a:p>
                <a:pPr algn="l" rtl="0"/>
                <a:endParaRPr lang="en-US" sz="2000"/>
              </a:p>
            </p:txBody>
          </p:sp>
        </p:grpSp>
      </p:grpSp>
      <p:sp>
        <p:nvSpPr>
          <p:cNvPr id="56" name="Text Box 62"/>
          <p:cNvSpPr txBox="1">
            <a:spLocks noChangeArrowheads="1"/>
          </p:cNvSpPr>
          <p:nvPr/>
        </p:nvSpPr>
        <p:spPr bwMode="auto">
          <a:xfrm>
            <a:off x="4580569" y="1599021"/>
            <a:ext cx="705392" cy="400110"/>
          </a:xfrm>
          <a:prstGeom prst="rect">
            <a:avLst/>
          </a:prstGeom>
          <a:noFill/>
          <a:ln w="9525" algn="ctr">
            <a:noFill/>
            <a:miter lim="800000"/>
            <a:headEnd/>
            <a:tailEnd/>
          </a:ln>
        </p:spPr>
        <p:txBody>
          <a:bodyPr wrap="square">
            <a:spAutoFit/>
          </a:bodyPr>
          <a:lstStyle/>
          <a:p>
            <a:pPr algn="l" rtl="0"/>
            <a:r>
              <a:rPr lang="en-US" sz="2000" b="1" dirty="0" smtClean="0"/>
              <a:t> </a:t>
            </a:r>
            <a:r>
              <a:rPr lang="en-US" sz="2000" b="1" dirty="0" smtClean="0">
                <a:solidFill>
                  <a:srgbClr val="009900"/>
                </a:solidFill>
              </a:rPr>
              <a:t>q</a:t>
            </a:r>
            <a:endParaRPr lang="en-US" sz="2000" b="1" dirty="0">
              <a:solidFill>
                <a:srgbClr val="009900"/>
              </a:solidFill>
              <a:latin typeface="Blazing" panose="00000400000000000000" pitchFamily="2" charset="0"/>
            </a:endParaRPr>
          </a:p>
        </p:txBody>
      </p:sp>
      <p:cxnSp>
        <p:nvCxnSpPr>
          <p:cNvPr id="5" name="Straight Connector 4"/>
          <p:cNvCxnSpPr>
            <a:endCxn id="51" idx="2"/>
          </p:cNvCxnSpPr>
          <p:nvPr/>
        </p:nvCxnSpPr>
        <p:spPr>
          <a:xfrm flipV="1">
            <a:off x="6219818" y="2334140"/>
            <a:ext cx="1031006" cy="104046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204760" y="3924338"/>
            <a:ext cx="8428425"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There </a:t>
            </a:r>
            <a:r>
              <a:rPr lang="en-US" sz="2000" b="1" dirty="0">
                <a:latin typeface="+mn-lt"/>
              </a:rPr>
              <a:t>might be </a:t>
            </a:r>
            <a:r>
              <a:rPr lang="en-US" sz="2000" b="1" dirty="0" smtClean="0">
                <a:latin typeface="+mn-lt"/>
              </a:rPr>
              <a:t>a confusion</a:t>
            </a:r>
            <a:r>
              <a:rPr lang="en-US" sz="2000" b="1" dirty="0">
                <a:latin typeface="+mn-lt"/>
              </a:rPr>
              <a:t>, especially if the stress path were </a:t>
            </a:r>
            <a:r>
              <a:rPr lang="en-US" sz="2000" b="1" dirty="0" smtClean="0">
                <a:latin typeface="+mn-lt"/>
              </a:rPr>
              <a:t>complicated. Therefore it is simpler to show only the </a:t>
            </a:r>
            <a:r>
              <a:rPr lang="en-US" sz="2000" b="1" dirty="0" smtClean="0">
                <a:solidFill>
                  <a:srgbClr val="FF0000"/>
                </a:solidFill>
                <a:latin typeface="+mn-lt"/>
              </a:rPr>
              <a:t>locus</a:t>
            </a:r>
            <a:r>
              <a:rPr lang="en-US" sz="2000" b="1" dirty="0" smtClean="0">
                <a:latin typeface="+mn-lt"/>
              </a:rPr>
              <a:t> of the stress points. </a:t>
            </a:r>
            <a:endParaRPr lang="en-US" sz="2000" b="1" dirty="0">
              <a:latin typeface="+mn-lt"/>
            </a:endParaRPr>
          </a:p>
        </p:txBody>
      </p:sp>
      <p:sp>
        <p:nvSpPr>
          <p:cNvPr id="60" name="Rectangle 59"/>
          <p:cNvSpPr/>
          <p:nvPr/>
        </p:nvSpPr>
        <p:spPr>
          <a:xfrm>
            <a:off x="204760" y="4603618"/>
            <a:ext cx="8428425"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This locus is called the </a:t>
            </a:r>
            <a:r>
              <a:rPr lang="en-US" sz="2000" b="1" i="1" dirty="0" smtClean="0">
                <a:solidFill>
                  <a:srgbClr val="FF0000"/>
                </a:solidFill>
                <a:latin typeface="+mn-lt"/>
              </a:rPr>
              <a:t>stress path</a:t>
            </a:r>
            <a:r>
              <a:rPr lang="en-US" sz="2000" b="1" i="1" dirty="0" smtClean="0">
                <a:latin typeface="+mn-lt"/>
              </a:rPr>
              <a:t>,</a:t>
            </a:r>
            <a:r>
              <a:rPr lang="en-US" sz="2000" b="1" i="1" dirty="0" smtClean="0">
                <a:solidFill>
                  <a:srgbClr val="FF0000"/>
                </a:solidFill>
                <a:latin typeface="+mn-lt"/>
              </a:rPr>
              <a:t> </a:t>
            </a:r>
            <a:r>
              <a:rPr lang="en-US" sz="2000" b="1" dirty="0" smtClean="0">
                <a:latin typeface="+mn-lt"/>
              </a:rPr>
              <a:t>and it is plotted on what is we call a </a:t>
            </a:r>
            <a:r>
              <a:rPr lang="en-US" sz="2000" b="1" dirty="0" smtClean="0">
                <a:solidFill>
                  <a:srgbClr val="FF0000"/>
                </a:solidFill>
                <a:latin typeface="+mn-lt"/>
              </a:rPr>
              <a:t>p-q</a:t>
            </a:r>
            <a:r>
              <a:rPr lang="en-US" sz="2000" b="1" dirty="0" smtClean="0">
                <a:latin typeface="+mn-lt"/>
              </a:rPr>
              <a:t> diagram.  </a:t>
            </a:r>
            <a:endParaRPr lang="en-US" sz="2000" b="1" dirty="0">
              <a:latin typeface="+mn-lt"/>
            </a:endParaRPr>
          </a:p>
        </p:txBody>
      </p:sp>
      <p:sp>
        <p:nvSpPr>
          <p:cNvPr id="61" name="Rectangle 60"/>
          <p:cNvSpPr/>
          <p:nvPr/>
        </p:nvSpPr>
        <p:spPr>
          <a:xfrm>
            <a:off x="243932" y="6138950"/>
            <a:ext cx="8428425"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Both </a:t>
            </a:r>
            <a:r>
              <a:rPr lang="en-US" sz="2000" b="1" dirty="0" smtClean="0">
                <a:solidFill>
                  <a:srgbClr val="0000FF"/>
                </a:solidFill>
                <a:latin typeface="+mn-lt"/>
              </a:rPr>
              <a:t>p</a:t>
            </a:r>
            <a:r>
              <a:rPr lang="en-US" sz="2000" b="1" dirty="0" smtClean="0">
                <a:latin typeface="+mn-lt"/>
              </a:rPr>
              <a:t> and </a:t>
            </a:r>
            <a:r>
              <a:rPr lang="en-US" sz="2000" b="1" dirty="0" smtClean="0">
                <a:solidFill>
                  <a:srgbClr val="0000FF"/>
                </a:solidFill>
                <a:latin typeface="+mn-lt"/>
              </a:rPr>
              <a:t>q</a:t>
            </a:r>
            <a:r>
              <a:rPr lang="en-US" sz="2000" b="1" dirty="0" smtClean="0">
                <a:latin typeface="+mn-lt"/>
              </a:rPr>
              <a:t> could be defined either in terms of </a:t>
            </a:r>
            <a:r>
              <a:rPr lang="en-US" sz="2000" b="1" dirty="0" smtClean="0">
                <a:solidFill>
                  <a:srgbClr val="0000FF"/>
                </a:solidFill>
                <a:latin typeface="+mn-lt"/>
              </a:rPr>
              <a:t>total</a:t>
            </a:r>
            <a:r>
              <a:rPr lang="en-US" sz="2000" b="1" dirty="0" smtClean="0">
                <a:latin typeface="+mn-lt"/>
              </a:rPr>
              <a:t> stresses or </a:t>
            </a:r>
            <a:r>
              <a:rPr lang="en-US" sz="2000" b="1" dirty="0" smtClean="0">
                <a:solidFill>
                  <a:srgbClr val="0000FF"/>
                </a:solidFill>
                <a:latin typeface="+mn-lt"/>
              </a:rPr>
              <a:t>effective</a:t>
            </a:r>
            <a:r>
              <a:rPr lang="en-US" sz="2000" b="1" dirty="0" smtClean="0">
                <a:latin typeface="+mn-lt"/>
              </a:rPr>
              <a:t> stresses</a:t>
            </a:r>
            <a:endParaRPr lang="en-US" sz="2000" b="1" dirty="0">
              <a:latin typeface="+mn-lt"/>
            </a:endParaRPr>
          </a:p>
        </p:txBody>
      </p:sp>
      <p:sp>
        <p:nvSpPr>
          <p:cNvPr id="62" name="Rectangle 61"/>
          <p:cNvSpPr/>
          <p:nvPr/>
        </p:nvSpPr>
        <p:spPr>
          <a:xfrm>
            <a:off x="241145" y="5255880"/>
            <a:ext cx="8024812" cy="1015663"/>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a:latin typeface="+mn-lt"/>
              </a:rPr>
              <a:t>A stress path is </a:t>
            </a:r>
            <a:r>
              <a:rPr lang="en-US" sz="2000" b="1" dirty="0" smtClean="0">
                <a:latin typeface="+mn-lt"/>
              </a:rPr>
              <a:t>therefore a </a:t>
            </a:r>
            <a:r>
              <a:rPr lang="en-US" sz="2000" b="1" dirty="0">
                <a:latin typeface="+mn-lt"/>
              </a:rPr>
              <a:t>line that </a:t>
            </a:r>
            <a:r>
              <a:rPr lang="en-US" sz="2000" b="1" dirty="0">
                <a:solidFill>
                  <a:srgbClr val="FF0000"/>
                </a:solidFill>
                <a:latin typeface="+mn-lt"/>
              </a:rPr>
              <a:t>connects</a:t>
            </a:r>
            <a:r>
              <a:rPr lang="en-US" sz="2000" b="1" dirty="0">
                <a:latin typeface="+mn-lt"/>
              </a:rPr>
              <a:t> a series of points, each of which represents a successive stress state experienced by a soil specimen during the progress of a test.</a:t>
            </a:r>
          </a:p>
        </p:txBody>
      </p:sp>
      <p:sp>
        <p:nvSpPr>
          <p:cNvPr id="63" name="Arc 62"/>
          <p:cNvSpPr/>
          <p:nvPr/>
        </p:nvSpPr>
        <p:spPr>
          <a:xfrm rot="1466483">
            <a:off x="6143360" y="3029485"/>
            <a:ext cx="692861" cy="399716"/>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800" name="TextBox 76799"/>
          <p:cNvSpPr txBox="1"/>
          <p:nvPr/>
        </p:nvSpPr>
        <p:spPr>
          <a:xfrm>
            <a:off x="6657089" y="2925648"/>
            <a:ext cx="526106" cy="369332"/>
          </a:xfrm>
          <a:prstGeom prst="rect">
            <a:avLst/>
          </a:prstGeom>
          <a:noFill/>
        </p:spPr>
        <p:txBody>
          <a:bodyPr wrap="none" rtlCol="0">
            <a:spAutoFit/>
          </a:bodyPr>
          <a:lstStyle/>
          <a:p>
            <a:r>
              <a:rPr lang="en-US" dirty="0" smtClean="0"/>
              <a:t>45</a:t>
            </a:r>
            <a:r>
              <a:rPr lang="en-US" baseline="30000" dirty="0" smtClean="0"/>
              <a:t>o</a:t>
            </a:r>
            <a:endParaRPr lang="en-US" dirty="0"/>
          </a:p>
        </p:txBody>
      </p:sp>
      <p:sp>
        <p:nvSpPr>
          <p:cNvPr id="76801" name="TextBox 76800"/>
          <p:cNvSpPr txBox="1"/>
          <p:nvPr/>
        </p:nvSpPr>
        <p:spPr>
          <a:xfrm>
            <a:off x="1223296" y="1785949"/>
            <a:ext cx="1627369" cy="369332"/>
          </a:xfrm>
          <a:prstGeom prst="rect">
            <a:avLst/>
          </a:prstGeom>
          <a:noFill/>
        </p:spPr>
        <p:txBody>
          <a:bodyPr wrap="none" rtlCol="0">
            <a:spAutoFit/>
          </a:bodyPr>
          <a:lstStyle/>
          <a:p>
            <a:r>
              <a:rPr lang="en-US" b="1" dirty="0" smtClean="0">
                <a:solidFill>
                  <a:srgbClr val="7030A0"/>
                </a:solidFill>
                <a:latin typeface="Symbol" panose="05050102010706020507" pitchFamily="18" charset="2"/>
              </a:rPr>
              <a:t>s</a:t>
            </a:r>
            <a:r>
              <a:rPr lang="en-US" b="1" baseline="-25000" dirty="0" smtClean="0">
                <a:solidFill>
                  <a:srgbClr val="7030A0"/>
                </a:solidFill>
              </a:rPr>
              <a:t>1</a:t>
            </a:r>
            <a:r>
              <a:rPr lang="en-US" b="1" dirty="0" smtClean="0">
                <a:solidFill>
                  <a:srgbClr val="7030A0"/>
                </a:solidFill>
              </a:rPr>
              <a:t> increasing</a:t>
            </a:r>
            <a:endParaRPr lang="en-US" b="1" dirty="0">
              <a:solidFill>
                <a:srgbClr val="7030A0"/>
              </a:solidFill>
            </a:endParaRPr>
          </a:p>
        </p:txBody>
      </p:sp>
      <p:sp>
        <p:nvSpPr>
          <p:cNvPr id="69" name="Rectangle 68"/>
          <p:cNvSpPr/>
          <p:nvPr/>
        </p:nvSpPr>
        <p:spPr>
          <a:xfrm>
            <a:off x="148175" y="768115"/>
            <a:ext cx="8340597" cy="707886"/>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a:latin typeface="+mn-lt"/>
              </a:rPr>
              <a:t>A </a:t>
            </a:r>
            <a:r>
              <a:rPr lang="en-US" sz="2000" b="1" dirty="0">
                <a:solidFill>
                  <a:srgbClr val="0000FF"/>
                </a:solidFill>
                <a:latin typeface="+mn-lt"/>
              </a:rPr>
              <a:t>simple</a:t>
            </a:r>
            <a:r>
              <a:rPr lang="en-US" sz="2000" b="1" dirty="0">
                <a:latin typeface="+mn-lt"/>
              </a:rPr>
              <a:t> case to illustrates stress paths is the common triaxial test in which </a:t>
            </a:r>
            <a:r>
              <a:rPr lang="en-US" sz="2000" b="1" dirty="0">
                <a:solidFill>
                  <a:srgbClr val="0000FF"/>
                </a:solidFill>
                <a:latin typeface="Symbol" panose="05050102010706020507" pitchFamily="18" charset="2"/>
              </a:rPr>
              <a:t>s</a:t>
            </a:r>
            <a:r>
              <a:rPr lang="en-US" sz="2000" b="1" baseline="-25000" dirty="0">
                <a:solidFill>
                  <a:srgbClr val="0000FF"/>
                </a:solidFill>
                <a:latin typeface="+mn-lt"/>
              </a:rPr>
              <a:t>3</a:t>
            </a:r>
            <a:r>
              <a:rPr lang="en-US" sz="2000" b="1" dirty="0">
                <a:latin typeface="+mn-lt"/>
              </a:rPr>
              <a:t> remain </a:t>
            </a:r>
            <a:r>
              <a:rPr lang="en-US" sz="2000" b="1" dirty="0">
                <a:solidFill>
                  <a:srgbClr val="0000FF"/>
                </a:solidFill>
                <a:latin typeface="+mn-lt"/>
              </a:rPr>
              <a:t>fixed</a:t>
            </a:r>
            <a:r>
              <a:rPr lang="en-US" sz="2000" b="1" dirty="0">
                <a:latin typeface="+mn-lt"/>
              </a:rPr>
              <a:t> as we increase </a:t>
            </a:r>
            <a:r>
              <a:rPr lang="en-US" sz="2000" b="1" dirty="0">
                <a:latin typeface="Symbol" panose="05050102010706020507" pitchFamily="18" charset="2"/>
              </a:rPr>
              <a:t>s</a:t>
            </a:r>
            <a:r>
              <a:rPr lang="en-US" sz="2000" b="1" baseline="-25000" dirty="0">
                <a:latin typeface="+mn-lt"/>
              </a:rPr>
              <a:t>1</a:t>
            </a:r>
            <a:r>
              <a:rPr lang="en-US" sz="2000" b="1" dirty="0">
                <a:latin typeface="+mn-lt"/>
              </a:rPr>
              <a:t>.</a:t>
            </a:r>
          </a:p>
        </p:txBody>
      </p:sp>
      <p:cxnSp>
        <p:nvCxnSpPr>
          <p:cNvPr id="76805" name="Elbow Connector 76804"/>
          <p:cNvCxnSpPr/>
          <p:nvPr/>
        </p:nvCxnSpPr>
        <p:spPr>
          <a:xfrm rot="10800000">
            <a:off x="6299202" y="1785949"/>
            <a:ext cx="770679" cy="635554"/>
          </a:xfrm>
          <a:prstGeom prst="bentConnector3">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6806" name="Rectangle 76805"/>
          <p:cNvSpPr/>
          <p:nvPr/>
        </p:nvSpPr>
        <p:spPr>
          <a:xfrm>
            <a:off x="5371690" y="1445072"/>
            <a:ext cx="3071674" cy="338554"/>
          </a:xfrm>
          <a:prstGeom prst="rect">
            <a:avLst/>
          </a:prstGeom>
        </p:spPr>
        <p:txBody>
          <a:bodyPr wrap="none">
            <a:spAutoFit/>
          </a:bodyPr>
          <a:lstStyle/>
          <a:p>
            <a:r>
              <a:rPr lang="en-US" sz="1600" b="1" dirty="0" smtClean="0">
                <a:solidFill>
                  <a:srgbClr val="FF0000"/>
                </a:solidFill>
              </a:rPr>
              <a:t>This plane of maximum shear</a:t>
            </a:r>
            <a:endParaRPr lang="en-US" sz="1600" dirty="0">
              <a:solidFill>
                <a:srgbClr val="FF0000"/>
              </a:solidFill>
            </a:endParaRPr>
          </a:p>
        </p:txBody>
      </p:sp>
    </p:spTree>
    <p:extLst>
      <p:ext uri="{BB962C8B-B14F-4D97-AF65-F5344CB8AC3E}">
        <p14:creationId xmlns:p14="http://schemas.microsoft.com/office/powerpoint/2010/main" val="38144577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775876" y="360658"/>
            <a:ext cx="5596352" cy="295934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7362" y="3427510"/>
            <a:ext cx="5888296" cy="310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p:nvPr/>
        </p:nvCxnSpPr>
        <p:spPr>
          <a:xfrm flipH="1">
            <a:off x="7153449" y="5105095"/>
            <a:ext cx="671512" cy="2286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560642" y="4574135"/>
            <a:ext cx="1516683" cy="646331"/>
          </a:xfrm>
          <a:prstGeom prst="rect">
            <a:avLst/>
          </a:prstGeom>
          <a:solidFill>
            <a:schemeClr val="accent3">
              <a:lumMod val="60000"/>
              <a:lumOff val="40000"/>
            </a:schemeClr>
          </a:solidFill>
        </p:spPr>
        <p:txBody>
          <a:bodyPr wrap="square">
            <a:spAutoFit/>
          </a:bodyPr>
          <a:lstStyle/>
          <a:p>
            <a:pPr algn="l" rtl="0"/>
            <a:r>
              <a:rPr lang="en-US" dirty="0">
                <a:latin typeface="Times-Roman"/>
              </a:rPr>
              <a:t>Mohr’s circle at failure</a:t>
            </a:r>
            <a:endParaRPr lang="en-US" dirty="0"/>
          </a:p>
        </p:txBody>
      </p:sp>
      <p:pic>
        <p:nvPicPr>
          <p:cNvPr id="7" name="Picture 6"/>
          <p:cNvPicPr>
            <a:picLocks noChangeAspect="1"/>
          </p:cNvPicPr>
          <p:nvPr/>
        </p:nvPicPr>
        <p:blipFill>
          <a:blip r:embed="rId4"/>
          <a:stretch>
            <a:fillRect/>
          </a:stretch>
        </p:blipFill>
        <p:spPr>
          <a:xfrm>
            <a:off x="3282199" y="3715542"/>
            <a:ext cx="2410476" cy="542686"/>
          </a:xfrm>
          <a:prstGeom prst="rect">
            <a:avLst/>
          </a:prstGeom>
          <a:solidFill>
            <a:schemeClr val="bg1">
              <a:lumMod val="95000"/>
            </a:schemeClr>
          </a:solidFill>
          <a:ln>
            <a:solidFill>
              <a:srgbClr val="FF0000"/>
            </a:solidFill>
          </a:ln>
        </p:spPr>
      </p:pic>
      <p:sp>
        <p:nvSpPr>
          <p:cNvPr id="8" name="Rectangle 66"/>
          <p:cNvSpPr>
            <a:spLocks noChangeArrowheads="1"/>
          </p:cNvSpPr>
          <p:nvPr/>
        </p:nvSpPr>
        <p:spPr bwMode="auto">
          <a:xfrm>
            <a:off x="953207" y="6185885"/>
            <a:ext cx="6760939" cy="40011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algn="l" rtl="0" eaLnBrk="0" hangingPunct="0"/>
            <a:r>
              <a:rPr lang="en-US" sz="2000" b="1" u="sng" dirty="0">
                <a:solidFill>
                  <a:srgbClr val="C00000"/>
                </a:solidFill>
                <a:latin typeface="+mn-lt"/>
                <a:cs typeface="Arial" pitchFamily="34" charset="0"/>
              </a:rPr>
              <a:t>Mohr Coulomb failure envelope in terms of stress invariants</a:t>
            </a:r>
            <a:endParaRPr lang="en-AU" sz="2000" b="1" u="sng" dirty="0">
              <a:solidFill>
                <a:srgbClr val="C00000"/>
              </a:solidFill>
              <a:latin typeface="+mn-lt"/>
              <a:cs typeface="Arial" pitchFamily="34" charset="0"/>
            </a:endParaRPr>
          </a:p>
        </p:txBody>
      </p:sp>
      <p:sp>
        <p:nvSpPr>
          <p:cNvPr id="9" name="Rectangle 8"/>
          <p:cNvSpPr/>
          <p:nvPr/>
        </p:nvSpPr>
        <p:spPr>
          <a:xfrm>
            <a:off x="5272848" y="86918"/>
            <a:ext cx="3692391" cy="1200329"/>
          </a:xfrm>
          <a:prstGeom prst="rect">
            <a:avLst/>
          </a:prstGeom>
          <a:solidFill>
            <a:schemeClr val="bg1"/>
          </a:solidFill>
        </p:spPr>
        <p:txBody>
          <a:bodyPr wrap="square">
            <a:spAutoFit/>
          </a:bodyPr>
          <a:lstStyle/>
          <a:p>
            <a:pPr algn="l" rtl="0"/>
            <a:r>
              <a:rPr lang="en-US" b="1" dirty="0">
                <a:solidFill>
                  <a:srgbClr val="7030A0"/>
                </a:solidFill>
                <a:latin typeface="Times-Roman"/>
              </a:rPr>
              <a:t>The straight line </a:t>
            </a:r>
            <a:r>
              <a:rPr lang="en-US" b="1" i="1" dirty="0">
                <a:solidFill>
                  <a:srgbClr val="FF0000"/>
                </a:solidFill>
                <a:latin typeface="Times-Italic"/>
              </a:rPr>
              <a:t>ID</a:t>
            </a:r>
            <a:r>
              <a:rPr lang="en-US" b="1" i="1" dirty="0">
                <a:solidFill>
                  <a:srgbClr val="7030A0"/>
                </a:solidFill>
                <a:latin typeface="Times-Italic"/>
              </a:rPr>
              <a:t> </a:t>
            </a:r>
            <a:r>
              <a:rPr lang="en-US" b="1" dirty="0">
                <a:solidFill>
                  <a:srgbClr val="7030A0"/>
                </a:solidFill>
                <a:latin typeface="Times-Roman"/>
              </a:rPr>
              <a:t>is referred to as the </a:t>
            </a:r>
            <a:r>
              <a:rPr lang="en-US" b="1" i="1" dirty="0">
                <a:solidFill>
                  <a:srgbClr val="FF0000"/>
                </a:solidFill>
                <a:latin typeface="Times-Italic"/>
              </a:rPr>
              <a:t>stress path </a:t>
            </a:r>
            <a:r>
              <a:rPr lang="en-US" b="1" dirty="0">
                <a:solidFill>
                  <a:srgbClr val="7030A0"/>
                </a:solidFill>
                <a:latin typeface="Times-Roman"/>
              </a:rPr>
              <a:t>in a </a:t>
            </a:r>
            <a:r>
              <a:rPr lang="en-US" b="1" i="1" dirty="0">
                <a:solidFill>
                  <a:srgbClr val="7030A0"/>
                </a:solidFill>
                <a:latin typeface="Times-Italic"/>
              </a:rPr>
              <a:t>q</a:t>
            </a:r>
            <a:r>
              <a:rPr lang="en-US" b="1" dirty="0">
                <a:solidFill>
                  <a:srgbClr val="7030A0"/>
                </a:solidFill>
                <a:latin typeface="Times-Roman"/>
              </a:rPr>
              <a:t>-</a:t>
            </a:r>
            <a:r>
              <a:rPr lang="en-US" b="1" i="1" dirty="0">
                <a:solidFill>
                  <a:srgbClr val="7030A0"/>
                </a:solidFill>
                <a:latin typeface="Times-Italic"/>
              </a:rPr>
              <a:t>p</a:t>
            </a:r>
            <a:r>
              <a:rPr lang="en-US" b="1" dirty="0">
                <a:solidFill>
                  <a:srgbClr val="7030A0"/>
                </a:solidFill>
                <a:latin typeface="MathematicalPi-One"/>
              </a:rPr>
              <a:t> </a:t>
            </a:r>
            <a:r>
              <a:rPr lang="en-US" b="1" dirty="0">
                <a:solidFill>
                  <a:srgbClr val="7030A0"/>
                </a:solidFill>
                <a:latin typeface="Times-Roman"/>
              </a:rPr>
              <a:t>plot for </a:t>
            </a:r>
            <a:r>
              <a:rPr lang="en-US" b="1" dirty="0" smtClean="0">
                <a:solidFill>
                  <a:srgbClr val="7030A0"/>
                </a:solidFill>
                <a:latin typeface="Times-Roman"/>
              </a:rPr>
              <a:t>a consolidated-drained </a:t>
            </a:r>
            <a:r>
              <a:rPr lang="en-US" b="1" dirty="0">
                <a:solidFill>
                  <a:srgbClr val="7030A0"/>
                </a:solidFill>
                <a:latin typeface="Times-Roman"/>
              </a:rPr>
              <a:t>triaxial test. </a:t>
            </a:r>
            <a:endParaRPr lang="en-US" b="1" dirty="0">
              <a:solidFill>
                <a:srgbClr val="7030A0"/>
              </a:solidFill>
            </a:endParaRPr>
          </a:p>
        </p:txBody>
      </p:sp>
      <p:sp>
        <p:nvSpPr>
          <p:cNvPr id="10" name="Rectangle 9"/>
          <p:cNvSpPr/>
          <p:nvPr/>
        </p:nvSpPr>
        <p:spPr>
          <a:xfrm>
            <a:off x="1388249" y="144779"/>
            <a:ext cx="2092191" cy="584775"/>
          </a:xfrm>
          <a:prstGeom prst="rect">
            <a:avLst/>
          </a:prstGeom>
        </p:spPr>
        <p:txBody>
          <a:bodyPr wrap="square">
            <a:spAutoFit/>
          </a:bodyPr>
          <a:lstStyle/>
          <a:p>
            <a:pPr algn="l"/>
            <a:r>
              <a:rPr lang="en-US" sz="1600" b="1" dirty="0" smtClean="0">
                <a:solidFill>
                  <a:srgbClr val="FF0000"/>
                </a:solidFill>
                <a:latin typeface="Times-Roman"/>
              </a:rPr>
              <a:t>A modified failure envelope (</a:t>
            </a:r>
            <a:r>
              <a:rPr lang="en-US" sz="1600" b="1" i="1" dirty="0" err="1" smtClean="0">
                <a:solidFill>
                  <a:srgbClr val="FF0000"/>
                </a:solidFill>
                <a:latin typeface="Times-Italic"/>
              </a:rPr>
              <a:t>K</a:t>
            </a:r>
            <a:r>
              <a:rPr lang="en-US" sz="700" b="1" i="1" dirty="0" err="1" smtClean="0">
                <a:solidFill>
                  <a:srgbClr val="FF0000"/>
                </a:solidFill>
                <a:latin typeface="Times-Italic"/>
              </a:rPr>
              <a:t>f</a:t>
            </a:r>
            <a:r>
              <a:rPr lang="en-US" sz="700" b="1" i="1" dirty="0" smtClean="0">
                <a:solidFill>
                  <a:srgbClr val="FF0000"/>
                </a:solidFill>
                <a:latin typeface="Times-Italic"/>
              </a:rPr>
              <a:t>  </a:t>
            </a:r>
            <a:r>
              <a:rPr lang="en-US" sz="1600" b="1" dirty="0" smtClean="0">
                <a:solidFill>
                  <a:srgbClr val="FF0000"/>
                </a:solidFill>
                <a:latin typeface="Times-Roman"/>
              </a:rPr>
              <a:t>line).</a:t>
            </a:r>
            <a:endParaRPr lang="en-US" sz="1600" b="1" dirty="0">
              <a:solidFill>
                <a:srgbClr val="FF0000"/>
              </a:solidFill>
            </a:endParaRPr>
          </a:p>
        </p:txBody>
      </p:sp>
      <p:cxnSp>
        <p:nvCxnSpPr>
          <p:cNvPr id="11" name="Straight Arrow Connector 10"/>
          <p:cNvCxnSpPr/>
          <p:nvPr/>
        </p:nvCxnSpPr>
        <p:spPr>
          <a:xfrm flipH="1" flipV="1">
            <a:off x="3160057" y="446319"/>
            <a:ext cx="914400" cy="481528"/>
          </a:xfrm>
          <a:prstGeom prst="straightConnector1">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2189155"/>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8922" y="914401"/>
            <a:ext cx="7352684" cy="3582108"/>
          </a:xfrm>
          <a:prstGeom prst="rect">
            <a:avLst/>
          </a:prstGeom>
          <a:ln>
            <a:solidFill>
              <a:srgbClr val="FF0000"/>
            </a:solidFill>
          </a:ln>
        </p:spPr>
      </p:pic>
    </p:spTree>
    <p:extLst>
      <p:ext uri="{BB962C8B-B14F-4D97-AF65-F5344CB8AC3E}">
        <p14:creationId xmlns:p14="http://schemas.microsoft.com/office/powerpoint/2010/main" val="134567609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19393" y="-42379"/>
            <a:ext cx="1757212" cy="461665"/>
          </a:xfrm>
          <a:prstGeom prst="rect">
            <a:avLst/>
          </a:prstGeom>
        </p:spPr>
        <p:txBody>
          <a:bodyPr wrap="none">
            <a:spAutoFit/>
          </a:bodyPr>
          <a:lstStyle/>
          <a:p>
            <a:pPr algn="l" rtl="0"/>
            <a:r>
              <a:rPr lang="en-US" sz="2400" b="1" u="sng" dirty="0" smtClean="0">
                <a:solidFill>
                  <a:srgbClr val="0000FF"/>
                </a:solidFill>
                <a:latin typeface="Times-Roman"/>
                <a:ea typeface="Calibri" panose="020F0502020204030204" pitchFamily="34" charset="0"/>
                <a:cs typeface="Times-Roman"/>
              </a:rPr>
              <a:t>EXAMPLE </a:t>
            </a:r>
            <a:endParaRPr lang="en-US" sz="2400" b="1" u="sng" dirty="0">
              <a:solidFill>
                <a:srgbClr val="0000FF"/>
              </a:solidFill>
            </a:endParaRPr>
          </a:p>
        </p:txBody>
      </p:sp>
      <p:sp>
        <p:nvSpPr>
          <p:cNvPr id="10" name="Rectangle 9"/>
          <p:cNvSpPr/>
          <p:nvPr/>
        </p:nvSpPr>
        <p:spPr>
          <a:xfrm>
            <a:off x="119393" y="303331"/>
            <a:ext cx="8034729" cy="2308324"/>
          </a:xfrm>
          <a:prstGeom prst="rect">
            <a:avLst/>
          </a:prstGeom>
        </p:spPr>
        <p:txBody>
          <a:bodyPr wrap="square">
            <a:spAutoFit/>
          </a:bodyPr>
          <a:lstStyle/>
          <a:p>
            <a:pPr algn="just" rtl="0"/>
            <a:r>
              <a:rPr lang="en-US" b="1" dirty="0" smtClean="0">
                <a:ea typeface="Calibri" panose="020F0502020204030204" pitchFamily="34" charset="0"/>
                <a:cs typeface="Times-Roman"/>
              </a:rPr>
              <a:t>A normally consolidated clay was consolidated under a stress of </a:t>
            </a:r>
            <a:r>
              <a:rPr lang="en-US" b="1" dirty="0" smtClean="0">
                <a:solidFill>
                  <a:srgbClr val="0000FF"/>
                </a:solidFill>
                <a:ea typeface="Calibri" panose="020F0502020204030204" pitchFamily="34" charset="0"/>
                <a:cs typeface="Times-Roman"/>
              </a:rPr>
              <a:t>150</a:t>
            </a:r>
            <a:r>
              <a:rPr lang="en-US" b="1" dirty="0" smtClean="0">
                <a:ea typeface="Calibri" panose="020F0502020204030204" pitchFamily="34" charset="0"/>
                <a:cs typeface="Times-Roman"/>
              </a:rPr>
              <a:t> </a:t>
            </a:r>
            <a:r>
              <a:rPr lang="en-US" b="1" dirty="0" err="1" smtClean="0">
                <a:ea typeface="Calibri" panose="020F0502020204030204" pitchFamily="34" charset="0"/>
                <a:cs typeface="Times-Roman"/>
              </a:rPr>
              <a:t>kPa</a:t>
            </a:r>
            <a:r>
              <a:rPr lang="en-US" b="1" dirty="0" smtClean="0">
                <a:ea typeface="Calibri" panose="020F0502020204030204" pitchFamily="34" charset="0"/>
                <a:cs typeface="Times-Roman"/>
              </a:rPr>
              <a:t>, then sheared undrained in axial compression. The principal stress difference at failure was </a:t>
            </a:r>
            <a:r>
              <a:rPr lang="en-US" b="1" dirty="0" smtClean="0">
                <a:solidFill>
                  <a:srgbClr val="0000FF"/>
                </a:solidFill>
                <a:ea typeface="Calibri" panose="020F0502020204030204" pitchFamily="34" charset="0"/>
                <a:cs typeface="Times-Roman"/>
              </a:rPr>
              <a:t>100</a:t>
            </a:r>
            <a:r>
              <a:rPr lang="en-US" b="1" dirty="0" smtClean="0">
                <a:ea typeface="Calibri" panose="020F0502020204030204" pitchFamily="34" charset="0"/>
                <a:cs typeface="Times-Roman"/>
              </a:rPr>
              <a:t> </a:t>
            </a:r>
            <a:r>
              <a:rPr lang="en-US" b="1" dirty="0" err="1" smtClean="0">
                <a:ea typeface="Calibri" panose="020F0502020204030204" pitchFamily="34" charset="0"/>
                <a:cs typeface="Times-Roman"/>
              </a:rPr>
              <a:t>kPa</a:t>
            </a:r>
            <a:r>
              <a:rPr lang="en-US" b="1" dirty="0" smtClean="0">
                <a:ea typeface="Calibri" panose="020F0502020204030204" pitchFamily="34" charset="0"/>
                <a:cs typeface="Times-Roman"/>
              </a:rPr>
              <a:t>, and the induced pore water pressure at failure was </a:t>
            </a:r>
            <a:r>
              <a:rPr lang="en-US" b="1" dirty="0" smtClean="0">
                <a:solidFill>
                  <a:srgbClr val="0000FF"/>
                </a:solidFill>
                <a:ea typeface="Calibri" panose="020F0502020204030204" pitchFamily="34" charset="0"/>
                <a:cs typeface="Times-Roman"/>
              </a:rPr>
              <a:t>88</a:t>
            </a:r>
            <a:r>
              <a:rPr lang="en-US" b="1" dirty="0" smtClean="0">
                <a:ea typeface="Calibri" panose="020F0502020204030204" pitchFamily="34" charset="0"/>
                <a:cs typeface="Times-Roman"/>
              </a:rPr>
              <a:t> </a:t>
            </a:r>
            <a:r>
              <a:rPr lang="en-US" b="1" dirty="0" err="1" smtClean="0">
                <a:ea typeface="Calibri" panose="020F0502020204030204" pitchFamily="34" charset="0"/>
                <a:cs typeface="Times-Roman"/>
              </a:rPr>
              <a:t>kPa</a:t>
            </a:r>
            <a:r>
              <a:rPr lang="en-US" b="1" dirty="0" smtClean="0">
                <a:ea typeface="Calibri" panose="020F0502020204030204" pitchFamily="34" charset="0"/>
                <a:cs typeface="Times-Roman"/>
              </a:rPr>
              <a:t>. The strain, deviatoric stress, and pore water pressure recorded during the test are listed in the Table below.</a:t>
            </a:r>
          </a:p>
          <a:p>
            <a:pPr algn="just" rtl="0"/>
            <a:endParaRPr lang="en-US" b="1" dirty="0"/>
          </a:p>
          <a:p>
            <a:pPr algn="just" rtl="0"/>
            <a:r>
              <a:rPr lang="en-US" b="1" dirty="0" smtClean="0">
                <a:solidFill>
                  <a:srgbClr val="FF0000"/>
                </a:solidFill>
              </a:rPr>
              <a:t>Draw the total and effective stress paths for this test and determine the Mohr-Coulomb strength parameters.</a:t>
            </a:r>
            <a:endParaRPr lang="en-US" dirty="0">
              <a:solidFill>
                <a:srgbClr val="FF0000"/>
              </a:solidFill>
            </a:endParaRPr>
          </a:p>
        </p:txBody>
      </p:sp>
      <p:pic>
        <p:nvPicPr>
          <p:cNvPr id="15" name="Picture 14"/>
          <p:cNvPicPr>
            <a:picLocks noChangeAspect="1"/>
          </p:cNvPicPr>
          <p:nvPr/>
        </p:nvPicPr>
        <p:blipFill>
          <a:blip r:embed="rId2"/>
          <a:stretch>
            <a:fillRect/>
          </a:stretch>
        </p:blipFill>
        <p:spPr>
          <a:xfrm rot="16200000">
            <a:off x="3127061" y="2685033"/>
            <a:ext cx="3947191" cy="3800436"/>
          </a:xfrm>
          <a:prstGeom prst="rect">
            <a:avLst/>
          </a:prstGeom>
        </p:spPr>
      </p:pic>
    </p:spTree>
    <p:extLst>
      <p:ext uri="{BB962C8B-B14F-4D97-AF65-F5344CB8AC3E}">
        <p14:creationId xmlns:p14="http://schemas.microsoft.com/office/powerpoint/2010/main" val="4209849668"/>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30771386"/>
              </p:ext>
            </p:extLst>
          </p:nvPr>
        </p:nvGraphicFramePr>
        <p:xfrm>
          <a:off x="723899" y="430530"/>
          <a:ext cx="7537451" cy="2310765"/>
        </p:xfrm>
        <a:graphic>
          <a:graphicData uri="http://schemas.openxmlformats.org/drawingml/2006/table">
            <a:tbl>
              <a:tblPr>
                <a:tableStyleId>{5C22544A-7EE6-4342-B048-85BDC9FD1C3A}</a:tableStyleId>
              </a:tblPr>
              <a:tblGrid>
                <a:gridCol w="609339"/>
                <a:gridCol w="1018739"/>
                <a:gridCol w="609339"/>
                <a:gridCol w="825147"/>
                <a:gridCol w="520477"/>
                <a:gridCol w="875925"/>
                <a:gridCol w="1078235"/>
                <a:gridCol w="928688"/>
                <a:gridCol w="1071562"/>
              </a:tblGrid>
              <a:tr h="390525">
                <a:tc>
                  <a:txBody>
                    <a:bodyPr/>
                    <a:lstStyle/>
                    <a:p>
                      <a:pPr algn="ctr" fontAlgn="b"/>
                      <a:r>
                        <a:rPr lang="en-US" sz="1600" b="1" u="none" strike="noStrike" dirty="0">
                          <a:effectLst/>
                          <a:latin typeface="Symbol" panose="05050102010706020507" pitchFamily="18" charset="2"/>
                        </a:rPr>
                        <a:t>e</a:t>
                      </a:r>
                      <a:endParaRPr lang="en-US" sz="1600" b="1" i="0" u="none" strike="noStrike" dirty="0">
                        <a:solidFill>
                          <a:srgbClr val="000000"/>
                        </a:solidFill>
                        <a:effectLst/>
                        <a:latin typeface="Symbol" panose="05050102010706020507" pitchFamily="18" charset="2"/>
                      </a:endParaRPr>
                    </a:p>
                  </a:txBody>
                  <a:tcPr marL="0" marR="0" marT="0" marB="0" anchor="b">
                    <a:solidFill>
                      <a:srgbClr val="FFFF00"/>
                    </a:solidFill>
                  </a:tcPr>
                </a:tc>
                <a:tc>
                  <a:txBody>
                    <a:bodyPr/>
                    <a:lstStyle/>
                    <a:p>
                      <a:pPr algn="l" fontAlgn="b"/>
                      <a:endParaRPr lang="en-US" sz="1100" b="1" i="0" u="none" strike="noStrike">
                        <a:solidFill>
                          <a:srgbClr val="000000"/>
                        </a:solidFill>
                        <a:effectLst/>
                        <a:latin typeface="Calibri" panose="020F0502020204030204" pitchFamily="34" charset="0"/>
                      </a:endParaRPr>
                    </a:p>
                  </a:txBody>
                  <a:tcPr marL="0" marR="0" marT="0" marB="0">
                    <a:solidFill>
                      <a:srgbClr val="FFFF00"/>
                    </a:solidFill>
                  </a:tcPr>
                </a:tc>
                <a:tc>
                  <a:txBody>
                    <a:bodyPr/>
                    <a:lstStyle/>
                    <a:p>
                      <a:pPr algn="ctr" fontAlgn="b"/>
                      <a:r>
                        <a:rPr lang="en-US" sz="1400" b="1" u="none" strike="noStrike" dirty="0">
                          <a:effectLst/>
                          <a:latin typeface="Symbol" panose="05050102010706020507" pitchFamily="18" charset="2"/>
                        </a:rPr>
                        <a:t>D</a:t>
                      </a:r>
                      <a:r>
                        <a:rPr lang="en-US" sz="1400" b="1" u="none" strike="noStrike" dirty="0">
                          <a:effectLst/>
                        </a:rPr>
                        <a:t>u</a:t>
                      </a:r>
                      <a:endParaRPr lang="en-US" sz="1400" b="1" i="0" u="none" strike="noStrike" dirty="0">
                        <a:solidFill>
                          <a:srgbClr val="000000"/>
                        </a:solidFill>
                        <a:effectLst/>
                        <a:latin typeface="Calibri" panose="020F0502020204030204" pitchFamily="34" charset="0"/>
                      </a:endParaRPr>
                    </a:p>
                  </a:txBody>
                  <a:tcPr marL="0" marR="0" marT="0" marB="0" anchor="b">
                    <a:solidFill>
                      <a:srgbClr val="FFFF00"/>
                    </a:solidFill>
                  </a:tcPr>
                </a:tc>
                <a:tc>
                  <a:txBody>
                    <a:bodyPr/>
                    <a:lstStyle/>
                    <a:p>
                      <a:pPr algn="l" fontAlgn="b"/>
                      <a:endParaRPr lang="en-US" sz="1400" b="1" i="0" u="none" strike="noStrike">
                        <a:solidFill>
                          <a:srgbClr val="FF0000"/>
                        </a:solidFill>
                        <a:effectLst/>
                        <a:latin typeface="Calibri" panose="020F0502020204030204" pitchFamily="34" charset="0"/>
                      </a:endParaRPr>
                    </a:p>
                  </a:txBody>
                  <a:tcPr marL="0" marR="0" marT="0" marB="0">
                    <a:solidFill>
                      <a:srgbClr val="FFFF00"/>
                    </a:solidFill>
                  </a:tcPr>
                </a:tc>
                <a:tc>
                  <a:txBody>
                    <a:bodyPr/>
                    <a:lstStyle/>
                    <a:p>
                      <a:pPr algn="l" fontAlgn="b"/>
                      <a:endParaRPr lang="en-US" sz="1100" b="1" i="0" u="none" strike="noStrike">
                        <a:solidFill>
                          <a:srgbClr val="000000"/>
                        </a:solidFill>
                        <a:effectLst/>
                        <a:latin typeface="Calibri" panose="020F0502020204030204" pitchFamily="34" charset="0"/>
                      </a:endParaRPr>
                    </a:p>
                  </a:txBody>
                  <a:tcPr marL="0" marR="0" marT="0" marB="0">
                    <a:solidFill>
                      <a:srgbClr val="FFFF00"/>
                    </a:solidFill>
                  </a:tcPr>
                </a:tc>
                <a:tc>
                  <a:txBody>
                    <a:bodyPr/>
                    <a:lstStyle/>
                    <a:p>
                      <a:pPr algn="l" fontAlgn="b"/>
                      <a:endParaRPr lang="en-US" sz="1100" b="1" i="0" u="none" strike="noStrike">
                        <a:solidFill>
                          <a:srgbClr val="000000"/>
                        </a:solidFill>
                        <a:effectLst/>
                        <a:latin typeface="Calibri" panose="020F0502020204030204" pitchFamily="34" charset="0"/>
                      </a:endParaRPr>
                    </a:p>
                  </a:txBody>
                  <a:tcPr marL="0" marR="0" marT="0" marB="0">
                    <a:solidFill>
                      <a:srgbClr val="FFFF00"/>
                    </a:solidFill>
                  </a:tcPr>
                </a:tc>
                <a:tc>
                  <a:txBody>
                    <a:bodyPr/>
                    <a:lstStyle/>
                    <a:p>
                      <a:pPr algn="l" fontAlgn="b"/>
                      <a:endParaRPr lang="en-US" sz="1100" b="1" i="0" u="none" strike="noStrike">
                        <a:solidFill>
                          <a:srgbClr val="000000"/>
                        </a:solidFill>
                        <a:effectLst/>
                        <a:latin typeface="Calibri" panose="020F0502020204030204" pitchFamily="34" charset="0"/>
                      </a:endParaRPr>
                    </a:p>
                  </a:txBody>
                  <a:tcPr marL="0" marR="0" marT="0" marB="0">
                    <a:solidFill>
                      <a:srgbClr val="FFFF00"/>
                    </a:solidFill>
                  </a:tcPr>
                </a:tc>
                <a:tc>
                  <a:txBody>
                    <a:bodyPr/>
                    <a:lstStyle/>
                    <a:p>
                      <a:pPr algn="ctr" fontAlgn="b"/>
                      <a:endParaRPr lang="en-US" sz="1400" b="1" i="0" u="none" strike="noStrike">
                        <a:solidFill>
                          <a:srgbClr val="000000"/>
                        </a:solidFill>
                        <a:effectLst/>
                        <a:latin typeface="Calibri" panose="020F0502020204030204" pitchFamily="34" charset="0"/>
                      </a:endParaRPr>
                    </a:p>
                  </a:txBody>
                  <a:tcPr marL="0" marR="0" marT="0" marB="0" anchor="b">
                    <a:solidFill>
                      <a:srgbClr val="FFFF00"/>
                    </a:solidFill>
                  </a:tcPr>
                </a:tc>
                <a:tc>
                  <a:txBody>
                    <a:bodyPr/>
                    <a:lstStyle/>
                    <a:p>
                      <a:pPr algn="ctr" fontAlgn="b"/>
                      <a:endParaRPr lang="en-US" sz="1400" b="1" i="0" u="none" strike="noStrike" dirty="0">
                        <a:solidFill>
                          <a:srgbClr val="FF0000"/>
                        </a:solidFill>
                        <a:effectLst/>
                        <a:latin typeface="Calibri" panose="020F0502020204030204" pitchFamily="34" charset="0"/>
                      </a:endParaRPr>
                    </a:p>
                  </a:txBody>
                  <a:tcPr marL="0" marR="0" marT="0" marB="0" anchor="b">
                    <a:solidFill>
                      <a:srgbClr val="FFFF00"/>
                    </a:solidFill>
                  </a:tcPr>
                </a:tc>
              </a:tr>
              <a:tr h="190500">
                <a:tc>
                  <a:txBody>
                    <a:bodyPr/>
                    <a:lstStyle/>
                    <a:p>
                      <a:pPr algn="ctr" fontAlgn="b"/>
                      <a:r>
                        <a:rPr lang="en-US" sz="1400" b="1" u="none" strike="noStrike" dirty="0">
                          <a:effectLst/>
                        </a:rPr>
                        <a:t>0.25</a:t>
                      </a:r>
                      <a:endParaRPr lang="en-US"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49</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35</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24.5</a:t>
                      </a:r>
                      <a:endParaRPr lang="en-US" sz="1800" b="1"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115</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199</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164</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174.5</a:t>
                      </a:r>
                      <a:endParaRPr lang="en-US" sz="18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139.5</a:t>
                      </a:r>
                      <a:endParaRPr lang="en-US" sz="1800" b="1" i="0" u="none" strike="noStrike" dirty="0">
                        <a:solidFill>
                          <a:srgbClr val="FF0000"/>
                        </a:solidFill>
                        <a:effectLst/>
                        <a:latin typeface="Calibri" panose="020F0502020204030204" pitchFamily="34" charset="0"/>
                      </a:endParaRPr>
                    </a:p>
                  </a:txBody>
                  <a:tcPr marL="0" marR="0" marT="0" marB="0" anchor="b"/>
                </a:tc>
              </a:tr>
              <a:tr h="190500">
                <a:tc>
                  <a:txBody>
                    <a:bodyPr/>
                    <a:lstStyle/>
                    <a:p>
                      <a:pPr algn="ctr" fontAlgn="b"/>
                      <a:r>
                        <a:rPr lang="en-US" sz="1400" b="1" u="none" strike="noStrike">
                          <a:effectLst/>
                        </a:rPr>
                        <a:t>0.5</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dirty="0">
                          <a:effectLst/>
                        </a:rPr>
                        <a:t>73</a:t>
                      </a:r>
                      <a:endParaRPr lang="en-US"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dirty="0">
                          <a:effectLst/>
                        </a:rPr>
                        <a:t>57</a:t>
                      </a:r>
                      <a:endParaRPr lang="en-US"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36.5</a:t>
                      </a:r>
                      <a:endParaRPr lang="en-US" sz="1800" b="1"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93</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223</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effectLst/>
                        </a:rPr>
                        <a:t>166</a:t>
                      </a:r>
                      <a:endParaRPr lang="en-US" sz="18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186.5</a:t>
                      </a:r>
                      <a:endParaRPr lang="en-US" sz="1800" b="1"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129.5</a:t>
                      </a:r>
                      <a:endParaRPr lang="en-US" sz="1800" b="1" i="0" u="none" strike="noStrike">
                        <a:solidFill>
                          <a:srgbClr val="FF0000"/>
                        </a:solidFill>
                        <a:effectLst/>
                        <a:latin typeface="Calibri" panose="020F0502020204030204" pitchFamily="34" charset="0"/>
                      </a:endParaRPr>
                    </a:p>
                  </a:txBody>
                  <a:tcPr marL="0" marR="0" marT="0" marB="0" anchor="b"/>
                </a:tc>
              </a:tr>
              <a:tr h="190500">
                <a:tc>
                  <a:txBody>
                    <a:bodyPr/>
                    <a:lstStyle/>
                    <a:p>
                      <a:pPr algn="ctr" fontAlgn="b"/>
                      <a:r>
                        <a:rPr lang="en-US" sz="1400" b="1" u="none" strike="noStrike">
                          <a:effectLst/>
                        </a:rPr>
                        <a:t>0.75</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86</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dirty="0">
                          <a:effectLst/>
                        </a:rPr>
                        <a:t>72</a:t>
                      </a:r>
                      <a:endParaRPr lang="en-US"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43</a:t>
                      </a:r>
                      <a:endParaRPr lang="en-US" sz="18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78</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236</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effectLst/>
                        </a:rPr>
                        <a:t>164</a:t>
                      </a:r>
                      <a:endParaRPr lang="en-US" sz="18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193</a:t>
                      </a:r>
                      <a:endParaRPr lang="en-US" sz="1800" b="1"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121</a:t>
                      </a:r>
                      <a:endParaRPr lang="en-US" sz="1800" b="1" i="0" u="none" strike="noStrike">
                        <a:solidFill>
                          <a:srgbClr val="FF0000"/>
                        </a:solidFill>
                        <a:effectLst/>
                        <a:latin typeface="Calibri" panose="020F0502020204030204" pitchFamily="34" charset="0"/>
                      </a:endParaRPr>
                    </a:p>
                  </a:txBody>
                  <a:tcPr marL="0" marR="0" marT="0" marB="0" anchor="b"/>
                </a:tc>
              </a:tr>
              <a:tr h="190500">
                <a:tc>
                  <a:txBody>
                    <a:bodyPr/>
                    <a:lstStyle/>
                    <a:p>
                      <a:pPr algn="ctr" fontAlgn="b"/>
                      <a:r>
                        <a:rPr lang="en-US" sz="1400" b="1" u="none" strike="noStrike">
                          <a:effectLst/>
                        </a:rPr>
                        <a:t>1</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dirty="0">
                          <a:effectLst/>
                        </a:rPr>
                        <a:t>94</a:t>
                      </a:r>
                      <a:endParaRPr lang="en-US"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79.5</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47</a:t>
                      </a:r>
                      <a:endParaRPr lang="en-US" sz="18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400" b="1" u="none" strike="noStrike" dirty="0">
                          <a:effectLst/>
                        </a:rPr>
                        <a:t>70.5</a:t>
                      </a:r>
                      <a:endParaRPr lang="en-US"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244</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effectLst/>
                        </a:rPr>
                        <a:t>164.5</a:t>
                      </a:r>
                      <a:endParaRPr lang="en-US" sz="18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197</a:t>
                      </a:r>
                      <a:endParaRPr lang="en-US" sz="1800" b="1"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117.5</a:t>
                      </a:r>
                      <a:endParaRPr lang="en-US" sz="1800" b="1" i="0" u="none" strike="noStrike">
                        <a:solidFill>
                          <a:srgbClr val="FF0000"/>
                        </a:solidFill>
                        <a:effectLst/>
                        <a:latin typeface="Calibri" panose="020F0502020204030204" pitchFamily="34" charset="0"/>
                      </a:endParaRPr>
                    </a:p>
                  </a:txBody>
                  <a:tcPr marL="0" marR="0" marT="0" marB="0" anchor="b"/>
                </a:tc>
              </a:tr>
              <a:tr h="190500">
                <a:tc>
                  <a:txBody>
                    <a:bodyPr/>
                    <a:lstStyle/>
                    <a:p>
                      <a:pPr algn="ctr" fontAlgn="b"/>
                      <a:r>
                        <a:rPr lang="en-US" sz="1400" b="1" u="none" strike="noStrike">
                          <a:effectLst/>
                        </a:rPr>
                        <a:t>1.25</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100</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88</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50</a:t>
                      </a:r>
                      <a:endParaRPr lang="en-US" sz="1800" b="1"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62</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250</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162</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200</a:t>
                      </a:r>
                      <a:endParaRPr lang="en-US" sz="18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112</a:t>
                      </a:r>
                      <a:endParaRPr lang="en-US" sz="1800" b="1" i="0" u="none" strike="noStrike" dirty="0">
                        <a:solidFill>
                          <a:srgbClr val="FF0000"/>
                        </a:solidFill>
                        <a:effectLst/>
                        <a:latin typeface="Calibri" panose="020F0502020204030204" pitchFamily="34" charset="0"/>
                      </a:endParaRPr>
                    </a:p>
                  </a:txBody>
                  <a:tcPr marL="0" marR="0" marT="0" marB="0" anchor="b"/>
                </a:tc>
              </a:tr>
              <a:tr h="190500">
                <a:tc>
                  <a:txBody>
                    <a:bodyPr/>
                    <a:lstStyle/>
                    <a:p>
                      <a:pPr algn="ctr" fontAlgn="b"/>
                      <a:r>
                        <a:rPr lang="en-US" sz="1400" b="1" u="none" strike="noStrike">
                          <a:effectLst/>
                        </a:rPr>
                        <a:t>1.5</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96</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92</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solidFill>
                            <a:srgbClr val="FF0000"/>
                          </a:solidFill>
                          <a:effectLst/>
                        </a:rPr>
                        <a:t>48</a:t>
                      </a:r>
                      <a:endParaRPr lang="en-US" sz="1800" b="1" i="0" u="none" strike="noStrike">
                        <a:solidFill>
                          <a:srgbClr val="FF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58</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246</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a:effectLst/>
                        </a:rPr>
                        <a:t>154</a:t>
                      </a:r>
                      <a:endParaRPr lang="en-US" sz="18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198</a:t>
                      </a:r>
                      <a:endParaRPr lang="en-US" sz="18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106</a:t>
                      </a:r>
                      <a:endParaRPr lang="en-US" sz="1800" b="1" i="0" u="none" strike="noStrike" dirty="0">
                        <a:solidFill>
                          <a:srgbClr val="FF0000"/>
                        </a:solidFill>
                        <a:effectLst/>
                        <a:latin typeface="Calibri" panose="020F0502020204030204" pitchFamily="34" charset="0"/>
                      </a:endParaRPr>
                    </a:p>
                  </a:txBody>
                  <a:tcPr marL="0" marR="0" marT="0" marB="0" anchor="b"/>
                </a:tc>
              </a:tr>
              <a:tr h="190500">
                <a:tc>
                  <a:txBody>
                    <a:bodyPr/>
                    <a:lstStyle/>
                    <a:p>
                      <a:pPr algn="ctr" fontAlgn="b"/>
                      <a:r>
                        <a:rPr lang="en-US" sz="1400" b="1" u="none" strike="noStrike" dirty="0">
                          <a:effectLst/>
                        </a:rPr>
                        <a:t>2</a:t>
                      </a:r>
                      <a:endParaRPr lang="en-US"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dirty="0">
                          <a:effectLst/>
                        </a:rPr>
                        <a:t>89</a:t>
                      </a:r>
                      <a:endParaRPr lang="en-US"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99</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44.5</a:t>
                      </a:r>
                      <a:endParaRPr lang="en-US" sz="18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400" b="1" u="none" strike="noStrike">
                          <a:effectLst/>
                        </a:rPr>
                        <a:t>51</a:t>
                      </a:r>
                      <a:endParaRPr lang="en-US"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239</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effectLst/>
                        </a:rPr>
                        <a:t>140</a:t>
                      </a:r>
                      <a:endParaRPr lang="en-US"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194.5</a:t>
                      </a:r>
                      <a:endParaRPr lang="en-US" sz="1800" b="1" i="0" u="none" strike="noStrike" dirty="0">
                        <a:solidFill>
                          <a:srgbClr val="FF0000"/>
                        </a:solidFill>
                        <a:effectLst/>
                        <a:latin typeface="Calibri" panose="020F0502020204030204" pitchFamily="34" charset="0"/>
                      </a:endParaRPr>
                    </a:p>
                  </a:txBody>
                  <a:tcPr marL="0" marR="0" marT="0" marB="0" anchor="b"/>
                </a:tc>
                <a:tc>
                  <a:txBody>
                    <a:bodyPr/>
                    <a:lstStyle/>
                    <a:p>
                      <a:pPr algn="ctr" fontAlgn="b"/>
                      <a:r>
                        <a:rPr lang="en-US" sz="1800" b="1" u="none" strike="noStrike" dirty="0">
                          <a:solidFill>
                            <a:srgbClr val="FF0000"/>
                          </a:solidFill>
                          <a:effectLst/>
                        </a:rPr>
                        <a:t>95.5</a:t>
                      </a:r>
                      <a:endParaRPr lang="en-US" sz="1800" b="1" i="0" u="none" strike="noStrike" dirty="0">
                        <a:solidFill>
                          <a:srgbClr val="FF0000"/>
                        </a:solidFill>
                        <a:effectLst/>
                        <a:latin typeface="Calibri" panose="020F0502020204030204" pitchFamily="34" charset="0"/>
                      </a:endParaRPr>
                    </a:p>
                  </a:txBody>
                  <a:tcPr marL="0" marR="0" marT="0" marB="0" anchor="b"/>
                </a:tc>
              </a:tr>
            </a:tbl>
          </a:graphicData>
        </a:graphic>
      </p:graphicFrame>
      <mc:AlternateContent xmlns:mc="http://schemas.openxmlformats.org/markup-compatibility/2006" xmlns:a14="http://schemas.microsoft.com/office/drawing/2010/main">
        <mc:Choice Requires="a14">
          <p:sp>
            <p:nvSpPr>
              <p:cNvPr id="3" name="TextBox 1"/>
              <p:cNvSpPr txBox="1"/>
              <p:nvPr/>
            </p:nvSpPr>
            <p:spPr>
              <a:xfrm>
                <a:off x="3024188" y="477996"/>
                <a:ext cx="666750" cy="285750"/>
              </a:xfrm>
              <a:prstGeom prst="rect">
                <a:avLst/>
              </a:prstGeom>
              <a:noFill/>
            </p:spPr>
            <p:style>
              <a:lnRef idx="0">
                <a:scrgbClr r="0" g="0" b="0"/>
              </a:lnRef>
              <a:fillRef idx="0">
                <a:scrgbClr r="0" g="0" b="0"/>
              </a:fillRef>
              <a:effectRef idx="0">
                <a:scrgbClr r="0" g="0" b="0"/>
              </a:effectRef>
              <a:fontRef idx="minor">
                <a:schemeClr val="tx1"/>
              </a:fontRef>
            </p:style>
            <p:txBody>
              <a:bodyPr wrap="none" lIns="0" tIns="0" rIns="0" bIns="0"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sz="1400" b="1" dirty="0"/>
                  <a:t>q = </a:t>
                </a:r>
                <a14:m>
                  <m:oMath xmlns:m="http://schemas.openxmlformats.org/officeDocument/2006/math">
                    <m:f>
                      <m:fPr>
                        <m:ctrlPr>
                          <a:rPr lang="en-US" sz="1400" b="1" i="1">
                            <a:latin typeface="Cambria Math" panose="02040503050406030204" pitchFamily="18" charset="0"/>
                          </a:rPr>
                        </m:ctrlPr>
                      </m:fPr>
                      <m:num>
                        <m:sSub>
                          <m:sSubPr>
                            <m:ctrlPr>
                              <a:rPr lang="en-US" sz="1400" b="1" i="1">
                                <a:latin typeface="Cambria Math" panose="02040503050406030204" pitchFamily="18" charset="0"/>
                              </a:rPr>
                            </m:ctrlPr>
                          </m:sSubPr>
                          <m:e>
                            <m:r>
                              <a:rPr lang="en-US" sz="1400" b="1" i="1">
                                <a:latin typeface="Cambria Math" panose="02040503050406030204" pitchFamily="18" charset="0"/>
                                <a:ea typeface="Cambria Math" panose="02040503050406030204" pitchFamily="18" charset="0"/>
                              </a:rPr>
                              <m:t>𝝈</m:t>
                            </m:r>
                          </m:e>
                          <m:sub>
                            <m:r>
                              <a:rPr lang="en-US" sz="1400" b="1" i="1">
                                <a:latin typeface="Cambria Math" panose="02040503050406030204" pitchFamily="18" charset="0"/>
                              </a:rPr>
                              <m:t>𝟏</m:t>
                            </m:r>
                          </m:sub>
                        </m:sSub>
                        <m:r>
                          <a:rPr lang="en-US" sz="1400" b="1" i="1">
                            <a:latin typeface="Cambria Math" panose="02040503050406030204" pitchFamily="18" charset="0"/>
                          </a:rPr>
                          <m:t>−</m:t>
                        </m:r>
                        <m:sSub>
                          <m:sSubPr>
                            <m:ctrlPr>
                              <a:rPr lang="en-US" sz="1400" b="1" i="1">
                                <a:latin typeface="Cambria Math" panose="02040503050406030204" pitchFamily="18" charset="0"/>
                              </a:rPr>
                            </m:ctrlPr>
                          </m:sSubPr>
                          <m:e>
                            <m:r>
                              <a:rPr lang="en-US" sz="1400" b="1" i="1">
                                <a:latin typeface="Cambria Math" panose="02040503050406030204" pitchFamily="18" charset="0"/>
                                <a:ea typeface="Cambria Math" panose="02040503050406030204" pitchFamily="18" charset="0"/>
                              </a:rPr>
                              <m:t>𝝈</m:t>
                            </m:r>
                          </m:e>
                          <m:sub>
                            <m:r>
                              <a:rPr lang="en-US" sz="1400" b="1" i="1">
                                <a:latin typeface="Cambria Math" panose="02040503050406030204" pitchFamily="18" charset="0"/>
                              </a:rPr>
                              <m:t>𝟑</m:t>
                            </m:r>
                          </m:sub>
                        </m:sSub>
                      </m:num>
                      <m:den>
                        <m:r>
                          <a:rPr lang="en-US" sz="1400" b="1" i="1">
                            <a:latin typeface="Cambria Math" panose="02040503050406030204" pitchFamily="18" charset="0"/>
                          </a:rPr>
                          <m:t>𝟐</m:t>
                        </m:r>
                      </m:den>
                    </m:f>
                  </m:oMath>
                </a14:m>
                <a:endParaRPr lang="en-US" sz="1400" b="1" dirty="0"/>
              </a:p>
            </p:txBody>
          </p:sp>
        </mc:Choice>
        <mc:Fallback xmlns="">
          <p:sp>
            <p:nvSpPr>
              <p:cNvPr id="3" name="TextBox 1"/>
              <p:cNvSpPr txBox="1">
                <a:spLocks noRot="1" noChangeAspect="1" noMove="1" noResize="1" noEditPoints="1" noAdjustHandles="1" noChangeArrowheads="1" noChangeShapeType="1" noTextEdit="1"/>
              </p:cNvSpPr>
              <p:nvPr/>
            </p:nvSpPr>
            <p:spPr>
              <a:xfrm>
                <a:off x="3024188" y="477996"/>
                <a:ext cx="666750" cy="285750"/>
              </a:xfrm>
              <a:prstGeom prst="rect">
                <a:avLst/>
              </a:prstGeom>
              <a:blipFill rotWithShape="0">
                <a:blip r:embed="rId3"/>
                <a:stretch>
                  <a:fillRect l="-14679" t="-8511" r="-4587" b="-234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2"/>
              <p:cNvSpPr txBox="1"/>
              <p:nvPr/>
            </p:nvSpPr>
            <p:spPr>
              <a:xfrm>
                <a:off x="1390650" y="501809"/>
                <a:ext cx="941388" cy="185737"/>
              </a:xfrm>
              <a:prstGeom prst="rect">
                <a:avLst/>
              </a:prstGeom>
              <a:noFill/>
            </p:spPr>
            <p:style>
              <a:lnRef idx="0">
                <a:scrgbClr r="0" g="0" b="0"/>
              </a:lnRef>
              <a:fillRef idx="0">
                <a:scrgbClr r="0" g="0" b="0"/>
              </a:fillRef>
              <a:effectRef idx="0">
                <a:scrgbClr r="0" g="0" b="0"/>
              </a:effectRef>
              <a:fontRef idx="minor">
                <a:schemeClr val="tx1"/>
              </a:fontRef>
            </p:style>
            <p:txBody>
              <a:bodyPr wrap="none" lIns="0" tIns="0" rIns="0" bIns="0"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sSub>
                        <m:sSubPr>
                          <m:ctrlPr>
                            <a:rPr lang="en-US" sz="1100" b="1" i="1">
                              <a:solidFill>
                                <a:schemeClr val="tx1"/>
                              </a:solidFill>
                              <a:effectLst/>
                              <a:latin typeface="Cambria Math" panose="02040503050406030204" pitchFamily="18" charset="0"/>
                              <a:ea typeface="+mn-ea"/>
                              <a:cs typeface="+mn-cs"/>
                            </a:rPr>
                          </m:ctrlPr>
                        </m:sSubPr>
                        <m:e>
                          <m:r>
                            <a:rPr lang="en-US" sz="1100" b="1" i="1">
                              <a:solidFill>
                                <a:schemeClr val="tx1"/>
                              </a:solidFill>
                              <a:effectLst/>
                              <a:latin typeface="Cambria Math" panose="02040503050406030204" pitchFamily="18" charset="0"/>
                              <a:ea typeface="Cambria Math" panose="02040503050406030204" pitchFamily="18" charset="0"/>
                              <a:cs typeface="+mn-cs"/>
                            </a:rPr>
                            <m:t>∆</m:t>
                          </m:r>
                          <m:sSub>
                            <m:sSubPr>
                              <m:ctrlPr>
                                <a:rPr lang="en-US" sz="1100" b="1" i="1">
                                  <a:solidFill>
                                    <a:schemeClr val="tx1"/>
                                  </a:solidFill>
                                  <a:effectLst/>
                                  <a:latin typeface="Cambria Math" panose="02040503050406030204" pitchFamily="18" charset="0"/>
                                  <a:ea typeface="Cambria Math" panose="02040503050406030204" pitchFamily="18" charset="0"/>
                                  <a:cs typeface="+mn-cs"/>
                                </a:rPr>
                              </m:ctrlPr>
                            </m:sSubPr>
                            <m:e>
                              <m:r>
                                <a:rPr lang="en-US" sz="1100" b="1" i="1">
                                  <a:solidFill>
                                    <a:schemeClr val="tx1"/>
                                  </a:solidFill>
                                  <a:effectLst/>
                                  <a:latin typeface="Cambria Math" panose="02040503050406030204" pitchFamily="18" charset="0"/>
                                  <a:ea typeface="Cambria Math" panose="02040503050406030204" pitchFamily="18" charset="0"/>
                                  <a:cs typeface="+mn-cs"/>
                                </a:rPr>
                                <m:t>𝝈</m:t>
                              </m:r>
                            </m:e>
                            <m:sub>
                              <m:r>
                                <a:rPr lang="en-US" sz="1100" b="1" i="1">
                                  <a:solidFill>
                                    <a:schemeClr val="tx1"/>
                                  </a:solidFill>
                                  <a:effectLst/>
                                  <a:latin typeface="Cambria Math" panose="02040503050406030204" pitchFamily="18" charset="0"/>
                                  <a:ea typeface="Cambria Math" panose="02040503050406030204" pitchFamily="18" charset="0"/>
                                  <a:cs typeface="+mn-cs"/>
                                </a:rPr>
                                <m:t>𝒅</m:t>
                              </m:r>
                            </m:sub>
                          </m:sSub>
                          <m:r>
                            <a:rPr lang="en-US" sz="1100" b="1" i="1">
                              <a:solidFill>
                                <a:schemeClr val="tx1"/>
                              </a:solidFill>
                              <a:effectLst/>
                              <a:latin typeface="Cambria Math" panose="02040503050406030204" pitchFamily="18" charset="0"/>
                              <a:ea typeface="Cambria Math" panose="02040503050406030204" pitchFamily="18" charset="0"/>
                              <a:cs typeface="+mn-cs"/>
                            </a:rPr>
                            <m:t>=</m:t>
                          </m:r>
                          <m:r>
                            <a:rPr lang="en-US" sz="1100" b="1" i="1">
                              <a:solidFill>
                                <a:schemeClr val="tx1"/>
                              </a:solidFill>
                              <a:effectLst/>
                              <a:latin typeface="Cambria Math" panose="02040503050406030204" pitchFamily="18" charset="0"/>
                              <a:ea typeface="+mn-ea"/>
                              <a:cs typeface="+mn-cs"/>
                            </a:rPr>
                            <m:t>𝝈</m:t>
                          </m:r>
                        </m:e>
                        <m:sub>
                          <m:r>
                            <a:rPr lang="en-US" sz="1100" b="1" i="1">
                              <a:solidFill>
                                <a:schemeClr val="tx1"/>
                              </a:solidFill>
                              <a:effectLst/>
                              <a:latin typeface="Cambria Math" panose="02040503050406030204" pitchFamily="18" charset="0"/>
                              <a:ea typeface="+mn-ea"/>
                              <a:cs typeface="+mn-cs"/>
                            </a:rPr>
                            <m:t>𝟏</m:t>
                          </m:r>
                        </m:sub>
                      </m:sSub>
                      <m:r>
                        <a:rPr lang="en-US" sz="1100" b="1" i="1">
                          <a:solidFill>
                            <a:schemeClr val="tx1"/>
                          </a:solidFill>
                          <a:effectLst/>
                          <a:latin typeface="Cambria Math" panose="02040503050406030204" pitchFamily="18" charset="0"/>
                          <a:ea typeface="+mn-ea"/>
                          <a:cs typeface="+mn-cs"/>
                        </a:rPr>
                        <m:t>−</m:t>
                      </m:r>
                      <m:sSub>
                        <m:sSubPr>
                          <m:ctrlPr>
                            <a:rPr lang="en-US" sz="1100" b="1" i="1">
                              <a:solidFill>
                                <a:schemeClr val="tx1"/>
                              </a:solidFill>
                              <a:effectLst/>
                              <a:latin typeface="Cambria Math" panose="02040503050406030204" pitchFamily="18" charset="0"/>
                              <a:ea typeface="+mn-ea"/>
                              <a:cs typeface="+mn-cs"/>
                            </a:rPr>
                          </m:ctrlPr>
                        </m:sSubPr>
                        <m:e>
                          <m:r>
                            <a:rPr lang="en-US" sz="1100" b="1" i="1">
                              <a:solidFill>
                                <a:schemeClr val="tx1"/>
                              </a:solidFill>
                              <a:effectLst/>
                              <a:latin typeface="Cambria Math" panose="02040503050406030204" pitchFamily="18" charset="0"/>
                              <a:ea typeface="+mn-ea"/>
                              <a:cs typeface="+mn-cs"/>
                            </a:rPr>
                            <m:t>𝝈</m:t>
                          </m:r>
                        </m:e>
                        <m:sub>
                          <m:r>
                            <a:rPr lang="en-US" sz="1100" b="1" i="1">
                              <a:solidFill>
                                <a:schemeClr val="tx1"/>
                              </a:solidFill>
                              <a:effectLst/>
                              <a:latin typeface="Cambria Math" panose="02040503050406030204" pitchFamily="18" charset="0"/>
                              <a:ea typeface="+mn-ea"/>
                              <a:cs typeface="+mn-cs"/>
                            </a:rPr>
                            <m:t>𝟑</m:t>
                          </m:r>
                        </m:sub>
                      </m:sSub>
                    </m:oMath>
                  </m:oMathPara>
                </a14:m>
                <a:endParaRPr lang="en-US" sz="1100" b="1" dirty="0"/>
              </a:p>
            </p:txBody>
          </p:sp>
        </mc:Choice>
        <mc:Fallback xmlns="">
          <p:sp>
            <p:nvSpPr>
              <p:cNvPr id="4" name="TextBox 2"/>
              <p:cNvSpPr txBox="1">
                <a:spLocks noRot="1" noChangeAspect="1" noMove="1" noResize="1" noEditPoints="1" noAdjustHandles="1" noChangeArrowheads="1" noChangeShapeType="1" noTextEdit="1"/>
              </p:cNvSpPr>
              <p:nvPr/>
            </p:nvSpPr>
            <p:spPr>
              <a:xfrm>
                <a:off x="1390650" y="501809"/>
                <a:ext cx="941388" cy="185737"/>
              </a:xfrm>
              <a:prstGeom prst="rect">
                <a:avLst/>
              </a:prstGeom>
              <a:blipFill rotWithShape="0">
                <a:blip r:embed="rId4"/>
                <a:stretch>
                  <a:fillRect l="-2581" r="-1290" b="-96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3933825" y="425609"/>
                <a:ext cx="247650" cy="250825"/>
              </a:xfrm>
              <a:prstGeom prst="rect">
                <a:avLst/>
              </a:prstGeom>
              <a:noFill/>
            </p:spPr>
            <p:style>
              <a:lnRef idx="0">
                <a:scrgbClr r="0" g="0" b="0"/>
              </a:lnRef>
              <a:fillRef idx="0">
                <a:scrgbClr r="0" g="0" b="0"/>
              </a:fillRef>
              <a:effectRef idx="0">
                <a:scrgbClr r="0" g="0" b="0"/>
              </a:effectRef>
              <a:fontRef idx="minor">
                <a:schemeClr val="tx1"/>
              </a:fontRef>
            </p:style>
            <p:txBody>
              <a:bodyPr wrap="none" lIns="0" tIns="0" rIns="0" bIns="0"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sSubSup>
                        <m:sSubSupPr>
                          <m:ctrlPr>
                            <a:rPr lang="en-US" sz="1600" i="1">
                              <a:latin typeface="Cambria Math" panose="02040503050406030204" pitchFamily="18" charset="0"/>
                            </a:rPr>
                          </m:ctrlPr>
                        </m:sSubSupPr>
                        <m:e>
                          <m:r>
                            <a:rPr lang="en-US" sz="1600" i="1">
                              <a:latin typeface="Cambria Math" panose="02040503050406030204" pitchFamily="18" charset="0"/>
                              <a:ea typeface="Cambria Math" panose="02040503050406030204" pitchFamily="18" charset="0"/>
                            </a:rPr>
                            <m:t>𝜎</m:t>
                          </m:r>
                        </m:e>
                        <m:sub>
                          <m:r>
                            <a:rPr lang="en-US" sz="1600" b="0" i="1">
                              <a:latin typeface="Cambria Math" panose="02040503050406030204" pitchFamily="18" charset="0"/>
                            </a:rPr>
                            <m:t>3</m:t>
                          </m:r>
                        </m:sub>
                        <m:sup>
                          <m:r>
                            <a:rPr lang="en-US" sz="1600" b="0" i="1">
                              <a:latin typeface="Cambria Math" panose="02040503050406030204" pitchFamily="18" charset="0"/>
                            </a:rPr>
                            <m:t>′</m:t>
                          </m:r>
                        </m:sup>
                      </m:sSubSup>
                    </m:oMath>
                  </m:oMathPara>
                </a14:m>
                <a:endParaRPr lang="en-US" sz="1600"/>
              </a:p>
            </p:txBody>
          </p:sp>
        </mc:Choice>
        <mc:Fallback xmlns="">
          <p:sp>
            <p:nvSpPr>
              <p:cNvPr id="5" name="TextBox 4"/>
              <p:cNvSpPr txBox="1">
                <a:spLocks noRot="1" noChangeAspect="1" noMove="1" noResize="1" noEditPoints="1" noAdjustHandles="1" noChangeArrowheads="1" noChangeShapeType="1" noTextEdit="1"/>
              </p:cNvSpPr>
              <p:nvPr/>
            </p:nvSpPr>
            <p:spPr>
              <a:xfrm>
                <a:off x="3933825" y="425609"/>
                <a:ext cx="247650" cy="250825"/>
              </a:xfrm>
              <a:prstGeom prst="rect">
                <a:avLst/>
              </a:prstGeom>
              <a:blipFill rotWithShape="0">
                <a:blip r:embed="rId5"/>
                <a:stretch>
                  <a:fillRect l="-9756" r="-4878" b="-1463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6"/>
              <p:cNvSpPr txBox="1"/>
              <p:nvPr/>
            </p:nvSpPr>
            <p:spPr>
              <a:xfrm>
                <a:off x="4352925" y="482759"/>
                <a:ext cx="755650" cy="171450"/>
              </a:xfrm>
              <a:prstGeom prst="rect">
                <a:avLst/>
              </a:prstGeom>
              <a:noFill/>
            </p:spPr>
            <p:style>
              <a:lnRef idx="0">
                <a:scrgbClr r="0" g="0" b="0"/>
              </a:lnRef>
              <a:fillRef idx="0">
                <a:scrgbClr r="0" g="0" b="0"/>
              </a:fillRef>
              <a:effectRef idx="0">
                <a:scrgbClr r="0" g="0" b="0"/>
              </a:effectRef>
              <a:fontRef idx="minor">
                <a:schemeClr val="tx1"/>
              </a:fontRef>
            </p:style>
            <p:txBody>
              <a:bodyPr wrap="none" lIns="0" tIns="0" rIns="0" bIns="0"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14:m>
                  <m:oMath xmlns:m="http://schemas.openxmlformats.org/officeDocument/2006/math">
                    <m:sSub>
                      <m:sSubPr>
                        <m:ctrlPr>
                          <a:rPr lang="en-US" sz="1100" b="1" i="1">
                            <a:latin typeface="Cambria Math" panose="02040503050406030204" pitchFamily="18" charset="0"/>
                          </a:rPr>
                        </m:ctrlPr>
                      </m:sSubPr>
                      <m:e>
                        <m:r>
                          <a:rPr lang="en-US" sz="1100" b="1" i="1">
                            <a:latin typeface="Cambria Math" panose="02040503050406030204" pitchFamily="18" charset="0"/>
                            <a:ea typeface="Cambria Math" panose="02040503050406030204" pitchFamily="18" charset="0"/>
                          </a:rPr>
                          <m:t>𝝈</m:t>
                        </m:r>
                      </m:e>
                      <m:sub>
                        <m:r>
                          <a:rPr lang="en-US" sz="1100" b="1" i="1">
                            <a:latin typeface="Cambria Math" panose="02040503050406030204" pitchFamily="18" charset="0"/>
                          </a:rPr>
                          <m:t>𝟏</m:t>
                        </m:r>
                      </m:sub>
                    </m:sSub>
                  </m:oMath>
                </a14:m>
                <a:r>
                  <a:rPr lang="en-US" sz="1100" b="1"/>
                  <a:t>= </a:t>
                </a:r>
                <a14:m>
                  <m:oMath xmlns:m="http://schemas.openxmlformats.org/officeDocument/2006/math">
                    <m:r>
                      <a:rPr lang="en-US" sz="1100" b="1" i="1">
                        <a:latin typeface="Cambria Math" panose="02040503050406030204" pitchFamily="18" charset="0"/>
                        <a:ea typeface="Cambria Math" panose="02040503050406030204" pitchFamily="18" charset="0"/>
                      </a:rPr>
                      <m:t>∆</m:t>
                    </m:r>
                    <m:r>
                      <a:rPr lang="en-US" sz="1100" b="1" i="1">
                        <a:latin typeface="Cambria Math" panose="02040503050406030204" pitchFamily="18" charset="0"/>
                        <a:ea typeface="Cambria Math" panose="02040503050406030204" pitchFamily="18" charset="0"/>
                      </a:rPr>
                      <m:t>𝝈</m:t>
                    </m:r>
                    <m:r>
                      <a:rPr lang="en-US" sz="1100" b="1" i="1">
                        <a:latin typeface="Cambria Math" panose="02040503050406030204" pitchFamily="18" charset="0"/>
                        <a:ea typeface="Cambria Math" panose="02040503050406030204" pitchFamily="18" charset="0"/>
                      </a:rPr>
                      <m:t>+</m:t>
                    </m:r>
                    <m:sSub>
                      <m:sSubPr>
                        <m:ctrlPr>
                          <a:rPr lang="en-US" sz="1100" b="1" i="1">
                            <a:latin typeface="Cambria Math" panose="02040503050406030204" pitchFamily="18" charset="0"/>
                            <a:ea typeface="Cambria Math" panose="02040503050406030204" pitchFamily="18" charset="0"/>
                          </a:rPr>
                        </m:ctrlPr>
                      </m:sSubPr>
                      <m:e>
                        <m:r>
                          <a:rPr lang="en-US" sz="1100" b="1" i="1">
                            <a:latin typeface="Cambria Math" panose="02040503050406030204" pitchFamily="18" charset="0"/>
                            <a:ea typeface="Cambria Math" panose="02040503050406030204" pitchFamily="18" charset="0"/>
                          </a:rPr>
                          <m:t>𝝈</m:t>
                        </m:r>
                      </m:e>
                      <m:sub>
                        <m:r>
                          <a:rPr lang="en-US" sz="1100" b="1" i="1">
                            <a:latin typeface="Cambria Math" panose="02040503050406030204" pitchFamily="18" charset="0"/>
                            <a:ea typeface="Cambria Math" panose="02040503050406030204" pitchFamily="18" charset="0"/>
                          </a:rPr>
                          <m:t>𝟑</m:t>
                        </m:r>
                      </m:sub>
                    </m:sSub>
                  </m:oMath>
                </a14:m>
                <a:endParaRPr lang="en-US" sz="1100" b="1"/>
              </a:p>
            </p:txBody>
          </p:sp>
        </mc:Choice>
        <mc:Fallback xmlns="">
          <p:sp>
            <p:nvSpPr>
              <p:cNvPr id="6" name="TextBox 6"/>
              <p:cNvSpPr txBox="1">
                <a:spLocks noRot="1" noChangeAspect="1" noMove="1" noResize="1" noEditPoints="1" noAdjustHandles="1" noChangeArrowheads="1" noChangeShapeType="1" noTextEdit="1"/>
              </p:cNvSpPr>
              <p:nvPr/>
            </p:nvSpPr>
            <p:spPr>
              <a:xfrm>
                <a:off x="4352925" y="482759"/>
                <a:ext cx="755650" cy="171450"/>
              </a:xfrm>
              <a:prstGeom prst="rect">
                <a:avLst/>
              </a:prstGeom>
              <a:blipFill rotWithShape="0">
                <a:blip r:embed="rId6"/>
                <a:stretch>
                  <a:fillRect l="-2419" t="-25000" r="-5645" b="-535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7"/>
              <p:cNvSpPr txBox="1"/>
              <p:nvPr/>
            </p:nvSpPr>
            <p:spPr>
              <a:xfrm>
                <a:off x="5162549" y="546099"/>
                <a:ext cx="1343028" cy="184666"/>
              </a:xfrm>
              <a:prstGeom prst="rect">
                <a:avLst/>
              </a:prstGeom>
              <a:noFill/>
            </p:spPr>
            <p:style>
              <a:lnRef idx="0">
                <a:scrgbClr r="0" g="0" b="0"/>
              </a:lnRef>
              <a:fillRef idx="0">
                <a:scrgbClr r="0" g="0" b="0"/>
              </a:fillRef>
              <a:effectRef idx="0">
                <a:scrgbClr r="0" g="0" b="0"/>
              </a:effectRef>
              <a:fontRef idx="minor">
                <a:schemeClr val="tx1"/>
              </a:fontRef>
            </p:style>
            <p:txBody>
              <a:bodyPr wrap="square" lIns="0" tIns="0" rIns="0" bIns="0"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14:m>
                  <m:oMath xmlns:m="http://schemas.openxmlformats.org/officeDocument/2006/math">
                    <m:sSubSup>
                      <m:sSubSupPr>
                        <m:ctrlPr>
                          <a:rPr lang="en-US" sz="1200" b="1" i="1">
                            <a:latin typeface="Cambria Math" panose="02040503050406030204" pitchFamily="18" charset="0"/>
                          </a:rPr>
                        </m:ctrlPr>
                      </m:sSubSupPr>
                      <m:e>
                        <m:r>
                          <a:rPr lang="en-US" sz="1200" b="1" i="1">
                            <a:latin typeface="Cambria Math" panose="02040503050406030204" pitchFamily="18" charset="0"/>
                            <a:ea typeface="Cambria Math" panose="02040503050406030204" pitchFamily="18" charset="0"/>
                          </a:rPr>
                          <m:t>𝝈</m:t>
                        </m:r>
                      </m:e>
                      <m:sub>
                        <m:r>
                          <a:rPr lang="en-US" sz="1200" b="1" i="1">
                            <a:latin typeface="Cambria Math" panose="02040503050406030204" pitchFamily="18" charset="0"/>
                          </a:rPr>
                          <m:t>𝟏</m:t>
                        </m:r>
                      </m:sub>
                      <m:sup>
                        <m:r>
                          <a:rPr lang="en-US" sz="1200" b="1" i="1">
                            <a:latin typeface="Cambria Math" panose="02040503050406030204" pitchFamily="18" charset="0"/>
                          </a:rPr>
                          <m:t>′</m:t>
                        </m:r>
                      </m:sup>
                    </m:sSubSup>
                  </m:oMath>
                </a14:m>
                <a:r>
                  <a:rPr lang="en-US" sz="1200" b="1" dirty="0"/>
                  <a:t>=   </a:t>
                </a:r>
                <a14:m>
                  <m:oMath xmlns:m="http://schemas.openxmlformats.org/officeDocument/2006/math">
                    <m:sSub>
                      <m:sSubPr>
                        <m:ctrlPr>
                          <a:rPr lang="en-US" sz="1200" b="1" i="1">
                            <a:latin typeface="Cambria Math" panose="02040503050406030204" pitchFamily="18" charset="0"/>
                          </a:rPr>
                        </m:ctrlPr>
                      </m:sSubPr>
                      <m:e>
                        <m:r>
                          <a:rPr lang="en-US" sz="1200" b="1" i="1">
                            <a:latin typeface="Cambria Math" panose="02040503050406030204" pitchFamily="18" charset="0"/>
                            <a:ea typeface="Cambria Math" panose="02040503050406030204" pitchFamily="18" charset="0"/>
                          </a:rPr>
                          <m:t>𝝈</m:t>
                        </m:r>
                      </m:e>
                      <m:sub>
                        <m:r>
                          <a:rPr lang="en-US" sz="1200" b="1" i="1">
                            <a:latin typeface="Cambria Math" panose="02040503050406030204" pitchFamily="18" charset="0"/>
                          </a:rPr>
                          <m:t>𝟏</m:t>
                        </m:r>
                      </m:sub>
                    </m:sSub>
                    <m:r>
                      <a:rPr lang="en-US" sz="1200" b="1" i="1">
                        <a:latin typeface="Cambria Math" panose="02040503050406030204" pitchFamily="18" charset="0"/>
                      </a:rPr>
                      <m:t>−</m:t>
                    </m:r>
                  </m:oMath>
                </a14:m>
                <a:r>
                  <a:rPr lang="en-US" sz="1200" b="1" dirty="0"/>
                  <a:t> </a:t>
                </a:r>
                <a14:m>
                  <m:oMath xmlns:m="http://schemas.openxmlformats.org/officeDocument/2006/math">
                    <m:sSub>
                      <m:sSubPr>
                        <m:ctrlPr>
                          <a:rPr lang="en-US" sz="1200" b="1" i="1">
                            <a:latin typeface="Cambria Math" panose="02040503050406030204" pitchFamily="18" charset="0"/>
                            <a:ea typeface="Cambria Math" panose="02040503050406030204" pitchFamily="18" charset="0"/>
                          </a:rPr>
                        </m:ctrlPr>
                      </m:sSubPr>
                      <m:e>
                        <m:r>
                          <a:rPr lang="en-US" sz="1200" b="1" i="1">
                            <a:latin typeface="Cambria Math" panose="02040503050406030204" pitchFamily="18" charset="0"/>
                            <a:ea typeface="Cambria Math" panose="02040503050406030204" pitchFamily="18" charset="0"/>
                          </a:rPr>
                          <m:t>∆</m:t>
                        </m:r>
                        <m:r>
                          <a:rPr lang="en-US" sz="1200" b="1" i="1">
                            <a:latin typeface="Cambria Math" panose="02040503050406030204" pitchFamily="18" charset="0"/>
                            <a:ea typeface="Cambria Math" panose="02040503050406030204" pitchFamily="18" charset="0"/>
                          </a:rPr>
                          <m:t>𝒖</m:t>
                        </m:r>
                      </m:e>
                      <m:sub>
                        <m:r>
                          <a:rPr lang="en-US" sz="1200" b="1" i="1">
                            <a:latin typeface="Cambria Math" panose="02040503050406030204" pitchFamily="18" charset="0"/>
                            <a:ea typeface="Cambria Math" panose="02040503050406030204" pitchFamily="18" charset="0"/>
                          </a:rPr>
                          <m:t>            </m:t>
                        </m:r>
                      </m:sub>
                    </m:sSub>
                  </m:oMath>
                </a14:m>
                <a:endParaRPr lang="en-US" sz="1200" b="1" dirty="0"/>
              </a:p>
            </p:txBody>
          </p:sp>
        </mc:Choice>
        <mc:Fallback xmlns="">
          <p:sp>
            <p:nvSpPr>
              <p:cNvPr id="7" name="TextBox 7"/>
              <p:cNvSpPr txBox="1">
                <a:spLocks noRot="1" noChangeAspect="1" noMove="1" noResize="1" noEditPoints="1" noAdjustHandles="1" noChangeArrowheads="1" noChangeShapeType="1" noTextEdit="1"/>
              </p:cNvSpPr>
              <p:nvPr/>
            </p:nvSpPr>
            <p:spPr>
              <a:xfrm>
                <a:off x="5162549" y="546099"/>
                <a:ext cx="1343028" cy="184666"/>
              </a:xfrm>
              <a:prstGeom prst="rect">
                <a:avLst/>
              </a:prstGeom>
              <a:blipFill rotWithShape="0">
                <a:blip r:embed="rId7"/>
                <a:stretch>
                  <a:fillRect t="-26667" b="-5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8"/>
              <p:cNvSpPr txBox="1"/>
              <p:nvPr/>
            </p:nvSpPr>
            <p:spPr>
              <a:xfrm>
                <a:off x="7267575" y="435134"/>
                <a:ext cx="762000" cy="343235"/>
              </a:xfrm>
              <a:prstGeom prst="rect">
                <a:avLst/>
              </a:prstGeom>
              <a:noFill/>
            </p:spPr>
            <p:style>
              <a:lnRef idx="0">
                <a:scrgbClr r="0" g="0" b="0"/>
              </a:lnRef>
              <a:fillRef idx="0">
                <a:scrgbClr r="0" g="0" b="0"/>
              </a:fillRef>
              <a:effectRef idx="0">
                <a:scrgbClr r="0" g="0" b="0"/>
              </a:effectRef>
              <a:fontRef idx="minor">
                <a:schemeClr val="tx1"/>
              </a:fontRef>
            </p:style>
            <p:txBody>
              <a:bodyPr wrap="square" lIns="0" tIns="0" rIns="0" bIns="0"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14:m>
                  <m:oMath xmlns:m="http://schemas.openxmlformats.org/officeDocument/2006/math">
                    <m:sSup>
                      <m:sSupPr>
                        <m:ctrlPr>
                          <a:rPr lang="en-US" sz="1400" b="1" i="1">
                            <a:latin typeface="Cambria Math" panose="02040503050406030204" pitchFamily="18" charset="0"/>
                          </a:rPr>
                        </m:ctrlPr>
                      </m:sSupPr>
                      <m:e>
                        <m:r>
                          <a:rPr lang="en-US" sz="1400" b="1" i="1">
                            <a:latin typeface="Cambria Math" panose="02040503050406030204" pitchFamily="18" charset="0"/>
                          </a:rPr>
                          <m:t>𝒑</m:t>
                        </m:r>
                      </m:e>
                      <m:sup>
                        <m:r>
                          <a:rPr lang="en-US" sz="1400" b="1" i="1">
                            <a:latin typeface="Cambria Math" panose="02040503050406030204" pitchFamily="18" charset="0"/>
                          </a:rPr>
                          <m:t>′</m:t>
                        </m:r>
                      </m:sup>
                    </m:sSup>
                  </m:oMath>
                </a14:m>
                <a:r>
                  <a:rPr lang="en-US" sz="1400" b="1" dirty="0"/>
                  <a:t>=</a:t>
                </a:r>
                <a14:m>
                  <m:oMath xmlns:m="http://schemas.openxmlformats.org/officeDocument/2006/math">
                    <m:f>
                      <m:fPr>
                        <m:ctrlPr>
                          <a:rPr lang="en-US" sz="1400" b="1" i="1">
                            <a:latin typeface="Cambria Math" panose="02040503050406030204" pitchFamily="18" charset="0"/>
                          </a:rPr>
                        </m:ctrlPr>
                      </m:fPr>
                      <m:num>
                        <m:sSubSup>
                          <m:sSubSupPr>
                            <m:ctrlPr>
                              <a:rPr lang="en-US" sz="1400" b="1" i="1">
                                <a:latin typeface="Cambria Math" panose="02040503050406030204" pitchFamily="18" charset="0"/>
                              </a:rPr>
                            </m:ctrlPr>
                          </m:sSubSupPr>
                          <m:e>
                            <m:r>
                              <a:rPr lang="en-US" sz="1400" b="1" i="1">
                                <a:latin typeface="Cambria Math" panose="02040503050406030204" pitchFamily="18" charset="0"/>
                                <a:ea typeface="Cambria Math" panose="02040503050406030204" pitchFamily="18" charset="0"/>
                              </a:rPr>
                              <m:t>𝝈</m:t>
                            </m:r>
                          </m:e>
                          <m:sub>
                            <m:r>
                              <a:rPr lang="en-US" sz="1400" b="1" i="1">
                                <a:latin typeface="Cambria Math" panose="02040503050406030204" pitchFamily="18" charset="0"/>
                              </a:rPr>
                              <m:t>𝟏</m:t>
                            </m:r>
                          </m:sub>
                          <m:sup>
                            <m:r>
                              <a:rPr lang="en-US" sz="1400" b="1" i="1">
                                <a:latin typeface="Cambria Math" panose="02040503050406030204" pitchFamily="18" charset="0"/>
                              </a:rPr>
                              <m:t>′</m:t>
                            </m:r>
                          </m:sup>
                        </m:sSubSup>
                        <m:r>
                          <a:rPr lang="en-US" sz="1400" b="1" i="1">
                            <a:latin typeface="Cambria Math" panose="02040503050406030204" pitchFamily="18" charset="0"/>
                          </a:rPr>
                          <m:t>+</m:t>
                        </m:r>
                        <m:sSubSup>
                          <m:sSubSupPr>
                            <m:ctrlPr>
                              <a:rPr lang="en-US" sz="1400" b="1" i="1">
                                <a:latin typeface="Cambria Math" panose="02040503050406030204" pitchFamily="18" charset="0"/>
                              </a:rPr>
                            </m:ctrlPr>
                          </m:sSubSupPr>
                          <m:e>
                            <m:r>
                              <a:rPr lang="en-US" sz="1400" b="1" i="1">
                                <a:latin typeface="Cambria Math" panose="02040503050406030204" pitchFamily="18" charset="0"/>
                                <a:ea typeface="Cambria Math" panose="02040503050406030204" pitchFamily="18" charset="0"/>
                              </a:rPr>
                              <m:t>𝝈</m:t>
                            </m:r>
                          </m:e>
                          <m:sub>
                            <m:r>
                              <a:rPr lang="en-US" sz="1400" b="1" i="1">
                                <a:latin typeface="Cambria Math" panose="02040503050406030204" pitchFamily="18" charset="0"/>
                              </a:rPr>
                              <m:t>𝟑</m:t>
                            </m:r>
                          </m:sub>
                          <m:sup>
                            <m:r>
                              <a:rPr lang="en-US" sz="1400" b="1" i="1">
                                <a:latin typeface="Cambria Math" panose="02040503050406030204" pitchFamily="18" charset="0"/>
                              </a:rPr>
                              <m:t>′</m:t>
                            </m:r>
                          </m:sup>
                        </m:sSubSup>
                      </m:num>
                      <m:den>
                        <m:r>
                          <a:rPr lang="en-US" sz="1400" b="1" i="1">
                            <a:latin typeface="Cambria Math" panose="02040503050406030204" pitchFamily="18" charset="0"/>
                          </a:rPr>
                          <m:t>𝟐</m:t>
                        </m:r>
                      </m:den>
                    </m:f>
                  </m:oMath>
                </a14:m>
                <a:endParaRPr lang="en-US" sz="1400" b="1" dirty="0"/>
              </a:p>
            </p:txBody>
          </p:sp>
        </mc:Choice>
        <mc:Fallback xmlns="">
          <p:sp>
            <p:nvSpPr>
              <p:cNvPr id="8" name="TextBox 8"/>
              <p:cNvSpPr txBox="1">
                <a:spLocks noRot="1" noChangeAspect="1" noMove="1" noResize="1" noEditPoints="1" noAdjustHandles="1" noChangeArrowheads="1" noChangeShapeType="1" noTextEdit="1"/>
              </p:cNvSpPr>
              <p:nvPr/>
            </p:nvSpPr>
            <p:spPr>
              <a:xfrm>
                <a:off x="7267575" y="435134"/>
                <a:ext cx="762000" cy="343235"/>
              </a:xfrm>
              <a:prstGeom prst="rect">
                <a:avLst/>
              </a:prstGeom>
              <a:blipFill rotWithShape="0">
                <a:blip r:embed="rId8"/>
                <a:stretch>
                  <a:fillRect r="-4000" b="-175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9"/>
              <p:cNvSpPr txBox="1"/>
              <p:nvPr/>
            </p:nvSpPr>
            <p:spPr>
              <a:xfrm>
                <a:off x="6015040" y="454184"/>
                <a:ext cx="1323975" cy="334962"/>
              </a:xfrm>
              <a:prstGeom prst="rect">
                <a:avLst/>
              </a:prstGeom>
              <a:noFill/>
            </p:spPr>
            <p:style>
              <a:lnRef idx="0">
                <a:scrgbClr r="0" g="0" b="0"/>
              </a:lnRef>
              <a:fillRef idx="0">
                <a:scrgbClr r="0" g="0" b="0"/>
              </a:fillRef>
              <a:effectRef idx="0">
                <a:scrgbClr r="0" g="0" b="0"/>
              </a:effectRef>
              <a:fontRef idx="minor">
                <a:schemeClr val="tx1"/>
              </a:fontRef>
            </p:style>
            <p:txBody>
              <a:bodyPr wrap="square" lIns="0" tIns="0" rIns="0" bIns="0"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r>
                        <a:rPr lang="en-US" sz="1200" b="1" i="1">
                          <a:latin typeface="Cambria Math" panose="02040503050406030204" pitchFamily="18" charset="0"/>
                        </a:rPr>
                        <m:t>𝒑</m:t>
                      </m:r>
                      <m:r>
                        <a:rPr lang="en-US" sz="1200" b="1" i="1">
                          <a:latin typeface="Cambria Math" panose="02040503050406030204" pitchFamily="18" charset="0"/>
                        </a:rPr>
                        <m:t>=</m:t>
                      </m:r>
                      <m:f>
                        <m:fPr>
                          <m:ctrlPr>
                            <a:rPr lang="en-US" sz="1200" b="1" i="1">
                              <a:latin typeface="Cambria Math" panose="02040503050406030204" pitchFamily="18" charset="0"/>
                            </a:rPr>
                          </m:ctrlPr>
                        </m:fPr>
                        <m:num>
                          <m:sSub>
                            <m:sSubPr>
                              <m:ctrlPr>
                                <a:rPr lang="en-US" sz="1200" b="1" i="1">
                                  <a:latin typeface="Cambria Math" panose="02040503050406030204" pitchFamily="18" charset="0"/>
                                </a:rPr>
                              </m:ctrlPr>
                            </m:sSubPr>
                            <m:e>
                              <m:r>
                                <a:rPr lang="en-US" sz="1200" b="1" i="1">
                                  <a:latin typeface="Cambria Math" panose="02040503050406030204" pitchFamily="18" charset="0"/>
                                  <a:ea typeface="Cambria Math" panose="02040503050406030204" pitchFamily="18" charset="0"/>
                                </a:rPr>
                                <m:t>𝝈</m:t>
                              </m:r>
                            </m:e>
                            <m:sub>
                              <m:r>
                                <a:rPr lang="en-US" sz="1200" b="1" i="1">
                                  <a:latin typeface="Cambria Math" panose="02040503050406030204" pitchFamily="18" charset="0"/>
                                </a:rPr>
                                <m:t>𝟏</m:t>
                              </m:r>
                            </m:sub>
                          </m:sSub>
                          <m:r>
                            <a:rPr lang="en-US" sz="1200" b="1" i="1">
                              <a:latin typeface="Cambria Math" panose="02040503050406030204" pitchFamily="18" charset="0"/>
                            </a:rPr>
                            <m:t>+</m:t>
                          </m:r>
                          <m:sSub>
                            <m:sSubPr>
                              <m:ctrlPr>
                                <a:rPr lang="en-US" sz="1200" b="1" i="1">
                                  <a:latin typeface="Cambria Math" panose="02040503050406030204" pitchFamily="18" charset="0"/>
                                </a:rPr>
                              </m:ctrlPr>
                            </m:sSubPr>
                            <m:e>
                              <m:r>
                                <a:rPr lang="en-US" sz="1200" b="1" i="1">
                                  <a:latin typeface="Cambria Math" panose="02040503050406030204" pitchFamily="18" charset="0"/>
                                  <a:ea typeface="Cambria Math" panose="02040503050406030204" pitchFamily="18" charset="0"/>
                                </a:rPr>
                                <m:t>𝝈</m:t>
                              </m:r>
                            </m:e>
                            <m:sub>
                              <m:r>
                                <a:rPr lang="en-US" sz="1200" b="1" i="1">
                                  <a:latin typeface="Cambria Math" panose="02040503050406030204" pitchFamily="18" charset="0"/>
                                </a:rPr>
                                <m:t>𝟑</m:t>
                              </m:r>
                            </m:sub>
                          </m:sSub>
                        </m:num>
                        <m:den>
                          <m:r>
                            <a:rPr lang="en-US" sz="1200" b="1" i="1">
                              <a:latin typeface="Cambria Math" panose="02040503050406030204" pitchFamily="18" charset="0"/>
                            </a:rPr>
                            <m:t>𝟐</m:t>
                          </m:r>
                        </m:den>
                      </m:f>
                    </m:oMath>
                  </m:oMathPara>
                </a14:m>
                <a:endParaRPr lang="en-US" sz="1200" b="1" dirty="0"/>
              </a:p>
            </p:txBody>
          </p:sp>
        </mc:Choice>
        <mc:Fallback xmlns="">
          <p:sp>
            <p:nvSpPr>
              <p:cNvPr id="9" name="TextBox 9"/>
              <p:cNvSpPr txBox="1">
                <a:spLocks noRot="1" noChangeAspect="1" noMove="1" noResize="1" noEditPoints="1" noAdjustHandles="1" noChangeArrowheads="1" noChangeShapeType="1" noTextEdit="1"/>
              </p:cNvSpPr>
              <p:nvPr/>
            </p:nvSpPr>
            <p:spPr>
              <a:xfrm>
                <a:off x="6015040" y="454184"/>
                <a:ext cx="1323975" cy="334962"/>
              </a:xfrm>
              <a:prstGeom prst="rect">
                <a:avLst/>
              </a:prstGeom>
              <a:blipFill rotWithShape="0">
                <a:blip r:embed="rId9"/>
                <a:stretch>
                  <a:fillRect t="-1852" b="-18519"/>
                </a:stretch>
              </a:blipFill>
            </p:spPr>
            <p:txBody>
              <a:bodyPr/>
              <a:lstStyle/>
              <a:p>
                <a:r>
                  <a:rPr lang="en-US">
                    <a:noFill/>
                  </a:rPr>
                  <a:t> </a:t>
                </a:r>
              </a:p>
            </p:txBody>
          </p:sp>
        </mc:Fallback>
      </mc:AlternateContent>
      <p:graphicFrame>
        <p:nvGraphicFramePr>
          <p:cNvPr id="10" name="Object 9"/>
          <p:cNvGraphicFramePr>
            <a:graphicFrameLocks noChangeAspect="1"/>
          </p:cNvGraphicFramePr>
          <p:nvPr>
            <p:extLst>
              <p:ext uri="{D42A27DB-BD31-4B8C-83A1-F6EECF244321}">
                <p14:modId xmlns:p14="http://schemas.microsoft.com/office/powerpoint/2010/main" val="613869051"/>
              </p:ext>
            </p:extLst>
          </p:nvPr>
        </p:nvGraphicFramePr>
        <p:xfrm>
          <a:off x="1323591" y="3249613"/>
          <a:ext cx="6143625" cy="3273425"/>
        </p:xfrm>
        <a:graphic>
          <a:graphicData uri="http://schemas.openxmlformats.org/presentationml/2006/ole">
            <mc:AlternateContent xmlns:mc="http://schemas.openxmlformats.org/markup-compatibility/2006">
              <mc:Choice xmlns:v="urn:schemas-microsoft-com:vml" Requires="v">
                <p:oleObj spid="_x0000_s555052" name="Plot" r:id="rId10" imgW="6144120" imgH="3274200" progId="Grapher.Document">
                  <p:embed/>
                </p:oleObj>
              </mc:Choice>
              <mc:Fallback>
                <p:oleObj name="Plot" r:id="rId10" imgW="6144120" imgH="3274200" progId="Grapher.Document">
                  <p:embed/>
                  <p:pic>
                    <p:nvPicPr>
                      <p:cNvPr id="0" name=""/>
                      <p:cNvPicPr/>
                      <p:nvPr/>
                    </p:nvPicPr>
                    <p:blipFill>
                      <a:blip r:embed="rId11"/>
                      <a:stretch>
                        <a:fillRect/>
                      </a:stretch>
                    </p:blipFill>
                    <p:spPr>
                      <a:xfrm>
                        <a:off x="1323591" y="3249613"/>
                        <a:ext cx="6143625" cy="3273425"/>
                      </a:xfrm>
                      <a:prstGeom prst="rect">
                        <a:avLst/>
                      </a:prstGeom>
                    </p:spPr>
                  </p:pic>
                </p:oleObj>
              </mc:Fallback>
            </mc:AlternateContent>
          </a:graphicData>
        </a:graphic>
      </p:graphicFrame>
      <p:sp>
        <p:nvSpPr>
          <p:cNvPr id="11" name="TextBox 10"/>
          <p:cNvSpPr txBox="1"/>
          <p:nvPr/>
        </p:nvSpPr>
        <p:spPr>
          <a:xfrm>
            <a:off x="521501" y="3466514"/>
            <a:ext cx="869149" cy="338554"/>
          </a:xfrm>
          <a:prstGeom prst="rect">
            <a:avLst/>
          </a:prstGeom>
          <a:noFill/>
        </p:spPr>
        <p:txBody>
          <a:bodyPr wrap="none" rtlCol="0">
            <a:spAutoFit/>
          </a:bodyPr>
          <a:lstStyle/>
          <a:p>
            <a:r>
              <a:rPr lang="en-US" sz="1600" b="1" dirty="0" smtClean="0"/>
              <a:t>q (</a:t>
            </a:r>
            <a:r>
              <a:rPr lang="en-US" sz="1600" b="1" dirty="0" err="1" smtClean="0"/>
              <a:t>kPa</a:t>
            </a:r>
            <a:r>
              <a:rPr lang="en-US" sz="1600" b="1" dirty="0" smtClean="0"/>
              <a:t>)</a:t>
            </a:r>
            <a:endParaRPr lang="en-US" sz="1600" b="1" dirty="0"/>
          </a:p>
        </p:txBody>
      </p:sp>
      <p:sp>
        <p:nvSpPr>
          <p:cNvPr id="12" name="TextBox 11"/>
          <p:cNvSpPr txBox="1"/>
          <p:nvPr/>
        </p:nvSpPr>
        <p:spPr>
          <a:xfrm>
            <a:off x="7467216" y="6314310"/>
            <a:ext cx="1133644" cy="400110"/>
          </a:xfrm>
          <a:prstGeom prst="rect">
            <a:avLst/>
          </a:prstGeom>
          <a:noFill/>
        </p:spPr>
        <p:txBody>
          <a:bodyPr wrap="none" rtlCol="0">
            <a:spAutoFit/>
          </a:bodyPr>
          <a:lstStyle/>
          <a:p>
            <a:r>
              <a:rPr lang="en-US" sz="1600" b="1" dirty="0"/>
              <a:t>p</a:t>
            </a:r>
            <a:r>
              <a:rPr lang="en-US" sz="1600" b="1" dirty="0" smtClean="0"/>
              <a:t>, p</a:t>
            </a:r>
            <a:r>
              <a:rPr lang="en-US" sz="2000" b="1" baseline="30000" dirty="0" smtClean="0">
                <a:latin typeface="Blazing" panose="00000400000000000000" pitchFamily="2" charset="0"/>
              </a:rPr>
              <a:t>’</a:t>
            </a:r>
            <a:r>
              <a:rPr lang="en-US" sz="2000" b="1" dirty="0" smtClean="0">
                <a:latin typeface="Blazing" panose="00000400000000000000" pitchFamily="2" charset="0"/>
              </a:rPr>
              <a:t> </a:t>
            </a:r>
            <a:r>
              <a:rPr lang="en-US" sz="1600" b="1" dirty="0" smtClean="0"/>
              <a:t>(</a:t>
            </a:r>
            <a:r>
              <a:rPr lang="en-US" sz="1600" b="1" dirty="0" err="1" smtClean="0"/>
              <a:t>kPa</a:t>
            </a:r>
            <a:r>
              <a:rPr lang="en-US" sz="1600" b="1" dirty="0" smtClean="0"/>
              <a:t>)</a:t>
            </a:r>
            <a:endParaRPr lang="en-US" sz="1600" b="1" dirty="0"/>
          </a:p>
        </p:txBody>
      </p:sp>
      <p:cxnSp>
        <p:nvCxnSpPr>
          <p:cNvPr id="14" name="Straight Connector 13"/>
          <p:cNvCxnSpPr/>
          <p:nvPr/>
        </p:nvCxnSpPr>
        <p:spPr>
          <a:xfrm flipV="1">
            <a:off x="6324218" y="4600575"/>
            <a:ext cx="1142998" cy="285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872042" y="4324348"/>
            <a:ext cx="1142998" cy="28575"/>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339019" y="3965334"/>
            <a:ext cx="1064714" cy="338554"/>
          </a:xfrm>
          <a:prstGeom prst="rect">
            <a:avLst/>
          </a:prstGeom>
          <a:noFill/>
        </p:spPr>
        <p:txBody>
          <a:bodyPr wrap="none" rtlCol="0">
            <a:spAutoFit/>
          </a:bodyPr>
          <a:lstStyle/>
          <a:p>
            <a:r>
              <a:rPr lang="en-US" sz="1600" b="1" dirty="0" smtClean="0">
                <a:solidFill>
                  <a:srgbClr val="0000FF"/>
                </a:solidFill>
                <a:latin typeface="Symbol" panose="05050102010706020507" pitchFamily="18" charset="2"/>
              </a:rPr>
              <a:t>a</a:t>
            </a:r>
            <a:r>
              <a:rPr lang="en-US" sz="1600" b="1" baseline="30000" dirty="0" smtClean="0">
                <a:solidFill>
                  <a:srgbClr val="0000FF"/>
                </a:solidFill>
                <a:latin typeface="Blazing" panose="00000400000000000000" pitchFamily="2" charset="0"/>
              </a:rPr>
              <a:t>’</a:t>
            </a:r>
            <a:r>
              <a:rPr lang="en-US" sz="1600" b="1" dirty="0" smtClean="0">
                <a:solidFill>
                  <a:srgbClr val="0000FF"/>
                </a:solidFill>
              </a:rPr>
              <a:t> = 24.8</a:t>
            </a:r>
            <a:r>
              <a:rPr lang="en-US" sz="1600" b="1" baseline="30000" dirty="0" smtClean="0">
                <a:solidFill>
                  <a:srgbClr val="0000FF"/>
                </a:solidFill>
              </a:rPr>
              <a:t>o</a:t>
            </a:r>
            <a:endParaRPr lang="en-US" sz="1600" b="1" dirty="0">
              <a:solidFill>
                <a:srgbClr val="0000FF"/>
              </a:solidFill>
            </a:endParaRPr>
          </a:p>
        </p:txBody>
      </p:sp>
      <p:sp>
        <p:nvSpPr>
          <p:cNvPr id="17" name="TextBox 16"/>
          <p:cNvSpPr txBox="1"/>
          <p:nvPr/>
        </p:nvSpPr>
        <p:spPr>
          <a:xfrm>
            <a:off x="6352848" y="4686378"/>
            <a:ext cx="986167" cy="338554"/>
          </a:xfrm>
          <a:prstGeom prst="rect">
            <a:avLst/>
          </a:prstGeom>
          <a:noFill/>
        </p:spPr>
        <p:txBody>
          <a:bodyPr wrap="none" rtlCol="0">
            <a:spAutoFit/>
          </a:bodyPr>
          <a:lstStyle/>
          <a:p>
            <a:r>
              <a:rPr lang="en-US" sz="1600" b="1" dirty="0" smtClean="0">
                <a:solidFill>
                  <a:srgbClr val="FF0000"/>
                </a:solidFill>
                <a:latin typeface="Symbol" panose="05050102010706020507" pitchFamily="18" charset="2"/>
              </a:rPr>
              <a:t>a</a:t>
            </a:r>
            <a:r>
              <a:rPr lang="en-US" sz="1600" b="1" dirty="0" smtClean="0">
                <a:solidFill>
                  <a:srgbClr val="FF0000"/>
                </a:solidFill>
              </a:rPr>
              <a:t> =14.6</a:t>
            </a:r>
            <a:r>
              <a:rPr lang="en-US" sz="1600" b="1" baseline="30000" dirty="0" smtClean="0">
                <a:solidFill>
                  <a:srgbClr val="FF0000"/>
                </a:solidFill>
              </a:rPr>
              <a:t>o</a:t>
            </a:r>
            <a:endParaRPr lang="en-US" sz="1600" b="1" dirty="0">
              <a:solidFill>
                <a:srgbClr val="FF0000"/>
              </a:solidFill>
            </a:endParaRPr>
          </a:p>
        </p:txBody>
      </p:sp>
      <p:sp>
        <p:nvSpPr>
          <p:cNvPr id="18" name="TextBox 17"/>
          <p:cNvSpPr txBox="1"/>
          <p:nvPr/>
        </p:nvSpPr>
        <p:spPr>
          <a:xfrm>
            <a:off x="6371282" y="5011913"/>
            <a:ext cx="1010212" cy="338554"/>
          </a:xfrm>
          <a:prstGeom prst="rect">
            <a:avLst/>
          </a:prstGeom>
          <a:noFill/>
        </p:spPr>
        <p:txBody>
          <a:bodyPr wrap="none" rtlCol="0">
            <a:spAutoFit/>
          </a:bodyPr>
          <a:lstStyle/>
          <a:p>
            <a:r>
              <a:rPr lang="en-US" sz="1600" b="1" dirty="0" smtClean="0">
                <a:solidFill>
                  <a:srgbClr val="FF0000"/>
                </a:solidFill>
                <a:latin typeface="Symbol" panose="05050102010706020507" pitchFamily="18" charset="2"/>
              </a:rPr>
              <a:t>f</a:t>
            </a:r>
            <a:r>
              <a:rPr lang="en-US" sz="1600" b="1" dirty="0" smtClean="0">
                <a:solidFill>
                  <a:srgbClr val="FF0000"/>
                </a:solidFill>
              </a:rPr>
              <a:t> = 15.1</a:t>
            </a:r>
            <a:r>
              <a:rPr lang="en-US" sz="1600" b="1" baseline="30000" dirty="0" smtClean="0">
                <a:solidFill>
                  <a:srgbClr val="FF0000"/>
                </a:solidFill>
              </a:rPr>
              <a:t>o</a:t>
            </a:r>
            <a:endParaRPr lang="en-US" sz="1600" b="1" dirty="0">
              <a:solidFill>
                <a:srgbClr val="FF0000"/>
              </a:solidFill>
            </a:endParaRPr>
          </a:p>
        </p:txBody>
      </p:sp>
      <p:sp>
        <p:nvSpPr>
          <p:cNvPr id="19" name="TextBox 18"/>
          <p:cNvSpPr txBox="1"/>
          <p:nvPr/>
        </p:nvSpPr>
        <p:spPr>
          <a:xfrm>
            <a:off x="6449701" y="3969182"/>
            <a:ext cx="1101584" cy="338554"/>
          </a:xfrm>
          <a:prstGeom prst="rect">
            <a:avLst/>
          </a:prstGeom>
          <a:noFill/>
        </p:spPr>
        <p:txBody>
          <a:bodyPr wrap="none" rtlCol="0">
            <a:spAutoFit/>
          </a:bodyPr>
          <a:lstStyle/>
          <a:p>
            <a:r>
              <a:rPr lang="en-US" sz="1600" b="1" dirty="0" smtClean="0">
                <a:solidFill>
                  <a:srgbClr val="0000FF"/>
                </a:solidFill>
                <a:latin typeface="Symbol" panose="05050102010706020507" pitchFamily="18" charset="2"/>
              </a:rPr>
              <a:t>F</a:t>
            </a:r>
            <a:r>
              <a:rPr lang="en-US" sz="1600" b="1" baseline="30000" dirty="0" smtClean="0">
                <a:solidFill>
                  <a:srgbClr val="0000FF"/>
                </a:solidFill>
                <a:latin typeface="Blazing" panose="00000400000000000000" pitchFamily="2" charset="0"/>
              </a:rPr>
              <a:t>’’</a:t>
            </a:r>
            <a:r>
              <a:rPr lang="en-US" sz="1600" b="1" dirty="0" smtClean="0">
                <a:solidFill>
                  <a:srgbClr val="0000FF"/>
                </a:solidFill>
              </a:rPr>
              <a:t> = 27.5</a:t>
            </a:r>
            <a:r>
              <a:rPr lang="en-US" sz="1600" b="1" baseline="30000" dirty="0" smtClean="0">
                <a:solidFill>
                  <a:srgbClr val="0000FF"/>
                </a:solidFill>
              </a:rPr>
              <a:t>o</a:t>
            </a:r>
            <a:endParaRPr lang="en-US" sz="1600" b="1" dirty="0">
              <a:solidFill>
                <a:srgbClr val="0000FF"/>
              </a:solidFill>
            </a:endParaRPr>
          </a:p>
        </p:txBody>
      </p:sp>
      <p:cxnSp>
        <p:nvCxnSpPr>
          <p:cNvPr id="20" name="Straight Connector 19"/>
          <p:cNvCxnSpPr/>
          <p:nvPr/>
        </p:nvCxnSpPr>
        <p:spPr>
          <a:xfrm>
            <a:off x="2944906" y="309282"/>
            <a:ext cx="0" cy="2581836"/>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8895128"/>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591" y="-4967"/>
            <a:ext cx="5359159" cy="461665"/>
          </a:xfrm>
          <a:prstGeom prst="rect">
            <a:avLst/>
          </a:prstGeom>
        </p:spPr>
        <p:txBody>
          <a:bodyPr wrap="none">
            <a:spAutoFit/>
          </a:bodyPr>
          <a:lstStyle/>
          <a:p>
            <a:r>
              <a:rPr lang="en-US" sz="2400" b="1" u="sng" dirty="0" smtClean="0">
                <a:solidFill>
                  <a:srgbClr val="0000FF"/>
                </a:solidFill>
                <a:latin typeface="Times-Roman"/>
              </a:rPr>
              <a:t>Question#3 (1</a:t>
            </a:r>
            <a:r>
              <a:rPr lang="en-US" sz="2400" b="1" u="sng" baseline="30000" dirty="0" smtClean="0">
                <a:solidFill>
                  <a:srgbClr val="0000FF"/>
                </a:solidFill>
                <a:latin typeface="Times-Roman"/>
              </a:rPr>
              <a:t>st</a:t>
            </a:r>
            <a:r>
              <a:rPr lang="en-US" sz="2400" b="1" u="sng" dirty="0" smtClean="0">
                <a:solidFill>
                  <a:srgbClr val="0000FF"/>
                </a:solidFill>
                <a:latin typeface="Times-Roman"/>
              </a:rPr>
              <a:t> Midterm, Fall 36-37)</a:t>
            </a:r>
            <a:endParaRPr lang="en-US" sz="2400" b="1" u="sng" dirty="0">
              <a:solidFill>
                <a:srgbClr val="0000FF"/>
              </a:solidFill>
            </a:endParaRPr>
          </a:p>
        </p:txBody>
      </p:sp>
      <p:sp>
        <p:nvSpPr>
          <p:cNvPr id="3" name="Rectangle 2"/>
          <p:cNvSpPr/>
          <p:nvPr/>
        </p:nvSpPr>
        <p:spPr>
          <a:xfrm>
            <a:off x="432123" y="2425385"/>
            <a:ext cx="1281120" cy="400110"/>
          </a:xfrm>
          <a:prstGeom prst="rect">
            <a:avLst/>
          </a:prstGeom>
        </p:spPr>
        <p:txBody>
          <a:bodyPr wrap="none">
            <a:spAutoFit/>
          </a:bodyPr>
          <a:lstStyle/>
          <a:p>
            <a:r>
              <a:rPr lang="en-US" sz="2000" b="1" u="sng" dirty="0">
                <a:solidFill>
                  <a:srgbClr val="00B050"/>
                </a:solidFill>
                <a:latin typeface="Times-Roman"/>
                <a:ea typeface="Calibri" panose="020F0502020204030204" pitchFamily="34" charset="0"/>
                <a:cs typeface="Times-Roman"/>
              </a:rPr>
              <a:t>Solution </a:t>
            </a:r>
            <a:endParaRPr lang="en-US" sz="2000" b="1" u="sng" dirty="0">
              <a:solidFill>
                <a:srgbClr val="00B050"/>
              </a:solidFill>
            </a:endParaRPr>
          </a:p>
        </p:txBody>
      </p:sp>
      <p:pic>
        <p:nvPicPr>
          <p:cNvPr id="4" name="Picture 2"/>
          <p:cNvPicPr>
            <a:picLocks noChangeAspect="1" noChangeArrowheads="1"/>
          </p:cNvPicPr>
          <p:nvPr/>
        </p:nvPicPr>
        <p:blipFill>
          <a:blip r:embed="rId2" cstate="print"/>
          <a:srcRect l="4099" r="4263"/>
          <a:stretch>
            <a:fillRect/>
          </a:stretch>
        </p:blipFill>
        <p:spPr bwMode="auto">
          <a:xfrm>
            <a:off x="2433356" y="2445177"/>
            <a:ext cx="6167386" cy="3420741"/>
          </a:xfrm>
          <a:prstGeom prst="rect">
            <a:avLst/>
          </a:prstGeom>
          <a:noFill/>
          <a:ln w="9525">
            <a:noFill/>
            <a:miter lim="800000"/>
            <a:headEnd/>
            <a:tailEnd/>
          </a:ln>
        </p:spPr>
      </p:pic>
      <p:sp>
        <p:nvSpPr>
          <p:cNvPr id="5" name="TextBox 4"/>
          <p:cNvSpPr txBox="1"/>
          <p:nvPr/>
        </p:nvSpPr>
        <p:spPr>
          <a:xfrm>
            <a:off x="4075225" y="5262072"/>
            <a:ext cx="418704" cy="369332"/>
          </a:xfrm>
          <a:prstGeom prst="rect">
            <a:avLst/>
          </a:prstGeom>
          <a:noFill/>
        </p:spPr>
        <p:txBody>
          <a:bodyPr wrap="none" rtlCol="0">
            <a:spAutoFit/>
          </a:bodyPr>
          <a:lstStyle/>
          <a:p>
            <a:r>
              <a:rPr lang="en-US" b="1" dirty="0"/>
              <a:t>50</a:t>
            </a:r>
          </a:p>
        </p:txBody>
      </p:sp>
      <p:sp>
        <p:nvSpPr>
          <p:cNvPr id="6" name="TextBox 5"/>
          <p:cNvSpPr txBox="1"/>
          <p:nvPr/>
        </p:nvSpPr>
        <p:spPr>
          <a:xfrm>
            <a:off x="4605113" y="5262072"/>
            <a:ext cx="535724" cy="369332"/>
          </a:xfrm>
          <a:prstGeom prst="rect">
            <a:avLst/>
          </a:prstGeom>
          <a:noFill/>
        </p:spPr>
        <p:txBody>
          <a:bodyPr wrap="none" rtlCol="0">
            <a:spAutoFit/>
          </a:bodyPr>
          <a:lstStyle/>
          <a:p>
            <a:r>
              <a:rPr lang="en-US" b="1" dirty="0"/>
              <a:t>100</a:t>
            </a:r>
          </a:p>
        </p:txBody>
      </p:sp>
      <p:sp>
        <p:nvSpPr>
          <p:cNvPr id="7" name="TextBox 6"/>
          <p:cNvSpPr txBox="1"/>
          <p:nvPr/>
        </p:nvSpPr>
        <p:spPr>
          <a:xfrm>
            <a:off x="5238761" y="5262072"/>
            <a:ext cx="535724" cy="369332"/>
          </a:xfrm>
          <a:prstGeom prst="rect">
            <a:avLst/>
          </a:prstGeom>
          <a:noFill/>
        </p:spPr>
        <p:txBody>
          <a:bodyPr wrap="none" rtlCol="0">
            <a:spAutoFit/>
          </a:bodyPr>
          <a:lstStyle/>
          <a:p>
            <a:r>
              <a:rPr lang="en-US" b="1" dirty="0"/>
              <a:t>150</a:t>
            </a:r>
          </a:p>
        </p:txBody>
      </p:sp>
      <p:sp>
        <p:nvSpPr>
          <p:cNvPr id="8" name="TextBox 7"/>
          <p:cNvSpPr txBox="1"/>
          <p:nvPr/>
        </p:nvSpPr>
        <p:spPr>
          <a:xfrm>
            <a:off x="6374678" y="5262072"/>
            <a:ext cx="535724" cy="369332"/>
          </a:xfrm>
          <a:prstGeom prst="rect">
            <a:avLst/>
          </a:prstGeom>
          <a:noFill/>
        </p:spPr>
        <p:txBody>
          <a:bodyPr wrap="none" rtlCol="0">
            <a:spAutoFit/>
          </a:bodyPr>
          <a:lstStyle/>
          <a:p>
            <a:r>
              <a:rPr lang="en-US" b="1" dirty="0"/>
              <a:t>250</a:t>
            </a:r>
          </a:p>
        </p:txBody>
      </p:sp>
      <p:sp>
        <p:nvSpPr>
          <p:cNvPr id="9" name="TextBox 8"/>
          <p:cNvSpPr txBox="1"/>
          <p:nvPr/>
        </p:nvSpPr>
        <p:spPr>
          <a:xfrm>
            <a:off x="5847528" y="5262072"/>
            <a:ext cx="535724" cy="369332"/>
          </a:xfrm>
          <a:prstGeom prst="rect">
            <a:avLst/>
          </a:prstGeom>
          <a:noFill/>
        </p:spPr>
        <p:txBody>
          <a:bodyPr wrap="none" rtlCol="0">
            <a:spAutoFit/>
          </a:bodyPr>
          <a:lstStyle/>
          <a:p>
            <a:r>
              <a:rPr lang="en-US" b="1" dirty="0"/>
              <a:t>200</a:t>
            </a:r>
          </a:p>
        </p:txBody>
      </p:sp>
      <p:sp>
        <p:nvSpPr>
          <p:cNvPr id="10" name="TextBox 9"/>
          <p:cNvSpPr txBox="1"/>
          <p:nvPr/>
        </p:nvSpPr>
        <p:spPr>
          <a:xfrm>
            <a:off x="7045197" y="5262072"/>
            <a:ext cx="535724" cy="369332"/>
          </a:xfrm>
          <a:prstGeom prst="rect">
            <a:avLst/>
          </a:prstGeom>
          <a:noFill/>
        </p:spPr>
        <p:txBody>
          <a:bodyPr wrap="none" rtlCol="0">
            <a:spAutoFit/>
          </a:bodyPr>
          <a:lstStyle/>
          <a:p>
            <a:r>
              <a:rPr lang="en-US" b="1" dirty="0"/>
              <a:t>300</a:t>
            </a:r>
          </a:p>
        </p:txBody>
      </p:sp>
      <p:sp>
        <p:nvSpPr>
          <p:cNvPr id="11" name="TextBox 10"/>
          <p:cNvSpPr txBox="1"/>
          <p:nvPr/>
        </p:nvSpPr>
        <p:spPr>
          <a:xfrm>
            <a:off x="3250453" y="4544936"/>
            <a:ext cx="418704" cy="369332"/>
          </a:xfrm>
          <a:prstGeom prst="rect">
            <a:avLst/>
          </a:prstGeom>
          <a:noFill/>
        </p:spPr>
        <p:txBody>
          <a:bodyPr wrap="none" rtlCol="0">
            <a:spAutoFit/>
          </a:bodyPr>
          <a:lstStyle/>
          <a:p>
            <a:r>
              <a:rPr lang="en-US" b="1" dirty="0"/>
              <a:t>50</a:t>
            </a:r>
          </a:p>
        </p:txBody>
      </p:sp>
      <p:sp>
        <p:nvSpPr>
          <p:cNvPr id="12" name="TextBox 11"/>
          <p:cNvSpPr txBox="1"/>
          <p:nvPr/>
        </p:nvSpPr>
        <p:spPr>
          <a:xfrm>
            <a:off x="3141436" y="4004507"/>
            <a:ext cx="535724" cy="369332"/>
          </a:xfrm>
          <a:prstGeom prst="rect">
            <a:avLst/>
          </a:prstGeom>
          <a:noFill/>
        </p:spPr>
        <p:txBody>
          <a:bodyPr wrap="none" rtlCol="0">
            <a:spAutoFit/>
          </a:bodyPr>
          <a:lstStyle/>
          <a:p>
            <a:r>
              <a:rPr lang="en-US" b="1" dirty="0"/>
              <a:t>100</a:t>
            </a:r>
          </a:p>
        </p:txBody>
      </p:sp>
      <p:sp>
        <p:nvSpPr>
          <p:cNvPr id="13" name="TextBox 12"/>
          <p:cNvSpPr txBox="1"/>
          <p:nvPr/>
        </p:nvSpPr>
        <p:spPr>
          <a:xfrm>
            <a:off x="3141436" y="3454675"/>
            <a:ext cx="535724" cy="369332"/>
          </a:xfrm>
          <a:prstGeom prst="rect">
            <a:avLst/>
          </a:prstGeom>
          <a:noFill/>
        </p:spPr>
        <p:txBody>
          <a:bodyPr wrap="none" rtlCol="0">
            <a:spAutoFit/>
          </a:bodyPr>
          <a:lstStyle/>
          <a:p>
            <a:r>
              <a:rPr lang="en-US" b="1" dirty="0"/>
              <a:t>150</a:t>
            </a:r>
          </a:p>
        </p:txBody>
      </p:sp>
      <p:sp>
        <p:nvSpPr>
          <p:cNvPr id="14" name="TextBox 13"/>
          <p:cNvSpPr txBox="1"/>
          <p:nvPr/>
        </p:nvSpPr>
        <p:spPr>
          <a:xfrm>
            <a:off x="3139049" y="2884269"/>
            <a:ext cx="535724" cy="369332"/>
          </a:xfrm>
          <a:prstGeom prst="rect">
            <a:avLst/>
          </a:prstGeom>
          <a:noFill/>
        </p:spPr>
        <p:txBody>
          <a:bodyPr wrap="none" rtlCol="0">
            <a:spAutoFit/>
          </a:bodyPr>
          <a:lstStyle/>
          <a:p>
            <a:r>
              <a:rPr lang="en-US" b="1" dirty="0"/>
              <a:t>200</a:t>
            </a:r>
          </a:p>
        </p:txBody>
      </p:sp>
      <p:sp>
        <p:nvSpPr>
          <p:cNvPr id="15" name="TextBox 14"/>
          <p:cNvSpPr txBox="1"/>
          <p:nvPr/>
        </p:nvSpPr>
        <p:spPr>
          <a:xfrm>
            <a:off x="3403577" y="5230382"/>
            <a:ext cx="301686" cy="369332"/>
          </a:xfrm>
          <a:prstGeom prst="rect">
            <a:avLst/>
          </a:prstGeom>
          <a:noFill/>
        </p:spPr>
        <p:txBody>
          <a:bodyPr wrap="none" rtlCol="0">
            <a:spAutoFit/>
          </a:bodyPr>
          <a:lstStyle/>
          <a:p>
            <a:r>
              <a:rPr lang="en-US" b="1" dirty="0"/>
              <a:t>0</a:t>
            </a:r>
          </a:p>
        </p:txBody>
      </p:sp>
      <p:cxnSp>
        <p:nvCxnSpPr>
          <p:cNvPr id="16" name="Straight Connector 15"/>
          <p:cNvCxnSpPr/>
          <p:nvPr/>
        </p:nvCxnSpPr>
        <p:spPr>
          <a:xfrm flipV="1">
            <a:off x="3643305" y="2773298"/>
            <a:ext cx="4269924" cy="2487981"/>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625043" y="5251509"/>
            <a:ext cx="4975699" cy="976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3636422" y="2599067"/>
            <a:ext cx="0" cy="266300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652617" y="3479841"/>
            <a:ext cx="99275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314037" y="3106566"/>
            <a:ext cx="895678" cy="307777"/>
          </a:xfrm>
          <a:prstGeom prst="rect">
            <a:avLst/>
          </a:prstGeom>
          <a:noFill/>
        </p:spPr>
        <p:txBody>
          <a:bodyPr wrap="square" rtlCol="0">
            <a:spAutoFit/>
          </a:bodyPr>
          <a:lstStyle/>
          <a:p>
            <a:pPr algn="l" rtl="0"/>
            <a:r>
              <a:rPr lang="en-US" sz="1400" b="1" dirty="0" smtClean="0">
                <a:latin typeface="Symbol" panose="05050102010706020507" pitchFamily="18" charset="2"/>
              </a:rPr>
              <a:t> f</a:t>
            </a:r>
            <a:r>
              <a:rPr lang="en-US" sz="1400" b="1" dirty="0" smtClean="0"/>
              <a:t> =32.3</a:t>
            </a:r>
            <a:r>
              <a:rPr lang="en-US" sz="1400" b="1" baseline="30000" dirty="0" smtClean="0"/>
              <a:t>o</a:t>
            </a:r>
            <a:endParaRPr lang="en-US" sz="1400" b="1" dirty="0"/>
          </a:p>
        </p:txBody>
      </p:sp>
      <p:sp>
        <p:nvSpPr>
          <p:cNvPr id="21" name="Rectangle 20"/>
          <p:cNvSpPr/>
          <p:nvPr/>
        </p:nvSpPr>
        <p:spPr>
          <a:xfrm>
            <a:off x="-17694" y="2782505"/>
            <a:ext cx="3137343" cy="677108"/>
          </a:xfrm>
          <a:prstGeom prst="rect">
            <a:avLst/>
          </a:prstGeom>
        </p:spPr>
        <p:txBody>
          <a:bodyPr wrap="square">
            <a:spAutoFit/>
          </a:bodyPr>
          <a:lstStyle/>
          <a:p>
            <a:pPr algn="l" rtl="0"/>
            <a:r>
              <a:rPr lang="en-US" b="1" dirty="0" smtClean="0">
                <a:latin typeface="Tahoma" panose="020B0604030504040204" pitchFamily="34" charset="0"/>
                <a:ea typeface="Calibri" panose="020F0502020204030204" pitchFamily="34" charset="0"/>
              </a:rPr>
              <a:t>tan </a:t>
            </a:r>
            <a:r>
              <a:rPr lang="en-US" b="1" dirty="0">
                <a:latin typeface="Symbol" panose="05050102010706020507" pitchFamily="18" charset="2"/>
                <a:ea typeface="Calibri" panose="020F0502020204030204" pitchFamily="34" charset="0"/>
                <a:cs typeface="Grk2k"/>
              </a:rPr>
              <a:t>f</a:t>
            </a:r>
            <a:r>
              <a:rPr lang="en-US" b="1" baseline="30000" dirty="0">
                <a:latin typeface="Blazing" panose="00000400000000000000" pitchFamily="2" charset="0"/>
                <a:ea typeface="Calibri" panose="020F0502020204030204" pitchFamily="34" charset="0"/>
                <a:cs typeface="Grk2k"/>
              </a:rPr>
              <a:t>’</a:t>
            </a:r>
            <a:r>
              <a:rPr lang="en-US" b="1" baseline="-25000" dirty="0">
                <a:ea typeface="Calibri" panose="020F0502020204030204" pitchFamily="34" charset="0"/>
                <a:cs typeface="Grk2k"/>
              </a:rPr>
              <a:t> </a:t>
            </a:r>
            <a:r>
              <a:rPr lang="en-US" b="1" dirty="0">
                <a:solidFill>
                  <a:srgbClr val="FF0000"/>
                </a:solidFill>
                <a:ea typeface="Calibri" panose="020F0502020204030204" pitchFamily="34" charset="0"/>
                <a:cs typeface="Grk2k"/>
              </a:rPr>
              <a:t> </a:t>
            </a:r>
            <a:r>
              <a:rPr lang="en-US" b="1" dirty="0">
                <a:latin typeface="Tahoma" panose="020B0604030504040204" pitchFamily="34" charset="0"/>
                <a:ea typeface="Calibri" panose="020F0502020204030204" pitchFamily="34" charset="0"/>
              </a:rPr>
              <a:t>= </a:t>
            </a:r>
            <a:r>
              <a:rPr lang="en-US" sz="2000" b="1" dirty="0" smtClean="0">
                <a:latin typeface="Tahoma" panose="020B0604030504040204" pitchFamily="34" charset="0"/>
                <a:ea typeface="Calibri" panose="020F0502020204030204" pitchFamily="34" charset="0"/>
              </a:rPr>
              <a:t>120/190</a:t>
            </a:r>
            <a:endParaRPr lang="en-US" b="1" dirty="0">
              <a:latin typeface="Times New Roman" panose="02020603050405020304" pitchFamily="18" charset="0"/>
              <a:ea typeface="Calibri" panose="020F0502020204030204" pitchFamily="34" charset="0"/>
            </a:endParaRPr>
          </a:p>
          <a:p>
            <a:pPr algn="l" rtl="0"/>
            <a:r>
              <a:rPr lang="en-US" b="1" dirty="0">
                <a:latin typeface="Symbol" panose="05050102010706020507" pitchFamily="18" charset="2"/>
                <a:ea typeface="Calibri" panose="020F0502020204030204" pitchFamily="34" charset="0"/>
                <a:cs typeface="Grk2k"/>
              </a:rPr>
              <a:t> </a:t>
            </a:r>
            <a:r>
              <a:rPr lang="en-US" b="1" dirty="0">
                <a:ea typeface="Calibri" panose="020F0502020204030204" pitchFamily="34" charset="0"/>
                <a:cs typeface="Grk2k"/>
              </a:rPr>
              <a:t>Hence</a:t>
            </a:r>
            <a:r>
              <a:rPr lang="en-US" b="1" dirty="0">
                <a:latin typeface="Symbol" panose="05050102010706020507" pitchFamily="18" charset="2"/>
                <a:ea typeface="Calibri" panose="020F0502020204030204" pitchFamily="34" charset="0"/>
                <a:cs typeface="Grk2k"/>
              </a:rPr>
              <a:t> f</a:t>
            </a:r>
            <a:r>
              <a:rPr lang="en-US" b="1" baseline="30000" dirty="0">
                <a:latin typeface="Blazing" panose="00000400000000000000" pitchFamily="2" charset="0"/>
                <a:ea typeface="Calibri" panose="020F0502020204030204" pitchFamily="34" charset="0"/>
                <a:cs typeface="Grk2k"/>
              </a:rPr>
              <a:t>’</a:t>
            </a:r>
            <a:r>
              <a:rPr lang="en-US" b="1" baseline="-25000" dirty="0">
                <a:ea typeface="Calibri" panose="020F0502020204030204" pitchFamily="34" charset="0"/>
                <a:cs typeface="Grk2k"/>
              </a:rPr>
              <a:t> </a:t>
            </a:r>
            <a:r>
              <a:rPr lang="en-US" b="1" dirty="0">
                <a:latin typeface="Tahoma" panose="020B0604030504040204" pitchFamily="34" charset="0"/>
                <a:ea typeface="Calibri" panose="020F0502020204030204" pitchFamily="34" charset="0"/>
              </a:rPr>
              <a:t>=</a:t>
            </a:r>
            <a:r>
              <a:rPr lang="en-US" b="1" dirty="0" smtClean="0">
                <a:latin typeface="Tahoma" panose="020B0604030504040204" pitchFamily="34" charset="0"/>
                <a:ea typeface="Calibri" panose="020F0502020204030204" pitchFamily="34" charset="0"/>
              </a:rPr>
              <a:t>32.3</a:t>
            </a:r>
            <a:r>
              <a:rPr lang="en-US" b="1" baseline="30000" dirty="0" smtClean="0">
                <a:latin typeface="Tahoma" panose="020B0604030504040204" pitchFamily="34" charset="0"/>
                <a:ea typeface="Calibri" panose="020F0502020204030204" pitchFamily="34" charset="0"/>
              </a:rPr>
              <a:t>o</a:t>
            </a:r>
            <a:endParaRPr lang="en-US" b="1" dirty="0">
              <a:latin typeface="Times New Roman" panose="02020603050405020304" pitchFamily="18" charset="0"/>
              <a:ea typeface="Calibri" panose="020F0502020204030204" pitchFamily="34" charset="0"/>
            </a:endParaRPr>
          </a:p>
        </p:txBody>
      </p:sp>
      <p:sp>
        <p:nvSpPr>
          <p:cNvPr id="22" name="Arc 40"/>
          <p:cNvSpPr>
            <a:spLocks/>
          </p:cNvSpPr>
          <p:nvPr/>
        </p:nvSpPr>
        <p:spPr bwMode="auto">
          <a:xfrm rot="17250268" flipV="1">
            <a:off x="7193725" y="3182496"/>
            <a:ext cx="219093" cy="321655"/>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23" name="TextBox 22"/>
          <p:cNvSpPr txBox="1"/>
          <p:nvPr/>
        </p:nvSpPr>
        <p:spPr>
          <a:xfrm>
            <a:off x="3196202" y="2358031"/>
            <a:ext cx="341761" cy="523220"/>
          </a:xfrm>
          <a:prstGeom prst="rect">
            <a:avLst/>
          </a:prstGeom>
          <a:noFill/>
        </p:spPr>
        <p:txBody>
          <a:bodyPr wrap="none" rtlCol="0">
            <a:spAutoFit/>
          </a:bodyPr>
          <a:lstStyle/>
          <a:p>
            <a:r>
              <a:rPr lang="en-US" sz="2800" b="1" dirty="0">
                <a:latin typeface="Symbol" panose="05050102010706020507" pitchFamily="18" charset="2"/>
              </a:rPr>
              <a:t>t</a:t>
            </a:r>
          </a:p>
        </p:txBody>
      </p:sp>
      <p:sp>
        <p:nvSpPr>
          <p:cNvPr id="24" name="TextBox 23"/>
          <p:cNvSpPr txBox="1"/>
          <p:nvPr/>
        </p:nvSpPr>
        <p:spPr>
          <a:xfrm>
            <a:off x="8401600" y="5153438"/>
            <a:ext cx="401072" cy="523220"/>
          </a:xfrm>
          <a:prstGeom prst="rect">
            <a:avLst/>
          </a:prstGeom>
          <a:noFill/>
        </p:spPr>
        <p:txBody>
          <a:bodyPr wrap="none" rtlCol="0">
            <a:spAutoFit/>
          </a:bodyPr>
          <a:lstStyle/>
          <a:p>
            <a:r>
              <a:rPr lang="en-US" sz="2800" b="1" dirty="0">
                <a:latin typeface="Symbol" panose="05050102010706020507" pitchFamily="18" charset="2"/>
              </a:rPr>
              <a:t>s</a:t>
            </a:r>
          </a:p>
        </p:txBody>
      </p:sp>
      <p:sp>
        <p:nvSpPr>
          <p:cNvPr id="25" name="Rectangle 24"/>
          <p:cNvSpPr/>
          <p:nvPr/>
        </p:nvSpPr>
        <p:spPr>
          <a:xfrm>
            <a:off x="324681" y="456698"/>
            <a:ext cx="8203106" cy="1812419"/>
          </a:xfrm>
          <a:prstGeom prst="rect">
            <a:avLst/>
          </a:prstGeom>
        </p:spPr>
        <p:txBody>
          <a:bodyPr wrap="square">
            <a:spAutoFit/>
          </a:bodyPr>
          <a:lstStyle/>
          <a:p>
            <a:pPr algn="just" rtl="0">
              <a:spcAft>
                <a:spcPts val="0"/>
              </a:spcAft>
            </a:pPr>
            <a:r>
              <a:rPr lang="en-GB" dirty="0" smtClean="0">
                <a:effectLst/>
                <a:latin typeface="Times New Roman" panose="02020603050405020304" pitchFamily="18" charset="0"/>
                <a:ea typeface="Times New Roman" panose="02020603050405020304" pitchFamily="18" charset="0"/>
              </a:rPr>
              <a:t>A direct shear test was conducted on a specimen of dry sand (C = 0) with a normal stress of 190 </a:t>
            </a:r>
            <a:r>
              <a:rPr lang="en-GB" dirty="0" err="1" smtClean="0">
                <a:effectLst/>
                <a:latin typeface="Times New Roman" panose="02020603050405020304" pitchFamily="18" charset="0"/>
                <a:ea typeface="Times New Roman" panose="02020603050405020304" pitchFamily="18" charset="0"/>
              </a:rPr>
              <a:t>kN</a:t>
            </a:r>
            <a:r>
              <a:rPr lang="en-GB" dirty="0" smtClean="0">
                <a:effectLst/>
                <a:latin typeface="Times New Roman" panose="02020603050405020304" pitchFamily="18" charset="0"/>
                <a:ea typeface="Times New Roman" panose="02020603050405020304" pitchFamily="18" charset="0"/>
              </a:rPr>
              <a:t>/m</a:t>
            </a:r>
            <a:r>
              <a:rPr lang="en-GB" baseline="30000" dirty="0" smtClean="0">
                <a:effectLst/>
                <a:latin typeface="Times New Roman" panose="02020603050405020304" pitchFamily="18" charset="0"/>
                <a:ea typeface="Times New Roman" panose="02020603050405020304" pitchFamily="18" charset="0"/>
              </a:rPr>
              <a:t>2</a:t>
            </a:r>
            <a:r>
              <a:rPr lang="en-GB" dirty="0" smtClean="0">
                <a:effectLst/>
                <a:latin typeface="Times New Roman" panose="02020603050405020304" pitchFamily="18" charset="0"/>
                <a:ea typeface="Times New Roman" panose="02020603050405020304" pitchFamily="18" charset="0"/>
              </a:rPr>
              <a:t>. Failure occurred at a shear stress of 120 </a:t>
            </a:r>
            <a:r>
              <a:rPr lang="en-GB" dirty="0" err="1" smtClean="0">
                <a:effectLst/>
                <a:latin typeface="Times New Roman" panose="02020603050405020304" pitchFamily="18" charset="0"/>
                <a:ea typeface="Times New Roman" panose="02020603050405020304" pitchFamily="18" charset="0"/>
              </a:rPr>
              <a:t>kN</a:t>
            </a:r>
            <a:r>
              <a:rPr lang="en-GB" dirty="0" smtClean="0">
                <a:effectLst/>
                <a:latin typeface="Times New Roman" panose="02020603050405020304" pitchFamily="18" charset="0"/>
                <a:ea typeface="Times New Roman" panose="02020603050405020304" pitchFamily="18" charset="0"/>
              </a:rPr>
              <a:t>/m</a:t>
            </a:r>
            <a:r>
              <a:rPr lang="en-GB" baseline="30000" dirty="0" smtClean="0">
                <a:effectLst/>
                <a:latin typeface="Times New Roman" panose="02020603050405020304" pitchFamily="18" charset="0"/>
                <a:ea typeface="Times New Roman" panose="02020603050405020304" pitchFamily="18" charset="0"/>
              </a:rPr>
              <a:t>2</a:t>
            </a:r>
            <a:r>
              <a:rPr lang="en-GB" dirty="0" smtClean="0">
                <a:effectLst/>
                <a:latin typeface="Times New Roman" panose="02020603050405020304" pitchFamily="18" charset="0"/>
                <a:ea typeface="Times New Roman" panose="02020603050405020304" pitchFamily="18" charset="0"/>
              </a:rPr>
              <a:t>. The size of the sample tested was 50 mm X 50 mm X 25 mm (height). Determine:-</a:t>
            </a:r>
            <a:endParaRPr lang="en-US" dirty="0" smtClean="0">
              <a:effectLst/>
              <a:latin typeface="Times New Roman" panose="02020603050405020304" pitchFamily="18" charset="0"/>
              <a:ea typeface="Times New Roman" panose="02020603050405020304" pitchFamily="18" charset="0"/>
            </a:endParaRPr>
          </a:p>
          <a:p>
            <a:pPr marL="342900" lvl="0" indent="-342900" algn="just" rtl="0">
              <a:lnSpc>
                <a:spcPct val="107000"/>
              </a:lnSpc>
              <a:spcAft>
                <a:spcPts val="0"/>
              </a:spcAft>
              <a:buFont typeface="+mj-lt"/>
              <a:buAutoNum type="alphaLcPeriod"/>
            </a:pPr>
            <a:r>
              <a:rPr lang="en-US" dirty="0" smtClean="0">
                <a:effectLst/>
                <a:latin typeface="Calibri" panose="020F0502020204030204" pitchFamily="34" charset="0"/>
                <a:ea typeface="Times New Roman" panose="02020603050405020304" pitchFamily="18" charset="0"/>
                <a:cs typeface="Arial" panose="020B0604020202020204" pitchFamily="34" charset="0"/>
              </a:rPr>
              <a:t>The angle of friction for the sand. </a:t>
            </a:r>
            <a:endParaRPr lang="en-US" sz="1600" dirty="0" smtClean="0">
              <a:effectLst/>
              <a:latin typeface="Calibri" panose="020F0502020204030204" pitchFamily="34" charset="0"/>
              <a:ea typeface="Times New Roman" panose="02020603050405020304" pitchFamily="18" charset="0"/>
              <a:cs typeface="Arial" panose="020B0604020202020204" pitchFamily="34" charset="0"/>
            </a:endParaRPr>
          </a:p>
          <a:p>
            <a:pPr marL="342900" lvl="0" indent="-342900" algn="just" rtl="0">
              <a:lnSpc>
                <a:spcPct val="107000"/>
              </a:lnSpc>
              <a:spcAft>
                <a:spcPts val="0"/>
              </a:spcAft>
              <a:buFont typeface="+mj-lt"/>
              <a:buAutoNum type="alphaLcPeriod"/>
            </a:pPr>
            <a:r>
              <a:rPr lang="en-US" dirty="0" smtClean="0">
                <a:effectLst/>
                <a:latin typeface="Calibri" panose="020F0502020204030204" pitchFamily="34" charset="0"/>
                <a:ea typeface="Times New Roman" panose="02020603050405020304" pitchFamily="18" charset="0"/>
                <a:cs typeface="Arial" panose="020B0604020202020204" pitchFamily="34" charset="0"/>
              </a:rPr>
              <a:t>The principal stresses at failure</a:t>
            </a:r>
            <a:r>
              <a:rPr lang="en-US" sz="1600" dirty="0" smtClean="0">
                <a:effectLst/>
                <a:latin typeface="Calibri" panose="020F0502020204030204" pitchFamily="34" charset="0"/>
                <a:ea typeface="Times New Roman" panose="02020603050405020304" pitchFamily="18" charset="0"/>
                <a:cs typeface="Arial" panose="020B0604020202020204" pitchFamily="34" charset="0"/>
              </a:rPr>
              <a:t>.</a:t>
            </a:r>
          </a:p>
          <a:p>
            <a:pPr marL="342900" lvl="0" indent="-342900" algn="just" rtl="0">
              <a:lnSpc>
                <a:spcPct val="107000"/>
              </a:lnSpc>
              <a:spcAft>
                <a:spcPts val="800"/>
              </a:spcAft>
              <a:buFont typeface="+mj-lt"/>
              <a:buAutoNum type="alphaLcPeriod"/>
            </a:pPr>
            <a:r>
              <a:rPr lang="en-US" dirty="0" smtClean="0">
                <a:effectLst/>
                <a:latin typeface="Calibri" panose="020F0502020204030204" pitchFamily="34" charset="0"/>
                <a:ea typeface="Times New Roman" panose="02020603050405020304" pitchFamily="18" charset="0"/>
                <a:cs typeface="Arial" panose="020B0604020202020204" pitchFamily="34" charset="0"/>
              </a:rPr>
              <a:t>The orientation of the plane of the maximum shear stress at failure</a:t>
            </a:r>
            <a:r>
              <a:rPr lang="en-US" sz="1600" dirty="0" smtClean="0">
                <a:effectLst/>
                <a:latin typeface="Calibri" panose="020F0502020204030204" pitchFamily="34" charset="0"/>
                <a:ea typeface="Times New Roman" panose="02020603050405020304" pitchFamily="18" charset="0"/>
                <a:cs typeface="Arial" panose="020B0604020202020204" pitchFamily="34" charset="0"/>
              </a:rPr>
              <a:t>.</a:t>
            </a:r>
            <a:endParaRPr lang="en-US" sz="1600" dirty="0">
              <a:effectLst/>
              <a:latin typeface="Calibri" panose="020F0502020204030204" pitchFamily="34" charset="0"/>
              <a:ea typeface="Times New Roman" panose="02020603050405020304" pitchFamily="18" charset="0"/>
              <a:cs typeface="Arial" panose="020B0604020202020204" pitchFamily="34" charset="0"/>
            </a:endParaRPr>
          </a:p>
        </p:txBody>
      </p:sp>
      <p:cxnSp>
        <p:nvCxnSpPr>
          <p:cNvPr id="26" name="Straight Connector 25"/>
          <p:cNvCxnSpPr/>
          <p:nvPr/>
        </p:nvCxnSpPr>
        <p:spPr>
          <a:xfrm>
            <a:off x="5961412" y="3871138"/>
            <a:ext cx="810075" cy="144310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rot="19755924">
            <a:off x="5711475" y="4006193"/>
            <a:ext cx="367725" cy="303336"/>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5792666" y="3642930"/>
            <a:ext cx="352982" cy="461665"/>
          </a:xfrm>
          <a:prstGeom prst="rect">
            <a:avLst/>
          </a:prstGeom>
          <a:noFill/>
        </p:spPr>
        <p:txBody>
          <a:bodyPr wrap="none" rtlCol="0">
            <a:spAutoFit/>
          </a:bodyPr>
          <a:lstStyle/>
          <a:p>
            <a:r>
              <a:rPr lang="en-US" sz="2400" b="1" dirty="0" smtClean="0">
                <a:solidFill>
                  <a:srgbClr val="FF0000"/>
                </a:solidFill>
                <a:sym typeface="Symbol" panose="05050102010706020507" pitchFamily="18" charset="2"/>
              </a:rPr>
              <a:t></a:t>
            </a:r>
            <a:endParaRPr lang="en-US" sz="2400" b="1" dirty="0">
              <a:solidFill>
                <a:srgbClr val="FF0000"/>
              </a:solidFill>
            </a:endParaRPr>
          </a:p>
        </p:txBody>
      </p:sp>
      <p:sp>
        <p:nvSpPr>
          <p:cNvPr id="29" name="Oval 28"/>
          <p:cNvSpPr/>
          <p:nvPr/>
        </p:nvSpPr>
        <p:spPr>
          <a:xfrm>
            <a:off x="5187164" y="3735861"/>
            <a:ext cx="3101622" cy="304063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7645367" y="5269859"/>
            <a:ext cx="535724" cy="369332"/>
          </a:xfrm>
          <a:prstGeom prst="rect">
            <a:avLst/>
          </a:prstGeom>
          <a:noFill/>
        </p:spPr>
        <p:txBody>
          <a:bodyPr wrap="none" rtlCol="0">
            <a:spAutoFit/>
          </a:bodyPr>
          <a:lstStyle/>
          <a:p>
            <a:r>
              <a:rPr lang="en-US" b="1" dirty="0" smtClean="0"/>
              <a:t>350</a:t>
            </a:r>
            <a:endParaRPr lang="en-US" b="1" dirty="0"/>
          </a:p>
        </p:txBody>
      </p:sp>
      <p:sp>
        <p:nvSpPr>
          <p:cNvPr id="32" name="Rectangle 31"/>
          <p:cNvSpPr/>
          <p:nvPr/>
        </p:nvSpPr>
        <p:spPr>
          <a:xfrm>
            <a:off x="153936" y="3442882"/>
            <a:ext cx="2469044" cy="3139321"/>
          </a:xfrm>
          <a:prstGeom prst="rect">
            <a:avLst/>
          </a:prstGeom>
        </p:spPr>
        <p:txBody>
          <a:bodyPr wrap="square">
            <a:spAutoFit/>
          </a:bodyPr>
          <a:lstStyle/>
          <a:p>
            <a:pPr algn="l" rtl="0"/>
            <a:r>
              <a:rPr lang="en-US" dirty="0" smtClean="0">
                <a:effectLst/>
                <a:latin typeface="Calibri" panose="020F0502020204030204" pitchFamily="34" charset="0"/>
                <a:ea typeface="Times New Roman" panose="02020603050405020304" pitchFamily="18" charset="0"/>
                <a:cs typeface="Arial" panose="020B0604020202020204" pitchFamily="34" charset="0"/>
              </a:rPr>
              <a:t>From </a:t>
            </a:r>
            <a:r>
              <a:rPr lang="en-US" dirty="0">
                <a:latin typeface="Calibri" panose="020F0502020204030204" pitchFamily="34" charset="0"/>
                <a:ea typeface="Times New Roman" panose="02020603050405020304" pitchFamily="18" charset="0"/>
                <a:cs typeface="Arial" panose="020B0604020202020204" pitchFamily="34" charset="0"/>
              </a:rPr>
              <a:t>point F draw </a:t>
            </a:r>
            <a:r>
              <a:rPr lang="en-US" dirty="0" smtClean="0">
                <a:latin typeface="Calibri" panose="020F0502020204030204" pitchFamily="34" charset="0"/>
                <a:ea typeface="Times New Roman" panose="02020603050405020304" pitchFamily="18" charset="0"/>
                <a:cs typeface="Arial" panose="020B0604020202020204" pitchFamily="34" charset="0"/>
              </a:rPr>
              <a:t>normal </a:t>
            </a:r>
            <a:r>
              <a:rPr lang="en-US" dirty="0" smtClean="0">
                <a:effectLst/>
                <a:latin typeface="Calibri" panose="020F0502020204030204" pitchFamily="34" charset="0"/>
                <a:ea typeface="Times New Roman" panose="02020603050405020304" pitchFamily="18" charset="0"/>
                <a:cs typeface="Arial" panose="020B0604020202020204" pitchFamily="34" charset="0"/>
              </a:rPr>
              <a:t>to the M-C</a:t>
            </a:r>
          </a:p>
          <a:p>
            <a:pPr algn="l" rtl="0"/>
            <a:r>
              <a:rPr lang="en-US" dirty="0">
                <a:latin typeface="Calibri" panose="020F0502020204030204" pitchFamily="34" charset="0"/>
                <a:cs typeface="Arial" panose="020B0604020202020204" pitchFamily="34" charset="0"/>
              </a:rPr>
              <a:t>Envelope. It intersects </a:t>
            </a:r>
            <a:r>
              <a:rPr lang="en-US" dirty="0">
                <a:latin typeface="Symbol" panose="05050102010706020507" pitchFamily="18" charset="2"/>
                <a:cs typeface="Arial" panose="020B0604020202020204" pitchFamily="34" charset="0"/>
              </a:rPr>
              <a:t>s</a:t>
            </a:r>
            <a:r>
              <a:rPr lang="en-US" dirty="0">
                <a:latin typeface="Calibri" panose="020F0502020204030204" pitchFamily="34" charset="0"/>
                <a:cs typeface="Arial" panose="020B0604020202020204" pitchFamily="34" charset="0"/>
              </a:rPr>
              <a:t>-axis </a:t>
            </a:r>
            <a:r>
              <a:rPr lang="en-US" dirty="0" smtClean="0">
                <a:latin typeface="Calibri" panose="020F0502020204030204" pitchFamily="34" charset="0"/>
                <a:cs typeface="Arial" panose="020B0604020202020204" pitchFamily="34" charset="0"/>
              </a:rPr>
              <a:t>at point C defining the center of Mohr circle. Draw Mohr circle such that its center is at point C and is tangent to the M-C envelope at point F. Get </a:t>
            </a:r>
            <a:r>
              <a:rPr lang="en-US" dirty="0" smtClean="0">
                <a:latin typeface="Symbol" panose="05050102010706020507" pitchFamily="18" charset="2"/>
                <a:cs typeface="Arial" panose="020B0604020202020204" pitchFamily="34" charset="0"/>
              </a:rPr>
              <a:t>s</a:t>
            </a:r>
            <a:r>
              <a:rPr lang="en-US" baseline="-25000" dirty="0" smtClean="0">
                <a:latin typeface="Symbol" panose="05050102010706020507" pitchFamily="18" charset="2"/>
                <a:cs typeface="Arial" panose="020B0604020202020204" pitchFamily="34" charset="0"/>
              </a:rPr>
              <a:t>1 </a:t>
            </a:r>
            <a:r>
              <a:rPr lang="en-US" dirty="0" smtClean="0">
                <a:latin typeface="+mn-lt"/>
                <a:cs typeface="Arial" panose="020B0604020202020204" pitchFamily="34" charset="0"/>
              </a:rPr>
              <a:t>and</a:t>
            </a:r>
            <a:r>
              <a:rPr lang="en-US" dirty="0" smtClean="0">
                <a:latin typeface="Symbol" panose="05050102010706020507" pitchFamily="18" charset="2"/>
                <a:cs typeface="Arial" panose="020B0604020202020204" pitchFamily="34" charset="0"/>
              </a:rPr>
              <a:t> s</a:t>
            </a:r>
            <a:r>
              <a:rPr lang="en-US" baseline="-25000" dirty="0" smtClean="0">
                <a:latin typeface="Symbol" panose="05050102010706020507" pitchFamily="18" charset="2"/>
                <a:cs typeface="Arial" panose="020B0604020202020204" pitchFamily="34" charset="0"/>
              </a:rPr>
              <a:t>3</a:t>
            </a:r>
            <a:r>
              <a:rPr lang="en-US" dirty="0" smtClean="0">
                <a:latin typeface="Symbol" panose="05050102010706020507" pitchFamily="18" charset="2"/>
                <a:cs typeface="Arial" panose="020B0604020202020204" pitchFamily="34" charset="0"/>
              </a:rPr>
              <a:t>.</a:t>
            </a:r>
            <a:r>
              <a:rPr lang="en-US" dirty="0" smtClean="0">
                <a:latin typeface="Calibri" panose="020F0502020204030204" pitchFamily="34" charset="0"/>
                <a:cs typeface="Arial" panose="020B0604020202020204" pitchFamily="34" charset="0"/>
              </a:rPr>
              <a:t>  </a:t>
            </a:r>
            <a:endParaRPr lang="en-US" dirty="0"/>
          </a:p>
        </p:txBody>
      </p:sp>
      <p:sp>
        <p:nvSpPr>
          <p:cNvPr id="34" name="Rectangle 33"/>
          <p:cNvSpPr/>
          <p:nvPr/>
        </p:nvSpPr>
        <p:spPr>
          <a:xfrm>
            <a:off x="5659787" y="3616369"/>
            <a:ext cx="420821" cy="369332"/>
          </a:xfrm>
          <a:prstGeom prst="rect">
            <a:avLst/>
          </a:prstGeom>
        </p:spPr>
        <p:txBody>
          <a:bodyPr wrap="square">
            <a:spAutoFit/>
          </a:bodyPr>
          <a:lstStyle/>
          <a:p>
            <a:pPr algn="ctr" rtl="0"/>
            <a:r>
              <a:rPr lang="en-US" b="1" dirty="0" smtClean="0">
                <a:effectLst/>
                <a:latin typeface="Calibri" panose="020F0502020204030204" pitchFamily="34" charset="0"/>
                <a:ea typeface="Times New Roman" panose="02020603050405020304" pitchFamily="18" charset="0"/>
                <a:cs typeface="Arial" panose="020B0604020202020204" pitchFamily="34" charset="0"/>
              </a:rPr>
              <a:t>F</a:t>
            </a:r>
            <a:endParaRPr lang="en-US" b="1" dirty="0"/>
          </a:p>
        </p:txBody>
      </p:sp>
      <p:sp>
        <p:nvSpPr>
          <p:cNvPr id="35" name="Rectangle 34"/>
          <p:cNvSpPr/>
          <p:nvPr/>
        </p:nvSpPr>
        <p:spPr>
          <a:xfrm>
            <a:off x="6618882" y="4940254"/>
            <a:ext cx="420821" cy="369332"/>
          </a:xfrm>
          <a:prstGeom prst="rect">
            <a:avLst/>
          </a:prstGeom>
        </p:spPr>
        <p:txBody>
          <a:bodyPr wrap="square">
            <a:spAutoFit/>
          </a:bodyPr>
          <a:lstStyle/>
          <a:p>
            <a:pPr algn="ctr" rtl="0"/>
            <a:r>
              <a:rPr lang="en-US" b="1" dirty="0" smtClean="0">
                <a:effectLst/>
                <a:latin typeface="Calibri" panose="020F0502020204030204" pitchFamily="34" charset="0"/>
                <a:ea typeface="Times New Roman" panose="02020603050405020304" pitchFamily="18" charset="0"/>
                <a:cs typeface="Arial" panose="020B0604020202020204" pitchFamily="34" charset="0"/>
              </a:rPr>
              <a:t>C</a:t>
            </a:r>
            <a:endParaRPr lang="en-US" b="1" dirty="0"/>
          </a:p>
        </p:txBody>
      </p:sp>
      <p:cxnSp>
        <p:nvCxnSpPr>
          <p:cNvPr id="37" name="Straight Connector 36"/>
          <p:cNvCxnSpPr/>
          <p:nvPr/>
        </p:nvCxnSpPr>
        <p:spPr>
          <a:xfrm>
            <a:off x="5975830" y="3906636"/>
            <a:ext cx="1649305"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39" name="Flowchart: Or 38"/>
          <p:cNvSpPr/>
          <p:nvPr/>
        </p:nvSpPr>
        <p:spPr>
          <a:xfrm>
            <a:off x="7382479" y="3803354"/>
            <a:ext cx="220799" cy="233457"/>
          </a:xfrm>
          <a:prstGeom prst="flowChar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7582766" y="3582407"/>
            <a:ext cx="673582" cy="369332"/>
          </a:xfrm>
          <a:prstGeom prst="rect">
            <a:avLst/>
          </a:prstGeom>
        </p:spPr>
        <p:txBody>
          <a:bodyPr wrap="none">
            <a:spAutoFit/>
          </a:bodyPr>
          <a:lstStyle/>
          <a:p>
            <a:r>
              <a:rPr lang="en-US" b="1" dirty="0" smtClean="0">
                <a:latin typeface="Calibri" panose="020F0502020204030204" pitchFamily="34" charset="0"/>
                <a:ea typeface="Times New Roman" panose="02020603050405020304" pitchFamily="18" charset="0"/>
                <a:cs typeface="Arial" panose="020B0604020202020204" pitchFamily="34" charset="0"/>
              </a:rPr>
              <a:t>POLE</a:t>
            </a:r>
            <a:endParaRPr lang="en-US" b="1" dirty="0"/>
          </a:p>
        </p:txBody>
      </p:sp>
      <p:cxnSp>
        <p:nvCxnSpPr>
          <p:cNvPr id="41" name="Straight Connector 40"/>
          <p:cNvCxnSpPr/>
          <p:nvPr/>
        </p:nvCxnSpPr>
        <p:spPr>
          <a:xfrm>
            <a:off x="4750824" y="3243607"/>
            <a:ext cx="3004371" cy="75329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flipV="1">
            <a:off x="4750824" y="3576627"/>
            <a:ext cx="1329784" cy="1284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819232" y="6086925"/>
            <a:ext cx="1420582" cy="369332"/>
          </a:xfrm>
          <a:prstGeom prst="rect">
            <a:avLst/>
          </a:prstGeom>
        </p:spPr>
        <p:txBody>
          <a:bodyPr wrap="none">
            <a:spAutoFit/>
          </a:bodyPr>
          <a:lstStyle/>
          <a:p>
            <a:r>
              <a:rPr lang="en-US" b="1" dirty="0">
                <a:latin typeface="Symbol" panose="05050102010706020507" pitchFamily="18" charset="2"/>
                <a:cs typeface="Arial" panose="020B0604020202020204" pitchFamily="34" charset="0"/>
              </a:rPr>
              <a:t>s</a:t>
            </a:r>
            <a:r>
              <a:rPr lang="en-US" b="1" baseline="-25000" dirty="0">
                <a:latin typeface="Symbol" panose="05050102010706020507" pitchFamily="18" charset="2"/>
                <a:cs typeface="Arial" panose="020B0604020202020204" pitchFamily="34" charset="0"/>
              </a:rPr>
              <a:t>1 </a:t>
            </a:r>
            <a:r>
              <a:rPr lang="en-US" b="1" dirty="0" smtClean="0">
                <a:cs typeface="Arial" panose="020B0604020202020204" pitchFamily="34" charset="0"/>
              </a:rPr>
              <a:t>=380 </a:t>
            </a:r>
            <a:r>
              <a:rPr lang="en-US" b="1" dirty="0" err="1" smtClean="0">
                <a:cs typeface="Arial" panose="020B0604020202020204" pitchFamily="34" charset="0"/>
              </a:rPr>
              <a:t>kPa</a:t>
            </a:r>
            <a:endParaRPr lang="en-US" b="1" dirty="0"/>
          </a:p>
        </p:txBody>
      </p:sp>
      <p:sp>
        <p:nvSpPr>
          <p:cNvPr id="48" name="Rectangle 47"/>
          <p:cNvSpPr/>
          <p:nvPr/>
        </p:nvSpPr>
        <p:spPr>
          <a:xfrm>
            <a:off x="2802170" y="6391635"/>
            <a:ext cx="1369286" cy="369332"/>
          </a:xfrm>
          <a:prstGeom prst="rect">
            <a:avLst/>
          </a:prstGeom>
        </p:spPr>
        <p:txBody>
          <a:bodyPr wrap="none">
            <a:spAutoFit/>
          </a:bodyPr>
          <a:lstStyle/>
          <a:p>
            <a:r>
              <a:rPr lang="en-US" b="1" dirty="0" smtClean="0">
                <a:latin typeface="Symbol" panose="05050102010706020507" pitchFamily="18" charset="2"/>
                <a:cs typeface="Arial" panose="020B0604020202020204" pitchFamily="34" charset="0"/>
              </a:rPr>
              <a:t>s</a:t>
            </a:r>
            <a:r>
              <a:rPr lang="en-US" b="1" baseline="-25000" dirty="0" smtClean="0">
                <a:latin typeface="Symbol" panose="05050102010706020507" pitchFamily="18" charset="2"/>
                <a:cs typeface="Arial" panose="020B0604020202020204" pitchFamily="34" charset="0"/>
              </a:rPr>
              <a:t>3 </a:t>
            </a:r>
            <a:r>
              <a:rPr lang="en-US" b="1" dirty="0" smtClean="0">
                <a:cs typeface="Arial" panose="020B0604020202020204" pitchFamily="34" charset="0"/>
              </a:rPr>
              <a:t>=125kPa</a:t>
            </a:r>
            <a:endParaRPr lang="en-US" b="1" dirty="0"/>
          </a:p>
        </p:txBody>
      </p:sp>
      <p:sp>
        <p:nvSpPr>
          <p:cNvPr id="49" name="Arc 40"/>
          <p:cNvSpPr>
            <a:spLocks/>
          </p:cNvSpPr>
          <p:nvPr/>
        </p:nvSpPr>
        <p:spPr bwMode="auto">
          <a:xfrm rot="9130767" flipV="1">
            <a:off x="4969033" y="3327131"/>
            <a:ext cx="174175" cy="231502"/>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pPr algn="l" rtl="0"/>
            <a:endParaRPr lang="en-US" b="1"/>
          </a:p>
        </p:txBody>
      </p:sp>
      <p:sp>
        <p:nvSpPr>
          <p:cNvPr id="50" name="TextBox 49"/>
          <p:cNvSpPr txBox="1"/>
          <p:nvPr/>
        </p:nvSpPr>
        <p:spPr>
          <a:xfrm>
            <a:off x="3958428" y="3249652"/>
            <a:ext cx="1199853" cy="379591"/>
          </a:xfrm>
          <a:prstGeom prst="rect">
            <a:avLst/>
          </a:prstGeom>
          <a:noFill/>
        </p:spPr>
        <p:txBody>
          <a:bodyPr wrap="square" rtlCol="0">
            <a:spAutoFit/>
          </a:bodyPr>
          <a:lstStyle/>
          <a:p>
            <a:pPr algn="l" rtl="0"/>
            <a:r>
              <a:rPr lang="en-US" sz="1600" b="1" dirty="0" err="1" smtClean="0">
                <a:latin typeface="Symbol" panose="05050102010706020507" pitchFamily="18" charset="2"/>
              </a:rPr>
              <a:t>q</a:t>
            </a:r>
            <a:r>
              <a:rPr lang="en-US" sz="2800" b="1" baseline="-25000" dirty="0" err="1" smtClean="0">
                <a:latin typeface="Symbol" panose="05050102010706020507" pitchFamily="18" charset="2"/>
              </a:rPr>
              <a:t>t</a:t>
            </a:r>
            <a:r>
              <a:rPr lang="en-US" sz="1600" b="1" baseline="-25000" dirty="0" err="1" smtClean="0"/>
              <a:t>max</a:t>
            </a:r>
            <a:r>
              <a:rPr lang="en-US" sz="1600" b="1" dirty="0" smtClean="0"/>
              <a:t> =14</a:t>
            </a:r>
            <a:r>
              <a:rPr lang="en-US" sz="1600" b="1" baseline="30000" dirty="0" smtClean="0"/>
              <a:t>o</a:t>
            </a:r>
            <a:endParaRPr lang="en-US" sz="1600" b="1" dirty="0"/>
          </a:p>
        </p:txBody>
      </p:sp>
    </p:spTree>
    <p:extLst>
      <p:ext uri="{BB962C8B-B14F-4D97-AF65-F5344CB8AC3E}">
        <p14:creationId xmlns:p14="http://schemas.microsoft.com/office/powerpoint/2010/main" val="3885081409"/>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393" y="14773"/>
            <a:ext cx="1497526" cy="461665"/>
          </a:xfrm>
          <a:prstGeom prst="rect">
            <a:avLst/>
          </a:prstGeom>
        </p:spPr>
        <p:txBody>
          <a:bodyPr wrap="none">
            <a:spAutoFit/>
          </a:bodyPr>
          <a:lstStyle/>
          <a:p>
            <a:pPr algn="l" rtl="0"/>
            <a:r>
              <a:rPr lang="en-US" sz="2400" b="1" u="sng" dirty="0" smtClean="0">
                <a:solidFill>
                  <a:srgbClr val="0000FF"/>
                </a:solidFill>
                <a:latin typeface="Times-Roman"/>
                <a:ea typeface="Calibri" panose="020F0502020204030204" pitchFamily="34" charset="0"/>
                <a:cs typeface="Times-Roman"/>
              </a:rPr>
              <a:t>Solution </a:t>
            </a:r>
            <a:endParaRPr lang="en-US" sz="2400" b="1" u="sng" dirty="0">
              <a:solidFill>
                <a:srgbClr val="0000FF"/>
              </a:solidFill>
            </a:endParaRPr>
          </a:p>
        </p:txBody>
      </p:sp>
      <p:sp>
        <p:nvSpPr>
          <p:cNvPr id="3" name="TextBox 2"/>
          <p:cNvSpPr txBox="1"/>
          <p:nvPr/>
        </p:nvSpPr>
        <p:spPr>
          <a:xfrm>
            <a:off x="290846" y="1812924"/>
            <a:ext cx="4480714" cy="369332"/>
          </a:xfrm>
          <a:prstGeom prst="rect">
            <a:avLst/>
          </a:prstGeom>
          <a:noFill/>
        </p:spPr>
        <p:txBody>
          <a:bodyPr wrap="none" rtlCol="0">
            <a:spAutoFit/>
          </a:bodyPr>
          <a:lstStyle/>
          <a:p>
            <a:pPr algn="l" rtl="0"/>
            <a:r>
              <a:rPr lang="en-US" b="1" dirty="0" smtClean="0">
                <a:latin typeface="Symbol" panose="05050102010706020507" pitchFamily="18" charset="2"/>
              </a:rPr>
              <a:t>s</a:t>
            </a:r>
            <a:r>
              <a:rPr lang="en-US" b="1" dirty="0" smtClean="0">
                <a:latin typeface="Blazing" panose="00000400000000000000" pitchFamily="2" charset="0"/>
              </a:rPr>
              <a:t>’</a:t>
            </a:r>
            <a:r>
              <a:rPr lang="en-US" b="1" baseline="-25000" dirty="0" smtClean="0"/>
              <a:t>1 </a:t>
            </a:r>
            <a:r>
              <a:rPr lang="en-US" b="1" dirty="0" smtClean="0"/>
              <a:t>=</a:t>
            </a:r>
            <a:r>
              <a:rPr lang="en-US" b="1" baseline="-25000" dirty="0" smtClean="0"/>
              <a:t> </a:t>
            </a:r>
            <a:r>
              <a:rPr lang="en-US" b="1" dirty="0" smtClean="0"/>
              <a:t> (</a:t>
            </a:r>
            <a:r>
              <a:rPr lang="en-US" b="1" dirty="0" smtClean="0">
                <a:latin typeface="Symbol" panose="05050102010706020507" pitchFamily="18" charset="2"/>
              </a:rPr>
              <a:t>s</a:t>
            </a:r>
            <a:r>
              <a:rPr lang="en-US" b="1" baseline="-25000" dirty="0" smtClean="0"/>
              <a:t>1</a:t>
            </a:r>
            <a:r>
              <a:rPr lang="en-US" b="1" dirty="0" smtClean="0"/>
              <a:t> – </a:t>
            </a:r>
            <a:r>
              <a:rPr lang="en-US" b="1" dirty="0" smtClean="0">
                <a:latin typeface="Symbol" panose="05050102010706020507" pitchFamily="18" charset="2"/>
              </a:rPr>
              <a:t>s</a:t>
            </a:r>
            <a:r>
              <a:rPr lang="en-US" b="1" baseline="-25000" dirty="0" smtClean="0"/>
              <a:t>3</a:t>
            </a:r>
            <a:r>
              <a:rPr lang="en-US" b="1" dirty="0" smtClean="0"/>
              <a:t>) + </a:t>
            </a:r>
            <a:r>
              <a:rPr lang="en-US" b="1" dirty="0">
                <a:latin typeface="Symbol" panose="05050102010706020507" pitchFamily="18" charset="2"/>
              </a:rPr>
              <a:t>s</a:t>
            </a:r>
            <a:r>
              <a:rPr lang="en-US" b="1" dirty="0">
                <a:latin typeface="Blazing" panose="00000400000000000000" pitchFamily="2" charset="0"/>
              </a:rPr>
              <a:t>’ </a:t>
            </a:r>
            <a:r>
              <a:rPr lang="en-US" b="1" baseline="-25000" dirty="0" smtClean="0"/>
              <a:t>3</a:t>
            </a:r>
            <a:r>
              <a:rPr lang="en-US" b="1" dirty="0" smtClean="0"/>
              <a:t> = </a:t>
            </a:r>
            <a:r>
              <a:rPr lang="en-US" b="1" dirty="0"/>
              <a:t>(</a:t>
            </a:r>
            <a:r>
              <a:rPr lang="en-US" b="1" dirty="0">
                <a:latin typeface="Symbol" panose="05050102010706020507" pitchFamily="18" charset="2"/>
              </a:rPr>
              <a:t>s</a:t>
            </a:r>
            <a:r>
              <a:rPr lang="en-US" b="1" baseline="-25000" dirty="0"/>
              <a:t>1</a:t>
            </a:r>
            <a:r>
              <a:rPr lang="en-US" b="1" dirty="0"/>
              <a:t> – </a:t>
            </a:r>
            <a:r>
              <a:rPr lang="en-US" b="1" dirty="0">
                <a:latin typeface="Symbol" panose="05050102010706020507" pitchFamily="18" charset="2"/>
              </a:rPr>
              <a:t>s</a:t>
            </a:r>
            <a:r>
              <a:rPr lang="en-US" b="1" baseline="-25000" dirty="0"/>
              <a:t>3</a:t>
            </a:r>
            <a:r>
              <a:rPr lang="en-US" b="1" dirty="0" smtClean="0"/>
              <a:t>) + 150 - </a:t>
            </a:r>
            <a:r>
              <a:rPr lang="en-US" b="1" dirty="0">
                <a:latin typeface="Symbol" panose="05050102010706020507" pitchFamily="18" charset="2"/>
              </a:rPr>
              <a:t>D</a:t>
            </a:r>
            <a:r>
              <a:rPr lang="en-US" b="1" dirty="0" smtClean="0"/>
              <a:t>u </a:t>
            </a:r>
            <a:endParaRPr lang="en-US" b="1" dirty="0"/>
          </a:p>
        </p:txBody>
      </p:sp>
      <p:sp>
        <p:nvSpPr>
          <p:cNvPr id="4" name="TextBox 3"/>
          <p:cNvSpPr txBox="1"/>
          <p:nvPr/>
        </p:nvSpPr>
        <p:spPr>
          <a:xfrm>
            <a:off x="290846" y="2285176"/>
            <a:ext cx="1741182" cy="369332"/>
          </a:xfrm>
          <a:prstGeom prst="rect">
            <a:avLst/>
          </a:prstGeom>
          <a:noFill/>
        </p:spPr>
        <p:txBody>
          <a:bodyPr wrap="none" rtlCol="0">
            <a:spAutoFit/>
          </a:bodyPr>
          <a:lstStyle/>
          <a:p>
            <a:pPr algn="l" rtl="0"/>
            <a:r>
              <a:rPr lang="en-US" b="1" dirty="0" smtClean="0">
                <a:latin typeface="+mn-lt"/>
              </a:rPr>
              <a:t>q</a:t>
            </a:r>
            <a:r>
              <a:rPr lang="en-US" b="1" dirty="0" smtClean="0">
                <a:latin typeface="Symbol" panose="05050102010706020507" pitchFamily="18" charset="2"/>
              </a:rPr>
              <a:t> </a:t>
            </a:r>
            <a:r>
              <a:rPr lang="en-US" b="1" dirty="0" smtClean="0">
                <a:latin typeface="+mn-lt"/>
              </a:rPr>
              <a:t>=  (</a:t>
            </a:r>
            <a:r>
              <a:rPr lang="en-US" dirty="0" smtClean="0">
                <a:latin typeface="Symbol" panose="05050102010706020507" pitchFamily="18" charset="2"/>
              </a:rPr>
              <a:t>s</a:t>
            </a:r>
            <a:r>
              <a:rPr lang="en-US" baseline="-25000" dirty="0" smtClean="0"/>
              <a:t>1</a:t>
            </a:r>
            <a:r>
              <a:rPr lang="en-US" dirty="0" smtClean="0"/>
              <a:t> </a:t>
            </a:r>
            <a:r>
              <a:rPr lang="en-US" dirty="0"/>
              <a:t>– </a:t>
            </a:r>
            <a:r>
              <a:rPr lang="en-US" dirty="0" smtClean="0">
                <a:latin typeface="Symbol" panose="05050102010706020507" pitchFamily="18" charset="2"/>
              </a:rPr>
              <a:t>s</a:t>
            </a:r>
            <a:r>
              <a:rPr lang="en-US" baseline="-25000" dirty="0" smtClean="0"/>
              <a:t>3</a:t>
            </a:r>
            <a:r>
              <a:rPr lang="en-US" dirty="0" smtClean="0"/>
              <a:t>)/2</a:t>
            </a:r>
            <a:r>
              <a:rPr lang="en-US" baseline="-25000" dirty="0" smtClean="0"/>
              <a:t> </a:t>
            </a:r>
            <a:r>
              <a:rPr lang="en-US" dirty="0" smtClean="0"/>
              <a:t> </a:t>
            </a:r>
            <a:endParaRPr lang="en-US" dirty="0" smtClean="0">
              <a:latin typeface="+mn-lt"/>
            </a:endParaRPr>
          </a:p>
        </p:txBody>
      </p:sp>
      <p:sp>
        <p:nvSpPr>
          <p:cNvPr id="5" name="Rectangle 4"/>
          <p:cNvSpPr/>
          <p:nvPr/>
        </p:nvSpPr>
        <p:spPr>
          <a:xfrm>
            <a:off x="290846" y="468302"/>
            <a:ext cx="3381054" cy="369332"/>
          </a:xfrm>
          <a:prstGeom prst="rect">
            <a:avLst/>
          </a:prstGeom>
        </p:spPr>
        <p:txBody>
          <a:bodyPr wrap="none">
            <a:spAutoFit/>
          </a:bodyPr>
          <a:lstStyle/>
          <a:p>
            <a:r>
              <a:rPr lang="en-US" b="1" dirty="0">
                <a:latin typeface="Symbol" panose="05050102010706020507" pitchFamily="18" charset="2"/>
              </a:rPr>
              <a:t>s</a:t>
            </a:r>
            <a:r>
              <a:rPr lang="en-US" b="1" baseline="-25000" dirty="0"/>
              <a:t>1 </a:t>
            </a:r>
            <a:r>
              <a:rPr lang="en-US" b="1" dirty="0"/>
              <a:t>= </a:t>
            </a:r>
            <a:r>
              <a:rPr lang="en-US" b="1" dirty="0" err="1">
                <a:latin typeface="Symbol" panose="05050102010706020507" pitchFamily="18" charset="2"/>
              </a:rPr>
              <a:t>Ds</a:t>
            </a:r>
            <a:r>
              <a:rPr lang="en-US" b="1" baseline="-25000" dirty="0" err="1"/>
              <a:t>d</a:t>
            </a:r>
            <a:r>
              <a:rPr lang="en-US" b="1" dirty="0"/>
              <a:t> + </a:t>
            </a:r>
            <a:r>
              <a:rPr lang="en-US" b="1" dirty="0">
                <a:latin typeface="Symbol" panose="05050102010706020507" pitchFamily="18" charset="2"/>
              </a:rPr>
              <a:t>s</a:t>
            </a:r>
            <a:r>
              <a:rPr lang="en-US" b="1" baseline="-25000" dirty="0"/>
              <a:t>3 </a:t>
            </a:r>
            <a:r>
              <a:rPr lang="en-US" b="1" dirty="0"/>
              <a:t> = (</a:t>
            </a:r>
            <a:r>
              <a:rPr lang="en-US" b="1" dirty="0">
                <a:latin typeface="Symbol" panose="05050102010706020507" pitchFamily="18" charset="2"/>
              </a:rPr>
              <a:t>s</a:t>
            </a:r>
            <a:r>
              <a:rPr lang="en-US" b="1" baseline="-25000" dirty="0"/>
              <a:t>1</a:t>
            </a:r>
            <a:r>
              <a:rPr lang="en-US" b="1" dirty="0"/>
              <a:t> – </a:t>
            </a:r>
            <a:r>
              <a:rPr lang="en-US" b="1" dirty="0">
                <a:latin typeface="Symbol" panose="05050102010706020507" pitchFamily="18" charset="2"/>
              </a:rPr>
              <a:t>s</a:t>
            </a:r>
            <a:r>
              <a:rPr lang="en-US" b="1" baseline="-25000" dirty="0"/>
              <a:t>3</a:t>
            </a:r>
            <a:r>
              <a:rPr lang="en-US" b="1" dirty="0"/>
              <a:t> ) + 150</a:t>
            </a:r>
          </a:p>
        </p:txBody>
      </p:sp>
      <p:sp>
        <p:nvSpPr>
          <p:cNvPr id="7" name="TextBox 6"/>
          <p:cNvSpPr txBox="1"/>
          <p:nvPr/>
        </p:nvSpPr>
        <p:spPr>
          <a:xfrm>
            <a:off x="290846" y="881894"/>
            <a:ext cx="2727029" cy="369332"/>
          </a:xfrm>
          <a:prstGeom prst="rect">
            <a:avLst/>
          </a:prstGeom>
          <a:noFill/>
        </p:spPr>
        <p:txBody>
          <a:bodyPr wrap="none" rtlCol="0">
            <a:spAutoFit/>
          </a:bodyPr>
          <a:lstStyle/>
          <a:p>
            <a:pPr algn="l" rtl="0"/>
            <a:r>
              <a:rPr lang="en-US" b="1" dirty="0" smtClean="0">
                <a:latin typeface="Symbol" panose="05050102010706020507" pitchFamily="18" charset="2"/>
              </a:rPr>
              <a:t>s</a:t>
            </a:r>
            <a:r>
              <a:rPr lang="en-US" b="1" dirty="0" smtClean="0">
                <a:latin typeface="Blazing" panose="00000400000000000000" pitchFamily="2" charset="0"/>
              </a:rPr>
              <a:t>’ </a:t>
            </a:r>
            <a:r>
              <a:rPr lang="en-US" b="1" baseline="-25000" dirty="0" smtClean="0">
                <a:latin typeface="+mn-lt"/>
              </a:rPr>
              <a:t>3</a:t>
            </a:r>
            <a:r>
              <a:rPr lang="en-US" b="1" dirty="0" smtClean="0">
                <a:latin typeface="+mn-lt"/>
              </a:rPr>
              <a:t> = </a:t>
            </a:r>
            <a:r>
              <a:rPr lang="en-US" b="1" dirty="0" smtClean="0"/>
              <a:t> </a:t>
            </a:r>
            <a:r>
              <a:rPr lang="en-US" b="1" dirty="0" smtClean="0">
                <a:latin typeface="Symbol" panose="05050102010706020507" pitchFamily="18" charset="2"/>
              </a:rPr>
              <a:t>s</a:t>
            </a:r>
            <a:r>
              <a:rPr lang="en-US" b="1" baseline="-25000" dirty="0" smtClean="0"/>
              <a:t>3 </a:t>
            </a:r>
            <a:r>
              <a:rPr lang="en-US" b="1" dirty="0" smtClean="0"/>
              <a:t> - </a:t>
            </a:r>
            <a:r>
              <a:rPr lang="en-US" b="1" dirty="0" smtClean="0">
                <a:latin typeface="Symbol" panose="05050102010706020507" pitchFamily="18" charset="2"/>
              </a:rPr>
              <a:t>D</a:t>
            </a:r>
            <a:r>
              <a:rPr lang="en-US" b="1" dirty="0" smtClean="0"/>
              <a:t>u = 150 - </a:t>
            </a:r>
            <a:r>
              <a:rPr lang="en-US" b="1" dirty="0">
                <a:latin typeface="Symbol" panose="05050102010706020507" pitchFamily="18" charset="2"/>
              </a:rPr>
              <a:t>D</a:t>
            </a:r>
            <a:r>
              <a:rPr lang="en-US" b="1" dirty="0" smtClean="0"/>
              <a:t>u </a:t>
            </a:r>
            <a:endParaRPr lang="en-US" b="1" dirty="0"/>
          </a:p>
        </p:txBody>
      </p:sp>
      <p:sp>
        <p:nvSpPr>
          <p:cNvPr id="8" name="TextBox 7"/>
          <p:cNvSpPr txBox="1"/>
          <p:nvPr/>
        </p:nvSpPr>
        <p:spPr>
          <a:xfrm>
            <a:off x="290846" y="1352638"/>
            <a:ext cx="2037737" cy="369332"/>
          </a:xfrm>
          <a:prstGeom prst="rect">
            <a:avLst/>
          </a:prstGeom>
          <a:noFill/>
        </p:spPr>
        <p:txBody>
          <a:bodyPr wrap="none" rtlCol="0">
            <a:spAutoFit/>
          </a:bodyPr>
          <a:lstStyle/>
          <a:p>
            <a:pPr algn="l" rtl="0"/>
            <a:r>
              <a:rPr lang="en-US" b="1" dirty="0" smtClean="0">
                <a:latin typeface="Symbol" panose="05050102010706020507" pitchFamily="18" charset="2"/>
              </a:rPr>
              <a:t>s</a:t>
            </a:r>
            <a:r>
              <a:rPr lang="en-US" b="1" dirty="0" smtClean="0">
                <a:latin typeface="Blazing" panose="00000400000000000000" pitchFamily="2" charset="0"/>
              </a:rPr>
              <a:t>’</a:t>
            </a:r>
            <a:r>
              <a:rPr lang="en-US" b="1" baseline="-25000" dirty="0" smtClean="0"/>
              <a:t>1 </a:t>
            </a:r>
            <a:r>
              <a:rPr lang="en-US" b="1" dirty="0" smtClean="0"/>
              <a:t> - </a:t>
            </a:r>
            <a:r>
              <a:rPr lang="en-US" b="1" dirty="0" smtClean="0">
                <a:latin typeface="Symbol" panose="05050102010706020507" pitchFamily="18" charset="2"/>
              </a:rPr>
              <a:t>s</a:t>
            </a:r>
            <a:r>
              <a:rPr lang="en-US" b="1" dirty="0" smtClean="0">
                <a:latin typeface="Blazing" panose="00000400000000000000" pitchFamily="2" charset="0"/>
              </a:rPr>
              <a:t>’ </a:t>
            </a:r>
            <a:r>
              <a:rPr lang="en-US" b="1" baseline="-25000" dirty="0" smtClean="0">
                <a:latin typeface="+mn-lt"/>
              </a:rPr>
              <a:t>3</a:t>
            </a:r>
            <a:r>
              <a:rPr lang="en-US" b="1" dirty="0" smtClean="0">
                <a:latin typeface="+mn-lt"/>
              </a:rPr>
              <a:t> =  </a:t>
            </a:r>
            <a:r>
              <a:rPr lang="en-US" b="1" dirty="0" smtClean="0">
                <a:latin typeface="Symbol" panose="05050102010706020507" pitchFamily="18" charset="2"/>
              </a:rPr>
              <a:t>s</a:t>
            </a:r>
            <a:r>
              <a:rPr lang="en-US" b="1" baseline="-25000" dirty="0" smtClean="0"/>
              <a:t>1</a:t>
            </a:r>
            <a:r>
              <a:rPr lang="en-US" b="1" dirty="0" smtClean="0"/>
              <a:t> </a:t>
            </a:r>
            <a:r>
              <a:rPr lang="en-US" b="1" dirty="0"/>
              <a:t>– </a:t>
            </a:r>
            <a:r>
              <a:rPr lang="en-US" b="1" dirty="0" smtClean="0">
                <a:latin typeface="Symbol" panose="05050102010706020507" pitchFamily="18" charset="2"/>
              </a:rPr>
              <a:t>s</a:t>
            </a:r>
            <a:r>
              <a:rPr lang="en-US" b="1" baseline="-25000" dirty="0" smtClean="0"/>
              <a:t>3</a:t>
            </a:r>
            <a:r>
              <a:rPr lang="en-US" b="1" dirty="0" smtClean="0"/>
              <a:t> </a:t>
            </a:r>
            <a:endParaRPr lang="en-US" b="1" dirty="0"/>
          </a:p>
        </p:txBody>
      </p:sp>
      <p:sp>
        <p:nvSpPr>
          <p:cNvPr id="9" name="TextBox 8"/>
          <p:cNvSpPr txBox="1"/>
          <p:nvPr/>
        </p:nvSpPr>
        <p:spPr>
          <a:xfrm>
            <a:off x="290846" y="2682158"/>
            <a:ext cx="1931939" cy="369332"/>
          </a:xfrm>
          <a:prstGeom prst="rect">
            <a:avLst/>
          </a:prstGeom>
          <a:noFill/>
        </p:spPr>
        <p:txBody>
          <a:bodyPr wrap="none" rtlCol="0">
            <a:spAutoFit/>
          </a:bodyPr>
          <a:lstStyle/>
          <a:p>
            <a:pPr algn="l" rtl="0"/>
            <a:r>
              <a:rPr lang="en-US" b="1" dirty="0" smtClean="0">
                <a:latin typeface="+mn-lt"/>
              </a:rPr>
              <a:t>p</a:t>
            </a:r>
            <a:r>
              <a:rPr lang="en-US" b="1" baseline="30000" dirty="0" smtClean="0">
                <a:latin typeface="Blazing" panose="00000400000000000000" pitchFamily="2" charset="0"/>
              </a:rPr>
              <a:t>’</a:t>
            </a:r>
            <a:r>
              <a:rPr lang="en-US" b="1" dirty="0" smtClean="0">
                <a:latin typeface="Symbol" panose="05050102010706020507" pitchFamily="18" charset="2"/>
              </a:rPr>
              <a:t> </a:t>
            </a:r>
            <a:r>
              <a:rPr lang="en-US" b="1" dirty="0" smtClean="0">
                <a:latin typeface="+mn-lt"/>
              </a:rPr>
              <a:t>=  (</a:t>
            </a:r>
            <a:r>
              <a:rPr lang="en-US" b="1" dirty="0">
                <a:latin typeface="Symbol" panose="05050102010706020507" pitchFamily="18" charset="2"/>
              </a:rPr>
              <a:t>s</a:t>
            </a:r>
            <a:r>
              <a:rPr lang="en-US" b="1" dirty="0">
                <a:latin typeface="Blazing" panose="00000400000000000000" pitchFamily="2" charset="0"/>
              </a:rPr>
              <a:t>’</a:t>
            </a:r>
            <a:r>
              <a:rPr lang="en-US" b="1" baseline="-25000" dirty="0"/>
              <a:t>1 </a:t>
            </a:r>
            <a:r>
              <a:rPr lang="en-US" b="1" dirty="0"/>
              <a:t> </a:t>
            </a:r>
            <a:r>
              <a:rPr lang="en-US" b="1" dirty="0" smtClean="0"/>
              <a:t>+ </a:t>
            </a:r>
            <a:r>
              <a:rPr lang="en-US" b="1" dirty="0">
                <a:latin typeface="Symbol" panose="05050102010706020507" pitchFamily="18" charset="2"/>
              </a:rPr>
              <a:t>s</a:t>
            </a:r>
            <a:r>
              <a:rPr lang="en-US" b="1" dirty="0">
                <a:latin typeface="Blazing" panose="00000400000000000000" pitchFamily="2" charset="0"/>
              </a:rPr>
              <a:t>’ </a:t>
            </a:r>
            <a:r>
              <a:rPr lang="en-US" b="1" baseline="-25000" dirty="0"/>
              <a:t>3</a:t>
            </a:r>
            <a:r>
              <a:rPr lang="en-US" dirty="0" smtClean="0"/>
              <a:t>)/2</a:t>
            </a:r>
            <a:r>
              <a:rPr lang="en-US" baseline="-25000" dirty="0" smtClean="0"/>
              <a:t> </a:t>
            </a:r>
            <a:r>
              <a:rPr lang="en-US" dirty="0" smtClean="0"/>
              <a:t> </a:t>
            </a:r>
            <a:endParaRPr lang="en-US" dirty="0" smtClean="0">
              <a:latin typeface="+mn-lt"/>
            </a:endParaRPr>
          </a:p>
        </p:txBody>
      </p:sp>
      <p:sp>
        <p:nvSpPr>
          <p:cNvPr id="10" name="Right Brace 9"/>
          <p:cNvSpPr/>
          <p:nvPr/>
        </p:nvSpPr>
        <p:spPr>
          <a:xfrm>
            <a:off x="4431431" y="924069"/>
            <a:ext cx="464586" cy="2089229"/>
          </a:xfrm>
          <a:prstGeom prst="righ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p:cNvSpPr txBox="1"/>
          <p:nvPr/>
        </p:nvSpPr>
        <p:spPr>
          <a:xfrm>
            <a:off x="5097155" y="1784017"/>
            <a:ext cx="3275320" cy="369332"/>
          </a:xfrm>
          <a:prstGeom prst="rect">
            <a:avLst/>
          </a:prstGeom>
          <a:noFill/>
        </p:spPr>
        <p:txBody>
          <a:bodyPr wrap="none" rtlCol="0">
            <a:spAutoFit/>
          </a:bodyPr>
          <a:lstStyle/>
          <a:p>
            <a:r>
              <a:rPr lang="en-US" b="1" dirty="0" smtClean="0">
                <a:solidFill>
                  <a:srgbClr val="0000FF"/>
                </a:solidFill>
              </a:rPr>
              <a:t>Values are listed in the table</a:t>
            </a:r>
            <a:endParaRPr lang="en-US" b="1" dirty="0">
              <a:solidFill>
                <a:srgbClr val="0000FF"/>
              </a:solidFill>
            </a:endParaRPr>
          </a:p>
        </p:txBody>
      </p:sp>
      <p:pic>
        <p:nvPicPr>
          <p:cNvPr id="12" name="Picture 11"/>
          <p:cNvPicPr>
            <a:picLocks noChangeAspect="1"/>
          </p:cNvPicPr>
          <p:nvPr/>
        </p:nvPicPr>
        <p:blipFill>
          <a:blip r:embed="rId2"/>
          <a:stretch>
            <a:fillRect/>
          </a:stretch>
        </p:blipFill>
        <p:spPr>
          <a:xfrm rot="16200000">
            <a:off x="2934348" y="912627"/>
            <a:ext cx="3424178" cy="8122609"/>
          </a:xfrm>
          <a:prstGeom prst="rect">
            <a:avLst/>
          </a:prstGeom>
        </p:spPr>
      </p:pic>
      <p:cxnSp>
        <p:nvCxnSpPr>
          <p:cNvPr id="14" name="Straight Connector 13"/>
          <p:cNvCxnSpPr/>
          <p:nvPr/>
        </p:nvCxnSpPr>
        <p:spPr>
          <a:xfrm flipV="1">
            <a:off x="1434749" y="4257675"/>
            <a:ext cx="6423376" cy="2085977"/>
          </a:xfrm>
          <a:prstGeom prst="line">
            <a:avLst/>
          </a:prstGeom>
          <a:ln w="38100">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1409730" y="3429000"/>
            <a:ext cx="5462561" cy="2914652"/>
          </a:xfrm>
          <a:prstGeom prst="line">
            <a:avLst/>
          </a:prstGeom>
          <a:ln w="57150">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4824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50388" y="294640"/>
            <a:ext cx="8143527" cy="830997"/>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400" b="1">
                <a:latin typeface="+mn-lt"/>
              </a:defRPr>
            </a:lvl1pPr>
          </a:lstStyle>
          <a:p>
            <a:r>
              <a:rPr lang="en-US" dirty="0">
                <a:sym typeface="Symbol" panose="05050102010706020507" pitchFamily="18" charset="2"/>
              </a:rPr>
              <a:t>We can see that </a:t>
            </a:r>
            <a:r>
              <a:rPr lang="en-US" dirty="0">
                <a:solidFill>
                  <a:srgbClr val="FF0000"/>
                </a:solidFill>
                <a:sym typeface="Symbol" panose="05050102010706020507" pitchFamily="18" charset="2"/>
              </a:rPr>
              <a:t>Eq. 6</a:t>
            </a:r>
            <a:r>
              <a:rPr lang="en-US" dirty="0">
                <a:sym typeface="Symbol" panose="05050102010706020507" pitchFamily="18" charset="2"/>
              </a:rPr>
              <a:t> and </a:t>
            </a:r>
            <a:r>
              <a:rPr lang="en-US" dirty="0">
                <a:solidFill>
                  <a:srgbClr val="FF0000"/>
                </a:solidFill>
                <a:sym typeface="Symbol" panose="05050102010706020507" pitchFamily="18" charset="2"/>
              </a:rPr>
              <a:t>Eq. </a:t>
            </a:r>
            <a:r>
              <a:rPr lang="en-US" dirty="0" smtClean="0">
                <a:solidFill>
                  <a:srgbClr val="FF0000"/>
                </a:solidFill>
                <a:sym typeface="Symbol" panose="05050102010706020507" pitchFamily="18" charset="2"/>
              </a:rPr>
              <a:t>8</a:t>
            </a:r>
            <a:r>
              <a:rPr lang="en-US" dirty="0" smtClean="0">
                <a:sym typeface="Symbol" panose="05050102010706020507" pitchFamily="18" charset="2"/>
              </a:rPr>
              <a:t> </a:t>
            </a:r>
            <a:r>
              <a:rPr lang="en-US" dirty="0">
                <a:sym typeface="Symbol" panose="05050102010706020507" pitchFamily="18" charset="2"/>
              </a:rPr>
              <a:t>are </a:t>
            </a:r>
            <a:r>
              <a:rPr lang="en-US" dirty="0" smtClean="0">
                <a:sym typeface="Symbol" panose="05050102010706020507" pitchFamily="18" charset="2"/>
              </a:rPr>
              <a:t>identical. </a:t>
            </a:r>
          </a:p>
          <a:p>
            <a:r>
              <a:rPr lang="en-US" dirty="0" smtClean="0">
                <a:solidFill>
                  <a:srgbClr val="7030A0"/>
                </a:solidFill>
                <a:sym typeface="Symbol" panose="05050102010706020507" pitchFamily="18" charset="2"/>
              </a:rPr>
              <a:t>Physically </a:t>
            </a:r>
            <a:r>
              <a:rPr lang="en-US" dirty="0">
                <a:solidFill>
                  <a:srgbClr val="7030A0"/>
                </a:solidFill>
                <a:sym typeface="Symbol" panose="05050102010706020507" pitchFamily="18" charset="2"/>
              </a:rPr>
              <a:t>is it the case?</a:t>
            </a:r>
            <a:endParaRPr lang="en-US" dirty="0">
              <a:solidFill>
                <a:srgbClr val="7030A0"/>
              </a:solidFill>
            </a:endParaRPr>
          </a:p>
        </p:txBody>
      </p:sp>
      <p:sp>
        <p:nvSpPr>
          <p:cNvPr id="10" name="TextBox 9"/>
          <p:cNvSpPr txBox="1"/>
          <p:nvPr/>
        </p:nvSpPr>
        <p:spPr>
          <a:xfrm>
            <a:off x="250389" y="1161506"/>
            <a:ext cx="8050658" cy="1200329"/>
          </a:xfrm>
          <a:prstGeom prst="rect">
            <a:avLst/>
          </a:prstGeom>
          <a:noFill/>
        </p:spPr>
        <p:txBody>
          <a:bodyPr wrap="square" rtlCol="0">
            <a:spAutoFit/>
          </a:bodyPr>
          <a:lstStyle/>
          <a:p>
            <a:pPr algn="just" rtl="0"/>
            <a:r>
              <a:rPr lang="en-US" sz="2400" b="1" u="sng" dirty="0" smtClean="0">
                <a:solidFill>
                  <a:srgbClr val="FF0000"/>
                </a:solidFill>
                <a:latin typeface="+mn-lt"/>
                <a:sym typeface="Symbol" panose="05050102010706020507" pitchFamily="18" charset="2"/>
              </a:rPr>
              <a:t>Answer:</a:t>
            </a:r>
          </a:p>
          <a:p>
            <a:pPr marL="342900" indent="-342900" algn="just" rtl="0">
              <a:buFont typeface="Courier New" panose="02070309020205020404" pitchFamily="49" charset="0"/>
              <a:buChar char="o"/>
            </a:pPr>
            <a:r>
              <a:rPr lang="en-US" sz="2400" b="1" dirty="0" smtClean="0">
                <a:latin typeface="+mn-lt"/>
                <a:sym typeface="Symbol" panose="05050102010706020507" pitchFamily="18" charset="2"/>
              </a:rPr>
              <a:t>Although the two equations are the same, however, the difference is in the meaning of </a:t>
            </a:r>
            <a:r>
              <a:rPr lang="en-US" sz="2400" b="1" dirty="0" smtClean="0">
                <a:solidFill>
                  <a:srgbClr val="FF0000"/>
                </a:solidFill>
                <a:latin typeface="+mn-lt"/>
                <a:sym typeface="Symbol" panose="05050102010706020507" pitchFamily="18" charset="2"/>
              </a:rPr>
              <a:t></a:t>
            </a:r>
            <a:r>
              <a:rPr lang="en-US" sz="2400" b="1" dirty="0" smtClean="0">
                <a:latin typeface="+mn-lt"/>
                <a:sym typeface="Symbol" panose="05050102010706020507" pitchFamily="18" charset="2"/>
              </a:rPr>
              <a:t>. </a:t>
            </a:r>
            <a:endParaRPr lang="en-US" sz="2400" b="1" dirty="0">
              <a:latin typeface="+mn-lt"/>
            </a:endParaRPr>
          </a:p>
        </p:txBody>
      </p:sp>
      <p:sp>
        <p:nvSpPr>
          <p:cNvPr id="11" name="Rectangle 10"/>
          <p:cNvSpPr/>
          <p:nvPr/>
        </p:nvSpPr>
        <p:spPr>
          <a:xfrm>
            <a:off x="343258" y="2290395"/>
            <a:ext cx="8050658" cy="1938992"/>
          </a:xfrm>
          <a:prstGeom prst="rect">
            <a:avLst/>
          </a:prstGeom>
        </p:spPr>
        <p:txBody>
          <a:bodyPr wrap="square">
            <a:spAutoFit/>
          </a:bodyPr>
          <a:lstStyle/>
          <a:p>
            <a:pPr marL="342900" indent="-171450" algn="just" rtl="0">
              <a:buFont typeface="Arial" panose="020B0604020202020204" pitchFamily="34" charset="0"/>
              <a:buChar char="•"/>
            </a:pPr>
            <a:r>
              <a:rPr lang="en-US" sz="2400" b="1" dirty="0" smtClean="0">
                <a:latin typeface="+mn-lt"/>
                <a:sym typeface="Symbol" panose="05050102010706020507" pitchFamily="18" charset="2"/>
              </a:rPr>
              <a:t>In solids </a:t>
            </a:r>
            <a:r>
              <a:rPr lang="en-US" sz="2400" b="1" dirty="0" smtClean="0">
                <a:solidFill>
                  <a:srgbClr val="FF0000"/>
                </a:solidFill>
                <a:latin typeface="+mn-lt"/>
                <a:sym typeface="Symbol" panose="05050102010706020507" pitchFamily="18" charset="2"/>
              </a:rPr>
              <a:t></a:t>
            </a:r>
            <a:r>
              <a:rPr lang="en-US" sz="2400" b="1" dirty="0" smtClean="0">
                <a:latin typeface="+mn-lt"/>
                <a:sym typeface="Symbol" panose="05050102010706020507" pitchFamily="18" charset="2"/>
              </a:rPr>
              <a:t> is dependent on the </a:t>
            </a:r>
            <a:r>
              <a:rPr lang="en-US" sz="2400" b="1" dirty="0" smtClean="0">
                <a:solidFill>
                  <a:srgbClr val="7030A0"/>
                </a:solidFill>
                <a:latin typeface="+mn-lt"/>
                <a:sym typeface="Symbol" panose="05050102010706020507" pitchFamily="18" charset="2"/>
              </a:rPr>
              <a:t>roughness</a:t>
            </a:r>
            <a:r>
              <a:rPr lang="en-US" sz="2400" b="1" dirty="0" smtClean="0">
                <a:latin typeface="+mn-lt"/>
                <a:sym typeface="Symbol" panose="05050102010706020507" pitchFamily="18" charset="2"/>
              </a:rPr>
              <a:t> or </a:t>
            </a:r>
            <a:r>
              <a:rPr lang="en-US" sz="2400" b="1" dirty="0" smtClean="0">
                <a:solidFill>
                  <a:srgbClr val="7030A0"/>
                </a:solidFill>
                <a:latin typeface="+mn-lt"/>
                <a:sym typeface="Symbol" panose="05050102010706020507" pitchFamily="18" charset="2"/>
              </a:rPr>
              <a:t>friction</a:t>
            </a:r>
            <a:r>
              <a:rPr lang="en-US" sz="2400" b="1" dirty="0" smtClean="0">
                <a:latin typeface="+mn-lt"/>
                <a:sym typeface="Symbol" panose="05050102010706020507" pitchFamily="18" charset="2"/>
              </a:rPr>
              <a:t> of the sliding solids.</a:t>
            </a:r>
          </a:p>
          <a:p>
            <a:pPr marL="342900" indent="-171450" algn="just" rtl="0">
              <a:buFont typeface="Arial" panose="020B0604020202020204" pitchFamily="34" charset="0"/>
              <a:buChar char="•"/>
            </a:pPr>
            <a:r>
              <a:rPr lang="en-US" sz="2400" b="1" dirty="0" smtClean="0">
                <a:latin typeface="+mn-lt"/>
                <a:sym typeface="Symbol" panose="05050102010706020507" pitchFamily="18" charset="2"/>
              </a:rPr>
              <a:t>In granular soils, the friction angle </a:t>
            </a:r>
            <a:r>
              <a:rPr lang="en-US" sz="2400" b="1" dirty="0" smtClean="0">
                <a:solidFill>
                  <a:srgbClr val="FF0000"/>
                </a:solidFill>
                <a:latin typeface="+mn-lt"/>
                <a:sym typeface="Symbol" panose="05050102010706020507" pitchFamily="18" charset="2"/>
              </a:rPr>
              <a:t> </a:t>
            </a:r>
            <a:r>
              <a:rPr lang="en-US" sz="2400" b="1" dirty="0" smtClean="0">
                <a:latin typeface="+mn-lt"/>
                <a:sym typeface="Symbol" panose="05050102010706020507" pitchFamily="18" charset="2"/>
              </a:rPr>
              <a:t>represents the sum of </a:t>
            </a:r>
            <a:r>
              <a:rPr lang="en-US" sz="2400" b="1" u="sng" dirty="0" smtClean="0">
                <a:solidFill>
                  <a:srgbClr val="0B0BEF"/>
                </a:solidFill>
                <a:latin typeface="+mn-lt"/>
                <a:sym typeface="Symbol" panose="05050102010706020507" pitchFamily="18" charset="2"/>
              </a:rPr>
              <a:t>sliding friction</a:t>
            </a:r>
            <a:r>
              <a:rPr lang="en-US" sz="2400" b="1" dirty="0" smtClean="0">
                <a:solidFill>
                  <a:srgbClr val="0B0BEF"/>
                </a:solidFill>
                <a:latin typeface="+mn-lt"/>
                <a:sym typeface="Symbol" panose="05050102010706020507" pitchFamily="18" charset="2"/>
              </a:rPr>
              <a:t> </a:t>
            </a:r>
            <a:r>
              <a:rPr lang="en-US" sz="2400" b="1" dirty="0" smtClean="0">
                <a:latin typeface="+mn-lt"/>
                <a:sym typeface="Symbol" panose="05050102010706020507" pitchFamily="18" charset="2"/>
              </a:rPr>
              <a:t>and</a:t>
            </a:r>
            <a:r>
              <a:rPr lang="en-US" sz="2400" b="1" dirty="0" smtClean="0">
                <a:solidFill>
                  <a:srgbClr val="0B0BEF"/>
                </a:solidFill>
                <a:latin typeface="+mn-lt"/>
                <a:sym typeface="Symbol" panose="05050102010706020507" pitchFamily="18" charset="2"/>
              </a:rPr>
              <a:t> </a:t>
            </a:r>
            <a:r>
              <a:rPr lang="en-US" sz="2400" b="1" dirty="0" smtClean="0">
                <a:solidFill>
                  <a:srgbClr val="0000FF"/>
                </a:solidFill>
                <a:latin typeface="+mn-lt"/>
                <a:sym typeface="Symbol" panose="05050102010706020507" pitchFamily="18" charset="2"/>
              </a:rPr>
              <a:t>interlocking</a:t>
            </a:r>
            <a:r>
              <a:rPr lang="en-US" sz="2400" b="1" dirty="0" smtClean="0">
                <a:latin typeface="+mn-lt"/>
                <a:sym typeface="Symbol" panose="05050102010706020507" pitchFamily="18" charset="2"/>
              </a:rPr>
              <a:t>. Therefore, it is designated angle of </a:t>
            </a:r>
            <a:r>
              <a:rPr lang="en-US" sz="2400" b="1" dirty="0" smtClean="0">
                <a:solidFill>
                  <a:srgbClr val="0B0BEF"/>
                </a:solidFill>
                <a:latin typeface="+mn-lt"/>
                <a:sym typeface="Symbol" panose="05050102010706020507" pitchFamily="18" charset="2"/>
              </a:rPr>
              <a:t>internal friction</a:t>
            </a:r>
            <a:r>
              <a:rPr lang="en-US" sz="2400" b="1" dirty="0" smtClean="0">
                <a:latin typeface="+mn-lt"/>
                <a:sym typeface="Symbol" panose="05050102010706020507" pitchFamily="18" charset="2"/>
              </a:rPr>
              <a:t>.</a:t>
            </a:r>
            <a:endParaRPr lang="en-US" sz="2400" b="1" dirty="0">
              <a:latin typeface="+mn-lt"/>
            </a:endParaRPr>
          </a:p>
        </p:txBody>
      </p:sp>
      <p:sp>
        <p:nvSpPr>
          <p:cNvPr id="20" name="TextBox 19"/>
          <p:cNvSpPr txBox="1"/>
          <p:nvPr/>
        </p:nvSpPr>
        <p:spPr>
          <a:xfrm>
            <a:off x="250389" y="4215102"/>
            <a:ext cx="8143525" cy="1569660"/>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j-lt"/>
                <a:sym typeface="Symbol" panose="05050102010706020507" pitchFamily="18" charset="2"/>
              </a:rPr>
              <a:t>Where is sliding friction is more or less constant in a given soil, interlocking is dependent on</a:t>
            </a:r>
          </a:p>
          <a:p>
            <a:pPr marL="685800" indent="171450" algn="just" rtl="0">
              <a:buAutoNum type="arabicPeriod"/>
            </a:pPr>
            <a:r>
              <a:rPr lang="en-US" sz="2400" b="1" dirty="0" smtClean="0">
                <a:solidFill>
                  <a:srgbClr val="0B0BEF"/>
                </a:solidFill>
                <a:latin typeface="+mj-lt"/>
                <a:sym typeface="Symbol" panose="05050102010706020507" pitchFamily="18" charset="2"/>
              </a:rPr>
              <a:t> Particle shape and size</a:t>
            </a:r>
          </a:p>
          <a:p>
            <a:pPr marL="685800" indent="171450" algn="just" rtl="0">
              <a:buAutoNum type="arabicPeriod"/>
            </a:pPr>
            <a:r>
              <a:rPr lang="en-US" sz="2400" b="1" dirty="0" smtClean="0">
                <a:solidFill>
                  <a:srgbClr val="0B0BEF"/>
                </a:solidFill>
                <a:latin typeface="+mj-lt"/>
                <a:sym typeface="Symbol" panose="05050102010706020507" pitchFamily="18" charset="2"/>
              </a:rPr>
              <a:t> Densification</a:t>
            </a:r>
            <a:endParaRPr lang="en-US" sz="2400" b="1" dirty="0">
              <a:solidFill>
                <a:srgbClr val="0B0BEF"/>
              </a:solidFill>
              <a:latin typeface="+mj-lt"/>
            </a:endParaRPr>
          </a:p>
        </p:txBody>
      </p:sp>
      <p:sp>
        <p:nvSpPr>
          <p:cNvPr id="12" name="TextBox 11"/>
          <p:cNvSpPr txBox="1"/>
          <p:nvPr/>
        </p:nvSpPr>
        <p:spPr>
          <a:xfrm>
            <a:off x="250389" y="5806992"/>
            <a:ext cx="8315093" cy="830997"/>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400" b="1">
                <a:latin typeface="+mn-lt"/>
              </a:defRPr>
            </a:lvl1pPr>
          </a:lstStyle>
          <a:p>
            <a:r>
              <a:rPr lang="en-US" dirty="0">
                <a:sym typeface="Symbol" panose="05050102010706020507" pitchFamily="18" charset="2"/>
              </a:rPr>
              <a:t>But both </a:t>
            </a:r>
            <a:r>
              <a:rPr lang="en-US" dirty="0">
                <a:solidFill>
                  <a:srgbClr val="0000FF"/>
                </a:solidFill>
                <a:sym typeface="Symbol" panose="05050102010706020507" pitchFamily="18" charset="2"/>
              </a:rPr>
              <a:t>sliding</a:t>
            </a:r>
            <a:r>
              <a:rPr lang="en-US" dirty="0">
                <a:sym typeface="Symbol" panose="05050102010706020507" pitchFamily="18" charset="2"/>
              </a:rPr>
              <a:t> and </a:t>
            </a:r>
            <a:r>
              <a:rPr lang="en-US" dirty="0">
                <a:solidFill>
                  <a:srgbClr val="0000FF"/>
                </a:solidFill>
                <a:sym typeface="Symbol" panose="05050102010706020507" pitchFamily="18" charset="2"/>
              </a:rPr>
              <a:t>lifting</a:t>
            </a:r>
            <a:r>
              <a:rPr lang="en-US" dirty="0">
                <a:sym typeface="Symbol" panose="05050102010706020507" pitchFamily="18" charset="2"/>
              </a:rPr>
              <a:t> depend on the applied normal stress.</a:t>
            </a:r>
            <a:endParaRPr lang="en-US" dirty="0"/>
          </a:p>
        </p:txBody>
      </p:sp>
    </p:spTree>
    <p:extLst>
      <p:ext uri="{BB962C8B-B14F-4D97-AF65-F5344CB8AC3E}">
        <p14:creationId xmlns:p14="http://schemas.microsoft.com/office/powerpoint/2010/main" val="3463948406"/>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9871" y="263496"/>
            <a:ext cx="3187923" cy="2614639"/>
          </a:xfrm>
          <a:prstGeom prst="rect">
            <a:avLst/>
          </a:prstGeom>
        </p:spPr>
      </p:pic>
      <p:sp>
        <p:nvSpPr>
          <p:cNvPr id="5" name="Subtitle 2"/>
          <p:cNvSpPr txBox="1">
            <a:spLocks/>
          </p:cNvSpPr>
          <p:nvPr/>
        </p:nvSpPr>
        <p:spPr>
          <a:xfrm>
            <a:off x="100010" y="212559"/>
            <a:ext cx="1771654" cy="441260"/>
          </a:xfrm>
          <a:prstGeom prst="rect">
            <a:avLst/>
          </a:prstGeom>
        </p:spPr>
        <p:txBody>
          <a:bodyPr rtlCol="0">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Font typeface="Arial" pitchFamily="34" charset="0"/>
              <a:buNone/>
              <a:defRPr/>
            </a:pPr>
            <a:r>
              <a:rPr lang="en-US" sz="2400" b="1" u="sng" dirty="0" smtClean="0">
                <a:solidFill>
                  <a:srgbClr val="00B050"/>
                </a:solidFill>
                <a:latin typeface="Arial" pitchFamily="34" charset="0"/>
                <a:cs typeface="Arial" pitchFamily="34" charset="0"/>
              </a:rPr>
              <a:t>Example 4</a:t>
            </a:r>
          </a:p>
          <a:p>
            <a:pPr marL="539750" indent="-357188">
              <a:lnSpc>
                <a:spcPct val="150000"/>
              </a:lnSpc>
              <a:spcBef>
                <a:spcPts val="0"/>
              </a:spcBef>
              <a:buFont typeface="Wingdings" pitchFamily="2" charset="2"/>
              <a:buChar char="q"/>
              <a:defRPr/>
            </a:pPr>
            <a:endParaRPr lang="en-US" sz="800" b="1" u="sng" dirty="0" smtClean="0">
              <a:latin typeface="Arial Black" pitchFamily="34" charset="0"/>
            </a:endParaRPr>
          </a:p>
          <a:p>
            <a:endParaRPr lang="en-US" sz="1800" b="1" u="sng" dirty="0" smtClean="0">
              <a:solidFill>
                <a:srgbClr val="C00000"/>
              </a:solidFill>
              <a:latin typeface="Arial" pitchFamily="34" charset="0"/>
              <a:cs typeface="Arial" pitchFamily="34" charset="0"/>
            </a:endParaRPr>
          </a:p>
          <a:p>
            <a:pPr>
              <a:buFont typeface="Arial" pitchFamily="34" charset="0"/>
              <a:buNone/>
              <a:defRPr/>
            </a:pPr>
            <a:endParaRPr lang="en-US" sz="1800" b="1" u="sng" dirty="0" smtClean="0">
              <a:latin typeface="Arial" pitchFamily="34" charset="0"/>
              <a:cs typeface="Arial" pitchFamily="34" charset="0"/>
            </a:endParaRPr>
          </a:p>
          <a:p>
            <a:pPr fontAlgn="auto">
              <a:spcAft>
                <a:spcPts val="0"/>
              </a:spcAft>
              <a:buFont typeface="Arial" pitchFamily="34" charset="0"/>
              <a:buNone/>
              <a:defRPr/>
            </a:pPr>
            <a:r>
              <a:rPr lang="it-IT" altLang="ar-SA" sz="1800" b="1" u="sng" dirty="0" smtClean="0">
                <a:solidFill>
                  <a:srgbClr val="00B050"/>
                </a:solidFill>
                <a:latin typeface="Arial Black" pitchFamily="34" charset="0"/>
              </a:rPr>
              <a:t> </a:t>
            </a: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it-IT" sz="1100" b="1" u="sng" dirty="0" smtClean="0">
              <a:latin typeface="+mj-lt"/>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p:txBody>
      </p:sp>
      <p:sp>
        <p:nvSpPr>
          <p:cNvPr id="6" name="Rectangle 5"/>
          <p:cNvSpPr/>
          <p:nvPr/>
        </p:nvSpPr>
        <p:spPr>
          <a:xfrm>
            <a:off x="185737" y="581022"/>
            <a:ext cx="5053919" cy="2862322"/>
          </a:xfrm>
          <a:prstGeom prst="rect">
            <a:avLst/>
          </a:prstGeom>
        </p:spPr>
        <p:txBody>
          <a:bodyPr wrap="square">
            <a:spAutoFit/>
          </a:bodyPr>
          <a:lstStyle/>
          <a:p>
            <a:pPr algn="just" rtl="0"/>
            <a:r>
              <a:rPr lang="en-US" sz="2000" b="1" dirty="0" smtClean="0">
                <a:latin typeface="+mn-lt"/>
              </a:rPr>
              <a:t>Given the stress shown on the element across. Required:</a:t>
            </a:r>
          </a:p>
          <a:p>
            <a:pPr marL="400050" indent="-228600" algn="just" rtl="0">
              <a:buAutoNum type="alphaLcPeriod"/>
              <a:tabLst>
                <a:tab pos="400050" algn="l"/>
              </a:tabLst>
            </a:pPr>
            <a:r>
              <a:rPr lang="en-US" sz="2000" b="1" dirty="0" smtClean="0">
                <a:latin typeface="+mn-lt"/>
              </a:rPr>
              <a:t>Evaluate </a:t>
            </a:r>
            <a:r>
              <a:rPr lang="en-US" sz="2000" b="1" dirty="0" err="1" smtClean="0">
                <a:latin typeface="Symbol" panose="05050102010706020507" pitchFamily="18" charset="2"/>
              </a:rPr>
              <a:t>s</a:t>
            </a:r>
            <a:r>
              <a:rPr lang="en-US" sz="2000" b="1" baseline="-25000" dirty="0" err="1" smtClean="0">
                <a:latin typeface="Symbol" panose="05050102010706020507" pitchFamily="18" charset="2"/>
              </a:rPr>
              <a:t>a</a:t>
            </a:r>
            <a:r>
              <a:rPr lang="en-US" sz="2000" b="1" dirty="0" smtClean="0">
                <a:latin typeface="+mn-lt"/>
              </a:rPr>
              <a:t> and </a:t>
            </a:r>
            <a:r>
              <a:rPr lang="en-US" sz="2000" b="1" dirty="0" smtClean="0">
                <a:latin typeface="Symbol" panose="05050102010706020507" pitchFamily="18" charset="2"/>
              </a:rPr>
              <a:t>t</a:t>
            </a:r>
            <a:r>
              <a:rPr lang="en-US" sz="2000" b="1" baseline="-25000" dirty="0" smtClean="0">
                <a:latin typeface="Symbol" panose="05050102010706020507" pitchFamily="18" charset="2"/>
              </a:rPr>
              <a:t>a</a:t>
            </a:r>
            <a:r>
              <a:rPr lang="en-US" sz="2000" b="1" dirty="0" smtClean="0">
                <a:latin typeface="+mn-lt"/>
              </a:rPr>
              <a:t> when </a:t>
            </a:r>
            <a:r>
              <a:rPr lang="en-US" sz="2000" b="1" dirty="0" smtClean="0">
                <a:latin typeface="Symbol" panose="05050102010706020507" pitchFamily="18" charset="2"/>
              </a:rPr>
              <a:t>a</a:t>
            </a:r>
            <a:r>
              <a:rPr lang="en-US" sz="2000" b="1" dirty="0" smtClean="0">
                <a:latin typeface="+mn-lt"/>
              </a:rPr>
              <a:t> = 30</a:t>
            </a:r>
            <a:r>
              <a:rPr lang="en-US" sz="2000" b="1" baseline="30000" dirty="0" smtClean="0">
                <a:latin typeface="+mn-lt"/>
              </a:rPr>
              <a:t>o</a:t>
            </a:r>
            <a:r>
              <a:rPr lang="en-US" sz="2000" b="1" dirty="0" smtClean="0">
                <a:latin typeface="+mn-lt"/>
              </a:rPr>
              <a:t> .</a:t>
            </a:r>
          </a:p>
          <a:p>
            <a:pPr marL="400050" indent="-228600" algn="just" rtl="0">
              <a:buAutoNum type="alphaLcPeriod"/>
              <a:tabLst>
                <a:tab pos="400050" algn="l"/>
              </a:tabLst>
            </a:pPr>
            <a:r>
              <a:rPr lang="en-US" sz="2000" b="1" dirty="0" smtClean="0">
                <a:latin typeface="+mn-lt"/>
              </a:rPr>
              <a:t>Evaluate </a:t>
            </a:r>
            <a:r>
              <a:rPr lang="en-US" sz="2000" b="1" dirty="0" smtClean="0">
                <a:latin typeface="Symbol" panose="05050102010706020507" pitchFamily="18" charset="2"/>
              </a:rPr>
              <a:t>s</a:t>
            </a:r>
            <a:r>
              <a:rPr lang="en-US" sz="2000" b="1" baseline="-25000" dirty="0" smtClean="0">
                <a:latin typeface="Symbol" panose="05050102010706020507" pitchFamily="18" charset="2"/>
              </a:rPr>
              <a:t>1</a:t>
            </a:r>
            <a:r>
              <a:rPr lang="en-US" sz="2000" b="1" dirty="0" smtClean="0">
                <a:latin typeface="+mn-lt"/>
              </a:rPr>
              <a:t> and </a:t>
            </a:r>
            <a:r>
              <a:rPr lang="en-US" sz="2000" b="1" dirty="0" smtClean="0">
                <a:latin typeface="Symbol" panose="05050102010706020507" pitchFamily="18" charset="2"/>
              </a:rPr>
              <a:t>s</a:t>
            </a:r>
            <a:r>
              <a:rPr lang="en-US" sz="2000" b="1" baseline="-25000" dirty="0" smtClean="0">
                <a:latin typeface="Symbol" panose="05050102010706020507" pitchFamily="18" charset="2"/>
              </a:rPr>
              <a:t>3</a:t>
            </a:r>
            <a:r>
              <a:rPr lang="en-US" sz="2000" b="1" dirty="0" smtClean="0"/>
              <a:t>.</a:t>
            </a:r>
          </a:p>
          <a:p>
            <a:pPr marL="400050" indent="-228600" algn="just" rtl="0">
              <a:buAutoNum type="alphaLcPeriod"/>
              <a:tabLst>
                <a:tab pos="400050" algn="l"/>
              </a:tabLst>
            </a:pPr>
            <a:r>
              <a:rPr lang="en-US" sz="2000" b="1" dirty="0" smtClean="0">
                <a:latin typeface="+mn-lt"/>
              </a:rPr>
              <a:t>Determine the orientation of the major and minor principal planes.</a:t>
            </a:r>
          </a:p>
          <a:p>
            <a:pPr marL="400050" indent="-228600" algn="just" rtl="0">
              <a:buAutoNum type="alphaLcPeriod"/>
              <a:tabLst>
                <a:tab pos="400050" algn="l"/>
              </a:tabLst>
            </a:pPr>
            <a:r>
              <a:rPr lang="en-US" sz="2000" b="1" dirty="0" smtClean="0">
                <a:latin typeface="+mn-lt"/>
              </a:rPr>
              <a:t>Determine the maximum shear stress and the orientation of the plane on which it acts.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9871" y="3060698"/>
            <a:ext cx="3398255" cy="3478214"/>
          </a:xfrm>
          <a:prstGeom prst="rect">
            <a:avLst/>
          </a:prstGeom>
        </p:spPr>
      </p:pic>
    </p:spTree>
    <p:extLst>
      <p:ext uri="{BB962C8B-B14F-4D97-AF65-F5344CB8AC3E}">
        <p14:creationId xmlns:p14="http://schemas.microsoft.com/office/powerpoint/2010/main" val="1046944596"/>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925" y="297223"/>
            <a:ext cx="8195857" cy="6090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2"/>
          <p:cNvSpPr txBox="1">
            <a:spLocks noChangeArrowheads="1"/>
          </p:cNvSpPr>
          <p:nvPr/>
        </p:nvSpPr>
        <p:spPr bwMode="auto">
          <a:xfrm>
            <a:off x="70091" y="51649"/>
            <a:ext cx="3327001" cy="400110"/>
          </a:xfrm>
          <a:prstGeom prst="rect">
            <a:avLst/>
          </a:prstGeom>
        </p:spPr>
        <p:txBody>
          <a:bodyPr wrap="none">
            <a:spAutoFit/>
          </a:bodyPr>
          <a:lstStyle>
            <a:defPPr>
              <a:defRPr lang="en-US"/>
            </a:defPPr>
            <a:lvl1pPr>
              <a:defRPr sz="2000" b="1" u="sng">
                <a:solidFill>
                  <a:srgbClr val="C00000"/>
                </a:solidFill>
                <a:effectLst>
                  <a:outerShdw blurRad="38100" dist="38100" dir="2700000" algn="tl">
                    <a:srgbClr val="000000">
                      <a:alpha val="43137"/>
                    </a:srgbClr>
                  </a:outerShdw>
                </a:effectLst>
                <a:cs typeface="Arial" pitchFamily="34" charset="0"/>
              </a:defRPr>
            </a:lvl1pPr>
          </a:lstStyle>
          <a:p>
            <a:r>
              <a:rPr lang="en-US" dirty="0">
                <a:effectLst/>
              </a:rPr>
              <a:t>Triaxial Shear Test Device</a:t>
            </a:r>
          </a:p>
        </p:txBody>
      </p:sp>
    </p:spTree>
    <p:extLst>
      <p:ext uri="{BB962C8B-B14F-4D97-AF65-F5344CB8AC3E}">
        <p14:creationId xmlns:p14="http://schemas.microsoft.com/office/powerpoint/2010/main" val="1407018648"/>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219359" y="165511"/>
            <a:ext cx="5600700" cy="342900"/>
          </a:xfrm>
        </p:spPr>
        <p:txBody>
          <a:bodyPr/>
          <a:lstStyle/>
          <a:p>
            <a:pPr algn="l" eaLnBrk="1" hangingPunct="1"/>
            <a:r>
              <a:rPr lang="en-US" altLang="en-US" sz="2000" b="1" dirty="0">
                <a:solidFill>
                  <a:srgbClr val="0B0BEF"/>
                </a:solidFill>
                <a:latin typeface="Arial" panose="020B0604020202020204" pitchFamily="34" charset="0"/>
                <a:cs typeface="Arial" panose="020B0604020202020204" pitchFamily="34" charset="0"/>
              </a:rPr>
              <a:t>Unconsolidated- Undrained test (UU Test)</a:t>
            </a:r>
            <a:endParaRPr lang="en-AU" altLang="en-US" sz="2000" b="1" dirty="0">
              <a:solidFill>
                <a:srgbClr val="0B0BEF"/>
              </a:solidFill>
              <a:latin typeface="Arial" panose="020B0604020202020204" pitchFamily="34" charset="0"/>
              <a:cs typeface="Arial" panose="020B0604020202020204" pitchFamily="34" charset="0"/>
            </a:endParaRPr>
          </a:p>
        </p:txBody>
      </p:sp>
      <p:sp>
        <p:nvSpPr>
          <p:cNvPr id="147459" name="Text Box 3"/>
          <p:cNvSpPr txBox="1">
            <a:spLocks noChangeArrowheads="1"/>
          </p:cNvSpPr>
          <p:nvPr/>
        </p:nvSpPr>
        <p:spPr bwMode="auto">
          <a:xfrm>
            <a:off x="132157" y="1319731"/>
            <a:ext cx="3619956" cy="338554"/>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600" b="1" dirty="0">
                <a:solidFill>
                  <a:srgbClr val="0000FF"/>
                </a:solidFill>
              </a:rPr>
              <a:t>Step 1: Immediately after sampling</a:t>
            </a:r>
          </a:p>
        </p:txBody>
      </p:sp>
      <p:grpSp>
        <p:nvGrpSpPr>
          <p:cNvPr id="147621" name="Group 165"/>
          <p:cNvGrpSpPr>
            <a:grpSpLocks/>
          </p:cNvGrpSpPr>
          <p:nvPr/>
        </p:nvGrpSpPr>
        <p:grpSpPr bwMode="auto">
          <a:xfrm>
            <a:off x="2078833" y="1617726"/>
            <a:ext cx="1126333" cy="784625"/>
            <a:chOff x="786" y="812"/>
            <a:chExt cx="946" cy="659"/>
          </a:xfrm>
        </p:grpSpPr>
        <p:sp>
          <p:nvSpPr>
            <p:cNvPr id="61538" name="Rectangle 5" descr="Stationery"/>
            <p:cNvSpPr>
              <a:spLocks noChangeArrowheads="1"/>
            </p:cNvSpPr>
            <p:nvPr/>
          </p:nvSpPr>
          <p:spPr bwMode="auto">
            <a:xfrm>
              <a:off x="833" y="1149"/>
              <a:ext cx="269" cy="322"/>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800" b="1"/>
            </a:p>
          </p:txBody>
        </p:sp>
        <p:sp>
          <p:nvSpPr>
            <p:cNvPr id="61539" name="Line 6"/>
            <p:cNvSpPr>
              <a:spLocks noChangeShapeType="1"/>
            </p:cNvSpPr>
            <p:nvPr/>
          </p:nvSpPr>
          <p:spPr bwMode="auto">
            <a:xfrm>
              <a:off x="966" y="973"/>
              <a:ext cx="0" cy="18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b="1"/>
            </a:p>
          </p:txBody>
        </p:sp>
        <p:sp>
          <p:nvSpPr>
            <p:cNvPr id="61540" name="Line 7"/>
            <p:cNvSpPr>
              <a:spLocks noChangeShapeType="1"/>
            </p:cNvSpPr>
            <p:nvPr/>
          </p:nvSpPr>
          <p:spPr bwMode="auto">
            <a:xfrm rot="5400000">
              <a:off x="1183" y="1211"/>
              <a:ext cx="7" cy="19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b="1"/>
            </a:p>
          </p:txBody>
        </p:sp>
        <p:sp>
          <p:nvSpPr>
            <p:cNvPr id="61541" name="Text Box 8"/>
            <p:cNvSpPr txBox="1">
              <a:spLocks noChangeArrowheads="1"/>
            </p:cNvSpPr>
            <p:nvPr/>
          </p:nvSpPr>
          <p:spPr bwMode="auto">
            <a:xfrm>
              <a:off x="786" y="812"/>
              <a:ext cx="455" cy="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600" b="1" dirty="0"/>
                <a:t>0</a:t>
              </a:r>
              <a:endParaRPr lang="en-US" altLang="en-US" sz="1600" b="1" baseline="-25000" dirty="0"/>
            </a:p>
          </p:txBody>
        </p:sp>
        <p:sp>
          <p:nvSpPr>
            <p:cNvPr id="61542" name="Text Box 9"/>
            <p:cNvSpPr txBox="1">
              <a:spLocks noChangeArrowheads="1"/>
            </p:cNvSpPr>
            <p:nvPr/>
          </p:nvSpPr>
          <p:spPr bwMode="auto">
            <a:xfrm>
              <a:off x="1277" y="1152"/>
              <a:ext cx="455" cy="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600" b="1" dirty="0"/>
                <a:t>0</a:t>
              </a:r>
              <a:endParaRPr lang="en-US" altLang="en-US" sz="1600" b="1" baseline="-25000" dirty="0"/>
            </a:p>
          </p:txBody>
        </p:sp>
      </p:grpSp>
      <p:grpSp>
        <p:nvGrpSpPr>
          <p:cNvPr id="147466" name="Group 10"/>
          <p:cNvGrpSpPr>
            <a:grpSpLocks/>
          </p:cNvGrpSpPr>
          <p:nvPr/>
        </p:nvGrpSpPr>
        <p:grpSpPr bwMode="auto">
          <a:xfrm>
            <a:off x="1334322" y="551099"/>
            <a:ext cx="6118197" cy="469107"/>
            <a:chOff x="509" y="328"/>
            <a:chExt cx="4515" cy="394"/>
          </a:xfrm>
        </p:grpSpPr>
        <p:sp>
          <p:nvSpPr>
            <p:cNvPr id="61533" name="Text Box 11"/>
            <p:cNvSpPr txBox="1">
              <a:spLocks noChangeArrowheads="1"/>
            </p:cNvSpPr>
            <p:nvPr/>
          </p:nvSpPr>
          <p:spPr bwMode="auto">
            <a:xfrm>
              <a:off x="509" y="365"/>
              <a:ext cx="806" cy="310"/>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a:solidFill>
                    <a:srgbClr val="0B0BEF"/>
                  </a:solidFill>
                </a:rPr>
                <a:t>Total, </a:t>
              </a:r>
              <a:r>
                <a:rPr lang="en-US" altLang="en-US" sz="1800" b="1" dirty="0">
                  <a:solidFill>
                    <a:srgbClr val="0B0BEF"/>
                  </a:solidFill>
                  <a:latin typeface="Symbol" panose="05050102010706020507" pitchFamily="18" charset="2"/>
                </a:rPr>
                <a:t>s</a:t>
              </a:r>
            </a:p>
          </p:txBody>
        </p:sp>
        <p:sp>
          <p:nvSpPr>
            <p:cNvPr id="61534" name="Text Box 12"/>
            <p:cNvSpPr txBox="1">
              <a:spLocks noChangeArrowheads="1"/>
            </p:cNvSpPr>
            <p:nvPr/>
          </p:nvSpPr>
          <p:spPr bwMode="auto">
            <a:xfrm>
              <a:off x="1699" y="328"/>
              <a:ext cx="443" cy="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a:t>=</a:t>
              </a:r>
            </a:p>
          </p:txBody>
        </p:sp>
        <p:sp>
          <p:nvSpPr>
            <p:cNvPr id="61535" name="Text Box 13"/>
            <p:cNvSpPr txBox="1">
              <a:spLocks noChangeArrowheads="1"/>
            </p:cNvSpPr>
            <p:nvPr/>
          </p:nvSpPr>
          <p:spPr bwMode="auto">
            <a:xfrm>
              <a:off x="2157" y="381"/>
              <a:ext cx="1059" cy="310"/>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a:solidFill>
                    <a:srgbClr val="0B0BEF"/>
                  </a:solidFill>
                </a:rPr>
                <a:t>Neutral, u</a:t>
              </a:r>
            </a:p>
          </p:txBody>
        </p:sp>
        <p:sp>
          <p:nvSpPr>
            <p:cNvPr id="61536" name="Text Box 14"/>
            <p:cNvSpPr txBox="1">
              <a:spLocks noChangeArrowheads="1"/>
            </p:cNvSpPr>
            <p:nvPr/>
          </p:nvSpPr>
          <p:spPr bwMode="auto">
            <a:xfrm>
              <a:off x="3854" y="380"/>
              <a:ext cx="1170" cy="310"/>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a:solidFill>
                    <a:srgbClr val="0B0BEF"/>
                  </a:solidFill>
                </a:rPr>
                <a:t>Effective, </a:t>
              </a:r>
              <a:r>
                <a:rPr lang="en-US" altLang="en-US" sz="1800" b="1" dirty="0">
                  <a:solidFill>
                    <a:srgbClr val="0B0BEF"/>
                  </a:solidFill>
                  <a:latin typeface="Symbol" panose="05050102010706020507" pitchFamily="18" charset="2"/>
                </a:rPr>
                <a:t>s</a:t>
              </a:r>
              <a:r>
                <a:rPr lang="en-US" altLang="en-US" sz="1800" b="1" dirty="0">
                  <a:solidFill>
                    <a:srgbClr val="0B0BEF"/>
                  </a:solidFill>
                </a:rPr>
                <a:t>’</a:t>
              </a:r>
              <a:endParaRPr lang="en-US" altLang="en-US" sz="1800" b="1" dirty="0">
                <a:solidFill>
                  <a:srgbClr val="0B0BEF"/>
                </a:solidFill>
                <a:latin typeface="Symbol" panose="05050102010706020507" pitchFamily="18" charset="2"/>
              </a:endParaRPr>
            </a:p>
          </p:txBody>
        </p:sp>
        <p:sp>
          <p:nvSpPr>
            <p:cNvPr id="61537" name="Text Box 15"/>
            <p:cNvSpPr txBox="1">
              <a:spLocks noChangeArrowheads="1"/>
            </p:cNvSpPr>
            <p:nvPr/>
          </p:nvSpPr>
          <p:spPr bwMode="auto">
            <a:xfrm>
              <a:off x="3253" y="334"/>
              <a:ext cx="443" cy="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a:t>+</a:t>
              </a:r>
            </a:p>
          </p:txBody>
        </p:sp>
      </p:grpSp>
      <p:grpSp>
        <p:nvGrpSpPr>
          <p:cNvPr id="147573" name="Group 117"/>
          <p:cNvGrpSpPr>
            <a:grpSpLocks/>
          </p:cNvGrpSpPr>
          <p:nvPr/>
        </p:nvGrpSpPr>
        <p:grpSpPr bwMode="auto">
          <a:xfrm>
            <a:off x="3930255" y="1911296"/>
            <a:ext cx="663180" cy="483394"/>
            <a:chOff x="2341" y="1022"/>
            <a:chExt cx="358" cy="406"/>
          </a:xfrm>
        </p:grpSpPr>
        <p:sp>
          <p:nvSpPr>
            <p:cNvPr id="61531" name="Rectangle 17" descr="Stationery"/>
            <p:cNvSpPr>
              <a:spLocks noChangeArrowheads="1"/>
            </p:cNvSpPr>
            <p:nvPr/>
          </p:nvSpPr>
          <p:spPr bwMode="auto">
            <a:xfrm>
              <a:off x="2377" y="1022"/>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ctr" eaLnBrk="1" hangingPunct="1">
                <a:spcBef>
                  <a:spcPct val="50000"/>
                </a:spcBef>
                <a:buClrTx/>
                <a:buSzTx/>
                <a:buFontTx/>
                <a:buNone/>
              </a:pPr>
              <a:endParaRPr lang="en-US" altLang="en-US" sz="1500" b="1"/>
            </a:p>
          </p:txBody>
        </p:sp>
        <p:sp>
          <p:nvSpPr>
            <p:cNvPr id="61532" name="Text Box 18"/>
            <p:cNvSpPr txBox="1">
              <a:spLocks noChangeArrowheads="1"/>
            </p:cNvSpPr>
            <p:nvPr/>
          </p:nvSpPr>
          <p:spPr bwMode="auto">
            <a:xfrm>
              <a:off x="2341" y="1061"/>
              <a:ext cx="358"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ctr" eaLnBrk="1" hangingPunct="1">
                <a:spcBef>
                  <a:spcPct val="50000"/>
                </a:spcBef>
                <a:buClrTx/>
                <a:buSzTx/>
                <a:buFontTx/>
                <a:buNone/>
              </a:pPr>
              <a:r>
                <a:rPr lang="en-US" altLang="en-US" sz="1800" b="1" dirty="0" smtClean="0"/>
                <a:t>- </a:t>
              </a:r>
              <a:r>
                <a:rPr lang="en-US" altLang="en-US" sz="1800" b="1" dirty="0" err="1" smtClean="0"/>
                <a:t>u</a:t>
              </a:r>
              <a:r>
                <a:rPr lang="en-US" altLang="en-US" sz="1800" b="1" baseline="-25000" dirty="0" err="1" smtClean="0"/>
                <a:t>r</a:t>
              </a:r>
              <a:endParaRPr lang="en-US" altLang="en-US" sz="1800" b="1" baseline="-25000" dirty="0"/>
            </a:p>
          </p:txBody>
        </p:sp>
      </p:grpSp>
      <p:sp>
        <p:nvSpPr>
          <p:cNvPr id="147475" name="Text Box 19"/>
          <p:cNvSpPr txBox="1">
            <a:spLocks noChangeArrowheads="1"/>
          </p:cNvSpPr>
          <p:nvPr/>
        </p:nvSpPr>
        <p:spPr bwMode="auto">
          <a:xfrm>
            <a:off x="128596" y="2643188"/>
            <a:ext cx="5332808" cy="338554"/>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eaLnBrk="1" hangingPunct="1">
              <a:spcBef>
                <a:spcPct val="50000"/>
              </a:spcBef>
              <a:buClrTx/>
              <a:buSzTx/>
              <a:buFontTx/>
              <a:buNone/>
              <a:defRPr sz="1600" b="1">
                <a:solidFill>
                  <a:srgbClr val="0000FF"/>
                </a:solidFill>
                <a:latin typeface="Arial" panose="020B0604020202020204" pitchFamily="34" charset="0"/>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Step 2: After application of hydrostatic cell pressure</a:t>
            </a:r>
          </a:p>
        </p:txBody>
      </p:sp>
      <p:grpSp>
        <p:nvGrpSpPr>
          <p:cNvPr id="147571" name="Group 115"/>
          <p:cNvGrpSpPr>
            <a:grpSpLocks/>
          </p:cNvGrpSpPr>
          <p:nvPr/>
        </p:nvGrpSpPr>
        <p:grpSpPr bwMode="auto">
          <a:xfrm>
            <a:off x="5843741" y="1479353"/>
            <a:ext cx="1906191" cy="896541"/>
            <a:chOff x="3619" y="629"/>
            <a:chExt cx="1286" cy="753"/>
          </a:xfrm>
        </p:grpSpPr>
        <p:sp>
          <p:nvSpPr>
            <p:cNvPr id="61526" name="Line 21"/>
            <p:cNvSpPr>
              <a:spLocks noChangeShapeType="1"/>
            </p:cNvSpPr>
            <p:nvPr/>
          </p:nvSpPr>
          <p:spPr bwMode="auto">
            <a:xfrm>
              <a:off x="3764" y="771"/>
              <a:ext cx="0" cy="20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b="1"/>
            </a:p>
          </p:txBody>
        </p:sp>
        <p:sp>
          <p:nvSpPr>
            <p:cNvPr id="61527" name="Line 22"/>
            <p:cNvSpPr>
              <a:spLocks noChangeShapeType="1"/>
            </p:cNvSpPr>
            <p:nvPr/>
          </p:nvSpPr>
          <p:spPr bwMode="auto">
            <a:xfrm rot="5400000">
              <a:off x="3995" y="1075"/>
              <a:ext cx="0" cy="19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b="1"/>
            </a:p>
          </p:txBody>
        </p:sp>
        <p:sp>
          <p:nvSpPr>
            <p:cNvPr id="61528" name="Text Box 23"/>
            <p:cNvSpPr txBox="1">
              <a:spLocks noChangeArrowheads="1"/>
            </p:cNvSpPr>
            <p:nvPr/>
          </p:nvSpPr>
          <p:spPr bwMode="auto">
            <a:xfrm>
              <a:off x="3744" y="629"/>
              <a:ext cx="850"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a:latin typeface="Symbol" panose="05050102010706020507" pitchFamily="18" charset="2"/>
                </a:rPr>
                <a:t>s</a:t>
              </a:r>
              <a:r>
                <a:rPr lang="en-US" altLang="en-US" sz="1800" b="1" dirty="0">
                  <a:latin typeface="Blazing" panose="00000400000000000000" pitchFamily="2" charset="0"/>
                </a:rPr>
                <a:t>’</a:t>
              </a:r>
              <a:r>
                <a:rPr lang="en-US" altLang="en-US" sz="1800" b="1" baseline="-25000" dirty="0"/>
                <a:t>V0</a:t>
              </a:r>
              <a:r>
                <a:rPr lang="en-US" altLang="en-US" sz="1800" b="1" dirty="0"/>
                <a:t> =</a:t>
              </a:r>
              <a:r>
                <a:rPr lang="en-US" altLang="en-US" sz="1800" b="1" baseline="-25000" dirty="0"/>
                <a:t> </a:t>
              </a:r>
              <a:r>
                <a:rPr lang="en-US" altLang="en-US" sz="1800" b="1" dirty="0" err="1"/>
                <a:t>u</a:t>
              </a:r>
              <a:r>
                <a:rPr lang="en-US" altLang="en-US" sz="1800" b="1" baseline="-25000" dirty="0" err="1"/>
                <a:t>r</a:t>
              </a:r>
              <a:endParaRPr lang="en-US" altLang="en-US" sz="1800" b="1" baseline="-25000" dirty="0"/>
            </a:p>
          </p:txBody>
        </p:sp>
        <p:sp>
          <p:nvSpPr>
            <p:cNvPr id="61529" name="Text Box 24"/>
            <p:cNvSpPr txBox="1">
              <a:spLocks noChangeArrowheads="1"/>
            </p:cNvSpPr>
            <p:nvPr/>
          </p:nvSpPr>
          <p:spPr bwMode="auto">
            <a:xfrm>
              <a:off x="4106" y="1004"/>
              <a:ext cx="799"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a:latin typeface="Symbol" panose="05050102010706020507" pitchFamily="18" charset="2"/>
                </a:rPr>
                <a:t>s</a:t>
              </a:r>
              <a:r>
                <a:rPr lang="en-US" altLang="en-US" sz="1800" b="1" dirty="0">
                  <a:latin typeface="Blazing" panose="00000400000000000000" pitchFamily="2" charset="0"/>
                </a:rPr>
                <a:t>’</a:t>
              </a:r>
              <a:r>
                <a:rPr lang="en-US" altLang="en-US" sz="1800" b="1" baseline="-25000" dirty="0"/>
                <a:t>h0</a:t>
              </a:r>
              <a:r>
                <a:rPr lang="en-US" altLang="en-US" sz="1800" b="1" dirty="0"/>
                <a:t> =</a:t>
              </a:r>
              <a:r>
                <a:rPr lang="en-US" altLang="en-US" sz="1800" b="1" baseline="-25000" dirty="0"/>
                <a:t> </a:t>
              </a:r>
              <a:r>
                <a:rPr lang="en-US" altLang="en-US" sz="1800" b="1" dirty="0" err="1"/>
                <a:t>u</a:t>
              </a:r>
              <a:r>
                <a:rPr lang="en-US" altLang="en-US" sz="1800" b="1" baseline="-25000" dirty="0" err="1"/>
                <a:t>r</a:t>
              </a:r>
              <a:endParaRPr lang="en-US" altLang="en-US" sz="1800" b="1" baseline="-25000" dirty="0"/>
            </a:p>
          </p:txBody>
        </p:sp>
        <p:sp>
          <p:nvSpPr>
            <p:cNvPr id="61530" name="Rectangle 25" descr="Stationery"/>
            <p:cNvSpPr>
              <a:spLocks noChangeArrowheads="1"/>
            </p:cNvSpPr>
            <p:nvPr/>
          </p:nvSpPr>
          <p:spPr bwMode="auto">
            <a:xfrm>
              <a:off x="3619" y="976"/>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800" b="1"/>
            </a:p>
          </p:txBody>
        </p:sp>
      </p:grpSp>
      <p:grpSp>
        <p:nvGrpSpPr>
          <p:cNvPr id="147572" name="Group 116"/>
          <p:cNvGrpSpPr>
            <a:grpSpLocks/>
          </p:cNvGrpSpPr>
          <p:nvPr/>
        </p:nvGrpSpPr>
        <p:grpSpPr bwMode="auto">
          <a:xfrm>
            <a:off x="2038351" y="3026572"/>
            <a:ext cx="981075" cy="608410"/>
            <a:chOff x="776" y="1819"/>
            <a:chExt cx="824" cy="511"/>
          </a:xfrm>
        </p:grpSpPr>
        <p:sp>
          <p:nvSpPr>
            <p:cNvPr id="61521" name="Rectangle 27" descr="Stationery"/>
            <p:cNvSpPr>
              <a:spLocks noChangeArrowheads="1"/>
            </p:cNvSpPr>
            <p:nvPr/>
          </p:nvSpPr>
          <p:spPr bwMode="auto">
            <a:xfrm>
              <a:off x="776" y="1991"/>
              <a:ext cx="271" cy="314"/>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500"/>
            </a:p>
          </p:txBody>
        </p:sp>
        <p:sp>
          <p:nvSpPr>
            <p:cNvPr id="61522" name="Line 28"/>
            <p:cNvSpPr>
              <a:spLocks noChangeShapeType="1"/>
            </p:cNvSpPr>
            <p:nvPr/>
          </p:nvSpPr>
          <p:spPr bwMode="auto">
            <a:xfrm>
              <a:off x="910" y="1819"/>
              <a:ext cx="0" cy="17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23" name="Line 29"/>
            <p:cNvSpPr>
              <a:spLocks noChangeShapeType="1"/>
            </p:cNvSpPr>
            <p:nvPr/>
          </p:nvSpPr>
          <p:spPr bwMode="auto">
            <a:xfrm rot="5400000">
              <a:off x="1129" y="2041"/>
              <a:ext cx="7" cy="19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25" name="Text Box 31"/>
            <p:cNvSpPr txBox="1">
              <a:spLocks noChangeArrowheads="1"/>
            </p:cNvSpPr>
            <p:nvPr/>
          </p:nvSpPr>
          <p:spPr bwMode="auto">
            <a:xfrm>
              <a:off x="1140" y="1994"/>
              <a:ext cx="460"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err="1">
                  <a:latin typeface="Symbol" panose="05050102010706020507" pitchFamily="18" charset="2"/>
                </a:rPr>
                <a:t>s</a:t>
              </a:r>
              <a:r>
                <a:rPr lang="en-US" altLang="en-US" sz="1600" b="1" baseline="-25000" dirty="0" err="1"/>
                <a:t>C</a:t>
              </a:r>
              <a:endParaRPr lang="en-US" altLang="en-US" sz="1600" b="1" baseline="-25000" dirty="0"/>
            </a:p>
          </p:txBody>
        </p:sp>
      </p:grpSp>
      <p:grpSp>
        <p:nvGrpSpPr>
          <p:cNvPr id="147599" name="Group 143"/>
          <p:cNvGrpSpPr>
            <a:grpSpLocks/>
          </p:cNvGrpSpPr>
          <p:nvPr/>
        </p:nvGrpSpPr>
        <p:grpSpPr bwMode="auto">
          <a:xfrm>
            <a:off x="3132596" y="2977759"/>
            <a:ext cx="2449056" cy="784622"/>
            <a:chOff x="1861" y="1826"/>
            <a:chExt cx="1343" cy="659"/>
          </a:xfrm>
        </p:grpSpPr>
        <p:sp>
          <p:nvSpPr>
            <p:cNvPr id="61519" name="Rectangle 33" descr="Stationery"/>
            <p:cNvSpPr>
              <a:spLocks noChangeArrowheads="1"/>
            </p:cNvSpPr>
            <p:nvPr/>
          </p:nvSpPr>
          <p:spPr bwMode="auto">
            <a:xfrm>
              <a:off x="2365" y="1919"/>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800"/>
            </a:p>
          </p:txBody>
        </p:sp>
        <p:sp>
          <p:nvSpPr>
            <p:cNvPr id="61520" name="Text Box 34"/>
            <p:cNvSpPr txBox="1">
              <a:spLocks noChangeArrowheads="1"/>
            </p:cNvSpPr>
            <p:nvPr/>
          </p:nvSpPr>
          <p:spPr bwMode="auto">
            <a:xfrm>
              <a:off x="1861" y="1826"/>
              <a:ext cx="1343" cy="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800" b="1" dirty="0"/>
                <a:t>-</a:t>
              </a:r>
              <a:r>
                <a:rPr lang="en-US" altLang="en-US" sz="1800" b="1" dirty="0" err="1"/>
                <a:t>u</a:t>
              </a:r>
              <a:r>
                <a:rPr lang="en-US" altLang="en-US" sz="1800" b="1" baseline="-25000" dirty="0" err="1"/>
                <a:t>r</a:t>
              </a:r>
              <a:r>
                <a:rPr lang="en-US" altLang="en-US" sz="1800" b="1" dirty="0">
                  <a:latin typeface="Symbol" panose="05050102010706020507" pitchFamily="18" charset="2"/>
                </a:rPr>
                <a:t> + </a:t>
              </a:r>
              <a:r>
                <a:rPr lang="en-US" altLang="en-US" sz="1800" b="1" dirty="0" err="1">
                  <a:latin typeface="Symbol" panose="05050102010706020507" pitchFamily="18" charset="2"/>
                </a:rPr>
                <a:t>D</a:t>
              </a:r>
              <a:r>
                <a:rPr lang="en-US" altLang="en-US" sz="1800" b="1" dirty="0" err="1"/>
                <a:t>u</a:t>
              </a:r>
              <a:r>
                <a:rPr lang="en-US" altLang="en-US" sz="1800" b="1" baseline="-25000" dirty="0" err="1"/>
                <a:t>c</a:t>
              </a:r>
              <a:r>
                <a:rPr lang="en-US" altLang="en-US" sz="1800" b="1" baseline="-25000" dirty="0"/>
                <a:t> </a:t>
              </a:r>
              <a:r>
                <a:rPr lang="en-US" altLang="en-US" sz="1800" b="1" baseline="-25000" dirty="0" smtClean="0"/>
                <a:t> </a:t>
              </a:r>
              <a:r>
                <a:rPr lang="en-US" altLang="en-US" sz="1800" b="1" dirty="0" smtClean="0"/>
                <a:t>= </a:t>
              </a:r>
              <a:r>
                <a:rPr lang="en-US" altLang="en-US" sz="1800" b="1" dirty="0"/>
                <a:t>-</a:t>
              </a:r>
              <a:r>
                <a:rPr lang="en-US" altLang="en-US" sz="1800" b="1" dirty="0" err="1"/>
                <a:t>u</a:t>
              </a:r>
              <a:r>
                <a:rPr lang="en-US" altLang="en-US" sz="1800" b="1" baseline="-25000" dirty="0" err="1"/>
                <a:t>r</a:t>
              </a:r>
              <a:r>
                <a:rPr lang="en-US" altLang="en-US" sz="1800" b="1" dirty="0">
                  <a:latin typeface="Symbol" panose="05050102010706020507" pitchFamily="18" charset="2"/>
                </a:rPr>
                <a:t> + </a:t>
              </a:r>
              <a:r>
                <a:rPr lang="en-US" altLang="en-US" sz="1800" b="1" dirty="0" err="1">
                  <a:latin typeface="Symbol" panose="05050102010706020507" pitchFamily="18" charset="2"/>
                </a:rPr>
                <a:t>s</a:t>
              </a:r>
              <a:r>
                <a:rPr lang="en-US" altLang="en-US" sz="1800" b="1" baseline="-25000" dirty="0" err="1"/>
                <a:t>c</a:t>
              </a:r>
              <a:endParaRPr lang="en-US" altLang="en-US" sz="1800" b="1" baseline="-25000" dirty="0"/>
            </a:p>
            <a:p>
              <a:pPr algn="l" rtl="0" eaLnBrk="1" hangingPunct="1">
                <a:spcBef>
                  <a:spcPct val="50000"/>
                </a:spcBef>
                <a:buClrTx/>
                <a:buSzTx/>
                <a:buFontTx/>
                <a:buNone/>
              </a:pPr>
              <a:r>
                <a:rPr lang="en-US" altLang="en-US" sz="1800" b="1" dirty="0"/>
                <a:t>(</a:t>
              </a:r>
              <a:r>
                <a:rPr lang="en-US" altLang="en-US" sz="1800" b="1" dirty="0" err="1"/>
                <a:t>S</a:t>
              </a:r>
              <a:r>
                <a:rPr lang="en-US" altLang="en-US" sz="1800" b="1" baseline="-25000" dirty="0" err="1"/>
                <a:t>r</a:t>
              </a:r>
              <a:r>
                <a:rPr lang="en-US" altLang="en-US" sz="1800" b="1" dirty="0"/>
                <a:t> = 100%</a:t>
              </a:r>
              <a:r>
                <a:rPr lang="en-US" altLang="en-US" sz="1800" b="1" baseline="-25000" dirty="0"/>
                <a:t> </a:t>
              </a:r>
              <a:r>
                <a:rPr lang="en-US" altLang="en-US" sz="1800" b="1" dirty="0"/>
                <a:t>;</a:t>
              </a:r>
              <a:r>
                <a:rPr lang="en-US" altLang="en-US" sz="1800" b="1" baseline="-25000" dirty="0"/>
                <a:t> </a:t>
              </a:r>
              <a:r>
                <a:rPr lang="en-US" altLang="en-US" sz="1800" b="1" baseline="-25000" dirty="0" smtClean="0"/>
                <a:t>  </a:t>
              </a:r>
              <a:r>
                <a:rPr lang="en-US" altLang="en-US" sz="1800" b="1" dirty="0" smtClean="0"/>
                <a:t>B </a:t>
              </a:r>
              <a:r>
                <a:rPr lang="en-US" altLang="en-US" sz="1800" b="1" dirty="0"/>
                <a:t>= 1)</a:t>
              </a:r>
            </a:p>
          </p:txBody>
        </p:sp>
      </p:grpSp>
      <p:sp>
        <p:nvSpPr>
          <p:cNvPr id="147494" name="Text Box 38"/>
          <p:cNvSpPr txBox="1">
            <a:spLocks noChangeArrowheads="1"/>
          </p:cNvSpPr>
          <p:nvPr/>
        </p:nvSpPr>
        <p:spPr bwMode="auto">
          <a:xfrm>
            <a:off x="154045" y="3893350"/>
            <a:ext cx="4156697" cy="338554"/>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eaLnBrk="1" hangingPunct="1">
              <a:spcBef>
                <a:spcPct val="50000"/>
              </a:spcBef>
              <a:buClrTx/>
              <a:buSzTx/>
              <a:buFontTx/>
              <a:buNone/>
              <a:defRPr sz="1600" b="1">
                <a:solidFill>
                  <a:srgbClr val="0000FF"/>
                </a:solidFill>
                <a:latin typeface="Arial" panose="020B0604020202020204" pitchFamily="34" charset="0"/>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Step 3: During application of axial load</a:t>
            </a:r>
          </a:p>
        </p:txBody>
      </p:sp>
      <p:grpSp>
        <p:nvGrpSpPr>
          <p:cNvPr id="147623" name="Group 167"/>
          <p:cNvGrpSpPr>
            <a:grpSpLocks/>
          </p:cNvGrpSpPr>
          <p:nvPr/>
        </p:nvGrpSpPr>
        <p:grpSpPr bwMode="auto">
          <a:xfrm>
            <a:off x="2105025" y="4129932"/>
            <a:ext cx="1144191" cy="931065"/>
            <a:chOff x="808" y="2495"/>
            <a:chExt cx="961" cy="782"/>
          </a:xfrm>
        </p:grpSpPr>
        <p:sp>
          <p:nvSpPr>
            <p:cNvPr id="61514" name="Rectangle 40" descr="Stationery"/>
            <p:cNvSpPr>
              <a:spLocks noChangeArrowheads="1"/>
            </p:cNvSpPr>
            <p:nvPr/>
          </p:nvSpPr>
          <p:spPr bwMode="auto">
            <a:xfrm>
              <a:off x="808" y="2871"/>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800" b="1"/>
            </a:p>
          </p:txBody>
        </p:sp>
        <p:sp>
          <p:nvSpPr>
            <p:cNvPr id="61515" name="Line 41"/>
            <p:cNvSpPr>
              <a:spLocks noChangeShapeType="1"/>
            </p:cNvSpPr>
            <p:nvPr/>
          </p:nvSpPr>
          <p:spPr bwMode="auto">
            <a:xfrm>
              <a:off x="953" y="2649"/>
              <a:ext cx="0" cy="23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516" name="Line 42"/>
            <p:cNvSpPr>
              <a:spLocks noChangeShapeType="1"/>
            </p:cNvSpPr>
            <p:nvPr/>
          </p:nvSpPr>
          <p:spPr bwMode="auto">
            <a:xfrm rot="5400000">
              <a:off x="1189" y="2957"/>
              <a:ext cx="9" cy="21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517" name="Text Box 43"/>
            <p:cNvSpPr txBox="1">
              <a:spLocks noChangeArrowheads="1"/>
            </p:cNvSpPr>
            <p:nvPr/>
          </p:nvSpPr>
          <p:spPr bwMode="auto">
            <a:xfrm>
              <a:off x="855" y="2495"/>
              <a:ext cx="91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baseline="-25000" dirty="0" err="1"/>
                <a:t>C</a:t>
              </a:r>
              <a:r>
                <a:rPr lang="en-US" altLang="en-US" sz="1800" b="1" baseline="-25000" dirty="0"/>
                <a:t> </a:t>
              </a:r>
              <a:r>
                <a:rPr lang="en-US" altLang="en-US" sz="1800" b="1" dirty="0"/>
                <a:t>+ </a:t>
              </a:r>
              <a:r>
                <a:rPr lang="en-US" altLang="en-US" sz="1800" b="1" dirty="0">
                  <a:latin typeface="Symbol" panose="05050102010706020507" pitchFamily="18" charset="2"/>
                </a:rPr>
                <a:t>Ds</a:t>
              </a:r>
              <a:endParaRPr lang="en-US" altLang="en-US" sz="1800" b="1" baseline="-25000" dirty="0"/>
            </a:p>
          </p:txBody>
        </p:sp>
        <p:sp>
          <p:nvSpPr>
            <p:cNvPr id="61518" name="Text Box 44"/>
            <p:cNvSpPr txBox="1">
              <a:spLocks noChangeArrowheads="1"/>
            </p:cNvSpPr>
            <p:nvPr/>
          </p:nvSpPr>
          <p:spPr bwMode="auto">
            <a:xfrm>
              <a:off x="1160" y="2875"/>
              <a:ext cx="497"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baseline="-25000" dirty="0" err="1"/>
                <a:t>C</a:t>
              </a:r>
              <a:endParaRPr lang="en-US" altLang="en-US" sz="1800" b="1" baseline="-25000" dirty="0"/>
            </a:p>
          </p:txBody>
        </p:sp>
      </p:grpSp>
      <p:grpSp>
        <p:nvGrpSpPr>
          <p:cNvPr id="147501" name="Group 45"/>
          <p:cNvGrpSpPr>
            <a:grpSpLocks/>
          </p:cNvGrpSpPr>
          <p:nvPr/>
        </p:nvGrpSpPr>
        <p:grpSpPr bwMode="auto">
          <a:xfrm>
            <a:off x="765562" y="3286132"/>
            <a:ext cx="1409709" cy="508397"/>
            <a:chOff x="-233" y="2691"/>
            <a:chExt cx="1184" cy="427"/>
          </a:xfrm>
        </p:grpSpPr>
        <p:grpSp>
          <p:nvGrpSpPr>
            <p:cNvPr id="61508" name="Group 46"/>
            <p:cNvGrpSpPr>
              <a:grpSpLocks/>
            </p:cNvGrpSpPr>
            <p:nvPr/>
          </p:nvGrpSpPr>
          <p:grpSpPr bwMode="auto">
            <a:xfrm>
              <a:off x="-233" y="2691"/>
              <a:ext cx="1184" cy="427"/>
              <a:chOff x="-233" y="2691"/>
              <a:chExt cx="1184" cy="427"/>
            </a:xfrm>
          </p:grpSpPr>
          <p:sp>
            <p:nvSpPr>
              <p:cNvPr id="61512" name="Arc 47"/>
              <p:cNvSpPr>
                <a:spLocks/>
              </p:cNvSpPr>
              <p:nvPr/>
            </p:nvSpPr>
            <p:spPr bwMode="auto">
              <a:xfrm rot="-2694223" flipH="1" flipV="1">
                <a:off x="588" y="2788"/>
                <a:ext cx="363" cy="253"/>
              </a:xfrm>
              <a:custGeom>
                <a:avLst/>
                <a:gdLst>
                  <a:gd name="T0" fmla="*/ 0 w 25874"/>
                  <a:gd name="T1" fmla="*/ 0 h 25349"/>
                  <a:gd name="T2" fmla="*/ 0 w 25874"/>
                  <a:gd name="T3" fmla="*/ 0 h 25349"/>
                  <a:gd name="T4" fmla="*/ 0 w 25874"/>
                  <a:gd name="T5" fmla="*/ 0 h 25349"/>
                  <a:gd name="T6" fmla="*/ 0 60000 65536"/>
                  <a:gd name="T7" fmla="*/ 0 60000 65536"/>
                  <a:gd name="T8" fmla="*/ 0 60000 65536"/>
                </a:gdLst>
                <a:ahLst/>
                <a:cxnLst>
                  <a:cxn ang="T6">
                    <a:pos x="T0" y="T1"/>
                  </a:cxn>
                  <a:cxn ang="T7">
                    <a:pos x="T2" y="T3"/>
                  </a:cxn>
                  <a:cxn ang="T8">
                    <a:pos x="T4" y="T5"/>
                  </a:cxn>
                </a:cxnLst>
                <a:rect l="0" t="0" r="r" b="b"/>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lnTo>
                      <a:pt x="0" y="427"/>
                    </a:lnTo>
                    <a:close/>
                  </a:path>
                </a:pathLst>
              </a:custGeom>
              <a:noFill/>
              <a:ln w="76200">
                <a:pattFill prst="sphere">
                  <a:fgClr>
                    <a:schemeClr val="tx1"/>
                  </a:fgClr>
                  <a:bgClr>
                    <a:srgbClr val="FFFFFF"/>
                  </a:bgClr>
                </a:patt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13" name="Text Box 48"/>
              <p:cNvSpPr txBox="1">
                <a:spLocks noChangeArrowheads="1"/>
              </p:cNvSpPr>
              <p:nvPr/>
            </p:nvSpPr>
            <p:spPr bwMode="auto">
              <a:xfrm>
                <a:off x="-233" y="2691"/>
                <a:ext cx="888"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dirty="0">
                    <a:solidFill>
                      <a:schemeClr val="hlink"/>
                    </a:solidFill>
                  </a:rPr>
                  <a:t>No drainage</a:t>
                </a:r>
              </a:p>
            </p:txBody>
          </p:sp>
        </p:grpSp>
        <p:grpSp>
          <p:nvGrpSpPr>
            <p:cNvPr id="61509" name="Group 49"/>
            <p:cNvGrpSpPr>
              <a:grpSpLocks/>
            </p:cNvGrpSpPr>
            <p:nvPr/>
          </p:nvGrpSpPr>
          <p:grpSpPr bwMode="auto">
            <a:xfrm>
              <a:off x="477" y="2871"/>
              <a:ext cx="180" cy="198"/>
              <a:chOff x="477" y="2871"/>
              <a:chExt cx="180" cy="198"/>
            </a:xfrm>
          </p:grpSpPr>
          <p:sp>
            <p:nvSpPr>
              <p:cNvPr id="61510" name="Line 50"/>
              <p:cNvSpPr>
                <a:spLocks noChangeShapeType="1"/>
              </p:cNvSpPr>
              <p:nvPr/>
            </p:nvSpPr>
            <p:spPr bwMode="auto">
              <a:xfrm>
                <a:off x="486" y="2871"/>
                <a:ext cx="171" cy="198"/>
              </a:xfrm>
              <a:prstGeom prst="line">
                <a:avLst/>
              </a:prstGeom>
              <a:noFill/>
              <a:ln w="508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11" name="Line 51"/>
              <p:cNvSpPr>
                <a:spLocks noChangeShapeType="1"/>
              </p:cNvSpPr>
              <p:nvPr/>
            </p:nvSpPr>
            <p:spPr bwMode="auto">
              <a:xfrm flipH="1">
                <a:off x="477" y="2889"/>
                <a:ext cx="144" cy="18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7508" name="Group 52"/>
          <p:cNvGrpSpPr>
            <a:grpSpLocks/>
          </p:cNvGrpSpPr>
          <p:nvPr/>
        </p:nvGrpSpPr>
        <p:grpSpPr bwMode="auto">
          <a:xfrm>
            <a:off x="801289" y="4701793"/>
            <a:ext cx="1413272" cy="508397"/>
            <a:chOff x="-239" y="3919"/>
            <a:chExt cx="1187" cy="427"/>
          </a:xfrm>
        </p:grpSpPr>
        <p:grpSp>
          <p:nvGrpSpPr>
            <p:cNvPr id="61502" name="Group 53"/>
            <p:cNvGrpSpPr>
              <a:grpSpLocks/>
            </p:cNvGrpSpPr>
            <p:nvPr/>
          </p:nvGrpSpPr>
          <p:grpSpPr bwMode="auto">
            <a:xfrm>
              <a:off x="-239" y="3919"/>
              <a:ext cx="1187" cy="427"/>
              <a:chOff x="-239" y="3919"/>
              <a:chExt cx="1187" cy="427"/>
            </a:xfrm>
          </p:grpSpPr>
          <p:sp>
            <p:nvSpPr>
              <p:cNvPr id="61506" name="Arc 54"/>
              <p:cNvSpPr>
                <a:spLocks/>
              </p:cNvSpPr>
              <p:nvPr/>
            </p:nvSpPr>
            <p:spPr bwMode="auto">
              <a:xfrm rot="-2694223" flipH="1" flipV="1">
                <a:off x="585" y="4000"/>
                <a:ext cx="363" cy="253"/>
              </a:xfrm>
              <a:custGeom>
                <a:avLst/>
                <a:gdLst>
                  <a:gd name="T0" fmla="*/ 0 w 25874"/>
                  <a:gd name="T1" fmla="*/ 0 h 25349"/>
                  <a:gd name="T2" fmla="*/ 0 w 25874"/>
                  <a:gd name="T3" fmla="*/ 0 h 25349"/>
                  <a:gd name="T4" fmla="*/ 0 w 25874"/>
                  <a:gd name="T5" fmla="*/ 0 h 25349"/>
                  <a:gd name="T6" fmla="*/ 0 60000 65536"/>
                  <a:gd name="T7" fmla="*/ 0 60000 65536"/>
                  <a:gd name="T8" fmla="*/ 0 60000 65536"/>
                </a:gdLst>
                <a:ahLst/>
                <a:cxnLst>
                  <a:cxn ang="T6">
                    <a:pos x="T0" y="T1"/>
                  </a:cxn>
                  <a:cxn ang="T7">
                    <a:pos x="T2" y="T3"/>
                  </a:cxn>
                  <a:cxn ang="T8">
                    <a:pos x="T4" y="T5"/>
                  </a:cxn>
                </a:cxnLst>
                <a:rect l="0" t="0" r="r" b="b"/>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lnTo>
                      <a:pt x="0" y="427"/>
                    </a:lnTo>
                    <a:close/>
                  </a:path>
                </a:pathLst>
              </a:custGeom>
              <a:noFill/>
              <a:ln w="76200">
                <a:pattFill prst="sphere">
                  <a:fgClr>
                    <a:schemeClr val="tx1"/>
                  </a:fgClr>
                  <a:bgClr>
                    <a:srgbClr val="FFFFFF"/>
                  </a:bgClr>
                </a:patt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07" name="Text Box 55"/>
              <p:cNvSpPr txBox="1">
                <a:spLocks noChangeArrowheads="1"/>
              </p:cNvSpPr>
              <p:nvPr/>
            </p:nvSpPr>
            <p:spPr bwMode="auto">
              <a:xfrm>
                <a:off x="-239" y="3919"/>
                <a:ext cx="870"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dirty="0">
                    <a:solidFill>
                      <a:schemeClr val="hlink"/>
                    </a:solidFill>
                  </a:rPr>
                  <a:t>No drainage</a:t>
                </a:r>
              </a:p>
            </p:txBody>
          </p:sp>
        </p:grpSp>
        <p:grpSp>
          <p:nvGrpSpPr>
            <p:cNvPr id="61503" name="Group 56"/>
            <p:cNvGrpSpPr>
              <a:grpSpLocks/>
            </p:cNvGrpSpPr>
            <p:nvPr/>
          </p:nvGrpSpPr>
          <p:grpSpPr bwMode="auto">
            <a:xfrm>
              <a:off x="501" y="4095"/>
              <a:ext cx="180" cy="198"/>
              <a:chOff x="477" y="2871"/>
              <a:chExt cx="180" cy="198"/>
            </a:xfrm>
          </p:grpSpPr>
          <p:sp>
            <p:nvSpPr>
              <p:cNvPr id="61504" name="Line 57"/>
              <p:cNvSpPr>
                <a:spLocks noChangeShapeType="1"/>
              </p:cNvSpPr>
              <p:nvPr/>
            </p:nvSpPr>
            <p:spPr bwMode="auto">
              <a:xfrm>
                <a:off x="486" y="2871"/>
                <a:ext cx="171" cy="198"/>
              </a:xfrm>
              <a:prstGeom prst="line">
                <a:avLst/>
              </a:prstGeom>
              <a:noFill/>
              <a:ln w="508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505" name="Line 58"/>
              <p:cNvSpPr>
                <a:spLocks noChangeShapeType="1"/>
              </p:cNvSpPr>
              <p:nvPr/>
            </p:nvSpPr>
            <p:spPr bwMode="auto">
              <a:xfrm flipH="1">
                <a:off x="477" y="2889"/>
                <a:ext cx="144" cy="18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7612" name="Group 156"/>
          <p:cNvGrpSpPr>
            <a:grpSpLocks/>
          </p:cNvGrpSpPr>
          <p:nvPr/>
        </p:nvGrpSpPr>
        <p:grpSpPr bwMode="auto">
          <a:xfrm>
            <a:off x="3558780" y="4560099"/>
            <a:ext cx="1514054" cy="725090"/>
            <a:chOff x="2029" y="2906"/>
            <a:chExt cx="950" cy="609"/>
          </a:xfrm>
        </p:grpSpPr>
        <p:sp>
          <p:nvSpPr>
            <p:cNvPr id="61500" name="Rectangle 60" descr="Stationery"/>
            <p:cNvSpPr>
              <a:spLocks noChangeArrowheads="1"/>
            </p:cNvSpPr>
            <p:nvPr/>
          </p:nvSpPr>
          <p:spPr bwMode="auto">
            <a:xfrm>
              <a:off x="2227" y="2906"/>
              <a:ext cx="347"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500"/>
            </a:p>
          </p:txBody>
        </p:sp>
        <p:sp>
          <p:nvSpPr>
            <p:cNvPr id="61501" name="Text Box 61"/>
            <p:cNvSpPr txBox="1">
              <a:spLocks noChangeArrowheads="1"/>
            </p:cNvSpPr>
            <p:nvPr/>
          </p:nvSpPr>
          <p:spPr bwMode="auto">
            <a:xfrm>
              <a:off x="2029" y="2972"/>
              <a:ext cx="950"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a:t>-</a:t>
              </a:r>
              <a:r>
                <a:rPr lang="en-US" altLang="en-US" sz="1800" b="1" dirty="0" err="1"/>
                <a:t>u</a:t>
              </a:r>
              <a:r>
                <a:rPr lang="en-US" altLang="en-US" sz="1800" b="1" baseline="-25000" dirty="0" err="1"/>
                <a:t>r</a:t>
              </a:r>
              <a:r>
                <a:rPr lang="en-US" altLang="en-US" sz="1800" b="1" dirty="0">
                  <a:latin typeface="Symbol" panose="05050102010706020507" pitchFamily="18" charset="2"/>
                </a:rPr>
                <a:t> + </a:t>
              </a:r>
              <a:r>
                <a:rPr lang="en-US" altLang="en-US" sz="1800" b="1" dirty="0" err="1">
                  <a:latin typeface="Symbol" panose="05050102010706020507" pitchFamily="18" charset="2"/>
                </a:rPr>
                <a:t>s</a:t>
              </a:r>
              <a:r>
                <a:rPr lang="en-US" altLang="en-US" sz="1800" b="1" baseline="-25000" dirty="0" err="1"/>
                <a:t>c</a:t>
              </a:r>
              <a:r>
                <a:rPr lang="en-US" altLang="en-US" sz="1800" b="1" baseline="-25000" dirty="0"/>
                <a:t>  </a:t>
              </a:r>
              <a:r>
                <a:rPr lang="en-US" altLang="en-US" sz="1800" b="1" dirty="0"/>
                <a:t>± </a:t>
              </a:r>
              <a:r>
                <a:rPr lang="en-US" altLang="en-US" sz="1800" b="1" dirty="0">
                  <a:latin typeface="Symbol" panose="05050102010706020507" pitchFamily="18" charset="2"/>
                </a:rPr>
                <a:t>D</a:t>
              </a:r>
              <a:r>
                <a:rPr lang="en-US" altLang="en-US" sz="1800" b="1" dirty="0"/>
                <a:t>u</a:t>
              </a:r>
            </a:p>
          </p:txBody>
        </p:sp>
      </p:grpSp>
      <p:grpSp>
        <p:nvGrpSpPr>
          <p:cNvPr id="147598" name="Group 142"/>
          <p:cNvGrpSpPr>
            <a:grpSpLocks/>
          </p:cNvGrpSpPr>
          <p:nvPr/>
        </p:nvGrpSpPr>
        <p:grpSpPr bwMode="auto">
          <a:xfrm>
            <a:off x="5679031" y="2641998"/>
            <a:ext cx="2818114" cy="928688"/>
            <a:chOff x="3536" y="1544"/>
            <a:chExt cx="1872" cy="780"/>
          </a:xfrm>
        </p:grpSpPr>
        <p:sp>
          <p:nvSpPr>
            <p:cNvPr id="61495" name="Line 65"/>
            <p:cNvSpPr>
              <a:spLocks noChangeShapeType="1"/>
            </p:cNvSpPr>
            <p:nvPr/>
          </p:nvSpPr>
          <p:spPr bwMode="auto">
            <a:xfrm>
              <a:off x="3761" y="1713"/>
              <a:ext cx="0" cy="20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496" name="Line 66"/>
            <p:cNvSpPr>
              <a:spLocks noChangeShapeType="1"/>
            </p:cNvSpPr>
            <p:nvPr/>
          </p:nvSpPr>
          <p:spPr bwMode="auto">
            <a:xfrm rot="5400000">
              <a:off x="3983" y="2017"/>
              <a:ext cx="0" cy="19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497" name="Text Box 67"/>
            <p:cNvSpPr txBox="1">
              <a:spLocks noChangeArrowheads="1"/>
            </p:cNvSpPr>
            <p:nvPr/>
          </p:nvSpPr>
          <p:spPr bwMode="auto">
            <a:xfrm>
              <a:off x="3536" y="1544"/>
              <a:ext cx="1872"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dirty="0" err="1">
                  <a:latin typeface="Blazing" panose="00000400000000000000" pitchFamily="2" charset="0"/>
                </a:rPr>
                <a:t>’</a:t>
              </a:r>
              <a:r>
                <a:rPr lang="en-US" altLang="en-US" sz="1800" b="1" baseline="-25000" dirty="0" err="1"/>
                <a:t>VC</a:t>
              </a:r>
              <a:r>
                <a:rPr lang="en-US" altLang="en-US" sz="1800" b="1" dirty="0"/>
                <a:t> =</a:t>
              </a:r>
              <a:r>
                <a:rPr lang="en-US" altLang="en-US" sz="1800" b="1" baseline="-25000" dirty="0"/>
                <a:t> </a:t>
              </a:r>
              <a:r>
                <a:rPr lang="en-US" altLang="en-US" sz="1800" b="1" dirty="0" err="1">
                  <a:latin typeface="Symbol" panose="05050102010706020507" pitchFamily="18" charset="2"/>
                </a:rPr>
                <a:t>s</a:t>
              </a:r>
              <a:r>
                <a:rPr lang="en-US" altLang="en-US" sz="1800" b="1" baseline="-25000" dirty="0" err="1"/>
                <a:t>C</a:t>
              </a:r>
              <a:r>
                <a:rPr lang="en-US" altLang="en-US" sz="1800" b="1" baseline="-25000" dirty="0"/>
                <a:t> </a:t>
              </a:r>
              <a:r>
                <a:rPr lang="en-US" altLang="en-US" sz="1800" b="1" dirty="0"/>
                <a:t>+</a:t>
              </a:r>
              <a:r>
                <a:rPr lang="en-US" altLang="en-US" sz="1800" b="1" dirty="0">
                  <a:latin typeface="Symbol" panose="05050102010706020507" pitchFamily="18" charset="2"/>
                </a:rPr>
                <a:t> </a:t>
              </a:r>
              <a:r>
                <a:rPr lang="en-US" altLang="en-US" sz="1800" b="1" dirty="0" err="1"/>
                <a:t>u</a:t>
              </a:r>
              <a:r>
                <a:rPr lang="en-US" altLang="en-US" sz="1800" b="1" baseline="-25000" dirty="0" err="1"/>
                <a:t>r</a:t>
              </a:r>
              <a:r>
                <a:rPr lang="en-US" altLang="en-US" sz="1800" b="1" baseline="-25000" dirty="0"/>
                <a:t> </a:t>
              </a:r>
              <a:r>
                <a:rPr lang="en-US" altLang="en-US" sz="1800" b="1" dirty="0"/>
                <a:t>-</a:t>
              </a:r>
              <a:r>
                <a:rPr lang="en-US" altLang="en-US" sz="1800" b="1" baseline="-25000" dirty="0"/>
                <a:t>  </a:t>
              </a:r>
              <a:r>
                <a:rPr lang="en-US" altLang="en-US" sz="1800" b="1" dirty="0" err="1">
                  <a:latin typeface="Symbol" panose="05050102010706020507" pitchFamily="18" charset="2"/>
                </a:rPr>
                <a:t>s</a:t>
              </a:r>
              <a:r>
                <a:rPr lang="en-US" altLang="en-US" sz="1800" b="1" baseline="-25000" dirty="0" err="1"/>
                <a:t>C</a:t>
              </a:r>
              <a:r>
                <a:rPr lang="en-US" altLang="en-US" sz="1800" b="1" dirty="0">
                  <a:latin typeface="Symbol" panose="05050102010706020507" pitchFamily="18" charset="2"/>
                </a:rPr>
                <a:t> </a:t>
              </a:r>
              <a:r>
                <a:rPr lang="en-US" altLang="en-US" sz="1800" b="1" dirty="0"/>
                <a:t>=</a:t>
              </a:r>
              <a:r>
                <a:rPr lang="en-US" altLang="en-US" sz="1800" b="1" dirty="0">
                  <a:latin typeface="Symbol" panose="05050102010706020507" pitchFamily="18" charset="2"/>
                </a:rPr>
                <a:t> </a:t>
              </a:r>
              <a:r>
                <a:rPr lang="en-US" altLang="en-US" sz="1800" b="1" dirty="0" err="1"/>
                <a:t>u</a:t>
              </a:r>
              <a:r>
                <a:rPr lang="en-US" altLang="en-US" sz="1800" b="1" baseline="-25000" dirty="0" err="1"/>
                <a:t>r</a:t>
              </a:r>
              <a:endParaRPr lang="en-US" altLang="en-US" sz="1800" b="1" baseline="-25000" dirty="0"/>
            </a:p>
          </p:txBody>
        </p:sp>
        <p:sp>
          <p:nvSpPr>
            <p:cNvPr id="61498" name="Text Box 68"/>
            <p:cNvSpPr txBox="1">
              <a:spLocks noChangeArrowheads="1"/>
            </p:cNvSpPr>
            <p:nvPr/>
          </p:nvSpPr>
          <p:spPr bwMode="auto">
            <a:xfrm>
              <a:off x="4085" y="1955"/>
              <a:ext cx="65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dirty="0" err="1">
                  <a:latin typeface="Blazing" panose="00000400000000000000" pitchFamily="2" charset="0"/>
                </a:rPr>
                <a:t>’</a:t>
              </a:r>
              <a:r>
                <a:rPr lang="en-US" altLang="en-US" sz="1800" b="1" baseline="-25000" dirty="0" err="1"/>
                <a:t>h</a:t>
              </a:r>
              <a:r>
                <a:rPr lang="en-US" altLang="en-US" sz="1800" b="1" dirty="0"/>
                <a:t> =</a:t>
              </a:r>
              <a:r>
                <a:rPr lang="en-US" altLang="en-US" sz="1800" b="1" baseline="-25000" dirty="0"/>
                <a:t> </a:t>
              </a:r>
              <a:r>
                <a:rPr lang="en-US" altLang="en-US" sz="1800" b="1" dirty="0" err="1"/>
                <a:t>u</a:t>
              </a:r>
              <a:r>
                <a:rPr lang="en-US" altLang="en-US" sz="1800" b="1" baseline="-25000" dirty="0" err="1"/>
                <a:t>r</a:t>
              </a:r>
              <a:endParaRPr lang="en-US" altLang="en-US" sz="1800" b="1" baseline="-25000" dirty="0"/>
            </a:p>
          </p:txBody>
        </p:sp>
        <p:sp>
          <p:nvSpPr>
            <p:cNvPr id="61499" name="Rectangle 69" descr="Stationery"/>
            <p:cNvSpPr>
              <a:spLocks noChangeArrowheads="1"/>
            </p:cNvSpPr>
            <p:nvPr/>
          </p:nvSpPr>
          <p:spPr bwMode="auto">
            <a:xfrm>
              <a:off x="3607" y="1918"/>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800" b="1"/>
            </a:p>
          </p:txBody>
        </p:sp>
      </p:grpSp>
      <p:sp>
        <p:nvSpPr>
          <p:cNvPr id="147547" name="Text Box 91"/>
          <p:cNvSpPr txBox="1">
            <a:spLocks noChangeArrowheads="1"/>
          </p:cNvSpPr>
          <p:nvPr/>
        </p:nvSpPr>
        <p:spPr bwMode="auto">
          <a:xfrm>
            <a:off x="154045" y="5394080"/>
            <a:ext cx="2155032" cy="338554"/>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eaLnBrk="1" hangingPunct="1">
              <a:spcBef>
                <a:spcPct val="50000"/>
              </a:spcBef>
              <a:buClrTx/>
              <a:buSzTx/>
              <a:buFontTx/>
              <a:buNone/>
              <a:defRPr sz="1600" b="1">
                <a:solidFill>
                  <a:srgbClr val="0000FF"/>
                </a:solidFill>
                <a:latin typeface="Arial" panose="020B0604020202020204" pitchFamily="34" charset="0"/>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Step 3: At failure</a:t>
            </a:r>
          </a:p>
        </p:txBody>
      </p:sp>
      <p:grpSp>
        <p:nvGrpSpPr>
          <p:cNvPr id="147597" name="Group 141"/>
          <p:cNvGrpSpPr>
            <a:grpSpLocks/>
          </p:cNvGrpSpPr>
          <p:nvPr/>
        </p:nvGrpSpPr>
        <p:grpSpPr bwMode="auto">
          <a:xfrm>
            <a:off x="5740402" y="4049326"/>
            <a:ext cx="3236683" cy="1035844"/>
            <a:chOff x="3563" y="2441"/>
            <a:chExt cx="2197" cy="870"/>
          </a:xfrm>
        </p:grpSpPr>
        <p:sp>
          <p:nvSpPr>
            <p:cNvPr id="61488" name="Line 75"/>
            <p:cNvSpPr>
              <a:spLocks noChangeShapeType="1"/>
            </p:cNvSpPr>
            <p:nvPr/>
          </p:nvSpPr>
          <p:spPr bwMode="auto">
            <a:xfrm>
              <a:off x="3758" y="2700"/>
              <a:ext cx="0" cy="20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489" name="Line 76"/>
            <p:cNvSpPr>
              <a:spLocks noChangeShapeType="1"/>
            </p:cNvSpPr>
            <p:nvPr/>
          </p:nvSpPr>
          <p:spPr bwMode="auto">
            <a:xfrm rot="5400000">
              <a:off x="3980" y="3004"/>
              <a:ext cx="0" cy="19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490" name="Text Box 77"/>
            <p:cNvSpPr txBox="1">
              <a:spLocks noChangeArrowheads="1"/>
            </p:cNvSpPr>
            <p:nvPr/>
          </p:nvSpPr>
          <p:spPr bwMode="auto">
            <a:xfrm>
              <a:off x="3563" y="2441"/>
              <a:ext cx="1995"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dirty="0" err="1">
                  <a:latin typeface="Blazing" panose="00000400000000000000" pitchFamily="2" charset="0"/>
                </a:rPr>
                <a:t>’</a:t>
              </a:r>
              <a:r>
                <a:rPr lang="en-US" altLang="en-US" sz="1800" b="1" baseline="-25000" dirty="0" err="1"/>
                <a:t>V</a:t>
              </a:r>
              <a:r>
                <a:rPr lang="en-US" altLang="en-US" sz="1800" b="1" dirty="0"/>
                <a:t> =</a:t>
              </a:r>
              <a:r>
                <a:rPr lang="en-US" altLang="en-US" sz="1800" b="1" baseline="-25000" dirty="0"/>
                <a:t> </a:t>
              </a:r>
              <a:r>
                <a:rPr lang="en-US" altLang="en-US" sz="1800" b="1" dirty="0" err="1">
                  <a:latin typeface="Symbol" panose="05050102010706020507" pitchFamily="18" charset="2"/>
                </a:rPr>
                <a:t>s</a:t>
              </a:r>
              <a:r>
                <a:rPr lang="en-US" altLang="en-US" sz="1800" b="1" baseline="-25000" dirty="0" err="1"/>
                <a:t>C</a:t>
              </a:r>
              <a:r>
                <a:rPr lang="en-US" altLang="en-US" sz="1800" b="1" baseline="-25000" dirty="0"/>
                <a:t> </a:t>
              </a:r>
              <a:r>
                <a:rPr lang="en-US" altLang="en-US" sz="1800" b="1" dirty="0"/>
                <a:t>+</a:t>
              </a:r>
              <a:r>
                <a:rPr lang="en-US" altLang="en-US" sz="1800" b="1" baseline="-25000" dirty="0"/>
                <a:t> </a:t>
              </a:r>
              <a:r>
                <a:rPr lang="en-US" altLang="en-US" sz="1800" b="1" dirty="0">
                  <a:latin typeface="Symbol" panose="05050102010706020507" pitchFamily="18" charset="2"/>
                </a:rPr>
                <a:t>Ds </a:t>
              </a:r>
              <a:r>
                <a:rPr lang="en-US" altLang="en-US" sz="1800" b="1" dirty="0"/>
                <a:t>+ </a:t>
              </a:r>
              <a:r>
                <a:rPr lang="en-US" altLang="en-US" sz="1800" b="1" dirty="0" err="1"/>
                <a:t>u</a:t>
              </a:r>
              <a:r>
                <a:rPr lang="en-US" altLang="en-US" sz="1800" b="1" baseline="-25000" dirty="0" err="1"/>
                <a:t>r</a:t>
              </a:r>
              <a:r>
                <a:rPr lang="en-US" altLang="en-US" sz="1800" b="1" baseline="-25000" dirty="0"/>
                <a:t> </a:t>
              </a:r>
              <a:r>
                <a:rPr lang="en-US" altLang="en-US" sz="1800" b="1" dirty="0"/>
                <a:t>- </a:t>
              </a:r>
              <a:r>
                <a:rPr lang="en-US" altLang="en-US" sz="1800" b="1" dirty="0" err="1">
                  <a:latin typeface="Symbol" panose="05050102010706020507" pitchFamily="18" charset="2"/>
                </a:rPr>
                <a:t>s</a:t>
              </a:r>
              <a:r>
                <a:rPr lang="en-US" altLang="en-US" sz="1800" b="1" baseline="-25000" dirty="0" err="1"/>
                <a:t>c</a:t>
              </a:r>
              <a:r>
                <a:rPr lang="en-US" altLang="en-US" sz="1800" b="1" dirty="0"/>
                <a:t>    </a:t>
              </a:r>
              <a:r>
                <a:rPr lang="en-US" altLang="en-US" sz="1800" b="1" dirty="0">
                  <a:latin typeface="Symbol" panose="05050102010706020507" pitchFamily="18" charset="2"/>
                </a:rPr>
                <a:t>D</a:t>
              </a:r>
              <a:r>
                <a:rPr lang="en-US" altLang="en-US" sz="1800" b="1" dirty="0"/>
                <a:t>u </a:t>
              </a:r>
              <a:endParaRPr lang="en-US" altLang="en-US" sz="1800" b="1" baseline="-25000" dirty="0"/>
            </a:p>
          </p:txBody>
        </p:sp>
        <p:sp>
          <p:nvSpPr>
            <p:cNvPr id="61491" name="Text Box 78"/>
            <p:cNvSpPr txBox="1">
              <a:spLocks noChangeArrowheads="1"/>
            </p:cNvSpPr>
            <p:nvPr/>
          </p:nvSpPr>
          <p:spPr bwMode="auto">
            <a:xfrm>
              <a:off x="4046" y="2942"/>
              <a:ext cx="171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dirty="0" err="1">
                  <a:latin typeface="Blazing" panose="00000400000000000000" pitchFamily="2" charset="0"/>
                </a:rPr>
                <a:t>’</a:t>
              </a:r>
              <a:r>
                <a:rPr lang="en-US" altLang="en-US" sz="1800" b="1" baseline="-25000" dirty="0" err="1"/>
                <a:t>h</a:t>
              </a:r>
              <a:r>
                <a:rPr lang="en-US" altLang="en-US" sz="1800" b="1" dirty="0"/>
                <a:t> =</a:t>
              </a:r>
              <a:r>
                <a:rPr lang="en-US" altLang="en-US" sz="1800" b="1" baseline="-25000" dirty="0"/>
                <a:t> </a:t>
              </a:r>
              <a:r>
                <a:rPr lang="en-US" altLang="en-US" sz="1800" b="1" dirty="0" err="1">
                  <a:latin typeface="Symbol" panose="05050102010706020507" pitchFamily="18" charset="2"/>
                </a:rPr>
                <a:t>s</a:t>
              </a:r>
              <a:r>
                <a:rPr lang="en-US" altLang="en-US" sz="1800" b="1" baseline="-25000" dirty="0" err="1"/>
                <a:t>C</a:t>
              </a:r>
              <a:r>
                <a:rPr lang="en-US" altLang="en-US" sz="1800" b="1" baseline="-25000" dirty="0"/>
                <a:t> </a:t>
              </a:r>
              <a:r>
                <a:rPr lang="en-US" altLang="en-US" sz="1800" b="1" dirty="0"/>
                <a:t>+</a:t>
              </a:r>
              <a:r>
                <a:rPr lang="en-US" altLang="en-US" sz="1800" b="1" baseline="-25000" dirty="0"/>
                <a:t> </a:t>
              </a:r>
              <a:r>
                <a:rPr lang="en-US" altLang="en-US" sz="1800" b="1" dirty="0" err="1"/>
                <a:t>u</a:t>
              </a:r>
              <a:r>
                <a:rPr lang="en-US" altLang="en-US" sz="1800" b="1" baseline="-25000" dirty="0" err="1"/>
                <a:t>r</a:t>
              </a:r>
              <a:r>
                <a:rPr lang="en-US" altLang="en-US" sz="1800" b="1" baseline="-25000" dirty="0"/>
                <a:t> </a:t>
              </a:r>
              <a:r>
                <a:rPr lang="en-US" altLang="en-US" sz="1800" b="1" dirty="0"/>
                <a:t>- </a:t>
              </a:r>
              <a:r>
                <a:rPr lang="en-US" altLang="en-US" sz="1800" b="1" dirty="0" err="1">
                  <a:latin typeface="Symbol" panose="05050102010706020507" pitchFamily="18" charset="2"/>
                </a:rPr>
                <a:t>s</a:t>
              </a:r>
              <a:r>
                <a:rPr lang="en-US" altLang="en-US" sz="1800" b="1" baseline="-25000" dirty="0" err="1"/>
                <a:t>c</a:t>
              </a:r>
              <a:r>
                <a:rPr lang="en-US" altLang="en-US" sz="1800" b="1" dirty="0"/>
                <a:t>     </a:t>
              </a:r>
              <a:r>
                <a:rPr lang="en-US" altLang="en-US" sz="1800" b="1" dirty="0">
                  <a:latin typeface="Symbol" panose="05050102010706020507" pitchFamily="18" charset="2"/>
                </a:rPr>
                <a:t>D</a:t>
              </a:r>
              <a:r>
                <a:rPr lang="en-US" altLang="en-US" sz="1800" b="1" dirty="0"/>
                <a:t>u</a:t>
              </a:r>
              <a:endParaRPr lang="en-US" altLang="en-US" sz="1800" b="1" baseline="-25000" dirty="0"/>
            </a:p>
          </p:txBody>
        </p:sp>
        <p:sp>
          <p:nvSpPr>
            <p:cNvPr id="61492" name="Rectangle 79" descr="Stationery"/>
            <p:cNvSpPr>
              <a:spLocks noChangeArrowheads="1"/>
            </p:cNvSpPr>
            <p:nvPr/>
          </p:nvSpPr>
          <p:spPr bwMode="auto">
            <a:xfrm>
              <a:off x="3604" y="2905"/>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800" b="1"/>
            </a:p>
          </p:txBody>
        </p:sp>
        <p:pic>
          <p:nvPicPr>
            <p:cNvPr id="61493" name="Picture 13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7" y="2523"/>
              <a:ext cx="131"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1494" name="Object 139"/>
            <p:cNvGraphicFramePr>
              <a:graphicFrameLocks noChangeAspect="1"/>
            </p:cNvGraphicFramePr>
            <p:nvPr/>
          </p:nvGraphicFramePr>
          <p:xfrm>
            <a:off x="5220" y="2956"/>
            <a:ext cx="200" cy="265"/>
          </p:xfrm>
          <a:graphic>
            <a:graphicData uri="http://schemas.openxmlformats.org/presentationml/2006/ole">
              <mc:AlternateContent xmlns:mc="http://schemas.openxmlformats.org/markup-compatibility/2006">
                <mc:Choice xmlns:v="urn:schemas-microsoft-com:vml" Requires="v">
                  <p:oleObj spid="_x0000_s547920" name="Equation" r:id="rId6" imgW="139639" imgH="152334" progId="Equation.3">
                    <p:embed/>
                  </p:oleObj>
                </mc:Choice>
                <mc:Fallback>
                  <p:oleObj name="Equation" r:id="rId6" imgW="139639" imgH="152334"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0" y="2956"/>
                          <a:ext cx="200" cy="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47625" name="Group 169"/>
          <p:cNvGrpSpPr>
            <a:grpSpLocks/>
          </p:cNvGrpSpPr>
          <p:nvPr/>
        </p:nvGrpSpPr>
        <p:grpSpPr bwMode="auto">
          <a:xfrm>
            <a:off x="5230188" y="5481525"/>
            <a:ext cx="3746897" cy="1125140"/>
            <a:chOff x="3189" y="3374"/>
            <a:chExt cx="2571" cy="945"/>
          </a:xfrm>
        </p:grpSpPr>
        <p:sp>
          <p:nvSpPr>
            <p:cNvPr id="61481" name="Text Box 151"/>
            <p:cNvSpPr txBox="1">
              <a:spLocks noChangeArrowheads="1"/>
            </p:cNvSpPr>
            <p:nvPr/>
          </p:nvSpPr>
          <p:spPr bwMode="auto">
            <a:xfrm>
              <a:off x="3971" y="3776"/>
              <a:ext cx="1760"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5138" indent="-465138"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dirty="0" err="1">
                  <a:latin typeface="Blazing" panose="00000400000000000000" pitchFamily="2" charset="0"/>
                </a:rPr>
                <a:t>’</a:t>
              </a:r>
              <a:r>
                <a:rPr lang="en-US" altLang="en-US" sz="1800" b="1" baseline="-25000" dirty="0" err="1"/>
                <a:t>hf</a:t>
              </a:r>
              <a:r>
                <a:rPr lang="en-US" altLang="en-US" sz="1800" b="1" dirty="0"/>
                <a:t> =</a:t>
              </a:r>
              <a:r>
                <a:rPr lang="en-US" altLang="en-US" sz="1800" b="1" baseline="-25000" dirty="0"/>
                <a:t> </a:t>
              </a:r>
              <a:r>
                <a:rPr lang="en-US" altLang="en-US" sz="1800" b="1" dirty="0" err="1">
                  <a:latin typeface="Symbol" panose="05050102010706020507" pitchFamily="18" charset="2"/>
                </a:rPr>
                <a:t>s</a:t>
              </a:r>
              <a:r>
                <a:rPr lang="en-US" altLang="en-US" sz="1800" b="1" baseline="-25000" dirty="0" err="1"/>
                <a:t>C</a:t>
              </a:r>
              <a:r>
                <a:rPr lang="en-US" altLang="en-US" sz="1800" b="1" baseline="-25000" dirty="0"/>
                <a:t> </a:t>
              </a:r>
              <a:r>
                <a:rPr lang="en-US" altLang="en-US" sz="1800" b="1" dirty="0"/>
                <a:t>+</a:t>
              </a:r>
              <a:r>
                <a:rPr lang="en-US" altLang="en-US" sz="1800" b="1" baseline="-25000" dirty="0"/>
                <a:t> </a:t>
              </a:r>
              <a:r>
                <a:rPr lang="en-US" altLang="en-US" sz="1800" b="1" dirty="0" err="1"/>
                <a:t>u</a:t>
              </a:r>
              <a:r>
                <a:rPr lang="en-US" altLang="en-US" sz="1800" b="1" baseline="-25000" dirty="0" err="1"/>
                <a:t>r</a:t>
              </a:r>
              <a:r>
                <a:rPr lang="en-US" altLang="en-US" sz="1800" b="1" baseline="-25000" dirty="0"/>
                <a:t> </a:t>
              </a:r>
              <a:r>
                <a:rPr lang="en-US" altLang="en-US" sz="1800" b="1" dirty="0"/>
                <a:t>- </a:t>
              </a:r>
              <a:r>
                <a:rPr lang="en-US" altLang="en-US" sz="1800" b="1" dirty="0" err="1">
                  <a:latin typeface="Symbol" panose="05050102010706020507" pitchFamily="18" charset="2"/>
                </a:rPr>
                <a:t>s</a:t>
              </a:r>
              <a:r>
                <a:rPr lang="en-US" altLang="en-US" sz="1800" b="1" baseline="-25000" dirty="0" err="1"/>
                <a:t>c</a:t>
              </a:r>
              <a:r>
                <a:rPr lang="en-US" altLang="en-US" sz="1800" b="1" dirty="0"/>
                <a:t>     </a:t>
              </a:r>
              <a:r>
                <a:rPr lang="en-US" altLang="en-US" sz="1800" b="1" dirty="0" err="1">
                  <a:latin typeface="Symbol" panose="05050102010706020507" pitchFamily="18" charset="2"/>
                </a:rPr>
                <a:t>D</a:t>
              </a:r>
              <a:r>
                <a:rPr lang="en-US" altLang="en-US" sz="1800" b="1" dirty="0" err="1"/>
                <a:t>u</a:t>
              </a:r>
              <a:r>
                <a:rPr lang="en-US" altLang="en-US" sz="1800" b="1" baseline="-25000" dirty="0" err="1"/>
                <a:t>f</a:t>
              </a:r>
              <a:r>
                <a:rPr lang="en-US" altLang="en-US" sz="1800" b="1" baseline="-25000" dirty="0"/>
                <a:t> </a:t>
              </a:r>
              <a:r>
                <a:rPr lang="en-US" altLang="en-US" sz="1800" b="1" dirty="0"/>
                <a:t>= </a:t>
              </a:r>
              <a:r>
                <a:rPr lang="en-US" altLang="en-US" sz="1800" b="1" dirty="0">
                  <a:latin typeface="Symbol" panose="05050102010706020507" pitchFamily="18" charset="2"/>
                </a:rPr>
                <a:t>s</a:t>
              </a:r>
              <a:r>
                <a:rPr lang="en-US" altLang="en-US" sz="1800" b="1" dirty="0">
                  <a:latin typeface="Blazing" panose="00000400000000000000" pitchFamily="2" charset="0"/>
                </a:rPr>
                <a:t>’</a:t>
              </a:r>
              <a:r>
                <a:rPr lang="en-US" altLang="en-US" sz="1800" b="1" baseline="-25000" dirty="0"/>
                <a:t>3f</a:t>
              </a:r>
              <a:r>
                <a:rPr lang="en-US" altLang="en-US" sz="1800" b="1" dirty="0"/>
                <a:t> </a:t>
              </a:r>
            </a:p>
          </p:txBody>
        </p:sp>
        <p:sp>
          <p:nvSpPr>
            <p:cNvPr id="61482" name="Line 148"/>
            <p:cNvSpPr>
              <a:spLocks noChangeShapeType="1"/>
            </p:cNvSpPr>
            <p:nvPr/>
          </p:nvSpPr>
          <p:spPr bwMode="auto">
            <a:xfrm>
              <a:off x="3764" y="3633"/>
              <a:ext cx="0" cy="20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483" name="Line 149"/>
            <p:cNvSpPr>
              <a:spLocks noChangeShapeType="1"/>
            </p:cNvSpPr>
            <p:nvPr/>
          </p:nvSpPr>
          <p:spPr bwMode="auto">
            <a:xfrm rot="5400000">
              <a:off x="4000" y="3977"/>
              <a:ext cx="0" cy="18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484" name="Text Box 150"/>
            <p:cNvSpPr txBox="1">
              <a:spLocks noChangeArrowheads="1"/>
            </p:cNvSpPr>
            <p:nvPr/>
          </p:nvSpPr>
          <p:spPr bwMode="auto">
            <a:xfrm>
              <a:off x="3189" y="3374"/>
              <a:ext cx="2571"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dirty="0" err="1">
                  <a:latin typeface="Blazing" panose="00000400000000000000" pitchFamily="2" charset="0"/>
                </a:rPr>
                <a:t>’</a:t>
              </a:r>
              <a:r>
                <a:rPr lang="en-US" altLang="en-US" sz="1800" b="1" baseline="-25000" dirty="0" err="1"/>
                <a:t>Vf</a:t>
              </a:r>
              <a:r>
                <a:rPr lang="en-US" altLang="en-US" sz="1800" b="1" dirty="0"/>
                <a:t> =</a:t>
              </a:r>
              <a:r>
                <a:rPr lang="en-US" altLang="en-US" sz="1800" b="1" baseline="-25000" dirty="0"/>
                <a:t> </a:t>
              </a:r>
              <a:r>
                <a:rPr lang="en-US" altLang="en-US" sz="1800" b="1" dirty="0" err="1">
                  <a:latin typeface="Symbol" panose="05050102010706020507" pitchFamily="18" charset="2"/>
                </a:rPr>
                <a:t>s</a:t>
              </a:r>
              <a:r>
                <a:rPr lang="en-US" altLang="en-US" sz="1800" b="1" baseline="-25000" dirty="0" err="1"/>
                <a:t>C</a:t>
              </a:r>
              <a:r>
                <a:rPr lang="en-US" altLang="en-US" sz="1800" b="1" baseline="-25000" dirty="0"/>
                <a:t> </a:t>
              </a:r>
              <a:r>
                <a:rPr lang="en-US" altLang="en-US" sz="1800" b="1" dirty="0"/>
                <a:t>+</a:t>
              </a:r>
              <a:r>
                <a:rPr lang="en-US" altLang="en-US" sz="1800" b="1" baseline="-25000" dirty="0"/>
                <a:t> </a:t>
              </a:r>
              <a:r>
                <a:rPr lang="en-US" altLang="en-US" sz="1800" b="1" dirty="0" err="1">
                  <a:latin typeface="Symbol" panose="05050102010706020507" pitchFamily="18" charset="2"/>
                </a:rPr>
                <a:t>Ds</a:t>
              </a:r>
              <a:r>
                <a:rPr lang="en-US" altLang="en-US" sz="1800" b="1" baseline="-25000" dirty="0" err="1"/>
                <a:t>f</a:t>
              </a:r>
              <a:r>
                <a:rPr lang="en-US" altLang="en-US" sz="1800" b="1" dirty="0">
                  <a:latin typeface="Symbol" panose="05050102010706020507" pitchFamily="18" charset="2"/>
                </a:rPr>
                <a:t> </a:t>
              </a:r>
              <a:r>
                <a:rPr lang="en-US" altLang="en-US" sz="1800" b="1" dirty="0"/>
                <a:t>+ </a:t>
              </a:r>
              <a:r>
                <a:rPr lang="en-US" altLang="en-US" sz="1800" b="1" dirty="0" err="1"/>
                <a:t>u</a:t>
              </a:r>
              <a:r>
                <a:rPr lang="en-US" altLang="en-US" sz="1800" b="1" baseline="-25000" dirty="0" err="1"/>
                <a:t>r</a:t>
              </a:r>
              <a:r>
                <a:rPr lang="en-US" altLang="en-US" sz="1800" b="1" baseline="-25000" dirty="0"/>
                <a:t> </a:t>
              </a:r>
              <a:r>
                <a:rPr lang="en-US" altLang="en-US" sz="1800" b="1" dirty="0"/>
                <a:t>- </a:t>
              </a:r>
              <a:r>
                <a:rPr lang="en-US" altLang="en-US" sz="1800" b="1" dirty="0" err="1">
                  <a:latin typeface="Symbol" panose="05050102010706020507" pitchFamily="18" charset="2"/>
                </a:rPr>
                <a:t>s</a:t>
              </a:r>
              <a:r>
                <a:rPr lang="en-US" altLang="en-US" sz="1800" b="1" baseline="-25000" dirty="0" err="1"/>
                <a:t>c</a:t>
              </a:r>
              <a:r>
                <a:rPr lang="en-US" altLang="en-US" sz="1800" b="1" dirty="0"/>
                <a:t>    </a:t>
              </a:r>
              <a:r>
                <a:rPr lang="en-US" altLang="en-US" sz="1800" b="1" dirty="0" err="1">
                  <a:latin typeface="Symbol" panose="05050102010706020507" pitchFamily="18" charset="2"/>
                </a:rPr>
                <a:t>D</a:t>
              </a:r>
              <a:r>
                <a:rPr lang="en-US" altLang="en-US" sz="1800" b="1" dirty="0" err="1"/>
                <a:t>u</a:t>
              </a:r>
              <a:r>
                <a:rPr lang="en-US" altLang="en-US" sz="1800" b="1" baseline="-25000" dirty="0" err="1"/>
                <a:t>f</a:t>
              </a:r>
              <a:r>
                <a:rPr lang="en-US" altLang="en-US" sz="1800" b="1" dirty="0"/>
                <a:t> = </a:t>
              </a:r>
              <a:r>
                <a:rPr lang="en-US" altLang="en-US" sz="1800" b="1" dirty="0">
                  <a:latin typeface="Symbol" panose="05050102010706020507" pitchFamily="18" charset="2"/>
                </a:rPr>
                <a:t>s</a:t>
              </a:r>
              <a:r>
                <a:rPr lang="en-US" altLang="en-US" sz="1800" b="1" dirty="0">
                  <a:latin typeface="Blazing" panose="00000400000000000000" pitchFamily="2" charset="0"/>
                </a:rPr>
                <a:t>’</a:t>
              </a:r>
              <a:r>
                <a:rPr lang="en-US" altLang="en-US" sz="1800" b="1" baseline="-25000" dirty="0"/>
                <a:t>1f</a:t>
              </a:r>
              <a:r>
                <a:rPr lang="en-US" altLang="en-US" sz="1800" b="1" dirty="0"/>
                <a:t> </a:t>
              </a:r>
            </a:p>
          </p:txBody>
        </p:sp>
        <p:sp>
          <p:nvSpPr>
            <p:cNvPr id="61485" name="Rectangle 152" descr="Stationery"/>
            <p:cNvSpPr>
              <a:spLocks noChangeArrowheads="1"/>
            </p:cNvSpPr>
            <p:nvPr/>
          </p:nvSpPr>
          <p:spPr bwMode="auto">
            <a:xfrm>
              <a:off x="3610" y="3838"/>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800" b="1"/>
            </a:p>
          </p:txBody>
        </p:sp>
        <p:pic>
          <p:nvPicPr>
            <p:cNvPr id="61486" name="Picture 15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87" y="3480"/>
              <a:ext cx="131"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1487" name="Object 154"/>
            <p:cNvGraphicFramePr>
              <a:graphicFrameLocks noChangeAspect="1"/>
            </p:cNvGraphicFramePr>
            <p:nvPr/>
          </p:nvGraphicFramePr>
          <p:xfrm>
            <a:off x="5270" y="3841"/>
            <a:ext cx="200" cy="265"/>
          </p:xfrm>
          <a:graphic>
            <a:graphicData uri="http://schemas.openxmlformats.org/presentationml/2006/ole">
              <mc:AlternateContent xmlns:mc="http://schemas.openxmlformats.org/markup-compatibility/2006">
                <mc:Choice xmlns:v="urn:schemas-microsoft-com:vml" Requires="v">
                  <p:oleObj spid="_x0000_s547921" name="Equation" r:id="rId8" imgW="139639" imgH="152334" progId="Equation.3">
                    <p:embed/>
                  </p:oleObj>
                </mc:Choice>
                <mc:Fallback>
                  <p:oleObj name="Equation" r:id="rId8" imgW="139639" imgH="152334"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70" y="3841"/>
                          <a:ext cx="200" cy="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47613" name="Group 157"/>
          <p:cNvGrpSpPr>
            <a:grpSpLocks/>
          </p:cNvGrpSpPr>
          <p:nvPr/>
        </p:nvGrpSpPr>
        <p:grpSpPr bwMode="auto">
          <a:xfrm>
            <a:off x="3248708" y="5765681"/>
            <a:ext cx="1863325" cy="725091"/>
            <a:chOff x="2026" y="3857"/>
            <a:chExt cx="1023" cy="609"/>
          </a:xfrm>
        </p:grpSpPr>
        <p:sp>
          <p:nvSpPr>
            <p:cNvPr id="61479" name="Rectangle 112" descr="Stationery"/>
            <p:cNvSpPr>
              <a:spLocks noChangeArrowheads="1"/>
            </p:cNvSpPr>
            <p:nvPr/>
          </p:nvSpPr>
          <p:spPr bwMode="auto">
            <a:xfrm>
              <a:off x="2407" y="3857"/>
              <a:ext cx="347"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800" b="1"/>
            </a:p>
          </p:txBody>
        </p:sp>
        <p:sp>
          <p:nvSpPr>
            <p:cNvPr id="61480" name="Text Box 155"/>
            <p:cNvSpPr txBox="1">
              <a:spLocks noChangeArrowheads="1"/>
            </p:cNvSpPr>
            <p:nvPr/>
          </p:nvSpPr>
          <p:spPr bwMode="auto">
            <a:xfrm>
              <a:off x="2026" y="3923"/>
              <a:ext cx="1023"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a:t>-</a:t>
              </a:r>
              <a:r>
                <a:rPr lang="en-US" altLang="en-US" sz="1800" b="1" dirty="0" err="1"/>
                <a:t>u</a:t>
              </a:r>
              <a:r>
                <a:rPr lang="en-US" altLang="en-US" sz="1800" b="1" baseline="-25000" dirty="0" err="1"/>
                <a:t>r</a:t>
              </a:r>
              <a:r>
                <a:rPr lang="en-US" altLang="en-US" sz="1800" b="1" dirty="0">
                  <a:latin typeface="Symbol" panose="05050102010706020507" pitchFamily="18" charset="2"/>
                </a:rPr>
                <a:t> + </a:t>
              </a:r>
              <a:r>
                <a:rPr lang="en-US" altLang="en-US" sz="1800" b="1" dirty="0" err="1">
                  <a:latin typeface="Symbol" panose="05050102010706020507" pitchFamily="18" charset="2"/>
                </a:rPr>
                <a:t>s</a:t>
              </a:r>
              <a:r>
                <a:rPr lang="en-US" altLang="en-US" sz="1800" b="1" baseline="-25000" dirty="0" err="1"/>
                <a:t>c</a:t>
              </a:r>
              <a:r>
                <a:rPr lang="en-US" altLang="en-US" sz="1800" b="1" baseline="-25000" dirty="0"/>
                <a:t>  </a:t>
              </a:r>
              <a:r>
                <a:rPr lang="en-US" altLang="en-US" sz="1800" b="1" dirty="0"/>
                <a:t>± </a:t>
              </a:r>
              <a:r>
                <a:rPr lang="en-US" altLang="en-US" sz="1800" b="1" dirty="0" err="1">
                  <a:latin typeface="Symbol" panose="05050102010706020507" pitchFamily="18" charset="2"/>
                </a:rPr>
                <a:t>D</a:t>
              </a:r>
              <a:r>
                <a:rPr lang="en-US" altLang="en-US" sz="1800" b="1" dirty="0" err="1"/>
                <a:t>u</a:t>
              </a:r>
              <a:r>
                <a:rPr lang="en-US" altLang="en-US" sz="1800" b="1" baseline="-25000" dirty="0" err="1"/>
                <a:t>f</a:t>
              </a:r>
              <a:endParaRPr lang="en-US" altLang="en-US" sz="1800" b="1" baseline="-25000" dirty="0"/>
            </a:p>
          </p:txBody>
        </p:sp>
      </p:grpSp>
      <p:grpSp>
        <p:nvGrpSpPr>
          <p:cNvPr id="147624" name="Group 168"/>
          <p:cNvGrpSpPr>
            <a:grpSpLocks/>
          </p:cNvGrpSpPr>
          <p:nvPr/>
        </p:nvGrpSpPr>
        <p:grpSpPr bwMode="auto">
          <a:xfrm>
            <a:off x="2068118" y="5640618"/>
            <a:ext cx="1176338" cy="977509"/>
            <a:chOff x="814" y="3443"/>
            <a:chExt cx="988" cy="821"/>
          </a:xfrm>
        </p:grpSpPr>
        <p:grpSp>
          <p:nvGrpSpPr>
            <p:cNvPr id="61473" name="Group 146"/>
            <p:cNvGrpSpPr>
              <a:grpSpLocks/>
            </p:cNvGrpSpPr>
            <p:nvPr/>
          </p:nvGrpSpPr>
          <p:grpSpPr bwMode="auto">
            <a:xfrm>
              <a:off x="814" y="3636"/>
              <a:ext cx="885" cy="628"/>
              <a:chOff x="814" y="3636"/>
              <a:chExt cx="885" cy="628"/>
            </a:xfrm>
          </p:grpSpPr>
          <p:sp>
            <p:nvSpPr>
              <p:cNvPr id="61475" name="Rectangle 92" descr="Stationery"/>
              <p:cNvSpPr>
                <a:spLocks noChangeArrowheads="1"/>
              </p:cNvSpPr>
              <p:nvPr/>
            </p:nvSpPr>
            <p:spPr bwMode="auto">
              <a:xfrm>
                <a:off x="814" y="3858"/>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1800" b="1"/>
              </a:p>
            </p:txBody>
          </p:sp>
          <p:sp>
            <p:nvSpPr>
              <p:cNvPr id="61476" name="Line 93"/>
              <p:cNvSpPr>
                <a:spLocks noChangeShapeType="1"/>
              </p:cNvSpPr>
              <p:nvPr/>
            </p:nvSpPr>
            <p:spPr bwMode="auto">
              <a:xfrm>
                <a:off x="959" y="3636"/>
                <a:ext cx="0" cy="23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477" name="Line 94"/>
              <p:cNvSpPr>
                <a:spLocks noChangeShapeType="1"/>
              </p:cNvSpPr>
              <p:nvPr/>
            </p:nvSpPr>
            <p:spPr bwMode="auto">
              <a:xfrm rot="5400000">
                <a:off x="1195" y="3944"/>
                <a:ext cx="9" cy="21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61478" name="Text Box 95"/>
              <p:cNvSpPr txBox="1">
                <a:spLocks noChangeArrowheads="1"/>
              </p:cNvSpPr>
              <p:nvPr/>
            </p:nvSpPr>
            <p:spPr bwMode="auto">
              <a:xfrm>
                <a:off x="1202" y="3862"/>
                <a:ext cx="497"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baseline="-25000" dirty="0" err="1"/>
                  <a:t>C</a:t>
                </a:r>
                <a:endParaRPr lang="en-US" altLang="en-US" sz="1800" b="1" baseline="-25000" dirty="0"/>
              </a:p>
            </p:txBody>
          </p:sp>
        </p:grpSp>
        <p:sp>
          <p:nvSpPr>
            <p:cNvPr id="61474" name="Text Box 158"/>
            <p:cNvSpPr txBox="1">
              <a:spLocks noChangeArrowheads="1"/>
            </p:cNvSpPr>
            <p:nvPr/>
          </p:nvSpPr>
          <p:spPr bwMode="auto">
            <a:xfrm>
              <a:off x="888" y="3443"/>
              <a:ext cx="91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800" b="1" dirty="0" err="1">
                  <a:latin typeface="Symbol" panose="05050102010706020507" pitchFamily="18" charset="2"/>
                </a:rPr>
                <a:t>s</a:t>
              </a:r>
              <a:r>
                <a:rPr lang="en-US" altLang="en-US" sz="1800" b="1" baseline="-25000" dirty="0" err="1"/>
                <a:t>C</a:t>
              </a:r>
              <a:r>
                <a:rPr lang="en-US" altLang="en-US" sz="1800" b="1" baseline="-25000" dirty="0"/>
                <a:t> </a:t>
              </a:r>
              <a:r>
                <a:rPr lang="en-US" altLang="en-US" sz="1800" b="1" dirty="0"/>
                <a:t>+ </a:t>
              </a:r>
              <a:r>
                <a:rPr lang="en-US" altLang="en-US" sz="1800" b="1" dirty="0" err="1">
                  <a:latin typeface="Symbol" panose="05050102010706020507" pitchFamily="18" charset="2"/>
                </a:rPr>
                <a:t>Ds</a:t>
              </a:r>
              <a:r>
                <a:rPr lang="en-US" altLang="en-US" sz="1800" b="1" baseline="-25000" dirty="0" err="1"/>
                <a:t>f</a:t>
              </a:r>
              <a:endParaRPr lang="en-US" altLang="en-US" sz="1800" b="1" baseline="-25000" dirty="0"/>
            </a:p>
          </p:txBody>
        </p:sp>
      </p:grpSp>
      <p:sp>
        <p:nvSpPr>
          <p:cNvPr id="147618" name="Line 162"/>
          <p:cNvSpPr>
            <a:spLocks noChangeShapeType="1"/>
          </p:cNvSpPr>
          <p:nvPr/>
        </p:nvSpPr>
        <p:spPr bwMode="auto">
          <a:xfrm>
            <a:off x="154045" y="2641995"/>
            <a:ext cx="8620108" cy="119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619" name="Line 163"/>
          <p:cNvSpPr>
            <a:spLocks noChangeShapeType="1"/>
          </p:cNvSpPr>
          <p:nvPr/>
        </p:nvSpPr>
        <p:spPr bwMode="auto">
          <a:xfrm flipV="1">
            <a:off x="196512" y="3901685"/>
            <a:ext cx="85896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620" name="Line 164"/>
          <p:cNvSpPr>
            <a:spLocks noChangeShapeType="1"/>
          </p:cNvSpPr>
          <p:nvPr/>
        </p:nvSpPr>
        <p:spPr bwMode="auto">
          <a:xfrm>
            <a:off x="171706" y="5269466"/>
            <a:ext cx="8602447" cy="9990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7552" name="Group 96"/>
          <p:cNvGrpSpPr>
            <a:grpSpLocks/>
          </p:cNvGrpSpPr>
          <p:nvPr/>
        </p:nvGrpSpPr>
        <p:grpSpPr bwMode="auto">
          <a:xfrm>
            <a:off x="867529" y="6305752"/>
            <a:ext cx="1226344" cy="584597"/>
            <a:chOff x="-82" y="4000"/>
            <a:chExt cx="1030" cy="491"/>
          </a:xfrm>
        </p:grpSpPr>
        <p:grpSp>
          <p:nvGrpSpPr>
            <p:cNvPr id="61467" name="Group 97"/>
            <p:cNvGrpSpPr>
              <a:grpSpLocks/>
            </p:cNvGrpSpPr>
            <p:nvPr/>
          </p:nvGrpSpPr>
          <p:grpSpPr bwMode="auto">
            <a:xfrm>
              <a:off x="-82" y="4000"/>
              <a:ext cx="1030" cy="491"/>
              <a:chOff x="-82" y="4000"/>
              <a:chExt cx="1030" cy="491"/>
            </a:xfrm>
          </p:grpSpPr>
          <p:sp>
            <p:nvSpPr>
              <p:cNvPr id="61471" name="Arc 98"/>
              <p:cNvSpPr>
                <a:spLocks/>
              </p:cNvSpPr>
              <p:nvPr/>
            </p:nvSpPr>
            <p:spPr bwMode="auto">
              <a:xfrm rot="-2694223" flipH="1" flipV="1">
                <a:off x="585" y="4000"/>
                <a:ext cx="363" cy="253"/>
              </a:xfrm>
              <a:custGeom>
                <a:avLst/>
                <a:gdLst>
                  <a:gd name="T0" fmla="*/ 0 w 25874"/>
                  <a:gd name="T1" fmla="*/ 0 h 25349"/>
                  <a:gd name="T2" fmla="*/ 0 w 25874"/>
                  <a:gd name="T3" fmla="*/ 0 h 25349"/>
                  <a:gd name="T4" fmla="*/ 0 w 25874"/>
                  <a:gd name="T5" fmla="*/ 0 h 25349"/>
                  <a:gd name="T6" fmla="*/ 0 60000 65536"/>
                  <a:gd name="T7" fmla="*/ 0 60000 65536"/>
                  <a:gd name="T8" fmla="*/ 0 60000 65536"/>
                </a:gdLst>
                <a:ahLst/>
                <a:cxnLst>
                  <a:cxn ang="T6">
                    <a:pos x="T0" y="T1"/>
                  </a:cxn>
                  <a:cxn ang="T7">
                    <a:pos x="T2" y="T3"/>
                  </a:cxn>
                  <a:cxn ang="T8">
                    <a:pos x="T4" y="T5"/>
                  </a:cxn>
                </a:cxnLst>
                <a:rect l="0" t="0" r="r" b="b"/>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lnTo>
                      <a:pt x="0" y="427"/>
                    </a:lnTo>
                    <a:close/>
                  </a:path>
                </a:pathLst>
              </a:custGeom>
              <a:noFill/>
              <a:ln w="76200">
                <a:pattFill prst="sphere">
                  <a:fgClr>
                    <a:schemeClr val="tx1"/>
                  </a:fgClr>
                  <a:bgClr>
                    <a:srgbClr val="FFFFFF"/>
                  </a:bgClr>
                </a:patt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72" name="Text Box 99"/>
              <p:cNvSpPr txBox="1">
                <a:spLocks noChangeArrowheads="1"/>
              </p:cNvSpPr>
              <p:nvPr/>
            </p:nvSpPr>
            <p:spPr bwMode="auto">
              <a:xfrm>
                <a:off x="-82" y="4064"/>
                <a:ext cx="870"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1350" dirty="0">
                    <a:solidFill>
                      <a:schemeClr val="hlink"/>
                    </a:solidFill>
                  </a:rPr>
                  <a:t>No drainage</a:t>
                </a:r>
              </a:p>
            </p:txBody>
          </p:sp>
        </p:grpSp>
        <p:grpSp>
          <p:nvGrpSpPr>
            <p:cNvPr id="61468" name="Group 100"/>
            <p:cNvGrpSpPr>
              <a:grpSpLocks/>
            </p:cNvGrpSpPr>
            <p:nvPr/>
          </p:nvGrpSpPr>
          <p:grpSpPr bwMode="auto">
            <a:xfrm>
              <a:off x="501" y="4095"/>
              <a:ext cx="180" cy="198"/>
              <a:chOff x="477" y="2871"/>
              <a:chExt cx="180" cy="198"/>
            </a:xfrm>
          </p:grpSpPr>
          <p:sp>
            <p:nvSpPr>
              <p:cNvPr id="61469" name="Line 101"/>
              <p:cNvSpPr>
                <a:spLocks noChangeShapeType="1"/>
              </p:cNvSpPr>
              <p:nvPr/>
            </p:nvSpPr>
            <p:spPr bwMode="auto">
              <a:xfrm>
                <a:off x="486" y="2871"/>
                <a:ext cx="171" cy="198"/>
              </a:xfrm>
              <a:prstGeom prst="line">
                <a:avLst/>
              </a:prstGeom>
              <a:noFill/>
              <a:ln w="508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70" name="Line 102"/>
              <p:cNvSpPr>
                <a:spLocks noChangeShapeType="1"/>
              </p:cNvSpPr>
              <p:nvPr/>
            </p:nvSpPr>
            <p:spPr bwMode="auto">
              <a:xfrm flipH="1">
                <a:off x="477" y="2889"/>
                <a:ext cx="144" cy="18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03" name="Text Box 31"/>
          <p:cNvSpPr txBox="1">
            <a:spLocks noChangeArrowheads="1"/>
          </p:cNvSpPr>
          <p:nvPr/>
        </p:nvSpPr>
        <p:spPr bwMode="auto">
          <a:xfrm>
            <a:off x="2109787" y="2844402"/>
            <a:ext cx="5476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err="1">
                <a:latin typeface="Symbol" panose="05050102010706020507" pitchFamily="18" charset="2"/>
              </a:rPr>
              <a:t>s</a:t>
            </a:r>
            <a:r>
              <a:rPr lang="en-US" altLang="en-US" sz="1600" b="1" baseline="-25000" dirty="0" err="1"/>
              <a:t>C</a:t>
            </a:r>
            <a:endParaRPr lang="en-US" altLang="en-US" sz="1600" b="1" baseline="-25000" dirty="0"/>
          </a:p>
        </p:txBody>
      </p:sp>
      <p:sp>
        <p:nvSpPr>
          <p:cNvPr id="2" name="Rectangle 1"/>
          <p:cNvSpPr/>
          <p:nvPr/>
        </p:nvSpPr>
        <p:spPr>
          <a:xfrm>
            <a:off x="3874341" y="1031520"/>
            <a:ext cx="3204654" cy="923330"/>
          </a:xfrm>
          <a:prstGeom prst="rect">
            <a:avLst/>
          </a:prstGeom>
          <a:solidFill>
            <a:schemeClr val="tx2">
              <a:lumMod val="20000"/>
              <a:lumOff val="80000"/>
            </a:schemeClr>
          </a:solidFill>
        </p:spPr>
        <p:txBody>
          <a:bodyPr wrap="square">
            <a:spAutoFit/>
          </a:bodyPr>
          <a:lstStyle/>
          <a:p>
            <a:pPr algn="l" rtl="0"/>
            <a:r>
              <a:rPr lang="en-US" altLang="en-US" b="1" dirty="0" smtClean="0">
                <a:solidFill>
                  <a:srgbClr val="FF0000"/>
                </a:solidFill>
              </a:rPr>
              <a:t>HK Fig. 11.38 . It is too messy so I do not use it . Instead simpler one</a:t>
            </a:r>
            <a:endParaRPr lang="en-US" dirty="0">
              <a:solidFill>
                <a:srgbClr val="FF0000"/>
              </a:solidFill>
            </a:endParaRPr>
          </a:p>
        </p:txBody>
      </p:sp>
    </p:spTree>
    <p:custDataLst>
      <p:tags r:id="rId2"/>
    </p:custDataLst>
    <p:extLst>
      <p:ext uri="{BB962C8B-B14F-4D97-AF65-F5344CB8AC3E}">
        <p14:creationId xmlns:p14="http://schemas.microsoft.com/office/powerpoint/2010/main" val="215285372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7466"/>
                                        </p:tgtEl>
                                        <p:attrNameLst>
                                          <p:attrName>style.visibility</p:attrName>
                                        </p:attrNameLst>
                                      </p:cBhvr>
                                      <p:to>
                                        <p:strVal val="visible"/>
                                      </p:to>
                                    </p:set>
                                    <p:animEffect transition="in" filter="wipe(left)">
                                      <p:cBhvr>
                                        <p:cTn id="7" dur="1000"/>
                                        <p:tgtEl>
                                          <p:spTgt spid="1474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7459"/>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4" presetClass="entr" presetSubtype="16" fill="hold" nodeType="clickEffect">
                                  <p:stCondLst>
                                    <p:cond delay="0"/>
                                  </p:stCondLst>
                                  <p:childTnLst>
                                    <p:set>
                                      <p:cBhvr>
                                        <p:cTn id="15" dur="1" fill="hold">
                                          <p:stCondLst>
                                            <p:cond delay="0"/>
                                          </p:stCondLst>
                                        </p:cTn>
                                        <p:tgtEl>
                                          <p:spTgt spid="147621"/>
                                        </p:tgtEl>
                                        <p:attrNameLst>
                                          <p:attrName>style.visibility</p:attrName>
                                        </p:attrNameLst>
                                      </p:cBhvr>
                                      <p:to>
                                        <p:strVal val="visible"/>
                                      </p:to>
                                    </p:set>
                                    <p:animEffect transition="in" filter="box(in)">
                                      <p:cBhvr>
                                        <p:cTn id="16" dur="500"/>
                                        <p:tgtEl>
                                          <p:spTgt spid="14762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147573"/>
                                        </p:tgtEl>
                                        <p:attrNameLst>
                                          <p:attrName>style.visibility</p:attrName>
                                        </p:attrNameLst>
                                      </p:cBhvr>
                                      <p:to>
                                        <p:strVal val="visible"/>
                                      </p:to>
                                    </p:set>
                                    <p:animEffect transition="in" filter="box(in)">
                                      <p:cBhvr>
                                        <p:cTn id="21" dur="500"/>
                                        <p:tgtEl>
                                          <p:spTgt spid="14757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16" fill="hold" nodeType="clickEffect">
                                  <p:stCondLst>
                                    <p:cond delay="0"/>
                                  </p:stCondLst>
                                  <p:childTnLst>
                                    <p:set>
                                      <p:cBhvr>
                                        <p:cTn id="25" dur="1" fill="hold">
                                          <p:stCondLst>
                                            <p:cond delay="0"/>
                                          </p:stCondLst>
                                        </p:cTn>
                                        <p:tgtEl>
                                          <p:spTgt spid="147571"/>
                                        </p:tgtEl>
                                        <p:attrNameLst>
                                          <p:attrName>style.visibility</p:attrName>
                                        </p:attrNameLst>
                                      </p:cBhvr>
                                      <p:to>
                                        <p:strVal val="visible"/>
                                      </p:to>
                                    </p:set>
                                    <p:animEffect transition="in" filter="box(in)">
                                      <p:cBhvr>
                                        <p:cTn id="26" dur="500"/>
                                        <p:tgtEl>
                                          <p:spTgt spid="147571"/>
                                        </p:tgtEl>
                                      </p:cBhvr>
                                    </p:animEffect>
                                  </p:childTnLst>
                                </p:cTn>
                              </p:par>
                            </p:childTnLst>
                          </p:cTn>
                        </p:par>
                        <p:par>
                          <p:cTn id="27" fill="hold" nodeType="afterGroup">
                            <p:stCondLst>
                              <p:cond delay="500"/>
                            </p:stCondLst>
                            <p:childTnLst>
                              <p:par>
                                <p:cTn id="28" presetID="1" presetClass="entr" presetSubtype="0" fill="hold" grpId="0" nodeType="afterEffect">
                                  <p:stCondLst>
                                    <p:cond delay="0"/>
                                  </p:stCondLst>
                                  <p:childTnLst>
                                    <p:set>
                                      <p:cBhvr>
                                        <p:cTn id="29" dur="1" fill="hold">
                                          <p:stCondLst>
                                            <p:cond delay="0"/>
                                          </p:stCondLst>
                                        </p:cTn>
                                        <p:tgtEl>
                                          <p:spTgt spid="147618"/>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47475"/>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16" fill="hold" nodeType="clickEffect">
                                  <p:stCondLst>
                                    <p:cond delay="0"/>
                                  </p:stCondLst>
                                  <p:childTnLst>
                                    <p:set>
                                      <p:cBhvr>
                                        <p:cTn id="37" dur="1" fill="hold">
                                          <p:stCondLst>
                                            <p:cond delay="0"/>
                                          </p:stCondLst>
                                        </p:cTn>
                                        <p:tgtEl>
                                          <p:spTgt spid="147572"/>
                                        </p:tgtEl>
                                        <p:attrNameLst>
                                          <p:attrName>style.visibility</p:attrName>
                                        </p:attrNameLst>
                                      </p:cBhvr>
                                      <p:to>
                                        <p:strVal val="visible"/>
                                      </p:to>
                                    </p:set>
                                    <p:animEffect transition="in" filter="box(in)">
                                      <p:cBhvr>
                                        <p:cTn id="38" dur="500"/>
                                        <p:tgtEl>
                                          <p:spTgt spid="147572"/>
                                        </p:tgtEl>
                                      </p:cBhvr>
                                    </p:animEffect>
                                  </p:childTnLst>
                                </p:cTn>
                              </p:par>
                              <p:par>
                                <p:cTn id="39" presetID="22" presetClass="entr" presetSubtype="2" fill="hold" nodeType="withEffect">
                                  <p:stCondLst>
                                    <p:cond delay="0"/>
                                  </p:stCondLst>
                                  <p:childTnLst>
                                    <p:set>
                                      <p:cBhvr>
                                        <p:cTn id="40" dur="1" fill="hold">
                                          <p:stCondLst>
                                            <p:cond delay="0"/>
                                          </p:stCondLst>
                                        </p:cTn>
                                        <p:tgtEl>
                                          <p:spTgt spid="147501"/>
                                        </p:tgtEl>
                                        <p:attrNameLst>
                                          <p:attrName>style.visibility</p:attrName>
                                        </p:attrNameLst>
                                      </p:cBhvr>
                                      <p:to>
                                        <p:strVal val="visible"/>
                                      </p:to>
                                    </p:set>
                                    <p:animEffect transition="in" filter="wipe(right)">
                                      <p:cBhvr>
                                        <p:cTn id="41" dur="2000"/>
                                        <p:tgtEl>
                                          <p:spTgt spid="147501"/>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ntr" presetSubtype="16" fill="hold" nodeType="clickEffect">
                                  <p:stCondLst>
                                    <p:cond delay="0"/>
                                  </p:stCondLst>
                                  <p:childTnLst>
                                    <p:set>
                                      <p:cBhvr>
                                        <p:cTn id="45" dur="1" fill="hold">
                                          <p:stCondLst>
                                            <p:cond delay="0"/>
                                          </p:stCondLst>
                                        </p:cTn>
                                        <p:tgtEl>
                                          <p:spTgt spid="147599"/>
                                        </p:tgtEl>
                                        <p:attrNameLst>
                                          <p:attrName>style.visibility</p:attrName>
                                        </p:attrNameLst>
                                      </p:cBhvr>
                                      <p:to>
                                        <p:strVal val="visible"/>
                                      </p:to>
                                    </p:set>
                                    <p:animEffect transition="in" filter="box(in)">
                                      <p:cBhvr>
                                        <p:cTn id="46" dur="500"/>
                                        <p:tgtEl>
                                          <p:spTgt spid="14759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16" fill="hold" nodeType="clickEffect">
                                  <p:stCondLst>
                                    <p:cond delay="0"/>
                                  </p:stCondLst>
                                  <p:childTnLst>
                                    <p:set>
                                      <p:cBhvr>
                                        <p:cTn id="50" dur="1" fill="hold">
                                          <p:stCondLst>
                                            <p:cond delay="0"/>
                                          </p:stCondLst>
                                        </p:cTn>
                                        <p:tgtEl>
                                          <p:spTgt spid="147598"/>
                                        </p:tgtEl>
                                        <p:attrNameLst>
                                          <p:attrName>style.visibility</p:attrName>
                                        </p:attrNameLst>
                                      </p:cBhvr>
                                      <p:to>
                                        <p:strVal val="visible"/>
                                      </p:to>
                                    </p:set>
                                    <p:animEffect transition="in" filter="box(in)">
                                      <p:cBhvr>
                                        <p:cTn id="51" dur="500"/>
                                        <p:tgtEl>
                                          <p:spTgt spid="147598"/>
                                        </p:tgtEl>
                                      </p:cBhvr>
                                    </p:animEffect>
                                  </p:childTnLst>
                                </p:cTn>
                              </p:par>
                            </p:childTnLst>
                          </p:cTn>
                        </p:par>
                        <p:par>
                          <p:cTn id="52" fill="hold" nodeType="afterGroup">
                            <p:stCondLst>
                              <p:cond delay="500"/>
                            </p:stCondLst>
                            <p:childTnLst>
                              <p:par>
                                <p:cTn id="53" presetID="1" presetClass="entr" presetSubtype="0" fill="hold" grpId="0" nodeType="afterEffect">
                                  <p:stCondLst>
                                    <p:cond delay="0"/>
                                  </p:stCondLst>
                                  <p:childTnLst>
                                    <p:set>
                                      <p:cBhvr>
                                        <p:cTn id="54" dur="1" fill="hold">
                                          <p:stCondLst>
                                            <p:cond delay="0"/>
                                          </p:stCondLst>
                                        </p:cTn>
                                        <p:tgtEl>
                                          <p:spTgt spid="14761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7494"/>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ntr" presetSubtype="16" fill="hold" nodeType="clickEffect">
                                  <p:stCondLst>
                                    <p:cond delay="0"/>
                                  </p:stCondLst>
                                  <p:childTnLst>
                                    <p:set>
                                      <p:cBhvr>
                                        <p:cTn id="62" dur="1" fill="hold">
                                          <p:stCondLst>
                                            <p:cond delay="0"/>
                                          </p:stCondLst>
                                        </p:cTn>
                                        <p:tgtEl>
                                          <p:spTgt spid="147623"/>
                                        </p:tgtEl>
                                        <p:attrNameLst>
                                          <p:attrName>style.visibility</p:attrName>
                                        </p:attrNameLst>
                                      </p:cBhvr>
                                      <p:to>
                                        <p:strVal val="visible"/>
                                      </p:to>
                                    </p:set>
                                    <p:animEffect transition="in" filter="box(in)">
                                      <p:cBhvr>
                                        <p:cTn id="63" dur="500"/>
                                        <p:tgtEl>
                                          <p:spTgt spid="147623"/>
                                        </p:tgtEl>
                                      </p:cBhvr>
                                    </p:animEffect>
                                  </p:childTnLst>
                                </p:cTn>
                              </p:par>
                            </p:childTnLst>
                          </p:cTn>
                        </p:par>
                        <p:par>
                          <p:cTn id="64" fill="hold" nodeType="afterGroup">
                            <p:stCondLst>
                              <p:cond delay="500"/>
                            </p:stCondLst>
                            <p:childTnLst>
                              <p:par>
                                <p:cTn id="65" presetID="22" presetClass="entr" presetSubtype="2" fill="hold" nodeType="afterEffect">
                                  <p:stCondLst>
                                    <p:cond delay="0"/>
                                  </p:stCondLst>
                                  <p:childTnLst>
                                    <p:set>
                                      <p:cBhvr>
                                        <p:cTn id="66" dur="1" fill="hold">
                                          <p:stCondLst>
                                            <p:cond delay="0"/>
                                          </p:stCondLst>
                                        </p:cTn>
                                        <p:tgtEl>
                                          <p:spTgt spid="147508"/>
                                        </p:tgtEl>
                                        <p:attrNameLst>
                                          <p:attrName>style.visibility</p:attrName>
                                        </p:attrNameLst>
                                      </p:cBhvr>
                                      <p:to>
                                        <p:strVal val="visible"/>
                                      </p:to>
                                    </p:set>
                                    <p:animEffect transition="in" filter="wipe(right)">
                                      <p:cBhvr>
                                        <p:cTn id="67" dur="2000"/>
                                        <p:tgtEl>
                                          <p:spTgt spid="147508"/>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ntr" presetSubtype="16" fill="hold" nodeType="clickEffect">
                                  <p:stCondLst>
                                    <p:cond delay="0"/>
                                  </p:stCondLst>
                                  <p:childTnLst>
                                    <p:set>
                                      <p:cBhvr>
                                        <p:cTn id="71" dur="1" fill="hold">
                                          <p:stCondLst>
                                            <p:cond delay="0"/>
                                          </p:stCondLst>
                                        </p:cTn>
                                        <p:tgtEl>
                                          <p:spTgt spid="147612"/>
                                        </p:tgtEl>
                                        <p:attrNameLst>
                                          <p:attrName>style.visibility</p:attrName>
                                        </p:attrNameLst>
                                      </p:cBhvr>
                                      <p:to>
                                        <p:strVal val="visible"/>
                                      </p:to>
                                    </p:set>
                                    <p:animEffect transition="in" filter="box(in)">
                                      <p:cBhvr>
                                        <p:cTn id="72" dur="500"/>
                                        <p:tgtEl>
                                          <p:spTgt spid="14761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4" presetClass="entr" presetSubtype="16" fill="hold" nodeType="clickEffect">
                                  <p:stCondLst>
                                    <p:cond delay="0"/>
                                  </p:stCondLst>
                                  <p:childTnLst>
                                    <p:set>
                                      <p:cBhvr>
                                        <p:cTn id="76" dur="1" fill="hold">
                                          <p:stCondLst>
                                            <p:cond delay="0"/>
                                          </p:stCondLst>
                                        </p:cTn>
                                        <p:tgtEl>
                                          <p:spTgt spid="147597"/>
                                        </p:tgtEl>
                                        <p:attrNameLst>
                                          <p:attrName>style.visibility</p:attrName>
                                        </p:attrNameLst>
                                      </p:cBhvr>
                                      <p:to>
                                        <p:strVal val="visible"/>
                                      </p:to>
                                    </p:set>
                                    <p:animEffect transition="in" filter="box(in)">
                                      <p:cBhvr>
                                        <p:cTn id="77" dur="500"/>
                                        <p:tgtEl>
                                          <p:spTgt spid="147597"/>
                                        </p:tgtEl>
                                      </p:cBhvr>
                                    </p:animEffect>
                                  </p:childTnLst>
                                </p:cTn>
                              </p:par>
                            </p:childTnLst>
                          </p:cTn>
                        </p:par>
                        <p:par>
                          <p:cTn id="78" fill="hold" nodeType="afterGroup">
                            <p:stCondLst>
                              <p:cond delay="500"/>
                            </p:stCondLst>
                            <p:childTnLst>
                              <p:par>
                                <p:cTn id="79" presetID="1" presetClass="entr" presetSubtype="0" fill="hold" grpId="0" nodeType="afterEffect">
                                  <p:stCondLst>
                                    <p:cond delay="0"/>
                                  </p:stCondLst>
                                  <p:childTnLst>
                                    <p:set>
                                      <p:cBhvr>
                                        <p:cTn id="80" dur="1" fill="hold">
                                          <p:stCondLst>
                                            <p:cond delay="0"/>
                                          </p:stCondLst>
                                        </p:cTn>
                                        <p:tgtEl>
                                          <p:spTgt spid="147620"/>
                                        </p:tgtEl>
                                        <p:attrNameLst>
                                          <p:attrName>style.visibility</p:attrName>
                                        </p:attrNameLst>
                                      </p:cBhvr>
                                      <p:to>
                                        <p:strVal val="visible"/>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147547"/>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4" presetClass="entr" presetSubtype="16" fill="hold" nodeType="clickEffect">
                                  <p:stCondLst>
                                    <p:cond delay="0"/>
                                  </p:stCondLst>
                                  <p:childTnLst>
                                    <p:set>
                                      <p:cBhvr>
                                        <p:cTn id="88" dur="1" fill="hold">
                                          <p:stCondLst>
                                            <p:cond delay="0"/>
                                          </p:stCondLst>
                                        </p:cTn>
                                        <p:tgtEl>
                                          <p:spTgt spid="147624"/>
                                        </p:tgtEl>
                                        <p:attrNameLst>
                                          <p:attrName>style.visibility</p:attrName>
                                        </p:attrNameLst>
                                      </p:cBhvr>
                                      <p:to>
                                        <p:strVal val="visible"/>
                                      </p:to>
                                    </p:set>
                                    <p:animEffect transition="in" filter="box(in)">
                                      <p:cBhvr>
                                        <p:cTn id="89" dur="500"/>
                                        <p:tgtEl>
                                          <p:spTgt spid="147624"/>
                                        </p:tgtEl>
                                      </p:cBhvr>
                                    </p:animEffect>
                                  </p:childTnLst>
                                </p:cTn>
                              </p:par>
                            </p:childTnLst>
                          </p:cTn>
                        </p:par>
                        <p:par>
                          <p:cTn id="90" fill="hold" nodeType="afterGroup">
                            <p:stCondLst>
                              <p:cond delay="500"/>
                            </p:stCondLst>
                            <p:childTnLst>
                              <p:par>
                                <p:cTn id="91" presetID="22" presetClass="entr" presetSubtype="2" fill="hold" nodeType="afterEffect">
                                  <p:stCondLst>
                                    <p:cond delay="0"/>
                                  </p:stCondLst>
                                  <p:childTnLst>
                                    <p:set>
                                      <p:cBhvr>
                                        <p:cTn id="92" dur="1" fill="hold">
                                          <p:stCondLst>
                                            <p:cond delay="0"/>
                                          </p:stCondLst>
                                        </p:cTn>
                                        <p:tgtEl>
                                          <p:spTgt spid="147552"/>
                                        </p:tgtEl>
                                        <p:attrNameLst>
                                          <p:attrName>style.visibility</p:attrName>
                                        </p:attrNameLst>
                                      </p:cBhvr>
                                      <p:to>
                                        <p:strVal val="visible"/>
                                      </p:to>
                                    </p:set>
                                    <p:animEffect transition="in" filter="wipe(right)">
                                      <p:cBhvr>
                                        <p:cTn id="93" dur="2000"/>
                                        <p:tgtEl>
                                          <p:spTgt spid="147552"/>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4" presetClass="entr" presetSubtype="16" fill="hold" nodeType="clickEffect">
                                  <p:stCondLst>
                                    <p:cond delay="0"/>
                                  </p:stCondLst>
                                  <p:childTnLst>
                                    <p:set>
                                      <p:cBhvr>
                                        <p:cTn id="97" dur="1" fill="hold">
                                          <p:stCondLst>
                                            <p:cond delay="0"/>
                                          </p:stCondLst>
                                        </p:cTn>
                                        <p:tgtEl>
                                          <p:spTgt spid="147613"/>
                                        </p:tgtEl>
                                        <p:attrNameLst>
                                          <p:attrName>style.visibility</p:attrName>
                                        </p:attrNameLst>
                                      </p:cBhvr>
                                      <p:to>
                                        <p:strVal val="visible"/>
                                      </p:to>
                                    </p:set>
                                    <p:animEffect transition="in" filter="box(in)">
                                      <p:cBhvr>
                                        <p:cTn id="98" dur="500"/>
                                        <p:tgtEl>
                                          <p:spTgt spid="147613"/>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4" presetClass="entr" presetSubtype="16" fill="hold" nodeType="clickEffect">
                                  <p:stCondLst>
                                    <p:cond delay="0"/>
                                  </p:stCondLst>
                                  <p:childTnLst>
                                    <p:set>
                                      <p:cBhvr>
                                        <p:cTn id="102" dur="1" fill="hold">
                                          <p:stCondLst>
                                            <p:cond delay="0"/>
                                          </p:stCondLst>
                                        </p:cTn>
                                        <p:tgtEl>
                                          <p:spTgt spid="147625"/>
                                        </p:tgtEl>
                                        <p:attrNameLst>
                                          <p:attrName>style.visibility</p:attrName>
                                        </p:attrNameLst>
                                      </p:cBhvr>
                                      <p:to>
                                        <p:strVal val="visible"/>
                                      </p:to>
                                    </p:set>
                                    <p:animEffect transition="in" filter="box(in)">
                                      <p:cBhvr>
                                        <p:cTn id="103" dur="500"/>
                                        <p:tgtEl>
                                          <p:spTgt spid="147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animBg="1"/>
      <p:bldP spid="147475" grpId="0" animBg="1"/>
      <p:bldP spid="147494" grpId="0" animBg="1"/>
      <p:bldP spid="147547" grpId="0" animBg="1"/>
      <p:bldP spid="147618" grpId="0" animBg="1"/>
      <p:bldP spid="147619" grpId="0" animBg="1"/>
      <p:bldP spid="147620"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270272" y="98238"/>
            <a:ext cx="5600700" cy="342900"/>
          </a:xfrm>
        </p:spPr>
        <p:txBody>
          <a:bodyPr/>
          <a:lstStyle/>
          <a:p>
            <a:pPr algn="just" eaLnBrk="1" hangingPunct="1"/>
            <a:r>
              <a:rPr lang="en-US" altLang="en-US" sz="2000" b="1" dirty="0" smtClean="0">
                <a:solidFill>
                  <a:srgbClr val="0000FF"/>
                </a:solidFill>
                <a:latin typeface="Arial" panose="020B0604020202020204" pitchFamily="34" charset="0"/>
                <a:cs typeface="Arial" panose="020B0604020202020204" pitchFamily="34" charset="0"/>
              </a:rPr>
              <a:t>Unconsolidated Compression Test (UC </a:t>
            </a:r>
            <a:r>
              <a:rPr lang="en-US" altLang="en-US" sz="2000" b="1" dirty="0">
                <a:solidFill>
                  <a:srgbClr val="0000FF"/>
                </a:solidFill>
                <a:latin typeface="Arial" panose="020B0604020202020204" pitchFamily="34" charset="0"/>
                <a:cs typeface="Arial" panose="020B0604020202020204" pitchFamily="34" charset="0"/>
              </a:rPr>
              <a:t>Test)</a:t>
            </a:r>
            <a:endParaRPr lang="en-AU" altLang="en-US" sz="2000" b="1" dirty="0">
              <a:solidFill>
                <a:srgbClr val="0000FF"/>
              </a:solidFill>
              <a:latin typeface="Arial" panose="020B0604020202020204" pitchFamily="34" charset="0"/>
              <a:cs typeface="Arial" panose="020B0604020202020204" pitchFamily="34" charset="0"/>
            </a:endParaRPr>
          </a:p>
        </p:txBody>
      </p:sp>
      <p:sp>
        <p:nvSpPr>
          <p:cNvPr id="147459" name="Text Box 3"/>
          <p:cNvSpPr txBox="1">
            <a:spLocks noChangeArrowheads="1"/>
          </p:cNvSpPr>
          <p:nvPr/>
        </p:nvSpPr>
        <p:spPr bwMode="auto">
          <a:xfrm>
            <a:off x="917972" y="1182671"/>
            <a:ext cx="3593306" cy="338554"/>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600" b="1" dirty="0">
                <a:solidFill>
                  <a:srgbClr val="0000FF"/>
                </a:solidFill>
              </a:rPr>
              <a:t>Step 1: Immediately after sampling</a:t>
            </a:r>
          </a:p>
        </p:txBody>
      </p:sp>
      <p:grpSp>
        <p:nvGrpSpPr>
          <p:cNvPr id="147621" name="Group 165"/>
          <p:cNvGrpSpPr>
            <a:grpSpLocks/>
          </p:cNvGrpSpPr>
          <p:nvPr/>
        </p:nvGrpSpPr>
        <p:grpSpPr bwMode="auto">
          <a:xfrm>
            <a:off x="2134791" y="1534723"/>
            <a:ext cx="1070372" cy="698897"/>
            <a:chOff x="833" y="884"/>
            <a:chExt cx="899" cy="587"/>
          </a:xfrm>
        </p:grpSpPr>
        <p:sp>
          <p:nvSpPr>
            <p:cNvPr id="61538" name="Rectangle 5" descr="Stationery"/>
            <p:cNvSpPr>
              <a:spLocks noChangeArrowheads="1"/>
            </p:cNvSpPr>
            <p:nvPr/>
          </p:nvSpPr>
          <p:spPr bwMode="auto">
            <a:xfrm>
              <a:off x="833" y="1149"/>
              <a:ext cx="269" cy="322"/>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sp>
          <p:nvSpPr>
            <p:cNvPr id="61539" name="Line 6"/>
            <p:cNvSpPr>
              <a:spLocks noChangeShapeType="1"/>
            </p:cNvSpPr>
            <p:nvPr/>
          </p:nvSpPr>
          <p:spPr bwMode="auto">
            <a:xfrm>
              <a:off x="966" y="973"/>
              <a:ext cx="0" cy="18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40" name="Line 7"/>
            <p:cNvSpPr>
              <a:spLocks noChangeShapeType="1"/>
            </p:cNvSpPr>
            <p:nvPr/>
          </p:nvSpPr>
          <p:spPr bwMode="auto">
            <a:xfrm rot="5400000">
              <a:off x="1183" y="1211"/>
              <a:ext cx="7" cy="19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41" name="Text Box 8"/>
            <p:cNvSpPr txBox="1">
              <a:spLocks noChangeArrowheads="1"/>
            </p:cNvSpPr>
            <p:nvPr/>
          </p:nvSpPr>
          <p:spPr bwMode="auto">
            <a:xfrm>
              <a:off x="966" y="884"/>
              <a:ext cx="455"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t>0</a:t>
              </a:r>
              <a:endParaRPr lang="en-US" altLang="en-US" sz="1350" b="1" baseline="-25000"/>
            </a:p>
          </p:txBody>
        </p:sp>
        <p:sp>
          <p:nvSpPr>
            <p:cNvPr id="61542" name="Text Box 9"/>
            <p:cNvSpPr txBox="1">
              <a:spLocks noChangeArrowheads="1"/>
            </p:cNvSpPr>
            <p:nvPr/>
          </p:nvSpPr>
          <p:spPr bwMode="auto">
            <a:xfrm>
              <a:off x="1277" y="1152"/>
              <a:ext cx="455"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t>0</a:t>
              </a:r>
              <a:endParaRPr lang="en-US" altLang="en-US" sz="1350" b="1" baseline="-25000"/>
            </a:p>
          </p:txBody>
        </p:sp>
      </p:grpSp>
      <p:grpSp>
        <p:nvGrpSpPr>
          <p:cNvPr id="147466" name="Group 10"/>
          <p:cNvGrpSpPr>
            <a:grpSpLocks/>
          </p:cNvGrpSpPr>
          <p:nvPr/>
        </p:nvGrpSpPr>
        <p:grpSpPr bwMode="auto">
          <a:xfrm>
            <a:off x="1226344" y="576402"/>
            <a:ext cx="6132732" cy="591742"/>
            <a:chOff x="509" y="328"/>
            <a:chExt cx="4303" cy="497"/>
          </a:xfrm>
        </p:grpSpPr>
        <p:sp>
          <p:nvSpPr>
            <p:cNvPr id="61533" name="Text Box 11"/>
            <p:cNvSpPr txBox="1">
              <a:spLocks noChangeArrowheads="1"/>
            </p:cNvSpPr>
            <p:nvPr/>
          </p:nvSpPr>
          <p:spPr bwMode="auto">
            <a:xfrm>
              <a:off x="509" y="365"/>
              <a:ext cx="701" cy="310"/>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800" b="1" dirty="0">
                  <a:solidFill>
                    <a:schemeClr val="hlink"/>
                  </a:solidFill>
                </a:rPr>
                <a:t>Total, </a:t>
              </a:r>
              <a:r>
                <a:rPr lang="en-US" altLang="en-US" sz="1800" b="1" dirty="0">
                  <a:solidFill>
                    <a:schemeClr val="hlink"/>
                  </a:solidFill>
                  <a:latin typeface="Symbol" panose="05050102010706020507" pitchFamily="18" charset="2"/>
                </a:rPr>
                <a:t>s</a:t>
              </a:r>
            </a:p>
          </p:txBody>
        </p:sp>
        <p:sp>
          <p:nvSpPr>
            <p:cNvPr id="61534" name="Text Box 12"/>
            <p:cNvSpPr txBox="1">
              <a:spLocks noChangeArrowheads="1"/>
            </p:cNvSpPr>
            <p:nvPr/>
          </p:nvSpPr>
          <p:spPr bwMode="auto">
            <a:xfrm>
              <a:off x="1699" y="328"/>
              <a:ext cx="443" cy="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b="1"/>
                <a:t>=</a:t>
              </a:r>
            </a:p>
          </p:txBody>
        </p:sp>
        <p:sp>
          <p:nvSpPr>
            <p:cNvPr id="61535" name="Text Box 13"/>
            <p:cNvSpPr txBox="1">
              <a:spLocks noChangeArrowheads="1"/>
            </p:cNvSpPr>
            <p:nvPr/>
          </p:nvSpPr>
          <p:spPr bwMode="auto">
            <a:xfrm>
              <a:off x="2157" y="381"/>
              <a:ext cx="896" cy="310"/>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800" b="1" dirty="0">
                  <a:solidFill>
                    <a:schemeClr val="hlink"/>
                  </a:solidFill>
                </a:rPr>
                <a:t>Neutral, u</a:t>
              </a:r>
            </a:p>
          </p:txBody>
        </p:sp>
        <p:sp>
          <p:nvSpPr>
            <p:cNvPr id="61536" name="Text Box 14"/>
            <p:cNvSpPr txBox="1">
              <a:spLocks noChangeArrowheads="1"/>
            </p:cNvSpPr>
            <p:nvPr/>
          </p:nvSpPr>
          <p:spPr bwMode="auto">
            <a:xfrm>
              <a:off x="3783" y="380"/>
              <a:ext cx="1029" cy="310"/>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800" b="1" dirty="0">
                  <a:solidFill>
                    <a:schemeClr val="hlink"/>
                  </a:solidFill>
                </a:rPr>
                <a:t>Effective, </a:t>
              </a:r>
              <a:r>
                <a:rPr lang="en-US" altLang="en-US" sz="1800" b="1" dirty="0">
                  <a:solidFill>
                    <a:schemeClr val="hlink"/>
                  </a:solidFill>
                  <a:latin typeface="Symbol" panose="05050102010706020507" pitchFamily="18" charset="2"/>
                </a:rPr>
                <a:t>s</a:t>
              </a:r>
              <a:r>
                <a:rPr lang="en-US" altLang="en-US" sz="1800" b="1" dirty="0">
                  <a:solidFill>
                    <a:schemeClr val="hlink"/>
                  </a:solidFill>
                  <a:latin typeface="Blazing" panose="00000400000000000000" pitchFamily="2" charset="0"/>
                </a:rPr>
                <a:t>’</a:t>
              </a:r>
            </a:p>
          </p:txBody>
        </p:sp>
        <p:sp>
          <p:nvSpPr>
            <p:cNvPr id="61537" name="Text Box 15"/>
            <p:cNvSpPr txBox="1">
              <a:spLocks noChangeArrowheads="1"/>
            </p:cNvSpPr>
            <p:nvPr/>
          </p:nvSpPr>
          <p:spPr bwMode="auto">
            <a:xfrm>
              <a:off x="3253" y="334"/>
              <a:ext cx="443" cy="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b="1"/>
                <a:t>+</a:t>
              </a:r>
            </a:p>
          </p:txBody>
        </p:sp>
      </p:grpSp>
      <p:grpSp>
        <p:nvGrpSpPr>
          <p:cNvPr id="147573" name="Group 117"/>
          <p:cNvGrpSpPr>
            <a:grpSpLocks/>
          </p:cNvGrpSpPr>
          <p:nvPr/>
        </p:nvGrpSpPr>
        <p:grpSpPr bwMode="auto">
          <a:xfrm>
            <a:off x="4101709" y="1699039"/>
            <a:ext cx="729853" cy="844160"/>
            <a:chOff x="2341" y="1022"/>
            <a:chExt cx="613" cy="709"/>
          </a:xfrm>
        </p:grpSpPr>
        <p:sp>
          <p:nvSpPr>
            <p:cNvPr id="61531" name="Rectangle 17" descr="Stationery"/>
            <p:cNvSpPr>
              <a:spLocks noChangeArrowheads="1"/>
            </p:cNvSpPr>
            <p:nvPr/>
          </p:nvSpPr>
          <p:spPr bwMode="auto">
            <a:xfrm>
              <a:off x="2377" y="1022"/>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sp>
          <p:nvSpPr>
            <p:cNvPr id="61532" name="Text Box 18"/>
            <p:cNvSpPr txBox="1">
              <a:spLocks noChangeArrowheads="1"/>
            </p:cNvSpPr>
            <p:nvPr/>
          </p:nvSpPr>
          <p:spPr bwMode="auto">
            <a:xfrm>
              <a:off x="2341" y="1421"/>
              <a:ext cx="613"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800" b="1" dirty="0" smtClean="0"/>
                <a:t>- </a:t>
              </a:r>
              <a:r>
                <a:rPr lang="en-US" altLang="en-US" sz="1800" b="1" dirty="0" err="1" smtClean="0"/>
                <a:t>u</a:t>
              </a:r>
              <a:r>
                <a:rPr lang="en-US" altLang="en-US" sz="1800" b="1" baseline="-25000" dirty="0" err="1" smtClean="0"/>
                <a:t>r</a:t>
              </a:r>
              <a:endParaRPr lang="en-US" altLang="en-US" sz="1800" b="1" baseline="-25000" dirty="0"/>
            </a:p>
          </p:txBody>
        </p:sp>
      </p:grpSp>
      <p:sp>
        <p:nvSpPr>
          <p:cNvPr id="147475" name="Text Box 19"/>
          <p:cNvSpPr txBox="1">
            <a:spLocks noChangeArrowheads="1"/>
          </p:cNvSpPr>
          <p:nvPr/>
        </p:nvSpPr>
        <p:spPr bwMode="auto">
          <a:xfrm>
            <a:off x="917972" y="2672946"/>
            <a:ext cx="3950494" cy="338554"/>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eaLnBrk="1" hangingPunct="1">
              <a:spcBef>
                <a:spcPct val="50000"/>
              </a:spcBef>
              <a:buClrTx/>
              <a:buSzTx/>
              <a:buFontTx/>
              <a:buNone/>
              <a:defRPr sz="1600" b="1">
                <a:solidFill>
                  <a:srgbClr val="0000FF"/>
                </a:solidFill>
                <a:latin typeface="Arial" panose="020B0604020202020204" pitchFamily="34" charset="0"/>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Step 2: During application of axial load</a:t>
            </a:r>
          </a:p>
        </p:txBody>
      </p:sp>
      <p:grpSp>
        <p:nvGrpSpPr>
          <p:cNvPr id="147571" name="Group 115"/>
          <p:cNvGrpSpPr>
            <a:grpSpLocks/>
          </p:cNvGrpSpPr>
          <p:nvPr/>
        </p:nvGrpSpPr>
        <p:grpSpPr bwMode="auto">
          <a:xfrm>
            <a:off x="6094836" y="1295407"/>
            <a:ext cx="1531144" cy="896541"/>
            <a:chOff x="3619" y="629"/>
            <a:chExt cx="1286" cy="753"/>
          </a:xfrm>
        </p:grpSpPr>
        <p:sp>
          <p:nvSpPr>
            <p:cNvPr id="61526" name="Line 21"/>
            <p:cNvSpPr>
              <a:spLocks noChangeShapeType="1"/>
            </p:cNvSpPr>
            <p:nvPr/>
          </p:nvSpPr>
          <p:spPr bwMode="auto">
            <a:xfrm>
              <a:off x="3764" y="771"/>
              <a:ext cx="0" cy="20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27" name="Line 22"/>
            <p:cNvSpPr>
              <a:spLocks noChangeShapeType="1"/>
            </p:cNvSpPr>
            <p:nvPr/>
          </p:nvSpPr>
          <p:spPr bwMode="auto">
            <a:xfrm rot="5400000">
              <a:off x="3995" y="1075"/>
              <a:ext cx="0" cy="19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28" name="Text Box 23"/>
            <p:cNvSpPr txBox="1">
              <a:spLocks noChangeArrowheads="1"/>
            </p:cNvSpPr>
            <p:nvPr/>
          </p:nvSpPr>
          <p:spPr bwMode="auto">
            <a:xfrm>
              <a:off x="3744" y="629"/>
              <a:ext cx="850"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500" b="1" dirty="0">
                  <a:latin typeface="Symbol" panose="05050102010706020507" pitchFamily="18" charset="2"/>
                </a:rPr>
                <a:t>s</a:t>
              </a:r>
              <a:r>
                <a:rPr lang="en-US" altLang="en-US" sz="1500" b="1" dirty="0"/>
                <a:t>’</a:t>
              </a:r>
              <a:r>
                <a:rPr lang="en-US" altLang="en-US" sz="1500" b="1" baseline="-25000" dirty="0"/>
                <a:t>V0</a:t>
              </a:r>
              <a:r>
                <a:rPr lang="en-US" altLang="en-US" sz="1500" b="1" dirty="0"/>
                <a:t> =</a:t>
              </a:r>
              <a:r>
                <a:rPr lang="en-US" altLang="en-US" sz="1500" b="1" baseline="-25000" dirty="0"/>
                <a:t> </a:t>
              </a:r>
              <a:r>
                <a:rPr lang="en-US" altLang="en-US" sz="1500" b="1" dirty="0" err="1"/>
                <a:t>u</a:t>
              </a:r>
              <a:r>
                <a:rPr lang="en-US" altLang="en-US" sz="1500" b="1" baseline="-25000" dirty="0" err="1"/>
                <a:t>r</a:t>
              </a:r>
              <a:endParaRPr lang="en-US" altLang="en-US" sz="1500" b="1" baseline="-25000" dirty="0"/>
            </a:p>
          </p:txBody>
        </p:sp>
        <p:sp>
          <p:nvSpPr>
            <p:cNvPr id="61529" name="Text Box 24"/>
            <p:cNvSpPr txBox="1">
              <a:spLocks noChangeArrowheads="1"/>
            </p:cNvSpPr>
            <p:nvPr/>
          </p:nvSpPr>
          <p:spPr bwMode="auto">
            <a:xfrm>
              <a:off x="4106" y="1004"/>
              <a:ext cx="799"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500" b="1" dirty="0">
                  <a:latin typeface="Symbol" panose="05050102010706020507" pitchFamily="18" charset="2"/>
                </a:rPr>
                <a:t>s</a:t>
              </a:r>
              <a:r>
                <a:rPr lang="en-US" altLang="en-US" sz="1500" b="1" dirty="0"/>
                <a:t>’</a:t>
              </a:r>
              <a:r>
                <a:rPr lang="en-US" altLang="en-US" sz="1500" b="1" baseline="-25000" dirty="0"/>
                <a:t>h0</a:t>
              </a:r>
              <a:r>
                <a:rPr lang="en-US" altLang="en-US" sz="1500" b="1" dirty="0"/>
                <a:t> =</a:t>
              </a:r>
              <a:r>
                <a:rPr lang="en-US" altLang="en-US" sz="1500" b="1" baseline="-25000" dirty="0"/>
                <a:t> </a:t>
              </a:r>
              <a:r>
                <a:rPr lang="en-US" altLang="en-US" sz="1500" b="1" dirty="0" err="1"/>
                <a:t>u</a:t>
              </a:r>
              <a:r>
                <a:rPr lang="en-US" altLang="en-US" sz="1500" b="1" baseline="-25000" dirty="0" err="1"/>
                <a:t>r</a:t>
              </a:r>
              <a:endParaRPr lang="en-US" altLang="en-US" sz="1500" b="1" baseline="-25000" dirty="0"/>
            </a:p>
          </p:txBody>
        </p:sp>
        <p:sp>
          <p:nvSpPr>
            <p:cNvPr id="61530" name="Rectangle 25" descr="Stationery"/>
            <p:cNvSpPr>
              <a:spLocks noChangeArrowheads="1"/>
            </p:cNvSpPr>
            <p:nvPr/>
          </p:nvSpPr>
          <p:spPr bwMode="auto">
            <a:xfrm>
              <a:off x="3619" y="976"/>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grpSp>
      <p:grpSp>
        <p:nvGrpSpPr>
          <p:cNvPr id="147572" name="Group 116"/>
          <p:cNvGrpSpPr>
            <a:grpSpLocks/>
          </p:cNvGrpSpPr>
          <p:nvPr/>
        </p:nvGrpSpPr>
        <p:grpSpPr bwMode="auto">
          <a:xfrm>
            <a:off x="2066926" y="3052766"/>
            <a:ext cx="1154906" cy="709613"/>
            <a:chOff x="776" y="1709"/>
            <a:chExt cx="970" cy="596"/>
          </a:xfrm>
        </p:grpSpPr>
        <p:sp>
          <p:nvSpPr>
            <p:cNvPr id="61521" name="Rectangle 27" descr="Stationery"/>
            <p:cNvSpPr>
              <a:spLocks noChangeArrowheads="1"/>
            </p:cNvSpPr>
            <p:nvPr/>
          </p:nvSpPr>
          <p:spPr bwMode="auto">
            <a:xfrm>
              <a:off x="776" y="1991"/>
              <a:ext cx="271" cy="314"/>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sp>
          <p:nvSpPr>
            <p:cNvPr id="61522" name="Line 28"/>
            <p:cNvSpPr>
              <a:spLocks noChangeShapeType="1"/>
            </p:cNvSpPr>
            <p:nvPr/>
          </p:nvSpPr>
          <p:spPr bwMode="auto">
            <a:xfrm>
              <a:off x="910" y="1819"/>
              <a:ext cx="0" cy="17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23" name="Line 29"/>
            <p:cNvSpPr>
              <a:spLocks noChangeShapeType="1"/>
            </p:cNvSpPr>
            <p:nvPr/>
          </p:nvSpPr>
          <p:spPr bwMode="auto">
            <a:xfrm rot="5400000">
              <a:off x="1129" y="2041"/>
              <a:ext cx="7" cy="19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24" name="Text Box 30"/>
            <p:cNvSpPr txBox="1">
              <a:spLocks noChangeArrowheads="1"/>
            </p:cNvSpPr>
            <p:nvPr/>
          </p:nvSpPr>
          <p:spPr bwMode="auto">
            <a:xfrm>
              <a:off x="900" y="1709"/>
              <a:ext cx="84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dirty="0" err="1">
                  <a:latin typeface="Symbol" panose="05050102010706020507" pitchFamily="18" charset="2"/>
                </a:rPr>
                <a:t>s</a:t>
              </a:r>
              <a:r>
                <a:rPr lang="en-US" altLang="en-US" sz="1350" b="1" baseline="-25000" dirty="0" err="1"/>
                <a:t>C</a:t>
              </a:r>
              <a:r>
                <a:rPr lang="en-US" altLang="en-US" sz="1350" b="1" baseline="-25000" dirty="0"/>
                <a:t> </a:t>
              </a:r>
              <a:endParaRPr lang="en-US" altLang="en-US" sz="1350" b="1" dirty="0">
                <a:latin typeface="Symbol" panose="05050102010706020507" pitchFamily="18" charset="2"/>
              </a:endParaRPr>
            </a:p>
          </p:txBody>
        </p:sp>
        <p:sp>
          <p:nvSpPr>
            <p:cNvPr id="61525" name="Text Box 31"/>
            <p:cNvSpPr txBox="1">
              <a:spLocks noChangeArrowheads="1"/>
            </p:cNvSpPr>
            <p:nvPr/>
          </p:nvSpPr>
          <p:spPr bwMode="auto">
            <a:xfrm>
              <a:off x="1224" y="1994"/>
              <a:ext cx="46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latin typeface="Symbol" panose="05050102010706020507" pitchFamily="18" charset="2"/>
                </a:rPr>
                <a:t>s</a:t>
              </a:r>
              <a:r>
                <a:rPr lang="en-US" altLang="en-US" sz="1350" b="1" baseline="-25000"/>
                <a:t>C</a:t>
              </a:r>
            </a:p>
          </p:txBody>
        </p:sp>
      </p:grpSp>
      <p:grpSp>
        <p:nvGrpSpPr>
          <p:cNvPr id="147599" name="Group 143"/>
          <p:cNvGrpSpPr>
            <a:grpSpLocks/>
          </p:cNvGrpSpPr>
          <p:nvPr/>
        </p:nvGrpSpPr>
        <p:grpSpPr bwMode="auto">
          <a:xfrm>
            <a:off x="3373041" y="3118268"/>
            <a:ext cx="1900260" cy="1235866"/>
            <a:chOff x="1873" y="1560"/>
            <a:chExt cx="1343" cy="1038"/>
          </a:xfrm>
        </p:grpSpPr>
        <p:sp>
          <p:nvSpPr>
            <p:cNvPr id="61519" name="Rectangle 33" descr="Stationery"/>
            <p:cNvSpPr>
              <a:spLocks noChangeArrowheads="1"/>
            </p:cNvSpPr>
            <p:nvPr/>
          </p:nvSpPr>
          <p:spPr bwMode="auto">
            <a:xfrm>
              <a:off x="2329" y="1560"/>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sp>
          <p:nvSpPr>
            <p:cNvPr id="61520" name="Text Box 34"/>
            <p:cNvSpPr txBox="1">
              <a:spLocks noChangeArrowheads="1"/>
            </p:cNvSpPr>
            <p:nvPr/>
          </p:nvSpPr>
          <p:spPr bwMode="auto">
            <a:xfrm>
              <a:off x="1873" y="1910"/>
              <a:ext cx="1343" cy="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dirty="0"/>
                <a:t>-</a:t>
              </a:r>
              <a:r>
                <a:rPr lang="en-US" altLang="en-US" sz="1350" b="1" dirty="0" err="1"/>
                <a:t>u</a:t>
              </a:r>
              <a:r>
                <a:rPr lang="en-US" altLang="en-US" sz="1350" b="1" baseline="-25000" dirty="0" err="1"/>
                <a:t>r</a:t>
              </a:r>
              <a:r>
                <a:rPr lang="en-US" altLang="en-US" sz="1350" b="1" dirty="0">
                  <a:latin typeface="Symbol" panose="05050102010706020507" pitchFamily="18" charset="2"/>
                </a:rPr>
                <a:t> + </a:t>
              </a:r>
              <a:r>
                <a:rPr lang="en-US" altLang="en-US" sz="1350" b="1" dirty="0" err="1">
                  <a:latin typeface="Symbol" panose="05050102010706020507" pitchFamily="18" charset="2"/>
                </a:rPr>
                <a:t>D</a:t>
              </a:r>
              <a:r>
                <a:rPr lang="en-US" altLang="en-US" sz="1350" b="1" dirty="0" err="1"/>
                <a:t>u</a:t>
              </a:r>
              <a:r>
                <a:rPr lang="en-US" altLang="en-US" sz="1350" b="1" baseline="-25000" dirty="0" err="1"/>
                <a:t>c</a:t>
              </a:r>
              <a:r>
                <a:rPr lang="en-US" altLang="en-US" sz="1350" b="1" baseline="-25000" dirty="0"/>
                <a:t> </a:t>
              </a:r>
              <a:r>
                <a:rPr lang="en-US" altLang="en-US" sz="1350" b="1" dirty="0"/>
                <a:t>= -</a:t>
              </a:r>
              <a:r>
                <a:rPr lang="en-US" altLang="en-US" sz="1350" b="1" dirty="0" err="1"/>
                <a:t>u</a:t>
              </a:r>
              <a:r>
                <a:rPr lang="en-US" altLang="en-US" sz="1350" b="1" baseline="-25000" dirty="0" err="1"/>
                <a:t>r</a:t>
              </a:r>
              <a:r>
                <a:rPr lang="en-US" altLang="en-US" sz="1350" b="1" dirty="0">
                  <a:latin typeface="Symbol" panose="05050102010706020507" pitchFamily="18" charset="2"/>
                </a:rPr>
                <a:t> + </a:t>
              </a:r>
              <a:r>
                <a:rPr lang="en-US" altLang="en-US" sz="1350" b="1" dirty="0" err="1">
                  <a:latin typeface="Symbol" panose="05050102010706020507" pitchFamily="18" charset="2"/>
                </a:rPr>
                <a:t>s</a:t>
              </a:r>
              <a:r>
                <a:rPr lang="en-US" altLang="en-US" sz="1350" b="1" baseline="-25000" dirty="0" err="1"/>
                <a:t>c</a:t>
              </a:r>
              <a:endParaRPr lang="en-US" altLang="en-US" sz="1350" b="1" baseline="-25000" dirty="0"/>
            </a:p>
            <a:p>
              <a:pPr algn="l" rtl="0" eaLnBrk="1" hangingPunct="1">
                <a:spcBef>
                  <a:spcPct val="50000"/>
                </a:spcBef>
                <a:buClrTx/>
                <a:buSzTx/>
                <a:buFontTx/>
                <a:buNone/>
              </a:pPr>
              <a:r>
                <a:rPr lang="en-US" altLang="en-US" sz="1350" b="1" dirty="0"/>
                <a:t>(</a:t>
              </a:r>
              <a:r>
                <a:rPr lang="en-US" altLang="en-US" sz="1350" b="1" dirty="0" err="1"/>
                <a:t>S</a:t>
              </a:r>
              <a:r>
                <a:rPr lang="en-US" altLang="en-US" sz="1350" b="1" baseline="-25000" dirty="0" err="1"/>
                <a:t>r</a:t>
              </a:r>
              <a:r>
                <a:rPr lang="en-US" altLang="en-US" sz="1350" b="1" dirty="0"/>
                <a:t> = 100%</a:t>
              </a:r>
              <a:r>
                <a:rPr lang="en-US" altLang="en-US" sz="1350" b="1" baseline="-25000" dirty="0"/>
                <a:t> </a:t>
              </a:r>
              <a:r>
                <a:rPr lang="en-US" altLang="en-US" sz="1350" b="1" dirty="0"/>
                <a:t>;</a:t>
              </a:r>
              <a:r>
                <a:rPr lang="en-US" altLang="en-US" sz="1350" b="1" baseline="-25000" dirty="0"/>
                <a:t> </a:t>
              </a:r>
              <a:r>
                <a:rPr lang="en-US" altLang="en-US" sz="1350" b="1" dirty="0"/>
                <a:t>B = 1)</a:t>
              </a:r>
            </a:p>
          </p:txBody>
        </p:sp>
      </p:grpSp>
      <p:sp>
        <p:nvSpPr>
          <p:cNvPr id="147494" name="Text Box 38"/>
          <p:cNvSpPr txBox="1">
            <a:spLocks noChangeArrowheads="1"/>
          </p:cNvSpPr>
          <p:nvPr/>
        </p:nvSpPr>
        <p:spPr bwMode="auto">
          <a:xfrm>
            <a:off x="622304" y="4179105"/>
            <a:ext cx="4037803" cy="338554"/>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eaLnBrk="1" hangingPunct="1">
              <a:spcBef>
                <a:spcPct val="50000"/>
              </a:spcBef>
              <a:buClrTx/>
              <a:buSzTx/>
              <a:buFontTx/>
              <a:buNone/>
              <a:defRPr sz="1600" b="1">
                <a:solidFill>
                  <a:srgbClr val="0000FF"/>
                </a:solidFill>
                <a:latin typeface="Arial" panose="020B0604020202020204" pitchFamily="34" charset="0"/>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Step 3: During application of axial load</a:t>
            </a:r>
          </a:p>
        </p:txBody>
      </p:sp>
      <p:grpSp>
        <p:nvGrpSpPr>
          <p:cNvPr id="147623" name="Group 167"/>
          <p:cNvGrpSpPr>
            <a:grpSpLocks/>
          </p:cNvGrpSpPr>
          <p:nvPr/>
        </p:nvGrpSpPr>
        <p:grpSpPr bwMode="auto">
          <a:xfrm>
            <a:off x="2105025" y="4385085"/>
            <a:ext cx="1258491" cy="831056"/>
            <a:chOff x="808" y="2579"/>
            <a:chExt cx="1057" cy="698"/>
          </a:xfrm>
        </p:grpSpPr>
        <p:sp>
          <p:nvSpPr>
            <p:cNvPr id="61514" name="Rectangle 40" descr="Stationery"/>
            <p:cNvSpPr>
              <a:spLocks noChangeArrowheads="1"/>
            </p:cNvSpPr>
            <p:nvPr/>
          </p:nvSpPr>
          <p:spPr bwMode="auto">
            <a:xfrm>
              <a:off x="808" y="2871"/>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sp>
          <p:nvSpPr>
            <p:cNvPr id="61515" name="Line 41"/>
            <p:cNvSpPr>
              <a:spLocks noChangeShapeType="1"/>
            </p:cNvSpPr>
            <p:nvPr/>
          </p:nvSpPr>
          <p:spPr bwMode="auto">
            <a:xfrm>
              <a:off x="953" y="2649"/>
              <a:ext cx="0" cy="23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16" name="Line 42"/>
            <p:cNvSpPr>
              <a:spLocks noChangeShapeType="1"/>
            </p:cNvSpPr>
            <p:nvPr/>
          </p:nvSpPr>
          <p:spPr bwMode="auto">
            <a:xfrm rot="5400000">
              <a:off x="1189" y="2957"/>
              <a:ext cx="9" cy="21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17" name="Text Box 43"/>
            <p:cNvSpPr txBox="1">
              <a:spLocks noChangeArrowheads="1"/>
            </p:cNvSpPr>
            <p:nvPr/>
          </p:nvSpPr>
          <p:spPr bwMode="auto">
            <a:xfrm>
              <a:off x="951" y="2579"/>
              <a:ext cx="91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latin typeface="Symbol" panose="05050102010706020507" pitchFamily="18" charset="2"/>
                </a:rPr>
                <a:t>s</a:t>
              </a:r>
              <a:r>
                <a:rPr lang="en-US" altLang="en-US" sz="1350" b="1" baseline="-25000"/>
                <a:t>C </a:t>
              </a:r>
              <a:r>
                <a:rPr lang="en-US" altLang="en-US" sz="1350" b="1"/>
                <a:t>+ </a:t>
              </a:r>
              <a:r>
                <a:rPr lang="en-US" altLang="en-US" sz="1350" b="1">
                  <a:latin typeface="Symbol" panose="05050102010706020507" pitchFamily="18" charset="2"/>
                </a:rPr>
                <a:t>Ds</a:t>
              </a:r>
              <a:endParaRPr lang="en-US" altLang="en-US" sz="1350" b="1" baseline="-25000"/>
            </a:p>
          </p:txBody>
        </p:sp>
        <p:sp>
          <p:nvSpPr>
            <p:cNvPr id="61518" name="Text Box 44"/>
            <p:cNvSpPr txBox="1">
              <a:spLocks noChangeArrowheads="1"/>
            </p:cNvSpPr>
            <p:nvPr/>
          </p:nvSpPr>
          <p:spPr bwMode="auto">
            <a:xfrm>
              <a:off x="1292" y="2875"/>
              <a:ext cx="49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latin typeface="Symbol" panose="05050102010706020507" pitchFamily="18" charset="2"/>
                </a:rPr>
                <a:t>s</a:t>
              </a:r>
              <a:r>
                <a:rPr lang="en-US" altLang="en-US" sz="1350" b="1" baseline="-25000"/>
                <a:t>C</a:t>
              </a:r>
            </a:p>
          </p:txBody>
        </p:sp>
      </p:grpSp>
      <p:grpSp>
        <p:nvGrpSpPr>
          <p:cNvPr id="147501" name="Group 45"/>
          <p:cNvGrpSpPr>
            <a:grpSpLocks/>
          </p:cNvGrpSpPr>
          <p:nvPr/>
        </p:nvGrpSpPr>
        <p:grpSpPr bwMode="auto">
          <a:xfrm>
            <a:off x="917972" y="3171834"/>
            <a:ext cx="1357313" cy="707232"/>
            <a:chOff x="-189" y="2475"/>
            <a:chExt cx="1140" cy="594"/>
          </a:xfrm>
        </p:grpSpPr>
        <p:grpSp>
          <p:nvGrpSpPr>
            <p:cNvPr id="61508" name="Group 46"/>
            <p:cNvGrpSpPr>
              <a:grpSpLocks/>
            </p:cNvGrpSpPr>
            <p:nvPr/>
          </p:nvGrpSpPr>
          <p:grpSpPr bwMode="auto">
            <a:xfrm>
              <a:off x="-189" y="2475"/>
              <a:ext cx="1140" cy="566"/>
              <a:chOff x="-189" y="2475"/>
              <a:chExt cx="1140" cy="566"/>
            </a:xfrm>
          </p:grpSpPr>
          <p:sp>
            <p:nvSpPr>
              <p:cNvPr id="61512" name="Arc 47"/>
              <p:cNvSpPr>
                <a:spLocks/>
              </p:cNvSpPr>
              <p:nvPr/>
            </p:nvSpPr>
            <p:spPr bwMode="auto">
              <a:xfrm rot="-2694223" flipH="1" flipV="1">
                <a:off x="588" y="2788"/>
                <a:ext cx="363" cy="253"/>
              </a:xfrm>
              <a:custGeom>
                <a:avLst/>
                <a:gdLst>
                  <a:gd name="T0" fmla="*/ 0 w 25874"/>
                  <a:gd name="T1" fmla="*/ 0 h 25349"/>
                  <a:gd name="T2" fmla="*/ 0 w 25874"/>
                  <a:gd name="T3" fmla="*/ 0 h 25349"/>
                  <a:gd name="T4" fmla="*/ 0 w 25874"/>
                  <a:gd name="T5" fmla="*/ 0 h 25349"/>
                  <a:gd name="T6" fmla="*/ 0 60000 65536"/>
                  <a:gd name="T7" fmla="*/ 0 60000 65536"/>
                  <a:gd name="T8" fmla="*/ 0 60000 65536"/>
                </a:gdLst>
                <a:ahLst/>
                <a:cxnLst>
                  <a:cxn ang="T6">
                    <a:pos x="T0" y="T1"/>
                  </a:cxn>
                  <a:cxn ang="T7">
                    <a:pos x="T2" y="T3"/>
                  </a:cxn>
                  <a:cxn ang="T8">
                    <a:pos x="T4" y="T5"/>
                  </a:cxn>
                </a:cxnLst>
                <a:rect l="0" t="0" r="r" b="b"/>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lnTo>
                      <a:pt x="0" y="427"/>
                    </a:lnTo>
                    <a:close/>
                  </a:path>
                </a:pathLst>
              </a:custGeom>
              <a:noFill/>
              <a:ln w="76200">
                <a:pattFill prst="sphere">
                  <a:fgClr>
                    <a:schemeClr val="tx1"/>
                  </a:fgClr>
                  <a:bgClr>
                    <a:srgbClr val="FFFFFF"/>
                  </a:bgClr>
                </a:patt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rtl="0"/>
                <a:endParaRPr lang="en-US" b="1"/>
              </a:p>
            </p:txBody>
          </p:sp>
          <p:sp>
            <p:nvSpPr>
              <p:cNvPr id="61513" name="Text Box 48"/>
              <p:cNvSpPr txBox="1">
                <a:spLocks noChangeArrowheads="1"/>
              </p:cNvSpPr>
              <p:nvPr/>
            </p:nvSpPr>
            <p:spPr bwMode="auto">
              <a:xfrm>
                <a:off x="-189" y="2475"/>
                <a:ext cx="888"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dirty="0">
                    <a:solidFill>
                      <a:schemeClr val="hlink"/>
                    </a:solidFill>
                  </a:rPr>
                  <a:t>No drainage</a:t>
                </a:r>
              </a:p>
            </p:txBody>
          </p:sp>
        </p:grpSp>
        <p:grpSp>
          <p:nvGrpSpPr>
            <p:cNvPr id="61509" name="Group 49"/>
            <p:cNvGrpSpPr>
              <a:grpSpLocks/>
            </p:cNvGrpSpPr>
            <p:nvPr/>
          </p:nvGrpSpPr>
          <p:grpSpPr bwMode="auto">
            <a:xfrm>
              <a:off x="477" y="2871"/>
              <a:ext cx="180" cy="198"/>
              <a:chOff x="477" y="2871"/>
              <a:chExt cx="180" cy="198"/>
            </a:xfrm>
          </p:grpSpPr>
          <p:sp>
            <p:nvSpPr>
              <p:cNvPr id="61510" name="Line 50"/>
              <p:cNvSpPr>
                <a:spLocks noChangeShapeType="1"/>
              </p:cNvSpPr>
              <p:nvPr/>
            </p:nvSpPr>
            <p:spPr bwMode="auto">
              <a:xfrm>
                <a:off x="486" y="2871"/>
                <a:ext cx="171" cy="198"/>
              </a:xfrm>
              <a:prstGeom prst="line">
                <a:avLst/>
              </a:prstGeom>
              <a:noFill/>
              <a:ln w="508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11" name="Line 51"/>
              <p:cNvSpPr>
                <a:spLocks noChangeShapeType="1"/>
              </p:cNvSpPr>
              <p:nvPr/>
            </p:nvSpPr>
            <p:spPr bwMode="auto">
              <a:xfrm flipH="1">
                <a:off x="477" y="2889"/>
                <a:ext cx="144" cy="18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grpSp>
      </p:grpSp>
      <p:grpSp>
        <p:nvGrpSpPr>
          <p:cNvPr id="147508" name="Group 52"/>
          <p:cNvGrpSpPr>
            <a:grpSpLocks/>
          </p:cNvGrpSpPr>
          <p:nvPr/>
        </p:nvGrpSpPr>
        <p:grpSpPr bwMode="auto">
          <a:xfrm>
            <a:off x="1219200" y="4497003"/>
            <a:ext cx="1052513" cy="707231"/>
            <a:chOff x="64" y="3699"/>
            <a:chExt cx="884" cy="594"/>
          </a:xfrm>
        </p:grpSpPr>
        <p:grpSp>
          <p:nvGrpSpPr>
            <p:cNvPr id="61502" name="Group 53"/>
            <p:cNvGrpSpPr>
              <a:grpSpLocks/>
            </p:cNvGrpSpPr>
            <p:nvPr/>
          </p:nvGrpSpPr>
          <p:grpSpPr bwMode="auto">
            <a:xfrm>
              <a:off x="64" y="3699"/>
              <a:ext cx="884" cy="554"/>
              <a:chOff x="64" y="3699"/>
              <a:chExt cx="884" cy="554"/>
            </a:xfrm>
          </p:grpSpPr>
          <p:sp>
            <p:nvSpPr>
              <p:cNvPr id="61506" name="Arc 54"/>
              <p:cNvSpPr>
                <a:spLocks/>
              </p:cNvSpPr>
              <p:nvPr/>
            </p:nvSpPr>
            <p:spPr bwMode="auto">
              <a:xfrm rot="-2694223" flipH="1" flipV="1">
                <a:off x="585" y="4000"/>
                <a:ext cx="363" cy="253"/>
              </a:xfrm>
              <a:custGeom>
                <a:avLst/>
                <a:gdLst>
                  <a:gd name="T0" fmla="*/ 0 w 25874"/>
                  <a:gd name="T1" fmla="*/ 0 h 25349"/>
                  <a:gd name="T2" fmla="*/ 0 w 25874"/>
                  <a:gd name="T3" fmla="*/ 0 h 25349"/>
                  <a:gd name="T4" fmla="*/ 0 w 25874"/>
                  <a:gd name="T5" fmla="*/ 0 h 25349"/>
                  <a:gd name="T6" fmla="*/ 0 60000 65536"/>
                  <a:gd name="T7" fmla="*/ 0 60000 65536"/>
                  <a:gd name="T8" fmla="*/ 0 60000 65536"/>
                </a:gdLst>
                <a:ahLst/>
                <a:cxnLst>
                  <a:cxn ang="T6">
                    <a:pos x="T0" y="T1"/>
                  </a:cxn>
                  <a:cxn ang="T7">
                    <a:pos x="T2" y="T3"/>
                  </a:cxn>
                  <a:cxn ang="T8">
                    <a:pos x="T4" y="T5"/>
                  </a:cxn>
                </a:cxnLst>
                <a:rect l="0" t="0" r="r" b="b"/>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lnTo>
                      <a:pt x="0" y="427"/>
                    </a:lnTo>
                    <a:close/>
                  </a:path>
                </a:pathLst>
              </a:custGeom>
              <a:noFill/>
              <a:ln w="76200">
                <a:pattFill prst="sphere">
                  <a:fgClr>
                    <a:schemeClr val="tx1"/>
                  </a:fgClr>
                  <a:bgClr>
                    <a:srgbClr val="FFFFFF"/>
                  </a:bgClr>
                </a:patt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rtl="0"/>
                <a:endParaRPr lang="en-US" b="1"/>
              </a:p>
            </p:txBody>
          </p:sp>
          <p:sp>
            <p:nvSpPr>
              <p:cNvPr id="61507" name="Text Box 55"/>
              <p:cNvSpPr txBox="1">
                <a:spLocks noChangeArrowheads="1"/>
              </p:cNvSpPr>
              <p:nvPr/>
            </p:nvSpPr>
            <p:spPr bwMode="auto">
              <a:xfrm>
                <a:off x="64" y="3699"/>
                <a:ext cx="870"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solidFill>
                      <a:schemeClr val="hlink"/>
                    </a:solidFill>
                  </a:rPr>
                  <a:t>No drainage</a:t>
                </a:r>
              </a:p>
            </p:txBody>
          </p:sp>
        </p:grpSp>
        <p:grpSp>
          <p:nvGrpSpPr>
            <p:cNvPr id="61503" name="Group 56"/>
            <p:cNvGrpSpPr>
              <a:grpSpLocks/>
            </p:cNvGrpSpPr>
            <p:nvPr/>
          </p:nvGrpSpPr>
          <p:grpSpPr bwMode="auto">
            <a:xfrm>
              <a:off x="501" y="4095"/>
              <a:ext cx="180" cy="198"/>
              <a:chOff x="477" y="2871"/>
              <a:chExt cx="180" cy="198"/>
            </a:xfrm>
          </p:grpSpPr>
          <p:sp>
            <p:nvSpPr>
              <p:cNvPr id="61504" name="Line 57"/>
              <p:cNvSpPr>
                <a:spLocks noChangeShapeType="1"/>
              </p:cNvSpPr>
              <p:nvPr/>
            </p:nvSpPr>
            <p:spPr bwMode="auto">
              <a:xfrm>
                <a:off x="486" y="2871"/>
                <a:ext cx="171" cy="198"/>
              </a:xfrm>
              <a:prstGeom prst="line">
                <a:avLst/>
              </a:prstGeom>
              <a:noFill/>
              <a:ln w="508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505" name="Line 58"/>
              <p:cNvSpPr>
                <a:spLocks noChangeShapeType="1"/>
              </p:cNvSpPr>
              <p:nvPr/>
            </p:nvSpPr>
            <p:spPr bwMode="auto">
              <a:xfrm flipH="1">
                <a:off x="477" y="2889"/>
                <a:ext cx="144" cy="18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grpSp>
      </p:grpSp>
      <p:grpSp>
        <p:nvGrpSpPr>
          <p:cNvPr id="147612" name="Group 156"/>
          <p:cNvGrpSpPr>
            <a:grpSpLocks/>
          </p:cNvGrpSpPr>
          <p:nvPr/>
        </p:nvGrpSpPr>
        <p:grpSpPr bwMode="auto">
          <a:xfrm>
            <a:off x="3558780" y="4731553"/>
            <a:ext cx="1131094" cy="586978"/>
            <a:chOff x="2029" y="2906"/>
            <a:chExt cx="950" cy="493"/>
          </a:xfrm>
        </p:grpSpPr>
        <p:sp>
          <p:nvSpPr>
            <p:cNvPr id="61500" name="Rectangle 60" descr="Stationery"/>
            <p:cNvSpPr>
              <a:spLocks noChangeArrowheads="1"/>
            </p:cNvSpPr>
            <p:nvPr/>
          </p:nvSpPr>
          <p:spPr bwMode="auto">
            <a:xfrm>
              <a:off x="2362" y="2906"/>
              <a:ext cx="347"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sp>
          <p:nvSpPr>
            <p:cNvPr id="61501" name="Text Box 61"/>
            <p:cNvSpPr txBox="1">
              <a:spLocks noChangeArrowheads="1"/>
            </p:cNvSpPr>
            <p:nvPr/>
          </p:nvSpPr>
          <p:spPr bwMode="auto">
            <a:xfrm>
              <a:off x="2029" y="2972"/>
              <a:ext cx="950"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t>-u</a:t>
              </a:r>
              <a:r>
                <a:rPr lang="en-US" altLang="en-US" sz="1350" b="1" baseline="-25000"/>
                <a:t>r</a:t>
              </a:r>
              <a:r>
                <a:rPr lang="en-US" altLang="en-US" sz="1350" b="1">
                  <a:latin typeface="Symbol" panose="05050102010706020507" pitchFamily="18" charset="2"/>
                </a:rPr>
                <a:t> + s</a:t>
              </a:r>
              <a:r>
                <a:rPr lang="en-US" altLang="en-US" sz="1350" b="1" baseline="-25000"/>
                <a:t>c  </a:t>
              </a:r>
              <a:r>
                <a:rPr lang="en-US" altLang="en-US" sz="1350" b="1"/>
                <a:t>± </a:t>
              </a:r>
              <a:r>
                <a:rPr lang="en-US" altLang="en-US" sz="1350" b="1">
                  <a:latin typeface="Symbol" panose="05050102010706020507" pitchFamily="18" charset="2"/>
                </a:rPr>
                <a:t>D</a:t>
              </a:r>
              <a:r>
                <a:rPr lang="en-US" altLang="en-US" sz="1350" b="1"/>
                <a:t>u</a:t>
              </a:r>
            </a:p>
          </p:txBody>
        </p:sp>
      </p:grpSp>
      <p:grpSp>
        <p:nvGrpSpPr>
          <p:cNvPr id="147598" name="Group 142"/>
          <p:cNvGrpSpPr>
            <a:grpSpLocks/>
          </p:cNvGrpSpPr>
          <p:nvPr/>
        </p:nvGrpSpPr>
        <p:grpSpPr bwMode="auto">
          <a:xfrm>
            <a:off x="6209133" y="3099208"/>
            <a:ext cx="2372915" cy="1042988"/>
            <a:chOff x="3607" y="1544"/>
            <a:chExt cx="1993" cy="876"/>
          </a:xfrm>
        </p:grpSpPr>
        <p:sp>
          <p:nvSpPr>
            <p:cNvPr id="61495" name="Line 65"/>
            <p:cNvSpPr>
              <a:spLocks noChangeShapeType="1"/>
            </p:cNvSpPr>
            <p:nvPr/>
          </p:nvSpPr>
          <p:spPr bwMode="auto">
            <a:xfrm>
              <a:off x="3761" y="1713"/>
              <a:ext cx="0" cy="20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496" name="Line 66"/>
            <p:cNvSpPr>
              <a:spLocks noChangeShapeType="1"/>
            </p:cNvSpPr>
            <p:nvPr/>
          </p:nvSpPr>
          <p:spPr bwMode="auto">
            <a:xfrm rot="5400000">
              <a:off x="3983" y="2017"/>
              <a:ext cx="0" cy="19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497" name="Text Box 67"/>
            <p:cNvSpPr txBox="1">
              <a:spLocks noChangeArrowheads="1"/>
            </p:cNvSpPr>
            <p:nvPr/>
          </p:nvSpPr>
          <p:spPr bwMode="auto">
            <a:xfrm>
              <a:off x="3728" y="1544"/>
              <a:ext cx="1872"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500" b="1" dirty="0" err="1">
                  <a:latin typeface="Symbol" panose="05050102010706020507" pitchFamily="18" charset="2"/>
                </a:rPr>
                <a:t>s</a:t>
              </a:r>
              <a:r>
                <a:rPr lang="en-US" altLang="en-US" sz="1500" b="1" dirty="0" err="1"/>
                <a:t>’</a:t>
              </a:r>
              <a:r>
                <a:rPr lang="en-US" altLang="en-US" sz="1500" b="1" baseline="-25000" dirty="0" err="1"/>
                <a:t>VC</a:t>
              </a:r>
              <a:r>
                <a:rPr lang="en-US" altLang="en-US" sz="1500" b="1" dirty="0"/>
                <a:t> =</a:t>
              </a:r>
              <a:r>
                <a:rPr lang="en-US" altLang="en-US" sz="1500" b="1" baseline="-25000" dirty="0"/>
                <a:t> </a:t>
              </a:r>
              <a:r>
                <a:rPr lang="en-US" altLang="en-US" sz="1500" b="1" dirty="0" err="1">
                  <a:latin typeface="Symbol" panose="05050102010706020507" pitchFamily="18" charset="2"/>
                </a:rPr>
                <a:t>s</a:t>
              </a:r>
              <a:r>
                <a:rPr lang="en-US" altLang="en-US" sz="1500" b="1" baseline="-25000" dirty="0" err="1"/>
                <a:t>C</a:t>
              </a:r>
              <a:r>
                <a:rPr lang="en-US" altLang="en-US" sz="1500" b="1" baseline="-25000" dirty="0"/>
                <a:t> </a:t>
              </a:r>
              <a:r>
                <a:rPr lang="en-US" altLang="en-US" sz="1500" b="1" dirty="0"/>
                <a:t>+</a:t>
              </a:r>
              <a:r>
                <a:rPr lang="en-US" altLang="en-US" sz="1500" b="1" dirty="0">
                  <a:latin typeface="Symbol" panose="05050102010706020507" pitchFamily="18" charset="2"/>
                </a:rPr>
                <a:t> </a:t>
              </a:r>
              <a:r>
                <a:rPr lang="en-US" altLang="en-US" sz="1500" b="1" dirty="0" smtClean="0">
                  <a:latin typeface="Symbol" panose="05050102010706020507" pitchFamily="18" charset="2"/>
                  <a:sym typeface="Symbol" panose="05050102010706020507" pitchFamily="18" charset="2"/>
                </a:rPr>
                <a:t></a:t>
              </a:r>
              <a:r>
                <a:rPr lang="en-US" altLang="en-US" sz="1500" b="1" dirty="0" err="1" smtClean="0"/>
                <a:t>u</a:t>
              </a:r>
              <a:r>
                <a:rPr lang="en-US" altLang="en-US" sz="1500" b="1" baseline="-25000" dirty="0" err="1" smtClean="0"/>
                <a:t>r</a:t>
              </a:r>
              <a:r>
                <a:rPr lang="en-US" altLang="en-US" sz="1500" b="1" baseline="-25000" dirty="0" smtClean="0"/>
                <a:t> </a:t>
              </a:r>
              <a:r>
                <a:rPr lang="en-US" altLang="en-US" sz="1500" b="1" dirty="0"/>
                <a:t>-</a:t>
              </a:r>
              <a:r>
                <a:rPr lang="en-US" altLang="en-US" sz="1500" b="1" baseline="-25000" dirty="0"/>
                <a:t>  </a:t>
              </a:r>
              <a:r>
                <a:rPr lang="en-US" altLang="en-US" sz="1500" b="1" dirty="0" err="1">
                  <a:latin typeface="Symbol" panose="05050102010706020507" pitchFamily="18" charset="2"/>
                </a:rPr>
                <a:t>s</a:t>
              </a:r>
              <a:r>
                <a:rPr lang="en-US" altLang="en-US" sz="1500" b="1" baseline="-25000" dirty="0" err="1"/>
                <a:t>C</a:t>
              </a:r>
              <a:r>
                <a:rPr lang="en-US" altLang="en-US" sz="1500" b="1" dirty="0">
                  <a:latin typeface="Symbol" panose="05050102010706020507" pitchFamily="18" charset="2"/>
                </a:rPr>
                <a:t> </a:t>
              </a:r>
              <a:r>
                <a:rPr lang="en-US" altLang="en-US" sz="1500" b="1" dirty="0"/>
                <a:t>=</a:t>
              </a:r>
              <a:r>
                <a:rPr lang="en-US" altLang="en-US" sz="1500" b="1" dirty="0">
                  <a:latin typeface="Symbol" panose="05050102010706020507" pitchFamily="18" charset="2"/>
                </a:rPr>
                <a:t> </a:t>
              </a:r>
              <a:r>
                <a:rPr lang="en-US" altLang="en-US" sz="1500" b="1" dirty="0" err="1"/>
                <a:t>u</a:t>
              </a:r>
              <a:r>
                <a:rPr lang="en-US" altLang="en-US" sz="1500" b="1" baseline="-25000" dirty="0" err="1"/>
                <a:t>r</a:t>
              </a:r>
              <a:endParaRPr lang="en-US" altLang="en-US" sz="1500" b="1" baseline="-25000" dirty="0"/>
            </a:p>
          </p:txBody>
        </p:sp>
        <p:sp>
          <p:nvSpPr>
            <p:cNvPr id="61498" name="Text Box 68"/>
            <p:cNvSpPr txBox="1">
              <a:spLocks noChangeArrowheads="1"/>
            </p:cNvSpPr>
            <p:nvPr/>
          </p:nvSpPr>
          <p:spPr bwMode="auto">
            <a:xfrm>
              <a:off x="4085" y="1955"/>
              <a:ext cx="654"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500" b="1" dirty="0" err="1">
                  <a:latin typeface="Symbol" panose="05050102010706020507" pitchFamily="18" charset="2"/>
                </a:rPr>
                <a:t>s</a:t>
              </a:r>
              <a:r>
                <a:rPr lang="en-US" altLang="en-US" sz="1500" b="1" dirty="0" err="1"/>
                <a:t>’</a:t>
              </a:r>
              <a:r>
                <a:rPr lang="en-US" altLang="en-US" sz="1500" b="1" baseline="-25000" dirty="0" err="1"/>
                <a:t>h</a:t>
              </a:r>
              <a:r>
                <a:rPr lang="en-US" altLang="en-US" sz="1500" b="1" dirty="0"/>
                <a:t> =</a:t>
              </a:r>
              <a:r>
                <a:rPr lang="en-US" altLang="en-US" sz="1500" b="1" baseline="-25000" dirty="0"/>
                <a:t> </a:t>
              </a:r>
              <a:r>
                <a:rPr lang="en-US" altLang="en-US" sz="1500" b="1" dirty="0" err="1"/>
                <a:t>u</a:t>
              </a:r>
              <a:r>
                <a:rPr lang="en-US" altLang="en-US" sz="1500" b="1" baseline="-25000" dirty="0" err="1"/>
                <a:t>r</a:t>
              </a:r>
              <a:endParaRPr lang="en-US" altLang="en-US" sz="1500" b="1" baseline="-25000" dirty="0"/>
            </a:p>
          </p:txBody>
        </p:sp>
        <p:sp>
          <p:nvSpPr>
            <p:cNvPr id="61499" name="Rectangle 69" descr="Stationery"/>
            <p:cNvSpPr>
              <a:spLocks noChangeArrowheads="1"/>
            </p:cNvSpPr>
            <p:nvPr/>
          </p:nvSpPr>
          <p:spPr bwMode="auto">
            <a:xfrm>
              <a:off x="3607" y="1918"/>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grpSp>
      <p:sp>
        <p:nvSpPr>
          <p:cNvPr id="147547" name="Text Box 91"/>
          <p:cNvSpPr txBox="1">
            <a:spLocks noChangeArrowheads="1"/>
          </p:cNvSpPr>
          <p:nvPr/>
        </p:nvSpPr>
        <p:spPr bwMode="auto">
          <a:xfrm>
            <a:off x="832227" y="5516176"/>
            <a:ext cx="2211577" cy="338554"/>
          </a:xfrm>
          <a:prstGeom prst="rect">
            <a:avLst/>
          </a:prstGeom>
          <a:solidFill>
            <a:srgbClr val="FFFF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eaLnBrk="1" hangingPunct="1">
              <a:spcBef>
                <a:spcPct val="50000"/>
              </a:spcBef>
              <a:buClrTx/>
              <a:buSzTx/>
              <a:buFontTx/>
              <a:buNone/>
              <a:defRPr sz="1600" b="1">
                <a:solidFill>
                  <a:srgbClr val="0000FF"/>
                </a:solidFill>
                <a:latin typeface="Arial" panose="020B0604020202020204" pitchFamily="34" charset="0"/>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Step 3: At failure</a:t>
            </a:r>
          </a:p>
        </p:txBody>
      </p:sp>
      <p:grpSp>
        <p:nvGrpSpPr>
          <p:cNvPr id="147597" name="Group 141"/>
          <p:cNvGrpSpPr>
            <a:grpSpLocks/>
          </p:cNvGrpSpPr>
          <p:nvPr/>
        </p:nvGrpSpPr>
        <p:grpSpPr bwMode="auto">
          <a:xfrm>
            <a:off x="6156745" y="4177916"/>
            <a:ext cx="2615803" cy="1035844"/>
            <a:chOff x="3563" y="2441"/>
            <a:chExt cx="2197" cy="870"/>
          </a:xfrm>
        </p:grpSpPr>
        <p:sp>
          <p:nvSpPr>
            <p:cNvPr id="61488" name="Line 75"/>
            <p:cNvSpPr>
              <a:spLocks noChangeShapeType="1"/>
            </p:cNvSpPr>
            <p:nvPr/>
          </p:nvSpPr>
          <p:spPr bwMode="auto">
            <a:xfrm>
              <a:off x="3758" y="2700"/>
              <a:ext cx="0" cy="20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489" name="Line 76"/>
            <p:cNvSpPr>
              <a:spLocks noChangeShapeType="1"/>
            </p:cNvSpPr>
            <p:nvPr/>
          </p:nvSpPr>
          <p:spPr bwMode="auto">
            <a:xfrm rot="5400000">
              <a:off x="3980" y="3004"/>
              <a:ext cx="0" cy="19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490" name="Text Box 77"/>
            <p:cNvSpPr txBox="1">
              <a:spLocks noChangeArrowheads="1"/>
            </p:cNvSpPr>
            <p:nvPr/>
          </p:nvSpPr>
          <p:spPr bwMode="auto">
            <a:xfrm>
              <a:off x="3563" y="2441"/>
              <a:ext cx="2197"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500" b="1" dirty="0" err="1">
                  <a:latin typeface="Symbol" panose="05050102010706020507" pitchFamily="18" charset="2"/>
                </a:rPr>
                <a:t>s</a:t>
              </a:r>
              <a:r>
                <a:rPr lang="en-US" altLang="en-US" sz="1500" b="1" dirty="0" err="1"/>
                <a:t>’</a:t>
              </a:r>
              <a:r>
                <a:rPr lang="en-US" altLang="en-US" sz="1500" b="1" baseline="-25000" dirty="0" err="1"/>
                <a:t>V</a:t>
              </a:r>
              <a:r>
                <a:rPr lang="en-US" altLang="en-US" sz="1500" b="1" dirty="0"/>
                <a:t> =</a:t>
              </a:r>
              <a:r>
                <a:rPr lang="en-US" altLang="en-US" sz="1500" b="1" baseline="-25000" dirty="0"/>
                <a:t> </a:t>
              </a:r>
              <a:r>
                <a:rPr lang="en-US" altLang="en-US" sz="1500" b="1" dirty="0" err="1">
                  <a:latin typeface="Symbol" panose="05050102010706020507" pitchFamily="18" charset="2"/>
                </a:rPr>
                <a:t>s</a:t>
              </a:r>
              <a:r>
                <a:rPr lang="en-US" altLang="en-US" sz="1500" b="1" baseline="-25000" dirty="0" err="1"/>
                <a:t>C</a:t>
              </a:r>
              <a:r>
                <a:rPr lang="en-US" altLang="en-US" sz="1500" b="1" baseline="-25000" dirty="0"/>
                <a:t> </a:t>
              </a:r>
              <a:r>
                <a:rPr lang="en-US" altLang="en-US" sz="1500" b="1" dirty="0"/>
                <a:t>+</a:t>
              </a:r>
              <a:r>
                <a:rPr lang="en-US" altLang="en-US" sz="1500" b="1" baseline="-25000" dirty="0"/>
                <a:t> </a:t>
              </a:r>
              <a:r>
                <a:rPr lang="en-US" altLang="en-US" sz="1500" b="1" dirty="0">
                  <a:latin typeface="Symbol" panose="05050102010706020507" pitchFamily="18" charset="2"/>
                </a:rPr>
                <a:t>Ds </a:t>
              </a:r>
              <a:r>
                <a:rPr lang="en-US" altLang="en-US" sz="1500" b="1" dirty="0"/>
                <a:t>+ </a:t>
              </a:r>
              <a:r>
                <a:rPr lang="en-US" altLang="en-US" sz="1500" b="1" dirty="0" err="1"/>
                <a:t>u</a:t>
              </a:r>
              <a:r>
                <a:rPr lang="en-US" altLang="en-US" sz="1500" b="1" baseline="-25000" dirty="0" err="1"/>
                <a:t>r</a:t>
              </a:r>
              <a:r>
                <a:rPr lang="en-US" altLang="en-US" sz="1500" b="1" baseline="-25000" dirty="0"/>
                <a:t> </a:t>
              </a:r>
              <a:r>
                <a:rPr lang="en-US" altLang="en-US" sz="1500" b="1" dirty="0"/>
                <a:t>- </a:t>
              </a:r>
              <a:r>
                <a:rPr lang="en-US" altLang="en-US" sz="1500" b="1" dirty="0" err="1">
                  <a:latin typeface="Symbol" panose="05050102010706020507" pitchFamily="18" charset="2"/>
                </a:rPr>
                <a:t>s</a:t>
              </a:r>
              <a:r>
                <a:rPr lang="en-US" altLang="en-US" sz="1500" b="1" baseline="-25000" dirty="0" err="1"/>
                <a:t>c</a:t>
              </a:r>
              <a:r>
                <a:rPr lang="en-US" altLang="en-US" sz="1500" b="1" dirty="0"/>
                <a:t>    </a:t>
              </a:r>
              <a:r>
                <a:rPr lang="en-US" altLang="en-US" sz="1500" b="1" dirty="0">
                  <a:latin typeface="Symbol" panose="05050102010706020507" pitchFamily="18" charset="2"/>
                </a:rPr>
                <a:t>D</a:t>
              </a:r>
              <a:r>
                <a:rPr lang="en-US" altLang="en-US" sz="1500" b="1" dirty="0"/>
                <a:t>u </a:t>
              </a:r>
              <a:endParaRPr lang="en-US" altLang="en-US" sz="1500" b="1" baseline="-25000" dirty="0"/>
            </a:p>
          </p:txBody>
        </p:sp>
        <p:sp>
          <p:nvSpPr>
            <p:cNvPr id="61491" name="Text Box 78"/>
            <p:cNvSpPr txBox="1">
              <a:spLocks noChangeArrowheads="1"/>
            </p:cNvSpPr>
            <p:nvPr/>
          </p:nvSpPr>
          <p:spPr bwMode="auto">
            <a:xfrm>
              <a:off x="4046" y="2942"/>
              <a:ext cx="1714"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500" b="1">
                  <a:latin typeface="Symbol" panose="05050102010706020507" pitchFamily="18" charset="2"/>
                </a:rPr>
                <a:t>s</a:t>
              </a:r>
              <a:r>
                <a:rPr lang="en-US" altLang="en-US" sz="1500" b="1"/>
                <a:t>’</a:t>
              </a:r>
              <a:r>
                <a:rPr lang="en-US" altLang="en-US" sz="1500" b="1" baseline="-25000"/>
                <a:t>h</a:t>
              </a:r>
              <a:r>
                <a:rPr lang="en-US" altLang="en-US" sz="1500" b="1"/>
                <a:t> =</a:t>
              </a:r>
              <a:r>
                <a:rPr lang="en-US" altLang="en-US" sz="1500" b="1" baseline="-25000"/>
                <a:t> </a:t>
              </a:r>
              <a:r>
                <a:rPr lang="en-US" altLang="en-US" sz="1500" b="1">
                  <a:latin typeface="Symbol" panose="05050102010706020507" pitchFamily="18" charset="2"/>
                </a:rPr>
                <a:t>s</a:t>
              </a:r>
              <a:r>
                <a:rPr lang="en-US" altLang="en-US" sz="1500" b="1" baseline="-25000"/>
                <a:t>C </a:t>
              </a:r>
              <a:r>
                <a:rPr lang="en-US" altLang="en-US" sz="1500" b="1"/>
                <a:t>+</a:t>
              </a:r>
              <a:r>
                <a:rPr lang="en-US" altLang="en-US" sz="1500" b="1" baseline="-25000"/>
                <a:t> </a:t>
              </a:r>
              <a:r>
                <a:rPr lang="en-US" altLang="en-US" sz="1500" b="1"/>
                <a:t>u</a:t>
              </a:r>
              <a:r>
                <a:rPr lang="en-US" altLang="en-US" sz="1500" b="1" baseline="-25000"/>
                <a:t>r </a:t>
              </a:r>
              <a:r>
                <a:rPr lang="en-US" altLang="en-US" sz="1500" b="1"/>
                <a:t>- </a:t>
              </a:r>
              <a:r>
                <a:rPr lang="en-US" altLang="en-US" sz="1500" b="1">
                  <a:latin typeface="Symbol" panose="05050102010706020507" pitchFamily="18" charset="2"/>
                </a:rPr>
                <a:t>s</a:t>
              </a:r>
              <a:r>
                <a:rPr lang="en-US" altLang="en-US" sz="1500" b="1" baseline="-25000"/>
                <a:t>c</a:t>
              </a:r>
              <a:r>
                <a:rPr lang="en-US" altLang="en-US" sz="1500" b="1"/>
                <a:t>     </a:t>
              </a:r>
              <a:r>
                <a:rPr lang="en-US" altLang="en-US" sz="1500" b="1">
                  <a:latin typeface="Symbol" panose="05050102010706020507" pitchFamily="18" charset="2"/>
                </a:rPr>
                <a:t>D</a:t>
              </a:r>
              <a:r>
                <a:rPr lang="en-US" altLang="en-US" sz="1500" b="1"/>
                <a:t>u</a:t>
              </a:r>
              <a:endParaRPr lang="en-US" altLang="en-US" sz="1500" b="1" baseline="-25000"/>
            </a:p>
          </p:txBody>
        </p:sp>
        <p:sp>
          <p:nvSpPr>
            <p:cNvPr id="61492" name="Rectangle 79" descr="Stationery"/>
            <p:cNvSpPr>
              <a:spLocks noChangeArrowheads="1"/>
            </p:cNvSpPr>
            <p:nvPr/>
          </p:nvSpPr>
          <p:spPr bwMode="auto">
            <a:xfrm>
              <a:off x="3604" y="2905"/>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pic>
          <p:nvPicPr>
            <p:cNvPr id="61493" name="Picture 13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7" y="2475"/>
              <a:ext cx="131"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1494" name="Object 139"/>
            <p:cNvGraphicFramePr>
              <a:graphicFrameLocks noChangeAspect="1"/>
            </p:cNvGraphicFramePr>
            <p:nvPr/>
          </p:nvGraphicFramePr>
          <p:xfrm>
            <a:off x="5220" y="2956"/>
            <a:ext cx="200" cy="265"/>
          </p:xfrm>
          <a:graphic>
            <a:graphicData uri="http://schemas.openxmlformats.org/presentationml/2006/ole">
              <mc:AlternateContent xmlns:mc="http://schemas.openxmlformats.org/markup-compatibility/2006">
                <mc:Choice xmlns:v="urn:schemas-microsoft-com:vml" Requires="v">
                  <p:oleObj spid="_x0000_s548942" name="Equation" r:id="rId6" imgW="139639" imgH="152334" progId="Equation.3">
                    <p:embed/>
                  </p:oleObj>
                </mc:Choice>
                <mc:Fallback>
                  <p:oleObj name="Equation" r:id="rId6" imgW="139639" imgH="152334"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0" y="2956"/>
                          <a:ext cx="200" cy="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47625" name="Group 169"/>
          <p:cNvGrpSpPr>
            <a:grpSpLocks/>
          </p:cNvGrpSpPr>
          <p:nvPr/>
        </p:nvGrpSpPr>
        <p:grpSpPr bwMode="auto">
          <a:xfrm>
            <a:off x="5711451" y="5417359"/>
            <a:ext cx="3589735" cy="1035844"/>
            <a:chOff x="3189" y="3374"/>
            <a:chExt cx="3015" cy="870"/>
          </a:xfrm>
        </p:grpSpPr>
        <p:sp>
          <p:nvSpPr>
            <p:cNvPr id="61481" name="Text Box 151"/>
            <p:cNvSpPr txBox="1">
              <a:spLocks noChangeArrowheads="1"/>
            </p:cNvSpPr>
            <p:nvPr/>
          </p:nvSpPr>
          <p:spPr bwMode="auto">
            <a:xfrm>
              <a:off x="3971" y="3776"/>
              <a:ext cx="2233"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65138" indent="-465138"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500" b="1" dirty="0" err="1">
                  <a:latin typeface="Symbol" panose="05050102010706020507" pitchFamily="18" charset="2"/>
                </a:rPr>
                <a:t>s</a:t>
              </a:r>
              <a:r>
                <a:rPr lang="en-US" altLang="en-US" sz="1500" b="1" dirty="0" err="1"/>
                <a:t>’</a:t>
              </a:r>
              <a:r>
                <a:rPr lang="en-US" altLang="en-US" sz="1500" b="1" baseline="-25000" dirty="0" err="1"/>
                <a:t>hf</a:t>
              </a:r>
              <a:r>
                <a:rPr lang="en-US" altLang="en-US" sz="1500" b="1" dirty="0"/>
                <a:t> =</a:t>
              </a:r>
              <a:r>
                <a:rPr lang="en-US" altLang="en-US" sz="1500" b="1" baseline="-25000" dirty="0"/>
                <a:t> </a:t>
              </a:r>
              <a:r>
                <a:rPr lang="en-US" altLang="en-US" sz="1500" b="1" dirty="0" err="1">
                  <a:latin typeface="Symbol" panose="05050102010706020507" pitchFamily="18" charset="2"/>
                </a:rPr>
                <a:t>s</a:t>
              </a:r>
              <a:r>
                <a:rPr lang="en-US" altLang="en-US" sz="1500" b="1" baseline="-25000" dirty="0" err="1"/>
                <a:t>C</a:t>
              </a:r>
              <a:r>
                <a:rPr lang="en-US" altLang="en-US" sz="1500" b="1" baseline="-25000" dirty="0"/>
                <a:t> </a:t>
              </a:r>
              <a:r>
                <a:rPr lang="en-US" altLang="en-US" sz="1500" b="1" dirty="0"/>
                <a:t>+</a:t>
              </a:r>
              <a:r>
                <a:rPr lang="en-US" altLang="en-US" sz="1500" b="1" baseline="-25000" dirty="0"/>
                <a:t> </a:t>
              </a:r>
              <a:r>
                <a:rPr lang="en-US" altLang="en-US" sz="1500" b="1" dirty="0" err="1"/>
                <a:t>u</a:t>
              </a:r>
              <a:r>
                <a:rPr lang="en-US" altLang="en-US" sz="1500" b="1" baseline="-25000" dirty="0" err="1"/>
                <a:t>r</a:t>
              </a:r>
              <a:r>
                <a:rPr lang="en-US" altLang="en-US" sz="1500" b="1" baseline="-25000" dirty="0"/>
                <a:t> </a:t>
              </a:r>
              <a:r>
                <a:rPr lang="en-US" altLang="en-US" sz="1500" b="1" dirty="0"/>
                <a:t>- </a:t>
              </a:r>
              <a:r>
                <a:rPr lang="en-US" altLang="en-US" sz="1500" b="1" dirty="0" err="1">
                  <a:latin typeface="Symbol" panose="05050102010706020507" pitchFamily="18" charset="2"/>
                </a:rPr>
                <a:t>s</a:t>
              </a:r>
              <a:r>
                <a:rPr lang="en-US" altLang="en-US" sz="1500" b="1" baseline="-25000" dirty="0" err="1"/>
                <a:t>c</a:t>
              </a:r>
              <a:r>
                <a:rPr lang="en-US" altLang="en-US" sz="1500" b="1" dirty="0"/>
                <a:t>     </a:t>
              </a:r>
              <a:r>
                <a:rPr lang="en-US" altLang="en-US" sz="1500" b="1" dirty="0" err="1">
                  <a:latin typeface="Symbol" panose="05050102010706020507" pitchFamily="18" charset="2"/>
                </a:rPr>
                <a:t>D</a:t>
              </a:r>
              <a:r>
                <a:rPr lang="en-US" altLang="en-US" sz="1500" b="1" dirty="0" err="1"/>
                <a:t>u</a:t>
              </a:r>
              <a:r>
                <a:rPr lang="en-US" altLang="en-US" sz="1500" b="1" baseline="-25000" dirty="0" err="1"/>
                <a:t>f</a:t>
              </a:r>
              <a:r>
                <a:rPr lang="en-US" altLang="en-US" sz="1500" b="1" baseline="-25000" dirty="0"/>
                <a:t> </a:t>
              </a:r>
              <a:r>
                <a:rPr lang="en-US" altLang="en-US" sz="1500" b="1" dirty="0"/>
                <a:t>= </a:t>
              </a:r>
              <a:r>
                <a:rPr lang="en-US" altLang="en-US" sz="1500" b="1" dirty="0">
                  <a:latin typeface="Symbol" panose="05050102010706020507" pitchFamily="18" charset="2"/>
                </a:rPr>
                <a:t>s</a:t>
              </a:r>
              <a:r>
                <a:rPr lang="en-US" altLang="en-US" sz="1500" b="1" dirty="0"/>
                <a:t>’</a:t>
              </a:r>
              <a:r>
                <a:rPr lang="en-US" altLang="en-US" sz="1500" b="1" baseline="-25000" dirty="0"/>
                <a:t>3f</a:t>
              </a:r>
              <a:r>
                <a:rPr lang="en-US" altLang="en-US" sz="1500" b="1" dirty="0"/>
                <a:t> </a:t>
              </a:r>
            </a:p>
          </p:txBody>
        </p:sp>
        <p:sp>
          <p:nvSpPr>
            <p:cNvPr id="61482" name="Line 148"/>
            <p:cNvSpPr>
              <a:spLocks noChangeShapeType="1"/>
            </p:cNvSpPr>
            <p:nvPr/>
          </p:nvSpPr>
          <p:spPr bwMode="auto">
            <a:xfrm>
              <a:off x="3764" y="3633"/>
              <a:ext cx="0" cy="20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483" name="Line 149"/>
            <p:cNvSpPr>
              <a:spLocks noChangeShapeType="1"/>
            </p:cNvSpPr>
            <p:nvPr/>
          </p:nvSpPr>
          <p:spPr bwMode="auto">
            <a:xfrm rot="5400000">
              <a:off x="4000" y="3977"/>
              <a:ext cx="0" cy="18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484" name="Text Box 150"/>
            <p:cNvSpPr txBox="1">
              <a:spLocks noChangeArrowheads="1"/>
            </p:cNvSpPr>
            <p:nvPr/>
          </p:nvSpPr>
          <p:spPr bwMode="auto">
            <a:xfrm>
              <a:off x="3189" y="3374"/>
              <a:ext cx="2571"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500" b="1" dirty="0" err="1">
                  <a:latin typeface="Symbol" panose="05050102010706020507" pitchFamily="18" charset="2"/>
                </a:rPr>
                <a:t>s</a:t>
              </a:r>
              <a:r>
                <a:rPr lang="en-US" altLang="en-US" sz="1500" b="1" dirty="0" err="1"/>
                <a:t>’</a:t>
              </a:r>
              <a:r>
                <a:rPr lang="en-US" altLang="en-US" sz="1500" b="1" baseline="-25000" dirty="0" err="1"/>
                <a:t>Vf</a:t>
              </a:r>
              <a:r>
                <a:rPr lang="en-US" altLang="en-US" sz="1500" b="1" dirty="0"/>
                <a:t> =</a:t>
              </a:r>
              <a:r>
                <a:rPr lang="en-US" altLang="en-US" sz="1500" b="1" baseline="-25000" dirty="0"/>
                <a:t> </a:t>
              </a:r>
              <a:r>
                <a:rPr lang="en-US" altLang="en-US" sz="1500" b="1" dirty="0" err="1">
                  <a:latin typeface="Symbol" panose="05050102010706020507" pitchFamily="18" charset="2"/>
                </a:rPr>
                <a:t>s</a:t>
              </a:r>
              <a:r>
                <a:rPr lang="en-US" altLang="en-US" sz="1500" b="1" baseline="-25000" dirty="0" err="1"/>
                <a:t>C</a:t>
              </a:r>
              <a:r>
                <a:rPr lang="en-US" altLang="en-US" sz="1500" b="1" baseline="-25000" dirty="0"/>
                <a:t> </a:t>
              </a:r>
              <a:r>
                <a:rPr lang="en-US" altLang="en-US" sz="1500" b="1" dirty="0"/>
                <a:t>+</a:t>
              </a:r>
              <a:r>
                <a:rPr lang="en-US" altLang="en-US" sz="1500" b="1" baseline="-25000" dirty="0"/>
                <a:t> </a:t>
              </a:r>
              <a:r>
                <a:rPr lang="en-US" altLang="en-US" sz="1500" b="1" dirty="0" err="1">
                  <a:latin typeface="Symbol" panose="05050102010706020507" pitchFamily="18" charset="2"/>
                </a:rPr>
                <a:t>Ds</a:t>
              </a:r>
              <a:r>
                <a:rPr lang="en-US" altLang="en-US" sz="1500" b="1" baseline="-25000" dirty="0" err="1"/>
                <a:t>f</a:t>
              </a:r>
              <a:r>
                <a:rPr lang="en-US" altLang="en-US" sz="1500" b="1" dirty="0">
                  <a:latin typeface="Symbol" panose="05050102010706020507" pitchFamily="18" charset="2"/>
                </a:rPr>
                <a:t> </a:t>
              </a:r>
              <a:r>
                <a:rPr lang="en-US" altLang="en-US" sz="1500" b="1" dirty="0"/>
                <a:t>+ </a:t>
              </a:r>
              <a:r>
                <a:rPr lang="en-US" altLang="en-US" sz="1500" b="1" dirty="0" err="1"/>
                <a:t>u</a:t>
              </a:r>
              <a:r>
                <a:rPr lang="en-US" altLang="en-US" sz="1500" b="1" baseline="-25000" dirty="0" err="1"/>
                <a:t>r</a:t>
              </a:r>
              <a:r>
                <a:rPr lang="en-US" altLang="en-US" sz="1500" b="1" baseline="-25000" dirty="0"/>
                <a:t> </a:t>
              </a:r>
              <a:r>
                <a:rPr lang="en-US" altLang="en-US" sz="1500" b="1" dirty="0"/>
                <a:t>- </a:t>
              </a:r>
              <a:r>
                <a:rPr lang="en-US" altLang="en-US" sz="1500" b="1" dirty="0" err="1">
                  <a:latin typeface="Symbol" panose="05050102010706020507" pitchFamily="18" charset="2"/>
                </a:rPr>
                <a:t>s</a:t>
              </a:r>
              <a:r>
                <a:rPr lang="en-US" altLang="en-US" sz="1500" b="1" baseline="-25000" dirty="0" err="1"/>
                <a:t>c</a:t>
              </a:r>
              <a:r>
                <a:rPr lang="en-US" altLang="en-US" sz="1500" b="1" dirty="0"/>
                <a:t>    </a:t>
              </a:r>
              <a:r>
                <a:rPr lang="en-US" altLang="en-US" sz="1500" b="1" dirty="0" err="1">
                  <a:latin typeface="Symbol" panose="05050102010706020507" pitchFamily="18" charset="2"/>
                </a:rPr>
                <a:t>D</a:t>
              </a:r>
              <a:r>
                <a:rPr lang="en-US" altLang="en-US" sz="1500" b="1" dirty="0" err="1"/>
                <a:t>u</a:t>
              </a:r>
              <a:r>
                <a:rPr lang="en-US" altLang="en-US" sz="1500" b="1" baseline="-25000" dirty="0" err="1"/>
                <a:t>f</a:t>
              </a:r>
              <a:r>
                <a:rPr lang="en-US" altLang="en-US" sz="1500" b="1" dirty="0"/>
                <a:t> = </a:t>
              </a:r>
              <a:r>
                <a:rPr lang="en-US" altLang="en-US" sz="1500" b="1" dirty="0">
                  <a:latin typeface="Symbol" panose="05050102010706020507" pitchFamily="18" charset="2"/>
                </a:rPr>
                <a:t>s</a:t>
              </a:r>
              <a:r>
                <a:rPr lang="en-US" altLang="en-US" sz="1500" b="1" dirty="0"/>
                <a:t>’</a:t>
              </a:r>
              <a:r>
                <a:rPr lang="en-US" altLang="en-US" sz="1500" b="1" baseline="-25000" dirty="0"/>
                <a:t>1f</a:t>
              </a:r>
              <a:r>
                <a:rPr lang="en-US" altLang="en-US" sz="1500" b="1" dirty="0"/>
                <a:t> </a:t>
              </a:r>
            </a:p>
          </p:txBody>
        </p:sp>
        <p:sp>
          <p:nvSpPr>
            <p:cNvPr id="61485" name="Rectangle 152" descr="Stationery"/>
            <p:cNvSpPr>
              <a:spLocks noChangeArrowheads="1"/>
            </p:cNvSpPr>
            <p:nvPr/>
          </p:nvSpPr>
          <p:spPr bwMode="auto">
            <a:xfrm>
              <a:off x="3610" y="3838"/>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pic>
          <p:nvPicPr>
            <p:cNvPr id="61486" name="Picture 15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17" y="3408"/>
              <a:ext cx="131"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1487" name="Object 154"/>
            <p:cNvGraphicFramePr>
              <a:graphicFrameLocks noChangeAspect="1"/>
            </p:cNvGraphicFramePr>
            <p:nvPr/>
          </p:nvGraphicFramePr>
          <p:xfrm>
            <a:off x="5190" y="3781"/>
            <a:ext cx="200" cy="265"/>
          </p:xfrm>
          <a:graphic>
            <a:graphicData uri="http://schemas.openxmlformats.org/presentationml/2006/ole">
              <mc:AlternateContent xmlns:mc="http://schemas.openxmlformats.org/markup-compatibility/2006">
                <mc:Choice xmlns:v="urn:schemas-microsoft-com:vml" Requires="v">
                  <p:oleObj spid="_x0000_s548943" name="Equation" r:id="rId8" imgW="139639" imgH="152334" progId="Equation.3">
                    <p:embed/>
                  </p:oleObj>
                </mc:Choice>
                <mc:Fallback>
                  <p:oleObj name="Equation" r:id="rId8" imgW="139639" imgH="152334"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0" y="3781"/>
                          <a:ext cx="200" cy="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47613" name="Group 157"/>
          <p:cNvGrpSpPr>
            <a:grpSpLocks/>
          </p:cNvGrpSpPr>
          <p:nvPr/>
        </p:nvGrpSpPr>
        <p:grpSpPr bwMode="auto">
          <a:xfrm>
            <a:off x="3555207" y="5960284"/>
            <a:ext cx="1218010" cy="483394"/>
            <a:chOff x="2026" y="3857"/>
            <a:chExt cx="1023" cy="406"/>
          </a:xfrm>
        </p:grpSpPr>
        <p:sp>
          <p:nvSpPr>
            <p:cNvPr id="61479" name="Rectangle 112" descr="Stationery"/>
            <p:cNvSpPr>
              <a:spLocks noChangeArrowheads="1"/>
            </p:cNvSpPr>
            <p:nvPr/>
          </p:nvSpPr>
          <p:spPr bwMode="auto">
            <a:xfrm>
              <a:off x="2359" y="3857"/>
              <a:ext cx="347"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sp>
          <p:nvSpPr>
            <p:cNvPr id="61480" name="Text Box 155"/>
            <p:cNvSpPr txBox="1">
              <a:spLocks noChangeArrowheads="1"/>
            </p:cNvSpPr>
            <p:nvPr/>
          </p:nvSpPr>
          <p:spPr bwMode="auto">
            <a:xfrm>
              <a:off x="2026" y="3923"/>
              <a:ext cx="102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t>-u</a:t>
              </a:r>
              <a:r>
                <a:rPr lang="en-US" altLang="en-US" sz="1350" b="1" baseline="-25000"/>
                <a:t>r</a:t>
              </a:r>
              <a:r>
                <a:rPr lang="en-US" altLang="en-US" sz="1350" b="1">
                  <a:latin typeface="Symbol" panose="05050102010706020507" pitchFamily="18" charset="2"/>
                </a:rPr>
                <a:t> + s</a:t>
              </a:r>
              <a:r>
                <a:rPr lang="en-US" altLang="en-US" sz="1350" b="1" baseline="-25000"/>
                <a:t>c  </a:t>
              </a:r>
              <a:r>
                <a:rPr lang="en-US" altLang="en-US" sz="1350" b="1"/>
                <a:t>± </a:t>
              </a:r>
              <a:r>
                <a:rPr lang="en-US" altLang="en-US" sz="1350" b="1">
                  <a:latin typeface="Symbol" panose="05050102010706020507" pitchFamily="18" charset="2"/>
                </a:rPr>
                <a:t>D</a:t>
              </a:r>
              <a:r>
                <a:rPr lang="en-US" altLang="en-US" sz="1350" b="1"/>
                <a:t>u</a:t>
              </a:r>
              <a:r>
                <a:rPr lang="en-US" altLang="en-US" sz="1350" b="1" baseline="-25000"/>
                <a:t>f</a:t>
              </a:r>
            </a:p>
          </p:txBody>
        </p:sp>
      </p:grpSp>
      <p:grpSp>
        <p:nvGrpSpPr>
          <p:cNvPr id="147624" name="Group 168"/>
          <p:cNvGrpSpPr>
            <a:grpSpLocks/>
          </p:cNvGrpSpPr>
          <p:nvPr/>
        </p:nvGrpSpPr>
        <p:grpSpPr bwMode="auto">
          <a:xfrm>
            <a:off x="2112169" y="5781695"/>
            <a:ext cx="1247775" cy="820341"/>
            <a:chOff x="814" y="3575"/>
            <a:chExt cx="1048" cy="689"/>
          </a:xfrm>
        </p:grpSpPr>
        <p:grpSp>
          <p:nvGrpSpPr>
            <p:cNvPr id="61473" name="Group 146"/>
            <p:cNvGrpSpPr>
              <a:grpSpLocks/>
            </p:cNvGrpSpPr>
            <p:nvPr/>
          </p:nvGrpSpPr>
          <p:grpSpPr bwMode="auto">
            <a:xfrm>
              <a:off x="814" y="3636"/>
              <a:ext cx="981" cy="628"/>
              <a:chOff x="814" y="3636"/>
              <a:chExt cx="981" cy="628"/>
            </a:xfrm>
          </p:grpSpPr>
          <p:sp>
            <p:nvSpPr>
              <p:cNvPr id="61475" name="Rectangle 92" descr="Stationery"/>
              <p:cNvSpPr>
                <a:spLocks noChangeArrowheads="1"/>
              </p:cNvSpPr>
              <p:nvPr/>
            </p:nvSpPr>
            <p:spPr bwMode="auto">
              <a:xfrm>
                <a:off x="814" y="3858"/>
                <a:ext cx="293" cy="406"/>
              </a:xfrm>
              <a:prstGeom prst="rect">
                <a:avLst/>
              </a:prstGeom>
              <a:blipFill dpi="0" rotWithShape="1">
                <a:blip r:embed="rId4"/>
                <a:srcRect/>
                <a:tile tx="0" ty="0" sx="100000" sy="100000" flip="none" algn="tl"/>
              </a:blip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endParaRPr lang="en-US" altLang="en-US" sz="1500" b="1"/>
              </a:p>
            </p:txBody>
          </p:sp>
          <p:sp>
            <p:nvSpPr>
              <p:cNvPr id="61476" name="Line 93"/>
              <p:cNvSpPr>
                <a:spLocks noChangeShapeType="1"/>
              </p:cNvSpPr>
              <p:nvPr/>
            </p:nvSpPr>
            <p:spPr bwMode="auto">
              <a:xfrm>
                <a:off x="959" y="3636"/>
                <a:ext cx="0" cy="23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477" name="Line 94"/>
              <p:cNvSpPr>
                <a:spLocks noChangeShapeType="1"/>
              </p:cNvSpPr>
              <p:nvPr/>
            </p:nvSpPr>
            <p:spPr bwMode="auto">
              <a:xfrm rot="5400000">
                <a:off x="1195" y="3944"/>
                <a:ext cx="9" cy="21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478" name="Text Box 95"/>
              <p:cNvSpPr txBox="1">
                <a:spLocks noChangeArrowheads="1"/>
              </p:cNvSpPr>
              <p:nvPr/>
            </p:nvSpPr>
            <p:spPr bwMode="auto">
              <a:xfrm>
                <a:off x="1298" y="3862"/>
                <a:ext cx="49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latin typeface="Symbol" panose="05050102010706020507" pitchFamily="18" charset="2"/>
                  </a:rPr>
                  <a:t>s</a:t>
                </a:r>
                <a:r>
                  <a:rPr lang="en-US" altLang="en-US" sz="1350" b="1" baseline="-25000"/>
                  <a:t>C</a:t>
                </a:r>
              </a:p>
            </p:txBody>
          </p:sp>
        </p:grpSp>
        <p:sp>
          <p:nvSpPr>
            <p:cNvPr id="61474" name="Text Box 158"/>
            <p:cNvSpPr txBox="1">
              <a:spLocks noChangeArrowheads="1"/>
            </p:cNvSpPr>
            <p:nvPr/>
          </p:nvSpPr>
          <p:spPr bwMode="auto">
            <a:xfrm>
              <a:off x="948" y="3575"/>
              <a:ext cx="91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a:latin typeface="Symbol" panose="05050102010706020507" pitchFamily="18" charset="2"/>
                </a:rPr>
                <a:t>s</a:t>
              </a:r>
              <a:r>
                <a:rPr lang="en-US" altLang="en-US" sz="1350" b="1" baseline="-25000"/>
                <a:t>C </a:t>
              </a:r>
              <a:r>
                <a:rPr lang="en-US" altLang="en-US" sz="1350" b="1"/>
                <a:t>+ </a:t>
              </a:r>
              <a:r>
                <a:rPr lang="en-US" altLang="en-US" sz="1350" b="1">
                  <a:latin typeface="Symbol" panose="05050102010706020507" pitchFamily="18" charset="2"/>
                </a:rPr>
                <a:t>Ds</a:t>
              </a:r>
              <a:r>
                <a:rPr lang="en-US" altLang="en-US" sz="1350" b="1" baseline="-25000"/>
                <a:t>f</a:t>
              </a:r>
            </a:p>
          </p:txBody>
        </p:sp>
      </p:grpSp>
      <p:sp>
        <p:nvSpPr>
          <p:cNvPr id="147618" name="Line 162"/>
          <p:cNvSpPr>
            <a:spLocks noChangeShapeType="1"/>
          </p:cNvSpPr>
          <p:nvPr/>
        </p:nvSpPr>
        <p:spPr bwMode="auto">
          <a:xfrm>
            <a:off x="442913" y="2538416"/>
            <a:ext cx="8139135" cy="4642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147619" name="Line 163"/>
          <p:cNvSpPr>
            <a:spLocks noChangeShapeType="1"/>
          </p:cNvSpPr>
          <p:nvPr/>
        </p:nvSpPr>
        <p:spPr bwMode="auto">
          <a:xfrm>
            <a:off x="442913" y="4142196"/>
            <a:ext cx="8189939" cy="1456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147620" name="Line 164"/>
          <p:cNvSpPr>
            <a:spLocks noChangeShapeType="1"/>
          </p:cNvSpPr>
          <p:nvPr/>
        </p:nvSpPr>
        <p:spPr bwMode="auto">
          <a:xfrm>
            <a:off x="442913" y="5406644"/>
            <a:ext cx="7565231"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grpSp>
        <p:nvGrpSpPr>
          <p:cNvPr id="147552" name="Group 96"/>
          <p:cNvGrpSpPr>
            <a:grpSpLocks/>
          </p:cNvGrpSpPr>
          <p:nvPr/>
        </p:nvGrpSpPr>
        <p:grpSpPr bwMode="auto">
          <a:xfrm>
            <a:off x="1226344" y="5954323"/>
            <a:ext cx="1052513" cy="692941"/>
            <a:chOff x="64" y="3711"/>
            <a:chExt cx="884" cy="582"/>
          </a:xfrm>
        </p:grpSpPr>
        <p:grpSp>
          <p:nvGrpSpPr>
            <p:cNvPr id="61467" name="Group 97"/>
            <p:cNvGrpSpPr>
              <a:grpSpLocks/>
            </p:cNvGrpSpPr>
            <p:nvPr/>
          </p:nvGrpSpPr>
          <p:grpSpPr bwMode="auto">
            <a:xfrm>
              <a:off x="64" y="3711"/>
              <a:ext cx="884" cy="542"/>
              <a:chOff x="64" y="3711"/>
              <a:chExt cx="884" cy="542"/>
            </a:xfrm>
          </p:grpSpPr>
          <p:sp>
            <p:nvSpPr>
              <p:cNvPr id="61471" name="Arc 98"/>
              <p:cNvSpPr>
                <a:spLocks/>
              </p:cNvSpPr>
              <p:nvPr/>
            </p:nvSpPr>
            <p:spPr bwMode="auto">
              <a:xfrm rot="-2694223" flipH="1" flipV="1">
                <a:off x="585" y="4000"/>
                <a:ext cx="363" cy="253"/>
              </a:xfrm>
              <a:custGeom>
                <a:avLst/>
                <a:gdLst>
                  <a:gd name="T0" fmla="*/ 0 w 25874"/>
                  <a:gd name="T1" fmla="*/ 0 h 25349"/>
                  <a:gd name="T2" fmla="*/ 0 w 25874"/>
                  <a:gd name="T3" fmla="*/ 0 h 25349"/>
                  <a:gd name="T4" fmla="*/ 0 w 25874"/>
                  <a:gd name="T5" fmla="*/ 0 h 25349"/>
                  <a:gd name="T6" fmla="*/ 0 60000 65536"/>
                  <a:gd name="T7" fmla="*/ 0 60000 65536"/>
                  <a:gd name="T8" fmla="*/ 0 60000 65536"/>
                </a:gdLst>
                <a:ahLst/>
                <a:cxnLst>
                  <a:cxn ang="T6">
                    <a:pos x="T0" y="T1"/>
                  </a:cxn>
                  <a:cxn ang="T7">
                    <a:pos x="T2" y="T3"/>
                  </a:cxn>
                  <a:cxn ang="T8">
                    <a:pos x="T4" y="T5"/>
                  </a:cxn>
                </a:cxnLst>
                <a:rect l="0" t="0" r="r" b="b"/>
                <a:pathLst>
                  <a:path w="25874" h="25349" fill="none" extrusionOk="0">
                    <a:moveTo>
                      <a:pt x="0" y="427"/>
                    </a:moveTo>
                    <a:cubicBezTo>
                      <a:pt x="1406" y="143"/>
                      <a:pt x="2838" y="-1"/>
                      <a:pt x="4274" y="0"/>
                    </a:cubicBezTo>
                    <a:cubicBezTo>
                      <a:pt x="16203" y="0"/>
                      <a:pt x="25874" y="9670"/>
                      <a:pt x="25874" y="21600"/>
                    </a:cubicBezTo>
                    <a:cubicBezTo>
                      <a:pt x="25874" y="22856"/>
                      <a:pt x="25764" y="24111"/>
                      <a:pt x="25546" y="25349"/>
                    </a:cubicBezTo>
                  </a:path>
                  <a:path w="25874" h="25349" stroke="0" extrusionOk="0">
                    <a:moveTo>
                      <a:pt x="0" y="427"/>
                    </a:moveTo>
                    <a:cubicBezTo>
                      <a:pt x="1406" y="143"/>
                      <a:pt x="2838" y="-1"/>
                      <a:pt x="4274" y="0"/>
                    </a:cubicBezTo>
                    <a:cubicBezTo>
                      <a:pt x="16203" y="0"/>
                      <a:pt x="25874" y="9670"/>
                      <a:pt x="25874" y="21600"/>
                    </a:cubicBezTo>
                    <a:cubicBezTo>
                      <a:pt x="25874" y="22856"/>
                      <a:pt x="25764" y="24111"/>
                      <a:pt x="25546" y="25349"/>
                    </a:cubicBezTo>
                    <a:lnTo>
                      <a:pt x="4274" y="21600"/>
                    </a:lnTo>
                    <a:lnTo>
                      <a:pt x="0" y="427"/>
                    </a:lnTo>
                    <a:close/>
                  </a:path>
                </a:pathLst>
              </a:custGeom>
              <a:noFill/>
              <a:ln w="76200">
                <a:pattFill prst="sphere">
                  <a:fgClr>
                    <a:schemeClr val="tx1"/>
                  </a:fgClr>
                  <a:bgClr>
                    <a:srgbClr val="FFFFFF"/>
                  </a:bgClr>
                </a:patt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rtl="0"/>
                <a:endParaRPr lang="en-US" b="1"/>
              </a:p>
            </p:txBody>
          </p:sp>
          <p:sp>
            <p:nvSpPr>
              <p:cNvPr id="61472" name="Text Box 99"/>
              <p:cNvSpPr txBox="1">
                <a:spLocks noChangeArrowheads="1"/>
              </p:cNvSpPr>
              <p:nvPr/>
            </p:nvSpPr>
            <p:spPr bwMode="auto">
              <a:xfrm>
                <a:off x="64" y="3711"/>
                <a:ext cx="870"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1350" b="1" dirty="0">
                    <a:solidFill>
                      <a:schemeClr val="hlink"/>
                    </a:solidFill>
                  </a:rPr>
                  <a:t>No drainage</a:t>
                </a:r>
              </a:p>
            </p:txBody>
          </p:sp>
        </p:grpSp>
        <p:grpSp>
          <p:nvGrpSpPr>
            <p:cNvPr id="61468" name="Group 100"/>
            <p:cNvGrpSpPr>
              <a:grpSpLocks/>
            </p:cNvGrpSpPr>
            <p:nvPr/>
          </p:nvGrpSpPr>
          <p:grpSpPr bwMode="auto">
            <a:xfrm>
              <a:off x="501" y="4095"/>
              <a:ext cx="180" cy="198"/>
              <a:chOff x="477" y="2871"/>
              <a:chExt cx="180" cy="198"/>
            </a:xfrm>
          </p:grpSpPr>
          <p:sp>
            <p:nvSpPr>
              <p:cNvPr id="61469" name="Line 101"/>
              <p:cNvSpPr>
                <a:spLocks noChangeShapeType="1"/>
              </p:cNvSpPr>
              <p:nvPr/>
            </p:nvSpPr>
            <p:spPr bwMode="auto">
              <a:xfrm>
                <a:off x="486" y="2871"/>
                <a:ext cx="171" cy="198"/>
              </a:xfrm>
              <a:prstGeom prst="line">
                <a:avLst/>
              </a:prstGeom>
              <a:noFill/>
              <a:ln w="508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sp>
            <p:nvSpPr>
              <p:cNvPr id="61470" name="Line 102"/>
              <p:cNvSpPr>
                <a:spLocks noChangeShapeType="1"/>
              </p:cNvSpPr>
              <p:nvPr/>
            </p:nvSpPr>
            <p:spPr bwMode="auto">
              <a:xfrm flipH="1">
                <a:off x="477" y="2889"/>
                <a:ext cx="144" cy="18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rtl="0"/>
                <a:endParaRPr lang="en-US" b="1"/>
              </a:p>
            </p:txBody>
          </p:sp>
        </p:grpSp>
      </p:grpSp>
    </p:spTree>
    <p:custDataLst>
      <p:tags r:id="rId2"/>
    </p:custDataLst>
    <p:extLst>
      <p:ext uri="{BB962C8B-B14F-4D97-AF65-F5344CB8AC3E}">
        <p14:creationId xmlns:p14="http://schemas.microsoft.com/office/powerpoint/2010/main" val="212723578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7466"/>
                                        </p:tgtEl>
                                        <p:attrNameLst>
                                          <p:attrName>style.visibility</p:attrName>
                                        </p:attrNameLst>
                                      </p:cBhvr>
                                      <p:to>
                                        <p:strVal val="visible"/>
                                      </p:to>
                                    </p:set>
                                    <p:animEffect transition="in" filter="wipe(left)">
                                      <p:cBhvr>
                                        <p:cTn id="7" dur="1000"/>
                                        <p:tgtEl>
                                          <p:spTgt spid="1474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7459"/>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4" presetClass="entr" presetSubtype="16" fill="hold" nodeType="clickEffect">
                                  <p:stCondLst>
                                    <p:cond delay="0"/>
                                  </p:stCondLst>
                                  <p:childTnLst>
                                    <p:set>
                                      <p:cBhvr>
                                        <p:cTn id="15" dur="1" fill="hold">
                                          <p:stCondLst>
                                            <p:cond delay="0"/>
                                          </p:stCondLst>
                                        </p:cTn>
                                        <p:tgtEl>
                                          <p:spTgt spid="147621"/>
                                        </p:tgtEl>
                                        <p:attrNameLst>
                                          <p:attrName>style.visibility</p:attrName>
                                        </p:attrNameLst>
                                      </p:cBhvr>
                                      <p:to>
                                        <p:strVal val="visible"/>
                                      </p:to>
                                    </p:set>
                                    <p:animEffect transition="in" filter="box(in)">
                                      <p:cBhvr>
                                        <p:cTn id="16" dur="500"/>
                                        <p:tgtEl>
                                          <p:spTgt spid="14762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147573"/>
                                        </p:tgtEl>
                                        <p:attrNameLst>
                                          <p:attrName>style.visibility</p:attrName>
                                        </p:attrNameLst>
                                      </p:cBhvr>
                                      <p:to>
                                        <p:strVal val="visible"/>
                                      </p:to>
                                    </p:set>
                                    <p:animEffect transition="in" filter="box(in)">
                                      <p:cBhvr>
                                        <p:cTn id="21" dur="500"/>
                                        <p:tgtEl>
                                          <p:spTgt spid="14757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16" fill="hold" nodeType="clickEffect">
                                  <p:stCondLst>
                                    <p:cond delay="0"/>
                                  </p:stCondLst>
                                  <p:childTnLst>
                                    <p:set>
                                      <p:cBhvr>
                                        <p:cTn id="25" dur="1" fill="hold">
                                          <p:stCondLst>
                                            <p:cond delay="0"/>
                                          </p:stCondLst>
                                        </p:cTn>
                                        <p:tgtEl>
                                          <p:spTgt spid="147571"/>
                                        </p:tgtEl>
                                        <p:attrNameLst>
                                          <p:attrName>style.visibility</p:attrName>
                                        </p:attrNameLst>
                                      </p:cBhvr>
                                      <p:to>
                                        <p:strVal val="visible"/>
                                      </p:to>
                                    </p:set>
                                    <p:animEffect transition="in" filter="box(in)">
                                      <p:cBhvr>
                                        <p:cTn id="26" dur="500"/>
                                        <p:tgtEl>
                                          <p:spTgt spid="147571"/>
                                        </p:tgtEl>
                                      </p:cBhvr>
                                    </p:animEffect>
                                  </p:childTnLst>
                                </p:cTn>
                              </p:par>
                            </p:childTnLst>
                          </p:cTn>
                        </p:par>
                        <p:par>
                          <p:cTn id="27" fill="hold" nodeType="afterGroup">
                            <p:stCondLst>
                              <p:cond delay="500"/>
                            </p:stCondLst>
                            <p:childTnLst>
                              <p:par>
                                <p:cTn id="28" presetID="1" presetClass="entr" presetSubtype="0" fill="hold" grpId="0" nodeType="afterEffect">
                                  <p:stCondLst>
                                    <p:cond delay="0"/>
                                  </p:stCondLst>
                                  <p:childTnLst>
                                    <p:set>
                                      <p:cBhvr>
                                        <p:cTn id="29" dur="1" fill="hold">
                                          <p:stCondLst>
                                            <p:cond delay="0"/>
                                          </p:stCondLst>
                                        </p:cTn>
                                        <p:tgtEl>
                                          <p:spTgt spid="147618"/>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47475"/>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16" fill="hold" nodeType="clickEffect">
                                  <p:stCondLst>
                                    <p:cond delay="0"/>
                                  </p:stCondLst>
                                  <p:childTnLst>
                                    <p:set>
                                      <p:cBhvr>
                                        <p:cTn id="37" dur="1" fill="hold">
                                          <p:stCondLst>
                                            <p:cond delay="0"/>
                                          </p:stCondLst>
                                        </p:cTn>
                                        <p:tgtEl>
                                          <p:spTgt spid="147572"/>
                                        </p:tgtEl>
                                        <p:attrNameLst>
                                          <p:attrName>style.visibility</p:attrName>
                                        </p:attrNameLst>
                                      </p:cBhvr>
                                      <p:to>
                                        <p:strVal val="visible"/>
                                      </p:to>
                                    </p:set>
                                    <p:animEffect transition="in" filter="box(in)">
                                      <p:cBhvr>
                                        <p:cTn id="38" dur="500"/>
                                        <p:tgtEl>
                                          <p:spTgt spid="147572"/>
                                        </p:tgtEl>
                                      </p:cBhvr>
                                    </p:animEffect>
                                  </p:childTnLst>
                                </p:cTn>
                              </p:par>
                              <p:par>
                                <p:cTn id="39" presetID="22" presetClass="entr" presetSubtype="2" fill="hold" nodeType="withEffect">
                                  <p:stCondLst>
                                    <p:cond delay="0"/>
                                  </p:stCondLst>
                                  <p:childTnLst>
                                    <p:set>
                                      <p:cBhvr>
                                        <p:cTn id="40" dur="1" fill="hold">
                                          <p:stCondLst>
                                            <p:cond delay="0"/>
                                          </p:stCondLst>
                                        </p:cTn>
                                        <p:tgtEl>
                                          <p:spTgt spid="147501"/>
                                        </p:tgtEl>
                                        <p:attrNameLst>
                                          <p:attrName>style.visibility</p:attrName>
                                        </p:attrNameLst>
                                      </p:cBhvr>
                                      <p:to>
                                        <p:strVal val="visible"/>
                                      </p:to>
                                    </p:set>
                                    <p:animEffect transition="in" filter="wipe(right)">
                                      <p:cBhvr>
                                        <p:cTn id="41" dur="2000"/>
                                        <p:tgtEl>
                                          <p:spTgt spid="147501"/>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ntr" presetSubtype="16" fill="hold" nodeType="clickEffect">
                                  <p:stCondLst>
                                    <p:cond delay="0"/>
                                  </p:stCondLst>
                                  <p:childTnLst>
                                    <p:set>
                                      <p:cBhvr>
                                        <p:cTn id="45" dur="1" fill="hold">
                                          <p:stCondLst>
                                            <p:cond delay="0"/>
                                          </p:stCondLst>
                                        </p:cTn>
                                        <p:tgtEl>
                                          <p:spTgt spid="147599"/>
                                        </p:tgtEl>
                                        <p:attrNameLst>
                                          <p:attrName>style.visibility</p:attrName>
                                        </p:attrNameLst>
                                      </p:cBhvr>
                                      <p:to>
                                        <p:strVal val="visible"/>
                                      </p:to>
                                    </p:set>
                                    <p:animEffect transition="in" filter="box(in)">
                                      <p:cBhvr>
                                        <p:cTn id="46" dur="500"/>
                                        <p:tgtEl>
                                          <p:spTgt spid="14759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16" fill="hold" nodeType="clickEffect">
                                  <p:stCondLst>
                                    <p:cond delay="0"/>
                                  </p:stCondLst>
                                  <p:childTnLst>
                                    <p:set>
                                      <p:cBhvr>
                                        <p:cTn id="50" dur="1" fill="hold">
                                          <p:stCondLst>
                                            <p:cond delay="0"/>
                                          </p:stCondLst>
                                        </p:cTn>
                                        <p:tgtEl>
                                          <p:spTgt spid="147598"/>
                                        </p:tgtEl>
                                        <p:attrNameLst>
                                          <p:attrName>style.visibility</p:attrName>
                                        </p:attrNameLst>
                                      </p:cBhvr>
                                      <p:to>
                                        <p:strVal val="visible"/>
                                      </p:to>
                                    </p:set>
                                    <p:animEffect transition="in" filter="box(in)">
                                      <p:cBhvr>
                                        <p:cTn id="51" dur="500"/>
                                        <p:tgtEl>
                                          <p:spTgt spid="147598"/>
                                        </p:tgtEl>
                                      </p:cBhvr>
                                    </p:animEffect>
                                  </p:childTnLst>
                                </p:cTn>
                              </p:par>
                            </p:childTnLst>
                          </p:cTn>
                        </p:par>
                        <p:par>
                          <p:cTn id="52" fill="hold" nodeType="afterGroup">
                            <p:stCondLst>
                              <p:cond delay="500"/>
                            </p:stCondLst>
                            <p:childTnLst>
                              <p:par>
                                <p:cTn id="53" presetID="1" presetClass="entr" presetSubtype="0" fill="hold" grpId="0" nodeType="afterEffect">
                                  <p:stCondLst>
                                    <p:cond delay="0"/>
                                  </p:stCondLst>
                                  <p:childTnLst>
                                    <p:set>
                                      <p:cBhvr>
                                        <p:cTn id="54" dur="1" fill="hold">
                                          <p:stCondLst>
                                            <p:cond delay="0"/>
                                          </p:stCondLst>
                                        </p:cTn>
                                        <p:tgtEl>
                                          <p:spTgt spid="14761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7494"/>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ntr" presetSubtype="16" fill="hold" nodeType="clickEffect">
                                  <p:stCondLst>
                                    <p:cond delay="0"/>
                                  </p:stCondLst>
                                  <p:childTnLst>
                                    <p:set>
                                      <p:cBhvr>
                                        <p:cTn id="62" dur="1" fill="hold">
                                          <p:stCondLst>
                                            <p:cond delay="0"/>
                                          </p:stCondLst>
                                        </p:cTn>
                                        <p:tgtEl>
                                          <p:spTgt spid="147623"/>
                                        </p:tgtEl>
                                        <p:attrNameLst>
                                          <p:attrName>style.visibility</p:attrName>
                                        </p:attrNameLst>
                                      </p:cBhvr>
                                      <p:to>
                                        <p:strVal val="visible"/>
                                      </p:to>
                                    </p:set>
                                    <p:animEffect transition="in" filter="box(in)">
                                      <p:cBhvr>
                                        <p:cTn id="63" dur="500"/>
                                        <p:tgtEl>
                                          <p:spTgt spid="147623"/>
                                        </p:tgtEl>
                                      </p:cBhvr>
                                    </p:animEffect>
                                  </p:childTnLst>
                                </p:cTn>
                              </p:par>
                            </p:childTnLst>
                          </p:cTn>
                        </p:par>
                        <p:par>
                          <p:cTn id="64" fill="hold" nodeType="afterGroup">
                            <p:stCondLst>
                              <p:cond delay="500"/>
                            </p:stCondLst>
                            <p:childTnLst>
                              <p:par>
                                <p:cTn id="65" presetID="22" presetClass="entr" presetSubtype="2" fill="hold" nodeType="afterEffect">
                                  <p:stCondLst>
                                    <p:cond delay="0"/>
                                  </p:stCondLst>
                                  <p:childTnLst>
                                    <p:set>
                                      <p:cBhvr>
                                        <p:cTn id="66" dur="1" fill="hold">
                                          <p:stCondLst>
                                            <p:cond delay="0"/>
                                          </p:stCondLst>
                                        </p:cTn>
                                        <p:tgtEl>
                                          <p:spTgt spid="147508"/>
                                        </p:tgtEl>
                                        <p:attrNameLst>
                                          <p:attrName>style.visibility</p:attrName>
                                        </p:attrNameLst>
                                      </p:cBhvr>
                                      <p:to>
                                        <p:strVal val="visible"/>
                                      </p:to>
                                    </p:set>
                                    <p:animEffect transition="in" filter="wipe(right)">
                                      <p:cBhvr>
                                        <p:cTn id="67" dur="2000"/>
                                        <p:tgtEl>
                                          <p:spTgt spid="147508"/>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ntr" presetSubtype="16" fill="hold" nodeType="clickEffect">
                                  <p:stCondLst>
                                    <p:cond delay="0"/>
                                  </p:stCondLst>
                                  <p:childTnLst>
                                    <p:set>
                                      <p:cBhvr>
                                        <p:cTn id="71" dur="1" fill="hold">
                                          <p:stCondLst>
                                            <p:cond delay="0"/>
                                          </p:stCondLst>
                                        </p:cTn>
                                        <p:tgtEl>
                                          <p:spTgt spid="147612"/>
                                        </p:tgtEl>
                                        <p:attrNameLst>
                                          <p:attrName>style.visibility</p:attrName>
                                        </p:attrNameLst>
                                      </p:cBhvr>
                                      <p:to>
                                        <p:strVal val="visible"/>
                                      </p:to>
                                    </p:set>
                                    <p:animEffect transition="in" filter="box(in)">
                                      <p:cBhvr>
                                        <p:cTn id="72" dur="500"/>
                                        <p:tgtEl>
                                          <p:spTgt spid="14761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4" presetClass="entr" presetSubtype="16" fill="hold" nodeType="clickEffect">
                                  <p:stCondLst>
                                    <p:cond delay="0"/>
                                  </p:stCondLst>
                                  <p:childTnLst>
                                    <p:set>
                                      <p:cBhvr>
                                        <p:cTn id="76" dur="1" fill="hold">
                                          <p:stCondLst>
                                            <p:cond delay="0"/>
                                          </p:stCondLst>
                                        </p:cTn>
                                        <p:tgtEl>
                                          <p:spTgt spid="147597"/>
                                        </p:tgtEl>
                                        <p:attrNameLst>
                                          <p:attrName>style.visibility</p:attrName>
                                        </p:attrNameLst>
                                      </p:cBhvr>
                                      <p:to>
                                        <p:strVal val="visible"/>
                                      </p:to>
                                    </p:set>
                                    <p:animEffect transition="in" filter="box(in)">
                                      <p:cBhvr>
                                        <p:cTn id="77" dur="500"/>
                                        <p:tgtEl>
                                          <p:spTgt spid="147597"/>
                                        </p:tgtEl>
                                      </p:cBhvr>
                                    </p:animEffect>
                                  </p:childTnLst>
                                </p:cTn>
                              </p:par>
                            </p:childTnLst>
                          </p:cTn>
                        </p:par>
                        <p:par>
                          <p:cTn id="78" fill="hold" nodeType="afterGroup">
                            <p:stCondLst>
                              <p:cond delay="500"/>
                            </p:stCondLst>
                            <p:childTnLst>
                              <p:par>
                                <p:cTn id="79" presetID="1" presetClass="entr" presetSubtype="0" fill="hold" grpId="0" nodeType="afterEffect">
                                  <p:stCondLst>
                                    <p:cond delay="0"/>
                                  </p:stCondLst>
                                  <p:childTnLst>
                                    <p:set>
                                      <p:cBhvr>
                                        <p:cTn id="80" dur="1" fill="hold">
                                          <p:stCondLst>
                                            <p:cond delay="0"/>
                                          </p:stCondLst>
                                        </p:cTn>
                                        <p:tgtEl>
                                          <p:spTgt spid="147620"/>
                                        </p:tgtEl>
                                        <p:attrNameLst>
                                          <p:attrName>style.visibility</p:attrName>
                                        </p:attrNameLst>
                                      </p:cBhvr>
                                      <p:to>
                                        <p:strVal val="visible"/>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147547"/>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4" presetClass="entr" presetSubtype="16" fill="hold" nodeType="clickEffect">
                                  <p:stCondLst>
                                    <p:cond delay="0"/>
                                  </p:stCondLst>
                                  <p:childTnLst>
                                    <p:set>
                                      <p:cBhvr>
                                        <p:cTn id="88" dur="1" fill="hold">
                                          <p:stCondLst>
                                            <p:cond delay="0"/>
                                          </p:stCondLst>
                                        </p:cTn>
                                        <p:tgtEl>
                                          <p:spTgt spid="147624"/>
                                        </p:tgtEl>
                                        <p:attrNameLst>
                                          <p:attrName>style.visibility</p:attrName>
                                        </p:attrNameLst>
                                      </p:cBhvr>
                                      <p:to>
                                        <p:strVal val="visible"/>
                                      </p:to>
                                    </p:set>
                                    <p:animEffect transition="in" filter="box(in)">
                                      <p:cBhvr>
                                        <p:cTn id="89" dur="500"/>
                                        <p:tgtEl>
                                          <p:spTgt spid="147624"/>
                                        </p:tgtEl>
                                      </p:cBhvr>
                                    </p:animEffect>
                                  </p:childTnLst>
                                </p:cTn>
                              </p:par>
                            </p:childTnLst>
                          </p:cTn>
                        </p:par>
                        <p:par>
                          <p:cTn id="90" fill="hold" nodeType="afterGroup">
                            <p:stCondLst>
                              <p:cond delay="500"/>
                            </p:stCondLst>
                            <p:childTnLst>
                              <p:par>
                                <p:cTn id="91" presetID="22" presetClass="entr" presetSubtype="2" fill="hold" nodeType="afterEffect">
                                  <p:stCondLst>
                                    <p:cond delay="0"/>
                                  </p:stCondLst>
                                  <p:childTnLst>
                                    <p:set>
                                      <p:cBhvr>
                                        <p:cTn id="92" dur="1" fill="hold">
                                          <p:stCondLst>
                                            <p:cond delay="0"/>
                                          </p:stCondLst>
                                        </p:cTn>
                                        <p:tgtEl>
                                          <p:spTgt spid="147552"/>
                                        </p:tgtEl>
                                        <p:attrNameLst>
                                          <p:attrName>style.visibility</p:attrName>
                                        </p:attrNameLst>
                                      </p:cBhvr>
                                      <p:to>
                                        <p:strVal val="visible"/>
                                      </p:to>
                                    </p:set>
                                    <p:animEffect transition="in" filter="wipe(right)">
                                      <p:cBhvr>
                                        <p:cTn id="93" dur="2000"/>
                                        <p:tgtEl>
                                          <p:spTgt spid="147552"/>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4" presetClass="entr" presetSubtype="16" fill="hold" nodeType="clickEffect">
                                  <p:stCondLst>
                                    <p:cond delay="0"/>
                                  </p:stCondLst>
                                  <p:childTnLst>
                                    <p:set>
                                      <p:cBhvr>
                                        <p:cTn id="97" dur="1" fill="hold">
                                          <p:stCondLst>
                                            <p:cond delay="0"/>
                                          </p:stCondLst>
                                        </p:cTn>
                                        <p:tgtEl>
                                          <p:spTgt spid="147613"/>
                                        </p:tgtEl>
                                        <p:attrNameLst>
                                          <p:attrName>style.visibility</p:attrName>
                                        </p:attrNameLst>
                                      </p:cBhvr>
                                      <p:to>
                                        <p:strVal val="visible"/>
                                      </p:to>
                                    </p:set>
                                    <p:animEffect transition="in" filter="box(in)">
                                      <p:cBhvr>
                                        <p:cTn id="98" dur="500"/>
                                        <p:tgtEl>
                                          <p:spTgt spid="147613"/>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4" presetClass="entr" presetSubtype="16" fill="hold" nodeType="clickEffect">
                                  <p:stCondLst>
                                    <p:cond delay="0"/>
                                  </p:stCondLst>
                                  <p:childTnLst>
                                    <p:set>
                                      <p:cBhvr>
                                        <p:cTn id="102" dur="1" fill="hold">
                                          <p:stCondLst>
                                            <p:cond delay="0"/>
                                          </p:stCondLst>
                                        </p:cTn>
                                        <p:tgtEl>
                                          <p:spTgt spid="147625"/>
                                        </p:tgtEl>
                                        <p:attrNameLst>
                                          <p:attrName>style.visibility</p:attrName>
                                        </p:attrNameLst>
                                      </p:cBhvr>
                                      <p:to>
                                        <p:strVal val="visible"/>
                                      </p:to>
                                    </p:set>
                                    <p:animEffect transition="in" filter="box(in)">
                                      <p:cBhvr>
                                        <p:cTn id="103" dur="500"/>
                                        <p:tgtEl>
                                          <p:spTgt spid="147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animBg="1"/>
      <p:bldP spid="147475" grpId="0" animBg="1"/>
      <p:bldP spid="147494" grpId="0" animBg="1"/>
      <p:bldP spid="147547" grpId="0" animBg="1"/>
      <p:bldP spid="147618" grpId="0" animBg="1"/>
      <p:bldP spid="147619" grpId="0" animBg="1"/>
      <p:bldP spid="147620" grpId="0" animBg="1"/>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650" y="257174"/>
            <a:ext cx="4825070" cy="29575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9044" y="3700463"/>
            <a:ext cx="5040633" cy="29273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802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833" y="191782"/>
            <a:ext cx="8315092" cy="1200329"/>
          </a:xfrm>
          <a:prstGeom prst="rect">
            <a:avLst/>
          </a:prstGeom>
          <a:noFill/>
        </p:spPr>
        <p:txBody>
          <a:bodyPr wrap="square" rtlCol="0">
            <a:spAutoFit/>
          </a:bodyPr>
          <a:lstStyle>
            <a:defPPr>
              <a:defRPr lang="en-US"/>
            </a:defPPr>
            <a:lvl1pPr marL="342900" indent="-342900" algn="just" rtl="0">
              <a:buFont typeface="Courier New" panose="02070309020205020404" pitchFamily="49" charset="0"/>
              <a:buChar char="o"/>
              <a:defRPr sz="2400" b="1">
                <a:latin typeface="+mn-lt"/>
              </a:defRPr>
            </a:lvl1pPr>
          </a:lstStyle>
          <a:p>
            <a:r>
              <a:rPr lang="en-US" dirty="0">
                <a:sym typeface="Symbol" panose="05050102010706020507" pitchFamily="18" charset="2"/>
              </a:rPr>
              <a:t>For cohesive soils cohesion is not equal to zero and Eq</a:t>
            </a:r>
            <a:r>
              <a:rPr lang="en-US" dirty="0" smtClean="0">
                <a:sym typeface="Symbol" panose="05050102010706020507" pitchFamily="18" charset="2"/>
              </a:rPr>
              <a:t>. 7 </a:t>
            </a:r>
            <a:r>
              <a:rPr lang="en-US" dirty="0">
                <a:sym typeface="Symbol" panose="05050102010706020507" pitchFamily="18" charset="2"/>
              </a:rPr>
              <a:t>holds true. Cohesion is high especially for </a:t>
            </a:r>
            <a:r>
              <a:rPr lang="en-US" u="sng" dirty="0">
                <a:solidFill>
                  <a:srgbClr val="FF0000"/>
                </a:solidFill>
                <a:sym typeface="Symbol" panose="05050102010706020507" pitchFamily="18" charset="2"/>
              </a:rPr>
              <a:t>overconsolidated</a:t>
            </a:r>
            <a:r>
              <a:rPr lang="en-US" dirty="0">
                <a:sym typeface="Symbol" panose="05050102010706020507" pitchFamily="18" charset="2"/>
              </a:rPr>
              <a:t> clays.</a:t>
            </a:r>
            <a:endParaRPr lang="en-US" dirty="0"/>
          </a:p>
        </p:txBody>
      </p:sp>
      <p:sp>
        <p:nvSpPr>
          <p:cNvPr id="6" name="TextBox 5"/>
          <p:cNvSpPr txBox="1"/>
          <p:nvPr/>
        </p:nvSpPr>
        <p:spPr>
          <a:xfrm>
            <a:off x="319943" y="1555505"/>
            <a:ext cx="8132869" cy="1938992"/>
          </a:xfrm>
          <a:prstGeom prst="rect">
            <a:avLst/>
          </a:prstGeom>
          <a:noFill/>
        </p:spPr>
        <p:txBody>
          <a:bodyPr wrap="square" rtlCol="0">
            <a:spAutoFit/>
          </a:bodyPr>
          <a:lstStyle/>
          <a:p>
            <a:pPr algn="just" rtl="0"/>
            <a:r>
              <a:rPr lang="en-US" sz="2400" b="1" u="sng" dirty="0" smtClean="0">
                <a:solidFill>
                  <a:srgbClr val="FF0000"/>
                </a:solidFill>
                <a:latin typeface="+mj-lt"/>
                <a:sym typeface="Symbol" panose="05050102010706020507" pitchFamily="18" charset="2"/>
              </a:rPr>
              <a:t>Important</a:t>
            </a:r>
            <a:r>
              <a:rPr lang="en-US" sz="2400" b="1" dirty="0" smtClean="0">
                <a:solidFill>
                  <a:srgbClr val="FF0000"/>
                </a:solidFill>
                <a:latin typeface="+mj-lt"/>
                <a:sym typeface="Symbol" panose="05050102010706020507" pitchFamily="18" charset="2"/>
              </a:rPr>
              <a:t> </a:t>
            </a:r>
            <a:r>
              <a:rPr lang="en-US" sz="2400" b="1" u="sng" dirty="0" smtClean="0">
                <a:solidFill>
                  <a:srgbClr val="FF0000"/>
                </a:solidFill>
                <a:latin typeface="+mj-lt"/>
                <a:sym typeface="Symbol" panose="05050102010706020507" pitchFamily="18" charset="2"/>
              </a:rPr>
              <a:t>notes</a:t>
            </a:r>
            <a:r>
              <a:rPr lang="en-US" sz="2400" b="1" dirty="0" smtClean="0">
                <a:solidFill>
                  <a:srgbClr val="FF0000"/>
                </a:solidFill>
                <a:latin typeface="+mj-lt"/>
                <a:sym typeface="Symbol" panose="05050102010706020507" pitchFamily="18" charset="2"/>
              </a:rPr>
              <a:t>:.</a:t>
            </a:r>
          </a:p>
          <a:p>
            <a:pPr marL="342900" indent="-342900" algn="just" rtl="0">
              <a:buFont typeface="Courier New" panose="02070309020205020404" pitchFamily="49" charset="0"/>
              <a:buChar char="o"/>
            </a:pPr>
            <a:r>
              <a:rPr lang="en-US" sz="2400" b="1" dirty="0" smtClean="0">
                <a:latin typeface="+mj-lt"/>
                <a:sym typeface="Symbol" panose="05050102010706020507" pitchFamily="18" charset="2"/>
              </a:rPr>
              <a:t>Even though in clay the relation between </a:t>
            </a:r>
            <a:r>
              <a:rPr lang="en-US" sz="2400" b="1" dirty="0">
                <a:solidFill>
                  <a:srgbClr val="FF0000"/>
                </a:solidFill>
                <a:latin typeface="+mj-lt"/>
                <a:sym typeface="Symbol" panose="05050102010706020507" pitchFamily="18" charset="2"/>
              </a:rPr>
              <a:t></a:t>
            </a:r>
            <a:r>
              <a:rPr lang="en-US" sz="2400" b="1" baseline="-25000" dirty="0">
                <a:solidFill>
                  <a:srgbClr val="FF0000"/>
                </a:solidFill>
                <a:latin typeface="+mj-lt"/>
              </a:rPr>
              <a:t>f</a:t>
            </a:r>
            <a:r>
              <a:rPr lang="en-US" sz="2400" b="1" baseline="-25000" dirty="0">
                <a:latin typeface="+mj-lt"/>
              </a:rPr>
              <a:t> </a:t>
            </a:r>
            <a:r>
              <a:rPr lang="en-US" sz="2400" b="1" baseline="-25000" dirty="0" smtClean="0">
                <a:latin typeface="+mj-lt"/>
              </a:rPr>
              <a:t> </a:t>
            </a:r>
            <a:r>
              <a:rPr lang="en-US" sz="2400" b="1" dirty="0" smtClean="0">
                <a:latin typeface="+mj-lt"/>
                <a:sym typeface="Symbol" panose="05050102010706020507" pitchFamily="18" charset="2"/>
              </a:rPr>
              <a:t>and </a:t>
            </a:r>
            <a:r>
              <a:rPr lang="en-US" sz="2400" b="1" dirty="0">
                <a:solidFill>
                  <a:srgbClr val="FF0000"/>
                </a:solidFill>
                <a:latin typeface="+mj-lt"/>
                <a:sym typeface="Symbol" panose="05050102010706020507" pitchFamily="18" charset="2"/>
              </a:rPr>
              <a:t></a:t>
            </a:r>
            <a:r>
              <a:rPr lang="en-US" sz="2400" b="1" baseline="-25000" dirty="0">
                <a:solidFill>
                  <a:srgbClr val="FF0000"/>
                </a:solidFill>
                <a:latin typeface="+mj-lt"/>
              </a:rPr>
              <a:t>n </a:t>
            </a:r>
            <a:r>
              <a:rPr lang="en-US" sz="2400" b="1" dirty="0" smtClean="0">
                <a:latin typeface="+mj-lt"/>
                <a:sym typeface="Symbol" panose="05050102010706020507" pitchFamily="18" charset="2"/>
              </a:rPr>
              <a:t>is related to the angle </a:t>
            </a:r>
            <a:r>
              <a:rPr lang="en-US" sz="2400" b="1" dirty="0">
                <a:solidFill>
                  <a:srgbClr val="0B0BEF"/>
                </a:solidFill>
                <a:latin typeface="+mj-lt"/>
                <a:sym typeface="Symbol" panose="05050102010706020507" pitchFamily="18" charset="2"/>
              </a:rPr>
              <a:t></a:t>
            </a:r>
            <a:r>
              <a:rPr lang="en-US" sz="2400" b="1" dirty="0" smtClean="0">
                <a:latin typeface="+mj-lt"/>
                <a:sym typeface="Symbol" panose="05050102010706020507" pitchFamily="18" charset="2"/>
              </a:rPr>
              <a:t> , however in clay the nature of </a:t>
            </a:r>
            <a:r>
              <a:rPr lang="en-US" sz="2400" b="1" dirty="0">
                <a:solidFill>
                  <a:srgbClr val="0B0BEF"/>
                </a:solidFill>
                <a:latin typeface="+mj-lt"/>
                <a:sym typeface="Symbol" panose="05050102010706020507" pitchFamily="18" charset="2"/>
              </a:rPr>
              <a:t></a:t>
            </a:r>
            <a:r>
              <a:rPr lang="en-US" sz="2400" b="1" dirty="0">
                <a:latin typeface="+mj-lt"/>
                <a:sym typeface="Symbol" panose="05050102010706020507" pitchFamily="18" charset="2"/>
              </a:rPr>
              <a:t> </a:t>
            </a:r>
            <a:r>
              <a:rPr lang="en-US" sz="2400" b="1" dirty="0" smtClean="0">
                <a:latin typeface="+mj-lt"/>
                <a:sym typeface="Symbol" panose="05050102010706020507" pitchFamily="18" charset="2"/>
              </a:rPr>
              <a:t>is not the same as the friction angle of granular soil or of solids in contact. </a:t>
            </a:r>
            <a:endParaRPr lang="en-US" sz="2400" b="1" dirty="0">
              <a:latin typeface="+mj-lt"/>
            </a:endParaRPr>
          </a:p>
        </p:txBody>
      </p:sp>
      <p:sp>
        <p:nvSpPr>
          <p:cNvPr id="7" name="Rectangle 6"/>
          <p:cNvSpPr/>
          <p:nvPr/>
        </p:nvSpPr>
        <p:spPr>
          <a:xfrm>
            <a:off x="885824" y="3983261"/>
            <a:ext cx="7186613" cy="1323439"/>
          </a:xfrm>
          <a:prstGeom prst="rect">
            <a:avLst/>
          </a:prstGeom>
        </p:spPr>
        <p:txBody>
          <a:bodyPr wrap="square">
            <a:spAutoFit/>
          </a:bodyPr>
          <a:lstStyle/>
          <a:p>
            <a:pPr marL="285750" indent="-285750" algn="l" rtl="0">
              <a:buFont typeface="Arial" panose="020B0604020202020204" pitchFamily="34" charset="0"/>
              <a:buChar char="•"/>
            </a:pPr>
            <a:r>
              <a:rPr lang="en-US" sz="2000" b="1" dirty="0" smtClean="0">
                <a:solidFill>
                  <a:schemeClr val="bg2">
                    <a:lumMod val="25000"/>
                  </a:schemeClr>
                </a:solidFill>
              </a:rPr>
              <a:t>Cohesion</a:t>
            </a:r>
            <a:r>
              <a:rPr lang="en-US" sz="2000" b="1" dirty="0">
                <a:solidFill>
                  <a:schemeClr val="bg2">
                    <a:lumMod val="25000"/>
                  </a:schemeClr>
                </a:solidFill>
              </a:rPr>
              <a:t>: between particles</a:t>
            </a:r>
          </a:p>
          <a:p>
            <a:pPr marL="285750" indent="-285750" algn="l" rtl="0"/>
            <a:r>
              <a:rPr lang="en-US" sz="2000" b="1" dirty="0">
                <a:solidFill>
                  <a:schemeClr val="bg2">
                    <a:lumMod val="25000"/>
                  </a:schemeClr>
                </a:solidFill>
              </a:rPr>
              <a:t>		</a:t>
            </a:r>
            <a:r>
              <a:rPr lang="en-US" sz="2000" b="1" dirty="0" smtClean="0">
                <a:solidFill>
                  <a:schemeClr val="bg2">
                    <a:lumMod val="25000"/>
                  </a:schemeClr>
                </a:solidFill>
              </a:rPr>
              <a:t>- </a:t>
            </a:r>
            <a:r>
              <a:rPr lang="en-US" sz="2000" b="1" dirty="0">
                <a:solidFill>
                  <a:srgbClr val="00B050"/>
                </a:solidFill>
              </a:rPr>
              <a:t>Cementation between sand grains</a:t>
            </a:r>
          </a:p>
          <a:p>
            <a:pPr marL="285750" indent="-285750" algn="l" rtl="0"/>
            <a:r>
              <a:rPr lang="en-US" sz="2000" b="1" dirty="0">
                <a:solidFill>
                  <a:srgbClr val="00B050"/>
                </a:solidFill>
              </a:rPr>
              <a:t>        	- Electrostatic attraction between clay particles</a:t>
            </a:r>
            <a:r>
              <a:rPr lang="en-US" sz="2000" b="1" dirty="0">
                <a:solidFill>
                  <a:schemeClr val="bg2">
                    <a:lumMod val="25000"/>
                  </a:schemeClr>
                </a:solidFill>
              </a:rPr>
              <a:t> </a:t>
            </a:r>
          </a:p>
          <a:p>
            <a:pPr marL="285750" indent="-285750" algn="l" rtl="0">
              <a:buFont typeface="Arial" panose="020B0604020202020204" pitchFamily="34" charset="0"/>
              <a:buChar char="•"/>
            </a:pPr>
            <a:r>
              <a:rPr lang="en-US" sz="2000" b="1" dirty="0" smtClean="0">
                <a:solidFill>
                  <a:schemeClr val="bg2">
                    <a:lumMod val="25000"/>
                  </a:schemeClr>
                </a:solidFill>
              </a:rPr>
              <a:t>Frictional </a:t>
            </a:r>
            <a:r>
              <a:rPr lang="en-US" sz="2000" b="1" dirty="0">
                <a:solidFill>
                  <a:schemeClr val="bg2">
                    <a:lumMod val="25000"/>
                  </a:schemeClr>
                </a:solidFill>
              </a:rPr>
              <a:t>resistance: between particles</a:t>
            </a:r>
            <a:endParaRPr lang="en-US" sz="2000" dirty="0">
              <a:solidFill>
                <a:schemeClr val="bg2">
                  <a:lumMod val="25000"/>
                </a:schemeClr>
              </a:solidFill>
            </a:endParaRPr>
          </a:p>
        </p:txBody>
      </p:sp>
      <p:sp>
        <p:nvSpPr>
          <p:cNvPr id="2" name="Rectangle 1"/>
          <p:cNvSpPr/>
          <p:nvPr/>
        </p:nvSpPr>
        <p:spPr>
          <a:xfrm>
            <a:off x="319943" y="3494497"/>
            <a:ext cx="7600950" cy="461665"/>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a:latin typeface="+mn-lt"/>
              </a:rPr>
              <a:t>Soil derives its shear strength from two sources:</a:t>
            </a:r>
          </a:p>
        </p:txBody>
      </p:sp>
    </p:spTree>
    <p:extLst>
      <p:ext uri="{BB962C8B-B14F-4D97-AF65-F5344CB8AC3E}">
        <p14:creationId xmlns:p14="http://schemas.microsoft.com/office/powerpoint/2010/main" val="24653816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Introduction</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a:solidFill>
                  <a:schemeClr val="tx1"/>
                </a:solidFill>
                <a:effectLst>
                  <a:outerShdw blurRad="38100" dist="38100" dir="2700000" algn="tl">
                    <a:srgbClr val="000000">
                      <a:alpha val="43137"/>
                    </a:srgbClr>
                  </a:outerShdw>
                </a:effectLst>
                <a:latin typeface="Arial Black" pitchFamily="34" charset="0"/>
              </a:rPr>
              <a:t>Components of Shear Strength of Soils</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t>
            </a:r>
            <a:r>
              <a:rPr lang="en-US" sz="2000" dirty="0">
                <a:solidFill>
                  <a:schemeClr val="tx1"/>
                </a:solidFill>
                <a:effectLst>
                  <a:outerShdw blurRad="38100" dist="38100" dir="2700000" algn="tl">
                    <a:srgbClr val="000000">
                      <a:alpha val="43137"/>
                    </a:srgbClr>
                  </a:outerShdw>
                </a:effectLst>
                <a:latin typeface="Arial Black" pitchFamily="34" charset="0"/>
              </a:rPr>
              <a:t>and Shear Stresses </a:t>
            </a:r>
            <a:r>
              <a:rPr lang="en-US" sz="2000" dirty="0" smtClean="0">
                <a:solidFill>
                  <a:schemeClr val="tx1"/>
                </a:solidFill>
                <a:effectLst>
                  <a:outerShdw blurRad="38100" dist="38100" dir="2700000" algn="tl">
                    <a:srgbClr val="000000">
                      <a:alpha val="43137"/>
                    </a:srgbClr>
                  </a:outerShdw>
                </a:effectLst>
                <a:latin typeface="Arial Black" pitchFamily="34" charset="0"/>
              </a:rPr>
              <a:t>on </a:t>
            </a:r>
            <a:r>
              <a:rPr lang="en-US" sz="2000" dirty="0">
                <a:solidFill>
                  <a:schemeClr val="tx1"/>
                </a:solidFill>
                <a:effectLst>
                  <a:outerShdw blurRad="38100" dist="38100" dir="2700000" algn="tl">
                    <a:srgbClr val="000000">
                      <a:alpha val="43137"/>
                    </a:srgbClr>
                  </a:outerShdw>
                </a:effectLst>
                <a:latin typeface="Arial Black" pitchFamily="34" charset="0"/>
              </a:rPr>
              <a:t>a Plane</a:t>
            </a:r>
            <a:endParaRPr lang="en-US" sz="2000" dirty="0" smtClean="0">
              <a:solidFill>
                <a:srgbClr val="FF0000"/>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Direct Shear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31319531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2320" y="28569"/>
            <a:ext cx="2509020" cy="461665"/>
          </a:xfrm>
          <a:prstGeom prst="rect">
            <a:avLst/>
          </a:prstGeom>
        </p:spPr>
        <p:txBody>
          <a:bodyPr wrap="none">
            <a:spAutoFit/>
          </a:bodyPr>
          <a:lstStyle/>
          <a:p>
            <a:r>
              <a:rPr lang="en-US" sz="2400" b="1" u="sng" dirty="0" smtClean="0">
                <a:solidFill>
                  <a:srgbClr val="0B0BEF"/>
                </a:solidFill>
                <a:sym typeface="Symbol" panose="05050102010706020507" pitchFamily="18" charset="2"/>
              </a:rPr>
              <a:t>Saturated Soils </a:t>
            </a:r>
            <a:endParaRPr lang="en-US" sz="2400" b="1" u="sng" dirty="0">
              <a:solidFill>
                <a:srgbClr val="0B0BEF"/>
              </a:solidFill>
            </a:endParaRPr>
          </a:p>
        </p:txBody>
      </p:sp>
      <mc:AlternateContent xmlns:mc="http://schemas.openxmlformats.org/markup-compatibility/2006" xmlns:a14="http://schemas.microsoft.com/office/drawing/2010/main">
        <mc:Choice Requires="a14">
          <p:sp>
            <p:nvSpPr>
              <p:cNvPr id="4" name="TextBox 3"/>
              <p:cNvSpPr txBox="1"/>
              <p:nvPr/>
            </p:nvSpPr>
            <p:spPr>
              <a:xfrm>
                <a:off x="424829" y="692541"/>
                <a:ext cx="3905406" cy="40434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ea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𝝉</m:t>
                          </m:r>
                        </m:e>
                        <m:sub>
                          <m:r>
                            <a:rPr lang="en-US" sz="2400" b="1" i="1" smtClean="0">
                              <a:latin typeface="Cambria Math" panose="02040503050406030204" pitchFamily="18" charset="0"/>
                              <a:ea typeface="Cambria Math" panose="02040503050406030204" pitchFamily="18" charset="0"/>
                            </a:rPr>
                            <m:t>𝒇</m:t>
                          </m:r>
                        </m:sub>
                      </m:sSub>
                      <m:r>
                        <a:rPr lang="en-US" sz="2400" b="1" i="1" smtClean="0">
                          <a:latin typeface="Cambria Math" panose="02040503050406030204" pitchFamily="18" charset="0"/>
                        </a:rPr>
                        <m:t>=</m:t>
                      </m:r>
                      <m:r>
                        <a:rPr lang="en-US" sz="2400" b="1" i="1" smtClean="0">
                          <a:latin typeface="Cambria Math" panose="02040503050406030204" pitchFamily="18" charset="0"/>
                        </a:rPr>
                        <m:t>𝑪</m:t>
                      </m:r>
                      <m:r>
                        <a:rPr lang="en-US" sz="2400" b="1" i="1" smtClean="0">
                          <a:latin typeface="Cambria Math" panose="02040503050406030204" pitchFamily="18" charset="0"/>
                        </a:rPr>
                        <m:t>′</m:t>
                      </m:r>
                      <m:r>
                        <a:rPr lang="en-US" sz="2400" b="1" i="1" smtClean="0">
                          <a:latin typeface="Cambria Math" panose="02040503050406030204" pitchFamily="18" charset="0"/>
                        </a:rPr>
                        <m:t> +</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r>
                            <a:rPr lang="en-US" sz="2400" b="1" i="1" smtClean="0">
                              <a:latin typeface="Cambria Math" panose="02040503050406030204" pitchFamily="18" charset="0"/>
                              <a:ea typeface="Cambria Math" panose="02040503050406030204" pitchFamily="18" charset="0"/>
                            </a:rPr>
                            <m:t>′</m:t>
                          </m:r>
                        </m:e>
                        <m:sub>
                          <m:r>
                            <a:rPr lang="en-US" sz="2400" b="1" i="1" smtClean="0">
                              <a:latin typeface="Cambria Math" panose="02040503050406030204" pitchFamily="18" charset="0"/>
                            </a:rPr>
                            <m:t>𝒏</m:t>
                          </m:r>
                        </m:sub>
                      </m:sSub>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rPr>
                        <m:t>𝒕𝒂𝒏</m:t>
                      </m:r>
                      <m:r>
                        <a:rPr lang="en-US" sz="2400" b="1" i="1" smtClean="0">
                          <a:latin typeface="Cambria Math" panose="02040503050406030204" pitchFamily="18" charset="0"/>
                        </a:rPr>
                        <m:t> </m:t>
                      </m:r>
                      <m:r>
                        <a:rPr lang="en-US" sz="2400" b="1" i="0" smtClean="0">
                          <a:latin typeface="Cambria Math" panose="02040503050406030204" pitchFamily="18" charset="0"/>
                          <a:ea typeface="Cambria Math" panose="02040503050406030204" pitchFamily="18" charset="0"/>
                        </a:rPr>
                        <m:t>∅′</m:t>
                      </m:r>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𝟗</m:t>
                      </m:r>
                      <m:r>
                        <a:rPr lang="en-US" sz="2400" b="1" i="1" smtClean="0">
                          <a:latin typeface="Cambria Math" panose="02040503050406030204" pitchFamily="18" charset="0"/>
                          <a:ea typeface="Cambria Math" panose="02040503050406030204" pitchFamily="18" charset="0"/>
                        </a:rPr>
                        <m:t>)</m:t>
                      </m:r>
                    </m:oMath>
                  </m:oMathPara>
                </a14:m>
                <a:endParaRPr lang="en-US" sz="2400" b="1" dirty="0">
                  <a:latin typeface="+mn-lt"/>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424829" y="692541"/>
                <a:ext cx="3905406" cy="404341"/>
              </a:xfrm>
              <a:prstGeom prst="rect">
                <a:avLst/>
              </a:prstGeom>
              <a:blipFill rotWithShape="0">
                <a:blip r:embed="rId2"/>
                <a:stretch>
                  <a:fillRect r="-1719" b="-257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424829" y="1824692"/>
                <a:ext cx="5847383" cy="36933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sz="2400" b="1" i="1" smtClean="0">
                              <a:latin typeface="Cambria Math" panose="02040503050406030204" pitchFamily="18" charset="0"/>
                            </a:rPr>
                          </m:ctrlPr>
                        </m:sSupPr>
                        <m:e>
                          <m:r>
                            <a:rPr lang="en-US" sz="2400" b="1" i="1" smtClean="0">
                              <a:latin typeface="Cambria Math" panose="02040503050406030204" pitchFamily="18" charset="0"/>
                              <a:ea typeface="Cambria Math" panose="02040503050406030204" pitchFamily="18" charset="0"/>
                            </a:rPr>
                            <m:t>𝝈</m:t>
                          </m:r>
                        </m:e>
                        <m:sup>
                          <m:r>
                            <a:rPr lang="en-US" sz="2400" b="1" i="1" smtClean="0">
                              <a:latin typeface="Cambria Math" panose="02040503050406030204" pitchFamily="18" charset="0"/>
                            </a:rPr>
                            <m:t>′</m:t>
                          </m:r>
                        </m:sup>
                      </m:sSup>
                      <m:r>
                        <a:rPr lang="en-US" sz="2400" b="1" i="1" smtClean="0">
                          <a:latin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𝝈</m:t>
                      </m:r>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𝒖</m:t>
                      </m:r>
                      <m:r>
                        <a:rPr lang="en-US" sz="2400" b="1" i="1" smtClean="0">
                          <a:latin typeface="Cambria Math" panose="02040503050406030204" pitchFamily="18" charset="0"/>
                          <a:ea typeface="Cambria Math" panose="02040503050406030204" pitchFamily="18" charset="0"/>
                        </a:rPr>
                        <m:t>……….(</m:t>
                      </m:r>
                      <m:r>
                        <a:rPr lang="en-US" sz="2400" b="1" i="1" smtClean="0">
                          <a:latin typeface="Cambria Math" panose="02040503050406030204" pitchFamily="18" charset="0"/>
                          <a:ea typeface="Cambria Math" panose="02040503050406030204" pitchFamily="18" charset="0"/>
                        </a:rPr>
                        <m:t>𝟏𝟎</m:t>
                      </m:r>
                      <m:r>
                        <a:rPr lang="en-US" sz="2400" b="1" i="1" smtClean="0">
                          <a:latin typeface="Cambria Math" panose="02040503050406030204" pitchFamily="18" charset="0"/>
                          <a:ea typeface="Cambria Math" panose="02040503050406030204" pitchFamily="18" charset="0"/>
                        </a:rPr>
                        <m:t>)</m:t>
                      </m:r>
                    </m:oMath>
                  </m:oMathPara>
                </a14:m>
                <a:endParaRPr lang="en-US" sz="2800" b="1" dirty="0"/>
              </a:p>
            </p:txBody>
          </p:sp>
        </mc:Choice>
        <mc:Fallback xmlns="">
          <p:sp>
            <p:nvSpPr>
              <p:cNvPr id="5" name="TextBox 4"/>
              <p:cNvSpPr txBox="1">
                <a:spLocks noRot="1" noChangeAspect="1" noMove="1" noResize="1" noEditPoints="1" noAdjustHandles="1" noChangeArrowheads="1" noChangeShapeType="1" noTextEdit="1"/>
              </p:cNvSpPr>
              <p:nvPr/>
            </p:nvSpPr>
            <p:spPr>
              <a:xfrm>
                <a:off x="424829" y="1824692"/>
                <a:ext cx="5847383" cy="369332"/>
              </a:xfrm>
              <a:prstGeom prst="rect">
                <a:avLst/>
              </a:prstGeom>
              <a:blipFill rotWithShape="0">
                <a:blip r:embed="rId3"/>
                <a:stretch>
                  <a:fillRect b="-37705"/>
                </a:stretch>
              </a:blipFill>
            </p:spPr>
            <p:txBody>
              <a:bodyPr/>
              <a:lstStyle/>
              <a:p>
                <a:r>
                  <a:rPr lang="en-US">
                    <a:noFill/>
                  </a:rPr>
                  <a:t> </a:t>
                </a:r>
              </a:p>
            </p:txBody>
          </p:sp>
        </mc:Fallback>
      </mc:AlternateContent>
      <p:sp>
        <p:nvSpPr>
          <p:cNvPr id="6" name="Rectangle 5"/>
          <p:cNvSpPr/>
          <p:nvPr/>
        </p:nvSpPr>
        <p:spPr>
          <a:xfrm>
            <a:off x="424829" y="1276189"/>
            <a:ext cx="4673074" cy="369332"/>
          </a:xfrm>
          <a:prstGeom prst="rect">
            <a:avLst/>
          </a:prstGeom>
        </p:spPr>
        <p:txBody>
          <a:bodyPr wrap="none">
            <a:spAutoFit/>
          </a:bodyPr>
          <a:lstStyle/>
          <a:p>
            <a:pPr algn="l" rtl="0"/>
            <a:r>
              <a:rPr lang="en-US" b="1" dirty="0" smtClean="0">
                <a:sym typeface="Symbol" panose="05050102010706020507" pitchFamily="18" charset="2"/>
              </a:rPr>
              <a:t>But from the principle of effective stress </a:t>
            </a:r>
            <a:endParaRPr lang="en-US" dirty="0"/>
          </a:p>
        </p:txBody>
      </p:sp>
      <p:sp>
        <p:nvSpPr>
          <p:cNvPr id="7" name="Rectangle 6"/>
          <p:cNvSpPr/>
          <p:nvPr/>
        </p:nvSpPr>
        <p:spPr>
          <a:xfrm>
            <a:off x="424829" y="2373195"/>
            <a:ext cx="4959435" cy="369332"/>
          </a:xfrm>
          <a:prstGeom prst="rect">
            <a:avLst/>
          </a:prstGeom>
        </p:spPr>
        <p:txBody>
          <a:bodyPr wrap="none">
            <a:spAutoFit/>
          </a:bodyPr>
          <a:lstStyle/>
          <a:p>
            <a:pPr algn="l" rtl="0"/>
            <a:r>
              <a:rPr lang="en-US" b="1" dirty="0" smtClean="0">
                <a:sym typeface="Symbol" panose="05050102010706020507" pitchFamily="18" charset="2"/>
              </a:rPr>
              <a:t>Where u is the pore water pressure (</a:t>
            </a:r>
            <a:r>
              <a:rPr lang="en-US" b="1" dirty="0" err="1" smtClean="0">
                <a:sym typeface="Symbol" panose="05050102010706020507" pitchFamily="18" charset="2"/>
              </a:rPr>
              <a:t>p.w.p</a:t>
            </a:r>
            <a:r>
              <a:rPr lang="en-US" b="1" dirty="0" smtClean="0">
                <a:sym typeface="Symbol" panose="05050102010706020507" pitchFamily="18" charset="2"/>
              </a:rPr>
              <a:t>.) </a:t>
            </a:r>
            <a:endParaRPr lang="en-US" dirty="0"/>
          </a:p>
        </p:txBody>
      </p:sp>
      <p:sp>
        <p:nvSpPr>
          <p:cNvPr id="8" name="Rectangle 7"/>
          <p:cNvSpPr/>
          <p:nvPr/>
        </p:nvSpPr>
        <p:spPr>
          <a:xfrm>
            <a:off x="424829" y="3078418"/>
            <a:ext cx="2634054" cy="369332"/>
          </a:xfrm>
          <a:prstGeom prst="rect">
            <a:avLst/>
          </a:prstGeom>
        </p:spPr>
        <p:txBody>
          <a:bodyPr wrap="none">
            <a:spAutoFit/>
          </a:bodyPr>
          <a:lstStyle/>
          <a:p>
            <a:pPr algn="l" rtl="0"/>
            <a:r>
              <a:rPr lang="en-US" b="1" dirty="0" smtClean="0">
                <a:sym typeface="Symbol" panose="05050102010706020507" pitchFamily="18" charset="2"/>
              </a:rPr>
              <a:t>Then Eq. (9) becomes </a:t>
            </a:r>
            <a:endParaRPr lang="en-US" dirty="0"/>
          </a:p>
        </p:txBody>
      </p:sp>
      <mc:AlternateContent xmlns:mc="http://schemas.openxmlformats.org/markup-compatibility/2006" xmlns:a14="http://schemas.microsoft.com/office/drawing/2010/main">
        <mc:Choice Requires="a14">
          <p:sp>
            <p:nvSpPr>
              <p:cNvPr id="9" name="TextBox 8"/>
              <p:cNvSpPr txBox="1"/>
              <p:nvPr/>
            </p:nvSpPr>
            <p:spPr>
              <a:xfrm>
                <a:off x="667722" y="3735956"/>
                <a:ext cx="4545610" cy="404341"/>
              </a:xfrm>
              <a:prstGeom prst="rect">
                <a:avLst/>
              </a:prstGeom>
              <a:solidFill>
                <a:srgbClr val="FFFF00"/>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ea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𝝉</m:t>
                          </m:r>
                        </m:e>
                        <m:sub>
                          <m:r>
                            <a:rPr lang="en-US" sz="2400" b="1" i="1" smtClean="0">
                              <a:latin typeface="Cambria Math" panose="02040503050406030204" pitchFamily="18" charset="0"/>
                              <a:ea typeface="Cambria Math" panose="02040503050406030204" pitchFamily="18" charset="0"/>
                            </a:rPr>
                            <m:t>𝒇</m:t>
                          </m:r>
                        </m:sub>
                      </m:sSub>
                      <m:r>
                        <a:rPr lang="en-US" sz="2400" b="1" i="1" smtClean="0">
                          <a:latin typeface="Cambria Math" panose="02040503050406030204" pitchFamily="18" charset="0"/>
                        </a:rPr>
                        <m:t>=</m:t>
                      </m:r>
                      <m:sSup>
                        <m:sSupPr>
                          <m:ctrlPr>
                            <a:rPr lang="en-US" sz="2400" b="1" i="1" smtClean="0">
                              <a:latin typeface="Cambria Math" panose="02040503050406030204" pitchFamily="18" charset="0"/>
                            </a:rPr>
                          </m:ctrlPr>
                        </m:sSupPr>
                        <m:e>
                          <m:r>
                            <a:rPr lang="en-US" sz="2400" b="1" i="1" smtClean="0">
                              <a:latin typeface="Cambria Math" panose="02040503050406030204" pitchFamily="18" charset="0"/>
                            </a:rPr>
                            <m:t>𝑪</m:t>
                          </m:r>
                        </m:e>
                        <m:sup>
                          <m:r>
                            <a:rPr lang="en-US" sz="2400" b="1" i="1" smtClean="0">
                              <a:latin typeface="Cambria Math" panose="02040503050406030204" pitchFamily="18" charset="0"/>
                            </a:rPr>
                            <m:t>′</m:t>
                          </m:r>
                        </m:sup>
                      </m:sSup>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m:t>
                          </m:r>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𝒏</m:t>
                          </m:r>
                        </m:sub>
                      </m:sSub>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𝒖</m:t>
                      </m:r>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rPr>
                        <m:t>𝒕𝒂𝒏</m:t>
                      </m:r>
                      <m:r>
                        <a:rPr lang="en-US" sz="2400" b="1" i="1" smtClean="0">
                          <a:latin typeface="Cambria Math" panose="02040503050406030204" pitchFamily="18" charset="0"/>
                        </a:rPr>
                        <m:t> </m:t>
                      </m:r>
                      <m:r>
                        <a:rPr lang="en-US" sz="2400" b="1" i="0" smtClean="0">
                          <a:latin typeface="Cambria Math" panose="02040503050406030204" pitchFamily="18" charset="0"/>
                          <a:ea typeface="Cambria Math" panose="02040503050406030204" pitchFamily="18" charset="0"/>
                        </a:rPr>
                        <m:t>∅′</m:t>
                      </m:r>
                      <m:r>
                        <a:rPr lang="en-US" sz="2400" b="1" i="1" smtClean="0">
                          <a:latin typeface="Cambria Math" panose="02040503050406030204" pitchFamily="18" charset="0"/>
                          <a:ea typeface="Cambria Math" panose="02040503050406030204" pitchFamily="18" charset="0"/>
                        </a:rPr>
                        <m:t>  ….(</m:t>
                      </m:r>
                      <m:r>
                        <a:rPr lang="en-US" sz="2400" b="1" i="1" smtClean="0">
                          <a:latin typeface="Cambria Math" panose="02040503050406030204" pitchFamily="18" charset="0"/>
                          <a:ea typeface="Cambria Math" panose="02040503050406030204" pitchFamily="18" charset="0"/>
                        </a:rPr>
                        <m:t>𝟏𝟏</m:t>
                      </m:r>
                      <m:r>
                        <a:rPr lang="en-US" sz="2400" b="1" i="1" smtClean="0">
                          <a:latin typeface="Cambria Math" panose="02040503050406030204" pitchFamily="18" charset="0"/>
                          <a:ea typeface="Cambria Math" panose="02040503050406030204" pitchFamily="18" charset="0"/>
                        </a:rPr>
                        <m:t>)</m:t>
                      </m:r>
                    </m:oMath>
                  </m:oMathPara>
                </a14:m>
                <a:endParaRPr lang="en-US" sz="2400" b="1" dirty="0">
                  <a:latin typeface="+mn-lt"/>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667722" y="3735956"/>
                <a:ext cx="4545610" cy="404341"/>
              </a:xfrm>
              <a:prstGeom prst="rect">
                <a:avLst/>
              </a:prstGeom>
              <a:blipFill rotWithShape="0">
                <a:blip r:embed="rId4"/>
                <a:stretch>
                  <a:fillRect l="-1745" r="-3221" b="-25758"/>
                </a:stretch>
              </a:blipFill>
            </p:spPr>
            <p:txBody>
              <a:bodyPr/>
              <a:lstStyle/>
              <a:p>
                <a:r>
                  <a:rPr lang="en-US">
                    <a:noFill/>
                  </a:rPr>
                  <a:t> </a:t>
                </a:r>
              </a:p>
            </p:txBody>
          </p:sp>
        </mc:Fallback>
      </mc:AlternateContent>
      <p:sp>
        <p:nvSpPr>
          <p:cNvPr id="11" name="Rectangle 10"/>
          <p:cNvSpPr/>
          <p:nvPr/>
        </p:nvSpPr>
        <p:spPr>
          <a:xfrm>
            <a:off x="396253" y="4461398"/>
            <a:ext cx="7919071" cy="738664"/>
          </a:xfrm>
          <a:prstGeom prst="rect">
            <a:avLst/>
          </a:prstGeom>
        </p:spPr>
        <p:txBody>
          <a:bodyPr wrap="square">
            <a:spAutoFit/>
          </a:bodyPr>
          <a:lstStyle/>
          <a:p>
            <a:pPr marL="285750" indent="-285750" algn="just" rtl="0">
              <a:buFont typeface="Courier New" panose="02070309020205020404" pitchFamily="49" charset="0"/>
              <a:buChar char="o"/>
            </a:pPr>
            <a:r>
              <a:rPr lang="en-US" b="1" dirty="0" smtClean="0">
                <a:sym typeface="Symbol" panose="05050102010706020507" pitchFamily="18" charset="2"/>
              </a:rPr>
              <a:t>C , </a:t>
            </a:r>
            <a:r>
              <a:rPr lang="en-US" sz="2400" b="1" dirty="0" smtClean="0">
                <a:sym typeface="Symbol" panose="05050102010706020507" pitchFamily="18" charset="2"/>
              </a:rPr>
              <a:t></a:t>
            </a:r>
            <a:r>
              <a:rPr lang="en-US" b="1" dirty="0" smtClean="0">
                <a:sym typeface="Symbol" panose="05050102010706020507" pitchFamily="18" charset="2"/>
              </a:rPr>
              <a:t> or C</a:t>
            </a:r>
            <a:r>
              <a:rPr lang="en-US" sz="2400" b="1" baseline="30000" dirty="0" smtClean="0">
                <a:latin typeface="Blazing" panose="00000400000000000000" pitchFamily="2" charset="0"/>
                <a:sym typeface="Symbol" panose="05050102010706020507" pitchFamily="18" charset="2"/>
              </a:rPr>
              <a:t>’</a:t>
            </a:r>
            <a:r>
              <a:rPr lang="en-US" b="1" dirty="0" smtClean="0">
                <a:sym typeface="Symbol" panose="05050102010706020507" pitchFamily="18" charset="2"/>
              </a:rPr>
              <a:t> , </a:t>
            </a:r>
            <a:r>
              <a:rPr lang="en-US" sz="2400" b="1" dirty="0" smtClean="0">
                <a:sym typeface="Symbol" panose="05050102010706020507" pitchFamily="18" charset="2"/>
              </a:rPr>
              <a:t></a:t>
            </a:r>
            <a:r>
              <a:rPr lang="en-US" sz="2400" b="1" baseline="30000" dirty="0" smtClean="0">
                <a:latin typeface="Blazing" panose="00000400000000000000" pitchFamily="2" charset="0"/>
                <a:sym typeface="Symbol" panose="05050102010706020507" pitchFamily="18" charset="2"/>
              </a:rPr>
              <a:t>’ </a:t>
            </a:r>
            <a:r>
              <a:rPr lang="en-US" b="1" dirty="0" smtClean="0">
                <a:sym typeface="Symbol" panose="05050102010706020507" pitchFamily="18" charset="2"/>
              </a:rPr>
              <a:t>are called </a:t>
            </a:r>
            <a:r>
              <a:rPr lang="en-US" b="1" dirty="0" smtClean="0">
                <a:solidFill>
                  <a:srgbClr val="0000FF"/>
                </a:solidFill>
                <a:sym typeface="Symbol" panose="05050102010706020507" pitchFamily="18" charset="2"/>
              </a:rPr>
              <a:t>strength parameters</a:t>
            </a:r>
            <a:r>
              <a:rPr lang="en-US" b="1" dirty="0" smtClean="0">
                <a:sym typeface="Symbol" panose="05050102010706020507" pitchFamily="18" charset="2"/>
              </a:rPr>
              <a:t>, and we will discuss various laboratory tests for their determination.  </a:t>
            </a:r>
            <a:endParaRPr lang="en-US" dirty="0"/>
          </a:p>
        </p:txBody>
      </p:sp>
      <p:sp>
        <p:nvSpPr>
          <p:cNvPr id="12" name="Rectangle 11"/>
          <p:cNvSpPr/>
          <p:nvPr/>
        </p:nvSpPr>
        <p:spPr>
          <a:xfrm>
            <a:off x="396253" y="5200185"/>
            <a:ext cx="7919071" cy="1015663"/>
          </a:xfrm>
          <a:prstGeom prst="rect">
            <a:avLst/>
          </a:prstGeom>
        </p:spPr>
        <p:txBody>
          <a:bodyPr wrap="square">
            <a:spAutoFit/>
          </a:bodyPr>
          <a:lstStyle/>
          <a:p>
            <a:pPr marL="285750" indent="-285750" algn="just" rtl="0">
              <a:buFont typeface="Courier New" panose="02070309020205020404" pitchFamily="49" charset="0"/>
              <a:buChar char="o"/>
            </a:pPr>
            <a:r>
              <a:rPr lang="en-US" b="1" dirty="0" smtClean="0">
                <a:sym typeface="Symbol" panose="05050102010706020507" pitchFamily="18" charset="2"/>
              </a:rPr>
              <a:t>But before that we need to know what is failure. This, on the other hand, requires specification of the failure plane in order to find </a:t>
            </a:r>
            <a:r>
              <a:rPr lang="en-US" sz="2400" b="1" dirty="0" err="1" smtClean="0">
                <a:solidFill>
                  <a:srgbClr val="0000FF"/>
                </a:solidFill>
                <a:latin typeface="Symbol" panose="05050102010706020507" pitchFamily="18" charset="2"/>
                <a:sym typeface="Symbol" panose="05050102010706020507" pitchFamily="18" charset="2"/>
              </a:rPr>
              <a:t>s</a:t>
            </a:r>
            <a:r>
              <a:rPr lang="en-US" sz="2400" b="1" baseline="-25000" dirty="0" err="1" smtClean="0">
                <a:solidFill>
                  <a:srgbClr val="0000FF"/>
                </a:solidFill>
                <a:sym typeface="Symbol" panose="05050102010706020507" pitchFamily="18" charset="2"/>
              </a:rPr>
              <a:t>n</a:t>
            </a:r>
            <a:r>
              <a:rPr lang="en-US" b="1" dirty="0" smtClean="0">
                <a:sym typeface="Symbol" panose="05050102010706020507" pitchFamily="18" charset="2"/>
              </a:rPr>
              <a:t> in Eq. 11. </a:t>
            </a:r>
            <a:endParaRPr lang="en-US" dirty="0"/>
          </a:p>
        </p:txBody>
      </p:sp>
    </p:spTree>
    <p:extLst>
      <p:ext uri="{BB962C8B-B14F-4D97-AF65-F5344CB8AC3E}">
        <p14:creationId xmlns:p14="http://schemas.microsoft.com/office/powerpoint/2010/main" val="3165779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Introduction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a:solidFill>
                  <a:schemeClr val="tx1"/>
                </a:solidFill>
                <a:effectLst>
                  <a:outerShdw blurRad="38100" dist="38100" dir="2700000" algn="tl">
                    <a:srgbClr val="000000">
                      <a:alpha val="43137"/>
                    </a:srgbClr>
                  </a:outerShdw>
                </a:effectLst>
                <a:latin typeface="Arial Black" pitchFamily="34" charset="0"/>
              </a:rPr>
              <a:t>Components of Shear Strength of Soils</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Normal </a:t>
            </a:r>
            <a:r>
              <a:rPr lang="en-US" sz="2000" dirty="0">
                <a:solidFill>
                  <a:srgbClr val="FF0000"/>
                </a:solidFill>
                <a:effectLst>
                  <a:outerShdw blurRad="38100" dist="38100" dir="2700000" algn="tl">
                    <a:srgbClr val="000000">
                      <a:alpha val="43137"/>
                    </a:srgbClr>
                  </a:outerShdw>
                </a:effectLst>
                <a:latin typeface="Arial Black" pitchFamily="34" charset="0"/>
              </a:rPr>
              <a:t>and Shear Stresses </a:t>
            </a:r>
            <a:r>
              <a:rPr lang="en-US" sz="2000" dirty="0" smtClean="0">
                <a:solidFill>
                  <a:srgbClr val="FF0000"/>
                </a:solidFill>
                <a:effectLst>
                  <a:outerShdw blurRad="38100" dist="38100" dir="2700000" algn="tl">
                    <a:srgbClr val="000000">
                      <a:alpha val="43137"/>
                    </a:srgbClr>
                  </a:outerShdw>
                </a:effectLst>
                <a:latin typeface="Arial Black" pitchFamily="34" charset="0"/>
              </a:rPr>
              <a:t>on </a:t>
            </a:r>
            <a:r>
              <a:rPr lang="en-US" sz="2000" dirty="0">
                <a:solidFill>
                  <a:srgbClr val="FF0000"/>
                </a:solidFill>
                <a:effectLst>
                  <a:outerShdw blurRad="38100" dist="38100" dir="2700000" algn="tl">
                    <a:srgbClr val="000000">
                      <a:alpha val="43137"/>
                    </a:srgbClr>
                  </a:outerShdw>
                </a:effectLst>
                <a:latin typeface="Arial Black" pitchFamily="34" charset="0"/>
              </a:rPr>
              <a:t>a Plane</a:t>
            </a:r>
            <a:endParaRPr lang="en-US" sz="2000" dirty="0" smtClean="0">
              <a:solidFill>
                <a:srgbClr val="FF0000"/>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Direct Shear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17486210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74971" y="464828"/>
            <a:ext cx="6226571" cy="400110"/>
          </a:xfrm>
          <a:prstGeom prst="rect">
            <a:avLst/>
          </a:prstGeom>
          <a:noFill/>
          <a:ln w="9525">
            <a:noFill/>
            <a:miter lim="800000"/>
            <a:headEnd/>
            <a:tailEnd/>
          </a:ln>
        </p:spPr>
        <p:txBody>
          <a:bodyPr wrap="square" anchor="b">
            <a:spAutoFit/>
          </a:bodyPr>
          <a:lstStyle/>
          <a:p>
            <a:pPr algn="ctr" rtl="0" eaLnBrk="0" fontAlgn="auto" hangingPunct="0">
              <a:spcBef>
                <a:spcPct val="20000"/>
              </a:spcBef>
              <a:spcAft>
                <a:spcPts val="0"/>
              </a:spcAft>
              <a:defRPr/>
            </a:pPr>
            <a:r>
              <a:rPr lang="en-US" sz="2000" b="1" u="sng" dirty="0" smtClean="0">
                <a:solidFill>
                  <a:srgbClr val="0B0BEF"/>
                </a:solidFill>
                <a:latin typeface="Arial" pitchFamily="34" charset="0"/>
                <a:cs typeface="Arial" pitchFamily="34" charset="0"/>
              </a:rPr>
              <a:t>I. Normal and Shear Stress along a Plane</a:t>
            </a:r>
            <a:endParaRPr lang="en-AU" sz="2000" b="1" u="sng" dirty="0" smtClean="0">
              <a:solidFill>
                <a:srgbClr val="0B0BEF"/>
              </a:solidFill>
              <a:latin typeface="Arial" pitchFamily="34" charset="0"/>
              <a:cs typeface="Arial" pitchFamily="34" charset="0"/>
            </a:endParaRPr>
          </a:p>
        </p:txBody>
      </p:sp>
      <p:sp>
        <p:nvSpPr>
          <p:cNvPr id="4" name="Rectangle 3"/>
          <p:cNvSpPr>
            <a:spLocks noChangeArrowheads="1"/>
          </p:cNvSpPr>
          <p:nvPr/>
        </p:nvSpPr>
        <p:spPr bwMode="auto">
          <a:xfrm>
            <a:off x="169462" y="761593"/>
            <a:ext cx="5959231" cy="461665"/>
          </a:xfrm>
          <a:prstGeom prst="rect">
            <a:avLst/>
          </a:prstGeom>
          <a:noFill/>
          <a:ln w="9525">
            <a:noFill/>
            <a:miter lim="800000"/>
            <a:headEnd/>
            <a:tailEnd/>
          </a:ln>
        </p:spPr>
        <p:txBody>
          <a:bodyPr wrap="square" anchor="b">
            <a:spAutoFit/>
          </a:bodyPr>
          <a:lstStyle/>
          <a:p>
            <a:pPr algn="l" rtl="0" eaLnBrk="0" fontAlgn="auto" hangingPunct="0">
              <a:spcBef>
                <a:spcPct val="20000"/>
              </a:spcBef>
              <a:spcAft>
                <a:spcPts val="0"/>
              </a:spcAft>
              <a:defRPr/>
            </a:pPr>
            <a:r>
              <a:rPr lang="en-US" sz="2400" b="1" dirty="0" smtClean="0">
                <a:solidFill>
                  <a:srgbClr val="000000"/>
                </a:solidFill>
                <a:latin typeface="+mn-lt"/>
                <a:cs typeface="Arial" pitchFamily="34" charset="0"/>
              </a:rPr>
              <a:t>We will consider only two-dimensional case</a:t>
            </a:r>
            <a:endParaRPr lang="en-AU" sz="2400" b="1" dirty="0" smtClean="0">
              <a:solidFill>
                <a:srgbClr val="000000"/>
              </a:solidFill>
              <a:latin typeface="+mn-lt"/>
              <a:cs typeface="Arial" pitchFamily="34" charset="0"/>
            </a:endParaRPr>
          </a:p>
        </p:txBody>
      </p:sp>
      <p:grpSp>
        <p:nvGrpSpPr>
          <p:cNvPr id="5" name="Group 4"/>
          <p:cNvGrpSpPr>
            <a:grpSpLocks/>
          </p:cNvGrpSpPr>
          <p:nvPr/>
        </p:nvGrpSpPr>
        <p:grpSpPr bwMode="auto">
          <a:xfrm>
            <a:off x="643198" y="1373392"/>
            <a:ext cx="3886200" cy="2474912"/>
            <a:chOff x="2736" y="1536"/>
            <a:chExt cx="2256" cy="1680"/>
          </a:xfrm>
        </p:grpSpPr>
        <p:sp>
          <p:nvSpPr>
            <p:cNvPr id="6" name="Rectangle 5" descr="Recycled paper"/>
            <p:cNvSpPr>
              <a:spLocks noChangeArrowheads="1"/>
            </p:cNvSpPr>
            <p:nvPr/>
          </p:nvSpPr>
          <p:spPr bwMode="auto">
            <a:xfrm>
              <a:off x="2736" y="2160"/>
              <a:ext cx="2256" cy="1056"/>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sp>
          <p:nvSpPr>
            <p:cNvPr id="7" name="AutoShape 6" descr="Recycled paper"/>
            <p:cNvSpPr>
              <a:spLocks noChangeArrowheads="1"/>
            </p:cNvSpPr>
            <p:nvPr/>
          </p:nvSpPr>
          <p:spPr bwMode="auto">
            <a:xfrm flipH="1">
              <a:off x="3216" y="1536"/>
              <a:ext cx="912" cy="624"/>
            </a:xfrm>
            <a:prstGeom prst="rtTriangle">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sp>
          <p:nvSpPr>
            <p:cNvPr id="8" name="Rectangle 7" descr="Recycled paper"/>
            <p:cNvSpPr>
              <a:spLocks noChangeArrowheads="1"/>
            </p:cNvSpPr>
            <p:nvPr/>
          </p:nvSpPr>
          <p:spPr bwMode="auto">
            <a:xfrm>
              <a:off x="4128" y="1536"/>
              <a:ext cx="864" cy="624"/>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grpSp>
      <p:sp>
        <p:nvSpPr>
          <p:cNvPr id="9" name="Text Box 12"/>
          <p:cNvSpPr txBox="1">
            <a:spLocks noChangeArrowheads="1"/>
          </p:cNvSpPr>
          <p:nvPr/>
        </p:nvSpPr>
        <p:spPr bwMode="auto">
          <a:xfrm>
            <a:off x="1180727" y="3128374"/>
            <a:ext cx="1674813" cy="366712"/>
          </a:xfrm>
          <a:prstGeom prst="rect">
            <a:avLst/>
          </a:prstGeom>
          <a:noFill/>
          <a:ln w="9525">
            <a:noFill/>
            <a:miter lim="800000"/>
            <a:headEnd/>
            <a:tailEnd/>
          </a:ln>
        </p:spPr>
        <p:txBody>
          <a:bodyPr>
            <a:spAutoFit/>
          </a:bodyPr>
          <a:lstStyle/>
          <a:p>
            <a:r>
              <a:rPr lang="en-US" sz="1800" b="1" dirty="0"/>
              <a:t>Soil element</a:t>
            </a:r>
            <a:endParaRPr lang="en-AU" sz="1800" b="1" dirty="0"/>
          </a:p>
        </p:txBody>
      </p:sp>
      <p:sp>
        <p:nvSpPr>
          <p:cNvPr id="10" name="Rectangle 29" descr="Recycled paper"/>
          <p:cNvSpPr>
            <a:spLocks noChangeArrowheads="1"/>
          </p:cNvSpPr>
          <p:nvPr/>
        </p:nvSpPr>
        <p:spPr bwMode="auto">
          <a:xfrm>
            <a:off x="2454697" y="2203654"/>
            <a:ext cx="422275" cy="450850"/>
          </a:xfrm>
          <a:prstGeom prst="rect">
            <a:avLst/>
          </a:prstGeom>
          <a:blipFill dpi="0" rotWithShape="1">
            <a:blip r:embed="rId2" cstate="print"/>
            <a:srcRect/>
            <a:tile tx="0" ty="0" sx="100000" sy="100000" flip="none" algn="tl"/>
          </a:blipFill>
          <a:ln w="9525">
            <a:solidFill>
              <a:schemeClr val="tx1"/>
            </a:solidFill>
            <a:miter lim="800000"/>
            <a:headEnd/>
            <a:tailEnd/>
          </a:ln>
        </p:spPr>
        <p:txBody>
          <a:bodyPr wrap="none" anchor="ctr"/>
          <a:lstStyle/>
          <a:p>
            <a:endParaRPr lang="en-US"/>
          </a:p>
        </p:txBody>
      </p:sp>
      <p:sp>
        <p:nvSpPr>
          <p:cNvPr id="11" name="Line 30"/>
          <p:cNvSpPr>
            <a:spLocks noChangeShapeType="1"/>
          </p:cNvSpPr>
          <p:nvPr/>
        </p:nvSpPr>
        <p:spPr bwMode="auto">
          <a:xfrm flipV="1">
            <a:off x="2018134" y="2488610"/>
            <a:ext cx="436563" cy="560387"/>
          </a:xfrm>
          <a:prstGeom prst="line">
            <a:avLst/>
          </a:prstGeom>
          <a:noFill/>
          <a:ln w="38100">
            <a:solidFill>
              <a:schemeClr val="tx1"/>
            </a:solidFill>
            <a:round/>
            <a:headEnd/>
            <a:tailEnd type="triangle" w="med" len="med"/>
          </a:ln>
        </p:spPr>
        <p:txBody>
          <a:bodyPr wrap="none"/>
          <a:lstStyle/>
          <a:p>
            <a:endParaRPr lang="en-US"/>
          </a:p>
        </p:txBody>
      </p:sp>
      <p:sp>
        <p:nvSpPr>
          <p:cNvPr id="12" name="Rectangle 32" descr="Recycled paper"/>
          <p:cNvSpPr>
            <a:spLocks noChangeArrowheads="1"/>
          </p:cNvSpPr>
          <p:nvPr/>
        </p:nvSpPr>
        <p:spPr bwMode="auto">
          <a:xfrm>
            <a:off x="6301049" y="1889329"/>
            <a:ext cx="1435100" cy="1463675"/>
          </a:xfrm>
          <a:prstGeom prst="rect">
            <a:avLst/>
          </a:prstGeom>
          <a:blipFill>
            <a:blip r:embed="rId2" cstate="print"/>
            <a:tile tx="0" ty="0" sx="100000" sy="100000" flip="none" algn="tl"/>
          </a:blipFill>
          <a:ln w="9525">
            <a:solidFill>
              <a:schemeClr val="tx1"/>
            </a:solidFill>
            <a:miter lim="800000"/>
            <a:headEnd/>
            <a:tailEnd/>
          </a:ln>
        </p:spPr>
        <p:txBody>
          <a:bodyPr wrap="none" anchor="ctr"/>
          <a:lstStyle/>
          <a:p>
            <a:endParaRPr lang="en-US"/>
          </a:p>
        </p:txBody>
      </p:sp>
      <p:sp>
        <p:nvSpPr>
          <p:cNvPr id="13" name="Text Box 39"/>
          <p:cNvSpPr txBox="1">
            <a:spLocks noChangeArrowheads="1"/>
          </p:cNvSpPr>
          <p:nvPr/>
        </p:nvSpPr>
        <p:spPr bwMode="auto">
          <a:xfrm>
            <a:off x="6447099" y="1004060"/>
            <a:ext cx="493713" cy="369332"/>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latin typeface="Times New Roman" pitchFamily="18" charset="0"/>
              </a:rPr>
              <a:t>y</a:t>
            </a:r>
            <a:endParaRPr lang="en-US" b="1" baseline="-25000" dirty="0">
              <a:latin typeface="Times New Roman" pitchFamily="18" charset="0"/>
            </a:endParaRPr>
          </a:p>
        </p:txBody>
      </p:sp>
      <p:sp>
        <p:nvSpPr>
          <p:cNvPr id="14" name="Text Box 40"/>
          <p:cNvSpPr txBox="1">
            <a:spLocks noChangeArrowheads="1"/>
          </p:cNvSpPr>
          <p:nvPr/>
        </p:nvSpPr>
        <p:spPr bwMode="auto">
          <a:xfrm>
            <a:off x="6482024" y="3916011"/>
            <a:ext cx="493713" cy="369332"/>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latin typeface="Times New Roman" pitchFamily="18" charset="0"/>
              </a:rPr>
              <a:t>y</a:t>
            </a:r>
            <a:endParaRPr lang="en-US" b="1" baseline="-25000" dirty="0">
              <a:latin typeface="Times New Roman" pitchFamily="18" charset="0"/>
            </a:endParaRPr>
          </a:p>
        </p:txBody>
      </p:sp>
      <p:sp>
        <p:nvSpPr>
          <p:cNvPr id="15" name="Text Box 41"/>
          <p:cNvSpPr txBox="1">
            <a:spLocks noChangeArrowheads="1"/>
          </p:cNvSpPr>
          <p:nvPr/>
        </p:nvSpPr>
        <p:spPr bwMode="auto">
          <a:xfrm>
            <a:off x="8225680" y="2262389"/>
            <a:ext cx="493713" cy="369332"/>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latin typeface="Times New Roman" pitchFamily="18" charset="0"/>
              </a:rPr>
              <a:t>x</a:t>
            </a:r>
            <a:endParaRPr lang="en-US" b="1" baseline="-25000" dirty="0">
              <a:latin typeface="Times New Roman" pitchFamily="18" charset="0"/>
            </a:endParaRPr>
          </a:p>
        </p:txBody>
      </p:sp>
      <p:sp>
        <p:nvSpPr>
          <p:cNvPr id="16" name="Text Box 42"/>
          <p:cNvSpPr txBox="1">
            <a:spLocks noChangeArrowheads="1"/>
          </p:cNvSpPr>
          <p:nvPr/>
        </p:nvSpPr>
        <p:spPr bwMode="auto">
          <a:xfrm>
            <a:off x="5039779" y="2200479"/>
            <a:ext cx="493713" cy="369332"/>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latin typeface="Times New Roman" pitchFamily="18" charset="0"/>
              </a:rPr>
              <a:t>x</a:t>
            </a:r>
            <a:endParaRPr lang="en-US" b="1" baseline="-25000" dirty="0">
              <a:latin typeface="Times New Roman" pitchFamily="18" charset="0"/>
            </a:endParaRPr>
          </a:p>
        </p:txBody>
      </p:sp>
      <p:cxnSp>
        <p:nvCxnSpPr>
          <p:cNvPr id="17" name="Straight Arrow Connector 16"/>
          <p:cNvCxnSpPr/>
          <p:nvPr/>
        </p:nvCxnSpPr>
        <p:spPr>
          <a:xfrm rot="5400000">
            <a:off x="6655729" y="1504360"/>
            <a:ext cx="741363" cy="1588"/>
          </a:xfrm>
          <a:prstGeom prst="straightConnector1">
            <a:avLst/>
          </a:prstGeom>
          <a:noFill/>
          <a:ln w="38100">
            <a:solidFill>
              <a:schemeClr val="tx1"/>
            </a:solidFill>
            <a:round/>
            <a:headEnd/>
            <a:tailEnd type="triangle" w="med" len="med"/>
          </a:ln>
        </p:spPr>
      </p:cxnSp>
      <p:cxnSp>
        <p:nvCxnSpPr>
          <p:cNvPr id="18" name="Straight Arrow Connector 17"/>
          <p:cNvCxnSpPr>
            <a:endCxn id="12" idx="2"/>
          </p:cNvCxnSpPr>
          <p:nvPr/>
        </p:nvCxnSpPr>
        <p:spPr>
          <a:xfrm rot="16200000" flipV="1">
            <a:off x="6573454" y="3798150"/>
            <a:ext cx="898897" cy="8606"/>
          </a:xfrm>
          <a:prstGeom prst="straightConnector1">
            <a:avLst/>
          </a:prstGeom>
          <a:noFill/>
          <a:ln w="38100">
            <a:solidFill>
              <a:schemeClr val="tx1"/>
            </a:solidFill>
            <a:round/>
            <a:headEnd/>
            <a:tailEnd type="triangle" w="med" len="med"/>
          </a:ln>
        </p:spPr>
      </p:cxnSp>
      <p:cxnSp>
        <p:nvCxnSpPr>
          <p:cNvPr id="19" name="Straight Arrow Connector 18"/>
          <p:cNvCxnSpPr/>
          <p:nvPr/>
        </p:nvCxnSpPr>
        <p:spPr>
          <a:xfrm rot="10800000" flipV="1">
            <a:off x="7732973" y="2623115"/>
            <a:ext cx="898897" cy="8606"/>
          </a:xfrm>
          <a:prstGeom prst="straightConnector1">
            <a:avLst/>
          </a:prstGeom>
          <a:noFill/>
          <a:ln w="38100">
            <a:solidFill>
              <a:schemeClr val="tx1"/>
            </a:solidFill>
            <a:round/>
            <a:headEnd/>
            <a:tailEnd type="triangle" w="med" len="med"/>
          </a:ln>
        </p:spPr>
      </p:cxnSp>
      <p:cxnSp>
        <p:nvCxnSpPr>
          <p:cNvPr id="20" name="Straight Arrow Connector 19"/>
          <p:cNvCxnSpPr/>
          <p:nvPr/>
        </p:nvCxnSpPr>
        <p:spPr>
          <a:xfrm rot="10800000" flipV="1">
            <a:off x="5402152" y="2614509"/>
            <a:ext cx="898897" cy="8606"/>
          </a:xfrm>
          <a:prstGeom prst="straightConnector1">
            <a:avLst/>
          </a:prstGeom>
          <a:noFill/>
          <a:ln w="38100">
            <a:solidFill>
              <a:schemeClr val="tx1"/>
            </a:solidFill>
            <a:round/>
            <a:headEnd type="triangle"/>
            <a:tailEnd type="none" w="med" len="med"/>
          </a:ln>
        </p:spPr>
      </p:cxnSp>
      <p:cxnSp>
        <p:nvCxnSpPr>
          <p:cNvPr id="21" name="Straight Arrow Connector 20"/>
          <p:cNvCxnSpPr/>
          <p:nvPr/>
        </p:nvCxnSpPr>
        <p:spPr>
          <a:xfrm rot="10800000">
            <a:off x="6475451" y="1704223"/>
            <a:ext cx="1163822" cy="1588"/>
          </a:xfrm>
          <a:prstGeom prst="straightConnector1">
            <a:avLst/>
          </a:prstGeom>
          <a:noFill/>
          <a:ln w="38100">
            <a:solidFill>
              <a:schemeClr val="tx1"/>
            </a:solidFill>
            <a:round/>
            <a:headEnd type="triangle"/>
            <a:tailEnd type="none" w="med" len="med"/>
          </a:ln>
        </p:spPr>
      </p:cxnSp>
      <p:cxnSp>
        <p:nvCxnSpPr>
          <p:cNvPr id="22" name="Straight Arrow Connector 21"/>
          <p:cNvCxnSpPr/>
          <p:nvPr/>
        </p:nvCxnSpPr>
        <p:spPr>
          <a:xfrm>
            <a:off x="6482024" y="3495086"/>
            <a:ext cx="1163822" cy="1588"/>
          </a:xfrm>
          <a:prstGeom prst="straightConnector1">
            <a:avLst/>
          </a:prstGeom>
          <a:noFill/>
          <a:ln w="38100">
            <a:solidFill>
              <a:schemeClr val="tx1"/>
            </a:solidFill>
            <a:round/>
            <a:headEnd type="triangle"/>
            <a:tailEnd type="none" w="med" len="med"/>
          </a:ln>
        </p:spPr>
      </p:cxnSp>
      <p:cxnSp>
        <p:nvCxnSpPr>
          <p:cNvPr id="23" name="Straight Arrow Connector 22"/>
          <p:cNvCxnSpPr/>
          <p:nvPr/>
        </p:nvCxnSpPr>
        <p:spPr>
          <a:xfrm rot="5400000">
            <a:off x="7346188" y="2613715"/>
            <a:ext cx="1163822" cy="1588"/>
          </a:xfrm>
          <a:prstGeom prst="straightConnector1">
            <a:avLst/>
          </a:prstGeom>
          <a:noFill/>
          <a:ln w="38100">
            <a:solidFill>
              <a:schemeClr val="tx1"/>
            </a:solidFill>
            <a:round/>
            <a:headEnd type="triangle"/>
            <a:tailEnd type="none" w="med" len="med"/>
          </a:ln>
        </p:spPr>
      </p:cxnSp>
      <p:cxnSp>
        <p:nvCxnSpPr>
          <p:cNvPr id="24" name="Straight Arrow Connector 23"/>
          <p:cNvCxnSpPr/>
          <p:nvPr/>
        </p:nvCxnSpPr>
        <p:spPr>
          <a:xfrm rot="16200000" flipV="1">
            <a:off x="5545988" y="2569017"/>
            <a:ext cx="1163822" cy="1588"/>
          </a:xfrm>
          <a:prstGeom prst="straightConnector1">
            <a:avLst/>
          </a:prstGeom>
          <a:noFill/>
          <a:ln w="38100">
            <a:solidFill>
              <a:schemeClr val="tx1"/>
            </a:solidFill>
            <a:round/>
            <a:headEnd type="triangle"/>
            <a:tailEnd type="none" w="med" len="med"/>
          </a:ln>
        </p:spPr>
      </p:cxnSp>
      <p:sp>
        <p:nvSpPr>
          <p:cNvPr id="25" name="Text Box 39"/>
          <p:cNvSpPr txBox="1">
            <a:spLocks noChangeArrowheads="1"/>
          </p:cNvSpPr>
          <p:nvPr/>
        </p:nvSpPr>
        <p:spPr bwMode="auto">
          <a:xfrm>
            <a:off x="7027205" y="1299573"/>
            <a:ext cx="586407" cy="369332"/>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yx</a:t>
            </a:r>
            <a:endParaRPr lang="en-US" b="1" baseline="-25000" dirty="0">
              <a:latin typeface="Times New Roman" pitchFamily="18" charset="0"/>
              <a:cs typeface="Times New Roman" pitchFamily="18" charset="0"/>
            </a:endParaRPr>
          </a:p>
        </p:txBody>
      </p:sp>
      <p:sp>
        <p:nvSpPr>
          <p:cNvPr id="26" name="Text Box 39"/>
          <p:cNvSpPr txBox="1">
            <a:spLocks noChangeArrowheads="1"/>
          </p:cNvSpPr>
          <p:nvPr/>
        </p:nvSpPr>
        <p:spPr bwMode="auto">
          <a:xfrm>
            <a:off x="7088870" y="3459813"/>
            <a:ext cx="586407" cy="369332"/>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yx</a:t>
            </a:r>
            <a:endParaRPr lang="en-US" b="1" baseline="-25000" dirty="0">
              <a:latin typeface="Times New Roman" pitchFamily="18" charset="0"/>
              <a:cs typeface="Times New Roman" pitchFamily="18" charset="0"/>
            </a:endParaRPr>
          </a:p>
        </p:txBody>
      </p:sp>
      <p:sp>
        <p:nvSpPr>
          <p:cNvPr id="27" name="Text Box 39"/>
          <p:cNvSpPr txBox="1">
            <a:spLocks noChangeArrowheads="1"/>
          </p:cNvSpPr>
          <p:nvPr/>
        </p:nvSpPr>
        <p:spPr bwMode="auto">
          <a:xfrm>
            <a:off x="7932476" y="2679665"/>
            <a:ext cx="586407" cy="369332"/>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xy</a:t>
            </a:r>
            <a:endParaRPr lang="en-US" b="1" baseline="-25000" dirty="0">
              <a:latin typeface="Times New Roman" pitchFamily="18" charset="0"/>
              <a:cs typeface="Times New Roman" pitchFamily="18" charset="0"/>
            </a:endParaRPr>
          </a:p>
        </p:txBody>
      </p:sp>
      <p:sp>
        <p:nvSpPr>
          <p:cNvPr id="28" name="Text Box 39"/>
          <p:cNvSpPr txBox="1">
            <a:spLocks noChangeArrowheads="1"/>
          </p:cNvSpPr>
          <p:nvPr/>
        </p:nvSpPr>
        <p:spPr bwMode="auto">
          <a:xfrm>
            <a:off x="5695057" y="2046365"/>
            <a:ext cx="586407" cy="369332"/>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xy</a:t>
            </a:r>
            <a:endParaRPr lang="en-US" b="1" baseline="-25000" dirty="0">
              <a:latin typeface="Times New Roman" pitchFamily="18" charset="0"/>
              <a:cs typeface="Times New Roman" pitchFamily="18" charset="0"/>
            </a:endParaRPr>
          </a:p>
        </p:txBody>
      </p:sp>
      <p:sp>
        <p:nvSpPr>
          <p:cNvPr id="29" name="Rectangle 28"/>
          <p:cNvSpPr/>
          <p:nvPr/>
        </p:nvSpPr>
        <p:spPr>
          <a:xfrm>
            <a:off x="643198" y="4326297"/>
            <a:ext cx="7890917" cy="707886"/>
          </a:xfrm>
          <a:prstGeom prst="rect">
            <a:avLst/>
          </a:prstGeom>
        </p:spPr>
        <p:txBody>
          <a:bodyPr wrap="square">
            <a:spAutoFit/>
          </a:bodyPr>
          <a:lstStyle/>
          <a:p>
            <a:pPr algn="l" rtl="0"/>
            <a:r>
              <a:rPr lang="en-US" sz="2000" b="1" dirty="0" smtClean="0">
                <a:solidFill>
                  <a:srgbClr val="FF0000"/>
                </a:solidFill>
                <a:latin typeface="+mn-lt"/>
              </a:rPr>
              <a:t>Since the soil element is in equilibrium,  it follows by taking moments about any corner that </a:t>
            </a:r>
            <a:r>
              <a:rPr lang="en-US" sz="2000" b="1" dirty="0" err="1" smtClean="0">
                <a:solidFill>
                  <a:srgbClr val="0B0BEF"/>
                </a:solidFill>
                <a:latin typeface="Symbol" pitchFamily="18" charset="2"/>
              </a:rPr>
              <a:t>t</a:t>
            </a:r>
            <a:r>
              <a:rPr lang="en-US" sz="2000" b="1" baseline="-25000" dirty="0" err="1" smtClean="0">
                <a:solidFill>
                  <a:srgbClr val="0B0BEF"/>
                </a:solidFill>
                <a:latin typeface="+mn-lt"/>
              </a:rPr>
              <a:t>xy</a:t>
            </a:r>
            <a:r>
              <a:rPr lang="en-US" sz="2000" b="1" dirty="0" smtClean="0">
                <a:solidFill>
                  <a:srgbClr val="0B0BEF"/>
                </a:solidFill>
                <a:latin typeface="+mn-lt"/>
              </a:rPr>
              <a:t> = </a:t>
            </a:r>
            <a:r>
              <a:rPr lang="en-US" sz="2000" b="1" dirty="0" err="1" smtClean="0">
                <a:solidFill>
                  <a:srgbClr val="0B0BEF"/>
                </a:solidFill>
                <a:latin typeface="Symbol" pitchFamily="18" charset="2"/>
              </a:rPr>
              <a:t>t</a:t>
            </a:r>
            <a:r>
              <a:rPr lang="en-US" sz="2000" b="1" baseline="-25000" dirty="0" err="1" smtClean="0">
                <a:solidFill>
                  <a:srgbClr val="0B0BEF"/>
                </a:solidFill>
                <a:latin typeface="+mn-lt"/>
              </a:rPr>
              <a:t>yx</a:t>
            </a:r>
            <a:endParaRPr lang="en-US" sz="2000" b="1" baseline="-25000" dirty="0" smtClean="0">
              <a:solidFill>
                <a:srgbClr val="0B0BEF"/>
              </a:solidFill>
              <a:latin typeface="+mn-lt"/>
            </a:endParaRPr>
          </a:p>
        </p:txBody>
      </p:sp>
      <p:sp>
        <p:nvSpPr>
          <p:cNvPr id="30" name="Rectangle 29"/>
          <p:cNvSpPr/>
          <p:nvPr/>
        </p:nvSpPr>
        <p:spPr>
          <a:xfrm>
            <a:off x="572952" y="5078017"/>
            <a:ext cx="7945931" cy="1015663"/>
          </a:xfrm>
          <a:prstGeom prst="rect">
            <a:avLst/>
          </a:prstGeom>
        </p:spPr>
        <p:txBody>
          <a:bodyPr wrap="square">
            <a:spAutoFit/>
          </a:bodyPr>
          <a:lstStyle/>
          <a:p>
            <a:pPr marL="228600" indent="-228600" algn="just" rtl="0">
              <a:buFont typeface="Courier New" panose="02070309020205020404" pitchFamily="49" charset="0"/>
              <a:buChar char="o"/>
            </a:pPr>
            <a:r>
              <a:rPr lang="en-US" sz="2000" b="1" baseline="-25000" dirty="0" smtClean="0">
                <a:latin typeface="+mn-lt"/>
              </a:rPr>
              <a:t> </a:t>
            </a:r>
            <a:r>
              <a:rPr lang="en-US" sz="2000" b="1" dirty="0">
                <a:latin typeface="+mn-lt"/>
              </a:rPr>
              <a:t>Note that for convenience our sign convention has </a:t>
            </a:r>
            <a:r>
              <a:rPr lang="en-US" sz="2000" b="1" dirty="0">
                <a:solidFill>
                  <a:srgbClr val="FF0000"/>
                </a:solidFill>
                <a:latin typeface="+mn-lt"/>
              </a:rPr>
              <a:t>compressive forces and stresses positive</a:t>
            </a:r>
            <a:r>
              <a:rPr lang="en-US" sz="2000" b="1" dirty="0">
                <a:latin typeface="+mn-lt"/>
              </a:rPr>
              <a:t> because most normal </a:t>
            </a:r>
            <a:r>
              <a:rPr lang="en-US" sz="2000" b="1" dirty="0" smtClean="0">
                <a:latin typeface="+mn-lt"/>
              </a:rPr>
              <a:t>stresses in geotechnical engineering are compressive.</a:t>
            </a:r>
            <a:endParaRPr lang="en-US" sz="2000" b="1" baseline="-25000" dirty="0" smtClean="0">
              <a:latin typeface="+mn-lt"/>
            </a:endParaRPr>
          </a:p>
        </p:txBody>
      </p:sp>
      <p:sp>
        <p:nvSpPr>
          <p:cNvPr id="31" name="Rectangle 30"/>
          <p:cNvSpPr/>
          <p:nvPr/>
        </p:nvSpPr>
        <p:spPr>
          <a:xfrm>
            <a:off x="526605" y="6078763"/>
            <a:ext cx="7945931" cy="707886"/>
          </a:xfrm>
          <a:prstGeom prst="rect">
            <a:avLst/>
          </a:prstGeom>
        </p:spPr>
        <p:txBody>
          <a:bodyPr wrap="square">
            <a:spAutoFit/>
          </a:bodyPr>
          <a:lstStyle/>
          <a:p>
            <a:pPr marL="285750" indent="-285750" algn="just" rtl="0">
              <a:buFont typeface="Courier New" panose="02070309020205020404" pitchFamily="49" charset="0"/>
              <a:buChar char="o"/>
            </a:pPr>
            <a:r>
              <a:rPr lang="en-US" sz="2000" b="1" baseline="-25000" dirty="0" smtClean="0">
                <a:latin typeface="+mn-lt"/>
              </a:rPr>
              <a:t> </a:t>
            </a:r>
            <a:r>
              <a:rPr lang="en-US" sz="2000" b="1" dirty="0" smtClean="0">
                <a:latin typeface="+mn-lt"/>
              </a:rPr>
              <a:t>These conventions are the </a:t>
            </a:r>
            <a:r>
              <a:rPr lang="en-US" sz="2000" b="1" i="1" dirty="0" smtClean="0">
                <a:solidFill>
                  <a:srgbClr val="FF0000"/>
                </a:solidFill>
                <a:latin typeface="+mn-lt"/>
              </a:rPr>
              <a:t>opposite</a:t>
            </a:r>
            <a:r>
              <a:rPr lang="en-US" sz="2000" b="1" dirty="0" smtClean="0">
                <a:latin typeface="+mn-lt"/>
              </a:rPr>
              <a:t> of those normally assumed in </a:t>
            </a:r>
            <a:r>
              <a:rPr lang="en-US" sz="2000" b="1" dirty="0" smtClean="0">
                <a:solidFill>
                  <a:srgbClr val="FF0000"/>
                </a:solidFill>
                <a:latin typeface="+mn-lt"/>
              </a:rPr>
              <a:t>structural mechanics</a:t>
            </a:r>
            <a:r>
              <a:rPr lang="en-US" sz="2000" b="1" dirty="0" smtClean="0">
                <a:latin typeface="+mn-lt"/>
              </a:rPr>
              <a:t>.</a:t>
            </a:r>
            <a:endParaRPr lang="en-US" sz="2000" b="1" baseline="-25000" dirty="0" smtClean="0">
              <a:latin typeface="+mn-lt"/>
            </a:endParaRPr>
          </a:p>
        </p:txBody>
      </p:sp>
      <p:sp>
        <p:nvSpPr>
          <p:cNvPr id="32" name="Rectangle 31"/>
          <p:cNvSpPr>
            <a:spLocks noChangeArrowheads="1"/>
          </p:cNvSpPr>
          <p:nvPr/>
        </p:nvSpPr>
        <p:spPr bwMode="auto">
          <a:xfrm>
            <a:off x="11534" y="49796"/>
            <a:ext cx="3403179" cy="461665"/>
          </a:xfrm>
          <a:prstGeom prst="rect">
            <a:avLst/>
          </a:prstGeom>
          <a:solidFill>
            <a:srgbClr val="FFFF00"/>
          </a:solidFill>
          <a:ln w="9525">
            <a:noFill/>
            <a:miter lim="800000"/>
            <a:headEnd/>
            <a:tailEnd/>
          </a:ln>
        </p:spPr>
        <p:txBody>
          <a:bodyPr wrap="square" anchor="b">
            <a:spAutoFit/>
          </a:bodyPr>
          <a:lstStyle/>
          <a:p>
            <a:pPr algn="l" rtl="0" eaLnBrk="0" fontAlgn="auto" hangingPunct="0">
              <a:spcBef>
                <a:spcPct val="20000"/>
              </a:spcBef>
              <a:spcAft>
                <a:spcPts val="0"/>
              </a:spcAft>
            </a:pPr>
            <a:r>
              <a:rPr lang="en-US" sz="2400" b="1" u="sng" dirty="0">
                <a:solidFill>
                  <a:srgbClr val="C00000"/>
                </a:solidFill>
                <a:latin typeface="+mn-lt"/>
                <a:cs typeface="Arial" pitchFamily="34" charset="0"/>
              </a:rPr>
              <a:t>Review of Basic Concepts</a:t>
            </a:r>
            <a:endParaRPr lang="en-AU" sz="2400" b="1" u="sng" dirty="0">
              <a:solidFill>
                <a:srgbClr val="C00000"/>
              </a:solidFill>
              <a:latin typeface="+mn-lt"/>
              <a:cs typeface="Arial" pitchFamily="34" charset="0"/>
            </a:endParaRPr>
          </a:p>
        </p:txBody>
      </p:sp>
    </p:spTree>
    <p:extLst>
      <p:ext uri="{BB962C8B-B14F-4D97-AF65-F5344CB8AC3E}">
        <p14:creationId xmlns:p14="http://schemas.microsoft.com/office/powerpoint/2010/main" val="23591224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5" name="Rectangle 32" descr="Recycled paper"/>
          <p:cNvSpPr>
            <a:spLocks noChangeArrowheads="1"/>
          </p:cNvSpPr>
          <p:nvPr/>
        </p:nvSpPr>
        <p:spPr bwMode="auto">
          <a:xfrm>
            <a:off x="1946041" y="1818830"/>
            <a:ext cx="1435100" cy="1463675"/>
          </a:xfrm>
          <a:prstGeom prst="rect">
            <a:avLst/>
          </a:prstGeom>
          <a:blipFill>
            <a:blip r:embed="rId3" cstate="print"/>
            <a:tile tx="0" ty="0" sx="100000" sy="100000" flip="none" algn="tl"/>
          </a:blipFill>
          <a:ln w="9525">
            <a:solidFill>
              <a:schemeClr val="tx1"/>
            </a:solidFill>
            <a:miter lim="800000"/>
            <a:headEnd/>
            <a:tailEnd/>
          </a:ln>
        </p:spPr>
        <p:txBody>
          <a:bodyPr wrap="none" anchor="ctr"/>
          <a:lstStyle/>
          <a:p>
            <a:endParaRPr lang="en-US"/>
          </a:p>
        </p:txBody>
      </p:sp>
      <p:sp>
        <p:nvSpPr>
          <p:cNvPr id="4122" name="Text Box 39"/>
          <p:cNvSpPr txBox="1">
            <a:spLocks noChangeArrowheads="1"/>
          </p:cNvSpPr>
          <p:nvPr/>
        </p:nvSpPr>
        <p:spPr bwMode="auto">
          <a:xfrm>
            <a:off x="2092091" y="933561"/>
            <a:ext cx="493713" cy="369332"/>
          </a:xfrm>
          <a:prstGeom prst="rect">
            <a:avLst/>
          </a:prstGeom>
          <a:noFill/>
          <a:ln w="9525">
            <a:noFill/>
            <a:miter lim="800000"/>
            <a:headEnd/>
            <a:tailEnd/>
          </a:ln>
        </p:spPr>
        <p:txBody>
          <a:bodyPr>
            <a:spAutoFit/>
          </a:bodyPr>
          <a:lstStyle/>
          <a:p>
            <a:r>
              <a:rPr lang="en-US" dirty="0" err="1" smtClean="0">
                <a:latin typeface="Symbol" pitchFamily="18" charset="2"/>
              </a:rPr>
              <a:t>s</a:t>
            </a:r>
            <a:r>
              <a:rPr lang="en-US" baseline="-25000" dirty="0" err="1" smtClean="0">
                <a:latin typeface="Times New Roman" pitchFamily="18" charset="0"/>
              </a:rPr>
              <a:t>y</a:t>
            </a:r>
            <a:endParaRPr lang="en-US" baseline="-25000" dirty="0">
              <a:latin typeface="Times New Roman" pitchFamily="18" charset="0"/>
            </a:endParaRPr>
          </a:p>
        </p:txBody>
      </p:sp>
      <p:sp>
        <p:nvSpPr>
          <p:cNvPr id="4123" name="Text Box 40"/>
          <p:cNvSpPr txBox="1">
            <a:spLocks noChangeArrowheads="1"/>
          </p:cNvSpPr>
          <p:nvPr/>
        </p:nvSpPr>
        <p:spPr bwMode="auto">
          <a:xfrm>
            <a:off x="2127016" y="3845512"/>
            <a:ext cx="493713" cy="369332"/>
          </a:xfrm>
          <a:prstGeom prst="rect">
            <a:avLst/>
          </a:prstGeom>
          <a:noFill/>
          <a:ln w="9525">
            <a:noFill/>
            <a:miter lim="800000"/>
            <a:headEnd/>
            <a:tailEnd/>
          </a:ln>
        </p:spPr>
        <p:txBody>
          <a:bodyPr>
            <a:spAutoFit/>
          </a:bodyPr>
          <a:lstStyle/>
          <a:p>
            <a:r>
              <a:rPr lang="en-US" dirty="0" err="1" smtClean="0">
                <a:latin typeface="Symbol" pitchFamily="18" charset="2"/>
              </a:rPr>
              <a:t>s</a:t>
            </a:r>
            <a:r>
              <a:rPr lang="en-US" baseline="-25000" dirty="0" err="1" smtClean="0">
                <a:latin typeface="Times New Roman" pitchFamily="18" charset="0"/>
              </a:rPr>
              <a:t>y</a:t>
            </a:r>
            <a:endParaRPr lang="en-US" baseline="-25000" dirty="0">
              <a:latin typeface="Times New Roman" pitchFamily="18" charset="0"/>
            </a:endParaRPr>
          </a:p>
        </p:txBody>
      </p:sp>
      <p:sp>
        <p:nvSpPr>
          <p:cNvPr id="4124" name="Text Box 41"/>
          <p:cNvSpPr txBox="1">
            <a:spLocks noChangeArrowheads="1"/>
          </p:cNvSpPr>
          <p:nvPr/>
        </p:nvSpPr>
        <p:spPr bwMode="auto">
          <a:xfrm>
            <a:off x="3870672" y="2191890"/>
            <a:ext cx="493713" cy="369332"/>
          </a:xfrm>
          <a:prstGeom prst="rect">
            <a:avLst/>
          </a:prstGeom>
          <a:noFill/>
          <a:ln w="9525">
            <a:noFill/>
            <a:miter lim="800000"/>
            <a:headEnd/>
            <a:tailEnd/>
          </a:ln>
        </p:spPr>
        <p:txBody>
          <a:bodyPr>
            <a:spAutoFit/>
          </a:bodyPr>
          <a:lstStyle/>
          <a:p>
            <a:r>
              <a:rPr lang="en-US" dirty="0" err="1" smtClean="0">
                <a:latin typeface="Symbol" pitchFamily="18" charset="2"/>
              </a:rPr>
              <a:t>s</a:t>
            </a:r>
            <a:r>
              <a:rPr lang="en-US" baseline="-25000" dirty="0" err="1" smtClean="0">
                <a:latin typeface="Times New Roman" pitchFamily="18" charset="0"/>
              </a:rPr>
              <a:t>x</a:t>
            </a:r>
            <a:endParaRPr lang="en-US" baseline="-25000" dirty="0">
              <a:latin typeface="Times New Roman" pitchFamily="18" charset="0"/>
            </a:endParaRPr>
          </a:p>
        </p:txBody>
      </p:sp>
      <p:sp>
        <p:nvSpPr>
          <p:cNvPr id="4125" name="Text Box 42"/>
          <p:cNvSpPr txBox="1">
            <a:spLocks noChangeArrowheads="1"/>
          </p:cNvSpPr>
          <p:nvPr/>
        </p:nvSpPr>
        <p:spPr bwMode="auto">
          <a:xfrm>
            <a:off x="684771" y="2129980"/>
            <a:ext cx="493713" cy="369332"/>
          </a:xfrm>
          <a:prstGeom prst="rect">
            <a:avLst/>
          </a:prstGeom>
          <a:noFill/>
          <a:ln w="9525">
            <a:noFill/>
            <a:miter lim="800000"/>
            <a:headEnd/>
            <a:tailEnd/>
          </a:ln>
        </p:spPr>
        <p:txBody>
          <a:bodyPr>
            <a:spAutoFit/>
          </a:bodyPr>
          <a:lstStyle/>
          <a:p>
            <a:r>
              <a:rPr lang="en-US" dirty="0" err="1" smtClean="0">
                <a:latin typeface="Symbol" pitchFamily="18" charset="2"/>
              </a:rPr>
              <a:t>s</a:t>
            </a:r>
            <a:r>
              <a:rPr lang="en-US" baseline="-25000" dirty="0" err="1" smtClean="0">
                <a:latin typeface="Times New Roman" pitchFamily="18" charset="0"/>
              </a:rPr>
              <a:t>x</a:t>
            </a:r>
            <a:endParaRPr lang="en-US" baseline="-25000" dirty="0">
              <a:latin typeface="Times New Roman" pitchFamily="18" charset="0"/>
            </a:endParaRPr>
          </a:p>
        </p:txBody>
      </p:sp>
      <p:cxnSp>
        <p:nvCxnSpPr>
          <p:cNvPr id="38" name="Straight Arrow Connector 37"/>
          <p:cNvCxnSpPr/>
          <p:nvPr/>
        </p:nvCxnSpPr>
        <p:spPr>
          <a:xfrm rot="5400000">
            <a:off x="2300721" y="1433861"/>
            <a:ext cx="741363" cy="1588"/>
          </a:xfrm>
          <a:prstGeom prst="straightConnector1">
            <a:avLst/>
          </a:prstGeom>
          <a:noFill/>
          <a:ln w="38100">
            <a:solidFill>
              <a:schemeClr val="tx1"/>
            </a:solidFill>
            <a:round/>
            <a:headEnd/>
            <a:tailEnd type="triangle" w="med" len="med"/>
          </a:ln>
        </p:spPr>
      </p:cxnSp>
      <p:cxnSp>
        <p:nvCxnSpPr>
          <p:cNvPr id="40" name="Straight Arrow Connector 39"/>
          <p:cNvCxnSpPr/>
          <p:nvPr/>
        </p:nvCxnSpPr>
        <p:spPr>
          <a:xfrm rot="16200000" flipV="1">
            <a:off x="2218446" y="3727651"/>
            <a:ext cx="898897" cy="8606"/>
          </a:xfrm>
          <a:prstGeom prst="straightConnector1">
            <a:avLst/>
          </a:prstGeom>
          <a:noFill/>
          <a:ln w="38100">
            <a:solidFill>
              <a:schemeClr val="tx1"/>
            </a:solidFill>
            <a:round/>
            <a:headEnd/>
            <a:tailEnd type="triangle" w="med" len="med"/>
          </a:ln>
        </p:spPr>
      </p:cxnSp>
      <p:cxnSp>
        <p:nvCxnSpPr>
          <p:cNvPr id="49" name="Straight Arrow Connector 48"/>
          <p:cNvCxnSpPr/>
          <p:nvPr/>
        </p:nvCxnSpPr>
        <p:spPr>
          <a:xfrm rot="10800000" flipV="1">
            <a:off x="3377965" y="2552616"/>
            <a:ext cx="898897" cy="8606"/>
          </a:xfrm>
          <a:prstGeom prst="straightConnector1">
            <a:avLst/>
          </a:prstGeom>
          <a:noFill/>
          <a:ln w="38100">
            <a:solidFill>
              <a:schemeClr val="tx1"/>
            </a:solidFill>
            <a:round/>
            <a:headEnd/>
            <a:tailEnd type="triangle" w="med" len="med"/>
          </a:ln>
        </p:spPr>
      </p:cxnSp>
      <p:cxnSp>
        <p:nvCxnSpPr>
          <p:cNvPr id="50" name="Straight Arrow Connector 49"/>
          <p:cNvCxnSpPr/>
          <p:nvPr/>
        </p:nvCxnSpPr>
        <p:spPr>
          <a:xfrm rot="10800000" flipV="1">
            <a:off x="1047144" y="2544010"/>
            <a:ext cx="898897" cy="8606"/>
          </a:xfrm>
          <a:prstGeom prst="straightConnector1">
            <a:avLst/>
          </a:prstGeom>
          <a:noFill/>
          <a:ln w="38100">
            <a:solidFill>
              <a:schemeClr val="tx1"/>
            </a:solidFill>
            <a:round/>
            <a:headEnd type="triangle"/>
            <a:tailEnd type="none" w="med" len="med"/>
          </a:ln>
        </p:spPr>
      </p:cxnSp>
      <p:cxnSp>
        <p:nvCxnSpPr>
          <p:cNvPr id="51" name="Straight Arrow Connector 50"/>
          <p:cNvCxnSpPr/>
          <p:nvPr/>
        </p:nvCxnSpPr>
        <p:spPr>
          <a:xfrm rot="10800000">
            <a:off x="2120443" y="1633724"/>
            <a:ext cx="1163822" cy="1588"/>
          </a:xfrm>
          <a:prstGeom prst="straightConnector1">
            <a:avLst/>
          </a:prstGeom>
          <a:noFill/>
          <a:ln w="38100">
            <a:solidFill>
              <a:schemeClr val="tx1"/>
            </a:solidFill>
            <a:round/>
            <a:headEnd type="triangle"/>
            <a:tailEnd type="none" w="med" len="med"/>
          </a:ln>
        </p:spPr>
      </p:cxnSp>
      <p:cxnSp>
        <p:nvCxnSpPr>
          <p:cNvPr id="53" name="Straight Arrow Connector 52"/>
          <p:cNvCxnSpPr/>
          <p:nvPr/>
        </p:nvCxnSpPr>
        <p:spPr>
          <a:xfrm>
            <a:off x="2127016" y="3424587"/>
            <a:ext cx="1163822" cy="1588"/>
          </a:xfrm>
          <a:prstGeom prst="straightConnector1">
            <a:avLst/>
          </a:prstGeom>
          <a:noFill/>
          <a:ln w="38100">
            <a:solidFill>
              <a:schemeClr val="tx1"/>
            </a:solidFill>
            <a:round/>
            <a:headEnd type="triangle"/>
            <a:tailEnd type="none" w="med" len="med"/>
          </a:ln>
        </p:spPr>
      </p:cxnSp>
      <p:cxnSp>
        <p:nvCxnSpPr>
          <p:cNvPr id="54" name="Straight Arrow Connector 53"/>
          <p:cNvCxnSpPr/>
          <p:nvPr/>
        </p:nvCxnSpPr>
        <p:spPr>
          <a:xfrm rot="5400000">
            <a:off x="2991180" y="2543216"/>
            <a:ext cx="1163822" cy="1588"/>
          </a:xfrm>
          <a:prstGeom prst="straightConnector1">
            <a:avLst/>
          </a:prstGeom>
          <a:noFill/>
          <a:ln w="38100">
            <a:solidFill>
              <a:schemeClr val="tx1"/>
            </a:solidFill>
            <a:round/>
            <a:headEnd type="triangle"/>
            <a:tailEnd type="none" w="med" len="med"/>
          </a:ln>
        </p:spPr>
      </p:cxnSp>
      <p:cxnSp>
        <p:nvCxnSpPr>
          <p:cNvPr id="55" name="Straight Arrow Connector 54"/>
          <p:cNvCxnSpPr/>
          <p:nvPr/>
        </p:nvCxnSpPr>
        <p:spPr>
          <a:xfrm rot="16200000" flipV="1">
            <a:off x="1190980" y="2498518"/>
            <a:ext cx="1163822" cy="1588"/>
          </a:xfrm>
          <a:prstGeom prst="straightConnector1">
            <a:avLst/>
          </a:prstGeom>
          <a:noFill/>
          <a:ln w="38100">
            <a:solidFill>
              <a:schemeClr val="tx1"/>
            </a:solidFill>
            <a:round/>
            <a:headEnd type="triangle"/>
            <a:tailEnd type="none" w="med" len="med"/>
          </a:ln>
        </p:spPr>
      </p:cxnSp>
      <p:sp>
        <p:nvSpPr>
          <p:cNvPr id="56" name="Text Box 39"/>
          <p:cNvSpPr txBox="1">
            <a:spLocks noChangeArrowheads="1"/>
          </p:cNvSpPr>
          <p:nvPr/>
        </p:nvSpPr>
        <p:spPr bwMode="auto">
          <a:xfrm>
            <a:off x="2672197" y="1229074"/>
            <a:ext cx="586407" cy="369332"/>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xy</a:t>
            </a:r>
            <a:endParaRPr lang="en-US" baseline="-25000" dirty="0">
              <a:latin typeface="Times New Roman" pitchFamily="18" charset="0"/>
              <a:cs typeface="Times New Roman" pitchFamily="18" charset="0"/>
            </a:endParaRPr>
          </a:p>
        </p:txBody>
      </p:sp>
      <p:sp>
        <p:nvSpPr>
          <p:cNvPr id="57" name="Text Box 39"/>
          <p:cNvSpPr txBox="1">
            <a:spLocks noChangeArrowheads="1"/>
          </p:cNvSpPr>
          <p:nvPr/>
        </p:nvSpPr>
        <p:spPr bwMode="auto">
          <a:xfrm>
            <a:off x="2733862" y="3389314"/>
            <a:ext cx="586407" cy="369332"/>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xy</a:t>
            </a:r>
            <a:endParaRPr lang="en-US" baseline="-25000" dirty="0">
              <a:latin typeface="Times New Roman" pitchFamily="18" charset="0"/>
              <a:cs typeface="Times New Roman" pitchFamily="18" charset="0"/>
            </a:endParaRPr>
          </a:p>
        </p:txBody>
      </p:sp>
      <p:sp>
        <p:nvSpPr>
          <p:cNvPr id="58" name="Text Box 39"/>
          <p:cNvSpPr txBox="1">
            <a:spLocks noChangeArrowheads="1"/>
          </p:cNvSpPr>
          <p:nvPr/>
        </p:nvSpPr>
        <p:spPr bwMode="auto">
          <a:xfrm>
            <a:off x="3577468" y="2609166"/>
            <a:ext cx="586407" cy="369332"/>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xy</a:t>
            </a:r>
            <a:endParaRPr lang="en-US" baseline="-25000" dirty="0">
              <a:latin typeface="Times New Roman" pitchFamily="18" charset="0"/>
              <a:cs typeface="Times New Roman" pitchFamily="18" charset="0"/>
            </a:endParaRPr>
          </a:p>
        </p:txBody>
      </p:sp>
      <p:sp>
        <p:nvSpPr>
          <p:cNvPr id="59" name="Text Box 39"/>
          <p:cNvSpPr txBox="1">
            <a:spLocks noChangeArrowheads="1"/>
          </p:cNvSpPr>
          <p:nvPr/>
        </p:nvSpPr>
        <p:spPr bwMode="auto">
          <a:xfrm>
            <a:off x="1340049" y="1975866"/>
            <a:ext cx="586407" cy="369332"/>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xy</a:t>
            </a:r>
            <a:endParaRPr lang="en-US" baseline="-25000" dirty="0">
              <a:latin typeface="Times New Roman" pitchFamily="18" charset="0"/>
              <a:cs typeface="Times New Roman" pitchFamily="18" charset="0"/>
            </a:endParaRPr>
          </a:p>
        </p:txBody>
      </p:sp>
      <p:sp>
        <p:nvSpPr>
          <p:cNvPr id="30" name="Line 43"/>
          <p:cNvSpPr>
            <a:spLocks noChangeShapeType="1"/>
          </p:cNvSpPr>
          <p:nvPr/>
        </p:nvSpPr>
        <p:spPr bwMode="auto">
          <a:xfrm flipV="1">
            <a:off x="2092091" y="1962099"/>
            <a:ext cx="1289050" cy="1310881"/>
          </a:xfrm>
          <a:prstGeom prst="line">
            <a:avLst/>
          </a:prstGeom>
          <a:noFill/>
          <a:ln w="9525">
            <a:solidFill>
              <a:schemeClr val="tx1"/>
            </a:solidFill>
            <a:round/>
            <a:headEnd/>
            <a:tailEnd/>
          </a:ln>
        </p:spPr>
        <p:txBody>
          <a:bodyPr wrap="none"/>
          <a:lstStyle/>
          <a:p>
            <a:endParaRPr lang="en-US"/>
          </a:p>
        </p:txBody>
      </p:sp>
      <p:sp>
        <p:nvSpPr>
          <p:cNvPr id="31" name="Text Box 44"/>
          <p:cNvSpPr txBox="1">
            <a:spLocks noChangeArrowheads="1"/>
          </p:cNvSpPr>
          <p:nvPr/>
        </p:nvSpPr>
        <p:spPr bwMode="auto">
          <a:xfrm>
            <a:off x="2239729" y="2897321"/>
            <a:ext cx="346075" cy="457200"/>
          </a:xfrm>
          <a:prstGeom prst="rect">
            <a:avLst/>
          </a:prstGeom>
          <a:noFill/>
          <a:ln w="9525">
            <a:noFill/>
            <a:miter lim="800000"/>
            <a:headEnd/>
            <a:tailEnd/>
          </a:ln>
        </p:spPr>
        <p:txBody>
          <a:bodyPr>
            <a:spAutoFit/>
          </a:bodyPr>
          <a:lstStyle/>
          <a:p>
            <a:r>
              <a:rPr lang="en-US" sz="2400" dirty="0">
                <a:latin typeface="Symbol" pitchFamily="18" charset="2"/>
              </a:rPr>
              <a:t>q</a:t>
            </a:r>
            <a:endParaRPr lang="en-US" sz="2400" baseline="-25000" dirty="0">
              <a:latin typeface="Times New Roman" pitchFamily="18" charset="0"/>
            </a:endParaRPr>
          </a:p>
        </p:txBody>
      </p:sp>
      <p:sp>
        <p:nvSpPr>
          <p:cNvPr id="32" name="Arc 45"/>
          <p:cNvSpPr>
            <a:spLocks/>
          </p:cNvSpPr>
          <p:nvPr/>
        </p:nvSpPr>
        <p:spPr bwMode="auto">
          <a:xfrm flipV="1">
            <a:off x="2368316" y="2966592"/>
            <a:ext cx="217488" cy="306388"/>
          </a:xfrm>
          <a:custGeom>
            <a:avLst/>
            <a:gdLst>
              <a:gd name="T0" fmla="*/ 136 w 21600"/>
              <a:gd name="T1" fmla="*/ 0 h 23943"/>
              <a:gd name="T2" fmla="*/ 21 w 21600"/>
              <a:gd name="T3" fmla="*/ 193 h 23943"/>
              <a:gd name="T4" fmla="*/ 0 w 21600"/>
              <a:gd name="T5" fmla="*/ 21 h 23943"/>
              <a:gd name="T6" fmla="*/ 0 60000 65536"/>
              <a:gd name="T7" fmla="*/ 0 60000 65536"/>
              <a:gd name="T8" fmla="*/ 0 60000 65536"/>
              <a:gd name="T9" fmla="*/ 0 w 21600"/>
              <a:gd name="T10" fmla="*/ 0 h 23943"/>
              <a:gd name="T11" fmla="*/ 21600 w 21600"/>
              <a:gd name="T12" fmla="*/ 23943 h 23943"/>
            </a:gdLst>
            <a:ahLst/>
            <a:cxnLst>
              <a:cxn ang="T6">
                <a:pos x="T0" y="T1"/>
              </a:cxn>
              <a:cxn ang="T7">
                <a:pos x="T2" y="T3"/>
              </a:cxn>
              <a:cxn ang="T8">
                <a:pos x="T4" y="T5"/>
              </a:cxn>
            </a:cxnLst>
            <a:rect l="T9" t="T10" r="T11" b="T12"/>
            <a:pathLst>
              <a:path w="21600" h="23943" fill="none" extrusionOk="0">
                <a:moveTo>
                  <a:pt x="21443" y="0"/>
                </a:moveTo>
                <a:cubicBezTo>
                  <a:pt x="21547" y="860"/>
                  <a:pt x="21600" y="1726"/>
                  <a:pt x="21600" y="2593"/>
                </a:cubicBezTo>
                <a:cubicBezTo>
                  <a:pt x="21600" y="13256"/>
                  <a:pt x="13818" y="22323"/>
                  <a:pt x="3278" y="23942"/>
                </a:cubicBezTo>
              </a:path>
              <a:path w="21600" h="23943" stroke="0" extrusionOk="0">
                <a:moveTo>
                  <a:pt x="21443" y="0"/>
                </a:moveTo>
                <a:cubicBezTo>
                  <a:pt x="21547" y="860"/>
                  <a:pt x="21600" y="1726"/>
                  <a:pt x="21600" y="2593"/>
                </a:cubicBezTo>
                <a:cubicBezTo>
                  <a:pt x="21600" y="13256"/>
                  <a:pt x="13818" y="22323"/>
                  <a:pt x="3278" y="23942"/>
                </a:cubicBezTo>
                <a:lnTo>
                  <a:pt x="0" y="2593"/>
                </a:lnTo>
                <a:close/>
              </a:path>
            </a:pathLst>
          </a:custGeom>
          <a:noFill/>
          <a:ln w="9525">
            <a:solidFill>
              <a:schemeClr val="tx1"/>
            </a:solidFill>
            <a:round/>
            <a:headEnd/>
            <a:tailEnd/>
          </a:ln>
        </p:spPr>
        <p:txBody>
          <a:bodyPr wrap="none" anchor="ctr"/>
          <a:lstStyle/>
          <a:p>
            <a:endParaRPr lang="en-US"/>
          </a:p>
        </p:txBody>
      </p:sp>
      <p:sp>
        <p:nvSpPr>
          <p:cNvPr id="33" name="Right Triangle 32"/>
          <p:cNvSpPr/>
          <p:nvPr/>
        </p:nvSpPr>
        <p:spPr>
          <a:xfrm flipH="1">
            <a:off x="6302525" y="1890690"/>
            <a:ext cx="1294109" cy="1306639"/>
          </a:xfrm>
          <a:prstGeom prst="rtTriangle">
            <a:avLst/>
          </a:prstGeom>
          <a:blipFill>
            <a:blip r:embed="rId3" cstate="print"/>
            <a:tile tx="0" ty="0" sx="100000" sy="100000" flip="none" algn="tl"/>
          </a:bli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 Box 41"/>
          <p:cNvSpPr txBox="1">
            <a:spLocks noChangeArrowheads="1"/>
          </p:cNvSpPr>
          <p:nvPr/>
        </p:nvSpPr>
        <p:spPr bwMode="auto">
          <a:xfrm>
            <a:off x="8089341" y="2191890"/>
            <a:ext cx="493713" cy="369332"/>
          </a:xfrm>
          <a:prstGeom prst="rect">
            <a:avLst/>
          </a:prstGeom>
          <a:noFill/>
          <a:ln w="9525">
            <a:noFill/>
            <a:miter lim="800000"/>
            <a:headEnd/>
            <a:tailEnd/>
          </a:ln>
        </p:spPr>
        <p:txBody>
          <a:bodyPr>
            <a:spAutoFit/>
          </a:bodyPr>
          <a:lstStyle/>
          <a:p>
            <a:r>
              <a:rPr lang="en-US" dirty="0" err="1" smtClean="0">
                <a:latin typeface="Symbol" pitchFamily="18" charset="2"/>
              </a:rPr>
              <a:t>s</a:t>
            </a:r>
            <a:r>
              <a:rPr lang="en-US" baseline="-25000" dirty="0" err="1" smtClean="0">
                <a:latin typeface="Times New Roman" pitchFamily="18" charset="0"/>
              </a:rPr>
              <a:t>x</a:t>
            </a:r>
            <a:endParaRPr lang="en-US" baseline="-25000" dirty="0">
              <a:latin typeface="Times New Roman" pitchFamily="18" charset="0"/>
            </a:endParaRPr>
          </a:p>
        </p:txBody>
      </p:sp>
      <p:cxnSp>
        <p:nvCxnSpPr>
          <p:cNvPr id="64" name="Straight Arrow Connector 63"/>
          <p:cNvCxnSpPr/>
          <p:nvPr/>
        </p:nvCxnSpPr>
        <p:spPr>
          <a:xfrm rot="10800000" flipV="1">
            <a:off x="7596634" y="2552616"/>
            <a:ext cx="898897" cy="8606"/>
          </a:xfrm>
          <a:prstGeom prst="straightConnector1">
            <a:avLst/>
          </a:prstGeom>
          <a:noFill/>
          <a:ln w="38100">
            <a:solidFill>
              <a:schemeClr val="tx1"/>
            </a:solidFill>
            <a:round/>
            <a:headEnd/>
            <a:tailEnd type="triangle" w="med" len="med"/>
          </a:ln>
        </p:spPr>
      </p:cxnSp>
      <p:cxnSp>
        <p:nvCxnSpPr>
          <p:cNvPr id="65" name="Straight Arrow Connector 64"/>
          <p:cNvCxnSpPr/>
          <p:nvPr/>
        </p:nvCxnSpPr>
        <p:spPr>
          <a:xfrm rot="5400000">
            <a:off x="7209849" y="2543216"/>
            <a:ext cx="1163822" cy="1588"/>
          </a:xfrm>
          <a:prstGeom prst="straightConnector1">
            <a:avLst/>
          </a:prstGeom>
          <a:noFill/>
          <a:ln w="38100">
            <a:solidFill>
              <a:schemeClr val="tx1"/>
            </a:solidFill>
            <a:round/>
            <a:headEnd type="triangle"/>
            <a:tailEnd type="none" w="med" len="med"/>
          </a:ln>
        </p:spPr>
      </p:cxnSp>
      <p:sp>
        <p:nvSpPr>
          <p:cNvPr id="66" name="Text Box 39"/>
          <p:cNvSpPr txBox="1">
            <a:spLocks noChangeArrowheads="1"/>
          </p:cNvSpPr>
          <p:nvPr/>
        </p:nvSpPr>
        <p:spPr bwMode="auto">
          <a:xfrm>
            <a:off x="7796137" y="2609166"/>
            <a:ext cx="586407" cy="369332"/>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xy</a:t>
            </a:r>
            <a:endParaRPr lang="en-US" baseline="-25000" dirty="0">
              <a:latin typeface="Times New Roman" pitchFamily="18" charset="0"/>
              <a:cs typeface="Times New Roman" pitchFamily="18" charset="0"/>
            </a:endParaRPr>
          </a:p>
        </p:txBody>
      </p:sp>
      <p:sp>
        <p:nvSpPr>
          <p:cNvPr id="67" name="Text Box 40"/>
          <p:cNvSpPr txBox="1">
            <a:spLocks noChangeArrowheads="1"/>
          </p:cNvSpPr>
          <p:nvPr/>
        </p:nvSpPr>
        <p:spPr bwMode="auto">
          <a:xfrm>
            <a:off x="6372200" y="3768310"/>
            <a:ext cx="493713" cy="369332"/>
          </a:xfrm>
          <a:prstGeom prst="rect">
            <a:avLst/>
          </a:prstGeom>
          <a:noFill/>
          <a:ln w="9525">
            <a:noFill/>
            <a:miter lim="800000"/>
            <a:headEnd/>
            <a:tailEnd/>
          </a:ln>
        </p:spPr>
        <p:txBody>
          <a:bodyPr>
            <a:spAutoFit/>
          </a:bodyPr>
          <a:lstStyle/>
          <a:p>
            <a:r>
              <a:rPr lang="en-US" dirty="0" err="1" smtClean="0">
                <a:latin typeface="Symbol" pitchFamily="18" charset="2"/>
              </a:rPr>
              <a:t>s</a:t>
            </a:r>
            <a:r>
              <a:rPr lang="en-US" baseline="-25000" dirty="0" err="1" smtClean="0">
                <a:latin typeface="Times New Roman" pitchFamily="18" charset="0"/>
              </a:rPr>
              <a:t>y</a:t>
            </a:r>
            <a:endParaRPr lang="en-US" baseline="-25000" dirty="0">
              <a:latin typeface="Times New Roman" pitchFamily="18" charset="0"/>
            </a:endParaRPr>
          </a:p>
        </p:txBody>
      </p:sp>
      <p:cxnSp>
        <p:nvCxnSpPr>
          <p:cNvPr id="68" name="Straight Arrow Connector 67"/>
          <p:cNvCxnSpPr/>
          <p:nvPr/>
        </p:nvCxnSpPr>
        <p:spPr>
          <a:xfrm rot="16200000" flipV="1">
            <a:off x="6463630" y="3650449"/>
            <a:ext cx="898897" cy="8606"/>
          </a:xfrm>
          <a:prstGeom prst="straightConnector1">
            <a:avLst/>
          </a:prstGeom>
          <a:noFill/>
          <a:ln w="38100">
            <a:solidFill>
              <a:schemeClr val="tx1"/>
            </a:solidFill>
            <a:round/>
            <a:headEnd/>
            <a:tailEnd type="triangle" w="med" len="med"/>
          </a:ln>
        </p:spPr>
      </p:cxnSp>
      <p:cxnSp>
        <p:nvCxnSpPr>
          <p:cNvPr id="69" name="Straight Arrow Connector 68"/>
          <p:cNvCxnSpPr/>
          <p:nvPr/>
        </p:nvCxnSpPr>
        <p:spPr>
          <a:xfrm>
            <a:off x="6372200" y="3347385"/>
            <a:ext cx="1163822" cy="1588"/>
          </a:xfrm>
          <a:prstGeom prst="straightConnector1">
            <a:avLst/>
          </a:prstGeom>
          <a:noFill/>
          <a:ln w="38100">
            <a:solidFill>
              <a:schemeClr val="tx1"/>
            </a:solidFill>
            <a:round/>
            <a:headEnd type="triangle"/>
            <a:tailEnd type="none" w="med" len="med"/>
          </a:ln>
        </p:spPr>
      </p:cxnSp>
      <p:sp>
        <p:nvSpPr>
          <p:cNvPr id="70" name="Text Box 39"/>
          <p:cNvSpPr txBox="1">
            <a:spLocks noChangeArrowheads="1"/>
          </p:cNvSpPr>
          <p:nvPr/>
        </p:nvSpPr>
        <p:spPr bwMode="auto">
          <a:xfrm>
            <a:off x="6979046" y="3312112"/>
            <a:ext cx="586407" cy="369332"/>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xy</a:t>
            </a:r>
            <a:endParaRPr lang="en-US" baseline="-25000" dirty="0">
              <a:latin typeface="Times New Roman" pitchFamily="18" charset="0"/>
              <a:cs typeface="Times New Roman" pitchFamily="18" charset="0"/>
            </a:endParaRPr>
          </a:p>
        </p:txBody>
      </p:sp>
      <p:sp>
        <p:nvSpPr>
          <p:cNvPr id="71" name="Text Box 44"/>
          <p:cNvSpPr txBox="1">
            <a:spLocks noChangeArrowheads="1"/>
          </p:cNvSpPr>
          <p:nvPr/>
        </p:nvSpPr>
        <p:spPr bwMode="auto">
          <a:xfrm>
            <a:off x="6484913" y="2820119"/>
            <a:ext cx="346075" cy="457200"/>
          </a:xfrm>
          <a:prstGeom prst="rect">
            <a:avLst/>
          </a:prstGeom>
          <a:noFill/>
          <a:ln w="9525">
            <a:noFill/>
            <a:miter lim="800000"/>
            <a:headEnd/>
            <a:tailEnd/>
          </a:ln>
        </p:spPr>
        <p:txBody>
          <a:bodyPr>
            <a:spAutoFit/>
          </a:bodyPr>
          <a:lstStyle/>
          <a:p>
            <a:r>
              <a:rPr lang="en-US" sz="2400" dirty="0">
                <a:latin typeface="Symbol" pitchFamily="18" charset="2"/>
              </a:rPr>
              <a:t>q</a:t>
            </a:r>
            <a:endParaRPr lang="en-US" sz="2400" baseline="-25000" dirty="0">
              <a:latin typeface="Times New Roman" pitchFamily="18" charset="0"/>
            </a:endParaRPr>
          </a:p>
        </p:txBody>
      </p:sp>
      <p:sp>
        <p:nvSpPr>
          <p:cNvPr id="72" name="Arc 45"/>
          <p:cNvSpPr>
            <a:spLocks/>
          </p:cNvSpPr>
          <p:nvPr/>
        </p:nvSpPr>
        <p:spPr bwMode="auto">
          <a:xfrm flipV="1">
            <a:off x="6613500" y="2889390"/>
            <a:ext cx="217488" cy="306388"/>
          </a:xfrm>
          <a:custGeom>
            <a:avLst/>
            <a:gdLst>
              <a:gd name="T0" fmla="*/ 136 w 21600"/>
              <a:gd name="T1" fmla="*/ 0 h 23943"/>
              <a:gd name="T2" fmla="*/ 21 w 21600"/>
              <a:gd name="T3" fmla="*/ 193 h 23943"/>
              <a:gd name="T4" fmla="*/ 0 w 21600"/>
              <a:gd name="T5" fmla="*/ 21 h 23943"/>
              <a:gd name="T6" fmla="*/ 0 60000 65536"/>
              <a:gd name="T7" fmla="*/ 0 60000 65536"/>
              <a:gd name="T8" fmla="*/ 0 60000 65536"/>
              <a:gd name="T9" fmla="*/ 0 w 21600"/>
              <a:gd name="T10" fmla="*/ 0 h 23943"/>
              <a:gd name="T11" fmla="*/ 21600 w 21600"/>
              <a:gd name="T12" fmla="*/ 23943 h 23943"/>
            </a:gdLst>
            <a:ahLst/>
            <a:cxnLst>
              <a:cxn ang="T6">
                <a:pos x="T0" y="T1"/>
              </a:cxn>
              <a:cxn ang="T7">
                <a:pos x="T2" y="T3"/>
              </a:cxn>
              <a:cxn ang="T8">
                <a:pos x="T4" y="T5"/>
              </a:cxn>
            </a:cxnLst>
            <a:rect l="T9" t="T10" r="T11" b="T12"/>
            <a:pathLst>
              <a:path w="21600" h="23943" fill="none" extrusionOk="0">
                <a:moveTo>
                  <a:pt x="21443" y="0"/>
                </a:moveTo>
                <a:cubicBezTo>
                  <a:pt x="21547" y="860"/>
                  <a:pt x="21600" y="1726"/>
                  <a:pt x="21600" y="2593"/>
                </a:cubicBezTo>
                <a:cubicBezTo>
                  <a:pt x="21600" y="13256"/>
                  <a:pt x="13818" y="22323"/>
                  <a:pt x="3278" y="23942"/>
                </a:cubicBezTo>
              </a:path>
              <a:path w="21600" h="23943" stroke="0" extrusionOk="0">
                <a:moveTo>
                  <a:pt x="21443" y="0"/>
                </a:moveTo>
                <a:cubicBezTo>
                  <a:pt x="21547" y="860"/>
                  <a:pt x="21600" y="1726"/>
                  <a:pt x="21600" y="2593"/>
                </a:cubicBezTo>
                <a:cubicBezTo>
                  <a:pt x="21600" y="13256"/>
                  <a:pt x="13818" y="22323"/>
                  <a:pt x="3278" y="23942"/>
                </a:cubicBezTo>
                <a:lnTo>
                  <a:pt x="0" y="2593"/>
                </a:lnTo>
                <a:close/>
              </a:path>
            </a:pathLst>
          </a:custGeom>
          <a:noFill/>
          <a:ln w="9525">
            <a:solidFill>
              <a:schemeClr val="tx1"/>
            </a:solidFill>
            <a:round/>
            <a:headEnd/>
            <a:tailEnd/>
          </a:ln>
        </p:spPr>
        <p:txBody>
          <a:bodyPr wrap="none" anchor="ctr"/>
          <a:lstStyle/>
          <a:p>
            <a:endParaRPr lang="en-US"/>
          </a:p>
        </p:txBody>
      </p:sp>
      <p:cxnSp>
        <p:nvCxnSpPr>
          <p:cNvPr id="73" name="Straight Arrow Connector 72"/>
          <p:cNvCxnSpPr/>
          <p:nvPr/>
        </p:nvCxnSpPr>
        <p:spPr>
          <a:xfrm rot="2700000" flipV="1">
            <a:off x="6177964" y="2191890"/>
            <a:ext cx="898897" cy="8606"/>
          </a:xfrm>
          <a:prstGeom prst="straightConnector1">
            <a:avLst/>
          </a:prstGeom>
          <a:noFill/>
          <a:ln w="38100">
            <a:solidFill>
              <a:schemeClr val="tx1"/>
            </a:solidFill>
            <a:round/>
            <a:headEnd/>
            <a:tailEnd type="triangle" w="med" len="med"/>
          </a:ln>
        </p:spPr>
      </p:cxnSp>
      <p:cxnSp>
        <p:nvCxnSpPr>
          <p:cNvPr id="74" name="Straight Arrow Connector 73"/>
          <p:cNvCxnSpPr/>
          <p:nvPr/>
        </p:nvCxnSpPr>
        <p:spPr>
          <a:xfrm rot="8100000" flipV="1">
            <a:off x="6416465" y="2292414"/>
            <a:ext cx="898897" cy="8606"/>
          </a:xfrm>
          <a:prstGeom prst="straightConnector1">
            <a:avLst/>
          </a:prstGeom>
          <a:noFill/>
          <a:ln w="38100">
            <a:solidFill>
              <a:schemeClr val="tx1"/>
            </a:solidFill>
            <a:round/>
            <a:headEnd/>
            <a:tailEnd type="triangle" w="med" len="med"/>
          </a:ln>
        </p:spPr>
      </p:cxnSp>
      <p:cxnSp>
        <p:nvCxnSpPr>
          <p:cNvPr id="76" name="Straight Connector 75"/>
          <p:cNvCxnSpPr/>
          <p:nvPr/>
        </p:nvCxnSpPr>
        <p:spPr>
          <a:xfrm rot="5400000">
            <a:off x="5820126" y="2629586"/>
            <a:ext cx="736952" cy="712921"/>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0800000">
            <a:off x="5652121" y="1229074"/>
            <a:ext cx="650405" cy="646268"/>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81" name="Text Box 39"/>
          <p:cNvSpPr txBox="1">
            <a:spLocks noChangeArrowheads="1"/>
          </p:cNvSpPr>
          <p:nvPr/>
        </p:nvSpPr>
        <p:spPr bwMode="auto">
          <a:xfrm>
            <a:off x="6306561" y="1548068"/>
            <a:ext cx="493713" cy="369332"/>
          </a:xfrm>
          <a:prstGeom prst="rect">
            <a:avLst/>
          </a:prstGeom>
          <a:noFill/>
          <a:ln w="9525">
            <a:noFill/>
            <a:miter lim="800000"/>
            <a:headEnd/>
            <a:tailEnd/>
          </a:ln>
        </p:spPr>
        <p:txBody>
          <a:bodyPr>
            <a:spAutoFit/>
          </a:bodyPr>
          <a:lstStyle/>
          <a:p>
            <a:r>
              <a:rPr lang="en-US" dirty="0" err="1" smtClean="0">
                <a:latin typeface="Symbol" pitchFamily="18" charset="2"/>
              </a:rPr>
              <a:t>s</a:t>
            </a:r>
            <a:r>
              <a:rPr lang="en-US" baseline="-25000" dirty="0" err="1" smtClean="0">
                <a:latin typeface="Times New Roman" pitchFamily="18" charset="0"/>
              </a:rPr>
              <a:t>n</a:t>
            </a:r>
            <a:endParaRPr lang="en-US" baseline="-25000" dirty="0">
              <a:latin typeface="Times New Roman" pitchFamily="18" charset="0"/>
            </a:endParaRPr>
          </a:p>
        </p:txBody>
      </p:sp>
      <p:sp>
        <p:nvSpPr>
          <p:cNvPr id="82" name="Text Box 39"/>
          <p:cNvSpPr txBox="1">
            <a:spLocks noChangeArrowheads="1"/>
          </p:cNvSpPr>
          <p:nvPr/>
        </p:nvSpPr>
        <p:spPr bwMode="auto">
          <a:xfrm>
            <a:off x="6949615" y="1635313"/>
            <a:ext cx="586407" cy="369332"/>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n</a:t>
            </a:r>
            <a:endParaRPr lang="en-US" baseline="-25000" dirty="0">
              <a:latin typeface="Times New Roman" pitchFamily="18" charset="0"/>
              <a:cs typeface="Times New Roman" pitchFamily="18" charset="0"/>
            </a:endParaRPr>
          </a:p>
        </p:txBody>
      </p:sp>
      <p:sp>
        <p:nvSpPr>
          <p:cNvPr id="83" name="Text Box 39"/>
          <p:cNvSpPr txBox="1">
            <a:spLocks noChangeArrowheads="1"/>
          </p:cNvSpPr>
          <p:nvPr/>
        </p:nvSpPr>
        <p:spPr bwMode="auto">
          <a:xfrm>
            <a:off x="5652121" y="933561"/>
            <a:ext cx="493713" cy="369332"/>
          </a:xfrm>
          <a:prstGeom prst="rect">
            <a:avLst/>
          </a:prstGeom>
          <a:noFill/>
          <a:ln w="9525">
            <a:noFill/>
            <a:miter lim="800000"/>
            <a:headEnd/>
            <a:tailEnd/>
          </a:ln>
        </p:spPr>
        <p:txBody>
          <a:bodyPr>
            <a:spAutoFit/>
          </a:bodyPr>
          <a:lstStyle/>
          <a:p>
            <a:pPr algn="l" rtl="0"/>
            <a:r>
              <a:rPr lang="en-US" dirty="0" smtClean="0">
                <a:latin typeface="Symbol" pitchFamily="18" charset="2"/>
              </a:rPr>
              <a:t>N</a:t>
            </a:r>
            <a:endParaRPr lang="en-US" baseline="-25000" dirty="0">
              <a:latin typeface="Times New Roman" pitchFamily="18" charset="0"/>
            </a:endParaRPr>
          </a:p>
        </p:txBody>
      </p:sp>
      <p:sp>
        <p:nvSpPr>
          <p:cNvPr id="84" name="Text Box 39"/>
          <p:cNvSpPr txBox="1">
            <a:spLocks noChangeArrowheads="1"/>
          </p:cNvSpPr>
          <p:nvPr/>
        </p:nvSpPr>
        <p:spPr bwMode="auto">
          <a:xfrm>
            <a:off x="5405264" y="3204648"/>
            <a:ext cx="246857" cy="369332"/>
          </a:xfrm>
          <a:prstGeom prst="rect">
            <a:avLst/>
          </a:prstGeom>
          <a:noFill/>
          <a:ln w="9525">
            <a:noFill/>
            <a:miter lim="800000"/>
            <a:headEnd/>
            <a:tailEnd/>
          </a:ln>
        </p:spPr>
        <p:txBody>
          <a:bodyPr wrap="square">
            <a:spAutoFit/>
          </a:bodyPr>
          <a:lstStyle/>
          <a:p>
            <a:pPr algn="l" rtl="0"/>
            <a:r>
              <a:rPr lang="en-US" dirty="0" smtClean="0">
                <a:latin typeface="Symbol" pitchFamily="18" charset="2"/>
              </a:rPr>
              <a:t>T</a:t>
            </a:r>
            <a:endParaRPr lang="en-US" baseline="-25000" dirty="0">
              <a:latin typeface="Times New Roman" pitchFamily="18" charset="0"/>
            </a:endParaRPr>
          </a:p>
        </p:txBody>
      </p:sp>
      <p:sp>
        <p:nvSpPr>
          <p:cNvPr id="85" name="Rectangle 84"/>
          <p:cNvSpPr/>
          <p:nvPr/>
        </p:nvSpPr>
        <p:spPr>
          <a:xfrm>
            <a:off x="577888" y="4426785"/>
            <a:ext cx="8177273" cy="830997"/>
          </a:xfrm>
          <a:prstGeom prst="rect">
            <a:avLst/>
          </a:prstGeom>
        </p:spPr>
        <p:txBody>
          <a:bodyPr wrap="square">
            <a:spAutoFit/>
          </a:bodyPr>
          <a:lstStyle/>
          <a:p>
            <a:pPr marL="342900" indent="-342900" algn="l" rtl="0">
              <a:buClr>
                <a:srgbClr val="FF0000"/>
              </a:buClr>
              <a:buSzPct val="130000"/>
              <a:buFont typeface="Arial" panose="020B0604020202020204" pitchFamily="34" charset="0"/>
              <a:buChar char="•"/>
            </a:pPr>
            <a:r>
              <a:rPr lang="en-US" sz="2400" b="1" dirty="0" smtClean="0">
                <a:latin typeface="+mn-lt"/>
              </a:rPr>
              <a:t>To obtain </a:t>
            </a:r>
            <a:r>
              <a:rPr lang="en-US" sz="2400" b="1" dirty="0" err="1" smtClean="0">
                <a:solidFill>
                  <a:srgbClr val="0000FF"/>
                </a:solidFill>
                <a:latin typeface="Symbol" pitchFamily="18" charset="2"/>
              </a:rPr>
              <a:t>s</a:t>
            </a:r>
            <a:r>
              <a:rPr lang="en-US" sz="2400" b="1" baseline="-25000" dirty="0" err="1" smtClean="0">
                <a:solidFill>
                  <a:srgbClr val="0000FF"/>
                </a:solidFill>
                <a:latin typeface="+mn-lt"/>
              </a:rPr>
              <a:t>n</a:t>
            </a:r>
            <a:r>
              <a:rPr lang="en-US" sz="2400" b="1" dirty="0" smtClean="0">
                <a:solidFill>
                  <a:srgbClr val="0000FF"/>
                </a:solidFill>
                <a:latin typeface="+mn-lt"/>
              </a:rPr>
              <a:t> </a:t>
            </a:r>
            <a:r>
              <a:rPr lang="en-US" sz="2400" b="1" dirty="0" smtClean="0">
                <a:latin typeface="+mn-lt"/>
              </a:rPr>
              <a:t>and </a:t>
            </a:r>
            <a:r>
              <a:rPr lang="en-US" sz="2400" b="1" dirty="0" err="1" smtClean="0">
                <a:solidFill>
                  <a:srgbClr val="0000FF"/>
                </a:solidFill>
                <a:latin typeface="Symbol" pitchFamily="18" charset="2"/>
              </a:rPr>
              <a:t>t</a:t>
            </a:r>
            <a:r>
              <a:rPr lang="en-US" sz="2400" b="1" baseline="-25000" dirty="0" err="1" smtClean="0">
                <a:solidFill>
                  <a:srgbClr val="0000FF"/>
                </a:solidFill>
                <a:latin typeface="+mn-lt"/>
              </a:rPr>
              <a:t>n</a:t>
            </a:r>
            <a:r>
              <a:rPr lang="en-US" sz="2400" b="1" dirty="0" smtClean="0">
                <a:latin typeface="+mn-lt"/>
              </a:rPr>
              <a:t>, we sum the components of forces that act on the element in the </a:t>
            </a:r>
            <a:r>
              <a:rPr lang="en-US" sz="2400" b="1" dirty="0" smtClean="0">
                <a:solidFill>
                  <a:srgbClr val="0000FF"/>
                </a:solidFill>
                <a:latin typeface="+mn-lt"/>
              </a:rPr>
              <a:t>N</a:t>
            </a:r>
            <a:r>
              <a:rPr lang="en-US" sz="2400" b="1" dirty="0" smtClean="0">
                <a:latin typeface="+mn-lt"/>
              </a:rPr>
              <a:t> and </a:t>
            </a:r>
            <a:r>
              <a:rPr lang="en-US" sz="2400" b="1" dirty="0" smtClean="0">
                <a:solidFill>
                  <a:srgbClr val="0000FF"/>
                </a:solidFill>
                <a:latin typeface="+mn-lt"/>
              </a:rPr>
              <a:t>T</a:t>
            </a:r>
            <a:r>
              <a:rPr lang="en-US" sz="2400" b="1" dirty="0" smtClean="0">
                <a:latin typeface="+mn-lt"/>
              </a:rPr>
              <a:t> directions.</a:t>
            </a:r>
            <a:endParaRPr lang="en-US" sz="2400" b="1" baseline="-25000" dirty="0" smtClean="0">
              <a:latin typeface="+mn-lt"/>
            </a:endParaRPr>
          </a:p>
        </p:txBody>
      </p:sp>
      <p:sp>
        <p:nvSpPr>
          <p:cNvPr id="86" name="Text Box 39"/>
          <p:cNvSpPr txBox="1">
            <a:spLocks noChangeArrowheads="1"/>
          </p:cNvSpPr>
          <p:nvPr/>
        </p:nvSpPr>
        <p:spPr bwMode="auto">
          <a:xfrm>
            <a:off x="7497762" y="1506010"/>
            <a:ext cx="586407" cy="369332"/>
          </a:xfrm>
          <a:prstGeom prst="rect">
            <a:avLst/>
          </a:prstGeom>
          <a:noFill/>
          <a:ln w="9525">
            <a:noFill/>
            <a:miter lim="800000"/>
            <a:headEnd/>
            <a:tailEnd/>
          </a:ln>
        </p:spPr>
        <p:txBody>
          <a:bodyPr wrap="square">
            <a:spAutoFit/>
          </a:bodyPr>
          <a:lstStyle/>
          <a:p>
            <a:pPr algn="l" rtl="0"/>
            <a:r>
              <a:rPr lang="en-US" dirty="0" smtClean="0">
                <a:latin typeface="Times New Roman" pitchFamily="18" charset="0"/>
                <a:cs typeface="Times New Roman" pitchFamily="18" charset="0"/>
              </a:rPr>
              <a:t>F</a:t>
            </a:r>
            <a:endParaRPr lang="en-US" baseline="-25000" dirty="0">
              <a:latin typeface="Times New Roman" pitchFamily="18" charset="0"/>
              <a:cs typeface="Times New Roman" pitchFamily="18" charset="0"/>
            </a:endParaRPr>
          </a:p>
        </p:txBody>
      </p:sp>
      <p:sp>
        <p:nvSpPr>
          <p:cNvPr id="88" name="Text Box 39"/>
          <p:cNvSpPr txBox="1">
            <a:spLocks noChangeArrowheads="1"/>
          </p:cNvSpPr>
          <p:nvPr/>
        </p:nvSpPr>
        <p:spPr bwMode="auto">
          <a:xfrm>
            <a:off x="5958656" y="3125921"/>
            <a:ext cx="586407" cy="369332"/>
          </a:xfrm>
          <a:prstGeom prst="rect">
            <a:avLst/>
          </a:prstGeom>
          <a:noFill/>
          <a:ln w="9525">
            <a:noFill/>
            <a:miter lim="800000"/>
            <a:headEnd/>
            <a:tailEnd/>
          </a:ln>
        </p:spPr>
        <p:txBody>
          <a:bodyPr wrap="square">
            <a:spAutoFit/>
          </a:bodyPr>
          <a:lstStyle/>
          <a:p>
            <a:pPr algn="ctr" rtl="0"/>
            <a:r>
              <a:rPr lang="en-US" dirty="0" smtClean="0">
                <a:latin typeface="Times New Roman" pitchFamily="18" charset="0"/>
                <a:cs typeface="Times New Roman" pitchFamily="18" charset="0"/>
              </a:rPr>
              <a:t>E</a:t>
            </a:r>
            <a:endParaRPr lang="en-US" baseline="-25000" dirty="0">
              <a:latin typeface="Times New Roman" pitchFamily="18" charset="0"/>
              <a:cs typeface="Times New Roman" pitchFamily="18" charset="0"/>
            </a:endParaRPr>
          </a:p>
        </p:txBody>
      </p:sp>
      <p:sp>
        <p:nvSpPr>
          <p:cNvPr id="47" name="Rectangle 46"/>
          <p:cNvSpPr/>
          <p:nvPr/>
        </p:nvSpPr>
        <p:spPr>
          <a:xfrm>
            <a:off x="318258" y="105950"/>
            <a:ext cx="8177273" cy="830997"/>
          </a:xfrm>
          <a:prstGeom prst="rect">
            <a:avLst/>
          </a:prstGeom>
        </p:spPr>
        <p:txBody>
          <a:bodyPr wrap="square">
            <a:spAutoFit/>
          </a:bodyPr>
          <a:lstStyle/>
          <a:p>
            <a:pPr marL="228600" indent="-228600" algn="l" rtl="0">
              <a:buClr>
                <a:srgbClr val="FF0000"/>
              </a:buClr>
              <a:buSzPct val="130000"/>
              <a:buFont typeface="Arial" panose="020B0604020202020204" pitchFamily="34" charset="0"/>
              <a:buChar char="•"/>
            </a:pPr>
            <a:r>
              <a:rPr lang="en-US" sz="2400" b="1" dirty="0" smtClean="0">
                <a:latin typeface="+mn-lt"/>
              </a:rPr>
              <a:t>We want to find normal stress </a:t>
            </a:r>
            <a:r>
              <a:rPr lang="en-US" sz="2400" b="1" dirty="0" err="1" smtClean="0">
                <a:latin typeface="Symbol" panose="05050102010706020507" pitchFamily="18" charset="2"/>
              </a:rPr>
              <a:t>s</a:t>
            </a:r>
            <a:r>
              <a:rPr lang="en-US" sz="2400" b="1" baseline="-25000" dirty="0" err="1" smtClean="0">
                <a:latin typeface="+mn-lt"/>
              </a:rPr>
              <a:t>n</a:t>
            </a:r>
            <a:r>
              <a:rPr lang="en-US" sz="2400" b="1" dirty="0" smtClean="0">
                <a:latin typeface="+mn-lt"/>
              </a:rPr>
              <a:t> and shear stress </a:t>
            </a:r>
            <a:r>
              <a:rPr lang="en-US" sz="2400" b="1" dirty="0" err="1" smtClean="0">
                <a:solidFill>
                  <a:srgbClr val="0000FF"/>
                </a:solidFill>
                <a:latin typeface="Symbol" panose="05050102010706020507" pitchFamily="18" charset="2"/>
              </a:rPr>
              <a:t>t</a:t>
            </a:r>
            <a:r>
              <a:rPr lang="en-US" sz="2400" b="1" baseline="-25000" dirty="0" err="1">
                <a:solidFill>
                  <a:srgbClr val="0000FF"/>
                </a:solidFill>
                <a:latin typeface="+mn-lt"/>
              </a:rPr>
              <a:t>n</a:t>
            </a:r>
            <a:r>
              <a:rPr lang="en-US" sz="2400" b="1" baseline="-25000" dirty="0" smtClean="0">
                <a:solidFill>
                  <a:srgbClr val="0000FF"/>
                </a:solidFill>
                <a:latin typeface="+mn-lt"/>
              </a:rPr>
              <a:t> </a:t>
            </a:r>
            <a:r>
              <a:rPr lang="en-US" sz="2400" b="1" dirty="0" smtClean="0">
                <a:latin typeface="+mn-lt"/>
              </a:rPr>
              <a:t>on plane </a:t>
            </a:r>
            <a:r>
              <a:rPr lang="en-US" sz="2400" b="1" dirty="0" smtClean="0">
                <a:solidFill>
                  <a:srgbClr val="0000FF"/>
                </a:solidFill>
                <a:latin typeface="+mn-lt"/>
              </a:rPr>
              <a:t>EF</a:t>
            </a:r>
            <a:r>
              <a:rPr lang="en-US" sz="2400" b="1" dirty="0" smtClean="0">
                <a:latin typeface="+mn-lt"/>
              </a:rPr>
              <a:t> which makes an angle </a:t>
            </a:r>
            <a:r>
              <a:rPr lang="en-US" sz="2400" b="1" dirty="0" smtClean="0">
                <a:solidFill>
                  <a:srgbClr val="0B0BEF"/>
                </a:solidFill>
                <a:latin typeface="Symbol" panose="05050102010706020507" pitchFamily="18" charset="2"/>
              </a:rPr>
              <a:t>q</a:t>
            </a:r>
            <a:r>
              <a:rPr lang="en-US" sz="2400" b="1" dirty="0" smtClean="0">
                <a:latin typeface="+mn-lt"/>
              </a:rPr>
              <a:t> with x-direction</a:t>
            </a:r>
            <a:endParaRPr lang="en-US" sz="2400" b="1" baseline="-25000" dirty="0" smtClean="0">
              <a:latin typeface="+mn-lt"/>
            </a:endParaRPr>
          </a:p>
        </p:txBody>
      </p:sp>
      <p:sp>
        <p:nvSpPr>
          <p:cNvPr id="48" name="Rectangle 47"/>
          <p:cNvSpPr/>
          <p:nvPr/>
        </p:nvSpPr>
        <p:spPr>
          <a:xfrm>
            <a:off x="577888" y="5393622"/>
            <a:ext cx="8177273" cy="1200329"/>
          </a:xfrm>
          <a:prstGeom prst="rect">
            <a:avLst/>
          </a:prstGeom>
        </p:spPr>
        <p:txBody>
          <a:bodyPr wrap="square">
            <a:spAutoFit/>
          </a:bodyPr>
          <a:lstStyle/>
          <a:p>
            <a:pPr marL="342900" indent="-342900" algn="l" rtl="0">
              <a:buClr>
                <a:srgbClr val="FF0000"/>
              </a:buClr>
              <a:buSzPct val="130000"/>
              <a:buFont typeface="Arial" panose="020B0604020202020204" pitchFamily="34" charset="0"/>
              <a:buChar char="•"/>
            </a:pPr>
            <a:r>
              <a:rPr lang="en-US" sz="2400" b="1" dirty="0" smtClean="0">
                <a:latin typeface="+mn-lt"/>
              </a:rPr>
              <a:t>Assume the area of EF = 1</a:t>
            </a:r>
          </a:p>
          <a:p>
            <a:pPr indent="571500" algn="l" rtl="0">
              <a:buClr>
                <a:srgbClr val="FF0000"/>
              </a:buClr>
              <a:buSzPct val="130000"/>
            </a:pPr>
            <a:r>
              <a:rPr lang="en-US" sz="2400" b="1" dirty="0">
                <a:latin typeface="+mn-lt"/>
              </a:rPr>
              <a:t>Then the area of EB = 1. </a:t>
            </a:r>
            <a:r>
              <a:rPr lang="en-US" sz="2400" b="1" dirty="0" err="1">
                <a:latin typeface="+mn-lt"/>
              </a:rPr>
              <a:t>cos</a:t>
            </a:r>
            <a:r>
              <a:rPr lang="en-US" sz="2400" b="1" dirty="0">
                <a:latin typeface="+mn-lt"/>
              </a:rPr>
              <a:t> </a:t>
            </a:r>
            <a:r>
              <a:rPr lang="en-US" sz="2400" b="1" dirty="0">
                <a:latin typeface="+mn-lt"/>
                <a:sym typeface="Symbol" panose="05050102010706020507" pitchFamily="18" charset="2"/>
              </a:rPr>
              <a:t></a:t>
            </a:r>
            <a:endParaRPr lang="en-US" sz="2400" b="1" dirty="0">
              <a:latin typeface="+mn-lt"/>
            </a:endParaRPr>
          </a:p>
          <a:p>
            <a:pPr indent="571500" algn="l" rtl="0">
              <a:buClr>
                <a:srgbClr val="FF0000"/>
              </a:buClr>
              <a:buSzPct val="130000"/>
            </a:pPr>
            <a:r>
              <a:rPr lang="en-US" sz="2400" b="1" dirty="0">
                <a:latin typeface="+mn-lt"/>
              </a:rPr>
              <a:t>The area of FB = 1. Sin </a:t>
            </a:r>
            <a:r>
              <a:rPr lang="en-US" sz="2400" b="1" dirty="0">
                <a:latin typeface="+mn-lt"/>
                <a:sym typeface="Symbol" panose="05050102010706020507" pitchFamily="18" charset="2"/>
              </a:rPr>
              <a:t></a:t>
            </a:r>
            <a:endParaRPr lang="en-US" sz="2400" b="1" dirty="0">
              <a:latin typeface="+mn-lt"/>
            </a:endParaRPr>
          </a:p>
        </p:txBody>
      </p:sp>
      <p:sp>
        <p:nvSpPr>
          <p:cNvPr id="2" name="TextBox 1"/>
          <p:cNvSpPr txBox="1"/>
          <p:nvPr/>
        </p:nvSpPr>
        <p:spPr>
          <a:xfrm>
            <a:off x="1647348" y="3184107"/>
            <a:ext cx="351378" cy="369332"/>
          </a:xfrm>
          <a:prstGeom prst="rect">
            <a:avLst/>
          </a:prstGeom>
          <a:noFill/>
        </p:spPr>
        <p:txBody>
          <a:bodyPr wrap="none" rtlCol="0">
            <a:spAutoFit/>
          </a:bodyPr>
          <a:lstStyle/>
          <a:p>
            <a:r>
              <a:rPr lang="en-US" b="1" dirty="0" smtClean="0"/>
              <a:t>A</a:t>
            </a:r>
            <a:endParaRPr lang="en-US" b="1" dirty="0"/>
          </a:p>
        </p:txBody>
      </p:sp>
      <p:sp>
        <p:nvSpPr>
          <p:cNvPr id="52" name="TextBox 51"/>
          <p:cNvSpPr txBox="1"/>
          <p:nvPr/>
        </p:nvSpPr>
        <p:spPr>
          <a:xfrm>
            <a:off x="3399941" y="3184107"/>
            <a:ext cx="351378" cy="369332"/>
          </a:xfrm>
          <a:prstGeom prst="rect">
            <a:avLst/>
          </a:prstGeom>
          <a:noFill/>
        </p:spPr>
        <p:txBody>
          <a:bodyPr wrap="none" rtlCol="0">
            <a:spAutoFit/>
          </a:bodyPr>
          <a:lstStyle/>
          <a:p>
            <a:r>
              <a:rPr lang="en-US" b="1" dirty="0" smtClean="0"/>
              <a:t>B</a:t>
            </a:r>
            <a:endParaRPr lang="en-US" b="1" dirty="0"/>
          </a:p>
        </p:txBody>
      </p:sp>
      <p:sp>
        <p:nvSpPr>
          <p:cNvPr id="60" name="TextBox 59"/>
          <p:cNvSpPr txBox="1"/>
          <p:nvPr/>
        </p:nvSpPr>
        <p:spPr>
          <a:xfrm>
            <a:off x="3346271" y="1547465"/>
            <a:ext cx="351378" cy="369332"/>
          </a:xfrm>
          <a:prstGeom prst="rect">
            <a:avLst/>
          </a:prstGeom>
          <a:noFill/>
        </p:spPr>
        <p:txBody>
          <a:bodyPr wrap="none" rtlCol="0">
            <a:spAutoFit/>
          </a:bodyPr>
          <a:lstStyle/>
          <a:p>
            <a:r>
              <a:rPr lang="en-US" b="1" dirty="0" smtClean="0"/>
              <a:t>C</a:t>
            </a:r>
            <a:endParaRPr lang="en-US" b="1" dirty="0"/>
          </a:p>
        </p:txBody>
      </p:sp>
      <p:sp>
        <p:nvSpPr>
          <p:cNvPr id="75" name="TextBox 74"/>
          <p:cNvSpPr txBox="1"/>
          <p:nvPr/>
        </p:nvSpPr>
        <p:spPr>
          <a:xfrm>
            <a:off x="1646926" y="1547465"/>
            <a:ext cx="351378" cy="369332"/>
          </a:xfrm>
          <a:prstGeom prst="rect">
            <a:avLst/>
          </a:prstGeom>
          <a:noFill/>
        </p:spPr>
        <p:txBody>
          <a:bodyPr wrap="none" rtlCol="0">
            <a:spAutoFit/>
          </a:bodyPr>
          <a:lstStyle/>
          <a:p>
            <a:r>
              <a:rPr lang="en-US" b="1" dirty="0" smtClean="0"/>
              <a:t>D</a:t>
            </a:r>
            <a:endParaRPr lang="en-US" b="1" dirty="0"/>
          </a:p>
        </p:txBody>
      </p:sp>
      <p:sp>
        <p:nvSpPr>
          <p:cNvPr id="77" name="Text Box 39"/>
          <p:cNvSpPr txBox="1">
            <a:spLocks noChangeArrowheads="1"/>
          </p:cNvSpPr>
          <p:nvPr/>
        </p:nvSpPr>
        <p:spPr bwMode="auto">
          <a:xfrm>
            <a:off x="7490755" y="3172604"/>
            <a:ext cx="586407" cy="369332"/>
          </a:xfrm>
          <a:prstGeom prst="rect">
            <a:avLst/>
          </a:prstGeom>
          <a:noFill/>
          <a:ln w="9525">
            <a:noFill/>
            <a:miter lim="800000"/>
            <a:headEnd/>
            <a:tailEnd/>
          </a:ln>
        </p:spPr>
        <p:txBody>
          <a:bodyPr wrap="square">
            <a:spAutoFit/>
          </a:bodyPr>
          <a:lstStyle/>
          <a:p>
            <a:pPr algn="l" rtl="0"/>
            <a:r>
              <a:rPr lang="en-US" dirty="0" smtClean="0">
                <a:latin typeface="Times New Roman" pitchFamily="18" charset="0"/>
                <a:cs typeface="Times New Roman" pitchFamily="18" charset="0"/>
              </a:rPr>
              <a:t>B</a:t>
            </a:r>
            <a:endParaRPr lang="en-US" baseline="-25000" dirty="0">
              <a:latin typeface="Times New Roman" pitchFamily="18" charset="0"/>
              <a:cs typeface="Times New Roman" pitchFamily="18" charset="0"/>
            </a:endParaRPr>
          </a:p>
        </p:txBody>
      </p:sp>
      <p:sp>
        <p:nvSpPr>
          <p:cNvPr id="4" name="Rectangle 3"/>
          <p:cNvSpPr/>
          <p:nvPr/>
        </p:nvSpPr>
        <p:spPr>
          <a:xfrm>
            <a:off x="6021026" y="5619008"/>
            <a:ext cx="1133644" cy="461665"/>
          </a:xfrm>
          <a:prstGeom prst="rect">
            <a:avLst/>
          </a:prstGeom>
          <a:solidFill>
            <a:srgbClr val="FFFF00"/>
          </a:solidFill>
        </p:spPr>
        <p:txBody>
          <a:bodyPr wrap="none">
            <a:spAutoFit/>
          </a:bodyPr>
          <a:lstStyle/>
          <a:p>
            <a:r>
              <a:rPr lang="en-US" sz="2400" b="1" dirty="0" err="1" smtClean="0">
                <a:latin typeface="Symbol" panose="05050102010706020507" pitchFamily="18" charset="2"/>
              </a:rPr>
              <a:t>s</a:t>
            </a:r>
            <a:r>
              <a:rPr lang="en-US" sz="2400" b="1" baseline="-25000" dirty="0" err="1" smtClean="0"/>
              <a:t>y</a:t>
            </a:r>
            <a:r>
              <a:rPr lang="en-US" sz="2400" b="1" dirty="0" smtClean="0"/>
              <a:t> &gt; </a:t>
            </a:r>
            <a:r>
              <a:rPr lang="en-US" sz="2400" b="1" dirty="0" err="1" smtClean="0">
                <a:latin typeface="Symbol" panose="05050102010706020507" pitchFamily="18" charset="2"/>
              </a:rPr>
              <a:t>s</a:t>
            </a:r>
            <a:r>
              <a:rPr lang="en-US" sz="2400" b="1" baseline="-25000" dirty="0" err="1" smtClean="0"/>
              <a:t>x</a:t>
            </a:r>
            <a:endParaRPr lang="en-US" sz="2400" b="1" dirty="0"/>
          </a:p>
        </p:txBody>
      </p:sp>
    </p:spTree>
    <p:custDataLst>
      <p:tags r:id="rId1"/>
    </p:custData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ight Triangle 32"/>
          <p:cNvSpPr/>
          <p:nvPr/>
        </p:nvSpPr>
        <p:spPr>
          <a:xfrm flipH="1">
            <a:off x="6873417" y="962006"/>
            <a:ext cx="1294109" cy="1306639"/>
          </a:xfrm>
          <a:prstGeom prst="rtTriangle">
            <a:avLst/>
          </a:prstGeom>
          <a:blipFill>
            <a:blip r:embed="rId4" cstate="print"/>
            <a:tile tx="0" ty="0" sx="100000" sy="100000" flip="none" algn="tl"/>
          </a:bli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 Box 41"/>
          <p:cNvSpPr txBox="1">
            <a:spLocks noChangeArrowheads="1"/>
          </p:cNvSpPr>
          <p:nvPr/>
        </p:nvSpPr>
        <p:spPr bwMode="auto">
          <a:xfrm>
            <a:off x="8660233" y="1263206"/>
            <a:ext cx="493713" cy="369332"/>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latin typeface="Times New Roman" pitchFamily="18" charset="0"/>
              </a:rPr>
              <a:t>x</a:t>
            </a:r>
            <a:endParaRPr lang="en-US" b="1" baseline="-25000" dirty="0">
              <a:latin typeface="Times New Roman" pitchFamily="18" charset="0"/>
            </a:endParaRPr>
          </a:p>
        </p:txBody>
      </p:sp>
      <p:cxnSp>
        <p:nvCxnSpPr>
          <p:cNvPr id="64" name="Straight Arrow Connector 63"/>
          <p:cNvCxnSpPr/>
          <p:nvPr/>
        </p:nvCxnSpPr>
        <p:spPr>
          <a:xfrm rot="10800000" flipV="1">
            <a:off x="8167526" y="1623932"/>
            <a:ext cx="898897" cy="8606"/>
          </a:xfrm>
          <a:prstGeom prst="straightConnector1">
            <a:avLst/>
          </a:prstGeom>
          <a:noFill/>
          <a:ln w="38100">
            <a:solidFill>
              <a:schemeClr val="tx1"/>
            </a:solidFill>
            <a:round/>
            <a:headEnd/>
            <a:tailEnd type="triangle" w="med" len="med"/>
          </a:ln>
        </p:spPr>
      </p:cxnSp>
      <p:cxnSp>
        <p:nvCxnSpPr>
          <p:cNvPr id="65" name="Straight Arrow Connector 64"/>
          <p:cNvCxnSpPr/>
          <p:nvPr/>
        </p:nvCxnSpPr>
        <p:spPr>
          <a:xfrm rot="5400000">
            <a:off x="7780741" y="1614532"/>
            <a:ext cx="1163822" cy="1588"/>
          </a:xfrm>
          <a:prstGeom prst="straightConnector1">
            <a:avLst/>
          </a:prstGeom>
          <a:noFill/>
          <a:ln w="38100">
            <a:solidFill>
              <a:schemeClr val="tx1"/>
            </a:solidFill>
            <a:round/>
            <a:headEnd type="triangle"/>
            <a:tailEnd type="none" w="med" len="med"/>
          </a:ln>
        </p:spPr>
      </p:cxnSp>
      <p:sp>
        <p:nvSpPr>
          <p:cNvPr id="66" name="Text Box 39"/>
          <p:cNvSpPr txBox="1">
            <a:spLocks noChangeArrowheads="1"/>
          </p:cNvSpPr>
          <p:nvPr/>
        </p:nvSpPr>
        <p:spPr bwMode="auto">
          <a:xfrm>
            <a:off x="8367029" y="1680482"/>
            <a:ext cx="586407" cy="369332"/>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xy</a:t>
            </a:r>
            <a:endParaRPr lang="en-US" b="1" baseline="-25000" dirty="0">
              <a:latin typeface="Times New Roman" pitchFamily="18" charset="0"/>
              <a:cs typeface="Times New Roman" pitchFamily="18" charset="0"/>
            </a:endParaRPr>
          </a:p>
        </p:txBody>
      </p:sp>
      <p:sp>
        <p:nvSpPr>
          <p:cNvPr id="67" name="Text Box 40"/>
          <p:cNvSpPr txBox="1">
            <a:spLocks noChangeArrowheads="1"/>
          </p:cNvSpPr>
          <p:nvPr/>
        </p:nvSpPr>
        <p:spPr bwMode="auto">
          <a:xfrm>
            <a:off x="6985956" y="2839626"/>
            <a:ext cx="493713" cy="369332"/>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latin typeface="Times New Roman" pitchFamily="18" charset="0"/>
              </a:rPr>
              <a:t>y</a:t>
            </a:r>
            <a:endParaRPr lang="en-US" b="1" baseline="-25000" dirty="0">
              <a:latin typeface="Times New Roman" pitchFamily="18" charset="0"/>
            </a:endParaRPr>
          </a:p>
        </p:txBody>
      </p:sp>
      <p:cxnSp>
        <p:nvCxnSpPr>
          <p:cNvPr id="68" name="Straight Arrow Connector 67"/>
          <p:cNvCxnSpPr/>
          <p:nvPr/>
        </p:nvCxnSpPr>
        <p:spPr>
          <a:xfrm rot="16200000" flipV="1">
            <a:off x="7034522" y="2721765"/>
            <a:ext cx="898897" cy="8606"/>
          </a:xfrm>
          <a:prstGeom prst="straightConnector1">
            <a:avLst/>
          </a:prstGeom>
          <a:noFill/>
          <a:ln w="38100">
            <a:solidFill>
              <a:schemeClr val="tx1"/>
            </a:solidFill>
            <a:round/>
            <a:headEnd/>
            <a:tailEnd type="triangle" w="med" len="med"/>
          </a:ln>
        </p:spPr>
      </p:cxnSp>
      <p:cxnSp>
        <p:nvCxnSpPr>
          <p:cNvPr id="69" name="Straight Arrow Connector 68"/>
          <p:cNvCxnSpPr/>
          <p:nvPr/>
        </p:nvCxnSpPr>
        <p:spPr>
          <a:xfrm>
            <a:off x="6943092" y="2418701"/>
            <a:ext cx="1163822" cy="1588"/>
          </a:xfrm>
          <a:prstGeom prst="straightConnector1">
            <a:avLst/>
          </a:prstGeom>
          <a:noFill/>
          <a:ln w="38100">
            <a:solidFill>
              <a:schemeClr val="tx1"/>
            </a:solidFill>
            <a:round/>
            <a:headEnd type="triangle"/>
            <a:tailEnd type="none" w="med" len="med"/>
          </a:ln>
        </p:spPr>
      </p:cxnSp>
      <p:sp>
        <p:nvSpPr>
          <p:cNvPr id="70" name="Text Box 39"/>
          <p:cNvSpPr txBox="1">
            <a:spLocks noChangeArrowheads="1"/>
          </p:cNvSpPr>
          <p:nvPr/>
        </p:nvSpPr>
        <p:spPr bwMode="auto">
          <a:xfrm>
            <a:off x="7692818" y="2369140"/>
            <a:ext cx="586407" cy="369332"/>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xy</a:t>
            </a:r>
            <a:endParaRPr lang="en-US" b="1" baseline="-25000" dirty="0">
              <a:latin typeface="Times New Roman" pitchFamily="18" charset="0"/>
              <a:cs typeface="Times New Roman" pitchFamily="18" charset="0"/>
            </a:endParaRPr>
          </a:p>
        </p:txBody>
      </p:sp>
      <p:sp>
        <p:nvSpPr>
          <p:cNvPr id="71" name="Text Box 44"/>
          <p:cNvSpPr txBox="1">
            <a:spLocks noChangeArrowheads="1"/>
          </p:cNvSpPr>
          <p:nvPr/>
        </p:nvSpPr>
        <p:spPr bwMode="auto">
          <a:xfrm>
            <a:off x="7055805" y="1891435"/>
            <a:ext cx="346075" cy="457200"/>
          </a:xfrm>
          <a:prstGeom prst="rect">
            <a:avLst/>
          </a:prstGeom>
          <a:noFill/>
          <a:ln w="9525">
            <a:noFill/>
            <a:miter lim="800000"/>
            <a:headEnd/>
            <a:tailEnd/>
          </a:ln>
        </p:spPr>
        <p:txBody>
          <a:bodyPr>
            <a:spAutoFit/>
          </a:bodyPr>
          <a:lstStyle/>
          <a:p>
            <a:r>
              <a:rPr lang="en-US" sz="2400" dirty="0">
                <a:latin typeface="Symbol" pitchFamily="18" charset="2"/>
              </a:rPr>
              <a:t>q</a:t>
            </a:r>
            <a:endParaRPr lang="en-US" sz="2400" baseline="-25000" dirty="0">
              <a:latin typeface="Times New Roman" pitchFamily="18" charset="0"/>
            </a:endParaRPr>
          </a:p>
        </p:txBody>
      </p:sp>
      <p:sp>
        <p:nvSpPr>
          <p:cNvPr id="72" name="Arc 45"/>
          <p:cNvSpPr>
            <a:spLocks/>
          </p:cNvSpPr>
          <p:nvPr/>
        </p:nvSpPr>
        <p:spPr bwMode="auto">
          <a:xfrm flipV="1">
            <a:off x="7184392" y="1960706"/>
            <a:ext cx="217488" cy="306388"/>
          </a:xfrm>
          <a:custGeom>
            <a:avLst/>
            <a:gdLst>
              <a:gd name="T0" fmla="*/ 136 w 21600"/>
              <a:gd name="T1" fmla="*/ 0 h 23943"/>
              <a:gd name="T2" fmla="*/ 21 w 21600"/>
              <a:gd name="T3" fmla="*/ 193 h 23943"/>
              <a:gd name="T4" fmla="*/ 0 w 21600"/>
              <a:gd name="T5" fmla="*/ 21 h 23943"/>
              <a:gd name="T6" fmla="*/ 0 60000 65536"/>
              <a:gd name="T7" fmla="*/ 0 60000 65536"/>
              <a:gd name="T8" fmla="*/ 0 60000 65536"/>
              <a:gd name="T9" fmla="*/ 0 w 21600"/>
              <a:gd name="T10" fmla="*/ 0 h 23943"/>
              <a:gd name="T11" fmla="*/ 21600 w 21600"/>
              <a:gd name="T12" fmla="*/ 23943 h 23943"/>
            </a:gdLst>
            <a:ahLst/>
            <a:cxnLst>
              <a:cxn ang="T6">
                <a:pos x="T0" y="T1"/>
              </a:cxn>
              <a:cxn ang="T7">
                <a:pos x="T2" y="T3"/>
              </a:cxn>
              <a:cxn ang="T8">
                <a:pos x="T4" y="T5"/>
              </a:cxn>
            </a:cxnLst>
            <a:rect l="T9" t="T10" r="T11" b="T12"/>
            <a:pathLst>
              <a:path w="21600" h="23943" fill="none" extrusionOk="0">
                <a:moveTo>
                  <a:pt x="21443" y="0"/>
                </a:moveTo>
                <a:cubicBezTo>
                  <a:pt x="21547" y="860"/>
                  <a:pt x="21600" y="1726"/>
                  <a:pt x="21600" y="2593"/>
                </a:cubicBezTo>
                <a:cubicBezTo>
                  <a:pt x="21600" y="13256"/>
                  <a:pt x="13818" y="22323"/>
                  <a:pt x="3278" y="23942"/>
                </a:cubicBezTo>
              </a:path>
              <a:path w="21600" h="23943" stroke="0" extrusionOk="0">
                <a:moveTo>
                  <a:pt x="21443" y="0"/>
                </a:moveTo>
                <a:cubicBezTo>
                  <a:pt x="21547" y="860"/>
                  <a:pt x="21600" y="1726"/>
                  <a:pt x="21600" y="2593"/>
                </a:cubicBezTo>
                <a:cubicBezTo>
                  <a:pt x="21600" y="13256"/>
                  <a:pt x="13818" y="22323"/>
                  <a:pt x="3278" y="23942"/>
                </a:cubicBezTo>
                <a:lnTo>
                  <a:pt x="0" y="2593"/>
                </a:lnTo>
                <a:close/>
              </a:path>
            </a:pathLst>
          </a:custGeom>
          <a:noFill/>
          <a:ln w="9525">
            <a:solidFill>
              <a:schemeClr val="tx1"/>
            </a:solidFill>
            <a:round/>
            <a:headEnd/>
            <a:tailEnd/>
          </a:ln>
        </p:spPr>
        <p:txBody>
          <a:bodyPr wrap="none" anchor="ctr"/>
          <a:lstStyle/>
          <a:p>
            <a:endParaRPr lang="en-US"/>
          </a:p>
        </p:txBody>
      </p:sp>
      <p:cxnSp>
        <p:nvCxnSpPr>
          <p:cNvPr id="73" name="Straight Arrow Connector 72"/>
          <p:cNvCxnSpPr/>
          <p:nvPr/>
        </p:nvCxnSpPr>
        <p:spPr>
          <a:xfrm rot="2700000" flipV="1">
            <a:off x="6748856" y="1263206"/>
            <a:ext cx="898897" cy="8606"/>
          </a:xfrm>
          <a:prstGeom prst="straightConnector1">
            <a:avLst/>
          </a:prstGeom>
          <a:noFill/>
          <a:ln w="38100">
            <a:solidFill>
              <a:schemeClr val="tx1"/>
            </a:solidFill>
            <a:round/>
            <a:headEnd/>
            <a:tailEnd type="triangle" w="med" len="med"/>
          </a:ln>
        </p:spPr>
      </p:cxnSp>
      <p:cxnSp>
        <p:nvCxnSpPr>
          <p:cNvPr id="74" name="Straight Arrow Connector 73"/>
          <p:cNvCxnSpPr/>
          <p:nvPr/>
        </p:nvCxnSpPr>
        <p:spPr>
          <a:xfrm rot="8100000" flipV="1">
            <a:off x="6987357" y="1363730"/>
            <a:ext cx="898897" cy="8606"/>
          </a:xfrm>
          <a:prstGeom prst="straightConnector1">
            <a:avLst/>
          </a:prstGeom>
          <a:noFill/>
          <a:ln w="38100">
            <a:solidFill>
              <a:schemeClr val="tx1"/>
            </a:solidFill>
            <a:round/>
            <a:headEnd/>
            <a:tailEnd type="triangle" w="med" len="med"/>
          </a:ln>
        </p:spPr>
      </p:cxnSp>
      <p:cxnSp>
        <p:nvCxnSpPr>
          <p:cNvPr id="76" name="Straight Connector 75"/>
          <p:cNvCxnSpPr/>
          <p:nvPr/>
        </p:nvCxnSpPr>
        <p:spPr>
          <a:xfrm rot="5400000">
            <a:off x="6391018" y="1700902"/>
            <a:ext cx="736952" cy="712921"/>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0800000">
            <a:off x="6223013" y="300390"/>
            <a:ext cx="650405" cy="646268"/>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81" name="Text Box 39"/>
          <p:cNvSpPr txBox="1">
            <a:spLocks noChangeArrowheads="1"/>
          </p:cNvSpPr>
          <p:nvPr/>
        </p:nvSpPr>
        <p:spPr bwMode="auto">
          <a:xfrm>
            <a:off x="6763151" y="619384"/>
            <a:ext cx="493713" cy="369332"/>
          </a:xfrm>
          <a:prstGeom prst="rect">
            <a:avLst/>
          </a:prstGeom>
          <a:noFill/>
          <a:ln w="9525">
            <a:noFill/>
            <a:miter lim="800000"/>
            <a:headEnd/>
            <a:tailEnd/>
          </a:ln>
        </p:spPr>
        <p:txBody>
          <a:bodyPr>
            <a:spAutoFit/>
          </a:bodyPr>
          <a:lstStyle/>
          <a:p>
            <a:r>
              <a:rPr lang="en-US" b="1" dirty="0" err="1" smtClean="0">
                <a:latin typeface="Symbol" pitchFamily="18" charset="2"/>
              </a:rPr>
              <a:t>s</a:t>
            </a:r>
            <a:r>
              <a:rPr lang="en-US" b="1" baseline="-25000" dirty="0" err="1" smtClean="0">
                <a:latin typeface="Times New Roman" pitchFamily="18" charset="0"/>
              </a:rPr>
              <a:t>n</a:t>
            </a:r>
            <a:endParaRPr lang="en-US" b="1" baseline="-25000" dirty="0">
              <a:latin typeface="Times New Roman" pitchFamily="18" charset="0"/>
            </a:endParaRPr>
          </a:p>
        </p:txBody>
      </p:sp>
      <p:sp>
        <p:nvSpPr>
          <p:cNvPr id="82" name="Text Box 39"/>
          <p:cNvSpPr txBox="1">
            <a:spLocks noChangeArrowheads="1"/>
          </p:cNvSpPr>
          <p:nvPr/>
        </p:nvSpPr>
        <p:spPr bwMode="auto">
          <a:xfrm>
            <a:off x="7520507" y="706629"/>
            <a:ext cx="586407" cy="369332"/>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n</a:t>
            </a:r>
            <a:endParaRPr lang="en-US" b="1" baseline="-25000" dirty="0">
              <a:latin typeface="Times New Roman" pitchFamily="18" charset="0"/>
              <a:cs typeface="Times New Roman" pitchFamily="18" charset="0"/>
            </a:endParaRPr>
          </a:p>
        </p:txBody>
      </p:sp>
      <p:sp>
        <p:nvSpPr>
          <p:cNvPr id="83" name="Text Box 39"/>
          <p:cNvSpPr txBox="1">
            <a:spLocks noChangeArrowheads="1"/>
          </p:cNvSpPr>
          <p:nvPr/>
        </p:nvSpPr>
        <p:spPr bwMode="auto">
          <a:xfrm>
            <a:off x="6223013" y="4877"/>
            <a:ext cx="493713" cy="369332"/>
          </a:xfrm>
          <a:prstGeom prst="rect">
            <a:avLst/>
          </a:prstGeom>
          <a:noFill/>
          <a:ln w="9525">
            <a:noFill/>
            <a:miter lim="800000"/>
            <a:headEnd/>
            <a:tailEnd/>
          </a:ln>
        </p:spPr>
        <p:txBody>
          <a:bodyPr>
            <a:spAutoFit/>
          </a:bodyPr>
          <a:lstStyle/>
          <a:p>
            <a:pPr algn="l" rtl="0"/>
            <a:r>
              <a:rPr lang="en-US" b="1" dirty="0" smtClean="0">
                <a:latin typeface="Symbol" pitchFamily="18" charset="2"/>
              </a:rPr>
              <a:t>N</a:t>
            </a:r>
            <a:endParaRPr lang="en-US" b="1" baseline="-25000" dirty="0">
              <a:latin typeface="Times New Roman" pitchFamily="18" charset="0"/>
            </a:endParaRPr>
          </a:p>
        </p:txBody>
      </p:sp>
      <p:sp>
        <p:nvSpPr>
          <p:cNvPr id="84" name="Text Box 39"/>
          <p:cNvSpPr txBox="1">
            <a:spLocks noChangeArrowheads="1"/>
          </p:cNvSpPr>
          <p:nvPr/>
        </p:nvSpPr>
        <p:spPr bwMode="auto">
          <a:xfrm>
            <a:off x="5976156" y="2275964"/>
            <a:ext cx="246857" cy="369332"/>
          </a:xfrm>
          <a:prstGeom prst="rect">
            <a:avLst/>
          </a:prstGeom>
          <a:noFill/>
          <a:ln w="9525">
            <a:noFill/>
            <a:miter lim="800000"/>
            <a:headEnd/>
            <a:tailEnd/>
          </a:ln>
        </p:spPr>
        <p:txBody>
          <a:bodyPr wrap="square">
            <a:spAutoFit/>
          </a:bodyPr>
          <a:lstStyle/>
          <a:p>
            <a:pPr algn="l" rtl="0"/>
            <a:r>
              <a:rPr lang="en-US" b="1" dirty="0" smtClean="0">
                <a:latin typeface="Symbol" pitchFamily="18" charset="2"/>
              </a:rPr>
              <a:t>T</a:t>
            </a:r>
            <a:endParaRPr lang="en-US" b="1" baseline="-25000" dirty="0">
              <a:latin typeface="Times New Roman" pitchFamily="18" charset="0"/>
            </a:endParaRPr>
          </a:p>
        </p:txBody>
      </p:sp>
      <p:sp>
        <p:nvSpPr>
          <p:cNvPr id="45" name="Text Box 39"/>
          <p:cNvSpPr txBox="1">
            <a:spLocks noChangeArrowheads="1"/>
          </p:cNvSpPr>
          <p:nvPr/>
        </p:nvSpPr>
        <p:spPr bwMode="auto">
          <a:xfrm>
            <a:off x="8018041" y="643651"/>
            <a:ext cx="586407" cy="369332"/>
          </a:xfrm>
          <a:prstGeom prst="rect">
            <a:avLst/>
          </a:prstGeom>
          <a:noFill/>
          <a:ln w="9525">
            <a:noFill/>
            <a:miter lim="800000"/>
            <a:headEnd/>
            <a:tailEnd/>
          </a:ln>
        </p:spPr>
        <p:txBody>
          <a:bodyPr wrap="square">
            <a:spAutoFit/>
          </a:bodyPr>
          <a:lstStyle/>
          <a:p>
            <a:pPr algn="l" rtl="0"/>
            <a:r>
              <a:rPr lang="en-US" b="1" dirty="0" smtClean="0">
                <a:latin typeface="Times New Roman" pitchFamily="18" charset="0"/>
                <a:cs typeface="Times New Roman" pitchFamily="18" charset="0"/>
              </a:rPr>
              <a:t>F</a:t>
            </a:r>
            <a:endParaRPr lang="en-US" b="1" baseline="-25000" dirty="0">
              <a:latin typeface="Times New Roman" pitchFamily="18" charset="0"/>
              <a:cs typeface="Times New Roman" pitchFamily="18" charset="0"/>
            </a:endParaRPr>
          </a:p>
        </p:txBody>
      </p:sp>
      <p:sp>
        <p:nvSpPr>
          <p:cNvPr id="46" name="Text Box 39"/>
          <p:cNvSpPr txBox="1">
            <a:spLocks noChangeArrowheads="1"/>
          </p:cNvSpPr>
          <p:nvPr/>
        </p:nvSpPr>
        <p:spPr bwMode="auto">
          <a:xfrm>
            <a:off x="6478935" y="2263562"/>
            <a:ext cx="586407" cy="369332"/>
          </a:xfrm>
          <a:prstGeom prst="rect">
            <a:avLst/>
          </a:prstGeom>
          <a:noFill/>
          <a:ln w="9525">
            <a:noFill/>
            <a:miter lim="800000"/>
            <a:headEnd/>
            <a:tailEnd/>
          </a:ln>
        </p:spPr>
        <p:txBody>
          <a:bodyPr wrap="square">
            <a:spAutoFit/>
          </a:bodyPr>
          <a:lstStyle/>
          <a:p>
            <a:pPr algn="ctr" rtl="0"/>
            <a:r>
              <a:rPr lang="en-US" b="1" dirty="0" smtClean="0">
                <a:latin typeface="Times New Roman" pitchFamily="18" charset="0"/>
                <a:cs typeface="Times New Roman" pitchFamily="18" charset="0"/>
              </a:rPr>
              <a:t>E</a:t>
            </a:r>
            <a:endParaRPr lang="en-US" b="1" baseline="-25000" dirty="0">
              <a:latin typeface="Times New Roman" pitchFamily="18" charset="0"/>
              <a:cs typeface="Times New Roman" pitchFamily="18" charset="0"/>
            </a:endParaRPr>
          </a:p>
        </p:txBody>
      </p:sp>
      <p:graphicFrame>
        <p:nvGraphicFramePr>
          <p:cNvPr id="47" name="Object 46"/>
          <p:cNvGraphicFramePr>
            <a:graphicFrameLocks noChangeAspect="1"/>
          </p:cNvGraphicFramePr>
          <p:nvPr>
            <p:extLst>
              <p:ext uri="{D42A27DB-BD31-4B8C-83A1-F6EECF244321}">
                <p14:modId xmlns:p14="http://schemas.microsoft.com/office/powerpoint/2010/main" val="1764750532"/>
              </p:ext>
            </p:extLst>
          </p:nvPr>
        </p:nvGraphicFramePr>
        <p:xfrm>
          <a:off x="4514850" y="2020888"/>
          <a:ext cx="114300" cy="215900"/>
        </p:xfrm>
        <a:graphic>
          <a:graphicData uri="http://schemas.openxmlformats.org/presentationml/2006/ole">
            <mc:AlternateContent xmlns:mc="http://schemas.openxmlformats.org/markup-compatibility/2006">
              <mc:Choice xmlns:v="urn:schemas-microsoft-com:vml" Requires="v">
                <p:oleObj spid="_x0000_s320777" name="Equation" r:id="rId5" imgW="114120" imgH="215640" progId="Equation.3">
                  <p:embed/>
                </p:oleObj>
              </mc:Choice>
              <mc:Fallback>
                <p:oleObj name="Equation" r:id="rId5" imgW="114120" imgH="215640" progId="Equation.3">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850" y="2020888"/>
                        <a:ext cx="114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29"/>
          <p:cNvSpPr/>
          <p:nvPr/>
        </p:nvSpPr>
        <p:spPr>
          <a:xfrm>
            <a:off x="200585" y="-5771"/>
            <a:ext cx="5016065" cy="461665"/>
          </a:xfrm>
          <a:prstGeom prst="rect">
            <a:avLst/>
          </a:prstGeom>
        </p:spPr>
        <p:txBody>
          <a:bodyPr wrap="square">
            <a:spAutoFit/>
          </a:bodyPr>
          <a:lstStyle/>
          <a:p>
            <a:pPr algn="l" rtl="0"/>
            <a:r>
              <a:rPr lang="en-US" sz="2400" b="1" u="sng" dirty="0" smtClean="0">
                <a:latin typeface="+mn-lt"/>
              </a:rPr>
              <a:t>For Normal stress along plane (</a:t>
            </a:r>
            <a:r>
              <a:rPr lang="en-US" sz="2400" b="1" u="sng" dirty="0" err="1" smtClean="0">
                <a:solidFill>
                  <a:srgbClr val="0000FF"/>
                </a:solidFill>
                <a:latin typeface="Symbol" pitchFamily="18" charset="2"/>
              </a:rPr>
              <a:t>s</a:t>
            </a:r>
            <a:r>
              <a:rPr lang="en-US" sz="2400" b="1" u="sng" baseline="-25000" dirty="0" err="1" smtClean="0">
                <a:solidFill>
                  <a:srgbClr val="0000FF"/>
                </a:solidFill>
                <a:latin typeface="+mn-lt"/>
              </a:rPr>
              <a:t>n</a:t>
            </a:r>
            <a:r>
              <a:rPr lang="en-US" sz="2400" b="1" u="sng" dirty="0" smtClean="0">
                <a:latin typeface="+mn-lt"/>
              </a:rPr>
              <a:t>):</a:t>
            </a:r>
            <a:endParaRPr lang="en-US" sz="2400" b="1" u="sng" baseline="-25000" dirty="0" smtClean="0">
              <a:latin typeface="+mn-lt"/>
            </a:endParaRPr>
          </a:p>
        </p:txBody>
      </p:sp>
      <p:sp>
        <p:nvSpPr>
          <p:cNvPr id="31" name="Rectangle 30"/>
          <p:cNvSpPr/>
          <p:nvPr/>
        </p:nvSpPr>
        <p:spPr>
          <a:xfrm>
            <a:off x="5202328" y="2629671"/>
            <a:ext cx="1175611" cy="461665"/>
          </a:xfrm>
          <a:prstGeom prst="rect">
            <a:avLst/>
          </a:prstGeom>
        </p:spPr>
        <p:txBody>
          <a:bodyPr wrap="square">
            <a:spAutoFit/>
          </a:bodyPr>
          <a:lstStyle/>
          <a:p>
            <a:pPr algn="l" rtl="0"/>
            <a:r>
              <a:rPr lang="en-US" sz="2400" dirty="0" smtClean="0">
                <a:latin typeface="+mn-lt"/>
              </a:rPr>
              <a:t>......(1)</a:t>
            </a:r>
          </a:p>
        </p:txBody>
      </p:sp>
      <p:sp>
        <p:nvSpPr>
          <p:cNvPr id="32" name="Rectangle 31"/>
          <p:cNvSpPr/>
          <p:nvPr/>
        </p:nvSpPr>
        <p:spPr>
          <a:xfrm>
            <a:off x="257738" y="3388804"/>
            <a:ext cx="4442847" cy="461665"/>
          </a:xfrm>
          <a:prstGeom prst="rect">
            <a:avLst/>
          </a:prstGeom>
        </p:spPr>
        <p:txBody>
          <a:bodyPr wrap="square">
            <a:spAutoFit/>
          </a:bodyPr>
          <a:lstStyle/>
          <a:p>
            <a:pPr algn="l" rtl="0"/>
            <a:r>
              <a:rPr lang="en-US" sz="2400" b="1" u="sng" dirty="0" smtClean="0">
                <a:latin typeface="+mn-lt"/>
              </a:rPr>
              <a:t>For Shear stress along plane (</a:t>
            </a:r>
            <a:r>
              <a:rPr lang="en-US" sz="2400" b="1" u="sng" dirty="0" err="1" smtClean="0">
                <a:solidFill>
                  <a:srgbClr val="0000FF"/>
                </a:solidFill>
                <a:latin typeface="Symbol" pitchFamily="18" charset="2"/>
              </a:rPr>
              <a:t>t</a:t>
            </a:r>
            <a:r>
              <a:rPr lang="en-US" sz="2400" b="1" u="sng" baseline="-25000" dirty="0" err="1" smtClean="0">
                <a:solidFill>
                  <a:srgbClr val="0000FF"/>
                </a:solidFill>
                <a:latin typeface="+mn-lt"/>
              </a:rPr>
              <a:t>n</a:t>
            </a:r>
            <a:r>
              <a:rPr lang="en-US" sz="2400" b="1" u="sng" dirty="0" smtClean="0">
                <a:latin typeface="+mn-lt"/>
              </a:rPr>
              <a:t>):</a:t>
            </a:r>
            <a:endParaRPr lang="en-US" sz="2400" b="1" u="sng" baseline="-25000" dirty="0" smtClean="0">
              <a:latin typeface="+mn-lt"/>
            </a:endParaRPr>
          </a:p>
        </p:txBody>
      </p:sp>
      <p:sp>
        <p:nvSpPr>
          <p:cNvPr id="35" name="Rectangle 34"/>
          <p:cNvSpPr/>
          <p:nvPr/>
        </p:nvSpPr>
        <p:spPr>
          <a:xfrm>
            <a:off x="3697639" y="5880653"/>
            <a:ext cx="1414450" cy="461665"/>
          </a:xfrm>
          <a:prstGeom prst="rect">
            <a:avLst/>
          </a:prstGeom>
        </p:spPr>
        <p:txBody>
          <a:bodyPr wrap="square">
            <a:spAutoFit/>
          </a:bodyPr>
          <a:lstStyle/>
          <a:p>
            <a:pPr algn="l" rtl="0"/>
            <a:r>
              <a:rPr lang="en-US" sz="2400" dirty="0" smtClean="0">
                <a:latin typeface="+mn-lt"/>
              </a:rPr>
              <a:t>..........(2)</a:t>
            </a:r>
          </a:p>
        </p:txBody>
      </p:sp>
      <p:sp>
        <p:nvSpPr>
          <p:cNvPr id="2" name="TextBox 1"/>
          <p:cNvSpPr txBox="1"/>
          <p:nvPr/>
        </p:nvSpPr>
        <p:spPr>
          <a:xfrm>
            <a:off x="6024498" y="4125369"/>
            <a:ext cx="2928938" cy="1754326"/>
          </a:xfrm>
          <a:prstGeom prst="rect">
            <a:avLst/>
          </a:prstGeom>
          <a:solidFill>
            <a:schemeClr val="bg2">
              <a:lumMod val="90000"/>
            </a:schemeClr>
          </a:solidFill>
        </p:spPr>
        <p:txBody>
          <a:bodyPr wrap="square" rtlCol="0">
            <a:spAutoFit/>
          </a:bodyPr>
          <a:lstStyle/>
          <a:p>
            <a:pPr algn="just" rtl="0"/>
            <a:r>
              <a:rPr lang="en-US" b="1" dirty="0" smtClean="0">
                <a:solidFill>
                  <a:srgbClr val="FF0000"/>
                </a:solidFill>
              </a:rPr>
              <a:t>Equation (1) and (2) can be used to calculate NORMAL  and  shearing stresses on any plane making an angle </a:t>
            </a:r>
            <a:r>
              <a:rPr lang="en-US" b="1" dirty="0" smtClean="0">
                <a:solidFill>
                  <a:srgbClr val="FF0000"/>
                </a:solidFill>
                <a:latin typeface="Symbol" panose="05050102010706020507" pitchFamily="18" charset="2"/>
              </a:rPr>
              <a:t>q</a:t>
            </a:r>
            <a:r>
              <a:rPr lang="en-US" b="1" dirty="0" smtClean="0">
                <a:solidFill>
                  <a:srgbClr val="FF0000"/>
                </a:solidFill>
              </a:rPr>
              <a:t> with the x-direction. </a:t>
            </a:r>
            <a:endParaRPr lang="en-US" b="1" dirty="0">
              <a:solidFill>
                <a:srgbClr val="FF0000"/>
              </a:solidFill>
            </a:endParaRPr>
          </a:p>
        </p:txBody>
      </p:sp>
      <p:pic>
        <p:nvPicPr>
          <p:cNvPr id="4" name="Picture 3"/>
          <p:cNvPicPr>
            <a:picLocks noChangeAspect="1"/>
          </p:cNvPicPr>
          <p:nvPr/>
        </p:nvPicPr>
        <p:blipFill>
          <a:blip r:embed="rId7"/>
          <a:stretch>
            <a:fillRect/>
          </a:stretch>
        </p:blipFill>
        <p:spPr>
          <a:xfrm>
            <a:off x="240535" y="1045736"/>
            <a:ext cx="6282114" cy="493389"/>
          </a:xfrm>
          <a:prstGeom prst="rect">
            <a:avLst/>
          </a:prstGeom>
        </p:spPr>
      </p:pic>
      <p:pic>
        <p:nvPicPr>
          <p:cNvPr id="5" name="Picture 4"/>
          <p:cNvPicPr>
            <a:picLocks noChangeAspect="1"/>
          </p:cNvPicPr>
          <p:nvPr/>
        </p:nvPicPr>
        <p:blipFill>
          <a:blip r:embed="rId8"/>
          <a:stretch>
            <a:fillRect/>
          </a:stretch>
        </p:blipFill>
        <p:spPr>
          <a:xfrm>
            <a:off x="332058" y="1696371"/>
            <a:ext cx="5761135" cy="427294"/>
          </a:xfrm>
          <a:prstGeom prst="rect">
            <a:avLst/>
          </a:prstGeom>
        </p:spPr>
      </p:pic>
      <p:pic>
        <p:nvPicPr>
          <p:cNvPr id="6" name="Picture 5"/>
          <p:cNvPicPr>
            <a:picLocks noChangeAspect="1"/>
          </p:cNvPicPr>
          <p:nvPr/>
        </p:nvPicPr>
        <p:blipFill>
          <a:blip r:embed="rId9"/>
          <a:stretch>
            <a:fillRect/>
          </a:stretch>
        </p:blipFill>
        <p:spPr>
          <a:xfrm>
            <a:off x="347429" y="2252788"/>
            <a:ext cx="4793235" cy="1049966"/>
          </a:xfrm>
          <a:prstGeom prst="rect">
            <a:avLst/>
          </a:prstGeom>
          <a:ln>
            <a:solidFill>
              <a:srgbClr val="FF0000"/>
            </a:solidFill>
          </a:ln>
        </p:spPr>
      </p:pic>
      <mc:AlternateContent xmlns:mc="http://schemas.openxmlformats.org/markup-compatibility/2006" xmlns:a14="http://schemas.microsoft.com/office/drawing/2010/main">
        <mc:Choice Requires="a14">
          <p:sp>
            <p:nvSpPr>
              <p:cNvPr id="7" name="TextBox 6"/>
              <p:cNvSpPr txBox="1"/>
              <p:nvPr/>
            </p:nvSpPr>
            <p:spPr>
              <a:xfrm>
                <a:off x="2034" y="488933"/>
                <a:ext cx="1616485" cy="59625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US" sz="1600" b="1" i="1" smtClean="0">
                              <a:latin typeface="Cambria Math" panose="02040503050406030204" pitchFamily="18" charset="0"/>
                            </a:rPr>
                          </m:ctrlPr>
                        </m:naryPr>
                        <m:sub/>
                        <m:sup/>
                        <m:e>
                          <m:sSub>
                            <m:sSubPr>
                              <m:ctrlPr>
                                <a:rPr lang="en-US" sz="1600" b="1" i="1" smtClean="0">
                                  <a:latin typeface="Cambria Math" panose="02040503050406030204" pitchFamily="18" charset="0"/>
                                </a:rPr>
                              </m:ctrlPr>
                            </m:sSubPr>
                            <m:e>
                              <m:r>
                                <a:rPr lang="en-US" sz="1600" b="1" i="1" smtClean="0">
                                  <a:latin typeface="Cambria Math" panose="02040503050406030204" pitchFamily="18" charset="0"/>
                                </a:rPr>
                                <m:t>𝑭</m:t>
                              </m:r>
                            </m:e>
                            <m:sub>
                              <m:r>
                                <a:rPr lang="en-US" sz="1600" b="1" i="1" smtClean="0">
                                  <a:latin typeface="Cambria Math" panose="02040503050406030204" pitchFamily="18" charset="0"/>
                                </a:rPr>
                                <m:t>𝑵</m:t>
                              </m:r>
                            </m:sub>
                          </m:sSub>
                        </m:e>
                      </m:nary>
                      <m:r>
                        <a:rPr lang="en-US" sz="1600" b="1" i="1" smtClean="0">
                          <a:latin typeface="Cambria Math" panose="02040503050406030204" pitchFamily="18" charset="0"/>
                        </a:rPr>
                        <m:t>=</m:t>
                      </m:r>
                      <m:r>
                        <a:rPr lang="en-US" sz="1600" b="1" i="1" smtClean="0">
                          <a:latin typeface="Cambria Math" panose="02040503050406030204" pitchFamily="18" charset="0"/>
                        </a:rPr>
                        <m:t>𝟎</m:t>
                      </m:r>
                    </m:oMath>
                  </m:oMathPara>
                </a14:m>
                <a:endParaRPr lang="en-US" sz="1600" b="1" dirty="0"/>
              </a:p>
            </p:txBody>
          </p:sp>
        </mc:Choice>
        <mc:Fallback xmlns="">
          <p:sp>
            <p:nvSpPr>
              <p:cNvPr id="7" name="TextBox 6"/>
              <p:cNvSpPr txBox="1">
                <a:spLocks noRot="1" noChangeAspect="1" noMove="1" noResize="1" noEditPoints="1" noAdjustHandles="1" noChangeArrowheads="1" noChangeShapeType="1" noTextEdit="1"/>
              </p:cNvSpPr>
              <p:nvPr/>
            </p:nvSpPr>
            <p:spPr>
              <a:xfrm>
                <a:off x="2034" y="488933"/>
                <a:ext cx="1616485" cy="596253"/>
              </a:xfrm>
              <a:prstGeom prst="rect">
                <a:avLst/>
              </a:prstGeom>
              <a:blipFill rotWithShape="0">
                <a:blip r:embed="rId10"/>
                <a:stretch>
                  <a:fillRect/>
                </a:stretch>
              </a:blipFill>
            </p:spPr>
            <p:txBody>
              <a:bodyPr/>
              <a:lstStyle/>
              <a:p>
                <a:r>
                  <a:rPr lang="en-US">
                    <a:noFill/>
                  </a:rPr>
                  <a:t> </a:t>
                </a:r>
              </a:p>
            </p:txBody>
          </p:sp>
        </mc:Fallback>
      </mc:AlternateContent>
      <p:pic>
        <p:nvPicPr>
          <p:cNvPr id="8" name="Picture 7"/>
          <p:cNvPicPr>
            <a:picLocks noChangeAspect="1"/>
          </p:cNvPicPr>
          <p:nvPr/>
        </p:nvPicPr>
        <p:blipFill>
          <a:blip r:embed="rId11"/>
          <a:stretch>
            <a:fillRect/>
          </a:stretch>
        </p:blipFill>
        <p:spPr>
          <a:xfrm>
            <a:off x="306344" y="3987512"/>
            <a:ext cx="4898174" cy="719607"/>
          </a:xfrm>
          <a:prstGeom prst="rect">
            <a:avLst/>
          </a:prstGeom>
        </p:spPr>
      </p:pic>
      <p:pic>
        <p:nvPicPr>
          <p:cNvPr id="9" name="Picture 8"/>
          <p:cNvPicPr>
            <a:picLocks noChangeAspect="1"/>
          </p:cNvPicPr>
          <p:nvPr/>
        </p:nvPicPr>
        <p:blipFill>
          <a:blip r:embed="rId12"/>
          <a:stretch>
            <a:fillRect/>
          </a:stretch>
        </p:blipFill>
        <p:spPr>
          <a:xfrm>
            <a:off x="139351" y="4851232"/>
            <a:ext cx="5558785" cy="325469"/>
          </a:xfrm>
          <a:prstGeom prst="rect">
            <a:avLst/>
          </a:prstGeom>
        </p:spPr>
      </p:pic>
      <p:pic>
        <p:nvPicPr>
          <p:cNvPr id="10" name="Picture 9"/>
          <p:cNvPicPr>
            <a:picLocks noChangeAspect="1"/>
          </p:cNvPicPr>
          <p:nvPr/>
        </p:nvPicPr>
        <p:blipFill>
          <a:blip r:embed="rId13"/>
          <a:stretch>
            <a:fillRect/>
          </a:stretch>
        </p:blipFill>
        <p:spPr>
          <a:xfrm>
            <a:off x="240535" y="5548895"/>
            <a:ext cx="3791378" cy="1065966"/>
          </a:xfrm>
          <a:prstGeom prst="rect">
            <a:avLst/>
          </a:prstGeom>
          <a:ln>
            <a:solidFill>
              <a:srgbClr val="FF0000"/>
            </a:solidFill>
          </a:ln>
        </p:spPr>
      </p:pic>
      <p:sp>
        <p:nvSpPr>
          <p:cNvPr id="36" name="Text Box 39"/>
          <p:cNvSpPr txBox="1">
            <a:spLocks noChangeArrowheads="1"/>
          </p:cNvSpPr>
          <p:nvPr/>
        </p:nvSpPr>
        <p:spPr bwMode="auto">
          <a:xfrm>
            <a:off x="8105124" y="2286764"/>
            <a:ext cx="586407" cy="369332"/>
          </a:xfrm>
          <a:prstGeom prst="rect">
            <a:avLst/>
          </a:prstGeom>
          <a:noFill/>
          <a:ln w="9525">
            <a:noFill/>
            <a:miter lim="800000"/>
            <a:headEnd/>
            <a:tailEnd/>
          </a:ln>
        </p:spPr>
        <p:txBody>
          <a:bodyPr wrap="square">
            <a:spAutoFit/>
          </a:bodyPr>
          <a:lstStyle/>
          <a:p>
            <a:pPr algn="l" rtl="0"/>
            <a:r>
              <a:rPr lang="en-US" b="1" dirty="0" smtClean="0">
                <a:latin typeface="Times New Roman" pitchFamily="18" charset="0"/>
                <a:cs typeface="Times New Roman" pitchFamily="18" charset="0"/>
              </a:rPr>
              <a:t>B</a:t>
            </a:r>
            <a:endParaRPr lang="en-US" b="1" baseline="-25000" dirty="0">
              <a:latin typeface="Times New Roman" pitchFamily="18" charset="0"/>
              <a:cs typeface="Times New Roman" pitchFamily="18" charset="0"/>
            </a:endParaRPr>
          </a:p>
        </p:txBody>
      </p:sp>
    </p:spTree>
    <p:custDataLst>
      <p:tags r:id="rId2"/>
    </p:custData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ChangeArrowheads="1"/>
          </p:cNvSpPr>
          <p:nvPr/>
        </p:nvSpPr>
        <p:spPr bwMode="auto">
          <a:xfrm>
            <a:off x="57153" y="131715"/>
            <a:ext cx="5457822" cy="400110"/>
          </a:xfrm>
          <a:prstGeom prst="rect">
            <a:avLst/>
          </a:prstGeom>
          <a:noFill/>
          <a:ln w="9525">
            <a:noFill/>
            <a:miter lim="800000"/>
            <a:headEnd/>
            <a:tailEnd/>
          </a:ln>
        </p:spPr>
        <p:txBody>
          <a:bodyPr wrap="square" anchor="b">
            <a:spAutoFit/>
          </a:bodyPr>
          <a:lstStyle/>
          <a:p>
            <a:pPr algn="l" rtl="0" eaLnBrk="0" fontAlgn="auto" hangingPunct="0">
              <a:spcBef>
                <a:spcPct val="20000"/>
              </a:spcBef>
              <a:spcAft>
                <a:spcPts val="0"/>
              </a:spcAft>
              <a:defRPr/>
            </a:pPr>
            <a:r>
              <a:rPr lang="en-US" sz="2000" b="1" u="sng" dirty="0" smtClean="0">
                <a:solidFill>
                  <a:srgbClr val="0B0BEF"/>
                </a:solidFill>
                <a:latin typeface="Arial" pitchFamily="34" charset="0"/>
                <a:cs typeface="Arial" pitchFamily="34" charset="0"/>
              </a:rPr>
              <a:t>II. Principal Planes and Principal Stresses</a:t>
            </a:r>
            <a:endParaRPr lang="en-AU" sz="2000" b="1" u="sng" dirty="0" smtClean="0">
              <a:solidFill>
                <a:srgbClr val="0B0BEF"/>
              </a:solidFill>
              <a:latin typeface="Arial" pitchFamily="34" charset="0"/>
              <a:cs typeface="Arial" pitchFamily="34" charset="0"/>
            </a:endParaRPr>
          </a:p>
        </p:txBody>
      </p:sp>
      <p:graphicFrame>
        <p:nvGraphicFramePr>
          <p:cNvPr id="319492" name="Object 4"/>
          <p:cNvGraphicFramePr>
            <a:graphicFrameLocks noChangeAspect="1"/>
          </p:cNvGraphicFramePr>
          <p:nvPr>
            <p:extLst>
              <p:ext uri="{D42A27DB-BD31-4B8C-83A1-F6EECF244321}">
                <p14:modId xmlns:p14="http://schemas.microsoft.com/office/powerpoint/2010/main" val="3214041631"/>
              </p:ext>
            </p:extLst>
          </p:nvPr>
        </p:nvGraphicFramePr>
        <p:xfrm>
          <a:off x="921305" y="1419849"/>
          <a:ext cx="3362325" cy="1477963"/>
        </p:xfrm>
        <a:graphic>
          <a:graphicData uri="http://schemas.openxmlformats.org/presentationml/2006/ole">
            <mc:AlternateContent xmlns:mc="http://schemas.openxmlformats.org/markup-compatibility/2006">
              <mc:Choice xmlns:v="urn:schemas-microsoft-com:vml" Requires="v">
                <p:oleObj spid="_x0000_s321696" name="Equation" r:id="rId4" imgW="1892160" imgH="888840" progId="Equation.3">
                  <p:embed/>
                </p:oleObj>
              </mc:Choice>
              <mc:Fallback>
                <p:oleObj name="Equation" r:id="rId4" imgW="1892160" imgH="88884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1305" y="1419849"/>
                        <a:ext cx="3362325" cy="1477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29"/>
          <p:cNvSpPr/>
          <p:nvPr/>
        </p:nvSpPr>
        <p:spPr>
          <a:xfrm>
            <a:off x="792720" y="2108290"/>
            <a:ext cx="2479118" cy="824513"/>
          </a:xfrm>
          <a:prstGeom prst="rect">
            <a:avLst/>
          </a:prstGeom>
          <a:solidFill>
            <a:srgbClr val="FFFF00">
              <a:alpha val="2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p:cNvSpPr/>
          <p:nvPr/>
        </p:nvSpPr>
        <p:spPr>
          <a:xfrm>
            <a:off x="3140633" y="2263206"/>
            <a:ext cx="1784201" cy="461665"/>
          </a:xfrm>
          <a:prstGeom prst="rect">
            <a:avLst/>
          </a:prstGeom>
        </p:spPr>
        <p:txBody>
          <a:bodyPr wrap="square">
            <a:spAutoFit/>
          </a:bodyPr>
          <a:lstStyle/>
          <a:p>
            <a:pPr algn="l" rtl="0"/>
            <a:r>
              <a:rPr lang="en-US" sz="2400" b="1" dirty="0" smtClean="0">
                <a:latin typeface="+mn-lt"/>
              </a:rPr>
              <a:t>..............(3)</a:t>
            </a:r>
          </a:p>
        </p:txBody>
      </p:sp>
      <p:sp>
        <p:nvSpPr>
          <p:cNvPr id="2" name="TextBox 1"/>
          <p:cNvSpPr txBox="1"/>
          <p:nvPr/>
        </p:nvSpPr>
        <p:spPr>
          <a:xfrm>
            <a:off x="301148" y="587520"/>
            <a:ext cx="8099902" cy="830997"/>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rPr>
              <a:t>From Eq. (2) we can see that at a certain angle </a:t>
            </a:r>
            <a:r>
              <a:rPr lang="en-US" sz="2400" b="1" dirty="0">
                <a:latin typeface="+mn-lt"/>
                <a:sym typeface="Symbol" panose="05050102010706020507" pitchFamily="18" charset="2"/>
              </a:rPr>
              <a:t></a:t>
            </a:r>
            <a:r>
              <a:rPr lang="en-US" sz="2400" b="1" dirty="0" smtClean="0">
                <a:latin typeface="+mn-lt"/>
              </a:rPr>
              <a:t>, the shear stress will be equal to zero</a:t>
            </a:r>
            <a:endParaRPr lang="en-US" sz="2400" b="1" dirty="0">
              <a:latin typeface="+mn-lt"/>
            </a:endParaRPr>
          </a:p>
        </p:txBody>
      </p:sp>
      <p:sp>
        <p:nvSpPr>
          <p:cNvPr id="10" name="TextBox 9"/>
          <p:cNvSpPr txBox="1"/>
          <p:nvPr/>
        </p:nvSpPr>
        <p:spPr>
          <a:xfrm>
            <a:off x="301148" y="3152729"/>
            <a:ext cx="8214202" cy="1569660"/>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rPr>
              <a:t>For given values of </a:t>
            </a:r>
            <a:r>
              <a:rPr lang="en-US" sz="2400" b="1" dirty="0" smtClean="0">
                <a:latin typeface="+mn-lt"/>
                <a:sym typeface="Symbol" panose="05050102010706020507" pitchFamily="18" charset="2"/>
              </a:rPr>
              <a:t></a:t>
            </a:r>
            <a:r>
              <a:rPr lang="en-US" sz="2400" b="1" baseline="-25000" dirty="0" err="1" smtClean="0">
                <a:latin typeface="+mn-lt"/>
                <a:sym typeface="Symbol" panose="05050102010706020507" pitchFamily="18" charset="2"/>
              </a:rPr>
              <a:t>xy</a:t>
            </a:r>
            <a:r>
              <a:rPr lang="en-US" sz="2400" b="1" dirty="0" smtClean="0">
                <a:latin typeface="+mn-lt"/>
                <a:sym typeface="Symbol" panose="05050102010706020507" pitchFamily="18" charset="2"/>
              </a:rPr>
              <a:t> , </a:t>
            </a:r>
            <a:r>
              <a:rPr lang="en-US" sz="2400" b="1" baseline="-25000" dirty="0" smtClean="0">
                <a:latin typeface="+mn-lt"/>
                <a:sym typeface="Symbol" panose="05050102010706020507" pitchFamily="18" charset="2"/>
              </a:rPr>
              <a:t>x</a:t>
            </a:r>
            <a:r>
              <a:rPr lang="en-US" sz="2400" b="1" dirty="0" smtClean="0">
                <a:latin typeface="+mn-lt"/>
                <a:sym typeface="Symbol" panose="05050102010706020507" pitchFamily="18" charset="2"/>
              </a:rPr>
              <a:t> , </a:t>
            </a:r>
            <a:r>
              <a:rPr lang="en-US" sz="2400" b="1" baseline="-25000" dirty="0" smtClean="0">
                <a:latin typeface="+mn-lt"/>
                <a:sym typeface="Symbol" panose="05050102010706020507" pitchFamily="18" charset="2"/>
              </a:rPr>
              <a:t>y</a:t>
            </a:r>
            <a:r>
              <a:rPr lang="en-US" sz="2400" b="1" dirty="0" smtClean="0">
                <a:latin typeface="+mn-lt"/>
                <a:sym typeface="Symbol" panose="05050102010706020507" pitchFamily="18" charset="2"/>
              </a:rPr>
              <a:t> </a:t>
            </a:r>
            <a:r>
              <a:rPr lang="en-US" sz="2400" b="1" dirty="0" err="1" smtClean="0">
                <a:latin typeface="+mn-lt"/>
                <a:sym typeface="Symbol" panose="05050102010706020507" pitchFamily="18" charset="2"/>
              </a:rPr>
              <a:t>Eq</a:t>
            </a:r>
            <a:r>
              <a:rPr lang="en-US" sz="2400" b="1" dirty="0" smtClean="0">
                <a:latin typeface="+mn-lt"/>
                <a:sym typeface="Symbol" panose="05050102010706020507" pitchFamily="18" charset="2"/>
              </a:rPr>
              <a:t> (3) will give two values of </a:t>
            </a:r>
            <a:r>
              <a:rPr lang="en-US" sz="2400" b="1" dirty="0" smtClean="0">
                <a:sym typeface="Symbol" panose="05050102010706020507" pitchFamily="18" charset="2"/>
              </a:rPr>
              <a:t></a:t>
            </a:r>
            <a:r>
              <a:rPr lang="en-US" sz="2400" b="1" baseline="-25000" dirty="0" smtClean="0">
                <a:sym typeface="Symbol" panose="05050102010706020507" pitchFamily="18" charset="2"/>
              </a:rPr>
              <a:t>p</a:t>
            </a:r>
            <a:r>
              <a:rPr lang="en-US" sz="2400" b="1" dirty="0" smtClean="0">
                <a:latin typeface="+mn-lt"/>
                <a:sym typeface="Symbol" panose="05050102010706020507" pitchFamily="18" charset="2"/>
              </a:rPr>
              <a:t> which are 90</a:t>
            </a:r>
            <a:r>
              <a:rPr lang="en-US" sz="2400" b="1" baseline="30000" dirty="0" smtClean="0">
                <a:latin typeface="+mn-lt"/>
                <a:sym typeface="Symbol" panose="05050102010706020507" pitchFamily="18" charset="2"/>
              </a:rPr>
              <a:t>o</a:t>
            </a:r>
            <a:r>
              <a:rPr lang="en-US" sz="2400" b="1" baseline="-25000" dirty="0" smtClean="0">
                <a:latin typeface="+mn-lt"/>
                <a:sym typeface="Symbol" panose="05050102010706020507" pitchFamily="18" charset="2"/>
              </a:rPr>
              <a:t> </a:t>
            </a:r>
            <a:r>
              <a:rPr lang="en-US" sz="2400" b="1" dirty="0" smtClean="0">
                <a:latin typeface="+mn-lt"/>
                <a:sym typeface="Symbol" panose="05050102010706020507" pitchFamily="18" charset="2"/>
              </a:rPr>
              <a:t> apart. This means that there are </a:t>
            </a:r>
            <a:r>
              <a:rPr lang="en-US" sz="2400" b="1" dirty="0" smtClean="0">
                <a:solidFill>
                  <a:srgbClr val="0000FF"/>
                </a:solidFill>
                <a:latin typeface="+mn-lt"/>
                <a:sym typeface="Symbol" panose="05050102010706020507" pitchFamily="18" charset="2"/>
              </a:rPr>
              <a:t>two</a:t>
            </a:r>
            <a:r>
              <a:rPr lang="en-US" sz="2400" b="1" dirty="0" smtClean="0">
                <a:latin typeface="+mn-lt"/>
                <a:sym typeface="Symbol" panose="05050102010706020507" pitchFamily="18" charset="2"/>
              </a:rPr>
              <a:t> </a:t>
            </a:r>
            <a:r>
              <a:rPr lang="en-US" sz="2400" b="1" dirty="0" smtClean="0">
                <a:solidFill>
                  <a:srgbClr val="FF0000"/>
                </a:solidFill>
                <a:latin typeface="+mn-lt"/>
                <a:sym typeface="Symbol" panose="05050102010706020507" pitchFamily="18" charset="2"/>
              </a:rPr>
              <a:t>PLANES</a:t>
            </a:r>
            <a:r>
              <a:rPr lang="en-US" sz="2400" b="1" dirty="0" smtClean="0">
                <a:latin typeface="+mn-lt"/>
                <a:sym typeface="Symbol" panose="05050102010706020507" pitchFamily="18" charset="2"/>
              </a:rPr>
              <a:t> that are at right angles to each other on which the shear stress is </a:t>
            </a:r>
            <a:r>
              <a:rPr lang="en-US" sz="2400" b="1" dirty="0" smtClean="0">
                <a:solidFill>
                  <a:srgbClr val="FF0000"/>
                </a:solidFill>
                <a:latin typeface="+mn-lt"/>
                <a:sym typeface="Symbol" panose="05050102010706020507" pitchFamily="18" charset="2"/>
              </a:rPr>
              <a:t>zero</a:t>
            </a:r>
            <a:r>
              <a:rPr lang="en-US" sz="2400" b="1" dirty="0" smtClean="0">
                <a:latin typeface="+mn-lt"/>
                <a:sym typeface="Symbol" panose="05050102010706020507" pitchFamily="18" charset="2"/>
              </a:rPr>
              <a:t>.  </a:t>
            </a:r>
            <a:endParaRPr lang="en-US" sz="2400" b="1" dirty="0">
              <a:latin typeface="+mn-lt"/>
            </a:endParaRPr>
          </a:p>
        </p:txBody>
      </p:sp>
      <p:sp>
        <p:nvSpPr>
          <p:cNvPr id="11" name="TextBox 10"/>
          <p:cNvSpPr txBox="1"/>
          <p:nvPr/>
        </p:nvSpPr>
        <p:spPr>
          <a:xfrm>
            <a:off x="301148" y="4703818"/>
            <a:ext cx="8214202" cy="830997"/>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rPr>
              <a:t>Such planes are called </a:t>
            </a:r>
            <a:r>
              <a:rPr lang="en-US" sz="2400" b="1" dirty="0" smtClean="0">
                <a:solidFill>
                  <a:srgbClr val="FF0000"/>
                </a:solidFill>
                <a:latin typeface="+mn-lt"/>
              </a:rPr>
              <a:t>PRINCIPAL</a:t>
            </a:r>
            <a:r>
              <a:rPr lang="en-US" sz="2400" b="1" dirty="0" smtClean="0">
                <a:latin typeface="+mn-lt"/>
              </a:rPr>
              <a:t> </a:t>
            </a:r>
            <a:r>
              <a:rPr lang="en-US" sz="2400" b="1" dirty="0" smtClean="0">
                <a:solidFill>
                  <a:srgbClr val="FF0000"/>
                </a:solidFill>
                <a:latin typeface="+mn-lt"/>
              </a:rPr>
              <a:t>PLANES</a:t>
            </a:r>
            <a:r>
              <a:rPr lang="en-US" sz="2400" b="1" dirty="0" smtClean="0">
                <a:latin typeface="+mn-lt"/>
              </a:rPr>
              <a:t> and the normal stress acting on them are termed </a:t>
            </a:r>
            <a:r>
              <a:rPr lang="en-US" sz="2400" b="1" dirty="0" smtClean="0">
                <a:solidFill>
                  <a:srgbClr val="FF0000"/>
                </a:solidFill>
                <a:latin typeface="+mn-lt"/>
              </a:rPr>
              <a:t>PRINCIPAL</a:t>
            </a:r>
            <a:r>
              <a:rPr lang="en-US" sz="2400" b="1" dirty="0" smtClean="0">
                <a:latin typeface="+mn-lt"/>
              </a:rPr>
              <a:t> </a:t>
            </a:r>
            <a:r>
              <a:rPr lang="en-US" sz="2400" b="1" dirty="0" smtClean="0">
                <a:solidFill>
                  <a:srgbClr val="FF0000"/>
                </a:solidFill>
                <a:latin typeface="+mn-lt"/>
              </a:rPr>
              <a:t>STRESSES</a:t>
            </a:r>
            <a:r>
              <a:rPr lang="en-US" sz="2400" b="1" dirty="0" smtClean="0">
                <a:latin typeface="+mn-lt"/>
                <a:sym typeface="Symbol" panose="05050102010706020507" pitchFamily="18" charset="2"/>
              </a:rPr>
              <a:t>.  </a:t>
            </a:r>
            <a:endParaRPr lang="en-US" sz="2400" b="1" dirty="0">
              <a:latin typeface="+mn-lt"/>
            </a:endParaRPr>
          </a:p>
        </p:txBody>
      </p:sp>
      <p:sp>
        <p:nvSpPr>
          <p:cNvPr id="12" name="TextBox 11"/>
          <p:cNvSpPr txBox="1"/>
          <p:nvPr/>
        </p:nvSpPr>
        <p:spPr>
          <a:xfrm>
            <a:off x="301148" y="5553707"/>
            <a:ext cx="8214202" cy="830997"/>
          </a:xfrm>
          <a:prstGeom prst="rect">
            <a:avLst/>
          </a:prstGeom>
          <a:noFill/>
        </p:spPr>
        <p:txBody>
          <a:bodyPr wrap="square" rtlCol="0">
            <a:spAutoFit/>
          </a:bodyPr>
          <a:lstStyle/>
          <a:p>
            <a:pPr marL="342900" indent="-342900" algn="just" rtl="0">
              <a:buFont typeface="Courier New" panose="02070309020205020404" pitchFamily="49" charset="0"/>
              <a:buChar char="o"/>
            </a:pPr>
            <a:r>
              <a:rPr lang="en-US" sz="2400" b="1" dirty="0" smtClean="0">
                <a:latin typeface="+mn-lt"/>
              </a:rPr>
              <a:t>These principle stresses are obtained by substituting </a:t>
            </a:r>
            <a:r>
              <a:rPr lang="en-US" sz="2400" b="1" dirty="0" smtClean="0">
                <a:solidFill>
                  <a:srgbClr val="0000FF"/>
                </a:solidFill>
                <a:latin typeface="+mn-lt"/>
              </a:rPr>
              <a:t>Eq. (3)</a:t>
            </a:r>
            <a:r>
              <a:rPr lang="en-US" sz="2400" b="1" dirty="0" smtClean="0">
                <a:latin typeface="+mn-lt"/>
              </a:rPr>
              <a:t> into </a:t>
            </a:r>
            <a:r>
              <a:rPr lang="en-US" sz="2400" b="1" dirty="0" smtClean="0">
                <a:solidFill>
                  <a:srgbClr val="0000FF"/>
                </a:solidFill>
                <a:latin typeface="+mn-lt"/>
              </a:rPr>
              <a:t>Eq. (1)</a:t>
            </a:r>
            <a:r>
              <a:rPr lang="en-US" sz="2400" b="1" dirty="0" smtClean="0">
                <a:latin typeface="+mn-lt"/>
              </a:rPr>
              <a:t> to get:</a:t>
            </a:r>
            <a:r>
              <a:rPr lang="en-US" sz="2400" b="1" dirty="0" smtClean="0">
                <a:latin typeface="+mn-lt"/>
                <a:sym typeface="Symbol" panose="05050102010706020507" pitchFamily="18" charset="2"/>
              </a:rPr>
              <a:t> </a:t>
            </a:r>
            <a:endParaRPr lang="en-US" sz="2400" b="1" dirty="0">
              <a:latin typeface="+mn-lt"/>
            </a:endParaRPr>
          </a:p>
        </p:txBody>
      </p:sp>
      <p:sp>
        <p:nvSpPr>
          <p:cNvPr id="3" name="TextBox 2"/>
          <p:cNvSpPr txBox="1"/>
          <p:nvPr/>
        </p:nvSpPr>
        <p:spPr>
          <a:xfrm>
            <a:off x="1501606" y="2369827"/>
            <a:ext cx="312907" cy="369332"/>
          </a:xfrm>
          <a:prstGeom prst="rect">
            <a:avLst/>
          </a:prstGeom>
          <a:noFill/>
        </p:spPr>
        <p:txBody>
          <a:bodyPr wrap="none" rtlCol="0">
            <a:spAutoFit/>
          </a:bodyPr>
          <a:lstStyle/>
          <a:p>
            <a:r>
              <a:rPr lang="en-US" dirty="0" smtClean="0"/>
              <a:t>p</a:t>
            </a:r>
            <a:endParaRPr lang="en-US" dirty="0"/>
          </a:p>
        </p:txBody>
      </p:sp>
    </p:spTree>
    <p:custDataLst>
      <p:tags r:id="rId2"/>
    </p:custData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9492" name="Object 4"/>
          <p:cNvGraphicFramePr>
            <a:graphicFrameLocks noChangeAspect="1"/>
          </p:cNvGraphicFramePr>
          <p:nvPr>
            <p:extLst>
              <p:ext uri="{D42A27DB-BD31-4B8C-83A1-F6EECF244321}">
                <p14:modId xmlns:p14="http://schemas.microsoft.com/office/powerpoint/2010/main" val="1222756023"/>
              </p:ext>
            </p:extLst>
          </p:nvPr>
        </p:nvGraphicFramePr>
        <p:xfrm>
          <a:off x="395537" y="400551"/>
          <a:ext cx="3362076" cy="713390"/>
        </p:xfrm>
        <a:graphic>
          <a:graphicData uri="http://schemas.openxmlformats.org/presentationml/2006/ole">
            <mc:AlternateContent xmlns:mc="http://schemas.openxmlformats.org/markup-compatibility/2006">
              <mc:Choice xmlns:v="urn:schemas-microsoft-com:vml" Requires="v">
                <p:oleObj spid="_x0000_s322884" name="Equation" r:id="rId4" imgW="2463480" imgH="558720" progId="Equation.3">
                  <p:embed/>
                </p:oleObj>
              </mc:Choice>
              <mc:Fallback>
                <p:oleObj name="Equation" r:id="rId4" imgW="2463480" imgH="55872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7" y="400551"/>
                        <a:ext cx="3362076" cy="713390"/>
                      </a:xfrm>
                      <a:prstGeom prst="rect">
                        <a:avLst/>
                      </a:prstGeom>
                      <a:solidFill>
                        <a:srgbClr val="FFFF99">
                          <a:alpha val="27000"/>
                        </a:srgbClr>
                      </a:solidFill>
                      <a:ln>
                        <a:solidFill>
                          <a:srgbClr val="FF0000"/>
                        </a:solidFill>
                      </a:ln>
                    </p:spPr>
                  </p:pic>
                </p:oleObj>
              </mc:Fallback>
            </mc:AlternateContent>
          </a:graphicData>
        </a:graphic>
      </p:graphicFrame>
      <p:sp>
        <p:nvSpPr>
          <p:cNvPr id="52" name="Rectangle 51"/>
          <p:cNvSpPr/>
          <p:nvPr/>
        </p:nvSpPr>
        <p:spPr>
          <a:xfrm>
            <a:off x="328071" y="10804"/>
            <a:ext cx="2543717" cy="400110"/>
          </a:xfrm>
          <a:prstGeom prst="rect">
            <a:avLst/>
          </a:prstGeom>
        </p:spPr>
        <p:txBody>
          <a:bodyPr wrap="square">
            <a:spAutoFit/>
          </a:bodyPr>
          <a:lstStyle/>
          <a:p>
            <a:pPr algn="l" rtl="0"/>
            <a:r>
              <a:rPr lang="en-US" sz="2000" i="1" dirty="0" smtClean="0">
                <a:solidFill>
                  <a:srgbClr val="0B0BEF"/>
                </a:solidFill>
                <a:latin typeface="+mn-lt"/>
              </a:rPr>
              <a:t>Major Principal Stress: </a:t>
            </a:r>
          </a:p>
        </p:txBody>
      </p:sp>
      <p:graphicFrame>
        <p:nvGraphicFramePr>
          <p:cNvPr id="322563" name="Object 3"/>
          <p:cNvGraphicFramePr>
            <a:graphicFrameLocks noChangeAspect="1"/>
          </p:cNvGraphicFramePr>
          <p:nvPr>
            <p:extLst>
              <p:ext uri="{D42A27DB-BD31-4B8C-83A1-F6EECF244321}">
                <p14:modId xmlns:p14="http://schemas.microsoft.com/office/powerpoint/2010/main" val="3363482298"/>
              </p:ext>
            </p:extLst>
          </p:nvPr>
        </p:nvGraphicFramePr>
        <p:xfrm>
          <a:off x="328071" y="1565632"/>
          <a:ext cx="3507567" cy="739926"/>
        </p:xfrm>
        <a:graphic>
          <a:graphicData uri="http://schemas.openxmlformats.org/presentationml/2006/ole">
            <mc:AlternateContent xmlns:mc="http://schemas.openxmlformats.org/markup-compatibility/2006">
              <mc:Choice xmlns:v="urn:schemas-microsoft-com:vml" Requires="v">
                <p:oleObj spid="_x0000_s322885" name="Equation" r:id="rId6" imgW="2476440" imgH="558720" progId="Equation.3">
                  <p:embed/>
                </p:oleObj>
              </mc:Choice>
              <mc:Fallback>
                <p:oleObj name="Equation" r:id="rId6" imgW="2476440" imgH="55872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8071" y="1565632"/>
                        <a:ext cx="3507567" cy="739926"/>
                      </a:xfrm>
                      <a:prstGeom prst="rect">
                        <a:avLst/>
                      </a:prstGeom>
                      <a:solidFill>
                        <a:srgbClr val="FFFF99">
                          <a:alpha val="27000"/>
                        </a:srgbClr>
                      </a:solidFill>
                      <a:ln>
                        <a:solidFill>
                          <a:srgbClr val="FF0000"/>
                        </a:solidFill>
                      </a:ln>
                    </p:spPr>
                  </p:pic>
                </p:oleObj>
              </mc:Fallback>
            </mc:AlternateContent>
          </a:graphicData>
        </a:graphic>
      </p:graphicFrame>
      <p:sp>
        <p:nvSpPr>
          <p:cNvPr id="10" name="Rectangle 9"/>
          <p:cNvSpPr/>
          <p:nvPr/>
        </p:nvSpPr>
        <p:spPr>
          <a:xfrm>
            <a:off x="395537" y="1185397"/>
            <a:ext cx="2657473" cy="400110"/>
          </a:xfrm>
          <a:prstGeom prst="rect">
            <a:avLst/>
          </a:prstGeom>
        </p:spPr>
        <p:txBody>
          <a:bodyPr wrap="square">
            <a:spAutoFit/>
          </a:bodyPr>
          <a:lstStyle/>
          <a:p>
            <a:pPr algn="l" rtl="0"/>
            <a:r>
              <a:rPr lang="en-US" sz="2000" i="1" dirty="0" smtClean="0">
                <a:solidFill>
                  <a:srgbClr val="0B0BEF"/>
                </a:solidFill>
                <a:latin typeface="+mn-lt"/>
              </a:rPr>
              <a:t>Minor Principal Stress: </a:t>
            </a:r>
          </a:p>
        </p:txBody>
      </p:sp>
      <p:sp>
        <p:nvSpPr>
          <p:cNvPr id="6" name="TextBox 5"/>
          <p:cNvSpPr txBox="1"/>
          <p:nvPr/>
        </p:nvSpPr>
        <p:spPr>
          <a:xfrm>
            <a:off x="200660" y="2327200"/>
            <a:ext cx="7993541" cy="461665"/>
          </a:xfrm>
          <a:prstGeom prst="rect">
            <a:avLst/>
          </a:prstGeom>
          <a:noFill/>
        </p:spPr>
        <p:txBody>
          <a:bodyPr wrap="square" rtlCol="0">
            <a:spAutoFit/>
          </a:bodyPr>
          <a:lstStyle/>
          <a:p>
            <a:pPr algn="just" rtl="0"/>
            <a:r>
              <a:rPr lang="en-US" sz="2400" b="1" dirty="0" smtClean="0">
                <a:latin typeface="+mn-lt"/>
              </a:rPr>
              <a:t>Now in terms of principal stress Eq. (1) and Eq. (2) becomes</a:t>
            </a:r>
            <a:r>
              <a:rPr lang="en-US" sz="2400" b="1" dirty="0" smtClean="0">
                <a:latin typeface="+mn-lt"/>
                <a:sym typeface="Symbol" panose="05050102010706020507" pitchFamily="18" charset="2"/>
              </a:rPr>
              <a:t> </a:t>
            </a:r>
            <a:endParaRPr lang="en-US" sz="2400" b="1" dirty="0">
              <a:latin typeface="+mn-lt"/>
            </a:endParaRPr>
          </a:p>
        </p:txBody>
      </p:sp>
      <mc:AlternateContent xmlns:mc="http://schemas.openxmlformats.org/markup-compatibility/2006" xmlns:a14="http://schemas.microsoft.com/office/drawing/2010/main">
        <mc:Choice Requires="a14">
          <p:sp>
            <p:nvSpPr>
              <p:cNvPr id="2" name="TextBox 1"/>
              <p:cNvSpPr txBox="1"/>
              <p:nvPr/>
            </p:nvSpPr>
            <p:spPr>
              <a:xfrm>
                <a:off x="437591" y="2860321"/>
                <a:ext cx="3620137" cy="510589"/>
              </a:xfrm>
              <a:prstGeom prst="rect">
                <a:avLst/>
              </a:prstGeom>
              <a:solidFill>
                <a:schemeClr val="bg2">
                  <a:lumMod val="90000"/>
                </a:schemeClr>
              </a:solidFill>
              <a:ln>
                <a:solidFill>
                  <a:srgbClr val="FF0000"/>
                </a:solidFill>
              </a:ln>
            </p:spPr>
            <p:txBody>
              <a:bodyPr wrap="square" lIns="0" tIns="0" rIns="0" bIns="0" rtlCol="0">
                <a:spAutoFit/>
              </a:bodyPr>
              <a:lstStyle/>
              <a:p>
                <a:pPr algn="l" rtl="0"/>
                <a14:m>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𝒏</m:t>
                        </m:r>
                      </m:sub>
                    </m:sSub>
                    <m:r>
                      <a:rPr lang="en-US" sz="2400" b="1" i="1" smtClean="0">
                        <a:latin typeface="Cambria Math" panose="02040503050406030204" pitchFamily="18" charset="0"/>
                      </a:rPr>
                      <m:t>=</m:t>
                    </m:r>
                    <m:f>
                      <m:fPr>
                        <m:ctrlPr>
                          <a:rPr lang="en-US" sz="2400" b="1" i="1">
                            <a:latin typeface="Cambria Math" panose="02040503050406030204" pitchFamily="18" charset="0"/>
                          </a:rPr>
                        </m:ctrlPr>
                      </m:fPr>
                      <m:num>
                        <m:sSub>
                          <m:sSubPr>
                            <m:ctrlPr>
                              <a:rPr lang="en-US" sz="2400" b="1" i="1">
                                <a:latin typeface="Cambria Math" panose="02040503050406030204" pitchFamily="18" charset="0"/>
                              </a:rPr>
                            </m:ctrlPr>
                          </m:sSubPr>
                          <m:e>
                            <m:r>
                              <a:rPr lang="en-US" sz="2400" b="1" i="1">
                                <a:latin typeface="Cambria Math" panose="02040503050406030204" pitchFamily="18" charset="0"/>
                                <a:ea typeface="Cambria Math" panose="02040503050406030204" pitchFamily="18" charset="0"/>
                              </a:rPr>
                              <m:t>𝝈</m:t>
                            </m:r>
                          </m:e>
                          <m:sub>
                            <m:r>
                              <a:rPr lang="en-US" sz="2400" b="1" i="1">
                                <a:latin typeface="Cambria Math" panose="02040503050406030204" pitchFamily="18" charset="0"/>
                              </a:rPr>
                              <m:t>𝟏</m:t>
                            </m:r>
                          </m:sub>
                        </m:sSub>
                        <m:r>
                          <a:rPr lang="en-US" sz="2400" b="1" i="1">
                            <a:latin typeface="Cambria Math" panose="02040503050406030204" pitchFamily="18" charset="0"/>
                          </a:rPr>
                          <m:t>+</m:t>
                        </m:r>
                        <m:sSub>
                          <m:sSubPr>
                            <m:ctrlPr>
                              <a:rPr lang="en-US" sz="2400" b="1" i="1">
                                <a:latin typeface="Cambria Math" panose="02040503050406030204" pitchFamily="18" charset="0"/>
                              </a:rPr>
                            </m:ctrlPr>
                          </m:sSubPr>
                          <m:e>
                            <m:r>
                              <a:rPr lang="en-US" sz="2400" b="1" i="1">
                                <a:latin typeface="Cambria Math" panose="02040503050406030204" pitchFamily="18" charset="0"/>
                                <a:ea typeface="Cambria Math" panose="02040503050406030204" pitchFamily="18" charset="0"/>
                              </a:rPr>
                              <m:t>𝝈</m:t>
                            </m:r>
                          </m:e>
                          <m:sub>
                            <m:r>
                              <a:rPr lang="en-US" sz="2400" b="1" i="1">
                                <a:latin typeface="Cambria Math" panose="02040503050406030204" pitchFamily="18" charset="0"/>
                              </a:rPr>
                              <m:t>𝟑</m:t>
                            </m:r>
                          </m:sub>
                        </m:sSub>
                      </m:num>
                      <m:den>
                        <m:r>
                          <a:rPr lang="en-US" sz="2400" b="1" i="1">
                            <a:latin typeface="Cambria Math" panose="02040503050406030204" pitchFamily="18" charset="0"/>
                          </a:rPr>
                          <m:t>𝟐</m:t>
                        </m:r>
                      </m:den>
                    </m:f>
                    <m:r>
                      <a:rPr lang="en-US" sz="2400" b="1" i="1" smtClean="0">
                        <a:latin typeface="Cambria Math" panose="02040503050406030204" pitchFamily="18" charset="0"/>
                      </a:rPr>
                      <m:t>+</m:t>
                    </m:r>
                    <m:f>
                      <m:fPr>
                        <m:ctrlPr>
                          <a:rPr lang="en-US" sz="2400" b="1" i="1" smtClean="0">
                            <a:latin typeface="Cambria Math" panose="02040503050406030204" pitchFamily="18" charset="0"/>
                          </a:rPr>
                        </m:ctrlPr>
                      </m:fPr>
                      <m:num>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𝟏</m:t>
                            </m:r>
                          </m:sub>
                        </m:sSub>
                        <m:r>
                          <a:rPr lang="en-US" sz="2400" b="1" i="1" smtClean="0">
                            <a:latin typeface="Cambria Math" panose="02040503050406030204" pitchFamily="18" charset="0"/>
                          </a:rPr>
                          <m:t>− </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𝟑</m:t>
                            </m:r>
                          </m:sub>
                        </m:sSub>
                      </m:num>
                      <m:den>
                        <m:r>
                          <a:rPr lang="en-US" sz="2400" b="1" i="1" smtClean="0">
                            <a:latin typeface="Cambria Math" panose="02040503050406030204" pitchFamily="18" charset="0"/>
                          </a:rPr>
                          <m:t>𝟐</m:t>
                        </m:r>
                      </m:den>
                    </m:f>
                  </m:oMath>
                </a14:m>
                <a:r>
                  <a:rPr lang="en-US" sz="2400" b="1" dirty="0" smtClean="0"/>
                  <a:t> </a:t>
                </a:r>
                <a:r>
                  <a:rPr lang="en-US" b="1" dirty="0" smtClean="0"/>
                  <a:t>cos2</a:t>
                </a:r>
                <a:r>
                  <a:rPr lang="en-US" sz="2000" b="1" dirty="0" smtClean="0">
                    <a:sym typeface="Symbol" panose="05050102010706020507" pitchFamily="18" charset="2"/>
                  </a:rPr>
                  <a:t></a:t>
                </a:r>
                <a:endParaRPr lang="en-US" sz="2400" b="1" dirty="0"/>
              </a:p>
            </p:txBody>
          </p:sp>
        </mc:Choice>
        <mc:Fallback xmlns="">
          <p:sp>
            <p:nvSpPr>
              <p:cNvPr id="2" name="TextBox 1"/>
              <p:cNvSpPr txBox="1">
                <a:spLocks noRot="1" noChangeAspect="1" noMove="1" noResize="1" noEditPoints="1" noAdjustHandles="1" noChangeArrowheads="1" noChangeShapeType="1" noTextEdit="1"/>
              </p:cNvSpPr>
              <p:nvPr/>
            </p:nvSpPr>
            <p:spPr>
              <a:xfrm>
                <a:off x="437591" y="2860321"/>
                <a:ext cx="3620137" cy="510589"/>
              </a:xfrm>
              <a:prstGeom prst="rect">
                <a:avLst/>
              </a:prstGeom>
              <a:blipFill rotWithShape="0">
                <a:blip r:embed="rId8"/>
                <a:stretch>
                  <a:fillRect b="-9302"/>
                </a:stretch>
              </a:blipFill>
              <a:ln>
                <a:solidFill>
                  <a:srgbClr val="FF0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5774214" y="2877734"/>
                <a:ext cx="2419987" cy="489045"/>
              </a:xfrm>
              <a:prstGeom prst="rect">
                <a:avLst/>
              </a:prstGeom>
              <a:solidFill>
                <a:schemeClr val="bg2">
                  <a:lumMod val="90000"/>
                </a:schemeClr>
              </a:solidFill>
              <a:ln>
                <a:solidFill>
                  <a:srgbClr val="FF0000"/>
                </a:solidFill>
              </a:ln>
            </p:spPr>
            <p:txBody>
              <a:bodyPr wrap="square" lIns="0" tIns="0" rIns="0" bIns="0" rtlCol="0">
                <a:spAutoFit/>
              </a:bodyPr>
              <a:lstStyle>
                <a:defPPr>
                  <a:defRPr lang="en-US"/>
                </a:defPPr>
                <a:lvl1pPr algn="l" rtl="0">
                  <a:defRPr sz="2000" b="1" i="1">
                    <a:latin typeface="Cambria Math" panose="02040503050406030204" pitchFamily="18" charset="0"/>
                  </a:defRPr>
                </a:lvl1pPr>
              </a:lstStyle>
              <a:p>
                <a14:m>
                  <m:oMath xmlns:m="http://schemas.openxmlformats.org/officeDocument/2006/math">
                    <m:sSub>
                      <m:sSubPr>
                        <m:ctrlPr>
                          <a:rPr lang="en-US" sz="2400" i="1" smtClean="0">
                            <a:latin typeface="Cambria Math" panose="02040503050406030204" pitchFamily="18" charset="0"/>
                          </a:rPr>
                        </m:ctrlPr>
                      </m:sSubPr>
                      <m:e>
                        <m:r>
                          <a:rPr lang="en-US" sz="2400">
                            <a:latin typeface="Cambria Math" panose="02040503050406030204" pitchFamily="18" charset="0"/>
                          </a:rPr>
                          <m:t>𝝉</m:t>
                        </m:r>
                      </m:e>
                      <m:sub>
                        <m:r>
                          <a:rPr lang="en-US" sz="2400">
                            <a:latin typeface="Cambria Math" panose="02040503050406030204" pitchFamily="18" charset="0"/>
                          </a:rPr>
                          <m:t>𝒏</m:t>
                        </m:r>
                      </m:sub>
                    </m:sSub>
                    <m:r>
                      <a:rPr lang="en-US" sz="2400">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a:latin typeface="Cambria Math" panose="02040503050406030204" pitchFamily="18" charset="0"/>
                              </a:rPr>
                              <m:t>𝝈</m:t>
                            </m:r>
                          </m:e>
                          <m:sub>
                            <m:r>
                              <a:rPr lang="en-US" sz="2400">
                                <a:latin typeface="Cambria Math" panose="02040503050406030204" pitchFamily="18" charset="0"/>
                              </a:rPr>
                              <m:t>𝟏</m:t>
                            </m:r>
                          </m:sub>
                        </m:sSub>
                        <m:r>
                          <a:rPr lang="en-US" sz="2400">
                            <a:latin typeface="Cambria Math" panose="02040503050406030204" pitchFamily="18" charset="0"/>
                          </a:rPr>
                          <m:t>−</m:t>
                        </m:r>
                        <m:sSub>
                          <m:sSubPr>
                            <m:ctrlPr>
                              <a:rPr lang="en-US" sz="2400" i="1">
                                <a:latin typeface="Cambria Math" panose="02040503050406030204" pitchFamily="18" charset="0"/>
                              </a:rPr>
                            </m:ctrlPr>
                          </m:sSubPr>
                          <m:e>
                            <m:r>
                              <a:rPr lang="en-US" sz="2400" b="1" i="1" smtClean="0">
                                <a:latin typeface="Cambria Math" panose="02040503050406030204" pitchFamily="18" charset="0"/>
                              </a:rPr>
                              <m:t> </m:t>
                            </m:r>
                            <m:r>
                              <a:rPr lang="en-US" sz="2400">
                                <a:latin typeface="Cambria Math" panose="02040503050406030204" pitchFamily="18" charset="0"/>
                              </a:rPr>
                              <m:t>𝝈</m:t>
                            </m:r>
                          </m:e>
                          <m:sub>
                            <m:r>
                              <a:rPr lang="en-US" sz="2400">
                                <a:latin typeface="Cambria Math" panose="02040503050406030204" pitchFamily="18" charset="0"/>
                              </a:rPr>
                              <m:t>𝟑</m:t>
                            </m:r>
                          </m:sub>
                        </m:sSub>
                      </m:num>
                      <m:den>
                        <m:r>
                          <a:rPr lang="en-US" sz="2400">
                            <a:latin typeface="Cambria Math" panose="02040503050406030204" pitchFamily="18" charset="0"/>
                          </a:rPr>
                          <m:t>𝟐</m:t>
                        </m:r>
                      </m:den>
                    </m:f>
                  </m:oMath>
                </a14:m>
                <a:r>
                  <a:rPr lang="en-US" sz="2400" dirty="0"/>
                  <a:t> </a:t>
                </a:r>
                <a:r>
                  <a:rPr lang="en-US" i="0" dirty="0"/>
                  <a:t>Sin2</a:t>
                </a:r>
                <a:r>
                  <a:rPr lang="en-US" sz="2400" dirty="0">
                    <a:sym typeface="Symbol" panose="05050102010706020507" pitchFamily="18" charset="2"/>
                  </a:rPr>
                  <a:t></a:t>
                </a:r>
                <a:endParaRPr lang="en-US" sz="2400" dirty="0"/>
              </a:p>
            </p:txBody>
          </p:sp>
        </mc:Choice>
        <mc:Fallback xmlns="">
          <p:sp>
            <p:nvSpPr>
              <p:cNvPr id="8" name="TextBox 7"/>
              <p:cNvSpPr txBox="1">
                <a:spLocks noRot="1" noChangeAspect="1" noMove="1" noResize="1" noEditPoints="1" noAdjustHandles="1" noChangeArrowheads="1" noChangeShapeType="1" noTextEdit="1"/>
              </p:cNvSpPr>
              <p:nvPr/>
            </p:nvSpPr>
            <p:spPr>
              <a:xfrm>
                <a:off x="5774214" y="2877734"/>
                <a:ext cx="2419987" cy="489045"/>
              </a:xfrm>
              <a:prstGeom prst="rect">
                <a:avLst/>
              </a:prstGeom>
              <a:blipFill rotWithShape="0">
                <a:blip r:embed="rId9"/>
                <a:stretch>
                  <a:fillRect t="-10976" b="-18293"/>
                </a:stretch>
              </a:blipFill>
              <a:ln>
                <a:solidFill>
                  <a:srgbClr val="FF0000"/>
                </a:solidFill>
              </a:ln>
            </p:spPr>
            <p:txBody>
              <a:bodyPr/>
              <a:lstStyle/>
              <a:p>
                <a:r>
                  <a:rPr lang="en-US">
                    <a:noFill/>
                  </a:rPr>
                  <a:t> </a:t>
                </a:r>
              </a:p>
            </p:txBody>
          </p:sp>
        </mc:Fallback>
      </mc:AlternateContent>
      <p:sp>
        <p:nvSpPr>
          <p:cNvPr id="3" name="TextBox 2"/>
          <p:cNvSpPr txBox="1"/>
          <p:nvPr/>
        </p:nvSpPr>
        <p:spPr>
          <a:xfrm>
            <a:off x="143847" y="3567256"/>
            <a:ext cx="8828702" cy="830997"/>
          </a:xfrm>
          <a:prstGeom prst="rect">
            <a:avLst/>
          </a:prstGeom>
          <a:noFill/>
        </p:spPr>
        <p:txBody>
          <a:bodyPr wrap="square" rtlCol="0">
            <a:spAutoFit/>
          </a:bodyPr>
          <a:lstStyle>
            <a:defPPr>
              <a:defRPr lang="en-US"/>
            </a:defPPr>
            <a:lvl1pPr algn="just" rtl="0">
              <a:defRPr sz="2400" b="1">
                <a:latin typeface="+mn-lt"/>
              </a:defRPr>
            </a:lvl1pPr>
          </a:lstStyle>
          <a:p>
            <a:r>
              <a:rPr lang="en-US" dirty="0"/>
              <a:t>Note: </a:t>
            </a:r>
            <a:r>
              <a:rPr lang="en-US" dirty="0" err="1"/>
              <a:t>Eqs</a:t>
            </a:r>
            <a:r>
              <a:rPr lang="en-US" dirty="0"/>
              <a:t>. (4) and (5)  can also be obtained by differentiating Eq. (1) with respect to </a:t>
            </a:r>
            <a:r>
              <a:rPr lang="en-US" dirty="0">
                <a:solidFill>
                  <a:srgbClr val="0000FF"/>
                </a:solidFill>
              </a:rPr>
              <a:t>2</a:t>
            </a:r>
            <a:r>
              <a:rPr lang="en-US" dirty="0" smtClean="0">
                <a:solidFill>
                  <a:srgbClr val="0000FF"/>
                </a:solidFill>
                <a:sym typeface="Symbol" panose="05050102010706020507" pitchFamily="18" charset="2"/>
              </a:rPr>
              <a:t></a:t>
            </a:r>
            <a:r>
              <a:rPr lang="en-US" dirty="0" smtClean="0">
                <a:sym typeface="Symbol" panose="05050102010706020507" pitchFamily="18" charset="2"/>
              </a:rPr>
              <a:t> to get the maximum and minimum values of </a:t>
            </a:r>
            <a:r>
              <a:rPr lang="en-US" dirty="0" smtClean="0">
                <a:solidFill>
                  <a:srgbClr val="0000FF"/>
                </a:solidFill>
                <a:sym typeface="Symbol" panose="05050102010706020507" pitchFamily="18" charset="2"/>
              </a:rPr>
              <a:t></a:t>
            </a:r>
            <a:r>
              <a:rPr lang="en-US" baseline="-25000" dirty="0" smtClean="0">
                <a:solidFill>
                  <a:srgbClr val="0000FF"/>
                </a:solidFill>
                <a:sym typeface="Symbol" panose="05050102010706020507" pitchFamily="18" charset="2"/>
              </a:rPr>
              <a:t>n</a:t>
            </a:r>
            <a:r>
              <a:rPr lang="en-US" dirty="0" smtClean="0">
                <a:solidFill>
                  <a:srgbClr val="0000FF"/>
                </a:solidFill>
                <a:sym typeface="Symbol" panose="05050102010706020507" pitchFamily="18" charset="2"/>
              </a:rPr>
              <a:t> .</a:t>
            </a:r>
            <a:endParaRPr lang="en-US" dirty="0">
              <a:solidFill>
                <a:srgbClr val="0000FF"/>
              </a:solidFill>
            </a:endParaRPr>
          </a:p>
        </p:txBody>
      </p:sp>
      <p:sp>
        <p:nvSpPr>
          <p:cNvPr id="11" name="TextBox 10"/>
          <p:cNvSpPr txBox="1"/>
          <p:nvPr/>
        </p:nvSpPr>
        <p:spPr>
          <a:xfrm>
            <a:off x="143510" y="4392231"/>
            <a:ext cx="4420268" cy="461665"/>
          </a:xfrm>
          <a:prstGeom prst="rect">
            <a:avLst/>
          </a:prstGeom>
          <a:noFill/>
        </p:spPr>
        <p:txBody>
          <a:bodyPr wrap="square" rtlCol="0">
            <a:spAutoFit/>
          </a:bodyPr>
          <a:lstStyle>
            <a:defPPr>
              <a:defRPr lang="en-US"/>
            </a:defPPr>
            <a:lvl1pPr algn="just" rtl="0">
              <a:defRPr sz="2400" b="1">
                <a:latin typeface="+mn-lt"/>
              </a:defRPr>
            </a:lvl1pPr>
          </a:lstStyle>
          <a:p>
            <a:r>
              <a:rPr lang="en-US" dirty="0" smtClean="0"/>
              <a:t>Therefore we can conclude that: </a:t>
            </a:r>
            <a:endParaRPr lang="en-US" dirty="0"/>
          </a:p>
        </p:txBody>
      </p:sp>
      <mc:AlternateContent xmlns:mc="http://schemas.openxmlformats.org/markup-compatibility/2006" xmlns:a14="http://schemas.microsoft.com/office/drawing/2010/main">
        <mc:Choice Requires="a14">
          <p:sp>
            <p:nvSpPr>
              <p:cNvPr id="12" name="TextBox 11"/>
              <p:cNvSpPr txBox="1"/>
              <p:nvPr/>
            </p:nvSpPr>
            <p:spPr>
              <a:xfrm>
                <a:off x="437591" y="4790945"/>
                <a:ext cx="8063389" cy="1200329"/>
              </a:xfrm>
              <a:prstGeom prst="rect">
                <a:avLst/>
              </a:prstGeom>
              <a:noFill/>
            </p:spPr>
            <p:txBody>
              <a:bodyPr wrap="square" rtlCol="0">
                <a:spAutoFit/>
              </a:bodyPr>
              <a:lstStyle>
                <a:defPPr>
                  <a:defRPr lang="en-US"/>
                </a:defPPr>
                <a:lvl1pPr algn="just" rtl="0">
                  <a:defRPr sz="2400" b="1">
                    <a:latin typeface="+mn-lt"/>
                  </a:defRPr>
                </a:lvl1pPr>
              </a:lstStyle>
              <a:p>
                <a:pPr marL="228600" indent="-228600">
                  <a:buFont typeface="Arial" panose="020B0604020202020204" pitchFamily="34" charset="0"/>
                  <a:buChar char="•"/>
                </a:pPr>
                <a:r>
                  <a:rPr lang="en-US" dirty="0" smtClean="0"/>
                  <a:t>Whenever shear stress on any plane is </a:t>
                </a:r>
                <a:r>
                  <a:rPr lang="en-US" dirty="0" smtClean="0">
                    <a:solidFill>
                      <a:srgbClr val="0000FF"/>
                    </a:solidFill>
                  </a:rPr>
                  <a:t>zero</a:t>
                </a:r>
                <a:r>
                  <a:rPr lang="en-US" dirty="0" smtClean="0"/>
                  <a:t>, the plane is called </a:t>
                </a:r>
                <a:r>
                  <a:rPr lang="en-US" dirty="0" smtClean="0">
                    <a:solidFill>
                      <a:srgbClr val="FF0000"/>
                    </a:solidFill>
                  </a:rPr>
                  <a:t>PRINCIPAL</a:t>
                </a:r>
                <a:r>
                  <a:rPr lang="en-US" dirty="0" smtClean="0"/>
                  <a:t> </a:t>
                </a:r>
                <a:r>
                  <a:rPr lang="en-US" dirty="0" smtClean="0">
                    <a:solidFill>
                      <a:srgbClr val="FF0000"/>
                    </a:solidFill>
                  </a:rPr>
                  <a:t>PLANE</a:t>
                </a:r>
                <a:r>
                  <a:rPr lang="en-US" dirty="0" smtClean="0"/>
                  <a:t>. this  </a:t>
                </a:r>
                <a:r>
                  <a:rPr lang="en-US" dirty="0"/>
                  <a:t>plane has either the maximum </a:t>
                </a:r>
                <a:r>
                  <a:rPr lang="en-US" dirty="0" smtClean="0"/>
                  <a:t>principal stress </a:t>
                </a:r>
                <a14:m>
                  <m:oMath xmlns:m="http://schemas.openxmlformats.org/officeDocument/2006/math">
                    <m:sSub>
                      <m:sSubPr>
                        <m:ctrlPr>
                          <a:rPr lang="en-US" i="1" smtClean="0">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ea typeface="Cambria Math" panose="02040503050406030204" pitchFamily="18" charset="0"/>
                          </a:rPr>
                          <m:t>𝝈</m:t>
                        </m:r>
                      </m:e>
                      <m:sub>
                        <m:r>
                          <a:rPr lang="en-US" i="1">
                            <a:solidFill>
                              <a:srgbClr val="FF0000"/>
                            </a:solidFill>
                            <a:latin typeface="Cambria Math" panose="02040503050406030204" pitchFamily="18" charset="0"/>
                          </a:rPr>
                          <m:t>𝟏</m:t>
                        </m:r>
                      </m:sub>
                    </m:sSub>
                  </m:oMath>
                </a14:m>
                <a:r>
                  <a:rPr lang="en-US" dirty="0" smtClean="0"/>
                  <a:t> or the minor principal stress </a:t>
                </a:r>
                <a14:m>
                  <m:oMath xmlns:m="http://schemas.openxmlformats.org/officeDocument/2006/math">
                    <m:sSub>
                      <m:sSubPr>
                        <m:ctrlPr>
                          <a:rPr lang="en-US" i="1" smtClean="0">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ea typeface="Cambria Math" panose="02040503050406030204" pitchFamily="18" charset="0"/>
                          </a:rPr>
                          <m:t>𝝈</m:t>
                        </m:r>
                      </m:e>
                      <m:sub>
                        <m:r>
                          <a:rPr lang="en-US" b="1" i="1" smtClean="0">
                            <a:solidFill>
                              <a:srgbClr val="FF0000"/>
                            </a:solidFill>
                            <a:latin typeface="Cambria Math" panose="02040503050406030204" pitchFamily="18" charset="0"/>
                            <a:ea typeface="Cambria Math" panose="02040503050406030204" pitchFamily="18" charset="0"/>
                          </a:rPr>
                          <m:t>𝟑</m:t>
                        </m:r>
                      </m:sub>
                    </m:sSub>
                    <m:r>
                      <a:rPr lang="en-US" b="1" i="0" smtClean="0">
                        <a:latin typeface="Cambria Math" panose="02040503050406030204" pitchFamily="18" charset="0"/>
                      </a:rPr>
                      <m:t>.</m:t>
                    </m:r>
                  </m:oMath>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437591" y="4790945"/>
                <a:ext cx="8063389" cy="1200329"/>
              </a:xfrm>
              <a:prstGeom prst="rect">
                <a:avLst/>
              </a:prstGeom>
              <a:blipFill rotWithShape="0">
                <a:blip r:embed="rId10"/>
                <a:stretch>
                  <a:fillRect l="-1058" t="-4061" r="-1134" b="-10660"/>
                </a:stretch>
              </a:blipFill>
            </p:spPr>
            <p:txBody>
              <a:bodyPr/>
              <a:lstStyle/>
              <a:p>
                <a:r>
                  <a:rPr lang="en-US">
                    <a:noFill/>
                  </a:rPr>
                  <a:t> </a:t>
                </a:r>
              </a:p>
            </p:txBody>
          </p:sp>
        </mc:Fallback>
      </mc:AlternateContent>
      <p:sp>
        <p:nvSpPr>
          <p:cNvPr id="14" name="TextBox 13"/>
          <p:cNvSpPr txBox="1"/>
          <p:nvPr/>
        </p:nvSpPr>
        <p:spPr>
          <a:xfrm>
            <a:off x="437591" y="5979393"/>
            <a:ext cx="8063389" cy="830997"/>
          </a:xfrm>
          <a:prstGeom prst="rect">
            <a:avLst/>
          </a:prstGeom>
          <a:noFill/>
        </p:spPr>
        <p:txBody>
          <a:bodyPr wrap="square" rtlCol="0">
            <a:spAutoFit/>
          </a:bodyPr>
          <a:lstStyle>
            <a:defPPr>
              <a:defRPr lang="en-US"/>
            </a:defPPr>
            <a:lvl1pPr marL="342900" indent="-342900" algn="just" rtl="0">
              <a:buFont typeface="Arial" panose="020B0604020202020204" pitchFamily="34" charset="0"/>
              <a:buChar char="•"/>
              <a:defRPr sz="2000" b="1">
                <a:latin typeface="+mn-lt"/>
              </a:defRPr>
            </a:lvl1pPr>
          </a:lstStyle>
          <a:p>
            <a:pPr marL="228600" indent="-228600"/>
            <a:r>
              <a:rPr lang="en-US" sz="2400" dirty="0"/>
              <a:t>For planes with major and minor principal stresses the value of shear stress is </a:t>
            </a:r>
            <a:r>
              <a:rPr lang="en-US" sz="2400" dirty="0" smtClean="0">
                <a:solidFill>
                  <a:srgbClr val="FF0000"/>
                </a:solidFill>
              </a:rPr>
              <a:t>zero</a:t>
            </a:r>
            <a:r>
              <a:rPr lang="en-US" sz="2400" dirty="0"/>
              <a:t>.</a:t>
            </a:r>
          </a:p>
        </p:txBody>
      </p:sp>
      <p:sp>
        <p:nvSpPr>
          <p:cNvPr id="13" name="Rectangle 12"/>
          <p:cNvSpPr/>
          <p:nvPr/>
        </p:nvSpPr>
        <p:spPr>
          <a:xfrm>
            <a:off x="3835638" y="541218"/>
            <a:ext cx="1784201" cy="461665"/>
          </a:xfrm>
          <a:prstGeom prst="rect">
            <a:avLst/>
          </a:prstGeom>
        </p:spPr>
        <p:txBody>
          <a:bodyPr wrap="square">
            <a:spAutoFit/>
          </a:bodyPr>
          <a:lstStyle/>
          <a:p>
            <a:pPr algn="l" rtl="0"/>
            <a:r>
              <a:rPr lang="en-US" sz="2400" b="1" dirty="0" smtClean="0">
                <a:latin typeface="+mn-lt"/>
              </a:rPr>
              <a:t>.........(4)</a:t>
            </a:r>
          </a:p>
        </p:txBody>
      </p:sp>
      <p:sp>
        <p:nvSpPr>
          <p:cNvPr id="15" name="Rectangle 14"/>
          <p:cNvSpPr/>
          <p:nvPr/>
        </p:nvSpPr>
        <p:spPr>
          <a:xfrm>
            <a:off x="3903104" y="1563951"/>
            <a:ext cx="1784201" cy="461665"/>
          </a:xfrm>
          <a:prstGeom prst="rect">
            <a:avLst/>
          </a:prstGeom>
        </p:spPr>
        <p:txBody>
          <a:bodyPr wrap="square">
            <a:spAutoFit/>
          </a:bodyPr>
          <a:lstStyle/>
          <a:p>
            <a:pPr algn="l" rtl="0"/>
            <a:r>
              <a:rPr lang="en-US" sz="2400" b="1" dirty="0" smtClean="0">
                <a:latin typeface="+mn-lt"/>
              </a:rPr>
              <a:t>........(5)</a:t>
            </a:r>
          </a:p>
        </p:txBody>
      </p:sp>
      <p:sp>
        <p:nvSpPr>
          <p:cNvPr id="16" name="Rectangle 15"/>
          <p:cNvSpPr/>
          <p:nvPr/>
        </p:nvSpPr>
        <p:spPr>
          <a:xfrm>
            <a:off x="4057729" y="2860321"/>
            <a:ext cx="1271510" cy="461665"/>
          </a:xfrm>
          <a:prstGeom prst="rect">
            <a:avLst/>
          </a:prstGeom>
        </p:spPr>
        <p:txBody>
          <a:bodyPr wrap="square">
            <a:spAutoFit/>
          </a:bodyPr>
          <a:lstStyle/>
          <a:p>
            <a:pPr algn="l" rtl="0"/>
            <a:r>
              <a:rPr lang="en-US" sz="2400" b="1" dirty="0" smtClean="0">
                <a:latin typeface="+mn-lt"/>
              </a:rPr>
              <a:t>.......(6)</a:t>
            </a:r>
          </a:p>
        </p:txBody>
      </p:sp>
      <p:sp>
        <p:nvSpPr>
          <p:cNvPr id="17" name="Rectangle 16"/>
          <p:cNvSpPr/>
          <p:nvPr/>
        </p:nvSpPr>
        <p:spPr>
          <a:xfrm>
            <a:off x="8103986" y="2854300"/>
            <a:ext cx="1025644" cy="461665"/>
          </a:xfrm>
          <a:prstGeom prst="rect">
            <a:avLst/>
          </a:prstGeom>
        </p:spPr>
        <p:txBody>
          <a:bodyPr wrap="square">
            <a:spAutoFit/>
          </a:bodyPr>
          <a:lstStyle/>
          <a:p>
            <a:pPr algn="l" rtl="0"/>
            <a:r>
              <a:rPr lang="en-US" sz="2400" b="1" dirty="0" smtClean="0">
                <a:latin typeface="+mn-lt"/>
              </a:rPr>
              <a:t>......(7)</a:t>
            </a:r>
          </a:p>
        </p:txBody>
      </p:sp>
    </p:spTree>
    <p:custDataLst>
      <p:tags r:id="rId2"/>
    </p:custData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7153" y="17411"/>
            <a:ext cx="3318854" cy="400110"/>
          </a:xfrm>
          <a:prstGeom prst="rect">
            <a:avLst/>
          </a:prstGeom>
          <a:noFill/>
          <a:ln w="9525">
            <a:noFill/>
            <a:miter lim="800000"/>
            <a:headEnd/>
            <a:tailEnd/>
          </a:ln>
        </p:spPr>
        <p:txBody>
          <a:bodyPr wrap="square" anchor="b">
            <a:spAutoFit/>
          </a:bodyPr>
          <a:lstStyle/>
          <a:p>
            <a:pPr algn="l" rtl="0" eaLnBrk="0" fontAlgn="auto" hangingPunct="0">
              <a:spcBef>
                <a:spcPct val="20000"/>
              </a:spcBef>
              <a:spcAft>
                <a:spcPts val="0"/>
              </a:spcAft>
              <a:defRPr/>
            </a:pPr>
            <a:r>
              <a:rPr lang="en-US" sz="2000" b="1" u="sng" dirty="0" smtClean="0">
                <a:solidFill>
                  <a:srgbClr val="0B0BEF"/>
                </a:solidFill>
                <a:latin typeface="Arial" pitchFamily="34" charset="0"/>
                <a:cs typeface="Arial" pitchFamily="34" charset="0"/>
              </a:rPr>
              <a:t>II. Maximum shear stress</a:t>
            </a:r>
            <a:endParaRPr lang="en-AU" sz="2000" b="1" u="sng" dirty="0" smtClean="0">
              <a:solidFill>
                <a:srgbClr val="0B0BEF"/>
              </a:solidFill>
              <a:latin typeface="Arial" pitchFamily="34" charset="0"/>
              <a:cs typeface="Arial" pitchFamily="34" charset="0"/>
            </a:endParaRPr>
          </a:p>
        </p:txBody>
      </p:sp>
      <mc:AlternateContent xmlns:mc="http://schemas.openxmlformats.org/markup-compatibility/2006" xmlns:a14="http://schemas.microsoft.com/office/drawing/2010/main">
        <mc:Choice Requires="a14">
          <p:sp>
            <p:nvSpPr>
              <p:cNvPr id="4" name="TextBox 3"/>
              <p:cNvSpPr txBox="1"/>
              <p:nvPr/>
            </p:nvSpPr>
            <p:spPr>
              <a:xfrm>
                <a:off x="851851" y="1137414"/>
                <a:ext cx="3720149" cy="649217"/>
              </a:xfrm>
              <a:prstGeom prst="rect">
                <a:avLst/>
              </a:prstGeom>
              <a:noFill/>
            </p:spPr>
            <p:txBody>
              <a:bodyPr wrap="square" lIns="0" tIns="0" rIns="0" bIns="0" rtlCol="0">
                <a:spAutoFit/>
              </a:bodyPr>
              <a:lstStyle/>
              <a:p>
                <a:pPr algn="l" rtl="0"/>
                <a:r>
                  <a:rPr lang="en-US" sz="2400" dirty="0" smtClean="0"/>
                  <a:t>tan2</a:t>
                </a:r>
                <a14:m>
                  <m:oMath xmlns:m="http://schemas.openxmlformats.org/officeDocument/2006/math">
                    <m:sSubSup>
                      <m:sSubSupPr>
                        <m:ctrlPr>
                          <a:rPr lang="en-US" sz="2400" i="1" smtClean="0">
                            <a:latin typeface="Cambria Math" panose="02040503050406030204" pitchFamily="18" charset="0"/>
                          </a:rPr>
                        </m:ctrlPr>
                      </m:sSubSupPr>
                      <m:e>
                        <m:r>
                          <m:rPr>
                            <m:sty m:val="p"/>
                          </m:rPr>
                          <a:rPr lang="en-US" sz="2400" i="0" smtClean="0">
                            <a:latin typeface="Cambria Math" panose="02040503050406030204" pitchFamily="18" charset="0"/>
                            <a:ea typeface="Cambria Math" panose="02040503050406030204" pitchFamily="18" charset="0"/>
                          </a:rPr>
                          <m:t>θ</m:t>
                        </m:r>
                      </m:e>
                      <m:sub>
                        <m:r>
                          <m:rPr>
                            <m:sty m:val="p"/>
                          </m:rPr>
                          <a:rPr lang="en-US" sz="2400" b="0" i="0" smtClean="0">
                            <a:latin typeface="Cambria Math" panose="02040503050406030204" pitchFamily="18" charset="0"/>
                          </a:rPr>
                          <m:t>p</m:t>
                        </m:r>
                      </m:sub>
                      <m:sup>
                        <m:r>
                          <a:rPr lang="en-US" sz="2400" b="0" i="0" smtClean="0">
                            <a:latin typeface="Cambria Math" panose="02040503050406030204" pitchFamily="18" charset="0"/>
                          </a:rPr>
                          <m:t>′</m:t>
                        </m:r>
                      </m:sup>
                    </m:sSubSup>
                    <m:r>
                      <a:rPr lang="en-US" sz="2400" b="1" i="1" smtClean="0">
                        <a:latin typeface="Cambria Math" panose="02040503050406030204" pitchFamily="18" charset="0"/>
                      </a:rPr>
                      <m:t>=−</m:t>
                    </m:r>
                    <m:f>
                      <m:fPr>
                        <m:ctrlPr>
                          <a:rPr lang="en-US" sz="2400" b="1" i="1" smtClean="0">
                            <a:latin typeface="Cambria Math" panose="02040503050406030204" pitchFamily="18" charset="0"/>
                          </a:rPr>
                        </m:ctrlPr>
                      </m:fPr>
                      <m:num>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m:t>
                            </m:r>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𝒙</m:t>
                            </m:r>
                          </m:sub>
                        </m:sSub>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𝒚</m:t>
                            </m:r>
                            <m:r>
                              <a:rPr lang="en-US" sz="2400" b="1" i="1" smtClean="0">
                                <a:latin typeface="Cambria Math" panose="02040503050406030204" pitchFamily="18" charset="0"/>
                              </a:rPr>
                              <m:t>)</m:t>
                            </m:r>
                          </m:sub>
                        </m:sSub>
                      </m:num>
                      <m:den>
                        <m:r>
                          <a:rPr lang="en-US" sz="2400" b="1" i="1" smtClean="0">
                            <a:latin typeface="Cambria Math" panose="02040503050406030204" pitchFamily="18" charset="0"/>
                          </a:rPr>
                          <m:t>𝟐</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𝝉</m:t>
                            </m:r>
                          </m:e>
                          <m:sub>
                            <m:r>
                              <a:rPr lang="en-US" sz="2400" b="1" i="1" smtClean="0">
                                <a:latin typeface="Cambria Math" panose="02040503050406030204" pitchFamily="18" charset="0"/>
                              </a:rPr>
                              <m:t>𝒙𝒚</m:t>
                            </m:r>
                          </m:sub>
                        </m:sSub>
                      </m:den>
                    </m:f>
                  </m:oMath>
                </a14:m>
                <a:r>
                  <a:rPr lang="en-US" sz="2400" b="1" dirty="0" smtClean="0"/>
                  <a:t> </a:t>
                </a:r>
                <a:r>
                  <a:rPr lang="en-US" b="1" dirty="0" smtClean="0"/>
                  <a:t>…….(8)</a:t>
                </a:r>
                <a:r>
                  <a:rPr lang="en-US" sz="2400" b="1" dirty="0" smtClean="0"/>
                  <a:t> </a:t>
                </a:r>
                <a:endParaRPr lang="en-US" sz="2400" b="1" dirty="0"/>
              </a:p>
            </p:txBody>
          </p:sp>
        </mc:Choice>
        <mc:Fallback xmlns="">
          <p:sp>
            <p:nvSpPr>
              <p:cNvPr id="4" name="TextBox 3"/>
              <p:cNvSpPr txBox="1">
                <a:spLocks noRot="1" noChangeAspect="1" noMove="1" noResize="1" noEditPoints="1" noAdjustHandles="1" noChangeArrowheads="1" noChangeShapeType="1" noTextEdit="1"/>
              </p:cNvSpPr>
              <p:nvPr/>
            </p:nvSpPr>
            <p:spPr>
              <a:xfrm>
                <a:off x="851851" y="1137414"/>
                <a:ext cx="3720149" cy="649217"/>
              </a:xfrm>
              <a:prstGeom prst="rect">
                <a:avLst/>
              </a:prstGeom>
              <a:blipFill rotWithShape="0">
                <a:blip r:embed="rId2"/>
                <a:stretch>
                  <a:fillRect l="-5082" b="-1887"/>
                </a:stretch>
              </a:blipFill>
            </p:spPr>
            <p:txBody>
              <a:bodyPr/>
              <a:lstStyle/>
              <a:p>
                <a:r>
                  <a:rPr lang="en-US">
                    <a:noFill/>
                  </a:rPr>
                  <a:t> </a:t>
                </a:r>
              </a:p>
            </p:txBody>
          </p:sp>
        </mc:Fallback>
      </mc:AlternateContent>
      <p:sp>
        <p:nvSpPr>
          <p:cNvPr id="5" name="TextBox 4"/>
          <p:cNvSpPr txBox="1"/>
          <p:nvPr/>
        </p:nvSpPr>
        <p:spPr>
          <a:xfrm>
            <a:off x="308926" y="428617"/>
            <a:ext cx="7792087" cy="707886"/>
          </a:xfrm>
          <a:prstGeom prst="rect">
            <a:avLst/>
          </a:prstGeom>
          <a:noFill/>
        </p:spPr>
        <p:txBody>
          <a:bodyPr wrap="square" rtlCol="0">
            <a:spAutoFit/>
          </a:bodyPr>
          <a:lstStyle/>
          <a:p>
            <a:pPr algn="l" rtl="0"/>
            <a:r>
              <a:rPr lang="en-US" sz="2000" b="1" dirty="0" smtClean="0">
                <a:latin typeface="+mn-lt"/>
              </a:rPr>
              <a:t>The maximum shear stress can be obtained by differentiating Eq. (2) w.r.t  </a:t>
            </a:r>
            <a:r>
              <a:rPr lang="en-US" sz="2000" b="1" dirty="0" smtClean="0">
                <a:solidFill>
                  <a:srgbClr val="FF0000"/>
                </a:solidFill>
                <a:latin typeface="+mn-lt"/>
              </a:rPr>
              <a:t>2</a:t>
            </a:r>
            <a:r>
              <a:rPr lang="en-US" sz="2000" b="1" dirty="0" smtClean="0">
                <a:solidFill>
                  <a:srgbClr val="FF0000"/>
                </a:solidFill>
                <a:latin typeface="+mn-lt"/>
                <a:sym typeface="Symbol" panose="05050102010706020507" pitchFamily="18" charset="2"/>
              </a:rPr>
              <a:t></a:t>
            </a:r>
            <a:r>
              <a:rPr lang="en-US" sz="2000" b="1" dirty="0" smtClean="0">
                <a:latin typeface="+mn-lt"/>
                <a:sym typeface="Symbol" panose="05050102010706020507" pitchFamily="18" charset="2"/>
              </a:rPr>
              <a:t>, i.e.</a:t>
            </a:r>
            <a:endParaRPr lang="en-US" sz="2000" b="1" dirty="0">
              <a:latin typeface="+mn-lt"/>
            </a:endParaRPr>
          </a:p>
        </p:txBody>
      </p:sp>
      <p:sp>
        <p:nvSpPr>
          <p:cNvPr id="6" name="TextBox 5"/>
          <p:cNvSpPr txBox="1"/>
          <p:nvPr/>
        </p:nvSpPr>
        <p:spPr>
          <a:xfrm>
            <a:off x="204151" y="1776220"/>
            <a:ext cx="4982212" cy="400110"/>
          </a:xfrm>
          <a:prstGeom prst="rect">
            <a:avLst/>
          </a:prstGeom>
          <a:noFill/>
        </p:spPr>
        <p:txBody>
          <a:bodyPr wrap="square" rtlCol="0">
            <a:spAutoFit/>
          </a:bodyPr>
          <a:lstStyle/>
          <a:p>
            <a:pPr algn="l" rtl="0"/>
            <a:r>
              <a:rPr lang="en-US" sz="2000" b="1" dirty="0" smtClean="0">
                <a:latin typeface="+mn-lt"/>
              </a:rPr>
              <a:t>Eq. (8) is the </a:t>
            </a:r>
            <a:r>
              <a:rPr lang="en-US" sz="2000" b="1" dirty="0" smtClean="0">
                <a:solidFill>
                  <a:srgbClr val="FF0000"/>
                </a:solidFill>
                <a:latin typeface="+mn-lt"/>
              </a:rPr>
              <a:t>negative</a:t>
            </a:r>
            <a:r>
              <a:rPr lang="en-US" sz="2000" b="1" dirty="0" smtClean="0">
                <a:latin typeface="+mn-lt"/>
              </a:rPr>
              <a:t> </a:t>
            </a:r>
            <a:r>
              <a:rPr lang="en-US" sz="2000" b="1" dirty="0" smtClean="0">
                <a:solidFill>
                  <a:srgbClr val="FF0000"/>
                </a:solidFill>
                <a:latin typeface="+mn-lt"/>
              </a:rPr>
              <a:t>reciprocal</a:t>
            </a:r>
            <a:r>
              <a:rPr lang="en-US" sz="2000" b="1" dirty="0" smtClean="0">
                <a:latin typeface="+mn-lt"/>
              </a:rPr>
              <a:t> of Eq. (3).</a:t>
            </a:r>
            <a:endParaRPr lang="en-US" sz="2000" b="1" dirty="0">
              <a:latin typeface="+mn-lt"/>
            </a:endParaRPr>
          </a:p>
        </p:txBody>
      </p:sp>
      <mc:AlternateContent xmlns:mc="http://schemas.openxmlformats.org/markup-compatibility/2006" xmlns:a14="http://schemas.microsoft.com/office/drawing/2010/main">
        <mc:Choice Requires="a14">
          <p:sp>
            <p:nvSpPr>
              <p:cNvPr id="7" name="TextBox 6"/>
              <p:cNvSpPr txBox="1"/>
              <p:nvPr/>
            </p:nvSpPr>
            <p:spPr>
              <a:xfrm>
                <a:off x="251774" y="2224651"/>
                <a:ext cx="8330249" cy="1404231"/>
              </a:xfrm>
              <a:prstGeom prst="rect">
                <a:avLst/>
              </a:prstGeom>
              <a:noFill/>
            </p:spPr>
            <p:txBody>
              <a:bodyPr wrap="square" rtlCol="0">
                <a:spAutoFit/>
              </a:bodyPr>
              <a:lstStyle/>
              <a:p>
                <a:pPr algn="just" rtl="0"/>
                <a:r>
                  <a:rPr lang="en-US" sz="2000" b="1" dirty="0" smtClean="0">
                    <a:latin typeface="+mn-lt"/>
                  </a:rPr>
                  <a:t>This means that the shearing stress reaches </a:t>
                </a:r>
                <a:r>
                  <a:rPr lang="en-US" sz="2000" b="1" dirty="0" smtClean="0">
                    <a:solidFill>
                      <a:srgbClr val="0B0BEF"/>
                    </a:solidFill>
                    <a:latin typeface="+mn-lt"/>
                  </a:rPr>
                  <a:t>EXTREME</a:t>
                </a:r>
                <a:r>
                  <a:rPr lang="en-US" sz="2000" b="1" dirty="0" smtClean="0">
                    <a:latin typeface="+mn-lt"/>
                  </a:rPr>
                  <a:t> values on planes making 90</a:t>
                </a:r>
                <a:r>
                  <a:rPr lang="en-US" sz="2000" b="1" baseline="30000" dirty="0" smtClean="0">
                    <a:latin typeface="+mn-lt"/>
                  </a:rPr>
                  <a:t>o</a:t>
                </a:r>
                <a:r>
                  <a:rPr lang="en-US" sz="2000" b="1" baseline="-25000" dirty="0" smtClean="0">
                    <a:latin typeface="+mn-lt"/>
                  </a:rPr>
                  <a:t> </a:t>
                </a:r>
                <a:r>
                  <a:rPr lang="en-US" sz="2000" b="1" dirty="0" smtClean="0">
                    <a:latin typeface="+mn-lt"/>
                  </a:rPr>
                  <a:t> with the directions described by </a:t>
                </a:r>
                <a:r>
                  <a:rPr lang="en-US" sz="2000" b="1" dirty="0" smtClean="0">
                    <a:solidFill>
                      <a:srgbClr val="0B0BEF"/>
                    </a:solidFill>
                    <a:latin typeface="+mn-lt"/>
                  </a:rPr>
                  <a:t>2</a:t>
                </a:r>
                <a:r>
                  <a:rPr lang="en-US" sz="2000" b="1" dirty="0" smtClean="0">
                    <a:solidFill>
                      <a:srgbClr val="0B0BEF"/>
                    </a:solidFill>
                    <a:sym typeface="Symbol" panose="05050102010706020507" pitchFamily="18" charset="2"/>
                  </a:rPr>
                  <a:t></a:t>
                </a:r>
                <a:r>
                  <a:rPr lang="en-US" sz="2000" b="1" baseline="-25000" dirty="0" smtClean="0">
                    <a:solidFill>
                      <a:srgbClr val="0B0BEF"/>
                    </a:solidFill>
                    <a:sym typeface="Symbol" panose="05050102010706020507" pitchFamily="18" charset="2"/>
                  </a:rPr>
                  <a:t>p</a:t>
                </a:r>
                <a:r>
                  <a:rPr lang="en-US" sz="2000" b="1" dirty="0" smtClean="0">
                    <a:latin typeface="+mn-lt"/>
                  </a:rPr>
                  <a:t>. In real space, however the angle </a:t>
                </a:r>
                <a14:m>
                  <m:oMath xmlns:m="http://schemas.openxmlformats.org/officeDocument/2006/math">
                    <m:sSubSup>
                      <m:sSubSupPr>
                        <m:ctrlPr>
                          <a:rPr lang="en-US" sz="2000" i="1">
                            <a:latin typeface="Cambria Math" panose="02040503050406030204" pitchFamily="18" charset="0"/>
                          </a:rPr>
                        </m:ctrlPr>
                      </m:sSubSupPr>
                      <m:e>
                        <m:r>
                          <m:rPr>
                            <m:sty m:val="p"/>
                          </m:rPr>
                          <a:rPr lang="en-US" sz="2000" i="0">
                            <a:latin typeface="Cambria Math" panose="02040503050406030204" pitchFamily="18" charset="0"/>
                            <a:ea typeface="Cambria Math" panose="02040503050406030204" pitchFamily="18" charset="0"/>
                          </a:rPr>
                          <m:t>θ</m:t>
                        </m:r>
                      </m:e>
                      <m:sub>
                        <m:r>
                          <m:rPr>
                            <m:sty m:val="p"/>
                          </m:rPr>
                          <a:rPr lang="en-US" sz="2000" i="0">
                            <a:latin typeface="Cambria Math" panose="02040503050406030204" pitchFamily="18" charset="0"/>
                          </a:rPr>
                          <m:t>p</m:t>
                        </m:r>
                      </m:sub>
                      <m:sup>
                        <m:r>
                          <a:rPr lang="en-US" sz="2000" i="0">
                            <a:latin typeface="Cambria Math" panose="02040503050406030204" pitchFamily="18" charset="0"/>
                          </a:rPr>
                          <m:t>′</m:t>
                        </m:r>
                      </m:sup>
                    </m:sSubSup>
                  </m:oMath>
                </a14:m>
                <a:r>
                  <a:rPr lang="en-US" sz="2000" b="1" dirty="0" smtClean="0">
                    <a:sym typeface="Symbol" panose="05050102010706020507" pitchFamily="18" charset="2"/>
                  </a:rPr>
                  <a:t> is of interest rather than </a:t>
                </a:r>
                <a14:m>
                  <m:oMath xmlns:m="http://schemas.openxmlformats.org/officeDocument/2006/math">
                    <m:sSubSup>
                      <m:sSubSupPr>
                        <m:ctrlPr>
                          <a:rPr lang="en-US" sz="2000" i="1">
                            <a:latin typeface="Cambria Math" panose="02040503050406030204" pitchFamily="18" charset="0"/>
                          </a:rPr>
                        </m:ctrlPr>
                      </m:sSubSupPr>
                      <m:e>
                        <m:r>
                          <a:rPr lang="en-US" sz="2000" b="0" i="0" smtClean="0">
                            <a:latin typeface="Cambria Math" panose="02040503050406030204" pitchFamily="18" charset="0"/>
                          </a:rPr>
                          <m:t>2</m:t>
                        </m:r>
                        <m:r>
                          <m:rPr>
                            <m:sty m:val="p"/>
                          </m:rPr>
                          <a:rPr lang="en-US" sz="2000" i="0">
                            <a:latin typeface="Cambria Math" panose="02040503050406030204" pitchFamily="18" charset="0"/>
                            <a:ea typeface="Cambria Math" panose="02040503050406030204" pitchFamily="18" charset="0"/>
                          </a:rPr>
                          <m:t>θ</m:t>
                        </m:r>
                      </m:e>
                      <m:sub>
                        <m:r>
                          <m:rPr>
                            <m:sty m:val="p"/>
                          </m:rPr>
                          <a:rPr lang="en-US" sz="2000" i="0">
                            <a:latin typeface="Cambria Math" panose="02040503050406030204" pitchFamily="18" charset="0"/>
                          </a:rPr>
                          <m:t>p</m:t>
                        </m:r>
                      </m:sub>
                      <m:sup>
                        <m:r>
                          <a:rPr lang="en-US" sz="2000" i="0">
                            <a:latin typeface="Cambria Math" panose="02040503050406030204" pitchFamily="18" charset="0"/>
                          </a:rPr>
                          <m:t>′</m:t>
                        </m:r>
                      </m:sup>
                    </m:sSubSup>
                  </m:oMath>
                </a14:m>
                <a:r>
                  <a:rPr lang="en-US" sz="2000" b="1" dirty="0" smtClean="0">
                    <a:sym typeface="Symbol" panose="05050102010706020507" pitchFamily="18" charset="2"/>
                  </a:rPr>
                  <a:t>. Therefore the extreme values of shear stress are reached at 45</a:t>
                </a:r>
                <a:r>
                  <a:rPr lang="en-US" sz="2000" b="1" baseline="30000" dirty="0" smtClean="0">
                    <a:sym typeface="Symbol" panose="05050102010706020507" pitchFamily="18" charset="2"/>
                  </a:rPr>
                  <a:t>o</a:t>
                </a:r>
                <a:r>
                  <a:rPr lang="en-US" sz="2000" b="1" baseline="-25000" dirty="0" smtClean="0">
                    <a:sym typeface="Symbol" panose="05050102010706020507" pitchFamily="18" charset="2"/>
                  </a:rPr>
                  <a:t> </a:t>
                </a:r>
                <a:r>
                  <a:rPr lang="en-US" sz="2000" b="1" dirty="0" smtClean="0">
                    <a:sym typeface="Symbol" panose="05050102010706020507" pitchFamily="18" charset="2"/>
                  </a:rPr>
                  <a:t> to direction defined by </a:t>
                </a:r>
                <a14:m>
                  <m:oMath xmlns:m="http://schemas.openxmlformats.org/officeDocument/2006/math">
                    <m:sSubSup>
                      <m:sSubSupPr>
                        <m:ctrlPr>
                          <a:rPr lang="en-US" sz="2000" i="1">
                            <a:latin typeface="Cambria Math" panose="02040503050406030204" pitchFamily="18" charset="0"/>
                          </a:rPr>
                        </m:ctrlPr>
                      </m:sSubSupPr>
                      <m:e>
                        <m:r>
                          <a:rPr lang="en-US" sz="2000" i="1">
                            <a:latin typeface="Cambria Math" panose="02040503050406030204" pitchFamily="18" charset="0"/>
                            <a:ea typeface="Cambria Math" panose="02040503050406030204" pitchFamily="18" charset="0"/>
                          </a:rPr>
                          <m:t>𝜃</m:t>
                        </m:r>
                      </m:e>
                      <m:sub>
                        <m:r>
                          <a:rPr lang="en-US" sz="2000" i="1">
                            <a:latin typeface="Cambria Math" panose="02040503050406030204" pitchFamily="18" charset="0"/>
                          </a:rPr>
                          <m:t>𝑝</m:t>
                        </m:r>
                      </m:sub>
                      <m:sup>
                        <m:r>
                          <a:rPr lang="en-US" sz="2000" b="0" i="1" smtClean="0">
                            <a:latin typeface="Cambria Math" panose="02040503050406030204" pitchFamily="18" charset="0"/>
                          </a:rPr>
                          <m:t>′</m:t>
                        </m:r>
                      </m:sup>
                    </m:sSubSup>
                  </m:oMath>
                </a14:m>
                <a:r>
                  <a:rPr lang="en-US" sz="2000" b="1" baseline="-25000" dirty="0" smtClean="0">
                    <a:sym typeface="Symbol" panose="05050102010706020507" pitchFamily="18" charset="2"/>
                  </a:rPr>
                  <a:t>.</a:t>
                </a:r>
                <a:endParaRPr lang="en-US" sz="2000" b="1" dirty="0">
                  <a:latin typeface="+mn-lt"/>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51774" y="2224651"/>
                <a:ext cx="8330249" cy="1404231"/>
              </a:xfrm>
              <a:prstGeom prst="rect">
                <a:avLst/>
              </a:prstGeom>
              <a:blipFill rotWithShape="0">
                <a:blip r:embed="rId3"/>
                <a:stretch>
                  <a:fillRect l="-732" t="-2609" r="-732" b="-30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299400" y="3569255"/>
                <a:ext cx="8020687" cy="423770"/>
              </a:xfrm>
              <a:prstGeom prst="rect">
                <a:avLst/>
              </a:prstGeom>
              <a:noFill/>
            </p:spPr>
            <p:txBody>
              <a:bodyPr wrap="square" rtlCol="0">
                <a:spAutoFit/>
              </a:bodyPr>
              <a:lstStyle/>
              <a:p>
                <a:pPr algn="l" rtl="0"/>
                <a:r>
                  <a:rPr lang="en-US" sz="2000" b="1" dirty="0" smtClean="0">
                    <a:latin typeface="+mn-lt"/>
                  </a:rPr>
                  <a:t>If we substitute the value of </a:t>
                </a:r>
                <a14:m>
                  <m:oMath xmlns:m="http://schemas.openxmlformats.org/officeDocument/2006/math">
                    <m:sSubSup>
                      <m:sSubSupPr>
                        <m:ctrlPr>
                          <a:rPr lang="en-US" sz="2000" i="1">
                            <a:latin typeface="Cambria Math" panose="02040503050406030204" pitchFamily="18" charset="0"/>
                          </a:rPr>
                        </m:ctrlPr>
                      </m:sSubSupPr>
                      <m:e>
                        <m:r>
                          <a:rPr lang="en-US" sz="2000" i="0">
                            <a:latin typeface="Cambria Math" panose="02040503050406030204" pitchFamily="18" charset="0"/>
                          </a:rPr>
                          <m:t>2</m:t>
                        </m:r>
                        <m:r>
                          <m:rPr>
                            <m:sty m:val="p"/>
                          </m:rPr>
                          <a:rPr lang="en-US" sz="2000" i="0">
                            <a:latin typeface="Cambria Math" panose="02040503050406030204" pitchFamily="18" charset="0"/>
                            <a:ea typeface="Cambria Math" panose="02040503050406030204" pitchFamily="18" charset="0"/>
                          </a:rPr>
                          <m:t>θ</m:t>
                        </m:r>
                      </m:e>
                      <m:sub>
                        <m:r>
                          <m:rPr>
                            <m:sty m:val="p"/>
                          </m:rPr>
                          <a:rPr lang="en-US" sz="2000" i="0">
                            <a:latin typeface="Cambria Math" panose="02040503050406030204" pitchFamily="18" charset="0"/>
                          </a:rPr>
                          <m:t>p</m:t>
                        </m:r>
                      </m:sub>
                      <m:sup>
                        <m:r>
                          <a:rPr lang="en-US" sz="2000" i="0">
                            <a:latin typeface="Cambria Math" panose="02040503050406030204" pitchFamily="18" charset="0"/>
                          </a:rPr>
                          <m:t>′</m:t>
                        </m:r>
                      </m:sup>
                    </m:sSubSup>
                  </m:oMath>
                </a14:m>
                <a:r>
                  <a:rPr lang="en-US" sz="2000" b="1" dirty="0" smtClean="0">
                    <a:sym typeface="Symbol" panose="05050102010706020507" pitchFamily="18" charset="2"/>
                  </a:rPr>
                  <a:t> into </a:t>
                </a:r>
                <a:r>
                  <a:rPr lang="en-US" sz="2000" b="1" dirty="0" err="1" smtClean="0">
                    <a:sym typeface="Symbol" panose="05050102010706020507" pitchFamily="18" charset="2"/>
                  </a:rPr>
                  <a:t>Eqs</a:t>
                </a:r>
                <a:r>
                  <a:rPr lang="en-US" sz="2000" b="1" dirty="0" smtClean="0">
                    <a:sym typeface="Symbol" panose="05050102010706020507" pitchFamily="18" charset="2"/>
                  </a:rPr>
                  <a:t>. (1) and (2) we get</a:t>
                </a:r>
                <a:endParaRPr lang="en-US" sz="2000" b="1" dirty="0">
                  <a:latin typeface="+mn-lt"/>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299400" y="3569255"/>
                <a:ext cx="8020687" cy="423770"/>
              </a:xfrm>
              <a:prstGeom prst="rect">
                <a:avLst/>
              </a:prstGeom>
              <a:blipFill rotWithShape="0">
                <a:blip r:embed="rId4"/>
                <a:stretch>
                  <a:fillRect l="-760" t="-8696" b="-217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851851" y="6137221"/>
                <a:ext cx="3077212" cy="632994"/>
              </a:xfrm>
              <a:prstGeom prst="rect">
                <a:avLst/>
              </a:prstGeom>
              <a:solidFill>
                <a:schemeClr val="bg2">
                  <a:lumMod val="75000"/>
                </a:schemeClr>
              </a:solidFill>
              <a:ln>
                <a:solidFill>
                  <a:srgbClr val="FF0000"/>
                </a:solidFill>
              </a:ln>
            </p:spPr>
            <p:txBody>
              <a:bodyPr wrap="square" lIns="0" tIns="0" rIns="0" bIns="0" rtlCol="0">
                <a:spAutoFit/>
              </a:bodyPr>
              <a:lstStyle/>
              <a:p>
                <a:pPr algn="l" rtl="0"/>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ea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𝝉</m:t>
                          </m:r>
                        </m:e>
                        <m:sub>
                          <m:r>
                            <a:rPr lang="en-US" sz="2400" b="1" i="1" smtClean="0">
                              <a:latin typeface="Cambria Math" panose="02040503050406030204" pitchFamily="18" charset="0"/>
                              <a:ea typeface="Cambria Math" panose="02040503050406030204" pitchFamily="18" charset="0"/>
                            </a:rPr>
                            <m:t>𝒎𝒂𝒙</m:t>
                          </m:r>
                        </m:sub>
                      </m:sSub>
                      <m:r>
                        <a:rPr lang="en-US" sz="2400" b="1" i="1" smtClean="0">
                          <a:latin typeface="Cambria Math" panose="02040503050406030204" pitchFamily="18" charset="0"/>
                        </a:rPr>
                        <m:t>=</m:t>
                      </m:r>
                      <m:f>
                        <m:fPr>
                          <m:ctrlPr>
                            <a:rPr lang="en-US" sz="2400" b="1" i="1" smtClean="0">
                              <a:latin typeface="Cambria Math" panose="02040503050406030204" pitchFamily="18" charset="0"/>
                            </a:rPr>
                          </m:ctrlPr>
                        </m:fPr>
                        <m:num>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𝟏</m:t>
                              </m:r>
                            </m:sub>
                          </m:sSub>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rPr>
                                <m:t>𝟑</m:t>
                              </m:r>
                            </m:sub>
                          </m:sSub>
                        </m:num>
                        <m:den>
                          <m:r>
                            <a:rPr lang="en-US" sz="2400" b="1" i="1" smtClean="0">
                              <a:latin typeface="Cambria Math" panose="02040503050406030204" pitchFamily="18" charset="0"/>
                            </a:rPr>
                            <m:t>𝟐</m:t>
                          </m:r>
                        </m:den>
                      </m:f>
                    </m:oMath>
                  </m:oMathPara>
                </a14:m>
                <a:endParaRPr lang="en-US" sz="2400" b="1" dirty="0"/>
              </a:p>
            </p:txBody>
          </p:sp>
        </mc:Choice>
        <mc:Fallback xmlns="">
          <p:sp>
            <p:nvSpPr>
              <p:cNvPr id="10" name="TextBox 9"/>
              <p:cNvSpPr txBox="1">
                <a:spLocks noRot="1" noChangeAspect="1" noMove="1" noResize="1" noEditPoints="1" noAdjustHandles="1" noChangeArrowheads="1" noChangeShapeType="1" noTextEdit="1"/>
              </p:cNvSpPr>
              <p:nvPr/>
            </p:nvSpPr>
            <p:spPr>
              <a:xfrm>
                <a:off x="851851" y="6137221"/>
                <a:ext cx="3077212" cy="632994"/>
              </a:xfrm>
              <a:prstGeom prst="rect">
                <a:avLst/>
              </a:prstGeom>
              <a:blipFill rotWithShape="0">
                <a:blip r:embed="rId5"/>
                <a:stretch>
                  <a:fillRect/>
                </a:stretch>
              </a:blipFill>
              <a:ln>
                <a:solidFill>
                  <a:srgbClr val="FF0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482444" y="4041442"/>
                <a:ext cx="1662752" cy="533288"/>
              </a:xfrm>
              <a:prstGeom prst="rect">
                <a:avLst/>
              </a:prstGeom>
              <a:solidFill>
                <a:schemeClr val="bg2">
                  <a:lumMod val="75000"/>
                </a:schemeClr>
              </a:solidFill>
              <a:ln>
                <a:solidFill>
                  <a:srgbClr val="FF0000"/>
                </a:solidFill>
              </a:ln>
            </p:spPr>
            <p:txBody>
              <a:bodyPr wrap="square" lIns="0" tIns="0" rIns="0" bIns="0" rtlCol="0">
                <a:spAutoFit/>
              </a:bodyPr>
              <a:lstStyle/>
              <a:p>
                <a:pPr algn="l" rtl="0"/>
                <a14:m>
                  <m:oMath xmlns:m="http://schemas.openxmlformats.org/officeDocument/2006/math">
                    <m:sSub>
                      <m:sSubPr>
                        <m:ctrlPr>
                          <a:rPr lang="en-US" sz="2400" b="1" i="1" smtClean="0">
                            <a:latin typeface="Cambria Math" panose="02040503050406030204" pitchFamily="18" charset="0"/>
                            <a:ea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ea typeface="Cambria Math" panose="02040503050406030204" pitchFamily="18" charset="0"/>
                          </a:rPr>
                          <m:t>𝒏</m:t>
                        </m:r>
                      </m:sub>
                    </m:sSub>
                    <m:r>
                      <a:rPr lang="en-US" sz="2400" b="1" i="1" smtClean="0">
                        <a:latin typeface="Cambria Math" panose="02040503050406030204" pitchFamily="18" charset="0"/>
                      </a:rPr>
                      <m:t>=</m:t>
                    </m:r>
                    <m:f>
                      <m:fPr>
                        <m:ctrlPr>
                          <a:rPr lang="en-US" sz="2400" b="1" i="1" smtClean="0">
                            <a:latin typeface="Cambria Math" panose="02040503050406030204" pitchFamily="18" charset="0"/>
                          </a:rPr>
                        </m:ctrlPr>
                      </m:fPr>
                      <m:num>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ea typeface="Cambria Math" panose="02040503050406030204" pitchFamily="18" charset="0"/>
                              </a:rPr>
                              <m:t>𝒚</m:t>
                            </m:r>
                          </m:sub>
                        </m:sSub>
                        <m:r>
                          <a:rPr lang="en-US" sz="2400" b="1" i="1" smtClean="0">
                            <a:latin typeface="Cambria Math" panose="02040503050406030204" pitchFamily="18" charset="0"/>
                          </a:rPr>
                          <m:t>+</m:t>
                        </m:r>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ea typeface="Cambria Math" panose="02040503050406030204" pitchFamily="18" charset="0"/>
                              </a:rPr>
                              <m:t>𝒙</m:t>
                            </m:r>
                          </m:sub>
                        </m:sSub>
                      </m:num>
                      <m:den>
                        <m:r>
                          <a:rPr lang="en-US" sz="2400" b="1" i="1" smtClean="0">
                            <a:latin typeface="Cambria Math" panose="02040503050406030204" pitchFamily="18" charset="0"/>
                          </a:rPr>
                          <m:t>𝟐</m:t>
                        </m:r>
                      </m:den>
                    </m:f>
                  </m:oMath>
                </a14:m>
                <a:r>
                  <a:rPr lang="en-US" sz="2400" b="1" dirty="0" smtClean="0"/>
                  <a:t> </a:t>
                </a:r>
                <a:endParaRPr lang="en-US" sz="2400" b="1" dirty="0"/>
              </a:p>
            </p:txBody>
          </p:sp>
        </mc:Choice>
        <mc:Fallback xmlns="">
          <p:sp>
            <p:nvSpPr>
              <p:cNvPr id="11" name="TextBox 10"/>
              <p:cNvSpPr txBox="1">
                <a:spLocks noRot="1" noChangeAspect="1" noMove="1" noResize="1" noEditPoints="1" noAdjustHandles="1" noChangeArrowheads="1" noChangeShapeType="1" noTextEdit="1"/>
              </p:cNvSpPr>
              <p:nvPr/>
            </p:nvSpPr>
            <p:spPr>
              <a:xfrm>
                <a:off x="482444" y="4041442"/>
                <a:ext cx="1662752" cy="533288"/>
              </a:xfrm>
              <a:prstGeom prst="rect">
                <a:avLst/>
              </a:prstGeom>
              <a:blipFill rotWithShape="0">
                <a:blip r:embed="rId6"/>
                <a:stretch>
                  <a:fillRect/>
                </a:stretch>
              </a:blipFill>
              <a:ln>
                <a:solidFill>
                  <a:srgbClr val="FF0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473066" y="4733837"/>
                <a:ext cx="3836677" cy="815608"/>
              </a:xfrm>
              <a:prstGeom prst="rect">
                <a:avLst/>
              </a:prstGeom>
              <a:solidFill>
                <a:schemeClr val="bg2">
                  <a:lumMod val="75000"/>
                </a:schemeClr>
              </a:solidFill>
              <a:ln>
                <a:solidFill>
                  <a:srgbClr val="FF0000"/>
                </a:solidFill>
              </a:ln>
            </p:spPr>
            <p:txBody>
              <a:bodyPr wrap="square" lIns="0" tIns="0" rIns="0" bIns="0" rtlCol="0">
                <a:spAutoFit/>
              </a:bodyPr>
              <a:lstStyle/>
              <a:p>
                <a:pPr algn="l" rtl="0"/>
                <a14:m>
                  <m:oMathPara xmlns:m="http://schemas.openxmlformats.org/officeDocument/2006/math">
                    <m:oMathParaPr>
                      <m:jc m:val="centerGroup"/>
                    </m:oMathParaPr>
                    <m:oMath xmlns:m="http://schemas.openxmlformats.org/officeDocument/2006/math">
                      <m:sSub>
                        <m:sSubPr>
                          <m:ctrlPr>
                            <a:rPr lang="en-US" sz="2000" b="1" i="1" smtClean="0">
                              <a:latin typeface="Cambria Math" panose="02040503050406030204" pitchFamily="18" charset="0"/>
                              <a:ea typeface="Cambria Math" panose="02040503050406030204" pitchFamily="18" charset="0"/>
                            </a:rPr>
                          </m:ctrlPr>
                        </m:sSubPr>
                        <m:e>
                          <m:r>
                            <a:rPr lang="en-US" sz="2000" b="1" i="1" smtClean="0">
                              <a:latin typeface="Cambria Math" panose="02040503050406030204" pitchFamily="18" charset="0"/>
                              <a:ea typeface="Cambria Math" panose="02040503050406030204" pitchFamily="18" charset="0"/>
                            </a:rPr>
                            <m:t>𝝉</m:t>
                          </m:r>
                        </m:e>
                        <m:sub>
                          <m:r>
                            <a:rPr lang="en-US" sz="2000" b="1" i="1" smtClean="0">
                              <a:latin typeface="Cambria Math" panose="02040503050406030204" pitchFamily="18" charset="0"/>
                              <a:ea typeface="Cambria Math" panose="02040503050406030204" pitchFamily="18" charset="0"/>
                            </a:rPr>
                            <m:t>𝒎𝒂𝒙</m:t>
                          </m:r>
                        </m:sub>
                      </m:sSub>
                      <m:r>
                        <a:rPr lang="en-US" sz="2000" b="1" i="1" smtClean="0">
                          <a:latin typeface="Cambria Math" panose="02040503050406030204" pitchFamily="18" charset="0"/>
                        </a:rPr>
                        <m:t>=</m:t>
                      </m:r>
                      <m:r>
                        <a:rPr lang="en-US" sz="2000" b="1" i="1" smtClean="0">
                          <a:latin typeface="Cambria Math" panose="02040503050406030204" pitchFamily="18" charset="0"/>
                          <a:ea typeface="Cambria Math" panose="02040503050406030204" pitchFamily="18" charset="0"/>
                        </a:rPr>
                        <m:t>±</m:t>
                      </m:r>
                      <m:sSup>
                        <m:sSupPr>
                          <m:ctrlPr>
                            <a:rPr lang="en-US" sz="2000" b="1" i="1" smtClean="0">
                              <a:latin typeface="Cambria Math" panose="02040503050406030204" pitchFamily="18" charset="0"/>
                              <a:ea typeface="Cambria Math" panose="02040503050406030204" pitchFamily="18" charset="0"/>
                            </a:rPr>
                          </m:ctrlPr>
                        </m:sSupPr>
                        <m:e>
                          <m:d>
                            <m:dPr>
                              <m:begChr m:val="["/>
                              <m:endChr m:val="]"/>
                              <m:ctrlPr>
                                <a:rPr lang="en-US" sz="2000" b="1" i="1" smtClean="0">
                                  <a:latin typeface="Cambria Math" panose="02040503050406030204" pitchFamily="18" charset="0"/>
                                  <a:ea typeface="Cambria Math" panose="02040503050406030204" pitchFamily="18" charset="0"/>
                                </a:rPr>
                              </m:ctrlPr>
                            </m:dPr>
                            <m:e>
                              <m:sSup>
                                <m:sSupPr>
                                  <m:ctrlPr>
                                    <a:rPr lang="en-US" sz="2000" b="1" i="1">
                                      <a:latin typeface="Cambria Math" panose="02040503050406030204" pitchFamily="18" charset="0"/>
                                      <a:ea typeface="Cambria Math" panose="02040503050406030204" pitchFamily="18" charset="0"/>
                                    </a:rPr>
                                  </m:ctrlPr>
                                </m:sSupPr>
                                <m:e>
                                  <m:d>
                                    <m:dPr>
                                      <m:ctrlPr>
                                        <a:rPr lang="en-US" sz="2000" b="1" i="1">
                                          <a:latin typeface="Cambria Math" panose="02040503050406030204" pitchFamily="18" charset="0"/>
                                          <a:ea typeface="Cambria Math" panose="02040503050406030204" pitchFamily="18" charset="0"/>
                                        </a:rPr>
                                      </m:ctrlPr>
                                    </m:dPr>
                                    <m:e>
                                      <m:f>
                                        <m:fPr>
                                          <m:ctrlPr>
                                            <a:rPr lang="en-US" sz="2000" b="1" i="1">
                                              <a:latin typeface="Cambria Math" panose="02040503050406030204" pitchFamily="18" charset="0"/>
                                            </a:rPr>
                                          </m:ctrlPr>
                                        </m:fPr>
                                        <m:num>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𝒚</m:t>
                                              </m:r>
                                            </m:sub>
                                          </m:sSub>
                                          <m:r>
                                            <a:rPr lang="en-US" sz="2000" b="1" i="1">
                                              <a:latin typeface="Cambria Math" panose="02040503050406030204" pitchFamily="18" charset="0"/>
                                            </a:rPr>
                                            <m:t>−</m:t>
                                          </m:r>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𝒙</m:t>
                                              </m:r>
                                            </m:sub>
                                          </m:sSub>
                                        </m:num>
                                        <m:den>
                                          <m:r>
                                            <a:rPr lang="en-US" sz="2000" b="1" i="1">
                                              <a:latin typeface="Cambria Math" panose="02040503050406030204" pitchFamily="18" charset="0"/>
                                            </a:rPr>
                                            <m:t>𝟐</m:t>
                                          </m:r>
                                        </m:den>
                                      </m:f>
                                    </m:e>
                                  </m:d>
                                </m:e>
                                <m:sup>
                                  <m:r>
                                    <a:rPr lang="en-US" sz="2000" b="1" i="1">
                                      <a:latin typeface="Cambria Math" panose="02040503050406030204" pitchFamily="18" charset="0"/>
                                      <a:ea typeface="Cambria Math" panose="02040503050406030204" pitchFamily="18" charset="0"/>
                                    </a:rPr>
                                    <m:t>𝟐</m:t>
                                  </m:r>
                                </m:sup>
                              </m:sSup>
                              <m:r>
                                <m:rPr>
                                  <m:nor/>
                                </m:rPr>
                                <a:rPr lang="en-US" sz="2000" b="1" dirty="0"/>
                                <m:t>+</m:t>
                              </m:r>
                              <m:sSubSup>
                                <m:sSubSupPr>
                                  <m:ctrlPr>
                                    <a:rPr lang="en-US" sz="2000" b="1" i="1" dirty="0">
                                      <a:latin typeface="Cambria Math" panose="02040503050406030204" pitchFamily="18" charset="0"/>
                                    </a:rPr>
                                  </m:ctrlPr>
                                </m:sSubSupPr>
                                <m:e>
                                  <m:r>
                                    <a:rPr lang="en-US" sz="2000" b="1" i="1" dirty="0">
                                      <a:latin typeface="Cambria Math" panose="02040503050406030204" pitchFamily="18" charset="0"/>
                                      <a:ea typeface="Cambria Math" panose="02040503050406030204" pitchFamily="18" charset="0"/>
                                    </a:rPr>
                                    <m:t>𝝉</m:t>
                                  </m:r>
                                </m:e>
                                <m:sub>
                                  <m:r>
                                    <a:rPr lang="en-US" sz="2000" b="1" i="1" dirty="0">
                                      <a:latin typeface="Cambria Math" panose="02040503050406030204" pitchFamily="18" charset="0"/>
                                    </a:rPr>
                                    <m:t>𝒙𝒚</m:t>
                                  </m:r>
                                </m:sub>
                                <m:sup>
                                  <m:r>
                                    <a:rPr lang="en-US" sz="2000" b="1" i="1" dirty="0">
                                      <a:latin typeface="Cambria Math" panose="02040503050406030204" pitchFamily="18" charset="0"/>
                                    </a:rPr>
                                    <m:t>𝟐</m:t>
                                  </m:r>
                                </m:sup>
                              </m:sSubSup>
                            </m:e>
                          </m:d>
                        </m:e>
                        <m:sup>
                          <m:f>
                            <m:fPr>
                              <m:type m:val="skw"/>
                              <m:ctrlPr>
                                <a:rPr lang="en-US" sz="2000" b="1" i="1" smtClean="0">
                                  <a:latin typeface="Cambria Math" panose="02040503050406030204" pitchFamily="18" charset="0"/>
                                  <a:ea typeface="Cambria Math" panose="02040503050406030204" pitchFamily="18" charset="0"/>
                                </a:rPr>
                              </m:ctrlPr>
                            </m:fPr>
                            <m:num>
                              <m:r>
                                <a:rPr lang="en-US" sz="2000" b="1" i="1" smtClean="0">
                                  <a:latin typeface="Cambria Math" panose="02040503050406030204" pitchFamily="18" charset="0"/>
                                  <a:ea typeface="Cambria Math" panose="02040503050406030204" pitchFamily="18" charset="0"/>
                                </a:rPr>
                                <m:t>𝟏</m:t>
                              </m:r>
                            </m:num>
                            <m:den>
                              <m:r>
                                <a:rPr lang="en-US" sz="2000" b="1" i="1" smtClean="0">
                                  <a:latin typeface="Cambria Math" panose="02040503050406030204" pitchFamily="18" charset="0"/>
                                  <a:ea typeface="Cambria Math" panose="02040503050406030204" pitchFamily="18" charset="0"/>
                                </a:rPr>
                                <m:t>𝟐</m:t>
                              </m:r>
                            </m:den>
                          </m:f>
                        </m:sup>
                      </m:sSup>
                    </m:oMath>
                  </m:oMathPara>
                </a14:m>
                <a:endParaRPr lang="en-US" sz="2000" b="1" dirty="0"/>
              </a:p>
            </p:txBody>
          </p:sp>
        </mc:Choice>
        <mc:Fallback xmlns="">
          <p:sp>
            <p:nvSpPr>
              <p:cNvPr id="12" name="TextBox 11"/>
              <p:cNvSpPr txBox="1">
                <a:spLocks noRot="1" noChangeAspect="1" noMove="1" noResize="1" noEditPoints="1" noAdjustHandles="1" noChangeArrowheads="1" noChangeShapeType="1" noTextEdit="1"/>
              </p:cNvSpPr>
              <p:nvPr/>
            </p:nvSpPr>
            <p:spPr>
              <a:xfrm>
                <a:off x="473066" y="4733837"/>
                <a:ext cx="3836677" cy="815608"/>
              </a:xfrm>
              <a:prstGeom prst="rect">
                <a:avLst/>
              </a:prstGeom>
              <a:blipFill rotWithShape="0">
                <a:blip r:embed="rId7"/>
                <a:stretch>
                  <a:fillRect/>
                </a:stretch>
              </a:blipFill>
              <a:ln>
                <a:solidFill>
                  <a:srgbClr val="FF0000"/>
                </a:solidFill>
              </a:ln>
            </p:spPr>
            <p:txBody>
              <a:bodyPr/>
              <a:lstStyle/>
              <a:p>
                <a:r>
                  <a:rPr lang="en-US">
                    <a:noFill/>
                  </a:rPr>
                  <a:t> </a:t>
                </a:r>
              </a:p>
            </p:txBody>
          </p:sp>
        </mc:Fallback>
      </mc:AlternateContent>
      <p:sp>
        <p:nvSpPr>
          <p:cNvPr id="13" name="TextBox 12"/>
          <p:cNvSpPr txBox="1"/>
          <p:nvPr/>
        </p:nvSpPr>
        <p:spPr>
          <a:xfrm>
            <a:off x="356551" y="5654951"/>
            <a:ext cx="4982212" cy="400110"/>
          </a:xfrm>
          <a:prstGeom prst="rect">
            <a:avLst/>
          </a:prstGeom>
          <a:noFill/>
        </p:spPr>
        <p:txBody>
          <a:bodyPr wrap="square" rtlCol="0">
            <a:spAutoFit/>
          </a:bodyPr>
          <a:lstStyle/>
          <a:p>
            <a:pPr algn="l" rtl="0"/>
            <a:r>
              <a:rPr lang="en-US" sz="2000" b="1" dirty="0" smtClean="0">
                <a:latin typeface="+mn-lt"/>
              </a:rPr>
              <a:t>It is clear from </a:t>
            </a:r>
            <a:r>
              <a:rPr lang="en-US" sz="2000" b="1" dirty="0" err="1" smtClean="0">
                <a:latin typeface="+mn-lt"/>
              </a:rPr>
              <a:t>Eqs</a:t>
            </a:r>
            <a:r>
              <a:rPr lang="en-US" sz="2000" b="1" dirty="0" smtClean="0">
                <a:latin typeface="+mn-lt"/>
              </a:rPr>
              <a:t>. (4), (5) and (10) that.</a:t>
            </a:r>
            <a:endParaRPr lang="en-US" sz="2000" b="1" dirty="0">
              <a:latin typeface="+mn-lt"/>
            </a:endParaRPr>
          </a:p>
        </p:txBody>
      </p:sp>
      <p:sp>
        <p:nvSpPr>
          <p:cNvPr id="14" name="Rectangle 13"/>
          <p:cNvSpPr/>
          <p:nvPr/>
        </p:nvSpPr>
        <p:spPr>
          <a:xfrm>
            <a:off x="2145196" y="4117327"/>
            <a:ext cx="1056700" cy="369332"/>
          </a:xfrm>
          <a:prstGeom prst="rect">
            <a:avLst/>
          </a:prstGeom>
        </p:spPr>
        <p:txBody>
          <a:bodyPr wrap="none">
            <a:spAutoFit/>
          </a:bodyPr>
          <a:lstStyle/>
          <a:p>
            <a:r>
              <a:rPr lang="en-US" b="1" dirty="0" smtClean="0"/>
              <a:t>…….(9) </a:t>
            </a:r>
            <a:endParaRPr lang="en-US" dirty="0"/>
          </a:p>
        </p:txBody>
      </p:sp>
      <p:sp>
        <p:nvSpPr>
          <p:cNvPr id="15" name="Rectangle 14"/>
          <p:cNvSpPr/>
          <p:nvPr/>
        </p:nvSpPr>
        <p:spPr>
          <a:xfrm>
            <a:off x="4309743" y="4956975"/>
            <a:ext cx="1184940" cy="369332"/>
          </a:xfrm>
          <a:prstGeom prst="rect">
            <a:avLst/>
          </a:prstGeom>
        </p:spPr>
        <p:txBody>
          <a:bodyPr wrap="none">
            <a:spAutoFit/>
          </a:bodyPr>
          <a:lstStyle/>
          <a:p>
            <a:r>
              <a:rPr lang="en-US" b="1" dirty="0" smtClean="0"/>
              <a:t>…….(10) </a:t>
            </a:r>
            <a:endParaRPr lang="en-US" dirty="0"/>
          </a:p>
        </p:txBody>
      </p:sp>
      <p:sp>
        <p:nvSpPr>
          <p:cNvPr id="2" name="Rectangle 1"/>
          <p:cNvSpPr/>
          <p:nvPr/>
        </p:nvSpPr>
        <p:spPr>
          <a:xfrm>
            <a:off x="3950038" y="6265891"/>
            <a:ext cx="1403012" cy="369332"/>
          </a:xfrm>
          <a:prstGeom prst="rect">
            <a:avLst/>
          </a:prstGeom>
        </p:spPr>
        <p:txBody>
          <a:bodyPr wrap="none">
            <a:spAutoFit/>
          </a:bodyPr>
          <a:lstStyle/>
          <a:p>
            <a:r>
              <a:rPr lang="en-US" b="1" dirty="0"/>
              <a:t>………..(11)</a:t>
            </a:r>
            <a:endParaRPr lang="en-US" dirty="0"/>
          </a:p>
        </p:txBody>
      </p:sp>
      <p:cxnSp>
        <p:nvCxnSpPr>
          <p:cNvPr id="16" name="Straight Connector 15"/>
          <p:cNvCxnSpPr/>
          <p:nvPr/>
        </p:nvCxnSpPr>
        <p:spPr>
          <a:xfrm>
            <a:off x="5900738" y="4314825"/>
            <a:ext cx="0" cy="232039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113900" y="4395283"/>
            <a:ext cx="697627" cy="338554"/>
          </a:xfrm>
          <a:prstGeom prst="rect">
            <a:avLst/>
          </a:prstGeom>
        </p:spPr>
        <p:txBody>
          <a:bodyPr wrap="none">
            <a:spAutoFit/>
          </a:bodyPr>
          <a:lstStyle/>
          <a:p>
            <a:pPr algn="l" rtl="0"/>
            <a:r>
              <a:rPr lang="en-US" sz="1600" b="1" u="sng" dirty="0" smtClean="0">
                <a:solidFill>
                  <a:srgbClr val="FF0000"/>
                </a:solidFill>
                <a:sym typeface="Symbol" panose="05050102010706020507" pitchFamily="18" charset="2"/>
              </a:rPr>
              <a:t>Note </a:t>
            </a:r>
            <a:endParaRPr lang="en-US" sz="1600" u="sng" dirty="0">
              <a:solidFill>
                <a:srgbClr val="FF0000"/>
              </a:solidFill>
            </a:endParaRPr>
          </a:p>
        </p:txBody>
      </p:sp>
      <p:sp>
        <p:nvSpPr>
          <p:cNvPr id="18" name="Rectangle 17"/>
          <p:cNvSpPr/>
          <p:nvPr/>
        </p:nvSpPr>
        <p:spPr>
          <a:xfrm>
            <a:off x="6113900" y="4697556"/>
            <a:ext cx="2589099" cy="584775"/>
          </a:xfrm>
          <a:prstGeom prst="rect">
            <a:avLst/>
          </a:prstGeom>
        </p:spPr>
        <p:txBody>
          <a:bodyPr wrap="square">
            <a:spAutoFit/>
          </a:bodyPr>
          <a:lstStyle/>
          <a:p>
            <a:pPr algn="l" rtl="0"/>
            <a:r>
              <a:rPr lang="en-US" sz="1600" b="1" dirty="0" smtClean="0">
                <a:solidFill>
                  <a:srgbClr val="FF0000"/>
                </a:solidFill>
                <a:sym typeface="Symbol" panose="05050102010706020507" pitchFamily="18" charset="2"/>
              </a:rPr>
              <a:t>We could simply reach Eq. 11 from Eq. 7. </a:t>
            </a:r>
            <a:endParaRPr lang="en-US" sz="1600" dirty="0">
              <a:solidFill>
                <a:srgbClr val="FF0000"/>
              </a:solidFill>
            </a:endParaRPr>
          </a:p>
        </p:txBody>
      </p:sp>
      <p:sp>
        <p:nvSpPr>
          <p:cNvPr id="19" name="Rectangle 18"/>
          <p:cNvSpPr/>
          <p:nvPr/>
        </p:nvSpPr>
        <p:spPr>
          <a:xfrm>
            <a:off x="6334362" y="5410667"/>
            <a:ext cx="1348446" cy="338554"/>
          </a:xfrm>
          <a:prstGeom prst="rect">
            <a:avLst/>
          </a:prstGeom>
        </p:spPr>
        <p:txBody>
          <a:bodyPr wrap="square">
            <a:spAutoFit/>
          </a:bodyPr>
          <a:lstStyle/>
          <a:p>
            <a:pPr algn="l" rtl="0"/>
            <a:r>
              <a:rPr lang="en-US" sz="1600" b="1" dirty="0">
                <a:solidFill>
                  <a:srgbClr val="FF0000"/>
                </a:solidFill>
                <a:sym typeface="Symbol" panose="05050102010706020507" pitchFamily="18" charset="2"/>
              </a:rPr>
              <a:t>Check that  </a:t>
            </a:r>
            <a:endParaRPr lang="en-US" sz="1600" b="1" dirty="0">
              <a:solidFill>
                <a:srgbClr val="FF0000"/>
              </a:solidFill>
            </a:endParaRPr>
          </a:p>
        </p:txBody>
      </p:sp>
      <p:sp>
        <p:nvSpPr>
          <p:cNvPr id="20" name="Rectangle 19"/>
          <p:cNvSpPr/>
          <p:nvPr/>
        </p:nvSpPr>
        <p:spPr>
          <a:xfrm>
            <a:off x="6113900" y="5806117"/>
            <a:ext cx="2872938" cy="1077218"/>
          </a:xfrm>
          <a:prstGeom prst="rect">
            <a:avLst/>
          </a:prstGeom>
        </p:spPr>
        <p:txBody>
          <a:bodyPr wrap="square">
            <a:spAutoFit/>
          </a:bodyPr>
          <a:lstStyle/>
          <a:p>
            <a:pPr algn="l" rtl="0"/>
            <a:r>
              <a:rPr lang="en-US" sz="1600" b="1" dirty="0" smtClean="0">
                <a:solidFill>
                  <a:srgbClr val="0B0BEF"/>
                </a:solidFill>
                <a:sym typeface="Symbol" panose="05050102010706020507" pitchFamily="18" charset="2"/>
              </a:rPr>
              <a:t>Dealing with principal planes is easier as only we have </a:t>
            </a:r>
            <a:r>
              <a:rPr lang="en-US" sz="1600" b="1" u="sng" dirty="0" smtClean="0">
                <a:solidFill>
                  <a:srgbClr val="FF0000"/>
                </a:solidFill>
                <a:sym typeface="Symbol" panose="05050102010706020507" pitchFamily="18" charset="2"/>
              </a:rPr>
              <a:t>two terms</a:t>
            </a:r>
            <a:r>
              <a:rPr lang="en-US" sz="1600" b="1" dirty="0" smtClean="0">
                <a:solidFill>
                  <a:srgbClr val="0B0BEF"/>
                </a:solidFill>
                <a:sym typeface="Symbol" panose="05050102010706020507" pitchFamily="18" charset="2"/>
              </a:rPr>
              <a:t> instead of three.</a:t>
            </a:r>
            <a:endParaRPr lang="en-US" sz="1600" dirty="0">
              <a:solidFill>
                <a:srgbClr val="0B0BEF"/>
              </a:solidFill>
            </a:endParaRPr>
          </a:p>
        </p:txBody>
      </p:sp>
    </p:spTree>
    <p:extLst>
      <p:ext uri="{BB962C8B-B14F-4D97-AF65-F5344CB8AC3E}">
        <p14:creationId xmlns:p14="http://schemas.microsoft.com/office/powerpoint/2010/main" val="36013465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9399" y="383139"/>
            <a:ext cx="5844225" cy="461665"/>
          </a:xfrm>
          <a:prstGeom prst="rect">
            <a:avLst/>
          </a:prstGeom>
          <a:noFill/>
        </p:spPr>
        <p:txBody>
          <a:bodyPr wrap="square" rtlCol="0">
            <a:spAutoFit/>
          </a:bodyPr>
          <a:lstStyle/>
          <a:p>
            <a:pPr algn="l" rtl="0"/>
            <a:r>
              <a:rPr lang="en-US" sz="2400" b="1" dirty="0" smtClean="0">
                <a:latin typeface="+mn-lt"/>
              </a:rPr>
              <a:t>Now from </a:t>
            </a:r>
            <a:r>
              <a:rPr lang="en-US" sz="2400" b="1" dirty="0" err="1" smtClean="0">
                <a:latin typeface="+mn-lt"/>
              </a:rPr>
              <a:t>Eqs</a:t>
            </a:r>
            <a:r>
              <a:rPr lang="en-US" sz="2400" b="1" dirty="0" smtClean="0">
                <a:latin typeface="+mn-lt"/>
              </a:rPr>
              <a:t>. 1 through 11 we could find:</a:t>
            </a:r>
            <a:endParaRPr lang="en-US" sz="2400" b="1" dirty="0">
              <a:latin typeface="+mn-lt"/>
            </a:endParaRPr>
          </a:p>
        </p:txBody>
      </p:sp>
      <mc:AlternateContent xmlns:mc="http://schemas.openxmlformats.org/markup-compatibility/2006" xmlns:a14="http://schemas.microsoft.com/office/drawing/2010/main">
        <mc:Choice Requires="a14">
          <p:sp>
            <p:nvSpPr>
              <p:cNvPr id="4" name="TextBox 3"/>
              <p:cNvSpPr txBox="1"/>
              <p:nvPr/>
            </p:nvSpPr>
            <p:spPr>
              <a:xfrm>
                <a:off x="518028" y="886394"/>
                <a:ext cx="5229863" cy="3079882"/>
              </a:xfrm>
              <a:prstGeom prst="rect">
                <a:avLst/>
              </a:prstGeom>
              <a:noFill/>
            </p:spPr>
            <p:txBody>
              <a:bodyPr wrap="square" rtlCol="0">
                <a:spAutoFit/>
              </a:bodyPr>
              <a:lstStyle/>
              <a:p>
                <a:pPr marL="347663" indent="-347663" algn="l" rtl="0">
                  <a:buClr>
                    <a:srgbClr val="FF0000"/>
                  </a:buClr>
                  <a:buFont typeface="+mj-lt"/>
                  <a:buAutoNum type="arabicPeriod"/>
                </a:pPr>
                <a:r>
                  <a:rPr lang="en-US" sz="2400" b="1" dirty="0" smtClean="0">
                    <a:latin typeface="+mn-lt"/>
                  </a:rPr>
                  <a:t>Normal stress on any plane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ea typeface="Cambria Math" panose="02040503050406030204" pitchFamily="18" charset="0"/>
                          </a:rPr>
                          <m:t>𝒏</m:t>
                        </m:r>
                      </m:sub>
                    </m:sSub>
                    <m:r>
                      <a:rPr lang="en-US" sz="2400" b="1">
                        <a:latin typeface="Cambria Math" panose="02040503050406030204" pitchFamily="18" charset="0"/>
                      </a:rPr>
                      <m:t>.</m:t>
                    </m:r>
                  </m:oMath>
                </a14:m>
                <a:endParaRPr lang="en-US" sz="2400" b="1" dirty="0" smtClean="0">
                  <a:latin typeface="+mn-lt"/>
                </a:endParaRPr>
              </a:p>
              <a:p>
                <a:pPr marL="347663" indent="-347663" algn="l" rtl="0">
                  <a:buClr>
                    <a:srgbClr val="FF0000"/>
                  </a:buClr>
                  <a:buFont typeface="+mj-lt"/>
                  <a:buAutoNum type="arabicPeriod"/>
                </a:pPr>
                <a:r>
                  <a:rPr lang="en-US" sz="2400" b="1" dirty="0" smtClean="0">
                    <a:latin typeface="+mn-lt"/>
                  </a:rPr>
                  <a:t>Shear stress on any plane </a:t>
                </a:r>
                <a:r>
                  <a:rPr lang="en-US" sz="2400" b="1" dirty="0" smtClean="0">
                    <a:sym typeface="Symbol" panose="05050102010706020507" pitchFamily="18" charset="2"/>
                  </a:rPr>
                  <a:t></a:t>
                </a:r>
                <a:r>
                  <a:rPr lang="en-US" sz="2400" b="1" baseline="-25000" dirty="0" smtClean="0">
                    <a:sym typeface="Symbol" panose="05050102010706020507" pitchFamily="18" charset="2"/>
                  </a:rPr>
                  <a:t>n</a:t>
                </a:r>
                <a:endParaRPr lang="en-US" sz="2400" b="1" dirty="0" smtClean="0">
                  <a:latin typeface="+mn-lt"/>
                </a:endParaRPr>
              </a:p>
              <a:p>
                <a:pPr marL="347663" indent="-347663" algn="l" rtl="0">
                  <a:buClr>
                    <a:srgbClr val="FF0000"/>
                  </a:buClr>
                  <a:buFont typeface="+mj-lt"/>
                  <a:buAutoNum type="arabicPeriod"/>
                </a:pPr>
                <a:r>
                  <a:rPr lang="en-US" sz="2400" b="1" dirty="0"/>
                  <a:t>Angle of principal planes </a:t>
                </a:r>
                <a:r>
                  <a:rPr lang="en-US" sz="2400" b="1" dirty="0">
                    <a:sym typeface="Symbol" panose="05050102010706020507" pitchFamily="18" charset="2"/>
                  </a:rPr>
                  <a:t></a:t>
                </a:r>
                <a:r>
                  <a:rPr lang="en-US" sz="2400" b="1" baseline="-25000" dirty="0">
                    <a:sym typeface="Symbol" panose="05050102010706020507" pitchFamily="18" charset="2"/>
                  </a:rPr>
                  <a:t>p </a:t>
                </a:r>
                <a:endParaRPr lang="en-US" sz="2400" b="1" baseline="-25000" dirty="0" smtClean="0">
                  <a:sym typeface="Symbol" panose="05050102010706020507" pitchFamily="18" charset="2"/>
                </a:endParaRPr>
              </a:p>
              <a:p>
                <a:pPr marL="347663" indent="-347663" algn="l" rtl="0">
                  <a:buClr>
                    <a:srgbClr val="FF0000"/>
                  </a:buClr>
                  <a:buFont typeface="+mj-lt"/>
                  <a:buAutoNum type="arabicPeriod"/>
                </a:pPr>
                <a:r>
                  <a:rPr lang="en-US" sz="2400" b="1" dirty="0" smtClean="0">
                    <a:latin typeface="+mn-lt"/>
                  </a:rPr>
                  <a:t>Major principal stress </a:t>
                </a:r>
                <a14:m>
                  <m:oMath xmlns:m="http://schemas.openxmlformats.org/officeDocument/2006/math">
                    <m:sSub>
                      <m:sSubPr>
                        <m:ctrlPr>
                          <a:rPr lang="en-US" sz="2400" i="1" smtClean="0">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𝝈</m:t>
                        </m:r>
                      </m:e>
                      <m:sub>
                        <m:r>
                          <a:rPr lang="en-US" sz="2400" b="1" i="1" smtClean="0">
                            <a:latin typeface="Cambria Math" panose="02040503050406030204" pitchFamily="18" charset="0"/>
                            <a:ea typeface="Cambria Math" panose="02040503050406030204" pitchFamily="18" charset="0"/>
                          </a:rPr>
                          <m:t>𝟏</m:t>
                        </m:r>
                      </m:sub>
                    </m:sSub>
                    <m:r>
                      <a:rPr lang="en-US" sz="2400" b="1">
                        <a:latin typeface="Cambria Math" panose="02040503050406030204" pitchFamily="18" charset="0"/>
                      </a:rPr>
                      <m:t>.</m:t>
                    </m:r>
                  </m:oMath>
                </a14:m>
                <a:endParaRPr lang="en-US" sz="2400" b="1" dirty="0" smtClean="0">
                  <a:latin typeface="+mn-lt"/>
                </a:endParaRPr>
              </a:p>
              <a:p>
                <a:pPr marL="347663" indent="-347663" algn="l" rtl="0">
                  <a:buClr>
                    <a:srgbClr val="FF0000"/>
                  </a:buClr>
                  <a:buFont typeface="+mj-lt"/>
                  <a:buAutoNum type="arabicPeriod"/>
                </a:pPr>
                <a:r>
                  <a:rPr lang="en-US" sz="2400" b="1" dirty="0" smtClean="0">
                    <a:latin typeface="+mn-lt"/>
                  </a:rPr>
                  <a:t>Minor principal stress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𝝈</m:t>
                        </m:r>
                      </m:e>
                      <m:sub>
                        <m:r>
                          <a:rPr lang="en-US" sz="2400" b="1" i="1">
                            <a:latin typeface="Cambria Math" panose="02040503050406030204" pitchFamily="18" charset="0"/>
                            <a:ea typeface="Cambria Math" panose="02040503050406030204" pitchFamily="18" charset="0"/>
                          </a:rPr>
                          <m:t>𝟑</m:t>
                        </m:r>
                      </m:sub>
                    </m:sSub>
                    <m:r>
                      <a:rPr lang="en-US" sz="2400" b="1">
                        <a:latin typeface="Cambria Math" panose="02040503050406030204" pitchFamily="18" charset="0"/>
                      </a:rPr>
                      <m:t>.</m:t>
                    </m:r>
                  </m:oMath>
                </a14:m>
                <a:endParaRPr lang="en-US" sz="2400" b="1" dirty="0" smtClean="0">
                  <a:latin typeface="+mn-lt"/>
                </a:endParaRPr>
              </a:p>
              <a:p>
                <a:pPr marL="347663" indent="-347663" algn="l" rtl="0">
                  <a:buClr>
                    <a:srgbClr val="FF0000"/>
                  </a:buClr>
                  <a:buFont typeface="+mj-lt"/>
                  <a:buAutoNum type="arabicPeriod"/>
                </a:pPr>
                <a:r>
                  <a:rPr lang="en-US" sz="2400" b="1" dirty="0"/>
                  <a:t>Angle of </a:t>
                </a:r>
                <a:r>
                  <a:rPr lang="en-US" sz="2400" b="1" dirty="0">
                    <a:sym typeface="Symbol" panose="05050102010706020507" pitchFamily="18" charset="2"/>
                  </a:rPr>
                  <a:t></a:t>
                </a:r>
                <a:r>
                  <a:rPr lang="en-US" sz="2400" b="1" baseline="-25000" dirty="0">
                    <a:sym typeface="Symbol" panose="05050102010706020507" pitchFamily="18" charset="2"/>
                  </a:rPr>
                  <a:t>max</a:t>
                </a:r>
                <a:r>
                  <a:rPr lang="en-US" sz="2400" b="1" dirty="0">
                    <a:sym typeface="Symbol" panose="05050102010706020507" pitchFamily="18" charset="2"/>
                  </a:rPr>
                  <a:t> plane </a:t>
                </a:r>
                <a14:m>
                  <m:oMath xmlns:m="http://schemas.openxmlformats.org/officeDocument/2006/math">
                    <m:sSubSup>
                      <m:sSubSupPr>
                        <m:ctrlPr>
                          <a:rPr lang="en-US" sz="2400" i="1">
                            <a:latin typeface="Cambria Math" panose="02040503050406030204" pitchFamily="18" charset="0"/>
                          </a:rPr>
                        </m:ctrlPr>
                      </m:sSubSupPr>
                      <m:e>
                        <m:r>
                          <m:rPr>
                            <m:sty m:val="p"/>
                          </m:rPr>
                          <a:rPr lang="en-US" sz="2400">
                            <a:latin typeface="Cambria Math" panose="02040503050406030204" pitchFamily="18" charset="0"/>
                            <a:ea typeface="Cambria Math" panose="02040503050406030204" pitchFamily="18" charset="0"/>
                          </a:rPr>
                          <m:t>θ</m:t>
                        </m:r>
                      </m:e>
                      <m:sub>
                        <m:r>
                          <m:rPr>
                            <m:sty m:val="p"/>
                          </m:rPr>
                          <a:rPr lang="en-US" sz="2400">
                            <a:latin typeface="Cambria Math" panose="02040503050406030204" pitchFamily="18" charset="0"/>
                          </a:rPr>
                          <m:t>p</m:t>
                        </m:r>
                      </m:sub>
                      <m:sup>
                        <m:r>
                          <a:rPr lang="en-US" sz="2400">
                            <a:latin typeface="Cambria Math" panose="02040503050406030204" pitchFamily="18" charset="0"/>
                          </a:rPr>
                          <m:t>′</m:t>
                        </m:r>
                      </m:sup>
                    </m:sSubSup>
                  </m:oMath>
                </a14:m>
                <a:endParaRPr lang="en-US" sz="2400" b="1" dirty="0" smtClean="0">
                  <a:latin typeface="+mn-lt"/>
                </a:endParaRPr>
              </a:p>
              <a:p>
                <a:pPr marL="347663" indent="-347663" algn="l" rtl="0">
                  <a:buClr>
                    <a:srgbClr val="FF0000"/>
                  </a:buClr>
                  <a:buFont typeface="+mj-lt"/>
                  <a:buAutoNum type="arabicPeriod"/>
                </a:pPr>
                <a:r>
                  <a:rPr lang="en-US" sz="2400" b="1" dirty="0" smtClean="0">
                    <a:latin typeface="+mn-lt"/>
                  </a:rPr>
                  <a:t>Maximum shear stress </a:t>
                </a:r>
                <a:r>
                  <a:rPr lang="en-US" sz="2400" b="1" dirty="0" smtClean="0">
                    <a:sym typeface="Symbol" panose="05050102010706020507" pitchFamily="18" charset="2"/>
                  </a:rPr>
                  <a:t></a:t>
                </a:r>
                <a:r>
                  <a:rPr lang="en-US" sz="2400" b="1" baseline="-25000" dirty="0" smtClean="0">
                    <a:sym typeface="Symbol" panose="05050102010706020507" pitchFamily="18" charset="2"/>
                  </a:rPr>
                  <a:t>max</a:t>
                </a:r>
                <a:endParaRPr lang="en-US" sz="2400" b="1" dirty="0" smtClean="0">
                  <a:latin typeface="+mn-lt"/>
                </a:endParaRPr>
              </a:p>
              <a:p>
                <a:pPr marL="347663" indent="-347663" algn="l" rtl="0">
                  <a:buClr>
                    <a:srgbClr val="FF0000"/>
                  </a:buClr>
                  <a:buFont typeface="+mj-lt"/>
                  <a:buAutoNum type="arabicPeriod"/>
                </a:pPr>
                <a:r>
                  <a:rPr lang="en-US" sz="2400" b="1" dirty="0" smtClean="0">
                    <a:latin typeface="+mn-lt"/>
                  </a:rPr>
                  <a:t>Normal stress on plane of </a:t>
                </a:r>
                <a:r>
                  <a:rPr lang="en-US" sz="2400" b="1" dirty="0" smtClean="0">
                    <a:sym typeface="Symbol" panose="05050102010706020507" pitchFamily="18" charset="2"/>
                  </a:rPr>
                  <a:t></a:t>
                </a:r>
                <a:r>
                  <a:rPr lang="en-US" sz="2400" b="1" baseline="-25000" dirty="0" smtClean="0">
                    <a:sym typeface="Symbol" panose="05050102010706020507" pitchFamily="18" charset="2"/>
                  </a:rPr>
                  <a:t>max</a:t>
                </a:r>
                <a:endParaRPr lang="en-US" sz="2400" b="1" dirty="0" smtClean="0">
                  <a:latin typeface="+mn-lt"/>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518028" y="886394"/>
                <a:ext cx="5229863" cy="3079882"/>
              </a:xfrm>
              <a:prstGeom prst="rect">
                <a:avLst/>
              </a:prstGeom>
              <a:blipFill rotWithShape="0">
                <a:blip r:embed="rId2"/>
                <a:stretch>
                  <a:fillRect l="-1865" t="-1779" b="-3755"/>
                </a:stretch>
              </a:blipFill>
            </p:spPr>
            <p:txBody>
              <a:bodyPr/>
              <a:lstStyle/>
              <a:p>
                <a:r>
                  <a:rPr lang="en-US">
                    <a:noFill/>
                  </a:rPr>
                  <a:t> </a:t>
                </a:r>
              </a:p>
            </p:txBody>
          </p:sp>
        </mc:Fallback>
      </mc:AlternateContent>
      <p:sp>
        <p:nvSpPr>
          <p:cNvPr id="5" name="TextBox 4"/>
          <p:cNvSpPr txBox="1"/>
          <p:nvPr/>
        </p:nvSpPr>
        <p:spPr>
          <a:xfrm>
            <a:off x="299400" y="5195002"/>
            <a:ext cx="8544563" cy="1200329"/>
          </a:xfrm>
          <a:prstGeom prst="rect">
            <a:avLst/>
          </a:prstGeom>
          <a:noFill/>
        </p:spPr>
        <p:txBody>
          <a:bodyPr wrap="square" rtlCol="0">
            <a:spAutoFit/>
          </a:bodyPr>
          <a:lstStyle/>
          <a:p>
            <a:pPr marL="171450" indent="-171450" algn="just" rtl="0">
              <a:buClr>
                <a:srgbClr val="FF0000"/>
              </a:buClr>
              <a:buFont typeface="Arial" panose="020B0604020202020204" pitchFamily="34" charset="0"/>
              <a:buChar char="•"/>
            </a:pPr>
            <a:r>
              <a:rPr lang="en-US" sz="2400" b="1" dirty="0" smtClean="0">
                <a:solidFill>
                  <a:srgbClr val="FF0000"/>
                </a:solidFill>
                <a:latin typeface="+mn-lt"/>
              </a:rPr>
              <a:t>We will discuss now a graphical procedures which will enable us to find the above without the hassle of  going over many equations. </a:t>
            </a:r>
            <a:endParaRPr lang="en-US" sz="2400" b="1" dirty="0">
              <a:solidFill>
                <a:srgbClr val="FF0000"/>
              </a:solidFill>
              <a:latin typeface="+mn-lt"/>
            </a:endParaRPr>
          </a:p>
        </p:txBody>
      </p:sp>
      <p:pic>
        <p:nvPicPr>
          <p:cNvPr id="6" name="Picture 5"/>
          <p:cNvPicPr>
            <a:picLocks noChangeAspect="1"/>
          </p:cNvPicPr>
          <p:nvPr/>
        </p:nvPicPr>
        <p:blipFill>
          <a:blip r:embed="rId3"/>
          <a:stretch>
            <a:fillRect/>
          </a:stretch>
        </p:blipFill>
        <p:spPr>
          <a:xfrm>
            <a:off x="5940773" y="-1"/>
            <a:ext cx="2746028" cy="2671763"/>
          </a:xfrm>
          <a:prstGeom prst="rect">
            <a:avLst/>
          </a:prstGeom>
        </p:spPr>
      </p:pic>
      <p:pic>
        <p:nvPicPr>
          <p:cNvPr id="7" name="Picture 6"/>
          <p:cNvPicPr>
            <a:picLocks noChangeAspect="1"/>
          </p:cNvPicPr>
          <p:nvPr/>
        </p:nvPicPr>
        <p:blipFill>
          <a:blip r:embed="rId4"/>
          <a:stretch>
            <a:fillRect/>
          </a:stretch>
        </p:blipFill>
        <p:spPr>
          <a:xfrm>
            <a:off x="6326536" y="2604227"/>
            <a:ext cx="2416132" cy="2324956"/>
          </a:xfrm>
          <a:prstGeom prst="rect">
            <a:avLst/>
          </a:prstGeom>
        </p:spPr>
      </p:pic>
      <p:sp>
        <p:nvSpPr>
          <p:cNvPr id="8" name="Rectangle 7"/>
          <p:cNvSpPr/>
          <p:nvPr/>
        </p:nvSpPr>
        <p:spPr>
          <a:xfrm>
            <a:off x="299400" y="4241135"/>
            <a:ext cx="5329875" cy="830997"/>
          </a:xfrm>
          <a:prstGeom prst="rect">
            <a:avLst/>
          </a:prstGeom>
          <a:noFill/>
        </p:spPr>
        <p:txBody>
          <a:bodyPr wrap="square" rtlCol="0">
            <a:spAutoFit/>
          </a:bodyPr>
          <a:lstStyle/>
          <a:p>
            <a:pPr marL="171450" indent="-171450" algn="just" rtl="0">
              <a:buClr>
                <a:srgbClr val="FF0000"/>
              </a:buClr>
              <a:buFont typeface="Arial" panose="020B0604020202020204" pitchFamily="34" charset="0"/>
              <a:buChar char="•"/>
            </a:pPr>
            <a:r>
              <a:rPr lang="en-US" sz="2400" b="1" dirty="0">
                <a:solidFill>
                  <a:srgbClr val="FF0000"/>
                </a:solidFill>
                <a:latin typeface="+mn-lt"/>
              </a:rPr>
              <a:t>The analytical procedure is sometimes </a:t>
            </a:r>
            <a:r>
              <a:rPr lang="en-US" sz="2400" b="1" dirty="0">
                <a:solidFill>
                  <a:srgbClr val="0000FF"/>
                </a:solidFill>
                <a:latin typeface="+mn-lt"/>
              </a:rPr>
              <a:t>awkward</a:t>
            </a:r>
            <a:r>
              <a:rPr lang="en-US" sz="2400" b="1" dirty="0">
                <a:solidFill>
                  <a:srgbClr val="FF0000"/>
                </a:solidFill>
                <a:latin typeface="+mn-lt"/>
              </a:rPr>
              <a:t> to use in practice. </a:t>
            </a:r>
          </a:p>
        </p:txBody>
      </p:sp>
      <p:sp>
        <p:nvSpPr>
          <p:cNvPr id="9" name="Rectangle 8"/>
          <p:cNvSpPr/>
          <p:nvPr/>
        </p:nvSpPr>
        <p:spPr>
          <a:xfrm>
            <a:off x="121562" y="36186"/>
            <a:ext cx="1100942" cy="461665"/>
          </a:xfrm>
          <a:prstGeom prst="rect">
            <a:avLst/>
          </a:prstGeom>
          <a:solidFill>
            <a:schemeClr val="accent4">
              <a:lumMod val="20000"/>
              <a:lumOff val="80000"/>
            </a:schemeClr>
          </a:solidFill>
        </p:spPr>
        <p:txBody>
          <a:bodyPr wrap="none">
            <a:spAutoFit/>
          </a:bodyPr>
          <a:lstStyle/>
          <a:p>
            <a:r>
              <a:rPr lang="en-US" sz="2400" b="1" u="sng" dirty="0" smtClean="0">
                <a:solidFill>
                  <a:srgbClr val="7030A0"/>
                </a:solidFill>
                <a:latin typeface="+mn-lt"/>
              </a:rPr>
              <a:t>In brief</a:t>
            </a:r>
            <a:endParaRPr lang="en-US" sz="2400" u="sng" dirty="0">
              <a:solidFill>
                <a:srgbClr val="7030A0"/>
              </a:solidFill>
              <a:latin typeface="+mn-lt"/>
            </a:endParaRPr>
          </a:p>
        </p:txBody>
      </p:sp>
    </p:spTree>
    <p:extLst>
      <p:ext uri="{BB962C8B-B14F-4D97-AF65-F5344CB8AC3E}">
        <p14:creationId xmlns:p14="http://schemas.microsoft.com/office/powerpoint/2010/main" val="37997813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4594" y="1218723"/>
            <a:ext cx="1531188" cy="369332"/>
          </a:xfrm>
          <a:prstGeom prst="rect">
            <a:avLst/>
          </a:prstGeom>
          <a:noFill/>
        </p:spPr>
        <p:txBody>
          <a:bodyPr wrap="none" rtlCol="0">
            <a:spAutoFit/>
          </a:bodyPr>
          <a:lstStyle/>
          <a:p>
            <a:pPr algn="l" rtl="0"/>
            <a:r>
              <a:rPr lang="en-US" b="1" dirty="0" smtClean="0"/>
              <a:t>From Eq. (7)</a:t>
            </a:r>
            <a:endParaRPr lang="en-US" b="1" dirty="0"/>
          </a:p>
        </p:txBody>
      </p:sp>
      <mc:AlternateContent xmlns:mc="http://schemas.openxmlformats.org/markup-compatibility/2006" xmlns:a14="http://schemas.microsoft.com/office/drawing/2010/main">
        <mc:Choice Requires="a14">
          <p:sp>
            <p:nvSpPr>
              <p:cNvPr id="7" name="TextBox 6"/>
              <p:cNvSpPr txBox="1"/>
              <p:nvPr/>
            </p:nvSpPr>
            <p:spPr>
              <a:xfrm>
                <a:off x="2542296" y="1141100"/>
                <a:ext cx="2372606" cy="754694"/>
              </a:xfrm>
              <a:prstGeom prst="rect">
                <a:avLst/>
              </a:prstGeom>
              <a:noFill/>
            </p:spPr>
            <p:txBody>
              <a:bodyPr wrap="square" lIns="0" tIns="0" rIns="0" bIns="0" rtlCol="0">
                <a:spAutoFit/>
              </a:bodyPr>
              <a:lstStyle>
                <a:defPPr>
                  <a:defRPr lang="en-US"/>
                </a:defPPr>
                <a:lvl1pPr algn="l" rtl="0">
                  <a:defRPr sz="2000" b="1" i="1">
                    <a:latin typeface="Cambria Math" panose="02040503050406030204" pitchFamily="18" charset="0"/>
                  </a:defRPr>
                </a:lvl1pPr>
              </a:lstStyle>
              <a:p>
                <a:r>
                  <a:rPr lang="en-US" sz="2400" dirty="0" smtClean="0"/>
                  <a:t>Sin2</a:t>
                </a:r>
                <a:r>
                  <a:rPr lang="en-US" sz="2400" dirty="0" smtClean="0">
                    <a:sym typeface="Symbol" panose="05050102010706020507" pitchFamily="18" charset="2"/>
                  </a:rPr>
                  <a:t></a:t>
                </a:r>
                <a14:m>
                  <m:oMath xmlns:m="http://schemas.openxmlformats.org/officeDocument/2006/math">
                    <m:r>
                      <a:rPr lang="en-US" sz="2800" b="1" i="1" smtClean="0">
                        <a:latin typeface="Cambria Math" panose="02040503050406030204" pitchFamily="18" charset="0"/>
                      </a:rPr>
                      <m:t>  </m:t>
                    </m:r>
                    <m:r>
                      <a:rPr lang="en-US" sz="2800">
                        <a:latin typeface="Cambria Math" panose="02040503050406030204" pitchFamily="18" charset="0"/>
                      </a:rPr>
                      <m:t>=</m:t>
                    </m:r>
                    <m:f>
                      <m:fPr>
                        <m:ctrlPr>
                          <a:rPr lang="en-US" sz="2800" i="1">
                            <a:latin typeface="Cambria Math" panose="02040503050406030204" pitchFamily="18" charset="0"/>
                          </a:rPr>
                        </m:ctrlPr>
                      </m:fPr>
                      <m:num>
                        <m:r>
                          <a:rPr lang="en-US" sz="2800" i="1" smtClean="0">
                            <a:latin typeface="Cambria Math" panose="02040503050406030204" pitchFamily="18" charset="0"/>
                            <a:ea typeface="Cambria Math" panose="02040503050406030204" pitchFamily="18" charset="0"/>
                          </a:rPr>
                          <m:t>𝝉</m:t>
                        </m:r>
                      </m:num>
                      <m:den>
                        <m:d>
                          <m:dPr>
                            <m:ctrlPr>
                              <a:rPr lang="en-US" sz="2800" i="1" smtClean="0">
                                <a:latin typeface="Cambria Math" panose="02040503050406030204" pitchFamily="18" charset="0"/>
                              </a:rPr>
                            </m:ctrlPr>
                          </m:dPr>
                          <m:e>
                            <m:f>
                              <m:fPr>
                                <m:ctrlPr>
                                  <a:rPr lang="en-US" sz="2800" i="1" smtClean="0">
                                    <a:latin typeface="Cambria Math" panose="02040503050406030204" pitchFamily="18" charset="0"/>
                                  </a:rPr>
                                </m:ctrlPr>
                              </m:fPr>
                              <m:num>
                                <m:sSub>
                                  <m:sSubPr>
                                    <m:ctrlPr>
                                      <a:rPr lang="en-US" sz="2800" i="1" smtClean="0">
                                        <a:latin typeface="Cambria Math" panose="02040503050406030204" pitchFamily="18" charset="0"/>
                                      </a:rPr>
                                    </m:ctrlPr>
                                  </m:sSubPr>
                                  <m:e>
                                    <m:r>
                                      <a:rPr lang="en-US" sz="2800" i="1" smtClean="0">
                                        <a:latin typeface="Cambria Math" panose="02040503050406030204" pitchFamily="18" charset="0"/>
                                        <a:ea typeface="Cambria Math" panose="02040503050406030204" pitchFamily="18" charset="0"/>
                                      </a:rPr>
                                      <m:t>𝝈</m:t>
                                    </m:r>
                                  </m:e>
                                  <m:sub>
                                    <m:r>
                                      <a:rPr lang="en-US" sz="2800" b="1" i="1" smtClean="0">
                                        <a:latin typeface="Cambria Math" panose="02040503050406030204" pitchFamily="18" charset="0"/>
                                      </a:rPr>
                                      <m:t>𝟏</m:t>
                                    </m:r>
                                  </m:sub>
                                </m:sSub>
                                <m:r>
                                  <a:rPr lang="en-US" sz="2800" b="1" i="1" smtClean="0">
                                    <a:latin typeface="Cambria Math" panose="02040503050406030204" pitchFamily="18" charset="0"/>
                                  </a:rPr>
                                  <m:t>−</m:t>
                                </m:r>
                                <m:sSub>
                                  <m:sSubPr>
                                    <m:ctrlPr>
                                      <a:rPr lang="en-US" sz="2800" b="1" i="1" smtClean="0">
                                        <a:latin typeface="Cambria Math" panose="02040503050406030204" pitchFamily="18" charset="0"/>
                                      </a:rPr>
                                    </m:ctrlPr>
                                  </m:sSubPr>
                                  <m:e>
                                    <m:r>
                                      <a:rPr lang="en-US" sz="2800" b="1" i="1" smtClean="0">
                                        <a:latin typeface="Cambria Math" panose="02040503050406030204" pitchFamily="18" charset="0"/>
                                        <a:ea typeface="Cambria Math" panose="02040503050406030204" pitchFamily="18" charset="0"/>
                                      </a:rPr>
                                      <m:t>𝝈</m:t>
                                    </m:r>
                                  </m:e>
                                  <m:sub>
                                    <m:r>
                                      <a:rPr lang="en-US" sz="2800" b="1" i="1" smtClean="0">
                                        <a:latin typeface="Cambria Math" panose="02040503050406030204" pitchFamily="18" charset="0"/>
                                      </a:rPr>
                                      <m:t>𝟑</m:t>
                                    </m:r>
                                  </m:sub>
                                </m:sSub>
                              </m:num>
                              <m:den>
                                <m:r>
                                  <a:rPr lang="en-US" sz="2800" b="1" i="1" smtClean="0">
                                    <a:latin typeface="Cambria Math" panose="02040503050406030204" pitchFamily="18" charset="0"/>
                                  </a:rPr>
                                  <m:t>𝟐</m:t>
                                </m:r>
                              </m:den>
                            </m:f>
                          </m:e>
                        </m:d>
                      </m:den>
                    </m:f>
                  </m:oMath>
                </a14:m>
                <a:endParaRPr lang="en-US" sz="2400" i="0" dirty="0"/>
              </a:p>
            </p:txBody>
          </p:sp>
        </mc:Choice>
        <mc:Fallback xmlns="">
          <p:sp>
            <p:nvSpPr>
              <p:cNvPr id="7" name="TextBox 6"/>
              <p:cNvSpPr txBox="1">
                <a:spLocks noRot="1" noChangeAspect="1" noMove="1" noResize="1" noEditPoints="1" noAdjustHandles="1" noChangeArrowheads="1" noChangeShapeType="1" noTextEdit="1"/>
              </p:cNvSpPr>
              <p:nvPr/>
            </p:nvSpPr>
            <p:spPr>
              <a:xfrm>
                <a:off x="2542296" y="1141100"/>
                <a:ext cx="2372606" cy="754694"/>
              </a:xfrm>
              <a:prstGeom prst="rect">
                <a:avLst/>
              </a:prstGeom>
              <a:blipFill rotWithShape="0">
                <a:blip r:embed="rId2"/>
                <a:stretch>
                  <a:fillRect l="-7712" t="-8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1188466" y="2116612"/>
                <a:ext cx="3719685" cy="1273490"/>
              </a:xfrm>
              <a:prstGeom prst="rect">
                <a:avLst/>
              </a:prstGeom>
              <a:noFill/>
            </p:spPr>
            <p:txBody>
              <a:bodyPr wrap="square" lIns="0" tIns="0" rIns="0" bIns="0" rtlCol="0">
                <a:spAutoFit/>
              </a:bodyPr>
              <a:lstStyle/>
              <a:p>
                <a:pPr algn="l" rtl="0"/>
                <a:r>
                  <a:rPr lang="en-US" sz="2000" b="1" dirty="0" smtClean="0"/>
                  <a:t>Cos2</a:t>
                </a:r>
                <a:r>
                  <a:rPr lang="en-US" sz="2000" b="1" dirty="0" smtClean="0">
                    <a:sym typeface="Symbol" panose="05050102010706020507" pitchFamily="18" charset="2"/>
                  </a:rPr>
                  <a:t></a:t>
                </a:r>
                <a14:m>
                  <m:oMath xmlns:m="http://schemas.openxmlformats.org/officeDocument/2006/math">
                    <m:r>
                      <a:rPr lang="en-US" sz="2800" b="1" i="0" smtClean="0">
                        <a:latin typeface="Cambria Math" panose="02040503050406030204" pitchFamily="18" charset="0"/>
                      </a:rPr>
                      <m:t> </m:t>
                    </m:r>
                    <m:r>
                      <a:rPr lang="en-US" sz="2800" b="1" i="1" smtClean="0">
                        <a:latin typeface="Cambria Math" panose="02040503050406030204" pitchFamily="18" charset="0"/>
                      </a:rPr>
                      <m:t>=</m:t>
                    </m:r>
                    <m:f>
                      <m:fPr>
                        <m:ctrlPr>
                          <a:rPr lang="en-US" sz="2800" b="1" i="1" smtClean="0">
                            <a:latin typeface="Cambria Math" panose="02040503050406030204" pitchFamily="18" charset="0"/>
                          </a:rPr>
                        </m:ctrlPr>
                      </m:fPr>
                      <m:num>
                        <m:sSup>
                          <m:sSupPr>
                            <m:ctrlPr>
                              <a:rPr lang="en-US" sz="2800" b="1" i="1">
                                <a:latin typeface="Cambria Math" panose="02040503050406030204" pitchFamily="18" charset="0"/>
                                <a:ea typeface="Cambria Math" panose="02040503050406030204" pitchFamily="18" charset="0"/>
                              </a:rPr>
                            </m:ctrlPr>
                          </m:sSupPr>
                          <m:e>
                            <m:d>
                              <m:dPr>
                                <m:begChr m:val="["/>
                                <m:endChr m:val="]"/>
                                <m:ctrlPr>
                                  <a:rPr lang="en-US" sz="2800" b="1" i="1">
                                    <a:latin typeface="Cambria Math" panose="02040503050406030204" pitchFamily="18" charset="0"/>
                                    <a:ea typeface="Cambria Math" panose="02040503050406030204" pitchFamily="18" charset="0"/>
                                  </a:rPr>
                                </m:ctrlPr>
                              </m:dPr>
                              <m:e>
                                <m:sSup>
                                  <m:sSupPr>
                                    <m:ctrlPr>
                                      <a:rPr lang="en-US" sz="2800" b="1" i="1">
                                        <a:latin typeface="Cambria Math" panose="02040503050406030204" pitchFamily="18" charset="0"/>
                                        <a:ea typeface="Cambria Math" panose="02040503050406030204" pitchFamily="18" charset="0"/>
                                      </a:rPr>
                                    </m:ctrlPr>
                                  </m:sSupPr>
                                  <m:e>
                                    <m:d>
                                      <m:dPr>
                                        <m:ctrlPr>
                                          <a:rPr lang="en-US" sz="2800" b="1" i="1">
                                            <a:latin typeface="Cambria Math" panose="02040503050406030204" pitchFamily="18" charset="0"/>
                                            <a:ea typeface="Cambria Math" panose="02040503050406030204" pitchFamily="18" charset="0"/>
                                          </a:rPr>
                                        </m:ctrlPr>
                                      </m:dPr>
                                      <m:e>
                                        <m:f>
                                          <m:fPr>
                                            <m:ctrlPr>
                                              <a:rPr lang="en-US" sz="2800" b="1" i="1">
                                                <a:latin typeface="Cambria Math" panose="02040503050406030204" pitchFamily="18" charset="0"/>
                                              </a:rPr>
                                            </m:ctrlPr>
                                          </m:fPr>
                                          <m:num>
                                            <m:sSub>
                                              <m:sSubPr>
                                                <m:ctrlPr>
                                                  <a:rPr lang="en-US" sz="2800" b="1" i="1">
                                                    <a:latin typeface="Cambria Math" panose="02040503050406030204" pitchFamily="18" charset="0"/>
                                                  </a:rPr>
                                                </m:ctrlPr>
                                              </m:sSubPr>
                                              <m:e>
                                                <m:r>
                                                  <a:rPr lang="en-US" sz="2800" b="1" i="1">
                                                    <a:latin typeface="Cambria Math" panose="02040503050406030204" pitchFamily="18" charset="0"/>
                                                    <a:ea typeface="Cambria Math" panose="02040503050406030204" pitchFamily="18" charset="0"/>
                                                  </a:rPr>
                                                  <m:t>𝝈</m:t>
                                                </m:r>
                                              </m:e>
                                              <m:sub>
                                                <m:r>
                                                  <a:rPr lang="en-US" sz="2800" b="1" i="1" smtClean="0">
                                                    <a:latin typeface="Cambria Math" panose="02040503050406030204" pitchFamily="18" charset="0"/>
                                                    <a:ea typeface="Cambria Math" panose="02040503050406030204" pitchFamily="18" charset="0"/>
                                                  </a:rPr>
                                                  <m:t>𝟏</m:t>
                                                </m:r>
                                              </m:sub>
                                            </m:sSub>
                                            <m:r>
                                              <a:rPr lang="en-US" sz="2800" b="1" i="1">
                                                <a:latin typeface="Cambria Math" panose="02040503050406030204" pitchFamily="18" charset="0"/>
                                              </a:rPr>
                                              <m:t>−</m:t>
                                            </m:r>
                                            <m:sSub>
                                              <m:sSubPr>
                                                <m:ctrlPr>
                                                  <a:rPr lang="en-US" sz="2800" b="1" i="1">
                                                    <a:latin typeface="Cambria Math" panose="02040503050406030204" pitchFamily="18" charset="0"/>
                                                  </a:rPr>
                                                </m:ctrlPr>
                                              </m:sSubPr>
                                              <m:e>
                                                <m:r>
                                                  <a:rPr lang="en-US" sz="2800" b="1" i="1">
                                                    <a:latin typeface="Cambria Math" panose="02040503050406030204" pitchFamily="18" charset="0"/>
                                                    <a:ea typeface="Cambria Math" panose="02040503050406030204" pitchFamily="18" charset="0"/>
                                                  </a:rPr>
                                                  <m:t>𝝈</m:t>
                                                </m:r>
                                              </m:e>
                                              <m:sub>
                                                <m:r>
                                                  <a:rPr lang="en-US" sz="2800" b="1" i="1" smtClean="0">
                                                    <a:latin typeface="Cambria Math" panose="02040503050406030204" pitchFamily="18" charset="0"/>
                                                    <a:ea typeface="Cambria Math" panose="02040503050406030204" pitchFamily="18" charset="0"/>
                                                  </a:rPr>
                                                  <m:t>𝟑</m:t>
                                                </m:r>
                                              </m:sub>
                                            </m:sSub>
                                          </m:num>
                                          <m:den>
                                            <m:r>
                                              <a:rPr lang="en-US" sz="2800" b="1" i="1">
                                                <a:latin typeface="Cambria Math" panose="02040503050406030204" pitchFamily="18" charset="0"/>
                                              </a:rPr>
                                              <m:t>𝟐</m:t>
                                            </m:r>
                                          </m:den>
                                        </m:f>
                                      </m:e>
                                    </m:d>
                                  </m:e>
                                  <m:sup>
                                    <m:r>
                                      <a:rPr lang="en-US" sz="2800" b="1" i="1">
                                        <a:latin typeface="Cambria Math" panose="02040503050406030204" pitchFamily="18" charset="0"/>
                                        <a:ea typeface="Cambria Math" panose="02040503050406030204" pitchFamily="18" charset="0"/>
                                      </a:rPr>
                                      <m:t>𝟐</m:t>
                                    </m:r>
                                  </m:sup>
                                </m:sSup>
                                <m:r>
                                  <m:rPr>
                                    <m:nor/>
                                  </m:rPr>
                                  <a:rPr lang="en-US" sz="2800" b="1" i="0" smtClean="0">
                                    <a:latin typeface="Cambria Math" panose="02040503050406030204" pitchFamily="18" charset="0"/>
                                    <a:ea typeface="Cambria Math" panose="02040503050406030204" pitchFamily="18" charset="0"/>
                                  </a:rPr>
                                  <m:t>−</m:t>
                                </m:r>
                                <m:r>
                                  <a:rPr lang="en-US" sz="2800" b="1" i="1" smtClean="0">
                                    <a:latin typeface="Cambria Math" panose="02040503050406030204" pitchFamily="18" charset="0"/>
                                    <a:ea typeface="Cambria Math" panose="02040503050406030204" pitchFamily="18" charset="0"/>
                                  </a:rPr>
                                  <m:t> </m:t>
                                </m:r>
                                <m:sSup>
                                  <m:sSupPr>
                                    <m:ctrlPr>
                                      <a:rPr lang="en-US" sz="2800" b="1" i="1" smtClean="0">
                                        <a:latin typeface="Cambria Math" panose="02040503050406030204" pitchFamily="18" charset="0"/>
                                        <a:ea typeface="Cambria Math" panose="02040503050406030204" pitchFamily="18" charset="0"/>
                                      </a:rPr>
                                    </m:ctrlPr>
                                  </m:sSupPr>
                                  <m:e>
                                    <m:r>
                                      <a:rPr lang="en-US" sz="2800" b="1" i="1" smtClean="0">
                                        <a:latin typeface="Cambria Math" panose="02040503050406030204" pitchFamily="18" charset="0"/>
                                        <a:ea typeface="Cambria Math" panose="02040503050406030204" pitchFamily="18" charset="0"/>
                                      </a:rPr>
                                      <m:t>𝝉</m:t>
                                    </m:r>
                                  </m:e>
                                  <m:sup>
                                    <m:r>
                                      <a:rPr lang="en-US" sz="2800" b="1" i="1" smtClean="0">
                                        <a:latin typeface="Cambria Math" panose="02040503050406030204" pitchFamily="18" charset="0"/>
                                        <a:ea typeface="Cambria Math" panose="02040503050406030204" pitchFamily="18" charset="0"/>
                                      </a:rPr>
                                      <m:t>𝟐</m:t>
                                    </m:r>
                                  </m:sup>
                                </m:sSup>
                              </m:e>
                            </m:d>
                          </m:e>
                          <m:sup>
                            <m:f>
                              <m:fPr>
                                <m:type m:val="skw"/>
                                <m:ctrlPr>
                                  <a:rPr lang="en-US" sz="2800" b="1" i="1">
                                    <a:latin typeface="Cambria Math" panose="02040503050406030204" pitchFamily="18" charset="0"/>
                                    <a:ea typeface="Cambria Math" panose="02040503050406030204" pitchFamily="18" charset="0"/>
                                  </a:rPr>
                                </m:ctrlPr>
                              </m:fPr>
                              <m:num>
                                <m:r>
                                  <a:rPr lang="en-US" sz="2800" b="1" i="1">
                                    <a:latin typeface="Cambria Math" panose="02040503050406030204" pitchFamily="18" charset="0"/>
                                    <a:ea typeface="Cambria Math" panose="02040503050406030204" pitchFamily="18" charset="0"/>
                                  </a:rPr>
                                  <m:t>𝟏</m:t>
                                </m:r>
                              </m:num>
                              <m:den>
                                <m:r>
                                  <a:rPr lang="en-US" sz="2800" b="1" i="1">
                                    <a:latin typeface="Cambria Math" panose="02040503050406030204" pitchFamily="18" charset="0"/>
                                    <a:ea typeface="Cambria Math" panose="02040503050406030204" pitchFamily="18" charset="0"/>
                                  </a:rPr>
                                  <m:t>𝟐</m:t>
                                </m:r>
                              </m:den>
                            </m:f>
                          </m:sup>
                        </m:sSup>
                      </m:num>
                      <m:den>
                        <m:d>
                          <m:dPr>
                            <m:ctrlPr>
                              <a:rPr lang="en-US" sz="2800" b="1" i="1">
                                <a:latin typeface="Cambria Math" panose="02040503050406030204" pitchFamily="18" charset="0"/>
                              </a:rPr>
                            </m:ctrlPr>
                          </m:dPr>
                          <m:e>
                            <m:f>
                              <m:fPr>
                                <m:ctrlPr>
                                  <a:rPr lang="en-US" sz="2800" b="1" i="1">
                                    <a:latin typeface="Cambria Math" panose="02040503050406030204" pitchFamily="18" charset="0"/>
                                  </a:rPr>
                                </m:ctrlPr>
                              </m:fPr>
                              <m:num>
                                <m:sSub>
                                  <m:sSubPr>
                                    <m:ctrlPr>
                                      <a:rPr lang="en-US" sz="2800" b="1" i="1">
                                        <a:latin typeface="Cambria Math" panose="02040503050406030204" pitchFamily="18" charset="0"/>
                                      </a:rPr>
                                    </m:ctrlPr>
                                  </m:sSubPr>
                                  <m:e>
                                    <m:r>
                                      <a:rPr lang="en-US" sz="2800" b="1" i="1">
                                        <a:latin typeface="Cambria Math" panose="02040503050406030204" pitchFamily="18" charset="0"/>
                                        <a:ea typeface="Cambria Math" panose="02040503050406030204" pitchFamily="18" charset="0"/>
                                      </a:rPr>
                                      <m:t>𝝈</m:t>
                                    </m:r>
                                  </m:e>
                                  <m:sub>
                                    <m:r>
                                      <a:rPr lang="en-US" sz="2800" b="1" i="1">
                                        <a:latin typeface="Cambria Math" panose="02040503050406030204" pitchFamily="18" charset="0"/>
                                      </a:rPr>
                                      <m:t>𝟏</m:t>
                                    </m:r>
                                  </m:sub>
                                </m:sSub>
                                <m:r>
                                  <a:rPr lang="en-US" sz="2800" b="1" i="1">
                                    <a:latin typeface="Cambria Math" panose="02040503050406030204" pitchFamily="18" charset="0"/>
                                  </a:rPr>
                                  <m:t>−</m:t>
                                </m:r>
                                <m:sSub>
                                  <m:sSubPr>
                                    <m:ctrlPr>
                                      <a:rPr lang="en-US" sz="2800" b="1" i="1">
                                        <a:latin typeface="Cambria Math" panose="02040503050406030204" pitchFamily="18" charset="0"/>
                                      </a:rPr>
                                    </m:ctrlPr>
                                  </m:sSubPr>
                                  <m:e>
                                    <m:r>
                                      <a:rPr lang="en-US" sz="2800" b="1" i="1">
                                        <a:latin typeface="Cambria Math" panose="02040503050406030204" pitchFamily="18" charset="0"/>
                                        <a:ea typeface="Cambria Math" panose="02040503050406030204" pitchFamily="18" charset="0"/>
                                      </a:rPr>
                                      <m:t>𝝈</m:t>
                                    </m:r>
                                  </m:e>
                                  <m:sub>
                                    <m:r>
                                      <a:rPr lang="en-US" sz="2800" b="1" i="1">
                                        <a:latin typeface="Cambria Math" panose="02040503050406030204" pitchFamily="18" charset="0"/>
                                      </a:rPr>
                                      <m:t>𝟑</m:t>
                                    </m:r>
                                  </m:sub>
                                </m:sSub>
                              </m:num>
                              <m:den>
                                <m:r>
                                  <a:rPr lang="en-US" sz="2800" b="1" i="1">
                                    <a:latin typeface="Cambria Math" panose="02040503050406030204" pitchFamily="18" charset="0"/>
                                  </a:rPr>
                                  <m:t>𝟐</m:t>
                                </m:r>
                              </m:den>
                            </m:f>
                          </m:e>
                        </m:d>
                      </m:den>
                    </m:f>
                  </m:oMath>
                </a14:m>
                <a:endParaRPr lang="en-US" sz="2000" b="1" dirty="0"/>
              </a:p>
            </p:txBody>
          </p:sp>
        </mc:Choice>
        <mc:Fallback xmlns="">
          <p:sp>
            <p:nvSpPr>
              <p:cNvPr id="8" name="TextBox 7"/>
              <p:cNvSpPr txBox="1">
                <a:spLocks noRot="1" noChangeAspect="1" noMove="1" noResize="1" noEditPoints="1" noAdjustHandles="1" noChangeArrowheads="1" noChangeShapeType="1" noTextEdit="1"/>
              </p:cNvSpPr>
              <p:nvPr/>
            </p:nvSpPr>
            <p:spPr>
              <a:xfrm>
                <a:off x="1188466" y="2116612"/>
                <a:ext cx="3719685" cy="1273490"/>
              </a:xfrm>
              <a:prstGeom prst="rect">
                <a:avLst/>
              </a:prstGeom>
              <a:blipFill rotWithShape="0">
                <a:blip r:embed="rId3"/>
                <a:stretch>
                  <a:fillRect l="-42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473665" y="4803751"/>
                <a:ext cx="6509868" cy="740972"/>
              </a:xfrm>
              <a:prstGeom prst="rect">
                <a:avLst/>
              </a:prstGeom>
              <a:solidFill>
                <a:srgbClr val="FFC000"/>
              </a:solidFill>
              <a:ln w="57150">
                <a:solidFill>
                  <a:srgbClr val="00B050"/>
                </a:solidFill>
              </a:ln>
            </p:spPr>
            <p:txBody>
              <a:bodyPr wrap="square" lIns="0" tIns="0" rIns="0" bIns="0" rtlCol="0">
                <a:spAutoFit/>
              </a:bodyPr>
              <a:lstStyle/>
              <a:p>
                <a:pPr algn="l" rtl="0"/>
                <a14:m>
                  <m:oMath xmlns:m="http://schemas.openxmlformats.org/officeDocument/2006/math">
                    <m:sSup>
                      <m:sSupPr>
                        <m:ctrlPr>
                          <a:rPr lang="en-US" sz="2800" b="1" i="1" smtClean="0">
                            <a:latin typeface="Cambria Math" panose="02040503050406030204" pitchFamily="18" charset="0"/>
                          </a:rPr>
                        </m:ctrlPr>
                      </m:sSupPr>
                      <m:e>
                        <m:sSup>
                          <m:sSupPr>
                            <m:ctrlPr>
                              <a:rPr lang="en-US" sz="2800" b="1" i="1" dirty="0">
                                <a:latin typeface="Cambria Math" panose="02040503050406030204" pitchFamily="18" charset="0"/>
                              </a:rPr>
                            </m:ctrlPr>
                          </m:sSupPr>
                          <m:e>
                            <m:r>
                              <a:rPr lang="en-US" sz="2800" b="1" i="1" dirty="0">
                                <a:latin typeface="Cambria Math" panose="02040503050406030204" pitchFamily="18" charset="0"/>
                                <a:ea typeface="Cambria Math" panose="02040503050406030204" pitchFamily="18" charset="0"/>
                              </a:rPr>
                              <m:t>𝝉</m:t>
                            </m:r>
                          </m:e>
                          <m:sup>
                            <m:r>
                              <a:rPr lang="en-US" sz="2800" b="1" i="1" dirty="0">
                                <a:latin typeface="Cambria Math" panose="02040503050406030204" pitchFamily="18" charset="0"/>
                              </a:rPr>
                              <m:t>𝟐</m:t>
                            </m:r>
                          </m:sup>
                        </m:sSup>
                        <m:r>
                          <a:rPr lang="en-US" sz="2800" b="1" i="1" smtClean="0">
                            <a:latin typeface="Cambria Math" panose="02040503050406030204" pitchFamily="18" charset="0"/>
                          </a:rPr>
                          <m:t>−</m:t>
                        </m:r>
                        <m:d>
                          <m:dPr>
                            <m:begChr m:val="["/>
                            <m:endChr m:val="]"/>
                            <m:ctrlPr>
                              <a:rPr lang="en-US" sz="2800" b="1" i="1" smtClean="0">
                                <a:latin typeface="Cambria Math" panose="02040503050406030204" pitchFamily="18" charset="0"/>
                              </a:rPr>
                            </m:ctrlPr>
                          </m:dPr>
                          <m:e>
                            <m:sSub>
                              <m:sSubPr>
                                <m:ctrlPr>
                                  <a:rPr lang="en-US" sz="2800" b="1" i="1">
                                    <a:latin typeface="Cambria Math" panose="02040503050406030204" pitchFamily="18" charset="0"/>
                                  </a:rPr>
                                </m:ctrlPr>
                              </m:sSubPr>
                              <m:e>
                                <m:r>
                                  <a:rPr lang="en-US" sz="2800" b="1" i="1">
                                    <a:latin typeface="Cambria Math" panose="02040503050406030204" pitchFamily="18" charset="0"/>
                                    <a:ea typeface="Cambria Math" panose="02040503050406030204" pitchFamily="18" charset="0"/>
                                  </a:rPr>
                                  <m:t>𝝈</m:t>
                                </m:r>
                              </m:e>
                              <m:sub>
                                <m:r>
                                  <a:rPr lang="en-US" sz="2800" b="1" i="1">
                                    <a:latin typeface="Cambria Math" panose="02040503050406030204" pitchFamily="18" charset="0"/>
                                  </a:rPr>
                                  <m:t>𝒏</m:t>
                                </m:r>
                              </m:sub>
                            </m:sSub>
                            <m:r>
                              <a:rPr lang="en-US" sz="2800" b="1" i="1">
                                <a:latin typeface="Cambria Math" panose="02040503050406030204" pitchFamily="18" charset="0"/>
                              </a:rPr>
                              <m:t>−</m:t>
                            </m:r>
                            <m:d>
                              <m:dPr>
                                <m:ctrlPr>
                                  <a:rPr lang="en-US" sz="2800" b="1" i="1" smtClean="0">
                                    <a:latin typeface="Cambria Math" panose="02040503050406030204" pitchFamily="18" charset="0"/>
                                  </a:rPr>
                                </m:ctrlPr>
                              </m:dPr>
                              <m:e>
                                <m:f>
                                  <m:fPr>
                                    <m:ctrlPr>
                                      <a:rPr lang="en-US" sz="2800" b="1" i="1">
                                        <a:latin typeface="Cambria Math" panose="02040503050406030204" pitchFamily="18" charset="0"/>
                                      </a:rPr>
                                    </m:ctrlPr>
                                  </m:fPr>
                                  <m:num>
                                    <m:sSub>
                                      <m:sSubPr>
                                        <m:ctrlPr>
                                          <a:rPr lang="en-US" sz="2800" b="1" i="1">
                                            <a:latin typeface="Cambria Math" panose="02040503050406030204" pitchFamily="18" charset="0"/>
                                          </a:rPr>
                                        </m:ctrlPr>
                                      </m:sSubPr>
                                      <m:e>
                                        <m:r>
                                          <a:rPr lang="en-US" sz="2800" b="1" i="1">
                                            <a:latin typeface="Cambria Math" panose="02040503050406030204" pitchFamily="18" charset="0"/>
                                            <a:ea typeface="Cambria Math" panose="02040503050406030204" pitchFamily="18" charset="0"/>
                                          </a:rPr>
                                          <m:t>𝝈</m:t>
                                        </m:r>
                                      </m:e>
                                      <m:sub>
                                        <m:r>
                                          <a:rPr lang="en-US" sz="2800" b="1" i="1">
                                            <a:latin typeface="Cambria Math" panose="02040503050406030204" pitchFamily="18" charset="0"/>
                                          </a:rPr>
                                          <m:t>𝟏</m:t>
                                        </m:r>
                                      </m:sub>
                                    </m:sSub>
                                    <m:r>
                                      <a:rPr lang="en-US" sz="2800" b="1" i="1">
                                        <a:latin typeface="Cambria Math" panose="02040503050406030204" pitchFamily="18" charset="0"/>
                                      </a:rPr>
                                      <m:t>+</m:t>
                                    </m:r>
                                    <m:sSub>
                                      <m:sSubPr>
                                        <m:ctrlPr>
                                          <a:rPr lang="en-US" sz="2800" b="1" i="1">
                                            <a:latin typeface="Cambria Math" panose="02040503050406030204" pitchFamily="18" charset="0"/>
                                          </a:rPr>
                                        </m:ctrlPr>
                                      </m:sSubPr>
                                      <m:e>
                                        <m:r>
                                          <a:rPr lang="en-US" sz="2800" b="1" i="1">
                                            <a:latin typeface="Cambria Math" panose="02040503050406030204" pitchFamily="18" charset="0"/>
                                            <a:ea typeface="Cambria Math" panose="02040503050406030204" pitchFamily="18" charset="0"/>
                                          </a:rPr>
                                          <m:t>𝝈</m:t>
                                        </m:r>
                                      </m:e>
                                      <m:sub>
                                        <m:r>
                                          <a:rPr lang="en-US" sz="2800" b="1" i="1">
                                            <a:latin typeface="Cambria Math" panose="02040503050406030204" pitchFamily="18" charset="0"/>
                                          </a:rPr>
                                          <m:t>𝟑</m:t>
                                        </m:r>
                                      </m:sub>
                                    </m:sSub>
                                  </m:num>
                                  <m:den>
                                    <m:r>
                                      <a:rPr lang="en-US" sz="2800" b="1" i="1">
                                        <a:latin typeface="Cambria Math" panose="02040503050406030204" pitchFamily="18" charset="0"/>
                                      </a:rPr>
                                      <m:t>𝟐</m:t>
                                    </m:r>
                                  </m:den>
                                </m:f>
                              </m:e>
                            </m:d>
                          </m:e>
                        </m:d>
                      </m:e>
                      <m:sup>
                        <m:r>
                          <a:rPr lang="en-US" sz="2800" b="1" i="1" smtClean="0">
                            <a:latin typeface="Cambria Math" panose="02040503050406030204" pitchFamily="18" charset="0"/>
                          </a:rPr>
                          <m:t>𝟐</m:t>
                        </m:r>
                        <m:r>
                          <a:rPr lang="en-US" sz="2800" b="1" i="1" smtClean="0">
                            <a:latin typeface="Cambria Math" panose="02040503050406030204" pitchFamily="18" charset="0"/>
                          </a:rPr>
                          <m:t>  </m:t>
                        </m:r>
                      </m:sup>
                    </m:sSup>
                  </m:oMath>
                </a14:m>
                <a:r>
                  <a:rPr lang="en-US" sz="2800" b="1" dirty="0" smtClean="0"/>
                  <a:t>= </a:t>
                </a:r>
                <a14:m>
                  <m:oMath xmlns:m="http://schemas.openxmlformats.org/officeDocument/2006/math">
                    <m:sSup>
                      <m:sSupPr>
                        <m:ctrlPr>
                          <a:rPr lang="en-US" sz="2800" b="1" i="1" smtClean="0">
                            <a:latin typeface="Cambria Math" panose="02040503050406030204" pitchFamily="18" charset="0"/>
                          </a:rPr>
                        </m:ctrlPr>
                      </m:sSupPr>
                      <m:e>
                        <m:d>
                          <m:dPr>
                            <m:ctrlPr>
                              <a:rPr lang="en-US" sz="2800" b="1" i="1" smtClean="0">
                                <a:latin typeface="Cambria Math" panose="02040503050406030204" pitchFamily="18" charset="0"/>
                              </a:rPr>
                            </m:ctrlPr>
                          </m:dPr>
                          <m:e>
                            <m:f>
                              <m:fPr>
                                <m:ctrlPr>
                                  <a:rPr lang="en-US" sz="2800" b="1" i="1">
                                    <a:latin typeface="Cambria Math" panose="02040503050406030204" pitchFamily="18" charset="0"/>
                                  </a:rPr>
                                </m:ctrlPr>
                              </m:fPr>
                              <m:num>
                                <m:sSub>
                                  <m:sSubPr>
                                    <m:ctrlPr>
                                      <a:rPr lang="en-US" sz="2800" b="1" i="1">
                                        <a:latin typeface="Cambria Math" panose="02040503050406030204" pitchFamily="18" charset="0"/>
                                      </a:rPr>
                                    </m:ctrlPr>
                                  </m:sSubPr>
                                  <m:e>
                                    <m:r>
                                      <a:rPr lang="en-US" sz="2800" b="1" i="1">
                                        <a:latin typeface="Cambria Math" panose="02040503050406030204" pitchFamily="18" charset="0"/>
                                        <a:ea typeface="Cambria Math" panose="02040503050406030204" pitchFamily="18" charset="0"/>
                                      </a:rPr>
                                      <m:t>𝝈</m:t>
                                    </m:r>
                                  </m:e>
                                  <m:sub>
                                    <m:r>
                                      <a:rPr lang="en-US" sz="2800" b="1" i="1">
                                        <a:latin typeface="Cambria Math" panose="02040503050406030204" pitchFamily="18" charset="0"/>
                                      </a:rPr>
                                      <m:t>𝟏</m:t>
                                    </m:r>
                                  </m:sub>
                                </m:sSub>
                                <m:r>
                                  <a:rPr lang="en-US" sz="2800" b="1" i="1" smtClean="0">
                                    <a:latin typeface="Cambria Math" panose="02040503050406030204" pitchFamily="18" charset="0"/>
                                  </a:rPr>
                                  <m:t>−</m:t>
                                </m:r>
                                <m:sSub>
                                  <m:sSubPr>
                                    <m:ctrlPr>
                                      <a:rPr lang="en-US" sz="2800" b="1" i="1">
                                        <a:latin typeface="Cambria Math" panose="02040503050406030204" pitchFamily="18" charset="0"/>
                                      </a:rPr>
                                    </m:ctrlPr>
                                  </m:sSubPr>
                                  <m:e>
                                    <m:r>
                                      <a:rPr lang="en-US" sz="2800" b="1" i="1">
                                        <a:latin typeface="Cambria Math" panose="02040503050406030204" pitchFamily="18" charset="0"/>
                                        <a:ea typeface="Cambria Math" panose="02040503050406030204" pitchFamily="18" charset="0"/>
                                      </a:rPr>
                                      <m:t>𝝈</m:t>
                                    </m:r>
                                  </m:e>
                                  <m:sub>
                                    <m:r>
                                      <a:rPr lang="en-US" sz="2800" b="1" i="1">
                                        <a:latin typeface="Cambria Math" panose="02040503050406030204" pitchFamily="18" charset="0"/>
                                      </a:rPr>
                                      <m:t>𝟑</m:t>
                                    </m:r>
                                  </m:sub>
                                </m:sSub>
                              </m:num>
                              <m:den>
                                <m:r>
                                  <a:rPr lang="en-US" sz="2800" b="1" i="1">
                                    <a:latin typeface="Cambria Math" panose="02040503050406030204" pitchFamily="18" charset="0"/>
                                  </a:rPr>
                                  <m:t>𝟐</m:t>
                                </m:r>
                              </m:den>
                            </m:f>
                          </m:e>
                        </m:d>
                      </m:e>
                      <m:sup>
                        <m:r>
                          <a:rPr lang="en-US" sz="2800" b="1" i="1" smtClean="0">
                            <a:latin typeface="Cambria Math" panose="02040503050406030204" pitchFamily="18" charset="0"/>
                          </a:rPr>
                          <m:t>𝟐</m:t>
                        </m:r>
                        <m:r>
                          <a:rPr lang="en-US" sz="2800" b="1" i="1" smtClean="0">
                            <a:latin typeface="Cambria Math" panose="02040503050406030204" pitchFamily="18" charset="0"/>
                          </a:rPr>
                          <m:t>  </m:t>
                        </m:r>
                      </m:sup>
                    </m:sSup>
                  </m:oMath>
                </a14:m>
                <a:r>
                  <a:rPr lang="en-US" sz="2800" b="1" dirty="0" smtClean="0"/>
                  <a:t>…… (15)</a:t>
                </a:r>
                <a:endParaRPr lang="en-US" sz="2800" b="1" dirty="0"/>
              </a:p>
            </p:txBody>
          </p:sp>
        </mc:Choice>
        <mc:Fallback xmlns="">
          <p:sp>
            <p:nvSpPr>
              <p:cNvPr id="10" name="TextBox 9"/>
              <p:cNvSpPr txBox="1">
                <a:spLocks noRot="1" noChangeAspect="1" noMove="1" noResize="1" noEditPoints="1" noAdjustHandles="1" noChangeArrowheads="1" noChangeShapeType="1" noTextEdit="1"/>
              </p:cNvSpPr>
              <p:nvPr/>
            </p:nvSpPr>
            <p:spPr>
              <a:xfrm>
                <a:off x="473665" y="4803751"/>
                <a:ext cx="6509868" cy="740972"/>
              </a:xfrm>
              <a:prstGeom prst="rect">
                <a:avLst/>
              </a:prstGeom>
              <a:blipFill rotWithShape="0">
                <a:blip r:embed="rId4"/>
                <a:stretch>
                  <a:fillRect r="-1857" b="-8397"/>
                </a:stretch>
              </a:blipFill>
              <a:ln w="57150">
                <a:solidFill>
                  <a:srgbClr val="00B050"/>
                </a:solidFill>
              </a:ln>
            </p:spPr>
            <p:txBody>
              <a:bodyPr/>
              <a:lstStyle/>
              <a:p>
                <a:r>
                  <a:rPr lang="en-US">
                    <a:noFill/>
                  </a:rPr>
                  <a:t> </a:t>
                </a:r>
              </a:p>
            </p:txBody>
          </p:sp>
        </mc:Fallback>
      </mc:AlternateContent>
      <p:sp>
        <p:nvSpPr>
          <p:cNvPr id="11" name="TextBox 10"/>
          <p:cNvSpPr txBox="1"/>
          <p:nvPr/>
        </p:nvSpPr>
        <p:spPr>
          <a:xfrm>
            <a:off x="144594" y="3470102"/>
            <a:ext cx="2884690" cy="646331"/>
          </a:xfrm>
          <a:prstGeom prst="rect">
            <a:avLst/>
          </a:prstGeom>
          <a:noFill/>
        </p:spPr>
        <p:txBody>
          <a:bodyPr wrap="square" rtlCol="0">
            <a:spAutoFit/>
          </a:bodyPr>
          <a:lstStyle/>
          <a:p>
            <a:pPr algn="l" rtl="0"/>
            <a:r>
              <a:rPr lang="en-US" b="1" dirty="0" smtClean="0"/>
              <a:t>Substituting Eq. (13) into Eq. 6 yields</a:t>
            </a:r>
            <a:endParaRPr lang="en-US" b="1" dirty="0"/>
          </a:p>
        </p:txBody>
      </p:sp>
      <mc:AlternateContent xmlns:mc="http://schemas.openxmlformats.org/markup-compatibility/2006" xmlns:a14="http://schemas.microsoft.com/office/drawing/2010/main">
        <mc:Choice Requires="a14">
          <p:sp>
            <p:nvSpPr>
              <p:cNvPr id="12" name="TextBox 11"/>
              <p:cNvSpPr txBox="1"/>
              <p:nvPr/>
            </p:nvSpPr>
            <p:spPr>
              <a:xfrm>
                <a:off x="3115680" y="3425914"/>
                <a:ext cx="4171590" cy="678647"/>
              </a:xfrm>
              <a:prstGeom prst="rect">
                <a:avLst/>
              </a:prstGeom>
              <a:noFill/>
            </p:spPr>
            <p:txBody>
              <a:bodyPr wrap="square" lIns="0" tIns="0" rIns="0" bIns="0" rtlCol="0">
                <a:spAutoFit/>
              </a:bodyPr>
              <a:lstStyle/>
              <a:p>
                <a:pPr algn="l" rtl="0"/>
                <a14:m>
                  <m:oMath xmlns:m="http://schemas.openxmlformats.org/officeDocument/2006/math">
                    <m:sSup>
                      <m:sSupPr>
                        <m:ctrlPr>
                          <a:rPr lang="en-US" sz="2000" b="1" i="1" smtClean="0">
                            <a:latin typeface="Cambria Math" panose="02040503050406030204" pitchFamily="18" charset="0"/>
                          </a:rPr>
                        </m:ctrlPr>
                      </m:sSupPr>
                      <m:e>
                        <m:d>
                          <m:dPr>
                            <m:begChr m:val="["/>
                            <m:endChr m:val="]"/>
                            <m:ctrlPr>
                              <a:rPr lang="en-US" sz="2000" b="1" i="1" smtClean="0">
                                <a:latin typeface="Cambria Math" panose="02040503050406030204" pitchFamily="18" charset="0"/>
                              </a:rPr>
                            </m:ctrlPr>
                          </m:dPr>
                          <m:e>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𝒏</m:t>
                                </m:r>
                              </m:sub>
                            </m:sSub>
                            <m:r>
                              <a:rPr lang="en-US" sz="2000" b="1" i="1">
                                <a:latin typeface="Cambria Math" panose="02040503050406030204" pitchFamily="18" charset="0"/>
                              </a:rPr>
                              <m:t>−</m:t>
                            </m:r>
                            <m:d>
                              <m:dPr>
                                <m:ctrlPr>
                                  <a:rPr lang="en-US" sz="2000" b="1" i="1" smtClean="0">
                                    <a:latin typeface="Cambria Math" panose="02040503050406030204" pitchFamily="18" charset="0"/>
                                  </a:rPr>
                                </m:ctrlPr>
                              </m:dPr>
                              <m:e>
                                <m:f>
                                  <m:fPr>
                                    <m:ctrlPr>
                                      <a:rPr lang="en-US" sz="2000" b="1" i="1">
                                        <a:latin typeface="Cambria Math" panose="02040503050406030204" pitchFamily="18" charset="0"/>
                                      </a:rPr>
                                    </m:ctrlPr>
                                  </m:fPr>
                                  <m:num>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𝟏</m:t>
                                        </m:r>
                                      </m:sub>
                                    </m:sSub>
                                    <m:r>
                                      <a:rPr lang="en-US" sz="2000" b="1" i="1">
                                        <a:latin typeface="Cambria Math" panose="02040503050406030204" pitchFamily="18" charset="0"/>
                                      </a:rPr>
                                      <m:t>+</m:t>
                                    </m:r>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𝟑</m:t>
                                        </m:r>
                                      </m:sub>
                                    </m:sSub>
                                  </m:num>
                                  <m:den>
                                    <m:r>
                                      <a:rPr lang="en-US" sz="2000" b="1" i="1">
                                        <a:latin typeface="Cambria Math" panose="02040503050406030204" pitchFamily="18" charset="0"/>
                                      </a:rPr>
                                      <m:t>𝟐</m:t>
                                    </m:r>
                                  </m:den>
                                </m:f>
                              </m:e>
                            </m:d>
                          </m:e>
                        </m:d>
                      </m:e>
                      <m:sup>
                        <m:r>
                          <a:rPr lang="en-US" sz="2000" b="1" i="1" smtClean="0">
                            <a:latin typeface="Cambria Math" panose="02040503050406030204" pitchFamily="18" charset="0"/>
                          </a:rPr>
                          <m:t>  </m:t>
                        </m:r>
                      </m:sup>
                    </m:sSup>
                  </m:oMath>
                </a14:m>
                <a:r>
                  <a:rPr lang="en-US" sz="2000" b="1" dirty="0" smtClean="0"/>
                  <a:t>= </a:t>
                </a:r>
                <a14:m>
                  <m:oMath xmlns:m="http://schemas.openxmlformats.org/officeDocument/2006/math">
                    <m:sSup>
                      <m:sSupPr>
                        <m:ctrlPr>
                          <a:rPr lang="en-US" sz="2000" b="1" i="1" dirty="0" smtClean="0">
                            <a:latin typeface="Cambria Math" panose="02040503050406030204" pitchFamily="18" charset="0"/>
                          </a:rPr>
                        </m:ctrlPr>
                      </m:sSupPr>
                      <m:e>
                        <m:d>
                          <m:dPr>
                            <m:begChr m:val="["/>
                            <m:endChr m:val="]"/>
                            <m:ctrlPr>
                              <a:rPr lang="en-US" sz="2000" b="1" i="1" dirty="0" smtClean="0">
                                <a:latin typeface="Cambria Math" panose="02040503050406030204" pitchFamily="18" charset="0"/>
                              </a:rPr>
                            </m:ctrlPr>
                          </m:dPr>
                          <m:e>
                            <m:sSup>
                              <m:sSupPr>
                                <m:ctrlPr>
                                  <a:rPr lang="en-US" sz="2000" b="1" i="1">
                                    <a:latin typeface="Cambria Math" panose="02040503050406030204" pitchFamily="18" charset="0"/>
                                  </a:rPr>
                                </m:ctrlPr>
                              </m:sSupPr>
                              <m:e>
                                <m:d>
                                  <m:dPr>
                                    <m:ctrlPr>
                                      <a:rPr lang="en-US" sz="2000" b="1" i="1">
                                        <a:latin typeface="Cambria Math" panose="02040503050406030204" pitchFamily="18" charset="0"/>
                                      </a:rPr>
                                    </m:ctrlPr>
                                  </m:dPr>
                                  <m:e>
                                    <m:f>
                                      <m:fPr>
                                        <m:ctrlPr>
                                          <a:rPr lang="en-US" sz="2000" b="1" i="1">
                                            <a:latin typeface="Cambria Math" panose="02040503050406030204" pitchFamily="18" charset="0"/>
                                          </a:rPr>
                                        </m:ctrlPr>
                                      </m:fPr>
                                      <m:num>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𝟏</m:t>
                                            </m:r>
                                          </m:sub>
                                        </m:sSub>
                                        <m:r>
                                          <a:rPr lang="en-US" sz="2000" b="1" i="1">
                                            <a:latin typeface="Cambria Math" panose="02040503050406030204" pitchFamily="18" charset="0"/>
                                          </a:rPr>
                                          <m:t>−</m:t>
                                        </m:r>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𝟑</m:t>
                                            </m:r>
                                          </m:sub>
                                        </m:sSub>
                                      </m:num>
                                      <m:den>
                                        <m:r>
                                          <a:rPr lang="en-US" sz="2000" b="1" i="1">
                                            <a:latin typeface="Cambria Math" panose="02040503050406030204" pitchFamily="18" charset="0"/>
                                          </a:rPr>
                                          <m:t>𝟐</m:t>
                                        </m:r>
                                      </m:den>
                                    </m:f>
                                  </m:e>
                                </m:d>
                              </m:e>
                              <m:sup>
                                <m:r>
                                  <a:rPr lang="en-US" sz="2000" b="1" i="1">
                                    <a:latin typeface="Cambria Math" panose="02040503050406030204" pitchFamily="18" charset="0"/>
                                  </a:rPr>
                                  <m:t>𝟐</m:t>
                                </m:r>
                                <m:r>
                                  <a:rPr lang="en-US" sz="2000" b="1" i="1">
                                    <a:latin typeface="Cambria Math" panose="02040503050406030204" pitchFamily="18" charset="0"/>
                                  </a:rPr>
                                  <m:t>  </m:t>
                                </m:r>
                              </m:sup>
                            </m:sSup>
                            <m:r>
                              <a:rPr lang="en-US" sz="2000" b="1" i="1">
                                <a:latin typeface="Cambria Math" panose="02040503050406030204" pitchFamily="18" charset="0"/>
                              </a:rPr>
                              <m:t>−</m:t>
                            </m:r>
                            <m:sSup>
                              <m:sSupPr>
                                <m:ctrlPr>
                                  <a:rPr lang="en-US" sz="2000" b="1" i="1" dirty="0">
                                    <a:latin typeface="Cambria Math" panose="02040503050406030204" pitchFamily="18" charset="0"/>
                                  </a:rPr>
                                </m:ctrlPr>
                              </m:sSupPr>
                              <m:e>
                                <m:r>
                                  <a:rPr lang="en-US" sz="2000" b="1" i="1" dirty="0">
                                    <a:latin typeface="Cambria Math" panose="02040503050406030204" pitchFamily="18" charset="0"/>
                                    <a:ea typeface="Cambria Math" panose="02040503050406030204" pitchFamily="18" charset="0"/>
                                  </a:rPr>
                                  <m:t>𝝉</m:t>
                                </m:r>
                              </m:e>
                              <m:sup>
                                <m:r>
                                  <a:rPr lang="en-US" sz="2000" b="1" i="1" dirty="0">
                                    <a:latin typeface="Cambria Math" panose="02040503050406030204" pitchFamily="18" charset="0"/>
                                  </a:rPr>
                                  <m:t>𝟐</m:t>
                                </m:r>
                              </m:sup>
                            </m:sSup>
                          </m:e>
                        </m:d>
                      </m:e>
                      <m:sup>
                        <m:f>
                          <m:fPr>
                            <m:type m:val="skw"/>
                            <m:ctrlPr>
                              <a:rPr lang="en-US" sz="2000" b="1" i="1" dirty="0" smtClean="0">
                                <a:latin typeface="Cambria Math" panose="02040503050406030204" pitchFamily="18" charset="0"/>
                              </a:rPr>
                            </m:ctrlPr>
                          </m:fPr>
                          <m:num>
                            <m:r>
                              <a:rPr lang="en-US" sz="2000" b="1" i="1" dirty="0" smtClean="0">
                                <a:latin typeface="Cambria Math" panose="02040503050406030204" pitchFamily="18" charset="0"/>
                              </a:rPr>
                              <m:t>𝟏</m:t>
                            </m:r>
                          </m:num>
                          <m:den>
                            <m:r>
                              <a:rPr lang="en-US" sz="2000" b="1" i="1" dirty="0" smtClean="0">
                                <a:latin typeface="Cambria Math" panose="02040503050406030204" pitchFamily="18" charset="0"/>
                              </a:rPr>
                              <m:t>𝟐</m:t>
                            </m:r>
                          </m:den>
                        </m:f>
                      </m:sup>
                    </m:sSup>
                  </m:oMath>
                </a14:m>
                <a:endParaRPr lang="en-US" sz="2000" b="1" dirty="0"/>
              </a:p>
            </p:txBody>
          </p:sp>
        </mc:Choice>
        <mc:Fallback xmlns="">
          <p:sp>
            <p:nvSpPr>
              <p:cNvPr id="12" name="TextBox 11"/>
              <p:cNvSpPr txBox="1">
                <a:spLocks noRot="1" noChangeAspect="1" noMove="1" noResize="1" noEditPoints="1" noAdjustHandles="1" noChangeArrowheads="1" noChangeShapeType="1" noTextEdit="1"/>
              </p:cNvSpPr>
              <p:nvPr/>
            </p:nvSpPr>
            <p:spPr>
              <a:xfrm>
                <a:off x="3115680" y="3425914"/>
                <a:ext cx="4171590" cy="678647"/>
              </a:xfrm>
              <a:prstGeom prst="rect">
                <a:avLst/>
              </a:prstGeom>
              <a:blipFill rotWithShape="0">
                <a:blip r:embed="rId5"/>
                <a:stretch>
                  <a:fillRect b="-4505"/>
                </a:stretch>
              </a:blipFill>
            </p:spPr>
            <p:txBody>
              <a:bodyPr/>
              <a:lstStyle/>
              <a:p>
                <a:r>
                  <a:rPr lang="en-US">
                    <a:noFill/>
                  </a:rPr>
                  <a:t> </a:t>
                </a:r>
              </a:p>
            </p:txBody>
          </p:sp>
        </mc:Fallback>
      </mc:AlternateContent>
      <p:sp>
        <p:nvSpPr>
          <p:cNvPr id="17" name="TextBox 16"/>
          <p:cNvSpPr txBox="1"/>
          <p:nvPr/>
        </p:nvSpPr>
        <p:spPr>
          <a:xfrm>
            <a:off x="144594" y="1855340"/>
            <a:ext cx="2685352" cy="369332"/>
          </a:xfrm>
          <a:prstGeom prst="rect">
            <a:avLst/>
          </a:prstGeom>
          <a:noFill/>
        </p:spPr>
        <p:txBody>
          <a:bodyPr wrap="none" rtlCol="0">
            <a:spAutoFit/>
          </a:bodyPr>
          <a:lstStyle/>
          <a:p>
            <a:pPr algn="l" rtl="0"/>
            <a:r>
              <a:rPr lang="en-US" b="1" dirty="0" smtClean="0"/>
              <a:t>From the figure across</a:t>
            </a:r>
            <a:endParaRPr lang="en-US" b="1" dirty="0"/>
          </a:p>
        </p:txBody>
      </p:sp>
      <p:sp>
        <p:nvSpPr>
          <p:cNvPr id="18" name="TextBox 17"/>
          <p:cNvSpPr txBox="1"/>
          <p:nvPr/>
        </p:nvSpPr>
        <p:spPr>
          <a:xfrm>
            <a:off x="144594" y="4294047"/>
            <a:ext cx="2736647" cy="369332"/>
          </a:xfrm>
          <a:prstGeom prst="rect">
            <a:avLst/>
          </a:prstGeom>
          <a:noFill/>
        </p:spPr>
        <p:txBody>
          <a:bodyPr wrap="none" rtlCol="0">
            <a:spAutoFit/>
          </a:bodyPr>
          <a:lstStyle/>
          <a:p>
            <a:pPr algn="l" rtl="0"/>
            <a:r>
              <a:rPr lang="en-US" b="1" dirty="0" smtClean="0"/>
              <a:t>Squaring Eq. (14) gives</a:t>
            </a:r>
            <a:endParaRPr lang="en-US" b="1" dirty="0"/>
          </a:p>
        </p:txBody>
      </p:sp>
      <mc:AlternateContent xmlns:mc="http://schemas.openxmlformats.org/markup-compatibility/2006" xmlns:a14="http://schemas.microsoft.com/office/drawing/2010/main">
        <mc:Choice Requires="a14">
          <p:sp>
            <p:nvSpPr>
              <p:cNvPr id="19" name="TextBox 18"/>
              <p:cNvSpPr txBox="1"/>
              <p:nvPr/>
            </p:nvSpPr>
            <p:spPr>
              <a:xfrm>
                <a:off x="145599" y="5877463"/>
                <a:ext cx="8684076" cy="952825"/>
              </a:xfrm>
              <a:prstGeom prst="rect">
                <a:avLst/>
              </a:prstGeom>
              <a:noFill/>
            </p:spPr>
            <p:txBody>
              <a:bodyPr wrap="square" rtlCol="0">
                <a:spAutoFit/>
              </a:bodyPr>
              <a:lstStyle/>
              <a:p>
                <a:pPr algn="just" rtl="0"/>
                <a:r>
                  <a:rPr lang="en-US" sz="2000" b="1" dirty="0" smtClean="0">
                    <a:latin typeface="+mn-lt"/>
                  </a:rPr>
                  <a:t>Equation (15) is the equation of a </a:t>
                </a:r>
                <a:r>
                  <a:rPr lang="en-US" sz="2000" b="1" dirty="0" smtClean="0">
                    <a:solidFill>
                      <a:srgbClr val="FF0000"/>
                    </a:solidFill>
                    <a:latin typeface="+mn-lt"/>
                  </a:rPr>
                  <a:t>circle</a:t>
                </a:r>
                <a:r>
                  <a:rPr lang="en-US" sz="2000" b="1" dirty="0" smtClean="0">
                    <a:latin typeface="+mn-lt"/>
                  </a:rPr>
                  <a:t> whose center has the coordinates </a:t>
                </a:r>
                <a14:m>
                  <m:oMath xmlns:m="http://schemas.openxmlformats.org/officeDocument/2006/math">
                    <m:d>
                      <m:dPr>
                        <m:ctrlPr>
                          <a:rPr lang="en-US" sz="2400" b="1" i="1" smtClean="0">
                            <a:latin typeface="Cambria Math" panose="02040503050406030204" pitchFamily="18" charset="0"/>
                          </a:rPr>
                        </m:ctrlPr>
                      </m:dPr>
                      <m:e>
                        <m:f>
                          <m:fPr>
                            <m:ctrlPr>
                              <a:rPr lang="en-US" sz="2400" b="1" i="1">
                                <a:solidFill>
                                  <a:srgbClr val="0B0BEF"/>
                                </a:solidFill>
                                <a:latin typeface="Cambria Math" panose="02040503050406030204" pitchFamily="18" charset="0"/>
                              </a:rPr>
                            </m:ctrlPr>
                          </m:fPr>
                          <m:num>
                            <m:sSub>
                              <m:sSubPr>
                                <m:ctrlPr>
                                  <a:rPr lang="en-US" sz="2400" b="1" i="1">
                                    <a:solidFill>
                                      <a:srgbClr val="0B0BEF"/>
                                    </a:solidFill>
                                    <a:latin typeface="Cambria Math" panose="02040503050406030204" pitchFamily="18" charset="0"/>
                                  </a:rPr>
                                </m:ctrlPr>
                              </m:sSubPr>
                              <m:e>
                                <m:r>
                                  <a:rPr lang="en-US" sz="2400" b="1" i="1">
                                    <a:solidFill>
                                      <a:srgbClr val="0B0BEF"/>
                                    </a:solidFill>
                                    <a:latin typeface="Cambria Math" panose="02040503050406030204" pitchFamily="18" charset="0"/>
                                    <a:ea typeface="Cambria Math" panose="02040503050406030204" pitchFamily="18" charset="0"/>
                                  </a:rPr>
                                  <m:t>𝝈</m:t>
                                </m:r>
                              </m:e>
                              <m:sub>
                                <m:r>
                                  <a:rPr lang="en-US" sz="2400" b="1" i="1">
                                    <a:solidFill>
                                      <a:srgbClr val="0B0BEF"/>
                                    </a:solidFill>
                                    <a:latin typeface="Cambria Math" panose="02040503050406030204" pitchFamily="18" charset="0"/>
                                  </a:rPr>
                                  <m:t>𝟏</m:t>
                                </m:r>
                              </m:sub>
                            </m:sSub>
                            <m:r>
                              <a:rPr lang="en-US" sz="2400" b="1" i="1">
                                <a:solidFill>
                                  <a:srgbClr val="0B0BEF"/>
                                </a:solidFill>
                                <a:latin typeface="Cambria Math" panose="02040503050406030204" pitchFamily="18" charset="0"/>
                              </a:rPr>
                              <m:t>+</m:t>
                            </m:r>
                            <m:sSub>
                              <m:sSubPr>
                                <m:ctrlPr>
                                  <a:rPr lang="en-US" sz="2400" b="1" i="1">
                                    <a:solidFill>
                                      <a:srgbClr val="0B0BEF"/>
                                    </a:solidFill>
                                    <a:latin typeface="Cambria Math" panose="02040503050406030204" pitchFamily="18" charset="0"/>
                                  </a:rPr>
                                </m:ctrlPr>
                              </m:sSubPr>
                              <m:e>
                                <m:r>
                                  <a:rPr lang="en-US" sz="2400" b="1" i="1">
                                    <a:solidFill>
                                      <a:srgbClr val="0B0BEF"/>
                                    </a:solidFill>
                                    <a:latin typeface="Cambria Math" panose="02040503050406030204" pitchFamily="18" charset="0"/>
                                    <a:ea typeface="Cambria Math" panose="02040503050406030204" pitchFamily="18" charset="0"/>
                                  </a:rPr>
                                  <m:t>𝝈</m:t>
                                </m:r>
                              </m:e>
                              <m:sub>
                                <m:r>
                                  <a:rPr lang="en-US" sz="2400" b="1" i="1">
                                    <a:solidFill>
                                      <a:srgbClr val="0B0BEF"/>
                                    </a:solidFill>
                                    <a:latin typeface="Cambria Math" panose="02040503050406030204" pitchFamily="18" charset="0"/>
                                  </a:rPr>
                                  <m:t>𝟑</m:t>
                                </m:r>
                              </m:sub>
                            </m:sSub>
                          </m:num>
                          <m:den>
                            <m:r>
                              <a:rPr lang="en-US" sz="2400" b="1" i="1">
                                <a:solidFill>
                                  <a:srgbClr val="0B0BEF"/>
                                </a:solidFill>
                                <a:latin typeface="Cambria Math" panose="02040503050406030204" pitchFamily="18" charset="0"/>
                              </a:rPr>
                              <m:t>𝟐</m:t>
                            </m:r>
                          </m:den>
                        </m:f>
                        <m:r>
                          <a:rPr lang="en-US" sz="2400" b="1" i="1" smtClean="0">
                            <a:solidFill>
                              <a:srgbClr val="0B0BEF"/>
                            </a:solidFill>
                            <a:latin typeface="Cambria Math" panose="02040503050406030204" pitchFamily="18" charset="0"/>
                          </a:rPr>
                          <m:t>, </m:t>
                        </m:r>
                        <m:r>
                          <a:rPr lang="en-US" sz="2400" b="1" i="1" smtClean="0">
                            <a:solidFill>
                              <a:srgbClr val="0B0BEF"/>
                            </a:solidFill>
                            <a:latin typeface="Cambria Math" panose="02040503050406030204" pitchFamily="18" charset="0"/>
                          </a:rPr>
                          <m:t>𝟎</m:t>
                        </m:r>
                      </m:e>
                    </m:d>
                  </m:oMath>
                </a14:m>
                <a:r>
                  <a:rPr lang="en-US" sz="2000" b="1" dirty="0" smtClean="0">
                    <a:latin typeface="+mn-lt"/>
                  </a:rPr>
                  <a:t>and whose radius is </a:t>
                </a:r>
                <a14:m>
                  <m:oMath xmlns:m="http://schemas.openxmlformats.org/officeDocument/2006/math">
                    <m:sSup>
                      <m:sSupPr>
                        <m:ctrlPr>
                          <a:rPr lang="en-US" sz="2400" b="1" i="1" smtClean="0">
                            <a:solidFill>
                              <a:srgbClr val="0B0BEF"/>
                            </a:solidFill>
                            <a:latin typeface="Cambria Math" panose="02040503050406030204" pitchFamily="18" charset="0"/>
                          </a:rPr>
                        </m:ctrlPr>
                      </m:sSupPr>
                      <m:e>
                        <m:d>
                          <m:dPr>
                            <m:ctrlPr>
                              <a:rPr lang="en-US" sz="2400" b="1" i="1">
                                <a:solidFill>
                                  <a:srgbClr val="0B0BEF"/>
                                </a:solidFill>
                                <a:latin typeface="Cambria Math" panose="02040503050406030204" pitchFamily="18" charset="0"/>
                              </a:rPr>
                            </m:ctrlPr>
                          </m:dPr>
                          <m:e>
                            <m:f>
                              <m:fPr>
                                <m:ctrlPr>
                                  <a:rPr lang="en-US" sz="2400" b="1" i="1">
                                    <a:solidFill>
                                      <a:srgbClr val="0B0BEF"/>
                                    </a:solidFill>
                                    <a:latin typeface="Cambria Math" panose="02040503050406030204" pitchFamily="18" charset="0"/>
                                  </a:rPr>
                                </m:ctrlPr>
                              </m:fPr>
                              <m:num>
                                <m:sSub>
                                  <m:sSubPr>
                                    <m:ctrlPr>
                                      <a:rPr lang="en-US" sz="2400" b="1" i="1">
                                        <a:solidFill>
                                          <a:srgbClr val="0B0BEF"/>
                                        </a:solidFill>
                                        <a:latin typeface="Cambria Math" panose="02040503050406030204" pitchFamily="18" charset="0"/>
                                      </a:rPr>
                                    </m:ctrlPr>
                                  </m:sSubPr>
                                  <m:e>
                                    <m:r>
                                      <a:rPr lang="en-US" sz="2400" b="1" i="1">
                                        <a:solidFill>
                                          <a:srgbClr val="0B0BEF"/>
                                        </a:solidFill>
                                        <a:latin typeface="Cambria Math" panose="02040503050406030204" pitchFamily="18" charset="0"/>
                                        <a:ea typeface="Cambria Math" panose="02040503050406030204" pitchFamily="18" charset="0"/>
                                      </a:rPr>
                                      <m:t>𝝈</m:t>
                                    </m:r>
                                  </m:e>
                                  <m:sub>
                                    <m:r>
                                      <a:rPr lang="en-US" sz="2400" b="1" i="1">
                                        <a:solidFill>
                                          <a:srgbClr val="0B0BEF"/>
                                        </a:solidFill>
                                        <a:latin typeface="Cambria Math" panose="02040503050406030204" pitchFamily="18" charset="0"/>
                                      </a:rPr>
                                      <m:t>𝟏</m:t>
                                    </m:r>
                                  </m:sub>
                                </m:sSub>
                                <m:r>
                                  <a:rPr lang="en-US" sz="2400" b="1" i="1">
                                    <a:solidFill>
                                      <a:srgbClr val="0B0BEF"/>
                                    </a:solidFill>
                                    <a:latin typeface="Cambria Math" panose="02040503050406030204" pitchFamily="18" charset="0"/>
                                  </a:rPr>
                                  <m:t>−</m:t>
                                </m:r>
                                <m:sSub>
                                  <m:sSubPr>
                                    <m:ctrlPr>
                                      <a:rPr lang="en-US" sz="2400" b="1" i="1">
                                        <a:solidFill>
                                          <a:srgbClr val="0B0BEF"/>
                                        </a:solidFill>
                                        <a:latin typeface="Cambria Math" panose="02040503050406030204" pitchFamily="18" charset="0"/>
                                      </a:rPr>
                                    </m:ctrlPr>
                                  </m:sSubPr>
                                  <m:e>
                                    <m:r>
                                      <a:rPr lang="en-US" sz="2400" b="1" i="1">
                                        <a:solidFill>
                                          <a:srgbClr val="0B0BEF"/>
                                        </a:solidFill>
                                        <a:latin typeface="Cambria Math" panose="02040503050406030204" pitchFamily="18" charset="0"/>
                                        <a:ea typeface="Cambria Math" panose="02040503050406030204" pitchFamily="18" charset="0"/>
                                      </a:rPr>
                                      <m:t>𝝈</m:t>
                                    </m:r>
                                  </m:e>
                                  <m:sub>
                                    <m:r>
                                      <a:rPr lang="en-US" sz="2400" b="1" i="1">
                                        <a:solidFill>
                                          <a:srgbClr val="0B0BEF"/>
                                        </a:solidFill>
                                        <a:latin typeface="Cambria Math" panose="02040503050406030204" pitchFamily="18" charset="0"/>
                                      </a:rPr>
                                      <m:t>𝟑</m:t>
                                    </m:r>
                                  </m:sub>
                                </m:sSub>
                              </m:num>
                              <m:den>
                                <m:r>
                                  <a:rPr lang="en-US" sz="2400" b="1" i="1">
                                    <a:solidFill>
                                      <a:srgbClr val="0B0BEF"/>
                                    </a:solidFill>
                                    <a:latin typeface="Cambria Math" panose="02040503050406030204" pitchFamily="18" charset="0"/>
                                  </a:rPr>
                                  <m:t>𝟐</m:t>
                                </m:r>
                              </m:den>
                            </m:f>
                          </m:e>
                        </m:d>
                        <m:r>
                          <a:rPr lang="en-US" sz="2400" b="1" i="1" smtClean="0">
                            <a:solidFill>
                              <a:srgbClr val="0B0BEF"/>
                            </a:solidFill>
                            <a:latin typeface="Cambria Math" panose="02040503050406030204" pitchFamily="18" charset="0"/>
                          </a:rPr>
                          <m:t>. </m:t>
                        </m:r>
                      </m:e>
                      <m:sup>
                        <m:r>
                          <a:rPr lang="en-US" sz="2400" b="1" i="1">
                            <a:solidFill>
                              <a:srgbClr val="0B0BEF"/>
                            </a:solidFill>
                            <a:latin typeface="Cambria Math" panose="02040503050406030204" pitchFamily="18" charset="0"/>
                          </a:rPr>
                          <m:t>  </m:t>
                        </m:r>
                      </m:sup>
                    </m:sSup>
                  </m:oMath>
                </a14:m>
                <a:r>
                  <a:rPr lang="en-US" sz="2000" b="1" dirty="0" smtClean="0">
                    <a:latin typeface="+mn-lt"/>
                  </a:rPr>
                  <a:t> </a:t>
                </a:r>
                <a:endParaRPr lang="en-US" sz="2000" b="1" dirty="0">
                  <a:latin typeface="+mn-lt"/>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145599" y="5877463"/>
                <a:ext cx="8684076" cy="952825"/>
              </a:xfrm>
              <a:prstGeom prst="rect">
                <a:avLst/>
              </a:prstGeom>
              <a:blipFill rotWithShape="0">
                <a:blip r:embed="rId6"/>
                <a:stretch>
                  <a:fillRect l="-772" t="-3205" r="-772" b="-641"/>
                </a:stretch>
              </a:blipFill>
            </p:spPr>
            <p:txBody>
              <a:bodyPr/>
              <a:lstStyle/>
              <a:p>
                <a:r>
                  <a:rPr lang="en-US">
                    <a:noFill/>
                  </a:rPr>
                  <a:t> </a:t>
                </a:r>
              </a:p>
            </p:txBody>
          </p:sp>
        </mc:Fallback>
      </mc:AlternateContent>
      <p:grpSp>
        <p:nvGrpSpPr>
          <p:cNvPr id="31" name="Group 30"/>
          <p:cNvGrpSpPr/>
          <p:nvPr/>
        </p:nvGrpSpPr>
        <p:grpSpPr>
          <a:xfrm>
            <a:off x="6715473" y="1518691"/>
            <a:ext cx="2381818" cy="1690085"/>
            <a:chOff x="6715473" y="963069"/>
            <a:chExt cx="2381818" cy="1690085"/>
          </a:xfrm>
        </p:grpSpPr>
        <p:cxnSp>
          <p:nvCxnSpPr>
            <p:cNvPr id="22" name="Straight Connector 21"/>
            <p:cNvCxnSpPr/>
            <p:nvPr/>
          </p:nvCxnSpPr>
          <p:spPr>
            <a:xfrm>
              <a:off x="6882728" y="1991754"/>
              <a:ext cx="175764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640375" y="963069"/>
              <a:ext cx="0" cy="102868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6882728" y="963069"/>
              <a:ext cx="1757647" cy="1028685"/>
            </a:xfrm>
            <a:prstGeom prst="line">
              <a:avLst/>
            </a:prstGeom>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7268491" y="1680778"/>
              <a:ext cx="433131" cy="369332"/>
            </a:xfrm>
            <a:prstGeom prst="rect">
              <a:avLst/>
            </a:prstGeom>
          </p:spPr>
          <p:txBody>
            <a:bodyPr wrap="none">
              <a:spAutoFit/>
            </a:bodyPr>
            <a:lstStyle/>
            <a:p>
              <a:r>
                <a:rPr lang="en-US" dirty="0">
                  <a:solidFill>
                    <a:srgbClr val="FF0000"/>
                  </a:solidFill>
                </a:rPr>
                <a:t>2</a:t>
              </a:r>
              <a:r>
                <a:rPr lang="en-US" dirty="0">
                  <a:solidFill>
                    <a:srgbClr val="FF0000"/>
                  </a:solidFill>
                  <a:sym typeface="Symbol" panose="05050102010706020507" pitchFamily="18" charset="2"/>
                </a:rPr>
                <a:t></a:t>
              </a:r>
              <a:endParaRPr lang="en-US" dirty="0">
                <a:solidFill>
                  <a:srgbClr val="FF0000"/>
                </a:solidFill>
              </a:endParaRPr>
            </a:p>
          </p:txBody>
        </p:sp>
        <mc:AlternateContent xmlns:mc="http://schemas.openxmlformats.org/markup-compatibility/2006" xmlns:a14="http://schemas.microsoft.com/office/drawing/2010/main">
          <mc:Choice Requires="a14">
            <p:sp>
              <p:nvSpPr>
                <p:cNvPr id="28" name="Rectangle 27"/>
                <p:cNvSpPr/>
                <p:nvPr/>
              </p:nvSpPr>
              <p:spPr>
                <a:xfrm>
                  <a:off x="6715473" y="1991754"/>
                  <a:ext cx="2381818" cy="66140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1400" b="1" i="1" dirty="0" smtClean="0">
                                <a:solidFill>
                                  <a:srgbClr val="FF0000"/>
                                </a:solidFill>
                                <a:latin typeface="Cambria Math" panose="02040503050406030204" pitchFamily="18" charset="0"/>
                              </a:rPr>
                            </m:ctrlPr>
                          </m:sSupPr>
                          <m:e>
                            <m:d>
                              <m:dPr>
                                <m:begChr m:val="["/>
                                <m:endChr m:val="]"/>
                                <m:ctrlPr>
                                  <a:rPr lang="en-US" sz="1400" b="1" i="1" dirty="0">
                                    <a:solidFill>
                                      <a:srgbClr val="FF0000"/>
                                    </a:solidFill>
                                    <a:latin typeface="Cambria Math" panose="02040503050406030204" pitchFamily="18" charset="0"/>
                                  </a:rPr>
                                </m:ctrlPr>
                              </m:dPr>
                              <m:e>
                                <m:sSup>
                                  <m:sSupPr>
                                    <m:ctrlPr>
                                      <a:rPr lang="en-US" sz="1400" b="1" i="1">
                                        <a:solidFill>
                                          <a:srgbClr val="FF0000"/>
                                        </a:solidFill>
                                        <a:latin typeface="Cambria Math" panose="02040503050406030204" pitchFamily="18" charset="0"/>
                                      </a:rPr>
                                    </m:ctrlPr>
                                  </m:sSupPr>
                                  <m:e>
                                    <m:d>
                                      <m:dPr>
                                        <m:ctrlPr>
                                          <a:rPr lang="en-US" sz="1400" b="1" i="1">
                                            <a:solidFill>
                                              <a:srgbClr val="FF0000"/>
                                            </a:solidFill>
                                            <a:latin typeface="Cambria Math" panose="02040503050406030204" pitchFamily="18" charset="0"/>
                                          </a:rPr>
                                        </m:ctrlPr>
                                      </m:dPr>
                                      <m:e>
                                        <m:f>
                                          <m:fPr>
                                            <m:ctrlPr>
                                              <a:rPr lang="en-US" sz="1400" b="1" i="1">
                                                <a:solidFill>
                                                  <a:srgbClr val="FF0000"/>
                                                </a:solidFill>
                                                <a:latin typeface="Cambria Math" panose="02040503050406030204" pitchFamily="18" charset="0"/>
                                              </a:rPr>
                                            </m:ctrlPr>
                                          </m:fPr>
                                          <m:num>
                                            <m:sSub>
                                              <m:sSubPr>
                                                <m:ctrlPr>
                                                  <a:rPr lang="en-US" sz="1400" b="1" i="1">
                                                    <a:solidFill>
                                                      <a:srgbClr val="FF0000"/>
                                                    </a:solidFill>
                                                    <a:latin typeface="Cambria Math" panose="02040503050406030204" pitchFamily="18" charset="0"/>
                                                  </a:rPr>
                                                </m:ctrlPr>
                                              </m:sSubPr>
                                              <m:e>
                                                <m:r>
                                                  <a:rPr lang="en-US" sz="1400" b="1" i="1">
                                                    <a:solidFill>
                                                      <a:srgbClr val="FF0000"/>
                                                    </a:solidFill>
                                                    <a:latin typeface="Cambria Math" panose="02040503050406030204" pitchFamily="18" charset="0"/>
                                                    <a:ea typeface="Cambria Math" panose="02040503050406030204" pitchFamily="18" charset="0"/>
                                                  </a:rPr>
                                                  <m:t>𝝈</m:t>
                                                </m:r>
                                              </m:e>
                                              <m:sub>
                                                <m:r>
                                                  <a:rPr lang="en-US" sz="1400" b="1" i="1">
                                                    <a:solidFill>
                                                      <a:srgbClr val="FF0000"/>
                                                    </a:solidFill>
                                                    <a:latin typeface="Cambria Math" panose="02040503050406030204" pitchFamily="18" charset="0"/>
                                                  </a:rPr>
                                                  <m:t>𝟏</m:t>
                                                </m:r>
                                              </m:sub>
                                            </m:sSub>
                                            <m:r>
                                              <a:rPr lang="en-US" sz="1400" b="1" i="1">
                                                <a:solidFill>
                                                  <a:srgbClr val="FF0000"/>
                                                </a:solidFill>
                                                <a:latin typeface="Cambria Math" panose="02040503050406030204" pitchFamily="18" charset="0"/>
                                              </a:rPr>
                                              <m:t>−</m:t>
                                            </m:r>
                                            <m:sSub>
                                              <m:sSubPr>
                                                <m:ctrlPr>
                                                  <a:rPr lang="en-US" sz="1400" b="1" i="1">
                                                    <a:solidFill>
                                                      <a:srgbClr val="FF0000"/>
                                                    </a:solidFill>
                                                    <a:latin typeface="Cambria Math" panose="02040503050406030204" pitchFamily="18" charset="0"/>
                                                  </a:rPr>
                                                </m:ctrlPr>
                                              </m:sSubPr>
                                              <m:e>
                                                <m:r>
                                                  <a:rPr lang="en-US" sz="1400" b="1" i="1">
                                                    <a:solidFill>
                                                      <a:srgbClr val="FF0000"/>
                                                    </a:solidFill>
                                                    <a:latin typeface="Cambria Math" panose="02040503050406030204" pitchFamily="18" charset="0"/>
                                                    <a:ea typeface="Cambria Math" panose="02040503050406030204" pitchFamily="18" charset="0"/>
                                                  </a:rPr>
                                                  <m:t>𝝈</m:t>
                                                </m:r>
                                              </m:e>
                                              <m:sub>
                                                <m:r>
                                                  <a:rPr lang="en-US" sz="1400" b="1" i="1">
                                                    <a:solidFill>
                                                      <a:srgbClr val="FF0000"/>
                                                    </a:solidFill>
                                                    <a:latin typeface="Cambria Math" panose="02040503050406030204" pitchFamily="18" charset="0"/>
                                                  </a:rPr>
                                                  <m:t>𝟑</m:t>
                                                </m:r>
                                              </m:sub>
                                            </m:sSub>
                                          </m:num>
                                          <m:den>
                                            <m:r>
                                              <a:rPr lang="en-US" sz="1400" b="1" i="1">
                                                <a:solidFill>
                                                  <a:srgbClr val="FF0000"/>
                                                </a:solidFill>
                                                <a:latin typeface="Cambria Math" panose="02040503050406030204" pitchFamily="18" charset="0"/>
                                              </a:rPr>
                                              <m:t>𝟐</m:t>
                                            </m:r>
                                          </m:den>
                                        </m:f>
                                      </m:e>
                                    </m:d>
                                  </m:e>
                                  <m:sup>
                                    <m:r>
                                      <a:rPr lang="en-US" sz="1400" b="1" i="1">
                                        <a:solidFill>
                                          <a:srgbClr val="FF0000"/>
                                        </a:solidFill>
                                        <a:latin typeface="Cambria Math" panose="02040503050406030204" pitchFamily="18" charset="0"/>
                                      </a:rPr>
                                      <m:t>𝟐</m:t>
                                    </m:r>
                                    <m:r>
                                      <a:rPr lang="en-US" sz="1400" b="1" i="1">
                                        <a:solidFill>
                                          <a:srgbClr val="FF0000"/>
                                        </a:solidFill>
                                        <a:latin typeface="Cambria Math" panose="02040503050406030204" pitchFamily="18" charset="0"/>
                                      </a:rPr>
                                      <m:t>  </m:t>
                                    </m:r>
                                  </m:sup>
                                </m:sSup>
                                <m:r>
                                  <a:rPr lang="en-US" sz="1400" b="1" i="1">
                                    <a:solidFill>
                                      <a:srgbClr val="FF0000"/>
                                    </a:solidFill>
                                    <a:latin typeface="Cambria Math" panose="02040503050406030204" pitchFamily="18" charset="0"/>
                                  </a:rPr>
                                  <m:t>−</m:t>
                                </m:r>
                                <m:sSup>
                                  <m:sSupPr>
                                    <m:ctrlPr>
                                      <a:rPr lang="en-US" sz="1400" b="1" i="1" dirty="0">
                                        <a:solidFill>
                                          <a:srgbClr val="FF0000"/>
                                        </a:solidFill>
                                        <a:latin typeface="Cambria Math" panose="02040503050406030204" pitchFamily="18" charset="0"/>
                                      </a:rPr>
                                    </m:ctrlPr>
                                  </m:sSupPr>
                                  <m:e>
                                    <m:r>
                                      <a:rPr lang="en-US" sz="1400" b="1" i="1" dirty="0">
                                        <a:solidFill>
                                          <a:srgbClr val="FF0000"/>
                                        </a:solidFill>
                                        <a:latin typeface="Cambria Math" panose="02040503050406030204" pitchFamily="18" charset="0"/>
                                        <a:ea typeface="Cambria Math" panose="02040503050406030204" pitchFamily="18" charset="0"/>
                                      </a:rPr>
                                      <m:t>𝝉</m:t>
                                    </m:r>
                                  </m:e>
                                  <m:sup>
                                    <m:r>
                                      <a:rPr lang="en-US" sz="1400" b="1" i="1" dirty="0">
                                        <a:solidFill>
                                          <a:srgbClr val="FF0000"/>
                                        </a:solidFill>
                                        <a:latin typeface="Cambria Math" panose="02040503050406030204" pitchFamily="18" charset="0"/>
                                      </a:rPr>
                                      <m:t>𝟐</m:t>
                                    </m:r>
                                  </m:sup>
                                </m:sSup>
                              </m:e>
                            </m:d>
                          </m:e>
                          <m:sup>
                            <m:f>
                              <m:fPr>
                                <m:type m:val="skw"/>
                                <m:ctrlPr>
                                  <a:rPr lang="en-US" sz="1400" b="1" i="1" dirty="0">
                                    <a:solidFill>
                                      <a:srgbClr val="FF0000"/>
                                    </a:solidFill>
                                    <a:latin typeface="Cambria Math" panose="02040503050406030204" pitchFamily="18" charset="0"/>
                                  </a:rPr>
                                </m:ctrlPr>
                              </m:fPr>
                              <m:num>
                                <m:r>
                                  <a:rPr lang="en-US" sz="1400" b="1" i="1" dirty="0">
                                    <a:solidFill>
                                      <a:srgbClr val="FF0000"/>
                                    </a:solidFill>
                                    <a:latin typeface="Cambria Math" panose="02040503050406030204" pitchFamily="18" charset="0"/>
                                  </a:rPr>
                                  <m:t>𝟏</m:t>
                                </m:r>
                              </m:num>
                              <m:den>
                                <m:r>
                                  <a:rPr lang="en-US" sz="1400" b="1" i="1" dirty="0">
                                    <a:solidFill>
                                      <a:srgbClr val="FF0000"/>
                                    </a:solidFill>
                                    <a:latin typeface="Cambria Math" panose="02040503050406030204" pitchFamily="18" charset="0"/>
                                  </a:rPr>
                                  <m:t>𝟐</m:t>
                                </m:r>
                              </m:den>
                            </m:f>
                          </m:sup>
                        </m:sSup>
                      </m:oMath>
                    </m:oMathPara>
                  </a14:m>
                  <a:endParaRPr lang="en-US" sz="1400" dirty="0">
                    <a:solidFill>
                      <a:srgbClr val="FF0000"/>
                    </a:solidFill>
                  </a:endParaRPr>
                </a:p>
              </p:txBody>
            </p:sp>
          </mc:Choice>
          <mc:Fallback xmlns="">
            <p:sp>
              <p:nvSpPr>
                <p:cNvPr id="28" name="Rectangle 27"/>
                <p:cNvSpPr>
                  <a:spLocks noRot="1" noChangeAspect="1" noMove="1" noResize="1" noEditPoints="1" noAdjustHandles="1" noChangeArrowheads="1" noChangeShapeType="1" noTextEdit="1"/>
                </p:cNvSpPr>
                <p:nvPr/>
              </p:nvSpPr>
              <p:spPr>
                <a:xfrm>
                  <a:off x="6715473" y="1991754"/>
                  <a:ext cx="2381818" cy="661400"/>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28"/>
                <p:cNvSpPr/>
                <p:nvPr/>
              </p:nvSpPr>
              <p:spPr>
                <a:xfrm rot="19755457">
                  <a:off x="6745421" y="1047127"/>
                  <a:ext cx="1499602" cy="51437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d>
                          <m:dPr>
                            <m:ctrlPr>
                              <a:rPr lang="en-US" sz="1600" b="1" i="1" smtClean="0">
                                <a:solidFill>
                                  <a:srgbClr val="FF0000"/>
                                </a:solidFill>
                                <a:latin typeface="Cambria Math" panose="02040503050406030204" pitchFamily="18" charset="0"/>
                              </a:rPr>
                            </m:ctrlPr>
                          </m:dPr>
                          <m:e>
                            <m:f>
                              <m:fPr>
                                <m:ctrlPr>
                                  <a:rPr lang="en-US" sz="1600" b="1" i="1">
                                    <a:solidFill>
                                      <a:srgbClr val="FF0000"/>
                                    </a:solidFill>
                                    <a:latin typeface="Cambria Math" panose="02040503050406030204" pitchFamily="18" charset="0"/>
                                  </a:rPr>
                                </m:ctrlPr>
                              </m:fPr>
                              <m:num>
                                <m:sSub>
                                  <m:sSubPr>
                                    <m:ctrlPr>
                                      <a:rPr lang="en-US" sz="1600" b="1" i="1">
                                        <a:solidFill>
                                          <a:srgbClr val="FF0000"/>
                                        </a:solidFill>
                                        <a:latin typeface="Cambria Math" panose="02040503050406030204" pitchFamily="18" charset="0"/>
                                      </a:rPr>
                                    </m:ctrlPr>
                                  </m:sSubPr>
                                  <m:e>
                                    <m:r>
                                      <a:rPr lang="en-US" sz="1600" b="1" i="1">
                                        <a:solidFill>
                                          <a:srgbClr val="FF0000"/>
                                        </a:solidFill>
                                        <a:latin typeface="Cambria Math" panose="02040503050406030204" pitchFamily="18" charset="0"/>
                                        <a:ea typeface="Cambria Math" panose="02040503050406030204" pitchFamily="18" charset="0"/>
                                      </a:rPr>
                                      <m:t>𝝈</m:t>
                                    </m:r>
                                  </m:e>
                                  <m:sub>
                                    <m:r>
                                      <a:rPr lang="en-US" sz="1600" b="1" i="1">
                                        <a:solidFill>
                                          <a:srgbClr val="FF0000"/>
                                        </a:solidFill>
                                        <a:latin typeface="Cambria Math" panose="02040503050406030204" pitchFamily="18" charset="0"/>
                                      </a:rPr>
                                      <m:t>𝟏</m:t>
                                    </m:r>
                                  </m:sub>
                                </m:sSub>
                                <m:r>
                                  <a:rPr lang="en-US" sz="1600" b="1" i="1">
                                    <a:solidFill>
                                      <a:srgbClr val="FF0000"/>
                                    </a:solidFill>
                                    <a:latin typeface="Cambria Math" panose="02040503050406030204" pitchFamily="18" charset="0"/>
                                  </a:rPr>
                                  <m:t>−</m:t>
                                </m:r>
                                <m:sSub>
                                  <m:sSubPr>
                                    <m:ctrlPr>
                                      <a:rPr lang="en-US" sz="1600" b="1" i="1">
                                        <a:solidFill>
                                          <a:srgbClr val="FF0000"/>
                                        </a:solidFill>
                                        <a:latin typeface="Cambria Math" panose="02040503050406030204" pitchFamily="18" charset="0"/>
                                      </a:rPr>
                                    </m:ctrlPr>
                                  </m:sSubPr>
                                  <m:e>
                                    <m:r>
                                      <a:rPr lang="en-US" sz="1600" b="1" i="1">
                                        <a:solidFill>
                                          <a:srgbClr val="FF0000"/>
                                        </a:solidFill>
                                        <a:latin typeface="Cambria Math" panose="02040503050406030204" pitchFamily="18" charset="0"/>
                                        <a:ea typeface="Cambria Math" panose="02040503050406030204" pitchFamily="18" charset="0"/>
                                      </a:rPr>
                                      <m:t>𝝈</m:t>
                                    </m:r>
                                  </m:e>
                                  <m:sub>
                                    <m:r>
                                      <a:rPr lang="en-US" sz="1600" b="1" i="1">
                                        <a:solidFill>
                                          <a:srgbClr val="FF0000"/>
                                        </a:solidFill>
                                        <a:latin typeface="Cambria Math" panose="02040503050406030204" pitchFamily="18" charset="0"/>
                                      </a:rPr>
                                      <m:t>𝟑</m:t>
                                    </m:r>
                                  </m:sub>
                                </m:sSub>
                              </m:num>
                              <m:den>
                                <m:r>
                                  <a:rPr lang="en-US" sz="1600" b="1" i="1">
                                    <a:solidFill>
                                      <a:srgbClr val="FF0000"/>
                                    </a:solidFill>
                                    <a:latin typeface="Cambria Math" panose="02040503050406030204" pitchFamily="18" charset="0"/>
                                  </a:rPr>
                                  <m:t>𝟐</m:t>
                                </m:r>
                              </m:den>
                            </m:f>
                          </m:e>
                        </m:d>
                      </m:oMath>
                    </m:oMathPara>
                  </a14:m>
                  <a:endParaRPr lang="en-US" sz="1600" dirty="0">
                    <a:solidFill>
                      <a:srgbClr val="FF0000"/>
                    </a:solidFill>
                  </a:endParaRPr>
                </a:p>
              </p:txBody>
            </p:sp>
          </mc:Choice>
          <mc:Fallback xmlns="">
            <p:sp>
              <p:nvSpPr>
                <p:cNvPr id="29" name="Rectangle 28"/>
                <p:cNvSpPr>
                  <a:spLocks noRot="1" noChangeAspect="1" noMove="1" noResize="1" noEditPoints="1" noAdjustHandles="1" noChangeArrowheads="1" noChangeShapeType="1" noTextEdit="1"/>
                </p:cNvSpPr>
                <p:nvPr/>
              </p:nvSpPr>
              <p:spPr>
                <a:xfrm rot="19755457">
                  <a:off x="6745421" y="1047127"/>
                  <a:ext cx="1499602" cy="514372"/>
                </a:xfrm>
                <a:prstGeom prst="rect">
                  <a:avLst/>
                </a:prstGeom>
                <a:blipFill rotWithShape="0">
                  <a:blip r:embed="rId10"/>
                  <a:stretch>
                    <a:fillRect/>
                  </a:stretch>
                </a:blipFill>
              </p:spPr>
              <p:txBody>
                <a:bodyPr/>
                <a:lstStyle/>
                <a:p>
                  <a:r>
                    <a:rPr lang="en-US">
                      <a:noFill/>
                    </a:rPr>
                    <a:t> </a:t>
                  </a:r>
                </a:p>
              </p:txBody>
            </p:sp>
          </mc:Fallback>
        </mc:AlternateContent>
        <p:sp>
          <p:nvSpPr>
            <p:cNvPr id="30" name="Rectangle 29"/>
            <p:cNvSpPr/>
            <p:nvPr/>
          </p:nvSpPr>
          <p:spPr>
            <a:xfrm>
              <a:off x="8619184" y="1306214"/>
              <a:ext cx="349775" cy="369332"/>
            </a:xfrm>
            <a:prstGeom prst="rect">
              <a:avLst/>
            </a:prstGeom>
          </p:spPr>
          <p:txBody>
            <a:bodyPr wrap="none">
              <a:spAutoFit/>
            </a:bodyPr>
            <a:lstStyle/>
            <a:p>
              <a:r>
                <a:rPr lang="en-US" dirty="0">
                  <a:solidFill>
                    <a:srgbClr val="FF0000"/>
                  </a:solidFill>
                  <a:sym typeface="Symbol" panose="05050102010706020507" pitchFamily="18" charset="2"/>
                </a:rPr>
                <a:t> </a:t>
              </a:r>
              <a:endParaRPr lang="en-US" dirty="0"/>
            </a:p>
          </p:txBody>
        </p:sp>
      </p:grpSp>
      <p:sp>
        <p:nvSpPr>
          <p:cNvPr id="33" name="Rectangle 32"/>
          <p:cNvSpPr/>
          <p:nvPr/>
        </p:nvSpPr>
        <p:spPr>
          <a:xfrm>
            <a:off x="144593" y="21302"/>
            <a:ext cx="6984870" cy="400110"/>
          </a:xfrm>
          <a:prstGeom prst="rect">
            <a:avLst/>
          </a:prstGeom>
          <a:noFill/>
          <a:ln w="9525">
            <a:noFill/>
            <a:miter lim="800000"/>
            <a:headEnd/>
            <a:tailEnd/>
          </a:ln>
        </p:spPr>
        <p:txBody>
          <a:bodyPr wrap="square" anchor="b">
            <a:spAutoFit/>
          </a:bodyPr>
          <a:lstStyle/>
          <a:p>
            <a:pPr algn="l" rtl="0" eaLnBrk="0" fontAlgn="auto" hangingPunct="0">
              <a:spcBef>
                <a:spcPct val="20000"/>
              </a:spcBef>
              <a:spcAft>
                <a:spcPts val="0"/>
              </a:spcAft>
            </a:pPr>
            <a:r>
              <a:rPr lang="en-US" sz="2000" b="1" u="sng" dirty="0" smtClean="0">
                <a:solidFill>
                  <a:srgbClr val="0B0BEF"/>
                </a:solidFill>
                <a:latin typeface="Arial" pitchFamily="34" charset="0"/>
                <a:cs typeface="Arial" pitchFamily="34" charset="0"/>
              </a:rPr>
              <a:t>III. Graphical </a:t>
            </a:r>
            <a:r>
              <a:rPr lang="en-US" sz="2000" b="1" u="sng" dirty="0">
                <a:solidFill>
                  <a:srgbClr val="0B0BEF"/>
                </a:solidFill>
                <a:latin typeface="Arial" pitchFamily="34" charset="0"/>
                <a:cs typeface="Arial" pitchFamily="34" charset="0"/>
              </a:rPr>
              <a:t>Method </a:t>
            </a:r>
            <a:r>
              <a:rPr lang="en-US" sz="2000" b="1" u="sng" dirty="0" smtClean="0">
                <a:solidFill>
                  <a:srgbClr val="0B0BEF"/>
                </a:solidFill>
                <a:latin typeface="Arial" pitchFamily="34" charset="0"/>
                <a:cs typeface="Arial" pitchFamily="34" charset="0"/>
              </a:rPr>
              <a:t>Representation of State of Stress</a:t>
            </a:r>
            <a:endParaRPr lang="en-US" sz="2000" b="1" u="sng" dirty="0">
              <a:solidFill>
                <a:srgbClr val="0B0BEF"/>
              </a:solidFill>
              <a:latin typeface="Arial" pitchFamily="34" charset="0"/>
              <a:cs typeface="Arial" pitchFamily="34" charset="0"/>
            </a:endParaRPr>
          </a:p>
        </p:txBody>
      </p:sp>
      <p:sp>
        <p:nvSpPr>
          <p:cNvPr id="23" name="TextBox 22"/>
          <p:cNvSpPr txBox="1"/>
          <p:nvPr/>
        </p:nvSpPr>
        <p:spPr>
          <a:xfrm>
            <a:off x="8063803" y="304080"/>
            <a:ext cx="1033488" cy="584775"/>
          </a:xfrm>
          <a:prstGeom prst="rect">
            <a:avLst/>
          </a:prstGeom>
          <a:ln>
            <a:solidFill>
              <a:srgbClr val="0000FF"/>
            </a:solidFill>
          </a:ln>
          <a:effectLst>
            <a:glow rad="139700">
              <a:schemeClr val="accent6">
                <a:satMod val="175000"/>
                <a:alpha val="40000"/>
              </a:schemeClr>
            </a:glow>
            <a:innerShdw blurRad="63500" dist="50800" dir="13500000">
              <a:prstClr val="black">
                <a:alpha val="50000"/>
              </a:prstClr>
            </a:innerShdw>
            <a:softEdge rad="12700"/>
          </a:effectLst>
          <a:scene3d>
            <a:camera prst="isometricLeftDown"/>
            <a:lightRig rig="threePt" dir="t"/>
          </a:scene3d>
          <a:sp3d>
            <a:bevelT prst="convex"/>
          </a:sp3d>
        </p:spPr>
        <p:style>
          <a:lnRef idx="1">
            <a:schemeClr val="dk1"/>
          </a:lnRef>
          <a:fillRef idx="1001">
            <a:schemeClr val="lt2"/>
          </a:fillRef>
          <a:effectRef idx="2">
            <a:schemeClr val="dk1"/>
          </a:effectRef>
          <a:fontRef idx="minor">
            <a:schemeClr val="lt1"/>
          </a:fontRef>
        </p:style>
        <p:txBody>
          <a:bodyPr wrap="none" rtlCol="0">
            <a:spAutoFit/>
          </a:bodyPr>
          <a:lstStyle/>
          <a:p>
            <a:r>
              <a:rPr lang="en-US" sz="3200" dirty="0" smtClean="0">
                <a:solidFill>
                  <a:srgbClr val="A50021"/>
                </a:solidFill>
                <a:effectLst>
                  <a:outerShdw blurRad="38100" dist="38100" dir="2700000" algn="tl">
                    <a:srgbClr val="000000">
                      <a:alpha val="43137"/>
                    </a:srgbClr>
                  </a:outerShdw>
                </a:effectLst>
              </a:rPr>
              <a:t>Extra</a:t>
            </a:r>
            <a:endParaRPr lang="en-US" sz="3200" dirty="0">
              <a:solidFill>
                <a:srgbClr val="A50021"/>
              </a:solidFill>
              <a:effectLst>
                <a:outerShdw blurRad="38100" dist="38100" dir="2700000" algn="tl">
                  <a:srgbClr val="000000">
                    <a:alpha val="43137"/>
                  </a:srgbClr>
                </a:outerShdw>
              </a:effectLst>
            </a:endParaRPr>
          </a:p>
        </p:txBody>
      </p:sp>
      <p:sp>
        <p:nvSpPr>
          <p:cNvPr id="2" name="TextBox 1"/>
          <p:cNvSpPr txBox="1"/>
          <p:nvPr/>
        </p:nvSpPr>
        <p:spPr>
          <a:xfrm>
            <a:off x="144594" y="435489"/>
            <a:ext cx="7440134" cy="646331"/>
          </a:xfrm>
          <a:prstGeom prst="rect">
            <a:avLst/>
          </a:prstGeom>
          <a:noFill/>
        </p:spPr>
        <p:txBody>
          <a:bodyPr wrap="square" rtlCol="0">
            <a:spAutoFit/>
          </a:bodyPr>
          <a:lstStyle/>
          <a:p>
            <a:pPr algn="just" rtl="0"/>
            <a:r>
              <a:rPr lang="en-US" b="1" dirty="0" smtClean="0"/>
              <a:t>In terms of principal stress, normal and shear stress on a plane inclined at an angle </a:t>
            </a:r>
            <a:r>
              <a:rPr lang="en-US" b="1" dirty="0" smtClean="0">
                <a:latin typeface="Symbol" panose="05050102010706020507" pitchFamily="18" charset="2"/>
              </a:rPr>
              <a:t>q</a:t>
            </a:r>
            <a:r>
              <a:rPr lang="en-US" b="1" dirty="0" smtClean="0"/>
              <a:t> are given by Eq. 6 and Eq. 7, respectively.</a:t>
            </a:r>
            <a:endParaRPr lang="en-US" b="1" dirty="0"/>
          </a:p>
        </p:txBody>
      </p:sp>
      <p:sp>
        <p:nvSpPr>
          <p:cNvPr id="9" name="Right Arrow 8"/>
          <p:cNvSpPr/>
          <p:nvPr/>
        </p:nvSpPr>
        <p:spPr>
          <a:xfrm>
            <a:off x="1913648" y="1336347"/>
            <a:ext cx="412413" cy="185853"/>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908151" y="1375349"/>
            <a:ext cx="1018227" cy="369332"/>
          </a:xfrm>
          <a:prstGeom prst="rect">
            <a:avLst/>
          </a:prstGeom>
        </p:spPr>
        <p:txBody>
          <a:bodyPr wrap="none">
            <a:spAutoFit/>
          </a:bodyPr>
          <a:lstStyle/>
          <a:p>
            <a:pPr algn="l" rtl="0"/>
            <a:r>
              <a:rPr lang="en-US" b="1" dirty="0" smtClean="0"/>
              <a:t>..….(</a:t>
            </a:r>
            <a:r>
              <a:rPr lang="en-US" b="1" dirty="0"/>
              <a:t>12</a:t>
            </a:r>
            <a:r>
              <a:rPr lang="en-US" b="1" dirty="0" smtClean="0"/>
              <a:t>)</a:t>
            </a:r>
            <a:endParaRPr lang="en-US" b="1" dirty="0"/>
          </a:p>
        </p:txBody>
      </p:sp>
      <p:sp>
        <p:nvSpPr>
          <p:cNvPr id="34" name="Rectangle 33"/>
          <p:cNvSpPr/>
          <p:nvPr/>
        </p:nvSpPr>
        <p:spPr>
          <a:xfrm>
            <a:off x="4674789" y="2641035"/>
            <a:ext cx="1018227" cy="369332"/>
          </a:xfrm>
          <a:prstGeom prst="rect">
            <a:avLst/>
          </a:prstGeom>
        </p:spPr>
        <p:txBody>
          <a:bodyPr wrap="none">
            <a:spAutoFit/>
          </a:bodyPr>
          <a:lstStyle/>
          <a:p>
            <a:pPr algn="l" rtl="0"/>
            <a:r>
              <a:rPr lang="en-US" b="1" dirty="0" smtClean="0"/>
              <a:t>..….(13)</a:t>
            </a:r>
            <a:endParaRPr lang="en-US" b="1" dirty="0"/>
          </a:p>
        </p:txBody>
      </p:sp>
      <p:sp>
        <p:nvSpPr>
          <p:cNvPr id="14" name="Rectangle 13"/>
          <p:cNvSpPr/>
          <p:nvPr/>
        </p:nvSpPr>
        <p:spPr>
          <a:xfrm>
            <a:off x="7256204" y="3591481"/>
            <a:ext cx="1249060" cy="369332"/>
          </a:xfrm>
          <a:prstGeom prst="rect">
            <a:avLst/>
          </a:prstGeom>
        </p:spPr>
        <p:txBody>
          <a:bodyPr wrap="none">
            <a:spAutoFit/>
          </a:bodyPr>
          <a:lstStyle/>
          <a:p>
            <a:r>
              <a:rPr lang="en-US" b="1" dirty="0"/>
              <a:t>…….. </a:t>
            </a:r>
            <a:r>
              <a:rPr lang="en-US" b="1" dirty="0" smtClean="0"/>
              <a:t>(14)</a:t>
            </a:r>
            <a:endParaRPr lang="en-US" dirty="0"/>
          </a:p>
        </p:txBody>
      </p:sp>
    </p:spTree>
    <p:extLst>
      <p:ext uri="{BB962C8B-B14F-4D97-AF65-F5344CB8AC3E}">
        <p14:creationId xmlns:p14="http://schemas.microsoft.com/office/powerpoint/2010/main" val="34831759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50" y="2709077"/>
            <a:ext cx="8301037" cy="830997"/>
          </a:xfrm>
          <a:prstGeom prst="rect">
            <a:avLst/>
          </a:prstGeom>
        </p:spPr>
        <p:txBody>
          <a:bodyPr wrap="square">
            <a:spAutoFit/>
          </a:bodyPr>
          <a:lstStyle/>
          <a:p>
            <a:pPr marL="342900" indent="-342900" algn="just" rtl="0">
              <a:buClr>
                <a:srgbClr val="FF0000"/>
              </a:buClr>
              <a:buFont typeface="Courier New" panose="02070309020205020404" pitchFamily="49" charset="0"/>
              <a:buChar char="o"/>
            </a:pPr>
            <a:r>
              <a:rPr lang="en-US" sz="2400" b="1" dirty="0">
                <a:latin typeface="+mn-lt"/>
              </a:rPr>
              <a:t>The safety of any geotechnical structure is dependent on the strength of the soil.</a:t>
            </a:r>
            <a:endParaRPr lang="en-US" sz="2400" dirty="0">
              <a:latin typeface="+mn-lt"/>
            </a:endParaRPr>
          </a:p>
        </p:txBody>
      </p:sp>
      <p:sp>
        <p:nvSpPr>
          <p:cNvPr id="4" name="Title 1"/>
          <p:cNvSpPr txBox="1">
            <a:spLocks/>
          </p:cNvSpPr>
          <p:nvPr/>
        </p:nvSpPr>
        <p:spPr>
          <a:xfrm>
            <a:off x="157163" y="124713"/>
            <a:ext cx="2214563" cy="461665"/>
          </a:xfrm>
          <a:prstGeom prst="rect">
            <a:avLst/>
          </a:prstGeom>
          <a:solidFill>
            <a:srgbClr val="FFFF00"/>
          </a:solidFill>
          <a:ln w="9525">
            <a:noFill/>
            <a:miter lim="800000"/>
            <a:headEnd/>
            <a:tailEnd/>
          </a:ln>
        </p:spPr>
        <p:txBody>
          <a:bodyPr wrap="square" anchor="b">
            <a:spAutoFit/>
          </a:bodyPr>
          <a:lstStyle>
            <a:defPPr>
              <a:defRPr lang="en-US"/>
            </a:defPPr>
            <a:lvl1pPr algn="l" rtl="0" eaLnBrk="0" fontAlgn="auto" hangingPunct="0">
              <a:spcBef>
                <a:spcPct val="20000"/>
              </a:spcBef>
              <a:spcAft>
                <a:spcPts val="0"/>
              </a:spcAft>
              <a:defRPr sz="2400" b="1" u="sng">
                <a:solidFill>
                  <a:srgbClr val="C00000"/>
                </a:solidFill>
                <a:latin typeface="+mn-lt"/>
                <a:cs typeface="Arial" pitchFamily="34" charset="0"/>
              </a:defRPr>
            </a:lvl1pPr>
          </a:lstStyle>
          <a:p>
            <a:r>
              <a:rPr lang="en-US" dirty="0"/>
              <a:t>INTRODUCTION</a:t>
            </a:r>
          </a:p>
        </p:txBody>
      </p:sp>
      <p:sp>
        <p:nvSpPr>
          <p:cNvPr id="5" name="Rectangle 4"/>
          <p:cNvSpPr/>
          <p:nvPr/>
        </p:nvSpPr>
        <p:spPr>
          <a:xfrm>
            <a:off x="335756" y="586378"/>
            <a:ext cx="8301036" cy="830997"/>
          </a:xfrm>
          <a:prstGeom prst="rect">
            <a:avLst/>
          </a:prstGeom>
        </p:spPr>
        <p:txBody>
          <a:bodyPr wrap="square">
            <a:spAutoFit/>
          </a:bodyPr>
          <a:lstStyle/>
          <a:p>
            <a:pPr marL="342900" indent="-342900" algn="just" rtl="0">
              <a:buClr>
                <a:srgbClr val="FF0000"/>
              </a:buClr>
              <a:buFont typeface="Courier New" panose="02070309020205020404" pitchFamily="49" charset="0"/>
              <a:buChar char="o"/>
            </a:pPr>
            <a:r>
              <a:rPr lang="en-US" sz="2400" b="1" dirty="0">
                <a:latin typeface="+mn-lt"/>
              </a:rPr>
              <a:t>Soil failure usually occurs in the form of “</a:t>
            </a:r>
            <a:r>
              <a:rPr lang="en-US" sz="2400" b="1" dirty="0">
                <a:solidFill>
                  <a:srgbClr val="0B0BEF"/>
                </a:solidFill>
                <a:latin typeface="+mn-lt"/>
              </a:rPr>
              <a:t>shearing</a:t>
            </a:r>
            <a:r>
              <a:rPr lang="en-US" sz="2400" b="1" dirty="0">
                <a:latin typeface="+mn-lt"/>
              </a:rPr>
              <a:t>” along internal surface within the soil.</a:t>
            </a:r>
          </a:p>
        </p:txBody>
      </p:sp>
      <p:sp>
        <p:nvSpPr>
          <p:cNvPr id="7" name="Rectangle 6"/>
          <p:cNvSpPr/>
          <p:nvPr/>
        </p:nvSpPr>
        <p:spPr>
          <a:xfrm>
            <a:off x="285750" y="3573514"/>
            <a:ext cx="8072437" cy="2308324"/>
          </a:xfrm>
          <a:prstGeom prst="rect">
            <a:avLst/>
          </a:prstGeom>
        </p:spPr>
        <p:txBody>
          <a:bodyPr wrap="square">
            <a:spAutoFit/>
          </a:bodyPr>
          <a:lstStyle/>
          <a:p>
            <a:pPr marL="342900" indent="-342900" algn="just" rtl="0">
              <a:buClr>
                <a:srgbClr val="FF0000"/>
              </a:buClr>
              <a:buFont typeface="Courier New" panose="02070309020205020404" pitchFamily="49" charset="0"/>
              <a:buChar char="o"/>
            </a:pPr>
            <a:r>
              <a:rPr lang="en-US" sz="2400" b="1" dirty="0">
                <a:latin typeface="+mn-lt"/>
              </a:rPr>
              <a:t>Shear strength determination is a very important aspect in geotechnical engineering. Understanding shear strength is the basis to analyze soil stability problems like:</a:t>
            </a:r>
          </a:p>
          <a:p>
            <a:pPr marL="971550" indent="-228600" algn="just" rtl="0">
              <a:buClr>
                <a:srgbClr val="FF0000"/>
              </a:buClr>
              <a:buFont typeface="Arial" panose="020B0604020202020204" pitchFamily="34" charset="0"/>
              <a:buChar char="•"/>
            </a:pPr>
            <a:r>
              <a:rPr lang="en-US" sz="2400" b="1" dirty="0">
                <a:latin typeface="+mn-lt"/>
              </a:rPr>
              <a:t>B</a:t>
            </a:r>
            <a:r>
              <a:rPr lang="en-US" sz="2400" b="1" dirty="0" smtClean="0">
                <a:latin typeface="+mn-lt"/>
              </a:rPr>
              <a:t>earing </a:t>
            </a:r>
            <a:r>
              <a:rPr lang="en-US" sz="2400" b="1" dirty="0">
                <a:latin typeface="+mn-lt"/>
              </a:rPr>
              <a:t>capacity.</a:t>
            </a:r>
          </a:p>
          <a:p>
            <a:pPr marL="971550" indent="-228600" algn="just" rtl="0">
              <a:buClr>
                <a:srgbClr val="FF0000"/>
              </a:buClr>
              <a:buFont typeface="Arial" panose="020B0604020202020204" pitchFamily="34" charset="0"/>
              <a:buChar char="•"/>
            </a:pPr>
            <a:r>
              <a:rPr lang="en-US" sz="2400" b="1" dirty="0" smtClean="0">
                <a:latin typeface="+mn-lt"/>
              </a:rPr>
              <a:t>Lateral </a:t>
            </a:r>
            <a:r>
              <a:rPr lang="en-US" sz="2400" b="1" dirty="0">
                <a:latin typeface="+mn-lt"/>
              </a:rPr>
              <a:t>pressure on earth retaining structures </a:t>
            </a:r>
          </a:p>
          <a:p>
            <a:pPr marL="971550" indent="-228600" algn="just" rtl="0">
              <a:buClr>
                <a:srgbClr val="FF0000"/>
              </a:buClr>
              <a:buFont typeface="Arial" panose="020B0604020202020204" pitchFamily="34" charset="0"/>
              <a:buChar char="•"/>
            </a:pPr>
            <a:r>
              <a:rPr lang="en-US" sz="2400" b="1" dirty="0" smtClean="0">
                <a:latin typeface="+mn-lt"/>
              </a:rPr>
              <a:t>Slope </a:t>
            </a:r>
            <a:r>
              <a:rPr lang="en-US" sz="2400" b="1" dirty="0">
                <a:latin typeface="+mn-lt"/>
              </a:rPr>
              <a:t>stability</a:t>
            </a:r>
          </a:p>
        </p:txBody>
      </p:sp>
      <p:sp>
        <p:nvSpPr>
          <p:cNvPr id="8" name="Rectangle 7"/>
          <p:cNvSpPr/>
          <p:nvPr/>
        </p:nvSpPr>
        <p:spPr>
          <a:xfrm>
            <a:off x="285751" y="1453773"/>
            <a:ext cx="8401049" cy="1200329"/>
          </a:xfrm>
          <a:prstGeom prst="rect">
            <a:avLst/>
          </a:prstGeom>
        </p:spPr>
        <p:txBody>
          <a:bodyPr wrap="square">
            <a:spAutoFit/>
          </a:bodyPr>
          <a:lstStyle/>
          <a:p>
            <a:pPr marL="342900" indent="-342900" algn="just" rtl="0">
              <a:buClr>
                <a:srgbClr val="FF0000"/>
              </a:buClr>
              <a:buFont typeface="Courier New" panose="02070309020205020404" pitchFamily="49" charset="0"/>
              <a:buChar char="o"/>
            </a:pPr>
            <a:r>
              <a:rPr lang="en-US" sz="2400" b="1" dirty="0">
                <a:latin typeface="+mn-lt"/>
              </a:rPr>
              <a:t>The </a:t>
            </a:r>
            <a:r>
              <a:rPr lang="en-US" sz="2400" b="1" i="1" dirty="0">
                <a:solidFill>
                  <a:srgbClr val="0B0BEF"/>
                </a:solidFill>
                <a:latin typeface="+mn-lt"/>
              </a:rPr>
              <a:t>shear strength</a:t>
            </a:r>
            <a:r>
              <a:rPr lang="en-US" sz="2400" b="1" dirty="0">
                <a:latin typeface="+mn-lt"/>
              </a:rPr>
              <a:t> of a soil mass is the internal resistance per unit area that the soil </a:t>
            </a:r>
            <a:r>
              <a:rPr lang="en-US" sz="2400" b="1" dirty="0" smtClean="0">
                <a:latin typeface="+mn-lt"/>
              </a:rPr>
              <a:t>mass can </a:t>
            </a:r>
            <a:r>
              <a:rPr lang="en-US" sz="2400" b="1" dirty="0">
                <a:latin typeface="+mn-lt"/>
              </a:rPr>
              <a:t>offer to resist failure and sliding along any plane inside it.</a:t>
            </a:r>
          </a:p>
        </p:txBody>
      </p:sp>
    </p:spTree>
    <p:extLst>
      <p:ext uri="{BB962C8B-B14F-4D97-AF65-F5344CB8AC3E}">
        <p14:creationId xmlns:p14="http://schemas.microsoft.com/office/powerpoint/2010/main" val="40155935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140168"/>
            <a:ext cx="9036496" cy="646331"/>
          </a:xfrm>
          <a:prstGeom prst="rect">
            <a:avLst/>
          </a:prstGeom>
        </p:spPr>
        <p:txBody>
          <a:bodyPr wrap="square">
            <a:spAutoFit/>
          </a:bodyPr>
          <a:lstStyle/>
          <a:p>
            <a:pPr algn="l" rtl="0"/>
            <a:endParaRPr lang="en-US" dirty="0" smtClean="0"/>
          </a:p>
          <a:p>
            <a:pPr algn="l" rtl="0"/>
            <a:endParaRPr lang="en-US" dirty="0" smtClean="0"/>
          </a:p>
        </p:txBody>
      </p:sp>
      <p:sp>
        <p:nvSpPr>
          <p:cNvPr id="3" name="Rectangle 2"/>
          <p:cNvSpPr/>
          <p:nvPr/>
        </p:nvSpPr>
        <p:spPr>
          <a:xfrm>
            <a:off x="542919" y="2288603"/>
            <a:ext cx="7843839"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Mohr’s Circle is a two-dimensional </a:t>
            </a:r>
            <a:r>
              <a:rPr lang="en-US" sz="2400" b="1" dirty="0">
                <a:solidFill>
                  <a:srgbClr val="0B0BEF"/>
                </a:solidFill>
                <a:latin typeface="+mn-lt"/>
              </a:rPr>
              <a:t>graphical</a:t>
            </a:r>
            <a:r>
              <a:rPr lang="en-US" sz="2400" b="1" dirty="0">
                <a:latin typeface="+mn-lt"/>
              </a:rPr>
              <a:t> representation of the state of stress at a </a:t>
            </a:r>
            <a:r>
              <a:rPr lang="en-US" sz="2400" b="1" dirty="0">
                <a:solidFill>
                  <a:srgbClr val="0B0BEF"/>
                </a:solidFill>
                <a:latin typeface="+mn-lt"/>
              </a:rPr>
              <a:t>point</a:t>
            </a:r>
            <a:r>
              <a:rPr lang="en-US" sz="2400" b="1" dirty="0">
                <a:latin typeface="+mn-lt"/>
              </a:rPr>
              <a:t>.</a:t>
            </a:r>
          </a:p>
        </p:txBody>
      </p:sp>
      <p:sp>
        <p:nvSpPr>
          <p:cNvPr id="5" name="Rectangle 4"/>
          <p:cNvSpPr/>
          <p:nvPr/>
        </p:nvSpPr>
        <p:spPr>
          <a:xfrm>
            <a:off x="542919" y="4006523"/>
            <a:ext cx="7843839" cy="1569660"/>
          </a:xfrm>
          <a:prstGeom prst="rect">
            <a:avLst/>
          </a:prstGeom>
        </p:spPr>
        <p:txBody>
          <a:bodyPr wrap="square">
            <a:spAutoFit/>
          </a:bodyPr>
          <a:lstStyle/>
          <a:p>
            <a:pPr marL="342900" indent="-342900" algn="just" rtl="0">
              <a:buFont typeface="Courier New" panose="02070309020205020404" pitchFamily="49" charset="0"/>
              <a:buChar char="o"/>
            </a:pPr>
            <a:r>
              <a:rPr lang="tr-TR" sz="2400" b="1" dirty="0">
                <a:latin typeface="+mn-lt"/>
              </a:rPr>
              <a:t>The </a:t>
            </a:r>
            <a:r>
              <a:rPr lang="tr-TR" sz="2400" b="1" dirty="0" smtClean="0">
                <a:latin typeface="+mn-lt"/>
              </a:rPr>
              <a:t>Mohr</a:t>
            </a:r>
            <a:r>
              <a:rPr lang="en-US" sz="2400" b="1" dirty="0" smtClean="0">
                <a:latin typeface="+mn-lt"/>
              </a:rPr>
              <a:t>’s</a:t>
            </a:r>
            <a:r>
              <a:rPr lang="tr-TR" sz="2400" b="1" dirty="0" smtClean="0">
                <a:latin typeface="+mn-lt"/>
              </a:rPr>
              <a:t> </a:t>
            </a:r>
            <a:r>
              <a:rPr lang="tr-TR" sz="2400" b="1" dirty="0">
                <a:latin typeface="+mn-lt"/>
              </a:rPr>
              <a:t>circle construction enables the stresses acting in different directions at a point on a plane to be determined, provided that the stress acting normal to the plane is a </a:t>
            </a:r>
            <a:r>
              <a:rPr lang="tr-TR" sz="2400" b="1" dirty="0">
                <a:solidFill>
                  <a:srgbClr val="0B0BEF"/>
                </a:solidFill>
                <a:latin typeface="+mn-lt"/>
              </a:rPr>
              <a:t>principal</a:t>
            </a:r>
            <a:r>
              <a:rPr lang="tr-TR" sz="2400" b="1" dirty="0">
                <a:latin typeface="+mn-lt"/>
              </a:rPr>
              <a:t> </a:t>
            </a:r>
            <a:r>
              <a:rPr lang="tr-TR" sz="2400" b="1" dirty="0" smtClean="0">
                <a:latin typeface="+mn-lt"/>
              </a:rPr>
              <a:t>stress</a:t>
            </a:r>
            <a:r>
              <a:rPr lang="en-US" sz="2400" b="1" dirty="0" smtClean="0">
                <a:latin typeface="+mn-lt"/>
              </a:rPr>
              <a:t>.</a:t>
            </a:r>
            <a:endParaRPr lang="en-US" sz="2400" b="1" dirty="0">
              <a:latin typeface="+mn-lt"/>
            </a:endParaRPr>
          </a:p>
        </p:txBody>
      </p:sp>
      <p:sp>
        <p:nvSpPr>
          <p:cNvPr id="11" name="Rectangle 10"/>
          <p:cNvSpPr/>
          <p:nvPr/>
        </p:nvSpPr>
        <p:spPr>
          <a:xfrm>
            <a:off x="542919" y="5635586"/>
            <a:ext cx="7843839"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The normal stress and shear stress that act on any plane can also be determined by plotting a Mohr’s circle.</a:t>
            </a:r>
            <a:endParaRPr lang="en-US" sz="2400" b="1" dirty="0">
              <a:latin typeface="+mn-lt"/>
            </a:endParaRPr>
          </a:p>
        </p:txBody>
      </p:sp>
      <p:sp>
        <p:nvSpPr>
          <p:cNvPr id="13" name="Rectangle 12"/>
          <p:cNvSpPr/>
          <p:nvPr/>
        </p:nvSpPr>
        <p:spPr>
          <a:xfrm>
            <a:off x="542918" y="678503"/>
            <a:ext cx="7843839" cy="1569660"/>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When </a:t>
            </a:r>
            <a:r>
              <a:rPr lang="en-US" sz="2400" b="1" dirty="0" smtClean="0">
                <a:latin typeface="+mn-lt"/>
              </a:rPr>
              <a:t>the </a:t>
            </a:r>
            <a:r>
              <a:rPr lang="en-US" sz="2400" b="1" dirty="0">
                <a:latin typeface="+mn-lt"/>
              </a:rPr>
              <a:t>circle </a:t>
            </a:r>
            <a:r>
              <a:rPr lang="en-US" sz="2400" b="1" dirty="0" smtClean="0">
                <a:latin typeface="+mn-lt"/>
              </a:rPr>
              <a:t>of </a:t>
            </a:r>
            <a:r>
              <a:rPr lang="en-US" sz="2400" b="1" dirty="0" smtClean="0">
                <a:solidFill>
                  <a:srgbClr val="0B0BEF"/>
                </a:solidFill>
                <a:latin typeface="+mn-lt"/>
              </a:rPr>
              <a:t>Eq. (15)</a:t>
            </a:r>
            <a:r>
              <a:rPr lang="en-US" sz="2400" b="1" dirty="0" smtClean="0">
                <a:latin typeface="+mn-lt"/>
              </a:rPr>
              <a:t> is </a:t>
            </a:r>
            <a:r>
              <a:rPr lang="en-US" sz="2400" b="1" dirty="0">
                <a:latin typeface="+mn-lt"/>
              </a:rPr>
              <a:t>plotted in </a:t>
            </a:r>
            <a:r>
              <a:rPr lang="en-US" sz="2400" b="1" dirty="0">
                <a:solidFill>
                  <a:srgbClr val="FF0000"/>
                </a:solidFill>
                <a:latin typeface="+mn-lt"/>
                <a:sym typeface="Symbol" panose="05050102010706020507" pitchFamily="18" charset="2"/>
              </a:rPr>
              <a:t> - </a:t>
            </a:r>
            <a:r>
              <a:rPr lang="en-US" sz="2400" b="1" dirty="0">
                <a:latin typeface="+mn-lt"/>
              </a:rPr>
              <a:t>  space, it is known as the </a:t>
            </a:r>
            <a:r>
              <a:rPr lang="en-US" sz="2400" b="1" u="sng" dirty="0">
                <a:solidFill>
                  <a:srgbClr val="FF0000"/>
                </a:solidFill>
                <a:latin typeface="+mn-lt"/>
              </a:rPr>
              <a:t>Mohr’s Circle</a:t>
            </a:r>
            <a:r>
              <a:rPr lang="en-US" sz="2400" b="1" dirty="0">
                <a:latin typeface="+mn-lt"/>
              </a:rPr>
              <a:t> of </a:t>
            </a:r>
            <a:r>
              <a:rPr lang="en-US" sz="2400" b="1" dirty="0" smtClean="0">
                <a:latin typeface="+mn-lt"/>
              </a:rPr>
              <a:t>stress (Mohr, 1887). </a:t>
            </a:r>
            <a:r>
              <a:rPr lang="en-US" sz="2400" b="1" dirty="0">
                <a:latin typeface="+mn-lt"/>
              </a:rPr>
              <a:t>It represents the state of stress at </a:t>
            </a:r>
            <a:r>
              <a:rPr lang="en-US" sz="2400" b="1" dirty="0" smtClean="0">
                <a:latin typeface="+mn-lt"/>
              </a:rPr>
              <a:t>a </a:t>
            </a:r>
            <a:r>
              <a:rPr lang="en-US" sz="2400" b="1" dirty="0">
                <a:solidFill>
                  <a:srgbClr val="FF0000"/>
                </a:solidFill>
                <a:latin typeface="+mn-lt"/>
              </a:rPr>
              <a:t>POINT</a:t>
            </a:r>
            <a:r>
              <a:rPr lang="en-US" sz="2400" b="1" dirty="0">
                <a:latin typeface="+mn-lt"/>
              </a:rPr>
              <a:t> at </a:t>
            </a:r>
            <a:r>
              <a:rPr lang="en-US" sz="2400" b="1" dirty="0">
                <a:solidFill>
                  <a:srgbClr val="FF0000"/>
                </a:solidFill>
                <a:latin typeface="+mn-lt"/>
              </a:rPr>
              <a:t>EQUILIBRIUM</a:t>
            </a:r>
            <a:r>
              <a:rPr lang="en-US" sz="2400" b="1" dirty="0">
                <a:latin typeface="+mn-lt"/>
              </a:rPr>
              <a:t> and it applies to </a:t>
            </a:r>
            <a:r>
              <a:rPr lang="en-US" sz="2400" b="1" dirty="0">
                <a:solidFill>
                  <a:srgbClr val="0B0BEF"/>
                </a:solidFill>
                <a:latin typeface="+mn-lt"/>
              </a:rPr>
              <a:t>any</a:t>
            </a:r>
            <a:r>
              <a:rPr lang="en-US" sz="2400" b="1" dirty="0">
                <a:latin typeface="+mn-lt"/>
              </a:rPr>
              <a:t> material, not just a soil.</a:t>
            </a:r>
          </a:p>
        </p:txBody>
      </p:sp>
      <p:sp>
        <p:nvSpPr>
          <p:cNvPr id="14" name="Rectangle 13"/>
          <p:cNvSpPr/>
          <p:nvPr/>
        </p:nvSpPr>
        <p:spPr>
          <a:xfrm>
            <a:off x="542919" y="3159174"/>
            <a:ext cx="7843839"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The scales of </a:t>
            </a:r>
            <a:r>
              <a:rPr lang="en-US" sz="2400" b="1" dirty="0">
                <a:solidFill>
                  <a:srgbClr val="FF0000"/>
                </a:solidFill>
                <a:sym typeface="Symbol" panose="05050102010706020507" pitchFamily="18" charset="2"/>
              </a:rPr>
              <a:t> </a:t>
            </a:r>
            <a:r>
              <a:rPr lang="en-US" sz="2400" b="1" dirty="0" smtClean="0">
                <a:sym typeface="Symbol" panose="05050102010706020507" pitchFamily="18" charset="2"/>
              </a:rPr>
              <a:t>and</a:t>
            </a:r>
            <a:r>
              <a:rPr lang="en-US" sz="2400" b="1" dirty="0" smtClean="0">
                <a:solidFill>
                  <a:srgbClr val="FF0000"/>
                </a:solidFill>
                <a:sym typeface="Symbol" panose="05050102010706020507" pitchFamily="18" charset="2"/>
              </a:rPr>
              <a:t> </a:t>
            </a:r>
            <a:r>
              <a:rPr lang="en-US" sz="2400" b="1" dirty="0">
                <a:solidFill>
                  <a:srgbClr val="FF0000"/>
                </a:solidFill>
                <a:sym typeface="Symbol" panose="05050102010706020507" pitchFamily="18" charset="2"/>
              </a:rPr>
              <a:t> </a:t>
            </a:r>
            <a:r>
              <a:rPr lang="en-US" sz="2400" b="1" dirty="0" smtClean="0">
                <a:latin typeface="+mn-lt"/>
              </a:rPr>
              <a:t>have to be the </a:t>
            </a:r>
            <a:r>
              <a:rPr lang="en-US" sz="2400" b="1" dirty="0" smtClean="0">
                <a:solidFill>
                  <a:srgbClr val="0B0BEF"/>
                </a:solidFill>
                <a:latin typeface="+mn-lt"/>
              </a:rPr>
              <a:t>same</a:t>
            </a:r>
            <a:r>
              <a:rPr lang="en-US" sz="2400" b="1" dirty="0" smtClean="0">
                <a:latin typeface="+mn-lt"/>
              </a:rPr>
              <a:t> to obtain a circle from </a:t>
            </a:r>
            <a:r>
              <a:rPr lang="en-US" sz="2400" b="1" dirty="0" smtClean="0">
                <a:solidFill>
                  <a:srgbClr val="0B0BEF"/>
                </a:solidFill>
                <a:latin typeface="+mn-lt"/>
              </a:rPr>
              <a:t>Eq</a:t>
            </a:r>
            <a:r>
              <a:rPr lang="en-US" sz="2400" b="1" dirty="0" smtClean="0">
                <a:latin typeface="+mn-lt"/>
              </a:rPr>
              <a:t>. (</a:t>
            </a:r>
            <a:r>
              <a:rPr lang="en-US" sz="2400" b="1" dirty="0" smtClean="0">
                <a:solidFill>
                  <a:srgbClr val="0B0BEF"/>
                </a:solidFill>
                <a:latin typeface="+mn-lt"/>
              </a:rPr>
              <a:t>15</a:t>
            </a:r>
            <a:r>
              <a:rPr lang="en-US" sz="2400" b="1" dirty="0" smtClean="0">
                <a:latin typeface="+mn-lt"/>
              </a:rPr>
              <a:t>).</a:t>
            </a:r>
            <a:endParaRPr lang="en-US" sz="2400" b="1" dirty="0">
              <a:latin typeface="+mn-lt"/>
            </a:endParaRPr>
          </a:p>
        </p:txBody>
      </p:sp>
      <p:sp>
        <p:nvSpPr>
          <p:cNvPr id="2" name="Rectangle 1"/>
          <p:cNvSpPr/>
          <p:nvPr/>
        </p:nvSpPr>
        <p:spPr>
          <a:xfrm>
            <a:off x="326029" y="216838"/>
            <a:ext cx="1125629" cy="461665"/>
          </a:xfrm>
          <a:prstGeom prst="rect">
            <a:avLst/>
          </a:prstGeom>
        </p:spPr>
        <p:txBody>
          <a:bodyPr wrap="none">
            <a:spAutoFit/>
          </a:bodyPr>
          <a:lstStyle/>
          <a:p>
            <a:r>
              <a:rPr lang="en-US" sz="2400" b="1" u="sng" dirty="0" smtClean="0">
                <a:solidFill>
                  <a:srgbClr val="00B050"/>
                </a:solidFill>
              </a:rPr>
              <a:t>Notes </a:t>
            </a:r>
            <a:endParaRPr lang="en-US" sz="2400" u="sng" dirty="0">
              <a:solidFill>
                <a:srgbClr val="00B05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Arrow Connector 13"/>
          <p:cNvCxnSpPr/>
          <p:nvPr/>
        </p:nvCxnSpPr>
        <p:spPr>
          <a:xfrm>
            <a:off x="590292" y="2831554"/>
            <a:ext cx="4104456"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flipH="1" flipV="1">
            <a:off x="-1029888" y="2723542"/>
            <a:ext cx="3240360" cy="158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454388" y="1733432"/>
            <a:ext cx="2196244" cy="219624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6361957" y="1916832"/>
            <a:ext cx="2484276" cy="2180776"/>
            <a:chOff x="5050845" y="2759851"/>
            <a:chExt cx="3958712" cy="3475082"/>
          </a:xfrm>
        </p:grpSpPr>
        <p:sp>
          <p:nvSpPr>
            <p:cNvPr id="19" name="Rectangle 32" descr="Recycled paper"/>
            <p:cNvSpPr>
              <a:spLocks noChangeArrowheads="1"/>
            </p:cNvSpPr>
            <p:nvPr/>
          </p:nvSpPr>
          <p:spPr bwMode="auto">
            <a:xfrm>
              <a:off x="6476469" y="3645120"/>
              <a:ext cx="1435100" cy="1463675"/>
            </a:xfrm>
            <a:prstGeom prst="rect">
              <a:avLst/>
            </a:prstGeom>
            <a:blipFill>
              <a:blip r:embed="rId4" cstate="print"/>
              <a:tile tx="0" ty="0" sx="100000" sy="100000" flip="none" algn="tl"/>
            </a:blipFill>
            <a:ln w="9525">
              <a:solidFill>
                <a:schemeClr val="tx1"/>
              </a:solidFill>
              <a:miter lim="800000"/>
              <a:headEnd/>
              <a:tailEnd/>
            </a:ln>
          </p:spPr>
          <p:txBody>
            <a:bodyPr wrap="none" anchor="ctr"/>
            <a:lstStyle/>
            <a:p>
              <a:endParaRPr lang="en-US" b="1"/>
            </a:p>
          </p:txBody>
        </p:sp>
        <p:sp>
          <p:nvSpPr>
            <p:cNvPr id="20" name="Text Box 39"/>
            <p:cNvSpPr txBox="1">
              <a:spLocks noChangeArrowheads="1"/>
            </p:cNvSpPr>
            <p:nvPr/>
          </p:nvSpPr>
          <p:spPr bwMode="auto">
            <a:xfrm>
              <a:off x="6509387" y="2759851"/>
              <a:ext cx="641771" cy="588533"/>
            </a:xfrm>
            <a:prstGeom prst="rect">
              <a:avLst/>
            </a:prstGeom>
            <a:noFill/>
            <a:ln w="9525">
              <a:noFill/>
              <a:miter lim="800000"/>
              <a:headEnd/>
              <a:tailEnd/>
            </a:ln>
          </p:spPr>
          <p:txBody>
            <a:bodyPr wrap="square">
              <a:spAutoFit/>
            </a:bodyPr>
            <a:lstStyle/>
            <a:p>
              <a:r>
                <a:rPr lang="en-US" b="1" dirty="0" err="1" smtClean="0">
                  <a:latin typeface="Symbol" pitchFamily="18" charset="2"/>
                </a:rPr>
                <a:t>s</a:t>
              </a:r>
              <a:r>
                <a:rPr lang="en-US" b="1" baseline="-25000" dirty="0" err="1" smtClean="0">
                  <a:latin typeface="Times New Roman" pitchFamily="18" charset="0"/>
                </a:rPr>
                <a:t>y</a:t>
              </a:r>
              <a:endParaRPr lang="en-US" b="1" baseline="-25000" dirty="0">
                <a:latin typeface="Times New Roman" pitchFamily="18" charset="0"/>
              </a:endParaRPr>
            </a:p>
          </p:txBody>
        </p:sp>
        <p:sp>
          <p:nvSpPr>
            <p:cNvPr id="21" name="Text Box 40"/>
            <p:cNvSpPr txBox="1">
              <a:spLocks noChangeArrowheads="1"/>
            </p:cNvSpPr>
            <p:nvPr/>
          </p:nvSpPr>
          <p:spPr bwMode="auto">
            <a:xfrm>
              <a:off x="6427790" y="5646400"/>
              <a:ext cx="814430" cy="588533"/>
            </a:xfrm>
            <a:prstGeom prst="rect">
              <a:avLst/>
            </a:prstGeom>
            <a:noFill/>
            <a:ln w="9525">
              <a:noFill/>
              <a:miter lim="800000"/>
              <a:headEnd/>
              <a:tailEnd/>
            </a:ln>
          </p:spPr>
          <p:txBody>
            <a:bodyPr wrap="square">
              <a:spAutoFit/>
            </a:bodyPr>
            <a:lstStyle/>
            <a:p>
              <a:r>
                <a:rPr lang="en-US" b="1" dirty="0" err="1" smtClean="0">
                  <a:latin typeface="Symbol" pitchFamily="18" charset="2"/>
                </a:rPr>
                <a:t>s</a:t>
              </a:r>
              <a:r>
                <a:rPr lang="en-US" b="1" baseline="-25000" dirty="0" err="1" smtClean="0">
                  <a:latin typeface="Times New Roman" pitchFamily="18" charset="0"/>
                </a:rPr>
                <a:t>y</a:t>
              </a:r>
              <a:endParaRPr lang="en-US" b="1" baseline="-25000" dirty="0">
                <a:latin typeface="Times New Roman" pitchFamily="18" charset="0"/>
              </a:endParaRPr>
            </a:p>
          </p:txBody>
        </p:sp>
        <p:sp>
          <p:nvSpPr>
            <p:cNvPr id="22" name="Text Box 41"/>
            <p:cNvSpPr txBox="1">
              <a:spLocks noChangeArrowheads="1"/>
            </p:cNvSpPr>
            <p:nvPr/>
          </p:nvSpPr>
          <p:spPr bwMode="auto">
            <a:xfrm>
              <a:off x="8321895" y="3788390"/>
              <a:ext cx="687662" cy="588533"/>
            </a:xfrm>
            <a:prstGeom prst="rect">
              <a:avLst/>
            </a:prstGeom>
            <a:noFill/>
            <a:ln w="9525">
              <a:noFill/>
              <a:miter lim="800000"/>
              <a:headEnd/>
              <a:tailEnd/>
            </a:ln>
          </p:spPr>
          <p:txBody>
            <a:bodyPr wrap="square">
              <a:spAutoFit/>
            </a:bodyPr>
            <a:lstStyle/>
            <a:p>
              <a:r>
                <a:rPr lang="en-US" b="1" dirty="0" err="1" smtClean="0">
                  <a:latin typeface="Symbol" pitchFamily="18" charset="2"/>
                </a:rPr>
                <a:t>s</a:t>
              </a:r>
              <a:r>
                <a:rPr lang="en-US" b="1" baseline="-25000" dirty="0" err="1" smtClean="0">
                  <a:latin typeface="Times New Roman" pitchFamily="18" charset="0"/>
                </a:rPr>
                <a:t>x</a:t>
              </a:r>
              <a:endParaRPr lang="en-US" b="1" baseline="-25000" dirty="0">
                <a:latin typeface="Times New Roman" pitchFamily="18" charset="0"/>
              </a:endParaRPr>
            </a:p>
          </p:txBody>
        </p:sp>
        <p:sp>
          <p:nvSpPr>
            <p:cNvPr id="23" name="Text Box 42"/>
            <p:cNvSpPr txBox="1">
              <a:spLocks noChangeArrowheads="1"/>
            </p:cNvSpPr>
            <p:nvPr/>
          </p:nvSpPr>
          <p:spPr bwMode="auto">
            <a:xfrm>
              <a:off x="5050845" y="3738296"/>
              <a:ext cx="655277" cy="588533"/>
            </a:xfrm>
            <a:prstGeom prst="rect">
              <a:avLst/>
            </a:prstGeom>
            <a:noFill/>
            <a:ln w="9525">
              <a:noFill/>
              <a:miter lim="800000"/>
              <a:headEnd/>
              <a:tailEnd/>
            </a:ln>
          </p:spPr>
          <p:txBody>
            <a:bodyPr wrap="square">
              <a:spAutoFit/>
            </a:bodyPr>
            <a:lstStyle/>
            <a:p>
              <a:r>
                <a:rPr lang="en-US" b="1" dirty="0" err="1" smtClean="0">
                  <a:latin typeface="Symbol" pitchFamily="18" charset="2"/>
                </a:rPr>
                <a:t>s</a:t>
              </a:r>
              <a:r>
                <a:rPr lang="en-US" b="1" baseline="-25000" dirty="0" err="1" smtClean="0">
                  <a:latin typeface="Times New Roman" pitchFamily="18" charset="0"/>
                </a:rPr>
                <a:t>x</a:t>
              </a:r>
              <a:endParaRPr lang="en-US" b="1" baseline="-25000" dirty="0">
                <a:latin typeface="Times New Roman" pitchFamily="18" charset="0"/>
              </a:endParaRPr>
            </a:p>
          </p:txBody>
        </p:sp>
        <p:cxnSp>
          <p:nvCxnSpPr>
            <p:cNvPr id="24" name="Straight Arrow Connector 23"/>
            <p:cNvCxnSpPr/>
            <p:nvPr/>
          </p:nvCxnSpPr>
          <p:spPr>
            <a:xfrm rot="5400000">
              <a:off x="6831149" y="3260151"/>
              <a:ext cx="741363" cy="1588"/>
            </a:xfrm>
            <a:prstGeom prst="straightConnector1">
              <a:avLst/>
            </a:prstGeom>
            <a:noFill/>
            <a:ln w="38100">
              <a:solidFill>
                <a:schemeClr val="tx1"/>
              </a:solidFill>
              <a:round/>
              <a:headEnd/>
              <a:tailEnd type="triangle" w="med" len="med"/>
            </a:ln>
          </p:spPr>
        </p:cxnSp>
        <p:cxnSp>
          <p:nvCxnSpPr>
            <p:cNvPr id="25" name="Straight Arrow Connector 24"/>
            <p:cNvCxnSpPr>
              <a:endCxn id="19" idx="2"/>
            </p:cNvCxnSpPr>
            <p:nvPr/>
          </p:nvCxnSpPr>
          <p:spPr>
            <a:xfrm rot="16200000" flipV="1">
              <a:off x="6748874" y="5553941"/>
              <a:ext cx="898897" cy="8606"/>
            </a:xfrm>
            <a:prstGeom prst="straightConnector1">
              <a:avLst/>
            </a:prstGeom>
            <a:noFill/>
            <a:ln w="38100">
              <a:solidFill>
                <a:schemeClr val="tx1"/>
              </a:solidFill>
              <a:round/>
              <a:headEnd/>
              <a:tailEnd type="triangle" w="med" len="med"/>
            </a:ln>
          </p:spPr>
        </p:cxnSp>
        <p:cxnSp>
          <p:nvCxnSpPr>
            <p:cNvPr id="26" name="Straight Arrow Connector 25"/>
            <p:cNvCxnSpPr/>
            <p:nvPr/>
          </p:nvCxnSpPr>
          <p:spPr>
            <a:xfrm rot="10800000" flipV="1">
              <a:off x="7908393" y="4378906"/>
              <a:ext cx="898897" cy="8606"/>
            </a:xfrm>
            <a:prstGeom prst="straightConnector1">
              <a:avLst/>
            </a:prstGeom>
            <a:noFill/>
            <a:ln w="38100">
              <a:solidFill>
                <a:schemeClr val="tx1"/>
              </a:solidFill>
              <a:round/>
              <a:headEnd/>
              <a:tailEnd type="triangle" w="med" len="med"/>
            </a:ln>
          </p:spPr>
        </p:cxnSp>
        <p:cxnSp>
          <p:nvCxnSpPr>
            <p:cNvPr id="27" name="Straight Arrow Connector 26"/>
            <p:cNvCxnSpPr/>
            <p:nvPr/>
          </p:nvCxnSpPr>
          <p:spPr>
            <a:xfrm rot="10800000" flipV="1">
              <a:off x="5610489" y="4361694"/>
              <a:ext cx="898897" cy="8607"/>
            </a:xfrm>
            <a:prstGeom prst="straightConnector1">
              <a:avLst/>
            </a:prstGeom>
            <a:noFill/>
            <a:ln w="38100">
              <a:solidFill>
                <a:schemeClr val="tx1"/>
              </a:solidFill>
              <a:round/>
              <a:headEnd type="triangle"/>
              <a:tailEnd type="none" w="med" len="med"/>
            </a:ln>
          </p:spPr>
        </p:cxnSp>
        <p:cxnSp>
          <p:nvCxnSpPr>
            <p:cNvPr id="28" name="Straight Arrow Connector 27"/>
            <p:cNvCxnSpPr/>
            <p:nvPr/>
          </p:nvCxnSpPr>
          <p:spPr>
            <a:xfrm rot="10800000">
              <a:off x="6650871" y="3460014"/>
              <a:ext cx="1163822" cy="1588"/>
            </a:xfrm>
            <a:prstGeom prst="straightConnector1">
              <a:avLst/>
            </a:prstGeom>
            <a:noFill/>
            <a:ln w="38100">
              <a:solidFill>
                <a:schemeClr val="tx1"/>
              </a:solidFill>
              <a:round/>
              <a:headEnd type="triangle"/>
              <a:tailEnd type="none" w="med" len="med"/>
            </a:ln>
          </p:spPr>
        </p:cxnSp>
        <p:cxnSp>
          <p:nvCxnSpPr>
            <p:cNvPr id="29" name="Straight Arrow Connector 28"/>
            <p:cNvCxnSpPr/>
            <p:nvPr/>
          </p:nvCxnSpPr>
          <p:spPr>
            <a:xfrm>
              <a:off x="6657444" y="5250877"/>
              <a:ext cx="1163822" cy="1588"/>
            </a:xfrm>
            <a:prstGeom prst="straightConnector1">
              <a:avLst/>
            </a:prstGeom>
            <a:noFill/>
            <a:ln w="38100">
              <a:solidFill>
                <a:schemeClr val="tx1"/>
              </a:solidFill>
              <a:round/>
              <a:headEnd type="triangle"/>
              <a:tailEnd type="none" w="med" len="med"/>
            </a:ln>
          </p:spPr>
        </p:cxnSp>
        <p:cxnSp>
          <p:nvCxnSpPr>
            <p:cNvPr id="30" name="Straight Arrow Connector 29"/>
            <p:cNvCxnSpPr/>
            <p:nvPr/>
          </p:nvCxnSpPr>
          <p:spPr>
            <a:xfrm rot="5400000">
              <a:off x="7521608" y="4369506"/>
              <a:ext cx="1163822" cy="1588"/>
            </a:xfrm>
            <a:prstGeom prst="straightConnector1">
              <a:avLst/>
            </a:prstGeom>
            <a:noFill/>
            <a:ln w="38100">
              <a:solidFill>
                <a:schemeClr val="tx1"/>
              </a:solidFill>
              <a:round/>
              <a:headEnd type="triangle"/>
              <a:tailEnd type="none" w="med" len="med"/>
            </a:ln>
          </p:spPr>
        </p:cxnSp>
        <p:cxnSp>
          <p:nvCxnSpPr>
            <p:cNvPr id="31" name="Straight Arrow Connector 30"/>
            <p:cNvCxnSpPr/>
            <p:nvPr/>
          </p:nvCxnSpPr>
          <p:spPr>
            <a:xfrm rot="16200000" flipV="1">
              <a:off x="5721408" y="4324808"/>
              <a:ext cx="1163822" cy="1588"/>
            </a:xfrm>
            <a:prstGeom prst="straightConnector1">
              <a:avLst/>
            </a:prstGeom>
            <a:noFill/>
            <a:ln w="38100">
              <a:solidFill>
                <a:schemeClr val="tx1"/>
              </a:solidFill>
              <a:round/>
              <a:headEnd type="triangle"/>
              <a:tailEnd type="none" w="med" len="med"/>
            </a:ln>
          </p:spPr>
        </p:cxnSp>
        <p:sp>
          <p:nvSpPr>
            <p:cNvPr id="32" name="Text Box 39"/>
            <p:cNvSpPr txBox="1">
              <a:spLocks noChangeArrowheads="1"/>
            </p:cNvSpPr>
            <p:nvPr/>
          </p:nvSpPr>
          <p:spPr bwMode="auto">
            <a:xfrm>
              <a:off x="7471875" y="2890264"/>
              <a:ext cx="873038" cy="588533"/>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yx</a:t>
              </a:r>
              <a:endParaRPr lang="en-US" b="1" baseline="-25000" dirty="0">
                <a:latin typeface="Times New Roman" pitchFamily="18" charset="0"/>
                <a:cs typeface="Times New Roman" pitchFamily="18" charset="0"/>
              </a:endParaRPr>
            </a:p>
          </p:txBody>
        </p:sp>
        <p:sp>
          <p:nvSpPr>
            <p:cNvPr id="33" name="Text Box 39"/>
            <p:cNvSpPr txBox="1">
              <a:spLocks noChangeArrowheads="1"/>
            </p:cNvSpPr>
            <p:nvPr/>
          </p:nvSpPr>
          <p:spPr bwMode="auto">
            <a:xfrm>
              <a:off x="7597397" y="5187419"/>
              <a:ext cx="838435" cy="588533"/>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yx</a:t>
              </a:r>
              <a:endParaRPr lang="en-US" b="1" baseline="-25000" dirty="0">
                <a:latin typeface="Times New Roman" pitchFamily="18" charset="0"/>
                <a:cs typeface="Times New Roman" pitchFamily="18" charset="0"/>
              </a:endParaRPr>
            </a:p>
          </p:txBody>
        </p:sp>
        <p:sp>
          <p:nvSpPr>
            <p:cNvPr id="34" name="Text Box 39"/>
            <p:cNvSpPr txBox="1">
              <a:spLocks noChangeArrowheads="1"/>
            </p:cNvSpPr>
            <p:nvPr/>
          </p:nvSpPr>
          <p:spPr bwMode="auto">
            <a:xfrm>
              <a:off x="8034224" y="4713631"/>
              <a:ext cx="699395" cy="588533"/>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xy</a:t>
              </a:r>
              <a:endParaRPr lang="en-US" b="1" baseline="-25000" dirty="0">
                <a:latin typeface="Times New Roman" pitchFamily="18" charset="0"/>
                <a:cs typeface="Times New Roman" pitchFamily="18" charset="0"/>
              </a:endParaRPr>
            </a:p>
          </p:txBody>
        </p:sp>
        <p:sp>
          <p:nvSpPr>
            <p:cNvPr id="35" name="Text Box 39"/>
            <p:cNvSpPr txBox="1">
              <a:spLocks noChangeArrowheads="1"/>
            </p:cNvSpPr>
            <p:nvPr/>
          </p:nvSpPr>
          <p:spPr bwMode="auto">
            <a:xfrm>
              <a:off x="5698195" y="3351495"/>
              <a:ext cx="786968" cy="585356"/>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xy</a:t>
              </a:r>
              <a:endParaRPr lang="en-US" b="1" baseline="-25000" dirty="0">
                <a:latin typeface="Times New Roman" pitchFamily="18" charset="0"/>
                <a:cs typeface="Times New Roman" pitchFamily="18" charset="0"/>
              </a:endParaRPr>
            </a:p>
          </p:txBody>
        </p:sp>
      </p:grpSp>
      <p:cxnSp>
        <p:nvCxnSpPr>
          <p:cNvPr id="40" name="Straight Connector 39"/>
          <p:cNvCxnSpPr>
            <a:stCxn id="17" idx="5"/>
            <a:endCxn id="17" idx="1"/>
          </p:cNvCxnSpPr>
          <p:nvPr/>
        </p:nvCxnSpPr>
        <p:spPr>
          <a:xfrm rot="5400000" flipH="1">
            <a:off x="1776020" y="2055065"/>
            <a:ext cx="1552980" cy="155297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3296227" y="3497039"/>
            <a:ext cx="1058624" cy="369332"/>
          </a:xfrm>
          <a:prstGeom prst="rect">
            <a:avLst/>
          </a:prstGeom>
        </p:spPr>
        <p:txBody>
          <a:bodyPr wrap="square">
            <a:spAutoFit/>
          </a:bodyPr>
          <a:lstStyle/>
          <a:p>
            <a:pPr algn="l" fontAlgn="auto">
              <a:spcAft>
                <a:spcPts val="0"/>
              </a:spcAft>
              <a:defRPr/>
            </a:pPr>
            <a:r>
              <a:rPr lang="en-US" b="1" dirty="0" smtClean="0"/>
              <a:t>(</a:t>
            </a:r>
            <a:r>
              <a:rPr lang="en-US" b="1" dirty="0" err="1" smtClean="0">
                <a:latin typeface="Symbol" pitchFamily="18" charset="2"/>
              </a:rPr>
              <a:t>s</a:t>
            </a:r>
            <a:r>
              <a:rPr lang="en-US" b="1" baseline="-25000" dirty="0" err="1" smtClean="0"/>
              <a:t>y</a:t>
            </a:r>
            <a:r>
              <a:rPr lang="en-US" b="1" dirty="0" smtClean="0"/>
              <a:t>, -</a:t>
            </a:r>
            <a:r>
              <a:rPr lang="en-US" b="1" dirty="0" err="1" smtClean="0">
                <a:latin typeface="Symbol" pitchFamily="18" charset="2"/>
              </a:rPr>
              <a:t>t</a:t>
            </a:r>
            <a:r>
              <a:rPr lang="en-US" b="1" baseline="-25000" dirty="0" err="1" smtClean="0"/>
              <a:t>xy</a:t>
            </a:r>
            <a:r>
              <a:rPr lang="en-US" b="1" dirty="0" smtClean="0"/>
              <a:t>)</a:t>
            </a:r>
          </a:p>
        </p:txBody>
      </p:sp>
      <p:sp>
        <p:nvSpPr>
          <p:cNvPr id="50" name="Rectangle 49"/>
          <p:cNvSpPr/>
          <p:nvPr/>
        </p:nvSpPr>
        <p:spPr>
          <a:xfrm>
            <a:off x="940736" y="1631834"/>
            <a:ext cx="893341" cy="369332"/>
          </a:xfrm>
          <a:prstGeom prst="rect">
            <a:avLst/>
          </a:prstGeom>
        </p:spPr>
        <p:txBody>
          <a:bodyPr wrap="square">
            <a:spAutoFit/>
          </a:bodyPr>
          <a:lstStyle/>
          <a:p>
            <a:pPr algn="l" fontAlgn="auto">
              <a:spcAft>
                <a:spcPts val="0"/>
              </a:spcAft>
              <a:defRPr/>
            </a:pPr>
            <a:r>
              <a:rPr lang="en-US" b="1" dirty="0" smtClean="0"/>
              <a:t>(</a:t>
            </a:r>
            <a:r>
              <a:rPr lang="en-US" b="1" dirty="0" err="1" smtClean="0">
                <a:latin typeface="Symbol" pitchFamily="18" charset="2"/>
              </a:rPr>
              <a:t>s</a:t>
            </a:r>
            <a:r>
              <a:rPr lang="en-US" b="1" baseline="-25000" dirty="0" err="1" smtClean="0"/>
              <a:t>x</a:t>
            </a:r>
            <a:r>
              <a:rPr lang="en-US" b="1" dirty="0" err="1" smtClean="0"/>
              <a:t>,</a:t>
            </a:r>
            <a:r>
              <a:rPr lang="en-US" b="1" dirty="0" err="1" smtClean="0">
                <a:latin typeface="Symbol" pitchFamily="18" charset="2"/>
              </a:rPr>
              <a:t>t</a:t>
            </a:r>
            <a:r>
              <a:rPr lang="en-US" b="1" baseline="-25000" dirty="0" err="1" smtClean="0"/>
              <a:t>xy</a:t>
            </a:r>
            <a:r>
              <a:rPr lang="en-US" b="1" dirty="0" smtClean="0"/>
              <a:t>)</a:t>
            </a:r>
          </a:p>
        </p:txBody>
      </p:sp>
      <p:cxnSp>
        <p:nvCxnSpPr>
          <p:cNvPr id="54" name="Straight Connector 53"/>
          <p:cNvCxnSpPr/>
          <p:nvPr/>
        </p:nvCxnSpPr>
        <p:spPr>
          <a:xfrm rot="5400000">
            <a:off x="1387776" y="2443308"/>
            <a:ext cx="776491" cy="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2938350" y="3219799"/>
            <a:ext cx="776491" cy="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3745878" y="2842572"/>
            <a:ext cx="1913202" cy="338554"/>
          </a:xfrm>
          <a:prstGeom prst="rect">
            <a:avLst/>
          </a:prstGeom>
        </p:spPr>
        <p:txBody>
          <a:bodyPr wrap="square">
            <a:spAutoFit/>
          </a:bodyPr>
          <a:lstStyle/>
          <a:p>
            <a:pPr algn="l" fontAlgn="auto">
              <a:spcAft>
                <a:spcPts val="0"/>
              </a:spcAft>
              <a:defRPr/>
            </a:pPr>
            <a:r>
              <a:rPr lang="en-US" sz="1600" b="1" dirty="0" smtClean="0"/>
              <a:t>Normal  stress, </a:t>
            </a:r>
            <a:r>
              <a:rPr lang="en-US" sz="1600" b="1" dirty="0" smtClean="0">
                <a:latin typeface="Symbol" pitchFamily="18" charset="2"/>
              </a:rPr>
              <a:t>s</a:t>
            </a:r>
            <a:endParaRPr lang="en-US" sz="1600" b="1" dirty="0" smtClean="0"/>
          </a:p>
        </p:txBody>
      </p:sp>
      <p:sp>
        <p:nvSpPr>
          <p:cNvPr id="58" name="Rectangle 57"/>
          <p:cNvSpPr/>
          <p:nvPr/>
        </p:nvSpPr>
        <p:spPr>
          <a:xfrm rot="16200000">
            <a:off x="-542925" y="1944944"/>
            <a:ext cx="1698427" cy="338554"/>
          </a:xfrm>
          <a:prstGeom prst="rect">
            <a:avLst/>
          </a:prstGeom>
        </p:spPr>
        <p:txBody>
          <a:bodyPr wrap="square">
            <a:spAutoFit/>
          </a:bodyPr>
          <a:lstStyle/>
          <a:p>
            <a:pPr algn="l" fontAlgn="auto">
              <a:spcAft>
                <a:spcPts val="0"/>
              </a:spcAft>
              <a:defRPr/>
            </a:pPr>
            <a:r>
              <a:rPr lang="en-US" sz="1600" b="1" dirty="0" smtClean="0"/>
              <a:t>Shear  stress, </a:t>
            </a:r>
            <a:r>
              <a:rPr lang="en-US" sz="1600" b="1" dirty="0" smtClean="0">
                <a:latin typeface="Symbol" pitchFamily="18" charset="2"/>
              </a:rPr>
              <a:t>t</a:t>
            </a:r>
            <a:endParaRPr lang="en-US" sz="1600" b="1" dirty="0" smtClean="0"/>
          </a:p>
        </p:txBody>
      </p:sp>
      <p:cxnSp>
        <p:nvCxnSpPr>
          <p:cNvPr id="60" name="Straight Arrow Connector 59"/>
          <p:cNvCxnSpPr/>
          <p:nvPr/>
        </p:nvCxnSpPr>
        <p:spPr>
          <a:xfrm>
            <a:off x="589498" y="4200500"/>
            <a:ext cx="1963012" cy="1588"/>
          </a:xfrm>
          <a:prstGeom prst="straightConnector1">
            <a:avLst/>
          </a:prstGeom>
          <a:ln>
            <a:solidFill>
              <a:srgbClr val="C00000"/>
            </a:solidFill>
            <a:headEnd type="stealth" w="lg" len="lg"/>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305155" name="Object 3"/>
          <p:cNvGraphicFramePr>
            <a:graphicFrameLocks noChangeAspect="1"/>
          </p:cNvGraphicFramePr>
          <p:nvPr/>
        </p:nvGraphicFramePr>
        <p:xfrm>
          <a:off x="977842" y="4284848"/>
          <a:ext cx="1001869" cy="671736"/>
        </p:xfrm>
        <a:graphic>
          <a:graphicData uri="http://schemas.openxmlformats.org/presentationml/2006/ole">
            <mc:AlternateContent xmlns:mc="http://schemas.openxmlformats.org/markup-compatibility/2006">
              <mc:Choice xmlns:v="urn:schemas-microsoft-com:vml" Requires="v">
                <p:oleObj spid="_x0000_s305465" name="Equation" r:id="rId5" imgW="583920" imgH="419040" progId="Equation.3">
                  <p:embed/>
                </p:oleObj>
              </mc:Choice>
              <mc:Fallback>
                <p:oleObj name="Equation" r:id="rId5" imgW="583920" imgH="41904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7842" y="4284848"/>
                        <a:ext cx="1001869" cy="671736"/>
                      </a:xfrm>
                      <a:prstGeom prst="rect">
                        <a:avLst/>
                      </a:prstGeom>
                      <a:noFill/>
                      <a:extLst>
                        <a:ext uri="{909E8E84-426E-40DD-AFC4-6F175D3DCCD1}">
                          <a14:hiddenFill xmlns:a14="http://schemas.microsoft.com/office/drawing/2010/main">
                            <a:solidFill>
                              <a:srgbClr val="FFFF99">
                                <a:alpha val="27000"/>
                              </a:srgbClr>
                            </a:solidFill>
                          </a14:hiddenFill>
                        </a:ext>
                      </a:extLst>
                    </p:spPr>
                  </p:pic>
                </p:oleObj>
              </mc:Fallback>
            </mc:AlternateContent>
          </a:graphicData>
        </a:graphic>
      </p:graphicFrame>
      <p:cxnSp>
        <p:nvCxnSpPr>
          <p:cNvPr id="61" name="Straight Arrow Connector 60"/>
          <p:cNvCxnSpPr/>
          <p:nvPr/>
        </p:nvCxnSpPr>
        <p:spPr>
          <a:xfrm>
            <a:off x="2552511" y="4199706"/>
            <a:ext cx="1098121" cy="1588"/>
          </a:xfrm>
          <a:prstGeom prst="straightConnector1">
            <a:avLst/>
          </a:prstGeom>
          <a:ln>
            <a:solidFill>
              <a:srgbClr val="C00000"/>
            </a:solidFill>
            <a:headEnd type="stealth"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17" idx="6"/>
          </p:cNvCxnSpPr>
          <p:nvPr/>
        </p:nvCxnSpPr>
        <p:spPr>
          <a:xfrm>
            <a:off x="3650632" y="2831554"/>
            <a:ext cx="0" cy="2918473"/>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2546942" y="2833142"/>
            <a:ext cx="5571" cy="3013232"/>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305156" name="Object 4"/>
          <p:cNvGraphicFramePr>
            <a:graphicFrameLocks noChangeAspect="1"/>
          </p:cNvGraphicFramePr>
          <p:nvPr/>
        </p:nvGraphicFramePr>
        <p:xfrm>
          <a:off x="2522745" y="4253059"/>
          <a:ext cx="1725218" cy="739529"/>
        </p:xfrm>
        <a:graphic>
          <a:graphicData uri="http://schemas.openxmlformats.org/presentationml/2006/ole">
            <mc:AlternateContent xmlns:mc="http://schemas.openxmlformats.org/markup-compatibility/2006">
              <mc:Choice xmlns:v="urn:schemas-microsoft-com:vml" Requires="v">
                <p:oleObj spid="_x0000_s305466" name="Equation" r:id="rId7" imgW="1218960" imgH="558720" progId="Equation.3">
                  <p:embed/>
                </p:oleObj>
              </mc:Choice>
              <mc:Fallback>
                <p:oleObj name="Equation" r:id="rId7" imgW="1218960" imgH="55872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2745" y="4253059"/>
                        <a:ext cx="1725218" cy="739529"/>
                      </a:xfrm>
                      <a:prstGeom prst="rect">
                        <a:avLst/>
                      </a:prstGeom>
                      <a:noFill/>
                      <a:extLst>
                        <a:ext uri="{909E8E84-426E-40DD-AFC4-6F175D3DCCD1}">
                          <a14:hiddenFill xmlns:a14="http://schemas.microsoft.com/office/drawing/2010/main">
                            <a:solidFill>
                              <a:srgbClr val="FFFF99">
                                <a:alpha val="27000"/>
                              </a:srgbClr>
                            </a:solidFill>
                          </a14:hiddenFill>
                        </a:ext>
                      </a:extLst>
                    </p:spPr>
                  </p:pic>
                </p:oleObj>
              </mc:Fallback>
            </mc:AlternateContent>
          </a:graphicData>
        </a:graphic>
      </p:graphicFrame>
      <p:graphicFrame>
        <p:nvGraphicFramePr>
          <p:cNvPr id="67" name="Table 66"/>
          <p:cNvGraphicFramePr>
            <a:graphicFrameLocks noGrp="1"/>
          </p:cNvGraphicFramePr>
          <p:nvPr>
            <p:extLst>
              <p:ext uri="{D42A27DB-BD31-4B8C-83A1-F6EECF244321}">
                <p14:modId xmlns:p14="http://schemas.microsoft.com/office/powerpoint/2010/main" val="1531869489"/>
              </p:ext>
            </p:extLst>
          </p:nvPr>
        </p:nvGraphicFramePr>
        <p:xfrm>
          <a:off x="4470397" y="4596544"/>
          <a:ext cx="4552711" cy="2194560"/>
        </p:xfrm>
        <a:graphic>
          <a:graphicData uri="http://schemas.openxmlformats.org/drawingml/2006/table">
            <a:tbl>
              <a:tblPr firstRow="1" bandRow="1">
                <a:tableStyleId>{5C22544A-7EE6-4342-B048-85BDC9FD1C3A}</a:tableStyleId>
              </a:tblPr>
              <a:tblGrid>
                <a:gridCol w="1516066"/>
                <a:gridCol w="1513893"/>
                <a:gridCol w="1522752"/>
              </a:tblGrid>
              <a:tr h="370840">
                <a:tc>
                  <a:txBody>
                    <a:bodyPr/>
                    <a:lstStyle/>
                    <a:p>
                      <a:pPr algn="ctr"/>
                      <a:r>
                        <a:rPr lang="en-US" b="1" dirty="0" smtClean="0">
                          <a:solidFill>
                            <a:srgbClr val="0B0BEF"/>
                          </a:solidFill>
                        </a:rPr>
                        <a:t>Sign Convention</a:t>
                      </a:r>
                      <a:endParaRPr lang="en-US" b="1" dirty="0">
                        <a:solidFill>
                          <a:srgbClr val="0B0BEF"/>
                        </a:solidFill>
                      </a:endParaRPr>
                    </a:p>
                  </a:txBody>
                  <a:tcPr>
                    <a:solidFill>
                      <a:schemeClr val="bg2">
                        <a:lumMod val="90000"/>
                        <a:alpha val="71000"/>
                      </a:schemeClr>
                    </a:solidFill>
                  </a:tcPr>
                </a:tc>
                <a:tc>
                  <a:txBody>
                    <a:bodyPr/>
                    <a:lstStyle/>
                    <a:p>
                      <a:pPr algn="ctr"/>
                      <a:r>
                        <a:rPr lang="en-US" b="1" dirty="0" smtClean="0">
                          <a:solidFill>
                            <a:srgbClr val="0B0BEF"/>
                          </a:solidFill>
                        </a:rPr>
                        <a:t>Normal Stresses</a:t>
                      </a:r>
                      <a:endParaRPr lang="en-US" b="1" dirty="0">
                        <a:solidFill>
                          <a:srgbClr val="0B0BEF"/>
                        </a:solidFill>
                      </a:endParaRPr>
                    </a:p>
                  </a:txBody>
                  <a:tcPr>
                    <a:solidFill>
                      <a:schemeClr val="bg2">
                        <a:lumMod val="90000"/>
                        <a:alpha val="71000"/>
                      </a:schemeClr>
                    </a:solidFill>
                  </a:tcPr>
                </a:tc>
                <a:tc>
                  <a:txBody>
                    <a:bodyPr/>
                    <a:lstStyle/>
                    <a:p>
                      <a:pPr algn="ctr"/>
                      <a:r>
                        <a:rPr lang="en-US" b="1" dirty="0" smtClean="0">
                          <a:solidFill>
                            <a:srgbClr val="0B0BEF"/>
                          </a:solidFill>
                        </a:rPr>
                        <a:t>Shear Stresses</a:t>
                      </a:r>
                      <a:endParaRPr lang="en-US" b="1" dirty="0">
                        <a:solidFill>
                          <a:srgbClr val="0B0BEF"/>
                        </a:solidFill>
                      </a:endParaRPr>
                    </a:p>
                  </a:txBody>
                  <a:tcPr>
                    <a:solidFill>
                      <a:schemeClr val="bg2">
                        <a:lumMod val="90000"/>
                        <a:alpha val="71000"/>
                      </a:schemeClr>
                    </a:solidFill>
                  </a:tcPr>
                </a:tc>
              </a:tr>
              <a:tr h="370840">
                <a:tc>
                  <a:txBody>
                    <a:bodyPr/>
                    <a:lstStyle/>
                    <a:p>
                      <a:pPr algn="l"/>
                      <a:r>
                        <a:rPr lang="en-US" b="1" dirty="0" smtClean="0">
                          <a:solidFill>
                            <a:srgbClr val="FF0000"/>
                          </a:solidFill>
                        </a:rPr>
                        <a:t>Positive</a:t>
                      </a:r>
                      <a:endParaRPr lang="en-US" b="1" dirty="0">
                        <a:solidFill>
                          <a:srgbClr val="FF0000"/>
                        </a:solidFill>
                      </a:endParaRPr>
                    </a:p>
                  </a:txBody>
                  <a:tcPr>
                    <a:solidFill>
                      <a:schemeClr val="bg2">
                        <a:lumMod val="90000"/>
                        <a:alpha val="71000"/>
                      </a:schemeClr>
                    </a:solidFill>
                  </a:tcPr>
                </a:tc>
                <a:tc>
                  <a:txBody>
                    <a:bodyPr/>
                    <a:lstStyle/>
                    <a:p>
                      <a:r>
                        <a:rPr lang="en-US" b="1" dirty="0" smtClean="0">
                          <a:solidFill>
                            <a:srgbClr val="FF0000"/>
                          </a:solidFill>
                        </a:rPr>
                        <a:t>Compression</a:t>
                      </a:r>
                      <a:endParaRPr lang="en-US" b="1" dirty="0">
                        <a:solidFill>
                          <a:srgbClr val="FF0000"/>
                        </a:solidFill>
                      </a:endParaRPr>
                    </a:p>
                  </a:txBody>
                  <a:tcPr>
                    <a:solidFill>
                      <a:schemeClr val="bg2">
                        <a:lumMod val="90000"/>
                        <a:alpha val="71000"/>
                      </a:schemeClr>
                    </a:solidFill>
                  </a:tcPr>
                </a:tc>
                <a:tc>
                  <a:txBody>
                    <a:bodyPr/>
                    <a:lstStyle/>
                    <a:p>
                      <a:r>
                        <a:rPr lang="en-US" b="1" dirty="0" smtClean="0">
                          <a:solidFill>
                            <a:srgbClr val="FF0000"/>
                          </a:solidFill>
                        </a:rPr>
                        <a:t>Counter clockwise rotation</a:t>
                      </a:r>
                      <a:endParaRPr lang="en-US" b="1" dirty="0">
                        <a:solidFill>
                          <a:srgbClr val="FF0000"/>
                        </a:solidFill>
                      </a:endParaRPr>
                    </a:p>
                  </a:txBody>
                  <a:tcPr>
                    <a:solidFill>
                      <a:schemeClr val="bg2">
                        <a:lumMod val="90000"/>
                        <a:alpha val="71000"/>
                      </a:schemeClr>
                    </a:solidFill>
                  </a:tcPr>
                </a:tc>
              </a:tr>
              <a:tr h="370840">
                <a:tc>
                  <a:txBody>
                    <a:bodyPr/>
                    <a:lstStyle/>
                    <a:p>
                      <a:pPr algn="l"/>
                      <a:r>
                        <a:rPr lang="en-US" b="1" dirty="0" smtClean="0">
                          <a:solidFill>
                            <a:srgbClr val="FF0000"/>
                          </a:solidFill>
                        </a:rPr>
                        <a:t>Negative</a:t>
                      </a:r>
                      <a:endParaRPr lang="en-US" b="1" dirty="0">
                        <a:solidFill>
                          <a:srgbClr val="FF0000"/>
                        </a:solidFill>
                      </a:endParaRPr>
                    </a:p>
                  </a:txBody>
                  <a:tcPr>
                    <a:solidFill>
                      <a:schemeClr val="bg2">
                        <a:lumMod val="90000"/>
                        <a:alpha val="71000"/>
                      </a:schemeClr>
                    </a:solidFill>
                  </a:tcPr>
                </a:tc>
                <a:tc>
                  <a:txBody>
                    <a:bodyPr/>
                    <a:lstStyle/>
                    <a:p>
                      <a:r>
                        <a:rPr lang="en-US" b="1" dirty="0" smtClean="0">
                          <a:solidFill>
                            <a:srgbClr val="FF0000"/>
                          </a:solidFill>
                        </a:rPr>
                        <a:t>Tension</a:t>
                      </a:r>
                      <a:endParaRPr lang="en-US" b="1" dirty="0">
                        <a:solidFill>
                          <a:srgbClr val="FF0000"/>
                        </a:solidFill>
                      </a:endParaRPr>
                    </a:p>
                  </a:txBody>
                  <a:tcPr>
                    <a:solidFill>
                      <a:schemeClr val="bg2">
                        <a:lumMod val="90000"/>
                        <a:alpha val="71000"/>
                      </a:schemeClr>
                    </a:solidFill>
                  </a:tcPr>
                </a:tc>
                <a:tc>
                  <a:txBody>
                    <a:bodyPr/>
                    <a:lstStyle/>
                    <a:p>
                      <a:r>
                        <a:rPr lang="en-US" b="1" dirty="0" smtClean="0">
                          <a:solidFill>
                            <a:srgbClr val="FF0000"/>
                          </a:solidFill>
                        </a:rPr>
                        <a:t>Clockwise rotation</a:t>
                      </a:r>
                      <a:endParaRPr lang="en-US" b="1" dirty="0">
                        <a:solidFill>
                          <a:srgbClr val="FF0000"/>
                        </a:solidFill>
                      </a:endParaRPr>
                    </a:p>
                  </a:txBody>
                  <a:tcPr>
                    <a:solidFill>
                      <a:schemeClr val="bg2">
                        <a:lumMod val="90000"/>
                        <a:alpha val="71000"/>
                      </a:schemeClr>
                    </a:solidFill>
                  </a:tcPr>
                </a:tc>
              </a:tr>
            </a:tbl>
          </a:graphicData>
        </a:graphic>
      </p:graphicFrame>
      <p:sp>
        <p:nvSpPr>
          <p:cNvPr id="3" name="Rectangle 2"/>
          <p:cNvSpPr/>
          <p:nvPr/>
        </p:nvSpPr>
        <p:spPr>
          <a:xfrm>
            <a:off x="113228" y="62488"/>
            <a:ext cx="4171335" cy="400110"/>
          </a:xfrm>
          <a:prstGeom prst="rect">
            <a:avLst/>
          </a:prstGeom>
        </p:spPr>
        <p:txBody>
          <a:bodyPr wrap="none">
            <a:spAutoFit/>
          </a:bodyPr>
          <a:lstStyle/>
          <a:p>
            <a:r>
              <a:rPr lang="en-US" sz="2000" b="1" u="sng" dirty="0">
                <a:solidFill>
                  <a:srgbClr val="7030A0"/>
                </a:solidFill>
              </a:rPr>
              <a:t>Sign </a:t>
            </a:r>
            <a:r>
              <a:rPr lang="en-US" sz="2000" b="1" u="sng" dirty="0" smtClean="0">
                <a:solidFill>
                  <a:srgbClr val="7030A0"/>
                </a:solidFill>
              </a:rPr>
              <a:t>Convention in Mohr’s circle</a:t>
            </a:r>
            <a:endParaRPr lang="en-US" sz="2000" b="1" u="sng" dirty="0">
              <a:solidFill>
                <a:srgbClr val="7030A0"/>
              </a:solidFill>
            </a:endParaRPr>
          </a:p>
        </p:txBody>
      </p:sp>
      <mc:AlternateContent xmlns:mc="http://schemas.openxmlformats.org/markup-compatibility/2006" xmlns:a14="http://schemas.microsoft.com/office/drawing/2010/main">
        <mc:Choice Requires="a14">
          <p:sp>
            <p:nvSpPr>
              <p:cNvPr id="41" name="TextBox 40"/>
              <p:cNvSpPr txBox="1"/>
              <p:nvPr/>
            </p:nvSpPr>
            <p:spPr>
              <a:xfrm>
                <a:off x="3860589" y="797878"/>
                <a:ext cx="4859362" cy="529312"/>
              </a:xfrm>
              <a:prstGeom prst="rect">
                <a:avLst/>
              </a:prstGeom>
              <a:solidFill>
                <a:srgbClr val="FFC000"/>
              </a:solidFill>
              <a:ln w="28575">
                <a:solidFill>
                  <a:srgbClr val="00B050"/>
                </a:solidFill>
              </a:ln>
            </p:spPr>
            <p:txBody>
              <a:bodyPr wrap="square" lIns="0" tIns="0" rIns="0" bIns="0" rtlCol="0">
                <a:spAutoFit/>
              </a:bodyPr>
              <a:lstStyle/>
              <a:p>
                <a:pPr algn="l" rtl="0"/>
                <a14:m>
                  <m:oMath xmlns:m="http://schemas.openxmlformats.org/officeDocument/2006/math">
                    <m:sSup>
                      <m:sSupPr>
                        <m:ctrlPr>
                          <a:rPr lang="en-US" sz="2000" b="1" i="1" smtClean="0">
                            <a:latin typeface="Cambria Math" panose="02040503050406030204" pitchFamily="18" charset="0"/>
                          </a:rPr>
                        </m:ctrlPr>
                      </m:sSupPr>
                      <m:e>
                        <m:sSup>
                          <m:sSupPr>
                            <m:ctrlPr>
                              <a:rPr lang="en-US" sz="2000" b="1" i="1" dirty="0">
                                <a:latin typeface="Cambria Math" panose="02040503050406030204" pitchFamily="18" charset="0"/>
                              </a:rPr>
                            </m:ctrlPr>
                          </m:sSupPr>
                          <m:e>
                            <m:r>
                              <a:rPr lang="en-US" sz="2000" b="1" i="1" dirty="0">
                                <a:latin typeface="Cambria Math" panose="02040503050406030204" pitchFamily="18" charset="0"/>
                                <a:ea typeface="Cambria Math" panose="02040503050406030204" pitchFamily="18" charset="0"/>
                              </a:rPr>
                              <m:t>𝝉</m:t>
                            </m:r>
                          </m:e>
                          <m:sup>
                            <m:r>
                              <a:rPr lang="en-US" sz="2000" b="1" i="1" dirty="0">
                                <a:latin typeface="Cambria Math" panose="02040503050406030204" pitchFamily="18" charset="0"/>
                              </a:rPr>
                              <m:t>𝟐</m:t>
                            </m:r>
                          </m:sup>
                        </m:sSup>
                        <m:r>
                          <a:rPr lang="en-US" sz="2000" b="1" i="1" smtClean="0">
                            <a:latin typeface="Cambria Math" panose="02040503050406030204" pitchFamily="18" charset="0"/>
                          </a:rPr>
                          <m:t>−</m:t>
                        </m:r>
                        <m:d>
                          <m:dPr>
                            <m:begChr m:val="["/>
                            <m:endChr m:val="]"/>
                            <m:ctrlPr>
                              <a:rPr lang="en-US" sz="2000" b="1" i="1" smtClean="0">
                                <a:latin typeface="Cambria Math" panose="02040503050406030204" pitchFamily="18" charset="0"/>
                              </a:rPr>
                            </m:ctrlPr>
                          </m:dPr>
                          <m:e>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𝒏</m:t>
                                </m:r>
                              </m:sub>
                            </m:sSub>
                            <m:r>
                              <a:rPr lang="en-US" sz="2000" b="1" i="1">
                                <a:latin typeface="Cambria Math" panose="02040503050406030204" pitchFamily="18" charset="0"/>
                              </a:rPr>
                              <m:t>−</m:t>
                            </m:r>
                            <m:d>
                              <m:dPr>
                                <m:ctrlPr>
                                  <a:rPr lang="en-US" sz="2000" b="1" i="1" smtClean="0">
                                    <a:latin typeface="Cambria Math" panose="02040503050406030204" pitchFamily="18" charset="0"/>
                                  </a:rPr>
                                </m:ctrlPr>
                              </m:dPr>
                              <m:e>
                                <m:f>
                                  <m:fPr>
                                    <m:ctrlPr>
                                      <a:rPr lang="en-US" sz="2000" b="1" i="1">
                                        <a:latin typeface="Cambria Math" panose="02040503050406030204" pitchFamily="18" charset="0"/>
                                      </a:rPr>
                                    </m:ctrlPr>
                                  </m:fPr>
                                  <m:num>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𝟏</m:t>
                                        </m:r>
                                      </m:sub>
                                    </m:sSub>
                                    <m:r>
                                      <a:rPr lang="en-US" sz="2000" b="1" i="1">
                                        <a:latin typeface="Cambria Math" panose="02040503050406030204" pitchFamily="18" charset="0"/>
                                      </a:rPr>
                                      <m:t>+</m:t>
                                    </m:r>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𝟑</m:t>
                                        </m:r>
                                      </m:sub>
                                    </m:sSub>
                                  </m:num>
                                  <m:den>
                                    <m:r>
                                      <a:rPr lang="en-US" sz="2000" b="1" i="1">
                                        <a:latin typeface="Cambria Math" panose="02040503050406030204" pitchFamily="18" charset="0"/>
                                      </a:rPr>
                                      <m:t>𝟐</m:t>
                                    </m:r>
                                  </m:den>
                                </m:f>
                              </m:e>
                            </m:d>
                          </m:e>
                        </m:d>
                      </m:e>
                      <m:sup>
                        <m:r>
                          <a:rPr lang="en-US" sz="2000" b="1" i="1" smtClean="0">
                            <a:latin typeface="Cambria Math" panose="02040503050406030204" pitchFamily="18" charset="0"/>
                          </a:rPr>
                          <m:t>𝟐</m:t>
                        </m:r>
                        <m:r>
                          <a:rPr lang="en-US" sz="2000" b="1" i="1" smtClean="0">
                            <a:latin typeface="Cambria Math" panose="02040503050406030204" pitchFamily="18" charset="0"/>
                          </a:rPr>
                          <m:t>  </m:t>
                        </m:r>
                      </m:sup>
                    </m:sSup>
                  </m:oMath>
                </a14:m>
                <a:r>
                  <a:rPr lang="en-US" sz="2000" b="1" dirty="0" smtClean="0"/>
                  <a:t>= </a:t>
                </a:r>
                <a14:m>
                  <m:oMath xmlns:m="http://schemas.openxmlformats.org/officeDocument/2006/math">
                    <m:sSup>
                      <m:sSupPr>
                        <m:ctrlPr>
                          <a:rPr lang="en-US" sz="2000" b="1" i="1" smtClean="0">
                            <a:latin typeface="Cambria Math" panose="02040503050406030204" pitchFamily="18" charset="0"/>
                          </a:rPr>
                        </m:ctrlPr>
                      </m:sSupPr>
                      <m:e>
                        <m:d>
                          <m:dPr>
                            <m:ctrlPr>
                              <a:rPr lang="en-US" sz="2000" b="1" i="1" smtClean="0">
                                <a:latin typeface="Cambria Math" panose="02040503050406030204" pitchFamily="18" charset="0"/>
                              </a:rPr>
                            </m:ctrlPr>
                          </m:dPr>
                          <m:e>
                            <m:f>
                              <m:fPr>
                                <m:ctrlPr>
                                  <a:rPr lang="en-US" sz="2000" b="1" i="1">
                                    <a:latin typeface="Cambria Math" panose="02040503050406030204" pitchFamily="18" charset="0"/>
                                  </a:rPr>
                                </m:ctrlPr>
                              </m:fPr>
                              <m:num>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𝟏</m:t>
                                    </m:r>
                                  </m:sub>
                                </m:sSub>
                                <m:r>
                                  <a:rPr lang="en-US" sz="2000" b="1" i="1" smtClean="0">
                                    <a:latin typeface="Cambria Math" panose="02040503050406030204" pitchFamily="18" charset="0"/>
                                  </a:rPr>
                                  <m:t>−</m:t>
                                </m:r>
                                <m:sSub>
                                  <m:sSubPr>
                                    <m:ctrlPr>
                                      <a:rPr lang="en-US" sz="2000" b="1" i="1">
                                        <a:latin typeface="Cambria Math" panose="02040503050406030204" pitchFamily="18" charset="0"/>
                                      </a:rPr>
                                    </m:ctrlPr>
                                  </m:sSubPr>
                                  <m:e>
                                    <m:r>
                                      <a:rPr lang="en-US" sz="2000" b="1" i="1">
                                        <a:latin typeface="Cambria Math" panose="02040503050406030204" pitchFamily="18" charset="0"/>
                                        <a:ea typeface="Cambria Math" panose="02040503050406030204" pitchFamily="18" charset="0"/>
                                      </a:rPr>
                                      <m:t>𝝈</m:t>
                                    </m:r>
                                  </m:e>
                                  <m:sub>
                                    <m:r>
                                      <a:rPr lang="en-US" sz="2000" b="1" i="1">
                                        <a:latin typeface="Cambria Math" panose="02040503050406030204" pitchFamily="18" charset="0"/>
                                      </a:rPr>
                                      <m:t>𝟑</m:t>
                                    </m:r>
                                  </m:sub>
                                </m:sSub>
                              </m:num>
                              <m:den>
                                <m:r>
                                  <a:rPr lang="en-US" sz="2000" b="1" i="1">
                                    <a:latin typeface="Cambria Math" panose="02040503050406030204" pitchFamily="18" charset="0"/>
                                  </a:rPr>
                                  <m:t>𝟐</m:t>
                                </m:r>
                              </m:den>
                            </m:f>
                          </m:e>
                        </m:d>
                      </m:e>
                      <m:sup>
                        <m:r>
                          <a:rPr lang="en-US" sz="2000" b="1" i="1" smtClean="0">
                            <a:latin typeface="Cambria Math" panose="02040503050406030204" pitchFamily="18" charset="0"/>
                          </a:rPr>
                          <m:t>𝟐</m:t>
                        </m:r>
                        <m:r>
                          <a:rPr lang="en-US" sz="2000" b="1" i="1" smtClean="0">
                            <a:latin typeface="Cambria Math" panose="02040503050406030204" pitchFamily="18" charset="0"/>
                          </a:rPr>
                          <m:t>  </m:t>
                        </m:r>
                      </m:sup>
                    </m:sSup>
                  </m:oMath>
                </a14:m>
                <a:r>
                  <a:rPr lang="en-US" sz="2000" b="1" dirty="0" smtClean="0"/>
                  <a:t>…… (15)</a:t>
                </a:r>
                <a:endParaRPr lang="en-US" sz="2000" b="1" dirty="0"/>
              </a:p>
            </p:txBody>
          </p:sp>
        </mc:Choice>
        <mc:Fallback xmlns="">
          <p:sp>
            <p:nvSpPr>
              <p:cNvPr id="41" name="TextBox 40"/>
              <p:cNvSpPr txBox="1">
                <a:spLocks noRot="1" noChangeAspect="1" noMove="1" noResize="1" noEditPoints="1" noAdjustHandles="1" noChangeArrowheads="1" noChangeShapeType="1" noTextEdit="1"/>
              </p:cNvSpPr>
              <p:nvPr/>
            </p:nvSpPr>
            <p:spPr>
              <a:xfrm>
                <a:off x="3860589" y="797878"/>
                <a:ext cx="4859362" cy="529312"/>
              </a:xfrm>
              <a:prstGeom prst="rect">
                <a:avLst/>
              </a:prstGeom>
              <a:blipFill rotWithShape="0">
                <a:blip r:embed="rId9"/>
                <a:stretch>
                  <a:fillRect b="-9783"/>
                </a:stretch>
              </a:blipFill>
              <a:ln w="28575">
                <a:solidFill>
                  <a:srgbClr val="00B05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p:cNvSpPr txBox="1"/>
              <p:nvPr/>
            </p:nvSpPr>
            <p:spPr>
              <a:xfrm>
                <a:off x="741240" y="5167712"/>
                <a:ext cx="1348424" cy="557012"/>
              </a:xfrm>
              <a:prstGeom prst="rect">
                <a:avLst/>
              </a:prstGeom>
              <a:noFill/>
              <a:ln>
                <a:noFill/>
              </a:ln>
            </p:spPr>
            <p:txBody>
              <a:bodyPr wrap="square" lIns="0" tIns="0" rIns="0" bIns="0" rtlCol="0">
                <a:spAutoFit/>
              </a:bodyPr>
              <a:lstStyle/>
              <a:p>
                <a:pPr algn="l" rtl="0"/>
                <a14:m>
                  <m:oMathPara xmlns:m="http://schemas.openxmlformats.org/officeDocument/2006/math">
                    <m:oMathParaPr>
                      <m:jc m:val="centerGroup"/>
                    </m:oMathParaPr>
                    <m:oMath xmlns:m="http://schemas.openxmlformats.org/officeDocument/2006/math">
                      <m:f>
                        <m:fPr>
                          <m:ctrlPr>
                            <a:rPr lang="en-US" sz="2000" b="1" i="1" smtClean="0">
                              <a:latin typeface="Cambria Math" panose="02040503050406030204" pitchFamily="18" charset="0"/>
                            </a:rPr>
                          </m:ctrlPr>
                        </m:fPr>
                        <m:num>
                          <m:sSub>
                            <m:sSubPr>
                              <m:ctrlPr>
                                <a:rPr lang="en-US" sz="2000" b="1" i="1" smtClean="0">
                                  <a:latin typeface="Cambria Math" panose="02040503050406030204" pitchFamily="18" charset="0"/>
                                </a:rPr>
                              </m:ctrlPr>
                            </m:sSubPr>
                            <m:e>
                              <m:r>
                                <a:rPr lang="en-US" sz="2000" b="1" i="1" smtClean="0">
                                  <a:latin typeface="Cambria Math" panose="02040503050406030204" pitchFamily="18" charset="0"/>
                                  <a:ea typeface="Cambria Math" panose="02040503050406030204" pitchFamily="18" charset="0"/>
                                </a:rPr>
                                <m:t>𝝈</m:t>
                              </m:r>
                            </m:e>
                            <m:sub>
                              <m:r>
                                <a:rPr lang="en-US" sz="2000" b="1" i="1" smtClean="0">
                                  <a:latin typeface="Cambria Math" panose="02040503050406030204" pitchFamily="18" charset="0"/>
                                </a:rPr>
                                <m:t>𝟏</m:t>
                              </m:r>
                            </m:sub>
                          </m:sSub>
                          <m:r>
                            <a:rPr lang="en-US" sz="2000" b="1" i="1" smtClean="0">
                              <a:latin typeface="Cambria Math" panose="02040503050406030204" pitchFamily="18" charset="0"/>
                            </a:rPr>
                            <m:t>+</m:t>
                          </m:r>
                          <m:sSub>
                            <m:sSubPr>
                              <m:ctrlPr>
                                <a:rPr lang="en-US" sz="2000" b="1" i="1" smtClean="0">
                                  <a:latin typeface="Cambria Math" panose="02040503050406030204" pitchFamily="18" charset="0"/>
                                </a:rPr>
                              </m:ctrlPr>
                            </m:sSubPr>
                            <m:e>
                              <m:r>
                                <a:rPr lang="en-US" sz="2000" b="1" i="1" smtClean="0">
                                  <a:latin typeface="Cambria Math" panose="02040503050406030204" pitchFamily="18" charset="0"/>
                                  <a:ea typeface="Cambria Math" panose="02040503050406030204" pitchFamily="18" charset="0"/>
                                </a:rPr>
                                <m:t>𝝈</m:t>
                              </m:r>
                            </m:e>
                            <m:sub>
                              <m:r>
                                <a:rPr lang="en-US" sz="2000" b="1" i="1" smtClean="0">
                                  <a:latin typeface="Cambria Math" panose="02040503050406030204" pitchFamily="18" charset="0"/>
                                </a:rPr>
                                <m:t>𝟑</m:t>
                              </m:r>
                            </m:sub>
                          </m:sSub>
                        </m:num>
                        <m:den>
                          <m:r>
                            <a:rPr lang="en-US" sz="2000" b="1" i="1" smtClean="0">
                              <a:latin typeface="Cambria Math" panose="02040503050406030204" pitchFamily="18" charset="0"/>
                            </a:rPr>
                            <m:t>𝟐</m:t>
                          </m:r>
                        </m:den>
                      </m:f>
                    </m:oMath>
                  </m:oMathPara>
                </a14:m>
                <a:endParaRPr lang="en-US" sz="2000" b="1" dirty="0"/>
              </a:p>
            </p:txBody>
          </p:sp>
        </mc:Choice>
        <mc:Fallback xmlns="">
          <p:sp>
            <p:nvSpPr>
              <p:cNvPr id="43" name="TextBox 42"/>
              <p:cNvSpPr txBox="1">
                <a:spLocks noRot="1" noChangeAspect="1" noMove="1" noResize="1" noEditPoints="1" noAdjustHandles="1" noChangeArrowheads="1" noChangeShapeType="1" noTextEdit="1"/>
              </p:cNvSpPr>
              <p:nvPr/>
            </p:nvSpPr>
            <p:spPr>
              <a:xfrm>
                <a:off x="741240" y="5167712"/>
                <a:ext cx="1348424" cy="557012"/>
              </a:xfrm>
              <a:prstGeom prst="rect">
                <a:avLst/>
              </a:prstGeom>
              <a:blipFill rotWithShape="0">
                <a:blip r:embed="rId10"/>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TextBox 43"/>
              <p:cNvSpPr txBox="1"/>
              <p:nvPr/>
            </p:nvSpPr>
            <p:spPr>
              <a:xfrm>
                <a:off x="2479905" y="5222510"/>
                <a:ext cx="1348424" cy="527517"/>
              </a:xfrm>
              <a:prstGeom prst="rect">
                <a:avLst/>
              </a:prstGeom>
              <a:noFill/>
              <a:ln>
                <a:noFill/>
              </a:ln>
            </p:spPr>
            <p:txBody>
              <a:bodyPr wrap="square" lIns="0" tIns="0" rIns="0" bIns="0" rtlCol="0">
                <a:spAutoFit/>
              </a:bodyPr>
              <a:lstStyle/>
              <a:p>
                <a:pPr algn="l" rtl="0"/>
                <a14:m>
                  <m:oMathPara xmlns:m="http://schemas.openxmlformats.org/officeDocument/2006/math">
                    <m:oMathParaPr>
                      <m:jc m:val="centerGroup"/>
                    </m:oMathParaPr>
                    <m:oMath xmlns:m="http://schemas.openxmlformats.org/officeDocument/2006/math">
                      <m:f>
                        <m:fPr>
                          <m:ctrlPr>
                            <a:rPr lang="en-US" sz="2000" b="1" i="1" smtClean="0">
                              <a:latin typeface="Cambria Math" panose="02040503050406030204" pitchFamily="18" charset="0"/>
                            </a:rPr>
                          </m:ctrlPr>
                        </m:fPr>
                        <m:num>
                          <m:sSub>
                            <m:sSubPr>
                              <m:ctrlPr>
                                <a:rPr lang="en-US" sz="2000" b="1" i="1" smtClean="0">
                                  <a:latin typeface="Cambria Math" panose="02040503050406030204" pitchFamily="18" charset="0"/>
                                </a:rPr>
                              </m:ctrlPr>
                            </m:sSubPr>
                            <m:e>
                              <m:r>
                                <a:rPr lang="en-US" sz="2000" b="1" i="1" smtClean="0">
                                  <a:latin typeface="Cambria Math" panose="02040503050406030204" pitchFamily="18" charset="0"/>
                                  <a:ea typeface="Cambria Math" panose="02040503050406030204" pitchFamily="18" charset="0"/>
                                </a:rPr>
                                <m:t>𝝈</m:t>
                              </m:r>
                            </m:e>
                            <m:sub>
                              <m:r>
                                <a:rPr lang="en-US" sz="2000" b="1" i="1" smtClean="0">
                                  <a:latin typeface="Cambria Math" panose="02040503050406030204" pitchFamily="18" charset="0"/>
                                </a:rPr>
                                <m:t>𝟏</m:t>
                              </m:r>
                            </m:sub>
                          </m:sSub>
                          <m:r>
                            <a:rPr lang="en-US" sz="2000" b="1" i="1" smtClean="0">
                              <a:latin typeface="Cambria Math" panose="02040503050406030204" pitchFamily="18" charset="0"/>
                            </a:rPr>
                            <m:t>−</m:t>
                          </m:r>
                          <m:sSub>
                            <m:sSubPr>
                              <m:ctrlPr>
                                <a:rPr lang="en-US" sz="2000" b="1" i="1" smtClean="0">
                                  <a:latin typeface="Cambria Math" panose="02040503050406030204" pitchFamily="18" charset="0"/>
                                </a:rPr>
                              </m:ctrlPr>
                            </m:sSubPr>
                            <m:e>
                              <m:r>
                                <a:rPr lang="en-US" sz="2000" b="1" i="1" smtClean="0">
                                  <a:latin typeface="Cambria Math" panose="02040503050406030204" pitchFamily="18" charset="0"/>
                                  <a:ea typeface="Cambria Math" panose="02040503050406030204" pitchFamily="18" charset="0"/>
                                </a:rPr>
                                <m:t>𝝈</m:t>
                              </m:r>
                            </m:e>
                            <m:sub>
                              <m:r>
                                <a:rPr lang="en-US" sz="2000" b="1" i="1" smtClean="0">
                                  <a:latin typeface="Cambria Math" panose="02040503050406030204" pitchFamily="18" charset="0"/>
                                </a:rPr>
                                <m:t>𝟑</m:t>
                              </m:r>
                            </m:sub>
                          </m:sSub>
                        </m:num>
                        <m:den>
                          <m:r>
                            <a:rPr lang="en-US" sz="2000" b="1" i="1" smtClean="0">
                              <a:latin typeface="Cambria Math" panose="02040503050406030204" pitchFamily="18" charset="0"/>
                            </a:rPr>
                            <m:t>𝟐</m:t>
                          </m:r>
                        </m:den>
                      </m:f>
                    </m:oMath>
                  </m:oMathPara>
                </a14:m>
                <a:endParaRPr lang="en-US" sz="2000" b="1" dirty="0"/>
              </a:p>
            </p:txBody>
          </p:sp>
        </mc:Choice>
        <mc:Fallback xmlns="">
          <p:sp>
            <p:nvSpPr>
              <p:cNvPr id="44" name="TextBox 43"/>
              <p:cNvSpPr txBox="1">
                <a:spLocks noRot="1" noChangeAspect="1" noMove="1" noResize="1" noEditPoints="1" noAdjustHandles="1" noChangeArrowheads="1" noChangeShapeType="1" noTextEdit="1"/>
              </p:cNvSpPr>
              <p:nvPr/>
            </p:nvSpPr>
            <p:spPr>
              <a:xfrm>
                <a:off x="2479905" y="5222510"/>
                <a:ext cx="1348424" cy="527517"/>
              </a:xfrm>
              <a:prstGeom prst="rect">
                <a:avLst/>
              </a:prstGeom>
              <a:blipFill rotWithShape="0">
                <a:blip r:embed="rId11"/>
                <a:stretch>
                  <a:fillRect/>
                </a:stretch>
              </a:blipFill>
              <a:ln>
                <a:noFill/>
              </a:ln>
            </p:spPr>
            <p:txBody>
              <a:bodyPr/>
              <a:lstStyle/>
              <a:p>
                <a:r>
                  <a:rPr lang="en-US">
                    <a:noFill/>
                  </a:rPr>
                  <a:t> </a:t>
                </a:r>
              </a:p>
            </p:txBody>
          </p:sp>
        </mc:Fallback>
      </mc:AlternateContent>
      <p:cxnSp>
        <p:nvCxnSpPr>
          <p:cNvPr id="47" name="Straight Connector 46"/>
          <p:cNvCxnSpPr/>
          <p:nvPr/>
        </p:nvCxnSpPr>
        <p:spPr>
          <a:xfrm>
            <a:off x="591086" y="4386377"/>
            <a:ext cx="0" cy="1562669"/>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57642" y="2579251"/>
            <a:ext cx="2426657" cy="2339482"/>
          </a:xfrm>
          <a:prstGeom prst="rect">
            <a:avLst/>
          </a:prstGeom>
        </p:spPr>
      </p:pic>
      <p:pic>
        <p:nvPicPr>
          <p:cNvPr id="5" name="Picture 4"/>
          <p:cNvPicPr>
            <a:picLocks noChangeAspect="1"/>
          </p:cNvPicPr>
          <p:nvPr/>
        </p:nvPicPr>
        <p:blipFill>
          <a:blip r:embed="rId3"/>
          <a:stretch>
            <a:fillRect/>
          </a:stretch>
        </p:blipFill>
        <p:spPr>
          <a:xfrm>
            <a:off x="3743325" y="1966065"/>
            <a:ext cx="5083733" cy="3736250"/>
          </a:xfrm>
          <a:prstGeom prst="rect">
            <a:avLst/>
          </a:prstGeom>
        </p:spPr>
      </p:pic>
      <p:sp>
        <p:nvSpPr>
          <p:cNvPr id="6" name="Rectangle 5"/>
          <p:cNvSpPr/>
          <p:nvPr/>
        </p:nvSpPr>
        <p:spPr>
          <a:xfrm>
            <a:off x="205008" y="5622035"/>
            <a:ext cx="8410355" cy="1015663"/>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000" b="1" dirty="0" smtClean="0">
                <a:latin typeface="+mn-lt"/>
              </a:rPr>
              <a:t>The points </a:t>
            </a:r>
            <a:r>
              <a:rPr lang="en-US" sz="2000" b="1" dirty="0" smtClean="0">
                <a:solidFill>
                  <a:srgbClr val="0B0BEF"/>
                </a:solidFill>
                <a:latin typeface="+mn-lt"/>
              </a:rPr>
              <a:t>R</a:t>
            </a:r>
            <a:r>
              <a:rPr lang="en-US" sz="2000" b="1" dirty="0" smtClean="0">
                <a:latin typeface="+mn-lt"/>
              </a:rPr>
              <a:t> and </a:t>
            </a:r>
            <a:r>
              <a:rPr lang="en-US" sz="2000" b="1" dirty="0" smtClean="0">
                <a:solidFill>
                  <a:srgbClr val="0B0BEF"/>
                </a:solidFill>
                <a:latin typeface="+mn-lt"/>
              </a:rPr>
              <a:t>M</a:t>
            </a:r>
            <a:r>
              <a:rPr lang="en-US" sz="2000" b="1" dirty="0" smtClean="0">
                <a:latin typeface="+mn-lt"/>
              </a:rPr>
              <a:t> in Fig. (b) above represent the stress conditions on plane </a:t>
            </a:r>
            <a:r>
              <a:rPr lang="en-US" sz="2000" b="1" dirty="0" smtClean="0">
                <a:solidFill>
                  <a:srgbClr val="0B0BEF"/>
                </a:solidFill>
                <a:latin typeface="+mn-lt"/>
              </a:rPr>
              <a:t>AD</a:t>
            </a:r>
            <a:r>
              <a:rPr lang="en-US" sz="2000" b="1" dirty="0" smtClean="0">
                <a:latin typeface="+mn-lt"/>
              </a:rPr>
              <a:t> and </a:t>
            </a:r>
            <a:r>
              <a:rPr lang="en-US" sz="2000" b="1" dirty="0" smtClean="0">
                <a:solidFill>
                  <a:srgbClr val="0B0BEF"/>
                </a:solidFill>
                <a:latin typeface="+mn-lt"/>
              </a:rPr>
              <a:t>AB</a:t>
            </a:r>
            <a:r>
              <a:rPr lang="en-US" sz="2000" b="1" dirty="0" smtClean="0">
                <a:latin typeface="+mn-lt"/>
              </a:rPr>
              <a:t>, respectively. </a:t>
            </a:r>
            <a:r>
              <a:rPr lang="en-US" sz="2000" b="1" dirty="0" smtClean="0">
                <a:solidFill>
                  <a:srgbClr val="0B0BEF"/>
                </a:solidFill>
                <a:latin typeface="+mn-lt"/>
              </a:rPr>
              <a:t>O</a:t>
            </a:r>
            <a:r>
              <a:rPr lang="en-US" sz="2000" b="1" dirty="0" smtClean="0">
                <a:latin typeface="+mn-lt"/>
              </a:rPr>
              <a:t> is the point of intersection of the normal stress axis with the line </a:t>
            </a:r>
            <a:r>
              <a:rPr lang="en-US" sz="2000" b="1" dirty="0" smtClean="0">
                <a:solidFill>
                  <a:srgbClr val="0B0BEF"/>
                </a:solidFill>
                <a:latin typeface="+mn-lt"/>
              </a:rPr>
              <a:t>RM</a:t>
            </a:r>
            <a:r>
              <a:rPr lang="en-US" sz="2000" b="1" dirty="0" smtClean="0">
                <a:latin typeface="+mn-lt"/>
              </a:rPr>
              <a:t>.   </a:t>
            </a:r>
            <a:endParaRPr lang="en-US" sz="2000" dirty="0">
              <a:latin typeface="+mn-lt"/>
            </a:endParaRPr>
          </a:p>
        </p:txBody>
      </p:sp>
      <p:sp>
        <p:nvSpPr>
          <p:cNvPr id="11" name="Subtitle 2"/>
          <p:cNvSpPr txBox="1">
            <a:spLocks/>
          </p:cNvSpPr>
          <p:nvPr/>
        </p:nvSpPr>
        <p:spPr>
          <a:xfrm>
            <a:off x="0" y="15823"/>
            <a:ext cx="4132863" cy="400110"/>
          </a:xfrm>
          <a:prstGeom prst="rect">
            <a:avLst/>
          </a:prstGeom>
        </p:spPr>
        <p:txBody>
          <a:bodyPr wrap="none">
            <a:sp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indent="-228600" algn="l">
              <a:spcBef>
                <a:spcPct val="0"/>
              </a:spcBef>
            </a:pPr>
            <a:r>
              <a:rPr lang="en-US" sz="2000" b="1" u="sng" dirty="0" smtClean="0">
                <a:solidFill>
                  <a:srgbClr val="7030A0"/>
                </a:solidFill>
                <a:latin typeface="Arial" charset="0"/>
                <a:cs typeface="Arial" charset="0"/>
              </a:rPr>
              <a:t>Construction of Mohr’s Circle</a:t>
            </a:r>
            <a:endParaRPr lang="en-US" sz="2000" b="1" u="sng" dirty="0">
              <a:solidFill>
                <a:srgbClr val="7030A0"/>
              </a:solidFill>
              <a:latin typeface="Arial" charset="0"/>
              <a:cs typeface="Arial" charset="0"/>
            </a:endParaRPr>
          </a:p>
        </p:txBody>
      </p:sp>
      <p:sp>
        <p:nvSpPr>
          <p:cNvPr id="12" name="Rectangle 11"/>
          <p:cNvSpPr/>
          <p:nvPr/>
        </p:nvSpPr>
        <p:spPr>
          <a:xfrm>
            <a:off x="340306" y="309807"/>
            <a:ext cx="4304265" cy="2246769"/>
          </a:xfrm>
          <a:prstGeom prst="rect">
            <a:avLst/>
          </a:prstGeom>
        </p:spPr>
        <p:txBody>
          <a:bodyPr wrap="square">
            <a:spAutoFit/>
          </a:bodyPr>
          <a:lstStyle/>
          <a:p>
            <a:pPr algn="just" rtl="0"/>
            <a:r>
              <a:rPr lang="en-US" sz="2000" b="1" dirty="0" smtClean="0">
                <a:latin typeface="+mn-lt"/>
              </a:rPr>
              <a:t>1. Plot </a:t>
            </a:r>
            <a:r>
              <a:rPr lang="en-US" sz="2000" b="1" dirty="0" err="1" smtClean="0">
                <a:solidFill>
                  <a:srgbClr val="0B0BEF"/>
                </a:solidFill>
                <a:latin typeface="+mn-lt"/>
              </a:rPr>
              <a:t>σ</a:t>
            </a:r>
            <a:r>
              <a:rPr lang="en-US" sz="2000" b="1" baseline="-25000" dirty="0" err="1" smtClean="0">
                <a:solidFill>
                  <a:srgbClr val="0B0BEF"/>
                </a:solidFill>
                <a:latin typeface="+mn-lt"/>
              </a:rPr>
              <a:t>y</a:t>
            </a:r>
            <a:r>
              <a:rPr lang="en-US" sz="2000" b="1" dirty="0" smtClean="0">
                <a:solidFill>
                  <a:srgbClr val="0B0BEF"/>
                </a:solidFill>
                <a:latin typeface="+mn-lt"/>
              </a:rPr>
              <a:t>, </a:t>
            </a:r>
            <a:r>
              <a:rPr lang="en-US" sz="2000" b="1" dirty="0" err="1" smtClean="0">
                <a:solidFill>
                  <a:srgbClr val="0B0BEF"/>
                </a:solidFill>
                <a:latin typeface="Symbol" pitchFamily="18" charset="2"/>
              </a:rPr>
              <a:t>t</a:t>
            </a:r>
            <a:r>
              <a:rPr lang="en-US" sz="2000" b="1" baseline="-25000" dirty="0" err="1" smtClean="0">
                <a:solidFill>
                  <a:srgbClr val="0B0BEF"/>
                </a:solidFill>
                <a:latin typeface="+mn-lt"/>
              </a:rPr>
              <a:t>xy</a:t>
            </a:r>
            <a:r>
              <a:rPr lang="en-US" sz="2000" b="1" dirty="0" smtClean="0">
                <a:latin typeface="+mn-lt"/>
              </a:rPr>
              <a:t> as point </a:t>
            </a:r>
            <a:r>
              <a:rPr lang="en-US" sz="2000" b="1" dirty="0" smtClean="0">
                <a:solidFill>
                  <a:srgbClr val="0B0BEF"/>
                </a:solidFill>
                <a:latin typeface="+mn-lt"/>
              </a:rPr>
              <a:t>M</a:t>
            </a:r>
          </a:p>
          <a:p>
            <a:pPr algn="just" rtl="0"/>
            <a:r>
              <a:rPr lang="en-US" sz="2000" b="1" dirty="0" smtClean="0">
                <a:latin typeface="+mn-lt"/>
              </a:rPr>
              <a:t>2. Plot </a:t>
            </a:r>
            <a:r>
              <a:rPr lang="en-US" sz="2000" b="1" dirty="0" err="1" smtClean="0">
                <a:solidFill>
                  <a:srgbClr val="0B0BEF"/>
                </a:solidFill>
                <a:latin typeface="+mn-lt"/>
              </a:rPr>
              <a:t>σ</a:t>
            </a:r>
            <a:r>
              <a:rPr lang="en-US" sz="2000" b="1" baseline="-25000" dirty="0" err="1" smtClean="0">
                <a:solidFill>
                  <a:srgbClr val="0B0BEF"/>
                </a:solidFill>
                <a:latin typeface="+mn-lt"/>
              </a:rPr>
              <a:t>x</a:t>
            </a:r>
            <a:r>
              <a:rPr lang="en-US" sz="2000" b="1" dirty="0" smtClean="0">
                <a:solidFill>
                  <a:srgbClr val="0B0BEF"/>
                </a:solidFill>
                <a:latin typeface="+mn-lt"/>
              </a:rPr>
              <a:t>, </a:t>
            </a:r>
            <a:r>
              <a:rPr lang="en-US" sz="2000" b="1" dirty="0" err="1" smtClean="0">
                <a:solidFill>
                  <a:srgbClr val="0B0BEF"/>
                </a:solidFill>
                <a:latin typeface="Symbol" pitchFamily="18" charset="2"/>
              </a:rPr>
              <a:t>t</a:t>
            </a:r>
            <a:r>
              <a:rPr lang="en-US" sz="2000" b="1" baseline="-25000" dirty="0" err="1" smtClean="0">
                <a:solidFill>
                  <a:srgbClr val="0B0BEF"/>
                </a:solidFill>
                <a:latin typeface="+mn-lt"/>
              </a:rPr>
              <a:t>xy</a:t>
            </a:r>
            <a:r>
              <a:rPr lang="en-US" sz="2000" b="1" dirty="0" smtClean="0">
                <a:solidFill>
                  <a:srgbClr val="0B0BEF"/>
                </a:solidFill>
                <a:latin typeface="+mn-lt"/>
              </a:rPr>
              <a:t> </a:t>
            </a:r>
            <a:r>
              <a:rPr lang="en-US" sz="2000" b="1" dirty="0" smtClean="0">
                <a:latin typeface="+mn-lt"/>
              </a:rPr>
              <a:t>as point </a:t>
            </a:r>
            <a:r>
              <a:rPr lang="en-US" sz="2000" b="1" dirty="0" smtClean="0">
                <a:solidFill>
                  <a:srgbClr val="0B0BEF"/>
                </a:solidFill>
                <a:latin typeface="+mn-lt"/>
              </a:rPr>
              <a:t>R</a:t>
            </a:r>
          </a:p>
          <a:p>
            <a:pPr algn="just" rtl="0"/>
            <a:r>
              <a:rPr lang="en-US" sz="2000" b="1" dirty="0" smtClean="0">
                <a:latin typeface="+mn-lt"/>
              </a:rPr>
              <a:t>3. Connect </a:t>
            </a:r>
            <a:r>
              <a:rPr lang="en-US" sz="2000" b="1" dirty="0" smtClean="0">
                <a:solidFill>
                  <a:srgbClr val="0B0BEF"/>
                </a:solidFill>
                <a:latin typeface="+mn-lt"/>
              </a:rPr>
              <a:t>M</a:t>
            </a:r>
            <a:r>
              <a:rPr lang="en-US" sz="2000" b="1" dirty="0" smtClean="0">
                <a:latin typeface="+mn-lt"/>
              </a:rPr>
              <a:t> and </a:t>
            </a:r>
            <a:r>
              <a:rPr lang="en-US" sz="2000" b="1" dirty="0" smtClean="0">
                <a:solidFill>
                  <a:srgbClr val="0B0BEF"/>
                </a:solidFill>
                <a:latin typeface="+mn-lt"/>
              </a:rPr>
              <a:t>R</a:t>
            </a:r>
          </a:p>
          <a:p>
            <a:pPr marL="285750" indent="-285750" algn="just" rtl="0"/>
            <a:r>
              <a:rPr lang="en-US" sz="2000" b="1" dirty="0" smtClean="0">
                <a:latin typeface="+mn-lt"/>
              </a:rPr>
              <a:t>4. Draw a circle of diameter of the line </a:t>
            </a:r>
            <a:r>
              <a:rPr lang="en-US" sz="2000" b="1" dirty="0" smtClean="0">
                <a:solidFill>
                  <a:srgbClr val="0B0BEF"/>
                </a:solidFill>
                <a:latin typeface="+mn-lt"/>
              </a:rPr>
              <a:t>RM</a:t>
            </a:r>
            <a:r>
              <a:rPr lang="en-US" sz="2000" b="1" dirty="0" smtClean="0">
                <a:latin typeface="+mn-lt"/>
              </a:rPr>
              <a:t> about the point where the line  </a:t>
            </a:r>
            <a:r>
              <a:rPr lang="en-US" sz="2000" b="1" dirty="0" smtClean="0">
                <a:solidFill>
                  <a:srgbClr val="0B0BEF"/>
                </a:solidFill>
                <a:latin typeface="+mn-lt"/>
              </a:rPr>
              <a:t>RM</a:t>
            </a:r>
            <a:r>
              <a:rPr lang="en-US" sz="2000" b="1" dirty="0" smtClean="0">
                <a:latin typeface="+mn-lt"/>
              </a:rPr>
              <a:t> crosses the horizontal axis (denote this as point </a:t>
            </a:r>
            <a:r>
              <a:rPr lang="en-US" sz="2000" b="1" dirty="0" smtClean="0">
                <a:solidFill>
                  <a:srgbClr val="0B0BEF"/>
                </a:solidFill>
                <a:latin typeface="+mn-lt"/>
              </a:rPr>
              <a:t>O</a:t>
            </a:r>
            <a:r>
              <a:rPr lang="en-US" sz="2000" b="1" dirty="0" smtClean="0">
                <a:latin typeface="+mn-lt"/>
              </a:rPr>
              <a:t>)</a:t>
            </a:r>
            <a:endParaRPr lang="en-US" sz="2000" b="1" dirty="0">
              <a:latin typeface="+mn-lt"/>
            </a:endParaRPr>
          </a:p>
        </p:txBody>
      </p:sp>
      <p:sp>
        <p:nvSpPr>
          <p:cNvPr id="13" name="Rectangle 12"/>
          <p:cNvSpPr/>
          <p:nvPr/>
        </p:nvSpPr>
        <p:spPr>
          <a:xfrm>
            <a:off x="4984877" y="138808"/>
            <a:ext cx="4020024" cy="1200329"/>
          </a:xfrm>
          <a:prstGeom prst="rect">
            <a:avLst/>
          </a:prstGeom>
        </p:spPr>
        <p:txBody>
          <a:bodyPr wrap="square">
            <a:spAutoFit/>
          </a:bodyPr>
          <a:lstStyle/>
          <a:p>
            <a:pPr algn="just" rtl="0"/>
            <a:r>
              <a:rPr lang="en-US" b="1" u="sng" dirty="0" smtClean="0">
                <a:solidFill>
                  <a:srgbClr val="00B050"/>
                </a:solidFill>
                <a:effectLst>
                  <a:outerShdw blurRad="38100" dist="38100" dir="2700000" algn="tl">
                    <a:srgbClr val="000000">
                      <a:alpha val="43137"/>
                    </a:srgbClr>
                  </a:outerShdw>
                </a:effectLst>
              </a:rPr>
              <a:t>Note:</a:t>
            </a:r>
          </a:p>
          <a:p>
            <a:pPr algn="just" rtl="0"/>
            <a:r>
              <a:rPr lang="en-US" b="1" dirty="0" smtClean="0">
                <a:effectLst>
                  <a:outerShdw blurRad="38100" dist="38100" dir="2700000" algn="tl">
                    <a:srgbClr val="000000">
                      <a:alpha val="43137"/>
                    </a:srgbClr>
                  </a:outerShdw>
                </a:effectLst>
              </a:rPr>
              <a:t>We could construct two additional Mohr circles for </a:t>
            </a:r>
            <a:r>
              <a:rPr lang="en-US" b="1" dirty="0" smtClean="0">
                <a:solidFill>
                  <a:srgbClr val="FF0000"/>
                </a:solidFill>
                <a:effectLst>
                  <a:outerShdw blurRad="38100" dist="38100" dir="2700000" algn="tl">
                    <a:srgbClr val="000000">
                      <a:alpha val="43137"/>
                    </a:srgbClr>
                  </a:outerShdw>
                </a:effectLst>
                <a:sym typeface="Symbol" panose="05050102010706020507" pitchFamily="18" charset="2"/>
              </a:rPr>
              <a:t></a:t>
            </a:r>
            <a:r>
              <a:rPr lang="en-US" b="1" baseline="-25000" dirty="0" smtClean="0">
                <a:solidFill>
                  <a:srgbClr val="FF0000"/>
                </a:solidFill>
                <a:effectLst>
                  <a:outerShdw blurRad="38100" dist="38100" dir="2700000" algn="tl">
                    <a:srgbClr val="000000">
                      <a:alpha val="43137"/>
                    </a:srgbClr>
                  </a:outerShdw>
                </a:effectLst>
                <a:sym typeface="Symbol" panose="05050102010706020507" pitchFamily="18" charset="2"/>
              </a:rPr>
              <a:t>1</a:t>
            </a:r>
            <a:r>
              <a:rPr lang="en-US" b="1" dirty="0" smtClean="0">
                <a:solidFill>
                  <a:srgbClr val="FF0000"/>
                </a:solidFill>
                <a:effectLst>
                  <a:outerShdw blurRad="38100" dist="38100" dir="2700000" algn="tl">
                    <a:srgbClr val="000000">
                      <a:alpha val="43137"/>
                    </a:srgbClr>
                  </a:outerShdw>
                </a:effectLst>
                <a:sym typeface="Symbol" panose="05050102010706020507" pitchFamily="18" charset="2"/>
              </a:rPr>
              <a:t>  and </a:t>
            </a:r>
            <a:r>
              <a:rPr lang="en-US" b="1" baseline="-25000" dirty="0" smtClean="0">
                <a:solidFill>
                  <a:srgbClr val="FF0000"/>
                </a:solidFill>
                <a:effectLst>
                  <a:outerShdw blurRad="38100" dist="38100" dir="2700000" algn="tl">
                    <a:srgbClr val="000000">
                      <a:alpha val="43137"/>
                    </a:srgbClr>
                  </a:outerShdw>
                </a:effectLst>
                <a:sym typeface="Symbol" panose="05050102010706020507" pitchFamily="18" charset="2"/>
              </a:rPr>
              <a:t>2</a:t>
            </a:r>
            <a:r>
              <a:rPr lang="en-US" b="1" dirty="0" smtClean="0">
                <a:solidFill>
                  <a:srgbClr val="FF0000"/>
                </a:solidFill>
                <a:effectLst>
                  <a:outerShdw blurRad="38100" dist="38100" dir="2700000" algn="tl">
                    <a:srgbClr val="000000">
                      <a:alpha val="43137"/>
                    </a:srgbClr>
                  </a:outerShdw>
                </a:effectLst>
                <a:sym typeface="Symbol" panose="05050102010706020507" pitchFamily="18" charset="2"/>
              </a:rPr>
              <a:t> and </a:t>
            </a:r>
            <a:r>
              <a:rPr lang="en-US" b="1" baseline="-25000" dirty="0" smtClean="0">
                <a:solidFill>
                  <a:srgbClr val="FF0000"/>
                </a:solidFill>
                <a:effectLst>
                  <a:outerShdw blurRad="38100" dist="38100" dir="2700000" algn="tl">
                    <a:srgbClr val="000000">
                      <a:alpha val="43137"/>
                    </a:srgbClr>
                  </a:outerShdw>
                </a:effectLst>
                <a:sym typeface="Symbol" panose="05050102010706020507" pitchFamily="18" charset="2"/>
              </a:rPr>
              <a:t>2</a:t>
            </a:r>
            <a:r>
              <a:rPr lang="en-US" b="1" dirty="0" smtClean="0">
                <a:solidFill>
                  <a:srgbClr val="FF0000"/>
                </a:solidFill>
                <a:effectLst>
                  <a:outerShdw blurRad="38100" dist="38100" dir="2700000" algn="tl">
                    <a:srgbClr val="000000">
                      <a:alpha val="43137"/>
                    </a:srgbClr>
                  </a:outerShdw>
                </a:effectLst>
                <a:sym typeface="Symbol" panose="05050102010706020507" pitchFamily="18" charset="2"/>
              </a:rPr>
              <a:t> and </a:t>
            </a:r>
            <a:r>
              <a:rPr lang="en-US" b="1" baseline="-25000" dirty="0" smtClean="0">
                <a:solidFill>
                  <a:srgbClr val="FF0000"/>
                </a:solidFill>
                <a:effectLst>
                  <a:outerShdw blurRad="38100" dist="38100" dir="2700000" algn="tl">
                    <a:srgbClr val="000000">
                      <a:alpha val="43137"/>
                    </a:srgbClr>
                  </a:outerShdw>
                </a:effectLst>
                <a:sym typeface="Symbol" panose="05050102010706020507" pitchFamily="18" charset="2"/>
              </a:rPr>
              <a:t>3</a:t>
            </a:r>
            <a:r>
              <a:rPr lang="en-US" b="1" dirty="0" smtClean="0">
                <a:solidFill>
                  <a:srgbClr val="FF0000"/>
                </a:solidFill>
                <a:effectLst>
                  <a:outerShdw blurRad="38100" dist="38100" dir="2700000" algn="tl">
                    <a:srgbClr val="000000">
                      <a:alpha val="43137"/>
                    </a:srgbClr>
                  </a:outerShdw>
                </a:effectLst>
                <a:sym typeface="Symbol" panose="05050102010706020507" pitchFamily="18" charset="2"/>
              </a:rPr>
              <a:t>  </a:t>
            </a:r>
            <a:r>
              <a:rPr lang="en-US" b="1" dirty="0" smtClean="0">
                <a:effectLst>
                  <a:outerShdw blurRad="38100" dist="38100" dir="2700000" algn="tl">
                    <a:srgbClr val="000000">
                      <a:alpha val="43137"/>
                    </a:srgbClr>
                  </a:outerShdw>
                </a:effectLst>
              </a:rPr>
              <a:t>to complete Mohr diagram.</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354563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1466" y="185915"/>
            <a:ext cx="8238905" cy="1015663"/>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000" b="1" dirty="0">
                <a:latin typeface="+mn-lt"/>
              </a:rPr>
              <a:t>The circle MNQRS drawn with </a:t>
            </a:r>
            <a:r>
              <a:rPr lang="en-US" sz="2000" b="1" dirty="0">
                <a:solidFill>
                  <a:srgbClr val="0B0BEF"/>
                </a:solidFill>
                <a:latin typeface="+mn-lt"/>
              </a:rPr>
              <a:t>O </a:t>
            </a:r>
            <a:r>
              <a:rPr lang="en-US" sz="2000" b="1" dirty="0">
                <a:latin typeface="+mn-lt"/>
              </a:rPr>
              <a:t>as the center and </a:t>
            </a:r>
            <a:r>
              <a:rPr lang="en-US" sz="2000" b="1" dirty="0">
                <a:solidFill>
                  <a:srgbClr val="0B0BEF"/>
                </a:solidFill>
                <a:latin typeface="+mn-lt"/>
              </a:rPr>
              <a:t>OR</a:t>
            </a:r>
            <a:r>
              <a:rPr lang="en-US" sz="2000" b="1" dirty="0">
                <a:latin typeface="+mn-lt"/>
              </a:rPr>
              <a:t> as the radius is Mohr’s circle for the stress conditions </a:t>
            </a:r>
            <a:r>
              <a:rPr lang="en-US" sz="2000" b="1" dirty="0" smtClean="0">
                <a:latin typeface="+mn-lt"/>
              </a:rPr>
              <a:t>considered. </a:t>
            </a:r>
            <a:r>
              <a:rPr lang="en-US" sz="2000" b="1" dirty="0">
                <a:latin typeface="+mn-lt"/>
              </a:rPr>
              <a:t>The radius of the Mohr’s circle is equal to    </a:t>
            </a:r>
          </a:p>
        </p:txBody>
      </p:sp>
      <p:pic>
        <p:nvPicPr>
          <p:cNvPr id="8" name="Picture 7"/>
          <p:cNvPicPr>
            <a:picLocks noChangeAspect="1"/>
          </p:cNvPicPr>
          <p:nvPr/>
        </p:nvPicPr>
        <p:blipFill>
          <a:blip r:embed="rId2"/>
          <a:stretch>
            <a:fillRect/>
          </a:stretch>
        </p:blipFill>
        <p:spPr>
          <a:xfrm>
            <a:off x="1896501" y="1486258"/>
            <a:ext cx="3212166" cy="1171216"/>
          </a:xfrm>
          <a:prstGeom prst="rect">
            <a:avLst/>
          </a:prstGeom>
          <a:ln>
            <a:solidFill>
              <a:srgbClr val="0B0BEF"/>
            </a:solidFill>
          </a:ln>
        </p:spPr>
      </p:pic>
      <p:sp>
        <p:nvSpPr>
          <p:cNvPr id="4" name="Rectangle 3"/>
          <p:cNvSpPr/>
          <p:nvPr/>
        </p:nvSpPr>
        <p:spPr>
          <a:xfrm>
            <a:off x="271466" y="2757488"/>
            <a:ext cx="8258176" cy="1938992"/>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000" b="1" dirty="0" smtClean="0">
                <a:latin typeface="+mn-lt"/>
              </a:rPr>
              <a:t>The stress on plane </a:t>
            </a:r>
            <a:r>
              <a:rPr lang="en-US" sz="2000" b="1" dirty="0" smtClean="0">
                <a:solidFill>
                  <a:srgbClr val="0B0BEF"/>
                </a:solidFill>
                <a:latin typeface="+mn-lt"/>
              </a:rPr>
              <a:t>EF</a:t>
            </a:r>
            <a:r>
              <a:rPr lang="en-US" sz="2000" b="1" dirty="0" smtClean="0">
                <a:latin typeface="+mn-lt"/>
              </a:rPr>
              <a:t> can be determined by moving an angle 2</a:t>
            </a:r>
            <a:r>
              <a:rPr lang="en-US" sz="2000" b="1" dirty="0" smtClean="0">
                <a:latin typeface="Symbol" panose="05050102010706020507" pitchFamily="18" charset="2"/>
              </a:rPr>
              <a:t>q</a:t>
            </a:r>
            <a:r>
              <a:rPr lang="en-US" sz="2000" b="1" dirty="0" smtClean="0">
                <a:latin typeface="+mn-lt"/>
              </a:rPr>
              <a:t> (which is twice the angle that the plane EF makes in a counterclockwise direction with plane </a:t>
            </a:r>
            <a:r>
              <a:rPr lang="en-US" sz="2000" b="1" dirty="0" smtClean="0">
                <a:solidFill>
                  <a:srgbClr val="0B0BEF"/>
                </a:solidFill>
                <a:latin typeface="+mn-lt"/>
              </a:rPr>
              <a:t>AB</a:t>
            </a:r>
            <a:r>
              <a:rPr lang="en-US" sz="2000" b="1" dirty="0" smtClean="0">
                <a:latin typeface="+mn-lt"/>
              </a:rPr>
              <a:t>) in a counterclockwise direction from point M along the circumference of the Mohr’s circle to reach point </a:t>
            </a:r>
            <a:r>
              <a:rPr lang="en-US" sz="2000" b="1" dirty="0" smtClean="0">
                <a:solidFill>
                  <a:srgbClr val="0B0BEF"/>
                </a:solidFill>
                <a:latin typeface="+mn-lt"/>
              </a:rPr>
              <a:t>Q</a:t>
            </a:r>
            <a:r>
              <a:rPr lang="en-US" sz="2000" b="1" dirty="0" smtClean="0">
                <a:latin typeface="+mn-lt"/>
              </a:rPr>
              <a:t>. The abscissa and ordinate of point </a:t>
            </a:r>
            <a:r>
              <a:rPr lang="en-US" sz="2000" b="1" dirty="0" smtClean="0">
                <a:solidFill>
                  <a:srgbClr val="0B0BEF"/>
                </a:solidFill>
                <a:latin typeface="+mn-lt"/>
              </a:rPr>
              <a:t>Q</a:t>
            </a:r>
            <a:r>
              <a:rPr lang="en-US" sz="2000" b="1" dirty="0" smtClean="0">
                <a:latin typeface="+mn-lt"/>
              </a:rPr>
              <a:t>, respectively, give the normal stress </a:t>
            </a:r>
            <a:r>
              <a:rPr lang="en-US" sz="2000" b="1" dirty="0" err="1" smtClean="0">
                <a:solidFill>
                  <a:srgbClr val="0B0BEF"/>
                </a:solidFill>
                <a:latin typeface="Symbol" panose="05050102010706020507" pitchFamily="18" charset="2"/>
              </a:rPr>
              <a:t>s</a:t>
            </a:r>
            <a:r>
              <a:rPr lang="en-US" sz="2000" b="1" baseline="-25000" dirty="0" err="1" smtClean="0">
                <a:solidFill>
                  <a:srgbClr val="0B0BEF"/>
                </a:solidFill>
                <a:latin typeface="+mn-lt"/>
              </a:rPr>
              <a:t>n</a:t>
            </a:r>
            <a:r>
              <a:rPr lang="en-US" sz="2000" b="1" dirty="0" smtClean="0">
                <a:latin typeface="+mn-lt"/>
              </a:rPr>
              <a:t> and the shear stress </a:t>
            </a:r>
            <a:r>
              <a:rPr lang="en-US" sz="2000" b="1" dirty="0" err="1" smtClean="0">
                <a:solidFill>
                  <a:srgbClr val="0B0BEF"/>
                </a:solidFill>
                <a:latin typeface="Symbol" panose="05050102010706020507" pitchFamily="18" charset="2"/>
              </a:rPr>
              <a:t>t</a:t>
            </a:r>
            <a:r>
              <a:rPr lang="en-US" sz="2000" b="1" baseline="-25000" dirty="0" err="1" smtClean="0">
                <a:solidFill>
                  <a:srgbClr val="0B0BEF"/>
                </a:solidFill>
                <a:latin typeface="+mn-lt"/>
              </a:rPr>
              <a:t>n</a:t>
            </a:r>
            <a:r>
              <a:rPr lang="en-US" sz="2000" b="1" dirty="0" smtClean="0">
                <a:solidFill>
                  <a:srgbClr val="0B0BEF"/>
                </a:solidFill>
                <a:latin typeface="+mn-lt"/>
              </a:rPr>
              <a:t> </a:t>
            </a:r>
            <a:r>
              <a:rPr lang="en-US" sz="2000" b="1" dirty="0" smtClean="0">
                <a:latin typeface="+mn-lt"/>
              </a:rPr>
              <a:t>on plane </a:t>
            </a:r>
            <a:r>
              <a:rPr lang="en-US" sz="2000" b="1" dirty="0" smtClean="0">
                <a:solidFill>
                  <a:srgbClr val="0B0BEF"/>
                </a:solidFill>
                <a:latin typeface="+mn-lt"/>
              </a:rPr>
              <a:t>EF</a:t>
            </a:r>
            <a:r>
              <a:rPr lang="en-US" sz="2000" b="1" dirty="0" smtClean="0">
                <a:latin typeface="+mn-lt"/>
              </a:rPr>
              <a:t>. </a:t>
            </a:r>
            <a:endParaRPr lang="en-US" sz="2000" b="1" dirty="0">
              <a:latin typeface="+mn-lt"/>
            </a:endParaRPr>
          </a:p>
        </p:txBody>
      </p:sp>
      <p:sp>
        <p:nvSpPr>
          <p:cNvPr id="13" name="Rectangle 12"/>
          <p:cNvSpPr/>
          <p:nvPr/>
        </p:nvSpPr>
        <p:spPr>
          <a:xfrm>
            <a:off x="271466" y="4796494"/>
            <a:ext cx="8258176" cy="1015663"/>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000" b="1" dirty="0" smtClean="0">
                <a:latin typeface="+mn-lt"/>
              </a:rPr>
              <a:t>Because the ordinates (that is, the shear stresses) of points </a:t>
            </a:r>
            <a:r>
              <a:rPr lang="en-US" sz="2000" b="1" dirty="0" smtClean="0">
                <a:solidFill>
                  <a:srgbClr val="0B0BEF"/>
                </a:solidFill>
                <a:latin typeface="+mn-lt"/>
              </a:rPr>
              <a:t>N</a:t>
            </a:r>
            <a:r>
              <a:rPr lang="en-US" sz="2000" b="1" dirty="0" smtClean="0">
                <a:latin typeface="+mn-lt"/>
              </a:rPr>
              <a:t> and </a:t>
            </a:r>
            <a:r>
              <a:rPr lang="en-US" sz="2000" b="1" dirty="0" smtClean="0">
                <a:solidFill>
                  <a:srgbClr val="0B0BEF"/>
                </a:solidFill>
                <a:latin typeface="+mn-lt"/>
              </a:rPr>
              <a:t>S</a:t>
            </a:r>
            <a:r>
              <a:rPr lang="en-US" sz="2000" b="1" dirty="0" smtClean="0">
                <a:latin typeface="+mn-lt"/>
              </a:rPr>
              <a:t> are zero, they represent the stresses on the principal planes. The abscissa of point </a:t>
            </a:r>
            <a:r>
              <a:rPr lang="en-US" sz="2000" b="1" dirty="0" smtClean="0">
                <a:solidFill>
                  <a:srgbClr val="0B0BEF"/>
                </a:solidFill>
                <a:latin typeface="+mn-lt"/>
              </a:rPr>
              <a:t>N</a:t>
            </a:r>
            <a:r>
              <a:rPr lang="en-US" sz="2000" b="1" dirty="0" smtClean="0">
                <a:latin typeface="+mn-lt"/>
              </a:rPr>
              <a:t> is equal to </a:t>
            </a:r>
            <a:r>
              <a:rPr lang="en-US" sz="2000" b="1" dirty="0" smtClean="0">
                <a:solidFill>
                  <a:srgbClr val="0B0BEF"/>
                </a:solidFill>
                <a:latin typeface="Symbol" panose="05050102010706020507" pitchFamily="18" charset="2"/>
              </a:rPr>
              <a:t>s</a:t>
            </a:r>
            <a:r>
              <a:rPr lang="en-US" sz="2000" b="1" baseline="-25000" dirty="0" smtClean="0">
                <a:solidFill>
                  <a:srgbClr val="0B0BEF"/>
                </a:solidFill>
                <a:latin typeface="+mn-lt"/>
              </a:rPr>
              <a:t>1</a:t>
            </a:r>
            <a:r>
              <a:rPr lang="en-US" sz="2000" b="1" dirty="0" smtClean="0">
                <a:latin typeface="+mn-lt"/>
              </a:rPr>
              <a:t> and the abscissa for point </a:t>
            </a:r>
            <a:r>
              <a:rPr lang="en-US" sz="2000" b="1" dirty="0" smtClean="0">
                <a:solidFill>
                  <a:srgbClr val="0B0BEF"/>
                </a:solidFill>
                <a:latin typeface="+mn-lt"/>
              </a:rPr>
              <a:t>S</a:t>
            </a:r>
            <a:r>
              <a:rPr lang="en-US" sz="2000" b="1" dirty="0" smtClean="0">
                <a:latin typeface="+mn-lt"/>
              </a:rPr>
              <a:t> is </a:t>
            </a:r>
            <a:r>
              <a:rPr lang="en-US" sz="2000" b="1" dirty="0" smtClean="0">
                <a:solidFill>
                  <a:srgbClr val="0B0BEF"/>
                </a:solidFill>
                <a:latin typeface="Symbol" panose="05050102010706020507" pitchFamily="18" charset="2"/>
              </a:rPr>
              <a:t>s</a:t>
            </a:r>
            <a:r>
              <a:rPr lang="en-US" sz="2000" b="1" baseline="-25000" dirty="0" smtClean="0">
                <a:solidFill>
                  <a:srgbClr val="0B0BEF"/>
                </a:solidFill>
                <a:latin typeface="+mn-lt"/>
              </a:rPr>
              <a:t>3</a:t>
            </a:r>
            <a:r>
              <a:rPr lang="en-US" sz="2000" b="1" dirty="0" smtClean="0">
                <a:latin typeface="+mn-lt"/>
              </a:rPr>
              <a:t>.</a:t>
            </a:r>
            <a:endParaRPr lang="en-US" sz="2000" b="1" dirty="0">
              <a:latin typeface="+mn-lt"/>
            </a:endParaRPr>
          </a:p>
        </p:txBody>
      </p:sp>
    </p:spTree>
    <p:extLst>
      <p:ext uri="{BB962C8B-B14F-4D97-AF65-F5344CB8AC3E}">
        <p14:creationId xmlns:p14="http://schemas.microsoft.com/office/powerpoint/2010/main" val="26541574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44655" y="1210041"/>
            <a:ext cx="7079434" cy="3251317"/>
          </a:xfrm>
          <a:prstGeom prst="rect">
            <a:avLst/>
          </a:prstGeom>
        </p:spPr>
      </p:pic>
      <p:sp>
        <p:nvSpPr>
          <p:cNvPr id="4" name="TextBox 3"/>
          <p:cNvSpPr txBox="1"/>
          <p:nvPr/>
        </p:nvSpPr>
        <p:spPr>
          <a:xfrm>
            <a:off x="130337" y="70908"/>
            <a:ext cx="1766830" cy="400110"/>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lvl1pPr marL="0" indent="0" eaLnBrk="0" hangingPunct="0">
              <a:buFont typeface="Arial" charset="0"/>
              <a:buNone/>
              <a:defRPr sz="2000" b="1" u="sng">
                <a:solidFill>
                  <a:srgbClr val="7030A0"/>
                </a:solidFill>
              </a:defRPr>
            </a:lvl1pPr>
            <a:lvl2pPr indent="0" algn="ctr" rtl="0" eaLnBrk="0" hangingPunct="0">
              <a:spcBef>
                <a:spcPct val="20000"/>
              </a:spcBef>
              <a:buFont typeface="Arial" charset="0"/>
              <a:buNone/>
              <a:defRPr sz="2800">
                <a:solidFill>
                  <a:schemeClr val="tx1">
                    <a:tint val="75000"/>
                  </a:schemeClr>
                </a:solidFill>
                <a:latin typeface="+mn-lt"/>
                <a:cs typeface="+mn-cs"/>
              </a:defRPr>
            </a:lvl2pPr>
            <a:lvl3pPr indent="0" algn="ctr" rtl="0" eaLnBrk="0" hangingPunct="0">
              <a:spcBef>
                <a:spcPct val="20000"/>
              </a:spcBef>
              <a:buFont typeface="Arial" charset="0"/>
              <a:buNone/>
              <a:defRPr sz="2400">
                <a:solidFill>
                  <a:schemeClr val="tx1">
                    <a:tint val="75000"/>
                  </a:schemeClr>
                </a:solidFill>
                <a:latin typeface="+mn-lt"/>
                <a:cs typeface="+mn-cs"/>
              </a:defRPr>
            </a:lvl3pPr>
            <a:lvl4pPr indent="0" algn="ctr" rtl="0" eaLnBrk="0" hangingPunct="0">
              <a:spcBef>
                <a:spcPct val="20000"/>
              </a:spcBef>
              <a:buFont typeface="Arial" charset="0"/>
              <a:buNone/>
              <a:defRPr sz="2000">
                <a:solidFill>
                  <a:schemeClr val="tx1">
                    <a:tint val="75000"/>
                  </a:schemeClr>
                </a:solidFill>
                <a:latin typeface="+mn-lt"/>
                <a:cs typeface="+mn-cs"/>
              </a:defRPr>
            </a:lvl4pPr>
            <a:lvl5pPr indent="0" algn="ctr" rtl="0" eaLnBrk="0" hangingPunct="0">
              <a:spcBef>
                <a:spcPct val="20000"/>
              </a:spcBef>
              <a:buFont typeface="Arial" charset="0"/>
              <a:buNone/>
              <a:defRPr sz="2000">
                <a:solidFill>
                  <a:schemeClr val="tx1">
                    <a:tint val="75000"/>
                  </a:schemeClr>
                </a:solidFill>
                <a:latin typeface="+mn-lt"/>
                <a:cs typeface="+mn-cs"/>
              </a:defRPr>
            </a:lvl5pPr>
            <a:lvl6pPr indent="0" algn="ctr">
              <a:spcBef>
                <a:spcPct val="20000"/>
              </a:spcBef>
              <a:buFont typeface="Arial" pitchFamily="34" charset="0"/>
              <a:buNone/>
              <a:defRPr sz="2000">
                <a:solidFill>
                  <a:schemeClr val="tx1">
                    <a:tint val="75000"/>
                  </a:schemeClr>
                </a:solidFill>
                <a:latin typeface="+mn-lt"/>
                <a:cs typeface="+mn-cs"/>
              </a:defRPr>
            </a:lvl6pPr>
            <a:lvl7pPr indent="0" algn="ctr">
              <a:spcBef>
                <a:spcPct val="20000"/>
              </a:spcBef>
              <a:buFont typeface="Arial" pitchFamily="34" charset="0"/>
              <a:buNone/>
              <a:defRPr sz="2000">
                <a:solidFill>
                  <a:schemeClr val="tx1">
                    <a:tint val="75000"/>
                  </a:schemeClr>
                </a:solidFill>
                <a:latin typeface="+mn-lt"/>
                <a:cs typeface="+mn-cs"/>
              </a:defRPr>
            </a:lvl7pPr>
            <a:lvl8pPr indent="0" algn="ctr">
              <a:spcBef>
                <a:spcPct val="20000"/>
              </a:spcBef>
              <a:buFont typeface="Arial" pitchFamily="34" charset="0"/>
              <a:buNone/>
              <a:defRPr sz="2000">
                <a:solidFill>
                  <a:schemeClr val="tx1">
                    <a:tint val="75000"/>
                  </a:schemeClr>
                </a:solidFill>
                <a:latin typeface="+mn-lt"/>
                <a:cs typeface="+mn-cs"/>
              </a:defRPr>
            </a:lvl8pPr>
            <a:lvl9pPr indent="0" algn="ctr">
              <a:spcBef>
                <a:spcPct val="20000"/>
              </a:spcBef>
              <a:buFont typeface="Arial" pitchFamily="34" charset="0"/>
              <a:buNone/>
              <a:defRPr sz="2000">
                <a:solidFill>
                  <a:schemeClr val="tx1">
                    <a:tint val="75000"/>
                  </a:schemeClr>
                </a:solidFill>
                <a:latin typeface="+mn-lt"/>
                <a:cs typeface="+mn-cs"/>
              </a:defRPr>
            </a:lvl9pPr>
          </a:lstStyle>
          <a:p>
            <a:r>
              <a:rPr lang="en-US" dirty="0"/>
              <a:t>Special Case</a:t>
            </a:r>
          </a:p>
        </p:txBody>
      </p:sp>
      <p:pic>
        <p:nvPicPr>
          <p:cNvPr id="7" name="Picture 6"/>
          <p:cNvPicPr>
            <a:picLocks noChangeAspect="1"/>
          </p:cNvPicPr>
          <p:nvPr/>
        </p:nvPicPr>
        <p:blipFill>
          <a:blip r:embed="rId3"/>
          <a:stretch>
            <a:fillRect/>
          </a:stretch>
        </p:blipFill>
        <p:spPr>
          <a:xfrm>
            <a:off x="130337" y="740658"/>
            <a:ext cx="8770589" cy="939502"/>
          </a:xfrm>
          <a:prstGeom prst="rect">
            <a:avLst/>
          </a:prstGeom>
        </p:spPr>
      </p:pic>
      <p:pic>
        <p:nvPicPr>
          <p:cNvPr id="8" name="Picture 7"/>
          <p:cNvPicPr>
            <a:picLocks noChangeAspect="1"/>
          </p:cNvPicPr>
          <p:nvPr/>
        </p:nvPicPr>
        <p:blipFill>
          <a:blip r:embed="rId4"/>
          <a:stretch>
            <a:fillRect/>
          </a:stretch>
        </p:blipFill>
        <p:spPr>
          <a:xfrm>
            <a:off x="230350" y="4139944"/>
            <a:ext cx="8770589" cy="617802"/>
          </a:xfrm>
          <a:prstGeom prst="rect">
            <a:avLst/>
          </a:prstGeom>
        </p:spPr>
      </p:pic>
      <p:pic>
        <p:nvPicPr>
          <p:cNvPr id="9" name="Picture 8"/>
          <p:cNvPicPr>
            <a:picLocks noChangeAspect="1"/>
          </p:cNvPicPr>
          <p:nvPr/>
        </p:nvPicPr>
        <p:blipFill>
          <a:blip r:embed="rId5"/>
          <a:stretch>
            <a:fillRect/>
          </a:stretch>
        </p:blipFill>
        <p:spPr>
          <a:xfrm>
            <a:off x="130337" y="471018"/>
            <a:ext cx="7817104" cy="341784"/>
          </a:xfrm>
          <a:prstGeom prst="rect">
            <a:avLst/>
          </a:prstGeom>
        </p:spPr>
      </p:pic>
      <p:sp>
        <p:nvSpPr>
          <p:cNvPr id="10" name="TextBox 9"/>
          <p:cNvSpPr txBox="1"/>
          <p:nvPr/>
        </p:nvSpPr>
        <p:spPr>
          <a:xfrm>
            <a:off x="520134" y="5091187"/>
            <a:ext cx="7990994" cy="70788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lvl1pPr marL="0" indent="0" eaLnBrk="0" hangingPunct="0">
              <a:buFont typeface="Arial" charset="0"/>
              <a:buNone/>
              <a:defRPr sz="2000" b="1" u="sng">
                <a:solidFill>
                  <a:srgbClr val="7030A0"/>
                </a:solidFill>
              </a:defRPr>
            </a:lvl1pPr>
            <a:lvl2pPr indent="0" algn="ctr" rtl="0" eaLnBrk="0" hangingPunct="0">
              <a:spcBef>
                <a:spcPct val="20000"/>
              </a:spcBef>
              <a:buFont typeface="Arial" charset="0"/>
              <a:buNone/>
              <a:defRPr sz="2800">
                <a:solidFill>
                  <a:schemeClr val="tx1">
                    <a:tint val="75000"/>
                  </a:schemeClr>
                </a:solidFill>
                <a:latin typeface="+mn-lt"/>
                <a:cs typeface="+mn-cs"/>
              </a:defRPr>
            </a:lvl2pPr>
            <a:lvl3pPr indent="0" algn="ctr" rtl="0" eaLnBrk="0" hangingPunct="0">
              <a:spcBef>
                <a:spcPct val="20000"/>
              </a:spcBef>
              <a:buFont typeface="Arial" charset="0"/>
              <a:buNone/>
              <a:defRPr sz="2400">
                <a:solidFill>
                  <a:schemeClr val="tx1">
                    <a:tint val="75000"/>
                  </a:schemeClr>
                </a:solidFill>
                <a:latin typeface="+mn-lt"/>
                <a:cs typeface="+mn-cs"/>
              </a:defRPr>
            </a:lvl3pPr>
            <a:lvl4pPr indent="0" algn="ctr" rtl="0" eaLnBrk="0" hangingPunct="0">
              <a:spcBef>
                <a:spcPct val="20000"/>
              </a:spcBef>
              <a:buFont typeface="Arial" charset="0"/>
              <a:buNone/>
              <a:defRPr sz="2000">
                <a:solidFill>
                  <a:schemeClr val="tx1">
                    <a:tint val="75000"/>
                  </a:schemeClr>
                </a:solidFill>
                <a:latin typeface="+mn-lt"/>
                <a:cs typeface="+mn-cs"/>
              </a:defRPr>
            </a:lvl4pPr>
            <a:lvl5pPr indent="0" algn="ctr" rtl="0" eaLnBrk="0" hangingPunct="0">
              <a:spcBef>
                <a:spcPct val="20000"/>
              </a:spcBef>
              <a:buFont typeface="Arial" charset="0"/>
              <a:buNone/>
              <a:defRPr sz="2000">
                <a:solidFill>
                  <a:schemeClr val="tx1">
                    <a:tint val="75000"/>
                  </a:schemeClr>
                </a:solidFill>
                <a:latin typeface="+mn-lt"/>
                <a:cs typeface="+mn-cs"/>
              </a:defRPr>
            </a:lvl5pPr>
            <a:lvl6pPr indent="0" algn="ctr">
              <a:spcBef>
                <a:spcPct val="20000"/>
              </a:spcBef>
              <a:buFont typeface="Arial" pitchFamily="34" charset="0"/>
              <a:buNone/>
              <a:defRPr sz="2000">
                <a:solidFill>
                  <a:schemeClr val="tx1">
                    <a:tint val="75000"/>
                  </a:schemeClr>
                </a:solidFill>
                <a:latin typeface="+mn-lt"/>
                <a:cs typeface="+mn-cs"/>
              </a:defRPr>
            </a:lvl6pPr>
            <a:lvl7pPr indent="0" algn="ctr">
              <a:spcBef>
                <a:spcPct val="20000"/>
              </a:spcBef>
              <a:buFont typeface="Arial" pitchFamily="34" charset="0"/>
              <a:buNone/>
              <a:defRPr sz="2000">
                <a:solidFill>
                  <a:schemeClr val="tx1">
                    <a:tint val="75000"/>
                  </a:schemeClr>
                </a:solidFill>
                <a:latin typeface="+mn-lt"/>
                <a:cs typeface="+mn-cs"/>
              </a:defRPr>
            </a:lvl7pPr>
            <a:lvl8pPr indent="0" algn="ctr">
              <a:spcBef>
                <a:spcPct val="20000"/>
              </a:spcBef>
              <a:buFont typeface="Arial" pitchFamily="34" charset="0"/>
              <a:buNone/>
              <a:defRPr sz="2000">
                <a:solidFill>
                  <a:schemeClr val="tx1">
                    <a:tint val="75000"/>
                  </a:schemeClr>
                </a:solidFill>
                <a:latin typeface="+mn-lt"/>
                <a:cs typeface="+mn-cs"/>
              </a:defRPr>
            </a:lvl8pPr>
            <a:lvl9pPr indent="0" algn="ctr">
              <a:spcBef>
                <a:spcPct val="20000"/>
              </a:spcBef>
              <a:buFont typeface="Arial" pitchFamily="34" charset="0"/>
              <a:buNone/>
              <a:defRPr sz="2000">
                <a:solidFill>
                  <a:schemeClr val="tx1">
                    <a:tint val="75000"/>
                  </a:schemeClr>
                </a:solidFill>
                <a:latin typeface="+mn-lt"/>
                <a:cs typeface="+mn-cs"/>
              </a:defRPr>
            </a:lvl9pPr>
          </a:lstStyle>
          <a:p>
            <a:pPr algn="just" rtl="0"/>
            <a:r>
              <a:rPr lang="en-US" u="none" dirty="0" smtClean="0">
                <a:solidFill>
                  <a:srgbClr val="FF0000"/>
                </a:solidFill>
              </a:rPr>
              <a:t>Next we will see a more powerful method for finding stress on any plane.</a:t>
            </a:r>
            <a:endParaRPr lang="en-US" u="none" dirty="0">
              <a:solidFill>
                <a:srgbClr val="FF0000"/>
              </a:solidFill>
            </a:endParaRPr>
          </a:p>
        </p:txBody>
      </p:sp>
    </p:spTree>
    <p:extLst>
      <p:ext uri="{BB962C8B-B14F-4D97-AF65-F5344CB8AC3E}">
        <p14:creationId xmlns:p14="http://schemas.microsoft.com/office/powerpoint/2010/main" val="1317950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38143" y="527886"/>
            <a:ext cx="8162925" cy="1631216"/>
          </a:xfrm>
          <a:prstGeom prst="rect">
            <a:avLst/>
          </a:prstGeom>
        </p:spPr>
        <p:txBody>
          <a:bodyPr wrap="square">
            <a:spAutoFit/>
          </a:bodyPr>
          <a:lstStyle/>
          <a:p>
            <a:pPr marL="285750" indent="-285750" algn="just" rtl="0">
              <a:buFont typeface="Courier New" panose="02070309020205020404" pitchFamily="49" charset="0"/>
              <a:buChar char="o"/>
            </a:pPr>
            <a:r>
              <a:rPr lang="en-US" sz="2000" b="1" dirty="0" smtClean="0">
                <a:latin typeface="+mn-lt"/>
              </a:rPr>
              <a:t>There is a unique point on the Mohr’s circle called the </a:t>
            </a:r>
            <a:r>
              <a:rPr lang="en-US" sz="2000" b="1" dirty="0" smtClean="0">
                <a:solidFill>
                  <a:srgbClr val="FF0000"/>
                </a:solidFill>
                <a:latin typeface="+mn-lt"/>
              </a:rPr>
              <a:t>POLE</a:t>
            </a:r>
            <a:r>
              <a:rPr lang="en-US" sz="2000" b="1" dirty="0" smtClean="0">
                <a:latin typeface="+mn-lt"/>
              </a:rPr>
              <a:t> or the </a:t>
            </a:r>
            <a:r>
              <a:rPr lang="en-US" sz="2000" b="1" dirty="0" smtClean="0">
                <a:solidFill>
                  <a:srgbClr val="FF0000"/>
                </a:solidFill>
                <a:latin typeface="+mn-lt"/>
              </a:rPr>
              <a:t>ORIGIN</a:t>
            </a:r>
            <a:r>
              <a:rPr lang="en-US" sz="2000" b="1" dirty="0" smtClean="0">
                <a:latin typeface="+mn-lt"/>
              </a:rPr>
              <a:t> of </a:t>
            </a:r>
            <a:r>
              <a:rPr lang="en-US" sz="2000" b="1" dirty="0" smtClean="0">
                <a:solidFill>
                  <a:srgbClr val="FF0000"/>
                </a:solidFill>
                <a:latin typeface="+mn-lt"/>
              </a:rPr>
              <a:t>PLANES</a:t>
            </a:r>
            <a:r>
              <a:rPr lang="en-US" sz="2000" b="1" dirty="0" smtClean="0">
                <a:latin typeface="+mn-lt"/>
              </a:rPr>
              <a:t>. This point has a very useful property: </a:t>
            </a:r>
          </a:p>
          <a:p>
            <a:pPr marL="571500" algn="just" rtl="0"/>
            <a:r>
              <a:rPr lang="en-US" sz="2000" b="1" dirty="0" smtClean="0">
                <a:solidFill>
                  <a:srgbClr val="0B0BEF"/>
                </a:solidFill>
                <a:latin typeface="+mn-lt"/>
              </a:rPr>
              <a:t>Any </a:t>
            </a:r>
            <a:r>
              <a:rPr lang="en-US" sz="2000" b="1" dirty="0">
                <a:solidFill>
                  <a:srgbClr val="0B0BEF"/>
                </a:solidFill>
                <a:latin typeface="+mn-lt"/>
              </a:rPr>
              <a:t>straight line drawn through the </a:t>
            </a:r>
            <a:r>
              <a:rPr lang="en-US" sz="2000" b="1" dirty="0">
                <a:solidFill>
                  <a:srgbClr val="FF0000"/>
                </a:solidFill>
                <a:latin typeface="+mn-lt"/>
              </a:rPr>
              <a:t>pole</a:t>
            </a:r>
            <a:r>
              <a:rPr lang="en-US" sz="2000" b="1" dirty="0">
                <a:solidFill>
                  <a:srgbClr val="0B0BEF"/>
                </a:solidFill>
                <a:latin typeface="+mn-lt"/>
              </a:rPr>
              <a:t> will intersect the Mohr’s circle at a point which represents the state of stress on a plane inclined at the same orientation in space as the </a:t>
            </a:r>
            <a:r>
              <a:rPr lang="en-US" sz="2000" b="1" dirty="0" smtClean="0">
                <a:solidFill>
                  <a:srgbClr val="0B0BEF"/>
                </a:solidFill>
                <a:latin typeface="+mn-lt"/>
              </a:rPr>
              <a:t>line.</a:t>
            </a:r>
            <a:endParaRPr lang="en-US" sz="2000" dirty="0">
              <a:solidFill>
                <a:srgbClr val="0B0BEF"/>
              </a:solidFill>
              <a:latin typeface="+mn-lt"/>
            </a:endParaRPr>
          </a:p>
        </p:txBody>
      </p:sp>
      <p:sp>
        <p:nvSpPr>
          <p:cNvPr id="2" name="Rectangle 1"/>
          <p:cNvSpPr/>
          <p:nvPr/>
        </p:nvSpPr>
        <p:spPr>
          <a:xfrm>
            <a:off x="112309" y="151926"/>
            <a:ext cx="5610831" cy="400110"/>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eaLnBrk="0" hangingPunct="0">
              <a:buFont typeface="Arial" charset="0"/>
              <a:buNone/>
            </a:pPr>
            <a:r>
              <a:rPr lang="en-US" sz="2000" b="1" u="sng" dirty="0">
                <a:solidFill>
                  <a:srgbClr val="7030A0"/>
                </a:solidFill>
              </a:rPr>
              <a:t>Pole Method for Finding Stresses on a Plane</a:t>
            </a:r>
          </a:p>
        </p:txBody>
      </p:sp>
      <p:sp>
        <p:nvSpPr>
          <p:cNvPr id="11" name="Rectangle 10"/>
          <p:cNvSpPr/>
          <p:nvPr/>
        </p:nvSpPr>
        <p:spPr>
          <a:xfrm>
            <a:off x="338143" y="2101044"/>
            <a:ext cx="8172449" cy="1015663"/>
          </a:xfrm>
          <a:prstGeom prst="rect">
            <a:avLst/>
          </a:prstGeom>
        </p:spPr>
        <p:txBody>
          <a:bodyPr wrap="square">
            <a:spAutoFit/>
          </a:bodyPr>
          <a:lstStyle/>
          <a:p>
            <a:pPr marL="285750" indent="-285750" algn="just" rtl="0">
              <a:buFont typeface="Courier New" panose="02070309020205020404" pitchFamily="49" charset="0"/>
              <a:buChar char="o"/>
            </a:pPr>
            <a:r>
              <a:rPr lang="en-US" sz="2000" b="1" dirty="0" smtClean="0">
                <a:latin typeface="+mn-lt"/>
              </a:rPr>
              <a:t>This concept means that if you know the  state of stress</a:t>
            </a:r>
            <a:r>
              <a:rPr lang="en-US" sz="2000" b="1" dirty="0"/>
              <a:t>, </a:t>
            </a:r>
            <a:r>
              <a:rPr lang="en-US" sz="2000" b="1" dirty="0">
                <a:solidFill>
                  <a:srgbClr val="FF0000"/>
                </a:solidFill>
                <a:latin typeface="Symbol" panose="05050102010706020507" pitchFamily="18" charset="2"/>
              </a:rPr>
              <a:t>s</a:t>
            </a:r>
            <a:r>
              <a:rPr lang="en-US" sz="2000" b="1" dirty="0"/>
              <a:t> </a:t>
            </a:r>
            <a:r>
              <a:rPr lang="en-US" sz="2000" b="1" dirty="0">
                <a:latin typeface="+mn-lt"/>
              </a:rPr>
              <a:t>and</a:t>
            </a:r>
            <a:r>
              <a:rPr lang="en-US" sz="2000" b="1" dirty="0"/>
              <a:t> </a:t>
            </a:r>
            <a:r>
              <a:rPr lang="en-US" sz="2000" b="1" dirty="0">
                <a:solidFill>
                  <a:srgbClr val="FF0000"/>
                </a:solidFill>
                <a:latin typeface="Symbol" panose="05050102010706020507" pitchFamily="18" charset="2"/>
              </a:rPr>
              <a:t>t</a:t>
            </a:r>
            <a:r>
              <a:rPr lang="en-US" sz="2000" b="1" dirty="0"/>
              <a:t>, </a:t>
            </a:r>
            <a:r>
              <a:rPr lang="en-US" sz="2000" b="1" dirty="0">
                <a:latin typeface="+mn-lt"/>
              </a:rPr>
              <a:t>on some plane in space, you can draw a line parallel to that plane through the coordinates of</a:t>
            </a:r>
            <a:r>
              <a:rPr lang="en-US" sz="2000" b="1" dirty="0"/>
              <a:t> </a:t>
            </a:r>
            <a:r>
              <a:rPr lang="en-US" sz="2000" b="1" dirty="0">
                <a:solidFill>
                  <a:srgbClr val="FF0000"/>
                </a:solidFill>
                <a:latin typeface="Symbol" panose="05050102010706020507" pitchFamily="18" charset="2"/>
              </a:rPr>
              <a:t>s</a:t>
            </a:r>
            <a:r>
              <a:rPr lang="en-US" sz="2000" b="1" dirty="0"/>
              <a:t> </a:t>
            </a:r>
            <a:r>
              <a:rPr lang="en-US" sz="2000" b="1" dirty="0">
                <a:latin typeface="+mn-lt"/>
              </a:rPr>
              <a:t>and</a:t>
            </a:r>
            <a:r>
              <a:rPr lang="en-US" sz="2000" b="1" dirty="0"/>
              <a:t> </a:t>
            </a:r>
            <a:r>
              <a:rPr lang="en-US" sz="2000" b="1" dirty="0">
                <a:solidFill>
                  <a:srgbClr val="FF0000"/>
                </a:solidFill>
                <a:latin typeface="Symbol" panose="05050102010706020507" pitchFamily="18" charset="2"/>
              </a:rPr>
              <a:t>t</a:t>
            </a:r>
            <a:r>
              <a:rPr lang="en-US" sz="2000" b="1" dirty="0">
                <a:solidFill>
                  <a:srgbClr val="FF0000"/>
                </a:solidFill>
              </a:rPr>
              <a:t> </a:t>
            </a:r>
            <a:r>
              <a:rPr lang="en-US" sz="2000" b="1" dirty="0">
                <a:latin typeface="+mn-lt"/>
              </a:rPr>
              <a:t>on the Mohr circle</a:t>
            </a:r>
            <a:r>
              <a:rPr lang="en-US" sz="2000" b="1" dirty="0"/>
              <a:t>.</a:t>
            </a:r>
          </a:p>
        </p:txBody>
      </p:sp>
      <p:sp>
        <p:nvSpPr>
          <p:cNvPr id="13" name="Rectangle 12"/>
          <p:cNvSpPr/>
          <p:nvPr/>
        </p:nvSpPr>
        <p:spPr>
          <a:xfrm>
            <a:off x="338143" y="3087894"/>
            <a:ext cx="8172449" cy="400110"/>
          </a:xfrm>
          <a:prstGeom prst="rect">
            <a:avLst/>
          </a:prstGeom>
        </p:spPr>
        <p:txBody>
          <a:bodyPr wrap="square">
            <a:spAutoFit/>
          </a:bodyPr>
          <a:lstStyle/>
          <a:p>
            <a:pPr marL="285750" indent="-285750" algn="just" rtl="0">
              <a:buFont typeface="Courier New" panose="02070309020205020404" pitchFamily="49" charset="0"/>
              <a:buChar char="o"/>
            </a:pPr>
            <a:r>
              <a:rPr lang="en-US" sz="2000" b="1" dirty="0" smtClean="0">
                <a:latin typeface="+mn-lt"/>
              </a:rPr>
              <a:t>The </a:t>
            </a:r>
            <a:r>
              <a:rPr lang="en-US" sz="2000" b="1" dirty="0" smtClean="0">
                <a:solidFill>
                  <a:srgbClr val="FF0000"/>
                </a:solidFill>
                <a:latin typeface="+mn-lt"/>
              </a:rPr>
              <a:t>pole</a:t>
            </a:r>
            <a:r>
              <a:rPr lang="en-US" sz="2000" b="1" dirty="0" smtClean="0">
                <a:latin typeface="+mn-lt"/>
              </a:rPr>
              <a:t> then is the point where that line intersects the Mohr circle.</a:t>
            </a:r>
            <a:endParaRPr lang="en-US" sz="2000" b="1" dirty="0">
              <a:latin typeface="+mn-lt"/>
            </a:endParaRPr>
          </a:p>
        </p:txBody>
      </p:sp>
      <p:sp>
        <p:nvSpPr>
          <p:cNvPr id="14" name="Rectangle 13"/>
          <p:cNvSpPr/>
          <p:nvPr/>
        </p:nvSpPr>
        <p:spPr>
          <a:xfrm>
            <a:off x="338143" y="3563174"/>
            <a:ext cx="8172449" cy="1323439"/>
          </a:xfrm>
          <a:prstGeom prst="rect">
            <a:avLst/>
          </a:prstGeom>
        </p:spPr>
        <p:txBody>
          <a:bodyPr wrap="square">
            <a:spAutoFit/>
          </a:bodyPr>
          <a:lstStyle/>
          <a:p>
            <a:pPr marL="285750" indent="-285750" algn="just" rtl="0">
              <a:buFont typeface="Courier New" panose="02070309020205020404" pitchFamily="49" charset="0"/>
              <a:buChar char="o"/>
            </a:pPr>
            <a:r>
              <a:rPr lang="en-US" sz="2000" b="1" dirty="0" smtClean="0">
                <a:latin typeface="+mn-lt"/>
              </a:rPr>
              <a:t>Once the </a:t>
            </a:r>
            <a:r>
              <a:rPr lang="en-US" sz="2000" b="1" dirty="0" smtClean="0">
                <a:solidFill>
                  <a:srgbClr val="FF0000"/>
                </a:solidFill>
                <a:latin typeface="+mn-lt"/>
              </a:rPr>
              <a:t>pole</a:t>
            </a:r>
            <a:r>
              <a:rPr lang="en-US" sz="2000" b="1" dirty="0" smtClean="0">
                <a:latin typeface="+mn-lt"/>
              </a:rPr>
              <a:t> is known, the stresses on </a:t>
            </a:r>
            <a:r>
              <a:rPr lang="en-US" sz="2000" b="1" i="1" u="sng" dirty="0" smtClean="0">
                <a:solidFill>
                  <a:srgbClr val="0B0BEF"/>
                </a:solidFill>
                <a:latin typeface="+mn-lt"/>
              </a:rPr>
              <a:t>any plane</a:t>
            </a:r>
            <a:r>
              <a:rPr lang="en-US" sz="2000" b="1" dirty="0" smtClean="0">
                <a:latin typeface="+mn-lt"/>
              </a:rPr>
              <a:t> can readily be found by simply drawing a line from the </a:t>
            </a:r>
            <a:r>
              <a:rPr lang="en-US" sz="2000" b="1" dirty="0" smtClean="0">
                <a:solidFill>
                  <a:srgbClr val="FF0000"/>
                </a:solidFill>
                <a:latin typeface="+mn-lt"/>
              </a:rPr>
              <a:t>pole</a:t>
            </a:r>
            <a:r>
              <a:rPr lang="en-US" sz="2000" b="1" dirty="0" smtClean="0">
                <a:latin typeface="+mn-lt"/>
              </a:rPr>
              <a:t> </a:t>
            </a:r>
            <a:r>
              <a:rPr lang="en-US" sz="2000" b="1" dirty="0" smtClean="0">
                <a:solidFill>
                  <a:srgbClr val="0000FF"/>
                </a:solidFill>
                <a:latin typeface="+mn-lt"/>
              </a:rPr>
              <a:t>parallel</a:t>
            </a:r>
            <a:r>
              <a:rPr lang="en-US" sz="2000" b="1" dirty="0" smtClean="0">
                <a:latin typeface="+mn-lt"/>
              </a:rPr>
              <a:t> to that plane; the coordinates of the point of intersection with the Mohr circle determine the stresses on that plane.</a:t>
            </a:r>
            <a:endParaRPr lang="en-US" sz="2000" b="1" dirty="0">
              <a:latin typeface="+mn-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bwMode="auto">
          <a:xfrm>
            <a:off x="628589" y="1707484"/>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Subtitle 2"/>
          <p:cNvSpPr>
            <a:spLocks noGrp="1"/>
          </p:cNvSpPr>
          <p:nvPr>
            <p:ph type="subTitle" idx="1"/>
          </p:nvPr>
        </p:nvSpPr>
        <p:spPr>
          <a:xfrm>
            <a:off x="68199" y="40779"/>
            <a:ext cx="5379998" cy="400110"/>
          </a:xfrm>
          <a:noFill/>
          <a:ln w="9525">
            <a:noFill/>
            <a:miter lim="800000"/>
            <a:headEnd/>
            <a:tailEnd/>
          </a:ln>
        </p:spPr>
        <p:txBody>
          <a:bodyPr vert="horz" wrap="none" lIns="91440" tIns="45720" rIns="91440" bIns="45720" numCol="1" anchor="t" anchorCtr="0" compatLnSpc="1">
            <a:prstTxWarp prst="textNoShape">
              <a:avLst/>
            </a:prstTxWarp>
            <a:spAutoFit/>
          </a:bodyPr>
          <a:lstStyle/>
          <a:p>
            <a:pPr algn="r" rtl="1">
              <a:spcBef>
                <a:spcPct val="0"/>
              </a:spcBef>
            </a:pPr>
            <a:r>
              <a:rPr lang="en-US" sz="2000" b="1" u="sng" dirty="0">
                <a:solidFill>
                  <a:srgbClr val="7030A0"/>
                </a:solidFill>
                <a:latin typeface="Arial" charset="0"/>
                <a:cs typeface="Arial" charset="0"/>
              </a:rPr>
              <a:t>How to determine the location of the Pole?</a:t>
            </a:r>
          </a:p>
        </p:txBody>
      </p:sp>
      <p:grpSp>
        <p:nvGrpSpPr>
          <p:cNvPr id="2" name="Group 35"/>
          <p:cNvGrpSpPr/>
          <p:nvPr/>
        </p:nvGrpSpPr>
        <p:grpSpPr>
          <a:xfrm>
            <a:off x="6437798" y="533643"/>
            <a:ext cx="2484276" cy="2354945"/>
            <a:chOff x="5050845" y="2482313"/>
            <a:chExt cx="3958712" cy="3752620"/>
          </a:xfrm>
        </p:grpSpPr>
        <p:sp>
          <p:nvSpPr>
            <p:cNvPr id="19" name="Rectangle 32" descr="Recycled paper"/>
            <p:cNvSpPr>
              <a:spLocks noChangeArrowheads="1"/>
            </p:cNvSpPr>
            <p:nvPr/>
          </p:nvSpPr>
          <p:spPr bwMode="auto">
            <a:xfrm>
              <a:off x="6476469" y="3645120"/>
              <a:ext cx="1435100" cy="1463675"/>
            </a:xfrm>
            <a:prstGeom prst="rect">
              <a:avLst/>
            </a:prstGeom>
            <a:blipFill>
              <a:blip r:embed="rId3" cstate="print"/>
              <a:tile tx="0" ty="0" sx="100000" sy="100000" flip="none" algn="tl"/>
            </a:blipFill>
            <a:ln w="9525">
              <a:solidFill>
                <a:schemeClr val="tx1"/>
              </a:solidFill>
              <a:miter lim="800000"/>
              <a:headEnd/>
              <a:tailEnd/>
            </a:ln>
          </p:spPr>
          <p:txBody>
            <a:bodyPr wrap="none" anchor="ctr"/>
            <a:lstStyle/>
            <a:p>
              <a:endParaRPr lang="en-US" b="1"/>
            </a:p>
          </p:txBody>
        </p:sp>
        <p:sp>
          <p:nvSpPr>
            <p:cNvPr id="20" name="Text Box 39"/>
            <p:cNvSpPr txBox="1">
              <a:spLocks noChangeArrowheads="1"/>
            </p:cNvSpPr>
            <p:nvPr/>
          </p:nvSpPr>
          <p:spPr bwMode="auto">
            <a:xfrm>
              <a:off x="6509387" y="2482313"/>
              <a:ext cx="641771" cy="588533"/>
            </a:xfrm>
            <a:prstGeom prst="rect">
              <a:avLst/>
            </a:prstGeom>
            <a:noFill/>
            <a:ln w="9525">
              <a:noFill/>
              <a:miter lim="800000"/>
              <a:headEnd/>
              <a:tailEnd/>
            </a:ln>
          </p:spPr>
          <p:txBody>
            <a:bodyPr wrap="square">
              <a:spAutoFit/>
            </a:bodyPr>
            <a:lstStyle/>
            <a:p>
              <a:r>
                <a:rPr lang="en-US" b="1" dirty="0" err="1" smtClean="0">
                  <a:latin typeface="Symbol" pitchFamily="18" charset="2"/>
                </a:rPr>
                <a:t>s</a:t>
              </a:r>
              <a:r>
                <a:rPr lang="en-US" b="1" baseline="-25000" dirty="0" err="1" smtClean="0">
                  <a:latin typeface="Times New Roman" pitchFamily="18" charset="0"/>
                </a:rPr>
                <a:t>y</a:t>
              </a:r>
              <a:endParaRPr lang="en-US" b="1" baseline="-25000" dirty="0">
                <a:latin typeface="Times New Roman" pitchFamily="18" charset="0"/>
              </a:endParaRPr>
            </a:p>
          </p:txBody>
        </p:sp>
        <p:sp>
          <p:nvSpPr>
            <p:cNvPr id="21" name="Text Box 40"/>
            <p:cNvSpPr txBox="1">
              <a:spLocks noChangeArrowheads="1"/>
            </p:cNvSpPr>
            <p:nvPr/>
          </p:nvSpPr>
          <p:spPr bwMode="auto">
            <a:xfrm>
              <a:off x="6427790" y="5646400"/>
              <a:ext cx="814430" cy="588533"/>
            </a:xfrm>
            <a:prstGeom prst="rect">
              <a:avLst/>
            </a:prstGeom>
            <a:noFill/>
            <a:ln w="9525">
              <a:noFill/>
              <a:miter lim="800000"/>
              <a:headEnd/>
              <a:tailEnd/>
            </a:ln>
          </p:spPr>
          <p:txBody>
            <a:bodyPr wrap="square">
              <a:spAutoFit/>
            </a:bodyPr>
            <a:lstStyle/>
            <a:p>
              <a:r>
                <a:rPr lang="en-US" b="1" dirty="0" err="1" smtClean="0">
                  <a:latin typeface="Symbol" pitchFamily="18" charset="2"/>
                </a:rPr>
                <a:t>s</a:t>
              </a:r>
              <a:r>
                <a:rPr lang="en-US" b="1" baseline="-25000" dirty="0" err="1" smtClean="0">
                  <a:latin typeface="Times New Roman" pitchFamily="18" charset="0"/>
                </a:rPr>
                <a:t>y</a:t>
              </a:r>
              <a:endParaRPr lang="en-US" b="1" baseline="-25000" dirty="0">
                <a:latin typeface="Times New Roman" pitchFamily="18" charset="0"/>
              </a:endParaRPr>
            </a:p>
          </p:txBody>
        </p:sp>
        <p:sp>
          <p:nvSpPr>
            <p:cNvPr id="22" name="Text Box 41"/>
            <p:cNvSpPr txBox="1">
              <a:spLocks noChangeArrowheads="1"/>
            </p:cNvSpPr>
            <p:nvPr/>
          </p:nvSpPr>
          <p:spPr bwMode="auto">
            <a:xfrm>
              <a:off x="8321895" y="3788390"/>
              <a:ext cx="687662" cy="588533"/>
            </a:xfrm>
            <a:prstGeom prst="rect">
              <a:avLst/>
            </a:prstGeom>
            <a:noFill/>
            <a:ln w="9525">
              <a:noFill/>
              <a:miter lim="800000"/>
              <a:headEnd/>
              <a:tailEnd/>
            </a:ln>
          </p:spPr>
          <p:txBody>
            <a:bodyPr wrap="square">
              <a:spAutoFit/>
            </a:bodyPr>
            <a:lstStyle/>
            <a:p>
              <a:r>
                <a:rPr lang="en-US" b="1" dirty="0" err="1" smtClean="0">
                  <a:latin typeface="Symbol" pitchFamily="18" charset="2"/>
                </a:rPr>
                <a:t>s</a:t>
              </a:r>
              <a:r>
                <a:rPr lang="en-US" b="1" baseline="-25000" dirty="0" err="1" smtClean="0">
                  <a:latin typeface="Times New Roman" pitchFamily="18" charset="0"/>
                </a:rPr>
                <a:t>x</a:t>
              </a:r>
              <a:endParaRPr lang="en-US" b="1" baseline="-25000" dirty="0">
                <a:latin typeface="Times New Roman" pitchFamily="18" charset="0"/>
              </a:endParaRPr>
            </a:p>
          </p:txBody>
        </p:sp>
        <p:sp>
          <p:nvSpPr>
            <p:cNvPr id="23" name="Text Box 42"/>
            <p:cNvSpPr txBox="1">
              <a:spLocks noChangeArrowheads="1"/>
            </p:cNvSpPr>
            <p:nvPr/>
          </p:nvSpPr>
          <p:spPr bwMode="auto">
            <a:xfrm>
              <a:off x="5050845" y="3738296"/>
              <a:ext cx="655277" cy="588533"/>
            </a:xfrm>
            <a:prstGeom prst="rect">
              <a:avLst/>
            </a:prstGeom>
            <a:noFill/>
            <a:ln w="9525">
              <a:noFill/>
              <a:miter lim="800000"/>
              <a:headEnd/>
              <a:tailEnd/>
            </a:ln>
          </p:spPr>
          <p:txBody>
            <a:bodyPr wrap="square">
              <a:spAutoFit/>
            </a:bodyPr>
            <a:lstStyle/>
            <a:p>
              <a:r>
                <a:rPr lang="en-US" b="1" dirty="0" err="1" smtClean="0">
                  <a:latin typeface="Symbol" pitchFamily="18" charset="2"/>
                </a:rPr>
                <a:t>s</a:t>
              </a:r>
              <a:r>
                <a:rPr lang="en-US" b="1" baseline="-25000" dirty="0" err="1" smtClean="0">
                  <a:latin typeface="Times New Roman" pitchFamily="18" charset="0"/>
                </a:rPr>
                <a:t>x</a:t>
              </a:r>
              <a:endParaRPr lang="en-US" b="1" baseline="-25000" dirty="0">
                <a:latin typeface="Times New Roman" pitchFamily="18" charset="0"/>
              </a:endParaRPr>
            </a:p>
          </p:txBody>
        </p:sp>
        <p:cxnSp>
          <p:nvCxnSpPr>
            <p:cNvPr id="24" name="Straight Arrow Connector 23"/>
            <p:cNvCxnSpPr/>
            <p:nvPr/>
          </p:nvCxnSpPr>
          <p:spPr>
            <a:xfrm rot="5400000">
              <a:off x="6831149" y="3260151"/>
              <a:ext cx="741363" cy="1588"/>
            </a:xfrm>
            <a:prstGeom prst="straightConnector1">
              <a:avLst/>
            </a:prstGeom>
            <a:noFill/>
            <a:ln w="38100">
              <a:solidFill>
                <a:schemeClr val="tx1"/>
              </a:solidFill>
              <a:round/>
              <a:headEnd/>
              <a:tailEnd type="triangle" w="med" len="med"/>
            </a:ln>
          </p:spPr>
        </p:cxnSp>
        <p:cxnSp>
          <p:nvCxnSpPr>
            <p:cNvPr id="25" name="Straight Arrow Connector 24"/>
            <p:cNvCxnSpPr>
              <a:endCxn id="19" idx="2"/>
            </p:cNvCxnSpPr>
            <p:nvPr/>
          </p:nvCxnSpPr>
          <p:spPr>
            <a:xfrm rot="16200000" flipV="1">
              <a:off x="6748874" y="5553941"/>
              <a:ext cx="898897" cy="8606"/>
            </a:xfrm>
            <a:prstGeom prst="straightConnector1">
              <a:avLst/>
            </a:prstGeom>
            <a:noFill/>
            <a:ln w="38100">
              <a:solidFill>
                <a:schemeClr val="tx1"/>
              </a:solidFill>
              <a:round/>
              <a:headEnd/>
              <a:tailEnd type="triangle" w="med" len="med"/>
            </a:ln>
          </p:spPr>
        </p:cxnSp>
        <p:cxnSp>
          <p:nvCxnSpPr>
            <p:cNvPr id="26" name="Straight Arrow Connector 25"/>
            <p:cNvCxnSpPr/>
            <p:nvPr/>
          </p:nvCxnSpPr>
          <p:spPr>
            <a:xfrm rot="10800000" flipV="1">
              <a:off x="7908393" y="4378906"/>
              <a:ext cx="898897" cy="8606"/>
            </a:xfrm>
            <a:prstGeom prst="straightConnector1">
              <a:avLst/>
            </a:prstGeom>
            <a:noFill/>
            <a:ln w="38100">
              <a:solidFill>
                <a:schemeClr val="tx1"/>
              </a:solidFill>
              <a:round/>
              <a:headEnd/>
              <a:tailEnd type="triangle" w="med" len="med"/>
            </a:ln>
          </p:spPr>
        </p:cxnSp>
        <p:cxnSp>
          <p:nvCxnSpPr>
            <p:cNvPr id="27" name="Straight Arrow Connector 26"/>
            <p:cNvCxnSpPr/>
            <p:nvPr/>
          </p:nvCxnSpPr>
          <p:spPr>
            <a:xfrm rot="10800000" flipV="1">
              <a:off x="5610489" y="4361694"/>
              <a:ext cx="898897" cy="8607"/>
            </a:xfrm>
            <a:prstGeom prst="straightConnector1">
              <a:avLst/>
            </a:prstGeom>
            <a:noFill/>
            <a:ln w="38100">
              <a:solidFill>
                <a:schemeClr val="tx1"/>
              </a:solidFill>
              <a:round/>
              <a:headEnd type="triangle"/>
              <a:tailEnd type="none" w="med" len="med"/>
            </a:ln>
          </p:spPr>
        </p:cxnSp>
        <p:cxnSp>
          <p:nvCxnSpPr>
            <p:cNvPr id="28" name="Straight Arrow Connector 27"/>
            <p:cNvCxnSpPr/>
            <p:nvPr/>
          </p:nvCxnSpPr>
          <p:spPr>
            <a:xfrm rot="10800000">
              <a:off x="6650871" y="3460014"/>
              <a:ext cx="1163822" cy="1588"/>
            </a:xfrm>
            <a:prstGeom prst="straightConnector1">
              <a:avLst/>
            </a:prstGeom>
            <a:noFill/>
            <a:ln w="38100">
              <a:solidFill>
                <a:schemeClr val="tx1"/>
              </a:solidFill>
              <a:round/>
              <a:headEnd type="triangle"/>
              <a:tailEnd type="none" w="med" len="med"/>
            </a:ln>
          </p:spPr>
        </p:cxnSp>
        <p:cxnSp>
          <p:nvCxnSpPr>
            <p:cNvPr id="29" name="Straight Arrow Connector 28"/>
            <p:cNvCxnSpPr/>
            <p:nvPr/>
          </p:nvCxnSpPr>
          <p:spPr>
            <a:xfrm>
              <a:off x="6657444" y="5250877"/>
              <a:ext cx="1163822" cy="1588"/>
            </a:xfrm>
            <a:prstGeom prst="straightConnector1">
              <a:avLst/>
            </a:prstGeom>
            <a:noFill/>
            <a:ln w="38100">
              <a:solidFill>
                <a:schemeClr val="tx1"/>
              </a:solidFill>
              <a:round/>
              <a:headEnd type="triangle"/>
              <a:tailEnd type="none" w="med" len="med"/>
            </a:ln>
          </p:spPr>
        </p:cxnSp>
        <p:cxnSp>
          <p:nvCxnSpPr>
            <p:cNvPr id="30" name="Straight Arrow Connector 29"/>
            <p:cNvCxnSpPr/>
            <p:nvPr/>
          </p:nvCxnSpPr>
          <p:spPr>
            <a:xfrm rot="5400000">
              <a:off x="7521608" y="4369506"/>
              <a:ext cx="1163822" cy="1588"/>
            </a:xfrm>
            <a:prstGeom prst="straightConnector1">
              <a:avLst/>
            </a:prstGeom>
            <a:noFill/>
            <a:ln w="38100">
              <a:solidFill>
                <a:schemeClr val="tx1"/>
              </a:solidFill>
              <a:round/>
              <a:headEnd type="triangle"/>
              <a:tailEnd type="none" w="med" len="med"/>
            </a:ln>
          </p:spPr>
        </p:cxnSp>
        <p:cxnSp>
          <p:nvCxnSpPr>
            <p:cNvPr id="31" name="Straight Arrow Connector 30"/>
            <p:cNvCxnSpPr/>
            <p:nvPr/>
          </p:nvCxnSpPr>
          <p:spPr>
            <a:xfrm rot="16200000" flipV="1">
              <a:off x="5721408" y="4324808"/>
              <a:ext cx="1163822" cy="1588"/>
            </a:xfrm>
            <a:prstGeom prst="straightConnector1">
              <a:avLst/>
            </a:prstGeom>
            <a:noFill/>
            <a:ln w="38100">
              <a:solidFill>
                <a:schemeClr val="tx1"/>
              </a:solidFill>
              <a:round/>
              <a:headEnd type="triangle"/>
              <a:tailEnd type="none" w="med" len="med"/>
            </a:ln>
          </p:spPr>
        </p:cxnSp>
        <p:sp>
          <p:nvSpPr>
            <p:cNvPr id="32" name="Text Box 39"/>
            <p:cNvSpPr txBox="1">
              <a:spLocks noChangeArrowheads="1"/>
            </p:cNvSpPr>
            <p:nvPr/>
          </p:nvSpPr>
          <p:spPr bwMode="auto">
            <a:xfrm>
              <a:off x="5926997" y="2925377"/>
              <a:ext cx="873038" cy="588533"/>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yx</a:t>
              </a:r>
              <a:endParaRPr lang="en-US" b="1" baseline="-25000" dirty="0">
                <a:latin typeface="Times New Roman" pitchFamily="18" charset="0"/>
                <a:cs typeface="Times New Roman" pitchFamily="18" charset="0"/>
              </a:endParaRPr>
            </a:p>
          </p:txBody>
        </p:sp>
        <p:sp>
          <p:nvSpPr>
            <p:cNvPr id="33" name="Text Box 39"/>
            <p:cNvSpPr txBox="1">
              <a:spLocks noChangeArrowheads="1"/>
            </p:cNvSpPr>
            <p:nvPr/>
          </p:nvSpPr>
          <p:spPr bwMode="auto">
            <a:xfrm>
              <a:off x="7597397" y="5187419"/>
              <a:ext cx="838435" cy="588533"/>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yx</a:t>
              </a:r>
              <a:endParaRPr lang="en-US" b="1" baseline="-25000" dirty="0">
                <a:latin typeface="Times New Roman" pitchFamily="18" charset="0"/>
                <a:cs typeface="Times New Roman" pitchFamily="18" charset="0"/>
              </a:endParaRPr>
            </a:p>
          </p:txBody>
        </p:sp>
        <p:sp>
          <p:nvSpPr>
            <p:cNvPr id="34" name="Text Box 39"/>
            <p:cNvSpPr txBox="1">
              <a:spLocks noChangeArrowheads="1"/>
            </p:cNvSpPr>
            <p:nvPr/>
          </p:nvSpPr>
          <p:spPr bwMode="auto">
            <a:xfrm>
              <a:off x="8034224" y="4713631"/>
              <a:ext cx="699395" cy="588533"/>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xy</a:t>
              </a:r>
              <a:endParaRPr lang="en-US" b="1" baseline="-25000" dirty="0">
                <a:latin typeface="Times New Roman" pitchFamily="18" charset="0"/>
                <a:cs typeface="Times New Roman" pitchFamily="18" charset="0"/>
              </a:endParaRPr>
            </a:p>
          </p:txBody>
        </p:sp>
        <p:sp>
          <p:nvSpPr>
            <p:cNvPr id="35" name="Text Box 39"/>
            <p:cNvSpPr txBox="1">
              <a:spLocks noChangeArrowheads="1"/>
            </p:cNvSpPr>
            <p:nvPr/>
          </p:nvSpPr>
          <p:spPr bwMode="auto">
            <a:xfrm>
              <a:off x="5698195" y="3351495"/>
              <a:ext cx="786968" cy="585356"/>
            </a:xfrm>
            <a:prstGeom prst="rect">
              <a:avLst/>
            </a:prstGeom>
            <a:noFill/>
            <a:ln w="9525">
              <a:noFill/>
              <a:miter lim="800000"/>
              <a:headEnd/>
              <a:tailEnd/>
            </a:ln>
          </p:spPr>
          <p:txBody>
            <a:bodyPr wrap="square">
              <a:spAutoFit/>
            </a:bodyPr>
            <a:lstStyle/>
            <a:p>
              <a:pPr algn="l" rtl="0"/>
              <a:r>
                <a:rPr lang="en-US" b="1" dirty="0" err="1" smtClean="0">
                  <a:latin typeface="Symbol" pitchFamily="18" charset="2"/>
                </a:rPr>
                <a:t>t</a:t>
              </a:r>
              <a:r>
                <a:rPr lang="en-US" b="1" baseline="-25000" dirty="0" err="1" smtClean="0">
                  <a:latin typeface="Times New Roman" pitchFamily="18" charset="0"/>
                  <a:cs typeface="Times New Roman" pitchFamily="18" charset="0"/>
                </a:rPr>
                <a:t>xy</a:t>
              </a:r>
              <a:endParaRPr lang="en-US" b="1" baseline="-25000" dirty="0">
                <a:latin typeface="Times New Roman" pitchFamily="18" charset="0"/>
                <a:cs typeface="Times New Roman" pitchFamily="18" charset="0"/>
              </a:endParaRPr>
            </a:p>
          </p:txBody>
        </p:sp>
      </p:grpSp>
      <p:cxnSp>
        <p:nvCxnSpPr>
          <p:cNvPr id="43" name="Straight Connector 42"/>
          <p:cNvCxnSpPr/>
          <p:nvPr/>
        </p:nvCxnSpPr>
        <p:spPr>
          <a:xfrm rot="5400000" flipH="1" flipV="1">
            <a:off x="7423154" y="1372003"/>
            <a:ext cx="828616" cy="791146"/>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7549657" y="1895944"/>
            <a:ext cx="1058624" cy="369332"/>
          </a:xfrm>
          <a:prstGeom prst="rect">
            <a:avLst/>
          </a:prstGeom>
        </p:spPr>
        <p:txBody>
          <a:bodyPr wrap="square">
            <a:spAutoFit/>
          </a:bodyPr>
          <a:lstStyle/>
          <a:p>
            <a:pPr algn="l" rtl="0" fontAlgn="auto">
              <a:spcAft>
                <a:spcPts val="0"/>
              </a:spcAft>
              <a:defRPr/>
            </a:pPr>
            <a:r>
              <a:rPr lang="en-US" dirty="0" smtClean="0">
                <a:latin typeface="Symbol" pitchFamily="18" charset="2"/>
              </a:rPr>
              <a:t>q</a:t>
            </a:r>
            <a:endParaRPr lang="en-US" dirty="0" smtClean="0"/>
          </a:p>
        </p:txBody>
      </p:sp>
      <p:cxnSp>
        <p:nvCxnSpPr>
          <p:cNvPr id="14" name="Straight Arrow Connector 13"/>
          <p:cNvCxnSpPr/>
          <p:nvPr/>
        </p:nvCxnSpPr>
        <p:spPr>
          <a:xfrm>
            <a:off x="614172" y="2957747"/>
            <a:ext cx="4864540" cy="1882"/>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flipH="1" flipV="1">
            <a:off x="-1306041" y="2829732"/>
            <a:ext cx="3840427" cy="1882"/>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638286" y="1656269"/>
            <a:ext cx="2602956" cy="260295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p:cNvCxnSpPr>
            <a:stCxn id="17" idx="5"/>
            <a:endCxn id="17" idx="1"/>
          </p:cNvCxnSpPr>
          <p:nvPr/>
        </p:nvCxnSpPr>
        <p:spPr>
          <a:xfrm rot="5400000" flipH="1">
            <a:off x="2019479" y="2037463"/>
            <a:ext cx="1840569" cy="18405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3993224" y="3712066"/>
            <a:ext cx="1254665" cy="400110"/>
          </a:xfrm>
          <a:prstGeom prst="rect">
            <a:avLst/>
          </a:prstGeom>
        </p:spPr>
        <p:txBody>
          <a:bodyPr wrap="square">
            <a:spAutoFit/>
          </a:bodyPr>
          <a:lstStyle/>
          <a:p>
            <a:pPr algn="l" fontAlgn="auto">
              <a:spcAft>
                <a:spcPts val="0"/>
              </a:spcAft>
              <a:defRPr/>
            </a:pPr>
            <a:r>
              <a:rPr lang="en-US" sz="2000" b="1" dirty="0" smtClean="0"/>
              <a:t>(</a:t>
            </a:r>
            <a:r>
              <a:rPr lang="en-US" sz="2000" b="1" dirty="0" err="1" smtClean="0">
                <a:latin typeface="Symbol" pitchFamily="18" charset="2"/>
              </a:rPr>
              <a:t>s</a:t>
            </a:r>
            <a:r>
              <a:rPr lang="en-US" sz="2000" b="1" baseline="-25000" dirty="0" err="1" smtClean="0"/>
              <a:t>y</a:t>
            </a:r>
            <a:r>
              <a:rPr lang="en-US" sz="2000" b="1" dirty="0" smtClean="0"/>
              <a:t>, -</a:t>
            </a:r>
            <a:r>
              <a:rPr lang="en-US" sz="2000" b="1" dirty="0" err="1" smtClean="0">
                <a:latin typeface="Symbol" pitchFamily="18" charset="2"/>
              </a:rPr>
              <a:t>t</a:t>
            </a:r>
            <a:r>
              <a:rPr lang="en-US" sz="2000" b="1" baseline="-25000" dirty="0" err="1" smtClean="0"/>
              <a:t>xy</a:t>
            </a:r>
            <a:r>
              <a:rPr lang="en-US" sz="2000" b="1" dirty="0" smtClean="0"/>
              <a:t>)</a:t>
            </a:r>
          </a:p>
        </p:txBody>
      </p:sp>
      <p:sp>
        <p:nvSpPr>
          <p:cNvPr id="50" name="Rectangle 49"/>
          <p:cNvSpPr/>
          <p:nvPr/>
        </p:nvSpPr>
        <p:spPr>
          <a:xfrm>
            <a:off x="960706" y="1656269"/>
            <a:ext cx="1300185" cy="400110"/>
          </a:xfrm>
          <a:prstGeom prst="rect">
            <a:avLst/>
          </a:prstGeom>
        </p:spPr>
        <p:txBody>
          <a:bodyPr wrap="square">
            <a:spAutoFit/>
          </a:bodyPr>
          <a:lstStyle/>
          <a:p>
            <a:pPr algn="l" fontAlgn="auto">
              <a:spcAft>
                <a:spcPts val="0"/>
              </a:spcAft>
              <a:defRPr/>
            </a:pPr>
            <a:r>
              <a:rPr lang="en-US" sz="2000" b="1" dirty="0" smtClean="0"/>
              <a:t>(</a:t>
            </a:r>
            <a:r>
              <a:rPr lang="en-US" sz="2000" b="1" dirty="0" err="1" smtClean="0">
                <a:latin typeface="Symbol" pitchFamily="18" charset="2"/>
              </a:rPr>
              <a:t>s</a:t>
            </a:r>
            <a:r>
              <a:rPr lang="en-US" sz="2000" b="1" baseline="-25000" dirty="0" err="1" smtClean="0"/>
              <a:t>x</a:t>
            </a:r>
            <a:r>
              <a:rPr lang="en-US" sz="2000" b="1" dirty="0" smtClean="0"/>
              <a:t>, </a:t>
            </a:r>
            <a:r>
              <a:rPr lang="en-US" sz="2000" b="1" dirty="0" err="1" smtClean="0">
                <a:latin typeface="Symbol" pitchFamily="18" charset="2"/>
              </a:rPr>
              <a:t>t</a:t>
            </a:r>
            <a:r>
              <a:rPr lang="en-US" sz="2000" b="1" baseline="-25000" dirty="0" err="1" smtClean="0"/>
              <a:t>xy</a:t>
            </a:r>
            <a:r>
              <a:rPr lang="en-US" sz="2000" b="1" dirty="0" smtClean="0"/>
              <a:t>)</a:t>
            </a:r>
          </a:p>
        </p:txBody>
      </p:sp>
      <p:sp>
        <p:nvSpPr>
          <p:cNvPr id="57" name="Rectangle 56"/>
          <p:cNvSpPr/>
          <p:nvPr/>
        </p:nvSpPr>
        <p:spPr>
          <a:xfrm>
            <a:off x="4327346" y="2969544"/>
            <a:ext cx="2012950" cy="338554"/>
          </a:xfrm>
          <a:prstGeom prst="rect">
            <a:avLst/>
          </a:prstGeom>
        </p:spPr>
        <p:txBody>
          <a:bodyPr wrap="square">
            <a:spAutoFit/>
          </a:bodyPr>
          <a:lstStyle/>
          <a:p>
            <a:pPr algn="l" fontAlgn="auto">
              <a:spcAft>
                <a:spcPts val="0"/>
              </a:spcAft>
              <a:defRPr/>
            </a:pPr>
            <a:r>
              <a:rPr lang="en-US" sz="1600" b="1" dirty="0" smtClean="0"/>
              <a:t>Normal  stress, </a:t>
            </a:r>
            <a:r>
              <a:rPr lang="en-US" sz="1600" b="1" dirty="0" smtClean="0">
                <a:latin typeface="Symbol" pitchFamily="18" charset="2"/>
              </a:rPr>
              <a:t>s</a:t>
            </a:r>
            <a:endParaRPr lang="en-US" sz="1600" b="1" dirty="0" smtClean="0"/>
          </a:p>
        </p:txBody>
      </p:sp>
      <p:sp>
        <p:nvSpPr>
          <p:cNvPr id="58" name="Rectangle 57"/>
          <p:cNvSpPr/>
          <p:nvPr/>
        </p:nvSpPr>
        <p:spPr>
          <a:xfrm rot="16200000">
            <a:off x="-671694" y="1894453"/>
            <a:ext cx="2012951" cy="369332"/>
          </a:xfrm>
          <a:prstGeom prst="rect">
            <a:avLst/>
          </a:prstGeom>
        </p:spPr>
        <p:txBody>
          <a:bodyPr wrap="square">
            <a:spAutoFit/>
          </a:bodyPr>
          <a:lstStyle/>
          <a:p>
            <a:pPr algn="l" fontAlgn="auto">
              <a:spcAft>
                <a:spcPts val="0"/>
              </a:spcAft>
              <a:defRPr/>
            </a:pPr>
            <a:r>
              <a:rPr lang="en-US" b="1" dirty="0" smtClean="0"/>
              <a:t>Shear  stress, </a:t>
            </a:r>
            <a:r>
              <a:rPr lang="en-US" b="1" dirty="0" smtClean="0">
                <a:latin typeface="Symbol" pitchFamily="18" charset="2"/>
              </a:rPr>
              <a:t>t</a:t>
            </a:r>
            <a:endParaRPr lang="en-US" b="1" dirty="0" smtClean="0"/>
          </a:p>
        </p:txBody>
      </p:sp>
      <p:cxnSp>
        <p:nvCxnSpPr>
          <p:cNvPr id="46" name="Straight Connector 45"/>
          <p:cNvCxnSpPr/>
          <p:nvPr/>
        </p:nvCxnSpPr>
        <p:spPr>
          <a:xfrm rot="5400000" flipH="1" flipV="1">
            <a:off x="2939761" y="2037466"/>
            <a:ext cx="920288" cy="92028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857199" y="1638280"/>
            <a:ext cx="2205920" cy="400110"/>
          </a:xfrm>
          <a:prstGeom prst="rect">
            <a:avLst/>
          </a:prstGeom>
        </p:spPr>
        <p:txBody>
          <a:bodyPr wrap="square">
            <a:spAutoFit/>
          </a:bodyPr>
          <a:lstStyle/>
          <a:p>
            <a:pPr algn="l" rtl="0" fontAlgn="auto">
              <a:spcAft>
                <a:spcPts val="0"/>
              </a:spcAft>
              <a:defRPr/>
            </a:pPr>
            <a:r>
              <a:rPr lang="en-US" sz="2000" b="1" dirty="0" smtClean="0"/>
              <a:t>(</a:t>
            </a:r>
            <a:r>
              <a:rPr lang="en-US" sz="2000" b="1" dirty="0" err="1" smtClean="0">
                <a:latin typeface="Symbol" pitchFamily="18" charset="2"/>
              </a:rPr>
              <a:t>s</a:t>
            </a:r>
            <a:r>
              <a:rPr lang="en-US" sz="2000" b="1" baseline="-25000" dirty="0" err="1" smtClean="0"/>
              <a:t>n</a:t>
            </a:r>
            <a:r>
              <a:rPr lang="en-US" sz="2000" b="1" dirty="0" smtClean="0"/>
              <a:t>, </a:t>
            </a:r>
            <a:r>
              <a:rPr lang="en-US" sz="2000" b="1" dirty="0" err="1" smtClean="0">
                <a:latin typeface="Symbol" pitchFamily="18" charset="2"/>
              </a:rPr>
              <a:t>t</a:t>
            </a:r>
            <a:r>
              <a:rPr lang="en-US" sz="2000" b="1" baseline="-25000" dirty="0" err="1" smtClean="0"/>
              <a:t>n</a:t>
            </a:r>
            <a:r>
              <a:rPr lang="en-US" sz="2000" b="1" dirty="0" smtClean="0"/>
              <a:t>) </a:t>
            </a:r>
            <a:r>
              <a:rPr lang="en-US" b="1" dirty="0" smtClean="0">
                <a:latin typeface="+mn-lt"/>
              </a:rPr>
              <a:t>on plane EF</a:t>
            </a:r>
          </a:p>
        </p:txBody>
      </p:sp>
      <p:sp>
        <p:nvSpPr>
          <p:cNvPr id="52" name="Oval 51"/>
          <p:cNvSpPr/>
          <p:nvPr/>
        </p:nvSpPr>
        <p:spPr>
          <a:xfrm>
            <a:off x="3797063" y="1969233"/>
            <a:ext cx="136026" cy="13602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Arc 52"/>
          <p:cNvSpPr/>
          <p:nvPr/>
        </p:nvSpPr>
        <p:spPr>
          <a:xfrm rot="3024084">
            <a:off x="2340481" y="2367924"/>
            <a:ext cx="1135476" cy="1021185"/>
          </a:xfrm>
          <a:prstGeom prst="arc">
            <a:avLst/>
          </a:prstGeom>
          <a:ln w="22225">
            <a:solidFill>
              <a:srgbClr val="92D050"/>
            </a:solidFill>
            <a:headEnd type="stealth"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 name="Rectangle 58"/>
          <p:cNvSpPr/>
          <p:nvPr/>
        </p:nvSpPr>
        <p:spPr>
          <a:xfrm>
            <a:off x="3038625" y="2890680"/>
            <a:ext cx="608351" cy="369332"/>
          </a:xfrm>
          <a:prstGeom prst="rect">
            <a:avLst/>
          </a:prstGeom>
        </p:spPr>
        <p:txBody>
          <a:bodyPr wrap="square">
            <a:spAutoFit/>
          </a:bodyPr>
          <a:lstStyle/>
          <a:p>
            <a:pPr algn="l" rtl="0" fontAlgn="auto">
              <a:spcAft>
                <a:spcPts val="0"/>
              </a:spcAft>
              <a:defRPr/>
            </a:pPr>
            <a:r>
              <a:rPr lang="en-US" b="1" dirty="0" smtClean="0">
                <a:latin typeface="+mn-lt"/>
              </a:rPr>
              <a:t>2</a:t>
            </a:r>
            <a:r>
              <a:rPr lang="en-US" b="1" dirty="0" smtClean="0">
                <a:latin typeface="Symbol" pitchFamily="18" charset="2"/>
              </a:rPr>
              <a:t>q</a:t>
            </a:r>
            <a:endParaRPr lang="en-US" sz="1600" b="1" dirty="0" smtClean="0">
              <a:latin typeface="+mn-lt"/>
            </a:endParaRPr>
          </a:p>
        </p:txBody>
      </p:sp>
      <p:sp>
        <p:nvSpPr>
          <p:cNvPr id="80" name="Text Box 42"/>
          <p:cNvSpPr txBox="1">
            <a:spLocks noChangeArrowheads="1"/>
          </p:cNvSpPr>
          <p:nvPr/>
        </p:nvSpPr>
        <p:spPr bwMode="auto">
          <a:xfrm>
            <a:off x="7049936" y="2055153"/>
            <a:ext cx="282201" cy="338554"/>
          </a:xfrm>
          <a:prstGeom prst="rect">
            <a:avLst/>
          </a:prstGeom>
          <a:noFill/>
          <a:ln w="9525">
            <a:noFill/>
            <a:miter lim="800000"/>
            <a:headEnd/>
            <a:tailEnd/>
          </a:ln>
        </p:spPr>
        <p:txBody>
          <a:bodyPr wrap="square">
            <a:spAutoFit/>
          </a:bodyPr>
          <a:lstStyle/>
          <a:p>
            <a:pPr algn="l" rtl="0"/>
            <a:r>
              <a:rPr lang="en-US" sz="1600" dirty="0" smtClean="0">
                <a:latin typeface="Times New Roman" pitchFamily="18" charset="0"/>
                <a:cs typeface="Times New Roman" pitchFamily="18" charset="0"/>
              </a:rPr>
              <a:t>E</a:t>
            </a:r>
            <a:endParaRPr lang="en-US" sz="1600" baseline="-25000" dirty="0">
              <a:latin typeface="Times New Roman" pitchFamily="18" charset="0"/>
              <a:cs typeface="Times New Roman" pitchFamily="18" charset="0"/>
            </a:endParaRPr>
          </a:p>
        </p:txBody>
      </p:sp>
      <p:sp>
        <p:nvSpPr>
          <p:cNvPr id="81" name="Text Box 42"/>
          <p:cNvSpPr txBox="1">
            <a:spLocks noChangeArrowheads="1"/>
          </p:cNvSpPr>
          <p:nvPr/>
        </p:nvSpPr>
        <p:spPr bwMode="auto">
          <a:xfrm>
            <a:off x="8262927" y="864020"/>
            <a:ext cx="282201" cy="338554"/>
          </a:xfrm>
          <a:prstGeom prst="rect">
            <a:avLst/>
          </a:prstGeom>
          <a:noFill/>
          <a:ln w="9525">
            <a:noFill/>
            <a:miter lim="800000"/>
            <a:headEnd/>
            <a:tailEnd/>
          </a:ln>
        </p:spPr>
        <p:txBody>
          <a:bodyPr wrap="square">
            <a:spAutoFit/>
          </a:bodyPr>
          <a:lstStyle/>
          <a:p>
            <a:pPr algn="l" rtl="0"/>
            <a:r>
              <a:rPr lang="en-US" sz="1600" dirty="0" smtClean="0">
                <a:latin typeface="Times New Roman" pitchFamily="18" charset="0"/>
                <a:cs typeface="Times New Roman" pitchFamily="18" charset="0"/>
              </a:rPr>
              <a:t>F</a:t>
            </a:r>
            <a:endParaRPr lang="en-US" sz="1600" baseline="-25000" dirty="0">
              <a:latin typeface="Times New Roman" pitchFamily="18" charset="0"/>
              <a:cs typeface="Times New Roman" pitchFamily="18" charset="0"/>
            </a:endParaRPr>
          </a:p>
        </p:txBody>
      </p:sp>
      <p:sp>
        <p:nvSpPr>
          <p:cNvPr id="51" name="Oval 50"/>
          <p:cNvSpPr/>
          <p:nvPr/>
        </p:nvSpPr>
        <p:spPr>
          <a:xfrm>
            <a:off x="3807836" y="3823185"/>
            <a:ext cx="136026" cy="13602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p:cNvCxnSpPr>
            <a:stCxn id="51" idx="2"/>
            <a:endCxn id="17" idx="3"/>
          </p:cNvCxnSpPr>
          <p:nvPr/>
        </p:nvCxnSpPr>
        <p:spPr>
          <a:xfrm rot="10800000">
            <a:off x="2019480" y="3878032"/>
            <a:ext cx="1788356" cy="13167"/>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613231" y="4913447"/>
            <a:ext cx="8135679" cy="1631216"/>
          </a:xfrm>
          <a:prstGeom prst="rect">
            <a:avLst/>
          </a:prstGeom>
        </p:spPr>
        <p:txBody>
          <a:bodyPr wrap="square">
            <a:spAutoFit/>
          </a:bodyPr>
          <a:lstStyle/>
          <a:p>
            <a:pPr marL="342900" indent="-342900" algn="just" rtl="0">
              <a:buAutoNum type="arabicPeriod"/>
            </a:pPr>
            <a:r>
              <a:rPr lang="en-US" sz="2000" b="1" dirty="0" smtClean="0"/>
              <a:t>From a point of known stress coordinates and plane orientation, draw a line parallel to the plane where the stress is acting on.</a:t>
            </a:r>
          </a:p>
          <a:p>
            <a:pPr algn="just" rtl="0"/>
            <a:endParaRPr lang="en-US" sz="2000" b="1" dirty="0" smtClean="0"/>
          </a:p>
          <a:p>
            <a:pPr marL="290513" indent="-290513" algn="just" rtl="0">
              <a:buFont typeface="+mj-lt"/>
              <a:buAutoNum type="arabicPeriod" startAt="2"/>
            </a:pPr>
            <a:r>
              <a:rPr lang="en-US" sz="2000" b="1" dirty="0" smtClean="0"/>
              <a:t>The line intersecting the Mohr circle is the pole, P.</a:t>
            </a:r>
          </a:p>
        </p:txBody>
      </p:sp>
      <p:sp>
        <p:nvSpPr>
          <p:cNvPr id="66" name="Rectangle 65"/>
          <p:cNvSpPr/>
          <p:nvPr/>
        </p:nvSpPr>
        <p:spPr>
          <a:xfrm>
            <a:off x="1773175" y="3883885"/>
            <a:ext cx="306887" cy="461665"/>
          </a:xfrm>
          <a:prstGeom prst="rect">
            <a:avLst/>
          </a:prstGeom>
        </p:spPr>
        <p:txBody>
          <a:bodyPr wrap="square">
            <a:spAutoFit/>
          </a:bodyPr>
          <a:lstStyle/>
          <a:p>
            <a:pPr algn="l" rtl="0" fontAlgn="auto">
              <a:spcAft>
                <a:spcPts val="0"/>
              </a:spcAft>
              <a:defRPr/>
            </a:pPr>
            <a:r>
              <a:rPr lang="en-US" sz="2400" b="1" dirty="0" smtClean="0">
                <a:solidFill>
                  <a:srgbClr val="FF0000"/>
                </a:solidFill>
                <a:latin typeface="+mn-lt"/>
              </a:rPr>
              <a:t>P</a:t>
            </a:r>
            <a:endParaRPr lang="en-US" sz="2000" b="1" dirty="0" smtClean="0">
              <a:solidFill>
                <a:srgbClr val="FF0000"/>
              </a:solidFill>
              <a:latin typeface="+mn-lt"/>
            </a:endParaRPr>
          </a:p>
        </p:txBody>
      </p:sp>
      <p:sp>
        <p:nvSpPr>
          <p:cNvPr id="67" name="Oval 66"/>
          <p:cNvSpPr/>
          <p:nvPr/>
        </p:nvSpPr>
        <p:spPr>
          <a:xfrm>
            <a:off x="1909960" y="3806509"/>
            <a:ext cx="136026" cy="13602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Straight Connector 68"/>
          <p:cNvCxnSpPr>
            <a:stCxn id="67" idx="7"/>
            <a:endCxn id="52" idx="3"/>
          </p:cNvCxnSpPr>
          <p:nvPr/>
        </p:nvCxnSpPr>
        <p:spPr>
          <a:xfrm rot="5400000" flipH="1" flipV="1">
            <a:off x="2050978" y="2060425"/>
            <a:ext cx="1741092" cy="1790919"/>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82" name="Arc 81"/>
          <p:cNvSpPr/>
          <p:nvPr/>
        </p:nvSpPr>
        <p:spPr>
          <a:xfrm rot="1243840">
            <a:off x="1325093" y="3324555"/>
            <a:ext cx="1135476" cy="1021185"/>
          </a:xfrm>
          <a:prstGeom prst="arc">
            <a:avLst>
              <a:gd name="adj1" fmla="val 18186516"/>
              <a:gd name="adj2" fmla="val 20487521"/>
            </a:avLst>
          </a:prstGeom>
          <a:ln w="22225">
            <a:solidFill>
              <a:srgbClr val="FF0000"/>
            </a:solidFill>
            <a:headEnd type="stealth"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3" name="Straight Connector 82"/>
          <p:cNvCxnSpPr>
            <a:endCxn id="81" idx="3"/>
          </p:cNvCxnSpPr>
          <p:nvPr/>
        </p:nvCxnSpPr>
        <p:spPr>
          <a:xfrm flipV="1">
            <a:off x="7090646" y="1033297"/>
            <a:ext cx="1454482" cy="1485722"/>
          </a:xfrm>
          <a:prstGeom prst="line">
            <a:avLst/>
          </a:prstGeom>
          <a:ln w="28575">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84" name="Rectangle 83"/>
          <p:cNvSpPr/>
          <p:nvPr/>
        </p:nvSpPr>
        <p:spPr>
          <a:xfrm>
            <a:off x="2408828" y="3505788"/>
            <a:ext cx="608351" cy="369332"/>
          </a:xfrm>
          <a:prstGeom prst="rect">
            <a:avLst/>
          </a:prstGeom>
          <a:ln>
            <a:noFill/>
          </a:ln>
        </p:spPr>
        <p:txBody>
          <a:bodyPr wrap="square">
            <a:spAutoFit/>
          </a:bodyPr>
          <a:lstStyle/>
          <a:p>
            <a:pPr algn="l" rtl="0" fontAlgn="auto">
              <a:spcAft>
                <a:spcPts val="0"/>
              </a:spcAft>
              <a:defRPr/>
            </a:pPr>
            <a:r>
              <a:rPr lang="en-US" b="1" dirty="0" smtClean="0">
                <a:latin typeface="Symbol" pitchFamily="18" charset="2"/>
              </a:rPr>
              <a:t>q</a:t>
            </a:r>
            <a:endParaRPr lang="en-US" sz="1600" b="1" dirty="0" smtClean="0">
              <a:latin typeface="+mn-lt"/>
            </a:endParaRPr>
          </a:p>
        </p:txBody>
      </p:sp>
      <p:cxnSp>
        <p:nvCxnSpPr>
          <p:cNvPr id="86" name="Straight Connector 85"/>
          <p:cNvCxnSpPr>
            <a:stCxn id="17" idx="1"/>
            <a:endCxn id="67" idx="0"/>
          </p:cNvCxnSpPr>
          <p:nvPr/>
        </p:nvCxnSpPr>
        <p:spPr>
          <a:xfrm rot="16200000" flipH="1" flipV="1">
            <a:off x="1114204" y="2901232"/>
            <a:ext cx="1769046" cy="41507"/>
          </a:xfrm>
          <a:prstGeom prst="line">
            <a:avLst/>
          </a:prstGeom>
          <a:ln w="22225">
            <a:solidFill>
              <a:srgbClr val="0B0BEF"/>
            </a:solidFill>
            <a:prstDash val="dash"/>
          </a:ln>
        </p:spPr>
        <p:style>
          <a:lnRef idx="1">
            <a:schemeClr val="accent1"/>
          </a:lnRef>
          <a:fillRef idx="0">
            <a:schemeClr val="accent1"/>
          </a:fillRef>
          <a:effectRef idx="0">
            <a:schemeClr val="accent1"/>
          </a:effectRef>
          <a:fontRef idx="minor">
            <a:schemeClr val="tx1"/>
          </a:fontRef>
        </p:style>
      </p:cxnSp>
      <p:sp>
        <p:nvSpPr>
          <p:cNvPr id="87" name="Oval 86"/>
          <p:cNvSpPr/>
          <p:nvPr/>
        </p:nvSpPr>
        <p:spPr>
          <a:xfrm>
            <a:off x="1933376" y="1956380"/>
            <a:ext cx="136026" cy="13602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463307" y="4039205"/>
            <a:ext cx="3623481" cy="369332"/>
          </a:xfrm>
          <a:prstGeom prst="rect">
            <a:avLst/>
          </a:prstGeom>
          <a:noFill/>
        </p:spPr>
        <p:txBody>
          <a:bodyPr wrap="square" rtlCol="0">
            <a:spAutoFit/>
          </a:bodyPr>
          <a:lstStyle/>
          <a:p>
            <a:pPr algn="l" rtl="0"/>
            <a:r>
              <a:rPr lang="en-US" b="1" dirty="0" smtClean="0">
                <a:solidFill>
                  <a:srgbClr val="FF0000"/>
                </a:solidFill>
              </a:rPr>
              <a:t>Note: it is assumed that </a:t>
            </a:r>
            <a:r>
              <a:rPr lang="en-US" b="1" dirty="0" err="1" smtClean="0">
                <a:solidFill>
                  <a:srgbClr val="FF0000"/>
                </a:solidFill>
                <a:latin typeface="Symbol" panose="05050102010706020507" pitchFamily="18" charset="2"/>
              </a:rPr>
              <a:t>s</a:t>
            </a:r>
            <a:r>
              <a:rPr lang="en-US" b="1" baseline="-25000" dirty="0" err="1" smtClean="0">
                <a:solidFill>
                  <a:srgbClr val="FF0000"/>
                </a:solidFill>
              </a:rPr>
              <a:t>y</a:t>
            </a:r>
            <a:r>
              <a:rPr lang="en-US" b="1" dirty="0" smtClean="0">
                <a:solidFill>
                  <a:srgbClr val="FF0000"/>
                </a:solidFill>
              </a:rPr>
              <a:t> &gt; </a:t>
            </a:r>
            <a:r>
              <a:rPr lang="en-US" b="1" dirty="0" err="1" smtClean="0">
                <a:solidFill>
                  <a:srgbClr val="FF0000"/>
                </a:solidFill>
                <a:latin typeface="Symbol" panose="05050102010706020507" pitchFamily="18" charset="2"/>
              </a:rPr>
              <a:t>s</a:t>
            </a:r>
            <a:r>
              <a:rPr lang="en-US" b="1" baseline="-25000" dirty="0" err="1" smtClean="0">
                <a:solidFill>
                  <a:srgbClr val="FF0000"/>
                </a:solidFill>
              </a:rPr>
              <a:t>x</a:t>
            </a:r>
            <a:r>
              <a:rPr lang="en-US" b="1" dirty="0" smtClean="0">
                <a:solidFill>
                  <a:srgbClr val="FF0000"/>
                </a:solidFill>
              </a:rPr>
              <a:t> </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blinds(horizontal)">
                                      <p:cBhvr>
                                        <p:cTn id="15" dur="500"/>
                                        <p:tgtEl>
                                          <p:spTgt spid="6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blinds(horizontal)">
                                      <p:cBhvr>
                                        <p:cTn id="18" dur="500"/>
                                        <p:tgtEl>
                                          <p:spTgt spid="8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blinds(horizontal)">
                                      <p:cBhvr>
                                        <p:cTn id="21" dur="500"/>
                                        <p:tgtEl>
                                          <p:spTgt spid="8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82" grpId="0" animBg="1"/>
      <p:bldP spid="8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Subtitle 2"/>
          <p:cNvSpPr>
            <a:spLocks noGrp="1"/>
          </p:cNvSpPr>
          <p:nvPr>
            <p:ph type="subTitle" idx="1"/>
          </p:nvPr>
        </p:nvSpPr>
        <p:spPr>
          <a:xfrm>
            <a:off x="180122" y="201903"/>
            <a:ext cx="5652509" cy="400110"/>
          </a:xfrm>
          <a:noFill/>
          <a:ln w="9525">
            <a:noFill/>
            <a:miter lim="800000"/>
            <a:headEnd/>
            <a:tailEnd/>
          </a:ln>
        </p:spPr>
        <p:txBody>
          <a:bodyPr vert="horz" wrap="none" lIns="91440" tIns="45720" rIns="91440" bIns="45720" numCol="1" anchor="t" anchorCtr="0" compatLnSpc="1">
            <a:prstTxWarp prst="textNoShape">
              <a:avLst/>
            </a:prstTxWarp>
            <a:spAutoFit/>
          </a:bodyPr>
          <a:lstStyle/>
          <a:p>
            <a:pPr algn="r" rtl="1">
              <a:spcBef>
                <a:spcPct val="0"/>
              </a:spcBef>
            </a:pPr>
            <a:r>
              <a:rPr lang="en-US" sz="2000" b="1" u="sng" dirty="0">
                <a:solidFill>
                  <a:srgbClr val="7030A0"/>
                </a:solidFill>
                <a:latin typeface="Arial" charset="0"/>
                <a:cs typeface="Arial" charset="0"/>
              </a:rPr>
              <a:t>Using the Pole to Determine Principal </a:t>
            </a:r>
            <a:r>
              <a:rPr lang="en-US" sz="2000" b="1" u="sng" dirty="0">
                <a:solidFill>
                  <a:srgbClr val="FF0000"/>
                </a:solidFill>
                <a:latin typeface="Arial" charset="0"/>
                <a:cs typeface="Arial" charset="0"/>
              </a:rPr>
              <a:t>Planes</a:t>
            </a:r>
          </a:p>
        </p:txBody>
      </p:sp>
      <p:sp>
        <p:nvSpPr>
          <p:cNvPr id="10" name="Rectangle 9"/>
          <p:cNvSpPr/>
          <p:nvPr/>
        </p:nvSpPr>
        <p:spPr>
          <a:xfrm>
            <a:off x="0" y="1268760"/>
            <a:ext cx="9036496" cy="646331"/>
          </a:xfrm>
          <a:prstGeom prst="rect">
            <a:avLst/>
          </a:prstGeom>
        </p:spPr>
        <p:txBody>
          <a:bodyPr wrap="square">
            <a:spAutoFit/>
          </a:bodyPr>
          <a:lstStyle/>
          <a:p>
            <a:pPr algn="l" rtl="0"/>
            <a:endParaRPr lang="en-US" dirty="0" smtClean="0"/>
          </a:p>
          <a:p>
            <a:pPr algn="l" rtl="0"/>
            <a:endParaRPr lang="en-US" dirty="0" smtClean="0"/>
          </a:p>
        </p:txBody>
      </p:sp>
      <p:grpSp>
        <p:nvGrpSpPr>
          <p:cNvPr id="2" name="Group 35"/>
          <p:cNvGrpSpPr/>
          <p:nvPr/>
        </p:nvGrpSpPr>
        <p:grpSpPr>
          <a:xfrm>
            <a:off x="6495009" y="1210128"/>
            <a:ext cx="2484276" cy="2180776"/>
            <a:chOff x="5050845" y="2759851"/>
            <a:chExt cx="3958712" cy="3475082"/>
          </a:xfrm>
        </p:grpSpPr>
        <p:sp>
          <p:nvSpPr>
            <p:cNvPr id="19" name="Rectangle 32" descr="Recycled paper"/>
            <p:cNvSpPr>
              <a:spLocks noChangeArrowheads="1"/>
            </p:cNvSpPr>
            <p:nvPr/>
          </p:nvSpPr>
          <p:spPr bwMode="auto">
            <a:xfrm>
              <a:off x="6476469" y="3645120"/>
              <a:ext cx="1435100" cy="1463675"/>
            </a:xfrm>
            <a:prstGeom prst="rect">
              <a:avLst/>
            </a:prstGeom>
            <a:blipFill>
              <a:blip r:embed="rId3" cstate="print"/>
              <a:tile tx="0" ty="0" sx="100000" sy="100000" flip="none" algn="tl"/>
            </a:blipFill>
            <a:ln w="9525">
              <a:solidFill>
                <a:schemeClr val="tx1"/>
              </a:solidFill>
              <a:miter lim="800000"/>
              <a:headEnd/>
              <a:tailEnd/>
            </a:ln>
          </p:spPr>
          <p:txBody>
            <a:bodyPr wrap="none" anchor="ctr"/>
            <a:lstStyle/>
            <a:p>
              <a:endParaRPr lang="en-US"/>
            </a:p>
          </p:txBody>
        </p:sp>
        <p:sp>
          <p:nvSpPr>
            <p:cNvPr id="20" name="Text Box 39"/>
            <p:cNvSpPr txBox="1">
              <a:spLocks noChangeArrowheads="1"/>
            </p:cNvSpPr>
            <p:nvPr/>
          </p:nvSpPr>
          <p:spPr bwMode="auto">
            <a:xfrm>
              <a:off x="6509387" y="2759851"/>
              <a:ext cx="641771" cy="588533"/>
            </a:xfrm>
            <a:prstGeom prst="rect">
              <a:avLst/>
            </a:prstGeom>
            <a:noFill/>
            <a:ln w="9525">
              <a:noFill/>
              <a:miter lim="800000"/>
              <a:headEnd/>
              <a:tailEnd/>
            </a:ln>
          </p:spPr>
          <p:txBody>
            <a:bodyPr wrap="square">
              <a:spAutoFit/>
            </a:bodyPr>
            <a:lstStyle/>
            <a:p>
              <a:r>
                <a:rPr lang="en-US" dirty="0" err="1" smtClean="0">
                  <a:latin typeface="Symbol" pitchFamily="18" charset="2"/>
                </a:rPr>
                <a:t>s</a:t>
              </a:r>
              <a:r>
                <a:rPr lang="en-US" baseline="-25000" dirty="0" err="1" smtClean="0">
                  <a:latin typeface="Times New Roman" pitchFamily="18" charset="0"/>
                </a:rPr>
                <a:t>y</a:t>
              </a:r>
              <a:endParaRPr lang="en-US" baseline="-25000" dirty="0">
                <a:latin typeface="Times New Roman" pitchFamily="18" charset="0"/>
              </a:endParaRPr>
            </a:p>
          </p:txBody>
        </p:sp>
        <p:sp>
          <p:nvSpPr>
            <p:cNvPr id="21" name="Text Box 40"/>
            <p:cNvSpPr txBox="1">
              <a:spLocks noChangeArrowheads="1"/>
            </p:cNvSpPr>
            <p:nvPr/>
          </p:nvSpPr>
          <p:spPr bwMode="auto">
            <a:xfrm>
              <a:off x="6427790" y="5646400"/>
              <a:ext cx="814430" cy="588533"/>
            </a:xfrm>
            <a:prstGeom prst="rect">
              <a:avLst/>
            </a:prstGeom>
            <a:noFill/>
            <a:ln w="9525">
              <a:noFill/>
              <a:miter lim="800000"/>
              <a:headEnd/>
              <a:tailEnd/>
            </a:ln>
          </p:spPr>
          <p:txBody>
            <a:bodyPr wrap="square">
              <a:spAutoFit/>
            </a:bodyPr>
            <a:lstStyle/>
            <a:p>
              <a:r>
                <a:rPr lang="en-US" dirty="0" err="1" smtClean="0">
                  <a:latin typeface="Symbol" pitchFamily="18" charset="2"/>
                </a:rPr>
                <a:t>s</a:t>
              </a:r>
              <a:r>
                <a:rPr lang="en-US" baseline="-25000" dirty="0" err="1" smtClean="0">
                  <a:latin typeface="Times New Roman" pitchFamily="18" charset="0"/>
                </a:rPr>
                <a:t>y</a:t>
              </a:r>
              <a:endParaRPr lang="en-US" baseline="-25000" dirty="0">
                <a:latin typeface="Times New Roman" pitchFamily="18" charset="0"/>
              </a:endParaRPr>
            </a:p>
          </p:txBody>
        </p:sp>
        <p:sp>
          <p:nvSpPr>
            <p:cNvPr id="22" name="Text Box 41"/>
            <p:cNvSpPr txBox="1">
              <a:spLocks noChangeArrowheads="1"/>
            </p:cNvSpPr>
            <p:nvPr/>
          </p:nvSpPr>
          <p:spPr bwMode="auto">
            <a:xfrm>
              <a:off x="8321895" y="3788390"/>
              <a:ext cx="687662" cy="588533"/>
            </a:xfrm>
            <a:prstGeom prst="rect">
              <a:avLst/>
            </a:prstGeom>
            <a:noFill/>
            <a:ln w="9525">
              <a:noFill/>
              <a:miter lim="800000"/>
              <a:headEnd/>
              <a:tailEnd/>
            </a:ln>
          </p:spPr>
          <p:txBody>
            <a:bodyPr wrap="square">
              <a:spAutoFit/>
            </a:bodyPr>
            <a:lstStyle/>
            <a:p>
              <a:r>
                <a:rPr lang="en-US" dirty="0" err="1" smtClean="0">
                  <a:latin typeface="Symbol" pitchFamily="18" charset="2"/>
                </a:rPr>
                <a:t>s</a:t>
              </a:r>
              <a:r>
                <a:rPr lang="en-US" baseline="-25000" dirty="0" err="1" smtClean="0">
                  <a:latin typeface="Times New Roman" pitchFamily="18" charset="0"/>
                </a:rPr>
                <a:t>x</a:t>
              </a:r>
              <a:endParaRPr lang="en-US" baseline="-25000" dirty="0">
                <a:latin typeface="Times New Roman" pitchFamily="18" charset="0"/>
              </a:endParaRPr>
            </a:p>
          </p:txBody>
        </p:sp>
        <p:sp>
          <p:nvSpPr>
            <p:cNvPr id="23" name="Text Box 42"/>
            <p:cNvSpPr txBox="1">
              <a:spLocks noChangeArrowheads="1"/>
            </p:cNvSpPr>
            <p:nvPr/>
          </p:nvSpPr>
          <p:spPr bwMode="auto">
            <a:xfrm>
              <a:off x="5050845" y="3738296"/>
              <a:ext cx="655277" cy="588533"/>
            </a:xfrm>
            <a:prstGeom prst="rect">
              <a:avLst/>
            </a:prstGeom>
            <a:noFill/>
            <a:ln w="9525">
              <a:noFill/>
              <a:miter lim="800000"/>
              <a:headEnd/>
              <a:tailEnd/>
            </a:ln>
          </p:spPr>
          <p:txBody>
            <a:bodyPr wrap="square">
              <a:spAutoFit/>
            </a:bodyPr>
            <a:lstStyle/>
            <a:p>
              <a:r>
                <a:rPr lang="en-US" dirty="0" err="1" smtClean="0">
                  <a:latin typeface="Symbol" pitchFamily="18" charset="2"/>
                </a:rPr>
                <a:t>s</a:t>
              </a:r>
              <a:r>
                <a:rPr lang="en-US" baseline="-25000" dirty="0" err="1" smtClean="0">
                  <a:latin typeface="Times New Roman" pitchFamily="18" charset="0"/>
                </a:rPr>
                <a:t>x</a:t>
              </a:r>
              <a:endParaRPr lang="en-US" baseline="-25000" dirty="0">
                <a:latin typeface="Times New Roman" pitchFamily="18" charset="0"/>
              </a:endParaRPr>
            </a:p>
          </p:txBody>
        </p:sp>
        <p:cxnSp>
          <p:nvCxnSpPr>
            <p:cNvPr id="24" name="Straight Arrow Connector 23"/>
            <p:cNvCxnSpPr/>
            <p:nvPr/>
          </p:nvCxnSpPr>
          <p:spPr>
            <a:xfrm rot="5400000">
              <a:off x="6831149" y="3260151"/>
              <a:ext cx="741363" cy="1588"/>
            </a:xfrm>
            <a:prstGeom prst="straightConnector1">
              <a:avLst/>
            </a:prstGeom>
            <a:noFill/>
            <a:ln w="38100">
              <a:solidFill>
                <a:schemeClr val="tx1"/>
              </a:solidFill>
              <a:round/>
              <a:headEnd/>
              <a:tailEnd type="triangle" w="med" len="med"/>
            </a:ln>
          </p:spPr>
        </p:cxnSp>
        <p:cxnSp>
          <p:nvCxnSpPr>
            <p:cNvPr id="25" name="Straight Arrow Connector 24"/>
            <p:cNvCxnSpPr>
              <a:endCxn id="19" idx="2"/>
            </p:cNvCxnSpPr>
            <p:nvPr/>
          </p:nvCxnSpPr>
          <p:spPr>
            <a:xfrm rot="16200000" flipV="1">
              <a:off x="6748874" y="5553941"/>
              <a:ext cx="898897" cy="8606"/>
            </a:xfrm>
            <a:prstGeom prst="straightConnector1">
              <a:avLst/>
            </a:prstGeom>
            <a:noFill/>
            <a:ln w="38100">
              <a:solidFill>
                <a:schemeClr val="tx1"/>
              </a:solidFill>
              <a:round/>
              <a:headEnd/>
              <a:tailEnd type="triangle" w="med" len="med"/>
            </a:ln>
          </p:spPr>
        </p:cxnSp>
        <p:cxnSp>
          <p:nvCxnSpPr>
            <p:cNvPr id="26" name="Straight Arrow Connector 25"/>
            <p:cNvCxnSpPr/>
            <p:nvPr/>
          </p:nvCxnSpPr>
          <p:spPr>
            <a:xfrm rot="10800000" flipV="1">
              <a:off x="7908393" y="4378906"/>
              <a:ext cx="898897" cy="8606"/>
            </a:xfrm>
            <a:prstGeom prst="straightConnector1">
              <a:avLst/>
            </a:prstGeom>
            <a:noFill/>
            <a:ln w="38100">
              <a:solidFill>
                <a:schemeClr val="tx1"/>
              </a:solidFill>
              <a:round/>
              <a:headEnd/>
              <a:tailEnd type="triangle" w="med" len="med"/>
            </a:ln>
          </p:spPr>
        </p:cxnSp>
        <p:cxnSp>
          <p:nvCxnSpPr>
            <p:cNvPr id="27" name="Straight Arrow Connector 26"/>
            <p:cNvCxnSpPr/>
            <p:nvPr/>
          </p:nvCxnSpPr>
          <p:spPr>
            <a:xfrm rot="10800000" flipV="1">
              <a:off x="5610489" y="4361694"/>
              <a:ext cx="898897" cy="8607"/>
            </a:xfrm>
            <a:prstGeom prst="straightConnector1">
              <a:avLst/>
            </a:prstGeom>
            <a:noFill/>
            <a:ln w="38100">
              <a:solidFill>
                <a:schemeClr val="tx1"/>
              </a:solidFill>
              <a:round/>
              <a:headEnd type="triangle"/>
              <a:tailEnd type="none" w="med" len="med"/>
            </a:ln>
          </p:spPr>
        </p:cxnSp>
        <p:cxnSp>
          <p:nvCxnSpPr>
            <p:cNvPr id="28" name="Straight Arrow Connector 27"/>
            <p:cNvCxnSpPr/>
            <p:nvPr/>
          </p:nvCxnSpPr>
          <p:spPr>
            <a:xfrm rot="10800000">
              <a:off x="6650871" y="3460014"/>
              <a:ext cx="1163822" cy="1588"/>
            </a:xfrm>
            <a:prstGeom prst="straightConnector1">
              <a:avLst/>
            </a:prstGeom>
            <a:noFill/>
            <a:ln w="38100">
              <a:solidFill>
                <a:schemeClr val="tx1"/>
              </a:solidFill>
              <a:round/>
              <a:headEnd type="triangle"/>
              <a:tailEnd type="none" w="med" len="med"/>
            </a:ln>
          </p:spPr>
        </p:cxnSp>
        <p:cxnSp>
          <p:nvCxnSpPr>
            <p:cNvPr id="29" name="Straight Arrow Connector 28"/>
            <p:cNvCxnSpPr/>
            <p:nvPr/>
          </p:nvCxnSpPr>
          <p:spPr>
            <a:xfrm>
              <a:off x="6657444" y="5250877"/>
              <a:ext cx="1163822" cy="1588"/>
            </a:xfrm>
            <a:prstGeom prst="straightConnector1">
              <a:avLst/>
            </a:prstGeom>
            <a:noFill/>
            <a:ln w="38100">
              <a:solidFill>
                <a:schemeClr val="tx1"/>
              </a:solidFill>
              <a:round/>
              <a:headEnd type="triangle"/>
              <a:tailEnd type="none" w="med" len="med"/>
            </a:ln>
          </p:spPr>
        </p:cxnSp>
        <p:cxnSp>
          <p:nvCxnSpPr>
            <p:cNvPr id="30" name="Straight Arrow Connector 29"/>
            <p:cNvCxnSpPr/>
            <p:nvPr/>
          </p:nvCxnSpPr>
          <p:spPr>
            <a:xfrm rot="5400000">
              <a:off x="7521608" y="4369506"/>
              <a:ext cx="1163822" cy="1588"/>
            </a:xfrm>
            <a:prstGeom prst="straightConnector1">
              <a:avLst/>
            </a:prstGeom>
            <a:noFill/>
            <a:ln w="38100">
              <a:solidFill>
                <a:schemeClr val="tx1"/>
              </a:solidFill>
              <a:round/>
              <a:headEnd type="triangle"/>
              <a:tailEnd type="none" w="med" len="med"/>
            </a:ln>
          </p:spPr>
        </p:cxnSp>
        <p:cxnSp>
          <p:nvCxnSpPr>
            <p:cNvPr id="31" name="Straight Arrow Connector 30"/>
            <p:cNvCxnSpPr/>
            <p:nvPr/>
          </p:nvCxnSpPr>
          <p:spPr>
            <a:xfrm rot="16200000" flipV="1">
              <a:off x="5721408" y="4324808"/>
              <a:ext cx="1163822" cy="1588"/>
            </a:xfrm>
            <a:prstGeom prst="straightConnector1">
              <a:avLst/>
            </a:prstGeom>
            <a:noFill/>
            <a:ln w="38100">
              <a:solidFill>
                <a:schemeClr val="tx1"/>
              </a:solidFill>
              <a:round/>
              <a:headEnd type="triangle"/>
              <a:tailEnd type="none" w="med" len="med"/>
            </a:ln>
          </p:spPr>
        </p:cxnSp>
        <p:sp>
          <p:nvSpPr>
            <p:cNvPr id="32" name="Text Box 39"/>
            <p:cNvSpPr txBox="1">
              <a:spLocks noChangeArrowheads="1"/>
            </p:cNvSpPr>
            <p:nvPr/>
          </p:nvSpPr>
          <p:spPr bwMode="auto">
            <a:xfrm>
              <a:off x="5926997" y="2925377"/>
              <a:ext cx="873038" cy="588533"/>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yx</a:t>
              </a:r>
              <a:endParaRPr lang="en-US" baseline="-25000" dirty="0">
                <a:latin typeface="Times New Roman" pitchFamily="18" charset="0"/>
                <a:cs typeface="Times New Roman" pitchFamily="18" charset="0"/>
              </a:endParaRPr>
            </a:p>
          </p:txBody>
        </p:sp>
        <p:sp>
          <p:nvSpPr>
            <p:cNvPr id="33" name="Text Box 39"/>
            <p:cNvSpPr txBox="1">
              <a:spLocks noChangeArrowheads="1"/>
            </p:cNvSpPr>
            <p:nvPr/>
          </p:nvSpPr>
          <p:spPr bwMode="auto">
            <a:xfrm>
              <a:off x="7597397" y="5187419"/>
              <a:ext cx="838435" cy="588533"/>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yx</a:t>
              </a:r>
              <a:endParaRPr lang="en-US" baseline="-25000" dirty="0">
                <a:latin typeface="Times New Roman" pitchFamily="18" charset="0"/>
                <a:cs typeface="Times New Roman" pitchFamily="18" charset="0"/>
              </a:endParaRPr>
            </a:p>
          </p:txBody>
        </p:sp>
        <p:sp>
          <p:nvSpPr>
            <p:cNvPr id="34" name="Text Box 39"/>
            <p:cNvSpPr txBox="1">
              <a:spLocks noChangeArrowheads="1"/>
            </p:cNvSpPr>
            <p:nvPr/>
          </p:nvSpPr>
          <p:spPr bwMode="auto">
            <a:xfrm>
              <a:off x="8034224" y="4713631"/>
              <a:ext cx="699395" cy="588533"/>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xy</a:t>
              </a:r>
              <a:endParaRPr lang="en-US" baseline="-25000" dirty="0">
                <a:latin typeface="Times New Roman" pitchFamily="18" charset="0"/>
                <a:cs typeface="Times New Roman" pitchFamily="18" charset="0"/>
              </a:endParaRPr>
            </a:p>
          </p:txBody>
        </p:sp>
        <p:sp>
          <p:nvSpPr>
            <p:cNvPr id="35" name="Text Box 39"/>
            <p:cNvSpPr txBox="1">
              <a:spLocks noChangeArrowheads="1"/>
            </p:cNvSpPr>
            <p:nvPr/>
          </p:nvSpPr>
          <p:spPr bwMode="auto">
            <a:xfrm>
              <a:off x="5698195" y="3351495"/>
              <a:ext cx="786968" cy="585356"/>
            </a:xfrm>
            <a:prstGeom prst="rect">
              <a:avLst/>
            </a:prstGeom>
            <a:noFill/>
            <a:ln w="9525">
              <a:noFill/>
              <a:miter lim="800000"/>
              <a:headEnd/>
              <a:tailEnd/>
            </a:ln>
          </p:spPr>
          <p:txBody>
            <a:bodyPr wrap="square">
              <a:spAutoFit/>
            </a:bodyPr>
            <a:lstStyle/>
            <a:p>
              <a:pPr algn="l" rtl="0"/>
              <a:r>
                <a:rPr lang="en-US" dirty="0" err="1" smtClean="0">
                  <a:latin typeface="Symbol" pitchFamily="18" charset="2"/>
                </a:rPr>
                <a:t>t</a:t>
              </a:r>
              <a:r>
                <a:rPr lang="en-US" baseline="-25000" dirty="0" err="1" smtClean="0">
                  <a:latin typeface="Times New Roman" pitchFamily="18" charset="0"/>
                  <a:cs typeface="Times New Roman" pitchFamily="18" charset="0"/>
                </a:rPr>
                <a:t>xy</a:t>
              </a:r>
              <a:endParaRPr lang="en-US" baseline="-25000" dirty="0">
                <a:latin typeface="Times New Roman" pitchFamily="18" charset="0"/>
                <a:cs typeface="Times New Roman" pitchFamily="18" charset="0"/>
              </a:endParaRPr>
            </a:p>
          </p:txBody>
        </p:sp>
      </p:grpSp>
      <p:sp>
        <p:nvSpPr>
          <p:cNvPr id="57" name="Rectangle 56"/>
          <p:cNvSpPr/>
          <p:nvPr/>
        </p:nvSpPr>
        <p:spPr>
          <a:xfrm>
            <a:off x="5119711" y="3460063"/>
            <a:ext cx="1925123" cy="338554"/>
          </a:xfrm>
          <a:prstGeom prst="rect">
            <a:avLst/>
          </a:prstGeom>
        </p:spPr>
        <p:txBody>
          <a:bodyPr wrap="square">
            <a:spAutoFit/>
          </a:bodyPr>
          <a:lstStyle/>
          <a:p>
            <a:pPr algn="l" fontAlgn="auto">
              <a:spcAft>
                <a:spcPts val="0"/>
              </a:spcAft>
              <a:defRPr/>
            </a:pPr>
            <a:r>
              <a:rPr lang="en-US" sz="1600" b="1" dirty="0" smtClean="0"/>
              <a:t>Normal  stress, </a:t>
            </a:r>
            <a:r>
              <a:rPr lang="en-US" sz="1600" b="1" dirty="0" smtClean="0">
                <a:latin typeface="Symbol" pitchFamily="18" charset="2"/>
              </a:rPr>
              <a:t>s</a:t>
            </a:r>
            <a:endParaRPr lang="en-US" sz="1600" b="1" dirty="0" smtClean="0"/>
          </a:p>
        </p:txBody>
      </p:sp>
      <p:sp>
        <p:nvSpPr>
          <p:cNvPr id="80" name="Text Box 42"/>
          <p:cNvSpPr txBox="1">
            <a:spLocks noChangeArrowheads="1"/>
          </p:cNvSpPr>
          <p:nvPr/>
        </p:nvSpPr>
        <p:spPr bwMode="auto">
          <a:xfrm>
            <a:off x="7165203" y="2615525"/>
            <a:ext cx="282201" cy="338554"/>
          </a:xfrm>
          <a:prstGeom prst="rect">
            <a:avLst/>
          </a:prstGeom>
          <a:noFill/>
          <a:ln w="9525">
            <a:noFill/>
            <a:miter lim="800000"/>
            <a:headEnd/>
            <a:tailEnd/>
          </a:ln>
        </p:spPr>
        <p:txBody>
          <a:bodyPr wrap="square">
            <a:spAutoFit/>
          </a:bodyPr>
          <a:lstStyle/>
          <a:p>
            <a:pPr algn="l" rtl="0"/>
            <a:r>
              <a:rPr lang="en-US" sz="1600" dirty="0" smtClean="0">
                <a:latin typeface="Times New Roman" pitchFamily="18" charset="0"/>
                <a:cs typeface="Times New Roman" pitchFamily="18" charset="0"/>
              </a:rPr>
              <a:t>E</a:t>
            </a:r>
            <a:endParaRPr lang="en-US" sz="1600" baseline="-25000" dirty="0">
              <a:latin typeface="Times New Roman" pitchFamily="18" charset="0"/>
              <a:cs typeface="Times New Roman" pitchFamily="18" charset="0"/>
            </a:endParaRPr>
          </a:p>
        </p:txBody>
      </p:sp>
      <p:sp>
        <p:nvSpPr>
          <p:cNvPr id="81" name="Text Box 42"/>
          <p:cNvSpPr txBox="1">
            <a:spLocks noChangeArrowheads="1"/>
          </p:cNvSpPr>
          <p:nvPr/>
        </p:nvSpPr>
        <p:spPr bwMode="auto">
          <a:xfrm>
            <a:off x="8320138" y="1467934"/>
            <a:ext cx="282201" cy="338554"/>
          </a:xfrm>
          <a:prstGeom prst="rect">
            <a:avLst/>
          </a:prstGeom>
          <a:noFill/>
          <a:ln w="9525">
            <a:noFill/>
            <a:miter lim="800000"/>
            <a:headEnd/>
            <a:tailEnd/>
          </a:ln>
        </p:spPr>
        <p:txBody>
          <a:bodyPr wrap="square">
            <a:spAutoFit/>
          </a:bodyPr>
          <a:lstStyle/>
          <a:p>
            <a:pPr algn="l" rtl="0"/>
            <a:r>
              <a:rPr lang="en-US" sz="1600" dirty="0" smtClean="0">
                <a:latin typeface="Times New Roman" pitchFamily="18" charset="0"/>
                <a:cs typeface="Times New Roman" pitchFamily="18" charset="0"/>
              </a:rPr>
              <a:t>F</a:t>
            </a:r>
            <a:endParaRPr lang="en-US" sz="1600" baseline="-25000" dirty="0">
              <a:latin typeface="Times New Roman" pitchFamily="18" charset="0"/>
              <a:cs typeface="Times New Roman" pitchFamily="18" charset="0"/>
            </a:endParaRPr>
          </a:p>
        </p:txBody>
      </p:sp>
      <p:grpSp>
        <p:nvGrpSpPr>
          <p:cNvPr id="85" name="Group 84"/>
          <p:cNvGrpSpPr/>
          <p:nvPr/>
        </p:nvGrpSpPr>
        <p:grpSpPr>
          <a:xfrm>
            <a:off x="138616" y="1085856"/>
            <a:ext cx="5397307" cy="4167346"/>
            <a:chOff x="138616" y="1085856"/>
            <a:chExt cx="5397307" cy="4167346"/>
          </a:xfrm>
        </p:grpSpPr>
        <p:cxnSp>
          <p:nvCxnSpPr>
            <p:cNvPr id="14" name="Straight Arrow Connector 13"/>
            <p:cNvCxnSpPr/>
            <p:nvPr/>
          </p:nvCxnSpPr>
          <p:spPr>
            <a:xfrm>
              <a:off x="671383" y="3460063"/>
              <a:ext cx="4864540" cy="1882"/>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flipH="1" flipV="1">
              <a:off x="-1248830" y="3332048"/>
              <a:ext cx="3840427" cy="1882"/>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695497" y="2158585"/>
              <a:ext cx="2602956" cy="260295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p:cNvCxnSpPr>
              <a:stCxn id="17" idx="5"/>
              <a:endCxn id="17" idx="1"/>
            </p:cNvCxnSpPr>
            <p:nvPr/>
          </p:nvCxnSpPr>
          <p:spPr>
            <a:xfrm rot="5400000" flipH="1">
              <a:off x="2076690" y="2539779"/>
              <a:ext cx="1840569" cy="18405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3865047" y="4377436"/>
              <a:ext cx="1254665" cy="369332"/>
            </a:xfrm>
            <a:prstGeom prst="rect">
              <a:avLst/>
            </a:prstGeom>
          </p:spPr>
          <p:txBody>
            <a:bodyPr wrap="square">
              <a:spAutoFit/>
            </a:bodyPr>
            <a:lstStyle/>
            <a:p>
              <a:pPr algn="l" fontAlgn="auto">
                <a:spcAft>
                  <a:spcPts val="0"/>
                </a:spcAft>
                <a:defRPr/>
              </a:pPr>
              <a:r>
                <a:rPr lang="en-US" b="1" dirty="0" smtClean="0"/>
                <a:t>(</a:t>
              </a:r>
              <a:r>
                <a:rPr lang="en-US" b="1" dirty="0" err="1" smtClean="0">
                  <a:latin typeface="Symbol" pitchFamily="18" charset="2"/>
                </a:rPr>
                <a:t>s</a:t>
              </a:r>
              <a:r>
                <a:rPr lang="en-US" b="1" baseline="-25000" dirty="0" err="1" smtClean="0"/>
                <a:t>y</a:t>
              </a:r>
              <a:r>
                <a:rPr lang="en-US" b="1" dirty="0" smtClean="0"/>
                <a:t>, -</a:t>
              </a:r>
              <a:r>
                <a:rPr lang="en-US" b="1" dirty="0" err="1" smtClean="0">
                  <a:latin typeface="Symbol" pitchFamily="18" charset="2"/>
                </a:rPr>
                <a:t>t</a:t>
              </a:r>
              <a:r>
                <a:rPr lang="en-US" b="1" baseline="-25000" dirty="0" err="1" smtClean="0"/>
                <a:t>xy</a:t>
              </a:r>
              <a:r>
                <a:rPr lang="en-US" b="1" dirty="0" smtClean="0"/>
                <a:t>)</a:t>
              </a:r>
            </a:p>
          </p:txBody>
        </p:sp>
        <p:sp>
          <p:nvSpPr>
            <p:cNvPr id="50" name="Rectangle 49"/>
            <p:cNvSpPr/>
            <p:nvPr/>
          </p:nvSpPr>
          <p:spPr>
            <a:xfrm>
              <a:off x="1378785" y="2030926"/>
              <a:ext cx="1300185" cy="369332"/>
            </a:xfrm>
            <a:prstGeom prst="rect">
              <a:avLst/>
            </a:prstGeom>
          </p:spPr>
          <p:txBody>
            <a:bodyPr wrap="square">
              <a:spAutoFit/>
            </a:bodyPr>
            <a:lstStyle/>
            <a:p>
              <a:pPr algn="l" fontAlgn="auto">
                <a:spcAft>
                  <a:spcPts val="0"/>
                </a:spcAft>
                <a:defRPr/>
              </a:pPr>
              <a:r>
                <a:rPr lang="en-US" b="1" dirty="0" smtClean="0"/>
                <a:t>(</a:t>
              </a:r>
              <a:r>
                <a:rPr lang="en-US" b="1" dirty="0" err="1" smtClean="0">
                  <a:latin typeface="Symbol" pitchFamily="18" charset="2"/>
                </a:rPr>
                <a:t>s</a:t>
              </a:r>
              <a:r>
                <a:rPr lang="en-US" b="1" baseline="-25000" dirty="0" err="1" smtClean="0"/>
                <a:t>x</a:t>
              </a:r>
              <a:r>
                <a:rPr lang="en-US" b="1" dirty="0" smtClean="0"/>
                <a:t>, </a:t>
              </a:r>
              <a:r>
                <a:rPr lang="en-US" b="1" dirty="0" err="1" smtClean="0">
                  <a:latin typeface="Symbol" pitchFamily="18" charset="2"/>
                </a:rPr>
                <a:t>t</a:t>
              </a:r>
              <a:r>
                <a:rPr lang="en-US" b="1" baseline="-25000" dirty="0" err="1" smtClean="0"/>
                <a:t>xy</a:t>
              </a:r>
              <a:r>
                <a:rPr lang="en-US" b="1" dirty="0" smtClean="0"/>
                <a:t>)</a:t>
              </a:r>
            </a:p>
          </p:txBody>
        </p:sp>
        <p:sp>
          <p:nvSpPr>
            <p:cNvPr id="58" name="Rectangle 57"/>
            <p:cNvSpPr/>
            <p:nvPr/>
          </p:nvSpPr>
          <p:spPr>
            <a:xfrm rot="16200000">
              <a:off x="-494828" y="1822741"/>
              <a:ext cx="1812324" cy="338554"/>
            </a:xfrm>
            <a:prstGeom prst="rect">
              <a:avLst/>
            </a:prstGeom>
          </p:spPr>
          <p:txBody>
            <a:bodyPr wrap="square">
              <a:spAutoFit/>
            </a:bodyPr>
            <a:lstStyle/>
            <a:p>
              <a:pPr algn="l" fontAlgn="auto">
                <a:spcAft>
                  <a:spcPts val="0"/>
                </a:spcAft>
                <a:defRPr/>
              </a:pPr>
              <a:r>
                <a:rPr lang="en-US" sz="1600" b="1" dirty="0" smtClean="0"/>
                <a:t>Shear  stress, </a:t>
              </a:r>
              <a:r>
                <a:rPr lang="en-US" sz="1600" b="1" dirty="0" smtClean="0">
                  <a:latin typeface="Symbol" pitchFamily="18" charset="2"/>
                </a:rPr>
                <a:t>t</a:t>
              </a:r>
              <a:endParaRPr lang="en-US" sz="1600" b="1" dirty="0" smtClean="0"/>
            </a:p>
          </p:txBody>
        </p:sp>
        <p:sp>
          <p:nvSpPr>
            <p:cNvPr id="51" name="Oval 50"/>
            <p:cNvSpPr/>
            <p:nvPr/>
          </p:nvSpPr>
          <p:spPr>
            <a:xfrm>
              <a:off x="3865047" y="4325501"/>
              <a:ext cx="136026" cy="13602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p:cNvCxnSpPr>
              <a:stCxn id="51" idx="2"/>
              <a:endCxn id="17" idx="3"/>
            </p:cNvCxnSpPr>
            <p:nvPr/>
          </p:nvCxnSpPr>
          <p:spPr>
            <a:xfrm rot="10800000">
              <a:off x="2076691" y="4380348"/>
              <a:ext cx="1788356" cy="13167"/>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1830386" y="4386201"/>
              <a:ext cx="306887" cy="461665"/>
            </a:xfrm>
            <a:prstGeom prst="rect">
              <a:avLst/>
            </a:prstGeom>
          </p:spPr>
          <p:txBody>
            <a:bodyPr wrap="square">
              <a:spAutoFit/>
            </a:bodyPr>
            <a:lstStyle/>
            <a:p>
              <a:pPr algn="l" rtl="0" fontAlgn="auto">
                <a:spcAft>
                  <a:spcPts val="0"/>
                </a:spcAft>
                <a:defRPr/>
              </a:pPr>
              <a:r>
                <a:rPr lang="en-US" sz="2400" b="1" dirty="0" smtClean="0">
                  <a:solidFill>
                    <a:srgbClr val="FF0000"/>
                  </a:solidFill>
                  <a:latin typeface="+mn-lt"/>
                </a:rPr>
                <a:t>P</a:t>
              </a:r>
              <a:endParaRPr lang="en-US" sz="2000" b="1" dirty="0" smtClean="0">
                <a:solidFill>
                  <a:srgbClr val="FF0000"/>
                </a:solidFill>
                <a:latin typeface="+mn-lt"/>
              </a:endParaRPr>
            </a:p>
          </p:txBody>
        </p:sp>
        <p:sp>
          <p:nvSpPr>
            <p:cNvPr id="67" name="Oval 66"/>
            <p:cNvSpPr/>
            <p:nvPr/>
          </p:nvSpPr>
          <p:spPr>
            <a:xfrm>
              <a:off x="1967171" y="4308825"/>
              <a:ext cx="136026" cy="13602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Straight Connector 68"/>
            <p:cNvCxnSpPr>
              <a:stCxn id="67" idx="7"/>
            </p:cNvCxnSpPr>
            <p:nvPr/>
          </p:nvCxnSpPr>
          <p:spPr>
            <a:xfrm rot="5400000" flipH="1" flipV="1">
              <a:off x="3117254" y="1937826"/>
              <a:ext cx="1356943" cy="3424898"/>
            </a:xfrm>
            <a:prstGeom prst="line">
              <a:avLst/>
            </a:prstGeom>
            <a:ln w="25400">
              <a:solidFill>
                <a:srgbClr val="0B0BEF"/>
              </a:solidFill>
              <a:prstDash val="solid"/>
            </a:ln>
          </p:spPr>
          <p:style>
            <a:lnRef idx="1">
              <a:schemeClr val="accent1"/>
            </a:lnRef>
            <a:fillRef idx="0">
              <a:schemeClr val="accent1"/>
            </a:fillRef>
            <a:effectRef idx="0">
              <a:schemeClr val="accent1"/>
            </a:effectRef>
            <a:fontRef idx="minor">
              <a:schemeClr val="tx1"/>
            </a:fontRef>
          </p:style>
        </p:cxnSp>
        <p:sp>
          <p:nvSpPr>
            <p:cNvPr id="87" name="Oval 86"/>
            <p:cNvSpPr/>
            <p:nvPr/>
          </p:nvSpPr>
          <p:spPr>
            <a:xfrm>
              <a:off x="1990587" y="2458696"/>
              <a:ext cx="136026" cy="13602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Connector 55"/>
            <p:cNvCxnSpPr/>
            <p:nvPr/>
          </p:nvCxnSpPr>
          <p:spPr>
            <a:xfrm rot="16200000" flipV="1">
              <a:off x="885224" y="3218691"/>
              <a:ext cx="1677183" cy="617344"/>
            </a:xfrm>
            <a:prstGeom prst="line">
              <a:avLst/>
            </a:prstGeom>
            <a:ln w="25400">
              <a:solidFill>
                <a:srgbClr val="0B0BEF"/>
              </a:solidFill>
              <a:prstDash val="solid"/>
            </a:ln>
          </p:spPr>
          <p:style>
            <a:lnRef idx="1">
              <a:schemeClr val="accent1"/>
            </a:lnRef>
            <a:fillRef idx="0">
              <a:schemeClr val="accent1"/>
            </a:fillRef>
            <a:effectRef idx="0">
              <a:schemeClr val="accent1"/>
            </a:effectRef>
            <a:fontRef idx="minor">
              <a:schemeClr val="tx1"/>
            </a:fontRef>
          </p:style>
        </p:cxnSp>
        <p:sp>
          <p:nvSpPr>
            <p:cNvPr id="61" name="Oval 60"/>
            <p:cNvSpPr/>
            <p:nvPr/>
          </p:nvSpPr>
          <p:spPr>
            <a:xfrm>
              <a:off x="2938364" y="3393932"/>
              <a:ext cx="136026" cy="13602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rot="20299660">
              <a:off x="4667272" y="2696180"/>
              <a:ext cx="480986" cy="480986"/>
            </a:xfrm>
            <a:prstGeom prst="rect">
              <a:avLst/>
            </a:prstGeom>
            <a:blipFill>
              <a:blip r:embed="rId3" cstate="print"/>
              <a:tile tx="0" ty="0" sx="100000" sy="100000" flip="none" algn="tl"/>
            </a:bli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Arrow Connector 69"/>
            <p:cNvCxnSpPr/>
            <p:nvPr/>
          </p:nvCxnSpPr>
          <p:spPr>
            <a:xfrm rot="16200000" flipH="1">
              <a:off x="4478193" y="2338025"/>
              <a:ext cx="463101" cy="228570"/>
            </a:xfrm>
            <a:prstGeom prst="straightConnector1">
              <a:avLst/>
            </a:prstGeom>
            <a:noFill/>
            <a:ln w="38100">
              <a:solidFill>
                <a:schemeClr val="tx1"/>
              </a:solidFill>
              <a:round/>
              <a:headEnd/>
              <a:tailEnd type="triangle" w="med" len="med"/>
            </a:ln>
          </p:spPr>
        </p:cxnSp>
        <p:sp>
          <p:nvSpPr>
            <p:cNvPr id="75" name="Rectangle 74"/>
            <p:cNvSpPr/>
            <p:nvPr/>
          </p:nvSpPr>
          <p:spPr>
            <a:xfrm rot="20299660">
              <a:off x="1036441" y="2805353"/>
              <a:ext cx="480986" cy="480986"/>
            </a:xfrm>
            <a:prstGeom prst="rect">
              <a:avLst/>
            </a:prstGeom>
            <a:blipFill>
              <a:blip r:embed="rId3" cstate="print"/>
              <a:tile tx="0" ty="0" sx="100000" sy="100000" flip="none" algn="tl"/>
            </a:bli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6" name="Straight Arrow Connector 75"/>
            <p:cNvCxnSpPr/>
            <p:nvPr/>
          </p:nvCxnSpPr>
          <p:spPr>
            <a:xfrm flipV="1">
              <a:off x="549833" y="3113758"/>
              <a:ext cx="501884" cy="224565"/>
            </a:xfrm>
            <a:prstGeom prst="straightConnector1">
              <a:avLst/>
            </a:prstGeom>
            <a:noFill/>
            <a:ln w="38100">
              <a:solidFill>
                <a:schemeClr val="tx1"/>
              </a:solidFill>
              <a:round/>
              <a:headEnd/>
              <a:tailEnd type="triangle" w="med" len="med"/>
            </a:ln>
          </p:spPr>
        </p:cxnSp>
        <p:sp>
          <p:nvSpPr>
            <p:cNvPr id="78" name="Text Box 42"/>
            <p:cNvSpPr txBox="1">
              <a:spLocks noChangeArrowheads="1"/>
            </p:cNvSpPr>
            <p:nvPr/>
          </p:nvSpPr>
          <p:spPr bwMode="auto">
            <a:xfrm>
              <a:off x="4502886" y="1948750"/>
              <a:ext cx="411217" cy="369332"/>
            </a:xfrm>
            <a:prstGeom prst="rect">
              <a:avLst/>
            </a:prstGeom>
            <a:noFill/>
            <a:ln w="9525">
              <a:noFill/>
              <a:miter lim="800000"/>
              <a:headEnd/>
              <a:tailEnd/>
            </a:ln>
          </p:spPr>
          <p:txBody>
            <a:bodyPr wrap="square">
              <a:spAutoFit/>
            </a:bodyPr>
            <a:lstStyle/>
            <a:p>
              <a:r>
                <a:rPr lang="en-US" b="1" dirty="0" smtClean="0">
                  <a:solidFill>
                    <a:srgbClr val="FF0000"/>
                  </a:solidFill>
                  <a:latin typeface="Symbol" pitchFamily="18" charset="2"/>
                </a:rPr>
                <a:t>s</a:t>
              </a:r>
              <a:r>
                <a:rPr lang="en-US" b="1" baseline="-25000" dirty="0" smtClean="0">
                  <a:solidFill>
                    <a:srgbClr val="FF0000"/>
                  </a:solidFill>
                  <a:latin typeface="Times New Roman" pitchFamily="18" charset="0"/>
                </a:rPr>
                <a:t>1</a:t>
              </a:r>
              <a:endParaRPr lang="en-US" b="1" baseline="-25000" dirty="0">
                <a:solidFill>
                  <a:srgbClr val="FF0000"/>
                </a:solidFill>
                <a:latin typeface="Times New Roman" pitchFamily="18" charset="0"/>
              </a:endParaRPr>
            </a:p>
          </p:txBody>
        </p:sp>
        <p:sp>
          <p:nvSpPr>
            <p:cNvPr id="79" name="Text Box 42"/>
            <p:cNvSpPr txBox="1">
              <a:spLocks noChangeArrowheads="1"/>
            </p:cNvSpPr>
            <p:nvPr/>
          </p:nvSpPr>
          <p:spPr bwMode="auto">
            <a:xfrm>
              <a:off x="138616" y="3209266"/>
              <a:ext cx="411217" cy="369332"/>
            </a:xfrm>
            <a:prstGeom prst="rect">
              <a:avLst/>
            </a:prstGeom>
            <a:noFill/>
            <a:ln w="9525">
              <a:noFill/>
              <a:miter lim="800000"/>
              <a:headEnd/>
              <a:tailEnd/>
            </a:ln>
          </p:spPr>
          <p:txBody>
            <a:bodyPr wrap="square">
              <a:spAutoFit/>
            </a:bodyPr>
            <a:lstStyle/>
            <a:p>
              <a:r>
                <a:rPr lang="en-US" b="1" dirty="0" smtClean="0">
                  <a:solidFill>
                    <a:srgbClr val="FF0000"/>
                  </a:solidFill>
                  <a:latin typeface="Symbol" pitchFamily="18" charset="2"/>
                </a:rPr>
                <a:t>s</a:t>
              </a:r>
              <a:r>
                <a:rPr lang="en-US" b="1" baseline="-25000" dirty="0" smtClean="0">
                  <a:solidFill>
                    <a:srgbClr val="FF0000"/>
                  </a:solidFill>
                  <a:latin typeface="Times New Roman" pitchFamily="18" charset="0"/>
                </a:rPr>
                <a:t>3</a:t>
              </a:r>
              <a:endParaRPr lang="en-US" b="1" baseline="-25000" dirty="0">
                <a:solidFill>
                  <a:srgbClr val="FF0000"/>
                </a:solidFill>
                <a:latin typeface="Times New Roman" pitchFamily="18" charset="0"/>
              </a:endParaRPr>
            </a:p>
          </p:txBody>
        </p:sp>
      </p:grpSp>
      <p:sp>
        <p:nvSpPr>
          <p:cNvPr id="88" name="Freeform 87"/>
          <p:cNvSpPr/>
          <p:nvPr/>
        </p:nvSpPr>
        <p:spPr>
          <a:xfrm>
            <a:off x="4539343" y="3352800"/>
            <a:ext cx="849086" cy="1012371"/>
          </a:xfrm>
          <a:custGeom>
            <a:avLst/>
            <a:gdLst>
              <a:gd name="connsiteX0" fmla="*/ 0 w 849086"/>
              <a:gd name="connsiteY0" fmla="*/ 0 h 1012371"/>
              <a:gd name="connsiteX1" fmla="*/ 185057 w 849086"/>
              <a:gd name="connsiteY1" fmla="*/ 446314 h 1012371"/>
              <a:gd name="connsiteX2" fmla="*/ 849086 w 849086"/>
              <a:gd name="connsiteY2" fmla="*/ 1012371 h 1012371"/>
            </a:gdLst>
            <a:ahLst/>
            <a:cxnLst>
              <a:cxn ang="0">
                <a:pos x="connsiteX0" y="connsiteY0"/>
              </a:cxn>
              <a:cxn ang="0">
                <a:pos x="connsiteX1" y="connsiteY1"/>
              </a:cxn>
              <a:cxn ang="0">
                <a:pos x="connsiteX2" y="connsiteY2"/>
              </a:cxn>
            </a:cxnLst>
            <a:rect l="l" t="t" r="r" b="b"/>
            <a:pathLst>
              <a:path w="849086" h="1012371">
                <a:moveTo>
                  <a:pt x="0" y="0"/>
                </a:moveTo>
                <a:cubicBezTo>
                  <a:pt x="21771" y="138793"/>
                  <a:pt x="43543" y="277586"/>
                  <a:pt x="185057" y="446314"/>
                </a:cubicBezTo>
                <a:cubicBezTo>
                  <a:pt x="326571" y="615042"/>
                  <a:pt x="720272" y="903514"/>
                  <a:pt x="849086" y="1012371"/>
                </a:cubicBezTo>
              </a:path>
            </a:pathLst>
          </a:custGeom>
          <a:ln>
            <a:solidFill>
              <a:srgbClr val="FF0000"/>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Rectangle 88"/>
          <p:cNvSpPr/>
          <p:nvPr/>
        </p:nvSpPr>
        <p:spPr>
          <a:xfrm>
            <a:off x="5470915" y="4255016"/>
            <a:ext cx="2399284" cy="646331"/>
          </a:xfrm>
          <a:prstGeom prst="rect">
            <a:avLst/>
          </a:prstGeom>
        </p:spPr>
        <p:txBody>
          <a:bodyPr wrap="square">
            <a:spAutoFit/>
          </a:bodyPr>
          <a:lstStyle/>
          <a:p>
            <a:pPr algn="l" rtl="0" fontAlgn="auto">
              <a:spcAft>
                <a:spcPts val="0"/>
              </a:spcAft>
              <a:defRPr/>
            </a:pPr>
            <a:r>
              <a:rPr lang="en-US" b="1" dirty="0" smtClean="0">
                <a:solidFill>
                  <a:srgbClr val="0B0BEF"/>
                </a:solidFill>
                <a:latin typeface="+mn-lt"/>
              </a:rPr>
              <a:t>Direction of Major Principal Plane</a:t>
            </a:r>
          </a:p>
        </p:txBody>
      </p:sp>
      <p:sp>
        <p:nvSpPr>
          <p:cNvPr id="90" name="Rectangle 89"/>
          <p:cNvSpPr/>
          <p:nvPr/>
        </p:nvSpPr>
        <p:spPr>
          <a:xfrm>
            <a:off x="790945" y="4930037"/>
            <a:ext cx="2399284" cy="646331"/>
          </a:xfrm>
          <a:prstGeom prst="rect">
            <a:avLst/>
          </a:prstGeom>
        </p:spPr>
        <p:txBody>
          <a:bodyPr wrap="square">
            <a:spAutoFit/>
          </a:bodyPr>
          <a:lstStyle/>
          <a:p>
            <a:pPr algn="l" rtl="0" fontAlgn="auto">
              <a:spcAft>
                <a:spcPts val="0"/>
              </a:spcAft>
              <a:defRPr/>
            </a:pPr>
            <a:r>
              <a:rPr lang="en-US" b="1" dirty="0" smtClean="0">
                <a:solidFill>
                  <a:srgbClr val="0B0BEF"/>
                </a:solidFill>
                <a:latin typeface="+mn-lt"/>
              </a:rPr>
              <a:t>Direction of Minor Principal Plane</a:t>
            </a:r>
          </a:p>
        </p:txBody>
      </p:sp>
      <p:sp>
        <p:nvSpPr>
          <p:cNvPr id="91" name="Freeform 90"/>
          <p:cNvSpPr/>
          <p:nvPr/>
        </p:nvSpPr>
        <p:spPr>
          <a:xfrm>
            <a:off x="1150257" y="3755571"/>
            <a:ext cx="678543" cy="1186543"/>
          </a:xfrm>
          <a:custGeom>
            <a:avLst/>
            <a:gdLst>
              <a:gd name="connsiteX0" fmla="*/ 678543 w 678543"/>
              <a:gd name="connsiteY0" fmla="*/ 0 h 1186543"/>
              <a:gd name="connsiteX1" fmla="*/ 101600 w 678543"/>
              <a:gd name="connsiteY1" fmla="*/ 391886 h 1186543"/>
              <a:gd name="connsiteX2" fmla="*/ 68943 w 678543"/>
              <a:gd name="connsiteY2" fmla="*/ 1186543 h 1186543"/>
            </a:gdLst>
            <a:ahLst/>
            <a:cxnLst>
              <a:cxn ang="0">
                <a:pos x="connsiteX0" y="connsiteY0"/>
              </a:cxn>
              <a:cxn ang="0">
                <a:pos x="connsiteX1" y="connsiteY1"/>
              </a:cxn>
              <a:cxn ang="0">
                <a:pos x="connsiteX2" y="connsiteY2"/>
              </a:cxn>
            </a:cxnLst>
            <a:rect l="l" t="t" r="r" b="b"/>
            <a:pathLst>
              <a:path w="678543" h="1186543">
                <a:moveTo>
                  <a:pt x="678543" y="0"/>
                </a:moveTo>
                <a:cubicBezTo>
                  <a:pt x="440871" y="97064"/>
                  <a:pt x="203200" y="194129"/>
                  <a:pt x="101600" y="391886"/>
                </a:cubicBezTo>
                <a:cubicBezTo>
                  <a:pt x="0" y="589643"/>
                  <a:pt x="68943" y="1186543"/>
                  <a:pt x="68943" y="1186543"/>
                </a:cubicBezTo>
              </a:path>
            </a:pathLst>
          </a:custGeom>
          <a:ln>
            <a:solidFill>
              <a:srgbClr val="FF0000"/>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p:cNvSpPr/>
          <p:nvPr/>
        </p:nvSpPr>
        <p:spPr>
          <a:xfrm>
            <a:off x="2635646" y="4007088"/>
            <a:ext cx="608351" cy="369332"/>
          </a:xfrm>
          <a:prstGeom prst="rect">
            <a:avLst/>
          </a:prstGeom>
          <a:ln>
            <a:noFill/>
          </a:ln>
        </p:spPr>
        <p:txBody>
          <a:bodyPr wrap="square">
            <a:spAutoFit/>
          </a:bodyPr>
          <a:lstStyle/>
          <a:p>
            <a:pPr algn="l" rtl="0" fontAlgn="auto">
              <a:spcAft>
                <a:spcPts val="0"/>
              </a:spcAft>
              <a:defRPr/>
            </a:pPr>
            <a:r>
              <a:rPr lang="en-US" b="1" dirty="0" err="1" smtClean="0">
                <a:latin typeface="Symbol" panose="05050102010706020507" pitchFamily="18" charset="2"/>
              </a:rPr>
              <a:t>q</a:t>
            </a:r>
            <a:r>
              <a:rPr lang="en-US" b="1" baseline="-25000" dirty="0" err="1" smtClean="0">
                <a:latin typeface="+mn-lt"/>
              </a:rPr>
              <a:t>p</a:t>
            </a:r>
            <a:endParaRPr lang="en-US" sz="1600" b="1" dirty="0" smtClean="0">
              <a:latin typeface="+mn-lt"/>
            </a:endParaRPr>
          </a:p>
        </p:txBody>
      </p:sp>
      <p:sp>
        <p:nvSpPr>
          <p:cNvPr id="53" name="Arc 52"/>
          <p:cNvSpPr/>
          <p:nvPr/>
        </p:nvSpPr>
        <p:spPr>
          <a:xfrm rot="1243840">
            <a:off x="1713265" y="3927245"/>
            <a:ext cx="947390" cy="945549"/>
          </a:xfrm>
          <a:prstGeom prst="arc">
            <a:avLst>
              <a:gd name="adj1" fmla="val 18186516"/>
              <a:gd name="adj2" fmla="val 20487521"/>
            </a:avLst>
          </a:prstGeom>
          <a:ln w="22225">
            <a:solidFill>
              <a:srgbClr val="FF0000"/>
            </a:solidFill>
            <a:headEnd type="stealth"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linds(horizontal)">
                                      <p:cBhvr>
                                        <p:cTn id="7" dur="500"/>
                                        <p:tgtEl>
                                          <p:spTgt spid="5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blinds(horizontal)">
                                      <p:cBhvr>
                                        <p:cTn id="1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00009" y="125474"/>
            <a:ext cx="1857757" cy="441260"/>
          </a:xfrm>
          <a:prstGeom prst="rect">
            <a:avLst/>
          </a:prstGeom>
        </p:spPr>
        <p:txBody>
          <a:bodyPr rtlCol="0">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Font typeface="Arial" pitchFamily="34" charset="0"/>
              <a:buNone/>
              <a:defRPr/>
            </a:pPr>
            <a:r>
              <a:rPr lang="en-US" sz="2400" b="1" u="sng" dirty="0" smtClean="0">
                <a:solidFill>
                  <a:srgbClr val="00B050"/>
                </a:solidFill>
                <a:latin typeface="Arial" pitchFamily="34" charset="0"/>
                <a:cs typeface="Arial" pitchFamily="34" charset="0"/>
              </a:rPr>
              <a:t>Example 1</a:t>
            </a:r>
          </a:p>
          <a:p>
            <a:pPr marL="539750" indent="-357188">
              <a:lnSpc>
                <a:spcPct val="150000"/>
              </a:lnSpc>
              <a:spcBef>
                <a:spcPts val="0"/>
              </a:spcBef>
              <a:buFont typeface="Wingdings" pitchFamily="2" charset="2"/>
              <a:buChar char="q"/>
              <a:defRPr/>
            </a:pPr>
            <a:endParaRPr lang="en-US" sz="800" b="1" u="sng" dirty="0" smtClean="0">
              <a:latin typeface="Arial Black" pitchFamily="34" charset="0"/>
            </a:endParaRPr>
          </a:p>
          <a:p>
            <a:endParaRPr lang="en-US" sz="1800" b="1" u="sng" dirty="0" smtClean="0">
              <a:solidFill>
                <a:srgbClr val="C00000"/>
              </a:solidFill>
              <a:latin typeface="Arial" pitchFamily="34" charset="0"/>
              <a:cs typeface="Arial" pitchFamily="34" charset="0"/>
            </a:endParaRPr>
          </a:p>
          <a:p>
            <a:pPr>
              <a:buFont typeface="Arial" pitchFamily="34" charset="0"/>
              <a:buNone/>
              <a:defRPr/>
            </a:pPr>
            <a:endParaRPr lang="en-US" sz="1800" b="1" u="sng" dirty="0" smtClean="0">
              <a:latin typeface="Arial" pitchFamily="34" charset="0"/>
              <a:cs typeface="Arial" pitchFamily="34" charset="0"/>
            </a:endParaRPr>
          </a:p>
          <a:p>
            <a:pPr fontAlgn="auto">
              <a:spcAft>
                <a:spcPts val="0"/>
              </a:spcAft>
              <a:buFont typeface="Arial" pitchFamily="34" charset="0"/>
              <a:buNone/>
              <a:defRPr/>
            </a:pPr>
            <a:r>
              <a:rPr lang="it-IT" altLang="ar-SA" sz="1800" b="1" u="sng" dirty="0" smtClean="0">
                <a:solidFill>
                  <a:srgbClr val="00B050"/>
                </a:solidFill>
                <a:latin typeface="Arial Black" pitchFamily="34" charset="0"/>
              </a:rPr>
              <a:t> </a:t>
            </a: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it-IT" sz="1100" b="1" u="sng" dirty="0" smtClean="0">
              <a:latin typeface="+mj-lt"/>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p:txBody>
      </p:sp>
      <p:sp>
        <p:nvSpPr>
          <p:cNvPr id="5" name="Rectangle 4"/>
          <p:cNvSpPr/>
          <p:nvPr/>
        </p:nvSpPr>
        <p:spPr>
          <a:xfrm>
            <a:off x="185738" y="581022"/>
            <a:ext cx="5414962" cy="1323439"/>
          </a:xfrm>
          <a:prstGeom prst="rect">
            <a:avLst/>
          </a:prstGeom>
        </p:spPr>
        <p:txBody>
          <a:bodyPr wrap="square">
            <a:spAutoFit/>
          </a:bodyPr>
          <a:lstStyle/>
          <a:p>
            <a:pPr algn="just" rtl="0"/>
            <a:r>
              <a:rPr lang="en-US" sz="2000" b="1" dirty="0" smtClean="0">
                <a:latin typeface="+mn-lt"/>
              </a:rPr>
              <a:t>For the stresses of the element  shown across, determine the normal stress and the shear stress on the plane inclined at </a:t>
            </a:r>
            <a:r>
              <a:rPr lang="en-US" sz="2000" b="1" dirty="0" smtClean="0">
                <a:solidFill>
                  <a:srgbClr val="0B0BEF"/>
                </a:solidFill>
                <a:latin typeface="Symbol" panose="05050102010706020507" pitchFamily="18" charset="2"/>
              </a:rPr>
              <a:t>a</a:t>
            </a:r>
            <a:r>
              <a:rPr lang="en-US" sz="2000" b="1" dirty="0" smtClean="0">
                <a:solidFill>
                  <a:srgbClr val="0B0BEF"/>
                </a:solidFill>
                <a:latin typeface="+mn-lt"/>
              </a:rPr>
              <a:t> = 35</a:t>
            </a:r>
            <a:r>
              <a:rPr lang="en-US" sz="2000" b="1" baseline="30000" dirty="0" smtClean="0">
                <a:solidFill>
                  <a:srgbClr val="0B0BEF"/>
                </a:solidFill>
                <a:latin typeface="+mn-lt"/>
              </a:rPr>
              <a:t>o</a:t>
            </a:r>
            <a:r>
              <a:rPr lang="en-US" sz="2000" b="1" dirty="0" smtClean="0">
                <a:latin typeface="+mn-lt"/>
              </a:rPr>
              <a:t> from the horizontal reference plane.</a:t>
            </a:r>
          </a:p>
        </p:txBody>
      </p:sp>
      <p:sp>
        <p:nvSpPr>
          <p:cNvPr id="6" name="Rectangle 5"/>
          <p:cNvSpPr/>
          <p:nvPr/>
        </p:nvSpPr>
        <p:spPr>
          <a:xfrm>
            <a:off x="185738" y="1952619"/>
            <a:ext cx="1172116" cy="369332"/>
          </a:xfrm>
          <a:prstGeom prst="rect">
            <a:avLst/>
          </a:prstGeom>
        </p:spPr>
        <p:txBody>
          <a:bodyPr wrap="none">
            <a:spAutoFit/>
          </a:bodyPr>
          <a:lstStyle/>
          <a:p>
            <a:r>
              <a:rPr lang="en-US" b="1" u="sng" dirty="0">
                <a:solidFill>
                  <a:srgbClr val="0B0BEF"/>
                </a:solidFill>
              </a:rPr>
              <a:t> </a:t>
            </a:r>
            <a:r>
              <a:rPr lang="en-US" b="1" u="sng" dirty="0" smtClean="0">
                <a:solidFill>
                  <a:srgbClr val="0B0BEF"/>
                </a:solidFill>
              </a:rPr>
              <a:t>Solution</a:t>
            </a:r>
            <a:endParaRPr lang="en-US" u="sng" dirty="0">
              <a:solidFill>
                <a:srgbClr val="0B0BEF"/>
              </a:solidFill>
            </a:endParaRPr>
          </a:p>
        </p:txBody>
      </p:sp>
      <mc:AlternateContent xmlns:mc="http://schemas.openxmlformats.org/markup-compatibility/2006" xmlns:a14="http://schemas.microsoft.com/office/drawing/2010/main">
        <mc:Choice Requires="a14">
          <p:sp>
            <p:nvSpPr>
              <p:cNvPr id="7" name="TextBox 6"/>
              <p:cNvSpPr txBox="1"/>
              <p:nvPr/>
            </p:nvSpPr>
            <p:spPr>
              <a:xfrm>
                <a:off x="214316" y="2375399"/>
                <a:ext cx="4886326" cy="402867"/>
              </a:xfrm>
              <a:prstGeom prst="rect">
                <a:avLst/>
              </a:prstGeom>
              <a:solidFill>
                <a:schemeClr val="bg2">
                  <a:lumMod val="75000"/>
                </a:schemeClr>
              </a:solidFill>
              <a:ln>
                <a:solidFill>
                  <a:srgbClr val="FF0000"/>
                </a:solidFill>
              </a:ln>
            </p:spPr>
            <p:txBody>
              <a:bodyPr wrap="square" lIns="0" tIns="0" rIns="0" bIns="0" rtlCol="0">
                <a:spAutoFit/>
              </a:bodyPr>
              <a:lstStyle/>
              <a:p>
                <a:pPr marL="285750" indent="-285750" algn="l" rtl="0">
                  <a:buFont typeface="Wingdings" panose="05000000000000000000" pitchFamily="2" charset="2"/>
                  <a:buChar char="§"/>
                </a:pPr>
                <a14:m>
                  <m:oMath xmlns:m="http://schemas.openxmlformats.org/officeDocument/2006/math">
                    <m:r>
                      <a:rPr lang="en-US" b="1" i="0" smtClean="0">
                        <a:latin typeface="Cambria Math" panose="02040503050406030204" pitchFamily="18" charset="0"/>
                        <a:ea typeface="Cambria Math" panose="02040503050406030204" pitchFamily="18" charset="0"/>
                      </a:rPr>
                      <m:t>𝐂𝐞𝐧𝐭𝐞𝐫</m:t>
                    </m:r>
                    <m:r>
                      <a:rPr lang="en-US" b="1" i="0" smtClean="0">
                        <a:latin typeface="Cambria Math" panose="02040503050406030204" pitchFamily="18" charset="0"/>
                        <a:ea typeface="Cambria Math" panose="02040503050406030204" pitchFamily="18" charset="0"/>
                      </a:rPr>
                      <m:t> </m:t>
                    </m:r>
                    <m:r>
                      <a:rPr lang="en-US" b="1" i="0" smtClean="0">
                        <a:latin typeface="Cambria Math" panose="02040503050406030204" pitchFamily="18" charset="0"/>
                        <a:ea typeface="Cambria Math" panose="02040503050406030204" pitchFamily="18" charset="0"/>
                      </a:rPr>
                      <m:t>𝐨𝐟</m:t>
                    </m:r>
                    <m:r>
                      <a:rPr lang="en-US" b="1" i="0" smtClean="0">
                        <a:latin typeface="Cambria Math" panose="02040503050406030204" pitchFamily="18" charset="0"/>
                        <a:ea typeface="Cambria Math" panose="02040503050406030204" pitchFamily="18" charset="0"/>
                      </a:rPr>
                      <m:t> </m:t>
                    </m:r>
                    <m:r>
                      <a:rPr lang="en-US" b="1" i="0" smtClean="0">
                        <a:latin typeface="Cambria Math" panose="02040503050406030204" pitchFamily="18" charset="0"/>
                        <a:ea typeface="Cambria Math" panose="02040503050406030204" pitchFamily="18" charset="0"/>
                      </a:rPr>
                      <m:t>𝐜𝐢𝐫𝐜𝐥𝐞</m:t>
                    </m:r>
                    <m:r>
                      <a:rPr lang="en-US" b="1" i="1" smtClean="0">
                        <a:latin typeface="Cambria Math" panose="02040503050406030204" pitchFamily="18" charset="0"/>
                        <a:ea typeface="Cambria Math" panose="02040503050406030204" pitchFamily="18" charset="0"/>
                      </a:rPr>
                      <m:t>=</m:t>
                    </m:r>
                    <m:f>
                      <m:fPr>
                        <m:ctrlPr>
                          <a:rPr lang="en-US" b="1" i="1" smtClean="0">
                            <a:latin typeface="Cambria Math" panose="02040503050406030204" pitchFamily="18" charset="0"/>
                          </a:rPr>
                        </m:ctrlPr>
                      </m:fPr>
                      <m:num>
                        <m:sSub>
                          <m:sSubPr>
                            <m:ctrlPr>
                              <a:rPr lang="en-US" b="1" i="1" smtClean="0">
                                <a:latin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𝝈</m:t>
                            </m:r>
                          </m:e>
                          <m:sub>
                            <m:r>
                              <a:rPr lang="en-US" b="1" i="1" smtClean="0">
                                <a:latin typeface="Cambria Math" panose="02040503050406030204" pitchFamily="18" charset="0"/>
                              </a:rPr>
                              <m:t>𝟏</m:t>
                            </m:r>
                          </m:sub>
                        </m:sSub>
                        <m:r>
                          <a:rPr lang="en-US" b="1" i="1" smtClean="0">
                            <a:latin typeface="Cambria Math" panose="02040503050406030204" pitchFamily="18" charset="0"/>
                          </a:rPr>
                          <m:t>+</m:t>
                        </m:r>
                        <m:sSub>
                          <m:sSubPr>
                            <m:ctrlPr>
                              <a:rPr lang="en-US" b="1" i="1" smtClean="0">
                                <a:latin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𝝈</m:t>
                            </m:r>
                          </m:e>
                          <m:sub>
                            <m:r>
                              <a:rPr lang="en-US" b="1" i="1" smtClean="0">
                                <a:latin typeface="Cambria Math" panose="02040503050406030204" pitchFamily="18" charset="0"/>
                              </a:rPr>
                              <m:t>𝟑</m:t>
                            </m:r>
                          </m:sub>
                        </m:sSub>
                      </m:num>
                      <m:den>
                        <m:r>
                          <a:rPr lang="en-US" b="1" i="1" smtClean="0">
                            <a:latin typeface="Cambria Math" panose="02040503050406030204" pitchFamily="18" charset="0"/>
                          </a:rPr>
                          <m:t>𝟐</m:t>
                        </m:r>
                      </m:den>
                    </m:f>
                  </m:oMath>
                </a14:m>
                <a:r>
                  <a:rPr lang="en-US" b="1" dirty="0" smtClean="0"/>
                  <a:t> = </a:t>
                </a:r>
                <a14:m>
                  <m:oMath xmlns:m="http://schemas.openxmlformats.org/officeDocument/2006/math">
                    <m:f>
                      <m:fPr>
                        <m:ctrlPr>
                          <a:rPr lang="en-US" b="1" i="1">
                            <a:latin typeface="Cambria Math" panose="02040503050406030204" pitchFamily="18" charset="0"/>
                          </a:rPr>
                        </m:ctrlPr>
                      </m:fPr>
                      <m:num>
                        <m:r>
                          <a:rPr lang="en-US" b="1" i="1" smtClean="0">
                            <a:latin typeface="Cambria Math" panose="02040503050406030204" pitchFamily="18" charset="0"/>
                          </a:rPr>
                          <m:t>𝟓𝟐</m:t>
                        </m:r>
                        <m:r>
                          <a:rPr lang="en-US" b="1" i="1">
                            <a:latin typeface="Cambria Math" panose="02040503050406030204" pitchFamily="18" charset="0"/>
                          </a:rPr>
                          <m:t>+</m:t>
                        </m:r>
                        <m:r>
                          <a:rPr lang="en-US" b="1" i="1" smtClean="0">
                            <a:latin typeface="Cambria Math" panose="02040503050406030204" pitchFamily="18" charset="0"/>
                          </a:rPr>
                          <m:t>𝟏𝟐</m:t>
                        </m:r>
                      </m:num>
                      <m:den>
                        <m:r>
                          <a:rPr lang="en-US" b="1" i="1" smtClean="0">
                            <a:latin typeface="Cambria Math" panose="02040503050406030204" pitchFamily="18" charset="0"/>
                          </a:rPr>
                          <m:t>𝟐</m:t>
                        </m:r>
                      </m:den>
                    </m:f>
                  </m:oMath>
                </a14:m>
                <a:r>
                  <a:rPr lang="en-US" b="1" dirty="0" smtClean="0"/>
                  <a:t>= 32 </a:t>
                </a:r>
                <a:r>
                  <a:rPr lang="en-US" b="1" dirty="0" err="1" smtClean="0"/>
                  <a:t>kPa</a:t>
                </a:r>
                <a:endParaRPr lang="en-US" b="1" dirty="0"/>
              </a:p>
            </p:txBody>
          </p:sp>
        </mc:Choice>
        <mc:Fallback xmlns="">
          <p:sp>
            <p:nvSpPr>
              <p:cNvPr id="7" name="TextBox 6"/>
              <p:cNvSpPr txBox="1">
                <a:spLocks noRot="1" noChangeAspect="1" noMove="1" noResize="1" noEditPoints="1" noAdjustHandles="1" noChangeArrowheads="1" noChangeShapeType="1" noTextEdit="1"/>
              </p:cNvSpPr>
              <p:nvPr/>
            </p:nvSpPr>
            <p:spPr>
              <a:xfrm>
                <a:off x="214316" y="2375399"/>
                <a:ext cx="4886326" cy="402867"/>
              </a:xfrm>
              <a:prstGeom prst="rect">
                <a:avLst/>
              </a:prstGeom>
              <a:blipFill rotWithShape="0">
                <a:blip r:embed="rId2"/>
                <a:stretch>
                  <a:fillRect l="-2488" t="-1471" b="-17647"/>
                </a:stretch>
              </a:blipFill>
              <a:ln>
                <a:solidFill>
                  <a:srgbClr val="FF0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14316" y="2930666"/>
                <a:ext cx="4886325" cy="402867"/>
              </a:xfrm>
              <a:prstGeom prst="rect">
                <a:avLst/>
              </a:prstGeom>
              <a:solidFill>
                <a:schemeClr val="bg2">
                  <a:lumMod val="75000"/>
                </a:schemeClr>
              </a:solidFill>
              <a:ln>
                <a:solidFill>
                  <a:srgbClr val="FF0000"/>
                </a:solidFill>
              </a:ln>
            </p:spPr>
            <p:txBody>
              <a:bodyPr wrap="square" lIns="0" tIns="0" rIns="0" bIns="0" rtlCol="0">
                <a:spAutoFit/>
              </a:bodyPr>
              <a:lstStyle/>
              <a:p>
                <a:pPr marL="285750" indent="-285750" algn="l" rtl="0">
                  <a:buFont typeface="Wingdings" panose="05000000000000000000" pitchFamily="2" charset="2"/>
                  <a:buChar char="§"/>
                </a:pPr>
                <a14:m>
                  <m:oMath xmlns:m="http://schemas.openxmlformats.org/officeDocument/2006/math">
                    <m:r>
                      <a:rPr lang="en-US" b="1" i="0" smtClean="0">
                        <a:latin typeface="Cambria Math" panose="02040503050406030204" pitchFamily="18" charset="0"/>
                        <a:ea typeface="Cambria Math" panose="02040503050406030204" pitchFamily="18" charset="0"/>
                      </a:rPr>
                      <m:t>𝐑𝐚𝐝𝐢𝐮𝐬</m:t>
                    </m:r>
                    <m:r>
                      <a:rPr lang="en-US" b="1" i="0" smtClean="0">
                        <a:latin typeface="Cambria Math" panose="02040503050406030204" pitchFamily="18" charset="0"/>
                        <a:ea typeface="Cambria Math" panose="02040503050406030204" pitchFamily="18" charset="0"/>
                      </a:rPr>
                      <m:t> </m:t>
                    </m:r>
                    <m:r>
                      <a:rPr lang="en-US" b="1" i="0" smtClean="0">
                        <a:latin typeface="Cambria Math" panose="02040503050406030204" pitchFamily="18" charset="0"/>
                        <a:ea typeface="Cambria Math" panose="02040503050406030204" pitchFamily="18" charset="0"/>
                      </a:rPr>
                      <m:t>𝐨𝐟</m:t>
                    </m:r>
                    <m:r>
                      <a:rPr lang="en-US" b="1" i="0" smtClean="0">
                        <a:latin typeface="Cambria Math" panose="02040503050406030204" pitchFamily="18" charset="0"/>
                        <a:ea typeface="Cambria Math" panose="02040503050406030204" pitchFamily="18" charset="0"/>
                      </a:rPr>
                      <m:t> </m:t>
                    </m:r>
                    <m:r>
                      <a:rPr lang="en-US" b="1" i="0" smtClean="0">
                        <a:latin typeface="Cambria Math" panose="02040503050406030204" pitchFamily="18" charset="0"/>
                        <a:ea typeface="Cambria Math" panose="02040503050406030204" pitchFamily="18" charset="0"/>
                      </a:rPr>
                      <m:t>𝐜𝐢𝐫𝐜𝐥𝐞</m:t>
                    </m:r>
                    <m:r>
                      <a:rPr lang="en-US" b="1" i="1" smtClean="0">
                        <a:latin typeface="Cambria Math" panose="02040503050406030204" pitchFamily="18" charset="0"/>
                        <a:ea typeface="Cambria Math" panose="02040503050406030204" pitchFamily="18" charset="0"/>
                      </a:rPr>
                      <m:t>=</m:t>
                    </m:r>
                    <m:f>
                      <m:fPr>
                        <m:ctrlPr>
                          <a:rPr lang="en-US" b="1" i="1" smtClean="0">
                            <a:latin typeface="Cambria Math" panose="02040503050406030204" pitchFamily="18" charset="0"/>
                          </a:rPr>
                        </m:ctrlPr>
                      </m:fPr>
                      <m:num>
                        <m:sSub>
                          <m:sSubPr>
                            <m:ctrlPr>
                              <a:rPr lang="en-US" b="1" i="1" smtClean="0">
                                <a:latin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𝝈</m:t>
                            </m:r>
                          </m:e>
                          <m:sub>
                            <m:r>
                              <a:rPr lang="en-US" b="1" i="1" smtClean="0">
                                <a:latin typeface="Cambria Math" panose="02040503050406030204" pitchFamily="18" charset="0"/>
                              </a:rPr>
                              <m:t>𝟏</m:t>
                            </m:r>
                          </m:sub>
                        </m:sSub>
                        <m:r>
                          <a:rPr lang="en-US" b="1" i="1" smtClean="0">
                            <a:latin typeface="Cambria Math" panose="02040503050406030204" pitchFamily="18" charset="0"/>
                          </a:rPr>
                          <m:t>−</m:t>
                        </m:r>
                        <m:sSub>
                          <m:sSubPr>
                            <m:ctrlPr>
                              <a:rPr lang="en-US" b="1" i="1" smtClean="0">
                                <a:latin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𝝈</m:t>
                            </m:r>
                          </m:e>
                          <m:sub>
                            <m:r>
                              <a:rPr lang="en-US" b="1" i="1" smtClean="0">
                                <a:latin typeface="Cambria Math" panose="02040503050406030204" pitchFamily="18" charset="0"/>
                              </a:rPr>
                              <m:t>𝟑</m:t>
                            </m:r>
                          </m:sub>
                        </m:sSub>
                      </m:num>
                      <m:den>
                        <m:r>
                          <a:rPr lang="en-US" b="1" i="1" smtClean="0">
                            <a:latin typeface="Cambria Math" panose="02040503050406030204" pitchFamily="18" charset="0"/>
                          </a:rPr>
                          <m:t>𝟐</m:t>
                        </m:r>
                      </m:den>
                    </m:f>
                  </m:oMath>
                </a14:m>
                <a:r>
                  <a:rPr lang="en-US" b="1" dirty="0" smtClean="0"/>
                  <a:t> = </a:t>
                </a:r>
                <a14:m>
                  <m:oMath xmlns:m="http://schemas.openxmlformats.org/officeDocument/2006/math">
                    <m:f>
                      <m:fPr>
                        <m:ctrlPr>
                          <a:rPr lang="en-US" b="1" i="1">
                            <a:latin typeface="Cambria Math" panose="02040503050406030204" pitchFamily="18" charset="0"/>
                          </a:rPr>
                        </m:ctrlPr>
                      </m:fPr>
                      <m:num>
                        <m:r>
                          <a:rPr lang="en-US" b="1" i="1" smtClean="0">
                            <a:latin typeface="Cambria Math" panose="02040503050406030204" pitchFamily="18" charset="0"/>
                          </a:rPr>
                          <m:t>𝟓𝟐</m:t>
                        </m:r>
                        <m:r>
                          <a:rPr lang="en-US" b="1" i="1" smtClean="0">
                            <a:latin typeface="Cambria Math" panose="02040503050406030204" pitchFamily="18" charset="0"/>
                          </a:rPr>
                          <m:t>−</m:t>
                        </m:r>
                        <m:r>
                          <a:rPr lang="en-US" b="1" i="1" smtClean="0">
                            <a:latin typeface="Cambria Math" panose="02040503050406030204" pitchFamily="18" charset="0"/>
                          </a:rPr>
                          <m:t>𝟏𝟐</m:t>
                        </m:r>
                      </m:num>
                      <m:den>
                        <m:r>
                          <a:rPr lang="en-US" b="1" i="1" smtClean="0">
                            <a:latin typeface="Cambria Math" panose="02040503050406030204" pitchFamily="18" charset="0"/>
                          </a:rPr>
                          <m:t>𝟐</m:t>
                        </m:r>
                      </m:den>
                    </m:f>
                  </m:oMath>
                </a14:m>
                <a:r>
                  <a:rPr lang="en-US" b="1" dirty="0" smtClean="0"/>
                  <a:t>= 20 </a:t>
                </a:r>
                <a:r>
                  <a:rPr lang="en-US" b="1" dirty="0" err="1" smtClean="0"/>
                  <a:t>kPa</a:t>
                </a:r>
                <a:endParaRPr lang="en-US" b="1" dirty="0"/>
              </a:p>
            </p:txBody>
          </p:sp>
        </mc:Choice>
        <mc:Fallback xmlns="">
          <p:sp>
            <p:nvSpPr>
              <p:cNvPr id="8" name="TextBox 7"/>
              <p:cNvSpPr txBox="1">
                <a:spLocks noRot="1" noChangeAspect="1" noMove="1" noResize="1" noEditPoints="1" noAdjustHandles="1" noChangeArrowheads="1" noChangeShapeType="1" noTextEdit="1"/>
              </p:cNvSpPr>
              <p:nvPr/>
            </p:nvSpPr>
            <p:spPr>
              <a:xfrm>
                <a:off x="214316" y="2930666"/>
                <a:ext cx="4886325" cy="402867"/>
              </a:xfrm>
              <a:prstGeom prst="rect">
                <a:avLst/>
              </a:prstGeom>
              <a:blipFill rotWithShape="0">
                <a:blip r:embed="rId3"/>
                <a:stretch>
                  <a:fillRect l="-2488" t="-1471" b="-17647"/>
                </a:stretch>
              </a:blipFill>
              <a:ln>
                <a:solidFill>
                  <a:srgbClr val="FF0000"/>
                </a:solidFill>
              </a:ln>
            </p:spPr>
            <p:txBody>
              <a:bodyPr/>
              <a:lstStyle/>
              <a:p>
                <a:r>
                  <a:rPr lang="en-US">
                    <a:noFill/>
                  </a:rPr>
                  <a:t> </a:t>
                </a:r>
              </a:p>
            </p:txBody>
          </p:sp>
        </mc:Fallback>
      </mc:AlternateContent>
      <p:sp>
        <p:nvSpPr>
          <p:cNvPr id="9" name="Rectangle 8"/>
          <p:cNvSpPr/>
          <p:nvPr/>
        </p:nvSpPr>
        <p:spPr>
          <a:xfrm>
            <a:off x="114303" y="3485933"/>
            <a:ext cx="5450681" cy="646331"/>
          </a:xfrm>
          <a:prstGeom prst="rect">
            <a:avLst/>
          </a:prstGeom>
        </p:spPr>
        <p:txBody>
          <a:bodyPr wrap="square">
            <a:spAutoFit/>
          </a:bodyPr>
          <a:lstStyle/>
          <a:p>
            <a:pPr marL="285750" indent="-285750" algn="just" rtl="0">
              <a:buFont typeface="Wingdings" panose="05000000000000000000" pitchFamily="2" charset="2"/>
              <a:buChar char="§"/>
            </a:pPr>
            <a:r>
              <a:rPr lang="en-US" b="1" dirty="0" smtClean="0"/>
              <a:t>Plot the Mohr circle to some convenient scale (See the figure across).</a:t>
            </a:r>
            <a:endParaRPr lang="en-US" dirty="0"/>
          </a:p>
        </p:txBody>
      </p:sp>
      <p:grpSp>
        <p:nvGrpSpPr>
          <p:cNvPr id="11" name="Group 10"/>
          <p:cNvGrpSpPr/>
          <p:nvPr/>
        </p:nvGrpSpPr>
        <p:grpSpPr>
          <a:xfrm>
            <a:off x="5832872" y="464100"/>
            <a:ext cx="3311128" cy="5886450"/>
            <a:chOff x="5832872" y="464100"/>
            <a:chExt cx="3311128" cy="588645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32872" y="464100"/>
              <a:ext cx="3311128" cy="5886450"/>
            </a:xfrm>
            <a:prstGeom prst="rect">
              <a:avLst/>
            </a:prstGeom>
          </p:spPr>
        </p:pic>
        <p:sp>
          <p:nvSpPr>
            <p:cNvPr id="10" name="Oval 9"/>
            <p:cNvSpPr/>
            <p:nvPr/>
          </p:nvSpPr>
          <p:spPr>
            <a:xfrm>
              <a:off x="6466288" y="3350173"/>
              <a:ext cx="244080" cy="2105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12" name="Rectangle 11"/>
          <p:cNvSpPr/>
          <p:nvPr/>
        </p:nvSpPr>
        <p:spPr>
          <a:xfrm>
            <a:off x="114303" y="4217195"/>
            <a:ext cx="5450681" cy="369332"/>
          </a:xfrm>
          <a:prstGeom prst="rect">
            <a:avLst/>
          </a:prstGeom>
        </p:spPr>
        <p:txBody>
          <a:bodyPr wrap="square">
            <a:spAutoFit/>
          </a:bodyPr>
          <a:lstStyle/>
          <a:p>
            <a:pPr marL="285750" indent="-285750" algn="just" rtl="0">
              <a:buFont typeface="Wingdings" panose="05000000000000000000" pitchFamily="2" charset="2"/>
              <a:buChar char="§"/>
            </a:pPr>
            <a:r>
              <a:rPr lang="en-US" b="1" dirty="0" smtClean="0"/>
              <a:t>Establish the POLE</a:t>
            </a:r>
            <a:endParaRPr lang="en-US" dirty="0"/>
          </a:p>
        </p:txBody>
      </p:sp>
      <p:sp>
        <p:nvSpPr>
          <p:cNvPr id="13" name="Rectangle 12"/>
          <p:cNvSpPr/>
          <p:nvPr/>
        </p:nvSpPr>
        <p:spPr>
          <a:xfrm>
            <a:off x="114303" y="4766508"/>
            <a:ext cx="5450681" cy="923330"/>
          </a:xfrm>
          <a:prstGeom prst="rect">
            <a:avLst/>
          </a:prstGeom>
        </p:spPr>
        <p:txBody>
          <a:bodyPr wrap="square">
            <a:spAutoFit/>
          </a:bodyPr>
          <a:lstStyle/>
          <a:p>
            <a:pPr marL="285750" indent="-285750" algn="just" rtl="0">
              <a:buFont typeface="Wingdings" panose="05000000000000000000" pitchFamily="2" charset="2"/>
              <a:buChar char="§"/>
            </a:pPr>
            <a:r>
              <a:rPr lang="en-US" b="1" dirty="0" smtClean="0"/>
              <a:t>Draw a line through the </a:t>
            </a:r>
            <a:r>
              <a:rPr lang="en-US" b="1" dirty="0" smtClean="0">
                <a:solidFill>
                  <a:srgbClr val="FF0000"/>
                </a:solidFill>
              </a:rPr>
              <a:t>POLE</a:t>
            </a:r>
            <a:r>
              <a:rPr lang="en-US" b="1" dirty="0" smtClean="0"/>
              <a:t> inclined at angle </a:t>
            </a:r>
            <a:r>
              <a:rPr lang="en-US" b="1" dirty="0">
                <a:solidFill>
                  <a:srgbClr val="0B0BEF"/>
                </a:solidFill>
                <a:latin typeface="Symbol" panose="05050102010706020507" pitchFamily="18" charset="2"/>
              </a:rPr>
              <a:t>a</a:t>
            </a:r>
            <a:r>
              <a:rPr lang="en-US" b="1" dirty="0">
                <a:solidFill>
                  <a:srgbClr val="0B0BEF"/>
                </a:solidFill>
              </a:rPr>
              <a:t> </a:t>
            </a:r>
            <a:r>
              <a:rPr lang="en-US" b="1" dirty="0" smtClean="0">
                <a:solidFill>
                  <a:srgbClr val="0B0BEF"/>
                </a:solidFill>
              </a:rPr>
              <a:t>= 35</a:t>
            </a:r>
            <a:r>
              <a:rPr lang="en-US" b="1" baseline="30000" dirty="0" smtClean="0">
                <a:solidFill>
                  <a:srgbClr val="0B0BEF"/>
                </a:solidFill>
              </a:rPr>
              <a:t>o</a:t>
            </a:r>
            <a:r>
              <a:rPr lang="en-US" b="1" baseline="-25000" dirty="0" smtClean="0">
                <a:solidFill>
                  <a:srgbClr val="0B0BEF"/>
                </a:solidFill>
              </a:rPr>
              <a:t> </a:t>
            </a:r>
            <a:r>
              <a:rPr lang="en-US" b="1" dirty="0" smtClean="0">
                <a:solidFill>
                  <a:srgbClr val="0B0BEF"/>
                </a:solidFill>
              </a:rPr>
              <a:t> </a:t>
            </a:r>
            <a:r>
              <a:rPr lang="en-US" b="1" dirty="0" smtClean="0"/>
              <a:t>from the horizontal plane it intersects the Mohr circle at point </a:t>
            </a:r>
            <a:r>
              <a:rPr lang="en-US" b="1" dirty="0" smtClean="0">
                <a:solidFill>
                  <a:srgbClr val="FF0000"/>
                </a:solidFill>
              </a:rPr>
              <a:t>C</a:t>
            </a:r>
            <a:r>
              <a:rPr lang="en-US" b="1" dirty="0" smtClean="0"/>
              <a:t>.</a:t>
            </a:r>
            <a:endParaRPr lang="en-US" dirty="0"/>
          </a:p>
        </p:txBody>
      </p:sp>
      <p:sp>
        <p:nvSpPr>
          <p:cNvPr id="14" name="Rectangle 13"/>
          <p:cNvSpPr/>
          <p:nvPr/>
        </p:nvSpPr>
        <p:spPr>
          <a:xfrm>
            <a:off x="388107" y="5685153"/>
            <a:ext cx="1481496" cy="369332"/>
          </a:xfrm>
          <a:prstGeom prst="rect">
            <a:avLst/>
          </a:prstGeom>
        </p:spPr>
        <p:txBody>
          <a:bodyPr wrap="none">
            <a:spAutoFit/>
          </a:bodyPr>
          <a:lstStyle/>
          <a:p>
            <a:r>
              <a:rPr lang="en-US" b="1" dirty="0" err="1" smtClean="0">
                <a:latin typeface="Symbol" panose="05050102010706020507" pitchFamily="18" charset="2"/>
              </a:rPr>
              <a:t>s</a:t>
            </a:r>
            <a:r>
              <a:rPr lang="en-US" b="1" baseline="-25000" dirty="0" err="1" smtClean="0">
                <a:latin typeface="Symbol" panose="05050102010706020507" pitchFamily="18" charset="2"/>
              </a:rPr>
              <a:t>a</a:t>
            </a:r>
            <a:r>
              <a:rPr lang="en-US" b="1" dirty="0" smtClean="0">
                <a:latin typeface="Symbol" panose="05050102010706020507" pitchFamily="18" charset="2"/>
              </a:rPr>
              <a:t> </a:t>
            </a:r>
            <a:r>
              <a:rPr lang="en-US" b="1" dirty="0" smtClean="0"/>
              <a:t>= 39 </a:t>
            </a:r>
            <a:r>
              <a:rPr lang="en-US" b="1" dirty="0" err="1" smtClean="0"/>
              <a:t>kPa</a:t>
            </a:r>
            <a:r>
              <a:rPr lang="en-US" b="1" dirty="0" smtClean="0"/>
              <a:t> </a:t>
            </a:r>
            <a:endParaRPr lang="en-US" dirty="0"/>
          </a:p>
        </p:txBody>
      </p:sp>
      <p:sp>
        <p:nvSpPr>
          <p:cNvPr id="15" name="Rectangle 14"/>
          <p:cNvSpPr/>
          <p:nvPr/>
        </p:nvSpPr>
        <p:spPr>
          <a:xfrm>
            <a:off x="388107" y="6045400"/>
            <a:ext cx="1569660" cy="369332"/>
          </a:xfrm>
          <a:prstGeom prst="rect">
            <a:avLst/>
          </a:prstGeom>
        </p:spPr>
        <p:txBody>
          <a:bodyPr wrap="none">
            <a:spAutoFit/>
          </a:bodyPr>
          <a:lstStyle/>
          <a:p>
            <a:pPr algn="l" rtl="0"/>
            <a:r>
              <a:rPr lang="en-US" b="1" dirty="0" smtClean="0">
                <a:latin typeface="Symbol" panose="05050102010706020507" pitchFamily="18" charset="2"/>
              </a:rPr>
              <a:t>t</a:t>
            </a:r>
            <a:r>
              <a:rPr lang="en-US" b="1" baseline="-25000" dirty="0" smtClean="0">
                <a:latin typeface="Symbol" panose="05050102010706020507" pitchFamily="18" charset="2"/>
              </a:rPr>
              <a:t>a</a:t>
            </a:r>
            <a:r>
              <a:rPr lang="en-US" b="1" dirty="0" smtClean="0"/>
              <a:t> = 18.6 </a:t>
            </a:r>
            <a:r>
              <a:rPr lang="en-US" b="1" dirty="0" err="1" smtClean="0"/>
              <a:t>kPa</a:t>
            </a:r>
            <a:endParaRPr lang="en-US" dirty="0"/>
          </a:p>
        </p:txBody>
      </p:sp>
      <p:sp>
        <p:nvSpPr>
          <p:cNvPr id="16" name="Rectangle 15"/>
          <p:cNvSpPr/>
          <p:nvPr/>
        </p:nvSpPr>
        <p:spPr>
          <a:xfrm>
            <a:off x="185739" y="6394100"/>
            <a:ext cx="5924776" cy="369332"/>
          </a:xfrm>
          <a:prstGeom prst="rect">
            <a:avLst/>
          </a:prstGeom>
        </p:spPr>
        <p:txBody>
          <a:bodyPr wrap="square">
            <a:spAutoFit/>
          </a:bodyPr>
          <a:lstStyle/>
          <a:p>
            <a:pPr algn="l" rtl="0"/>
            <a:r>
              <a:rPr lang="en-US" b="1" dirty="0" smtClean="0">
                <a:solidFill>
                  <a:srgbClr val="FF0000"/>
                </a:solidFill>
              </a:rPr>
              <a:t>You should verify these results by using </a:t>
            </a:r>
            <a:r>
              <a:rPr lang="en-US" b="1" dirty="0" err="1" smtClean="0">
                <a:solidFill>
                  <a:srgbClr val="FF0000"/>
                </a:solidFill>
              </a:rPr>
              <a:t>Eqs</a:t>
            </a:r>
            <a:r>
              <a:rPr lang="en-US" b="1" dirty="0" smtClean="0">
                <a:solidFill>
                  <a:srgbClr val="FF0000"/>
                </a:solidFill>
              </a:rPr>
              <a:t>. (6),(7) </a:t>
            </a:r>
            <a:endParaRPr lang="en-US" dirty="0">
              <a:solidFill>
                <a:srgbClr val="FF0000"/>
              </a:solidFill>
            </a:endParaRPr>
          </a:p>
        </p:txBody>
      </p:sp>
    </p:spTree>
    <p:extLst>
      <p:ext uri="{BB962C8B-B14F-4D97-AF65-F5344CB8AC3E}">
        <p14:creationId xmlns:p14="http://schemas.microsoft.com/office/powerpoint/2010/main" val="1827122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1634" y="495824"/>
            <a:ext cx="4454586" cy="5761959"/>
          </a:xfrm>
          <a:prstGeom prst="rect">
            <a:avLst/>
          </a:prstGeom>
        </p:spPr>
      </p:pic>
      <p:sp>
        <p:nvSpPr>
          <p:cNvPr id="4" name="Subtitle 2"/>
          <p:cNvSpPr txBox="1">
            <a:spLocks/>
          </p:cNvSpPr>
          <p:nvPr/>
        </p:nvSpPr>
        <p:spPr>
          <a:xfrm>
            <a:off x="100009" y="125474"/>
            <a:ext cx="2157415" cy="441260"/>
          </a:xfrm>
          <a:prstGeom prst="rect">
            <a:avLst/>
          </a:prstGeom>
        </p:spPr>
        <p:txBody>
          <a:bodyPr rtlCol="0">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Font typeface="Arial" pitchFamily="34" charset="0"/>
              <a:buNone/>
              <a:defRPr/>
            </a:pPr>
            <a:r>
              <a:rPr lang="en-US" sz="2400" b="1" u="sng" dirty="0" smtClean="0">
                <a:solidFill>
                  <a:srgbClr val="00B050"/>
                </a:solidFill>
                <a:latin typeface="Arial" pitchFamily="34" charset="0"/>
                <a:cs typeface="Arial" pitchFamily="34" charset="0"/>
              </a:rPr>
              <a:t>Example 2</a:t>
            </a:r>
          </a:p>
          <a:p>
            <a:pPr marL="539750" indent="-357188">
              <a:lnSpc>
                <a:spcPct val="150000"/>
              </a:lnSpc>
              <a:spcBef>
                <a:spcPts val="0"/>
              </a:spcBef>
              <a:buFont typeface="Wingdings" pitchFamily="2" charset="2"/>
              <a:buChar char="q"/>
              <a:defRPr/>
            </a:pPr>
            <a:endParaRPr lang="en-US" sz="800" b="1" u="sng" dirty="0" smtClean="0">
              <a:latin typeface="Arial Black" pitchFamily="34" charset="0"/>
            </a:endParaRPr>
          </a:p>
          <a:p>
            <a:endParaRPr lang="en-US" sz="1800" b="1" u="sng" dirty="0" smtClean="0">
              <a:solidFill>
                <a:srgbClr val="C00000"/>
              </a:solidFill>
              <a:latin typeface="Arial" pitchFamily="34" charset="0"/>
              <a:cs typeface="Arial" pitchFamily="34" charset="0"/>
            </a:endParaRPr>
          </a:p>
          <a:p>
            <a:pPr>
              <a:buFont typeface="Arial" pitchFamily="34" charset="0"/>
              <a:buNone/>
              <a:defRPr/>
            </a:pPr>
            <a:endParaRPr lang="en-US" sz="1800" b="1" u="sng" dirty="0" smtClean="0">
              <a:latin typeface="Arial" pitchFamily="34" charset="0"/>
              <a:cs typeface="Arial" pitchFamily="34" charset="0"/>
            </a:endParaRPr>
          </a:p>
          <a:p>
            <a:pPr fontAlgn="auto">
              <a:spcAft>
                <a:spcPts val="0"/>
              </a:spcAft>
              <a:buFont typeface="Arial" pitchFamily="34" charset="0"/>
              <a:buNone/>
              <a:defRPr/>
            </a:pPr>
            <a:r>
              <a:rPr lang="it-IT" altLang="ar-SA" sz="1800" b="1" u="sng" dirty="0" smtClean="0">
                <a:solidFill>
                  <a:srgbClr val="00B050"/>
                </a:solidFill>
                <a:latin typeface="Arial Black" pitchFamily="34" charset="0"/>
              </a:rPr>
              <a:t> </a:t>
            </a: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it-IT" sz="1100" b="1" u="sng" dirty="0" smtClean="0">
              <a:latin typeface="+mj-lt"/>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p:txBody>
      </p:sp>
      <p:sp>
        <p:nvSpPr>
          <p:cNvPr id="6" name="Rectangle 5"/>
          <p:cNvSpPr/>
          <p:nvPr/>
        </p:nvSpPr>
        <p:spPr>
          <a:xfrm>
            <a:off x="185738" y="581022"/>
            <a:ext cx="4140169" cy="1323439"/>
          </a:xfrm>
          <a:prstGeom prst="rect">
            <a:avLst/>
          </a:prstGeom>
        </p:spPr>
        <p:txBody>
          <a:bodyPr wrap="square">
            <a:spAutoFit/>
          </a:bodyPr>
          <a:lstStyle/>
          <a:p>
            <a:pPr algn="just" rtl="0"/>
            <a:r>
              <a:rPr lang="en-US" sz="2000" b="1" dirty="0" smtClean="0">
                <a:latin typeface="+mn-lt"/>
              </a:rPr>
              <a:t>The same element and stresses as in </a:t>
            </a:r>
            <a:r>
              <a:rPr lang="en-US" sz="2000" b="1" dirty="0" smtClean="0">
                <a:solidFill>
                  <a:srgbClr val="FF0000"/>
                </a:solidFill>
                <a:latin typeface="+mn-lt"/>
              </a:rPr>
              <a:t>Example</a:t>
            </a:r>
            <a:r>
              <a:rPr lang="en-US" sz="2000" b="1" dirty="0" smtClean="0">
                <a:latin typeface="+mn-lt"/>
              </a:rPr>
              <a:t> </a:t>
            </a:r>
            <a:r>
              <a:rPr lang="en-US" sz="2000" b="1" dirty="0" smtClean="0">
                <a:solidFill>
                  <a:srgbClr val="FF0000"/>
                </a:solidFill>
                <a:latin typeface="+mn-lt"/>
              </a:rPr>
              <a:t>1</a:t>
            </a:r>
            <a:r>
              <a:rPr lang="en-US" sz="2000" b="1" dirty="0" smtClean="0">
                <a:latin typeface="+mn-lt"/>
              </a:rPr>
              <a:t>  except that the element is rotated 20</a:t>
            </a:r>
            <a:r>
              <a:rPr lang="en-US" sz="2000" b="1" baseline="30000" dirty="0" smtClean="0">
                <a:latin typeface="+mn-lt"/>
              </a:rPr>
              <a:t>o</a:t>
            </a:r>
            <a:r>
              <a:rPr lang="en-US" sz="2000" b="1" dirty="0" smtClean="0">
                <a:latin typeface="+mn-lt"/>
              </a:rPr>
              <a:t> from the horizontal as shown.</a:t>
            </a:r>
          </a:p>
        </p:txBody>
      </p:sp>
      <p:sp>
        <p:nvSpPr>
          <p:cNvPr id="7" name="Rectangle 6"/>
          <p:cNvSpPr/>
          <p:nvPr/>
        </p:nvSpPr>
        <p:spPr>
          <a:xfrm>
            <a:off x="100009" y="2000777"/>
            <a:ext cx="1172116" cy="369332"/>
          </a:xfrm>
          <a:prstGeom prst="rect">
            <a:avLst/>
          </a:prstGeom>
        </p:spPr>
        <p:txBody>
          <a:bodyPr wrap="none">
            <a:spAutoFit/>
          </a:bodyPr>
          <a:lstStyle/>
          <a:p>
            <a:r>
              <a:rPr lang="en-US" b="1" u="sng" dirty="0">
                <a:solidFill>
                  <a:srgbClr val="0B0BEF"/>
                </a:solidFill>
              </a:rPr>
              <a:t> </a:t>
            </a:r>
            <a:r>
              <a:rPr lang="en-US" b="1" u="sng" dirty="0" smtClean="0">
                <a:solidFill>
                  <a:srgbClr val="0B0BEF"/>
                </a:solidFill>
              </a:rPr>
              <a:t>Solution</a:t>
            </a:r>
            <a:endParaRPr lang="en-US" u="sng" dirty="0">
              <a:solidFill>
                <a:srgbClr val="0B0BEF"/>
              </a:solidFill>
            </a:endParaRPr>
          </a:p>
        </p:txBody>
      </p:sp>
      <p:sp>
        <p:nvSpPr>
          <p:cNvPr id="8" name="Rectangle 7"/>
          <p:cNvSpPr/>
          <p:nvPr/>
        </p:nvSpPr>
        <p:spPr>
          <a:xfrm>
            <a:off x="185737" y="2370109"/>
            <a:ext cx="4140169" cy="923330"/>
          </a:xfrm>
          <a:prstGeom prst="rect">
            <a:avLst/>
          </a:prstGeom>
        </p:spPr>
        <p:txBody>
          <a:bodyPr wrap="square">
            <a:spAutoFit/>
          </a:bodyPr>
          <a:lstStyle/>
          <a:p>
            <a:pPr marL="171450" indent="-171450" algn="just" rtl="0">
              <a:buFont typeface="Wingdings" panose="05000000000000000000" pitchFamily="2" charset="2"/>
              <a:buChar char="§"/>
            </a:pPr>
            <a:r>
              <a:rPr lang="en-US" b="1" dirty="0"/>
              <a:t>Since the principal stresses are the same, the Mohr circle will be the same as in Example 1.</a:t>
            </a:r>
          </a:p>
        </p:txBody>
      </p:sp>
      <p:sp>
        <p:nvSpPr>
          <p:cNvPr id="9" name="Rectangle 8"/>
          <p:cNvSpPr/>
          <p:nvPr/>
        </p:nvSpPr>
        <p:spPr>
          <a:xfrm>
            <a:off x="185737" y="3388677"/>
            <a:ext cx="3243260" cy="369332"/>
          </a:xfrm>
          <a:prstGeom prst="rect">
            <a:avLst/>
          </a:prstGeom>
        </p:spPr>
        <p:txBody>
          <a:bodyPr wrap="square">
            <a:spAutoFit/>
          </a:bodyPr>
          <a:lstStyle/>
          <a:p>
            <a:pPr marL="228600" indent="-228600" algn="just" rtl="0">
              <a:buFont typeface="Wingdings" panose="05000000000000000000" pitchFamily="2" charset="2"/>
              <a:buChar char="§"/>
            </a:pPr>
            <a:r>
              <a:rPr lang="en-US" b="1" dirty="0" smtClean="0"/>
              <a:t>Establish the POLE.</a:t>
            </a:r>
            <a:endParaRPr lang="en-US" dirty="0"/>
          </a:p>
        </p:txBody>
      </p:sp>
      <p:sp>
        <p:nvSpPr>
          <p:cNvPr id="10" name="Rectangle 9"/>
          <p:cNvSpPr/>
          <p:nvPr/>
        </p:nvSpPr>
        <p:spPr>
          <a:xfrm>
            <a:off x="1359163" y="5964528"/>
            <a:ext cx="1481496" cy="369332"/>
          </a:xfrm>
          <a:prstGeom prst="rect">
            <a:avLst/>
          </a:prstGeom>
        </p:spPr>
        <p:txBody>
          <a:bodyPr wrap="none">
            <a:spAutoFit/>
          </a:bodyPr>
          <a:lstStyle/>
          <a:p>
            <a:r>
              <a:rPr lang="en-US" b="1" dirty="0" err="1" smtClean="0">
                <a:latin typeface="Symbol" panose="05050102010706020507" pitchFamily="18" charset="2"/>
              </a:rPr>
              <a:t>s</a:t>
            </a:r>
            <a:r>
              <a:rPr lang="en-US" b="1" baseline="-25000" dirty="0" err="1" smtClean="0">
                <a:latin typeface="Symbol" panose="05050102010706020507" pitchFamily="18" charset="2"/>
              </a:rPr>
              <a:t>a</a:t>
            </a:r>
            <a:r>
              <a:rPr lang="en-US" b="1" dirty="0" smtClean="0">
                <a:latin typeface="Symbol" panose="05050102010706020507" pitchFamily="18" charset="2"/>
              </a:rPr>
              <a:t> </a:t>
            </a:r>
            <a:r>
              <a:rPr lang="en-US" b="1" dirty="0" smtClean="0"/>
              <a:t>= 39 </a:t>
            </a:r>
            <a:r>
              <a:rPr lang="en-US" b="1" dirty="0" err="1" smtClean="0"/>
              <a:t>kPa</a:t>
            </a:r>
            <a:r>
              <a:rPr lang="en-US" b="1" dirty="0" smtClean="0"/>
              <a:t> </a:t>
            </a:r>
            <a:endParaRPr lang="en-US" dirty="0"/>
          </a:p>
        </p:txBody>
      </p:sp>
      <p:sp>
        <p:nvSpPr>
          <p:cNvPr id="11" name="Rectangle 10"/>
          <p:cNvSpPr/>
          <p:nvPr/>
        </p:nvSpPr>
        <p:spPr>
          <a:xfrm>
            <a:off x="1359163" y="6324775"/>
            <a:ext cx="1569660" cy="369332"/>
          </a:xfrm>
          <a:prstGeom prst="rect">
            <a:avLst/>
          </a:prstGeom>
        </p:spPr>
        <p:txBody>
          <a:bodyPr wrap="none">
            <a:spAutoFit/>
          </a:bodyPr>
          <a:lstStyle/>
          <a:p>
            <a:pPr algn="l" rtl="0"/>
            <a:r>
              <a:rPr lang="en-US" b="1" dirty="0" smtClean="0">
                <a:latin typeface="Symbol" panose="05050102010706020507" pitchFamily="18" charset="2"/>
              </a:rPr>
              <a:t>t</a:t>
            </a:r>
            <a:r>
              <a:rPr lang="en-US" b="1" baseline="-25000" dirty="0" smtClean="0">
                <a:latin typeface="Symbol" panose="05050102010706020507" pitchFamily="18" charset="2"/>
              </a:rPr>
              <a:t>a</a:t>
            </a:r>
            <a:r>
              <a:rPr lang="en-US" b="1" dirty="0" smtClean="0"/>
              <a:t> = 18.6 </a:t>
            </a:r>
            <a:r>
              <a:rPr lang="en-US" b="1" dirty="0" err="1" smtClean="0"/>
              <a:t>kPa</a:t>
            </a:r>
            <a:endParaRPr lang="en-US" dirty="0"/>
          </a:p>
        </p:txBody>
      </p:sp>
      <p:sp>
        <p:nvSpPr>
          <p:cNvPr id="12" name="Rectangle 11"/>
          <p:cNvSpPr/>
          <p:nvPr/>
        </p:nvSpPr>
        <p:spPr>
          <a:xfrm>
            <a:off x="159401" y="5417345"/>
            <a:ext cx="3633172" cy="646331"/>
          </a:xfrm>
          <a:prstGeom prst="rect">
            <a:avLst/>
          </a:prstGeom>
        </p:spPr>
        <p:txBody>
          <a:bodyPr wrap="square">
            <a:spAutoFit/>
          </a:bodyPr>
          <a:lstStyle/>
          <a:p>
            <a:pPr marL="228600" indent="-228600" algn="just" rtl="0">
              <a:buFont typeface="Wingdings" panose="05000000000000000000" pitchFamily="2" charset="2"/>
              <a:buChar char="§"/>
            </a:pPr>
            <a:r>
              <a:rPr lang="en-US" b="1" dirty="0" smtClean="0"/>
              <a:t>The coordinates of point C yields</a:t>
            </a:r>
            <a:endParaRPr lang="en-US" dirty="0"/>
          </a:p>
        </p:txBody>
      </p:sp>
      <p:sp>
        <p:nvSpPr>
          <p:cNvPr id="13" name="Rectangle 12"/>
          <p:cNvSpPr/>
          <p:nvPr/>
        </p:nvSpPr>
        <p:spPr>
          <a:xfrm>
            <a:off x="159401" y="3940017"/>
            <a:ext cx="3841099" cy="1477328"/>
          </a:xfrm>
          <a:prstGeom prst="rect">
            <a:avLst/>
          </a:prstGeom>
        </p:spPr>
        <p:txBody>
          <a:bodyPr wrap="square">
            <a:spAutoFit/>
          </a:bodyPr>
          <a:lstStyle/>
          <a:p>
            <a:pPr marL="285750" indent="-285750" algn="just" rtl="0">
              <a:buFont typeface="Wingdings" panose="05000000000000000000" pitchFamily="2" charset="2"/>
              <a:buChar char="§"/>
            </a:pPr>
            <a:r>
              <a:rPr lang="en-US" b="1" dirty="0" smtClean="0"/>
              <a:t>Draw a line through the POLE inclined at angle </a:t>
            </a:r>
            <a:r>
              <a:rPr lang="en-US" b="1" dirty="0">
                <a:solidFill>
                  <a:srgbClr val="0B0BEF"/>
                </a:solidFill>
                <a:latin typeface="Symbol" panose="05050102010706020507" pitchFamily="18" charset="2"/>
              </a:rPr>
              <a:t>a</a:t>
            </a:r>
            <a:r>
              <a:rPr lang="en-US" b="1" dirty="0">
                <a:solidFill>
                  <a:srgbClr val="0B0BEF"/>
                </a:solidFill>
              </a:rPr>
              <a:t> </a:t>
            </a:r>
            <a:r>
              <a:rPr lang="en-US" b="1" dirty="0" smtClean="0">
                <a:solidFill>
                  <a:srgbClr val="0B0BEF"/>
                </a:solidFill>
              </a:rPr>
              <a:t>= 35</a:t>
            </a:r>
            <a:r>
              <a:rPr lang="en-US" b="1" baseline="30000" dirty="0" smtClean="0">
                <a:solidFill>
                  <a:srgbClr val="0B0BEF"/>
                </a:solidFill>
              </a:rPr>
              <a:t>o</a:t>
            </a:r>
            <a:r>
              <a:rPr lang="en-US" b="1" baseline="-25000" dirty="0" smtClean="0">
                <a:solidFill>
                  <a:srgbClr val="0B0BEF"/>
                </a:solidFill>
              </a:rPr>
              <a:t> </a:t>
            </a:r>
            <a:r>
              <a:rPr lang="en-US" b="1" dirty="0" smtClean="0">
                <a:solidFill>
                  <a:srgbClr val="0B0BEF"/>
                </a:solidFill>
              </a:rPr>
              <a:t> </a:t>
            </a:r>
            <a:r>
              <a:rPr lang="en-US" b="1" dirty="0" smtClean="0"/>
              <a:t>from the plane of major principal stress. It intersects the Mohr circle at point C.</a:t>
            </a:r>
            <a:endParaRPr lang="en-US" dirty="0"/>
          </a:p>
        </p:txBody>
      </p:sp>
      <p:sp>
        <p:nvSpPr>
          <p:cNvPr id="14" name="Oval 13"/>
          <p:cNvSpPr/>
          <p:nvPr/>
        </p:nvSpPr>
        <p:spPr>
          <a:xfrm>
            <a:off x="5580919" y="3480799"/>
            <a:ext cx="244080" cy="2105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Tree>
    <p:extLst>
      <p:ext uri="{BB962C8B-B14F-4D97-AF65-F5344CB8AC3E}">
        <p14:creationId xmlns:p14="http://schemas.microsoft.com/office/powerpoint/2010/main" val="40453241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0335" y="708535"/>
            <a:ext cx="7579761" cy="56137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26289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4317" y="50556"/>
            <a:ext cx="1571621" cy="369332"/>
          </a:xfrm>
          <a:prstGeom prst="rect">
            <a:avLst/>
          </a:prstGeom>
        </p:spPr>
        <p:txBody>
          <a:bodyPr wrap="square">
            <a:spAutoFit/>
          </a:bodyPr>
          <a:lstStyle/>
          <a:p>
            <a:pPr algn="just" rtl="0"/>
            <a:r>
              <a:rPr lang="en-US" b="1" u="sng" dirty="0" smtClean="0">
                <a:solidFill>
                  <a:srgbClr val="FF0000"/>
                </a:solidFill>
              </a:rPr>
              <a:t>REMARKS</a:t>
            </a:r>
            <a:endParaRPr lang="en-US" u="sng" dirty="0">
              <a:solidFill>
                <a:srgbClr val="FF0000"/>
              </a:solidFill>
            </a:endParaRPr>
          </a:p>
        </p:txBody>
      </p:sp>
      <p:sp>
        <p:nvSpPr>
          <p:cNvPr id="4" name="Rectangle 3"/>
          <p:cNvSpPr/>
          <p:nvPr/>
        </p:nvSpPr>
        <p:spPr>
          <a:xfrm>
            <a:off x="157166" y="1128762"/>
            <a:ext cx="8029574" cy="646331"/>
          </a:xfrm>
          <a:prstGeom prst="rect">
            <a:avLst/>
          </a:prstGeom>
        </p:spPr>
        <p:txBody>
          <a:bodyPr wrap="square">
            <a:spAutoFit/>
          </a:bodyPr>
          <a:lstStyle/>
          <a:p>
            <a:pPr marL="285750" indent="-285750" algn="just" rtl="0">
              <a:buFont typeface="Wingdings" panose="05000000000000000000" pitchFamily="2" charset="2"/>
              <a:buChar char="§"/>
            </a:pPr>
            <a:r>
              <a:rPr lang="en-US" b="1" dirty="0" smtClean="0"/>
              <a:t>We could just as well have used the minor principal plane as our starting point to establish the </a:t>
            </a:r>
            <a:r>
              <a:rPr lang="en-US" b="1" dirty="0" smtClean="0">
                <a:solidFill>
                  <a:srgbClr val="FF0000"/>
                </a:solidFill>
              </a:rPr>
              <a:t>POLE</a:t>
            </a:r>
            <a:r>
              <a:rPr lang="en-US" b="1" dirty="0" smtClean="0"/>
              <a:t>.</a:t>
            </a:r>
            <a:endParaRPr lang="en-US" dirty="0"/>
          </a:p>
        </p:txBody>
      </p:sp>
      <p:sp>
        <p:nvSpPr>
          <p:cNvPr id="6" name="Rectangle 5"/>
          <p:cNvSpPr/>
          <p:nvPr/>
        </p:nvSpPr>
        <p:spPr>
          <a:xfrm>
            <a:off x="157166" y="3727916"/>
            <a:ext cx="8029574" cy="646331"/>
          </a:xfrm>
          <a:prstGeom prst="rect">
            <a:avLst/>
          </a:prstGeom>
        </p:spPr>
        <p:txBody>
          <a:bodyPr wrap="square">
            <a:spAutoFit/>
          </a:bodyPr>
          <a:lstStyle/>
          <a:p>
            <a:pPr marL="285750" indent="-285750" algn="just" rtl="0">
              <a:buFont typeface="Wingdings" panose="05000000000000000000" pitchFamily="2" charset="2"/>
              <a:buChar char="§"/>
            </a:pPr>
            <a:r>
              <a:rPr lang="en-US" b="1" dirty="0" smtClean="0"/>
              <a:t>The </a:t>
            </a:r>
            <a:r>
              <a:rPr lang="en-US" b="1" dirty="0" smtClean="0">
                <a:solidFill>
                  <a:srgbClr val="0000FF"/>
                </a:solidFill>
              </a:rPr>
              <a:t>pole</a:t>
            </a:r>
            <a:r>
              <a:rPr lang="en-US" b="1" dirty="0" smtClean="0"/>
              <a:t> simply couples the Mohr circle to the orientation of the element in the real world.</a:t>
            </a:r>
            <a:endParaRPr lang="en-US" dirty="0"/>
          </a:p>
        </p:txBody>
      </p:sp>
      <p:sp>
        <p:nvSpPr>
          <p:cNvPr id="7" name="Rectangle 6"/>
          <p:cNvSpPr/>
          <p:nvPr/>
        </p:nvSpPr>
        <p:spPr>
          <a:xfrm>
            <a:off x="157166" y="414370"/>
            <a:ext cx="8029574" cy="646331"/>
          </a:xfrm>
          <a:prstGeom prst="rect">
            <a:avLst/>
          </a:prstGeom>
        </p:spPr>
        <p:txBody>
          <a:bodyPr wrap="square">
            <a:spAutoFit/>
          </a:bodyPr>
          <a:lstStyle/>
          <a:p>
            <a:pPr marL="285750" indent="-285750" algn="just" rtl="0">
              <a:buFont typeface="Wingdings" panose="05000000000000000000" pitchFamily="2" charset="2"/>
              <a:buChar char="§"/>
            </a:pPr>
            <a:r>
              <a:rPr lang="en-US" b="1" dirty="0" err="1" smtClean="0">
                <a:solidFill>
                  <a:srgbClr val="FF0000"/>
                </a:solidFill>
                <a:latin typeface="Symbol" panose="05050102010706020507" pitchFamily="18" charset="2"/>
              </a:rPr>
              <a:t>s</a:t>
            </a:r>
            <a:r>
              <a:rPr lang="en-US" b="1" baseline="-25000" dirty="0" err="1" smtClean="0">
                <a:solidFill>
                  <a:srgbClr val="FF0000"/>
                </a:solidFill>
                <a:latin typeface="Symbol" panose="05050102010706020507" pitchFamily="18" charset="2"/>
              </a:rPr>
              <a:t>a</a:t>
            </a:r>
            <a:r>
              <a:rPr lang="en-US" b="1" dirty="0" smtClean="0"/>
              <a:t> and </a:t>
            </a:r>
            <a:r>
              <a:rPr lang="en-US" b="1" dirty="0" smtClean="0">
                <a:solidFill>
                  <a:srgbClr val="FF0000"/>
                </a:solidFill>
                <a:latin typeface="Symbol" panose="05050102010706020507" pitchFamily="18" charset="2"/>
              </a:rPr>
              <a:t>t</a:t>
            </a:r>
            <a:r>
              <a:rPr lang="en-US" b="1" baseline="-25000" dirty="0" smtClean="0">
                <a:solidFill>
                  <a:srgbClr val="FF0000"/>
                </a:solidFill>
                <a:latin typeface="Symbol" panose="05050102010706020507" pitchFamily="18" charset="2"/>
              </a:rPr>
              <a:t>a</a:t>
            </a:r>
            <a:r>
              <a:rPr lang="en-US" b="1" dirty="0" smtClean="0"/>
              <a:t> are the same as in </a:t>
            </a:r>
            <a:r>
              <a:rPr lang="en-US" b="1" dirty="0" smtClean="0">
                <a:solidFill>
                  <a:srgbClr val="0000FF"/>
                </a:solidFill>
              </a:rPr>
              <a:t>example</a:t>
            </a:r>
            <a:r>
              <a:rPr lang="en-US" b="1" dirty="0" smtClean="0"/>
              <a:t> 1. Why is this? Because nothing has changed except the orientation in space of the element.</a:t>
            </a:r>
            <a:endParaRPr lang="en-US" dirty="0"/>
          </a:p>
        </p:txBody>
      </p:sp>
      <p:sp>
        <p:nvSpPr>
          <p:cNvPr id="8" name="Rectangle 7"/>
          <p:cNvSpPr/>
          <p:nvPr/>
        </p:nvSpPr>
        <p:spPr>
          <a:xfrm>
            <a:off x="157166" y="2736875"/>
            <a:ext cx="8029574" cy="923330"/>
          </a:xfrm>
          <a:prstGeom prst="rect">
            <a:avLst/>
          </a:prstGeom>
        </p:spPr>
        <p:txBody>
          <a:bodyPr wrap="square">
            <a:spAutoFit/>
          </a:bodyPr>
          <a:lstStyle/>
          <a:p>
            <a:pPr marL="285750" indent="-285750" algn="just" rtl="0">
              <a:buFont typeface="Wingdings" panose="05000000000000000000" pitchFamily="2" charset="2"/>
              <a:buChar char="§"/>
            </a:pPr>
            <a:r>
              <a:rPr lang="en-US" b="1" dirty="0" smtClean="0"/>
              <a:t>We can see that the Mohr circle of stress represents the complete two-dimensional state of stress </a:t>
            </a:r>
            <a:r>
              <a:rPr lang="en-US" b="1" i="1" dirty="0" smtClean="0">
                <a:solidFill>
                  <a:srgbClr val="FF0000"/>
                </a:solidFill>
              </a:rPr>
              <a:t>at equilibrium</a:t>
            </a:r>
            <a:r>
              <a:rPr lang="en-US" b="1" dirty="0" smtClean="0"/>
              <a:t> in an element or at a point.</a:t>
            </a:r>
            <a:endParaRPr lang="en-US" dirty="0"/>
          </a:p>
        </p:txBody>
      </p:sp>
      <p:sp>
        <p:nvSpPr>
          <p:cNvPr id="9" name="Rectangle 8"/>
          <p:cNvSpPr/>
          <p:nvPr/>
        </p:nvSpPr>
        <p:spPr>
          <a:xfrm>
            <a:off x="157166" y="1785231"/>
            <a:ext cx="8029574" cy="923330"/>
          </a:xfrm>
          <a:prstGeom prst="rect">
            <a:avLst/>
          </a:prstGeom>
        </p:spPr>
        <p:txBody>
          <a:bodyPr wrap="square">
            <a:spAutoFit/>
          </a:bodyPr>
          <a:lstStyle/>
          <a:p>
            <a:pPr marL="285750" indent="-285750" algn="just" rtl="0">
              <a:buFont typeface="Wingdings" panose="05000000000000000000" pitchFamily="2" charset="2"/>
              <a:buChar char="§"/>
            </a:pPr>
            <a:r>
              <a:rPr lang="en-US" b="1" dirty="0" smtClean="0"/>
              <a:t>We could just as well rotate the </a:t>
            </a:r>
            <a:r>
              <a:rPr lang="en-US" b="1" dirty="0" smtClean="0">
                <a:solidFill>
                  <a:srgbClr val="FF0000"/>
                </a:solidFill>
                <a:latin typeface="Symbol" panose="05050102010706020507" pitchFamily="18" charset="2"/>
              </a:rPr>
              <a:t>t</a:t>
            </a:r>
            <a:r>
              <a:rPr lang="en-US" b="1" dirty="0" smtClean="0">
                <a:solidFill>
                  <a:srgbClr val="FF0000"/>
                </a:solidFill>
              </a:rPr>
              <a:t>-</a:t>
            </a:r>
            <a:r>
              <a:rPr lang="en-US" b="1" dirty="0" smtClean="0">
                <a:solidFill>
                  <a:srgbClr val="FF0000"/>
                </a:solidFill>
                <a:latin typeface="Symbol" panose="05050102010706020507" pitchFamily="18" charset="2"/>
              </a:rPr>
              <a:t>s</a:t>
            </a:r>
            <a:r>
              <a:rPr lang="en-US" b="1" dirty="0" smtClean="0"/>
              <a:t> axis to coincide with the directions of the principal stresses in space, but traditionally </a:t>
            </a:r>
            <a:r>
              <a:rPr lang="en-US" b="1" dirty="0" smtClean="0">
                <a:solidFill>
                  <a:srgbClr val="FF0000"/>
                </a:solidFill>
                <a:latin typeface="Symbol" panose="05050102010706020507" pitchFamily="18" charset="2"/>
              </a:rPr>
              <a:t>t</a:t>
            </a:r>
            <a:r>
              <a:rPr lang="en-US" b="1" dirty="0" smtClean="0"/>
              <a:t> versus </a:t>
            </a:r>
            <a:r>
              <a:rPr lang="en-US" b="1" dirty="0" smtClean="0">
                <a:solidFill>
                  <a:srgbClr val="FF0000"/>
                </a:solidFill>
                <a:latin typeface="Symbol" panose="05050102010706020507" pitchFamily="18" charset="2"/>
              </a:rPr>
              <a:t>s</a:t>
            </a:r>
            <a:r>
              <a:rPr lang="en-US" b="1" dirty="0" smtClean="0"/>
              <a:t> is plotted with the axes </a:t>
            </a:r>
            <a:r>
              <a:rPr lang="en-US" b="1" dirty="0" smtClean="0">
                <a:solidFill>
                  <a:srgbClr val="0000FF"/>
                </a:solidFill>
              </a:rPr>
              <a:t>horizontal</a:t>
            </a:r>
            <a:r>
              <a:rPr lang="en-US" b="1" dirty="0" smtClean="0"/>
              <a:t> and </a:t>
            </a:r>
            <a:r>
              <a:rPr lang="en-US" b="1" dirty="0" smtClean="0">
                <a:solidFill>
                  <a:srgbClr val="0000FF"/>
                </a:solidFill>
              </a:rPr>
              <a:t>vertical</a:t>
            </a:r>
            <a:r>
              <a:rPr lang="en-US" b="1" dirty="0" smtClean="0"/>
              <a:t>. </a:t>
            </a:r>
            <a:endParaRPr lang="en-US" dirty="0"/>
          </a:p>
        </p:txBody>
      </p:sp>
      <p:sp>
        <p:nvSpPr>
          <p:cNvPr id="10" name="Rectangle 9"/>
          <p:cNvSpPr/>
          <p:nvPr/>
        </p:nvSpPr>
        <p:spPr>
          <a:xfrm>
            <a:off x="157166" y="4397529"/>
            <a:ext cx="8029574" cy="646331"/>
          </a:xfrm>
          <a:prstGeom prst="rect">
            <a:avLst/>
          </a:prstGeom>
        </p:spPr>
        <p:txBody>
          <a:bodyPr wrap="square">
            <a:spAutoFit/>
          </a:bodyPr>
          <a:lstStyle/>
          <a:p>
            <a:pPr marL="285750" indent="-285750" algn="just" rtl="0">
              <a:buFont typeface="Wingdings" panose="05000000000000000000" pitchFamily="2" charset="2"/>
              <a:buChar char="§"/>
            </a:pPr>
            <a:r>
              <a:rPr lang="en-US" b="1" dirty="0" smtClean="0"/>
              <a:t>The Mohr circle and the concept of the </a:t>
            </a:r>
            <a:r>
              <a:rPr lang="en-US" b="1" dirty="0" smtClean="0">
                <a:solidFill>
                  <a:srgbClr val="FF0000"/>
                </a:solidFill>
              </a:rPr>
              <a:t>POLE</a:t>
            </a:r>
            <a:r>
              <a:rPr lang="en-US" b="1" dirty="0" smtClean="0"/>
              <a:t> are very useful in geotechnical engineering.</a:t>
            </a:r>
            <a:endParaRPr lang="en-US" dirty="0"/>
          </a:p>
        </p:txBody>
      </p:sp>
      <p:sp>
        <p:nvSpPr>
          <p:cNvPr id="11" name="Rectangle 10"/>
          <p:cNvSpPr/>
          <p:nvPr/>
        </p:nvSpPr>
        <p:spPr>
          <a:xfrm>
            <a:off x="157167" y="5038566"/>
            <a:ext cx="8029574" cy="923330"/>
          </a:xfrm>
          <a:prstGeom prst="rect">
            <a:avLst/>
          </a:prstGeom>
        </p:spPr>
        <p:txBody>
          <a:bodyPr wrap="square">
            <a:spAutoFit/>
          </a:bodyPr>
          <a:lstStyle/>
          <a:p>
            <a:pPr marL="285750" indent="-285750" algn="just" rtl="0">
              <a:buFont typeface="Wingdings" panose="05000000000000000000" pitchFamily="2" charset="2"/>
              <a:buChar char="§"/>
            </a:pPr>
            <a:r>
              <a:rPr lang="en-US" b="1" dirty="0"/>
              <a:t>The construction of Mohr’s circle is one of the few </a:t>
            </a:r>
            <a:r>
              <a:rPr lang="en-US" b="1" dirty="0">
                <a:solidFill>
                  <a:srgbClr val="0000FF"/>
                </a:solidFill>
              </a:rPr>
              <a:t>graphical</a:t>
            </a:r>
            <a:r>
              <a:rPr lang="en-US" b="1" dirty="0"/>
              <a:t> </a:t>
            </a:r>
            <a:r>
              <a:rPr lang="en-US" b="1" dirty="0" smtClean="0">
                <a:solidFill>
                  <a:srgbClr val="0000FF"/>
                </a:solidFill>
              </a:rPr>
              <a:t>techniques</a:t>
            </a:r>
            <a:r>
              <a:rPr lang="en-US" b="1" dirty="0" smtClean="0"/>
              <a:t> still </a:t>
            </a:r>
            <a:r>
              <a:rPr lang="en-US" b="1" dirty="0"/>
              <a:t>used in engineering. It provides a simple and clear picture of an otherwise complicated analysis.</a:t>
            </a:r>
          </a:p>
        </p:txBody>
      </p:sp>
    </p:spTree>
    <p:extLst>
      <p:ext uri="{BB962C8B-B14F-4D97-AF65-F5344CB8AC3E}">
        <p14:creationId xmlns:p14="http://schemas.microsoft.com/office/powerpoint/2010/main" val="17968590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1239" y="725714"/>
            <a:ext cx="6967876" cy="5367432"/>
          </a:xfrm>
          <a:prstGeom prst="rect">
            <a:avLst/>
          </a:prstGeom>
        </p:spPr>
      </p:pic>
      <p:sp>
        <p:nvSpPr>
          <p:cNvPr id="3" name="Subtitle 2"/>
          <p:cNvSpPr txBox="1">
            <a:spLocks/>
          </p:cNvSpPr>
          <p:nvPr/>
        </p:nvSpPr>
        <p:spPr>
          <a:xfrm>
            <a:off x="100010" y="125474"/>
            <a:ext cx="1771654" cy="441260"/>
          </a:xfrm>
          <a:prstGeom prst="rect">
            <a:avLst/>
          </a:prstGeom>
        </p:spPr>
        <p:txBody>
          <a:bodyPr rtlCol="0">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Font typeface="Arial" pitchFamily="34" charset="0"/>
              <a:buNone/>
              <a:defRPr/>
            </a:pPr>
            <a:r>
              <a:rPr lang="en-US" sz="2400" b="1" u="sng" dirty="0" smtClean="0">
                <a:solidFill>
                  <a:srgbClr val="00B050"/>
                </a:solidFill>
                <a:latin typeface="Arial" pitchFamily="34" charset="0"/>
                <a:cs typeface="Arial" pitchFamily="34" charset="0"/>
              </a:rPr>
              <a:t>Example 3</a:t>
            </a:r>
          </a:p>
          <a:p>
            <a:pPr marL="539750" indent="-357188">
              <a:lnSpc>
                <a:spcPct val="150000"/>
              </a:lnSpc>
              <a:spcBef>
                <a:spcPts val="0"/>
              </a:spcBef>
              <a:buFont typeface="Wingdings" pitchFamily="2" charset="2"/>
              <a:buChar char="q"/>
              <a:defRPr/>
            </a:pPr>
            <a:endParaRPr lang="en-US" sz="800" b="1" u="sng" dirty="0" smtClean="0">
              <a:latin typeface="Arial Black" pitchFamily="34" charset="0"/>
            </a:endParaRPr>
          </a:p>
          <a:p>
            <a:endParaRPr lang="en-US" sz="1800" b="1" u="sng" dirty="0" smtClean="0">
              <a:solidFill>
                <a:srgbClr val="C00000"/>
              </a:solidFill>
              <a:latin typeface="Arial" pitchFamily="34" charset="0"/>
              <a:cs typeface="Arial" pitchFamily="34" charset="0"/>
            </a:endParaRPr>
          </a:p>
          <a:p>
            <a:pPr>
              <a:buFont typeface="Arial" pitchFamily="34" charset="0"/>
              <a:buNone/>
              <a:defRPr/>
            </a:pPr>
            <a:endParaRPr lang="en-US" sz="1800" b="1" u="sng" dirty="0" smtClean="0">
              <a:latin typeface="Arial" pitchFamily="34" charset="0"/>
              <a:cs typeface="Arial" pitchFamily="34" charset="0"/>
            </a:endParaRPr>
          </a:p>
          <a:p>
            <a:pPr fontAlgn="auto">
              <a:spcAft>
                <a:spcPts val="0"/>
              </a:spcAft>
              <a:buFont typeface="Arial" pitchFamily="34" charset="0"/>
              <a:buNone/>
              <a:defRPr/>
            </a:pPr>
            <a:r>
              <a:rPr lang="it-IT" altLang="ar-SA" sz="1800" b="1" u="sng" dirty="0" smtClean="0">
                <a:solidFill>
                  <a:srgbClr val="00B050"/>
                </a:solidFill>
                <a:latin typeface="Arial Black" pitchFamily="34" charset="0"/>
              </a:rPr>
              <a:t> </a:t>
            </a: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it-IT" sz="1100" b="1" u="sng" dirty="0" smtClean="0">
              <a:latin typeface="+mj-lt"/>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p:txBody>
      </p:sp>
    </p:spTree>
    <p:extLst>
      <p:ext uri="{BB962C8B-B14F-4D97-AF65-F5344CB8AC3E}">
        <p14:creationId xmlns:p14="http://schemas.microsoft.com/office/powerpoint/2010/main" val="33094062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00010" y="125474"/>
            <a:ext cx="1771654" cy="441260"/>
          </a:xfrm>
          <a:prstGeom prst="rect">
            <a:avLst/>
          </a:prstGeom>
        </p:spPr>
        <p:txBody>
          <a:bodyPr rtlCol="0">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Font typeface="Arial" pitchFamily="34" charset="0"/>
              <a:buNone/>
              <a:defRPr/>
            </a:pPr>
            <a:r>
              <a:rPr lang="en-US" sz="2400" b="1" u="sng" dirty="0" smtClean="0">
                <a:solidFill>
                  <a:srgbClr val="00B050"/>
                </a:solidFill>
                <a:latin typeface="Arial" pitchFamily="34" charset="0"/>
                <a:cs typeface="Arial" pitchFamily="34" charset="0"/>
              </a:rPr>
              <a:t>Example 4</a:t>
            </a:r>
          </a:p>
          <a:p>
            <a:pPr marL="539750" indent="-357188">
              <a:lnSpc>
                <a:spcPct val="150000"/>
              </a:lnSpc>
              <a:spcBef>
                <a:spcPts val="0"/>
              </a:spcBef>
              <a:buFont typeface="Wingdings" pitchFamily="2" charset="2"/>
              <a:buChar char="q"/>
              <a:defRPr/>
            </a:pPr>
            <a:endParaRPr lang="en-US" sz="800" b="1" u="sng" dirty="0" smtClean="0">
              <a:latin typeface="Arial Black" pitchFamily="34" charset="0"/>
            </a:endParaRPr>
          </a:p>
          <a:p>
            <a:endParaRPr lang="en-US" sz="1800" b="1" u="sng" dirty="0" smtClean="0">
              <a:solidFill>
                <a:srgbClr val="C00000"/>
              </a:solidFill>
              <a:latin typeface="Arial" pitchFamily="34" charset="0"/>
              <a:cs typeface="Arial" pitchFamily="34" charset="0"/>
            </a:endParaRPr>
          </a:p>
          <a:p>
            <a:pPr>
              <a:buFont typeface="Arial" pitchFamily="34" charset="0"/>
              <a:buNone/>
              <a:defRPr/>
            </a:pPr>
            <a:endParaRPr lang="en-US" sz="1800" b="1" u="sng" dirty="0" smtClean="0">
              <a:latin typeface="Arial" pitchFamily="34" charset="0"/>
              <a:cs typeface="Arial" pitchFamily="34" charset="0"/>
            </a:endParaRPr>
          </a:p>
          <a:p>
            <a:pPr fontAlgn="auto">
              <a:spcAft>
                <a:spcPts val="0"/>
              </a:spcAft>
              <a:buFont typeface="Arial" pitchFamily="34" charset="0"/>
              <a:buNone/>
              <a:defRPr/>
            </a:pPr>
            <a:r>
              <a:rPr lang="it-IT" altLang="ar-SA" sz="1800" b="1" u="sng" dirty="0" smtClean="0">
                <a:solidFill>
                  <a:srgbClr val="00B050"/>
                </a:solidFill>
                <a:latin typeface="Arial Black" pitchFamily="34" charset="0"/>
              </a:rPr>
              <a:t> </a:t>
            </a: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defRPr/>
            </a:pPr>
            <a:endParaRPr lang="en-US" sz="1100" b="1" u="sng" dirty="0" smtClean="0">
              <a:latin typeface="Arial Black" pitchFamily="34" charset="0"/>
              <a:cs typeface="Times New Roman" pitchFamily="18" charset="0"/>
            </a:endParaRPr>
          </a:p>
          <a:p>
            <a:pPr algn="just" fontAlgn="auto">
              <a:spcAft>
                <a:spcPts val="0"/>
              </a:spcAft>
              <a:buFont typeface="Arial" pitchFamily="34" charset="0"/>
              <a:buAutoNum type="arabicPeriod"/>
              <a:defRPr/>
            </a:pPr>
            <a:endParaRPr lang="it-IT" sz="1100" b="1" u="sng" dirty="0" smtClean="0">
              <a:latin typeface="+mj-lt"/>
              <a:cs typeface="Times New Roman" pitchFamily="18" charset="0"/>
            </a:endParaRPr>
          </a:p>
          <a:p>
            <a:pPr algn="just" fontAlgn="auto">
              <a:spcAft>
                <a:spcPts val="0"/>
              </a:spcAft>
              <a:buFont typeface="Arial" pitchFamily="34" charset="0"/>
              <a:buAutoNum type="arabicPeriod"/>
              <a:defRPr/>
            </a:pPr>
            <a:endParaRPr lang="en-US" sz="1100" b="1" u="sng" dirty="0" smtClean="0">
              <a:latin typeface="Arial Black" pitchFamily="34" charset="0"/>
              <a:cs typeface="Times New Roman" pitchFamily="18" charset="0"/>
            </a:endParaRPr>
          </a:p>
        </p:txBody>
      </p:sp>
      <p:sp>
        <p:nvSpPr>
          <p:cNvPr id="5" name="Rectangle 4"/>
          <p:cNvSpPr/>
          <p:nvPr/>
        </p:nvSpPr>
        <p:spPr>
          <a:xfrm>
            <a:off x="230047" y="570855"/>
            <a:ext cx="8333382" cy="707886"/>
          </a:xfrm>
          <a:prstGeom prst="rect">
            <a:avLst/>
          </a:prstGeom>
        </p:spPr>
        <p:txBody>
          <a:bodyPr wrap="square">
            <a:spAutoFit/>
          </a:bodyPr>
          <a:lstStyle/>
          <a:p>
            <a:pPr algn="just" rtl="0"/>
            <a:r>
              <a:rPr lang="en-US" sz="2000" b="1" dirty="0" smtClean="0">
                <a:latin typeface="+mn-lt"/>
              </a:rPr>
              <a:t>Given the stress shown on the element across. Find the magnitude and direction of the major and minor principal stresses.</a:t>
            </a:r>
          </a:p>
        </p:txBody>
      </p:sp>
      <p:grpSp>
        <p:nvGrpSpPr>
          <p:cNvPr id="6" name="Group 5"/>
          <p:cNvGrpSpPr/>
          <p:nvPr/>
        </p:nvGrpSpPr>
        <p:grpSpPr>
          <a:xfrm>
            <a:off x="2594237" y="1514475"/>
            <a:ext cx="4068189" cy="4353717"/>
            <a:chOff x="2925633" y="605696"/>
            <a:chExt cx="3802579" cy="4032371"/>
          </a:xfrm>
        </p:grpSpPr>
        <p:grpSp>
          <p:nvGrpSpPr>
            <p:cNvPr id="7" name="Group 35"/>
            <p:cNvGrpSpPr/>
            <p:nvPr/>
          </p:nvGrpSpPr>
          <p:grpSpPr>
            <a:xfrm rot="18447880">
              <a:off x="2702630" y="946430"/>
              <a:ext cx="4032371" cy="3350903"/>
              <a:chOff x="5231775" y="2737351"/>
              <a:chExt cx="3935420" cy="3270341"/>
            </a:xfrm>
          </p:grpSpPr>
          <p:sp>
            <p:nvSpPr>
              <p:cNvPr id="17" name="Rectangle 32" descr="Recycled paper"/>
              <p:cNvSpPr>
                <a:spLocks noChangeArrowheads="1"/>
              </p:cNvSpPr>
              <p:nvPr/>
            </p:nvSpPr>
            <p:spPr bwMode="auto">
              <a:xfrm>
                <a:off x="6476469" y="3645120"/>
                <a:ext cx="1435100" cy="1463675"/>
              </a:xfrm>
              <a:prstGeom prst="rect">
                <a:avLst/>
              </a:prstGeom>
              <a:blipFill>
                <a:blip r:embed="rId2" cstate="print"/>
                <a:tile tx="0" ty="0" sx="100000" sy="100000" flip="none" algn="tl"/>
              </a:blipFill>
              <a:ln w="38100">
                <a:solidFill>
                  <a:srgbClr val="FF0000"/>
                </a:solidFill>
                <a:miter lim="800000"/>
                <a:headEnd/>
                <a:tailEnd/>
              </a:ln>
            </p:spPr>
            <p:txBody>
              <a:bodyPr wrap="none" anchor="ctr"/>
              <a:lstStyle/>
              <a:p>
                <a:pPr algn="l" rtl="0"/>
                <a:endParaRPr lang="en-US" b="1">
                  <a:latin typeface="+mn-lt"/>
                </a:endParaRPr>
              </a:p>
            </p:txBody>
          </p:sp>
          <p:sp>
            <p:nvSpPr>
              <p:cNvPr id="18" name="Text Box 39"/>
              <p:cNvSpPr txBox="1">
                <a:spLocks noChangeArrowheads="1"/>
              </p:cNvSpPr>
              <p:nvPr/>
            </p:nvSpPr>
            <p:spPr bwMode="auto">
              <a:xfrm>
                <a:off x="7230441" y="2737351"/>
                <a:ext cx="1388837" cy="360453"/>
              </a:xfrm>
              <a:prstGeom prst="rect">
                <a:avLst/>
              </a:prstGeom>
              <a:noFill/>
              <a:ln w="9525">
                <a:noFill/>
                <a:miter lim="800000"/>
                <a:headEnd/>
                <a:tailEnd/>
              </a:ln>
            </p:spPr>
            <p:txBody>
              <a:bodyPr wrap="square">
                <a:spAutoFit/>
              </a:bodyPr>
              <a:lstStyle/>
              <a:p>
                <a:pPr algn="l" rtl="0"/>
                <a:r>
                  <a:rPr lang="en-US" b="1" dirty="0" smtClean="0">
                    <a:latin typeface="+mn-lt"/>
                  </a:rPr>
                  <a:t>4 </a:t>
                </a:r>
                <a:r>
                  <a:rPr lang="en-US" b="1" dirty="0" err="1" smtClean="0">
                    <a:latin typeface="+mn-lt"/>
                  </a:rPr>
                  <a:t>kN</a:t>
                </a:r>
                <a:r>
                  <a:rPr lang="en-US" b="1" dirty="0" smtClean="0">
                    <a:latin typeface="+mn-lt"/>
                  </a:rPr>
                  <a:t>/m</a:t>
                </a:r>
                <a:r>
                  <a:rPr lang="en-US" b="1" baseline="30000" dirty="0" smtClean="0">
                    <a:latin typeface="+mn-lt"/>
                  </a:rPr>
                  <a:t>2</a:t>
                </a:r>
                <a:endParaRPr lang="en-US" b="1" baseline="30000" dirty="0">
                  <a:latin typeface="+mn-lt"/>
                </a:endParaRPr>
              </a:p>
            </p:txBody>
          </p:sp>
          <p:sp>
            <p:nvSpPr>
              <p:cNvPr id="19" name="Text Box 41"/>
              <p:cNvSpPr txBox="1">
                <a:spLocks noChangeArrowheads="1"/>
              </p:cNvSpPr>
              <p:nvPr/>
            </p:nvSpPr>
            <p:spPr bwMode="auto">
              <a:xfrm rot="5221449">
                <a:off x="8314022" y="4488204"/>
                <a:ext cx="1345896" cy="360451"/>
              </a:xfrm>
              <a:prstGeom prst="rect">
                <a:avLst/>
              </a:prstGeom>
              <a:noFill/>
              <a:ln w="9525">
                <a:noFill/>
                <a:miter lim="800000"/>
                <a:headEnd/>
                <a:tailEnd/>
              </a:ln>
            </p:spPr>
            <p:txBody>
              <a:bodyPr wrap="square">
                <a:spAutoFit/>
              </a:bodyPr>
              <a:lstStyle/>
              <a:p>
                <a:pPr algn="l" rtl="0"/>
                <a:r>
                  <a:rPr lang="en-US" b="1" dirty="0">
                    <a:latin typeface="+mn-lt"/>
                  </a:rPr>
                  <a:t>8</a:t>
                </a:r>
                <a:r>
                  <a:rPr lang="en-US" b="1" dirty="0" smtClean="0">
                    <a:latin typeface="+mn-lt"/>
                  </a:rPr>
                  <a:t> </a:t>
                </a:r>
                <a:r>
                  <a:rPr lang="en-US" b="1" dirty="0" err="1" smtClean="0">
                    <a:latin typeface="+mn-lt"/>
                  </a:rPr>
                  <a:t>kN</a:t>
                </a:r>
                <a:r>
                  <a:rPr lang="en-US" b="1" dirty="0" smtClean="0">
                    <a:latin typeface="+mn-lt"/>
                  </a:rPr>
                  <a:t>/m</a:t>
                </a:r>
                <a:r>
                  <a:rPr lang="en-US" b="1" baseline="30000" dirty="0" smtClean="0">
                    <a:latin typeface="+mn-lt"/>
                  </a:rPr>
                  <a:t>2</a:t>
                </a:r>
                <a:endParaRPr lang="en-US" b="1" baseline="30000" dirty="0">
                  <a:latin typeface="+mn-lt"/>
                </a:endParaRPr>
              </a:p>
            </p:txBody>
          </p:sp>
          <p:sp>
            <p:nvSpPr>
              <p:cNvPr id="20" name="Text Box 42"/>
              <p:cNvSpPr txBox="1">
                <a:spLocks noChangeArrowheads="1"/>
              </p:cNvSpPr>
              <p:nvPr/>
            </p:nvSpPr>
            <p:spPr bwMode="auto">
              <a:xfrm rot="16441573">
                <a:off x="4850217" y="4084196"/>
                <a:ext cx="1123567" cy="360452"/>
              </a:xfrm>
              <a:prstGeom prst="rect">
                <a:avLst/>
              </a:prstGeom>
              <a:noFill/>
              <a:ln w="9525">
                <a:noFill/>
                <a:miter lim="800000"/>
                <a:headEnd/>
                <a:tailEnd/>
              </a:ln>
            </p:spPr>
            <p:txBody>
              <a:bodyPr wrap="square">
                <a:spAutoFit/>
              </a:bodyPr>
              <a:lstStyle/>
              <a:p>
                <a:pPr algn="l" rtl="0"/>
                <a:r>
                  <a:rPr lang="en-US" b="1" dirty="0">
                    <a:latin typeface="+mn-lt"/>
                  </a:rPr>
                  <a:t>8</a:t>
                </a:r>
                <a:r>
                  <a:rPr lang="en-US" b="1" dirty="0" smtClean="0">
                    <a:latin typeface="+mn-lt"/>
                  </a:rPr>
                  <a:t> </a:t>
                </a:r>
                <a:r>
                  <a:rPr lang="en-US" b="1" dirty="0" err="1" smtClean="0">
                    <a:latin typeface="+mn-lt"/>
                  </a:rPr>
                  <a:t>kN</a:t>
                </a:r>
                <a:r>
                  <a:rPr lang="en-US" b="1" dirty="0" smtClean="0">
                    <a:latin typeface="+mn-lt"/>
                  </a:rPr>
                  <a:t>/m</a:t>
                </a:r>
                <a:r>
                  <a:rPr lang="en-US" b="1" baseline="30000" dirty="0" smtClean="0">
                    <a:latin typeface="+mn-lt"/>
                  </a:rPr>
                  <a:t>2</a:t>
                </a:r>
                <a:endParaRPr lang="en-US" b="1" baseline="30000" dirty="0">
                  <a:latin typeface="+mn-lt"/>
                </a:endParaRPr>
              </a:p>
            </p:txBody>
          </p:sp>
          <p:cxnSp>
            <p:nvCxnSpPr>
              <p:cNvPr id="21" name="Straight Arrow Connector 20"/>
              <p:cNvCxnSpPr/>
              <p:nvPr/>
            </p:nvCxnSpPr>
            <p:spPr>
              <a:xfrm rot="5400000">
                <a:off x="6831149" y="3260151"/>
                <a:ext cx="741363" cy="1588"/>
              </a:xfrm>
              <a:prstGeom prst="straightConnector1">
                <a:avLst/>
              </a:prstGeom>
              <a:noFill/>
              <a:ln w="38100">
                <a:solidFill>
                  <a:schemeClr val="tx1"/>
                </a:solidFill>
                <a:round/>
                <a:headEnd/>
                <a:tailEnd type="triangle" w="med" len="med"/>
              </a:ln>
            </p:spPr>
          </p:cxnSp>
          <p:cxnSp>
            <p:nvCxnSpPr>
              <p:cNvPr id="22" name="Straight Arrow Connector 21"/>
              <p:cNvCxnSpPr>
                <a:endCxn id="17" idx="2"/>
              </p:cNvCxnSpPr>
              <p:nvPr/>
            </p:nvCxnSpPr>
            <p:spPr>
              <a:xfrm rot="16200000" flipV="1">
                <a:off x="6748874" y="5553941"/>
                <a:ext cx="898897" cy="8606"/>
              </a:xfrm>
              <a:prstGeom prst="straightConnector1">
                <a:avLst/>
              </a:prstGeom>
              <a:noFill/>
              <a:ln w="38100">
                <a:solidFill>
                  <a:schemeClr val="tx1"/>
                </a:solidFill>
                <a:round/>
                <a:headEnd/>
                <a:tailEnd type="triangle" w="med" len="med"/>
              </a:ln>
            </p:spPr>
          </p:cxnSp>
          <p:cxnSp>
            <p:nvCxnSpPr>
              <p:cNvPr id="23" name="Straight Arrow Connector 22"/>
              <p:cNvCxnSpPr/>
              <p:nvPr/>
            </p:nvCxnSpPr>
            <p:spPr>
              <a:xfrm rot="10800000" flipV="1">
                <a:off x="7908393" y="4378906"/>
                <a:ext cx="898897" cy="8606"/>
              </a:xfrm>
              <a:prstGeom prst="straightConnector1">
                <a:avLst/>
              </a:prstGeom>
              <a:noFill/>
              <a:ln w="38100">
                <a:solidFill>
                  <a:schemeClr val="tx1"/>
                </a:solidFill>
                <a:round/>
                <a:headEnd/>
                <a:tailEnd type="triangle" w="med" len="med"/>
              </a:ln>
            </p:spPr>
          </p:cxnSp>
          <p:cxnSp>
            <p:nvCxnSpPr>
              <p:cNvPr id="24" name="Straight Arrow Connector 23"/>
              <p:cNvCxnSpPr/>
              <p:nvPr/>
            </p:nvCxnSpPr>
            <p:spPr>
              <a:xfrm rot="10800000" flipV="1">
                <a:off x="5610489" y="4361694"/>
                <a:ext cx="898897" cy="8607"/>
              </a:xfrm>
              <a:prstGeom prst="straightConnector1">
                <a:avLst/>
              </a:prstGeom>
              <a:noFill/>
              <a:ln w="38100">
                <a:solidFill>
                  <a:schemeClr val="tx1"/>
                </a:solidFill>
                <a:round/>
                <a:headEnd type="triangle"/>
                <a:tailEnd type="none" w="med" len="med"/>
              </a:ln>
            </p:spPr>
          </p:cxnSp>
          <p:cxnSp>
            <p:nvCxnSpPr>
              <p:cNvPr id="25" name="Straight Arrow Connector 24"/>
              <p:cNvCxnSpPr/>
              <p:nvPr/>
            </p:nvCxnSpPr>
            <p:spPr>
              <a:xfrm>
                <a:off x="6650872" y="3460012"/>
                <a:ext cx="1163822" cy="1588"/>
              </a:xfrm>
              <a:prstGeom prst="straightConnector1">
                <a:avLst/>
              </a:prstGeom>
              <a:noFill/>
              <a:ln w="38100">
                <a:solidFill>
                  <a:schemeClr val="tx1"/>
                </a:solidFill>
                <a:round/>
                <a:headEnd type="triangle"/>
                <a:tailEnd type="none" w="med" len="med"/>
              </a:ln>
            </p:spPr>
          </p:cxnSp>
          <p:cxnSp>
            <p:nvCxnSpPr>
              <p:cNvPr id="26" name="Straight Arrow Connector 25"/>
              <p:cNvCxnSpPr/>
              <p:nvPr/>
            </p:nvCxnSpPr>
            <p:spPr>
              <a:xfrm rot="10800000">
                <a:off x="6657444" y="5250875"/>
                <a:ext cx="1163822" cy="1588"/>
              </a:xfrm>
              <a:prstGeom prst="straightConnector1">
                <a:avLst/>
              </a:prstGeom>
              <a:noFill/>
              <a:ln w="38100">
                <a:solidFill>
                  <a:schemeClr val="tx1"/>
                </a:solidFill>
                <a:round/>
                <a:headEnd type="triangle"/>
                <a:tailEnd type="none" w="med" len="med"/>
              </a:ln>
            </p:spPr>
          </p:cxnSp>
          <p:cxnSp>
            <p:nvCxnSpPr>
              <p:cNvPr id="27" name="Straight Arrow Connector 26"/>
              <p:cNvCxnSpPr/>
              <p:nvPr/>
            </p:nvCxnSpPr>
            <p:spPr>
              <a:xfrm rot="16200000">
                <a:off x="7521608" y="4369504"/>
                <a:ext cx="1163822" cy="1588"/>
              </a:xfrm>
              <a:prstGeom prst="straightConnector1">
                <a:avLst/>
              </a:prstGeom>
              <a:noFill/>
              <a:ln w="38100">
                <a:solidFill>
                  <a:schemeClr val="tx1"/>
                </a:solidFill>
                <a:round/>
                <a:headEnd type="triangle"/>
                <a:tailEnd type="none" w="med" len="med"/>
              </a:ln>
            </p:spPr>
          </p:cxnSp>
          <p:cxnSp>
            <p:nvCxnSpPr>
              <p:cNvPr id="28" name="Straight Arrow Connector 27"/>
              <p:cNvCxnSpPr/>
              <p:nvPr/>
            </p:nvCxnSpPr>
            <p:spPr>
              <a:xfrm rot="5400000" flipV="1">
                <a:off x="5721408" y="4324806"/>
                <a:ext cx="1163822" cy="1588"/>
              </a:xfrm>
              <a:prstGeom prst="straightConnector1">
                <a:avLst/>
              </a:prstGeom>
              <a:noFill/>
              <a:ln w="38100">
                <a:solidFill>
                  <a:schemeClr val="tx1"/>
                </a:solidFill>
                <a:round/>
                <a:headEnd type="triangle"/>
                <a:tailEnd type="none" w="med" len="med"/>
              </a:ln>
            </p:spPr>
          </p:cxnSp>
          <p:sp>
            <p:nvSpPr>
              <p:cNvPr id="29" name="Text Box 39"/>
              <p:cNvSpPr txBox="1">
                <a:spLocks noChangeArrowheads="1"/>
              </p:cNvSpPr>
              <p:nvPr/>
            </p:nvSpPr>
            <p:spPr bwMode="auto">
              <a:xfrm>
                <a:off x="7262687" y="5244985"/>
                <a:ext cx="1088514" cy="360453"/>
              </a:xfrm>
              <a:prstGeom prst="rect">
                <a:avLst/>
              </a:prstGeom>
              <a:noFill/>
              <a:ln w="9525">
                <a:noFill/>
                <a:miter lim="800000"/>
                <a:headEnd/>
                <a:tailEnd/>
              </a:ln>
            </p:spPr>
            <p:txBody>
              <a:bodyPr wrap="square">
                <a:spAutoFit/>
              </a:bodyPr>
              <a:lstStyle/>
              <a:p>
                <a:pPr algn="l" rtl="0"/>
                <a:r>
                  <a:rPr lang="en-US" b="1" dirty="0">
                    <a:latin typeface="+mn-lt"/>
                  </a:rPr>
                  <a:t>2</a:t>
                </a:r>
                <a:r>
                  <a:rPr lang="en-US" b="1" dirty="0" smtClean="0">
                    <a:latin typeface="+mn-lt"/>
                  </a:rPr>
                  <a:t> </a:t>
                </a:r>
                <a:r>
                  <a:rPr lang="en-US" b="1" dirty="0" err="1" smtClean="0">
                    <a:latin typeface="+mn-lt"/>
                  </a:rPr>
                  <a:t>kN</a:t>
                </a:r>
                <a:r>
                  <a:rPr lang="en-US" b="1" dirty="0" smtClean="0">
                    <a:latin typeface="+mn-lt"/>
                  </a:rPr>
                  <a:t>/m2</a:t>
                </a:r>
                <a:endParaRPr lang="en-US" b="1" baseline="-25000" dirty="0">
                  <a:latin typeface="+mn-lt"/>
                  <a:cs typeface="Times New Roman" pitchFamily="18" charset="0"/>
                </a:endParaRPr>
              </a:p>
            </p:txBody>
          </p:sp>
          <p:sp>
            <p:nvSpPr>
              <p:cNvPr id="30" name="Text Box 39"/>
              <p:cNvSpPr txBox="1">
                <a:spLocks noChangeArrowheads="1"/>
              </p:cNvSpPr>
              <p:nvPr/>
            </p:nvSpPr>
            <p:spPr bwMode="auto">
              <a:xfrm>
                <a:off x="6287812" y="3056890"/>
                <a:ext cx="1099755" cy="360453"/>
              </a:xfrm>
              <a:prstGeom prst="rect">
                <a:avLst/>
              </a:prstGeom>
              <a:noFill/>
              <a:ln w="9525">
                <a:noFill/>
                <a:miter lim="800000"/>
                <a:headEnd/>
                <a:tailEnd/>
              </a:ln>
            </p:spPr>
            <p:txBody>
              <a:bodyPr wrap="square">
                <a:spAutoFit/>
              </a:bodyPr>
              <a:lstStyle/>
              <a:p>
                <a:pPr algn="l" rtl="0"/>
                <a:r>
                  <a:rPr lang="en-US" b="1" dirty="0">
                    <a:latin typeface="+mn-lt"/>
                  </a:rPr>
                  <a:t>2</a:t>
                </a:r>
                <a:r>
                  <a:rPr lang="en-US" b="1" dirty="0" smtClean="0">
                    <a:latin typeface="+mn-lt"/>
                  </a:rPr>
                  <a:t> </a:t>
                </a:r>
                <a:r>
                  <a:rPr lang="en-US" b="1" dirty="0" err="1" smtClean="0">
                    <a:latin typeface="+mn-lt"/>
                  </a:rPr>
                  <a:t>kN</a:t>
                </a:r>
                <a:r>
                  <a:rPr lang="en-US" b="1" dirty="0" smtClean="0">
                    <a:latin typeface="+mn-lt"/>
                  </a:rPr>
                  <a:t>/m</a:t>
                </a:r>
                <a:r>
                  <a:rPr lang="en-US" b="1" baseline="30000" dirty="0" smtClean="0">
                    <a:latin typeface="+mn-lt"/>
                  </a:rPr>
                  <a:t>2</a:t>
                </a:r>
                <a:endParaRPr lang="en-US" b="1" baseline="30000" dirty="0">
                  <a:latin typeface="+mn-lt"/>
                  <a:cs typeface="Times New Roman" pitchFamily="18" charset="0"/>
                </a:endParaRPr>
              </a:p>
            </p:txBody>
          </p:sp>
        </p:grpSp>
        <p:cxnSp>
          <p:nvCxnSpPr>
            <p:cNvPr id="8" name="Straight Connector 7"/>
            <p:cNvCxnSpPr>
              <a:stCxn id="17" idx="0"/>
              <a:endCxn id="17" idx="2"/>
            </p:cNvCxnSpPr>
            <p:nvPr/>
          </p:nvCxnSpPr>
          <p:spPr>
            <a:xfrm>
              <a:off x="4123826" y="2172965"/>
              <a:ext cx="1190379" cy="9122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17" idx="1"/>
              <a:endCxn id="17" idx="3"/>
            </p:cNvCxnSpPr>
            <p:nvPr/>
          </p:nvCxnSpPr>
          <p:spPr>
            <a:xfrm flipV="1">
              <a:off x="4271798" y="2045517"/>
              <a:ext cx="894436" cy="116714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5280452" y="3700252"/>
              <a:ext cx="73642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Text Box 42"/>
            <p:cNvSpPr txBox="1">
              <a:spLocks noChangeArrowheads="1"/>
            </p:cNvSpPr>
            <p:nvPr/>
          </p:nvSpPr>
          <p:spPr bwMode="auto">
            <a:xfrm rot="230260">
              <a:off x="5403901" y="3382434"/>
              <a:ext cx="566543" cy="369332"/>
            </a:xfrm>
            <a:prstGeom prst="rect">
              <a:avLst/>
            </a:prstGeom>
            <a:noFill/>
            <a:ln w="9525">
              <a:noFill/>
              <a:miter lim="800000"/>
              <a:headEnd/>
              <a:tailEnd/>
            </a:ln>
          </p:spPr>
          <p:txBody>
            <a:bodyPr wrap="square">
              <a:spAutoFit/>
            </a:bodyPr>
            <a:lstStyle/>
            <a:p>
              <a:pPr algn="l" rtl="0"/>
              <a:r>
                <a:rPr lang="en-US" b="1" dirty="0" smtClean="0">
                  <a:latin typeface="+mn-lt"/>
                </a:rPr>
                <a:t>45</a:t>
              </a:r>
              <a:r>
                <a:rPr lang="en-US" b="1" baseline="30000" dirty="0" smtClean="0">
                  <a:latin typeface="+mn-lt"/>
                </a:rPr>
                <a:t>o</a:t>
              </a:r>
              <a:endParaRPr lang="en-US" b="1" baseline="30000" dirty="0">
                <a:latin typeface="+mn-lt"/>
              </a:endParaRPr>
            </a:p>
          </p:txBody>
        </p:sp>
        <p:sp>
          <p:nvSpPr>
            <p:cNvPr id="12" name="Text Box 39"/>
            <p:cNvSpPr txBox="1">
              <a:spLocks noChangeArrowheads="1"/>
            </p:cNvSpPr>
            <p:nvPr/>
          </p:nvSpPr>
          <p:spPr bwMode="auto">
            <a:xfrm rot="18447880">
              <a:off x="5702919" y="3276906"/>
              <a:ext cx="1423053" cy="369332"/>
            </a:xfrm>
            <a:prstGeom prst="rect">
              <a:avLst/>
            </a:prstGeom>
            <a:noFill/>
            <a:ln w="9525">
              <a:noFill/>
              <a:miter lim="800000"/>
              <a:headEnd/>
              <a:tailEnd/>
            </a:ln>
          </p:spPr>
          <p:txBody>
            <a:bodyPr wrap="square">
              <a:spAutoFit/>
            </a:bodyPr>
            <a:lstStyle/>
            <a:p>
              <a:pPr algn="l" rtl="0"/>
              <a:r>
                <a:rPr lang="en-US" b="1" dirty="0" smtClean="0">
                  <a:latin typeface="+mn-lt"/>
                </a:rPr>
                <a:t>4 </a:t>
              </a:r>
              <a:r>
                <a:rPr lang="en-US" b="1" dirty="0" err="1" smtClean="0">
                  <a:latin typeface="+mn-lt"/>
                </a:rPr>
                <a:t>kN</a:t>
              </a:r>
              <a:r>
                <a:rPr lang="en-US" b="1" dirty="0" smtClean="0">
                  <a:latin typeface="+mn-lt"/>
                </a:rPr>
                <a:t>/m</a:t>
              </a:r>
              <a:r>
                <a:rPr lang="en-US" b="1" baseline="30000" dirty="0" smtClean="0">
                  <a:latin typeface="+mn-lt"/>
                </a:rPr>
                <a:t>2</a:t>
              </a:r>
              <a:endParaRPr lang="en-US" b="1" baseline="30000" dirty="0">
                <a:latin typeface="+mn-lt"/>
              </a:endParaRPr>
            </a:p>
          </p:txBody>
        </p:sp>
        <p:sp>
          <p:nvSpPr>
            <p:cNvPr id="13" name="Text Box 39"/>
            <p:cNvSpPr txBox="1">
              <a:spLocks noChangeArrowheads="1"/>
            </p:cNvSpPr>
            <p:nvPr/>
          </p:nvSpPr>
          <p:spPr bwMode="auto">
            <a:xfrm rot="18447880">
              <a:off x="6320612" y="3705890"/>
              <a:ext cx="353535" cy="461665"/>
            </a:xfrm>
            <a:prstGeom prst="rect">
              <a:avLst/>
            </a:prstGeom>
            <a:noFill/>
            <a:ln w="9525">
              <a:noFill/>
              <a:miter lim="800000"/>
              <a:headEnd/>
              <a:tailEnd/>
            </a:ln>
          </p:spPr>
          <p:txBody>
            <a:bodyPr wrap="square">
              <a:spAutoFit/>
            </a:bodyPr>
            <a:lstStyle/>
            <a:p>
              <a:pPr algn="l" rtl="0"/>
              <a:r>
                <a:rPr lang="en-US" sz="2400" b="1" dirty="0">
                  <a:solidFill>
                    <a:srgbClr val="FF0000"/>
                  </a:solidFill>
                  <a:latin typeface="+mn-lt"/>
                </a:rPr>
                <a:t>x</a:t>
              </a:r>
              <a:endParaRPr lang="en-US" sz="2400" b="1" baseline="30000" dirty="0">
                <a:solidFill>
                  <a:srgbClr val="FF0000"/>
                </a:solidFill>
                <a:latin typeface="+mn-lt"/>
                <a:cs typeface="Times New Roman" pitchFamily="18" charset="0"/>
              </a:endParaRPr>
            </a:p>
          </p:txBody>
        </p:sp>
        <p:sp>
          <p:nvSpPr>
            <p:cNvPr id="14" name="Text Box 39"/>
            <p:cNvSpPr txBox="1">
              <a:spLocks noChangeArrowheads="1"/>
            </p:cNvSpPr>
            <p:nvPr/>
          </p:nvSpPr>
          <p:spPr bwMode="auto">
            <a:xfrm rot="18447880">
              <a:off x="3097747" y="1278874"/>
              <a:ext cx="344883" cy="461665"/>
            </a:xfrm>
            <a:prstGeom prst="rect">
              <a:avLst/>
            </a:prstGeom>
            <a:noFill/>
            <a:ln w="9525">
              <a:noFill/>
              <a:miter lim="800000"/>
              <a:headEnd/>
              <a:tailEnd/>
            </a:ln>
          </p:spPr>
          <p:txBody>
            <a:bodyPr wrap="square">
              <a:spAutoFit/>
            </a:bodyPr>
            <a:lstStyle/>
            <a:p>
              <a:pPr algn="l" rtl="0"/>
              <a:r>
                <a:rPr lang="en-US" sz="2400" b="1" dirty="0">
                  <a:solidFill>
                    <a:srgbClr val="FF0000"/>
                  </a:solidFill>
                  <a:latin typeface="+mn-lt"/>
                </a:rPr>
                <a:t>x</a:t>
              </a:r>
              <a:endParaRPr lang="en-US" sz="2400" b="1" baseline="30000" dirty="0">
                <a:solidFill>
                  <a:srgbClr val="FF0000"/>
                </a:solidFill>
                <a:latin typeface="+mn-lt"/>
                <a:cs typeface="Times New Roman" pitchFamily="18" charset="0"/>
              </a:endParaRPr>
            </a:p>
          </p:txBody>
        </p:sp>
        <p:sp>
          <p:nvSpPr>
            <p:cNvPr id="15" name="Text Box 39"/>
            <p:cNvSpPr txBox="1">
              <a:spLocks noChangeArrowheads="1"/>
            </p:cNvSpPr>
            <p:nvPr/>
          </p:nvSpPr>
          <p:spPr bwMode="auto">
            <a:xfrm rot="18447880">
              <a:off x="5852832" y="592099"/>
              <a:ext cx="431893" cy="461665"/>
            </a:xfrm>
            <a:prstGeom prst="rect">
              <a:avLst/>
            </a:prstGeom>
            <a:noFill/>
            <a:ln w="9525">
              <a:noFill/>
              <a:miter lim="800000"/>
              <a:headEnd/>
              <a:tailEnd/>
            </a:ln>
          </p:spPr>
          <p:txBody>
            <a:bodyPr wrap="square">
              <a:spAutoFit/>
            </a:bodyPr>
            <a:lstStyle/>
            <a:p>
              <a:pPr algn="l" rtl="0"/>
              <a:r>
                <a:rPr lang="en-US" sz="2400" b="1" dirty="0" smtClean="0">
                  <a:solidFill>
                    <a:srgbClr val="FF0000"/>
                  </a:solidFill>
                  <a:latin typeface="+mn-lt"/>
                </a:rPr>
                <a:t>y</a:t>
              </a:r>
              <a:endParaRPr lang="en-US" sz="2400" b="1" baseline="30000" dirty="0">
                <a:solidFill>
                  <a:srgbClr val="FF0000"/>
                </a:solidFill>
                <a:latin typeface="+mn-lt"/>
                <a:cs typeface="Times New Roman" pitchFamily="18" charset="0"/>
              </a:endParaRPr>
            </a:p>
          </p:txBody>
        </p:sp>
        <p:sp>
          <p:nvSpPr>
            <p:cNvPr id="16" name="Text Box 39"/>
            <p:cNvSpPr txBox="1">
              <a:spLocks noChangeArrowheads="1"/>
            </p:cNvSpPr>
            <p:nvPr/>
          </p:nvSpPr>
          <p:spPr bwMode="auto">
            <a:xfrm rot="18447880">
              <a:off x="2940519" y="4151330"/>
              <a:ext cx="431893" cy="461665"/>
            </a:xfrm>
            <a:prstGeom prst="rect">
              <a:avLst/>
            </a:prstGeom>
            <a:noFill/>
            <a:ln w="9525">
              <a:noFill/>
              <a:miter lim="800000"/>
              <a:headEnd/>
              <a:tailEnd/>
            </a:ln>
          </p:spPr>
          <p:txBody>
            <a:bodyPr wrap="square">
              <a:spAutoFit/>
            </a:bodyPr>
            <a:lstStyle/>
            <a:p>
              <a:pPr algn="l" rtl="0"/>
              <a:r>
                <a:rPr lang="en-US" sz="2400" b="1" dirty="0" smtClean="0">
                  <a:solidFill>
                    <a:srgbClr val="FF0000"/>
                  </a:solidFill>
                  <a:latin typeface="+mn-lt"/>
                </a:rPr>
                <a:t>y</a:t>
              </a:r>
              <a:endParaRPr lang="en-US" sz="2400" b="1" baseline="30000" dirty="0">
                <a:solidFill>
                  <a:srgbClr val="FF0000"/>
                </a:solidFill>
                <a:latin typeface="+mn-lt"/>
                <a:cs typeface="Times New Roman" pitchFamily="18" charset="0"/>
              </a:endParaRPr>
            </a:p>
          </p:txBody>
        </p:sp>
      </p:grpSp>
    </p:spTree>
    <p:extLst>
      <p:ext uri="{BB962C8B-B14F-4D97-AF65-F5344CB8AC3E}">
        <p14:creationId xmlns:p14="http://schemas.microsoft.com/office/powerpoint/2010/main" val="31241112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443037" y="494161"/>
            <a:ext cx="5669652" cy="5669652"/>
            <a:chOff x="1443037" y="494161"/>
            <a:chExt cx="5669652" cy="5669652"/>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106" t="1" r="42773" b="-1714"/>
            <a:stretch/>
          </p:blipFill>
          <p:spPr>
            <a:xfrm rot="5400000">
              <a:off x="1443037" y="494161"/>
              <a:ext cx="5669652" cy="5669652"/>
            </a:xfrm>
            <a:prstGeom prst="rect">
              <a:avLst/>
            </a:prstGeom>
          </p:spPr>
        </p:pic>
        <p:sp>
          <p:nvSpPr>
            <p:cNvPr id="29" name="Oval 28"/>
            <p:cNvSpPr/>
            <p:nvPr/>
          </p:nvSpPr>
          <p:spPr>
            <a:xfrm flipH="1">
              <a:off x="3326487" y="2706225"/>
              <a:ext cx="588286" cy="58828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0" name="Oval 29"/>
            <p:cNvSpPr/>
            <p:nvPr/>
          </p:nvSpPr>
          <p:spPr>
            <a:xfrm flipH="1">
              <a:off x="3102841" y="3718368"/>
              <a:ext cx="285750"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1" name="Oval 30"/>
            <p:cNvSpPr/>
            <p:nvPr/>
          </p:nvSpPr>
          <p:spPr>
            <a:xfrm flipH="1">
              <a:off x="5638791" y="3675504"/>
              <a:ext cx="285750"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grpSp>
    </p:spTree>
    <p:extLst>
      <p:ext uri="{BB962C8B-B14F-4D97-AF65-F5344CB8AC3E}">
        <p14:creationId xmlns:p14="http://schemas.microsoft.com/office/powerpoint/2010/main" val="2893824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Introduction</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a:solidFill>
                  <a:schemeClr val="tx1"/>
                </a:solidFill>
                <a:effectLst>
                  <a:outerShdw blurRad="38100" dist="38100" dir="2700000" algn="tl">
                    <a:srgbClr val="000000">
                      <a:alpha val="43137"/>
                    </a:srgbClr>
                  </a:outerShdw>
                </a:effectLst>
                <a:latin typeface="Arial Black" pitchFamily="34" charset="0"/>
              </a:rPr>
              <a:t>Components of Shear Strength of Soils</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t>
            </a:r>
            <a:r>
              <a:rPr lang="en-US" sz="2000" dirty="0">
                <a:solidFill>
                  <a:schemeClr val="tx1"/>
                </a:solidFill>
                <a:effectLst>
                  <a:outerShdw blurRad="38100" dist="38100" dir="2700000" algn="tl">
                    <a:srgbClr val="000000">
                      <a:alpha val="43137"/>
                    </a:srgbClr>
                  </a:outerShdw>
                </a:effectLst>
                <a:latin typeface="Arial Black" pitchFamily="34" charset="0"/>
              </a:rPr>
              <a:t>and Shear Stresses </a:t>
            </a:r>
            <a:r>
              <a:rPr lang="en-US" sz="2000" dirty="0" smtClean="0">
                <a:solidFill>
                  <a:schemeClr val="tx1"/>
                </a:solidFill>
                <a:effectLst>
                  <a:outerShdw blurRad="38100" dist="38100" dir="2700000" algn="tl">
                    <a:srgbClr val="000000">
                      <a:alpha val="43137"/>
                    </a:srgbClr>
                  </a:outerShdw>
                </a:effectLst>
                <a:latin typeface="Arial Black" pitchFamily="34" charset="0"/>
              </a:rPr>
              <a:t>on </a:t>
            </a:r>
            <a:r>
              <a:rPr lang="en-US" sz="2000" dirty="0">
                <a:solidFill>
                  <a:schemeClr val="tx1"/>
                </a:solidFill>
                <a:effectLst>
                  <a:outerShdw blurRad="38100" dist="38100" dir="2700000" algn="tl">
                    <a:srgbClr val="000000">
                      <a:alpha val="43137"/>
                    </a:srgbClr>
                  </a:outerShdw>
                </a:effectLst>
                <a:latin typeface="Arial Black" pitchFamily="34" charset="0"/>
              </a:rPr>
              <a:t>a Plane</a:t>
            </a:r>
            <a:endParaRPr lang="en-US" sz="2000" dirty="0" smtClean="0">
              <a:solidFill>
                <a:srgbClr val="FF0000"/>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Direct Shear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3291224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9858" y="479155"/>
            <a:ext cx="7967994" cy="830997"/>
          </a:xfrm>
          <a:prstGeom prst="rect">
            <a:avLst/>
          </a:prstGeom>
        </p:spPr>
        <p:txBody>
          <a:bodyPr wrap="square">
            <a:spAutoFit/>
          </a:bodyPr>
          <a:lstStyle/>
          <a:p>
            <a:pPr marL="285750" indent="-285750" algn="just" rtl="0">
              <a:buClr>
                <a:srgbClr val="C00000"/>
              </a:buClr>
              <a:buFont typeface="Courier New" panose="02070309020205020404" pitchFamily="49" charset="0"/>
              <a:buChar char="o"/>
            </a:pPr>
            <a:r>
              <a:rPr lang="en-US" sz="2400" b="1" dirty="0" smtClean="0">
                <a:latin typeface="+mn-lt"/>
              </a:rPr>
              <a:t>There are many ways of defining failure in real materials, or put another way, there are many </a:t>
            </a:r>
            <a:r>
              <a:rPr lang="en-US" sz="2400" b="1" dirty="0" smtClean="0">
                <a:solidFill>
                  <a:srgbClr val="0B0BEF"/>
                </a:solidFill>
                <a:latin typeface="+mn-lt"/>
              </a:rPr>
              <a:t>failure criteria</a:t>
            </a:r>
            <a:r>
              <a:rPr lang="en-US" sz="2400" b="1" dirty="0" smtClean="0">
                <a:latin typeface="+mn-lt"/>
              </a:rPr>
              <a:t>.</a:t>
            </a:r>
            <a:endParaRPr lang="en-US" sz="2400" b="1" dirty="0">
              <a:latin typeface="+mn-lt"/>
            </a:endParaRPr>
          </a:p>
        </p:txBody>
      </p:sp>
      <p:sp>
        <p:nvSpPr>
          <p:cNvPr id="4" name="Rectangle 3"/>
          <p:cNvSpPr/>
          <p:nvPr/>
        </p:nvSpPr>
        <p:spPr>
          <a:xfrm>
            <a:off x="55113" y="114211"/>
            <a:ext cx="3823547" cy="461665"/>
          </a:xfrm>
          <a:prstGeom prst="rect">
            <a:avLst/>
          </a:prstGeom>
          <a:solidFill>
            <a:srgbClr val="FFFF00"/>
          </a:solidFill>
          <a:ln w="9525">
            <a:noFill/>
            <a:miter lim="800000"/>
            <a:headEnd/>
            <a:tailEnd/>
          </a:ln>
        </p:spPr>
        <p:txBody>
          <a:bodyPr wrap="square" anchor="b">
            <a:spAutoFit/>
          </a:bodyPr>
          <a:lstStyle/>
          <a:p>
            <a:pPr algn="l" rtl="0" eaLnBrk="0" fontAlgn="auto" hangingPunct="0">
              <a:spcBef>
                <a:spcPct val="20000"/>
              </a:spcBef>
              <a:spcAft>
                <a:spcPts val="0"/>
              </a:spcAft>
            </a:pPr>
            <a:r>
              <a:rPr lang="en-US" sz="2400" b="1" u="sng" dirty="0">
                <a:solidFill>
                  <a:srgbClr val="C00000"/>
                </a:solidFill>
                <a:latin typeface="+mn-lt"/>
                <a:cs typeface="Arial" pitchFamily="34" charset="0"/>
              </a:rPr>
              <a:t>FAILURE CRITERIA FOR SOILS</a:t>
            </a:r>
          </a:p>
        </p:txBody>
      </p:sp>
      <p:sp>
        <p:nvSpPr>
          <p:cNvPr id="8" name="Rectangle 7"/>
          <p:cNvSpPr/>
          <p:nvPr/>
        </p:nvSpPr>
        <p:spPr>
          <a:xfrm>
            <a:off x="429858" y="1290320"/>
            <a:ext cx="7967993" cy="830997"/>
          </a:xfrm>
          <a:prstGeom prst="rect">
            <a:avLst/>
          </a:prstGeom>
        </p:spPr>
        <p:txBody>
          <a:bodyPr wrap="square">
            <a:spAutoFit/>
          </a:bodyPr>
          <a:lstStyle/>
          <a:p>
            <a:pPr marL="285750" indent="-285750" algn="just" rtl="0">
              <a:buClr>
                <a:srgbClr val="C00000"/>
              </a:buClr>
              <a:buFont typeface="Courier New" panose="02070309020205020404" pitchFamily="49" charset="0"/>
              <a:buChar char="o"/>
            </a:pPr>
            <a:r>
              <a:rPr lang="en-US" sz="2400" b="1" dirty="0">
                <a:latin typeface="+mn-lt"/>
              </a:rPr>
              <a:t>Various theories are available for different engineering materials</a:t>
            </a:r>
            <a:r>
              <a:rPr lang="en-US" sz="2400" b="1" dirty="0" smtClean="0">
                <a:latin typeface="+mn-lt"/>
              </a:rPr>
              <a:t>. However, no one is general for all materials</a:t>
            </a:r>
            <a:endParaRPr lang="en-US" sz="2400" b="1" dirty="0">
              <a:latin typeface="+mn-lt"/>
            </a:endParaRPr>
          </a:p>
        </p:txBody>
      </p:sp>
      <p:sp>
        <p:nvSpPr>
          <p:cNvPr id="9" name="Rectangle 8"/>
          <p:cNvSpPr/>
          <p:nvPr/>
        </p:nvSpPr>
        <p:spPr>
          <a:xfrm>
            <a:off x="429857" y="2195688"/>
            <a:ext cx="7967993" cy="830997"/>
          </a:xfrm>
          <a:prstGeom prst="rect">
            <a:avLst/>
          </a:prstGeom>
        </p:spPr>
        <p:txBody>
          <a:bodyPr wrap="square">
            <a:spAutoFit/>
          </a:bodyPr>
          <a:lstStyle/>
          <a:p>
            <a:pPr marL="285750" indent="-285750" algn="just" rtl="0">
              <a:buClr>
                <a:srgbClr val="C00000"/>
              </a:buClr>
              <a:buFont typeface="Courier New" panose="02070309020205020404" pitchFamily="49" charset="0"/>
              <a:buChar char="o"/>
            </a:pPr>
            <a:r>
              <a:rPr lang="en-US" sz="2400" b="1" dirty="0">
                <a:latin typeface="+mn-lt"/>
              </a:rPr>
              <a:t>The one generally accepted and used for soil is </a:t>
            </a:r>
            <a:r>
              <a:rPr lang="en-US" sz="2400" b="1" dirty="0">
                <a:solidFill>
                  <a:srgbClr val="FF0000"/>
                </a:solidFill>
                <a:latin typeface="+mn-lt"/>
              </a:rPr>
              <a:t>Mohr Theory of </a:t>
            </a:r>
            <a:r>
              <a:rPr lang="en-US" sz="2400" b="1" dirty="0" smtClean="0">
                <a:solidFill>
                  <a:srgbClr val="FF0000"/>
                </a:solidFill>
                <a:latin typeface="+mn-lt"/>
              </a:rPr>
              <a:t>Failure</a:t>
            </a:r>
            <a:r>
              <a:rPr lang="en-US" sz="2400" b="1" dirty="0" smtClean="0">
                <a:latin typeface="+mn-lt"/>
              </a:rPr>
              <a:t>.</a:t>
            </a:r>
            <a:endParaRPr lang="en-US" sz="2400" b="1" dirty="0">
              <a:latin typeface="+mn-lt"/>
            </a:endParaRPr>
          </a:p>
        </p:txBody>
      </p:sp>
      <p:sp>
        <p:nvSpPr>
          <p:cNvPr id="21" name="Rectangle 20"/>
          <p:cNvSpPr/>
          <p:nvPr/>
        </p:nvSpPr>
        <p:spPr>
          <a:xfrm>
            <a:off x="429858" y="3032498"/>
            <a:ext cx="6766981" cy="461665"/>
          </a:xfrm>
          <a:prstGeom prst="rect">
            <a:avLst/>
          </a:prstGeom>
        </p:spPr>
        <p:txBody>
          <a:bodyPr wrap="square">
            <a:spAutoFit/>
          </a:bodyPr>
          <a:lstStyle/>
          <a:p>
            <a:pPr marL="285750" indent="-285750" algn="just" rtl="0">
              <a:buClr>
                <a:srgbClr val="C00000"/>
              </a:buClr>
              <a:buFont typeface="Courier New" panose="02070309020205020404" pitchFamily="49" charset="0"/>
              <a:buChar char="o"/>
            </a:pPr>
            <a:r>
              <a:rPr lang="en-US" sz="2400" b="1" dirty="0">
                <a:latin typeface="+mn-lt"/>
              </a:rPr>
              <a:t>According to Coulomb relation for shear strength</a:t>
            </a:r>
          </a:p>
        </p:txBody>
      </p:sp>
      <mc:AlternateContent xmlns:mc="http://schemas.openxmlformats.org/markup-compatibility/2006" xmlns:a14="http://schemas.microsoft.com/office/drawing/2010/main">
        <mc:Choice Requires="a14">
          <p:sp>
            <p:nvSpPr>
              <p:cNvPr id="22" name="TextBox 21"/>
              <p:cNvSpPr txBox="1"/>
              <p:nvPr/>
            </p:nvSpPr>
            <p:spPr>
              <a:xfrm>
                <a:off x="735700" y="3582673"/>
                <a:ext cx="3282353" cy="404341"/>
              </a:xfrm>
              <a:prstGeom prst="rect">
                <a:avLst/>
              </a:prstGeom>
              <a:noFill/>
              <a:ln>
                <a:solidFill>
                  <a:srgbClr val="00B050"/>
                </a:solid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rgbClr val="FF0000"/>
                              </a:solidFill>
                              <a:latin typeface="Cambria Math" panose="02040503050406030204" pitchFamily="18" charset="0"/>
                              <a:ea typeface="Cambria Math" panose="02040503050406030204" pitchFamily="18" charset="0"/>
                            </a:rPr>
                          </m:ctrlPr>
                        </m:sSubPr>
                        <m:e>
                          <m:r>
                            <a:rPr lang="en-US" sz="2400" b="1" i="1" smtClean="0">
                              <a:solidFill>
                                <a:srgbClr val="FF0000"/>
                              </a:solidFill>
                              <a:latin typeface="Cambria Math" panose="02040503050406030204" pitchFamily="18" charset="0"/>
                              <a:ea typeface="Cambria Math" panose="02040503050406030204" pitchFamily="18" charset="0"/>
                            </a:rPr>
                            <m:t>𝝉</m:t>
                          </m:r>
                        </m:e>
                        <m:sub>
                          <m:r>
                            <a:rPr lang="en-US" sz="2400" b="1" i="1" smtClean="0">
                              <a:solidFill>
                                <a:srgbClr val="FF0000"/>
                              </a:solidFill>
                              <a:latin typeface="Cambria Math" panose="02040503050406030204" pitchFamily="18" charset="0"/>
                              <a:ea typeface="Cambria Math" panose="02040503050406030204" pitchFamily="18" charset="0"/>
                            </a:rPr>
                            <m:t>𝒇</m:t>
                          </m:r>
                        </m:sub>
                      </m:sSub>
                      <m:r>
                        <a:rPr lang="en-US" sz="2400" b="1" i="1" smtClean="0">
                          <a:solidFill>
                            <a:srgbClr val="FF0000"/>
                          </a:solidFill>
                          <a:latin typeface="Cambria Math" panose="02040503050406030204" pitchFamily="18" charset="0"/>
                        </a:rPr>
                        <m:t>=</m:t>
                      </m:r>
                      <m:r>
                        <a:rPr lang="en-US" sz="2400" b="1" i="1" smtClean="0">
                          <a:solidFill>
                            <a:srgbClr val="FF0000"/>
                          </a:solidFill>
                          <a:latin typeface="Cambria Math" panose="02040503050406030204" pitchFamily="18" charset="0"/>
                        </a:rPr>
                        <m:t>𝑪</m:t>
                      </m:r>
                      <m:r>
                        <a:rPr lang="en-US" sz="2400" b="1" i="1" smtClean="0">
                          <a:solidFill>
                            <a:srgbClr val="FF0000"/>
                          </a:solidFill>
                          <a:latin typeface="Cambria Math" panose="02040503050406030204" pitchFamily="18" charset="0"/>
                        </a:rPr>
                        <m:t> +</m:t>
                      </m:r>
                      <m:sSub>
                        <m:sSubPr>
                          <m:ctrlPr>
                            <a:rPr lang="en-US" sz="2400" b="1" i="1" smtClean="0">
                              <a:solidFill>
                                <a:srgbClr val="FF0000"/>
                              </a:solidFill>
                              <a:latin typeface="Cambria Math" panose="02040503050406030204" pitchFamily="18" charset="0"/>
                            </a:rPr>
                          </m:ctrlPr>
                        </m:sSubPr>
                        <m:e>
                          <m:r>
                            <a:rPr lang="en-US" sz="2400" b="1" i="1" smtClean="0">
                              <a:solidFill>
                                <a:srgbClr val="FF0000"/>
                              </a:solidFill>
                              <a:latin typeface="Cambria Math" panose="02040503050406030204" pitchFamily="18" charset="0"/>
                              <a:ea typeface="Cambria Math" panose="02040503050406030204" pitchFamily="18" charset="0"/>
                            </a:rPr>
                            <m:t>𝝈</m:t>
                          </m:r>
                        </m:e>
                        <m:sub>
                          <m:r>
                            <a:rPr lang="en-US" sz="2400" b="1" i="1" smtClean="0">
                              <a:solidFill>
                                <a:srgbClr val="FF0000"/>
                              </a:solidFill>
                              <a:latin typeface="Cambria Math" panose="02040503050406030204" pitchFamily="18" charset="0"/>
                            </a:rPr>
                            <m:t>𝒏</m:t>
                          </m:r>
                        </m:sub>
                      </m:sSub>
                      <m:r>
                        <a:rPr lang="en-US" sz="2400" b="1" i="1" smtClean="0">
                          <a:solidFill>
                            <a:srgbClr val="FF0000"/>
                          </a:solidFill>
                          <a:latin typeface="Cambria Math" panose="02040503050406030204" pitchFamily="18" charset="0"/>
                          <a:ea typeface="Cambria Math" panose="02040503050406030204" pitchFamily="18" charset="0"/>
                        </a:rPr>
                        <m:t> </m:t>
                      </m:r>
                      <m:r>
                        <a:rPr lang="en-US" sz="2400" b="1" i="1" smtClean="0">
                          <a:solidFill>
                            <a:srgbClr val="FF0000"/>
                          </a:solidFill>
                          <a:latin typeface="Cambria Math" panose="02040503050406030204" pitchFamily="18" charset="0"/>
                        </a:rPr>
                        <m:t>𝒕𝒂𝒏</m:t>
                      </m:r>
                      <m:r>
                        <a:rPr lang="en-US" sz="2400" b="1" i="1" smtClean="0">
                          <a:solidFill>
                            <a:srgbClr val="FF0000"/>
                          </a:solidFill>
                          <a:latin typeface="Cambria Math" panose="02040503050406030204" pitchFamily="18" charset="0"/>
                        </a:rPr>
                        <m:t> </m:t>
                      </m:r>
                      <m:r>
                        <a:rPr lang="en-US" sz="2400" b="1" i="1" smtClean="0">
                          <a:solidFill>
                            <a:srgbClr val="FF0000"/>
                          </a:solidFill>
                          <a:latin typeface="Cambria Math" panose="02040503050406030204" pitchFamily="18" charset="0"/>
                          <a:ea typeface="Cambria Math" panose="02040503050406030204" pitchFamily="18" charset="0"/>
                        </a:rPr>
                        <m:t>∅</m:t>
                      </m:r>
                    </m:oMath>
                  </m:oMathPara>
                </a14:m>
                <a:endParaRPr lang="en-US" sz="2400" b="1" dirty="0">
                  <a:solidFill>
                    <a:srgbClr val="FF0000"/>
                  </a:solidFill>
                  <a:latin typeface="Symbol" panose="05050102010706020507" pitchFamily="18" charset="2"/>
                </a:endParaRPr>
              </a:p>
            </p:txBody>
          </p:sp>
        </mc:Choice>
        <mc:Fallback xmlns="">
          <p:sp>
            <p:nvSpPr>
              <p:cNvPr id="22" name="TextBox 21"/>
              <p:cNvSpPr txBox="1">
                <a:spLocks noRot="1" noChangeAspect="1" noMove="1" noResize="1" noEditPoints="1" noAdjustHandles="1" noChangeArrowheads="1" noChangeShapeType="1" noTextEdit="1"/>
              </p:cNvSpPr>
              <p:nvPr/>
            </p:nvSpPr>
            <p:spPr>
              <a:xfrm>
                <a:off x="735700" y="3582673"/>
                <a:ext cx="3282353" cy="404341"/>
              </a:xfrm>
              <a:prstGeom prst="rect">
                <a:avLst/>
              </a:prstGeom>
              <a:blipFill rotWithShape="0">
                <a:blip r:embed="rId2"/>
                <a:stretch>
                  <a:fillRect b="-23529"/>
                </a:stretch>
              </a:blipFill>
              <a:ln>
                <a:solidFill>
                  <a:srgbClr val="00B05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22"/>
              <p:cNvSpPr/>
              <p:nvPr/>
            </p:nvSpPr>
            <p:spPr>
              <a:xfrm>
                <a:off x="429858" y="4074332"/>
                <a:ext cx="6766981" cy="461665"/>
              </a:xfrm>
              <a:prstGeom prst="rect">
                <a:avLst/>
              </a:prstGeom>
            </p:spPr>
            <p:txBody>
              <a:bodyPr wrap="square">
                <a:spAutoFit/>
              </a:bodyPr>
              <a:lstStyle/>
              <a:p>
                <a:pPr algn="just" rtl="0"/>
                <a:r>
                  <a:rPr lang="en-US" sz="2400" b="1" dirty="0" smtClean="0">
                    <a:latin typeface="+mn-lt"/>
                  </a:rPr>
                  <a:t>Where </a:t>
                </a:r>
                <a14:m>
                  <m:oMath xmlns:m="http://schemas.openxmlformats.org/officeDocument/2006/math">
                    <m:sSub>
                      <m:sSubPr>
                        <m:ctrlPr>
                          <a:rPr lang="en-US" sz="2400" b="1" i="1">
                            <a:solidFill>
                              <a:srgbClr val="FF0000"/>
                            </a:solidFill>
                            <a:latin typeface="Cambria Math" panose="02040503050406030204" pitchFamily="18" charset="0"/>
                          </a:rPr>
                        </m:ctrlPr>
                      </m:sSubPr>
                      <m:e>
                        <m:r>
                          <a:rPr lang="en-US" sz="2400" b="1" i="1">
                            <a:solidFill>
                              <a:srgbClr val="FF0000"/>
                            </a:solidFill>
                            <a:latin typeface="Cambria Math" panose="02040503050406030204" pitchFamily="18" charset="0"/>
                            <a:ea typeface="Cambria Math" panose="02040503050406030204" pitchFamily="18" charset="0"/>
                          </a:rPr>
                          <m:t>𝝈</m:t>
                        </m:r>
                      </m:e>
                      <m:sub>
                        <m:r>
                          <a:rPr lang="en-US" sz="2400" b="1" i="1">
                            <a:solidFill>
                              <a:srgbClr val="FF0000"/>
                            </a:solidFill>
                            <a:latin typeface="Cambria Math" panose="02040503050406030204" pitchFamily="18" charset="0"/>
                          </a:rPr>
                          <m:t>𝒏</m:t>
                        </m:r>
                      </m:sub>
                    </m:sSub>
                  </m:oMath>
                </a14:m>
                <a:r>
                  <a:rPr lang="en-US" sz="2400" b="1" dirty="0" smtClean="0">
                    <a:latin typeface="+mn-lt"/>
                  </a:rPr>
                  <a:t> is the normal stress on the failure plane. </a:t>
                </a:r>
                <a:endParaRPr lang="en-US" sz="2400" b="1" dirty="0">
                  <a:latin typeface="+mn-lt"/>
                </a:endParaRPr>
              </a:p>
            </p:txBody>
          </p:sp>
        </mc:Choice>
        <mc:Fallback xmlns="">
          <p:sp>
            <p:nvSpPr>
              <p:cNvPr id="23" name="Rectangle 22"/>
              <p:cNvSpPr>
                <a:spLocks noRot="1" noChangeAspect="1" noMove="1" noResize="1" noEditPoints="1" noAdjustHandles="1" noChangeArrowheads="1" noChangeShapeType="1" noTextEdit="1"/>
              </p:cNvSpPr>
              <p:nvPr/>
            </p:nvSpPr>
            <p:spPr>
              <a:xfrm>
                <a:off x="429858" y="4074332"/>
                <a:ext cx="6766981" cy="461665"/>
              </a:xfrm>
              <a:prstGeom prst="rect">
                <a:avLst/>
              </a:prstGeom>
              <a:blipFill rotWithShape="0">
                <a:blip r:embed="rId3"/>
                <a:stretch>
                  <a:fillRect l="-1441" t="-10526"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429858" y="4580455"/>
                <a:ext cx="7967992" cy="707886"/>
              </a:xfrm>
              <a:prstGeom prst="rect">
                <a:avLst/>
              </a:prstGeom>
              <a:ln>
                <a:noFill/>
              </a:ln>
            </p:spPr>
            <p:txBody>
              <a:bodyPr wrap="square">
                <a:spAutoFit/>
              </a:bodyPr>
              <a:lstStyle/>
              <a:p>
                <a:pPr algn="just" rtl="0"/>
                <a:r>
                  <a:rPr lang="en-US" sz="2000" b="1" dirty="0" smtClean="0">
                    <a:latin typeface="Bell MT" panose="02020503060305020303" pitchFamily="18" charset="0"/>
                  </a:rPr>
                  <a:t>From the previous  slides we new know how to estimate </a:t>
                </a:r>
                <a14:m>
                  <m:oMath xmlns:m="http://schemas.openxmlformats.org/officeDocument/2006/math">
                    <m:sSub>
                      <m:sSubPr>
                        <m:ctrlPr>
                          <a:rPr lang="en-US" sz="2000" b="1" i="1">
                            <a:solidFill>
                              <a:srgbClr val="FF0000"/>
                            </a:solidFill>
                            <a:latin typeface="Cambria Math" panose="02040503050406030204" pitchFamily="18" charset="0"/>
                          </a:rPr>
                        </m:ctrlPr>
                      </m:sSubPr>
                      <m:e>
                        <m:r>
                          <a:rPr lang="en-US" sz="2000" b="1" i="0">
                            <a:solidFill>
                              <a:srgbClr val="FF0000"/>
                            </a:solidFill>
                            <a:latin typeface="Cambria Math" panose="02040503050406030204" pitchFamily="18" charset="0"/>
                            <a:ea typeface="Cambria Math" panose="02040503050406030204" pitchFamily="18" charset="0"/>
                          </a:rPr>
                          <m:t>𝛔</m:t>
                        </m:r>
                      </m:e>
                      <m:sub>
                        <m:r>
                          <a:rPr lang="en-US" sz="2000" b="1" i="0">
                            <a:solidFill>
                              <a:srgbClr val="FF0000"/>
                            </a:solidFill>
                            <a:latin typeface="Cambria Math" panose="02040503050406030204" pitchFamily="18" charset="0"/>
                          </a:rPr>
                          <m:t>𝐧</m:t>
                        </m:r>
                      </m:sub>
                    </m:sSub>
                  </m:oMath>
                </a14:m>
                <a:r>
                  <a:rPr lang="en-US" sz="2000" b="1" dirty="0" smtClean="0">
                    <a:latin typeface="Bell MT" panose="02020503060305020303" pitchFamily="18" charset="0"/>
                  </a:rPr>
                  <a:t> but we still need to know the plane of failure.</a:t>
                </a:r>
                <a:endParaRPr lang="en-US" sz="2000" b="1" dirty="0">
                  <a:latin typeface="Bell MT" panose="02020503060305020303" pitchFamily="18" charset="0"/>
                </a:endParaRPr>
              </a:p>
            </p:txBody>
          </p:sp>
        </mc:Choice>
        <mc:Fallback xmlns="">
          <p:sp>
            <p:nvSpPr>
              <p:cNvPr id="24" name="Rectangle 23"/>
              <p:cNvSpPr>
                <a:spLocks noRot="1" noChangeAspect="1" noMove="1" noResize="1" noEditPoints="1" noAdjustHandles="1" noChangeArrowheads="1" noChangeShapeType="1" noTextEdit="1"/>
              </p:cNvSpPr>
              <p:nvPr/>
            </p:nvSpPr>
            <p:spPr>
              <a:xfrm>
                <a:off x="429858" y="4580455"/>
                <a:ext cx="7967992" cy="707886"/>
              </a:xfrm>
              <a:prstGeom prst="rect">
                <a:avLst/>
              </a:prstGeom>
              <a:blipFill rotWithShape="0">
                <a:blip r:embed="rId4"/>
                <a:stretch>
                  <a:fillRect l="-842" t="-3419" r="-765" b="-13675"/>
                </a:stretch>
              </a:blipFill>
              <a:ln>
                <a:noFill/>
              </a:ln>
            </p:spPr>
            <p:txBody>
              <a:bodyPr/>
              <a:lstStyle/>
              <a:p>
                <a:r>
                  <a:rPr lang="en-US">
                    <a:noFill/>
                  </a:rPr>
                  <a:t> </a:t>
                </a:r>
              </a:p>
            </p:txBody>
          </p:sp>
        </mc:Fallback>
      </mc:AlternateContent>
      <p:sp>
        <p:nvSpPr>
          <p:cNvPr id="25" name="Rectangle 24"/>
          <p:cNvSpPr/>
          <p:nvPr/>
        </p:nvSpPr>
        <p:spPr>
          <a:xfrm>
            <a:off x="429857" y="5357627"/>
            <a:ext cx="7785456" cy="1323439"/>
          </a:xfrm>
          <a:prstGeom prst="rect">
            <a:avLst/>
          </a:prstGeom>
        </p:spPr>
        <p:txBody>
          <a:bodyPr wrap="square">
            <a:spAutoFit/>
          </a:bodyPr>
          <a:lstStyle/>
          <a:p>
            <a:pPr algn="just" rtl="0"/>
            <a:r>
              <a:rPr lang="en-US" sz="2000" b="1" dirty="0" smtClean="0">
                <a:solidFill>
                  <a:srgbClr val="0B0BEF"/>
                </a:solidFill>
              </a:rPr>
              <a:t>What </a:t>
            </a:r>
            <a:r>
              <a:rPr lang="en-US" sz="2000" b="1" dirty="0">
                <a:solidFill>
                  <a:srgbClr val="0B0BEF"/>
                </a:solidFill>
              </a:rPr>
              <a:t>is the failure </a:t>
            </a:r>
            <a:r>
              <a:rPr lang="en-US" sz="2000" b="1" dirty="0" smtClean="0">
                <a:solidFill>
                  <a:srgbClr val="0B0BEF"/>
                </a:solidFill>
              </a:rPr>
              <a:t>plane?</a:t>
            </a:r>
          </a:p>
          <a:p>
            <a:pPr marL="400050" indent="-171450" algn="just" rtl="0">
              <a:buFont typeface="Arial" panose="020B0604020202020204" pitchFamily="34" charset="0"/>
              <a:buChar char="•"/>
            </a:pPr>
            <a:r>
              <a:rPr lang="en-US" sz="2000" b="1" dirty="0" smtClean="0">
                <a:solidFill>
                  <a:srgbClr val="0B0BEF"/>
                </a:solidFill>
              </a:rPr>
              <a:t>Is </a:t>
            </a:r>
            <a:r>
              <a:rPr lang="en-US" sz="2000" b="1" dirty="0">
                <a:solidFill>
                  <a:srgbClr val="0B0BEF"/>
                </a:solidFill>
              </a:rPr>
              <a:t>it the plane with the maximum shear </a:t>
            </a:r>
            <a:r>
              <a:rPr lang="en-US" sz="2000" b="1" dirty="0" smtClean="0">
                <a:solidFill>
                  <a:srgbClr val="0B0BEF"/>
                </a:solidFill>
              </a:rPr>
              <a:t>stress?…. </a:t>
            </a:r>
            <a:r>
              <a:rPr lang="en-US" sz="2000" b="1" dirty="0">
                <a:solidFill>
                  <a:srgbClr val="0B0BEF"/>
                </a:solidFill>
              </a:rPr>
              <a:t>No. </a:t>
            </a:r>
            <a:endParaRPr lang="en-US" sz="2000" b="1" dirty="0" smtClean="0">
              <a:solidFill>
                <a:srgbClr val="0B0BEF"/>
              </a:solidFill>
            </a:endParaRPr>
          </a:p>
          <a:p>
            <a:pPr marL="400050" indent="-171450" algn="just" rtl="0">
              <a:buFont typeface="Arial" panose="020B0604020202020204" pitchFamily="34" charset="0"/>
              <a:buChar char="•"/>
            </a:pPr>
            <a:r>
              <a:rPr lang="en-US" sz="2000" b="1" dirty="0" smtClean="0">
                <a:solidFill>
                  <a:srgbClr val="0B0BEF"/>
                </a:solidFill>
              </a:rPr>
              <a:t>Is </a:t>
            </a:r>
            <a:r>
              <a:rPr lang="en-US" sz="2000" b="1" dirty="0">
                <a:solidFill>
                  <a:srgbClr val="0B0BEF"/>
                </a:solidFill>
              </a:rPr>
              <a:t>it the plane of the maximum normal stress (i.e. major principal stress)…. No.</a:t>
            </a:r>
            <a:endParaRPr lang="en-US" sz="2000" dirty="0">
              <a:solidFill>
                <a:srgbClr val="0B0BEF"/>
              </a:solidFill>
            </a:endParaRPr>
          </a:p>
        </p:txBody>
      </p:sp>
    </p:spTree>
    <p:extLst>
      <p:ext uri="{BB962C8B-B14F-4D97-AF65-F5344CB8AC3E}">
        <p14:creationId xmlns:p14="http://schemas.microsoft.com/office/powerpoint/2010/main" val="247815771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41181" y="875521"/>
            <a:ext cx="8332089" cy="1569660"/>
          </a:xfrm>
          <a:prstGeom prst="rect">
            <a:avLst/>
          </a:prstGeom>
          <a:solidFill>
            <a:schemeClr val="bg2">
              <a:lumMod val="90000"/>
            </a:schemeClr>
          </a:solidFill>
        </p:spPr>
        <p:txBody>
          <a:bodyPr wrap="square">
            <a:spAutoFit/>
          </a:bodyPr>
          <a:lstStyle/>
          <a:p>
            <a:pPr algn="just" rtl="0"/>
            <a:r>
              <a:rPr lang="en-US" sz="2400" b="1" i="1" dirty="0" smtClean="0">
                <a:latin typeface="Kokila" panose="020B0604020202020204" pitchFamily="34" charset="0"/>
                <a:cs typeface="Kokila" panose="020B0604020202020204" pitchFamily="34" charset="0"/>
              </a:rPr>
              <a:t>A material fails along the plane and at the time at which the angle between the </a:t>
            </a:r>
            <a:r>
              <a:rPr lang="en-US" sz="2400" b="1" i="1" dirty="0" smtClean="0">
                <a:solidFill>
                  <a:srgbClr val="FF0000"/>
                </a:solidFill>
                <a:latin typeface="Kokila" panose="020B0604020202020204" pitchFamily="34" charset="0"/>
                <a:cs typeface="Kokila" panose="020B0604020202020204" pitchFamily="34" charset="0"/>
              </a:rPr>
              <a:t>RESULTANT</a:t>
            </a:r>
            <a:r>
              <a:rPr lang="en-US" sz="2400" b="1" i="1" dirty="0" smtClean="0">
                <a:latin typeface="Kokila" panose="020B0604020202020204" pitchFamily="34" charset="0"/>
                <a:cs typeface="Kokila" panose="020B0604020202020204" pitchFamily="34" charset="0"/>
              </a:rPr>
              <a:t> of the </a:t>
            </a:r>
            <a:r>
              <a:rPr lang="en-US" sz="2400" b="1" i="1" dirty="0" smtClean="0">
                <a:solidFill>
                  <a:srgbClr val="FF0000"/>
                </a:solidFill>
                <a:latin typeface="Kokila" panose="020B0604020202020204" pitchFamily="34" charset="0"/>
                <a:cs typeface="Kokila" panose="020B0604020202020204" pitchFamily="34" charset="0"/>
              </a:rPr>
              <a:t>NORMAL</a:t>
            </a:r>
            <a:r>
              <a:rPr lang="en-US" sz="2400" b="1" i="1" dirty="0" smtClean="0">
                <a:latin typeface="Kokila" panose="020B0604020202020204" pitchFamily="34" charset="0"/>
                <a:cs typeface="Kokila" panose="020B0604020202020204" pitchFamily="34" charset="0"/>
              </a:rPr>
              <a:t> and </a:t>
            </a:r>
            <a:r>
              <a:rPr lang="en-US" sz="2400" b="1" i="1" dirty="0" smtClean="0">
                <a:solidFill>
                  <a:srgbClr val="FF0000"/>
                </a:solidFill>
                <a:latin typeface="Kokila" panose="020B0604020202020204" pitchFamily="34" charset="0"/>
                <a:cs typeface="Kokila" panose="020B0604020202020204" pitchFamily="34" charset="0"/>
              </a:rPr>
              <a:t>SHEARING</a:t>
            </a:r>
            <a:r>
              <a:rPr lang="en-US" sz="2400" b="1" i="1" dirty="0" smtClean="0">
                <a:latin typeface="Kokila" panose="020B0604020202020204" pitchFamily="34" charset="0"/>
                <a:cs typeface="Kokila" panose="020B0604020202020204" pitchFamily="34" charset="0"/>
              </a:rPr>
              <a:t> </a:t>
            </a:r>
            <a:r>
              <a:rPr lang="en-US" sz="2400" b="1" i="1" dirty="0" smtClean="0">
                <a:solidFill>
                  <a:srgbClr val="FF0000"/>
                </a:solidFill>
                <a:latin typeface="Kokila" panose="020B0604020202020204" pitchFamily="34" charset="0"/>
                <a:cs typeface="Kokila" panose="020B0604020202020204" pitchFamily="34" charset="0"/>
              </a:rPr>
              <a:t>STRESS</a:t>
            </a:r>
            <a:r>
              <a:rPr lang="en-US" sz="2400" b="1" i="1" dirty="0" smtClean="0">
                <a:latin typeface="Kokila" panose="020B0604020202020204" pitchFamily="34" charset="0"/>
                <a:cs typeface="Kokila" panose="020B0604020202020204" pitchFamily="34" charset="0"/>
              </a:rPr>
              <a:t> and the </a:t>
            </a:r>
            <a:r>
              <a:rPr lang="en-US" sz="2400" b="1" i="1" dirty="0" smtClean="0">
                <a:solidFill>
                  <a:srgbClr val="FF0000"/>
                </a:solidFill>
                <a:latin typeface="Kokila" panose="020B0604020202020204" pitchFamily="34" charset="0"/>
                <a:cs typeface="Kokila" panose="020B0604020202020204" pitchFamily="34" charset="0"/>
              </a:rPr>
              <a:t>NORMAL</a:t>
            </a:r>
            <a:r>
              <a:rPr lang="en-US" sz="2400" b="1" i="1" dirty="0" smtClean="0">
                <a:latin typeface="Kokila" panose="020B0604020202020204" pitchFamily="34" charset="0"/>
                <a:cs typeface="Kokila" panose="020B0604020202020204" pitchFamily="34" charset="0"/>
              </a:rPr>
              <a:t> </a:t>
            </a:r>
            <a:r>
              <a:rPr lang="en-US" sz="2400" b="1" i="1" dirty="0" smtClean="0">
                <a:solidFill>
                  <a:srgbClr val="FF0000"/>
                </a:solidFill>
                <a:latin typeface="Kokila" panose="020B0604020202020204" pitchFamily="34" charset="0"/>
                <a:cs typeface="Kokila" panose="020B0604020202020204" pitchFamily="34" charset="0"/>
              </a:rPr>
              <a:t>STRESS</a:t>
            </a:r>
            <a:r>
              <a:rPr lang="en-US" sz="2400" b="1" i="1" dirty="0" smtClean="0">
                <a:latin typeface="Kokila" panose="020B0604020202020204" pitchFamily="34" charset="0"/>
                <a:cs typeface="Kokila" panose="020B0604020202020204" pitchFamily="34" charset="0"/>
              </a:rPr>
              <a:t>  is a maximum; that is , when the combination of NORMAL and SHEARING stresses produces the maximum obliquity angle </a:t>
            </a:r>
            <a:r>
              <a:rPr lang="en-US" sz="2400" b="1" i="1" dirty="0" smtClean="0">
                <a:solidFill>
                  <a:srgbClr val="0B0BEF"/>
                </a:solidFill>
                <a:latin typeface="Kokila" panose="020B0604020202020204" pitchFamily="34" charset="0"/>
                <a:cs typeface="Kokila" panose="020B0604020202020204" pitchFamily="34" charset="0"/>
                <a:sym typeface="Symbol" panose="05050102010706020507" pitchFamily="18" charset="2"/>
              </a:rPr>
              <a:t></a:t>
            </a:r>
            <a:r>
              <a:rPr lang="en-US" sz="2400" b="1" i="1" baseline="-25000" dirty="0" smtClean="0">
                <a:solidFill>
                  <a:srgbClr val="0B0BEF"/>
                </a:solidFill>
                <a:latin typeface="Kokila" panose="020B0604020202020204" pitchFamily="34" charset="0"/>
                <a:cs typeface="Kokila" panose="020B0604020202020204" pitchFamily="34" charset="0"/>
                <a:sym typeface="Symbol" panose="05050102010706020507" pitchFamily="18" charset="2"/>
              </a:rPr>
              <a:t>m</a:t>
            </a:r>
            <a:r>
              <a:rPr lang="en-US" sz="2400" b="1" i="1" dirty="0" smtClean="0">
                <a:latin typeface="Kokila" panose="020B0604020202020204" pitchFamily="34" charset="0"/>
                <a:cs typeface="Kokila" panose="020B0604020202020204" pitchFamily="34" charset="0"/>
                <a:sym typeface="Symbol" panose="05050102010706020507" pitchFamily="18" charset="2"/>
              </a:rPr>
              <a:t>.</a:t>
            </a:r>
            <a:endParaRPr lang="en-US" sz="2400" b="1" i="1" dirty="0">
              <a:latin typeface="Kokila" panose="020B0604020202020204" pitchFamily="34" charset="0"/>
              <a:cs typeface="Kokila" panose="020B0604020202020204" pitchFamily="34" charset="0"/>
            </a:endParaRPr>
          </a:p>
        </p:txBody>
      </p:sp>
      <p:sp>
        <p:nvSpPr>
          <p:cNvPr id="14" name="Rectangle 13"/>
          <p:cNvSpPr/>
          <p:nvPr/>
        </p:nvSpPr>
        <p:spPr>
          <a:xfrm>
            <a:off x="60678" y="83572"/>
            <a:ext cx="3875961" cy="461665"/>
          </a:xfrm>
          <a:prstGeom prst="rect">
            <a:avLst/>
          </a:prstGeom>
        </p:spPr>
        <p:txBody>
          <a:bodyPr wrap="square">
            <a:spAutoFit/>
          </a:bodyPr>
          <a:lstStyle/>
          <a:p>
            <a:pPr algn="l" rtl="0"/>
            <a:r>
              <a:rPr lang="en-US" sz="2400" b="1" u="sng" dirty="0" smtClean="0">
                <a:solidFill>
                  <a:srgbClr val="C00000"/>
                </a:solidFill>
              </a:rPr>
              <a:t>Mohr Theory of Failure</a:t>
            </a:r>
            <a:endParaRPr lang="en-US" sz="2400" b="1" u="sng" dirty="0">
              <a:solidFill>
                <a:srgbClr val="C00000"/>
              </a:solidFill>
            </a:endParaRPr>
          </a:p>
        </p:txBody>
      </p:sp>
      <p:sp>
        <p:nvSpPr>
          <p:cNvPr id="15" name="Rectangle 14"/>
          <p:cNvSpPr/>
          <p:nvPr/>
        </p:nvSpPr>
        <p:spPr>
          <a:xfrm>
            <a:off x="260629" y="515658"/>
            <a:ext cx="3996162" cy="400110"/>
          </a:xfrm>
          <a:prstGeom prst="rect">
            <a:avLst/>
          </a:prstGeom>
        </p:spPr>
        <p:txBody>
          <a:bodyPr wrap="square">
            <a:spAutoFit/>
          </a:bodyPr>
          <a:lstStyle/>
          <a:p>
            <a:pPr algn="just" rtl="0">
              <a:buClr>
                <a:srgbClr val="C00000"/>
              </a:buClr>
            </a:pPr>
            <a:r>
              <a:rPr lang="en-US" sz="2000" b="1" dirty="0" smtClean="0">
                <a:latin typeface="+mn-lt"/>
              </a:rPr>
              <a:t>Mohr theory of failure states that:  </a:t>
            </a:r>
            <a:endParaRPr lang="en-US" sz="2000" b="1" dirty="0">
              <a:latin typeface="+mn-lt"/>
            </a:endParaRPr>
          </a:p>
        </p:txBody>
      </p:sp>
      <p:grpSp>
        <p:nvGrpSpPr>
          <p:cNvPr id="67" name="Group 66"/>
          <p:cNvGrpSpPr/>
          <p:nvPr/>
        </p:nvGrpSpPr>
        <p:grpSpPr>
          <a:xfrm>
            <a:off x="1326984" y="2407846"/>
            <a:ext cx="6110064" cy="3882590"/>
            <a:chOff x="1556698" y="507122"/>
            <a:chExt cx="6853707" cy="5158602"/>
          </a:xfrm>
        </p:grpSpPr>
        <p:grpSp>
          <p:nvGrpSpPr>
            <p:cNvPr id="68" name="Group 6"/>
            <p:cNvGrpSpPr>
              <a:grpSpLocks/>
            </p:cNvGrpSpPr>
            <p:nvPr/>
          </p:nvGrpSpPr>
          <p:grpSpPr bwMode="auto">
            <a:xfrm>
              <a:off x="1556698" y="694942"/>
              <a:ext cx="6471400" cy="3727101"/>
              <a:chOff x="2832" y="1296"/>
              <a:chExt cx="2917" cy="1680"/>
            </a:xfrm>
          </p:grpSpPr>
          <p:sp>
            <p:nvSpPr>
              <p:cNvPr id="111" name="Line 7"/>
              <p:cNvSpPr>
                <a:spLocks noChangeShapeType="1"/>
              </p:cNvSpPr>
              <p:nvPr/>
            </p:nvSpPr>
            <p:spPr bwMode="auto">
              <a:xfrm>
                <a:off x="2832" y="2736"/>
                <a:ext cx="2917" cy="2"/>
              </a:xfrm>
              <a:prstGeom prst="line">
                <a:avLst/>
              </a:prstGeom>
              <a:noFill/>
              <a:ln w="28575">
                <a:solidFill>
                  <a:schemeClr val="tx1"/>
                </a:solidFill>
                <a:round/>
                <a:headEnd/>
                <a:tailEnd type="triangle" w="med" len="med"/>
              </a:ln>
            </p:spPr>
            <p:txBody>
              <a:bodyPr wrap="none"/>
              <a:lstStyle/>
              <a:p>
                <a:endParaRPr lang="en-US"/>
              </a:p>
            </p:txBody>
          </p:sp>
          <p:sp>
            <p:nvSpPr>
              <p:cNvPr id="112" name="Line 8"/>
              <p:cNvSpPr>
                <a:spLocks noChangeShapeType="1"/>
              </p:cNvSpPr>
              <p:nvPr/>
            </p:nvSpPr>
            <p:spPr bwMode="auto">
              <a:xfrm flipV="1">
                <a:off x="3120" y="1296"/>
                <a:ext cx="0" cy="1680"/>
              </a:xfrm>
              <a:prstGeom prst="line">
                <a:avLst/>
              </a:prstGeom>
              <a:noFill/>
              <a:ln w="28575">
                <a:solidFill>
                  <a:schemeClr val="tx1"/>
                </a:solidFill>
                <a:round/>
                <a:headEnd/>
                <a:tailEnd type="triangle" w="med" len="med"/>
              </a:ln>
            </p:spPr>
            <p:txBody>
              <a:bodyPr wrap="none"/>
              <a:lstStyle/>
              <a:p>
                <a:endParaRPr lang="en-US"/>
              </a:p>
            </p:txBody>
          </p:sp>
          <p:sp>
            <p:nvSpPr>
              <p:cNvPr id="113" name="Line 9"/>
              <p:cNvSpPr>
                <a:spLocks noChangeShapeType="1"/>
              </p:cNvSpPr>
              <p:nvPr/>
            </p:nvSpPr>
            <p:spPr bwMode="auto">
              <a:xfrm flipV="1">
                <a:off x="3073" y="1517"/>
                <a:ext cx="2068" cy="1242"/>
              </a:xfrm>
              <a:prstGeom prst="line">
                <a:avLst/>
              </a:prstGeom>
              <a:noFill/>
              <a:ln w="19050">
                <a:solidFill>
                  <a:srgbClr val="FF0000"/>
                </a:solidFill>
                <a:round/>
                <a:headEnd/>
                <a:tailEnd/>
              </a:ln>
            </p:spPr>
            <p:txBody>
              <a:bodyPr wrap="none"/>
              <a:lstStyle/>
              <a:p>
                <a:endParaRPr lang="en-US"/>
              </a:p>
            </p:txBody>
          </p:sp>
        </p:grpSp>
        <p:sp>
          <p:nvSpPr>
            <p:cNvPr id="69" name="Oval 29"/>
            <p:cNvSpPr>
              <a:spLocks noChangeArrowheads="1"/>
            </p:cNvSpPr>
            <p:nvPr/>
          </p:nvSpPr>
          <p:spPr bwMode="auto">
            <a:xfrm>
              <a:off x="3852858" y="3834138"/>
              <a:ext cx="106489" cy="106489"/>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 name="Arc 50"/>
            <p:cNvSpPr>
              <a:spLocks/>
            </p:cNvSpPr>
            <p:nvPr/>
          </p:nvSpPr>
          <p:spPr bwMode="auto">
            <a:xfrm rot="16200000">
              <a:off x="4619964" y="1428764"/>
              <a:ext cx="1791345" cy="3232373"/>
            </a:xfrm>
            <a:custGeom>
              <a:avLst/>
              <a:gdLst>
                <a:gd name="T0" fmla="*/ 0 w 21600"/>
                <a:gd name="T1" fmla="*/ 0 h 43198"/>
                <a:gd name="T2" fmla="*/ 10 w 21600"/>
                <a:gd name="T3" fmla="*/ 1344 h 43198"/>
                <a:gd name="T4" fmla="*/ 0 w 21600"/>
                <a:gd name="T5" fmla="*/ 672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9525">
              <a:solidFill>
                <a:srgbClr val="FF0000"/>
              </a:solidFill>
              <a:round/>
              <a:headEnd type="triangle" w="med" len="med"/>
              <a:tailEnd/>
            </a:ln>
          </p:spPr>
          <p:txBody>
            <a:bodyPr wrap="none" anchor="ctr"/>
            <a:lstStyle/>
            <a:p>
              <a:endParaRPr lang="en-US"/>
            </a:p>
          </p:txBody>
        </p:sp>
        <p:sp>
          <p:nvSpPr>
            <p:cNvPr id="71" name="Oval 70"/>
            <p:cNvSpPr/>
            <p:nvPr/>
          </p:nvSpPr>
          <p:spPr>
            <a:xfrm>
              <a:off x="4843084" y="2239108"/>
              <a:ext cx="126804" cy="1324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 Box 28"/>
            <p:cNvSpPr txBox="1">
              <a:spLocks noChangeArrowheads="1"/>
            </p:cNvSpPr>
            <p:nvPr/>
          </p:nvSpPr>
          <p:spPr bwMode="auto">
            <a:xfrm>
              <a:off x="7747178" y="3804820"/>
              <a:ext cx="663227" cy="461665"/>
            </a:xfrm>
            <a:prstGeom prst="rect">
              <a:avLst/>
            </a:prstGeom>
            <a:noFill/>
            <a:ln w="9525">
              <a:noFill/>
              <a:miter lim="800000"/>
              <a:headEnd/>
              <a:tailEnd/>
            </a:ln>
          </p:spPr>
          <p:txBody>
            <a:bodyPr wrap="square">
              <a:spAutoFit/>
            </a:bodyPr>
            <a:lstStyle/>
            <a:p>
              <a:pPr algn="l" rtl="0"/>
              <a:r>
                <a:rPr lang="en-AU" sz="2400" b="1" dirty="0" smtClean="0">
                  <a:latin typeface="Times New Roman" pitchFamily="18" charset="0"/>
                  <a:sym typeface="Symbol" pitchFamily="18" charset="2"/>
                </a:rPr>
                <a:t></a:t>
              </a:r>
              <a:endParaRPr lang="en-AU" sz="2400" b="1" dirty="0">
                <a:latin typeface="Symbol" pitchFamily="18" charset="2"/>
              </a:endParaRPr>
            </a:p>
          </p:txBody>
        </p:sp>
        <p:sp>
          <p:nvSpPr>
            <p:cNvPr id="73" name="Text Box 28"/>
            <p:cNvSpPr txBox="1">
              <a:spLocks noChangeArrowheads="1"/>
            </p:cNvSpPr>
            <p:nvPr/>
          </p:nvSpPr>
          <p:spPr bwMode="auto">
            <a:xfrm>
              <a:off x="2598651" y="4328665"/>
              <a:ext cx="796471" cy="369331"/>
            </a:xfrm>
            <a:prstGeom prst="rect">
              <a:avLst/>
            </a:prstGeom>
            <a:noFill/>
            <a:ln w="9525">
              <a:noFill/>
              <a:miter lim="800000"/>
              <a:headEnd/>
              <a:tailEnd/>
            </a:ln>
          </p:spPr>
          <p:txBody>
            <a:bodyPr wrap="square">
              <a:spAutoFit/>
            </a:bodyPr>
            <a:lstStyle/>
            <a:p>
              <a:pPr algn="l" rtl="0"/>
              <a:r>
                <a:rPr lang="en-US" b="0" dirty="0" smtClean="0">
                  <a:solidFill>
                    <a:srgbClr val="FF0000"/>
                  </a:solidFill>
                  <a:latin typeface="Times New Roman" pitchFamily="18" charset="0"/>
                  <a:sym typeface="Symbol" pitchFamily="18" charset="2"/>
                </a:rPr>
                <a:t>Pole</a:t>
              </a:r>
              <a:endParaRPr lang="en-AU" b="0" dirty="0">
                <a:solidFill>
                  <a:srgbClr val="FF0000"/>
                </a:solidFill>
                <a:latin typeface="Times New Roman" pitchFamily="18" charset="0"/>
              </a:endParaRPr>
            </a:p>
          </p:txBody>
        </p:sp>
        <p:cxnSp>
          <p:nvCxnSpPr>
            <p:cNvPr id="74" name="Straight Arrow Connector 73"/>
            <p:cNvCxnSpPr/>
            <p:nvPr/>
          </p:nvCxnSpPr>
          <p:spPr>
            <a:xfrm flipV="1">
              <a:off x="3209406" y="3977970"/>
              <a:ext cx="641135" cy="593177"/>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70" idx="0"/>
              <a:endCxn id="71" idx="3"/>
            </p:cNvCxnSpPr>
            <p:nvPr/>
          </p:nvCxnSpPr>
          <p:spPr>
            <a:xfrm flipV="1">
              <a:off x="3899450" y="2352167"/>
              <a:ext cx="962204" cy="1588456"/>
            </a:xfrm>
            <a:prstGeom prst="line">
              <a:avLst/>
            </a:prstGeom>
            <a:ln w="12700">
              <a:solidFill>
                <a:schemeClr val="bg2">
                  <a:lumMod val="10000"/>
                </a:schemeClr>
              </a:solidFill>
              <a:prstDash val="solid"/>
            </a:ln>
          </p:spPr>
          <p:style>
            <a:lnRef idx="1">
              <a:schemeClr val="accent1"/>
            </a:lnRef>
            <a:fillRef idx="0">
              <a:schemeClr val="accent1"/>
            </a:fillRef>
            <a:effectRef idx="0">
              <a:schemeClr val="accent1"/>
            </a:effectRef>
            <a:fontRef idx="minor">
              <a:schemeClr val="tx1"/>
            </a:fontRef>
          </p:style>
        </p:cxnSp>
        <p:sp>
          <p:nvSpPr>
            <p:cNvPr id="76" name="Rectangle 41"/>
            <p:cNvSpPr>
              <a:spLocks noChangeArrowheads="1"/>
            </p:cNvSpPr>
            <p:nvPr/>
          </p:nvSpPr>
          <p:spPr bwMode="auto">
            <a:xfrm>
              <a:off x="1828126" y="507122"/>
              <a:ext cx="319318" cy="461665"/>
            </a:xfrm>
            <a:prstGeom prst="rect">
              <a:avLst/>
            </a:prstGeom>
            <a:noFill/>
            <a:ln w="9525">
              <a:noFill/>
              <a:miter lim="800000"/>
              <a:headEnd/>
              <a:tailEnd/>
            </a:ln>
          </p:spPr>
          <p:txBody>
            <a:bodyPr wrap="none">
              <a:spAutoFit/>
            </a:bodyPr>
            <a:lstStyle/>
            <a:p>
              <a:pPr>
                <a:spcBef>
                  <a:spcPct val="0"/>
                </a:spcBef>
              </a:pPr>
              <a:r>
                <a:rPr lang="en-AU" sz="2400" b="1" dirty="0">
                  <a:latin typeface="Times New Roman" pitchFamily="18" charset="0"/>
                  <a:sym typeface="Symbol" pitchFamily="18" charset="2"/>
                </a:rPr>
                <a:t></a:t>
              </a:r>
              <a:endParaRPr lang="en-US" sz="2400" b="1" dirty="0">
                <a:latin typeface="Times New Roman" pitchFamily="18" charset="0"/>
                <a:sym typeface="Symbol" pitchFamily="18" charset="2"/>
              </a:endParaRPr>
            </a:p>
          </p:txBody>
        </p:sp>
        <p:sp>
          <p:nvSpPr>
            <p:cNvPr id="77" name="Arc 12"/>
            <p:cNvSpPr>
              <a:spLocks/>
            </p:cNvSpPr>
            <p:nvPr/>
          </p:nvSpPr>
          <p:spPr bwMode="auto">
            <a:xfrm>
              <a:off x="4156488" y="3570135"/>
              <a:ext cx="106489" cy="319466"/>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pPr algn="l" rtl="0"/>
              <a:endParaRPr lang="en-US" dirty="0"/>
            </a:p>
          </p:txBody>
        </p:sp>
        <p:sp>
          <p:nvSpPr>
            <p:cNvPr id="78" name="Text Box 18"/>
            <p:cNvSpPr txBox="1">
              <a:spLocks noChangeArrowheads="1"/>
            </p:cNvSpPr>
            <p:nvPr/>
          </p:nvSpPr>
          <p:spPr bwMode="auto">
            <a:xfrm>
              <a:off x="4196691" y="3431415"/>
              <a:ext cx="745420" cy="400110"/>
            </a:xfrm>
            <a:prstGeom prst="rect">
              <a:avLst/>
            </a:prstGeom>
            <a:noFill/>
            <a:ln w="9525">
              <a:noFill/>
              <a:miter lim="800000"/>
              <a:headEnd/>
              <a:tailEnd/>
            </a:ln>
          </p:spPr>
          <p:txBody>
            <a:bodyPr>
              <a:spAutoFit/>
            </a:bodyPr>
            <a:lstStyle/>
            <a:p>
              <a:pPr algn="l" rtl="0"/>
              <a:r>
                <a:rPr lang="en-AU" sz="2000" b="0" i="1" dirty="0" err="1" smtClean="0">
                  <a:solidFill>
                    <a:schemeClr val="hlink"/>
                  </a:solidFill>
                  <a:latin typeface="Symbol" pitchFamily="18" charset="2"/>
                  <a:sym typeface="Symbol" pitchFamily="18" charset="2"/>
                </a:rPr>
                <a:t>q</a:t>
              </a:r>
              <a:r>
                <a:rPr lang="en-AU" sz="2000" i="1" baseline="-25000" dirty="0" err="1">
                  <a:solidFill>
                    <a:schemeClr val="hlink"/>
                  </a:solidFill>
                  <a:latin typeface="+mn-lt"/>
                  <a:sym typeface="Symbol" pitchFamily="18" charset="2"/>
                </a:rPr>
                <a:t>f</a:t>
              </a:r>
              <a:endParaRPr lang="en-AU" sz="2000" b="0" i="1" dirty="0">
                <a:solidFill>
                  <a:schemeClr val="hlink"/>
                </a:solidFill>
                <a:latin typeface="Symbol" pitchFamily="18" charset="2"/>
              </a:endParaRPr>
            </a:p>
          </p:txBody>
        </p:sp>
        <p:cxnSp>
          <p:nvCxnSpPr>
            <p:cNvPr id="79" name="Straight Connector 78"/>
            <p:cNvCxnSpPr>
              <a:stCxn id="71" idx="4"/>
            </p:cNvCxnSpPr>
            <p:nvPr/>
          </p:nvCxnSpPr>
          <p:spPr>
            <a:xfrm rot="16200000" flipH="1">
              <a:off x="4418618" y="2859433"/>
              <a:ext cx="1518038" cy="542301"/>
            </a:xfrm>
            <a:prstGeom prst="line">
              <a:avLst/>
            </a:prstGeom>
          </p:spPr>
          <p:style>
            <a:lnRef idx="1">
              <a:schemeClr val="accent1"/>
            </a:lnRef>
            <a:fillRef idx="0">
              <a:schemeClr val="accent1"/>
            </a:fillRef>
            <a:effectRef idx="0">
              <a:schemeClr val="accent1"/>
            </a:effectRef>
            <a:fontRef idx="minor">
              <a:schemeClr val="tx1"/>
            </a:fontRef>
          </p:style>
        </p:cxnSp>
        <p:sp>
          <p:nvSpPr>
            <p:cNvPr id="80" name="Arc 12"/>
            <p:cNvSpPr>
              <a:spLocks/>
            </p:cNvSpPr>
            <p:nvPr/>
          </p:nvSpPr>
          <p:spPr bwMode="auto">
            <a:xfrm>
              <a:off x="5119146" y="2873833"/>
              <a:ext cx="974057" cy="1028583"/>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B050"/>
              </a:solidFill>
              <a:round/>
              <a:headEnd type="triangle" w="med" len="med"/>
              <a:tailEnd type="triangle" w="med" len="med"/>
            </a:ln>
          </p:spPr>
          <p:txBody>
            <a:bodyPr wrap="none" anchor="ctr"/>
            <a:lstStyle/>
            <a:p>
              <a:pPr algn="l" rtl="0"/>
              <a:endParaRPr lang="en-US" dirty="0"/>
            </a:p>
          </p:txBody>
        </p:sp>
        <p:sp>
          <p:nvSpPr>
            <p:cNvPr id="81" name="Text Box 18"/>
            <p:cNvSpPr txBox="1">
              <a:spLocks noChangeArrowheads="1"/>
            </p:cNvSpPr>
            <p:nvPr/>
          </p:nvSpPr>
          <p:spPr bwMode="auto">
            <a:xfrm>
              <a:off x="5647933" y="3437189"/>
              <a:ext cx="59091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Times New Roman" pitchFamily="18" charset="0"/>
                  <a:sym typeface="Symbol" pitchFamily="18" charset="2"/>
                </a:rPr>
                <a:t>2</a:t>
              </a:r>
              <a:r>
                <a:rPr lang="en-AU" sz="2000" b="0" dirty="0" smtClean="0">
                  <a:solidFill>
                    <a:schemeClr val="hlink"/>
                  </a:solidFill>
                  <a:latin typeface="Symbol" panose="05050102010706020507" pitchFamily="18" charset="2"/>
                  <a:sym typeface="Symbol" pitchFamily="18" charset="2"/>
                </a:rPr>
                <a:t>q</a:t>
              </a:r>
              <a:endParaRPr lang="en-AU" sz="2000" b="0" dirty="0">
                <a:solidFill>
                  <a:schemeClr val="hlink"/>
                </a:solidFill>
                <a:latin typeface="Symbol" panose="05050102010706020507" pitchFamily="18" charset="2"/>
              </a:endParaRPr>
            </a:p>
          </p:txBody>
        </p:sp>
        <p:cxnSp>
          <p:nvCxnSpPr>
            <p:cNvPr id="82" name="Straight Connector 81"/>
            <p:cNvCxnSpPr>
              <a:stCxn id="69" idx="6"/>
            </p:cNvCxnSpPr>
            <p:nvPr/>
          </p:nvCxnSpPr>
          <p:spPr>
            <a:xfrm flipV="1">
              <a:off x="3959347" y="2709340"/>
              <a:ext cx="2719895" cy="1178043"/>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5448788" y="2709340"/>
              <a:ext cx="1230454" cy="1180263"/>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84" name="Text Box 18"/>
            <p:cNvSpPr txBox="1">
              <a:spLocks noChangeArrowheads="1"/>
            </p:cNvSpPr>
            <p:nvPr/>
          </p:nvSpPr>
          <p:spPr bwMode="auto">
            <a:xfrm>
              <a:off x="5420663" y="2643128"/>
              <a:ext cx="59091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Times New Roman" pitchFamily="18" charset="0"/>
                  <a:sym typeface="Symbol" pitchFamily="18" charset="2"/>
                </a:rPr>
                <a:t>2</a:t>
              </a:r>
              <a:r>
                <a:rPr lang="en-AU" sz="2000" b="0" dirty="0" smtClean="0">
                  <a:solidFill>
                    <a:schemeClr val="hlink"/>
                  </a:solidFill>
                  <a:latin typeface="Symbol" panose="05050102010706020507" pitchFamily="18" charset="2"/>
                  <a:sym typeface="Symbol" pitchFamily="18" charset="2"/>
                </a:rPr>
                <a:t>q</a:t>
              </a:r>
              <a:r>
                <a:rPr lang="en-AU" sz="2000" b="0" baseline="-25000" dirty="0" smtClean="0">
                  <a:solidFill>
                    <a:schemeClr val="hlink"/>
                  </a:solidFill>
                  <a:latin typeface="+mn-lt"/>
                  <a:sym typeface="Symbol" pitchFamily="18" charset="2"/>
                </a:rPr>
                <a:t>f</a:t>
              </a:r>
              <a:endParaRPr lang="en-AU" sz="2000" b="0" dirty="0">
                <a:solidFill>
                  <a:schemeClr val="hlink"/>
                </a:solidFill>
                <a:latin typeface="+mn-lt"/>
              </a:endParaRPr>
            </a:p>
          </p:txBody>
        </p:sp>
        <p:sp>
          <p:nvSpPr>
            <p:cNvPr id="85" name="Arc 12"/>
            <p:cNvSpPr>
              <a:spLocks/>
            </p:cNvSpPr>
            <p:nvPr/>
          </p:nvSpPr>
          <p:spPr bwMode="auto">
            <a:xfrm rot="890931">
              <a:off x="2901245" y="3468631"/>
              <a:ext cx="451401" cy="390310"/>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type="triangle" w="med" len="med"/>
              <a:tailEnd type="triangle" w="med" len="med"/>
            </a:ln>
          </p:spPr>
          <p:txBody>
            <a:bodyPr wrap="none" anchor="ctr"/>
            <a:lstStyle/>
            <a:p>
              <a:pPr algn="l" rtl="0"/>
              <a:endParaRPr lang="en-US" dirty="0"/>
            </a:p>
          </p:txBody>
        </p:sp>
        <p:sp>
          <p:nvSpPr>
            <p:cNvPr id="86" name="Text Box 18"/>
            <p:cNvSpPr txBox="1">
              <a:spLocks noChangeArrowheads="1"/>
            </p:cNvSpPr>
            <p:nvPr/>
          </p:nvSpPr>
          <p:spPr bwMode="auto">
            <a:xfrm>
              <a:off x="3141962" y="3304937"/>
              <a:ext cx="59091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Symbol" panose="05050102010706020507" pitchFamily="18" charset="2"/>
                  <a:sym typeface="Symbol" pitchFamily="18" charset="2"/>
                </a:rPr>
                <a:t>a</a:t>
              </a:r>
              <a:r>
                <a:rPr lang="en-AU" sz="2000" baseline="-25000" dirty="0">
                  <a:solidFill>
                    <a:schemeClr val="hlink"/>
                  </a:solidFill>
                  <a:latin typeface="+mn-lt"/>
                  <a:sym typeface="Symbol" pitchFamily="18" charset="2"/>
                </a:rPr>
                <a:t>m</a:t>
              </a:r>
              <a:endParaRPr lang="en-AU" sz="2000" b="0" dirty="0">
                <a:solidFill>
                  <a:schemeClr val="hlink"/>
                </a:solidFill>
                <a:latin typeface="+mn-lt"/>
              </a:endParaRPr>
            </a:p>
          </p:txBody>
        </p:sp>
        <p:cxnSp>
          <p:nvCxnSpPr>
            <p:cNvPr id="87" name="Straight Connector 86"/>
            <p:cNvCxnSpPr/>
            <p:nvPr/>
          </p:nvCxnSpPr>
          <p:spPr>
            <a:xfrm flipV="1">
              <a:off x="2181142" y="2690124"/>
              <a:ext cx="4483612" cy="1178045"/>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88" name="Arc 87"/>
            <p:cNvSpPr/>
            <p:nvPr/>
          </p:nvSpPr>
          <p:spPr>
            <a:xfrm>
              <a:off x="5469808" y="3727392"/>
              <a:ext cx="305182" cy="380734"/>
            </a:xfrm>
            <a:prstGeom prst="arc">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Arc 88"/>
            <p:cNvSpPr/>
            <p:nvPr/>
          </p:nvSpPr>
          <p:spPr>
            <a:xfrm>
              <a:off x="4470306" y="3630415"/>
              <a:ext cx="305182" cy="380734"/>
            </a:xfrm>
            <a:prstGeom prst="arc">
              <a:avLst>
                <a:gd name="adj1" fmla="val 15475845"/>
                <a:gd name="adj2" fmla="val 1883915"/>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0" name="Text Box 18"/>
            <p:cNvSpPr txBox="1">
              <a:spLocks noChangeArrowheads="1"/>
            </p:cNvSpPr>
            <p:nvPr/>
          </p:nvSpPr>
          <p:spPr bwMode="auto">
            <a:xfrm>
              <a:off x="4707811" y="3500475"/>
              <a:ext cx="59091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Symbol" panose="05050102010706020507" pitchFamily="18" charset="2"/>
                  <a:sym typeface="Symbol" pitchFamily="18" charset="2"/>
                </a:rPr>
                <a:t>q</a:t>
              </a:r>
              <a:endParaRPr lang="en-AU" sz="2000" b="0" dirty="0">
                <a:solidFill>
                  <a:schemeClr val="hlink"/>
                </a:solidFill>
                <a:latin typeface="Symbol" panose="05050102010706020507" pitchFamily="18" charset="2"/>
              </a:endParaRPr>
            </a:p>
          </p:txBody>
        </p:sp>
        <p:sp>
          <p:nvSpPr>
            <p:cNvPr id="91" name="TextBox 90"/>
            <p:cNvSpPr txBox="1"/>
            <p:nvPr/>
          </p:nvSpPr>
          <p:spPr>
            <a:xfrm>
              <a:off x="3780357" y="3907506"/>
              <a:ext cx="351378" cy="369332"/>
            </a:xfrm>
            <a:prstGeom prst="rect">
              <a:avLst/>
            </a:prstGeom>
            <a:noFill/>
          </p:spPr>
          <p:txBody>
            <a:bodyPr wrap="none" rtlCol="0">
              <a:spAutoFit/>
            </a:bodyPr>
            <a:lstStyle/>
            <a:p>
              <a:r>
                <a:rPr lang="en-US" b="1" dirty="0" smtClean="0"/>
                <a:t>A</a:t>
              </a:r>
              <a:endParaRPr lang="en-US" b="1" dirty="0"/>
            </a:p>
          </p:txBody>
        </p:sp>
        <p:sp>
          <p:nvSpPr>
            <p:cNvPr id="92" name="TextBox 91"/>
            <p:cNvSpPr txBox="1"/>
            <p:nvPr/>
          </p:nvSpPr>
          <p:spPr>
            <a:xfrm>
              <a:off x="1774657" y="3844898"/>
              <a:ext cx="364202" cy="369332"/>
            </a:xfrm>
            <a:prstGeom prst="rect">
              <a:avLst/>
            </a:prstGeom>
            <a:noFill/>
          </p:spPr>
          <p:txBody>
            <a:bodyPr wrap="none" rtlCol="0">
              <a:spAutoFit/>
            </a:bodyPr>
            <a:lstStyle/>
            <a:p>
              <a:r>
                <a:rPr lang="en-US" b="1" dirty="0" smtClean="0"/>
                <a:t>O</a:t>
              </a:r>
              <a:endParaRPr lang="en-US" b="1" dirty="0"/>
            </a:p>
          </p:txBody>
        </p:sp>
        <p:sp>
          <p:nvSpPr>
            <p:cNvPr id="93" name="TextBox 92"/>
            <p:cNvSpPr txBox="1"/>
            <p:nvPr/>
          </p:nvSpPr>
          <p:spPr>
            <a:xfrm>
              <a:off x="6634790" y="2443380"/>
              <a:ext cx="351379" cy="369332"/>
            </a:xfrm>
            <a:prstGeom prst="rect">
              <a:avLst/>
            </a:prstGeom>
            <a:noFill/>
          </p:spPr>
          <p:txBody>
            <a:bodyPr wrap="none" rtlCol="0">
              <a:spAutoFit/>
            </a:bodyPr>
            <a:lstStyle/>
            <a:p>
              <a:r>
                <a:rPr lang="en-US" b="1" dirty="0"/>
                <a:t>C</a:t>
              </a:r>
            </a:p>
          </p:txBody>
        </p:sp>
        <p:sp>
          <p:nvSpPr>
            <p:cNvPr id="94" name="TextBox 93"/>
            <p:cNvSpPr txBox="1"/>
            <p:nvPr/>
          </p:nvSpPr>
          <p:spPr>
            <a:xfrm>
              <a:off x="4581779" y="1872914"/>
              <a:ext cx="394145" cy="490713"/>
            </a:xfrm>
            <a:prstGeom prst="rect">
              <a:avLst/>
            </a:prstGeom>
            <a:noFill/>
          </p:spPr>
          <p:txBody>
            <a:bodyPr wrap="none" rtlCol="0">
              <a:spAutoFit/>
            </a:bodyPr>
            <a:lstStyle/>
            <a:p>
              <a:r>
                <a:rPr lang="en-US" b="1" dirty="0"/>
                <a:t>D</a:t>
              </a:r>
            </a:p>
          </p:txBody>
        </p:sp>
        <p:sp>
          <p:nvSpPr>
            <p:cNvPr id="95" name="Arc 12"/>
            <p:cNvSpPr>
              <a:spLocks/>
            </p:cNvSpPr>
            <p:nvPr/>
          </p:nvSpPr>
          <p:spPr bwMode="auto">
            <a:xfrm rot="890931">
              <a:off x="2849689" y="3693870"/>
              <a:ext cx="131944" cy="175387"/>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type="triangle" w="med" len="med"/>
              <a:tailEnd type="triangle" w="med" len="med"/>
            </a:ln>
          </p:spPr>
          <p:txBody>
            <a:bodyPr wrap="none" anchor="ctr"/>
            <a:lstStyle/>
            <a:p>
              <a:pPr algn="l" rtl="0"/>
              <a:endParaRPr lang="en-US" dirty="0"/>
            </a:p>
          </p:txBody>
        </p:sp>
        <p:sp>
          <p:nvSpPr>
            <p:cNvPr id="96" name="Text Box 18"/>
            <p:cNvSpPr txBox="1">
              <a:spLocks noChangeArrowheads="1"/>
            </p:cNvSpPr>
            <p:nvPr/>
          </p:nvSpPr>
          <p:spPr bwMode="auto">
            <a:xfrm>
              <a:off x="2938486" y="3464247"/>
              <a:ext cx="42028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Symbol" panose="05050102010706020507" pitchFamily="18" charset="2"/>
                  <a:sym typeface="Symbol" pitchFamily="18" charset="2"/>
                </a:rPr>
                <a:t>a</a:t>
              </a:r>
              <a:endParaRPr lang="en-AU" sz="2000" b="0" dirty="0">
                <a:solidFill>
                  <a:schemeClr val="hlink"/>
                </a:solidFill>
                <a:latin typeface="+mn-lt"/>
              </a:endParaRPr>
            </a:p>
          </p:txBody>
        </p:sp>
        <p:sp>
          <p:nvSpPr>
            <p:cNvPr id="97" name="TextBox 96"/>
            <p:cNvSpPr txBox="1"/>
            <p:nvPr/>
          </p:nvSpPr>
          <p:spPr>
            <a:xfrm>
              <a:off x="6985903" y="3881207"/>
              <a:ext cx="351378" cy="369332"/>
            </a:xfrm>
            <a:prstGeom prst="rect">
              <a:avLst/>
            </a:prstGeom>
            <a:noFill/>
          </p:spPr>
          <p:txBody>
            <a:bodyPr wrap="none" rtlCol="0">
              <a:spAutoFit/>
            </a:bodyPr>
            <a:lstStyle/>
            <a:p>
              <a:r>
                <a:rPr lang="en-US" b="1" dirty="0" smtClean="0"/>
                <a:t>B</a:t>
              </a:r>
              <a:endParaRPr lang="en-US" b="1" dirty="0"/>
            </a:p>
          </p:txBody>
        </p:sp>
        <p:cxnSp>
          <p:nvCxnSpPr>
            <p:cNvPr id="98" name="Straight Connector 97"/>
            <p:cNvCxnSpPr/>
            <p:nvPr/>
          </p:nvCxnSpPr>
          <p:spPr>
            <a:xfrm flipH="1" flipV="1">
              <a:off x="6658549" y="617760"/>
              <a:ext cx="36158" cy="1825621"/>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2195630" y="968787"/>
              <a:ext cx="4499077"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4233323" y="745609"/>
              <a:ext cx="418704" cy="369332"/>
            </a:xfrm>
            <a:prstGeom prst="rect">
              <a:avLst/>
            </a:prstGeom>
            <a:solidFill>
              <a:schemeClr val="bg1"/>
            </a:solidFill>
          </p:spPr>
          <p:txBody>
            <a:bodyPr wrap="none" rtlCol="0">
              <a:spAutoFit/>
            </a:bodyPr>
            <a:lstStyle/>
            <a:p>
              <a:r>
                <a:rPr lang="en-US" b="1" dirty="0" err="1" smtClean="0">
                  <a:latin typeface="Symbol" panose="05050102010706020507" pitchFamily="18" charset="2"/>
                </a:rPr>
                <a:t>s</a:t>
              </a:r>
              <a:r>
                <a:rPr lang="en-US" b="1" baseline="-25000" dirty="0" err="1" smtClean="0"/>
                <a:t>n</a:t>
              </a:r>
              <a:endParaRPr lang="en-US" b="1" dirty="0"/>
            </a:p>
          </p:txBody>
        </p:sp>
        <p:cxnSp>
          <p:nvCxnSpPr>
            <p:cNvPr id="101" name="Straight Connector 100"/>
            <p:cNvCxnSpPr/>
            <p:nvPr/>
          </p:nvCxnSpPr>
          <p:spPr>
            <a:xfrm>
              <a:off x="7007216" y="2678753"/>
              <a:ext cx="10205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7517469" y="2678753"/>
              <a:ext cx="0" cy="1204483"/>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7356471" y="3062083"/>
              <a:ext cx="380232" cy="369332"/>
            </a:xfrm>
            <a:prstGeom prst="rect">
              <a:avLst/>
            </a:prstGeom>
            <a:solidFill>
              <a:schemeClr val="bg1"/>
            </a:solidFill>
          </p:spPr>
          <p:txBody>
            <a:bodyPr wrap="none" rtlCol="0">
              <a:spAutoFit/>
            </a:bodyPr>
            <a:lstStyle/>
            <a:p>
              <a:r>
                <a:rPr lang="en-US" b="1" dirty="0" err="1" smtClean="0">
                  <a:latin typeface="Symbol" panose="05050102010706020507" pitchFamily="18" charset="2"/>
                </a:rPr>
                <a:t>t</a:t>
              </a:r>
              <a:r>
                <a:rPr lang="en-US" b="1" baseline="-25000" dirty="0" err="1" smtClean="0"/>
                <a:t>n</a:t>
              </a:r>
              <a:endParaRPr lang="en-US" b="1" dirty="0"/>
            </a:p>
          </p:txBody>
        </p:sp>
        <p:cxnSp>
          <p:nvCxnSpPr>
            <p:cNvPr id="104" name="Straight Connector 103"/>
            <p:cNvCxnSpPr/>
            <p:nvPr/>
          </p:nvCxnSpPr>
          <p:spPr>
            <a:xfrm>
              <a:off x="3944171" y="4276838"/>
              <a:ext cx="3301" cy="101955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2207588" y="4676226"/>
              <a:ext cx="0" cy="94080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2220767" y="5028169"/>
              <a:ext cx="1738580"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2877452" y="4735551"/>
              <a:ext cx="409086" cy="369332"/>
            </a:xfrm>
            <a:prstGeom prst="rect">
              <a:avLst/>
            </a:prstGeom>
            <a:solidFill>
              <a:schemeClr val="bg1"/>
            </a:solidFill>
          </p:spPr>
          <p:txBody>
            <a:bodyPr wrap="none" rtlCol="0">
              <a:spAutoFit/>
            </a:bodyPr>
            <a:lstStyle/>
            <a:p>
              <a:r>
                <a:rPr lang="en-US" b="1" dirty="0" smtClean="0">
                  <a:latin typeface="Symbol" panose="05050102010706020507" pitchFamily="18" charset="2"/>
                </a:rPr>
                <a:t>s</a:t>
              </a:r>
              <a:r>
                <a:rPr lang="en-US" b="1" baseline="-25000" dirty="0"/>
                <a:t>3</a:t>
              </a:r>
              <a:endParaRPr lang="en-US" b="1" dirty="0"/>
            </a:p>
          </p:txBody>
        </p:sp>
        <p:cxnSp>
          <p:nvCxnSpPr>
            <p:cNvPr id="108" name="Straight Connector 107"/>
            <p:cNvCxnSpPr/>
            <p:nvPr/>
          </p:nvCxnSpPr>
          <p:spPr>
            <a:xfrm>
              <a:off x="7168220" y="4214230"/>
              <a:ext cx="3301" cy="140279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2171194" y="5517079"/>
              <a:ext cx="4997026" cy="9385"/>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4499448" y="5296392"/>
              <a:ext cx="409086" cy="369332"/>
            </a:xfrm>
            <a:prstGeom prst="rect">
              <a:avLst/>
            </a:prstGeom>
            <a:solidFill>
              <a:schemeClr val="bg1"/>
            </a:solidFill>
          </p:spPr>
          <p:txBody>
            <a:bodyPr wrap="none" rtlCol="0">
              <a:spAutoFit/>
            </a:bodyPr>
            <a:lstStyle/>
            <a:p>
              <a:r>
                <a:rPr lang="en-US" b="1" dirty="0" smtClean="0">
                  <a:latin typeface="Symbol" panose="05050102010706020507" pitchFamily="18" charset="2"/>
                </a:rPr>
                <a:t>s</a:t>
              </a:r>
              <a:r>
                <a:rPr lang="en-US" b="1" baseline="-25000" dirty="0"/>
                <a:t>1</a:t>
              </a:r>
              <a:endParaRPr lang="en-US" b="1" dirty="0"/>
            </a:p>
          </p:txBody>
        </p:sp>
      </p:grpSp>
      <p:grpSp>
        <p:nvGrpSpPr>
          <p:cNvPr id="52" name="Group 119"/>
          <p:cNvGrpSpPr>
            <a:grpSpLocks/>
          </p:cNvGrpSpPr>
          <p:nvPr/>
        </p:nvGrpSpPr>
        <p:grpSpPr bwMode="auto">
          <a:xfrm>
            <a:off x="7440903" y="2755315"/>
            <a:ext cx="1404938" cy="1366838"/>
            <a:chOff x="4150" y="908"/>
            <a:chExt cx="885" cy="861"/>
          </a:xfrm>
        </p:grpSpPr>
        <p:sp>
          <p:nvSpPr>
            <p:cNvPr id="53" name="Line 67"/>
            <p:cNvSpPr>
              <a:spLocks noChangeShapeType="1"/>
            </p:cNvSpPr>
            <p:nvPr/>
          </p:nvSpPr>
          <p:spPr bwMode="auto">
            <a:xfrm>
              <a:off x="4295" y="1158"/>
              <a:ext cx="0" cy="203"/>
            </a:xfrm>
            <a:prstGeom prst="line">
              <a:avLst/>
            </a:prstGeom>
            <a:noFill/>
            <a:ln w="38100">
              <a:solidFill>
                <a:schemeClr val="tx1"/>
              </a:solidFill>
              <a:round/>
              <a:headEnd/>
              <a:tailEnd type="triangle" w="med" len="med"/>
            </a:ln>
          </p:spPr>
          <p:txBody>
            <a:bodyPr/>
            <a:lstStyle/>
            <a:p>
              <a:pPr algn="l" rtl="0"/>
              <a:endParaRPr lang="en-US" sz="2000" b="1">
                <a:solidFill>
                  <a:srgbClr val="7030A0"/>
                </a:solidFill>
              </a:endParaRPr>
            </a:p>
          </p:txBody>
        </p:sp>
        <p:sp>
          <p:nvSpPr>
            <p:cNvPr id="54" name="Line 69"/>
            <p:cNvSpPr>
              <a:spLocks noChangeShapeType="1"/>
            </p:cNvSpPr>
            <p:nvPr/>
          </p:nvSpPr>
          <p:spPr bwMode="auto">
            <a:xfrm rot="5400000">
              <a:off x="4526" y="1462"/>
              <a:ext cx="0" cy="194"/>
            </a:xfrm>
            <a:prstGeom prst="line">
              <a:avLst/>
            </a:prstGeom>
            <a:noFill/>
            <a:ln w="38100">
              <a:solidFill>
                <a:schemeClr val="tx1"/>
              </a:solidFill>
              <a:round/>
              <a:headEnd/>
              <a:tailEnd type="triangle" w="med" len="med"/>
            </a:ln>
          </p:spPr>
          <p:txBody>
            <a:bodyPr/>
            <a:lstStyle/>
            <a:p>
              <a:pPr algn="l" rtl="0"/>
              <a:endParaRPr lang="en-US" sz="2000" b="1">
                <a:solidFill>
                  <a:srgbClr val="7030A0"/>
                </a:solidFill>
              </a:endParaRPr>
            </a:p>
          </p:txBody>
        </p:sp>
        <p:sp>
          <p:nvSpPr>
            <p:cNvPr id="55" name="Text Box 71"/>
            <p:cNvSpPr txBox="1">
              <a:spLocks noChangeArrowheads="1"/>
            </p:cNvSpPr>
            <p:nvPr/>
          </p:nvSpPr>
          <p:spPr bwMode="auto">
            <a:xfrm>
              <a:off x="4185" y="908"/>
              <a:ext cx="850" cy="252"/>
            </a:xfrm>
            <a:prstGeom prst="rect">
              <a:avLst/>
            </a:prstGeom>
            <a:noFill/>
            <a:ln w="9525" algn="ctr">
              <a:noFill/>
              <a:miter lim="800000"/>
              <a:headEnd/>
              <a:tailEnd/>
            </a:ln>
          </p:spPr>
          <p:txBody>
            <a:bodyPr>
              <a:spAutoFit/>
            </a:bodyPr>
            <a:lstStyle/>
            <a:p>
              <a:pPr algn="l" rtl="0"/>
              <a:r>
                <a:rPr lang="en-US" sz="2000" b="1" baseline="-25000" dirty="0" smtClean="0">
                  <a:solidFill>
                    <a:srgbClr val="7030A0"/>
                  </a:solidFill>
                </a:rPr>
                <a:t> </a:t>
              </a:r>
              <a:r>
                <a:rPr lang="en-US" sz="2000" b="1" dirty="0" smtClean="0">
                  <a:solidFill>
                    <a:srgbClr val="7030A0"/>
                  </a:solidFill>
                  <a:latin typeface="Symbol" pitchFamily="18" charset="2"/>
                </a:rPr>
                <a:t>s</a:t>
              </a:r>
              <a:r>
                <a:rPr lang="en-US" sz="2000" b="1" baseline="-25000" dirty="0" smtClean="0">
                  <a:solidFill>
                    <a:srgbClr val="7030A0"/>
                  </a:solidFill>
                </a:rPr>
                <a:t>1</a:t>
              </a:r>
              <a:endParaRPr lang="en-US" sz="2000" b="1" baseline="-25000" dirty="0">
                <a:solidFill>
                  <a:srgbClr val="7030A0"/>
                </a:solidFill>
              </a:endParaRPr>
            </a:p>
          </p:txBody>
        </p:sp>
        <p:sp>
          <p:nvSpPr>
            <p:cNvPr id="56" name="Text Box 77"/>
            <p:cNvSpPr txBox="1">
              <a:spLocks noChangeArrowheads="1"/>
            </p:cNvSpPr>
            <p:nvPr/>
          </p:nvSpPr>
          <p:spPr bwMode="auto">
            <a:xfrm>
              <a:off x="4637" y="1391"/>
              <a:ext cx="289" cy="252"/>
            </a:xfrm>
            <a:prstGeom prst="rect">
              <a:avLst/>
            </a:prstGeom>
            <a:noFill/>
            <a:ln w="9525" algn="ctr">
              <a:noFill/>
              <a:miter lim="800000"/>
              <a:headEnd/>
              <a:tailEnd/>
            </a:ln>
          </p:spPr>
          <p:txBody>
            <a:bodyPr wrap="square">
              <a:spAutoFit/>
            </a:bodyPr>
            <a:lstStyle/>
            <a:p>
              <a:pPr algn="l" rtl="0"/>
              <a:r>
                <a:rPr lang="en-US" sz="2000" b="1" dirty="0" smtClean="0">
                  <a:solidFill>
                    <a:srgbClr val="7030A0"/>
                  </a:solidFill>
                  <a:latin typeface="Symbol" pitchFamily="18" charset="2"/>
                </a:rPr>
                <a:t>s</a:t>
              </a:r>
              <a:r>
                <a:rPr lang="en-US" sz="2000" b="1" baseline="-25000" dirty="0" smtClean="0">
                  <a:solidFill>
                    <a:srgbClr val="7030A0"/>
                  </a:solidFill>
                </a:rPr>
                <a:t>3</a:t>
              </a:r>
              <a:endParaRPr lang="en-US" sz="2000" b="1" baseline="-25000" dirty="0">
                <a:solidFill>
                  <a:srgbClr val="7030A0"/>
                </a:solidFill>
              </a:endParaRPr>
            </a:p>
          </p:txBody>
        </p:sp>
        <p:sp>
          <p:nvSpPr>
            <p:cNvPr id="57" name="Rectangle 81" descr="Stationery"/>
            <p:cNvSpPr>
              <a:spLocks noChangeArrowheads="1"/>
            </p:cNvSpPr>
            <p:nvPr/>
          </p:nvSpPr>
          <p:spPr bwMode="auto">
            <a:xfrm>
              <a:off x="4150" y="1363"/>
              <a:ext cx="293" cy="406"/>
            </a:xfrm>
            <a:prstGeom prst="rect">
              <a:avLst/>
            </a:prstGeom>
            <a:blipFill dpi="0" rotWithShape="1">
              <a:blip r:embed="rId2" cstate="print"/>
              <a:srcRect/>
              <a:tile tx="0" ty="0" sx="100000" sy="100000" flip="none" algn="tl"/>
            </a:blipFill>
            <a:ln w="9525" algn="ctr">
              <a:solidFill>
                <a:schemeClr val="tx1"/>
              </a:solidFill>
              <a:miter lim="800000"/>
              <a:headEnd/>
              <a:tailEnd/>
            </a:ln>
          </p:spPr>
          <p:txBody>
            <a:bodyPr wrap="none" anchor="ctr"/>
            <a:lstStyle/>
            <a:p>
              <a:pPr algn="l" rtl="0"/>
              <a:endParaRPr lang="en-US" sz="2000" b="1">
                <a:solidFill>
                  <a:srgbClr val="7030A0"/>
                </a:solidFill>
              </a:endParaRPr>
            </a:p>
          </p:txBody>
        </p:sp>
      </p:grpSp>
    </p:spTree>
    <p:extLst>
      <p:ext uri="{BB962C8B-B14F-4D97-AF65-F5344CB8AC3E}">
        <p14:creationId xmlns:p14="http://schemas.microsoft.com/office/powerpoint/2010/main" val="241371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ox(in)">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3435775" y="266367"/>
            <a:ext cx="5736147" cy="4079513"/>
            <a:chOff x="1556698" y="507122"/>
            <a:chExt cx="6853707" cy="5158602"/>
          </a:xfrm>
        </p:grpSpPr>
        <p:grpSp>
          <p:nvGrpSpPr>
            <p:cNvPr id="2" name="Group 6"/>
            <p:cNvGrpSpPr>
              <a:grpSpLocks/>
            </p:cNvGrpSpPr>
            <p:nvPr/>
          </p:nvGrpSpPr>
          <p:grpSpPr bwMode="auto">
            <a:xfrm>
              <a:off x="1556698" y="694942"/>
              <a:ext cx="6471400" cy="3727101"/>
              <a:chOff x="2832" y="1296"/>
              <a:chExt cx="2917" cy="1680"/>
            </a:xfrm>
          </p:grpSpPr>
          <p:sp>
            <p:nvSpPr>
              <p:cNvPr id="41007" name="Line 7"/>
              <p:cNvSpPr>
                <a:spLocks noChangeShapeType="1"/>
              </p:cNvSpPr>
              <p:nvPr/>
            </p:nvSpPr>
            <p:spPr bwMode="auto">
              <a:xfrm>
                <a:off x="2832" y="2736"/>
                <a:ext cx="2917" cy="2"/>
              </a:xfrm>
              <a:prstGeom prst="line">
                <a:avLst/>
              </a:prstGeom>
              <a:noFill/>
              <a:ln w="28575">
                <a:solidFill>
                  <a:schemeClr val="tx1"/>
                </a:solidFill>
                <a:round/>
                <a:headEnd/>
                <a:tailEnd type="triangle" w="med" len="med"/>
              </a:ln>
            </p:spPr>
            <p:txBody>
              <a:bodyPr wrap="none"/>
              <a:lstStyle/>
              <a:p>
                <a:endParaRPr lang="en-US"/>
              </a:p>
            </p:txBody>
          </p:sp>
          <p:sp>
            <p:nvSpPr>
              <p:cNvPr id="41008" name="Line 8"/>
              <p:cNvSpPr>
                <a:spLocks noChangeShapeType="1"/>
              </p:cNvSpPr>
              <p:nvPr/>
            </p:nvSpPr>
            <p:spPr bwMode="auto">
              <a:xfrm flipV="1">
                <a:off x="3120" y="1296"/>
                <a:ext cx="0" cy="1680"/>
              </a:xfrm>
              <a:prstGeom prst="line">
                <a:avLst/>
              </a:prstGeom>
              <a:noFill/>
              <a:ln w="28575">
                <a:solidFill>
                  <a:schemeClr val="tx1"/>
                </a:solidFill>
                <a:round/>
                <a:headEnd/>
                <a:tailEnd type="triangle" w="med" len="med"/>
              </a:ln>
            </p:spPr>
            <p:txBody>
              <a:bodyPr wrap="none"/>
              <a:lstStyle/>
              <a:p>
                <a:endParaRPr lang="en-US"/>
              </a:p>
            </p:txBody>
          </p:sp>
          <p:sp>
            <p:nvSpPr>
              <p:cNvPr id="41009" name="Line 9"/>
              <p:cNvSpPr>
                <a:spLocks noChangeShapeType="1"/>
              </p:cNvSpPr>
              <p:nvPr/>
            </p:nvSpPr>
            <p:spPr bwMode="auto">
              <a:xfrm flipV="1">
                <a:off x="3073" y="1517"/>
                <a:ext cx="2068" cy="1242"/>
              </a:xfrm>
              <a:prstGeom prst="line">
                <a:avLst/>
              </a:prstGeom>
              <a:noFill/>
              <a:ln w="19050">
                <a:solidFill>
                  <a:srgbClr val="FF0000"/>
                </a:solidFill>
                <a:round/>
                <a:headEnd/>
                <a:tailEnd/>
              </a:ln>
            </p:spPr>
            <p:txBody>
              <a:bodyPr wrap="none"/>
              <a:lstStyle/>
              <a:p>
                <a:endParaRPr lang="en-US"/>
              </a:p>
            </p:txBody>
          </p:sp>
        </p:grpSp>
        <p:sp>
          <p:nvSpPr>
            <p:cNvPr id="40969" name="Oval 29"/>
            <p:cNvSpPr>
              <a:spLocks noChangeArrowheads="1"/>
            </p:cNvSpPr>
            <p:nvPr/>
          </p:nvSpPr>
          <p:spPr bwMode="auto">
            <a:xfrm>
              <a:off x="3852858" y="3834138"/>
              <a:ext cx="106489" cy="106489"/>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5" name="Arc 50"/>
            <p:cNvSpPr>
              <a:spLocks/>
            </p:cNvSpPr>
            <p:nvPr/>
          </p:nvSpPr>
          <p:spPr bwMode="auto">
            <a:xfrm rot="16200000">
              <a:off x="4619964" y="1428764"/>
              <a:ext cx="1791345" cy="3232373"/>
            </a:xfrm>
            <a:custGeom>
              <a:avLst/>
              <a:gdLst>
                <a:gd name="T0" fmla="*/ 0 w 21600"/>
                <a:gd name="T1" fmla="*/ 0 h 43198"/>
                <a:gd name="T2" fmla="*/ 10 w 21600"/>
                <a:gd name="T3" fmla="*/ 1344 h 43198"/>
                <a:gd name="T4" fmla="*/ 0 w 21600"/>
                <a:gd name="T5" fmla="*/ 672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9525">
              <a:solidFill>
                <a:srgbClr val="FF0000"/>
              </a:solidFill>
              <a:round/>
              <a:headEnd type="triangle" w="med" len="med"/>
              <a:tailEnd/>
            </a:ln>
          </p:spPr>
          <p:txBody>
            <a:bodyPr wrap="none" anchor="ctr"/>
            <a:lstStyle/>
            <a:p>
              <a:endParaRPr lang="en-US"/>
            </a:p>
          </p:txBody>
        </p:sp>
        <p:sp>
          <p:nvSpPr>
            <p:cNvPr id="53" name="Oval 52"/>
            <p:cNvSpPr/>
            <p:nvPr/>
          </p:nvSpPr>
          <p:spPr>
            <a:xfrm>
              <a:off x="4843084" y="2239108"/>
              <a:ext cx="126804" cy="1324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 Box 28"/>
            <p:cNvSpPr txBox="1">
              <a:spLocks noChangeArrowheads="1"/>
            </p:cNvSpPr>
            <p:nvPr/>
          </p:nvSpPr>
          <p:spPr bwMode="auto">
            <a:xfrm>
              <a:off x="7747178" y="3804820"/>
              <a:ext cx="663227" cy="461665"/>
            </a:xfrm>
            <a:prstGeom prst="rect">
              <a:avLst/>
            </a:prstGeom>
            <a:noFill/>
            <a:ln w="9525">
              <a:noFill/>
              <a:miter lim="800000"/>
              <a:headEnd/>
              <a:tailEnd/>
            </a:ln>
          </p:spPr>
          <p:txBody>
            <a:bodyPr wrap="square">
              <a:spAutoFit/>
            </a:bodyPr>
            <a:lstStyle/>
            <a:p>
              <a:pPr algn="l" rtl="0"/>
              <a:r>
                <a:rPr lang="en-AU" sz="2400" b="1" dirty="0" smtClean="0">
                  <a:latin typeface="Times New Roman" pitchFamily="18" charset="0"/>
                  <a:sym typeface="Symbol" pitchFamily="18" charset="2"/>
                </a:rPr>
                <a:t></a:t>
              </a:r>
              <a:endParaRPr lang="en-AU" sz="2400" b="1" dirty="0">
                <a:latin typeface="Symbol" pitchFamily="18" charset="2"/>
              </a:endParaRPr>
            </a:p>
          </p:txBody>
        </p:sp>
        <p:sp>
          <p:nvSpPr>
            <p:cNvPr id="57" name="Text Box 28"/>
            <p:cNvSpPr txBox="1">
              <a:spLocks noChangeArrowheads="1"/>
            </p:cNvSpPr>
            <p:nvPr/>
          </p:nvSpPr>
          <p:spPr bwMode="auto">
            <a:xfrm>
              <a:off x="2598651" y="4405801"/>
              <a:ext cx="796471" cy="369332"/>
            </a:xfrm>
            <a:prstGeom prst="rect">
              <a:avLst/>
            </a:prstGeom>
            <a:noFill/>
            <a:ln w="9525">
              <a:noFill/>
              <a:miter lim="800000"/>
              <a:headEnd/>
              <a:tailEnd/>
            </a:ln>
          </p:spPr>
          <p:txBody>
            <a:bodyPr wrap="square">
              <a:spAutoFit/>
            </a:bodyPr>
            <a:lstStyle/>
            <a:p>
              <a:pPr algn="l" rtl="0"/>
              <a:r>
                <a:rPr lang="en-US" b="0" dirty="0" smtClean="0">
                  <a:solidFill>
                    <a:srgbClr val="FF0000"/>
                  </a:solidFill>
                  <a:latin typeface="Times New Roman" pitchFamily="18" charset="0"/>
                  <a:sym typeface="Symbol" pitchFamily="18" charset="2"/>
                </a:rPr>
                <a:t>Pole</a:t>
              </a:r>
              <a:endParaRPr lang="en-AU" b="0" dirty="0">
                <a:solidFill>
                  <a:srgbClr val="FF0000"/>
                </a:solidFill>
                <a:latin typeface="Times New Roman" pitchFamily="18" charset="0"/>
              </a:endParaRPr>
            </a:p>
          </p:txBody>
        </p:sp>
        <p:cxnSp>
          <p:nvCxnSpPr>
            <p:cNvPr id="59" name="Straight Arrow Connector 58"/>
            <p:cNvCxnSpPr/>
            <p:nvPr/>
          </p:nvCxnSpPr>
          <p:spPr>
            <a:xfrm flipV="1">
              <a:off x="3209406" y="3977970"/>
              <a:ext cx="641135" cy="593177"/>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40985" idx="0"/>
              <a:endCxn id="53" idx="3"/>
            </p:cNvCxnSpPr>
            <p:nvPr/>
          </p:nvCxnSpPr>
          <p:spPr>
            <a:xfrm flipV="1">
              <a:off x="3899450" y="2352167"/>
              <a:ext cx="962204" cy="1588456"/>
            </a:xfrm>
            <a:prstGeom prst="line">
              <a:avLst/>
            </a:prstGeom>
            <a:ln w="12700">
              <a:solidFill>
                <a:schemeClr val="bg2">
                  <a:lumMod val="10000"/>
                </a:schemeClr>
              </a:solidFill>
              <a:prstDash val="solid"/>
            </a:ln>
          </p:spPr>
          <p:style>
            <a:lnRef idx="1">
              <a:schemeClr val="accent1"/>
            </a:lnRef>
            <a:fillRef idx="0">
              <a:schemeClr val="accent1"/>
            </a:fillRef>
            <a:effectRef idx="0">
              <a:schemeClr val="accent1"/>
            </a:effectRef>
            <a:fontRef idx="minor">
              <a:schemeClr val="tx1"/>
            </a:fontRef>
          </p:style>
        </p:cxnSp>
        <p:sp>
          <p:nvSpPr>
            <p:cNvPr id="65" name="Rectangle 41"/>
            <p:cNvSpPr>
              <a:spLocks noChangeArrowheads="1"/>
            </p:cNvSpPr>
            <p:nvPr/>
          </p:nvSpPr>
          <p:spPr bwMode="auto">
            <a:xfrm>
              <a:off x="1828126" y="507122"/>
              <a:ext cx="319318" cy="461665"/>
            </a:xfrm>
            <a:prstGeom prst="rect">
              <a:avLst/>
            </a:prstGeom>
            <a:noFill/>
            <a:ln w="9525">
              <a:noFill/>
              <a:miter lim="800000"/>
              <a:headEnd/>
              <a:tailEnd/>
            </a:ln>
          </p:spPr>
          <p:txBody>
            <a:bodyPr wrap="none">
              <a:spAutoFit/>
            </a:bodyPr>
            <a:lstStyle/>
            <a:p>
              <a:pPr>
                <a:spcBef>
                  <a:spcPct val="0"/>
                </a:spcBef>
              </a:pPr>
              <a:r>
                <a:rPr lang="en-AU" sz="2400" b="1" dirty="0">
                  <a:latin typeface="Times New Roman" pitchFamily="18" charset="0"/>
                  <a:sym typeface="Symbol" pitchFamily="18" charset="2"/>
                </a:rPr>
                <a:t></a:t>
              </a:r>
              <a:endParaRPr lang="en-US" sz="2400" b="1" dirty="0">
                <a:latin typeface="Times New Roman" pitchFamily="18" charset="0"/>
                <a:sym typeface="Symbol" pitchFamily="18" charset="2"/>
              </a:endParaRPr>
            </a:p>
          </p:txBody>
        </p:sp>
        <p:sp>
          <p:nvSpPr>
            <p:cNvPr id="68" name="Arc 12"/>
            <p:cNvSpPr>
              <a:spLocks/>
            </p:cNvSpPr>
            <p:nvPr/>
          </p:nvSpPr>
          <p:spPr bwMode="auto">
            <a:xfrm>
              <a:off x="4156488" y="3570135"/>
              <a:ext cx="106489" cy="319466"/>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pPr algn="l" rtl="0"/>
              <a:endParaRPr lang="en-US" dirty="0"/>
            </a:p>
          </p:txBody>
        </p:sp>
        <p:sp>
          <p:nvSpPr>
            <p:cNvPr id="78" name="Text Box 18"/>
            <p:cNvSpPr txBox="1">
              <a:spLocks noChangeArrowheads="1"/>
            </p:cNvSpPr>
            <p:nvPr/>
          </p:nvSpPr>
          <p:spPr bwMode="auto">
            <a:xfrm>
              <a:off x="4196691" y="3431415"/>
              <a:ext cx="745420" cy="400110"/>
            </a:xfrm>
            <a:prstGeom prst="rect">
              <a:avLst/>
            </a:prstGeom>
            <a:noFill/>
            <a:ln w="9525">
              <a:noFill/>
              <a:miter lim="800000"/>
              <a:headEnd/>
              <a:tailEnd/>
            </a:ln>
          </p:spPr>
          <p:txBody>
            <a:bodyPr>
              <a:spAutoFit/>
            </a:bodyPr>
            <a:lstStyle/>
            <a:p>
              <a:pPr algn="l" rtl="0"/>
              <a:r>
                <a:rPr lang="en-AU" sz="2000" b="0" i="1" dirty="0" err="1" smtClean="0">
                  <a:solidFill>
                    <a:schemeClr val="hlink"/>
                  </a:solidFill>
                  <a:latin typeface="Symbol" pitchFamily="18" charset="2"/>
                  <a:sym typeface="Symbol" pitchFamily="18" charset="2"/>
                </a:rPr>
                <a:t>q</a:t>
              </a:r>
              <a:r>
                <a:rPr lang="en-AU" sz="2000" i="1" baseline="-25000" dirty="0" err="1">
                  <a:solidFill>
                    <a:schemeClr val="hlink"/>
                  </a:solidFill>
                  <a:latin typeface="+mn-lt"/>
                  <a:sym typeface="Symbol" pitchFamily="18" charset="2"/>
                </a:rPr>
                <a:t>f</a:t>
              </a:r>
              <a:endParaRPr lang="en-AU" sz="2000" b="0" i="1" dirty="0">
                <a:solidFill>
                  <a:schemeClr val="hlink"/>
                </a:solidFill>
                <a:latin typeface="Symbol" pitchFamily="18" charset="2"/>
              </a:endParaRPr>
            </a:p>
          </p:txBody>
        </p:sp>
        <p:cxnSp>
          <p:nvCxnSpPr>
            <p:cNvPr id="62" name="Straight Connector 61"/>
            <p:cNvCxnSpPr>
              <a:stCxn id="53" idx="4"/>
            </p:cNvCxnSpPr>
            <p:nvPr/>
          </p:nvCxnSpPr>
          <p:spPr>
            <a:xfrm rot="16200000" flipH="1">
              <a:off x="4418618" y="2859433"/>
              <a:ext cx="1518038" cy="542301"/>
            </a:xfrm>
            <a:prstGeom prst="line">
              <a:avLst/>
            </a:prstGeom>
          </p:spPr>
          <p:style>
            <a:lnRef idx="1">
              <a:schemeClr val="accent1"/>
            </a:lnRef>
            <a:fillRef idx="0">
              <a:schemeClr val="accent1"/>
            </a:fillRef>
            <a:effectRef idx="0">
              <a:schemeClr val="accent1"/>
            </a:effectRef>
            <a:fontRef idx="minor">
              <a:schemeClr val="tx1"/>
            </a:fontRef>
          </p:style>
        </p:cxnSp>
        <p:sp>
          <p:nvSpPr>
            <p:cNvPr id="70" name="Arc 12"/>
            <p:cNvSpPr>
              <a:spLocks/>
            </p:cNvSpPr>
            <p:nvPr/>
          </p:nvSpPr>
          <p:spPr bwMode="auto">
            <a:xfrm>
              <a:off x="5119146" y="2873833"/>
              <a:ext cx="974057" cy="1028583"/>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B050"/>
              </a:solidFill>
              <a:round/>
              <a:headEnd type="triangle" w="med" len="med"/>
              <a:tailEnd type="triangle" w="med" len="med"/>
            </a:ln>
          </p:spPr>
          <p:txBody>
            <a:bodyPr wrap="none" anchor="ctr"/>
            <a:lstStyle/>
            <a:p>
              <a:pPr algn="l" rtl="0"/>
              <a:endParaRPr lang="en-US" dirty="0"/>
            </a:p>
          </p:txBody>
        </p:sp>
        <p:sp>
          <p:nvSpPr>
            <p:cNvPr id="71" name="Text Box 18"/>
            <p:cNvSpPr txBox="1">
              <a:spLocks noChangeArrowheads="1"/>
            </p:cNvSpPr>
            <p:nvPr/>
          </p:nvSpPr>
          <p:spPr bwMode="auto">
            <a:xfrm>
              <a:off x="5647934" y="3514325"/>
              <a:ext cx="59091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Times New Roman" pitchFamily="18" charset="0"/>
                  <a:sym typeface="Symbol" pitchFamily="18" charset="2"/>
                </a:rPr>
                <a:t>2</a:t>
              </a:r>
              <a:r>
                <a:rPr lang="en-AU" sz="2000" b="0" dirty="0" smtClean="0">
                  <a:solidFill>
                    <a:schemeClr val="hlink"/>
                  </a:solidFill>
                  <a:latin typeface="Symbol" panose="05050102010706020507" pitchFamily="18" charset="2"/>
                  <a:sym typeface="Symbol" pitchFamily="18" charset="2"/>
                </a:rPr>
                <a:t>q</a:t>
              </a:r>
              <a:endParaRPr lang="en-AU" sz="2000" b="0" dirty="0">
                <a:solidFill>
                  <a:schemeClr val="hlink"/>
                </a:solidFill>
                <a:latin typeface="Symbol" panose="05050102010706020507" pitchFamily="18" charset="2"/>
              </a:endParaRPr>
            </a:p>
          </p:txBody>
        </p:sp>
        <p:cxnSp>
          <p:nvCxnSpPr>
            <p:cNvPr id="6" name="Straight Connector 5"/>
            <p:cNvCxnSpPr>
              <a:stCxn id="40969" idx="6"/>
            </p:cNvCxnSpPr>
            <p:nvPr/>
          </p:nvCxnSpPr>
          <p:spPr>
            <a:xfrm flipV="1">
              <a:off x="3959347" y="2709340"/>
              <a:ext cx="2719895" cy="1178043"/>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5448788" y="2709340"/>
              <a:ext cx="1230454" cy="1180263"/>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39" name="Text Box 18"/>
            <p:cNvSpPr txBox="1">
              <a:spLocks noChangeArrowheads="1"/>
            </p:cNvSpPr>
            <p:nvPr/>
          </p:nvSpPr>
          <p:spPr bwMode="auto">
            <a:xfrm>
              <a:off x="5420663" y="2643128"/>
              <a:ext cx="59091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Times New Roman" pitchFamily="18" charset="0"/>
                  <a:sym typeface="Symbol" pitchFamily="18" charset="2"/>
                </a:rPr>
                <a:t>2</a:t>
              </a:r>
              <a:r>
                <a:rPr lang="en-AU" sz="2000" b="0" dirty="0" smtClean="0">
                  <a:solidFill>
                    <a:schemeClr val="hlink"/>
                  </a:solidFill>
                  <a:latin typeface="Symbol" panose="05050102010706020507" pitchFamily="18" charset="2"/>
                  <a:sym typeface="Symbol" pitchFamily="18" charset="2"/>
                </a:rPr>
                <a:t>q</a:t>
              </a:r>
              <a:r>
                <a:rPr lang="en-AU" sz="2000" b="0" baseline="-25000" dirty="0" smtClean="0">
                  <a:solidFill>
                    <a:schemeClr val="hlink"/>
                  </a:solidFill>
                  <a:latin typeface="+mn-lt"/>
                  <a:sym typeface="Symbol" pitchFamily="18" charset="2"/>
                </a:rPr>
                <a:t>f</a:t>
              </a:r>
              <a:endParaRPr lang="en-AU" sz="2000" b="0" dirty="0">
                <a:solidFill>
                  <a:schemeClr val="hlink"/>
                </a:solidFill>
                <a:latin typeface="+mn-lt"/>
              </a:endParaRPr>
            </a:p>
          </p:txBody>
        </p:sp>
        <p:sp>
          <p:nvSpPr>
            <p:cNvPr id="40" name="Arc 12"/>
            <p:cNvSpPr>
              <a:spLocks/>
            </p:cNvSpPr>
            <p:nvPr/>
          </p:nvSpPr>
          <p:spPr bwMode="auto">
            <a:xfrm rot="890931">
              <a:off x="2901245" y="3468631"/>
              <a:ext cx="451401" cy="390310"/>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type="triangle" w="med" len="med"/>
              <a:tailEnd type="triangle" w="med" len="med"/>
            </a:ln>
          </p:spPr>
          <p:txBody>
            <a:bodyPr wrap="none" anchor="ctr"/>
            <a:lstStyle/>
            <a:p>
              <a:pPr algn="l" rtl="0"/>
              <a:endParaRPr lang="en-US" dirty="0"/>
            </a:p>
          </p:txBody>
        </p:sp>
        <p:sp>
          <p:nvSpPr>
            <p:cNvPr id="41" name="Text Box 18"/>
            <p:cNvSpPr txBox="1">
              <a:spLocks noChangeArrowheads="1"/>
            </p:cNvSpPr>
            <p:nvPr/>
          </p:nvSpPr>
          <p:spPr bwMode="auto">
            <a:xfrm>
              <a:off x="3141962" y="3304937"/>
              <a:ext cx="59091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Symbol" panose="05050102010706020507" pitchFamily="18" charset="2"/>
                  <a:sym typeface="Symbol" pitchFamily="18" charset="2"/>
                </a:rPr>
                <a:t>a</a:t>
              </a:r>
              <a:r>
                <a:rPr lang="en-AU" sz="2000" baseline="-25000" dirty="0">
                  <a:solidFill>
                    <a:schemeClr val="hlink"/>
                  </a:solidFill>
                  <a:latin typeface="+mn-lt"/>
                  <a:sym typeface="Symbol" pitchFamily="18" charset="2"/>
                </a:rPr>
                <a:t>m</a:t>
              </a:r>
              <a:endParaRPr lang="en-AU" sz="2000" b="0" dirty="0">
                <a:solidFill>
                  <a:schemeClr val="hlink"/>
                </a:solidFill>
                <a:latin typeface="+mn-lt"/>
              </a:endParaRPr>
            </a:p>
          </p:txBody>
        </p:sp>
        <p:cxnSp>
          <p:nvCxnSpPr>
            <p:cNvPr id="42" name="Straight Connector 41"/>
            <p:cNvCxnSpPr/>
            <p:nvPr/>
          </p:nvCxnSpPr>
          <p:spPr>
            <a:xfrm flipV="1">
              <a:off x="2195630" y="2709337"/>
              <a:ext cx="4483612" cy="1178045"/>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3" name="Arc 12"/>
            <p:cNvSpPr/>
            <p:nvPr/>
          </p:nvSpPr>
          <p:spPr>
            <a:xfrm>
              <a:off x="5469808" y="3727392"/>
              <a:ext cx="305182" cy="380734"/>
            </a:xfrm>
            <a:prstGeom prst="arc">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Arc 46"/>
            <p:cNvSpPr/>
            <p:nvPr/>
          </p:nvSpPr>
          <p:spPr>
            <a:xfrm>
              <a:off x="4470306" y="3630415"/>
              <a:ext cx="305182" cy="380734"/>
            </a:xfrm>
            <a:prstGeom prst="arc">
              <a:avLst>
                <a:gd name="adj1" fmla="val 15475845"/>
                <a:gd name="adj2" fmla="val 1883915"/>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Text Box 18"/>
            <p:cNvSpPr txBox="1">
              <a:spLocks noChangeArrowheads="1"/>
            </p:cNvSpPr>
            <p:nvPr/>
          </p:nvSpPr>
          <p:spPr bwMode="auto">
            <a:xfrm>
              <a:off x="4707811" y="3500475"/>
              <a:ext cx="59091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Symbol" panose="05050102010706020507" pitchFamily="18" charset="2"/>
                  <a:sym typeface="Symbol" pitchFamily="18" charset="2"/>
                </a:rPr>
                <a:t>q</a:t>
              </a:r>
              <a:endParaRPr lang="en-AU" sz="2000" b="0" dirty="0">
                <a:solidFill>
                  <a:schemeClr val="hlink"/>
                </a:solidFill>
                <a:latin typeface="Symbol" panose="05050102010706020507" pitchFamily="18" charset="2"/>
              </a:endParaRPr>
            </a:p>
          </p:txBody>
        </p:sp>
        <p:sp>
          <p:nvSpPr>
            <p:cNvPr id="14" name="TextBox 13"/>
            <p:cNvSpPr txBox="1"/>
            <p:nvPr/>
          </p:nvSpPr>
          <p:spPr>
            <a:xfrm>
              <a:off x="3780357" y="3907506"/>
              <a:ext cx="351378" cy="369332"/>
            </a:xfrm>
            <a:prstGeom prst="rect">
              <a:avLst/>
            </a:prstGeom>
            <a:noFill/>
          </p:spPr>
          <p:txBody>
            <a:bodyPr wrap="none" rtlCol="0">
              <a:spAutoFit/>
            </a:bodyPr>
            <a:lstStyle/>
            <a:p>
              <a:r>
                <a:rPr lang="en-US" b="1" dirty="0" smtClean="0"/>
                <a:t>A</a:t>
              </a:r>
              <a:endParaRPr lang="en-US" b="1" dirty="0"/>
            </a:p>
          </p:txBody>
        </p:sp>
        <p:sp>
          <p:nvSpPr>
            <p:cNvPr id="50" name="TextBox 49"/>
            <p:cNvSpPr txBox="1"/>
            <p:nvPr/>
          </p:nvSpPr>
          <p:spPr>
            <a:xfrm>
              <a:off x="1774657" y="3844898"/>
              <a:ext cx="364202" cy="369332"/>
            </a:xfrm>
            <a:prstGeom prst="rect">
              <a:avLst/>
            </a:prstGeom>
            <a:noFill/>
          </p:spPr>
          <p:txBody>
            <a:bodyPr wrap="none" rtlCol="0">
              <a:spAutoFit/>
            </a:bodyPr>
            <a:lstStyle/>
            <a:p>
              <a:r>
                <a:rPr lang="en-US" b="1" dirty="0" smtClean="0"/>
                <a:t>O</a:t>
              </a:r>
              <a:endParaRPr lang="en-US" b="1" dirty="0"/>
            </a:p>
          </p:txBody>
        </p:sp>
        <p:sp>
          <p:nvSpPr>
            <p:cNvPr id="51" name="TextBox 50"/>
            <p:cNvSpPr txBox="1"/>
            <p:nvPr/>
          </p:nvSpPr>
          <p:spPr>
            <a:xfrm>
              <a:off x="6634790" y="2443380"/>
              <a:ext cx="351379" cy="369332"/>
            </a:xfrm>
            <a:prstGeom prst="rect">
              <a:avLst/>
            </a:prstGeom>
            <a:noFill/>
          </p:spPr>
          <p:txBody>
            <a:bodyPr wrap="none" rtlCol="0">
              <a:spAutoFit/>
            </a:bodyPr>
            <a:lstStyle/>
            <a:p>
              <a:r>
                <a:rPr lang="en-US" b="1" dirty="0"/>
                <a:t>C</a:t>
              </a:r>
            </a:p>
          </p:txBody>
        </p:sp>
        <p:sp>
          <p:nvSpPr>
            <p:cNvPr id="52" name="TextBox 51"/>
            <p:cNvSpPr txBox="1"/>
            <p:nvPr/>
          </p:nvSpPr>
          <p:spPr>
            <a:xfrm>
              <a:off x="4553215" y="1930766"/>
              <a:ext cx="471551" cy="467026"/>
            </a:xfrm>
            <a:prstGeom prst="rect">
              <a:avLst/>
            </a:prstGeom>
            <a:noFill/>
          </p:spPr>
          <p:txBody>
            <a:bodyPr wrap="none" rtlCol="0">
              <a:spAutoFit/>
            </a:bodyPr>
            <a:lstStyle/>
            <a:p>
              <a:r>
                <a:rPr lang="en-US" b="1" dirty="0"/>
                <a:t>D</a:t>
              </a:r>
              <a:r>
                <a:rPr lang="en-US" b="1" baseline="30000" dirty="0" smtClean="0"/>
                <a:t> </a:t>
              </a:r>
              <a:endParaRPr lang="en-US" b="1" dirty="0"/>
            </a:p>
          </p:txBody>
        </p:sp>
        <p:sp>
          <p:nvSpPr>
            <p:cNvPr id="55" name="Arc 12"/>
            <p:cNvSpPr>
              <a:spLocks/>
            </p:cNvSpPr>
            <p:nvPr/>
          </p:nvSpPr>
          <p:spPr bwMode="auto">
            <a:xfrm rot="890931">
              <a:off x="2849689" y="3693870"/>
              <a:ext cx="131944" cy="175387"/>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type="triangle" w="med" len="med"/>
              <a:tailEnd type="triangle" w="med" len="med"/>
            </a:ln>
          </p:spPr>
          <p:txBody>
            <a:bodyPr wrap="none" anchor="ctr"/>
            <a:lstStyle/>
            <a:p>
              <a:pPr algn="l" rtl="0"/>
              <a:endParaRPr lang="en-US" dirty="0"/>
            </a:p>
          </p:txBody>
        </p:sp>
        <p:sp>
          <p:nvSpPr>
            <p:cNvPr id="58" name="Text Box 18"/>
            <p:cNvSpPr txBox="1">
              <a:spLocks noChangeArrowheads="1"/>
            </p:cNvSpPr>
            <p:nvPr/>
          </p:nvSpPr>
          <p:spPr bwMode="auto">
            <a:xfrm>
              <a:off x="2938486" y="3541383"/>
              <a:ext cx="420282" cy="398704"/>
            </a:xfrm>
            <a:prstGeom prst="rect">
              <a:avLst/>
            </a:prstGeom>
            <a:noFill/>
            <a:ln w="9525">
              <a:noFill/>
              <a:miter lim="800000"/>
              <a:headEnd/>
              <a:tailEnd/>
            </a:ln>
          </p:spPr>
          <p:txBody>
            <a:bodyPr wrap="square">
              <a:spAutoFit/>
            </a:bodyPr>
            <a:lstStyle/>
            <a:p>
              <a:pPr algn="l" rtl="0"/>
              <a:r>
                <a:rPr lang="en-AU" sz="2000" b="0" dirty="0" smtClean="0">
                  <a:solidFill>
                    <a:schemeClr val="hlink"/>
                  </a:solidFill>
                  <a:latin typeface="Symbol" panose="05050102010706020507" pitchFamily="18" charset="2"/>
                  <a:sym typeface="Symbol" pitchFamily="18" charset="2"/>
                </a:rPr>
                <a:t>a</a:t>
              </a:r>
              <a:endParaRPr lang="en-AU" sz="2000" b="0" dirty="0">
                <a:solidFill>
                  <a:schemeClr val="hlink"/>
                </a:solidFill>
                <a:latin typeface="+mn-lt"/>
              </a:endParaRPr>
            </a:p>
          </p:txBody>
        </p:sp>
        <p:sp>
          <p:nvSpPr>
            <p:cNvPr id="60" name="TextBox 59"/>
            <p:cNvSpPr txBox="1"/>
            <p:nvPr/>
          </p:nvSpPr>
          <p:spPr>
            <a:xfrm>
              <a:off x="6985903" y="3881207"/>
              <a:ext cx="351378" cy="369332"/>
            </a:xfrm>
            <a:prstGeom prst="rect">
              <a:avLst/>
            </a:prstGeom>
            <a:noFill/>
          </p:spPr>
          <p:txBody>
            <a:bodyPr wrap="none" rtlCol="0">
              <a:spAutoFit/>
            </a:bodyPr>
            <a:lstStyle/>
            <a:p>
              <a:r>
                <a:rPr lang="en-US" b="1" dirty="0" smtClean="0"/>
                <a:t>B</a:t>
              </a:r>
              <a:endParaRPr lang="en-US" b="1" dirty="0"/>
            </a:p>
          </p:txBody>
        </p:sp>
        <p:cxnSp>
          <p:nvCxnSpPr>
            <p:cNvPr id="20" name="Straight Connector 19"/>
            <p:cNvCxnSpPr/>
            <p:nvPr/>
          </p:nvCxnSpPr>
          <p:spPr>
            <a:xfrm flipH="1" flipV="1">
              <a:off x="6658549" y="617760"/>
              <a:ext cx="36158" cy="1825621"/>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195630" y="968787"/>
              <a:ext cx="4499077"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233323" y="745609"/>
              <a:ext cx="418704" cy="369332"/>
            </a:xfrm>
            <a:prstGeom prst="rect">
              <a:avLst/>
            </a:prstGeom>
            <a:solidFill>
              <a:schemeClr val="bg1"/>
            </a:solidFill>
          </p:spPr>
          <p:txBody>
            <a:bodyPr wrap="none" rtlCol="0">
              <a:spAutoFit/>
            </a:bodyPr>
            <a:lstStyle/>
            <a:p>
              <a:r>
                <a:rPr lang="en-US" b="1" dirty="0" err="1" smtClean="0">
                  <a:latin typeface="Symbol" panose="05050102010706020507" pitchFamily="18" charset="2"/>
                </a:rPr>
                <a:t>s</a:t>
              </a:r>
              <a:r>
                <a:rPr lang="en-US" b="1" baseline="-25000" dirty="0" err="1" smtClean="0"/>
                <a:t>n</a:t>
              </a:r>
              <a:endParaRPr lang="en-US" b="1" dirty="0"/>
            </a:p>
          </p:txBody>
        </p:sp>
        <p:cxnSp>
          <p:nvCxnSpPr>
            <p:cNvPr id="27" name="Straight Connector 26"/>
            <p:cNvCxnSpPr/>
            <p:nvPr/>
          </p:nvCxnSpPr>
          <p:spPr>
            <a:xfrm>
              <a:off x="7007216" y="2678753"/>
              <a:ext cx="10205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517469" y="2678753"/>
              <a:ext cx="0" cy="1204483"/>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7356471" y="3062083"/>
              <a:ext cx="380232" cy="369332"/>
            </a:xfrm>
            <a:prstGeom prst="rect">
              <a:avLst/>
            </a:prstGeom>
            <a:solidFill>
              <a:schemeClr val="bg1"/>
            </a:solidFill>
          </p:spPr>
          <p:txBody>
            <a:bodyPr wrap="none" rtlCol="0">
              <a:spAutoFit/>
            </a:bodyPr>
            <a:lstStyle/>
            <a:p>
              <a:r>
                <a:rPr lang="en-US" b="1" dirty="0" err="1" smtClean="0">
                  <a:latin typeface="Symbol" panose="05050102010706020507" pitchFamily="18" charset="2"/>
                </a:rPr>
                <a:t>t</a:t>
              </a:r>
              <a:r>
                <a:rPr lang="en-US" b="1" baseline="-25000" dirty="0" err="1" smtClean="0"/>
                <a:t>n</a:t>
              </a:r>
              <a:endParaRPr lang="en-US" b="1" dirty="0"/>
            </a:p>
          </p:txBody>
        </p:sp>
        <p:cxnSp>
          <p:nvCxnSpPr>
            <p:cNvPr id="31" name="Straight Connector 30"/>
            <p:cNvCxnSpPr/>
            <p:nvPr/>
          </p:nvCxnSpPr>
          <p:spPr>
            <a:xfrm>
              <a:off x="3944171" y="4276838"/>
              <a:ext cx="3301" cy="1019554"/>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2207588" y="4676226"/>
              <a:ext cx="0" cy="940803"/>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2220767" y="5028169"/>
              <a:ext cx="1738580"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2877452" y="4735551"/>
              <a:ext cx="409086" cy="369332"/>
            </a:xfrm>
            <a:prstGeom prst="rect">
              <a:avLst/>
            </a:prstGeom>
            <a:solidFill>
              <a:schemeClr val="bg1"/>
            </a:solidFill>
          </p:spPr>
          <p:txBody>
            <a:bodyPr wrap="none" rtlCol="0">
              <a:spAutoFit/>
            </a:bodyPr>
            <a:lstStyle/>
            <a:p>
              <a:r>
                <a:rPr lang="en-US" b="1" dirty="0" smtClean="0">
                  <a:latin typeface="Symbol" panose="05050102010706020507" pitchFamily="18" charset="2"/>
                </a:rPr>
                <a:t>s</a:t>
              </a:r>
              <a:r>
                <a:rPr lang="en-US" b="1" baseline="-25000" dirty="0"/>
                <a:t>3</a:t>
              </a:r>
              <a:endParaRPr lang="en-US" b="1" dirty="0"/>
            </a:p>
          </p:txBody>
        </p:sp>
        <p:cxnSp>
          <p:nvCxnSpPr>
            <p:cNvPr id="82" name="Straight Connector 81"/>
            <p:cNvCxnSpPr/>
            <p:nvPr/>
          </p:nvCxnSpPr>
          <p:spPr>
            <a:xfrm>
              <a:off x="7168220" y="4214230"/>
              <a:ext cx="3301" cy="1402799"/>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2171194" y="5517079"/>
              <a:ext cx="4997026" cy="9385"/>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4499448" y="5296392"/>
              <a:ext cx="409086" cy="369332"/>
            </a:xfrm>
            <a:prstGeom prst="rect">
              <a:avLst/>
            </a:prstGeom>
            <a:solidFill>
              <a:schemeClr val="bg1"/>
            </a:solidFill>
          </p:spPr>
          <p:txBody>
            <a:bodyPr wrap="none" rtlCol="0">
              <a:spAutoFit/>
            </a:bodyPr>
            <a:lstStyle/>
            <a:p>
              <a:r>
                <a:rPr lang="en-US" b="1" dirty="0" smtClean="0">
                  <a:latin typeface="Symbol" panose="05050102010706020507" pitchFamily="18" charset="2"/>
                </a:rPr>
                <a:t>s</a:t>
              </a:r>
              <a:r>
                <a:rPr lang="en-US" b="1" baseline="-25000" dirty="0"/>
                <a:t>1</a:t>
              </a:r>
              <a:endParaRPr lang="en-US" b="1" dirty="0"/>
            </a:p>
          </p:txBody>
        </p:sp>
      </p:grpSp>
      <p:sp>
        <p:nvSpPr>
          <p:cNvPr id="49" name="Rectangle 48"/>
          <p:cNvSpPr/>
          <p:nvPr/>
        </p:nvSpPr>
        <p:spPr>
          <a:xfrm>
            <a:off x="95086" y="320881"/>
            <a:ext cx="3360527" cy="3477875"/>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In </a:t>
            </a:r>
            <a:r>
              <a:rPr lang="en-US" sz="2000" b="1" dirty="0">
                <a:latin typeface="+mn-lt"/>
              </a:rPr>
              <a:t>the </a:t>
            </a:r>
            <a:r>
              <a:rPr lang="en-US" sz="2000" b="1" dirty="0" smtClean="0">
                <a:latin typeface="+mn-lt"/>
              </a:rPr>
              <a:t>across </a:t>
            </a:r>
            <a:r>
              <a:rPr lang="en-US" sz="2000" b="1" dirty="0">
                <a:latin typeface="+mn-lt"/>
              </a:rPr>
              <a:t>diagram, it is seen that the optimum stress combination </a:t>
            </a:r>
            <a:r>
              <a:rPr lang="en-US" sz="2000" b="1" dirty="0" smtClean="0">
                <a:latin typeface="+mn-lt"/>
              </a:rPr>
              <a:t>which </a:t>
            </a:r>
            <a:r>
              <a:rPr lang="en-US" sz="2000" b="1" dirty="0">
                <a:latin typeface="+mn-lt"/>
              </a:rPr>
              <a:t>fulfills Mohr’s criterion is that represented by the point </a:t>
            </a:r>
            <a:r>
              <a:rPr lang="en-US" sz="2000" b="1" dirty="0" smtClean="0">
                <a:latin typeface="+mn-lt"/>
              </a:rPr>
              <a:t>D, </a:t>
            </a:r>
            <a:r>
              <a:rPr lang="en-US" sz="2000" b="1" dirty="0">
                <a:latin typeface="+mn-lt"/>
              </a:rPr>
              <a:t>and the orientation of the failure plane is represented by the line </a:t>
            </a:r>
            <a:r>
              <a:rPr lang="en-US" sz="2000" b="1" dirty="0" smtClean="0">
                <a:latin typeface="+mn-lt"/>
              </a:rPr>
              <a:t>AD </a:t>
            </a:r>
            <a:r>
              <a:rPr lang="en-US" sz="2000" b="1" dirty="0">
                <a:latin typeface="+mn-lt"/>
              </a:rPr>
              <a:t>which makes an angle </a:t>
            </a:r>
            <a:r>
              <a:rPr lang="en-US" sz="2000" b="1" dirty="0" err="1" smtClean="0">
                <a:latin typeface="Symbol" panose="05050102010706020507" pitchFamily="18" charset="2"/>
              </a:rPr>
              <a:t>q</a:t>
            </a:r>
            <a:r>
              <a:rPr lang="en-US" sz="2000" b="1" baseline="-25000" dirty="0" err="1" smtClean="0">
                <a:latin typeface="+mn-lt"/>
              </a:rPr>
              <a:t>f</a:t>
            </a:r>
            <a:r>
              <a:rPr lang="en-US" sz="2000" b="1" dirty="0" smtClean="0">
                <a:latin typeface="+mn-lt"/>
              </a:rPr>
              <a:t> </a:t>
            </a:r>
            <a:r>
              <a:rPr lang="en-US" sz="2000" b="1" dirty="0">
                <a:latin typeface="+mn-lt"/>
              </a:rPr>
              <a:t>with the maximum principal plane.</a:t>
            </a:r>
          </a:p>
        </p:txBody>
      </p:sp>
      <p:sp>
        <p:nvSpPr>
          <p:cNvPr id="56" name="Rectangle 55"/>
          <p:cNvSpPr/>
          <p:nvPr/>
        </p:nvSpPr>
        <p:spPr>
          <a:xfrm>
            <a:off x="95086" y="4575585"/>
            <a:ext cx="8205789" cy="1323439"/>
          </a:xfrm>
          <a:prstGeom prst="rect">
            <a:avLst/>
          </a:prstGeom>
        </p:spPr>
        <p:txBody>
          <a:bodyPr wrap="square">
            <a:spAutoFit/>
          </a:bodyPr>
          <a:lstStyle/>
          <a:p>
            <a:pPr marL="342900" indent="-342900" algn="just" rtl="0">
              <a:buFont typeface="Courier New" panose="02070309020205020404" pitchFamily="49" charset="0"/>
              <a:buChar char="o"/>
            </a:pPr>
            <a:r>
              <a:rPr lang="en-US" sz="2000" b="1" dirty="0" smtClean="0">
                <a:latin typeface="+mn-lt"/>
              </a:rPr>
              <a:t>Since</a:t>
            </a:r>
            <a:r>
              <a:rPr lang="en-US" sz="2000" b="1" dirty="0">
                <a:latin typeface="+mn-lt"/>
              </a:rPr>
              <a:t>, according to the Mohr theory, the tangent line </a:t>
            </a:r>
            <a:r>
              <a:rPr lang="en-US" sz="2000" b="1" dirty="0" smtClean="0">
                <a:solidFill>
                  <a:srgbClr val="0000FF"/>
                </a:solidFill>
                <a:latin typeface="+mn-lt"/>
              </a:rPr>
              <a:t>OD</a:t>
            </a:r>
            <a:r>
              <a:rPr lang="en-US" sz="2000" b="1" dirty="0" smtClean="0">
                <a:latin typeface="+mn-lt"/>
              </a:rPr>
              <a:t> represents </a:t>
            </a:r>
            <a:r>
              <a:rPr lang="en-US" sz="2000" b="1" dirty="0">
                <a:latin typeface="+mn-lt"/>
              </a:rPr>
              <a:t>the stress situation at failure, the maximum obliquity angle </a:t>
            </a:r>
            <a:r>
              <a:rPr lang="en-US" sz="2000" b="1" dirty="0">
                <a:latin typeface="+mn-lt"/>
                <a:sym typeface="Symbol" panose="05050102010706020507" pitchFamily="18" charset="2"/>
              </a:rPr>
              <a:t></a:t>
            </a:r>
            <a:r>
              <a:rPr lang="en-US" sz="2000" b="1" baseline="-25000" dirty="0">
                <a:latin typeface="+mn-lt"/>
                <a:sym typeface="Symbol" panose="05050102010706020507" pitchFamily="18" charset="2"/>
              </a:rPr>
              <a:t>m</a:t>
            </a:r>
            <a:r>
              <a:rPr lang="en-US" sz="2000" b="1" dirty="0">
                <a:latin typeface="+mn-lt"/>
              </a:rPr>
              <a:t> is equal to the friction angle </a:t>
            </a:r>
            <a:r>
              <a:rPr lang="en-US" sz="2000" b="1" dirty="0">
                <a:solidFill>
                  <a:srgbClr val="0000FF"/>
                </a:solidFill>
                <a:latin typeface="+mn-lt"/>
                <a:sym typeface="Symbol" panose="05050102010706020507" pitchFamily="18" charset="2"/>
              </a:rPr>
              <a:t></a:t>
            </a:r>
            <a:r>
              <a:rPr lang="en-US" sz="2000" b="1" dirty="0">
                <a:latin typeface="+mn-lt"/>
              </a:rPr>
              <a:t>, just as indicated in the case of the brick sliding on a </a:t>
            </a:r>
            <a:r>
              <a:rPr lang="en-US" sz="2000" b="1" dirty="0" smtClean="0">
                <a:latin typeface="+mn-lt"/>
              </a:rPr>
              <a:t>horizontal surface.</a:t>
            </a:r>
            <a:endParaRPr lang="en-US" sz="2000" b="1" dirty="0">
              <a:latin typeface="+mn-lt"/>
            </a:endParaRPr>
          </a:p>
        </p:txBody>
      </p:sp>
    </p:spTree>
    <p:custDataLst>
      <p:tags r:id="rId1"/>
    </p:custDataLst>
    <p:extLst>
      <p:ext uri="{BB962C8B-B14F-4D97-AF65-F5344CB8AC3E}">
        <p14:creationId xmlns:p14="http://schemas.microsoft.com/office/powerpoint/2010/main" val="2204116116"/>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3906" y="71653"/>
            <a:ext cx="3482043" cy="461665"/>
          </a:xfrm>
          <a:prstGeom prst="rect">
            <a:avLst/>
          </a:prstGeom>
        </p:spPr>
        <p:txBody>
          <a:bodyPr wrap="none">
            <a:spAutoFit/>
          </a:bodyPr>
          <a:lstStyle/>
          <a:p>
            <a:pPr algn="l" rtl="0"/>
            <a:r>
              <a:rPr lang="en-US" sz="2400" b="1" u="sng" dirty="0" smtClean="0">
                <a:solidFill>
                  <a:srgbClr val="C00000"/>
                </a:solidFill>
              </a:rPr>
              <a:t>Mohr Failure Envelope</a:t>
            </a:r>
            <a:endParaRPr lang="en-US" sz="2400" b="1" u="sng" dirty="0">
              <a:solidFill>
                <a:srgbClr val="C00000"/>
              </a:solidFill>
            </a:endParaRPr>
          </a:p>
        </p:txBody>
      </p:sp>
      <p:sp>
        <p:nvSpPr>
          <p:cNvPr id="5" name="Rectangle 4"/>
          <p:cNvSpPr/>
          <p:nvPr/>
        </p:nvSpPr>
        <p:spPr>
          <a:xfrm>
            <a:off x="421041" y="536918"/>
            <a:ext cx="7951434" cy="1938992"/>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By plotting Mohr’s circles for  different states of stresses and in each case draw a tangent to each circle from the </a:t>
            </a:r>
            <a:r>
              <a:rPr lang="en-US" sz="2400" b="1" dirty="0">
                <a:solidFill>
                  <a:srgbClr val="0000FF"/>
                </a:solidFill>
                <a:latin typeface="+mn-lt"/>
              </a:rPr>
              <a:t>origin</a:t>
            </a:r>
            <a:r>
              <a:rPr lang="en-US" sz="2400" b="1" dirty="0">
                <a:latin typeface="+mn-lt"/>
              </a:rPr>
              <a:t> we come up with points 1,2,3… etc. If we connect those points we come up with what is called </a:t>
            </a:r>
            <a:r>
              <a:rPr lang="en-US" sz="2400" b="1" dirty="0">
                <a:solidFill>
                  <a:srgbClr val="0B0BEF"/>
                </a:solidFill>
                <a:latin typeface="+mn-lt"/>
              </a:rPr>
              <a:t>M</a:t>
            </a:r>
            <a:r>
              <a:rPr lang="en-US" sz="2400" b="1" dirty="0" smtClean="0">
                <a:solidFill>
                  <a:srgbClr val="0B0BEF"/>
                </a:solidFill>
                <a:latin typeface="+mn-lt"/>
              </a:rPr>
              <a:t>ohr’s failure envelope</a:t>
            </a:r>
            <a:r>
              <a:rPr lang="en-US" sz="2400" b="1" dirty="0" smtClean="0">
                <a:latin typeface="+mn-lt"/>
              </a:rPr>
              <a:t>. </a:t>
            </a:r>
            <a:endParaRPr lang="en-US" sz="2400" b="1" dirty="0">
              <a:latin typeface="+mn-lt"/>
            </a:endParaRPr>
          </a:p>
        </p:txBody>
      </p:sp>
      <p:grpSp>
        <p:nvGrpSpPr>
          <p:cNvPr id="49" name="Group 104"/>
          <p:cNvGrpSpPr>
            <a:grpSpLocks/>
          </p:cNvGrpSpPr>
          <p:nvPr/>
        </p:nvGrpSpPr>
        <p:grpSpPr bwMode="auto">
          <a:xfrm>
            <a:off x="2091454" y="5771046"/>
            <a:ext cx="3760573" cy="493311"/>
            <a:chOff x="1293" y="2546"/>
            <a:chExt cx="2126" cy="239"/>
          </a:xfrm>
        </p:grpSpPr>
        <p:sp>
          <p:nvSpPr>
            <p:cNvPr id="50" name="Text Box 15"/>
            <p:cNvSpPr txBox="1">
              <a:spLocks noChangeArrowheads="1"/>
            </p:cNvSpPr>
            <p:nvPr/>
          </p:nvSpPr>
          <p:spPr bwMode="auto">
            <a:xfrm>
              <a:off x="1293" y="2561"/>
              <a:ext cx="531" cy="224"/>
            </a:xfrm>
            <a:prstGeom prst="rect">
              <a:avLst/>
            </a:prstGeom>
            <a:noFill/>
            <a:ln w="9525" algn="ctr">
              <a:noFill/>
              <a:prstDash val="sysDash"/>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t>3b</a:t>
              </a:r>
            </a:p>
          </p:txBody>
        </p:sp>
        <p:sp>
          <p:nvSpPr>
            <p:cNvPr id="51" name="Text Box 16"/>
            <p:cNvSpPr txBox="1">
              <a:spLocks noChangeArrowheads="1"/>
            </p:cNvSpPr>
            <p:nvPr/>
          </p:nvSpPr>
          <p:spPr bwMode="auto">
            <a:xfrm>
              <a:off x="2924" y="2546"/>
              <a:ext cx="495" cy="224"/>
            </a:xfrm>
            <a:prstGeom prst="rect">
              <a:avLst/>
            </a:prstGeom>
            <a:noFill/>
            <a:ln w="9525" algn="ctr">
              <a:noFill/>
              <a:prstDash val="sysDash"/>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latin typeface="Symbol" panose="05050102010706020507" pitchFamily="18" charset="2"/>
                </a:rPr>
                <a:t>1</a:t>
              </a:r>
              <a:r>
                <a:rPr lang="en-US" altLang="en-US" sz="2400" b="1" baseline="-25000" dirty="0"/>
                <a:t>b</a:t>
              </a:r>
            </a:p>
          </p:txBody>
        </p:sp>
      </p:grpSp>
      <p:sp>
        <p:nvSpPr>
          <p:cNvPr id="52" name="Arc 17"/>
          <p:cNvSpPr>
            <a:spLocks/>
          </p:cNvSpPr>
          <p:nvPr/>
        </p:nvSpPr>
        <p:spPr bwMode="auto">
          <a:xfrm rot="10800000" flipV="1">
            <a:off x="2562960" y="4152827"/>
            <a:ext cx="2873450" cy="1668954"/>
          </a:xfrm>
          <a:custGeom>
            <a:avLst/>
            <a:gdLst>
              <a:gd name="T0" fmla="*/ 0 w 43198"/>
              <a:gd name="T1" fmla="*/ 0 h 21600"/>
              <a:gd name="T2" fmla="*/ 0 w 43198"/>
              <a:gd name="T3" fmla="*/ 0 h 21600"/>
              <a:gd name="T4" fmla="*/ 0 w 43198"/>
              <a:gd name="T5" fmla="*/ 0 h 21600"/>
              <a:gd name="T6" fmla="*/ 0 60000 65536"/>
              <a:gd name="T7" fmla="*/ 0 60000 65536"/>
              <a:gd name="T8" fmla="*/ 0 60000 65536"/>
            </a:gdLst>
            <a:ahLst/>
            <a:cxnLst>
              <a:cxn ang="T6">
                <a:pos x="T0" y="T1"/>
              </a:cxn>
              <a:cxn ang="T7">
                <a:pos x="T2" y="T3"/>
              </a:cxn>
              <a:cxn ang="T8">
                <a:pos x="T4" y="T5"/>
              </a:cxn>
            </a:cxnLst>
            <a:rect l="0" t="0" r="r" b="b"/>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lnTo>
                  <a:pt x="0" y="21291"/>
                </a:lnTo>
                <a:close/>
              </a:path>
            </a:pathLst>
          </a:custGeom>
          <a:noFill/>
          <a:ln w="25400">
            <a:solidFill>
              <a:schemeClr val="accent1"/>
            </a:solidFill>
            <a:prstDash val="sys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3" name="Group 88"/>
          <p:cNvGrpSpPr>
            <a:grpSpLocks/>
          </p:cNvGrpSpPr>
          <p:nvPr/>
        </p:nvGrpSpPr>
        <p:grpSpPr bwMode="auto">
          <a:xfrm>
            <a:off x="3751257" y="5763589"/>
            <a:ext cx="4340717" cy="503451"/>
            <a:chOff x="2389" y="2523"/>
            <a:chExt cx="2123" cy="214"/>
          </a:xfrm>
        </p:grpSpPr>
        <p:sp>
          <p:nvSpPr>
            <p:cNvPr id="54" name="Text Box 85"/>
            <p:cNvSpPr txBox="1">
              <a:spLocks noChangeArrowheads="1"/>
            </p:cNvSpPr>
            <p:nvPr/>
          </p:nvSpPr>
          <p:spPr bwMode="auto">
            <a:xfrm>
              <a:off x="2389" y="2541"/>
              <a:ext cx="495" cy="196"/>
            </a:xfrm>
            <a:prstGeom prst="rect">
              <a:avLst/>
            </a:prstGeom>
            <a:noFill/>
            <a:ln w="9525" algn="ctr">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t>3a</a:t>
              </a:r>
            </a:p>
          </p:txBody>
        </p:sp>
        <p:sp>
          <p:nvSpPr>
            <p:cNvPr id="55" name="Text Box 86"/>
            <p:cNvSpPr txBox="1">
              <a:spLocks noChangeArrowheads="1"/>
            </p:cNvSpPr>
            <p:nvPr/>
          </p:nvSpPr>
          <p:spPr bwMode="auto">
            <a:xfrm>
              <a:off x="4053" y="2523"/>
              <a:ext cx="459" cy="196"/>
            </a:xfrm>
            <a:prstGeom prst="rect">
              <a:avLst/>
            </a:prstGeom>
            <a:solidFill>
              <a:schemeClr val="bg1"/>
            </a:solid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latin typeface="Symbol" panose="05050102010706020507" pitchFamily="18" charset="2"/>
                </a:rPr>
                <a:t>1</a:t>
              </a:r>
              <a:r>
                <a:rPr lang="en-US" altLang="en-US" sz="2400" b="1" baseline="-25000" dirty="0"/>
                <a:t>a</a:t>
              </a:r>
            </a:p>
          </p:txBody>
        </p:sp>
      </p:grpSp>
      <p:sp>
        <p:nvSpPr>
          <p:cNvPr id="56" name="Arc 87"/>
          <p:cNvSpPr>
            <a:spLocks/>
          </p:cNvSpPr>
          <p:nvPr/>
        </p:nvSpPr>
        <p:spPr bwMode="auto">
          <a:xfrm rot="10800000" flipV="1">
            <a:off x="4175481" y="3708969"/>
            <a:ext cx="3794453" cy="2153032"/>
          </a:xfrm>
          <a:custGeom>
            <a:avLst/>
            <a:gdLst>
              <a:gd name="T0" fmla="*/ 0 w 43198"/>
              <a:gd name="T1" fmla="*/ 0 h 21600"/>
              <a:gd name="T2" fmla="*/ 0 w 43198"/>
              <a:gd name="T3" fmla="*/ 0 h 21600"/>
              <a:gd name="T4" fmla="*/ 0 w 43198"/>
              <a:gd name="T5" fmla="*/ 0 h 21600"/>
              <a:gd name="T6" fmla="*/ 0 60000 65536"/>
              <a:gd name="T7" fmla="*/ 0 60000 65536"/>
              <a:gd name="T8" fmla="*/ 0 60000 65536"/>
            </a:gdLst>
            <a:ahLst/>
            <a:cxnLst>
              <a:cxn ang="T6">
                <a:pos x="T0" y="T1"/>
              </a:cxn>
              <a:cxn ang="T7">
                <a:pos x="T2" y="T3"/>
              </a:cxn>
              <a:cxn ang="T8">
                <a:pos x="T4" y="T5"/>
              </a:cxn>
            </a:cxnLst>
            <a:rect l="0" t="0" r="r" b="b"/>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lnTo>
                  <a:pt x="0" y="21291"/>
                </a:lnTo>
                <a:close/>
              </a:path>
            </a:pathLst>
          </a:custGeom>
          <a:noFill/>
          <a:ln w="25400">
            <a:solidFill>
              <a:schemeClr val="hlink"/>
            </a:solidFill>
            <a:prstDash val="sys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7" name="Group 102"/>
          <p:cNvGrpSpPr>
            <a:grpSpLocks/>
          </p:cNvGrpSpPr>
          <p:nvPr/>
        </p:nvGrpSpPr>
        <p:grpSpPr bwMode="auto">
          <a:xfrm>
            <a:off x="1538964" y="5771065"/>
            <a:ext cx="3056130" cy="509295"/>
            <a:chOff x="1005" y="2414"/>
            <a:chExt cx="1646" cy="286"/>
          </a:xfrm>
        </p:grpSpPr>
        <p:sp>
          <p:nvSpPr>
            <p:cNvPr id="58" name="Text Box 93"/>
            <p:cNvSpPr txBox="1">
              <a:spLocks noChangeArrowheads="1"/>
            </p:cNvSpPr>
            <p:nvPr/>
          </p:nvSpPr>
          <p:spPr bwMode="auto">
            <a:xfrm>
              <a:off x="1005" y="2441"/>
              <a:ext cx="495" cy="259"/>
            </a:xfrm>
            <a:prstGeom prst="rect">
              <a:avLst/>
            </a:prstGeom>
            <a:noFill/>
            <a:ln w="9525" algn="ctr">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t>3c</a:t>
              </a:r>
            </a:p>
          </p:txBody>
        </p:sp>
        <p:sp>
          <p:nvSpPr>
            <p:cNvPr id="59" name="Text Box 94"/>
            <p:cNvSpPr txBox="1">
              <a:spLocks noChangeArrowheads="1"/>
            </p:cNvSpPr>
            <p:nvPr/>
          </p:nvSpPr>
          <p:spPr bwMode="auto">
            <a:xfrm>
              <a:off x="2192" y="2414"/>
              <a:ext cx="459" cy="259"/>
            </a:xfrm>
            <a:prstGeom prst="rect">
              <a:avLst/>
            </a:prstGeom>
            <a:noFill/>
            <a:ln w="9525" algn="ctr">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latin typeface="Symbol" panose="05050102010706020507" pitchFamily="18" charset="2"/>
                </a:rPr>
                <a:t>1</a:t>
              </a:r>
              <a:r>
                <a:rPr lang="en-US" altLang="en-US" sz="2400" b="1" baseline="-25000" dirty="0"/>
                <a:t>c</a:t>
              </a:r>
            </a:p>
          </p:txBody>
        </p:sp>
      </p:grpSp>
      <p:sp>
        <p:nvSpPr>
          <p:cNvPr id="60" name="Arc 95"/>
          <p:cNvSpPr>
            <a:spLocks/>
          </p:cNvSpPr>
          <p:nvPr/>
        </p:nvSpPr>
        <p:spPr bwMode="auto">
          <a:xfrm rot="10800000" flipV="1">
            <a:off x="1769193" y="4603935"/>
            <a:ext cx="2322600" cy="1296285"/>
          </a:xfrm>
          <a:custGeom>
            <a:avLst/>
            <a:gdLst>
              <a:gd name="T0" fmla="*/ 0 w 43198"/>
              <a:gd name="T1" fmla="*/ 0 h 21600"/>
              <a:gd name="T2" fmla="*/ 0 w 43198"/>
              <a:gd name="T3" fmla="*/ 0 h 21600"/>
              <a:gd name="T4" fmla="*/ 0 w 43198"/>
              <a:gd name="T5" fmla="*/ 0 h 21600"/>
              <a:gd name="T6" fmla="*/ 0 60000 65536"/>
              <a:gd name="T7" fmla="*/ 0 60000 65536"/>
              <a:gd name="T8" fmla="*/ 0 60000 65536"/>
            </a:gdLst>
            <a:ahLst/>
            <a:cxnLst>
              <a:cxn ang="T6">
                <a:pos x="T0" y="T1"/>
              </a:cxn>
              <a:cxn ang="T7">
                <a:pos x="T2" y="T3"/>
              </a:cxn>
              <a:cxn ang="T8">
                <a:pos x="T4" y="T5"/>
              </a:cxn>
            </a:cxnLst>
            <a:rect l="0" t="0" r="r" b="b"/>
            <a:pathLst>
              <a:path w="43198" h="21600" fill="none" extrusionOk="0">
                <a:moveTo>
                  <a:pt x="0" y="21291"/>
                </a:moveTo>
                <a:cubicBezTo>
                  <a:pt x="169" y="9483"/>
                  <a:pt x="9789" y="-1"/>
                  <a:pt x="21598" y="0"/>
                </a:cubicBezTo>
                <a:cubicBezTo>
                  <a:pt x="33527" y="0"/>
                  <a:pt x="43198" y="9670"/>
                  <a:pt x="43198" y="21600"/>
                </a:cubicBezTo>
              </a:path>
              <a:path w="43198" h="21600" stroke="0" extrusionOk="0">
                <a:moveTo>
                  <a:pt x="0" y="21291"/>
                </a:moveTo>
                <a:cubicBezTo>
                  <a:pt x="169" y="9483"/>
                  <a:pt x="9789" y="-1"/>
                  <a:pt x="21598" y="0"/>
                </a:cubicBezTo>
                <a:cubicBezTo>
                  <a:pt x="33527" y="0"/>
                  <a:pt x="43198" y="9670"/>
                  <a:pt x="43198" y="21600"/>
                </a:cubicBezTo>
                <a:lnTo>
                  <a:pt x="21598" y="21600"/>
                </a:lnTo>
                <a:lnTo>
                  <a:pt x="0" y="21291"/>
                </a:lnTo>
                <a:close/>
              </a:path>
            </a:pathLst>
          </a:custGeom>
          <a:noFill/>
          <a:ln w="25400">
            <a:solidFill>
              <a:schemeClr val="accent1"/>
            </a:solidFill>
            <a:prstDash val="sys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rtl="0"/>
            <a:endParaRPr lang="en-US"/>
          </a:p>
        </p:txBody>
      </p:sp>
      <p:grpSp>
        <p:nvGrpSpPr>
          <p:cNvPr id="61" name="Group 58"/>
          <p:cNvGrpSpPr>
            <a:grpSpLocks/>
          </p:cNvGrpSpPr>
          <p:nvPr/>
        </p:nvGrpSpPr>
        <p:grpSpPr bwMode="auto">
          <a:xfrm>
            <a:off x="45122" y="2537514"/>
            <a:ext cx="8837626" cy="3636951"/>
            <a:chOff x="-7" y="1815"/>
            <a:chExt cx="5567" cy="2291"/>
          </a:xfrm>
        </p:grpSpPr>
        <p:sp>
          <p:nvSpPr>
            <p:cNvPr id="62" name="Line 59"/>
            <p:cNvSpPr>
              <a:spLocks noChangeShapeType="1"/>
            </p:cNvSpPr>
            <p:nvPr/>
          </p:nvSpPr>
          <p:spPr bwMode="auto">
            <a:xfrm flipV="1">
              <a:off x="458" y="1953"/>
              <a:ext cx="0" cy="2099"/>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 name="Line 60"/>
            <p:cNvSpPr>
              <a:spLocks noChangeShapeType="1"/>
            </p:cNvSpPr>
            <p:nvPr/>
          </p:nvSpPr>
          <p:spPr bwMode="auto">
            <a:xfrm flipV="1">
              <a:off x="230" y="3888"/>
              <a:ext cx="4801" cy="23"/>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4" name="Text Box 61"/>
            <p:cNvSpPr txBox="1">
              <a:spLocks noChangeArrowheads="1"/>
            </p:cNvSpPr>
            <p:nvPr/>
          </p:nvSpPr>
          <p:spPr bwMode="auto">
            <a:xfrm>
              <a:off x="-7" y="1815"/>
              <a:ext cx="35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800" dirty="0">
                  <a:latin typeface="Symbol" panose="05050102010706020507" pitchFamily="18" charset="2"/>
                </a:rPr>
                <a:t>t</a:t>
              </a:r>
            </a:p>
          </p:txBody>
        </p:sp>
        <p:sp>
          <p:nvSpPr>
            <p:cNvPr id="65" name="Text Box 62"/>
            <p:cNvSpPr txBox="1">
              <a:spLocks noChangeArrowheads="1"/>
            </p:cNvSpPr>
            <p:nvPr/>
          </p:nvSpPr>
          <p:spPr bwMode="auto">
            <a:xfrm>
              <a:off x="4985" y="3779"/>
              <a:ext cx="57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800" dirty="0" smtClean="0">
                  <a:latin typeface="Symbol" panose="05050102010706020507" pitchFamily="18" charset="2"/>
                </a:rPr>
                <a:t>s</a:t>
              </a:r>
              <a:endParaRPr lang="en-US" altLang="en-US" sz="2800" dirty="0">
                <a:latin typeface="Symbol" panose="05050102010706020507" pitchFamily="18" charset="2"/>
              </a:endParaRPr>
            </a:p>
          </p:txBody>
        </p:sp>
      </p:grpSp>
      <p:sp>
        <p:nvSpPr>
          <p:cNvPr id="66" name="Arc 99"/>
          <p:cNvSpPr>
            <a:spLocks/>
          </p:cNvSpPr>
          <p:nvPr/>
        </p:nvSpPr>
        <p:spPr bwMode="auto">
          <a:xfrm rot="535539" flipH="1">
            <a:off x="1687333" y="3482421"/>
            <a:ext cx="9128931" cy="3771820"/>
          </a:xfrm>
          <a:custGeom>
            <a:avLst/>
            <a:gdLst>
              <a:gd name="T0" fmla="*/ 1 w 20666"/>
              <a:gd name="T1" fmla="*/ 0 h 19631"/>
              <a:gd name="T2" fmla="*/ 2 w 20666"/>
              <a:gd name="T3" fmla="*/ 0 h 19631"/>
              <a:gd name="T4" fmla="*/ 0 w 20666"/>
              <a:gd name="T5" fmla="*/ 0 h 19631"/>
              <a:gd name="T6" fmla="*/ 0 60000 65536"/>
              <a:gd name="T7" fmla="*/ 0 60000 65536"/>
              <a:gd name="T8" fmla="*/ 0 60000 65536"/>
            </a:gdLst>
            <a:ahLst/>
            <a:cxnLst>
              <a:cxn ang="T6">
                <a:pos x="T0" y="T1"/>
              </a:cxn>
              <a:cxn ang="T7">
                <a:pos x="T2" y="T3"/>
              </a:cxn>
              <a:cxn ang="T8">
                <a:pos x="T4" y="T5"/>
              </a:cxn>
            </a:cxnLst>
            <a:rect l="0" t="0" r="r" b="b"/>
            <a:pathLst>
              <a:path w="20666" h="19631" fill="none" extrusionOk="0">
                <a:moveTo>
                  <a:pt x="9010" y="0"/>
                </a:moveTo>
                <a:cubicBezTo>
                  <a:pt x="14625" y="2577"/>
                  <a:pt x="18868" y="7436"/>
                  <a:pt x="20665" y="13347"/>
                </a:cubicBezTo>
              </a:path>
              <a:path w="20666" h="19631" stroke="0" extrusionOk="0">
                <a:moveTo>
                  <a:pt x="9010" y="0"/>
                </a:moveTo>
                <a:cubicBezTo>
                  <a:pt x="14625" y="2577"/>
                  <a:pt x="18868" y="7436"/>
                  <a:pt x="20665" y="13347"/>
                </a:cubicBezTo>
                <a:lnTo>
                  <a:pt x="0" y="19631"/>
                </a:lnTo>
                <a:lnTo>
                  <a:pt x="9010" y="0"/>
                </a:lnTo>
                <a:close/>
              </a:path>
            </a:pathLst>
          </a:custGeom>
          <a:noFill/>
          <a:ln w="38100">
            <a:solidFill>
              <a:srgbClr val="FF0000"/>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67" name="Straight Connector 66"/>
          <p:cNvCxnSpPr/>
          <p:nvPr/>
        </p:nvCxnSpPr>
        <p:spPr>
          <a:xfrm flipH="1">
            <a:off x="782961" y="4895471"/>
            <a:ext cx="1423044" cy="9694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8" name="Freeform 67"/>
          <p:cNvSpPr/>
          <p:nvPr/>
        </p:nvSpPr>
        <p:spPr>
          <a:xfrm>
            <a:off x="6639693" y="2932472"/>
            <a:ext cx="1511217" cy="661104"/>
          </a:xfrm>
          <a:custGeom>
            <a:avLst/>
            <a:gdLst>
              <a:gd name="connsiteX0" fmla="*/ 0 w 1292411"/>
              <a:gd name="connsiteY0" fmla="*/ 1007934 h 1007934"/>
              <a:gd name="connsiteX1" fmla="*/ 478971 w 1292411"/>
              <a:gd name="connsiteY1" fmla="*/ 6449 h 1007934"/>
              <a:gd name="connsiteX2" fmla="*/ 1161143 w 1292411"/>
              <a:gd name="connsiteY2" fmla="*/ 587020 h 1007934"/>
              <a:gd name="connsiteX3" fmla="*/ 1291771 w 1292411"/>
              <a:gd name="connsiteY3" fmla="*/ 775706 h 1007934"/>
            </a:gdLst>
            <a:ahLst/>
            <a:cxnLst>
              <a:cxn ang="0">
                <a:pos x="connsiteX0" y="connsiteY0"/>
              </a:cxn>
              <a:cxn ang="0">
                <a:pos x="connsiteX1" y="connsiteY1"/>
              </a:cxn>
              <a:cxn ang="0">
                <a:pos x="connsiteX2" y="connsiteY2"/>
              </a:cxn>
              <a:cxn ang="0">
                <a:pos x="connsiteX3" y="connsiteY3"/>
              </a:cxn>
            </a:cxnLst>
            <a:rect l="l" t="t" r="r" b="b"/>
            <a:pathLst>
              <a:path w="1292411" h="1007934">
                <a:moveTo>
                  <a:pt x="0" y="1007934"/>
                </a:moveTo>
                <a:cubicBezTo>
                  <a:pt x="142723" y="542267"/>
                  <a:pt x="285447" y="76601"/>
                  <a:pt x="478971" y="6449"/>
                </a:cubicBezTo>
                <a:cubicBezTo>
                  <a:pt x="672495" y="-63703"/>
                  <a:pt x="1025676" y="458811"/>
                  <a:pt x="1161143" y="587020"/>
                </a:cubicBezTo>
                <a:cubicBezTo>
                  <a:pt x="1296610" y="715229"/>
                  <a:pt x="1294190" y="745467"/>
                  <a:pt x="1291771" y="775706"/>
                </a:cubicBezTo>
              </a:path>
            </a:pathLst>
          </a:custGeom>
          <a:noFill/>
          <a:ln w="9525">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7249904" y="3499487"/>
            <a:ext cx="1673193" cy="646331"/>
          </a:xfrm>
          <a:prstGeom prst="rect">
            <a:avLst/>
          </a:prstGeom>
          <a:noFill/>
        </p:spPr>
        <p:txBody>
          <a:bodyPr wrap="square" rtlCol="0">
            <a:spAutoFit/>
          </a:bodyPr>
          <a:lstStyle/>
          <a:p>
            <a:pPr algn="ctr"/>
            <a:r>
              <a:rPr lang="en-US" b="1" dirty="0" smtClean="0"/>
              <a:t>Mohr failure envelope</a:t>
            </a:r>
            <a:endParaRPr lang="en-US" b="1" dirty="0"/>
          </a:p>
        </p:txBody>
      </p:sp>
      <p:sp>
        <p:nvSpPr>
          <p:cNvPr id="70" name="TextBox 69"/>
          <p:cNvSpPr txBox="1"/>
          <p:nvPr/>
        </p:nvSpPr>
        <p:spPr>
          <a:xfrm>
            <a:off x="2112859" y="4472932"/>
            <a:ext cx="312907" cy="369332"/>
          </a:xfrm>
          <a:prstGeom prst="rect">
            <a:avLst/>
          </a:prstGeom>
          <a:noFill/>
        </p:spPr>
        <p:txBody>
          <a:bodyPr wrap="none" rtlCol="0">
            <a:spAutoFit/>
          </a:bodyPr>
          <a:lstStyle/>
          <a:p>
            <a:r>
              <a:rPr lang="en-US" b="1" dirty="0" smtClean="0"/>
              <a:t>1</a:t>
            </a:r>
            <a:endParaRPr lang="en-US" b="1" dirty="0"/>
          </a:p>
        </p:txBody>
      </p:sp>
      <p:sp>
        <p:nvSpPr>
          <p:cNvPr id="71" name="TextBox 70"/>
          <p:cNvSpPr txBox="1"/>
          <p:nvPr/>
        </p:nvSpPr>
        <p:spPr>
          <a:xfrm>
            <a:off x="3345214" y="3902798"/>
            <a:ext cx="312907" cy="369332"/>
          </a:xfrm>
          <a:prstGeom prst="rect">
            <a:avLst/>
          </a:prstGeom>
          <a:noFill/>
        </p:spPr>
        <p:txBody>
          <a:bodyPr wrap="none" rtlCol="0">
            <a:spAutoFit/>
          </a:bodyPr>
          <a:lstStyle/>
          <a:p>
            <a:r>
              <a:rPr lang="en-US" b="1" dirty="0" smtClean="0"/>
              <a:t>2</a:t>
            </a:r>
            <a:endParaRPr lang="en-US" b="1" dirty="0"/>
          </a:p>
        </p:txBody>
      </p:sp>
      <p:sp>
        <p:nvSpPr>
          <p:cNvPr id="72" name="TextBox 71"/>
          <p:cNvSpPr txBox="1"/>
          <p:nvPr/>
        </p:nvSpPr>
        <p:spPr>
          <a:xfrm>
            <a:off x="5586906" y="3359428"/>
            <a:ext cx="312907" cy="369332"/>
          </a:xfrm>
          <a:prstGeom prst="rect">
            <a:avLst/>
          </a:prstGeom>
          <a:noFill/>
        </p:spPr>
        <p:txBody>
          <a:bodyPr wrap="none" rtlCol="0">
            <a:spAutoFit/>
          </a:bodyPr>
          <a:lstStyle/>
          <a:p>
            <a:r>
              <a:rPr lang="en-US" b="1" dirty="0" smtClean="0"/>
              <a:t>3</a:t>
            </a:r>
            <a:endParaRPr lang="en-US" b="1" dirty="0"/>
          </a:p>
        </p:txBody>
      </p:sp>
      <p:sp>
        <p:nvSpPr>
          <p:cNvPr id="75" name="TextBox 74"/>
          <p:cNvSpPr txBox="1"/>
          <p:nvPr/>
        </p:nvSpPr>
        <p:spPr>
          <a:xfrm>
            <a:off x="4366166" y="3807456"/>
            <a:ext cx="639919" cy="369332"/>
          </a:xfrm>
          <a:prstGeom prst="rect">
            <a:avLst/>
          </a:prstGeom>
          <a:noFill/>
        </p:spPr>
        <p:txBody>
          <a:bodyPr wrap="none" rtlCol="0">
            <a:spAutoFit/>
          </a:bodyPr>
          <a:lstStyle/>
          <a:p>
            <a:pPr marL="285750" indent="-285750" algn="l" rtl="0">
              <a:buClr>
                <a:srgbClr val="0B0BEF"/>
              </a:buClr>
              <a:buSzPct val="200000"/>
              <a:buFont typeface="Arial" panose="020B0604020202020204" pitchFamily="34" charset="0"/>
              <a:buChar char="•"/>
            </a:pPr>
            <a:r>
              <a:rPr lang="en-US" b="1" dirty="0"/>
              <a:t>B</a:t>
            </a:r>
          </a:p>
        </p:txBody>
      </p:sp>
      <p:sp>
        <p:nvSpPr>
          <p:cNvPr id="78" name="TextBox 77"/>
          <p:cNvSpPr txBox="1"/>
          <p:nvPr/>
        </p:nvSpPr>
        <p:spPr>
          <a:xfrm>
            <a:off x="4574389" y="3088373"/>
            <a:ext cx="639919" cy="369332"/>
          </a:xfrm>
          <a:prstGeom prst="rect">
            <a:avLst/>
          </a:prstGeom>
          <a:noFill/>
        </p:spPr>
        <p:txBody>
          <a:bodyPr wrap="none" rtlCol="0">
            <a:spAutoFit/>
          </a:bodyPr>
          <a:lstStyle/>
          <a:p>
            <a:pPr marL="285750" indent="-285750" algn="l" rtl="0">
              <a:buClr>
                <a:srgbClr val="0B0BEF"/>
              </a:buClr>
              <a:buSzPct val="200000"/>
              <a:buFont typeface="Arial" panose="020B0604020202020204" pitchFamily="34" charset="0"/>
              <a:buChar char="•"/>
            </a:pPr>
            <a:r>
              <a:rPr lang="en-US" b="1" dirty="0" smtClean="0"/>
              <a:t>C</a:t>
            </a:r>
            <a:endParaRPr lang="en-US" b="1" dirty="0"/>
          </a:p>
        </p:txBody>
      </p:sp>
      <p:sp>
        <p:nvSpPr>
          <p:cNvPr id="79" name="TextBox 78"/>
          <p:cNvSpPr txBox="1"/>
          <p:nvPr/>
        </p:nvSpPr>
        <p:spPr>
          <a:xfrm>
            <a:off x="5585180" y="4389012"/>
            <a:ext cx="639919" cy="369332"/>
          </a:xfrm>
          <a:prstGeom prst="rect">
            <a:avLst/>
          </a:prstGeom>
          <a:noFill/>
        </p:spPr>
        <p:txBody>
          <a:bodyPr wrap="none" rtlCol="0">
            <a:spAutoFit/>
          </a:bodyPr>
          <a:lstStyle/>
          <a:p>
            <a:pPr marL="285750" indent="-285750" algn="l" rtl="0">
              <a:buClr>
                <a:srgbClr val="0B0BEF"/>
              </a:buClr>
              <a:buSzPct val="200000"/>
              <a:buFont typeface="Arial" panose="020B0604020202020204" pitchFamily="34" charset="0"/>
              <a:buChar char="•"/>
            </a:pPr>
            <a:r>
              <a:rPr lang="en-US" b="1" dirty="0"/>
              <a:t>A</a:t>
            </a:r>
          </a:p>
        </p:txBody>
      </p:sp>
      <p:cxnSp>
        <p:nvCxnSpPr>
          <p:cNvPr id="3" name="Straight Connector 2"/>
          <p:cNvCxnSpPr>
            <a:endCxn id="78" idx="2"/>
          </p:cNvCxnSpPr>
          <p:nvPr/>
        </p:nvCxnSpPr>
        <p:spPr>
          <a:xfrm flipV="1">
            <a:off x="743497" y="3457705"/>
            <a:ext cx="4150852" cy="2440456"/>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818124" y="3472904"/>
            <a:ext cx="3289558" cy="236486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11200" y="3359428"/>
            <a:ext cx="5747517" cy="2562404"/>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71746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1473" y="2651790"/>
            <a:ext cx="8018110"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For point </a:t>
            </a:r>
            <a:r>
              <a:rPr lang="en-US" sz="2400" b="1" dirty="0">
                <a:solidFill>
                  <a:srgbClr val="0B0BEF"/>
                </a:solidFill>
                <a:latin typeface="+mn-lt"/>
              </a:rPr>
              <a:t>B</a:t>
            </a:r>
            <a:r>
              <a:rPr lang="en-US" sz="2400" b="1" dirty="0">
                <a:latin typeface="+mn-lt"/>
              </a:rPr>
              <a:t> failure takes place, and point </a:t>
            </a:r>
            <a:r>
              <a:rPr lang="en-US" sz="2400" b="1" dirty="0">
                <a:solidFill>
                  <a:srgbClr val="0B0BEF"/>
                </a:solidFill>
                <a:latin typeface="+mn-lt"/>
              </a:rPr>
              <a:t>C</a:t>
            </a:r>
            <a:r>
              <a:rPr lang="en-US" sz="2400" b="1" dirty="0">
                <a:latin typeface="+mn-lt"/>
              </a:rPr>
              <a:t> cannot exist, since it plots above failure envelope and shear failure in a soil would have occurred already. </a:t>
            </a:r>
          </a:p>
        </p:txBody>
      </p:sp>
      <p:sp>
        <p:nvSpPr>
          <p:cNvPr id="4" name="Rectangle 3"/>
          <p:cNvSpPr/>
          <p:nvPr/>
        </p:nvSpPr>
        <p:spPr>
          <a:xfrm>
            <a:off x="371473" y="396038"/>
            <a:ext cx="8033253"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This envelope separates cases of stresses which cause failure from that which do not.</a:t>
            </a:r>
          </a:p>
        </p:txBody>
      </p:sp>
      <p:sp>
        <p:nvSpPr>
          <p:cNvPr id="5" name="Rectangle 4"/>
          <p:cNvSpPr/>
          <p:nvPr/>
        </p:nvSpPr>
        <p:spPr>
          <a:xfrm>
            <a:off x="371473" y="1347889"/>
            <a:ext cx="8003822"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For instance if the normal stress and shear stress on a plane in a soil mass are such that they plot as point </a:t>
            </a:r>
            <a:r>
              <a:rPr lang="en-US" sz="2400" b="1" dirty="0">
                <a:solidFill>
                  <a:srgbClr val="0B0BEF"/>
                </a:solidFill>
                <a:latin typeface="+mn-lt"/>
              </a:rPr>
              <a:t>A</a:t>
            </a:r>
            <a:r>
              <a:rPr lang="en-US" sz="2400" b="1" dirty="0">
                <a:latin typeface="+mn-lt"/>
              </a:rPr>
              <a:t> shown above, shear failure </a:t>
            </a:r>
            <a:r>
              <a:rPr lang="en-US" sz="2400" b="1" dirty="0">
                <a:solidFill>
                  <a:srgbClr val="FF0000"/>
                </a:solidFill>
                <a:latin typeface="+mn-lt"/>
              </a:rPr>
              <a:t>will not occur</a:t>
            </a:r>
            <a:r>
              <a:rPr lang="en-US" sz="2400" b="1" dirty="0">
                <a:latin typeface="+mn-lt"/>
              </a:rPr>
              <a:t> along that plane.</a:t>
            </a:r>
          </a:p>
        </p:txBody>
      </p:sp>
      <p:sp>
        <p:nvSpPr>
          <p:cNvPr id="6" name="Rectangle 5"/>
          <p:cNvSpPr/>
          <p:nvPr/>
        </p:nvSpPr>
        <p:spPr>
          <a:xfrm>
            <a:off x="371473" y="3840596"/>
            <a:ext cx="8003822"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Therefore, failure occurs only when the combination of shear and normal stress is such that the Mohr circle is </a:t>
            </a:r>
            <a:r>
              <a:rPr lang="en-US" sz="2400" b="1" u="sng" dirty="0">
                <a:solidFill>
                  <a:srgbClr val="FF0000"/>
                </a:solidFill>
                <a:latin typeface="+mn-lt"/>
              </a:rPr>
              <a:t>TANGENT</a:t>
            </a:r>
            <a:r>
              <a:rPr lang="en-US" sz="2400" b="1" dirty="0">
                <a:latin typeface="+mn-lt"/>
              </a:rPr>
              <a:t> to the Mohr failure envelope. </a:t>
            </a:r>
          </a:p>
        </p:txBody>
      </p:sp>
      <mc:AlternateContent xmlns:mc="http://schemas.openxmlformats.org/markup-compatibility/2006" xmlns:a14="http://schemas.microsoft.com/office/drawing/2010/main">
        <mc:Choice Requires="a14">
          <p:sp>
            <p:nvSpPr>
              <p:cNvPr id="7" name="Rectangle 6"/>
              <p:cNvSpPr/>
              <p:nvPr/>
            </p:nvSpPr>
            <p:spPr>
              <a:xfrm>
                <a:off x="371473" y="5122504"/>
                <a:ext cx="8003822"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Then once the point of the tangency is determined the angle of failure plane and the stresses </a:t>
                </a:r>
                <a:r>
                  <a:rPr lang="en-US" sz="2400" b="1" dirty="0" smtClean="0">
                    <a:solidFill>
                      <a:srgbClr val="0B0BEF"/>
                    </a:solidFill>
                    <a:latin typeface="+mn-lt"/>
                  </a:rPr>
                  <a:t>(</a:t>
                </a:r>
                <a14:m>
                  <m:oMath xmlns:m="http://schemas.openxmlformats.org/officeDocument/2006/math">
                    <m:sSub>
                      <m:sSubPr>
                        <m:ctrlPr>
                          <a:rPr lang="en-US" sz="2400" b="1" i="1">
                            <a:solidFill>
                              <a:srgbClr val="0B0BEF"/>
                            </a:solidFill>
                            <a:latin typeface="Cambria Math" panose="02040503050406030204" pitchFamily="18" charset="0"/>
                          </a:rPr>
                        </m:ctrlPr>
                      </m:sSubPr>
                      <m:e>
                        <m:r>
                          <a:rPr lang="en-US" sz="2400" b="1">
                            <a:solidFill>
                              <a:srgbClr val="0B0BEF"/>
                            </a:solidFill>
                            <a:latin typeface="Cambria Math" panose="02040503050406030204" pitchFamily="18" charset="0"/>
                          </a:rPr>
                          <m:t>𝝈</m:t>
                        </m:r>
                      </m:e>
                      <m:sub>
                        <m:r>
                          <a:rPr lang="en-US" sz="2400" b="1">
                            <a:solidFill>
                              <a:srgbClr val="0B0BEF"/>
                            </a:solidFill>
                            <a:latin typeface="Cambria Math" panose="02040503050406030204" pitchFamily="18" charset="0"/>
                          </a:rPr>
                          <m:t>𝒏</m:t>
                        </m:r>
                      </m:sub>
                    </m:sSub>
                    <m:r>
                      <a:rPr lang="en-US" sz="2400" b="1">
                        <a:solidFill>
                          <a:srgbClr val="0B0BEF"/>
                        </a:solidFill>
                        <a:latin typeface="Cambria Math" panose="02040503050406030204" pitchFamily="18" charset="0"/>
                      </a:rPr>
                      <m:t>, </m:t>
                    </m:r>
                  </m:oMath>
                </a14:m>
                <a:r>
                  <a:rPr lang="en-US" sz="2400" b="1" dirty="0">
                    <a:solidFill>
                      <a:srgbClr val="0B0BEF"/>
                    </a:solidFill>
                    <a:latin typeface="+mn-lt"/>
                    <a:sym typeface="Symbol" panose="05050102010706020507" pitchFamily="18" charset="2"/>
                  </a:rPr>
                  <a:t> </a:t>
                </a:r>
                <a:r>
                  <a:rPr lang="en-US" sz="2400" b="1" dirty="0">
                    <a:solidFill>
                      <a:srgbClr val="0B0BEF"/>
                    </a:solidFill>
                    <a:latin typeface="+mn-lt"/>
                  </a:rPr>
                  <a:t>)</a:t>
                </a:r>
                <a:r>
                  <a:rPr lang="en-US" sz="2400" b="1" baseline="-25000" dirty="0">
                    <a:solidFill>
                      <a:srgbClr val="0B0BEF"/>
                    </a:solidFill>
                    <a:latin typeface="+mn-lt"/>
                  </a:rPr>
                  <a:t>f</a:t>
                </a:r>
                <a:r>
                  <a:rPr lang="en-US" sz="2400" b="1" dirty="0">
                    <a:latin typeface="+mn-lt"/>
                  </a:rPr>
                  <a:t> can be determined using the </a:t>
                </a:r>
                <a:r>
                  <a:rPr lang="en-US" sz="2400" b="1" dirty="0">
                    <a:solidFill>
                      <a:srgbClr val="0B0BEF"/>
                    </a:solidFill>
                    <a:latin typeface="+mn-lt"/>
                  </a:rPr>
                  <a:t>POLE</a:t>
                </a:r>
                <a:r>
                  <a:rPr lang="en-US" sz="2400" b="1" dirty="0">
                    <a:latin typeface="+mn-lt"/>
                  </a:rPr>
                  <a:t> </a:t>
                </a:r>
                <a:r>
                  <a:rPr lang="en-US" sz="2400" b="1" dirty="0" smtClean="0">
                    <a:latin typeface="+mn-lt"/>
                  </a:rPr>
                  <a:t>method.</a:t>
                </a:r>
                <a:endParaRPr lang="en-US" sz="2400" b="1" dirty="0">
                  <a:latin typeface="+mn-lt"/>
                </a:endParaRPr>
              </a:p>
            </p:txBody>
          </p:sp>
        </mc:Choice>
        <mc:Fallback xmlns="">
          <p:sp>
            <p:nvSpPr>
              <p:cNvPr id="7" name="Rectangle 6"/>
              <p:cNvSpPr>
                <a:spLocks noRot="1" noChangeAspect="1" noMove="1" noResize="1" noEditPoints="1" noAdjustHandles="1" noChangeArrowheads="1" noChangeShapeType="1" noTextEdit="1"/>
              </p:cNvSpPr>
              <p:nvPr/>
            </p:nvSpPr>
            <p:spPr>
              <a:xfrm>
                <a:off x="371473" y="5122504"/>
                <a:ext cx="8003822" cy="1200329"/>
              </a:xfrm>
              <a:prstGeom prst="rect">
                <a:avLst/>
              </a:prstGeom>
              <a:blipFill rotWithShape="0">
                <a:blip r:embed="rId2"/>
                <a:stretch>
                  <a:fillRect l="-1066" t="-4061" r="-1142" b="-10660"/>
                </a:stretch>
              </a:blipFill>
            </p:spPr>
            <p:txBody>
              <a:bodyPr/>
              <a:lstStyle/>
              <a:p>
                <a:r>
                  <a:rPr lang="en-US">
                    <a:noFill/>
                  </a:rPr>
                  <a:t> </a:t>
                </a:r>
              </a:p>
            </p:txBody>
          </p:sp>
        </mc:Fallback>
      </mc:AlternateContent>
    </p:spTree>
    <p:extLst>
      <p:ext uri="{BB962C8B-B14F-4D97-AF65-F5344CB8AC3E}">
        <p14:creationId xmlns:p14="http://schemas.microsoft.com/office/powerpoint/2010/main" val="21710056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810364" y="1602695"/>
            <a:ext cx="6991855" cy="3798965"/>
            <a:chOff x="2085749" y="2308445"/>
            <a:chExt cx="5378450" cy="2728912"/>
          </a:xfrm>
        </p:grpSpPr>
        <p:grpSp>
          <p:nvGrpSpPr>
            <p:cNvPr id="14" name="Group 43"/>
            <p:cNvGrpSpPr>
              <a:grpSpLocks/>
            </p:cNvGrpSpPr>
            <p:nvPr/>
          </p:nvGrpSpPr>
          <p:grpSpPr bwMode="auto">
            <a:xfrm>
              <a:off x="2085749" y="2308445"/>
              <a:ext cx="3962400" cy="2728912"/>
              <a:chOff x="218" y="1407"/>
              <a:chExt cx="2496" cy="1719"/>
            </a:xfrm>
          </p:grpSpPr>
          <p:grpSp>
            <p:nvGrpSpPr>
              <p:cNvPr id="15" name="Group 4"/>
              <p:cNvGrpSpPr>
                <a:grpSpLocks/>
              </p:cNvGrpSpPr>
              <p:nvPr/>
            </p:nvGrpSpPr>
            <p:grpSpPr bwMode="auto">
              <a:xfrm>
                <a:off x="612" y="1407"/>
                <a:ext cx="624" cy="660"/>
                <a:chOff x="432" y="1488"/>
                <a:chExt cx="624" cy="660"/>
              </a:xfrm>
            </p:grpSpPr>
            <p:sp>
              <p:nvSpPr>
                <p:cNvPr id="19" name="Rectangle 6" descr="Newsprint"/>
                <p:cNvSpPr>
                  <a:spLocks noChangeArrowheads="1"/>
                </p:cNvSpPr>
                <p:nvPr/>
              </p:nvSpPr>
              <p:spPr bwMode="auto">
                <a:xfrm>
                  <a:off x="672" y="1488"/>
                  <a:ext cx="144" cy="528"/>
                </a:xfrm>
                <a:prstGeom prst="rect">
                  <a:avLst/>
                </a:prstGeom>
                <a:blipFill dpi="0" rotWithShape="0">
                  <a:blip r:embed="rId2" cstate="print"/>
                  <a:srcRect/>
                  <a:tile tx="0" ty="0" sx="100000" sy="100000" flip="none" algn="tl"/>
                </a:blipFill>
                <a:ln w="38100">
                  <a:solidFill>
                    <a:schemeClr val="tx1"/>
                  </a:solidFill>
                  <a:miter lim="800000"/>
                  <a:headEnd/>
                  <a:tailEnd/>
                </a:ln>
              </p:spPr>
              <p:txBody>
                <a:bodyPr wrap="none" anchor="ctr"/>
                <a:lstStyle/>
                <a:p>
                  <a:endParaRPr lang="en-US"/>
                </a:p>
              </p:txBody>
            </p:sp>
            <p:sp>
              <p:nvSpPr>
                <p:cNvPr id="18" name="Rectangle 5" descr="Newsprint"/>
                <p:cNvSpPr>
                  <a:spLocks noChangeArrowheads="1"/>
                </p:cNvSpPr>
                <p:nvPr/>
              </p:nvSpPr>
              <p:spPr bwMode="auto">
                <a:xfrm>
                  <a:off x="432" y="2004"/>
                  <a:ext cx="624" cy="144"/>
                </a:xfrm>
                <a:prstGeom prst="rect">
                  <a:avLst/>
                </a:prstGeom>
                <a:blipFill dpi="0" rotWithShape="0">
                  <a:blip r:embed="rId2" cstate="print"/>
                  <a:srcRect/>
                  <a:tile tx="0" ty="0" sx="100000" sy="100000" flip="none" algn="tl"/>
                </a:blipFill>
                <a:ln w="38100">
                  <a:solidFill>
                    <a:schemeClr val="tx1"/>
                  </a:solidFill>
                  <a:miter lim="800000"/>
                  <a:headEnd/>
                  <a:tailEnd/>
                </a:ln>
              </p:spPr>
              <p:txBody>
                <a:bodyPr wrap="none" anchor="ctr"/>
                <a:lstStyle/>
                <a:p>
                  <a:endParaRPr lang="en-US"/>
                </a:p>
              </p:txBody>
            </p:sp>
          </p:grpSp>
          <p:sp>
            <p:nvSpPr>
              <p:cNvPr id="16" name="Rectangle 7" descr="Recycled paper"/>
              <p:cNvSpPr>
                <a:spLocks noChangeArrowheads="1"/>
              </p:cNvSpPr>
              <p:nvPr/>
            </p:nvSpPr>
            <p:spPr bwMode="auto">
              <a:xfrm>
                <a:off x="218" y="2070"/>
                <a:ext cx="2496" cy="1056"/>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US"/>
              </a:p>
            </p:txBody>
          </p:sp>
          <p:sp>
            <p:nvSpPr>
              <p:cNvPr id="17" name="Text Box 15"/>
              <p:cNvSpPr txBox="1">
                <a:spLocks noChangeArrowheads="1"/>
              </p:cNvSpPr>
              <p:nvPr/>
            </p:nvSpPr>
            <p:spPr bwMode="auto">
              <a:xfrm>
                <a:off x="1188" y="1743"/>
                <a:ext cx="798" cy="167"/>
              </a:xfrm>
              <a:prstGeom prst="rect">
                <a:avLst/>
              </a:prstGeom>
              <a:noFill/>
              <a:ln w="9525">
                <a:noFill/>
                <a:miter lim="800000"/>
                <a:headEnd/>
                <a:tailEnd/>
              </a:ln>
            </p:spPr>
            <p:txBody>
              <a:bodyPr wrap="square">
                <a:spAutoFit/>
              </a:bodyPr>
              <a:lstStyle/>
              <a:p>
                <a:pPr algn="l"/>
                <a:r>
                  <a:rPr lang="en-US" sz="1800" b="1" dirty="0"/>
                  <a:t>Strip footing</a:t>
                </a:r>
                <a:endParaRPr lang="en-AU" sz="1800" b="1" dirty="0"/>
              </a:p>
            </p:txBody>
          </p:sp>
        </p:grpSp>
        <p:grpSp>
          <p:nvGrpSpPr>
            <p:cNvPr id="20" name="Group 55"/>
            <p:cNvGrpSpPr>
              <a:grpSpLocks/>
            </p:cNvGrpSpPr>
            <p:nvPr/>
          </p:nvGrpSpPr>
          <p:grpSpPr bwMode="auto">
            <a:xfrm>
              <a:off x="2635024" y="2648171"/>
              <a:ext cx="4829175" cy="2127250"/>
              <a:chOff x="564" y="1621"/>
              <a:chExt cx="3042" cy="1340"/>
            </a:xfrm>
          </p:grpSpPr>
          <p:grpSp>
            <p:nvGrpSpPr>
              <p:cNvPr id="21" name="Group 48"/>
              <p:cNvGrpSpPr>
                <a:grpSpLocks/>
              </p:cNvGrpSpPr>
              <p:nvPr/>
            </p:nvGrpSpPr>
            <p:grpSpPr bwMode="auto">
              <a:xfrm>
                <a:off x="2292" y="2319"/>
                <a:ext cx="928" cy="341"/>
                <a:chOff x="2292" y="2319"/>
                <a:chExt cx="928" cy="341"/>
              </a:xfrm>
            </p:grpSpPr>
            <p:sp>
              <p:nvSpPr>
                <p:cNvPr id="37" name="Text Box 21"/>
                <p:cNvSpPr txBox="1">
                  <a:spLocks noChangeArrowheads="1"/>
                </p:cNvSpPr>
                <p:nvPr/>
              </p:nvSpPr>
              <p:spPr bwMode="auto">
                <a:xfrm>
                  <a:off x="2320" y="2493"/>
                  <a:ext cx="900" cy="167"/>
                </a:xfrm>
                <a:prstGeom prst="rect">
                  <a:avLst/>
                </a:prstGeom>
                <a:noFill/>
                <a:ln w="9525">
                  <a:noFill/>
                  <a:miter lim="800000"/>
                  <a:headEnd/>
                  <a:tailEnd/>
                </a:ln>
              </p:spPr>
              <p:txBody>
                <a:bodyPr wrap="square">
                  <a:spAutoFit/>
                </a:bodyPr>
                <a:lstStyle/>
                <a:p>
                  <a:pPr algn="l" rtl="0"/>
                  <a:r>
                    <a:rPr lang="en-US" sz="1800" b="1" dirty="0"/>
                    <a:t>Failure surface</a:t>
                  </a:r>
                  <a:endParaRPr lang="en-AU" sz="1800" b="1" dirty="0"/>
                </a:p>
              </p:txBody>
            </p:sp>
            <p:sp>
              <p:nvSpPr>
                <p:cNvPr id="38" name="Line 22"/>
                <p:cNvSpPr>
                  <a:spLocks noChangeShapeType="1"/>
                </p:cNvSpPr>
                <p:nvPr/>
              </p:nvSpPr>
              <p:spPr bwMode="auto">
                <a:xfrm flipH="1" flipV="1">
                  <a:off x="2292" y="2319"/>
                  <a:ext cx="144" cy="192"/>
                </a:xfrm>
                <a:prstGeom prst="line">
                  <a:avLst/>
                </a:prstGeom>
                <a:noFill/>
                <a:ln w="9525">
                  <a:solidFill>
                    <a:schemeClr val="tx1"/>
                  </a:solidFill>
                  <a:round/>
                  <a:headEnd/>
                  <a:tailEnd type="triangle" w="med" len="med"/>
                </a:ln>
              </p:spPr>
              <p:txBody>
                <a:bodyPr wrap="none"/>
                <a:lstStyle/>
                <a:p>
                  <a:endParaRPr lang="en-US"/>
                </a:p>
              </p:txBody>
            </p:sp>
          </p:grpSp>
          <p:grpSp>
            <p:nvGrpSpPr>
              <p:cNvPr id="22" name="Group 49"/>
              <p:cNvGrpSpPr>
                <a:grpSpLocks/>
              </p:cNvGrpSpPr>
              <p:nvPr/>
            </p:nvGrpSpPr>
            <p:grpSpPr bwMode="auto">
              <a:xfrm>
                <a:off x="1986" y="2612"/>
                <a:ext cx="1620" cy="349"/>
                <a:chOff x="1986" y="2612"/>
                <a:chExt cx="1620" cy="349"/>
              </a:xfrm>
            </p:grpSpPr>
            <p:sp>
              <p:nvSpPr>
                <p:cNvPr id="35" name="Text Box 40"/>
                <p:cNvSpPr txBox="1">
                  <a:spLocks noChangeArrowheads="1"/>
                </p:cNvSpPr>
                <p:nvPr/>
              </p:nvSpPr>
              <p:spPr bwMode="auto">
                <a:xfrm>
                  <a:off x="2071" y="2794"/>
                  <a:ext cx="1535" cy="167"/>
                </a:xfrm>
                <a:prstGeom prst="rect">
                  <a:avLst/>
                </a:prstGeom>
                <a:noFill/>
                <a:ln w="9525">
                  <a:noFill/>
                  <a:miter lim="800000"/>
                  <a:headEnd/>
                  <a:tailEnd/>
                </a:ln>
              </p:spPr>
              <p:txBody>
                <a:bodyPr wrap="square">
                  <a:spAutoFit/>
                </a:bodyPr>
                <a:lstStyle/>
                <a:p>
                  <a:pPr algn="l" rtl="0"/>
                  <a:r>
                    <a:rPr lang="en-US" sz="1800" b="1" dirty="0"/>
                    <a:t>Mobilized shear resistance</a:t>
                  </a:r>
                  <a:endParaRPr lang="en-AU" sz="1800" b="1" dirty="0"/>
                </a:p>
              </p:txBody>
            </p:sp>
            <p:sp>
              <p:nvSpPr>
                <p:cNvPr id="36" name="Line 46"/>
                <p:cNvSpPr>
                  <a:spLocks noChangeShapeType="1"/>
                </p:cNvSpPr>
                <p:nvPr/>
              </p:nvSpPr>
              <p:spPr bwMode="auto">
                <a:xfrm flipH="1" flipV="1">
                  <a:off x="1986" y="2612"/>
                  <a:ext cx="326" cy="230"/>
                </a:xfrm>
                <a:prstGeom prst="line">
                  <a:avLst/>
                </a:prstGeom>
                <a:noFill/>
                <a:ln w="9525">
                  <a:solidFill>
                    <a:schemeClr val="tx1"/>
                  </a:solidFill>
                  <a:round/>
                  <a:headEnd/>
                  <a:tailEnd type="triangle" w="med" len="med"/>
                </a:ln>
              </p:spPr>
              <p:txBody>
                <a:bodyPr wrap="none"/>
                <a:lstStyle/>
                <a:p>
                  <a:endParaRPr lang="en-US"/>
                </a:p>
              </p:txBody>
            </p:sp>
          </p:grpSp>
          <p:grpSp>
            <p:nvGrpSpPr>
              <p:cNvPr id="23" name="Group 52"/>
              <p:cNvGrpSpPr>
                <a:grpSpLocks/>
              </p:cNvGrpSpPr>
              <p:nvPr/>
            </p:nvGrpSpPr>
            <p:grpSpPr bwMode="auto">
              <a:xfrm>
                <a:off x="564" y="1621"/>
                <a:ext cx="1870" cy="1240"/>
                <a:chOff x="564" y="1621"/>
                <a:chExt cx="1870" cy="1240"/>
              </a:xfrm>
            </p:grpSpPr>
            <p:grpSp>
              <p:nvGrpSpPr>
                <p:cNvPr id="24" name="Group 50"/>
                <p:cNvGrpSpPr>
                  <a:grpSpLocks/>
                </p:cNvGrpSpPr>
                <p:nvPr/>
              </p:nvGrpSpPr>
              <p:grpSpPr bwMode="auto">
                <a:xfrm>
                  <a:off x="645" y="1621"/>
                  <a:ext cx="1566" cy="1240"/>
                  <a:chOff x="645" y="1621"/>
                  <a:chExt cx="1566" cy="1240"/>
                </a:xfrm>
              </p:grpSpPr>
              <p:sp>
                <p:nvSpPr>
                  <p:cNvPr id="33" name="Arc 13"/>
                  <p:cNvSpPr>
                    <a:spLocks/>
                  </p:cNvSpPr>
                  <p:nvPr/>
                </p:nvSpPr>
                <p:spPr bwMode="auto">
                  <a:xfrm rot="-3564977" flipH="1" flipV="1">
                    <a:off x="808" y="1458"/>
                    <a:ext cx="1240" cy="1566"/>
                  </a:xfrm>
                  <a:custGeom>
                    <a:avLst/>
                    <a:gdLst>
                      <a:gd name="T0" fmla="*/ 0 w 24166"/>
                      <a:gd name="T1" fmla="*/ 6 h 37091"/>
                      <a:gd name="T2" fmla="*/ 904 w 24166"/>
                      <a:gd name="T3" fmla="*/ 1566 h 37091"/>
                      <a:gd name="T4" fmla="*/ 132 w 24166"/>
                      <a:gd name="T5" fmla="*/ 912 h 37091"/>
                      <a:gd name="T6" fmla="*/ 0 60000 65536"/>
                      <a:gd name="T7" fmla="*/ 0 60000 65536"/>
                      <a:gd name="T8" fmla="*/ 0 60000 65536"/>
                      <a:gd name="T9" fmla="*/ 0 w 24166"/>
                      <a:gd name="T10" fmla="*/ 0 h 37091"/>
                      <a:gd name="T11" fmla="*/ 24166 w 24166"/>
                      <a:gd name="T12" fmla="*/ 37091 h 37091"/>
                    </a:gdLst>
                    <a:ahLst/>
                    <a:cxnLst>
                      <a:cxn ang="T6">
                        <a:pos x="T0" y="T1"/>
                      </a:cxn>
                      <a:cxn ang="T7">
                        <a:pos x="T2" y="T3"/>
                      </a:cxn>
                      <a:cxn ang="T8">
                        <a:pos x="T4" y="T5"/>
                      </a:cxn>
                    </a:cxnLst>
                    <a:rect l="T9" t="T10" r="T11" b="T12"/>
                    <a:pathLst>
                      <a:path w="24166" h="37091" fill="none" extrusionOk="0">
                        <a:moveTo>
                          <a:pt x="-1" y="152"/>
                        </a:moveTo>
                        <a:cubicBezTo>
                          <a:pt x="851" y="51"/>
                          <a:pt x="1708" y="-1"/>
                          <a:pt x="2566" y="0"/>
                        </a:cubicBezTo>
                        <a:cubicBezTo>
                          <a:pt x="14495" y="0"/>
                          <a:pt x="24166" y="9670"/>
                          <a:pt x="24166" y="21600"/>
                        </a:cubicBezTo>
                        <a:cubicBezTo>
                          <a:pt x="24166" y="27436"/>
                          <a:pt x="21804" y="33023"/>
                          <a:pt x="17618" y="37090"/>
                        </a:cubicBezTo>
                      </a:path>
                      <a:path w="24166" h="37091" stroke="0" extrusionOk="0">
                        <a:moveTo>
                          <a:pt x="-1" y="152"/>
                        </a:moveTo>
                        <a:cubicBezTo>
                          <a:pt x="851" y="51"/>
                          <a:pt x="1708" y="-1"/>
                          <a:pt x="2566" y="0"/>
                        </a:cubicBezTo>
                        <a:cubicBezTo>
                          <a:pt x="14495" y="0"/>
                          <a:pt x="24166" y="9670"/>
                          <a:pt x="24166" y="21600"/>
                        </a:cubicBezTo>
                        <a:cubicBezTo>
                          <a:pt x="24166" y="27436"/>
                          <a:pt x="21804" y="33023"/>
                          <a:pt x="17618" y="37090"/>
                        </a:cubicBezTo>
                        <a:lnTo>
                          <a:pt x="2566" y="21600"/>
                        </a:lnTo>
                        <a:close/>
                      </a:path>
                    </a:pathLst>
                  </a:custGeom>
                  <a:noFill/>
                  <a:ln w="9525">
                    <a:solidFill>
                      <a:srgbClr val="FF0000"/>
                    </a:solidFill>
                    <a:round/>
                    <a:headEnd/>
                    <a:tailEnd/>
                  </a:ln>
                </p:spPr>
                <p:txBody>
                  <a:bodyPr wrap="none" anchor="ctr"/>
                  <a:lstStyle/>
                  <a:p>
                    <a:endParaRPr lang="en-US"/>
                  </a:p>
                </p:txBody>
              </p:sp>
              <p:sp>
                <p:nvSpPr>
                  <p:cNvPr id="34" name="AutoShape 17"/>
                  <p:cNvSpPr>
                    <a:spLocks noChangeArrowheads="1"/>
                  </p:cNvSpPr>
                  <p:nvPr/>
                </p:nvSpPr>
                <p:spPr bwMode="auto">
                  <a:xfrm rot="-450624">
                    <a:off x="1284" y="2223"/>
                    <a:ext cx="864" cy="288"/>
                  </a:xfrm>
                  <a:prstGeom prst="curvedUpArrow">
                    <a:avLst>
                      <a:gd name="adj1" fmla="val 60000"/>
                      <a:gd name="adj2" fmla="val 120000"/>
                      <a:gd name="adj3" fmla="val 33333"/>
                    </a:avLst>
                  </a:prstGeom>
                  <a:solidFill>
                    <a:srgbClr val="800000"/>
                  </a:solidFill>
                  <a:ln w="9525">
                    <a:solidFill>
                      <a:schemeClr val="tx1"/>
                    </a:solidFill>
                    <a:miter lim="800000"/>
                    <a:headEnd/>
                    <a:tailEnd/>
                  </a:ln>
                </p:spPr>
                <p:txBody>
                  <a:bodyPr wrap="none" anchor="ctr"/>
                  <a:lstStyle/>
                  <a:p>
                    <a:endParaRPr lang="en-US"/>
                  </a:p>
                </p:txBody>
              </p:sp>
            </p:grpSp>
            <p:grpSp>
              <p:nvGrpSpPr>
                <p:cNvPr id="25" name="Group 25"/>
                <p:cNvGrpSpPr>
                  <a:grpSpLocks/>
                </p:cNvGrpSpPr>
                <p:nvPr/>
              </p:nvGrpSpPr>
              <p:grpSpPr bwMode="auto">
                <a:xfrm>
                  <a:off x="564" y="2079"/>
                  <a:ext cx="1870" cy="759"/>
                  <a:chOff x="384" y="2160"/>
                  <a:chExt cx="1870" cy="759"/>
                </a:xfrm>
              </p:grpSpPr>
              <p:sp>
                <p:nvSpPr>
                  <p:cNvPr id="26" name="Arc 26"/>
                  <p:cNvSpPr>
                    <a:spLocks/>
                  </p:cNvSpPr>
                  <p:nvPr/>
                </p:nvSpPr>
                <p:spPr bwMode="auto">
                  <a:xfrm rot="19243701" flipH="1" flipV="1">
                    <a:off x="1319" y="2815"/>
                    <a:ext cx="219" cy="104"/>
                  </a:xfrm>
                  <a:custGeom>
                    <a:avLst/>
                    <a:gdLst>
                      <a:gd name="T0" fmla="*/ 53 w 21600"/>
                      <a:gd name="T1" fmla="*/ 0 h 21073"/>
                      <a:gd name="T2" fmla="*/ 240 w 21600"/>
                      <a:gd name="T3" fmla="*/ 94 h 21073"/>
                      <a:gd name="T4" fmla="*/ 0 w 21600"/>
                      <a:gd name="T5" fmla="*/ 94 h 21073"/>
                      <a:gd name="T6" fmla="*/ 0 60000 65536"/>
                      <a:gd name="T7" fmla="*/ 0 60000 65536"/>
                      <a:gd name="T8" fmla="*/ 0 60000 65536"/>
                      <a:gd name="T9" fmla="*/ 0 w 21600"/>
                      <a:gd name="T10" fmla="*/ 0 h 21073"/>
                      <a:gd name="T11" fmla="*/ 21600 w 21600"/>
                      <a:gd name="T12" fmla="*/ 21073 h 21073"/>
                    </a:gdLst>
                    <a:ahLst/>
                    <a:cxnLst>
                      <a:cxn ang="T6">
                        <a:pos x="T0" y="T1"/>
                      </a:cxn>
                      <a:cxn ang="T7">
                        <a:pos x="T2" y="T3"/>
                      </a:cxn>
                      <a:cxn ang="T8">
                        <a:pos x="T4" y="T5"/>
                      </a:cxn>
                    </a:cxnLst>
                    <a:rect l="T9" t="T10" r="T11" b="T12"/>
                    <a:pathLst>
                      <a:path w="21600" h="21073" fill="none" extrusionOk="0">
                        <a:moveTo>
                          <a:pt x="4741" y="-1"/>
                        </a:moveTo>
                        <a:cubicBezTo>
                          <a:pt x="14597" y="2217"/>
                          <a:pt x="21600" y="10970"/>
                          <a:pt x="21600" y="21073"/>
                        </a:cubicBezTo>
                      </a:path>
                      <a:path w="21600" h="21073" stroke="0" extrusionOk="0">
                        <a:moveTo>
                          <a:pt x="4741" y="-1"/>
                        </a:moveTo>
                        <a:cubicBezTo>
                          <a:pt x="14597" y="2217"/>
                          <a:pt x="21600" y="10970"/>
                          <a:pt x="21600" y="21073"/>
                        </a:cubicBezTo>
                        <a:lnTo>
                          <a:pt x="0" y="21073"/>
                        </a:lnTo>
                        <a:close/>
                      </a:path>
                    </a:pathLst>
                  </a:custGeom>
                  <a:noFill/>
                  <a:ln w="38100">
                    <a:solidFill>
                      <a:srgbClr val="FF0000"/>
                    </a:solidFill>
                    <a:round/>
                    <a:headEnd/>
                    <a:tailEnd type="triangle" w="sm" len="lg"/>
                  </a:ln>
                </p:spPr>
                <p:txBody>
                  <a:bodyPr wrap="none" anchor="ctr"/>
                  <a:lstStyle/>
                  <a:p>
                    <a:endParaRPr lang="en-US"/>
                  </a:p>
                </p:txBody>
              </p:sp>
              <p:sp>
                <p:nvSpPr>
                  <p:cNvPr id="27" name="Arc 27"/>
                  <p:cNvSpPr>
                    <a:spLocks/>
                  </p:cNvSpPr>
                  <p:nvPr/>
                </p:nvSpPr>
                <p:spPr bwMode="auto">
                  <a:xfrm rot="3527599" flipH="1" flipV="1">
                    <a:off x="311" y="2233"/>
                    <a:ext cx="240" cy="94"/>
                  </a:xfrm>
                  <a:custGeom>
                    <a:avLst/>
                    <a:gdLst>
                      <a:gd name="T0" fmla="*/ 53 w 21600"/>
                      <a:gd name="T1" fmla="*/ 0 h 21073"/>
                      <a:gd name="T2" fmla="*/ 240 w 21600"/>
                      <a:gd name="T3" fmla="*/ 94 h 21073"/>
                      <a:gd name="T4" fmla="*/ 0 w 21600"/>
                      <a:gd name="T5" fmla="*/ 94 h 21073"/>
                      <a:gd name="T6" fmla="*/ 0 60000 65536"/>
                      <a:gd name="T7" fmla="*/ 0 60000 65536"/>
                      <a:gd name="T8" fmla="*/ 0 60000 65536"/>
                      <a:gd name="T9" fmla="*/ 0 w 21600"/>
                      <a:gd name="T10" fmla="*/ 0 h 21073"/>
                      <a:gd name="T11" fmla="*/ 21600 w 21600"/>
                      <a:gd name="T12" fmla="*/ 21073 h 21073"/>
                    </a:gdLst>
                    <a:ahLst/>
                    <a:cxnLst>
                      <a:cxn ang="T6">
                        <a:pos x="T0" y="T1"/>
                      </a:cxn>
                      <a:cxn ang="T7">
                        <a:pos x="T2" y="T3"/>
                      </a:cxn>
                      <a:cxn ang="T8">
                        <a:pos x="T4" y="T5"/>
                      </a:cxn>
                    </a:cxnLst>
                    <a:rect l="T9" t="T10" r="T11" b="T12"/>
                    <a:pathLst>
                      <a:path w="21600" h="21073" fill="none" extrusionOk="0">
                        <a:moveTo>
                          <a:pt x="4741" y="-1"/>
                        </a:moveTo>
                        <a:cubicBezTo>
                          <a:pt x="14597" y="2217"/>
                          <a:pt x="21600" y="10970"/>
                          <a:pt x="21600" y="21073"/>
                        </a:cubicBezTo>
                      </a:path>
                      <a:path w="21600" h="21073" stroke="0" extrusionOk="0">
                        <a:moveTo>
                          <a:pt x="4741" y="-1"/>
                        </a:moveTo>
                        <a:cubicBezTo>
                          <a:pt x="14597" y="2217"/>
                          <a:pt x="21600" y="10970"/>
                          <a:pt x="21600" y="21073"/>
                        </a:cubicBezTo>
                        <a:lnTo>
                          <a:pt x="0" y="21073"/>
                        </a:lnTo>
                        <a:close/>
                      </a:path>
                    </a:pathLst>
                  </a:custGeom>
                  <a:noFill/>
                  <a:ln w="38100">
                    <a:solidFill>
                      <a:srgbClr val="FF0000"/>
                    </a:solidFill>
                    <a:round/>
                    <a:headEnd/>
                    <a:tailEnd type="triangle" w="sm" len="lg"/>
                  </a:ln>
                </p:spPr>
                <p:txBody>
                  <a:bodyPr wrap="none" anchor="ctr"/>
                  <a:lstStyle/>
                  <a:p>
                    <a:endParaRPr lang="en-US"/>
                  </a:p>
                </p:txBody>
              </p:sp>
              <p:sp>
                <p:nvSpPr>
                  <p:cNvPr id="28" name="Arc 28"/>
                  <p:cNvSpPr>
                    <a:spLocks/>
                  </p:cNvSpPr>
                  <p:nvPr/>
                </p:nvSpPr>
                <p:spPr bwMode="auto">
                  <a:xfrm flipH="1" flipV="1">
                    <a:off x="768" y="2790"/>
                    <a:ext cx="240" cy="94"/>
                  </a:xfrm>
                  <a:custGeom>
                    <a:avLst/>
                    <a:gdLst>
                      <a:gd name="T0" fmla="*/ 53 w 21600"/>
                      <a:gd name="T1" fmla="*/ 0 h 21073"/>
                      <a:gd name="T2" fmla="*/ 240 w 21600"/>
                      <a:gd name="T3" fmla="*/ 94 h 21073"/>
                      <a:gd name="T4" fmla="*/ 0 w 21600"/>
                      <a:gd name="T5" fmla="*/ 94 h 21073"/>
                      <a:gd name="T6" fmla="*/ 0 60000 65536"/>
                      <a:gd name="T7" fmla="*/ 0 60000 65536"/>
                      <a:gd name="T8" fmla="*/ 0 60000 65536"/>
                      <a:gd name="T9" fmla="*/ 0 w 21600"/>
                      <a:gd name="T10" fmla="*/ 0 h 21073"/>
                      <a:gd name="T11" fmla="*/ 21600 w 21600"/>
                      <a:gd name="T12" fmla="*/ 21073 h 21073"/>
                    </a:gdLst>
                    <a:ahLst/>
                    <a:cxnLst>
                      <a:cxn ang="T6">
                        <a:pos x="T0" y="T1"/>
                      </a:cxn>
                      <a:cxn ang="T7">
                        <a:pos x="T2" y="T3"/>
                      </a:cxn>
                      <a:cxn ang="T8">
                        <a:pos x="T4" y="T5"/>
                      </a:cxn>
                    </a:cxnLst>
                    <a:rect l="T9" t="T10" r="T11" b="T12"/>
                    <a:pathLst>
                      <a:path w="21600" h="21073" fill="none" extrusionOk="0">
                        <a:moveTo>
                          <a:pt x="4741" y="-1"/>
                        </a:moveTo>
                        <a:cubicBezTo>
                          <a:pt x="14597" y="2217"/>
                          <a:pt x="21600" y="10970"/>
                          <a:pt x="21600" y="21073"/>
                        </a:cubicBezTo>
                      </a:path>
                      <a:path w="21600" h="21073" stroke="0" extrusionOk="0">
                        <a:moveTo>
                          <a:pt x="4741" y="-1"/>
                        </a:moveTo>
                        <a:cubicBezTo>
                          <a:pt x="14597" y="2217"/>
                          <a:pt x="21600" y="10970"/>
                          <a:pt x="21600" y="21073"/>
                        </a:cubicBezTo>
                        <a:lnTo>
                          <a:pt x="0" y="21073"/>
                        </a:lnTo>
                        <a:close/>
                      </a:path>
                    </a:pathLst>
                  </a:custGeom>
                  <a:noFill/>
                  <a:ln w="38100">
                    <a:solidFill>
                      <a:srgbClr val="FF0000"/>
                    </a:solidFill>
                    <a:round/>
                    <a:headEnd/>
                    <a:tailEnd type="triangle" w="sm" len="lg"/>
                  </a:ln>
                </p:spPr>
                <p:txBody>
                  <a:bodyPr wrap="none" anchor="ctr"/>
                  <a:lstStyle/>
                  <a:p>
                    <a:endParaRPr lang="en-US"/>
                  </a:p>
                </p:txBody>
              </p:sp>
              <p:sp>
                <p:nvSpPr>
                  <p:cNvPr id="29" name="Arc 29"/>
                  <p:cNvSpPr>
                    <a:spLocks/>
                  </p:cNvSpPr>
                  <p:nvPr/>
                </p:nvSpPr>
                <p:spPr bwMode="auto">
                  <a:xfrm rot="1833950" flipH="1" flipV="1">
                    <a:off x="459" y="2568"/>
                    <a:ext cx="240" cy="94"/>
                  </a:xfrm>
                  <a:custGeom>
                    <a:avLst/>
                    <a:gdLst>
                      <a:gd name="T0" fmla="*/ 53 w 21600"/>
                      <a:gd name="T1" fmla="*/ 0 h 21073"/>
                      <a:gd name="T2" fmla="*/ 240 w 21600"/>
                      <a:gd name="T3" fmla="*/ 94 h 21073"/>
                      <a:gd name="T4" fmla="*/ 0 w 21600"/>
                      <a:gd name="T5" fmla="*/ 94 h 21073"/>
                      <a:gd name="T6" fmla="*/ 0 60000 65536"/>
                      <a:gd name="T7" fmla="*/ 0 60000 65536"/>
                      <a:gd name="T8" fmla="*/ 0 60000 65536"/>
                      <a:gd name="T9" fmla="*/ 0 w 21600"/>
                      <a:gd name="T10" fmla="*/ 0 h 21073"/>
                      <a:gd name="T11" fmla="*/ 21600 w 21600"/>
                      <a:gd name="T12" fmla="*/ 21073 h 21073"/>
                    </a:gdLst>
                    <a:ahLst/>
                    <a:cxnLst>
                      <a:cxn ang="T6">
                        <a:pos x="T0" y="T1"/>
                      </a:cxn>
                      <a:cxn ang="T7">
                        <a:pos x="T2" y="T3"/>
                      </a:cxn>
                      <a:cxn ang="T8">
                        <a:pos x="T4" y="T5"/>
                      </a:cxn>
                    </a:cxnLst>
                    <a:rect l="T9" t="T10" r="T11" b="T12"/>
                    <a:pathLst>
                      <a:path w="21600" h="21073" fill="none" extrusionOk="0">
                        <a:moveTo>
                          <a:pt x="4741" y="-1"/>
                        </a:moveTo>
                        <a:cubicBezTo>
                          <a:pt x="14597" y="2217"/>
                          <a:pt x="21600" y="10970"/>
                          <a:pt x="21600" y="21073"/>
                        </a:cubicBezTo>
                      </a:path>
                      <a:path w="21600" h="21073" stroke="0" extrusionOk="0">
                        <a:moveTo>
                          <a:pt x="4741" y="-1"/>
                        </a:moveTo>
                        <a:cubicBezTo>
                          <a:pt x="14597" y="2217"/>
                          <a:pt x="21600" y="10970"/>
                          <a:pt x="21600" y="21073"/>
                        </a:cubicBezTo>
                        <a:lnTo>
                          <a:pt x="0" y="21073"/>
                        </a:lnTo>
                        <a:close/>
                      </a:path>
                    </a:pathLst>
                  </a:custGeom>
                  <a:noFill/>
                  <a:ln w="38100">
                    <a:solidFill>
                      <a:srgbClr val="FF0000"/>
                    </a:solidFill>
                    <a:round/>
                    <a:headEnd/>
                    <a:tailEnd type="triangle" w="sm" len="lg"/>
                  </a:ln>
                </p:spPr>
                <p:txBody>
                  <a:bodyPr wrap="none" anchor="ctr"/>
                  <a:lstStyle/>
                  <a:p>
                    <a:endParaRPr lang="en-US"/>
                  </a:p>
                </p:txBody>
              </p:sp>
              <p:sp>
                <p:nvSpPr>
                  <p:cNvPr id="30" name="Arc 30"/>
                  <p:cNvSpPr>
                    <a:spLocks/>
                  </p:cNvSpPr>
                  <p:nvPr/>
                </p:nvSpPr>
                <p:spPr bwMode="auto">
                  <a:xfrm rot="-4798030" flipH="1" flipV="1">
                    <a:off x="2087" y="2233"/>
                    <a:ext cx="240" cy="94"/>
                  </a:xfrm>
                  <a:custGeom>
                    <a:avLst/>
                    <a:gdLst>
                      <a:gd name="T0" fmla="*/ 53 w 21600"/>
                      <a:gd name="T1" fmla="*/ 0 h 21073"/>
                      <a:gd name="T2" fmla="*/ 240 w 21600"/>
                      <a:gd name="T3" fmla="*/ 94 h 21073"/>
                      <a:gd name="T4" fmla="*/ 0 w 21600"/>
                      <a:gd name="T5" fmla="*/ 94 h 21073"/>
                      <a:gd name="T6" fmla="*/ 0 60000 65536"/>
                      <a:gd name="T7" fmla="*/ 0 60000 65536"/>
                      <a:gd name="T8" fmla="*/ 0 60000 65536"/>
                      <a:gd name="T9" fmla="*/ 0 w 21600"/>
                      <a:gd name="T10" fmla="*/ 0 h 21073"/>
                      <a:gd name="T11" fmla="*/ 21600 w 21600"/>
                      <a:gd name="T12" fmla="*/ 21073 h 21073"/>
                    </a:gdLst>
                    <a:ahLst/>
                    <a:cxnLst>
                      <a:cxn ang="T6">
                        <a:pos x="T0" y="T1"/>
                      </a:cxn>
                      <a:cxn ang="T7">
                        <a:pos x="T2" y="T3"/>
                      </a:cxn>
                      <a:cxn ang="T8">
                        <a:pos x="T4" y="T5"/>
                      </a:cxn>
                    </a:cxnLst>
                    <a:rect l="T9" t="T10" r="T11" b="T12"/>
                    <a:pathLst>
                      <a:path w="21600" h="21073" fill="none" extrusionOk="0">
                        <a:moveTo>
                          <a:pt x="4741" y="-1"/>
                        </a:moveTo>
                        <a:cubicBezTo>
                          <a:pt x="14597" y="2217"/>
                          <a:pt x="21600" y="10970"/>
                          <a:pt x="21600" y="21073"/>
                        </a:cubicBezTo>
                      </a:path>
                      <a:path w="21600" h="21073" stroke="0" extrusionOk="0">
                        <a:moveTo>
                          <a:pt x="4741" y="-1"/>
                        </a:moveTo>
                        <a:cubicBezTo>
                          <a:pt x="14597" y="2217"/>
                          <a:pt x="21600" y="10970"/>
                          <a:pt x="21600" y="21073"/>
                        </a:cubicBezTo>
                        <a:lnTo>
                          <a:pt x="0" y="21073"/>
                        </a:lnTo>
                        <a:close/>
                      </a:path>
                    </a:pathLst>
                  </a:custGeom>
                  <a:noFill/>
                  <a:ln w="38100">
                    <a:solidFill>
                      <a:srgbClr val="FF0000"/>
                    </a:solidFill>
                    <a:round/>
                    <a:headEnd/>
                    <a:tailEnd type="triangle" w="sm" len="lg"/>
                  </a:ln>
                </p:spPr>
                <p:txBody>
                  <a:bodyPr wrap="none" anchor="ctr"/>
                  <a:lstStyle/>
                  <a:p>
                    <a:endParaRPr lang="en-US"/>
                  </a:p>
                </p:txBody>
              </p:sp>
              <p:sp>
                <p:nvSpPr>
                  <p:cNvPr id="31" name="Arc 31"/>
                  <p:cNvSpPr>
                    <a:spLocks/>
                  </p:cNvSpPr>
                  <p:nvPr/>
                </p:nvSpPr>
                <p:spPr bwMode="auto">
                  <a:xfrm rot="18357349" flipH="1" flipV="1">
                    <a:off x="1626" y="2685"/>
                    <a:ext cx="224" cy="101"/>
                  </a:xfrm>
                  <a:custGeom>
                    <a:avLst/>
                    <a:gdLst>
                      <a:gd name="T0" fmla="*/ 53 w 21600"/>
                      <a:gd name="T1" fmla="*/ 0 h 21073"/>
                      <a:gd name="T2" fmla="*/ 240 w 21600"/>
                      <a:gd name="T3" fmla="*/ 94 h 21073"/>
                      <a:gd name="T4" fmla="*/ 0 w 21600"/>
                      <a:gd name="T5" fmla="*/ 94 h 21073"/>
                      <a:gd name="T6" fmla="*/ 0 60000 65536"/>
                      <a:gd name="T7" fmla="*/ 0 60000 65536"/>
                      <a:gd name="T8" fmla="*/ 0 60000 65536"/>
                      <a:gd name="T9" fmla="*/ 0 w 21600"/>
                      <a:gd name="T10" fmla="*/ 0 h 21073"/>
                      <a:gd name="T11" fmla="*/ 21600 w 21600"/>
                      <a:gd name="T12" fmla="*/ 21073 h 21073"/>
                    </a:gdLst>
                    <a:ahLst/>
                    <a:cxnLst>
                      <a:cxn ang="T6">
                        <a:pos x="T0" y="T1"/>
                      </a:cxn>
                      <a:cxn ang="T7">
                        <a:pos x="T2" y="T3"/>
                      </a:cxn>
                      <a:cxn ang="T8">
                        <a:pos x="T4" y="T5"/>
                      </a:cxn>
                    </a:cxnLst>
                    <a:rect l="T9" t="T10" r="T11" b="T12"/>
                    <a:pathLst>
                      <a:path w="21600" h="21073" fill="none" extrusionOk="0">
                        <a:moveTo>
                          <a:pt x="4741" y="-1"/>
                        </a:moveTo>
                        <a:cubicBezTo>
                          <a:pt x="14597" y="2217"/>
                          <a:pt x="21600" y="10970"/>
                          <a:pt x="21600" y="21073"/>
                        </a:cubicBezTo>
                      </a:path>
                      <a:path w="21600" h="21073" stroke="0" extrusionOk="0">
                        <a:moveTo>
                          <a:pt x="4741" y="-1"/>
                        </a:moveTo>
                        <a:cubicBezTo>
                          <a:pt x="14597" y="2217"/>
                          <a:pt x="21600" y="10970"/>
                          <a:pt x="21600" y="21073"/>
                        </a:cubicBezTo>
                        <a:lnTo>
                          <a:pt x="0" y="21073"/>
                        </a:lnTo>
                        <a:close/>
                      </a:path>
                    </a:pathLst>
                  </a:custGeom>
                  <a:noFill/>
                  <a:ln w="38100">
                    <a:solidFill>
                      <a:srgbClr val="FF0000"/>
                    </a:solidFill>
                    <a:round/>
                    <a:headEnd/>
                    <a:tailEnd type="triangle" w="sm" len="lg"/>
                  </a:ln>
                </p:spPr>
                <p:txBody>
                  <a:bodyPr wrap="none" anchor="ctr"/>
                  <a:lstStyle/>
                  <a:p>
                    <a:endParaRPr lang="en-US"/>
                  </a:p>
                </p:txBody>
              </p:sp>
              <p:sp>
                <p:nvSpPr>
                  <p:cNvPr id="32" name="Arc 32"/>
                  <p:cNvSpPr>
                    <a:spLocks/>
                  </p:cNvSpPr>
                  <p:nvPr/>
                </p:nvSpPr>
                <p:spPr bwMode="auto">
                  <a:xfrm rot="-3859552" flipH="1" flipV="1">
                    <a:off x="1895" y="2473"/>
                    <a:ext cx="240" cy="94"/>
                  </a:xfrm>
                  <a:custGeom>
                    <a:avLst/>
                    <a:gdLst>
                      <a:gd name="T0" fmla="*/ 53 w 21600"/>
                      <a:gd name="T1" fmla="*/ 0 h 21073"/>
                      <a:gd name="T2" fmla="*/ 240 w 21600"/>
                      <a:gd name="T3" fmla="*/ 94 h 21073"/>
                      <a:gd name="T4" fmla="*/ 0 w 21600"/>
                      <a:gd name="T5" fmla="*/ 94 h 21073"/>
                      <a:gd name="T6" fmla="*/ 0 60000 65536"/>
                      <a:gd name="T7" fmla="*/ 0 60000 65536"/>
                      <a:gd name="T8" fmla="*/ 0 60000 65536"/>
                      <a:gd name="T9" fmla="*/ 0 w 21600"/>
                      <a:gd name="T10" fmla="*/ 0 h 21073"/>
                      <a:gd name="T11" fmla="*/ 21600 w 21600"/>
                      <a:gd name="T12" fmla="*/ 21073 h 21073"/>
                    </a:gdLst>
                    <a:ahLst/>
                    <a:cxnLst>
                      <a:cxn ang="T6">
                        <a:pos x="T0" y="T1"/>
                      </a:cxn>
                      <a:cxn ang="T7">
                        <a:pos x="T2" y="T3"/>
                      </a:cxn>
                      <a:cxn ang="T8">
                        <a:pos x="T4" y="T5"/>
                      </a:cxn>
                    </a:cxnLst>
                    <a:rect l="T9" t="T10" r="T11" b="T12"/>
                    <a:pathLst>
                      <a:path w="21600" h="21073" fill="none" extrusionOk="0">
                        <a:moveTo>
                          <a:pt x="4741" y="-1"/>
                        </a:moveTo>
                        <a:cubicBezTo>
                          <a:pt x="14597" y="2217"/>
                          <a:pt x="21600" y="10970"/>
                          <a:pt x="21600" y="21073"/>
                        </a:cubicBezTo>
                      </a:path>
                      <a:path w="21600" h="21073" stroke="0" extrusionOk="0">
                        <a:moveTo>
                          <a:pt x="4741" y="-1"/>
                        </a:moveTo>
                        <a:cubicBezTo>
                          <a:pt x="14597" y="2217"/>
                          <a:pt x="21600" y="10970"/>
                          <a:pt x="21600" y="21073"/>
                        </a:cubicBezTo>
                        <a:lnTo>
                          <a:pt x="0" y="21073"/>
                        </a:lnTo>
                        <a:close/>
                      </a:path>
                    </a:pathLst>
                  </a:custGeom>
                  <a:noFill/>
                  <a:ln w="38100">
                    <a:solidFill>
                      <a:srgbClr val="FF0000"/>
                    </a:solidFill>
                    <a:round/>
                    <a:headEnd/>
                    <a:tailEnd type="triangle" w="sm" len="lg"/>
                  </a:ln>
                </p:spPr>
                <p:txBody>
                  <a:bodyPr wrap="none" anchor="ctr"/>
                  <a:lstStyle/>
                  <a:p>
                    <a:endParaRPr lang="en-US"/>
                  </a:p>
                </p:txBody>
              </p:sp>
            </p:grpSp>
          </p:grpSp>
        </p:grpSp>
      </p:grpSp>
      <p:sp>
        <p:nvSpPr>
          <p:cNvPr id="40" name="Rectangle 39"/>
          <p:cNvSpPr/>
          <p:nvPr/>
        </p:nvSpPr>
        <p:spPr>
          <a:xfrm>
            <a:off x="493122" y="5568932"/>
            <a:ext cx="7939156" cy="707886"/>
          </a:xfrm>
          <a:prstGeom prst="rect">
            <a:avLst/>
          </a:prstGeom>
        </p:spPr>
        <p:txBody>
          <a:bodyPr wrap="square">
            <a:spAutoFit/>
          </a:bodyPr>
          <a:lstStyle/>
          <a:p>
            <a:pPr algn="just" rtl="0"/>
            <a:r>
              <a:rPr lang="en-US" sz="2000" b="1" dirty="0" smtClean="0">
                <a:latin typeface="Tahoma" pitchFamily="34" charset="0"/>
              </a:rPr>
              <a:t>At failure, </a:t>
            </a:r>
            <a:r>
              <a:rPr lang="en-US" sz="2000" b="1" dirty="0" smtClean="0">
                <a:solidFill>
                  <a:srgbClr val="0B0BEF"/>
                </a:solidFill>
                <a:latin typeface="Tahoma" pitchFamily="34" charset="0"/>
              </a:rPr>
              <a:t>shear</a:t>
            </a:r>
            <a:r>
              <a:rPr lang="en-US" sz="2000" b="1" dirty="0" smtClean="0">
                <a:latin typeface="Tahoma" pitchFamily="34" charset="0"/>
              </a:rPr>
              <a:t> </a:t>
            </a:r>
            <a:r>
              <a:rPr lang="en-US" sz="2000" b="1" dirty="0" smtClean="0">
                <a:solidFill>
                  <a:srgbClr val="0B0BEF"/>
                </a:solidFill>
                <a:latin typeface="Tahoma" pitchFamily="34" charset="0"/>
              </a:rPr>
              <a:t>stress</a:t>
            </a:r>
            <a:r>
              <a:rPr lang="en-US" sz="2000" b="1" dirty="0" smtClean="0">
                <a:latin typeface="Tahoma" pitchFamily="34" charset="0"/>
              </a:rPr>
              <a:t> along the failure surface (mobilized shear resistance) reaches the </a:t>
            </a:r>
            <a:r>
              <a:rPr lang="en-US" sz="2000" b="1" dirty="0" smtClean="0">
                <a:solidFill>
                  <a:srgbClr val="0B0BEF"/>
                </a:solidFill>
                <a:latin typeface="Tahoma" pitchFamily="34" charset="0"/>
              </a:rPr>
              <a:t>shear</a:t>
            </a:r>
            <a:r>
              <a:rPr lang="en-US" sz="2000" b="1" dirty="0" smtClean="0">
                <a:latin typeface="Tahoma" pitchFamily="34" charset="0"/>
              </a:rPr>
              <a:t> </a:t>
            </a:r>
            <a:r>
              <a:rPr lang="en-US" sz="2000" b="1" dirty="0" smtClean="0">
                <a:solidFill>
                  <a:srgbClr val="0B0BEF"/>
                </a:solidFill>
                <a:latin typeface="Tahoma" pitchFamily="34" charset="0"/>
              </a:rPr>
              <a:t>strength</a:t>
            </a:r>
            <a:r>
              <a:rPr lang="en-US" sz="2000" b="1" dirty="0" smtClean="0">
                <a:latin typeface="Tahoma" pitchFamily="34" charset="0"/>
              </a:rPr>
              <a:t>.</a:t>
            </a:r>
            <a:endParaRPr lang="en-AU" sz="2000" b="1" dirty="0">
              <a:latin typeface="Tahoma" pitchFamily="34" charset="0"/>
            </a:endParaRPr>
          </a:p>
        </p:txBody>
      </p:sp>
      <p:sp>
        <p:nvSpPr>
          <p:cNvPr id="41" name="Title 1"/>
          <p:cNvSpPr>
            <a:spLocks noGrp="1"/>
          </p:cNvSpPr>
          <p:nvPr>
            <p:ph type="title"/>
          </p:nvPr>
        </p:nvSpPr>
        <p:spPr>
          <a:xfrm>
            <a:off x="11934" y="80448"/>
            <a:ext cx="4143375" cy="495913"/>
          </a:xfrm>
        </p:spPr>
        <p:txBody>
          <a:bodyPr/>
          <a:lstStyle/>
          <a:p>
            <a:r>
              <a:rPr lang="en-US" sz="2400" b="1" u="sng" dirty="0" smtClean="0">
                <a:solidFill>
                  <a:schemeClr val="accent2">
                    <a:lumMod val="75000"/>
                  </a:schemeClr>
                </a:solidFill>
                <a:latin typeface="Arial" pitchFamily="34" charset="0"/>
                <a:cs typeface="Arial" pitchFamily="34" charset="0"/>
              </a:rPr>
              <a:t>Bearing Capacity Failure</a:t>
            </a:r>
            <a:endParaRPr lang="en-US" sz="2400" b="1" u="sng" dirty="0">
              <a:solidFill>
                <a:schemeClr val="accent2">
                  <a:lumMod val="75000"/>
                </a:schemeClr>
              </a:solidFill>
            </a:endParaRPr>
          </a:p>
        </p:txBody>
      </p:sp>
      <p:grpSp>
        <p:nvGrpSpPr>
          <p:cNvPr id="42" name="Group 41"/>
          <p:cNvGrpSpPr/>
          <p:nvPr/>
        </p:nvGrpSpPr>
        <p:grpSpPr>
          <a:xfrm>
            <a:off x="6144818" y="570146"/>
            <a:ext cx="2638425" cy="2873375"/>
            <a:chOff x="1090613" y="1423988"/>
            <a:chExt cx="2638425" cy="2873375"/>
          </a:xfrm>
        </p:grpSpPr>
        <p:pic>
          <p:nvPicPr>
            <p:cNvPr id="43" name="Picture 4" descr="http://environment.uwe.ac.uk/geocal/SoilMech/shear/pics/SHEARING.gif"/>
            <p:cNvPicPr>
              <a:picLocks noChangeAspect="1" noChangeArrowheads="1"/>
            </p:cNvPicPr>
            <p:nvPr/>
          </p:nvPicPr>
          <p:blipFill>
            <a:blip r:embed="rId4">
              <a:extLst>
                <a:ext uri="{28A0092B-C50C-407E-A947-70E740481C1C}">
                  <a14:useLocalDpi xmlns:a14="http://schemas.microsoft.com/office/drawing/2010/main" val="0"/>
                </a:ext>
              </a:extLst>
            </a:blip>
            <a:srcRect b="47096"/>
            <a:stretch>
              <a:fillRect/>
            </a:stretch>
          </p:blipFill>
          <p:spPr bwMode="auto">
            <a:xfrm>
              <a:off x="1090613" y="3016251"/>
              <a:ext cx="2638425"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9863" y="1423988"/>
              <a:ext cx="969963" cy="159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75097030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1042" y="-14288"/>
            <a:ext cx="4831772" cy="461665"/>
          </a:xfrm>
          <a:prstGeom prst="rect">
            <a:avLst/>
          </a:prstGeom>
        </p:spPr>
        <p:txBody>
          <a:bodyPr wrap="none">
            <a:spAutoFit/>
          </a:bodyPr>
          <a:lstStyle/>
          <a:p>
            <a:pPr algn="l" rtl="0"/>
            <a:r>
              <a:rPr lang="en-US" sz="2400" b="1" u="sng" dirty="0" smtClean="0">
                <a:solidFill>
                  <a:srgbClr val="C00000"/>
                </a:solidFill>
              </a:rPr>
              <a:t>Mohr-Coulomb Failure Criterion</a:t>
            </a:r>
            <a:endParaRPr lang="en-US" sz="2400" b="1" u="sng" dirty="0">
              <a:solidFill>
                <a:srgbClr val="C00000"/>
              </a:solidFill>
            </a:endParaRPr>
          </a:p>
        </p:txBody>
      </p:sp>
      <p:sp>
        <p:nvSpPr>
          <p:cNvPr id="5" name="Rectangle 4"/>
          <p:cNvSpPr/>
          <p:nvPr/>
        </p:nvSpPr>
        <p:spPr>
          <a:xfrm>
            <a:off x="313438" y="324900"/>
            <a:ext cx="8173336"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The disadvantages of </a:t>
            </a:r>
            <a:r>
              <a:rPr lang="en-US" sz="2400" b="1" dirty="0">
                <a:solidFill>
                  <a:srgbClr val="0000FF"/>
                </a:solidFill>
                <a:latin typeface="+mn-lt"/>
              </a:rPr>
              <a:t>Mohr</a:t>
            </a:r>
            <a:r>
              <a:rPr lang="en-US" sz="2400" b="1" dirty="0">
                <a:latin typeface="+mn-lt"/>
              </a:rPr>
              <a:t> </a:t>
            </a:r>
            <a:r>
              <a:rPr lang="en-US" sz="2400" b="1" dirty="0">
                <a:solidFill>
                  <a:srgbClr val="0000FF"/>
                </a:solidFill>
                <a:latin typeface="+mn-lt"/>
              </a:rPr>
              <a:t>failure</a:t>
            </a:r>
            <a:r>
              <a:rPr lang="en-US" sz="2400" b="1" dirty="0">
                <a:latin typeface="+mn-lt"/>
              </a:rPr>
              <a:t> </a:t>
            </a:r>
            <a:r>
              <a:rPr lang="en-US" sz="2400" b="1" dirty="0">
                <a:solidFill>
                  <a:srgbClr val="0000FF"/>
                </a:solidFill>
                <a:latin typeface="+mn-lt"/>
              </a:rPr>
              <a:t>envelope</a:t>
            </a:r>
            <a:r>
              <a:rPr lang="en-US" sz="2400" b="1" dirty="0">
                <a:latin typeface="+mn-lt"/>
              </a:rPr>
              <a:t> is that it is a </a:t>
            </a:r>
            <a:r>
              <a:rPr lang="en-US" sz="2400" b="1" u="sng" dirty="0">
                <a:solidFill>
                  <a:srgbClr val="0B0BEF"/>
                </a:solidFill>
                <a:latin typeface="+mn-lt"/>
              </a:rPr>
              <a:t>curved</a:t>
            </a:r>
            <a:r>
              <a:rPr lang="en-US" sz="2400" b="1" dirty="0">
                <a:latin typeface="+mn-lt"/>
              </a:rPr>
              <a:t> line, and needs a lot of tests to construct and difficult to use.</a:t>
            </a:r>
          </a:p>
        </p:txBody>
      </p:sp>
      <mc:AlternateContent xmlns:mc="http://schemas.openxmlformats.org/markup-compatibility/2006" xmlns:a14="http://schemas.microsoft.com/office/drawing/2010/main">
        <mc:Choice Requires="a14">
          <p:sp>
            <p:nvSpPr>
              <p:cNvPr id="6" name="TextBox 5"/>
              <p:cNvSpPr txBox="1"/>
              <p:nvPr/>
            </p:nvSpPr>
            <p:spPr>
              <a:xfrm>
                <a:off x="935751" y="2653395"/>
                <a:ext cx="3282353" cy="40434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solidFill>
                                <a:srgbClr val="00B050"/>
                              </a:solidFill>
                              <a:latin typeface="Cambria Math" panose="02040503050406030204" pitchFamily="18" charset="0"/>
                              <a:ea typeface="Cambria Math" panose="02040503050406030204" pitchFamily="18" charset="0"/>
                            </a:rPr>
                          </m:ctrlPr>
                        </m:sSubPr>
                        <m:e>
                          <m:r>
                            <a:rPr lang="en-US" sz="2400" b="1" i="1" smtClean="0">
                              <a:solidFill>
                                <a:srgbClr val="00B050"/>
                              </a:solidFill>
                              <a:latin typeface="Cambria Math" panose="02040503050406030204" pitchFamily="18" charset="0"/>
                              <a:ea typeface="Cambria Math" panose="02040503050406030204" pitchFamily="18" charset="0"/>
                            </a:rPr>
                            <m:t>𝝉</m:t>
                          </m:r>
                        </m:e>
                        <m:sub>
                          <m:r>
                            <a:rPr lang="en-US" sz="2400" b="1" i="1" smtClean="0">
                              <a:solidFill>
                                <a:srgbClr val="00B050"/>
                              </a:solidFill>
                              <a:latin typeface="Cambria Math" panose="02040503050406030204" pitchFamily="18" charset="0"/>
                              <a:ea typeface="Cambria Math" panose="02040503050406030204" pitchFamily="18" charset="0"/>
                            </a:rPr>
                            <m:t>𝒇</m:t>
                          </m:r>
                        </m:sub>
                      </m:sSub>
                      <m:r>
                        <a:rPr lang="en-US" sz="2400" b="1" i="1" smtClean="0">
                          <a:solidFill>
                            <a:srgbClr val="00B050"/>
                          </a:solidFill>
                          <a:latin typeface="Cambria Math" panose="02040503050406030204" pitchFamily="18" charset="0"/>
                        </a:rPr>
                        <m:t>=</m:t>
                      </m:r>
                      <m:r>
                        <a:rPr lang="en-US" sz="2400" b="1" i="1" smtClean="0">
                          <a:solidFill>
                            <a:srgbClr val="00B050"/>
                          </a:solidFill>
                          <a:latin typeface="Cambria Math" panose="02040503050406030204" pitchFamily="18" charset="0"/>
                        </a:rPr>
                        <m:t>𝑪</m:t>
                      </m:r>
                      <m:r>
                        <a:rPr lang="en-US" sz="2400" b="1" i="1" smtClean="0">
                          <a:solidFill>
                            <a:srgbClr val="00B050"/>
                          </a:solidFill>
                          <a:latin typeface="Cambria Math" panose="02040503050406030204" pitchFamily="18" charset="0"/>
                        </a:rPr>
                        <m:t> +</m:t>
                      </m:r>
                      <m:sSub>
                        <m:sSubPr>
                          <m:ctrlPr>
                            <a:rPr lang="en-US" sz="2400" b="1" i="1" smtClean="0">
                              <a:solidFill>
                                <a:srgbClr val="00B050"/>
                              </a:solidFill>
                              <a:latin typeface="Cambria Math" panose="02040503050406030204" pitchFamily="18" charset="0"/>
                            </a:rPr>
                          </m:ctrlPr>
                        </m:sSubPr>
                        <m:e>
                          <m:r>
                            <a:rPr lang="en-US" sz="2400" b="1" i="1" smtClean="0">
                              <a:solidFill>
                                <a:srgbClr val="00B050"/>
                              </a:solidFill>
                              <a:latin typeface="Cambria Math" panose="02040503050406030204" pitchFamily="18" charset="0"/>
                              <a:ea typeface="Cambria Math" panose="02040503050406030204" pitchFamily="18" charset="0"/>
                            </a:rPr>
                            <m:t>𝝈</m:t>
                          </m:r>
                        </m:e>
                        <m:sub>
                          <m:r>
                            <a:rPr lang="en-US" sz="2400" b="1" i="1" smtClean="0">
                              <a:solidFill>
                                <a:srgbClr val="00B050"/>
                              </a:solidFill>
                              <a:latin typeface="Cambria Math" panose="02040503050406030204" pitchFamily="18" charset="0"/>
                            </a:rPr>
                            <m:t>𝒏</m:t>
                          </m:r>
                        </m:sub>
                      </m:sSub>
                      <m:r>
                        <a:rPr lang="en-US" sz="2400" b="1" i="1" smtClean="0">
                          <a:solidFill>
                            <a:srgbClr val="00B050"/>
                          </a:solidFill>
                          <a:latin typeface="Cambria Math" panose="02040503050406030204" pitchFamily="18" charset="0"/>
                          <a:ea typeface="Cambria Math" panose="02040503050406030204" pitchFamily="18" charset="0"/>
                        </a:rPr>
                        <m:t> </m:t>
                      </m:r>
                      <m:r>
                        <a:rPr lang="en-US" sz="2400" b="1" i="1" smtClean="0">
                          <a:solidFill>
                            <a:srgbClr val="00B050"/>
                          </a:solidFill>
                          <a:latin typeface="Cambria Math" panose="02040503050406030204" pitchFamily="18" charset="0"/>
                        </a:rPr>
                        <m:t>𝒕𝒂𝒏</m:t>
                      </m:r>
                      <m:r>
                        <a:rPr lang="en-US" sz="2400" b="1" i="1" smtClean="0">
                          <a:solidFill>
                            <a:srgbClr val="00B050"/>
                          </a:solidFill>
                          <a:latin typeface="Cambria Math" panose="02040503050406030204" pitchFamily="18" charset="0"/>
                          <a:ea typeface="Cambria Math" panose="02040503050406030204" pitchFamily="18" charset="0"/>
                        </a:rPr>
                        <m:t>∅</m:t>
                      </m:r>
                    </m:oMath>
                  </m:oMathPara>
                </a14:m>
                <a:endParaRPr lang="en-US" sz="2400" b="1" dirty="0">
                  <a:solidFill>
                    <a:srgbClr val="00B050"/>
                  </a:solidFill>
                  <a:latin typeface="+mn-lt"/>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935751" y="2653395"/>
                <a:ext cx="3282353" cy="404341"/>
              </a:xfrm>
              <a:prstGeom prst="rect">
                <a:avLst/>
              </a:prstGeom>
              <a:blipFill rotWithShape="0">
                <a:blip r:embed="rId3"/>
                <a:stretch>
                  <a:fillRect b="-25373"/>
                </a:stretch>
              </a:blipFill>
            </p:spPr>
            <p:txBody>
              <a:bodyPr/>
              <a:lstStyle/>
              <a:p>
                <a:r>
                  <a:rPr lang="en-US">
                    <a:noFill/>
                  </a:rPr>
                  <a:t> </a:t>
                </a:r>
              </a:p>
            </p:txBody>
          </p:sp>
        </mc:Fallback>
      </mc:AlternateContent>
      <p:sp>
        <p:nvSpPr>
          <p:cNvPr id="9" name="Rectangle 8"/>
          <p:cNvSpPr/>
          <p:nvPr/>
        </p:nvSpPr>
        <p:spPr>
          <a:xfrm>
            <a:off x="313437" y="1420967"/>
            <a:ext cx="8173337"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rPr>
              <a:t>It was then approximated to be a straight line, and the equation for the line was written in terms of the Coulomb strength parameters C and </a:t>
            </a:r>
            <a:r>
              <a:rPr lang="en-US" sz="2400" b="1" dirty="0">
                <a:latin typeface="+mn-lt"/>
                <a:sym typeface="Symbol" panose="05050102010706020507" pitchFamily="18" charset="2"/>
              </a:rPr>
              <a:t></a:t>
            </a:r>
            <a:r>
              <a:rPr lang="en-US" sz="2400" b="1" dirty="0">
                <a:latin typeface="+mn-lt"/>
              </a:rPr>
              <a:t> , as </a:t>
            </a:r>
          </a:p>
        </p:txBody>
      </p:sp>
      <p:sp>
        <p:nvSpPr>
          <p:cNvPr id="11" name="Rectangle 10"/>
          <p:cNvSpPr/>
          <p:nvPr/>
        </p:nvSpPr>
        <p:spPr>
          <a:xfrm>
            <a:off x="313439" y="3045758"/>
            <a:ext cx="8173336"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rPr>
              <a:t>This gave the birth to </a:t>
            </a:r>
            <a:r>
              <a:rPr lang="en-US" sz="2400" b="1" dirty="0" smtClean="0">
                <a:solidFill>
                  <a:srgbClr val="0B0BEF"/>
                </a:solidFill>
                <a:latin typeface="+mn-lt"/>
              </a:rPr>
              <a:t>MOHR-COULOMB</a:t>
            </a:r>
            <a:r>
              <a:rPr lang="en-US" sz="2400" b="1" dirty="0" smtClean="0">
                <a:latin typeface="+mn-lt"/>
              </a:rPr>
              <a:t> </a:t>
            </a:r>
            <a:r>
              <a:rPr lang="en-US" sz="2400" b="1" dirty="0" smtClean="0">
                <a:solidFill>
                  <a:srgbClr val="0B0BEF"/>
                </a:solidFill>
                <a:latin typeface="+mn-lt"/>
              </a:rPr>
              <a:t>FAILURE</a:t>
            </a:r>
            <a:r>
              <a:rPr lang="en-US" sz="2400" b="1" dirty="0" smtClean="0">
                <a:latin typeface="+mn-lt"/>
              </a:rPr>
              <a:t> </a:t>
            </a:r>
            <a:r>
              <a:rPr lang="en-US" sz="2400" b="1" dirty="0" smtClean="0">
                <a:solidFill>
                  <a:srgbClr val="0B0BEF"/>
                </a:solidFill>
                <a:latin typeface="+mn-lt"/>
              </a:rPr>
              <a:t>CRITERION</a:t>
            </a:r>
            <a:r>
              <a:rPr lang="en-US" sz="2400" b="1" dirty="0" smtClean="0">
                <a:latin typeface="+mn-lt"/>
              </a:rPr>
              <a:t>, which is by far the most popular criterion applied to soils.</a:t>
            </a:r>
            <a:endParaRPr lang="en-US" sz="2400" dirty="0">
              <a:latin typeface="+mn-lt"/>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1539260569"/>
              </p:ext>
            </p:extLst>
          </p:nvPr>
        </p:nvGraphicFramePr>
        <p:xfrm>
          <a:off x="4587610" y="4578016"/>
          <a:ext cx="3531563" cy="759239"/>
        </p:xfrm>
        <a:graphic>
          <a:graphicData uri="http://schemas.openxmlformats.org/presentationml/2006/ole">
            <mc:AlternateContent xmlns:mc="http://schemas.openxmlformats.org/markup-compatibility/2006">
              <mc:Choice xmlns:v="urn:schemas-microsoft-com:vml" Requires="v">
                <p:oleObj spid="_x0000_s533618" name="Equation" r:id="rId4" imgW="1028520" imgH="241200" progId="Equation.3">
                  <p:embed/>
                </p:oleObj>
              </mc:Choice>
              <mc:Fallback>
                <p:oleObj name="Equation" r:id="rId4" imgW="1028520" imgH="2412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7610" y="4578016"/>
                        <a:ext cx="3531563" cy="7592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4" name="Group 50"/>
          <p:cNvGrpSpPr>
            <a:grpSpLocks/>
          </p:cNvGrpSpPr>
          <p:nvPr/>
        </p:nvGrpSpPr>
        <p:grpSpPr bwMode="auto">
          <a:xfrm>
            <a:off x="800998" y="3846385"/>
            <a:ext cx="4528303" cy="2977598"/>
            <a:chOff x="377" y="1418"/>
            <a:chExt cx="3003" cy="2157"/>
          </a:xfrm>
        </p:grpSpPr>
        <p:sp>
          <p:nvSpPr>
            <p:cNvPr id="29" name="Line 19"/>
            <p:cNvSpPr>
              <a:spLocks noChangeShapeType="1"/>
            </p:cNvSpPr>
            <p:nvPr/>
          </p:nvSpPr>
          <p:spPr bwMode="auto">
            <a:xfrm>
              <a:off x="1728" y="2400"/>
              <a:ext cx="0" cy="864"/>
            </a:xfrm>
            <a:prstGeom prst="line">
              <a:avLst/>
            </a:prstGeom>
            <a:noFill/>
            <a:ln w="9525">
              <a:solidFill>
                <a:schemeClr val="tx1"/>
              </a:solidFill>
              <a:prstDash val="sysDot"/>
              <a:round/>
              <a:headEnd/>
              <a:tailEnd/>
            </a:ln>
          </p:spPr>
          <p:txBody>
            <a:bodyPr wrap="none"/>
            <a:lstStyle/>
            <a:p>
              <a:endParaRPr lang="en-US"/>
            </a:p>
          </p:txBody>
        </p:sp>
        <p:sp>
          <p:nvSpPr>
            <p:cNvPr id="30" name="Text Box 21"/>
            <p:cNvSpPr txBox="1">
              <a:spLocks noChangeArrowheads="1"/>
            </p:cNvSpPr>
            <p:nvPr/>
          </p:nvSpPr>
          <p:spPr bwMode="auto">
            <a:xfrm>
              <a:off x="1584" y="3216"/>
              <a:ext cx="426" cy="334"/>
            </a:xfrm>
            <a:prstGeom prst="rect">
              <a:avLst/>
            </a:prstGeom>
            <a:noFill/>
            <a:ln w="9525">
              <a:noFill/>
              <a:miter lim="800000"/>
              <a:headEnd/>
              <a:tailEnd/>
            </a:ln>
          </p:spPr>
          <p:txBody>
            <a:bodyPr>
              <a:spAutoFit/>
            </a:bodyPr>
            <a:lstStyle/>
            <a:p>
              <a:pPr algn="l" rtl="0"/>
              <a:r>
                <a:rPr lang="en-AU" sz="2400" b="0" dirty="0">
                  <a:latin typeface="Times New Roman" pitchFamily="18" charset="0"/>
                  <a:sym typeface="Symbol" pitchFamily="18" charset="2"/>
                </a:rPr>
                <a:t></a:t>
              </a:r>
              <a:r>
                <a:rPr lang="en-AU" sz="2400" b="0" dirty="0">
                  <a:latin typeface="Blazing" panose="00000400000000000000" pitchFamily="2" charset="0"/>
                  <a:sym typeface="Symbol" pitchFamily="18" charset="2"/>
                </a:rPr>
                <a:t>’</a:t>
              </a:r>
              <a:r>
                <a:rPr lang="en-US" sz="2400" b="0" baseline="-25000" dirty="0">
                  <a:latin typeface="Times New Roman" pitchFamily="18" charset="0"/>
                  <a:sym typeface="Symbol" pitchFamily="18" charset="2"/>
                </a:rPr>
                <a:t>f</a:t>
              </a:r>
              <a:endParaRPr lang="en-AU" sz="2400" b="0" dirty="0">
                <a:latin typeface="Times New Roman" pitchFamily="18" charset="0"/>
              </a:endParaRPr>
            </a:p>
          </p:txBody>
        </p:sp>
        <p:grpSp>
          <p:nvGrpSpPr>
            <p:cNvPr id="31" name="Group 33"/>
            <p:cNvGrpSpPr>
              <a:grpSpLocks/>
            </p:cNvGrpSpPr>
            <p:nvPr/>
          </p:nvGrpSpPr>
          <p:grpSpPr bwMode="auto">
            <a:xfrm>
              <a:off x="384" y="2256"/>
              <a:ext cx="1392" cy="288"/>
              <a:chOff x="384" y="2256"/>
              <a:chExt cx="1392" cy="288"/>
            </a:xfrm>
          </p:grpSpPr>
          <p:sp>
            <p:nvSpPr>
              <p:cNvPr id="41" name="Text Box 22"/>
              <p:cNvSpPr txBox="1">
                <a:spLocks noChangeArrowheads="1"/>
              </p:cNvSpPr>
              <p:nvPr/>
            </p:nvSpPr>
            <p:spPr bwMode="auto">
              <a:xfrm>
                <a:off x="384" y="2256"/>
                <a:ext cx="288" cy="288"/>
              </a:xfrm>
              <a:prstGeom prst="rect">
                <a:avLst/>
              </a:prstGeom>
              <a:noFill/>
              <a:ln w="9525">
                <a:noFill/>
                <a:miter lim="800000"/>
                <a:headEnd/>
                <a:tailEnd/>
              </a:ln>
            </p:spPr>
            <p:txBody>
              <a:bodyPr>
                <a:spAutoFit/>
              </a:bodyPr>
              <a:lstStyle/>
              <a:p>
                <a:r>
                  <a:rPr lang="en-AU" sz="2400" b="0" dirty="0">
                    <a:latin typeface="Times New Roman" pitchFamily="18" charset="0"/>
                    <a:sym typeface="Symbol" pitchFamily="18" charset="2"/>
                  </a:rPr>
                  <a:t></a:t>
                </a:r>
                <a:r>
                  <a:rPr lang="en-US" sz="2400" b="0" baseline="-25000" dirty="0">
                    <a:latin typeface="Times New Roman" pitchFamily="18" charset="0"/>
                    <a:sym typeface="Symbol" pitchFamily="18" charset="2"/>
                  </a:rPr>
                  <a:t>f</a:t>
                </a:r>
                <a:endParaRPr lang="en-AU" sz="2400" b="0" dirty="0">
                  <a:latin typeface="Times New Roman" pitchFamily="18" charset="0"/>
                </a:endParaRPr>
              </a:p>
            </p:txBody>
          </p:sp>
          <p:sp>
            <p:nvSpPr>
              <p:cNvPr id="42" name="Line 23"/>
              <p:cNvSpPr>
                <a:spLocks noChangeShapeType="1"/>
              </p:cNvSpPr>
              <p:nvPr/>
            </p:nvSpPr>
            <p:spPr bwMode="auto">
              <a:xfrm>
                <a:off x="672" y="2400"/>
                <a:ext cx="1104" cy="0"/>
              </a:xfrm>
              <a:prstGeom prst="line">
                <a:avLst/>
              </a:prstGeom>
              <a:noFill/>
              <a:ln w="9525">
                <a:solidFill>
                  <a:schemeClr val="tx1"/>
                </a:solidFill>
                <a:prstDash val="sysDot"/>
                <a:round/>
                <a:headEnd/>
                <a:tailEnd/>
              </a:ln>
            </p:spPr>
            <p:txBody>
              <a:bodyPr wrap="none"/>
              <a:lstStyle/>
              <a:p>
                <a:endParaRPr lang="en-US"/>
              </a:p>
            </p:txBody>
          </p:sp>
        </p:grpSp>
        <p:sp>
          <p:nvSpPr>
            <p:cNvPr id="32" name="Line 20"/>
            <p:cNvSpPr>
              <a:spLocks noChangeShapeType="1"/>
            </p:cNvSpPr>
            <p:nvPr/>
          </p:nvSpPr>
          <p:spPr bwMode="auto">
            <a:xfrm>
              <a:off x="672" y="2880"/>
              <a:ext cx="1056" cy="0"/>
            </a:xfrm>
            <a:prstGeom prst="line">
              <a:avLst/>
            </a:prstGeom>
            <a:noFill/>
            <a:ln w="9525">
              <a:solidFill>
                <a:schemeClr val="tx1"/>
              </a:solidFill>
              <a:prstDash val="sysDot"/>
              <a:round/>
              <a:headEnd/>
              <a:tailEnd/>
            </a:ln>
          </p:spPr>
          <p:txBody>
            <a:bodyPr wrap="none"/>
            <a:lstStyle/>
            <a:p>
              <a:endParaRPr lang="en-US"/>
            </a:p>
          </p:txBody>
        </p:sp>
        <p:sp>
          <p:nvSpPr>
            <p:cNvPr id="33" name="Text Box 13"/>
            <p:cNvSpPr txBox="1">
              <a:spLocks noChangeArrowheads="1"/>
            </p:cNvSpPr>
            <p:nvPr/>
          </p:nvSpPr>
          <p:spPr bwMode="auto">
            <a:xfrm>
              <a:off x="980" y="2618"/>
              <a:ext cx="429" cy="288"/>
            </a:xfrm>
            <a:prstGeom prst="rect">
              <a:avLst/>
            </a:prstGeom>
            <a:noFill/>
            <a:ln w="9525">
              <a:noFill/>
              <a:miter lim="800000"/>
              <a:headEnd/>
              <a:tailEnd/>
            </a:ln>
          </p:spPr>
          <p:txBody>
            <a:bodyPr>
              <a:spAutoFit/>
            </a:bodyPr>
            <a:lstStyle/>
            <a:p>
              <a:pPr algn="l" rtl="0"/>
              <a:r>
                <a:rPr lang="en-AU" sz="2400" b="0" dirty="0" smtClean="0">
                  <a:solidFill>
                    <a:schemeClr val="hlink"/>
                  </a:solidFill>
                  <a:latin typeface="Times New Roman" pitchFamily="18" charset="0"/>
                  <a:sym typeface="Symbol" pitchFamily="18" charset="2"/>
                </a:rPr>
                <a:t></a:t>
              </a:r>
              <a:endParaRPr lang="en-AU" sz="2400" b="0" dirty="0">
                <a:solidFill>
                  <a:schemeClr val="hlink"/>
                </a:solidFill>
                <a:latin typeface="Times New Roman" pitchFamily="18" charset="0"/>
              </a:endParaRPr>
            </a:p>
          </p:txBody>
        </p:sp>
        <p:sp>
          <p:nvSpPr>
            <p:cNvPr id="34" name="Line 3"/>
            <p:cNvSpPr>
              <a:spLocks noChangeShapeType="1"/>
            </p:cNvSpPr>
            <p:nvPr/>
          </p:nvSpPr>
          <p:spPr bwMode="auto">
            <a:xfrm>
              <a:off x="466" y="3249"/>
              <a:ext cx="2799" cy="12"/>
            </a:xfrm>
            <a:prstGeom prst="line">
              <a:avLst/>
            </a:prstGeom>
            <a:noFill/>
            <a:ln w="19050">
              <a:solidFill>
                <a:schemeClr val="tx1"/>
              </a:solidFill>
              <a:round/>
              <a:headEnd/>
              <a:tailEnd type="triangle" w="med" len="med"/>
            </a:ln>
          </p:spPr>
          <p:txBody>
            <a:bodyPr wrap="none"/>
            <a:lstStyle/>
            <a:p>
              <a:endParaRPr lang="en-US"/>
            </a:p>
          </p:txBody>
        </p:sp>
        <p:sp>
          <p:nvSpPr>
            <p:cNvPr id="35" name="Line 4"/>
            <p:cNvSpPr>
              <a:spLocks noChangeShapeType="1"/>
            </p:cNvSpPr>
            <p:nvPr/>
          </p:nvSpPr>
          <p:spPr bwMode="auto">
            <a:xfrm flipH="1" flipV="1">
              <a:off x="676" y="1440"/>
              <a:ext cx="1" cy="1898"/>
            </a:xfrm>
            <a:prstGeom prst="line">
              <a:avLst/>
            </a:prstGeom>
            <a:noFill/>
            <a:ln w="19050">
              <a:solidFill>
                <a:schemeClr val="tx1"/>
              </a:solidFill>
              <a:round/>
              <a:headEnd/>
              <a:tailEnd type="triangle" w="med" len="med"/>
            </a:ln>
          </p:spPr>
          <p:txBody>
            <a:bodyPr wrap="none"/>
            <a:lstStyle/>
            <a:p>
              <a:endParaRPr lang="en-US"/>
            </a:p>
          </p:txBody>
        </p:sp>
        <p:sp>
          <p:nvSpPr>
            <p:cNvPr id="36" name="Line 5"/>
            <p:cNvSpPr>
              <a:spLocks noChangeShapeType="1"/>
            </p:cNvSpPr>
            <p:nvPr/>
          </p:nvSpPr>
          <p:spPr bwMode="auto">
            <a:xfrm flipV="1">
              <a:off x="687" y="1764"/>
              <a:ext cx="2443" cy="1109"/>
            </a:xfrm>
            <a:prstGeom prst="line">
              <a:avLst/>
            </a:prstGeom>
            <a:noFill/>
            <a:ln w="38100">
              <a:solidFill>
                <a:srgbClr val="FF0000"/>
              </a:solidFill>
              <a:round/>
              <a:headEnd/>
              <a:tailEnd/>
            </a:ln>
          </p:spPr>
          <p:txBody>
            <a:bodyPr wrap="none"/>
            <a:lstStyle/>
            <a:p>
              <a:endParaRPr lang="en-US"/>
            </a:p>
          </p:txBody>
        </p:sp>
        <p:sp>
          <p:nvSpPr>
            <p:cNvPr id="37" name="Text Box 6"/>
            <p:cNvSpPr txBox="1">
              <a:spLocks noChangeArrowheads="1"/>
            </p:cNvSpPr>
            <p:nvPr/>
          </p:nvSpPr>
          <p:spPr bwMode="auto">
            <a:xfrm>
              <a:off x="460" y="1418"/>
              <a:ext cx="191" cy="334"/>
            </a:xfrm>
            <a:prstGeom prst="rect">
              <a:avLst/>
            </a:prstGeom>
            <a:noFill/>
            <a:ln w="9525">
              <a:noFill/>
              <a:miter lim="800000"/>
              <a:headEnd/>
              <a:tailEnd/>
            </a:ln>
          </p:spPr>
          <p:txBody>
            <a:bodyPr>
              <a:spAutoFit/>
            </a:bodyPr>
            <a:lstStyle/>
            <a:p>
              <a:r>
                <a:rPr lang="en-AU" sz="2400" b="1" dirty="0">
                  <a:latin typeface="Times New Roman" pitchFamily="18" charset="0"/>
                  <a:sym typeface="Symbol" pitchFamily="18" charset="2"/>
                </a:rPr>
                <a:t></a:t>
              </a:r>
              <a:endParaRPr lang="en-AU" sz="2400" b="1" dirty="0">
                <a:latin typeface="Times New Roman" pitchFamily="18" charset="0"/>
              </a:endParaRPr>
            </a:p>
          </p:txBody>
        </p:sp>
        <p:sp>
          <p:nvSpPr>
            <p:cNvPr id="38" name="Text Box 7"/>
            <p:cNvSpPr txBox="1">
              <a:spLocks noChangeArrowheads="1"/>
            </p:cNvSpPr>
            <p:nvPr/>
          </p:nvSpPr>
          <p:spPr bwMode="auto">
            <a:xfrm>
              <a:off x="2968" y="3241"/>
              <a:ext cx="412" cy="334"/>
            </a:xfrm>
            <a:prstGeom prst="rect">
              <a:avLst/>
            </a:prstGeom>
            <a:noFill/>
            <a:ln w="9525">
              <a:noFill/>
              <a:miter lim="800000"/>
              <a:headEnd/>
              <a:tailEnd/>
            </a:ln>
          </p:spPr>
          <p:txBody>
            <a:bodyPr>
              <a:spAutoFit/>
            </a:bodyPr>
            <a:lstStyle/>
            <a:p>
              <a:r>
                <a:rPr lang="en-AU" sz="2400" b="1" dirty="0">
                  <a:latin typeface="Times New Roman" pitchFamily="18" charset="0"/>
                  <a:sym typeface="Symbol" pitchFamily="18" charset="2"/>
                </a:rPr>
                <a:t></a:t>
              </a:r>
              <a:r>
                <a:rPr lang="en-AU" sz="2400" b="1" dirty="0">
                  <a:latin typeface="Blazing" panose="00000400000000000000" pitchFamily="2" charset="0"/>
                  <a:sym typeface="Symbol" pitchFamily="18" charset="2"/>
                </a:rPr>
                <a:t>'</a:t>
              </a:r>
              <a:endParaRPr lang="en-AU" sz="2400" b="1" dirty="0">
                <a:latin typeface="Blazing" panose="00000400000000000000" pitchFamily="2" charset="0"/>
              </a:endParaRPr>
            </a:p>
          </p:txBody>
        </p:sp>
        <p:sp>
          <p:nvSpPr>
            <p:cNvPr id="39" name="Text Box 9"/>
            <p:cNvSpPr txBox="1">
              <a:spLocks noChangeArrowheads="1"/>
            </p:cNvSpPr>
            <p:nvPr/>
          </p:nvSpPr>
          <p:spPr bwMode="auto">
            <a:xfrm>
              <a:off x="377" y="2925"/>
              <a:ext cx="418" cy="288"/>
            </a:xfrm>
            <a:prstGeom prst="rect">
              <a:avLst/>
            </a:prstGeom>
            <a:noFill/>
            <a:ln w="9525">
              <a:noFill/>
              <a:miter lim="800000"/>
              <a:headEnd/>
              <a:tailEnd/>
            </a:ln>
          </p:spPr>
          <p:txBody>
            <a:bodyPr>
              <a:spAutoFit/>
            </a:bodyPr>
            <a:lstStyle/>
            <a:p>
              <a:pPr algn="l" rtl="0"/>
              <a:r>
                <a:rPr lang="en-US" sz="2400" b="0" dirty="0" smtClean="0">
                  <a:solidFill>
                    <a:schemeClr val="hlink"/>
                  </a:solidFill>
                </a:rPr>
                <a:t>c</a:t>
              </a:r>
              <a:endParaRPr lang="en-AU" sz="2400" b="0" dirty="0">
                <a:solidFill>
                  <a:schemeClr val="hlink"/>
                </a:solidFill>
              </a:endParaRPr>
            </a:p>
          </p:txBody>
        </p:sp>
        <p:sp>
          <p:nvSpPr>
            <p:cNvPr id="40" name="Line 24"/>
            <p:cNvSpPr>
              <a:spLocks noChangeShapeType="1"/>
            </p:cNvSpPr>
            <p:nvPr/>
          </p:nvSpPr>
          <p:spPr bwMode="auto">
            <a:xfrm>
              <a:off x="633" y="2880"/>
              <a:ext cx="0" cy="384"/>
            </a:xfrm>
            <a:prstGeom prst="line">
              <a:avLst/>
            </a:prstGeom>
            <a:noFill/>
            <a:ln w="9525">
              <a:solidFill>
                <a:schemeClr val="tx1"/>
              </a:solidFill>
              <a:round/>
              <a:headEnd type="triangle" w="sm" len="lg"/>
              <a:tailEnd type="triangle" w="sm" len="lg"/>
            </a:ln>
          </p:spPr>
          <p:txBody>
            <a:bodyPr wrap="none"/>
            <a:lstStyle/>
            <a:p>
              <a:endParaRPr lang="en-US"/>
            </a:p>
          </p:txBody>
        </p:sp>
      </p:grpSp>
      <p:grpSp>
        <p:nvGrpSpPr>
          <p:cNvPr id="15" name="Group 52"/>
          <p:cNvGrpSpPr>
            <a:grpSpLocks/>
          </p:cNvGrpSpPr>
          <p:nvPr/>
        </p:nvGrpSpPr>
        <p:grpSpPr bwMode="auto">
          <a:xfrm>
            <a:off x="2838206" y="4638755"/>
            <a:ext cx="3551167" cy="1755913"/>
            <a:chOff x="1728" y="1992"/>
            <a:chExt cx="2355" cy="1272"/>
          </a:xfrm>
        </p:grpSpPr>
        <p:grpSp>
          <p:nvGrpSpPr>
            <p:cNvPr id="23" name="Group 36"/>
            <p:cNvGrpSpPr>
              <a:grpSpLocks/>
            </p:cNvGrpSpPr>
            <p:nvPr/>
          </p:nvGrpSpPr>
          <p:grpSpPr bwMode="auto">
            <a:xfrm>
              <a:off x="1728" y="2880"/>
              <a:ext cx="384" cy="384"/>
              <a:chOff x="1776" y="2880"/>
              <a:chExt cx="384" cy="384"/>
            </a:xfrm>
          </p:grpSpPr>
          <p:sp>
            <p:nvSpPr>
              <p:cNvPr id="27" name="AutoShape 26"/>
              <p:cNvSpPr>
                <a:spLocks/>
              </p:cNvSpPr>
              <p:nvPr/>
            </p:nvSpPr>
            <p:spPr bwMode="auto">
              <a:xfrm>
                <a:off x="1776" y="2880"/>
                <a:ext cx="48" cy="384"/>
              </a:xfrm>
              <a:prstGeom prst="rightBrace">
                <a:avLst>
                  <a:gd name="adj1" fmla="val 66667"/>
                  <a:gd name="adj2" fmla="val 50000"/>
                </a:avLst>
              </a:prstGeom>
              <a:noFill/>
              <a:ln w="9525">
                <a:solidFill>
                  <a:srgbClr val="0000FF"/>
                </a:solidFill>
                <a:round/>
                <a:headEnd/>
                <a:tailEnd/>
              </a:ln>
            </p:spPr>
            <p:txBody>
              <a:bodyPr wrap="none" anchor="ctr"/>
              <a:lstStyle/>
              <a:p>
                <a:endParaRPr lang="en-US"/>
              </a:p>
            </p:txBody>
          </p:sp>
          <p:sp>
            <p:nvSpPr>
              <p:cNvPr id="28" name="Text Box 29"/>
              <p:cNvSpPr txBox="1">
                <a:spLocks noChangeArrowheads="1"/>
              </p:cNvSpPr>
              <p:nvPr/>
            </p:nvSpPr>
            <p:spPr bwMode="auto">
              <a:xfrm>
                <a:off x="1824" y="2928"/>
                <a:ext cx="336" cy="288"/>
              </a:xfrm>
              <a:prstGeom prst="rect">
                <a:avLst/>
              </a:prstGeom>
              <a:noFill/>
              <a:ln w="9525">
                <a:noFill/>
                <a:miter lim="800000"/>
                <a:headEnd/>
                <a:tailEnd/>
              </a:ln>
            </p:spPr>
            <p:txBody>
              <a:bodyPr>
                <a:spAutoFit/>
              </a:bodyPr>
              <a:lstStyle/>
              <a:p>
                <a:pPr algn="l" rtl="0"/>
                <a:r>
                  <a:rPr lang="en-US" sz="2400" b="0" dirty="0" smtClean="0">
                    <a:solidFill>
                      <a:srgbClr val="0000FF"/>
                    </a:solidFill>
                    <a:latin typeface="Times New Roman" pitchFamily="18" charset="0"/>
                  </a:rPr>
                  <a:t>c</a:t>
                </a:r>
                <a:endParaRPr lang="en-AU" sz="2400" b="0" dirty="0">
                  <a:solidFill>
                    <a:srgbClr val="0000FF"/>
                  </a:solidFill>
                  <a:latin typeface="Times New Roman" pitchFamily="18" charset="0"/>
                </a:endParaRPr>
              </a:p>
            </p:txBody>
          </p:sp>
        </p:grpSp>
        <p:sp>
          <p:nvSpPr>
            <p:cNvPr id="24" name="Oval 37"/>
            <p:cNvSpPr>
              <a:spLocks noChangeArrowheads="1"/>
            </p:cNvSpPr>
            <p:nvPr/>
          </p:nvSpPr>
          <p:spPr bwMode="auto">
            <a:xfrm>
              <a:off x="3529" y="1992"/>
              <a:ext cx="291" cy="411"/>
            </a:xfrm>
            <a:prstGeom prst="ellipse">
              <a:avLst/>
            </a:prstGeom>
            <a:noFill/>
            <a:ln w="12700">
              <a:solidFill>
                <a:srgbClr val="0000FF"/>
              </a:solidFill>
              <a:round/>
              <a:headEnd/>
              <a:tailEnd/>
            </a:ln>
          </p:spPr>
          <p:txBody>
            <a:bodyPr wrap="none" anchor="ctr"/>
            <a:lstStyle/>
            <a:p>
              <a:endParaRPr lang="en-US"/>
            </a:p>
          </p:txBody>
        </p:sp>
        <p:sp>
          <p:nvSpPr>
            <p:cNvPr id="25" name="Arc 40"/>
            <p:cNvSpPr>
              <a:spLocks/>
            </p:cNvSpPr>
            <p:nvPr/>
          </p:nvSpPr>
          <p:spPr bwMode="auto">
            <a:xfrm flipV="1">
              <a:off x="2039" y="2358"/>
              <a:ext cx="1585" cy="729"/>
            </a:xfrm>
            <a:custGeom>
              <a:avLst/>
              <a:gdLst>
                <a:gd name="T0" fmla="*/ 0 w 24306"/>
                <a:gd name="T1" fmla="*/ 6 h 21600"/>
                <a:gd name="T2" fmla="*/ 1585 w 24306"/>
                <a:gd name="T3" fmla="*/ 692 h 21600"/>
                <a:gd name="T4" fmla="*/ 178 w 24306"/>
                <a:gd name="T5" fmla="*/ 729 h 21600"/>
                <a:gd name="T6" fmla="*/ 0 60000 65536"/>
                <a:gd name="T7" fmla="*/ 0 60000 65536"/>
                <a:gd name="T8" fmla="*/ 0 60000 65536"/>
                <a:gd name="T9" fmla="*/ 0 w 24306"/>
                <a:gd name="T10" fmla="*/ 0 h 21600"/>
                <a:gd name="T11" fmla="*/ 24306 w 24306"/>
                <a:gd name="T12" fmla="*/ 21600 h 21600"/>
              </a:gdLst>
              <a:ahLst/>
              <a:cxnLst>
                <a:cxn ang="T6">
                  <a:pos x="T0" y="T1"/>
                </a:cxn>
                <a:cxn ang="T7">
                  <a:pos x="T2" y="T3"/>
                </a:cxn>
                <a:cxn ang="T8">
                  <a:pos x="T4" y="T5"/>
                </a:cxn>
              </a:cxnLst>
              <a:rect l="T9" t="T10" r="T11" b="T12"/>
              <a:pathLst>
                <a:path w="24306" h="21600" fill="none" extrusionOk="0">
                  <a:moveTo>
                    <a:pt x="-1" y="173"/>
                  </a:moveTo>
                  <a:cubicBezTo>
                    <a:pt x="906" y="58"/>
                    <a:pt x="1819" y="-1"/>
                    <a:pt x="2734" y="0"/>
                  </a:cubicBezTo>
                  <a:cubicBezTo>
                    <a:pt x="14237" y="0"/>
                    <a:pt x="23722" y="9015"/>
                    <a:pt x="24306" y="20503"/>
                  </a:cubicBezTo>
                </a:path>
                <a:path w="24306" h="21600" stroke="0" extrusionOk="0">
                  <a:moveTo>
                    <a:pt x="-1" y="173"/>
                  </a:moveTo>
                  <a:cubicBezTo>
                    <a:pt x="906" y="58"/>
                    <a:pt x="1819" y="-1"/>
                    <a:pt x="2734" y="0"/>
                  </a:cubicBezTo>
                  <a:cubicBezTo>
                    <a:pt x="14237" y="0"/>
                    <a:pt x="23722" y="9015"/>
                    <a:pt x="24306" y="20503"/>
                  </a:cubicBezTo>
                  <a:lnTo>
                    <a:pt x="2734" y="21600"/>
                  </a:lnTo>
                  <a:close/>
                </a:path>
              </a:pathLst>
            </a:custGeom>
            <a:noFill/>
            <a:ln w="9525">
              <a:solidFill>
                <a:srgbClr val="0000FF"/>
              </a:solidFill>
              <a:round/>
              <a:headEnd type="triangle" w="sm" len="lg"/>
              <a:tailEnd/>
            </a:ln>
          </p:spPr>
          <p:txBody>
            <a:bodyPr wrap="none" anchor="ctr"/>
            <a:lstStyle/>
            <a:p>
              <a:endParaRPr lang="en-US"/>
            </a:p>
          </p:txBody>
        </p:sp>
        <p:sp>
          <p:nvSpPr>
            <p:cNvPr id="26" name="Text Box 42"/>
            <p:cNvSpPr txBox="1">
              <a:spLocks noChangeArrowheads="1"/>
            </p:cNvSpPr>
            <p:nvPr/>
          </p:nvSpPr>
          <p:spPr bwMode="auto">
            <a:xfrm rot="-1200000">
              <a:off x="2497" y="2818"/>
              <a:ext cx="1586" cy="231"/>
            </a:xfrm>
            <a:prstGeom prst="rect">
              <a:avLst/>
            </a:prstGeom>
            <a:noFill/>
            <a:ln w="9525">
              <a:noFill/>
              <a:miter lim="800000"/>
              <a:headEnd/>
              <a:tailEnd/>
            </a:ln>
          </p:spPr>
          <p:txBody>
            <a:bodyPr>
              <a:spAutoFit/>
            </a:bodyPr>
            <a:lstStyle/>
            <a:p>
              <a:pPr algn="l" rtl="0"/>
              <a:r>
                <a:rPr lang="en-US" sz="1800" b="0" dirty="0">
                  <a:solidFill>
                    <a:srgbClr val="0000FF"/>
                  </a:solidFill>
                  <a:latin typeface="Tahoma" pitchFamily="34" charset="0"/>
                </a:rPr>
                <a:t>cohesive component</a:t>
              </a:r>
              <a:endParaRPr lang="en-AU" sz="1800" b="0" dirty="0">
                <a:solidFill>
                  <a:srgbClr val="0000FF"/>
                </a:solidFill>
                <a:latin typeface="Tahoma" pitchFamily="34" charset="0"/>
              </a:endParaRPr>
            </a:p>
          </p:txBody>
        </p:sp>
      </p:grpSp>
      <p:grpSp>
        <p:nvGrpSpPr>
          <p:cNvPr id="16" name="Group 53"/>
          <p:cNvGrpSpPr>
            <a:grpSpLocks/>
          </p:cNvGrpSpPr>
          <p:nvPr/>
        </p:nvGrpSpPr>
        <p:grpSpPr bwMode="auto">
          <a:xfrm>
            <a:off x="2838206" y="4535223"/>
            <a:ext cx="5709009" cy="1343163"/>
            <a:chOff x="1728" y="1917"/>
            <a:chExt cx="3786" cy="973"/>
          </a:xfrm>
        </p:grpSpPr>
        <p:grpSp>
          <p:nvGrpSpPr>
            <p:cNvPr id="17" name="Group 51"/>
            <p:cNvGrpSpPr>
              <a:grpSpLocks/>
            </p:cNvGrpSpPr>
            <p:nvPr/>
          </p:nvGrpSpPr>
          <p:grpSpPr bwMode="auto">
            <a:xfrm>
              <a:off x="1728" y="1917"/>
              <a:ext cx="3786" cy="963"/>
              <a:chOff x="1728" y="1917"/>
              <a:chExt cx="3786" cy="963"/>
            </a:xfrm>
          </p:grpSpPr>
          <p:sp>
            <p:nvSpPr>
              <p:cNvPr id="19" name="AutoShape 25"/>
              <p:cNvSpPr>
                <a:spLocks/>
              </p:cNvSpPr>
              <p:nvPr/>
            </p:nvSpPr>
            <p:spPr bwMode="auto">
              <a:xfrm>
                <a:off x="1728" y="2400"/>
                <a:ext cx="48" cy="480"/>
              </a:xfrm>
              <a:prstGeom prst="rightBrace">
                <a:avLst>
                  <a:gd name="adj1" fmla="val 83333"/>
                  <a:gd name="adj2" fmla="val 50000"/>
                </a:avLst>
              </a:prstGeom>
              <a:noFill/>
              <a:ln w="9525">
                <a:solidFill>
                  <a:srgbClr val="339966"/>
                </a:solidFill>
                <a:round/>
                <a:headEnd/>
                <a:tailEnd/>
              </a:ln>
            </p:spPr>
            <p:txBody>
              <a:bodyPr wrap="none" anchor="ctr"/>
              <a:lstStyle/>
              <a:p>
                <a:endParaRPr lang="en-US"/>
              </a:p>
            </p:txBody>
          </p:sp>
          <p:sp>
            <p:nvSpPr>
              <p:cNvPr id="20" name="Text Box 28"/>
              <p:cNvSpPr txBox="1">
                <a:spLocks noChangeArrowheads="1"/>
              </p:cNvSpPr>
              <p:nvPr/>
            </p:nvSpPr>
            <p:spPr bwMode="auto">
              <a:xfrm>
                <a:off x="1776" y="2496"/>
                <a:ext cx="933" cy="288"/>
              </a:xfrm>
              <a:prstGeom prst="rect">
                <a:avLst/>
              </a:prstGeom>
              <a:noFill/>
              <a:ln w="9525">
                <a:noFill/>
                <a:miter lim="800000"/>
                <a:headEnd/>
                <a:tailEnd/>
              </a:ln>
            </p:spPr>
            <p:txBody>
              <a:bodyPr>
                <a:spAutoFit/>
              </a:bodyPr>
              <a:lstStyle/>
              <a:p>
                <a:pPr algn="l" rtl="0"/>
                <a:r>
                  <a:rPr lang="en-AU" sz="2400" b="0" dirty="0" smtClean="0">
                    <a:solidFill>
                      <a:schemeClr val="accent1"/>
                    </a:solidFill>
                    <a:latin typeface="Times New Roman" pitchFamily="18" charset="0"/>
                    <a:sym typeface="Symbol" pitchFamily="18" charset="2"/>
                  </a:rPr>
                  <a:t></a:t>
                </a:r>
                <a:r>
                  <a:rPr lang="en-US" sz="2400" baseline="-25000" dirty="0" smtClean="0">
                    <a:solidFill>
                      <a:schemeClr val="accent1"/>
                    </a:solidFill>
                    <a:latin typeface="Times New Roman" pitchFamily="18" charset="0"/>
                    <a:sym typeface="Symbol" pitchFamily="18" charset="2"/>
                  </a:rPr>
                  <a:t> </a:t>
                </a:r>
                <a:r>
                  <a:rPr lang="en-US" sz="2400" b="0" dirty="0" smtClean="0">
                    <a:solidFill>
                      <a:schemeClr val="accent1"/>
                    </a:solidFill>
                    <a:latin typeface="Times New Roman" pitchFamily="18" charset="0"/>
                    <a:sym typeface="Symbol" pitchFamily="18" charset="2"/>
                  </a:rPr>
                  <a:t>tan </a:t>
                </a:r>
                <a:endParaRPr lang="en-AU" sz="2400" b="0" dirty="0">
                  <a:solidFill>
                    <a:schemeClr val="accent1"/>
                  </a:solidFill>
                  <a:latin typeface="Times New Roman" pitchFamily="18" charset="0"/>
                </a:endParaRPr>
              </a:p>
            </p:txBody>
          </p:sp>
          <p:sp>
            <p:nvSpPr>
              <p:cNvPr id="21" name="Oval 38"/>
              <p:cNvSpPr>
                <a:spLocks noChangeArrowheads="1"/>
              </p:cNvSpPr>
              <p:nvPr/>
            </p:nvSpPr>
            <p:spPr bwMode="auto">
              <a:xfrm>
                <a:off x="3924" y="1917"/>
                <a:ext cx="1590" cy="605"/>
              </a:xfrm>
              <a:prstGeom prst="ellipse">
                <a:avLst/>
              </a:prstGeom>
              <a:noFill/>
              <a:ln w="9525">
                <a:solidFill>
                  <a:srgbClr val="339966"/>
                </a:solidFill>
                <a:round/>
                <a:headEnd/>
                <a:tailEnd/>
              </a:ln>
            </p:spPr>
            <p:txBody>
              <a:bodyPr wrap="none" anchor="ctr"/>
              <a:lstStyle/>
              <a:p>
                <a:endParaRPr lang="en-US"/>
              </a:p>
            </p:txBody>
          </p:sp>
          <p:sp>
            <p:nvSpPr>
              <p:cNvPr id="22" name="Arc 41"/>
              <p:cNvSpPr>
                <a:spLocks/>
              </p:cNvSpPr>
              <p:nvPr/>
            </p:nvSpPr>
            <p:spPr bwMode="auto">
              <a:xfrm flipV="1">
                <a:off x="2575" y="2408"/>
                <a:ext cx="1529" cy="267"/>
              </a:xfrm>
              <a:custGeom>
                <a:avLst/>
                <a:gdLst>
                  <a:gd name="T0" fmla="*/ 0 w 22525"/>
                  <a:gd name="T1" fmla="*/ 0 h 21600"/>
                  <a:gd name="T2" fmla="*/ 1529 w 22525"/>
                  <a:gd name="T3" fmla="*/ 267 h 21600"/>
                  <a:gd name="T4" fmla="*/ 63 w 22525"/>
                  <a:gd name="T5" fmla="*/ 267 h 21600"/>
                  <a:gd name="T6" fmla="*/ 0 60000 65536"/>
                  <a:gd name="T7" fmla="*/ 0 60000 65536"/>
                  <a:gd name="T8" fmla="*/ 0 60000 65536"/>
                  <a:gd name="T9" fmla="*/ 0 w 22525"/>
                  <a:gd name="T10" fmla="*/ 0 h 21600"/>
                  <a:gd name="T11" fmla="*/ 22525 w 22525"/>
                  <a:gd name="T12" fmla="*/ 21600 h 21600"/>
                </a:gdLst>
                <a:ahLst/>
                <a:cxnLst>
                  <a:cxn ang="T6">
                    <a:pos x="T0" y="T1"/>
                  </a:cxn>
                  <a:cxn ang="T7">
                    <a:pos x="T2" y="T3"/>
                  </a:cxn>
                  <a:cxn ang="T8">
                    <a:pos x="T4" y="T5"/>
                  </a:cxn>
                </a:cxnLst>
                <a:rect l="T9" t="T10" r="T11" b="T12"/>
                <a:pathLst>
                  <a:path w="22525" h="21600" fill="none" extrusionOk="0">
                    <a:moveTo>
                      <a:pt x="-1" y="19"/>
                    </a:moveTo>
                    <a:cubicBezTo>
                      <a:pt x="308" y="6"/>
                      <a:pt x="616" y="-1"/>
                      <a:pt x="925" y="0"/>
                    </a:cubicBezTo>
                    <a:cubicBezTo>
                      <a:pt x="12854" y="0"/>
                      <a:pt x="22525" y="9670"/>
                      <a:pt x="22525" y="21600"/>
                    </a:cubicBezTo>
                  </a:path>
                  <a:path w="22525" h="21600" stroke="0" extrusionOk="0">
                    <a:moveTo>
                      <a:pt x="-1" y="19"/>
                    </a:moveTo>
                    <a:cubicBezTo>
                      <a:pt x="308" y="6"/>
                      <a:pt x="616" y="-1"/>
                      <a:pt x="925" y="0"/>
                    </a:cubicBezTo>
                    <a:cubicBezTo>
                      <a:pt x="12854" y="0"/>
                      <a:pt x="22525" y="9670"/>
                      <a:pt x="22525" y="21600"/>
                    </a:cubicBezTo>
                    <a:lnTo>
                      <a:pt x="925" y="21600"/>
                    </a:lnTo>
                    <a:close/>
                  </a:path>
                </a:pathLst>
              </a:custGeom>
              <a:noFill/>
              <a:ln w="9525">
                <a:solidFill>
                  <a:srgbClr val="339966"/>
                </a:solidFill>
                <a:round/>
                <a:headEnd type="triangle" w="sm" len="lg"/>
                <a:tailEnd/>
              </a:ln>
            </p:spPr>
            <p:txBody>
              <a:bodyPr wrap="none" anchor="ctr"/>
              <a:lstStyle/>
              <a:p>
                <a:endParaRPr lang="en-US"/>
              </a:p>
            </p:txBody>
          </p:sp>
        </p:grpSp>
        <p:sp>
          <p:nvSpPr>
            <p:cNvPr id="18" name="Text Box 43"/>
            <p:cNvSpPr txBox="1">
              <a:spLocks noChangeArrowheads="1"/>
            </p:cNvSpPr>
            <p:nvPr/>
          </p:nvSpPr>
          <p:spPr bwMode="auto">
            <a:xfrm>
              <a:off x="4214" y="2522"/>
              <a:ext cx="926" cy="368"/>
            </a:xfrm>
            <a:prstGeom prst="rect">
              <a:avLst/>
            </a:prstGeom>
            <a:noFill/>
            <a:ln w="9525">
              <a:noFill/>
              <a:miter lim="800000"/>
              <a:headEnd/>
              <a:tailEnd/>
            </a:ln>
          </p:spPr>
          <p:txBody>
            <a:bodyPr wrap="square">
              <a:spAutoFit/>
            </a:bodyPr>
            <a:lstStyle/>
            <a:p>
              <a:pPr algn="l" rtl="0"/>
              <a:r>
                <a:rPr lang="en-US" sz="1600" b="1" dirty="0">
                  <a:solidFill>
                    <a:schemeClr val="accent1"/>
                  </a:solidFill>
                  <a:latin typeface="Tahoma" pitchFamily="34" charset="0"/>
                </a:rPr>
                <a:t>frictional component</a:t>
              </a:r>
              <a:endParaRPr lang="en-AU" sz="1600" b="1" dirty="0">
                <a:solidFill>
                  <a:schemeClr val="accent1"/>
                </a:solidFill>
                <a:latin typeface="Tahoma" pitchFamily="34" charset="0"/>
              </a:endParaRPr>
            </a:p>
          </p:txBody>
        </p:sp>
      </p:grpSp>
    </p:spTree>
    <p:extLst>
      <p:ext uri="{BB962C8B-B14F-4D97-AF65-F5344CB8AC3E}">
        <p14:creationId xmlns:p14="http://schemas.microsoft.com/office/powerpoint/2010/main" val="25421866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ChangeArrowheads="1"/>
          </p:cNvSpPr>
          <p:nvPr/>
        </p:nvSpPr>
        <p:spPr bwMode="auto">
          <a:xfrm>
            <a:off x="23930" y="9507"/>
            <a:ext cx="4343400"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rtl="0" eaLnBrk="0" hangingPunct="0"/>
            <a:r>
              <a:rPr lang="en-US" sz="2400" b="1" u="sng" dirty="0">
                <a:solidFill>
                  <a:srgbClr val="7030A0"/>
                </a:solidFill>
                <a:latin typeface="Arial" pitchFamily="34" charset="0"/>
                <a:cs typeface="Arial" pitchFamily="34" charset="0"/>
              </a:rPr>
              <a:t>Orientation of Failure Plane</a:t>
            </a:r>
            <a:endParaRPr lang="en-AU" sz="2400" b="1" u="sng" dirty="0">
              <a:solidFill>
                <a:srgbClr val="7030A0"/>
              </a:solidFill>
              <a:latin typeface="Arial" pitchFamily="34" charset="0"/>
              <a:cs typeface="Arial" pitchFamily="34" charset="0"/>
            </a:endParaRPr>
          </a:p>
        </p:txBody>
      </p:sp>
      <p:pic>
        <p:nvPicPr>
          <p:cNvPr id="66" name="Picture 6"/>
          <p:cNvPicPr>
            <a:picLocks noChangeAspect="1" noChangeArrowheads="1"/>
          </p:cNvPicPr>
          <p:nvPr/>
        </p:nvPicPr>
        <p:blipFill>
          <a:blip r:embed="rId3" cstate="print"/>
          <a:srcRect l="53727" t="3065" r="31068" b="68436"/>
          <a:stretch>
            <a:fillRect/>
          </a:stretch>
        </p:blipFill>
        <p:spPr bwMode="auto">
          <a:xfrm>
            <a:off x="2616574" y="717989"/>
            <a:ext cx="1507961" cy="1646434"/>
          </a:xfrm>
          <a:prstGeom prst="rect">
            <a:avLst/>
          </a:prstGeom>
          <a:noFill/>
        </p:spPr>
      </p:pic>
      <p:grpSp>
        <p:nvGrpSpPr>
          <p:cNvPr id="2" name="Group 6"/>
          <p:cNvGrpSpPr>
            <a:grpSpLocks/>
          </p:cNvGrpSpPr>
          <p:nvPr/>
        </p:nvGrpSpPr>
        <p:grpSpPr bwMode="auto">
          <a:xfrm>
            <a:off x="1261635" y="1205576"/>
            <a:ext cx="7185761" cy="3727101"/>
            <a:chOff x="2699" y="1296"/>
            <a:chExt cx="3239" cy="1680"/>
          </a:xfrm>
        </p:grpSpPr>
        <p:sp>
          <p:nvSpPr>
            <p:cNvPr id="41007" name="Line 7"/>
            <p:cNvSpPr>
              <a:spLocks noChangeShapeType="1"/>
            </p:cNvSpPr>
            <p:nvPr/>
          </p:nvSpPr>
          <p:spPr bwMode="auto">
            <a:xfrm flipV="1">
              <a:off x="2699" y="2735"/>
              <a:ext cx="3239" cy="0"/>
            </a:xfrm>
            <a:prstGeom prst="line">
              <a:avLst/>
            </a:prstGeom>
            <a:noFill/>
            <a:ln w="28575">
              <a:solidFill>
                <a:schemeClr val="tx1"/>
              </a:solidFill>
              <a:round/>
              <a:headEnd/>
              <a:tailEnd type="triangle" w="med" len="med"/>
            </a:ln>
          </p:spPr>
          <p:txBody>
            <a:bodyPr wrap="none"/>
            <a:lstStyle/>
            <a:p>
              <a:endParaRPr lang="en-US"/>
            </a:p>
          </p:txBody>
        </p:sp>
        <p:sp>
          <p:nvSpPr>
            <p:cNvPr id="41008" name="Line 8"/>
            <p:cNvSpPr>
              <a:spLocks noChangeShapeType="1"/>
            </p:cNvSpPr>
            <p:nvPr/>
          </p:nvSpPr>
          <p:spPr bwMode="auto">
            <a:xfrm flipV="1">
              <a:off x="3120" y="1296"/>
              <a:ext cx="0" cy="1680"/>
            </a:xfrm>
            <a:prstGeom prst="line">
              <a:avLst/>
            </a:prstGeom>
            <a:noFill/>
            <a:ln w="28575">
              <a:solidFill>
                <a:schemeClr val="tx1"/>
              </a:solidFill>
              <a:round/>
              <a:headEnd/>
              <a:tailEnd type="triangle" w="med" len="med"/>
            </a:ln>
          </p:spPr>
          <p:txBody>
            <a:bodyPr wrap="none"/>
            <a:lstStyle/>
            <a:p>
              <a:endParaRPr lang="en-US"/>
            </a:p>
          </p:txBody>
        </p:sp>
        <p:sp>
          <p:nvSpPr>
            <p:cNvPr id="41009" name="Line 9"/>
            <p:cNvSpPr>
              <a:spLocks noChangeShapeType="1"/>
            </p:cNvSpPr>
            <p:nvPr/>
          </p:nvSpPr>
          <p:spPr bwMode="auto">
            <a:xfrm flipV="1">
              <a:off x="2764" y="1466"/>
              <a:ext cx="2736" cy="1282"/>
            </a:xfrm>
            <a:prstGeom prst="line">
              <a:avLst/>
            </a:prstGeom>
            <a:noFill/>
            <a:ln w="38100">
              <a:solidFill>
                <a:srgbClr val="FF0000"/>
              </a:solidFill>
              <a:round/>
              <a:headEnd/>
              <a:tailEnd/>
            </a:ln>
          </p:spPr>
          <p:txBody>
            <a:bodyPr wrap="none"/>
            <a:lstStyle/>
            <a:p>
              <a:endParaRPr lang="en-US"/>
            </a:p>
          </p:txBody>
        </p:sp>
      </p:grpSp>
      <p:sp>
        <p:nvSpPr>
          <p:cNvPr id="40968" name="Text Box 28"/>
          <p:cNvSpPr txBox="1">
            <a:spLocks noChangeArrowheads="1"/>
          </p:cNvSpPr>
          <p:nvPr/>
        </p:nvSpPr>
        <p:spPr bwMode="auto">
          <a:xfrm>
            <a:off x="3577606" y="4293746"/>
            <a:ext cx="745420" cy="638931"/>
          </a:xfrm>
          <a:prstGeom prst="rect">
            <a:avLst/>
          </a:prstGeom>
          <a:noFill/>
          <a:ln w="9525">
            <a:noFill/>
            <a:miter lim="800000"/>
            <a:headEnd/>
            <a:tailEnd/>
          </a:ln>
        </p:spPr>
        <p:txBody>
          <a:bodyPr>
            <a:spAutoFit/>
          </a:bodyPr>
          <a:lstStyle/>
          <a:p>
            <a:r>
              <a:rPr lang="en-AU" sz="2400" b="0" dirty="0" smtClean="0">
                <a:latin typeface="Times New Roman" pitchFamily="18" charset="0"/>
                <a:sym typeface="Symbol" pitchFamily="18" charset="2"/>
              </a:rPr>
              <a:t></a:t>
            </a:r>
            <a:r>
              <a:rPr lang="en-US" sz="2400" b="0" baseline="-25000" dirty="0" smtClean="0">
                <a:latin typeface="Times New Roman" pitchFamily="18" charset="0"/>
                <a:sym typeface="Symbol" pitchFamily="18" charset="2"/>
              </a:rPr>
              <a:t>h</a:t>
            </a:r>
            <a:endParaRPr lang="en-AU" sz="2400" b="0" dirty="0">
              <a:latin typeface="Times New Roman" pitchFamily="18" charset="0"/>
            </a:endParaRPr>
          </a:p>
        </p:txBody>
      </p:sp>
      <p:sp>
        <p:nvSpPr>
          <p:cNvPr id="40969" name="Oval 29"/>
          <p:cNvSpPr>
            <a:spLocks noChangeArrowheads="1"/>
          </p:cNvSpPr>
          <p:nvPr/>
        </p:nvSpPr>
        <p:spPr bwMode="auto">
          <a:xfrm>
            <a:off x="3852858" y="4344772"/>
            <a:ext cx="106489" cy="106489"/>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5" name="Arc 50"/>
          <p:cNvSpPr>
            <a:spLocks/>
          </p:cNvSpPr>
          <p:nvPr/>
        </p:nvSpPr>
        <p:spPr bwMode="auto">
          <a:xfrm rot="16200000">
            <a:off x="4619964" y="1939398"/>
            <a:ext cx="1791345" cy="3232373"/>
          </a:xfrm>
          <a:custGeom>
            <a:avLst/>
            <a:gdLst>
              <a:gd name="T0" fmla="*/ 0 w 21600"/>
              <a:gd name="T1" fmla="*/ 0 h 43198"/>
              <a:gd name="T2" fmla="*/ 10 w 21600"/>
              <a:gd name="T3" fmla="*/ 1344 h 43198"/>
              <a:gd name="T4" fmla="*/ 0 w 21600"/>
              <a:gd name="T5" fmla="*/ 672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9525">
            <a:solidFill>
              <a:srgbClr val="FF0000"/>
            </a:solidFill>
            <a:round/>
            <a:headEnd type="triangle" w="med" len="med"/>
            <a:tailEnd/>
          </a:ln>
        </p:spPr>
        <p:txBody>
          <a:bodyPr wrap="none" anchor="ctr"/>
          <a:lstStyle/>
          <a:p>
            <a:endParaRPr lang="en-US"/>
          </a:p>
        </p:txBody>
      </p:sp>
      <p:sp>
        <p:nvSpPr>
          <p:cNvPr id="53" name="Oval 52"/>
          <p:cNvSpPr/>
          <p:nvPr/>
        </p:nvSpPr>
        <p:spPr>
          <a:xfrm>
            <a:off x="4843084" y="2749742"/>
            <a:ext cx="126804" cy="1324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 Box 28"/>
          <p:cNvSpPr txBox="1">
            <a:spLocks noChangeArrowheads="1"/>
          </p:cNvSpPr>
          <p:nvPr/>
        </p:nvSpPr>
        <p:spPr bwMode="auto">
          <a:xfrm>
            <a:off x="6566383" y="4401182"/>
            <a:ext cx="1267861" cy="461665"/>
          </a:xfrm>
          <a:prstGeom prst="rect">
            <a:avLst/>
          </a:prstGeom>
          <a:noFill/>
          <a:ln w="9525">
            <a:noFill/>
            <a:miter lim="800000"/>
            <a:headEnd/>
            <a:tailEnd/>
          </a:ln>
        </p:spPr>
        <p:txBody>
          <a:bodyPr wrap="square">
            <a:spAutoFit/>
          </a:bodyPr>
          <a:lstStyle/>
          <a:p>
            <a:pPr algn="l" rtl="0"/>
            <a:r>
              <a:rPr lang="en-AU" sz="2400" b="1" dirty="0" smtClean="0">
                <a:latin typeface="Times New Roman" pitchFamily="18" charset="0"/>
                <a:sym typeface="Symbol" pitchFamily="18" charset="2"/>
              </a:rPr>
              <a:t></a:t>
            </a:r>
            <a:r>
              <a:rPr lang="en-US" sz="2400" b="1" baseline="-25000" dirty="0" smtClean="0">
                <a:latin typeface="Times New Roman" pitchFamily="18" charset="0"/>
                <a:sym typeface="Symbol" pitchFamily="18" charset="2"/>
              </a:rPr>
              <a:t>v </a:t>
            </a:r>
            <a:r>
              <a:rPr lang="en-US" sz="2400" b="1" dirty="0" smtClean="0">
                <a:latin typeface="Times New Roman" pitchFamily="18" charset="0"/>
                <a:sym typeface="Symbol" pitchFamily="18" charset="2"/>
              </a:rPr>
              <a:t>+ </a:t>
            </a:r>
            <a:r>
              <a:rPr lang="en-US" sz="2400" b="1" dirty="0" smtClean="0">
                <a:latin typeface="Symbol" pitchFamily="18" charset="2"/>
                <a:sym typeface="Symbol" pitchFamily="18" charset="2"/>
              </a:rPr>
              <a:t>Ds</a:t>
            </a:r>
            <a:endParaRPr lang="en-AU" sz="2400" b="1" dirty="0">
              <a:latin typeface="Symbol" pitchFamily="18" charset="2"/>
            </a:endParaRPr>
          </a:p>
        </p:txBody>
      </p:sp>
      <p:cxnSp>
        <p:nvCxnSpPr>
          <p:cNvPr id="56" name="Straight Connector 55"/>
          <p:cNvCxnSpPr/>
          <p:nvPr/>
        </p:nvCxnSpPr>
        <p:spPr>
          <a:xfrm rot="16200000" flipV="1">
            <a:off x="4906994" y="2177021"/>
            <a:ext cx="0" cy="4443032"/>
          </a:xfrm>
          <a:prstGeom prst="line">
            <a:avLst/>
          </a:prstGeom>
          <a:ln w="38100">
            <a:solidFill>
              <a:srgbClr val="0B0BEF"/>
            </a:solidFill>
            <a:prstDash val="dash"/>
          </a:ln>
        </p:spPr>
        <p:style>
          <a:lnRef idx="1">
            <a:schemeClr val="accent1"/>
          </a:lnRef>
          <a:fillRef idx="0">
            <a:schemeClr val="accent1"/>
          </a:fillRef>
          <a:effectRef idx="0">
            <a:schemeClr val="accent1"/>
          </a:effectRef>
          <a:fontRef idx="minor">
            <a:schemeClr val="tx1"/>
          </a:fontRef>
        </p:style>
      </p:cxnSp>
      <p:sp>
        <p:nvSpPr>
          <p:cNvPr id="57" name="Text Box 28"/>
          <p:cNvSpPr txBox="1">
            <a:spLocks noChangeArrowheads="1"/>
          </p:cNvSpPr>
          <p:nvPr/>
        </p:nvSpPr>
        <p:spPr bwMode="auto">
          <a:xfrm>
            <a:off x="2598651" y="4974575"/>
            <a:ext cx="1138609" cy="645171"/>
          </a:xfrm>
          <a:prstGeom prst="rect">
            <a:avLst/>
          </a:prstGeom>
          <a:noFill/>
          <a:ln w="9525">
            <a:noFill/>
            <a:miter lim="800000"/>
            <a:headEnd/>
            <a:tailEnd/>
          </a:ln>
        </p:spPr>
        <p:txBody>
          <a:bodyPr wrap="square">
            <a:spAutoFit/>
          </a:bodyPr>
          <a:lstStyle/>
          <a:p>
            <a:pPr algn="l" rtl="0"/>
            <a:r>
              <a:rPr lang="en-US" sz="2400" b="0" dirty="0" smtClean="0">
                <a:solidFill>
                  <a:srgbClr val="FF0000"/>
                </a:solidFill>
                <a:latin typeface="Times New Roman" pitchFamily="18" charset="0"/>
                <a:sym typeface="Symbol" pitchFamily="18" charset="2"/>
              </a:rPr>
              <a:t>Pole</a:t>
            </a:r>
            <a:endParaRPr lang="en-AU" sz="2400" b="0" dirty="0">
              <a:solidFill>
                <a:srgbClr val="FF0000"/>
              </a:solidFill>
              <a:latin typeface="Times New Roman" pitchFamily="18" charset="0"/>
            </a:endParaRPr>
          </a:p>
        </p:txBody>
      </p:sp>
      <p:cxnSp>
        <p:nvCxnSpPr>
          <p:cNvPr id="59" name="Straight Arrow Connector 58"/>
          <p:cNvCxnSpPr>
            <a:stCxn id="40985" idx="0"/>
          </p:cNvCxnSpPr>
          <p:nvPr/>
        </p:nvCxnSpPr>
        <p:spPr>
          <a:xfrm rot="16200000" flipH="1" flipV="1">
            <a:off x="3224896" y="4422985"/>
            <a:ext cx="646282" cy="702826"/>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5400000" flipH="1" flipV="1">
            <a:off x="3206719" y="4239950"/>
            <a:ext cx="1383246" cy="0"/>
          </a:xfrm>
          <a:prstGeom prst="line">
            <a:avLst/>
          </a:prstGeom>
          <a:ln w="38100">
            <a:solidFill>
              <a:srgbClr val="0B0BEF"/>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40985" idx="0"/>
          </p:cNvCxnSpPr>
          <p:nvPr/>
        </p:nvCxnSpPr>
        <p:spPr>
          <a:xfrm rot="5400000" flipH="1" flipV="1">
            <a:off x="3351393" y="2241714"/>
            <a:ext cx="2757600" cy="1661487"/>
          </a:xfrm>
          <a:prstGeom prst="line">
            <a:avLst/>
          </a:prstGeom>
          <a:ln w="41275">
            <a:solidFill>
              <a:schemeClr val="bg2">
                <a:lumMod val="10000"/>
              </a:schemeClr>
            </a:solidFill>
            <a:prstDash val="dash"/>
          </a:ln>
        </p:spPr>
        <p:style>
          <a:lnRef idx="1">
            <a:schemeClr val="accent1"/>
          </a:lnRef>
          <a:fillRef idx="0">
            <a:schemeClr val="accent1"/>
          </a:fillRef>
          <a:effectRef idx="0">
            <a:schemeClr val="accent1"/>
          </a:effectRef>
          <a:fontRef idx="minor">
            <a:schemeClr val="tx1"/>
          </a:fontRef>
        </p:style>
      </p:cxnSp>
      <p:sp>
        <p:nvSpPr>
          <p:cNvPr id="65" name="Rectangle 41"/>
          <p:cNvSpPr>
            <a:spLocks noChangeArrowheads="1"/>
          </p:cNvSpPr>
          <p:nvPr/>
        </p:nvSpPr>
        <p:spPr bwMode="auto">
          <a:xfrm>
            <a:off x="1828126" y="1017756"/>
            <a:ext cx="319318" cy="461665"/>
          </a:xfrm>
          <a:prstGeom prst="rect">
            <a:avLst/>
          </a:prstGeom>
          <a:noFill/>
          <a:ln w="9525">
            <a:noFill/>
            <a:miter lim="800000"/>
            <a:headEnd/>
            <a:tailEnd/>
          </a:ln>
        </p:spPr>
        <p:txBody>
          <a:bodyPr wrap="none">
            <a:spAutoFit/>
          </a:bodyPr>
          <a:lstStyle/>
          <a:p>
            <a:pPr>
              <a:spcBef>
                <a:spcPct val="0"/>
              </a:spcBef>
            </a:pPr>
            <a:r>
              <a:rPr lang="en-AU" sz="2400" b="1" dirty="0">
                <a:latin typeface="Times New Roman" pitchFamily="18" charset="0"/>
                <a:sym typeface="Symbol" pitchFamily="18" charset="2"/>
              </a:rPr>
              <a:t></a:t>
            </a:r>
            <a:endParaRPr lang="en-US" sz="2400" b="1" dirty="0">
              <a:latin typeface="Times New Roman" pitchFamily="18" charset="0"/>
              <a:sym typeface="Symbol" pitchFamily="18" charset="2"/>
            </a:endParaRPr>
          </a:p>
        </p:txBody>
      </p:sp>
      <p:sp>
        <p:nvSpPr>
          <p:cNvPr id="68" name="Arc 12"/>
          <p:cNvSpPr>
            <a:spLocks/>
          </p:cNvSpPr>
          <p:nvPr/>
        </p:nvSpPr>
        <p:spPr bwMode="auto">
          <a:xfrm>
            <a:off x="4156488" y="4080769"/>
            <a:ext cx="106489" cy="319466"/>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pPr algn="l" rtl="0"/>
            <a:endParaRPr lang="en-US" dirty="0"/>
          </a:p>
        </p:txBody>
      </p:sp>
      <p:sp>
        <p:nvSpPr>
          <p:cNvPr id="76" name="Arc 12"/>
          <p:cNvSpPr>
            <a:spLocks/>
          </p:cNvSpPr>
          <p:nvPr/>
        </p:nvSpPr>
        <p:spPr bwMode="auto">
          <a:xfrm rot="1001901">
            <a:off x="2685477" y="3850297"/>
            <a:ext cx="392952" cy="494476"/>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pPr algn="l" rtl="0"/>
            <a:endParaRPr lang="en-US" dirty="0"/>
          </a:p>
        </p:txBody>
      </p:sp>
      <p:sp>
        <p:nvSpPr>
          <p:cNvPr id="78" name="Text Box 18"/>
          <p:cNvSpPr txBox="1">
            <a:spLocks noChangeArrowheads="1"/>
          </p:cNvSpPr>
          <p:nvPr/>
        </p:nvSpPr>
        <p:spPr bwMode="auto">
          <a:xfrm>
            <a:off x="4214643" y="3956563"/>
            <a:ext cx="745420" cy="400110"/>
          </a:xfrm>
          <a:prstGeom prst="rect">
            <a:avLst/>
          </a:prstGeom>
          <a:noFill/>
          <a:ln w="9525">
            <a:noFill/>
            <a:miter lim="800000"/>
            <a:headEnd/>
            <a:tailEnd/>
          </a:ln>
        </p:spPr>
        <p:txBody>
          <a:bodyPr>
            <a:spAutoFit/>
          </a:bodyPr>
          <a:lstStyle/>
          <a:p>
            <a:pPr algn="l" rtl="0"/>
            <a:r>
              <a:rPr lang="en-AU" sz="2000" b="1" dirty="0" err="1" smtClean="0">
                <a:solidFill>
                  <a:schemeClr val="hlink"/>
                </a:solidFill>
                <a:latin typeface="Symbol" pitchFamily="18" charset="2"/>
                <a:sym typeface="Symbol" pitchFamily="18" charset="2"/>
              </a:rPr>
              <a:t>q</a:t>
            </a:r>
            <a:r>
              <a:rPr lang="en-AU" sz="2000" b="1" baseline="-25000" dirty="0" err="1">
                <a:solidFill>
                  <a:schemeClr val="hlink"/>
                </a:solidFill>
                <a:latin typeface="+mn-lt"/>
                <a:sym typeface="Symbol" pitchFamily="18" charset="2"/>
              </a:rPr>
              <a:t>f</a:t>
            </a:r>
            <a:endParaRPr lang="en-AU" sz="2000" b="1" dirty="0">
              <a:solidFill>
                <a:schemeClr val="hlink"/>
              </a:solidFill>
              <a:latin typeface="Symbol" pitchFamily="18" charset="2"/>
            </a:endParaRPr>
          </a:p>
        </p:txBody>
      </p:sp>
      <p:cxnSp>
        <p:nvCxnSpPr>
          <p:cNvPr id="62" name="Straight Connector 61"/>
          <p:cNvCxnSpPr>
            <a:stCxn id="53" idx="4"/>
          </p:cNvCxnSpPr>
          <p:nvPr/>
        </p:nvCxnSpPr>
        <p:spPr>
          <a:xfrm rot="16200000" flipH="1">
            <a:off x="4418618" y="3370067"/>
            <a:ext cx="1518038" cy="542301"/>
          </a:xfrm>
          <a:prstGeom prst="line">
            <a:avLst/>
          </a:prstGeom>
        </p:spPr>
        <p:style>
          <a:lnRef idx="1">
            <a:schemeClr val="accent1"/>
          </a:lnRef>
          <a:fillRef idx="0">
            <a:schemeClr val="accent1"/>
          </a:fillRef>
          <a:effectRef idx="0">
            <a:schemeClr val="accent1"/>
          </a:effectRef>
          <a:fontRef idx="minor">
            <a:schemeClr val="tx1"/>
          </a:fontRef>
        </p:style>
      </p:cxnSp>
      <p:sp>
        <p:nvSpPr>
          <p:cNvPr id="70" name="Arc 12"/>
          <p:cNvSpPr>
            <a:spLocks/>
          </p:cNvSpPr>
          <p:nvPr/>
        </p:nvSpPr>
        <p:spPr bwMode="auto">
          <a:xfrm>
            <a:off x="5266546" y="3942049"/>
            <a:ext cx="603758" cy="471002"/>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pPr algn="l" rtl="0"/>
            <a:endParaRPr lang="en-US" dirty="0"/>
          </a:p>
        </p:txBody>
      </p:sp>
      <p:sp>
        <p:nvSpPr>
          <p:cNvPr id="71" name="Text Box 18"/>
          <p:cNvSpPr txBox="1">
            <a:spLocks noChangeArrowheads="1"/>
          </p:cNvSpPr>
          <p:nvPr/>
        </p:nvSpPr>
        <p:spPr bwMode="auto">
          <a:xfrm>
            <a:off x="5553669" y="3704530"/>
            <a:ext cx="745420" cy="398704"/>
          </a:xfrm>
          <a:prstGeom prst="rect">
            <a:avLst/>
          </a:prstGeom>
          <a:noFill/>
          <a:ln w="9525">
            <a:noFill/>
            <a:miter lim="800000"/>
            <a:headEnd/>
            <a:tailEnd/>
          </a:ln>
        </p:spPr>
        <p:txBody>
          <a:bodyPr>
            <a:spAutoFit/>
          </a:bodyPr>
          <a:lstStyle/>
          <a:p>
            <a:pPr algn="l" rtl="0"/>
            <a:r>
              <a:rPr lang="en-AU" sz="2000" b="1" i="1" dirty="0" smtClean="0">
                <a:solidFill>
                  <a:schemeClr val="hlink"/>
                </a:solidFill>
                <a:latin typeface="Times New Roman" pitchFamily="18" charset="0"/>
                <a:sym typeface="Symbol" pitchFamily="18" charset="2"/>
              </a:rPr>
              <a:t>90+</a:t>
            </a:r>
            <a:endParaRPr lang="en-AU" sz="2000" b="1" i="1" dirty="0">
              <a:solidFill>
                <a:schemeClr val="hlink"/>
              </a:solidFill>
              <a:latin typeface="Times New Roman" pitchFamily="18" charset="0"/>
            </a:endParaRPr>
          </a:p>
        </p:txBody>
      </p:sp>
      <p:cxnSp>
        <p:nvCxnSpPr>
          <p:cNvPr id="73" name="Straight Connector 72"/>
          <p:cNvCxnSpPr/>
          <p:nvPr/>
        </p:nvCxnSpPr>
        <p:spPr>
          <a:xfrm>
            <a:off x="4892470" y="2593901"/>
            <a:ext cx="24051" cy="1315979"/>
          </a:xfrm>
          <a:prstGeom prst="line">
            <a:avLst/>
          </a:prstGeom>
        </p:spPr>
        <p:style>
          <a:lnRef idx="1">
            <a:schemeClr val="accent1"/>
          </a:lnRef>
          <a:fillRef idx="0">
            <a:schemeClr val="accent1"/>
          </a:fillRef>
          <a:effectRef idx="0">
            <a:schemeClr val="accent1"/>
          </a:effectRef>
          <a:fontRef idx="minor">
            <a:schemeClr val="tx1"/>
          </a:fontRef>
        </p:style>
      </p:cxnSp>
      <p:sp>
        <p:nvSpPr>
          <p:cNvPr id="74" name="Text Box 18"/>
          <p:cNvSpPr txBox="1">
            <a:spLocks noChangeArrowheads="1"/>
          </p:cNvSpPr>
          <p:nvPr/>
        </p:nvSpPr>
        <p:spPr bwMode="auto">
          <a:xfrm>
            <a:off x="4859058" y="3313285"/>
            <a:ext cx="745420" cy="400110"/>
          </a:xfrm>
          <a:prstGeom prst="rect">
            <a:avLst/>
          </a:prstGeom>
          <a:noFill/>
          <a:ln w="9525">
            <a:noFill/>
            <a:miter lim="800000"/>
            <a:headEnd/>
            <a:tailEnd/>
          </a:ln>
        </p:spPr>
        <p:txBody>
          <a:bodyPr>
            <a:spAutoFit/>
          </a:bodyPr>
          <a:lstStyle/>
          <a:p>
            <a:pPr algn="l" rtl="0"/>
            <a:r>
              <a:rPr lang="en-AU" sz="2000" b="1" i="1" dirty="0">
                <a:solidFill>
                  <a:schemeClr val="hlink"/>
                </a:solidFill>
                <a:latin typeface="Times New Roman" pitchFamily="18" charset="0"/>
                <a:sym typeface="Symbol" pitchFamily="18" charset="2"/>
              </a:rPr>
              <a:t></a:t>
            </a:r>
            <a:endParaRPr lang="en-AU" sz="2000" b="1" i="1" dirty="0">
              <a:solidFill>
                <a:schemeClr val="hlink"/>
              </a:solidFill>
              <a:latin typeface="Times New Roman" pitchFamily="18" charset="0"/>
            </a:endParaRPr>
          </a:p>
        </p:txBody>
      </p:sp>
      <p:sp>
        <p:nvSpPr>
          <p:cNvPr id="162" name="TextBox 161"/>
          <p:cNvSpPr txBox="1"/>
          <p:nvPr/>
        </p:nvSpPr>
        <p:spPr>
          <a:xfrm>
            <a:off x="6786564" y="4974575"/>
            <a:ext cx="2297194" cy="954107"/>
          </a:xfrm>
          <a:prstGeom prst="rect">
            <a:avLst/>
          </a:prstGeom>
          <a:solidFill>
            <a:srgbClr val="FFFF00">
              <a:alpha val="27000"/>
            </a:srgbClr>
          </a:solidFill>
          <a:ln>
            <a:solidFill>
              <a:schemeClr val="bg2">
                <a:lumMod val="10000"/>
              </a:schemeClr>
            </a:solidFill>
          </a:ln>
        </p:spPr>
        <p:txBody>
          <a:bodyPr wrap="square" rtlCol="0">
            <a:spAutoFit/>
          </a:bodyPr>
          <a:lstStyle/>
          <a:p>
            <a:pPr algn="ctr" rtl="0"/>
            <a:r>
              <a:rPr lang="en-US" sz="2400" dirty="0" smtClean="0">
                <a:latin typeface="+mn-lt"/>
              </a:rPr>
              <a:t>2</a:t>
            </a:r>
            <a:r>
              <a:rPr lang="en-US" sz="2400" i="1" dirty="0" smtClean="0">
                <a:latin typeface="Symbol" pitchFamily="18" charset="2"/>
              </a:rPr>
              <a:t>q</a:t>
            </a:r>
            <a:r>
              <a:rPr lang="en-US" sz="2400" i="1" baseline="-25000" dirty="0" smtClean="0">
                <a:latin typeface="+mn-lt"/>
              </a:rPr>
              <a:t>f</a:t>
            </a:r>
            <a:r>
              <a:rPr lang="en-US" sz="2400" dirty="0" smtClean="0">
                <a:latin typeface="+mn-lt"/>
              </a:rPr>
              <a:t> = 90 + </a:t>
            </a:r>
            <a:r>
              <a:rPr lang="en-US" sz="2400" i="1" dirty="0" smtClean="0">
                <a:latin typeface="Symbol" pitchFamily="18" charset="2"/>
              </a:rPr>
              <a:t>f</a:t>
            </a:r>
          </a:p>
          <a:p>
            <a:pPr algn="ctr" rtl="0"/>
            <a:endParaRPr lang="en-US" sz="800" i="1" dirty="0" smtClean="0">
              <a:latin typeface="Symbol" pitchFamily="18" charset="2"/>
            </a:endParaRPr>
          </a:p>
          <a:p>
            <a:pPr algn="ctr" rtl="0"/>
            <a:r>
              <a:rPr lang="en-US" sz="2400" i="1" dirty="0" err="1">
                <a:latin typeface="Symbol" pitchFamily="18" charset="2"/>
              </a:rPr>
              <a:t>q</a:t>
            </a:r>
            <a:r>
              <a:rPr lang="en-US" sz="2400" i="1" baseline="-25000" dirty="0" err="1"/>
              <a:t>f</a:t>
            </a:r>
            <a:r>
              <a:rPr lang="en-US" sz="2400" dirty="0"/>
              <a:t> </a:t>
            </a:r>
            <a:r>
              <a:rPr lang="en-US" sz="2400" dirty="0" smtClean="0"/>
              <a:t>= 45 + </a:t>
            </a:r>
            <a:r>
              <a:rPr lang="en-US" sz="2400" i="1" dirty="0" smtClean="0">
                <a:latin typeface="Symbol" pitchFamily="18" charset="2"/>
              </a:rPr>
              <a:t>f/2</a:t>
            </a:r>
          </a:p>
        </p:txBody>
      </p:sp>
      <p:sp>
        <p:nvSpPr>
          <p:cNvPr id="163" name="Rectangle 162"/>
          <p:cNvSpPr/>
          <p:nvPr/>
        </p:nvSpPr>
        <p:spPr>
          <a:xfrm>
            <a:off x="3737260" y="728998"/>
            <a:ext cx="1078256" cy="10027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786563" y="5940394"/>
            <a:ext cx="2157412" cy="830997"/>
          </a:xfrm>
          <a:prstGeom prst="rect">
            <a:avLst/>
          </a:prstGeom>
        </p:spPr>
        <p:txBody>
          <a:bodyPr wrap="square">
            <a:spAutoFit/>
          </a:bodyPr>
          <a:lstStyle/>
          <a:p>
            <a:pPr algn="just" rtl="0"/>
            <a:r>
              <a:rPr lang="en-US" sz="1600" b="1" i="1" dirty="0" smtClean="0">
                <a:solidFill>
                  <a:srgbClr val="FF0000"/>
                </a:solidFill>
              </a:rPr>
              <a:t>This could be proved analytically (See Das) </a:t>
            </a:r>
            <a:endParaRPr lang="en-US" sz="1600" dirty="0">
              <a:solidFill>
                <a:srgbClr val="FF0000"/>
              </a:solidFill>
            </a:endParaRPr>
          </a:p>
        </p:txBody>
      </p:sp>
      <p:sp>
        <p:nvSpPr>
          <p:cNvPr id="63" name="Rectangle 62"/>
          <p:cNvSpPr/>
          <p:nvPr/>
        </p:nvSpPr>
        <p:spPr>
          <a:xfrm>
            <a:off x="274969" y="5644123"/>
            <a:ext cx="6147178" cy="1015663"/>
          </a:xfrm>
          <a:prstGeom prst="rect">
            <a:avLst/>
          </a:prstGeom>
          <a:ln>
            <a:solidFill>
              <a:srgbClr val="0B0BEF"/>
            </a:solidFill>
          </a:ln>
        </p:spPr>
        <p:txBody>
          <a:bodyPr wrap="square">
            <a:spAutoFit/>
          </a:bodyPr>
          <a:lstStyle/>
          <a:p>
            <a:pPr algn="just" rtl="0"/>
            <a:r>
              <a:rPr lang="en-US" sz="2000" b="1" i="1" dirty="0">
                <a:solidFill>
                  <a:srgbClr val="7030A0"/>
                </a:solidFill>
                <a:latin typeface="+mn-lt"/>
              </a:rPr>
              <a:t>Once we assume straight line failure envelope</a:t>
            </a:r>
            <a:r>
              <a:rPr lang="en-US" sz="2000" b="1" dirty="0" smtClean="0">
                <a:solidFill>
                  <a:srgbClr val="7030A0"/>
                </a:solidFill>
              </a:rPr>
              <a:t>, </a:t>
            </a:r>
            <a:r>
              <a:rPr lang="en-US" sz="2000" b="1" i="1" dirty="0" err="1" smtClean="0">
                <a:solidFill>
                  <a:srgbClr val="7030A0"/>
                </a:solidFill>
                <a:latin typeface="Symbol" pitchFamily="18" charset="2"/>
              </a:rPr>
              <a:t>q</a:t>
            </a:r>
            <a:r>
              <a:rPr lang="en-US" sz="2000" b="1" i="1" baseline="-25000" dirty="0" err="1">
                <a:solidFill>
                  <a:srgbClr val="7030A0"/>
                </a:solidFill>
                <a:latin typeface="+mn-lt"/>
              </a:rPr>
              <a:t>f</a:t>
            </a:r>
            <a:r>
              <a:rPr lang="en-US" sz="2000" b="1" dirty="0" smtClean="0">
                <a:solidFill>
                  <a:srgbClr val="7030A0"/>
                </a:solidFill>
              </a:rPr>
              <a:t> </a:t>
            </a:r>
            <a:r>
              <a:rPr lang="en-US" sz="2000" b="1" dirty="0">
                <a:solidFill>
                  <a:srgbClr val="7030A0"/>
                </a:solidFill>
              </a:rPr>
              <a:t>= 45 + </a:t>
            </a:r>
            <a:r>
              <a:rPr lang="en-US" sz="2000" b="1" i="1" dirty="0" smtClean="0">
                <a:solidFill>
                  <a:srgbClr val="7030A0"/>
                </a:solidFill>
                <a:latin typeface="Symbol" pitchFamily="18" charset="2"/>
              </a:rPr>
              <a:t>f/2 </a:t>
            </a:r>
            <a:r>
              <a:rPr lang="en-US" sz="2000" b="1" i="1" dirty="0" smtClean="0">
                <a:solidFill>
                  <a:srgbClr val="7030A0"/>
                </a:solidFill>
                <a:latin typeface="+mn-lt"/>
              </a:rPr>
              <a:t>always and independent of the values of </a:t>
            </a:r>
            <a:r>
              <a:rPr lang="en-US" sz="2000" b="1" i="1" dirty="0" smtClean="0">
                <a:solidFill>
                  <a:srgbClr val="7030A0"/>
                </a:solidFill>
                <a:latin typeface="Symbol" panose="05050102010706020507" pitchFamily="18" charset="2"/>
              </a:rPr>
              <a:t>s</a:t>
            </a:r>
            <a:r>
              <a:rPr lang="en-US" sz="2000" b="1" i="1" baseline="-25000" dirty="0" smtClean="0">
                <a:solidFill>
                  <a:srgbClr val="7030A0"/>
                </a:solidFill>
                <a:latin typeface="Symbol" panose="05050102010706020507" pitchFamily="18" charset="2"/>
              </a:rPr>
              <a:t>1</a:t>
            </a:r>
            <a:r>
              <a:rPr lang="en-US" sz="2000" b="1" i="1" dirty="0" smtClean="0">
                <a:solidFill>
                  <a:srgbClr val="7030A0"/>
                </a:solidFill>
                <a:latin typeface="+mn-lt"/>
              </a:rPr>
              <a:t> and </a:t>
            </a:r>
            <a:r>
              <a:rPr lang="en-US" sz="2000" b="1" i="1" dirty="0" smtClean="0">
                <a:solidFill>
                  <a:srgbClr val="7030A0"/>
                </a:solidFill>
                <a:latin typeface="Symbol" panose="05050102010706020507" pitchFamily="18" charset="2"/>
              </a:rPr>
              <a:t>s</a:t>
            </a:r>
            <a:r>
              <a:rPr lang="en-US" sz="2000" b="1" i="1" baseline="-25000" dirty="0" smtClean="0">
                <a:solidFill>
                  <a:srgbClr val="7030A0"/>
                </a:solidFill>
                <a:latin typeface="Symbol" panose="05050102010706020507" pitchFamily="18" charset="2"/>
              </a:rPr>
              <a:t>3</a:t>
            </a:r>
            <a:r>
              <a:rPr lang="en-US" sz="2000" b="1" i="1" dirty="0" smtClean="0">
                <a:solidFill>
                  <a:srgbClr val="7030A0"/>
                </a:solidFill>
                <a:latin typeface="Symbol" panose="05050102010706020507" pitchFamily="18" charset="2"/>
              </a:rPr>
              <a:t> </a:t>
            </a:r>
            <a:r>
              <a:rPr lang="en-US" sz="2000" b="1" i="1" dirty="0" smtClean="0">
                <a:solidFill>
                  <a:srgbClr val="7030A0"/>
                </a:solidFill>
                <a:latin typeface="+mn-lt"/>
              </a:rPr>
              <a:t> (i.e. confinement).</a:t>
            </a:r>
            <a:endParaRPr lang="en-US" sz="2000" b="1" dirty="0">
              <a:solidFill>
                <a:srgbClr val="7030A0"/>
              </a:solidFill>
              <a:latin typeface="+mn-lt"/>
            </a:endParaRPr>
          </a:p>
        </p:txBody>
      </p:sp>
      <p:sp>
        <p:nvSpPr>
          <p:cNvPr id="4" name="Rectangle 3"/>
          <p:cNvSpPr/>
          <p:nvPr/>
        </p:nvSpPr>
        <p:spPr>
          <a:xfrm>
            <a:off x="8273031" y="4335462"/>
            <a:ext cx="324127" cy="369332"/>
          </a:xfrm>
          <a:prstGeom prst="rect">
            <a:avLst/>
          </a:prstGeom>
        </p:spPr>
        <p:txBody>
          <a:bodyPr wrap="none">
            <a:spAutoFit/>
          </a:bodyPr>
          <a:lstStyle/>
          <a:p>
            <a:r>
              <a:rPr lang="en-AU" b="1" dirty="0">
                <a:latin typeface="Times New Roman" pitchFamily="18" charset="0"/>
                <a:sym typeface="Symbol" pitchFamily="18" charset="2"/>
              </a:rPr>
              <a:t></a:t>
            </a:r>
            <a:endParaRPr lang="en-US" dirty="0"/>
          </a:p>
        </p:txBody>
      </p:sp>
      <p:sp>
        <p:nvSpPr>
          <p:cNvPr id="34" name="Text Box 18"/>
          <p:cNvSpPr txBox="1">
            <a:spLocks noChangeArrowheads="1"/>
          </p:cNvSpPr>
          <p:nvPr/>
        </p:nvSpPr>
        <p:spPr bwMode="auto">
          <a:xfrm>
            <a:off x="2970907" y="3832517"/>
            <a:ext cx="405870" cy="409420"/>
          </a:xfrm>
          <a:prstGeom prst="rect">
            <a:avLst/>
          </a:prstGeom>
          <a:noFill/>
          <a:ln w="9525">
            <a:noFill/>
            <a:miter lim="800000"/>
            <a:headEnd/>
            <a:tailEnd/>
          </a:ln>
        </p:spPr>
        <p:txBody>
          <a:bodyPr wrap="square">
            <a:spAutoFit/>
          </a:bodyPr>
          <a:lstStyle/>
          <a:p>
            <a:pPr algn="l" rtl="0"/>
            <a:r>
              <a:rPr lang="en-AU" sz="2000" b="1" dirty="0">
                <a:solidFill>
                  <a:schemeClr val="hlink"/>
                </a:solidFill>
                <a:latin typeface="Times New Roman" pitchFamily="18" charset="0"/>
                <a:sym typeface="Symbol" pitchFamily="18" charset="2"/>
              </a:rPr>
              <a:t></a:t>
            </a:r>
            <a:endParaRPr lang="en-AU" sz="2000" b="1" dirty="0">
              <a:solidFill>
                <a:schemeClr val="hlink"/>
              </a:solidFill>
              <a:latin typeface="Times New Roman" pitchFamily="18" charset="0"/>
            </a:endParaRPr>
          </a:p>
        </p:txBody>
      </p:sp>
      <p:cxnSp>
        <p:nvCxnSpPr>
          <p:cNvPr id="7" name="Straight Arrow Connector 6"/>
          <p:cNvCxnSpPr/>
          <p:nvPr/>
        </p:nvCxnSpPr>
        <p:spPr>
          <a:xfrm>
            <a:off x="3155698" y="587363"/>
            <a:ext cx="0" cy="38685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3609519" y="1624377"/>
            <a:ext cx="486677" cy="2888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4" name="Text Box 21"/>
          <p:cNvSpPr txBox="1">
            <a:spLocks noChangeArrowheads="1"/>
          </p:cNvSpPr>
          <p:nvPr/>
        </p:nvSpPr>
        <p:spPr bwMode="auto">
          <a:xfrm>
            <a:off x="4031229" y="1336669"/>
            <a:ext cx="642377" cy="461065"/>
          </a:xfrm>
          <a:prstGeom prst="rect">
            <a:avLst/>
          </a:prstGeom>
          <a:noFill/>
          <a:ln w="9525">
            <a:noFill/>
            <a:miter lim="800000"/>
            <a:headEnd/>
            <a:tailEnd/>
          </a:ln>
        </p:spPr>
        <p:txBody>
          <a:bodyPr>
            <a:spAutoFit/>
          </a:bodyPr>
          <a:lstStyle/>
          <a:p>
            <a:pPr algn="l" rtl="0"/>
            <a:r>
              <a:rPr lang="en-AU" sz="2400" b="1" dirty="0" smtClean="0">
                <a:solidFill>
                  <a:srgbClr val="FF0000"/>
                </a:solidFill>
                <a:latin typeface="Times New Roman" pitchFamily="18" charset="0"/>
                <a:sym typeface="Symbol" pitchFamily="18" charset="2"/>
              </a:rPr>
              <a:t></a:t>
            </a:r>
            <a:r>
              <a:rPr lang="en-AU" sz="2400" b="1" baseline="-25000" dirty="0">
                <a:solidFill>
                  <a:srgbClr val="FF0000"/>
                </a:solidFill>
                <a:latin typeface="+mj-lt"/>
                <a:sym typeface="Symbol" pitchFamily="18" charset="2"/>
              </a:rPr>
              <a:t>3</a:t>
            </a:r>
            <a:endParaRPr lang="en-AU" sz="2400" b="1" dirty="0">
              <a:solidFill>
                <a:srgbClr val="FF0000"/>
              </a:solidFill>
              <a:latin typeface="+mj-lt"/>
            </a:endParaRPr>
          </a:p>
        </p:txBody>
      </p:sp>
      <p:sp>
        <p:nvSpPr>
          <p:cNvPr id="45" name="Text Box 21"/>
          <p:cNvSpPr txBox="1">
            <a:spLocks noChangeArrowheads="1"/>
          </p:cNvSpPr>
          <p:nvPr/>
        </p:nvSpPr>
        <p:spPr bwMode="auto">
          <a:xfrm>
            <a:off x="3141219" y="343594"/>
            <a:ext cx="642377" cy="461065"/>
          </a:xfrm>
          <a:prstGeom prst="rect">
            <a:avLst/>
          </a:prstGeom>
          <a:noFill/>
          <a:ln w="9525">
            <a:noFill/>
            <a:miter lim="800000"/>
            <a:headEnd/>
            <a:tailEnd/>
          </a:ln>
        </p:spPr>
        <p:txBody>
          <a:bodyPr>
            <a:spAutoFit/>
          </a:bodyPr>
          <a:lstStyle/>
          <a:p>
            <a:pPr algn="l" rtl="0"/>
            <a:r>
              <a:rPr lang="en-AU" sz="2400" b="1" dirty="0" smtClean="0">
                <a:solidFill>
                  <a:srgbClr val="FF0000"/>
                </a:solidFill>
                <a:latin typeface="Times New Roman" pitchFamily="18" charset="0"/>
                <a:sym typeface="Symbol" pitchFamily="18" charset="2"/>
              </a:rPr>
              <a:t></a:t>
            </a:r>
            <a:r>
              <a:rPr lang="en-AU" sz="2400" b="1" baseline="-25000" dirty="0">
                <a:solidFill>
                  <a:srgbClr val="FF0000"/>
                </a:solidFill>
                <a:latin typeface="+mj-lt"/>
                <a:sym typeface="Symbol" pitchFamily="18" charset="2"/>
              </a:rPr>
              <a:t>1</a:t>
            </a:r>
            <a:endParaRPr lang="en-AU" sz="2400" b="1" dirty="0">
              <a:solidFill>
                <a:srgbClr val="FF0000"/>
              </a:solidFill>
              <a:latin typeface="+mj-lt"/>
            </a:endParaRPr>
          </a:p>
        </p:txBody>
      </p:sp>
    </p:spTree>
    <p:custDataLst>
      <p:tags r:id="rId1"/>
    </p:custDataLst>
    <p:extLst>
      <p:ext uri="{BB962C8B-B14F-4D97-AF65-F5344CB8AC3E}">
        <p14:creationId xmlns:p14="http://schemas.microsoft.com/office/powerpoint/2010/main" val="14644600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right)">
                                      <p:cBhvr>
                                        <p:cTn id="7" dur="20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blinds(horizontal)">
                                      <p:cBhvr>
                                        <p:cTn id="12" dur="2000"/>
                                        <p:tgtEl>
                                          <p:spTgt spid="5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blinds(horizontal)">
                                      <p:cBhvr>
                                        <p:cTn id="15" dur="20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down)">
                                      <p:cBhvr>
                                        <p:cTn id="20" dur="500"/>
                                        <p:tgtEl>
                                          <p:spTgt spid="6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right)">
                                      <p:cBhvr>
                                        <p:cTn id="25" dur="2000"/>
                                        <p:tgtEl>
                                          <p:spTgt spid="64"/>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wipe(right)">
                                      <p:cBhvr>
                                        <p:cTn id="28" dur="2000"/>
                                        <p:tgtEl>
                                          <p:spTgt spid="68"/>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right)">
                                      <p:cBhvr>
                                        <p:cTn id="31" dur="2000"/>
                                        <p:tgtEl>
                                          <p:spTgt spid="7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wipe(down)">
                                      <p:cBhvr>
                                        <p:cTn id="36" dur="500"/>
                                        <p:tgtEl>
                                          <p:spTgt spid="74"/>
                                        </p:tgtEl>
                                      </p:cBhvr>
                                    </p:animEffect>
                                  </p:childTnLst>
                                </p:cTn>
                              </p:par>
                              <p:par>
                                <p:cTn id="37" presetID="22" presetClass="entr" presetSubtype="4" fill="hold" nodeType="with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down)">
                                      <p:cBhvr>
                                        <p:cTn id="39" dur="500"/>
                                        <p:tgtEl>
                                          <p:spTgt spid="73"/>
                                        </p:tgtEl>
                                      </p:cBhvr>
                                    </p:animEffect>
                                  </p:childTnLst>
                                </p:cTn>
                              </p:par>
                              <p:par>
                                <p:cTn id="40" presetID="22" presetClass="entr" presetSubtype="4"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down)">
                                      <p:cBhvr>
                                        <p:cTn id="42" dur="500"/>
                                        <p:tgtEl>
                                          <p:spTgt spid="6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wipe(down)">
                                      <p:cBhvr>
                                        <p:cTn id="45" dur="500"/>
                                        <p:tgtEl>
                                          <p:spTgt spid="7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down)">
                                      <p:cBhvr>
                                        <p:cTn id="48" dur="500"/>
                                        <p:tgtEl>
                                          <p:spTgt spid="7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62"/>
                                        </p:tgtEl>
                                        <p:attrNameLst>
                                          <p:attrName>style.visibility</p:attrName>
                                        </p:attrNameLst>
                                      </p:cBhvr>
                                      <p:to>
                                        <p:strVal val="visible"/>
                                      </p:to>
                                    </p:set>
                                    <p:animEffect transition="in" filter="wipe(down)">
                                      <p:cBhvr>
                                        <p:cTn id="53" dur="2000"/>
                                        <p:tgtEl>
                                          <p:spTgt spid="162"/>
                                        </p:tgtEl>
                                      </p:cBhvr>
                                    </p:animEffect>
                                  </p:childTnLst>
                                </p:cTn>
                              </p:par>
                              <p:par>
                                <p:cTn id="54" presetID="22" presetClass="entr" presetSubtype="4" fill="hold"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wipe(down)">
                                      <p:cBhvr>
                                        <p:cTn id="56"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8" grpId="0" animBg="1"/>
      <p:bldP spid="78" grpId="0"/>
      <p:bldP spid="70" grpId="0" animBg="1"/>
      <p:bldP spid="71" grpId="0"/>
      <p:bldP spid="74" grpId="0"/>
      <p:bldP spid="16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5"/>
          <p:cNvSpPr>
            <a:spLocks noChangeArrowheads="1"/>
          </p:cNvSpPr>
          <p:nvPr/>
        </p:nvSpPr>
        <p:spPr bwMode="auto">
          <a:xfrm>
            <a:off x="-1" y="221234"/>
            <a:ext cx="7886701" cy="83099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just" rtl="0" eaLnBrk="0" hangingPunct="0"/>
            <a:r>
              <a:rPr lang="en-US" sz="2400" b="1" u="sng" dirty="0">
                <a:solidFill>
                  <a:srgbClr val="7030A0"/>
                </a:solidFill>
                <a:latin typeface="Arial" pitchFamily="34" charset="0"/>
                <a:cs typeface="Arial" pitchFamily="34" charset="0"/>
              </a:rPr>
              <a:t>Mohr circles &amp; failure envelope</a:t>
            </a:r>
          </a:p>
          <a:p>
            <a:pPr algn="ctr" rtl="0" eaLnBrk="0" hangingPunct="0"/>
            <a:r>
              <a:rPr lang="en-US" sz="2400" b="1" u="sng" dirty="0">
                <a:solidFill>
                  <a:srgbClr val="7030A0"/>
                </a:solidFill>
                <a:latin typeface="Arial" pitchFamily="34" charset="0"/>
                <a:cs typeface="Arial" pitchFamily="34" charset="0"/>
              </a:rPr>
              <a:t>in terms of total and effective stress</a:t>
            </a:r>
            <a:endParaRPr lang="en-AU" sz="2400" b="1" u="sng" dirty="0">
              <a:solidFill>
                <a:srgbClr val="7030A0"/>
              </a:solidFill>
              <a:latin typeface="Arial" pitchFamily="34" charset="0"/>
              <a:cs typeface="Arial" pitchFamily="34" charset="0"/>
            </a:endParaRPr>
          </a:p>
        </p:txBody>
      </p:sp>
      <p:pic>
        <p:nvPicPr>
          <p:cNvPr id="6"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56" y="1364958"/>
            <a:ext cx="8402286" cy="5175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769391535"/>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0326" y="115719"/>
            <a:ext cx="8766174" cy="541337"/>
          </a:xfrm>
          <a:noFill/>
          <a:ln w="9525">
            <a:noFill/>
            <a:miter lim="800000"/>
            <a:headEnd/>
            <a:tailEnd/>
          </a:ln>
        </p:spPr>
        <p:txBody>
          <a:bodyPr vert="horz" wrap="square" lIns="91440" tIns="45720" rIns="91440" bIns="45720" numCol="1" anchor="ctr" anchorCtr="0" compatLnSpc="1">
            <a:prstTxWarp prst="textNoShape">
              <a:avLst/>
            </a:prstTxWarp>
          </a:bodyPr>
          <a:lstStyle/>
          <a:p>
            <a:pPr algn="just"/>
            <a:r>
              <a:rPr lang="en-US" sz="2400" b="1" u="sng" dirty="0">
                <a:solidFill>
                  <a:srgbClr val="7030A0"/>
                </a:solidFill>
                <a:latin typeface="Arial" pitchFamily="34" charset="0"/>
                <a:ea typeface="+mn-ea"/>
                <a:cs typeface="Arial" pitchFamily="34" charset="0"/>
              </a:rPr>
              <a:t>Mohr-Coulomb Failure Criterion in terms of effective stress</a:t>
            </a:r>
          </a:p>
        </p:txBody>
      </p:sp>
      <p:grpSp>
        <p:nvGrpSpPr>
          <p:cNvPr id="33" name="Group 24"/>
          <p:cNvGrpSpPr>
            <a:grpSpLocks/>
          </p:cNvGrpSpPr>
          <p:nvPr/>
        </p:nvGrpSpPr>
        <p:grpSpPr bwMode="auto">
          <a:xfrm>
            <a:off x="404813" y="1396049"/>
            <a:ext cx="6659562" cy="4143376"/>
            <a:chOff x="687" y="810"/>
            <a:chExt cx="4195" cy="2610"/>
          </a:xfrm>
        </p:grpSpPr>
        <p:sp>
          <p:nvSpPr>
            <p:cNvPr id="34" name="Line 3"/>
            <p:cNvSpPr>
              <a:spLocks noChangeShapeType="1"/>
            </p:cNvSpPr>
            <p:nvPr/>
          </p:nvSpPr>
          <p:spPr bwMode="auto">
            <a:xfrm>
              <a:off x="783" y="3162"/>
              <a:ext cx="3936" cy="0"/>
            </a:xfrm>
            <a:prstGeom prst="line">
              <a:avLst/>
            </a:prstGeom>
            <a:noFill/>
            <a:ln w="9525">
              <a:solidFill>
                <a:schemeClr val="tx1"/>
              </a:solidFill>
              <a:round/>
              <a:headEnd/>
              <a:tailEnd type="triangle" w="med" len="med"/>
            </a:ln>
          </p:spPr>
          <p:txBody>
            <a:bodyPr wrap="none"/>
            <a:lstStyle/>
            <a:p>
              <a:pPr algn="l" rtl="0"/>
              <a:endParaRPr lang="en-US"/>
            </a:p>
          </p:txBody>
        </p:sp>
        <p:sp>
          <p:nvSpPr>
            <p:cNvPr id="35" name="Line 4"/>
            <p:cNvSpPr>
              <a:spLocks noChangeShapeType="1"/>
            </p:cNvSpPr>
            <p:nvPr/>
          </p:nvSpPr>
          <p:spPr bwMode="auto">
            <a:xfrm flipV="1">
              <a:off x="1644" y="858"/>
              <a:ext cx="3" cy="2562"/>
            </a:xfrm>
            <a:prstGeom prst="line">
              <a:avLst/>
            </a:prstGeom>
            <a:noFill/>
            <a:ln w="9525">
              <a:solidFill>
                <a:schemeClr val="tx1"/>
              </a:solidFill>
              <a:round/>
              <a:headEnd/>
              <a:tailEnd type="triangle" w="med" len="med"/>
            </a:ln>
          </p:spPr>
          <p:txBody>
            <a:bodyPr wrap="none"/>
            <a:lstStyle/>
            <a:p>
              <a:pPr algn="l" rtl="0"/>
              <a:endParaRPr lang="en-US"/>
            </a:p>
          </p:txBody>
        </p:sp>
        <p:sp>
          <p:nvSpPr>
            <p:cNvPr id="36" name="Line 5"/>
            <p:cNvSpPr>
              <a:spLocks noChangeShapeType="1"/>
            </p:cNvSpPr>
            <p:nvPr/>
          </p:nvSpPr>
          <p:spPr bwMode="auto">
            <a:xfrm flipV="1">
              <a:off x="1647" y="1770"/>
              <a:ext cx="2448" cy="960"/>
            </a:xfrm>
            <a:prstGeom prst="line">
              <a:avLst/>
            </a:prstGeom>
            <a:noFill/>
            <a:ln w="19050">
              <a:solidFill>
                <a:srgbClr val="FF0000"/>
              </a:solidFill>
              <a:round/>
              <a:headEnd/>
              <a:tailEnd/>
            </a:ln>
          </p:spPr>
          <p:txBody>
            <a:bodyPr wrap="none"/>
            <a:lstStyle/>
            <a:p>
              <a:pPr algn="l" rtl="0"/>
              <a:endParaRPr lang="en-US"/>
            </a:p>
          </p:txBody>
        </p:sp>
        <p:sp>
          <p:nvSpPr>
            <p:cNvPr id="37" name="Text Box 6"/>
            <p:cNvSpPr txBox="1">
              <a:spLocks noChangeArrowheads="1"/>
            </p:cNvSpPr>
            <p:nvPr/>
          </p:nvSpPr>
          <p:spPr bwMode="auto">
            <a:xfrm>
              <a:off x="1410" y="810"/>
              <a:ext cx="240" cy="288"/>
            </a:xfrm>
            <a:prstGeom prst="rect">
              <a:avLst/>
            </a:prstGeom>
            <a:noFill/>
            <a:ln w="9525">
              <a:noFill/>
              <a:miter lim="800000"/>
              <a:headEnd/>
              <a:tailEnd/>
            </a:ln>
          </p:spPr>
          <p:txBody>
            <a:bodyPr>
              <a:spAutoFit/>
            </a:bodyPr>
            <a:lstStyle/>
            <a:p>
              <a:pPr algn="l" rtl="0"/>
              <a:r>
                <a:rPr lang="en-AU" sz="2400" b="1" dirty="0">
                  <a:latin typeface="Times New Roman" pitchFamily="18" charset="0"/>
                  <a:sym typeface="Symbol" pitchFamily="18" charset="2"/>
                </a:rPr>
                <a:t></a:t>
              </a:r>
              <a:endParaRPr lang="en-AU" sz="2400" b="1" dirty="0">
                <a:latin typeface="Times New Roman" pitchFamily="18" charset="0"/>
              </a:endParaRPr>
            </a:p>
          </p:txBody>
        </p:sp>
        <p:sp>
          <p:nvSpPr>
            <p:cNvPr id="38" name="Text Box 7"/>
            <p:cNvSpPr txBox="1">
              <a:spLocks noChangeArrowheads="1"/>
            </p:cNvSpPr>
            <p:nvPr/>
          </p:nvSpPr>
          <p:spPr bwMode="auto">
            <a:xfrm>
              <a:off x="4527" y="3132"/>
              <a:ext cx="355" cy="288"/>
            </a:xfrm>
            <a:prstGeom prst="rect">
              <a:avLst/>
            </a:prstGeom>
            <a:noFill/>
            <a:ln w="9525">
              <a:noFill/>
              <a:miter lim="800000"/>
              <a:headEnd/>
              <a:tailEnd/>
            </a:ln>
          </p:spPr>
          <p:txBody>
            <a:bodyPr>
              <a:spAutoFit/>
            </a:bodyPr>
            <a:lstStyle/>
            <a:p>
              <a:pPr algn="l" rtl="0"/>
              <a:r>
                <a:rPr lang="en-AU" sz="2400" b="1" dirty="0">
                  <a:latin typeface="Times New Roman" pitchFamily="18" charset="0"/>
                  <a:sym typeface="Symbol" pitchFamily="18" charset="2"/>
                </a:rPr>
                <a:t></a:t>
              </a:r>
              <a:r>
                <a:rPr lang="en-AU" sz="2400" b="1" dirty="0">
                  <a:latin typeface="Blazing" panose="00000400000000000000" pitchFamily="2" charset="0"/>
                  <a:sym typeface="Symbol" pitchFamily="18" charset="2"/>
                </a:rPr>
                <a:t>’</a:t>
              </a:r>
              <a:endParaRPr lang="en-AU" sz="2400" b="1" dirty="0">
                <a:latin typeface="Blazing" panose="00000400000000000000" pitchFamily="2" charset="0"/>
              </a:endParaRPr>
            </a:p>
          </p:txBody>
        </p:sp>
        <p:graphicFrame>
          <p:nvGraphicFramePr>
            <p:cNvPr id="39" name="Object 8"/>
            <p:cNvGraphicFramePr>
              <a:graphicFrameLocks noChangeAspect="1"/>
            </p:cNvGraphicFramePr>
            <p:nvPr>
              <p:extLst>
                <p:ext uri="{D42A27DB-BD31-4B8C-83A1-F6EECF244321}">
                  <p14:modId xmlns:p14="http://schemas.microsoft.com/office/powerpoint/2010/main" val="1621483142"/>
                </p:ext>
              </p:extLst>
            </p:nvPr>
          </p:nvGraphicFramePr>
          <p:xfrm>
            <a:off x="2003" y="1146"/>
            <a:ext cx="1725" cy="415"/>
          </p:xfrm>
          <a:graphic>
            <a:graphicData uri="http://schemas.openxmlformats.org/presentationml/2006/ole">
              <mc:AlternateContent xmlns:mc="http://schemas.openxmlformats.org/markup-compatibility/2006">
                <mc:Choice xmlns:v="urn:schemas-microsoft-com:vml" Requires="v">
                  <p:oleObj spid="_x0000_s530676" name="Equation" r:id="rId3" imgW="1002960" imgH="241200" progId="Equation.3">
                    <p:embed/>
                  </p:oleObj>
                </mc:Choice>
                <mc:Fallback>
                  <p:oleObj name="Equation" r:id="rId3" imgW="100296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3" y="1146"/>
                          <a:ext cx="1725" cy="415"/>
                        </a:xfrm>
                        <a:prstGeom prst="rect">
                          <a:avLst/>
                        </a:prstGeom>
                        <a:noFill/>
                        <a:ln>
                          <a:solidFill>
                            <a:srgbClr val="FF0000"/>
                          </a:solidFill>
                        </a:ln>
                        <a:extLst/>
                      </p:spPr>
                    </p:pic>
                  </p:oleObj>
                </mc:Fallback>
              </mc:AlternateContent>
            </a:graphicData>
          </a:graphic>
        </p:graphicFrame>
        <p:sp>
          <p:nvSpPr>
            <p:cNvPr id="40" name="Text Box 9"/>
            <p:cNvSpPr txBox="1">
              <a:spLocks noChangeArrowheads="1"/>
            </p:cNvSpPr>
            <p:nvPr/>
          </p:nvSpPr>
          <p:spPr bwMode="auto">
            <a:xfrm>
              <a:off x="1352" y="2778"/>
              <a:ext cx="334" cy="288"/>
            </a:xfrm>
            <a:prstGeom prst="rect">
              <a:avLst/>
            </a:prstGeom>
            <a:noFill/>
            <a:ln w="9525">
              <a:noFill/>
              <a:miter lim="800000"/>
              <a:headEnd/>
              <a:tailEnd/>
            </a:ln>
          </p:spPr>
          <p:txBody>
            <a:bodyPr>
              <a:spAutoFit/>
            </a:bodyPr>
            <a:lstStyle/>
            <a:p>
              <a:pPr algn="l" rtl="0"/>
              <a:r>
                <a:rPr lang="en-US" sz="2400" b="0" dirty="0">
                  <a:solidFill>
                    <a:schemeClr val="hlink"/>
                  </a:solidFill>
                </a:rPr>
                <a:t>c</a:t>
              </a:r>
              <a:r>
                <a:rPr lang="en-US" sz="2400" b="0" dirty="0">
                  <a:solidFill>
                    <a:schemeClr val="hlink"/>
                  </a:solidFill>
                  <a:latin typeface="Blazing" panose="00000400000000000000" pitchFamily="2" charset="0"/>
                </a:rPr>
                <a:t>’</a:t>
              </a:r>
              <a:endParaRPr lang="en-AU" sz="2400" b="0" dirty="0">
                <a:solidFill>
                  <a:schemeClr val="hlink"/>
                </a:solidFill>
                <a:latin typeface="Blazing" panose="00000400000000000000" pitchFamily="2" charset="0"/>
              </a:endParaRPr>
            </a:p>
          </p:txBody>
        </p:sp>
        <p:grpSp>
          <p:nvGrpSpPr>
            <p:cNvPr id="41" name="Group 40"/>
            <p:cNvGrpSpPr>
              <a:grpSpLocks/>
            </p:cNvGrpSpPr>
            <p:nvPr/>
          </p:nvGrpSpPr>
          <p:grpSpPr bwMode="auto">
            <a:xfrm>
              <a:off x="3231" y="1962"/>
              <a:ext cx="624" cy="144"/>
              <a:chOff x="3168" y="2016"/>
              <a:chExt cx="624" cy="144"/>
            </a:xfrm>
          </p:grpSpPr>
          <p:sp>
            <p:nvSpPr>
              <p:cNvPr id="51" name="Line 11"/>
              <p:cNvSpPr>
                <a:spLocks noChangeShapeType="1"/>
              </p:cNvSpPr>
              <p:nvPr/>
            </p:nvSpPr>
            <p:spPr bwMode="auto">
              <a:xfrm>
                <a:off x="3168" y="2160"/>
                <a:ext cx="624" cy="0"/>
              </a:xfrm>
              <a:prstGeom prst="line">
                <a:avLst/>
              </a:prstGeom>
              <a:noFill/>
              <a:ln w="9525">
                <a:solidFill>
                  <a:schemeClr val="tx1"/>
                </a:solidFill>
                <a:round/>
                <a:headEnd/>
                <a:tailEnd/>
              </a:ln>
            </p:spPr>
            <p:txBody>
              <a:bodyPr wrap="none"/>
              <a:lstStyle/>
              <a:p>
                <a:pPr algn="l" rtl="0"/>
                <a:endParaRPr lang="en-US"/>
              </a:p>
            </p:txBody>
          </p:sp>
          <p:sp>
            <p:nvSpPr>
              <p:cNvPr id="52" name="Arc 12"/>
              <p:cNvSpPr>
                <a:spLocks/>
              </p:cNvSpPr>
              <p:nvPr/>
            </p:nvSpPr>
            <p:spPr bwMode="auto">
              <a:xfrm>
                <a:off x="3600" y="2016"/>
                <a:ext cx="48" cy="144"/>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pPr algn="l" rtl="0"/>
                <a:endParaRPr lang="en-US"/>
              </a:p>
            </p:txBody>
          </p:sp>
        </p:grpSp>
        <p:sp>
          <p:nvSpPr>
            <p:cNvPr id="42" name="Text Box 13"/>
            <p:cNvSpPr txBox="1">
              <a:spLocks noChangeArrowheads="1"/>
            </p:cNvSpPr>
            <p:nvPr/>
          </p:nvSpPr>
          <p:spPr bwMode="auto">
            <a:xfrm>
              <a:off x="3903" y="1818"/>
              <a:ext cx="336" cy="288"/>
            </a:xfrm>
            <a:prstGeom prst="rect">
              <a:avLst/>
            </a:prstGeom>
            <a:noFill/>
            <a:ln w="9525">
              <a:noFill/>
              <a:miter lim="800000"/>
              <a:headEnd/>
              <a:tailEnd/>
            </a:ln>
          </p:spPr>
          <p:txBody>
            <a:bodyPr>
              <a:spAutoFit/>
            </a:bodyPr>
            <a:lstStyle/>
            <a:p>
              <a:pPr algn="l" rtl="0"/>
              <a:r>
                <a:rPr lang="en-AU" sz="2400" b="0" dirty="0">
                  <a:solidFill>
                    <a:schemeClr val="hlink"/>
                  </a:solidFill>
                  <a:latin typeface="Times New Roman" pitchFamily="18" charset="0"/>
                  <a:sym typeface="Symbol" pitchFamily="18" charset="2"/>
                </a:rPr>
                <a:t></a:t>
              </a:r>
              <a:r>
                <a:rPr lang="en-AU" sz="2400" b="0" dirty="0">
                  <a:solidFill>
                    <a:schemeClr val="hlink"/>
                  </a:solidFill>
                  <a:latin typeface="+mn-lt"/>
                  <a:sym typeface="Symbol" pitchFamily="18" charset="2"/>
                </a:rPr>
                <a:t>’</a:t>
              </a:r>
              <a:endParaRPr lang="en-AU" sz="2400" b="0" dirty="0">
                <a:solidFill>
                  <a:schemeClr val="hlink"/>
                </a:solidFill>
                <a:latin typeface="+mn-lt"/>
              </a:endParaRPr>
            </a:p>
          </p:txBody>
        </p:sp>
        <p:sp>
          <p:nvSpPr>
            <p:cNvPr id="43" name="Text Box 14"/>
            <p:cNvSpPr txBox="1">
              <a:spLocks noChangeArrowheads="1"/>
            </p:cNvSpPr>
            <p:nvPr/>
          </p:nvSpPr>
          <p:spPr bwMode="auto">
            <a:xfrm rot="-1320000">
              <a:off x="2127" y="2010"/>
              <a:ext cx="1152" cy="231"/>
            </a:xfrm>
            <a:prstGeom prst="rect">
              <a:avLst/>
            </a:prstGeom>
            <a:noFill/>
            <a:ln w="9525">
              <a:noFill/>
              <a:miter lim="800000"/>
              <a:headEnd/>
              <a:tailEnd/>
            </a:ln>
          </p:spPr>
          <p:txBody>
            <a:bodyPr>
              <a:spAutoFit/>
            </a:bodyPr>
            <a:lstStyle/>
            <a:p>
              <a:pPr algn="l" rtl="0"/>
              <a:r>
                <a:rPr lang="en-US" sz="1800" b="0"/>
                <a:t>failure envelope</a:t>
              </a:r>
              <a:endParaRPr lang="en-AU" sz="1800" b="0"/>
            </a:p>
          </p:txBody>
        </p:sp>
        <p:sp>
          <p:nvSpPr>
            <p:cNvPr id="44" name="AutoShape 15"/>
            <p:cNvSpPr>
              <a:spLocks noChangeArrowheads="1"/>
            </p:cNvSpPr>
            <p:nvPr/>
          </p:nvSpPr>
          <p:spPr bwMode="auto">
            <a:xfrm>
              <a:off x="687" y="2286"/>
              <a:ext cx="768" cy="444"/>
            </a:xfrm>
            <a:prstGeom prst="wedgeRoundRectCallout">
              <a:avLst>
                <a:gd name="adj1" fmla="val 44273"/>
                <a:gd name="adj2" fmla="val 83333"/>
                <a:gd name="adj3" fmla="val 16667"/>
              </a:avLst>
            </a:prstGeom>
            <a:solidFill>
              <a:srgbClr val="FFFFE3"/>
            </a:solidFill>
            <a:ln w="9525">
              <a:solidFill>
                <a:schemeClr val="tx1"/>
              </a:solidFill>
              <a:miter lim="800000"/>
              <a:headEnd/>
              <a:tailEnd/>
            </a:ln>
          </p:spPr>
          <p:txBody>
            <a:bodyPr/>
            <a:lstStyle/>
            <a:p>
              <a:pPr algn="ctr" rtl="0">
                <a:spcBef>
                  <a:spcPct val="0"/>
                </a:spcBef>
              </a:pPr>
              <a:r>
                <a:rPr lang="en-US" sz="1600" b="1" dirty="0">
                  <a:latin typeface="Tahoma" pitchFamily="34" charset="0"/>
                </a:rPr>
                <a:t>Effective cohesion</a:t>
              </a:r>
              <a:endParaRPr lang="en-AU" sz="1600" b="1" dirty="0">
                <a:latin typeface="Tahoma" pitchFamily="34" charset="0"/>
              </a:endParaRPr>
            </a:p>
          </p:txBody>
        </p:sp>
        <p:sp>
          <p:nvSpPr>
            <p:cNvPr id="45" name="AutoShape 16"/>
            <p:cNvSpPr>
              <a:spLocks noChangeArrowheads="1"/>
            </p:cNvSpPr>
            <p:nvPr/>
          </p:nvSpPr>
          <p:spPr bwMode="auto">
            <a:xfrm>
              <a:off x="2929" y="2425"/>
              <a:ext cx="1052" cy="430"/>
            </a:xfrm>
            <a:prstGeom prst="wedgeRoundRectCallout">
              <a:avLst>
                <a:gd name="adj1" fmla="val 48384"/>
                <a:gd name="adj2" fmla="val -132560"/>
                <a:gd name="adj3" fmla="val 16667"/>
              </a:avLst>
            </a:prstGeom>
            <a:solidFill>
              <a:srgbClr val="FFFFE3"/>
            </a:solidFill>
            <a:ln w="9525">
              <a:solidFill>
                <a:schemeClr val="tx1"/>
              </a:solidFill>
              <a:miter lim="800000"/>
              <a:headEnd/>
              <a:tailEnd/>
            </a:ln>
          </p:spPr>
          <p:txBody>
            <a:bodyPr/>
            <a:lstStyle/>
            <a:p>
              <a:pPr algn="ctr" rtl="0">
                <a:spcBef>
                  <a:spcPct val="0"/>
                </a:spcBef>
              </a:pPr>
              <a:r>
                <a:rPr lang="en-US" sz="1600" b="1" dirty="0">
                  <a:latin typeface="Tahoma" pitchFamily="34" charset="0"/>
                </a:rPr>
                <a:t>Effective</a:t>
              </a:r>
            </a:p>
            <a:p>
              <a:pPr algn="ctr" rtl="0">
                <a:spcBef>
                  <a:spcPct val="0"/>
                </a:spcBef>
              </a:pPr>
              <a:r>
                <a:rPr lang="en-US" sz="1600" b="1" dirty="0">
                  <a:latin typeface="Tahoma" pitchFamily="34" charset="0"/>
                </a:rPr>
                <a:t>friction angle</a:t>
              </a:r>
              <a:endParaRPr lang="en-AU" sz="1600" b="1" dirty="0">
                <a:latin typeface="Tahoma" pitchFamily="34" charset="0"/>
              </a:endParaRPr>
            </a:p>
          </p:txBody>
        </p:sp>
        <p:sp>
          <p:nvSpPr>
            <p:cNvPr id="46" name="Line 18"/>
            <p:cNvSpPr>
              <a:spLocks noChangeShapeType="1"/>
            </p:cNvSpPr>
            <p:nvPr/>
          </p:nvSpPr>
          <p:spPr bwMode="auto">
            <a:xfrm>
              <a:off x="1573" y="2733"/>
              <a:ext cx="0" cy="435"/>
            </a:xfrm>
            <a:prstGeom prst="line">
              <a:avLst/>
            </a:prstGeom>
            <a:noFill/>
            <a:ln w="9525">
              <a:solidFill>
                <a:srgbClr val="FF0000"/>
              </a:solidFill>
              <a:round/>
              <a:headEnd type="triangle" w="sm" len="lg"/>
              <a:tailEnd type="triangle" w="sm" len="lg"/>
            </a:ln>
          </p:spPr>
          <p:txBody>
            <a:bodyPr wrap="none"/>
            <a:lstStyle/>
            <a:p>
              <a:pPr algn="l" rtl="0"/>
              <a:endParaRPr lang="en-US"/>
            </a:p>
          </p:txBody>
        </p:sp>
        <p:sp>
          <p:nvSpPr>
            <p:cNvPr id="47" name="Rectangle 20"/>
            <p:cNvSpPr>
              <a:spLocks noChangeArrowheads="1"/>
            </p:cNvSpPr>
            <p:nvPr/>
          </p:nvSpPr>
          <p:spPr bwMode="auto">
            <a:xfrm>
              <a:off x="2353" y="2605"/>
              <a:ext cx="243" cy="288"/>
            </a:xfrm>
            <a:prstGeom prst="rect">
              <a:avLst/>
            </a:prstGeom>
            <a:noFill/>
            <a:ln w="9525">
              <a:noFill/>
              <a:miter lim="800000"/>
              <a:headEnd/>
              <a:tailEnd/>
            </a:ln>
          </p:spPr>
          <p:txBody>
            <a:bodyPr wrap="none">
              <a:spAutoFit/>
            </a:bodyPr>
            <a:lstStyle/>
            <a:p>
              <a:pPr algn="l" rtl="0">
                <a:spcBef>
                  <a:spcPct val="0"/>
                </a:spcBef>
              </a:pPr>
              <a:r>
                <a:rPr lang="en-AU" sz="2400" b="0">
                  <a:solidFill>
                    <a:srgbClr val="0000FF"/>
                  </a:solidFill>
                  <a:latin typeface="Times New Roman" pitchFamily="18" charset="0"/>
                  <a:sym typeface="Symbol" pitchFamily="18" charset="2"/>
                </a:rPr>
                <a:t></a:t>
              </a:r>
              <a:r>
                <a:rPr lang="en-US" sz="2400" b="0" baseline="-25000">
                  <a:solidFill>
                    <a:srgbClr val="0000FF"/>
                  </a:solidFill>
                  <a:latin typeface="Times New Roman" pitchFamily="18" charset="0"/>
                  <a:sym typeface="Symbol" pitchFamily="18" charset="2"/>
                </a:rPr>
                <a:t>f</a:t>
              </a:r>
            </a:p>
          </p:txBody>
        </p:sp>
        <p:sp>
          <p:nvSpPr>
            <p:cNvPr id="48" name="Line 21"/>
            <p:cNvSpPr>
              <a:spLocks noChangeShapeType="1"/>
            </p:cNvSpPr>
            <p:nvPr/>
          </p:nvSpPr>
          <p:spPr bwMode="auto">
            <a:xfrm flipV="1">
              <a:off x="2595" y="2350"/>
              <a:ext cx="0" cy="811"/>
            </a:xfrm>
            <a:prstGeom prst="line">
              <a:avLst/>
            </a:prstGeom>
            <a:noFill/>
            <a:ln w="19050">
              <a:solidFill>
                <a:srgbClr val="0000FF"/>
              </a:solidFill>
              <a:prstDash val="sysDot"/>
              <a:round/>
              <a:headEnd/>
              <a:tailEnd/>
            </a:ln>
          </p:spPr>
          <p:txBody>
            <a:bodyPr wrap="none"/>
            <a:lstStyle/>
            <a:p>
              <a:pPr algn="l" rtl="0"/>
              <a:endParaRPr lang="en-US"/>
            </a:p>
          </p:txBody>
        </p:sp>
        <p:sp>
          <p:nvSpPr>
            <p:cNvPr id="50" name="Line 23"/>
            <p:cNvSpPr>
              <a:spLocks noChangeShapeType="1"/>
            </p:cNvSpPr>
            <p:nvPr/>
          </p:nvSpPr>
          <p:spPr bwMode="auto">
            <a:xfrm>
              <a:off x="1644" y="3154"/>
              <a:ext cx="951" cy="0"/>
            </a:xfrm>
            <a:prstGeom prst="line">
              <a:avLst/>
            </a:prstGeom>
            <a:noFill/>
            <a:ln w="25400">
              <a:solidFill>
                <a:srgbClr val="0000FF"/>
              </a:solidFill>
              <a:prstDash val="sysDot"/>
              <a:round/>
              <a:headEnd/>
              <a:tailEnd/>
            </a:ln>
          </p:spPr>
          <p:txBody>
            <a:bodyPr wrap="none"/>
            <a:lstStyle/>
            <a:p>
              <a:pPr algn="l" rtl="0"/>
              <a:endParaRPr lang="en-US"/>
            </a:p>
          </p:txBody>
        </p:sp>
      </p:grpSp>
      <p:graphicFrame>
        <p:nvGraphicFramePr>
          <p:cNvPr id="53" name="Object 45"/>
          <p:cNvGraphicFramePr>
            <a:graphicFrameLocks noGrp="1" noChangeAspect="1"/>
          </p:cNvGraphicFramePr>
          <p:nvPr>
            <p:ph idx="1"/>
            <p:extLst>
              <p:ext uri="{D42A27DB-BD31-4B8C-83A1-F6EECF244321}">
                <p14:modId xmlns:p14="http://schemas.microsoft.com/office/powerpoint/2010/main" val="1465278904"/>
              </p:ext>
            </p:extLst>
          </p:nvPr>
        </p:nvGraphicFramePr>
        <p:xfrm>
          <a:off x="7160142" y="1855619"/>
          <a:ext cx="1552575" cy="477837"/>
        </p:xfrm>
        <a:graphic>
          <a:graphicData uri="http://schemas.openxmlformats.org/presentationml/2006/ole">
            <mc:AlternateContent xmlns:mc="http://schemas.openxmlformats.org/markup-compatibility/2006">
              <mc:Choice xmlns:v="urn:schemas-microsoft-com:vml" Requires="v">
                <p:oleObj spid="_x0000_s530677" name="Equation" r:id="rId5" imgW="660240" imgH="203040" progId="Equation.3">
                  <p:embed/>
                </p:oleObj>
              </mc:Choice>
              <mc:Fallback>
                <p:oleObj name="Equation" r:id="rId5" imgW="660240" imgH="203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0142" y="1855619"/>
                        <a:ext cx="1552575" cy="477837"/>
                      </a:xfrm>
                      <a:prstGeom prst="rect">
                        <a:avLst/>
                      </a:prstGeom>
                      <a:noFill/>
                      <a:ln>
                        <a:solidFill>
                          <a:srgbClr val="FF0000"/>
                        </a:solidFill>
                      </a:ln>
                      <a:extLst/>
                    </p:spPr>
                  </p:pic>
                </p:oleObj>
              </mc:Fallback>
            </mc:AlternateContent>
          </a:graphicData>
        </a:graphic>
      </p:graphicFrame>
      <p:sp>
        <p:nvSpPr>
          <p:cNvPr id="54" name="Text Box 47"/>
          <p:cNvSpPr txBox="1">
            <a:spLocks noChangeArrowheads="1"/>
          </p:cNvSpPr>
          <p:nvPr/>
        </p:nvSpPr>
        <p:spPr bwMode="auto">
          <a:xfrm>
            <a:off x="6332000" y="2333456"/>
            <a:ext cx="2811999" cy="400110"/>
          </a:xfrm>
          <a:prstGeom prst="rect">
            <a:avLst/>
          </a:prstGeom>
          <a:noFill/>
          <a:ln w="9525">
            <a:noFill/>
            <a:miter lim="800000"/>
            <a:headEnd/>
            <a:tailEnd/>
          </a:ln>
        </p:spPr>
        <p:txBody>
          <a:bodyPr wrap="square">
            <a:spAutoFit/>
          </a:bodyPr>
          <a:lstStyle/>
          <a:p>
            <a:pPr marL="457200" indent="-457200" algn="l" rtl="0"/>
            <a:r>
              <a:rPr lang="en-US" sz="2000" b="1" dirty="0">
                <a:latin typeface="+mn-lt"/>
              </a:rPr>
              <a:t>u = pore water pressure</a:t>
            </a:r>
          </a:p>
        </p:txBody>
      </p:sp>
      <p:sp>
        <p:nvSpPr>
          <p:cNvPr id="55" name="Rectangle 54"/>
          <p:cNvSpPr/>
          <p:nvPr/>
        </p:nvSpPr>
        <p:spPr>
          <a:xfrm>
            <a:off x="426585" y="5577525"/>
            <a:ext cx="8269287" cy="1200329"/>
          </a:xfrm>
          <a:prstGeom prst="rect">
            <a:avLst/>
          </a:prstGeom>
        </p:spPr>
        <p:txBody>
          <a:bodyPr wrap="square">
            <a:spAutoFit/>
          </a:bodyPr>
          <a:lstStyle/>
          <a:p>
            <a:pPr algn="l" rtl="0">
              <a:spcBef>
                <a:spcPct val="50000"/>
              </a:spcBef>
            </a:pPr>
            <a:r>
              <a:rPr lang="en-US" sz="2400" b="1" dirty="0" smtClean="0">
                <a:latin typeface="+mn-lt"/>
              </a:rPr>
              <a:t>In this case, s</a:t>
            </a:r>
            <a:r>
              <a:rPr lang="tr-TR" sz="2400" b="1" dirty="0" smtClean="0">
                <a:latin typeface="+mn-lt"/>
              </a:rPr>
              <a:t>oil behavior is controlled by effective stresses, and the effective strength parameters are the fundamental strength parameters. </a:t>
            </a:r>
          </a:p>
        </p:txBody>
      </p:sp>
      <p:sp>
        <p:nvSpPr>
          <p:cNvPr id="56" name="Rectangle 55"/>
          <p:cNvSpPr/>
          <p:nvPr/>
        </p:nvSpPr>
        <p:spPr>
          <a:xfrm>
            <a:off x="5964755" y="2881522"/>
            <a:ext cx="3005074" cy="1200329"/>
          </a:xfrm>
          <a:prstGeom prst="rect">
            <a:avLst/>
          </a:prstGeom>
        </p:spPr>
        <p:txBody>
          <a:bodyPr wrap="square">
            <a:spAutoFit/>
          </a:bodyPr>
          <a:lstStyle/>
          <a:p>
            <a:pPr algn="l" rtl="0">
              <a:spcBef>
                <a:spcPct val="50000"/>
              </a:spcBef>
            </a:pPr>
            <a:r>
              <a:rPr lang="en-US" sz="2400" b="1" dirty="0">
                <a:solidFill>
                  <a:srgbClr val="0B0BEF"/>
                </a:solidFill>
                <a:latin typeface="+mn-lt"/>
              </a:rPr>
              <a:t>C</a:t>
            </a:r>
            <a:r>
              <a:rPr lang="en-US" sz="2400" b="1" dirty="0" smtClean="0">
                <a:solidFill>
                  <a:srgbClr val="0B0BEF"/>
                </a:solidFill>
                <a:latin typeface="Blazing" panose="00000400000000000000" pitchFamily="2" charset="0"/>
              </a:rPr>
              <a:t>’</a:t>
            </a:r>
            <a:r>
              <a:rPr lang="en-US" sz="2400" b="1" dirty="0" smtClean="0">
                <a:solidFill>
                  <a:srgbClr val="0B0BEF"/>
                </a:solidFill>
                <a:latin typeface="+mn-lt"/>
              </a:rPr>
              <a:t> and </a:t>
            </a:r>
            <a:r>
              <a:rPr lang="en-US" sz="2400" b="1" i="1" dirty="0" smtClean="0">
                <a:solidFill>
                  <a:srgbClr val="0B0BEF"/>
                </a:solidFill>
                <a:latin typeface="Symbol" panose="05050102010706020507" pitchFamily="18" charset="2"/>
              </a:rPr>
              <a:t>f</a:t>
            </a:r>
            <a:r>
              <a:rPr lang="en-US" sz="2400" b="1" dirty="0" smtClean="0">
                <a:solidFill>
                  <a:srgbClr val="0B0BEF"/>
                </a:solidFill>
                <a:latin typeface="Blazing" panose="00000400000000000000" pitchFamily="2" charset="0"/>
              </a:rPr>
              <a:t>’</a:t>
            </a:r>
            <a:r>
              <a:rPr lang="en-US" sz="2400" b="1" dirty="0" smtClean="0">
                <a:solidFill>
                  <a:srgbClr val="0B0BEF"/>
                </a:solidFill>
                <a:latin typeface="+mn-lt"/>
              </a:rPr>
              <a:t> </a:t>
            </a:r>
            <a:r>
              <a:rPr lang="tr-TR" sz="2400" b="1" dirty="0" smtClean="0">
                <a:solidFill>
                  <a:srgbClr val="0B0BEF"/>
                </a:solidFill>
                <a:latin typeface="+mn-lt"/>
              </a:rPr>
              <a:t>are </a:t>
            </a:r>
            <a:r>
              <a:rPr lang="en-US" sz="2400" b="1" dirty="0" smtClean="0">
                <a:solidFill>
                  <a:srgbClr val="0B0BEF"/>
                </a:solidFill>
                <a:latin typeface="+mn-lt"/>
              </a:rPr>
              <a:t>called</a:t>
            </a:r>
            <a:r>
              <a:rPr lang="tr-TR" sz="2400" b="1" dirty="0" smtClean="0">
                <a:solidFill>
                  <a:srgbClr val="0B0BEF"/>
                </a:solidFill>
                <a:latin typeface="+mn-lt"/>
              </a:rPr>
              <a:t> the effective strength parameters.</a:t>
            </a:r>
            <a:endParaRPr lang="tr-TR" sz="2400" b="1" dirty="0">
              <a:solidFill>
                <a:srgbClr val="0B0BEF"/>
              </a:solidFill>
              <a:latin typeface="+mn-lt"/>
            </a:endParaRPr>
          </a:p>
        </p:txBody>
      </p:sp>
      <p:sp>
        <p:nvSpPr>
          <p:cNvPr id="28" name="Text Box 21"/>
          <p:cNvSpPr txBox="1">
            <a:spLocks noChangeArrowheads="1"/>
          </p:cNvSpPr>
          <p:nvPr/>
        </p:nvSpPr>
        <p:spPr bwMode="auto">
          <a:xfrm>
            <a:off x="2417865" y="5036639"/>
            <a:ext cx="642377" cy="461065"/>
          </a:xfrm>
          <a:prstGeom prst="rect">
            <a:avLst/>
          </a:prstGeom>
          <a:noFill/>
          <a:ln w="9525">
            <a:noFill/>
            <a:miter lim="800000"/>
            <a:headEnd/>
            <a:tailEnd/>
          </a:ln>
        </p:spPr>
        <p:txBody>
          <a:bodyPr>
            <a:spAutoFit/>
          </a:bodyPr>
          <a:lstStyle/>
          <a:p>
            <a:pPr algn="l" rtl="0"/>
            <a:r>
              <a:rPr lang="en-AU" sz="2400" b="0" dirty="0">
                <a:solidFill>
                  <a:srgbClr val="0000FF"/>
                </a:solidFill>
                <a:latin typeface="Times New Roman" pitchFamily="18" charset="0"/>
                <a:sym typeface="Symbol" pitchFamily="18" charset="2"/>
              </a:rPr>
              <a:t></a:t>
            </a:r>
            <a:r>
              <a:rPr lang="en-AU" sz="2400" b="0" dirty="0">
                <a:solidFill>
                  <a:srgbClr val="0000FF"/>
                </a:solidFill>
                <a:latin typeface="Blazing" panose="00000400000000000000" pitchFamily="2" charset="0"/>
                <a:sym typeface="Symbol" pitchFamily="18" charset="2"/>
              </a:rPr>
              <a:t>’</a:t>
            </a:r>
            <a:r>
              <a:rPr lang="en-US" sz="2400" b="0" baseline="-25000" dirty="0">
                <a:solidFill>
                  <a:srgbClr val="0000FF"/>
                </a:solidFill>
                <a:latin typeface="Times New Roman" pitchFamily="18" charset="0"/>
                <a:sym typeface="Symbol" pitchFamily="18" charset="2"/>
              </a:rPr>
              <a:t>f</a:t>
            </a:r>
            <a:endParaRPr lang="en-AU" sz="2400" b="0" dirty="0">
              <a:solidFill>
                <a:srgbClr val="0000FF"/>
              </a:solidFill>
              <a:latin typeface="Times New Roman" pitchFamily="18" charset="0"/>
            </a:endParaRPr>
          </a:p>
        </p:txBody>
      </p:sp>
    </p:spTree>
    <p:extLst>
      <p:ext uri="{BB962C8B-B14F-4D97-AF65-F5344CB8AC3E}">
        <p14:creationId xmlns:p14="http://schemas.microsoft.com/office/powerpoint/2010/main" val="221109087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p:txBody>
          <a:bodyPr/>
          <a:lstStyle/>
          <a:p>
            <a:pPr>
              <a:buFont typeface="Wingdings" pitchFamily="2" charset="2"/>
              <a:buNone/>
            </a:pPr>
            <a:endParaRPr lang="en-US" dirty="0"/>
          </a:p>
          <a:p>
            <a:pPr>
              <a:buFont typeface="Wingdings" pitchFamily="2" charset="2"/>
              <a:buNone/>
            </a:pPr>
            <a:endParaRPr lang="en-US" dirty="0"/>
          </a:p>
          <a:p>
            <a:pPr>
              <a:buFont typeface="Wingdings" pitchFamily="2" charset="2"/>
              <a:buNone/>
            </a:pPr>
            <a:endParaRPr lang="en-US" dirty="0"/>
          </a:p>
          <a:p>
            <a:pPr>
              <a:buFont typeface="Wingdings" pitchFamily="2" charset="2"/>
              <a:buNone/>
            </a:pPr>
            <a:endParaRPr lang="en-US" dirty="0"/>
          </a:p>
          <a:p>
            <a:pPr>
              <a:buFont typeface="Wingdings" pitchFamily="2" charset="2"/>
              <a:buNone/>
            </a:pPr>
            <a:endParaRPr lang="en-US" dirty="0"/>
          </a:p>
          <a:p>
            <a:pPr>
              <a:buFont typeface="Wingdings" pitchFamily="2" charset="2"/>
              <a:buNone/>
            </a:pPr>
            <a:endParaRPr lang="en-US" dirty="0"/>
          </a:p>
          <a:p>
            <a:pPr>
              <a:buFont typeface="Wingdings" pitchFamily="2" charset="2"/>
              <a:buNone/>
            </a:pPr>
            <a:endParaRPr lang="en-US" dirty="0"/>
          </a:p>
        </p:txBody>
      </p:sp>
      <p:sp>
        <p:nvSpPr>
          <p:cNvPr id="10" name="Text Box 23"/>
          <p:cNvSpPr txBox="1">
            <a:spLocks noChangeArrowheads="1"/>
          </p:cNvSpPr>
          <p:nvPr/>
        </p:nvSpPr>
        <p:spPr bwMode="auto">
          <a:xfrm>
            <a:off x="557213" y="5791200"/>
            <a:ext cx="8250237" cy="830997"/>
          </a:xfrm>
          <a:prstGeom prst="rect">
            <a:avLst/>
          </a:prstGeom>
          <a:noFill/>
          <a:ln w="9525">
            <a:noFill/>
            <a:miter lim="800000"/>
            <a:headEnd/>
            <a:tailEnd/>
          </a:ln>
        </p:spPr>
        <p:txBody>
          <a:bodyPr>
            <a:spAutoFit/>
          </a:bodyPr>
          <a:lstStyle/>
          <a:p>
            <a:pPr algn="justLow" rtl="0"/>
            <a:r>
              <a:rPr lang="en-AU" sz="2400" b="1" dirty="0">
                <a:sym typeface="Symbol" pitchFamily="18" charset="2"/>
              </a:rPr>
              <a:t></a:t>
            </a:r>
            <a:r>
              <a:rPr lang="en-US" sz="2400" b="1" baseline="-25000" dirty="0">
                <a:latin typeface="+mn-lt"/>
                <a:sym typeface="Symbol" pitchFamily="18" charset="2"/>
              </a:rPr>
              <a:t>f</a:t>
            </a:r>
            <a:r>
              <a:rPr lang="en-US" sz="2400" b="1" dirty="0">
                <a:latin typeface="+mn-lt"/>
                <a:sym typeface="Symbol" pitchFamily="18" charset="2"/>
              </a:rPr>
              <a:t> is the maximum shear stress the soil can take without failure, under normal stress of .</a:t>
            </a:r>
            <a:endParaRPr lang="en-AU" sz="2400" b="1" dirty="0">
              <a:latin typeface="+mn-lt"/>
            </a:endParaRPr>
          </a:p>
        </p:txBody>
      </p:sp>
      <p:grpSp>
        <p:nvGrpSpPr>
          <p:cNvPr id="11" name="Group 32"/>
          <p:cNvGrpSpPr>
            <a:grpSpLocks/>
          </p:cNvGrpSpPr>
          <p:nvPr/>
        </p:nvGrpSpPr>
        <p:grpSpPr bwMode="auto">
          <a:xfrm>
            <a:off x="1090613" y="1362075"/>
            <a:ext cx="6477000" cy="4343400"/>
            <a:chOff x="687" y="858"/>
            <a:chExt cx="4080" cy="2736"/>
          </a:xfrm>
        </p:grpSpPr>
        <p:sp>
          <p:nvSpPr>
            <p:cNvPr id="12" name="Line 9"/>
            <p:cNvSpPr>
              <a:spLocks noChangeShapeType="1"/>
            </p:cNvSpPr>
            <p:nvPr/>
          </p:nvSpPr>
          <p:spPr bwMode="auto">
            <a:xfrm>
              <a:off x="783" y="3162"/>
              <a:ext cx="3936" cy="0"/>
            </a:xfrm>
            <a:prstGeom prst="line">
              <a:avLst/>
            </a:prstGeom>
            <a:noFill/>
            <a:ln w="9525">
              <a:solidFill>
                <a:schemeClr val="tx1"/>
              </a:solidFill>
              <a:round/>
              <a:headEnd/>
              <a:tailEnd type="triangle" w="med" len="med"/>
            </a:ln>
          </p:spPr>
          <p:txBody>
            <a:bodyPr wrap="none"/>
            <a:lstStyle/>
            <a:p>
              <a:pPr algn="l" rtl="0"/>
              <a:endParaRPr lang="en-US"/>
            </a:p>
          </p:txBody>
        </p:sp>
        <p:sp>
          <p:nvSpPr>
            <p:cNvPr id="13" name="Line 10"/>
            <p:cNvSpPr>
              <a:spLocks noChangeShapeType="1"/>
            </p:cNvSpPr>
            <p:nvPr/>
          </p:nvSpPr>
          <p:spPr bwMode="auto">
            <a:xfrm flipV="1">
              <a:off x="1647" y="858"/>
              <a:ext cx="0" cy="2736"/>
            </a:xfrm>
            <a:prstGeom prst="line">
              <a:avLst/>
            </a:prstGeom>
            <a:noFill/>
            <a:ln w="9525">
              <a:solidFill>
                <a:schemeClr val="tx1"/>
              </a:solidFill>
              <a:round/>
              <a:headEnd/>
              <a:tailEnd type="triangle" w="med" len="med"/>
            </a:ln>
          </p:spPr>
          <p:txBody>
            <a:bodyPr wrap="none"/>
            <a:lstStyle/>
            <a:p>
              <a:pPr algn="l" rtl="0"/>
              <a:endParaRPr lang="en-US"/>
            </a:p>
          </p:txBody>
        </p:sp>
        <p:sp>
          <p:nvSpPr>
            <p:cNvPr id="14" name="Line 11"/>
            <p:cNvSpPr>
              <a:spLocks noChangeShapeType="1"/>
            </p:cNvSpPr>
            <p:nvPr/>
          </p:nvSpPr>
          <p:spPr bwMode="auto">
            <a:xfrm flipV="1">
              <a:off x="1647" y="1770"/>
              <a:ext cx="2448" cy="960"/>
            </a:xfrm>
            <a:prstGeom prst="line">
              <a:avLst/>
            </a:prstGeom>
            <a:noFill/>
            <a:ln w="28575">
              <a:solidFill>
                <a:srgbClr val="FF0000"/>
              </a:solidFill>
              <a:round/>
              <a:headEnd/>
              <a:tailEnd/>
            </a:ln>
          </p:spPr>
          <p:txBody>
            <a:bodyPr wrap="none"/>
            <a:lstStyle/>
            <a:p>
              <a:pPr algn="l" rtl="0"/>
              <a:endParaRPr lang="en-US"/>
            </a:p>
          </p:txBody>
        </p:sp>
        <p:sp>
          <p:nvSpPr>
            <p:cNvPr id="15" name="Text Box 13"/>
            <p:cNvSpPr txBox="1">
              <a:spLocks noChangeArrowheads="1"/>
            </p:cNvSpPr>
            <p:nvPr/>
          </p:nvSpPr>
          <p:spPr bwMode="auto">
            <a:xfrm>
              <a:off x="4527" y="3141"/>
              <a:ext cx="240" cy="288"/>
            </a:xfrm>
            <a:prstGeom prst="rect">
              <a:avLst/>
            </a:prstGeom>
            <a:noFill/>
            <a:ln w="9525">
              <a:noFill/>
              <a:miter lim="800000"/>
              <a:headEnd/>
              <a:tailEnd/>
            </a:ln>
          </p:spPr>
          <p:txBody>
            <a:bodyPr>
              <a:spAutoFit/>
            </a:bodyPr>
            <a:lstStyle/>
            <a:p>
              <a:pPr algn="l" rtl="0"/>
              <a:r>
                <a:rPr lang="en-AU" sz="2400" b="1" dirty="0">
                  <a:latin typeface="Times New Roman" pitchFamily="18" charset="0"/>
                  <a:sym typeface="Symbol" pitchFamily="18" charset="2"/>
                </a:rPr>
                <a:t></a:t>
              </a:r>
              <a:endParaRPr lang="en-AU" sz="2400" b="1" dirty="0">
                <a:latin typeface="Times New Roman" pitchFamily="18" charset="0"/>
              </a:endParaRPr>
            </a:p>
          </p:txBody>
        </p:sp>
        <p:graphicFrame>
          <p:nvGraphicFramePr>
            <p:cNvPr id="16" name="Object 14"/>
            <p:cNvGraphicFramePr>
              <a:graphicFrameLocks noChangeAspect="1"/>
            </p:cNvGraphicFramePr>
            <p:nvPr/>
          </p:nvGraphicFramePr>
          <p:xfrm>
            <a:off x="2142" y="1146"/>
            <a:ext cx="1547" cy="387"/>
          </p:xfrm>
          <a:graphic>
            <a:graphicData uri="http://schemas.openxmlformats.org/presentationml/2006/ole">
              <mc:AlternateContent xmlns:mc="http://schemas.openxmlformats.org/markup-compatibility/2006">
                <mc:Choice xmlns:v="urn:schemas-microsoft-com:vml" Requires="v">
                  <p:oleObj spid="_x0000_s531575" name="Equation" r:id="rId3" imgW="965160" imgH="241200" progId="Equation.3">
                    <p:embed/>
                  </p:oleObj>
                </mc:Choice>
                <mc:Fallback>
                  <p:oleObj name="Equation" r:id="rId3" imgW="96516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2" y="1146"/>
                          <a:ext cx="1547" cy="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 Box 15"/>
            <p:cNvSpPr txBox="1">
              <a:spLocks noChangeArrowheads="1"/>
            </p:cNvSpPr>
            <p:nvPr/>
          </p:nvSpPr>
          <p:spPr bwMode="auto">
            <a:xfrm>
              <a:off x="1359" y="2778"/>
              <a:ext cx="192" cy="288"/>
            </a:xfrm>
            <a:prstGeom prst="rect">
              <a:avLst/>
            </a:prstGeom>
            <a:noFill/>
            <a:ln w="9525">
              <a:noFill/>
              <a:miter lim="800000"/>
              <a:headEnd/>
              <a:tailEnd/>
            </a:ln>
          </p:spPr>
          <p:txBody>
            <a:bodyPr>
              <a:spAutoFit/>
            </a:bodyPr>
            <a:lstStyle/>
            <a:p>
              <a:pPr algn="l" rtl="0"/>
              <a:r>
                <a:rPr lang="en-US" sz="2400" b="0">
                  <a:solidFill>
                    <a:schemeClr val="hlink"/>
                  </a:solidFill>
                </a:rPr>
                <a:t>c</a:t>
              </a:r>
              <a:endParaRPr lang="en-AU" sz="2400" b="0">
                <a:solidFill>
                  <a:schemeClr val="hlink"/>
                </a:solidFill>
              </a:endParaRPr>
            </a:p>
          </p:txBody>
        </p:sp>
        <p:grpSp>
          <p:nvGrpSpPr>
            <p:cNvPr id="18" name="Group 24"/>
            <p:cNvGrpSpPr>
              <a:grpSpLocks/>
            </p:cNvGrpSpPr>
            <p:nvPr/>
          </p:nvGrpSpPr>
          <p:grpSpPr bwMode="auto">
            <a:xfrm>
              <a:off x="3231" y="1962"/>
              <a:ext cx="624" cy="144"/>
              <a:chOff x="3168" y="2016"/>
              <a:chExt cx="624" cy="144"/>
            </a:xfrm>
          </p:grpSpPr>
          <p:sp>
            <p:nvSpPr>
              <p:cNvPr id="29" name="Line 16"/>
              <p:cNvSpPr>
                <a:spLocks noChangeShapeType="1"/>
              </p:cNvSpPr>
              <p:nvPr/>
            </p:nvSpPr>
            <p:spPr bwMode="auto">
              <a:xfrm>
                <a:off x="3168" y="2160"/>
                <a:ext cx="624" cy="0"/>
              </a:xfrm>
              <a:prstGeom prst="line">
                <a:avLst/>
              </a:prstGeom>
              <a:noFill/>
              <a:ln w="9525">
                <a:solidFill>
                  <a:schemeClr val="tx1"/>
                </a:solidFill>
                <a:round/>
                <a:headEnd/>
                <a:tailEnd/>
              </a:ln>
            </p:spPr>
            <p:txBody>
              <a:bodyPr wrap="none"/>
              <a:lstStyle/>
              <a:p>
                <a:pPr algn="l" rtl="0"/>
                <a:endParaRPr lang="en-US"/>
              </a:p>
            </p:txBody>
          </p:sp>
          <p:sp>
            <p:nvSpPr>
              <p:cNvPr id="30" name="Arc 17"/>
              <p:cNvSpPr>
                <a:spLocks/>
              </p:cNvSpPr>
              <p:nvPr/>
            </p:nvSpPr>
            <p:spPr bwMode="auto">
              <a:xfrm>
                <a:off x="3600" y="2016"/>
                <a:ext cx="48" cy="144"/>
              </a:xfrm>
              <a:custGeom>
                <a:avLst/>
                <a:gdLst>
                  <a:gd name="T0" fmla="*/ 0 w 21600"/>
                  <a:gd name="T1" fmla="*/ 0 h 21600"/>
                  <a:gd name="T2" fmla="*/ 48 w 21600"/>
                  <a:gd name="T3" fmla="*/ 144 h 21600"/>
                  <a:gd name="T4" fmla="*/ 0 w 21600"/>
                  <a:gd name="T5" fmla="*/ 1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pPr algn="l" rtl="0"/>
                <a:endParaRPr lang="en-US"/>
              </a:p>
            </p:txBody>
          </p:sp>
        </p:grpSp>
        <p:sp>
          <p:nvSpPr>
            <p:cNvPr id="19" name="Text Box 18"/>
            <p:cNvSpPr txBox="1">
              <a:spLocks noChangeArrowheads="1"/>
            </p:cNvSpPr>
            <p:nvPr/>
          </p:nvSpPr>
          <p:spPr bwMode="auto">
            <a:xfrm>
              <a:off x="3741" y="1836"/>
              <a:ext cx="336" cy="288"/>
            </a:xfrm>
            <a:prstGeom prst="rect">
              <a:avLst/>
            </a:prstGeom>
            <a:noFill/>
            <a:ln w="9525">
              <a:noFill/>
              <a:miter lim="800000"/>
              <a:headEnd/>
              <a:tailEnd/>
            </a:ln>
          </p:spPr>
          <p:txBody>
            <a:bodyPr>
              <a:spAutoFit/>
            </a:bodyPr>
            <a:lstStyle/>
            <a:p>
              <a:pPr algn="l" rtl="0"/>
              <a:r>
                <a:rPr lang="en-AU" sz="2400" b="1" dirty="0">
                  <a:solidFill>
                    <a:schemeClr val="hlink"/>
                  </a:solidFill>
                  <a:latin typeface="Times New Roman" pitchFamily="18" charset="0"/>
                  <a:sym typeface="Symbol" pitchFamily="18" charset="2"/>
                </a:rPr>
                <a:t></a:t>
              </a:r>
              <a:endParaRPr lang="en-AU" sz="2400" b="1" dirty="0">
                <a:solidFill>
                  <a:schemeClr val="hlink"/>
                </a:solidFill>
                <a:latin typeface="Times New Roman" pitchFamily="18" charset="0"/>
              </a:endParaRPr>
            </a:p>
          </p:txBody>
        </p:sp>
        <p:sp>
          <p:nvSpPr>
            <p:cNvPr id="20" name="Text Box 19"/>
            <p:cNvSpPr txBox="1">
              <a:spLocks noChangeArrowheads="1"/>
            </p:cNvSpPr>
            <p:nvPr/>
          </p:nvSpPr>
          <p:spPr bwMode="auto">
            <a:xfrm rot="20280000">
              <a:off x="2123" y="2034"/>
              <a:ext cx="1257" cy="233"/>
            </a:xfrm>
            <a:prstGeom prst="rect">
              <a:avLst/>
            </a:prstGeom>
            <a:noFill/>
            <a:ln w="9525">
              <a:noFill/>
              <a:miter lim="800000"/>
              <a:headEnd/>
              <a:tailEnd/>
            </a:ln>
          </p:spPr>
          <p:txBody>
            <a:bodyPr wrap="square">
              <a:spAutoFit/>
            </a:bodyPr>
            <a:lstStyle/>
            <a:p>
              <a:pPr algn="l" rtl="0"/>
              <a:r>
                <a:rPr lang="en-US" sz="1800" b="1" dirty="0"/>
                <a:t>failure envelope</a:t>
              </a:r>
              <a:endParaRPr lang="en-AU" sz="1800" b="1" dirty="0"/>
            </a:p>
          </p:txBody>
        </p:sp>
        <p:sp>
          <p:nvSpPr>
            <p:cNvPr id="21" name="AutoShape 21"/>
            <p:cNvSpPr>
              <a:spLocks noChangeArrowheads="1"/>
            </p:cNvSpPr>
            <p:nvPr/>
          </p:nvSpPr>
          <p:spPr bwMode="auto">
            <a:xfrm>
              <a:off x="687" y="2490"/>
              <a:ext cx="768" cy="240"/>
            </a:xfrm>
            <a:prstGeom prst="wedgeRoundRectCallout">
              <a:avLst>
                <a:gd name="adj1" fmla="val 44273"/>
                <a:gd name="adj2" fmla="val 111667"/>
                <a:gd name="adj3" fmla="val 16667"/>
              </a:avLst>
            </a:prstGeom>
            <a:solidFill>
              <a:srgbClr val="FFFFE3"/>
            </a:solidFill>
            <a:ln w="9525">
              <a:solidFill>
                <a:schemeClr val="tx1"/>
              </a:solidFill>
              <a:miter lim="800000"/>
              <a:headEnd/>
              <a:tailEnd/>
            </a:ln>
          </p:spPr>
          <p:txBody>
            <a:bodyPr/>
            <a:lstStyle/>
            <a:p>
              <a:pPr algn="ctr" rtl="0">
                <a:spcBef>
                  <a:spcPct val="0"/>
                </a:spcBef>
              </a:pPr>
              <a:r>
                <a:rPr lang="en-US" sz="1800" b="0" dirty="0">
                  <a:latin typeface="Tahoma" pitchFamily="34" charset="0"/>
                </a:rPr>
                <a:t>Cohesion</a:t>
              </a:r>
              <a:endParaRPr lang="en-AU" sz="1800" b="0" dirty="0">
                <a:latin typeface="Tahoma" pitchFamily="34" charset="0"/>
              </a:endParaRPr>
            </a:p>
          </p:txBody>
        </p:sp>
        <p:sp>
          <p:nvSpPr>
            <p:cNvPr id="22" name="AutoShape 22"/>
            <p:cNvSpPr>
              <a:spLocks noChangeArrowheads="1"/>
            </p:cNvSpPr>
            <p:nvPr/>
          </p:nvSpPr>
          <p:spPr bwMode="auto">
            <a:xfrm>
              <a:off x="2812" y="2432"/>
              <a:ext cx="1052" cy="288"/>
            </a:xfrm>
            <a:prstGeom prst="wedgeRoundRectCallout">
              <a:avLst>
                <a:gd name="adj1" fmla="val 50949"/>
                <a:gd name="adj2" fmla="val -167361"/>
                <a:gd name="adj3" fmla="val 16667"/>
              </a:avLst>
            </a:prstGeom>
            <a:solidFill>
              <a:srgbClr val="FFFFE3"/>
            </a:solidFill>
            <a:ln w="9525">
              <a:solidFill>
                <a:schemeClr val="tx1"/>
              </a:solidFill>
              <a:miter lim="800000"/>
              <a:headEnd/>
              <a:tailEnd/>
            </a:ln>
          </p:spPr>
          <p:txBody>
            <a:bodyPr/>
            <a:lstStyle/>
            <a:p>
              <a:pPr algn="ctr" rtl="0">
                <a:spcBef>
                  <a:spcPct val="0"/>
                </a:spcBef>
              </a:pPr>
              <a:r>
                <a:rPr lang="en-US" sz="1800" b="0" dirty="0">
                  <a:latin typeface="Tahoma" pitchFamily="34" charset="0"/>
                </a:rPr>
                <a:t>Friction angle</a:t>
              </a:r>
              <a:endParaRPr lang="en-AU" sz="1800" b="0" dirty="0">
                <a:latin typeface="Tahoma" pitchFamily="34" charset="0"/>
              </a:endParaRPr>
            </a:p>
          </p:txBody>
        </p:sp>
        <p:sp>
          <p:nvSpPr>
            <p:cNvPr id="23" name="Line 26"/>
            <p:cNvSpPr>
              <a:spLocks noChangeShapeType="1"/>
            </p:cNvSpPr>
            <p:nvPr/>
          </p:nvSpPr>
          <p:spPr bwMode="auto">
            <a:xfrm>
              <a:off x="1573" y="2733"/>
              <a:ext cx="0" cy="435"/>
            </a:xfrm>
            <a:prstGeom prst="line">
              <a:avLst/>
            </a:prstGeom>
            <a:noFill/>
            <a:ln w="9525">
              <a:solidFill>
                <a:srgbClr val="FF0000"/>
              </a:solidFill>
              <a:round/>
              <a:headEnd type="triangle" w="sm" len="lg"/>
              <a:tailEnd type="triangle" w="sm" len="lg"/>
            </a:ln>
          </p:spPr>
          <p:txBody>
            <a:bodyPr wrap="none"/>
            <a:lstStyle/>
            <a:p>
              <a:pPr algn="l" rtl="0"/>
              <a:endParaRPr lang="en-US"/>
            </a:p>
          </p:txBody>
        </p:sp>
        <p:grpSp>
          <p:nvGrpSpPr>
            <p:cNvPr id="24" name="Group 31"/>
            <p:cNvGrpSpPr>
              <a:grpSpLocks/>
            </p:cNvGrpSpPr>
            <p:nvPr/>
          </p:nvGrpSpPr>
          <p:grpSpPr bwMode="auto">
            <a:xfrm>
              <a:off x="1644" y="2350"/>
              <a:ext cx="952" cy="1058"/>
              <a:chOff x="1581" y="2404"/>
              <a:chExt cx="952" cy="1058"/>
            </a:xfrm>
          </p:grpSpPr>
          <p:sp>
            <p:nvSpPr>
              <p:cNvPr id="25" name="Rectangle 27"/>
              <p:cNvSpPr>
                <a:spLocks noChangeArrowheads="1"/>
              </p:cNvSpPr>
              <p:nvPr/>
            </p:nvSpPr>
            <p:spPr bwMode="auto">
              <a:xfrm>
                <a:off x="2290" y="2659"/>
                <a:ext cx="243" cy="288"/>
              </a:xfrm>
              <a:prstGeom prst="rect">
                <a:avLst/>
              </a:prstGeom>
              <a:noFill/>
              <a:ln w="9525">
                <a:noFill/>
                <a:miter lim="800000"/>
                <a:headEnd/>
                <a:tailEnd/>
              </a:ln>
            </p:spPr>
            <p:txBody>
              <a:bodyPr wrap="none">
                <a:spAutoFit/>
              </a:bodyPr>
              <a:lstStyle/>
              <a:p>
                <a:pPr algn="l" rtl="0">
                  <a:spcBef>
                    <a:spcPct val="0"/>
                  </a:spcBef>
                </a:pPr>
                <a:r>
                  <a:rPr lang="en-AU" sz="2400" b="1" dirty="0">
                    <a:solidFill>
                      <a:srgbClr val="0000FF"/>
                    </a:solidFill>
                    <a:latin typeface="Times New Roman" pitchFamily="18" charset="0"/>
                    <a:sym typeface="Symbol" pitchFamily="18" charset="2"/>
                  </a:rPr>
                  <a:t></a:t>
                </a:r>
                <a:r>
                  <a:rPr lang="en-US" sz="2400" b="1" baseline="-25000" dirty="0">
                    <a:solidFill>
                      <a:srgbClr val="0000FF"/>
                    </a:solidFill>
                    <a:latin typeface="Times New Roman" pitchFamily="18" charset="0"/>
                    <a:sym typeface="Symbol" pitchFamily="18" charset="2"/>
                  </a:rPr>
                  <a:t>f</a:t>
                </a:r>
              </a:p>
            </p:txBody>
          </p:sp>
          <p:sp>
            <p:nvSpPr>
              <p:cNvPr id="26" name="Line 28"/>
              <p:cNvSpPr>
                <a:spLocks noChangeShapeType="1"/>
              </p:cNvSpPr>
              <p:nvPr/>
            </p:nvSpPr>
            <p:spPr bwMode="auto">
              <a:xfrm flipV="1">
                <a:off x="2532" y="2404"/>
                <a:ext cx="0" cy="811"/>
              </a:xfrm>
              <a:prstGeom prst="line">
                <a:avLst/>
              </a:prstGeom>
              <a:noFill/>
              <a:ln w="19050">
                <a:solidFill>
                  <a:srgbClr val="0000FF"/>
                </a:solidFill>
                <a:prstDash val="sysDot"/>
                <a:round/>
                <a:headEnd/>
                <a:tailEnd/>
              </a:ln>
            </p:spPr>
            <p:txBody>
              <a:bodyPr wrap="none"/>
              <a:lstStyle/>
              <a:p>
                <a:pPr algn="l" rtl="0"/>
                <a:endParaRPr lang="en-US"/>
              </a:p>
            </p:txBody>
          </p:sp>
          <p:sp>
            <p:nvSpPr>
              <p:cNvPr id="27" name="Text Box 29"/>
              <p:cNvSpPr txBox="1">
                <a:spLocks noChangeArrowheads="1"/>
              </p:cNvSpPr>
              <p:nvPr/>
            </p:nvSpPr>
            <p:spPr bwMode="auto">
              <a:xfrm>
                <a:off x="1908" y="3171"/>
                <a:ext cx="382" cy="291"/>
              </a:xfrm>
              <a:prstGeom prst="rect">
                <a:avLst/>
              </a:prstGeom>
              <a:noFill/>
              <a:ln w="9525">
                <a:noFill/>
                <a:miter lim="800000"/>
                <a:headEnd/>
                <a:tailEnd/>
              </a:ln>
            </p:spPr>
            <p:txBody>
              <a:bodyPr wrap="square">
                <a:spAutoFit/>
              </a:bodyPr>
              <a:lstStyle/>
              <a:p>
                <a:pPr algn="l" rtl="0"/>
                <a:r>
                  <a:rPr lang="en-AU" sz="2400" b="1" dirty="0" smtClean="0">
                    <a:solidFill>
                      <a:srgbClr val="0000FF"/>
                    </a:solidFill>
                    <a:latin typeface="Times New Roman" pitchFamily="18" charset="0"/>
                    <a:sym typeface="Symbol" pitchFamily="18" charset="2"/>
                  </a:rPr>
                  <a:t></a:t>
                </a:r>
                <a:r>
                  <a:rPr lang="en-AU" sz="2400" b="1" baseline="-25000" dirty="0" smtClean="0">
                    <a:solidFill>
                      <a:srgbClr val="0000FF"/>
                    </a:solidFill>
                    <a:latin typeface="Times New Roman" pitchFamily="18" charset="0"/>
                    <a:sym typeface="Symbol" pitchFamily="18" charset="2"/>
                  </a:rPr>
                  <a:t>f</a:t>
                </a:r>
                <a:endParaRPr lang="en-AU" sz="2400" b="1" dirty="0">
                  <a:solidFill>
                    <a:srgbClr val="0000FF"/>
                  </a:solidFill>
                  <a:latin typeface="Times New Roman" pitchFamily="18" charset="0"/>
                </a:endParaRPr>
              </a:p>
            </p:txBody>
          </p:sp>
          <p:sp>
            <p:nvSpPr>
              <p:cNvPr id="28" name="Line 30"/>
              <p:cNvSpPr>
                <a:spLocks noChangeShapeType="1"/>
              </p:cNvSpPr>
              <p:nvPr/>
            </p:nvSpPr>
            <p:spPr bwMode="auto">
              <a:xfrm>
                <a:off x="1581" y="3208"/>
                <a:ext cx="951" cy="0"/>
              </a:xfrm>
              <a:prstGeom prst="line">
                <a:avLst/>
              </a:prstGeom>
              <a:noFill/>
              <a:ln w="25400">
                <a:solidFill>
                  <a:srgbClr val="0000FF"/>
                </a:solidFill>
                <a:prstDash val="sysDot"/>
                <a:round/>
                <a:headEnd/>
                <a:tailEnd/>
              </a:ln>
            </p:spPr>
            <p:txBody>
              <a:bodyPr wrap="none"/>
              <a:lstStyle/>
              <a:p>
                <a:pPr algn="l" rtl="0"/>
                <a:endParaRPr lang="en-US"/>
              </a:p>
            </p:txBody>
          </p:sp>
        </p:grpSp>
      </p:grpSp>
      <p:sp>
        <p:nvSpPr>
          <p:cNvPr id="31" name="Rectangle 2"/>
          <p:cNvSpPr>
            <a:spLocks noGrp="1" noChangeArrowheads="1"/>
          </p:cNvSpPr>
          <p:nvPr>
            <p:ph type="title"/>
          </p:nvPr>
        </p:nvSpPr>
        <p:spPr>
          <a:xfrm>
            <a:off x="180977" y="163343"/>
            <a:ext cx="8362948" cy="474832"/>
          </a:xfrm>
          <a:noFill/>
          <a:ln w="9525">
            <a:noFill/>
            <a:miter lim="800000"/>
            <a:headEnd/>
            <a:tailEnd/>
          </a:ln>
        </p:spPr>
        <p:txBody>
          <a:bodyPr vert="horz" wrap="square" lIns="91440" tIns="45720" rIns="91440" bIns="45720" numCol="1" anchor="ctr" anchorCtr="0" compatLnSpc="1">
            <a:prstTxWarp prst="textNoShape">
              <a:avLst/>
            </a:prstTxWarp>
          </a:bodyPr>
          <a:lstStyle/>
          <a:p>
            <a:pPr algn="just"/>
            <a:r>
              <a:rPr lang="en-US" sz="2400" b="1" u="sng" dirty="0">
                <a:solidFill>
                  <a:srgbClr val="7030A0"/>
                </a:solidFill>
                <a:latin typeface="Arial" pitchFamily="34" charset="0"/>
                <a:ea typeface="+mn-ea"/>
                <a:cs typeface="Arial" pitchFamily="34" charset="0"/>
              </a:rPr>
              <a:t>Mohr-Coulomb Failure Criterion in terms of total stress</a:t>
            </a:r>
          </a:p>
        </p:txBody>
      </p:sp>
      <p:sp>
        <p:nvSpPr>
          <p:cNvPr id="32" name="Text Box 6"/>
          <p:cNvSpPr txBox="1">
            <a:spLocks noChangeArrowheads="1"/>
          </p:cNvSpPr>
          <p:nvPr/>
        </p:nvSpPr>
        <p:spPr bwMode="auto">
          <a:xfrm>
            <a:off x="2252668" y="1298403"/>
            <a:ext cx="381000" cy="457200"/>
          </a:xfrm>
          <a:prstGeom prst="rect">
            <a:avLst/>
          </a:prstGeom>
          <a:noFill/>
          <a:ln w="9525">
            <a:noFill/>
            <a:miter lim="800000"/>
            <a:headEnd/>
            <a:tailEnd/>
          </a:ln>
        </p:spPr>
        <p:txBody>
          <a:bodyPr>
            <a:spAutoFit/>
          </a:bodyPr>
          <a:lstStyle/>
          <a:p>
            <a:pPr algn="l" rtl="0"/>
            <a:r>
              <a:rPr lang="en-AU" sz="2400" b="1" dirty="0">
                <a:latin typeface="Times New Roman" pitchFamily="18" charset="0"/>
                <a:sym typeface="Symbol" pitchFamily="18" charset="2"/>
              </a:rPr>
              <a:t></a:t>
            </a:r>
            <a:endParaRPr lang="en-AU" sz="2400" b="1" dirty="0">
              <a:latin typeface="Times New Roman" pitchFamily="18" charset="0"/>
            </a:endParaRPr>
          </a:p>
        </p:txBody>
      </p:sp>
    </p:spTree>
    <p:extLst>
      <p:ext uri="{BB962C8B-B14F-4D97-AF65-F5344CB8AC3E}">
        <p14:creationId xmlns:p14="http://schemas.microsoft.com/office/powerpoint/2010/main" val="400057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47638" y="323847"/>
            <a:ext cx="7854533" cy="4142976"/>
          </a:xfrm>
          <a:prstGeom prst="rect">
            <a:avLst/>
          </a:prstGeom>
        </p:spPr>
      </p:pic>
      <p:sp>
        <p:nvSpPr>
          <p:cNvPr id="4" name="Rectangle 2"/>
          <p:cNvSpPr txBox="1">
            <a:spLocks noChangeArrowheads="1"/>
          </p:cNvSpPr>
          <p:nvPr/>
        </p:nvSpPr>
        <p:spPr>
          <a:xfrm>
            <a:off x="185737" y="-27317"/>
            <a:ext cx="6128601"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2400" b="1" u="sng" dirty="0" smtClean="0">
                <a:solidFill>
                  <a:srgbClr val="7030A0"/>
                </a:solidFill>
                <a:latin typeface="Arial" pitchFamily="34" charset="0"/>
                <a:ea typeface="+mn-ea"/>
                <a:cs typeface="Arial" pitchFamily="34" charset="0"/>
              </a:rPr>
              <a:t>What does the Failure Envelope Signify?</a:t>
            </a:r>
            <a:endParaRPr lang="en-US" sz="2400" b="1" u="sng" dirty="0">
              <a:solidFill>
                <a:srgbClr val="7030A0"/>
              </a:solidFill>
              <a:latin typeface="Arial" pitchFamily="34" charset="0"/>
              <a:ea typeface="+mn-ea"/>
              <a:cs typeface="Arial" pitchFamily="34" charset="0"/>
            </a:endParaRPr>
          </a:p>
        </p:txBody>
      </p:sp>
      <p:sp>
        <p:nvSpPr>
          <p:cNvPr id="5" name="TextBox 4"/>
          <p:cNvSpPr txBox="1"/>
          <p:nvPr/>
        </p:nvSpPr>
        <p:spPr>
          <a:xfrm>
            <a:off x="6905626" y="203515"/>
            <a:ext cx="2038350" cy="369332"/>
          </a:xfrm>
          <a:prstGeom prst="rect">
            <a:avLst/>
          </a:prstGeom>
          <a:noFill/>
        </p:spPr>
        <p:txBody>
          <a:bodyPr wrap="square" rtlCol="0">
            <a:spAutoFit/>
          </a:bodyPr>
          <a:lstStyle/>
          <a:p>
            <a:pPr algn="l" rtl="0"/>
            <a:r>
              <a:rPr lang="en-US" b="1" dirty="0" smtClean="0">
                <a:solidFill>
                  <a:srgbClr val="FF0000"/>
                </a:solidFill>
              </a:rPr>
              <a:t>(will not exist)</a:t>
            </a:r>
            <a:endParaRPr lang="en-US" b="1" dirty="0">
              <a:solidFill>
                <a:srgbClr val="FF0000"/>
              </a:solidFill>
            </a:endParaRPr>
          </a:p>
        </p:txBody>
      </p:sp>
      <p:sp>
        <p:nvSpPr>
          <p:cNvPr id="6" name="TextBox 5"/>
          <p:cNvSpPr txBox="1"/>
          <p:nvPr/>
        </p:nvSpPr>
        <p:spPr>
          <a:xfrm>
            <a:off x="7732032" y="1227792"/>
            <a:ext cx="1270001" cy="369332"/>
          </a:xfrm>
          <a:prstGeom prst="rect">
            <a:avLst/>
          </a:prstGeom>
          <a:noFill/>
        </p:spPr>
        <p:txBody>
          <a:bodyPr wrap="square" rtlCol="0">
            <a:spAutoFit/>
          </a:bodyPr>
          <a:lstStyle/>
          <a:p>
            <a:pPr algn="l" rtl="0"/>
            <a:r>
              <a:rPr lang="en-US" b="1" dirty="0" smtClean="0">
                <a:solidFill>
                  <a:srgbClr val="FF0000"/>
                </a:solidFill>
              </a:rPr>
              <a:t>( failure)</a:t>
            </a:r>
            <a:endParaRPr lang="en-US" b="1" dirty="0">
              <a:solidFill>
                <a:srgbClr val="FF0000"/>
              </a:solidFill>
            </a:endParaRPr>
          </a:p>
        </p:txBody>
      </p:sp>
      <p:sp>
        <p:nvSpPr>
          <p:cNvPr id="7" name="TextBox 6"/>
          <p:cNvSpPr txBox="1"/>
          <p:nvPr/>
        </p:nvSpPr>
        <p:spPr>
          <a:xfrm>
            <a:off x="7528832" y="2067403"/>
            <a:ext cx="1676400" cy="369332"/>
          </a:xfrm>
          <a:prstGeom prst="rect">
            <a:avLst/>
          </a:prstGeom>
          <a:noFill/>
        </p:spPr>
        <p:txBody>
          <a:bodyPr wrap="square" rtlCol="0">
            <a:spAutoFit/>
          </a:bodyPr>
          <a:lstStyle/>
          <a:p>
            <a:pPr algn="l" rtl="0"/>
            <a:r>
              <a:rPr lang="en-US" b="1" dirty="0" smtClean="0">
                <a:solidFill>
                  <a:srgbClr val="FF0000"/>
                </a:solidFill>
              </a:rPr>
              <a:t>(no failure)</a:t>
            </a:r>
            <a:endParaRPr lang="en-US" b="1" dirty="0">
              <a:solidFill>
                <a:srgbClr val="FF0000"/>
              </a:solidFill>
            </a:endParaRPr>
          </a:p>
        </p:txBody>
      </p:sp>
      <p:sp>
        <p:nvSpPr>
          <p:cNvPr id="8" name="Rectangle 7"/>
          <p:cNvSpPr/>
          <p:nvPr/>
        </p:nvSpPr>
        <p:spPr>
          <a:xfrm>
            <a:off x="124372" y="4369479"/>
            <a:ext cx="8748711" cy="707886"/>
          </a:xfrm>
          <a:prstGeom prst="rect">
            <a:avLst/>
          </a:prstGeom>
        </p:spPr>
        <p:txBody>
          <a:bodyPr wrap="square">
            <a:spAutoFit/>
          </a:bodyPr>
          <a:lstStyle/>
          <a:p>
            <a:pPr marL="285750" indent="-285750" algn="just" rtl="0">
              <a:buFont typeface="Wingdings" panose="05000000000000000000" pitchFamily="2" charset="2"/>
              <a:buChar char="q"/>
            </a:pPr>
            <a:r>
              <a:rPr lang="en-US" sz="2000" b="1" dirty="0">
                <a:latin typeface="+mn-lt"/>
              </a:rPr>
              <a:t>If the magnitudes of </a:t>
            </a:r>
            <a:r>
              <a:rPr lang="en-US" sz="2000" b="1" dirty="0">
                <a:latin typeface="Symbol" panose="05050102010706020507" pitchFamily="18" charset="2"/>
              </a:rPr>
              <a:t>s</a:t>
            </a:r>
            <a:r>
              <a:rPr lang="en-US" sz="2000" b="1" dirty="0">
                <a:latin typeface="+mn-lt"/>
              </a:rPr>
              <a:t> and </a:t>
            </a:r>
            <a:r>
              <a:rPr lang="en-US" sz="2000" b="1" dirty="0">
                <a:latin typeface="Symbol" panose="05050102010706020507" pitchFamily="18" charset="2"/>
              </a:rPr>
              <a:t>t</a:t>
            </a:r>
            <a:r>
              <a:rPr lang="en-US" sz="2000" b="1" dirty="0">
                <a:latin typeface="+mn-lt"/>
              </a:rPr>
              <a:t> on plane </a:t>
            </a:r>
            <a:r>
              <a:rPr lang="en-US" sz="2000" b="1" i="1" dirty="0" err="1">
                <a:solidFill>
                  <a:srgbClr val="0B0BEF"/>
                </a:solidFill>
                <a:latin typeface="+mn-lt"/>
              </a:rPr>
              <a:t>ab</a:t>
            </a:r>
            <a:r>
              <a:rPr lang="en-US" sz="2000" b="1" i="1" dirty="0">
                <a:latin typeface="+mn-lt"/>
              </a:rPr>
              <a:t> </a:t>
            </a:r>
            <a:r>
              <a:rPr lang="en-US" sz="2000" b="1" dirty="0">
                <a:latin typeface="+mn-lt"/>
              </a:rPr>
              <a:t>are such that they plot </a:t>
            </a:r>
            <a:r>
              <a:rPr lang="en-US" sz="2000" b="1" dirty="0" smtClean="0">
                <a:latin typeface="+mn-lt"/>
              </a:rPr>
              <a:t>as point </a:t>
            </a:r>
            <a:r>
              <a:rPr lang="en-US" sz="2000" b="1" i="1" dirty="0">
                <a:solidFill>
                  <a:srgbClr val="0B0BEF"/>
                </a:solidFill>
                <a:latin typeface="+mn-lt"/>
              </a:rPr>
              <a:t>A</a:t>
            </a:r>
            <a:r>
              <a:rPr lang="en-US" sz="2000" b="1" i="1" dirty="0">
                <a:latin typeface="+mn-lt"/>
              </a:rPr>
              <a:t> </a:t>
            </a:r>
            <a:r>
              <a:rPr lang="en-US" sz="2000" b="1" dirty="0" smtClean="0">
                <a:latin typeface="+mn-lt"/>
              </a:rPr>
              <a:t>shear </a:t>
            </a:r>
            <a:r>
              <a:rPr lang="en-US" sz="2000" b="1" dirty="0">
                <a:latin typeface="+mn-lt"/>
              </a:rPr>
              <a:t>failure will not occur along the plane. </a:t>
            </a:r>
          </a:p>
        </p:txBody>
      </p:sp>
      <p:sp>
        <p:nvSpPr>
          <p:cNvPr id="9" name="Rectangle 8"/>
          <p:cNvSpPr/>
          <p:nvPr/>
        </p:nvSpPr>
        <p:spPr>
          <a:xfrm>
            <a:off x="124372" y="5072340"/>
            <a:ext cx="8758239" cy="707886"/>
          </a:xfrm>
          <a:prstGeom prst="rect">
            <a:avLst/>
          </a:prstGeom>
        </p:spPr>
        <p:txBody>
          <a:bodyPr wrap="square">
            <a:spAutoFit/>
          </a:bodyPr>
          <a:lstStyle/>
          <a:p>
            <a:pPr marL="285750" indent="-285750" algn="just" rtl="0">
              <a:buFont typeface="Wingdings" panose="05000000000000000000" pitchFamily="2" charset="2"/>
              <a:buChar char="q"/>
            </a:pPr>
            <a:r>
              <a:rPr lang="en-US" sz="2000" b="1" dirty="0">
                <a:latin typeface="+mn-lt"/>
              </a:rPr>
              <a:t>If the effective normal stress and the shear stress on plane </a:t>
            </a:r>
            <a:r>
              <a:rPr lang="en-US" sz="2000" b="1" i="1" dirty="0" err="1">
                <a:solidFill>
                  <a:srgbClr val="0B0BEF"/>
                </a:solidFill>
                <a:latin typeface="+mn-lt"/>
              </a:rPr>
              <a:t>ab</a:t>
            </a:r>
            <a:r>
              <a:rPr lang="en-US" sz="2000" b="1" dirty="0">
                <a:latin typeface="+mn-lt"/>
              </a:rPr>
              <a:t> plot as point </a:t>
            </a:r>
            <a:r>
              <a:rPr lang="en-US" sz="2000" b="1" dirty="0">
                <a:solidFill>
                  <a:srgbClr val="0B0BEF"/>
                </a:solidFill>
                <a:latin typeface="+mn-lt"/>
              </a:rPr>
              <a:t>B</a:t>
            </a:r>
            <a:r>
              <a:rPr lang="en-US" sz="2000" b="1" dirty="0">
                <a:latin typeface="+mn-lt"/>
              </a:rPr>
              <a:t> (which falls on the failure envelope), shear failure will occur along that plane.</a:t>
            </a:r>
          </a:p>
        </p:txBody>
      </p:sp>
      <p:sp>
        <p:nvSpPr>
          <p:cNvPr id="10" name="Rectangle 9"/>
          <p:cNvSpPr/>
          <p:nvPr/>
        </p:nvSpPr>
        <p:spPr>
          <a:xfrm>
            <a:off x="124372" y="5791464"/>
            <a:ext cx="8748711" cy="1015663"/>
          </a:xfrm>
          <a:prstGeom prst="rect">
            <a:avLst/>
          </a:prstGeom>
        </p:spPr>
        <p:txBody>
          <a:bodyPr wrap="square">
            <a:spAutoFit/>
          </a:bodyPr>
          <a:lstStyle/>
          <a:p>
            <a:pPr marL="285750" indent="-285750" algn="just" rtl="0">
              <a:buFont typeface="Wingdings" panose="05000000000000000000" pitchFamily="2" charset="2"/>
              <a:buChar char="q"/>
            </a:pPr>
            <a:r>
              <a:rPr lang="en-US" sz="2000" b="1" dirty="0">
                <a:latin typeface="+mn-lt"/>
              </a:rPr>
              <a:t>A state of stress on a plane represented by point </a:t>
            </a:r>
            <a:r>
              <a:rPr lang="en-US" sz="2000" b="1" dirty="0">
                <a:solidFill>
                  <a:srgbClr val="0B0BEF"/>
                </a:solidFill>
                <a:latin typeface="+mn-lt"/>
              </a:rPr>
              <a:t>C</a:t>
            </a:r>
            <a:r>
              <a:rPr lang="en-US" sz="2000" b="1" dirty="0">
                <a:latin typeface="+mn-lt"/>
              </a:rPr>
              <a:t> cannot exist, because it plots above the failure envelope, and shear failure in a soil would have occurred already.</a:t>
            </a:r>
          </a:p>
        </p:txBody>
      </p:sp>
    </p:spTree>
    <p:extLst>
      <p:ext uri="{BB962C8B-B14F-4D97-AF65-F5344CB8AC3E}">
        <p14:creationId xmlns:p14="http://schemas.microsoft.com/office/powerpoint/2010/main" val="27729924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6"/>
          <p:cNvGrpSpPr>
            <a:grpSpLocks/>
          </p:cNvGrpSpPr>
          <p:nvPr/>
        </p:nvGrpSpPr>
        <p:grpSpPr bwMode="auto">
          <a:xfrm>
            <a:off x="304800" y="2128838"/>
            <a:ext cx="3886200" cy="3173412"/>
            <a:chOff x="192" y="1341"/>
            <a:chExt cx="2448" cy="1999"/>
          </a:xfrm>
        </p:grpSpPr>
        <p:grpSp>
          <p:nvGrpSpPr>
            <p:cNvPr id="3" name="Group 43"/>
            <p:cNvGrpSpPr>
              <a:grpSpLocks/>
            </p:cNvGrpSpPr>
            <p:nvPr/>
          </p:nvGrpSpPr>
          <p:grpSpPr bwMode="auto">
            <a:xfrm>
              <a:off x="192" y="1488"/>
              <a:ext cx="2448" cy="1852"/>
              <a:chOff x="192" y="1488"/>
              <a:chExt cx="2448" cy="1852"/>
            </a:xfrm>
          </p:grpSpPr>
          <p:grpSp>
            <p:nvGrpSpPr>
              <p:cNvPr id="4" name="Group 9"/>
              <p:cNvGrpSpPr>
                <a:grpSpLocks/>
              </p:cNvGrpSpPr>
              <p:nvPr/>
            </p:nvGrpSpPr>
            <p:grpSpPr bwMode="auto">
              <a:xfrm>
                <a:off x="192" y="1781"/>
                <a:ext cx="2448" cy="1559"/>
                <a:chOff x="2736" y="1536"/>
                <a:chExt cx="2256" cy="1680"/>
              </a:xfrm>
            </p:grpSpPr>
            <p:sp>
              <p:nvSpPr>
                <p:cNvPr id="7205" name="Rectangle 10" descr="Recycled paper"/>
                <p:cNvSpPr>
                  <a:spLocks noChangeArrowheads="1"/>
                </p:cNvSpPr>
                <p:nvPr/>
              </p:nvSpPr>
              <p:spPr bwMode="auto">
                <a:xfrm>
                  <a:off x="2736" y="2160"/>
                  <a:ext cx="2256" cy="1056"/>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endParaRPr lang="en-US"/>
                </a:p>
              </p:txBody>
            </p:sp>
            <p:sp>
              <p:nvSpPr>
                <p:cNvPr id="7206" name="AutoShape 11" descr="Recycled paper"/>
                <p:cNvSpPr>
                  <a:spLocks noChangeArrowheads="1"/>
                </p:cNvSpPr>
                <p:nvPr/>
              </p:nvSpPr>
              <p:spPr bwMode="auto">
                <a:xfrm flipH="1">
                  <a:off x="3216" y="1536"/>
                  <a:ext cx="912" cy="624"/>
                </a:xfrm>
                <a:prstGeom prst="rtTriangle">
                  <a:avLst/>
                </a:prstGeom>
                <a:blipFill dpi="0" rotWithShape="0">
                  <a:blip r:embed="rId4" cstate="print"/>
                  <a:srcRect/>
                  <a:tile tx="0" ty="0" sx="100000" sy="100000" flip="none" algn="tl"/>
                </a:blipFill>
                <a:ln w="9525">
                  <a:noFill/>
                  <a:miter lim="800000"/>
                  <a:headEnd/>
                  <a:tailEnd/>
                </a:ln>
              </p:spPr>
              <p:txBody>
                <a:bodyPr wrap="none" anchor="ctr"/>
                <a:lstStyle/>
                <a:p>
                  <a:endParaRPr lang="en-US"/>
                </a:p>
              </p:txBody>
            </p:sp>
            <p:sp>
              <p:nvSpPr>
                <p:cNvPr id="7207" name="Rectangle 12" descr="Recycled paper"/>
                <p:cNvSpPr>
                  <a:spLocks noChangeArrowheads="1"/>
                </p:cNvSpPr>
                <p:nvPr/>
              </p:nvSpPr>
              <p:spPr bwMode="auto">
                <a:xfrm>
                  <a:off x="4128" y="1536"/>
                  <a:ext cx="864" cy="624"/>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endParaRPr lang="en-US"/>
                </a:p>
              </p:txBody>
            </p:sp>
          </p:grpSp>
          <p:sp>
            <p:nvSpPr>
              <p:cNvPr id="7202" name="AutoShape 13"/>
              <p:cNvSpPr>
                <a:spLocks noChangeArrowheads="1"/>
              </p:cNvSpPr>
              <p:nvPr/>
            </p:nvSpPr>
            <p:spPr bwMode="auto">
              <a:xfrm rot="8629054">
                <a:off x="1082" y="2226"/>
                <a:ext cx="717" cy="268"/>
              </a:xfrm>
              <a:prstGeom prst="curvedDownArrow">
                <a:avLst>
                  <a:gd name="adj1" fmla="val 53507"/>
                  <a:gd name="adj2" fmla="val 107015"/>
                  <a:gd name="adj3" fmla="val 33333"/>
                </a:avLst>
              </a:prstGeom>
              <a:solidFill>
                <a:srgbClr val="800000"/>
              </a:solidFill>
              <a:ln w="9525">
                <a:solidFill>
                  <a:schemeClr val="tx1"/>
                </a:solidFill>
                <a:miter lim="800000"/>
                <a:headEnd/>
                <a:tailEnd/>
              </a:ln>
            </p:spPr>
            <p:txBody>
              <a:bodyPr wrap="none" anchor="ctr"/>
              <a:lstStyle/>
              <a:p>
                <a:endParaRPr lang="en-US"/>
              </a:p>
            </p:txBody>
          </p:sp>
          <p:sp>
            <p:nvSpPr>
              <p:cNvPr id="7203" name="Arc 21"/>
              <p:cNvSpPr>
                <a:spLocks/>
              </p:cNvSpPr>
              <p:nvPr/>
            </p:nvSpPr>
            <p:spPr bwMode="auto">
              <a:xfrm rot="-4212909" flipH="1" flipV="1">
                <a:off x="657" y="1337"/>
                <a:ext cx="1298" cy="1600"/>
              </a:xfrm>
              <a:custGeom>
                <a:avLst/>
                <a:gdLst>
                  <a:gd name="T0" fmla="*/ 0 w 25164"/>
                  <a:gd name="T1" fmla="*/ 15 h 31496"/>
                  <a:gd name="T2" fmla="*/ 1174 w 25164"/>
                  <a:gd name="T3" fmla="*/ 1600 h 31496"/>
                  <a:gd name="T4" fmla="*/ 184 w 25164"/>
                  <a:gd name="T5" fmla="*/ 1097 h 31496"/>
                  <a:gd name="T6" fmla="*/ 0 60000 65536"/>
                  <a:gd name="T7" fmla="*/ 0 60000 65536"/>
                  <a:gd name="T8" fmla="*/ 0 60000 65536"/>
                  <a:gd name="T9" fmla="*/ 0 w 25164"/>
                  <a:gd name="T10" fmla="*/ 0 h 31496"/>
                  <a:gd name="T11" fmla="*/ 25164 w 25164"/>
                  <a:gd name="T12" fmla="*/ 31496 h 31496"/>
                </a:gdLst>
                <a:ahLst/>
                <a:cxnLst>
                  <a:cxn ang="T6">
                    <a:pos x="T0" y="T1"/>
                  </a:cxn>
                  <a:cxn ang="T7">
                    <a:pos x="T2" y="T3"/>
                  </a:cxn>
                  <a:cxn ang="T8">
                    <a:pos x="T4" y="T5"/>
                  </a:cxn>
                </a:cxnLst>
                <a:rect l="T9" t="T10" r="T11" b="T12"/>
                <a:pathLst>
                  <a:path w="25164" h="31496" fill="none" extrusionOk="0">
                    <a:moveTo>
                      <a:pt x="0" y="296"/>
                    </a:moveTo>
                    <a:cubicBezTo>
                      <a:pt x="1177" y="99"/>
                      <a:pt x="2369" y="-1"/>
                      <a:pt x="3564" y="0"/>
                    </a:cubicBezTo>
                    <a:cubicBezTo>
                      <a:pt x="15493" y="0"/>
                      <a:pt x="25164" y="9670"/>
                      <a:pt x="25164" y="21600"/>
                    </a:cubicBezTo>
                    <a:cubicBezTo>
                      <a:pt x="25164" y="25042"/>
                      <a:pt x="24341" y="28435"/>
                      <a:pt x="22763" y="31495"/>
                    </a:cubicBezTo>
                  </a:path>
                  <a:path w="25164" h="31496" stroke="0" extrusionOk="0">
                    <a:moveTo>
                      <a:pt x="0" y="296"/>
                    </a:moveTo>
                    <a:cubicBezTo>
                      <a:pt x="1177" y="99"/>
                      <a:pt x="2369" y="-1"/>
                      <a:pt x="3564" y="0"/>
                    </a:cubicBezTo>
                    <a:cubicBezTo>
                      <a:pt x="15493" y="0"/>
                      <a:pt x="25164" y="9670"/>
                      <a:pt x="25164" y="21600"/>
                    </a:cubicBezTo>
                    <a:cubicBezTo>
                      <a:pt x="25164" y="25042"/>
                      <a:pt x="24341" y="28435"/>
                      <a:pt x="22763" y="31495"/>
                    </a:cubicBezTo>
                    <a:lnTo>
                      <a:pt x="3564" y="21600"/>
                    </a:lnTo>
                    <a:close/>
                  </a:path>
                </a:pathLst>
              </a:custGeom>
              <a:noFill/>
              <a:ln w="9525">
                <a:solidFill>
                  <a:srgbClr val="FF0000"/>
                </a:solidFill>
                <a:round/>
                <a:headEnd/>
                <a:tailEnd/>
              </a:ln>
            </p:spPr>
            <p:txBody>
              <a:bodyPr wrap="none" anchor="ctr"/>
              <a:lstStyle/>
              <a:p>
                <a:endParaRPr lang="en-US"/>
              </a:p>
            </p:txBody>
          </p:sp>
          <p:sp>
            <p:nvSpPr>
              <p:cNvPr id="7204" name="Text Box 25"/>
              <p:cNvSpPr txBox="1">
                <a:spLocks noChangeArrowheads="1"/>
              </p:cNvSpPr>
              <p:nvPr/>
            </p:nvSpPr>
            <p:spPr bwMode="auto">
              <a:xfrm>
                <a:off x="264" y="3024"/>
                <a:ext cx="2286" cy="212"/>
              </a:xfrm>
              <a:prstGeom prst="rect">
                <a:avLst/>
              </a:prstGeom>
              <a:noFill/>
              <a:ln w="9525">
                <a:noFill/>
                <a:miter lim="800000"/>
                <a:headEnd/>
                <a:tailEnd/>
              </a:ln>
            </p:spPr>
            <p:txBody>
              <a:bodyPr>
                <a:spAutoFit/>
              </a:bodyPr>
              <a:lstStyle/>
              <a:p>
                <a:r>
                  <a:rPr lang="en-US" sz="1600" b="1" dirty="0"/>
                  <a:t>Soil elements at different locations</a:t>
                </a:r>
                <a:endParaRPr lang="en-AU" sz="1600" b="1" dirty="0"/>
              </a:p>
            </p:txBody>
          </p:sp>
        </p:grpSp>
        <p:sp>
          <p:nvSpPr>
            <p:cNvPr id="7199" name="Text Box 44"/>
            <p:cNvSpPr txBox="1">
              <a:spLocks noChangeArrowheads="1"/>
            </p:cNvSpPr>
            <p:nvPr/>
          </p:nvSpPr>
          <p:spPr bwMode="auto">
            <a:xfrm>
              <a:off x="864" y="1341"/>
              <a:ext cx="1287" cy="233"/>
            </a:xfrm>
            <a:prstGeom prst="rect">
              <a:avLst/>
            </a:prstGeom>
            <a:noFill/>
            <a:ln w="9525">
              <a:noFill/>
              <a:miter lim="800000"/>
              <a:headEnd/>
              <a:tailEnd/>
            </a:ln>
          </p:spPr>
          <p:txBody>
            <a:bodyPr>
              <a:spAutoFit/>
            </a:bodyPr>
            <a:lstStyle/>
            <a:p>
              <a:r>
                <a:rPr lang="en-US" b="1" dirty="0"/>
                <a:t>Failure surface</a:t>
              </a:r>
            </a:p>
          </p:txBody>
        </p:sp>
        <p:sp>
          <p:nvSpPr>
            <p:cNvPr id="7200" name="Line 45"/>
            <p:cNvSpPr>
              <a:spLocks noChangeShapeType="1"/>
            </p:cNvSpPr>
            <p:nvPr/>
          </p:nvSpPr>
          <p:spPr bwMode="auto">
            <a:xfrm>
              <a:off x="1674" y="1566"/>
              <a:ext cx="459" cy="540"/>
            </a:xfrm>
            <a:prstGeom prst="line">
              <a:avLst/>
            </a:prstGeom>
            <a:noFill/>
            <a:ln w="9525">
              <a:solidFill>
                <a:schemeClr val="tx1"/>
              </a:solidFill>
              <a:round/>
              <a:headEnd/>
              <a:tailEnd type="triangle" w="med" len="med"/>
            </a:ln>
          </p:spPr>
          <p:txBody>
            <a:bodyPr wrap="none"/>
            <a:lstStyle/>
            <a:p>
              <a:endParaRPr lang="en-US"/>
            </a:p>
          </p:txBody>
        </p:sp>
      </p:grpSp>
      <p:sp>
        <p:nvSpPr>
          <p:cNvPr id="7172" name="Rectangle 5"/>
          <p:cNvSpPr>
            <a:spLocks noChangeArrowheads="1"/>
          </p:cNvSpPr>
          <p:nvPr/>
        </p:nvSpPr>
        <p:spPr bwMode="auto">
          <a:xfrm>
            <a:off x="149968" y="132060"/>
            <a:ext cx="5105400"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just" rtl="0" eaLnBrk="0" hangingPunct="0"/>
            <a:r>
              <a:rPr lang="en-US" sz="2400" b="1" u="sng" dirty="0">
                <a:solidFill>
                  <a:srgbClr val="7030A0"/>
                </a:solidFill>
                <a:latin typeface="Arial" pitchFamily="34" charset="0"/>
                <a:cs typeface="Arial" pitchFamily="34" charset="0"/>
              </a:rPr>
              <a:t>Mohr Circles &amp; Failure Envelope</a:t>
            </a:r>
            <a:endParaRPr lang="en-AU" sz="2400" b="1" u="sng" dirty="0">
              <a:solidFill>
                <a:srgbClr val="7030A0"/>
              </a:solidFill>
              <a:latin typeface="Arial" pitchFamily="34" charset="0"/>
              <a:cs typeface="Arial" pitchFamily="34" charset="0"/>
            </a:endParaRPr>
          </a:p>
        </p:txBody>
      </p:sp>
      <p:grpSp>
        <p:nvGrpSpPr>
          <p:cNvPr id="5" name="Group 40"/>
          <p:cNvGrpSpPr>
            <a:grpSpLocks/>
          </p:cNvGrpSpPr>
          <p:nvPr/>
        </p:nvGrpSpPr>
        <p:grpSpPr bwMode="auto">
          <a:xfrm>
            <a:off x="4495800" y="2057400"/>
            <a:ext cx="4267200" cy="2667000"/>
            <a:chOff x="2832" y="1296"/>
            <a:chExt cx="2688" cy="1680"/>
          </a:xfrm>
        </p:grpSpPr>
        <p:sp>
          <p:nvSpPr>
            <p:cNvPr id="7195" name="Line 26"/>
            <p:cNvSpPr>
              <a:spLocks noChangeShapeType="1"/>
            </p:cNvSpPr>
            <p:nvPr/>
          </p:nvSpPr>
          <p:spPr bwMode="auto">
            <a:xfrm>
              <a:off x="2832" y="2736"/>
              <a:ext cx="2688" cy="0"/>
            </a:xfrm>
            <a:prstGeom prst="line">
              <a:avLst/>
            </a:prstGeom>
            <a:noFill/>
            <a:ln w="9525">
              <a:solidFill>
                <a:schemeClr val="tx1"/>
              </a:solidFill>
              <a:round/>
              <a:headEnd/>
              <a:tailEnd type="triangle" w="med" len="med"/>
            </a:ln>
          </p:spPr>
          <p:txBody>
            <a:bodyPr wrap="none"/>
            <a:lstStyle/>
            <a:p>
              <a:endParaRPr lang="en-US"/>
            </a:p>
          </p:txBody>
        </p:sp>
        <p:sp>
          <p:nvSpPr>
            <p:cNvPr id="7196" name="Line 27"/>
            <p:cNvSpPr>
              <a:spLocks noChangeShapeType="1"/>
            </p:cNvSpPr>
            <p:nvPr/>
          </p:nvSpPr>
          <p:spPr bwMode="auto">
            <a:xfrm flipV="1">
              <a:off x="3120" y="1296"/>
              <a:ext cx="0" cy="1680"/>
            </a:xfrm>
            <a:prstGeom prst="line">
              <a:avLst/>
            </a:prstGeom>
            <a:noFill/>
            <a:ln w="9525">
              <a:solidFill>
                <a:schemeClr val="tx1"/>
              </a:solidFill>
              <a:round/>
              <a:headEnd/>
              <a:tailEnd type="triangle" w="med" len="med"/>
            </a:ln>
          </p:spPr>
          <p:txBody>
            <a:bodyPr wrap="none"/>
            <a:lstStyle/>
            <a:p>
              <a:endParaRPr lang="en-US"/>
            </a:p>
          </p:txBody>
        </p:sp>
        <p:sp>
          <p:nvSpPr>
            <p:cNvPr id="7197" name="Line 31"/>
            <p:cNvSpPr>
              <a:spLocks noChangeShapeType="1"/>
            </p:cNvSpPr>
            <p:nvPr/>
          </p:nvSpPr>
          <p:spPr bwMode="auto">
            <a:xfrm flipV="1">
              <a:off x="3120" y="1632"/>
              <a:ext cx="2112" cy="912"/>
            </a:xfrm>
            <a:prstGeom prst="line">
              <a:avLst/>
            </a:prstGeom>
            <a:noFill/>
            <a:ln w="19050">
              <a:solidFill>
                <a:srgbClr val="FF0000"/>
              </a:solidFill>
              <a:round/>
              <a:headEnd/>
              <a:tailEnd/>
            </a:ln>
          </p:spPr>
          <p:txBody>
            <a:bodyPr wrap="none"/>
            <a:lstStyle/>
            <a:p>
              <a:endParaRPr lang="en-US"/>
            </a:p>
          </p:txBody>
        </p:sp>
      </p:grpSp>
      <p:grpSp>
        <p:nvGrpSpPr>
          <p:cNvPr id="6" name="Group 52"/>
          <p:cNvGrpSpPr>
            <a:grpSpLocks/>
          </p:cNvGrpSpPr>
          <p:nvPr/>
        </p:nvGrpSpPr>
        <p:grpSpPr bwMode="auto">
          <a:xfrm>
            <a:off x="1219200" y="3581400"/>
            <a:ext cx="6019800" cy="2633663"/>
            <a:chOff x="768" y="2256"/>
            <a:chExt cx="3792" cy="1659"/>
          </a:xfrm>
        </p:grpSpPr>
        <p:grpSp>
          <p:nvGrpSpPr>
            <p:cNvPr id="7" name="Group 48"/>
            <p:cNvGrpSpPr>
              <a:grpSpLocks/>
            </p:cNvGrpSpPr>
            <p:nvPr/>
          </p:nvGrpSpPr>
          <p:grpSpPr bwMode="auto">
            <a:xfrm>
              <a:off x="768" y="2256"/>
              <a:ext cx="3552" cy="506"/>
              <a:chOff x="768" y="2256"/>
              <a:chExt cx="3552" cy="506"/>
            </a:xfrm>
          </p:grpSpPr>
          <p:sp>
            <p:nvSpPr>
              <p:cNvPr id="7191" name="Text Box 23"/>
              <p:cNvSpPr txBox="1">
                <a:spLocks noChangeArrowheads="1"/>
              </p:cNvSpPr>
              <p:nvPr/>
            </p:nvSpPr>
            <p:spPr bwMode="auto">
              <a:xfrm>
                <a:off x="768" y="2544"/>
                <a:ext cx="192" cy="218"/>
              </a:xfrm>
              <a:prstGeom prst="rect">
                <a:avLst/>
              </a:prstGeom>
              <a:noFill/>
              <a:ln w="9525">
                <a:solidFill>
                  <a:schemeClr val="tx1"/>
                </a:solidFill>
                <a:miter lim="800000"/>
                <a:headEnd/>
                <a:tailEnd/>
              </a:ln>
            </p:spPr>
            <p:txBody>
              <a:bodyPr>
                <a:spAutoFit/>
              </a:bodyPr>
              <a:lstStyle/>
              <a:p>
                <a:r>
                  <a:rPr lang="en-US" sz="1600" b="1" dirty="0">
                    <a:solidFill>
                      <a:schemeClr val="hlink"/>
                    </a:solidFill>
                  </a:rPr>
                  <a:t>X</a:t>
                </a:r>
                <a:endParaRPr lang="en-AU" sz="1600" b="1" dirty="0">
                  <a:solidFill>
                    <a:schemeClr val="hlink"/>
                  </a:solidFill>
                </a:endParaRPr>
              </a:p>
            </p:txBody>
          </p:sp>
          <p:grpSp>
            <p:nvGrpSpPr>
              <p:cNvPr id="8" name="Group 38"/>
              <p:cNvGrpSpPr>
                <a:grpSpLocks/>
              </p:cNvGrpSpPr>
              <p:nvPr/>
            </p:nvGrpSpPr>
            <p:grpSpPr bwMode="auto">
              <a:xfrm>
                <a:off x="3408" y="2256"/>
                <a:ext cx="912" cy="480"/>
                <a:chOff x="3408" y="2256"/>
                <a:chExt cx="912" cy="480"/>
              </a:xfrm>
            </p:grpSpPr>
            <p:sp>
              <p:nvSpPr>
                <p:cNvPr id="7193" name="Arc 29"/>
                <p:cNvSpPr>
                  <a:spLocks/>
                </p:cNvSpPr>
                <p:nvPr/>
              </p:nvSpPr>
              <p:spPr bwMode="auto">
                <a:xfrm rot="-5400000">
                  <a:off x="3624" y="2040"/>
                  <a:ext cx="480" cy="912"/>
                </a:xfrm>
                <a:custGeom>
                  <a:avLst/>
                  <a:gdLst>
                    <a:gd name="T0" fmla="*/ 0 w 21600"/>
                    <a:gd name="T1" fmla="*/ 0 h 43198"/>
                    <a:gd name="T2" fmla="*/ 6 w 21600"/>
                    <a:gd name="T3" fmla="*/ 912 h 43198"/>
                    <a:gd name="T4" fmla="*/ 0 w 21600"/>
                    <a:gd name="T5" fmla="*/ 456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9525">
                  <a:solidFill>
                    <a:srgbClr val="FF0000"/>
                  </a:solidFill>
                  <a:round/>
                  <a:headEnd/>
                  <a:tailEnd/>
                </a:ln>
              </p:spPr>
              <p:txBody>
                <a:bodyPr wrap="none" anchor="ctr"/>
                <a:lstStyle/>
                <a:p>
                  <a:endParaRPr lang="en-US"/>
                </a:p>
              </p:txBody>
            </p:sp>
            <p:sp>
              <p:nvSpPr>
                <p:cNvPr id="7194" name="Text Box 32"/>
                <p:cNvSpPr txBox="1">
                  <a:spLocks noChangeArrowheads="1"/>
                </p:cNvSpPr>
                <p:nvPr/>
              </p:nvSpPr>
              <p:spPr bwMode="auto">
                <a:xfrm>
                  <a:off x="3456" y="2448"/>
                  <a:ext cx="240" cy="288"/>
                </a:xfrm>
                <a:prstGeom prst="rect">
                  <a:avLst/>
                </a:prstGeom>
                <a:noFill/>
                <a:ln w="9525">
                  <a:noFill/>
                  <a:miter lim="800000"/>
                  <a:headEnd/>
                  <a:tailEnd/>
                </a:ln>
              </p:spPr>
              <p:txBody>
                <a:bodyPr>
                  <a:spAutoFit/>
                </a:bodyPr>
                <a:lstStyle/>
                <a:p>
                  <a:r>
                    <a:rPr lang="en-US" sz="2400" b="1" dirty="0">
                      <a:solidFill>
                        <a:schemeClr val="hlink"/>
                      </a:solidFill>
                      <a:latin typeface="Times New Roman" pitchFamily="18" charset="0"/>
                    </a:rPr>
                    <a:t>X</a:t>
                  </a:r>
                  <a:endParaRPr lang="en-AU" sz="2400" b="1" dirty="0">
                    <a:solidFill>
                      <a:schemeClr val="hlink"/>
                    </a:solidFill>
                    <a:latin typeface="Times New Roman" pitchFamily="18" charset="0"/>
                  </a:endParaRPr>
                </a:p>
              </p:txBody>
            </p:sp>
          </p:grpSp>
        </p:grpSp>
        <p:grpSp>
          <p:nvGrpSpPr>
            <p:cNvPr id="9" name="Group 50"/>
            <p:cNvGrpSpPr>
              <a:grpSpLocks/>
            </p:cNvGrpSpPr>
            <p:nvPr/>
          </p:nvGrpSpPr>
          <p:grpSpPr bwMode="auto">
            <a:xfrm>
              <a:off x="3120" y="3627"/>
              <a:ext cx="1440" cy="288"/>
              <a:chOff x="3120" y="3168"/>
              <a:chExt cx="1440" cy="288"/>
            </a:xfrm>
          </p:grpSpPr>
          <p:sp>
            <p:nvSpPr>
              <p:cNvPr id="7189" name="Text Box 34"/>
              <p:cNvSpPr txBox="1">
                <a:spLocks noChangeArrowheads="1"/>
              </p:cNvSpPr>
              <p:nvPr/>
            </p:nvSpPr>
            <p:spPr bwMode="auto">
              <a:xfrm>
                <a:off x="3120" y="3168"/>
                <a:ext cx="240" cy="288"/>
              </a:xfrm>
              <a:prstGeom prst="rect">
                <a:avLst/>
              </a:prstGeom>
              <a:noFill/>
              <a:ln w="9525">
                <a:noFill/>
                <a:miter lim="800000"/>
                <a:headEnd/>
                <a:tailEnd/>
              </a:ln>
            </p:spPr>
            <p:txBody>
              <a:bodyPr>
                <a:spAutoFit/>
              </a:bodyPr>
              <a:lstStyle/>
              <a:p>
                <a:r>
                  <a:rPr lang="en-US" sz="2400" b="1" dirty="0">
                    <a:solidFill>
                      <a:schemeClr val="hlink"/>
                    </a:solidFill>
                    <a:latin typeface="Times New Roman" pitchFamily="18" charset="0"/>
                  </a:rPr>
                  <a:t>X</a:t>
                </a:r>
                <a:endParaRPr lang="en-AU" sz="2400" b="1" dirty="0">
                  <a:solidFill>
                    <a:schemeClr val="hlink"/>
                  </a:solidFill>
                  <a:latin typeface="Times New Roman" pitchFamily="18" charset="0"/>
                </a:endParaRPr>
              </a:p>
            </p:txBody>
          </p:sp>
          <p:sp>
            <p:nvSpPr>
              <p:cNvPr id="7190" name="Text Box 36"/>
              <p:cNvSpPr txBox="1">
                <a:spLocks noChangeArrowheads="1"/>
              </p:cNvSpPr>
              <p:nvPr/>
            </p:nvSpPr>
            <p:spPr bwMode="auto">
              <a:xfrm>
                <a:off x="3408" y="3168"/>
                <a:ext cx="1152" cy="288"/>
              </a:xfrm>
              <a:prstGeom prst="rect">
                <a:avLst/>
              </a:prstGeom>
              <a:noFill/>
              <a:ln w="9525">
                <a:noFill/>
                <a:miter lim="800000"/>
                <a:headEnd/>
                <a:tailEnd/>
              </a:ln>
            </p:spPr>
            <p:txBody>
              <a:bodyPr>
                <a:spAutoFit/>
              </a:bodyPr>
              <a:lstStyle/>
              <a:p>
                <a:pPr algn="l" rtl="0"/>
                <a:r>
                  <a:rPr lang="en-US" sz="2400" b="1" dirty="0">
                    <a:latin typeface="Tahoma" pitchFamily="34" charset="0"/>
                  </a:rPr>
                  <a:t>~ failure</a:t>
                </a:r>
                <a:endParaRPr lang="en-AU" sz="2400" b="1" dirty="0">
                  <a:latin typeface="Tahoma" pitchFamily="34" charset="0"/>
                </a:endParaRPr>
              </a:p>
            </p:txBody>
          </p:sp>
        </p:grpSp>
      </p:grpSp>
      <p:grpSp>
        <p:nvGrpSpPr>
          <p:cNvPr id="10" name="Group 51"/>
          <p:cNvGrpSpPr>
            <a:grpSpLocks/>
          </p:cNvGrpSpPr>
          <p:nvPr/>
        </p:nvGrpSpPr>
        <p:grpSpPr bwMode="auto">
          <a:xfrm>
            <a:off x="3276600" y="3429000"/>
            <a:ext cx="5105400" cy="2181225"/>
            <a:chOff x="2064" y="2160"/>
            <a:chExt cx="3216" cy="1374"/>
          </a:xfrm>
        </p:grpSpPr>
        <p:grpSp>
          <p:nvGrpSpPr>
            <p:cNvPr id="11" name="Group 47"/>
            <p:cNvGrpSpPr>
              <a:grpSpLocks/>
            </p:cNvGrpSpPr>
            <p:nvPr/>
          </p:nvGrpSpPr>
          <p:grpSpPr bwMode="auto">
            <a:xfrm>
              <a:off x="2064" y="2160"/>
              <a:ext cx="3216" cy="576"/>
              <a:chOff x="2064" y="2160"/>
              <a:chExt cx="3216" cy="576"/>
            </a:xfrm>
          </p:grpSpPr>
          <p:sp>
            <p:nvSpPr>
              <p:cNvPr id="7183" name="Text Box 24"/>
              <p:cNvSpPr txBox="1">
                <a:spLocks noChangeArrowheads="1"/>
              </p:cNvSpPr>
              <p:nvPr/>
            </p:nvSpPr>
            <p:spPr bwMode="auto">
              <a:xfrm>
                <a:off x="2064" y="2418"/>
                <a:ext cx="255" cy="218"/>
              </a:xfrm>
              <a:prstGeom prst="rect">
                <a:avLst/>
              </a:prstGeom>
              <a:noFill/>
              <a:ln w="9525">
                <a:solidFill>
                  <a:schemeClr val="tx1"/>
                </a:solidFill>
                <a:miter lim="800000"/>
                <a:headEnd/>
                <a:tailEnd/>
              </a:ln>
            </p:spPr>
            <p:txBody>
              <a:bodyPr>
                <a:spAutoFit/>
              </a:bodyPr>
              <a:lstStyle/>
              <a:p>
                <a:pPr algn="ctr"/>
                <a:r>
                  <a:rPr lang="en-US" sz="1600" dirty="0">
                    <a:solidFill>
                      <a:schemeClr val="accent1"/>
                    </a:solidFill>
                  </a:rPr>
                  <a:t>Y</a:t>
                </a:r>
                <a:endParaRPr lang="en-AU" sz="1600" dirty="0">
                  <a:solidFill>
                    <a:schemeClr val="accent1"/>
                  </a:solidFill>
                </a:endParaRPr>
              </a:p>
            </p:txBody>
          </p:sp>
          <p:grpSp>
            <p:nvGrpSpPr>
              <p:cNvPr id="12" name="Group 39"/>
              <p:cNvGrpSpPr>
                <a:grpSpLocks/>
              </p:cNvGrpSpPr>
              <p:nvPr/>
            </p:nvGrpSpPr>
            <p:grpSpPr bwMode="auto">
              <a:xfrm>
                <a:off x="4176" y="2160"/>
                <a:ext cx="1104" cy="576"/>
                <a:chOff x="4176" y="2160"/>
                <a:chExt cx="1104" cy="576"/>
              </a:xfrm>
            </p:grpSpPr>
            <p:sp>
              <p:nvSpPr>
                <p:cNvPr id="7185" name="Arc 30"/>
                <p:cNvSpPr>
                  <a:spLocks/>
                </p:cNvSpPr>
                <p:nvPr/>
              </p:nvSpPr>
              <p:spPr bwMode="auto">
                <a:xfrm rot="-5400000">
                  <a:off x="4440" y="1896"/>
                  <a:ext cx="576" cy="1104"/>
                </a:xfrm>
                <a:custGeom>
                  <a:avLst/>
                  <a:gdLst>
                    <a:gd name="T0" fmla="*/ 0 w 21600"/>
                    <a:gd name="T1" fmla="*/ 0 h 43198"/>
                    <a:gd name="T2" fmla="*/ 7 w 21600"/>
                    <a:gd name="T3" fmla="*/ 1104 h 43198"/>
                    <a:gd name="T4" fmla="*/ 0 w 21600"/>
                    <a:gd name="T5" fmla="*/ 552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9525">
                  <a:solidFill>
                    <a:srgbClr val="339966"/>
                  </a:solidFill>
                  <a:round/>
                  <a:headEnd/>
                  <a:tailEnd/>
                </a:ln>
              </p:spPr>
              <p:txBody>
                <a:bodyPr wrap="none" anchor="ctr"/>
                <a:lstStyle/>
                <a:p>
                  <a:endParaRPr lang="en-US"/>
                </a:p>
              </p:txBody>
            </p:sp>
            <p:sp>
              <p:nvSpPr>
                <p:cNvPr id="7186" name="Text Box 33"/>
                <p:cNvSpPr txBox="1">
                  <a:spLocks noChangeArrowheads="1"/>
                </p:cNvSpPr>
                <p:nvPr/>
              </p:nvSpPr>
              <p:spPr bwMode="auto">
                <a:xfrm>
                  <a:off x="4752" y="2256"/>
                  <a:ext cx="240" cy="288"/>
                </a:xfrm>
                <a:prstGeom prst="rect">
                  <a:avLst/>
                </a:prstGeom>
                <a:noFill/>
                <a:ln w="9525">
                  <a:noFill/>
                  <a:miter lim="800000"/>
                  <a:headEnd/>
                  <a:tailEnd/>
                </a:ln>
              </p:spPr>
              <p:txBody>
                <a:bodyPr>
                  <a:spAutoFit/>
                </a:bodyPr>
                <a:lstStyle/>
                <a:p>
                  <a:r>
                    <a:rPr lang="en-US" sz="2400" b="1" dirty="0">
                      <a:solidFill>
                        <a:schemeClr val="accent1"/>
                      </a:solidFill>
                      <a:latin typeface="Times New Roman" pitchFamily="18" charset="0"/>
                    </a:rPr>
                    <a:t>Y</a:t>
                  </a:r>
                  <a:endParaRPr lang="en-AU" sz="2400" b="1" dirty="0">
                    <a:solidFill>
                      <a:schemeClr val="accent1"/>
                    </a:solidFill>
                    <a:latin typeface="Times New Roman" pitchFamily="18" charset="0"/>
                  </a:endParaRPr>
                </a:p>
              </p:txBody>
            </p:sp>
          </p:grpSp>
        </p:grpSp>
        <p:grpSp>
          <p:nvGrpSpPr>
            <p:cNvPr id="13" name="Group 49"/>
            <p:cNvGrpSpPr>
              <a:grpSpLocks/>
            </p:cNvGrpSpPr>
            <p:nvPr/>
          </p:nvGrpSpPr>
          <p:grpSpPr bwMode="auto">
            <a:xfrm>
              <a:off x="3120" y="3246"/>
              <a:ext cx="1440" cy="288"/>
              <a:chOff x="3120" y="3552"/>
              <a:chExt cx="1440" cy="288"/>
            </a:xfrm>
          </p:grpSpPr>
          <p:sp>
            <p:nvSpPr>
              <p:cNvPr id="7181" name="Text Box 35"/>
              <p:cNvSpPr txBox="1">
                <a:spLocks noChangeArrowheads="1"/>
              </p:cNvSpPr>
              <p:nvPr/>
            </p:nvSpPr>
            <p:spPr bwMode="auto">
              <a:xfrm>
                <a:off x="3120" y="3552"/>
                <a:ext cx="240" cy="288"/>
              </a:xfrm>
              <a:prstGeom prst="rect">
                <a:avLst/>
              </a:prstGeom>
              <a:noFill/>
              <a:ln w="9525">
                <a:noFill/>
                <a:miter lim="800000"/>
                <a:headEnd/>
                <a:tailEnd/>
              </a:ln>
            </p:spPr>
            <p:txBody>
              <a:bodyPr>
                <a:spAutoFit/>
              </a:bodyPr>
              <a:lstStyle/>
              <a:p>
                <a:r>
                  <a:rPr lang="en-US" sz="2400" b="1" dirty="0">
                    <a:solidFill>
                      <a:schemeClr val="accent1"/>
                    </a:solidFill>
                    <a:latin typeface="Times New Roman" pitchFamily="18" charset="0"/>
                  </a:rPr>
                  <a:t>Y</a:t>
                </a:r>
                <a:endParaRPr lang="en-AU" sz="2400" b="1" dirty="0">
                  <a:solidFill>
                    <a:schemeClr val="accent1"/>
                  </a:solidFill>
                  <a:latin typeface="Times New Roman" pitchFamily="18" charset="0"/>
                </a:endParaRPr>
              </a:p>
            </p:txBody>
          </p:sp>
          <p:sp>
            <p:nvSpPr>
              <p:cNvPr id="7182" name="Text Box 37"/>
              <p:cNvSpPr txBox="1">
                <a:spLocks noChangeArrowheads="1"/>
              </p:cNvSpPr>
              <p:nvPr/>
            </p:nvSpPr>
            <p:spPr bwMode="auto">
              <a:xfrm>
                <a:off x="3408" y="3552"/>
                <a:ext cx="1152" cy="288"/>
              </a:xfrm>
              <a:prstGeom prst="rect">
                <a:avLst/>
              </a:prstGeom>
              <a:noFill/>
              <a:ln w="9525">
                <a:noFill/>
                <a:miter lim="800000"/>
                <a:headEnd/>
                <a:tailEnd/>
              </a:ln>
            </p:spPr>
            <p:txBody>
              <a:bodyPr>
                <a:spAutoFit/>
              </a:bodyPr>
              <a:lstStyle/>
              <a:p>
                <a:pPr algn="l" rtl="0"/>
                <a:r>
                  <a:rPr lang="en-US" sz="2400" b="1" dirty="0">
                    <a:latin typeface="Tahoma" pitchFamily="34" charset="0"/>
                  </a:rPr>
                  <a:t>~ stable</a:t>
                </a:r>
                <a:endParaRPr lang="en-AU" sz="2400" b="1" dirty="0">
                  <a:latin typeface="Tahoma" pitchFamily="34" charset="0"/>
                </a:endParaRPr>
              </a:p>
            </p:txBody>
          </p:sp>
        </p:grpSp>
      </p:grpSp>
      <p:sp>
        <p:nvSpPr>
          <p:cNvPr id="7176" name="Rectangle 41"/>
          <p:cNvSpPr>
            <a:spLocks noChangeArrowheads="1"/>
          </p:cNvSpPr>
          <p:nvPr/>
        </p:nvSpPr>
        <p:spPr bwMode="auto">
          <a:xfrm>
            <a:off x="4540250" y="1860550"/>
            <a:ext cx="317500" cy="457200"/>
          </a:xfrm>
          <a:prstGeom prst="rect">
            <a:avLst/>
          </a:prstGeom>
          <a:noFill/>
          <a:ln w="9525">
            <a:noFill/>
            <a:miter lim="800000"/>
            <a:headEnd/>
            <a:tailEnd/>
          </a:ln>
        </p:spPr>
        <p:txBody>
          <a:bodyPr wrap="none">
            <a:spAutoFit/>
          </a:bodyPr>
          <a:lstStyle/>
          <a:p>
            <a:pPr>
              <a:spcBef>
                <a:spcPct val="0"/>
              </a:spcBef>
            </a:pPr>
            <a:r>
              <a:rPr lang="en-AU" sz="2400" b="1" dirty="0">
                <a:latin typeface="Times New Roman" pitchFamily="18" charset="0"/>
                <a:sym typeface="Symbol" pitchFamily="18" charset="2"/>
              </a:rPr>
              <a:t></a:t>
            </a:r>
            <a:endParaRPr lang="en-US" sz="2400" b="1" dirty="0">
              <a:latin typeface="Times New Roman" pitchFamily="18" charset="0"/>
              <a:sym typeface="Symbol" pitchFamily="18" charset="2"/>
            </a:endParaRPr>
          </a:p>
        </p:txBody>
      </p:sp>
      <p:sp>
        <p:nvSpPr>
          <p:cNvPr id="7177" name="Rectangle 42"/>
          <p:cNvSpPr>
            <a:spLocks noChangeArrowheads="1"/>
          </p:cNvSpPr>
          <p:nvPr/>
        </p:nvSpPr>
        <p:spPr bwMode="auto">
          <a:xfrm>
            <a:off x="8503077" y="4327525"/>
            <a:ext cx="415498" cy="461665"/>
          </a:xfrm>
          <a:prstGeom prst="rect">
            <a:avLst/>
          </a:prstGeom>
          <a:noFill/>
          <a:ln w="9525">
            <a:noFill/>
            <a:miter lim="800000"/>
            <a:headEnd/>
            <a:tailEnd/>
          </a:ln>
        </p:spPr>
        <p:txBody>
          <a:bodyPr wrap="none">
            <a:spAutoFit/>
          </a:bodyPr>
          <a:lstStyle/>
          <a:p>
            <a:pPr>
              <a:spcBef>
                <a:spcPct val="0"/>
              </a:spcBef>
            </a:pPr>
            <a:r>
              <a:rPr lang="en-AU" sz="2400" b="1" dirty="0">
                <a:latin typeface="Times New Roman" pitchFamily="18" charset="0"/>
                <a:sym typeface="Symbol" pitchFamily="18" charset="2"/>
              </a:rPr>
              <a:t></a:t>
            </a:r>
            <a:r>
              <a:rPr lang="en-AU" sz="2400" b="1" dirty="0">
                <a:latin typeface="Blazing" panose="00000400000000000000" pitchFamily="2" charset="0"/>
                <a:sym typeface="Symbol" pitchFamily="18" charset="2"/>
              </a:rPr>
              <a:t>’</a:t>
            </a:r>
            <a:endParaRPr lang="en-US" sz="2400" b="1" dirty="0">
              <a:latin typeface="Blazing" panose="00000400000000000000" pitchFamily="2" charset="0"/>
              <a:sym typeface="Symbol" pitchFamily="18" charset="2"/>
            </a:endParaRPr>
          </a:p>
        </p:txBody>
      </p:sp>
      <p:graphicFrame>
        <p:nvGraphicFramePr>
          <p:cNvPr id="7170" name="Object 73"/>
          <p:cNvGraphicFramePr>
            <a:graphicFrameLocks noChangeAspect="1"/>
          </p:cNvGraphicFramePr>
          <p:nvPr/>
        </p:nvGraphicFramePr>
        <p:xfrm>
          <a:off x="5094288" y="2106613"/>
          <a:ext cx="2763837" cy="665162"/>
        </p:xfrm>
        <a:graphic>
          <a:graphicData uri="http://schemas.openxmlformats.org/presentationml/2006/ole">
            <mc:AlternateContent xmlns:mc="http://schemas.openxmlformats.org/markup-compatibility/2006">
              <mc:Choice xmlns:v="urn:schemas-microsoft-com:vml" Requires="v">
                <p:oleObj spid="_x0000_s532598" name="Equation" r:id="rId5" imgW="1002960" imgH="241200" progId="Equation.3">
                  <p:embed/>
                </p:oleObj>
              </mc:Choice>
              <mc:Fallback>
                <p:oleObj name="Equation" r:id="rId5" imgW="1002960" imgH="241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94288" y="2106613"/>
                        <a:ext cx="2763837" cy="665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8" name="Line 75"/>
          <p:cNvSpPr>
            <a:spLocks noChangeShapeType="1"/>
          </p:cNvSpPr>
          <p:nvPr/>
        </p:nvSpPr>
        <p:spPr bwMode="auto">
          <a:xfrm>
            <a:off x="5514975" y="2671763"/>
            <a:ext cx="1071563" cy="657225"/>
          </a:xfrm>
          <a:prstGeom prst="line">
            <a:avLst/>
          </a:prstGeom>
          <a:noFill/>
          <a:ln w="9525">
            <a:solidFill>
              <a:schemeClr val="tx1"/>
            </a:solidFill>
            <a:round/>
            <a:headEnd/>
            <a:tailEnd type="triangle" w="med" len="med"/>
          </a:ln>
        </p:spPr>
        <p:txBody>
          <a:bodyPr wrap="none"/>
          <a:lstStyle/>
          <a:p>
            <a:endParaRPr lang="en-US"/>
          </a:p>
        </p:txBody>
      </p:sp>
    </p:spTree>
    <p:custDataLst>
      <p:tags r:id="rId2"/>
    </p:custDataLst>
    <p:extLst>
      <p:ext uri="{BB962C8B-B14F-4D97-AF65-F5344CB8AC3E}">
        <p14:creationId xmlns:p14="http://schemas.microsoft.com/office/powerpoint/2010/main" val="30023947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7" descr="Recycled paper"/>
          <p:cNvSpPr>
            <a:spLocks noChangeArrowheads="1"/>
          </p:cNvSpPr>
          <p:nvPr/>
        </p:nvSpPr>
        <p:spPr bwMode="auto">
          <a:xfrm>
            <a:off x="228600" y="2590800"/>
            <a:ext cx="2667000" cy="3200400"/>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US"/>
          </a:p>
        </p:txBody>
      </p:sp>
      <p:sp>
        <p:nvSpPr>
          <p:cNvPr id="39939" name="Rectangle 2"/>
          <p:cNvSpPr>
            <a:spLocks noChangeArrowheads="1"/>
          </p:cNvSpPr>
          <p:nvPr/>
        </p:nvSpPr>
        <p:spPr bwMode="auto">
          <a:xfrm>
            <a:off x="209550" y="202208"/>
            <a:ext cx="4914900"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rtl="0" eaLnBrk="0" hangingPunct="0"/>
            <a:r>
              <a:rPr lang="en-US" sz="2400" b="1" u="sng" dirty="0">
                <a:solidFill>
                  <a:srgbClr val="0B0BEF"/>
                </a:solidFill>
                <a:latin typeface="Arial" pitchFamily="34" charset="0"/>
                <a:cs typeface="Arial" pitchFamily="34" charset="0"/>
              </a:rPr>
              <a:t>Mohr Circles &amp; Failure Envelope</a:t>
            </a:r>
            <a:endParaRPr lang="en-AU" sz="2400" b="1" u="sng" dirty="0">
              <a:solidFill>
                <a:srgbClr val="0B0BEF"/>
              </a:solidFill>
              <a:latin typeface="Arial" pitchFamily="34" charset="0"/>
              <a:cs typeface="Arial" pitchFamily="34" charset="0"/>
            </a:endParaRPr>
          </a:p>
        </p:txBody>
      </p:sp>
      <p:grpSp>
        <p:nvGrpSpPr>
          <p:cNvPr id="2" name="Group 69"/>
          <p:cNvGrpSpPr>
            <a:grpSpLocks/>
          </p:cNvGrpSpPr>
          <p:nvPr/>
        </p:nvGrpSpPr>
        <p:grpSpPr bwMode="auto">
          <a:xfrm>
            <a:off x="1143000" y="3416300"/>
            <a:ext cx="1238250" cy="1219200"/>
            <a:chOff x="720" y="2152"/>
            <a:chExt cx="780" cy="768"/>
          </a:xfrm>
        </p:grpSpPr>
        <p:sp>
          <p:nvSpPr>
            <p:cNvPr id="39969" name="Text Box 11"/>
            <p:cNvSpPr txBox="1">
              <a:spLocks noChangeArrowheads="1"/>
            </p:cNvSpPr>
            <p:nvPr/>
          </p:nvSpPr>
          <p:spPr bwMode="auto">
            <a:xfrm>
              <a:off x="864" y="2536"/>
              <a:ext cx="192" cy="218"/>
            </a:xfrm>
            <a:prstGeom prst="rect">
              <a:avLst/>
            </a:prstGeom>
            <a:noFill/>
            <a:ln w="9525">
              <a:solidFill>
                <a:schemeClr val="tx1"/>
              </a:solidFill>
              <a:miter lim="800000"/>
              <a:headEnd/>
              <a:tailEnd/>
            </a:ln>
          </p:spPr>
          <p:txBody>
            <a:bodyPr>
              <a:spAutoFit/>
            </a:bodyPr>
            <a:lstStyle/>
            <a:p>
              <a:pPr algn="ctr"/>
              <a:r>
                <a:rPr lang="en-US" sz="1600" b="0">
                  <a:solidFill>
                    <a:schemeClr val="accent1"/>
                  </a:solidFill>
                </a:rPr>
                <a:t>Y</a:t>
              </a:r>
              <a:endParaRPr lang="en-AU" sz="1600" b="0">
                <a:solidFill>
                  <a:schemeClr val="accent1"/>
                </a:solidFill>
              </a:endParaRPr>
            </a:p>
          </p:txBody>
        </p:sp>
        <p:grpSp>
          <p:nvGrpSpPr>
            <p:cNvPr id="3" name="Group 60"/>
            <p:cNvGrpSpPr>
              <a:grpSpLocks/>
            </p:cNvGrpSpPr>
            <p:nvPr/>
          </p:nvGrpSpPr>
          <p:grpSpPr bwMode="auto">
            <a:xfrm>
              <a:off x="720" y="2392"/>
              <a:ext cx="480" cy="528"/>
              <a:chOff x="720" y="2352"/>
              <a:chExt cx="480" cy="528"/>
            </a:xfrm>
          </p:grpSpPr>
          <p:grpSp>
            <p:nvGrpSpPr>
              <p:cNvPr id="4" name="Group 32"/>
              <p:cNvGrpSpPr>
                <a:grpSpLocks/>
              </p:cNvGrpSpPr>
              <p:nvPr/>
            </p:nvGrpSpPr>
            <p:grpSpPr bwMode="auto">
              <a:xfrm>
                <a:off x="912" y="2352"/>
                <a:ext cx="96" cy="144"/>
                <a:chOff x="912" y="2352"/>
                <a:chExt cx="96" cy="144"/>
              </a:xfrm>
            </p:grpSpPr>
            <p:sp>
              <p:nvSpPr>
                <p:cNvPr id="39984" name="Line 29"/>
                <p:cNvSpPr>
                  <a:spLocks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endParaRPr lang="en-US"/>
                </a:p>
              </p:txBody>
            </p:sp>
            <p:sp>
              <p:nvSpPr>
                <p:cNvPr id="39985" name="Line 31"/>
                <p:cNvSpPr>
                  <a:spLocks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endParaRPr lang="en-US"/>
                </a:p>
              </p:txBody>
            </p:sp>
          </p:grpSp>
          <p:grpSp>
            <p:nvGrpSpPr>
              <p:cNvPr id="5" name="Group 33"/>
              <p:cNvGrpSpPr>
                <a:grpSpLocks/>
              </p:cNvGrpSpPr>
              <p:nvPr/>
            </p:nvGrpSpPr>
            <p:grpSpPr bwMode="auto">
              <a:xfrm rot="5400000">
                <a:off x="1080" y="2520"/>
                <a:ext cx="96" cy="144"/>
                <a:chOff x="912" y="2352"/>
                <a:chExt cx="96" cy="144"/>
              </a:xfrm>
            </p:grpSpPr>
            <p:sp>
              <p:nvSpPr>
                <p:cNvPr id="39982" name="Line 34"/>
                <p:cNvSpPr>
                  <a:spLocks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endParaRPr lang="en-US"/>
                </a:p>
              </p:txBody>
            </p:sp>
            <p:sp>
              <p:nvSpPr>
                <p:cNvPr id="39983" name="Line 35"/>
                <p:cNvSpPr>
                  <a:spLocks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endParaRPr lang="en-US"/>
                </a:p>
              </p:txBody>
            </p:sp>
          </p:grpSp>
          <p:grpSp>
            <p:nvGrpSpPr>
              <p:cNvPr id="6" name="Group 36"/>
              <p:cNvGrpSpPr>
                <a:grpSpLocks/>
              </p:cNvGrpSpPr>
              <p:nvPr/>
            </p:nvGrpSpPr>
            <p:grpSpPr bwMode="auto">
              <a:xfrm rot="-5400000">
                <a:off x="744" y="2520"/>
                <a:ext cx="96" cy="144"/>
                <a:chOff x="912" y="2352"/>
                <a:chExt cx="96" cy="144"/>
              </a:xfrm>
            </p:grpSpPr>
            <p:sp>
              <p:nvSpPr>
                <p:cNvPr id="39980" name="Line 37"/>
                <p:cNvSpPr>
                  <a:spLocks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endParaRPr lang="en-US"/>
                </a:p>
              </p:txBody>
            </p:sp>
            <p:sp>
              <p:nvSpPr>
                <p:cNvPr id="39981" name="Line 38"/>
                <p:cNvSpPr>
                  <a:spLocks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endParaRPr lang="en-US"/>
                </a:p>
              </p:txBody>
            </p:sp>
          </p:grpSp>
          <p:grpSp>
            <p:nvGrpSpPr>
              <p:cNvPr id="7" name="Group 39"/>
              <p:cNvGrpSpPr>
                <a:grpSpLocks/>
              </p:cNvGrpSpPr>
              <p:nvPr/>
            </p:nvGrpSpPr>
            <p:grpSpPr bwMode="auto">
              <a:xfrm rot="10800000">
                <a:off x="912" y="2736"/>
                <a:ext cx="96" cy="144"/>
                <a:chOff x="912" y="2352"/>
                <a:chExt cx="96" cy="144"/>
              </a:xfrm>
            </p:grpSpPr>
            <p:sp>
              <p:nvSpPr>
                <p:cNvPr id="39978" name="Line 40"/>
                <p:cNvSpPr>
                  <a:spLocks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endParaRPr lang="en-US"/>
                </a:p>
              </p:txBody>
            </p:sp>
            <p:sp>
              <p:nvSpPr>
                <p:cNvPr id="39979" name="Line 41"/>
                <p:cNvSpPr>
                  <a:spLocks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endParaRPr lang="en-US"/>
                </a:p>
              </p:txBody>
            </p:sp>
          </p:grpSp>
        </p:grpSp>
        <p:grpSp>
          <p:nvGrpSpPr>
            <p:cNvPr id="8" name="Group 61"/>
            <p:cNvGrpSpPr>
              <a:grpSpLocks/>
            </p:cNvGrpSpPr>
            <p:nvPr/>
          </p:nvGrpSpPr>
          <p:grpSpPr bwMode="auto">
            <a:xfrm>
              <a:off x="786" y="2152"/>
              <a:ext cx="714" cy="603"/>
              <a:chOff x="786" y="2112"/>
              <a:chExt cx="714" cy="603"/>
            </a:xfrm>
          </p:grpSpPr>
          <p:sp>
            <p:nvSpPr>
              <p:cNvPr id="39972" name="Text Box 42"/>
              <p:cNvSpPr txBox="1">
                <a:spLocks noChangeArrowheads="1"/>
              </p:cNvSpPr>
              <p:nvPr/>
            </p:nvSpPr>
            <p:spPr bwMode="auto">
              <a:xfrm>
                <a:off x="786" y="2112"/>
                <a:ext cx="336" cy="288"/>
              </a:xfrm>
              <a:prstGeom prst="rect">
                <a:avLst/>
              </a:prstGeom>
              <a:noFill/>
              <a:ln w="9525">
                <a:noFill/>
                <a:miter lim="800000"/>
                <a:headEnd/>
                <a:tailEnd/>
              </a:ln>
            </p:spPr>
            <p:txBody>
              <a:bodyPr>
                <a:spAutoFit/>
              </a:bodyPr>
              <a:lstStyle/>
              <a:p>
                <a:r>
                  <a:rPr lang="en-AU" sz="2400" b="1" dirty="0" smtClean="0">
                    <a:latin typeface="Times New Roman" pitchFamily="18" charset="0"/>
                    <a:sym typeface="Symbol" pitchFamily="18" charset="2"/>
                  </a:rPr>
                  <a:t></a:t>
                </a:r>
                <a:r>
                  <a:rPr lang="en-US" sz="2400" b="1" baseline="-25000" dirty="0" smtClean="0">
                    <a:latin typeface="Times New Roman" pitchFamily="18" charset="0"/>
                    <a:sym typeface="Symbol" pitchFamily="18" charset="2"/>
                  </a:rPr>
                  <a:t>v</a:t>
                </a:r>
                <a:endParaRPr lang="en-AU" sz="2400" b="1" dirty="0">
                  <a:latin typeface="Times New Roman" pitchFamily="18" charset="0"/>
                </a:endParaRPr>
              </a:p>
            </p:txBody>
          </p:sp>
          <p:sp>
            <p:nvSpPr>
              <p:cNvPr id="39973" name="Text Box 43"/>
              <p:cNvSpPr txBox="1">
                <a:spLocks noChangeArrowheads="1"/>
              </p:cNvSpPr>
              <p:nvPr/>
            </p:nvSpPr>
            <p:spPr bwMode="auto">
              <a:xfrm>
                <a:off x="1164" y="2427"/>
                <a:ext cx="336" cy="288"/>
              </a:xfrm>
              <a:prstGeom prst="rect">
                <a:avLst/>
              </a:prstGeom>
              <a:noFill/>
              <a:ln w="9525">
                <a:noFill/>
                <a:miter lim="800000"/>
                <a:headEnd/>
                <a:tailEnd/>
              </a:ln>
            </p:spPr>
            <p:txBody>
              <a:bodyPr>
                <a:spAutoFit/>
              </a:bodyPr>
              <a:lstStyle/>
              <a:p>
                <a:r>
                  <a:rPr lang="en-AU" sz="2400" b="1" dirty="0" smtClean="0">
                    <a:latin typeface="Times New Roman" pitchFamily="18" charset="0"/>
                    <a:sym typeface="Symbol" pitchFamily="18" charset="2"/>
                  </a:rPr>
                  <a:t></a:t>
                </a:r>
                <a:r>
                  <a:rPr lang="en-US" sz="2400" b="1" baseline="-25000" dirty="0" smtClean="0">
                    <a:latin typeface="Times New Roman" pitchFamily="18" charset="0"/>
                    <a:sym typeface="Symbol" pitchFamily="18" charset="2"/>
                  </a:rPr>
                  <a:t>h</a:t>
                </a:r>
                <a:endParaRPr lang="en-AU" sz="2400" b="1" dirty="0">
                  <a:latin typeface="Times New Roman" pitchFamily="18" charset="0"/>
                </a:endParaRPr>
              </a:p>
            </p:txBody>
          </p:sp>
        </p:grpSp>
      </p:grpSp>
      <p:sp>
        <p:nvSpPr>
          <p:cNvPr id="39941" name="Text Box 45"/>
          <p:cNvSpPr txBox="1">
            <a:spLocks noChangeArrowheads="1"/>
          </p:cNvSpPr>
          <p:nvPr/>
        </p:nvSpPr>
        <p:spPr bwMode="auto">
          <a:xfrm>
            <a:off x="5943600" y="4267200"/>
            <a:ext cx="533400" cy="457200"/>
          </a:xfrm>
          <a:prstGeom prst="rect">
            <a:avLst/>
          </a:prstGeom>
          <a:noFill/>
          <a:ln w="9525">
            <a:noFill/>
            <a:miter lim="800000"/>
            <a:headEnd/>
            <a:tailEnd/>
          </a:ln>
        </p:spPr>
        <p:txBody>
          <a:bodyPr>
            <a:spAutoFit/>
          </a:bodyPr>
          <a:lstStyle/>
          <a:p>
            <a:r>
              <a:rPr lang="en-AU" sz="2400" b="0" dirty="0" smtClean="0">
                <a:latin typeface="Times New Roman" pitchFamily="18" charset="0"/>
                <a:sym typeface="Symbol" pitchFamily="18" charset="2"/>
              </a:rPr>
              <a:t></a:t>
            </a:r>
            <a:r>
              <a:rPr lang="en-US" sz="2400" b="0" baseline="-25000" dirty="0" smtClean="0">
                <a:latin typeface="Times New Roman" pitchFamily="18" charset="0"/>
                <a:sym typeface="Symbol" pitchFamily="18" charset="2"/>
              </a:rPr>
              <a:t>h</a:t>
            </a:r>
            <a:endParaRPr lang="en-AU" sz="2400" b="0" dirty="0">
              <a:latin typeface="Times New Roman" pitchFamily="18" charset="0"/>
            </a:endParaRPr>
          </a:p>
        </p:txBody>
      </p:sp>
      <p:grpSp>
        <p:nvGrpSpPr>
          <p:cNvPr id="10" name="Group 72"/>
          <p:cNvGrpSpPr>
            <a:grpSpLocks/>
          </p:cNvGrpSpPr>
          <p:nvPr/>
        </p:nvGrpSpPr>
        <p:grpSpPr bwMode="auto">
          <a:xfrm>
            <a:off x="4495800" y="2057400"/>
            <a:ext cx="4267200" cy="2667000"/>
            <a:chOff x="2832" y="1296"/>
            <a:chExt cx="2688" cy="1680"/>
          </a:xfrm>
        </p:grpSpPr>
        <p:grpSp>
          <p:nvGrpSpPr>
            <p:cNvPr id="11" name="Group 13"/>
            <p:cNvGrpSpPr>
              <a:grpSpLocks/>
            </p:cNvGrpSpPr>
            <p:nvPr/>
          </p:nvGrpSpPr>
          <p:grpSpPr bwMode="auto">
            <a:xfrm>
              <a:off x="2832" y="1296"/>
              <a:ext cx="2688" cy="1680"/>
              <a:chOff x="2832" y="1296"/>
              <a:chExt cx="2688" cy="1680"/>
            </a:xfrm>
          </p:grpSpPr>
          <p:sp>
            <p:nvSpPr>
              <p:cNvPr id="39966" name="Line 14"/>
              <p:cNvSpPr>
                <a:spLocks noChangeShapeType="1"/>
              </p:cNvSpPr>
              <p:nvPr/>
            </p:nvSpPr>
            <p:spPr bwMode="auto">
              <a:xfrm>
                <a:off x="2832" y="2736"/>
                <a:ext cx="2688" cy="0"/>
              </a:xfrm>
              <a:prstGeom prst="line">
                <a:avLst/>
              </a:prstGeom>
              <a:noFill/>
              <a:ln w="28575">
                <a:solidFill>
                  <a:schemeClr val="tx1"/>
                </a:solidFill>
                <a:round/>
                <a:headEnd/>
                <a:tailEnd type="triangle" w="med" len="med"/>
              </a:ln>
            </p:spPr>
            <p:txBody>
              <a:bodyPr wrap="none"/>
              <a:lstStyle/>
              <a:p>
                <a:endParaRPr lang="en-US"/>
              </a:p>
            </p:txBody>
          </p:sp>
          <p:sp>
            <p:nvSpPr>
              <p:cNvPr id="39967" name="Line 15"/>
              <p:cNvSpPr>
                <a:spLocks noChangeShapeType="1"/>
              </p:cNvSpPr>
              <p:nvPr/>
            </p:nvSpPr>
            <p:spPr bwMode="auto">
              <a:xfrm flipV="1">
                <a:off x="3120" y="1296"/>
                <a:ext cx="0" cy="1680"/>
              </a:xfrm>
              <a:prstGeom prst="line">
                <a:avLst/>
              </a:prstGeom>
              <a:noFill/>
              <a:ln w="28575">
                <a:solidFill>
                  <a:schemeClr val="tx1"/>
                </a:solidFill>
                <a:round/>
                <a:headEnd/>
                <a:tailEnd type="triangle" w="med" len="med"/>
              </a:ln>
            </p:spPr>
            <p:txBody>
              <a:bodyPr wrap="none"/>
              <a:lstStyle/>
              <a:p>
                <a:endParaRPr lang="en-US"/>
              </a:p>
            </p:txBody>
          </p:sp>
          <p:sp>
            <p:nvSpPr>
              <p:cNvPr id="39968" name="Line 16"/>
              <p:cNvSpPr>
                <a:spLocks noChangeShapeType="1"/>
              </p:cNvSpPr>
              <p:nvPr/>
            </p:nvSpPr>
            <p:spPr bwMode="auto">
              <a:xfrm flipV="1">
                <a:off x="3120" y="1632"/>
                <a:ext cx="2112" cy="912"/>
              </a:xfrm>
              <a:prstGeom prst="line">
                <a:avLst/>
              </a:prstGeom>
              <a:noFill/>
              <a:ln w="38100">
                <a:solidFill>
                  <a:srgbClr val="FF0000"/>
                </a:solidFill>
                <a:round/>
                <a:headEnd/>
                <a:tailEnd/>
              </a:ln>
            </p:spPr>
            <p:txBody>
              <a:bodyPr wrap="none"/>
              <a:lstStyle/>
              <a:p>
                <a:endParaRPr lang="en-US"/>
              </a:p>
            </p:txBody>
          </p:sp>
        </p:grpSp>
        <p:sp>
          <p:nvSpPr>
            <p:cNvPr id="39965" name="Oval 46"/>
            <p:cNvSpPr>
              <a:spLocks noChangeArrowheads="1"/>
            </p:cNvSpPr>
            <p:nvPr/>
          </p:nvSpPr>
          <p:spPr bwMode="auto">
            <a:xfrm>
              <a:off x="3840" y="2711"/>
              <a:ext cx="48" cy="48"/>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12" name="Group 70"/>
          <p:cNvGrpSpPr>
            <a:grpSpLocks/>
          </p:cNvGrpSpPr>
          <p:nvPr/>
        </p:nvGrpSpPr>
        <p:grpSpPr bwMode="auto">
          <a:xfrm>
            <a:off x="685800" y="2286000"/>
            <a:ext cx="1600200" cy="1181100"/>
            <a:chOff x="432" y="1440"/>
            <a:chExt cx="1008" cy="744"/>
          </a:xfrm>
        </p:grpSpPr>
        <p:sp>
          <p:nvSpPr>
            <p:cNvPr id="39956" name="AutoShape 28"/>
            <p:cNvSpPr>
              <a:spLocks noChangeArrowheads="1"/>
            </p:cNvSpPr>
            <p:nvPr/>
          </p:nvSpPr>
          <p:spPr bwMode="auto">
            <a:xfrm flipV="1">
              <a:off x="432" y="1440"/>
              <a:ext cx="1008" cy="192"/>
            </a:xfrm>
            <a:custGeom>
              <a:avLst/>
              <a:gdLst>
                <a:gd name="T0" fmla="*/ 937 w 21600"/>
                <a:gd name="T1" fmla="*/ 96 h 21600"/>
                <a:gd name="T2" fmla="*/ 504 w 21600"/>
                <a:gd name="T3" fmla="*/ 192 h 21600"/>
                <a:gd name="T4" fmla="*/ 71 w 21600"/>
                <a:gd name="T5" fmla="*/ 96 h 21600"/>
                <a:gd name="T6" fmla="*/ 504 w 21600"/>
                <a:gd name="T7" fmla="*/ 0 h 21600"/>
                <a:gd name="T8" fmla="*/ 0 60000 65536"/>
                <a:gd name="T9" fmla="*/ 0 60000 65536"/>
                <a:gd name="T10" fmla="*/ 0 60000 65536"/>
                <a:gd name="T11" fmla="*/ 0 60000 65536"/>
                <a:gd name="T12" fmla="*/ 3321 w 21600"/>
                <a:gd name="T13" fmla="*/ 3375 h 21600"/>
                <a:gd name="T14" fmla="*/ 18279 w 21600"/>
                <a:gd name="T15" fmla="*/ 18225 h 21600"/>
              </a:gdLst>
              <a:ahLst/>
              <a:cxnLst>
                <a:cxn ang="T8">
                  <a:pos x="T0" y="T1"/>
                </a:cxn>
                <a:cxn ang="T9">
                  <a:pos x="T2" y="T3"/>
                </a:cxn>
                <a:cxn ang="T10">
                  <a:pos x="T4" y="T5"/>
                </a:cxn>
                <a:cxn ang="T11">
                  <a:pos x="T6" y="T7"/>
                </a:cxn>
              </a:cxnLst>
              <a:rect l="T12" t="T13" r="T14" b="T15"/>
              <a:pathLst>
                <a:path w="21600" h="21600">
                  <a:moveTo>
                    <a:pt x="0" y="0"/>
                  </a:moveTo>
                  <a:lnTo>
                    <a:pt x="3042" y="21600"/>
                  </a:lnTo>
                  <a:lnTo>
                    <a:pt x="18558" y="21600"/>
                  </a:lnTo>
                  <a:lnTo>
                    <a:pt x="21600" y="0"/>
                  </a:lnTo>
                  <a:close/>
                </a:path>
              </a:pathLst>
            </a:custGeom>
            <a:solidFill>
              <a:srgbClr val="800000"/>
            </a:solidFill>
            <a:ln w="9525">
              <a:solidFill>
                <a:schemeClr val="tx1"/>
              </a:solidFill>
              <a:miter lim="800000"/>
              <a:headEnd/>
              <a:tailEnd/>
            </a:ln>
          </p:spPr>
          <p:txBody>
            <a:bodyPr wrap="none" anchor="ctr"/>
            <a:lstStyle/>
            <a:p>
              <a:endParaRPr lang="en-US"/>
            </a:p>
          </p:txBody>
        </p:sp>
        <p:grpSp>
          <p:nvGrpSpPr>
            <p:cNvPr id="13" name="Group 62"/>
            <p:cNvGrpSpPr>
              <a:grpSpLocks/>
            </p:cNvGrpSpPr>
            <p:nvPr/>
          </p:nvGrpSpPr>
          <p:grpSpPr bwMode="auto">
            <a:xfrm>
              <a:off x="683" y="1722"/>
              <a:ext cx="456" cy="462"/>
              <a:chOff x="683" y="1722"/>
              <a:chExt cx="456" cy="462"/>
            </a:xfrm>
          </p:grpSpPr>
          <p:grpSp>
            <p:nvGrpSpPr>
              <p:cNvPr id="14" name="Group 47"/>
              <p:cNvGrpSpPr>
                <a:grpSpLocks/>
              </p:cNvGrpSpPr>
              <p:nvPr/>
            </p:nvGrpSpPr>
            <p:grpSpPr bwMode="auto">
              <a:xfrm>
                <a:off x="911" y="1968"/>
                <a:ext cx="96" cy="216"/>
                <a:chOff x="912" y="2352"/>
                <a:chExt cx="96" cy="144"/>
              </a:xfrm>
            </p:grpSpPr>
            <p:sp>
              <p:nvSpPr>
                <p:cNvPr id="39960" name="Line 48"/>
                <p:cNvSpPr>
                  <a:spLocks noChangeShapeType="1"/>
                </p:cNvSpPr>
                <p:nvPr/>
              </p:nvSpPr>
              <p:spPr bwMode="auto">
                <a:xfrm>
                  <a:off x="912" y="2352"/>
                  <a:ext cx="0" cy="144"/>
                </a:xfrm>
                <a:prstGeom prst="line">
                  <a:avLst/>
                </a:prstGeom>
                <a:noFill/>
                <a:ln w="9525">
                  <a:solidFill>
                    <a:srgbClr val="800000"/>
                  </a:solidFill>
                  <a:round/>
                  <a:headEnd/>
                  <a:tailEnd type="triangle" w="med" len="med"/>
                </a:ln>
              </p:spPr>
              <p:txBody>
                <a:bodyPr wrap="none"/>
                <a:lstStyle/>
                <a:p>
                  <a:endParaRPr lang="en-US"/>
                </a:p>
              </p:txBody>
            </p:sp>
            <p:sp>
              <p:nvSpPr>
                <p:cNvPr id="39961" name="Line 49"/>
                <p:cNvSpPr>
                  <a:spLocks noChangeShapeType="1"/>
                </p:cNvSpPr>
                <p:nvPr/>
              </p:nvSpPr>
              <p:spPr bwMode="auto">
                <a:xfrm>
                  <a:off x="1008" y="2352"/>
                  <a:ext cx="0" cy="144"/>
                </a:xfrm>
                <a:prstGeom prst="line">
                  <a:avLst/>
                </a:prstGeom>
                <a:noFill/>
                <a:ln w="9525">
                  <a:solidFill>
                    <a:srgbClr val="800000"/>
                  </a:solidFill>
                  <a:round/>
                  <a:headEnd/>
                  <a:tailEnd type="triangle" w="med" len="med"/>
                </a:ln>
              </p:spPr>
              <p:txBody>
                <a:bodyPr wrap="none"/>
                <a:lstStyle/>
                <a:p>
                  <a:endParaRPr lang="en-US"/>
                </a:p>
              </p:txBody>
            </p:sp>
          </p:grpSp>
          <p:sp>
            <p:nvSpPr>
              <p:cNvPr id="39959" name="Text Box 50"/>
              <p:cNvSpPr txBox="1">
                <a:spLocks noChangeArrowheads="1"/>
              </p:cNvSpPr>
              <p:nvPr/>
            </p:nvSpPr>
            <p:spPr bwMode="auto">
              <a:xfrm>
                <a:off x="683" y="1722"/>
                <a:ext cx="456" cy="288"/>
              </a:xfrm>
              <a:prstGeom prst="rect">
                <a:avLst/>
              </a:prstGeom>
              <a:noFill/>
              <a:ln w="9525">
                <a:noFill/>
                <a:miter lim="800000"/>
                <a:headEnd/>
                <a:tailEnd/>
              </a:ln>
            </p:spPr>
            <p:txBody>
              <a:bodyPr>
                <a:spAutoFit/>
              </a:bodyPr>
              <a:lstStyle/>
              <a:p>
                <a:r>
                  <a:rPr lang="en-AU" sz="2400" b="1" dirty="0">
                    <a:solidFill>
                      <a:schemeClr val="folHlink"/>
                    </a:solidFill>
                    <a:latin typeface="Times New Roman" pitchFamily="18" charset="0"/>
                    <a:sym typeface="Symbol" pitchFamily="18" charset="2"/>
                  </a:rPr>
                  <a:t></a:t>
                </a:r>
                <a:endParaRPr lang="en-AU" sz="2400" b="1" dirty="0">
                  <a:solidFill>
                    <a:schemeClr val="folHlink"/>
                  </a:solidFill>
                  <a:latin typeface="Times New Roman" pitchFamily="18" charset="0"/>
                </a:endParaRPr>
              </a:p>
            </p:txBody>
          </p:sp>
        </p:grpSp>
      </p:grpSp>
      <p:grpSp>
        <p:nvGrpSpPr>
          <p:cNvPr id="15" name="Group 71"/>
          <p:cNvGrpSpPr>
            <a:grpSpLocks/>
          </p:cNvGrpSpPr>
          <p:nvPr/>
        </p:nvGrpSpPr>
        <p:grpSpPr bwMode="auto">
          <a:xfrm>
            <a:off x="6131860" y="3622485"/>
            <a:ext cx="2339204" cy="1595822"/>
            <a:chOff x="3888" y="2160"/>
            <a:chExt cx="1866" cy="1273"/>
          </a:xfrm>
        </p:grpSpPr>
        <p:sp>
          <p:nvSpPr>
            <p:cNvPr id="39949" name="Arc 21"/>
            <p:cNvSpPr>
              <a:spLocks/>
            </p:cNvSpPr>
            <p:nvPr/>
          </p:nvSpPr>
          <p:spPr bwMode="auto">
            <a:xfrm rot="-5400000">
              <a:off x="4152" y="1896"/>
              <a:ext cx="576" cy="1104"/>
            </a:xfrm>
            <a:custGeom>
              <a:avLst/>
              <a:gdLst>
                <a:gd name="T0" fmla="*/ 0 w 21600"/>
                <a:gd name="T1" fmla="*/ 0 h 43198"/>
                <a:gd name="T2" fmla="*/ 7 w 21600"/>
                <a:gd name="T3" fmla="*/ 1104 h 43198"/>
                <a:gd name="T4" fmla="*/ 0 w 21600"/>
                <a:gd name="T5" fmla="*/ 552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19050">
              <a:solidFill>
                <a:srgbClr val="339966"/>
              </a:solidFill>
              <a:round/>
              <a:headEnd/>
              <a:tailEnd/>
            </a:ln>
          </p:spPr>
          <p:txBody>
            <a:bodyPr wrap="none" anchor="ctr"/>
            <a:lstStyle/>
            <a:p>
              <a:endParaRPr lang="en-US"/>
            </a:p>
          </p:txBody>
        </p:sp>
        <p:sp>
          <p:nvSpPr>
            <p:cNvPr id="39950" name="Text Box 51"/>
            <p:cNvSpPr txBox="1">
              <a:spLocks noChangeArrowheads="1"/>
            </p:cNvSpPr>
            <p:nvPr/>
          </p:nvSpPr>
          <p:spPr bwMode="auto">
            <a:xfrm>
              <a:off x="4776" y="2673"/>
              <a:ext cx="978" cy="368"/>
            </a:xfrm>
            <a:prstGeom prst="rect">
              <a:avLst/>
            </a:prstGeom>
            <a:noFill/>
            <a:ln w="9525">
              <a:noFill/>
              <a:miter lim="800000"/>
              <a:headEnd/>
              <a:tailEnd/>
            </a:ln>
          </p:spPr>
          <p:txBody>
            <a:bodyPr wrap="square">
              <a:spAutoFit/>
            </a:bodyPr>
            <a:lstStyle/>
            <a:p>
              <a:pPr algn="l" rtl="0"/>
              <a:r>
                <a:rPr lang="en-AU" sz="2400" b="0" dirty="0" smtClean="0">
                  <a:latin typeface="Times New Roman" pitchFamily="18" charset="0"/>
                  <a:sym typeface="Symbol" pitchFamily="18" charset="2"/>
                </a:rPr>
                <a:t></a:t>
              </a:r>
              <a:r>
                <a:rPr lang="en-US" sz="2400" b="0" baseline="-25000" dirty="0" smtClean="0">
                  <a:latin typeface="Times New Roman" pitchFamily="18" charset="0"/>
                  <a:sym typeface="Symbol" pitchFamily="18" charset="2"/>
                </a:rPr>
                <a:t>v</a:t>
              </a:r>
              <a:r>
                <a:rPr lang="en-US" sz="2400" b="0" dirty="0" smtClean="0">
                  <a:latin typeface="Times New Roman" pitchFamily="18" charset="0"/>
                  <a:sym typeface="Symbol" pitchFamily="18" charset="2"/>
                </a:rPr>
                <a:t>+</a:t>
              </a:r>
              <a:r>
                <a:rPr lang="en-US" sz="2400" b="0" dirty="0">
                  <a:solidFill>
                    <a:schemeClr val="folHlink"/>
                  </a:solidFill>
                  <a:latin typeface="Times New Roman" pitchFamily="18" charset="0"/>
                  <a:sym typeface="Symbol" pitchFamily="18" charset="2"/>
                </a:rPr>
                <a:t></a:t>
              </a:r>
              <a:endParaRPr lang="en-AU" sz="2400" b="0" dirty="0">
                <a:solidFill>
                  <a:schemeClr val="folHlink"/>
                </a:solidFill>
                <a:latin typeface="Times New Roman" pitchFamily="18" charset="0"/>
              </a:endParaRPr>
            </a:p>
          </p:txBody>
        </p:sp>
        <p:grpSp>
          <p:nvGrpSpPr>
            <p:cNvPr id="16" name="Group 59"/>
            <p:cNvGrpSpPr>
              <a:grpSpLocks/>
            </p:cNvGrpSpPr>
            <p:nvPr/>
          </p:nvGrpSpPr>
          <p:grpSpPr bwMode="auto">
            <a:xfrm>
              <a:off x="4552" y="3119"/>
              <a:ext cx="488" cy="314"/>
              <a:chOff x="4552" y="3119"/>
              <a:chExt cx="488" cy="314"/>
            </a:xfrm>
          </p:grpSpPr>
          <p:sp>
            <p:nvSpPr>
              <p:cNvPr id="39952" name="Line 53"/>
              <p:cNvSpPr>
                <a:spLocks noChangeShapeType="1"/>
              </p:cNvSpPr>
              <p:nvPr/>
            </p:nvSpPr>
            <p:spPr bwMode="auto">
              <a:xfrm>
                <a:off x="4566" y="3191"/>
                <a:ext cx="474" cy="0"/>
              </a:xfrm>
              <a:prstGeom prst="line">
                <a:avLst/>
              </a:prstGeom>
              <a:noFill/>
              <a:ln w="9525">
                <a:solidFill>
                  <a:srgbClr val="800000"/>
                </a:solidFill>
                <a:round/>
                <a:headEnd type="triangle" w="sm" len="lg"/>
                <a:tailEnd type="triangle" w="sm" len="lg"/>
              </a:ln>
            </p:spPr>
            <p:txBody>
              <a:bodyPr wrap="none"/>
              <a:lstStyle/>
              <a:p>
                <a:endParaRPr lang="en-US"/>
              </a:p>
            </p:txBody>
          </p:sp>
          <p:sp>
            <p:nvSpPr>
              <p:cNvPr id="39953" name="Text Box 54"/>
              <p:cNvSpPr txBox="1">
                <a:spLocks noChangeArrowheads="1"/>
              </p:cNvSpPr>
              <p:nvPr/>
            </p:nvSpPr>
            <p:spPr bwMode="auto">
              <a:xfrm>
                <a:off x="4552" y="3145"/>
                <a:ext cx="456" cy="288"/>
              </a:xfrm>
              <a:prstGeom prst="rect">
                <a:avLst/>
              </a:prstGeom>
              <a:noFill/>
              <a:ln w="9525">
                <a:noFill/>
                <a:miter lim="800000"/>
                <a:headEnd/>
                <a:tailEnd/>
              </a:ln>
            </p:spPr>
            <p:txBody>
              <a:bodyPr>
                <a:spAutoFit/>
              </a:bodyPr>
              <a:lstStyle/>
              <a:p>
                <a:r>
                  <a:rPr lang="en-AU" sz="2400" b="0" dirty="0">
                    <a:solidFill>
                      <a:schemeClr val="folHlink"/>
                    </a:solidFill>
                    <a:latin typeface="Times New Roman" pitchFamily="18" charset="0"/>
                    <a:sym typeface="Symbol" pitchFamily="18" charset="2"/>
                  </a:rPr>
                  <a:t></a:t>
                </a:r>
                <a:endParaRPr lang="en-AU" sz="2400" b="0" dirty="0">
                  <a:solidFill>
                    <a:schemeClr val="folHlink"/>
                  </a:solidFill>
                  <a:latin typeface="Times New Roman" pitchFamily="18" charset="0"/>
                </a:endParaRPr>
              </a:p>
            </p:txBody>
          </p:sp>
          <p:sp>
            <p:nvSpPr>
              <p:cNvPr id="39954" name="Line 57"/>
              <p:cNvSpPr>
                <a:spLocks noChangeShapeType="1"/>
              </p:cNvSpPr>
              <p:nvPr/>
            </p:nvSpPr>
            <p:spPr bwMode="auto">
              <a:xfrm>
                <a:off x="4559" y="3119"/>
                <a:ext cx="0" cy="144"/>
              </a:xfrm>
              <a:prstGeom prst="line">
                <a:avLst/>
              </a:prstGeom>
              <a:noFill/>
              <a:ln w="9525">
                <a:solidFill>
                  <a:schemeClr val="tx1"/>
                </a:solidFill>
                <a:round/>
                <a:headEnd/>
                <a:tailEnd/>
              </a:ln>
            </p:spPr>
            <p:txBody>
              <a:bodyPr wrap="none"/>
              <a:lstStyle/>
              <a:p>
                <a:endParaRPr lang="en-US"/>
              </a:p>
            </p:txBody>
          </p:sp>
          <p:sp>
            <p:nvSpPr>
              <p:cNvPr id="39955" name="Line 58"/>
              <p:cNvSpPr>
                <a:spLocks noChangeShapeType="1"/>
              </p:cNvSpPr>
              <p:nvPr/>
            </p:nvSpPr>
            <p:spPr bwMode="auto">
              <a:xfrm>
                <a:off x="4992" y="3119"/>
                <a:ext cx="0" cy="144"/>
              </a:xfrm>
              <a:prstGeom prst="line">
                <a:avLst/>
              </a:prstGeom>
              <a:noFill/>
              <a:ln w="9525">
                <a:solidFill>
                  <a:schemeClr val="tx1"/>
                </a:solidFill>
                <a:round/>
                <a:headEnd/>
                <a:tailEnd/>
              </a:ln>
            </p:spPr>
            <p:txBody>
              <a:bodyPr wrap="none"/>
              <a:lstStyle/>
              <a:p>
                <a:endParaRPr lang="en-US"/>
              </a:p>
            </p:txBody>
          </p:sp>
        </p:grpSp>
      </p:grpSp>
      <p:sp>
        <p:nvSpPr>
          <p:cNvPr id="28738" name="AutoShape 66"/>
          <p:cNvSpPr>
            <a:spLocks/>
          </p:cNvSpPr>
          <p:nvPr/>
        </p:nvSpPr>
        <p:spPr bwMode="auto">
          <a:xfrm>
            <a:off x="2667000" y="1189038"/>
            <a:ext cx="3429000" cy="868362"/>
          </a:xfrm>
          <a:prstGeom prst="callout1">
            <a:avLst>
              <a:gd name="adj1" fmla="val 13162"/>
              <a:gd name="adj2" fmla="val -2222"/>
              <a:gd name="adj3" fmla="val 336931"/>
              <a:gd name="adj4" fmla="val -31667"/>
            </a:avLst>
          </a:prstGeom>
          <a:solidFill>
            <a:srgbClr val="FFFFE3"/>
          </a:solidFill>
          <a:ln w="9525">
            <a:solidFill>
              <a:schemeClr val="tx1"/>
            </a:solidFill>
            <a:miter lim="800000"/>
            <a:headEnd/>
            <a:tailEnd/>
          </a:ln>
        </p:spPr>
        <p:txBody>
          <a:bodyPr/>
          <a:lstStyle/>
          <a:p>
            <a:pPr algn="l" rtl="0">
              <a:spcBef>
                <a:spcPct val="0"/>
              </a:spcBef>
            </a:pPr>
            <a:r>
              <a:rPr lang="en-US" sz="1800" b="1" dirty="0"/>
              <a:t>The soil element does not fail if the Mohr circle is contained within the envelope</a:t>
            </a:r>
            <a:endParaRPr lang="en-AU" sz="1800" b="1" dirty="0"/>
          </a:p>
        </p:txBody>
      </p:sp>
      <p:sp>
        <p:nvSpPr>
          <p:cNvPr id="39947" name="Line 67"/>
          <p:cNvSpPr>
            <a:spLocks noChangeShapeType="1"/>
          </p:cNvSpPr>
          <p:nvPr/>
        </p:nvSpPr>
        <p:spPr bwMode="auto">
          <a:xfrm>
            <a:off x="228600" y="2590800"/>
            <a:ext cx="2667000" cy="0"/>
          </a:xfrm>
          <a:prstGeom prst="line">
            <a:avLst/>
          </a:prstGeom>
          <a:noFill/>
          <a:ln w="9525">
            <a:solidFill>
              <a:schemeClr val="tx1"/>
            </a:solidFill>
            <a:round/>
            <a:headEnd/>
            <a:tailEnd/>
          </a:ln>
        </p:spPr>
        <p:txBody>
          <a:bodyPr wrap="none"/>
          <a:lstStyle/>
          <a:p>
            <a:endParaRPr lang="en-US"/>
          </a:p>
        </p:txBody>
      </p:sp>
      <p:sp>
        <p:nvSpPr>
          <p:cNvPr id="39948" name="Text Box 68"/>
          <p:cNvSpPr txBox="1">
            <a:spLocks noChangeArrowheads="1"/>
          </p:cNvSpPr>
          <p:nvPr/>
        </p:nvSpPr>
        <p:spPr bwMode="auto">
          <a:xfrm>
            <a:off x="2895600" y="2406650"/>
            <a:ext cx="914400" cy="366713"/>
          </a:xfrm>
          <a:prstGeom prst="rect">
            <a:avLst/>
          </a:prstGeom>
          <a:noFill/>
          <a:ln w="9525">
            <a:noFill/>
            <a:miter lim="800000"/>
            <a:headEnd/>
            <a:tailEnd/>
          </a:ln>
        </p:spPr>
        <p:txBody>
          <a:bodyPr>
            <a:spAutoFit/>
          </a:bodyPr>
          <a:lstStyle/>
          <a:p>
            <a:pPr algn="l" rtl="0"/>
            <a:r>
              <a:rPr lang="en-US" sz="1800" b="0" dirty="0">
                <a:latin typeface="Times New Roman" pitchFamily="18" charset="0"/>
              </a:rPr>
              <a:t>GL</a:t>
            </a:r>
            <a:endParaRPr lang="en-AU" sz="1800" b="0" dirty="0">
              <a:latin typeface="Times New Roman" pitchFamily="18" charset="0"/>
            </a:endParaRPr>
          </a:p>
        </p:txBody>
      </p:sp>
      <p:grpSp>
        <p:nvGrpSpPr>
          <p:cNvPr id="50" name="Group 71"/>
          <p:cNvGrpSpPr>
            <a:grpSpLocks/>
          </p:cNvGrpSpPr>
          <p:nvPr/>
        </p:nvGrpSpPr>
        <p:grpSpPr bwMode="auto">
          <a:xfrm>
            <a:off x="6131864" y="3931024"/>
            <a:ext cx="1146760" cy="699922"/>
            <a:chOff x="3888" y="2160"/>
            <a:chExt cx="1604" cy="979"/>
          </a:xfrm>
        </p:grpSpPr>
        <p:sp>
          <p:nvSpPr>
            <p:cNvPr id="51" name="Arc 21"/>
            <p:cNvSpPr>
              <a:spLocks/>
            </p:cNvSpPr>
            <p:nvPr/>
          </p:nvSpPr>
          <p:spPr bwMode="auto">
            <a:xfrm rot="-5400000">
              <a:off x="4152" y="1896"/>
              <a:ext cx="576" cy="1104"/>
            </a:xfrm>
            <a:custGeom>
              <a:avLst/>
              <a:gdLst>
                <a:gd name="T0" fmla="*/ 0 w 21600"/>
                <a:gd name="T1" fmla="*/ 0 h 43198"/>
                <a:gd name="T2" fmla="*/ 7 w 21600"/>
                <a:gd name="T3" fmla="*/ 1104 h 43198"/>
                <a:gd name="T4" fmla="*/ 0 w 21600"/>
                <a:gd name="T5" fmla="*/ 552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9525">
              <a:solidFill>
                <a:srgbClr val="339966"/>
              </a:solidFill>
              <a:round/>
              <a:headEnd/>
              <a:tailEnd/>
            </a:ln>
          </p:spPr>
          <p:txBody>
            <a:bodyPr wrap="none" anchor="ctr"/>
            <a:lstStyle/>
            <a:p>
              <a:endParaRPr lang="en-US"/>
            </a:p>
          </p:txBody>
        </p:sp>
        <p:sp>
          <p:nvSpPr>
            <p:cNvPr id="52" name="Text Box 51"/>
            <p:cNvSpPr txBox="1">
              <a:spLocks noChangeArrowheads="1"/>
            </p:cNvSpPr>
            <p:nvPr/>
          </p:nvSpPr>
          <p:spPr bwMode="auto">
            <a:xfrm>
              <a:off x="4748" y="2638"/>
              <a:ext cx="744" cy="501"/>
            </a:xfrm>
            <a:prstGeom prst="rect">
              <a:avLst/>
            </a:prstGeom>
            <a:noFill/>
            <a:ln w="9525">
              <a:noFill/>
              <a:miter lim="800000"/>
              <a:headEnd/>
              <a:tailEnd/>
            </a:ln>
          </p:spPr>
          <p:txBody>
            <a:bodyPr>
              <a:spAutoFit/>
            </a:bodyPr>
            <a:lstStyle/>
            <a:p>
              <a:pPr algn="l" rtl="0"/>
              <a:r>
                <a:rPr lang="en-AU" sz="2400" b="0" dirty="0" smtClean="0">
                  <a:latin typeface="Times New Roman" pitchFamily="18" charset="0"/>
                  <a:sym typeface="Symbol" pitchFamily="18" charset="2"/>
                </a:rPr>
                <a:t></a:t>
              </a:r>
              <a:r>
                <a:rPr lang="en-US" sz="2400" b="0" baseline="-25000" dirty="0" smtClean="0">
                  <a:latin typeface="Times New Roman" pitchFamily="18" charset="0"/>
                  <a:sym typeface="Symbol" pitchFamily="18" charset="2"/>
                </a:rPr>
                <a:t>v</a:t>
              </a:r>
              <a:endParaRPr lang="en-AU" sz="2400" b="0" dirty="0">
                <a:solidFill>
                  <a:schemeClr val="folHlink"/>
                </a:solidFill>
                <a:latin typeface="Times New Roman" pitchFamily="18" charset="0"/>
              </a:endParaRPr>
            </a:p>
          </p:txBody>
        </p:sp>
      </p:grpSp>
      <p:sp>
        <p:nvSpPr>
          <p:cNvPr id="60" name="Rectangle 41"/>
          <p:cNvSpPr>
            <a:spLocks noChangeArrowheads="1"/>
          </p:cNvSpPr>
          <p:nvPr/>
        </p:nvSpPr>
        <p:spPr bwMode="auto">
          <a:xfrm>
            <a:off x="4540250" y="1860550"/>
            <a:ext cx="317500" cy="457200"/>
          </a:xfrm>
          <a:prstGeom prst="rect">
            <a:avLst/>
          </a:prstGeom>
          <a:noFill/>
          <a:ln w="9525">
            <a:noFill/>
            <a:miter lim="800000"/>
            <a:headEnd/>
            <a:tailEnd/>
          </a:ln>
        </p:spPr>
        <p:txBody>
          <a:bodyPr wrap="none">
            <a:spAutoFit/>
          </a:bodyPr>
          <a:lstStyle/>
          <a:p>
            <a:pPr>
              <a:spcBef>
                <a:spcPct val="0"/>
              </a:spcBef>
            </a:pPr>
            <a:r>
              <a:rPr lang="en-AU" sz="2400" b="0" dirty="0">
                <a:latin typeface="Times New Roman" pitchFamily="18" charset="0"/>
                <a:sym typeface="Symbol" pitchFamily="18" charset="2"/>
              </a:rPr>
              <a:t></a:t>
            </a:r>
            <a:endParaRPr lang="en-US" sz="2400" b="0" dirty="0">
              <a:latin typeface="Times New Roman" pitchFamily="18" charset="0"/>
              <a:sym typeface="Symbol" pitchFamily="18" charset="2"/>
            </a:endParaRPr>
          </a:p>
        </p:txBody>
      </p:sp>
    </p:spTree>
    <p:custDataLst>
      <p:tags r:id="rId1"/>
    </p:custDataLst>
    <p:extLst>
      <p:ext uri="{BB962C8B-B14F-4D97-AF65-F5344CB8AC3E}">
        <p14:creationId xmlns:p14="http://schemas.microsoft.com/office/powerpoint/2010/main" val="31897770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20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87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3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descr="Recycled paper"/>
          <p:cNvSpPr>
            <a:spLocks noChangeArrowheads="1"/>
          </p:cNvSpPr>
          <p:nvPr/>
        </p:nvSpPr>
        <p:spPr bwMode="auto">
          <a:xfrm>
            <a:off x="228600" y="2590800"/>
            <a:ext cx="2667000" cy="3200400"/>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US"/>
          </a:p>
        </p:txBody>
      </p:sp>
      <p:sp>
        <p:nvSpPr>
          <p:cNvPr id="40963" name="Rectangle 3"/>
          <p:cNvSpPr>
            <a:spLocks noChangeArrowheads="1"/>
          </p:cNvSpPr>
          <p:nvPr/>
        </p:nvSpPr>
        <p:spPr bwMode="auto">
          <a:xfrm>
            <a:off x="228600" y="155228"/>
            <a:ext cx="4953000"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just" rtl="0" eaLnBrk="0" hangingPunct="0"/>
            <a:r>
              <a:rPr lang="en-US" sz="2400" b="1" u="sng" dirty="0">
                <a:solidFill>
                  <a:srgbClr val="7030A0"/>
                </a:solidFill>
                <a:latin typeface="Arial" pitchFamily="34" charset="0"/>
                <a:cs typeface="Arial" pitchFamily="34" charset="0"/>
              </a:rPr>
              <a:t>Mohr Circles &amp; Failure Envelope</a:t>
            </a:r>
            <a:endParaRPr lang="en-AU" sz="2400" b="1" u="sng" dirty="0">
              <a:solidFill>
                <a:srgbClr val="7030A0"/>
              </a:solidFill>
              <a:latin typeface="Arial" pitchFamily="34" charset="0"/>
              <a:cs typeface="Arial" pitchFamily="34" charset="0"/>
            </a:endParaRPr>
          </a:p>
        </p:txBody>
      </p:sp>
      <p:sp>
        <p:nvSpPr>
          <p:cNvPr id="40964" name="Text Box 4"/>
          <p:cNvSpPr txBox="1">
            <a:spLocks noChangeArrowheads="1"/>
          </p:cNvSpPr>
          <p:nvPr/>
        </p:nvSpPr>
        <p:spPr bwMode="auto">
          <a:xfrm>
            <a:off x="1371600" y="3962400"/>
            <a:ext cx="304800" cy="346075"/>
          </a:xfrm>
          <a:prstGeom prst="rect">
            <a:avLst/>
          </a:prstGeom>
          <a:noFill/>
          <a:ln w="9525">
            <a:solidFill>
              <a:schemeClr val="tx1"/>
            </a:solidFill>
            <a:miter lim="800000"/>
            <a:headEnd/>
            <a:tailEnd/>
          </a:ln>
        </p:spPr>
        <p:txBody>
          <a:bodyPr>
            <a:spAutoFit/>
          </a:bodyPr>
          <a:lstStyle/>
          <a:p>
            <a:pPr algn="ctr"/>
            <a:r>
              <a:rPr lang="en-US" sz="1600" b="0">
                <a:solidFill>
                  <a:schemeClr val="accent1"/>
                </a:solidFill>
              </a:rPr>
              <a:t>Y</a:t>
            </a:r>
            <a:endParaRPr lang="en-AU" sz="1600" b="0">
              <a:solidFill>
                <a:schemeClr val="accent1"/>
              </a:solidFill>
            </a:endParaRPr>
          </a:p>
        </p:txBody>
      </p:sp>
      <p:grpSp>
        <p:nvGrpSpPr>
          <p:cNvPr id="2" name="Group 6"/>
          <p:cNvGrpSpPr>
            <a:grpSpLocks/>
          </p:cNvGrpSpPr>
          <p:nvPr/>
        </p:nvGrpSpPr>
        <p:grpSpPr bwMode="auto">
          <a:xfrm>
            <a:off x="4495800" y="2057400"/>
            <a:ext cx="4267200" cy="2667000"/>
            <a:chOff x="2832" y="1296"/>
            <a:chExt cx="2688" cy="1680"/>
          </a:xfrm>
        </p:grpSpPr>
        <p:sp>
          <p:nvSpPr>
            <p:cNvPr id="41007" name="Line 7"/>
            <p:cNvSpPr>
              <a:spLocks noChangeShapeType="1"/>
            </p:cNvSpPr>
            <p:nvPr/>
          </p:nvSpPr>
          <p:spPr bwMode="auto">
            <a:xfrm>
              <a:off x="2832" y="2736"/>
              <a:ext cx="2688" cy="0"/>
            </a:xfrm>
            <a:prstGeom prst="line">
              <a:avLst/>
            </a:prstGeom>
            <a:noFill/>
            <a:ln w="9525">
              <a:solidFill>
                <a:schemeClr val="tx1"/>
              </a:solidFill>
              <a:round/>
              <a:headEnd/>
              <a:tailEnd type="triangle" w="med" len="med"/>
            </a:ln>
          </p:spPr>
          <p:txBody>
            <a:bodyPr wrap="none"/>
            <a:lstStyle/>
            <a:p>
              <a:endParaRPr lang="en-US"/>
            </a:p>
          </p:txBody>
        </p:sp>
        <p:sp>
          <p:nvSpPr>
            <p:cNvPr id="41008" name="Line 8"/>
            <p:cNvSpPr>
              <a:spLocks noChangeShapeType="1"/>
            </p:cNvSpPr>
            <p:nvPr/>
          </p:nvSpPr>
          <p:spPr bwMode="auto">
            <a:xfrm flipV="1">
              <a:off x="3120" y="1296"/>
              <a:ext cx="0" cy="1680"/>
            </a:xfrm>
            <a:prstGeom prst="line">
              <a:avLst/>
            </a:prstGeom>
            <a:noFill/>
            <a:ln w="9525">
              <a:solidFill>
                <a:schemeClr val="tx1"/>
              </a:solidFill>
              <a:round/>
              <a:headEnd/>
              <a:tailEnd type="triangle" w="med" len="med"/>
            </a:ln>
          </p:spPr>
          <p:txBody>
            <a:bodyPr wrap="none"/>
            <a:lstStyle/>
            <a:p>
              <a:endParaRPr lang="en-US"/>
            </a:p>
          </p:txBody>
        </p:sp>
        <p:sp>
          <p:nvSpPr>
            <p:cNvPr id="41009" name="Line 9"/>
            <p:cNvSpPr>
              <a:spLocks noChangeShapeType="1"/>
            </p:cNvSpPr>
            <p:nvPr/>
          </p:nvSpPr>
          <p:spPr bwMode="auto">
            <a:xfrm flipV="1">
              <a:off x="3120" y="1632"/>
              <a:ext cx="2112" cy="912"/>
            </a:xfrm>
            <a:prstGeom prst="line">
              <a:avLst/>
            </a:prstGeom>
            <a:noFill/>
            <a:ln w="19050">
              <a:solidFill>
                <a:srgbClr val="FF0000"/>
              </a:solidFill>
              <a:round/>
              <a:headEnd/>
              <a:tailEnd/>
            </a:ln>
          </p:spPr>
          <p:txBody>
            <a:bodyPr wrap="none"/>
            <a:lstStyle/>
            <a:p>
              <a:endParaRPr lang="en-US"/>
            </a:p>
          </p:txBody>
        </p:sp>
      </p:grpSp>
      <p:grpSp>
        <p:nvGrpSpPr>
          <p:cNvPr id="3" name="Group 12"/>
          <p:cNvGrpSpPr>
            <a:grpSpLocks/>
          </p:cNvGrpSpPr>
          <p:nvPr/>
        </p:nvGrpSpPr>
        <p:grpSpPr bwMode="auto">
          <a:xfrm>
            <a:off x="1143000" y="3733800"/>
            <a:ext cx="762000" cy="838200"/>
            <a:chOff x="720" y="2352"/>
            <a:chExt cx="480" cy="528"/>
          </a:xfrm>
        </p:grpSpPr>
        <p:grpSp>
          <p:nvGrpSpPr>
            <p:cNvPr id="4" name="Group 13"/>
            <p:cNvGrpSpPr>
              <a:grpSpLocks/>
            </p:cNvGrpSpPr>
            <p:nvPr/>
          </p:nvGrpSpPr>
          <p:grpSpPr bwMode="auto">
            <a:xfrm>
              <a:off x="912" y="2352"/>
              <a:ext cx="96" cy="144"/>
              <a:chOff x="912" y="2352"/>
              <a:chExt cx="96" cy="144"/>
            </a:xfrm>
          </p:grpSpPr>
          <p:sp>
            <p:nvSpPr>
              <p:cNvPr id="41005" name="Line 14"/>
              <p:cNvSpPr>
                <a:spLocks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endParaRPr lang="en-US"/>
              </a:p>
            </p:txBody>
          </p:sp>
          <p:sp>
            <p:nvSpPr>
              <p:cNvPr id="41006" name="Line 15"/>
              <p:cNvSpPr>
                <a:spLocks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endParaRPr lang="en-US"/>
              </a:p>
            </p:txBody>
          </p:sp>
        </p:grpSp>
        <p:grpSp>
          <p:nvGrpSpPr>
            <p:cNvPr id="5" name="Group 16"/>
            <p:cNvGrpSpPr>
              <a:grpSpLocks/>
            </p:cNvGrpSpPr>
            <p:nvPr/>
          </p:nvGrpSpPr>
          <p:grpSpPr bwMode="auto">
            <a:xfrm rot="5400000">
              <a:off x="1080" y="2520"/>
              <a:ext cx="96" cy="144"/>
              <a:chOff x="912" y="2352"/>
              <a:chExt cx="96" cy="144"/>
            </a:xfrm>
          </p:grpSpPr>
          <p:sp>
            <p:nvSpPr>
              <p:cNvPr id="41003" name="Line 17"/>
              <p:cNvSpPr>
                <a:spLocks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endParaRPr lang="en-US"/>
              </a:p>
            </p:txBody>
          </p:sp>
          <p:sp>
            <p:nvSpPr>
              <p:cNvPr id="41004" name="Line 18"/>
              <p:cNvSpPr>
                <a:spLocks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endParaRPr lang="en-US"/>
              </a:p>
            </p:txBody>
          </p:sp>
        </p:grpSp>
        <p:grpSp>
          <p:nvGrpSpPr>
            <p:cNvPr id="6" name="Group 19"/>
            <p:cNvGrpSpPr>
              <a:grpSpLocks/>
            </p:cNvGrpSpPr>
            <p:nvPr/>
          </p:nvGrpSpPr>
          <p:grpSpPr bwMode="auto">
            <a:xfrm rot="-5400000">
              <a:off x="744" y="2520"/>
              <a:ext cx="96" cy="144"/>
              <a:chOff x="912" y="2352"/>
              <a:chExt cx="96" cy="144"/>
            </a:xfrm>
          </p:grpSpPr>
          <p:sp>
            <p:nvSpPr>
              <p:cNvPr id="41001" name="Line 20"/>
              <p:cNvSpPr>
                <a:spLocks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endParaRPr lang="en-US"/>
              </a:p>
            </p:txBody>
          </p:sp>
          <p:sp>
            <p:nvSpPr>
              <p:cNvPr id="41002" name="Line 21"/>
              <p:cNvSpPr>
                <a:spLocks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endParaRPr lang="en-US"/>
              </a:p>
            </p:txBody>
          </p:sp>
        </p:grpSp>
        <p:grpSp>
          <p:nvGrpSpPr>
            <p:cNvPr id="7" name="Group 22"/>
            <p:cNvGrpSpPr>
              <a:grpSpLocks/>
            </p:cNvGrpSpPr>
            <p:nvPr/>
          </p:nvGrpSpPr>
          <p:grpSpPr bwMode="auto">
            <a:xfrm rot="10800000">
              <a:off x="912" y="2736"/>
              <a:ext cx="96" cy="144"/>
              <a:chOff x="912" y="2352"/>
              <a:chExt cx="96" cy="144"/>
            </a:xfrm>
          </p:grpSpPr>
          <p:sp>
            <p:nvSpPr>
              <p:cNvPr id="40999" name="Line 23"/>
              <p:cNvSpPr>
                <a:spLocks noChangeShapeType="1"/>
              </p:cNvSpPr>
              <p:nvPr/>
            </p:nvSpPr>
            <p:spPr bwMode="auto">
              <a:xfrm>
                <a:off x="912" y="2352"/>
                <a:ext cx="0" cy="144"/>
              </a:xfrm>
              <a:prstGeom prst="line">
                <a:avLst/>
              </a:prstGeom>
              <a:noFill/>
              <a:ln w="9525">
                <a:solidFill>
                  <a:schemeClr val="tx1"/>
                </a:solidFill>
                <a:round/>
                <a:headEnd/>
                <a:tailEnd type="triangle" w="med" len="med"/>
              </a:ln>
            </p:spPr>
            <p:txBody>
              <a:bodyPr wrap="none"/>
              <a:lstStyle/>
              <a:p>
                <a:endParaRPr lang="en-US"/>
              </a:p>
            </p:txBody>
          </p:sp>
          <p:sp>
            <p:nvSpPr>
              <p:cNvPr id="41000" name="Line 24"/>
              <p:cNvSpPr>
                <a:spLocks noChangeShapeType="1"/>
              </p:cNvSpPr>
              <p:nvPr/>
            </p:nvSpPr>
            <p:spPr bwMode="auto">
              <a:xfrm>
                <a:off x="1008" y="2352"/>
                <a:ext cx="0" cy="144"/>
              </a:xfrm>
              <a:prstGeom prst="line">
                <a:avLst/>
              </a:prstGeom>
              <a:noFill/>
              <a:ln w="9525">
                <a:solidFill>
                  <a:schemeClr val="tx1"/>
                </a:solidFill>
                <a:round/>
                <a:headEnd/>
                <a:tailEnd type="triangle" w="med" len="med"/>
              </a:ln>
            </p:spPr>
            <p:txBody>
              <a:bodyPr wrap="none"/>
              <a:lstStyle/>
              <a:p>
                <a:endParaRPr lang="en-US"/>
              </a:p>
            </p:txBody>
          </p:sp>
        </p:grpSp>
      </p:grpSp>
      <p:grpSp>
        <p:nvGrpSpPr>
          <p:cNvPr id="8" name="Group 25"/>
          <p:cNvGrpSpPr>
            <a:grpSpLocks/>
          </p:cNvGrpSpPr>
          <p:nvPr/>
        </p:nvGrpSpPr>
        <p:grpSpPr bwMode="auto">
          <a:xfrm>
            <a:off x="1290639" y="3352802"/>
            <a:ext cx="1090616" cy="973138"/>
            <a:chOff x="813" y="2112"/>
            <a:chExt cx="687" cy="613"/>
          </a:xfrm>
        </p:grpSpPr>
        <p:sp>
          <p:nvSpPr>
            <p:cNvPr id="40993" name="Text Box 26"/>
            <p:cNvSpPr txBox="1">
              <a:spLocks noChangeArrowheads="1"/>
            </p:cNvSpPr>
            <p:nvPr/>
          </p:nvSpPr>
          <p:spPr bwMode="auto">
            <a:xfrm>
              <a:off x="813" y="2112"/>
              <a:ext cx="336" cy="288"/>
            </a:xfrm>
            <a:prstGeom prst="rect">
              <a:avLst/>
            </a:prstGeom>
            <a:noFill/>
            <a:ln w="9525">
              <a:noFill/>
              <a:miter lim="800000"/>
              <a:headEnd/>
              <a:tailEnd/>
            </a:ln>
          </p:spPr>
          <p:txBody>
            <a:bodyPr>
              <a:spAutoFit/>
            </a:bodyPr>
            <a:lstStyle/>
            <a:p>
              <a:r>
                <a:rPr lang="en-AU" sz="2400" b="1" dirty="0" smtClean="0">
                  <a:latin typeface="Times New Roman" pitchFamily="18" charset="0"/>
                  <a:sym typeface="Symbol" pitchFamily="18" charset="2"/>
                </a:rPr>
                <a:t></a:t>
              </a:r>
              <a:r>
                <a:rPr lang="en-US" sz="2400" b="1" baseline="-25000" dirty="0" smtClean="0">
                  <a:latin typeface="Times New Roman" pitchFamily="18" charset="0"/>
                  <a:sym typeface="Symbol" pitchFamily="18" charset="2"/>
                </a:rPr>
                <a:t>v</a:t>
              </a:r>
              <a:endParaRPr lang="en-AU" sz="2400" b="1" dirty="0">
                <a:latin typeface="Times New Roman" pitchFamily="18" charset="0"/>
              </a:endParaRPr>
            </a:p>
          </p:txBody>
        </p:sp>
        <p:sp>
          <p:nvSpPr>
            <p:cNvPr id="40994" name="Text Box 27"/>
            <p:cNvSpPr txBox="1">
              <a:spLocks noChangeArrowheads="1"/>
            </p:cNvSpPr>
            <p:nvPr/>
          </p:nvSpPr>
          <p:spPr bwMode="auto">
            <a:xfrm>
              <a:off x="1164" y="2437"/>
              <a:ext cx="336" cy="288"/>
            </a:xfrm>
            <a:prstGeom prst="rect">
              <a:avLst/>
            </a:prstGeom>
            <a:noFill/>
            <a:ln w="9525">
              <a:noFill/>
              <a:miter lim="800000"/>
              <a:headEnd/>
              <a:tailEnd/>
            </a:ln>
          </p:spPr>
          <p:txBody>
            <a:bodyPr>
              <a:spAutoFit/>
            </a:bodyPr>
            <a:lstStyle/>
            <a:p>
              <a:r>
                <a:rPr lang="en-AU" sz="2400" b="1" dirty="0" smtClean="0">
                  <a:latin typeface="Times New Roman" pitchFamily="18" charset="0"/>
                  <a:sym typeface="Symbol" pitchFamily="18" charset="2"/>
                </a:rPr>
                <a:t></a:t>
              </a:r>
              <a:r>
                <a:rPr lang="en-US" sz="2400" b="1" baseline="-25000" dirty="0" smtClean="0">
                  <a:latin typeface="Times New Roman" pitchFamily="18" charset="0"/>
                  <a:sym typeface="Symbol" pitchFamily="18" charset="2"/>
                </a:rPr>
                <a:t>h</a:t>
              </a:r>
              <a:endParaRPr lang="en-AU" sz="2400" b="1" dirty="0">
                <a:latin typeface="Times New Roman" pitchFamily="18" charset="0"/>
              </a:endParaRPr>
            </a:p>
          </p:txBody>
        </p:sp>
      </p:grpSp>
      <p:sp>
        <p:nvSpPr>
          <p:cNvPr id="40968" name="Text Box 28"/>
          <p:cNvSpPr txBox="1">
            <a:spLocks noChangeArrowheads="1"/>
          </p:cNvSpPr>
          <p:nvPr/>
        </p:nvSpPr>
        <p:spPr bwMode="auto">
          <a:xfrm>
            <a:off x="5943600" y="4267200"/>
            <a:ext cx="533400" cy="457200"/>
          </a:xfrm>
          <a:prstGeom prst="rect">
            <a:avLst/>
          </a:prstGeom>
          <a:noFill/>
          <a:ln w="9525">
            <a:noFill/>
            <a:miter lim="800000"/>
            <a:headEnd/>
            <a:tailEnd/>
          </a:ln>
        </p:spPr>
        <p:txBody>
          <a:bodyPr>
            <a:spAutoFit/>
          </a:bodyPr>
          <a:lstStyle/>
          <a:p>
            <a:r>
              <a:rPr lang="en-AU" sz="2400" b="0" dirty="0" smtClean="0">
                <a:latin typeface="Times New Roman" pitchFamily="18" charset="0"/>
                <a:sym typeface="Symbol" pitchFamily="18" charset="2"/>
              </a:rPr>
              <a:t></a:t>
            </a:r>
            <a:r>
              <a:rPr lang="en-US" sz="2400" b="0" baseline="-25000" dirty="0" smtClean="0">
                <a:latin typeface="Times New Roman" pitchFamily="18" charset="0"/>
                <a:sym typeface="Symbol" pitchFamily="18" charset="2"/>
              </a:rPr>
              <a:t>h</a:t>
            </a:r>
            <a:endParaRPr lang="en-AU" sz="2400" b="0" dirty="0">
              <a:latin typeface="Times New Roman" pitchFamily="18" charset="0"/>
            </a:endParaRPr>
          </a:p>
        </p:txBody>
      </p:sp>
      <p:sp>
        <p:nvSpPr>
          <p:cNvPr id="40969" name="Oval 29"/>
          <p:cNvSpPr>
            <a:spLocks noChangeArrowheads="1"/>
          </p:cNvSpPr>
          <p:nvPr/>
        </p:nvSpPr>
        <p:spPr bwMode="auto">
          <a:xfrm>
            <a:off x="6138863" y="4303713"/>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70" name="Line 43"/>
          <p:cNvSpPr>
            <a:spLocks noChangeShapeType="1"/>
          </p:cNvSpPr>
          <p:nvPr/>
        </p:nvSpPr>
        <p:spPr bwMode="auto">
          <a:xfrm>
            <a:off x="228600" y="2590800"/>
            <a:ext cx="2667000" cy="0"/>
          </a:xfrm>
          <a:prstGeom prst="line">
            <a:avLst/>
          </a:prstGeom>
          <a:noFill/>
          <a:ln w="9525">
            <a:solidFill>
              <a:schemeClr val="tx1"/>
            </a:solidFill>
            <a:round/>
            <a:headEnd/>
            <a:tailEnd/>
          </a:ln>
        </p:spPr>
        <p:txBody>
          <a:bodyPr wrap="none"/>
          <a:lstStyle/>
          <a:p>
            <a:endParaRPr lang="en-US"/>
          </a:p>
        </p:txBody>
      </p:sp>
      <p:sp>
        <p:nvSpPr>
          <p:cNvPr id="40971" name="Text Box 44"/>
          <p:cNvSpPr txBox="1">
            <a:spLocks noChangeArrowheads="1"/>
          </p:cNvSpPr>
          <p:nvPr/>
        </p:nvSpPr>
        <p:spPr bwMode="auto">
          <a:xfrm>
            <a:off x="2895600" y="2406650"/>
            <a:ext cx="914400" cy="366713"/>
          </a:xfrm>
          <a:prstGeom prst="rect">
            <a:avLst/>
          </a:prstGeom>
          <a:noFill/>
          <a:ln w="9525">
            <a:noFill/>
            <a:miter lim="800000"/>
            <a:headEnd/>
            <a:tailEnd/>
          </a:ln>
        </p:spPr>
        <p:txBody>
          <a:bodyPr>
            <a:spAutoFit/>
          </a:bodyPr>
          <a:lstStyle/>
          <a:p>
            <a:pPr algn="l" rtl="0"/>
            <a:r>
              <a:rPr lang="en-US" sz="1800" b="0" dirty="0">
                <a:latin typeface="Times New Roman" pitchFamily="18" charset="0"/>
              </a:rPr>
              <a:t>GL</a:t>
            </a:r>
            <a:endParaRPr lang="en-AU" sz="1800" b="0" dirty="0">
              <a:latin typeface="Times New Roman" pitchFamily="18" charset="0"/>
            </a:endParaRPr>
          </a:p>
        </p:txBody>
      </p:sp>
      <p:sp>
        <p:nvSpPr>
          <p:cNvPr id="40972" name="Arc 45"/>
          <p:cNvSpPr>
            <a:spLocks/>
          </p:cNvSpPr>
          <p:nvPr/>
        </p:nvSpPr>
        <p:spPr bwMode="auto">
          <a:xfrm rot="-5400000">
            <a:off x="6457950" y="3371850"/>
            <a:ext cx="685800" cy="1257300"/>
          </a:xfrm>
          <a:custGeom>
            <a:avLst/>
            <a:gdLst>
              <a:gd name="T0" fmla="*/ 0 w 21600"/>
              <a:gd name="T1" fmla="*/ 0 h 43198"/>
              <a:gd name="T2" fmla="*/ 8922 w 21600"/>
              <a:gd name="T3" fmla="*/ 1257300 h 43198"/>
              <a:gd name="T4" fmla="*/ 0 w 21600"/>
              <a:gd name="T5" fmla="*/ 628679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9525">
            <a:solidFill>
              <a:srgbClr val="339966"/>
            </a:solidFill>
            <a:round/>
            <a:headEnd/>
            <a:tailEnd/>
          </a:ln>
        </p:spPr>
        <p:txBody>
          <a:bodyPr wrap="none" anchor="ctr"/>
          <a:lstStyle/>
          <a:p>
            <a:endParaRPr lang="en-US"/>
          </a:p>
        </p:txBody>
      </p:sp>
      <p:grpSp>
        <p:nvGrpSpPr>
          <p:cNvPr id="9" name="Group 69"/>
          <p:cNvGrpSpPr>
            <a:grpSpLocks/>
          </p:cNvGrpSpPr>
          <p:nvPr/>
        </p:nvGrpSpPr>
        <p:grpSpPr bwMode="auto">
          <a:xfrm>
            <a:off x="887413" y="1222376"/>
            <a:ext cx="7037387" cy="3121025"/>
            <a:chOff x="559" y="770"/>
            <a:chExt cx="4433" cy="1966"/>
          </a:xfrm>
        </p:grpSpPr>
        <p:sp>
          <p:nvSpPr>
            <p:cNvPr id="40988" name="Line 41"/>
            <p:cNvSpPr>
              <a:spLocks noChangeShapeType="1"/>
            </p:cNvSpPr>
            <p:nvPr/>
          </p:nvSpPr>
          <p:spPr bwMode="auto">
            <a:xfrm flipV="1">
              <a:off x="4296" y="2133"/>
              <a:ext cx="624" cy="423"/>
            </a:xfrm>
            <a:prstGeom prst="line">
              <a:avLst/>
            </a:prstGeom>
            <a:noFill/>
            <a:ln w="9525">
              <a:solidFill>
                <a:schemeClr val="tx1"/>
              </a:solidFill>
              <a:round/>
              <a:headEnd/>
              <a:tailEnd type="triangle" w="med" len="med"/>
            </a:ln>
          </p:spPr>
          <p:txBody>
            <a:bodyPr wrap="none"/>
            <a:lstStyle/>
            <a:p>
              <a:endParaRPr lang="en-US"/>
            </a:p>
          </p:txBody>
        </p:sp>
        <p:sp>
          <p:nvSpPr>
            <p:cNvPr id="40989" name="AutoShape 49"/>
            <p:cNvSpPr>
              <a:spLocks/>
            </p:cNvSpPr>
            <p:nvPr/>
          </p:nvSpPr>
          <p:spPr bwMode="auto">
            <a:xfrm>
              <a:off x="1890" y="770"/>
              <a:ext cx="2190" cy="403"/>
            </a:xfrm>
            <a:prstGeom prst="borderCallout2">
              <a:avLst>
                <a:gd name="adj1" fmla="val 19968"/>
                <a:gd name="adj2" fmla="val 101149"/>
                <a:gd name="adj3" fmla="val 17866"/>
                <a:gd name="adj4" fmla="val 112907"/>
                <a:gd name="adj5" fmla="val 349175"/>
                <a:gd name="adj6" fmla="val 118996"/>
              </a:avLst>
            </a:prstGeom>
            <a:solidFill>
              <a:srgbClr val="FFFFE3"/>
            </a:solidFill>
            <a:ln w="9525">
              <a:solidFill>
                <a:schemeClr val="tx1"/>
              </a:solidFill>
              <a:miter lim="800000"/>
              <a:headEnd/>
              <a:tailEnd type="triangle" w="med" len="med"/>
            </a:ln>
          </p:spPr>
          <p:txBody>
            <a:bodyPr/>
            <a:lstStyle/>
            <a:p>
              <a:pPr algn="l" rtl="0">
                <a:spcBef>
                  <a:spcPct val="0"/>
                </a:spcBef>
              </a:pPr>
              <a:r>
                <a:rPr lang="en-US" sz="1800" b="1" dirty="0">
                  <a:solidFill>
                    <a:schemeClr val="accent1"/>
                  </a:solidFill>
                </a:rPr>
                <a:t>As loading progresses, Mohr circle becomes larger…</a:t>
              </a:r>
              <a:endParaRPr lang="en-AU" sz="1800" b="1" dirty="0">
                <a:solidFill>
                  <a:schemeClr val="accent1"/>
                </a:solidFill>
              </a:endParaRPr>
            </a:p>
          </p:txBody>
        </p:sp>
        <p:grpSp>
          <p:nvGrpSpPr>
            <p:cNvPr id="10" name="Group 65"/>
            <p:cNvGrpSpPr>
              <a:grpSpLocks/>
            </p:cNvGrpSpPr>
            <p:nvPr/>
          </p:nvGrpSpPr>
          <p:grpSpPr bwMode="auto">
            <a:xfrm>
              <a:off x="559" y="1293"/>
              <a:ext cx="4433" cy="1443"/>
              <a:chOff x="559" y="1293"/>
              <a:chExt cx="4433" cy="1443"/>
            </a:xfrm>
          </p:grpSpPr>
          <p:sp>
            <p:nvSpPr>
              <p:cNvPr id="40991" name="Arc 10"/>
              <p:cNvSpPr>
                <a:spLocks/>
              </p:cNvSpPr>
              <p:nvPr/>
            </p:nvSpPr>
            <p:spPr bwMode="auto">
              <a:xfrm rot="-5400000">
                <a:off x="4152" y="1896"/>
                <a:ext cx="576" cy="1104"/>
              </a:xfrm>
              <a:custGeom>
                <a:avLst/>
                <a:gdLst>
                  <a:gd name="T0" fmla="*/ 0 w 21600"/>
                  <a:gd name="T1" fmla="*/ 0 h 43198"/>
                  <a:gd name="T2" fmla="*/ 7 w 21600"/>
                  <a:gd name="T3" fmla="*/ 1104 h 43198"/>
                  <a:gd name="T4" fmla="*/ 0 w 21600"/>
                  <a:gd name="T5" fmla="*/ 552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9525">
                <a:solidFill>
                  <a:srgbClr val="339966"/>
                </a:solidFill>
                <a:round/>
                <a:headEnd type="triangle" w="med" len="med"/>
                <a:tailEnd/>
              </a:ln>
            </p:spPr>
            <p:txBody>
              <a:bodyPr wrap="none" anchor="ctr"/>
              <a:lstStyle/>
              <a:p>
                <a:endParaRPr lang="en-US"/>
              </a:p>
            </p:txBody>
          </p:sp>
          <p:sp>
            <p:nvSpPr>
              <p:cNvPr id="40992" name="AutoShape 53"/>
              <p:cNvSpPr>
                <a:spLocks noChangeArrowheads="1"/>
              </p:cNvSpPr>
              <p:nvPr/>
            </p:nvSpPr>
            <p:spPr bwMode="auto">
              <a:xfrm flipV="1">
                <a:off x="559" y="1293"/>
                <a:ext cx="755" cy="143"/>
              </a:xfrm>
              <a:custGeom>
                <a:avLst/>
                <a:gdLst>
                  <a:gd name="T0" fmla="*/ 704 w 21600"/>
                  <a:gd name="T1" fmla="*/ 72 h 21600"/>
                  <a:gd name="T2" fmla="*/ 378 w 21600"/>
                  <a:gd name="T3" fmla="*/ 143 h 21600"/>
                  <a:gd name="T4" fmla="*/ 51 w 21600"/>
                  <a:gd name="T5" fmla="*/ 72 h 21600"/>
                  <a:gd name="T6" fmla="*/ 378 w 21600"/>
                  <a:gd name="T7" fmla="*/ 0 h 21600"/>
                  <a:gd name="T8" fmla="*/ 0 60000 65536"/>
                  <a:gd name="T9" fmla="*/ 0 60000 65536"/>
                  <a:gd name="T10" fmla="*/ 0 60000 65536"/>
                  <a:gd name="T11" fmla="*/ 0 60000 65536"/>
                  <a:gd name="T12" fmla="*/ 3261 w 21600"/>
                  <a:gd name="T13" fmla="*/ 3323 h 21600"/>
                  <a:gd name="T14" fmla="*/ 18339 w 21600"/>
                  <a:gd name="T15" fmla="*/ 18277 h 21600"/>
                </a:gdLst>
                <a:ahLst/>
                <a:cxnLst>
                  <a:cxn ang="T8">
                    <a:pos x="T0" y="T1"/>
                  </a:cxn>
                  <a:cxn ang="T9">
                    <a:pos x="T2" y="T3"/>
                  </a:cxn>
                  <a:cxn ang="T10">
                    <a:pos x="T4" y="T5"/>
                  </a:cxn>
                  <a:cxn ang="T11">
                    <a:pos x="T6" y="T7"/>
                  </a:cxn>
                </a:cxnLst>
                <a:rect l="T12" t="T13" r="T14" b="T15"/>
                <a:pathLst>
                  <a:path w="21600" h="21600">
                    <a:moveTo>
                      <a:pt x="0" y="0"/>
                    </a:moveTo>
                    <a:lnTo>
                      <a:pt x="2910" y="21600"/>
                    </a:lnTo>
                    <a:lnTo>
                      <a:pt x="18690" y="21600"/>
                    </a:lnTo>
                    <a:lnTo>
                      <a:pt x="21600" y="0"/>
                    </a:lnTo>
                    <a:close/>
                  </a:path>
                </a:pathLst>
              </a:custGeom>
              <a:solidFill>
                <a:srgbClr val="800000"/>
              </a:solidFill>
              <a:ln w="9525">
                <a:solidFill>
                  <a:schemeClr val="tx1"/>
                </a:solidFill>
                <a:miter lim="800000"/>
                <a:headEnd/>
                <a:tailEnd/>
              </a:ln>
            </p:spPr>
            <p:txBody>
              <a:bodyPr wrap="none" anchor="ctr"/>
              <a:lstStyle/>
              <a:p>
                <a:endParaRPr lang="en-US"/>
              </a:p>
            </p:txBody>
          </p:sp>
        </p:grpSp>
      </p:grpSp>
      <p:grpSp>
        <p:nvGrpSpPr>
          <p:cNvPr id="11" name="Group 67"/>
          <p:cNvGrpSpPr>
            <a:grpSpLocks/>
          </p:cNvGrpSpPr>
          <p:nvPr/>
        </p:nvGrpSpPr>
        <p:grpSpPr bwMode="auto">
          <a:xfrm>
            <a:off x="1038225" y="1862138"/>
            <a:ext cx="7432675" cy="4292600"/>
            <a:chOff x="654" y="1173"/>
            <a:chExt cx="4682" cy="2704"/>
          </a:xfrm>
        </p:grpSpPr>
        <p:grpSp>
          <p:nvGrpSpPr>
            <p:cNvPr id="12" name="Group 66"/>
            <p:cNvGrpSpPr>
              <a:grpSpLocks/>
            </p:cNvGrpSpPr>
            <p:nvPr/>
          </p:nvGrpSpPr>
          <p:grpSpPr bwMode="auto">
            <a:xfrm>
              <a:off x="654" y="1173"/>
              <a:ext cx="4682" cy="2704"/>
              <a:chOff x="654" y="1173"/>
              <a:chExt cx="4682" cy="2704"/>
            </a:xfrm>
          </p:grpSpPr>
          <p:sp>
            <p:nvSpPr>
              <p:cNvPr id="40985" name="Arc 50"/>
              <p:cNvSpPr>
                <a:spLocks/>
              </p:cNvSpPr>
              <p:nvPr/>
            </p:nvSpPr>
            <p:spPr bwMode="auto">
              <a:xfrm rot="16200000">
                <a:off x="4216" y="1640"/>
                <a:ext cx="791" cy="1449"/>
              </a:xfrm>
              <a:custGeom>
                <a:avLst/>
                <a:gdLst>
                  <a:gd name="T0" fmla="*/ 0 w 21600"/>
                  <a:gd name="T1" fmla="*/ 0 h 43198"/>
                  <a:gd name="T2" fmla="*/ 10 w 21600"/>
                  <a:gd name="T3" fmla="*/ 1344 h 43198"/>
                  <a:gd name="T4" fmla="*/ 0 w 21600"/>
                  <a:gd name="T5" fmla="*/ 672 h 43198"/>
                  <a:gd name="T6" fmla="*/ 0 60000 65536"/>
                  <a:gd name="T7" fmla="*/ 0 60000 65536"/>
                  <a:gd name="T8" fmla="*/ 0 60000 65536"/>
                  <a:gd name="T9" fmla="*/ 0 w 21600"/>
                  <a:gd name="T10" fmla="*/ 0 h 43198"/>
                  <a:gd name="T11" fmla="*/ 21600 w 21600"/>
                  <a:gd name="T12" fmla="*/ 43198 h 43198"/>
                </a:gdLst>
                <a:ahLst/>
                <a:cxnLst>
                  <a:cxn ang="T6">
                    <a:pos x="T0" y="T1"/>
                  </a:cxn>
                  <a:cxn ang="T7">
                    <a:pos x="T2" y="T3"/>
                  </a:cxn>
                  <a:cxn ang="T8">
                    <a:pos x="T4" y="T5"/>
                  </a:cxn>
                </a:cxnLst>
                <a:rect l="T9" t="T10" r="T11" b="T12"/>
                <a:pathLst>
                  <a:path w="21600" h="43198" fill="none" extrusionOk="0">
                    <a:moveTo>
                      <a:pt x="-1" y="0"/>
                    </a:moveTo>
                    <a:cubicBezTo>
                      <a:pt x="11929" y="0"/>
                      <a:pt x="21600" y="9670"/>
                      <a:pt x="21600" y="21600"/>
                    </a:cubicBezTo>
                    <a:cubicBezTo>
                      <a:pt x="21600" y="33419"/>
                      <a:pt x="12099" y="43044"/>
                      <a:pt x="281" y="43198"/>
                    </a:cubicBezTo>
                  </a:path>
                  <a:path w="21600" h="43198" stroke="0" extrusionOk="0">
                    <a:moveTo>
                      <a:pt x="-1" y="0"/>
                    </a:moveTo>
                    <a:cubicBezTo>
                      <a:pt x="11929" y="0"/>
                      <a:pt x="21600" y="9670"/>
                      <a:pt x="21600" y="21600"/>
                    </a:cubicBezTo>
                    <a:cubicBezTo>
                      <a:pt x="21600" y="33419"/>
                      <a:pt x="12099" y="43044"/>
                      <a:pt x="281" y="43198"/>
                    </a:cubicBezTo>
                    <a:lnTo>
                      <a:pt x="0" y="21600"/>
                    </a:lnTo>
                    <a:close/>
                  </a:path>
                </a:pathLst>
              </a:custGeom>
              <a:noFill/>
              <a:ln w="9525">
                <a:solidFill>
                  <a:srgbClr val="FF0000"/>
                </a:solidFill>
                <a:round/>
                <a:headEnd type="triangle" w="med" len="med"/>
                <a:tailEnd/>
              </a:ln>
            </p:spPr>
            <p:txBody>
              <a:bodyPr wrap="none" anchor="ctr"/>
              <a:lstStyle/>
              <a:p>
                <a:endParaRPr lang="en-US"/>
              </a:p>
            </p:txBody>
          </p:sp>
          <p:sp>
            <p:nvSpPr>
              <p:cNvPr id="40986" name="AutoShape 52"/>
              <p:cNvSpPr>
                <a:spLocks/>
              </p:cNvSpPr>
              <p:nvPr/>
            </p:nvSpPr>
            <p:spPr bwMode="auto">
              <a:xfrm>
                <a:off x="2688" y="3314"/>
                <a:ext cx="2027" cy="563"/>
              </a:xfrm>
              <a:prstGeom prst="borderCallout2">
                <a:avLst>
                  <a:gd name="adj1" fmla="val 12787"/>
                  <a:gd name="adj2" fmla="val 102366"/>
                  <a:gd name="adj3" fmla="val 12787"/>
                  <a:gd name="adj4" fmla="val 112333"/>
                  <a:gd name="adj5" fmla="val -173191"/>
                  <a:gd name="adj6" fmla="val 124970"/>
                </a:avLst>
              </a:prstGeom>
              <a:solidFill>
                <a:srgbClr val="FFFFE3"/>
              </a:solidFill>
              <a:ln w="9525">
                <a:solidFill>
                  <a:schemeClr val="tx1"/>
                </a:solidFill>
                <a:miter lim="800000"/>
                <a:headEnd/>
                <a:tailEnd type="triangle" w="med" len="med"/>
              </a:ln>
            </p:spPr>
            <p:txBody>
              <a:bodyPr/>
              <a:lstStyle/>
              <a:p>
                <a:pPr algn="l" rtl="0">
                  <a:spcBef>
                    <a:spcPct val="0"/>
                  </a:spcBef>
                </a:pPr>
                <a:r>
                  <a:rPr lang="en-US" sz="1800" b="1" dirty="0">
                    <a:solidFill>
                      <a:schemeClr val="hlink"/>
                    </a:solidFill>
                  </a:rPr>
                  <a:t>.. and finally failure occurs when Mohr circle touches the envelope</a:t>
                </a:r>
                <a:endParaRPr lang="en-AU" sz="1800" b="1" dirty="0">
                  <a:solidFill>
                    <a:schemeClr val="hlink"/>
                  </a:solidFill>
                </a:endParaRPr>
              </a:p>
            </p:txBody>
          </p:sp>
          <p:sp>
            <p:nvSpPr>
              <p:cNvPr id="40987" name="AutoShape 54"/>
              <p:cNvSpPr>
                <a:spLocks noChangeArrowheads="1"/>
              </p:cNvSpPr>
              <p:nvPr/>
            </p:nvSpPr>
            <p:spPr bwMode="auto">
              <a:xfrm flipV="1">
                <a:off x="654" y="1173"/>
                <a:ext cx="575" cy="115"/>
              </a:xfrm>
              <a:custGeom>
                <a:avLst/>
                <a:gdLst>
                  <a:gd name="T0" fmla="*/ 537 w 21600"/>
                  <a:gd name="T1" fmla="*/ 58 h 21600"/>
                  <a:gd name="T2" fmla="*/ 288 w 21600"/>
                  <a:gd name="T3" fmla="*/ 115 h 21600"/>
                  <a:gd name="T4" fmla="*/ 38 w 21600"/>
                  <a:gd name="T5" fmla="*/ 58 h 21600"/>
                  <a:gd name="T6" fmla="*/ 288 w 21600"/>
                  <a:gd name="T7" fmla="*/ 0 h 21600"/>
                  <a:gd name="T8" fmla="*/ 0 60000 65536"/>
                  <a:gd name="T9" fmla="*/ 0 60000 65536"/>
                  <a:gd name="T10" fmla="*/ 0 60000 65536"/>
                  <a:gd name="T11" fmla="*/ 0 60000 65536"/>
                  <a:gd name="T12" fmla="*/ 3231 w 21600"/>
                  <a:gd name="T13" fmla="*/ 3193 h 21600"/>
                  <a:gd name="T14" fmla="*/ 18369 w 21600"/>
                  <a:gd name="T15" fmla="*/ 18407 h 21600"/>
                </a:gdLst>
                <a:ahLst/>
                <a:cxnLst>
                  <a:cxn ang="T8">
                    <a:pos x="T0" y="T1"/>
                  </a:cxn>
                  <a:cxn ang="T9">
                    <a:pos x="T2" y="T3"/>
                  </a:cxn>
                  <a:cxn ang="T10">
                    <a:pos x="T4" y="T5"/>
                  </a:cxn>
                  <a:cxn ang="T11">
                    <a:pos x="T6" y="T7"/>
                  </a:cxn>
                </a:cxnLst>
                <a:rect l="T12" t="T13" r="T14" b="T15"/>
                <a:pathLst>
                  <a:path w="21600" h="21600">
                    <a:moveTo>
                      <a:pt x="0" y="0"/>
                    </a:moveTo>
                    <a:lnTo>
                      <a:pt x="2869" y="21600"/>
                    </a:lnTo>
                    <a:lnTo>
                      <a:pt x="18731" y="21600"/>
                    </a:lnTo>
                    <a:lnTo>
                      <a:pt x="21600" y="0"/>
                    </a:lnTo>
                    <a:close/>
                  </a:path>
                </a:pathLst>
              </a:custGeom>
              <a:solidFill>
                <a:srgbClr val="800000"/>
              </a:solidFill>
              <a:ln w="9525">
                <a:solidFill>
                  <a:schemeClr val="tx1"/>
                </a:solidFill>
                <a:miter lim="800000"/>
                <a:headEnd/>
                <a:tailEnd/>
              </a:ln>
            </p:spPr>
            <p:txBody>
              <a:bodyPr wrap="none" anchor="ctr"/>
              <a:lstStyle/>
              <a:p>
                <a:endParaRPr lang="en-US"/>
              </a:p>
            </p:txBody>
          </p:sp>
        </p:grpSp>
        <p:pic>
          <p:nvPicPr>
            <p:cNvPr id="40984" name="Picture 56" descr="lightning1"/>
            <p:cNvPicPr>
              <a:picLocks noChangeAspect="1" noChangeArrowheads="1"/>
            </p:cNvPicPr>
            <p:nvPr/>
          </p:nvPicPr>
          <p:blipFill>
            <a:blip r:embed="rId4" cstate="print"/>
            <a:srcRect/>
            <a:stretch>
              <a:fillRect/>
            </a:stretch>
          </p:blipFill>
          <p:spPr bwMode="auto">
            <a:xfrm rot="19951499" flipH="1">
              <a:off x="4094" y="1597"/>
              <a:ext cx="157" cy="474"/>
            </a:xfrm>
            <a:prstGeom prst="rect">
              <a:avLst/>
            </a:prstGeom>
            <a:noFill/>
            <a:ln w="9525">
              <a:noFill/>
              <a:miter lim="800000"/>
              <a:headEnd/>
              <a:tailEnd/>
            </a:ln>
          </p:spPr>
        </p:pic>
      </p:grpSp>
      <p:grpSp>
        <p:nvGrpSpPr>
          <p:cNvPr id="13" name="Group 58"/>
          <p:cNvGrpSpPr>
            <a:grpSpLocks/>
          </p:cNvGrpSpPr>
          <p:nvPr/>
        </p:nvGrpSpPr>
        <p:grpSpPr bwMode="auto">
          <a:xfrm>
            <a:off x="685800" y="2286000"/>
            <a:ext cx="1600200" cy="1181100"/>
            <a:chOff x="432" y="1440"/>
            <a:chExt cx="1008" cy="744"/>
          </a:xfrm>
        </p:grpSpPr>
        <p:sp>
          <p:nvSpPr>
            <p:cNvPr id="40976" name="AutoShape 59"/>
            <p:cNvSpPr>
              <a:spLocks noChangeArrowheads="1"/>
            </p:cNvSpPr>
            <p:nvPr/>
          </p:nvSpPr>
          <p:spPr bwMode="auto">
            <a:xfrm flipV="1">
              <a:off x="432" y="1440"/>
              <a:ext cx="1008" cy="192"/>
            </a:xfrm>
            <a:custGeom>
              <a:avLst/>
              <a:gdLst>
                <a:gd name="T0" fmla="*/ 937 w 21600"/>
                <a:gd name="T1" fmla="*/ 96 h 21600"/>
                <a:gd name="T2" fmla="*/ 504 w 21600"/>
                <a:gd name="T3" fmla="*/ 192 h 21600"/>
                <a:gd name="T4" fmla="*/ 71 w 21600"/>
                <a:gd name="T5" fmla="*/ 96 h 21600"/>
                <a:gd name="T6" fmla="*/ 504 w 21600"/>
                <a:gd name="T7" fmla="*/ 0 h 21600"/>
                <a:gd name="T8" fmla="*/ 0 60000 65536"/>
                <a:gd name="T9" fmla="*/ 0 60000 65536"/>
                <a:gd name="T10" fmla="*/ 0 60000 65536"/>
                <a:gd name="T11" fmla="*/ 0 60000 65536"/>
                <a:gd name="T12" fmla="*/ 3321 w 21600"/>
                <a:gd name="T13" fmla="*/ 3375 h 21600"/>
                <a:gd name="T14" fmla="*/ 18279 w 21600"/>
                <a:gd name="T15" fmla="*/ 18225 h 21600"/>
              </a:gdLst>
              <a:ahLst/>
              <a:cxnLst>
                <a:cxn ang="T8">
                  <a:pos x="T0" y="T1"/>
                </a:cxn>
                <a:cxn ang="T9">
                  <a:pos x="T2" y="T3"/>
                </a:cxn>
                <a:cxn ang="T10">
                  <a:pos x="T4" y="T5"/>
                </a:cxn>
                <a:cxn ang="T11">
                  <a:pos x="T6" y="T7"/>
                </a:cxn>
              </a:cxnLst>
              <a:rect l="T12" t="T13" r="T14" b="T15"/>
              <a:pathLst>
                <a:path w="21600" h="21600">
                  <a:moveTo>
                    <a:pt x="0" y="0"/>
                  </a:moveTo>
                  <a:lnTo>
                    <a:pt x="3042" y="21600"/>
                  </a:lnTo>
                  <a:lnTo>
                    <a:pt x="18558" y="21600"/>
                  </a:lnTo>
                  <a:lnTo>
                    <a:pt x="21600" y="0"/>
                  </a:lnTo>
                  <a:close/>
                </a:path>
              </a:pathLst>
            </a:custGeom>
            <a:solidFill>
              <a:srgbClr val="800000"/>
            </a:solidFill>
            <a:ln w="9525">
              <a:solidFill>
                <a:schemeClr val="tx1"/>
              </a:solidFill>
              <a:miter lim="800000"/>
              <a:headEnd/>
              <a:tailEnd/>
            </a:ln>
          </p:spPr>
          <p:txBody>
            <a:bodyPr wrap="none" anchor="ctr"/>
            <a:lstStyle/>
            <a:p>
              <a:endParaRPr lang="en-US"/>
            </a:p>
          </p:txBody>
        </p:sp>
        <p:grpSp>
          <p:nvGrpSpPr>
            <p:cNvPr id="14" name="Group 60"/>
            <p:cNvGrpSpPr>
              <a:grpSpLocks/>
            </p:cNvGrpSpPr>
            <p:nvPr/>
          </p:nvGrpSpPr>
          <p:grpSpPr bwMode="auto">
            <a:xfrm>
              <a:off x="696" y="1692"/>
              <a:ext cx="456" cy="492"/>
              <a:chOff x="696" y="1692"/>
              <a:chExt cx="456" cy="492"/>
            </a:xfrm>
          </p:grpSpPr>
          <p:grpSp>
            <p:nvGrpSpPr>
              <p:cNvPr id="15" name="Group 61"/>
              <p:cNvGrpSpPr>
                <a:grpSpLocks/>
              </p:cNvGrpSpPr>
              <p:nvPr/>
            </p:nvGrpSpPr>
            <p:grpSpPr bwMode="auto">
              <a:xfrm>
                <a:off x="911" y="1968"/>
                <a:ext cx="96" cy="216"/>
                <a:chOff x="912" y="2352"/>
                <a:chExt cx="96" cy="144"/>
              </a:xfrm>
            </p:grpSpPr>
            <p:sp>
              <p:nvSpPr>
                <p:cNvPr id="40980" name="Line 62"/>
                <p:cNvSpPr>
                  <a:spLocks noChangeShapeType="1"/>
                </p:cNvSpPr>
                <p:nvPr/>
              </p:nvSpPr>
              <p:spPr bwMode="auto">
                <a:xfrm>
                  <a:off x="912" y="2352"/>
                  <a:ext cx="0" cy="144"/>
                </a:xfrm>
                <a:prstGeom prst="line">
                  <a:avLst/>
                </a:prstGeom>
                <a:noFill/>
                <a:ln w="9525">
                  <a:solidFill>
                    <a:srgbClr val="800000"/>
                  </a:solidFill>
                  <a:round/>
                  <a:headEnd/>
                  <a:tailEnd type="triangle" w="med" len="med"/>
                </a:ln>
              </p:spPr>
              <p:txBody>
                <a:bodyPr wrap="none"/>
                <a:lstStyle/>
                <a:p>
                  <a:endParaRPr lang="en-US"/>
                </a:p>
              </p:txBody>
            </p:sp>
            <p:sp>
              <p:nvSpPr>
                <p:cNvPr id="40981" name="Line 63"/>
                <p:cNvSpPr>
                  <a:spLocks noChangeShapeType="1"/>
                </p:cNvSpPr>
                <p:nvPr/>
              </p:nvSpPr>
              <p:spPr bwMode="auto">
                <a:xfrm>
                  <a:off x="1008" y="2352"/>
                  <a:ext cx="0" cy="144"/>
                </a:xfrm>
                <a:prstGeom prst="line">
                  <a:avLst/>
                </a:prstGeom>
                <a:noFill/>
                <a:ln w="9525">
                  <a:solidFill>
                    <a:srgbClr val="800000"/>
                  </a:solidFill>
                  <a:round/>
                  <a:headEnd/>
                  <a:tailEnd type="triangle" w="med" len="med"/>
                </a:ln>
              </p:spPr>
              <p:txBody>
                <a:bodyPr wrap="none"/>
                <a:lstStyle/>
                <a:p>
                  <a:endParaRPr lang="en-US"/>
                </a:p>
              </p:txBody>
            </p:sp>
          </p:grpSp>
          <p:sp>
            <p:nvSpPr>
              <p:cNvPr id="40979" name="Text Box 64"/>
              <p:cNvSpPr txBox="1">
                <a:spLocks noChangeArrowheads="1"/>
              </p:cNvSpPr>
              <p:nvPr/>
            </p:nvSpPr>
            <p:spPr bwMode="auto">
              <a:xfrm>
                <a:off x="696" y="1692"/>
                <a:ext cx="456" cy="288"/>
              </a:xfrm>
              <a:prstGeom prst="rect">
                <a:avLst/>
              </a:prstGeom>
              <a:noFill/>
              <a:ln w="9525">
                <a:noFill/>
                <a:miter lim="800000"/>
                <a:headEnd/>
                <a:tailEnd/>
              </a:ln>
            </p:spPr>
            <p:txBody>
              <a:bodyPr>
                <a:spAutoFit/>
              </a:bodyPr>
              <a:lstStyle/>
              <a:p>
                <a:r>
                  <a:rPr lang="en-AU" sz="2400" b="1" dirty="0">
                    <a:solidFill>
                      <a:schemeClr val="folHlink"/>
                    </a:solidFill>
                    <a:latin typeface="Times New Roman" pitchFamily="18" charset="0"/>
                    <a:sym typeface="Symbol" pitchFamily="18" charset="2"/>
                  </a:rPr>
                  <a:t></a:t>
                </a:r>
                <a:endParaRPr lang="en-AU" sz="2400" b="1" dirty="0">
                  <a:solidFill>
                    <a:schemeClr val="folHlink"/>
                  </a:solidFill>
                  <a:latin typeface="Times New Roman" pitchFamily="18" charset="0"/>
                </a:endParaRPr>
              </a:p>
            </p:txBody>
          </p:sp>
        </p:grpSp>
      </p:grpSp>
      <p:sp>
        <p:nvSpPr>
          <p:cNvPr id="52" name="Oval 51"/>
          <p:cNvSpPr/>
          <p:nvPr/>
        </p:nvSpPr>
        <p:spPr>
          <a:xfrm>
            <a:off x="6847438" y="3162358"/>
            <a:ext cx="90737" cy="947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5417904" y="2363569"/>
            <a:ext cx="1051392" cy="646331"/>
          </a:xfrm>
          <a:prstGeom prst="rect">
            <a:avLst/>
          </a:prstGeom>
          <a:noFill/>
        </p:spPr>
        <p:txBody>
          <a:bodyPr wrap="square" rtlCol="0">
            <a:spAutoFit/>
          </a:bodyPr>
          <a:lstStyle/>
          <a:p>
            <a:pPr algn="l" rtl="0"/>
            <a:r>
              <a:rPr lang="en-US" b="1" dirty="0" smtClean="0"/>
              <a:t>Failure point</a:t>
            </a:r>
            <a:endParaRPr lang="en-US" b="1" dirty="0"/>
          </a:p>
        </p:txBody>
      </p:sp>
      <p:sp>
        <p:nvSpPr>
          <p:cNvPr id="55" name="Rectangle 41"/>
          <p:cNvSpPr>
            <a:spLocks noChangeArrowheads="1"/>
          </p:cNvSpPr>
          <p:nvPr/>
        </p:nvSpPr>
        <p:spPr bwMode="auto">
          <a:xfrm>
            <a:off x="4540250" y="1860550"/>
            <a:ext cx="317500" cy="457200"/>
          </a:xfrm>
          <a:prstGeom prst="rect">
            <a:avLst/>
          </a:prstGeom>
          <a:noFill/>
          <a:ln w="9525">
            <a:noFill/>
            <a:miter lim="800000"/>
            <a:headEnd/>
            <a:tailEnd/>
          </a:ln>
        </p:spPr>
        <p:txBody>
          <a:bodyPr wrap="none">
            <a:spAutoFit/>
          </a:bodyPr>
          <a:lstStyle/>
          <a:p>
            <a:pPr>
              <a:spcBef>
                <a:spcPct val="0"/>
              </a:spcBef>
            </a:pPr>
            <a:r>
              <a:rPr lang="en-AU" sz="2400" b="0" dirty="0">
                <a:latin typeface="Times New Roman" pitchFamily="18" charset="0"/>
                <a:sym typeface="Symbol" pitchFamily="18" charset="2"/>
              </a:rPr>
              <a:t></a:t>
            </a:r>
            <a:endParaRPr lang="en-US" sz="2400" b="0" dirty="0">
              <a:latin typeface="Times New Roman" pitchFamily="18" charset="0"/>
              <a:sym typeface="Symbol" pitchFamily="18" charset="2"/>
            </a:endParaRPr>
          </a:p>
        </p:txBody>
      </p:sp>
    </p:spTree>
    <p:custDataLst>
      <p:tags r:id="rId1"/>
    </p:custDataLst>
    <p:extLst>
      <p:ext uri="{BB962C8B-B14F-4D97-AF65-F5344CB8AC3E}">
        <p14:creationId xmlns:p14="http://schemas.microsoft.com/office/powerpoint/2010/main" val="38749644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20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down)">
                                      <p:cBhvr>
                                        <p:cTn id="15" dur="2000"/>
                                        <p:tgtEl>
                                          <p:spTgt spid="5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down)">
                                      <p:cBhvr>
                                        <p:cTn id="18" dur="2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5"/>
          <p:cNvSpPr>
            <a:spLocks noChangeArrowheads="1"/>
          </p:cNvSpPr>
          <p:nvPr/>
        </p:nvSpPr>
        <p:spPr bwMode="auto">
          <a:xfrm>
            <a:off x="261936" y="278392"/>
            <a:ext cx="7910513" cy="83099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0" eaLnBrk="0" hangingPunct="0"/>
            <a:r>
              <a:rPr lang="en-US" sz="2400" b="1" u="sng" dirty="0">
                <a:solidFill>
                  <a:srgbClr val="7030A0"/>
                </a:solidFill>
                <a:latin typeface="Arial" pitchFamily="34" charset="0"/>
                <a:cs typeface="Arial" pitchFamily="34" charset="0"/>
              </a:rPr>
              <a:t>Relationship between principle stresses and shear strength parameters</a:t>
            </a:r>
            <a:endParaRPr lang="en-AU" sz="2400" b="1" u="sng" dirty="0">
              <a:solidFill>
                <a:srgbClr val="7030A0"/>
              </a:solidFill>
              <a:latin typeface="Arial" pitchFamily="34" charset="0"/>
              <a:cs typeface="Arial" pitchFamily="34" charset="0"/>
            </a:endParaRP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497" y="1720588"/>
            <a:ext cx="7912359" cy="4848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37269699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010" name="Picture 2"/>
          <p:cNvPicPr>
            <a:picLocks noChangeAspect="1" noChangeArrowheads="1"/>
          </p:cNvPicPr>
          <p:nvPr/>
        </p:nvPicPr>
        <p:blipFill>
          <a:blip r:embed="rId2" cstate="print"/>
          <a:srcRect t="16354" r="1225" b="2038"/>
          <a:stretch>
            <a:fillRect/>
          </a:stretch>
        </p:blipFill>
        <p:spPr bwMode="auto">
          <a:xfrm>
            <a:off x="252028" y="1002798"/>
            <a:ext cx="8712460" cy="5275759"/>
          </a:xfrm>
          <a:prstGeom prst="rect">
            <a:avLst/>
          </a:prstGeom>
          <a:noFill/>
          <a:ln w="9525">
            <a:noFill/>
            <a:miter lim="800000"/>
            <a:headEnd/>
            <a:tailEnd/>
          </a:ln>
        </p:spPr>
      </p:pic>
      <p:sp>
        <p:nvSpPr>
          <p:cNvPr id="6" name="Rectangle 5"/>
          <p:cNvSpPr/>
          <p:nvPr/>
        </p:nvSpPr>
        <p:spPr>
          <a:xfrm>
            <a:off x="1033463" y="802743"/>
            <a:ext cx="6586537" cy="400110"/>
          </a:xfrm>
          <a:prstGeom prst="rect">
            <a:avLst/>
          </a:prstGeom>
        </p:spPr>
        <p:txBody>
          <a:bodyPr wrap="square">
            <a:spAutoFit/>
          </a:bodyPr>
          <a:lstStyle/>
          <a:p>
            <a:pPr algn="ctr" rtl="0" fontAlgn="auto">
              <a:spcAft>
                <a:spcPts val="0"/>
              </a:spcAft>
              <a:buFont typeface="Arial" pitchFamily="34" charset="0"/>
              <a:buNone/>
              <a:defRPr/>
            </a:pPr>
            <a:r>
              <a:rPr lang="en-US" sz="2000" b="1" dirty="0" smtClean="0">
                <a:solidFill>
                  <a:srgbClr val="0B0BEF"/>
                </a:solidFill>
                <a:latin typeface="Arial" pitchFamily="34" charset="0"/>
                <a:cs typeface="Arial" pitchFamily="34" charset="0"/>
              </a:rPr>
              <a:t>Transcona Grain Elevator, Canada (Oct. 18, 1913)</a:t>
            </a:r>
          </a:p>
        </p:txBody>
      </p:sp>
      <p:sp>
        <p:nvSpPr>
          <p:cNvPr id="9" name="Title 1"/>
          <p:cNvSpPr>
            <a:spLocks noGrp="1"/>
          </p:cNvSpPr>
          <p:nvPr>
            <p:ph type="title"/>
          </p:nvPr>
        </p:nvSpPr>
        <p:spPr>
          <a:xfrm>
            <a:off x="69053" y="131763"/>
            <a:ext cx="4143375" cy="495913"/>
          </a:xfrm>
          <a:noFill/>
          <a:ln w="9525">
            <a:noFill/>
            <a:miter lim="800000"/>
            <a:headEnd/>
            <a:tailEnd/>
          </a:ln>
        </p:spPr>
        <p:txBody>
          <a:bodyPr vert="horz" wrap="square" lIns="91440" tIns="45720" rIns="91440" bIns="45720" numCol="1" anchor="ctr" anchorCtr="0" compatLnSpc="1">
            <a:prstTxWarp prst="textNoShape">
              <a:avLst/>
            </a:prstTxWarp>
          </a:bodyPr>
          <a:lstStyle/>
          <a:p>
            <a:r>
              <a:rPr lang="en-US" sz="2400" b="1" u="sng" dirty="0">
                <a:solidFill>
                  <a:schemeClr val="accent2">
                    <a:lumMod val="75000"/>
                  </a:schemeClr>
                </a:solidFill>
                <a:latin typeface="Arial" pitchFamily="34" charset="0"/>
                <a:cs typeface="Arial" pitchFamily="34" charset="0"/>
              </a:rPr>
              <a:t>Bearing Capacity Failure</a:t>
            </a:r>
          </a:p>
        </p:txBody>
      </p:sp>
    </p:spTree>
    <p:extLst>
      <p:ext uri="{BB962C8B-B14F-4D97-AF65-F5344CB8AC3E}">
        <p14:creationId xmlns:p14="http://schemas.microsoft.com/office/powerpoint/2010/main" val="40263142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5"/>
          <p:cNvSpPr>
            <a:spLocks noChangeArrowheads="1"/>
          </p:cNvSpPr>
          <p:nvPr/>
        </p:nvSpPr>
        <p:spPr bwMode="auto">
          <a:xfrm>
            <a:off x="104773" y="81594"/>
            <a:ext cx="7767640" cy="83099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0" eaLnBrk="0" hangingPunct="0"/>
            <a:r>
              <a:rPr lang="en-US" sz="2400" b="1" u="sng" dirty="0">
                <a:solidFill>
                  <a:srgbClr val="7030A0"/>
                </a:solidFill>
                <a:latin typeface="Arial" pitchFamily="34" charset="0"/>
                <a:cs typeface="Arial" pitchFamily="34" charset="0"/>
              </a:rPr>
              <a:t>Relationship between principle stresses and shear strength parameters</a:t>
            </a:r>
            <a:endParaRPr lang="en-AU" sz="2400" b="1" u="sng" dirty="0">
              <a:solidFill>
                <a:srgbClr val="7030A0"/>
              </a:solidFill>
              <a:latin typeface="Arial" pitchFamily="34" charset="0"/>
              <a:cs typeface="Arial" pitchFamily="34" charset="0"/>
            </a:endParaRPr>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1733" y="998319"/>
            <a:ext cx="5487627" cy="4866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220375364"/>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Text Box 5"/>
          <p:cNvSpPr txBox="1">
            <a:spLocks noChangeArrowheads="1"/>
          </p:cNvSpPr>
          <p:nvPr/>
        </p:nvSpPr>
        <p:spPr bwMode="auto">
          <a:xfrm>
            <a:off x="457200" y="801294"/>
            <a:ext cx="8072437" cy="4708981"/>
          </a:xfrm>
          <a:prstGeom prst="rect">
            <a:avLst/>
          </a:prstGeom>
          <a:noFill/>
          <a:ln w="9525">
            <a:noFill/>
            <a:miter lim="800000"/>
            <a:headEnd/>
            <a:tailEnd/>
          </a:ln>
          <a:effectLst/>
        </p:spPr>
        <p:txBody>
          <a:bodyPr wrap="square">
            <a:spAutoFit/>
          </a:bodyPr>
          <a:lstStyle/>
          <a:p>
            <a:pPr marL="342900" indent="-342900" algn="just" rtl="0">
              <a:spcBef>
                <a:spcPct val="50000"/>
              </a:spcBef>
              <a:buClr>
                <a:srgbClr val="FF0000"/>
              </a:buClr>
              <a:buSzPct val="120000"/>
              <a:buFont typeface="Courier New" panose="02070309020205020404" pitchFamily="49" charset="0"/>
              <a:buChar char="o"/>
            </a:pPr>
            <a:r>
              <a:rPr lang="en-US" sz="2400" b="1" dirty="0">
                <a:solidFill>
                  <a:srgbClr val="0000FF"/>
                </a:solidFill>
                <a:latin typeface="+mn-lt"/>
              </a:rPr>
              <a:t>C</a:t>
            </a:r>
            <a:r>
              <a:rPr lang="en-US" sz="2400" b="1" dirty="0" smtClean="0">
                <a:solidFill>
                  <a:srgbClr val="0000FF"/>
                </a:solidFill>
                <a:latin typeface="+mn-lt"/>
              </a:rPr>
              <a:t> </a:t>
            </a:r>
            <a:r>
              <a:rPr lang="en-US" sz="2400" b="1" dirty="0" smtClean="0">
                <a:solidFill>
                  <a:srgbClr val="000000"/>
                </a:solidFill>
                <a:latin typeface="+mn-lt"/>
              </a:rPr>
              <a:t>and </a:t>
            </a:r>
            <a:r>
              <a:rPr lang="en-US" sz="2400" b="1" dirty="0" smtClean="0">
                <a:solidFill>
                  <a:srgbClr val="0000FF"/>
                </a:solidFill>
                <a:latin typeface="+mn-lt"/>
                <a:sym typeface="Symbol" pitchFamily="18" charset="2"/>
              </a:rPr>
              <a:t> </a:t>
            </a:r>
            <a:r>
              <a:rPr lang="en-US" sz="2400" b="1" dirty="0" smtClean="0">
                <a:solidFill>
                  <a:srgbClr val="000000"/>
                </a:solidFill>
                <a:latin typeface="+mn-lt"/>
                <a:sym typeface="Symbol" pitchFamily="18" charset="2"/>
              </a:rPr>
              <a:t>are measures of shear strength and are called shear strength parameters.</a:t>
            </a:r>
          </a:p>
          <a:p>
            <a:pPr marL="342900" indent="-342900" algn="just" rtl="0">
              <a:spcBef>
                <a:spcPct val="50000"/>
              </a:spcBef>
              <a:buClr>
                <a:srgbClr val="FF0000"/>
              </a:buClr>
              <a:buSzPct val="120000"/>
              <a:buFont typeface="Courier New" panose="02070309020205020404" pitchFamily="49" charset="0"/>
              <a:buChar char="o"/>
            </a:pPr>
            <a:r>
              <a:rPr lang="tr-TR" sz="2400" b="1" dirty="0" smtClean="0">
                <a:solidFill>
                  <a:srgbClr val="000000"/>
                </a:solidFill>
                <a:latin typeface="+mn-lt"/>
              </a:rPr>
              <a:t>The parameters </a:t>
            </a:r>
            <a:r>
              <a:rPr lang="en-US" sz="2400" b="1" dirty="0" smtClean="0">
                <a:solidFill>
                  <a:srgbClr val="0000FF"/>
                </a:solidFill>
                <a:latin typeface="+mn-lt"/>
              </a:rPr>
              <a:t>C</a:t>
            </a:r>
            <a:r>
              <a:rPr lang="tr-TR" sz="2400" b="1" dirty="0" smtClean="0">
                <a:solidFill>
                  <a:srgbClr val="000000"/>
                </a:solidFill>
                <a:latin typeface="+mn-lt"/>
              </a:rPr>
              <a:t>, </a:t>
            </a:r>
            <a:r>
              <a:rPr lang="tr-TR" sz="2400" b="1" dirty="0" smtClean="0">
                <a:solidFill>
                  <a:srgbClr val="0000FF"/>
                </a:solidFill>
                <a:latin typeface="Symbol" panose="05050102010706020507" pitchFamily="18" charset="2"/>
              </a:rPr>
              <a:t>f</a:t>
            </a:r>
            <a:r>
              <a:rPr lang="tr-TR" sz="2400" b="1" dirty="0" smtClean="0">
                <a:solidFill>
                  <a:srgbClr val="000000"/>
                </a:solidFill>
                <a:latin typeface="+mn-lt"/>
              </a:rPr>
              <a:t> are in general not soil constants. They depend on</a:t>
            </a:r>
            <a:r>
              <a:rPr lang="en-US" sz="2400" b="1" dirty="0" smtClean="0">
                <a:solidFill>
                  <a:srgbClr val="000000"/>
                </a:solidFill>
                <a:latin typeface="+mn-lt"/>
              </a:rPr>
              <a:t> </a:t>
            </a:r>
            <a:r>
              <a:rPr lang="tr-TR" sz="2400" b="1" dirty="0" smtClean="0">
                <a:solidFill>
                  <a:srgbClr val="000000"/>
                </a:solidFill>
                <a:latin typeface="+mn-lt"/>
              </a:rPr>
              <a:t>the initial state of the soil (</a:t>
            </a:r>
            <a:r>
              <a:rPr lang="en-US" sz="2400" b="1" dirty="0" smtClean="0">
                <a:solidFill>
                  <a:srgbClr val="000000"/>
                </a:solidFill>
                <a:latin typeface="+mn-lt"/>
              </a:rPr>
              <a:t>e.g. density, water content</a:t>
            </a:r>
            <a:r>
              <a:rPr lang="tr-TR" sz="2400" b="1" dirty="0" smtClean="0">
                <a:solidFill>
                  <a:srgbClr val="000000"/>
                </a:solidFill>
                <a:latin typeface="+mn-lt"/>
              </a:rPr>
              <a:t>)</a:t>
            </a:r>
            <a:r>
              <a:rPr lang="en-US" sz="2400" b="1" dirty="0" smtClean="0">
                <a:solidFill>
                  <a:srgbClr val="000000"/>
                </a:solidFill>
                <a:latin typeface="+mn-lt"/>
              </a:rPr>
              <a:t>, and </a:t>
            </a:r>
            <a:r>
              <a:rPr lang="tr-TR" sz="2400" b="1" dirty="0" smtClean="0">
                <a:solidFill>
                  <a:srgbClr val="000000"/>
                </a:solidFill>
                <a:latin typeface="+mn-lt"/>
              </a:rPr>
              <a:t>type of loading (drained or undrained)</a:t>
            </a:r>
            <a:r>
              <a:rPr lang="en-US" sz="2400" b="1" dirty="0" smtClean="0">
                <a:solidFill>
                  <a:srgbClr val="000000"/>
                </a:solidFill>
                <a:latin typeface="+mn-lt"/>
              </a:rPr>
              <a:t>.</a:t>
            </a:r>
            <a:endParaRPr lang="tr-TR" sz="2400" b="1" dirty="0" smtClean="0">
              <a:solidFill>
                <a:srgbClr val="000000"/>
              </a:solidFill>
              <a:latin typeface="+mn-lt"/>
            </a:endParaRPr>
          </a:p>
          <a:p>
            <a:pPr marL="342900" indent="-342900" algn="just" rtl="0">
              <a:spcBef>
                <a:spcPct val="50000"/>
              </a:spcBef>
              <a:buClr>
                <a:srgbClr val="FF0000"/>
              </a:buClr>
              <a:buSzPct val="120000"/>
              <a:buFont typeface="Courier New" panose="02070309020205020404" pitchFamily="49" charset="0"/>
              <a:buChar char="o"/>
            </a:pPr>
            <a:r>
              <a:rPr lang="en-US" sz="2400" b="1" dirty="0" smtClean="0">
                <a:solidFill>
                  <a:srgbClr val="000000"/>
                </a:solidFill>
                <a:latin typeface="+mn-lt"/>
                <a:sym typeface="Symbol" pitchFamily="18" charset="2"/>
              </a:rPr>
              <a:t>In case of using effective stress, </a:t>
            </a:r>
            <a:r>
              <a:rPr lang="en-US" sz="2400" b="1" dirty="0" smtClean="0">
                <a:solidFill>
                  <a:srgbClr val="0000FF"/>
                </a:solidFill>
                <a:latin typeface="+mn-lt"/>
                <a:sym typeface="Symbol" pitchFamily="18" charset="2"/>
              </a:rPr>
              <a:t>C</a:t>
            </a:r>
            <a:r>
              <a:rPr lang="en-US" sz="2400" b="1" dirty="0" smtClean="0">
                <a:solidFill>
                  <a:srgbClr val="0000FF"/>
                </a:solidFill>
                <a:latin typeface="Blazing" panose="00000400000000000000" pitchFamily="2" charset="0"/>
                <a:sym typeface="Symbol" pitchFamily="18" charset="2"/>
              </a:rPr>
              <a:t>’</a:t>
            </a:r>
            <a:r>
              <a:rPr lang="en-US" sz="2400" b="1" dirty="0" smtClean="0">
                <a:solidFill>
                  <a:srgbClr val="000000"/>
                </a:solidFill>
                <a:latin typeface="+mn-lt"/>
                <a:sym typeface="Symbol" pitchFamily="18" charset="2"/>
              </a:rPr>
              <a:t> and </a:t>
            </a:r>
            <a:r>
              <a:rPr lang="en-US" sz="2400" b="1" dirty="0" smtClean="0">
                <a:solidFill>
                  <a:srgbClr val="0000FF"/>
                </a:solidFill>
                <a:latin typeface="Symbol" panose="05050102010706020507" pitchFamily="18" charset="2"/>
                <a:sym typeface="Symbol" pitchFamily="18" charset="2"/>
              </a:rPr>
              <a:t>f</a:t>
            </a:r>
            <a:r>
              <a:rPr lang="en-US" sz="2400" b="1" dirty="0" smtClean="0">
                <a:solidFill>
                  <a:srgbClr val="0000FF"/>
                </a:solidFill>
                <a:latin typeface="Blazing" panose="00000400000000000000" pitchFamily="2" charset="0"/>
                <a:sym typeface="Symbol" pitchFamily="18" charset="2"/>
              </a:rPr>
              <a:t>’</a:t>
            </a:r>
            <a:r>
              <a:rPr lang="en-US" sz="2400" b="1" dirty="0" smtClean="0">
                <a:solidFill>
                  <a:srgbClr val="000000"/>
                </a:solidFill>
                <a:latin typeface="+mn-lt"/>
                <a:sym typeface="Symbol" pitchFamily="18" charset="2"/>
              </a:rPr>
              <a:t> are called effective shear strength parameters.</a:t>
            </a:r>
          </a:p>
          <a:p>
            <a:pPr marL="342900" indent="-342900" algn="just" rtl="0">
              <a:spcBef>
                <a:spcPct val="50000"/>
              </a:spcBef>
              <a:buClr>
                <a:srgbClr val="FF0000"/>
              </a:buClr>
              <a:buSzPct val="120000"/>
              <a:buFont typeface="Courier New" panose="02070309020205020404" pitchFamily="49" charset="0"/>
              <a:buChar char="o"/>
            </a:pPr>
            <a:r>
              <a:rPr lang="en-US" sz="2400" b="1" dirty="0" smtClean="0">
                <a:solidFill>
                  <a:srgbClr val="000000"/>
                </a:solidFill>
                <a:latin typeface="+mn-lt"/>
              </a:rPr>
              <a:t>The </a:t>
            </a:r>
            <a:r>
              <a:rPr lang="en-US" sz="2400" b="1" dirty="0">
                <a:solidFill>
                  <a:srgbClr val="000000"/>
                </a:solidFill>
                <a:latin typeface="+mn-lt"/>
              </a:rPr>
              <a:t>value of </a:t>
            </a:r>
            <a:r>
              <a:rPr lang="en-US" sz="2400" b="1" dirty="0" smtClean="0">
                <a:solidFill>
                  <a:srgbClr val="0000FF"/>
                </a:solidFill>
                <a:latin typeface="+mn-lt"/>
              </a:rPr>
              <a:t>C</a:t>
            </a:r>
            <a:r>
              <a:rPr lang="en-US" sz="2400" b="1" baseline="30000" dirty="0" smtClean="0">
                <a:solidFill>
                  <a:srgbClr val="0000FF"/>
                </a:solidFill>
                <a:latin typeface="Blazing" panose="00000400000000000000" pitchFamily="2" charset="0"/>
              </a:rPr>
              <a:t>’</a:t>
            </a:r>
            <a:r>
              <a:rPr lang="en-US" sz="2400" b="1" dirty="0" smtClean="0">
                <a:solidFill>
                  <a:srgbClr val="000000"/>
                </a:solidFill>
                <a:latin typeface="Blazing" panose="00000400000000000000" pitchFamily="2" charset="0"/>
              </a:rPr>
              <a:t> </a:t>
            </a:r>
            <a:r>
              <a:rPr lang="en-US" sz="2400" b="1" dirty="0">
                <a:solidFill>
                  <a:srgbClr val="000000"/>
                </a:solidFill>
                <a:latin typeface="+mn-lt"/>
              </a:rPr>
              <a:t>for sand and inorganic silt is </a:t>
            </a:r>
            <a:r>
              <a:rPr lang="en-US" sz="2400" b="1" dirty="0">
                <a:solidFill>
                  <a:srgbClr val="0000FF"/>
                </a:solidFill>
                <a:latin typeface="+mn-lt"/>
              </a:rPr>
              <a:t>0</a:t>
            </a:r>
            <a:r>
              <a:rPr lang="en-US" sz="2400" b="1" dirty="0">
                <a:solidFill>
                  <a:srgbClr val="000000"/>
                </a:solidFill>
                <a:latin typeface="+mn-lt"/>
              </a:rPr>
              <a:t>. For </a:t>
            </a:r>
            <a:r>
              <a:rPr lang="en-US" sz="2400" b="1" dirty="0">
                <a:solidFill>
                  <a:srgbClr val="FF0000"/>
                </a:solidFill>
                <a:latin typeface="+mn-lt"/>
              </a:rPr>
              <a:t>normally</a:t>
            </a:r>
            <a:r>
              <a:rPr lang="en-US" sz="2400" b="1" dirty="0">
                <a:solidFill>
                  <a:srgbClr val="000000"/>
                </a:solidFill>
                <a:latin typeface="+mn-lt"/>
              </a:rPr>
              <a:t> consolidated clays, </a:t>
            </a:r>
            <a:r>
              <a:rPr lang="en-US" sz="2400" b="1" dirty="0" smtClean="0">
                <a:solidFill>
                  <a:srgbClr val="0000FF"/>
                </a:solidFill>
                <a:latin typeface="+mn-lt"/>
              </a:rPr>
              <a:t>C</a:t>
            </a:r>
            <a:r>
              <a:rPr lang="en-US" sz="2400" b="1" baseline="30000" dirty="0" smtClean="0">
                <a:solidFill>
                  <a:srgbClr val="0000FF"/>
                </a:solidFill>
                <a:latin typeface="Blazing" panose="00000400000000000000" pitchFamily="2" charset="0"/>
              </a:rPr>
              <a:t>’</a:t>
            </a:r>
            <a:r>
              <a:rPr lang="en-US" sz="2400" b="1" dirty="0" smtClean="0">
                <a:solidFill>
                  <a:srgbClr val="000000"/>
                </a:solidFill>
                <a:latin typeface="+mn-lt"/>
              </a:rPr>
              <a:t> </a:t>
            </a:r>
            <a:r>
              <a:rPr lang="en-US" sz="2400" b="1" dirty="0">
                <a:solidFill>
                  <a:srgbClr val="000000"/>
                </a:solidFill>
                <a:latin typeface="+mn-lt"/>
              </a:rPr>
              <a:t>can be approximated at </a:t>
            </a:r>
            <a:r>
              <a:rPr lang="en-US" sz="2400" b="1" dirty="0">
                <a:solidFill>
                  <a:srgbClr val="0000FF"/>
                </a:solidFill>
                <a:latin typeface="+mn-lt"/>
              </a:rPr>
              <a:t>0</a:t>
            </a:r>
            <a:r>
              <a:rPr lang="en-US" sz="2400" b="1" dirty="0">
                <a:solidFill>
                  <a:srgbClr val="000000"/>
                </a:solidFill>
                <a:latin typeface="+mn-lt"/>
              </a:rPr>
              <a:t>. </a:t>
            </a:r>
            <a:r>
              <a:rPr lang="en-US" sz="2400" b="1" dirty="0">
                <a:solidFill>
                  <a:srgbClr val="FF0000"/>
                </a:solidFill>
                <a:latin typeface="+mn-lt"/>
              </a:rPr>
              <a:t>Overconsolidated</a:t>
            </a:r>
            <a:r>
              <a:rPr lang="en-US" sz="2400" b="1" dirty="0">
                <a:solidFill>
                  <a:srgbClr val="000000"/>
                </a:solidFill>
                <a:latin typeface="+mn-lt"/>
              </a:rPr>
              <a:t> clays have values of </a:t>
            </a:r>
            <a:r>
              <a:rPr lang="en-US" sz="2400" b="1" dirty="0">
                <a:solidFill>
                  <a:srgbClr val="0000FF"/>
                </a:solidFill>
                <a:latin typeface="+mn-lt"/>
              </a:rPr>
              <a:t>C</a:t>
            </a:r>
            <a:r>
              <a:rPr lang="en-US" sz="2400" b="1" baseline="30000" dirty="0" smtClean="0">
                <a:solidFill>
                  <a:srgbClr val="0000FF"/>
                </a:solidFill>
                <a:latin typeface="Blazing" panose="00000400000000000000" pitchFamily="2" charset="0"/>
              </a:rPr>
              <a:t>’</a:t>
            </a:r>
            <a:r>
              <a:rPr lang="en-US" sz="2400" b="1" baseline="30000" dirty="0" smtClean="0">
                <a:solidFill>
                  <a:srgbClr val="000000"/>
                </a:solidFill>
                <a:latin typeface="+mn-lt"/>
              </a:rPr>
              <a:t> </a:t>
            </a:r>
            <a:r>
              <a:rPr lang="en-US" sz="2400" b="1" dirty="0" smtClean="0">
                <a:solidFill>
                  <a:srgbClr val="000000"/>
                </a:solidFill>
                <a:latin typeface="+mn-lt"/>
              </a:rPr>
              <a:t> </a:t>
            </a:r>
            <a:r>
              <a:rPr lang="en-US" sz="2400" b="1" dirty="0">
                <a:solidFill>
                  <a:srgbClr val="000000"/>
                </a:solidFill>
                <a:latin typeface="+mn-lt"/>
              </a:rPr>
              <a:t>that are greater than 0.</a:t>
            </a:r>
            <a:endParaRPr lang="en-AU" sz="2400" b="1" dirty="0">
              <a:solidFill>
                <a:srgbClr val="000000"/>
              </a:solidFill>
              <a:latin typeface="+mn-lt"/>
            </a:endParaRPr>
          </a:p>
        </p:txBody>
      </p:sp>
      <p:sp>
        <p:nvSpPr>
          <p:cNvPr id="9" name="Rectangle 2"/>
          <p:cNvSpPr>
            <a:spLocks noGrp="1" noChangeArrowheads="1"/>
          </p:cNvSpPr>
          <p:nvPr>
            <p:ph type="title"/>
          </p:nvPr>
        </p:nvSpPr>
        <p:spPr>
          <a:xfrm>
            <a:off x="-90565" y="147636"/>
            <a:ext cx="2233684" cy="571500"/>
          </a:xfrm>
        </p:spPr>
        <p:txBody>
          <a:bodyPr/>
          <a:lstStyle/>
          <a:p>
            <a:r>
              <a:rPr lang="en-US" sz="3000" b="1" u="sng" dirty="0" smtClean="0">
                <a:solidFill>
                  <a:srgbClr val="FF0000"/>
                </a:solidFill>
                <a:latin typeface="Arial" pitchFamily="34" charset="0"/>
                <a:ea typeface="+mn-ea"/>
                <a:cs typeface="Arial" pitchFamily="34" charset="0"/>
              </a:rPr>
              <a:t>Remarks</a:t>
            </a:r>
            <a:endParaRPr lang="en-US" sz="3000" b="1" u="sng" dirty="0">
              <a:solidFill>
                <a:srgbClr val="FF0000"/>
              </a:solidFill>
              <a:latin typeface="Arial" pitchFamily="34" charset="0"/>
              <a:ea typeface="+mn-ea"/>
              <a:cs typeface="Arial" pitchFamily="34" charset="0"/>
            </a:endParaRPr>
          </a:p>
        </p:txBody>
      </p:sp>
    </p:spTree>
    <p:extLst>
      <p:ext uri="{BB962C8B-B14F-4D97-AF65-F5344CB8AC3E}">
        <p14:creationId xmlns:p14="http://schemas.microsoft.com/office/powerpoint/2010/main" val="287886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4000"/>
                                  </p:stCondLst>
                                  <p:childTnLst>
                                    <p:set>
                                      <p:cBhvr>
                                        <p:cTn id="6" dur="1" fill="hold">
                                          <p:stCondLst>
                                            <p:cond delay="0"/>
                                          </p:stCondLst>
                                        </p:cTn>
                                        <p:tgtEl>
                                          <p:spTgt spid="12293"/>
                                        </p:tgtEl>
                                        <p:attrNameLst>
                                          <p:attrName>style.visibility</p:attrName>
                                        </p:attrNameLst>
                                      </p:cBhvr>
                                      <p:to>
                                        <p:strVal val="visible"/>
                                      </p:to>
                                    </p:set>
                                    <p:animEffect transition="in" filter="dissolve">
                                      <p:cBhvr>
                                        <p:cTn id="7"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Introduction</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a:solidFill>
                  <a:schemeClr val="tx1"/>
                </a:solidFill>
                <a:effectLst>
                  <a:outerShdw blurRad="38100" dist="38100" dir="2700000" algn="tl">
                    <a:srgbClr val="000000">
                      <a:alpha val="43137"/>
                    </a:srgbClr>
                  </a:outerShdw>
                </a:effectLst>
                <a:latin typeface="Arial Black" pitchFamily="34" charset="0"/>
              </a:rPr>
              <a:t>Components of Shear Strength of Soils</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t>
            </a:r>
            <a:r>
              <a:rPr lang="en-US" sz="2000" dirty="0">
                <a:solidFill>
                  <a:schemeClr val="tx1"/>
                </a:solidFill>
                <a:effectLst>
                  <a:outerShdw blurRad="38100" dist="38100" dir="2700000" algn="tl">
                    <a:srgbClr val="000000">
                      <a:alpha val="43137"/>
                    </a:srgbClr>
                  </a:outerShdw>
                </a:effectLst>
                <a:latin typeface="Arial Black" pitchFamily="34" charset="0"/>
              </a:rPr>
              <a:t>and Shear Stresses </a:t>
            </a:r>
            <a:r>
              <a:rPr lang="en-US" sz="2000" dirty="0" smtClean="0">
                <a:solidFill>
                  <a:schemeClr val="tx1"/>
                </a:solidFill>
                <a:effectLst>
                  <a:outerShdw blurRad="38100" dist="38100" dir="2700000" algn="tl">
                    <a:srgbClr val="000000">
                      <a:alpha val="43137"/>
                    </a:srgbClr>
                  </a:outerShdw>
                </a:effectLst>
                <a:latin typeface="Arial Black" pitchFamily="34" charset="0"/>
              </a:rPr>
              <a:t>on </a:t>
            </a:r>
            <a:r>
              <a:rPr lang="en-US" sz="2000" dirty="0">
                <a:solidFill>
                  <a:schemeClr val="tx1"/>
                </a:solidFill>
                <a:effectLst>
                  <a:outerShdw blurRad="38100" dist="38100" dir="2700000" algn="tl">
                    <a:srgbClr val="000000">
                      <a:alpha val="43137"/>
                    </a:srgbClr>
                  </a:outerShdw>
                </a:effectLst>
                <a:latin typeface="Arial Black" pitchFamily="34" charset="0"/>
              </a:rPr>
              <a:t>a Plane</a:t>
            </a:r>
            <a:endParaRPr lang="en-US" sz="2000" dirty="0" smtClean="0">
              <a:solidFill>
                <a:srgbClr val="FF0000"/>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Laboratory Shear Strength Testing</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Direct Shear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40159550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5990"/>
            <a:ext cx="5238550" cy="461665"/>
          </a:xfrm>
          <a:prstGeom prst="rect">
            <a:avLst/>
          </a:prstGeom>
        </p:spPr>
        <p:txBody>
          <a:bodyPr wrap="none">
            <a:spAutoFit/>
          </a:bodyPr>
          <a:lstStyle/>
          <a:p>
            <a:r>
              <a:rPr lang="en-US" sz="2400" b="1" u="sng" dirty="0">
                <a:solidFill>
                  <a:srgbClr val="C00000"/>
                </a:solidFill>
                <a:latin typeface="Arial" pitchFamily="34" charset="0"/>
                <a:cs typeface="Arial" pitchFamily="34" charset="0"/>
              </a:rPr>
              <a:t>Laboratory Shear Strength Testing</a:t>
            </a:r>
            <a:endParaRPr lang="en-US" sz="2400" b="1" u="sng" dirty="0">
              <a:solidFill>
                <a:srgbClr val="C00000"/>
              </a:solidFill>
            </a:endParaRPr>
          </a:p>
        </p:txBody>
      </p:sp>
      <p:sp>
        <p:nvSpPr>
          <p:cNvPr id="3" name="Rectangle 2"/>
          <p:cNvSpPr/>
          <p:nvPr/>
        </p:nvSpPr>
        <p:spPr>
          <a:xfrm>
            <a:off x="295271" y="495730"/>
            <a:ext cx="8101013"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a:latin typeface="+mn-lt"/>
                <a:cs typeface="Arial" pitchFamily="34" charset="0"/>
              </a:rPr>
              <a:t>The purpose of laboratory testing is to determine the shear strength parameters of soil </a:t>
            </a:r>
            <a:r>
              <a:rPr lang="en-US" sz="2400" b="1" dirty="0" smtClean="0">
                <a:latin typeface="+mn-lt"/>
                <a:cs typeface="Arial" pitchFamily="34" charset="0"/>
              </a:rPr>
              <a:t>(C, </a:t>
            </a:r>
            <a:r>
              <a:rPr lang="en-US" sz="2400" b="1" i="1" dirty="0">
                <a:latin typeface="Symbol" panose="05050102010706020507" pitchFamily="18" charset="2"/>
                <a:cs typeface="Arial" pitchFamily="34" charset="0"/>
              </a:rPr>
              <a:t>f</a:t>
            </a:r>
            <a:r>
              <a:rPr lang="en-US" sz="2400" b="1" dirty="0">
                <a:latin typeface="+mn-lt"/>
                <a:cs typeface="Arial" pitchFamily="34" charset="0"/>
              </a:rPr>
              <a:t>  or </a:t>
            </a:r>
            <a:r>
              <a:rPr lang="en-US" sz="2400" b="1" dirty="0" smtClean="0">
                <a:latin typeface="+mn-lt"/>
                <a:cs typeface="Arial" pitchFamily="34" charset="0"/>
              </a:rPr>
              <a:t>C’, </a:t>
            </a:r>
            <a:r>
              <a:rPr lang="en-US" sz="2400" b="1" i="1" dirty="0">
                <a:latin typeface="Symbol" panose="05050102010706020507" pitchFamily="18" charset="2"/>
                <a:cs typeface="Arial" pitchFamily="34" charset="0"/>
              </a:rPr>
              <a:t>f</a:t>
            </a:r>
            <a:r>
              <a:rPr lang="en-US" sz="2400" b="1" dirty="0">
                <a:latin typeface="Blazing" panose="00000400000000000000" pitchFamily="2" charset="0"/>
                <a:cs typeface="Arial" pitchFamily="34" charset="0"/>
              </a:rPr>
              <a:t>’</a:t>
            </a:r>
            <a:r>
              <a:rPr lang="en-US" sz="2400" b="1" dirty="0">
                <a:latin typeface="+mn-lt"/>
                <a:cs typeface="Arial" pitchFamily="34" charset="0"/>
              </a:rPr>
              <a:t>) through the determination of  failure envelope.</a:t>
            </a:r>
            <a:endParaRPr lang="en-US" sz="2400" b="1" dirty="0">
              <a:latin typeface="+mn-lt"/>
            </a:endParaRPr>
          </a:p>
        </p:txBody>
      </p:sp>
      <p:sp>
        <p:nvSpPr>
          <p:cNvPr id="4" name="Rectangle 3"/>
          <p:cNvSpPr/>
          <p:nvPr/>
        </p:nvSpPr>
        <p:spPr>
          <a:xfrm>
            <a:off x="295271" y="1739500"/>
            <a:ext cx="8101013"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cs typeface="Arial" pitchFamily="34" charset="0"/>
              </a:rPr>
              <a:t>The shear strength parameters for a particular soil can be determined by means of laboratory tests on specimens taken from representative samples of the in-situ soil.</a:t>
            </a:r>
            <a:endParaRPr lang="en-US" sz="2400" b="1" dirty="0">
              <a:latin typeface="+mn-lt"/>
              <a:cs typeface="Arial" pitchFamily="34" charset="0"/>
            </a:endParaRPr>
          </a:p>
        </p:txBody>
      </p:sp>
      <p:sp>
        <p:nvSpPr>
          <p:cNvPr id="8" name="Rectangle 7"/>
          <p:cNvSpPr/>
          <p:nvPr/>
        </p:nvSpPr>
        <p:spPr>
          <a:xfrm>
            <a:off x="295271" y="3012853"/>
            <a:ext cx="8101013" cy="1200329"/>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cs typeface="Arial" pitchFamily="34" charset="0"/>
              </a:rPr>
              <a:t>There are </a:t>
            </a:r>
            <a:r>
              <a:rPr lang="en-US" sz="2400" b="1" dirty="0" smtClean="0">
                <a:solidFill>
                  <a:srgbClr val="FF0000"/>
                </a:solidFill>
                <a:latin typeface="+mn-lt"/>
                <a:cs typeface="Arial" pitchFamily="34" charset="0"/>
              </a:rPr>
              <a:t>several</a:t>
            </a:r>
            <a:r>
              <a:rPr lang="en-US" sz="2400" b="1" dirty="0" smtClean="0">
                <a:latin typeface="+mn-lt"/>
                <a:cs typeface="Arial" pitchFamily="34" charset="0"/>
              </a:rPr>
              <a:t> laboratory methods available to determine the shear strength parameters (i.e. C, </a:t>
            </a:r>
            <a:r>
              <a:rPr lang="en-US" sz="2400" b="1" dirty="0" smtClean="0">
                <a:latin typeface="Symbol" panose="05050102010706020507" pitchFamily="18" charset="2"/>
                <a:cs typeface="Arial" pitchFamily="34" charset="0"/>
              </a:rPr>
              <a:t>f</a:t>
            </a:r>
            <a:r>
              <a:rPr lang="en-US" sz="2400" b="1" dirty="0" smtClean="0">
                <a:latin typeface="+mn-lt"/>
                <a:cs typeface="Arial" pitchFamily="34" charset="0"/>
              </a:rPr>
              <a:t>, C</a:t>
            </a:r>
            <a:r>
              <a:rPr lang="en-US" sz="2400" b="1" baseline="30000" dirty="0" smtClean="0">
                <a:latin typeface="Blazing" panose="00000400000000000000" pitchFamily="2" charset="0"/>
                <a:cs typeface="Arial" pitchFamily="34" charset="0"/>
              </a:rPr>
              <a:t>’</a:t>
            </a:r>
            <a:r>
              <a:rPr lang="en-US" sz="2400" b="1" dirty="0" smtClean="0">
                <a:latin typeface="+mn-lt"/>
                <a:cs typeface="Arial" pitchFamily="34" charset="0"/>
              </a:rPr>
              <a:t>, </a:t>
            </a:r>
            <a:r>
              <a:rPr lang="en-US" sz="2400" b="1" dirty="0" smtClean="0">
                <a:latin typeface="Symbol" panose="05050102010706020507" pitchFamily="18" charset="2"/>
                <a:cs typeface="Arial" pitchFamily="34" charset="0"/>
              </a:rPr>
              <a:t>f</a:t>
            </a:r>
            <a:r>
              <a:rPr lang="en-US" sz="2400" b="1" baseline="30000" dirty="0" smtClean="0">
                <a:latin typeface="Blazing" panose="00000400000000000000" pitchFamily="2" charset="0"/>
                <a:cs typeface="Arial" pitchFamily="34" charset="0"/>
              </a:rPr>
              <a:t>’</a:t>
            </a:r>
            <a:r>
              <a:rPr lang="en-US" sz="2400" b="1" dirty="0" smtClean="0">
                <a:latin typeface="+mn-lt"/>
                <a:cs typeface="Arial" pitchFamily="34" charset="0"/>
              </a:rPr>
              <a:t>). Some of the tests are rather complicated .</a:t>
            </a:r>
            <a:endParaRPr lang="en-US" sz="2400" b="1" dirty="0">
              <a:latin typeface="+mn-lt"/>
              <a:cs typeface="Arial" pitchFamily="34" charset="0"/>
            </a:endParaRPr>
          </a:p>
        </p:txBody>
      </p:sp>
      <p:sp>
        <p:nvSpPr>
          <p:cNvPr id="9" name="Rectangle 8"/>
          <p:cNvSpPr/>
          <p:nvPr/>
        </p:nvSpPr>
        <p:spPr>
          <a:xfrm>
            <a:off x="295271" y="4280126"/>
            <a:ext cx="8101013" cy="830997"/>
          </a:xfrm>
          <a:prstGeom prst="rect">
            <a:avLst/>
          </a:prstGeom>
        </p:spPr>
        <p:txBody>
          <a:bodyPr wrap="square">
            <a:spAutoFit/>
          </a:bodyPr>
          <a:lstStyle/>
          <a:p>
            <a:pPr marL="342900" indent="-342900" algn="just" rtl="0">
              <a:buFont typeface="Courier New" panose="02070309020205020404" pitchFamily="49" charset="0"/>
              <a:buChar char="o"/>
            </a:pPr>
            <a:r>
              <a:rPr lang="en-US" sz="2400" b="1" dirty="0" smtClean="0">
                <a:latin typeface="+mn-lt"/>
                <a:cs typeface="Arial" pitchFamily="34" charset="0"/>
              </a:rPr>
              <a:t>For further details you should consult manuals and books on laboratory testing, especially those by the </a:t>
            </a:r>
            <a:r>
              <a:rPr lang="en-US" sz="2400" b="1" dirty="0" smtClean="0">
                <a:solidFill>
                  <a:srgbClr val="0B0BEF"/>
                </a:solidFill>
                <a:latin typeface="+mn-lt"/>
                <a:cs typeface="Arial" pitchFamily="34" charset="0"/>
              </a:rPr>
              <a:t>ASTM</a:t>
            </a:r>
            <a:r>
              <a:rPr lang="en-US" sz="2400" b="1" dirty="0" smtClean="0">
                <a:latin typeface="+mn-lt"/>
                <a:cs typeface="Arial" pitchFamily="34" charset="0"/>
              </a:rPr>
              <a:t>.</a:t>
            </a:r>
            <a:endParaRPr lang="en-US" sz="2400" b="1" dirty="0">
              <a:latin typeface="+mn-lt"/>
              <a:cs typeface="Arial" pitchFamily="34" charset="0"/>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21" name="Rectangle 9"/>
          <p:cNvSpPr>
            <a:spLocks noChangeArrowheads="1"/>
          </p:cNvSpPr>
          <p:nvPr/>
        </p:nvSpPr>
        <p:spPr bwMode="auto">
          <a:xfrm>
            <a:off x="381000" y="4637563"/>
            <a:ext cx="4575969"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AU" altLang="en-US" sz="2000" b="1" dirty="0">
                <a:solidFill>
                  <a:srgbClr val="7030A0"/>
                </a:solidFill>
                <a:latin typeface="+mn-lt"/>
              </a:rPr>
              <a:t>Other laboratory tests </a:t>
            </a:r>
            <a:r>
              <a:rPr lang="en-AU" altLang="en-US" sz="2000" b="1" dirty="0" smtClean="0">
                <a:solidFill>
                  <a:srgbClr val="7030A0"/>
                </a:solidFill>
                <a:latin typeface="+mn-lt"/>
              </a:rPr>
              <a:t>include:</a:t>
            </a:r>
            <a:endParaRPr lang="en-AU" altLang="en-US" sz="2000" b="1" dirty="0">
              <a:solidFill>
                <a:srgbClr val="7030A0"/>
              </a:solidFill>
              <a:latin typeface="+mn-lt"/>
            </a:endParaRPr>
          </a:p>
          <a:p>
            <a:pPr marL="228600" indent="-228600" algn="just" rtl="0" eaLnBrk="1" hangingPunct="1">
              <a:spcBef>
                <a:spcPct val="0"/>
              </a:spcBef>
              <a:buClrTx/>
              <a:buSzTx/>
              <a:buFont typeface="Arial" panose="020B0604020202020204" pitchFamily="34" charset="0"/>
              <a:buChar char="•"/>
            </a:pPr>
            <a:r>
              <a:rPr lang="en-AU" altLang="en-US" sz="2000" b="1" dirty="0">
                <a:solidFill>
                  <a:srgbClr val="0000FF"/>
                </a:solidFill>
                <a:latin typeface="+mn-lt"/>
              </a:rPr>
              <a:t>Direct simple shear </a:t>
            </a:r>
            <a:r>
              <a:rPr lang="en-AU" altLang="en-US" sz="2000" b="1" dirty="0" smtClean="0">
                <a:solidFill>
                  <a:srgbClr val="0000FF"/>
                </a:solidFill>
                <a:latin typeface="+mn-lt"/>
              </a:rPr>
              <a:t>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Torsional or ring </a:t>
            </a:r>
            <a:r>
              <a:rPr lang="en-AU" altLang="en-US" sz="2000" b="1" dirty="0">
                <a:solidFill>
                  <a:srgbClr val="0000FF"/>
                </a:solidFill>
                <a:latin typeface="+mn-lt"/>
              </a:rPr>
              <a:t>shear </a:t>
            </a:r>
            <a:r>
              <a:rPr lang="en-AU" altLang="en-US" sz="2000" b="1" dirty="0" smtClean="0">
                <a:solidFill>
                  <a:srgbClr val="0000FF"/>
                </a:solidFill>
                <a:latin typeface="+mn-lt"/>
              </a:rPr>
              <a:t>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Hollow cylinder 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Plane </a:t>
            </a:r>
            <a:r>
              <a:rPr lang="en-AU" altLang="en-US" sz="2000" b="1" dirty="0">
                <a:solidFill>
                  <a:srgbClr val="0000FF"/>
                </a:solidFill>
                <a:latin typeface="+mn-lt"/>
              </a:rPr>
              <a:t>strain triaxial </a:t>
            </a:r>
            <a:r>
              <a:rPr lang="en-AU" altLang="en-US" sz="2000" b="1" dirty="0" smtClean="0">
                <a:solidFill>
                  <a:srgbClr val="0000FF"/>
                </a:solidFill>
                <a:latin typeface="+mn-lt"/>
              </a:rPr>
              <a:t>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Laboratory </a:t>
            </a:r>
            <a:r>
              <a:rPr lang="en-AU" altLang="en-US" sz="2000" b="1" dirty="0">
                <a:solidFill>
                  <a:srgbClr val="0000FF"/>
                </a:solidFill>
                <a:latin typeface="+mn-lt"/>
              </a:rPr>
              <a:t>vane shear </a:t>
            </a:r>
            <a:r>
              <a:rPr lang="en-AU" altLang="en-US" sz="2000" b="1" dirty="0" smtClean="0">
                <a:solidFill>
                  <a:srgbClr val="0000FF"/>
                </a:solidFill>
                <a:latin typeface="+mn-lt"/>
              </a:rPr>
              <a:t>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Laboratory </a:t>
            </a:r>
            <a:r>
              <a:rPr lang="en-AU" altLang="en-US" sz="2000" b="1" dirty="0">
                <a:solidFill>
                  <a:srgbClr val="0000FF"/>
                </a:solidFill>
                <a:latin typeface="+mn-lt"/>
              </a:rPr>
              <a:t>fall cone </a:t>
            </a:r>
            <a:r>
              <a:rPr lang="en-AU" altLang="en-US" sz="2000" b="1" dirty="0" smtClean="0">
                <a:solidFill>
                  <a:srgbClr val="0000FF"/>
                </a:solidFill>
                <a:latin typeface="+mn-lt"/>
              </a:rPr>
              <a:t>test.</a:t>
            </a:r>
            <a:endParaRPr lang="en-AU" altLang="en-US" sz="2000" b="1" dirty="0">
              <a:solidFill>
                <a:srgbClr val="0000FF"/>
              </a:solidFill>
              <a:latin typeface="+mn-lt"/>
            </a:endParaRPr>
          </a:p>
        </p:txBody>
      </p:sp>
      <p:sp>
        <p:nvSpPr>
          <p:cNvPr id="10243" name="Rectangle 4"/>
          <p:cNvSpPr>
            <a:spLocks noChangeArrowheads="1"/>
          </p:cNvSpPr>
          <p:nvPr/>
        </p:nvSpPr>
        <p:spPr bwMode="auto">
          <a:xfrm>
            <a:off x="367506" y="294430"/>
            <a:ext cx="842803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400" b="0" dirty="0">
                <a:solidFill>
                  <a:schemeClr val="tx2"/>
                </a:solidFill>
                <a:latin typeface="Arial Black" panose="020B0A04020102020204" pitchFamily="34" charset="0"/>
              </a:rPr>
              <a:t>Determination of shear strength parameters of soils </a:t>
            </a:r>
            <a:r>
              <a:rPr lang="en-US" altLang="en-US" sz="2400" dirty="0" smtClean="0">
                <a:solidFill>
                  <a:schemeClr val="tx2"/>
                </a:solidFill>
                <a:latin typeface="Arial Black" panose="020B0A04020102020204" pitchFamily="34" charset="0"/>
              </a:rPr>
              <a:t>(</a:t>
            </a:r>
            <a:r>
              <a:rPr lang="en-US" altLang="en-US" sz="2400" dirty="0" smtClean="0">
                <a:solidFill>
                  <a:srgbClr val="0000FF"/>
                </a:solidFill>
                <a:latin typeface="+mn-lt"/>
              </a:rPr>
              <a:t>C</a:t>
            </a:r>
            <a:r>
              <a:rPr lang="en-US" altLang="en-US" sz="2400" dirty="0" smtClean="0">
                <a:solidFill>
                  <a:srgbClr val="0000FF"/>
                </a:solidFill>
                <a:latin typeface="Arial Black" panose="020B0A04020102020204" pitchFamily="34" charset="0"/>
              </a:rPr>
              <a:t>, </a:t>
            </a:r>
            <a:r>
              <a:rPr lang="en-US" altLang="en-US" sz="2400" dirty="0">
                <a:solidFill>
                  <a:srgbClr val="0000FF"/>
                </a:solidFill>
                <a:latin typeface="Symbol" panose="05050102010706020507" pitchFamily="18" charset="2"/>
              </a:rPr>
              <a:t>f</a:t>
            </a:r>
            <a:r>
              <a:rPr lang="en-US" altLang="en-US" sz="2400" dirty="0">
                <a:solidFill>
                  <a:schemeClr val="tx2"/>
                </a:solidFill>
                <a:latin typeface="Symbol" panose="05050102010706020507" pitchFamily="18" charset="2"/>
              </a:rPr>
              <a:t> </a:t>
            </a:r>
            <a:r>
              <a:rPr lang="en-US" altLang="en-US" sz="2400" dirty="0">
                <a:solidFill>
                  <a:schemeClr val="tx2"/>
                </a:solidFill>
              </a:rPr>
              <a:t>or</a:t>
            </a:r>
            <a:r>
              <a:rPr lang="en-US" altLang="en-US" sz="2400" dirty="0">
                <a:solidFill>
                  <a:schemeClr val="tx2"/>
                </a:solidFill>
                <a:latin typeface="Symbol" panose="05050102010706020507" pitchFamily="18" charset="2"/>
              </a:rPr>
              <a:t> </a:t>
            </a:r>
            <a:r>
              <a:rPr lang="en-US" altLang="en-US" sz="2400" dirty="0" smtClean="0">
                <a:solidFill>
                  <a:srgbClr val="009900"/>
                </a:solidFill>
              </a:rPr>
              <a:t>C</a:t>
            </a:r>
            <a:r>
              <a:rPr lang="en-US" altLang="en-US" sz="2400" dirty="0" smtClean="0">
                <a:solidFill>
                  <a:srgbClr val="009900"/>
                </a:solidFill>
                <a:latin typeface="Blazing" panose="00000400000000000000" pitchFamily="2" charset="0"/>
              </a:rPr>
              <a:t>’,</a:t>
            </a:r>
            <a:r>
              <a:rPr lang="en-US" altLang="en-US" sz="2400" dirty="0" smtClean="0">
                <a:solidFill>
                  <a:srgbClr val="009900"/>
                </a:solidFill>
                <a:latin typeface="Symbol" panose="05050102010706020507" pitchFamily="18" charset="2"/>
              </a:rPr>
              <a:t> f</a:t>
            </a:r>
            <a:r>
              <a:rPr lang="en-US" altLang="en-US" sz="2400" dirty="0" smtClean="0">
                <a:solidFill>
                  <a:srgbClr val="009900"/>
                </a:solidFill>
                <a:latin typeface="Blazing" panose="00000400000000000000" pitchFamily="2" charset="0"/>
              </a:rPr>
              <a:t>’</a:t>
            </a:r>
            <a:r>
              <a:rPr lang="en-US" altLang="en-US" sz="2400" dirty="0" smtClean="0">
                <a:latin typeface="Symbol" panose="05050102010706020507" pitchFamily="18" charset="2"/>
              </a:rPr>
              <a:t>)</a:t>
            </a:r>
            <a:endParaRPr lang="en-AU" altLang="en-US" sz="2400" dirty="0">
              <a:latin typeface="Symbol" panose="05050102010706020507" pitchFamily="18" charset="2"/>
            </a:endParaRPr>
          </a:p>
        </p:txBody>
      </p:sp>
      <p:grpSp>
        <p:nvGrpSpPr>
          <p:cNvPr id="64532" name="Group 20"/>
          <p:cNvGrpSpPr>
            <a:grpSpLocks/>
          </p:cNvGrpSpPr>
          <p:nvPr/>
        </p:nvGrpSpPr>
        <p:grpSpPr bwMode="auto">
          <a:xfrm>
            <a:off x="1165225" y="1109666"/>
            <a:ext cx="7048500" cy="1187454"/>
            <a:chOff x="734" y="492"/>
            <a:chExt cx="4440" cy="748"/>
          </a:xfrm>
        </p:grpSpPr>
        <p:grpSp>
          <p:nvGrpSpPr>
            <p:cNvPr id="10252" name="Group 12"/>
            <p:cNvGrpSpPr>
              <a:grpSpLocks/>
            </p:cNvGrpSpPr>
            <p:nvPr/>
          </p:nvGrpSpPr>
          <p:grpSpPr bwMode="auto">
            <a:xfrm>
              <a:off x="734" y="495"/>
              <a:ext cx="2083" cy="745"/>
              <a:chOff x="734" y="495"/>
              <a:chExt cx="2083" cy="745"/>
            </a:xfrm>
          </p:grpSpPr>
          <p:sp>
            <p:nvSpPr>
              <p:cNvPr id="10256" name="Rectangle 5"/>
              <p:cNvSpPr>
                <a:spLocks noChangeArrowheads="1"/>
              </p:cNvSpPr>
              <p:nvPr/>
            </p:nvSpPr>
            <p:spPr bwMode="auto">
              <a:xfrm>
                <a:off x="734" y="988"/>
                <a:ext cx="1508" cy="25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000" b="1" dirty="0">
                    <a:solidFill>
                      <a:schemeClr val="hlink"/>
                    </a:solidFill>
                  </a:rPr>
                  <a:t>Laboratory T</a:t>
                </a:r>
                <a:r>
                  <a:rPr lang="en-US" altLang="en-US" sz="2000" b="1" dirty="0" smtClean="0">
                    <a:solidFill>
                      <a:schemeClr val="hlink"/>
                    </a:solidFill>
                  </a:rPr>
                  <a:t>ests</a:t>
                </a:r>
                <a:endParaRPr lang="en-AU" altLang="en-US" sz="2000" b="1" dirty="0"/>
              </a:p>
            </p:txBody>
          </p:sp>
          <p:sp>
            <p:nvSpPr>
              <p:cNvPr id="10257" name="Line 10"/>
              <p:cNvSpPr>
                <a:spLocks noChangeShapeType="1"/>
              </p:cNvSpPr>
              <p:nvPr/>
            </p:nvSpPr>
            <p:spPr bwMode="auto">
              <a:xfrm flipH="1">
                <a:off x="1467" y="495"/>
                <a:ext cx="1350" cy="465"/>
              </a:xfrm>
              <a:prstGeom prst="line">
                <a:avLst/>
              </a:prstGeom>
              <a:noFill/>
              <a:ln w="889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10253" name="Group 18"/>
            <p:cNvGrpSpPr>
              <a:grpSpLocks/>
            </p:cNvGrpSpPr>
            <p:nvPr/>
          </p:nvGrpSpPr>
          <p:grpSpPr bwMode="auto">
            <a:xfrm>
              <a:off x="2886" y="492"/>
              <a:ext cx="2288" cy="720"/>
              <a:chOff x="2886" y="492"/>
              <a:chExt cx="2288" cy="720"/>
            </a:xfrm>
          </p:grpSpPr>
          <p:sp>
            <p:nvSpPr>
              <p:cNvPr id="10254" name="Rectangle 6"/>
              <p:cNvSpPr>
                <a:spLocks noChangeArrowheads="1"/>
              </p:cNvSpPr>
              <p:nvPr/>
            </p:nvSpPr>
            <p:spPr bwMode="auto">
              <a:xfrm>
                <a:off x="3935" y="924"/>
                <a:ext cx="1239" cy="2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400" dirty="0">
                    <a:solidFill>
                      <a:schemeClr val="hlink"/>
                    </a:solidFill>
                  </a:rPr>
                  <a:t>Field </a:t>
                </a:r>
                <a:r>
                  <a:rPr lang="en-US" altLang="en-US" sz="2400" dirty="0" smtClean="0">
                    <a:solidFill>
                      <a:schemeClr val="hlink"/>
                    </a:solidFill>
                  </a:rPr>
                  <a:t>Tests</a:t>
                </a:r>
                <a:endParaRPr lang="en-AU" altLang="en-US" sz="2400" dirty="0"/>
              </a:p>
            </p:txBody>
          </p:sp>
          <p:sp>
            <p:nvSpPr>
              <p:cNvPr id="10255" name="Line 11"/>
              <p:cNvSpPr>
                <a:spLocks noChangeShapeType="1"/>
              </p:cNvSpPr>
              <p:nvPr/>
            </p:nvSpPr>
            <p:spPr bwMode="auto">
              <a:xfrm>
                <a:off x="2886" y="492"/>
                <a:ext cx="1485" cy="405"/>
              </a:xfrm>
              <a:prstGeom prst="line">
                <a:avLst/>
              </a:prstGeom>
              <a:noFill/>
              <a:ln w="889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grpSp>
        <p:nvGrpSpPr>
          <p:cNvPr id="64526" name="Group 14"/>
          <p:cNvGrpSpPr>
            <a:grpSpLocks/>
          </p:cNvGrpSpPr>
          <p:nvPr/>
        </p:nvGrpSpPr>
        <p:grpSpPr bwMode="auto">
          <a:xfrm>
            <a:off x="458788" y="2255838"/>
            <a:ext cx="4186237" cy="2308225"/>
            <a:chOff x="289" y="1268"/>
            <a:chExt cx="2637" cy="1454"/>
          </a:xfrm>
          <a:solidFill>
            <a:schemeClr val="accent1">
              <a:lumMod val="40000"/>
              <a:lumOff val="60000"/>
            </a:schemeClr>
          </a:solidFill>
        </p:grpSpPr>
        <p:sp>
          <p:nvSpPr>
            <p:cNvPr id="10250" name="Rectangle 8"/>
            <p:cNvSpPr>
              <a:spLocks noChangeArrowheads="1"/>
            </p:cNvSpPr>
            <p:nvPr/>
          </p:nvSpPr>
          <p:spPr bwMode="auto">
            <a:xfrm>
              <a:off x="289" y="1694"/>
              <a:ext cx="2637" cy="102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000" b="1" dirty="0"/>
                <a:t>Most common laboratory tests to determine the shear strength parameters are,</a:t>
              </a:r>
            </a:p>
            <a:p>
              <a:pPr algn="just" rtl="0" eaLnBrk="1" hangingPunct="1">
                <a:spcBef>
                  <a:spcPct val="0"/>
                </a:spcBef>
                <a:buClrTx/>
                <a:buSzTx/>
                <a:buFontTx/>
                <a:buAutoNum type="arabicPeriod"/>
              </a:pPr>
              <a:r>
                <a:rPr lang="en-US" altLang="en-US" sz="2000" b="1" dirty="0" smtClean="0">
                  <a:solidFill>
                    <a:srgbClr val="7030A0"/>
                  </a:solidFill>
                </a:rPr>
                <a:t>Direct </a:t>
              </a:r>
              <a:r>
                <a:rPr lang="en-US" altLang="en-US" sz="2000" b="1" dirty="0">
                  <a:solidFill>
                    <a:srgbClr val="7030A0"/>
                  </a:solidFill>
                </a:rPr>
                <a:t>shear test</a:t>
              </a:r>
            </a:p>
            <a:p>
              <a:pPr algn="just" rtl="0" eaLnBrk="1" hangingPunct="1">
                <a:spcBef>
                  <a:spcPct val="0"/>
                </a:spcBef>
                <a:buClrTx/>
                <a:buSzTx/>
                <a:buFontTx/>
                <a:buAutoNum type="arabicPeriod"/>
              </a:pPr>
              <a:r>
                <a:rPr lang="en-US" altLang="en-US" sz="2000" b="1" dirty="0">
                  <a:solidFill>
                    <a:srgbClr val="7030A0"/>
                  </a:solidFill>
                </a:rPr>
                <a:t>Triaxial shear test</a:t>
              </a:r>
            </a:p>
          </p:txBody>
        </p:sp>
        <p:sp>
          <p:nvSpPr>
            <p:cNvPr id="10251" name="Line 13"/>
            <p:cNvSpPr>
              <a:spLocks noChangeShapeType="1"/>
            </p:cNvSpPr>
            <p:nvPr/>
          </p:nvSpPr>
          <p:spPr bwMode="auto">
            <a:xfrm>
              <a:off x="1575" y="1268"/>
              <a:ext cx="0" cy="406"/>
            </a:xfrm>
            <a:prstGeom prst="line">
              <a:avLst/>
            </a:prstGeom>
            <a:grpFill/>
            <a:ln w="63500">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10248" name="Rectangle 16"/>
          <p:cNvSpPr>
            <a:spLocks noChangeArrowheads="1"/>
          </p:cNvSpPr>
          <p:nvPr/>
        </p:nvSpPr>
        <p:spPr bwMode="auto">
          <a:xfrm>
            <a:off x="5400675" y="3052887"/>
            <a:ext cx="3743325" cy="1631216"/>
          </a:xfrm>
          <a:prstGeom prst="rect">
            <a:avLst/>
          </a:prstGeom>
          <a:solidFill>
            <a:schemeClr val="accent1">
              <a:lumMod val="40000"/>
              <a:lumOff val="6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285750" indent="-285750" algn="just" rtl="0" eaLnBrk="1" hangingPunct="1">
              <a:spcBef>
                <a:spcPct val="0"/>
              </a:spcBef>
              <a:buClrTx/>
              <a:buSzTx/>
              <a:buFontTx/>
              <a:buAutoNum type="arabicPeriod"/>
            </a:pPr>
            <a:r>
              <a:rPr lang="en-US" altLang="en-US" sz="2000" b="1" dirty="0"/>
              <a:t>Standard penetration test Pressuremeter </a:t>
            </a:r>
            <a:endParaRPr lang="en-US" altLang="en-US" sz="2000" b="1" dirty="0" smtClean="0"/>
          </a:p>
          <a:p>
            <a:pPr marL="285750" indent="-285750" algn="just" rtl="0" eaLnBrk="1" hangingPunct="1">
              <a:spcBef>
                <a:spcPct val="0"/>
              </a:spcBef>
              <a:buClrTx/>
              <a:buSzTx/>
              <a:buFontTx/>
              <a:buAutoNum type="arabicPeriod"/>
            </a:pPr>
            <a:r>
              <a:rPr lang="en-US" altLang="en-US" sz="2000" b="1" dirty="0" smtClean="0">
                <a:solidFill>
                  <a:srgbClr val="7030A0"/>
                </a:solidFill>
              </a:rPr>
              <a:t>Vane </a:t>
            </a:r>
            <a:r>
              <a:rPr lang="en-US" altLang="en-US" sz="2000" b="1" dirty="0">
                <a:solidFill>
                  <a:srgbClr val="7030A0"/>
                </a:solidFill>
              </a:rPr>
              <a:t>shear test</a:t>
            </a:r>
          </a:p>
          <a:p>
            <a:pPr marL="285750" indent="-285750" algn="just" rtl="0" eaLnBrk="1" hangingPunct="1">
              <a:spcBef>
                <a:spcPct val="0"/>
              </a:spcBef>
              <a:buClrTx/>
              <a:buSzTx/>
              <a:buFontTx/>
              <a:buAutoNum type="arabicPeriod"/>
            </a:pPr>
            <a:r>
              <a:rPr lang="en-US" altLang="en-US" sz="2000" b="1" dirty="0" smtClean="0"/>
              <a:t>Pocket </a:t>
            </a:r>
            <a:r>
              <a:rPr lang="en-US" altLang="en-US" sz="2000" b="1" dirty="0"/>
              <a:t>penetrometer</a:t>
            </a:r>
          </a:p>
          <a:p>
            <a:pPr marL="285750" indent="-285750" algn="just" rtl="0" eaLnBrk="1" hangingPunct="1">
              <a:spcBef>
                <a:spcPct val="0"/>
              </a:spcBef>
              <a:buClrTx/>
              <a:buSzTx/>
              <a:buFontTx/>
              <a:buAutoNum type="arabicPeriod"/>
            </a:pPr>
            <a:r>
              <a:rPr lang="en-US" altLang="en-US" sz="2000" b="1" dirty="0" smtClean="0"/>
              <a:t>Static </a:t>
            </a:r>
            <a:r>
              <a:rPr lang="en-US" altLang="en-US" sz="2000" b="1" dirty="0"/>
              <a:t>cone </a:t>
            </a:r>
            <a:r>
              <a:rPr lang="en-US" altLang="en-US" sz="2000" b="1" dirty="0" smtClean="0"/>
              <a:t>penetrometer</a:t>
            </a:r>
            <a:endParaRPr lang="en-US" altLang="en-US" sz="2000" b="1" dirty="0"/>
          </a:p>
        </p:txBody>
      </p:sp>
      <p:sp>
        <p:nvSpPr>
          <p:cNvPr id="10249" name="Line 17"/>
          <p:cNvSpPr>
            <a:spLocks noChangeShapeType="1"/>
          </p:cNvSpPr>
          <p:nvPr/>
        </p:nvSpPr>
        <p:spPr bwMode="auto">
          <a:xfrm>
            <a:off x="7236620" y="2264584"/>
            <a:ext cx="0" cy="721507"/>
          </a:xfrm>
          <a:prstGeom prst="line">
            <a:avLst/>
          </a:prstGeom>
          <a:noFill/>
          <a:ln w="635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8" name="Rectangle 9"/>
          <p:cNvSpPr>
            <a:spLocks noChangeArrowheads="1"/>
          </p:cNvSpPr>
          <p:nvPr/>
        </p:nvSpPr>
        <p:spPr bwMode="auto">
          <a:xfrm>
            <a:off x="5586413" y="4822600"/>
            <a:ext cx="3405782" cy="13234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AU" altLang="en-US" sz="2000" b="1" dirty="0" smtClean="0">
                <a:solidFill>
                  <a:srgbClr val="FF0000"/>
                </a:solidFill>
                <a:latin typeface="+mn-lt"/>
              </a:rPr>
              <a:t>Field test equipment and test methods are described in most textbooks on foundation engineering.</a:t>
            </a:r>
            <a:endParaRPr lang="en-AU" altLang="en-US" sz="2000" b="1" dirty="0">
              <a:solidFill>
                <a:srgbClr val="FF0000"/>
              </a:solidFill>
              <a:latin typeface="+mn-lt"/>
            </a:endParaRPr>
          </a:p>
        </p:txBody>
      </p:sp>
    </p:spTree>
    <p:extLst>
      <p:ext uri="{BB962C8B-B14F-4D97-AF65-F5344CB8AC3E}">
        <p14:creationId xmlns:p14="http://schemas.microsoft.com/office/powerpoint/2010/main" val="8060276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64532"/>
                                        </p:tgtEl>
                                        <p:attrNameLst>
                                          <p:attrName>style.visibility</p:attrName>
                                        </p:attrNameLst>
                                      </p:cBhvr>
                                      <p:to>
                                        <p:strVal val="visible"/>
                                      </p:to>
                                    </p:set>
                                    <p:animEffect transition="in" filter="wipe(up)">
                                      <p:cBhvr>
                                        <p:cTn id="7" dur="1000"/>
                                        <p:tgtEl>
                                          <p:spTgt spid="645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64526"/>
                                        </p:tgtEl>
                                        <p:attrNameLst>
                                          <p:attrName>style.visibility</p:attrName>
                                        </p:attrNameLst>
                                      </p:cBhvr>
                                      <p:to>
                                        <p:strVal val="visible"/>
                                      </p:to>
                                    </p:set>
                                    <p:animEffect transition="in" filter="wipe(up)">
                                      <p:cBhvr>
                                        <p:cTn id="12" dur="1000"/>
                                        <p:tgtEl>
                                          <p:spTgt spid="645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45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1" grpId="0"/>
      <p:bldP spid="1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6"/>
          <p:cNvGrpSpPr>
            <a:grpSpLocks/>
          </p:cNvGrpSpPr>
          <p:nvPr/>
        </p:nvGrpSpPr>
        <p:grpSpPr bwMode="auto">
          <a:xfrm>
            <a:off x="1341631" y="2169410"/>
            <a:ext cx="4923022" cy="3768686"/>
            <a:chOff x="192" y="1466"/>
            <a:chExt cx="2448" cy="1874"/>
          </a:xfrm>
        </p:grpSpPr>
        <p:grpSp>
          <p:nvGrpSpPr>
            <p:cNvPr id="45" name="Group 43"/>
            <p:cNvGrpSpPr>
              <a:grpSpLocks/>
            </p:cNvGrpSpPr>
            <p:nvPr/>
          </p:nvGrpSpPr>
          <p:grpSpPr bwMode="auto">
            <a:xfrm>
              <a:off x="192" y="1488"/>
              <a:ext cx="2448" cy="1852"/>
              <a:chOff x="192" y="1488"/>
              <a:chExt cx="2448" cy="1852"/>
            </a:xfrm>
          </p:grpSpPr>
          <p:grpSp>
            <p:nvGrpSpPr>
              <p:cNvPr id="48" name="Group 9"/>
              <p:cNvGrpSpPr>
                <a:grpSpLocks/>
              </p:cNvGrpSpPr>
              <p:nvPr/>
            </p:nvGrpSpPr>
            <p:grpSpPr bwMode="auto">
              <a:xfrm>
                <a:off x="192" y="1781"/>
                <a:ext cx="2448" cy="1559"/>
                <a:chOff x="2736" y="1536"/>
                <a:chExt cx="2256" cy="1680"/>
              </a:xfrm>
            </p:grpSpPr>
            <p:sp>
              <p:nvSpPr>
                <p:cNvPr id="52" name="Rectangle 10" descr="Recycled paper"/>
                <p:cNvSpPr>
                  <a:spLocks noChangeArrowheads="1"/>
                </p:cNvSpPr>
                <p:nvPr/>
              </p:nvSpPr>
              <p:spPr bwMode="auto">
                <a:xfrm>
                  <a:off x="2736" y="2160"/>
                  <a:ext cx="2256" cy="1056"/>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sp>
              <p:nvSpPr>
                <p:cNvPr id="53" name="AutoShape 11" descr="Recycled paper"/>
                <p:cNvSpPr>
                  <a:spLocks noChangeArrowheads="1"/>
                </p:cNvSpPr>
                <p:nvPr/>
              </p:nvSpPr>
              <p:spPr bwMode="auto">
                <a:xfrm flipH="1">
                  <a:off x="3216" y="1536"/>
                  <a:ext cx="912" cy="624"/>
                </a:xfrm>
                <a:prstGeom prst="rtTriangle">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sp>
              <p:nvSpPr>
                <p:cNvPr id="54" name="Rectangle 12" descr="Recycled paper"/>
                <p:cNvSpPr>
                  <a:spLocks noChangeArrowheads="1"/>
                </p:cNvSpPr>
                <p:nvPr/>
              </p:nvSpPr>
              <p:spPr bwMode="auto">
                <a:xfrm>
                  <a:off x="4128" y="1536"/>
                  <a:ext cx="864" cy="624"/>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endParaRPr lang="en-US"/>
                </a:p>
              </p:txBody>
            </p:sp>
          </p:grpSp>
          <p:sp>
            <p:nvSpPr>
              <p:cNvPr id="49" name="AutoShape 13"/>
              <p:cNvSpPr>
                <a:spLocks noChangeArrowheads="1"/>
              </p:cNvSpPr>
              <p:nvPr/>
            </p:nvSpPr>
            <p:spPr bwMode="auto">
              <a:xfrm rot="8629054">
                <a:off x="1082" y="2226"/>
                <a:ext cx="717" cy="268"/>
              </a:xfrm>
              <a:prstGeom prst="curvedDownArrow">
                <a:avLst>
                  <a:gd name="adj1" fmla="val 53507"/>
                  <a:gd name="adj2" fmla="val 107015"/>
                  <a:gd name="adj3" fmla="val 33333"/>
                </a:avLst>
              </a:prstGeom>
              <a:solidFill>
                <a:srgbClr val="800000"/>
              </a:solidFill>
              <a:ln w="9525">
                <a:solidFill>
                  <a:schemeClr val="tx1"/>
                </a:solidFill>
                <a:miter lim="800000"/>
                <a:headEnd/>
                <a:tailEnd/>
              </a:ln>
            </p:spPr>
            <p:txBody>
              <a:bodyPr wrap="none" anchor="ctr"/>
              <a:lstStyle/>
              <a:p>
                <a:endParaRPr lang="en-US"/>
              </a:p>
            </p:txBody>
          </p:sp>
          <p:sp>
            <p:nvSpPr>
              <p:cNvPr id="50" name="Arc 21"/>
              <p:cNvSpPr>
                <a:spLocks/>
              </p:cNvSpPr>
              <p:nvPr/>
            </p:nvSpPr>
            <p:spPr bwMode="auto">
              <a:xfrm rot="-4212909" flipH="1" flipV="1">
                <a:off x="657" y="1337"/>
                <a:ext cx="1298" cy="1600"/>
              </a:xfrm>
              <a:custGeom>
                <a:avLst/>
                <a:gdLst>
                  <a:gd name="T0" fmla="*/ 0 w 25164"/>
                  <a:gd name="T1" fmla="*/ 15 h 31496"/>
                  <a:gd name="T2" fmla="*/ 1174 w 25164"/>
                  <a:gd name="T3" fmla="*/ 1600 h 31496"/>
                  <a:gd name="T4" fmla="*/ 184 w 25164"/>
                  <a:gd name="T5" fmla="*/ 1097 h 31496"/>
                  <a:gd name="T6" fmla="*/ 0 60000 65536"/>
                  <a:gd name="T7" fmla="*/ 0 60000 65536"/>
                  <a:gd name="T8" fmla="*/ 0 60000 65536"/>
                  <a:gd name="T9" fmla="*/ 0 w 25164"/>
                  <a:gd name="T10" fmla="*/ 0 h 31496"/>
                  <a:gd name="T11" fmla="*/ 25164 w 25164"/>
                  <a:gd name="T12" fmla="*/ 31496 h 31496"/>
                </a:gdLst>
                <a:ahLst/>
                <a:cxnLst>
                  <a:cxn ang="T6">
                    <a:pos x="T0" y="T1"/>
                  </a:cxn>
                  <a:cxn ang="T7">
                    <a:pos x="T2" y="T3"/>
                  </a:cxn>
                  <a:cxn ang="T8">
                    <a:pos x="T4" y="T5"/>
                  </a:cxn>
                </a:cxnLst>
                <a:rect l="T9" t="T10" r="T11" b="T12"/>
                <a:pathLst>
                  <a:path w="25164" h="31496" fill="none" extrusionOk="0">
                    <a:moveTo>
                      <a:pt x="0" y="296"/>
                    </a:moveTo>
                    <a:cubicBezTo>
                      <a:pt x="1177" y="99"/>
                      <a:pt x="2369" y="-1"/>
                      <a:pt x="3564" y="0"/>
                    </a:cubicBezTo>
                    <a:cubicBezTo>
                      <a:pt x="15493" y="0"/>
                      <a:pt x="25164" y="9670"/>
                      <a:pt x="25164" y="21600"/>
                    </a:cubicBezTo>
                    <a:cubicBezTo>
                      <a:pt x="25164" y="25042"/>
                      <a:pt x="24341" y="28435"/>
                      <a:pt x="22763" y="31495"/>
                    </a:cubicBezTo>
                  </a:path>
                  <a:path w="25164" h="31496" stroke="0" extrusionOk="0">
                    <a:moveTo>
                      <a:pt x="0" y="296"/>
                    </a:moveTo>
                    <a:cubicBezTo>
                      <a:pt x="1177" y="99"/>
                      <a:pt x="2369" y="-1"/>
                      <a:pt x="3564" y="0"/>
                    </a:cubicBezTo>
                    <a:cubicBezTo>
                      <a:pt x="15493" y="0"/>
                      <a:pt x="25164" y="9670"/>
                      <a:pt x="25164" y="21600"/>
                    </a:cubicBezTo>
                    <a:cubicBezTo>
                      <a:pt x="25164" y="25042"/>
                      <a:pt x="24341" y="28435"/>
                      <a:pt x="22763" y="31495"/>
                    </a:cubicBezTo>
                    <a:lnTo>
                      <a:pt x="3564" y="21600"/>
                    </a:lnTo>
                    <a:close/>
                  </a:path>
                </a:pathLst>
              </a:custGeom>
              <a:noFill/>
              <a:ln w="9525">
                <a:solidFill>
                  <a:srgbClr val="FF0000"/>
                </a:solidFill>
                <a:round/>
                <a:headEnd/>
                <a:tailEnd/>
              </a:ln>
            </p:spPr>
            <p:txBody>
              <a:bodyPr wrap="none" anchor="ctr"/>
              <a:lstStyle/>
              <a:p>
                <a:endParaRPr lang="en-US"/>
              </a:p>
            </p:txBody>
          </p:sp>
          <p:sp>
            <p:nvSpPr>
              <p:cNvPr id="51" name="Text Box 25"/>
              <p:cNvSpPr txBox="1">
                <a:spLocks noChangeArrowheads="1"/>
              </p:cNvSpPr>
              <p:nvPr/>
            </p:nvSpPr>
            <p:spPr bwMode="auto">
              <a:xfrm>
                <a:off x="264" y="3024"/>
                <a:ext cx="2286" cy="168"/>
              </a:xfrm>
              <a:prstGeom prst="rect">
                <a:avLst/>
              </a:prstGeom>
              <a:noFill/>
              <a:ln w="9525">
                <a:noFill/>
                <a:miter lim="800000"/>
                <a:headEnd/>
                <a:tailEnd/>
              </a:ln>
            </p:spPr>
            <p:txBody>
              <a:bodyPr>
                <a:spAutoFit/>
              </a:bodyPr>
              <a:lstStyle/>
              <a:p>
                <a:pPr algn="l" rtl="0"/>
                <a:r>
                  <a:rPr lang="en-US" sz="1600" b="1" dirty="0"/>
                  <a:t>Soil elements at different locations</a:t>
                </a:r>
                <a:endParaRPr lang="en-AU" sz="1600" b="1" dirty="0"/>
              </a:p>
            </p:txBody>
          </p:sp>
        </p:grpSp>
        <p:sp>
          <p:nvSpPr>
            <p:cNvPr id="46" name="Text Box 44"/>
            <p:cNvSpPr txBox="1">
              <a:spLocks noChangeArrowheads="1"/>
            </p:cNvSpPr>
            <p:nvPr/>
          </p:nvSpPr>
          <p:spPr bwMode="auto">
            <a:xfrm>
              <a:off x="751" y="1466"/>
              <a:ext cx="1093" cy="184"/>
            </a:xfrm>
            <a:prstGeom prst="rect">
              <a:avLst/>
            </a:prstGeom>
            <a:noFill/>
            <a:ln w="9525">
              <a:noFill/>
              <a:miter lim="800000"/>
              <a:headEnd/>
              <a:tailEnd/>
            </a:ln>
          </p:spPr>
          <p:txBody>
            <a:bodyPr wrap="square">
              <a:spAutoFit/>
            </a:bodyPr>
            <a:lstStyle/>
            <a:p>
              <a:pPr algn="l" rtl="0"/>
              <a:r>
                <a:rPr lang="en-US" b="1" dirty="0"/>
                <a:t>Failure surface</a:t>
              </a:r>
            </a:p>
          </p:txBody>
        </p:sp>
        <p:sp>
          <p:nvSpPr>
            <p:cNvPr id="47" name="Line 45"/>
            <p:cNvSpPr>
              <a:spLocks noChangeShapeType="1"/>
            </p:cNvSpPr>
            <p:nvPr/>
          </p:nvSpPr>
          <p:spPr bwMode="auto">
            <a:xfrm>
              <a:off x="1579" y="1770"/>
              <a:ext cx="459" cy="540"/>
            </a:xfrm>
            <a:prstGeom prst="line">
              <a:avLst/>
            </a:prstGeom>
            <a:noFill/>
            <a:ln w="9525">
              <a:solidFill>
                <a:schemeClr val="tx1"/>
              </a:solidFill>
              <a:round/>
              <a:headEnd/>
              <a:tailEnd type="triangle" w="med" len="med"/>
            </a:ln>
          </p:spPr>
          <p:txBody>
            <a:bodyPr wrap="none"/>
            <a:lstStyle/>
            <a:p>
              <a:endParaRPr lang="en-US"/>
            </a:p>
          </p:txBody>
        </p:sp>
      </p:grpSp>
      <p:sp>
        <p:nvSpPr>
          <p:cNvPr id="64" name="Text Box 23"/>
          <p:cNvSpPr txBox="1">
            <a:spLocks noChangeArrowheads="1"/>
          </p:cNvSpPr>
          <p:nvPr/>
        </p:nvSpPr>
        <p:spPr bwMode="auto">
          <a:xfrm>
            <a:off x="3260399" y="4507234"/>
            <a:ext cx="386119" cy="338554"/>
          </a:xfrm>
          <a:prstGeom prst="rect">
            <a:avLst/>
          </a:prstGeom>
          <a:noFill/>
          <a:ln w="9525">
            <a:solidFill>
              <a:schemeClr val="tx1"/>
            </a:solidFill>
            <a:miter lim="800000"/>
            <a:headEnd/>
            <a:tailEnd/>
          </a:ln>
        </p:spPr>
        <p:txBody>
          <a:bodyPr wrap="square">
            <a:spAutoFit/>
          </a:bodyPr>
          <a:lstStyle/>
          <a:p>
            <a:r>
              <a:rPr lang="en-US" sz="1600" b="1" dirty="0">
                <a:solidFill>
                  <a:schemeClr val="hlink"/>
                </a:solidFill>
              </a:rPr>
              <a:t>X</a:t>
            </a:r>
            <a:endParaRPr lang="en-AU" sz="1600" b="1" dirty="0">
              <a:solidFill>
                <a:schemeClr val="hlink"/>
              </a:solidFill>
            </a:endParaRPr>
          </a:p>
        </p:txBody>
      </p:sp>
      <p:sp>
        <p:nvSpPr>
          <p:cNvPr id="73" name="Text Box 24"/>
          <p:cNvSpPr txBox="1">
            <a:spLocks noChangeArrowheads="1"/>
          </p:cNvSpPr>
          <p:nvPr/>
        </p:nvSpPr>
        <p:spPr bwMode="auto">
          <a:xfrm>
            <a:off x="5126357" y="3324147"/>
            <a:ext cx="512815" cy="338554"/>
          </a:xfrm>
          <a:prstGeom prst="rect">
            <a:avLst/>
          </a:prstGeom>
          <a:noFill/>
          <a:ln w="9525">
            <a:solidFill>
              <a:schemeClr val="tx1"/>
            </a:solidFill>
            <a:miter lim="800000"/>
            <a:headEnd/>
            <a:tailEnd/>
          </a:ln>
        </p:spPr>
        <p:txBody>
          <a:bodyPr wrap="square">
            <a:spAutoFit/>
          </a:bodyPr>
          <a:lstStyle/>
          <a:p>
            <a:pPr algn="ctr"/>
            <a:r>
              <a:rPr lang="en-US" sz="1600" b="1" dirty="0">
                <a:solidFill>
                  <a:schemeClr val="accent1"/>
                </a:solidFill>
              </a:rPr>
              <a:t>Y</a:t>
            </a:r>
            <a:endParaRPr lang="en-AU" sz="1600" b="1" dirty="0">
              <a:solidFill>
                <a:schemeClr val="accent1"/>
              </a:solidFill>
            </a:endParaRPr>
          </a:p>
        </p:txBody>
      </p:sp>
      <p:sp>
        <p:nvSpPr>
          <p:cNvPr id="81" name="Text Box 5"/>
          <p:cNvSpPr txBox="1">
            <a:spLocks noChangeArrowheads="1"/>
          </p:cNvSpPr>
          <p:nvPr/>
        </p:nvSpPr>
        <p:spPr bwMode="auto">
          <a:xfrm>
            <a:off x="6455885" y="3505728"/>
            <a:ext cx="2507494" cy="461665"/>
          </a:xfrm>
          <a:prstGeom prst="rect">
            <a:avLst/>
          </a:prstGeom>
          <a:noFill/>
          <a:ln w="9525">
            <a:noFill/>
            <a:miter lim="800000"/>
            <a:headEnd/>
            <a:tailEnd/>
          </a:ln>
          <a:effectLst/>
        </p:spPr>
        <p:txBody>
          <a:bodyPr wrap="square">
            <a:spAutoFit/>
          </a:bodyPr>
          <a:lstStyle/>
          <a:p>
            <a:pPr marL="225425" indent="-225425" algn="l" rtl="0">
              <a:spcBef>
                <a:spcPct val="50000"/>
              </a:spcBef>
            </a:pPr>
            <a:r>
              <a:rPr lang="en-US" sz="2400" b="1" dirty="0" smtClean="0">
                <a:solidFill>
                  <a:srgbClr val="0B0BEF"/>
                </a:solidFill>
                <a:latin typeface="+mn-lt"/>
              </a:rPr>
              <a:t>Triaxial Shear test</a:t>
            </a:r>
            <a:endParaRPr lang="en-US" sz="2400" b="1" dirty="0" smtClean="0">
              <a:solidFill>
                <a:srgbClr val="0B0BEF"/>
              </a:solidFill>
              <a:latin typeface="+mn-lt"/>
              <a:sym typeface="Symbol" pitchFamily="18" charset="2"/>
            </a:endParaRPr>
          </a:p>
        </p:txBody>
      </p:sp>
      <p:cxnSp>
        <p:nvCxnSpPr>
          <p:cNvPr id="83" name="Straight Arrow Connector 82"/>
          <p:cNvCxnSpPr>
            <a:stCxn id="73" idx="3"/>
          </p:cNvCxnSpPr>
          <p:nvPr/>
        </p:nvCxnSpPr>
        <p:spPr>
          <a:xfrm>
            <a:off x="5639172" y="3493424"/>
            <a:ext cx="918310" cy="169277"/>
          </a:xfrm>
          <a:prstGeom prst="straightConnector1">
            <a:avLst/>
          </a:prstGeom>
          <a:ln>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85" name="Text Box 5"/>
          <p:cNvSpPr txBox="1">
            <a:spLocks noChangeArrowheads="1"/>
          </p:cNvSpPr>
          <p:nvPr/>
        </p:nvSpPr>
        <p:spPr bwMode="auto">
          <a:xfrm>
            <a:off x="6455885" y="4829844"/>
            <a:ext cx="2507494" cy="461665"/>
          </a:xfrm>
          <a:prstGeom prst="rect">
            <a:avLst/>
          </a:prstGeom>
          <a:noFill/>
          <a:ln w="9525">
            <a:noFill/>
            <a:miter lim="800000"/>
            <a:headEnd/>
            <a:tailEnd/>
          </a:ln>
          <a:effectLst/>
        </p:spPr>
        <p:txBody>
          <a:bodyPr wrap="square">
            <a:spAutoFit/>
          </a:bodyPr>
          <a:lstStyle/>
          <a:p>
            <a:pPr marL="225425" indent="-225425" algn="l" rtl="0">
              <a:spcBef>
                <a:spcPct val="50000"/>
              </a:spcBef>
            </a:pPr>
            <a:r>
              <a:rPr lang="en-US" sz="2400" b="1" dirty="0" smtClean="0">
                <a:solidFill>
                  <a:srgbClr val="0B0BEF"/>
                </a:solidFill>
                <a:latin typeface="+mn-lt"/>
              </a:rPr>
              <a:t>Direct Shear test</a:t>
            </a:r>
            <a:endParaRPr lang="en-US" sz="2400" b="1" dirty="0" smtClean="0">
              <a:solidFill>
                <a:srgbClr val="0B0BEF"/>
              </a:solidFill>
              <a:latin typeface="+mn-lt"/>
              <a:sym typeface="Symbol" pitchFamily="18" charset="2"/>
            </a:endParaRPr>
          </a:p>
        </p:txBody>
      </p:sp>
      <p:cxnSp>
        <p:nvCxnSpPr>
          <p:cNvPr id="86" name="Straight Arrow Connector 85"/>
          <p:cNvCxnSpPr/>
          <p:nvPr/>
        </p:nvCxnSpPr>
        <p:spPr>
          <a:xfrm>
            <a:off x="3646518" y="4761149"/>
            <a:ext cx="2809366" cy="317627"/>
          </a:xfrm>
          <a:prstGeom prst="straightConnector1">
            <a:avLst/>
          </a:prstGeom>
          <a:ln>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88" name="Text Box 3"/>
          <p:cNvSpPr txBox="1">
            <a:spLocks noChangeArrowheads="1"/>
          </p:cNvSpPr>
          <p:nvPr/>
        </p:nvSpPr>
        <p:spPr bwMode="auto">
          <a:xfrm>
            <a:off x="245548" y="848023"/>
            <a:ext cx="8267383" cy="461665"/>
          </a:xfrm>
          <a:prstGeom prst="rect">
            <a:avLst/>
          </a:prstGeom>
          <a:noFill/>
          <a:ln w="9525">
            <a:noFill/>
            <a:miter lim="800000"/>
            <a:headEnd/>
            <a:tailEnd/>
          </a:ln>
        </p:spPr>
        <p:txBody>
          <a:bodyPr wrap="square">
            <a:spAutoFit/>
          </a:bodyPr>
          <a:lstStyle/>
          <a:p>
            <a:pPr marL="231775" indent="-231775" algn="l" rtl="0"/>
            <a:r>
              <a:rPr lang="en-US" sz="2400" b="1" dirty="0" smtClean="0">
                <a:latin typeface="+mn-lt"/>
              </a:rPr>
              <a:t>  Laboratory testing  must simulate field conditions and loading </a:t>
            </a:r>
            <a:endParaRPr lang="en-US" sz="2400" b="1" dirty="0">
              <a:latin typeface="+mn-lt"/>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85738" y="191940"/>
            <a:ext cx="345351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0"/>
              </a:spcBef>
              <a:buClrTx/>
              <a:buSzTx/>
              <a:buFontTx/>
              <a:buNone/>
            </a:pPr>
            <a:r>
              <a:rPr lang="en-US" altLang="en-US" sz="2800" b="0" u="sng" dirty="0">
                <a:latin typeface="Arial Black" panose="020B0A04020102020204" pitchFamily="34" charset="0"/>
              </a:rPr>
              <a:t>Laboratory tests</a:t>
            </a:r>
          </a:p>
        </p:txBody>
      </p:sp>
      <p:sp>
        <p:nvSpPr>
          <p:cNvPr id="12291" name="Text Box 3"/>
          <p:cNvSpPr txBox="1">
            <a:spLocks noChangeArrowheads="1"/>
          </p:cNvSpPr>
          <p:nvPr/>
        </p:nvSpPr>
        <p:spPr bwMode="auto">
          <a:xfrm>
            <a:off x="273050" y="862013"/>
            <a:ext cx="41798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400" u="sng" dirty="0">
                <a:solidFill>
                  <a:srgbClr val="0000FF"/>
                </a:solidFill>
              </a:rPr>
              <a:t>Simulating field conditions in the laboratory</a:t>
            </a:r>
          </a:p>
        </p:txBody>
      </p:sp>
      <p:grpSp>
        <p:nvGrpSpPr>
          <p:cNvPr id="67713" name="Group 129"/>
          <p:cNvGrpSpPr>
            <a:grpSpLocks/>
          </p:cNvGrpSpPr>
          <p:nvPr/>
        </p:nvGrpSpPr>
        <p:grpSpPr bwMode="auto">
          <a:xfrm>
            <a:off x="2257428" y="1838325"/>
            <a:ext cx="3281365" cy="4206875"/>
            <a:chOff x="1422" y="1158"/>
            <a:chExt cx="2067" cy="2650"/>
          </a:xfrm>
        </p:grpSpPr>
        <p:sp>
          <p:nvSpPr>
            <p:cNvPr id="12339" name="Text Box 57"/>
            <p:cNvSpPr txBox="1">
              <a:spLocks noChangeArrowheads="1"/>
            </p:cNvSpPr>
            <p:nvPr/>
          </p:nvSpPr>
          <p:spPr bwMode="auto">
            <a:xfrm>
              <a:off x="1680" y="2877"/>
              <a:ext cx="1809" cy="931"/>
            </a:xfrm>
            <a:prstGeom prst="rect">
              <a:avLst/>
            </a:prstGeom>
            <a:solidFill>
              <a:schemeClr val="accent1">
                <a:lumMod val="40000"/>
                <a:lumOff val="60000"/>
              </a:schemeClr>
            </a:solidFill>
            <a:ln>
              <a:noFill/>
            </a:ln>
            <a:effectLst/>
            <a:extLst/>
          </p:spPr>
          <p:txBody>
            <a:bodyPr>
              <a:spAutoFit/>
            </a:bodyPr>
            <a:lstStyle>
              <a:defPPr>
                <a:defRPr lang="en-US"/>
              </a:defPPr>
              <a:lvl1pPr algn="just" rtl="0" eaLnBrk="1" hangingPunct="1">
                <a:spcBef>
                  <a:spcPct val="50000"/>
                </a:spcBef>
                <a:buClrTx/>
                <a:buSzTx/>
                <a:buFontTx/>
                <a:buNone/>
                <a:defRPr sz="2000" b="1">
                  <a:latin typeface="+mn-lt"/>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Step 1</a:t>
              </a:r>
            </a:p>
            <a:p>
              <a:r>
                <a:rPr lang="en-US" altLang="en-US" dirty="0"/>
                <a:t>Set the specimen in the apparatus and apply the initial stress condition</a:t>
              </a:r>
            </a:p>
          </p:txBody>
        </p:sp>
        <p:grpSp>
          <p:nvGrpSpPr>
            <p:cNvPr id="12340" name="Group 120"/>
            <p:cNvGrpSpPr>
              <a:grpSpLocks/>
            </p:cNvGrpSpPr>
            <p:nvPr/>
          </p:nvGrpSpPr>
          <p:grpSpPr bwMode="auto">
            <a:xfrm>
              <a:off x="1422" y="1158"/>
              <a:ext cx="1587" cy="1536"/>
              <a:chOff x="1782" y="1032"/>
              <a:chExt cx="1587" cy="1536"/>
            </a:xfrm>
          </p:grpSpPr>
          <p:grpSp>
            <p:nvGrpSpPr>
              <p:cNvPr id="12341" name="Group 51"/>
              <p:cNvGrpSpPr>
                <a:grpSpLocks/>
              </p:cNvGrpSpPr>
              <p:nvPr/>
            </p:nvGrpSpPr>
            <p:grpSpPr bwMode="auto">
              <a:xfrm>
                <a:off x="2172" y="1311"/>
                <a:ext cx="825" cy="1017"/>
                <a:chOff x="438" y="1548"/>
                <a:chExt cx="1014" cy="1368"/>
              </a:xfrm>
            </p:grpSpPr>
            <p:sp>
              <p:nvSpPr>
                <p:cNvPr id="12346" name="Rectangle 52" descr="Stationery"/>
                <p:cNvSpPr>
                  <a:spLocks noChangeArrowheads="1"/>
                </p:cNvSpPr>
                <p:nvPr/>
              </p:nvSpPr>
              <p:spPr bwMode="auto">
                <a:xfrm>
                  <a:off x="657" y="1764"/>
                  <a:ext cx="621" cy="963"/>
                </a:xfrm>
                <a:prstGeom prst="rect">
                  <a:avLst/>
                </a:prstGeom>
                <a:blipFill dpi="0" rotWithShape="1">
                  <a:blip r:embed="rId2"/>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12347" name="Line 53"/>
                <p:cNvSpPr>
                  <a:spLocks noChangeShapeType="1"/>
                </p:cNvSpPr>
                <p:nvPr/>
              </p:nvSpPr>
              <p:spPr bwMode="auto">
                <a:xfrm>
                  <a:off x="981" y="1548"/>
                  <a:ext cx="0" cy="198"/>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48" name="Line 54"/>
                <p:cNvSpPr>
                  <a:spLocks noChangeShapeType="1"/>
                </p:cNvSpPr>
                <p:nvPr/>
              </p:nvSpPr>
              <p:spPr bwMode="auto">
                <a:xfrm rot="-5400000">
                  <a:off x="537" y="2139"/>
                  <a:ext cx="9" cy="207"/>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49" name="Line 55"/>
                <p:cNvSpPr>
                  <a:spLocks noChangeShapeType="1"/>
                </p:cNvSpPr>
                <p:nvPr/>
              </p:nvSpPr>
              <p:spPr bwMode="auto">
                <a:xfrm rot="5400000">
                  <a:off x="1358" y="2140"/>
                  <a:ext cx="0" cy="189"/>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50" name="Line 56"/>
                <p:cNvSpPr>
                  <a:spLocks noChangeShapeType="1"/>
                </p:cNvSpPr>
                <p:nvPr/>
              </p:nvSpPr>
              <p:spPr bwMode="auto">
                <a:xfrm>
                  <a:off x="954" y="2736"/>
                  <a:ext cx="0" cy="18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12342" name="Text Box 58"/>
              <p:cNvSpPr txBox="1">
                <a:spLocks noChangeArrowheads="1"/>
              </p:cNvSpPr>
              <p:nvPr/>
            </p:nvSpPr>
            <p:spPr bwMode="auto">
              <a:xfrm>
                <a:off x="2490" y="1032"/>
                <a:ext cx="4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t>vc</a:t>
                </a:r>
              </a:p>
            </p:txBody>
          </p:sp>
          <p:sp>
            <p:nvSpPr>
              <p:cNvPr id="12343" name="Text Box 62"/>
              <p:cNvSpPr txBox="1">
                <a:spLocks noChangeArrowheads="1"/>
              </p:cNvSpPr>
              <p:nvPr/>
            </p:nvSpPr>
            <p:spPr bwMode="auto">
              <a:xfrm>
                <a:off x="2478" y="2280"/>
                <a:ext cx="4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t>vc</a:t>
                </a:r>
              </a:p>
            </p:txBody>
          </p:sp>
          <p:sp>
            <p:nvSpPr>
              <p:cNvPr id="12344" name="Text Box 63"/>
              <p:cNvSpPr txBox="1">
                <a:spLocks noChangeArrowheads="1"/>
              </p:cNvSpPr>
              <p:nvPr/>
            </p:nvSpPr>
            <p:spPr bwMode="auto">
              <a:xfrm>
                <a:off x="2946" y="1668"/>
                <a:ext cx="4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err="1">
                    <a:latin typeface="Symbol" panose="05050102010706020507" pitchFamily="18" charset="2"/>
                  </a:rPr>
                  <a:t>s</a:t>
                </a:r>
                <a:r>
                  <a:rPr lang="en-US" altLang="en-US" sz="2400" b="1" baseline="-25000" dirty="0" err="1"/>
                  <a:t>hc</a:t>
                </a:r>
                <a:endParaRPr lang="en-US" altLang="en-US" sz="2400" b="1" baseline="-25000" dirty="0"/>
              </a:p>
            </p:txBody>
          </p:sp>
          <p:sp>
            <p:nvSpPr>
              <p:cNvPr id="12345" name="Text Box 64"/>
              <p:cNvSpPr txBox="1">
                <a:spLocks noChangeArrowheads="1"/>
              </p:cNvSpPr>
              <p:nvPr/>
            </p:nvSpPr>
            <p:spPr bwMode="auto">
              <a:xfrm>
                <a:off x="1782" y="1656"/>
                <a:ext cx="4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err="1">
                    <a:latin typeface="Symbol" panose="05050102010706020507" pitchFamily="18" charset="2"/>
                  </a:rPr>
                  <a:t>s</a:t>
                </a:r>
                <a:r>
                  <a:rPr lang="en-US" altLang="en-US" sz="2400" b="1" baseline="-25000" dirty="0" err="1"/>
                  <a:t>hc</a:t>
                </a:r>
                <a:endParaRPr lang="en-US" altLang="en-US" sz="2400" b="1" baseline="-25000" dirty="0"/>
              </a:p>
            </p:txBody>
          </p:sp>
        </p:grpSp>
      </p:grpSp>
      <p:grpSp>
        <p:nvGrpSpPr>
          <p:cNvPr id="12293" name="Group 128"/>
          <p:cNvGrpSpPr>
            <a:grpSpLocks/>
          </p:cNvGrpSpPr>
          <p:nvPr/>
        </p:nvGrpSpPr>
        <p:grpSpPr bwMode="auto">
          <a:xfrm>
            <a:off x="185738" y="1771650"/>
            <a:ext cx="2286000" cy="3759200"/>
            <a:chOff x="117" y="1116"/>
            <a:chExt cx="1440" cy="2368"/>
          </a:xfrm>
        </p:grpSpPr>
        <p:sp>
          <p:nvSpPr>
            <p:cNvPr id="12327" name="Text Box 44"/>
            <p:cNvSpPr txBox="1">
              <a:spLocks noChangeArrowheads="1"/>
            </p:cNvSpPr>
            <p:nvPr/>
          </p:nvSpPr>
          <p:spPr bwMode="auto">
            <a:xfrm>
              <a:off x="117" y="2844"/>
              <a:ext cx="1440" cy="640"/>
            </a:xfrm>
            <a:prstGeom prst="rect">
              <a:avLst/>
            </a:prstGeom>
            <a:solidFill>
              <a:schemeClr val="accent1">
                <a:lumMod val="40000"/>
                <a:lumOff val="60000"/>
              </a:schemeClr>
            </a:solidFill>
            <a:ln>
              <a:noFill/>
            </a:ln>
            <a:effectLst/>
            <a:extLst/>
          </p:spPr>
          <p:txBody>
            <a:bodyPr>
              <a:spAutoFit/>
            </a:bodyPr>
            <a:lstStyle>
              <a:defPPr>
                <a:defRPr lang="en-US"/>
              </a:defPPr>
              <a:lvl1pPr algn="just" rtl="0" eaLnBrk="1" hangingPunct="1">
                <a:spcBef>
                  <a:spcPct val="50000"/>
                </a:spcBef>
                <a:buClrTx/>
                <a:buSzTx/>
                <a:buFontTx/>
                <a:buNone/>
                <a:defRPr sz="2000" b="1">
                  <a:latin typeface="+mn-lt"/>
                </a:defRPr>
              </a:lvl1pPr>
              <a:lvl2pPr marL="742950" indent="-285750" eaLnBrk="0" hangingPunct="0">
                <a:spcBef>
                  <a:spcPct val="20000"/>
                </a:spcBef>
                <a:buClr>
                  <a:schemeClr val="bg2"/>
                </a:buClr>
                <a:buChar char="–"/>
                <a:defRPr sz="2800">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latin typeface="Arial" panose="020B0604020202020204" pitchFamily="34" charset="0"/>
                </a:defRPr>
              </a:lvl3pPr>
              <a:lvl4pPr marL="1600200" indent="-228600" eaLnBrk="0" hangingPunct="0">
                <a:spcBef>
                  <a:spcPct val="20000"/>
                </a:spcBef>
                <a:buClr>
                  <a:schemeClr val="bg2"/>
                </a:buClr>
                <a:buChar char="–"/>
                <a:defRPr sz="2000">
                  <a:latin typeface="Arial" panose="020B0604020202020204" pitchFamily="34" charset="0"/>
                </a:defRPr>
              </a:lvl4pPr>
              <a:lvl5pPr marL="2057400" indent="-228600" eaLnBrk="0" hangingPunct="0">
                <a:spcBef>
                  <a:spcPct val="20000"/>
                </a:spcBef>
                <a:buClr>
                  <a:schemeClr val="bg2"/>
                </a:buClr>
                <a:buChar char="•"/>
                <a:defRPr sz="2000">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latin typeface="Arial" panose="020B0604020202020204" pitchFamily="34" charset="0"/>
                </a:defRPr>
              </a:lvl9pPr>
            </a:lstStyle>
            <a:p>
              <a:r>
                <a:rPr lang="en-US" altLang="en-US" dirty="0"/>
                <a:t>Representative soil sample taken from the site</a:t>
              </a:r>
            </a:p>
          </p:txBody>
        </p:sp>
        <p:grpSp>
          <p:nvGrpSpPr>
            <p:cNvPr id="12328" name="Group 119"/>
            <p:cNvGrpSpPr>
              <a:grpSpLocks/>
            </p:cNvGrpSpPr>
            <p:nvPr/>
          </p:nvGrpSpPr>
          <p:grpSpPr bwMode="auto">
            <a:xfrm>
              <a:off x="159" y="1116"/>
              <a:ext cx="1296" cy="1617"/>
              <a:chOff x="375" y="1026"/>
              <a:chExt cx="1296" cy="1617"/>
            </a:xfrm>
          </p:grpSpPr>
          <p:grpSp>
            <p:nvGrpSpPr>
              <p:cNvPr id="12329" name="Group 43"/>
              <p:cNvGrpSpPr>
                <a:grpSpLocks/>
              </p:cNvGrpSpPr>
              <p:nvPr/>
            </p:nvGrpSpPr>
            <p:grpSpPr bwMode="auto">
              <a:xfrm>
                <a:off x="600" y="1305"/>
                <a:ext cx="780" cy="1053"/>
                <a:chOff x="438" y="1548"/>
                <a:chExt cx="1014" cy="1368"/>
              </a:xfrm>
            </p:grpSpPr>
            <p:sp>
              <p:nvSpPr>
                <p:cNvPr id="12334" name="Rectangle 38" descr="Stationery"/>
                <p:cNvSpPr>
                  <a:spLocks noChangeArrowheads="1"/>
                </p:cNvSpPr>
                <p:nvPr/>
              </p:nvSpPr>
              <p:spPr bwMode="auto">
                <a:xfrm>
                  <a:off x="657" y="1764"/>
                  <a:ext cx="621" cy="963"/>
                </a:xfrm>
                <a:prstGeom prst="rect">
                  <a:avLst/>
                </a:prstGeom>
                <a:blipFill dpi="0" rotWithShape="1">
                  <a:blip r:embed="rId2"/>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12335" name="Line 39"/>
                <p:cNvSpPr>
                  <a:spLocks noChangeShapeType="1"/>
                </p:cNvSpPr>
                <p:nvPr/>
              </p:nvSpPr>
              <p:spPr bwMode="auto">
                <a:xfrm>
                  <a:off x="981" y="1548"/>
                  <a:ext cx="0" cy="198"/>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36" name="Line 40"/>
                <p:cNvSpPr>
                  <a:spLocks noChangeShapeType="1"/>
                </p:cNvSpPr>
                <p:nvPr/>
              </p:nvSpPr>
              <p:spPr bwMode="auto">
                <a:xfrm rot="-5400000">
                  <a:off x="537" y="2139"/>
                  <a:ext cx="9" cy="207"/>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37" name="Line 41"/>
                <p:cNvSpPr>
                  <a:spLocks noChangeShapeType="1"/>
                </p:cNvSpPr>
                <p:nvPr/>
              </p:nvSpPr>
              <p:spPr bwMode="auto">
                <a:xfrm rot="5400000">
                  <a:off x="1358" y="2140"/>
                  <a:ext cx="0" cy="189"/>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38" name="Line 42"/>
                <p:cNvSpPr>
                  <a:spLocks noChangeShapeType="1"/>
                </p:cNvSpPr>
                <p:nvPr/>
              </p:nvSpPr>
              <p:spPr bwMode="auto">
                <a:xfrm>
                  <a:off x="954" y="2736"/>
                  <a:ext cx="0" cy="18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12330" name="Text Box 45"/>
              <p:cNvSpPr txBox="1">
                <a:spLocks noChangeArrowheads="1"/>
              </p:cNvSpPr>
              <p:nvPr/>
            </p:nvSpPr>
            <p:spPr bwMode="auto">
              <a:xfrm>
                <a:off x="900" y="1026"/>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0"/>
                  <a:t>0</a:t>
                </a:r>
              </a:p>
            </p:txBody>
          </p:sp>
          <p:sp>
            <p:nvSpPr>
              <p:cNvPr id="12331" name="Text Box 46"/>
              <p:cNvSpPr txBox="1">
                <a:spLocks noChangeArrowheads="1"/>
              </p:cNvSpPr>
              <p:nvPr/>
            </p:nvSpPr>
            <p:spPr bwMode="auto">
              <a:xfrm>
                <a:off x="1383" y="1707"/>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0"/>
                  <a:t>0</a:t>
                </a:r>
              </a:p>
            </p:txBody>
          </p:sp>
          <p:sp>
            <p:nvSpPr>
              <p:cNvPr id="12332" name="Text Box 47"/>
              <p:cNvSpPr txBox="1">
                <a:spLocks noChangeArrowheads="1"/>
              </p:cNvSpPr>
              <p:nvPr/>
            </p:nvSpPr>
            <p:spPr bwMode="auto">
              <a:xfrm>
                <a:off x="375" y="1716"/>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0"/>
                  <a:t>0</a:t>
                </a:r>
              </a:p>
            </p:txBody>
          </p:sp>
          <p:sp>
            <p:nvSpPr>
              <p:cNvPr id="12333" name="Text Box 48"/>
              <p:cNvSpPr txBox="1">
                <a:spLocks noChangeArrowheads="1"/>
              </p:cNvSpPr>
              <p:nvPr/>
            </p:nvSpPr>
            <p:spPr bwMode="auto">
              <a:xfrm>
                <a:off x="879" y="2355"/>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0"/>
                  <a:t>0</a:t>
                </a:r>
              </a:p>
            </p:txBody>
          </p:sp>
        </p:grpSp>
      </p:grpSp>
      <p:sp>
        <p:nvSpPr>
          <p:cNvPr id="67652" name="Text Box 68"/>
          <p:cNvSpPr txBox="1">
            <a:spLocks noChangeArrowheads="1"/>
          </p:cNvSpPr>
          <p:nvPr/>
        </p:nvSpPr>
        <p:spPr bwMode="auto">
          <a:xfrm>
            <a:off x="5991225" y="4991100"/>
            <a:ext cx="2909888" cy="1169551"/>
          </a:xfrm>
          <a:prstGeom prst="rect">
            <a:avLst/>
          </a:prstGeom>
          <a:solidFill>
            <a:schemeClr val="accent1">
              <a:lumMod val="40000"/>
              <a:lumOff val="60000"/>
            </a:schemeClr>
          </a:solidFill>
          <a:ln>
            <a:noFill/>
          </a:ln>
          <a:effectLs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50000"/>
              </a:spcBef>
              <a:buClrTx/>
              <a:buSzTx/>
              <a:buFontTx/>
              <a:buNone/>
            </a:pPr>
            <a:r>
              <a:rPr lang="en-US" altLang="en-US" sz="2000" b="1" dirty="0">
                <a:latin typeface="+mn-lt"/>
              </a:rPr>
              <a:t>Step 2</a:t>
            </a:r>
          </a:p>
          <a:p>
            <a:pPr algn="just" rtl="0" eaLnBrk="1" hangingPunct="1">
              <a:spcBef>
                <a:spcPct val="50000"/>
              </a:spcBef>
              <a:buClrTx/>
              <a:buSzTx/>
              <a:buFontTx/>
              <a:buNone/>
            </a:pPr>
            <a:r>
              <a:rPr lang="en-US" altLang="en-US" sz="2000" b="1" dirty="0">
                <a:latin typeface="+mn-lt"/>
              </a:rPr>
              <a:t>Apply the corresponding field stress conditions</a:t>
            </a:r>
          </a:p>
        </p:txBody>
      </p:sp>
      <p:grpSp>
        <p:nvGrpSpPr>
          <p:cNvPr id="67714" name="Group 130"/>
          <p:cNvGrpSpPr>
            <a:grpSpLocks/>
          </p:cNvGrpSpPr>
          <p:nvPr/>
        </p:nvGrpSpPr>
        <p:grpSpPr bwMode="auto">
          <a:xfrm>
            <a:off x="4114806" y="0"/>
            <a:ext cx="4641856" cy="2600325"/>
            <a:chOff x="2592" y="0"/>
            <a:chExt cx="2924" cy="1638"/>
          </a:xfrm>
        </p:grpSpPr>
        <p:grpSp>
          <p:nvGrpSpPr>
            <p:cNvPr id="12312" name="Group 102"/>
            <p:cNvGrpSpPr>
              <a:grpSpLocks/>
            </p:cNvGrpSpPr>
            <p:nvPr/>
          </p:nvGrpSpPr>
          <p:grpSpPr bwMode="auto">
            <a:xfrm>
              <a:off x="3920" y="0"/>
              <a:ext cx="1596" cy="1501"/>
              <a:chOff x="3812" y="66"/>
              <a:chExt cx="1596" cy="1498"/>
            </a:xfrm>
          </p:grpSpPr>
          <p:grpSp>
            <p:nvGrpSpPr>
              <p:cNvPr id="12317" name="Group 91"/>
              <p:cNvGrpSpPr>
                <a:grpSpLocks/>
              </p:cNvGrpSpPr>
              <p:nvPr/>
            </p:nvGrpSpPr>
            <p:grpSpPr bwMode="auto">
              <a:xfrm>
                <a:off x="4185" y="345"/>
                <a:ext cx="825" cy="1017"/>
                <a:chOff x="438" y="1548"/>
                <a:chExt cx="1014" cy="1368"/>
              </a:xfrm>
            </p:grpSpPr>
            <p:sp>
              <p:nvSpPr>
                <p:cNvPr id="12322" name="Rectangle 92" descr="Stationery"/>
                <p:cNvSpPr>
                  <a:spLocks noChangeArrowheads="1"/>
                </p:cNvSpPr>
                <p:nvPr/>
              </p:nvSpPr>
              <p:spPr bwMode="auto">
                <a:xfrm>
                  <a:off x="657" y="1764"/>
                  <a:ext cx="621" cy="963"/>
                </a:xfrm>
                <a:prstGeom prst="rect">
                  <a:avLst/>
                </a:prstGeom>
                <a:blipFill dpi="0" rotWithShape="1">
                  <a:blip r:embed="rId2"/>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12323" name="Line 93"/>
                <p:cNvSpPr>
                  <a:spLocks noChangeShapeType="1"/>
                </p:cNvSpPr>
                <p:nvPr/>
              </p:nvSpPr>
              <p:spPr bwMode="auto">
                <a:xfrm>
                  <a:off x="981" y="1548"/>
                  <a:ext cx="0" cy="198"/>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24" name="Line 94"/>
                <p:cNvSpPr>
                  <a:spLocks noChangeShapeType="1"/>
                </p:cNvSpPr>
                <p:nvPr/>
              </p:nvSpPr>
              <p:spPr bwMode="auto">
                <a:xfrm rot="-5400000">
                  <a:off x="537" y="2139"/>
                  <a:ext cx="9" cy="207"/>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25" name="Line 95"/>
                <p:cNvSpPr>
                  <a:spLocks noChangeShapeType="1"/>
                </p:cNvSpPr>
                <p:nvPr/>
              </p:nvSpPr>
              <p:spPr bwMode="auto">
                <a:xfrm rot="5400000">
                  <a:off x="1358" y="2140"/>
                  <a:ext cx="0" cy="189"/>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26" name="Line 96"/>
                <p:cNvSpPr>
                  <a:spLocks noChangeShapeType="1"/>
                </p:cNvSpPr>
                <p:nvPr/>
              </p:nvSpPr>
              <p:spPr bwMode="auto">
                <a:xfrm>
                  <a:off x="954" y="2736"/>
                  <a:ext cx="0" cy="18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12318" name="Text Box 97"/>
              <p:cNvSpPr txBox="1">
                <a:spLocks noChangeArrowheads="1"/>
              </p:cNvSpPr>
              <p:nvPr/>
            </p:nvSpPr>
            <p:spPr bwMode="auto">
              <a:xfrm>
                <a:off x="4475" y="66"/>
                <a:ext cx="801"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200" b="1">
                    <a:latin typeface="Symbol" panose="05050102010706020507" pitchFamily="18" charset="2"/>
                  </a:rPr>
                  <a:t>s</a:t>
                </a:r>
                <a:r>
                  <a:rPr lang="en-US" altLang="en-US" sz="2200" b="1" baseline="-25000"/>
                  <a:t>vc </a:t>
                </a:r>
                <a:r>
                  <a:rPr lang="en-US" altLang="en-US" sz="2200" b="1"/>
                  <a:t>+ </a:t>
                </a:r>
                <a:r>
                  <a:rPr lang="en-US" altLang="en-US" sz="2200" b="1">
                    <a:latin typeface="Symbol" panose="05050102010706020507" pitchFamily="18" charset="2"/>
                  </a:rPr>
                  <a:t>Ds</a:t>
                </a:r>
                <a:endParaRPr lang="en-US" altLang="en-US" sz="2200" b="1" baseline="-25000"/>
              </a:p>
            </p:txBody>
          </p:sp>
          <p:sp>
            <p:nvSpPr>
              <p:cNvPr id="12319" name="Text Box 99"/>
              <p:cNvSpPr txBox="1">
                <a:spLocks noChangeArrowheads="1"/>
              </p:cNvSpPr>
              <p:nvPr/>
            </p:nvSpPr>
            <p:spPr bwMode="auto">
              <a:xfrm>
                <a:off x="4985" y="702"/>
                <a:ext cx="4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err="1">
                    <a:latin typeface="Symbol" panose="05050102010706020507" pitchFamily="18" charset="2"/>
                  </a:rPr>
                  <a:t>s</a:t>
                </a:r>
                <a:r>
                  <a:rPr lang="en-US" altLang="en-US" sz="2400" b="1" baseline="-25000" dirty="0" err="1"/>
                  <a:t>hc</a:t>
                </a:r>
                <a:endParaRPr lang="en-US" altLang="en-US" sz="2400" b="1" baseline="-25000" dirty="0"/>
              </a:p>
            </p:txBody>
          </p:sp>
          <p:sp>
            <p:nvSpPr>
              <p:cNvPr id="12320" name="Text Box 100"/>
              <p:cNvSpPr txBox="1">
                <a:spLocks noChangeArrowheads="1"/>
              </p:cNvSpPr>
              <p:nvPr/>
            </p:nvSpPr>
            <p:spPr bwMode="auto">
              <a:xfrm>
                <a:off x="3812" y="690"/>
                <a:ext cx="4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a:latin typeface="Symbol" panose="05050102010706020507" pitchFamily="18" charset="2"/>
                  </a:rPr>
                  <a:t>s</a:t>
                </a:r>
                <a:r>
                  <a:rPr lang="en-US" altLang="en-US" sz="2400" b="1" baseline="-25000"/>
                  <a:t>hc</a:t>
                </a:r>
              </a:p>
            </p:txBody>
          </p:sp>
          <p:sp>
            <p:nvSpPr>
              <p:cNvPr id="12321" name="Text Box 101"/>
              <p:cNvSpPr txBox="1">
                <a:spLocks noChangeArrowheads="1"/>
              </p:cNvSpPr>
              <p:nvPr/>
            </p:nvSpPr>
            <p:spPr bwMode="auto">
              <a:xfrm>
                <a:off x="4518" y="1295"/>
                <a:ext cx="801"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200" b="1">
                    <a:latin typeface="Symbol" panose="05050102010706020507" pitchFamily="18" charset="2"/>
                  </a:rPr>
                  <a:t>s</a:t>
                </a:r>
                <a:r>
                  <a:rPr lang="en-US" altLang="en-US" sz="2200" b="1" baseline="-25000"/>
                  <a:t>vc </a:t>
                </a:r>
                <a:r>
                  <a:rPr lang="en-US" altLang="en-US" sz="2200" b="1"/>
                  <a:t>+ </a:t>
                </a:r>
                <a:r>
                  <a:rPr lang="en-US" altLang="en-US" sz="2200" b="1">
                    <a:latin typeface="Symbol" panose="05050102010706020507" pitchFamily="18" charset="2"/>
                  </a:rPr>
                  <a:t>Ds</a:t>
                </a:r>
                <a:endParaRPr lang="en-US" altLang="en-US" sz="2400" b="1"/>
              </a:p>
            </p:txBody>
          </p:sp>
        </p:grpSp>
        <p:sp>
          <p:nvSpPr>
            <p:cNvPr id="12313" name="Line 114"/>
            <p:cNvSpPr>
              <a:spLocks noChangeShapeType="1"/>
            </p:cNvSpPr>
            <p:nvPr/>
          </p:nvSpPr>
          <p:spPr bwMode="auto">
            <a:xfrm flipV="1">
              <a:off x="4473" y="594"/>
              <a:ext cx="504" cy="42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14" name="Line 121"/>
            <p:cNvSpPr>
              <a:spLocks noChangeShapeType="1"/>
            </p:cNvSpPr>
            <p:nvPr/>
          </p:nvSpPr>
          <p:spPr bwMode="auto">
            <a:xfrm flipV="1">
              <a:off x="2934" y="792"/>
              <a:ext cx="972" cy="846"/>
            </a:xfrm>
            <a:prstGeom prst="line">
              <a:avLst/>
            </a:prstGeom>
            <a:noFill/>
            <a:ln w="8890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15" name="Rectangle 122"/>
            <p:cNvSpPr>
              <a:spLocks noChangeArrowheads="1"/>
            </p:cNvSpPr>
            <p:nvPr/>
          </p:nvSpPr>
          <p:spPr bwMode="auto">
            <a:xfrm>
              <a:off x="3915" y="45"/>
              <a:ext cx="1575" cy="146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12316" name="Text Box 126"/>
            <p:cNvSpPr txBox="1">
              <a:spLocks noChangeArrowheads="1"/>
            </p:cNvSpPr>
            <p:nvPr/>
          </p:nvSpPr>
          <p:spPr bwMode="auto">
            <a:xfrm rot="19200000">
              <a:off x="2592" y="1080"/>
              <a:ext cx="1305"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smtClean="0"/>
                <a:t>Triaxial </a:t>
              </a:r>
              <a:r>
                <a:rPr lang="en-US" altLang="en-US" sz="2000" b="1" dirty="0"/>
                <a:t>test</a:t>
              </a:r>
            </a:p>
          </p:txBody>
        </p:sp>
      </p:grpSp>
      <p:grpSp>
        <p:nvGrpSpPr>
          <p:cNvPr id="67715" name="Group 131"/>
          <p:cNvGrpSpPr>
            <a:grpSpLocks/>
          </p:cNvGrpSpPr>
          <p:nvPr/>
        </p:nvGrpSpPr>
        <p:grpSpPr bwMode="auto">
          <a:xfrm>
            <a:off x="3960818" y="2514600"/>
            <a:ext cx="4764093" cy="2409825"/>
            <a:chOff x="2495" y="1584"/>
            <a:chExt cx="3001" cy="1518"/>
          </a:xfrm>
        </p:grpSpPr>
        <p:grpSp>
          <p:nvGrpSpPr>
            <p:cNvPr id="12298" name="Group 123"/>
            <p:cNvGrpSpPr>
              <a:grpSpLocks/>
            </p:cNvGrpSpPr>
            <p:nvPr/>
          </p:nvGrpSpPr>
          <p:grpSpPr bwMode="auto">
            <a:xfrm>
              <a:off x="3957" y="1584"/>
              <a:ext cx="1533" cy="1518"/>
              <a:chOff x="3957" y="1539"/>
              <a:chExt cx="1533" cy="1518"/>
            </a:xfrm>
          </p:grpSpPr>
          <p:sp>
            <p:nvSpPr>
              <p:cNvPr id="12302" name="Rectangle 105" descr="Stationery"/>
              <p:cNvSpPr>
                <a:spLocks noChangeArrowheads="1"/>
              </p:cNvSpPr>
              <p:nvPr/>
            </p:nvSpPr>
            <p:spPr bwMode="auto">
              <a:xfrm>
                <a:off x="4486" y="1979"/>
                <a:ext cx="505" cy="715"/>
              </a:xfrm>
              <a:prstGeom prst="rect">
                <a:avLst/>
              </a:prstGeom>
              <a:blipFill dpi="0" rotWithShape="1">
                <a:blip r:embed="rId2"/>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12303" name="Line 106"/>
              <p:cNvSpPr>
                <a:spLocks noChangeShapeType="1"/>
              </p:cNvSpPr>
              <p:nvPr/>
            </p:nvSpPr>
            <p:spPr bwMode="auto">
              <a:xfrm>
                <a:off x="4750" y="1818"/>
                <a:ext cx="0" cy="147"/>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04" name="Line 108"/>
              <p:cNvSpPr>
                <a:spLocks noChangeShapeType="1"/>
              </p:cNvSpPr>
              <p:nvPr/>
            </p:nvSpPr>
            <p:spPr bwMode="auto">
              <a:xfrm rot="5400000">
                <a:off x="5137" y="2018"/>
                <a:ext cx="0" cy="298"/>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05" name="Line 109"/>
              <p:cNvSpPr>
                <a:spLocks noChangeShapeType="1"/>
              </p:cNvSpPr>
              <p:nvPr/>
            </p:nvSpPr>
            <p:spPr bwMode="auto">
              <a:xfrm>
                <a:off x="4728" y="2701"/>
                <a:ext cx="0" cy="134"/>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06" name="Text Box 110"/>
              <p:cNvSpPr txBox="1">
                <a:spLocks noChangeArrowheads="1"/>
              </p:cNvSpPr>
              <p:nvPr/>
            </p:nvSpPr>
            <p:spPr bwMode="auto">
              <a:xfrm>
                <a:off x="4626" y="1539"/>
                <a:ext cx="80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t>vc</a:t>
                </a:r>
                <a:endParaRPr lang="en-US" altLang="en-US" sz="2400" b="1" dirty="0"/>
              </a:p>
            </p:txBody>
          </p:sp>
          <p:sp>
            <p:nvSpPr>
              <p:cNvPr id="12307" name="Text Box 113"/>
              <p:cNvSpPr txBox="1">
                <a:spLocks noChangeArrowheads="1"/>
              </p:cNvSpPr>
              <p:nvPr/>
            </p:nvSpPr>
            <p:spPr bwMode="auto">
              <a:xfrm>
                <a:off x="4641" y="2769"/>
                <a:ext cx="80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l" rtl="0" eaLnBrk="1" hangingPunct="1">
                  <a:spcBef>
                    <a:spcPct val="50000"/>
                  </a:spcBef>
                  <a:buClrTx/>
                  <a:buSzTx/>
                  <a:buFontTx/>
                  <a:buNone/>
                </a:pPr>
                <a:r>
                  <a:rPr lang="en-US" altLang="en-US" sz="2400" b="1" dirty="0">
                    <a:latin typeface="Symbol" panose="05050102010706020507" pitchFamily="18" charset="2"/>
                  </a:rPr>
                  <a:t>s</a:t>
                </a:r>
                <a:r>
                  <a:rPr lang="en-US" altLang="en-US" sz="2400" b="1" baseline="-25000" dirty="0"/>
                  <a:t>vc</a:t>
                </a:r>
                <a:endParaRPr lang="en-US" altLang="en-US" sz="2400" b="1" dirty="0"/>
              </a:p>
            </p:txBody>
          </p:sp>
          <p:sp>
            <p:nvSpPr>
              <p:cNvPr id="12308" name="Line 115"/>
              <p:cNvSpPr>
                <a:spLocks noChangeShapeType="1"/>
              </p:cNvSpPr>
              <p:nvPr/>
            </p:nvSpPr>
            <p:spPr bwMode="auto">
              <a:xfrm>
                <a:off x="4491" y="2304"/>
                <a:ext cx="5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09" name="Line 116"/>
              <p:cNvSpPr>
                <a:spLocks noChangeShapeType="1"/>
              </p:cNvSpPr>
              <p:nvPr/>
            </p:nvSpPr>
            <p:spPr bwMode="auto">
              <a:xfrm rot="5400000">
                <a:off x="4324" y="2366"/>
                <a:ext cx="0" cy="298"/>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10" name="Text Box 117"/>
              <p:cNvSpPr txBox="1">
                <a:spLocks noChangeArrowheads="1"/>
              </p:cNvSpPr>
              <p:nvPr/>
            </p:nvSpPr>
            <p:spPr bwMode="auto">
              <a:xfrm>
                <a:off x="5220" y="1989"/>
                <a:ext cx="2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dirty="0">
                    <a:latin typeface="Symbol" panose="05050102010706020507" pitchFamily="18" charset="2"/>
                  </a:rPr>
                  <a:t>t</a:t>
                </a:r>
              </a:p>
            </p:txBody>
          </p:sp>
          <p:sp>
            <p:nvSpPr>
              <p:cNvPr id="12311" name="Text Box 118"/>
              <p:cNvSpPr txBox="1">
                <a:spLocks noChangeArrowheads="1"/>
              </p:cNvSpPr>
              <p:nvPr/>
            </p:nvSpPr>
            <p:spPr bwMode="auto">
              <a:xfrm>
                <a:off x="3957" y="2355"/>
                <a:ext cx="2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400" b="1">
                    <a:latin typeface="Symbol" panose="05050102010706020507" pitchFamily="18" charset="2"/>
                  </a:rPr>
                  <a:t>t</a:t>
                </a:r>
              </a:p>
            </p:txBody>
          </p:sp>
        </p:grpSp>
        <p:sp>
          <p:nvSpPr>
            <p:cNvPr id="12299" name="Rectangle 124"/>
            <p:cNvSpPr>
              <a:spLocks noChangeArrowheads="1"/>
            </p:cNvSpPr>
            <p:nvPr/>
          </p:nvSpPr>
          <p:spPr bwMode="auto">
            <a:xfrm>
              <a:off x="3921" y="1626"/>
              <a:ext cx="1575" cy="146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en-US" altLang="en-US" sz="2000"/>
            </a:p>
          </p:txBody>
        </p:sp>
        <p:sp>
          <p:nvSpPr>
            <p:cNvPr id="12300" name="Line 125"/>
            <p:cNvSpPr>
              <a:spLocks noChangeShapeType="1"/>
            </p:cNvSpPr>
            <p:nvPr/>
          </p:nvSpPr>
          <p:spPr bwMode="auto">
            <a:xfrm>
              <a:off x="2967" y="1698"/>
              <a:ext cx="954" cy="747"/>
            </a:xfrm>
            <a:prstGeom prst="line">
              <a:avLst/>
            </a:prstGeom>
            <a:noFill/>
            <a:ln w="8890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2301" name="Text Box 127"/>
            <p:cNvSpPr txBox="1">
              <a:spLocks noChangeArrowheads="1"/>
            </p:cNvSpPr>
            <p:nvPr/>
          </p:nvSpPr>
          <p:spPr bwMode="auto">
            <a:xfrm rot="2150569">
              <a:off x="2495" y="2007"/>
              <a:ext cx="166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en-US" sz="2000" b="1" dirty="0"/>
                <a:t>Direct shear test</a:t>
              </a:r>
            </a:p>
          </p:txBody>
        </p:sp>
      </p:grpSp>
    </p:spTree>
    <p:extLst>
      <p:ext uri="{BB962C8B-B14F-4D97-AF65-F5344CB8AC3E}">
        <p14:creationId xmlns:p14="http://schemas.microsoft.com/office/powerpoint/2010/main" val="3857792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7713"/>
                                        </p:tgtEl>
                                        <p:attrNameLst>
                                          <p:attrName>style.visibility</p:attrName>
                                        </p:attrNameLst>
                                      </p:cBhvr>
                                      <p:to>
                                        <p:strVal val="visible"/>
                                      </p:to>
                                    </p:set>
                                    <p:animEffect transition="in" filter="wipe(left)">
                                      <p:cBhvr>
                                        <p:cTn id="7" dur="2000"/>
                                        <p:tgtEl>
                                          <p:spTgt spid="677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765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67714"/>
                                        </p:tgtEl>
                                        <p:attrNameLst>
                                          <p:attrName>style.visibility</p:attrName>
                                        </p:attrNameLst>
                                      </p:cBhvr>
                                      <p:to>
                                        <p:strVal val="visible"/>
                                      </p:to>
                                    </p:set>
                                    <p:animEffect transition="in" filter="wipe(left)">
                                      <p:cBhvr>
                                        <p:cTn id="16" dur="2000"/>
                                        <p:tgtEl>
                                          <p:spTgt spid="6771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67715"/>
                                        </p:tgtEl>
                                        <p:attrNameLst>
                                          <p:attrName>style.visibility</p:attrName>
                                        </p:attrNameLst>
                                      </p:cBhvr>
                                      <p:to>
                                        <p:strVal val="visible"/>
                                      </p:to>
                                    </p:set>
                                    <p:animEffect transition="in" filter="wipe(left)">
                                      <p:cBhvr>
                                        <p:cTn id="21" dur="2000"/>
                                        <p:tgtEl>
                                          <p:spTgt spid="67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5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5"/>
          <p:cNvSpPr txBox="1">
            <a:spLocks noChangeArrowheads="1"/>
          </p:cNvSpPr>
          <p:nvPr/>
        </p:nvSpPr>
        <p:spPr bwMode="auto">
          <a:xfrm>
            <a:off x="164288" y="582809"/>
            <a:ext cx="6826246" cy="461665"/>
          </a:xfrm>
          <a:prstGeom prst="rect">
            <a:avLst/>
          </a:prstGeom>
          <a:noFill/>
          <a:ln w="9525">
            <a:noFill/>
            <a:miter lim="800000"/>
            <a:headEnd/>
            <a:tailEnd/>
          </a:ln>
          <a:effectLst/>
        </p:spPr>
        <p:txBody>
          <a:bodyPr wrap="square">
            <a:spAutoFit/>
          </a:bodyPr>
          <a:lstStyle/>
          <a:p>
            <a:pPr marL="225425" indent="-225425" algn="l" rtl="0">
              <a:spcBef>
                <a:spcPct val="50000"/>
              </a:spcBef>
              <a:buFont typeface="Arial" pitchFamily="34" charset="0"/>
              <a:buChar char="•"/>
            </a:pPr>
            <a:r>
              <a:rPr lang="en-US" sz="2400" b="1" dirty="0" smtClean="0">
                <a:latin typeface="+mn-lt"/>
              </a:rPr>
              <a:t>In laboratory, a soil sample can fail in two ways:</a:t>
            </a:r>
          </a:p>
        </p:txBody>
      </p:sp>
      <p:sp>
        <p:nvSpPr>
          <p:cNvPr id="19" name="Rectangle 32" descr="Recycled paper"/>
          <p:cNvSpPr>
            <a:spLocks noChangeArrowheads="1"/>
          </p:cNvSpPr>
          <p:nvPr/>
        </p:nvSpPr>
        <p:spPr bwMode="auto">
          <a:xfrm>
            <a:off x="1246785" y="2835762"/>
            <a:ext cx="1435100" cy="1463675"/>
          </a:xfrm>
          <a:prstGeom prst="rect">
            <a:avLst/>
          </a:prstGeom>
          <a:blipFill>
            <a:blip r:embed="rId2" cstate="print"/>
            <a:tile tx="0" ty="0" sx="100000" sy="100000" flip="none" algn="tl"/>
          </a:blipFill>
          <a:ln w="9525">
            <a:solidFill>
              <a:schemeClr val="tx1"/>
            </a:solidFill>
            <a:miter lim="800000"/>
            <a:headEnd/>
            <a:tailEnd/>
          </a:ln>
        </p:spPr>
        <p:txBody>
          <a:bodyPr wrap="none" anchor="ctr"/>
          <a:lstStyle/>
          <a:p>
            <a:endParaRPr lang="en-US"/>
          </a:p>
        </p:txBody>
      </p:sp>
      <p:sp>
        <p:nvSpPr>
          <p:cNvPr id="20" name="Text Box 39"/>
          <p:cNvSpPr txBox="1">
            <a:spLocks noChangeArrowheads="1"/>
          </p:cNvSpPr>
          <p:nvPr/>
        </p:nvSpPr>
        <p:spPr bwMode="auto">
          <a:xfrm>
            <a:off x="1480358" y="2080906"/>
            <a:ext cx="493713" cy="400110"/>
          </a:xfrm>
          <a:prstGeom prst="rect">
            <a:avLst/>
          </a:prstGeom>
          <a:noFill/>
          <a:ln w="9525">
            <a:noFill/>
            <a:miter lim="800000"/>
            <a:headEnd/>
            <a:tailEnd/>
          </a:ln>
        </p:spPr>
        <p:txBody>
          <a:bodyPr>
            <a:spAutoFit/>
          </a:bodyPr>
          <a:lstStyle/>
          <a:p>
            <a:pPr algn="l"/>
            <a:r>
              <a:rPr lang="en-US" sz="2000" b="1" dirty="0" smtClean="0">
                <a:latin typeface="Symbol" pitchFamily="18" charset="2"/>
              </a:rPr>
              <a:t>s</a:t>
            </a:r>
            <a:r>
              <a:rPr lang="en-US" sz="2000" b="1" baseline="-25000" dirty="0" smtClean="0">
                <a:latin typeface="Times New Roman" pitchFamily="18" charset="0"/>
              </a:rPr>
              <a:t>1</a:t>
            </a:r>
            <a:endParaRPr lang="en-US" sz="2000" b="1" baseline="-25000" dirty="0">
              <a:latin typeface="Times New Roman" pitchFamily="18" charset="0"/>
            </a:endParaRPr>
          </a:p>
        </p:txBody>
      </p:sp>
      <p:sp>
        <p:nvSpPr>
          <p:cNvPr id="21" name="Text Box 40"/>
          <p:cNvSpPr txBox="1">
            <a:spLocks noChangeArrowheads="1"/>
          </p:cNvSpPr>
          <p:nvPr/>
        </p:nvSpPr>
        <p:spPr bwMode="auto">
          <a:xfrm>
            <a:off x="1548947" y="4862444"/>
            <a:ext cx="493713" cy="400110"/>
          </a:xfrm>
          <a:prstGeom prst="rect">
            <a:avLst/>
          </a:prstGeom>
          <a:noFill/>
          <a:ln w="9525">
            <a:noFill/>
            <a:miter lim="800000"/>
            <a:headEnd/>
            <a:tailEnd/>
          </a:ln>
        </p:spPr>
        <p:txBody>
          <a:bodyPr>
            <a:spAutoFit/>
          </a:bodyPr>
          <a:lstStyle/>
          <a:p>
            <a:pPr algn="l"/>
            <a:r>
              <a:rPr lang="en-US" sz="2000" b="1" dirty="0" smtClean="0">
                <a:latin typeface="Symbol" pitchFamily="18" charset="2"/>
              </a:rPr>
              <a:t>s</a:t>
            </a:r>
            <a:r>
              <a:rPr lang="en-US" sz="2000" b="1" baseline="-25000" dirty="0" smtClean="0">
                <a:latin typeface="Times New Roman" pitchFamily="18" charset="0"/>
              </a:rPr>
              <a:t>1</a:t>
            </a:r>
            <a:endParaRPr lang="en-US" sz="2000" b="1" baseline="-25000" dirty="0">
              <a:latin typeface="Times New Roman" pitchFamily="18" charset="0"/>
            </a:endParaRPr>
          </a:p>
        </p:txBody>
      </p:sp>
      <p:sp>
        <p:nvSpPr>
          <p:cNvPr id="22" name="Text Box 41"/>
          <p:cNvSpPr txBox="1">
            <a:spLocks noChangeArrowheads="1"/>
          </p:cNvSpPr>
          <p:nvPr/>
        </p:nvSpPr>
        <p:spPr bwMode="auto">
          <a:xfrm>
            <a:off x="3171416" y="3208822"/>
            <a:ext cx="493713" cy="400110"/>
          </a:xfrm>
          <a:prstGeom prst="rect">
            <a:avLst/>
          </a:prstGeom>
          <a:noFill/>
          <a:ln w="9525">
            <a:noFill/>
            <a:miter lim="800000"/>
            <a:headEnd/>
            <a:tailEnd/>
          </a:ln>
        </p:spPr>
        <p:txBody>
          <a:bodyPr>
            <a:spAutoFit/>
          </a:bodyPr>
          <a:lstStyle/>
          <a:p>
            <a:pPr algn="l" rtl="0"/>
            <a:r>
              <a:rPr lang="en-US" sz="2000" b="1" dirty="0" smtClean="0">
                <a:latin typeface="Symbol" pitchFamily="18" charset="2"/>
              </a:rPr>
              <a:t>s</a:t>
            </a:r>
            <a:r>
              <a:rPr lang="en-US" sz="2000" b="1" baseline="-25000" dirty="0" smtClean="0">
                <a:latin typeface="Times New Roman" pitchFamily="18" charset="0"/>
              </a:rPr>
              <a:t>3</a:t>
            </a:r>
            <a:endParaRPr lang="en-US" sz="2000" b="1" baseline="-25000" dirty="0">
              <a:latin typeface="Times New Roman" pitchFamily="18" charset="0"/>
            </a:endParaRPr>
          </a:p>
        </p:txBody>
      </p:sp>
      <p:sp>
        <p:nvSpPr>
          <p:cNvPr id="23" name="Text Box 42"/>
          <p:cNvSpPr txBox="1">
            <a:spLocks noChangeArrowheads="1"/>
          </p:cNvSpPr>
          <p:nvPr/>
        </p:nvSpPr>
        <p:spPr bwMode="auto">
          <a:xfrm>
            <a:off x="203343" y="3165280"/>
            <a:ext cx="493713" cy="400110"/>
          </a:xfrm>
          <a:prstGeom prst="rect">
            <a:avLst/>
          </a:prstGeom>
          <a:noFill/>
          <a:ln w="9525">
            <a:noFill/>
            <a:miter lim="800000"/>
            <a:headEnd/>
            <a:tailEnd/>
          </a:ln>
        </p:spPr>
        <p:txBody>
          <a:bodyPr>
            <a:spAutoFit/>
          </a:bodyPr>
          <a:lstStyle/>
          <a:p>
            <a:pPr algn="l"/>
            <a:r>
              <a:rPr lang="en-US" sz="2000" b="1" dirty="0" smtClean="0">
                <a:latin typeface="Symbol" pitchFamily="18" charset="2"/>
              </a:rPr>
              <a:t>s</a:t>
            </a:r>
            <a:r>
              <a:rPr lang="en-US" sz="2000" b="1" baseline="-25000" dirty="0" smtClean="0">
                <a:latin typeface="Times New Roman" pitchFamily="18" charset="0"/>
              </a:rPr>
              <a:t>3</a:t>
            </a:r>
            <a:endParaRPr lang="en-US" sz="2000" b="1" baseline="-25000" dirty="0">
              <a:latin typeface="Times New Roman" pitchFamily="18" charset="0"/>
            </a:endParaRPr>
          </a:p>
        </p:txBody>
      </p:sp>
      <p:cxnSp>
        <p:nvCxnSpPr>
          <p:cNvPr id="24" name="Straight Arrow Connector 23"/>
          <p:cNvCxnSpPr/>
          <p:nvPr/>
        </p:nvCxnSpPr>
        <p:spPr>
          <a:xfrm rot="5400000">
            <a:off x="1601465" y="2450793"/>
            <a:ext cx="741363" cy="1588"/>
          </a:xfrm>
          <a:prstGeom prst="straightConnector1">
            <a:avLst/>
          </a:prstGeom>
          <a:noFill/>
          <a:ln w="38100">
            <a:solidFill>
              <a:schemeClr val="tx1"/>
            </a:solidFill>
            <a:round/>
            <a:headEnd/>
            <a:tailEnd type="triangle" w="med" len="med"/>
          </a:ln>
        </p:spPr>
      </p:cxnSp>
      <p:cxnSp>
        <p:nvCxnSpPr>
          <p:cNvPr id="25" name="Straight Arrow Connector 24"/>
          <p:cNvCxnSpPr/>
          <p:nvPr/>
        </p:nvCxnSpPr>
        <p:spPr>
          <a:xfrm rot="16200000" flipV="1">
            <a:off x="1519190" y="4744583"/>
            <a:ext cx="898897" cy="8606"/>
          </a:xfrm>
          <a:prstGeom prst="straightConnector1">
            <a:avLst/>
          </a:prstGeom>
          <a:noFill/>
          <a:ln w="38100">
            <a:solidFill>
              <a:schemeClr val="tx1"/>
            </a:solidFill>
            <a:round/>
            <a:headEnd/>
            <a:tailEnd type="triangle" w="med" len="med"/>
          </a:ln>
        </p:spPr>
      </p:cxnSp>
      <p:cxnSp>
        <p:nvCxnSpPr>
          <p:cNvPr id="26" name="Straight Arrow Connector 25"/>
          <p:cNvCxnSpPr>
            <a:stCxn id="22" idx="2"/>
          </p:cNvCxnSpPr>
          <p:nvPr/>
        </p:nvCxnSpPr>
        <p:spPr>
          <a:xfrm flipH="1" flipV="1">
            <a:off x="2679505" y="3578949"/>
            <a:ext cx="738768" cy="29983"/>
          </a:xfrm>
          <a:prstGeom prst="straightConnector1">
            <a:avLst/>
          </a:prstGeom>
          <a:noFill/>
          <a:ln w="38100">
            <a:solidFill>
              <a:schemeClr val="tx1"/>
            </a:solidFill>
            <a:round/>
            <a:headEnd/>
            <a:tailEnd type="triangle" w="med" len="med"/>
          </a:ln>
        </p:spPr>
      </p:cxnSp>
      <p:cxnSp>
        <p:nvCxnSpPr>
          <p:cNvPr id="27" name="Straight Arrow Connector 26"/>
          <p:cNvCxnSpPr/>
          <p:nvPr/>
        </p:nvCxnSpPr>
        <p:spPr>
          <a:xfrm rot="10800000" flipV="1">
            <a:off x="347888" y="3560942"/>
            <a:ext cx="898897" cy="8606"/>
          </a:xfrm>
          <a:prstGeom prst="straightConnector1">
            <a:avLst/>
          </a:prstGeom>
          <a:noFill/>
          <a:ln w="38100">
            <a:solidFill>
              <a:schemeClr val="tx1"/>
            </a:solidFill>
            <a:round/>
            <a:headEnd type="triangle"/>
            <a:tailEnd type="none" w="med" len="med"/>
          </a:ln>
        </p:spPr>
      </p:cxnSp>
      <p:sp>
        <p:nvSpPr>
          <p:cNvPr id="36" name="Line 43"/>
          <p:cNvSpPr>
            <a:spLocks noChangeShapeType="1"/>
          </p:cNvSpPr>
          <p:nvPr/>
        </p:nvSpPr>
        <p:spPr bwMode="auto">
          <a:xfrm flipV="1">
            <a:off x="1392835" y="2979031"/>
            <a:ext cx="1289050" cy="1310881"/>
          </a:xfrm>
          <a:prstGeom prst="line">
            <a:avLst/>
          </a:prstGeom>
          <a:noFill/>
          <a:ln w="9525">
            <a:solidFill>
              <a:schemeClr val="tx1"/>
            </a:solidFill>
            <a:round/>
            <a:headEnd/>
            <a:tailEnd/>
          </a:ln>
        </p:spPr>
        <p:txBody>
          <a:bodyPr wrap="none"/>
          <a:lstStyle/>
          <a:p>
            <a:endParaRPr lang="en-US"/>
          </a:p>
        </p:txBody>
      </p:sp>
      <p:sp>
        <p:nvSpPr>
          <p:cNvPr id="39" name="Text Box 5"/>
          <p:cNvSpPr txBox="1">
            <a:spLocks noChangeArrowheads="1"/>
          </p:cNvSpPr>
          <p:nvPr/>
        </p:nvSpPr>
        <p:spPr bwMode="auto">
          <a:xfrm>
            <a:off x="305408" y="972472"/>
            <a:ext cx="3612517" cy="1015663"/>
          </a:xfrm>
          <a:prstGeom prst="rect">
            <a:avLst/>
          </a:prstGeom>
          <a:noFill/>
          <a:ln w="9525">
            <a:solidFill>
              <a:srgbClr val="00B050"/>
            </a:solidFill>
            <a:miter lim="800000"/>
            <a:headEnd/>
            <a:tailEnd/>
          </a:ln>
          <a:effectLst/>
        </p:spPr>
        <p:txBody>
          <a:bodyPr wrap="square">
            <a:spAutoFit/>
          </a:bodyPr>
          <a:lstStyle/>
          <a:p>
            <a:pPr algn="just" rtl="0">
              <a:spcBef>
                <a:spcPct val="50000"/>
              </a:spcBef>
            </a:pPr>
            <a:r>
              <a:rPr lang="en-US" sz="2000" b="1" dirty="0" smtClean="0">
                <a:solidFill>
                  <a:srgbClr val="C00000"/>
                </a:solidFill>
                <a:latin typeface="+mn-lt"/>
              </a:rPr>
              <a:t>Way 1: Increase normal stress (</a:t>
            </a:r>
            <a:r>
              <a:rPr lang="en-US" sz="2000" b="1" dirty="0" smtClean="0">
                <a:solidFill>
                  <a:srgbClr val="C00000"/>
                </a:solidFill>
                <a:latin typeface="Symbol" pitchFamily="18" charset="2"/>
              </a:rPr>
              <a:t>s</a:t>
            </a:r>
            <a:r>
              <a:rPr lang="en-US" sz="2000" b="1" baseline="-25000" dirty="0" smtClean="0">
                <a:solidFill>
                  <a:srgbClr val="C00000"/>
                </a:solidFill>
                <a:latin typeface="+mn-lt"/>
              </a:rPr>
              <a:t>1</a:t>
            </a:r>
            <a:r>
              <a:rPr lang="en-US" sz="2000" b="1" dirty="0" smtClean="0">
                <a:solidFill>
                  <a:srgbClr val="C00000"/>
                </a:solidFill>
                <a:latin typeface="+mn-lt"/>
              </a:rPr>
              <a:t>) to failure with confining stress (</a:t>
            </a:r>
            <a:r>
              <a:rPr lang="en-US" sz="2000" b="1" dirty="0" smtClean="0">
                <a:solidFill>
                  <a:srgbClr val="C00000"/>
                </a:solidFill>
                <a:latin typeface="Symbol" pitchFamily="18" charset="2"/>
              </a:rPr>
              <a:t>s</a:t>
            </a:r>
            <a:r>
              <a:rPr lang="en-US" sz="2000" b="1" baseline="-25000" dirty="0" smtClean="0">
                <a:solidFill>
                  <a:srgbClr val="C00000"/>
                </a:solidFill>
                <a:latin typeface="+mn-lt"/>
              </a:rPr>
              <a:t>3</a:t>
            </a:r>
            <a:r>
              <a:rPr lang="en-US" sz="2000" b="1" dirty="0" smtClean="0">
                <a:solidFill>
                  <a:srgbClr val="C00000"/>
                </a:solidFill>
                <a:latin typeface="+mn-lt"/>
              </a:rPr>
              <a:t>) constant </a:t>
            </a:r>
          </a:p>
        </p:txBody>
      </p:sp>
      <p:sp>
        <p:nvSpPr>
          <p:cNvPr id="45" name="Rectangle 32" descr="Recycled paper"/>
          <p:cNvSpPr>
            <a:spLocks noChangeArrowheads="1"/>
          </p:cNvSpPr>
          <p:nvPr/>
        </p:nvSpPr>
        <p:spPr bwMode="auto">
          <a:xfrm>
            <a:off x="6056682" y="2835762"/>
            <a:ext cx="1435100" cy="1463675"/>
          </a:xfrm>
          <a:prstGeom prst="rect">
            <a:avLst/>
          </a:prstGeom>
          <a:blipFill>
            <a:blip r:embed="rId2" cstate="print"/>
            <a:tile tx="0" ty="0" sx="100000" sy="100000" flip="none" algn="tl"/>
          </a:blipFill>
          <a:ln w="9525">
            <a:solidFill>
              <a:schemeClr val="tx1"/>
            </a:solidFill>
            <a:miter lim="800000"/>
            <a:headEnd/>
            <a:tailEnd/>
          </a:ln>
        </p:spPr>
        <p:txBody>
          <a:bodyPr wrap="none" anchor="ctr"/>
          <a:lstStyle/>
          <a:p>
            <a:endParaRPr lang="en-US"/>
          </a:p>
        </p:txBody>
      </p:sp>
      <p:sp>
        <p:nvSpPr>
          <p:cNvPr id="48" name="Text Box 39"/>
          <p:cNvSpPr txBox="1">
            <a:spLocks noChangeArrowheads="1"/>
          </p:cNvSpPr>
          <p:nvPr/>
        </p:nvSpPr>
        <p:spPr bwMode="auto">
          <a:xfrm>
            <a:off x="4710239" y="2080906"/>
            <a:ext cx="2149947" cy="400110"/>
          </a:xfrm>
          <a:prstGeom prst="rect">
            <a:avLst/>
          </a:prstGeom>
          <a:noFill/>
          <a:ln w="9525">
            <a:noFill/>
            <a:miter lim="800000"/>
            <a:headEnd/>
            <a:tailEnd/>
          </a:ln>
        </p:spPr>
        <p:txBody>
          <a:bodyPr wrap="square">
            <a:spAutoFit/>
          </a:bodyPr>
          <a:lstStyle/>
          <a:p>
            <a:pPr algn="l"/>
            <a:r>
              <a:rPr lang="en-US" sz="2000" b="1" dirty="0" smtClean="0">
                <a:latin typeface="+mn-lt"/>
              </a:rPr>
              <a:t>Normal Stress, </a:t>
            </a:r>
            <a:r>
              <a:rPr lang="en-US" sz="2000" b="1" dirty="0" err="1" smtClean="0">
                <a:latin typeface="Symbol" pitchFamily="18" charset="2"/>
              </a:rPr>
              <a:t>s</a:t>
            </a:r>
            <a:r>
              <a:rPr lang="en-US" sz="2000" b="1" baseline="-25000" dirty="0" err="1" smtClean="0">
                <a:latin typeface="Times New Roman" pitchFamily="18" charset="0"/>
              </a:rPr>
              <a:t>n</a:t>
            </a:r>
            <a:endParaRPr lang="en-US" sz="2000" b="1" baseline="-25000" dirty="0">
              <a:latin typeface="Times New Roman" pitchFamily="18" charset="0"/>
            </a:endParaRPr>
          </a:p>
        </p:txBody>
      </p:sp>
      <p:sp>
        <p:nvSpPr>
          <p:cNvPr id="55" name="Text Box 40"/>
          <p:cNvSpPr txBox="1">
            <a:spLocks noChangeArrowheads="1"/>
          </p:cNvSpPr>
          <p:nvPr/>
        </p:nvSpPr>
        <p:spPr bwMode="auto">
          <a:xfrm>
            <a:off x="6237657" y="4862444"/>
            <a:ext cx="493713" cy="369332"/>
          </a:xfrm>
          <a:prstGeom prst="rect">
            <a:avLst/>
          </a:prstGeom>
          <a:noFill/>
          <a:ln w="9525">
            <a:noFill/>
            <a:miter lim="800000"/>
            <a:headEnd/>
            <a:tailEnd/>
          </a:ln>
        </p:spPr>
        <p:txBody>
          <a:bodyPr>
            <a:spAutoFit/>
          </a:bodyPr>
          <a:lstStyle/>
          <a:p>
            <a:pPr algn="l"/>
            <a:r>
              <a:rPr lang="en-US" b="1" dirty="0" err="1" smtClean="0">
                <a:latin typeface="Symbol" pitchFamily="18" charset="2"/>
              </a:rPr>
              <a:t>s</a:t>
            </a:r>
            <a:r>
              <a:rPr lang="en-US" b="1" baseline="-25000" dirty="0" err="1" smtClean="0">
                <a:latin typeface="Times New Roman" pitchFamily="18" charset="0"/>
              </a:rPr>
              <a:t>n</a:t>
            </a:r>
            <a:endParaRPr lang="en-US" b="1" baseline="-25000" dirty="0">
              <a:latin typeface="Times New Roman" pitchFamily="18" charset="0"/>
            </a:endParaRPr>
          </a:p>
        </p:txBody>
      </p:sp>
      <p:sp>
        <p:nvSpPr>
          <p:cNvPr id="56" name="Text Box 41"/>
          <p:cNvSpPr txBox="1">
            <a:spLocks noChangeArrowheads="1"/>
          </p:cNvSpPr>
          <p:nvPr/>
        </p:nvSpPr>
        <p:spPr bwMode="auto">
          <a:xfrm>
            <a:off x="7629568" y="2805382"/>
            <a:ext cx="1719672" cy="369332"/>
          </a:xfrm>
          <a:prstGeom prst="rect">
            <a:avLst/>
          </a:prstGeom>
          <a:noFill/>
          <a:ln w="9525">
            <a:noFill/>
            <a:miter lim="800000"/>
            <a:headEnd/>
            <a:tailEnd/>
          </a:ln>
        </p:spPr>
        <p:txBody>
          <a:bodyPr wrap="square">
            <a:spAutoFit/>
          </a:bodyPr>
          <a:lstStyle/>
          <a:p>
            <a:pPr algn="l" rtl="0"/>
            <a:r>
              <a:rPr lang="en-US" b="1" dirty="0" smtClean="0">
                <a:latin typeface="+mn-lt"/>
              </a:rPr>
              <a:t>Shear Stress, </a:t>
            </a:r>
            <a:r>
              <a:rPr lang="en-US" b="1" dirty="0" smtClean="0">
                <a:latin typeface="Symbol" pitchFamily="18" charset="2"/>
              </a:rPr>
              <a:t>t</a:t>
            </a:r>
            <a:endParaRPr lang="en-US" b="1" baseline="-25000" dirty="0">
              <a:latin typeface="Times New Roman" pitchFamily="18" charset="0"/>
            </a:endParaRPr>
          </a:p>
        </p:txBody>
      </p:sp>
      <p:sp>
        <p:nvSpPr>
          <p:cNvPr id="57" name="Text Box 42"/>
          <p:cNvSpPr txBox="1">
            <a:spLocks noChangeArrowheads="1"/>
          </p:cNvSpPr>
          <p:nvPr/>
        </p:nvSpPr>
        <p:spPr bwMode="auto">
          <a:xfrm>
            <a:off x="4910926" y="3449740"/>
            <a:ext cx="493713" cy="369332"/>
          </a:xfrm>
          <a:prstGeom prst="rect">
            <a:avLst/>
          </a:prstGeom>
          <a:noFill/>
          <a:ln w="9525">
            <a:noFill/>
            <a:miter lim="800000"/>
            <a:headEnd/>
            <a:tailEnd/>
          </a:ln>
        </p:spPr>
        <p:txBody>
          <a:bodyPr>
            <a:spAutoFit/>
          </a:bodyPr>
          <a:lstStyle/>
          <a:p>
            <a:pPr algn="l"/>
            <a:r>
              <a:rPr lang="en-US" b="1" dirty="0" smtClean="0">
                <a:latin typeface="Symbol" pitchFamily="18" charset="2"/>
              </a:rPr>
              <a:t>t</a:t>
            </a:r>
            <a:endParaRPr lang="en-US" b="1" baseline="-25000" dirty="0">
              <a:latin typeface="Times New Roman" pitchFamily="18" charset="0"/>
            </a:endParaRPr>
          </a:p>
        </p:txBody>
      </p:sp>
      <p:cxnSp>
        <p:nvCxnSpPr>
          <p:cNvPr id="58" name="Straight Arrow Connector 57"/>
          <p:cNvCxnSpPr/>
          <p:nvPr/>
        </p:nvCxnSpPr>
        <p:spPr>
          <a:xfrm rot="5400000">
            <a:off x="6411362" y="2450793"/>
            <a:ext cx="741363" cy="1588"/>
          </a:xfrm>
          <a:prstGeom prst="straightConnector1">
            <a:avLst/>
          </a:prstGeom>
          <a:noFill/>
          <a:ln w="38100">
            <a:solidFill>
              <a:schemeClr val="tx1"/>
            </a:solidFill>
            <a:round/>
            <a:headEnd/>
            <a:tailEnd type="triangle" w="med" len="med"/>
          </a:ln>
        </p:spPr>
      </p:cxnSp>
      <p:cxnSp>
        <p:nvCxnSpPr>
          <p:cNvPr id="59" name="Straight Arrow Connector 58"/>
          <p:cNvCxnSpPr/>
          <p:nvPr/>
        </p:nvCxnSpPr>
        <p:spPr>
          <a:xfrm rot="16200000" flipV="1">
            <a:off x="6329087" y="4744583"/>
            <a:ext cx="898897" cy="8606"/>
          </a:xfrm>
          <a:prstGeom prst="straightConnector1">
            <a:avLst/>
          </a:prstGeom>
          <a:noFill/>
          <a:ln w="38100">
            <a:solidFill>
              <a:schemeClr val="tx1"/>
            </a:solidFill>
            <a:round/>
            <a:headEnd/>
            <a:tailEnd type="triangle" w="med" len="med"/>
          </a:ln>
        </p:spPr>
      </p:cxnSp>
      <p:cxnSp>
        <p:nvCxnSpPr>
          <p:cNvPr id="60" name="Straight Arrow Connector 59"/>
          <p:cNvCxnSpPr/>
          <p:nvPr/>
        </p:nvCxnSpPr>
        <p:spPr>
          <a:xfrm rot="5400000">
            <a:off x="7858389" y="2839835"/>
            <a:ext cx="1588" cy="739563"/>
          </a:xfrm>
          <a:prstGeom prst="straightConnector1">
            <a:avLst/>
          </a:prstGeom>
          <a:noFill/>
          <a:ln w="38100">
            <a:solidFill>
              <a:schemeClr val="tx1"/>
            </a:solidFill>
            <a:round/>
            <a:headEnd/>
            <a:tailEnd type="triangle" w="med" len="med"/>
          </a:ln>
        </p:spPr>
      </p:cxnSp>
      <p:cxnSp>
        <p:nvCxnSpPr>
          <p:cNvPr id="61" name="Straight Arrow Connector 60"/>
          <p:cNvCxnSpPr/>
          <p:nvPr/>
        </p:nvCxnSpPr>
        <p:spPr>
          <a:xfrm rot="10800000" flipV="1">
            <a:off x="5157784" y="3810465"/>
            <a:ext cx="898897" cy="8606"/>
          </a:xfrm>
          <a:prstGeom prst="straightConnector1">
            <a:avLst/>
          </a:prstGeom>
          <a:noFill/>
          <a:ln w="38100">
            <a:solidFill>
              <a:schemeClr val="tx1"/>
            </a:solidFill>
            <a:round/>
            <a:headEnd type="triangle"/>
            <a:tailEnd type="none" w="med" len="med"/>
          </a:ln>
        </p:spPr>
      </p:cxnSp>
      <p:sp>
        <p:nvSpPr>
          <p:cNvPr id="63" name="Text Box 5"/>
          <p:cNvSpPr txBox="1">
            <a:spLocks noChangeArrowheads="1"/>
          </p:cNvSpPr>
          <p:nvPr/>
        </p:nvSpPr>
        <p:spPr bwMode="auto">
          <a:xfrm>
            <a:off x="5115306" y="972472"/>
            <a:ext cx="3477152" cy="1015663"/>
          </a:xfrm>
          <a:prstGeom prst="rect">
            <a:avLst/>
          </a:prstGeom>
          <a:noFill/>
          <a:ln w="9525">
            <a:noFill/>
            <a:miter lim="800000"/>
            <a:headEnd/>
            <a:tailEnd/>
          </a:ln>
          <a:effectLst/>
        </p:spPr>
        <p:txBody>
          <a:bodyPr wrap="square">
            <a:spAutoFit/>
          </a:bodyPr>
          <a:lstStyle/>
          <a:p>
            <a:pPr algn="just" rtl="0">
              <a:spcBef>
                <a:spcPct val="50000"/>
              </a:spcBef>
            </a:pPr>
            <a:r>
              <a:rPr lang="en-US" sz="2000" b="1" dirty="0" smtClean="0">
                <a:solidFill>
                  <a:srgbClr val="C00000"/>
                </a:solidFill>
                <a:latin typeface="+mn-lt"/>
              </a:rPr>
              <a:t>Way 2: Normal stress is applied and held constant then shear stress is applied to failure</a:t>
            </a:r>
          </a:p>
        </p:txBody>
      </p:sp>
      <p:sp>
        <p:nvSpPr>
          <p:cNvPr id="65" name="Text Box 5"/>
          <p:cNvSpPr txBox="1">
            <a:spLocks noChangeArrowheads="1"/>
          </p:cNvSpPr>
          <p:nvPr/>
        </p:nvSpPr>
        <p:spPr bwMode="auto">
          <a:xfrm>
            <a:off x="630408" y="5414355"/>
            <a:ext cx="7744336" cy="461665"/>
          </a:xfrm>
          <a:prstGeom prst="rect">
            <a:avLst/>
          </a:prstGeom>
          <a:noFill/>
          <a:ln w="9525">
            <a:noFill/>
            <a:miter lim="800000"/>
            <a:headEnd/>
            <a:tailEnd/>
          </a:ln>
          <a:effectLst/>
        </p:spPr>
        <p:txBody>
          <a:bodyPr wrap="square">
            <a:spAutoFit/>
          </a:bodyPr>
          <a:lstStyle/>
          <a:p>
            <a:pPr marL="225425" indent="-225425" algn="l" rtl="0">
              <a:spcBef>
                <a:spcPct val="50000"/>
              </a:spcBef>
            </a:pPr>
            <a:r>
              <a:rPr lang="en-US" sz="2400" b="1" dirty="0" smtClean="0">
                <a:solidFill>
                  <a:srgbClr val="0B0BEF"/>
                </a:solidFill>
                <a:latin typeface="+mn-lt"/>
              </a:rPr>
              <a:t>Triaxial Shear Test			      Direct Shear Test</a:t>
            </a:r>
          </a:p>
        </p:txBody>
      </p:sp>
      <p:cxnSp>
        <p:nvCxnSpPr>
          <p:cNvPr id="67" name="Straight Connector 66"/>
          <p:cNvCxnSpPr>
            <a:stCxn id="45" idx="1"/>
            <a:endCxn id="45" idx="3"/>
          </p:cNvCxnSpPr>
          <p:nvPr/>
        </p:nvCxnSpPr>
        <p:spPr>
          <a:xfrm rot="10800000" flipH="1">
            <a:off x="6056682" y="3567600"/>
            <a:ext cx="14351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Introduction</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a:solidFill>
                  <a:schemeClr val="tx1"/>
                </a:solidFill>
                <a:effectLst>
                  <a:outerShdw blurRad="38100" dist="38100" dir="2700000" algn="tl">
                    <a:srgbClr val="000000">
                      <a:alpha val="43137"/>
                    </a:srgbClr>
                  </a:outerShdw>
                </a:effectLst>
                <a:latin typeface="Arial Black" pitchFamily="34" charset="0"/>
              </a:rPr>
              <a:t>Components of Shear Strength of Soils</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t>
            </a:r>
            <a:r>
              <a:rPr lang="en-US" sz="2000" dirty="0">
                <a:solidFill>
                  <a:schemeClr val="tx1"/>
                </a:solidFill>
                <a:effectLst>
                  <a:outerShdw blurRad="38100" dist="38100" dir="2700000" algn="tl">
                    <a:srgbClr val="000000">
                      <a:alpha val="43137"/>
                    </a:srgbClr>
                  </a:outerShdw>
                </a:effectLst>
                <a:latin typeface="Arial Black" pitchFamily="34" charset="0"/>
              </a:rPr>
              <a:t>and Shear Stresses </a:t>
            </a:r>
            <a:r>
              <a:rPr lang="en-US" sz="2000" dirty="0" smtClean="0">
                <a:solidFill>
                  <a:schemeClr val="tx1"/>
                </a:solidFill>
                <a:effectLst>
                  <a:outerShdw blurRad="38100" dist="38100" dir="2700000" algn="tl">
                    <a:srgbClr val="000000">
                      <a:alpha val="43137"/>
                    </a:srgbClr>
                  </a:outerShdw>
                </a:effectLst>
                <a:latin typeface="Arial Black" pitchFamily="34" charset="0"/>
              </a:rPr>
              <a:t>on </a:t>
            </a:r>
            <a:r>
              <a:rPr lang="en-US" sz="2000" dirty="0">
                <a:solidFill>
                  <a:schemeClr val="tx1"/>
                </a:solidFill>
                <a:effectLst>
                  <a:outerShdw blurRad="38100" dist="38100" dir="2700000" algn="tl">
                    <a:srgbClr val="000000">
                      <a:alpha val="43137"/>
                    </a:srgbClr>
                  </a:outerShdw>
                </a:effectLst>
                <a:latin typeface="Arial Black" pitchFamily="34" charset="0"/>
              </a:rPr>
              <a:t>a Plane</a:t>
            </a:r>
            <a:endParaRPr lang="en-US" sz="2000" dirty="0" smtClean="0">
              <a:solidFill>
                <a:srgbClr val="FF0000"/>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rgbClr val="FF0000"/>
                </a:solidFill>
                <a:effectLst>
                  <a:outerShdw blurRad="38100" dist="38100" dir="2700000" algn="tl">
                    <a:srgbClr val="000000">
                      <a:alpha val="43137"/>
                    </a:srgbClr>
                  </a:outerShdw>
                </a:effectLst>
                <a:latin typeface="Arial Black" pitchFamily="34" charset="0"/>
              </a:rPr>
              <a:t>Direct Shear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Triaxial Compression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262569621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21" name="Rectangle 9"/>
          <p:cNvSpPr>
            <a:spLocks noChangeArrowheads="1"/>
          </p:cNvSpPr>
          <p:nvPr/>
        </p:nvSpPr>
        <p:spPr bwMode="auto">
          <a:xfrm>
            <a:off x="381000" y="4637563"/>
            <a:ext cx="4575969"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AU" altLang="en-US" sz="2000" b="1" dirty="0">
                <a:solidFill>
                  <a:srgbClr val="7030A0"/>
                </a:solidFill>
                <a:latin typeface="+mn-lt"/>
              </a:rPr>
              <a:t>Other laboratory tests </a:t>
            </a:r>
            <a:r>
              <a:rPr lang="en-AU" altLang="en-US" sz="2000" b="1" dirty="0" smtClean="0">
                <a:solidFill>
                  <a:srgbClr val="7030A0"/>
                </a:solidFill>
                <a:latin typeface="+mn-lt"/>
              </a:rPr>
              <a:t>include:</a:t>
            </a:r>
            <a:endParaRPr lang="en-AU" altLang="en-US" sz="2000" b="1" dirty="0">
              <a:solidFill>
                <a:srgbClr val="7030A0"/>
              </a:solidFill>
              <a:latin typeface="+mn-lt"/>
            </a:endParaRPr>
          </a:p>
          <a:p>
            <a:pPr marL="228600" indent="-228600" algn="just" rtl="0" eaLnBrk="1" hangingPunct="1">
              <a:spcBef>
                <a:spcPct val="0"/>
              </a:spcBef>
              <a:buClrTx/>
              <a:buSzTx/>
              <a:buFont typeface="Arial" panose="020B0604020202020204" pitchFamily="34" charset="0"/>
              <a:buChar char="•"/>
            </a:pPr>
            <a:r>
              <a:rPr lang="en-AU" altLang="en-US" sz="2000" b="1" dirty="0">
                <a:solidFill>
                  <a:srgbClr val="0000FF"/>
                </a:solidFill>
                <a:latin typeface="+mn-lt"/>
              </a:rPr>
              <a:t>Direct simple shear </a:t>
            </a:r>
            <a:r>
              <a:rPr lang="en-AU" altLang="en-US" sz="2000" b="1" dirty="0" smtClean="0">
                <a:solidFill>
                  <a:srgbClr val="0000FF"/>
                </a:solidFill>
                <a:latin typeface="+mn-lt"/>
              </a:rPr>
              <a:t>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Torsional or ring </a:t>
            </a:r>
            <a:r>
              <a:rPr lang="en-AU" altLang="en-US" sz="2000" b="1" dirty="0">
                <a:solidFill>
                  <a:srgbClr val="0000FF"/>
                </a:solidFill>
                <a:latin typeface="+mn-lt"/>
              </a:rPr>
              <a:t>shear </a:t>
            </a:r>
            <a:r>
              <a:rPr lang="en-AU" altLang="en-US" sz="2000" b="1" dirty="0" smtClean="0">
                <a:solidFill>
                  <a:srgbClr val="0000FF"/>
                </a:solidFill>
                <a:latin typeface="+mn-lt"/>
              </a:rPr>
              <a:t>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Hollow cylinder 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Plane </a:t>
            </a:r>
            <a:r>
              <a:rPr lang="en-AU" altLang="en-US" sz="2000" b="1" dirty="0">
                <a:solidFill>
                  <a:srgbClr val="0000FF"/>
                </a:solidFill>
                <a:latin typeface="+mn-lt"/>
              </a:rPr>
              <a:t>strain triaxial </a:t>
            </a:r>
            <a:r>
              <a:rPr lang="en-AU" altLang="en-US" sz="2000" b="1" dirty="0" smtClean="0">
                <a:solidFill>
                  <a:srgbClr val="0000FF"/>
                </a:solidFill>
                <a:latin typeface="+mn-lt"/>
              </a:rPr>
              <a:t>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Laboratory </a:t>
            </a:r>
            <a:r>
              <a:rPr lang="en-AU" altLang="en-US" sz="2000" b="1" dirty="0">
                <a:solidFill>
                  <a:srgbClr val="0000FF"/>
                </a:solidFill>
                <a:latin typeface="+mn-lt"/>
              </a:rPr>
              <a:t>vane shear </a:t>
            </a:r>
            <a:r>
              <a:rPr lang="en-AU" altLang="en-US" sz="2000" b="1" dirty="0" smtClean="0">
                <a:solidFill>
                  <a:srgbClr val="0000FF"/>
                </a:solidFill>
                <a:latin typeface="+mn-lt"/>
              </a:rPr>
              <a:t>test</a:t>
            </a:r>
          </a:p>
          <a:p>
            <a:pPr marL="228600" indent="-228600" algn="just" rtl="0" eaLnBrk="1" hangingPunct="1">
              <a:spcBef>
                <a:spcPct val="0"/>
              </a:spcBef>
              <a:buClrTx/>
              <a:buSzTx/>
              <a:buFont typeface="Arial" panose="020B0604020202020204" pitchFamily="34" charset="0"/>
              <a:buChar char="•"/>
            </a:pPr>
            <a:r>
              <a:rPr lang="en-AU" altLang="en-US" sz="2000" b="1" dirty="0" smtClean="0">
                <a:solidFill>
                  <a:srgbClr val="0000FF"/>
                </a:solidFill>
                <a:latin typeface="+mn-lt"/>
              </a:rPr>
              <a:t>Laboratory </a:t>
            </a:r>
            <a:r>
              <a:rPr lang="en-AU" altLang="en-US" sz="2000" b="1" dirty="0">
                <a:solidFill>
                  <a:srgbClr val="0000FF"/>
                </a:solidFill>
                <a:latin typeface="+mn-lt"/>
              </a:rPr>
              <a:t>fall cone </a:t>
            </a:r>
            <a:r>
              <a:rPr lang="en-AU" altLang="en-US" sz="2000" b="1" dirty="0" smtClean="0">
                <a:solidFill>
                  <a:srgbClr val="0000FF"/>
                </a:solidFill>
                <a:latin typeface="+mn-lt"/>
              </a:rPr>
              <a:t>test.</a:t>
            </a:r>
            <a:endParaRPr lang="en-AU" altLang="en-US" sz="2000" b="1" dirty="0">
              <a:solidFill>
                <a:srgbClr val="0000FF"/>
              </a:solidFill>
              <a:latin typeface="+mn-lt"/>
            </a:endParaRPr>
          </a:p>
        </p:txBody>
      </p:sp>
      <p:sp>
        <p:nvSpPr>
          <p:cNvPr id="10243" name="Rectangle 4"/>
          <p:cNvSpPr>
            <a:spLocks noChangeArrowheads="1"/>
          </p:cNvSpPr>
          <p:nvPr/>
        </p:nvSpPr>
        <p:spPr bwMode="auto">
          <a:xfrm>
            <a:off x="367506" y="294430"/>
            <a:ext cx="842803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400" b="0" dirty="0">
                <a:solidFill>
                  <a:schemeClr val="tx2"/>
                </a:solidFill>
                <a:latin typeface="Arial Black" panose="020B0A04020102020204" pitchFamily="34" charset="0"/>
              </a:rPr>
              <a:t>Determination of shear strength parameters of soils </a:t>
            </a:r>
            <a:r>
              <a:rPr lang="en-US" altLang="en-US" sz="2400" dirty="0" smtClean="0">
                <a:solidFill>
                  <a:schemeClr val="tx2"/>
                </a:solidFill>
                <a:latin typeface="Arial Black" panose="020B0A04020102020204" pitchFamily="34" charset="0"/>
              </a:rPr>
              <a:t>(</a:t>
            </a:r>
            <a:r>
              <a:rPr lang="en-US" altLang="en-US" sz="2400" dirty="0" smtClean="0">
                <a:solidFill>
                  <a:srgbClr val="0000FF"/>
                </a:solidFill>
                <a:latin typeface="+mn-lt"/>
              </a:rPr>
              <a:t>C</a:t>
            </a:r>
            <a:r>
              <a:rPr lang="en-US" altLang="en-US" sz="2400" dirty="0" smtClean="0">
                <a:solidFill>
                  <a:srgbClr val="0000FF"/>
                </a:solidFill>
                <a:latin typeface="Arial Black" panose="020B0A04020102020204" pitchFamily="34" charset="0"/>
              </a:rPr>
              <a:t>, </a:t>
            </a:r>
            <a:r>
              <a:rPr lang="en-US" altLang="en-US" sz="2400" dirty="0">
                <a:solidFill>
                  <a:srgbClr val="0000FF"/>
                </a:solidFill>
                <a:latin typeface="Symbol" panose="05050102010706020507" pitchFamily="18" charset="2"/>
              </a:rPr>
              <a:t>f</a:t>
            </a:r>
            <a:r>
              <a:rPr lang="en-US" altLang="en-US" sz="2400" dirty="0">
                <a:solidFill>
                  <a:schemeClr val="tx2"/>
                </a:solidFill>
                <a:latin typeface="Symbol" panose="05050102010706020507" pitchFamily="18" charset="2"/>
              </a:rPr>
              <a:t> </a:t>
            </a:r>
            <a:r>
              <a:rPr lang="en-US" altLang="en-US" sz="2400" dirty="0">
                <a:solidFill>
                  <a:schemeClr val="tx2"/>
                </a:solidFill>
              </a:rPr>
              <a:t>or</a:t>
            </a:r>
            <a:r>
              <a:rPr lang="en-US" altLang="en-US" sz="2400" dirty="0">
                <a:solidFill>
                  <a:schemeClr val="tx2"/>
                </a:solidFill>
                <a:latin typeface="Symbol" panose="05050102010706020507" pitchFamily="18" charset="2"/>
              </a:rPr>
              <a:t> </a:t>
            </a:r>
            <a:r>
              <a:rPr lang="en-US" altLang="en-US" sz="2400" dirty="0" smtClean="0">
                <a:solidFill>
                  <a:srgbClr val="009900"/>
                </a:solidFill>
              </a:rPr>
              <a:t>C</a:t>
            </a:r>
            <a:r>
              <a:rPr lang="en-US" altLang="en-US" sz="2400" dirty="0" smtClean="0">
                <a:solidFill>
                  <a:srgbClr val="009900"/>
                </a:solidFill>
                <a:latin typeface="Blazing" panose="00000400000000000000" pitchFamily="2" charset="0"/>
              </a:rPr>
              <a:t>’,</a:t>
            </a:r>
            <a:r>
              <a:rPr lang="en-US" altLang="en-US" sz="2400" dirty="0" smtClean="0">
                <a:solidFill>
                  <a:srgbClr val="009900"/>
                </a:solidFill>
                <a:latin typeface="Symbol" panose="05050102010706020507" pitchFamily="18" charset="2"/>
              </a:rPr>
              <a:t> f</a:t>
            </a:r>
            <a:r>
              <a:rPr lang="en-US" altLang="en-US" sz="2400" dirty="0" smtClean="0">
                <a:solidFill>
                  <a:srgbClr val="009900"/>
                </a:solidFill>
                <a:latin typeface="Blazing" panose="00000400000000000000" pitchFamily="2" charset="0"/>
              </a:rPr>
              <a:t>’</a:t>
            </a:r>
            <a:r>
              <a:rPr lang="en-US" altLang="en-US" sz="2400" dirty="0" smtClean="0">
                <a:latin typeface="Symbol" panose="05050102010706020507" pitchFamily="18" charset="2"/>
              </a:rPr>
              <a:t>)</a:t>
            </a:r>
            <a:endParaRPr lang="en-AU" altLang="en-US" sz="2400" dirty="0">
              <a:latin typeface="Symbol" panose="05050102010706020507" pitchFamily="18" charset="2"/>
            </a:endParaRPr>
          </a:p>
        </p:txBody>
      </p:sp>
      <p:grpSp>
        <p:nvGrpSpPr>
          <p:cNvPr id="64532" name="Group 20"/>
          <p:cNvGrpSpPr>
            <a:grpSpLocks/>
          </p:cNvGrpSpPr>
          <p:nvPr/>
        </p:nvGrpSpPr>
        <p:grpSpPr bwMode="auto">
          <a:xfrm>
            <a:off x="1165225" y="1109666"/>
            <a:ext cx="7048500" cy="1187454"/>
            <a:chOff x="734" y="492"/>
            <a:chExt cx="4440" cy="748"/>
          </a:xfrm>
        </p:grpSpPr>
        <p:grpSp>
          <p:nvGrpSpPr>
            <p:cNvPr id="10252" name="Group 12"/>
            <p:cNvGrpSpPr>
              <a:grpSpLocks/>
            </p:cNvGrpSpPr>
            <p:nvPr/>
          </p:nvGrpSpPr>
          <p:grpSpPr bwMode="auto">
            <a:xfrm>
              <a:off x="734" y="495"/>
              <a:ext cx="2083" cy="745"/>
              <a:chOff x="734" y="495"/>
              <a:chExt cx="2083" cy="745"/>
            </a:xfrm>
          </p:grpSpPr>
          <p:sp>
            <p:nvSpPr>
              <p:cNvPr id="10256" name="Rectangle 5"/>
              <p:cNvSpPr>
                <a:spLocks noChangeArrowheads="1"/>
              </p:cNvSpPr>
              <p:nvPr/>
            </p:nvSpPr>
            <p:spPr bwMode="auto">
              <a:xfrm>
                <a:off x="734" y="988"/>
                <a:ext cx="1508" cy="25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000" b="1" dirty="0">
                    <a:solidFill>
                      <a:schemeClr val="hlink"/>
                    </a:solidFill>
                  </a:rPr>
                  <a:t>Laboratory T</a:t>
                </a:r>
                <a:r>
                  <a:rPr lang="en-US" altLang="en-US" sz="2000" b="1" dirty="0" smtClean="0">
                    <a:solidFill>
                      <a:schemeClr val="hlink"/>
                    </a:solidFill>
                  </a:rPr>
                  <a:t>ests</a:t>
                </a:r>
                <a:endParaRPr lang="en-AU" altLang="en-US" sz="2000" b="1" dirty="0"/>
              </a:p>
            </p:txBody>
          </p:sp>
          <p:sp>
            <p:nvSpPr>
              <p:cNvPr id="10257" name="Line 10"/>
              <p:cNvSpPr>
                <a:spLocks noChangeShapeType="1"/>
              </p:cNvSpPr>
              <p:nvPr/>
            </p:nvSpPr>
            <p:spPr bwMode="auto">
              <a:xfrm flipH="1">
                <a:off x="1467" y="495"/>
                <a:ext cx="1350" cy="465"/>
              </a:xfrm>
              <a:prstGeom prst="line">
                <a:avLst/>
              </a:prstGeom>
              <a:noFill/>
              <a:ln w="889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10253" name="Group 18"/>
            <p:cNvGrpSpPr>
              <a:grpSpLocks/>
            </p:cNvGrpSpPr>
            <p:nvPr/>
          </p:nvGrpSpPr>
          <p:grpSpPr bwMode="auto">
            <a:xfrm>
              <a:off x="2886" y="492"/>
              <a:ext cx="2288" cy="720"/>
              <a:chOff x="2886" y="492"/>
              <a:chExt cx="2288" cy="720"/>
            </a:xfrm>
          </p:grpSpPr>
          <p:sp>
            <p:nvSpPr>
              <p:cNvPr id="10254" name="Rectangle 6"/>
              <p:cNvSpPr>
                <a:spLocks noChangeArrowheads="1"/>
              </p:cNvSpPr>
              <p:nvPr/>
            </p:nvSpPr>
            <p:spPr bwMode="auto">
              <a:xfrm>
                <a:off x="3935" y="924"/>
                <a:ext cx="1239" cy="2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400" dirty="0">
                    <a:solidFill>
                      <a:schemeClr val="hlink"/>
                    </a:solidFill>
                  </a:rPr>
                  <a:t>Field </a:t>
                </a:r>
                <a:r>
                  <a:rPr lang="en-US" altLang="en-US" sz="2400" dirty="0" smtClean="0">
                    <a:solidFill>
                      <a:schemeClr val="hlink"/>
                    </a:solidFill>
                  </a:rPr>
                  <a:t>Tests</a:t>
                </a:r>
                <a:endParaRPr lang="en-AU" altLang="en-US" sz="2400" dirty="0"/>
              </a:p>
            </p:txBody>
          </p:sp>
          <p:sp>
            <p:nvSpPr>
              <p:cNvPr id="10255" name="Line 11"/>
              <p:cNvSpPr>
                <a:spLocks noChangeShapeType="1"/>
              </p:cNvSpPr>
              <p:nvPr/>
            </p:nvSpPr>
            <p:spPr bwMode="auto">
              <a:xfrm>
                <a:off x="2886" y="492"/>
                <a:ext cx="1485" cy="405"/>
              </a:xfrm>
              <a:prstGeom prst="line">
                <a:avLst/>
              </a:prstGeom>
              <a:noFill/>
              <a:ln w="889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grpSp>
        <p:nvGrpSpPr>
          <p:cNvPr id="64526" name="Group 14"/>
          <p:cNvGrpSpPr>
            <a:grpSpLocks/>
          </p:cNvGrpSpPr>
          <p:nvPr/>
        </p:nvGrpSpPr>
        <p:grpSpPr bwMode="auto">
          <a:xfrm>
            <a:off x="458788" y="2255838"/>
            <a:ext cx="4186237" cy="2308225"/>
            <a:chOff x="289" y="1268"/>
            <a:chExt cx="2637" cy="1454"/>
          </a:xfrm>
          <a:solidFill>
            <a:schemeClr val="accent1">
              <a:lumMod val="40000"/>
              <a:lumOff val="60000"/>
            </a:schemeClr>
          </a:solidFill>
        </p:grpSpPr>
        <p:sp>
          <p:nvSpPr>
            <p:cNvPr id="10250" name="Rectangle 8"/>
            <p:cNvSpPr>
              <a:spLocks noChangeArrowheads="1"/>
            </p:cNvSpPr>
            <p:nvPr/>
          </p:nvSpPr>
          <p:spPr bwMode="auto">
            <a:xfrm>
              <a:off x="289" y="1694"/>
              <a:ext cx="2637" cy="102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US" altLang="en-US" sz="2000" b="1" dirty="0"/>
                <a:t>Most common laboratory tests to determine the shear strength parameters are,</a:t>
              </a:r>
            </a:p>
            <a:p>
              <a:pPr algn="just" rtl="0" eaLnBrk="1" hangingPunct="1">
                <a:spcBef>
                  <a:spcPct val="0"/>
                </a:spcBef>
                <a:buClrTx/>
                <a:buSzTx/>
                <a:buFontTx/>
                <a:buAutoNum type="arabicPeriod"/>
              </a:pPr>
              <a:r>
                <a:rPr lang="en-US" altLang="en-US" sz="2000" b="1" dirty="0" smtClean="0">
                  <a:solidFill>
                    <a:srgbClr val="7030A0"/>
                  </a:solidFill>
                </a:rPr>
                <a:t>Direct </a:t>
              </a:r>
              <a:r>
                <a:rPr lang="en-US" altLang="en-US" sz="2000" b="1" dirty="0">
                  <a:solidFill>
                    <a:srgbClr val="7030A0"/>
                  </a:solidFill>
                </a:rPr>
                <a:t>shear test</a:t>
              </a:r>
            </a:p>
            <a:p>
              <a:pPr algn="just" rtl="0" eaLnBrk="1" hangingPunct="1">
                <a:spcBef>
                  <a:spcPct val="0"/>
                </a:spcBef>
                <a:buClrTx/>
                <a:buSzTx/>
                <a:buFontTx/>
                <a:buAutoNum type="arabicPeriod"/>
              </a:pPr>
              <a:r>
                <a:rPr lang="en-US" altLang="en-US" sz="2000" b="1" dirty="0">
                  <a:solidFill>
                    <a:srgbClr val="7030A0"/>
                  </a:solidFill>
                </a:rPr>
                <a:t>Triaxial shear test</a:t>
              </a:r>
            </a:p>
          </p:txBody>
        </p:sp>
        <p:sp>
          <p:nvSpPr>
            <p:cNvPr id="10251" name="Line 13"/>
            <p:cNvSpPr>
              <a:spLocks noChangeShapeType="1"/>
            </p:cNvSpPr>
            <p:nvPr/>
          </p:nvSpPr>
          <p:spPr bwMode="auto">
            <a:xfrm>
              <a:off x="1575" y="1268"/>
              <a:ext cx="0" cy="406"/>
            </a:xfrm>
            <a:prstGeom prst="line">
              <a:avLst/>
            </a:prstGeom>
            <a:grpFill/>
            <a:ln w="63500">
              <a:solidFill>
                <a:srgbClr val="FF00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10248" name="Rectangle 16"/>
          <p:cNvSpPr>
            <a:spLocks noChangeArrowheads="1"/>
          </p:cNvSpPr>
          <p:nvPr/>
        </p:nvSpPr>
        <p:spPr bwMode="auto">
          <a:xfrm>
            <a:off x="5400675" y="3052887"/>
            <a:ext cx="3743325" cy="1631216"/>
          </a:xfrm>
          <a:prstGeom prst="rect">
            <a:avLst/>
          </a:prstGeom>
          <a:solidFill>
            <a:schemeClr val="accent1">
              <a:lumMod val="40000"/>
              <a:lumOff val="6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lvl1pPr marL="457200" indent="-457200"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marL="285750" indent="-285750" algn="just" rtl="0" eaLnBrk="1" hangingPunct="1">
              <a:spcBef>
                <a:spcPct val="0"/>
              </a:spcBef>
              <a:buClrTx/>
              <a:buSzTx/>
              <a:buFontTx/>
              <a:buAutoNum type="arabicPeriod"/>
            </a:pPr>
            <a:r>
              <a:rPr lang="en-US" altLang="en-US" sz="2000" b="1" dirty="0"/>
              <a:t>Standard penetration test Pressuremeter </a:t>
            </a:r>
            <a:endParaRPr lang="en-US" altLang="en-US" sz="2000" b="1" dirty="0" smtClean="0"/>
          </a:p>
          <a:p>
            <a:pPr marL="285750" indent="-285750" algn="just" rtl="0" eaLnBrk="1" hangingPunct="1">
              <a:spcBef>
                <a:spcPct val="0"/>
              </a:spcBef>
              <a:buClrTx/>
              <a:buSzTx/>
              <a:buFontTx/>
              <a:buAutoNum type="arabicPeriod"/>
            </a:pPr>
            <a:r>
              <a:rPr lang="en-US" altLang="en-US" sz="2000" b="1" dirty="0" smtClean="0">
                <a:solidFill>
                  <a:srgbClr val="7030A0"/>
                </a:solidFill>
              </a:rPr>
              <a:t>Vane </a:t>
            </a:r>
            <a:r>
              <a:rPr lang="en-US" altLang="en-US" sz="2000" b="1" dirty="0">
                <a:solidFill>
                  <a:srgbClr val="7030A0"/>
                </a:solidFill>
              </a:rPr>
              <a:t>shear test</a:t>
            </a:r>
          </a:p>
          <a:p>
            <a:pPr marL="285750" indent="-285750" algn="just" rtl="0" eaLnBrk="1" hangingPunct="1">
              <a:spcBef>
                <a:spcPct val="0"/>
              </a:spcBef>
              <a:buClrTx/>
              <a:buSzTx/>
              <a:buFontTx/>
              <a:buAutoNum type="arabicPeriod"/>
            </a:pPr>
            <a:r>
              <a:rPr lang="en-US" altLang="en-US" sz="2000" b="1" dirty="0" smtClean="0"/>
              <a:t>Pocket </a:t>
            </a:r>
            <a:r>
              <a:rPr lang="en-US" altLang="en-US" sz="2000" b="1" dirty="0"/>
              <a:t>penetrometer</a:t>
            </a:r>
          </a:p>
          <a:p>
            <a:pPr marL="285750" indent="-285750" algn="just" rtl="0" eaLnBrk="1" hangingPunct="1">
              <a:spcBef>
                <a:spcPct val="0"/>
              </a:spcBef>
              <a:buClrTx/>
              <a:buSzTx/>
              <a:buFontTx/>
              <a:buAutoNum type="arabicPeriod"/>
            </a:pPr>
            <a:r>
              <a:rPr lang="en-US" altLang="en-US" sz="2000" b="1" dirty="0" smtClean="0"/>
              <a:t>Static </a:t>
            </a:r>
            <a:r>
              <a:rPr lang="en-US" altLang="en-US" sz="2000" b="1" dirty="0"/>
              <a:t>cone </a:t>
            </a:r>
            <a:r>
              <a:rPr lang="en-US" altLang="en-US" sz="2000" b="1" dirty="0" smtClean="0"/>
              <a:t>penetrometer</a:t>
            </a:r>
            <a:endParaRPr lang="en-US" altLang="en-US" sz="2000" b="1" dirty="0"/>
          </a:p>
        </p:txBody>
      </p:sp>
      <p:sp>
        <p:nvSpPr>
          <p:cNvPr id="10249" name="Line 17"/>
          <p:cNvSpPr>
            <a:spLocks noChangeShapeType="1"/>
          </p:cNvSpPr>
          <p:nvPr/>
        </p:nvSpPr>
        <p:spPr bwMode="auto">
          <a:xfrm>
            <a:off x="7236620" y="2264584"/>
            <a:ext cx="0" cy="721507"/>
          </a:xfrm>
          <a:prstGeom prst="line">
            <a:avLst/>
          </a:prstGeom>
          <a:noFill/>
          <a:ln w="635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8" name="Rectangle 9"/>
          <p:cNvSpPr>
            <a:spLocks noChangeArrowheads="1"/>
          </p:cNvSpPr>
          <p:nvPr/>
        </p:nvSpPr>
        <p:spPr bwMode="auto">
          <a:xfrm>
            <a:off x="5586413" y="4822600"/>
            <a:ext cx="3405782" cy="13234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bg2"/>
              </a:buClr>
              <a:buSzPct val="65000"/>
              <a:buFont typeface="Wingdings" panose="05000000000000000000" pitchFamily="2" charset="2"/>
              <a:buChar char="­"/>
              <a:defRPr sz="3200">
                <a:solidFill>
                  <a:schemeClr val="tx1"/>
                </a:solidFill>
                <a:latin typeface="Arial" panose="020B0604020202020204" pitchFamily="34" charset="0"/>
              </a:defRPr>
            </a:lvl1pPr>
            <a:lvl2pPr marL="742950" indent="-285750" eaLnBrk="0" hangingPunct="0">
              <a:spcBef>
                <a:spcPct val="20000"/>
              </a:spcBef>
              <a:buClr>
                <a:schemeClr val="bg2"/>
              </a:buClr>
              <a:buChar char="–"/>
              <a:defRPr sz="2800">
                <a:solidFill>
                  <a:schemeClr val="tx1"/>
                </a:solidFill>
                <a:latin typeface="Arial" panose="020B0604020202020204" pitchFamily="34" charset="0"/>
              </a:defRPr>
            </a:lvl2pPr>
            <a:lvl3pPr marL="1143000" indent="-228600" eaLnBrk="0" hangingPunct="0">
              <a:spcBef>
                <a:spcPct val="20000"/>
              </a:spcBef>
              <a:buClr>
                <a:schemeClr val="bg2"/>
              </a:buClr>
              <a:buSzPct val="65000"/>
              <a:buFont typeface="Wingdings" panose="05000000000000000000" pitchFamily="2" charset="2"/>
              <a:buChar char="­"/>
              <a:defRPr sz="2400">
                <a:solidFill>
                  <a:schemeClr val="tx1"/>
                </a:solidFill>
                <a:latin typeface="Arial" panose="020B0604020202020204" pitchFamily="34" charset="0"/>
              </a:defRPr>
            </a:lvl3pPr>
            <a:lvl4pPr marL="1600200" indent="-228600" eaLnBrk="0" hangingPunct="0">
              <a:spcBef>
                <a:spcPct val="20000"/>
              </a:spcBef>
              <a:buClr>
                <a:schemeClr val="bg2"/>
              </a:buClr>
              <a:buChar char="–"/>
              <a:defRPr sz="2000">
                <a:solidFill>
                  <a:schemeClr val="tx1"/>
                </a:solidFill>
                <a:latin typeface="Arial" panose="020B0604020202020204" pitchFamily="34" charset="0"/>
              </a:defRPr>
            </a:lvl4pPr>
            <a:lvl5pPr marL="2057400" indent="-228600" eaLnBrk="0" hangingPunct="0">
              <a:spcBef>
                <a:spcPct val="20000"/>
              </a:spcBef>
              <a:buClr>
                <a:schemeClr val="bg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Char char="•"/>
              <a:defRPr sz="2000">
                <a:solidFill>
                  <a:schemeClr val="tx1"/>
                </a:solidFill>
                <a:latin typeface="Arial" panose="020B0604020202020204" pitchFamily="34" charset="0"/>
              </a:defRPr>
            </a:lvl9pPr>
          </a:lstStyle>
          <a:p>
            <a:pPr algn="just" rtl="0" eaLnBrk="1" hangingPunct="1">
              <a:spcBef>
                <a:spcPct val="0"/>
              </a:spcBef>
              <a:buClrTx/>
              <a:buSzTx/>
              <a:buFontTx/>
              <a:buNone/>
            </a:pPr>
            <a:r>
              <a:rPr lang="en-AU" altLang="en-US" sz="2000" b="1" dirty="0" smtClean="0">
                <a:solidFill>
                  <a:srgbClr val="FF0000"/>
                </a:solidFill>
                <a:latin typeface="+mn-lt"/>
              </a:rPr>
              <a:t>Field test equipment and test methods are described in most textbooks on foundation engineering.</a:t>
            </a:r>
            <a:endParaRPr lang="en-AU" altLang="en-US" sz="2000" b="1" dirty="0">
              <a:solidFill>
                <a:srgbClr val="FF0000"/>
              </a:solidFill>
              <a:latin typeface="+mn-lt"/>
            </a:endParaRPr>
          </a:p>
        </p:txBody>
      </p:sp>
    </p:spTree>
    <p:extLst>
      <p:ext uri="{BB962C8B-B14F-4D97-AF65-F5344CB8AC3E}">
        <p14:creationId xmlns:p14="http://schemas.microsoft.com/office/powerpoint/2010/main" val="2030552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64532"/>
                                        </p:tgtEl>
                                        <p:attrNameLst>
                                          <p:attrName>style.visibility</p:attrName>
                                        </p:attrNameLst>
                                      </p:cBhvr>
                                      <p:to>
                                        <p:strVal val="visible"/>
                                      </p:to>
                                    </p:set>
                                    <p:animEffect transition="in" filter="wipe(up)">
                                      <p:cBhvr>
                                        <p:cTn id="7" dur="1000"/>
                                        <p:tgtEl>
                                          <p:spTgt spid="645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64526"/>
                                        </p:tgtEl>
                                        <p:attrNameLst>
                                          <p:attrName>style.visibility</p:attrName>
                                        </p:attrNameLst>
                                      </p:cBhvr>
                                      <p:to>
                                        <p:strVal val="visible"/>
                                      </p:to>
                                    </p:set>
                                    <p:animEffect transition="in" filter="wipe(up)">
                                      <p:cBhvr>
                                        <p:cTn id="12" dur="1000"/>
                                        <p:tgtEl>
                                          <p:spTgt spid="645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45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1" grpId="0"/>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pic>
        <p:nvPicPr>
          <p:cNvPr id="53249" name="Picture 1"/>
          <p:cNvPicPr>
            <a:picLocks noChangeAspect="1" noChangeArrowheads="1"/>
          </p:cNvPicPr>
          <p:nvPr/>
        </p:nvPicPr>
        <p:blipFill>
          <a:blip r:embed="rId3" cstate="print"/>
          <a:srcRect/>
          <a:stretch>
            <a:fillRect/>
          </a:stretch>
        </p:blipFill>
        <p:spPr bwMode="auto">
          <a:xfrm>
            <a:off x="0" y="1520843"/>
            <a:ext cx="8722802" cy="4730713"/>
          </a:xfrm>
          <a:prstGeom prst="rect">
            <a:avLst/>
          </a:prstGeom>
          <a:noFill/>
          <a:ln w="9525">
            <a:noFill/>
            <a:miter lim="800000"/>
            <a:headEnd/>
            <a:tailEnd/>
          </a:ln>
        </p:spPr>
      </p:pic>
      <p:sp>
        <p:nvSpPr>
          <p:cNvPr id="10" name="Title 1"/>
          <p:cNvSpPr txBox="1">
            <a:spLocks/>
          </p:cNvSpPr>
          <p:nvPr/>
        </p:nvSpPr>
        <p:spPr bwMode="auto">
          <a:xfrm>
            <a:off x="300032" y="231774"/>
            <a:ext cx="4171950" cy="4959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hangingPunct="0">
              <a:defRPr sz="2400" b="1" u="sng">
                <a:solidFill>
                  <a:schemeClr val="accent2">
                    <a:lumMod val="75000"/>
                  </a:schemeClr>
                </a:solidFill>
                <a:latin typeface="Arial" pitchFamily="34" charset="0"/>
                <a:ea typeface="+mj-ea"/>
                <a:cs typeface="Arial" pitchFamily="34" charset="0"/>
              </a:defRPr>
            </a:lvl1pPr>
            <a:lvl2pPr algn="ctr" rtl="0" eaLnBrk="0" hangingPunct="0">
              <a:defRPr sz="4400">
                <a:latin typeface="Calibri" pitchFamily="34" charset="0"/>
              </a:defRPr>
            </a:lvl2pPr>
            <a:lvl3pPr algn="ctr" rtl="0" eaLnBrk="0" hangingPunct="0">
              <a:defRPr sz="4400">
                <a:latin typeface="Calibri" pitchFamily="34" charset="0"/>
              </a:defRPr>
            </a:lvl3pPr>
            <a:lvl4pPr algn="ctr" rtl="0" eaLnBrk="0" hangingPunct="0">
              <a:defRPr sz="4400">
                <a:latin typeface="Calibri" pitchFamily="34" charset="0"/>
              </a:defRPr>
            </a:lvl4pPr>
            <a:lvl5pPr algn="ctr" rtl="0" eaLnBrk="0" hangingPunct="0">
              <a:defRPr sz="4400">
                <a:latin typeface="Calibri" pitchFamily="34" charset="0"/>
              </a:defRPr>
            </a:lvl5pPr>
            <a:lvl6pPr marL="457200" algn="ctr" fontAlgn="base">
              <a:spcBef>
                <a:spcPct val="0"/>
              </a:spcBef>
              <a:spcAft>
                <a:spcPct val="0"/>
              </a:spcAft>
              <a:defRPr sz="4400">
                <a:latin typeface="Calibri" pitchFamily="34" charset="0"/>
              </a:defRPr>
            </a:lvl6pPr>
            <a:lvl7pPr marL="914400" algn="ctr" fontAlgn="base">
              <a:spcBef>
                <a:spcPct val="0"/>
              </a:spcBef>
              <a:spcAft>
                <a:spcPct val="0"/>
              </a:spcAft>
              <a:defRPr sz="4400">
                <a:latin typeface="Calibri" pitchFamily="34" charset="0"/>
              </a:defRPr>
            </a:lvl7pPr>
            <a:lvl8pPr marL="1371600" algn="ctr" fontAlgn="base">
              <a:spcBef>
                <a:spcPct val="0"/>
              </a:spcBef>
              <a:spcAft>
                <a:spcPct val="0"/>
              </a:spcAft>
              <a:defRPr sz="4400">
                <a:latin typeface="Calibri" pitchFamily="34" charset="0"/>
              </a:defRPr>
            </a:lvl8pPr>
            <a:lvl9pPr marL="1828800" algn="ctr" fontAlgn="base">
              <a:spcBef>
                <a:spcPct val="0"/>
              </a:spcBef>
              <a:spcAft>
                <a:spcPct val="0"/>
              </a:spcAft>
              <a:defRPr sz="4400">
                <a:latin typeface="Calibri" pitchFamily="34" charset="0"/>
              </a:defRPr>
            </a:lvl9pPr>
          </a:lstStyle>
          <a:p>
            <a:r>
              <a:rPr lang="en-US" dirty="0"/>
              <a:t>Bearing Capacity Failure</a:t>
            </a:r>
          </a:p>
        </p:txBody>
      </p:sp>
    </p:spTree>
    <p:extLst>
      <p:ext uri="{BB962C8B-B14F-4D97-AF65-F5344CB8AC3E}">
        <p14:creationId xmlns:p14="http://schemas.microsoft.com/office/powerpoint/2010/main" val="22571513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8"/>
          <p:cNvGrpSpPr>
            <a:grpSpLocks/>
          </p:cNvGrpSpPr>
          <p:nvPr/>
        </p:nvGrpSpPr>
        <p:grpSpPr bwMode="auto">
          <a:xfrm>
            <a:off x="1041400" y="3346451"/>
            <a:ext cx="4827588" cy="1847851"/>
            <a:chOff x="640" y="1972"/>
            <a:chExt cx="3041" cy="1164"/>
          </a:xfrm>
        </p:grpSpPr>
        <p:sp>
          <p:nvSpPr>
            <p:cNvPr id="52263" name="AutoShape 57"/>
            <p:cNvSpPr>
              <a:spLocks noChangeArrowheads="1"/>
            </p:cNvSpPr>
            <p:nvPr/>
          </p:nvSpPr>
          <p:spPr bwMode="auto">
            <a:xfrm rot="-5400000">
              <a:off x="716" y="2355"/>
              <a:ext cx="266" cy="417"/>
            </a:xfrm>
            <a:prstGeom prst="downArrow">
              <a:avLst>
                <a:gd name="adj1" fmla="val 50000"/>
                <a:gd name="adj2" fmla="val 39192"/>
              </a:avLst>
            </a:prstGeom>
            <a:solidFill>
              <a:srgbClr val="FF0000"/>
            </a:solidFill>
            <a:ln w="9525" algn="ctr">
              <a:solidFill>
                <a:srgbClr val="000000"/>
              </a:solidFill>
              <a:miter lim="800000"/>
              <a:headEnd/>
              <a:tailEnd/>
            </a:ln>
          </p:spPr>
          <p:txBody>
            <a:bodyPr wrap="none" anchor="ctr"/>
            <a:lstStyle/>
            <a:p>
              <a:endParaRPr lang="en-US"/>
            </a:p>
          </p:txBody>
        </p:sp>
        <p:grpSp>
          <p:nvGrpSpPr>
            <p:cNvPr id="3" name="Group 66"/>
            <p:cNvGrpSpPr>
              <a:grpSpLocks/>
            </p:cNvGrpSpPr>
            <p:nvPr/>
          </p:nvGrpSpPr>
          <p:grpSpPr bwMode="auto">
            <a:xfrm>
              <a:off x="1071" y="1972"/>
              <a:ext cx="2610" cy="1164"/>
              <a:chOff x="1071" y="1972"/>
              <a:chExt cx="2610" cy="1164"/>
            </a:xfrm>
          </p:grpSpPr>
          <p:sp>
            <p:nvSpPr>
              <p:cNvPr id="52265" name="Rectangle 13" descr="Granite"/>
              <p:cNvSpPr>
                <a:spLocks noChangeArrowheads="1"/>
              </p:cNvSpPr>
              <p:nvPr/>
            </p:nvSpPr>
            <p:spPr bwMode="auto">
              <a:xfrm>
                <a:off x="1518" y="1987"/>
                <a:ext cx="105" cy="674"/>
              </a:xfrm>
              <a:prstGeom prst="rect">
                <a:avLst/>
              </a:prstGeom>
              <a:blipFill dpi="0" rotWithShape="1">
                <a:blip r:embed="rId3" cstate="print"/>
                <a:srcRect/>
                <a:tile tx="0" ty="0" sx="100000" sy="100000" flip="none" algn="tl"/>
              </a:blipFill>
              <a:ln w="9525" algn="ctr">
                <a:solidFill>
                  <a:srgbClr val="000000"/>
                </a:solidFill>
                <a:miter lim="800000"/>
                <a:headEnd/>
                <a:tailEnd/>
              </a:ln>
            </p:spPr>
            <p:txBody>
              <a:bodyPr wrap="none" anchor="ctr"/>
              <a:lstStyle/>
              <a:p>
                <a:endParaRPr lang="en-US"/>
              </a:p>
            </p:txBody>
          </p:sp>
          <p:sp>
            <p:nvSpPr>
              <p:cNvPr id="52266" name="Rectangle 14" descr="Granite"/>
              <p:cNvSpPr>
                <a:spLocks noChangeArrowheads="1"/>
              </p:cNvSpPr>
              <p:nvPr/>
            </p:nvSpPr>
            <p:spPr bwMode="auto">
              <a:xfrm>
                <a:off x="3162" y="1985"/>
                <a:ext cx="115" cy="682"/>
              </a:xfrm>
              <a:prstGeom prst="rect">
                <a:avLst/>
              </a:prstGeom>
              <a:blipFill dpi="0" rotWithShape="1">
                <a:blip r:embed="rId3" cstate="print"/>
                <a:srcRect/>
                <a:tile tx="0" ty="0" sx="100000" sy="100000" flip="none" algn="tl"/>
              </a:blipFill>
              <a:ln w="9525" algn="ctr">
                <a:solidFill>
                  <a:srgbClr val="000000"/>
                </a:solidFill>
                <a:miter lim="800000"/>
                <a:headEnd/>
                <a:tailEnd/>
              </a:ln>
            </p:spPr>
            <p:txBody>
              <a:bodyPr wrap="none" anchor="ctr"/>
              <a:lstStyle/>
              <a:p>
                <a:endParaRPr lang="en-US"/>
              </a:p>
            </p:txBody>
          </p:sp>
          <p:grpSp>
            <p:nvGrpSpPr>
              <p:cNvPr id="4" name="Group 64"/>
              <p:cNvGrpSpPr>
                <a:grpSpLocks/>
              </p:cNvGrpSpPr>
              <p:nvPr/>
            </p:nvGrpSpPr>
            <p:grpSpPr bwMode="auto">
              <a:xfrm>
                <a:off x="1071" y="1972"/>
                <a:ext cx="2610" cy="1164"/>
                <a:chOff x="1071" y="1972"/>
                <a:chExt cx="2610" cy="1164"/>
              </a:xfrm>
            </p:grpSpPr>
            <p:sp>
              <p:nvSpPr>
                <p:cNvPr id="52268" name="Rectangle 6" descr="20%"/>
                <p:cNvSpPr>
                  <a:spLocks noChangeArrowheads="1"/>
                </p:cNvSpPr>
                <p:nvPr/>
              </p:nvSpPr>
              <p:spPr bwMode="auto">
                <a:xfrm>
                  <a:off x="1624" y="2519"/>
                  <a:ext cx="1542" cy="150"/>
                </a:xfrm>
                <a:prstGeom prst="rect">
                  <a:avLst/>
                </a:prstGeom>
                <a:pattFill prst="pct20">
                  <a:fgClr>
                    <a:srgbClr val="000000"/>
                  </a:fgClr>
                  <a:bgClr>
                    <a:srgbClr val="FFFFFF"/>
                  </a:bgClr>
                </a:pattFill>
                <a:ln w="9525" algn="ctr">
                  <a:solidFill>
                    <a:srgbClr val="000000"/>
                  </a:solidFill>
                  <a:miter lim="800000"/>
                  <a:headEnd/>
                  <a:tailEnd/>
                </a:ln>
              </p:spPr>
              <p:txBody>
                <a:bodyPr wrap="none" anchor="ctr"/>
                <a:lstStyle/>
                <a:p>
                  <a:endParaRPr lang="en-US"/>
                </a:p>
              </p:txBody>
            </p:sp>
            <p:grpSp>
              <p:nvGrpSpPr>
                <p:cNvPr id="5" name="Group 27"/>
                <p:cNvGrpSpPr>
                  <a:grpSpLocks/>
                </p:cNvGrpSpPr>
                <p:nvPr/>
              </p:nvGrpSpPr>
              <p:grpSpPr bwMode="auto">
                <a:xfrm>
                  <a:off x="1071" y="2170"/>
                  <a:ext cx="2610" cy="966"/>
                  <a:chOff x="1071" y="2017"/>
                  <a:chExt cx="2610" cy="966"/>
                </a:xfrm>
              </p:grpSpPr>
              <p:sp>
                <p:nvSpPr>
                  <p:cNvPr id="52271" name="Rectangle 28" descr="Granite"/>
                  <p:cNvSpPr>
                    <a:spLocks noChangeArrowheads="1"/>
                  </p:cNvSpPr>
                  <p:nvPr/>
                </p:nvSpPr>
                <p:spPr bwMode="auto">
                  <a:xfrm>
                    <a:off x="1071" y="2020"/>
                    <a:ext cx="213" cy="833"/>
                  </a:xfrm>
                  <a:prstGeom prst="rect">
                    <a:avLst/>
                  </a:prstGeom>
                  <a:blipFill dpi="0" rotWithShape="1">
                    <a:blip r:embed="rId3" cstate="print"/>
                    <a:srcRect/>
                    <a:tile tx="0" ty="0" sx="100000" sy="100000" flip="none" algn="tl"/>
                  </a:blipFill>
                  <a:ln w="9525" algn="ctr">
                    <a:noFill/>
                    <a:miter lim="800000"/>
                    <a:headEnd/>
                    <a:tailEnd/>
                  </a:ln>
                </p:spPr>
                <p:txBody>
                  <a:bodyPr wrap="none" anchor="ctr"/>
                  <a:lstStyle/>
                  <a:p>
                    <a:endParaRPr lang="en-US"/>
                  </a:p>
                </p:txBody>
              </p:sp>
              <p:sp>
                <p:nvSpPr>
                  <p:cNvPr id="52272" name="Rectangle 29" descr="Granite"/>
                  <p:cNvSpPr>
                    <a:spLocks noChangeArrowheads="1"/>
                  </p:cNvSpPr>
                  <p:nvPr/>
                </p:nvSpPr>
                <p:spPr bwMode="auto">
                  <a:xfrm>
                    <a:off x="1083" y="2508"/>
                    <a:ext cx="2588" cy="345"/>
                  </a:xfrm>
                  <a:prstGeom prst="rect">
                    <a:avLst/>
                  </a:prstGeom>
                  <a:blipFill dpi="0" rotWithShape="1">
                    <a:blip r:embed="rId3" cstate="print"/>
                    <a:srcRect/>
                    <a:tile tx="0" ty="0" sx="100000" sy="100000" flip="none" algn="tl"/>
                  </a:blipFill>
                  <a:ln w="9525" algn="ctr">
                    <a:noFill/>
                    <a:miter lim="800000"/>
                    <a:headEnd/>
                    <a:tailEnd/>
                  </a:ln>
                </p:spPr>
                <p:txBody>
                  <a:bodyPr wrap="none" anchor="ctr"/>
                  <a:lstStyle/>
                  <a:p>
                    <a:endParaRPr lang="en-US"/>
                  </a:p>
                </p:txBody>
              </p:sp>
              <p:sp>
                <p:nvSpPr>
                  <p:cNvPr id="52273" name="Rectangle 30" descr="Granite"/>
                  <p:cNvSpPr>
                    <a:spLocks noChangeArrowheads="1"/>
                  </p:cNvSpPr>
                  <p:nvPr/>
                </p:nvSpPr>
                <p:spPr bwMode="auto">
                  <a:xfrm>
                    <a:off x="3468" y="2017"/>
                    <a:ext cx="213" cy="833"/>
                  </a:xfrm>
                  <a:prstGeom prst="rect">
                    <a:avLst/>
                  </a:prstGeom>
                  <a:blipFill dpi="0" rotWithShape="1">
                    <a:blip r:embed="rId3" cstate="print"/>
                    <a:srcRect/>
                    <a:tile tx="0" ty="0" sx="100000" sy="100000" flip="none" algn="tl"/>
                  </a:blipFill>
                  <a:ln w="9525" algn="ctr">
                    <a:noFill/>
                    <a:miter lim="800000"/>
                    <a:headEnd/>
                    <a:tailEnd/>
                  </a:ln>
                </p:spPr>
                <p:txBody>
                  <a:bodyPr wrap="none" anchor="ctr"/>
                  <a:lstStyle/>
                  <a:p>
                    <a:endParaRPr lang="en-US"/>
                  </a:p>
                </p:txBody>
              </p:sp>
              <p:sp>
                <p:nvSpPr>
                  <p:cNvPr id="52274" name="Oval 31"/>
                  <p:cNvSpPr>
                    <a:spLocks noChangeArrowheads="1"/>
                  </p:cNvSpPr>
                  <p:nvPr/>
                </p:nvSpPr>
                <p:spPr bwMode="auto">
                  <a:xfrm>
                    <a:off x="1138" y="2850"/>
                    <a:ext cx="133" cy="13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75" name="Oval 32"/>
                  <p:cNvSpPr>
                    <a:spLocks noChangeArrowheads="1"/>
                  </p:cNvSpPr>
                  <p:nvPr/>
                </p:nvSpPr>
                <p:spPr bwMode="auto">
                  <a:xfrm>
                    <a:off x="1444" y="2850"/>
                    <a:ext cx="133" cy="13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76" name="Oval 33"/>
                  <p:cNvSpPr>
                    <a:spLocks noChangeArrowheads="1"/>
                  </p:cNvSpPr>
                  <p:nvPr/>
                </p:nvSpPr>
                <p:spPr bwMode="auto">
                  <a:xfrm>
                    <a:off x="1747" y="2847"/>
                    <a:ext cx="133" cy="13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77" name="Oval 34"/>
                  <p:cNvSpPr>
                    <a:spLocks noChangeArrowheads="1"/>
                  </p:cNvSpPr>
                  <p:nvPr/>
                </p:nvSpPr>
                <p:spPr bwMode="auto">
                  <a:xfrm>
                    <a:off x="2074" y="2850"/>
                    <a:ext cx="133" cy="13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78" name="Oval 35"/>
                  <p:cNvSpPr>
                    <a:spLocks noChangeArrowheads="1"/>
                  </p:cNvSpPr>
                  <p:nvPr/>
                </p:nvSpPr>
                <p:spPr bwMode="auto">
                  <a:xfrm>
                    <a:off x="2377" y="2847"/>
                    <a:ext cx="133" cy="13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79" name="Oval 36"/>
                  <p:cNvSpPr>
                    <a:spLocks noChangeArrowheads="1"/>
                  </p:cNvSpPr>
                  <p:nvPr/>
                </p:nvSpPr>
                <p:spPr bwMode="auto">
                  <a:xfrm>
                    <a:off x="2683" y="2847"/>
                    <a:ext cx="133" cy="13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80" name="Oval 37"/>
                  <p:cNvSpPr>
                    <a:spLocks noChangeArrowheads="1"/>
                  </p:cNvSpPr>
                  <p:nvPr/>
                </p:nvSpPr>
                <p:spPr bwMode="auto">
                  <a:xfrm>
                    <a:off x="2986" y="2844"/>
                    <a:ext cx="133" cy="13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81" name="Oval 38"/>
                  <p:cNvSpPr>
                    <a:spLocks noChangeArrowheads="1"/>
                  </p:cNvSpPr>
                  <p:nvPr/>
                </p:nvSpPr>
                <p:spPr bwMode="auto">
                  <a:xfrm>
                    <a:off x="3244" y="2850"/>
                    <a:ext cx="133" cy="13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82" name="Oval 39"/>
                  <p:cNvSpPr>
                    <a:spLocks noChangeArrowheads="1"/>
                  </p:cNvSpPr>
                  <p:nvPr/>
                </p:nvSpPr>
                <p:spPr bwMode="auto">
                  <a:xfrm>
                    <a:off x="3547" y="2847"/>
                    <a:ext cx="133" cy="13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83" name="Rectangle 40" descr="Granite"/>
                  <p:cNvSpPr>
                    <a:spLocks noChangeArrowheads="1"/>
                  </p:cNvSpPr>
                  <p:nvPr/>
                </p:nvSpPr>
                <p:spPr bwMode="auto">
                  <a:xfrm>
                    <a:off x="1260" y="2020"/>
                    <a:ext cx="258" cy="124"/>
                  </a:xfrm>
                  <a:prstGeom prst="rect">
                    <a:avLst/>
                  </a:prstGeom>
                  <a:blipFill dpi="0" rotWithShape="1">
                    <a:blip r:embed="rId3" cstate="print"/>
                    <a:srcRect/>
                    <a:tile tx="0" ty="0" sx="100000" sy="100000" flip="none" algn="tl"/>
                  </a:blipFill>
                  <a:ln w="9525" algn="ctr">
                    <a:noFill/>
                    <a:miter lim="800000"/>
                    <a:headEnd/>
                    <a:tailEnd/>
                  </a:ln>
                </p:spPr>
                <p:txBody>
                  <a:bodyPr wrap="none" anchor="ctr"/>
                  <a:lstStyle/>
                  <a:p>
                    <a:endParaRPr lang="en-US"/>
                  </a:p>
                </p:txBody>
              </p:sp>
            </p:grpSp>
            <p:sp>
              <p:nvSpPr>
                <p:cNvPr id="52270" name="Rectangle 60" descr="Stationery"/>
                <p:cNvSpPr>
                  <a:spLocks noChangeArrowheads="1"/>
                </p:cNvSpPr>
                <p:nvPr/>
              </p:nvSpPr>
              <p:spPr bwMode="auto">
                <a:xfrm>
                  <a:off x="1630" y="1972"/>
                  <a:ext cx="1524" cy="558"/>
                </a:xfrm>
                <a:prstGeom prst="rect">
                  <a:avLst/>
                </a:prstGeom>
                <a:blipFill dpi="0" rotWithShape="1">
                  <a:blip r:embed="rId4" cstate="print"/>
                  <a:srcRect/>
                  <a:tile tx="0" ty="0" sx="100000" sy="100000" flip="none" algn="tl"/>
                </a:blipFill>
                <a:ln w="9525" algn="ctr">
                  <a:noFill/>
                  <a:miter lim="800000"/>
                  <a:headEnd/>
                  <a:tailEnd/>
                </a:ln>
              </p:spPr>
              <p:txBody>
                <a:bodyPr wrap="none" anchor="ctr"/>
                <a:lstStyle/>
                <a:p>
                  <a:pPr algn="ctr"/>
                  <a:endParaRPr lang="en-US" sz="2800" b="1" dirty="0"/>
                </a:p>
              </p:txBody>
            </p:sp>
          </p:grpSp>
        </p:grpSp>
      </p:grpSp>
      <p:grpSp>
        <p:nvGrpSpPr>
          <p:cNvPr id="6" name="Group 67"/>
          <p:cNvGrpSpPr>
            <a:grpSpLocks/>
          </p:cNvGrpSpPr>
          <p:nvPr/>
        </p:nvGrpSpPr>
        <p:grpSpPr bwMode="auto">
          <a:xfrm>
            <a:off x="461964" y="936625"/>
            <a:ext cx="8256588" cy="4489450"/>
            <a:chOff x="275" y="454"/>
            <a:chExt cx="5201" cy="2828"/>
          </a:xfrm>
        </p:grpSpPr>
        <p:grpSp>
          <p:nvGrpSpPr>
            <p:cNvPr id="7" name="Group 46"/>
            <p:cNvGrpSpPr>
              <a:grpSpLocks/>
            </p:cNvGrpSpPr>
            <p:nvPr/>
          </p:nvGrpSpPr>
          <p:grpSpPr bwMode="auto">
            <a:xfrm>
              <a:off x="2286" y="521"/>
              <a:ext cx="273" cy="649"/>
              <a:chOff x="2286" y="521"/>
              <a:chExt cx="273" cy="649"/>
            </a:xfrm>
          </p:grpSpPr>
          <p:sp>
            <p:nvSpPr>
              <p:cNvPr id="52261" name="AutoShape 48"/>
              <p:cNvSpPr>
                <a:spLocks noChangeArrowheads="1"/>
              </p:cNvSpPr>
              <p:nvPr/>
            </p:nvSpPr>
            <p:spPr bwMode="auto">
              <a:xfrm>
                <a:off x="2286" y="753"/>
                <a:ext cx="266" cy="417"/>
              </a:xfrm>
              <a:prstGeom prst="downArrow">
                <a:avLst>
                  <a:gd name="adj1" fmla="val 50000"/>
                  <a:gd name="adj2" fmla="val 39192"/>
                </a:avLst>
              </a:prstGeom>
              <a:solidFill>
                <a:srgbClr val="3366FF"/>
              </a:solidFill>
              <a:ln w="9525" algn="ctr">
                <a:solidFill>
                  <a:srgbClr val="000000"/>
                </a:solidFill>
                <a:miter lim="800000"/>
                <a:headEnd/>
                <a:tailEnd/>
              </a:ln>
            </p:spPr>
            <p:txBody>
              <a:bodyPr wrap="none" anchor="ctr"/>
              <a:lstStyle/>
              <a:p>
                <a:endParaRPr lang="en-US"/>
              </a:p>
            </p:txBody>
          </p:sp>
          <p:sp>
            <p:nvSpPr>
              <p:cNvPr id="52262" name="Text Box 49"/>
              <p:cNvSpPr txBox="1">
                <a:spLocks noChangeArrowheads="1"/>
              </p:cNvSpPr>
              <p:nvPr/>
            </p:nvSpPr>
            <p:spPr bwMode="auto">
              <a:xfrm>
                <a:off x="2293" y="521"/>
                <a:ext cx="266" cy="233"/>
              </a:xfrm>
              <a:prstGeom prst="rect">
                <a:avLst/>
              </a:prstGeom>
              <a:noFill/>
              <a:ln w="9525" algn="ctr">
                <a:noFill/>
                <a:miter lim="800000"/>
                <a:headEnd/>
                <a:tailEnd/>
              </a:ln>
            </p:spPr>
            <p:txBody>
              <a:bodyPr>
                <a:spAutoFit/>
              </a:bodyPr>
              <a:lstStyle/>
              <a:p>
                <a:r>
                  <a:rPr lang="en-US" b="1" dirty="0">
                    <a:solidFill>
                      <a:srgbClr val="0000FF"/>
                    </a:solidFill>
                  </a:rPr>
                  <a:t>P</a:t>
                </a:r>
              </a:p>
            </p:txBody>
          </p:sp>
        </p:grpSp>
        <p:sp>
          <p:nvSpPr>
            <p:cNvPr id="52232" name="Rectangle 7" descr="Stationery"/>
            <p:cNvSpPr>
              <a:spLocks noChangeArrowheads="1"/>
            </p:cNvSpPr>
            <p:nvPr/>
          </p:nvSpPr>
          <p:spPr bwMode="auto">
            <a:xfrm>
              <a:off x="1624" y="1616"/>
              <a:ext cx="1542" cy="356"/>
            </a:xfrm>
            <a:prstGeom prst="rect">
              <a:avLst/>
            </a:prstGeom>
            <a:blipFill dpi="0" rotWithShape="1">
              <a:blip r:embed="rId4" cstate="print"/>
              <a:srcRect/>
              <a:tile tx="0" ty="0" sx="100000" sy="100000" flip="none" algn="tl"/>
            </a:blipFill>
            <a:ln w="9525" algn="ctr">
              <a:noFill/>
              <a:miter lim="800000"/>
              <a:headEnd/>
              <a:tailEnd/>
            </a:ln>
          </p:spPr>
          <p:txBody>
            <a:bodyPr wrap="none" anchor="ctr"/>
            <a:lstStyle/>
            <a:p>
              <a:endParaRPr lang="en-US"/>
            </a:p>
          </p:txBody>
        </p:sp>
        <p:sp>
          <p:nvSpPr>
            <p:cNvPr id="52233" name="Rectangle 8" descr="20%"/>
            <p:cNvSpPr>
              <a:spLocks noChangeArrowheads="1"/>
            </p:cNvSpPr>
            <p:nvPr/>
          </p:nvSpPr>
          <p:spPr bwMode="auto">
            <a:xfrm>
              <a:off x="1630" y="1481"/>
              <a:ext cx="1542" cy="141"/>
            </a:xfrm>
            <a:prstGeom prst="rect">
              <a:avLst/>
            </a:prstGeom>
            <a:pattFill prst="pct20">
              <a:fgClr>
                <a:srgbClr val="000000"/>
              </a:fgClr>
              <a:bgClr>
                <a:srgbClr val="FFFFFF"/>
              </a:bgClr>
            </a:pattFill>
            <a:ln w="9525" algn="ctr">
              <a:solidFill>
                <a:srgbClr val="000000"/>
              </a:solidFill>
              <a:miter lim="800000"/>
              <a:headEnd/>
              <a:tailEnd/>
            </a:ln>
          </p:spPr>
          <p:txBody>
            <a:bodyPr wrap="none" anchor="ctr"/>
            <a:lstStyle/>
            <a:p>
              <a:endParaRPr lang="en-US"/>
            </a:p>
          </p:txBody>
        </p:sp>
        <p:sp>
          <p:nvSpPr>
            <p:cNvPr id="52234" name="AutoShape 9" descr="60%"/>
            <p:cNvSpPr>
              <a:spLocks noChangeArrowheads="1"/>
            </p:cNvSpPr>
            <p:nvPr/>
          </p:nvSpPr>
          <p:spPr bwMode="auto">
            <a:xfrm flipV="1">
              <a:off x="1630" y="1328"/>
              <a:ext cx="1532" cy="149"/>
            </a:xfrm>
            <a:custGeom>
              <a:avLst/>
              <a:gdLst>
                <a:gd name="T0" fmla="*/ 1418 w 21600"/>
                <a:gd name="T1" fmla="*/ 75 h 21600"/>
                <a:gd name="T2" fmla="*/ 766 w 21600"/>
                <a:gd name="T3" fmla="*/ 149 h 21600"/>
                <a:gd name="T4" fmla="*/ 114 w 21600"/>
                <a:gd name="T5" fmla="*/ 75 h 21600"/>
                <a:gd name="T6" fmla="*/ 766 w 21600"/>
                <a:gd name="T7" fmla="*/ 0 h 21600"/>
                <a:gd name="T8" fmla="*/ 0 60000 65536"/>
                <a:gd name="T9" fmla="*/ 0 60000 65536"/>
                <a:gd name="T10" fmla="*/ 0 60000 65536"/>
                <a:gd name="T11" fmla="*/ 0 60000 65536"/>
                <a:gd name="T12" fmla="*/ 3412 w 21600"/>
                <a:gd name="T13" fmla="*/ 3479 h 21600"/>
                <a:gd name="T14" fmla="*/ 18188 w 21600"/>
                <a:gd name="T15" fmla="*/ 18121 h 21600"/>
              </a:gdLst>
              <a:ahLst/>
              <a:cxnLst>
                <a:cxn ang="T8">
                  <a:pos x="T0" y="T1"/>
                </a:cxn>
                <a:cxn ang="T9">
                  <a:pos x="T2" y="T3"/>
                </a:cxn>
                <a:cxn ang="T10">
                  <a:pos x="T4" y="T5"/>
                </a:cxn>
                <a:cxn ang="T11">
                  <a:pos x="T6" y="T7"/>
                </a:cxn>
              </a:cxnLst>
              <a:rect l="T12" t="T13" r="T14" b="T15"/>
              <a:pathLst>
                <a:path w="21600" h="21600">
                  <a:moveTo>
                    <a:pt x="0" y="0"/>
                  </a:moveTo>
                  <a:lnTo>
                    <a:pt x="3214" y="21600"/>
                  </a:lnTo>
                  <a:lnTo>
                    <a:pt x="18386" y="21600"/>
                  </a:lnTo>
                  <a:lnTo>
                    <a:pt x="21600" y="0"/>
                  </a:lnTo>
                  <a:close/>
                </a:path>
              </a:pathLst>
            </a:custGeom>
            <a:pattFill prst="pct60">
              <a:fgClr>
                <a:srgbClr val="000000"/>
              </a:fgClr>
              <a:bgClr>
                <a:srgbClr val="FFFFFF"/>
              </a:bgClr>
            </a:pattFill>
            <a:ln w="9525" algn="ctr">
              <a:solidFill>
                <a:srgbClr val="000000"/>
              </a:solidFill>
              <a:miter lim="800000"/>
              <a:headEnd/>
              <a:tailEnd/>
            </a:ln>
          </p:spPr>
          <p:txBody>
            <a:bodyPr wrap="none" anchor="ctr"/>
            <a:lstStyle/>
            <a:p>
              <a:endParaRPr lang="en-US"/>
            </a:p>
          </p:txBody>
        </p:sp>
        <p:sp>
          <p:nvSpPr>
            <p:cNvPr id="52235" name="Oval 10"/>
            <p:cNvSpPr>
              <a:spLocks noChangeArrowheads="1"/>
            </p:cNvSpPr>
            <p:nvPr/>
          </p:nvSpPr>
          <p:spPr bwMode="auto">
            <a:xfrm>
              <a:off x="2304" y="1172"/>
              <a:ext cx="221" cy="213"/>
            </a:xfrm>
            <a:prstGeom prst="ellipse">
              <a:avLst/>
            </a:prstGeom>
            <a:solidFill>
              <a:srgbClr val="FFFFFF"/>
            </a:solidFill>
            <a:ln w="9525" algn="ctr">
              <a:solidFill>
                <a:srgbClr val="000000"/>
              </a:solidFill>
              <a:round/>
              <a:headEnd/>
              <a:tailEnd/>
            </a:ln>
          </p:spPr>
          <p:txBody>
            <a:bodyPr wrap="none" anchor="ctr"/>
            <a:lstStyle/>
            <a:p>
              <a:endParaRPr lang="en-US"/>
            </a:p>
          </p:txBody>
        </p:sp>
        <p:sp>
          <p:nvSpPr>
            <p:cNvPr id="52236" name="Rectangle 11" descr="Granite"/>
            <p:cNvSpPr>
              <a:spLocks noChangeArrowheads="1"/>
            </p:cNvSpPr>
            <p:nvPr/>
          </p:nvSpPr>
          <p:spPr bwMode="auto">
            <a:xfrm>
              <a:off x="3279" y="1509"/>
              <a:ext cx="1019" cy="212"/>
            </a:xfrm>
            <a:prstGeom prst="rect">
              <a:avLst/>
            </a:prstGeom>
            <a:blipFill dpi="0" rotWithShape="1">
              <a:blip r:embed="rId3" cstate="print"/>
              <a:srcRect/>
              <a:tile tx="0" ty="0" sx="100000" sy="100000" flip="none" algn="tl"/>
            </a:blipFill>
            <a:ln w="9525" algn="ctr">
              <a:noFill/>
              <a:miter lim="800000"/>
              <a:headEnd/>
              <a:tailEnd/>
            </a:ln>
          </p:spPr>
          <p:txBody>
            <a:bodyPr wrap="none" anchor="ctr"/>
            <a:lstStyle/>
            <a:p>
              <a:endParaRPr lang="en-US"/>
            </a:p>
          </p:txBody>
        </p:sp>
        <p:sp>
          <p:nvSpPr>
            <p:cNvPr id="52237" name="Rectangle 12" descr="Granite"/>
            <p:cNvSpPr>
              <a:spLocks noChangeArrowheads="1"/>
            </p:cNvSpPr>
            <p:nvPr/>
          </p:nvSpPr>
          <p:spPr bwMode="auto">
            <a:xfrm>
              <a:off x="4165" y="1509"/>
              <a:ext cx="203" cy="824"/>
            </a:xfrm>
            <a:prstGeom prst="rect">
              <a:avLst/>
            </a:prstGeom>
            <a:blipFill dpi="0" rotWithShape="1">
              <a:blip r:embed="rId3" cstate="print"/>
              <a:srcRect/>
              <a:tile tx="0" ty="0" sx="100000" sy="100000" flip="none" algn="tl"/>
            </a:blipFill>
            <a:ln w="9525" algn="ctr">
              <a:noFill/>
              <a:miter lim="800000"/>
              <a:headEnd/>
              <a:tailEnd/>
            </a:ln>
          </p:spPr>
          <p:txBody>
            <a:bodyPr wrap="none" anchor="ctr"/>
            <a:lstStyle/>
            <a:p>
              <a:endParaRPr lang="en-US"/>
            </a:p>
          </p:txBody>
        </p:sp>
        <p:sp>
          <p:nvSpPr>
            <p:cNvPr id="52238" name="Rectangle 15" descr="Granite"/>
            <p:cNvSpPr>
              <a:spLocks noChangeArrowheads="1"/>
            </p:cNvSpPr>
            <p:nvPr/>
          </p:nvSpPr>
          <p:spPr bwMode="auto">
            <a:xfrm>
              <a:off x="3159" y="1368"/>
              <a:ext cx="115" cy="594"/>
            </a:xfrm>
            <a:prstGeom prst="rect">
              <a:avLst/>
            </a:prstGeom>
            <a:blipFill dpi="0" rotWithShape="1">
              <a:blip r:embed="rId3" cstate="print"/>
              <a:srcRect/>
              <a:tile tx="0" ty="0" sx="100000" sy="100000" flip="none" algn="tl"/>
            </a:blipFill>
            <a:ln w="9525" algn="ctr">
              <a:solidFill>
                <a:srgbClr val="000000"/>
              </a:solidFill>
              <a:miter lim="800000"/>
              <a:headEnd/>
              <a:tailEnd/>
            </a:ln>
          </p:spPr>
          <p:txBody>
            <a:bodyPr wrap="none" anchor="ctr"/>
            <a:lstStyle/>
            <a:p>
              <a:endParaRPr lang="en-US"/>
            </a:p>
          </p:txBody>
        </p:sp>
        <p:grpSp>
          <p:nvGrpSpPr>
            <p:cNvPr id="8" name="Group 20"/>
            <p:cNvGrpSpPr>
              <a:grpSpLocks/>
            </p:cNvGrpSpPr>
            <p:nvPr/>
          </p:nvGrpSpPr>
          <p:grpSpPr bwMode="auto">
            <a:xfrm>
              <a:off x="2753" y="799"/>
              <a:ext cx="1879" cy="591"/>
              <a:chOff x="2753" y="799"/>
              <a:chExt cx="1879" cy="591"/>
            </a:xfrm>
          </p:grpSpPr>
          <p:sp>
            <p:nvSpPr>
              <p:cNvPr id="52258" name="Text Box 21"/>
              <p:cNvSpPr txBox="1">
                <a:spLocks noChangeArrowheads="1"/>
              </p:cNvSpPr>
              <p:nvPr/>
            </p:nvSpPr>
            <p:spPr bwMode="auto">
              <a:xfrm>
                <a:off x="3393" y="799"/>
                <a:ext cx="1239" cy="233"/>
              </a:xfrm>
              <a:prstGeom prst="rect">
                <a:avLst/>
              </a:prstGeom>
              <a:solidFill>
                <a:srgbClr val="FFFF00"/>
              </a:solidFill>
              <a:ln w="9525" algn="ctr">
                <a:noFill/>
                <a:miter lim="800000"/>
                <a:headEnd/>
                <a:tailEnd/>
              </a:ln>
            </p:spPr>
            <p:txBody>
              <a:bodyPr>
                <a:spAutoFit/>
              </a:bodyPr>
              <a:lstStyle/>
              <a:p>
                <a:pPr algn="l" rtl="0"/>
                <a:r>
                  <a:rPr lang="en-US" b="1">
                    <a:solidFill>
                      <a:schemeClr val="hlink"/>
                    </a:solidFill>
                  </a:rPr>
                  <a:t>Pressure plate</a:t>
                </a:r>
              </a:p>
            </p:txBody>
          </p:sp>
          <p:sp>
            <p:nvSpPr>
              <p:cNvPr id="52259" name="Line 22"/>
              <p:cNvSpPr>
                <a:spLocks noChangeShapeType="1"/>
              </p:cNvSpPr>
              <p:nvPr/>
            </p:nvSpPr>
            <p:spPr bwMode="auto">
              <a:xfrm flipH="1">
                <a:off x="2753" y="938"/>
                <a:ext cx="648" cy="452"/>
              </a:xfrm>
              <a:prstGeom prst="line">
                <a:avLst/>
              </a:prstGeom>
              <a:noFill/>
              <a:ln w="50800">
                <a:solidFill>
                  <a:srgbClr val="FF6600"/>
                </a:solidFill>
                <a:round/>
                <a:headEnd/>
                <a:tailEnd type="triangle" w="med" len="med"/>
              </a:ln>
            </p:spPr>
            <p:txBody>
              <a:bodyPr/>
              <a:lstStyle/>
              <a:p>
                <a:endParaRPr lang="en-US"/>
              </a:p>
            </p:txBody>
          </p:sp>
        </p:grpSp>
        <p:grpSp>
          <p:nvGrpSpPr>
            <p:cNvPr id="9" name="Group 23"/>
            <p:cNvGrpSpPr>
              <a:grpSpLocks/>
            </p:cNvGrpSpPr>
            <p:nvPr/>
          </p:nvGrpSpPr>
          <p:grpSpPr bwMode="auto">
            <a:xfrm>
              <a:off x="2458" y="454"/>
              <a:ext cx="1817" cy="777"/>
              <a:chOff x="2458" y="454"/>
              <a:chExt cx="1817" cy="777"/>
            </a:xfrm>
          </p:grpSpPr>
          <p:sp>
            <p:nvSpPr>
              <p:cNvPr id="52256" name="Text Box 24"/>
              <p:cNvSpPr txBox="1">
                <a:spLocks noChangeArrowheads="1"/>
              </p:cNvSpPr>
              <p:nvPr/>
            </p:nvSpPr>
            <p:spPr bwMode="auto">
              <a:xfrm>
                <a:off x="3399" y="454"/>
                <a:ext cx="876" cy="233"/>
              </a:xfrm>
              <a:prstGeom prst="rect">
                <a:avLst/>
              </a:prstGeom>
              <a:solidFill>
                <a:srgbClr val="FFFF00"/>
              </a:solidFill>
              <a:ln w="9525" algn="ctr">
                <a:noFill/>
                <a:miter lim="800000"/>
                <a:headEnd/>
                <a:tailEnd/>
              </a:ln>
            </p:spPr>
            <p:txBody>
              <a:bodyPr>
                <a:spAutoFit/>
              </a:bodyPr>
              <a:lstStyle/>
              <a:p>
                <a:pPr algn="l" rtl="0"/>
                <a:r>
                  <a:rPr lang="en-US" b="1" dirty="0">
                    <a:solidFill>
                      <a:schemeClr val="hlink"/>
                    </a:solidFill>
                  </a:rPr>
                  <a:t>Steel ball</a:t>
                </a:r>
              </a:p>
            </p:txBody>
          </p:sp>
          <p:sp>
            <p:nvSpPr>
              <p:cNvPr id="52257" name="Line 25"/>
              <p:cNvSpPr>
                <a:spLocks noChangeShapeType="1"/>
              </p:cNvSpPr>
              <p:nvPr/>
            </p:nvSpPr>
            <p:spPr bwMode="auto">
              <a:xfrm flipH="1">
                <a:off x="2458" y="611"/>
                <a:ext cx="958" cy="620"/>
              </a:xfrm>
              <a:prstGeom prst="line">
                <a:avLst/>
              </a:prstGeom>
              <a:noFill/>
              <a:ln w="50800">
                <a:solidFill>
                  <a:srgbClr val="FF6600"/>
                </a:solidFill>
                <a:round/>
                <a:headEnd/>
                <a:tailEnd type="triangle" w="med" len="med"/>
              </a:ln>
            </p:spPr>
            <p:txBody>
              <a:bodyPr/>
              <a:lstStyle/>
              <a:p>
                <a:endParaRPr lang="en-US"/>
              </a:p>
            </p:txBody>
          </p:sp>
        </p:grpSp>
        <p:sp>
          <p:nvSpPr>
            <p:cNvPr id="52241" name="AutoShape 41" descr="Dark upward diagonal"/>
            <p:cNvSpPr>
              <a:spLocks noChangeArrowheads="1"/>
            </p:cNvSpPr>
            <p:nvPr/>
          </p:nvSpPr>
          <p:spPr bwMode="auto">
            <a:xfrm>
              <a:off x="4519" y="1685"/>
              <a:ext cx="647" cy="364"/>
            </a:xfrm>
            <a:custGeom>
              <a:avLst/>
              <a:gdLst>
                <a:gd name="T0" fmla="*/ 324 w 21600"/>
                <a:gd name="T1" fmla="*/ 0 h 21600"/>
                <a:gd name="T2" fmla="*/ 95 w 21600"/>
                <a:gd name="T3" fmla="*/ 53 h 21600"/>
                <a:gd name="T4" fmla="*/ 0 w 21600"/>
                <a:gd name="T5" fmla="*/ 182 h 21600"/>
                <a:gd name="T6" fmla="*/ 95 w 21600"/>
                <a:gd name="T7" fmla="*/ 311 h 21600"/>
                <a:gd name="T8" fmla="*/ 324 w 21600"/>
                <a:gd name="T9" fmla="*/ 364 h 21600"/>
                <a:gd name="T10" fmla="*/ 552 w 21600"/>
                <a:gd name="T11" fmla="*/ 311 h 21600"/>
                <a:gd name="T12" fmla="*/ 647 w 21600"/>
                <a:gd name="T13" fmla="*/ 182 h 21600"/>
                <a:gd name="T14" fmla="*/ 552 w 21600"/>
                <a:gd name="T15" fmla="*/ 53 h 21600"/>
                <a:gd name="T16" fmla="*/ 0 60000 65536"/>
                <a:gd name="T17" fmla="*/ 0 60000 65536"/>
                <a:gd name="T18" fmla="*/ 0 60000 65536"/>
                <a:gd name="T19" fmla="*/ 0 60000 65536"/>
                <a:gd name="T20" fmla="*/ 0 60000 65536"/>
                <a:gd name="T21" fmla="*/ 0 60000 65536"/>
                <a:gd name="T22" fmla="*/ 0 60000 65536"/>
                <a:gd name="T23" fmla="*/ 0 60000 65536"/>
                <a:gd name="T24" fmla="*/ 3172 w 21600"/>
                <a:gd name="T25" fmla="*/ 3145 h 21600"/>
                <a:gd name="T26" fmla="*/ 18428 w 21600"/>
                <a:gd name="T27" fmla="*/ 1845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48" y="10800"/>
                  </a:moveTo>
                  <a:cubicBezTo>
                    <a:pt x="1548" y="15910"/>
                    <a:pt x="5690" y="20052"/>
                    <a:pt x="10800" y="20052"/>
                  </a:cubicBezTo>
                  <a:cubicBezTo>
                    <a:pt x="15910" y="20052"/>
                    <a:pt x="20052" y="15910"/>
                    <a:pt x="20052" y="10800"/>
                  </a:cubicBezTo>
                  <a:cubicBezTo>
                    <a:pt x="20052" y="5690"/>
                    <a:pt x="15910" y="1548"/>
                    <a:pt x="10800" y="1548"/>
                  </a:cubicBezTo>
                  <a:cubicBezTo>
                    <a:pt x="5690" y="1548"/>
                    <a:pt x="1548" y="5690"/>
                    <a:pt x="1548" y="10800"/>
                  </a:cubicBezTo>
                  <a:close/>
                </a:path>
              </a:pathLst>
            </a:custGeom>
            <a:pattFill prst="dkUpDiag">
              <a:fgClr>
                <a:srgbClr val="000000"/>
              </a:fgClr>
              <a:bgClr>
                <a:srgbClr val="FFFFFF"/>
              </a:bgClr>
            </a:pattFill>
            <a:ln w="9525" algn="ctr">
              <a:solidFill>
                <a:srgbClr val="000000"/>
              </a:solidFill>
              <a:round/>
              <a:headEnd/>
              <a:tailEnd/>
            </a:ln>
          </p:spPr>
          <p:txBody>
            <a:bodyPr wrap="none" anchor="ctr"/>
            <a:lstStyle/>
            <a:p>
              <a:endParaRPr lang="en-US"/>
            </a:p>
          </p:txBody>
        </p:sp>
        <p:sp>
          <p:nvSpPr>
            <p:cNvPr id="52242" name="Rectangle 42" descr="Dark upward diagonal"/>
            <p:cNvSpPr>
              <a:spLocks noChangeArrowheads="1"/>
            </p:cNvSpPr>
            <p:nvPr/>
          </p:nvSpPr>
          <p:spPr bwMode="auto">
            <a:xfrm>
              <a:off x="4360" y="1790"/>
              <a:ext cx="159" cy="150"/>
            </a:xfrm>
            <a:prstGeom prst="rect">
              <a:avLst/>
            </a:prstGeom>
            <a:pattFill prst="dkUpDiag">
              <a:fgClr>
                <a:srgbClr val="000000"/>
              </a:fgClr>
              <a:bgClr>
                <a:srgbClr val="FFFFFF"/>
              </a:bgClr>
            </a:pattFill>
            <a:ln w="9525" algn="ctr">
              <a:solidFill>
                <a:srgbClr val="000000"/>
              </a:solidFill>
              <a:miter lim="800000"/>
              <a:headEnd/>
              <a:tailEnd/>
            </a:ln>
          </p:spPr>
          <p:txBody>
            <a:bodyPr wrap="none" anchor="ctr"/>
            <a:lstStyle/>
            <a:p>
              <a:endParaRPr lang="en-US"/>
            </a:p>
          </p:txBody>
        </p:sp>
        <p:sp>
          <p:nvSpPr>
            <p:cNvPr id="52243" name="Rectangle 43" descr="Granite"/>
            <p:cNvSpPr>
              <a:spLocks noChangeArrowheads="1"/>
            </p:cNvSpPr>
            <p:nvPr/>
          </p:nvSpPr>
          <p:spPr bwMode="auto">
            <a:xfrm>
              <a:off x="523" y="3138"/>
              <a:ext cx="4953" cy="144"/>
            </a:xfrm>
            <a:prstGeom prst="rect">
              <a:avLst/>
            </a:prstGeom>
            <a:blipFill dpi="0" rotWithShape="1">
              <a:blip r:embed="rId3" cstate="print"/>
              <a:srcRect/>
              <a:tile tx="0" ty="0" sx="100000" sy="100000" flip="none" algn="tl"/>
            </a:blipFill>
            <a:ln w="9525" algn="ctr">
              <a:noFill/>
              <a:miter lim="800000"/>
              <a:headEnd/>
              <a:tailEnd/>
            </a:ln>
          </p:spPr>
          <p:txBody>
            <a:bodyPr wrap="none" anchor="ctr"/>
            <a:lstStyle/>
            <a:p>
              <a:endParaRPr lang="en-US"/>
            </a:p>
          </p:txBody>
        </p:sp>
        <p:sp>
          <p:nvSpPr>
            <p:cNvPr id="52244" name="Rectangle 44" descr="Granite"/>
            <p:cNvSpPr>
              <a:spLocks noChangeArrowheads="1"/>
            </p:cNvSpPr>
            <p:nvPr/>
          </p:nvSpPr>
          <p:spPr bwMode="auto">
            <a:xfrm>
              <a:off x="5326" y="1223"/>
              <a:ext cx="142" cy="1923"/>
            </a:xfrm>
            <a:prstGeom prst="rect">
              <a:avLst/>
            </a:prstGeom>
            <a:blipFill dpi="0" rotWithShape="1">
              <a:blip r:embed="rId3" cstate="print"/>
              <a:srcRect/>
              <a:tile tx="0" ty="0" sx="100000" sy="100000" flip="none" algn="tl"/>
            </a:blipFill>
            <a:ln w="9525" algn="ctr">
              <a:noFill/>
              <a:miter lim="800000"/>
              <a:headEnd/>
              <a:tailEnd/>
            </a:ln>
          </p:spPr>
          <p:txBody>
            <a:bodyPr wrap="none" anchor="ctr"/>
            <a:lstStyle/>
            <a:p>
              <a:endParaRPr lang="en-US"/>
            </a:p>
          </p:txBody>
        </p:sp>
        <p:sp>
          <p:nvSpPr>
            <p:cNvPr id="52245" name="Rectangle 45" descr="Dark upward diagonal"/>
            <p:cNvSpPr>
              <a:spLocks noChangeArrowheads="1"/>
            </p:cNvSpPr>
            <p:nvPr/>
          </p:nvSpPr>
          <p:spPr bwMode="auto">
            <a:xfrm>
              <a:off x="5167" y="1787"/>
              <a:ext cx="159" cy="150"/>
            </a:xfrm>
            <a:prstGeom prst="rect">
              <a:avLst/>
            </a:prstGeom>
            <a:pattFill prst="dkUpDiag">
              <a:fgClr>
                <a:srgbClr val="000000"/>
              </a:fgClr>
              <a:bgClr>
                <a:srgbClr val="FFFFFF"/>
              </a:bgClr>
            </a:pattFill>
            <a:ln w="9525" algn="ctr">
              <a:solidFill>
                <a:srgbClr val="000000"/>
              </a:solidFill>
              <a:miter lim="800000"/>
              <a:headEnd/>
              <a:tailEnd/>
            </a:ln>
          </p:spPr>
          <p:txBody>
            <a:bodyPr wrap="none" anchor="ctr"/>
            <a:lstStyle/>
            <a:p>
              <a:endParaRPr lang="en-US"/>
            </a:p>
          </p:txBody>
        </p:sp>
        <p:grpSp>
          <p:nvGrpSpPr>
            <p:cNvPr id="10" name="Group 50"/>
            <p:cNvGrpSpPr>
              <a:grpSpLocks/>
            </p:cNvGrpSpPr>
            <p:nvPr/>
          </p:nvGrpSpPr>
          <p:grpSpPr bwMode="auto">
            <a:xfrm>
              <a:off x="4114" y="1741"/>
              <a:ext cx="1068" cy="1272"/>
              <a:chOff x="4114" y="1741"/>
              <a:chExt cx="1068" cy="1272"/>
            </a:xfrm>
          </p:grpSpPr>
          <p:grpSp>
            <p:nvGrpSpPr>
              <p:cNvPr id="11" name="Group 51"/>
              <p:cNvGrpSpPr>
                <a:grpSpLocks/>
              </p:cNvGrpSpPr>
              <p:nvPr/>
            </p:nvGrpSpPr>
            <p:grpSpPr bwMode="auto">
              <a:xfrm>
                <a:off x="4114" y="2044"/>
                <a:ext cx="1068" cy="969"/>
                <a:chOff x="4114" y="2044"/>
                <a:chExt cx="1068" cy="969"/>
              </a:xfrm>
            </p:grpSpPr>
            <p:sp>
              <p:nvSpPr>
                <p:cNvPr id="52254" name="Text Box 52"/>
                <p:cNvSpPr txBox="1">
                  <a:spLocks noChangeArrowheads="1"/>
                </p:cNvSpPr>
                <p:nvPr/>
              </p:nvSpPr>
              <p:spPr bwMode="auto">
                <a:xfrm>
                  <a:off x="4114" y="2431"/>
                  <a:ext cx="1068" cy="582"/>
                </a:xfrm>
                <a:prstGeom prst="rect">
                  <a:avLst/>
                </a:prstGeom>
                <a:solidFill>
                  <a:srgbClr val="FFFF00"/>
                </a:solidFill>
                <a:ln w="9525" algn="ctr">
                  <a:noFill/>
                  <a:miter lim="800000"/>
                  <a:headEnd/>
                  <a:tailEnd/>
                </a:ln>
              </p:spPr>
              <p:txBody>
                <a:bodyPr>
                  <a:spAutoFit/>
                </a:bodyPr>
                <a:lstStyle/>
                <a:p>
                  <a:pPr algn="l" rtl="0"/>
                  <a:r>
                    <a:rPr lang="en-US" b="1">
                      <a:solidFill>
                        <a:schemeClr val="hlink"/>
                      </a:solidFill>
                    </a:rPr>
                    <a:t>Proving ring to measure shear force</a:t>
                  </a:r>
                </a:p>
              </p:txBody>
            </p:sp>
            <p:sp>
              <p:nvSpPr>
                <p:cNvPr id="52255" name="Line 53"/>
                <p:cNvSpPr>
                  <a:spLocks noChangeShapeType="1"/>
                </p:cNvSpPr>
                <p:nvPr/>
              </p:nvSpPr>
              <p:spPr bwMode="auto">
                <a:xfrm flipV="1">
                  <a:off x="4418" y="2044"/>
                  <a:ext cx="354" cy="406"/>
                </a:xfrm>
                <a:prstGeom prst="line">
                  <a:avLst/>
                </a:prstGeom>
                <a:noFill/>
                <a:ln w="50800">
                  <a:solidFill>
                    <a:srgbClr val="FF6600"/>
                  </a:solidFill>
                  <a:round/>
                  <a:headEnd/>
                  <a:tailEnd type="triangle" w="med" len="med"/>
                </a:ln>
              </p:spPr>
              <p:txBody>
                <a:bodyPr/>
                <a:lstStyle/>
                <a:p>
                  <a:endParaRPr lang="en-US"/>
                </a:p>
              </p:txBody>
            </p:sp>
          </p:grpSp>
          <p:sp>
            <p:nvSpPr>
              <p:cNvPr id="52253" name="Text Box 54"/>
              <p:cNvSpPr txBox="1">
                <a:spLocks noChangeArrowheads="1"/>
              </p:cNvSpPr>
              <p:nvPr/>
            </p:nvSpPr>
            <p:spPr bwMode="auto">
              <a:xfrm>
                <a:off x="4679" y="1741"/>
                <a:ext cx="266" cy="250"/>
              </a:xfrm>
              <a:prstGeom prst="rect">
                <a:avLst/>
              </a:prstGeom>
              <a:noFill/>
              <a:ln w="9525" algn="ctr">
                <a:noFill/>
                <a:miter lim="800000"/>
                <a:headEnd/>
                <a:tailEnd/>
              </a:ln>
            </p:spPr>
            <p:txBody>
              <a:bodyPr>
                <a:spAutoFit/>
              </a:bodyPr>
              <a:lstStyle/>
              <a:p>
                <a:r>
                  <a:rPr lang="en-US" dirty="0">
                    <a:solidFill>
                      <a:srgbClr val="0000FF"/>
                    </a:solidFill>
                  </a:rPr>
                  <a:t>S</a:t>
                </a:r>
              </a:p>
            </p:txBody>
          </p:sp>
        </p:grpSp>
        <p:sp>
          <p:nvSpPr>
            <p:cNvPr id="52247" name="Rectangle 5" descr="Granite"/>
            <p:cNvSpPr>
              <a:spLocks noChangeArrowheads="1"/>
            </p:cNvSpPr>
            <p:nvPr/>
          </p:nvSpPr>
          <p:spPr bwMode="auto">
            <a:xfrm>
              <a:off x="1523" y="1369"/>
              <a:ext cx="106" cy="587"/>
            </a:xfrm>
            <a:prstGeom prst="rect">
              <a:avLst/>
            </a:prstGeom>
            <a:blipFill dpi="0" rotWithShape="1">
              <a:blip r:embed="rId3" cstate="print"/>
              <a:srcRect/>
              <a:tile tx="0" ty="0" sx="100000" sy="100000" flip="none" algn="tl"/>
            </a:blipFill>
            <a:ln w="9525" algn="ctr">
              <a:solidFill>
                <a:srgbClr val="000000"/>
              </a:solidFill>
              <a:miter lim="800000"/>
              <a:headEnd/>
              <a:tailEnd/>
            </a:ln>
          </p:spPr>
          <p:txBody>
            <a:bodyPr wrap="none" anchor="ctr"/>
            <a:lstStyle/>
            <a:p>
              <a:endParaRPr lang="en-US"/>
            </a:p>
          </p:txBody>
        </p:sp>
        <p:grpSp>
          <p:nvGrpSpPr>
            <p:cNvPr id="12" name="Group 16"/>
            <p:cNvGrpSpPr>
              <a:grpSpLocks/>
            </p:cNvGrpSpPr>
            <p:nvPr/>
          </p:nvGrpSpPr>
          <p:grpSpPr bwMode="auto">
            <a:xfrm>
              <a:off x="275" y="1090"/>
              <a:ext cx="1568" cy="1542"/>
              <a:chOff x="275" y="1090"/>
              <a:chExt cx="1568" cy="1542"/>
            </a:xfrm>
          </p:grpSpPr>
          <p:sp>
            <p:nvSpPr>
              <p:cNvPr id="52249" name="Text Box 17"/>
              <p:cNvSpPr txBox="1">
                <a:spLocks noChangeArrowheads="1"/>
              </p:cNvSpPr>
              <p:nvPr/>
            </p:nvSpPr>
            <p:spPr bwMode="auto">
              <a:xfrm>
                <a:off x="275" y="1090"/>
                <a:ext cx="708" cy="407"/>
              </a:xfrm>
              <a:prstGeom prst="rect">
                <a:avLst/>
              </a:prstGeom>
              <a:solidFill>
                <a:srgbClr val="FFFF00"/>
              </a:solidFill>
              <a:ln w="9525" algn="ctr">
                <a:noFill/>
                <a:miter lim="800000"/>
                <a:headEnd/>
                <a:tailEnd/>
              </a:ln>
            </p:spPr>
            <p:txBody>
              <a:bodyPr>
                <a:spAutoFit/>
              </a:bodyPr>
              <a:lstStyle/>
              <a:p>
                <a:pPr algn="l" rtl="0"/>
                <a:r>
                  <a:rPr lang="en-US" b="1" dirty="0">
                    <a:solidFill>
                      <a:schemeClr val="hlink"/>
                    </a:solidFill>
                  </a:rPr>
                  <a:t>Porous plates</a:t>
                </a:r>
              </a:p>
            </p:txBody>
          </p:sp>
          <p:sp>
            <p:nvSpPr>
              <p:cNvPr id="52250" name="Line 18"/>
              <p:cNvSpPr>
                <a:spLocks noChangeShapeType="1"/>
              </p:cNvSpPr>
              <p:nvPr/>
            </p:nvSpPr>
            <p:spPr bwMode="auto">
              <a:xfrm>
                <a:off x="904" y="1294"/>
                <a:ext cx="859" cy="274"/>
              </a:xfrm>
              <a:prstGeom prst="line">
                <a:avLst/>
              </a:prstGeom>
              <a:noFill/>
              <a:ln w="50800">
                <a:solidFill>
                  <a:srgbClr val="FF6600"/>
                </a:solidFill>
                <a:round/>
                <a:headEnd/>
                <a:tailEnd type="triangle" w="med" len="med"/>
              </a:ln>
            </p:spPr>
            <p:txBody>
              <a:bodyPr/>
              <a:lstStyle/>
              <a:p>
                <a:endParaRPr lang="en-US"/>
              </a:p>
            </p:txBody>
          </p:sp>
          <p:sp>
            <p:nvSpPr>
              <p:cNvPr id="52251" name="Line 19"/>
              <p:cNvSpPr>
                <a:spLocks noChangeShapeType="1"/>
              </p:cNvSpPr>
              <p:nvPr/>
            </p:nvSpPr>
            <p:spPr bwMode="auto">
              <a:xfrm>
                <a:off x="904" y="1303"/>
                <a:ext cx="939" cy="1329"/>
              </a:xfrm>
              <a:prstGeom prst="line">
                <a:avLst/>
              </a:prstGeom>
              <a:noFill/>
              <a:ln w="50800">
                <a:solidFill>
                  <a:srgbClr val="FF6600"/>
                </a:solidFill>
                <a:round/>
                <a:headEnd/>
                <a:tailEnd type="triangle" w="med" len="med"/>
              </a:ln>
            </p:spPr>
            <p:txBody>
              <a:bodyPr/>
              <a:lstStyle/>
              <a:p>
                <a:endParaRPr lang="en-US"/>
              </a:p>
            </p:txBody>
          </p:sp>
        </p:grpSp>
      </p:grpSp>
      <p:sp>
        <p:nvSpPr>
          <p:cNvPr id="59" name="Rectangle 2"/>
          <p:cNvSpPr>
            <a:spLocks noGrp="1" noChangeArrowheads="1"/>
          </p:cNvSpPr>
          <p:nvPr>
            <p:ph type="title"/>
          </p:nvPr>
        </p:nvSpPr>
        <p:spPr>
          <a:xfrm>
            <a:off x="179468" y="54592"/>
            <a:ext cx="2849482" cy="527438"/>
          </a:xfrm>
        </p:spPr>
        <p:txBody>
          <a:bodyPr/>
          <a:lstStyle/>
          <a:p>
            <a:pPr algn="l"/>
            <a:r>
              <a:rPr lang="en-US" sz="2400" b="1" u="sng" dirty="0" smtClean="0">
                <a:solidFill>
                  <a:srgbClr val="C00000"/>
                </a:solidFill>
                <a:latin typeface="Arial" pitchFamily="34" charset="0"/>
                <a:ea typeface="+mn-ea"/>
                <a:cs typeface="Arial" pitchFamily="34" charset="0"/>
              </a:rPr>
              <a:t>Direct Shear Test</a:t>
            </a:r>
            <a:endParaRPr lang="en-US" sz="2400" b="1" u="sng" dirty="0">
              <a:solidFill>
                <a:srgbClr val="C00000"/>
              </a:solidFill>
              <a:latin typeface="Arial" pitchFamily="34" charset="0"/>
              <a:ea typeface="+mn-ea"/>
              <a:cs typeface="Arial" pitchFamily="34" charset="0"/>
            </a:endParaRPr>
          </a:p>
        </p:txBody>
      </p:sp>
      <p:sp>
        <p:nvSpPr>
          <p:cNvPr id="13" name="Rectangle 12"/>
          <p:cNvSpPr/>
          <p:nvPr/>
        </p:nvSpPr>
        <p:spPr>
          <a:xfrm>
            <a:off x="3362148" y="3244334"/>
            <a:ext cx="941283" cy="523220"/>
          </a:xfrm>
          <a:prstGeom prst="rect">
            <a:avLst/>
          </a:prstGeom>
        </p:spPr>
        <p:txBody>
          <a:bodyPr wrap="none">
            <a:spAutoFit/>
          </a:bodyPr>
          <a:lstStyle/>
          <a:p>
            <a:pPr algn="ctr"/>
            <a:r>
              <a:rPr lang="en-US" sz="2800" b="1" dirty="0"/>
              <a:t>Soil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77778E-6 3.33333E-6 L 0.03507 3.33333E-6 " pathEditMode="relative" ptsTypes="AA">
                                      <p:cBhvr>
                                        <p:cTn id="6"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3" name="Rectangle 7"/>
          <p:cNvSpPr>
            <a:spLocks noChangeArrowheads="1"/>
          </p:cNvSpPr>
          <p:nvPr/>
        </p:nvSpPr>
        <p:spPr bwMode="auto">
          <a:xfrm>
            <a:off x="-73818" y="112707"/>
            <a:ext cx="4629150" cy="461665"/>
          </a:xfrm>
          <a:prstGeom prst="rect">
            <a:avLst/>
          </a:prstGeom>
          <a:noFill/>
          <a:ln w="9525">
            <a:noFill/>
            <a:miter lim="800000"/>
            <a:headEnd/>
            <a:tailEnd/>
          </a:ln>
        </p:spPr>
        <p:txBody>
          <a:bodyPr anchor="b">
            <a:spAutoFit/>
          </a:bodyPr>
          <a:lstStyle/>
          <a:p>
            <a:pPr algn="ctr" rtl="0">
              <a:spcBef>
                <a:spcPct val="0"/>
              </a:spcBef>
            </a:pPr>
            <a:r>
              <a:rPr lang="en-US" sz="2400" b="1" u="sng" dirty="0">
                <a:solidFill>
                  <a:srgbClr val="7030A0"/>
                </a:solidFill>
                <a:latin typeface="+mn-lt"/>
              </a:rPr>
              <a:t>Preparation of a sand specimen</a:t>
            </a:r>
            <a:endParaRPr lang="en-AU" sz="2400" b="1" u="sng" dirty="0">
              <a:solidFill>
                <a:srgbClr val="7030A0"/>
              </a:solidFill>
              <a:latin typeface="+mn-lt"/>
            </a:endParaRPr>
          </a:p>
        </p:txBody>
      </p:sp>
      <p:grpSp>
        <p:nvGrpSpPr>
          <p:cNvPr id="2" name="Group 12"/>
          <p:cNvGrpSpPr>
            <a:grpSpLocks/>
          </p:cNvGrpSpPr>
          <p:nvPr/>
        </p:nvGrpSpPr>
        <p:grpSpPr bwMode="auto">
          <a:xfrm>
            <a:off x="95250" y="1065206"/>
            <a:ext cx="4330700" cy="4364038"/>
            <a:chOff x="60" y="959"/>
            <a:chExt cx="2728" cy="2749"/>
          </a:xfrm>
        </p:grpSpPr>
        <p:pic>
          <p:nvPicPr>
            <p:cNvPr id="49165" name="Picture 5" descr="Slide1"/>
            <p:cNvPicPr>
              <a:picLocks noChangeAspect="1" noChangeArrowheads="1"/>
            </p:cNvPicPr>
            <p:nvPr/>
          </p:nvPicPr>
          <p:blipFill>
            <a:blip r:embed="rId3" cstate="print"/>
            <a:srcRect l="8000" t="3999" r="20000" b="13333"/>
            <a:stretch>
              <a:fillRect/>
            </a:stretch>
          </p:blipFill>
          <p:spPr bwMode="auto">
            <a:xfrm>
              <a:off x="60" y="959"/>
              <a:ext cx="2728" cy="2348"/>
            </a:xfrm>
            <a:prstGeom prst="rect">
              <a:avLst/>
            </a:prstGeom>
            <a:noFill/>
            <a:ln w="9525">
              <a:noFill/>
              <a:miter lim="800000"/>
              <a:headEnd/>
              <a:tailEnd/>
            </a:ln>
          </p:spPr>
        </p:pic>
        <p:sp>
          <p:nvSpPr>
            <p:cNvPr id="49166" name="Text Box 10"/>
            <p:cNvSpPr txBox="1">
              <a:spLocks noChangeArrowheads="1"/>
            </p:cNvSpPr>
            <p:nvPr/>
          </p:nvSpPr>
          <p:spPr bwMode="auto">
            <a:xfrm>
              <a:off x="221" y="3456"/>
              <a:ext cx="2381" cy="252"/>
            </a:xfrm>
            <a:prstGeom prst="rect">
              <a:avLst/>
            </a:prstGeom>
            <a:solidFill>
              <a:srgbClr val="FFFF00"/>
            </a:solidFill>
            <a:ln w="9525">
              <a:noFill/>
              <a:miter lim="800000"/>
              <a:headEnd/>
              <a:tailEnd/>
            </a:ln>
          </p:spPr>
          <p:txBody>
            <a:bodyPr>
              <a:spAutoFit/>
            </a:bodyPr>
            <a:lstStyle/>
            <a:p>
              <a:r>
                <a:rPr lang="en-US" sz="2000" b="1">
                  <a:solidFill>
                    <a:srgbClr val="0000FF"/>
                  </a:solidFill>
                </a:rPr>
                <a:t>Components of the shear box</a:t>
              </a:r>
            </a:p>
          </p:txBody>
        </p:sp>
      </p:grpSp>
      <p:grpSp>
        <p:nvGrpSpPr>
          <p:cNvPr id="3" name="Group 13"/>
          <p:cNvGrpSpPr>
            <a:grpSpLocks/>
          </p:cNvGrpSpPr>
          <p:nvPr/>
        </p:nvGrpSpPr>
        <p:grpSpPr bwMode="auto">
          <a:xfrm>
            <a:off x="4640263" y="1071556"/>
            <a:ext cx="4389437" cy="4367213"/>
            <a:chOff x="2923" y="963"/>
            <a:chExt cx="2765" cy="2751"/>
          </a:xfrm>
        </p:grpSpPr>
        <p:pic>
          <p:nvPicPr>
            <p:cNvPr id="49163" name="Picture 8" descr="Slide2"/>
            <p:cNvPicPr>
              <a:picLocks noChangeAspect="1" noChangeArrowheads="1"/>
            </p:cNvPicPr>
            <p:nvPr/>
          </p:nvPicPr>
          <p:blipFill>
            <a:blip r:embed="rId4" cstate="print"/>
            <a:srcRect r="14999" b="2667"/>
            <a:stretch>
              <a:fillRect/>
            </a:stretch>
          </p:blipFill>
          <p:spPr bwMode="auto">
            <a:xfrm>
              <a:off x="2923" y="963"/>
              <a:ext cx="2765" cy="2375"/>
            </a:xfrm>
            <a:prstGeom prst="rect">
              <a:avLst/>
            </a:prstGeom>
            <a:noFill/>
            <a:ln w="9525">
              <a:noFill/>
              <a:miter lim="800000"/>
              <a:headEnd/>
              <a:tailEnd/>
            </a:ln>
          </p:spPr>
        </p:pic>
        <p:sp>
          <p:nvSpPr>
            <p:cNvPr id="49164" name="Text Box 11"/>
            <p:cNvSpPr txBox="1">
              <a:spLocks noChangeArrowheads="1"/>
            </p:cNvSpPr>
            <p:nvPr/>
          </p:nvSpPr>
          <p:spPr bwMode="auto">
            <a:xfrm>
              <a:off x="3027" y="3462"/>
              <a:ext cx="2554" cy="252"/>
            </a:xfrm>
            <a:prstGeom prst="rect">
              <a:avLst/>
            </a:prstGeom>
            <a:solidFill>
              <a:srgbClr val="FFFF00"/>
            </a:solidFill>
            <a:ln w="9525">
              <a:noFill/>
              <a:miter lim="800000"/>
              <a:headEnd/>
              <a:tailEnd/>
            </a:ln>
          </p:spPr>
          <p:txBody>
            <a:bodyPr>
              <a:spAutoFit/>
            </a:bodyPr>
            <a:lstStyle/>
            <a:p>
              <a:r>
                <a:rPr lang="en-US" sz="2000" b="1" dirty="0">
                  <a:solidFill>
                    <a:srgbClr val="0000FF"/>
                  </a:solidFill>
                </a:rPr>
                <a:t>Preparation of a sand specimen</a:t>
              </a:r>
            </a:p>
          </p:txBody>
        </p:sp>
      </p:grpSp>
      <p:grpSp>
        <p:nvGrpSpPr>
          <p:cNvPr id="4" name="Group 18"/>
          <p:cNvGrpSpPr>
            <a:grpSpLocks/>
          </p:cNvGrpSpPr>
          <p:nvPr/>
        </p:nvGrpSpPr>
        <p:grpSpPr bwMode="auto">
          <a:xfrm>
            <a:off x="252413" y="1212844"/>
            <a:ext cx="1758950" cy="2479675"/>
            <a:chOff x="159" y="1475"/>
            <a:chExt cx="1108" cy="1562"/>
          </a:xfrm>
        </p:grpSpPr>
        <p:sp>
          <p:nvSpPr>
            <p:cNvPr id="49160" name="Text Box 14"/>
            <p:cNvSpPr txBox="1">
              <a:spLocks noChangeArrowheads="1"/>
            </p:cNvSpPr>
            <p:nvPr/>
          </p:nvSpPr>
          <p:spPr bwMode="auto">
            <a:xfrm>
              <a:off x="159" y="1475"/>
              <a:ext cx="683" cy="407"/>
            </a:xfrm>
            <a:prstGeom prst="rect">
              <a:avLst/>
            </a:prstGeom>
            <a:solidFill>
              <a:srgbClr val="FFFF00"/>
            </a:solidFill>
            <a:ln w="9525" algn="ctr">
              <a:noFill/>
              <a:miter lim="800000"/>
              <a:headEnd/>
              <a:tailEnd/>
            </a:ln>
          </p:spPr>
          <p:txBody>
            <a:bodyPr>
              <a:spAutoFit/>
            </a:bodyPr>
            <a:lstStyle/>
            <a:p>
              <a:pPr algn="l" rtl="0"/>
              <a:r>
                <a:rPr lang="en-US" b="1" dirty="0">
                  <a:solidFill>
                    <a:schemeClr val="hlink"/>
                  </a:solidFill>
                </a:rPr>
                <a:t>Porous plates</a:t>
              </a:r>
            </a:p>
          </p:txBody>
        </p:sp>
        <p:sp>
          <p:nvSpPr>
            <p:cNvPr id="49161" name="Line 15"/>
            <p:cNvSpPr>
              <a:spLocks noChangeShapeType="1"/>
            </p:cNvSpPr>
            <p:nvPr/>
          </p:nvSpPr>
          <p:spPr bwMode="auto">
            <a:xfrm>
              <a:off x="744" y="1859"/>
              <a:ext cx="45" cy="1125"/>
            </a:xfrm>
            <a:prstGeom prst="line">
              <a:avLst/>
            </a:prstGeom>
            <a:noFill/>
            <a:ln w="63500">
              <a:solidFill>
                <a:srgbClr val="FF6600"/>
              </a:solidFill>
              <a:round/>
              <a:headEnd/>
              <a:tailEnd type="triangle" w="med" len="med"/>
            </a:ln>
          </p:spPr>
          <p:txBody>
            <a:bodyPr/>
            <a:lstStyle/>
            <a:p>
              <a:endParaRPr lang="en-US"/>
            </a:p>
          </p:txBody>
        </p:sp>
        <p:sp>
          <p:nvSpPr>
            <p:cNvPr id="49162" name="Line 16"/>
            <p:cNvSpPr>
              <a:spLocks noChangeShapeType="1"/>
            </p:cNvSpPr>
            <p:nvPr/>
          </p:nvSpPr>
          <p:spPr bwMode="auto">
            <a:xfrm>
              <a:off x="727" y="1859"/>
              <a:ext cx="540" cy="1178"/>
            </a:xfrm>
            <a:prstGeom prst="line">
              <a:avLst/>
            </a:prstGeom>
            <a:noFill/>
            <a:ln w="63500">
              <a:solidFill>
                <a:srgbClr val="FF6600"/>
              </a:solidFill>
              <a:round/>
              <a:headEnd/>
              <a:tailEnd type="triangle" w="med" len="med"/>
            </a:ln>
          </p:spPr>
          <p:txBody>
            <a:bodyPr/>
            <a:lstStyle/>
            <a:p>
              <a:endParaRPr lang="en-US"/>
            </a:p>
          </p:txBody>
        </p:sp>
      </p:grpSp>
    </p:spTree>
    <p:custDataLst>
      <p:tags r:id="rId1"/>
    </p:custDataLst>
    <p:extLst>
      <p:ext uri="{BB962C8B-B14F-4D97-AF65-F5344CB8AC3E}">
        <p14:creationId xmlns:p14="http://schemas.microsoft.com/office/powerpoint/2010/main" val="1439612860"/>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
          <p:cNvGrpSpPr>
            <a:grpSpLocks/>
          </p:cNvGrpSpPr>
          <p:nvPr/>
        </p:nvGrpSpPr>
        <p:grpSpPr bwMode="auto">
          <a:xfrm>
            <a:off x="280988" y="2239963"/>
            <a:ext cx="4165600" cy="3992563"/>
            <a:chOff x="177" y="979"/>
            <a:chExt cx="2624" cy="2515"/>
          </a:xfrm>
        </p:grpSpPr>
        <p:sp>
          <p:nvSpPr>
            <p:cNvPr id="50186" name="Text Box 6"/>
            <p:cNvSpPr txBox="1">
              <a:spLocks noChangeArrowheads="1"/>
            </p:cNvSpPr>
            <p:nvPr/>
          </p:nvSpPr>
          <p:spPr bwMode="auto">
            <a:xfrm>
              <a:off x="480" y="3087"/>
              <a:ext cx="1988" cy="407"/>
            </a:xfrm>
            <a:prstGeom prst="rect">
              <a:avLst/>
            </a:prstGeom>
            <a:solidFill>
              <a:srgbClr val="FFFF00"/>
            </a:solidFill>
            <a:ln w="9525">
              <a:noFill/>
              <a:miter lim="800000"/>
              <a:headEnd/>
              <a:tailEnd/>
            </a:ln>
          </p:spPr>
          <p:txBody>
            <a:bodyPr>
              <a:spAutoFit/>
            </a:bodyPr>
            <a:lstStyle/>
            <a:p>
              <a:pPr algn="l" rtl="0"/>
              <a:r>
                <a:rPr lang="en-US" b="1" dirty="0">
                  <a:solidFill>
                    <a:srgbClr val="0000FF"/>
                  </a:solidFill>
                </a:rPr>
                <a:t>Leveling the top surface of specimen</a:t>
              </a:r>
            </a:p>
          </p:txBody>
        </p:sp>
        <p:pic>
          <p:nvPicPr>
            <p:cNvPr id="50187" name="Picture 11" descr="Slide3"/>
            <p:cNvPicPr>
              <a:picLocks noChangeAspect="1" noChangeArrowheads="1"/>
            </p:cNvPicPr>
            <p:nvPr/>
          </p:nvPicPr>
          <p:blipFill>
            <a:blip r:embed="rId3" cstate="print"/>
            <a:srcRect/>
            <a:stretch>
              <a:fillRect/>
            </a:stretch>
          </p:blipFill>
          <p:spPr bwMode="auto">
            <a:xfrm>
              <a:off x="177" y="979"/>
              <a:ext cx="2624" cy="1968"/>
            </a:xfrm>
            <a:prstGeom prst="rect">
              <a:avLst/>
            </a:prstGeom>
            <a:noFill/>
            <a:ln w="9525">
              <a:noFill/>
              <a:miter lim="800000"/>
              <a:headEnd/>
              <a:tailEnd/>
            </a:ln>
          </p:spPr>
        </p:pic>
      </p:grpSp>
      <p:sp>
        <p:nvSpPr>
          <p:cNvPr id="50180" name="Rectangle 13"/>
          <p:cNvSpPr>
            <a:spLocks noChangeArrowheads="1"/>
          </p:cNvSpPr>
          <p:nvPr/>
        </p:nvSpPr>
        <p:spPr bwMode="auto">
          <a:xfrm>
            <a:off x="223838" y="386060"/>
            <a:ext cx="4629150" cy="461665"/>
          </a:xfrm>
          <a:prstGeom prst="rect">
            <a:avLst/>
          </a:prstGeom>
          <a:noFill/>
          <a:ln w="9525">
            <a:noFill/>
            <a:miter lim="800000"/>
            <a:headEnd/>
            <a:tailEnd/>
          </a:ln>
        </p:spPr>
        <p:txBody>
          <a:bodyPr anchor="b">
            <a:spAutoFit/>
          </a:bodyPr>
          <a:lstStyle/>
          <a:p>
            <a:pPr algn="ctr" rtl="0"/>
            <a:r>
              <a:rPr lang="en-US" sz="2400" b="1" u="sng" dirty="0">
                <a:solidFill>
                  <a:srgbClr val="7030A0"/>
                </a:solidFill>
                <a:latin typeface="+mn-lt"/>
              </a:rPr>
              <a:t>Preparation of a sand specimen</a:t>
            </a:r>
            <a:endParaRPr lang="en-AU" sz="2400" b="1" u="sng" dirty="0">
              <a:solidFill>
                <a:srgbClr val="7030A0"/>
              </a:solidFill>
              <a:latin typeface="+mn-lt"/>
            </a:endParaRPr>
          </a:p>
        </p:txBody>
      </p:sp>
      <p:grpSp>
        <p:nvGrpSpPr>
          <p:cNvPr id="3" name="Group 20"/>
          <p:cNvGrpSpPr>
            <a:grpSpLocks/>
          </p:cNvGrpSpPr>
          <p:nvPr/>
        </p:nvGrpSpPr>
        <p:grpSpPr bwMode="auto">
          <a:xfrm>
            <a:off x="4530725" y="1698625"/>
            <a:ext cx="4549775" cy="4457700"/>
            <a:chOff x="2854" y="638"/>
            <a:chExt cx="2866" cy="2808"/>
          </a:xfrm>
        </p:grpSpPr>
        <p:sp>
          <p:nvSpPr>
            <p:cNvPr id="50182" name="Text Box 9"/>
            <p:cNvSpPr txBox="1">
              <a:spLocks noChangeArrowheads="1"/>
            </p:cNvSpPr>
            <p:nvPr/>
          </p:nvSpPr>
          <p:spPr bwMode="auto">
            <a:xfrm>
              <a:off x="3444" y="3039"/>
              <a:ext cx="1816" cy="407"/>
            </a:xfrm>
            <a:prstGeom prst="rect">
              <a:avLst/>
            </a:prstGeom>
            <a:solidFill>
              <a:srgbClr val="FFFF00"/>
            </a:solidFill>
            <a:ln w="9525">
              <a:noFill/>
              <a:miter lim="800000"/>
              <a:headEnd/>
              <a:tailEnd/>
            </a:ln>
          </p:spPr>
          <p:txBody>
            <a:bodyPr>
              <a:spAutoFit/>
            </a:bodyPr>
            <a:lstStyle/>
            <a:p>
              <a:pPr algn="l" rtl="0"/>
              <a:r>
                <a:rPr lang="en-US" b="1" dirty="0">
                  <a:solidFill>
                    <a:srgbClr val="0000FF"/>
                  </a:solidFill>
                </a:rPr>
                <a:t>Specimen preparation completed</a:t>
              </a:r>
            </a:p>
          </p:txBody>
        </p:sp>
        <p:pic>
          <p:nvPicPr>
            <p:cNvPr id="50183" name="Picture 14" descr="Slide4"/>
            <p:cNvPicPr>
              <a:picLocks noChangeAspect="1" noChangeArrowheads="1"/>
            </p:cNvPicPr>
            <p:nvPr/>
          </p:nvPicPr>
          <p:blipFill>
            <a:blip r:embed="rId4" cstate="print"/>
            <a:srcRect r="6000" b="14667"/>
            <a:stretch>
              <a:fillRect/>
            </a:stretch>
          </p:blipFill>
          <p:spPr bwMode="auto">
            <a:xfrm>
              <a:off x="2854" y="972"/>
              <a:ext cx="2866" cy="1951"/>
            </a:xfrm>
            <a:prstGeom prst="rect">
              <a:avLst/>
            </a:prstGeom>
            <a:noFill/>
            <a:ln w="9525">
              <a:noFill/>
              <a:miter lim="800000"/>
              <a:headEnd/>
              <a:tailEnd/>
            </a:ln>
          </p:spPr>
        </p:pic>
        <p:sp>
          <p:nvSpPr>
            <p:cNvPr id="50184" name="Text Box 16"/>
            <p:cNvSpPr txBox="1">
              <a:spLocks noChangeArrowheads="1"/>
            </p:cNvSpPr>
            <p:nvPr/>
          </p:nvSpPr>
          <p:spPr bwMode="auto">
            <a:xfrm>
              <a:off x="4352" y="638"/>
              <a:ext cx="1249" cy="233"/>
            </a:xfrm>
            <a:prstGeom prst="rect">
              <a:avLst/>
            </a:prstGeom>
            <a:solidFill>
              <a:srgbClr val="FFFF00"/>
            </a:solidFill>
            <a:ln w="9525">
              <a:noFill/>
              <a:miter lim="800000"/>
              <a:headEnd/>
              <a:tailEnd/>
            </a:ln>
          </p:spPr>
          <p:txBody>
            <a:bodyPr>
              <a:spAutoFit/>
            </a:bodyPr>
            <a:lstStyle/>
            <a:p>
              <a:pPr algn="l" rtl="0"/>
              <a:r>
                <a:rPr lang="en-US" b="1" dirty="0">
                  <a:solidFill>
                    <a:schemeClr val="hlink"/>
                  </a:solidFill>
                </a:rPr>
                <a:t>Pressure plate</a:t>
              </a:r>
            </a:p>
          </p:txBody>
        </p:sp>
        <p:sp>
          <p:nvSpPr>
            <p:cNvPr id="50185" name="Line 17"/>
            <p:cNvSpPr>
              <a:spLocks noChangeShapeType="1"/>
            </p:cNvSpPr>
            <p:nvPr/>
          </p:nvSpPr>
          <p:spPr bwMode="auto">
            <a:xfrm flipH="1">
              <a:off x="4431" y="851"/>
              <a:ext cx="132" cy="762"/>
            </a:xfrm>
            <a:prstGeom prst="line">
              <a:avLst/>
            </a:prstGeom>
            <a:noFill/>
            <a:ln w="63500">
              <a:solidFill>
                <a:srgbClr val="FF0000"/>
              </a:solidFill>
              <a:round/>
              <a:headEnd/>
              <a:tailEnd type="triangle" w="med" len="med"/>
            </a:ln>
          </p:spPr>
          <p:txBody>
            <a:bodyPr wrap="none"/>
            <a:lstStyle/>
            <a:p>
              <a:endParaRPr lang="en-US"/>
            </a:p>
          </p:txBody>
        </p:sp>
      </p:grpSp>
    </p:spTree>
    <p:custDataLst>
      <p:tags r:id="rId1"/>
    </p:custDataLst>
    <p:extLst>
      <p:ext uri="{BB962C8B-B14F-4D97-AF65-F5344CB8AC3E}">
        <p14:creationId xmlns:p14="http://schemas.microsoft.com/office/powerpoint/2010/main" val="2507278674"/>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Text Box 5"/>
          <p:cNvSpPr txBox="1">
            <a:spLocks noChangeArrowheads="1"/>
          </p:cNvSpPr>
          <p:nvPr/>
        </p:nvSpPr>
        <p:spPr bwMode="auto">
          <a:xfrm>
            <a:off x="514349" y="471022"/>
            <a:ext cx="7972424" cy="2123658"/>
          </a:xfrm>
          <a:prstGeom prst="rect">
            <a:avLst/>
          </a:prstGeom>
          <a:noFill/>
          <a:ln w="9525">
            <a:noFill/>
            <a:miter lim="800000"/>
            <a:headEnd/>
            <a:tailEnd/>
          </a:ln>
          <a:effectLst/>
        </p:spPr>
        <p:txBody>
          <a:bodyPr wrap="square">
            <a:spAutoFit/>
          </a:bodyPr>
          <a:lstStyle/>
          <a:p>
            <a:pPr marL="225425" indent="-225425" algn="l" rtl="0">
              <a:spcBef>
                <a:spcPct val="50000"/>
              </a:spcBef>
              <a:buFont typeface="Arial" pitchFamily="34" charset="0"/>
              <a:buChar char="•"/>
            </a:pPr>
            <a:r>
              <a:rPr lang="en-US" sz="2400" b="1" dirty="0" smtClean="0">
                <a:latin typeface="+mn-lt"/>
              </a:rPr>
              <a:t>A </a:t>
            </a:r>
            <a:r>
              <a:rPr lang="en-US" sz="2400" b="1" dirty="0" smtClean="0">
                <a:solidFill>
                  <a:srgbClr val="0000FF"/>
                </a:solidFill>
                <a:latin typeface="+mn-lt"/>
              </a:rPr>
              <a:t>constant</a:t>
            </a:r>
            <a:r>
              <a:rPr lang="en-US" sz="2400" b="1" dirty="0" smtClean="0">
                <a:latin typeface="+mn-lt"/>
              </a:rPr>
              <a:t> vertical force (normal stress) is applied through a metal platen.</a:t>
            </a:r>
          </a:p>
          <a:p>
            <a:pPr marL="225425" indent="-225425" algn="just" rtl="0">
              <a:spcBef>
                <a:spcPct val="50000"/>
              </a:spcBef>
              <a:buFont typeface="Arial" pitchFamily="34" charset="0"/>
              <a:buChar char="•"/>
            </a:pPr>
            <a:r>
              <a:rPr lang="en-US" sz="2400" b="1" dirty="0" smtClean="0">
                <a:latin typeface="+mn-lt"/>
              </a:rPr>
              <a:t>Shear force is applied by </a:t>
            </a:r>
            <a:r>
              <a:rPr lang="en-US" sz="2400" b="1" dirty="0" smtClean="0">
                <a:solidFill>
                  <a:srgbClr val="0000FF"/>
                </a:solidFill>
                <a:latin typeface="+mn-lt"/>
              </a:rPr>
              <a:t>moving</a:t>
            </a:r>
            <a:r>
              <a:rPr lang="en-US" sz="2400" b="1" dirty="0" smtClean="0">
                <a:latin typeface="+mn-lt"/>
              </a:rPr>
              <a:t> one half of the box </a:t>
            </a:r>
            <a:r>
              <a:rPr lang="en-US" sz="2400" b="1" dirty="0" smtClean="0">
                <a:solidFill>
                  <a:srgbClr val="0000FF"/>
                </a:solidFill>
                <a:latin typeface="+mn-lt"/>
              </a:rPr>
              <a:t>relative</a:t>
            </a:r>
            <a:r>
              <a:rPr lang="en-US" sz="2400" b="1" dirty="0" smtClean="0">
                <a:latin typeface="+mn-lt"/>
              </a:rPr>
              <a:t> to the other and increased to cause failure in the soil sample.  </a:t>
            </a:r>
          </a:p>
        </p:txBody>
      </p:sp>
      <p:sp>
        <p:nvSpPr>
          <p:cNvPr id="11" name="Rectangle 2"/>
          <p:cNvSpPr>
            <a:spLocks noGrp="1" noChangeArrowheads="1"/>
          </p:cNvSpPr>
          <p:nvPr>
            <p:ph type="title"/>
          </p:nvPr>
        </p:nvSpPr>
        <p:spPr>
          <a:xfrm>
            <a:off x="179467" y="-31136"/>
            <a:ext cx="2578247" cy="527438"/>
          </a:xfrm>
        </p:spPr>
        <p:txBody>
          <a:bodyPr/>
          <a:lstStyle/>
          <a:p>
            <a:pPr algn="l"/>
            <a:r>
              <a:rPr lang="en-US" sz="2400" b="1" u="sng" dirty="0" smtClean="0">
                <a:solidFill>
                  <a:srgbClr val="C00000"/>
                </a:solidFill>
                <a:latin typeface="Arial" pitchFamily="34" charset="0"/>
                <a:ea typeface="+mn-ea"/>
                <a:cs typeface="Arial" pitchFamily="34" charset="0"/>
              </a:rPr>
              <a:t>Test Procedure</a:t>
            </a:r>
            <a:endParaRPr lang="en-US" sz="2400" b="1" u="sng" dirty="0">
              <a:solidFill>
                <a:srgbClr val="C00000"/>
              </a:solidFill>
              <a:latin typeface="Arial" pitchFamily="34" charset="0"/>
              <a:ea typeface="+mn-ea"/>
              <a:cs typeface="Arial" pitchFamily="34" charset="0"/>
            </a:endParaRPr>
          </a:p>
        </p:txBody>
      </p:sp>
      <p:sp>
        <p:nvSpPr>
          <p:cNvPr id="12" name="Rectangle 11"/>
          <p:cNvSpPr/>
          <p:nvPr/>
        </p:nvSpPr>
        <p:spPr>
          <a:xfrm>
            <a:off x="514349" y="2721188"/>
            <a:ext cx="7972424" cy="830997"/>
          </a:xfrm>
          <a:prstGeom prst="rect">
            <a:avLst/>
          </a:prstGeom>
        </p:spPr>
        <p:txBody>
          <a:bodyPr wrap="square">
            <a:spAutoFit/>
          </a:bodyPr>
          <a:lstStyle/>
          <a:p>
            <a:pPr marL="171450" indent="-171450" algn="just" rtl="0">
              <a:buFont typeface="Arial" panose="020B0604020202020204" pitchFamily="34" charset="0"/>
              <a:buChar char="•"/>
            </a:pPr>
            <a:r>
              <a:rPr lang="en-US" sz="2400" b="1" dirty="0" smtClean="0">
                <a:latin typeface="+mn-lt"/>
              </a:rPr>
              <a:t>The tests are </a:t>
            </a:r>
            <a:r>
              <a:rPr lang="en-US" sz="2400" b="1" dirty="0" smtClean="0">
                <a:solidFill>
                  <a:srgbClr val="0000FF"/>
                </a:solidFill>
                <a:latin typeface="+mn-lt"/>
              </a:rPr>
              <a:t>repeated</a:t>
            </a:r>
            <a:r>
              <a:rPr lang="en-US" sz="2400" b="1" dirty="0" smtClean="0">
                <a:latin typeface="+mn-lt"/>
              </a:rPr>
              <a:t> on similar specimens at </a:t>
            </a:r>
            <a:r>
              <a:rPr lang="en-US" sz="2400" b="1" dirty="0" smtClean="0">
                <a:solidFill>
                  <a:srgbClr val="0000FF"/>
                </a:solidFill>
                <a:latin typeface="+mn-lt"/>
              </a:rPr>
              <a:t>various</a:t>
            </a:r>
            <a:r>
              <a:rPr lang="en-US" sz="2400" b="1" dirty="0" smtClean="0">
                <a:latin typeface="+mn-lt"/>
              </a:rPr>
              <a:t> normal stresses</a:t>
            </a:r>
            <a:endParaRPr lang="en-US" sz="2400" b="1" dirty="0">
              <a:latin typeface="+mn-lt"/>
            </a:endParaRPr>
          </a:p>
        </p:txBody>
      </p:sp>
      <p:sp>
        <p:nvSpPr>
          <p:cNvPr id="13" name="Rectangle 12"/>
          <p:cNvSpPr/>
          <p:nvPr/>
        </p:nvSpPr>
        <p:spPr>
          <a:xfrm>
            <a:off x="514349" y="3728713"/>
            <a:ext cx="7972424" cy="1200329"/>
          </a:xfrm>
          <a:prstGeom prst="rect">
            <a:avLst/>
          </a:prstGeom>
        </p:spPr>
        <p:txBody>
          <a:bodyPr wrap="square">
            <a:spAutoFit/>
          </a:bodyPr>
          <a:lstStyle/>
          <a:p>
            <a:pPr marL="171450" indent="-171450" algn="just" rtl="0">
              <a:buFont typeface="Arial" panose="020B0604020202020204" pitchFamily="34" charset="0"/>
              <a:buChar char="•"/>
            </a:pPr>
            <a:r>
              <a:rPr lang="en-US" sz="2400" b="1" dirty="0" smtClean="0">
                <a:latin typeface="+mn-lt"/>
              </a:rPr>
              <a:t>The normal stresses and the corresponding values of </a:t>
            </a:r>
            <a:r>
              <a:rPr lang="en-US" sz="2400" b="1" dirty="0" err="1" smtClean="0">
                <a:latin typeface="Symbol" panose="05050102010706020507" pitchFamily="18" charset="2"/>
              </a:rPr>
              <a:t>t</a:t>
            </a:r>
            <a:r>
              <a:rPr lang="en-US" sz="2400" b="1" baseline="-25000" dirty="0" err="1" smtClean="0">
                <a:latin typeface="+mn-lt"/>
              </a:rPr>
              <a:t>f</a:t>
            </a:r>
            <a:r>
              <a:rPr lang="en-US" sz="2400" b="1" dirty="0" smtClean="0">
                <a:latin typeface="+mn-lt"/>
              </a:rPr>
              <a:t> obtained from a number of tests are </a:t>
            </a:r>
            <a:r>
              <a:rPr lang="en-US" sz="2400" b="1" dirty="0" smtClean="0">
                <a:solidFill>
                  <a:srgbClr val="0000FF"/>
                </a:solidFill>
                <a:latin typeface="+mn-lt"/>
              </a:rPr>
              <a:t>plotted</a:t>
            </a:r>
            <a:r>
              <a:rPr lang="en-US" sz="2400" b="1" dirty="0" smtClean="0">
                <a:latin typeface="+mn-lt"/>
              </a:rPr>
              <a:t> on a graph from which the </a:t>
            </a:r>
            <a:r>
              <a:rPr lang="en-US" sz="2400" b="1" dirty="0" smtClean="0">
                <a:solidFill>
                  <a:srgbClr val="0000FF"/>
                </a:solidFill>
                <a:latin typeface="+mn-lt"/>
              </a:rPr>
              <a:t>shear</a:t>
            </a:r>
            <a:r>
              <a:rPr lang="en-US" sz="2400" b="1" dirty="0" smtClean="0">
                <a:latin typeface="+mn-lt"/>
              </a:rPr>
              <a:t> </a:t>
            </a:r>
            <a:r>
              <a:rPr lang="en-US" sz="2400" b="1" dirty="0" smtClean="0">
                <a:solidFill>
                  <a:srgbClr val="0000FF"/>
                </a:solidFill>
                <a:latin typeface="+mn-lt"/>
              </a:rPr>
              <a:t>strength</a:t>
            </a:r>
            <a:r>
              <a:rPr lang="en-US" sz="2400" b="1" dirty="0" smtClean="0">
                <a:latin typeface="+mn-lt"/>
              </a:rPr>
              <a:t> </a:t>
            </a:r>
            <a:r>
              <a:rPr lang="en-US" sz="2400" b="1" dirty="0" smtClean="0">
                <a:solidFill>
                  <a:srgbClr val="0000FF"/>
                </a:solidFill>
                <a:latin typeface="+mn-lt"/>
              </a:rPr>
              <a:t>parameters</a:t>
            </a:r>
            <a:r>
              <a:rPr lang="en-US" sz="2400" b="1" dirty="0" smtClean="0">
                <a:latin typeface="+mn-lt"/>
              </a:rPr>
              <a:t> are determined.</a:t>
            </a:r>
            <a:endParaRPr lang="en-US" sz="2400" b="1" dirty="0">
              <a:latin typeface="+mn-lt"/>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0" y="60325"/>
            <a:ext cx="3512457" cy="579438"/>
          </a:xfrm>
        </p:spPr>
        <p:txBody>
          <a:bodyPr/>
          <a:lstStyle/>
          <a:p>
            <a:r>
              <a:rPr lang="en-US" sz="3000" b="1" dirty="0" smtClean="0">
                <a:solidFill>
                  <a:srgbClr val="00B050"/>
                </a:solidFill>
                <a:latin typeface="Arial" pitchFamily="34" charset="0"/>
                <a:ea typeface="+mn-ea"/>
                <a:cs typeface="Arial" pitchFamily="34" charset="0"/>
              </a:rPr>
              <a:t>Direct shear test</a:t>
            </a:r>
            <a:endParaRPr lang="en-AU" sz="3000" b="1" dirty="0" smtClean="0">
              <a:solidFill>
                <a:srgbClr val="00B050"/>
              </a:solidFill>
              <a:latin typeface="Arial" pitchFamily="34" charset="0"/>
              <a:ea typeface="+mn-ea"/>
              <a:cs typeface="Arial" pitchFamily="34" charset="0"/>
            </a:endParaRPr>
          </a:p>
        </p:txBody>
      </p:sp>
      <p:pic>
        <p:nvPicPr>
          <p:cNvPr id="53251" name="Picture 9" descr="Slide5"/>
          <p:cNvPicPr>
            <a:picLocks noGrp="1" noChangeAspect="1" noChangeArrowheads="1"/>
          </p:cNvPicPr>
          <p:nvPr>
            <p:ph idx="1"/>
          </p:nvPr>
        </p:nvPicPr>
        <p:blipFill>
          <a:blip r:embed="rId3" cstate="print"/>
          <a:srcRect/>
          <a:stretch>
            <a:fillRect/>
          </a:stretch>
        </p:blipFill>
        <p:spPr>
          <a:xfrm>
            <a:off x="595313" y="736600"/>
            <a:ext cx="7696200" cy="5773738"/>
          </a:xfrm>
          <a:noFill/>
        </p:spPr>
      </p:pic>
      <p:grpSp>
        <p:nvGrpSpPr>
          <p:cNvPr id="2" name="Group 19"/>
          <p:cNvGrpSpPr>
            <a:grpSpLocks/>
          </p:cNvGrpSpPr>
          <p:nvPr/>
        </p:nvGrpSpPr>
        <p:grpSpPr bwMode="auto">
          <a:xfrm>
            <a:off x="1362075" y="1336675"/>
            <a:ext cx="2981325" cy="1435100"/>
            <a:chOff x="975" y="842"/>
            <a:chExt cx="1878" cy="904"/>
          </a:xfrm>
        </p:grpSpPr>
        <p:sp>
          <p:nvSpPr>
            <p:cNvPr id="53265" name="Text Box 11"/>
            <p:cNvSpPr txBox="1">
              <a:spLocks noChangeArrowheads="1"/>
            </p:cNvSpPr>
            <p:nvPr/>
          </p:nvSpPr>
          <p:spPr bwMode="auto">
            <a:xfrm>
              <a:off x="975" y="842"/>
              <a:ext cx="1116" cy="288"/>
            </a:xfrm>
            <a:prstGeom prst="rect">
              <a:avLst/>
            </a:prstGeom>
            <a:solidFill>
              <a:srgbClr val="FFFF00"/>
            </a:solidFill>
            <a:ln w="9525">
              <a:noFill/>
              <a:miter lim="800000"/>
              <a:headEnd/>
              <a:tailEnd/>
            </a:ln>
          </p:spPr>
          <p:txBody>
            <a:bodyPr>
              <a:spAutoFit/>
            </a:bodyPr>
            <a:lstStyle/>
            <a:p>
              <a:pPr algn="l" rtl="0"/>
              <a:r>
                <a:rPr lang="en-US" sz="2400" b="1" dirty="0">
                  <a:solidFill>
                    <a:schemeClr val="hlink"/>
                  </a:solidFill>
                </a:rPr>
                <a:t>Shear box</a:t>
              </a:r>
            </a:p>
          </p:txBody>
        </p:sp>
        <p:sp>
          <p:nvSpPr>
            <p:cNvPr id="53266" name="Line 12"/>
            <p:cNvSpPr>
              <a:spLocks noChangeShapeType="1"/>
            </p:cNvSpPr>
            <p:nvPr/>
          </p:nvSpPr>
          <p:spPr bwMode="auto">
            <a:xfrm>
              <a:off x="2012" y="1001"/>
              <a:ext cx="841" cy="745"/>
            </a:xfrm>
            <a:prstGeom prst="line">
              <a:avLst/>
            </a:prstGeom>
            <a:noFill/>
            <a:ln w="63500">
              <a:solidFill>
                <a:srgbClr val="FF0000"/>
              </a:solidFill>
              <a:round/>
              <a:headEnd/>
              <a:tailEnd type="triangle" w="med" len="med"/>
            </a:ln>
          </p:spPr>
          <p:txBody>
            <a:bodyPr wrap="none"/>
            <a:lstStyle/>
            <a:p>
              <a:endParaRPr lang="en-US"/>
            </a:p>
          </p:txBody>
        </p:sp>
      </p:grpSp>
      <p:grpSp>
        <p:nvGrpSpPr>
          <p:cNvPr id="3" name="Group 20"/>
          <p:cNvGrpSpPr>
            <a:grpSpLocks/>
          </p:cNvGrpSpPr>
          <p:nvPr/>
        </p:nvGrpSpPr>
        <p:grpSpPr bwMode="auto">
          <a:xfrm>
            <a:off x="825500" y="4206876"/>
            <a:ext cx="3673475" cy="1419226"/>
            <a:chOff x="637" y="2650"/>
            <a:chExt cx="2314" cy="894"/>
          </a:xfrm>
        </p:grpSpPr>
        <p:sp>
          <p:nvSpPr>
            <p:cNvPr id="53263" name="Text Box 13"/>
            <p:cNvSpPr txBox="1">
              <a:spLocks noChangeArrowheads="1"/>
            </p:cNvSpPr>
            <p:nvPr/>
          </p:nvSpPr>
          <p:spPr bwMode="auto">
            <a:xfrm>
              <a:off x="637" y="3021"/>
              <a:ext cx="1807" cy="523"/>
            </a:xfrm>
            <a:prstGeom prst="rect">
              <a:avLst/>
            </a:prstGeom>
            <a:solidFill>
              <a:srgbClr val="FFFF00"/>
            </a:solidFill>
            <a:ln w="9525">
              <a:noFill/>
              <a:miter lim="800000"/>
              <a:headEnd/>
              <a:tailEnd/>
            </a:ln>
          </p:spPr>
          <p:txBody>
            <a:bodyPr>
              <a:spAutoFit/>
            </a:bodyPr>
            <a:lstStyle/>
            <a:p>
              <a:pPr algn="just"/>
              <a:r>
                <a:rPr lang="en-US" sz="2400" b="1" dirty="0">
                  <a:solidFill>
                    <a:schemeClr val="hlink"/>
                  </a:solidFill>
                </a:rPr>
                <a:t>Loading frame to apply vertical load</a:t>
              </a:r>
            </a:p>
          </p:txBody>
        </p:sp>
        <p:sp>
          <p:nvSpPr>
            <p:cNvPr id="53264" name="Line 14"/>
            <p:cNvSpPr>
              <a:spLocks noChangeShapeType="1"/>
            </p:cNvSpPr>
            <p:nvPr/>
          </p:nvSpPr>
          <p:spPr bwMode="auto">
            <a:xfrm flipV="1">
              <a:off x="2401" y="2650"/>
              <a:ext cx="550" cy="505"/>
            </a:xfrm>
            <a:prstGeom prst="line">
              <a:avLst/>
            </a:prstGeom>
            <a:noFill/>
            <a:ln w="63500">
              <a:solidFill>
                <a:srgbClr val="FF0000"/>
              </a:solidFill>
              <a:round/>
              <a:headEnd/>
              <a:tailEnd type="triangle" w="med" len="med"/>
            </a:ln>
          </p:spPr>
          <p:txBody>
            <a:bodyPr wrap="none"/>
            <a:lstStyle/>
            <a:p>
              <a:endParaRPr lang="en-US"/>
            </a:p>
          </p:txBody>
        </p:sp>
      </p:grpSp>
      <p:grpSp>
        <p:nvGrpSpPr>
          <p:cNvPr id="4" name="Group 21"/>
          <p:cNvGrpSpPr>
            <a:grpSpLocks/>
          </p:cNvGrpSpPr>
          <p:nvPr/>
        </p:nvGrpSpPr>
        <p:grpSpPr bwMode="auto">
          <a:xfrm>
            <a:off x="4668838" y="857250"/>
            <a:ext cx="3500437" cy="923925"/>
            <a:chOff x="3058" y="540"/>
            <a:chExt cx="2205" cy="582"/>
          </a:xfrm>
        </p:grpSpPr>
        <p:sp>
          <p:nvSpPr>
            <p:cNvPr id="53261" name="Text Box 15"/>
            <p:cNvSpPr txBox="1">
              <a:spLocks noChangeArrowheads="1"/>
            </p:cNvSpPr>
            <p:nvPr/>
          </p:nvSpPr>
          <p:spPr bwMode="auto">
            <a:xfrm>
              <a:off x="3881" y="540"/>
              <a:ext cx="1382" cy="582"/>
            </a:xfrm>
            <a:prstGeom prst="rect">
              <a:avLst/>
            </a:prstGeom>
            <a:solidFill>
              <a:srgbClr val="FFFF00"/>
            </a:solidFill>
            <a:ln w="9525">
              <a:noFill/>
              <a:miter lim="800000"/>
              <a:headEnd/>
              <a:tailEnd/>
            </a:ln>
          </p:spPr>
          <p:txBody>
            <a:bodyPr>
              <a:spAutoFit/>
            </a:bodyPr>
            <a:lstStyle/>
            <a:p>
              <a:pPr algn="just" rtl="0"/>
              <a:r>
                <a:rPr lang="en-US" b="1" dirty="0">
                  <a:solidFill>
                    <a:schemeClr val="hlink"/>
                  </a:solidFill>
                </a:rPr>
                <a:t>Dial gauge to measure vertical displacement</a:t>
              </a:r>
            </a:p>
          </p:txBody>
        </p:sp>
        <p:sp>
          <p:nvSpPr>
            <p:cNvPr id="53262" name="Line 16"/>
            <p:cNvSpPr>
              <a:spLocks noChangeShapeType="1"/>
            </p:cNvSpPr>
            <p:nvPr/>
          </p:nvSpPr>
          <p:spPr bwMode="auto">
            <a:xfrm flipH="1">
              <a:off x="3058" y="663"/>
              <a:ext cx="861" cy="426"/>
            </a:xfrm>
            <a:prstGeom prst="line">
              <a:avLst/>
            </a:prstGeom>
            <a:noFill/>
            <a:ln w="63500">
              <a:solidFill>
                <a:srgbClr val="FF0000"/>
              </a:solidFill>
              <a:round/>
              <a:headEnd/>
              <a:tailEnd type="triangle" w="med" len="med"/>
            </a:ln>
          </p:spPr>
          <p:txBody>
            <a:bodyPr wrap="none"/>
            <a:lstStyle/>
            <a:p>
              <a:endParaRPr lang="en-US"/>
            </a:p>
          </p:txBody>
        </p:sp>
      </p:grpSp>
      <p:grpSp>
        <p:nvGrpSpPr>
          <p:cNvPr id="5" name="Group 22"/>
          <p:cNvGrpSpPr>
            <a:grpSpLocks/>
          </p:cNvGrpSpPr>
          <p:nvPr/>
        </p:nvGrpSpPr>
        <p:grpSpPr bwMode="auto">
          <a:xfrm>
            <a:off x="5610226" y="3470276"/>
            <a:ext cx="2911476" cy="1998663"/>
            <a:chOff x="3651" y="2186"/>
            <a:chExt cx="1834" cy="1259"/>
          </a:xfrm>
        </p:grpSpPr>
        <p:sp>
          <p:nvSpPr>
            <p:cNvPr id="53259" name="Text Box 17"/>
            <p:cNvSpPr txBox="1">
              <a:spLocks noChangeArrowheads="1"/>
            </p:cNvSpPr>
            <p:nvPr/>
          </p:nvSpPr>
          <p:spPr bwMode="auto">
            <a:xfrm>
              <a:off x="3654" y="3038"/>
              <a:ext cx="1831" cy="407"/>
            </a:xfrm>
            <a:prstGeom prst="rect">
              <a:avLst/>
            </a:prstGeom>
            <a:solidFill>
              <a:srgbClr val="FFFF00"/>
            </a:solidFill>
            <a:ln w="9525">
              <a:noFill/>
              <a:miter lim="800000"/>
              <a:headEnd/>
              <a:tailEnd/>
            </a:ln>
          </p:spPr>
          <p:txBody>
            <a:bodyPr wrap="square">
              <a:spAutoFit/>
            </a:bodyPr>
            <a:lstStyle/>
            <a:p>
              <a:pPr algn="just" rtl="0"/>
              <a:r>
                <a:rPr lang="en-US" b="1" dirty="0">
                  <a:solidFill>
                    <a:schemeClr val="hlink"/>
                  </a:solidFill>
                </a:rPr>
                <a:t>Dial gauge to measure horizontal displacement</a:t>
              </a:r>
            </a:p>
          </p:txBody>
        </p:sp>
        <p:sp>
          <p:nvSpPr>
            <p:cNvPr id="53260" name="Line 18"/>
            <p:cNvSpPr>
              <a:spLocks noChangeShapeType="1"/>
            </p:cNvSpPr>
            <p:nvPr/>
          </p:nvSpPr>
          <p:spPr bwMode="auto">
            <a:xfrm flipH="1" flipV="1">
              <a:off x="3651" y="2186"/>
              <a:ext cx="630" cy="841"/>
            </a:xfrm>
            <a:prstGeom prst="line">
              <a:avLst/>
            </a:prstGeom>
            <a:noFill/>
            <a:ln w="63500">
              <a:solidFill>
                <a:srgbClr val="FF0000"/>
              </a:solidFill>
              <a:round/>
              <a:headEnd/>
              <a:tailEnd type="triangle" w="med" len="med"/>
            </a:ln>
          </p:spPr>
          <p:txBody>
            <a:bodyPr wrap="none"/>
            <a:lstStyle/>
            <a:p>
              <a:endParaRPr lang="en-US"/>
            </a:p>
          </p:txBody>
        </p:sp>
      </p:grpSp>
      <p:grpSp>
        <p:nvGrpSpPr>
          <p:cNvPr id="6" name="Group 26"/>
          <p:cNvGrpSpPr>
            <a:grpSpLocks/>
          </p:cNvGrpSpPr>
          <p:nvPr/>
        </p:nvGrpSpPr>
        <p:grpSpPr bwMode="auto">
          <a:xfrm>
            <a:off x="6367463" y="3087688"/>
            <a:ext cx="2533650" cy="1447800"/>
            <a:chOff x="4011" y="1945"/>
            <a:chExt cx="1596" cy="912"/>
          </a:xfrm>
        </p:grpSpPr>
        <p:sp>
          <p:nvSpPr>
            <p:cNvPr id="53257" name="Text Box 24"/>
            <p:cNvSpPr txBox="1">
              <a:spLocks noChangeArrowheads="1"/>
            </p:cNvSpPr>
            <p:nvPr/>
          </p:nvSpPr>
          <p:spPr bwMode="auto">
            <a:xfrm>
              <a:off x="4543" y="2275"/>
              <a:ext cx="1064" cy="582"/>
            </a:xfrm>
            <a:prstGeom prst="rect">
              <a:avLst/>
            </a:prstGeom>
            <a:solidFill>
              <a:srgbClr val="FFFF00"/>
            </a:solidFill>
            <a:ln w="9525">
              <a:noFill/>
              <a:miter lim="800000"/>
              <a:headEnd/>
              <a:tailEnd/>
            </a:ln>
          </p:spPr>
          <p:txBody>
            <a:bodyPr>
              <a:spAutoFit/>
            </a:bodyPr>
            <a:lstStyle/>
            <a:p>
              <a:pPr algn="just" rtl="0"/>
              <a:r>
                <a:rPr lang="en-US" b="1" dirty="0">
                  <a:solidFill>
                    <a:schemeClr val="hlink"/>
                  </a:solidFill>
                </a:rPr>
                <a:t>Proving ring to measure shear force</a:t>
              </a:r>
            </a:p>
          </p:txBody>
        </p:sp>
        <p:sp>
          <p:nvSpPr>
            <p:cNvPr id="53258" name="Line 25"/>
            <p:cNvSpPr>
              <a:spLocks noChangeShapeType="1"/>
            </p:cNvSpPr>
            <p:nvPr/>
          </p:nvSpPr>
          <p:spPr bwMode="auto">
            <a:xfrm flipH="1" flipV="1">
              <a:off x="4011" y="1945"/>
              <a:ext cx="506" cy="451"/>
            </a:xfrm>
            <a:prstGeom prst="line">
              <a:avLst/>
            </a:prstGeom>
            <a:noFill/>
            <a:ln w="63500">
              <a:solidFill>
                <a:srgbClr val="FF0000"/>
              </a:solidFill>
              <a:round/>
              <a:headEnd/>
              <a:tailEnd type="triangle" w="med" len="med"/>
            </a:ln>
          </p:spPr>
          <p:txBody>
            <a:bodyPr wrap="none"/>
            <a:lstStyle/>
            <a:p>
              <a:endParaRPr lang="en-US"/>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5502" y="126398"/>
            <a:ext cx="4246473" cy="5544152"/>
          </a:xfrm>
          <a:prstGeom prst="rect">
            <a:avLst/>
          </a:prstGeom>
        </p:spPr>
      </p:pic>
      <p:pic>
        <p:nvPicPr>
          <p:cNvPr id="4" name="Picture 3"/>
          <p:cNvPicPr>
            <a:picLocks noChangeAspect="1"/>
          </p:cNvPicPr>
          <p:nvPr/>
        </p:nvPicPr>
        <p:blipFill>
          <a:blip r:embed="rId3"/>
          <a:stretch>
            <a:fillRect/>
          </a:stretch>
        </p:blipFill>
        <p:spPr>
          <a:xfrm>
            <a:off x="5126719" y="555860"/>
            <a:ext cx="3712482" cy="2771860"/>
          </a:xfrm>
          <a:prstGeom prst="rect">
            <a:avLst/>
          </a:prstGeom>
        </p:spPr>
      </p:pic>
      <p:sp>
        <p:nvSpPr>
          <p:cNvPr id="6" name="Rectangle 5"/>
          <p:cNvSpPr/>
          <p:nvPr/>
        </p:nvSpPr>
        <p:spPr>
          <a:xfrm>
            <a:off x="4365313" y="5615582"/>
            <a:ext cx="4636771" cy="923330"/>
          </a:xfrm>
          <a:prstGeom prst="rect">
            <a:avLst/>
          </a:prstGeom>
        </p:spPr>
        <p:txBody>
          <a:bodyPr wrap="square">
            <a:spAutoFit/>
          </a:bodyPr>
          <a:lstStyle/>
          <a:p>
            <a:pPr marL="171450" indent="-171450" algn="just" rtl="0">
              <a:buFont typeface="Arial" panose="020B0604020202020204" pitchFamily="34" charset="0"/>
              <a:buChar char="•"/>
            </a:pPr>
            <a:r>
              <a:rPr lang="en-US" b="1" dirty="0" smtClean="0">
                <a:solidFill>
                  <a:srgbClr val="FF0000"/>
                </a:solidFill>
                <a:latin typeface="Times-Roman"/>
              </a:rPr>
              <a:t>Compared with </a:t>
            </a:r>
            <a:r>
              <a:rPr lang="en-US" b="1" dirty="0">
                <a:solidFill>
                  <a:srgbClr val="FF0000"/>
                </a:solidFill>
                <a:latin typeface="Times-Roman"/>
              </a:rPr>
              <a:t>strain-controlled tests, stress-controlled tests probably model real field situations better.</a:t>
            </a:r>
            <a:endParaRPr lang="en-US" b="1" dirty="0">
              <a:solidFill>
                <a:srgbClr val="FF0000"/>
              </a:solidFill>
            </a:endParaRPr>
          </a:p>
        </p:txBody>
      </p:sp>
      <p:sp>
        <p:nvSpPr>
          <p:cNvPr id="7" name="Rectangle 6"/>
          <p:cNvSpPr/>
          <p:nvPr/>
        </p:nvSpPr>
        <p:spPr>
          <a:xfrm>
            <a:off x="4365313" y="3535817"/>
            <a:ext cx="4636771" cy="2031325"/>
          </a:xfrm>
          <a:prstGeom prst="rect">
            <a:avLst/>
          </a:prstGeom>
        </p:spPr>
        <p:txBody>
          <a:bodyPr wrap="square">
            <a:spAutoFit/>
          </a:bodyPr>
          <a:lstStyle/>
          <a:p>
            <a:pPr marL="171450" indent="-171450" algn="just" rtl="0">
              <a:buFont typeface="Arial" panose="020B0604020202020204" pitchFamily="34" charset="0"/>
              <a:buChar char="•"/>
            </a:pPr>
            <a:r>
              <a:rPr lang="en-US" b="1" dirty="0">
                <a:solidFill>
                  <a:srgbClr val="FF0000"/>
                </a:solidFill>
                <a:latin typeface="Times-Roman"/>
              </a:rPr>
              <a:t>The advantage of the </a:t>
            </a:r>
            <a:r>
              <a:rPr lang="en-US" b="1" dirty="0">
                <a:solidFill>
                  <a:srgbClr val="0B0BEF"/>
                </a:solidFill>
                <a:latin typeface="Times-Roman"/>
              </a:rPr>
              <a:t>strain-controlled</a:t>
            </a:r>
            <a:r>
              <a:rPr lang="en-US" b="1" dirty="0">
                <a:solidFill>
                  <a:srgbClr val="FF0000"/>
                </a:solidFill>
                <a:latin typeface="Times-Roman"/>
              </a:rPr>
              <a:t> tests is that in the case of dense sand, peak </a:t>
            </a:r>
            <a:r>
              <a:rPr lang="en-US" b="1" dirty="0" smtClean="0">
                <a:solidFill>
                  <a:srgbClr val="FF0000"/>
                </a:solidFill>
                <a:latin typeface="Times-Roman"/>
              </a:rPr>
              <a:t>shear resistance </a:t>
            </a:r>
            <a:r>
              <a:rPr lang="en-US" b="1" dirty="0">
                <a:solidFill>
                  <a:srgbClr val="FF0000"/>
                </a:solidFill>
                <a:latin typeface="Times-Roman"/>
              </a:rPr>
              <a:t>(that is, at failure) as well as lesser shear resistance (that is, at a point after </a:t>
            </a:r>
            <a:r>
              <a:rPr lang="en-US" b="1" dirty="0" smtClean="0">
                <a:solidFill>
                  <a:srgbClr val="FF0000"/>
                </a:solidFill>
                <a:latin typeface="Times-Roman"/>
              </a:rPr>
              <a:t>failure called </a:t>
            </a:r>
            <a:r>
              <a:rPr lang="en-US" b="1" dirty="0">
                <a:solidFill>
                  <a:srgbClr val="FF0000"/>
                </a:solidFill>
                <a:latin typeface="Times-Roman"/>
              </a:rPr>
              <a:t>ultimate strength) can be observed and plotted.</a:t>
            </a:r>
          </a:p>
        </p:txBody>
      </p:sp>
      <p:cxnSp>
        <p:nvCxnSpPr>
          <p:cNvPr id="9" name="Elbow Connector 8"/>
          <p:cNvCxnSpPr/>
          <p:nvPr/>
        </p:nvCxnSpPr>
        <p:spPr>
          <a:xfrm flipV="1">
            <a:off x="3860800" y="1117600"/>
            <a:ext cx="1265919" cy="522514"/>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Cloud 9"/>
          <p:cNvSpPr/>
          <p:nvPr/>
        </p:nvSpPr>
        <p:spPr>
          <a:xfrm>
            <a:off x="1785257" y="754743"/>
            <a:ext cx="2177143" cy="1567543"/>
          </a:xfrm>
          <a:prstGeom prst="cloud">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Tree>
    <p:extLst>
      <p:ext uri="{BB962C8B-B14F-4D97-AF65-F5344CB8AC3E}">
        <p14:creationId xmlns:p14="http://schemas.microsoft.com/office/powerpoint/2010/main" val="2620595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5"/>
          <p:cNvSpPr>
            <a:spLocks noChangeArrowheads="1"/>
          </p:cNvSpPr>
          <p:nvPr/>
        </p:nvSpPr>
        <p:spPr bwMode="auto">
          <a:xfrm>
            <a:off x="0" y="-23814"/>
            <a:ext cx="1821172" cy="457200"/>
          </a:xfrm>
          <a:prstGeom prst="rect">
            <a:avLst/>
          </a:prstGeom>
          <a:noFill/>
          <a:ln w="9525">
            <a:noFill/>
            <a:miter lim="800000"/>
            <a:headEnd/>
            <a:tailEnd/>
          </a:ln>
        </p:spPr>
        <p:txBody>
          <a:bodyPr wrap="square" anchor="b">
            <a:spAutoFit/>
          </a:bodyPr>
          <a:lstStyle/>
          <a:p>
            <a:pPr algn="ctr" rtl="0"/>
            <a:r>
              <a:rPr lang="en-US" sz="2400" b="1" u="sng" dirty="0">
                <a:solidFill>
                  <a:srgbClr val="7030A0"/>
                </a:solidFill>
                <a:latin typeface="+mn-lt"/>
              </a:rPr>
              <a:t>Test results</a:t>
            </a:r>
            <a:endParaRPr lang="en-AU" sz="2400" b="1" u="sng" dirty="0">
              <a:solidFill>
                <a:srgbClr val="7030A0"/>
              </a:solidFill>
              <a:latin typeface="+mn-lt"/>
            </a:endParaRPr>
          </a:p>
        </p:txBody>
      </p:sp>
      <p:graphicFrame>
        <p:nvGraphicFramePr>
          <p:cNvPr id="10" name="Table 9"/>
          <p:cNvGraphicFramePr>
            <a:graphicFrameLocks noGrp="1"/>
          </p:cNvGraphicFramePr>
          <p:nvPr>
            <p:extLst>
              <p:ext uri="{D42A27DB-BD31-4B8C-83A1-F6EECF244321}">
                <p14:modId xmlns:p14="http://schemas.microsoft.com/office/powerpoint/2010/main" val="1914262421"/>
              </p:ext>
            </p:extLst>
          </p:nvPr>
        </p:nvGraphicFramePr>
        <p:xfrm>
          <a:off x="907017" y="1537967"/>
          <a:ext cx="6705600" cy="2743200"/>
        </p:xfrm>
        <a:graphic>
          <a:graphicData uri="http://schemas.openxmlformats.org/drawingml/2006/table">
            <a:tbl>
              <a:tblPr firstRow="1" bandRow="1">
                <a:tableStyleId>{5C22544A-7EE6-4342-B048-85BDC9FD1C3A}</a:tableStyleId>
              </a:tblPr>
              <a:tblGrid>
                <a:gridCol w="1676400"/>
                <a:gridCol w="1676400"/>
                <a:gridCol w="1676400"/>
                <a:gridCol w="1676400"/>
              </a:tblGrid>
              <a:tr h="699497">
                <a:tc>
                  <a:txBody>
                    <a:bodyPr/>
                    <a:lstStyle/>
                    <a:p>
                      <a:pPr algn="ctr"/>
                      <a:r>
                        <a:rPr lang="en-US" dirty="0" smtClean="0"/>
                        <a:t>Horizontal Dial</a:t>
                      </a:r>
                      <a:r>
                        <a:rPr lang="en-US" baseline="0" dirty="0" smtClean="0"/>
                        <a:t> Reading </a:t>
                      </a:r>
                    </a:p>
                    <a:p>
                      <a:pPr algn="ctr"/>
                      <a:r>
                        <a:rPr lang="en-US" baseline="0" dirty="0" smtClean="0"/>
                        <a:t>(mm)</a:t>
                      </a:r>
                      <a:endParaRPr lang="en-US" dirty="0"/>
                    </a:p>
                  </a:txBody>
                  <a:tcPr/>
                </a:tc>
                <a:tc>
                  <a:txBody>
                    <a:bodyPr/>
                    <a:lstStyle/>
                    <a:p>
                      <a:pPr algn="ctr"/>
                      <a:r>
                        <a:rPr lang="en-US" dirty="0" smtClean="0"/>
                        <a:t>Vertical</a:t>
                      </a:r>
                      <a:r>
                        <a:rPr lang="en-US" baseline="0" dirty="0" smtClean="0"/>
                        <a:t>  Dial Reading </a:t>
                      </a:r>
                    </a:p>
                    <a:p>
                      <a:pPr algn="ctr"/>
                      <a:r>
                        <a:rPr lang="en-US" baseline="0" dirty="0" smtClean="0"/>
                        <a:t>(mm)</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Horizontal Shear Force</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(N)</a:t>
                      </a:r>
                      <a:endParaRPr lang="en-US" dirty="0"/>
                    </a:p>
                  </a:txBody>
                  <a:tcPr/>
                </a:tc>
                <a:tc>
                  <a:txBody>
                    <a:bodyPr/>
                    <a:lstStyle/>
                    <a:p>
                      <a:pPr algn="ctr"/>
                      <a:r>
                        <a:rPr lang="en-US" dirty="0" smtClean="0"/>
                        <a:t>Shear Stress (</a:t>
                      </a:r>
                      <a:r>
                        <a:rPr lang="en-US" dirty="0" err="1" smtClean="0"/>
                        <a:t>kPa</a:t>
                      </a:r>
                      <a:r>
                        <a:rPr lang="en-US" dirty="0" smtClean="0"/>
                        <a:t>)</a:t>
                      </a:r>
                      <a:endParaRPr lang="en-US" dirty="0"/>
                    </a:p>
                  </a:txBody>
                  <a:tcPr/>
                </a:tc>
              </a:tr>
              <a:tr h="33260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3260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3260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3260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32604">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
        <p:nvSpPr>
          <p:cNvPr id="12" name="Rectangle 11"/>
          <p:cNvSpPr/>
          <p:nvPr/>
        </p:nvSpPr>
        <p:spPr>
          <a:xfrm>
            <a:off x="617473" y="561974"/>
            <a:ext cx="3642344" cy="923330"/>
          </a:xfrm>
          <a:prstGeom prst="rect">
            <a:avLst/>
          </a:prstGeom>
        </p:spPr>
        <p:txBody>
          <a:bodyPr wrap="none">
            <a:spAutoFit/>
          </a:bodyPr>
          <a:lstStyle/>
          <a:p>
            <a:pPr algn="l" rtl="0"/>
            <a:r>
              <a:rPr lang="en-US" b="1" dirty="0" smtClean="0"/>
              <a:t>Normal Load    : _________ kg</a:t>
            </a:r>
          </a:p>
          <a:p>
            <a:pPr algn="l" rtl="0"/>
            <a:endParaRPr lang="en-US" b="1" dirty="0" smtClean="0"/>
          </a:p>
          <a:p>
            <a:pPr algn="l" rtl="0"/>
            <a:r>
              <a:rPr lang="en-US" b="1" dirty="0" smtClean="0"/>
              <a:t>Area of Sample: _________ cm</a:t>
            </a:r>
            <a:r>
              <a:rPr lang="en-US" b="1" baseline="30000" dirty="0" smtClean="0"/>
              <a:t>2</a:t>
            </a:r>
            <a:endParaRPr lang="en-US" b="1" dirty="0" smtClean="0"/>
          </a:p>
        </p:txBody>
      </p:sp>
      <p:pic>
        <p:nvPicPr>
          <p:cNvPr id="2" name="Picture 1"/>
          <p:cNvPicPr>
            <a:picLocks noChangeAspect="1"/>
          </p:cNvPicPr>
          <p:nvPr/>
        </p:nvPicPr>
        <p:blipFill>
          <a:blip r:embed="rId2"/>
          <a:stretch>
            <a:fillRect/>
          </a:stretch>
        </p:blipFill>
        <p:spPr>
          <a:xfrm>
            <a:off x="853434" y="4424047"/>
            <a:ext cx="6856667" cy="2266856"/>
          </a:xfrm>
          <a:prstGeom prst="rect">
            <a:avLst/>
          </a:prstGeom>
          <a:ln>
            <a:solidFill>
              <a:srgbClr val="FF0000"/>
            </a:solidFill>
          </a:ln>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1"/>
          <p:cNvGrpSpPr>
            <a:grpSpLocks/>
          </p:cNvGrpSpPr>
          <p:nvPr/>
        </p:nvGrpSpPr>
        <p:grpSpPr bwMode="auto">
          <a:xfrm>
            <a:off x="1814512" y="963613"/>
            <a:ext cx="5016500" cy="3001963"/>
            <a:chOff x="1143" y="607"/>
            <a:chExt cx="3160" cy="1891"/>
          </a:xfrm>
        </p:grpSpPr>
        <p:sp>
          <p:nvSpPr>
            <p:cNvPr id="54311" name="Line 7"/>
            <p:cNvSpPr>
              <a:spLocks noChangeShapeType="1"/>
            </p:cNvSpPr>
            <p:nvPr/>
          </p:nvSpPr>
          <p:spPr bwMode="auto">
            <a:xfrm>
              <a:off x="1465" y="643"/>
              <a:ext cx="0" cy="1551"/>
            </a:xfrm>
            <a:prstGeom prst="line">
              <a:avLst/>
            </a:prstGeom>
            <a:noFill/>
            <a:ln w="25400">
              <a:solidFill>
                <a:schemeClr val="tx1"/>
              </a:solidFill>
              <a:round/>
              <a:headEnd type="triangle" w="med" len="med"/>
              <a:tailEnd/>
            </a:ln>
          </p:spPr>
          <p:txBody>
            <a:bodyPr/>
            <a:lstStyle/>
            <a:p>
              <a:endParaRPr lang="en-US"/>
            </a:p>
          </p:txBody>
        </p:sp>
        <p:sp>
          <p:nvSpPr>
            <p:cNvPr id="54312" name="Line 9"/>
            <p:cNvSpPr>
              <a:spLocks noChangeShapeType="1"/>
            </p:cNvSpPr>
            <p:nvPr/>
          </p:nvSpPr>
          <p:spPr bwMode="auto">
            <a:xfrm>
              <a:off x="1465" y="2203"/>
              <a:ext cx="2676" cy="1"/>
            </a:xfrm>
            <a:prstGeom prst="line">
              <a:avLst/>
            </a:prstGeom>
            <a:noFill/>
            <a:ln w="25400">
              <a:solidFill>
                <a:schemeClr val="tx1"/>
              </a:solidFill>
              <a:round/>
              <a:headEnd/>
              <a:tailEnd type="triangle" w="med" len="med"/>
            </a:ln>
          </p:spPr>
          <p:txBody>
            <a:bodyPr/>
            <a:lstStyle/>
            <a:p>
              <a:endParaRPr lang="en-US"/>
            </a:p>
          </p:txBody>
        </p:sp>
        <p:sp>
          <p:nvSpPr>
            <p:cNvPr id="54313" name="Text Box 11"/>
            <p:cNvSpPr txBox="1">
              <a:spLocks noChangeArrowheads="1"/>
            </p:cNvSpPr>
            <p:nvPr/>
          </p:nvSpPr>
          <p:spPr bwMode="auto">
            <a:xfrm rot="10800000">
              <a:off x="1143" y="607"/>
              <a:ext cx="291" cy="1258"/>
            </a:xfrm>
            <a:prstGeom prst="rect">
              <a:avLst/>
            </a:prstGeom>
            <a:noFill/>
            <a:ln w="9525" algn="ctr">
              <a:noFill/>
              <a:miter lim="800000"/>
              <a:headEnd/>
              <a:tailEnd/>
            </a:ln>
          </p:spPr>
          <p:txBody>
            <a:bodyPr vert="eaVert">
              <a:spAutoFit/>
            </a:bodyPr>
            <a:lstStyle/>
            <a:p>
              <a:r>
                <a:rPr lang="en-US" b="1" dirty="0"/>
                <a:t>Shear stress,</a:t>
              </a:r>
              <a:r>
                <a:rPr lang="en-US" b="1" dirty="0">
                  <a:latin typeface="Symbol" pitchFamily="18" charset="2"/>
                </a:rPr>
                <a:t> t</a:t>
              </a:r>
            </a:p>
          </p:txBody>
        </p:sp>
        <p:sp>
          <p:nvSpPr>
            <p:cNvPr id="54314" name="Text Box 12"/>
            <p:cNvSpPr txBox="1">
              <a:spLocks noChangeArrowheads="1"/>
            </p:cNvSpPr>
            <p:nvPr/>
          </p:nvSpPr>
          <p:spPr bwMode="auto">
            <a:xfrm rot="16200000">
              <a:off x="3316" y="1512"/>
              <a:ext cx="291" cy="1682"/>
            </a:xfrm>
            <a:prstGeom prst="rect">
              <a:avLst/>
            </a:prstGeom>
            <a:noFill/>
            <a:ln w="9525" algn="ctr">
              <a:noFill/>
              <a:miter lim="800000"/>
              <a:headEnd/>
              <a:tailEnd/>
            </a:ln>
          </p:spPr>
          <p:txBody>
            <a:bodyPr vert="eaVert">
              <a:spAutoFit/>
            </a:bodyPr>
            <a:lstStyle/>
            <a:p>
              <a:r>
                <a:rPr lang="en-US" b="1" dirty="0"/>
                <a:t>Shear displacement</a:t>
              </a:r>
              <a:endParaRPr lang="en-US" b="1" dirty="0">
                <a:latin typeface="Symbol" pitchFamily="18" charset="2"/>
              </a:endParaRPr>
            </a:p>
          </p:txBody>
        </p:sp>
      </p:grpSp>
      <p:grpSp>
        <p:nvGrpSpPr>
          <p:cNvPr id="3" name="Group 40"/>
          <p:cNvGrpSpPr>
            <a:grpSpLocks/>
          </p:cNvGrpSpPr>
          <p:nvPr/>
        </p:nvGrpSpPr>
        <p:grpSpPr bwMode="auto">
          <a:xfrm>
            <a:off x="2325688" y="952500"/>
            <a:ext cx="5675312" cy="2551113"/>
            <a:chOff x="1205" y="600"/>
            <a:chExt cx="3575" cy="1607"/>
          </a:xfrm>
        </p:grpSpPr>
        <p:sp>
          <p:nvSpPr>
            <p:cNvPr id="54306" name="Freeform 10"/>
            <p:cNvSpPr>
              <a:spLocks/>
            </p:cNvSpPr>
            <p:nvPr/>
          </p:nvSpPr>
          <p:spPr bwMode="auto">
            <a:xfrm>
              <a:off x="1205" y="794"/>
              <a:ext cx="2402" cy="1400"/>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endParaRPr lang="en-US"/>
            </a:p>
          </p:txBody>
        </p:sp>
        <p:sp>
          <p:nvSpPr>
            <p:cNvPr id="54307" name="Text Box 16"/>
            <p:cNvSpPr txBox="1">
              <a:spLocks noChangeArrowheads="1"/>
            </p:cNvSpPr>
            <p:nvPr/>
          </p:nvSpPr>
          <p:spPr bwMode="auto">
            <a:xfrm>
              <a:off x="3648" y="600"/>
              <a:ext cx="1132" cy="407"/>
            </a:xfrm>
            <a:prstGeom prst="rect">
              <a:avLst/>
            </a:prstGeom>
            <a:noFill/>
            <a:ln w="9525" algn="ctr">
              <a:noFill/>
              <a:miter lim="800000"/>
              <a:headEnd/>
              <a:tailEnd/>
            </a:ln>
          </p:spPr>
          <p:txBody>
            <a:bodyPr>
              <a:spAutoFit/>
            </a:bodyPr>
            <a:lstStyle/>
            <a:p>
              <a:pPr algn="l" rtl="0"/>
              <a:r>
                <a:rPr lang="en-US" b="1" dirty="0">
                  <a:solidFill>
                    <a:schemeClr val="hlink"/>
                  </a:solidFill>
                </a:rPr>
                <a:t>Dense sand/ OC clay</a:t>
              </a:r>
            </a:p>
          </p:txBody>
        </p:sp>
        <p:sp>
          <p:nvSpPr>
            <p:cNvPr id="54308" name="Line 18"/>
            <p:cNvSpPr>
              <a:spLocks noChangeShapeType="1"/>
            </p:cNvSpPr>
            <p:nvPr/>
          </p:nvSpPr>
          <p:spPr bwMode="auto">
            <a:xfrm flipH="1">
              <a:off x="3158" y="949"/>
              <a:ext cx="490" cy="260"/>
            </a:xfrm>
            <a:prstGeom prst="line">
              <a:avLst/>
            </a:prstGeom>
            <a:noFill/>
            <a:ln w="50800">
              <a:solidFill>
                <a:schemeClr val="hlink"/>
              </a:solidFill>
              <a:round/>
              <a:headEnd/>
              <a:tailEnd type="triangle" w="med" len="med"/>
            </a:ln>
          </p:spPr>
          <p:txBody>
            <a:bodyPr/>
            <a:lstStyle/>
            <a:p>
              <a:endParaRPr lang="en-US"/>
            </a:p>
          </p:txBody>
        </p:sp>
        <p:sp>
          <p:nvSpPr>
            <p:cNvPr id="54309" name="Line 20"/>
            <p:cNvSpPr>
              <a:spLocks noChangeShapeType="1"/>
            </p:cNvSpPr>
            <p:nvPr/>
          </p:nvSpPr>
          <p:spPr bwMode="auto">
            <a:xfrm flipH="1">
              <a:off x="1930" y="911"/>
              <a:ext cx="9" cy="1296"/>
            </a:xfrm>
            <a:prstGeom prst="line">
              <a:avLst/>
            </a:prstGeom>
            <a:noFill/>
            <a:ln w="38100">
              <a:solidFill>
                <a:srgbClr val="FF0000"/>
              </a:solidFill>
              <a:prstDash val="dash"/>
              <a:round/>
              <a:headEnd type="triangle" w="med" len="med"/>
              <a:tailEnd type="triangle" w="med" len="med"/>
            </a:ln>
          </p:spPr>
          <p:txBody>
            <a:bodyPr/>
            <a:lstStyle/>
            <a:p>
              <a:endParaRPr lang="en-US"/>
            </a:p>
          </p:txBody>
        </p:sp>
        <p:sp>
          <p:nvSpPr>
            <p:cNvPr id="54310" name="Text Box 22"/>
            <p:cNvSpPr txBox="1">
              <a:spLocks noChangeArrowheads="1"/>
            </p:cNvSpPr>
            <p:nvPr/>
          </p:nvSpPr>
          <p:spPr bwMode="auto">
            <a:xfrm>
              <a:off x="1795" y="1069"/>
              <a:ext cx="345" cy="365"/>
            </a:xfrm>
            <a:prstGeom prst="rect">
              <a:avLst/>
            </a:prstGeom>
            <a:solidFill>
              <a:schemeClr val="bg1"/>
            </a:solidFill>
            <a:ln w="9525" algn="ctr">
              <a:noFill/>
              <a:miter lim="800000"/>
              <a:headEnd/>
              <a:tailEnd/>
            </a:ln>
          </p:spPr>
          <p:txBody>
            <a:bodyPr>
              <a:spAutoFit/>
            </a:bodyPr>
            <a:lstStyle/>
            <a:p>
              <a:r>
                <a:rPr lang="en-US" sz="3200">
                  <a:solidFill>
                    <a:schemeClr val="hlink"/>
                  </a:solidFill>
                  <a:latin typeface="Symbol" pitchFamily="18" charset="2"/>
                </a:rPr>
                <a:t>t</a:t>
              </a:r>
              <a:r>
                <a:rPr lang="en-US" sz="3200" baseline="-25000">
                  <a:solidFill>
                    <a:schemeClr val="hlink"/>
                  </a:solidFill>
                </a:rPr>
                <a:t>f</a:t>
              </a:r>
            </a:p>
          </p:txBody>
        </p:sp>
      </p:grpSp>
      <p:grpSp>
        <p:nvGrpSpPr>
          <p:cNvPr id="4" name="Group 53"/>
          <p:cNvGrpSpPr>
            <a:grpSpLocks/>
          </p:cNvGrpSpPr>
          <p:nvPr/>
        </p:nvGrpSpPr>
        <p:grpSpPr bwMode="auto">
          <a:xfrm>
            <a:off x="2320925" y="2041525"/>
            <a:ext cx="5680075" cy="2346325"/>
            <a:chOff x="1462" y="1106"/>
            <a:chExt cx="3578" cy="1478"/>
          </a:xfrm>
        </p:grpSpPr>
        <p:sp>
          <p:nvSpPr>
            <p:cNvPr id="54299" name="Line 19"/>
            <p:cNvSpPr>
              <a:spLocks noChangeShapeType="1"/>
            </p:cNvSpPr>
            <p:nvPr/>
          </p:nvSpPr>
          <p:spPr bwMode="auto">
            <a:xfrm flipH="1" flipV="1">
              <a:off x="3630" y="1144"/>
              <a:ext cx="307" cy="172"/>
            </a:xfrm>
            <a:prstGeom prst="line">
              <a:avLst/>
            </a:prstGeom>
            <a:noFill/>
            <a:ln w="50800">
              <a:solidFill>
                <a:srgbClr val="0000FF"/>
              </a:solidFill>
              <a:round/>
              <a:headEnd/>
              <a:tailEnd type="triangle" w="med" len="med"/>
            </a:ln>
          </p:spPr>
          <p:txBody>
            <a:bodyPr/>
            <a:lstStyle/>
            <a:p>
              <a:endParaRPr lang="en-US"/>
            </a:p>
          </p:txBody>
        </p:sp>
        <p:grpSp>
          <p:nvGrpSpPr>
            <p:cNvPr id="5" name="Group 52"/>
            <p:cNvGrpSpPr>
              <a:grpSpLocks/>
            </p:cNvGrpSpPr>
            <p:nvPr/>
          </p:nvGrpSpPr>
          <p:grpSpPr bwMode="auto">
            <a:xfrm>
              <a:off x="1462" y="1106"/>
              <a:ext cx="3578" cy="1478"/>
              <a:chOff x="1462" y="1106"/>
              <a:chExt cx="3578" cy="1478"/>
            </a:xfrm>
          </p:grpSpPr>
          <p:sp>
            <p:nvSpPr>
              <p:cNvPr id="54301" name="Arc 15"/>
              <p:cNvSpPr>
                <a:spLocks/>
              </p:cNvSpPr>
              <p:nvPr/>
            </p:nvSpPr>
            <p:spPr bwMode="auto">
              <a:xfrm flipH="1">
                <a:off x="1462" y="1106"/>
                <a:ext cx="2379" cy="1478"/>
              </a:xfrm>
              <a:custGeom>
                <a:avLst/>
                <a:gdLst>
                  <a:gd name="T0" fmla="*/ 0 w 20235"/>
                  <a:gd name="T1" fmla="*/ 0 h 21600"/>
                  <a:gd name="T2" fmla="*/ 2379 w 20235"/>
                  <a:gd name="T3" fmla="*/ 920 h 21600"/>
                  <a:gd name="T4" fmla="*/ 27 w 20235"/>
                  <a:gd name="T5" fmla="*/ 1478 h 21600"/>
                  <a:gd name="T6" fmla="*/ 0 60000 65536"/>
                  <a:gd name="T7" fmla="*/ 0 60000 65536"/>
                  <a:gd name="T8" fmla="*/ 0 60000 65536"/>
                  <a:gd name="T9" fmla="*/ 0 w 20235"/>
                  <a:gd name="T10" fmla="*/ 0 h 21600"/>
                  <a:gd name="T11" fmla="*/ 20235 w 20235"/>
                  <a:gd name="T12" fmla="*/ 21600 h 21600"/>
                </a:gdLst>
                <a:ahLst/>
                <a:cxnLst>
                  <a:cxn ang="T6">
                    <a:pos x="T0" y="T1"/>
                  </a:cxn>
                  <a:cxn ang="T7">
                    <a:pos x="T2" y="T3"/>
                  </a:cxn>
                  <a:cxn ang="T8">
                    <a:pos x="T4" y="T5"/>
                  </a:cxn>
                </a:cxnLst>
                <a:rect l="T9" t="T10" r="T11" b="T12"/>
                <a:pathLst>
                  <a:path w="20235" h="21600" fill="none" extrusionOk="0">
                    <a:moveTo>
                      <a:pt x="0" y="1"/>
                    </a:moveTo>
                    <a:cubicBezTo>
                      <a:pt x="77" y="0"/>
                      <a:pt x="154" y="-1"/>
                      <a:pt x="232" y="0"/>
                    </a:cubicBezTo>
                    <a:cubicBezTo>
                      <a:pt x="9013" y="0"/>
                      <a:pt x="16920" y="5316"/>
                      <a:pt x="20234" y="13448"/>
                    </a:cubicBezTo>
                  </a:path>
                  <a:path w="20235" h="21600" stroke="0" extrusionOk="0">
                    <a:moveTo>
                      <a:pt x="0" y="1"/>
                    </a:moveTo>
                    <a:cubicBezTo>
                      <a:pt x="77" y="0"/>
                      <a:pt x="154" y="-1"/>
                      <a:pt x="232" y="0"/>
                    </a:cubicBezTo>
                    <a:cubicBezTo>
                      <a:pt x="9013" y="0"/>
                      <a:pt x="16920" y="5316"/>
                      <a:pt x="20234" y="13448"/>
                    </a:cubicBezTo>
                    <a:lnTo>
                      <a:pt x="232" y="21600"/>
                    </a:lnTo>
                    <a:close/>
                  </a:path>
                </a:pathLst>
              </a:custGeom>
              <a:noFill/>
              <a:ln w="25400">
                <a:solidFill>
                  <a:srgbClr val="0000FF"/>
                </a:solidFill>
                <a:round/>
                <a:headEnd/>
                <a:tailEnd/>
              </a:ln>
            </p:spPr>
            <p:txBody>
              <a:bodyPr wrap="none" anchor="ctr"/>
              <a:lstStyle/>
              <a:p>
                <a:endParaRPr lang="en-US"/>
              </a:p>
            </p:txBody>
          </p:sp>
          <p:grpSp>
            <p:nvGrpSpPr>
              <p:cNvPr id="6" name="Group 51"/>
              <p:cNvGrpSpPr>
                <a:grpSpLocks/>
              </p:cNvGrpSpPr>
              <p:nvPr/>
            </p:nvGrpSpPr>
            <p:grpSpPr bwMode="auto">
              <a:xfrm>
                <a:off x="3294" y="1134"/>
                <a:ext cx="1746" cy="883"/>
                <a:chOff x="3294" y="1134"/>
                <a:chExt cx="1746" cy="883"/>
              </a:xfrm>
            </p:grpSpPr>
            <p:sp>
              <p:nvSpPr>
                <p:cNvPr id="54303" name="Text Box 17"/>
                <p:cNvSpPr txBox="1">
                  <a:spLocks noChangeArrowheads="1"/>
                </p:cNvSpPr>
                <p:nvPr/>
              </p:nvSpPr>
              <p:spPr bwMode="auto">
                <a:xfrm>
                  <a:off x="3908" y="1274"/>
                  <a:ext cx="1132" cy="407"/>
                </a:xfrm>
                <a:prstGeom prst="rect">
                  <a:avLst/>
                </a:prstGeom>
                <a:noFill/>
                <a:ln w="9525" algn="ctr">
                  <a:noFill/>
                  <a:miter lim="800000"/>
                  <a:headEnd/>
                  <a:tailEnd/>
                </a:ln>
              </p:spPr>
              <p:txBody>
                <a:bodyPr>
                  <a:spAutoFit/>
                </a:bodyPr>
                <a:lstStyle/>
                <a:p>
                  <a:pPr algn="l" rtl="0"/>
                  <a:r>
                    <a:rPr lang="en-US" b="1" dirty="0">
                      <a:solidFill>
                        <a:srgbClr val="0000FF"/>
                      </a:solidFill>
                    </a:rPr>
                    <a:t>Loose sand/ NC clay</a:t>
                  </a:r>
                </a:p>
              </p:txBody>
            </p:sp>
            <p:sp>
              <p:nvSpPr>
                <p:cNvPr id="54304" name="Line 21"/>
                <p:cNvSpPr>
                  <a:spLocks noChangeShapeType="1"/>
                </p:cNvSpPr>
                <p:nvPr/>
              </p:nvSpPr>
              <p:spPr bwMode="auto">
                <a:xfrm>
                  <a:off x="3437" y="1134"/>
                  <a:ext cx="1" cy="883"/>
                </a:xfrm>
                <a:prstGeom prst="line">
                  <a:avLst/>
                </a:prstGeom>
                <a:noFill/>
                <a:ln w="38100">
                  <a:solidFill>
                    <a:srgbClr val="0000FF"/>
                  </a:solidFill>
                  <a:prstDash val="dash"/>
                  <a:round/>
                  <a:headEnd type="triangle" w="med" len="med"/>
                  <a:tailEnd type="triangle" w="med" len="med"/>
                </a:ln>
              </p:spPr>
              <p:txBody>
                <a:bodyPr/>
                <a:lstStyle/>
                <a:p>
                  <a:endParaRPr lang="en-US"/>
                </a:p>
              </p:txBody>
            </p:sp>
            <p:sp>
              <p:nvSpPr>
                <p:cNvPr id="54305" name="Text Box 23"/>
                <p:cNvSpPr txBox="1">
                  <a:spLocks noChangeArrowheads="1"/>
                </p:cNvSpPr>
                <p:nvPr/>
              </p:nvSpPr>
              <p:spPr bwMode="auto">
                <a:xfrm>
                  <a:off x="3294" y="1279"/>
                  <a:ext cx="336" cy="365"/>
                </a:xfrm>
                <a:prstGeom prst="rect">
                  <a:avLst/>
                </a:prstGeom>
                <a:solidFill>
                  <a:schemeClr val="bg1"/>
                </a:solidFill>
                <a:ln w="9525" algn="ctr">
                  <a:noFill/>
                  <a:miter lim="800000"/>
                  <a:headEnd/>
                  <a:tailEnd/>
                </a:ln>
              </p:spPr>
              <p:txBody>
                <a:bodyPr>
                  <a:spAutoFit/>
                </a:bodyPr>
                <a:lstStyle/>
                <a:p>
                  <a:r>
                    <a:rPr lang="en-US" sz="3200">
                      <a:solidFill>
                        <a:srgbClr val="0000FF"/>
                      </a:solidFill>
                      <a:latin typeface="Symbol" pitchFamily="18" charset="2"/>
                    </a:rPr>
                    <a:t>t</a:t>
                  </a:r>
                  <a:r>
                    <a:rPr lang="en-US" sz="3200" baseline="-25000">
                      <a:solidFill>
                        <a:srgbClr val="0000FF"/>
                      </a:solidFill>
                    </a:rPr>
                    <a:t>f</a:t>
                  </a:r>
                </a:p>
              </p:txBody>
            </p:sp>
          </p:grpSp>
        </p:grpSp>
      </p:grpSp>
      <p:grpSp>
        <p:nvGrpSpPr>
          <p:cNvPr id="7" name="Group 65"/>
          <p:cNvGrpSpPr>
            <a:grpSpLocks/>
          </p:cNvGrpSpPr>
          <p:nvPr/>
        </p:nvGrpSpPr>
        <p:grpSpPr bwMode="auto">
          <a:xfrm>
            <a:off x="2303463" y="4541838"/>
            <a:ext cx="6643687" cy="1020762"/>
            <a:chOff x="1451" y="2861"/>
            <a:chExt cx="4185" cy="643"/>
          </a:xfrm>
        </p:grpSpPr>
        <p:grpSp>
          <p:nvGrpSpPr>
            <p:cNvPr id="8" name="Group 35"/>
            <p:cNvGrpSpPr>
              <a:grpSpLocks/>
            </p:cNvGrpSpPr>
            <p:nvPr/>
          </p:nvGrpSpPr>
          <p:grpSpPr bwMode="auto">
            <a:xfrm>
              <a:off x="1451" y="2861"/>
              <a:ext cx="2361" cy="643"/>
              <a:chOff x="1181" y="2861"/>
              <a:chExt cx="2361" cy="643"/>
            </a:xfrm>
          </p:grpSpPr>
          <p:sp>
            <p:nvSpPr>
              <p:cNvPr id="54297" name="Freeform 33"/>
              <p:cNvSpPr>
                <a:spLocks/>
              </p:cNvSpPr>
              <p:nvPr/>
            </p:nvSpPr>
            <p:spPr bwMode="auto">
              <a:xfrm>
                <a:off x="1181" y="3350"/>
                <a:ext cx="480" cy="154"/>
              </a:xfrm>
              <a:custGeom>
                <a:avLst/>
                <a:gdLst>
                  <a:gd name="T0" fmla="*/ 0 w 480"/>
                  <a:gd name="T1" fmla="*/ 0 h 154"/>
                  <a:gd name="T2" fmla="*/ 249 w 480"/>
                  <a:gd name="T3" fmla="*/ 154 h 154"/>
                  <a:gd name="T4" fmla="*/ 480 w 480"/>
                  <a:gd name="T5" fmla="*/ 0 h 154"/>
                  <a:gd name="T6" fmla="*/ 0 60000 65536"/>
                  <a:gd name="T7" fmla="*/ 0 60000 65536"/>
                  <a:gd name="T8" fmla="*/ 0 60000 65536"/>
                  <a:gd name="T9" fmla="*/ 0 w 480"/>
                  <a:gd name="T10" fmla="*/ 0 h 154"/>
                  <a:gd name="T11" fmla="*/ 480 w 480"/>
                  <a:gd name="T12" fmla="*/ 154 h 154"/>
                </a:gdLst>
                <a:ahLst/>
                <a:cxnLst>
                  <a:cxn ang="T6">
                    <a:pos x="T0" y="T1"/>
                  </a:cxn>
                  <a:cxn ang="T7">
                    <a:pos x="T2" y="T3"/>
                  </a:cxn>
                  <a:cxn ang="T8">
                    <a:pos x="T4" y="T5"/>
                  </a:cxn>
                </a:cxnLst>
                <a:rect l="T9" t="T10" r="T11" b="T12"/>
                <a:pathLst>
                  <a:path w="480" h="154">
                    <a:moveTo>
                      <a:pt x="0" y="0"/>
                    </a:moveTo>
                    <a:cubicBezTo>
                      <a:pt x="84" y="77"/>
                      <a:pt x="169" y="154"/>
                      <a:pt x="249" y="154"/>
                    </a:cubicBezTo>
                    <a:cubicBezTo>
                      <a:pt x="329" y="154"/>
                      <a:pt x="445" y="32"/>
                      <a:pt x="480" y="0"/>
                    </a:cubicBezTo>
                  </a:path>
                </a:pathLst>
              </a:custGeom>
              <a:noFill/>
              <a:ln w="25400" cap="flat" cmpd="sng">
                <a:solidFill>
                  <a:schemeClr val="hlink"/>
                </a:solidFill>
                <a:prstDash val="solid"/>
                <a:round/>
                <a:headEnd/>
                <a:tailEnd/>
              </a:ln>
            </p:spPr>
            <p:txBody>
              <a:bodyPr/>
              <a:lstStyle/>
              <a:p>
                <a:endParaRPr lang="en-US"/>
              </a:p>
            </p:txBody>
          </p:sp>
          <p:sp>
            <p:nvSpPr>
              <p:cNvPr id="54298" name="Freeform 34"/>
              <p:cNvSpPr>
                <a:spLocks/>
              </p:cNvSpPr>
              <p:nvPr/>
            </p:nvSpPr>
            <p:spPr bwMode="auto">
              <a:xfrm>
                <a:off x="1661" y="2861"/>
                <a:ext cx="1881" cy="489"/>
              </a:xfrm>
              <a:custGeom>
                <a:avLst/>
                <a:gdLst>
                  <a:gd name="T0" fmla="*/ 0 w 1881"/>
                  <a:gd name="T1" fmla="*/ 489 h 489"/>
                  <a:gd name="T2" fmla="*/ 566 w 1881"/>
                  <a:gd name="T3" fmla="*/ 115 h 489"/>
                  <a:gd name="T4" fmla="*/ 1881 w 1881"/>
                  <a:gd name="T5" fmla="*/ 0 h 489"/>
                  <a:gd name="T6" fmla="*/ 0 60000 65536"/>
                  <a:gd name="T7" fmla="*/ 0 60000 65536"/>
                  <a:gd name="T8" fmla="*/ 0 60000 65536"/>
                  <a:gd name="T9" fmla="*/ 0 w 1881"/>
                  <a:gd name="T10" fmla="*/ 0 h 489"/>
                  <a:gd name="T11" fmla="*/ 1881 w 1881"/>
                  <a:gd name="T12" fmla="*/ 489 h 489"/>
                </a:gdLst>
                <a:ahLst/>
                <a:cxnLst>
                  <a:cxn ang="T6">
                    <a:pos x="T0" y="T1"/>
                  </a:cxn>
                  <a:cxn ang="T7">
                    <a:pos x="T2" y="T3"/>
                  </a:cxn>
                  <a:cxn ang="T8">
                    <a:pos x="T4" y="T5"/>
                  </a:cxn>
                </a:cxnLst>
                <a:rect l="T9" t="T10" r="T11" b="T12"/>
                <a:pathLst>
                  <a:path w="1881" h="489">
                    <a:moveTo>
                      <a:pt x="0" y="489"/>
                    </a:moveTo>
                    <a:cubicBezTo>
                      <a:pt x="126" y="342"/>
                      <a:pt x="253" y="196"/>
                      <a:pt x="566" y="115"/>
                    </a:cubicBezTo>
                    <a:cubicBezTo>
                      <a:pt x="879" y="34"/>
                      <a:pt x="1380" y="17"/>
                      <a:pt x="1881" y="0"/>
                    </a:cubicBezTo>
                  </a:path>
                </a:pathLst>
              </a:custGeom>
              <a:noFill/>
              <a:ln w="25400" cap="flat" cmpd="sng">
                <a:solidFill>
                  <a:schemeClr val="hlink"/>
                </a:solidFill>
                <a:prstDash val="solid"/>
                <a:round/>
                <a:headEnd/>
                <a:tailEnd/>
              </a:ln>
            </p:spPr>
            <p:txBody>
              <a:bodyPr/>
              <a:lstStyle/>
              <a:p>
                <a:endParaRPr lang="en-US"/>
              </a:p>
            </p:txBody>
          </p:sp>
        </p:grpSp>
        <p:grpSp>
          <p:nvGrpSpPr>
            <p:cNvPr id="9" name="Group 64"/>
            <p:cNvGrpSpPr>
              <a:grpSpLocks/>
            </p:cNvGrpSpPr>
            <p:nvPr/>
          </p:nvGrpSpPr>
          <p:grpSpPr bwMode="auto">
            <a:xfrm>
              <a:off x="3562" y="2885"/>
              <a:ext cx="2074" cy="320"/>
              <a:chOff x="3562" y="2885"/>
              <a:chExt cx="2074" cy="320"/>
            </a:xfrm>
          </p:grpSpPr>
          <p:sp>
            <p:nvSpPr>
              <p:cNvPr id="54295" name="Text Box 38"/>
              <p:cNvSpPr txBox="1">
                <a:spLocks noChangeArrowheads="1"/>
              </p:cNvSpPr>
              <p:nvPr/>
            </p:nvSpPr>
            <p:spPr bwMode="auto">
              <a:xfrm>
                <a:off x="3944" y="2972"/>
                <a:ext cx="1692" cy="233"/>
              </a:xfrm>
              <a:prstGeom prst="rect">
                <a:avLst/>
              </a:prstGeom>
              <a:noFill/>
              <a:ln w="9525" algn="ctr">
                <a:noFill/>
                <a:miter lim="800000"/>
                <a:headEnd/>
                <a:tailEnd/>
              </a:ln>
            </p:spPr>
            <p:txBody>
              <a:bodyPr>
                <a:spAutoFit/>
              </a:bodyPr>
              <a:lstStyle/>
              <a:p>
                <a:pPr algn="l" rtl="0"/>
                <a:r>
                  <a:rPr lang="en-US" b="1" dirty="0">
                    <a:solidFill>
                      <a:schemeClr val="hlink"/>
                    </a:solidFill>
                  </a:rPr>
                  <a:t>Dense sand/OC Clay</a:t>
                </a:r>
              </a:p>
            </p:txBody>
          </p:sp>
          <p:sp>
            <p:nvSpPr>
              <p:cNvPr id="54296" name="Line 39"/>
              <p:cNvSpPr>
                <a:spLocks noChangeShapeType="1"/>
              </p:cNvSpPr>
              <p:nvPr/>
            </p:nvSpPr>
            <p:spPr bwMode="auto">
              <a:xfrm flipH="1" flipV="1">
                <a:off x="3562" y="2885"/>
                <a:ext cx="366" cy="211"/>
              </a:xfrm>
              <a:prstGeom prst="line">
                <a:avLst/>
              </a:prstGeom>
              <a:noFill/>
              <a:ln w="50800">
                <a:solidFill>
                  <a:schemeClr val="hlink"/>
                </a:solidFill>
                <a:round/>
                <a:headEnd/>
                <a:tailEnd type="triangle" w="med" len="med"/>
              </a:ln>
            </p:spPr>
            <p:txBody>
              <a:bodyPr/>
              <a:lstStyle/>
              <a:p>
                <a:endParaRPr lang="en-US"/>
              </a:p>
            </p:txBody>
          </p:sp>
        </p:grpSp>
      </p:grpSp>
      <p:grpSp>
        <p:nvGrpSpPr>
          <p:cNvPr id="10" name="Group 63"/>
          <p:cNvGrpSpPr>
            <a:grpSpLocks/>
          </p:cNvGrpSpPr>
          <p:nvPr/>
        </p:nvGrpSpPr>
        <p:grpSpPr bwMode="auto">
          <a:xfrm>
            <a:off x="2322513" y="5165725"/>
            <a:ext cx="6653212" cy="1204913"/>
            <a:chOff x="1463" y="3254"/>
            <a:chExt cx="4191" cy="759"/>
          </a:xfrm>
        </p:grpSpPr>
        <p:sp>
          <p:nvSpPr>
            <p:cNvPr id="54289" name="Arc 37"/>
            <p:cNvSpPr>
              <a:spLocks/>
            </p:cNvSpPr>
            <p:nvPr/>
          </p:nvSpPr>
          <p:spPr bwMode="auto">
            <a:xfrm flipH="1" flipV="1">
              <a:off x="1463" y="3254"/>
              <a:ext cx="2302" cy="759"/>
            </a:xfrm>
            <a:custGeom>
              <a:avLst/>
              <a:gdLst>
                <a:gd name="T0" fmla="*/ 0 w 21407"/>
                <a:gd name="T1" fmla="*/ 0 h 21600"/>
                <a:gd name="T2" fmla="*/ 2302 w 21407"/>
                <a:gd name="T3" fmla="*/ 658 h 21600"/>
                <a:gd name="T4" fmla="*/ 0 w 21407"/>
                <a:gd name="T5" fmla="*/ 759 h 21600"/>
                <a:gd name="T6" fmla="*/ 0 60000 65536"/>
                <a:gd name="T7" fmla="*/ 0 60000 65536"/>
                <a:gd name="T8" fmla="*/ 0 60000 65536"/>
                <a:gd name="T9" fmla="*/ 0 w 21407"/>
                <a:gd name="T10" fmla="*/ 0 h 21600"/>
                <a:gd name="T11" fmla="*/ 21407 w 21407"/>
                <a:gd name="T12" fmla="*/ 21600 h 21600"/>
              </a:gdLst>
              <a:ahLst/>
              <a:cxnLst>
                <a:cxn ang="T6">
                  <a:pos x="T0" y="T1"/>
                </a:cxn>
                <a:cxn ang="T7">
                  <a:pos x="T2" y="T3"/>
                </a:cxn>
                <a:cxn ang="T8">
                  <a:pos x="T4" y="T5"/>
                </a:cxn>
              </a:cxnLst>
              <a:rect l="T9" t="T10" r="T11" b="T12"/>
              <a:pathLst>
                <a:path w="21407" h="21600" fill="none" extrusionOk="0">
                  <a:moveTo>
                    <a:pt x="-1" y="0"/>
                  </a:moveTo>
                  <a:cubicBezTo>
                    <a:pt x="10816" y="0"/>
                    <a:pt x="19965" y="8000"/>
                    <a:pt x="21407" y="18720"/>
                  </a:cubicBezTo>
                </a:path>
                <a:path w="21407" h="21600" stroke="0" extrusionOk="0">
                  <a:moveTo>
                    <a:pt x="-1" y="0"/>
                  </a:moveTo>
                  <a:cubicBezTo>
                    <a:pt x="10816" y="0"/>
                    <a:pt x="19965" y="8000"/>
                    <a:pt x="21407" y="18720"/>
                  </a:cubicBezTo>
                  <a:lnTo>
                    <a:pt x="0" y="21600"/>
                  </a:lnTo>
                  <a:close/>
                </a:path>
              </a:pathLst>
            </a:custGeom>
            <a:noFill/>
            <a:ln w="25400">
              <a:solidFill>
                <a:srgbClr val="0000FF"/>
              </a:solidFill>
              <a:round/>
              <a:headEnd/>
              <a:tailEnd/>
            </a:ln>
          </p:spPr>
          <p:txBody>
            <a:bodyPr wrap="none" anchor="ctr"/>
            <a:lstStyle/>
            <a:p>
              <a:endParaRPr lang="en-US"/>
            </a:p>
          </p:txBody>
        </p:sp>
        <p:grpSp>
          <p:nvGrpSpPr>
            <p:cNvPr id="11" name="Group 62"/>
            <p:cNvGrpSpPr>
              <a:grpSpLocks/>
            </p:cNvGrpSpPr>
            <p:nvPr/>
          </p:nvGrpSpPr>
          <p:grpSpPr bwMode="auto">
            <a:xfrm>
              <a:off x="3589" y="3592"/>
              <a:ext cx="2065" cy="397"/>
              <a:chOff x="3589" y="3592"/>
              <a:chExt cx="2065" cy="397"/>
            </a:xfrm>
          </p:grpSpPr>
          <p:sp>
            <p:nvSpPr>
              <p:cNvPr id="54291" name="Text Box 41"/>
              <p:cNvSpPr txBox="1">
                <a:spLocks noChangeArrowheads="1"/>
              </p:cNvSpPr>
              <p:nvPr/>
            </p:nvSpPr>
            <p:spPr bwMode="auto">
              <a:xfrm>
                <a:off x="3969" y="3592"/>
                <a:ext cx="1685" cy="233"/>
              </a:xfrm>
              <a:prstGeom prst="rect">
                <a:avLst/>
              </a:prstGeom>
              <a:noFill/>
              <a:ln w="9525" algn="ctr">
                <a:noFill/>
                <a:miter lim="800000"/>
                <a:headEnd/>
                <a:tailEnd/>
              </a:ln>
            </p:spPr>
            <p:txBody>
              <a:bodyPr>
                <a:spAutoFit/>
              </a:bodyPr>
              <a:lstStyle/>
              <a:p>
                <a:pPr algn="l" rtl="0"/>
                <a:r>
                  <a:rPr lang="en-US" b="1" dirty="0">
                    <a:solidFill>
                      <a:srgbClr val="0000FF"/>
                    </a:solidFill>
                  </a:rPr>
                  <a:t>Loose sand/NC Clay</a:t>
                </a:r>
              </a:p>
            </p:txBody>
          </p:sp>
          <p:sp>
            <p:nvSpPr>
              <p:cNvPr id="54292" name="Line 42"/>
              <p:cNvSpPr>
                <a:spLocks noChangeShapeType="1"/>
              </p:cNvSpPr>
              <p:nvPr/>
            </p:nvSpPr>
            <p:spPr bwMode="auto">
              <a:xfrm flipH="1">
                <a:off x="3589" y="3759"/>
                <a:ext cx="392" cy="230"/>
              </a:xfrm>
              <a:prstGeom prst="line">
                <a:avLst/>
              </a:prstGeom>
              <a:noFill/>
              <a:ln w="50800">
                <a:solidFill>
                  <a:srgbClr val="0000FF"/>
                </a:solidFill>
                <a:round/>
                <a:headEnd/>
                <a:tailEnd type="triangle" w="med" len="med"/>
              </a:ln>
            </p:spPr>
            <p:txBody>
              <a:bodyPr/>
              <a:lstStyle/>
              <a:p>
                <a:endParaRPr lang="en-US"/>
              </a:p>
            </p:txBody>
          </p:sp>
        </p:grpSp>
      </p:grpSp>
      <p:grpSp>
        <p:nvGrpSpPr>
          <p:cNvPr id="12" name="Group 60"/>
          <p:cNvGrpSpPr>
            <a:grpSpLocks/>
          </p:cNvGrpSpPr>
          <p:nvPr/>
        </p:nvGrpSpPr>
        <p:grpSpPr bwMode="auto">
          <a:xfrm>
            <a:off x="1073150" y="3940175"/>
            <a:ext cx="5637213" cy="3424238"/>
            <a:chOff x="676" y="2482"/>
            <a:chExt cx="3551" cy="2157"/>
          </a:xfrm>
        </p:grpSpPr>
        <p:grpSp>
          <p:nvGrpSpPr>
            <p:cNvPr id="13" name="Group 50"/>
            <p:cNvGrpSpPr>
              <a:grpSpLocks/>
            </p:cNvGrpSpPr>
            <p:nvPr/>
          </p:nvGrpSpPr>
          <p:grpSpPr bwMode="auto">
            <a:xfrm>
              <a:off x="676" y="2482"/>
              <a:ext cx="3482" cy="2157"/>
              <a:chOff x="676" y="2482"/>
              <a:chExt cx="3482" cy="2157"/>
            </a:xfrm>
          </p:grpSpPr>
          <p:sp>
            <p:nvSpPr>
              <p:cNvPr id="54284" name="Line 26"/>
              <p:cNvSpPr>
                <a:spLocks noChangeShapeType="1"/>
              </p:cNvSpPr>
              <p:nvPr/>
            </p:nvSpPr>
            <p:spPr bwMode="auto">
              <a:xfrm>
                <a:off x="1451" y="2484"/>
                <a:ext cx="9" cy="1747"/>
              </a:xfrm>
              <a:prstGeom prst="line">
                <a:avLst/>
              </a:prstGeom>
              <a:noFill/>
              <a:ln w="25400">
                <a:solidFill>
                  <a:schemeClr val="tx1"/>
                </a:solidFill>
                <a:round/>
                <a:headEnd type="triangle" w="med" len="med"/>
                <a:tailEnd type="triangle" w="med" len="med"/>
              </a:ln>
            </p:spPr>
            <p:txBody>
              <a:bodyPr/>
              <a:lstStyle/>
              <a:p>
                <a:endParaRPr lang="en-US"/>
              </a:p>
            </p:txBody>
          </p:sp>
          <p:sp>
            <p:nvSpPr>
              <p:cNvPr id="54285" name="Line 29"/>
              <p:cNvSpPr>
                <a:spLocks noChangeShapeType="1"/>
              </p:cNvSpPr>
              <p:nvPr/>
            </p:nvSpPr>
            <p:spPr bwMode="auto">
              <a:xfrm>
                <a:off x="1451" y="3360"/>
                <a:ext cx="2707" cy="0"/>
              </a:xfrm>
              <a:prstGeom prst="line">
                <a:avLst/>
              </a:prstGeom>
              <a:noFill/>
              <a:ln w="25400">
                <a:solidFill>
                  <a:schemeClr val="tx1"/>
                </a:solidFill>
                <a:round/>
                <a:headEnd/>
                <a:tailEnd type="triangle" w="med" len="med"/>
              </a:ln>
            </p:spPr>
            <p:txBody>
              <a:bodyPr/>
              <a:lstStyle/>
              <a:p>
                <a:endParaRPr lang="en-US"/>
              </a:p>
            </p:txBody>
          </p:sp>
          <p:sp>
            <p:nvSpPr>
              <p:cNvPr id="54286" name="Text Box 47"/>
              <p:cNvSpPr txBox="1">
                <a:spLocks noChangeArrowheads="1"/>
              </p:cNvSpPr>
              <p:nvPr/>
            </p:nvSpPr>
            <p:spPr bwMode="auto">
              <a:xfrm rot="-5400000">
                <a:off x="230" y="3136"/>
                <a:ext cx="1296" cy="404"/>
              </a:xfrm>
              <a:prstGeom prst="rect">
                <a:avLst/>
              </a:prstGeom>
              <a:noFill/>
              <a:ln w="9525" algn="ctr">
                <a:noFill/>
                <a:miter lim="800000"/>
                <a:headEnd/>
                <a:tailEnd/>
              </a:ln>
            </p:spPr>
            <p:txBody>
              <a:bodyPr>
                <a:spAutoFit/>
              </a:bodyPr>
              <a:lstStyle/>
              <a:p>
                <a:pPr algn="l" rtl="0"/>
                <a:r>
                  <a:rPr lang="en-US" sz="1800" b="1" dirty="0"/>
                  <a:t>Change in height of the sample</a:t>
                </a:r>
              </a:p>
            </p:txBody>
          </p:sp>
          <p:sp>
            <p:nvSpPr>
              <p:cNvPr id="54287" name="Text Box 48"/>
              <p:cNvSpPr txBox="1">
                <a:spLocks noChangeArrowheads="1"/>
              </p:cNvSpPr>
              <p:nvPr/>
            </p:nvSpPr>
            <p:spPr bwMode="auto">
              <a:xfrm rot="16200000">
                <a:off x="815" y="2866"/>
                <a:ext cx="980" cy="212"/>
              </a:xfrm>
              <a:prstGeom prst="rect">
                <a:avLst/>
              </a:prstGeom>
              <a:noFill/>
              <a:ln w="9525" algn="ctr">
                <a:noFill/>
                <a:miter lim="800000"/>
                <a:headEnd/>
                <a:tailEnd/>
              </a:ln>
            </p:spPr>
            <p:txBody>
              <a:bodyPr>
                <a:spAutoFit/>
              </a:bodyPr>
              <a:lstStyle/>
              <a:p>
                <a:r>
                  <a:rPr lang="en-US" sz="1600" b="1" dirty="0"/>
                  <a:t>Expansion</a:t>
                </a:r>
              </a:p>
            </p:txBody>
          </p:sp>
          <p:sp>
            <p:nvSpPr>
              <p:cNvPr id="54288" name="Text Box 49"/>
              <p:cNvSpPr txBox="1">
                <a:spLocks noChangeArrowheads="1"/>
              </p:cNvSpPr>
              <p:nvPr/>
            </p:nvSpPr>
            <p:spPr bwMode="auto">
              <a:xfrm rot="16200000">
                <a:off x="680" y="3914"/>
                <a:ext cx="1239" cy="212"/>
              </a:xfrm>
              <a:prstGeom prst="rect">
                <a:avLst/>
              </a:prstGeom>
              <a:noFill/>
              <a:ln w="9525" algn="ctr">
                <a:noFill/>
                <a:miter lim="800000"/>
                <a:headEnd/>
                <a:tailEnd/>
              </a:ln>
            </p:spPr>
            <p:txBody>
              <a:bodyPr>
                <a:spAutoFit/>
              </a:bodyPr>
              <a:lstStyle/>
              <a:p>
                <a:r>
                  <a:rPr lang="en-US" sz="1600" b="1" dirty="0"/>
                  <a:t>Compression</a:t>
                </a:r>
              </a:p>
            </p:txBody>
          </p:sp>
        </p:grpSp>
        <p:sp>
          <p:nvSpPr>
            <p:cNvPr id="54283" name="Text Box 54"/>
            <p:cNvSpPr txBox="1">
              <a:spLocks noChangeArrowheads="1"/>
            </p:cNvSpPr>
            <p:nvPr/>
          </p:nvSpPr>
          <p:spPr bwMode="auto">
            <a:xfrm>
              <a:off x="2712" y="3358"/>
              <a:ext cx="1515" cy="231"/>
            </a:xfrm>
            <a:prstGeom prst="rect">
              <a:avLst/>
            </a:prstGeom>
            <a:noFill/>
            <a:ln w="9525" algn="ctr">
              <a:noFill/>
              <a:miter lim="800000"/>
              <a:headEnd/>
              <a:tailEnd/>
            </a:ln>
          </p:spPr>
          <p:txBody>
            <a:bodyPr>
              <a:spAutoFit/>
            </a:bodyPr>
            <a:lstStyle/>
            <a:p>
              <a:r>
                <a:rPr lang="en-US" sz="1800" b="1" dirty="0"/>
                <a:t>Shear displacement</a:t>
              </a:r>
            </a:p>
          </p:txBody>
        </p:sp>
      </p:grpSp>
      <p:sp>
        <p:nvSpPr>
          <p:cNvPr id="54281" name="Text Box 57"/>
          <p:cNvSpPr txBox="1">
            <a:spLocks noChangeArrowheads="1"/>
          </p:cNvSpPr>
          <p:nvPr/>
        </p:nvSpPr>
        <p:spPr bwMode="auto">
          <a:xfrm>
            <a:off x="-161132" y="148966"/>
            <a:ext cx="4111625" cy="461665"/>
          </a:xfrm>
          <a:prstGeom prst="rect">
            <a:avLst/>
          </a:prstGeom>
          <a:noFill/>
          <a:ln w="9525">
            <a:noFill/>
            <a:miter lim="800000"/>
            <a:headEnd/>
            <a:tailEnd/>
          </a:ln>
        </p:spPr>
        <p:txBody>
          <a:bodyPr wrap="square" anchor="b">
            <a:spAutoFit/>
          </a:bodyPr>
          <a:lstStyle>
            <a:defPPr>
              <a:defRPr lang="en-US"/>
            </a:defPPr>
            <a:lvl1pPr algn="ctr" rtl="0">
              <a:defRPr sz="2400" b="1" u="sng">
                <a:solidFill>
                  <a:srgbClr val="7030A0"/>
                </a:solidFill>
                <a:latin typeface="+mn-lt"/>
              </a:defRPr>
            </a:lvl1pPr>
          </a:lstStyle>
          <a:p>
            <a:r>
              <a:rPr lang="en-US" dirty="0"/>
              <a:t>Stress-strain relationship</a:t>
            </a:r>
          </a:p>
        </p:txBody>
      </p:sp>
      <p:pic>
        <p:nvPicPr>
          <p:cNvPr id="43" name="Picture 2"/>
          <p:cNvPicPr>
            <a:picLocks noChangeAspect="1" noChangeArrowheads="1"/>
          </p:cNvPicPr>
          <p:nvPr/>
        </p:nvPicPr>
        <p:blipFill>
          <a:blip r:embed="rId2" cstate="print"/>
          <a:srcRect l="65764" t="40703" b="41156"/>
          <a:stretch>
            <a:fillRect/>
          </a:stretch>
        </p:blipFill>
        <p:spPr bwMode="auto">
          <a:xfrm>
            <a:off x="6790796" y="3967164"/>
            <a:ext cx="2099003" cy="798512"/>
          </a:xfrm>
          <a:prstGeom prst="rect">
            <a:avLst/>
          </a:prstGeom>
          <a:noFill/>
          <a:ln w="9525">
            <a:noFill/>
            <a:miter lim="800000"/>
            <a:headEnd/>
            <a:tailEnd/>
          </a:ln>
        </p:spPr>
      </p:pic>
      <p:pic>
        <p:nvPicPr>
          <p:cNvPr id="44" name="Picture 2"/>
          <p:cNvPicPr>
            <a:picLocks noChangeAspect="1" noChangeArrowheads="1"/>
          </p:cNvPicPr>
          <p:nvPr/>
        </p:nvPicPr>
        <p:blipFill>
          <a:blip r:embed="rId2" cstate="print"/>
          <a:srcRect l="65764" t="70187" b="12357"/>
          <a:stretch>
            <a:fillRect/>
          </a:stretch>
        </p:blipFill>
        <p:spPr bwMode="auto">
          <a:xfrm>
            <a:off x="6876722" y="6099175"/>
            <a:ext cx="2099003" cy="768351"/>
          </a:xfrm>
          <a:prstGeom prst="rect">
            <a:avLst/>
          </a:prstGeom>
          <a:noFill/>
          <a:ln w="9525">
            <a:noFill/>
            <a:miter lim="800000"/>
            <a:headEnd/>
            <a:tailEnd/>
          </a:ln>
        </p:spPr>
      </p:pic>
      <p:sp>
        <p:nvSpPr>
          <p:cNvPr id="14" name="TextBox 13"/>
          <p:cNvSpPr txBox="1"/>
          <p:nvPr/>
        </p:nvSpPr>
        <p:spPr>
          <a:xfrm>
            <a:off x="2777369" y="805784"/>
            <a:ext cx="1398511" cy="646331"/>
          </a:xfrm>
          <a:prstGeom prst="rect">
            <a:avLst/>
          </a:prstGeom>
          <a:noFill/>
        </p:spPr>
        <p:txBody>
          <a:bodyPr wrap="square" rtlCol="0">
            <a:spAutoFit/>
          </a:bodyPr>
          <a:lstStyle/>
          <a:p>
            <a:pPr algn="ctr" rtl="0"/>
            <a:r>
              <a:rPr lang="en-US" b="1" dirty="0" smtClean="0">
                <a:solidFill>
                  <a:srgbClr val="00B050"/>
                </a:solidFill>
              </a:rPr>
              <a:t>Peak shear strength</a:t>
            </a:r>
            <a:endParaRPr lang="en-US" b="1" dirty="0">
              <a:solidFill>
                <a:srgbClr val="00B050"/>
              </a:solidFill>
            </a:endParaRPr>
          </a:p>
        </p:txBody>
      </p:sp>
      <p:sp>
        <p:nvSpPr>
          <p:cNvPr id="46" name="TextBox 45"/>
          <p:cNvSpPr txBox="1"/>
          <p:nvPr/>
        </p:nvSpPr>
        <p:spPr>
          <a:xfrm>
            <a:off x="6003333" y="1638984"/>
            <a:ext cx="2059581" cy="646331"/>
          </a:xfrm>
          <a:prstGeom prst="rect">
            <a:avLst/>
          </a:prstGeom>
          <a:noFill/>
        </p:spPr>
        <p:txBody>
          <a:bodyPr wrap="square" rtlCol="0">
            <a:spAutoFit/>
          </a:bodyPr>
          <a:lstStyle/>
          <a:p>
            <a:pPr algn="ctr" rtl="0"/>
            <a:r>
              <a:rPr lang="en-US" b="1" dirty="0" smtClean="0">
                <a:solidFill>
                  <a:srgbClr val="00B050"/>
                </a:solidFill>
              </a:rPr>
              <a:t>Ultimate shear strength</a:t>
            </a:r>
            <a:endParaRPr lang="en-US" b="1" dirty="0">
              <a:solidFill>
                <a:srgbClr val="00B05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2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2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863" y="490538"/>
            <a:ext cx="8720137" cy="582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p:cNvCxnSpPr/>
          <p:nvPr/>
        </p:nvCxnSpPr>
        <p:spPr>
          <a:xfrm>
            <a:off x="7258049" y="6100761"/>
            <a:ext cx="81438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2677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57"/>
          <p:cNvSpPr>
            <a:spLocks noChangeArrowheads="1"/>
          </p:cNvSpPr>
          <p:nvPr/>
        </p:nvSpPr>
        <p:spPr bwMode="auto">
          <a:xfrm>
            <a:off x="4214810" y="2009776"/>
            <a:ext cx="1533525" cy="1266825"/>
          </a:xfrm>
          <a:prstGeom prst="rect">
            <a:avLst/>
          </a:prstGeom>
          <a:solidFill>
            <a:schemeClr val="bg1"/>
          </a:solidFill>
          <a:ln w="9525" algn="ctr">
            <a:noFill/>
            <a:miter lim="800000"/>
            <a:headEnd/>
            <a:tailEnd/>
          </a:ln>
        </p:spPr>
        <p:txBody>
          <a:bodyPr wrap="none" anchor="ctr"/>
          <a:lstStyle/>
          <a:p>
            <a:endParaRPr lang="en-US"/>
          </a:p>
        </p:txBody>
      </p:sp>
      <p:grpSp>
        <p:nvGrpSpPr>
          <p:cNvPr id="2" name="Group 89"/>
          <p:cNvGrpSpPr>
            <a:grpSpLocks/>
          </p:cNvGrpSpPr>
          <p:nvPr/>
        </p:nvGrpSpPr>
        <p:grpSpPr bwMode="auto">
          <a:xfrm>
            <a:off x="888997" y="2162176"/>
            <a:ext cx="5619750" cy="1250950"/>
            <a:chOff x="614" y="1353"/>
            <a:chExt cx="3540" cy="788"/>
          </a:xfrm>
        </p:grpSpPr>
        <p:grpSp>
          <p:nvGrpSpPr>
            <p:cNvPr id="3" name="Group 62"/>
            <p:cNvGrpSpPr>
              <a:grpSpLocks/>
            </p:cNvGrpSpPr>
            <p:nvPr/>
          </p:nvGrpSpPr>
          <p:grpSpPr bwMode="auto">
            <a:xfrm>
              <a:off x="614" y="1353"/>
              <a:ext cx="3026" cy="788"/>
              <a:chOff x="614" y="1353"/>
              <a:chExt cx="3026" cy="788"/>
            </a:xfrm>
          </p:grpSpPr>
          <p:sp>
            <p:nvSpPr>
              <p:cNvPr id="55336" name="Text Box 53"/>
              <p:cNvSpPr txBox="1">
                <a:spLocks noChangeArrowheads="1"/>
              </p:cNvSpPr>
              <p:nvPr/>
            </p:nvSpPr>
            <p:spPr bwMode="auto">
              <a:xfrm>
                <a:off x="1483" y="1622"/>
                <a:ext cx="379" cy="288"/>
              </a:xfrm>
              <a:prstGeom prst="rect">
                <a:avLst/>
              </a:prstGeom>
              <a:solidFill>
                <a:schemeClr val="bg1"/>
              </a:solidFill>
              <a:ln w="9525" algn="ctr">
                <a:noFill/>
                <a:miter lim="800000"/>
                <a:headEnd/>
                <a:tailEnd/>
              </a:ln>
            </p:spPr>
            <p:txBody>
              <a:bodyPr>
                <a:spAutoFit/>
              </a:bodyPr>
              <a:lstStyle/>
              <a:p>
                <a:r>
                  <a:rPr lang="en-US" sz="2400" dirty="0">
                    <a:solidFill>
                      <a:schemeClr val="hlink"/>
                    </a:solidFill>
                    <a:latin typeface="Symbol" pitchFamily="18" charset="2"/>
                  </a:rPr>
                  <a:t>t</a:t>
                </a:r>
                <a:r>
                  <a:rPr lang="en-US" sz="2400" baseline="-25000" dirty="0">
                    <a:solidFill>
                      <a:schemeClr val="hlink"/>
                    </a:solidFill>
                  </a:rPr>
                  <a:t>f1</a:t>
                </a:r>
              </a:p>
            </p:txBody>
          </p:sp>
          <p:sp>
            <p:nvSpPr>
              <p:cNvPr id="55337" name="Freeform 55"/>
              <p:cNvSpPr>
                <a:spLocks/>
              </p:cNvSpPr>
              <p:nvPr/>
            </p:nvSpPr>
            <p:spPr bwMode="auto">
              <a:xfrm>
                <a:off x="614" y="1353"/>
                <a:ext cx="3026" cy="785"/>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endParaRPr lang="en-US"/>
              </a:p>
            </p:txBody>
          </p:sp>
          <p:sp>
            <p:nvSpPr>
              <p:cNvPr id="55338" name="Line 56"/>
              <p:cNvSpPr>
                <a:spLocks noChangeShapeType="1"/>
              </p:cNvSpPr>
              <p:nvPr/>
            </p:nvSpPr>
            <p:spPr bwMode="auto">
              <a:xfrm flipH="1">
                <a:off x="1534" y="1440"/>
                <a:ext cx="7" cy="701"/>
              </a:xfrm>
              <a:prstGeom prst="line">
                <a:avLst/>
              </a:prstGeom>
              <a:noFill/>
              <a:ln w="38100">
                <a:solidFill>
                  <a:srgbClr val="FF0000"/>
                </a:solidFill>
                <a:prstDash val="dash"/>
                <a:round/>
                <a:headEnd type="triangle" w="med" len="med"/>
                <a:tailEnd type="triangle" w="med" len="med"/>
              </a:ln>
            </p:spPr>
            <p:txBody>
              <a:bodyPr/>
              <a:lstStyle/>
              <a:p>
                <a:endParaRPr lang="en-US"/>
              </a:p>
            </p:txBody>
          </p:sp>
        </p:grpSp>
        <p:sp>
          <p:nvSpPr>
            <p:cNvPr id="55335" name="Text Box 65"/>
            <p:cNvSpPr txBox="1">
              <a:spLocks noChangeArrowheads="1"/>
            </p:cNvSpPr>
            <p:nvPr/>
          </p:nvSpPr>
          <p:spPr bwMode="auto">
            <a:xfrm>
              <a:off x="2720" y="1489"/>
              <a:ext cx="1434" cy="212"/>
            </a:xfrm>
            <a:prstGeom prst="rect">
              <a:avLst/>
            </a:prstGeom>
            <a:solidFill>
              <a:schemeClr val="bg1"/>
            </a:solidFill>
            <a:ln w="9525" algn="ctr">
              <a:noFill/>
              <a:miter lim="800000"/>
              <a:headEnd/>
              <a:tailEnd/>
            </a:ln>
          </p:spPr>
          <p:txBody>
            <a:bodyPr>
              <a:spAutoFit/>
            </a:bodyPr>
            <a:lstStyle/>
            <a:p>
              <a:pPr algn="l" rtl="0"/>
              <a:r>
                <a:rPr lang="en-US" sz="1600" b="1" dirty="0"/>
                <a:t>Normal stress = </a:t>
              </a:r>
              <a:r>
                <a:rPr lang="en-US" sz="1600" b="1" dirty="0">
                  <a:solidFill>
                    <a:srgbClr val="FF0000"/>
                  </a:solidFill>
                  <a:latin typeface="Symbol" pitchFamily="18" charset="2"/>
                </a:rPr>
                <a:t>s</a:t>
              </a:r>
              <a:r>
                <a:rPr lang="en-US" sz="1600" b="1" baseline="-25000" dirty="0">
                  <a:solidFill>
                    <a:srgbClr val="FF0000"/>
                  </a:solidFill>
                </a:rPr>
                <a:t>1</a:t>
              </a:r>
            </a:p>
          </p:txBody>
        </p:sp>
      </p:grpSp>
      <p:sp>
        <p:nvSpPr>
          <p:cNvPr id="55301" name="Text Box 42"/>
          <p:cNvSpPr txBox="1">
            <a:spLocks noChangeArrowheads="1"/>
          </p:cNvSpPr>
          <p:nvPr/>
        </p:nvSpPr>
        <p:spPr bwMode="auto">
          <a:xfrm>
            <a:off x="20636" y="20934"/>
            <a:ext cx="5540376" cy="461665"/>
          </a:xfrm>
          <a:prstGeom prst="rect">
            <a:avLst/>
          </a:prstGeom>
          <a:noFill/>
          <a:ln w="9525">
            <a:noFill/>
            <a:miter lim="800000"/>
            <a:headEnd/>
            <a:tailEnd/>
          </a:ln>
        </p:spPr>
        <p:txBody>
          <a:bodyPr wrap="square" anchor="b">
            <a:spAutoFit/>
          </a:bodyPr>
          <a:lstStyle>
            <a:defPPr>
              <a:defRPr lang="en-US"/>
            </a:defPPr>
            <a:lvl1pPr algn="ctr" rtl="0">
              <a:defRPr sz="2400" b="1" u="sng">
                <a:solidFill>
                  <a:srgbClr val="7030A0"/>
                </a:solidFill>
                <a:latin typeface="+mn-lt"/>
              </a:defRPr>
            </a:lvl1pPr>
          </a:lstStyle>
          <a:p>
            <a:pPr algn="l"/>
            <a:r>
              <a:rPr lang="en-US" dirty="0" smtClean="0"/>
              <a:t>Determining </a:t>
            </a:r>
            <a:r>
              <a:rPr lang="en-US" dirty="0"/>
              <a:t>strength parameters </a:t>
            </a:r>
            <a:r>
              <a:rPr lang="en-US" dirty="0" smtClean="0"/>
              <a:t>C </a:t>
            </a:r>
            <a:r>
              <a:rPr lang="en-US" dirty="0"/>
              <a:t>and </a:t>
            </a:r>
            <a:r>
              <a:rPr lang="en-US" dirty="0">
                <a:latin typeface="Symbol" panose="05050102010706020507" pitchFamily="18" charset="2"/>
              </a:rPr>
              <a:t>f</a:t>
            </a:r>
          </a:p>
        </p:txBody>
      </p:sp>
      <p:grpSp>
        <p:nvGrpSpPr>
          <p:cNvPr id="4" name="Group 43"/>
          <p:cNvGrpSpPr>
            <a:grpSpLocks/>
          </p:cNvGrpSpPr>
          <p:nvPr/>
        </p:nvGrpSpPr>
        <p:grpSpPr bwMode="auto">
          <a:xfrm>
            <a:off x="449514" y="1173163"/>
            <a:ext cx="4181288" cy="2625572"/>
            <a:chOff x="1130" y="429"/>
            <a:chExt cx="3138" cy="1885"/>
          </a:xfrm>
        </p:grpSpPr>
        <p:sp>
          <p:nvSpPr>
            <p:cNvPr id="55330" name="Line 44"/>
            <p:cNvSpPr>
              <a:spLocks noChangeShapeType="1"/>
            </p:cNvSpPr>
            <p:nvPr/>
          </p:nvSpPr>
          <p:spPr bwMode="auto">
            <a:xfrm>
              <a:off x="1465" y="463"/>
              <a:ext cx="0" cy="1551"/>
            </a:xfrm>
            <a:prstGeom prst="line">
              <a:avLst/>
            </a:prstGeom>
            <a:noFill/>
            <a:ln w="25400">
              <a:solidFill>
                <a:schemeClr val="tx1"/>
              </a:solidFill>
              <a:round/>
              <a:headEnd type="triangle" w="med" len="med"/>
              <a:tailEnd/>
            </a:ln>
          </p:spPr>
          <p:txBody>
            <a:bodyPr/>
            <a:lstStyle/>
            <a:p>
              <a:endParaRPr lang="en-US"/>
            </a:p>
          </p:txBody>
        </p:sp>
        <p:sp>
          <p:nvSpPr>
            <p:cNvPr id="55331" name="Line 45"/>
            <p:cNvSpPr>
              <a:spLocks noChangeShapeType="1"/>
            </p:cNvSpPr>
            <p:nvPr/>
          </p:nvSpPr>
          <p:spPr bwMode="auto">
            <a:xfrm>
              <a:off x="1465" y="2023"/>
              <a:ext cx="2676" cy="1"/>
            </a:xfrm>
            <a:prstGeom prst="line">
              <a:avLst/>
            </a:prstGeom>
            <a:noFill/>
            <a:ln w="25400">
              <a:solidFill>
                <a:schemeClr val="tx1"/>
              </a:solidFill>
              <a:round/>
              <a:headEnd/>
              <a:tailEnd type="triangle" w="med" len="med"/>
            </a:ln>
          </p:spPr>
          <p:txBody>
            <a:bodyPr/>
            <a:lstStyle/>
            <a:p>
              <a:endParaRPr lang="en-US"/>
            </a:p>
          </p:txBody>
        </p:sp>
        <p:sp>
          <p:nvSpPr>
            <p:cNvPr id="55332" name="Text Box 46"/>
            <p:cNvSpPr txBox="1">
              <a:spLocks noChangeArrowheads="1"/>
            </p:cNvSpPr>
            <p:nvPr/>
          </p:nvSpPr>
          <p:spPr bwMode="auto">
            <a:xfrm rot="10800000">
              <a:off x="1130" y="429"/>
              <a:ext cx="323" cy="1258"/>
            </a:xfrm>
            <a:prstGeom prst="rect">
              <a:avLst/>
            </a:prstGeom>
            <a:noFill/>
            <a:ln w="9525" algn="ctr">
              <a:noFill/>
              <a:miter lim="800000"/>
              <a:headEnd/>
              <a:tailEnd/>
            </a:ln>
          </p:spPr>
          <p:txBody>
            <a:bodyPr vert="eaVert">
              <a:spAutoFit/>
            </a:bodyPr>
            <a:lstStyle/>
            <a:p>
              <a:r>
                <a:rPr lang="en-US" sz="1600" b="1" dirty="0"/>
                <a:t>Shear stress,</a:t>
              </a:r>
              <a:r>
                <a:rPr lang="en-US" sz="1600" b="1" dirty="0">
                  <a:latin typeface="Symbol" pitchFamily="18" charset="2"/>
                </a:rPr>
                <a:t> t</a:t>
              </a:r>
            </a:p>
          </p:txBody>
        </p:sp>
        <p:sp>
          <p:nvSpPr>
            <p:cNvPr id="55333" name="Text Box 47"/>
            <p:cNvSpPr txBox="1">
              <a:spLocks noChangeArrowheads="1"/>
            </p:cNvSpPr>
            <p:nvPr/>
          </p:nvSpPr>
          <p:spPr bwMode="auto">
            <a:xfrm rot="16200000">
              <a:off x="3254" y="1301"/>
              <a:ext cx="309" cy="1718"/>
            </a:xfrm>
            <a:prstGeom prst="rect">
              <a:avLst/>
            </a:prstGeom>
            <a:noFill/>
            <a:ln w="9525" algn="ctr">
              <a:noFill/>
              <a:miter lim="800000"/>
              <a:headEnd/>
              <a:tailEnd/>
            </a:ln>
          </p:spPr>
          <p:txBody>
            <a:bodyPr vert="eaVert">
              <a:spAutoFit/>
            </a:bodyPr>
            <a:lstStyle/>
            <a:p>
              <a:r>
                <a:rPr lang="en-US" sz="1600" b="1" dirty="0"/>
                <a:t>Shear displacement</a:t>
              </a:r>
              <a:endParaRPr lang="en-US" sz="1600" b="1" dirty="0">
                <a:latin typeface="Symbol" pitchFamily="18" charset="2"/>
              </a:endParaRPr>
            </a:p>
          </p:txBody>
        </p:sp>
      </p:grpSp>
      <p:grpSp>
        <p:nvGrpSpPr>
          <p:cNvPr id="5" name="Group 90"/>
          <p:cNvGrpSpPr>
            <a:grpSpLocks/>
          </p:cNvGrpSpPr>
          <p:nvPr/>
        </p:nvGrpSpPr>
        <p:grpSpPr bwMode="auto">
          <a:xfrm>
            <a:off x="908047" y="1701801"/>
            <a:ext cx="5637213" cy="1671637"/>
            <a:chOff x="626" y="1063"/>
            <a:chExt cx="3551" cy="1053"/>
          </a:xfrm>
        </p:grpSpPr>
        <p:grpSp>
          <p:nvGrpSpPr>
            <p:cNvPr id="6" name="Group 63"/>
            <p:cNvGrpSpPr>
              <a:grpSpLocks/>
            </p:cNvGrpSpPr>
            <p:nvPr/>
          </p:nvGrpSpPr>
          <p:grpSpPr bwMode="auto">
            <a:xfrm>
              <a:off x="626" y="1063"/>
              <a:ext cx="2016" cy="1053"/>
              <a:chOff x="626" y="1063"/>
              <a:chExt cx="2016" cy="1053"/>
            </a:xfrm>
          </p:grpSpPr>
          <p:sp>
            <p:nvSpPr>
              <p:cNvPr id="55327" name="Freeform 49"/>
              <p:cNvSpPr>
                <a:spLocks/>
              </p:cNvSpPr>
              <p:nvPr/>
            </p:nvSpPr>
            <p:spPr bwMode="auto">
              <a:xfrm>
                <a:off x="626" y="1063"/>
                <a:ext cx="2016" cy="1042"/>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endParaRPr lang="en-US"/>
              </a:p>
            </p:txBody>
          </p:sp>
          <p:sp>
            <p:nvSpPr>
              <p:cNvPr id="55328" name="Line 52"/>
              <p:cNvSpPr>
                <a:spLocks noChangeShapeType="1"/>
              </p:cNvSpPr>
              <p:nvPr/>
            </p:nvSpPr>
            <p:spPr bwMode="auto">
              <a:xfrm flipH="1">
                <a:off x="1217" y="1167"/>
                <a:ext cx="7" cy="949"/>
              </a:xfrm>
              <a:prstGeom prst="line">
                <a:avLst/>
              </a:prstGeom>
              <a:noFill/>
              <a:ln w="38100">
                <a:solidFill>
                  <a:srgbClr val="FF0000"/>
                </a:solidFill>
                <a:prstDash val="dash"/>
                <a:round/>
                <a:headEnd type="triangle" w="med" len="med"/>
                <a:tailEnd type="triangle" w="med" len="med"/>
              </a:ln>
            </p:spPr>
            <p:txBody>
              <a:bodyPr/>
              <a:lstStyle/>
              <a:p>
                <a:endParaRPr lang="en-US"/>
              </a:p>
            </p:txBody>
          </p:sp>
          <p:sp>
            <p:nvSpPr>
              <p:cNvPr id="55329" name="Text Box 58"/>
              <p:cNvSpPr txBox="1">
                <a:spLocks noChangeArrowheads="1"/>
              </p:cNvSpPr>
              <p:nvPr/>
            </p:nvSpPr>
            <p:spPr bwMode="auto">
              <a:xfrm>
                <a:off x="1126" y="1522"/>
                <a:ext cx="379" cy="288"/>
              </a:xfrm>
              <a:prstGeom prst="rect">
                <a:avLst/>
              </a:prstGeom>
              <a:noFill/>
              <a:ln w="9525" algn="ctr">
                <a:noFill/>
                <a:miter lim="800000"/>
                <a:headEnd/>
                <a:tailEnd/>
              </a:ln>
            </p:spPr>
            <p:txBody>
              <a:bodyPr>
                <a:spAutoFit/>
              </a:bodyPr>
              <a:lstStyle/>
              <a:p>
                <a:r>
                  <a:rPr lang="en-US" sz="2400">
                    <a:solidFill>
                      <a:schemeClr val="hlink"/>
                    </a:solidFill>
                    <a:latin typeface="Symbol" pitchFamily="18" charset="2"/>
                  </a:rPr>
                  <a:t>t</a:t>
                </a:r>
                <a:r>
                  <a:rPr lang="en-US" sz="2400" baseline="-25000">
                    <a:solidFill>
                      <a:schemeClr val="hlink"/>
                    </a:solidFill>
                  </a:rPr>
                  <a:t>f2</a:t>
                </a:r>
              </a:p>
            </p:txBody>
          </p:sp>
        </p:grpSp>
        <p:sp>
          <p:nvSpPr>
            <p:cNvPr id="55326" name="Text Box 66"/>
            <p:cNvSpPr txBox="1">
              <a:spLocks noChangeArrowheads="1"/>
            </p:cNvSpPr>
            <p:nvPr/>
          </p:nvSpPr>
          <p:spPr bwMode="auto">
            <a:xfrm>
              <a:off x="2645" y="1252"/>
              <a:ext cx="1532" cy="212"/>
            </a:xfrm>
            <a:prstGeom prst="rect">
              <a:avLst/>
            </a:prstGeom>
            <a:noFill/>
            <a:ln w="9525" algn="ctr">
              <a:noFill/>
              <a:miter lim="800000"/>
              <a:headEnd/>
              <a:tailEnd/>
            </a:ln>
          </p:spPr>
          <p:txBody>
            <a:bodyPr>
              <a:spAutoFit/>
            </a:bodyPr>
            <a:lstStyle/>
            <a:p>
              <a:pPr algn="l" rtl="0"/>
              <a:r>
                <a:rPr lang="en-US" sz="1600" b="1" dirty="0"/>
                <a:t>Normal stress = </a:t>
              </a:r>
              <a:r>
                <a:rPr lang="en-US" sz="1600" b="1" dirty="0">
                  <a:solidFill>
                    <a:srgbClr val="FF0000"/>
                  </a:solidFill>
                  <a:latin typeface="Symbol" pitchFamily="18" charset="2"/>
                </a:rPr>
                <a:t>s</a:t>
              </a:r>
              <a:r>
                <a:rPr lang="en-US" sz="1600" b="1" baseline="-25000" dirty="0">
                  <a:solidFill>
                    <a:srgbClr val="FF0000"/>
                  </a:solidFill>
                </a:rPr>
                <a:t>2</a:t>
              </a:r>
            </a:p>
          </p:txBody>
        </p:sp>
      </p:grpSp>
      <p:grpSp>
        <p:nvGrpSpPr>
          <p:cNvPr id="7" name="Group 91"/>
          <p:cNvGrpSpPr>
            <a:grpSpLocks/>
          </p:cNvGrpSpPr>
          <p:nvPr/>
        </p:nvGrpSpPr>
        <p:grpSpPr bwMode="auto">
          <a:xfrm>
            <a:off x="888997" y="1204913"/>
            <a:ext cx="5338763" cy="2200275"/>
            <a:chOff x="614" y="750"/>
            <a:chExt cx="3363" cy="1386"/>
          </a:xfrm>
        </p:grpSpPr>
        <p:grpSp>
          <p:nvGrpSpPr>
            <p:cNvPr id="8" name="Group 64"/>
            <p:cNvGrpSpPr>
              <a:grpSpLocks/>
            </p:cNvGrpSpPr>
            <p:nvPr/>
          </p:nvGrpSpPr>
          <p:grpSpPr bwMode="auto">
            <a:xfrm>
              <a:off x="614" y="750"/>
              <a:ext cx="1635" cy="1386"/>
              <a:chOff x="614" y="750"/>
              <a:chExt cx="1635" cy="1386"/>
            </a:xfrm>
          </p:grpSpPr>
          <p:sp>
            <p:nvSpPr>
              <p:cNvPr id="55322" name="Freeform 59"/>
              <p:cNvSpPr>
                <a:spLocks/>
              </p:cNvSpPr>
              <p:nvPr/>
            </p:nvSpPr>
            <p:spPr bwMode="auto">
              <a:xfrm>
                <a:off x="614" y="750"/>
                <a:ext cx="1635" cy="1379"/>
              </a:xfrm>
              <a:custGeom>
                <a:avLst/>
                <a:gdLst>
                  <a:gd name="T0" fmla="*/ 0 w 2402"/>
                  <a:gd name="T1" fmla="*/ 1400 h 1400"/>
                  <a:gd name="T2" fmla="*/ 585 w 2402"/>
                  <a:gd name="T3" fmla="*/ 168 h 1400"/>
                  <a:gd name="T4" fmla="*/ 1453 w 2402"/>
                  <a:gd name="T5" fmla="*/ 390 h 1400"/>
                  <a:gd name="T6" fmla="*/ 2402 w 2402"/>
                  <a:gd name="T7" fmla="*/ 425 h 1400"/>
                  <a:gd name="T8" fmla="*/ 0 60000 65536"/>
                  <a:gd name="T9" fmla="*/ 0 60000 65536"/>
                  <a:gd name="T10" fmla="*/ 0 60000 65536"/>
                  <a:gd name="T11" fmla="*/ 0 60000 65536"/>
                  <a:gd name="T12" fmla="*/ 0 w 2402"/>
                  <a:gd name="T13" fmla="*/ 0 h 1400"/>
                  <a:gd name="T14" fmla="*/ 2402 w 2402"/>
                  <a:gd name="T15" fmla="*/ 1400 h 1400"/>
                </a:gdLst>
                <a:ahLst/>
                <a:cxnLst>
                  <a:cxn ang="T8">
                    <a:pos x="T0" y="T1"/>
                  </a:cxn>
                  <a:cxn ang="T9">
                    <a:pos x="T2" y="T3"/>
                  </a:cxn>
                  <a:cxn ang="T10">
                    <a:pos x="T4" y="T5"/>
                  </a:cxn>
                  <a:cxn ang="T11">
                    <a:pos x="T6" y="T7"/>
                  </a:cxn>
                </a:cxnLst>
                <a:rect l="T12" t="T13" r="T14" b="T15"/>
                <a:pathLst>
                  <a:path w="2402" h="1400">
                    <a:moveTo>
                      <a:pt x="0" y="1400"/>
                    </a:moveTo>
                    <a:cubicBezTo>
                      <a:pt x="171" y="868"/>
                      <a:pt x="343" y="336"/>
                      <a:pt x="585" y="168"/>
                    </a:cubicBezTo>
                    <a:cubicBezTo>
                      <a:pt x="827" y="0"/>
                      <a:pt x="1150" y="347"/>
                      <a:pt x="1453" y="390"/>
                    </a:cubicBezTo>
                    <a:cubicBezTo>
                      <a:pt x="1756" y="433"/>
                      <a:pt x="2211" y="438"/>
                      <a:pt x="2402" y="425"/>
                    </a:cubicBezTo>
                  </a:path>
                </a:pathLst>
              </a:custGeom>
              <a:noFill/>
              <a:ln w="25400" cap="flat" cmpd="sng">
                <a:solidFill>
                  <a:srgbClr val="FF0000"/>
                </a:solidFill>
                <a:prstDash val="solid"/>
                <a:round/>
                <a:headEnd/>
                <a:tailEnd/>
              </a:ln>
            </p:spPr>
            <p:txBody>
              <a:bodyPr/>
              <a:lstStyle/>
              <a:p>
                <a:endParaRPr lang="en-US"/>
              </a:p>
            </p:txBody>
          </p:sp>
          <p:sp>
            <p:nvSpPr>
              <p:cNvPr id="55323" name="Line 60"/>
              <p:cNvSpPr>
                <a:spLocks noChangeShapeType="1"/>
              </p:cNvSpPr>
              <p:nvPr/>
            </p:nvSpPr>
            <p:spPr bwMode="auto">
              <a:xfrm flipH="1">
                <a:off x="1079" y="867"/>
                <a:ext cx="7" cy="1269"/>
              </a:xfrm>
              <a:prstGeom prst="line">
                <a:avLst/>
              </a:prstGeom>
              <a:noFill/>
              <a:ln w="38100">
                <a:solidFill>
                  <a:srgbClr val="FF0000"/>
                </a:solidFill>
                <a:prstDash val="dash"/>
                <a:round/>
                <a:headEnd type="triangle" w="med" len="med"/>
                <a:tailEnd type="triangle" w="med" len="med"/>
              </a:ln>
            </p:spPr>
            <p:txBody>
              <a:bodyPr/>
              <a:lstStyle/>
              <a:p>
                <a:endParaRPr lang="en-US"/>
              </a:p>
            </p:txBody>
          </p:sp>
          <p:sp>
            <p:nvSpPr>
              <p:cNvPr id="55324" name="Text Box 61"/>
              <p:cNvSpPr txBox="1">
                <a:spLocks noChangeArrowheads="1"/>
              </p:cNvSpPr>
              <p:nvPr/>
            </p:nvSpPr>
            <p:spPr bwMode="auto">
              <a:xfrm>
                <a:off x="744" y="1746"/>
                <a:ext cx="379" cy="288"/>
              </a:xfrm>
              <a:prstGeom prst="rect">
                <a:avLst/>
              </a:prstGeom>
              <a:noFill/>
              <a:ln w="9525" algn="ctr">
                <a:noFill/>
                <a:miter lim="800000"/>
                <a:headEnd/>
                <a:tailEnd/>
              </a:ln>
            </p:spPr>
            <p:txBody>
              <a:bodyPr>
                <a:spAutoFit/>
              </a:bodyPr>
              <a:lstStyle/>
              <a:p>
                <a:r>
                  <a:rPr lang="en-US" sz="2400" dirty="0">
                    <a:solidFill>
                      <a:schemeClr val="hlink"/>
                    </a:solidFill>
                    <a:latin typeface="Symbol" pitchFamily="18" charset="2"/>
                  </a:rPr>
                  <a:t>t</a:t>
                </a:r>
                <a:r>
                  <a:rPr lang="en-US" sz="2400" baseline="-25000" dirty="0">
                    <a:solidFill>
                      <a:schemeClr val="hlink"/>
                    </a:solidFill>
                  </a:rPr>
                  <a:t>f3</a:t>
                </a:r>
              </a:p>
            </p:txBody>
          </p:sp>
        </p:grpSp>
        <p:sp>
          <p:nvSpPr>
            <p:cNvPr id="55321" name="Text Box 67"/>
            <p:cNvSpPr txBox="1">
              <a:spLocks noChangeArrowheads="1"/>
            </p:cNvSpPr>
            <p:nvPr/>
          </p:nvSpPr>
          <p:spPr bwMode="auto">
            <a:xfrm>
              <a:off x="2339" y="1026"/>
              <a:ext cx="1638" cy="212"/>
            </a:xfrm>
            <a:prstGeom prst="rect">
              <a:avLst/>
            </a:prstGeom>
            <a:noFill/>
            <a:ln w="9525" algn="ctr">
              <a:noFill/>
              <a:miter lim="800000"/>
              <a:headEnd/>
              <a:tailEnd/>
            </a:ln>
          </p:spPr>
          <p:txBody>
            <a:bodyPr>
              <a:spAutoFit/>
            </a:bodyPr>
            <a:lstStyle/>
            <a:p>
              <a:pPr algn="l" rtl="0"/>
              <a:r>
                <a:rPr lang="en-US" sz="1600" b="1" dirty="0"/>
                <a:t>Normal stress = </a:t>
              </a:r>
              <a:r>
                <a:rPr lang="en-US" sz="1600" b="1" dirty="0">
                  <a:solidFill>
                    <a:srgbClr val="FF0000"/>
                  </a:solidFill>
                  <a:latin typeface="Symbol" pitchFamily="18" charset="2"/>
                </a:rPr>
                <a:t>s</a:t>
              </a:r>
              <a:r>
                <a:rPr lang="en-US" sz="1600" b="1" baseline="-25000" dirty="0">
                  <a:solidFill>
                    <a:srgbClr val="FF0000"/>
                  </a:solidFill>
                </a:rPr>
                <a:t>3</a:t>
              </a:r>
            </a:p>
          </p:txBody>
        </p:sp>
      </p:grpSp>
      <p:grpSp>
        <p:nvGrpSpPr>
          <p:cNvPr id="9" name="Group 81"/>
          <p:cNvGrpSpPr>
            <a:grpSpLocks/>
          </p:cNvGrpSpPr>
          <p:nvPr/>
        </p:nvGrpSpPr>
        <p:grpSpPr bwMode="auto">
          <a:xfrm>
            <a:off x="371472" y="3578227"/>
            <a:ext cx="5153024" cy="3189288"/>
            <a:chOff x="288" y="2245"/>
            <a:chExt cx="3246" cy="2009"/>
          </a:xfrm>
        </p:grpSpPr>
        <p:sp>
          <p:nvSpPr>
            <p:cNvPr id="55316" name="Line 73"/>
            <p:cNvSpPr>
              <a:spLocks noChangeShapeType="1"/>
            </p:cNvSpPr>
            <p:nvPr/>
          </p:nvSpPr>
          <p:spPr bwMode="auto">
            <a:xfrm>
              <a:off x="615" y="2283"/>
              <a:ext cx="9" cy="1689"/>
            </a:xfrm>
            <a:prstGeom prst="line">
              <a:avLst/>
            </a:prstGeom>
            <a:noFill/>
            <a:ln w="25400">
              <a:solidFill>
                <a:schemeClr val="tx1"/>
              </a:solidFill>
              <a:round/>
              <a:headEnd type="triangle" w="med" len="med"/>
              <a:tailEnd/>
            </a:ln>
          </p:spPr>
          <p:txBody>
            <a:bodyPr/>
            <a:lstStyle/>
            <a:p>
              <a:endParaRPr lang="en-US"/>
            </a:p>
          </p:txBody>
        </p:sp>
        <p:sp>
          <p:nvSpPr>
            <p:cNvPr id="55317" name="Line 74"/>
            <p:cNvSpPr>
              <a:spLocks noChangeShapeType="1"/>
            </p:cNvSpPr>
            <p:nvPr/>
          </p:nvSpPr>
          <p:spPr bwMode="auto">
            <a:xfrm>
              <a:off x="624" y="3980"/>
              <a:ext cx="2910" cy="0"/>
            </a:xfrm>
            <a:prstGeom prst="line">
              <a:avLst/>
            </a:prstGeom>
            <a:noFill/>
            <a:ln w="25400">
              <a:solidFill>
                <a:schemeClr val="tx1"/>
              </a:solidFill>
              <a:round/>
              <a:headEnd/>
              <a:tailEnd type="triangle" w="med" len="med"/>
            </a:ln>
          </p:spPr>
          <p:txBody>
            <a:bodyPr/>
            <a:lstStyle/>
            <a:p>
              <a:endParaRPr lang="en-US"/>
            </a:p>
          </p:txBody>
        </p:sp>
        <p:sp>
          <p:nvSpPr>
            <p:cNvPr id="55318" name="Text Box 75"/>
            <p:cNvSpPr txBox="1">
              <a:spLocks noChangeArrowheads="1"/>
            </p:cNvSpPr>
            <p:nvPr/>
          </p:nvSpPr>
          <p:spPr bwMode="auto">
            <a:xfrm rot="10800000">
              <a:off x="288" y="2245"/>
              <a:ext cx="291" cy="1848"/>
            </a:xfrm>
            <a:prstGeom prst="rect">
              <a:avLst/>
            </a:prstGeom>
            <a:noFill/>
            <a:ln w="9525" algn="ctr">
              <a:noFill/>
              <a:miter lim="800000"/>
              <a:headEnd/>
              <a:tailEnd/>
            </a:ln>
          </p:spPr>
          <p:txBody>
            <a:bodyPr vert="eaVert">
              <a:spAutoFit/>
            </a:bodyPr>
            <a:lstStyle/>
            <a:p>
              <a:r>
                <a:rPr lang="en-US" sz="1800" b="1" dirty="0"/>
                <a:t>Shear stress at failure,</a:t>
              </a:r>
              <a:r>
                <a:rPr lang="en-US" sz="1800" b="1" dirty="0">
                  <a:latin typeface="Symbol" pitchFamily="18" charset="2"/>
                </a:rPr>
                <a:t> </a:t>
              </a:r>
              <a:r>
                <a:rPr lang="en-US" sz="1800" b="1" dirty="0" err="1">
                  <a:latin typeface="Symbol" pitchFamily="18" charset="2"/>
                </a:rPr>
                <a:t>t</a:t>
              </a:r>
              <a:r>
                <a:rPr lang="en-US" sz="1800" b="1" baseline="-25000" dirty="0" err="1"/>
                <a:t>f</a:t>
              </a:r>
              <a:endParaRPr lang="en-US" sz="1800" b="1" baseline="-25000" dirty="0"/>
            </a:p>
          </p:txBody>
        </p:sp>
        <p:sp>
          <p:nvSpPr>
            <p:cNvPr id="55319" name="Text Box 76"/>
            <p:cNvSpPr txBox="1">
              <a:spLocks noChangeArrowheads="1"/>
            </p:cNvSpPr>
            <p:nvPr/>
          </p:nvSpPr>
          <p:spPr bwMode="auto">
            <a:xfrm rot="16200000">
              <a:off x="2761" y="3503"/>
              <a:ext cx="291" cy="1211"/>
            </a:xfrm>
            <a:prstGeom prst="rect">
              <a:avLst/>
            </a:prstGeom>
            <a:noFill/>
            <a:ln w="9525" algn="ctr">
              <a:noFill/>
              <a:miter lim="800000"/>
              <a:headEnd/>
              <a:tailEnd/>
            </a:ln>
          </p:spPr>
          <p:txBody>
            <a:bodyPr vert="eaVert">
              <a:spAutoFit/>
            </a:bodyPr>
            <a:lstStyle/>
            <a:p>
              <a:r>
                <a:rPr lang="en-US" sz="1800" b="1" dirty="0"/>
                <a:t>Normal stress, </a:t>
              </a:r>
              <a:r>
                <a:rPr lang="en-US" sz="1800" b="1" dirty="0">
                  <a:latin typeface="Symbol" pitchFamily="18" charset="2"/>
                </a:rPr>
                <a:t>s</a:t>
              </a:r>
            </a:p>
          </p:txBody>
        </p:sp>
      </p:grpSp>
      <p:sp>
        <p:nvSpPr>
          <p:cNvPr id="78926" name="Oval 78"/>
          <p:cNvSpPr>
            <a:spLocks noChangeArrowheads="1"/>
          </p:cNvSpPr>
          <p:nvPr/>
        </p:nvSpPr>
        <p:spPr bwMode="auto">
          <a:xfrm>
            <a:off x="1658935" y="5726113"/>
            <a:ext cx="127000" cy="98425"/>
          </a:xfrm>
          <a:prstGeom prst="ellipse">
            <a:avLst/>
          </a:prstGeom>
          <a:solidFill>
            <a:schemeClr val="accent1"/>
          </a:solidFill>
          <a:ln w="9525" algn="ctr">
            <a:solidFill>
              <a:schemeClr val="tx1"/>
            </a:solidFill>
            <a:round/>
            <a:headEnd/>
            <a:tailEnd/>
          </a:ln>
        </p:spPr>
        <p:txBody>
          <a:bodyPr wrap="none" anchor="ctr"/>
          <a:lstStyle/>
          <a:p>
            <a:endParaRPr lang="en-US"/>
          </a:p>
        </p:txBody>
      </p:sp>
      <p:sp>
        <p:nvSpPr>
          <p:cNvPr id="78927" name="Oval 79"/>
          <p:cNvSpPr>
            <a:spLocks noChangeArrowheads="1"/>
          </p:cNvSpPr>
          <p:nvPr/>
        </p:nvSpPr>
        <p:spPr bwMode="auto">
          <a:xfrm>
            <a:off x="2344735" y="4978401"/>
            <a:ext cx="127000" cy="98425"/>
          </a:xfrm>
          <a:prstGeom prst="ellipse">
            <a:avLst/>
          </a:prstGeom>
          <a:solidFill>
            <a:schemeClr val="accent1"/>
          </a:solidFill>
          <a:ln w="9525" algn="ctr">
            <a:solidFill>
              <a:schemeClr val="tx1"/>
            </a:solidFill>
            <a:round/>
            <a:headEnd/>
            <a:tailEnd/>
          </a:ln>
        </p:spPr>
        <p:txBody>
          <a:bodyPr wrap="none" anchor="ctr"/>
          <a:lstStyle/>
          <a:p>
            <a:endParaRPr lang="en-US"/>
          </a:p>
        </p:txBody>
      </p:sp>
      <p:sp>
        <p:nvSpPr>
          <p:cNvPr id="78928" name="Oval 80"/>
          <p:cNvSpPr>
            <a:spLocks noChangeArrowheads="1"/>
          </p:cNvSpPr>
          <p:nvPr/>
        </p:nvSpPr>
        <p:spPr bwMode="auto">
          <a:xfrm>
            <a:off x="3457572" y="4371976"/>
            <a:ext cx="127000" cy="98425"/>
          </a:xfrm>
          <a:prstGeom prst="ellipse">
            <a:avLst/>
          </a:prstGeom>
          <a:solidFill>
            <a:schemeClr val="accent1"/>
          </a:solidFill>
          <a:ln w="9525" algn="ctr">
            <a:solidFill>
              <a:schemeClr val="tx1"/>
            </a:solidFill>
            <a:round/>
            <a:headEnd/>
            <a:tailEnd/>
          </a:ln>
        </p:spPr>
        <p:txBody>
          <a:bodyPr wrap="none" anchor="ctr"/>
          <a:lstStyle/>
          <a:p>
            <a:endParaRPr lang="en-US"/>
          </a:p>
        </p:txBody>
      </p:sp>
      <p:grpSp>
        <p:nvGrpSpPr>
          <p:cNvPr id="10" name="Group 87"/>
          <p:cNvGrpSpPr>
            <a:grpSpLocks/>
          </p:cNvGrpSpPr>
          <p:nvPr/>
        </p:nvGrpSpPr>
        <p:grpSpPr bwMode="auto">
          <a:xfrm>
            <a:off x="912810" y="3979864"/>
            <a:ext cx="7734300" cy="2351088"/>
            <a:chOff x="629" y="2498"/>
            <a:chExt cx="4872" cy="1481"/>
          </a:xfrm>
        </p:grpSpPr>
        <p:sp>
          <p:nvSpPr>
            <p:cNvPr id="55310" name="Line 77"/>
            <p:cNvSpPr>
              <a:spLocks noChangeShapeType="1"/>
            </p:cNvSpPr>
            <p:nvPr/>
          </p:nvSpPr>
          <p:spPr bwMode="auto">
            <a:xfrm flipV="1">
              <a:off x="629" y="2498"/>
              <a:ext cx="1884" cy="1481"/>
            </a:xfrm>
            <a:prstGeom prst="line">
              <a:avLst/>
            </a:prstGeom>
            <a:noFill/>
            <a:ln w="38100">
              <a:solidFill>
                <a:srgbClr val="FF6600"/>
              </a:solidFill>
              <a:round/>
              <a:headEnd/>
              <a:tailEnd/>
            </a:ln>
          </p:spPr>
          <p:txBody>
            <a:bodyPr/>
            <a:lstStyle/>
            <a:p>
              <a:endParaRPr lang="en-US"/>
            </a:p>
          </p:txBody>
        </p:sp>
        <p:sp>
          <p:nvSpPr>
            <p:cNvPr id="55311" name="Line 82"/>
            <p:cNvSpPr>
              <a:spLocks noChangeShapeType="1"/>
            </p:cNvSpPr>
            <p:nvPr/>
          </p:nvSpPr>
          <p:spPr bwMode="auto">
            <a:xfrm>
              <a:off x="1347" y="3429"/>
              <a:ext cx="842" cy="0"/>
            </a:xfrm>
            <a:prstGeom prst="line">
              <a:avLst/>
            </a:prstGeom>
            <a:noFill/>
            <a:ln w="9525">
              <a:solidFill>
                <a:schemeClr val="tx1"/>
              </a:solidFill>
              <a:round/>
              <a:headEnd/>
              <a:tailEnd/>
            </a:ln>
          </p:spPr>
          <p:txBody>
            <a:bodyPr/>
            <a:lstStyle/>
            <a:p>
              <a:endParaRPr lang="en-US"/>
            </a:p>
          </p:txBody>
        </p:sp>
        <p:sp>
          <p:nvSpPr>
            <p:cNvPr id="55312" name="Arc 83"/>
            <p:cNvSpPr>
              <a:spLocks/>
            </p:cNvSpPr>
            <p:nvPr/>
          </p:nvSpPr>
          <p:spPr bwMode="auto">
            <a:xfrm rot="17250268" flipV="1">
              <a:off x="1687" y="3135"/>
              <a:ext cx="252" cy="308"/>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endParaRPr lang="en-US"/>
            </a:p>
          </p:txBody>
        </p:sp>
        <p:sp>
          <p:nvSpPr>
            <p:cNvPr id="55313" name="Text Box 84"/>
            <p:cNvSpPr txBox="1">
              <a:spLocks noChangeArrowheads="1"/>
            </p:cNvSpPr>
            <p:nvPr/>
          </p:nvSpPr>
          <p:spPr bwMode="auto">
            <a:xfrm>
              <a:off x="1603" y="3108"/>
              <a:ext cx="186" cy="327"/>
            </a:xfrm>
            <a:prstGeom prst="rect">
              <a:avLst/>
            </a:prstGeom>
            <a:noFill/>
            <a:ln w="9525" algn="ctr">
              <a:noFill/>
              <a:miter lim="800000"/>
              <a:headEnd/>
              <a:tailEnd/>
            </a:ln>
          </p:spPr>
          <p:txBody>
            <a:bodyPr>
              <a:spAutoFit/>
            </a:bodyPr>
            <a:lstStyle/>
            <a:p>
              <a:r>
                <a:rPr lang="en-US" sz="2800">
                  <a:latin typeface="Symbol" pitchFamily="18" charset="2"/>
                </a:rPr>
                <a:t>f</a:t>
              </a:r>
            </a:p>
          </p:txBody>
        </p:sp>
        <p:sp>
          <p:nvSpPr>
            <p:cNvPr id="55314" name="Text Box 85"/>
            <p:cNvSpPr txBox="1">
              <a:spLocks noChangeArrowheads="1"/>
            </p:cNvSpPr>
            <p:nvPr/>
          </p:nvSpPr>
          <p:spPr bwMode="auto">
            <a:xfrm>
              <a:off x="2852" y="2512"/>
              <a:ext cx="2649" cy="233"/>
            </a:xfrm>
            <a:prstGeom prst="rect">
              <a:avLst/>
            </a:prstGeom>
            <a:noFill/>
            <a:ln w="9525" algn="ctr">
              <a:noFill/>
              <a:miter lim="800000"/>
              <a:headEnd/>
              <a:tailEnd/>
            </a:ln>
          </p:spPr>
          <p:txBody>
            <a:bodyPr>
              <a:spAutoFit/>
            </a:bodyPr>
            <a:lstStyle/>
            <a:p>
              <a:pPr algn="l" rtl="0"/>
              <a:r>
                <a:rPr lang="en-US" b="1" dirty="0">
                  <a:solidFill>
                    <a:schemeClr val="hlink"/>
                  </a:solidFill>
                </a:rPr>
                <a:t>Mohr – Coulomb failure envelope</a:t>
              </a:r>
            </a:p>
          </p:txBody>
        </p:sp>
        <p:sp>
          <p:nvSpPr>
            <p:cNvPr id="55315" name="Line 86"/>
            <p:cNvSpPr>
              <a:spLocks noChangeShapeType="1"/>
            </p:cNvSpPr>
            <p:nvPr/>
          </p:nvSpPr>
          <p:spPr bwMode="auto">
            <a:xfrm flipH="1">
              <a:off x="2020" y="2641"/>
              <a:ext cx="832" cy="283"/>
            </a:xfrm>
            <a:prstGeom prst="line">
              <a:avLst/>
            </a:prstGeom>
            <a:noFill/>
            <a:ln w="12700">
              <a:solidFill>
                <a:srgbClr val="0000FF"/>
              </a:solidFill>
              <a:prstDash val="solid"/>
              <a:round/>
              <a:headEnd/>
              <a:tailEnd type="triangle" w="med" len="med"/>
            </a:ln>
          </p:spPr>
          <p:txBody>
            <a:bodyPr/>
            <a:lstStyle/>
            <a:p>
              <a:endParaRPr lang="en-US"/>
            </a:p>
          </p:txBody>
        </p:sp>
      </p:grpSp>
      <p:sp>
        <p:nvSpPr>
          <p:cNvPr id="45" name="Rectangle 44"/>
          <p:cNvSpPr/>
          <p:nvPr/>
        </p:nvSpPr>
        <p:spPr>
          <a:xfrm>
            <a:off x="3903660" y="4589464"/>
            <a:ext cx="5086350" cy="1292662"/>
          </a:xfrm>
          <a:prstGeom prst="rect">
            <a:avLst/>
          </a:prstGeom>
          <a:solidFill>
            <a:schemeClr val="accent2">
              <a:lumMod val="40000"/>
              <a:lumOff val="60000"/>
            </a:schemeClr>
          </a:solidFill>
        </p:spPr>
        <p:txBody>
          <a:bodyPr wrap="square">
            <a:spAutoFit/>
          </a:bodyPr>
          <a:lstStyle/>
          <a:p>
            <a:pPr marL="228600" indent="-228600" algn="l" rtl="0">
              <a:buFont typeface="Arial" pitchFamily="34" charset="0"/>
              <a:buChar char="•"/>
            </a:pPr>
            <a:r>
              <a:rPr lang="en-US" b="1" dirty="0" smtClean="0">
                <a:solidFill>
                  <a:srgbClr val="0000FF"/>
                </a:solidFill>
              </a:rPr>
              <a:t>Sand is cohesionless, then</a:t>
            </a:r>
            <a:r>
              <a:rPr lang="en-US" b="1" dirty="0" smtClean="0">
                <a:solidFill>
                  <a:schemeClr val="hlink"/>
                </a:solidFill>
              </a:rPr>
              <a:t> C = 0</a:t>
            </a:r>
            <a:endParaRPr lang="en-US" b="1" dirty="0" smtClean="0">
              <a:solidFill>
                <a:srgbClr val="0000FF"/>
              </a:solidFill>
            </a:endParaRPr>
          </a:p>
          <a:p>
            <a:pPr marL="228600" indent="-228600" algn="l" rtl="0">
              <a:buFont typeface="Arial" pitchFamily="34" charset="0"/>
              <a:buChar char="•"/>
            </a:pPr>
            <a:r>
              <a:rPr lang="en-US" b="1" dirty="0" smtClean="0">
                <a:solidFill>
                  <a:srgbClr val="0000FF"/>
                </a:solidFill>
              </a:rPr>
              <a:t>Direct shear tests are drained and pore water pressures are dissipated, </a:t>
            </a:r>
            <a:r>
              <a:rPr lang="en-US" b="1" dirty="0" smtClean="0">
                <a:solidFill>
                  <a:schemeClr val="hlink"/>
                </a:solidFill>
              </a:rPr>
              <a:t>then u = 0</a:t>
            </a:r>
          </a:p>
          <a:p>
            <a:pPr marL="228600" indent="-228600" algn="l" rtl="0">
              <a:buFont typeface="Arial" pitchFamily="34" charset="0"/>
              <a:buChar char="•"/>
            </a:pPr>
            <a:r>
              <a:rPr lang="en-US" b="1" dirty="0" smtClean="0">
                <a:solidFill>
                  <a:schemeClr val="hlink"/>
                </a:solidFill>
              </a:rPr>
              <a:t>Therefore, </a:t>
            </a:r>
            <a:r>
              <a:rPr lang="en-US" sz="2400" b="1" i="1" dirty="0" smtClean="0">
                <a:solidFill>
                  <a:schemeClr val="hlink"/>
                </a:solidFill>
                <a:latin typeface="Symbol" pitchFamily="18" charset="2"/>
              </a:rPr>
              <a:t>f</a:t>
            </a:r>
            <a:r>
              <a:rPr lang="en-US" b="1" dirty="0" smtClean="0">
                <a:solidFill>
                  <a:schemeClr val="hlink"/>
                </a:solidFill>
              </a:rPr>
              <a:t> = </a:t>
            </a:r>
            <a:r>
              <a:rPr lang="en-US" sz="2400" b="1" i="1" dirty="0" smtClean="0">
                <a:solidFill>
                  <a:schemeClr val="hlink"/>
                </a:solidFill>
                <a:latin typeface="Symbol" pitchFamily="18" charset="2"/>
              </a:rPr>
              <a:t>f </a:t>
            </a:r>
            <a:r>
              <a:rPr lang="en-US" sz="2400" b="1" dirty="0" smtClean="0">
                <a:solidFill>
                  <a:schemeClr val="hlink"/>
                </a:solidFill>
                <a:latin typeface="+mn-lt"/>
              </a:rPr>
              <a:t>’</a:t>
            </a:r>
            <a:endParaRPr lang="en-US" sz="2400" b="1" dirty="0">
              <a:latin typeface="+mn-lt"/>
            </a:endParaRPr>
          </a:p>
        </p:txBody>
      </p:sp>
      <p:sp>
        <p:nvSpPr>
          <p:cNvPr id="11" name="TextBox 10"/>
          <p:cNvSpPr txBox="1"/>
          <p:nvPr/>
        </p:nvSpPr>
        <p:spPr>
          <a:xfrm>
            <a:off x="330086" y="384855"/>
            <a:ext cx="8317025" cy="707886"/>
          </a:xfrm>
          <a:prstGeom prst="rect">
            <a:avLst/>
          </a:prstGeom>
          <a:noFill/>
        </p:spPr>
        <p:txBody>
          <a:bodyPr wrap="square" rtlCol="0">
            <a:spAutoFit/>
          </a:bodyPr>
          <a:lstStyle/>
          <a:p>
            <a:pPr algn="just" rtl="0"/>
            <a:r>
              <a:rPr lang="en-US" sz="2000" b="1" dirty="0" smtClean="0"/>
              <a:t>An example of testing </a:t>
            </a:r>
            <a:r>
              <a:rPr lang="en-US" sz="2000" b="1" dirty="0" smtClean="0">
                <a:solidFill>
                  <a:srgbClr val="FF0000"/>
                </a:solidFill>
              </a:rPr>
              <a:t>three</a:t>
            </a:r>
            <a:r>
              <a:rPr lang="en-US" sz="2000" b="1" dirty="0" smtClean="0"/>
              <a:t> samples of a sand at the same relative density just before shearing.</a:t>
            </a:r>
            <a:endParaRPr lang="en-US" sz="2000" b="1" dirty="0"/>
          </a:p>
        </p:txBody>
      </p:sp>
      <p:sp>
        <p:nvSpPr>
          <p:cNvPr id="12" name="Rectangle 11"/>
          <p:cNvSpPr/>
          <p:nvPr/>
        </p:nvSpPr>
        <p:spPr>
          <a:xfrm>
            <a:off x="5692773" y="5910702"/>
            <a:ext cx="3165478" cy="954107"/>
          </a:xfrm>
          <a:prstGeom prst="rect">
            <a:avLst/>
          </a:prstGeom>
          <a:ln>
            <a:solidFill>
              <a:srgbClr val="FF0000"/>
            </a:solidFill>
          </a:ln>
        </p:spPr>
        <p:txBody>
          <a:bodyPr wrap="square">
            <a:spAutoFit/>
          </a:bodyPr>
          <a:lstStyle/>
          <a:p>
            <a:pPr algn="just" rtl="0"/>
            <a:r>
              <a:rPr lang="en-US" b="1" i="1" dirty="0">
                <a:solidFill>
                  <a:srgbClr val="FF0000"/>
                </a:solidFill>
                <a:latin typeface="Times-Roman"/>
              </a:rPr>
              <a:t>It is important to note that </a:t>
            </a:r>
            <a:r>
              <a:rPr lang="en-US" b="1" i="1" dirty="0">
                <a:solidFill>
                  <a:srgbClr val="FF0000"/>
                </a:solidFill>
                <a:latin typeface="Times-Italic"/>
              </a:rPr>
              <a:t>in situ </a:t>
            </a:r>
            <a:r>
              <a:rPr lang="en-US" b="1" i="1" dirty="0">
                <a:solidFill>
                  <a:srgbClr val="0000FF"/>
                </a:solidFill>
                <a:latin typeface="Times-Roman"/>
              </a:rPr>
              <a:t>cemented</a:t>
            </a:r>
            <a:r>
              <a:rPr lang="en-US" b="1" i="1" dirty="0">
                <a:solidFill>
                  <a:srgbClr val="FF0000"/>
                </a:solidFill>
                <a:latin typeface="Times-Roman"/>
              </a:rPr>
              <a:t> sands may show a </a:t>
            </a:r>
            <a:r>
              <a:rPr lang="en-US" b="1" i="1" dirty="0">
                <a:solidFill>
                  <a:srgbClr val="FF0000"/>
                </a:solidFill>
                <a:latin typeface="Times-Italic"/>
              </a:rPr>
              <a:t>C</a:t>
            </a:r>
            <a:r>
              <a:rPr lang="en-US" sz="2000" b="1" i="1" baseline="30000" dirty="0" smtClean="0">
                <a:solidFill>
                  <a:srgbClr val="FF0000"/>
                </a:solidFill>
                <a:latin typeface="Blazing" panose="00000400000000000000" pitchFamily="2" charset="0"/>
              </a:rPr>
              <a:t>’</a:t>
            </a:r>
            <a:r>
              <a:rPr lang="en-US" sz="2000" b="1" i="1" dirty="0" smtClean="0">
                <a:solidFill>
                  <a:srgbClr val="FF0000"/>
                </a:solidFill>
                <a:latin typeface="Blazing" panose="00000400000000000000" pitchFamily="2" charset="0"/>
              </a:rPr>
              <a:t> </a:t>
            </a:r>
            <a:r>
              <a:rPr lang="en-US" b="1" i="1" dirty="0">
                <a:solidFill>
                  <a:srgbClr val="FF0000"/>
                </a:solidFill>
                <a:latin typeface="Times-Roman"/>
              </a:rPr>
              <a:t>intercept.</a:t>
            </a:r>
            <a:endParaRPr lang="en-US" b="1" i="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892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89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2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7892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2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up)">
                                      <p:cBhvr>
                                        <p:cTn id="47"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26" grpId="0" animBg="1"/>
      <p:bldP spid="78927" grpId="0" animBg="1"/>
      <p:bldP spid="78928"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slope_stability"/>
          <p:cNvPicPr>
            <a:picLocks noChangeAspect="1" noChangeArrowheads="1"/>
          </p:cNvPicPr>
          <p:nvPr/>
        </p:nvPicPr>
        <p:blipFill>
          <a:blip r:embed="rId2" cstate="print"/>
          <a:srcRect/>
          <a:stretch>
            <a:fillRect/>
          </a:stretch>
        </p:blipFill>
        <p:spPr bwMode="auto">
          <a:xfrm>
            <a:off x="4666021" y="417301"/>
            <a:ext cx="3392129" cy="2401316"/>
          </a:xfrm>
          <a:prstGeom prst="rect">
            <a:avLst/>
          </a:prstGeom>
          <a:noFill/>
          <a:ln w="9525">
            <a:noFill/>
            <a:miter lim="800000"/>
            <a:headEnd/>
            <a:tailEnd/>
          </a:ln>
        </p:spPr>
      </p:pic>
      <p:pic>
        <p:nvPicPr>
          <p:cNvPr id="7" name="Picture 2"/>
          <p:cNvPicPr>
            <a:picLocks noChangeAspect="1" noChangeArrowheads="1"/>
          </p:cNvPicPr>
          <p:nvPr/>
        </p:nvPicPr>
        <p:blipFill>
          <a:blip r:embed="rId3" cstate="print"/>
          <a:srcRect l="14024" t="16040" r="17212"/>
          <a:stretch>
            <a:fillRect/>
          </a:stretch>
        </p:blipFill>
        <p:spPr bwMode="auto">
          <a:xfrm>
            <a:off x="53708" y="363894"/>
            <a:ext cx="3784983" cy="3012538"/>
          </a:xfrm>
          <a:prstGeom prst="rect">
            <a:avLst/>
          </a:prstGeom>
          <a:noFill/>
          <a:ln w="9525">
            <a:noFill/>
            <a:miter lim="800000"/>
            <a:headEnd/>
            <a:tailEnd/>
          </a:ln>
        </p:spPr>
      </p:pic>
      <p:sp>
        <p:nvSpPr>
          <p:cNvPr id="8" name="Rectangle 7"/>
          <p:cNvSpPr/>
          <p:nvPr/>
        </p:nvSpPr>
        <p:spPr>
          <a:xfrm>
            <a:off x="53708" y="-26331"/>
            <a:ext cx="2332306"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0" eaLnBrk="0" hangingPunct="0"/>
            <a:r>
              <a:rPr lang="en-US" sz="2400" b="1" u="sng" dirty="0">
                <a:solidFill>
                  <a:schemeClr val="accent2">
                    <a:lumMod val="75000"/>
                  </a:schemeClr>
                </a:solidFill>
                <a:latin typeface="Arial" pitchFamily="34" charset="0"/>
                <a:ea typeface="+mj-ea"/>
                <a:cs typeface="Arial" pitchFamily="34" charset="0"/>
              </a:rPr>
              <a:t>Slope Failure </a:t>
            </a:r>
          </a:p>
        </p:txBody>
      </p:sp>
      <p:grpSp>
        <p:nvGrpSpPr>
          <p:cNvPr id="9" name="Group 3"/>
          <p:cNvGrpSpPr>
            <a:grpSpLocks/>
          </p:cNvGrpSpPr>
          <p:nvPr/>
        </p:nvGrpSpPr>
        <p:grpSpPr bwMode="auto">
          <a:xfrm>
            <a:off x="549739" y="3037948"/>
            <a:ext cx="4010774" cy="2698787"/>
            <a:chOff x="2736" y="1220"/>
            <a:chExt cx="2640" cy="1996"/>
          </a:xfrm>
        </p:grpSpPr>
        <p:grpSp>
          <p:nvGrpSpPr>
            <p:cNvPr id="10" name="Group 4"/>
            <p:cNvGrpSpPr>
              <a:grpSpLocks/>
            </p:cNvGrpSpPr>
            <p:nvPr/>
          </p:nvGrpSpPr>
          <p:grpSpPr bwMode="auto">
            <a:xfrm>
              <a:off x="2736" y="1536"/>
              <a:ext cx="2640" cy="1680"/>
              <a:chOff x="2736" y="1536"/>
              <a:chExt cx="2640" cy="1680"/>
            </a:xfrm>
          </p:grpSpPr>
          <p:grpSp>
            <p:nvGrpSpPr>
              <p:cNvPr id="12" name="Group 5"/>
              <p:cNvGrpSpPr>
                <a:grpSpLocks/>
              </p:cNvGrpSpPr>
              <p:nvPr/>
            </p:nvGrpSpPr>
            <p:grpSpPr bwMode="auto">
              <a:xfrm>
                <a:off x="2736" y="1536"/>
                <a:ext cx="2640" cy="1680"/>
                <a:chOff x="2736" y="1536"/>
                <a:chExt cx="2256" cy="1680"/>
              </a:xfrm>
            </p:grpSpPr>
            <p:sp>
              <p:nvSpPr>
                <p:cNvPr id="21" name="Rectangle 6" descr="Recycled paper"/>
                <p:cNvSpPr>
                  <a:spLocks noChangeArrowheads="1"/>
                </p:cNvSpPr>
                <p:nvPr/>
              </p:nvSpPr>
              <p:spPr bwMode="auto">
                <a:xfrm>
                  <a:off x="2736" y="2116"/>
                  <a:ext cx="2256" cy="1100"/>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endParaRPr lang="en-US"/>
                </a:p>
              </p:txBody>
            </p:sp>
            <p:sp>
              <p:nvSpPr>
                <p:cNvPr id="22" name="AutoShape 7" descr="Recycled paper"/>
                <p:cNvSpPr>
                  <a:spLocks noChangeArrowheads="1"/>
                </p:cNvSpPr>
                <p:nvPr/>
              </p:nvSpPr>
              <p:spPr bwMode="auto">
                <a:xfrm flipH="1">
                  <a:off x="3216" y="1536"/>
                  <a:ext cx="912" cy="624"/>
                </a:xfrm>
                <a:prstGeom prst="rtTriangle">
                  <a:avLst/>
                </a:prstGeom>
                <a:blipFill dpi="0" rotWithShape="0">
                  <a:blip r:embed="rId4" cstate="print"/>
                  <a:srcRect/>
                  <a:tile tx="0" ty="0" sx="100000" sy="100000" flip="none" algn="tl"/>
                </a:blipFill>
                <a:ln w="9525">
                  <a:noFill/>
                  <a:miter lim="800000"/>
                  <a:headEnd/>
                  <a:tailEnd/>
                </a:ln>
              </p:spPr>
              <p:txBody>
                <a:bodyPr wrap="none" anchor="ctr"/>
                <a:lstStyle/>
                <a:p>
                  <a:endParaRPr lang="en-US"/>
                </a:p>
              </p:txBody>
            </p:sp>
            <p:sp>
              <p:nvSpPr>
                <p:cNvPr id="23" name="Rectangle 8" descr="Recycled paper"/>
                <p:cNvSpPr>
                  <a:spLocks noChangeArrowheads="1"/>
                </p:cNvSpPr>
                <p:nvPr/>
              </p:nvSpPr>
              <p:spPr bwMode="auto">
                <a:xfrm>
                  <a:off x="4128" y="1536"/>
                  <a:ext cx="864" cy="624"/>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endParaRPr lang="en-US"/>
                </a:p>
              </p:txBody>
            </p:sp>
          </p:grpSp>
          <p:sp>
            <p:nvSpPr>
              <p:cNvPr id="13" name="AutoShape 9"/>
              <p:cNvSpPr>
                <a:spLocks noChangeArrowheads="1"/>
              </p:cNvSpPr>
              <p:nvPr/>
            </p:nvSpPr>
            <p:spPr bwMode="auto">
              <a:xfrm rot="8629054">
                <a:off x="3696" y="2016"/>
                <a:ext cx="773" cy="288"/>
              </a:xfrm>
              <a:prstGeom prst="curvedDownArrow">
                <a:avLst>
                  <a:gd name="adj1" fmla="val 53681"/>
                  <a:gd name="adj2" fmla="val 107361"/>
                  <a:gd name="adj3" fmla="val 33333"/>
                </a:avLst>
              </a:prstGeom>
              <a:solidFill>
                <a:srgbClr val="800000"/>
              </a:solidFill>
              <a:ln w="9525">
                <a:solidFill>
                  <a:schemeClr val="tx1"/>
                </a:solidFill>
                <a:miter lim="800000"/>
                <a:headEnd/>
                <a:tailEnd/>
              </a:ln>
            </p:spPr>
            <p:txBody>
              <a:bodyPr wrap="none" anchor="ctr"/>
              <a:lstStyle/>
              <a:p>
                <a:endParaRPr lang="en-US"/>
              </a:p>
            </p:txBody>
          </p:sp>
          <p:grpSp>
            <p:nvGrpSpPr>
              <p:cNvPr id="14" name="Group 10"/>
              <p:cNvGrpSpPr>
                <a:grpSpLocks/>
              </p:cNvGrpSpPr>
              <p:nvPr/>
            </p:nvGrpSpPr>
            <p:grpSpPr bwMode="auto">
              <a:xfrm>
                <a:off x="2976" y="1632"/>
                <a:ext cx="1969" cy="946"/>
                <a:chOff x="2976" y="1632"/>
                <a:chExt cx="1969" cy="946"/>
              </a:xfrm>
            </p:grpSpPr>
            <p:sp>
              <p:nvSpPr>
                <p:cNvPr id="15" name="Line 11"/>
                <p:cNvSpPr>
                  <a:spLocks noChangeShapeType="1"/>
                </p:cNvSpPr>
                <p:nvPr/>
              </p:nvSpPr>
              <p:spPr bwMode="auto">
                <a:xfrm rot="887277">
                  <a:off x="3408" y="2544"/>
                  <a:ext cx="288" cy="1"/>
                </a:xfrm>
                <a:prstGeom prst="line">
                  <a:avLst/>
                </a:prstGeom>
                <a:noFill/>
                <a:ln w="38100">
                  <a:solidFill>
                    <a:srgbClr val="FF0000"/>
                  </a:solidFill>
                  <a:round/>
                  <a:headEnd/>
                  <a:tailEnd type="triangle" w="sm" len="lg"/>
                </a:ln>
              </p:spPr>
              <p:txBody>
                <a:bodyPr wrap="none"/>
                <a:lstStyle/>
                <a:p>
                  <a:endParaRPr lang="en-US"/>
                </a:p>
              </p:txBody>
            </p:sp>
            <p:sp>
              <p:nvSpPr>
                <p:cNvPr id="16" name="Line 12"/>
                <p:cNvSpPr>
                  <a:spLocks noChangeShapeType="1"/>
                </p:cNvSpPr>
                <p:nvPr/>
              </p:nvSpPr>
              <p:spPr bwMode="auto">
                <a:xfrm rot="2017288">
                  <a:off x="2976" y="2352"/>
                  <a:ext cx="288" cy="1"/>
                </a:xfrm>
                <a:prstGeom prst="line">
                  <a:avLst/>
                </a:prstGeom>
                <a:noFill/>
                <a:ln w="38100">
                  <a:solidFill>
                    <a:srgbClr val="FF0000"/>
                  </a:solidFill>
                  <a:round/>
                  <a:headEnd/>
                  <a:tailEnd type="triangle" w="sm" len="lg"/>
                </a:ln>
              </p:spPr>
              <p:txBody>
                <a:bodyPr wrap="none"/>
                <a:lstStyle/>
                <a:p>
                  <a:endParaRPr lang="en-US"/>
                </a:p>
              </p:txBody>
            </p:sp>
            <p:sp>
              <p:nvSpPr>
                <p:cNvPr id="17" name="Line 13"/>
                <p:cNvSpPr>
                  <a:spLocks noChangeShapeType="1"/>
                </p:cNvSpPr>
                <p:nvPr/>
              </p:nvSpPr>
              <p:spPr bwMode="auto">
                <a:xfrm rot="21108506">
                  <a:off x="3888" y="2577"/>
                  <a:ext cx="288" cy="1"/>
                </a:xfrm>
                <a:prstGeom prst="line">
                  <a:avLst/>
                </a:prstGeom>
                <a:noFill/>
                <a:ln w="38100">
                  <a:solidFill>
                    <a:srgbClr val="FF0000"/>
                  </a:solidFill>
                  <a:round/>
                  <a:headEnd/>
                  <a:tailEnd type="triangle" w="sm" len="lg"/>
                </a:ln>
              </p:spPr>
              <p:txBody>
                <a:bodyPr wrap="none"/>
                <a:lstStyle/>
                <a:p>
                  <a:endParaRPr lang="en-US"/>
                </a:p>
              </p:txBody>
            </p:sp>
            <p:sp>
              <p:nvSpPr>
                <p:cNvPr id="18" name="Line 14"/>
                <p:cNvSpPr>
                  <a:spLocks noChangeShapeType="1"/>
                </p:cNvSpPr>
                <p:nvPr/>
              </p:nvSpPr>
              <p:spPr bwMode="auto">
                <a:xfrm rot="-4211172">
                  <a:off x="4801" y="1775"/>
                  <a:ext cx="288" cy="1"/>
                </a:xfrm>
                <a:prstGeom prst="line">
                  <a:avLst/>
                </a:prstGeom>
                <a:noFill/>
                <a:ln w="38100">
                  <a:solidFill>
                    <a:srgbClr val="FF0000"/>
                  </a:solidFill>
                  <a:round/>
                  <a:headEnd/>
                  <a:tailEnd type="triangle" w="sm" len="lg"/>
                </a:ln>
              </p:spPr>
              <p:txBody>
                <a:bodyPr wrap="none"/>
                <a:lstStyle/>
                <a:p>
                  <a:endParaRPr lang="en-US"/>
                </a:p>
              </p:txBody>
            </p:sp>
            <p:sp>
              <p:nvSpPr>
                <p:cNvPr id="19" name="Line 15"/>
                <p:cNvSpPr>
                  <a:spLocks noChangeShapeType="1"/>
                </p:cNvSpPr>
                <p:nvPr/>
              </p:nvSpPr>
              <p:spPr bwMode="auto">
                <a:xfrm rot="18680149">
                  <a:off x="4627" y="2122"/>
                  <a:ext cx="288" cy="1"/>
                </a:xfrm>
                <a:prstGeom prst="line">
                  <a:avLst/>
                </a:prstGeom>
                <a:noFill/>
                <a:ln w="38100">
                  <a:solidFill>
                    <a:srgbClr val="FF0000"/>
                  </a:solidFill>
                  <a:round/>
                  <a:headEnd/>
                  <a:tailEnd type="triangle" w="sm" len="lg"/>
                </a:ln>
              </p:spPr>
              <p:txBody>
                <a:bodyPr wrap="none"/>
                <a:lstStyle/>
                <a:p>
                  <a:endParaRPr lang="en-US"/>
                </a:p>
              </p:txBody>
            </p:sp>
            <p:sp>
              <p:nvSpPr>
                <p:cNvPr id="20" name="Line 16"/>
                <p:cNvSpPr>
                  <a:spLocks noChangeShapeType="1"/>
                </p:cNvSpPr>
                <p:nvPr/>
              </p:nvSpPr>
              <p:spPr bwMode="auto">
                <a:xfrm rot="19824206">
                  <a:off x="4290" y="2422"/>
                  <a:ext cx="288" cy="1"/>
                </a:xfrm>
                <a:prstGeom prst="line">
                  <a:avLst/>
                </a:prstGeom>
                <a:noFill/>
                <a:ln w="38100">
                  <a:solidFill>
                    <a:srgbClr val="FF0000"/>
                  </a:solidFill>
                  <a:round/>
                  <a:headEnd/>
                  <a:tailEnd type="triangle" w="sm" len="lg"/>
                </a:ln>
              </p:spPr>
              <p:txBody>
                <a:bodyPr wrap="none"/>
                <a:lstStyle/>
                <a:p>
                  <a:endParaRPr lang="en-US"/>
                </a:p>
              </p:txBody>
            </p:sp>
          </p:grpSp>
        </p:grpSp>
        <p:sp>
          <p:nvSpPr>
            <p:cNvPr id="11" name="Arc 17"/>
            <p:cNvSpPr>
              <a:spLocks/>
            </p:cNvSpPr>
            <p:nvPr/>
          </p:nvSpPr>
          <p:spPr bwMode="auto">
            <a:xfrm rot="17387091" flipH="1" flipV="1">
              <a:off x="3238" y="1057"/>
              <a:ext cx="1399" cy="1725"/>
            </a:xfrm>
            <a:custGeom>
              <a:avLst/>
              <a:gdLst>
                <a:gd name="T0" fmla="*/ 0 w 25164"/>
                <a:gd name="T1" fmla="*/ 16 h 31496"/>
                <a:gd name="T2" fmla="*/ 1266 w 25164"/>
                <a:gd name="T3" fmla="*/ 1725 h 31496"/>
                <a:gd name="T4" fmla="*/ 198 w 25164"/>
                <a:gd name="T5" fmla="*/ 1183 h 31496"/>
                <a:gd name="T6" fmla="*/ 0 60000 65536"/>
                <a:gd name="T7" fmla="*/ 0 60000 65536"/>
                <a:gd name="T8" fmla="*/ 0 60000 65536"/>
                <a:gd name="T9" fmla="*/ 0 w 25164"/>
                <a:gd name="T10" fmla="*/ 0 h 31496"/>
                <a:gd name="T11" fmla="*/ 25164 w 25164"/>
                <a:gd name="T12" fmla="*/ 31496 h 31496"/>
              </a:gdLst>
              <a:ahLst/>
              <a:cxnLst>
                <a:cxn ang="T6">
                  <a:pos x="T0" y="T1"/>
                </a:cxn>
                <a:cxn ang="T7">
                  <a:pos x="T2" y="T3"/>
                </a:cxn>
                <a:cxn ang="T8">
                  <a:pos x="T4" y="T5"/>
                </a:cxn>
              </a:cxnLst>
              <a:rect l="T9" t="T10" r="T11" b="T12"/>
              <a:pathLst>
                <a:path w="25164" h="31496" fill="none" extrusionOk="0">
                  <a:moveTo>
                    <a:pt x="0" y="296"/>
                  </a:moveTo>
                  <a:cubicBezTo>
                    <a:pt x="1177" y="99"/>
                    <a:pt x="2369" y="-1"/>
                    <a:pt x="3564" y="0"/>
                  </a:cubicBezTo>
                  <a:cubicBezTo>
                    <a:pt x="15493" y="0"/>
                    <a:pt x="25164" y="9670"/>
                    <a:pt x="25164" y="21600"/>
                  </a:cubicBezTo>
                  <a:cubicBezTo>
                    <a:pt x="25164" y="25042"/>
                    <a:pt x="24341" y="28435"/>
                    <a:pt x="22763" y="31495"/>
                  </a:cubicBezTo>
                </a:path>
                <a:path w="25164" h="31496" stroke="0" extrusionOk="0">
                  <a:moveTo>
                    <a:pt x="0" y="296"/>
                  </a:moveTo>
                  <a:cubicBezTo>
                    <a:pt x="1177" y="99"/>
                    <a:pt x="2369" y="-1"/>
                    <a:pt x="3564" y="0"/>
                  </a:cubicBezTo>
                  <a:cubicBezTo>
                    <a:pt x="15493" y="0"/>
                    <a:pt x="25164" y="9670"/>
                    <a:pt x="25164" y="21600"/>
                  </a:cubicBezTo>
                  <a:cubicBezTo>
                    <a:pt x="25164" y="25042"/>
                    <a:pt x="24341" y="28435"/>
                    <a:pt x="22763" y="31495"/>
                  </a:cubicBezTo>
                  <a:lnTo>
                    <a:pt x="3564" y="21600"/>
                  </a:lnTo>
                  <a:close/>
                </a:path>
              </a:pathLst>
            </a:custGeom>
            <a:noFill/>
            <a:ln w="9525">
              <a:solidFill>
                <a:srgbClr val="FF0000"/>
              </a:solidFill>
              <a:round/>
              <a:headEnd/>
              <a:tailEnd/>
            </a:ln>
          </p:spPr>
          <p:txBody>
            <a:bodyPr wrap="none" anchor="ctr"/>
            <a:lstStyle/>
            <a:p>
              <a:endParaRPr lang="en-US"/>
            </a:p>
          </p:txBody>
        </p:sp>
      </p:grpSp>
      <p:grpSp>
        <p:nvGrpSpPr>
          <p:cNvPr id="24" name="Group 56"/>
          <p:cNvGrpSpPr>
            <a:grpSpLocks/>
          </p:cNvGrpSpPr>
          <p:nvPr/>
        </p:nvGrpSpPr>
        <p:grpSpPr bwMode="auto">
          <a:xfrm>
            <a:off x="3425336" y="3438602"/>
            <a:ext cx="3948111" cy="1811355"/>
            <a:chOff x="2511" y="1210"/>
            <a:chExt cx="2592" cy="1325"/>
          </a:xfrm>
        </p:grpSpPr>
        <p:grpSp>
          <p:nvGrpSpPr>
            <p:cNvPr id="25" name="Group 38"/>
            <p:cNvGrpSpPr>
              <a:grpSpLocks/>
            </p:cNvGrpSpPr>
            <p:nvPr/>
          </p:nvGrpSpPr>
          <p:grpSpPr bwMode="auto">
            <a:xfrm>
              <a:off x="3759" y="1210"/>
              <a:ext cx="1344" cy="1325"/>
              <a:chOff x="3264" y="1363"/>
              <a:chExt cx="1344" cy="1325"/>
            </a:xfrm>
          </p:grpSpPr>
          <p:sp>
            <p:nvSpPr>
              <p:cNvPr id="52" name="Oval 22" descr="Recycled paper"/>
              <p:cNvSpPr>
                <a:spLocks noChangeArrowheads="1"/>
              </p:cNvSpPr>
              <p:nvPr/>
            </p:nvSpPr>
            <p:spPr bwMode="auto">
              <a:xfrm rot="1058184">
                <a:off x="3264" y="1392"/>
                <a:ext cx="1344" cy="1296"/>
              </a:xfrm>
              <a:prstGeom prst="ellipse">
                <a:avLst/>
              </a:prstGeom>
              <a:blipFill dpi="0" rotWithShape="0">
                <a:blip r:embed="rId4" cstate="print"/>
                <a:srcRect/>
                <a:tile tx="0" ty="0" sx="100000" sy="100000" flip="none" algn="tl"/>
              </a:blipFill>
              <a:ln w="9525">
                <a:solidFill>
                  <a:srgbClr val="0000FF"/>
                </a:solidFill>
                <a:round/>
                <a:headEnd/>
                <a:tailEnd/>
              </a:ln>
            </p:spPr>
            <p:txBody>
              <a:bodyPr wrap="none" anchor="ctr"/>
              <a:lstStyle/>
              <a:p>
                <a:endParaRPr lang="en-US"/>
              </a:p>
            </p:txBody>
          </p:sp>
          <p:sp>
            <p:nvSpPr>
              <p:cNvPr id="53" name="Arc 25"/>
              <p:cNvSpPr>
                <a:spLocks/>
              </p:cNvSpPr>
              <p:nvPr/>
            </p:nvSpPr>
            <p:spPr bwMode="auto">
              <a:xfrm rot="1778748" flipV="1">
                <a:off x="3759" y="1363"/>
                <a:ext cx="189" cy="1249"/>
              </a:xfrm>
              <a:custGeom>
                <a:avLst/>
                <a:gdLst>
                  <a:gd name="T0" fmla="*/ 0 w 21600"/>
                  <a:gd name="T1" fmla="*/ 0 h 42821"/>
                  <a:gd name="T2" fmla="*/ 35 w 21600"/>
                  <a:gd name="T3" fmla="*/ 1249 h 42821"/>
                  <a:gd name="T4" fmla="*/ 0 w 21600"/>
                  <a:gd name="T5" fmla="*/ 630 h 42821"/>
                  <a:gd name="T6" fmla="*/ 0 60000 65536"/>
                  <a:gd name="T7" fmla="*/ 0 60000 65536"/>
                  <a:gd name="T8" fmla="*/ 0 60000 65536"/>
                  <a:gd name="T9" fmla="*/ 0 w 21600"/>
                  <a:gd name="T10" fmla="*/ 0 h 42821"/>
                  <a:gd name="T11" fmla="*/ 21600 w 21600"/>
                  <a:gd name="T12" fmla="*/ 42821 h 42821"/>
                </a:gdLst>
                <a:ahLst/>
                <a:cxnLst>
                  <a:cxn ang="T6">
                    <a:pos x="T0" y="T1"/>
                  </a:cxn>
                  <a:cxn ang="T7">
                    <a:pos x="T2" y="T3"/>
                  </a:cxn>
                  <a:cxn ang="T8">
                    <a:pos x="T4" y="T5"/>
                  </a:cxn>
                </a:cxnLst>
                <a:rect l="T9" t="T10" r="T11" b="T12"/>
                <a:pathLst>
                  <a:path w="21600" h="42821" fill="none" extrusionOk="0">
                    <a:moveTo>
                      <a:pt x="-1" y="0"/>
                    </a:moveTo>
                    <a:cubicBezTo>
                      <a:pt x="11929" y="0"/>
                      <a:pt x="21600" y="9670"/>
                      <a:pt x="21600" y="21600"/>
                    </a:cubicBezTo>
                    <a:cubicBezTo>
                      <a:pt x="21600" y="31976"/>
                      <a:pt x="14222" y="40886"/>
                      <a:pt x="4028" y="42821"/>
                    </a:cubicBezTo>
                  </a:path>
                  <a:path w="21600" h="42821" stroke="0" extrusionOk="0">
                    <a:moveTo>
                      <a:pt x="-1" y="0"/>
                    </a:moveTo>
                    <a:cubicBezTo>
                      <a:pt x="11929" y="0"/>
                      <a:pt x="21600" y="9670"/>
                      <a:pt x="21600" y="21600"/>
                    </a:cubicBezTo>
                    <a:cubicBezTo>
                      <a:pt x="21600" y="31976"/>
                      <a:pt x="14222" y="40886"/>
                      <a:pt x="4028" y="42821"/>
                    </a:cubicBezTo>
                    <a:lnTo>
                      <a:pt x="0" y="21600"/>
                    </a:lnTo>
                    <a:close/>
                  </a:path>
                </a:pathLst>
              </a:custGeom>
              <a:noFill/>
              <a:ln w="9525">
                <a:solidFill>
                  <a:srgbClr val="FF0000"/>
                </a:solidFill>
                <a:round/>
                <a:headEnd/>
                <a:tailEnd/>
              </a:ln>
            </p:spPr>
            <p:txBody>
              <a:bodyPr wrap="none" anchor="ctr"/>
              <a:lstStyle/>
              <a:p>
                <a:endParaRPr lang="en-US"/>
              </a:p>
            </p:txBody>
          </p:sp>
        </p:grpSp>
        <p:sp>
          <p:nvSpPr>
            <p:cNvPr id="26" name="Oval 18"/>
            <p:cNvSpPr>
              <a:spLocks noChangeArrowheads="1"/>
            </p:cNvSpPr>
            <p:nvPr/>
          </p:nvSpPr>
          <p:spPr bwMode="auto">
            <a:xfrm>
              <a:off x="2511" y="1575"/>
              <a:ext cx="336" cy="240"/>
            </a:xfrm>
            <a:prstGeom prst="ellipse">
              <a:avLst/>
            </a:prstGeom>
            <a:noFill/>
            <a:ln w="9525">
              <a:solidFill>
                <a:srgbClr val="0000FF"/>
              </a:solidFill>
              <a:round/>
              <a:headEnd/>
              <a:tailEnd/>
            </a:ln>
          </p:spPr>
          <p:txBody>
            <a:bodyPr wrap="none" anchor="ctr"/>
            <a:lstStyle/>
            <a:p>
              <a:endParaRPr lang="en-US"/>
            </a:p>
          </p:txBody>
        </p:sp>
        <p:grpSp>
          <p:nvGrpSpPr>
            <p:cNvPr id="27" name="Group 33"/>
            <p:cNvGrpSpPr>
              <a:grpSpLocks/>
            </p:cNvGrpSpPr>
            <p:nvPr/>
          </p:nvGrpSpPr>
          <p:grpSpPr bwMode="auto">
            <a:xfrm rot="1058184">
              <a:off x="3938" y="1587"/>
              <a:ext cx="480" cy="288"/>
              <a:chOff x="3408" y="1824"/>
              <a:chExt cx="480" cy="288"/>
            </a:xfrm>
          </p:grpSpPr>
          <p:sp>
            <p:nvSpPr>
              <p:cNvPr id="50" name="Line 27"/>
              <p:cNvSpPr>
                <a:spLocks noChangeShapeType="1"/>
              </p:cNvSpPr>
              <p:nvPr/>
            </p:nvSpPr>
            <p:spPr bwMode="auto">
              <a:xfrm>
                <a:off x="3600" y="1968"/>
                <a:ext cx="288" cy="96"/>
              </a:xfrm>
              <a:prstGeom prst="line">
                <a:avLst/>
              </a:prstGeom>
              <a:noFill/>
              <a:ln w="9525">
                <a:solidFill>
                  <a:schemeClr val="tx1"/>
                </a:solidFill>
                <a:round/>
                <a:headEnd/>
                <a:tailEnd type="triangle" w="med" len="med"/>
              </a:ln>
            </p:spPr>
            <p:txBody>
              <a:bodyPr wrap="none"/>
              <a:lstStyle/>
              <a:p>
                <a:endParaRPr lang="en-US"/>
              </a:p>
            </p:txBody>
          </p:sp>
          <p:sp>
            <p:nvSpPr>
              <p:cNvPr id="51" name="Text Box 28"/>
              <p:cNvSpPr txBox="1">
                <a:spLocks noChangeArrowheads="1"/>
              </p:cNvSpPr>
              <p:nvPr/>
            </p:nvSpPr>
            <p:spPr bwMode="auto">
              <a:xfrm>
                <a:off x="3408" y="1824"/>
                <a:ext cx="240" cy="288"/>
              </a:xfrm>
              <a:prstGeom prst="rect">
                <a:avLst/>
              </a:prstGeom>
              <a:noFill/>
              <a:ln w="9525">
                <a:noFill/>
                <a:miter lim="800000"/>
                <a:headEnd/>
                <a:tailEnd/>
              </a:ln>
            </p:spPr>
            <p:txBody>
              <a:bodyPr>
                <a:spAutoFit/>
              </a:bodyPr>
              <a:lstStyle/>
              <a:p>
                <a:r>
                  <a:rPr lang="en-AU" sz="2400" b="0">
                    <a:latin typeface="Times New Roman" pitchFamily="18" charset="0"/>
                    <a:sym typeface="Symbol" pitchFamily="18" charset="2"/>
                  </a:rPr>
                  <a:t></a:t>
                </a:r>
                <a:endParaRPr lang="en-AU" sz="2400" b="0">
                  <a:latin typeface="Times New Roman" pitchFamily="18" charset="0"/>
                </a:endParaRPr>
              </a:p>
            </p:txBody>
          </p:sp>
        </p:grpSp>
        <p:grpSp>
          <p:nvGrpSpPr>
            <p:cNvPr id="28" name="Group 34"/>
            <p:cNvGrpSpPr>
              <a:grpSpLocks/>
            </p:cNvGrpSpPr>
            <p:nvPr/>
          </p:nvGrpSpPr>
          <p:grpSpPr bwMode="auto">
            <a:xfrm rot="1058184">
              <a:off x="4237" y="1438"/>
              <a:ext cx="432" cy="912"/>
              <a:chOff x="3744" y="1584"/>
              <a:chExt cx="432" cy="912"/>
            </a:xfrm>
          </p:grpSpPr>
          <p:sp>
            <p:nvSpPr>
              <p:cNvPr id="46" name="Line 26"/>
              <p:cNvSpPr>
                <a:spLocks noChangeShapeType="1"/>
              </p:cNvSpPr>
              <p:nvPr/>
            </p:nvSpPr>
            <p:spPr bwMode="auto">
              <a:xfrm flipV="1">
                <a:off x="3840" y="1824"/>
                <a:ext cx="96" cy="384"/>
              </a:xfrm>
              <a:prstGeom prst="line">
                <a:avLst/>
              </a:prstGeom>
              <a:noFill/>
              <a:ln w="9525">
                <a:solidFill>
                  <a:schemeClr val="tx1"/>
                </a:solidFill>
                <a:round/>
                <a:headEnd/>
                <a:tailEnd type="triangle" w="med" len="med"/>
              </a:ln>
            </p:spPr>
            <p:txBody>
              <a:bodyPr wrap="none"/>
              <a:lstStyle/>
              <a:p>
                <a:endParaRPr lang="en-US"/>
              </a:p>
            </p:txBody>
          </p:sp>
          <p:sp>
            <p:nvSpPr>
              <p:cNvPr id="47" name="Text Box 29"/>
              <p:cNvSpPr txBox="1">
                <a:spLocks noChangeArrowheads="1"/>
              </p:cNvSpPr>
              <p:nvPr/>
            </p:nvSpPr>
            <p:spPr bwMode="auto">
              <a:xfrm>
                <a:off x="3744" y="1584"/>
                <a:ext cx="240" cy="288"/>
              </a:xfrm>
              <a:prstGeom prst="rect">
                <a:avLst/>
              </a:prstGeom>
              <a:noFill/>
              <a:ln w="9525">
                <a:noFill/>
                <a:miter lim="800000"/>
                <a:headEnd/>
                <a:tailEnd/>
              </a:ln>
            </p:spPr>
            <p:txBody>
              <a:bodyPr>
                <a:spAutoFit/>
              </a:bodyPr>
              <a:lstStyle/>
              <a:p>
                <a:r>
                  <a:rPr lang="en-AU" sz="2400" b="0">
                    <a:latin typeface="Times New Roman" pitchFamily="18" charset="0"/>
                    <a:sym typeface="Symbol" pitchFamily="18" charset="2"/>
                  </a:rPr>
                  <a:t></a:t>
                </a:r>
                <a:endParaRPr lang="en-AU" sz="2400" b="0">
                  <a:latin typeface="Times New Roman" pitchFamily="18" charset="0"/>
                </a:endParaRPr>
              </a:p>
            </p:txBody>
          </p:sp>
          <p:sp>
            <p:nvSpPr>
              <p:cNvPr id="48" name="Line 30"/>
              <p:cNvSpPr>
                <a:spLocks noChangeShapeType="1"/>
              </p:cNvSpPr>
              <p:nvPr/>
            </p:nvSpPr>
            <p:spPr bwMode="auto">
              <a:xfrm flipH="1">
                <a:off x="3888" y="2016"/>
                <a:ext cx="96" cy="336"/>
              </a:xfrm>
              <a:prstGeom prst="line">
                <a:avLst/>
              </a:prstGeom>
              <a:noFill/>
              <a:ln w="9525">
                <a:solidFill>
                  <a:schemeClr val="tx1"/>
                </a:solidFill>
                <a:round/>
                <a:headEnd/>
                <a:tailEnd type="triangle" w="med" len="med"/>
              </a:ln>
            </p:spPr>
            <p:txBody>
              <a:bodyPr wrap="none"/>
              <a:lstStyle/>
              <a:p>
                <a:endParaRPr lang="en-US"/>
              </a:p>
            </p:txBody>
          </p:sp>
          <p:sp>
            <p:nvSpPr>
              <p:cNvPr id="49" name="Text Box 31"/>
              <p:cNvSpPr txBox="1">
                <a:spLocks noChangeArrowheads="1"/>
              </p:cNvSpPr>
              <p:nvPr/>
            </p:nvSpPr>
            <p:spPr bwMode="auto">
              <a:xfrm>
                <a:off x="3936" y="2208"/>
                <a:ext cx="240" cy="288"/>
              </a:xfrm>
              <a:prstGeom prst="rect">
                <a:avLst/>
              </a:prstGeom>
              <a:noFill/>
              <a:ln w="9525">
                <a:noFill/>
                <a:miter lim="800000"/>
                <a:headEnd/>
                <a:tailEnd/>
              </a:ln>
            </p:spPr>
            <p:txBody>
              <a:bodyPr>
                <a:spAutoFit/>
              </a:bodyPr>
              <a:lstStyle/>
              <a:p>
                <a:r>
                  <a:rPr lang="en-AU" sz="2400" b="0">
                    <a:latin typeface="Times New Roman" pitchFamily="18" charset="0"/>
                    <a:sym typeface="Symbol" pitchFamily="18" charset="2"/>
                  </a:rPr>
                  <a:t></a:t>
                </a:r>
                <a:endParaRPr lang="en-AU" sz="2400" b="0">
                  <a:latin typeface="Times New Roman" pitchFamily="18" charset="0"/>
                </a:endParaRPr>
              </a:p>
            </p:txBody>
          </p:sp>
        </p:grpSp>
        <p:sp>
          <p:nvSpPr>
            <p:cNvPr id="29" name="Line 39"/>
            <p:cNvSpPr>
              <a:spLocks noChangeShapeType="1"/>
            </p:cNvSpPr>
            <p:nvPr/>
          </p:nvSpPr>
          <p:spPr bwMode="auto">
            <a:xfrm flipV="1">
              <a:off x="2658" y="1221"/>
              <a:ext cx="1755" cy="345"/>
            </a:xfrm>
            <a:prstGeom prst="line">
              <a:avLst/>
            </a:prstGeom>
            <a:noFill/>
            <a:ln w="9525">
              <a:solidFill>
                <a:schemeClr val="tx1"/>
              </a:solidFill>
              <a:round/>
              <a:headEnd/>
              <a:tailEnd/>
            </a:ln>
          </p:spPr>
          <p:txBody>
            <a:bodyPr wrap="none"/>
            <a:lstStyle/>
            <a:p>
              <a:endParaRPr lang="en-US"/>
            </a:p>
          </p:txBody>
        </p:sp>
        <p:sp>
          <p:nvSpPr>
            <p:cNvPr id="30" name="Line 40"/>
            <p:cNvSpPr>
              <a:spLocks noChangeShapeType="1"/>
            </p:cNvSpPr>
            <p:nvPr/>
          </p:nvSpPr>
          <p:spPr bwMode="auto">
            <a:xfrm>
              <a:off x="2568" y="1803"/>
              <a:ext cx="1640" cy="710"/>
            </a:xfrm>
            <a:prstGeom prst="line">
              <a:avLst/>
            </a:prstGeom>
            <a:noFill/>
            <a:ln w="9525">
              <a:solidFill>
                <a:schemeClr val="tx1"/>
              </a:solidFill>
              <a:round/>
              <a:headEnd/>
              <a:tailEnd/>
            </a:ln>
          </p:spPr>
          <p:txBody>
            <a:bodyPr wrap="none"/>
            <a:lstStyle/>
            <a:p>
              <a:endParaRPr lang="en-US"/>
            </a:p>
          </p:txBody>
        </p:sp>
        <p:grpSp>
          <p:nvGrpSpPr>
            <p:cNvPr id="31" name="Group 55"/>
            <p:cNvGrpSpPr>
              <a:grpSpLocks/>
            </p:cNvGrpSpPr>
            <p:nvPr/>
          </p:nvGrpSpPr>
          <p:grpSpPr bwMode="auto">
            <a:xfrm>
              <a:off x="2511" y="1210"/>
              <a:ext cx="2592" cy="1325"/>
              <a:chOff x="2511" y="1363"/>
              <a:chExt cx="2592" cy="1325"/>
            </a:xfrm>
          </p:grpSpPr>
          <p:grpSp>
            <p:nvGrpSpPr>
              <p:cNvPr id="32" name="Group 41"/>
              <p:cNvGrpSpPr>
                <a:grpSpLocks/>
              </p:cNvGrpSpPr>
              <p:nvPr/>
            </p:nvGrpSpPr>
            <p:grpSpPr bwMode="auto">
              <a:xfrm>
                <a:off x="3759" y="1363"/>
                <a:ext cx="1344" cy="1325"/>
                <a:chOff x="3264" y="1363"/>
                <a:chExt cx="1344" cy="1325"/>
              </a:xfrm>
            </p:grpSpPr>
            <p:sp>
              <p:nvSpPr>
                <p:cNvPr id="44" name="Oval 42" descr="Recycled paper"/>
                <p:cNvSpPr>
                  <a:spLocks noChangeArrowheads="1"/>
                </p:cNvSpPr>
                <p:nvPr/>
              </p:nvSpPr>
              <p:spPr bwMode="auto">
                <a:xfrm rot="1058184">
                  <a:off x="3264" y="1392"/>
                  <a:ext cx="1344" cy="1296"/>
                </a:xfrm>
                <a:prstGeom prst="ellipse">
                  <a:avLst/>
                </a:prstGeom>
                <a:blipFill dpi="0" rotWithShape="0">
                  <a:blip r:embed="rId4" cstate="print"/>
                  <a:srcRect/>
                  <a:tile tx="0" ty="0" sx="100000" sy="100000" flip="none" algn="tl"/>
                </a:blipFill>
                <a:ln w="9525">
                  <a:solidFill>
                    <a:srgbClr val="0000FF"/>
                  </a:solidFill>
                  <a:round/>
                  <a:headEnd/>
                  <a:tailEnd/>
                </a:ln>
              </p:spPr>
              <p:txBody>
                <a:bodyPr wrap="none" anchor="ctr"/>
                <a:lstStyle/>
                <a:p>
                  <a:endParaRPr lang="en-US"/>
                </a:p>
              </p:txBody>
            </p:sp>
            <p:sp>
              <p:nvSpPr>
                <p:cNvPr id="45" name="Arc 43"/>
                <p:cNvSpPr>
                  <a:spLocks/>
                </p:cNvSpPr>
                <p:nvPr/>
              </p:nvSpPr>
              <p:spPr bwMode="auto">
                <a:xfrm rot="1778748" flipV="1">
                  <a:off x="3759" y="1363"/>
                  <a:ext cx="189" cy="1249"/>
                </a:xfrm>
                <a:custGeom>
                  <a:avLst/>
                  <a:gdLst>
                    <a:gd name="T0" fmla="*/ 0 w 21600"/>
                    <a:gd name="T1" fmla="*/ 0 h 42821"/>
                    <a:gd name="T2" fmla="*/ 35 w 21600"/>
                    <a:gd name="T3" fmla="*/ 1249 h 42821"/>
                    <a:gd name="T4" fmla="*/ 0 w 21600"/>
                    <a:gd name="T5" fmla="*/ 630 h 42821"/>
                    <a:gd name="T6" fmla="*/ 0 60000 65536"/>
                    <a:gd name="T7" fmla="*/ 0 60000 65536"/>
                    <a:gd name="T8" fmla="*/ 0 60000 65536"/>
                    <a:gd name="T9" fmla="*/ 0 w 21600"/>
                    <a:gd name="T10" fmla="*/ 0 h 42821"/>
                    <a:gd name="T11" fmla="*/ 21600 w 21600"/>
                    <a:gd name="T12" fmla="*/ 42821 h 42821"/>
                  </a:gdLst>
                  <a:ahLst/>
                  <a:cxnLst>
                    <a:cxn ang="T6">
                      <a:pos x="T0" y="T1"/>
                    </a:cxn>
                    <a:cxn ang="T7">
                      <a:pos x="T2" y="T3"/>
                    </a:cxn>
                    <a:cxn ang="T8">
                      <a:pos x="T4" y="T5"/>
                    </a:cxn>
                  </a:cxnLst>
                  <a:rect l="T9" t="T10" r="T11" b="T12"/>
                  <a:pathLst>
                    <a:path w="21600" h="42821" fill="none" extrusionOk="0">
                      <a:moveTo>
                        <a:pt x="-1" y="0"/>
                      </a:moveTo>
                      <a:cubicBezTo>
                        <a:pt x="11929" y="0"/>
                        <a:pt x="21600" y="9670"/>
                        <a:pt x="21600" y="21600"/>
                      </a:cubicBezTo>
                      <a:cubicBezTo>
                        <a:pt x="21600" y="31976"/>
                        <a:pt x="14222" y="40886"/>
                        <a:pt x="4028" y="42821"/>
                      </a:cubicBezTo>
                    </a:path>
                    <a:path w="21600" h="42821" stroke="0" extrusionOk="0">
                      <a:moveTo>
                        <a:pt x="-1" y="0"/>
                      </a:moveTo>
                      <a:cubicBezTo>
                        <a:pt x="11929" y="0"/>
                        <a:pt x="21600" y="9670"/>
                        <a:pt x="21600" y="21600"/>
                      </a:cubicBezTo>
                      <a:cubicBezTo>
                        <a:pt x="21600" y="31976"/>
                        <a:pt x="14222" y="40886"/>
                        <a:pt x="4028" y="42821"/>
                      </a:cubicBezTo>
                      <a:lnTo>
                        <a:pt x="0" y="21600"/>
                      </a:lnTo>
                      <a:close/>
                    </a:path>
                  </a:pathLst>
                </a:custGeom>
                <a:noFill/>
                <a:ln w="9525">
                  <a:solidFill>
                    <a:srgbClr val="FF0000"/>
                  </a:solidFill>
                  <a:round/>
                  <a:headEnd/>
                  <a:tailEnd/>
                </a:ln>
              </p:spPr>
              <p:txBody>
                <a:bodyPr wrap="none" anchor="ctr"/>
                <a:lstStyle/>
                <a:p>
                  <a:endParaRPr lang="en-US"/>
                </a:p>
              </p:txBody>
            </p:sp>
          </p:grpSp>
          <p:sp>
            <p:nvSpPr>
              <p:cNvPr id="33" name="Oval 44"/>
              <p:cNvSpPr>
                <a:spLocks noChangeArrowheads="1"/>
              </p:cNvSpPr>
              <p:nvPr/>
            </p:nvSpPr>
            <p:spPr bwMode="auto">
              <a:xfrm>
                <a:off x="2511" y="1728"/>
                <a:ext cx="336" cy="240"/>
              </a:xfrm>
              <a:prstGeom prst="ellipse">
                <a:avLst/>
              </a:prstGeom>
              <a:noFill/>
              <a:ln w="9525">
                <a:solidFill>
                  <a:srgbClr val="0000FF"/>
                </a:solidFill>
                <a:round/>
                <a:headEnd/>
                <a:tailEnd/>
              </a:ln>
            </p:spPr>
            <p:txBody>
              <a:bodyPr wrap="none" anchor="ctr"/>
              <a:lstStyle/>
              <a:p>
                <a:endParaRPr lang="en-US"/>
              </a:p>
            </p:txBody>
          </p:sp>
          <p:grpSp>
            <p:nvGrpSpPr>
              <p:cNvPr id="34" name="Group 45"/>
              <p:cNvGrpSpPr>
                <a:grpSpLocks/>
              </p:cNvGrpSpPr>
              <p:nvPr/>
            </p:nvGrpSpPr>
            <p:grpSpPr bwMode="auto">
              <a:xfrm rot="1058184">
                <a:off x="3938" y="1740"/>
                <a:ext cx="480" cy="288"/>
                <a:chOff x="3408" y="1824"/>
                <a:chExt cx="480" cy="288"/>
              </a:xfrm>
            </p:grpSpPr>
            <p:sp>
              <p:nvSpPr>
                <p:cNvPr id="42" name="Line 46"/>
                <p:cNvSpPr>
                  <a:spLocks noChangeShapeType="1"/>
                </p:cNvSpPr>
                <p:nvPr/>
              </p:nvSpPr>
              <p:spPr bwMode="auto">
                <a:xfrm>
                  <a:off x="3600" y="1968"/>
                  <a:ext cx="288" cy="96"/>
                </a:xfrm>
                <a:prstGeom prst="line">
                  <a:avLst/>
                </a:prstGeom>
                <a:noFill/>
                <a:ln w="9525">
                  <a:solidFill>
                    <a:schemeClr val="tx1"/>
                  </a:solidFill>
                  <a:round/>
                  <a:headEnd/>
                  <a:tailEnd type="triangle" w="med" len="med"/>
                </a:ln>
              </p:spPr>
              <p:txBody>
                <a:bodyPr wrap="none"/>
                <a:lstStyle/>
                <a:p>
                  <a:endParaRPr lang="en-US"/>
                </a:p>
              </p:txBody>
            </p:sp>
            <p:sp>
              <p:nvSpPr>
                <p:cNvPr id="43" name="Text Box 47"/>
                <p:cNvSpPr txBox="1">
                  <a:spLocks noChangeArrowheads="1"/>
                </p:cNvSpPr>
                <p:nvPr/>
              </p:nvSpPr>
              <p:spPr bwMode="auto">
                <a:xfrm>
                  <a:off x="3408" y="1824"/>
                  <a:ext cx="240" cy="288"/>
                </a:xfrm>
                <a:prstGeom prst="rect">
                  <a:avLst/>
                </a:prstGeom>
                <a:noFill/>
                <a:ln w="9525">
                  <a:noFill/>
                  <a:miter lim="800000"/>
                  <a:headEnd/>
                  <a:tailEnd/>
                </a:ln>
              </p:spPr>
              <p:txBody>
                <a:bodyPr>
                  <a:spAutoFit/>
                </a:bodyPr>
                <a:lstStyle/>
                <a:p>
                  <a:r>
                    <a:rPr lang="en-AU" sz="2400" b="0">
                      <a:latin typeface="Times New Roman" pitchFamily="18" charset="0"/>
                      <a:sym typeface="Symbol" pitchFamily="18" charset="2"/>
                    </a:rPr>
                    <a:t></a:t>
                  </a:r>
                  <a:endParaRPr lang="en-AU" sz="2400" b="0">
                    <a:latin typeface="Times New Roman" pitchFamily="18" charset="0"/>
                  </a:endParaRPr>
                </a:p>
              </p:txBody>
            </p:sp>
          </p:grpSp>
          <p:grpSp>
            <p:nvGrpSpPr>
              <p:cNvPr id="35" name="Group 48"/>
              <p:cNvGrpSpPr>
                <a:grpSpLocks/>
              </p:cNvGrpSpPr>
              <p:nvPr/>
            </p:nvGrpSpPr>
            <p:grpSpPr bwMode="auto">
              <a:xfrm rot="1058184">
                <a:off x="4260" y="1588"/>
                <a:ext cx="389" cy="768"/>
                <a:chOff x="3744" y="1584"/>
                <a:chExt cx="389" cy="768"/>
              </a:xfrm>
            </p:grpSpPr>
            <p:sp>
              <p:nvSpPr>
                <p:cNvPr id="38" name="Line 49"/>
                <p:cNvSpPr>
                  <a:spLocks noChangeShapeType="1"/>
                </p:cNvSpPr>
                <p:nvPr/>
              </p:nvSpPr>
              <p:spPr bwMode="auto">
                <a:xfrm flipV="1">
                  <a:off x="3840" y="1824"/>
                  <a:ext cx="96" cy="384"/>
                </a:xfrm>
                <a:prstGeom prst="line">
                  <a:avLst/>
                </a:prstGeom>
                <a:noFill/>
                <a:ln w="9525">
                  <a:solidFill>
                    <a:schemeClr val="tx1"/>
                  </a:solidFill>
                  <a:round/>
                  <a:headEnd/>
                  <a:tailEnd type="triangle" w="med" len="med"/>
                </a:ln>
              </p:spPr>
              <p:txBody>
                <a:bodyPr wrap="none"/>
                <a:lstStyle/>
                <a:p>
                  <a:endParaRPr lang="en-US"/>
                </a:p>
              </p:txBody>
            </p:sp>
            <p:sp>
              <p:nvSpPr>
                <p:cNvPr id="39" name="Text Box 50"/>
                <p:cNvSpPr txBox="1">
                  <a:spLocks noChangeArrowheads="1"/>
                </p:cNvSpPr>
                <p:nvPr/>
              </p:nvSpPr>
              <p:spPr bwMode="auto">
                <a:xfrm>
                  <a:off x="3744" y="1584"/>
                  <a:ext cx="240" cy="288"/>
                </a:xfrm>
                <a:prstGeom prst="rect">
                  <a:avLst/>
                </a:prstGeom>
                <a:noFill/>
                <a:ln w="9525">
                  <a:noFill/>
                  <a:miter lim="800000"/>
                  <a:headEnd/>
                  <a:tailEnd/>
                </a:ln>
              </p:spPr>
              <p:txBody>
                <a:bodyPr>
                  <a:spAutoFit/>
                </a:bodyPr>
                <a:lstStyle/>
                <a:p>
                  <a:r>
                    <a:rPr lang="en-AU" sz="2400" b="0">
                      <a:latin typeface="Times New Roman" pitchFamily="18" charset="0"/>
                      <a:sym typeface="Symbol" pitchFamily="18" charset="2"/>
                    </a:rPr>
                    <a:t></a:t>
                  </a:r>
                  <a:endParaRPr lang="en-AU" sz="2400" b="0">
                    <a:latin typeface="Times New Roman" pitchFamily="18" charset="0"/>
                  </a:endParaRPr>
                </a:p>
              </p:txBody>
            </p:sp>
            <p:sp>
              <p:nvSpPr>
                <p:cNvPr id="40" name="Line 51"/>
                <p:cNvSpPr>
                  <a:spLocks noChangeShapeType="1"/>
                </p:cNvSpPr>
                <p:nvPr/>
              </p:nvSpPr>
              <p:spPr bwMode="auto">
                <a:xfrm flipH="1">
                  <a:off x="3888" y="2016"/>
                  <a:ext cx="96" cy="336"/>
                </a:xfrm>
                <a:prstGeom prst="line">
                  <a:avLst/>
                </a:prstGeom>
                <a:noFill/>
                <a:ln w="9525">
                  <a:solidFill>
                    <a:schemeClr val="tx1"/>
                  </a:solidFill>
                  <a:round/>
                  <a:headEnd/>
                  <a:tailEnd type="triangle" w="med" len="med"/>
                </a:ln>
              </p:spPr>
              <p:txBody>
                <a:bodyPr wrap="none"/>
                <a:lstStyle/>
                <a:p>
                  <a:endParaRPr lang="en-US"/>
                </a:p>
              </p:txBody>
            </p:sp>
            <p:sp>
              <p:nvSpPr>
                <p:cNvPr id="41" name="Text Box 52"/>
                <p:cNvSpPr txBox="1">
                  <a:spLocks noChangeArrowheads="1"/>
                </p:cNvSpPr>
                <p:nvPr/>
              </p:nvSpPr>
              <p:spPr bwMode="auto">
                <a:xfrm>
                  <a:off x="3893" y="2058"/>
                  <a:ext cx="240" cy="288"/>
                </a:xfrm>
                <a:prstGeom prst="rect">
                  <a:avLst/>
                </a:prstGeom>
                <a:noFill/>
                <a:ln w="9525">
                  <a:noFill/>
                  <a:miter lim="800000"/>
                  <a:headEnd/>
                  <a:tailEnd/>
                </a:ln>
              </p:spPr>
              <p:txBody>
                <a:bodyPr>
                  <a:spAutoFit/>
                </a:bodyPr>
                <a:lstStyle/>
                <a:p>
                  <a:r>
                    <a:rPr lang="en-AU" sz="2400" b="0" dirty="0">
                      <a:latin typeface="Times New Roman" pitchFamily="18" charset="0"/>
                      <a:sym typeface="Symbol" pitchFamily="18" charset="2"/>
                    </a:rPr>
                    <a:t></a:t>
                  </a:r>
                  <a:endParaRPr lang="en-AU" sz="2400" b="0" dirty="0">
                    <a:latin typeface="Times New Roman" pitchFamily="18" charset="0"/>
                  </a:endParaRPr>
                </a:p>
              </p:txBody>
            </p:sp>
          </p:grpSp>
          <p:sp>
            <p:nvSpPr>
              <p:cNvPr id="36" name="Line 53"/>
              <p:cNvSpPr>
                <a:spLocks noChangeShapeType="1"/>
              </p:cNvSpPr>
              <p:nvPr/>
            </p:nvSpPr>
            <p:spPr bwMode="auto">
              <a:xfrm flipV="1">
                <a:off x="2658" y="1374"/>
                <a:ext cx="1755" cy="345"/>
              </a:xfrm>
              <a:prstGeom prst="line">
                <a:avLst/>
              </a:prstGeom>
              <a:noFill/>
              <a:ln w="9525">
                <a:solidFill>
                  <a:schemeClr val="tx1"/>
                </a:solidFill>
                <a:round/>
                <a:headEnd/>
                <a:tailEnd/>
              </a:ln>
            </p:spPr>
            <p:txBody>
              <a:bodyPr wrap="none"/>
              <a:lstStyle/>
              <a:p>
                <a:endParaRPr lang="en-US"/>
              </a:p>
            </p:txBody>
          </p:sp>
          <p:sp>
            <p:nvSpPr>
              <p:cNvPr id="37" name="Line 54"/>
              <p:cNvSpPr>
                <a:spLocks noChangeShapeType="1"/>
              </p:cNvSpPr>
              <p:nvPr/>
            </p:nvSpPr>
            <p:spPr bwMode="auto">
              <a:xfrm>
                <a:off x="2568" y="1956"/>
                <a:ext cx="1640" cy="710"/>
              </a:xfrm>
              <a:prstGeom prst="line">
                <a:avLst/>
              </a:prstGeom>
              <a:noFill/>
              <a:ln w="9525">
                <a:solidFill>
                  <a:schemeClr val="tx1"/>
                </a:solidFill>
                <a:round/>
                <a:headEnd/>
                <a:tailEnd/>
              </a:ln>
            </p:spPr>
            <p:txBody>
              <a:bodyPr wrap="none"/>
              <a:lstStyle/>
              <a:p>
                <a:endParaRPr lang="en-US"/>
              </a:p>
            </p:txBody>
          </p:sp>
        </p:grpSp>
      </p:grpSp>
      <p:sp>
        <p:nvSpPr>
          <p:cNvPr id="54" name="Text Box 79"/>
          <p:cNvSpPr txBox="1">
            <a:spLocks noChangeArrowheads="1"/>
          </p:cNvSpPr>
          <p:nvPr/>
        </p:nvSpPr>
        <p:spPr bwMode="auto">
          <a:xfrm>
            <a:off x="5182693" y="5345345"/>
            <a:ext cx="3181350" cy="1015663"/>
          </a:xfrm>
          <a:prstGeom prst="rect">
            <a:avLst/>
          </a:prstGeom>
          <a:noFill/>
          <a:ln w="9525">
            <a:noFill/>
            <a:miter lim="800000"/>
            <a:headEnd/>
            <a:tailEnd/>
          </a:ln>
        </p:spPr>
        <p:txBody>
          <a:bodyPr>
            <a:spAutoFit/>
          </a:bodyPr>
          <a:lstStyle/>
          <a:p>
            <a:pPr algn="just" rtl="0"/>
            <a:r>
              <a:rPr lang="en-US" sz="2000" b="1" dirty="0">
                <a:latin typeface="Tahoma" pitchFamily="34" charset="0"/>
              </a:rPr>
              <a:t>The soil grains slide over each other along the failure surface.</a:t>
            </a:r>
            <a:endParaRPr lang="en-AU" sz="2000" b="1" dirty="0">
              <a:latin typeface="Tahoma" pitchFamily="34" charset="0"/>
            </a:endParaRPr>
          </a:p>
        </p:txBody>
      </p:sp>
      <p:sp>
        <p:nvSpPr>
          <p:cNvPr id="55" name="Text Box 32"/>
          <p:cNvSpPr txBox="1">
            <a:spLocks noChangeArrowheads="1"/>
          </p:cNvSpPr>
          <p:nvPr/>
        </p:nvSpPr>
        <p:spPr bwMode="auto">
          <a:xfrm>
            <a:off x="563552" y="5796386"/>
            <a:ext cx="4063666" cy="1015663"/>
          </a:xfrm>
          <a:prstGeom prst="rect">
            <a:avLst/>
          </a:prstGeom>
          <a:noFill/>
          <a:ln w="9525">
            <a:noFill/>
            <a:miter lim="800000"/>
            <a:headEnd/>
            <a:tailEnd/>
          </a:ln>
        </p:spPr>
        <p:txBody>
          <a:bodyPr wrap="square">
            <a:spAutoFit/>
          </a:bodyPr>
          <a:lstStyle/>
          <a:p>
            <a:pPr algn="just" rtl="0"/>
            <a:r>
              <a:rPr lang="en-US" sz="2000" b="1" dirty="0">
                <a:solidFill>
                  <a:srgbClr val="0B0BEF"/>
                </a:solidFill>
                <a:latin typeface="Tahoma" pitchFamily="34" charset="0"/>
              </a:rPr>
              <a:t>At failure, </a:t>
            </a:r>
            <a:r>
              <a:rPr lang="en-US" sz="2000" b="1" dirty="0">
                <a:solidFill>
                  <a:srgbClr val="FF0000"/>
                </a:solidFill>
                <a:latin typeface="Tahoma" pitchFamily="34" charset="0"/>
              </a:rPr>
              <a:t>shear stress</a:t>
            </a:r>
            <a:r>
              <a:rPr lang="en-US" sz="2000" b="1" dirty="0">
                <a:solidFill>
                  <a:srgbClr val="0B0BEF"/>
                </a:solidFill>
                <a:latin typeface="Tahoma" pitchFamily="34" charset="0"/>
              </a:rPr>
              <a:t> along the failure surface (</a:t>
            </a:r>
            <a:r>
              <a:rPr lang="en-US" sz="2000" b="1" dirty="0">
                <a:solidFill>
                  <a:srgbClr val="0B0BEF"/>
                </a:solidFill>
                <a:latin typeface="Tahoma" pitchFamily="34" charset="0"/>
                <a:sym typeface="Symbol" pitchFamily="18" charset="2"/>
              </a:rPr>
              <a:t>)</a:t>
            </a:r>
            <a:r>
              <a:rPr lang="en-US" sz="2000" b="1" dirty="0">
                <a:solidFill>
                  <a:srgbClr val="0B0BEF"/>
                </a:solidFill>
                <a:latin typeface="Tahoma" pitchFamily="34" charset="0"/>
              </a:rPr>
              <a:t> reaches the </a:t>
            </a:r>
            <a:r>
              <a:rPr lang="en-US" sz="2000" b="1" dirty="0">
                <a:solidFill>
                  <a:srgbClr val="FF0000"/>
                </a:solidFill>
                <a:latin typeface="Tahoma" pitchFamily="34" charset="0"/>
              </a:rPr>
              <a:t>shear strength</a:t>
            </a:r>
            <a:r>
              <a:rPr lang="en-US" sz="2000" b="1" dirty="0">
                <a:solidFill>
                  <a:srgbClr val="0B0BEF"/>
                </a:solidFill>
                <a:latin typeface="Tahoma" pitchFamily="34" charset="0"/>
              </a:rPr>
              <a:t> (</a:t>
            </a:r>
            <a:r>
              <a:rPr lang="en-US" sz="2000" b="1" dirty="0">
                <a:solidFill>
                  <a:srgbClr val="0B0BEF"/>
                </a:solidFill>
                <a:latin typeface="Tahoma" pitchFamily="34" charset="0"/>
                <a:sym typeface="Symbol" pitchFamily="18" charset="2"/>
              </a:rPr>
              <a:t></a:t>
            </a:r>
            <a:r>
              <a:rPr lang="en-US" sz="2000" b="1" baseline="-25000" dirty="0">
                <a:solidFill>
                  <a:srgbClr val="0B0BEF"/>
                </a:solidFill>
                <a:latin typeface="Tahoma" pitchFamily="34" charset="0"/>
                <a:sym typeface="Symbol" pitchFamily="18" charset="2"/>
              </a:rPr>
              <a:t>f</a:t>
            </a:r>
            <a:r>
              <a:rPr lang="en-US" sz="2000" b="1" dirty="0">
                <a:solidFill>
                  <a:srgbClr val="0B0BEF"/>
                </a:solidFill>
                <a:latin typeface="Tahoma" pitchFamily="34" charset="0"/>
                <a:sym typeface="Symbol" pitchFamily="18" charset="2"/>
              </a:rPr>
              <a:t>)</a:t>
            </a:r>
            <a:r>
              <a:rPr lang="en-US" sz="2000" b="1" dirty="0">
                <a:solidFill>
                  <a:srgbClr val="0B0BEF"/>
                </a:solidFill>
                <a:latin typeface="Tahoma" pitchFamily="34" charset="0"/>
              </a:rPr>
              <a:t>.</a:t>
            </a:r>
            <a:endParaRPr lang="en-AU" sz="2000" b="1" dirty="0">
              <a:solidFill>
                <a:srgbClr val="0B0BEF"/>
              </a:solidFill>
              <a:latin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par>
                          <p:cTn id="8" fill="hold">
                            <p:stCondLst>
                              <p:cond delay="1000"/>
                            </p:stCondLst>
                            <p:childTnLst>
                              <p:par>
                                <p:cTn id="9" presetID="9" presetClass="entr" presetSubtype="0" fill="hold" grpId="0" nodeType="afterEffect">
                                  <p:stCondLst>
                                    <p:cond delay="4000"/>
                                  </p:stCondLst>
                                  <p:childTnLst>
                                    <p:set>
                                      <p:cBhvr>
                                        <p:cTn id="10" dur="1" fill="hold">
                                          <p:stCondLst>
                                            <p:cond delay="0"/>
                                          </p:stCondLst>
                                        </p:cTn>
                                        <p:tgtEl>
                                          <p:spTgt spid="54"/>
                                        </p:tgtEl>
                                        <p:attrNameLst>
                                          <p:attrName>style.visibility</p:attrName>
                                        </p:attrNameLst>
                                      </p:cBhvr>
                                      <p:to>
                                        <p:strVal val="visible"/>
                                      </p:to>
                                    </p:set>
                                    <p:animEffect transition="in" filter="dissolve">
                                      <p:cBhvr>
                                        <p:cTn id="11" dur="500"/>
                                        <p:tgtEl>
                                          <p:spTgt spid="5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utoUpdateAnimBg="0"/>
      <p:bldP spid="5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7" name="Text Box 11"/>
          <p:cNvSpPr txBox="1">
            <a:spLocks noChangeArrowheads="1"/>
          </p:cNvSpPr>
          <p:nvPr/>
        </p:nvSpPr>
        <p:spPr bwMode="auto">
          <a:xfrm>
            <a:off x="334963" y="1675267"/>
            <a:ext cx="6537325" cy="369332"/>
          </a:xfrm>
          <a:prstGeom prst="rect">
            <a:avLst/>
          </a:prstGeom>
          <a:noFill/>
          <a:ln w="9525" algn="ctr">
            <a:noFill/>
            <a:miter lim="800000"/>
            <a:headEnd/>
            <a:tailEnd/>
          </a:ln>
        </p:spPr>
        <p:txBody>
          <a:bodyPr wrap="square">
            <a:spAutoFit/>
          </a:bodyPr>
          <a:lstStyle/>
          <a:p>
            <a:pPr algn="l" rtl="0"/>
            <a:r>
              <a:rPr lang="en-US" b="1" u="sng" dirty="0">
                <a:solidFill>
                  <a:schemeClr val="hlink"/>
                </a:solidFill>
              </a:rPr>
              <a:t>Failure envelopes for clay from drained direct shear tests</a:t>
            </a:r>
            <a:endParaRPr lang="en-US" b="1" u="sng" dirty="0">
              <a:solidFill>
                <a:schemeClr val="hlink"/>
              </a:solidFill>
              <a:latin typeface="Symbol" pitchFamily="18" charset="2"/>
            </a:endParaRPr>
          </a:p>
        </p:txBody>
      </p:sp>
      <p:grpSp>
        <p:nvGrpSpPr>
          <p:cNvPr id="2" name="Group 59"/>
          <p:cNvGrpSpPr>
            <a:grpSpLocks/>
          </p:cNvGrpSpPr>
          <p:nvPr/>
        </p:nvGrpSpPr>
        <p:grpSpPr bwMode="auto">
          <a:xfrm>
            <a:off x="628651" y="2413454"/>
            <a:ext cx="7858126" cy="3189288"/>
            <a:chOff x="396" y="1822"/>
            <a:chExt cx="4950" cy="2009"/>
          </a:xfrm>
        </p:grpSpPr>
        <p:grpSp>
          <p:nvGrpSpPr>
            <p:cNvPr id="3" name="Group 29"/>
            <p:cNvGrpSpPr>
              <a:grpSpLocks/>
            </p:cNvGrpSpPr>
            <p:nvPr/>
          </p:nvGrpSpPr>
          <p:grpSpPr bwMode="auto">
            <a:xfrm>
              <a:off x="396" y="1822"/>
              <a:ext cx="3246" cy="2009"/>
              <a:chOff x="288" y="2245"/>
              <a:chExt cx="3246" cy="2009"/>
            </a:xfrm>
          </p:grpSpPr>
          <p:sp>
            <p:nvSpPr>
              <p:cNvPr id="57368" name="Line 30"/>
              <p:cNvSpPr>
                <a:spLocks noChangeShapeType="1"/>
              </p:cNvSpPr>
              <p:nvPr/>
            </p:nvSpPr>
            <p:spPr bwMode="auto">
              <a:xfrm>
                <a:off x="615" y="2283"/>
                <a:ext cx="9" cy="1689"/>
              </a:xfrm>
              <a:prstGeom prst="line">
                <a:avLst/>
              </a:prstGeom>
              <a:noFill/>
              <a:ln w="25400">
                <a:solidFill>
                  <a:schemeClr val="tx1"/>
                </a:solidFill>
                <a:round/>
                <a:headEnd type="triangle" w="med" len="med"/>
                <a:tailEnd/>
              </a:ln>
            </p:spPr>
            <p:txBody>
              <a:bodyPr/>
              <a:lstStyle/>
              <a:p>
                <a:endParaRPr lang="en-US"/>
              </a:p>
            </p:txBody>
          </p:sp>
          <p:sp>
            <p:nvSpPr>
              <p:cNvPr id="57369" name="Line 31"/>
              <p:cNvSpPr>
                <a:spLocks noChangeShapeType="1"/>
              </p:cNvSpPr>
              <p:nvPr/>
            </p:nvSpPr>
            <p:spPr bwMode="auto">
              <a:xfrm>
                <a:off x="624" y="3980"/>
                <a:ext cx="2910" cy="0"/>
              </a:xfrm>
              <a:prstGeom prst="line">
                <a:avLst/>
              </a:prstGeom>
              <a:noFill/>
              <a:ln w="25400">
                <a:solidFill>
                  <a:schemeClr val="tx1"/>
                </a:solidFill>
                <a:round/>
                <a:headEnd/>
                <a:tailEnd type="triangle" w="med" len="med"/>
              </a:ln>
            </p:spPr>
            <p:txBody>
              <a:bodyPr/>
              <a:lstStyle/>
              <a:p>
                <a:endParaRPr lang="en-US"/>
              </a:p>
            </p:txBody>
          </p:sp>
          <p:sp>
            <p:nvSpPr>
              <p:cNvPr id="57370" name="Text Box 32"/>
              <p:cNvSpPr txBox="1">
                <a:spLocks noChangeArrowheads="1"/>
              </p:cNvSpPr>
              <p:nvPr/>
            </p:nvSpPr>
            <p:spPr bwMode="auto">
              <a:xfrm rot="10800000">
                <a:off x="288" y="2245"/>
                <a:ext cx="291" cy="1848"/>
              </a:xfrm>
              <a:prstGeom prst="rect">
                <a:avLst/>
              </a:prstGeom>
              <a:noFill/>
              <a:ln w="9525" algn="ctr">
                <a:noFill/>
                <a:miter lim="800000"/>
                <a:headEnd/>
                <a:tailEnd/>
              </a:ln>
            </p:spPr>
            <p:txBody>
              <a:bodyPr vert="eaVert">
                <a:spAutoFit/>
              </a:bodyPr>
              <a:lstStyle/>
              <a:p>
                <a:r>
                  <a:rPr lang="en-US" sz="1800" b="1" dirty="0"/>
                  <a:t>Shear stress at failure,</a:t>
                </a:r>
                <a:r>
                  <a:rPr lang="en-US" sz="1800" b="1" dirty="0">
                    <a:latin typeface="Symbol" pitchFamily="18" charset="2"/>
                  </a:rPr>
                  <a:t> </a:t>
                </a:r>
                <a:r>
                  <a:rPr lang="en-US" sz="1800" b="1" dirty="0" err="1">
                    <a:latin typeface="Symbol" pitchFamily="18" charset="2"/>
                  </a:rPr>
                  <a:t>t</a:t>
                </a:r>
                <a:r>
                  <a:rPr lang="en-US" sz="1800" b="1" baseline="-25000" dirty="0" err="1"/>
                  <a:t>f</a:t>
                </a:r>
                <a:endParaRPr lang="en-US" sz="1800" b="1" baseline="-25000" dirty="0"/>
              </a:p>
            </p:txBody>
          </p:sp>
          <p:sp>
            <p:nvSpPr>
              <p:cNvPr id="57371" name="Text Box 33"/>
              <p:cNvSpPr txBox="1">
                <a:spLocks noChangeArrowheads="1"/>
              </p:cNvSpPr>
              <p:nvPr/>
            </p:nvSpPr>
            <p:spPr bwMode="auto">
              <a:xfrm rot="16200000">
                <a:off x="2610" y="3503"/>
                <a:ext cx="291" cy="1211"/>
              </a:xfrm>
              <a:prstGeom prst="rect">
                <a:avLst/>
              </a:prstGeom>
              <a:noFill/>
              <a:ln w="9525" algn="ctr">
                <a:noFill/>
                <a:miter lim="800000"/>
                <a:headEnd/>
                <a:tailEnd/>
              </a:ln>
            </p:spPr>
            <p:txBody>
              <a:bodyPr vert="eaVert">
                <a:spAutoFit/>
              </a:bodyPr>
              <a:lstStyle/>
              <a:p>
                <a:r>
                  <a:rPr lang="en-US" sz="1800" b="1" dirty="0"/>
                  <a:t>Normal </a:t>
                </a:r>
                <a:r>
                  <a:rPr lang="en-US" sz="1800" b="1" dirty="0" smtClean="0"/>
                  <a:t>stress, </a:t>
                </a:r>
                <a:r>
                  <a:rPr lang="en-US" sz="1800" b="1" dirty="0">
                    <a:latin typeface="Symbol" pitchFamily="18" charset="2"/>
                  </a:rPr>
                  <a:t>s</a:t>
                </a:r>
              </a:p>
            </p:txBody>
          </p:sp>
        </p:grpSp>
        <p:grpSp>
          <p:nvGrpSpPr>
            <p:cNvPr id="4" name="Group 58"/>
            <p:cNvGrpSpPr>
              <a:grpSpLocks/>
            </p:cNvGrpSpPr>
            <p:nvPr/>
          </p:nvGrpSpPr>
          <p:grpSpPr bwMode="auto">
            <a:xfrm>
              <a:off x="737" y="2218"/>
              <a:ext cx="4609" cy="1338"/>
              <a:chOff x="737" y="2218"/>
              <a:chExt cx="4609" cy="1338"/>
            </a:xfrm>
          </p:grpSpPr>
          <p:sp>
            <p:nvSpPr>
              <p:cNvPr id="57359" name="Oval 34"/>
              <p:cNvSpPr>
                <a:spLocks noChangeArrowheads="1"/>
              </p:cNvSpPr>
              <p:nvPr/>
            </p:nvSpPr>
            <p:spPr bwMode="auto">
              <a:xfrm>
                <a:off x="1207" y="3175"/>
                <a:ext cx="80" cy="62"/>
              </a:xfrm>
              <a:prstGeom prst="ellipse">
                <a:avLst/>
              </a:prstGeom>
              <a:solidFill>
                <a:schemeClr val="accent1"/>
              </a:solidFill>
              <a:ln w="9525" algn="ctr">
                <a:solidFill>
                  <a:schemeClr val="tx1"/>
                </a:solidFill>
                <a:round/>
                <a:headEnd/>
                <a:tailEnd/>
              </a:ln>
            </p:spPr>
            <p:txBody>
              <a:bodyPr wrap="none" anchor="ctr"/>
              <a:lstStyle/>
              <a:p>
                <a:endParaRPr lang="en-US"/>
              </a:p>
            </p:txBody>
          </p:sp>
          <p:sp>
            <p:nvSpPr>
              <p:cNvPr id="57360" name="Oval 35"/>
              <p:cNvSpPr>
                <a:spLocks noChangeArrowheads="1"/>
              </p:cNvSpPr>
              <p:nvPr/>
            </p:nvSpPr>
            <p:spPr bwMode="auto">
              <a:xfrm>
                <a:off x="1639" y="2704"/>
                <a:ext cx="80" cy="62"/>
              </a:xfrm>
              <a:prstGeom prst="ellipse">
                <a:avLst/>
              </a:prstGeom>
              <a:solidFill>
                <a:schemeClr val="accent1"/>
              </a:solidFill>
              <a:ln w="9525" algn="ctr">
                <a:solidFill>
                  <a:schemeClr val="tx1"/>
                </a:solidFill>
                <a:round/>
                <a:headEnd/>
                <a:tailEnd/>
              </a:ln>
            </p:spPr>
            <p:txBody>
              <a:bodyPr wrap="none" anchor="ctr"/>
              <a:lstStyle/>
              <a:p>
                <a:endParaRPr lang="en-US"/>
              </a:p>
            </p:txBody>
          </p:sp>
          <p:sp>
            <p:nvSpPr>
              <p:cNvPr id="57361" name="Oval 36"/>
              <p:cNvSpPr>
                <a:spLocks noChangeArrowheads="1"/>
              </p:cNvSpPr>
              <p:nvPr/>
            </p:nvSpPr>
            <p:spPr bwMode="auto">
              <a:xfrm>
                <a:off x="2340" y="2322"/>
                <a:ext cx="80" cy="62"/>
              </a:xfrm>
              <a:prstGeom prst="ellipse">
                <a:avLst/>
              </a:prstGeom>
              <a:solidFill>
                <a:schemeClr val="accent1"/>
              </a:solidFill>
              <a:ln w="9525" algn="ctr">
                <a:solidFill>
                  <a:schemeClr val="tx1"/>
                </a:solidFill>
                <a:round/>
                <a:headEnd/>
                <a:tailEnd/>
              </a:ln>
            </p:spPr>
            <p:txBody>
              <a:bodyPr wrap="none" anchor="ctr"/>
              <a:lstStyle/>
              <a:p>
                <a:endParaRPr lang="en-US"/>
              </a:p>
            </p:txBody>
          </p:sp>
          <p:sp>
            <p:nvSpPr>
              <p:cNvPr id="57362" name="Line 38"/>
              <p:cNvSpPr>
                <a:spLocks noChangeShapeType="1"/>
              </p:cNvSpPr>
              <p:nvPr/>
            </p:nvSpPr>
            <p:spPr bwMode="auto">
              <a:xfrm flipV="1">
                <a:off x="737" y="2218"/>
                <a:ext cx="1737" cy="1338"/>
              </a:xfrm>
              <a:prstGeom prst="line">
                <a:avLst/>
              </a:prstGeom>
              <a:noFill/>
              <a:ln w="38100">
                <a:solidFill>
                  <a:srgbClr val="FF6600"/>
                </a:solidFill>
                <a:round/>
                <a:headEnd/>
                <a:tailEnd/>
              </a:ln>
            </p:spPr>
            <p:txBody>
              <a:bodyPr/>
              <a:lstStyle/>
              <a:p>
                <a:endParaRPr lang="en-US"/>
              </a:p>
            </p:txBody>
          </p:sp>
          <p:sp>
            <p:nvSpPr>
              <p:cNvPr id="57363" name="Line 39"/>
              <p:cNvSpPr>
                <a:spLocks noChangeShapeType="1"/>
              </p:cNvSpPr>
              <p:nvPr/>
            </p:nvSpPr>
            <p:spPr bwMode="auto">
              <a:xfrm>
                <a:off x="1455" y="3006"/>
                <a:ext cx="842" cy="0"/>
              </a:xfrm>
              <a:prstGeom prst="line">
                <a:avLst/>
              </a:prstGeom>
              <a:noFill/>
              <a:ln w="9525">
                <a:solidFill>
                  <a:schemeClr val="tx1"/>
                </a:solidFill>
                <a:round/>
                <a:headEnd/>
                <a:tailEnd/>
              </a:ln>
            </p:spPr>
            <p:txBody>
              <a:bodyPr/>
              <a:lstStyle/>
              <a:p>
                <a:endParaRPr lang="en-US"/>
              </a:p>
            </p:txBody>
          </p:sp>
          <p:sp>
            <p:nvSpPr>
              <p:cNvPr id="57364" name="Arc 40"/>
              <p:cNvSpPr>
                <a:spLocks/>
              </p:cNvSpPr>
              <p:nvPr/>
            </p:nvSpPr>
            <p:spPr bwMode="auto">
              <a:xfrm rot="17250268" flipV="1">
                <a:off x="1795" y="2712"/>
                <a:ext cx="252" cy="308"/>
              </a:xfrm>
              <a:custGeom>
                <a:avLst/>
                <a:gdLst>
                  <a:gd name="T0" fmla="*/ 36 w 21572"/>
                  <a:gd name="T1" fmla="*/ 0 h 21381"/>
                  <a:gd name="T2" fmla="*/ 252 w 21572"/>
                  <a:gd name="T3" fmla="*/ 292 h 21381"/>
                  <a:gd name="T4" fmla="*/ 0 w 21572"/>
                  <a:gd name="T5" fmla="*/ 308 h 21381"/>
                  <a:gd name="T6" fmla="*/ 0 60000 65536"/>
                  <a:gd name="T7" fmla="*/ 0 60000 65536"/>
                  <a:gd name="T8" fmla="*/ 0 60000 65536"/>
                  <a:gd name="T9" fmla="*/ 0 w 21572"/>
                  <a:gd name="T10" fmla="*/ 0 h 21381"/>
                  <a:gd name="T11" fmla="*/ 21572 w 21572"/>
                  <a:gd name="T12" fmla="*/ 21381 h 21381"/>
                </a:gdLst>
                <a:ahLst/>
                <a:cxnLst>
                  <a:cxn ang="T6">
                    <a:pos x="T0" y="T1"/>
                  </a:cxn>
                  <a:cxn ang="T7">
                    <a:pos x="T2" y="T3"/>
                  </a:cxn>
                  <a:cxn ang="T8">
                    <a:pos x="T4" y="T5"/>
                  </a:cxn>
                </a:cxnLst>
                <a:rect l="T9" t="T10" r="T11" b="T12"/>
                <a:pathLst>
                  <a:path w="21572" h="21381" fill="none" extrusionOk="0">
                    <a:moveTo>
                      <a:pt x="3067" y="-1"/>
                    </a:moveTo>
                    <a:cubicBezTo>
                      <a:pt x="13289" y="1466"/>
                      <a:pt x="21043" y="9962"/>
                      <a:pt x="21571" y="20276"/>
                    </a:cubicBezTo>
                  </a:path>
                  <a:path w="21572" h="21381" stroke="0" extrusionOk="0">
                    <a:moveTo>
                      <a:pt x="3067" y="-1"/>
                    </a:moveTo>
                    <a:cubicBezTo>
                      <a:pt x="13289" y="1466"/>
                      <a:pt x="21043" y="9962"/>
                      <a:pt x="21571" y="20276"/>
                    </a:cubicBezTo>
                    <a:lnTo>
                      <a:pt x="0" y="21381"/>
                    </a:lnTo>
                    <a:close/>
                  </a:path>
                </a:pathLst>
              </a:custGeom>
              <a:noFill/>
              <a:ln w="9525">
                <a:solidFill>
                  <a:schemeClr val="tx1"/>
                </a:solidFill>
                <a:round/>
                <a:headEnd/>
                <a:tailEnd/>
              </a:ln>
            </p:spPr>
            <p:txBody>
              <a:bodyPr wrap="none" anchor="ctr"/>
              <a:lstStyle/>
              <a:p>
                <a:endParaRPr lang="en-US"/>
              </a:p>
            </p:txBody>
          </p:sp>
          <p:sp>
            <p:nvSpPr>
              <p:cNvPr id="57365" name="Text Box 41"/>
              <p:cNvSpPr txBox="1">
                <a:spLocks noChangeArrowheads="1"/>
              </p:cNvSpPr>
              <p:nvPr/>
            </p:nvSpPr>
            <p:spPr bwMode="auto">
              <a:xfrm>
                <a:off x="1648" y="2739"/>
                <a:ext cx="327" cy="288"/>
              </a:xfrm>
              <a:prstGeom prst="rect">
                <a:avLst/>
              </a:prstGeom>
              <a:noFill/>
              <a:ln w="9525" algn="ctr">
                <a:noFill/>
                <a:miter lim="800000"/>
                <a:headEnd/>
                <a:tailEnd/>
              </a:ln>
            </p:spPr>
            <p:txBody>
              <a:bodyPr>
                <a:spAutoFit/>
              </a:bodyPr>
              <a:lstStyle/>
              <a:p>
                <a:r>
                  <a:rPr lang="en-US" sz="2400" dirty="0">
                    <a:latin typeface="Symbol" pitchFamily="18" charset="2"/>
                  </a:rPr>
                  <a:t>f</a:t>
                </a:r>
                <a:r>
                  <a:rPr lang="en-US" sz="2400" dirty="0">
                    <a:latin typeface="Blazing" panose="00000400000000000000" pitchFamily="2" charset="0"/>
                  </a:rPr>
                  <a:t>’</a:t>
                </a:r>
              </a:p>
            </p:txBody>
          </p:sp>
          <p:sp>
            <p:nvSpPr>
              <p:cNvPr id="57366" name="Text Box 42"/>
              <p:cNvSpPr txBox="1">
                <a:spLocks noChangeArrowheads="1"/>
              </p:cNvSpPr>
              <p:nvPr/>
            </p:nvSpPr>
            <p:spPr bwMode="auto">
              <a:xfrm>
                <a:off x="2742" y="2434"/>
                <a:ext cx="2604" cy="291"/>
              </a:xfrm>
              <a:prstGeom prst="rect">
                <a:avLst/>
              </a:prstGeom>
              <a:solidFill>
                <a:srgbClr val="FFFF00"/>
              </a:solidFill>
              <a:ln w="9525" algn="ctr">
                <a:noFill/>
                <a:miter lim="800000"/>
                <a:headEnd/>
                <a:tailEnd/>
              </a:ln>
            </p:spPr>
            <p:txBody>
              <a:bodyPr wrap="square">
                <a:spAutoFit/>
              </a:bodyPr>
              <a:lstStyle/>
              <a:p>
                <a:pPr algn="l"/>
                <a:r>
                  <a:rPr lang="en-US" b="1" dirty="0">
                    <a:solidFill>
                      <a:schemeClr val="hlink"/>
                    </a:solidFill>
                  </a:rPr>
                  <a:t>Normally consolidated clay (</a:t>
                </a:r>
                <a:r>
                  <a:rPr lang="en-US" sz="2400" b="1" dirty="0">
                    <a:solidFill>
                      <a:schemeClr val="hlink"/>
                    </a:solidFill>
                  </a:rPr>
                  <a:t>c</a:t>
                </a:r>
                <a:r>
                  <a:rPr lang="en-US" sz="2400" b="1" dirty="0">
                    <a:solidFill>
                      <a:schemeClr val="hlink"/>
                    </a:solidFill>
                    <a:latin typeface="Blazing" panose="00000400000000000000" pitchFamily="2" charset="0"/>
                  </a:rPr>
                  <a:t>’</a:t>
                </a:r>
                <a:r>
                  <a:rPr lang="en-US" sz="2400" b="1" dirty="0">
                    <a:solidFill>
                      <a:schemeClr val="hlink"/>
                    </a:solidFill>
                  </a:rPr>
                  <a:t> </a:t>
                </a:r>
                <a:r>
                  <a:rPr lang="en-US" b="1" dirty="0">
                    <a:solidFill>
                      <a:schemeClr val="hlink"/>
                    </a:solidFill>
                  </a:rPr>
                  <a:t>= 0)</a:t>
                </a:r>
              </a:p>
            </p:txBody>
          </p:sp>
          <p:sp>
            <p:nvSpPr>
              <p:cNvPr id="57367" name="Line 43"/>
              <p:cNvSpPr>
                <a:spLocks noChangeShapeType="1"/>
              </p:cNvSpPr>
              <p:nvPr/>
            </p:nvSpPr>
            <p:spPr bwMode="auto">
              <a:xfrm flipH="1" flipV="1">
                <a:off x="2128" y="2501"/>
                <a:ext cx="638" cy="71"/>
              </a:xfrm>
              <a:prstGeom prst="line">
                <a:avLst/>
              </a:prstGeom>
              <a:noFill/>
              <a:ln w="25400">
                <a:solidFill>
                  <a:srgbClr val="0000FF"/>
                </a:solidFill>
                <a:prstDash val="dash"/>
                <a:round/>
                <a:headEnd/>
                <a:tailEnd type="triangle" w="med" len="med"/>
              </a:ln>
            </p:spPr>
            <p:txBody>
              <a:bodyPr/>
              <a:lstStyle/>
              <a:p>
                <a:endParaRPr lang="en-US"/>
              </a:p>
            </p:txBody>
          </p:sp>
        </p:grpSp>
      </p:grpSp>
      <p:sp>
        <p:nvSpPr>
          <p:cNvPr id="80940" name="Text Box 44"/>
          <p:cNvSpPr txBox="1">
            <a:spLocks noChangeArrowheads="1"/>
          </p:cNvSpPr>
          <p:nvPr/>
        </p:nvSpPr>
        <p:spPr bwMode="auto">
          <a:xfrm>
            <a:off x="202406" y="283029"/>
            <a:ext cx="8428037" cy="1200329"/>
          </a:xfrm>
          <a:prstGeom prst="rect">
            <a:avLst/>
          </a:prstGeom>
          <a:noFill/>
          <a:ln w="9525" algn="ctr">
            <a:noFill/>
            <a:miter lim="800000"/>
            <a:headEnd/>
            <a:tailEnd/>
          </a:ln>
        </p:spPr>
        <p:txBody>
          <a:bodyPr>
            <a:spAutoFit/>
          </a:bodyPr>
          <a:lstStyle/>
          <a:p>
            <a:pPr algn="just" rtl="0"/>
            <a:r>
              <a:rPr lang="en-US" sz="2400" b="1" dirty="0">
                <a:latin typeface="+mn-lt"/>
              </a:rPr>
              <a:t>In case of </a:t>
            </a:r>
            <a:r>
              <a:rPr lang="en-US" sz="2400" b="1" dirty="0">
                <a:solidFill>
                  <a:srgbClr val="FF0000"/>
                </a:solidFill>
                <a:latin typeface="+mn-lt"/>
              </a:rPr>
              <a:t>clay</a:t>
            </a:r>
            <a:r>
              <a:rPr lang="en-US" sz="2400" b="1" dirty="0">
                <a:latin typeface="+mn-lt"/>
              </a:rPr>
              <a:t>, horizontal displacement should be applied at a </a:t>
            </a:r>
            <a:r>
              <a:rPr lang="en-US" sz="2400" b="1" dirty="0">
                <a:solidFill>
                  <a:srgbClr val="0000FF"/>
                </a:solidFill>
                <a:latin typeface="+mn-lt"/>
              </a:rPr>
              <a:t>very</a:t>
            </a:r>
            <a:r>
              <a:rPr lang="en-US" sz="2400" b="1" dirty="0">
                <a:latin typeface="+mn-lt"/>
              </a:rPr>
              <a:t> </a:t>
            </a:r>
            <a:r>
              <a:rPr lang="en-US" sz="2400" b="1" dirty="0">
                <a:solidFill>
                  <a:srgbClr val="0000FF"/>
                </a:solidFill>
                <a:latin typeface="+mn-lt"/>
              </a:rPr>
              <a:t>slow</a:t>
            </a:r>
            <a:r>
              <a:rPr lang="en-US" sz="2400" b="1" dirty="0">
                <a:latin typeface="+mn-lt"/>
              </a:rPr>
              <a:t> </a:t>
            </a:r>
            <a:r>
              <a:rPr lang="en-US" sz="2400" b="1" dirty="0">
                <a:solidFill>
                  <a:srgbClr val="0000FF"/>
                </a:solidFill>
                <a:latin typeface="+mn-lt"/>
              </a:rPr>
              <a:t>rate</a:t>
            </a:r>
            <a:r>
              <a:rPr lang="en-US" sz="2400" b="1" dirty="0">
                <a:latin typeface="+mn-lt"/>
              </a:rPr>
              <a:t> to allow dissipation of pore water pressure (therefore, one test would take </a:t>
            </a:r>
            <a:r>
              <a:rPr lang="en-US" sz="2400" b="1" dirty="0">
                <a:solidFill>
                  <a:srgbClr val="0000FF"/>
                </a:solidFill>
                <a:latin typeface="+mn-lt"/>
              </a:rPr>
              <a:t>several</a:t>
            </a:r>
            <a:r>
              <a:rPr lang="en-US" sz="2400" b="1" dirty="0">
                <a:latin typeface="+mn-lt"/>
              </a:rPr>
              <a:t> </a:t>
            </a:r>
            <a:r>
              <a:rPr lang="en-US" sz="2400" b="1" dirty="0">
                <a:solidFill>
                  <a:srgbClr val="FF0000"/>
                </a:solidFill>
                <a:latin typeface="+mn-lt"/>
              </a:rPr>
              <a:t>days</a:t>
            </a:r>
            <a:r>
              <a:rPr lang="en-US" sz="2400" b="1" dirty="0">
                <a:latin typeface="+mn-lt"/>
              </a:rPr>
              <a:t> to finish)</a:t>
            </a:r>
          </a:p>
        </p:txBody>
      </p:sp>
      <p:grpSp>
        <p:nvGrpSpPr>
          <p:cNvPr id="5" name="Group 54"/>
          <p:cNvGrpSpPr>
            <a:grpSpLocks/>
          </p:cNvGrpSpPr>
          <p:nvPr/>
        </p:nvGrpSpPr>
        <p:grpSpPr bwMode="auto">
          <a:xfrm>
            <a:off x="1128713" y="2608717"/>
            <a:ext cx="6883399" cy="1709737"/>
            <a:chOff x="711" y="1900"/>
            <a:chExt cx="4336" cy="1077"/>
          </a:xfrm>
        </p:grpSpPr>
        <p:sp>
          <p:nvSpPr>
            <p:cNvPr id="57351" name="Oval 45"/>
            <p:cNvSpPr>
              <a:spLocks noChangeArrowheads="1"/>
            </p:cNvSpPr>
            <p:nvPr/>
          </p:nvSpPr>
          <p:spPr bwMode="auto">
            <a:xfrm>
              <a:off x="966" y="2793"/>
              <a:ext cx="80" cy="62"/>
            </a:xfrm>
            <a:prstGeom prst="ellipse">
              <a:avLst/>
            </a:prstGeom>
            <a:solidFill>
              <a:schemeClr val="hlink"/>
            </a:solidFill>
            <a:ln w="9525" algn="ctr">
              <a:solidFill>
                <a:schemeClr val="tx1"/>
              </a:solidFill>
              <a:round/>
              <a:headEnd/>
              <a:tailEnd/>
            </a:ln>
          </p:spPr>
          <p:txBody>
            <a:bodyPr wrap="none" anchor="ctr"/>
            <a:lstStyle/>
            <a:p>
              <a:endParaRPr lang="en-US"/>
            </a:p>
          </p:txBody>
        </p:sp>
        <p:sp>
          <p:nvSpPr>
            <p:cNvPr id="57352" name="Oval 46"/>
            <p:cNvSpPr>
              <a:spLocks noChangeArrowheads="1"/>
            </p:cNvSpPr>
            <p:nvPr/>
          </p:nvSpPr>
          <p:spPr bwMode="auto">
            <a:xfrm>
              <a:off x="1522" y="2411"/>
              <a:ext cx="80" cy="62"/>
            </a:xfrm>
            <a:prstGeom prst="ellipse">
              <a:avLst/>
            </a:prstGeom>
            <a:solidFill>
              <a:schemeClr val="hlink"/>
            </a:solidFill>
            <a:ln w="9525" algn="ctr">
              <a:solidFill>
                <a:schemeClr val="tx1"/>
              </a:solidFill>
              <a:round/>
              <a:headEnd/>
              <a:tailEnd/>
            </a:ln>
          </p:spPr>
          <p:txBody>
            <a:bodyPr wrap="none" anchor="ctr"/>
            <a:lstStyle/>
            <a:p>
              <a:endParaRPr lang="en-US"/>
            </a:p>
          </p:txBody>
        </p:sp>
        <p:sp>
          <p:nvSpPr>
            <p:cNvPr id="57353" name="Oval 47"/>
            <p:cNvSpPr>
              <a:spLocks noChangeArrowheads="1"/>
            </p:cNvSpPr>
            <p:nvPr/>
          </p:nvSpPr>
          <p:spPr bwMode="auto">
            <a:xfrm>
              <a:off x="2197" y="2064"/>
              <a:ext cx="80" cy="62"/>
            </a:xfrm>
            <a:prstGeom prst="ellipse">
              <a:avLst/>
            </a:prstGeom>
            <a:solidFill>
              <a:schemeClr val="hlink"/>
            </a:solidFill>
            <a:ln w="9525" algn="ctr">
              <a:solidFill>
                <a:schemeClr val="tx1"/>
              </a:solidFill>
              <a:round/>
              <a:headEnd/>
              <a:tailEnd/>
            </a:ln>
          </p:spPr>
          <p:txBody>
            <a:bodyPr wrap="none" anchor="ctr"/>
            <a:lstStyle/>
            <a:p>
              <a:endParaRPr lang="en-US"/>
            </a:p>
          </p:txBody>
        </p:sp>
        <p:sp>
          <p:nvSpPr>
            <p:cNvPr id="57354" name="Line 48"/>
            <p:cNvSpPr>
              <a:spLocks noChangeShapeType="1"/>
            </p:cNvSpPr>
            <p:nvPr/>
          </p:nvSpPr>
          <p:spPr bwMode="auto">
            <a:xfrm flipH="1">
              <a:off x="711" y="1931"/>
              <a:ext cx="1745" cy="1046"/>
            </a:xfrm>
            <a:prstGeom prst="line">
              <a:avLst/>
            </a:prstGeom>
            <a:noFill/>
            <a:ln w="38100">
              <a:solidFill>
                <a:srgbClr val="0000FF"/>
              </a:solidFill>
              <a:round/>
              <a:headEnd/>
              <a:tailEnd/>
            </a:ln>
          </p:spPr>
          <p:txBody>
            <a:bodyPr/>
            <a:lstStyle/>
            <a:p>
              <a:endParaRPr lang="en-US"/>
            </a:p>
          </p:txBody>
        </p:sp>
        <p:sp>
          <p:nvSpPr>
            <p:cNvPr id="57355" name="Text Box 49"/>
            <p:cNvSpPr txBox="1">
              <a:spLocks noChangeArrowheads="1"/>
            </p:cNvSpPr>
            <p:nvPr/>
          </p:nvSpPr>
          <p:spPr bwMode="auto">
            <a:xfrm>
              <a:off x="2778" y="1900"/>
              <a:ext cx="2269" cy="291"/>
            </a:xfrm>
            <a:prstGeom prst="rect">
              <a:avLst/>
            </a:prstGeom>
            <a:solidFill>
              <a:srgbClr val="FFFF00"/>
            </a:solidFill>
            <a:ln w="9525" algn="ctr">
              <a:noFill/>
              <a:miter lim="800000"/>
              <a:headEnd/>
              <a:tailEnd/>
            </a:ln>
          </p:spPr>
          <p:txBody>
            <a:bodyPr wrap="square">
              <a:spAutoFit/>
            </a:bodyPr>
            <a:lstStyle/>
            <a:p>
              <a:pPr algn="l" rtl="0"/>
              <a:r>
                <a:rPr lang="en-US" b="1" dirty="0">
                  <a:solidFill>
                    <a:schemeClr val="hlink"/>
                  </a:solidFill>
                </a:rPr>
                <a:t>Overconsolidated clay </a:t>
              </a:r>
              <a:r>
                <a:rPr lang="en-US" b="1" dirty="0" smtClean="0">
                  <a:solidFill>
                    <a:schemeClr val="hlink"/>
                  </a:solidFill>
                </a:rPr>
                <a:t>(C</a:t>
              </a:r>
              <a:r>
                <a:rPr lang="en-US" sz="2400" b="1" dirty="0" smtClean="0">
                  <a:solidFill>
                    <a:schemeClr val="hlink"/>
                  </a:solidFill>
                  <a:latin typeface="Blazing" panose="00000400000000000000" pitchFamily="2" charset="0"/>
                </a:rPr>
                <a:t>’</a:t>
              </a:r>
              <a:r>
                <a:rPr lang="en-US" sz="2400" b="1" dirty="0" smtClean="0">
                  <a:solidFill>
                    <a:schemeClr val="hlink"/>
                  </a:solidFill>
                </a:rPr>
                <a:t> </a:t>
              </a:r>
              <a:r>
                <a:rPr lang="en-US" b="1" dirty="0">
                  <a:solidFill>
                    <a:schemeClr val="hlink"/>
                  </a:solidFill>
                </a:rPr>
                <a:t>≠ 0)</a:t>
              </a:r>
            </a:p>
          </p:txBody>
        </p:sp>
        <p:sp>
          <p:nvSpPr>
            <p:cNvPr id="57356" name="Line 50"/>
            <p:cNvSpPr>
              <a:spLocks noChangeShapeType="1"/>
            </p:cNvSpPr>
            <p:nvPr/>
          </p:nvSpPr>
          <p:spPr bwMode="auto">
            <a:xfrm flipH="1" flipV="1">
              <a:off x="2348" y="1994"/>
              <a:ext cx="434" cy="35"/>
            </a:xfrm>
            <a:prstGeom prst="line">
              <a:avLst/>
            </a:prstGeom>
            <a:noFill/>
            <a:ln w="25400">
              <a:solidFill>
                <a:srgbClr val="0000FF"/>
              </a:solidFill>
              <a:prstDash val="dash"/>
              <a:round/>
              <a:headEnd/>
              <a:tailEnd type="triangle" w="med" len="med"/>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9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090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7" grpId="0"/>
      <p:bldP spid="8094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Text Box 5"/>
          <p:cNvSpPr txBox="1">
            <a:spLocks noChangeArrowheads="1"/>
          </p:cNvSpPr>
          <p:nvPr/>
        </p:nvSpPr>
        <p:spPr bwMode="auto">
          <a:xfrm>
            <a:off x="374195" y="391518"/>
            <a:ext cx="8109857" cy="3046988"/>
          </a:xfrm>
          <a:prstGeom prst="rect">
            <a:avLst/>
          </a:prstGeom>
          <a:noFill/>
          <a:ln w="9525">
            <a:noFill/>
            <a:miter lim="800000"/>
            <a:headEnd/>
            <a:tailEnd/>
          </a:ln>
          <a:effectLst/>
        </p:spPr>
        <p:txBody>
          <a:bodyPr wrap="square">
            <a:spAutoFit/>
          </a:bodyPr>
          <a:lstStyle/>
          <a:p>
            <a:pPr marL="225425" indent="-225425" algn="just" rtl="0">
              <a:spcBef>
                <a:spcPct val="50000"/>
              </a:spcBef>
              <a:buFont typeface="Arial" pitchFamily="34" charset="0"/>
              <a:buChar char="•"/>
            </a:pPr>
            <a:r>
              <a:rPr lang="en-US" sz="2400" b="1" dirty="0" smtClean="0">
                <a:latin typeface="+mn-lt"/>
              </a:rPr>
              <a:t>This test is probably the </a:t>
            </a:r>
            <a:r>
              <a:rPr lang="en-US" sz="2400" b="1" dirty="0" smtClean="0">
                <a:solidFill>
                  <a:srgbClr val="0000FF"/>
                </a:solidFill>
                <a:latin typeface="+mn-lt"/>
              </a:rPr>
              <a:t>oldest</a:t>
            </a:r>
            <a:r>
              <a:rPr lang="en-US" sz="2400" b="1" dirty="0" smtClean="0">
                <a:latin typeface="+mn-lt"/>
              </a:rPr>
              <a:t> strength test because </a:t>
            </a:r>
            <a:r>
              <a:rPr lang="en-US" sz="2400" b="1" dirty="0" smtClean="0">
                <a:solidFill>
                  <a:srgbClr val="0B0BEF"/>
                </a:solidFill>
                <a:latin typeface="+mn-lt"/>
              </a:rPr>
              <a:t>Coulomb</a:t>
            </a:r>
            <a:r>
              <a:rPr lang="en-US" sz="2400" b="1" dirty="0" smtClean="0">
                <a:latin typeface="+mn-lt"/>
              </a:rPr>
              <a:t> used a type of shear box test more than two centuries ago to determine the necessary parameters for his strength equation.</a:t>
            </a:r>
          </a:p>
          <a:p>
            <a:pPr marL="225425" indent="-225425" algn="just" rtl="0">
              <a:spcBef>
                <a:spcPct val="50000"/>
              </a:spcBef>
              <a:buFont typeface="Arial" pitchFamily="34" charset="0"/>
              <a:buChar char="•"/>
            </a:pPr>
            <a:r>
              <a:rPr lang="en-US" sz="2400" b="1" dirty="0" smtClean="0">
                <a:latin typeface="+mn-lt"/>
              </a:rPr>
              <a:t> The test is quick and </a:t>
            </a:r>
            <a:r>
              <a:rPr lang="en-US" sz="2400" b="1" dirty="0" err="1" smtClean="0">
                <a:latin typeface="+mn-lt"/>
              </a:rPr>
              <a:t>inexpansive</a:t>
            </a:r>
            <a:r>
              <a:rPr lang="en-US" sz="2400" b="1" dirty="0" smtClean="0">
                <a:latin typeface="+mn-lt"/>
              </a:rPr>
              <a:t> and common in practice.</a:t>
            </a:r>
          </a:p>
          <a:p>
            <a:pPr marL="225425" indent="-225425" algn="just" rtl="0">
              <a:spcBef>
                <a:spcPct val="50000"/>
              </a:spcBef>
              <a:buFont typeface="Arial" pitchFamily="34" charset="0"/>
              <a:buChar char="•"/>
            </a:pPr>
            <a:r>
              <a:rPr lang="en-US" sz="2400" b="1" dirty="0" smtClean="0">
                <a:latin typeface="+mn-lt"/>
              </a:rPr>
              <a:t>Used to determine the shear strength of both cohesive as well as non-cohesive soils.</a:t>
            </a:r>
          </a:p>
        </p:txBody>
      </p:sp>
      <p:sp>
        <p:nvSpPr>
          <p:cNvPr id="3" name="Rectangle 2"/>
          <p:cNvSpPr/>
          <p:nvPr/>
        </p:nvSpPr>
        <p:spPr>
          <a:xfrm>
            <a:off x="374195" y="3436156"/>
            <a:ext cx="8109857" cy="1200329"/>
          </a:xfrm>
          <a:prstGeom prst="rect">
            <a:avLst/>
          </a:prstGeom>
        </p:spPr>
        <p:txBody>
          <a:bodyPr wrap="square">
            <a:spAutoFit/>
          </a:bodyPr>
          <a:lstStyle/>
          <a:p>
            <a:pPr marL="342900" indent="-342900" algn="just" rtl="0">
              <a:buFont typeface="Arial" panose="020B0604020202020204" pitchFamily="34" charset="0"/>
              <a:buChar char="•"/>
            </a:pPr>
            <a:r>
              <a:rPr lang="en-US" sz="2400" b="1" dirty="0">
                <a:latin typeface="+mn-lt"/>
              </a:rPr>
              <a:t>The test equipment consists of a metal box in which the soil specimen is placed</a:t>
            </a:r>
            <a:r>
              <a:rPr lang="en-US" sz="2400" b="1" dirty="0" smtClean="0">
                <a:latin typeface="+mn-lt"/>
              </a:rPr>
              <a:t>. </a:t>
            </a:r>
            <a:r>
              <a:rPr lang="en-US" sz="2400" b="1" dirty="0">
                <a:latin typeface="+mn-lt"/>
              </a:rPr>
              <a:t>The box is split horizontally into two </a:t>
            </a:r>
            <a:r>
              <a:rPr lang="en-US" sz="2400" b="1" dirty="0" smtClean="0">
                <a:latin typeface="+mn-lt"/>
              </a:rPr>
              <a:t>halves.</a:t>
            </a:r>
            <a:endParaRPr lang="en-US" sz="2400" b="1" dirty="0">
              <a:latin typeface="+mn-lt"/>
            </a:endParaRPr>
          </a:p>
        </p:txBody>
      </p:sp>
      <p:sp>
        <p:nvSpPr>
          <p:cNvPr id="4" name="Rectangle 3"/>
          <p:cNvSpPr/>
          <p:nvPr/>
        </p:nvSpPr>
        <p:spPr>
          <a:xfrm>
            <a:off x="374195" y="4645254"/>
            <a:ext cx="8109857" cy="830997"/>
          </a:xfrm>
          <a:prstGeom prst="rect">
            <a:avLst/>
          </a:prstGeom>
        </p:spPr>
        <p:txBody>
          <a:bodyPr wrap="square">
            <a:spAutoFit/>
          </a:bodyPr>
          <a:lstStyle/>
          <a:p>
            <a:pPr marL="342900" indent="-342900" algn="just" rtl="0">
              <a:buFont typeface="Arial" panose="020B0604020202020204" pitchFamily="34" charset="0"/>
              <a:buChar char="•"/>
            </a:pPr>
            <a:r>
              <a:rPr lang="en-US" sz="2400" b="1" dirty="0">
                <a:latin typeface="+mn-lt"/>
              </a:rPr>
              <a:t>The shear test can be either stress controlled or strain </a:t>
            </a:r>
            <a:r>
              <a:rPr lang="en-US" sz="2400" b="1" dirty="0" smtClean="0">
                <a:latin typeface="+mn-lt"/>
              </a:rPr>
              <a:t>controlled.</a:t>
            </a:r>
            <a:endParaRPr lang="en-US" sz="2400" b="1" dirty="0">
              <a:latin typeface="+mn-lt"/>
            </a:endParaRPr>
          </a:p>
        </p:txBody>
      </p:sp>
      <p:sp>
        <p:nvSpPr>
          <p:cNvPr id="5" name="Rectangle 3"/>
          <p:cNvSpPr>
            <a:spLocks noChangeArrowheads="1"/>
          </p:cNvSpPr>
          <p:nvPr/>
        </p:nvSpPr>
        <p:spPr bwMode="auto">
          <a:xfrm>
            <a:off x="157162" y="-112721"/>
            <a:ext cx="4271963" cy="552450"/>
          </a:xfrm>
          <a:prstGeom prst="rect">
            <a:avLst/>
          </a:prstGeom>
          <a:noFill/>
          <a:ln w="12700">
            <a:noFill/>
            <a:miter lim="800000"/>
            <a:headEnd/>
            <a:tailEnd/>
          </a:ln>
        </p:spPr>
        <p:txBody>
          <a:bodyPr vert="horz" wrap="square" lIns="90488" tIns="44450" rIns="90488" bIns="44450" numCol="1" anchor="b" anchorCtr="0" compatLnSpc="1">
            <a:prstTxWarp prst="textNoShape">
              <a:avLst/>
            </a:prstTxWarp>
          </a:bodyPr>
          <a:lstStyle/>
          <a:p>
            <a:pPr algn="ctr" rtl="0" eaLnBrk="0" hangingPunct="0"/>
            <a:r>
              <a:rPr lang="en-US" sz="2400" b="1" u="sng" dirty="0">
                <a:solidFill>
                  <a:srgbClr val="7030A0"/>
                </a:solidFill>
                <a:latin typeface="Arial" pitchFamily="34" charset="0"/>
                <a:cs typeface="Arial" pitchFamily="34" charset="0"/>
              </a:rPr>
              <a:t>Notes on Direct Shear Test</a:t>
            </a:r>
            <a:endParaRPr lang="tr-TR" sz="2400" b="1" u="sng" dirty="0">
              <a:solidFill>
                <a:srgbClr val="7030A0"/>
              </a:solidFill>
              <a:latin typeface="Arial" pitchFamily="34" charset="0"/>
              <a:cs typeface="Arial" pitchFamily="34" charset="0"/>
            </a:endParaRPr>
          </a:p>
        </p:txBody>
      </p:sp>
      <p:sp>
        <p:nvSpPr>
          <p:cNvPr id="2" name="Rectangle 1"/>
          <p:cNvSpPr/>
          <p:nvPr/>
        </p:nvSpPr>
        <p:spPr>
          <a:xfrm>
            <a:off x="374195" y="5556073"/>
            <a:ext cx="8109857" cy="830997"/>
          </a:xfrm>
          <a:prstGeom prst="rect">
            <a:avLst/>
          </a:prstGeom>
        </p:spPr>
        <p:txBody>
          <a:bodyPr wrap="square">
            <a:spAutoFit/>
          </a:bodyPr>
          <a:lstStyle/>
          <a:p>
            <a:pPr marL="342900" indent="-342900" algn="just" rtl="0">
              <a:buFont typeface="Arial" panose="020B0604020202020204" pitchFamily="34" charset="0"/>
              <a:buChar char="•"/>
            </a:pPr>
            <a:r>
              <a:rPr lang="tr-TR" sz="2400" b="1" dirty="0">
                <a:latin typeface="+mn-lt"/>
              </a:rPr>
              <a:t>Tests on sands and gravels are usually performed dry. Water does not significantly affect the (drained) strength.</a:t>
            </a:r>
            <a:endParaRPr lang="en-US" sz="2400" b="1" dirty="0">
              <a:latin typeface="+mn-lt"/>
            </a:endParaRPr>
          </a:p>
        </p:txBody>
      </p:sp>
    </p:spTree>
    <p:extLst>
      <p:ext uri="{BB962C8B-B14F-4D97-AF65-F5344CB8AC3E}">
        <p14:creationId xmlns:p14="http://schemas.microsoft.com/office/powerpoint/2010/main" val="255796233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bwMode="auto">
          <a:xfrm>
            <a:off x="266700" y="280075"/>
            <a:ext cx="8405813" cy="6033639"/>
          </a:xfrm>
          <a:noFill/>
          <a:ln w="12700">
            <a:noFill/>
            <a:miter lim="800000"/>
            <a:headEnd/>
            <a:tailEnd/>
          </a:ln>
        </p:spPr>
        <p:txBody>
          <a:bodyPr vert="horz" wrap="square" lIns="90488" tIns="44450" rIns="90488" bIns="44450" numCol="1" anchor="t" anchorCtr="0" compatLnSpc="1">
            <a:prstTxWarp prst="textNoShape">
              <a:avLst/>
            </a:prstTxWarp>
          </a:bodyPr>
          <a:lstStyle/>
          <a:p>
            <a:pPr marL="285750" indent="-285750" algn="just">
              <a:buClr>
                <a:srgbClr val="FF0000"/>
              </a:buClr>
              <a:buSzPct val="110000"/>
              <a:buFont typeface="Courier New" panose="02070309020205020404" pitchFamily="49" charset="0"/>
              <a:buChar char="o"/>
            </a:pPr>
            <a:r>
              <a:rPr lang="tr-TR" sz="2400" b="1" dirty="0" smtClean="0"/>
              <a:t>Usually </a:t>
            </a:r>
            <a:r>
              <a:rPr lang="tr-TR" sz="2400" b="1" dirty="0"/>
              <a:t>only relatively slow drained tests are performed in shear box apparatus. For clays rate of shearing must be chosen to prevent excess pore pressures building up. For sands and gravels tests can be performed </a:t>
            </a:r>
            <a:r>
              <a:rPr lang="tr-TR" sz="2400" b="1" dirty="0" smtClean="0"/>
              <a:t>quickly</a:t>
            </a:r>
            <a:r>
              <a:rPr lang="en-US" sz="2400" b="1" dirty="0" smtClean="0"/>
              <a:t>.</a:t>
            </a:r>
            <a:endParaRPr lang="tr-TR" sz="2400" b="1" dirty="0"/>
          </a:p>
          <a:p>
            <a:pPr marL="285750" indent="-285750" algn="just">
              <a:buClr>
                <a:srgbClr val="FF0000"/>
              </a:buClr>
              <a:buSzPct val="110000"/>
              <a:buFont typeface="Courier New" panose="02070309020205020404" pitchFamily="49" charset="0"/>
              <a:buChar char="o"/>
            </a:pPr>
            <a:r>
              <a:rPr lang="tr-TR" sz="2400" b="1" dirty="0" smtClean="0"/>
              <a:t>If </a:t>
            </a:r>
            <a:r>
              <a:rPr lang="tr-TR" sz="2400" b="1" dirty="0"/>
              <a:t>there are no excess pore pressures and as the pore pressure is approximately zero the </a:t>
            </a:r>
            <a:r>
              <a:rPr lang="tr-TR" sz="2400" b="1" dirty="0">
                <a:solidFill>
                  <a:srgbClr val="0000FF"/>
                </a:solidFill>
              </a:rPr>
              <a:t>total</a:t>
            </a:r>
            <a:r>
              <a:rPr lang="tr-TR" sz="2400" b="1" dirty="0"/>
              <a:t> and </a:t>
            </a:r>
            <a:r>
              <a:rPr lang="tr-TR" sz="2400" b="1" dirty="0">
                <a:solidFill>
                  <a:srgbClr val="0000FF"/>
                </a:solidFill>
              </a:rPr>
              <a:t>effective</a:t>
            </a:r>
            <a:r>
              <a:rPr lang="tr-TR" sz="2400" b="1" dirty="0"/>
              <a:t> stresses will be </a:t>
            </a:r>
            <a:r>
              <a:rPr lang="tr-TR" sz="2400" b="1" dirty="0">
                <a:solidFill>
                  <a:srgbClr val="0000FF"/>
                </a:solidFill>
              </a:rPr>
              <a:t>identical</a:t>
            </a:r>
            <a:r>
              <a:rPr lang="tr-TR" sz="2400" b="1" dirty="0"/>
              <a:t>. </a:t>
            </a:r>
          </a:p>
          <a:p>
            <a:pPr marL="285750" indent="-285750" algn="just">
              <a:buClr>
                <a:srgbClr val="FF0000"/>
              </a:buClr>
              <a:buSzPct val="110000"/>
              <a:buFont typeface="Courier New" panose="02070309020205020404" pitchFamily="49" charset="0"/>
              <a:buChar char="o"/>
            </a:pPr>
            <a:r>
              <a:rPr lang="tr-TR" sz="2400" b="1" dirty="0" smtClean="0"/>
              <a:t>The </a:t>
            </a:r>
            <a:r>
              <a:rPr lang="tr-TR" sz="2400" b="1" dirty="0"/>
              <a:t>failure stresses thus define an effective stress failure envelope from which the effective (drained) strength parameters </a:t>
            </a:r>
            <a:r>
              <a:rPr lang="en-US" sz="2400" b="1" dirty="0" smtClean="0"/>
              <a:t>C</a:t>
            </a:r>
            <a:r>
              <a:rPr lang="tr-TR" sz="2400" b="1" dirty="0" smtClean="0">
                <a:latin typeface="Blazing" panose="00000400000000000000" pitchFamily="2" charset="0"/>
              </a:rPr>
              <a:t>’</a:t>
            </a:r>
            <a:r>
              <a:rPr lang="tr-TR" sz="2400" b="1" dirty="0" smtClean="0"/>
              <a:t>, </a:t>
            </a:r>
            <a:r>
              <a:rPr lang="tr-TR" sz="2400" b="1" dirty="0">
                <a:latin typeface="Symbol" panose="05050102010706020507" pitchFamily="18" charset="2"/>
              </a:rPr>
              <a:t>f</a:t>
            </a:r>
            <a:r>
              <a:rPr lang="tr-TR" sz="2400" b="1" dirty="0">
                <a:latin typeface="Blazing" panose="00000400000000000000" pitchFamily="2" charset="0"/>
              </a:rPr>
              <a:t>’</a:t>
            </a:r>
            <a:r>
              <a:rPr lang="tr-TR" sz="2400" b="1" dirty="0"/>
              <a:t> can be determined</a:t>
            </a:r>
            <a:r>
              <a:rPr lang="tr-TR" sz="2400" b="1" dirty="0" smtClean="0"/>
              <a:t>.</a:t>
            </a:r>
            <a:endParaRPr lang="en-US" sz="2400" b="1" dirty="0" smtClean="0"/>
          </a:p>
          <a:p>
            <a:pPr algn="just">
              <a:buClr>
                <a:srgbClr val="FF0000"/>
              </a:buClr>
              <a:buSzPct val="110000"/>
              <a:buFont typeface="Courier New" panose="02070309020205020404" pitchFamily="49" charset="0"/>
              <a:buChar char="o"/>
            </a:pPr>
            <a:r>
              <a:rPr lang="tr-TR" sz="2400" b="1" dirty="0"/>
              <a:t>Normally consolidated clays (</a:t>
            </a:r>
            <a:r>
              <a:rPr lang="tr-TR" sz="2400" b="1" dirty="0" smtClean="0"/>
              <a:t>OCR</a:t>
            </a:r>
            <a:r>
              <a:rPr lang="en-US" sz="2400" b="1" dirty="0" smtClean="0"/>
              <a:t> </a:t>
            </a:r>
            <a:r>
              <a:rPr lang="tr-TR" sz="2400" b="1" dirty="0" smtClean="0"/>
              <a:t>=</a:t>
            </a:r>
            <a:r>
              <a:rPr lang="en-US" sz="2400" b="1" dirty="0" smtClean="0"/>
              <a:t> </a:t>
            </a:r>
            <a:r>
              <a:rPr lang="tr-TR" sz="2400" b="1" dirty="0" smtClean="0"/>
              <a:t>1</a:t>
            </a:r>
            <a:r>
              <a:rPr lang="tr-TR" sz="2400" b="1" dirty="0"/>
              <a:t>) and loose sands do not show </a:t>
            </a:r>
            <a:r>
              <a:rPr lang="tr-TR" sz="2400" b="1" dirty="0">
                <a:solidFill>
                  <a:srgbClr val="0000FF"/>
                </a:solidFill>
              </a:rPr>
              <a:t>separate</a:t>
            </a:r>
            <a:r>
              <a:rPr lang="tr-TR" sz="2400" b="1" dirty="0"/>
              <a:t> </a:t>
            </a:r>
            <a:r>
              <a:rPr lang="tr-TR" sz="2400" b="1" dirty="0">
                <a:solidFill>
                  <a:srgbClr val="0000FF"/>
                </a:solidFill>
              </a:rPr>
              <a:t>peak</a:t>
            </a:r>
            <a:r>
              <a:rPr lang="tr-TR" sz="2400" b="1" dirty="0"/>
              <a:t> and </a:t>
            </a:r>
            <a:r>
              <a:rPr lang="tr-TR" sz="2400" b="1" dirty="0">
                <a:solidFill>
                  <a:srgbClr val="0000FF"/>
                </a:solidFill>
              </a:rPr>
              <a:t>ultimate</a:t>
            </a:r>
            <a:r>
              <a:rPr lang="tr-TR" sz="2400" b="1" dirty="0"/>
              <a:t> failure loci, and for soils in these states </a:t>
            </a:r>
            <a:r>
              <a:rPr lang="en-US" sz="2400" b="1" dirty="0" smtClean="0"/>
              <a:t>C</a:t>
            </a:r>
            <a:r>
              <a:rPr lang="tr-TR" sz="2400" b="1" dirty="0" smtClean="0">
                <a:latin typeface="Blazing" panose="00000400000000000000" pitchFamily="2" charset="0"/>
              </a:rPr>
              <a:t>’</a:t>
            </a:r>
            <a:r>
              <a:rPr lang="tr-TR" sz="2400" b="1" dirty="0" smtClean="0"/>
              <a:t> </a:t>
            </a:r>
            <a:r>
              <a:rPr lang="tr-TR" sz="2400" b="1" dirty="0"/>
              <a:t>= 0.</a:t>
            </a:r>
          </a:p>
          <a:p>
            <a:pPr algn="just">
              <a:buClr>
                <a:srgbClr val="FF0000"/>
              </a:buClr>
              <a:buSzPct val="110000"/>
              <a:buFont typeface="Courier New" panose="02070309020205020404" pitchFamily="49" charset="0"/>
              <a:buChar char="o"/>
            </a:pPr>
            <a:r>
              <a:rPr lang="tr-TR" sz="2400" b="1" dirty="0"/>
              <a:t>Overconsolidated clays and dense sands have </a:t>
            </a:r>
            <a:r>
              <a:rPr lang="tr-TR" sz="2400" b="1" dirty="0">
                <a:solidFill>
                  <a:srgbClr val="0000FF"/>
                </a:solidFill>
              </a:rPr>
              <a:t>peak</a:t>
            </a:r>
            <a:r>
              <a:rPr lang="tr-TR" sz="2400" b="1" dirty="0"/>
              <a:t> strengths with </a:t>
            </a:r>
            <a:r>
              <a:rPr lang="en-US" sz="2400" b="1" dirty="0" smtClean="0"/>
              <a:t>C</a:t>
            </a:r>
            <a:r>
              <a:rPr lang="tr-TR" sz="2400" b="1" dirty="0" smtClean="0">
                <a:latin typeface="Blazing" panose="00000400000000000000" pitchFamily="2" charset="0"/>
              </a:rPr>
              <a:t>’</a:t>
            </a:r>
            <a:r>
              <a:rPr lang="tr-TR" sz="2400" b="1" dirty="0" smtClean="0"/>
              <a:t> </a:t>
            </a:r>
            <a:r>
              <a:rPr lang="tr-TR" sz="2400" b="1" dirty="0"/>
              <a:t>&gt; 0.</a:t>
            </a:r>
            <a:endParaRPr lang="en-US" sz="2400" b="1" dirty="0"/>
          </a:p>
          <a:p>
            <a:pPr marL="285750" indent="-285750" algn="just">
              <a:buClr>
                <a:srgbClr val="FF0000"/>
              </a:buClr>
              <a:buSzPct val="110000"/>
              <a:buFont typeface="Courier New" panose="02070309020205020404" pitchFamily="49" charset="0"/>
              <a:buChar char="o"/>
            </a:pPr>
            <a:endParaRPr lang="tr-TR" sz="2400" b="1" dirty="0"/>
          </a:p>
        </p:txBody>
      </p:sp>
    </p:spTree>
    <p:extLst>
      <p:ext uri="{BB962C8B-B14F-4D97-AF65-F5344CB8AC3E}">
        <p14:creationId xmlns:p14="http://schemas.microsoft.com/office/powerpoint/2010/main" val="455412182"/>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bwMode="auto">
          <a:xfrm>
            <a:off x="300034" y="633409"/>
            <a:ext cx="8129588" cy="4724403"/>
          </a:xfrm>
          <a:noFill/>
          <a:ln w="12700">
            <a:miter lim="800000"/>
            <a:headEnd/>
            <a:tailEnd/>
          </a:ln>
        </p:spPr>
        <p:txBody>
          <a:bodyPr vert="horz" wrap="square" lIns="90488" tIns="44450" rIns="90488" bIns="44450" numCol="1" anchor="t" anchorCtr="0" compatLnSpc="1">
            <a:prstTxWarp prst="textNoShape">
              <a:avLst/>
            </a:prstTxWarp>
          </a:bodyPr>
          <a:lstStyle/>
          <a:p>
            <a:pPr marL="285750" indent="-285750" algn="just">
              <a:buClr>
                <a:srgbClr val="FF0000"/>
              </a:buClr>
              <a:buSzPct val="110000"/>
              <a:buFont typeface="Courier New" panose="02070309020205020404" pitchFamily="49" charset="0"/>
              <a:buChar char="o"/>
            </a:pPr>
            <a:r>
              <a:rPr lang="en-US" sz="2400" b="1" dirty="0" smtClean="0"/>
              <a:t>Inexpensive, fast, and simple, especially for granular materials.</a:t>
            </a:r>
          </a:p>
          <a:p>
            <a:pPr marL="285750" indent="-285750" algn="just">
              <a:buClr>
                <a:srgbClr val="FF0000"/>
              </a:buClr>
              <a:buSzPct val="110000"/>
              <a:buFont typeface="Courier New" panose="02070309020205020404" pitchFamily="49" charset="0"/>
              <a:buChar char="o"/>
            </a:pPr>
            <a:r>
              <a:rPr lang="en-US" sz="2400" b="1" dirty="0"/>
              <a:t>Easiness of sample preparation in case of sand. </a:t>
            </a:r>
            <a:endParaRPr lang="en-US" sz="2400" b="1" dirty="0" smtClean="0"/>
          </a:p>
          <a:p>
            <a:pPr marL="285750" indent="-285750" algn="just">
              <a:buClr>
                <a:srgbClr val="FF0000"/>
              </a:buClr>
              <a:buSzPct val="110000"/>
              <a:buFont typeface="Courier New" panose="02070309020205020404" pitchFamily="49" charset="0"/>
              <a:buChar char="o"/>
            </a:pPr>
            <a:r>
              <a:rPr lang="en-US" sz="2400" b="1" dirty="0" smtClean="0"/>
              <a:t>Due </a:t>
            </a:r>
            <a:r>
              <a:rPr lang="en-US" sz="2400" b="1" dirty="0"/>
              <a:t>to the smaller thickness of the sample, rapid drainage can be achieved</a:t>
            </a:r>
            <a:endParaRPr lang="en-AU" sz="2400" b="1" dirty="0"/>
          </a:p>
          <a:p>
            <a:pPr marL="285750" indent="-285750" algn="just">
              <a:buClr>
                <a:srgbClr val="FF0000"/>
              </a:buClr>
              <a:buSzPct val="110000"/>
              <a:buFont typeface="Courier New" panose="02070309020205020404" pitchFamily="49" charset="0"/>
              <a:buChar char="o"/>
            </a:pPr>
            <a:r>
              <a:rPr lang="tr-TR" sz="2400" b="1" dirty="0"/>
              <a:t>Large deformations can be achieved by reversing shear direction. This is useful for determining the residual strength of a </a:t>
            </a:r>
            <a:r>
              <a:rPr lang="tr-TR" sz="2400" b="1" dirty="0" smtClean="0"/>
              <a:t>soil</a:t>
            </a:r>
            <a:r>
              <a:rPr lang="en-US" sz="2400" b="1" dirty="0" smtClean="0"/>
              <a:t>.</a:t>
            </a:r>
            <a:endParaRPr lang="tr-TR" sz="2400" b="1" dirty="0"/>
          </a:p>
          <a:p>
            <a:pPr marL="285750" indent="-285750" algn="just">
              <a:buClr>
                <a:srgbClr val="FF0000"/>
              </a:buClr>
              <a:buSzPct val="110000"/>
              <a:buFont typeface="Courier New" panose="02070309020205020404" pitchFamily="49" charset="0"/>
              <a:buChar char="o"/>
            </a:pPr>
            <a:r>
              <a:rPr lang="tr-TR" sz="2400" b="1" dirty="0"/>
              <a:t>Samples may be sheared along </a:t>
            </a:r>
            <a:r>
              <a:rPr lang="tr-TR" sz="2400" b="1" dirty="0">
                <a:solidFill>
                  <a:srgbClr val="0000FF"/>
                </a:solidFill>
              </a:rPr>
              <a:t>predetermined</a:t>
            </a:r>
            <a:r>
              <a:rPr lang="tr-TR" sz="2400" b="1" dirty="0"/>
              <a:t> planes. This is useful when the shear strengths along fissures or</a:t>
            </a:r>
            <a:r>
              <a:rPr lang="en-US" sz="2400" b="1" dirty="0"/>
              <a:t> an </a:t>
            </a:r>
            <a:r>
              <a:rPr lang="en-US" sz="2400" b="1" dirty="0">
                <a:solidFill>
                  <a:srgbClr val="0000FF"/>
                </a:solidFill>
              </a:rPr>
              <a:t>interface</a:t>
            </a:r>
            <a:r>
              <a:rPr lang="en-US" sz="2400" b="1" dirty="0"/>
              <a:t> is required</a:t>
            </a:r>
            <a:r>
              <a:rPr lang="tr-TR" sz="2400" b="1" dirty="0" smtClean="0"/>
              <a:t>.</a:t>
            </a:r>
            <a:endParaRPr lang="en-US" sz="2400" b="1" dirty="0" smtClean="0"/>
          </a:p>
          <a:p>
            <a:pPr marL="285750" indent="-285750" algn="just">
              <a:buClr>
                <a:srgbClr val="FF0000"/>
              </a:buClr>
              <a:buSzPct val="110000"/>
              <a:buFont typeface="Courier New" panose="02070309020205020404" pitchFamily="49" charset="0"/>
              <a:buChar char="o"/>
            </a:pPr>
            <a:endParaRPr lang="tr-TR" sz="2400" b="1" dirty="0"/>
          </a:p>
        </p:txBody>
      </p:sp>
      <p:sp>
        <p:nvSpPr>
          <p:cNvPr id="9" name="Rectangle 3"/>
          <p:cNvSpPr>
            <a:spLocks noChangeArrowheads="1"/>
          </p:cNvSpPr>
          <p:nvPr/>
        </p:nvSpPr>
        <p:spPr bwMode="auto">
          <a:xfrm>
            <a:off x="0" y="101598"/>
            <a:ext cx="5129213" cy="533400"/>
          </a:xfrm>
          <a:prstGeom prst="rect">
            <a:avLst/>
          </a:prstGeom>
          <a:noFill/>
          <a:ln w="12700">
            <a:noFill/>
            <a:miter lim="800000"/>
            <a:headEnd/>
            <a:tailEnd/>
          </a:ln>
        </p:spPr>
        <p:txBody>
          <a:bodyPr vert="horz" wrap="square" lIns="90488" tIns="44450" rIns="90488" bIns="44450" numCol="1" anchor="b" anchorCtr="0" compatLnSpc="1">
            <a:prstTxWarp prst="textNoShape">
              <a:avLst/>
            </a:prstTxWarp>
          </a:bodyPr>
          <a:lstStyle/>
          <a:p>
            <a:pPr algn="ctr" rtl="0" eaLnBrk="0" hangingPunct="0"/>
            <a:r>
              <a:rPr lang="en-US" sz="2400" b="1" u="sng" dirty="0" smtClean="0">
                <a:solidFill>
                  <a:srgbClr val="7030A0"/>
                </a:solidFill>
                <a:latin typeface="Arial" pitchFamily="34" charset="0"/>
                <a:cs typeface="Arial" pitchFamily="34" charset="0"/>
              </a:rPr>
              <a:t>A</a:t>
            </a:r>
            <a:r>
              <a:rPr lang="tr-TR" sz="2400" b="1" u="sng" dirty="0" smtClean="0">
                <a:solidFill>
                  <a:srgbClr val="7030A0"/>
                </a:solidFill>
                <a:latin typeface="Arial" pitchFamily="34" charset="0"/>
                <a:cs typeface="Arial" pitchFamily="34" charset="0"/>
              </a:rPr>
              <a:t>dvantages</a:t>
            </a:r>
            <a:r>
              <a:rPr lang="en-US" sz="2400" b="1" u="sng" dirty="0" smtClean="0">
                <a:solidFill>
                  <a:srgbClr val="7030A0"/>
                </a:solidFill>
                <a:latin typeface="Arial" pitchFamily="34" charset="0"/>
                <a:cs typeface="Arial" pitchFamily="34" charset="0"/>
              </a:rPr>
              <a:t> of direct </a:t>
            </a:r>
            <a:r>
              <a:rPr lang="en-US" sz="2400" b="1" u="sng" dirty="0">
                <a:solidFill>
                  <a:srgbClr val="7030A0"/>
                </a:solidFill>
                <a:latin typeface="Arial" pitchFamily="34" charset="0"/>
                <a:cs typeface="Arial" pitchFamily="34" charset="0"/>
              </a:rPr>
              <a:t>s</a:t>
            </a:r>
            <a:r>
              <a:rPr lang="tr-TR" sz="2400" b="1" u="sng" dirty="0">
                <a:solidFill>
                  <a:srgbClr val="7030A0"/>
                </a:solidFill>
                <a:latin typeface="Arial" pitchFamily="34" charset="0"/>
                <a:cs typeface="Arial" pitchFamily="34" charset="0"/>
              </a:rPr>
              <a:t>hear test</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bwMode="auto">
          <a:xfrm>
            <a:off x="328613" y="644525"/>
            <a:ext cx="8158162" cy="4684713"/>
          </a:xfrm>
          <a:noFill/>
          <a:ln w="12700">
            <a:noFill/>
            <a:miter lim="800000"/>
            <a:headEnd/>
            <a:tailEnd/>
          </a:ln>
        </p:spPr>
        <p:txBody>
          <a:bodyPr vert="horz" wrap="square" lIns="90488" tIns="44450" rIns="90488" bIns="44450" numCol="1" anchor="t" anchorCtr="0" compatLnSpc="1">
            <a:prstTxWarp prst="textNoShape">
              <a:avLst/>
            </a:prstTxWarp>
          </a:bodyPr>
          <a:lstStyle/>
          <a:p>
            <a:pPr marL="285750" indent="-285750" algn="just">
              <a:buClr>
                <a:srgbClr val="FF0000"/>
              </a:buClr>
              <a:buSzPct val="110000"/>
              <a:buFont typeface="Courier New" panose="02070309020205020404" pitchFamily="49" charset="0"/>
              <a:buChar char="o"/>
            </a:pPr>
            <a:r>
              <a:rPr lang="en-US" sz="2400" b="1" dirty="0"/>
              <a:t>Failure occurs along a </a:t>
            </a:r>
            <a:r>
              <a:rPr lang="en-US" sz="2400" b="1" dirty="0">
                <a:solidFill>
                  <a:srgbClr val="0000FF"/>
                </a:solidFill>
              </a:rPr>
              <a:t>predetermined</a:t>
            </a:r>
            <a:r>
              <a:rPr lang="en-US" sz="2400" b="1" dirty="0"/>
              <a:t> failure plane which may not be the weakest plane.</a:t>
            </a:r>
          </a:p>
          <a:p>
            <a:pPr marL="285750" indent="-285750" algn="just">
              <a:buClr>
                <a:srgbClr val="FF0000"/>
              </a:buClr>
              <a:buSzPct val="110000"/>
              <a:buFont typeface="Courier New" panose="02070309020205020404" pitchFamily="49" charset="0"/>
              <a:buChar char="o"/>
            </a:pPr>
            <a:r>
              <a:rPr lang="en-US" sz="2400" b="1" dirty="0"/>
              <a:t> </a:t>
            </a:r>
            <a:r>
              <a:rPr lang="tr-TR" sz="2400" b="1" dirty="0" smtClean="0">
                <a:solidFill>
                  <a:srgbClr val="0000FF"/>
                </a:solidFill>
              </a:rPr>
              <a:t>Non-uniform</a:t>
            </a:r>
            <a:r>
              <a:rPr lang="tr-TR" sz="2400" b="1" dirty="0" smtClean="0"/>
              <a:t> </a:t>
            </a:r>
            <a:r>
              <a:rPr lang="en-US" sz="2400" b="1" dirty="0"/>
              <a:t>of</a:t>
            </a:r>
            <a:r>
              <a:rPr lang="tr-TR" sz="2400" b="1" dirty="0"/>
              <a:t> </a:t>
            </a:r>
            <a:r>
              <a:rPr lang="en-US" sz="2400" b="1" dirty="0"/>
              <a:t>shear </a:t>
            </a:r>
            <a:r>
              <a:rPr lang="tr-TR" sz="2400" b="1" dirty="0"/>
              <a:t>stresses </a:t>
            </a:r>
            <a:r>
              <a:rPr lang="en-US" sz="2400" b="1" dirty="0"/>
              <a:t>along failure surface </a:t>
            </a:r>
            <a:r>
              <a:rPr lang="tr-TR" sz="2400" b="1" dirty="0"/>
              <a:t>in the specimen. </a:t>
            </a:r>
            <a:r>
              <a:rPr lang="en-US" sz="2400" b="1" dirty="0" smtClean="0"/>
              <a:t>There are rather stress </a:t>
            </a:r>
            <a:r>
              <a:rPr lang="en-US" sz="2400" b="1" dirty="0" smtClean="0">
                <a:solidFill>
                  <a:srgbClr val="0000FF"/>
                </a:solidFill>
              </a:rPr>
              <a:t>concentrations</a:t>
            </a:r>
            <a:r>
              <a:rPr lang="en-US" sz="2400" b="1" dirty="0" smtClean="0"/>
              <a:t> at the sample boundaries, which lead to highly </a:t>
            </a:r>
            <a:r>
              <a:rPr lang="en-US" sz="2400" b="1" dirty="0" err="1" smtClean="0"/>
              <a:t>nonuniform</a:t>
            </a:r>
            <a:r>
              <a:rPr lang="en-US" sz="2400" b="1" dirty="0" smtClean="0"/>
              <a:t> stress conditions within the test specimen itself.</a:t>
            </a:r>
            <a:endParaRPr lang="tr-TR" sz="2400" b="1" dirty="0"/>
          </a:p>
          <a:p>
            <a:pPr marL="285750" indent="-285750" algn="just">
              <a:buClr>
                <a:srgbClr val="FF0000"/>
              </a:buClr>
              <a:buSzPct val="110000"/>
              <a:buFont typeface="Courier New" panose="02070309020205020404" pitchFamily="49" charset="0"/>
              <a:buChar char="o"/>
            </a:pPr>
            <a:r>
              <a:rPr lang="tr-TR" sz="2400" b="1" dirty="0" smtClean="0"/>
              <a:t>There </a:t>
            </a:r>
            <a:r>
              <a:rPr lang="tr-TR" sz="2400" b="1" dirty="0"/>
              <a:t>is no means of estimating </a:t>
            </a:r>
            <a:r>
              <a:rPr lang="tr-TR" sz="2400" b="1" dirty="0">
                <a:solidFill>
                  <a:srgbClr val="0000FF"/>
                </a:solidFill>
              </a:rPr>
              <a:t>pore</a:t>
            </a:r>
            <a:r>
              <a:rPr lang="tr-TR" sz="2400" b="1" dirty="0"/>
              <a:t> </a:t>
            </a:r>
            <a:r>
              <a:rPr lang="tr-TR" sz="2400" b="1" dirty="0" smtClean="0">
                <a:solidFill>
                  <a:srgbClr val="0000FF"/>
                </a:solidFill>
              </a:rPr>
              <a:t>pressures</a:t>
            </a:r>
            <a:r>
              <a:rPr lang="en-US" sz="2400" b="1" dirty="0" smtClean="0"/>
              <a:t>,</a:t>
            </a:r>
            <a:r>
              <a:rPr lang="tr-TR" sz="2400" b="1" dirty="0" smtClean="0"/>
              <a:t> </a:t>
            </a:r>
            <a:r>
              <a:rPr lang="tr-TR" sz="2400" b="1" dirty="0"/>
              <a:t>so effective stresses cannot be determined </a:t>
            </a:r>
            <a:r>
              <a:rPr lang="en-US" sz="2400" b="1" dirty="0" smtClean="0"/>
              <a:t>and only the total normal stress can be determined.</a:t>
            </a:r>
          </a:p>
          <a:p>
            <a:pPr marL="285750" indent="-285750" algn="just">
              <a:buClr>
                <a:srgbClr val="FF0000"/>
              </a:buClr>
              <a:buSzPct val="110000"/>
              <a:buFont typeface="Courier New" panose="02070309020205020404" pitchFamily="49" charset="0"/>
              <a:buChar char="o"/>
            </a:pPr>
            <a:r>
              <a:rPr lang="en-US" sz="2400" b="1" dirty="0" smtClean="0"/>
              <a:t>It is very difficult if not impossible to control </a:t>
            </a:r>
            <a:r>
              <a:rPr lang="en-US" sz="2400" b="1" dirty="0" smtClean="0">
                <a:solidFill>
                  <a:srgbClr val="0000FF"/>
                </a:solidFill>
              </a:rPr>
              <a:t>drainage</a:t>
            </a:r>
            <a:r>
              <a:rPr lang="en-US" sz="2400" b="1" dirty="0" smtClean="0"/>
              <a:t>, especially for fine-grained soils. Consequently, the test is not suitable for other than </a:t>
            </a:r>
            <a:r>
              <a:rPr lang="en-US" sz="2400" b="1" dirty="0" smtClean="0">
                <a:solidFill>
                  <a:srgbClr val="0000FF"/>
                </a:solidFill>
              </a:rPr>
              <a:t>completely</a:t>
            </a:r>
            <a:r>
              <a:rPr lang="en-US" sz="2400" b="1" dirty="0" smtClean="0"/>
              <a:t> </a:t>
            </a:r>
            <a:r>
              <a:rPr lang="en-US" sz="2400" b="1" dirty="0" smtClean="0">
                <a:solidFill>
                  <a:srgbClr val="0000FF"/>
                </a:solidFill>
              </a:rPr>
              <a:t>drained</a:t>
            </a:r>
            <a:r>
              <a:rPr lang="en-US" sz="2400" b="1" dirty="0" smtClean="0"/>
              <a:t> conditions.</a:t>
            </a:r>
            <a:endParaRPr lang="tr-TR" sz="2400" b="1" dirty="0"/>
          </a:p>
        </p:txBody>
      </p:sp>
      <p:sp>
        <p:nvSpPr>
          <p:cNvPr id="39939" name="Rectangle 3"/>
          <p:cNvSpPr>
            <a:spLocks noChangeArrowheads="1"/>
          </p:cNvSpPr>
          <p:nvPr/>
        </p:nvSpPr>
        <p:spPr bwMode="auto">
          <a:xfrm>
            <a:off x="0" y="87084"/>
            <a:ext cx="5543551" cy="533400"/>
          </a:xfrm>
          <a:prstGeom prst="rect">
            <a:avLst/>
          </a:prstGeom>
          <a:noFill/>
          <a:ln w="12700">
            <a:noFill/>
            <a:miter lim="800000"/>
            <a:headEnd/>
            <a:tailEnd/>
          </a:ln>
        </p:spPr>
        <p:txBody>
          <a:bodyPr vert="horz" wrap="square" lIns="90488" tIns="44450" rIns="90488" bIns="44450" numCol="1" anchor="b" anchorCtr="0" compatLnSpc="1">
            <a:prstTxWarp prst="textNoShape">
              <a:avLst/>
            </a:prstTxWarp>
          </a:bodyPr>
          <a:lstStyle/>
          <a:p>
            <a:pPr algn="ctr" rtl="0" eaLnBrk="0" hangingPunct="0"/>
            <a:r>
              <a:rPr lang="en-US" sz="2400" b="1" u="sng" dirty="0" smtClean="0">
                <a:solidFill>
                  <a:srgbClr val="7030A0"/>
                </a:solidFill>
                <a:latin typeface="Arial" pitchFamily="34" charset="0"/>
                <a:cs typeface="Arial" pitchFamily="34" charset="0"/>
              </a:rPr>
              <a:t>D</a:t>
            </a:r>
            <a:r>
              <a:rPr lang="tr-TR" sz="2400" b="1" u="sng" dirty="0" smtClean="0">
                <a:solidFill>
                  <a:srgbClr val="7030A0"/>
                </a:solidFill>
                <a:latin typeface="Arial" pitchFamily="34" charset="0"/>
                <a:cs typeface="Arial" pitchFamily="34" charset="0"/>
              </a:rPr>
              <a:t>isadvantages</a:t>
            </a:r>
            <a:r>
              <a:rPr lang="en-US" sz="2400" b="1" u="sng" dirty="0" smtClean="0">
                <a:solidFill>
                  <a:srgbClr val="7030A0"/>
                </a:solidFill>
                <a:latin typeface="Arial" pitchFamily="34" charset="0"/>
                <a:cs typeface="Arial" pitchFamily="34" charset="0"/>
              </a:rPr>
              <a:t> of direct </a:t>
            </a:r>
            <a:r>
              <a:rPr lang="en-US" sz="2400" b="1" u="sng" dirty="0">
                <a:solidFill>
                  <a:srgbClr val="7030A0"/>
                </a:solidFill>
                <a:latin typeface="Arial" pitchFamily="34" charset="0"/>
                <a:cs typeface="Arial" pitchFamily="34" charset="0"/>
              </a:rPr>
              <a:t>s</a:t>
            </a:r>
            <a:r>
              <a:rPr lang="tr-TR" sz="2400" b="1" u="sng" dirty="0">
                <a:solidFill>
                  <a:srgbClr val="7030A0"/>
                </a:solidFill>
                <a:latin typeface="Arial" pitchFamily="34" charset="0"/>
                <a:cs typeface="Arial" pitchFamily="34" charset="0"/>
              </a:rPr>
              <a:t>hear test</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ph type="subTitle" idx="1"/>
          </p:nvPr>
        </p:nvSpPr>
        <p:spPr>
          <a:xfrm>
            <a:off x="152400" y="390073"/>
            <a:ext cx="8562975" cy="852934"/>
          </a:xfrm>
        </p:spPr>
        <p:txBody>
          <a:bodyPr rtlCol="0">
            <a:noAutofit/>
          </a:bodyPr>
          <a:lstStyle/>
          <a:p>
            <a:pPr algn="just"/>
            <a:r>
              <a:rPr lang="en-US" sz="2400"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A direct shear test was performed on a </a:t>
            </a:r>
            <a:r>
              <a:rPr lang="en-US" sz="2400" dirty="0" smtClean="0">
                <a:solidFill>
                  <a:srgbClr val="0000FF"/>
                </a:solidFill>
                <a:effectLst>
                  <a:outerShdw blurRad="38100" dist="38100" dir="2700000" algn="tl">
                    <a:srgbClr val="000000">
                      <a:alpha val="43137"/>
                    </a:srgbClr>
                  </a:outerShdw>
                </a:effectLst>
                <a:latin typeface="Arial" pitchFamily="34" charset="0"/>
                <a:cs typeface="Arial" pitchFamily="34" charset="0"/>
              </a:rPr>
              <a:t>clay</a:t>
            </a:r>
            <a:r>
              <a:rPr lang="en-US" sz="2400"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 sample.  The cross section are of the device is 6 cm x 6 cm. </a:t>
            </a:r>
          </a:p>
          <a:p>
            <a:pPr algn="just">
              <a:buFont typeface="Arial" pitchFamily="34" charset="0"/>
              <a:buNone/>
              <a:defRPr/>
            </a:pPr>
            <a:endParaRPr lang="en-US" sz="2400" dirty="0" smtClean="0">
              <a:solidFill>
                <a:schemeClr val="tx1"/>
              </a:solidFill>
              <a:effectLst>
                <a:outerShdw blurRad="38100" dist="38100" dir="2700000" algn="tl">
                  <a:srgbClr val="000000">
                    <a:alpha val="43137"/>
                  </a:srgbClr>
                </a:outerShdw>
              </a:effectLst>
              <a:latin typeface="Arial" pitchFamily="34" charset="0"/>
              <a:cs typeface="Arial" pitchFamily="34" charset="0"/>
            </a:endParaRPr>
          </a:p>
          <a:p>
            <a:pPr algn="just">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algn="just">
              <a:defRPr/>
            </a:pPr>
            <a:r>
              <a:rPr lang="en-US" sz="2400"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Determine </a:t>
            </a:r>
            <a:r>
              <a:rPr lang="en-US" sz="2400" dirty="0">
                <a:solidFill>
                  <a:srgbClr val="C00000"/>
                </a:solidFill>
                <a:effectLst>
                  <a:outerShdw blurRad="38100" dist="38100" dir="2700000" algn="tl">
                    <a:srgbClr val="000000">
                      <a:alpha val="43137"/>
                    </a:srgbClr>
                  </a:outerShdw>
                </a:effectLst>
                <a:latin typeface="Arial" pitchFamily="34" charset="0"/>
                <a:cs typeface="Arial" pitchFamily="34" charset="0"/>
              </a:rPr>
              <a:t>the shear envelope and shear strength parameters for the </a:t>
            </a:r>
            <a:r>
              <a:rPr lang="en-US" sz="2400"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clay.</a:t>
            </a:r>
          </a:p>
        </p:txBody>
      </p:sp>
      <p:sp>
        <p:nvSpPr>
          <p:cNvPr id="10" name="Rectangle 9"/>
          <p:cNvSpPr/>
          <p:nvPr/>
        </p:nvSpPr>
        <p:spPr>
          <a:xfrm>
            <a:off x="0" y="997292"/>
            <a:ext cx="9036496" cy="646331"/>
          </a:xfrm>
          <a:prstGeom prst="rect">
            <a:avLst/>
          </a:prstGeom>
        </p:spPr>
        <p:txBody>
          <a:bodyPr wrap="square">
            <a:spAutoFit/>
          </a:bodyPr>
          <a:lstStyle/>
          <a:p>
            <a:pPr algn="l" rtl="0"/>
            <a:endParaRPr lang="en-US" dirty="0" smtClean="0"/>
          </a:p>
          <a:p>
            <a:pPr algn="l" rtl="0"/>
            <a:endParaRPr lang="en-US" dirty="0" smtClean="0"/>
          </a:p>
        </p:txBody>
      </p:sp>
      <p:graphicFrame>
        <p:nvGraphicFramePr>
          <p:cNvPr id="11" name="Table 10"/>
          <p:cNvGraphicFramePr>
            <a:graphicFrameLocks noGrp="1"/>
          </p:cNvGraphicFramePr>
          <p:nvPr>
            <p:extLst>
              <p:ext uri="{D42A27DB-BD31-4B8C-83A1-F6EECF244321}">
                <p14:modId xmlns:p14="http://schemas.microsoft.com/office/powerpoint/2010/main" val="609645562"/>
              </p:ext>
            </p:extLst>
          </p:nvPr>
        </p:nvGraphicFramePr>
        <p:xfrm>
          <a:off x="1309687" y="1243007"/>
          <a:ext cx="6096000" cy="2103120"/>
        </p:xfrm>
        <a:graphic>
          <a:graphicData uri="http://schemas.openxmlformats.org/drawingml/2006/table">
            <a:tbl>
              <a:tblPr firstRow="1" bandRow="1">
                <a:tableStyleId>{5C22544A-7EE6-4342-B048-85BDC9FD1C3A}</a:tableStyleId>
              </a:tblPr>
              <a:tblGrid>
                <a:gridCol w="3048000"/>
                <a:gridCol w="3048000"/>
              </a:tblGrid>
              <a:tr h="517284">
                <a:tc>
                  <a:txBody>
                    <a:bodyPr/>
                    <a:lstStyle/>
                    <a:p>
                      <a:pPr algn="ctr"/>
                      <a:r>
                        <a:rPr lang="en-US" dirty="0" smtClean="0"/>
                        <a:t>Normal</a:t>
                      </a:r>
                      <a:r>
                        <a:rPr lang="en-US" baseline="0" dirty="0" smtClean="0"/>
                        <a:t> Load </a:t>
                      </a:r>
                    </a:p>
                    <a:p>
                      <a:pPr algn="ctr"/>
                      <a:r>
                        <a:rPr lang="en-US" baseline="0" dirty="0" smtClean="0"/>
                        <a:t>(kg)</a:t>
                      </a:r>
                      <a:endParaRPr lang="en-US" dirty="0"/>
                    </a:p>
                  </a:txBody>
                  <a:tcPr/>
                </a:tc>
                <a:tc>
                  <a:txBody>
                    <a:bodyPr/>
                    <a:lstStyle/>
                    <a:p>
                      <a:pPr algn="ctr"/>
                      <a:r>
                        <a:rPr lang="en-US" dirty="0" smtClean="0"/>
                        <a:t>Shear Load </a:t>
                      </a:r>
                    </a:p>
                    <a:p>
                      <a:pPr algn="ctr"/>
                      <a:r>
                        <a:rPr lang="en-US" dirty="0" smtClean="0"/>
                        <a:t>(kg)</a:t>
                      </a:r>
                      <a:endParaRPr lang="en-US" dirty="0"/>
                    </a:p>
                  </a:txBody>
                  <a:tcPr/>
                </a:tc>
              </a:tr>
              <a:tr h="295591">
                <a:tc>
                  <a:txBody>
                    <a:bodyPr/>
                    <a:lstStyle/>
                    <a:p>
                      <a:pPr algn="ctr"/>
                      <a:r>
                        <a:rPr lang="en-US" dirty="0" smtClean="0"/>
                        <a:t>360</a:t>
                      </a:r>
                      <a:endParaRPr lang="en-US" dirty="0"/>
                    </a:p>
                  </a:txBody>
                  <a:tcPr/>
                </a:tc>
                <a:tc>
                  <a:txBody>
                    <a:bodyPr/>
                    <a:lstStyle/>
                    <a:p>
                      <a:pPr algn="ctr"/>
                      <a:r>
                        <a:rPr lang="en-US" dirty="0" smtClean="0"/>
                        <a:t>260</a:t>
                      </a:r>
                      <a:endParaRPr lang="en-US" dirty="0"/>
                    </a:p>
                  </a:txBody>
                  <a:tcPr/>
                </a:tc>
              </a:tr>
              <a:tr h="295591">
                <a:tc>
                  <a:txBody>
                    <a:bodyPr/>
                    <a:lstStyle/>
                    <a:p>
                      <a:pPr algn="ctr"/>
                      <a:r>
                        <a:rPr lang="en-US" dirty="0" smtClean="0"/>
                        <a:t>720</a:t>
                      </a:r>
                      <a:endParaRPr lang="en-US" dirty="0"/>
                    </a:p>
                  </a:txBody>
                  <a:tcPr/>
                </a:tc>
                <a:tc>
                  <a:txBody>
                    <a:bodyPr/>
                    <a:lstStyle/>
                    <a:p>
                      <a:pPr algn="ctr"/>
                      <a:r>
                        <a:rPr lang="en-US" dirty="0" smtClean="0"/>
                        <a:t>380</a:t>
                      </a:r>
                      <a:endParaRPr lang="en-US" dirty="0"/>
                    </a:p>
                  </a:txBody>
                  <a:tcPr/>
                </a:tc>
              </a:tr>
              <a:tr h="295591">
                <a:tc>
                  <a:txBody>
                    <a:bodyPr/>
                    <a:lstStyle/>
                    <a:p>
                      <a:pPr algn="ctr"/>
                      <a:r>
                        <a:rPr lang="en-US" dirty="0" smtClean="0"/>
                        <a:t>1080</a:t>
                      </a:r>
                      <a:endParaRPr lang="en-US" dirty="0"/>
                    </a:p>
                  </a:txBody>
                  <a:tcPr/>
                </a:tc>
                <a:tc>
                  <a:txBody>
                    <a:bodyPr/>
                    <a:lstStyle/>
                    <a:p>
                      <a:pPr algn="ctr"/>
                      <a:r>
                        <a:rPr lang="en-US" dirty="0" smtClean="0"/>
                        <a:t>520</a:t>
                      </a:r>
                      <a:endParaRPr lang="en-US" dirty="0"/>
                    </a:p>
                  </a:txBody>
                  <a:tcPr/>
                </a:tc>
              </a:tr>
              <a:tr h="295591">
                <a:tc>
                  <a:txBody>
                    <a:bodyPr/>
                    <a:lstStyle/>
                    <a:p>
                      <a:pPr algn="ctr"/>
                      <a:r>
                        <a:rPr lang="en-US" dirty="0" smtClean="0"/>
                        <a:t>1440</a:t>
                      </a:r>
                      <a:endParaRPr lang="en-US" dirty="0"/>
                    </a:p>
                  </a:txBody>
                  <a:tcPr/>
                </a:tc>
                <a:tc>
                  <a:txBody>
                    <a:bodyPr/>
                    <a:lstStyle/>
                    <a:p>
                      <a:pPr algn="ctr"/>
                      <a:r>
                        <a:rPr lang="en-US" dirty="0" smtClean="0"/>
                        <a:t>640</a:t>
                      </a:r>
                      <a:endParaRPr lang="en-US" dirty="0"/>
                    </a:p>
                  </a:txBody>
                  <a:tcPr/>
                </a:tc>
              </a:tr>
            </a:tbl>
          </a:graphicData>
        </a:graphic>
      </p:graphicFrame>
      <p:sp>
        <p:nvSpPr>
          <p:cNvPr id="2" name="Rectangle 1"/>
          <p:cNvSpPr/>
          <p:nvPr/>
        </p:nvSpPr>
        <p:spPr>
          <a:xfrm>
            <a:off x="0" y="-10543"/>
            <a:ext cx="2214563" cy="461665"/>
          </a:xfrm>
          <a:prstGeom prst="rect">
            <a:avLst/>
          </a:prstGeom>
          <a:noFill/>
          <a:ln w="12700">
            <a:noFill/>
            <a:miter lim="800000"/>
            <a:headEnd/>
            <a:tailEnd/>
          </a:ln>
        </p:spPr>
        <p:txBody>
          <a:bodyPr vert="horz" wrap="square" lIns="90488" tIns="44450" rIns="90488" bIns="44450" numCol="1" anchor="b" anchorCtr="0" compatLnSpc="1">
            <a:prstTxWarp prst="textNoShape">
              <a:avLst/>
            </a:prstTxWarp>
          </a:bodyPr>
          <a:lstStyle/>
          <a:p>
            <a:pPr algn="ctr" rtl="0" eaLnBrk="0" hangingPunct="0"/>
            <a:r>
              <a:rPr lang="en-US" sz="2800" b="1" u="sng" dirty="0" smtClean="0">
                <a:solidFill>
                  <a:srgbClr val="7030A0"/>
                </a:solidFill>
                <a:latin typeface="Arial" pitchFamily="34" charset="0"/>
                <a:cs typeface="Arial" pitchFamily="34" charset="0"/>
              </a:rPr>
              <a:t>Example 1</a:t>
            </a:r>
            <a:endParaRPr lang="en-US" sz="2800" b="1" u="sng" dirty="0">
              <a:solidFill>
                <a:srgbClr val="7030A0"/>
              </a:solidFill>
              <a:latin typeface="Arial" pitchFamily="34" charset="0"/>
              <a:cs typeface="Arial"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1921031585"/>
              </p:ext>
            </p:extLst>
          </p:nvPr>
        </p:nvGraphicFramePr>
        <p:xfrm>
          <a:off x="1432378" y="4150632"/>
          <a:ext cx="6096000" cy="239776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pPr algn="ctr"/>
                      <a:r>
                        <a:rPr lang="en-US" dirty="0" smtClean="0"/>
                        <a:t>Normal</a:t>
                      </a:r>
                      <a:r>
                        <a:rPr lang="en-US" baseline="0" dirty="0" smtClean="0"/>
                        <a:t> Load </a:t>
                      </a:r>
                    </a:p>
                    <a:p>
                      <a:pPr algn="ctr"/>
                      <a:r>
                        <a:rPr lang="en-US" baseline="0" dirty="0" smtClean="0"/>
                        <a:t>(kg)</a:t>
                      </a:r>
                      <a:endParaRPr lang="en-US" dirty="0"/>
                    </a:p>
                  </a:txBody>
                  <a:tcPr/>
                </a:tc>
                <a:tc>
                  <a:txBody>
                    <a:bodyPr/>
                    <a:lstStyle/>
                    <a:p>
                      <a:pPr algn="ctr"/>
                      <a:r>
                        <a:rPr lang="en-US" dirty="0" smtClean="0"/>
                        <a:t>Normal Stress</a:t>
                      </a:r>
                    </a:p>
                    <a:p>
                      <a:pPr algn="ctr"/>
                      <a:r>
                        <a:rPr lang="en-US" dirty="0" smtClean="0"/>
                        <a:t>(kg/cm2)</a:t>
                      </a:r>
                      <a:endParaRPr lang="en-US" dirty="0"/>
                    </a:p>
                  </a:txBody>
                  <a:tcPr/>
                </a:tc>
                <a:tc>
                  <a:txBody>
                    <a:bodyPr/>
                    <a:lstStyle/>
                    <a:p>
                      <a:pPr algn="ctr"/>
                      <a:r>
                        <a:rPr lang="en-US" dirty="0" smtClean="0"/>
                        <a:t>Shear Load  at </a:t>
                      </a:r>
                      <a:r>
                        <a:rPr lang="en-US" dirty="0" smtClean="0">
                          <a:solidFill>
                            <a:srgbClr val="FF0000"/>
                          </a:solidFill>
                        </a:rPr>
                        <a:t>failure</a:t>
                      </a:r>
                    </a:p>
                    <a:p>
                      <a:pPr algn="ctr"/>
                      <a:r>
                        <a:rPr lang="en-US" dirty="0" smtClean="0"/>
                        <a:t>(kg)</a:t>
                      </a:r>
                      <a:endParaRPr lang="en-US" dirty="0"/>
                    </a:p>
                  </a:txBody>
                  <a:tcPr/>
                </a:tc>
                <a:tc>
                  <a:txBody>
                    <a:bodyPr/>
                    <a:lstStyle/>
                    <a:p>
                      <a:pPr algn="ctr"/>
                      <a:r>
                        <a:rPr lang="en-US" dirty="0" smtClean="0"/>
                        <a:t>Shear Stress at </a:t>
                      </a:r>
                      <a:r>
                        <a:rPr lang="en-US" dirty="0" smtClean="0">
                          <a:solidFill>
                            <a:srgbClr val="FF0000"/>
                          </a:solidFill>
                        </a:rPr>
                        <a:t>failure</a:t>
                      </a:r>
                    </a:p>
                    <a:p>
                      <a:pPr algn="ctr"/>
                      <a:r>
                        <a:rPr lang="en-US" dirty="0" smtClean="0"/>
                        <a:t>(kg/cm2)</a:t>
                      </a:r>
                      <a:endParaRPr lang="en-US" dirty="0"/>
                    </a:p>
                  </a:txBody>
                  <a:tcPr/>
                </a:tc>
              </a:tr>
              <a:tr h="370840">
                <a:tc>
                  <a:txBody>
                    <a:bodyPr/>
                    <a:lstStyle/>
                    <a:p>
                      <a:pPr algn="ctr"/>
                      <a:r>
                        <a:rPr lang="en-US" dirty="0" smtClean="0"/>
                        <a:t>360</a:t>
                      </a:r>
                      <a:endParaRPr lang="en-US" dirty="0"/>
                    </a:p>
                  </a:txBody>
                  <a:tcPr/>
                </a:tc>
                <a:tc>
                  <a:txBody>
                    <a:bodyPr/>
                    <a:lstStyle/>
                    <a:p>
                      <a:pPr algn="ctr"/>
                      <a:r>
                        <a:rPr lang="en-US" dirty="0" smtClean="0"/>
                        <a:t>10</a:t>
                      </a:r>
                      <a:endParaRPr lang="en-US" dirty="0"/>
                    </a:p>
                  </a:txBody>
                  <a:tcPr/>
                </a:tc>
                <a:tc>
                  <a:txBody>
                    <a:bodyPr/>
                    <a:lstStyle/>
                    <a:p>
                      <a:pPr algn="ctr"/>
                      <a:r>
                        <a:rPr lang="en-US" dirty="0" smtClean="0"/>
                        <a:t>260</a:t>
                      </a:r>
                      <a:endParaRPr lang="en-US" dirty="0"/>
                    </a:p>
                  </a:txBody>
                  <a:tcPr/>
                </a:tc>
                <a:tc>
                  <a:txBody>
                    <a:bodyPr/>
                    <a:lstStyle/>
                    <a:p>
                      <a:pPr algn="ctr"/>
                      <a:r>
                        <a:rPr lang="en-US" dirty="0" smtClean="0"/>
                        <a:t>7.22</a:t>
                      </a:r>
                      <a:endParaRPr lang="en-US" dirty="0"/>
                    </a:p>
                  </a:txBody>
                  <a:tcPr/>
                </a:tc>
              </a:tr>
              <a:tr h="370840">
                <a:tc>
                  <a:txBody>
                    <a:bodyPr/>
                    <a:lstStyle/>
                    <a:p>
                      <a:pPr algn="ctr"/>
                      <a:r>
                        <a:rPr lang="en-US" dirty="0" smtClean="0"/>
                        <a:t>720</a:t>
                      </a:r>
                      <a:endParaRPr lang="en-US" dirty="0"/>
                    </a:p>
                  </a:txBody>
                  <a:tcPr/>
                </a:tc>
                <a:tc>
                  <a:txBody>
                    <a:bodyPr/>
                    <a:lstStyle/>
                    <a:p>
                      <a:pPr algn="ctr"/>
                      <a:r>
                        <a:rPr lang="en-US" dirty="0" smtClean="0"/>
                        <a:t>20</a:t>
                      </a:r>
                      <a:endParaRPr lang="en-US" dirty="0"/>
                    </a:p>
                  </a:txBody>
                  <a:tcPr/>
                </a:tc>
                <a:tc>
                  <a:txBody>
                    <a:bodyPr/>
                    <a:lstStyle/>
                    <a:p>
                      <a:pPr algn="ctr"/>
                      <a:r>
                        <a:rPr lang="en-US" dirty="0" smtClean="0"/>
                        <a:t>380</a:t>
                      </a:r>
                      <a:endParaRPr lang="en-US" dirty="0"/>
                    </a:p>
                  </a:txBody>
                  <a:tcPr/>
                </a:tc>
                <a:tc>
                  <a:txBody>
                    <a:bodyPr/>
                    <a:lstStyle/>
                    <a:p>
                      <a:pPr algn="ctr"/>
                      <a:r>
                        <a:rPr lang="en-US" dirty="0" smtClean="0"/>
                        <a:t>10.56</a:t>
                      </a:r>
                      <a:endParaRPr lang="en-US" dirty="0"/>
                    </a:p>
                  </a:txBody>
                  <a:tcPr/>
                </a:tc>
              </a:tr>
              <a:tr h="370840">
                <a:tc>
                  <a:txBody>
                    <a:bodyPr/>
                    <a:lstStyle/>
                    <a:p>
                      <a:pPr algn="ctr"/>
                      <a:r>
                        <a:rPr lang="en-US" dirty="0" smtClean="0"/>
                        <a:t>1080</a:t>
                      </a:r>
                      <a:endParaRPr lang="en-US" dirty="0"/>
                    </a:p>
                  </a:txBody>
                  <a:tcPr/>
                </a:tc>
                <a:tc>
                  <a:txBody>
                    <a:bodyPr/>
                    <a:lstStyle/>
                    <a:p>
                      <a:pPr algn="ctr"/>
                      <a:r>
                        <a:rPr lang="en-US" dirty="0" smtClean="0"/>
                        <a:t>30</a:t>
                      </a:r>
                      <a:endParaRPr lang="en-US" dirty="0"/>
                    </a:p>
                  </a:txBody>
                  <a:tcPr/>
                </a:tc>
                <a:tc>
                  <a:txBody>
                    <a:bodyPr/>
                    <a:lstStyle/>
                    <a:p>
                      <a:pPr algn="ctr"/>
                      <a:r>
                        <a:rPr lang="en-US" dirty="0" smtClean="0"/>
                        <a:t>520</a:t>
                      </a:r>
                      <a:endParaRPr lang="en-US" dirty="0"/>
                    </a:p>
                  </a:txBody>
                  <a:tcPr/>
                </a:tc>
                <a:tc>
                  <a:txBody>
                    <a:bodyPr/>
                    <a:lstStyle/>
                    <a:p>
                      <a:pPr algn="ctr"/>
                      <a:r>
                        <a:rPr lang="en-US" dirty="0" smtClean="0"/>
                        <a:t>14.44</a:t>
                      </a:r>
                      <a:endParaRPr lang="en-US" dirty="0"/>
                    </a:p>
                  </a:txBody>
                  <a:tcPr/>
                </a:tc>
              </a:tr>
              <a:tr h="370840">
                <a:tc>
                  <a:txBody>
                    <a:bodyPr/>
                    <a:lstStyle/>
                    <a:p>
                      <a:pPr algn="ctr"/>
                      <a:r>
                        <a:rPr lang="en-US" dirty="0" smtClean="0"/>
                        <a:t>1440</a:t>
                      </a:r>
                      <a:endParaRPr lang="en-US" dirty="0"/>
                    </a:p>
                  </a:txBody>
                  <a:tcPr/>
                </a:tc>
                <a:tc>
                  <a:txBody>
                    <a:bodyPr/>
                    <a:lstStyle/>
                    <a:p>
                      <a:pPr algn="ctr"/>
                      <a:r>
                        <a:rPr lang="en-US" dirty="0" smtClean="0"/>
                        <a:t>40</a:t>
                      </a:r>
                      <a:endParaRPr lang="en-US" dirty="0"/>
                    </a:p>
                  </a:txBody>
                  <a:tcPr/>
                </a:tc>
                <a:tc>
                  <a:txBody>
                    <a:bodyPr/>
                    <a:lstStyle/>
                    <a:p>
                      <a:pPr algn="ctr"/>
                      <a:r>
                        <a:rPr lang="en-US" dirty="0" smtClean="0"/>
                        <a:t>640</a:t>
                      </a:r>
                      <a:endParaRPr lang="en-US" dirty="0"/>
                    </a:p>
                  </a:txBody>
                  <a:tcPr/>
                </a:tc>
                <a:tc>
                  <a:txBody>
                    <a:bodyPr/>
                    <a:lstStyle/>
                    <a:p>
                      <a:pPr algn="ctr"/>
                      <a:r>
                        <a:rPr lang="en-US" dirty="0" smtClean="0"/>
                        <a:t>17.78</a:t>
                      </a:r>
                      <a:endParaRPr lang="en-US" dirty="0"/>
                    </a:p>
                  </a:txBody>
                  <a:tcPr/>
                </a:tc>
              </a:tr>
            </a:tbl>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0066" name="Picture 2"/>
          <p:cNvPicPr>
            <a:picLocks noChangeAspect="1" noChangeArrowheads="1"/>
          </p:cNvPicPr>
          <p:nvPr/>
        </p:nvPicPr>
        <p:blipFill>
          <a:blip r:embed="rId3" cstate="print"/>
          <a:srcRect l="4099" r="4263"/>
          <a:stretch>
            <a:fillRect/>
          </a:stretch>
        </p:blipFill>
        <p:spPr bwMode="auto">
          <a:xfrm>
            <a:off x="271462" y="2611421"/>
            <a:ext cx="6386514" cy="3815913"/>
          </a:xfrm>
          <a:prstGeom prst="rect">
            <a:avLst/>
          </a:prstGeom>
          <a:noFill/>
          <a:ln w="9525">
            <a:solidFill>
              <a:srgbClr val="FF0000"/>
            </a:solidFill>
            <a:miter lim="800000"/>
            <a:headEnd/>
            <a:tailEnd/>
          </a:ln>
        </p:spPr>
      </p:pic>
      <p:graphicFrame>
        <p:nvGraphicFramePr>
          <p:cNvPr id="3" name="Object 2"/>
          <p:cNvGraphicFramePr>
            <a:graphicFrameLocks noChangeAspect="1"/>
          </p:cNvGraphicFramePr>
          <p:nvPr>
            <p:extLst>
              <p:ext uri="{D42A27DB-BD31-4B8C-83A1-F6EECF244321}">
                <p14:modId xmlns:p14="http://schemas.microsoft.com/office/powerpoint/2010/main" val="1535636955"/>
              </p:ext>
            </p:extLst>
          </p:nvPr>
        </p:nvGraphicFramePr>
        <p:xfrm>
          <a:off x="1137847" y="2604390"/>
          <a:ext cx="3562739" cy="3562738"/>
        </p:xfrm>
        <a:graphic>
          <a:graphicData uri="http://schemas.openxmlformats.org/presentationml/2006/ole">
            <mc:AlternateContent xmlns:mc="http://schemas.openxmlformats.org/markup-compatibility/2006">
              <mc:Choice xmlns:v="urn:schemas-microsoft-com:vml" Requires="v">
                <p:oleObj spid="_x0000_s546878" name="Plot" r:id="rId4" imgW="5357880" imgH="5358240" progId="Grapher.Document">
                  <p:embed/>
                </p:oleObj>
              </mc:Choice>
              <mc:Fallback>
                <p:oleObj name="Plot" r:id="rId4" imgW="5357880" imgH="5358240" progId="Grapher.Document">
                  <p:embed/>
                  <p:pic>
                    <p:nvPicPr>
                      <p:cNvPr id="0" name=""/>
                      <p:cNvPicPr/>
                      <p:nvPr/>
                    </p:nvPicPr>
                    <p:blipFill>
                      <a:blip r:embed="rId5"/>
                      <a:stretch>
                        <a:fillRect/>
                      </a:stretch>
                    </p:blipFill>
                    <p:spPr>
                      <a:xfrm>
                        <a:off x="1137847" y="2604390"/>
                        <a:ext cx="3562739" cy="3562738"/>
                      </a:xfrm>
                      <a:prstGeom prst="rect">
                        <a:avLst/>
                      </a:prstGeom>
                    </p:spPr>
                  </p:pic>
                </p:oleObj>
              </mc:Fallback>
            </mc:AlternateContent>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752273682"/>
              </p:ext>
            </p:extLst>
          </p:nvPr>
        </p:nvGraphicFramePr>
        <p:xfrm>
          <a:off x="2704112" y="184660"/>
          <a:ext cx="6096000" cy="239776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pPr algn="ctr"/>
                      <a:r>
                        <a:rPr lang="en-US" dirty="0" smtClean="0"/>
                        <a:t>Normal</a:t>
                      </a:r>
                      <a:r>
                        <a:rPr lang="en-US" baseline="0" dirty="0" smtClean="0"/>
                        <a:t> Load </a:t>
                      </a:r>
                    </a:p>
                    <a:p>
                      <a:pPr algn="ctr"/>
                      <a:r>
                        <a:rPr lang="en-US" baseline="0" dirty="0" smtClean="0"/>
                        <a:t>(kg)</a:t>
                      </a:r>
                      <a:endParaRPr lang="en-US" dirty="0"/>
                    </a:p>
                  </a:txBody>
                  <a:tcPr/>
                </a:tc>
                <a:tc>
                  <a:txBody>
                    <a:bodyPr/>
                    <a:lstStyle/>
                    <a:p>
                      <a:pPr algn="ctr"/>
                      <a:r>
                        <a:rPr lang="en-US" dirty="0" smtClean="0"/>
                        <a:t>Normal Stress</a:t>
                      </a:r>
                    </a:p>
                    <a:p>
                      <a:pPr algn="ctr"/>
                      <a:r>
                        <a:rPr lang="en-US" dirty="0" smtClean="0"/>
                        <a:t>(kg/cm2)</a:t>
                      </a:r>
                      <a:endParaRPr lang="en-US" dirty="0"/>
                    </a:p>
                  </a:txBody>
                  <a:tcPr/>
                </a:tc>
                <a:tc>
                  <a:txBody>
                    <a:bodyPr/>
                    <a:lstStyle/>
                    <a:p>
                      <a:pPr algn="ctr"/>
                      <a:r>
                        <a:rPr lang="en-US" dirty="0" smtClean="0"/>
                        <a:t>Shear Load  at failure</a:t>
                      </a:r>
                    </a:p>
                    <a:p>
                      <a:pPr algn="ctr"/>
                      <a:r>
                        <a:rPr lang="en-US" dirty="0" smtClean="0"/>
                        <a:t>(kg)</a:t>
                      </a:r>
                      <a:endParaRPr lang="en-US" dirty="0"/>
                    </a:p>
                  </a:txBody>
                  <a:tcPr/>
                </a:tc>
                <a:tc>
                  <a:txBody>
                    <a:bodyPr/>
                    <a:lstStyle/>
                    <a:p>
                      <a:pPr algn="ctr"/>
                      <a:r>
                        <a:rPr lang="en-US" dirty="0" smtClean="0"/>
                        <a:t>Shear Stress at failure</a:t>
                      </a:r>
                    </a:p>
                    <a:p>
                      <a:pPr algn="ctr"/>
                      <a:r>
                        <a:rPr lang="en-US" dirty="0" smtClean="0"/>
                        <a:t>(kg/cm2)</a:t>
                      </a:r>
                      <a:endParaRPr lang="en-US" dirty="0"/>
                    </a:p>
                  </a:txBody>
                  <a:tcPr/>
                </a:tc>
              </a:tr>
              <a:tr h="370840">
                <a:tc>
                  <a:txBody>
                    <a:bodyPr/>
                    <a:lstStyle/>
                    <a:p>
                      <a:pPr algn="ctr"/>
                      <a:r>
                        <a:rPr lang="en-US" dirty="0" smtClean="0"/>
                        <a:t>360</a:t>
                      </a:r>
                      <a:endParaRPr lang="en-US" dirty="0"/>
                    </a:p>
                  </a:txBody>
                  <a:tcPr/>
                </a:tc>
                <a:tc>
                  <a:txBody>
                    <a:bodyPr/>
                    <a:lstStyle/>
                    <a:p>
                      <a:pPr algn="ctr"/>
                      <a:r>
                        <a:rPr lang="en-US" dirty="0" smtClean="0"/>
                        <a:t>10</a:t>
                      </a:r>
                      <a:endParaRPr lang="en-US" dirty="0"/>
                    </a:p>
                  </a:txBody>
                  <a:tcPr/>
                </a:tc>
                <a:tc>
                  <a:txBody>
                    <a:bodyPr/>
                    <a:lstStyle/>
                    <a:p>
                      <a:pPr algn="ctr"/>
                      <a:r>
                        <a:rPr lang="en-US" dirty="0" smtClean="0"/>
                        <a:t>260</a:t>
                      </a:r>
                      <a:endParaRPr lang="en-US" dirty="0"/>
                    </a:p>
                  </a:txBody>
                  <a:tcPr/>
                </a:tc>
                <a:tc>
                  <a:txBody>
                    <a:bodyPr/>
                    <a:lstStyle/>
                    <a:p>
                      <a:pPr algn="ctr"/>
                      <a:r>
                        <a:rPr lang="en-US" dirty="0" smtClean="0"/>
                        <a:t>7.22</a:t>
                      </a:r>
                      <a:endParaRPr lang="en-US" dirty="0"/>
                    </a:p>
                  </a:txBody>
                  <a:tcPr/>
                </a:tc>
              </a:tr>
              <a:tr h="370840">
                <a:tc>
                  <a:txBody>
                    <a:bodyPr/>
                    <a:lstStyle/>
                    <a:p>
                      <a:pPr algn="ctr"/>
                      <a:r>
                        <a:rPr lang="en-US" dirty="0" smtClean="0"/>
                        <a:t>720</a:t>
                      </a:r>
                      <a:endParaRPr lang="en-US" dirty="0"/>
                    </a:p>
                  </a:txBody>
                  <a:tcPr/>
                </a:tc>
                <a:tc>
                  <a:txBody>
                    <a:bodyPr/>
                    <a:lstStyle/>
                    <a:p>
                      <a:pPr algn="ctr"/>
                      <a:r>
                        <a:rPr lang="en-US" dirty="0" smtClean="0"/>
                        <a:t>20</a:t>
                      </a:r>
                      <a:endParaRPr lang="en-US" dirty="0"/>
                    </a:p>
                  </a:txBody>
                  <a:tcPr/>
                </a:tc>
                <a:tc>
                  <a:txBody>
                    <a:bodyPr/>
                    <a:lstStyle/>
                    <a:p>
                      <a:pPr algn="ctr"/>
                      <a:r>
                        <a:rPr lang="en-US" dirty="0" smtClean="0"/>
                        <a:t>380</a:t>
                      </a:r>
                      <a:endParaRPr lang="en-US" dirty="0"/>
                    </a:p>
                  </a:txBody>
                  <a:tcPr/>
                </a:tc>
                <a:tc>
                  <a:txBody>
                    <a:bodyPr/>
                    <a:lstStyle/>
                    <a:p>
                      <a:pPr algn="ctr"/>
                      <a:r>
                        <a:rPr lang="en-US" dirty="0" smtClean="0"/>
                        <a:t>10.56</a:t>
                      </a:r>
                      <a:endParaRPr lang="en-US" dirty="0"/>
                    </a:p>
                  </a:txBody>
                  <a:tcPr/>
                </a:tc>
              </a:tr>
              <a:tr h="370840">
                <a:tc>
                  <a:txBody>
                    <a:bodyPr/>
                    <a:lstStyle/>
                    <a:p>
                      <a:pPr algn="ctr"/>
                      <a:r>
                        <a:rPr lang="en-US" dirty="0" smtClean="0"/>
                        <a:t>1080</a:t>
                      </a:r>
                      <a:endParaRPr lang="en-US" dirty="0"/>
                    </a:p>
                  </a:txBody>
                  <a:tcPr/>
                </a:tc>
                <a:tc>
                  <a:txBody>
                    <a:bodyPr/>
                    <a:lstStyle/>
                    <a:p>
                      <a:pPr algn="ctr"/>
                      <a:r>
                        <a:rPr lang="en-US" dirty="0" smtClean="0"/>
                        <a:t>30</a:t>
                      </a:r>
                      <a:endParaRPr lang="en-US" dirty="0"/>
                    </a:p>
                  </a:txBody>
                  <a:tcPr/>
                </a:tc>
                <a:tc>
                  <a:txBody>
                    <a:bodyPr/>
                    <a:lstStyle/>
                    <a:p>
                      <a:pPr algn="ctr"/>
                      <a:r>
                        <a:rPr lang="en-US" dirty="0" smtClean="0"/>
                        <a:t>520</a:t>
                      </a:r>
                      <a:endParaRPr lang="en-US" dirty="0"/>
                    </a:p>
                  </a:txBody>
                  <a:tcPr/>
                </a:tc>
                <a:tc>
                  <a:txBody>
                    <a:bodyPr/>
                    <a:lstStyle/>
                    <a:p>
                      <a:pPr algn="ctr"/>
                      <a:r>
                        <a:rPr lang="en-US" dirty="0" smtClean="0"/>
                        <a:t>14.44</a:t>
                      </a:r>
                      <a:endParaRPr lang="en-US" dirty="0"/>
                    </a:p>
                  </a:txBody>
                  <a:tcPr/>
                </a:tc>
              </a:tr>
              <a:tr h="370840">
                <a:tc>
                  <a:txBody>
                    <a:bodyPr/>
                    <a:lstStyle/>
                    <a:p>
                      <a:pPr algn="ctr"/>
                      <a:r>
                        <a:rPr lang="en-US" dirty="0" smtClean="0"/>
                        <a:t>1440</a:t>
                      </a:r>
                      <a:endParaRPr lang="en-US" dirty="0"/>
                    </a:p>
                  </a:txBody>
                  <a:tcPr/>
                </a:tc>
                <a:tc>
                  <a:txBody>
                    <a:bodyPr/>
                    <a:lstStyle/>
                    <a:p>
                      <a:pPr algn="ctr"/>
                      <a:r>
                        <a:rPr lang="en-US" dirty="0" smtClean="0"/>
                        <a:t>40</a:t>
                      </a:r>
                      <a:endParaRPr lang="en-US" dirty="0"/>
                    </a:p>
                  </a:txBody>
                  <a:tcPr/>
                </a:tc>
                <a:tc>
                  <a:txBody>
                    <a:bodyPr/>
                    <a:lstStyle/>
                    <a:p>
                      <a:pPr algn="ctr"/>
                      <a:r>
                        <a:rPr lang="en-US" dirty="0" smtClean="0"/>
                        <a:t>640</a:t>
                      </a:r>
                      <a:endParaRPr lang="en-US" dirty="0"/>
                    </a:p>
                  </a:txBody>
                  <a:tcPr/>
                </a:tc>
                <a:tc>
                  <a:txBody>
                    <a:bodyPr/>
                    <a:lstStyle/>
                    <a:p>
                      <a:pPr algn="ctr"/>
                      <a:r>
                        <a:rPr lang="en-US" dirty="0" smtClean="0"/>
                        <a:t>17.78</a:t>
                      </a:r>
                      <a:endParaRPr lang="en-US" dirty="0"/>
                    </a:p>
                  </a:txBody>
                  <a:tcPr/>
                </a:tc>
              </a:tr>
            </a:tbl>
          </a:graphicData>
        </a:graphic>
      </p:graphicFrame>
    </p:spTree>
    <p:extLst>
      <p:ext uri="{BB962C8B-B14F-4D97-AF65-F5344CB8AC3E}">
        <p14:creationId xmlns:p14="http://schemas.microsoft.com/office/powerpoint/2010/main" val="508769314"/>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46" y="484220"/>
            <a:ext cx="8601076" cy="1323439"/>
          </a:xfrm>
          <a:prstGeom prst="rect">
            <a:avLst/>
          </a:prstGeom>
        </p:spPr>
        <p:txBody>
          <a:bodyPr wrap="square">
            <a:spAutoFit/>
          </a:bodyPr>
          <a:lstStyle/>
          <a:p>
            <a:pPr algn="just" rtl="0"/>
            <a:r>
              <a:rPr lang="en-US" sz="2000" b="1" dirty="0">
                <a:latin typeface="+mn-lt"/>
              </a:rPr>
              <a:t>For a dry sand specimen in a direct shear test box, the following are given:</a:t>
            </a:r>
          </a:p>
          <a:p>
            <a:pPr indent="342900" algn="just" rtl="0"/>
            <a:r>
              <a:rPr lang="en-US" sz="2000" b="1" dirty="0" smtClean="0">
                <a:latin typeface="+mn-lt"/>
              </a:rPr>
              <a:t>•</a:t>
            </a:r>
            <a:r>
              <a:rPr lang="en-US" sz="2000" b="1" dirty="0">
                <a:latin typeface="+mn-lt"/>
              </a:rPr>
              <a:t>Size of specimen: 63.5 mm  63.5 mm  31.75 mm (height)</a:t>
            </a:r>
          </a:p>
          <a:p>
            <a:pPr indent="342900" algn="just" rtl="0"/>
            <a:r>
              <a:rPr lang="en-US" sz="2000" b="1" dirty="0">
                <a:latin typeface="+mn-lt"/>
              </a:rPr>
              <a:t>• Angle of friction: 33°</a:t>
            </a:r>
          </a:p>
          <a:p>
            <a:pPr indent="342900" algn="just" rtl="0"/>
            <a:r>
              <a:rPr lang="en-US" sz="2000" b="1" dirty="0">
                <a:latin typeface="+mn-lt"/>
              </a:rPr>
              <a:t>• Normal stress: 193 </a:t>
            </a:r>
            <a:r>
              <a:rPr lang="en-US" sz="2000" b="1" dirty="0" err="1" smtClean="0">
                <a:latin typeface="+mn-lt"/>
              </a:rPr>
              <a:t>kN</a:t>
            </a:r>
            <a:r>
              <a:rPr lang="en-US" sz="2000" b="1" dirty="0" smtClean="0">
                <a:latin typeface="+mn-lt"/>
              </a:rPr>
              <a:t>/m</a:t>
            </a:r>
            <a:r>
              <a:rPr lang="en-US" sz="2000" b="1" baseline="30000" dirty="0" smtClean="0">
                <a:latin typeface="+mn-lt"/>
              </a:rPr>
              <a:t>2</a:t>
            </a:r>
            <a:r>
              <a:rPr lang="en-US" sz="2000" b="1" baseline="-25000" dirty="0" smtClean="0">
                <a:latin typeface="+mn-lt"/>
              </a:rPr>
              <a:t>.</a:t>
            </a:r>
            <a:endParaRPr lang="en-US" sz="2000" b="1" baseline="30000" dirty="0">
              <a:latin typeface="+mn-lt"/>
            </a:endParaRPr>
          </a:p>
        </p:txBody>
      </p:sp>
      <p:sp>
        <p:nvSpPr>
          <p:cNvPr id="3" name="Rectangle 2"/>
          <p:cNvSpPr/>
          <p:nvPr/>
        </p:nvSpPr>
        <p:spPr>
          <a:xfrm>
            <a:off x="185738" y="1807659"/>
            <a:ext cx="6029325" cy="400110"/>
          </a:xfrm>
          <a:prstGeom prst="rect">
            <a:avLst/>
          </a:prstGeom>
        </p:spPr>
        <p:txBody>
          <a:bodyPr wrap="square">
            <a:spAutoFit/>
          </a:bodyPr>
          <a:lstStyle/>
          <a:p>
            <a:pPr algn="l"/>
            <a:r>
              <a:rPr lang="en-US" sz="2000" b="1" dirty="0">
                <a:latin typeface="+mn-lt"/>
              </a:rPr>
              <a:t>Determine the shear force required to cause </a:t>
            </a:r>
            <a:r>
              <a:rPr lang="en-US" sz="2000" b="1" dirty="0" smtClean="0">
                <a:latin typeface="+mn-lt"/>
              </a:rPr>
              <a:t>failure.</a:t>
            </a:r>
            <a:endParaRPr lang="en-US" sz="2000" b="1" dirty="0">
              <a:latin typeface="+mn-lt"/>
            </a:endParaRPr>
          </a:p>
        </p:txBody>
      </p:sp>
      <p:sp>
        <p:nvSpPr>
          <p:cNvPr id="4" name="Rectangle 3"/>
          <p:cNvSpPr/>
          <p:nvPr/>
        </p:nvSpPr>
        <p:spPr>
          <a:xfrm>
            <a:off x="0" y="22555"/>
            <a:ext cx="5129213" cy="461665"/>
          </a:xfrm>
          <a:prstGeom prst="rect">
            <a:avLst/>
          </a:prstGeom>
          <a:noFill/>
          <a:ln w="12700">
            <a:noFill/>
            <a:miter lim="800000"/>
            <a:headEnd/>
            <a:tailEnd/>
          </a:ln>
        </p:spPr>
        <p:txBody>
          <a:bodyPr vert="horz" wrap="square" lIns="90488" tIns="44450" rIns="90488" bIns="44450" numCol="1" anchor="b" anchorCtr="0" compatLnSpc="1">
            <a:prstTxWarp prst="textNoShape">
              <a:avLst/>
            </a:prstTxWarp>
          </a:bodyPr>
          <a:lstStyle/>
          <a:p>
            <a:pPr algn="l" rtl="0" eaLnBrk="0" hangingPunct="0"/>
            <a:r>
              <a:rPr lang="en-US" sz="2400" b="1" u="sng" dirty="0" smtClean="0">
                <a:solidFill>
                  <a:srgbClr val="7030A0"/>
                </a:solidFill>
                <a:latin typeface="Arial" pitchFamily="34" charset="0"/>
                <a:cs typeface="Arial" pitchFamily="34" charset="0"/>
              </a:rPr>
              <a:t>Example</a:t>
            </a:r>
            <a:r>
              <a:rPr lang="en-US" sz="2800" b="1" u="sng" dirty="0" smtClean="0">
                <a:solidFill>
                  <a:srgbClr val="7030A0"/>
                </a:solidFill>
                <a:latin typeface="Arial" pitchFamily="34" charset="0"/>
                <a:cs typeface="Arial" pitchFamily="34" charset="0"/>
              </a:rPr>
              <a:t> </a:t>
            </a:r>
            <a:r>
              <a:rPr lang="en-US" sz="2400" b="1" u="sng" dirty="0" smtClean="0">
                <a:solidFill>
                  <a:srgbClr val="7030A0"/>
                </a:solidFill>
                <a:latin typeface="Arial" pitchFamily="34" charset="0"/>
                <a:cs typeface="Arial" pitchFamily="34" charset="0"/>
              </a:rPr>
              <a:t>2</a:t>
            </a:r>
            <a:r>
              <a:rPr lang="en-US" sz="2800" b="1" u="sng" dirty="0" smtClean="0">
                <a:solidFill>
                  <a:srgbClr val="7030A0"/>
                </a:solidFill>
                <a:latin typeface="Arial" pitchFamily="34" charset="0"/>
                <a:cs typeface="Arial" pitchFamily="34" charset="0"/>
              </a:rPr>
              <a:t> </a:t>
            </a:r>
            <a:r>
              <a:rPr lang="en-US" sz="2000" b="1" u="sng" dirty="0" smtClean="0">
                <a:solidFill>
                  <a:srgbClr val="FF0000"/>
                </a:solidFill>
                <a:latin typeface="Arial" pitchFamily="34" charset="0"/>
                <a:cs typeface="Arial" pitchFamily="34" charset="0"/>
              </a:rPr>
              <a:t>(Prob.# 3 in the text book)</a:t>
            </a:r>
            <a:endParaRPr lang="en-US" sz="2800" b="1" u="sng" dirty="0">
              <a:solidFill>
                <a:srgbClr val="FF0000"/>
              </a:solidFill>
              <a:latin typeface="Arial" pitchFamily="34" charset="0"/>
              <a:cs typeface="Arial" pitchFamily="34" charset="0"/>
            </a:endParaRPr>
          </a:p>
        </p:txBody>
      </p:sp>
      <p:sp>
        <p:nvSpPr>
          <p:cNvPr id="5" name="Rectangle 4"/>
          <p:cNvSpPr/>
          <p:nvPr/>
        </p:nvSpPr>
        <p:spPr>
          <a:xfrm>
            <a:off x="1257300" y="2530933"/>
            <a:ext cx="5772150" cy="1200329"/>
          </a:xfrm>
          <a:prstGeom prst="rect">
            <a:avLst/>
          </a:prstGeom>
        </p:spPr>
        <p:txBody>
          <a:bodyPr wrap="square">
            <a:spAutoFit/>
          </a:bodyPr>
          <a:lstStyle/>
          <a:p>
            <a:pPr algn="l">
              <a:spcAft>
                <a:spcPts val="0"/>
              </a:spcAft>
            </a:pPr>
            <a:r>
              <a:rPr lang="en-US" sz="2400" dirty="0" smtClean="0">
                <a:solidFill>
                  <a:srgbClr val="0000FF"/>
                </a:solidFill>
                <a:latin typeface="Symbol" panose="05050102010706020507" pitchFamily="18" charset="2"/>
                <a:ea typeface="Calibri" panose="020F0502020204030204" pitchFamily="34" charset="0"/>
              </a:rPr>
              <a:t>t</a:t>
            </a:r>
            <a:r>
              <a:rPr lang="en-US" sz="2400" dirty="0" smtClean="0">
                <a:solidFill>
                  <a:srgbClr val="0000FF"/>
                </a:solidFill>
                <a:latin typeface="Tahoma" panose="020B0604030504040204" pitchFamily="34" charset="0"/>
                <a:ea typeface="Calibri" panose="020F0502020204030204" pitchFamily="34" charset="0"/>
              </a:rPr>
              <a:t> </a:t>
            </a:r>
            <a:r>
              <a:rPr lang="en-US" sz="2400" dirty="0">
                <a:solidFill>
                  <a:srgbClr val="0000FF"/>
                </a:solidFill>
                <a:latin typeface="Tahoma" panose="020B0604030504040204" pitchFamily="34" charset="0"/>
                <a:ea typeface="Calibri" panose="020F0502020204030204" pitchFamily="34" charset="0"/>
              </a:rPr>
              <a:t>= 193 tan </a:t>
            </a:r>
            <a:r>
              <a:rPr lang="en-US" sz="2400" dirty="0" smtClean="0">
                <a:solidFill>
                  <a:srgbClr val="0000FF"/>
                </a:solidFill>
                <a:latin typeface="Tahoma" panose="020B0604030504040204" pitchFamily="34" charset="0"/>
                <a:ea typeface="Calibri" panose="020F0502020204030204" pitchFamily="34" charset="0"/>
              </a:rPr>
              <a:t>(33) </a:t>
            </a:r>
            <a:r>
              <a:rPr lang="en-US" sz="2400" dirty="0">
                <a:solidFill>
                  <a:srgbClr val="0000FF"/>
                </a:solidFill>
                <a:latin typeface="Tahoma" panose="020B0604030504040204" pitchFamily="34" charset="0"/>
                <a:ea typeface="Calibri" panose="020F0502020204030204" pitchFamily="34" charset="0"/>
              </a:rPr>
              <a:t>= </a:t>
            </a:r>
            <a:r>
              <a:rPr lang="en-US" sz="2400" dirty="0" smtClean="0">
                <a:solidFill>
                  <a:srgbClr val="0000FF"/>
                </a:solidFill>
                <a:latin typeface="Tahoma" panose="020B0604030504040204" pitchFamily="34" charset="0"/>
                <a:ea typeface="Calibri" panose="020F0502020204030204" pitchFamily="34" charset="0"/>
              </a:rPr>
              <a:t>125.33 </a:t>
            </a:r>
            <a:r>
              <a:rPr lang="en-US" sz="2400" dirty="0" err="1" smtClean="0">
                <a:solidFill>
                  <a:srgbClr val="0000FF"/>
                </a:solidFill>
                <a:latin typeface="Tahoma" panose="020B0604030504040204" pitchFamily="34" charset="0"/>
                <a:ea typeface="Calibri" panose="020F0502020204030204" pitchFamily="34" charset="0"/>
              </a:rPr>
              <a:t>kPa</a:t>
            </a:r>
            <a:endParaRPr lang="en-US" sz="2800" dirty="0">
              <a:solidFill>
                <a:srgbClr val="0000FF"/>
              </a:solidFill>
              <a:latin typeface="Times New Roman" panose="02020603050405020304" pitchFamily="18" charset="0"/>
              <a:ea typeface="Calibri" panose="020F0502020204030204" pitchFamily="34" charset="0"/>
            </a:endParaRPr>
          </a:p>
          <a:p>
            <a:pPr algn="l">
              <a:spcAft>
                <a:spcPts val="0"/>
              </a:spcAft>
            </a:pPr>
            <a:r>
              <a:rPr lang="en-US" sz="2400" dirty="0">
                <a:solidFill>
                  <a:srgbClr val="0000FF"/>
                </a:solidFill>
                <a:latin typeface="Tahoma" panose="020B0604030504040204" pitchFamily="34" charset="0"/>
                <a:ea typeface="Calibri" panose="020F0502020204030204" pitchFamily="34" charset="0"/>
              </a:rPr>
              <a:t>Shear force = 125.33x </a:t>
            </a:r>
            <a:r>
              <a:rPr lang="en-US" sz="2400" dirty="0" smtClean="0">
                <a:solidFill>
                  <a:srgbClr val="0000FF"/>
                </a:solidFill>
                <a:latin typeface="Tahoma" panose="020B0604030504040204" pitchFamily="34" charset="0"/>
                <a:ea typeface="Calibri" panose="020F0502020204030204" pitchFamily="34" charset="0"/>
              </a:rPr>
              <a:t>0.0635x0.0635 = </a:t>
            </a:r>
            <a:r>
              <a:rPr lang="en-US" sz="2400" dirty="0">
                <a:solidFill>
                  <a:srgbClr val="0000FF"/>
                </a:solidFill>
                <a:latin typeface="Tahoma" panose="020B0604030504040204" pitchFamily="34" charset="0"/>
                <a:ea typeface="Calibri" panose="020F0502020204030204" pitchFamily="34" charset="0"/>
              </a:rPr>
              <a:t>0.50538 </a:t>
            </a:r>
            <a:r>
              <a:rPr lang="en-US" sz="2400" dirty="0" err="1">
                <a:solidFill>
                  <a:srgbClr val="0000FF"/>
                </a:solidFill>
                <a:latin typeface="Tahoma" panose="020B0604030504040204" pitchFamily="34" charset="0"/>
                <a:ea typeface="Calibri" panose="020F0502020204030204" pitchFamily="34" charset="0"/>
              </a:rPr>
              <a:t>kN</a:t>
            </a:r>
            <a:r>
              <a:rPr lang="en-US" sz="2400" dirty="0">
                <a:solidFill>
                  <a:srgbClr val="0000FF"/>
                </a:solidFill>
                <a:latin typeface="Tahoma" panose="020B0604030504040204" pitchFamily="34" charset="0"/>
                <a:ea typeface="Calibri" panose="020F0502020204030204" pitchFamily="34" charset="0"/>
              </a:rPr>
              <a:t> = 505.38 N</a:t>
            </a:r>
            <a:endParaRPr lang="en-US" sz="2800" dirty="0">
              <a:solidFill>
                <a:srgbClr val="0000FF"/>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4093381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1066800" y="152400"/>
            <a:ext cx="6629400" cy="1143000"/>
          </a:xfrm>
          <a:prstGeom prst="rect">
            <a:avLst/>
          </a:prstGeom>
        </p:spPr>
        <p:txBody>
          <a:bodyPr anchor="ctr"/>
          <a:lstStyle/>
          <a:p>
            <a:pPr algn="ctr" rtl="0" fontAlgn="auto">
              <a:spcBef>
                <a:spcPts val="0"/>
              </a:spcBef>
              <a:spcAft>
                <a:spcPts val="0"/>
              </a:spcAft>
              <a:defRPr/>
            </a:pPr>
            <a:r>
              <a:rPr lang="en-US" sz="3200" dirty="0" smtClean="0">
                <a:solidFill>
                  <a:srgbClr val="FF0000"/>
                </a:solidFill>
                <a:latin typeface="Arial Black" pitchFamily="34" charset="0"/>
                <a:cs typeface="Times New Roman" pitchFamily="18" charset="0"/>
              </a:rPr>
              <a:t>Topics</a:t>
            </a:r>
            <a:endParaRPr lang="en-US" sz="3200" dirty="0">
              <a:solidFill>
                <a:srgbClr val="FF0000"/>
              </a:solidFill>
              <a:effectLst>
                <a:outerShdw blurRad="38100" dist="38100" dir="2700000" algn="tl">
                  <a:srgbClr val="000000">
                    <a:alpha val="43137"/>
                  </a:srgbClr>
                </a:outerShdw>
              </a:effectLst>
              <a:latin typeface="Arial Black" pitchFamily="34" charset="0"/>
              <a:cs typeface="Tahoma" pitchFamily="34" charset="0"/>
            </a:endParaRPr>
          </a:p>
        </p:txBody>
      </p:sp>
      <p:sp>
        <p:nvSpPr>
          <p:cNvPr id="8" name="Rectangle 7"/>
          <p:cNvSpPr/>
          <p:nvPr/>
        </p:nvSpPr>
        <p:spPr>
          <a:xfrm>
            <a:off x="0" y="1219200"/>
            <a:ext cx="9144000" cy="304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9" name="Rectangle 8"/>
          <p:cNvSpPr/>
          <p:nvPr/>
        </p:nvSpPr>
        <p:spPr>
          <a:xfrm>
            <a:off x="0" y="1524000"/>
            <a:ext cx="9144000" cy="152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Subtitle 2"/>
          <p:cNvSpPr>
            <a:spLocks noGrp="1"/>
          </p:cNvSpPr>
          <p:nvPr>
            <p:ph type="subTitle" idx="1"/>
          </p:nvPr>
        </p:nvSpPr>
        <p:spPr>
          <a:xfrm>
            <a:off x="381000" y="1828800"/>
            <a:ext cx="8458200" cy="4876800"/>
          </a:xfrm>
        </p:spPr>
        <p:txBody>
          <a:bodyPr rtlCol="0">
            <a:noAutofit/>
          </a:bodyPr>
          <a:lstStyle/>
          <a:p>
            <a:pPr marL="539750" indent="-357188" algn="l">
              <a:lnSpc>
                <a:spcPct val="150000"/>
              </a:lnSpc>
              <a:spcBef>
                <a:spcPts val="0"/>
              </a:spcBef>
              <a:buFont typeface="Wingdings" pitchFamily="2" charset="2"/>
              <a:buChar char="q"/>
              <a:defRPr/>
            </a:pPr>
            <a:r>
              <a:rPr lang="en-US" sz="2000" dirty="0" smtClean="0">
                <a:solidFill>
                  <a:srgbClr val="FF0000"/>
                </a:solidFill>
                <a:effectLst>
                  <a:outerShdw blurRad="38100" dist="38100" dir="2700000" algn="tl">
                    <a:srgbClr val="000000">
                      <a:alpha val="43137"/>
                    </a:srgbClr>
                  </a:outerShdw>
                </a:effectLst>
                <a:latin typeface="Arial Black" pitchFamily="34" charset="0"/>
              </a:rPr>
              <a:t>Introduction</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Basic Principles</a:t>
            </a:r>
          </a:p>
          <a:p>
            <a:pPr marL="539750" indent="-357188" algn="l">
              <a:lnSpc>
                <a:spcPct val="150000"/>
              </a:lnSpc>
              <a:spcBef>
                <a:spcPts val="0"/>
              </a:spcBef>
              <a:buFont typeface="Wingdings" pitchFamily="2" charset="2"/>
              <a:buChar char="q"/>
              <a:defRPr/>
            </a:pPr>
            <a:r>
              <a:rPr lang="en-US" sz="2000" dirty="0">
                <a:solidFill>
                  <a:schemeClr val="tx1"/>
                </a:solidFill>
                <a:effectLst>
                  <a:outerShdw blurRad="38100" dist="38100" dir="2700000" algn="tl">
                    <a:srgbClr val="000000">
                      <a:alpha val="43137"/>
                    </a:srgbClr>
                  </a:outerShdw>
                </a:effectLst>
                <a:latin typeface="Arial Black" pitchFamily="34" charset="0"/>
              </a:rPr>
              <a:t>Components of Shear Strength of Soils</a:t>
            </a: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Normal </a:t>
            </a:r>
            <a:r>
              <a:rPr lang="en-US" sz="2000" dirty="0">
                <a:solidFill>
                  <a:schemeClr val="tx1"/>
                </a:solidFill>
                <a:effectLst>
                  <a:outerShdw blurRad="38100" dist="38100" dir="2700000" algn="tl">
                    <a:srgbClr val="000000">
                      <a:alpha val="43137"/>
                    </a:srgbClr>
                  </a:outerShdw>
                </a:effectLst>
                <a:latin typeface="Arial Black" pitchFamily="34" charset="0"/>
              </a:rPr>
              <a:t>and Shear Stresses </a:t>
            </a:r>
            <a:r>
              <a:rPr lang="en-US" sz="2000" dirty="0" smtClean="0">
                <a:solidFill>
                  <a:schemeClr val="tx1"/>
                </a:solidFill>
                <a:effectLst>
                  <a:outerShdw blurRad="38100" dist="38100" dir="2700000" algn="tl">
                    <a:srgbClr val="000000">
                      <a:alpha val="43137"/>
                    </a:srgbClr>
                  </a:outerShdw>
                </a:effectLst>
                <a:latin typeface="Arial Black" pitchFamily="34" charset="0"/>
              </a:rPr>
              <a:t>on </a:t>
            </a:r>
            <a:r>
              <a:rPr lang="en-US" sz="2000" dirty="0">
                <a:solidFill>
                  <a:schemeClr val="tx1"/>
                </a:solidFill>
                <a:effectLst>
                  <a:outerShdw blurRad="38100" dist="38100" dir="2700000" algn="tl">
                    <a:srgbClr val="000000">
                      <a:alpha val="43137"/>
                    </a:srgbClr>
                  </a:outerShdw>
                </a:effectLst>
                <a:latin typeface="Arial Black" pitchFamily="34" charset="0"/>
              </a:rPr>
              <a:t>a Plane</a:t>
            </a:r>
            <a:endParaRPr lang="en-US" sz="2000" dirty="0" smtClean="0">
              <a:solidFill>
                <a:srgbClr val="FF0000"/>
              </a:solidFill>
              <a:effectLst>
                <a:outerShdw blurRad="38100" dist="38100" dir="2700000" algn="tl">
                  <a:srgbClr val="000000">
                    <a:alpha val="43137"/>
                  </a:srgbClr>
                </a:outerShdw>
              </a:effectLst>
              <a:latin typeface="Arial Black" pitchFamily="34" charset="0"/>
            </a:endParaRP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Mohr-Coulomb Failure Criterion</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Laboratory Shear Strength Testing</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Direct Shear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rgbClr val="FF0000"/>
                </a:solidFill>
                <a:effectLst>
                  <a:outerShdw blurRad="38100" dist="38100" dir="2700000" algn="tl">
                    <a:srgbClr val="000000">
                      <a:alpha val="43137"/>
                    </a:srgbClr>
                  </a:outerShdw>
                </a:effectLst>
                <a:latin typeface="Arial Black" pitchFamily="34" charset="0"/>
              </a:rPr>
              <a:t>Triaxial Compression Test</a:t>
            </a:r>
          </a:p>
          <a:p>
            <a:pPr marL="996950" lvl="1" indent="-357188" algn="l">
              <a:lnSpc>
                <a:spcPct val="150000"/>
              </a:lnSpc>
              <a:spcBef>
                <a:spcPts val="0"/>
              </a:spcBef>
              <a:buClr>
                <a:srgbClr val="C00000"/>
              </a:buClr>
              <a:buSzPct val="150000"/>
              <a:buFont typeface="Arial" pitchFamily="34" charset="0"/>
              <a:buChar char="•"/>
              <a:defRPr/>
            </a:pPr>
            <a:r>
              <a:rPr lang="en-US" sz="1800" dirty="0" smtClean="0">
                <a:solidFill>
                  <a:schemeClr val="tx1"/>
                </a:solidFill>
                <a:effectLst>
                  <a:outerShdw blurRad="38100" dist="38100" dir="2700000" algn="tl">
                    <a:srgbClr val="000000">
                      <a:alpha val="43137"/>
                    </a:srgbClr>
                  </a:outerShdw>
                </a:effectLst>
                <a:latin typeface="Arial Black" pitchFamily="34" charset="0"/>
              </a:rPr>
              <a:t>Unconfined Compression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Field Testing  (Vane test)</a:t>
            </a:r>
          </a:p>
          <a:p>
            <a:pPr marL="539750" indent="-357188" algn="l">
              <a:lnSpc>
                <a:spcPct val="150000"/>
              </a:lnSpc>
              <a:spcBef>
                <a:spcPts val="0"/>
              </a:spcBef>
              <a:buFont typeface="Wingdings" pitchFamily="2" charset="2"/>
              <a:buChar char="q"/>
              <a:defRPr/>
            </a:pPr>
            <a:r>
              <a:rPr lang="en-US" sz="2000" dirty="0" smtClean="0">
                <a:solidFill>
                  <a:schemeClr val="tx1"/>
                </a:solidFill>
                <a:effectLst>
                  <a:outerShdw blurRad="38100" dist="38100" dir="2700000" algn="tl">
                    <a:srgbClr val="000000">
                      <a:alpha val="43137"/>
                    </a:srgbClr>
                  </a:outerShdw>
                </a:effectLst>
                <a:latin typeface="Arial Black" pitchFamily="34" charset="0"/>
              </a:rPr>
              <a:t>Stress Path</a:t>
            </a:r>
          </a:p>
          <a:p>
            <a:pPr marL="539750" indent="-357188" algn="l">
              <a:lnSpc>
                <a:spcPct val="150000"/>
              </a:lnSpc>
              <a:spcBef>
                <a:spcPts val="0"/>
              </a:spcBef>
              <a:defRPr/>
            </a:pPr>
            <a:endParaRPr lang="en-US" sz="2000" b="1" dirty="0" smtClean="0">
              <a:solidFill>
                <a:schemeClr val="tx1"/>
              </a:solidFill>
              <a:effectLst>
                <a:outerShdw blurRad="38100" dist="38100" dir="2700000" algn="tl">
                  <a:srgbClr val="000000">
                    <a:alpha val="43137"/>
                  </a:srgbClr>
                </a:outerShdw>
              </a:effectLst>
              <a:latin typeface="Arial Black" pitchFamily="34"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lgn="just" fontAlgn="auto">
              <a:spcAft>
                <a:spcPts val="0"/>
              </a:spcAft>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cs typeface="Times New Roman" pitchFamily="18" charset="0"/>
            </a:endParaRPr>
          </a:p>
          <a:p>
            <a:pPr algn="l">
              <a:buFont typeface="Arial" pitchFamily="34" charset="0"/>
              <a:buNone/>
              <a:defRPr/>
            </a:pPr>
            <a:endParaRPr lang="en-US" sz="2000" dirty="0" smtClean="0">
              <a:solidFill>
                <a:schemeClr val="tx1"/>
              </a:solidFill>
              <a:effectLst>
                <a:outerShdw blurRad="38100" dist="38100" dir="2700000" algn="tl">
                  <a:srgbClr val="000000">
                    <a:alpha val="43137"/>
                  </a:srgbClr>
                </a:outerShdw>
              </a:effectLst>
              <a:latin typeface="Arial Black" pitchFamily="34" charset="0"/>
            </a:endParaRPr>
          </a:p>
          <a:p>
            <a:pPr>
              <a:buFont typeface="Arial" pitchFamily="34" charset="0"/>
              <a:buNone/>
              <a:defRPr/>
            </a:pPr>
            <a:endParaRPr lang="en-US" sz="2400" dirty="0" smtClean="0">
              <a:solidFill>
                <a:srgbClr val="FF0000"/>
              </a:solidFill>
              <a:effectLst>
                <a:outerShdw blurRad="38100" dist="38100" dir="2700000" algn="tl">
                  <a:srgbClr val="000000">
                    <a:alpha val="43137"/>
                  </a:srgbClr>
                </a:outerShdw>
              </a:effectLst>
              <a:latin typeface="Arial Black" pitchFamily="34" charset="0"/>
            </a:endParaRPr>
          </a:p>
          <a:p>
            <a:pPr algn="l"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latin typeface="Arial Black" pitchFamily="34" charset="0"/>
              </a:rPr>
              <a:t> </a:t>
            </a: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defRPr/>
            </a:pPr>
            <a:endParaRPr lang="en-US" sz="1400" dirty="0" smtClean="0">
              <a:solidFill>
                <a:schemeClr val="tx1"/>
              </a:solidFill>
              <a:latin typeface="Arial Black" pitchFamily="34" charset="0"/>
              <a:cs typeface="Times New Roman" pitchFamily="18" charset="0"/>
            </a:endParaRPr>
          </a:p>
          <a:p>
            <a:pPr marL="342900" indent="-342900" algn="just" fontAlgn="auto">
              <a:spcAft>
                <a:spcPts val="0"/>
              </a:spcAft>
              <a:buFont typeface="Arial" pitchFamily="34" charset="0"/>
              <a:buAutoNum type="arabicPeriod"/>
              <a:defRPr/>
            </a:pPr>
            <a:endParaRPr lang="it-IT" sz="1400" dirty="0" smtClean="0">
              <a:solidFill>
                <a:schemeClr val="tx1"/>
              </a:solidFill>
              <a:latin typeface="+mj-lt"/>
              <a:cs typeface="Times New Roman" pitchFamily="18" charset="0"/>
            </a:endParaRPr>
          </a:p>
          <a:p>
            <a:pPr marL="342900" indent="-342900" algn="just" fontAlgn="auto">
              <a:spcAft>
                <a:spcPts val="0"/>
              </a:spcAft>
              <a:buFont typeface="Arial" pitchFamily="34" charset="0"/>
              <a:buAutoNum type="arabicPeriod"/>
              <a:defRPr/>
            </a:pPr>
            <a:endParaRPr lang="en-US" sz="1400" dirty="0" smtClean="0">
              <a:solidFill>
                <a:schemeClr val="tx1"/>
              </a:solidFill>
              <a:latin typeface="Arial Black" pitchFamily="34" charset="0"/>
              <a:cs typeface="Times New Roman" pitchFamily="18" charset="0"/>
            </a:endParaRPr>
          </a:p>
        </p:txBody>
      </p:sp>
    </p:spTree>
    <p:extLst>
      <p:ext uri="{BB962C8B-B14F-4D97-AF65-F5344CB8AC3E}">
        <p14:creationId xmlns:p14="http://schemas.microsoft.com/office/powerpoint/2010/main" val="113967689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41"/>
          <p:cNvGrpSpPr>
            <a:grpSpLocks/>
          </p:cNvGrpSpPr>
          <p:nvPr/>
        </p:nvGrpSpPr>
        <p:grpSpPr bwMode="auto">
          <a:xfrm>
            <a:off x="1140528" y="3713543"/>
            <a:ext cx="3016791" cy="3027096"/>
            <a:chOff x="283" y="1374"/>
            <a:chExt cx="2520" cy="2565"/>
          </a:xfrm>
        </p:grpSpPr>
        <p:grpSp>
          <p:nvGrpSpPr>
            <p:cNvPr id="15" name="Group 19"/>
            <p:cNvGrpSpPr>
              <a:grpSpLocks/>
            </p:cNvGrpSpPr>
            <p:nvPr/>
          </p:nvGrpSpPr>
          <p:grpSpPr bwMode="auto">
            <a:xfrm>
              <a:off x="283" y="1413"/>
              <a:ext cx="2520" cy="2169"/>
              <a:chOff x="283" y="1413"/>
              <a:chExt cx="2520" cy="2169"/>
            </a:xfrm>
          </p:grpSpPr>
          <p:sp>
            <p:nvSpPr>
              <p:cNvPr id="19" name="Rectangle 5" descr="Stationery"/>
              <p:cNvSpPr>
                <a:spLocks noChangeArrowheads="1"/>
              </p:cNvSpPr>
              <p:nvPr/>
            </p:nvSpPr>
            <p:spPr bwMode="auto">
              <a:xfrm>
                <a:off x="283" y="1413"/>
                <a:ext cx="2520" cy="2169"/>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pPr algn="l" rtl="0"/>
                <a:endParaRPr lang="en-US"/>
              </a:p>
            </p:txBody>
          </p:sp>
          <p:sp>
            <p:nvSpPr>
              <p:cNvPr id="20" name="Rectangle 6"/>
              <p:cNvSpPr>
                <a:spLocks noChangeArrowheads="1"/>
              </p:cNvSpPr>
              <p:nvPr/>
            </p:nvSpPr>
            <p:spPr bwMode="auto">
              <a:xfrm>
                <a:off x="1377" y="2394"/>
                <a:ext cx="252" cy="450"/>
              </a:xfrm>
              <a:prstGeom prst="rect">
                <a:avLst/>
              </a:prstGeom>
              <a:noFill/>
              <a:ln w="9525">
                <a:solidFill>
                  <a:schemeClr val="tx1"/>
                </a:solidFill>
                <a:miter lim="800000"/>
                <a:headEnd/>
                <a:tailEnd/>
              </a:ln>
            </p:spPr>
            <p:txBody>
              <a:bodyPr wrap="none" anchor="ctr"/>
              <a:lstStyle/>
              <a:p>
                <a:pPr algn="l" rtl="0"/>
                <a:endParaRPr lang="en-US"/>
              </a:p>
            </p:txBody>
          </p:sp>
          <p:sp>
            <p:nvSpPr>
              <p:cNvPr id="21" name="Line 7"/>
              <p:cNvSpPr>
                <a:spLocks noChangeShapeType="1"/>
              </p:cNvSpPr>
              <p:nvPr/>
            </p:nvSpPr>
            <p:spPr bwMode="auto">
              <a:xfrm>
                <a:off x="1512" y="2115"/>
                <a:ext cx="0" cy="270"/>
              </a:xfrm>
              <a:prstGeom prst="line">
                <a:avLst/>
              </a:prstGeom>
              <a:noFill/>
              <a:ln w="38100">
                <a:solidFill>
                  <a:schemeClr val="tx1"/>
                </a:solidFill>
                <a:round/>
                <a:headEnd/>
                <a:tailEnd type="triangle" w="med" len="med"/>
              </a:ln>
            </p:spPr>
            <p:txBody>
              <a:bodyPr wrap="none"/>
              <a:lstStyle/>
              <a:p>
                <a:pPr algn="l" rtl="0"/>
                <a:endParaRPr lang="en-US"/>
              </a:p>
            </p:txBody>
          </p:sp>
          <p:sp>
            <p:nvSpPr>
              <p:cNvPr id="22" name="Line 8"/>
              <p:cNvSpPr>
                <a:spLocks noChangeShapeType="1"/>
              </p:cNvSpPr>
              <p:nvPr/>
            </p:nvSpPr>
            <p:spPr bwMode="auto">
              <a:xfrm>
                <a:off x="1161" y="2610"/>
                <a:ext cx="225" cy="0"/>
              </a:xfrm>
              <a:prstGeom prst="line">
                <a:avLst/>
              </a:prstGeom>
              <a:noFill/>
              <a:ln w="38100">
                <a:solidFill>
                  <a:schemeClr val="tx1"/>
                </a:solidFill>
                <a:round/>
                <a:headEnd/>
                <a:tailEnd type="triangle" w="med" len="med"/>
              </a:ln>
            </p:spPr>
            <p:txBody>
              <a:bodyPr wrap="none"/>
              <a:lstStyle/>
              <a:p>
                <a:pPr algn="l" rtl="0"/>
                <a:endParaRPr lang="en-US"/>
              </a:p>
            </p:txBody>
          </p:sp>
          <p:sp>
            <p:nvSpPr>
              <p:cNvPr id="23" name="Line 9"/>
              <p:cNvSpPr>
                <a:spLocks noChangeShapeType="1"/>
              </p:cNvSpPr>
              <p:nvPr/>
            </p:nvSpPr>
            <p:spPr bwMode="auto">
              <a:xfrm>
                <a:off x="1626" y="2616"/>
                <a:ext cx="207" cy="0"/>
              </a:xfrm>
              <a:prstGeom prst="line">
                <a:avLst/>
              </a:prstGeom>
              <a:noFill/>
              <a:ln w="38100">
                <a:solidFill>
                  <a:schemeClr val="tx1"/>
                </a:solidFill>
                <a:round/>
                <a:headEnd type="triangle" w="med" len="med"/>
                <a:tailEnd/>
              </a:ln>
            </p:spPr>
            <p:txBody>
              <a:bodyPr wrap="none"/>
              <a:lstStyle/>
              <a:p>
                <a:pPr algn="l" rtl="0"/>
                <a:endParaRPr lang="en-US"/>
              </a:p>
            </p:txBody>
          </p:sp>
          <p:sp>
            <p:nvSpPr>
              <p:cNvPr id="24" name="Line 10"/>
              <p:cNvSpPr>
                <a:spLocks noChangeShapeType="1"/>
              </p:cNvSpPr>
              <p:nvPr/>
            </p:nvSpPr>
            <p:spPr bwMode="auto">
              <a:xfrm>
                <a:off x="1509" y="2841"/>
                <a:ext cx="0" cy="270"/>
              </a:xfrm>
              <a:prstGeom prst="line">
                <a:avLst/>
              </a:prstGeom>
              <a:noFill/>
              <a:ln w="38100">
                <a:solidFill>
                  <a:schemeClr val="tx1"/>
                </a:solidFill>
                <a:round/>
                <a:headEnd type="triangle" w="med" len="med"/>
                <a:tailEnd/>
              </a:ln>
            </p:spPr>
            <p:txBody>
              <a:bodyPr wrap="none"/>
              <a:lstStyle/>
              <a:p>
                <a:pPr algn="l" rtl="0"/>
                <a:endParaRPr lang="en-US"/>
              </a:p>
            </p:txBody>
          </p:sp>
          <p:sp>
            <p:nvSpPr>
              <p:cNvPr id="26" name="Line 13"/>
              <p:cNvSpPr>
                <a:spLocks noChangeShapeType="1"/>
              </p:cNvSpPr>
              <p:nvPr/>
            </p:nvSpPr>
            <p:spPr bwMode="auto">
              <a:xfrm>
                <a:off x="2277" y="1422"/>
                <a:ext cx="0" cy="963"/>
              </a:xfrm>
              <a:prstGeom prst="line">
                <a:avLst/>
              </a:prstGeom>
              <a:noFill/>
              <a:ln w="9525">
                <a:solidFill>
                  <a:schemeClr val="tx1"/>
                </a:solidFill>
                <a:round/>
                <a:headEnd/>
                <a:tailEnd type="triangle" w="med" len="med"/>
              </a:ln>
            </p:spPr>
            <p:txBody>
              <a:bodyPr wrap="none"/>
              <a:lstStyle/>
              <a:p>
                <a:pPr algn="l" rtl="0"/>
                <a:endParaRPr lang="en-US"/>
              </a:p>
            </p:txBody>
          </p:sp>
          <p:sp>
            <p:nvSpPr>
              <p:cNvPr id="27" name="Text Box 14"/>
              <p:cNvSpPr txBox="1">
                <a:spLocks noChangeArrowheads="1"/>
              </p:cNvSpPr>
              <p:nvPr/>
            </p:nvSpPr>
            <p:spPr bwMode="auto">
              <a:xfrm>
                <a:off x="2286" y="1701"/>
                <a:ext cx="225" cy="391"/>
              </a:xfrm>
              <a:prstGeom prst="rect">
                <a:avLst/>
              </a:prstGeom>
              <a:noFill/>
              <a:ln w="9525">
                <a:noFill/>
                <a:miter lim="800000"/>
                <a:headEnd/>
                <a:tailEnd/>
              </a:ln>
            </p:spPr>
            <p:txBody>
              <a:bodyPr>
                <a:spAutoFit/>
              </a:bodyPr>
              <a:lstStyle/>
              <a:p>
                <a:pPr algn="l" rtl="0"/>
                <a:r>
                  <a:rPr lang="en-US" sz="2400" b="1" dirty="0">
                    <a:latin typeface="Times New Roman" pitchFamily="18" charset="0"/>
                  </a:rPr>
                  <a:t>z </a:t>
                </a:r>
              </a:p>
            </p:txBody>
          </p:sp>
          <p:sp>
            <p:nvSpPr>
              <p:cNvPr id="28" name="Text Box 15"/>
              <p:cNvSpPr txBox="1">
                <a:spLocks noChangeArrowheads="1"/>
              </p:cNvSpPr>
              <p:nvPr/>
            </p:nvSpPr>
            <p:spPr bwMode="auto">
              <a:xfrm>
                <a:off x="1386" y="1800"/>
                <a:ext cx="468" cy="391"/>
              </a:xfrm>
              <a:prstGeom prst="rect">
                <a:avLst/>
              </a:prstGeom>
              <a:noFill/>
              <a:ln w="9525">
                <a:noFill/>
                <a:miter lim="800000"/>
                <a:headEnd/>
                <a:tailEnd/>
              </a:ln>
            </p:spPr>
            <p:txBody>
              <a:bodyPr>
                <a:spAutoFit/>
              </a:bodyPr>
              <a:lstStyle/>
              <a:p>
                <a:pPr algn="l" rtl="0"/>
                <a:r>
                  <a:rPr lang="en-US" sz="2400" b="1" dirty="0">
                    <a:latin typeface="Symbol" pitchFamily="18" charset="2"/>
                  </a:rPr>
                  <a:t>s</a:t>
                </a:r>
                <a:r>
                  <a:rPr lang="en-US" sz="2400" b="1" baseline="-25000" dirty="0">
                    <a:latin typeface="Times New Roman" pitchFamily="18" charset="0"/>
                  </a:rPr>
                  <a:t>vc</a:t>
                </a:r>
              </a:p>
            </p:txBody>
          </p:sp>
          <p:sp>
            <p:nvSpPr>
              <p:cNvPr id="29" name="Text Box 16"/>
              <p:cNvSpPr txBox="1">
                <a:spLocks noChangeArrowheads="1"/>
              </p:cNvSpPr>
              <p:nvPr/>
            </p:nvSpPr>
            <p:spPr bwMode="auto">
              <a:xfrm>
                <a:off x="1383" y="3048"/>
                <a:ext cx="471" cy="391"/>
              </a:xfrm>
              <a:prstGeom prst="rect">
                <a:avLst/>
              </a:prstGeom>
              <a:noFill/>
              <a:ln w="9525">
                <a:noFill/>
                <a:miter lim="800000"/>
                <a:headEnd/>
                <a:tailEnd/>
              </a:ln>
            </p:spPr>
            <p:txBody>
              <a:bodyPr wrap="square">
                <a:spAutoFit/>
              </a:bodyPr>
              <a:lstStyle/>
              <a:p>
                <a:pPr algn="l" rtl="0"/>
                <a:r>
                  <a:rPr lang="en-US" sz="2400" b="1" dirty="0">
                    <a:latin typeface="Symbol" pitchFamily="18" charset="2"/>
                  </a:rPr>
                  <a:t>s</a:t>
                </a:r>
                <a:r>
                  <a:rPr lang="en-US" sz="2400" b="1" baseline="-25000" dirty="0">
                    <a:latin typeface="Times New Roman" pitchFamily="18" charset="0"/>
                  </a:rPr>
                  <a:t>vc</a:t>
                </a:r>
              </a:p>
            </p:txBody>
          </p:sp>
          <p:sp>
            <p:nvSpPr>
              <p:cNvPr id="30" name="Text Box 17"/>
              <p:cNvSpPr txBox="1">
                <a:spLocks noChangeArrowheads="1"/>
              </p:cNvSpPr>
              <p:nvPr/>
            </p:nvSpPr>
            <p:spPr bwMode="auto">
              <a:xfrm>
                <a:off x="1827" y="2439"/>
                <a:ext cx="543" cy="391"/>
              </a:xfrm>
              <a:prstGeom prst="rect">
                <a:avLst/>
              </a:prstGeom>
              <a:noFill/>
              <a:ln w="9525">
                <a:noFill/>
                <a:miter lim="800000"/>
                <a:headEnd/>
                <a:tailEnd/>
              </a:ln>
            </p:spPr>
            <p:txBody>
              <a:bodyPr wrap="square">
                <a:spAutoFit/>
              </a:bodyPr>
              <a:lstStyle/>
              <a:p>
                <a:pPr algn="l" rtl="0"/>
                <a:r>
                  <a:rPr lang="en-US" sz="2400" b="1" dirty="0" err="1">
                    <a:latin typeface="Symbol" pitchFamily="18" charset="2"/>
                  </a:rPr>
                  <a:t>s</a:t>
                </a:r>
                <a:r>
                  <a:rPr lang="en-US" sz="2400" b="1" baseline="-25000" dirty="0" err="1">
                    <a:latin typeface="Times New Roman" pitchFamily="18" charset="0"/>
                  </a:rPr>
                  <a:t>hc</a:t>
                </a:r>
                <a:endParaRPr lang="en-US" sz="2400" b="1" baseline="-25000" dirty="0">
                  <a:latin typeface="Times New Roman" pitchFamily="18" charset="0"/>
                </a:endParaRPr>
              </a:p>
            </p:txBody>
          </p:sp>
          <p:sp>
            <p:nvSpPr>
              <p:cNvPr id="31" name="Text Box 18"/>
              <p:cNvSpPr txBox="1">
                <a:spLocks noChangeArrowheads="1"/>
              </p:cNvSpPr>
              <p:nvPr/>
            </p:nvSpPr>
            <p:spPr bwMode="auto">
              <a:xfrm>
                <a:off x="780" y="2445"/>
                <a:ext cx="518" cy="391"/>
              </a:xfrm>
              <a:prstGeom prst="rect">
                <a:avLst/>
              </a:prstGeom>
              <a:noFill/>
              <a:ln w="9525">
                <a:noFill/>
                <a:miter lim="800000"/>
                <a:headEnd/>
                <a:tailEnd/>
              </a:ln>
            </p:spPr>
            <p:txBody>
              <a:bodyPr wrap="square">
                <a:spAutoFit/>
              </a:bodyPr>
              <a:lstStyle/>
              <a:p>
                <a:pPr algn="l" rtl="0"/>
                <a:r>
                  <a:rPr lang="en-US" sz="2400" b="1" dirty="0" err="1">
                    <a:latin typeface="Symbol" pitchFamily="18" charset="2"/>
                  </a:rPr>
                  <a:t>s</a:t>
                </a:r>
                <a:r>
                  <a:rPr lang="en-US" sz="2400" b="1" baseline="-25000" dirty="0" err="1">
                    <a:latin typeface="Times New Roman" pitchFamily="18" charset="0"/>
                  </a:rPr>
                  <a:t>hc</a:t>
                </a:r>
                <a:endParaRPr lang="en-US" sz="2400" b="1" baseline="-25000" dirty="0">
                  <a:latin typeface="Times New Roman" pitchFamily="18" charset="0"/>
                </a:endParaRPr>
              </a:p>
            </p:txBody>
          </p:sp>
        </p:grpSp>
        <p:sp>
          <p:nvSpPr>
            <p:cNvPr id="16" name="Text Box 36"/>
            <p:cNvSpPr txBox="1">
              <a:spLocks noChangeArrowheads="1"/>
            </p:cNvSpPr>
            <p:nvPr/>
          </p:nvSpPr>
          <p:spPr bwMode="auto">
            <a:xfrm>
              <a:off x="519" y="3600"/>
              <a:ext cx="1992" cy="339"/>
            </a:xfrm>
            <a:prstGeom prst="rect">
              <a:avLst/>
            </a:prstGeom>
            <a:solidFill>
              <a:srgbClr val="FFFF00"/>
            </a:solidFill>
            <a:ln w="9525">
              <a:noFill/>
              <a:miter lim="800000"/>
              <a:headEnd/>
              <a:tailEnd/>
            </a:ln>
          </p:spPr>
          <p:txBody>
            <a:bodyPr wrap="square">
              <a:spAutoFit/>
            </a:bodyPr>
            <a:lstStyle/>
            <a:p>
              <a:pPr algn="l" rtl="0"/>
              <a:r>
                <a:rPr lang="en-US" sz="2000" b="1" dirty="0">
                  <a:solidFill>
                    <a:schemeClr val="hlink"/>
                  </a:solidFill>
                  <a:latin typeface="+mn-lt"/>
                </a:rPr>
                <a:t>Before construction</a:t>
              </a:r>
            </a:p>
          </p:txBody>
        </p:sp>
        <p:sp>
          <p:nvSpPr>
            <p:cNvPr id="17" name="Text Box 39"/>
            <p:cNvSpPr txBox="1">
              <a:spLocks noChangeArrowheads="1"/>
            </p:cNvSpPr>
            <p:nvPr/>
          </p:nvSpPr>
          <p:spPr bwMode="auto">
            <a:xfrm>
              <a:off x="315" y="1374"/>
              <a:ext cx="1512" cy="548"/>
            </a:xfrm>
            <a:prstGeom prst="rect">
              <a:avLst/>
            </a:prstGeom>
            <a:noFill/>
            <a:ln w="9525">
              <a:noFill/>
              <a:miter lim="800000"/>
              <a:headEnd/>
              <a:tailEnd/>
            </a:ln>
          </p:spPr>
          <p:txBody>
            <a:bodyPr wrap="square">
              <a:spAutoFit/>
            </a:bodyPr>
            <a:lstStyle/>
            <a:p>
              <a:pPr algn="l" rtl="0"/>
              <a:r>
                <a:rPr lang="en-US" sz="1800" b="1" dirty="0" smtClean="0">
                  <a:solidFill>
                    <a:srgbClr val="0000FF"/>
                  </a:solidFill>
                </a:rPr>
                <a:t>representative </a:t>
              </a:r>
              <a:r>
                <a:rPr lang="en-US" sz="1800" b="1" dirty="0">
                  <a:solidFill>
                    <a:srgbClr val="0000FF"/>
                  </a:solidFill>
                </a:rPr>
                <a:t>soil sample</a:t>
              </a:r>
            </a:p>
          </p:txBody>
        </p:sp>
        <p:sp>
          <p:nvSpPr>
            <p:cNvPr id="18" name="Line 40"/>
            <p:cNvSpPr>
              <a:spLocks noChangeShapeType="1"/>
            </p:cNvSpPr>
            <p:nvPr/>
          </p:nvSpPr>
          <p:spPr bwMode="auto">
            <a:xfrm>
              <a:off x="1143" y="1872"/>
              <a:ext cx="333" cy="702"/>
            </a:xfrm>
            <a:prstGeom prst="line">
              <a:avLst/>
            </a:prstGeom>
            <a:noFill/>
            <a:ln w="12700">
              <a:solidFill>
                <a:srgbClr val="0000FF"/>
              </a:solidFill>
              <a:round/>
              <a:headEnd/>
              <a:tailEnd type="triangle" w="med" len="med"/>
            </a:ln>
          </p:spPr>
          <p:txBody>
            <a:bodyPr wrap="none"/>
            <a:lstStyle/>
            <a:p>
              <a:pPr algn="l" rtl="0"/>
              <a:endParaRPr lang="en-US"/>
            </a:p>
          </p:txBody>
        </p:sp>
      </p:grpSp>
      <p:grpSp>
        <p:nvGrpSpPr>
          <p:cNvPr id="32" name="Group 44"/>
          <p:cNvGrpSpPr>
            <a:grpSpLocks/>
          </p:cNvGrpSpPr>
          <p:nvPr/>
        </p:nvGrpSpPr>
        <p:grpSpPr bwMode="auto">
          <a:xfrm>
            <a:off x="5274970" y="2871788"/>
            <a:ext cx="3501021" cy="3884030"/>
            <a:chOff x="2897" y="541"/>
            <a:chExt cx="2888" cy="3409"/>
          </a:xfrm>
        </p:grpSpPr>
        <p:sp>
          <p:nvSpPr>
            <p:cNvPr id="33" name="Rectangle 21" descr="Stationery"/>
            <p:cNvSpPr>
              <a:spLocks noChangeArrowheads="1"/>
            </p:cNvSpPr>
            <p:nvPr/>
          </p:nvSpPr>
          <p:spPr bwMode="auto">
            <a:xfrm>
              <a:off x="3012" y="1410"/>
              <a:ext cx="2520" cy="2169"/>
            </a:xfrm>
            <a:prstGeom prst="rect">
              <a:avLst/>
            </a:prstGeom>
            <a:blipFill dpi="0" rotWithShape="1">
              <a:blip r:embed="rId3" cstate="print"/>
              <a:srcRect/>
              <a:tile tx="0" ty="0" sx="100000" sy="100000" flip="none" algn="tl"/>
            </a:blipFill>
            <a:ln w="9525">
              <a:solidFill>
                <a:schemeClr val="tx1"/>
              </a:solidFill>
              <a:miter lim="800000"/>
              <a:headEnd/>
              <a:tailEnd/>
            </a:ln>
          </p:spPr>
          <p:txBody>
            <a:bodyPr wrap="none" anchor="ctr"/>
            <a:lstStyle/>
            <a:p>
              <a:pPr algn="l" rtl="0"/>
              <a:endParaRPr lang="en-US"/>
            </a:p>
          </p:txBody>
        </p:sp>
        <p:sp>
          <p:nvSpPr>
            <p:cNvPr id="34" name="Rectangle 22"/>
            <p:cNvSpPr>
              <a:spLocks noChangeArrowheads="1"/>
            </p:cNvSpPr>
            <p:nvPr/>
          </p:nvSpPr>
          <p:spPr bwMode="auto">
            <a:xfrm>
              <a:off x="4092" y="2391"/>
              <a:ext cx="252" cy="450"/>
            </a:xfrm>
            <a:prstGeom prst="rect">
              <a:avLst/>
            </a:prstGeom>
            <a:noFill/>
            <a:ln w="9525">
              <a:solidFill>
                <a:schemeClr val="tx1"/>
              </a:solidFill>
              <a:miter lim="800000"/>
              <a:headEnd/>
              <a:tailEnd/>
            </a:ln>
          </p:spPr>
          <p:txBody>
            <a:bodyPr wrap="none" anchor="ctr"/>
            <a:lstStyle/>
            <a:p>
              <a:pPr algn="l" rtl="0"/>
              <a:endParaRPr lang="en-US"/>
            </a:p>
          </p:txBody>
        </p:sp>
        <p:sp>
          <p:nvSpPr>
            <p:cNvPr id="35" name="Line 23"/>
            <p:cNvSpPr>
              <a:spLocks noChangeShapeType="1"/>
            </p:cNvSpPr>
            <p:nvPr/>
          </p:nvSpPr>
          <p:spPr bwMode="auto">
            <a:xfrm>
              <a:off x="4227" y="2112"/>
              <a:ext cx="0" cy="270"/>
            </a:xfrm>
            <a:prstGeom prst="line">
              <a:avLst/>
            </a:prstGeom>
            <a:noFill/>
            <a:ln w="38100">
              <a:solidFill>
                <a:schemeClr val="tx1"/>
              </a:solidFill>
              <a:round/>
              <a:headEnd/>
              <a:tailEnd type="triangle" w="med" len="med"/>
            </a:ln>
          </p:spPr>
          <p:txBody>
            <a:bodyPr wrap="none"/>
            <a:lstStyle/>
            <a:p>
              <a:pPr algn="l" rtl="0"/>
              <a:endParaRPr lang="en-US"/>
            </a:p>
          </p:txBody>
        </p:sp>
        <p:sp>
          <p:nvSpPr>
            <p:cNvPr id="36" name="Line 24"/>
            <p:cNvSpPr>
              <a:spLocks noChangeShapeType="1"/>
            </p:cNvSpPr>
            <p:nvPr/>
          </p:nvSpPr>
          <p:spPr bwMode="auto">
            <a:xfrm>
              <a:off x="3876" y="2607"/>
              <a:ext cx="225" cy="0"/>
            </a:xfrm>
            <a:prstGeom prst="line">
              <a:avLst/>
            </a:prstGeom>
            <a:noFill/>
            <a:ln w="38100">
              <a:solidFill>
                <a:schemeClr val="tx1"/>
              </a:solidFill>
              <a:round/>
              <a:headEnd/>
              <a:tailEnd type="triangle" w="med" len="med"/>
            </a:ln>
          </p:spPr>
          <p:txBody>
            <a:bodyPr wrap="none"/>
            <a:lstStyle/>
            <a:p>
              <a:pPr algn="l" rtl="0"/>
              <a:endParaRPr lang="en-US"/>
            </a:p>
          </p:txBody>
        </p:sp>
        <p:sp>
          <p:nvSpPr>
            <p:cNvPr id="37" name="Line 25"/>
            <p:cNvSpPr>
              <a:spLocks noChangeShapeType="1"/>
            </p:cNvSpPr>
            <p:nvPr/>
          </p:nvSpPr>
          <p:spPr bwMode="auto">
            <a:xfrm>
              <a:off x="4341" y="2613"/>
              <a:ext cx="207" cy="0"/>
            </a:xfrm>
            <a:prstGeom prst="line">
              <a:avLst/>
            </a:prstGeom>
            <a:noFill/>
            <a:ln w="38100">
              <a:solidFill>
                <a:schemeClr val="tx1"/>
              </a:solidFill>
              <a:round/>
              <a:headEnd type="triangle" w="med" len="med"/>
              <a:tailEnd/>
            </a:ln>
          </p:spPr>
          <p:txBody>
            <a:bodyPr wrap="none"/>
            <a:lstStyle/>
            <a:p>
              <a:pPr algn="l" rtl="0"/>
              <a:endParaRPr lang="en-US"/>
            </a:p>
          </p:txBody>
        </p:sp>
        <p:sp>
          <p:nvSpPr>
            <p:cNvPr id="38" name="Line 26"/>
            <p:cNvSpPr>
              <a:spLocks noChangeShapeType="1"/>
            </p:cNvSpPr>
            <p:nvPr/>
          </p:nvSpPr>
          <p:spPr bwMode="auto">
            <a:xfrm>
              <a:off x="4224" y="2838"/>
              <a:ext cx="0" cy="270"/>
            </a:xfrm>
            <a:prstGeom prst="line">
              <a:avLst/>
            </a:prstGeom>
            <a:noFill/>
            <a:ln w="38100">
              <a:solidFill>
                <a:schemeClr val="tx1"/>
              </a:solidFill>
              <a:round/>
              <a:headEnd type="triangle" w="med" len="med"/>
              <a:tailEnd/>
            </a:ln>
          </p:spPr>
          <p:txBody>
            <a:bodyPr wrap="none"/>
            <a:lstStyle/>
            <a:p>
              <a:pPr algn="l" rtl="0"/>
              <a:endParaRPr lang="en-US"/>
            </a:p>
          </p:txBody>
        </p:sp>
        <p:sp>
          <p:nvSpPr>
            <p:cNvPr id="39" name="Line 28"/>
            <p:cNvSpPr>
              <a:spLocks noChangeShapeType="1"/>
            </p:cNvSpPr>
            <p:nvPr/>
          </p:nvSpPr>
          <p:spPr bwMode="auto">
            <a:xfrm>
              <a:off x="4992" y="1419"/>
              <a:ext cx="0" cy="963"/>
            </a:xfrm>
            <a:prstGeom prst="line">
              <a:avLst/>
            </a:prstGeom>
            <a:noFill/>
            <a:ln w="9525">
              <a:solidFill>
                <a:schemeClr val="tx1"/>
              </a:solidFill>
              <a:round/>
              <a:headEnd/>
              <a:tailEnd type="triangle" w="med" len="med"/>
            </a:ln>
          </p:spPr>
          <p:txBody>
            <a:bodyPr wrap="none"/>
            <a:lstStyle/>
            <a:p>
              <a:pPr algn="l" rtl="0"/>
              <a:endParaRPr lang="en-US"/>
            </a:p>
          </p:txBody>
        </p:sp>
        <p:sp>
          <p:nvSpPr>
            <p:cNvPr id="40" name="Text Box 29"/>
            <p:cNvSpPr txBox="1">
              <a:spLocks noChangeArrowheads="1"/>
            </p:cNvSpPr>
            <p:nvPr/>
          </p:nvSpPr>
          <p:spPr bwMode="auto">
            <a:xfrm>
              <a:off x="5001" y="1698"/>
              <a:ext cx="225" cy="405"/>
            </a:xfrm>
            <a:prstGeom prst="rect">
              <a:avLst/>
            </a:prstGeom>
            <a:noFill/>
            <a:ln w="9525">
              <a:noFill/>
              <a:miter lim="800000"/>
              <a:headEnd/>
              <a:tailEnd/>
            </a:ln>
          </p:spPr>
          <p:txBody>
            <a:bodyPr>
              <a:spAutoFit/>
            </a:bodyPr>
            <a:lstStyle/>
            <a:p>
              <a:pPr algn="l" rtl="0"/>
              <a:r>
                <a:rPr lang="en-US" sz="2400" b="1" dirty="0">
                  <a:latin typeface="Times New Roman" pitchFamily="18" charset="0"/>
                </a:rPr>
                <a:t>z </a:t>
              </a:r>
            </a:p>
          </p:txBody>
        </p:sp>
        <p:sp>
          <p:nvSpPr>
            <p:cNvPr id="41" name="Text Box 30"/>
            <p:cNvSpPr txBox="1">
              <a:spLocks noChangeArrowheads="1"/>
            </p:cNvSpPr>
            <p:nvPr/>
          </p:nvSpPr>
          <p:spPr bwMode="auto">
            <a:xfrm>
              <a:off x="3699" y="1764"/>
              <a:ext cx="1125" cy="405"/>
            </a:xfrm>
            <a:prstGeom prst="rect">
              <a:avLst/>
            </a:prstGeom>
            <a:noFill/>
            <a:ln w="9525">
              <a:noFill/>
              <a:miter lim="800000"/>
              <a:headEnd/>
              <a:tailEnd/>
            </a:ln>
          </p:spPr>
          <p:txBody>
            <a:bodyPr wrap="square">
              <a:spAutoFit/>
            </a:bodyPr>
            <a:lstStyle/>
            <a:p>
              <a:pPr algn="l" rtl="0"/>
              <a:r>
                <a:rPr lang="en-US" sz="2400" b="1" dirty="0">
                  <a:latin typeface="Symbol" pitchFamily="18" charset="2"/>
                </a:rPr>
                <a:t>s</a:t>
              </a:r>
              <a:r>
                <a:rPr lang="en-US" sz="2400" b="1" baseline="-25000" dirty="0">
                  <a:latin typeface="Times New Roman" pitchFamily="18" charset="0"/>
                </a:rPr>
                <a:t>vc </a:t>
              </a:r>
              <a:r>
                <a:rPr lang="en-US" sz="2400" b="1" dirty="0">
                  <a:latin typeface="Times New Roman" pitchFamily="18" charset="0"/>
                </a:rPr>
                <a:t>+ </a:t>
              </a:r>
              <a:r>
                <a:rPr lang="en-US" sz="2400" b="1" dirty="0">
                  <a:latin typeface="Symbol" pitchFamily="18" charset="2"/>
                </a:rPr>
                <a:t>Ds</a:t>
              </a:r>
              <a:endParaRPr lang="en-US" sz="2400" b="1" baseline="-25000" dirty="0">
                <a:latin typeface="Times New Roman" pitchFamily="18" charset="0"/>
              </a:endParaRPr>
            </a:p>
          </p:txBody>
        </p:sp>
        <p:sp>
          <p:nvSpPr>
            <p:cNvPr id="42" name="Text Box 32"/>
            <p:cNvSpPr txBox="1">
              <a:spLocks noChangeArrowheads="1"/>
            </p:cNvSpPr>
            <p:nvPr/>
          </p:nvSpPr>
          <p:spPr bwMode="auto">
            <a:xfrm>
              <a:off x="4542" y="2436"/>
              <a:ext cx="534" cy="405"/>
            </a:xfrm>
            <a:prstGeom prst="rect">
              <a:avLst/>
            </a:prstGeom>
            <a:noFill/>
            <a:ln w="9525">
              <a:noFill/>
              <a:miter lim="800000"/>
              <a:headEnd/>
              <a:tailEnd/>
            </a:ln>
          </p:spPr>
          <p:txBody>
            <a:bodyPr wrap="square">
              <a:spAutoFit/>
            </a:bodyPr>
            <a:lstStyle/>
            <a:p>
              <a:pPr algn="l" rtl="0"/>
              <a:r>
                <a:rPr lang="en-US" sz="2400" b="1" dirty="0" err="1">
                  <a:latin typeface="Symbol" pitchFamily="18" charset="2"/>
                </a:rPr>
                <a:t>s</a:t>
              </a:r>
              <a:r>
                <a:rPr lang="en-US" sz="2400" b="1" baseline="-25000" dirty="0" err="1">
                  <a:latin typeface="Times New Roman" pitchFamily="18" charset="0"/>
                </a:rPr>
                <a:t>hc</a:t>
              </a:r>
              <a:endParaRPr lang="en-US" sz="2400" b="1" baseline="-25000" dirty="0">
                <a:latin typeface="Times New Roman" pitchFamily="18" charset="0"/>
              </a:endParaRPr>
            </a:p>
          </p:txBody>
        </p:sp>
        <p:sp>
          <p:nvSpPr>
            <p:cNvPr id="43" name="Text Box 33"/>
            <p:cNvSpPr txBox="1">
              <a:spLocks noChangeArrowheads="1"/>
            </p:cNvSpPr>
            <p:nvPr/>
          </p:nvSpPr>
          <p:spPr bwMode="auto">
            <a:xfrm>
              <a:off x="3414" y="2442"/>
              <a:ext cx="549" cy="405"/>
            </a:xfrm>
            <a:prstGeom prst="rect">
              <a:avLst/>
            </a:prstGeom>
            <a:noFill/>
            <a:ln w="9525">
              <a:noFill/>
              <a:miter lim="800000"/>
              <a:headEnd/>
              <a:tailEnd/>
            </a:ln>
          </p:spPr>
          <p:txBody>
            <a:bodyPr wrap="square">
              <a:spAutoFit/>
            </a:bodyPr>
            <a:lstStyle/>
            <a:p>
              <a:pPr algn="l" rtl="0"/>
              <a:r>
                <a:rPr lang="en-US" sz="2400" b="1" dirty="0" err="1">
                  <a:latin typeface="Symbol" pitchFamily="18" charset="2"/>
                </a:rPr>
                <a:t>s</a:t>
              </a:r>
              <a:r>
                <a:rPr lang="en-US" sz="2400" b="1" baseline="-25000" dirty="0" err="1">
                  <a:latin typeface="Times New Roman" pitchFamily="18" charset="0"/>
                </a:rPr>
                <a:t>hc</a:t>
              </a:r>
              <a:endParaRPr lang="en-US" sz="2400" b="1" baseline="-25000" dirty="0">
                <a:latin typeface="Times New Roman" pitchFamily="18" charset="0"/>
              </a:endParaRPr>
            </a:p>
          </p:txBody>
        </p:sp>
        <p:sp>
          <p:nvSpPr>
            <p:cNvPr id="44" name="Rectangle 34" descr="Granite"/>
            <p:cNvSpPr>
              <a:spLocks noChangeArrowheads="1"/>
            </p:cNvSpPr>
            <p:nvPr/>
          </p:nvSpPr>
          <p:spPr bwMode="auto">
            <a:xfrm>
              <a:off x="3461" y="1015"/>
              <a:ext cx="1431" cy="396"/>
            </a:xfrm>
            <a:prstGeom prst="rect">
              <a:avLst/>
            </a:prstGeom>
            <a:blipFill dpi="0" rotWithShape="1">
              <a:blip r:embed="rId4" cstate="print"/>
              <a:srcRect/>
              <a:tile tx="0" ty="0" sx="100000" sy="100000" flip="none" algn="tl"/>
            </a:blipFill>
            <a:ln w="9525">
              <a:noFill/>
              <a:miter lim="800000"/>
              <a:headEnd/>
              <a:tailEnd/>
            </a:ln>
          </p:spPr>
          <p:txBody>
            <a:bodyPr wrap="none" anchor="ctr"/>
            <a:lstStyle/>
            <a:p>
              <a:pPr algn="l" rtl="0"/>
              <a:endParaRPr lang="en-US"/>
            </a:p>
          </p:txBody>
        </p:sp>
        <p:sp>
          <p:nvSpPr>
            <p:cNvPr id="45" name="Rectangle 35" descr="Granite"/>
            <p:cNvSpPr>
              <a:spLocks noChangeArrowheads="1"/>
            </p:cNvSpPr>
            <p:nvPr/>
          </p:nvSpPr>
          <p:spPr bwMode="auto">
            <a:xfrm>
              <a:off x="4023" y="541"/>
              <a:ext cx="288" cy="539"/>
            </a:xfrm>
            <a:prstGeom prst="rect">
              <a:avLst/>
            </a:prstGeom>
            <a:blipFill dpi="0" rotWithShape="1">
              <a:blip r:embed="rId4" cstate="print"/>
              <a:srcRect/>
              <a:tile tx="0" ty="0" sx="100000" sy="100000" flip="none" algn="tl"/>
            </a:blipFill>
            <a:ln w="9525">
              <a:noFill/>
              <a:miter lim="800000"/>
              <a:headEnd/>
              <a:tailEnd/>
            </a:ln>
          </p:spPr>
          <p:txBody>
            <a:bodyPr wrap="none" anchor="ctr"/>
            <a:lstStyle/>
            <a:p>
              <a:pPr algn="l" rtl="0"/>
              <a:endParaRPr lang="en-US"/>
            </a:p>
          </p:txBody>
        </p:sp>
        <p:sp>
          <p:nvSpPr>
            <p:cNvPr id="46" name="Text Box 37"/>
            <p:cNvSpPr txBox="1">
              <a:spLocks noChangeArrowheads="1"/>
            </p:cNvSpPr>
            <p:nvPr/>
          </p:nvSpPr>
          <p:spPr bwMode="auto">
            <a:xfrm>
              <a:off x="2897" y="3599"/>
              <a:ext cx="2888" cy="351"/>
            </a:xfrm>
            <a:prstGeom prst="rect">
              <a:avLst/>
            </a:prstGeom>
            <a:solidFill>
              <a:srgbClr val="FFFF00"/>
            </a:solidFill>
            <a:ln w="9525">
              <a:noFill/>
              <a:miter lim="800000"/>
              <a:headEnd/>
              <a:tailEnd/>
            </a:ln>
          </p:spPr>
          <p:txBody>
            <a:bodyPr wrap="square">
              <a:spAutoFit/>
            </a:bodyPr>
            <a:lstStyle/>
            <a:p>
              <a:pPr algn="ctr" rtl="0"/>
              <a:r>
                <a:rPr lang="en-US" sz="2000" b="1" dirty="0">
                  <a:solidFill>
                    <a:schemeClr val="hlink"/>
                  </a:solidFill>
                  <a:latin typeface="+mn-lt"/>
                </a:rPr>
                <a:t>After and during construction</a:t>
              </a:r>
            </a:p>
          </p:txBody>
        </p:sp>
        <p:sp>
          <p:nvSpPr>
            <p:cNvPr id="47" name="Text Box 43"/>
            <p:cNvSpPr txBox="1">
              <a:spLocks noChangeArrowheads="1"/>
            </p:cNvSpPr>
            <p:nvPr/>
          </p:nvSpPr>
          <p:spPr bwMode="auto">
            <a:xfrm>
              <a:off x="3736" y="3054"/>
              <a:ext cx="1101" cy="405"/>
            </a:xfrm>
            <a:prstGeom prst="rect">
              <a:avLst/>
            </a:prstGeom>
            <a:noFill/>
            <a:ln w="9525">
              <a:noFill/>
              <a:miter lim="800000"/>
              <a:headEnd/>
              <a:tailEnd/>
            </a:ln>
          </p:spPr>
          <p:txBody>
            <a:bodyPr wrap="square">
              <a:spAutoFit/>
            </a:bodyPr>
            <a:lstStyle/>
            <a:p>
              <a:pPr algn="l" rtl="0"/>
              <a:r>
                <a:rPr lang="en-US" sz="2400" b="1" dirty="0">
                  <a:latin typeface="Symbol" pitchFamily="18" charset="2"/>
                </a:rPr>
                <a:t>s</a:t>
              </a:r>
              <a:r>
                <a:rPr lang="en-US" sz="2400" b="1" baseline="-25000" dirty="0">
                  <a:latin typeface="Times New Roman" pitchFamily="18" charset="0"/>
                </a:rPr>
                <a:t>vc </a:t>
              </a:r>
              <a:r>
                <a:rPr lang="en-US" sz="2400" b="1" dirty="0">
                  <a:latin typeface="Times New Roman" pitchFamily="18" charset="0"/>
                </a:rPr>
                <a:t>+ </a:t>
              </a:r>
              <a:r>
                <a:rPr lang="en-US" sz="2400" b="1" dirty="0">
                  <a:latin typeface="Symbol" pitchFamily="18" charset="2"/>
                </a:rPr>
                <a:t>Ds</a:t>
              </a:r>
              <a:endParaRPr lang="en-US" sz="2400" b="1" baseline="-25000" dirty="0">
                <a:latin typeface="Times New Roman" pitchFamily="18" charset="0"/>
              </a:endParaRPr>
            </a:p>
          </p:txBody>
        </p:sp>
      </p:grpSp>
      <p:sp>
        <p:nvSpPr>
          <p:cNvPr id="48" name="Rectangle 47"/>
          <p:cNvSpPr/>
          <p:nvPr/>
        </p:nvSpPr>
        <p:spPr>
          <a:xfrm>
            <a:off x="227378" y="342707"/>
            <a:ext cx="8230819" cy="830997"/>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400" b="1" dirty="0" smtClean="0">
                <a:latin typeface="+mn-lt"/>
              </a:rPr>
              <a:t>The most </a:t>
            </a:r>
            <a:r>
              <a:rPr lang="en-US" sz="2400" b="1" dirty="0" smtClean="0">
                <a:solidFill>
                  <a:srgbClr val="0000FF"/>
                </a:solidFill>
                <a:latin typeface="+mn-lt"/>
              </a:rPr>
              <a:t>reliable</a:t>
            </a:r>
            <a:r>
              <a:rPr lang="en-US" sz="2400" b="1" dirty="0" smtClean="0">
                <a:latin typeface="+mn-lt"/>
              </a:rPr>
              <a:t> method now available for determination of shear strength parameters.</a:t>
            </a:r>
            <a:endParaRPr lang="en-US" sz="2400" dirty="0">
              <a:latin typeface="+mn-lt"/>
            </a:endParaRPr>
          </a:p>
        </p:txBody>
      </p:sp>
      <p:sp>
        <p:nvSpPr>
          <p:cNvPr id="49" name="Rectangle 48"/>
          <p:cNvSpPr/>
          <p:nvPr/>
        </p:nvSpPr>
        <p:spPr>
          <a:xfrm>
            <a:off x="79705" y="-31454"/>
            <a:ext cx="2881173" cy="461665"/>
          </a:xfrm>
          <a:prstGeom prst="rect">
            <a:avLst/>
          </a:prstGeom>
        </p:spPr>
        <p:txBody>
          <a:bodyPr wrap="none">
            <a:spAutoFit/>
          </a:bodyPr>
          <a:lstStyle/>
          <a:p>
            <a:r>
              <a:rPr lang="en-US" sz="2400" b="1" u="sng" dirty="0">
                <a:solidFill>
                  <a:srgbClr val="C00000"/>
                </a:solidFill>
                <a:latin typeface="Arial" pitchFamily="34" charset="0"/>
                <a:cs typeface="Arial" pitchFamily="34" charset="0"/>
              </a:rPr>
              <a:t>Triaxial Shear </a:t>
            </a:r>
            <a:r>
              <a:rPr lang="en-US" sz="2400" b="1" u="sng" dirty="0" smtClean="0">
                <a:solidFill>
                  <a:srgbClr val="C00000"/>
                </a:solidFill>
                <a:latin typeface="Arial" pitchFamily="34" charset="0"/>
                <a:cs typeface="Arial" pitchFamily="34" charset="0"/>
              </a:rPr>
              <a:t>Test</a:t>
            </a:r>
            <a:endParaRPr lang="en-US" sz="2400" b="1" u="sng" dirty="0">
              <a:solidFill>
                <a:srgbClr val="C00000"/>
              </a:solidFill>
            </a:endParaRPr>
          </a:p>
        </p:txBody>
      </p:sp>
      <p:sp>
        <p:nvSpPr>
          <p:cNvPr id="50" name="Rectangle 49"/>
          <p:cNvSpPr/>
          <p:nvPr/>
        </p:nvSpPr>
        <p:spPr>
          <a:xfrm>
            <a:off x="227377" y="1638602"/>
            <a:ext cx="8230820" cy="830997"/>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400" b="1" dirty="0">
                <a:latin typeface="+mn-lt"/>
              </a:rPr>
              <a:t>The </a:t>
            </a:r>
            <a:r>
              <a:rPr lang="en-US" sz="2400" b="1" dirty="0" smtClean="0">
                <a:latin typeface="+mn-lt"/>
              </a:rPr>
              <a:t>test </a:t>
            </a:r>
            <a:r>
              <a:rPr lang="en-US" sz="2400" b="1" dirty="0">
                <a:latin typeface="+mn-lt"/>
              </a:rPr>
              <a:t>is used to measure the shear strength of a soil under </a:t>
            </a:r>
            <a:r>
              <a:rPr lang="en-US" sz="2400" b="1" dirty="0">
                <a:solidFill>
                  <a:srgbClr val="0000FF"/>
                </a:solidFill>
                <a:latin typeface="+mn-lt"/>
              </a:rPr>
              <a:t>controlled</a:t>
            </a:r>
            <a:r>
              <a:rPr lang="en-US" sz="2400" b="1" dirty="0">
                <a:latin typeface="+mn-lt"/>
              </a:rPr>
              <a:t> </a:t>
            </a:r>
            <a:r>
              <a:rPr lang="en-US" sz="2400" b="1" dirty="0">
                <a:solidFill>
                  <a:srgbClr val="0000FF"/>
                </a:solidFill>
                <a:latin typeface="+mn-lt"/>
              </a:rPr>
              <a:t>drainage</a:t>
            </a:r>
            <a:r>
              <a:rPr lang="en-US" sz="2400" b="1" dirty="0">
                <a:latin typeface="+mn-lt"/>
              </a:rPr>
              <a:t> </a:t>
            </a:r>
            <a:r>
              <a:rPr lang="en-US" sz="2400" b="1" dirty="0" smtClean="0">
                <a:latin typeface="+mn-lt"/>
              </a:rPr>
              <a:t>conditions.</a:t>
            </a:r>
            <a:endParaRPr lang="en-US" sz="2400" b="1" dirty="0">
              <a:latin typeface="+mn-lt"/>
            </a:endParaRPr>
          </a:p>
        </p:txBody>
      </p:sp>
      <p:sp>
        <p:nvSpPr>
          <p:cNvPr id="51" name="Rectangle 50"/>
          <p:cNvSpPr/>
          <p:nvPr/>
        </p:nvSpPr>
        <p:spPr>
          <a:xfrm>
            <a:off x="227378" y="2426702"/>
            <a:ext cx="8230819" cy="461665"/>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400" b="1" dirty="0">
                <a:latin typeface="+mn-lt"/>
              </a:rPr>
              <a:t>The test is designed to simulate actual field </a:t>
            </a:r>
            <a:r>
              <a:rPr lang="en-US" sz="2400" b="1" dirty="0" smtClean="0">
                <a:latin typeface="+mn-lt"/>
              </a:rPr>
              <a:t>conditions.</a:t>
            </a:r>
            <a:endParaRPr lang="en-US" sz="2400" b="1" dirty="0">
              <a:latin typeface="+mn-lt"/>
            </a:endParaRPr>
          </a:p>
        </p:txBody>
      </p:sp>
      <p:sp>
        <p:nvSpPr>
          <p:cNvPr id="52" name="Rectangle 51"/>
          <p:cNvSpPr/>
          <p:nvPr/>
        </p:nvSpPr>
        <p:spPr>
          <a:xfrm>
            <a:off x="227377" y="1200902"/>
            <a:ext cx="8420022" cy="461665"/>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400" b="1" dirty="0" smtClean="0">
                <a:latin typeface="+mn-lt"/>
              </a:rPr>
              <a:t>Entire </a:t>
            </a:r>
            <a:r>
              <a:rPr lang="en-US" sz="2400" b="1" dirty="0" smtClean="0">
                <a:solidFill>
                  <a:srgbClr val="0000FF"/>
                </a:solidFill>
                <a:latin typeface="+mn-lt"/>
              </a:rPr>
              <a:t>books</a:t>
            </a:r>
            <a:r>
              <a:rPr lang="en-US" sz="2400" b="1" dirty="0" smtClean="0">
                <a:latin typeface="+mn-lt"/>
              </a:rPr>
              <a:t> have been written on triaxial test .</a:t>
            </a:r>
            <a:endParaRPr lang="en-US" sz="2400" dirty="0">
              <a:latin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bwMode="auto">
          <a:xfrm>
            <a:off x="685800" y="2209800"/>
            <a:ext cx="8458200" cy="4267200"/>
          </a:xfrm>
          <a:prstGeom prst="rect">
            <a:avLst/>
          </a:prstGeom>
          <a:noFill/>
          <a:ln w="9525">
            <a:noFill/>
            <a:miter lim="800000"/>
            <a:headEnd/>
            <a:tailEnd/>
          </a:ln>
        </p:spPr>
        <p:txBody>
          <a:bodyPr/>
          <a:lstStyle/>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it-IT" altLang="ar-SA" sz="2400" b="1" dirty="0">
              <a:solidFill>
                <a:srgbClr val="008000"/>
              </a:solidFill>
              <a:effectLst>
                <a:outerShdw blurRad="38100" dist="38100" dir="2700000" algn="tl">
                  <a:srgbClr val="000000">
                    <a:alpha val="43137"/>
                  </a:srgbClr>
                </a:outerShdw>
              </a:effectLst>
              <a:latin typeface="Arial" pitchFamily="34" charset="0"/>
              <a:cs typeface="Arial" pitchFamily="34" charset="0"/>
            </a:endParaRPr>
          </a:p>
          <a:p>
            <a:pPr algn="just" rtl="0" fontAlgn="auto">
              <a:spcAft>
                <a:spcPts val="0"/>
              </a:spcAft>
              <a:defRPr/>
            </a:pPr>
            <a:endParaRPr lang="en-US" altLang="ar-SA" sz="24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pic>
        <p:nvPicPr>
          <p:cNvPr id="55297" name="Picture 1"/>
          <p:cNvPicPr>
            <a:picLocks noChangeAspect="1" noChangeArrowheads="1"/>
          </p:cNvPicPr>
          <p:nvPr/>
        </p:nvPicPr>
        <p:blipFill>
          <a:blip r:embed="rId3" cstate="print"/>
          <a:srcRect/>
          <a:stretch>
            <a:fillRect/>
          </a:stretch>
        </p:blipFill>
        <p:spPr bwMode="auto">
          <a:xfrm>
            <a:off x="317501" y="1356408"/>
            <a:ext cx="8552100" cy="5120592"/>
          </a:xfrm>
          <a:prstGeom prst="rect">
            <a:avLst/>
          </a:prstGeom>
          <a:noFill/>
          <a:ln w="9525">
            <a:noFill/>
            <a:miter lim="800000"/>
            <a:headEnd/>
            <a:tailEnd/>
          </a:ln>
        </p:spPr>
      </p:pic>
      <p:sp>
        <p:nvSpPr>
          <p:cNvPr id="5" name="Rectangle 4"/>
          <p:cNvSpPr/>
          <p:nvPr/>
        </p:nvSpPr>
        <p:spPr>
          <a:xfrm>
            <a:off x="53708" y="130836"/>
            <a:ext cx="2332306"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rtl="0" eaLnBrk="0" hangingPunct="0"/>
            <a:r>
              <a:rPr lang="en-US" sz="2400" b="1" u="sng" dirty="0">
                <a:solidFill>
                  <a:schemeClr val="accent2">
                    <a:lumMod val="75000"/>
                  </a:schemeClr>
                </a:solidFill>
                <a:latin typeface="Arial" pitchFamily="34" charset="0"/>
                <a:ea typeface="+mj-ea"/>
                <a:cs typeface="Arial" pitchFamily="34" charset="0"/>
              </a:rPr>
              <a:t>Slope Failure </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5968" y="1277336"/>
            <a:ext cx="8116519" cy="830997"/>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400" b="1" dirty="0">
                <a:latin typeface="+mn-lt"/>
              </a:rPr>
              <a:t>The </a:t>
            </a:r>
            <a:r>
              <a:rPr lang="en-US" sz="2400" b="1" dirty="0">
                <a:solidFill>
                  <a:srgbClr val="0000FF"/>
                </a:solidFill>
                <a:latin typeface="+mn-lt"/>
              </a:rPr>
              <a:t>triaxial</a:t>
            </a:r>
            <a:r>
              <a:rPr lang="en-US" sz="2400" b="1" dirty="0">
                <a:latin typeface="+mn-lt"/>
              </a:rPr>
              <a:t> test is much more </a:t>
            </a:r>
            <a:r>
              <a:rPr lang="en-US" sz="2400" b="1" dirty="0">
                <a:solidFill>
                  <a:srgbClr val="0000FF"/>
                </a:solidFill>
                <a:latin typeface="+mn-lt"/>
              </a:rPr>
              <a:t>complicated</a:t>
            </a:r>
            <a:r>
              <a:rPr lang="en-US" sz="2400" b="1" dirty="0">
                <a:latin typeface="+mn-lt"/>
              </a:rPr>
              <a:t> than the </a:t>
            </a:r>
            <a:r>
              <a:rPr lang="en-US" sz="2400" b="1" dirty="0">
                <a:solidFill>
                  <a:srgbClr val="0000FF"/>
                </a:solidFill>
                <a:latin typeface="+mn-lt"/>
              </a:rPr>
              <a:t>direct</a:t>
            </a:r>
            <a:r>
              <a:rPr lang="en-US" sz="2400" b="1" dirty="0">
                <a:latin typeface="+mn-lt"/>
              </a:rPr>
              <a:t> shear but also much more </a:t>
            </a:r>
            <a:r>
              <a:rPr lang="en-US" sz="2400" b="1" dirty="0" smtClean="0">
                <a:latin typeface="+mn-lt"/>
              </a:rPr>
              <a:t>versatile.</a:t>
            </a:r>
            <a:endParaRPr lang="en-US" sz="2400" b="1" dirty="0">
              <a:latin typeface="+mn-lt"/>
            </a:endParaRPr>
          </a:p>
        </p:txBody>
      </p:sp>
      <p:sp>
        <p:nvSpPr>
          <p:cNvPr id="4" name="Rectangle 3"/>
          <p:cNvSpPr/>
          <p:nvPr/>
        </p:nvSpPr>
        <p:spPr>
          <a:xfrm>
            <a:off x="355968" y="351696"/>
            <a:ext cx="8116519" cy="830997"/>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400" b="1" dirty="0">
                <a:latin typeface="+mn-lt"/>
              </a:rPr>
              <a:t>The test is called “</a:t>
            </a:r>
            <a:r>
              <a:rPr lang="en-US" sz="2400" b="1" dirty="0">
                <a:solidFill>
                  <a:srgbClr val="0000FF"/>
                </a:solidFill>
                <a:latin typeface="+mn-lt"/>
              </a:rPr>
              <a:t>triaxial</a:t>
            </a:r>
            <a:r>
              <a:rPr lang="en-US" sz="2400" b="1" dirty="0">
                <a:latin typeface="+mn-lt"/>
              </a:rPr>
              <a:t>” because the </a:t>
            </a:r>
            <a:r>
              <a:rPr lang="en-US" sz="2400" b="1" dirty="0">
                <a:solidFill>
                  <a:srgbClr val="0000FF"/>
                </a:solidFill>
                <a:latin typeface="+mn-lt"/>
              </a:rPr>
              <a:t>three</a:t>
            </a:r>
            <a:r>
              <a:rPr lang="en-US" sz="2400" b="1" dirty="0">
                <a:latin typeface="+mn-lt"/>
              </a:rPr>
              <a:t> principle stresses are assumed to be known and controlled.</a:t>
            </a:r>
          </a:p>
        </p:txBody>
      </p:sp>
      <p:sp>
        <p:nvSpPr>
          <p:cNvPr id="5" name="Rectangle 4"/>
          <p:cNvSpPr/>
          <p:nvPr/>
        </p:nvSpPr>
        <p:spPr>
          <a:xfrm>
            <a:off x="355967" y="2176556"/>
            <a:ext cx="8116519" cy="1569660"/>
          </a:xfrm>
          <a:prstGeom prst="rect">
            <a:avLst/>
          </a:prstGeom>
        </p:spPr>
        <p:txBody>
          <a:bodyPr wrap="square">
            <a:spAutoFit/>
          </a:bodyPr>
          <a:lstStyle/>
          <a:p>
            <a:pPr marL="285750" indent="-285750" algn="just" rtl="0">
              <a:buClr>
                <a:srgbClr val="FF0000"/>
              </a:buClr>
              <a:buSzPct val="120000"/>
              <a:buFont typeface="Courier New" panose="02070309020205020404" pitchFamily="49" charset="0"/>
              <a:buChar char="o"/>
            </a:pPr>
            <a:r>
              <a:rPr lang="en-US" sz="2400" b="1" dirty="0" smtClean="0">
                <a:latin typeface="+mn-lt"/>
              </a:rPr>
              <a:t>The failure plane can occur </a:t>
            </a:r>
            <a:r>
              <a:rPr lang="en-US" sz="2400" b="1" dirty="0" smtClean="0">
                <a:solidFill>
                  <a:srgbClr val="0000FF"/>
                </a:solidFill>
                <a:latin typeface="+mn-lt"/>
              </a:rPr>
              <a:t>anywhere</a:t>
            </a:r>
            <a:r>
              <a:rPr lang="en-US" sz="2400" b="1" dirty="0" smtClean="0">
                <a:latin typeface="+mn-lt"/>
              </a:rPr>
              <a:t> and we can control the stress </a:t>
            </a:r>
            <a:r>
              <a:rPr lang="en-US" sz="2400" b="1" dirty="0" smtClean="0">
                <a:solidFill>
                  <a:srgbClr val="0000FF"/>
                </a:solidFill>
                <a:latin typeface="+mn-lt"/>
              </a:rPr>
              <a:t>paths</a:t>
            </a:r>
            <a:r>
              <a:rPr lang="en-US" sz="2400" b="1" dirty="0" smtClean="0">
                <a:latin typeface="+mn-lt"/>
              </a:rPr>
              <a:t> to failure reasonably well, which means that complex stress paths in the field can more effectively be modeled in the laboratory with the triaxial test.</a:t>
            </a:r>
            <a:endParaRPr lang="en-US" sz="2400" b="1" dirty="0">
              <a:latin typeface="+mn-lt"/>
            </a:endParaRPr>
          </a:p>
        </p:txBody>
      </p:sp>
    </p:spTree>
    <p:extLst>
      <p:ext uri="{BB962C8B-B14F-4D97-AF65-F5344CB8AC3E}">
        <p14:creationId xmlns:p14="http://schemas.microsoft.com/office/powerpoint/2010/main" val="152738593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ph type="subTitle" idx="1"/>
          </p:nvPr>
        </p:nvSpPr>
        <p:spPr>
          <a:xfrm>
            <a:off x="372637" y="457200"/>
            <a:ext cx="8191500" cy="6019800"/>
          </a:xfrm>
        </p:spPr>
        <p:txBody>
          <a:bodyPr rtlCol="0">
            <a:noAutofit/>
          </a:bodyPr>
          <a:lstStyle/>
          <a:p>
            <a:pPr algn="just" fontAlgn="auto">
              <a:spcAft>
                <a:spcPts val="0"/>
              </a:spcAft>
              <a:buFont typeface="Arial" pitchFamily="34" charset="0"/>
              <a:buNone/>
              <a:defRPr/>
            </a:pPr>
            <a:r>
              <a:rPr lang="en-US" sz="2400" b="1" dirty="0" smtClean="0">
                <a:solidFill>
                  <a:schemeClr val="tx1"/>
                </a:solidFill>
                <a:cs typeface="Arial" pitchFamily="34" charset="0"/>
              </a:rPr>
              <a:t>To simulate field conditions, soil samples is subjected to the following stages:</a:t>
            </a:r>
          </a:p>
          <a:p>
            <a:pPr marL="285750" indent="-285750" algn="just" fontAlgn="auto">
              <a:spcAft>
                <a:spcPts val="0"/>
              </a:spcAft>
              <a:buFont typeface="Arial" pitchFamily="34" charset="0"/>
              <a:buAutoNum type="arabicPeriod"/>
              <a:defRPr/>
            </a:pPr>
            <a:r>
              <a:rPr lang="en-US" sz="2400" b="1" dirty="0" smtClean="0">
                <a:solidFill>
                  <a:schemeClr val="tx1"/>
                </a:solidFill>
                <a:cs typeface="Arial" pitchFamily="34" charset="0"/>
              </a:rPr>
              <a:t>Saturation of sample (</a:t>
            </a:r>
            <a:r>
              <a:rPr lang="en-US" sz="2400" b="1" dirty="0" smtClean="0">
                <a:solidFill>
                  <a:srgbClr val="0070C0"/>
                </a:solidFill>
                <a:cs typeface="Arial" pitchFamily="34" charset="0"/>
              </a:rPr>
              <a:t>Check of B value</a:t>
            </a:r>
            <a:r>
              <a:rPr lang="en-US" sz="2400" b="1" dirty="0" smtClean="0">
                <a:solidFill>
                  <a:schemeClr val="tx1"/>
                </a:solidFill>
                <a:cs typeface="Arial" pitchFamily="34" charset="0"/>
              </a:rPr>
              <a:t>)</a:t>
            </a:r>
          </a:p>
          <a:p>
            <a:pPr marL="285750" indent="-285750" algn="just" fontAlgn="auto">
              <a:spcAft>
                <a:spcPts val="0"/>
              </a:spcAft>
              <a:buFont typeface="+mj-lt"/>
              <a:buAutoNum type="arabicPeriod"/>
              <a:defRPr/>
            </a:pPr>
            <a:r>
              <a:rPr lang="en-US" sz="2400" b="1" dirty="0" smtClean="0">
                <a:solidFill>
                  <a:schemeClr val="tx1"/>
                </a:solidFill>
                <a:cs typeface="Arial" pitchFamily="34" charset="0"/>
              </a:rPr>
              <a:t>Applying confining (</a:t>
            </a:r>
            <a:r>
              <a:rPr lang="en-US" sz="2400" b="1" dirty="0" smtClean="0">
                <a:solidFill>
                  <a:srgbClr val="0000FF"/>
                </a:solidFill>
                <a:cs typeface="Arial" pitchFamily="34" charset="0"/>
              </a:rPr>
              <a:t>cell</a:t>
            </a:r>
            <a:r>
              <a:rPr lang="en-US" sz="2400" b="1" dirty="0" smtClean="0">
                <a:solidFill>
                  <a:schemeClr val="tx1"/>
                </a:solidFill>
                <a:cs typeface="Arial" pitchFamily="34" charset="0"/>
              </a:rPr>
              <a:t>) pressure  (</a:t>
            </a:r>
            <a:r>
              <a:rPr lang="en-US" sz="2400" b="1" dirty="0" smtClean="0">
                <a:solidFill>
                  <a:srgbClr val="0000FF"/>
                </a:solidFill>
                <a:latin typeface="Symbol" panose="05050102010706020507" pitchFamily="18" charset="2"/>
                <a:cs typeface="Arial" pitchFamily="34" charset="0"/>
              </a:rPr>
              <a:t>s</a:t>
            </a:r>
            <a:r>
              <a:rPr lang="en-US" sz="2400" b="1" baseline="-25000" dirty="0" smtClean="0">
                <a:solidFill>
                  <a:srgbClr val="0000FF"/>
                </a:solidFill>
                <a:cs typeface="Arial" pitchFamily="34" charset="0"/>
              </a:rPr>
              <a:t>3</a:t>
            </a:r>
            <a:r>
              <a:rPr lang="en-US" sz="2400" b="1" dirty="0" smtClean="0">
                <a:solidFill>
                  <a:schemeClr val="tx1"/>
                </a:solidFill>
                <a:cs typeface="Arial" pitchFamily="34" charset="0"/>
              </a:rPr>
              <a:t>) is applied on the soil sample. The confining pressure is within the range of that subjected in the field.</a:t>
            </a:r>
          </a:p>
          <a:p>
            <a:pPr marL="285750" indent="-285750" algn="just" fontAlgn="auto">
              <a:spcAft>
                <a:spcPts val="0"/>
              </a:spcAft>
              <a:buFont typeface="+mj-lt"/>
              <a:buAutoNum type="arabicPeriod"/>
              <a:defRPr/>
            </a:pPr>
            <a:r>
              <a:rPr lang="en-US" sz="2400" b="1" dirty="0" smtClean="0">
                <a:solidFill>
                  <a:schemeClr val="tx1"/>
                </a:solidFill>
                <a:cs typeface="Arial" pitchFamily="34" charset="0"/>
              </a:rPr>
              <a:t>Apply an increasing vertical stress (</a:t>
            </a:r>
            <a:r>
              <a:rPr lang="en-US" sz="2400" b="1" dirty="0" smtClean="0">
                <a:solidFill>
                  <a:srgbClr val="0000FF"/>
                </a:solidFill>
                <a:latin typeface="Symbol" panose="05050102010706020507" pitchFamily="18" charset="2"/>
                <a:cs typeface="Arial" pitchFamily="34" charset="0"/>
              </a:rPr>
              <a:t>Ds = </a:t>
            </a:r>
            <a:r>
              <a:rPr lang="en-US" sz="2400" b="1" dirty="0" smtClean="0">
                <a:solidFill>
                  <a:srgbClr val="0000FF"/>
                </a:solidFill>
                <a:effectLst>
                  <a:outerShdw blurRad="38100" dist="38100" dir="2700000" algn="tl">
                    <a:srgbClr val="000000">
                      <a:alpha val="43137"/>
                    </a:srgbClr>
                  </a:outerShdw>
                </a:effectLst>
                <a:latin typeface="Symbol" pitchFamily="18" charset="2"/>
                <a:cs typeface="Arial" pitchFamily="34" charset="0"/>
              </a:rPr>
              <a:t>s</a:t>
            </a:r>
            <a:r>
              <a:rPr lang="en-US" sz="2400" b="1" baseline="-25000" dirty="0" smtClean="0">
                <a:solidFill>
                  <a:srgbClr val="0000FF"/>
                </a:solidFill>
                <a:effectLst>
                  <a:outerShdw blurRad="38100" dist="38100" dir="2700000" algn="tl">
                    <a:srgbClr val="000000">
                      <a:alpha val="43137"/>
                    </a:srgbClr>
                  </a:outerShdw>
                </a:effectLst>
                <a:cs typeface="Arial" pitchFamily="34" charset="0"/>
              </a:rPr>
              <a:t>1</a:t>
            </a:r>
            <a:r>
              <a:rPr lang="en-US" sz="2400" b="1" dirty="0" smtClean="0">
                <a:solidFill>
                  <a:srgbClr val="0000FF"/>
                </a:solidFill>
                <a:effectLst>
                  <a:outerShdw blurRad="38100" dist="38100" dir="2700000" algn="tl">
                    <a:srgbClr val="000000">
                      <a:alpha val="43137"/>
                    </a:srgbClr>
                  </a:outerShdw>
                </a:effectLst>
                <a:cs typeface="Arial" pitchFamily="34" charset="0"/>
              </a:rPr>
              <a:t>- </a:t>
            </a:r>
            <a:r>
              <a:rPr lang="en-US" sz="2400" b="1" dirty="0" smtClean="0">
                <a:solidFill>
                  <a:srgbClr val="0000FF"/>
                </a:solidFill>
                <a:effectLst>
                  <a:outerShdw blurRad="38100" dist="38100" dir="2700000" algn="tl">
                    <a:srgbClr val="000000">
                      <a:alpha val="43137"/>
                    </a:srgbClr>
                  </a:outerShdw>
                </a:effectLst>
                <a:latin typeface="Symbol" pitchFamily="18" charset="2"/>
                <a:cs typeface="Arial" pitchFamily="34" charset="0"/>
              </a:rPr>
              <a:t>s</a:t>
            </a:r>
            <a:r>
              <a:rPr lang="en-US" sz="2400" b="1" baseline="-25000" dirty="0" smtClean="0">
                <a:solidFill>
                  <a:srgbClr val="0000FF"/>
                </a:solidFill>
                <a:effectLst>
                  <a:outerShdw blurRad="38100" dist="38100" dir="2700000" algn="tl">
                    <a:srgbClr val="000000">
                      <a:alpha val="43137"/>
                    </a:srgbClr>
                  </a:outerShdw>
                </a:effectLst>
                <a:cs typeface="Arial" pitchFamily="34" charset="0"/>
              </a:rPr>
              <a:t>3</a:t>
            </a:r>
            <a:r>
              <a:rPr lang="en-US" sz="2400" b="1" dirty="0" smtClean="0">
                <a:solidFill>
                  <a:schemeClr val="tx1"/>
                </a:solidFill>
                <a:cs typeface="Arial" pitchFamily="34" charset="0"/>
              </a:rPr>
              <a:t>) -termed the </a:t>
            </a:r>
            <a:r>
              <a:rPr lang="en-US" sz="2400" b="1" dirty="0" smtClean="0">
                <a:solidFill>
                  <a:srgbClr val="7030A0"/>
                </a:solidFill>
                <a:cs typeface="Arial" pitchFamily="34" charset="0"/>
              </a:rPr>
              <a:t>deviator</a:t>
            </a:r>
            <a:r>
              <a:rPr lang="en-US" sz="2400" b="1" dirty="0" smtClean="0">
                <a:solidFill>
                  <a:schemeClr val="tx1"/>
                </a:solidFill>
                <a:cs typeface="Arial" pitchFamily="34" charset="0"/>
              </a:rPr>
              <a:t> </a:t>
            </a:r>
            <a:r>
              <a:rPr lang="en-US" sz="2400" b="1" dirty="0" smtClean="0">
                <a:solidFill>
                  <a:srgbClr val="7030A0"/>
                </a:solidFill>
                <a:cs typeface="Arial" pitchFamily="34" charset="0"/>
              </a:rPr>
              <a:t>stress-</a:t>
            </a:r>
            <a:r>
              <a:rPr lang="en-US" sz="2400" b="1" dirty="0" smtClean="0">
                <a:solidFill>
                  <a:schemeClr val="tx1"/>
                </a:solidFill>
                <a:cs typeface="Arial" pitchFamily="34" charset="0"/>
              </a:rPr>
              <a:t> until failure.</a:t>
            </a:r>
          </a:p>
          <a:p>
            <a:pPr marL="342900" indent="-342900" algn="just">
              <a:spcBef>
                <a:spcPts val="0"/>
              </a:spcBef>
              <a:buFont typeface="+mj-lt"/>
              <a:buAutoNum type="arabicPeriod"/>
              <a:defRPr/>
            </a:pPr>
            <a:r>
              <a:rPr lang="en-US" sz="2400" b="1" dirty="0">
                <a:solidFill>
                  <a:schemeClr val="tx1"/>
                </a:solidFill>
                <a:cs typeface="Arial" pitchFamily="34" charset="0"/>
              </a:rPr>
              <a:t>The specimen is free to fail on any weak plane or, as sometimes occurs, to simply </a:t>
            </a:r>
            <a:r>
              <a:rPr lang="en-US" sz="2400" b="1" dirty="0">
                <a:solidFill>
                  <a:srgbClr val="0000FF"/>
                </a:solidFill>
                <a:cs typeface="Arial" pitchFamily="34" charset="0"/>
              </a:rPr>
              <a:t>BULGE</a:t>
            </a:r>
            <a:r>
              <a:rPr lang="en-US" sz="2400" b="1" dirty="0">
                <a:solidFill>
                  <a:schemeClr val="tx1"/>
                </a:solidFill>
                <a:cs typeface="Arial" pitchFamily="34" charset="0"/>
              </a:rPr>
              <a:t>.</a:t>
            </a:r>
          </a:p>
          <a:p>
            <a:pPr algn="just"/>
            <a:endParaRPr lang="en-US" sz="2400" b="1" dirty="0" smtClean="0">
              <a:solidFill>
                <a:srgbClr val="C00000"/>
              </a:solidFill>
              <a:effectLst>
                <a:outerShdw blurRad="38100" dist="38100" dir="2700000" algn="tl">
                  <a:srgbClr val="000000">
                    <a:alpha val="43137"/>
                  </a:srgbClr>
                </a:outerShdw>
              </a:effectLst>
              <a:cs typeface="Arial" pitchFamily="34" charset="0"/>
            </a:endParaRPr>
          </a:p>
          <a:p>
            <a:pPr algn="just">
              <a:buFont typeface="Arial" pitchFamily="34" charset="0"/>
              <a:buNone/>
              <a:defRPr/>
            </a:pPr>
            <a:endParaRPr lang="en-US" sz="2400" b="1" dirty="0" smtClean="0">
              <a:solidFill>
                <a:schemeClr val="tx1"/>
              </a:solidFill>
              <a:effectLst>
                <a:outerShdw blurRad="38100" dist="38100" dir="2700000" algn="tl">
                  <a:srgbClr val="000000">
                    <a:alpha val="43137"/>
                  </a:srgbClr>
                </a:outerShdw>
              </a:effectLst>
              <a:cs typeface="Arial" pitchFamily="34" charset="0"/>
            </a:endParaRPr>
          </a:p>
          <a:p>
            <a:pPr algn="just">
              <a:buFont typeface="Arial" pitchFamily="34" charset="0"/>
              <a:buNone/>
              <a:defRPr/>
            </a:pPr>
            <a:endParaRPr lang="en-US" sz="2400" b="1" dirty="0" smtClean="0">
              <a:solidFill>
                <a:srgbClr val="FF0000"/>
              </a:solidFill>
              <a:effectLst>
                <a:outerShdw blurRad="38100" dist="38100" dir="2700000" algn="tl">
                  <a:srgbClr val="000000">
                    <a:alpha val="43137"/>
                  </a:srgbClr>
                </a:outerShdw>
              </a:effectLst>
            </a:endParaRPr>
          </a:p>
          <a:p>
            <a:pPr algn="just" fontAlgn="auto">
              <a:spcAft>
                <a:spcPts val="0"/>
              </a:spcAft>
              <a:buFont typeface="Arial" pitchFamily="34" charset="0"/>
              <a:buNone/>
              <a:defRPr/>
            </a:pPr>
            <a:r>
              <a:rPr lang="it-IT" altLang="ar-SA" sz="2400" b="1" dirty="0" smtClean="0">
                <a:solidFill>
                  <a:srgbClr val="00B050"/>
                </a:solidFill>
                <a:effectLst>
                  <a:outerShdw blurRad="38100" dist="38100" dir="2700000" algn="tl">
                    <a:srgbClr val="000000">
                      <a:alpha val="43137"/>
                    </a:srgbClr>
                  </a:outerShdw>
                </a:effectLst>
              </a:rPr>
              <a:t> </a:t>
            </a:r>
            <a:endParaRPr lang="en-US" sz="2400" b="1" dirty="0" smtClean="0">
              <a:solidFill>
                <a:schemeClr val="tx1"/>
              </a:solidFill>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cs typeface="Times New Roman" pitchFamily="18" charset="0"/>
            </a:endParaRPr>
          </a:p>
          <a:p>
            <a:pPr marL="342900" indent="-342900" algn="just" fontAlgn="auto">
              <a:spcAft>
                <a:spcPts val="0"/>
              </a:spcAft>
              <a:defRPr/>
            </a:pPr>
            <a:endParaRPr lang="en-US" sz="2400" b="1" dirty="0" smtClean="0">
              <a:solidFill>
                <a:schemeClr val="tx1"/>
              </a:solidFill>
              <a:cs typeface="Times New Roman" pitchFamily="18" charset="0"/>
            </a:endParaRPr>
          </a:p>
          <a:p>
            <a:pPr marL="342900" indent="-342900" algn="just" fontAlgn="auto">
              <a:spcAft>
                <a:spcPts val="0"/>
              </a:spcAft>
              <a:defRPr/>
            </a:pPr>
            <a:endParaRPr lang="en-US" sz="2400" b="1" dirty="0" smtClean="0">
              <a:solidFill>
                <a:schemeClr val="tx1"/>
              </a:solidFill>
              <a:cs typeface="Times New Roman" pitchFamily="18" charset="0"/>
            </a:endParaRPr>
          </a:p>
          <a:p>
            <a:pPr marL="342900" indent="-342900" algn="just" fontAlgn="auto">
              <a:spcAft>
                <a:spcPts val="0"/>
              </a:spcAft>
              <a:buFont typeface="Arial" pitchFamily="34" charset="0"/>
              <a:buAutoNum type="arabicPeriod"/>
              <a:defRPr/>
            </a:pPr>
            <a:endParaRPr lang="it-IT" sz="2400" b="1" dirty="0" smtClean="0">
              <a:solidFill>
                <a:schemeClr val="tx1"/>
              </a:solidFill>
              <a:cs typeface="Times New Roman" pitchFamily="18" charset="0"/>
            </a:endParaRPr>
          </a:p>
          <a:p>
            <a:pPr marL="342900" indent="-342900" algn="just" fontAlgn="auto">
              <a:spcAft>
                <a:spcPts val="0"/>
              </a:spcAft>
              <a:buFont typeface="Arial" pitchFamily="34" charset="0"/>
              <a:buAutoNum type="arabicPeriod"/>
              <a:defRPr/>
            </a:pPr>
            <a:endParaRPr lang="en-US" sz="2400" b="1" dirty="0" smtClean="0">
              <a:solidFill>
                <a:schemeClr val="tx1"/>
              </a:solidFill>
              <a:cs typeface="Times New Roman" pitchFamily="18" charset="0"/>
            </a:endParaRPr>
          </a:p>
        </p:txBody>
      </p:sp>
      <p:grpSp>
        <p:nvGrpSpPr>
          <p:cNvPr id="60" name="Group 59"/>
          <p:cNvGrpSpPr/>
          <p:nvPr/>
        </p:nvGrpSpPr>
        <p:grpSpPr>
          <a:xfrm>
            <a:off x="2952179" y="4192539"/>
            <a:ext cx="1661706" cy="2534386"/>
            <a:chOff x="7029450" y="1379989"/>
            <a:chExt cx="1661706" cy="2534386"/>
          </a:xfrm>
        </p:grpSpPr>
        <p:sp>
          <p:nvSpPr>
            <p:cNvPr id="14" name="Oval 5"/>
            <p:cNvSpPr>
              <a:spLocks noChangeArrowheads="1"/>
            </p:cNvSpPr>
            <p:nvPr/>
          </p:nvSpPr>
          <p:spPr bwMode="auto">
            <a:xfrm>
              <a:off x="7707378" y="3294888"/>
              <a:ext cx="783734" cy="291592"/>
            </a:xfrm>
            <a:prstGeom prst="ellipse">
              <a:avLst/>
            </a:prstGeom>
            <a:solidFill>
              <a:srgbClr val="FFC000"/>
            </a:solidFill>
            <a:ln w="12700">
              <a:solidFill>
                <a:schemeClr val="tx1"/>
              </a:solidFill>
              <a:round/>
              <a:headEnd/>
              <a:tailEnd/>
            </a:ln>
          </p:spPr>
          <p:txBody>
            <a:bodyPr wrap="none" anchor="ctr"/>
            <a:lstStyle/>
            <a:p>
              <a:endParaRPr lang="en-US"/>
            </a:p>
          </p:txBody>
        </p:sp>
        <p:sp>
          <p:nvSpPr>
            <p:cNvPr id="11" name="Rectangle 3"/>
            <p:cNvSpPr>
              <a:spLocks noChangeArrowheads="1"/>
            </p:cNvSpPr>
            <p:nvPr/>
          </p:nvSpPr>
          <p:spPr bwMode="auto">
            <a:xfrm>
              <a:off x="7707378" y="2185416"/>
              <a:ext cx="783734" cy="1273048"/>
            </a:xfrm>
            <a:prstGeom prst="rect">
              <a:avLst/>
            </a:prstGeom>
            <a:solidFill>
              <a:srgbClr val="FFC000"/>
            </a:solidFill>
            <a:ln w="12700">
              <a:noFill/>
              <a:miter lim="800000"/>
              <a:headEnd/>
              <a:tailEnd/>
            </a:ln>
          </p:spPr>
          <p:txBody>
            <a:bodyPr wrap="none" anchor="ctr"/>
            <a:lstStyle/>
            <a:p>
              <a:endParaRPr lang="en-US"/>
            </a:p>
          </p:txBody>
        </p:sp>
        <p:sp>
          <p:nvSpPr>
            <p:cNvPr id="13" name="Oval 4"/>
            <p:cNvSpPr>
              <a:spLocks noChangeArrowheads="1"/>
            </p:cNvSpPr>
            <p:nvPr/>
          </p:nvSpPr>
          <p:spPr bwMode="auto">
            <a:xfrm>
              <a:off x="7707378" y="2014728"/>
              <a:ext cx="783734" cy="291592"/>
            </a:xfrm>
            <a:prstGeom prst="ellipse">
              <a:avLst/>
            </a:prstGeom>
            <a:solidFill>
              <a:srgbClr val="FFC000"/>
            </a:solidFill>
            <a:ln w="12700">
              <a:solidFill>
                <a:schemeClr val="tx1"/>
              </a:solidFill>
              <a:round/>
              <a:headEnd/>
              <a:tailEnd/>
            </a:ln>
          </p:spPr>
          <p:txBody>
            <a:bodyPr wrap="none" anchor="ctr"/>
            <a:lstStyle/>
            <a:p>
              <a:endParaRPr lang="en-US"/>
            </a:p>
          </p:txBody>
        </p:sp>
        <p:sp>
          <p:nvSpPr>
            <p:cNvPr id="21" name="Line 12"/>
            <p:cNvSpPr>
              <a:spLocks noChangeShapeType="1"/>
            </p:cNvSpPr>
            <p:nvPr/>
          </p:nvSpPr>
          <p:spPr bwMode="auto">
            <a:xfrm flipV="1">
              <a:off x="7525277" y="2449897"/>
              <a:ext cx="230188" cy="42672"/>
            </a:xfrm>
            <a:prstGeom prst="line">
              <a:avLst/>
            </a:prstGeom>
            <a:noFill/>
            <a:ln w="25400">
              <a:solidFill>
                <a:schemeClr val="tx1"/>
              </a:solidFill>
              <a:round/>
              <a:headEnd/>
              <a:tailEnd type="triangle" w="med" len="med"/>
            </a:ln>
          </p:spPr>
          <p:txBody>
            <a:bodyPr/>
            <a:lstStyle/>
            <a:p>
              <a:endParaRPr lang="en-US"/>
            </a:p>
          </p:txBody>
        </p:sp>
        <p:sp>
          <p:nvSpPr>
            <p:cNvPr id="24" name="Line 15"/>
            <p:cNvSpPr>
              <a:spLocks noChangeShapeType="1"/>
            </p:cNvSpPr>
            <p:nvPr/>
          </p:nvSpPr>
          <p:spPr bwMode="auto">
            <a:xfrm>
              <a:off x="8428085" y="2437892"/>
              <a:ext cx="263071" cy="42672"/>
            </a:xfrm>
            <a:prstGeom prst="line">
              <a:avLst/>
            </a:prstGeom>
            <a:noFill/>
            <a:ln w="25400">
              <a:solidFill>
                <a:schemeClr val="tx1"/>
              </a:solidFill>
              <a:round/>
              <a:headEnd type="triangle" w="med" len="med"/>
              <a:tailEnd/>
            </a:ln>
          </p:spPr>
          <p:txBody>
            <a:bodyPr/>
            <a:lstStyle/>
            <a:p>
              <a:endParaRPr lang="en-US"/>
            </a:p>
          </p:txBody>
        </p:sp>
        <p:sp>
          <p:nvSpPr>
            <p:cNvPr id="27" name="Rectangle 18"/>
            <p:cNvSpPr>
              <a:spLocks noChangeArrowheads="1"/>
            </p:cNvSpPr>
            <p:nvPr/>
          </p:nvSpPr>
          <p:spPr bwMode="auto">
            <a:xfrm>
              <a:off x="7029450" y="2608580"/>
              <a:ext cx="514879" cy="459100"/>
            </a:xfrm>
            <a:prstGeom prst="rect">
              <a:avLst/>
            </a:prstGeom>
            <a:noFill/>
            <a:ln w="12700">
              <a:noFill/>
              <a:miter lim="800000"/>
              <a:headEnd/>
              <a:tailEnd/>
            </a:ln>
          </p:spPr>
          <p:txBody>
            <a:bodyPr wrap="square" lIns="90488" tIns="44450" rIns="90488" bIns="44450">
              <a:spAutoFit/>
            </a:bodyPr>
            <a:lstStyle/>
            <a:p>
              <a:pPr algn="l" rtl="0">
                <a:spcBef>
                  <a:spcPct val="50000"/>
                </a:spcBef>
              </a:pPr>
              <a:r>
                <a:rPr lang="tr-TR" sz="2400" b="1" dirty="0" smtClean="0">
                  <a:solidFill>
                    <a:srgbClr val="FF0000"/>
                  </a:solidFill>
                  <a:effectLst>
                    <a:outerShdw blurRad="38100" dist="38100" dir="2700000" algn="tl">
                      <a:srgbClr val="000000">
                        <a:alpha val="43137"/>
                      </a:srgbClr>
                    </a:outerShdw>
                  </a:effectLst>
                  <a:latin typeface="Symbol" pitchFamily="18" charset="2"/>
                </a:rPr>
                <a:t>s</a:t>
              </a:r>
              <a:r>
                <a:rPr lang="en-US" sz="2400" b="1" baseline="-25000" dirty="0" smtClean="0">
                  <a:solidFill>
                    <a:srgbClr val="FF0000"/>
                  </a:solidFill>
                  <a:effectLst>
                    <a:outerShdw blurRad="38100" dist="38100" dir="2700000" algn="tl">
                      <a:srgbClr val="000000">
                        <a:alpha val="43137"/>
                      </a:srgbClr>
                    </a:outerShdw>
                  </a:effectLst>
                </a:rPr>
                <a:t>3</a:t>
              </a:r>
              <a:endParaRPr lang="tr-TR" sz="2400" b="1" baseline="-25000" dirty="0">
                <a:solidFill>
                  <a:srgbClr val="FF0000"/>
                </a:solidFill>
                <a:effectLst>
                  <a:outerShdw blurRad="38100" dist="38100" dir="2700000" algn="tl">
                    <a:srgbClr val="000000">
                      <a:alpha val="43137"/>
                    </a:srgbClr>
                  </a:outerShdw>
                </a:effectLst>
              </a:endParaRPr>
            </a:p>
          </p:txBody>
        </p:sp>
        <p:sp>
          <p:nvSpPr>
            <p:cNvPr id="32" name="Line 23"/>
            <p:cNvSpPr>
              <a:spLocks noChangeShapeType="1"/>
            </p:cNvSpPr>
            <p:nvPr/>
          </p:nvSpPr>
          <p:spPr bwMode="auto">
            <a:xfrm>
              <a:off x="8478412" y="1809750"/>
              <a:ext cx="0" cy="350774"/>
            </a:xfrm>
            <a:prstGeom prst="line">
              <a:avLst/>
            </a:prstGeom>
            <a:noFill/>
            <a:ln w="31750">
              <a:solidFill>
                <a:schemeClr val="tx1"/>
              </a:solidFill>
              <a:round/>
              <a:headEnd/>
              <a:tailEnd type="triangle" w="med" len="med"/>
            </a:ln>
          </p:spPr>
          <p:txBody>
            <a:bodyPr/>
            <a:lstStyle/>
            <a:p>
              <a:endParaRPr lang="en-US"/>
            </a:p>
          </p:txBody>
        </p:sp>
        <p:sp>
          <p:nvSpPr>
            <p:cNvPr id="33" name="Rectangle 24"/>
            <p:cNvSpPr>
              <a:spLocks noChangeArrowheads="1"/>
            </p:cNvSpPr>
            <p:nvPr/>
          </p:nvSpPr>
          <p:spPr bwMode="auto">
            <a:xfrm>
              <a:off x="7836174" y="1379989"/>
              <a:ext cx="603694" cy="459100"/>
            </a:xfrm>
            <a:prstGeom prst="rect">
              <a:avLst/>
            </a:prstGeom>
            <a:noFill/>
            <a:ln w="12700">
              <a:noFill/>
              <a:miter lim="800000"/>
              <a:headEnd/>
              <a:tailEnd/>
            </a:ln>
          </p:spPr>
          <p:txBody>
            <a:bodyPr wrap="square" lIns="90488" tIns="44450" rIns="90488" bIns="44450">
              <a:spAutoFit/>
            </a:bodyPr>
            <a:lstStyle/>
            <a:p>
              <a:pPr algn="l" rtl="0">
                <a:spcBef>
                  <a:spcPct val="50000"/>
                </a:spcBef>
              </a:pPr>
              <a:r>
                <a:rPr lang="tr-TR" sz="2400" b="1" dirty="0" smtClean="0">
                  <a:solidFill>
                    <a:srgbClr val="FF0000"/>
                  </a:solidFill>
                  <a:effectLst>
                    <a:outerShdw blurRad="38100" dist="38100" dir="2700000" algn="tl">
                      <a:srgbClr val="000000">
                        <a:alpha val="43137"/>
                      </a:srgbClr>
                    </a:outerShdw>
                  </a:effectLst>
                  <a:latin typeface="Symbol" pitchFamily="18" charset="2"/>
                </a:rPr>
                <a:t>s</a:t>
              </a:r>
              <a:r>
                <a:rPr lang="en-US" sz="2400" b="1" baseline="-25000" dirty="0" smtClean="0">
                  <a:solidFill>
                    <a:srgbClr val="FF0000"/>
                  </a:solidFill>
                  <a:effectLst>
                    <a:outerShdw blurRad="38100" dist="38100" dir="2700000" algn="tl">
                      <a:srgbClr val="000000">
                        <a:alpha val="43137"/>
                      </a:srgbClr>
                    </a:outerShdw>
                  </a:effectLst>
                </a:rPr>
                <a:t>3</a:t>
              </a:r>
              <a:endParaRPr lang="tr-TR" sz="2400" b="1" baseline="-25000" dirty="0">
                <a:solidFill>
                  <a:srgbClr val="FF0000"/>
                </a:solidFill>
                <a:effectLst>
                  <a:outerShdw blurRad="38100" dist="38100" dir="2700000" algn="tl">
                    <a:srgbClr val="000000">
                      <a:alpha val="43137"/>
                    </a:srgbClr>
                  </a:outerShdw>
                </a:effectLst>
              </a:endParaRPr>
            </a:p>
          </p:txBody>
        </p:sp>
        <p:cxnSp>
          <p:nvCxnSpPr>
            <p:cNvPr id="36" name="Straight Connector 35"/>
            <p:cNvCxnSpPr>
              <a:endCxn id="13" idx="6"/>
            </p:cNvCxnSpPr>
            <p:nvPr/>
          </p:nvCxnSpPr>
          <p:spPr>
            <a:xfrm rot="5400000" flipH="1" flipV="1">
              <a:off x="7842142" y="2809494"/>
              <a:ext cx="12979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flipH="1" flipV="1">
              <a:off x="7058408" y="2779014"/>
              <a:ext cx="12979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Line 23"/>
            <p:cNvSpPr>
              <a:spLocks noChangeShapeType="1"/>
            </p:cNvSpPr>
            <p:nvPr/>
          </p:nvSpPr>
          <p:spPr bwMode="auto">
            <a:xfrm>
              <a:off x="8308975" y="1809750"/>
              <a:ext cx="0" cy="350774"/>
            </a:xfrm>
            <a:prstGeom prst="line">
              <a:avLst/>
            </a:prstGeom>
            <a:noFill/>
            <a:ln w="31750">
              <a:solidFill>
                <a:schemeClr val="tx1"/>
              </a:solidFill>
              <a:round/>
              <a:headEnd/>
              <a:tailEnd type="triangle" w="med" len="med"/>
            </a:ln>
          </p:spPr>
          <p:txBody>
            <a:bodyPr/>
            <a:lstStyle/>
            <a:p>
              <a:endParaRPr lang="en-US" dirty="0"/>
            </a:p>
          </p:txBody>
        </p:sp>
        <p:sp>
          <p:nvSpPr>
            <p:cNvPr id="39" name="Line 23"/>
            <p:cNvSpPr>
              <a:spLocks noChangeShapeType="1"/>
            </p:cNvSpPr>
            <p:nvPr/>
          </p:nvSpPr>
          <p:spPr bwMode="auto">
            <a:xfrm>
              <a:off x="8137147" y="1809750"/>
              <a:ext cx="0" cy="350774"/>
            </a:xfrm>
            <a:prstGeom prst="line">
              <a:avLst/>
            </a:prstGeom>
            <a:noFill/>
            <a:ln w="31750">
              <a:solidFill>
                <a:schemeClr val="tx1"/>
              </a:solidFill>
              <a:round/>
              <a:headEnd/>
              <a:tailEnd type="triangle" w="med" len="med"/>
            </a:ln>
          </p:spPr>
          <p:txBody>
            <a:bodyPr/>
            <a:lstStyle/>
            <a:p>
              <a:endParaRPr lang="en-US"/>
            </a:p>
          </p:txBody>
        </p:sp>
        <p:sp>
          <p:nvSpPr>
            <p:cNvPr id="40" name="Line 23"/>
            <p:cNvSpPr>
              <a:spLocks noChangeShapeType="1"/>
            </p:cNvSpPr>
            <p:nvPr/>
          </p:nvSpPr>
          <p:spPr bwMode="auto">
            <a:xfrm>
              <a:off x="7967710" y="1809750"/>
              <a:ext cx="0" cy="350774"/>
            </a:xfrm>
            <a:prstGeom prst="line">
              <a:avLst/>
            </a:prstGeom>
            <a:noFill/>
            <a:ln w="31750">
              <a:solidFill>
                <a:schemeClr val="tx1"/>
              </a:solidFill>
              <a:round/>
              <a:headEnd/>
              <a:tailEnd type="triangle" w="med" len="med"/>
            </a:ln>
          </p:spPr>
          <p:txBody>
            <a:bodyPr/>
            <a:lstStyle/>
            <a:p>
              <a:endParaRPr lang="en-US" dirty="0"/>
            </a:p>
          </p:txBody>
        </p:sp>
        <p:sp>
          <p:nvSpPr>
            <p:cNvPr id="41" name="Line 23"/>
            <p:cNvSpPr>
              <a:spLocks noChangeShapeType="1"/>
            </p:cNvSpPr>
            <p:nvPr/>
          </p:nvSpPr>
          <p:spPr bwMode="auto">
            <a:xfrm>
              <a:off x="7707378" y="1803908"/>
              <a:ext cx="0" cy="350774"/>
            </a:xfrm>
            <a:prstGeom prst="line">
              <a:avLst/>
            </a:prstGeom>
            <a:noFill/>
            <a:ln w="31750">
              <a:solidFill>
                <a:schemeClr val="tx1"/>
              </a:solidFill>
              <a:round/>
              <a:headEnd/>
              <a:tailEnd type="triangle" w="med" len="med"/>
            </a:ln>
          </p:spPr>
          <p:txBody>
            <a:bodyPr/>
            <a:lstStyle/>
            <a:p>
              <a:endParaRPr lang="en-US"/>
            </a:p>
          </p:txBody>
        </p:sp>
        <p:sp>
          <p:nvSpPr>
            <p:cNvPr id="42" name="Line 23"/>
            <p:cNvSpPr>
              <a:spLocks noChangeShapeType="1"/>
            </p:cNvSpPr>
            <p:nvPr/>
          </p:nvSpPr>
          <p:spPr bwMode="auto">
            <a:xfrm>
              <a:off x="7836174" y="1803908"/>
              <a:ext cx="0" cy="350774"/>
            </a:xfrm>
            <a:prstGeom prst="line">
              <a:avLst/>
            </a:prstGeom>
            <a:noFill/>
            <a:ln w="31750">
              <a:solidFill>
                <a:schemeClr val="tx1"/>
              </a:solidFill>
              <a:round/>
              <a:headEnd/>
              <a:tailEnd type="triangle" w="med" len="med"/>
            </a:ln>
          </p:spPr>
          <p:txBody>
            <a:bodyPr/>
            <a:lstStyle/>
            <a:p>
              <a:endParaRPr lang="en-US" dirty="0"/>
            </a:p>
          </p:txBody>
        </p:sp>
        <p:sp>
          <p:nvSpPr>
            <p:cNvPr id="43" name="Line 23"/>
            <p:cNvSpPr>
              <a:spLocks noChangeShapeType="1"/>
            </p:cNvSpPr>
            <p:nvPr/>
          </p:nvSpPr>
          <p:spPr bwMode="auto">
            <a:xfrm flipV="1">
              <a:off x="8478412" y="3563601"/>
              <a:ext cx="0" cy="350774"/>
            </a:xfrm>
            <a:prstGeom prst="line">
              <a:avLst/>
            </a:prstGeom>
            <a:noFill/>
            <a:ln w="31750">
              <a:solidFill>
                <a:schemeClr val="tx1"/>
              </a:solidFill>
              <a:round/>
              <a:headEnd/>
              <a:tailEnd type="triangle" w="med" len="med"/>
            </a:ln>
          </p:spPr>
          <p:txBody>
            <a:bodyPr/>
            <a:lstStyle/>
            <a:p>
              <a:endParaRPr lang="en-US"/>
            </a:p>
          </p:txBody>
        </p:sp>
        <p:sp>
          <p:nvSpPr>
            <p:cNvPr id="44" name="Line 23"/>
            <p:cNvSpPr>
              <a:spLocks noChangeShapeType="1"/>
            </p:cNvSpPr>
            <p:nvPr/>
          </p:nvSpPr>
          <p:spPr bwMode="auto">
            <a:xfrm flipV="1">
              <a:off x="8308975" y="3563601"/>
              <a:ext cx="0" cy="350774"/>
            </a:xfrm>
            <a:prstGeom prst="line">
              <a:avLst/>
            </a:prstGeom>
            <a:noFill/>
            <a:ln w="31750">
              <a:solidFill>
                <a:schemeClr val="tx1"/>
              </a:solidFill>
              <a:round/>
              <a:headEnd/>
              <a:tailEnd type="triangle" w="med" len="med"/>
            </a:ln>
          </p:spPr>
          <p:txBody>
            <a:bodyPr/>
            <a:lstStyle/>
            <a:p>
              <a:endParaRPr lang="en-US" dirty="0"/>
            </a:p>
          </p:txBody>
        </p:sp>
        <p:sp>
          <p:nvSpPr>
            <p:cNvPr id="45" name="Line 23"/>
            <p:cNvSpPr>
              <a:spLocks noChangeShapeType="1"/>
            </p:cNvSpPr>
            <p:nvPr/>
          </p:nvSpPr>
          <p:spPr bwMode="auto">
            <a:xfrm flipV="1">
              <a:off x="8137147" y="3563601"/>
              <a:ext cx="0" cy="350774"/>
            </a:xfrm>
            <a:prstGeom prst="line">
              <a:avLst/>
            </a:prstGeom>
            <a:noFill/>
            <a:ln w="31750">
              <a:solidFill>
                <a:schemeClr val="tx1"/>
              </a:solidFill>
              <a:round/>
              <a:headEnd/>
              <a:tailEnd type="triangle" w="med" len="med"/>
            </a:ln>
          </p:spPr>
          <p:txBody>
            <a:bodyPr/>
            <a:lstStyle/>
            <a:p>
              <a:endParaRPr lang="en-US"/>
            </a:p>
          </p:txBody>
        </p:sp>
        <p:sp>
          <p:nvSpPr>
            <p:cNvPr id="46" name="Line 23"/>
            <p:cNvSpPr>
              <a:spLocks noChangeShapeType="1"/>
            </p:cNvSpPr>
            <p:nvPr/>
          </p:nvSpPr>
          <p:spPr bwMode="auto">
            <a:xfrm flipV="1">
              <a:off x="7967710" y="3563601"/>
              <a:ext cx="0" cy="350774"/>
            </a:xfrm>
            <a:prstGeom prst="line">
              <a:avLst/>
            </a:prstGeom>
            <a:noFill/>
            <a:ln w="31750">
              <a:solidFill>
                <a:schemeClr val="tx1"/>
              </a:solidFill>
              <a:round/>
              <a:headEnd/>
              <a:tailEnd type="triangle" w="med" len="med"/>
            </a:ln>
          </p:spPr>
          <p:txBody>
            <a:bodyPr/>
            <a:lstStyle/>
            <a:p>
              <a:endParaRPr lang="en-US" dirty="0"/>
            </a:p>
          </p:txBody>
        </p:sp>
        <p:sp>
          <p:nvSpPr>
            <p:cNvPr id="47" name="Line 23"/>
            <p:cNvSpPr>
              <a:spLocks noChangeShapeType="1"/>
            </p:cNvSpPr>
            <p:nvPr/>
          </p:nvSpPr>
          <p:spPr bwMode="auto">
            <a:xfrm flipV="1">
              <a:off x="7707378" y="3557759"/>
              <a:ext cx="0" cy="350774"/>
            </a:xfrm>
            <a:prstGeom prst="line">
              <a:avLst/>
            </a:prstGeom>
            <a:noFill/>
            <a:ln w="31750">
              <a:solidFill>
                <a:schemeClr val="tx1"/>
              </a:solidFill>
              <a:round/>
              <a:headEnd/>
              <a:tailEnd type="triangle" w="med" len="med"/>
            </a:ln>
          </p:spPr>
          <p:txBody>
            <a:bodyPr/>
            <a:lstStyle/>
            <a:p>
              <a:endParaRPr lang="en-US"/>
            </a:p>
          </p:txBody>
        </p:sp>
        <p:sp>
          <p:nvSpPr>
            <p:cNvPr id="48" name="Line 23"/>
            <p:cNvSpPr>
              <a:spLocks noChangeShapeType="1"/>
            </p:cNvSpPr>
            <p:nvPr/>
          </p:nvSpPr>
          <p:spPr bwMode="auto">
            <a:xfrm flipV="1">
              <a:off x="7836174" y="3557759"/>
              <a:ext cx="0" cy="350774"/>
            </a:xfrm>
            <a:prstGeom prst="line">
              <a:avLst/>
            </a:prstGeom>
            <a:noFill/>
            <a:ln w="31750">
              <a:solidFill>
                <a:schemeClr val="tx1"/>
              </a:solidFill>
              <a:round/>
              <a:headEnd/>
              <a:tailEnd type="triangle" w="med" len="med"/>
            </a:ln>
          </p:spPr>
          <p:txBody>
            <a:bodyPr/>
            <a:lstStyle/>
            <a:p>
              <a:endParaRPr lang="en-US" dirty="0"/>
            </a:p>
          </p:txBody>
        </p:sp>
        <p:sp>
          <p:nvSpPr>
            <p:cNvPr id="49" name="Line 15"/>
            <p:cNvSpPr>
              <a:spLocks noChangeShapeType="1"/>
            </p:cNvSpPr>
            <p:nvPr/>
          </p:nvSpPr>
          <p:spPr bwMode="auto">
            <a:xfrm>
              <a:off x="8428085" y="2608580"/>
              <a:ext cx="263071" cy="42672"/>
            </a:xfrm>
            <a:prstGeom prst="line">
              <a:avLst/>
            </a:prstGeom>
            <a:noFill/>
            <a:ln w="25400">
              <a:solidFill>
                <a:schemeClr val="tx1"/>
              </a:solidFill>
              <a:round/>
              <a:headEnd type="triangle" w="med" len="med"/>
              <a:tailEnd/>
            </a:ln>
          </p:spPr>
          <p:txBody>
            <a:bodyPr/>
            <a:lstStyle/>
            <a:p>
              <a:endParaRPr lang="en-US"/>
            </a:p>
          </p:txBody>
        </p:sp>
        <p:sp>
          <p:nvSpPr>
            <p:cNvPr id="50" name="Line 15"/>
            <p:cNvSpPr>
              <a:spLocks noChangeShapeType="1"/>
            </p:cNvSpPr>
            <p:nvPr/>
          </p:nvSpPr>
          <p:spPr bwMode="auto">
            <a:xfrm>
              <a:off x="8428085" y="2803652"/>
              <a:ext cx="263071" cy="42672"/>
            </a:xfrm>
            <a:prstGeom prst="line">
              <a:avLst/>
            </a:prstGeom>
            <a:noFill/>
            <a:ln w="25400">
              <a:solidFill>
                <a:schemeClr val="tx1"/>
              </a:solidFill>
              <a:round/>
              <a:headEnd type="triangle" w="med" len="med"/>
              <a:tailEnd/>
            </a:ln>
          </p:spPr>
          <p:txBody>
            <a:bodyPr/>
            <a:lstStyle/>
            <a:p>
              <a:endParaRPr lang="en-US"/>
            </a:p>
          </p:txBody>
        </p:sp>
        <p:sp>
          <p:nvSpPr>
            <p:cNvPr id="51" name="Line 15"/>
            <p:cNvSpPr>
              <a:spLocks noChangeShapeType="1"/>
            </p:cNvSpPr>
            <p:nvPr/>
          </p:nvSpPr>
          <p:spPr bwMode="auto">
            <a:xfrm>
              <a:off x="8428085" y="2974340"/>
              <a:ext cx="263071" cy="42672"/>
            </a:xfrm>
            <a:prstGeom prst="line">
              <a:avLst/>
            </a:prstGeom>
            <a:noFill/>
            <a:ln w="25400">
              <a:solidFill>
                <a:schemeClr val="tx1"/>
              </a:solidFill>
              <a:round/>
              <a:headEnd type="triangle" w="med" len="med"/>
              <a:tailEnd/>
            </a:ln>
          </p:spPr>
          <p:txBody>
            <a:bodyPr/>
            <a:lstStyle/>
            <a:p>
              <a:endParaRPr lang="en-US"/>
            </a:p>
          </p:txBody>
        </p:sp>
        <p:sp>
          <p:nvSpPr>
            <p:cNvPr id="52" name="Line 15"/>
            <p:cNvSpPr>
              <a:spLocks noChangeShapeType="1"/>
            </p:cNvSpPr>
            <p:nvPr/>
          </p:nvSpPr>
          <p:spPr bwMode="auto">
            <a:xfrm>
              <a:off x="8428085" y="3169412"/>
              <a:ext cx="263071" cy="42672"/>
            </a:xfrm>
            <a:prstGeom prst="line">
              <a:avLst/>
            </a:prstGeom>
            <a:noFill/>
            <a:ln w="25400">
              <a:solidFill>
                <a:schemeClr val="tx1"/>
              </a:solidFill>
              <a:round/>
              <a:headEnd type="triangle" w="med" len="med"/>
              <a:tailEnd/>
            </a:ln>
          </p:spPr>
          <p:txBody>
            <a:bodyPr/>
            <a:lstStyle/>
            <a:p>
              <a:endParaRPr lang="en-US"/>
            </a:p>
          </p:txBody>
        </p:sp>
        <p:sp>
          <p:nvSpPr>
            <p:cNvPr id="53" name="Line 15"/>
            <p:cNvSpPr>
              <a:spLocks noChangeShapeType="1"/>
            </p:cNvSpPr>
            <p:nvPr/>
          </p:nvSpPr>
          <p:spPr bwMode="auto">
            <a:xfrm>
              <a:off x="8428085" y="3340100"/>
              <a:ext cx="263071" cy="42672"/>
            </a:xfrm>
            <a:prstGeom prst="line">
              <a:avLst/>
            </a:prstGeom>
            <a:noFill/>
            <a:ln w="25400">
              <a:solidFill>
                <a:schemeClr val="tx1"/>
              </a:solidFill>
              <a:round/>
              <a:headEnd type="triangle" w="med" len="med"/>
              <a:tailEnd/>
            </a:ln>
          </p:spPr>
          <p:txBody>
            <a:bodyPr/>
            <a:lstStyle/>
            <a:p>
              <a:endParaRPr lang="en-US"/>
            </a:p>
          </p:txBody>
        </p:sp>
        <p:sp>
          <p:nvSpPr>
            <p:cNvPr id="54" name="Line 12"/>
            <p:cNvSpPr>
              <a:spLocks noChangeShapeType="1"/>
            </p:cNvSpPr>
            <p:nvPr/>
          </p:nvSpPr>
          <p:spPr bwMode="auto">
            <a:xfrm flipV="1">
              <a:off x="7515735" y="2644969"/>
              <a:ext cx="230188" cy="42672"/>
            </a:xfrm>
            <a:prstGeom prst="line">
              <a:avLst/>
            </a:prstGeom>
            <a:noFill/>
            <a:ln w="25400">
              <a:solidFill>
                <a:schemeClr val="tx1"/>
              </a:solidFill>
              <a:round/>
              <a:headEnd/>
              <a:tailEnd type="triangle" w="med" len="med"/>
            </a:ln>
          </p:spPr>
          <p:txBody>
            <a:bodyPr/>
            <a:lstStyle/>
            <a:p>
              <a:endParaRPr lang="en-US"/>
            </a:p>
          </p:txBody>
        </p:sp>
        <p:sp>
          <p:nvSpPr>
            <p:cNvPr id="55" name="Line 12"/>
            <p:cNvSpPr>
              <a:spLocks noChangeShapeType="1"/>
            </p:cNvSpPr>
            <p:nvPr/>
          </p:nvSpPr>
          <p:spPr bwMode="auto">
            <a:xfrm flipV="1">
              <a:off x="7506193" y="2824988"/>
              <a:ext cx="230188" cy="42672"/>
            </a:xfrm>
            <a:prstGeom prst="line">
              <a:avLst/>
            </a:prstGeom>
            <a:noFill/>
            <a:ln w="25400">
              <a:solidFill>
                <a:schemeClr val="tx1"/>
              </a:solidFill>
              <a:round/>
              <a:headEnd/>
              <a:tailEnd type="triangle" w="med" len="med"/>
            </a:ln>
          </p:spPr>
          <p:txBody>
            <a:bodyPr/>
            <a:lstStyle/>
            <a:p>
              <a:endParaRPr lang="en-US"/>
            </a:p>
          </p:txBody>
        </p:sp>
        <p:sp>
          <p:nvSpPr>
            <p:cNvPr id="56" name="Line 12"/>
            <p:cNvSpPr>
              <a:spLocks noChangeShapeType="1"/>
            </p:cNvSpPr>
            <p:nvPr/>
          </p:nvSpPr>
          <p:spPr bwMode="auto">
            <a:xfrm flipV="1">
              <a:off x="7506193" y="2995676"/>
              <a:ext cx="230188" cy="42672"/>
            </a:xfrm>
            <a:prstGeom prst="line">
              <a:avLst/>
            </a:prstGeom>
            <a:noFill/>
            <a:ln w="25400">
              <a:solidFill>
                <a:schemeClr val="tx1"/>
              </a:solidFill>
              <a:round/>
              <a:headEnd/>
              <a:tailEnd type="triangle" w="med" len="med"/>
            </a:ln>
          </p:spPr>
          <p:txBody>
            <a:bodyPr/>
            <a:lstStyle/>
            <a:p>
              <a:endParaRPr lang="en-US"/>
            </a:p>
          </p:txBody>
        </p:sp>
        <p:sp>
          <p:nvSpPr>
            <p:cNvPr id="57" name="Line 12"/>
            <p:cNvSpPr>
              <a:spLocks noChangeShapeType="1"/>
            </p:cNvSpPr>
            <p:nvPr/>
          </p:nvSpPr>
          <p:spPr bwMode="auto">
            <a:xfrm flipV="1">
              <a:off x="7515735" y="3190748"/>
              <a:ext cx="230188" cy="42672"/>
            </a:xfrm>
            <a:prstGeom prst="line">
              <a:avLst/>
            </a:prstGeom>
            <a:noFill/>
            <a:ln w="25400">
              <a:solidFill>
                <a:schemeClr val="tx1"/>
              </a:solidFill>
              <a:round/>
              <a:headEnd/>
              <a:tailEnd type="triangle" w="med" len="med"/>
            </a:ln>
          </p:spPr>
          <p:txBody>
            <a:bodyPr/>
            <a:lstStyle/>
            <a:p>
              <a:endParaRPr lang="en-US"/>
            </a:p>
          </p:txBody>
        </p:sp>
        <p:sp>
          <p:nvSpPr>
            <p:cNvPr id="58" name="Line 12"/>
            <p:cNvSpPr>
              <a:spLocks noChangeShapeType="1"/>
            </p:cNvSpPr>
            <p:nvPr/>
          </p:nvSpPr>
          <p:spPr bwMode="auto">
            <a:xfrm flipV="1">
              <a:off x="7506193" y="3343148"/>
              <a:ext cx="230188" cy="42672"/>
            </a:xfrm>
            <a:prstGeom prst="line">
              <a:avLst/>
            </a:prstGeom>
            <a:noFill/>
            <a:ln w="25400">
              <a:solidFill>
                <a:schemeClr val="tx1"/>
              </a:solidFill>
              <a:round/>
              <a:headEnd/>
              <a:tailEnd type="triangle" w="med" len="med"/>
            </a:ln>
          </p:spPr>
          <p:txBody>
            <a:bodyPr/>
            <a:lstStyle/>
            <a:p>
              <a:endParaRPr lang="en-US"/>
            </a:p>
          </p:txBody>
        </p:sp>
      </p:grpSp>
      <p:grpSp>
        <p:nvGrpSpPr>
          <p:cNvPr id="61" name="Group 60"/>
          <p:cNvGrpSpPr/>
          <p:nvPr/>
        </p:nvGrpSpPr>
        <p:grpSpPr>
          <a:xfrm>
            <a:off x="5194474" y="4449301"/>
            <a:ext cx="1603650" cy="2110467"/>
            <a:chOff x="7087506" y="1803908"/>
            <a:chExt cx="1603650" cy="2110467"/>
          </a:xfrm>
        </p:grpSpPr>
        <p:sp>
          <p:nvSpPr>
            <p:cNvPr id="62" name="Oval 5"/>
            <p:cNvSpPr>
              <a:spLocks noChangeArrowheads="1"/>
            </p:cNvSpPr>
            <p:nvPr/>
          </p:nvSpPr>
          <p:spPr bwMode="auto">
            <a:xfrm>
              <a:off x="7707378" y="3294888"/>
              <a:ext cx="783734" cy="291592"/>
            </a:xfrm>
            <a:prstGeom prst="ellipse">
              <a:avLst/>
            </a:prstGeom>
            <a:solidFill>
              <a:srgbClr val="FFC000"/>
            </a:solidFill>
            <a:ln w="12700">
              <a:solidFill>
                <a:schemeClr val="tx1"/>
              </a:solidFill>
              <a:round/>
              <a:headEnd/>
              <a:tailEnd/>
            </a:ln>
          </p:spPr>
          <p:txBody>
            <a:bodyPr wrap="none" anchor="ctr"/>
            <a:lstStyle/>
            <a:p>
              <a:endParaRPr lang="en-US"/>
            </a:p>
          </p:txBody>
        </p:sp>
        <p:sp>
          <p:nvSpPr>
            <p:cNvPr id="63" name="Rectangle 3"/>
            <p:cNvSpPr>
              <a:spLocks noChangeArrowheads="1"/>
            </p:cNvSpPr>
            <p:nvPr/>
          </p:nvSpPr>
          <p:spPr bwMode="auto">
            <a:xfrm>
              <a:off x="7707378" y="2185416"/>
              <a:ext cx="783734" cy="1273048"/>
            </a:xfrm>
            <a:prstGeom prst="rect">
              <a:avLst/>
            </a:prstGeom>
            <a:solidFill>
              <a:srgbClr val="FFC000"/>
            </a:solidFill>
            <a:ln w="12700">
              <a:noFill/>
              <a:miter lim="800000"/>
              <a:headEnd/>
              <a:tailEnd/>
            </a:ln>
          </p:spPr>
          <p:txBody>
            <a:bodyPr wrap="none" anchor="ctr"/>
            <a:lstStyle/>
            <a:p>
              <a:endParaRPr lang="en-US"/>
            </a:p>
          </p:txBody>
        </p:sp>
        <p:sp>
          <p:nvSpPr>
            <p:cNvPr id="64" name="Oval 4"/>
            <p:cNvSpPr>
              <a:spLocks noChangeArrowheads="1"/>
            </p:cNvSpPr>
            <p:nvPr/>
          </p:nvSpPr>
          <p:spPr bwMode="auto">
            <a:xfrm>
              <a:off x="7707378" y="2014728"/>
              <a:ext cx="783734" cy="291592"/>
            </a:xfrm>
            <a:prstGeom prst="ellipse">
              <a:avLst/>
            </a:prstGeom>
            <a:solidFill>
              <a:srgbClr val="FFC000"/>
            </a:solidFill>
            <a:ln w="12700">
              <a:solidFill>
                <a:schemeClr val="tx1"/>
              </a:solidFill>
              <a:round/>
              <a:headEnd/>
              <a:tailEnd/>
            </a:ln>
          </p:spPr>
          <p:txBody>
            <a:bodyPr wrap="none" anchor="ctr"/>
            <a:lstStyle/>
            <a:p>
              <a:endParaRPr lang="en-US"/>
            </a:p>
          </p:txBody>
        </p:sp>
        <p:sp>
          <p:nvSpPr>
            <p:cNvPr id="65" name="Line 12"/>
            <p:cNvSpPr>
              <a:spLocks noChangeShapeType="1"/>
            </p:cNvSpPr>
            <p:nvPr/>
          </p:nvSpPr>
          <p:spPr bwMode="auto">
            <a:xfrm flipV="1">
              <a:off x="7525277" y="2449897"/>
              <a:ext cx="230188" cy="42672"/>
            </a:xfrm>
            <a:prstGeom prst="line">
              <a:avLst/>
            </a:prstGeom>
            <a:noFill/>
            <a:ln w="25400">
              <a:solidFill>
                <a:schemeClr val="tx1"/>
              </a:solidFill>
              <a:round/>
              <a:headEnd/>
              <a:tailEnd type="triangle" w="med" len="med"/>
            </a:ln>
          </p:spPr>
          <p:txBody>
            <a:bodyPr/>
            <a:lstStyle/>
            <a:p>
              <a:endParaRPr lang="en-US"/>
            </a:p>
          </p:txBody>
        </p:sp>
        <p:sp>
          <p:nvSpPr>
            <p:cNvPr id="66" name="Line 15"/>
            <p:cNvSpPr>
              <a:spLocks noChangeShapeType="1"/>
            </p:cNvSpPr>
            <p:nvPr/>
          </p:nvSpPr>
          <p:spPr bwMode="auto">
            <a:xfrm>
              <a:off x="8428085" y="2437892"/>
              <a:ext cx="263071" cy="42672"/>
            </a:xfrm>
            <a:prstGeom prst="line">
              <a:avLst/>
            </a:prstGeom>
            <a:noFill/>
            <a:ln w="25400">
              <a:solidFill>
                <a:schemeClr val="tx1"/>
              </a:solidFill>
              <a:round/>
              <a:headEnd type="triangle" w="med" len="med"/>
              <a:tailEnd/>
            </a:ln>
          </p:spPr>
          <p:txBody>
            <a:bodyPr/>
            <a:lstStyle/>
            <a:p>
              <a:endParaRPr lang="en-US"/>
            </a:p>
          </p:txBody>
        </p:sp>
        <p:sp>
          <p:nvSpPr>
            <p:cNvPr id="67" name="Rectangle 18"/>
            <p:cNvSpPr>
              <a:spLocks noChangeArrowheads="1"/>
            </p:cNvSpPr>
            <p:nvPr/>
          </p:nvSpPr>
          <p:spPr bwMode="auto">
            <a:xfrm>
              <a:off x="7087506" y="2710178"/>
              <a:ext cx="514879" cy="459100"/>
            </a:xfrm>
            <a:prstGeom prst="rect">
              <a:avLst/>
            </a:prstGeom>
            <a:noFill/>
            <a:ln w="12700">
              <a:noFill/>
              <a:miter lim="800000"/>
              <a:headEnd/>
              <a:tailEnd/>
            </a:ln>
          </p:spPr>
          <p:txBody>
            <a:bodyPr wrap="square" lIns="90488" tIns="44450" rIns="90488" bIns="44450">
              <a:spAutoFit/>
            </a:bodyPr>
            <a:lstStyle/>
            <a:p>
              <a:pPr algn="l" rtl="0">
                <a:spcBef>
                  <a:spcPct val="50000"/>
                </a:spcBef>
              </a:pPr>
              <a:r>
                <a:rPr lang="tr-TR" sz="2400" b="1" dirty="0" smtClean="0">
                  <a:solidFill>
                    <a:srgbClr val="FF0000"/>
                  </a:solidFill>
                  <a:effectLst>
                    <a:outerShdw blurRad="38100" dist="38100" dir="2700000" algn="tl">
                      <a:srgbClr val="000000">
                        <a:alpha val="43137"/>
                      </a:srgbClr>
                    </a:outerShdw>
                  </a:effectLst>
                  <a:latin typeface="Symbol" pitchFamily="18" charset="2"/>
                </a:rPr>
                <a:t>s</a:t>
              </a:r>
              <a:r>
                <a:rPr lang="en-US" sz="2400" b="1" baseline="-25000" dirty="0" smtClean="0">
                  <a:solidFill>
                    <a:srgbClr val="FF0000"/>
                  </a:solidFill>
                  <a:effectLst>
                    <a:outerShdw blurRad="38100" dist="38100" dir="2700000" algn="tl">
                      <a:srgbClr val="000000">
                        <a:alpha val="43137"/>
                      </a:srgbClr>
                    </a:outerShdw>
                  </a:effectLst>
                </a:rPr>
                <a:t>3</a:t>
              </a:r>
              <a:endParaRPr lang="tr-TR" sz="2400" b="1" baseline="-25000" dirty="0">
                <a:solidFill>
                  <a:srgbClr val="FF0000"/>
                </a:solidFill>
                <a:effectLst>
                  <a:outerShdw blurRad="38100" dist="38100" dir="2700000" algn="tl">
                    <a:srgbClr val="000000">
                      <a:alpha val="43137"/>
                    </a:srgbClr>
                  </a:outerShdw>
                </a:effectLst>
              </a:endParaRPr>
            </a:p>
          </p:txBody>
        </p:sp>
        <p:sp>
          <p:nvSpPr>
            <p:cNvPr id="68" name="Line 23"/>
            <p:cNvSpPr>
              <a:spLocks noChangeShapeType="1"/>
            </p:cNvSpPr>
            <p:nvPr/>
          </p:nvSpPr>
          <p:spPr bwMode="auto">
            <a:xfrm>
              <a:off x="8478412" y="1809750"/>
              <a:ext cx="0" cy="350774"/>
            </a:xfrm>
            <a:prstGeom prst="line">
              <a:avLst/>
            </a:prstGeom>
            <a:noFill/>
            <a:ln w="31750">
              <a:solidFill>
                <a:schemeClr val="tx1"/>
              </a:solidFill>
              <a:round/>
              <a:headEnd/>
              <a:tailEnd type="triangle" w="med" len="med"/>
            </a:ln>
          </p:spPr>
          <p:txBody>
            <a:bodyPr/>
            <a:lstStyle/>
            <a:p>
              <a:endParaRPr lang="en-US"/>
            </a:p>
          </p:txBody>
        </p:sp>
        <p:cxnSp>
          <p:nvCxnSpPr>
            <p:cNvPr id="70" name="Straight Connector 69"/>
            <p:cNvCxnSpPr>
              <a:endCxn id="64" idx="6"/>
            </p:cNvCxnSpPr>
            <p:nvPr/>
          </p:nvCxnSpPr>
          <p:spPr>
            <a:xfrm rot="5400000" flipH="1" flipV="1">
              <a:off x="7842142" y="2809494"/>
              <a:ext cx="12979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5400000" flipH="1" flipV="1">
              <a:off x="7058408" y="2779014"/>
              <a:ext cx="12979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Line 23"/>
            <p:cNvSpPr>
              <a:spLocks noChangeShapeType="1"/>
            </p:cNvSpPr>
            <p:nvPr/>
          </p:nvSpPr>
          <p:spPr bwMode="auto">
            <a:xfrm>
              <a:off x="8308975" y="1809750"/>
              <a:ext cx="0" cy="350774"/>
            </a:xfrm>
            <a:prstGeom prst="line">
              <a:avLst/>
            </a:prstGeom>
            <a:noFill/>
            <a:ln w="31750">
              <a:solidFill>
                <a:schemeClr val="tx1"/>
              </a:solidFill>
              <a:round/>
              <a:headEnd/>
              <a:tailEnd type="triangle" w="med" len="med"/>
            </a:ln>
          </p:spPr>
          <p:txBody>
            <a:bodyPr/>
            <a:lstStyle/>
            <a:p>
              <a:endParaRPr lang="en-US" dirty="0"/>
            </a:p>
          </p:txBody>
        </p:sp>
        <p:sp>
          <p:nvSpPr>
            <p:cNvPr id="73" name="Line 23"/>
            <p:cNvSpPr>
              <a:spLocks noChangeShapeType="1"/>
            </p:cNvSpPr>
            <p:nvPr/>
          </p:nvSpPr>
          <p:spPr bwMode="auto">
            <a:xfrm>
              <a:off x="8137147" y="1809750"/>
              <a:ext cx="0" cy="350774"/>
            </a:xfrm>
            <a:prstGeom prst="line">
              <a:avLst/>
            </a:prstGeom>
            <a:noFill/>
            <a:ln w="31750">
              <a:solidFill>
                <a:schemeClr val="tx1"/>
              </a:solidFill>
              <a:round/>
              <a:headEnd/>
              <a:tailEnd type="triangle" w="med" len="med"/>
            </a:ln>
          </p:spPr>
          <p:txBody>
            <a:bodyPr/>
            <a:lstStyle/>
            <a:p>
              <a:endParaRPr lang="en-US"/>
            </a:p>
          </p:txBody>
        </p:sp>
        <p:sp>
          <p:nvSpPr>
            <p:cNvPr id="74" name="Line 23"/>
            <p:cNvSpPr>
              <a:spLocks noChangeShapeType="1"/>
            </p:cNvSpPr>
            <p:nvPr/>
          </p:nvSpPr>
          <p:spPr bwMode="auto">
            <a:xfrm>
              <a:off x="7967710" y="1809750"/>
              <a:ext cx="0" cy="350774"/>
            </a:xfrm>
            <a:prstGeom prst="line">
              <a:avLst/>
            </a:prstGeom>
            <a:noFill/>
            <a:ln w="31750">
              <a:solidFill>
                <a:schemeClr val="tx1"/>
              </a:solidFill>
              <a:round/>
              <a:headEnd/>
              <a:tailEnd type="triangle" w="med" len="med"/>
            </a:ln>
          </p:spPr>
          <p:txBody>
            <a:bodyPr/>
            <a:lstStyle/>
            <a:p>
              <a:endParaRPr lang="en-US" dirty="0"/>
            </a:p>
          </p:txBody>
        </p:sp>
        <p:sp>
          <p:nvSpPr>
            <p:cNvPr id="75" name="Line 23"/>
            <p:cNvSpPr>
              <a:spLocks noChangeShapeType="1"/>
            </p:cNvSpPr>
            <p:nvPr/>
          </p:nvSpPr>
          <p:spPr bwMode="auto">
            <a:xfrm>
              <a:off x="7707378" y="1803908"/>
              <a:ext cx="0" cy="350774"/>
            </a:xfrm>
            <a:prstGeom prst="line">
              <a:avLst/>
            </a:prstGeom>
            <a:noFill/>
            <a:ln w="31750">
              <a:solidFill>
                <a:schemeClr val="tx1"/>
              </a:solidFill>
              <a:round/>
              <a:headEnd/>
              <a:tailEnd type="triangle" w="med" len="med"/>
            </a:ln>
          </p:spPr>
          <p:txBody>
            <a:bodyPr/>
            <a:lstStyle/>
            <a:p>
              <a:endParaRPr lang="en-US"/>
            </a:p>
          </p:txBody>
        </p:sp>
        <p:sp>
          <p:nvSpPr>
            <p:cNvPr id="76" name="Line 23"/>
            <p:cNvSpPr>
              <a:spLocks noChangeShapeType="1"/>
            </p:cNvSpPr>
            <p:nvPr/>
          </p:nvSpPr>
          <p:spPr bwMode="auto">
            <a:xfrm>
              <a:off x="7836174" y="1803908"/>
              <a:ext cx="0" cy="350774"/>
            </a:xfrm>
            <a:prstGeom prst="line">
              <a:avLst/>
            </a:prstGeom>
            <a:noFill/>
            <a:ln w="31750">
              <a:solidFill>
                <a:schemeClr val="tx1"/>
              </a:solidFill>
              <a:round/>
              <a:headEnd/>
              <a:tailEnd type="triangle" w="med" len="med"/>
            </a:ln>
          </p:spPr>
          <p:txBody>
            <a:bodyPr/>
            <a:lstStyle/>
            <a:p>
              <a:endParaRPr lang="en-US" dirty="0"/>
            </a:p>
          </p:txBody>
        </p:sp>
        <p:sp>
          <p:nvSpPr>
            <p:cNvPr id="77" name="Line 23"/>
            <p:cNvSpPr>
              <a:spLocks noChangeShapeType="1"/>
            </p:cNvSpPr>
            <p:nvPr/>
          </p:nvSpPr>
          <p:spPr bwMode="auto">
            <a:xfrm flipV="1">
              <a:off x="8478412" y="3563601"/>
              <a:ext cx="0" cy="350774"/>
            </a:xfrm>
            <a:prstGeom prst="line">
              <a:avLst/>
            </a:prstGeom>
            <a:noFill/>
            <a:ln w="31750">
              <a:solidFill>
                <a:schemeClr val="tx1"/>
              </a:solidFill>
              <a:round/>
              <a:headEnd/>
              <a:tailEnd type="triangle" w="med" len="med"/>
            </a:ln>
          </p:spPr>
          <p:txBody>
            <a:bodyPr/>
            <a:lstStyle/>
            <a:p>
              <a:endParaRPr lang="en-US"/>
            </a:p>
          </p:txBody>
        </p:sp>
        <p:sp>
          <p:nvSpPr>
            <p:cNvPr id="78" name="Line 23"/>
            <p:cNvSpPr>
              <a:spLocks noChangeShapeType="1"/>
            </p:cNvSpPr>
            <p:nvPr/>
          </p:nvSpPr>
          <p:spPr bwMode="auto">
            <a:xfrm flipV="1">
              <a:off x="8308975" y="3563601"/>
              <a:ext cx="0" cy="350774"/>
            </a:xfrm>
            <a:prstGeom prst="line">
              <a:avLst/>
            </a:prstGeom>
            <a:noFill/>
            <a:ln w="31750">
              <a:solidFill>
                <a:schemeClr val="tx1"/>
              </a:solidFill>
              <a:round/>
              <a:headEnd/>
              <a:tailEnd type="triangle" w="med" len="med"/>
            </a:ln>
          </p:spPr>
          <p:txBody>
            <a:bodyPr/>
            <a:lstStyle/>
            <a:p>
              <a:endParaRPr lang="en-US" dirty="0"/>
            </a:p>
          </p:txBody>
        </p:sp>
        <p:sp>
          <p:nvSpPr>
            <p:cNvPr id="79" name="Line 23"/>
            <p:cNvSpPr>
              <a:spLocks noChangeShapeType="1"/>
            </p:cNvSpPr>
            <p:nvPr/>
          </p:nvSpPr>
          <p:spPr bwMode="auto">
            <a:xfrm flipV="1">
              <a:off x="8137147" y="3563601"/>
              <a:ext cx="0" cy="350774"/>
            </a:xfrm>
            <a:prstGeom prst="line">
              <a:avLst/>
            </a:prstGeom>
            <a:noFill/>
            <a:ln w="31750">
              <a:solidFill>
                <a:schemeClr val="tx1"/>
              </a:solidFill>
              <a:round/>
              <a:headEnd/>
              <a:tailEnd type="triangle" w="med" len="med"/>
            </a:ln>
          </p:spPr>
          <p:txBody>
            <a:bodyPr/>
            <a:lstStyle/>
            <a:p>
              <a:endParaRPr lang="en-US"/>
            </a:p>
          </p:txBody>
        </p:sp>
        <p:sp>
          <p:nvSpPr>
            <p:cNvPr id="80" name="Line 23"/>
            <p:cNvSpPr>
              <a:spLocks noChangeShapeType="1"/>
            </p:cNvSpPr>
            <p:nvPr/>
          </p:nvSpPr>
          <p:spPr bwMode="auto">
            <a:xfrm flipV="1">
              <a:off x="7967710" y="3563601"/>
              <a:ext cx="0" cy="350774"/>
            </a:xfrm>
            <a:prstGeom prst="line">
              <a:avLst/>
            </a:prstGeom>
            <a:noFill/>
            <a:ln w="31750">
              <a:solidFill>
                <a:schemeClr val="tx1"/>
              </a:solidFill>
              <a:round/>
              <a:headEnd/>
              <a:tailEnd type="triangle" w="med" len="med"/>
            </a:ln>
          </p:spPr>
          <p:txBody>
            <a:bodyPr/>
            <a:lstStyle/>
            <a:p>
              <a:endParaRPr lang="en-US" dirty="0"/>
            </a:p>
          </p:txBody>
        </p:sp>
        <p:sp>
          <p:nvSpPr>
            <p:cNvPr id="81" name="Line 23"/>
            <p:cNvSpPr>
              <a:spLocks noChangeShapeType="1"/>
            </p:cNvSpPr>
            <p:nvPr/>
          </p:nvSpPr>
          <p:spPr bwMode="auto">
            <a:xfrm flipV="1">
              <a:off x="7707378" y="3557759"/>
              <a:ext cx="0" cy="350774"/>
            </a:xfrm>
            <a:prstGeom prst="line">
              <a:avLst/>
            </a:prstGeom>
            <a:noFill/>
            <a:ln w="31750">
              <a:solidFill>
                <a:schemeClr val="tx1"/>
              </a:solidFill>
              <a:round/>
              <a:headEnd/>
              <a:tailEnd type="triangle" w="med" len="med"/>
            </a:ln>
          </p:spPr>
          <p:txBody>
            <a:bodyPr/>
            <a:lstStyle/>
            <a:p>
              <a:endParaRPr lang="en-US"/>
            </a:p>
          </p:txBody>
        </p:sp>
        <p:sp>
          <p:nvSpPr>
            <p:cNvPr id="82" name="Line 23"/>
            <p:cNvSpPr>
              <a:spLocks noChangeShapeType="1"/>
            </p:cNvSpPr>
            <p:nvPr/>
          </p:nvSpPr>
          <p:spPr bwMode="auto">
            <a:xfrm flipV="1">
              <a:off x="7836174" y="3557759"/>
              <a:ext cx="0" cy="350774"/>
            </a:xfrm>
            <a:prstGeom prst="line">
              <a:avLst/>
            </a:prstGeom>
            <a:noFill/>
            <a:ln w="31750">
              <a:solidFill>
                <a:schemeClr val="tx1"/>
              </a:solidFill>
              <a:round/>
              <a:headEnd/>
              <a:tailEnd type="triangle" w="med" len="med"/>
            </a:ln>
          </p:spPr>
          <p:txBody>
            <a:bodyPr/>
            <a:lstStyle/>
            <a:p>
              <a:endParaRPr lang="en-US" dirty="0"/>
            </a:p>
          </p:txBody>
        </p:sp>
        <p:sp>
          <p:nvSpPr>
            <p:cNvPr id="83" name="Line 15"/>
            <p:cNvSpPr>
              <a:spLocks noChangeShapeType="1"/>
            </p:cNvSpPr>
            <p:nvPr/>
          </p:nvSpPr>
          <p:spPr bwMode="auto">
            <a:xfrm>
              <a:off x="8428085" y="2608580"/>
              <a:ext cx="263071" cy="42672"/>
            </a:xfrm>
            <a:prstGeom prst="line">
              <a:avLst/>
            </a:prstGeom>
            <a:noFill/>
            <a:ln w="25400">
              <a:solidFill>
                <a:schemeClr val="tx1"/>
              </a:solidFill>
              <a:round/>
              <a:headEnd type="triangle" w="med" len="med"/>
              <a:tailEnd/>
            </a:ln>
          </p:spPr>
          <p:txBody>
            <a:bodyPr/>
            <a:lstStyle/>
            <a:p>
              <a:endParaRPr lang="en-US"/>
            </a:p>
          </p:txBody>
        </p:sp>
        <p:sp>
          <p:nvSpPr>
            <p:cNvPr id="84" name="Line 15"/>
            <p:cNvSpPr>
              <a:spLocks noChangeShapeType="1"/>
            </p:cNvSpPr>
            <p:nvPr/>
          </p:nvSpPr>
          <p:spPr bwMode="auto">
            <a:xfrm>
              <a:off x="8428085" y="2803652"/>
              <a:ext cx="263071" cy="42672"/>
            </a:xfrm>
            <a:prstGeom prst="line">
              <a:avLst/>
            </a:prstGeom>
            <a:noFill/>
            <a:ln w="25400">
              <a:solidFill>
                <a:schemeClr val="tx1"/>
              </a:solidFill>
              <a:round/>
              <a:headEnd type="triangle" w="med" len="med"/>
              <a:tailEnd/>
            </a:ln>
          </p:spPr>
          <p:txBody>
            <a:bodyPr/>
            <a:lstStyle/>
            <a:p>
              <a:endParaRPr lang="en-US"/>
            </a:p>
          </p:txBody>
        </p:sp>
        <p:sp>
          <p:nvSpPr>
            <p:cNvPr id="85" name="Line 15"/>
            <p:cNvSpPr>
              <a:spLocks noChangeShapeType="1"/>
            </p:cNvSpPr>
            <p:nvPr/>
          </p:nvSpPr>
          <p:spPr bwMode="auto">
            <a:xfrm>
              <a:off x="8428085" y="2974340"/>
              <a:ext cx="263071" cy="42672"/>
            </a:xfrm>
            <a:prstGeom prst="line">
              <a:avLst/>
            </a:prstGeom>
            <a:noFill/>
            <a:ln w="25400">
              <a:solidFill>
                <a:schemeClr val="tx1"/>
              </a:solidFill>
              <a:round/>
              <a:headEnd type="triangle" w="med" len="med"/>
              <a:tailEnd/>
            </a:ln>
          </p:spPr>
          <p:txBody>
            <a:bodyPr/>
            <a:lstStyle/>
            <a:p>
              <a:endParaRPr lang="en-US"/>
            </a:p>
          </p:txBody>
        </p:sp>
        <p:sp>
          <p:nvSpPr>
            <p:cNvPr id="86" name="Line 15"/>
            <p:cNvSpPr>
              <a:spLocks noChangeShapeType="1"/>
            </p:cNvSpPr>
            <p:nvPr/>
          </p:nvSpPr>
          <p:spPr bwMode="auto">
            <a:xfrm>
              <a:off x="8428085" y="3169412"/>
              <a:ext cx="263071" cy="42672"/>
            </a:xfrm>
            <a:prstGeom prst="line">
              <a:avLst/>
            </a:prstGeom>
            <a:noFill/>
            <a:ln w="25400">
              <a:solidFill>
                <a:schemeClr val="tx1"/>
              </a:solidFill>
              <a:round/>
              <a:headEnd type="triangle" w="med" len="med"/>
              <a:tailEnd/>
            </a:ln>
          </p:spPr>
          <p:txBody>
            <a:bodyPr/>
            <a:lstStyle/>
            <a:p>
              <a:endParaRPr lang="en-US"/>
            </a:p>
          </p:txBody>
        </p:sp>
        <p:sp>
          <p:nvSpPr>
            <p:cNvPr id="87" name="Line 15"/>
            <p:cNvSpPr>
              <a:spLocks noChangeShapeType="1"/>
            </p:cNvSpPr>
            <p:nvPr/>
          </p:nvSpPr>
          <p:spPr bwMode="auto">
            <a:xfrm>
              <a:off x="8428085" y="3340100"/>
              <a:ext cx="263071" cy="42672"/>
            </a:xfrm>
            <a:prstGeom prst="line">
              <a:avLst/>
            </a:prstGeom>
            <a:noFill/>
            <a:ln w="25400">
              <a:solidFill>
                <a:schemeClr val="tx1"/>
              </a:solidFill>
              <a:round/>
              <a:headEnd type="triangle" w="med" len="med"/>
              <a:tailEnd/>
            </a:ln>
          </p:spPr>
          <p:txBody>
            <a:bodyPr/>
            <a:lstStyle/>
            <a:p>
              <a:endParaRPr lang="en-US"/>
            </a:p>
          </p:txBody>
        </p:sp>
        <p:sp>
          <p:nvSpPr>
            <p:cNvPr id="88" name="Line 12"/>
            <p:cNvSpPr>
              <a:spLocks noChangeShapeType="1"/>
            </p:cNvSpPr>
            <p:nvPr/>
          </p:nvSpPr>
          <p:spPr bwMode="auto">
            <a:xfrm flipV="1">
              <a:off x="7515735" y="2644969"/>
              <a:ext cx="230188" cy="42672"/>
            </a:xfrm>
            <a:prstGeom prst="line">
              <a:avLst/>
            </a:prstGeom>
            <a:noFill/>
            <a:ln w="25400">
              <a:solidFill>
                <a:schemeClr val="tx1"/>
              </a:solidFill>
              <a:round/>
              <a:headEnd/>
              <a:tailEnd type="triangle" w="med" len="med"/>
            </a:ln>
          </p:spPr>
          <p:txBody>
            <a:bodyPr/>
            <a:lstStyle/>
            <a:p>
              <a:endParaRPr lang="en-US"/>
            </a:p>
          </p:txBody>
        </p:sp>
        <p:sp>
          <p:nvSpPr>
            <p:cNvPr id="89" name="Line 12"/>
            <p:cNvSpPr>
              <a:spLocks noChangeShapeType="1"/>
            </p:cNvSpPr>
            <p:nvPr/>
          </p:nvSpPr>
          <p:spPr bwMode="auto">
            <a:xfrm flipV="1">
              <a:off x="7506193" y="2824988"/>
              <a:ext cx="230188" cy="42672"/>
            </a:xfrm>
            <a:prstGeom prst="line">
              <a:avLst/>
            </a:prstGeom>
            <a:noFill/>
            <a:ln w="25400">
              <a:solidFill>
                <a:schemeClr val="tx1"/>
              </a:solidFill>
              <a:round/>
              <a:headEnd/>
              <a:tailEnd type="triangle" w="med" len="med"/>
            </a:ln>
          </p:spPr>
          <p:txBody>
            <a:bodyPr/>
            <a:lstStyle/>
            <a:p>
              <a:endParaRPr lang="en-US"/>
            </a:p>
          </p:txBody>
        </p:sp>
        <p:sp>
          <p:nvSpPr>
            <p:cNvPr id="90" name="Line 12"/>
            <p:cNvSpPr>
              <a:spLocks noChangeShapeType="1"/>
            </p:cNvSpPr>
            <p:nvPr/>
          </p:nvSpPr>
          <p:spPr bwMode="auto">
            <a:xfrm flipV="1">
              <a:off x="7506193" y="2995676"/>
              <a:ext cx="230188" cy="42672"/>
            </a:xfrm>
            <a:prstGeom prst="line">
              <a:avLst/>
            </a:prstGeom>
            <a:noFill/>
            <a:ln w="25400">
              <a:solidFill>
                <a:schemeClr val="tx1"/>
              </a:solidFill>
              <a:round/>
              <a:headEnd/>
              <a:tailEnd type="triangle" w="med" len="med"/>
            </a:ln>
          </p:spPr>
          <p:txBody>
            <a:bodyPr/>
            <a:lstStyle/>
            <a:p>
              <a:endParaRPr lang="en-US"/>
            </a:p>
          </p:txBody>
        </p:sp>
        <p:sp>
          <p:nvSpPr>
            <p:cNvPr id="91" name="Line 12"/>
            <p:cNvSpPr>
              <a:spLocks noChangeShapeType="1"/>
            </p:cNvSpPr>
            <p:nvPr/>
          </p:nvSpPr>
          <p:spPr bwMode="auto">
            <a:xfrm flipV="1">
              <a:off x="7515735" y="3190748"/>
              <a:ext cx="230188" cy="42672"/>
            </a:xfrm>
            <a:prstGeom prst="line">
              <a:avLst/>
            </a:prstGeom>
            <a:noFill/>
            <a:ln w="25400">
              <a:solidFill>
                <a:schemeClr val="tx1"/>
              </a:solidFill>
              <a:round/>
              <a:headEnd/>
              <a:tailEnd type="triangle" w="med" len="med"/>
            </a:ln>
          </p:spPr>
          <p:txBody>
            <a:bodyPr/>
            <a:lstStyle/>
            <a:p>
              <a:endParaRPr lang="en-US"/>
            </a:p>
          </p:txBody>
        </p:sp>
        <p:sp>
          <p:nvSpPr>
            <p:cNvPr id="92" name="Line 12"/>
            <p:cNvSpPr>
              <a:spLocks noChangeShapeType="1"/>
            </p:cNvSpPr>
            <p:nvPr/>
          </p:nvSpPr>
          <p:spPr bwMode="auto">
            <a:xfrm flipV="1">
              <a:off x="7506193" y="3343148"/>
              <a:ext cx="230188" cy="42672"/>
            </a:xfrm>
            <a:prstGeom prst="line">
              <a:avLst/>
            </a:prstGeom>
            <a:noFill/>
            <a:ln w="25400">
              <a:solidFill>
                <a:schemeClr val="tx1"/>
              </a:solidFill>
              <a:round/>
              <a:headEnd/>
              <a:tailEnd type="triangle" w="med" len="med"/>
            </a:ln>
          </p:spPr>
          <p:txBody>
            <a:bodyPr/>
            <a:lstStyle/>
            <a:p>
              <a:endParaRPr lang="en-US"/>
            </a:p>
          </p:txBody>
        </p:sp>
      </p:grpSp>
      <p:cxnSp>
        <p:nvCxnSpPr>
          <p:cNvPr id="94" name="Straight Arrow Connector 93"/>
          <p:cNvCxnSpPr/>
          <p:nvPr/>
        </p:nvCxnSpPr>
        <p:spPr>
          <a:xfrm rot="5400000">
            <a:off x="5909165" y="4321257"/>
            <a:ext cx="534010" cy="1588"/>
          </a:xfrm>
          <a:prstGeom prst="straightConnector1">
            <a:avLst/>
          </a:prstGeom>
          <a:ln w="34925">
            <a:solidFill>
              <a:srgbClr val="0B0BEF"/>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rot="5400000" flipH="1" flipV="1">
            <a:off x="5997827" y="6598248"/>
            <a:ext cx="381000" cy="1588"/>
          </a:xfrm>
          <a:prstGeom prst="straightConnector1">
            <a:avLst/>
          </a:prstGeom>
          <a:ln w="34925">
            <a:solidFill>
              <a:srgbClr val="0B0BEF"/>
            </a:solidFill>
            <a:tailEnd type="triangle" w="lg" len="lg"/>
          </a:ln>
        </p:spPr>
        <p:style>
          <a:lnRef idx="1">
            <a:schemeClr val="accent1"/>
          </a:lnRef>
          <a:fillRef idx="0">
            <a:schemeClr val="accent1"/>
          </a:fillRef>
          <a:effectRef idx="0">
            <a:schemeClr val="accent1"/>
          </a:effectRef>
          <a:fontRef idx="minor">
            <a:schemeClr val="tx1"/>
          </a:fontRef>
        </p:style>
      </p:cxnSp>
      <p:sp>
        <p:nvSpPr>
          <p:cNvPr id="100" name="Rectangle 18"/>
          <p:cNvSpPr>
            <a:spLocks noChangeArrowheads="1"/>
          </p:cNvSpPr>
          <p:nvPr/>
        </p:nvSpPr>
        <p:spPr bwMode="auto">
          <a:xfrm>
            <a:off x="6124790" y="3913199"/>
            <a:ext cx="624051" cy="459100"/>
          </a:xfrm>
          <a:prstGeom prst="rect">
            <a:avLst/>
          </a:prstGeom>
          <a:noFill/>
          <a:ln w="12700">
            <a:noFill/>
            <a:miter lim="800000"/>
            <a:headEnd/>
            <a:tailEnd/>
          </a:ln>
        </p:spPr>
        <p:txBody>
          <a:bodyPr wrap="square" lIns="90488" tIns="44450" rIns="90488" bIns="44450">
            <a:spAutoFit/>
          </a:bodyPr>
          <a:lstStyle/>
          <a:p>
            <a:pPr algn="l" rtl="0">
              <a:spcBef>
                <a:spcPct val="50000"/>
              </a:spcBef>
            </a:pPr>
            <a:r>
              <a:rPr lang="en-US" sz="2400" b="1" dirty="0" smtClean="0">
                <a:solidFill>
                  <a:srgbClr val="FF0000"/>
                </a:solidFill>
                <a:effectLst>
                  <a:outerShdw blurRad="38100" dist="38100" dir="2700000" algn="tl">
                    <a:srgbClr val="000000">
                      <a:alpha val="43137"/>
                    </a:srgbClr>
                  </a:outerShdw>
                </a:effectLst>
                <a:latin typeface="Symbol" pitchFamily="18" charset="2"/>
              </a:rPr>
              <a:t>D</a:t>
            </a:r>
            <a:r>
              <a:rPr lang="tr-TR" sz="2400" b="1" dirty="0" smtClean="0">
                <a:solidFill>
                  <a:srgbClr val="FF0000"/>
                </a:solidFill>
                <a:effectLst>
                  <a:outerShdw blurRad="38100" dist="38100" dir="2700000" algn="tl">
                    <a:srgbClr val="000000">
                      <a:alpha val="43137"/>
                    </a:srgbClr>
                  </a:outerShdw>
                </a:effectLst>
                <a:latin typeface="Symbol" pitchFamily="18" charset="2"/>
              </a:rPr>
              <a:t>s</a:t>
            </a:r>
            <a:endParaRPr lang="tr-TR" sz="2400" b="1" baseline="-25000" dirty="0">
              <a:solidFill>
                <a:srgbClr val="FF0000"/>
              </a:solidFill>
              <a:effectLst>
                <a:outerShdw blurRad="38100" dist="38100" dir="2700000" algn="tl">
                  <a:srgbClr val="000000">
                    <a:alpha val="43137"/>
                  </a:srgbClr>
                </a:outerShdw>
              </a:effectLst>
            </a:endParaRPr>
          </a:p>
        </p:txBody>
      </p:sp>
      <p:sp>
        <p:nvSpPr>
          <p:cNvPr id="101" name="Rectangle 100"/>
          <p:cNvSpPr/>
          <p:nvPr/>
        </p:nvSpPr>
        <p:spPr>
          <a:xfrm>
            <a:off x="6966178" y="4249691"/>
            <a:ext cx="2160572" cy="1138773"/>
          </a:xfrm>
          <a:prstGeom prst="rect">
            <a:avLst/>
          </a:prstGeom>
        </p:spPr>
        <p:txBody>
          <a:bodyPr wrap="square">
            <a:spAutoFit/>
          </a:bodyPr>
          <a:lstStyle/>
          <a:p>
            <a:pPr algn="l" rtl="0" fontAlgn="auto">
              <a:spcAft>
                <a:spcPts val="0"/>
              </a:spcAft>
              <a:defRPr/>
            </a:pPr>
            <a:r>
              <a:rPr lang="en-US" sz="2000" b="1" dirty="0" smtClean="0">
                <a:effectLst>
                  <a:outerShdw blurRad="38100" dist="38100" dir="2700000" algn="tl">
                    <a:srgbClr val="000000">
                      <a:alpha val="43137"/>
                    </a:srgbClr>
                  </a:outerShdw>
                </a:effectLst>
                <a:latin typeface="+mn-lt"/>
                <a:cs typeface="Arial" pitchFamily="34" charset="0"/>
              </a:rPr>
              <a:t>Deviator Principle Stress, </a:t>
            </a:r>
            <a:r>
              <a:rPr lang="en-US" sz="2000" b="1" dirty="0" smtClean="0">
                <a:solidFill>
                  <a:srgbClr val="0000FF"/>
                </a:solidFill>
                <a:effectLst>
                  <a:outerShdw blurRad="38100" dist="38100" dir="2700000" algn="tl">
                    <a:srgbClr val="000000">
                      <a:alpha val="43137"/>
                    </a:srgbClr>
                  </a:outerShdw>
                </a:effectLst>
                <a:latin typeface="Symbol" pitchFamily="18" charset="2"/>
                <a:cs typeface="Arial" pitchFamily="34" charset="0"/>
              </a:rPr>
              <a:t>Ds</a:t>
            </a:r>
            <a:r>
              <a:rPr lang="en-US" sz="2000" b="1" dirty="0" smtClean="0">
                <a:effectLst>
                  <a:outerShdw blurRad="38100" dist="38100" dir="2700000" algn="tl">
                    <a:srgbClr val="000000">
                      <a:alpha val="43137"/>
                    </a:srgbClr>
                  </a:outerShdw>
                </a:effectLst>
                <a:latin typeface="+mn-lt"/>
                <a:cs typeface="Arial" pitchFamily="34" charset="0"/>
              </a:rPr>
              <a:t> or </a:t>
            </a:r>
            <a:r>
              <a:rPr lang="en-US" sz="2000" b="1" dirty="0" err="1" smtClean="0">
                <a:solidFill>
                  <a:srgbClr val="0000FF"/>
                </a:solidFill>
                <a:effectLst>
                  <a:outerShdw blurRad="38100" dist="38100" dir="2700000" algn="tl">
                    <a:srgbClr val="000000">
                      <a:alpha val="43137"/>
                    </a:srgbClr>
                  </a:outerShdw>
                </a:effectLst>
                <a:latin typeface="Symbol" pitchFamily="18" charset="2"/>
                <a:cs typeface="Arial" pitchFamily="34" charset="0"/>
              </a:rPr>
              <a:t>Ds</a:t>
            </a:r>
            <a:r>
              <a:rPr lang="en-US" sz="2000" b="1" baseline="-25000" dirty="0" err="1" smtClean="0">
                <a:solidFill>
                  <a:srgbClr val="0000FF"/>
                </a:solidFill>
                <a:effectLst>
                  <a:outerShdw blurRad="38100" dist="38100" dir="2700000" algn="tl">
                    <a:srgbClr val="000000">
                      <a:alpha val="43137"/>
                    </a:srgbClr>
                  </a:outerShdw>
                </a:effectLst>
                <a:latin typeface="+mn-lt"/>
                <a:cs typeface="Arial" pitchFamily="34" charset="0"/>
              </a:rPr>
              <a:t>d</a:t>
            </a:r>
            <a:endParaRPr lang="en-US" sz="2000" b="1" baseline="-25000" dirty="0" smtClean="0">
              <a:solidFill>
                <a:srgbClr val="0000FF"/>
              </a:solidFill>
              <a:effectLst>
                <a:outerShdw blurRad="38100" dist="38100" dir="2700000" algn="tl">
                  <a:srgbClr val="000000">
                    <a:alpha val="43137"/>
                  </a:srgbClr>
                </a:outerShdw>
              </a:effectLst>
              <a:latin typeface="+mn-lt"/>
              <a:cs typeface="Arial" pitchFamily="34" charset="0"/>
            </a:endParaRPr>
          </a:p>
          <a:p>
            <a:pPr marL="457200" indent="-457200" algn="l" rtl="0" fontAlgn="auto">
              <a:spcAft>
                <a:spcPts val="0"/>
              </a:spcAft>
              <a:defRPr/>
            </a:pPr>
            <a:r>
              <a:rPr lang="en-US" sz="2800" b="1" dirty="0" smtClean="0">
                <a:effectLst>
                  <a:outerShdw blurRad="38100" dist="38100" dir="2700000" algn="tl">
                    <a:srgbClr val="000000">
                      <a:alpha val="43137"/>
                    </a:srgbClr>
                  </a:outerShdw>
                </a:effectLst>
                <a:latin typeface="+mn-lt"/>
                <a:cs typeface="Arial" pitchFamily="34" charset="0"/>
              </a:rPr>
              <a:t>      = </a:t>
            </a:r>
            <a:r>
              <a:rPr lang="en-US" sz="2800" b="1" dirty="0" smtClean="0">
                <a:solidFill>
                  <a:srgbClr val="0000FF"/>
                </a:solidFill>
                <a:effectLst>
                  <a:outerShdw blurRad="38100" dist="38100" dir="2700000" algn="tl">
                    <a:srgbClr val="000000">
                      <a:alpha val="43137"/>
                    </a:srgbClr>
                  </a:outerShdw>
                </a:effectLst>
                <a:latin typeface="Symbol" pitchFamily="18" charset="2"/>
                <a:cs typeface="Arial" pitchFamily="34" charset="0"/>
              </a:rPr>
              <a:t>s</a:t>
            </a:r>
            <a:r>
              <a:rPr lang="en-US" sz="2800" b="1" baseline="-25000" dirty="0" smtClean="0">
                <a:solidFill>
                  <a:srgbClr val="0000FF"/>
                </a:solidFill>
                <a:effectLst>
                  <a:outerShdw blurRad="38100" dist="38100" dir="2700000" algn="tl">
                    <a:srgbClr val="000000">
                      <a:alpha val="43137"/>
                    </a:srgbClr>
                  </a:outerShdw>
                </a:effectLst>
                <a:latin typeface="+mn-lt"/>
                <a:cs typeface="Arial" pitchFamily="34" charset="0"/>
              </a:rPr>
              <a:t>1</a:t>
            </a:r>
            <a:r>
              <a:rPr lang="en-US" sz="2800" b="1" dirty="0" smtClean="0">
                <a:solidFill>
                  <a:srgbClr val="0000FF"/>
                </a:solidFill>
                <a:effectLst>
                  <a:outerShdw blurRad="38100" dist="38100" dir="2700000" algn="tl">
                    <a:srgbClr val="000000">
                      <a:alpha val="43137"/>
                    </a:srgbClr>
                  </a:outerShdw>
                </a:effectLst>
                <a:latin typeface="+mn-lt"/>
                <a:cs typeface="Arial" pitchFamily="34" charset="0"/>
              </a:rPr>
              <a:t>-</a:t>
            </a:r>
            <a:r>
              <a:rPr lang="en-US" sz="2800" b="1" dirty="0" smtClean="0">
                <a:solidFill>
                  <a:srgbClr val="0000FF"/>
                </a:solidFill>
                <a:effectLst>
                  <a:outerShdw blurRad="38100" dist="38100" dir="2700000" algn="tl">
                    <a:srgbClr val="000000">
                      <a:alpha val="43137"/>
                    </a:srgbClr>
                  </a:outerShdw>
                </a:effectLst>
                <a:latin typeface="Symbol" pitchFamily="18" charset="2"/>
                <a:cs typeface="Arial" pitchFamily="34" charset="0"/>
              </a:rPr>
              <a:t>s</a:t>
            </a:r>
            <a:r>
              <a:rPr lang="en-US" sz="2800" b="1" baseline="-25000" dirty="0" smtClean="0">
                <a:solidFill>
                  <a:srgbClr val="0000FF"/>
                </a:solidFill>
                <a:effectLst>
                  <a:outerShdw blurRad="38100" dist="38100" dir="2700000" algn="tl">
                    <a:srgbClr val="000000">
                      <a:alpha val="43137"/>
                    </a:srgbClr>
                  </a:outerShdw>
                </a:effectLst>
                <a:latin typeface="+mn-lt"/>
                <a:cs typeface="Arial" pitchFamily="34" charset="0"/>
              </a:rPr>
              <a:t>3</a:t>
            </a:r>
            <a:endParaRPr lang="en-US" sz="2800" b="1" dirty="0" smtClean="0">
              <a:solidFill>
                <a:srgbClr val="0000FF"/>
              </a:solidFill>
              <a:effectLst>
                <a:outerShdw blurRad="38100" dist="38100" dir="2700000" algn="tl">
                  <a:srgbClr val="000000">
                    <a:alpha val="43137"/>
                  </a:srgbClr>
                </a:outerShdw>
              </a:effectLst>
              <a:latin typeface="+mn-lt"/>
              <a:cs typeface="Arial" pitchFamily="34" charset="0"/>
            </a:endParaRPr>
          </a:p>
        </p:txBody>
      </p:sp>
      <p:sp>
        <p:nvSpPr>
          <p:cNvPr id="93" name="Rectangle 18"/>
          <p:cNvSpPr>
            <a:spLocks noChangeArrowheads="1"/>
          </p:cNvSpPr>
          <p:nvPr/>
        </p:nvSpPr>
        <p:spPr bwMode="auto">
          <a:xfrm>
            <a:off x="47556" y="4605708"/>
            <a:ext cx="3054246" cy="1690206"/>
          </a:xfrm>
          <a:prstGeom prst="rect">
            <a:avLst/>
          </a:prstGeom>
          <a:noFill/>
          <a:ln w="12700">
            <a:noFill/>
            <a:miter lim="800000"/>
            <a:headEnd/>
            <a:tailEnd/>
          </a:ln>
        </p:spPr>
        <p:txBody>
          <a:bodyPr wrap="square" lIns="90488" tIns="44450" rIns="90488" bIns="44450">
            <a:spAutoFit/>
          </a:bodyPr>
          <a:lstStyle/>
          <a:p>
            <a:pPr algn="l" rtl="0">
              <a:spcBef>
                <a:spcPct val="50000"/>
              </a:spcBef>
            </a:pPr>
            <a:r>
              <a:rPr lang="en-US" sz="2400" b="1" dirty="0" smtClean="0">
                <a:solidFill>
                  <a:srgbClr val="FF0000"/>
                </a:solidFill>
                <a:latin typeface="Symbol" pitchFamily="18" charset="2"/>
              </a:rPr>
              <a:t>s</a:t>
            </a:r>
            <a:r>
              <a:rPr lang="en-US" sz="2400" b="1" baseline="-25000" dirty="0" smtClean="0">
                <a:solidFill>
                  <a:srgbClr val="FF0000"/>
                </a:solidFill>
              </a:rPr>
              <a:t>3 </a:t>
            </a:r>
            <a:r>
              <a:rPr lang="en-US" sz="2800" b="1" baseline="-25000" dirty="0" smtClean="0">
                <a:solidFill>
                  <a:srgbClr val="FF0000"/>
                </a:solidFill>
              </a:rPr>
              <a:t>= Confining pressure</a:t>
            </a:r>
          </a:p>
          <a:p>
            <a:pPr algn="l" rtl="0">
              <a:spcBef>
                <a:spcPct val="50000"/>
              </a:spcBef>
            </a:pPr>
            <a:r>
              <a:rPr lang="en-US" sz="2800" b="1" baseline="-25000" dirty="0" smtClean="0">
                <a:solidFill>
                  <a:srgbClr val="FF0000"/>
                </a:solidFill>
              </a:rPr>
              <a:t>      = Cell pressure</a:t>
            </a:r>
          </a:p>
          <a:p>
            <a:pPr algn="l" rtl="0">
              <a:spcBef>
                <a:spcPct val="50000"/>
              </a:spcBef>
            </a:pPr>
            <a:r>
              <a:rPr lang="en-US" sz="2800" b="1" baseline="-25000" dirty="0" smtClean="0">
                <a:solidFill>
                  <a:srgbClr val="FF0000"/>
                </a:solidFill>
              </a:rPr>
              <a:t>      = All-around pressure</a:t>
            </a:r>
          </a:p>
          <a:p>
            <a:pPr algn="l" rtl="0">
              <a:spcBef>
                <a:spcPct val="50000"/>
              </a:spcBef>
            </a:pPr>
            <a:endParaRPr lang="tr-TR" sz="2400" b="1" baseline="-25000" dirty="0">
              <a:solidFill>
                <a:srgbClr val="FF0000"/>
              </a:solidFill>
            </a:endParaRPr>
          </a:p>
        </p:txBody>
      </p:sp>
      <p:sp>
        <p:nvSpPr>
          <p:cNvPr id="2" name="Rectangle 1"/>
          <p:cNvSpPr/>
          <p:nvPr/>
        </p:nvSpPr>
        <p:spPr>
          <a:xfrm>
            <a:off x="68697" y="88939"/>
            <a:ext cx="3253263" cy="400110"/>
          </a:xfrm>
          <a:prstGeom prst="rect">
            <a:avLst/>
          </a:prstGeom>
        </p:spPr>
        <p:txBody>
          <a:bodyPr wrap="none">
            <a:spAutoFit/>
          </a:bodyPr>
          <a:lstStyle/>
          <a:p>
            <a:r>
              <a:rPr lang="en-US" sz="2000" b="1" u="sng" dirty="0">
                <a:solidFill>
                  <a:srgbClr val="C00000"/>
                </a:solidFill>
                <a:cs typeface="Arial" pitchFamily="34" charset="0"/>
              </a:rPr>
              <a:t>Principles of Triaxial Test</a:t>
            </a:r>
            <a:endParaRPr lang="en-US" sz="2000" u="sng" dirty="0">
              <a:solidFill>
                <a:srgbClr val="C00000"/>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Line 3"/>
          <p:cNvSpPr>
            <a:spLocks noChangeShapeType="1"/>
          </p:cNvSpPr>
          <p:nvPr/>
        </p:nvSpPr>
        <p:spPr bwMode="auto">
          <a:xfrm>
            <a:off x="609600" y="1816100"/>
            <a:ext cx="8077200" cy="0"/>
          </a:xfrm>
          <a:prstGeom prst="line">
            <a:avLst/>
          </a:prstGeom>
          <a:noFill/>
          <a:ln w="57150" cmpd="thickThin">
            <a:solidFill>
              <a:srgbClr val="FFFFFF"/>
            </a:solidFill>
            <a:round/>
            <a:headEnd/>
            <a:tailEnd/>
          </a:ln>
        </p:spPr>
        <p:txBody>
          <a:bodyPr wrap="none" anchor="ctr"/>
          <a:lstStyle/>
          <a:p>
            <a:endParaRPr lang="en-US"/>
          </a:p>
        </p:txBody>
      </p:sp>
      <p:pic>
        <p:nvPicPr>
          <p:cNvPr id="2" name="Picture 1"/>
          <p:cNvPicPr>
            <a:picLocks noChangeAspect="1"/>
          </p:cNvPicPr>
          <p:nvPr/>
        </p:nvPicPr>
        <p:blipFill>
          <a:blip r:embed="rId2"/>
          <a:stretch>
            <a:fillRect/>
          </a:stretch>
        </p:blipFill>
        <p:spPr>
          <a:xfrm>
            <a:off x="3397092" y="451759"/>
            <a:ext cx="5388909" cy="4774350"/>
          </a:xfrm>
          <a:prstGeom prst="rect">
            <a:avLst/>
          </a:prstGeom>
        </p:spPr>
      </p:pic>
      <p:sp>
        <p:nvSpPr>
          <p:cNvPr id="4" name="Rectangle 3"/>
          <p:cNvSpPr/>
          <p:nvPr/>
        </p:nvSpPr>
        <p:spPr>
          <a:xfrm>
            <a:off x="309968" y="5589709"/>
            <a:ext cx="8343900" cy="1200329"/>
          </a:xfrm>
          <a:prstGeom prst="rect">
            <a:avLst/>
          </a:prstGeom>
        </p:spPr>
        <p:txBody>
          <a:bodyPr wrap="square">
            <a:spAutoFit/>
          </a:bodyPr>
          <a:lstStyle/>
          <a:p>
            <a:pPr marL="342900" indent="-342900" algn="just" rtl="0">
              <a:buFont typeface="+mj-lt"/>
              <a:buAutoNum type="arabicPeriod"/>
            </a:pPr>
            <a:r>
              <a:rPr lang="en-US" b="1" dirty="0" smtClean="0">
                <a:latin typeface="+mn-lt"/>
              </a:rPr>
              <a:t>Application </a:t>
            </a:r>
            <a:r>
              <a:rPr lang="en-US" b="1" dirty="0">
                <a:latin typeface="+mn-lt"/>
              </a:rPr>
              <a:t>of </a:t>
            </a:r>
            <a:r>
              <a:rPr lang="en-US" b="1" dirty="0">
                <a:solidFill>
                  <a:srgbClr val="0000FF"/>
                </a:solidFill>
                <a:latin typeface="+mn-lt"/>
              </a:rPr>
              <a:t>dead</a:t>
            </a:r>
            <a:r>
              <a:rPr lang="en-US" b="1" dirty="0">
                <a:latin typeface="+mn-lt"/>
              </a:rPr>
              <a:t> </a:t>
            </a:r>
            <a:r>
              <a:rPr lang="en-US" b="1" dirty="0">
                <a:solidFill>
                  <a:srgbClr val="0000FF"/>
                </a:solidFill>
                <a:latin typeface="+mn-lt"/>
              </a:rPr>
              <a:t>weights</a:t>
            </a:r>
            <a:r>
              <a:rPr lang="en-US" b="1" dirty="0">
                <a:latin typeface="+mn-lt"/>
              </a:rPr>
              <a:t> or </a:t>
            </a:r>
            <a:r>
              <a:rPr lang="en-US" b="1" dirty="0">
                <a:solidFill>
                  <a:srgbClr val="0000FF"/>
                </a:solidFill>
                <a:latin typeface="+mn-lt"/>
              </a:rPr>
              <a:t>hydraulic</a:t>
            </a:r>
            <a:r>
              <a:rPr lang="en-US" b="1" dirty="0">
                <a:latin typeface="+mn-lt"/>
              </a:rPr>
              <a:t> </a:t>
            </a:r>
            <a:r>
              <a:rPr lang="en-US" b="1" dirty="0">
                <a:solidFill>
                  <a:srgbClr val="0000FF"/>
                </a:solidFill>
                <a:latin typeface="+mn-lt"/>
              </a:rPr>
              <a:t>pressure</a:t>
            </a:r>
            <a:r>
              <a:rPr lang="en-US" b="1" dirty="0">
                <a:latin typeface="+mn-lt"/>
              </a:rPr>
              <a:t> in equal increments until </a:t>
            </a:r>
            <a:r>
              <a:rPr lang="en-US" b="1" dirty="0" smtClean="0">
                <a:latin typeface="+mn-lt"/>
              </a:rPr>
              <a:t>the specimen </a:t>
            </a:r>
            <a:r>
              <a:rPr lang="en-US" b="1" dirty="0">
                <a:latin typeface="+mn-lt"/>
              </a:rPr>
              <a:t>fails. </a:t>
            </a:r>
          </a:p>
          <a:p>
            <a:pPr marL="342900" indent="-342900" algn="just" rtl="0">
              <a:buFont typeface="+mj-lt"/>
              <a:buAutoNum type="arabicPeriod"/>
            </a:pPr>
            <a:r>
              <a:rPr lang="en-US" b="1" dirty="0" smtClean="0">
                <a:latin typeface="+mn-lt"/>
              </a:rPr>
              <a:t>Application </a:t>
            </a:r>
            <a:r>
              <a:rPr lang="en-US" b="1" dirty="0">
                <a:latin typeface="+mn-lt"/>
              </a:rPr>
              <a:t>of </a:t>
            </a:r>
            <a:r>
              <a:rPr lang="en-US" b="1" dirty="0">
                <a:solidFill>
                  <a:srgbClr val="0000FF"/>
                </a:solidFill>
                <a:latin typeface="+mn-lt"/>
              </a:rPr>
              <a:t>axial</a:t>
            </a:r>
            <a:r>
              <a:rPr lang="en-US" b="1" dirty="0">
                <a:latin typeface="+mn-lt"/>
              </a:rPr>
              <a:t> </a:t>
            </a:r>
            <a:r>
              <a:rPr lang="en-US" b="1" dirty="0">
                <a:solidFill>
                  <a:srgbClr val="0000FF"/>
                </a:solidFill>
                <a:latin typeface="+mn-lt"/>
              </a:rPr>
              <a:t>deformation</a:t>
            </a:r>
            <a:r>
              <a:rPr lang="en-US" b="1" dirty="0">
                <a:latin typeface="+mn-lt"/>
              </a:rPr>
              <a:t> at a constant rate by means of a geared </a:t>
            </a:r>
            <a:r>
              <a:rPr lang="en-US" b="1" dirty="0" smtClean="0">
                <a:latin typeface="+mn-lt"/>
              </a:rPr>
              <a:t>or hydraulic </a:t>
            </a:r>
            <a:r>
              <a:rPr lang="en-US" b="1" dirty="0">
                <a:latin typeface="+mn-lt"/>
              </a:rPr>
              <a:t>loading press. This is a </a:t>
            </a:r>
            <a:r>
              <a:rPr lang="en-US" b="1" dirty="0">
                <a:solidFill>
                  <a:srgbClr val="0000FF"/>
                </a:solidFill>
                <a:latin typeface="+mn-lt"/>
              </a:rPr>
              <a:t>strain-controlled</a:t>
            </a:r>
            <a:r>
              <a:rPr lang="en-US" b="1" dirty="0">
                <a:latin typeface="+mn-lt"/>
              </a:rPr>
              <a:t> test.</a:t>
            </a:r>
          </a:p>
        </p:txBody>
      </p:sp>
      <p:sp>
        <p:nvSpPr>
          <p:cNvPr id="5" name="Rectangle 4"/>
          <p:cNvSpPr/>
          <p:nvPr/>
        </p:nvSpPr>
        <p:spPr>
          <a:xfrm>
            <a:off x="309968" y="5272511"/>
            <a:ext cx="4047719" cy="369332"/>
          </a:xfrm>
          <a:prstGeom prst="rect">
            <a:avLst/>
          </a:prstGeom>
        </p:spPr>
        <p:txBody>
          <a:bodyPr wrap="square">
            <a:spAutoFit/>
          </a:bodyPr>
          <a:lstStyle/>
          <a:p>
            <a:pPr algn="l" rtl="0"/>
            <a:r>
              <a:rPr lang="en-US" b="1" u="sng" dirty="0" smtClean="0">
                <a:solidFill>
                  <a:srgbClr val="FF0000"/>
                </a:solidFill>
              </a:rPr>
              <a:t>Two ways for </a:t>
            </a:r>
            <a:r>
              <a:rPr lang="en-US" b="1" u="sng" dirty="0" err="1" smtClean="0">
                <a:solidFill>
                  <a:srgbClr val="FF0000"/>
                </a:solidFill>
              </a:rPr>
              <a:t>appying</a:t>
            </a:r>
            <a:r>
              <a:rPr lang="en-US" b="1" u="sng" dirty="0" smtClean="0">
                <a:solidFill>
                  <a:srgbClr val="FF0000"/>
                </a:solidFill>
              </a:rPr>
              <a:t> </a:t>
            </a:r>
            <a:r>
              <a:rPr lang="en-US" b="1" u="sng" dirty="0" smtClean="0">
                <a:solidFill>
                  <a:srgbClr val="0000FF"/>
                </a:solidFill>
              </a:rPr>
              <a:t>axial</a:t>
            </a:r>
            <a:r>
              <a:rPr lang="en-US" b="1" u="sng" dirty="0" smtClean="0">
                <a:solidFill>
                  <a:srgbClr val="FF0000"/>
                </a:solidFill>
              </a:rPr>
              <a:t> </a:t>
            </a:r>
            <a:r>
              <a:rPr lang="en-US" b="1" u="sng" dirty="0" smtClean="0">
                <a:solidFill>
                  <a:srgbClr val="0000FF"/>
                </a:solidFill>
              </a:rPr>
              <a:t>load</a:t>
            </a:r>
            <a:endParaRPr lang="en-US" u="sng" dirty="0">
              <a:solidFill>
                <a:srgbClr val="0000FF"/>
              </a:solidFill>
            </a:endParaRPr>
          </a:p>
        </p:txBody>
      </p:sp>
      <p:sp>
        <p:nvSpPr>
          <p:cNvPr id="12291" name="Text Box 2"/>
          <p:cNvSpPr txBox="1">
            <a:spLocks noChangeArrowheads="1"/>
          </p:cNvSpPr>
          <p:nvPr/>
        </p:nvSpPr>
        <p:spPr bwMode="auto">
          <a:xfrm>
            <a:off x="70091" y="51649"/>
            <a:ext cx="3327001" cy="400110"/>
          </a:xfrm>
          <a:prstGeom prst="rect">
            <a:avLst/>
          </a:prstGeom>
        </p:spPr>
        <p:txBody>
          <a:bodyPr wrap="none">
            <a:spAutoFit/>
          </a:bodyPr>
          <a:lstStyle>
            <a:defPPr>
              <a:defRPr lang="en-US"/>
            </a:defPPr>
            <a:lvl1pPr>
              <a:defRPr sz="2000" b="1" u="sng">
                <a:solidFill>
                  <a:srgbClr val="C00000"/>
                </a:solidFill>
                <a:effectLst>
                  <a:outerShdw blurRad="38100" dist="38100" dir="2700000" algn="tl">
                    <a:srgbClr val="000000">
                      <a:alpha val="43137"/>
                    </a:srgbClr>
                  </a:outerShdw>
                </a:effectLst>
                <a:cs typeface="Arial" pitchFamily="34" charset="0"/>
              </a:defRPr>
            </a:lvl1pPr>
          </a:lstStyle>
          <a:p>
            <a:r>
              <a:rPr lang="en-US" dirty="0">
                <a:effectLst/>
              </a:rPr>
              <a:t>Triaxial Shear Test Device</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5213" y="4591751"/>
            <a:ext cx="1009308" cy="1009308"/>
          </a:xfrm>
          <a:prstGeom prst="rect">
            <a:avLst/>
          </a:prstGeom>
        </p:spPr>
      </p:pic>
      <p:sp>
        <p:nvSpPr>
          <p:cNvPr id="60418" name="Rectangle 2"/>
          <p:cNvSpPr>
            <a:spLocks noGrp="1" noChangeArrowheads="1"/>
          </p:cNvSpPr>
          <p:nvPr>
            <p:ph type="title"/>
          </p:nvPr>
        </p:nvSpPr>
        <p:spPr>
          <a:xfrm>
            <a:off x="142653" y="26956"/>
            <a:ext cx="2429319" cy="400110"/>
          </a:xfrm>
        </p:spPr>
        <p:txBody>
          <a:bodyPr wrap="none">
            <a:spAutoFit/>
          </a:bodyPr>
          <a:lstStyle/>
          <a:p>
            <a:pPr algn="l"/>
            <a:r>
              <a:rPr lang="en-US" sz="2000" b="1" u="sng" dirty="0">
                <a:solidFill>
                  <a:srgbClr val="C00000"/>
                </a:solidFill>
                <a:latin typeface="Arial" charset="0"/>
                <a:ea typeface="+mn-ea"/>
                <a:cs typeface="Arial" pitchFamily="34" charset="0"/>
              </a:rPr>
              <a:t>Triaxial Shear Test</a:t>
            </a:r>
            <a:endParaRPr lang="en-AU" sz="2000" b="1" u="sng" dirty="0">
              <a:solidFill>
                <a:srgbClr val="C00000"/>
              </a:solidFill>
              <a:latin typeface="Arial" charset="0"/>
              <a:ea typeface="+mn-ea"/>
              <a:cs typeface="Arial" pitchFamily="34" charset="0"/>
            </a:endParaRPr>
          </a:p>
        </p:txBody>
      </p:sp>
      <p:grpSp>
        <p:nvGrpSpPr>
          <p:cNvPr id="2" name="Group 111"/>
          <p:cNvGrpSpPr>
            <a:grpSpLocks/>
          </p:cNvGrpSpPr>
          <p:nvPr/>
        </p:nvGrpSpPr>
        <p:grpSpPr bwMode="auto">
          <a:xfrm>
            <a:off x="152400" y="1014413"/>
            <a:ext cx="3005138" cy="2855913"/>
            <a:chOff x="96" y="639"/>
            <a:chExt cx="1893" cy="1799"/>
          </a:xfrm>
        </p:grpSpPr>
        <p:pic>
          <p:nvPicPr>
            <p:cNvPr id="60486" name="Picture 24" descr="triax1"/>
            <p:cNvPicPr>
              <a:picLocks noChangeAspect="1" noChangeArrowheads="1"/>
            </p:cNvPicPr>
            <p:nvPr/>
          </p:nvPicPr>
          <p:blipFill>
            <a:blip r:embed="rId4" cstate="print"/>
            <a:srcRect/>
            <a:stretch>
              <a:fillRect/>
            </a:stretch>
          </p:blipFill>
          <p:spPr bwMode="auto">
            <a:xfrm>
              <a:off x="144" y="639"/>
              <a:ext cx="988" cy="1350"/>
            </a:xfrm>
            <a:prstGeom prst="rect">
              <a:avLst/>
            </a:prstGeom>
            <a:noFill/>
            <a:ln w="9525">
              <a:noFill/>
              <a:miter lim="800000"/>
              <a:headEnd/>
              <a:tailEnd/>
            </a:ln>
          </p:spPr>
        </p:pic>
        <p:sp>
          <p:nvSpPr>
            <p:cNvPr id="60487" name="Text Box 89"/>
            <p:cNvSpPr txBox="1">
              <a:spLocks noChangeArrowheads="1"/>
            </p:cNvSpPr>
            <p:nvPr/>
          </p:nvSpPr>
          <p:spPr bwMode="auto">
            <a:xfrm>
              <a:off x="96" y="2031"/>
              <a:ext cx="1104" cy="407"/>
            </a:xfrm>
            <a:prstGeom prst="rect">
              <a:avLst/>
            </a:prstGeom>
            <a:noFill/>
            <a:ln w="9525">
              <a:noFill/>
              <a:miter lim="800000"/>
              <a:headEnd/>
              <a:tailEnd/>
            </a:ln>
          </p:spPr>
          <p:txBody>
            <a:bodyPr>
              <a:spAutoFit/>
            </a:bodyPr>
            <a:lstStyle/>
            <a:p>
              <a:pPr algn="ctr" rtl="0"/>
              <a:r>
                <a:rPr lang="en-US" b="1" dirty="0"/>
                <a:t>Soil sample at failure </a:t>
              </a:r>
              <a:endParaRPr lang="en-AU" b="1" dirty="0"/>
            </a:p>
          </p:txBody>
        </p:sp>
        <p:sp>
          <p:nvSpPr>
            <p:cNvPr id="60488" name="Oval 91"/>
            <p:cNvSpPr>
              <a:spLocks noChangeArrowheads="1"/>
            </p:cNvSpPr>
            <p:nvPr/>
          </p:nvSpPr>
          <p:spPr bwMode="auto">
            <a:xfrm rot="2518381">
              <a:off x="432" y="1200"/>
              <a:ext cx="432" cy="96"/>
            </a:xfrm>
            <a:prstGeom prst="ellipse">
              <a:avLst/>
            </a:prstGeom>
            <a:noFill/>
            <a:ln w="9525">
              <a:solidFill>
                <a:srgbClr val="0000FF"/>
              </a:solidFill>
              <a:round/>
              <a:headEnd/>
              <a:tailEnd/>
            </a:ln>
          </p:spPr>
          <p:txBody>
            <a:bodyPr wrap="none" anchor="ctr"/>
            <a:lstStyle/>
            <a:p>
              <a:pPr algn="l" rtl="0"/>
              <a:endParaRPr lang="en-US" b="1"/>
            </a:p>
          </p:txBody>
        </p:sp>
        <p:sp>
          <p:nvSpPr>
            <p:cNvPr id="60489" name="Text Box 92"/>
            <p:cNvSpPr txBox="1">
              <a:spLocks noChangeArrowheads="1"/>
            </p:cNvSpPr>
            <p:nvPr/>
          </p:nvSpPr>
          <p:spPr bwMode="auto">
            <a:xfrm>
              <a:off x="855" y="1200"/>
              <a:ext cx="1134" cy="233"/>
            </a:xfrm>
            <a:prstGeom prst="rect">
              <a:avLst/>
            </a:prstGeom>
            <a:noFill/>
            <a:ln w="9525">
              <a:noFill/>
              <a:miter lim="800000"/>
              <a:headEnd/>
              <a:tailEnd/>
            </a:ln>
          </p:spPr>
          <p:txBody>
            <a:bodyPr>
              <a:spAutoFit/>
            </a:bodyPr>
            <a:lstStyle/>
            <a:p>
              <a:pPr algn="l" rtl="0"/>
              <a:r>
                <a:rPr lang="en-US" b="1" dirty="0">
                  <a:solidFill>
                    <a:srgbClr val="0000FF"/>
                  </a:solidFill>
                </a:rPr>
                <a:t>Failure plane</a:t>
              </a:r>
              <a:endParaRPr lang="en-AU" b="1" dirty="0">
                <a:solidFill>
                  <a:srgbClr val="0000FF"/>
                </a:solidFill>
              </a:endParaRPr>
            </a:p>
          </p:txBody>
        </p:sp>
      </p:grpSp>
      <p:grpSp>
        <p:nvGrpSpPr>
          <p:cNvPr id="3" name="Group 114"/>
          <p:cNvGrpSpPr>
            <a:grpSpLocks/>
          </p:cNvGrpSpPr>
          <p:nvPr/>
        </p:nvGrpSpPr>
        <p:grpSpPr bwMode="auto">
          <a:xfrm>
            <a:off x="2002961" y="1462247"/>
            <a:ext cx="6660764" cy="5133425"/>
            <a:chOff x="785" y="675"/>
            <a:chExt cx="4566" cy="3519"/>
          </a:xfrm>
        </p:grpSpPr>
        <p:grpSp>
          <p:nvGrpSpPr>
            <p:cNvPr id="4" name="Group 112"/>
            <p:cNvGrpSpPr>
              <a:grpSpLocks/>
            </p:cNvGrpSpPr>
            <p:nvPr/>
          </p:nvGrpSpPr>
          <p:grpSpPr bwMode="auto">
            <a:xfrm>
              <a:off x="785" y="675"/>
              <a:ext cx="4566" cy="3519"/>
              <a:chOff x="785" y="675"/>
              <a:chExt cx="4566" cy="3519"/>
            </a:xfrm>
          </p:grpSpPr>
          <p:sp>
            <p:nvSpPr>
              <p:cNvPr id="60423" name="Rectangle 110" descr="20%"/>
              <p:cNvSpPr>
                <a:spLocks noChangeArrowheads="1"/>
              </p:cNvSpPr>
              <p:nvPr/>
            </p:nvSpPr>
            <p:spPr bwMode="auto">
              <a:xfrm>
                <a:off x="2348" y="1303"/>
                <a:ext cx="1259" cy="1958"/>
              </a:xfrm>
              <a:prstGeom prst="rect">
                <a:avLst/>
              </a:prstGeom>
              <a:pattFill prst="pct20">
                <a:fgClr>
                  <a:schemeClr val="tx1"/>
                </a:fgClr>
                <a:bgClr>
                  <a:schemeClr val="bg1"/>
                </a:bgClr>
              </a:pattFill>
              <a:ln w="9525" algn="ctr">
                <a:solidFill>
                  <a:schemeClr val="tx1"/>
                </a:solidFill>
                <a:miter lim="800000"/>
                <a:headEnd/>
                <a:tailEnd/>
              </a:ln>
            </p:spPr>
            <p:txBody>
              <a:bodyPr wrap="none" anchor="ctr"/>
              <a:lstStyle/>
              <a:p>
                <a:pPr algn="l" rtl="0"/>
                <a:endParaRPr lang="en-US" b="1"/>
              </a:p>
            </p:txBody>
          </p:sp>
          <p:sp>
            <p:nvSpPr>
              <p:cNvPr id="60424" name="Rectangle 27" descr="Recycled paper"/>
              <p:cNvSpPr>
                <a:spLocks noChangeArrowheads="1"/>
              </p:cNvSpPr>
              <p:nvPr/>
            </p:nvSpPr>
            <p:spPr bwMode="auto">
              <a:xfrm>
                <a:off x="2688" y="1776"/>
                <a:ext cx="576" cy="1056"/>
              </a:xfrm>
              <a:prstGeom prst="rect">
                <a:avLst/>
              </a:prstGeom>
              <a:blipFill dpi="0" rotWithShape="0">
                <a:blip r:embed="rId5" cstate="print"/>
                <a:srcRect/>
                <a:tile tx="0" ty="0" sx="100000" sy="100000" flip="none" algn="tl"/>
              </a:blipFill>
              <a:ln w="9525">
                <a:noFill/>
                <a:miter lim="800000"/>
                <a:headEnd/>
                <a:tailEnd/>
              </a:ln>
            </p:spPr>
            <p:txBody>
              <a:bodyPr wrap="none" anchor="ctr"/>
              <a:lstStyle/>
              <a:p>
                <a:pPr algn="l" rtl="0"/>
                <a:endParaRPr lang="en-US" b="1"/>
              </a:p>
            </p:txBody>
          </p:sp>
          <p:sp>
            <p:nvSpPr>
              <p:cNvPr id="60425" name="Rectangle 29" descr="Sand"/>
              <p:cNvSpPr>
                <a:spLocks noChangeArrowheads="1"/>
              </p:cNvSpPr>
              <p:nvPr/>
            </p:nvSpPr>
            <p:spPr bwMode="auto">
              <a:xfrm>
                <a:off x="2688" y="2832"/>
                <a:ext cx="576" cy="96"/>
              </a:xfrm>
              <a:prstGeom prst="rect">
                <a:avLst/>
              </a:prstGeom>
              <a:blipFill dpi="0" rotWithShape="0">
                <a:blip r:embed="rId6" cstate="print"/>
                <a:srcRect/>
                <a:tile tx="0" ty="0" sx="100000" sy="100000" flip="none" algn="tl"/>
              </a:blipFill>
              <a:ln w="9525">
                <a:noFill/>
                <a:miter lim="800000"/>
                <a:headEnd/>
                <a:tailEnd/>
              </a:ln>
            </p:spPr>
            <p:txBody>
              <a:bodyPr wrap="none" anchor="ctr"/>
              <a:lstStyle/>
              <a:p>
                <a:pPr algn="l" rtl="0"/>
                <a:endParaRPr lang="en-US" b="1"/>
              </a:p>
            </p:txBody>
          </p:sp>
          <p:sp>
            <p:nvSpPr>
              <p:cNvPr id="60426" name="Rectangle 30" descr="Sand"/>
              <p:cNvSpPr>
                <a:spLocks noChangeArrowheads="1"/>
              </p:cNvSpPr>
              <p:nvPr/>
            </p:nvSpPr>
            <p:spPr bwMode="auto">
              <a:xfrm>
                <a:off x="2688" y="1680"/>
                <a:ext cx="576" cy="96"/>
              </a:xfrm>
              <a:prstGeom prst="rect">
                <a:avLst/>
              </a:prstGeom>
              <a:blipFill dpi="0" rotWithShape="0">
                <a:blip r:embed="rId6" cstate="print"/>
                <a:srcRect/>
                <a:tile tx="0" ty="0" sx="100000" sy="100000" flip="none" algn="tl"/>
              </a:blipFill>
              <a:ln w="9525">
                <a:noFill/>
                <a:miter lim="800000"/>
                <a:headEnd/>
                <a:tailEnd/>
              </a:ln>
            </p:spPr>
            <p:txBody>
              <a:bodyPr wrap="none" anchor="ctr"/>
              <a:lstStyle/>
              <a:p>
                <a:pPr algn="l" rtl="0"/>
                <a:endParaRPr lang="en-US" b="1"/>
              </a:p>
            </p:txBody>
          </p:sp>
          <p:grpSp>
            <p:nvGrpSpPr>
              <p:cNvPr id="5" name="Group 80"/>
              <p:cNvGrpSpPr>
                <a:grpSpLocks/>
              </p:cNvGrpSpPr>
              <p:nvPr/>
            </p:nvGrpSpPr>
            <p:grpSpPr bwMode="auto">
              <a:xfrm>
                <a:off x="2112" y="2928"/>
                <a:ext cx="1680" cy="672"/>
                <a:chOff x="2112" y="2928"/>
                <a:chExt cx="1680" cy="672"/>
              </a:xfrm>
            </p:grpSpPr>
            <p:sp>
              <p:nvSpPr>
                <p:cNvPr id="60484" name="Rectangle 31" descr="Dark upward diagonal"/>
                <p:cNvSpPr>
                  <a:spLocks noChangeArrowheads="1"/>
                </p:cNvSpPr>
                <p:nvPr/>
              </p:nvSpPr>
              <p:spPr bwMode="auto">
                <a:xfrm>
                  <a:off x="2688" y="2928"/>
                  <a:ext cx="576" cy="336"/>
                </a:xfrm>
                <a:prstGeom prst="rect">
                  <a:avLst/>
                </a:prstGeom>
                <a:pattFill prst="dkUpDiag">
                  <a:fgClr>
                    <a:schemeClr val="tx1"/>
                  </a:fgClr>
                  <a:bgClr>
                    <a:srgbClr val="FFFFFF"/>
                  </a:bgClr>
                </a:pattFill>
                <a:ln w="9525">
                  <a:noFill/>
                  <a:miter lim="800000"/>
                  <a:headEnd/>
                  <a:tailEnd/>
                </a:ln>
              </p:spPr>
              <p:txBody>
                <a:bodyPr wrap="none" anchor="ctr"/>
                <a:lstStyle/>
                <a:p>
                  <a:pPr algn="l" rtl="0"/>
                  <a:endParaRPr lang="en-US" b="1"/>
                </a:p>
              </p:txBody>
            </p:sp>
            <p:sp>
              <p:nvSpPr>
                <p:cNvPr id="60485" name="Rectangle 33" descr="Dark upward diagonal"/>
                <p:cNvSpPr>
                  <a:spLocks noChangeArrowheads="1"/>
                </p:cNvSpPr>
                <p:nvPr/>
              </p:nvSpPr>
              <p:spPr bwMode="auto">
                <a:xfrm>
                  <a:off x="2112" y="3264"/>
                  <a:ext cx="1680" cy="336"/>
                </a:xfrm>
                <a:prstGeom prst="rect">
                  <a:avLst/>
                </a:prstGeom>
                <a:pattFill prst="dkUpDiag">
                  <a:fgClr>
                    <a:schemeClr val="tx1"/>
                  </a:fgClr>
                  <a:bgClr>
                    <a:srgbClr val="FFFFFF"/>
                  </a:bgClr>
                </a:pattFill>
                <a:ln w="9525">
                  <a:noFill/>
                  <a:miter lim="800000"/>
                  <a:headEnd/>
                  <a:tailEnd/>
                </a:ln>
              </p:spPr>
              <p:txBody>
                <a:bodyPr wrap="none" anchor="ctr"/>
                <a:lstStyle/>
                <a:p>
                  <a:pPr algn="l" rtl="0"/>
                  <a:endParaRPr lang="en-US" b="1"/>
                </a:p>
              </p:txBody>
            </p:sp>
          </p:grpSp>
          <p:sp>
            <p:nvSpPr>
              <p:cNvPr id="60428" name="Rectangle 34" descr="Light upward diagonal"/>
              <p:cNvSpPr>
                <a:spLocks noChangeArrowheads="1"/>
              </p:cNvSpPr>
              <p:nvPr/>
            </p:nvSpPr>
            <p:spPr bwMode="auto">
              <a:xfrm>
                <a:off x="2688" y="1536"/>
                <a:ext cx="576" cy="144"/>
              </a:xfrm>
              <a:prstGeom prst="rect">
                <a:avLst/>
              </a:prstGeom>
              <a:pattFill prst="ltUpDiag">
                <a:fgClr>
                  <a:schemeClr val="tx1"/>
                </a:fgClr>
                <a:bgClr>
                  <a:srgbClr val="FFFFFF"/>
                </a:bgClr>
              </a:pattFill>
              <a:ln w="9525">
                <a:noFill/>
                <a:miter lim="800000"/>
                <a:headEnd/>
                <a:tailEnd/>
              </a:ln>
            </p:spPr>
            <p:txBody>
              <a:bodyPr wrap="none" anchor="ctr"/>
              <a:lstStyle/>
              <a:p>
                <a:pPr algn="l" rtl="0"/>
                <a:endParaRPr lang="en-US" b="1"/>
              </a:p>
            </p:txBody>
          </p:sp>
          <p:grpSp>
            <p:nvGrpSpPr>
              <p:cNvPr id="6" name="Group 81"/>
              <p:cNvGrpSpPr>
                <a:grpSpLocks/>
              </p:cNvGrpSpPr>
              <p:nvPr/>
            </p:nvGrpSpPr>
            <p:grpSpPr bwMode="auto">
              <a:xfrm>
                <a:off x="2688" y="1584"/>
                <a:ext cx="576" cy="1536"/>
                <a:chOff x="2688" y="1584"/>
                <a:chExt cx="576" cy="1536"/>
              </a:xfrm>
            </p:grpSpPr>
            <p:sp>
              <p:nvSpPr>
                <p:cNvPr id="60482" name="Line 35"/>
                <p:cNvSpPr>
                  <a:spLocks noChangeShapeType="1"/>
                </p:cNvSpPr>
                <p:nvPr/>
              </p:nvSpPr>
              <p:spPr bwMode="auto">
                <a:xfrm>
                  <a:off x="2688" y="1584"/>
                  <a:ext cx="0" cy="1536"/>
                </a:xfrm>
                <a:prstGeom prst="line">
                  <a:avLst/>
                </a:prstGeom>
                <a:noFill/>
                <a:ln w="19050">
                  <a:solidFill>
                    <a:schemeClr val="accent1"/>
                  </a:solidFill>
                  <a:round/>
                  <a:headEnd/>
                  <a:tailEnd/>
                </a:ln>
              </p:spPr>
              <p:txBody>
                <a:bodyPr wrap="none"/>
                <a:lstStyle/>
                <a:p>
                  <a:pPr algn="l" rtl="0"/>
                  <a:endParaRPr lang="en-US" b="1"/>
                </a:p>
              </p:txBody>
            </p:sp>
            <p:sp>
              <p:nvSpPr>
                <p:cNvPr id="60483" name="Line 36"/>
                <p:cNvSpPr>
                  <a:spLocks noChangeShapeType="1"/>
                </p:cNvSpPr>
                <p:nvPr/>
              </p:nvSpPr>
              <p:spPr bwMode="auto">
                <a:xfrm>
                  <a:off x="3264" y="1584"/>
                  <a:ext cx="0" cy="1536"/>
                </a:xfrm>
                <a:prstGeom prst="line">
                  <a:avLst/>
                </a:prstGeom>
                <a:noFill/>
                <a:ln w="19050">
                  <a:solidFill>
                    <a:schemeClr val="accent1"/>
                  </a:solidFill>
                  <a:round/>
                  <a:headEnd/>
                  <a:tailEnd/>
                </a:ln>
              </p:spPr>
              <p:txBody>
                <a:bodyPr wrap="none"/>
                <a:lstStyle/>
                <a:p>
                  <a:pPr algn="l" rtl="0"/>
                  <a:endParaRPr lang="en-US" b="1"/>
                </a:p>
              </p:txBody>
            </p:sp>
          </p:grpSp>
          <p:grpSp>
            <p:nvGrpSpPr>
              <p:cNvPr id="7" name="Group 82"/>
              <p:cNvGrpSpPr>
                <a:grpSpLocks/>
              </p:cNvGrpSpPr>
              <p:nvPr/>
            </p:nvGrpSpPr>
            <p:grpSpPr bwMode="auto">
              <a:xfrm>
                <a:off x="2640" y="1632"/>
                <a:ext cx="672" cy="1440"/>
                <a:chOff x="2640" y="1632"/>
                <a:chExt cx="672" cy="1440"/>
              </a:xfrm>
            </p:grpSpPr>
            <p:sp>
              <p:nvSpPr>
                <p:cNvPr id="60478" name="Oval 37"/>
                <p:cNvSpPr>
                  <a:spLocks noChangeArrowheads="1"/>
                </p:cNvSpPr>
                <p:nvPr/>
              </p:nvSpPr>
              <p:spPr bwMode="auto">
                <a:xfrm>
                  <a:off x="3264" y="1632"/>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60479" name="Oval 38"/>
                <p:cNvSpPr>
                  <a:spLocks noChangeArrowheads="1"/>
                </p:cNvSpPr>
                <p:nvPr/>
              </p:nvSpPr>
              <p:spPr bwMode="auto">
                <a:xfrm>
                  <a:off x="2640" y="1632"/>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60480" name="Oval 39"/>
                <p:cNvSpPr>
                  <a:spLocks noChangeArrowheads="1"/>
                </p:cNvSpPr>
                <p:nvPr/>
              </p:nvSpPr>
              <p:spPr bwMode="auto">
                <a:xfrm>
                  <a:off x="3264" y="3024"/>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sp>
              <p:nvSpPr>
                <p:cNvPr id="60481" name="Oval 40"/>
                <p:cNvSpPr>
                  <a:spLocks noChangeArrowheads="1"/>
                </p:cNvSpPr>
                <p:nvPr/>
              </p:nvSpPr>
              <p:spPr bwMode="auto">
                <a:xfrm>
                  <a:off x="2640" y="3024"/>
                  <a:ext cx="48" cy="48"/>
                </a:xfrm>
                <a:prstGeom prst="ellipse">
                  <a:avLst/>
                </a:prstGeom>
                <a:solidFill>
                  <a:schemeClr val="accent1"/>
                </a:solidFill>
                <a:ln w="9525">
                  <a:solidFill>
                    <a:schemeClr val="tx1"/>
                  </a:solidFill>
                  <a:round/>
                  <a:headEnd/>
                  <a:tailEnd/>
                </a:ln>
              </p:spPr>
              <p:txBody>
                <a:bodyPr wrap="none" anchor="ctr"/>
                <a:lstStyle/>
                <a:p>
                  <a:pPr algn="l" rtl="0"/>
                  <a:endParaRPr lang="en-US" b="1"/>
                </a:p>
              </p:txBody>
            </p:sp>
          </p:grpSp>
          <p:grpSp>
            <p:nvGrpSpPr>
              <p:cNvPr id="8" name="Group 87"/>
              <p:cNvGrpSpPr>
                <a:grpSpLocks/>
              </p:cNvGrpSpPr>
              <p:nvPr/>
            </p:nvGrpSpPr>
            <p:grpSpPr bwMode="auto">
              <a:xfrm>
                <a:off x="2352" y="1248"/>
                <a:ext cx="1248" cy="2064"/>
                <a:chOff x="2352" y="1248"/>
                <a:chExt cx="1248" cy="2064"/>
              </a:xfrm>
            </p:grpSpPr>
            <p:sp>
              <p:nvSpPr>
                <p:cNvPr id="60476" name="Line 42"/>
                <p:cNvSpPr>
                  <a:spLocks noChangeShapeType="1"/>
                </p:cNvSpPr>
                <p:nvPr/>
              </p:nvSpPr>
              <p:spPr bwMode="auto">
                <a:xfrm>
                  <a:off x="2352" y="1248"/>
                  <a:ext cx="0" cy="2016"/>
                </a:xfrm>
                <a:prstGeom prst="line">
                  <a:avLst/>
                </a:prstGeom>
                <a:noFill/>
                <a:ln w="19050">
                  <a:solidFill>
                    <a:schemeClr val="tx1"/>
                  </a:solidFill>
                  <a:round/>
                  <a:headEnd/>
                  <a:tailEnd/>
                </a:ln>
              </p:spPr>
              <p:txBody>
                <a:bodyPr wrap="none"/>
                <a:lstStyle/>
                <a:p>
                  <a:pPr algn="l" rtl="0"/>
                  <a:endParaRPr lang="en-US" b="1"/>
                </a:p>
              </p:txBody>
            </p:sp>
            <p:sp>
              <p:nvSpPr>
                <p:cNvPr id="60477" name="Line 43"/>
                <p:cNvSpPr>
                  <a:spLocks noChangeShapeType="1"/>
                </p:cNvSpPr>
                <p:nvPr/>
              </p:nvSpPr>
              <p:spPr bwMode="auto">
                <a:xfrm>
                  <a:off x="3600" y="1296"/>
                  <a:ext cx="0" cy="2016"/>
                </a:xfrm>
                <a:prstGeom prst="line">
                  <a:avLst/>
                </a:prstGeom>
                <a:noFill/>
                <a:ln w="19050">
                  <a:solidFill>
                    <a:schemeClr val="tx1"/>
                  </a:solidFill>
                  <a:round/>
                  <a:headEnd/>
                  <a:tailEnd/>
                </a:ln>
              </p:spPr>
              <p:txBody>
                <a:bodyPr wrap="none"/>
                <a:lstStyle/>
                <a:p>
                  <a:pPr algn="l" rtl="0"/>
                  <a:endParaRPr lang="en-US" b="1"/>
                </a:p>
              </p:txBody>
            </p:sp>
          </p:grpSp>
          <p:sp>
            <p:nvSpPr>
              <p:cNvPr id="60432" name="Rectangle 44" descr="Wide downward diagonal"/>
              <p:cNvSpPr>
                <a:spLocks noChangeArrowheads="1"/>
              </p:cNvSpPr>
              <p:nvPr/>
            </p:nvSpPr>
            <p:spPr bwMode="auto">
              <a:xfrm>
                <a:off x="2160" y="1104"/>
                <a:ext cx="1584" cy="192"/>
              </a:xfrm>
              <a:prstGeom prst="rect">
                <a:avLst/>
              </a:prstGeom>
              <a:pattFill prst="wdDnDiag">
                <a:fgClr>
                  <a:srgbClr val="808080"/>
                </a:fgClr>
                <a:bgClr>
                  <a:schemeClr val="bg1"/>
                </a:bgClr>
              </a:pattFill>
              <a:ln w="9525">
                <a:solidFill>
                  <a:schemeClr val="tx1"/>
                </a:solidFill>
                <a:miter lim="800000"/>
                <a:headEnd/>
                <a:tailEnd/>
              </a:ln>
            </p:spPr>
            <p:txBody>
              <a:bodyPr wrap="none" anchor="ctr"/>
              <a:lstStyle/>
              <a:p>
                <a:pPr algn="l" rtl="0"/>
                <a:endParaRPr lang="en-US" b="1"/>
              </a:p>
            </p:txBody>
          </p:sp>
          <p:sp>
            <p:nvSpPr>
              <p:cNvPr id="60433" name="AutoShape 41"/>
              <p:cNvSpPr>
                <a:spLocks noChangeArrowheads="1"/>
              </p:cNvSpPr>
              <p:nvPr/>
            </p:nvSpPr>
            <p:spPr bwMode="auto">
              <a:xfrm>
                <a:off x="2910" y="763"/>
                <a:ext cx="116" cy="780"/>
              </a:xfrm>
              <a:prstGeom prst="can">
                <a:avLst>
                  <a:gd name="adj" fmla="val 63786"/>
                </a:avLst>
              </a:prstGeom>
              <a:solidFill>
                <a:srgbClr val="969696"/>
              </a:solidFill>
              <a:ln w="9525">
                <a:solidFill>
                  <a:schemeClr val="tx1"/>
                </a:solidFill>
                <a:round/>
                <a:headEnd/>
                <a:tailEnd/>
              </a:ln>
            </p:spPr>
            <p:txBody>
              <a:bodyPr wrap="none" anchor="ctr"/>
              <a:lstStyle/>
              <a:p>
                <a:pPr algn="l" rtl="0"/>
                <a:endParaRPr lang="en-US" b="1"/>
              </a:p>
            </p:txBody>
          </p:sp>
          <p:grpSp>
            <p:nvGrpSpPr>
              <p:cNvPr id="9" name="Group 83"/>
              <p:cNvGrpSpPr>
                <a:grpSpLocks/>
              </p:cNvGrpSpPr>
              <p:nvPr/>
            </p:nvGrpSpPr>
            <p:grpSpPr bwMode="auto">
              <a:xfrm>
                <a:off x="3024" y="2928"/>
                <a:ext cx="1344" cy="432"/>
                <a:chOff x="3024" y="2928"/>
                <a:chExt cx="1344" cy="432"/>
              </a:xfrm>
            </p:grpSpPr>
            <p:sp>
              <p:nvSpPr>
                <p:cNvPr id="60474" name="Rectangle 45"/>
                <p:cNvSpPr>
                  <a:spLocks noChangeArrowheads="1"/>
                </p:cNvSpPr>
                <p:nvPr/>
              </p:nvSpPr>
              <p:spPr bwMode="auto">
                <a:xfrm>
                  <a:off x="3024" y="2928"/>
                  <a:ext cx="48" cy="432"/>
                </a:xfrm>
                <a:prstGeom prst="rect">
                  <a:avLst/>
                </a:prstGeom>
                <a:solidFill>
                  <a:schemeClr val="bg1"/>
                </a:solidFill>
                <a:ln w="9525">
                  <a:noFill/>
                  <a:miter lim="800000"/>
                  <a:headEnd/>
                  <a:tailEnd/>
                </a:ln>
              </p:spPr>
              <p:txBody>
                <a:bodyPr wrap="none" anchor="ctr"/>
                <a:lstStyle/>
                <a:p>
                  <a:pPr algn="l" rtl="0"/>
                  <a:endParaRPr lang="en-US" b="1"/>
                </a:p>
              </p:txBody>
            </p:sp>
            <p:sp>
              <p:nvSpPr>
                <p:cNvPr id="60475" name="Rectangle 48"/>
                <p:cNvSpPr>
                  <a:spLocks noChangeArrowheads="1"/>
                </p:cNvSpPr>
                <p:nvPr/>
              </p:nvSpPr>
              <p:spPr bwMode="auto">
                <a:xfrm rot="5400000">
                  <a:off x="3696" y="2688"/>
                  <a:ext cx="48" cy="1296"/>
                </a:xfrm>
                <a:prstGeom prst="rect">
                  <a:avLst/>
                </a:prstGeom>
                <a:solidFill>
                  <a:schemeClr val="bg1"/>
                </a:solidFill>
                <a:ln w="9525">
                  <a:noFill/>
                  <a:miter lim="800000"/>
                  <a:headEnd/>
                  <a:tailEnd/>
                </a:ln>
              </p:spPr>
              <p:txBody>
                <a:bodyPr wrap="none" anchor="ctr"/>
                <a:lstStyle/>
                <a:p>
                  <a:pPr algn="l" rtl="0"/>
                  <a:endParaRPr lang="en-US" b="1"/>
                </a:p>
              </p:txBody>
            </p:sp>
          </p:grpSp>
          <p:grpSp>
            <p:nvGrpSpPr>
              <p:cNvPr id="10" name="Group 85"/>
              <p:cNvGrpSpPr>
                <a:grpSpLocks/>
              </p:cNvGrpSpPr>
              <p:nvPr/>
            </p:nvGrpSpPr>
            <p:grpSpPr bwMode="auto">
              <a:xfrm>
                <a:off x="1920" y="3264"/>
                <a:ext cx="528" cy="144"/>
                <a:chOff x="1920" y="3264"/>
                <a:chExt cx="528" cy="144"/>
              </a:xfrm>
            </p:grpSpPr>
            <p:sp>
              <p:nvSpPr>
                <p:cNvPr id="60472" name="Rectangle 53"/>
                <p:cNvSpPr>
                  <a:spLocks noChangeArrowheads="1"/>
                </p:cNvSpPr>
                <p:nvPr/>
              </p:nvSpPr>
              <p:spPr bwMode="auto">
                <a:xfrm>
                  <a:off x="2400" y="3264"/>
                  <a:ext cx="48" cy="144"/>
                </a:xfrm>
                <a:prstGeom prst="rect">
                  <a:avLst/>
                </a:prstGeom>
                <a:solidFill>
                  <a:schemeClr val="bg1"/>
                </a:solidFill>
                <a:ln w="9525">
                  <a:noFill/>
                  <a:miter lim="800000"/>
                  <a:headEnd/>
                  <a:tailEnd/>
                </a:ln>
              </p:spPr>
              <p:txBody>
                <a:bodyPr wrap="none" anchor="ctr"/>
                <a:lstStyle/>
                <a:p>
                  <a:pPr algn="l" rtl="0"/>
                  <a:endParaRPr lang="en-US" b="1"/>
                </a:p>
              </p:txBody>
            </p:sp>
            <p:sp>
              <p:nvSpPr>
                <p:cNvPr id="60473" name="Rectangle 54"/>
                <p:cNvSpPr>
                  <a:spLocks noChangeArrowheads="1"/>
                </p:cNvSpPr>
                <p:nvPr/>
              </p:nvSpPr>
              <p:spPr bwMode="auto">
                <a:xfrm rot="5400000">
                  <a:off x="2136" y="3144"/>
                  <a:ext cx="48" cy="480"/>
                </a:xfrm>
                <a:prstGeom prst="rect">
                  <a:avLst/>
                </a:prstGeom>
                <a:solidFill>
                  <a:schemeClr val="bg1"/>
                </a:solidFill>
                <a:ln w="9525">
                  <a:noFill/>
                  <a:miter lim="800000"/>
                  <a:headEnd/>
                  <a:tailEnd/>
                </a:ln>
              </p:spPr>
              <p:txBody>
                <a:bodyPr wrap="none" anchor="ctr"/>
                <a:lstStyle/>
                <a:p>
                  <a:pPr algn="l" rtl="0"/>
                  <a:endParaRPr lang="en-US" b="1"/>
                </a:p>
              </p:txBody>
            </p:sp>
          </p:grpSp>
          <p:sp>
            <p:nvSpPr>
              <p:cNvPr id="60436" name="Freeform 58"/>
              <p:cNvSpPr>
                <a:spLocks/>
              </p:cNvSpPr>
              <p:nvPr/>
            </p:nvSpPr>
            <p:spPr bwMode="auto">
              <a:xfrm>
                <a:off x="2452" y="1387"/>
                <a:ext cx="356" cy="1895"/>
              </a:xfrm>
              <a:custGeom>
                <a:avLst/>
                <a:gdLst>
                  <a:gd name="T0" fmla="*/ 48 w 240"/>
                  <a:gd name="T1" fmla="*/ 1920 h 1920"/>
                  <a:gd name="T2" fmla="*/ 0 w 240"/>
                  <a:gd name="T3" fmla="*/ 672 h 1920"/>
                  <a:gd name="T4" fmla="*/ 48 w 240"/>
                  <a:gd name="T5" fmla="*/ 96 h 1920"/>
                  <a:gd name="T6" fmla="*/ 240 w 240"/>
                  <a:gd name="T7" fmla="*/ 96 h 1920"/>
                  <a:gd name="T8" fmla="*/ 0 60000 65536"/>
                  <a:gd name="T9" fmla="*/ 0 60000 65536"/>
                  <a:gd name="T10" fmla="*/ 0 60000 65536"/>
                  <a:gd name="T11" fmla="*/ 0 60000 65536"/>
                  <a:gd name="T12" fmla="*/ 0 w 240"/>
                  <a:gd name="T13" fmla="*/ 0 h 1920"/>
                  <a:gd name="T14" fmla="*/ 240 w 240"/>
                  <a:gd name="T15" fmla="*/ 1920 h 1920"/>
                </a:gdLst>
                <a:ahLst/>
                <a:cxnLst>
                  <a:cxn ang="T8">
                    <a:pos x="T0" y="T1"/>
                  </a:cxn>
                  <a:cxn ang="T9">
                    <a:pos x="T2" y="T3"/>
                  </a:cxn>
                  <a:cxn ang="T10">
                    <a:pos x="T4" y="T5"/>
                  </a:cxn>
                  <a:cxn ang="T11">
                    <a:pos x="T6" y="T7"/>
                  </a:cxn>
                </a:cxnLst>
                <a:rect l="T12" t="T13" r="T14" b="T15"/>
                <a:pathLst>
                  <a:path w="240" h="1920">
                    <a:moveTo>
                      <a:pt x="48" y="1920"/>
                    </a:moveTo>
                    <a:cubicBezTo>
                      <a:pt x="24" y="1448"/>
                      <a:pt x="0" y="976"/>
                      <a:pt x="0" y="672"/>
                    </a:cubicBezTo>
                    <a:cubicBezTo>
                      <a:pt x="0" y="368"/>
                      <a:pt x="8" y="192"/>
                      <a:pt x="48" y="96"/>
                    </a:cubicBezTo>
                    <a:cubicBezTo>
                      <a:pt x="88" y="0"/>
                      <a:pt x="164" y="48"/>
                      <a:pt x="240" y="96"/>
                    </a:cubicBezTo>
                  </a:path>
                </a:pathLst>
              </a:custGeom>
              <a:noFill/>
              <a:ln w="9525" cap="flat" cmpd="sng">
                <a:solidFill>
                  <a:schemeClr val="tx1"/>
                </a:solidFill>
                <a:prstDash val="solid"/>
                <a:round/>
                <a:headEnd/>
                <a:tailEnd/>
              </a:ln>
            </p:spPr>
            <p:txBody>
              <a:bodyPr wrap="none"/>
              <a:lstStyle/>
              <a:p>
                <a:pPr algn="l" rtl="0"/>
                <a:endParaRPr lang="en-US" b="1"/>
              </a:p>
            </p:txBody>
          </p:sp>
          <p:sp>
            <p:nvSpPr>
              <p:cNvPr id="60437" name="Rectangle 51"/>
              <p:cNvSpPr>
                <a:spLocks noChangeArrowheads="1"/>
              </p:cNvSpPr>
              <p:nvPr/>
            </p:nvSpPr>
            <p:spPr bwMode="auto">
              <a:xfrm rot="5400000">
                <a:off x="2190" y="3216"/>
                <a:ext cx="48" cy="624"/>
              </a:xfrm>
              <a:prstGeom prst="rect">
                <a:avLst/>
              </a:prstGeom>
              <a:solidFill>
                <a:schemeClr val="bg1"/>
              </a:solidFill>
              <a:ln w="9525">
                <a:noFill/>
                <a:miter lim="800000"/>
                <a:headEnd/>
                <a:tailEnd/>
              </a:ln>
            </p:spPr>
            <p:txBody>
              <a:bodyPr wrap="none" anchor="ctr"/>
              <a:lstStyle/>
              <a:p>
                <a:pPr algn="l" rtl="0"/>
                <a:endParaRPr lang="en-US" b="1"/>
              </a:p>
            </p:txBody>
          </p:sp>
          <p:sp>
            <p:nvSpPr>
              <p:cNvPr id="60438" name="Rectangle 52"/>
              <p:cNvSpPr>
                <a:spLocks noChangeArrowheads="1"/>
              </p:cNvSpPr>
              <p:nvPr/>
            </p:nvSpPr>
            <p:spPr bwMode="auto">
              <a:xfrm>
                <a:off x="2478" y="3264"/>
                <a:ext cx="48" cy="240"/>
              </a:xfrm>
              <a:prstGeom prst="rect">
                <a:avLst/>
              </a:prstGeom>
              <a:solidFill>
                <a:schemeClr val="bg1"/>
              </a:solidFill>
              <a:ln w="9525">
                <a:noFill/>
                <a:miter lim="800000"/>
                <a:headEnd/>
                <a:tailEnd/>
              </a:ln>
            </p:spPr>
            <p:txBody>
              <a:bodyPr wrap="none" anchor="ctr"/>
              <a:lstStyle/>
              <a:p>
                <a:pPr algn="l" rtl="0"/>
                <a:endParaRPr lang="en-US" b="1"/>
              </a:p>
            </p:txBody>
          </p:sp>
          <p:sp>
            <p:nvSpPr>
              <p:cNvPr id="60439" name="Rectangle 55"/>
              <p:cNvSpPr>
                <a:spLocks noChangeArrowheads="1"/>
              </p:cNvSpPr>
              <p:nvPr/>
            </p:nvSpPr>
            <p:spPr bwMode="auto">
              <a:xfrm>
                <a:off x="2772" y="1440"/>
                <a:ext cx="48" cy="240"/>
              </a:xfrm>
              <a:prstGeom prst="rect">
                <a:avLst/>
              </a:prstGeom>
              <a:solidFill>
                <a:schemeClr val="bg1"/>
              </a:solidFill>
              <a:ln w="9525">
                <a:noFill/>
                <a:miter lim="800000"/>
                <a:headEnd/>
                <a:tailEnd/>
              </a:ln>
            </p:spPr>
            <p:txBody>
              <a:bodyPr wrap="none" anchor="ctr"/>
              <a:lstStyle/>
              <a:p>
                <a:pPr algn="l" rtl="0"/>
                <a:endParaRPr lang="en-US" b="1"/>
              </a:p>
            </p:txBody>
          </p:sp>
          <p:sp>
            <p:nvSpPr>
              <p:cNvPr id="60440" name="Freeform 59"/>
              <p:cNvSpPr>
                <a:spLocks/>
              </p:cNvSpPr>
              <p:nvPr/>
            </p:nvSpPr>
            <p:spPr bwMode="auto">
              <a:xfrm>
                <a:off x="2405" y="1320"/>
                <a:ext cx="405" cy="1944"/>
              </a:xfrm>
              <a:custGeom>
                <a:avLst/>
                <a:gdLst>
                  <a:gd name="T0" fmla="*/ 64 w 352"/>
                  <a:gd name="T1" fmla="*/ 1952 h 1952"/>
                  <a:gd name="T2" fmla="*/ 16 w 352"/>
                  <a:gd name="T3" fmla="*/ 944 h 1952"/>
                  <a:gd name="T4" fmla="*/ 16 w 352"/>
                  <a:gd name="T5" fmla="*/ 320 h 1952"/>
                  <a:gd name="T6" fmla="*/ 112 w 352"/>
                  <a:gd name="T7" fmla="*/ 32 h 1952"/>
                  <a:gd name="T8" fmla="*/ 352 w 352"/>
                  <a:gd name="T9" fmla="*/ 128 h 1952"/>
                  <a:gd name="T10" fmla="*/ 0 60000 65536"/>
                  <a:gd name="T11" fmla="*/ 0 60000 65536"/>
                  <a:gd name="T12" fmla="*/ 0 60000 65536"/>
                  <a:gd name="T13" fmla="*/ 0 60000 65536"/>
                  <a:gd name="T14" fmla="*/ 0 60000 65536"/>
                  <a:gd name="T15" fmla="*/ 0 w 352"/>
                  <a:gd name="T16" fmla="*/ 0 h 1952"/>
                  <a:gd name="T17" fmla="*/ 352 w 352"/>
                  <a:gd name="T18" fmla="*/ 1952 h 1952"/>
                </a:gdLst>
                <a:ahLst/>
                <a:cxnLst>
                  <a:cxn ang="T10">
                    <a:pos x="T0" y="T1"/>
                  </a:cxn>
                  <a:cxn ang="T11">
                    <a:pos x="T2" y="T3"/>
                  </a:cxn>
                  <a:cxn ang="T12">
                    <a:pos x="T4" y="T5"/>
                  </a:cxn>
                  <a:cxn ang="T13">
                    <a:pos x="T6" y="T7"/>
                  </a:cxn>
                  <a:cxn ang="T14">
                    <a:pos x="T8" y="T9"/>
                  </a:cxn>
                </a:cxnLst>
                <a:rect l="T15" t="T16" r="T17" b="T18"/>
                <a:pathLst>
                  <a:path w="352" h="1952">
                    <a:moveTo>
                      <a:pt x="64" y="1952"/>
                    </a:moveTo>
                    <a:cubicBezTo>
                      <a:pt x="44" y="1584"/>
                      <a:pt x="24" y="1216"/>
                      <a:pt x="16" y="944"/>
                    </a:cubicBezTo>
                    <a:cubicBezTo>
                      <a:pt x="8" y="672"/>
                      <a:pt x="0" y="472"/>
                      <a:pt x="16" y="320"/>
                    </a:cubicBezTo>
                    <a:cubicBezTo>
                      <a:pt x="32" y="168"/>
                      <a:pt x="56" y="64"/>
                      <a:pt x="112" y="32"/>
                    </a:cubicBezTo>
                    <a:cubicBezTo>
                      <a:pt x="168" y="0"/>
                      <a:pt x="260" y="64"/>
                      <a:pt x="352" y="128"/>
                    </a:cubicBezTo>
                  </a:path>
                </a:pathLst>
              </a:custGeom>
              <a:noFill/>
              <a:ln w="9525" cap="flat" cmpd="sng">
                <a:solidFill>
                  <a:schemeClr val="tx1"/>
                </a:solidFill>
                <a:prstDash val="solid"/>
                <a:round/>
                <a:headEnd/>
                <a:tailEnd/>
              </a:ln>
            </p:spPr>
            <p:txBody>
              <a:bodyPr wrap="none"/>
              <a:lstStyle/>
              <a:p>
                <a:pPr algn="l" rtl="0"/>
                <a:endParaRPr lang="en-US" b="1"/>
              </a:p>
            </p:txBody>
          </p:sp>
          <p:grpSp>
            <p:nvGrpSpPr>
              <p:cNvPr id="11" name="Group 77"/>
              <p:cNvGrpSpPr>
                <a:grpSpLocks/>
              </p:cNvGrpSpPr>
              <p:nvPr/>
            </p:nvGrpSpPr>
            <p:grpSpPr bwMode="auto">
              <a:xfrm>
                <a:off x="3072" y="1728"/>
                <a:ext cx="1427" cy="1113"/>
                <a:chOff x="3072" y="1728"/>
                <a:chExt cx="1427" cy="1113"/>
              </a:xfrm>
            </p:grpSpPr>
            <p:sp>
              <p:nvSpPr>
                <p:cNvPr id="60469" name="Text Box 60"/>
                <p:cNvSpPr txBox="1">
                  <a:spLocks noChangeArrowheads="1"/>
                </p:cNvSpPr>
                <p:nvPr/>
              </p:nvSpPr>
              <p:spPr bwMode="auto">
                <a:xfrm>
                  <a:off x="3813" y="2176"/>
                  <a:ext cx="686" cy="401"/>
                </a:xfrm>
                <a:prstGeom prst="rect">
                  <a:avLst/>
                </a:prstGeom>
                <a:noFill/>
                <a:ln w="9525">
                  <a:noFill/>
                  <a:miter lim="800000"/>
                  <a:headEnd/>
                  <a:tailEnd/>
                </a:ln>
              </p:spPr>
              <p:txBody>
                <a:bodyPr wrap="square">
                  <a:spAutoFit/>
                </a:bodyPr>
                <a:lstStyle/>
                <a:p>
                  <a:pPr algn="l" rtl="0"/>
                  <a:r>
                    <a:rPr lang="en-US" sz="1600" b="1" dirty="0">
                      <a:solidFill>
                        <a:schemeClr val="folHlink"/>
                      </a:solidFill>
                    </a:rPr>
                    <a:t>Porous stone</a:t>
                  </a:r>
                  <a:endParaRPr lang="en-AU" sz="1600" b="1" dirty="0">
                    <a:solidFill>
                      <a:schemeClr val="folHlink"/>
                    </a:solidFill>
                  </a:endParaRPr>
                </a:p>
              </p:txBody>
            </p:sp>
            <p:sp>
              <p:nvSpPr>
                <p:cNvPr id="60470" name="Line 61"/>
                <p:cNvSpPr>
                  <a:spLocks noChangeShapeType="1"/>
                </p:cNvSpPr>
                <p:nvPr/>
              </p:nvSpPr>
              <p:spPr bwMode="auto">
                <a:xfrm flipH="1">
                  <a:off x="3082" y="2352"/>
                  <a:ext cx="720" cy="489"/>
                </a:xfrm>
                <a:prstGeom prst="line">
                  <a:avLst/>
                </a:prstGeom>
                <a:noFill/>
                <a:ln w="9525">
                  <a:solidFill>
                    <a:srgbClr val="800000"/>
                  </a:solidFill>
                  <a:round/>
                  <a:headEnd/>
                  <a:tailEnd type="triangle" w="med" len="med"/>
                </a:ln>
              </p:spPr>
              <p:txBody>
                <a:bodyPr wrap="none"/>
                <a:lstStyle/>
                <a:p>
                  <a:pPr algn="l" rtl="0"/>
                  <a:endParaRPr lang="en-US" b="1"/>
                </a:p>
              </p:txBody>
            </p:sp>
            <p:sp>
              <p:nvSpPr>
                <p:cNvPr id="60471" name="Line 62"/>
                <p:cNvSpPr>
                  <a:spLocks noChangeShapeType="1"/>
                </p:cNvSpPr>
                <p:nvPr/>
              </p:nvSpPr>
              <p:spPr bwMode="auto">
                <a:xfrm flipH="1" flipV="1">
                  <a:off x="3072" y="1728"/>
                  <a:ext cx="672" cy="528"/>
                </a:xfrm>
                <a:prstGeom prst="line">
                  <a:avLst/>
                </a:prstGeom>
                <a:noFill/>
                <a:ln w="9525">
                  <a:solidFill>
                    <a:srgbClr val="800000"/>
                  </a:solidFill>
                  <a:round/>
                  <a:headEnd/>
                  <a:tailEnd type="triangle" w="med" len="med"/>
                </a:ln>
              </p:spPr>
              <p:txBody>
                <a:bodyPr wrap="none"/>
                <a:lstStyle/>
                <a:p>
                  <a:pPr algn="l" rtl="0"/>
                  <a:endParaRPr lang="en-US" b="1"/>
                </a:p>
              </p:txBody>
            </p:sp>
          </p:grpSp>
          <p:sp>
            <p:nvSpPr>
              <p:cNvPr id="60442" name="Text Box 63"/>
              <p:cNvSpPr txBox="1">
                <a:spLocks noChangeArrowheads="1"/>
              </p:cNvSpPr>
              <p:nvPr/>
            </p:nvSpPr>
            <p:spPr bwMode="auto">
              <a:xfrm>
                <a:off x="3648" y="1728"/>
                <a:ext cx="1008" cy="401"/>
              </a:xfrm>
              <a:prstGeom prst="rect">
                <a:avLst/>
              </a:prstGeom>
              <a:noFill/>
              <a:ln w="9525">
                <a:noFill/>
                <a:miter lim="800000"/>
                <a:headEnd/>
                <a:tailEnd/>
              </a:ln>
            </p:spPr>
            <p:txBody>
              <a:bodyPr>
                <a:spAutoFit/>
              </a:bodyPr>
              <a:lstStyle/>
              <a:p>
                <a:pPr algn="l" rtl="0"/>
                <a:r>
                  <a:rPr lang="en-US" sz="1600" b="1">
                    <a:solidFill>
                      <a:schemeClr val="accent1"/>
                    </a:solidFill>
                  </a:rPr>
                  <a:t>impervious membrane</a:t>
                </a:r>
                <a:endParaRPr lang="en-AU" sz="1600" b="1">
                  <a:solidFill>
                    <a:schemeClr val="accent1"/>
                  </a:solidFill>
                </a:endParaRPr>
              </a:p>
            </p:txBody>
          </p:sp>
          <p:sp>
            <p:nvSpPr>
              <p:cNvPr id="60443" name="Line 64"/>
              <p:cNvSpPr>
                <a:spLocks noChangeShapeType="1"/>
              </p:cNvSpPr>
              <p:nvPr/>
            </p:nvSpPr>
            <p:spPr bwMode="auto">
              <a:xfrm flipH="1" flipV="1">
                <a:off x="3264" y="1824"/>
                <a:ext cx="384" cy="96"/>
              </a:xfrm>
              <a:prstGeom prst="line">
                <a:avLst/>
              </a:prstGeom>
              <a:noFill/>
              <a:ln w="9525">
                <a:solidFill>
                  <a:srgbClr val="339966"/>
                </a:solidFill>
                <a:round/>
                <a:headEnd/>
                <a:tailEnd type="triangle" w="med" len="med"/>
              </a:ln>
            </p:spPr>
            <p:txBody>
              <a:bodyPr wrap="none"/>
              <a:lstStyle/>
              <a:p>
                <a:pPr algn="l" rtl="0"/>
                <a:endParaRPr lang="en-US" b="1"/>
              </a:p>
            </p:txBody>
          </p:sp>
          <p:sp>
            <p:nvSpPr>
              <p:cNvPr id="60444" name="Text Box 65"/>
              <p:cNvSpPr txBox="1">
                <a:spLocks noChangeArrowheads="1"/>
              </p:cNvSpPr>
              <p:nvPr/>
            </p:nvSpPr>
            <p:spPr bwMode="auto">
              <a:xfrm>
                <a:off x="3024" y="675"/>
                <a:ext cx="2327" cy="401"/>
              </a:xfrm>
              <a:prstGeom prst="rect">
                <a:avLst/>
              </a:prstGeom>
              <a:noFill/>
              <a:ln w="9525">
                <a:noFill/>
                <a:miter lim="800000"/>
                <a:headEnd/>
                <a:tailEnd/>
              </a:ln>
            </p:spPr>
            <p:txBody>
              <a:bodyPr>
                <a:spAutoFit/>
              </a:bodyPr>
              <a:lstStyle/>
              <a:p>
                <a:pPr algn="l" rtl="0"/>
                <a:r>
                  <a:rPr lang="en-US" sz="1600" b="1" dirty="0"/>
                  <a:t>Piston (to apply deviatoric stress)</a:t>
                </a:r>
                <a:endParaRPr lang="en-AU" sz="1600" b="1" dirty="0"/>
              </a:p>
            </p:txBody>
          </p:sp>
          <p:sp>
            <p:nvSpPr>
              <p:cNvPr id="60445" name="Text Box 66"/>
              <p:cNvSpPr txBox="1">
                <a:spLocks noChangeArrowheads="1"/>
              </p:cNvSpPr>
              <p:nvPr/>
            </p:nvSpPr>
            <p:spPr bwMode="auto">
              <a:xfrm>
                <a:off x="3696" y="1344"/>
                <a:ext cx="782" cy="232"/>
              </a:xfrm>
              <a:prstGeom prst="rect">
                <a:avLst/>
              </a:prstGeom>
              <a:noFill/>
              <a:ln w="9525">
                <a:noFill/>
                <a:miter lim="800000"/>
                <a:headEnd/>
                <a:tailEnd/>
              </a:ln>
            </p:spPr>
            <p:txBody>
              <a:bodyPr>
                <a:spAutoFit/>
              </a:bodyPr>
              <a:lstStyle/>
              <a:p>
                <a:pPr algn="l" rtl="0"/>
                <a:r>
                  <a:rPr lang="en-US" sz="1600" b="1">
                    <a:solidFill>
                      <a:schemeClr val="accent1"/>
                    </a:solidFill>
                  </a:rPr>
                  <a:t>O-ring</a:t>
                </a:r>
                <a:endParaRPr lang="en-AU" sz="1600" b="1">
                  <a:solidFill>
                    <a:schemeClr val="accent1"/>
                  </a:solidFill>
                </a:endParaRPr>
              </a:p>
            </p:txBody>
          </p:sp>
          <p:sp>
            <p:nvSpPr>
              <p:cNvPr id="60446" name="Line 67"/>
              <p:cNvSpPr>
                <a:spLocks noChangeShapeType="1"/>
              </p:cNvSpPr>
              <p:nvPr/>
            </p:nvSpPr>
            <p:spPr bwMode="auto">
              <a:xfrm flipH="1">
                <a:off x="3312" y="1488"/>
                <a:ext cx="384" cy="144"/>
              </a:xfrm>
              <a:prstGeom prst="line">
                <a:avLst/>
              </a:prstGeom>
              <a:noFill/>
              <a:ln w="9525">
                <a:solidFill>
                  <a:srgbClr val="339966"/>
                </a:solidFill>
                <a:round/>
                <a:headEnd/>
                <a:tailEnd type="triangle" w="med" len="med"/>
              </a:ln>
            </p:spPr>
            <p:txBody>
              <a:bodyPr wrap="none"/>
              <a:lstStyle/>
              <a:p>
                <a:pPr algn="l" rtl="0"/>
                <a:endParaRPr lang="en-US" b="1"/>
              </a:p>
            </p:txBody>
          </p:sp>
          <p:sp>
            <p:nvSpPr>
              <p:cNvPr id="60447" name="Text Box 68"/>
              <p:cNvSpPr txBox="1">
                <a:spLocks noChangeArrowheads="1"/>
              </p:cNvSpPr>
              <p:nvPr/>
            </p:nvSpPr>
            <p:spPr bwMode="auto">
              <a:xfrm>
                <a:off x="2736" y="3600"/>
                <a:ext cx="767" cy="232"/>
              </a:xfrm>
              <a:prstGeom prst="rect">
                <a:avLst/>
              </a:prstGeom>
              <a:noFill/>
              <a:ln w="9525">
                <a:noFill/>
                <a:miter lim="800000"/>
                <a:headEnd/>
                <a:tailEnd/>
              </a:ln>
            </p:spPr>
            <p:txBody>
              <a:bodyPr wrap="square">
                <a:spAutoFit/>
              </a:bodyPr>
              <a:lstStyle/>
              <a:p>
                <a:pPr algn="l" rtl="0"/>
                <a:r>
                  <a:rPr lang="en-US" sz="1600" b="1" dirty="0"/>
                  <a:t>pedestal</a:t>
                </a:r>
                <a:endParaRPr lang="en-AU" sz="1600" b="1" dirty="0"/>
              </a:p>
            </p:txBody>
          </p:sp>
          <p:sp>
            <p:nvSpPr>
              <p:cNvPr id="60448" name="Text Box 69"/>
              <p:cNvSpPr txBox="1">
                <a:spLocks noChangeArrowheads="1"/>
              </p:cNvSpPr>
              <p:nvPr/>
            </p:nvSpPr>
            <p:spPr bwMode="auto">
              <a:xfrm>
                <a:off x="1632" y="2496"/>
                <a:ext cx="720" cy="401"/>
              </a:xfrm>
              <a:prstGeom prst="rect">
                <a:avLst/>
              </a:prstGeom>
              <a:noFill/>
              <a:ln w="9525">
                <a:noFill/>
                <a:miter lim="800000"/>
                <a:headEnd/>
                <a:tailEnd/>
              </a:ln>
            </p:spPr>
            <p:txBody>
              <a:bodyPr>
                <a:spAutoFit/>
              </a:bodyPr>
              <a:lstStyle/>
              <a:p>
                <a:pPr algn="l" rtl="0"/>
                <a:r>
                  <a:rPr lang="en-US" sz="1600" b="1"/>
                  <a:t>Perspex cell</a:t>
                </a:r>
                <a:endParaRPr lang="en-AU" sz="1600" b="1"/>
              </a:p>
            </p:txBody>
          </p:sp>
          <p:sp>
            <p:nvSpPr>
              <p:cNvPr id="60449" name="Text Box 70"/>
              <p:cNvSpPr txBox="1">
                <a:spLocks noChangeArrowheads="1"/>
              </p:cNvSpPr>
              <p:nvPr/>
            </p:nvSpPr>
            <p:spPr bwMode="auto">
              <a:xfrm>
                <a:off x="856" y="3236"/>
                <a:ext cx="1016" cy="232"/>
              </a:xfrm>
              <a:prstGeom prst="rect">
                <a:avLst/>
              </a:prstGeom>
              <a:noFill/>
              <a:ln w="9525">
                <a:noFill/>
                <a:miter lim="800000"/>
                <a:headEnd/>
                <a:tailEnd/>
              </a:ln>
            </p:spPr>
            <p:txBody>
              <a:bodyPr wrap="square">
                <a:spAutoFit/>
              </a:bodyPr>
              <a:lstStyle/>
              <a:p>
                <a:pPr algn="l" rtl="0"/>
                <a:r>
                  <a:rPr lang="en-US" sz="1600" b="1" dirty="0"/>
                  <a:t>Cell pressure</a:t>
                </a:r>
                <a:endParaRPr lang="en-AU" sz="1600" b="1" dirty="0"/>
              </a:p>
            </p:txBody>
          </p:sp>
          <p:sp>
            <p:nvSpPr>
              <p:cNvPr id="60450" name="Text Box 71"/>
              <p:cNvSpPr txBox="1">
                <a:spLocks noChangeArrowheads="1"/>
              </p:cNvSpPr>
              <p:nvPr/>
            </p:nvSpPr>
            <p:spPr bwMode="auto">
              <a:xfrm>
                <a:off x="785" y="3421"/>
                <a:ext cx="1146" cy="232"/>
              </a:xfrm>
              <a:prstGeom prst="rect">
                <a:avLst/>
              </a:prstGeom>
              <a:noFill/>
              <a:ln w="9525">
                <a:noFill/>
                <a:miter lim="800000"/>
                <a:headEnd/>
                <a:tailEnd/>
              </a:ln>
            </p:spPr>
            <p:txBody>
              <a:bodyPr wrap="square">
                <a:spAutoFit/>
              </a:bodyPr>
              <a:lstStyle/>
              <a:p>
                <a:pPr algn="l" rtl="0"/>
                <a:r>
                  <a:rPr lang="en-US" sz="1600" b="1" dirty="0">
                    <a:solidFill>
                      <a:srgbClr val="FF0000"/>
                    </a:solidFill>
                  </a:rPr>
                  <a:t>Back pressure</a:t>
                </a:r>
                <a:endParaRPr lang="en-AU" sz="1600" b="1" dirty="0">
                  <a:solidFill>
                    <a:srgbClr val="FF0000"/>
                  </a:solidFill>
                </a:endParaRPr>
              </a:p>
            </p:txBody>
          </p:sp>
          <p:sp>
            <p:nvSpPr>
              <p:cNvPr id="60451" name="Text Box 72"/>
              <p:cNvSpPr txBox="1">
                <a:spLocks noChangeArrowheads="1"/>
              </p:cNvSpPr>
              <p:nvPr/>
            </p:nvSpPr>
            <p:spPr bwMode="auto">
              <a:xfrm>
                <a:off x="4121" y="3624"/>
                <a:ext cx="1221" cy="570"/>
              </a:xfrm>
              <a:prstGeom prst="rect">
                <a:avLst/>
              </a:prstGeom>
              <a:noFill/>
              <a:ln w="9525">
                <a:noFill/>
                <a:miter lim="800000"/>
                <a:headEnd/>
                <a:tailEnd/>
              </a:ln>
            </p:spPr>
            <p:txBody>
              <a:bodyPr>
                <a:spAutoFit/>
              </a:bodyPr>
              <a:lstStyle/>
              <a:p>
                <a:pPr algn="ctr" rtl="0"/>
                <a:r>
                  <a:rPr lang="en-US" sz="1600" b="1" dirty="0"/>
                  <a:t>Pore pressure or</a:t>
                </a:r>
              </a:p>
              <a:p>
                <a:pPr algn="ctr" rtl="0"/>
                <a:r>
                  <a:rPr lang="en-US" sz="1600" b="1" dirty="0"/>
                  <a:t>volume change</a:t>
                </a:r>
                <a:endParaRPr lang="en-AU" sz="1600" b="1" dirty="0"/>
              </a:p>
            </p:txBody>
          </p:sp>
          <p:grpSp>
            <p:nvGrpSpPr>
              <p:cNvPr id="12" name="Group 76"/>
              <p:cNvGrpSpPr>
                <a:grpSpLocks/>
              </p:cNvGrpSpPr>
              <p:nvPr/>
            </p:nvGrpSpPr>
            <p:grpSpPr bwMode="auto">
              <a:xfrm>
                <a:off x="3360" y="2597"/>
                <a:ext cx="970" cy="283"/>
                <a:chOff x="3360" y="2597"/>
                <a:chExt cx="970" cy="283"/>
              </a:xfrm>
            </p:grpSpPr>
            <p:sp>
              <p:nvSpPr>
                <p:cNvPr id="60467" name="Text Box 74"/>
                <p:cNvSpPr txBox="1">
                  <a:spLocks noChangeArrowheads="1"/>
                </p:cNvSpPr>
                <p:nvPr/>
              </p:nvSpPr>
              <p:spPr bwMode="auto">
                <a:xfrm>
                  <a:off x="3706" y="2597"/>
                  <a:ext cx="624" cy="232"/>
                </a:xfrm>
                <a:prstGeom prst="rect">
                  <a:avLst/>
                </a:prstGeom>
                <a:noFill/>
                <a:ln w="9525">
                  <a:noFill/>
                  <a:miter lim="800000"/>
                  <a:headEnd/>
                  <a:tailEnd/>
                </a:ln>
              </p:spPr>
              <p:txBody>
                <a:bodyPr wrap="square">
                  <a:spAutoFit/>
                </a:bodyPr>
                <a:lstStyle/>
                <a:p>
                  <a:pPr algn="l" rtl="0"/>
                  <a:r>
                    <a:rPr lang="en-US" sz="1600" b="1" dirty="0"/>
                    <a:t>Water</a:t>
                  </a:r>
                  <a:endParaRPr lang="en-AU" sz="1600" b="1" dirty="0"/>
                </a:p>
              </p:txBody>
            </p:sp>
            <p:sp>
              <p:nvSpPr>
                <p:cNvPr id="60468" name="Line 75"/>
                <p:cNvSpPr>
                  <a:spLocks noChangeShapeType="1"/>
                </p:cNvSpPr>
                <p:nvPr/>
              </p:nvSpPr>
              <p:spPr bwMode="auto">
                <a:xfrm flipH="1">
                  <a:off x="3360" y="2781"/>
                  <a:ext cx="384" cy="99"/>
                </a:xfrm>
                <a:prstGeom prst="line">
                  <a:avLst/>
                </a:prstGeom>
                <a:noFill/>
                <a:ln w="9525">
                  <a:solidFill>
                    <a:schemeClr val="tx1"/>
                  </a:solidFill>
                  <a:round/>
                  <a:headEnd/>
                  <a:tailEnd type="triangle" w="med" len="med"/>
                </a:ln>
              </p:spPr>
              <p:txBody>
                <a:bodyPr wrap="none"/>
                <a:lstStyle/>
                <a:p>
                  <a:pPr algn="l" rtl="0"/>
                  <a:endParaRPr lang="en-US" b="1"/>
                </a:p>
              </p:txBody>
            </p:sp>
          </p:grpSp>
          <p:sp>
            <p:nvSpPr>
              <p:cNvPr id="60453" name="Line 95"/>
              <p:cNvSpPr>
                <a:spLocks noChangeShapeType="1"/>
              </p:cNvSpPr>
              <p:nvPr/>
            </p:nvSpPr>
            <p:spPr bwMode="auto">
              <a:xfrm>
                <a:off x="3066" y="2942"/>
                <a:ext cx="0" cy="372"/>
              </a:xfrm>
              <a:prstGeom prst="line">
                <a:avLst/>
              </a:prstGeom>
              <a:noFill/>
              <a:ln w="9525">
                <a:solidFill>
                  <a:schemeClr val="tx1"/>
                </a:solidFill>
                <a:round/>
                <a:headEnd/>
                <a:tailEnd/>
              </a:ln>
            </p:spPr>
            <p:txBody>
              <a:bodyPr/>
              <a:lstStyle/>
              <a:p>
                <a:pPr algn="l" rtl="0"/>
                <a:endParaRPr lang="en-US" b="1"/>
              </a:p>
            </p:txBody>
          </p:sp>
          <p:sp>
            <p:nvSpPr>
              <p:cNvPr id="60454" name="Line 97"/>
              <p:cNvSpPr>
                <a:spLocks noChangeShapeType="1"/>
              </p:cNvSpPr>
              <p:nvPr/>
            </p:nvSpPr>
            <p:spPr bwMode="auto">
              <a:xfrm>
                <a:off x="3057" y="3306"/>
                <a:ext cx="1206" cy="8"/>
              </a:xfrm>
              <a:prstGeom prst="line">
                <a:avLst/>
              </a:prstGeom>
              <a:noFill/>
              <a:ln w="9525">
                <a:solidFill>
                  <a:schemeClr val="tx1"/>
                </a:solidFill>
                <a:round/>
                <a:headEnd/>
                <a:tailEnd/>
              </a:ln>
            </p:spPr>
            <p:txBody>
              <a:bodyPr/>
              <a:lstStyle/>
              <a:p>
                <a:pPr algn="l" rtl="0"/>
                <a:endParaRPr lang="en-US" b="1"/>
              </a:p>
            </p:txBody>
          </p:sp>
          <p:sp>
            <p:nvSpPr>
              <p:cNvPr id="60455" name="Line 98"/>
              <p:cNvSpPr>
                <a:spLocks noChangeShapeType="1"/>
              </p:cNvSpPr>
              <p:nvPr/>
            </p:nvSpPr>
            <p:spPr bwMode="auto">
              <a:xfrm>
                <a:off x="3022" y="2933"/>
                <a:ext cx="0" cy="417"/>
              </a:xfrm>
              <a:prstGeom prst="line">
                <a:avLst/>
              </a:prstGeom>
              <a:noFill/>
              <a:ln w="9525">
                <a:solidFill>
                  <a:schemeClr val="tx1"/>
                </a:solidFill>
                <a:round/>
                <a:headEnd/>
                <a:tailEnd/>
              </a:ln>
            </p:spPr>
            <p:txBody>
              <a:bodyPr/>
              <a:lstStyle/>
              <a:p>
                <a:pPr algn="l" rtl="0"/>
                <a:endParaRPr lang="en-US" b="1"/>
              </a:p>
            </p:txBody>
          </p:sp>
          <p:sp>
            <p:nvSpPr>
              <p:cNvPr id="60457" name="Line 100"/>
              <p:cNvSpPr>
                <a:spLocks noChangeShapeType="1"/>
              </p:cNvSpPr>
              <p:nvPr/>
            </p:nvSpPr>
            <p:spPr bwMode="auto">
              <a:xfrm>
                <a:off x="2393" y="3261"/>
                <a:ext cx="0" cy="71"/>
              </a:xfrm>
              <a:prstGeom prst="line">
                <a:avLst/>
              </a:prstGeom>
              <a:noFill/>
              <a:ln w="9525">
                <a:solidFill>
                  <a:schemeClr val="tx1"/>
                </a:solidFill>
                <a:round/>
                <a:headEnd/>
                <a:tailEnd/>
              </a:ln>
            </p:spPr>
            <p:txBody>
              <a:bodyPr/>
              <a:lstStyle/>
              <a:p>
                <a:pPr algn="l" rtl="0"/>
                <a:endParaRPr lang="en-US" b="1"/>
              </a:p>
            </p:txBody>
          </p:sp>
          <p:sp>
            <p:nvSpPr>
              <p:cNvPr id="60458" name="Line 101"/>
              <p:cNvSpPr>
                <a:spLocks noChangeShapeType="1"/>
              </p:cNvSpPr>
              <p:nvPr/>
            </p:nvSpPr>
            <p:spPr bwMode="auto">
              <a:xfrm flipH="1">
                <a:off x="1870" y="3350"/>
                <a:ext cx="531" cy="0"/>
              </a:xfrm>
              <a:prstGeom prst="line">
                <a:avLst/>
              </a:prstGeom>
              <a:noFill/>
              <a:ln w="9525">
                <a:solidFill>
                  <a:schemeClr val="tx1"/>
                </a:solidFill>
                <a:round/>
                <a:headEnd/>
                <a:tailEnd/>
              </a:ln>
            </p:spPr>
            <p:txBody>
              <a:bodyPr/>
              <a:lstStyle/>
              <a:p>
                <a:pPr algn="l" rtl="0"/>
                <a:endParaRPr lang="en-US" b="1"/>
              </a:p>
            </p:txBody>
          </p:sp>
          <p:sp>
            <p:nvSpPr>
              <p:cNvPr id="60459" name="Line 102"/>
              <p:cNvSpPr>
                <a:spLocks noChangeShapeType="1"/>
              </p:cNvSpPr>
              <p:nvPr/>
            </p:nvSpPr>
            <p:spPr bwMode="auto">
              <a:xfrm>
                <a:off x="2437" y="3270"/>
                <a:ext cx="0" cy="133"/>
              </a:xfrm>
              <a:prstGeom prst="line">
                <a:avLst/>
              </a:prstGeom>
              <a:noFill/>
              <a:ln w="9525">
                <a:solidFill>
                  <a:schemeClr val="tx1"/>
                </a:solidFill>
                <a:round/>
                <a:headEnd/>
                <a:tailEnd/>
              </a:ln>
            </p:spPr>
            <p:txBody>
              <a:bodyPr/>
              <a:lstStyle/>
              <a:p>
                <a:pPr algn="l" rtl="0"/>
                <a:endParaRPr lang="en-US" b="1"/>
              </a:p>
            </p:txBody>
          </p:sp>
          <p:sp>
            <p:nvSpPr>
              <p:cNvPr id="60460" name="Line 103"/>
              <p:cNvSpPr>
                <a:spLocks noChangeShapeType="1"/>
              </p:cNvSpPr>
              <p:nvPr/>
            </p:nvSpPr>
            <p:spPr bwMode="auto">
              <a:xfrm flipH="1">
                <a:off x="1879" y="3403"/>
                <a:ext cx="558" cy="0"/>
              </a:xfrm>
              <a:prstGeom prst="line">
                <a:avLst/>
              </a:prstGeom>
              <a:noFill/>
              <a:ln w="9525">
                <a:solidFill>
                  <a:schemeClr val="tx1"/>
                </a:solidFill>
                <a:round/>
                <a:headEnd/>
                <a:tailEnd/>
              </a:ln>
            </p:spPr>
            <p:txBody>
              <a:bodyPr/>
              <a:lstStyle/>
              <a:p>
                <a:pPr algn="l" rtl="0"/>
                <a:endParaRPr lang="en-US" b="1"/>
              </a:p>
            </p:txBody>
          </p:sp>
          <p:sp>
            <p:nvSpPr>
              <p:cNvPr id="60461" name="Line 104"/>
              <p:cNvSpPr>
                <a:spLocks noChangeShapeType="1"/>
              </p:cNvSpPr>
              <p:nvPr/>
            </p:nvSpPr>
            <p:spPr bwMode="auto">
              <a:xfrm>
                <a:off x="2481" y="3270"/>
                <a:ext cx="0" cy="230"/>
              </a:xfrm>
              <a:prstGeom prst="line">
                <a:avLst/>
              </a:prstGeom>
              <a:noFill/>
              <a:ln w="9525">
                <a:solidFill>
                  <a:schemeClr val="tx1"/>
                </a:solidFill>
                <a:round/>
                <a:headEnd/>
                <a:tailEnd/>
              </a:ln>
            </p:spPr>
            <p:txBody>
              <a:bodyPr/>
              <a:lstStyle/>
              <a:p>
                <a:pPr algn="l" rtl="0"/>
                <a:endParaRPr lang="en-US" b="1"/>
              </a:p>
            </p:txBody>
          </p:sp>
          <p:sp>
            <p:nvSpPr>
              <p:cNvPr id="60462" name="Line 105"/>
              <p:cNvSpPr>
                <a:spLocks noChangeShapeType="1"/>
              </p:cNvSpPr>
              <p:nvPr/>
            </p:nvSpPr>
            <p:spPr bwMode="auto">
              <a:xfrm flipH="1">
                <a:off x="1852" y="3500"/>
                <a:ext cx="629" cy="0"/>
              </a:xfrm>
              <a:prstGeom prst="line">
                <a:avLst/>
              </a:prstGeom>
              <a:noFill/>
              <a:ln w="9525">
                <a:solidFill>
                  <a:schemeClr val="tx1"/>
                </a:solidFill>
                <a:round/>
                <a:headEnd/>
                <a:tailEnd/>
              </a:ln>
            </p:spPr>
            <p:txBody>
              <a:bodyPr/>
              <a:lstStyle/>
              <a:p>
                <a:pPr algn="l" rtl="0"/>
                <a:endParaRPr lang="en-US" b="1"/>
              </a:p>
            </p:txBody>
          </p:sp>
          <p:sp>
            <p:nvSpPr>
              <p:cNvPr id="60463" name="Line 106"/>
              <p:cNvSpPr>
                <a:spLocks noChangeShapeType="1"/>
              </p:cNvSpPr>
              <p:nvPr/>
            </p:nvSpPr>
            <p:spPr bwMode="auto">
              <a:xfrm flipH="1">
                <a:off x="2517" y="3261"/>
                <a:ext cx="9" cy="292"/>
              </a:xfrm>
              <a:prstGeom prst="line">
                <a:avLst/>
              </a:prstGeom>
              <a:noFill/>
              <a:ln w="9525">
                <a:solidFill>
                  <a:schemeClr val="tx1"/>
                </a:solidFill>
                <a:round/>
                <a:headEnd/>
                <a:tailEnd/>
              </a:ln>
            </p:spPr>
            <p:txBody>
              <a:bodyPr/>
              <a:lstStyle/>
              <a:p>
                <a:pPr algn="l" rtl="0"/>
                <a:endParaRPr lang="en-US" b="1"/>
              </a:p>
            </p:txBody>
          </p:sp>
          <p:sp>
            <p:nvSpPr>
              <p:cNvPr id="60464" name="Line 107"/>
              <p:cNvSpPr>
                <a:spLocks noChangeShapeType="1"/>
              </p:cNvSpPr>
              <p:nvPr/>
            </p:nvSpPr>
            <p:spPr bwMode="auto">
              <a:xfrm flipH="1" flipV="1">
                <a:off x="1852" y="3545"/>
                <a:ext cx="665" cy="8"/>
              </a:xfrm>
              <a:prstGeom prst="line">
                <a:avLst/>
              </a:prstGeom>
              <a:noFill/>
              <a:ln w="9525">
                <a:solidFill>
                  <a:schemeClr val="tx1"/>
                </a:solidFill>
                <a:round/>
                <a:headEnd/>
                <a:tailEnd/>
              </a:ln>
            </p:spPr>
            <p:txBody>
              <a:bodyPr/>
              <a:lstStyle/>
              <a:p>
                <a:pPr algn="l" rtl="0"/>
                <a:endParaRPr lang="en-US" b="1"/>
              </a:p>
            </p:txBody>
          </p:sp>
          <p:sp>
            <p:nvSpPr>
              <p:cNvPr id="60465" name="Line 108"/>
              <p:cNvSpPr>
                <a:spLocks noChangeShapeType="1"/>
              </p:cNvSpPr>
              <p:nvPr/>
            </p:nvSpPr>
            <p:spPr bwMode="auto">
              <a:xfrm flipH="1">
                <a:off x="2765" y="1464"/>
                <a:ext cx="9" cy="211"/>
              </a:xfrm>
              <a:prstGeom prst="line">
                <a:avLst/>
              </a:prstGeom>
              <a:noFill/>
              <a:ln w="9525">
                <a:solidFill>
                  <a:schemeClr val="tx1"/>
                </a:solidFill>
                <a:round/>
                <a:headEnd/>
                <a:tailEnd/>
              </a:ln>
            </p:spPr>
            <p:txBody>
              <a:bodyPr/>
              <a:lstStyle/>
              <a:p>
                <a:pPr algn="l" rtl="0"/>
                <a:endParaRPr lang="en-US" b="1"/>
              </a:p>
            </p:txBody>
          </p:sp>
          <p:sp>
            <p:nvSpPr>
              <p:cNvPr id="60466" name="Line 109"/>
              <p:cNvSpPr>
                <a:spLocks noChangeShapeType="1"/>
              </p:cNvSpPr>
              <p:nvPr/>
            </p:nvSpPr>
            <p:spPr bwMode="auto">
              <a:xfrm>
                <a:off x="2818" y="1445"/>
                <a:ext cx="0" cy="248"/>
              </a:xfrm>
              <a:prstGeom prst="line">
                <a:avLst/>
              </a:prstGeom>
              <a:noFill/>
              <a:ln w="9525">
                <a:solidFill>
                  <a:schemeClr val="tx1"/>
                </a:solidFill>
                <a:round/>
                <a:headEnd/>
                <a:tailEnd/>
              </a:ln>
            </p:spPr>
            <p:txBody>
              <a:bodyPr/>
              <a:lstStyle/>
              <a:p>
                <a:pPr algn="l" rtl="0"/>
                <a:endParaRPr lang="en-US" b="1"/>
              </a:p>
            </p:txBody>
          </p:sp>
          <p:sp>
            <p:nvSpPr>
              <p:cNvPr id="60456" name="Line 99"/>
              <p:cNvSpPr>
                <a:spLocks noChangeShapeType="1"/>
              </p:cNvSpPr>
              <p:nvPr/>
            </p:nvSpPr>
            <p:spPr bwMode="auto">
              <a:xfrm flipV="1">
                <a:off x="3022" y="3359"/>
                <a:ext cx="1240" cy="0"/>
              </a:xfrm>
              <a:prstGeom prst="line">
                <a:avLst/>
              </a:prstGeom>
              <a:noFill/>
              <a:ln w="9525">
                <a:solidFill>
                  <a:schemeClr val="tx1"/>
                </a:solidFill>
                <a:round/>
                <a:headEnd/>
                <a:tailEnd/>
              </a:ln>
            </p:spPr>
            <p:txBody>
              <a:bodyPr/>
              <a:lstStyle/>
              <a:p>
                <a:pPr algn="l" rtl="0"/>
                <a:endParaRPr lang="en-US" b="1"/>
              </a:p>
            </p:txBody>
          </p:sp>
        </p:grpSp>
        <p:sp>
          <p:nvSpPr>
            <p:cNvPr id="60422" name="Text Box 113"/>
            <p:cNvSpPr txBox="1">
              <a:spLocks noChangeArrowheads="1"/>
            </p:cNvSpPr>
            <p:nvPr/>
          </p:nvSpPr>
          <p:spPr bwMode="auto">
            <a:xfrm>
              <a:off x="2693" y="2029"/>
              <a:ext cx="666" cy="443"/>
            </a:xfrm>
            <a:prstGeom prst="rect">
              <a:avLst/>
            </a:prstGeom>
            <a:noFill/>
            <a:ln w="9525" algn="ctr">
              <a:noFill/>
              <a:miter lim="800000"/>
              <a:headEnd/>
              <a:tailEnd/>
            </a:ln>
          </p:spPr>
          <p:txBody>
            <a:bodyPr>
              <a:spAutoFit/>
            </a:bodyPr>
            <a:lstStyle/>
            <a:p>
              <a:pPr algn="ctr" rtl="0"/>
              <a:r>
                <a:rPr lang="en-US" sz="1800" b="1" dirty="0"/>
                <a:t>Soil sample</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6656" y="377887"/>
            <a:ext cx="7042945" cy="5978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a:xfrm flipH="1">
            <a:off x="7958138" y="377887"/>
            <a:ext cx="800100" cy="979426"/>
          </a:xfrm>
          <a:prstGeom prst="straightConnector1">
            <a:avLst/>
          </a:prstGeom>
          <a:ln w="28575">
            <a:solidFill>
              <a:srgbClr val="0B0BE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827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0" y="571500"/>
            <a:ext cx="7620000" cy="5715000"/>
          </a:xfrm>
          <a:prstGeom prst="rect">
            <a:avLst/>
          </a:prstGeom>
        </p:spPr>
      </p:pic>
    </p:spTree>
    <p:extLst>
      <p:ext uri="{BB962C8B-B14F-4D97-AF65-F5344CB8AC3E}">
        <p14:creationId xmlns:p14="http://schemas.microsoft.com/office/powerpoint/2010/main" val="106926439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0" y="891540"/>
            <a:ext cx="7620000" cy="5074920"/>
          </a:xfrm>
          <a:prstGeom prst="rect">
            <a:avLst/>
          </a:prstGeom>
        </p:spPr>
      </p:pic>
    </p:spTree>
    <p:extLst>
      <p:ext uri="{BB962C8B-B14F-4D97-AF65-F5344CB8AC3E}">
        <p14:creationId xmlns:p14="http://schemas.microsoft.com/office/powerpoint/2010/main" val="339567101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0149" y="857250"/>
            <a:ext cx="6790765" cy="5130800"/>
          </a:xfrm>
          <a:prstGeom prst="rect">
            <a:avLst/>
          </a:prstGeom>
        </p:spPr>
      </p:pic>
    </p:spTree>
    <p:extLst>
      <p:ext uri="{BB962C8B-B14F-4D97-AF65-F5344CB8AC3E}">
        <p14:creationId xmlns:p14="http://schemas.microsoft.com/office/powerpoint/2010/main" val="95409378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10"/>
          <p:cNvSpPr>
            <a:spLocks noChangeArrowheads="1"/>
          </p:cNvSpPr>
          <p:nvPr/>
        </p:nvSpPr>
        <p:spPr bwMode="auto">
          <a:xfrm>
            <a:off x="0" y="0"/>
            <a:ext cx="5554726" cy="400110"/>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p>
            <a:pPr eaLnBrk="0" hangingPunct="0"/>
            <a:r>
              <a:rPr lang="en-US" sz="2000" b="1" u="sng" dirty="0">
                <a:solidFill>
                  <a:srgbClr val="C00000"/>
                </a:solidFill>
                <a:cs typeface="Arial" pitchFamily="34" charset="0"/>
              </a:rPr>
              <a:t>Specimen preparation (undisturbed sample)</a:t>
            </a:r>
            <a:endParaRPr lang="en-AU" sz="2000" b="1" u="sng" dirty="0">
              <a:solidFill>
                <a:srgbClr val="C00000"/>
              </a:solidFill>
              <a:cs typeface="Arial" pitchFamily="34" charset="0"/>
            </a:endParaRPr>
          </a:p>
        </p:txBody>
      </p:sp>
      <p:grpSp>
        <p:nvGrpSpPr>
          <p:cNvPr id="2" name="Group 13"/>
          <p:cNvGrpSpPr>
            <a:grpSpLocks/>
          </p:cNvGrpSpPr>
          <p:nvPr/>
        </p:nvGrpSpPr>
        <p:grpSpPr bwMode="auto">
          <a:xfrm>
            <a:off x="157163" y="1895475"/>
            <a:ext cx="4518025" cy="4425950"/>
            <a:chOff x="99" y="1002"/>
            <a:chExt cx="2846" cy="2788"/>
          </a:xfrm>
        </p:grpSpPr>
        <p:pic>
          <p:nvPicPr>
            <p:cNvPr id="62472" name="Picture 6" descr="Slide3"/>
            <p:cNvPicPr>
              <a:picLocks noChangeAspect="1" noChangeArrowheads="1"/>
            </p:cNvPicPr>
            <p:nvPr/>
          </p:nvPicPr>
          <p:blipFill>
            <a:blip r:embed="rId3" cstate="print"/>
            <a:srcRect r="5000"/>
            <a:stretch>
              <a:fillRect/>
            </a:stretch>
          </p:blipFill>
          <p:spPr bwMode="auto">
            <a:xfrm>
              <a:off x="99" y="1002"/>
              <a:ext cx="2846" cy="2246"/>
            </a:xfrm>
            <a:prstGeom prst="rect">
              <a:avLst/>
            </a:prstGeom>
            <a:noFill/>
            <a:ln w="9525">
              <a:noFill/>
              <a:miter lim="800000"/>
              <a:headEnd/>
              <a:tailEnd/>
            </a:ln>
          </p:spPr>
        </p:pic>
        <p:sp>
          <p:nvSpPr>
            <p:cNvPr id="62473" name="Rectangle 11"/>
            <p:cNvSpPr>
              <a:spLocks noChangeArrowheads="1"/>
            </p:cNvSpPr>
            <p:nvPr/>
          </p:nvSpPr>
          <p:spPr bwMode="auto">
            <a:xfrm>
              <a:off x="615" y="3383"/>
              <a:ext cx="1779" cy="407"/>
            </a:xfrm>
            <a:prstGeom prst="rect">
              <a:avLst/>
            </a:prstGeom>
            <a:solidFill>
              <a:srgbClr val="FFFF00"/>
            </a:solidFill>
            <a:ln w="9525" algn="ctr">
              <a:noFill/>
              <a:miter lim="800000"/>
              <a:headEnd/>
              <a:tailEnd/>
            </a:ln>
          </p:spPr>
          <p:txBody>
            <a:bodyPr>
              <a:spAutoFit/>
            </a:bodyPr>
            <a:lstStyle/>
            <a:p>
              <a:pPr algn="l" rtl="0"/>
              <a:r>
                <a:rPr lang="en-US" b="1" dirty="0">
                  <a:solidFill>
                    <a:schemeClr val="hlink"/>
                  </a:solidFill>
                </a:rPr>
                <a:t>Edges of the sample are carefully trimmed</a:t>
              </a:r>
            </a:p>
          </p:txBody>
        </p:sp>
      </p:grpSp>
      <p:grpSp>
        <p:nvGrpSpPr>
          <p:cNvPr id="3" name="Group 15"/>
          <p:cNvGrpSpPr>
            <a:grpSpLocks/>
          </p:cNvGrpSpPr>
          <p:nvPr/>
        </p:nvGrpSpPr>
        <p:grpSpPr bwMode="auto">
          <a:xfrm>
            <a:off x="4821238" y="1908175"/>
            <a:ext cx="4197350" cy="4411663"/>
            <a:chOff x="3037" y="1010"/>
            <a:chExt cx="2644" cy="2779"/>
          </a:xfrm>
        </p:grpSpPr>
        <p:pic>
          <p:nvPicPr>
            <p:cNvPr id="62470" name="Picture 8" descr="Slide5"/>
            <p:cNvPicPr>
              <a:picLocks noChangeAspect="1" noChangeArrowheads="1"/>
            </p:cNvPicPr>
            <p:nvPr/>
          </p:nvPicPr>
          <p:blipFill>
            <a:blip r:embed="rId4" cstate="print"/>
            <a:srcRect l="5000" r="5000"/>
            <a:stretch>
              <a:fillRect/>
            </a:stretch>
          </p:blipFill>
          <p:spPr bwMode="auto">
            <a:xfrm>
              <a:off x="3037" y="1010"/>
              <a:ext cx="2644" cy="2203"/>
            </a:xfrm>
            <a:prstGeom prst="rect">
              <a:avLst/>
            </a:prstGeom>
            <a:noFill/>
            <a:ln w="9525">
              <a:noFill/>
              <a:miter lim="800000"/>
              <a:headEnd/>
              <a:tailEnd/>
            </a:ln>
          </p:spPr>
        </p:pic>
        <p:sp>
          <p:nvSpPr>
            <p:cNvPr id="62471" name="Rectangle 12"/>
            <p:cNvSpPr>
              <a:spLocks noChangeArrowheads="1"/>
            </p:cNvSpPr>
            <p:nvPr/>
          </p:nvSpPr>
          <p:spPr bwMode="auto">
            <a:xfrm>
              <a:off x="3583" y="3382"/>
              <a:ext cx="1779" cy="407"/>
            </a:xfrm>
            <a:prstGeom prst="rect">
              <a:avLst/>
            </a:prstGeom>
            <a:solidFill>
              <a:srgbClr val="FFFF00"/>
            </a:solidFill>
            <a:ln w="9525" algn="ctr">
              <a:noFill/>
              <a:miter lim="800000"/>
              <a:headEnd/>
              <a:tailEnd/>
            </a:ln>
          </p:spPr>
          <p:txBody>
            <a:bodyPr>
              <a:spAutoFit/>
            </a:bodyPr>
            <a:lstStyle/>
            <a:p>
              <a:pPr algn="l" rtl="0"/>
              <a:r>
                <a:rPr lang="en-US" b="1" dirty="0">
                  <a:solidFill>
                    <a:schemeClr val="hlink"/>
                  </a:solidFill>
                </a:rPr>
                <a:t>Setting up the sample in the triaxial cell</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358775" y="1878013"/>
            <a:ext cx="3867150" cy="4730750"/>
            <a:chOff x="226" y="1063"/>
            <a:chExt cx="2436" cy="2980"/>
          </a:xfrm>
        </p:grpSpPr>
        <p:pic>
          <p:nvPicPr>
            <p:cNvPr id="63496" name="Picture 4" descr="Slide6"/>
            <p:cNvPicPr>
              <a:picLocks noChangeAspect="1" noChangeArrowheads="1"/>
            </p:cNvPicPr>
            <p:nvPr/>
          </p:nvPicPr>
          <p:blipFill>
            <a:blip r:embed="rId3" cstate="print"/>
            <a:srcRect l="10001" r="10001"/>
            <a:stretch>
              <a:fillRect/>
            </a:stretch>
          </p:blipFill>
          <p:spPr bwMode="auto">
            <a:xfrm>
              <a:off x="226" y="1063"/>
              <a:ext cx="2436" cy="2283"/>
            </a:xfrm>
            <a:prstGeom prst="rect">
              <a:avLst/>
            </a:prstGeom>
            <a:noFill/>
            <a:ln w="9525">
              <a:noFill/>
              <a:miter lim="800000"/>
              <a:headEnd/>
              <a:tailEnd/>
            </a:ln>
          </p:spPr>
        </p:pic>
        <p:sp>
          <p:nvSpPr>
            <p:cNvPr id="63497" name="Rectangle 6"/>
            <p:cNvSpPr>
              <a:spLocks noChangeArrowheads="1"/>
            </p:cNvSpPr>
            <p:nvPr/>
          </p:nvSpPr>
          <p:spPr bwMode="auto">
            <a:xfrm>
              <a:off x="499" y="3461"/>
              <a:ext cx="1876" cy="582"/>
            </a:xfrm>
            <a:prstGeom prst="rect">
              <a:avLst/>
            </a:prstGeom>
            <a:solidFill>
              <a:srgbClr val="FFFF00"/>
            </a:solidFill>
            <a:ln w="9525" algn="ctr">
              <a:noFill/>
              <a:miter lim="800000"/>
              <a:headEnd/>
              <a:tailEnd/>
            </a:ln>
          </p:spPr>
          <p:txBody>
            <a:bodyPr>
              <a:spAutoFit/>
            </a:bodyPr>
            <a:lstStyle/>
            <a:p>
              <a:pPr algn="just" rtl="0"/>
              <a:r>
                <a:rPr lang="en-US" b="1" dirty="0">
                  <a:solidFill>
                    <a:schemeClr val="hlink"/>
                  </a:solidFill>
                </a:rPr>
                <a:t>Sample is covered with a rubber membrane and sealed </a:t>
              </a:r>
            </a:p>
          </p:txBody>
        </p:sp>
      </p:grpSp>
      <p:grpSp>
        <p:nvGrpSpPr>
          <p:cNvPr id="3" name="Group 10"/>
          <p:cNvGrpSpPr>
            <a:grpSpLocks/>
          </p:cNvGrpSpPr>
          <p:nvPr/>
        </p:nvGrpSpPr>
        <p:grpSpPr bwMode="auto">
          <a:xfrm>
            <a:off x="4476750" y="1835150"/>
            <a:ext cx="4514850" cy="4681538"/>
            <a:chOff x="2820" y="1036"/>
            <a:chExt cx="2844" cy="2949"/>
          </a:xfrm>
        </p:grpSpPr>
        <p:pic>
          <p:nvPicPr>
            <p:cNvPr id="63494" name="Picture 5" descr="Slide7"/>
            <p:cNvPicPr>
              <a:picLocks noChangeAspect="1" noChangeArrowheads="1"/>
            </p:cNvPicPr>
            <p:nvPr/>
          </p:nvPicPr>
          <p:blipFill>
            <a:blip r:embed="rId4" cstate="print"/>
            <a:srcRect l="5000" r="5000"/>
            <a:stretch>
              <a:fillRect/>
            </a:stretch>
          </p:blipFill>
          <p:spPr bwMode="auto">
            <a:xfrm>
              <a:off x="2820" y="1036"/>
              <a:ext cx="2844" cy="2371"/>
            </a:xfrm>
            <a:prstGeom prst="rect">
              <a:avLst/>
            </a:prstGeom>
            <a:noFill/>
            <a:ln w="9525">
              <a:noFill/>
              <a:miter lim="800000"/>
              <a:headEnd/>
              <a:tailEnd/>
            </a:ln>
          </p:spPr>
        </p:pic>
        <p:sp>
          <p:nvSpPr>
            <p:cNvPr id="63495" name="Rectangle 7"/>
            <p:cNvSpPr>
              <a:spLocks noChangeArrowheads="1"/>
            </p:cNvSpPr>
            <p:nvPr/>
          </p:nvSpPr>
          <p:spPr bwMode="auto">
            <a:xfrm>
              <a:off x="3549" y="3578"/>
              <a:ext cx="1467" cy="407"/>
            </a:xfrm>
            <a:prstGeom prst="rect">
              <a:avLst/>
            </a:prstGeom>
            <a:solidFill>
              <a:srgbClr val="FFFF00"/>
            </a:solidFill>
            <a:ln w="9525" algn="ctr">
              <a:noFill/>
              <a:miter lim="800000"/>
              <a:headEnd/>
              <a:tailEnd/>
            </a:ln>
          </p:spPr>
          <p:txBody>
            <a:bodyPr>
              <a:spAutoFit/>
            </a:bodyPr>
            <a:lstStyle/>
            <a:p>
              <a:pPr algn="just" rtl="0"/>
              <a:r>
                <a:rPr lang="en-US" b="1" dirty="0">
                  <a:solidFill>
                    <a:schemeClr val="hlink"/>
                  </a:solidFill>
                </a:rPr>
                <a:t>Cell is completely filled with water</a:t>
              </a:r>
            </a:p>
          </p:txBody>
        </p:sp>
      </p:grpSp>
      <p:sp>
        <p:nvSpPr>
          <p:cNvPr id="63493" name="Rectangle 8"/>
          <p:cNvSpPr>
            <a:spLocks noChangeArrowheads="1"/>
          </p:cNvSpPr>
          <p:nvPr/>
        </p:nvSpPr>
        <p:spPr bwMode="auto">
          <a:xfrm>
            <a:off x="108118" y="133291"/>
            <a:ext cx="2727157" cy="400110"/>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p>
            <a:pPr eaLnBrk="0" hangingPunct="0"/>
            <a:r>
              <a:rPr lang="en-US" sz="2000" b="1" u="sng" dirty="0">
                <a:solidFill>
                  <a:srgbClr val="C00000"/>
                </a:solidFill>
                <a:cs typeface="Arial" pitchFamily="34" charset="0"/>
              </a:rPr>
              <a:t>Apparatus Assembly</a:t>
            </a:r>
            <a:endParaRPr lang="en-AU" sz="2000" b="1" u="sng" dirty="0">
              <a:solidFill>
                <a:srgbClr val="C00000"/>
              </a:solidFill>
              <a:cs typeface="Arial"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0.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1.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2.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3.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4.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5.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6.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7.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8.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19.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0.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1.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2.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3.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4.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5.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6.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7.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8.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29.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3.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30.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31.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32.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33.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34.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35.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36.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37.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4.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5.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6.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7.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8.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ags/tag9.xml><?xml version="1.0" encoding="utf-8"?>
<p:tagLst xmlns:a="http://schemas.openxmlformats.org/drawingml/2006/main" xmlns:r="http://schemas.openxmlformats.org/officeDocument/2006/relationships" xmlns:p="http://schemas.openxmlformats.org/presentationml/2006/main">
  <p:tag name="POWER3D TRANSITION" val="DemoShutup.p3d 0"/>
  <p:tag name="POWER3D OPTIONS" val="Fast "/>
  <p:tag name="POWER3D IMAGE0" val="PWRTRANS.TGA"/>
  <p:tag name="POWER3D SOUND" val="Shut Up"/>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50324</TotalTime>
  <Words>13953</Words>
  <Application>Microsoft Office PowerPoint</Application>
  <PresentationFormat>عرض على الشاشة (3:4)‏</PresentationFormat>
  <Paragraphs>2414</Paragraphs>
  <Slides>184</Slides>
  <Notes>29</Notes>
  <HiddenSlides>0</HiddenSlides>
  <MMClips>0</MMClips>
  <ScaleCrop>false</ScaleCrop>
  <HeadingPairs>
    <vt:vector size="8" baseType="variant">
      <vt:variant>
        <vt:lpstr>الخطوط المستخدمة</vt:lpstr>
      </vt:variant>
      <vt:variant>
        <vt:i4>21</vt:i4>
      </vt:variant>
      <vt:variant>
        <vt:lpstr>نسق</vt:lpstr>
      </vt:variant>
      <vt:variant>
        <vt:i4>1</vt:i4>
      </vt:variant>
      <vt:variant>
        <vt:lpstr>خوادم OLE مضمنة</vt:lpstr>
      </vt:variant>
      <vt:variant>
        <vt:i4>3</vt:i4>
      </vt:variant>
      <vt:variant>
        <vt:lpstr>عناوين الشرائح</vt:lpstr>
      </vt:variant>
      <vt:variant>
        <vt:i4>184</vt:i4>
      </vt:variant>
    </vt:vector>
  </HeadingPairs>
  <TitlesOfParts>
    <vt:vector size="209" baseType="lpstr">
      <vt:lpstr>AdvertisingLight</vt:lpstr>
      <vt:lpstr>Arial</vt:lpstr>
      <vt:lpstr>Arial Black</vt:lpstr>
      <vt:lpstr>Arial Narrow</vt:lpstr>
      <vt:lpstr>Bell MT</vt:lpstr>
      <vt:lpstr>Blazing</vt:lpstr>
      <vt:lpstr>Book Antiqua</vt:lpstr>
      <vt:lpstr>Calibri</vt:lpstr>
      <vt:lpstr>Cambria Math</vt:lpstr>
      <vt:lpstr>Courier New</vt:lpstr>
      <vt:lpstr>DaunPenh</vt:lpstr>
      <vt:lpstr>Grk2k</vt:lpstr>
      <vt:lpstr>Kokila</vt:lpstr>
      <vt:lpstr>MathematicalPi-One</vt:lpstr>
      <vt:lpstr>Symbol</vt:lpstr>
      <vt:lpstr>Tahoma</vt:lpstr>
      <vt:lpstr>Times New Roman</vt:lpstr>
      <vt:lpstr>Times-Italic</vt:lpstr>
      <vt:lpstr>Times-Roman</vt:lpstr>
      <vt:lpstr>Vijaya</vt:lpstr>
      <vt:lpstr>Wingdings</vt:lpstr>
      <vt:lpstr>Office Theme</vt:lpstr>
      <vt:lpstr>Equation</vt:lpstr>
      <vt:lpstr>Plot</vt:lpstr>
      <vt:lpstr>Bitmap Image</vt:lpstr>
      <vt:lpstr>عرض تقديمي في PowerPoint</vt:lpstr>
      <vt:lpstr>عرض تقديمي في PowerPoint</vt:lpstr>
      <vt:lpstr>عرض تقديمي في PowerPoint</vt:lpstr>
      <vt:lpstr>عرض تقديمي في PowerPoint</vt:lpstr>
      <vt:lpstr>Bearing Capacity Failure</vt:lpstr>
      <vt:lpstr>Bearing Capacity Failure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Mohr-Coulomb Failure Criterion in terms of effective stress</vt:lpstr>
      <vt:lpstr>Mohr-Coulomb Failure Criterion in terms of total stress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Remarks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Direct Shear Test</vt:lpstr>
      <vt:lpstr>عرض تقديمي في PowerPoint</vt:lpstr>
      <vt:lpstr>عرض تقديمي في PowerPoint</vt:lpstr>
      <vt:lpstr>Test Procedure</vt:lpstr>
      <vt:lpstr>Direct shear test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Triaxial Shear Test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Types of Triaxial Tests</vt:lpstr>
      <vt:lpstr>عرض تقديمي في PowerPoint</vt:lpstr>
      <vt:lpstr>عرض تقديمي في PowerPoint</vt:lpstr>
      <vt:lpstr>I. Consolidated Drained Test (CD Test)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Effective and total stress Mohr circles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Effective and total stress Mohr circles</vt:lpstr>
      <vt:lpstr>عرض تقديمي في PowerPoint</vt:lpstr>
      <vt:lpstr>Why does Dsf is the same for all specimens?</vt:lpstr>
      <vt:lpstr>Example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Unconsolidated- Undrained test (UU Test)</vt:lpstr>
      <vt:lpstr>Unconsolidated Compression Test (UC Test)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dc:creator>
  <cp:lastModifiedBy>Awad Al-Karni</cp:lastModifiedBy>
  <cp:revision>1498</cp:revision>
  <dcterms:created xsi:type="dcterms:W3CDTF">2009-03-22T06:04:43Z</dcterms:created>
  <dcterms:modified xsi:type="dcterms:W3CDTF">2016-09-29T05:45:53Z</dcterms:modified>
</cp:coreProperties>
</file>