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3" r:id="rId10"/>
    <p:sldId id="396" r:id="rId11"/>
    <p:sldId id="397" r:id="rId12"/>
    <p:sldId id="262" r:id="rId13"/>
    <p:sldId id="264" r:id="rId14"/>
    <p:sldId id="261" r:id="rId15"/>
    <p:sldId id="269" r:id="rId16"/>
    <p:sldId id="398" r:id="rId17"/>
    <p:sldId id="266" r:id="rId18"/>
    <p:sldId id="265" r:id="rId19"/>
    <p:sldId id="268" r:id="rId20"/>
    <p:sldId id="438" r:id="rId21"/>
    <p:sldId id="267" r:id="rId22"/>
    <p:sldId id="270" r:id="rId23"/>
    <p:sldId id="399" r:id="rId24"/>
    <p:sldId id="272" r:id="rId25"/>
    <p:sldId id="273" r:id="rId26"/>
    <p:sldId id="271" r:id="rId27"/>
    <p:sldId id="276" r:id="rId28"/>
    <p:sldId id="400" r:id="rId29"/>
    <p:sldId id="277" r:id="rId30"/>
    <p:sldId id="278" r:id="rId31"/>
    <p:sldId id="279" r:id="rId32"/>
    <p:sldId id="403" r:id="rId33"/>
    <p:sldId id="435" r:id="rId34"/>
    <p:sldId id="290" r:id="rId35"/>
    <p:sldId id="407" r:id="rId36"/>
    <p:sldId id="293" r:id="rId37"/>
    <p:sldId id="294" r:id="rId38"/>
    <p:sldId id="408" r:id="rId39"/>
    <p:sldId id="295" r:id="rId40"/>
    <p:sldId id="296" r:id="rId41"/>
    <p:sldId id="297" r:id="rId42"/>
    <p:sldId id="298" r:id="rId43"/>
    <p:sldId id="291" r:id="rId44"/>
    <p:sldId id="401" r:id="rId45"/>
    <p:sldId id="402" r:id="rId46"/>
    <p:sldId id="299" r:id="rId47"/>
    <p:sldId id="436" r:id="rId48"/>
    <p:sldId id="410" r:id="rId49"/>
    <p:sldId id="302" r:id="rId50"/>
    <p:sldId id="437" r:id="rId51"/>
    <p:sldId id="301" r:id="rId52"/>
    <p:sldId id="439" r:id="rId53"/>
    <p:sldId id="304" r:id="rId54"/>
    <p:sldId id="308" r:id="rId55"/>
    <p:sldId id="411" r:id="rId56"/>
    <p:sldId id="309" r:id="rId57"/>
    <p:sldId id="310" r:id="rId58"/>
    <p:sldId id="312" r:id="rId59"/>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28" autoAdjust="0"/>
  </p:normalViewPr>
  <p:slideViewPr>
    <p:cSldViewPr snapToGrid="0">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80D77-8B9B-4F7C-AD7B-5614D30C6BF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3E27B-73DE-4A7F-82FE-6CF2EAAAA2D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772F1-6B57-464E-B96B-8082DE3ACEC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4EB0E-A7B6-4BBE-AE4A-ABB8D375357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3221F-BC93-41BB-B904-9A8E654D44D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86403-F173-4F64-A7F1-7408D6C3F3C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D4F854-75A3-4AEB-A2E1-A7C946E6E6C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82318-8A0F-4306-B7ED-5F72BF8C133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131CAE-BA07-4B7A-9B24-22D6E0E6B81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02D846-57B2-439F-91B2-4293E3F11E09}"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512C5-0B73-445D-B32F-DF9592D5CAC4}"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fld id="{0DC5FA85-F95B-4AC8-9302-CAACBC520FB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8000" smtClean="0"/>
              <a:t>Chapter 3</a:t>
            </a:r>
          </a:p>
        </p:txBody>
      </p:sp>
      <p:sp>
        <p:nvSpPr>
          <p:cNvPr id="2051" name="Rectangle 3"/>
          <p:cNvSpPr>
            <a:spLocks noGrp="1" noChangeArrowheads="1"/>
          </p:cNvSpPr>
          <p:nvPr>
            <p:ph type="subTitle" idx="1"/>
          </p:nvPr>
        </p:nvSpPr>
        <p:spPr>
          <a:xfrm>
            <a:off x="762000" y="3886200"/>
            <a:ext cx="7467600" cy="1752600"/>
          </a:xfrm>
        </p:spPr>
        <p:txBody>
          <a:bodyPr/>
          <a:lstStyle/>
          <a:p>
            <a:pPr eaLnBrk="1" hangingPunct="1"/>
            <a:r>
              <a:rPr lang="en-US" sz="4800" b="1" dirty="0" smtClean="0"/>
              <a:t>Excavating and Lifting</a:t>
            </a:r>
          </a:p>
          <a:p>
            <a:pPr eaLnBrk="1" hangingPunct="1"/>
            <a:r>
              <a:rPr lang="en-US" sz="4800" b="1" i="1" dirty="0" smtClean="0">
                <a:solidFill>
                  <a:schemeClr val="bg1">
                    <a:lumMod val="50000"/>
                  </a:schemeClr>
                </a:solidFill>
                <a:effectLst>
                  <a:outerShdw blurRad="38100" dist="38100" dir="2700000" algn="tl">
                    <a:srgbClr val="000000">
                      <a:alpha val="43137"/>
                    </a:srgbClr>
                  </a:outerShdw>
                </a:effectLst>
              </a:rPr>
              <a:t>Part 1</a:t>
            </a:r>
            <a:endParaRPr lang="en-US" sz="4800" i="1" dirty="0" smtClean="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274638"/>
            <a:ext cx="8458200" cy="1143000"/>
          </a:xfrm>
        </p:spPr>
        <p:txBody>
          <a:bodyPr/>
          <a:lstStyle/>
          <a:p>
            <a:pPr eaLnBrk="1" hangingPunct="1"/>
            <a:r>
              <a:rPr lang="en-US" b="1" dirty="0" smtClean="0"/>
              <a:t>Excavators and Crane-Shovels</a:t>
            </a:r>
            <a:endParaRPr lang="en-US" dirty="0" smtClean="0"/>
          </a:p>
        </p:txBody>
      </p:sp>
      <p:sp>
        <p:nvSpPr>
          <p:cNvPr id="3" name="Content Placeholder 2"/>
          <p:cNvSpPr>
            <a:spLocks noGrp="1"/>
          </p:cNvSpPr>
          <p:nvPr>
            <p:ph idx="1"/>
          </p:nvPr>
        </p:nvSpPr>
        <p:spPr>
          <a:xfrm>
            <a:off x="304800" y="1600200"/>
            <a:ext cx="8458200" cy="4525963"/>
          </a:xfrm>
        </p:spPr>
        <p:txBody>
          <a:bodyPr>
            <a:normAutofit lnSpcReduction="10000"/>
          </a:bodyPr>
          <a:lstStyle/>
          <a:p>
            <a:pPr eaLnBrk="1" hangingPunct="1">
              <a:defRPr/>
            </a:pPr>
            <a:r>
              <a:rPr lang="en-US" dirty="0" smtClean="0"/>
              <a:t>Hydraulic telescoping-boom mobile cranes are also available. </a:t>
            </a:r>
            <a:endParaRPr lang="en-US" sz="3600" dirty="0" smtClean="0"/>
          </a:p>
          <a:p>
            <a:pPr eaLnBrk="1" hangingPunct="1">
              <a:defRPr/>
            </a:pPr>
            <a:r>
              <a:rPr lang="en-US" dirty="0" smtClean="0"/>
              <a:t>The major remaining cable-operated machines based on the original crane-shovel are:</a:t>
            </a:r>
          </a:p>
          <a:p>
            <a:pPr lvl="1" eaLnBrk="1" hangingPunct="1">
              <a:defRPr/>
            </a:pPr>
            <a:r>
              <a:rPr lang="en-US" dirty="0" smtClean="0"/>
              <a:t>the dragline and </a:t>
            </a:r>
          </a:p>
          <a:p>
            <a:pPr lvl="1" eaLnBrk="1" hangingPunct="1">
              <a:defRPr/>
            </a:pPr>
            <a:r>
              <a:rPr lang="en-US" dirty="0" smtClean="0"/>
              <a:t>the mobile lattice-boom crane</a:t>
            </a:r>
          </a:p>
          <a:p>
            <a:pPr marL="342900" lvl="1" indent="-342900" eaLnBrk="1" hangingPunct="1">
              <a:buFontTx/>
              <a:buChar char="•"/>
              <a:defRPr/>
            </a:pPr>
            <a:r>
              <a:rPr lang="en-US" sz="3200" dirty="0" smtClean="0">
                <a:ea typeface="+mn-ea"/>
              </a:rPr>
              <a:t>See Page </a:t>
            </a:r>
            <a:r>
              <a:rPr lang="en-US" sz="3200" dirty="0" smtClean="0">
                <a:ea typeface="+mn-ea"/>
              </a:rPr>
              <a:t>24 </a:t>
            </a:r>
            <a:r>
              <a:rPr lang="en-US" sz="3200" dirty="0" smtClean="0">
                <a:ea typeface="+mn-ea"/>
              </a:rPr>
              <a:t>for s</a:t>
            </a:r>
            <a:r>
              <a:rPr lang="en-US" dirty="0" smtClean="0"/>
              <a:t>ome of many attachments for the hydraulic excavator and their uses include.</a:t>
            </a:r>
            <a:endParaRPr lang="en-US"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74638"/>
            <a:ext cx="8458200" cy="1143000"/>
          </a:xfrm>
        </p:spPr>
        <p:txBody>
          <a:bodyPr/>
          <a:lstStyle/>
          <a:p>
            <a:pPr eaLnBrk="1" hangingPunct="1"/>
            <a:r>
              <a:rPr lang="en-US" b="1" dirty="0" smtClean="0"/>
              <a:t>Excavators and Crane-Shovels</a:t>
            </a:r>
            <a:endParaRPr lang="en-US" dirty="0" smtClean="0"/>
          </a:p>
        </p:txBody>
      </p:sp>
      <p:sp>
        <p:nvSpPr>
          <p:cNvPr id="12291" name="Content Placeholder 2"/>
          <p:cNvSpPr>
            <a:spLocks noGrp="1"/>
          </p:cNvSpPr>
          <p:nvPr>
            <p:ph idx="1"/>
          </p:nvPr>
        </p:nvSpPr>
        <p:spPr/>
        <p:txBody>
          <a:bodyPr/>
          <a:lstStyle/>
          <a:p>
            <a:pPr eaLnBrk="1" hangingPunct="1"/>
            <a:r>
              <a:rPr lang="en-US" dirty="0" smtClean="0"/>
              <a:t>Excavators and crane-shovels consist of three major assemblies: </a:t>
            </a:r>
            <a:endParaRPr lang="en-US" sz="3600" dirty="0" smtClean="0"/>
          </a:p>
          <a:p>
            <a:pPr lvl="1" eaLnBrk="1" hangingPunct="1"/>
            <a:r>
              <a:rPr lang="en-US" dirty="0" smtClean="0"/>
              <a:t>a carrier or mounting, </a:t>
            </a:r>
            <a:endParaRPr lang="en-US" sz="3200" dirty="0" smtClean="0"/>
          </a:p>
          <a:p>
            <a:pPr lvl="1" eaLnBrk="1" hangingPunct="1"/>
            <a:r>
              <a:rPr lang="en-US" dirty="0" smtClean="0"/>
              <a:t>a revolving superstructure containing the power and control units </a:t>
            </a:r>
          </a:p>
          <a:p>
            <a:pPr lvl="2" eaLnBrk="1" hangingPunct="1"/>
            <a:r>
              <a:rPr lang="en-US" dirty="0" smtClean="0"/>
              <a:t>also called the revolving deck or turntable</a:t>
            </a:r>
          </a:p>
          <a:p>
            <a:pPr lvl="1" eaLnBrk="1" hangingPunct="1"/>
            <a:r>
              <a:rPr lang="en-US" dirty="0" smtClean="0"/>
              <a:t>a front-end assembly. </a:t>
            </a:r>
            <a:endParaRPr lang="en-US"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74638"/>
            <a:ext cx="8534400" cy="1143000"/>
          </a:xfrm>
        </p:spPr>
        <p:txBody>
          <a:bodyPr/>
          <a:lstStyle/>
          <a:p>
            <a:pPr eaLnBrk="1" hangingPunct="1"/>
            <a:r>
              <a:rPr lang="en-US" b="1" dirty="0" smtClean="0"/>
              <a:t>Excavators and Crane-Shovels</a:t>
            </a:r>
            <a:endParaRPr lang="en-US" dirty="0" smtClean="0"/>
          </a:p>
        </p:txBody>
      </p:sp>
      <p:sp>
        <p:nvSpPr>
          <p:cNvPr id="13315" name="Content Placeholder 2"/>
          <p:cNvSpPr>
            <a:spLocks noGrp="1"/>
          </p:cNvSpPr>
          <p:nvPr>
            <p:ph idx="1"/>
          </p:nvPr>
        </p:nvSpPr>
        <p:spPr/>
        <p:txBody>
          <a:bodyPr/>
          <a:lstStyle/>
          <a:p>
            <a:pPr eaLnBrk="1" hangingPunct="1"/>
            <a:r>
              <a:rPr lang="en-US" smtClean="0"/>
              <a:t>Carriers available include:</a:t>
            </a:r>
            <a:endParaRPr lang="en-US" sz="3600" smtClean="0"/>
          </a:p>
          <a:p>
            <a:pPr lvl="1" eaLnBrk="1" hangingPunct="1"/>
            <a:r>
              <a:rPr lang="en-US" smtClean="0"/>
              <a:t>crawler, </a:t>
            </a:r>
          </a:p>
          <a:p>
            <a:pPr lvl="1" eaLnBrk="1" hangingPunct="1"/>
            <a:r>
              <a:rPr lang="en-US" smtClean="0"/>
              <a:t>truck, and </a:t>
            </a:r>
          </a:p>
          <a:p>
            <a:pPr lvl="1" eaLnBrk="1" hangingPunct="1"/>
            <a:r>
              <a:rPr lang="en-US" smtClean="0"/>
              <a:t>wheel mountings, as shown in Figure 3-2.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57163" y="1323975"/>
            <a:ext cx="8829675" cy="42100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74638"/>
            <a:ext cx="8610600" cy="1143000"/>
          </a:xfrm>
        </p:spPr>
        <p:txBody>
          <a:bodyPr/>
          <a:lstStyle/>
          <a:p>
            <a:pPr eaLnBrk="1" hangingPunct="1"/>
            <a:r>
              <a:rPr lang="en-US" b="1" dirty="0" smtClean="0"/>
              <a:t>Excavators and Crane-Shovels</a:t>
            </a:r>
            <a:endParaRPr lang="en-US" dirty="0" smtClean="0"/>
          </a:p>
        </p:txBody>
      </p:sp>
      <p:sp>
        <p:nvSpPr>
          <p:cNvPr id="15363" name="Content Placeholder 2"/>
          <p:cNvSpPr>
            <a:spLocks noGrp="1"/>
          </p:cNvSpPr>
          <p:nvPr>
            <p:ph idx="1"/>
          </p:nvPr>
        </p:nvSpPr>
        <p:spPr/>
        <p:txBody>
          <a:bodyPr/>
          <a:lstStyle/>
          <a:p>
            <a:pPr eaLnBrk="1" hangingPunct="1"/>
            <a:r>
              <a:rPr lang="en-US" dirty="0" smtClean="0"/>
              <a:t>The crawler mounting </a:t>
            </a:r>
            <a:endParaRPr lang="en-US" sz="3600" dirty="0" smtClean="0"/>
          </a:p>
          <a:p>
            <a:pPr lvl="1" eaLnBrk="1" hangingPunct="1"/>
            <a:r>
              <a:rPr lang="en-US" dirty="0" smtClean="0"/>
              <a:t>provides excellent on-site mobility and its low ground pressure enables it to operate in areas of low </a:t>
            </a:r>
            <a:r>
              <a:rPr lang="en-US" dirty="0" err="1" smtClean="0"/>
              <a:t>trafficability</a:t>
            </a:r>
            <a:r>
              <a:rPr lang="en-US" dirty="0" smtClean="0"/>
              <a:t>. </a:t>
            </a:r>
            <a:endParaRPr lang="en-US" sz="3200" dirty="0" smtClean="0"/>
          </a:p>
          <a:p>
            <a:pPr lvl="1" eaLnBrk="1" hangingPunct="1"/>
            <a:r>
              <a:rPr lang="en-US" dirty="0" smtClean="0"/>
              <a:t>widely used for drainage and trenching work as well as for rock excavation. </a:t>
            </a:r>
            <a:endParaRPr lang="en-US" sz="3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74638"/>
            <a:ext cx="8610600" cy="1143000"/>
          </a:xfrm>
        </p:spPr>
        <p:txBody>
          <a:bodyPr/>
          <a:lstStyle/>
          <a:p>
            <a:pPr eaLnBrk="1" hangingPunct="1"/>
            <a:r>
              <a:rPr lang="en-US" b="1" dirty="0" smtClean="0"/>
              <a:t>Excavators and Crane-Shovels</a:t>
            </a:r>
            <a:endParaRPr lang="en-US" dirty="0" smtClean="0"/>
          </a:p>
        </p:txBody>
      </p:sp>
      <p:sp>
        <p:nvSpPr>
          <p:cNvPr id="16387" name="Content Placeholder 2"/>
          <p:cNvSpPr>
            <a:spLocks noGrp="1"/>
          </p:cNvSpPr>
          <p:nvPr>
            <p:ph idx="1"/>
          </p:nvPr>
        </p:nvSpPr>
        <p:spPr/>
        <p:txBody>
          <a:bodyPr/>
          <a:lstStyle/>
          <a:p>
            <a:pPr eaLnBrk="1" hangingPunct="1"/>
            <a:r>
              <a:rPr lang="en-US" dirty="0" smtClean="0"/>
              <a:t>Truck and wheel mountings </a:t>
            </a:r>
            <a:endParaRPr lang="en-US" sz="3600" dirty="0" smtClean="0"/>
          </a:p>
          <a:p>
            <a:pPr lvl="1" eaLnBrk="1" hangingPunct="1"/>
            <a:r>
              <a:rPr lang="en-US" dirty="0" smtClean="0"/>
              <a:t>They provide greater mobility between job sites </a:t>
            </a:r>
          </a:p>
          <a:p>
            <a:pPr lvl="2" eaLnBrk="1" hangingPunct="1"/>
            <a:r>
              <a:rPr lang="en-US" dirty="0" smtClean="0"/>
              <a:t>but are less stable than crawler mountings and require better surfaces over which to operate. </a:t>
            </a:r>
          </a:p>
          <a:p>
            <a:pPr lvl="1" eaLnBrk="1" hangingPunct="1"/>
            <a:r>
              <a:rPr lang="en-US" dirty="0" smtClean="0"/>
              <a:t>Truck mountings use a modified truck chassis as a carrier and thus have separate stations for operating the carrier and the revolving superstructure. </a:t>
            </a:r>
            <a:endParaRPr lang="en-US" sz="3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610600" cy="1143000"/>
          </a:xfrm>
        </p:spPr>
        <p:txBody>
          <a:bodyPr/>
          <a:lstStyle/>
          <a:p>
            <a:pPr eaLnBrk="1" hangingPunct="1"/>
            <a:r>
              <a:rPr lang="en-US" b="1" dirty="0" smtClean="0"/>
              <a:t>Excavators and Crane-Shovels</a:t>
            </a:r>
            <a:endParaRPr lang="en-US" dirty="0" smtClean="0"/>
          </a:p>
        </p:txBody>
      </p:sp>
      <p:sp>
        <p:nvSpPr>
          <p:cNvPr id="17411" name="Content Placeholder 2"/>
          <p:cNvSpPr>
            <a:spLocks noGrp="1"/>
          </p:cNvSpPr>
          <p:nvPr>
            <p:ph idx="1"/>
          </p:nvPr>
        </p:nvSpPr>
        <p:spPr/>
        <p:txBody>
          <a:bodyPr/>
          <a:lstStyle/>
          <a:p>
            <a:pPr lvl="1" eaLnBrk="1" hangingPunct="1"/>
            <a:r>
              <a:rPr lang="en-US" dirty="0" smtClean="0"/>
              <a:t>Wheel mountings, on the other hand, use a single operator's station to control both the carrier and the excavating mechanism. </a:t>
            </a:r>
            <a:endParaRPr lang="en-US" sz="3200" dirty="0" smtClean="0"/>
          </a:p>
          <a:p>
            <a:pPr lvl="1" eaLnBrk="1" hangingPunct="1"/>
            <a:r>
              <a:rPr lang="en-US" dirty="0" smtClean="0"/>
              <a:t>Truck mountings are capable of highway travel of 50 mile/hr (80 km/hr) or more, whereas wheel mountings are usually limited to 30 mile/hr (48 km/hr) or less.</a:t>
            </a:r>
            <a:endParaRPr lang="en-US" sz="3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summary between the 3 mounting type</a:t>
            </a:r>
            <a:endParaRPr lang="ar-SA" dirty="0"/>
          </a:p>
        </p:txBody>
      </p:sp>
      <p:graphicFrame>
        <p:nvGraphicFramePr>
          <p:cNvPr id="4" name="Content Placeholder 3"/>
          <p:cNvGraphicFramePr>
            <a:graphicFrameLocks noGrp="1"/>
          </p:cNvGraphicFramePr>
          <p:nvPr>
            <p:ph idx="1"/>
          </p:nvPr>
        </p:nvGraphicFramePr>
        <p:xfrm>
          <a:off x="457200" y="2034309"/>
          <a:ext cx="8229600" cy="1752600"/>
        </p:xfrm>
        <a:graphic>
          <a:graphicData uri="http://schemas.openxmlformats.org/drawingml/2006/table">
            <a:tbl>
              <a:tblPr rtl="1" firstRow="1" bandRow="1">
                <a:tableStyleId>{5C22544A-7EE6-4342-B048-85BDC9FD1C3A}</a:tableStyleId>
              </a:tblPr>
              <a:tblGrid>
                <a:gridCol w="2341418"/>
                <a:gridCol w="1274618"/>
                <a:gridCol w="1976582"/>
                <a:gridCol w="1385455"/>
                <a:gridCol w="1251527"/>
              </a:tblGrid>
              <a:tr h="370840">
                <a:tc>
                  <a:txBody>
                    <a:bodyPr/>
                    <a:lstStyle/>
                    <a:p>
                      <a:pPr algn="ctr" rtl="0"/>
                      <a:r>
                        <a:rPr lang="en-US" dirty="0" smtClean="0"/>
                        <a:t>Speed limit</a:t>
                      </a:r>
                      <a:endParaRPr lang="ar-SA" dirty="0"/>
                    </a:p>
                  </a:txBody>
                  <a:tcPr/>
                </a:tc>
                <a:tc>
                  <a:txBody>
                    <a:bodyPr/>
                    <a:lstStyle/>
                    <a:p>
                      <a:pPr algn="ctr" rtl="0"/>
                      <a:r>
                        <a:rPr lang="en-US" dirty="0" smtClean="0"/>
                        <a:t>Number of Station</a:t>
                      </a:r>
                      <a:endParaRPr lang="ar-SA" dirty="0"/>
                    </a:p>
                  </a:txBody>
                  <a:tcPr/>
                </a:tc>
                <a:tc>
                  <a:txBody>
                    <a:bodyPr/>
                    <a:lstStyle/>
                    <a:p>
                      <a:pPr algn="ctr" rtl="0"/>
                      <a:r>
                        <a:rPr lang="en-US" dirty="0" smtClean="0"/>
                        <a:t>Mobility between job site</a:t>
                      </a:r>
                      <a:endParaRPr lang="ar-SA" dirty="0"/>
                    </a:p>
                  </a:txBody>
                  <a:tcPr/>
                </a:tc>
                <a:tc>
                  <a:txBody>
                    <a:bodyPr/>
                    <a:lstStyle/>
                    <a:p>
                      <a:pPr algn="ctr" rtl="0"/>
                      <a:r>
                        <a:rPr lang="en-US" dirty="0" smtClean="0"/>
                        <a:t>On-site Mobility </a:t>
                      </a:r>
                      <a:endParaRPr lang="ar-SA" dirty="0"/>
                    </a:p>
                  </a:txBody>
                  <a:tcPr/>
                </a:tc>
                <a:tc>
                  <a:txBody>
                    <a:bodyPr/>
                    <a:lstStyle/>
                    <a:p>
                      <a:pPr algn="ctr" rtl="0"/>
                      <a:r>
                        <a:rPr lang="en-US" dirty="0" smtClean="0"/>
                        <a:t>Mounting</a:t>
                      </a:r>
                      <a:endParaRPr lang="ar-SA" dirty="0"/>
                    </a:p>
                  </a:txBody>
                  <a:tcPr/>
                </a:tc>
              </a:tr>
              <a:tr h="370840">
                <a:tc>
                  <a:txBody>
                    <a:bodyPr/>
                    <a:lstStyle/>
                    <a:p>
                      <a:pPr algn="ctr" rtl="0"/>
                      <a:r>
                        <a:rPr lang="en-US" dirty="0" smtClean="0"/>
                        <a:t>Low speed</a:t>
                      </a:r>
                      <a:endParaRPr lang="ar-SA" dirty="0"/>
                    </a:p>
                  </a:txBody>
                  <a:tcPr/>
                </a:tc>
                <a:tc>
                  <a:txBody>
                    <a:bodyPr/>
                    <a:lstStyle/>
                    <a:p>
                      <a:pPr algn="ctr" rtl="0"/>
                      <a:r>
                        <a:rPr lang="en-US" dirty="0" smtClean="0"/>
                        <a:t>1</a:t>
                      </a:r>
                      <a:endParaRPr lang="ar-SA" dirty="0"/>
                    </a:p>
                  </a:txBody>
                  <a:tcPr/>
                </a:tc>
                <a:tc>
                  <a:txBody>
                    <a:bodyPr/>
                    <a:lstStyle/>
                    <a:p>
                      <a:pPr algn="ctr" rtl="0"/>
                      <a:r>
                        <a:rPr lang="en-US" dirty="0" smtClean="0"/>
                        <a:t>Less Stabile</a:t>
                      </a:r>
                      <a:endParaRPr lang="ar-SA" dirty="0"/>
                    </a:p>
                  </a:txBody>
                  <a:tcPr/>
                </a:tc>
                <a:tc>
                  <a:txBody>
                    <a:bodyPr/>
                    <a:lstStyle/>
                    <a:p>
                      <a:pPr algn="ctr" rtl="0"/>
                      <a:r>
                        <a:rPr lang="en-US" dirty="0" smtClean="0"/>
                        <a:t>Excellent</a:t>
                      </a:r>
                      <a:endParaRPr lang="ar-SA" dirty="0"/>
                    </a:p>
                  </a:txBody>
                  <a:tcPr/>
                </a:tc>
                <a:tc>
                  <a:txBody>
                    <a:bodyPr/>
                    <a:lstStyle/>
                    <a:p>
                      <a:pPr algn="ctr" rtl="0"/>
                      <a:r>
                        <a:rPr lang="en-US" b="1" dirty="0" smtClean="0">
                          <a:solidFill>
                            <a:schemeClr val="bg1"/>
                          </a:solidFill>
                        </a:rPr>
                        <a:t>Crawler</a:t>
                      </a:r>
                      <a:endParaRPr lang="ar-SA" b="1" dirty="0">
                        <a:solidFill>
                          <a:schemeClr val="bg1"/>
                        </a:solidFill>
                      </a:endParaRPr>
                    </a:p>
                  </a:txBody>
                  <a:tcPr>
                    <a:solidFill>
                      <a:schemeClr val="accent1"/>
                    </a:solidFill>
                  </a:tcPr>
                </a:tc>
              </a:tr>
              <a:tr h="370840">
                <a:tc>
                  <a:txBody>
                    <a:bodyPr/>
                    <a:lstStyle/>
                    <a:p>
                      <a:pPr algn="ctr" rtl="0"/>
                      <a:r>
                        <a:rPr lang="en-US" dirty="0" smtClean="0"/>
                        <a:t>50 mile/hr </a:t>
                      </a:r>
                      <a:r>
                        <a:rPr lang="en-US" sz="1800" dirty="0" smtClean="0"/>
                        <a:t>[80 km/hr]</a:t>
                      </a:r>
                      <a:endParaRPr lang="ar-SA" dirty="0"/>
                    </a:p>
                  </a:txBody>
                  <a:tcPr/>
                </a:tc>
                <a:tc>
                  <a:txBody>
                    <a:bodyPr/>
                    <a:lstStyle/>
                    <a:p>
                      <a:pPr algn="ctr" rtl="0"/>
                      <a:r>
                        <a:rPr lang="en-US" dirty="0" smtClean="0"/>
                        <a:t>2</a:t>
                      </a:r>
                      <a:endParaRPr lang="ar-SA" dirty="0"/>
                    </a:p>
                  </a:txBody>
                  <a:tcPr/>
                </a:tc>
                <a:tc>
                  <a:txBody>
                    <a:bodyPr/>
                    <a:lstStyle/>
                    <a:p>
                      <a:pPr algn="ctr" rtl="0"/>
                      <a:r>
                        <a:rPr lang="en-US" dirty="0" smtClean="0"/>
                        <a:t>Great</a:t>
                      </a:r>
                      <a:endParaRPr lang="ar-SA" dirty="0"/>
                    </a:p>
                  </a:txBody>
                  <a:tcPr/>
                </a:tc>
                <a:tc>
                  <a:txBody>
                    <a:bodyPr/>
                    <a:lstStyle/>
                    <a:p>
                      <a:pPr algn="ctr" rtl="0"/>
                      <a:r>
                        <a:rPr lang="en-US" dirty="0" smtClean="0"/>
                        <a:t>Good</a:t>
                      </a:r>
                      <a:endParaRPr lang="ar-SA" dirty="0"/>
                    </a:p>
                  </a:txBody>
                  <a:tcPr/>
                </a:tc>
                <a:tc>
                  <a:txBody>
                    <a:bodyPr/>
                    <a:lstStyle/>
                    <a:p>
                      <a:pPr algn="ctr" rtl="0"/>
                      <a:r>
                        <a:rPr lang="en-US" b="1" dirty="0" smtClean="0">
                          <a:solidFill>
                            <a:schemeClr val="bg1"/>
                          </a:solidFill>
                        </a:rPr>
                        <a:t> Truck</a:t>
                      </a:r>
                      <a:endParaRPr lang="ar-SA" b="1" dirty="0">
                        <a:solidFill>
                          <a:schemeClr val="bg1"/>
                        </a:solidFill>
                      </a:endParaRPr>
                    </a:p>
                  </a:txBody>
                  <a:tcPr>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mile/hr [48 km/hr]</a:t>
                      </a:r>
                      <a:endParaRPr lang="ar-SA" dirty="0" smtClean="0"/>
                    </a:p>
                  </a:txBody>
                  <a:tcPr/>
                </a:tc>
                <a:tc>
                  <a:txBody>
                    <a:bodyPr/>
                    <a:lstStyle/>
                    <a:p>
                      <a:pPr algn="ctr" rtl="0"/>
                      <a:r>
                        <a:rPr lang="en-US" dirty="0" smtClean="0"/>
                        <a:t>1</a:t>
                      </a:r>
                      <a:endParaRPr lang="ar-SA" dirty="0"/>
                    </a:p>
                  </a:txBody>
                  <a:tcPr/>
                </a:tc>
                <a:tc>
                  <a:txBody>
                    <a:bodyPr/>
                    <a:lstStyle/>
                    <a:p>
                      <a:pPr algn="ctr" rtl="0"/>
                      <a:r>
                        <a:rPr lang="en-US" dirty="0" smtClean="0"/>
                        <a:t>Great</a:t>
                      </a:r>
                      <a:endParaRPr lang="ar-SA" dirty="0"/>
                    </a:p>
                  </a:txBody>
                  <a:tcPr/>
                </a:tc>
                <a:tc>
                  <a:txBody>
                    <a:bodyPr/>
                    <a:lstStyle/>
                    <a:p>
                      <a:pPr algn="ctr" rtl="0"/>
                      <a:r>
                        <a:rPr lang="en-US" dirty="0" smtClean="0"/>
                        <a:t>Good</a:t>
                      </a:r>
                      <a:endParaRPr lang="ar-SA" dirty="0"/>
                    </a:p>
                  </a:txBody>
                  <a:tcPr/>
                </a:tc>
                <a:tc>
                  <a:txBody>
                    <a:bodyPr/>
                    <a:lstStyle/>
                    <a:p>
                      <a:pPr algn="ctr" rtl="0"/>
                      <a:r>
                        <a:rPr lang="en-US" b="1" dirty="0" smtClean="0">
                          <a:solidFill>
                            <a:schemeClr val="bg1"/>
                          </a:solidFill>
                        </a:rPr>
                        <a:t>Wheel</a:t>
                      </a:r>
                      <a:endParaRPr lang="ar-SA" b="1" dirty="0">
                        <a:solidFill>
                          <a:schemeClr val="bg1"/>
                        </a:solidFill>
                      </a:endParaRPr>
                    </a:p>
                  </a:txBody>
                  <a:tcPr>
                    <a:solidFill>
                      <a:schemeClr val="accen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74638"/>
            <a:ext cx="8458200" cy="1143000"/>
          </a:xfrm>
        </p:spPr>
        <p:txBody>
          <a:bodyPr/>
          <a:lstStyle/>
          <a:p>
            <a:pPr eaLnBrk="1" hangingPunct="1"/>
            <a:r>
              <a:rPr lang="en-US" b="1" dirty="0" smtClean="0"/>
              <a:t>Excavators and Crane-Shovels</a:t>
            </a:r>
            <a:endParaRPr lang="en-US" dirty="0" smtClean="0"/>
          </a:p>
        </p:txBody>
      </p:sp>
      <p:sp>
        <p:nvSpPr>
          <p:cNvPr id="18435" name="Content Placeholder 2"/>
          <p:cNvSpPr>
            <a:spLocks noGrp="1"/>
          </p:cNvSpPr>
          <p:nvPr>
            <p:ph idx="1"/>
          </p:nvPr>
        </p:nvSpPr>
        <p:spPr>
          <a:xfrm>
            <a:off x="381000" y="1600200"/>
            <a:ext cx="8305800" cy="4525963"/>
          </a:xfrm>
        </p:spPr>
        <p:txBody>
          <a:bodyPr/>
          <a:lstStyle/>
          <a:p>
            <a:pPr eaLnBrk="1" hangingPunct="1"/>
            <a:r>
              <a:rPr lang="en-US" dirty="0" smtClean="0"/>
              <a:t>In this chapter we discuss:</a:t>
            </a:r>
            <a:endParaRPr lang="en-US" sz="3600" dirty="0" smtClean="0"/>
          </a:p>
          <a:p>
            <a:pPr lvl="1" eaLnBrk="1" hangingPunct="1"/>
            <a:r>
              <a:rPr lang="en-US" dirty="0" smtClean="0"/>
              <a:t>the principles of operation, </a:t>
            </a:r>
            <a:endParaRPr lang="en-US" sz="3200" dirty="0" smtClean="0"/>
          </a:p>
          <a:p>
            <a:pPr lvl="1" eaLnBrk="1" hangingPunct="1"/>
            <a:r>
              <a:rPr lang="en-US" dirty="0" smtClean="0"/>
              <a:t>methods of employment, and </a:t>
            </a:r>
            <a:endParaRPr lang="en-US" sz="3200" dirty="0" smtClean="0"/>
          </a:p>
          <a:p>
            <a:pPr lvl="1" eaLnBrk="1" hangingPunct="1"/>
            <a:r>
              <a:rPr lang="en-US" dirty="0" smtClean="0"/>
              <a:t>techniques for estimating the production of</a:t>
            </a:r>
            <a:endParaRPr lang="en-US" sz="3200" dirty="0" smtClean="0"/>
          </a:p>
          <a:p>
            <a:pPr lvl="2" eaLnBrk="1" hangingPunct="1"/>
            <a:r>
              <a:rPr lang="en-US" dirty="0" smtClean="0"/>
              <a:t> shovels, backhoes, clamshells, and draglines. </a:t>
            </a:r>
            <a:endParaRPr lang="en-US" sz="2800" dirty="0" smtClean="0"/>
          </a:p>
          <a:p>
            <a:pPr lvl="1" eaLnBrk="1" hangingPunct="1"/>
            <a:r>
              <a:rPr lang="en-US" dirty="0" smtClean="0"/>
              <a:t>Cranes and their employment are also discussed. </a:t>
            </a:r>
            <a:endParaRPr lang="en-US" sz="3200" dirty="0" smtClean="0"/>
          </a:p>
          <a:p>
            <a:pPr lvl="1" eaLnBrk="1" hangingPunct="1"/>
            <a:r>
              <a:rPr lang="en-US" dirty="0" smtClean="0"/>
              <a:t>Pile drivers and their employment are covered in Chapter 10.</a:t>
            </a:r>
            <a:endParaRPr lang="en-US" sz="3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Excavator Production</a:t>
            </a:r>
            <a:endParaRPr lang="en-US" smtClean="0"/>
          </a:p>
        </p:txBody>
      </p:sp>
      <p:sp>
        <p:nvSpPr>
          <p:cNvPr id="19459" name="Content Placeholder 2"/>
          <p:cNvSpPr>
            <a:spLocks noGrp="1"/>
          </p:cNvSpPr>
          <p:nvPr>
            <p:ph idx="1"/>
          </p:nvPr>
        </p:nvSpPr>
        <p:spPr/>
        <p:txBody>
          <a:bodyPr/>
          <a:lstStyle/>
          <a:p>
            <a:r>
              <a:rPr lang="en-US" smtClean="0"/>
              <a:t>To utilize Equation 2-1 for estimating the production of an excavator, it is necessary to know the volume of material actually contained in one bucket load. </a:t>
            </a:r>
          </a:p>
          <a:p>
            <a:r>
              <a:rPr lang="en-US" smtClean="0"/>
              <a:t>The methods by which excavator bucket and dozer blade capacity are rated are given in Table 3-1.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b="1" smtClean="0"/>
              <a:t>3-1 INTRODUCTION</a:t>
            </a:r>
            <a:endParaRPr lang="en-US" smtClean="0"/>
          </a:p>
        </p:txBody>
      </p:sp>
      <p:sp>
        <p:nvSpPr>
          <p:cNvPr id="3075" name="Content Placeholder 2"/>
          <p:cNvSpPr>
            <a:spLocks noGrp="1"/>
          </p:cNvSpPr>
          <p:nvPr>
            <p:ph idx="1"/>
          </p:nvPr>
        </p:nvSpPr>
        <p:spPr/>
        <p:txBody>
          <a:bodyPr/>
          <a:lstStyle/>
          <a:p>
            <a:pPr eaLnBrk="1" hangingPunct="1"/>
            <a:r>
              <a:rPr lang="en-US" b="1" smtClean="0"/>
              <a:t>Excavating and Lifting Equipment</a:t>
            </a:r>
            <a:endParaRPr lang="en-US" smtClean="0"/>
          </a:p>
          <a:p>
            <a:pPr eaLnBrk="1" hangingPunct="1"/>
            <a:r>
              <a:rPr lang="en-US" b="1" smtClean="0"/>
              <a:t>Excavators and Crane-Shovels</a:t>
            </a:r>
            <a:endParaRPr lang="en-US" smtClean="0"/>
          </a:p>
          <a:p>
            <a:pPr eaLnBrk="1" hangingPunct="1"/>
            <a:r>
              <a:rPr lang="en-US" b="1" smtClean="0"/>
              <a:t>Excavator Production</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8600" y="457200"/>
            <a:ext cx="8670925"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t>Excavator Production</a:t>
            </a:r>
            <a:endParaRPr lang="en-US" smtClean="0"/>
          </a:p>
        </p:txBody>
      </p:sp>
      <p:sp>
        <p:nvSpPr>
          <p:cNvPr id="21507" name="Content Placeholder 2"/>
          <p:cNvSpPr>
            <a:spLocks noGrp="1"/>
          </p:cNvSpPr>
          <p:nvPr>
            <p:ph idx="1"/>
          </p:nvPr>
        </p:nvSpPr>
        <p:spPr/>
        <p:txBody>
          <a:bodyPr/>
          <a:lstStyle/>
          <a:p>
            <a:r>
              <a:rPr lang="en-US" i="1" smtClean="0"/>
              <a:t>Plate line capacity </a:t>
            </a:r>
            <a:r>
              <a:rPr lang="en-US" smtClean="0"/>
              <a:t>is the bucket volume contained within the bucket when following the outline of the bucket sides. </a:t>
            </a:r>
          </a:p>
          <a:p>
            <a:r>
              <a:rPr lang="en-US" i="1" smtClean="0"/>
              <a:t>Struck capacity </a:t>
            </a:r>
            <a:r>
              <a:rPr lang="en-US" smtClean="0"/>
              <a:t>is the bucket capacity when the load is struck off flush with the bucket sides.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Excavator Production</a:t>
            </a:r>
            <a:endParaRPr lang="en-US" smtClean="0"/>
          </a:p>
        </p:txBody>
      </p:sp>
      <p:sp>
        <p:nvSpPr>
          <p:cNvPr id="3" name="Content Placeholder 2"/>
          <p:cNvSpPr>
            <a:spLocks noGrp="1"/>
          </p:cNvSpPr>
          <p:nvPr>
            <p:ph idx="1"/>
          </p:nvPr>
        </p:nvSpPr>
        <p:spPr/>
        <p:txBody>
          <a:bodyPr>
            <a:normAutofit lnSpcReduction="10000"/>
          </a:bodyPr>
          <a:lstStyle/>
          <a:p>
            <a:pPr>
              <a:defRPr/>
            </a:pPr>
            <a:r>
              <a:rPr lang="en-US" i="1" dirty="0" smtClean="0"/>
              <a:t>Water line capacity </a:t>
            </a:r>
            <a:r>
              <a:rPr lang="en-US" dirty="0" smtClean="0"/>
              <a:t>assumes a level of material flush with the lowest edge of the bucket (i.e., the material level corresponds to the water level that would result if the bucket were filled with water). </a:t>
            </a:r>
          </a:p>
          <a:p>
            <a:pPr>
              <a:defRPr/>
            </a:pPr>
            <a:r>
              <a:rPr lang="en-US" i="1" dirty="0" smtClean="0"/>
              <a:t>Heaped volume </a:t>
            </a:r>
            <a:r>
              <a:rPr lang="en-US" dirty="0" smtClean="0"/>
              <a:t>is the maximum volume that can be placed in the bucket without spillage based on a specified angle of repose for the material in the bucket.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Excavator Production</a:t>
            </a:r>
            <a:endParaRPr lang="en-US" smtClean="0"/>
          </a:p>
        </p:txBody>
      </p:sp>
      <p:sp>
        <p:nvSpPr>
          <p:cNvPr id="23555" name="Content Placeholder 2"/>
          <p:cNvSpPr>
            <a:spLocks noGrp="1"/>
          </p:cNvSpPr>
          <p:nvPr>
            <p:ph idx="1"/>
          </p:nvPr>
        </p:nvSpPr>
        <p:spPr/>
        <p:txBody>
          <a:bodyPr/>
          <a:lstStyle/>
          <a:p>
            <a:r>
              <a:rPr lang="en-US" b="1" i="1" dirty="0" smtClean="0"/>
              <a:t>Note</a:t>
            </a:r>
            <a:r>
              <a:rPr lang="en-US" dirty="0" smtClean="0"/>
              <a:t>: Since bucket ratings for the cable shovel, dragline, and cable backhoe are based on struck volume, it is often assumed that the heaping of the buckets will compensate for the swell of the soil.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Excavator Production</a:t>
            </a:r>
            <a:endParaRPr lang="en-US" smtClean="0"/>
          </a:p>
        </p:txBody>
      </p:sp>
      <p:sp>
        <p:nvSpPr>
          <p:cNvPr id="24579" name="Content Placeholder 2"/>
          <p:cNvSpPr>
            <a:spLocks noGrp="1"/>
          </p:cNvSpPr>
          <p:nvPr>
            <p:ph idx="1"/>
          </p:nvPr>
        </p:nvSpPr>
        <p:spPr/>
        <p:txBody>
          <a:bodyPr/>
          <a:lstStyle/>
          <a:p>
            <a:r>
              <a:rPr lang="en-US" dirty="0" smtClean="0"/>
              <a:t>A better estimate of the volume of material in one bucket load will be obtained if the nominal bucket volume is multiplied by a </a:t>
            </a:r>
            <a:r>
              <a:rPr lang="en-US" i="1" dirty="0" smtClean="0"/>
              <a:t>bucket fill factor </a:t>
            </a:r>
            <a:r>
              <a:rPr lang="en-US" dirty="0" smtClean="0"/>
              <a:t>or bucket efficiency factor.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07988" y="1435100"/>
            <a:ext cx="8507412" cy="4737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t>EXAMPLE 3-1</a:t>
            </a:r>
            <a:endParaRPr lang="en-US" smtClean="0"/>
          </a:p>
        </p:txBody>
      </p:sp>
      <p:sp>
        <p:nvSpPr>
          <p:cNvPr id="3" name="Content Placeholder 2"/>
          <p:cNvSpPr>
            <a:spLocks noGrp="1"/>
          </p:cNvSpPr>
          <p:nvPr>
            <p:ph idx="1"/>
          </p:nvPr>
        </p:nvSpPr>
        <p:spPr>
          <a:xfrm>
            <a:off x="152400" y="1447800"/>
            <a:ext cx="8839200" cy="5181600"/>
          </a:xfrm>
        </p:spPr>
        <p:txBody>
          <a:bodyPr>
            <a:normAutofit fontScale="92500" lnSpcReduction="10000"/>
          </a:bodyPr>
          <a:lstStyle/>
          <a:p>
            <a:pPr>
              <a:lnSpc>
                <a:spcPct val="110000"/>
              </a:lnSpc>
              <a:buFontTx/>
              <a:buNone/>
              <a:defRPr/>
            </a:pPr>
            <a:r>
              <a:rPr lang="en-US" dirty="0" smtClean="0"/>
              <a:t>   Estimate the actual bucket load in bank cubic yards for a loader bucket Whose heaped capacity is 5 cu yd (3.82 m3).The soil's bucket fill factor is 0.90 and its load factor is 0.80.</a:t>
            </a:r>
          </a:p>
          <a:p>
            <a:pPr>
              <a:lnSpc>
                <a:spcPct val="110000"/>
              </a:lnSpc>
              <a:buFontTx/>
              <a:buNone/>
              <a:defRPr/>
            </a:pPr>
            <a:r>
              <a:rPr lang="en-US" sz="500" dirty="0" smtClean="0"/>
              <a:t> </a:t>
            </a:r>
          </a:p>
          <a:p>
            <a:pPr algn="ctr">
              <a:lnSpc>
                <a:spcPct val="160000"/>
              </a:lnSpc>
              <a:buFontTx/>
              <a:buNone/>
              <a:defRPr/>
            </a:pPr>
            <a:r>
              <a:rPr lang="en-US" dirty="0" smtClean="0"/>
              <a:t> </a:t>
            </a:r>
            <a:r>
              <a:rPr lang="en-US" b="1" i="1" u="sng" dirty="0" smtClean="0"/>
              <a:t>Solution</a:t>
            </a:r>
            <a:endParaRPr lang="en-US" dirty="0" smtClean="0"/>
          </a:p>
          <a:p>
            <a:pPr>
              <a:lnSpc>
                <a:spcPct val="110000"/>
              </a:lnSpc>
              <a:buFontTx/>
              <a:buNone/>
              <a:defRPr/>
            </a:pPr>
            <a:r>
              <a:rPr lang="en-US" dirty="0" smtClean="0"/>
              <a:t>Bucket load = 5 × 0.90 = 4.5 LCY × 0.80 </a:t>
            </a:r>
          </a:p>
          <a:p>
            <a:pPr>
              <a:lnSpc>
                <a:spcPct val="110000"/>
              </a:lnSpc>
              <a:buFontTx/>
              <a:buNone/>
              <a:defRPr/>
            </a:pPr>
            <a:r>
              <a:rPr lang="en-US" dirty="0" smtClean="0"/>
              <a:t>			   = 3.6 BCY</a:t>
            </a:r>
          </a:p>
          <a:p>
            <a:pPr>
              <a:lnSpc>
                <a:spcPct val="110000"/>
              </a:lnSpc>
              <a:buFontTx/>
              <a:buNone/>
              <a:defRPr/>
            </a:pPr>
            <a:r>
              <a:rPr lang="en-US" dirty="0" smtClean="0"/>
              <a:t>			  [= 3.82 × 0.90 = 3.44 LCM × 0.80 </a:t>
            </a:r>
          </a:p>
          <a:p>
            <a:pPr>
              <a:lnSpc>
                <a:spcPct val="110000"/>
              </a:lnSpc>
              <a:buFontTx/>
              <a:buNone/>
              <a:defRPr/>
            </a:pPr>
            <a:r>
              <a:rPr lang="en-US" dirty="0" smtClean="0"/>
              <a:t>			   = 2.75 BCM]</a:t>
            </a:r>
          </a:p>
          <a:p>
            <a:pPr>
              <a:lnSpc>
                <a:spcPct val="110000"/>
              </a:lnSpc>
              <a:buFontTx/>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274638"/>
            <a:ext cx="8763000" cy="1143000"/>
          </a:xfrm>
        </p:spPr>
        <p:txBody>
          <a:bodyPr/>
          <a:lstStyle/>
          <a:p>
            <a:r>
              <a:rPr lang="en-US" b="1" smtClean="0"/>
              <a:t>3-2 HYDRAULIC EXCAVATORS</a:t>
            </a:r>
            <a:endParaRPr lang="en-US" smtClean="0"/>
          </a:p>
        </p:txBody>
      </p:sp>
      <p:sp>
        <p:nvSpPr>
          <p:cNvPr id="29699" name="Content Placeholder 2"/>
          <p:cNvSpPr>
            <a:spLocks noGrp="1"/>
          </p:cNvSpPr>
          <p:nvPr>
            <p:ph idx="1"/>
          </p:nvPr>
        </p:nvSpPr>
        <p:spPr/>
        <p:txBody>
          <a:bodyPr/>
          <a:lstStyle/>
          <a:p>
            <a:r>
              <a:rPr lang="en-US" b="1" smtClean="0"/>
              <a:t>Operation and Employment</a:t>
            </a:r>
            <a:endParaRPr lang="en-US" smtClean="0"/>
          </a:p>
          <a:p>
            <a:r>
              <a:rPr lang="en-US" b="1" smtClean="0"/>
              <a:t>Production Estimating</a:t>
            </a:r>
            <a:endParaRPr lang="en-US" smtClean="0"/>
          </a:p>
          <a:p>
            <a:r>
              <a:rPr lang="en-US" b="1" smtClean="0"/>
              <a:t>Job Management</a:t>
            </a: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274638"/>
            <a:ext cx="8763000" cy="1143000"/>
          </a:xfrm>
        </p:spPr>
        <p:txBody>
          <a:bodyPr/>
          <a:lstStyle/>
          <a:p>
            <a:r>
              <a:rPr lang="en-US" b="1" smtClean="0"/>
              <a:t>Operation and Employment</a:t>
            </a:r>
            <a:endParaRPr lang="en-US" smtClean="0"/>
          </a:p>
        </p:txBody>
      </p:sp>
      <p:sp>
        <p:nvSpPr>
          <p:cNvPr id="30723" name="Content Placeholder 2"/>
          <p:cNvSpPr>
            <a:spLocks noGrp="1"/>
          </p:cNvSpPr>
          <p:nvPr>
            <p:ph idx="1"/>
          </p:nvPr>
        </p:nvSpPr>
        <p:spPr>
          <a:xfrm>
            <a:off x="152400" y="1600200"/>
            <a:ext cx="8839200" cy="5029200"/>
          </a:xfrm>
        </p:spPr>
        <p:txBody>
          <a:bodyPr/>
          <a:lstStyle/>
          <a:p>
            <a:r>
              <a:rPr lang="en-US" dirty="0" smtClean="0"/>
              <a:t> A </a:t>
            </a:r>
            <a:r>
              <a:rPr lang="en-US" i="1" dirty="0" smtClean="0"/>
              <a:t>backhoe </a:t>
            </a:r>
            <a:r>
              <a:rPr lang="en-US" dirty="0" smtClean="0"/>
              <a:t>(or simply </a:t>
            </a:r>
            <a:r>
              <a:rPr lang="en-US" i="1" dirty="0" smtClean="0"/>
              <a:t>hoe) </a:t>
            </a:r>
            <a:r>
              <a:rPr lang="en-US" dirty="0" smtClean="0"/>
              <a:t>is an excavator designed primarily for excavation </a:t>
            </a:r>
            <a:r>
              <a:rPr lang="en-US" u="sng" dirty="0" smtClean="0">
                <a:effectLst>
                  <a:outerShdw blurRad="38100" dist="38100" dir="2700000" algn="tl">
                    <a:srgbClr val="000000">
                      <a:alpha val="43137"/>
                    </a:srgbClr>
                  </a:outerShdw>
                </a:effectLst>
              </a:rPr>
              <a:t>below grade</a:t>
            </a:r>
            <a:r>
              <a:rPr lang="en-US" dirty="0" smtClean="0"/>
              <a:t>.</a:t>
            </a:r>
          </a:p>
          <a:p>
            <a:r>
              <a:rPr lang="en-US" dirty="0" smtClean="0"/>
              <a:t>The backhoe is:</a:t>
            </a:r>
            <a:endParaRPr lang="en-US" sz="3600" dirty="0" smtClean="0"/>
          </a:p>
          <a:p>
            <a:pPr lvl="1"/>
            <a:r>
              <a:rPr lang="en-US" dirty="0" smtClean="0"/>
              <a:t>widely utilized for trenching work. </a:t>
            </a:r>
            <a:endParaRPr lang="en-US" sz="3200" dirty="0" smtClean="0"/>
          </a:p>
          <a:p>
            <a:pPr lvl="1"/>
            <a:r>
              <a:rPr lang="en-US" dirty="0" smtClean="0"/>
              <a:t>In addition to excavating the trench. </a:t>
            </a:r>
            <a:endParaRPr lang="en-US" sz="3200" dirty="0" smtClean="0"/>
          </a:p>
          <a:p>
            <a:endParaRPr lang="en-US" sz="36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b="11290"/>
          <a:stretch>
            <a:fillRect/>
          </a:stretch>
        </p:blipFill>
        <p:spPr bwMode="auto">
          <a:xfrm>
            <a:off x="457200" y="1371600"/>
            <a:ext cx="8250238" cy="4191000"/>
          </a:xfrm>
          <a:prstGeom prst="rect">
            <a:avLst/>
          </a:prstGeom>
          <a:noFill/>
          <a:ln w="9525">
            <a:noFill/>
            <a:miter lim="800000"/>
            <a:headEnd/>
            <a:tailEnd/>
          </a:ln>
        </p:spPr>
      </p:pic>
      <p:sp>
        <p:nvSpPr>
          <p:cNvPr id="33795" name="Title 2"/>
          <p:cNvSpPr>
            <a:spLocks noGrp="1"/>
          </p:cNvSpPr>
          <p:nvPr>
            <p:ph type="title"/>
          </p:nvPr>
        </p:nvSpPr>
        <p:spPr>
          <a:xfrm>
            <a:off x="228600" y="274638"/>
            <a:ext cx="8686800" cy="1143000"/>
          </a:xfrm>
        </p:spPr>
        <p:txBody>
          <a:bodyPr/>
          <a:lstStyle/>
          <a:p>
            <a:r>
              <a:rPr lang="en-US" sz="2400" b="1" smtClean="0"/>
              <a:t>FIGURE 3-3</a:t>
            </a:r>
            <a:r>
              <a:rPr lang="en-US" sz="2400" smtClean="0"/>
              <a:t>: Components of a hydraulic excavator-backhoe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Excavating and Lifting Equipment</a:t>
            </a:r>
            <a:endParaRPr lang="en-US" smtClean="0"/>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An </a:t>
            </a:r>
            <a:r>
              <a:rPr lang="en-US" i="1" dirty="0" smtClean="0"/>
              <a:t>excavator </a:t>
            </a:r>
            <a:r>
              <a:rPr lang="en-US" dirty="0" smtClean="0"/>
              <a:t>is defined as a power-driven digging machine. </a:t>
            </a:r>
            <a:endParaRPr lang="en-US" sz="3600" dirty="0" smtClean="0"/>
          </a:p>
          <a:p>
            <a:pPr eaLnBrk="1" hangingPunct="1">
              <a:defRPr/>
            </a:pPr>
            <a:r>
              <a:rPr lang="en-US" dirty="0" smtClean="0"/>
              <a:t>The major types of excavators used in earthmoving operations include </a:t>
            </a:r>
            <a:endParaRPr lang="en-US" sz="3600" dirty="0" smtClean="0"/>
          </a:p>
          <a:p>
            <a:pPr lvl="1" eaLnBrk="1" hangingPunct="1">
              <a:defRPr/>
            </a:pPr>
            <a:r>
              <a:rPr lang="en-US" dirty="0" smtClean="0"/>
              <a:t>hydraulic excavators and </a:t>
            </a:r>
            <a:endParaRPr lang="en-US" sz="3200" dirty="0" smtClean="0"/>
          </a:p>
          <a:p>
            <a:pPr lvl="1" eaLnBrk="1" hangingPunct="1">
              <a:defRPr/>
            </a:pPr>
            <a:r>
              <a:rPr lang="en-US" dirty="0" smtClean="0"/>
              <a:t>the members of the cable-operated crane-shovel family (shovels, draglines, hoes, and clamshells).</a:t>
            </a:r>
            <a:endParaRPr lang="en-US" sz="3200" dirty="0" smtClean="0"/>
          </a:p>
          <a:p>
            <a:pPr lvl="1" eaLnBrk="1" hangingPunct="1">
              <a:defRPr/>
            </a:pPr>
            <a:r>
              <a:rPr lang="en-US" dirty="0" smtClean="0"/>
              <a:t>Dozers, loaders, and scrapers can also serve as excavators. </a:t>
            </a:r>
            <a:endParaRPr lang="en-US"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274638"/>
            <a:ext cx="8763000" cy="1143000"/>
          </a:xfrm>
        </p:spPr>
        <p:txBody>
          <a:bodyPr/>
          <a:lstStyle/>
          <a:p>
            <a:r>
              <a:rPr lang="en-US" b="1" smtClean="0"/>
              <a:t>Operation and Employment</a:t>
            </a:r>
            <a:endParaRPr lang="en-US" smtClean="0"/>
          </a:p>
        </p:txBody>
      </p:sp>
      <p:sp>
        <p:nvSpPr>
          <p:cNvPr id="34819" name="Content Placeholder 2"/>
          <p:cNvSpPr>
            <a:spLocks noGrp="1"/>
          </p:cNvSpPr>
          <p:nvPr>
            <p:ph idx="1"/>
          </p:nvPr>
        </p:nvSpPr>
        <p:spPr>
          <a:xfrm>
            <a:off x="381000" y="1447800"/>
            <a:ext cx="8458200" cy="5029200"/>
          </a:xfrm>
        </p:spPr>
        <p:txBody>
          <a:bodyPr/>
          <a:lstStyle/>
          <a:p>
            <a:r>
              <a:rPr lang="en-US" dirty="0" smtClean="0"/>
              <a:t>In trench excavation the best measure of production is the length of trench excavated per unit of time.</a:t>
            </a:r>
          </a:p>
          <a:p>
            <a:pPr lvl="1"/>
            <a:r>
              <a:rPr lang="en-US" dirty="0" smtClean="0"/>
              <a:t>Therefore, a dipper width should be chosen which matches the required trench width as closely as possible.</a:t>
            </a:r>
            <a:endParaRPr lang="en-US" sz="3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274638"/>
            <a:ext cx="8763000" cy="1143000"/>
          </a:xfrm>
        </p:spPr>
        <p:txBody>
          <a:bodyPr/>
          <a:lstStyle/>
          <a:p>
            <a:r>
              <a:rPr lang="en-US" b="1" smtClean="0"/>
              <a:t>Operation and Employment</a:t>
            </a:r>
            <a:endParaRPr lang="en-US" smtClean="0"/>
          </a:p>
        </p:txBody>
      </p:sp>
      <p:sp>
        <p:nvSpPr>
          <p:cNvPr id="43011" name="Content Placeholder 2"/>
          <p:cNvSpPr>
            <a:spLocks noGrp="1"/>
          </p:cNvSpPr>
          <p:nvPr>
            <p:ph idx="1"/>
          </p:nvPr>
        </p:nvSpPr>
        <p:spPr>
          <a:xfrm>
            <a:off x="304800" y="1600200"/>
            <a:ext cx="8458200" cy="5029200"/>
          </a:xfrm>
        </p:spPr>
        <p:txBody>
          <a:bodyPr/>
          <a:lstStyle/>
          <a:p>
            <a:r>
              <a:rPr lang="en-US" dirty="0" smtClean="0"/>
              <a:t>When equipped with dozer blade, they may also be employed in:</a:t>
            </a:r>
          </a:p>
          <a:p>
            <a:pPr lvl="1"/>
            <a:r>
              <a:rPr lang="en-US" dirty="0" smtClean="0"/>
              <a:t>leveling, </a:t>
            </a:r>
            <a:endParaRPr lang="en-US" sz="3200" dirty="0" smtClean="0"/>
          </a:p>
          <a:p>
            <a:pPr lvl="1"/>
            <a:r>
              <a:rPr lang="en-US" dirty="0" smtClean="0"/>
              <a:t>grading, </a:t>
            </a:r>
            <a:endParaRPr lang="en-US" sz="3200" dirty="0" smtClean="0"/>
          </a:p>
          <a:p>
            <a:pPr lvl="1"/>
            <a:r>
              <a:rPr lang="en-US" dirty="0" smtClean="0"/>
              <a:t>backfilling, and </a:t>
            </a:r>
            <a:endParaRPr lang="en-US" sz="3200" dirty="0" smtClean="0"/>
          </a:p>
          <a:p>
            <a:pPr lvl="1"/>
            <a:r>
              <a:rPr lang="en-US" dirty="0" smtClean="0"/>
              <a:t>general job cleanup.</a:t>
            </a:r>
            <a:endParaRPr lang="en-US" sz="32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a:stretch>
            <a:fillRect/>
          </a:stretch>
        </p:blipFill>
        <p:spPr bwMode="auto">
          <a:xfrm>
            <a:off x="609600" y="381000"/>
            <a:ext cx="8140700" cy="3352800"/>
          </a:xfrm>
          <a:prstGeom prst="rect">
            <a:avLst/>
          </a:prstGeom>
          <a:noFill/>
          <a:ln w="9525">
            <a:noFill/>
            <a:miter lim="800000"/>
            <a:headEnd/>
            <a:tailEnd/>
          </a:ln>
        </p:spPr>
      </p:pic>
      <p:pic>
        <p:nvPicPr>
          <p:cNvPr id="45059" name="Picture 5"/>
          <p:cNvPicPr>
            <a:picLocks noChangeAspect="1" noChangeArrowheads="1"/>
          </p:cNvPicPr>
          <p:nvPr/>
        </p:nvPicPr>
        <p:blipFill>
          <a:blip r:embed="rId3" cstate="print"/>
          <a:srcRect/>
          <a:stretch>
            <a:fillRect/>
          </a:stretch>
        </p:blipFill>
        <p:spPr bwMode="auto">
          <a:xfrm>
            <a:off x="457200" y="4038600"/>
            <a:ext cx="8305800" cy="23288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274638"/>
            <a:ext cx="8763000" cy="1143000"/>
          </a:xfrm>
        </p:spPr>
        <p:txBody>
          <a:bodyPr/>
          <a:lstStyle/>
          <a:p>
            <a:r>
              <a:rPr lang="en-US" b="1" smtClean="0"/>
              <a:t>Production Estimating</a:t>
            </a:r>
            <a:endParaRPr lang="en-US" smtClean="0"/>
          </a:p>
        </p:txBody>
      </p:sp>
      <p:sp>
        <p:nvSpPr>
          <p:cNvPr id="46083" name="Content Placeholder 2"/>
          <p:cNvSpPr>
            <a:spLocks noGrp="1"/>
          </p:cNvSpPr>
          <p:nvPr>
            <p:ph idx="1"/>
          </p:nvPr>
        </p:nvSpPr>
        <p:spPr>
          <a:xfrm>
            <a:off x="76200" y="1600200"/>
            <a:ext cx="8991600" cy="5029200"/>
          </a:xfrm>
        </p:spPr>
        <p:txBody>
          <a:bodyPr/>
          <a:lstStyle/>
          <a:p>
            <a:pPr>
              <a:buFontTx/>
              <a:buNone/>
            </a:pPr>
            <a:r>
              <a:rPr lang="en-US" smtClean="0"/>
              <a:t>Production (LCY/h) = </a:t>
            </a:r>
            <a:r>
              <a:rPr lang="en-US" i="1" smtClean="0"/>
              <a:t>C</a:t>
            </a:r>
            <a:r>
              <a:rPr lang="en-US" smtClean="0"/>
              <a:t> × </a:t>
            </a:r>
            <a:r>
              <a:rPr lang="en-US" i="1" smtClean="0"/>
              <a:t>S </a:t>
            </a:r>
            <a:r>
              <a:rPr lang="en-US" smtClean="0"/>
              <a:t>× </a:t>
            </a:r>
            <a:r>
              <a:rPr lang="en-US" i="1" smtClean="0"/>
              <a:t>V </a:t>
            </a:r>
            <a:r>
              <a:rPr lang="en-US" smtClean="0"/>
              <a:t>x </a:t>
            </a:r>
            <a:r>
              <a:rPr lang="en-US" i="1" smtClean="0"/>
              <a:t>B </a:t>
            </a:r>
            <a:r>
              <a:rPr lang="en-US" smtClean="0"/>
              <a:t>x </a:t>
            </a:r>
            <a:r>
              <a:rPr lang="en-US" i="1" smtClean="0"/>
              <a:t>E	   </a:t>
            </a:r>
            <a:r>
              <a:rPr lang="en-US" smtClean="0"/>
              <a:t>(3-1)</a:t>
            </a:r>
          </a:p>
          <a:p>
            <a:pPr>
              <a:buFontTx/>
              <a:buNone/>
            </a:pPr>
            <a:r>
              <a:rPr lang="en-US" smtClean="0"/>
              <a:t> </a:t>
            </a:r>
          </a:p>
          <a:p>
            <a:pPr>
              <a:buFontTx/>
              <a:buNone/>
            </a:pPr>
            <a:r>
              <a:rPr lang="en-US" smtClean="0"/>
              <a:t>Where </a:t>
            </a:r>
            <a:r>
              <a:rPr lang="en-US" i="1" smtClean="0"/>
              <a:t>C</a:t>
            </a:r>
            <a:r>
              <a:rPr lang="en-US" smtClean="0"/>
              <a:t> = cycles/h (Table 3-3)</a:t>
            </a:r>
          </a:p>
          <a:p>
            <a:pPr>
              <a:buFontTx/>
              <a:buNone/>
            </a:pPr>
            <a:r>
              <a:rPr lang="en-US" i="1" smtClean="0"/>
              <a:t>		   S </a:t>
            </a:r>
            <a:r>
              <a:rPr lang="en-US" smtClean="0"/>
              <a:t>= swing-depth factor (Table 3-4)</a:t>
            </a:r>
          </a:p>
          <a:p>
            <a:pPr>
              <a:buFontTx/>
              <a:buNone/>
            </a:pPr>
            <a:r>
              <a:rPr lang="en-US" i="1" smtClean="0"/>
              <a:t>		   V </a:t>
            </a:r>
            <a:r>
              <a:rPr lang="en-US" smtClean="0"/>
              <a:t>= heaped bucket volume (LCY or LCM)</a:t>
            </a:r>
          </a:p>
          <a:p>
            <a:pPr>
              <a:buFontTx/>
              <a:buNone/>
            </a:pPr>
            <a:r>
              <a:rPr lang="en-US" i="1" smtClean="0"/>
              <a:t>		   B </a:t>
            </a:r>
            <a:r>
              <a:rPr lang="en-US" smtClean="0"/>
              <a:t>= bucket fill factor (Table 3-2)</a:t>
            </a:r>
          </a:p>
          <a:p>
            <a:pPr>
              <a:buFontTx/>
              <a:buNone/>
            </a:pPr>
            <a:r>
              <a:rPr lang="en-US" i="1" smtClean="0"/>
              <a:t>		   E </a:t>
            </a:r>
            <a:r>
              <a:rPr lang="en-US" smtClean="0"/>
              <a:t>= job efficiency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274638"/>
            <a:ext cx="8763000" cy="1143000"/>
          </a:xfrm>
        </p:spPr>
        <p:txBody>
          <a:bodyPr/>
          <a:lstStyle/>
          <a:p>
            <a:r>
              <a:rPr lang="en-US" b="1" smtClean="0"/>
              <a:t>3-2 HYDRAULIC EXCAVATORS</a:t>
            </a:r>
            <a:endParaRPr lang="en-US" smtClean="0"/>
          </a:p>
        </p:txBody>
      </p:sp>
      <p:sp>
        <p:nvSpPr>
          <p:cNvPr id="47107" name="Content Placeholder 2"/>
          <p:cNvSpPr>
            <a:spLocks noGrp="1"/>
          </p:cNvSpPr>
          <p:nvPr>
            <p:ph idx="1"/>
          </p:nvPr>
        </p:nvSpPr>
        <p:spPr>
          <a:xfrm>
            <a:off x="152400" y="1600200"/>
            <a:ext cx="8839200" cy="5029200"/>
          </a:xfrm>
        </p:spPr>
        <p:txBody>
          <a:bodyPr/>
          <a:lstStyle/>
          <a:p>
            <a:r>
              <a:rPr lang="en-US" dirty="0" smtClean="0"/>
              <a:t>In trenching work, a fall-in factor </a:t>
            </a:r>
            <a:r>
              <a:rPr lang="en-US" i="1" u="sng" dirty="0" smtClean="0">
                <a:effectLst>
                  <a:outerShdw blurRad="38100" dist="38100" dir="2700000" algn="tl">
                    <a:srgbClr val="000000">
                      <a:alpha val="43137"/>
                    </a:srgbClr>
                  </a:outerShdw>
                </a:effectLst>
              </a:rPr>
              <a:t>should</a:t>
            </a:r>
            <a:r>
              <a:rPr lang="en-US" dirty="0" smtClean="0">
                <a:effectLst>
                  <a:outerShdw blurRad="38100" dist="38100" dir="2700000" algn="tl">
                    <a:srgbClr val="000000">
                      <a:alpha val="43137"/>
                    </a:srgbClr>
                  </a:outerShdw>
                </a:effectLst>
              </a:rPr>
              <a:t> </a:t>
            </a:r>
            <a:r>
              <a:rPr lang="en-US" dirty="0" smtClean="0"/>
              <a:t>be applied to excavator production </a:t>
            </a:r>
          </a:p>
          <a:p>
            <a:pPr lvl="1"/>
            <a:r>
              <a:rPr lang="en-US" dirty="0" smtClean="0"/>
              <a:t>to account for the work required to clean out material that falls back into the trench from the trench walls. </a:t>
            </a:r>
          </a:p>
          <a:p>
            <a:r>
              <a:rPr lang="en-US" dirty="0" smtClean="0"/>
              <a:t>Normal excavator production should be multiplied by the appropriate value from Table 3-5 to obtain the effective trench production.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cstate="print"/>
          <a:srcRect/>
          <a:stretch>
            <a:fillRect/>
          </a:stretch>
        </p:blipFill>
        <p:spPr bwMode="auto">
          <a:xfrm>
            <a:off x="685800" y="1143000"/>
            <a:ext cx="8134350" cy="47926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274638"/>
            <a:ext cx="8763000" cy="1143000"/>
          </a:xfrm>
        </p:spPr>
        <p:txBody>
          <a:bodyPr/>
          <a:lstStyle/>
          <a:p>
            <a:r>
              <a:rPr lang="en-US" sz="6000" b="1" dirty="0" smtClean="0">
                <a:solidFill>
                  <a:schemeClr val="tx1"/>
                </a:solidFill>
              </a:rPr>
              <a:t>EXAMPLE 3-2</a:t>
            </a:r>
            <a:endParaRPr lang="en-US" sz="6000" dirty="0" smtClean="0">
              <a:solidFill>
                <a:schemeClr val="tx1"/>
              </a:solidFill>
            </a:endParaRPr>
          </a:p>
        </p:txBody>
      </p:sp>
      <p:sp>
        <p:nvSpPr>
          <p:cNvPr id="49155" name="Content Placeholder 2"/>
          <p:cNvSpPr>
            <a:spLocks noGrp="1"/>
          </p:cNvSpPr>
          <p:nvPr>
            <p:ph idx="1"/>
          </p:nvPr>
        </p:nvSpPr>
        <p:spPr>
          <a:xfrm>
            <a:off x="152400" y="1600200"/>
            <a:ext cx="8839200" cy="5029200"/>
          </a:xfrm>
        </p:spPr>
        <p:txBody>
          <a:bodyPr/>
          <a:lstStyle/>
          <a:p>
            <a:r>
              <a:rPr lang="en-US" dirty="0" smtClean="0"/>
              <a:t>Find the expected production in loose cubic yards (LCM) per hour of a small hydraulic excavator. </a:t>
            </a:r>
          </a:p>
          <a:p>
            <a:pPr lvl="1"/>
            <a:r>
              <a:rPr lang="en-US" dirty="0" smtClean="0"/>
              <a:t>Heaped bucket capacity is 3/4 cu yd (0.57 m</a:t>
            </a:r>
            <a:r>
              <a:rPr lang="en-US" baseline="30000" dirty="0" smtClean="0"/>
              <a:t>3</a:t>
            </a:r>
            <a:r>
              <a:rPr lang="en-US" dirty="0" smtClean="0"/>
              <a:t>). </a:t>
            </a:r>
          </a:p>
          <a:p>
            <a:pPr lvl="1"/>
            <a:r>
              <a:rPr lang="en-US" dirty="0" smtClean="0"/>
              <a:t>The material is sand and gravel with a bucket fill factor of 0.95. </a:t>
            </a:r>
          </a:p>
          <a:p>
            <a:pPr lvl="1"/>
            <a:r>
              <a:rPr lang="en-US" dirty="0" smtClean="0"/>
              <a:t>Job efficiency is 50 min/h. </a:t>
            </a:r>
          </a:p>
          <a:p>
            <a:pPr lvl="1"/>
            <a:r>
              <a:rPr lang="en-US" dirty="0" smtClean="0"/>
              <a:t>Average depth of cut is 14 ft (4.3 m).</a:t>
            </a:r>
          </a:p>
          <a:p>
            <a:pPr lvl="1"/>
            <a:r>
              <a:rPr lang="en-US" dirty="0" smtClean="0"/>
              <a:t>Maximum depth of cut is 20 ft (6.1m) and</a:t>
            </a:r>
          </a:p>
          <a:p>
            <a:pPr lvl="1"/>
            <a:r>
              <a:rPr lang="en-US" dirty="0" smtClean="0"/>
              <a:t>average swing is 90°.</a:t>
            </a:r>
          </a:p>
          <a:p>
            <a:pPr>
              <a:buFontTx/>
              <a:buNone/>
            </a:pPr>
            <a:r>
              <a:rPr lang="en-US"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274638"/>
            <a:ext cx="8763000" cy="1143000"/>
          </a:xfrm>
        </p:spPr>
        <p:txBody>
          <a:bodyPr/>
          <a:lstStyle/>
          <a:p>
            <a:r>
              <a:rPr lang="en-US" sz="6000" b="1" smtClean="0">
                <a:solidFill>
                  <a:schemeClr val="tx1"/>
                </a:solidFill>
              </a:rPr>
              <a:t>EXAMPLE 3-2</a:t>
            </a:r>
            <a:endParaRPr lang="en-US" sz="6000" smtClean="0">
              <a:solidFill>
                <a:schemeClr val="tx1"/>
              </a:solidFill>
            </a:endParaRPr>
          </a:p>
        </p:txBody>
      </p:sp>
      <p:sp>
        <p:nvSpPr>
          <p:cNvPr id="3" name="Content Placeholder 2"/>
          <p:cNvSpPr>
            <a:spLocks noGrp="1"/>
          </p:cNvSpPr>
          <p:nvPr>
            <p:ph idx="1"/>
          </p:nvPr>
        </p:nvSpPr>
        <p:spPr>
          <a:xfrm>
            <a:off x="152400" y="1600200"/>
            <a:ext cx="8839200" cy="5029200"/>
          </a:xfrm>
        </p:spPr>
        <p:txBody>
          <a:bodyPr>
            <a:normAutofit fontScale="92500" lnSpcReduction="20000"/>
          </a:bodyPr>
          <a:lstStyle/>
          <a:p>
            <a:pPr algn="ctr">
              <a:buFontTx/>
              <a:buNone/>
              <a:defRPr/>
            </a:pPr>
            <a:r>
              <a:rPr lang="en-US" b="1" i="1" u="sng" dirty="0" smtClean="0"/>
              <a:t>Solution</a:t>
            </a:r>
            <a:endParaRPr lang="en-US" dirty="0" smtClean="0"/>
          </a:p>
          <a:p>
            <a:pPr>
              <a:buFontTx/>
              <a:buNone/>
              <a:defRPr/>
            </a:pPr>
            <a:r>
              <a:rPr lang="en-US" dirty="0" smtClean="0"/>
              <a:t> </a:t>
            </a:r>
          </a:p>
          <a:p>
            <a:pPr>
              <a:buFontTx/>
              <a:buNone/>
              <a:defRPr/>
            </a:pPr>
            <a:r>
              <a:rPr lang="en-US" dirty="0" smtClean="0"/>
              <a:t>Cycle output           = 250 cycles/60 min (Table 3-3)</a:t>
            </a:r>
          </a:p>
          <a:p>
            <a:pPr>
              <a:buFontTx/>
              <a:buNone/>
              <a:defRPr/>
            </a:pPr>
            <a:r>
              <a:rPr lang="en-US" dirty="0" smtClean="0"/>
              <a:t>Swing-depth factor = 1.00 (Table 3-4)</a:t>
            </a:r>
          </a:p>
          <a:p>
            <a:pPr>
              <a:buFontTx/>
              <a:buNone/>
              <a:defRPr/>
            </a:pPr>
            <a:r>
              <a:rPr lang="en-US" dirty="0" smtClean="0"/>
              <a:t>Bucket volume       = 0.75 LCY (0.57 LCM)</a:t>
            </a:r>
          </a:p>
          <a:p>
            <a:pPr>
              <a:buFontTx/>
              <a:buNone/>
              <a:defRPr/>
            </a:pPr>
            <a:r>
              <a:rPr lang="en-US" dirty="0" smtClean="0"/>
              <a:t>Bucket fill factor     = 0.95</a:t>
            </a:r>
          </a:p>
          <a:p>
            <a:pPr>
              <a:buFontTx/>
              <a:buNone/>
              <a:defRPr/>
            </a:pPr>
            <a:r>
              <a:rPr lang="en-US" dirty="0" smtClean="0"/>
              <a:t>Job efficiency         = 50/60 = 0.833</a:t>
            </a:r>
          </a:p>
          <a:p>
            <a:pPr>
              <a:buFontTx/>
              <a:buNone/>
              <a:defRPr/>
            </a:pPr>
            <a:r>
              <a:rPr lang="en-US" dirty="0" smtClean="0"/>
              <a:t>Production = 250 × 1.00 × 0.75 × 0.95 × 0.833</a:t>
            </a:r>
          </a:p>
          <a:p>
            <a:pPr>
              <a:buFontTx/>
              <a:buNone/>
              <a:defRPr/>
            </a:pPr>
            <a:r>
              <a:rPr lang="en-US" dirty="0" smtClean="0"/>
              <a:t>			 = 148 LCY/h</a:t>
            </a:r>
          </a:p>
          <a:p>
            <a:pPr>
              <a:buFontTx/>
              <a:buNone/>
              <a:defRPr/>
            </a:pPr>
            <a:r>
              <a:rPr lang="en-US" dirty="0" smtClean="0"/>
              <a:t>     		[= 250 × 1.00 × 0.57 × 0.95 × 0.833 </a:t>
            </a:r>
          </a:p>
          <a:p>
            <a:pPr>
              <a:buFontTx/>
              <a:buNone/>
              <a:defRPr/>
            </a:pPr>
            <a:r>
              <a:rPr lang="en-US" dirty="0" smtClean="0"/>
              <a:t>			 = 113 LCM/h]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274638"/>
            <a:ext cx="8763000" cy="1143000"/>
          </a:xfrm>
        </p:spPr>
        <p:txBody>
          <a:bodyPr/>
          <a:lstStyle/>
          <a:p>
            <a:r>
              <a:rPr lang="en-US" b="1" smtClean="0"/>
              <a:t>Job Management</a:t>
            </a:r>
            <a:endParaRPr lang="en-US" smtClean="0"/>
          </a:p>
        </p:txBody>
      </p:sp>
      <p:sp>
        <p:nvSpPr>
          <p:cNvPr id="3" name="Content Placeholder 2"/>
          <p:cNvSpPr>
            <a:spLocks noGrp="1"/>
          </p:cNvSpPr>
          <p:nvPr>
            <p:ph idx="1"/>
          </p:nvPr>
        </p:nvSpPr>
        <p:spPr>
          <a:xfrm>
            <a:off x="152400" y="1600200"/>
            <a:ext cx="8839200" cy="5029200"/>
          </a:xfrm>
        </p:spPr>
        <p:txBody>
          <a:bodyPr>
            <a:normAutofit/>
          </a:bodyPr>
          <a:lstStyle/>
          <a:p>
            <a:pPr>
              <a:defRPr/>
            </a:pPr>
            <a:r>
              <a:rPr lang="en-US" dirty="0" smtClean="0"/>
              <a:t>In selecting the proper backhoe for a project, consideration must be given to the :</a:t>
            </a:r>
          </a:p>
          <a:p>
            <a:pPr lvl="1">
              <a:defRPr/>
            </a:pPr>
            <a:r>
              <a:rPr lang="en-US" dirty="0" smtClean="0">
                <a:ea typeface="+mn-ea"/>
              </a:rPr>
              <a:t>maximum depth, </a:t>
            </a:r>
          </a:p>
          <a:p>
            <a:pPr lvl="1">
              <a:defRPr/>
            </a:pPr>
            <a:r>
              <a:rPr lang="en-US" dirty="0" smtClean="0">
                <a:ea typeface="+mn-ea"/>
              </a:rPr>
              <a:t>working radius, and </a:t>
            </a:r>
          </a:p>
          <a:p>
            <a:pPr lvl="1">
              <a:defRPr/>
            </a:pPr>
            <a:r>
              <a:rPr lang="en-US" dirty="0" smtClean="0">
                <a:ea typeface="+mn-ea"/>
              </a:rPr>
              <a:t>dumping height required. </a:t>
            </a:r>
          </a:p>
          <a:p>
            <a:pPr>
              <a:defRPr/>
            </a:pPr>
            <a:r>
              <a:rPr lang="en-US" dirty="0" smtClean="0"/>
              <a:t>Check also for adequate clearance for the carrier, superstructure, and boom during operation.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274638"/>
            <a:ext cx="8763000" cy="1143000"/>
          </a:xfrm>
        </p:spPr>
        <p:txBody>
          <a:bodyPr/>
          <a:lstStyle/>
          <a:p>
            <a:r>
              <a:rPr lang="en-US" b="1" smtClean="0"/>
              <a:t>Job Management</a:t>
            </a:r>
            <a:endParaRPr lang="en-US" smtClean="0"/>
          </a:p>
        </p:txBody>
      </p:sp>
      <p:sp>
        <p:nvSpPr>
          <p:cNvPr id="52227" name="Content Placeholder 2"/>
          <p:cNvSpPr>
            <a:spLocks noGrp="1"/>
          </p:cNvSpPr>
          <p:nvPr>
            <p:ph idx="1"/>
          </p:nvPr>
        </p:nvSpPr>
        <p:spPr>
          <a:xfrm>
            <a:off x="152400" y="1600200"/>
            <a:ext cx="8839200" cy="5029200"/>
          </a:xfrm>
        </p:spPr>
        <p:txBody>
          <a:bodyPr/>
          <a:lstStyle/>
          <a:p>
            <a:r>
              <a:rPr lang="en-US" smtClean="0"/>
              <a:t>Although the backhoe will excavate fairly hard material, do not use the bucket as a sledge in attempting to fracture rock. </a:t>
            </a:r>
          </a:p>
          <a:p>
            <a:r>
              <a:rPr lang="en-US" smtClean="0"/>
              <a:t>Light blasting, ripping, or use of a power hammer may be necessary to loosen rock sufficiently for excavation. </a:t>
            </a:r>
          </a:p>
          <a:p>
            <a:r>
              <a:rPr lang="en-US" smtClean="0"/>
              <a:t>When lifting pipe into place do not exceed load given in the manufacturer's safe capacity chart for the situation.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b="1" dirty="0" smtClean="0"/>
              <a:t>Excavating and Lifting Equipment</a:t>
            </a:r>
            <a:endParaRPr lang="en-US" dirty="0" smtClean="0"/>
          </a:p>
        </p:txBody>
      </p:sp>
      <p:sp>
        <p:nvSpPr>
          <p:cNvPr id="5123" name="Content Placeholder 2"/>
          <p:cNvSpPr>
            <a:spLocks noGrp="1"/>
          </p:cNvSpPr>
          <p:nvPr>
            <p:ph idx="1"/>
          </p:nvPr>
        </p:nvSpPr>
        <p:spPr/>
        <p:txBody>
          <a:bodyPr/>
          <a:lstStyle/>
          <a:p>
            <a:pPr eaLnBrk="1" hangingPunct="1"/>
            <a:r>
              <a:rPr lang="en-US" smtClean="0"/>
              <a:t>In this chapter we focus on </a:t>
            </a:r>
            <a:endParaRPr lang="en-US" sz="3600" smtClean="0"/>
          </a:p>
          <a:p>
            <a:pPr lvl="1" eaLnBrk="1" hangingPunct="1"/>
            <a:r>
              <a:rPr lang="en-US" smtClean="0"/>
              <a:t>hydraulic excavators and </a:t>
            </a:r>
            <a:endParaRPr lang="en-US" sz="3200" smtClean="0"/>
          </a:p>
          <a:p>
            <a:pPr lvl="1" eaLnBrk="1" hangingPunct="1"/>
            <a:r>
              <a:rPr lang="en-US" smtClean="0"/>
              <a:t>the members of the crane-shovel family used for excavating and lifting operations. </a:t>
            </a:r>
            <a:endParaRPr lang="en-US" sz="3200" smtClean="0"/>
          </a:p>
          <a:p>
            <a:pPr eaLnBrk="1" hangingPunct="1"/>
            <a:r>
              <a:rPr lang="en-US" smtClean="0"/>
              <a:t>Operations involving the dozer, loader, and scraper are described in Chapter 4. </a:t>
            </a:r>
            <a:endParaRPr lang="en-US" sz="3600" smtClean="0"/>
          </a:p>
          <a:p>
            <a:pPr eaLnBrk="1" hangingPunct="1"/>
            <a:r>
              <a:rPr lang="en-US" smtClean="0"/>
              <a:t>Special considerations involved in rock excavation are discussed in Chapter 8.</a:t>
            </a:r>
            <a:endParaRPr lang="en-US" sz="36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smtClean="0"/>
              <a:t>3-3 SHOVELS</a:t>
            </a:r>
            <a:endParaRPr lang="en-US" smtClean="0"/>
          </a:p>
        </p:txBody>
      </p:sp>
      <p:sp>
        <p:nvSpPr>
          <p:cNvPr id="53251" name="Content Placeholder 2"/>
          <p:cNvSpPr>
            <a:spLocks noGrp="1"/>
          </p:cNvSpPr>
          <p:nvPr>
            <p:ph idx="1"/>
          </p:nvPr>
        </p:nvSpPr>
        <p:spPr>
          <a:xfrm>
            <a:off x="152400" y="1600200"/>
            <a:ext cx="8915400" cy="5105400"/>
          </a:xfrm>
        </p:spPr>
        <p:txBody>
          <a:bodyPr/>
          <a:lstStyle/>
          <a:p>
            <a:r>
              <a:rPr lang="en-US" b="1" smtClean="0"/>
              <a:t>Operation and Employment</a:t>
            </a:r>
            <a:endParaRPr lang="en-US" smtClean="0"/>
          </a:p>
          <a:p>
            <a:r>
              <a:rPr lang="en-US" b="1" smtClean="0"/>
              <a:t>Production Estimating</a:t>
            </a:r>
            <a:endParaRPr lang="en-US" smtClean="0"/>
          </a:p>
          <a:p>
            <a:r>
              <a:rPr lang="en-US" b="1" smtClean="0"/>
              <a:t>Job Management</a:t>
            </a: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l="909" t="2597" b="9091"/>
          <a:stretch>
            <a:fillRect/>
          </a:stretch>
        </p:blipFill>
        <p:spPr bwMode="auto">
          <a:xfrm>
            <a:off x="381000" y="1295400"/>
            <a:ext cx="8297863" cy="5181600"/>
          </a:xfrm>
          <a:prstGeom prst="rect">
            <a:avLst/>
          </a:prstGeom>
          <a:noFill/>
          <a:ln w="9525">
            <a:noFill/>
            <a:miter lim="800000"/>
            <a:headEnd/>
            <a:tailEnd/>
          </a:ln>
        </p:spPr>
      </p:pic>
      <p:sp>
        <p:nvSpPr>
          <p:cNvPr id="55299" name="Title 2"/>
          <p:cNvSpPr>
            <a:spLocks noGrp="1"/>
          </p:cNvSpPr>
          <p:nvPr>
            <p:ph type="title"/>
          </p:nvPr>
        </p:nvSpPr>
        <p:spPr>
          <a:xfrm>
            <a:off x="533400" y="76200"/>
            <a:ext cx="8229600" cy="1143000"/>
          </a:xfrm>
        </p:spPr>
        <p:txBody>
          <a:bodyPr/>
          <a:lstStyle/>
          <a:p>
            <a:r>
              <a:rPr lang="en-US" sz="2800" b="1" smtClean="0"/>
              <a:t>FIGURE 3-6:</a:t>
            </a:r>
            <a:r>
              <a:rPr lang="en-US" sz="2800" smtClean="0"/>
              <a:t> Hydraulic shovel.</a:t>
            </a:r>
            <a:br>
              <a:rPr lang="en-US" sz="2800" smtClean="0"/>
            </a:br>
            <a:r>
              <a:rPr lang="en-US" sz="2000" smtClean="0"/>
              <a:t>(Courtesy of Kobelco American, Inc.)</a:t>
            </a:r>
            <a:endParaRPr lang="en-US" sz="2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3966" b="15274"/>
          <a:stretch>
            <a:fillRect/>
          </a:stretch>
        </p:blipFill>
        <p:spPr bwMode="auto">
          <a:xfrm>
            <a:off x="457200" y="1647825"/>
            <a:ext cx="8382000" cy="3381375"/>
          </a:xfrm>
          <a:prstGeom prst="rect">
            <a:avLst/>
          </a:prstGeom>
          <a:noFill/>
          <a:ln w="9525">
            <a:noFill/>
            <a:miter lim="800000"/>
            <a:headEnd/>
            <a:tailEnd/>
          </a:ln>
        </p:spPr>
      </p:pic>
      <p:sp>
        <p:nvSpPr>
          <p:cNvPr id="56323" name="Title 2"/>
          <p:cNvSpPr>
            <a:spLocks noGrp="1"/>
          </p:cNvSpPr>
          <p:nvPr>
            <p:ph type="title"/>
          </p:nvPr>
        </p:nvSpPr>
        <p:spPr/>
        <p:txBody>
          <a:bodyPr/>
          <a:lstStyle/>
          <a:p>
            <a:r>
              <a:rPr lang="en-US" sz="2800" b="1" smtClean="0"/>
              <a:t>FIGURE 3-7</a:t>
            </a:r>
            <a:r>
              <a:rPr lang="en-US" sz="2800" smtClean="0"/>
              <a:t>: Components of a hydraulic shovel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smtClean="0"/>
              <a:t>Operation and Employment</a:t>
            </a:r>
          </a:p>
        </p:txBody>
      </p:sp>
      <p:sp>
        <p:nvSpPr>
          <p:cNvPr id="54275" name="Content Placeholder 2"/>
          <p:cNvSpPr>
            <a:spLocks noGrp="1"/>
          </p:cNvSpPr>
          <p:nvPr>
            <p:ph idx="1"/>
          </p:nvPr>
        </p:nvSpPr>
        <p:spPr>
          <a:xfrm>
            <a:off x="304800" y="1600200"/>
            <a:ext cx="8610600" cy="5105400"/>
          </a:xfrm>
        </p:spPr>
        <p:txBody>
          <a:bodyPr/>
          <a:lstStyle/>
          <a:p>
            <a:r>
              <a:rPr lang="en-US" dirty="0" smtClean="0"/>
              <a:t>The </a:t>
            </a:r>
            <a:r>
              <a:rPr lang="en-US" i="1" dirty="0" smtClean="0"/>
              <a:t>hydraulic shovel </a:t>
            </a:r>
            <a:r>
              <a:rPr lang="en-US" dirty="0" smtClean="0"/>
              <a:t>illustrated in Figure 3-6 </a:t>
            </a:r>
          </a:p>
          <a:p>
            <a:r>
              <a:rPr lang="en-US" dirty="0" smtClean="0"/>
              <a:t>It is also called a :</a:t>
            </a:r>
          </a:p>
          <a:p>
            <a:pPr lvl="1"/>
            <a:r>
              <a:rPr lang="en-US" i="1" dirty="0" smtClean="0"/>
              <a:t> front shovel </a:t>
            </a:r>
            <a:r>
              <a:rPr lang="en-US" dirty="0" smtClean="0"/>
              <a:t>or</a:t>
            </a:r>
          </a:p>
          <a:p>
            <a:pPr lvl="1"/>
            <a:r>
              <a:rPr lang="en-US" dirty="0" smtClean="0"/>
              <a:t> </a:t>
            </a:r>
            <a:r>
              <a:rPr lang="en-US" i="1" dirty="0" smtClean="0"/>
              <a:t>hydraulic excavator-front shovel.</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smtClean="0"/>
              <a:t>Operation and Employment</a:t>
            </a:r>
          </a:p>
        </p:txBody>
      </p:sp>
      <p:sp>
        <p:nvSpPr>
          <p:cNvPr id="54275" name="Content Placeholder 2"/>
          <p:cNvSpPr>
            <a:spLocks noGrp="1"/>
          </p:cNvSpPr>
          <p:nvPr>
            <p:ph idx="1"/>
          </p:nvPr>
        </p:nvSpPr>
        <p:spPr>
          <a:xfrm>
            <a:off x="381000" y="1600200"/>
            <a:ext cx="8458200" cy="5105400"/>
          </a:xfrm>
        </p:spPr>
        <p:txBody>
          <a:bodyPr/>
          <a:lstStyle/>
          <a:p>
            <a:r>
              <a:rPr lang="en-US" dirty="0" smtClean="0"/>
              <a:t>The hydraulic shovel digs with a combination of:</a:t>
            </a:r>
          </a:p>
          <a:p>
            <a:pPr marL="914400" lvl="1" indent="-514350">
              <a:buFont typeface="+mj-lt"/>
              <a:buAutoNum type="arabicPeriod"/>
            </a:pPr>
            <a:r>
              <a:rPr lang="en-US" u="sng" dirty="0" smtClean="0"/>
              <a:t>crowding force </a:t>
            </a:r>
            <a:r>
              <a:rPr lang="en-US" dirty="0" smtClean="0"/>
              <a:t>and</a:t>
            </a:r>
          </a:p>
          <a:p>
            <a:pPr marL="914400" lvl="1" indent="-514350">
              <a:buFont typeface="+mj-lt"/>
              <a:buAutoNum type="arabicPeriod"/>
            </a:pPr>
            <a:r>
              <a:rPr lang="en-US" u="sng" dirty="0" smtClean="0"/>
              <a:t>breakout</a:t>
            </a:r>
            <a:r>
              <a:rPr lang="en-US" dirty="0" smtClean="0"/>
              <a:t> (or prying) force.</a:t>
            </a:r>
          </a:p>
          <a:p>
            <a:r>
              <a:rPr lang="en-US" dirty="0" smtClean="0"/>
              <a:t>illustrated in Figure 3-8.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l="34966"/>
          <a:stretch>
            <a:fillRect/>
          </a:stretch>
        </p:blipFill>
        <p:spPr bwMode="auto">
          <a:xfrm>
            <a:off x="533400" y="1828800"/>
            <a:ext cx="8275638" cy="3962400"/>
          </a:xfrm>
          <a:prstGeom prst="rect">
            <a:avLst/>
          </a:prstGeom>
          <a:noFill/>
          <a:ln w="9525">
            <a:noFill/>
            <a:miter lim="800000"/>
            <a:headEnd/>
            <a:tailEnd/>
          </a:ln>
        </p:spPr>
      </p:pic>
      <p:sp>
        <p:nvSpPr>
          <p:cNvPr id="57347" name="Title 2"/>
          <p:cNvSpPr>
            <a:spLocks noGrp="1"/>
          </p:cNvSpPr>
          <p:nvPr>
            <p:ph type="title"/>
          </p:nvPr>
        </p:nvSpPr>
        <p:spPr/>
        <p:txBody>
          <a:bodyPr/>
          <a:lstStyle/>
          <a:p>
            <a:r>
              <a:rPr lang="en-US" sz="2800" b="1" smtClean="0"/>
              <a:t>FIGURE 3-8</a:t>
            </a:r>
            <a:r>
              <a:rPr lang="en-US" sz="2800" smtClean="0"/>
              <a:t>: Digging action of a hydraulic shovel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b="1" smtClean="0"/>
              <a:t>Operation and Employment</a:t>
            </a:r>
            <a:endParaRPr lang="en-US" smtClean="0"/>
          </a:p>
        </p:txBody>
      </p:sp>
      <p:sp>
        <p:nvSpPr>
          <p:cNvPr id="60419" name="Content Placeholder 2"/>
          <p:cNvSpPr>
            <a:spLocks noGrp="1"/>
          </p:cNvSpPr>
          <p:nvPr>
            <p:ph idx="1"/>
          </p:nvPr>
        </p:nvSpPr>
        <p:spPr>
          <a:xfrm>
            <a:off x="152400" y="1600200"/>
            <a:ext cx="8763000" cy="1524000"/>
          </a:xfrm>
        </p:spPr>
        <p:txBody>
          <a:bodyPr>
            <a:normAutofit lnSpcReduction="10000"/>
          </a:bodyPr>
          <a:lstStyle/>
          <a:p>
            <a:pPr marL="514350" indent="-514350">
              <a:buFont typeface="+mj-lt"/>
              <a:buAutoNum type="arabicPeriod"/>
              <a:defRPr/>
            </a:pPr>
            <a:r>
              <a:rPr lang="en-US" u="sng" dirty="0" smtClean="0"/>
              <a:t>Crowding force</a:t>
            </a:r>
            <a:r>
              <a:rPr lang="en-US" dirty="0" smtClean="0"/>
              <a:t>: is generated by the stick cylinder and acts at the bucket edge on a tangent to the arc of the radius from point A.</a:t>
            </a:r>
          </a:p>
        </p:txBody>
      </p:sp>
      <p:pic>
        <p:nvPicPr>
          <p:cNvPr id="4" name="Picture 2"/>
          <p:cNvPicPr>
            <a:picLocks noChangeAspect="1" noChangeArrowheads="1"/>
          </p:cNvPicPr>
          <p:nvPr/>
        </p:nvPicPr>
        <p:blipFill>
          <a:blip r:embed="rId2" cstate="print"/>
          <a:srcRect l="34966"/>
          <a:stretch>
            <a:fillRect/>
          </a:stretch>
        </p:blipFill>
        <p:spPr bwMode="auto">
          <a:xfrm>
            <a:off x="1600200" y="3200400"/>
            <a:ext cx="5867400" cy="2809329"/>
          </a:xfrm>
          <a:prstGeom prst="rect">
            <a:avLst/>
          </a:prstGeom>
          <a:noFill/>
          <a:ln w="9525">
            <a:noFill/>
            <a:miter lim="800000"/>
            <a:headEnd/>
            <a:tailEnd/>
          </a:ln>
        </p:spPr>
      </p:pic>
      <p:grpSp>
        <p:nvGrpSpPr>
          <p:cNvPr id="8" name="Group 7"/>
          <p:cNvGrpSpPr/>
          <p:nvPr/>
        </p:nvGrpSpPr>
        <p:grpSpPr>
          <a:xfrm>
            <a:off x="3505200" y="3505200"/>
            <a:ext cx="1225947" cy="1905000"/>
            <a:chOff x="3505200" y="3505200"/>
            <a:chExt cx="1225947" cy="1905000"/>
          </a:xfrm>
        </p:grpSpPr>
        <p:cxnSp>
          <p:nvCxnSpPr>
            <p:cNvPr id="5" name="Straight Arrow Connector 4"/>
            <p:cNvCxnSpPr/>
            <p:nvPr/>
          </p:nvCxnSpPr>
          <p:spPr bwMode="auto">
            <a:xfrm rot="16200000" flipH="1">
              <a:off x="3086100" y="3924300"/>
              <a:ext cx="1905000" cy="1066800"/>
            </a:xfrm>
            <a:prstGeom prst="straightConnector1">
              <a:avLst/>
            </a:prstGeom>
            <a:solidFill>
              <a:schemeClr val="accent1"/>
            </a:solidFill>
            <a:ln w="28575" cap="flat" cmpd="sng" algn="ctr">
              <a:solidFill>
                <a:srgbClr val="FF0000"/>
              </a:solidFill>
              <a:prstDash val="solid"/>
              <a:round/>
              <a:headEnd type="arrow" w="med" len="med"/>
              <a:tailEnd type="none" w="med" len="med"/>
            </a:ln>
            <a:effectLst/>
          </p:spPr>
        </p:cxnSp>
        <p:sp>
          <p:nvSpPr>
            <p:cNvPr id="7" name="Rectangle 6"/>
            <p:cNvSpPr/>
            <p:nvPr/>
          </p:nvSpPr>
          <p:spPr bwMode="auto">
            <a:xfrm rot="19906037">
              <a:off x="4516980" y="5122103"/>
              <a:ext cx="214167" cy="204781"/>
            </a:xfrm>
            <a:prstGeom prst="rect">
              <a:avLst/>
            </a:prstGeom>
            <a:blipFill>
              <a:blip r:embed="rId3" cstate="print"/>
              <a:tile tx="0" ty="0" sx="100000" sy="100000" flip="none" algn="tl"/>
            </a:blip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b="1" smtClean="0"/>
              <a:t>Operation and Employment</a:t>
            </a:r>
            <a:endParaRPr lang="en-US" smtClean="0"/>
          </a:p>
        </p:txBody>
      </p:sp>
      <p:sp>
        <p:nvSpPr>
          <p:cNvPr id="60419" name="Content Placeholder 2"/>
          <p:cNvSpPr>
            <a:spLocks noGrp="1"/>
          </p:cNvSpPr>
          <p:nvPr>
            <p:ph idx="1"/>
          </p:nvPr>
        </p:nvSpPr>
        <p:spPr>
          <a:xfrm>
            <a:off x="152400" y="1600200"/>
            <a:ext cx="8763000" cy="2057400"/>
          </a:xfrm>
        </p:spPr>
        <p:txBody>
          <a:bodyPr>
            <a:normAutofit/>
          </a:bodyPr>
          <a:lstStyle/>
          <a:p>
            <a:pPr marL="514350" indent="-514350">
              <a:buFont typeface="+mj-lt"/>
              <a:buAutoNum type="arabicPeriod" startAt="2"/>
              <a:defRPr/>
            </a:pPr>
            <a:r>
              <a:rPr lang="en-US" u="sng" dirty="0" smtClean="0"/>
              <a:t>Breakout force</a:t>
            </a:r>
            <a:r>
              <a:rPr lang="en-US" dirty="0" smtClean="0"/>
              <a:t>: is generated by the bucket cylinder and acts at the bucket edge on a tangent to the arc of the radius through point </a:t>
            </a:r>
            <a:r>
              <a:rPr lang="en-US" i="1" dirty="0" smtClean="0"/>
              <a:t>B.</a:t>
            </a:r>
          </a:p>
        </p:txBody>
      </p:sp>
      <p:pic>
        <p:nvPicPr>
          <p:cNvPr id="4" name="Picture 2"/>
          <p:cNvPicPr>
            <a:picLocks noChangeAspect="1" noChangeArrowheads="1"/>
          </p:cNvPicPr>
          <p:nvPr/>
        </p:nvPicPr>
        <p:blipFill>
          <a:blip r:embed="rId2" cstate="print"/>
          <a:srcRect l="34966"/>
          <a:stretch>
            <a:fillRect/>
          </a:stretch>
        </p:blipFill>
        <p:spPr bwMode="auto">
          <a:xfrm>
            <a:off x="1676400" y="3429000"/>
            <a:ext cx="5867400" cy="2809329"/>
          </a:xfrm>
          <a:prstGeom prst="rect">
            <a:avLst/>
          </a:prstGeom>
          <a:noFill/>
          <a:ln w="9525">
            <a:noFill/>
            <a:miter lim="800000"/>
            <a:headEnd/>
            <a:tailEnd/>
          </a:ln>
        </p:spPr>
      </p:pic>
      <p:grpSp>
        <p:nvGrpSpPr>
          <p:cNvPr id="17" name="Group 16"/>
          <p:cNvGrpSpPr/>
          <p:nvPr/>
        </p:nvGrpSpPr>
        <p:grpSpPr>
          <a:xfrm>
            <a:off x="4038600" y="4876800"/>
            <a:ext cx="732123" cy="685800"/>
            <a:chOff x="4038600" y="4876800"/>
            <a:chExt cx="732123" cy="685800"/>
          </a:xfrm>
        </p:grpSpPr>
        <p:cxnSp>
          <p:nvCxnSpPr>
            <p:cNvPr id="6" name="Straight Arrow Connector 5"/>
            <p:cNvCxnSpPr/>
            <p:nvPr/>
          </p:nvCxnSpPr>
          <p:spPr bwMode="auto">
            <a:xfrm rot="16200000" flipH="1">
              <a:off x="4000500" y="4914900"/>
              <a:ext cx="685800" cy="609600"/>
            </a:xfrm>
            <a:prstGeom prst="straightConnector1">
              <a:avLst/>
            </a:prstGeom>
            <a:solidFill>
              <a:schemeClr val="accent1"/>
            </a:solidFill>
            <a:ln w="28575" cap="flat" cmpd="sng" algn="ctr">
              <a:solidFill>
                <a:srgbClr val="FF0000"/>
              </a:solidFill>
              <a:prstDash val="solid"/>
              <a:round/>
              <a:headEnd type="arrow" w="med" len="med"/>
              <a:tailEnd type="none" w="med" len="med"/>
            </a:ln>
            <a:effectLst/>
          </p:spPr>
        </p:cxnSp>
        <p:sp>
          <p:nvSpPr>
            <p:cNvPr id="16" name="Rectangle 15"/>
            <p:cNvSpPr/>
            <p:nvPr/>
          </p:nvSpPr>
          <p:spPr bwMode="auto">
            <a:xfrm rot="18929095">
              <a:off x="4595569" y="5347134"/>
              <a:ext cx="175154" cy="184674"/>
            </a:xfrm>
            <a:prstGeom prst="rect">
              <a:avLst/>
            </a:prstGeom>
            <a:blipFill>
              <a:blip r:embed="rId3" cstate="print"/>
              <a:tile tx="0" ty="0" sx="100000" sy="100000" flip="none" algn="tl"/>
            </a:blip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b="1" smtClean="0"/>
              <a:t>Operation and Employment</a:t>
            </a:r>
            <a:endParaRPr lang="en-US" smtClean="0"/>
          </a:p>
        </p:txBody>
      </p:sp>
      <p:sp>
        <p:nvSpPr>
          <p:cNvPr id="59395" name="Content Placeholder 2"/>
          <p:cNvSpPr>
            <a:spLocks noGrp="1"/>
          </p:cNvSpPr>
          <p:nvPr>
            <p:ph idx="1"/>
          </p:nvPr>
        </p:nvSpPr>
        <p:spPr>
          <a:xfrm>
            <a:off x="152400" y="1600200"/>
            <a:ext cx="8915400" cy="5105400"/>
          </a:xfrm>
        </p:spPr>
        <p:txBody>
          <a:bodyPr/>
          <a:lstStyle/>
          <a:p>
            <a:r>
              <a:rPr lang="en-US" dirty="0" smtClean="0"/>
              <a:t>For hydraulic shovels, there are 2 types of Bucket available:</a:t>
            </a:r>
          </a:p>
          <a:p>
            <a:pPr lvl="1"/>
            <a:r>
              <a:rPr lang="en-US" dirty="0" smtClean="0"/>
              <a:t>front-dump buckets and </a:t>
            </a:r>
          </a:p>
          <a:p>
            <a:pPr lvl="1"/>
            <a:r>
              <a:rPr lang="en-US" dirty="0" smtClean="0"/>
              <a:t>bottom-dump buckets.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b="1" dirty="0" smtClean="0"/>
              <a:t>Operation and Employment</a:t>
            </a:r>
            <a:endParaRPr lang="en-US" dirty="0" smtClean="0"/>
          </a:p>
        </p:txBody>
      </p:sp>
      <p:sp>
        <p:nvSpPr>
          <p:cNvPr id="59395" name="Content Placeholder 2"/>
          <p:cNvSpPr>
            <a:spLocks noGrp="1"/>
          </p:cNvSpPr>
          <p:nvPr>
            <p:ph idx="1"/>
          </p:nvPr>
        </p:nvSpPr>
        <p:spPr>
          <a:xfrm>
            <a:off x="152400" y="1600200"/>
            <a:ext cx="8915400" cy="5105400"/>
          </a:xfrm>
        </p:spPr>
        <p:txBody>
          <a:bodyPr>
            <a:normAutofit lnSpcReduction="10000"/>
          </a:bodyPr>
          <a:lstStyle/>
          <a:p>
            <a:r>
              <a:rPr lang="en-US" u="sng" dirty="0" smtClean="0"/>
              <a:t>Bottom-dump buckets </a:t>
            </a:r>
            <a:r>
              <a:rPr lang="en-US" dirty="0" smtClean="0"/>
              <a:t>are:</a:t>
            </a:r>
            <a:endParaRPr lang="en-US" sz="3600" dirty="0" smtClean="0"/>
          </a:p>
          <a:p>
            <a:pPr lvl="1"/>
            <a:r>
              <a:rPr lang="en-US" dirty="0" smtClean="0"/>
              <a:t>more versatile, </a:t>
            </a:r>
            <a:endParaRPr lang="en-US" sz="3200" dirty="0" smtClean="0"/>
          </a:p>
          <a:p>
            <a:pPr lvl="1"/>
            <a:r>
              <a:rPr lang="en-US" dirty="0" smtClean="0"/>
              <a:t>provide greater reach and dump clearance, and </a:t>
            </a:r>
            <a:endParaRPr lang="en-US" sz="3200" dirty="0" smtClean="0"/>
          </a:p>
          <a:p>
            <a:pPr lvl="1"/>
            <a:r>
              <a:rPr lang="en-US" dirty="0" smtClean="0"/>
              <a:t>produce less spillage.</a:t>
            </a:r>
          </a:p>
          <a:p>
            <a:pPr lvl="1"/>
            <a:r>
              <a:rPr lang="en-US" dirty="0" smtClean="0"/>
              <a:t>Bottom-dump buckets are heavier than front-dump buckets of equal capacity,</a:t>
            </a:r>
          </a:p>
          <a:p>
            <a:pPr lvl="2"/>
            <a:r>
              <a:rPr lang="en-US" dirty="0" smtClean="0"/>
              <a:t>resulting in a lower bucket capacity for equal bucket weight.</a:t>
            </a:r>
          </a:p>
          <a:p>
            <a:r>
              <a:rPr lang="en-US" u="sng" dirty="0" smtClean="0"/>
              <a:t>Front-dump buckets</a:t>
            </a:r>
            <a:r>
              <a:rPr lang="en-US" dirty="0" smtClean="0"/>
              <a:t>:</a:t>
            </a:r>
          </a:p>
          <a:p>
            <a:pPr lvl="1"/>
            <a:r>
              <a:rPr lang="en-US" dirty="0" smtClean="0"/>
              <a:t>cost less and </a:t>
            </a:r>
          </a:p>
          <a:p>
            <a:pPr lvl="1"/>
            <a:r>
              <a:rPr lang="en-US" dirty="0" smtClean="0"/>
              <a:t>require less maintenance.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274638"/>
            <a:ext cx="8610600" cy="1143000"/>
          </a:xfrm>
        </p:spPr>
        <p:txBody>
          <a:bodyPr/>
          <a:lstStyle/>
          <a:p>
            <a:pPr eaLnBrk="1" hangingPunct="1"/>
            <a:r>
              <a:rPr lang="en-US" b="1" dirty="0" smtClean="0"/>
              <a:t>Excavators and Crane-Shovels</a:t>
            </a:r>
            <a:endParaRPr lang="en-US" dirty="0" smtClean="0"/>
          </a:p>
        </p:txBody>
      </p:sp>
      <p:sp>
        <p:nvSpPr>
          <p:cNvPr id="6147" name="Content Placeholder 2"/>
          <p:cNvSpPr>
            <a:spLocks noGrp="1"/>
          </p:cNvSpPr>
          <p:nvPr>
            <p:ph idx="1"/>
          </p:nvPr>
        </p:nvSpPr>
        <p:spPr/>
        <p:txBody>
          <a:bodyPr/>
          <a:lstStyle/>
          <a:p>
            <a:pPr eaLnBrk="1" hangingPunct="1"/>
            <a:r>
              <a:rPr lang="en-US" dirty="0" smtClean="0"/>
              <a:t>From this machine evolved a family of cable-operated construction machines known as the </a:t>
            </a:r>
            <a:r>
              <a:rPr lang="en-US" i="1" dirty="0" smtClean="0"/>
              <a:t>crane shovel. </a:t>
            </a:r>
            <a:endParaRPr lang="en-US" sz="3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b="1" dirty="0" smtClean="0"/>
              <a:t>Operation and Employment</a:t>
            </a:r>
            <a:endParaRPr lang="en-US" dirty="0" smtClean="0"/>
          </a:p>
        </p:txBody>
      </p:sp>
      <p:sp>
        <p:nvSpPr>
          <p:cNvPr id="60419" name="Content Placeholder 2"/>
          <p:cNvSpPr>
            <a:spLocks noGrp="1"/>
          </p:cNvSpPr>
          <p:nvPr>
            <p:ph idx="1"/>
          </p:nvPr>
        </p:nvSpPr>
        <p:spPr>
          <a:xfrm>
            <a:off x="413655" y="1415144"/>
            <a:ext cx="8414660" cy="5181600"/>
          </a:xfrm>
        </p:spPr>
        <p:txBody>
          <a:bodyPr>
            <a:normAutofit lnSpcReduction="10000"/>
          </a:bodyPr>
          <a:lstStyle/>
          <a:p>
            <a:r>
              <a:rPr lang="en-US" sz="3600" dirty="0" smtClean="0"/>
              <a:t>Shovel has a limited ability to dig below track level.</a:t>
            </a:r>
          </a:p>
          <a:p>
            <a:pPr lvl="1"/>
            <a:r>
              <a:rPr lang="en-US" dirty="0" smtClean="0"/>
              <a:t>It is most efficient when digging </a:t>
            </a:r>
            <a:r>
              <a:rPr lang="en-US" u="sng" dirty="0" smtClean="0">
                <a:effectLst>
                  <a:outerShdw blurRad="38100" dist="38100" dir="2700000" algn="tl">
                    <a:srgbClr val="000000">
                      <a:alpha val="43137"/>
                    </a:srgbClr>
                  </a:outerShdw>
                </a:effectLst>
              </a:rPr>
              <a:t>above</a:t>
            </a:r>
            <a:r>
              <a:rPr lang="en-US" dirty="0" smtClean="0">
                <a:effectLst>
                  <a:outerShdw blurRad="38100" dist="38100" dir="2700000" algn="tl">
                    <a:srgbClr val="000000">
                      <a:alpha val="43137"/>
                    </a:srgbClr>
                  </a:outerShdw>
                </a:effectLst>
              </a:rPr>
              <a:t> </a:t>
            </a:r>
            <a:r>
              <a:rPr lang="en-US" dirty="0" smtClean="0"/>
              <a:t>track level.</a:t>
            </a:r>
          </a:p>
          <a:p>
            <a:r>
              <a:rPr lang="en-US" sz="3600" dirty="0" smtClean="0"/>
              <a:t>For most effective digging, the shovel should have a vertical face to dig against. </a:t>
            </a:r>
            <a:endParaRPr lang="en-US" sz="4000" dirty="0" smtClean="0"/>
          </a:p>
          <a:p>
            <a:pPr lvl="1"/>
            <a:r>
              <a:rPr lang="en-US" dirty="0" smtClean="0"/>
              <a:t>This surface, known as </a:t>
            </a:r>
            <a:r>
              <a:rPr lang="en-US" i="1" dirty="0" smtClean="0"/>
              <a:t>digging face</a:t>
            </a:r>
            <a:r>
              <a:rPr lang="en-US" dirty="0" smtClean="0"/>
              <a:t>,</a:t>
            </a:r>
          </a:p>
          <a:p>
            <a:pPr lvl="1"/>
            <a:r>
              <a:rPr lang="en-US" dirty="0" smtClean="0"/>
              <a:t>It is easily formed when excavating a bank of hillside.</a:t>
            </a:r>
            <a:endParaRPr lang="en-US" sz="3600" dirty="0" smtClean="0"/>
          </a:p>
          <a:p>
            <a:endParaRPr lang="en-US" sz="36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b="1" smtClean="0"/>
              <a:t>Production Estimating</a:t>
            </a:r>
            <a:endParaRPr lang="en-US" smtClean="0"/>
          </a:p>
        </p:txBody>
      </p:sp>
      <p:sp>
        <p:nvSpPr>
          <p:cNvPr id="3" name="Content Placeholder 2"/>
          <p:cNvSpPr>
            <a:spLocks noGrp="1"/>
          </p:cNvSpPr>
          <p:nvPr>
            <p:ph idx="1"/>
          </p:nvPr>
        </p:nvSpPr>
        <p:spPr>
          <a:xfrm>
            <a:off x="152400" y="1589312"/>
            <a:ext cx="8915400" cy="4876800"/>
          </a:xfrm>
        </p:spPr>
        <p:txBody>
          <a:bodyPr>
            <a:normAutofit fontScale="85000" lnSpcReduction="10000"/>
          </a:bodyPr>
          <a:lstStyle/>
          <a:p>
            <a:pPr>
              <a:defRPr/>
            </a:pPr>
            <a:r>
              <a:rPr lang="en-US" sz="3600" dirty="0" smtClean="0"/>
              <a:t>Production for hydraulic shovels may be estimated using Equation 3-2 together with Table 3-6, which has been prepared from manufacturers' data.</a:t>
            </a:r>
          </a:p>
          <a:p>
            <a:pPr>
              <a:buFontTx/>
              <a:buNone/>
              <a:defRPr/>
            </a:pPr>
            <a:r>
              <a:rPr lang="en-US" sz="1500" dirty="0" smtClean="0"/>
              <a:t> </a:t>
            </a:r>
          </a:p>
          <a:p>
            <a:pPr>
              <a:buFontTx/>
              <a:buNone/>
              <a:defRPr/>
            </a:pPr>
            <a:r>
              <a:rPr lang="en-US" sz="3100" dirty="0" smtClean="0"/>
              <a:t>Production (LCY/h or LCM/h) = </a:t>
            </a:r>
            <a:r>
              <a:rPr lang="en-US" sz="3100" i="1" dirty="0" smtClean="0"/>
              <a:t>C</a:t>
            </a:r>
            <a:r>
              <a:rPr lang="en-US" sz="3100" dirty="0" smtClean="0"/>
              <a:t> × </a:t>
            </a:r>
            <a:r>
              <a:rPr lang="en-US" sz="3100" i="1" dirty="0" smtClean="0"/>
              <a:t>S</a:t>
            </a:r>
            <a:r>
              <a:rPr lang="en-US" sz="3100" dirty="0" smtClean="0"/>
              <a:t> × </a:t>
            </a:r>
            <a:r>
              <a:rPr lang="en-US" sz="3100" i="1" dirty="0" smtClean="0"/>
              <a:t>V </a:t>
            </a:r>
            <a:r>
              <a:rPr lang="en-US" sz="3100" dirty="0" smtClean="0"/>
              <a:t>× </a:t>
            </a:r>
            <a:r>
              <a:rPr lang="en-US" sz="3100" i="1" dirty="0" smtClean="0"/>
              <a:t>B </a:t>
            </a:r>
            <a:r>
              <a:rPr lang="en-US" sz="3100" dirty="0" smtClean="0"/>
              <a:t>× </a:t>
            </a:r>
            <a:r>
              <a:rPr lang="en-US" sz="3100" i="1" dirty="0" smtClean="0"/>
              <a:t>E </a:t>
            </a:r>
            <a:r>
              <a:rPr lang="en-US" sz="3100" dirty="0" smtClean="0"/>
              <a:t>(3-2)</a:t>
            </a:r>
          </a:p>
          <a:p>
            <a:pPr>
              <a:buFontTx/>
              <a:buNone/>
              <a:defRPr/>
            </a:pPr>
            <a:r>
              <a:rPr lang="en-US" sz="1300" dirty="0" smtClean="0"/>
              <a:t> </a:t>
            </a:r>
            <a:endParaRPr lang="en-US" sz="400" dirty="0" smtClean="0"/>
          </a:p>
          <a:p>
            <a:pPr>
              <a:buFontTx/>
              <a:buNone/>
              <a:defRPr/>
            </a:pPr>
            <a:r>
              <a:rPr lang="en-US" sz="3100" dirty="0" smtClean="0"/>
              <a:t>where 	</a:t>
            </a:r>
            <a:r>
              <a:rPr lang="en-US" sz="3100" i="1" dirty="0" smtClean="0"/>
              <a:t>C</a:t>
            </a:r>
            <a:r>
              <a:rPr lang="en-US" sz="3100" dirty="0" smtClean="0"/>
              <a:t> =cycles/h (Table 3-6)</a:t>
            </a:r>
          </a:p>
          <a:p>
            <a:pPr>
              <a:buFontTx/>
              <a:buNone/>
              <a:defRPr/>
            </a:pPr>
            <a:r>
              <a:rPr lang="en-US" sz="3100" i="1" dirty="0" smtClean="0"/>
              <a:t>			S</a:t>
            </a:r>
            <a:r>
              <a:rPr lang="en-US" sz="3100" dirty="0" smtClean="0"/>
              <a:t> =swing factor (Table 3-6)</a:t>
            </a:r>
          </a:p>
          <a:p>
            <a:pPr>
              <a:buFontTx/>
              <a:buNone/>
              <a:defRPr/>
            </a:pPr>
            <a:r>
              <a:rPr lang="en-US" sz="3100" i="1" dirty="0" smtClean="0"/>
              <a:t>			V </a:t>
            </a:r>
            <a:r>
              <a:rPr lang="en-US" sz="3100" dirty="0" smtClean="0"/>
              <a:t>= heaped bucket volume (LCY or LCM)</a:t>
            </a:r>
          </a:p>
          <a:p>
            <a:pPr>
              <a:buFontTx/>
              <a:buNone/>
              <a:defRPr/>
            </a:pPr>
            <a:r>
              <a:rPr lang="en-US" sz="3100" i="1" dirty="0" smtClean="0"/>
              <a:t>			B </a:t>
            </a:r>
            <a:r>
              <a:rPr lang="en-US" sz="3100" dirty="0" smtClean="0"/>
              <a:t>=bucket fill factor (Table 3-2)</a:t>
            </a:r>
          </a:p>
          <a:p>
            <a:pPr>
              <a:buFontTx/>
              <a:buNone/>
              <a:defRPr/>
            </a:pPr>
            <a:r>
              <a:rPr lang="en-US" sz="3100" i="1" dirty="0" smtClean="0"/>
              <a:t>			E </a:t>
            </a:r>
            <a:r>
              <a:rPr lang="en-US" sz="3100" dirty="0" smtClean="0"/>
              <a:t>=job efficiency</a:t>
            </a:r>
          </a:p>
          <a:p>
            <a:pPr>
              <a:buFontTx/>
              <a:buNone/>
              <a:defRPr/>
            </a:pPr>
            <a:endParaRPr lang="en-US" sz="36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cstate="print"/>
          <a:srcRect/>
          <a:stretch>
            <a:fillRect/>
          </a:stretch>
        </p:blipFill>
        <p:spPr bwMode="auto">
          <a:xfrm>
            <a:off x="533400" y="457200"/>
            <a:ext cx="8334375" cy="60579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EXAMPLE 3-3</a:t>
            </a:r>
            <a:endParaRPr lang="en-US" dirty="0"/>
          </a:p>
        </p:txBody>
      </p:sp>
      <p:sp>
        <p:nvSpPr>
          <p:cNvPr id="69635" name="Content Placeholder 2"/>
          <p:cNvSpPr>
            <a:spLocks noGrp="1"/>
          </p:cNvSpPr>
          <p:nvPr>
            <p:ph idx="1"/>
          </p:nvPr>
        </p:nvSpPr>
        <p:spPr>
          <a:xfrm>
            <a:off x="228600" y="1600200"/>
            <a:ext cx="8686800" cy="4525963"/>
          </a:xfrm>
        </p:spPr>
        <p:txBody>
          <a:bodyPr/>
          <a:lstStyle/>
          <a:p>
            <a:r>
              <a:rPr lang="en-US" dirty="0" smtClean="0"/>
              <a:t>Find the expected production in loose cubic yards (LCM) per hour of:</a:t>
            </a:r>
          </a:p>
          <a:p>
            <a:pPr lvl="1"/>
            <a:r>
              <a:rPr lang="en-US" dirty="0" smtClean="0"/>
              <a:t> a 3-yd (2.3-m3) hydraulic shovel equipped with a front-dump bucket. </a:t>
            </a:r>
          </a:p>
          <a:p>
            <a:pPr lvl="1"/>
            <a:r>
              <a:rPr lang="en-US" dirty="0" smtClean="0"/>
              <a:t>The material is common earth with a bucket fill factor of 1.0. </a:t>
            </a:r>
          </a:p>
          <a:p>
            <a:pPr lvl="1"/>
            <a:r>
              <a:rPr lang="en-US" dirty="0" smtClean="0"/>
              <a:t>The average angle of swing is 75°and</a:t>
            </a:r>
          </a:p>
          <a:p>
            <a:pPr lvl="1"/>
            <a:r>
              <a:rPr lang="en-US" dirty="0" smtClean="0"/>
              <a:t> job efficiency is 0.80.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EXAMPLE 3-3</a:t>
            </a:r>
            <a:endParaRPr lang="en-US" dirty="0"/>
          </a:p>
        </p:txBody>
      </p:sp>
      <p:sp>
        <p:nvSpPr>
          <p:cNvPr id="70659" name="Content Placeholder 2"/>
          <p:cNvSpPr>
            <a:spLocks noGrp="1"/>
          </p:cNvSpPr>
          <p:nvPr>
            <p:ph idx="1"/>
          </p:nvPr>
        </p:nvSpPr>
        <p:spPr>
          <a:xfrm>
            <a:off x="152400" y="1295400"/>
            <a:ext cx="8839200" cy="5334000"/>
          </a:xfrm>
        </p:spPr>
        <p:txBody>
          <a:bodyPr/>
          <a:lstStyle/>
          <a:p>
            <a:pPr algn="ctr">
              <a:lnSpc>
                <a:spcPct val="150000"/>
              </a:lnSpc>
              <a:buFontTx/>
              <a:buNone/>
            </a:pPr>
            <a:r>
              <a:rPr lang="en-US" sz="2800" b="1" i="1" u="sng" dirty="0" smtClean="0"/>
              <a:t>Solution</a:t>
            </a:r>
            <a:endParaRPr lang="en-US" sz="2800" dirty="0" smtClean="0"/>
          </a:p>
          <a:p>
            <a:pPr>
              <a:buFontTx/>
              <a:buNone/>
            </a:pPr>
            <a:r>
              <a:rPr lang="en-US" sz="2800" dirty="0" smtClean="0"/>
              <a:t>Standard cycles  = 150/60 min (Table 3-3)</a:t>
            </a:r>
          </a:p>
          <a:p>
            <a:pPr>
              <a:buFontTx/>
              <a:buNone/>
            </a:pPr>
            <a:r>
              <a:rPr lang="en-US" sz="2800" dirty="0" smtClean="0"/>
              <a:t>Swing factor 	=1.05 (Table 3-3)</a:t>
            </a:r>
          </a:p>
          <a:p>
            <a:pPr>
              <a:buFontTx/>
              <a:buNone/>
            </a:pPr>
            <a:r>
              <a:rPr lang="en-US" sz="2800" dirty="0" smtClean="0"/>
              <a:t>Bucket volume    = 3.0 LCY (2.3 LCM3)</a:t>
            </a:r>
          </a:p>
          <a:p>
            <a:pPr>
              <a:buFontTx/>
              <a:buNone/>
            </a:pPr>
            <a:r>
              <a:rPr lang="en-US" sz="2800" dirty="0" smtClean="0"/>
              <a:t>Bucket fill factor  = 1.0</a:t>
            </a:r>
          </a:p>
          <a:p>
            <a:pPr>
              <a:buFontTx/>
              <a:buNone/>
            </a:pPr>
            <a:r>
              <a:rPr lang="en-US" sz="2800" dirty="0" smtClean="0"/>
              <a:t>Job efficiency      = 0.80</a:t>
            </a:r>
          </a:p>
          <a:p>
            <a:pPr>
              <a:buFontTx/>
              <a:buNone/>
            </a:pPr>
            <a:r>
              <a:rPr lang="en-US" sz="2800" dirty="0" smtClean="0"/>
              <a:t>Production 		= 150 × 1.05 × 3.0 × 1.0 × 0.80 </a:t>
            </a:r>
          </a:p>
          <a:p>
            <a:pPr>
              <a:buFontTx/>
              <a:buNone/>
            </a:pPr>
            <a:r>
              <a:rPr lang="en-US" sz="2800" dirty="0" smtClean="0"/>
              <a:t>			 	= 378 LCY/h</a:t>
            </a:r>
          </a:p>
          <a:p>
            <a:pPr>
              <a:buFontTx/>
              <a:buNone/>
            </a:pPr>
            <a:r>
              <a:rPr lang="en-US" sz="2800" dirty="0" smtClean="0"/>
              <a:t>			        [= 150 × 1.05 × 2.3 × 1.0 × 0.80 </a:t>
            </a:r>
          </a:p>
          <a:p>
            <a:pPr>
              <a:buFontTx/>
              <a:buNone/>
            </a:pPr>
            <a:r>
              <a:rPr lang="en-US" sz="2800" dirty="0" smtClean="0"/>
              <a:t>     	 	 	= 290 LCM/h]</a:t>
            </a:r>
          </a:p>
          <a:p>
            <a:endParaRPr lang="en-US" sz="28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smtClean="0"/>
              <a:t>Job Management</a:t>
            </a:r>
            <a:endParaRPr lang="en-US" smtClean="0"/>
          </a:p>
        </p:txBody>
      </p:sp>
      <p:sp>
        <p:nvSpPr>
          <p:cNvPr id="72707" name="Content Placeholder 2"/>
          <p:cNvSpPr>
            <a:spLocks noGrp="1"/>
          </p:cNvSpPr>
          <p:nvPr>
            <p:ph idx="1"/>
          </p:nvPr>
        </p:nvSpPr>
        <p:spPr>
          <a:xfrm>
            <a:off x="304800" y="1447800"/>
            <a:ext cx="8479971" cy="5181600"/>
          </a:xfrm>
        </p:spPr>
        <p:txBody>
          <a:bodyPr/>
          <a:lstStyle/>
          <a:p>
            <a:r>
              <a:rPr lang="en-US" dirty="0" smtClean="0"/>
              <a:t>The two major factors controlling shovel production are:</a:t>
            </a:r>
          </a:p>
          <a:p>
            <a:pPr lvl="1"/>
            <a:r>
              <a:rPr lang="en-US" smtClean="0"/>
              <a:t>the </a:t>
            </a:r>
            <a:r>
              <a:rPr lang="en-US" dirty="0" smtClean="0"/>
              <a:t>swing angle and </a:t>
            </a:r>
          </a:p>
          <a:p>
            <a:pPr lvl="1"/>
            <a:r>
              <a:rPr lang="en-US" dirty="0" smtClean="0"/>
              <a:t>lost time during the production cycle.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74638"/>
            <a:ext cx="8610600" cy="1143000"/>
          </a:xfrm>
        </p:spPr>
        <p:txBody>
          <a:bodyPr/>
          <a:lstStyle/>
          <a:p>
            <a:pPr eaLnBrk="1" hangingPunct="1"/>
            <a:r>
              <a:rPr lang="en-US" b="1" dirty="0" smtClean="0"/>
              <a:t>Excavators and Crane-Shovels</a:t>
            </a:r>
            <a:endParaRPr lang="en-US" dirty="0" smtClean="0"/>
          </a:p>
        </p:txBody>
      </p:sp>
      <p:sp>
        <p:nvSpPr>
          <p:cNvPr id="7171" name="Content Placeholder 2"/>
          <p:cNvSpPr>
            <a:spLocks noGrp="1"/>
          </p:cNvSpPr>
          <p:nvPr>
            <p:ph idx="1"/>
          </p:nvPr>
        </p:nvSpPr>
        <p:spPr/>
        <p:txBody>
          <a:bodyPr/>
          <a:lstStyle/>
          <a:p>
            <a:pPr eaLnBrk="1" hangingPunct="1"/>
            <a:r>
              <a:rPr lang="en-US" smtClean="0"/>
              <a:t>Members of this family include:</a:t>
            </a:r>
            <a:endParaRPr lang="en-US" sz="3600" smtClean="0"/>
          </a:p>
          <a:p>
            <a:pPr lvl="1" eaLnBrk="1" hangingPunct="1"/>
            <a:r>
              <a:rPr lang="en-US" smtClean="0"/>
              <a:t>the shovel, </a:t>
            </a:r>
            <a:endParaRPr lang="en-US" sz="3200" smtClean="0"/>
          </a:p>
          <a:p>
            <a:pPr lvl="1" eaLnBrk="1" hangingPunct="1"/>
            <a:r>
              <a:rPr lang="en-US" smtClean="0"/>
              <a:t>backhoe, </a:t>
            </a:r>
            <a:endParaRPr lang="en-US" sz="3200" smtClean="0"/>
          </a:p>
          <a:p>
            <a:pPr lvl="1" eaLnBrk="1" hangingPunct="1"/>
            <a:r>
              <a:rPr lang="en-US" smtClean="0"/>
              <a:t>dragline, </a:t>
            </a:r>
          </a:p>
          <a:p>
            <a:pPr lvl="1" eaLnBrk="1" hangingPunct="1"/>
            <a:r>
              <a:rPr lang="en-US" smtClean="0"/>
              <a:t>clamshell, </a:t>
            </a:r>
            <a:endParaRPr lang="en-US" sz="3200" smtClean="0"/>
          </a:p>
          <a:p>
            <a:pPr lvl="1" eaLnBrk="1" hangingPunct="1"/>
            <a:r>
              <a:rPr lang="en-US" smtClean="0"/>
              <a:t>mobile crane, and </a:t>
            </a:r>
            <a:endParaRPr lang="en-US" sz="3200" smtClean="0"/>
          </a:p>
          <a:p>
            <a:pPr lvl="1" eaLnBrk="1" hangingPunct="1"/>
            <a:r>
              <a:rPr lang="en-US" smtClean="0"/>
              <a:t>pile driver.</a:t>
            </a:r>
            <a:endParaRPr lang="en-US" sz="3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74638"/>
            <a:ext cx="8458200" cy="1143000"/>
          </a:xfrm>
        </p:spPr>
        <p:txBody>
          <a:bodyPr/>
          <a:lstStyle/>
          <a:p>
            <a:pPr eaLnBrk="1" hangingPunct="1"/>
            <a:r>
              <a:rPr lang="en-US" b="1" dirty="0" smtClean="0"/>
              <a:t>Excavators and Crane-Shovels</a:t>
            </a:r>
            <a:endParaRPr lang="en-US" dirty="0" smtClean="0"/>
          </a:p>
        </p:txBody>
      </p:sp>
      <p:sp>
        <p:nvSpPr>
          <p:cNvPr id="8195" name="Content Placeholder 2"/>
          <p:cNvSpPr>
            <a:spLocks noGrp="1"/>
          </p:cNvSpPr>
          <p:nvPr>
            <p:ph idx="1"/>
          </p:nvPr>
        </p:nvSpPr>
        <p:spPr/>
        <p:txBody>
          <a:bodyPr/>
          <a:lstStyle/>
          <a:p>
            <a:pPr eaLnBrk="1" hangingPunct="1"/>
            <a:r>
              <a:rPr lang="en-US" i="1" dirty="0" smtClean="0"/>
              <a:t>hydraulic excavators </a:t>
            </a:r>
            <a:r>
              <a:rPr lang="en-US" dirty="0" smtClean="0"/>
              <a:t>(Figure 3-1) have largely replaced the cable-operated crane-shovel family. </a:t>
            </a:r>
          </a:p>
          <a:p>
            <a:pPr eaLnBrk="1" hangingPunct="1"/>
            <a:r>
              <a:rPr lang="en-US" dirty="0" smtClean="0"/>
              <a:t>functionally similar hydraulic machines are available including the front shovel and backhoe. </a:t>
            </a:r>
            <a:endParaRPr lang="en-US" sz="3600" dirty="0" smtClean="0"/>
          </a:p>
          <a:p>
            <a:pPr eaLnBrk="1" hangingPunct="1"/>
            <a:r>
              <a:rPr lang="en-US" dirty="0" smtClean="0"/>
              <a:t>Attachments available for the hydraulic excavator include clamshells, augers, compactors, and hammers. </a:t>
            </a:r>
            <a:endParaRPr lang="en-US"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srcRect/>
          <a:stretch>
            <a:fillRect/>
          </a:stretch>
        </p:blipFill>
        <p:spPr bwMode="auto">
          <a:xfrm>
            <a:off x="182563" y="304800"/>
            <a:ext cx="8888412"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74638"/>
            <a:ext cx="8458200" cy="1143000"/>
          </a:xfrm>
        </p:spPr>
        <p:txBody>
          <a:bodyPr/>
          <a:lstStyle/>
          <a:p>
            <a:pPr eaLnBrk="1" hangingPunct="1"/>
            <a:r>
              <a:rPr lang="en-US" b="1" dirty="0" smtClean="0"/>
              <a:t>Excavators and Crane-Shovels</a:t>
            </a:r>
            <a:endParaRPr lang="en-US" dirty="0" smtClean="0"/>
          </a:p>
        </p:txBody>
      </p:sp>
      <p:sp>
        <p:nvSpPr>
          <p:cNvPr id="10243" name="Content Placeholder 2"/>
          <p:cNvSpPr>
            <a:spLocks noGrp="1"/>
          </p:cNvSpPr>
          <p:nvPr>
            <p:ph idx="1"/>
          </p:nvPr>
        </p:nvSpPr>
        <p:spPr/>
        <p:txBody>
          <a:bodyPr/>
          <a:lstStyle/>
          <a:p>
            <a:pPr eaLnBrk="1" hangingPunct="1"/>
            <a:r>
              <a:rPr lang="en-US" dirty="0" smtClean="0"/>
              <a:t>The advantages of hydraulic excavators over cable-operated machines are:</a:t>
            </a:r>
            <a:endParaRPr lang="en-US" sz="3600" dirty="0" smtClean="0"/>
          </a:p>
          <a:p>
            <a:pPr lvl="1" eaLnBrk="1" hangingPunct="1"/>
            <a:r>
              <a:rPr lang="en-US" dirty="0" smtClean="0"/>
              <a:t>faster cycle time, </a:t>
            </a:r>
            <a:endParaRPr lang="en-US" sz="3200" dirty="0" smtClean="0"/>
          </a:p>
          <a:p>
            <a:pPr lvl="1" eaLnBrk="1" hangingPunct="1"/>
            <a:r>
              <a:rPr lang="en-US" dirty="0" smtClean="0"/>
              <a:t>higher bucket penetrating force, </a:t>
            </a:r>
            <a:endParaRPr lang="en-US" sz="3200" dirty="0" smtClean="0"/>
          </a:p>
          <a:p>
            <a:pPr lvl="1" eaLnBrk="1" hangingPunct="1"/>
            <a:r>
              <a:rPr lang="en-US" dirty="0" smtClean="0"/>
              <a:t>more precise digging, and </a:t>
            </a:r>
            <a:endParaRPr lang="en-US" sz="3200" dirty="0" smtClean="0"/>
          </a:p>
          <a:p>
            <a:pPr lvl="1" eaLnBrk="1" hangingPunct="1"/>
            <a:r>
              <a:rPr lang="en-US" dirty="0" smtClean="0"/>
              <a:t>easier operator control. </a:t>
            </a:r>
            <a:endParaRPr lang="en-US"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9F78092-C969-43AE-B401-24B8EE2E3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9FEB73-6EDE-4A7A-9F34-D33364B39882}">
  <ds:schemaRefs>
    <ds:schemaRef ds:uri="http://schemas.microsoft.com/sharepoint/v3/contenttype/forms"/>
  </ds:schemaRefs>
</ds:datastoreItem>
</file>

<file path=customXml/itemProps3.xml><?xml version="1.0" encoding="utf-8"?>
<ds:datastoreItem xmlns:ds="http://schemas.openxmlformats.org/officeDocument/2006/customXml" ds:itemID="{49DC9ADB-EA08-437E-AD6E-E00F4751430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824</TotalTime>
  <Words>1670</Words>
  <Application>Microsoft Office PowerPoint</Application>
  <PresentationFormat>On-screen Show (4:3)</PresentationFormat>
  <Paragraphs>252</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Chapter 3</vt:lpstr>
      <vt:lpstr>3-1 INTRODUCTION</vt:lpstr>
      <vt:lpstr>Excavating and Lifting Equipment</vt:lpstr>
      <vt:lpstr>Excavating and Lifting Equipment</vt:lpstr>
      <vt:lpstr>Excavators and Crane-Shovels</vt:lpstr>
      <vt:lpstr>Excavators and Crane-Shovels</vt:lpstr>
      <vt:lpstr>Excavators and Crane-Shovels</vt:lpstr>
      <vt:lpstr>Slide 8</vt:lpstr>
      <vt:lpstr>Excavators and Crane-Shovels</vt:lpstr>
      <vt:lpstr>Excavators and Crane-Shovels</vt:lpstr>
      <vt:lpstr>Excavators and Crane-Shovels</vt:lpstr>
      <vt:lpstr>Excavators and Crane-Shovels</vt:lpstr>
      <vt:lpstr>Slide 13</vt:lpstr>
      <vt:lpstr>Excavators and Crane-Shovels</vt:lpstr>
      <vt:lpstr>Excavators and Crane-Shovels</vt:lpstr>
      <vt:lpstr>Excavators and Crane-Shovels</vt:lpstr>
      <vt:lpstr>Comparison summary between the 3 mounting type</vt:lpstr>
      <vt:lpstr>Excavators and Crane-Shovels</vt:lpstr>
      <vt:lpstr>Excavator Production</vt:lpstr>
      <vt:lpstr>Slide 20</vt:lpstr>
      <vt:lpstr>Excavator Production</vt:lpstr>
      <vt:lpstr>Excavator Production</vt:lpstr>
      <vt:lpstr>Excavator Production</vt:lpstr>
      <vt:lpstr>Excavator Production</vt:lpstr>
      <vt:lpstr>Slide 25</vt:lpstr>
      <vt:lpstr>EXAMPLE 3-1</vt:lpstr>
      <vt:lpstr>3-2 HYDRAULIC EXCAVATORS</vt:lpstr>
      <vt:lpstr>Operation and Employment</vt:lpstr>
      <vt:lpstr>FIGURE 3-3: Components of a hydraulic excavator-backhoe</vt:lpstr>
      <vt:lpstr>Operation and Employment</vt:lpstr>
      <vt:lpstr>Operation and Employment</vt:lpstr>
      <vt:lpstr>Slide 32</vt:lpstr>
      <vt:lpstr>Production Estimating</vt:lpstr>
      <vt:lpstr>3-2 HYDRAULIC EXCAVATORS</vt:lpstr>
      <vt:lpstr>Slide 35</vt:lpstr>
      <vt:lpstr>EXAMPLE 3-2</vt:lpstr>
      <vt:lpstr>EXAMPLE 3-2</vt:lpstr>
      <vt:lpstr>Job Management</vt:lpstr>
      <vt:lpstr>Job Management</vt:lpstr>
      <vt:lpstr>3-3 SHOVELS</vt:lpstr>
      <vt:lpstr>FIGURE 3-6: Hydraulic shovel. (Courtesy of Kobelco American, Inc.)</vt:lpstr>
      <vt:lpstr>FIGURE 3-7: Components of a hydraulic shovel</vt:lpstr>
      <vt:lpstr>Operation and Employment</vt:lpstr>
      <vt:lpstr>Operation and Employment</vt:lpstr>
      <vt:lpstr>FIGURE 3-8: Digging action of a hydraulic shovel</vt:lpstr>
      <vt:lpstr>Operation and Employment</vt:lpstr>
      <vt:lpstr>Operation and Employment</vt:lpstr>
      <vt:lpstr>Operation and Employment</vt:lpstr>
      <vt:lpstr>Operation and Employment</vt:lpstr>
      <vt:lpstr>Operation and Employment</vt:lpstr>
      <vt:lpstr>Production Estimating</vt:lpstr>
      <vt:lpstr>Slide 52</vt:lpstr>
      <vt:lpstr>EXAMPLE 3-3</vt:lpstr>
      <vt:lpstr>EXAMPLE 3-3</vt:lpstr>
      <vt:lpstr>Job Management</vt:lpstr>
    </vt:vector>
  </TitlesOfParts>
  <Company>cool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user</dc:creator>
  <cp:lastModifiedBy>user</cp:lastModifiedBy>
  <cp:revision>172</cp:revision>
  <dcterms:created xsi:type="dcterms:W3CDTF">2007-09-26T06:51:08Z</dcterms:created>
  <dcterms:modified xsi:type="dcterms:W3CDTF">2011-10-04T04:49:08Z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