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366" r:id="rId6"/>
    <p:sldId id="370" r:id="rId7"/>
    <p:sldId id="425" r:id="rId8"/>
    <p:sldId id="453" r:id="rId9"/>
    <p:sldId id="426" r:id="rId10"/>
    <p:sldId id="455" r:id="rId11"/>
    <p:sldId id="368" r:id="rId12"/>
    <p:sldId id="429" r:id="rId13"/>
    <p:sldId id="454" r:id="rId14"/>
    <p:sldId id="430" r:id="rId15"/>
    <p:sldId id="383" r:id="rId16"/>
    <p:sldId id="382" r:id="rId17"/>
    <p:sldId id="380" r:id="rId18"/>
    <p:sldId id="432" r:id="rId19"/>
    <p:sldId id="374" r:id="rId20"/>
    <p:sldId id="371" r:id="rId21"/>
    <p:sldId id="376" r:id="rId22"/>
    <p:sldId id="456" r:id="rId23"/>
    <p:sldId id="369" r:id="rId24"/>
    <p:sldId id="452" r:id="rId25"/>
    <p:sldId id="391" r:id="rId26"/>
    <p:sldId id="392" r:id="rId27"/>
    <p:sldId id="389" r:id="rId28"/>
    <p:sldId id="393" r:id="rId29"/>
    <p:sldId id="394" r:id="rId30"/>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9" autoAdjust="0"/>
    <p:restoredTop sz="94728" autoAdjust="0"/>
  </p:normalViewPr>
  <p:slideViewPr>
    <p:cSldViewPr>
      <p:cViewPr varScale="1">
        <p:scale>
          <a:sx n="66" d="100"/>
          <a:sy n="66" d="100"/>
        </p:scale>
        <p:origin x="-4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680D77-8B9B-4F7C-AD7B-5614D30C6BF3}"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33E27B-73DE-4A7F-82FE-6CF2EAAAA2DF}"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5772F1-6B57-464E-B96B-8082DE3ACEC2}"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A4EB0E-A7B6-4BBE-AE4A-ABB8D3753570}"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73221F-BC93-41BB-B904-9A8E654D44D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286403-F173-4F64-A7F1-7408D6C3F3C1}"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D4F854-75A3-4AEB-A2E1-A7C946E6E6C2}"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782318-8A0F-4306-B7ED-5F72BF8C1334}"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131CAE-BA07-4B7A-9B24-22D6E0E6B814}"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02D846-57B2-439F-91B2-4293E3F11E09}"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3512C5-0B73-445D-B32F-DF9592D5CAC4}"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400"/>
            </a:lvl1pPr>
          </a:lstStyle>
          <a:p>
            <a:pPr>
              <a:defRPr/>
            </a:pPr>
            <a:fld id="{0DC5FA85-F95B-4AC8-9302-CAACBC520FB7}"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sz="8000" smtClean="0"/>
              <a:t>Chapter 3</a:t>
            </a:r>
          </a:p>
        </p:txBody>
      </p:sp>
      <p:sp>
        <p:nvSpPr>
          <p:cNvPr id="2051" name="Rectangle 3"/>
          <p:cNvSpPr>
            <a:spLocks noGrp="1" noChangeArrowheads="1"/>
          </p:cNvSpPr>
          <p:nvPr>
            <p:ph type="subTitle" idx="1"/>
          </p:nvPr>
        </p:nvSpPr>
        <p:spPr>
          <a:xfrm>
            <a:off x="762000" y="3886200"/>
            <a:ext cx="7467600" cy="1752600"/>
          </a:xfrm>
        </p:spPr>
        <p:txBody>
          <a:bodyPr/>
          <a:lstStyle/>
          <a:p>
            <a:pPr eaLnBrk="1" hangingPunct="1"/>
            <a:r>
              <a:rPr lang="en-US" sz="4800" b="1" dirty="0" smtClean="0"/>
              <a:t>Excavating and Lifting</a:t>
            </a:r>
          </a:p>
          <a:p>
            <a:pPr eaLnBrk="1" hangingPunct="1"/>
            <a:r>
              <a:rPr lang="en-US" sz="4800" b="1" i="1" dirty="0" smtClean="0">
                <a:solidFill>
                  <a:schemeClr val="bg1">
                    <a:lumMod val="50000"/>
                  </a:schemeClr>
                </a:solidFill>
                <a:effectLst>
                  <a:outerShdw blurRad="38100" dist="38100" dir="2700000" algn="tl">
                    <a:srgbClr val="000000">
                      <a:alpha val="43137"/>
                    </a:srgbClr>
                  </a:outerShdw>
                </a:effectLst>
              </a:rPr>
              <a:t>Part 3</a:t>
            </a:r>
            <a:endParaRPr lang="en-US" sz="4800" i="1" dirty="0" smtClean="0">
              <a:solidFill>
                <a:schemeClr val="bg1">
                  <a:lumMod val="50000"/>
                </a:schemeClr>
              </a:solidFill>
              <a:effectLst>
                <a:outerShdw blurRad="38100" dist="38100" dir="2700000" algn="tl">
                  <a:srgbClr val="000000">
                    <a:alpha val="43137"/>
                  </a:srgb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3" name="Content Placeholder 2"/>
          <p:cNvSpPr>
            <a:spLocks noGrp="1"/>
          </p:cNvSpPr>
          <p:nvPr>
            <p:ph idx="1"/>
          </p:nvPr>
        </p:nvSpPr>
        <p:spPr>
          <a:xfrm>
            <a:off x="152400" y="1371600"/>
            <a:ext cx="8763000" cy="5257800"/>
          </a:xfrm>
        </p:spPr>
        <p:txBody>
          <a:bodyPr>
            <a:normAutofit/>
          </a:bodyPr>
          <a:lstStyle/>
          <a:p>
            <a:pPr>
              <a:buFontTx/>
              <a:buNone/>
              <a:defRPr/>
            </a:pPr>
            <a:r>
              <a:rPr lang="en-US" b="1" dirty="0" smtClean="0"/>
              <a:t>Tower Cranes</a:t>
            </a:r>
          </a:p>
          <a:p>
            <a:pPr>
              <a:defRPr/>
            </a:pPr>
            <a:r>
              <a:rPr lang="en-US" dirty="0" smtClean="0"/>
              <a:t>Major types of tower cranes include (Figure 3-28):</a:t>
            </a:r>
            <a:endParaRPr lang="en-US" sz="3600" dirty="0" smtClean="0"/>
          </a:p>
          <a:p>
            <a:pPr lvl="1">
              <a:defRPr/>
            </a:pPr>
            <a:r>
              <a:rPr lang="en-US" dirty="0" smtClean="0"/>
              <a:t> </a:t>
            </a:r>
            <a:r>
              <a:rPr lang="en-US" i="1" dirty="0" smtClean="0"/>
              <a:t>horizontal jib </a:t>
            </a:r>
            <a:r>
              <a:rPr lang="en-US" dirty="0" smtClean="0"/>
              <a:t>(or </a:t>
            </a:r>
            <a:r>
              <a:rPr lang="en-US" i="1" dirty="0" smtClean="0"/>
              <a:t>saddle jib) </a:t>
            </a:r>
            <a:r>
              <a:rPr lang="en-US" dirty="0" smtClean="0"/>
              <a:t>cranes, </a:t>
            </a:r>
            <a:endParaRPr lang="en-US" sz="3200" dirty="0" smtClean="0"/>
          </a:p>
          <a:p>
            <a:pPr lvl="1">
              <a:defRPr/>
            </a:pPr>
            <a:r>
              <a:rPr lang="en-US" i="1" dirty="0" smtClean="0"/>
              <a:t>luffing boom </a:t>
            </a:r>
            <a:r>
              <a:rPr lang="en-US" dirty="0" smtClean="0"/>
              <a:t>cranes, and </a:t>
            </a:r>
            <a:endParaRPr lang="en-US" sz="3200" dirty="0" smtClean="0"/>
          </a:p>
          <a:p>
            <a:pPr lvl="1">
              <a:defRPr/>
            </a:pPr>
            <a:r>
              <a:rPr lang="en-US" i="1" dirty="0" smtClean="0"/>
              <a:t>articulated jib </a:t>
            </a:r>
            <a:r>
              <a:rPr lang="en-US" dirty="0" smtClean="0"/>
              <a:t>cranes </a:t>
            </a:r>
          </a:p>
          <a:p>
            <a:pPr>
              <a:defRPr/>
            </a:pPr>
            <a:r>
              <a:rPr lang="en-US" dirty="0" smtClean="0"/>
              <a:t>Thus, such Tower cranes can be operated in either the </a:t>
            </a:r>
            <a:r>
              <a:rPr lang="en-US" u="sng" dirty="0" smtClean="0"/>
              <a:t>horizontal</a:t>
            </a:r>
            <a:r>
              <a:rPr lang="en-US" dirty="0" smtClean="0"/>
              <a:t> or </a:t>
            </a:r>
            <a:r>
              <a:rPr lang="en-US" u="sng" dirty="0" err="1" smtClean="0"/>
              <a:t>luffed</a:t>
            </a:r>
            <a:r>
              <a:rPr lang="en-US" dirty="0" smtClean="0"/>
              <a:t> position.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p:cNvPicPr>
            <a:picLocks noChangeAspect="1" noChangeArrowheads="1"/>
          </p:cNvPicPr>
          <p:nvPr/>
        </p:nvPicPr>
        <p:blipFill>
          <a:blip r:embed="rId2" cstate="print"/>
          <a:srcRect b="13099"/>
          <a:stretch>
            <a:fillRect/>
          </a:stretch>
        </p:blipFill>
        <p:spPr bwMode="auto">
          <a:xfrm>
            <a:off x="685800" y="2286000"/>
            <a:ext cx="7762822" cy="2590800"/>
          </a:xfrm>
          <a:prstGeom prst="rect">
            <a:avLst/>
          </a:prstGeom>
          <a:noFill/>
          <a:ln w="9525">
            <a:noFill/>
            <a:miter lim="800000"/>
            <a:headEnd/>
            <a:tailEnd/>
          </a:ln>
        </p:spPr>
      </p:pic>
      <p:sp>
        <p:nvSpPr>
          <p:cNvPr id="151555" name="Title 2"/>
          <p:cNvSpPr>
            <a:spLocks noGrp="1"/>
          </p:cNvSpPr>
          <p:nvPr>
            <p:ph type="title"/>
          </p:nvPr>
        </p:nvSpPr>
        <p:spPr/>
        <p:txBody>
          <a:bodyPr/>
          <a:lstStyle/>
          <a:p>
            <a:r>
              <a:rPr lang="en-US" sz="2800" b="1" dirty="0" smtClean="0"/>
              <a:t>FIGURE 3-28</a:t>
            </a:r>
            <a:r>
              <a:rPr lang="en-US" sz="2800" dirty="0" smtClean="0"/>
              <a:t>: </a:t>
            </a:r>
            <a:r>
              <a:rPr lang="en-US" sz="2800" dirty="0" smtClean="0">
                <a:solidFill>
                  <a:schemeClr val="tx2"/>
                </a:solidFill>
                <a:latin typeface="+mj-lt"/>
                <a:ea typeface="+mj-ea"/>
                <a:cs typeface="+mj-cs"/>
              </a:rPr>
              <a:t>Major types of tower cranes</a:t>
            </a:r>
            <a:r>
              <a:rPr lang="en-US" sz="2800" dirty="0" smtClean="0"/>
              <a:t> </a:t>
            </a:r>
            <a:endParaRPr lang="en-US" sz="2800" b="1"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68963" name="Content Placeholder 2"/>
          <p:cNvSpPr>
            <a:spLocks noGrp="1"/>
          </p:cNvSpPr>
          <p:nvPr>
            <p:ph idx="1"/>
          </p:nvPr>
        </p:nvSpPr>
        <p:spPr>
          <a:xfrm>
            <a:off x="152400" y="1371600"/>
            <a:ext cx="8763000" cy="5257800"/>
          </a:xfrm>
        </p:spPr>
        <p:txBody>
          <a:bodyPr/>
          <a:lstStyle/>
          <a:p>
            <a:r>
              <a:rPr lang="en-US" b="1" dirty="0" smtClean="0"/>
              <a:t>Comparison between the 3 types:</a:t>
            </a:r>
          </a:p>
          <a:p>
            <a:pPr lvl="1"/>
            <a:r>
              <a:rPr lang="en-US" u="sng" dirty="0" err="1" smtClean="0"/>
              <a:t>luffing</a:t>
            </a:r>
            <a:r>
              <a:rPr lang="en-US" u="sng" dirty="0" smtClean="0"/>
              <a:t> boom </a:t>
            </a:r>
            <a:r>
              <a:rPr lang="en-US" dirty="0" smtClean="0"/>
              <a:t>(inclined boom) models (see Figure 14-8) have the ability to operate in areas of restricted horizontal clearance not suitable for </a:t>
            </a:r>
            <a:r>
              <a:rPr lang="en-US" u="sng" dirty="0" smtClean="0"/>
              <a:t>horizontal jib </a:t>
            </a:r>
            <a:r>
              <a:rPr lang="en-US" dirty="0" smtClean="0"/>
              <a:t>cranes with their fixed jibs and counterweights. </a:t>
            </a:r>
          </a:p>
          <a:p>
            <a:pPr lvl="1"/>
            <a:r>
              <a:rPr lang="en-US" u="sng" dirty="0" smtClean="0"/>
              <a:t>Articulated jib </a:t>
            </a:r>
            <a:r>
              <a:rPr lang="en-US" dirty="0" smtClean="0"/>
              <a:t>cranes are able to reposition their hinged jibs to convert excess hook reach into added hook height.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69987" name="Content Placeholder 2"/>
          <p:cNvSpPr>
            <a:spLocks noGrp="1"/>
          </p:cNvSpPr>
          <p:nvPr>
            <p:ph idx="1"/>
          </p:nvPr>
        </p:nvSpPr>
        <p:spPr>
          <a:xfrm>
            <a:off x="152400" y="1371600"/>
            <a:ext cx="8763000" cy="5257800"/>
          </a:xfrm>
        </p:spPr>
        <p:txBody>
          <a:bodyPr/>
          <a:lstStyle/>
          <a:p>
            <a:r>
              <a:rPr lang="en-US" dirty="0" smtClean="0"/>
              <a:t>Types of tower crane by method of mounting include:</a:t>
            </a:r>
            <a:endParaRPr lang="en-US" sz="3600" dirty="0" smtClean="0"/>
          </a:p>
          <a:p>
            <a:pPr lvl="1"/>
            <a:r>
              <a:rPr lang="en-US" dirty="0" smtClean="0"/>
              <a:t>static (fixed mount) tower cranes, </a:t>
            </a:r>
            <a:endParaRPr lang="en-US" sz="3200" dirty="0" smtClean="0"/>
          </a:p>
          <a:p>
            <a:pPr lvl="1"/>
            <a:r>
              <a:rPr lang="en-US" dirty="0" smtClean="0"/>
              <a:t>rail-mounted tower cranes, </a:t>
            </a:r>
            <a:endParaRPr lang="en-US" sz="3200" dirty="0" smtClean="0"/>
          </a:p>
          <a:p>
            <a:pPr lvl="1"/>
            <a:r>
              <a:rPr lang="en-US" dirty="0" smtClean="0"/>
              <a:t>mobile tower cranes and </a:t>
            </a:r>
          </a:p>
          <a:p>
            <a:pPr lvl="1"/>
            <a:r>
              <a:rPr lang="en-US" dirty="0" smtClean="0"/>
              <a:t>climbing cranes.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71011" name="Content Placeholder 2"/>
          <p:cNvSpPr>
            <a:spLocks noGrp="1"/>
          </p:cNvSpPr>
          <p:nvPr>
            <p:ph idx="1"/>
          </p:nvPr>
        </p:nvSpPr>
        <p:spPr>
          <a:xfrm>
            <a:off x="152400" y="1371600"/>
            <a:ext cx="8763000" cy="5257800"/>
          </a:xfrm>
        </p:spPr>
        <p:txBody>
          <a:bodyPr/>
          <a:lstStyle/>
          <a:p>
            <a:r>
              <a:rPr lang="en-US" dirty="0" smtClean="0"/>
              <a:t>Climbing cranes:</a:t>
            </a:r>
          </a:p>
          <a:p>
            <a:pPr lvl="1"/>
            <a:r>
              <a:rPr lang="en-US" dirty="0" smtClean="0"/>
              <a:t>are supported by completed building floors and are capable of raising themselves from floor to floor as the building is erected. </a:t>
            </a:r>
          </a:p>
          <a:p>
            <a:pPr lvl="1"/>
            <a:r>
              <a:rPr lang="en-US" dirty="0" smtClean="0"/>
              <a:t>Most tower cranes incorporate self-raising masts.</a:t>
            </a:r>
          </a:p>
          <a:p>
            <a:r>
              <a:rPr lang="en-US" dirty="0" smtClean="0"/>
              <a:t>Some specialized types of lifting equipment used in steel construction are described in Chapter 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2" cstate="print"/>
          <a:srcRect b="8091"/>
          <a:stretch>
            <a:fillRect/>
          </a:stretch>
        </p:blipFill>
        <p:spPr bwMode="auto">
          <a:xfrm>
            <a:off x="838200" y="1252598"/>
            <a:ext cx="6705600" cy="4995802"/>
          </a:xfrm>
          <a:prstGeom prst="rect">
            <a:avLst/>
          </a:prstGeom>
          <a:noFill/>
          <a:ln w="9525">
            <a:noFill/>
            <a:miter lim="800000"/>
            <a:headEnd/>
            <a:tailEnd/>
          </a:ln>
        </p:spPr>
      </p:pic>
      <p:sp>
        <p:nvSpPr>
          <p:cNvPr id="153603" name="Title 2"/>
          <p:cNvSpPr>
            <a:spLocks noGrp="1"/>
          </p:cNvSpPr>
          <p:nvPr>
            <p:ph type="title"/>
          </p:nvPr>
        </p:nvSpPr>
        <p:spPr/>
        <p:txBody>
          <a:bodyPr/>
          <a:lstStyle/>
          <a:p>
            <a:r>
              <a:rPr lang="en-US" sz="2800" b="1" dirty="0" smtClean="0"/>
              <a:t>FIGURE 3-30</a:t>
            </a:r>
            <a:r>
              <a:rPr lang="en-US" sz="2800" dirty="0" smtClean="0"/>
              <a:t>: </a:t>
            </a:r>
            <a:r>
              <a:rPr lang="en-US" sz="2800" dirty="0" smtClean="0">
                <a:solidFill>
                  <a:schemeClr val="tx2"/>
                </a:solidFill>
                <a:latin typeface="+mj-lt"/>
                <a:ea typeface="+mj-ea"/>
                <a:cs typeface="+mj-cs"/>
              </a:rPr>
              <a:t>Self-raising tower crane mast. </a:t>
            </a:r>
            <a:br>
              <a:rPr lang="en-US" sz="2800" dirty="0" smtClean="0">
                <a:solidFill>
                  <a:schemeClr val="tx2"/>
                </a:solidFill>
                <a:latin typeface="+mj-lt"/>
                <a:ea typeface="+mj-ea"/>
                <a:cs typeface="+mj-cs"/>
              </a:rPr>
            </a:br>
            <a:r>
              <a:rPr lang="en-US" sz="2400" dirty="0" smtClean="0">
                <a:solidFill>
                  <a:schemeClr val="tx2"/>
                </a:solidFill>
                <a:latin typeface="+mj-lt"/>
                <a:ea typeface="+mj-ea"/>
                <a:cs typeface="+mj-cs"/>
              </a:rPr>
              <a:t>(Courtesy of FMC Construction Equipment Group)</a:t>
            </a:r>
            <a:r>
              <a:rPr lang="en-US" sz="2800" dirty="0" smtClean="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3" name="Content Placeholder 2"/>
          <p:cNvSpPr>
            <a:spLocks noGrp="1"/>
          </p:cNvSpPr>
          <p:nvPr>
            <p:ph idx="1"/>
          </p:nvPr>
        </p:nvSpPr>
        <p:spPr>
          <a:xfrm>
            <a:off x="152400" y="1371600"/>
            <a:ext cx="8839200" cy="5181600"/>
          </a:xfrm>
        </p:spPr>
        <p:txBody>
          <a:bodyPr>
            <a:normAutofit lnSpcReduction="10000"/>
          </a:bodyPr>
          <a:lstStyle/>
          <a:p>
            <a:r>
              <a:rPr lang="en-US" dirty="0" smtClean="0"/>
              <a:t>The major factor controlling the load that may be safely lifted by a crane is:</a:t>
            </a:r>
          </a:p>
          <a:p>
            <a:pPr marL="971550" lvl="1" indent="-514350">
              <a:buFont typeface="+mj-lt"/>
              <a:buAutoNum type="arabicPeriod"/>
            </a:pPr>
            <a:r>
              <a:rPr lang="en-US" dirty="0" smtClean="0"/>
              <a:t>its </a:t>
            </a:r>
            <a:r>
              <a:rPr lang="en-US" i="1" dirty="0" smtClean="0"/>
              <a:t>operating radius </a:t>
            </a:r>
          </a:p>
          <a:p>
            <a:pPr marL="1371600" lvl="2" indent="-514350"/>
            <a:r>
              <a:rPr lang="en-US" dirty="0" smtClean="0"/>
              <a:t>(horizontal distance from the center of rotation to the hook). </a:t>
            </a:r>
          </a:p>
          <a:p>
            <a:pPr>
              <a:defRPr/>
            </a:pPr>
            <a:r>
              <a:rPr lang="en-US" dirty="0" smtClean="0"/>
              <a:t>Some other factors:</a:t>
            </a:r>
          </a:p>
          <a:p>
            <a:pPr marL="971550" lvl="1" indent="-514350">
              <a:buFont typeface="+mj-lt"/>
              <a:buAutoNum type="arabicPeriod" startAt="2"/>
              <a:defRPr/>
            </a:pPr>
            <a:r>
              <a:rPr lang="en-US" dirty="0" smtClean="0">
                <a:ea typeface="+mn-ea"/>
              </a:rPr>
              <a:t>the position of the boom in relation to the carrier,</a:t>
            </a:r>
          </a:p>
          <a:p>
            <a:pPr marL="971550" lvl="1" indent="-514350">
              <a:buFont typeface="+mj-lt"/>
              <a:buAutoNum type="arabicPeriod" startAt="2"/>
              <a:defRPr/>
            </a:pPr>
            <a:r>
              <a:rPr lang="en-US" dirty="0" smtClean="0">
                <a:ea typeface="+mn-ea"/>
              </a:rPr>
              <a:t>whether or not </a:t>
            </a:r>
            <a:r>
              <a:rPr lang="en-US" i="1" dirty="0" smtClean="0">
                <a:ea typeface="+mn-ea"/>
              </a:rPr>
              <a:t>outriggers </a:t>
            </a:r>
            <a:r>
              <a:rPr lang="en-US" dirty="0" smtClean="0">
                <a:ea typeface="+mn-ea"/>
              </a:rPr>
              <a:t>(beams that widen the effective base of a crane) are used, </a:t>
            </a:r>
          </a:p>
          <a:p>
            <a:pPr marL="971550" lvl="1" indent="-514350">
              <a:buFont typeface="+mj-lt"/>
              <a:buAutoNum type="arabicPeriod" startAt="2"/>
              <a:defRPr/>
            </a:pPr>
            <a:r>
              <a:rPr lang="en-US" dirty="0" smtClean="0">
                <a:ea typeface="+mn-ea"/>
              </a:rPr>
              <a:t>the amount of counterweight, and </a:t>
            </a:r>
          </a:p>
          <a:p>
            <a:pPr marL="971550" lvl="1" indent="-514350">
              <a:buFont typeface="+mj-lt"/>
              <a:buAutoNum type="arabicPeriod" startAt="2"/>
              <a:defRPr/>
            </a:pPr>
            <a:r>
              <a:rPr lang="en-US" dirty="0" smtClean="0">
                <a:ea typeface="+mn-ea"/>
              </a:rPr>
              <a:t>the condition of the supporting surface.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59747" name="Content Placeholder 2"/>
          <p:cNvSpPr>
            <a:spLocks noGrp="1"/>
          </p:cNvSpPr>
          <p:nvPr>
            <p:ph idx="1"/>
          </p:nvPr>
        </p:nvSpPr>
        <p:spPr>
          <a:xfrm>
            <a:off x="152400" y="1447800"/>
            <a:ext cx="8839200" cy="5181600"/>
          </a:xfrm>
        </p:spPr>
        <p:txBody>
          <a:bodyPr/>
          <a:lstStyle/>
          <a:p>
            <a:r>
              <a:rPr lang="en-US" dirty="0" smtClean="0"/>
              <a:t>Safety regulations:</a:t>
            </a:r>
          </a:p>
          <a:p>
            <a:pPr lvl="1"/>
            <a:r>
              <a:rPr lang="en-US" dirty="0" smtClean="0"/>
              <a:t>limit maximum crane load to a percentage of the </a:t>
            </a:r>
            <a:r>
              <a:rPr lang="en-US" i="1" dirty="0" smtClean="0"/>
              <a:t>tipping load </a:t>
            </a:r>
            <a:r>
              <a:rPr lang="en-US" dirty="0" smtClean="0"/>
              <a:t>(load that will cause the crane to actually begin to tip).</a:t>
            </a:r>
          </a:p>
          <a:p>
            <a:pPr lvl="1"/>
            <a:r>
              <a:rPr lang="en-US" dirty="0" smtClean="0"/>
              <a:t>Notice that hook blocks, slings, spreader bars, and other load-handling devices are considered part of the load and their weight must be included in the maximum safe load.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3" name="Content Placeholder 2"/>
          <p:cNvSpPr>
            <a:spLocks noGrp="1"/>
          </p:cNvSpPr>
          <p:nvPr>
            <p:ph idx="1"/>
          </p:nvPr>
        </p:nvSpPr>
        <p:spPr>
          <a:xfrm>
            <a:off x="152400" y="1447800"/>
            <a:ext cx="8839200" cy="5181600"/>
          </a:xfrm>
        </p:spPr>
        <p:txBody>
          <a:bodyPr>
            <a:normAutofit/>
          </a:bodyPr>
          <a:lstStyle/>
          <a:p>
            <a:pPr>
              <a:defRPr/>
            </a:pPr>
            <a:r>
              <a:rPr lang="en-US" dirty="0" smtClean="0"/>
              <a:t>A standard method of rating the capacity of mobile cranes:</a:t>
            </a:r>
          </a:p>
          <a:p>
            <a:pPr lvl="1">
              <a:defRPr/>
            </a:pPr>
            <a:r>
              <a:rPr lang="en-US" dirty="0" smtClean="0"/>
              <a:t> has been adopted by the PCSA Bureau of the Construction Industry Manufacturers Association (CIMA). </a:t>
            </a:r>
          </a:p>
          <a:p>
            <a:pPr lvl="1">
              <a:defRPr/>
            </a:pPr>
            <a:r>
              <a:rPr lang="en-US" dirty="0" smtClean="0"/>
              <a:t>Under this system, a nominal capacity rating is assigned which indicates the safe load capacity (with outriggers set) for a specified operating radius </a:t>
            </a:r>
          </a:p>
          <a:p>
            <a:pPr lvl="2">
              <a:defRPr/>
            </a:pPr>
            <a:r>
              <a:rPr lang="en-US" dirty="0" smtClean="0"/>
              <a:t>usually 12 ft (3.6 m) in the direction of least stability. </a:t>
            </a:r>
          </a:p>
          <a:p>
            <a:pPr>
              <a:defRPr/>
            </a:pPr>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7" name="Picture 3"/>
          <p:cNvPicPr>
            <a:picLocks noChangeAspect="1" noChangeArrowheads="1"/>
          </p:cNvPicPr>
          <p:nvPr/>
        </p:nvPicPr>
        <p:blipFill>
          <a:blip r:embed="rId2" cstate="print"/>
          <a:srcRect/>
          <a:stretch>
            <a:fillRect/>
          </a:stretch>
        </p:blipFill>
        <p:spPr bwMode="auto">
          <a:xfrm>
            <a:off x="1828800" y="304800"/>
            <a:ext cx="5605183" cy="62484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44387" name="Content Placeholder 2"/>
          <p:cNvSpPr>
            <a:spLocks noGrp="1"/>
          </p:cNvSpPr>
          <p:nvPr>
            <p:ph idx="1"/>
          </p:nvPr>
        </p:nvSpPr>
        <p:spPr/>
        <p:txBody>
          <a:bodyPr/>
          <a:lstStyle/>
          <a:p>
            <a:r>
              <a:rPr lang="en-US" b="1" smtClean="0"/>
              <a:t>Heavy Lift Cranes</a:t>
            </a:r>
            <a:endParaRPr lang="en-US" smtClean="0"/>
          </a:p>
          <a:p>
            <a:r>
              <a:rPr lang="en-US" b="1" smtClean="0"/>
              <a:t>Tower Cranes</a:t>
            </a:r>
            <a:endParaRPr lang="en-US" smtClean="0"/>
          </a:p>
          <a:p>
            <a:r>
              <a:rPr lang="en-US" b="1" smtClean="0"/>
              <a:t>Job Management</a:t>
            </a:r>
            <a:endParaRPr lang="en-US" smtClean="0"/>
          </a:p>
          <a:p>
            <a:endParaRPr lang="en-US"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77155" name="Content Placeholder 2"/>
          <p:cNvSpPr>
            <a:spLocks noGrp="1"/>
          </p:cNvSpPr>
          <p:nvPr>
            <p:ph idx="1"/>
          </p:nvPr>
        </p:nvSpPr>
        <p:spPr>
          <a:xfrm>
            <a:off x="152400" y="1447800"/>
            <a:ext cx="8763000" cy="5105400"/>
          </a:xfrm>
        </p:spPr>
        <p:txBody>
          <a:bodyPr/>
          <a:lstStyle/>
          <a:p>
            <a:pPr>
              <a:buFontTx/>
              <a:buNone/>
            </a:pPr>
            <a:r>
              <a:rPr lang="en-US" b="1" smtClean="0"/>
              <a:t>Job Management</a:t>
            </a:r>
          </a:p>
          <a:p>
            <a:r>
              <a:rPr lang="en-US" smtClean="0"/>
              <a:t>A number of attachments besides the basic hook available to assist the crane in performing construction tasks. </a:t>
            </a:r>
          </a:p>
          <a:p>
            <a:r>
              <a:rPr lang="en-US" smtClean="0"/>
              <a:t>Several of these attachments are illustrated in Figure 3-31.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Title 2"/>
          <p:cNvSpPr>
            <a:spLocks noGrp="1"/>
          </p:cNvSpPr>
          <p:nvPr>
            <p:ph type="title"/>
          </p:nvPr>
        </p:nvSpPr>
        <p:spPr>
          <a:xfrm>
            <a:off x="457200" y="304800"/>
            <a:ext cx="8229600" cy="1143000"/>
          </a:xfrm>
        </p:spPr>
        <p:txBody>
          <a:bodyPr/>
          <a:lstStyle/>
          <a:p>
            <a:pPr algn="l"/>
            <a:r>
              <a:rPr lang="en-US" sz="1600" b="1" dirty="0" smtClean="0"/>
              <a:t>FIGURE 3-31</a:t>
            </a:r>
            <a:r>
              <a:rPr lang="en-US" sz="1600" dirty="0" smtClean="0"/>
              <a:t>: </a:t>
            </a:r>
            <a:r>
              <a:rPr lang="en-US" sz="1600" dirty="0" smtClean="0">
                <a:solidFill>
                  <a:schemeClr val="tx2"/>
                </a:solidFill>
                <a:latin typeface="+mj-lt"/>
                <a:ea typeface="+mj-ea"/>
                <a:cs typeface="+mj-cs"/>
              </a:rPr>
              <a:t>FIGURE 3-28 Lifting attachments for the crane. [Permission to reproduce this material has been granted by the Power Crane &amp; Shovel Assn. (PCSA), a bureau of the Construction Industry Manufacturers Assn. (CIMA).Neither PCSA nor </a:t>
            </a:r>
            <a:r>
              <a:rPr lang="en-US" sz="1600" dirty="0" err="1" smtClean="0">
                <a:solidFill>
                  <a:schemeClr val="tx2"/>
                </a:solidFill>
                <a:latin typeface="+mj-lt"/>
                <a:ea typeface="+mj-ea"/>
                <a:cs typeface="+mj-cs"/>
              </a:rPr>
              <a:t>ClMA</a:t>
            </a:r>
            <a:r>
              <a:rPr lang="en-US" sz="1600" dirty="0" smtClean="0">
                <a:solidFill>
                  <a:schemeClr val="tx2"/>
                </a:solidFill>
                <a:latin typeface="+mj-lt"/>
                <a:ea typeface="+mj-ea"/>
                <a:cs typeface="+mj-cs"/>
              </a:rPr>
              <a:t> can assume responsibility for the accuracy of the reproduction.]</a:t>
            </a:r>
            <a:r>
              <a:rPr lang="en-US" sz="1600" dirty="0" smtClean="0"/>
              <a:t> </a:t>
            </a:r>
          </a:p>
        </p:txBody>
      </p:sp>
      <p:pic>
        <p:nvPicPr>
          <p:cNvPr id="198658" name="Picture 2"/>
          <p:cNvPicPr>
            <a:picLocks noChangeAspect="1" noChangeArrowheads="1"/>
          </p:cNvPicPr>
          <p:nvPr/>
        </p:nvPicPr>
        <p:blipFill>
          <a:blip r:embed="rId2" cstate="print"/>
          <a:srcRect b="19611"/>
          <a:stretch>
            <a:fillRect/>
          </a:stretch>
        </p:blipFill>
        <p:spPr bwMode="auto">
          <a:xfrm>
            <a:off x="609600" y="1828800"/>
            <a:ext cx="7791550" cy="3810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78179" name="Content Placeholder 2"/>
          <p:cNvSpPr>
            <a:spLocks noGrp="1"/>
          </p:cNvSpPr>
          <p:nvPr>
            <p:ph idx="1"/>
          </p:nvPr>
        </p:nvSpPr>
        <p:spPr>
          <a:xfrm>
            <a:off x="152400" y="1447800"/>
            <a:ext cx="8763000" cy="5105400"/>
          </a:xfrm>
        </p:spPr>
        <p:txBody>
          <a:bodyPr/>
          <a:lstStyle/>
          <a:p>
            <a:r>
              <a:rPr lang="en-US" dirty="0" smtClean="0"/>
              <a:t>Among these attachments, </a:t>
            </a:r>
            <a:r>
              <a:rPr lang="en-US" u="sng" dirty="0" smtClean="0"/>
              <a:t>concrete buckets</a:t>
            </a:r>
            <a:r>
              <a:rPr lang="en-US" dirty="0" smtClean="0"/>
              <a:t>, </a:t>
            </a:r>
            <a:r>
              <a:rPr lang="en-US" u="sng" dirty="0" smtClean="0"/>
              <a:t>slings</a:t>
            </a:r>
            <a:r>
              <a:rPr lang="en-US" dirty="0" smtClean="0"/>
              <a:t>, and </a:t>
            </a:r>
            <a:r>
              <a:rPr lang="en-US" u="sng" dirty="0" smtClean="0"/>
              <a:t>special hooks</a:t>
            </a:r>
            <a:r>
              <a:rPr lang="en-US" dirty="0" smtClean="0"/>
              <a:t> are most often used in construction applications.</a:t>
            </a:r>
          </a:p>
          <a:p>
            <a:r>
              <a:rPr lang="en-US" dirty="0" smtClean="0"/>
              <a:t>High-voltage lines present a major safety hazard to crane operations.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80227" name="Content Placeholder 2"/>
          <p:cNvSpPr>
            <a:spLocks noGrp="1"/>
          </p:cNvSpPr>
          <p:nvPr>
            <p:ph idx="1"/>
          </p:nvPr>
        </p:nvSpPr>
        <p:spPr>
          <a:xfrm>
            <a:off x="152400" y="1447800"/>
            <a:ext cx="8763000" cy="5105400"/>
          </a:xfrm>
        </p:spPr>
        <p:txBody>
          <a:bodyPr/>
          <a:lstStyle/>
          <a:p>
            <a:r>
              <a:rPr lang="en-US" dirty="0" smtClean="0"/>
              <a:t>U.S. Occupational Safety and Health Act (OSHA) regulations:</a:t>
            </a:r>
          </a:p>
          <a:p>
            <a:pPr lvl="1"/>
            <a:r>
              <a:rPr lang="en-US" dirty="0" smtClean="0"/>
              <a:t> prohibit a crane or its load from approaching closer than 10 ft (3 m) to a high-voltage line carrying 50 kV or less. </a:t>
            </a:r>
          </a:p>
          <a:p>
            <a:pPr lvl="1"/>
            <a:r>
              <a:rPr lang="en-US" dirty="0" smtClean="0"/>
              <a:t>An additional 0.4 in. (1 cm) must be added for each kilovolt over 50 </a:t>
            </a:r>
            <a:r>
              <a:rPr lang="en-US" dirty="0" err="1" smtClean="0"/>
              <a:t>kY</a:t>
            </a:r>
            <a:r>
              <a:rPr lang="en-US" dirty="0" smtClean="0"/>
              <a: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81251" name="Content Placeholder 2"/>
          <p:cNvSpPr>
            <a:spLocks noGrp="1"/>
          </p:cNvSpPr>
          <p:nvPr>
            <p:ph idx="1"/>
          </p:nvPr>
        </p:nvSpPr>
        <p:spPr>
          <a:xfrm>
            <a:off x="152400" y="1447800"/>
            <a:ext cx="8763000" cy="5105400"/>
          </a:xfrm>
        </p:spPr>
        <p:txBody>
          <a:bodyPr/>
          <a:lstStyle/>
          <a:p>
            <a:r>
              <a:rPr lang="en-US" dirty="0" smtClean="0"/>
              <a:t>These safety clearances must be maintained:</a:t>
            </a:r>
          </a:p>
          <a:p>
            <a:pPr lvl="1"/>
            <a:r>
              <a:rPr lang="en-US" dirty="0" smtClean="0"/>
              <a:t>unless the line is </a:t>
            </a:r>
            <a:r>
              <a:rPr lang="en-US" dirty="0" err="1" smtClean="0"/>
              <a:t>deenergized</a:t>
            </a:r>
            <a:r>
              <a:rPr lang="en-US" dirty="0" smtClean="0"/>
              <a:t> and visibly grounded at the work site, or </a:t>
            </a:r>
          </a:p>
          <a:p>
            <a:pPr lvl="1"/>
            <a:r>
              <a:rPr lang="en-US" dirty="0" smtClean="0"/>
              <a:t>unless insulating barriers not attached to the crane are erected which physically prevent contact with the power line.</a:t>
            </a:r>
          </a:p>
          <a:p>
            <a:r>
              <a:rPr lang="en-US" dirty="0" smtClean="0"/>
              <a:t>Crane accidents occur all too frequently in construction work, </a:t>
            </a:r>
          </a:p>
          <a:p>
            <a:pPr lvl="1"/>
            <a:r>
              <a:rPr lang="en-US" dirty="0" smtClean="0"/>
              <a:t>particularly when lifting near-capacity loads and when operating with long booms.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83299" name="Content Placeholder 2"/>
          <p:cNvSpPr>
            <a:spLocks noGrp="1"/>
          </p:cNvSpPr>
          <p:nvPr>
            <p:ph idx="1"/>
          </p:nvPr>
        </p:nvSpPr>
        <p:spPr>
          <a:xfrm>
            <a:off x="152400" y="1447800"/>
            <a:ext cx="8763000" cy="5105400"/>
          </a:xfrm>
        </p:spPr>
        <p:txBody>
          <a:bodyPr/>
          <a:lstStyle/>
          <a:p>
            <a:r>
              <a:rPr lang="en-US" smtClean="0"/>
              <a:t>Some suggestions for safe crane operations include the following:</a:t>
            </a:r>
          </a:p>
          <a:p>
            <a:pPr marL="971550" lvl="1" indent="-514350">
              <a:buFontTx/>
              <a:buAutoNum type="arabicPeriod"/>
            </a:pPr>
            <a:r>
              <a:rPr lang="en-US" smtClean="0"/>
              <a:t>Carefully set of outriggers on firm supports. </a:t>
            </a:r>
          </a:p>
          <a:p>
            <a:pPr marL="971550" lvl="1" indent="-514350">
              <a:buFontTx/>
              <a:buAutoNum type="arabicPeriod"/>
            </a:pPr>
            <a:r>
              <a:rPr lang="en-US" smtClean="0"/>
              <a:t>The crane base must be level. Safe crane capacity is reduced as much as 50% when the crane is out of level by only 3</a:t>
            </a:r>
            <a:r>
              <a:rPr lang="en-US" baseline="30000" smtClean="0"/>
              <a:t>o</a:t>
            </a:r>
            <a:r>
              <a:rPr lang="en-US" smtClean="0"/>
              <a:t> and operating with a long boom at minimum radius.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184323" name="Content Placeholder 2"/>
          <p:cNvSpPr>
            <a:spLocks noGrp="1"/>
          </p:cNvSpPr>
          <p:nvPr>
            <p:ph idx="1"/>
          </p:nvPr>
        </p:nvSpPr>
        <p:spPr>
          <a:xfrm>
            <a:off x="152400" y="1447800"/>
            <a:ext cx="8763000" cy="5105400"/>
          </a:xfrm>
        </p:spPr>
        <p:txBody>
          <a:bodyPr/>
          <a:lstStyle/>
          <a:p>
            <a:pPr marL="971550" lvl="1" indent="-514350">
              <a:buFontTx/>
              <a:buAutoNum type="arabicPeriod" startAt="3"/>
            </a:pPr>
            <a:r>
              <a:rPr lang="en-US" smtClean="0"/>
              <a:t>Use a communications system or hand signals when the crane operator cannot see the load at all times. Make sure that all workers involved in the operation know the hand signals to be used.</a:t>
            </a:r>
          </a:p>
          <a:p>
            <a:pPr marL="971550" lvl="1" indent="-514350">
              <a:buFontTx/>
              <a:buAutoNum type="arabicPeriod" startAt="3"/>
            </a:pPr>
            <a:r>
              <a:rPr lang="en-US" smtClean="0"/>
              <a:t>Provide </a:t>
            </a:r>
            <a:r>
              <a:rPr lang="en-US" i="1" smtClean="0"/>
              <a:t>tag lines </a:t>
            </a:r>
            <a:r>
              <a:rPr lang="en-US" smtClean="0"/>
              <a:t>(restraining lines) when there is any danger due to swinging loads.</a:t>
            </a:r>
          </a:p>
          <a:p>
            <a:pPr marL="971550" lvl="1" indent="-514350">
              <a:buFontTx/>
              <a:buAutoNum type="arabicPeriod" startAt="3"/>
            </a:pPr>
            <a:r>
              <a:rPr lang="en-US" smtClean="0"/>
              <a:t>Ensure that crane operators are well trained and know the capability of their machines.</a:t>
            </a:r>
          </a:p>
          <a:p>
            <a:pPr marL="971550" lvl="1" indent="-514350">
              <a:buFontTx/>
              <a:buAutoNum type="arabicPeriod" startAt="3"/>
            </a:pPr>
            <a:r>
              <a:rPr lang="en-US" smtClean="0"/>
              <a:t>Check safe-lifting-capacity charts for the entire range of planned swing before starting a lift. Use a load indicator if possible.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3" name="Content Placeholder 2"/>
          <p:cNvSpPr>
            <a:spLocks noGrp="1"/>
          </p:cNvSpPr>
          <p:nvPr>
            <p:ph idx="1"/>
          </p:nvPr>
        </p:nvSpPr>
        <p:spPr>
          <a:xfrm>
            <a:off x="152400" y="1447800"/>
            <a:ext cx="8839200" cy="5181600"/>
          </a:xfrm>
        </p:spPr>
        <p:txBody>
          <a:bodyPr>
            <a:normAutofit lnSpcReduction="10000"/>
          </a:bodyPr>
          <a:lstStyle/>
          <a:p>
            <a:pPr>
              <a:defRPr/>
            </a:pPr>
            <a:r>
              <a:rPr lang="en-US" i="1" dirty="0" smtClean="0"/>
              <a:t>Cranes </a:t>
            </a:r>
            <a:r>
              <a:rPr lang="en-US" dirty="0" smtClean="0"/>
              <a:t>are primarily used for:</a:t>
            </a:r>
          </a:p>
          <a:p>
            <a:pPr lvl="1">
              <a:defRPr/>
            </a:pPr>
            <a:r>
              <a:rPr lang="en-US" dirty="0" smtClean="0"/>
              <a:t>lifting, </a:t>
            </a:r>
          </a:p>
          <a:p>
            <a:pPr lvl="1">
              <a:defRPr/>
            </a:pPr>
            <a:r>
              <a:rPr lang="en-US" dirty="0" smtClean="0"/>
              <a:t>lowering, and </a:t>
            </a:r>
          </a:p>
          <a:p>
            <a:pPr lvl="1">
              <a:defRPr/>
            </a:pPr>
            <a:r>
              <a:rPr lang="en-US" dirty="0" smtClean="0"/>
              <a:t>transporting loads. </a:t>
            </a:r>
          </a:p>
          <a:p>
            <a:pPr>
              <a:defRPr/>
            </a:pPr>
            <a:r>
              <a:rPr lang="en-US" dirty="0" smtClean="0"/>
              <a:t>They move loads horizontally by swinging or traveling. </a:t>
            </a:r>
          </a:p>
          <a:p>
            <a:pPr>
              <a:defRPr/>
            </a:pPr>
            <a:r>
              <a:rPr lang="en-US" dirty="0" smtClean="0"/>
              <a:t>Most mobile cranes consist of a carrier and superstructure equipped with a boom and hook.</a:t>
            </a:r>
          </a:p>
          <a:p>
            <a:pPr marL="742950" lvl="2" indent="-342900">
              <a:defRPr/>
            </a:pPr>
            <a:r>
              <a:rPr lang="en-US" dirty="0" smtClean="0"/>
              <a:t>as illustrated in Figure 3-22.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cstate="print"/>
          <a:srcRect l="34038"/>
          <a:stretch>
            <a:fillRect/>
          </a:stretch>
        </p:blipFill>
        <p:spPr bwMode="auto">
          <a:xfrm>
            <a:off x="533400" y="1752600"/>
            <a:ext cx="7829550" cy="4572000"/>
          </a:xfrm>
          <a:prstGeom prst="rect">
            <a:avLst/>
          </a:prstGeom>
          <a:noFill/>
          <a:ln w="9525">
            <a:noFill/>
            <a:miter lim="800000"/>
            <a:headEnd/>
            <a:tailEnd/>
          </a:ln>
        </p:spPr>
      </p:pic>
      <p:sp>
        <p:nvSpPr>
          <p:cNvPr id="146435" name="Title 2"/>
          <p:cNvSpPr>
            <a:spLocks noGrp="1"/>
          </p:cNvSpPr>
          <p:nvPr>
            <p:ph type="title"/>
          </p:nvPr>
        </p:nvSpPr>
        <p:spPr/>
        <p:txBody>
          <a:bodyPr/>
          <a:lstStyle/>
          <a:p>
            <a:r>
              <a:rPr lang="en-US" sz="3600" b="1" smtClean="0"/>
              <a:t>FIGURE 3-22</a:t>
            </a:r>
            <a:r>
              <a:rPr lang="en-US" sz="3600" smtClean="0"/>
              <a:t>: Components of a crane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3" name="Content Placeholder 2"/>
          <p:cNvSpPr>
            <a:spLocks noGrp="1"/>
          </p:cNvSpPr>
          <p:nvPr>
            <p:ph idx="1"/>
          </p:nvPr>
        </p:nvSpPr>
        <p:spPr>
          <a:xfrm>
            <a:off x="457200" y="1447800"/>
            <a:ext cx="8305800" cy="5181600"/>
          </a:xfrm>
        </p:spPr>
        <p:txBody>
          <a:bodyPr>
            <a:normAutofit/>
          </a:bodyPr>
          <a:lstStyle/>
          <a:p>
            <a:pPr>
              <a:defRPr/>
            </a:pPr>
            <a:r>
              <a:rPr lang="en-US" dirty="0" smtClean="0"/>
              <a:t>The current trend toward the use of hydraulically operated equipment includes hydraulically powered telescoping boom cranes. </a:t>
            </a:r>
          </a:p>
          <a:p>
            <a:pPr>
              <a:defRPr/>
            </a:pPr>
            <a:r>
              <a:rPr lang="en-US" dirty="0" smtClean="0"/>
              <a:t>The mobile telescoping boom crane is capable of lifting loads to the top of a 24-story building.</a:t>
            </a:r>
          </a:p>
          <a:p>
            <a:pPr lvl="1">
              <a:defRPr/>
            </a:pPr>
            <a:r>
              <a:rPr lang="en-US" dirty="0" smtClean="0"/>
              <a:t>As shown in Figure 3-23</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58" name="Picture 2"/>
          <p:cNvPicPr>
            <a:picLocks noChangeAspect="1" noChangeArrowheads="1"/>
          </p:cNvPicPr>
          <p:nvPr/>
        </p:nvPicPr>
        <p:blipFill>
          <a:blip r:embed="rId2" cstate="print"/>
          <a:srcRect l="35683"/>
          <a:stretch>
            <a:fillRect/>
          </a:stretch>
        </p:blipFill>
        <p:spPr bwMode="auto">
          <a:xfrm>
            <a:off x="2362200" y="1219200"/>
            <a:ext cx="3657600" cy="5381625"/>
          </a:xfrm>
          <a:prstGeom prst="rect">
            <a:avLst/>
          </a:prstGeom>
          <a:noFill/>
          <a:ln w="9525">
            <a:noFill/>
            <a:miter lim="800000"/>
            <a:headEnd/>
            <a:tailEnd/>
          </a:ln>
        </p:spPr>
      </p:pic>
      <p:sp>
        <p:nvSpPr>
          <p:cNvPr id="147459" name="Title 2"/>
          <p:cNvSpPr>
            <a:spLocks noGrp="1"/>
          </p:cNvSpPr>
          <p:nvPr>
            <p:ph type="title"/>
          </p:nvPr>
        </p:nvSpPr>
        <p:spPr>
          <a:xfrm>
            <a:off x="457200" y="152400"/>
            <a:ext cx="8229600" cy="1143000"/>
          </a:xfrm>
        </p:spPr>
        <p:txBody>
          <a:bodyPr/>
          <a:lstStyle/>
          <a:p>
            <a:r>
              <a:rPr lang="en-US" sz="2000" b="1" smtClean="0"/>
              <a:t>FIGURE 3-23</a:t>
            </a:r>
            <a:r>
              <a:rPr lang="en-US" sz="2000" smtClean="0"/>
              <a:t>: Large mobile hydraulic crane with telescoping boom. </a:t>
            </a:r>
            <a:br>
              <a:rPr lang="en-US" sz="2000" smtClean="0"/>
            </a:br>
            <a:r>
              <a:rPr lang="en-US" sz="1400" smtClean="0"/>
              <a:t>(Courtesy of Grove Worldwide)</a:t>
            </a:r>
            <a:endParaRPr lang="en-US" sz="200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Figure 3-27</a:t>
            </a:r>
            <a:r>
              <a:rPr lang="en-US" sz="2800" dirty="0" smtClean="0"/>
              <a:t>. Crane with ring attachment. </a:t>
            </a:r>
            <a:br>
              <a:rPr lang="en-US" sz="2800" dirty="0" smtClean="0"/>
            </a:br>
            <a:r>
              <a:rPr lang="en-US" sz="2400" dirty="0" smtClean="0"/>
              <a:t>(Courtesy of </a:t>
            </a:r>
            <a:r>
              <a:rPr lang="en-US" sz="2400" dirty="0" err="1" smtClean="0"/>
              <a:t>Maintowoc</a:t>
            </a:r>
            <a:r>
              <a:rPr lang="en-US" sz="2400" dirty="0" smtClean="0"/>
              <a:t>)</a:t>
            </a:r>
            <a:endParaRPr lang="en-US" sz="2800" dirty="0"/>
          </a:p>
        </p:txBody>
      </p:sp>
      <p:pic>
        <p:nvPicPr>
          <p:cNvPr id="3" name="Picture 2" descr="crane.jpeg"/>
          <p:cNvPicPr>
            <a:picLocks noChangeAspect="1"/>
          </p:cNvPicPr>
          <p:nvPr/>
        </p:nvPicPr>
        <p:blipFill>
          <a:blip r:embed="rId2"/>
          <a:srcRect l="13333" t="3703" r="40833" b="31006"/>
          <a:stretch>
            <a:fillRect/>
          </a:stretch>
        </p:blipFill>
        <p:spPr>
          <a:xfrm>
            <a:off x="1524000" y="1295400"/>
            <a:ext cx="5181600" cy="51816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tx1"/>
                </a:solidFill>
                <a:latin typeface="+mn-lt"/>
                <a:ea typeface="+mn-ea"/>
                <a:cs typeface="+mn-cs"/>
              </a:rPr>
              <a:t>3-7 CRANES</a:t>
            </a:r>
            <a:endParaRPr lang="en-US" dirty="0"/>
          </a:p>
        </p:txBody>
      </p:sp>
      <p:sp>
        <p:nvSpPr>
          <p:cNvPr id="3" name="Content Placeholder 2"/>
          <p:cNvSpPr>
            <a:spLocks noGrp="1"/>
          </p:cNvSpPr>
          <p:nvPr>
            <p:ph idx="1"/>
          </p:nvPr>
        </p:nvSpPr>
        <p:spPr>
          <a:xfrm>
            <a:off x="152400" y="1371600"/>
            <a:ext cx="8763000" cy="5257800"/>
          </a:xfrm>
        </p:spPr>
        <p:txBody>
          <a:bodyPr>
            <a:normAutofit/>
          </a:bodyPr>
          <a:lstStyle/>
          <a:p>
            <a:pPr>
              <a:buFontTx/>
              <a:buNone/>
              <a:defRPr/>
            </a:pPr>
            <a:r>
              <a:rPr lang="en-US" b="1" dirty="0" smtClean="0"/>
              <a:t>Tower Cranes</a:t>
            </a:r>
          </a:p>
          <a:p>
            <a:pPr>
              <a:defRPr/>
            </a:pPr>
            <a:r>
              <a:rPr lang="en-US" dirty="0" smtClean="0"/>
              <a:t>Another special type of crane is the </a:t>
            </a:r>
            <a:r>
              <a:rPr lang="en-US" i="1" dirty="0" smtClean="0"/>
              <a:t>tower crane, </a:t>
            </a:r>
            <a:r>
              <a:rPr lang="en-US" dirty="0" smtClean="0"/>
              <a:t>illustrated in Figure 3-27. </a:t>
            </a:r>
            <a:endParaRPr lang="en-US" sz="3600" dirty="0" smtClean="0"/>
          </a:p>
          <a:p>
            <a:pPr>
              <a:defRPr/>
            </a:pPr>
            <a:r>
              <a:rPr lang="en-US" dirty="0" smtClean="0"/>
              <a:t>The tower crane is widely used on building construction projects because of:</a:t>
            </a:r>
          </a:p>
          <a:p>
            <a:pPr lvl="1">
              <a:defRPr/>
            </a:pPr>
            <a:r>
              <a:rPr lang="en-US" dirty="0" smtClean="0"/>
              <a:t> its wide operating radius and</a:t>
            </a:r>
          </a:p>
          <a:p>
            <a:pPr lvl="1">
              <a:defRPr/>
            </a:pPr>
            <a:r>
              <a:rPr lang="en-US" dirty="0" smtClean="0"/>
              <a:t> almost unlimited height capability.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p:cNvPicPr>
            <a:picLocks noChangeAspect="1" noChangeArrowheads="1"/>
          </p:cNvPicPr>
          <p:nvPr/>
        </p:nvPicPr>
        <p:blipFill>
          <a:blip r:embed="rId2" cstate="print"/>
          <a:srcRect l="39060" t="1407" r="2257" b="1534"/>
          <a:stretch>
            <a:fillRect/>
          </a:stretch>
        </p:blipFill>
        <p:spPr bwMode="auto">
          <a:xfrm>
            <a:off x="3124200" y="1219200"/>
            <a:ext cx="4038600" cy="5358912"/>
          </a:xfrm>
          <a:prstGeom prst="rect">
            <a:avLst/>
          </a:prstGeom>
          <a:noFill/>
          <a:ln w="9525">
            <a:noFill/>
            <a:miter lim="800000"/>
            <a:headEnd/>
            <a:tailEnd/>
          </a:ln>
        </p:spPr>
      </p:pic>
      <p:sp>
        <p:nvSpPr>
          <p:cNvPr id="150531" name="Title 2"/>
          <p:cNvSpPr>
            <a:spLocks noGrp="1"/>
          </p:cNvSpPr>
          <p:nvPr>
            <p:ph type="title"/>
          </p:nvPr>
        </p:nvSpPr>
        <p:spPr>
          <a:xfrm>
            <a:off x="457200" y="152400"/>
            <a:ext cx="8229600" cy="1143000"/>
          </a:xfrm>
        </p:spPr>
        <p:txBody>
          <a:bodyPr/>
          <a:lstStyle/>
          <a:p>
            <a:r>
              <a:rPr lang="en-US" sz="2800" b="1" dirty="0" smtClean="0"/>
              <a:t>FIGURE 3-27</a:t>
            </a:r>
            <a:r>
              <a:rPr lang="en-US" sz="2800" dirty="0" smtClean="0"/>
              <a:t>: </a:t>
            </a:r>
            <a:r>
              <a:rPr lang="en-US" sz="2800" dirty="0" smtClean="0">
                <a:solidFill>
                  <a:schemeClr val="tx2"/>
                </a:solidFill>
                <a:latin typeface="+mj-lt"/>
                <a:ea typeface="+mj-ea"/>
                <a:cs typeface="+mj-cs"/>
              </a:rPr>
              <a:t>Tower crane on a building site. </a:t>
            </a:r>
            <a:br>
              <a:rPr lang="en-US" sz="2800" dirty="0" smtClean="0">
                <a:solidFill>
                  <a:schemeClr val="tx2"/>
                </a:solidFill>
                <a:latin typeface="+mj-lt"/>
                <a:ea typeface="+mj-ea"/>
                <a:cs typeface="+mj-cs"/>
              </a:rPr>
            </a:br>
            <a:r>
              <a:rPr lang="en-US" sz="2800" dirty="0" smtClean="0">
                <a:solidFill>
                  <a:schemeClr val="tx2"/>
                </a:solidFill>
                <a:latin typeface="+mj-lt"/>
                <a:ea typeface="+mj-ea"/>
                <a:cs typeface="+mj-cs"/>
              </a:rPr>
              <a:t>(Courtesy of </a:t>
            </a:r>
            <a:r>
              <a:rPr lang="en-US" sz="2800" dirty="0" err="1" smtClean="0">
                <a:solidFill>
                  <a:schemeClr val="tx2"/>
                </a:solidFill>
                <a:latin typeface="+mj-lt"/>
                <a:ea typeface="+mj-ea"/>
                <a:cs typeface="+mj-cs"/>
              </a:rPr>
              <a:t>Potain</a:t>
            </a:r>
            <a:r>
              <a:rPr lang="en-US" sz="2800" dirty="0" smtClean="0">
                <a:solidFill>
                  <a:schemeClr val="tx2"/>
                </a:solidFill>
                <a:latin typeface="+mj-lt"/>
                <a:ea typeface="+mj-ea"/>
                <a:cs typeface="+mj-cs"/>
              </a:rPr>
              <a:t> Tower Cranes, Inc.)</a:t>
            </a:r>
            <a:endParaRPr lang="en-US" sz="2800" dirty="0" smtClean="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11C742A1CB18B43BA911248B3D1DA20" ma:contentTypeVersion="0" ma:contentTypeDescription="Create a new document." ma:contentTypeScope="" ma:versionID="317518d1fe4f9fc5e37dfb98adf3c062">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96408F-1109-435C-B2AA-7AD81FC170ED}">
  <ds:schemaRefs>
    <ds:schemaRef ds:uri="http://schemas.microsoft.com/office/2006/metadata/properties"/>
  </ds:schemaRefs>
</ds:datastoreItem>
</file>

<file path=customXml/itemProps2.xml><?xml version="1.0" encoding="utf-8"?>
<ds:datastoreItem xmlns:ds="http://schemas.openxmlformats.org/officeDocument/2006/customXml" ds:itemID="{870150FB-80F5-49EC-A35E-0E53FAF985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0B96581-7A1A-465E-856A-D98D93502F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729</TotalTime>
  <Words>999</Words>
  <Application>Microsoft Office PowerPoint</Application>
  <PresentationFormat>On-screen Show (4:3)</PresentationFormat>
  <Paragraphs>98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Design</vt:lpstr>
      <vt:lpstr>Chapter 3</vt:lpstr>
      <vt:lpstr>3-7 CRANES</vt:lpstr>
      <vt:lpstr>3-7 CRANES</vt:lpstr>
      <vt:lpstr>FIGURE 3-22: Components of a crane</vt:lpstr>
      <vt:lpstr>3-7 CRANES</vt:lpstr>
      <vt:lpstr>FIGURE 3-23: Large mobile hydraulic crane with telescoping boom.  (Courtesy of Grove Worldwide)</vt:lpstr>
      <vt:lpstr>Figure 3-27. Crane with ring attachment.  (Courtesy of Maintowoc)</vt:lpstr>
      <vt:lpstr>3-7 CRANES</vt:lpstr>
      <vt:lpstr>FIGURE 3-27: Tower crane on a building site.  (Courtesy of Potain Tower Cranes, Inc.)</vt:lpstr>
      <vt:lpstr>3-7 CRANES</vt:lpstr>
      <vt:lpstr>FIGURE 3-28: Major types of tower cranes </vt:lpstr>
      <vt:lpstr>3-7 CRANES</vt:lpstr>
      <vt:lpstr>3-7 CRANES</vt:lpstr>
      <vt:lpstr>3-7 CRANES</vt:lpstr>
      <vt:lpstr>FIGURE 3-30: Self-raising tower crane mast.  (Courtesy of FMC Construction Equipment Group) </vt:lpstr>
      <vt:lpstr>3-7 CRANES</vt:lpstr>
      <vt:lpstr>3-7 CRANES</vt:lpstr>
      <vt:lpstr>3-7 CRANES</vt:lpstr>
      <vt:lpstr>Slide 19</vt:lpstr>
      <vt:lpstr>3-7 CRANES</vt:lpstr>
      <vt:lpstr>FIGURE 3-31: FIGURE 3-28 Lifting attachments for the crane. [Permission to reproduce this material has been granted by the Power Crane &amp; Shovel Assn. (PCSA), a bureau of the Construction Industry Manufacturers Assn. (CIMA).Neither PCSA nor ClMA can assume responsibility for the accuracy of the reproduction.] </vt:lpstr>
      <vt:lpstr>3-7 CRANES</vt:lpstr>
      <vt:lpstr>3-7 CRANES</vt:lpstr>
      <vt:lpstr>3-7 CRANES</vt:lpstr>
      <vt:lpstr>3-7 CRANES</vt:lpstr>
      <vt:lpstr>3-7 CRANES</vt:lpstr>
    </vt:vector>
  </TitlesOfParts>
  <Company>cool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user</dc:creator>
  <cp:lastModifiedBy>Aldafer</cp:lastModifiedBy>
  <cp:revision>158</cp:revision>
  <dcterms:created xsi:type="dcterms:W3CDTF">2007-09-26T06:51:08Z</dcterms:created>
  <dcterms:modified xsi:type="dcterms:W3CDTF">2011-10-10T09:36:55Z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0x010100611C742A1CB18B43BA911248B3D1DA20</vt:lpwstr>
  </property>
</Properties>
</file>