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72" r:id="rId1"/>
  </p:sldMasterIdLst>
  <p:notesMasterIdLst>
    <p:notesMasterId r:id="rId6"/>
  </p:notesMasterIdLst>
  <p:sldIdLst>
    <p:sldId id="256" r:id="rId2"/>
    <p:sldId id="286" r:id="rId3"/>
    <p:sldId id="288" r:id="rId4"/>
    <p:sldId id="289" r:id="rId5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بلا نمط، بلا شبكة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8" d="100"/>
          <a:sy n="68" d="100"/>
        </p:scale>
        <p:origin x="144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hdphoto1.wdp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2DDDFFBA-2962-4F30-A49A-4DDDEDE10237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38D18ACB-CA1F-4A24-8863-72EF4AF6CF2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217472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ar-SA"/>
              <a:t>انقر لتحرير نمط العنوان الثانوي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244090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289469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404389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523955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548876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616022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799538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40743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5548491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859084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5141411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7FFD37-6B01-43A8-9DE2-40564A649112}" type="datetimeFigureOut">
              <a:rPr lang="ar-SA" smtClean="0"/>
              <a:t>09/06/38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C63371-B58C-45E8-8C00-D27C7D0AFED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728739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r" defTabSz="685800" rtl="1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r" defTabSz="685800" rtl="1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صورة 4"/>
          <p:cNvPicPr>
            <a:picLocks noChangeAspect="1"/>
          </p:cNvPicPr>
          <p:nvPr/>
        </p:nvPicPr>
        <p:blipFill>
          <a:blip r:embed="rId2">
            <a:duotone>
              <a:schemeClr val="bg2">
                <a:shade val="45000"/>
                <a:satMod val="135000"/>
              </a:schemeClr>
              <a:prstClr val="white"/>
            </a:duotone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harpenSoften amount="25000"/>
                    </a14:imgEffect>
                  </a14:imgLayer>
                </a14:imgProps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971600" y="1790701"/>
            <a:ext cx="7543800" cy="936103"/>
          </a:xfrm>
        </p:spPr>
        <p:txBody>
          <a:bodyPr/>
          <a:lstStyle/>
          <a:p>
            <a:pPr rtl="0"/>
            <a:r>
              <a:rPr lang="en-US" sz="2800" b="1" dirty="0"/>
              <a:t>Extraction and Determination of Bacterial Proteins.</a:t>
            </a:r>
            <a:br>
              <a:rPr lang="en-US" sz="2800" b="1" dirty="0"/>
            </a:br>
            <a:endParaRPr lang="ar-SA" sz="2800" b="1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087316" y="4797152"/>
            <a:ext cx="3312368" cy="576064"/>
          </a:xfrm>
        </p:spPr>
        <p:txBody>
          <a:bodyPr>
            <a:noAutofit/>
          </a:bodyPr>
          <a:lstStyle/>
          <a:p>
            <a:r>
              <a:rPr lang="en-US" sz="2400" b="1" dirty="0">
                <a:solidFill>
                  <a:schemeClr val="tx1"/>
                </a:solidFill>
              </a:rPr>
              <a:t>BCH 462 [practical]</a:t>
            </a:r>
            <a:endParaRPr lang="ar-SA" sz="2400" b="1" dirty="0">
              <a:solidFill>
                <a:schemeClr val="tx1"/>
              </a:solidFill>
            </a:endParaRPr>
          </a:p>
          <a:p>
            <a:endParaRPr lang="ar-SA" sz="2400" dirty="0"/>
          </a:p>
        </p:txBody>
      </p:sp>
      <p:sp>
        <p:nvSpPr>
          <p:cNvPr id="4" name="مربع نص 3"/>
          <p:cNvSpPr txBox="1"/>
          <p:nvPr/>
        </p:nvSpPr>
        <p:spPr>
          <a:xfrm>
            <a:off x="1547664" y="330464"/>
            <a:ext cx="800220" cy="36933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US" dirty="0"/>
              <a:t>Lab# 3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729154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صورة 4"/>
          <p:cNvPicPr>
            <a:picLocks noChangeAspect="1"/>
          </p:cNvPicPr>
          <p:nvPr/>
        </p:nvPicPr>
        <p:blipFill>
          <a:blip r:embed="rId2">
            <a:duotone>
              <a:schemeClr val="bg2">
                <a:shade val="45000"/>
                <a:satMod val="135000"/>
              </a:schemeClr>
              <a:prstClr val="white"/>
            </a:duotone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harpenSoften amount="25000"/>
                    </a14:imgEffect>
                  </a14:imgLayer>
                </a14:imgProps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مستطيل 1"/>
          <p:cNvSpPr/>
          <p:nvPr/>
        </p:nvSpPr>
        <p:spPr>
          <a:xfrm>
            <a:off x="-36512" y="-27384"/>
            <a:ext cx="74732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Lab#3</a:t>
            </a:r>
          </a:p>
        </p:txBody>
      </p:sp>
      <p:sp>
        <p:nvSpPr>
          <p:cNvPr id="3" name="مربع نص 2"/>
          <p:cNvSpPr txBox="1"/>
          <p:nvPr/>
        </p:nvSpPr>
        <p:spPr>
          <a:xfrm>
            <a:off x="1835696" y="332656"/>
            <a:ext cx="5413790" cy="400110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pPr algn="l" rtl="0"/>
            <a:r>
              <a:rPr lang="en-US" sz="2000" b="1" dirty="0">
                <a:solidFill>
                  <a:schemeClr val="accent6">
                    <a:lumMod val="75000"/>
                  </a:schemeClr>
                </a:solidFill>
              </a:rPr>
              <a:t>Extraction and Determination of bacterial protein</a:t>
            </a:r>
            <a:endParaRPr lang="ar-SA" sz="20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4" name="مربع نص 3"/>
          <p:cNvSpPr txBox="1"/>
          <p:nvPr/>
        </p:nvSpPr>
        <p:spPr>
          <a:xfrm>
            <a:off x="107504" y="1340768"/>
            <a:ext cx="9036496" cy="5078313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l" rtl="0"/>
            <a:r>
              <a:rPr lang="en-US" sz="2000" b="1" dirty="0">
                <a:solidFill>
                  <a:schemeClr val="accent6">
                    <a:lumMod val="75000"/>
                  </a:schemeClr>
                </a:solidFill>
              </a:rPr>
              <a:t>Isolation of bacterial proteins involves several steps :</a:t>
            </a:r>
          </a:p>
          <a:p>
            <a:pPr marL="342900" indent="-342900" algn="l" rtl="0">
              <a:buAutoNum type="arabicPeriod"/>
            </a:pPr>
            <a:r>
              <a:rPr lang="en-US" dirty="0"/>
              <a:t>Growth and induction of bacterial cultures.</a:t>
            </a:r>
          </a:p>
          <a:p>
            <a:pPr marL="342900" indent="-342900" algn="l" rtl="0">
              <a:buAutoNum type="arabicPeriod"/>
            </a:pPr>
            <a:r>
              <a:rPr lang="en-US" dirty="0" err="1"/>
              <a:t>Lysis</a:t>
            </a:r>
            <a:r>
              <a:rPr lang="en-US" dirty="0"/>
              <a:t> of cells in a suitable buffer containing  a detergent. </a:t>
            </a:r>
          </a:p>
          <a:p>
            <a:pPr marL="342900" indent="-342900" algn="l" rtl="0">
              <a:buAutoNum type="arabicPeriod"/>
            </a:pPr>
            <a:r>
              <a:rPr lang="en-US" dirty="0" err="1"/>
              <a:t>DNase</a:t>
            </a:r>
            <a:r>
              <a:rPr lang="en-US" dirty="0"/>
              <a:t>  and </a:t>
            </a:r>
            <a:r>
              <a:rPr lang="en-US" dirty="0" err="1"/>
              <a:t>RNase</a:t>
            </a:r>
            <a:r>
              <a:rPr lang="en-US" dirty="0"/>
              <a:t> treatment for the removal of the nucleic acids.</a:t>
            </a:r>
          </a:p>
          <a:p>
            <a:pPr marL="342900" indent="-342900" algn="l" rtl="0">
              <a:buAutoNum type="arabicPeriod"/>
            </a:pPr>
            <a:r>
              <a:rPr lang="en-US" dirty="0"/>
              <a:t>Determine the protein concentration using suitable method.</a:t>
            </a:r>
          </a:p>
          <a:p>
            <a:pPr marL="342900" indent="-342900" algn="l" rtl="0">
              <a:buFontTx/>
              <a:buAutoNum type="arabicPeriod"/>
            </a:pPr>
            <a:r>
              <a:rPr lang="en-US" dirty="0"/>
              <a:t>Passage of the extract through an affinity resin and finally elution of proteins.</a:t>
            </a:r>
          </a:p>
          <a:p>
            <a:pPr marL="342900" indent="-342900" algn="l" rtl="0">
              <a:buAutoNum type="arabicPeriod"/>
            </a:pPr>
            <a:endParaRPr lang="en-US" dirty="0"/>
          </a:p>
          <a:p>
            <a:pPr algn="l" rtl="0"/>
            <a:endParaRPr lang="en-US" dirty="0"/>
          </a:p>
          <a:p>
            <a:pPr marL="342900" indent="-342900" algn="l" rtl="0">
              <a:buAutoNum type="arabicPeriod"/>
            </a:pPr>
            <a:endParaRPr lang="en-US" dirty="0"/>
          </a:p>
          <a:p>
            <a:pPr algn="l" rtl="0"/>
            <a:endParaRPr lang="en-US" dirty="0"/>
          </a:p>
          <a:p>
            <a:pPr algn="l" rtl="0"/>
            <a:r>
              <a:rPr lang="en-US" dirty="0"/>
              <a:t>-Biuret method, is used to determine the protein concentration, using standard curve of concentrations.</a:t>
            </a:r>
          </a:p>
          <a:p>
            <a:pPr algn="l" rtl="0"/>
            <a:endParaRPr lang="en-US" dirty="0"/>
          </a:p>
          <a:p>
            <a:pPr algn="l" rtl="0"/>
            <a:r>
              <a:rPr lang="en-US" dirty="0"/>
              <a:t>- Biuret method, is based on copper ions binding to peptide bonds of protein under alkaline condition to give a violet (purple) color.</a:t>
            </a:r>
          </a:p>
          <a:p>
            <a:pPr algn="l" rtl="0"/>
            <a:endParaRPr lang="en-US" dirty="0"/>
          </a:p>
          <a:p>
            <a:pPr algn="l" rtl="0"/>
            <a:r>
              <a:rPr lang="en-US" dirty="0"/>
              <a:t>-The intensity of the color resulting from the (</a:t>
            </a:r>
            <a:r>
              <a:rPr lang="en-US" dirty="0" err="1"/>
              <a:t>Cu+protein</a:t>
            </a:r>
            <a:r>
              <a:rPr lang="en-US" dirty="0"/>
              <a:t>) complex is linearly proportional to the concentration of protein present in the  solution.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8370349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صورة 3"/>
          <p:cNvPicPr>
            <a:picLocks noChangeAspect="1"/>
          </p:cNvPicPr>
          <p:nvPr/>
        </p:nvPicPr>
        <p:blipFill>
          <a:blip r:embed="rId2">
            <a:duotone>
              <a:schemeClr val="bg2">
                <a:shade val="45000"/>
                <a:satMod val="135000"/>
              </a:schemeClr>
              <a:prstClr val="white"/>
            </a:duotone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harpenSoften amount="25000"/>
                    </a14:imgEffect>
                  </a14:imgLayer>
                </a14:imgProps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graphicFrame>
        <p:nvGraphicFramePr>
          <p:cNvPr id="3" name="جدول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5372735"/>
              </p:ext>
            </p:extLst>
          </p:nvPr>
        </p:nvGraphicFramePr>
        <p:xfrm>
          <a:off x="899592" y="1733589"/>
          <a:ext cx="7704855" cy="3413682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256828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6828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6828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630206">
                <a:tc>
                  <a:txBody>
                    <a:bodyPr/>
                    <a:lstStyle/>
                    <a:p>
                      <a:pPr algn="ctr" rtl="0"/>
                      <a:r>
                        <a:rPr lang="en-US" sz="1400" dirty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Lab #3</a:t>
                      </a:r>
                    </a:p>
                    <a:p>
                      <a:pPr algn="ctr" rtl="0"/>
                      <a:r>
                        <a:rPr lang="en-US" sz="1400" dirty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[Estimation of Protein Concentration]</a:t>
                      </a:r>
                      <a:endParaRPr lang="ar-SA" sz="1400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1400" dirty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Lab</a:t>
                      </a:r>
                      <a:r>
                        <a:rPr lang="en-US" sz="1400" baseline="0" dirty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 #2</a:t>
                      </a:r>
                    </a:p>
                    <a:p>
                      <a:pPr algn="ctr" rtl="0"/>
                      <a:r>
                        <a:rPr lang="en-US" sz="1400" baseline="0" dirty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[Transformation of Competent Cells]</a:t>
                      </a:r>
                      <a:endParaRPr lang="ar-SA" sz="1400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1400" dirty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Lab #1</a:t>
                      </a:r>
                    </a:p>
                    <a:p>
                      <a:pPr algn="ctr" rtl="0"/>
                      <a:r>
                        <a:rPr lang="en-US" sz="1400" dirty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[Plasmid Isolation]</a:t>
                      </a:r>
                      <a:endParaRPr lang="ar-SA" sz="1400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82162">
                <a:tc>
                  <a:txBody>
                    <a:bodyPr/>
                    <a:lstStyle/>
                    <a:p>
                      <a:pPr algn="l" rtl="0"/>
                      <a:r>
                        <a:rPr lang="en-US" sz="16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1) Growth of the bacterial culture.</a:t>
                      </a:r>
                    </a:p>
                    <a:p>
                      <a:pPr algn="l" rtl="0"/>
                      <a:endParaRPr lang="en-US" sz="1600" dirty="0">
                        <a:solidFill>
                          <a:schemeClr val="accent1">
                            <a:lumMod val="75000"/>
                          </a:schemeClr>
                        </a:solidFill>
                      </a:endParaRPr>
                    </a:p>
                    <a:p>
                      <a:pPr algn="l" rtl="0"/>
                      <a:r>
                        <a:rPr lang="en-US" sz="16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2) Harvesting and </a:t>
                      </a:r>
                      <a:r>
                        <a:rPr lang="en-US" sz="1600" dirty="0" err="1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lysis</a:t>
                      </a:r>
                      <a:r>
                        <a:rPr lang="en-US" sz="16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 of the bacteria.</a:t>
                      </a:r>
                    </a:p>
                    <a:p>
                      <a:pPr algn="l" rtl="0"/>
                      <a:endParaRPr lang="en-US" sz="1600" dirty="0"/>
                    </a:p>
                    <a:p>
                      <a:pPr algn="l" rtl="0"/>
                      <a:r>
                        <a:rPr lang="en-US" sz="1600" dirty="0"/>
                        <a:t>3)Estimation of</a:t>
                      </a:r>
                      <a:r>
                        <a:rPr lang="en-US" sz="1600" baseline="0" dirty="0"/>
                        <a:t> protein concentration using </a:t>
                      </a:r>
                      <a:r>
                        <a:rPr lang="en-US" sz="1600" dirty="0"/>
                        <a:t>Biuret method.</a:t>
                      </a:r>
                      <a:endParaRPr lang="ar-SA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1) Growth of the bacterial culture.</a:t>
                      </a:r>
                    </a:p>
                    <a:p>
                      <a:pPr algn="l" rtl="0"/>
                      <a:endParaRPr lang="en-US" sz="1600" dirty="0">
                        <a:solidFill>
                          <a:schemeClr val="accent1">
                            <a:lumMod val="75000"/>
                          </a:schemeClr>
                        </a:solidFill>
                      </a:endParaRPr>
                    </a:p>
                    <a:p>
                      <a:pPr algn="l" rtl="0"/>
                      <a:r>
                        <a:rPr lang="en-US" sz="16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2) Harvesting.</a:t>
                      </a:r>
                    </a:p>
                    <a:p>
                      <a:pPr algn="l" rtl="0"/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  <a:p>
                      <a:pPr algn="l" rtl="0"/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  <a:p>
                      <a:pPr algn="l" rtl="0"/>
                      <a:r>
                        <a:rPr lang="en-US" sz="1600" dirty="0">
                          <a:solidFill>
                            <a:schemeClr val="tx1"/>
                          </a:solidFill>
                        </a:rPr>
                        <a:t>3)Using</a:t>
                      </a:r>
                      <a:r>
                        <a:rPr lang="en-US" sz="1600" baseline="0" dirty="0">
                          <a:solidFill>
                            <a:schemeClr val="tx1"/>
                          </a:solidFill>
                        </a:rPr>
                        <a:t> CaCl2 solution and brief heat shock to transform the competent cells.</a:t>
                      </a:r>
                      <a:endParaRPr lang="ar-SA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16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1) Growth of the bacterial culture.</a:t>
                      </a:r>
                    </a:p>
                    <a:p>
                      <a:pPr algn="l" rtl="0"/>
                      <a:endParaRPr lang="en-US" sz="1600" dirty="0">
                        <a:solidFill>
                          <a:schemeClr val="accent1">
                            <a:lumMod val="75000"/>
                          </a:schemeClr>
                        </a:solidFill>
                      </a:endParaRPr>
                    </a:p>
                    <a:p>
                      <a:pPr algn="l" rtl="0"/>
                      <a:r>
                        <a:rPr lang="en-US" sz="16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2) Harvesting and </a:t>
                      </a:r>
                      <a:r>
                        <a:rPr lang="en-US" sz="1600" dirty="0" err="1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lysis</a:t>
                      </a:r>
                      <a:r>
                        <a:rPr lang="en-US" sz="16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 of the bacteria</a:t>
                      </a:r>
                    </a:p>
                    <a:p>
                      <a:pPr algn="l" rtl="0"/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  <a:p>
                      <a:pPr algn="l" rtl="0"/>
                      <a:r>
                        <a:rPr lang="en-US" sz="1600" dirty="0">
                          <a:solidFill>
                            <a:schemeClr val="tx1"/>
                          </a:solidFill>
                        </a:rPr>
                        <a:t>3)</a:t>
                      </a:r>
                      <a:r>
                        <a:rPr lang="en-US" sz="1600" dirty="0"/>
                        <a:t> Purification of plasmid DNA</a:t>
                      </a:r>
                      <a:endParaRPr lang="ar-SA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076536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صورة 3"/>
          <p:cNvPicPr>
            <a:picLocks noChangeAspect="1"/>
          </p:cNvPicPr>
          <p:nvPr/>
        </p:nvPicPr>
        <p:blipFill>
          <a:blip r:embed="rId2">
            <a:duotone>
              <a:schemeClr val="bg2">
                <a:shade val="45000"/>
                <a:satMod val="135000"/>
              </a:schemeClr>
              <a:prstClr val="white"/>
            </a:duotone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harpenSoften amount="25000"/>
                    </a14:imgEffect>
                  </a14:imgLayer>
                </a14:imgProps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graphicFrame>
        <p:nvGraphicFramePr>
          <p:cNvPr id="2" name="جدول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9602924"/>
              </p:ext>
            </p:extLst>
          </p:nvPr>
        </p:nvGraphicFramePr>
        <p:xfrm>
          <a:off x="1043608" y="2060848"/>
          <a:ext cx="7056783" cy="352839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926678">
                  <a:extLst>
                    <a:ext uri="{9D8B030D-6E8A-4147-A177-3AD203B41FA5}">
                      <a16:colId xmlns:a16="http://schemas.microsoft.com/office/drawing/2014/main" val="916619860"/>
                    </a:ext>
                  </a:extLst>
                </a:gridCol>
                <a:gridCol w="1586993">
                  <a:extLst>
                    <a:ext uri="{9D8B030D-6E8A-4147-A177-3AD203B41FA5}">
                      <a16:colId xmlns:a16="http://schemas.microsoft.com/office/drawing/2014/main" val="1507114529"/>
                    </a:ext>
                  </a:extLst>
                </a:gridCol>
                <a:gridCol w="1797398">
                  <a:extLst>
                    <a:ext uri="{9D8B030D-6E8A-4147-A177-3AD203B41FA5}">
                      <a16:colId xmlns:a16="http://schemas.microsoft.com/office/drawing/2014/main" val="3726350563"/>
                    </a:ext>
                  </a:extLst>
                </a:gridCol>
                <a:gridCol w="1264670">
                  <a:extLst>
                    <a:ext uri="{9D8B030D-6E8A-4147-A177-3AD203B41FA5}">
                      <a16:colId xmlns:a16="http://schemas.microsoft.com/office/drawing/2014/main" val="3617686565"/>
                    </a:ext>
                  </a:extLst>
                </a:gridCol>
                <a:gridCol w="1481044">
                  <a:extLst>
                    <a:ext uri="{9D8B030D-6E8A-4147-A177-3AD203B41FA5}">
                      <a16:colId xmlns:a16="http://schemas.microsoft.com/office/drawing/2014/main" val="1610948350"/>
                    </a:ext>
                  </a:extLst>
                </a:gridCol>
              </a:tblGrid>
              <a:tr h="974461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Test tube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solidFill>
                            <a:schemeClr val="tx1"/>
                          </a:solidFill>
                          <a:effectLst/>
                        </a:rPr>
                        <a:t>Distilled water [µl]</a:t>
                      </a:r>
                      <a:endParaRPr lang="en-US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solidFill>
                            <a:schemeClr val="tx1"/>
                          </a:solidFill>
                          <a:effectLst/>
                        </a:rPr>
                        <a:t>Stock BSA solution 140 µg/µl .</a:t>
                      </a:r>
                    </a:p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solidFill>
                            <a:schemeClr val="tx1"/>
                          </a:solidFill>
                          <a:effectLst/>
                        </a:rPr>
                        <a:t>[µl]</a:t>
                      </a:r>
                      <a:endParaRPr lang="en-US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Sample [µl]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Protein concentration [µg/µl]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559992111"/>
                  </a:ext>
                </a:extLst>
              </a:tr>
              <a:tr h="321694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Blank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250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-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-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31375739"/>
                  </a:ext>
                </a:extLst>
              </a:tr>
              <a:tr h="321694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A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200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50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-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7961512"/>
                  </a:ext>
                </a:extLst>
              </a:tr>
              <a:tr h="321694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B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150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100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-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90365247"/>
                  </a:ext>
                </a:extLst>
              </a:tr>
              <a:tr h="321694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C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100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150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-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863916028"/>
                  </a:ext>
                </a:extLst>
              </a:tr>
              <a:tr h="321694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D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50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200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-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307020106"/>
                  </a:ext>
                </a:extLst>
              </a:tr>
              <a:tr h="321694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E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-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250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-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97146457"/>
                  </a:ext>
                </a:extLst>
              </a:tr>
              <a:tr h="311883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F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-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-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250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?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361144287"/>
                  </a:ext>
                </a:extLst>
              </a:tr>
              <a:tr h="311883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G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-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-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250</a:t>
                      </a:r>
                      <a:endParaRPr lang="en-US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?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420854302"/>
                  </a:ext>
                </a:extLst>
              </a:tr>
            </a:tbl>
          </a:graphicData>
        </a:graphic>
      </p:graphicFrame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1187624" y="404664"/>
            <a:ext cx="7632848" cy="18466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ar-SA" sz="2400" b="1" i="0" u="sng" strike="noStrike" cap="none" normalizeH="0" baseline="0" dirty="0">
                <a:ln>
                  <a:noFill/>
                </a:ln>
                <a:solidFill>
                  <a:schemeClr val="accent1"/>
                </a:solidFill>
                <a:effectLst/>
                <a:ea typeface="Calibri" panose="020F0502020204030204" pitchFamily="34" charset="0"/>
                <a:cs typeface="Arial" panose="020B0604020202020204" pitchFamily="34" charset="0"/>
              </a:rPr>
              <a:t>B] Determination of Total Bacterial Proteins Concentration: </a:t>
            </a:r>
            <a:endParaRPr kumimoji="0" lang="en-US" altLang="ar-SA" sz="2400" b="0" i="0" u="none" strike="noStrike" cap="none" normalizeH="0" baseline="0" dirty="0">
              <a:ln>
                <a:noFill/>
              </a:ln>
              <a:solidFill>
                <a:schemeClr val="accent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ar-SA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Arial" panose="020B0604020202020204" pitchFamily="34" charset="0"/>
              </a:rPr>
              <a:t> Set up 8 test tubes as following: blank, A-E [standard BSA solution] and F-G [soluble and insoluble protein samples]. Concentration of stock solution = 140 µg/µl.</a:t>
            </a:r>
            <a:endParaRPr kumimoji="0" lang="en-US" altLang="ar-SA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ar-SA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Arial" panose="020B0604020202020204" pitchFamily="34" charset="0"/>
              </a:rPr>
              <a:t> </a:t>
            </a:r>
            <a:endParaRPr kumimoji="0" lang="en-US" altLang="ar-SA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ar-SA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Arial" panose="020B0604020202020204" pitchFamily="34" charset="0"/>
              </a:rPr>
              <a:t> </a:t>
            </a:r>
            <a:endParaRPr kumimoji="0" lang="en-US" altLang="ar-SA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966518815"/>
      </p:ext>
    </p:extLst>
  </p:cSld>
  <p:clrMapOvr>
    <a:masterClrMapping/>
  </p:clrMapOvr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5938</TotalTime>
  <Words>366</Words>
  <Application>Microsoft Office PowerPoint</Application>
  <PresentationFormat>عرض على الشاشة (4:3)</PresentationFormat>
  <Paragraphs>86</Paragraphs>
  <Slides>4</Slides>
  <Notes>0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4</vt:i4>
      </vt:variant>
      <vt:variant>
        <vt:lpstr>نسق</vt:lpstr>
      </vt:variant>
      <vt:variant>
        <vt:i4>1</vt:i4>
      </vt:variant>
      <vt:variant>
        <vt:lpstr>عناوين الشرائح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Times New Roman</vt:lpstr>
      <vt:lpstr>نسق Office</vt:lpstr>
      <vt:lpstr>Extraction and Determination of Bacterial Proteins. </vt:lpstr>
      <vt:lpstr>عرض تقديمي في PowerPoint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Competent Cells formation and transformation of competent Cells with DNA</dc:title>
  <dc:creator>لينة</dc:creator>
  <cp:lastModifiedBy>لينة</cp:lastModifiedBy>
  <cp:revision>109</cp:revision>
  <dcterms:created xsi:type="dcterms:W3CDTF">2013-08-26T06:51:50Z</dcterms:created>
  <dcterms:modified xsi:type="dcterms:W3CDTF">2017-03-07T18:33:08Z</dcterms:modified>
</cp:coreProperties>
</file>

<file path=docProps/thumbnail.jpeg>
</file>