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6"/>
  </p:notesMasterIdLst>
  <p:sldIdLst>
    <p:sldId id="256" r:id="rId2"/>
    <p:sldId id="286" r:id="rId3"/>
    <p:sldId id="288" r:id="rId4"/>
    <p:sldId id="28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DDFFBA-2962-4F30-A49A-4DDDEDE10237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D18ACB-CA1F-4A24-8863-72EF4AF6CF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74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440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894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04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239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488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160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995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07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484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590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414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FD37-6B01-43A8-9DE2-40564A649112}" type="datetimeFigureOut">
              <a:rPr lang="ar-SA" smtClean="0"/>
              <a:t>09/06/38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63371-B58C-45E8-8C00-D27C7D0AFED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287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1790701"/>
            <a:ext cx="7543800" cy="936103"/>
          </a:xfrm>
        </p:spPr>
        <p:txBody>
          <a:bodyPr/>
          <a:lstStyle/>
          <a:p>
            <a:pPr rtl="0"/>
            <a:r>
              <a:rPr lang="en-US" sz="2800" b="1" dirty="0"/>
              <a:t>Extraction and Determination of Bacterial Proteins.</a:t>
            </a:r>
            <a:br>
              <a:rPr lang="en-US" sz="2800" b="1" dirty="0"/>
            </a:br>
            <a:endParaRPr lang="ar-SA" sz="2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87316" y="4797152"/>
            <a:ext cx="3312368" cy="576064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BCH 462 [practical]</a:t>
            </a:r>
            <a:endParaRPr lang="ar-SA" sz="2400" b="1" dirty="0">
              <a:solidFill>
                <a:schemeClr val="tx1"/>
              </a:solidFill>
            </a:endParaRPr>
          </a:p>
          <a:p>
            <a:endParaRPr lang="ar-SA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547664" y="330464"/>
            <a:ext cx="80022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Lab# 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291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-36512" y="-27384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Lab#3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835696" y="332656"/>
            <a:ext cx="541379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Extraction and Determination of bacterial protein</a:t>
            </a:r>
            <a:endParaRPr lang="ar-SA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07504" y="1340768"/>
            <a:ext cx="903649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Isolation of bacterial proteins involves several steps :</a:t>
            </a:r>
          </a:p>
          <a:p>
            <a:pPr marL="342900" indent="-342900" algn="l" rtl="0">
              <a:buAutoNum type="arabicPeriod"/>
            </a:pPr>
            <a:r>
              <a:rPr lang="en-US" dirty="0"/>
              <a:t>Growth and induction of bacterial cultures.</a:t>
            </a:r>
          </a:p>
          <a:p>
            <a:pPr marL="342900" indent="-342900" algn="l" rtl="0">
              <a:buAutoNum type="arabicPeriod"/>
            </a:pPr>
            <a:r>
              <a:rPr lang="en-US" dirty="0" err="1"/>
              <a:t>Lysis</a:t>
            </a:r>
            <a:r>
              <a:rPr lang="en-US" dirty="0"/>
              <a:t> of cells in a suitable buffer containing  a detergent. </a:t>
            </a:r>
          </a:p>
          <a:p>
            <a:pPr marL="342900" indent="-342900" algn="l" rtl="0">
              <a:buAutoNum type="arabicPeriod"/>
            </a:pPr>
            <a:r>
              <a:rPr lang="en-US" dirty="0" err="1"/>
              <a:t>DNase</a:t>
            </a:r>
            <a:r>
              <a:rPr lang="en-US" dirty="0"/>
              <a:t>  and </a:t>
            </a:r>
            <a:r>
              <a:rPr lang="en-US" dirty="0" err="1"/>
              <a:t>RNase</a:t>
            </a:r>
            <a:r>
              <a:rPr lang="en-US" dirty="0"/>
              <a:t> treatment for the removal of the nucleic acids.</a:t>
            </a:r>
          </a:p>
          <a:p>
            <a:pPr marL="342900" indent="-342900" algn="l" rtl="0">
              <a:buAutoNum type="arabicPeriod"/>
            </a:pPr>
            <a:r>
              <a:rPr lang="en-US" dirty="0"/>
              <a:t>Determine the protein concentration using suitable method.</a:t>
            </a:r>
          </a:p>
          <a:p>
            <a:pPr marL="342900" indent="-342900" algn="l" rtl="0">
              <a:buFontTx/>
              <a:buAutoNum type="arabicPeriod"/>
            </a:pPr>
            <a:r>
              <a:rPr lang="en-US" dirty="0"/>
              <a:t>Passage of the extract through an affinity resin and finally elution of proteins.</a:t>
            </a:r>
          </a:p>
          <a:p>
            <a:pPr marL="342900" indent="-342900" algn="l" rtl="0">
              <a:buAutoNum type="arabicPeriod"/>
            </a:pPr>
            <a:endParaRPr lang="en-US" dirty="0"/>
          </a:p>
          <a:p>
            <a:pPr algn="l" rtl="0"/>
            <a:endParaRPr lang="en-US" dirty="0"/>
          </a:p>
          <a:p>
            <a:pPr marL="342900" indent="-342900" algn="l" rtl="0">
              <a:buAutoNum type="arabicPeriod"/>
            </a:pP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-Biuret method, is used to determine the protein concentration, using standard curve of concentrations.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- Biuret method, is based on copper ions binding to peptide bonds of protein under alkaline condition to give a violet (purple) color.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-The intensity of the color resulting from the (</a:t>
            </a:r>
            <a:r>
              <a:rPr lang="en-US" dirty="0" err="1"/>
              <a:t>Cu+protein</a:t>
            </a:r>
            <a:r>
              <a:rPr lang="en-US" dirty="0"/>
              <a:t>) complex is linearly proportional to the concentration of protein present in the  solution.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3703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72735"/>
              </p:ext>
            </p:extLst>
          </p:nvPr>
        </p:nvGraphicFramePr>
        <p:xfrm>
          <a:off x="899592" y="1733589"/>
          <a:ext cx="7704855" cy="34136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206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Lab #3</a:t>
                      </a:r>
                    </a:p>
                    <a:p>
                      <a:pPr algn="ctr" rtl="0"/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[Estimation of Protein Concentration]</a:t>
                      </a:r>
                      <a:endParaRPr lang="ar-SA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Lab</a:t>
                      </a:r>
                      <a:r>
                        <a:rPr lang="en-US" sz="14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#2</a:t>
                      </a:r>
                    </a:p>
                    <a:p>
                      <a:pPr algn="ctr" rtl="0"/>
                      <a:r>
                        <a:rPr lang="en-US" sz="14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[Transformation of Competent Cells]</a:t>
                      </a:r>
                      <a:endParaRPr lang="ar-SA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Lab #1</a:t>
                      </a:r>
                    </a:p>
                    <a:p>
                      <a:pPr algn="ctr" rtl="0"/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[Plasmid Isolation]</a:t>
                      </a:r>
                      <a:endParaRPr lang="ar-SA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162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1) Growth of the bacterial culture.</a:t>
                      </a:r>
                    </a:p>
                    <a:p>
                      <a:pPr algn="l" rtl="0"/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2) Harvesting and </a:t>
                      </a:r>
                      <a:r>
                        <a:rPr lang="en-US" sz="16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lysis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of the bacteria.</a:t>
                      </a:r>
                    </a:p>
                    <a:p>
                      <a:pPr algn="l" rtl="0"/>
                      <a:endParaRPr lang="en-US" sz="1600" dirty="0"/>
                    </a:p>
                    <a:p>
                      <a:pPr algn="l" rtl="0"/>
                      <a:r>
                        <a:rPr lang="en-US" sz="1600" dirty="0"/>
                        <a:t>3)Estimation of</a:t>
                      </a:r>
                      <a:r>
                        <a:rPr lang="en-US" sz="1600" baseline="0" dirty="0"/>
                        <a:t> protein concentration using </a:t>
                      </a:r>
                      <a:r>
                        <a:rPr lang="en-US" sz="1600" dirty="0"/>
                        <a:t>Biuret method.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1) Growth of the bacterial culture.</a:t>
                      </a:r>
                    </a:p>
                    <a:p>
                      <a:pPr algn="l" rtl="0"/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2) Harvesting.</a:t>
                      </a:r>
                    </a:p>
                    <a:p>
                      <a:pPr algn="l" rtl="0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3)Using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CaCl2 solution and brief heat shock to transform the competent cells.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1) Growth of the bacterial culture.</a:t>
                      </a:r>
                    </a:p>
                    <a:p>
                      <a:pPr algn="l" rtl="0"/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2) Harvesting and </a:t>
                      </a:r>
                      <a:r>
                        <a:rPr lang="en-US" sz="16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lysis</a:t>
                      </a: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of the bacteria</a:t>
                      </a:r>
                    </a:p>
                    <a:p>
                      <a:pPr algn="l" rtl="0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algn="l" rtl="0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3)</a:t>
                      </a:r>
                      <a:r>
                        <a:rPr lang="en-US" sz="1600" dirty="0"/>
                        <a:t> Purification of plasmid DNA</a:t>
                      </a: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65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602924"/>
              </p:ext>
            </p:extLst>
          </p:nvPr>
        </p:nvGraphicFramePr>
        <p:xfrm>
          <a:off x="1043608" y="2060848"/>
          <a:ext cx="7056783" cy="3528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678">
                  <a:extLst>
                    <a:ext uri="{9D8B030D-6E8A-4147-A177-3AD203B41FA5}">
                      <a16:colId xmlns:a16="http://schemas.microsoft.com/office/drawing/2014/main" val="916619860"/>
                    </a:ext>
                  </a:extLst>
                </a:gridCol>
                <a:gridCol w="1586993">
                  <a:extLst>
                    <a:ext uri="{9D8B030D-6E8A-4147-A177-3AD203B41FA5}">
                      <a16:colId xmlns:a16="http://schemas.microsoft.com/office/drawing/2014/main" val="1507114529"/>
                    </a:ext>
                  </a:extLst>
                </a:gridCol>
                <a:gridCol w="1797398">
                  <a:extLst>
                    <a:ext uri="{9D8B030D-6E8A-4147-A177-3AD203B41FA5}">
                      <a16:colId xmlns:a16="http://schemas.microsoft.com/office/drawing/2014/main" val="3726350563"/>
                    </a:ext>
                  </a:extLst>
                </a:gridCol>
                <a:gridCol w="1264670">
                  <a:extLst>
                    <a:ext uri="{9D8B030D-6E8A-4147-A177-3AD203B41FA5}">
                      <a16:colId xmlns:a16="http://schemas.microsoft.com/office/drawing/2014/main" val="3617686565"/>
                    </a:ext>
                  </a:extLst>
                </a:gridCol>
                <a:gridCol w="1481044">
                  <a:extLst>
                    <a:ext uri="{9D8B030D-6E8A-4147-A177-3AD203B41FA5}">
                      <a16:colId xmlns:a16="http://schemas.microsoft.com/office/drawing/2014/main" val="1610948350"/>
                    </a:ext>
                  </a:extLst>
                </a:gridCol>
              </a:tblGrid>
              <a:tr h="97446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Test tube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Distilled water [µl]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Stock BSA solution 140 µg/µl .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[µl]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Sample [µl]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Protein concentration [µg/µl]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9992111"/>
                  </a:ext>
                </a:extLst>
              </a:tr>
              <a:tr h="32169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Blank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375739"/>
                  </a:ext>
                </a:extLst>
              </a:tr>
              <a:tr h="32169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961512"/>
                  </a:ext>
                </a:extLst>
              </a:tr>
              <a:tr h="32169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365247"/>
                  </a:ext>
                </a:extLst>
              </a:tr>
              <a:tr h="32169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916028"/>
                  </a:ext>
                </a:extLst>
              </a:tr>
              <a:tr h="32169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020106"/>
                  </a:ext>
                </a:extLst>
              </a:tr>
              <a:tr h="32169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146457"/>
                  </a:ext>
                </a:extLst>
              </a:tr>
              <a:tr h="31188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1144287"/>
                  </a:ext>
                </a:extLst>
              </a:tr>
              <a:tr h="31188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8543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404664"/>
            <a:ext cx="7632848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2400" b="1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B] Determination of Total Bacterial Proteins Concentration: </a:t>
            </a:r>
            <a:endParaRPr kumimoji="0" lang="en-US" altLang="ar-SA" sz="24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Set up 8 test tubes as following: blank, A-E [standard BSA solution] and F-G [soluble and insoluble protein samples]. Concentration of stock solution = 140 µg/µl.</a:t>
            </a:r>
            <a:endParaRPr kumimoji="0" lang="en-US" altLang="ar-S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altLang="ar-S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altLang="ar-S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65188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5938</TotalTime>
  <Words>366</Words>
  <Application>Microsoft Office PowerPoint</Application>
  <PresentationFormat>عرض على الشاشة (4:3)</PresentationFormat>
  <Paragraphs>86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Extraction and Determination of Bacterial Proteins.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Competent Cells formation and transformation of competent Cells with DNA</dc:title>
  <dc:creator>لينة</dc:creator>
  <cp:lastModifiedBy>لينة</cp:lastModifiedBy>
  <cp:revision>109</cp:revision>
  <dcterms:created xsi:type="dcterms:W3CDTF">2013-08-26T06:51:50Z</dcterms:created>
  <dcterms:modified xsi:type="dcterms:W3CDTF">2017-03-07T18:33:08Z</dcterms:modified>
</cp:coreProperties>
</file>