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72" r:id="rId5"/>
    <p:sldId id="274" r:id="rId6"/>
    <p:sldId id="275" r:id="rId7"/>
    <p:sldId id="286" r:id="rId8"/>
    <p:sldId id="277" r:id="rId9"/>
    <p:sldId id="279" r:id="rId10"/>
    <p:sldId id="278" r:id="rId11"/>
    <p:sldId id="287" r:id="rId12"/>
    <p:sldId id="280" r:id="rId13"/>
    <p:sldId id="281" r:id="rId14"/>
    <p:sldId id="282" r:id="rId15"/>
    <p:sldId id="283" r:id="rId16"/>
    <p:sldId id="284" r:id="rId17"/>
    <p:sldId id="285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A0020F-1FAA-401B-9BDA-DE9C0937E2B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D67A06-E8DB-4D99-B2D4-9651A0D085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095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A960C12-A240-4846-BF3F-548643A44037}" type="datetimeFigureOut">
              <a:rPr lang="ar-SA" smtClean="0"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BCH 312 [PRACTICAL]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80934" y="2276872"/>
            <a:ext cx="842493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/>
              <a:t>Preparation of Different Buffer Solutions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585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76538"/>
            <a:ext cx="89262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1) Nature of buffers: 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-You </a:t>
            </a:r>
            <a:r>
              <a:rPr lang="en-US" dirty="0">
                <a:latin typeface="Calibri" panose="020F0502020204030204" pitchFamily="34" charset="0"/>
              </a:rPr>
              <a:t>are provided </a:t>
            </a:r>
            <a:r>
              <a:rPr lang="en-US" dirty="0" smtClean="0">
                <a:latin typeface="Calibri" panose="020F0502020204030204" pitchFamily="34" charset="0"/>
              </a:rPr>
              <a:t>with: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0.2M </a:t>
            </a:r>
            <a:r>
              <a:rPr lang="en-US" dirty="0">
                <a:latin typeface="Calibri" panose="020F0502020204030204" pitchFamily="34" charset="0"/>
              </a:rPr>
              <a:t>solution of  CH3COOH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,0.2M</a:t>
            </a:r>
            <a:r>
              <a:rPr lang="en-US" dirty="0">
                <a:latin typeface="Calibri" panose="020F0502020204030204" pitchFamily="34" charset="0"/>
              </a:rPr>
              <a:t> solution of CH3COONa.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-Calculate </a:t>
            </a:r>
            <a:r>
              <a:rPr lang="en-US" dirty="0">
                <a:latin typeface="Calibri" panose="020F0502020204030204" pitchFamily="34" charset="0"/>
              </a:rPr>
              <a:t>the volume that you must take from CH3COOH and </a:t>
            </a:r>
            <a:r>
              <a:rPr lang="en-US" dirty="0" smtClean="0">
                <a:latin typeface="Calibri" panose="020F0502020204030204" pitchFamily="34" charset="0"/>
              </a:rPr>
              <a:t>CH3COONa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-With  (the </a:t>
            </a:r>
            <a:r>
              <a:rPr lang="en-US" dirty="0">
                <a:latin typeface="Calibri" panose="020F0502020204030204" pitchFamily="34" charset="0"/>
              </a:rPr>
              <a:t>final volume of the solution =20 </a:t>
            </a:r>
            <a:r>
              <a:rPr lang="en-US" dirty="0" smtClean="0">
                <a:latin typeface="Calibri" panose="020F0502020204030204" pitchFamily="34" charset="0"/>
              </a:rPr>
              <a:t>ml) and </a:t>
            </a:r>
            <a:r>
              <a:rPr lang="en-US" dirty="0" err="1" smtClean="0">
                <a:latin typeface="Calibri" panose="020F0502020204030204" pitchFamily="34" charset="0"/>
              </a:rPr>
              <a:t>pKa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of CH3COOH = 4.76 </a:t>
            </a: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605229"/>
              </p:ext>
            </p:extLst>
          </p:nvPr>
        </p:nvGraphicFramePr>
        <p:xfrm>
          <a:off x="323527" y="1916832"/>
          <a:ext cx="8352929" cy="3672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930"/>
                <a:gridCol w="1011827"/>
                <a:gridCol w="1011114"/>
                <a:gridCol w="602244"/>
                <a:gridCol w="1051074"/>
                <a:gridCol w="1195212"/>
                <a:gridCol w="894090"/>
                <a:gridCol w="837719"/>
                <a:gridCol w="837719"/>
              </a:tblGrid>
              <a:tr h="110529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SOLUTION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ml HA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[CH3COOH]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ml A-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[CH3COONa]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Final vol.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[ml]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CALCULATED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pH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MEAURED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pH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Add 0.1 ml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2M </a:t>
                      </a:r>
                      <a:r>
                        <a:rPr lang="en-US" sz="1400" dirty="0" err="1">
                          <a:effectLst/>
                        </a:rPr>
                        <a:t>Hcl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Measured pH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The difference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1001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100%HA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 ml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 ml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2.729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Calibri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6169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75%HA, 25%A-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15 ml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5 ml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 ml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4.28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0.1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Calibri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6169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50%HA, 50%A-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10 ml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10 ml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 ml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4.76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Calibri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66169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25%HA, 75%A-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5 ml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15 ml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20 ml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5.24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0.1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Calibri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38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32229" y="332657"/>
            <a:ext cx="858824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Total volume of mixture is 20 </a:t>
            </a:r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ml So,</a:t>
            </a:r>
          </a:p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1. To Calculate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the volume that you must take from CH3COOH and 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CH3COONa to prepare, </a:t>
            </a:r>
            <a:r>
              <a:rPr lang="en-US" b="1" dirty="0" smtClean="0">
                <a:solidFill>
                  <a:schemeClr val="tx2"/>
                </a:solidFill>
              </a:rPr>
              <a:t>100% HA</a:t>
            </a:r>
            <a:r>
              <a:rPr lang="en-US" b="1" dirty="0" smtClean="0">
                <a:solidFill>
                  <a:schemeClr val="tx2"/>
                </a:solidFill>
                <a:latin typeface="Calibri"/>
                <a:cs typeface="Arial"/>
              </a:rPr>
              <a:t> in total volume of 20 ml :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</a:p>
          <a:p>
            <a:pPr algn="l" rtl="0"/>
            <a:endParaRPr lang="en-US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= (20 x 100)/100 = 20 ml  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So,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t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ake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20ml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HA and measure the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PH.</a:t>
            </a:r>
          </a:p>
          <a:p>
            <a:pPr algn="l" rtl="0"/>
            <a:endParaRPr lang="en-US" b="1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2.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To Calculate the volume that you must take from CH3COOH and CH3COONa to prepare, 75%HA, 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25%A-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rial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Calibri"/>
                <a:cs typeface="Arial"/>
              </a:rPr>
              <a:t>in </a:t>
            </a:r>
            <a:r>
              <a:rPr lang="en-US" b="1" dirty="0">
                <a:solidFill>
                  <a:schemeClr val="tx2"/>
                </a:solidFill>
                <a:latin typeface="Calibri"/>
                <a:cs typeface="Arial"/>
              </a:rPr>
              <a:t>total volume of 20 ml :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</a:p>
          <a:p>
            <a:pPr algn="l" rtl="0"/>
            <a:endParaRPr lang="en-US" b="1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b="1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From HA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(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75 x 20) /100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15 ml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From A- 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(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25 x 20)/ 100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5 ml 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Mix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15ml HA and 5 ml A- and measure the PH (measured PH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 note that the total volume is 20 ml [15ml +5ml =20ml]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ar-SA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865900" y="5975121"/>
            <a:ext cx="20020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HA : as </a:t>
            </a:r>
            <a:r>
              <a:rPr lang="en-US" dirty="0" smtClean="0">
                <a:latin typeface="Calibri" panose="020F0502020204030204" pitchFamily="34" charset="0"/>
              </a:rPr>
              <a:t>CH3COOH.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</a:p>
          <a:p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A-: as </a:t>
            </a:r>
            <a:r>
              <a:rPr lang="en-US" dirty="0" smtClean="0">
                <a:latin typeface="Calibri" panose="020F0502020204030204" pitchFamily="34" charset="0"/>
              </a:rPr>
              <a:t>CH3COONa.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510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015" y="116632"/>
            <a:ext cx="8178132" cy="66324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b="1" dirty="0" smtClean="0">
                <a:solidFill>
                  <a:srgbClr val="C00000"/>
                </a:solidFill>
                <a:latin typeface="Aparajita" pitchFamily="34" charset="0"/>
                <a:cs typeface="Aparajita" pitchFamily="34" charset="0"/>
              </a:rPr>
              <a:t>Calculated PH:</a:t>
            </a:r>
          </a:p>
          <a:p>
            <a:pPr algn="l"/>
            <a:endParaRPr lang="en-US" dirty="0" smtClean="0"/>
          </a:p>
          <a:p>
            <a:pPr algn="l"/>
            <a:r>
              <a:rPr lang="en-US" sz="2400" b="1" u="sng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** 100% HA :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PH =</a:t>
            </a:r>
          </a:p>
          <a:p>
            <a:pPr algn="l"/>
            <a:endParaRPr lang="en-US" dirty="0" smtClean="0"/>
          </a:p>
          <a:p>
            <a:pPr algn="l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P[HA] = - log [HA] </a:t>
            </a:r>
          </a:p>
          <a:p>
            <a:pPr algn="l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         = -log 0.2 </a:t>
            </a:r>
          </a:p>
          <a:p>
            <a:pPr algn="l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         = 0.698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PH= </a:t>
            </a:r>
          </a:p>
          <a:p>
            <a:pPr algn="l"/>
            <a:r>
              <a:rPr lang="en-US" dirty="0" smtClean="0"/>
              <a:t>           </a:t>
            </a:r>
          </a:p>
          <a:p>
            <a:pPr algn="l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          = 2.72</a:t>
            </a:r>
          </a:p>
          <a:p>
            <a:pPr algn="l"/>
            <a:r>
              <a:rPr lang="en-US" sz="2400" b="1" u="sng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** 75%HA , 25% A-</a:t>
            </a:r>
          </a:p>
          <a:p>
            <a:pPr algn="l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PH = </a:t>
            </a:r>
            <a:r>
              <a:rPr lang="en-US" sz="2400" dirty="0" err="1" smtClean="0">
                <a:latin typeface="Aparajita" pitchFamily="34" charset="0"/>
                <a:cs typeface="Aparajita" pitchFamily="34" charset="0"/>
              </a:rPr>
              <a:t>Pka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+ log [A-]/[HA]</a:t>
            </a:r>
          </a:p>
          <a:p>
            <a:pPr algn="l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PH= 4.76 + log [A-]/[HA]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Aparajita" pitchFamily="34" charset="0"/>
                <a:cs typeface="Aparajita" pitchFamily="34" charset="0"/>
              </a:rPr>
              <a:t> [HA] =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C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1 X V1 = C2 X V2 </a:t>
            </a:r>
          </a:p>
          <a:p>
            <a:pPr algn="l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        = 0.2 X 15 = C2 X 20 </a:t>
            </a:r>
          </a:p>
          <a:p>
            <a:pPr algn="l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        C2 = 0.15M 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125758" y="1307222"/>
            <a:ext cx="17145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err="1" smtClean="0"/>
              <a:t>Pka</a:t>
            </a:r>
            <a:r>
              <a:rPr lang="en-US" dirty="0" smtClean="0"/>
              <a:t> + P[HA]</a:t>
            </a:r>
          </a:p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1115616" y="1628800"/>
            <a:ext cx="171451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>
            <a:off x="1115616" y="3432834"/>
            <a:ext cx="171451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1125758" y="3109668"/>
            <a:ext cx="142876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4.76+ 0.698</a:t>
            </a:r>
          </a:p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611560" y="6093296"/>
            <a:ext cx="136815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932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8380" y="365714"/>
            <a:ext cx="7429552" cy="61247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latin typeface="Aparajita" pitchFamily="34" charset="0"/>
              </a:rPr>
              <a:t> [A-] = </a:t>
            </a:r>
            <a:r>
              <a:rPr lang="en-US" sz="2800" dirty="0" smtClean="0">
                <a:latin typeface="Aparajita" pitchFamily="34" charset="0"/>
              </a:rPr>
              <a:t>C1 X V1 = C2 X V2</a:t>
            </a:r>
          </a:p>
          <a:p>
            <a:pPr algn="l" rtl="0"/>
            <a:r>
              <a:rPr lang="en-US" sz="2800" dirty="0" smtClean="0">
                <a:latin typeface="Aparajita" pitchFamily="34" charset="0"/>
              </a:rPr>
              <a:t>           = 0.2 X 5 = C2 X 20</a:t>
            </a:r>
          </a:p>
          <a:p>
            <a:pPr algn="l" rtl="0"/>
            <a:r>
              <a:rPr lang="en-US" sz="2800" dirty="0" smtClean="0">
                <a:latin typeface="Aparajita" pitchFamily="34" charset="0"/>
              </a:rPr>
              <a:t>C2 = 0.05 M</a:t>
            </a:r>
          </a:p>
          <a:p>
            <a:pPr algn="l" rtl="0"/>
            <a:r>
              <a:rPr lang="en-US" sz="2800" dirty="0" smtClean="0">
                <a:solidFill>
                  <a:schemeClr val="tx2"/>
                </a:solidFill>
                <a:latin typeface="Aparajita" pitchFamily="34" charset="0"/>
              </a:rPr>
              <a:t>So, PH = </a:t>
            </a:r>
            <a:r>
              <a:rPr lang="en-US" sz="2800" dirty="0" smtClean="0">
                <a:latin typeface="Aparajita" pitchFamily="34" charset="0"/>
              </a:rPr>
              <a:t>4.76+log 0.05/0.15</a:t>
            </a:r>
          </a:p>
          <a:p>
            <a:pPr algn="l" rtl="0"/>
            <a:r>
              <a:rPr lang="en-US" sz="2800" dirty="0" smtClean="0">
                <a:latin typeface="Aparajita" pitchFamily="34" charset="0"/>
              </a:rPr>
              <a:t>       PH = 4.282</a:t>
            </a:r>
          </a:p>
          <a:p>
            <a:pPr algn="l" rtl="0"/>
            <a:r>
              <a:rPr lang="en-US" sz="2800" b="1" u="sng" dirty="0" smtClean="0">
                <a:solidFill>
                  <a:srgbClr val="0070C0"/>
                </a:solidFill>
                <a:latin typeface="Aparajita" pitchFamily="34" charset="0"/>
              </a:rPr>
              <a:t>50%[HA] , 50%[A]</a:t>
            </a:r>
          </a:p>
          <a:p>
            <a:pPr algn="l" rtl="0"/>
            <a:r>
              <a:rPr lang="en-US" sz="2800" dirty="0" smtClean="0">
                <a:latin typeface="Aparajita" pitchFamily="34" charset="0"/>
              </a:rPr>
              <a:t>PH= 4.76 + log [A-]/[HA]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latin typeface="Aparajita" pitchFamily="34" charset="0"/>
              </a:rPr>
              <a:t> [HA] = </a:t>
            </a:r>
            <a:r>
              <a:rPr lang="en-US" sz="2800" dirty="0" smtClean="0">
                <a:latin typeface="Aparajita" pitchFamily="34" charset="0"/>
              </a:rPr>
              <a:t>0.2 X 10 = C2 X 20</a:t>
            </a:r>
          </a:p>
          <a:p>
            <a:pPr algn="l" rtl="0"/>
            <a:r>
              <a:rPr lang="en-US" sz="2800" dirty="0" smtClean="0">
                <a:latin typeface="Aparajita" pitchFamily="34" charset="0"/>
              </a:rPr>
              <a:t>C2 = 0.1 M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latin typeface="Aparajita" pitchFamily="34" charset="0"/>
              </a:rPr>
              <a:t> [</a:t>
            </a:r>
            <a:r>
              <a:rPr lang="en-US" sz="2800" dirty="0" smtClean="0">
                <a:solidFill>
                  <a:schemeClr val="tx2"/>
                </a:solidFill>
                <a:latin typeface="Aparajita" pitchFamily="34" charset="0"/>
              </a:rPr>
              <a:t>A-] </a:t>
            </a:r>
            <a:r>
              <a:rPr lang="en-US" sz="2800" dirty="0" smtClean="0">
                <a:solidFill>
                  <a:schemeClr val="tx2"/>
                </a:solidFill>
                <a:latin typeface="Aparajita" pitchFamily="34" charset="0"/>
              </a:rPr>
              <a:t>= </a:t>
            </a:r>
            <a:r>
              <a:rPr lang="en-US" sz="2800" dirty="0" smtClean="0">
                <a:latin typeface="Aparajita" pitchFamily="34" charset="0"/>
              </a:rPr>
              <a:t>0.2 X 10 = C2 X 20</a:t>
            </a:r>
          </a:p>
          <a:p>
            <a:pPr algn="l" rtl="0"/>
            <a:r>
              <a:rPr lang="en-US" sz="2800" dirty="0" smtClean="0">
                <a:latin typeface="Aparajita" pitchFamily="34" charset="0"/>
              </a:rPr>
              <a:t>C2 = 0.1 M</a:t>
            </a:r>
          </a:p>
          <a:p>
            <a:pPr algn="l" rtl="0"/>
            <a:r>
              <a:rPr lang="en-US" sz="2800" dirty="0" smtClean="0">
                <a:solidFill>
                  <a:schemeClr val="tx2"/>
                </a:solidFill>
                <a:latin typeface="Aparajita" pitchFamily="34" charset="0"/>
              </a:rPr>
              <a:t>So, </a:t>
            </a:r>
            <a:r>
              <a:rPr lang="en-US" sz="2800" dirty="0" smtClean="0">
                <a:latin typeface="Aparajita" pitchFamily="34" charset="0"/>
              </a:rPr>
              <a:t>PH = 4.76 + log 0.1/0.1</a:t>
            </a:r>
          </a:p>
          <a:p>
            <a:pPr algn="l" rtl="0"/>
            <a:r>
              <a:rPr lang="en-US" sz="2800" dirty="0" smtClean="0">
                <a:latin typeface="Aparajita" pitchFamily="34" charset="0"/>
              </a:rPr>
              <a:t>PH = 4.76 + 0</a:t>
            </a:r>
          </a:p>
          <a:p>
            <a:pPr algn="l" rtl="0"/>
            <a:r>
              <a:rPr lang="en-US" sz="2800" dirty="0" smtClean="0">
                <a:latin typeface="Aparajita" pitchFamily="34" charset="0"/>
              </a:rPr>
              <a:t>PH = </a:t>
            </a:r>
            <a:r>
              <a:rPr lang="en-US" sz="2800" dirty="0" err="1" smtClean="0">
                <a:latin typeface="Aparajita" pitchFamily="34" charset="0"/>
              </a:rPr>
              <a:t>Pka</a:t>
            </a:r>
            <a:r>
              <a:rPr lang="en-US" sz="2800" dirty="0" smtClean="0">
                <a:latin typeface="Aparajita" pitchFamily="34" charset="0"/>
              </a:rPr>
              <a:t> </a:t>
            </a:r>
            <a:endParaRPr lang="ar-SA" sz="2800" dirty="0">
              <a:latin typeface="Aparajita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48380" y="1268760"/>
            <a:ext cx="168731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179512" y="4653136"/>
            <a:ext cx="168731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148380" y="3789040"/>
            <a:ext cx="168731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683568" y="2060848"/>
            <a:ext cx="144016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197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428604"/>
            <a:ext cx="8358214" cy="63709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(2)Preparation of buffer: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You are provided with 0.2M acetic acid and solid sodium acetate , </a:t>
            </a:r>
            <a:r>
              <a:rPr lang="en-US" sz="2400" dirty="0" err="1" smtClean="0">
                <a:latin typeface="Calibri" panose="020F0502020204030204" pitchFamily="34" charset="0"/>
                <a:cs typeface="Aparajita" pitchFamily="34" charset="0"/>
              </a:rPr>
              <a:t>pK</a:t>
            </a:r>
            <a:r>
              <a:rPr lang="en-US" sz="2400" baseline="-25000" dirty="0" err="1" smtClean="0">
                <a:latin typeface="Calibri" panose="020F0502020204030204" pitchFamily="34" charset="0"/>
                <a:cs typeface="Aparajita" pitchFamily="34" charset="0"/>
              </a:rPr>
              <a:t>a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 =4.76).Prepare 45ml of a 0.19M  acetate buffer pH =4.86. </a:t>
            </a:r>
          </a:p>
          <a:p>
            <a:pPr algn="l" rtl="0"/>
            <a:endParaRPr lang="en-US" sz="2400" b="1" u="sng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400" b="1" u="sng" dirty="0" smtClean="0">
                <a:latin typeface="Calibri" panose="020F0502020204030204" pitchFamily="34" charset="0"/>
                <a:cs typeface="Aparajita" pitchFamily="34" charset="0"/>
              </a:rPr>
              <a:t>Calculations:-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-Solid sodium acetate [as A-]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- 0.2M Acetic acid. [as HA]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 </a:t>
            </a:r>
            <a:r>
              <a:rPr lang="en-US" sz="24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= 4.76 </a:t>
            </a:r>
            <a:endParaRPr lang="en-US" sz="24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-pH=4.86 </a:t>
            </a:r>
            <a:endParaRPr lang="en-US" sz="24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4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4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-Final volume of buffer =45ml 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-Buffer concentration = 0.19 M 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    Buffer Concentration = [HA] + [A-]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                                  0.19 =[HA] + [A-]</a:t>
            </a:r>
          </a:p>
          <a:p>
            <a:pPr algn="l" rtl="0"/>
            <a:endParaRPr lang="en-US" sz="24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/>
            <a:endParaRPr lang="ar-SA" sz="2400" dirty="0">
              <a:latin typeface="Calibri" panose="020F0502020204030204" pitchFamily="34" charset="0"/>
            </a:endParaRPr>
          </a:p>
        </p:txBody>
      </p:sp>
      <p:sp>
        <p:nvSpPr>
          <p:cNvPr id="5" name="قوس كبير أيمن 4"/>
          <p:cNvSpPr/>
          <p:nvPr/>
        </p:nvSpPr>
        <p:spPr>
          <a:xfrm>
            <a:off x="3797794" y="2420887"/>
            <a:ext cx="432048" cy="119320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4366080" y="2843644"/>
            <a:ext cx="109517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rovided</a:t>
            </a:r>
            <a:endParaRPr lang="ar-SA" dirty="0"/>
          </a:p>
        </p:txBody>
      </p:sp>
      <p:sp>
        <p:nvSpPr>
          <p:cNvPr id="7" name="قوس كبير أيمن 6"/>
          <p:cNvSpPr/>
          <p:nvPr/>
        </p:nvSpPr>
        <p:spPr>
          <a:xfrm>
            <a:off x="4572000" y="4437112"/>
            <a:ext cx="648072" cy="158417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5293770" y="5075892"/>
            <a:ext cx="11849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Required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5235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116632"/>
            <a:ext cx="7643866" cy="71096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latin typeface="Aparajita" pitchFamily="34" charset="0"/>
              </a:rPr>
              <a:t>PH = </a:t>
            </a:r>
            <a:r>
              <a:rPr lang="en-US" sz="2400" dirty="0" err="1" smtClean="0">
                <a:latin typeface="Aparajita" pitchFamily="34" charset="0"/>
              </a:rPr>
              <a:t>Pka</a:t>
            </a:r>
            <a:r>
              <a:rPr lang="en-US" sz="2400" dirty="0" smtClean="0">
                <a:latin typeface="Aparajita" pitchFamily="34" charset="0"/>
              </a:rPr>
              <a:t> +log [A-] </a:t>
            </a:r>
            <a:r>
              <a:rPr lang="en-US" sz="2400" dirty="0">
                <a:latin typeface="Aparajita" pitchFamily="34" charset="0"/>
              </a:rPr>
              <a:t>\[HA]</a:t>
            </a:r>
            <a:endParaRPr lang="en-US" sz="2400" dirty="0" smtClean="0">
              <a:latin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</a:rPr>
              <a:t>Assume [A-] =y         ,            [HA] = 0.19 –y</a:t>
            </a:r>
          </a:p>
          <a:p>
            <a:pPr algn="l" rtl="0"/>
            <a:endParaRPr lang="en-US" sz="2400" dirty="0" smtClean="0">
              <a:latin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</a:rPr>
              <a:t>4.86 = 4.76 +log</a:t>
            </a:r>
          </a:p>
          <a:p>
            <a:pPr algn="l" rtl="0"/>
            <a:endParaRPr lang="en-US" sz="2400" dirty="0" smtClean="0">
              <a:latin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</a:rPr>
              <a:t>0.1 = log </a:t>
            </a:r>
          </a:p>
          <a:p>
            <a:pPr algn="l" rtl="0"/>
            <a:endParaRPr lang="en-US" sz="2400" dirty="0" smtClean="0">
              <a:latin typeface="Aparajita" pitchFamily="34" charset="0"/>
            </a:endParaRPr>
          </a:p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Aparajita" pitchFamily="34" charset="0"/>
              </a:rPr>
              <a:t>-by taking the “Anti log for both sides”: </a:t>
            </a:r>
          </a:p>
          <a:p>
            <a:pPr algn="l" rtl="0"/>
            <a:endParaRPr lang="en-US" sz="2400" dirty="0" smtClean="0">
              <a:latin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</a:rPr>
              <a:t>1.26 = </a:t>
            </a:r>
          </a:p>
          <a:p>
            <a:pPr algn="l" rtl="0"/>
            <a:endParaRPr lang="en-US" sz="2400" dirty="0" smtClean="0">
              <a:latin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</a:rPr>
              <a:t>y=1.26 x (0.19-y)</a:t>
            </a:r>
          </a:p>
          <a:p>
            <a:pPr algn="l" rtl="0"/>
            <a:r>
              <a:rPr lang="en-US" sz="2400" dirty="0" smtClean="0">
                <a:latin typeface="Aparajita" pitchFamily="34" charset="0"/>
              </a:rPr>
              <a:t>y= 0.24 – 1.26 y </a:t>
            </a:r>
          </a:p>
          <a:p>
            <a:pPr algn="l" rtl="0"/>
            <a:r>
              <a:rPr lang="en-US" sz="2400" dirty="0" smtClean="0">
                <a:latin typeface="Aparajita" pitchFamily="34" charset="0"/>
              </a:rPr>
              <a:t>y + 1.26 y = 0.24</a:t>
            </a:r>
          </a:p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Aparajita" pitchFamily="34" charset="0"/>
              </a:rPr>
              <a:t>y= </a:t>
            </a:r>
            <a:r>
              <a:rPr lang="en-US" sz="2400" dirty="0" smtClean="0">
                <a:latin typeface="Aparajita" pitchFamily="34" charset="0"/>
              </a:rPr>
              <a:t>0.11 M [which is the concentration of </a:t>
            </a:r>
            <a:r>
              <a:rPr lang="en-US" sz="2400" dirty="0" smtClean="0">
                <a:solidFill>
                  <a:schemeClr val="tx2"/>
                </a:solidFill>
                <a:latin typeface="Aparajita" pitchFamily="34" charset="0"/>
              </a:rPr>
              <a:t>[</a:t>
            </a:r>
            <a:r>
              <a:rPr lang="en-US" sz="2400" dirty="0">
                <a:solidFill>
                  <a:schemeClr val="tx2"/>
                </a:solidFill>
                <a:latin typeface="Aparajita" pitchFamily="34" charset="0"/>
              </a:rPr>
              <a:t>A-</a:t>
            </a:r>
            <a:r>
              <a:rPr lang="en-US" sz="2400" dirty="0" smtClean="0">
                <a:solidFill>
                  <a:schemeClr val="tx2"/>
                </a:solidFill>
                <a:latin typeface="Aparajita" pitchFamily="34" charset="0"/>
              </a:rPr>
              <a:t>] </a:t>
            </a:r>
            <a:r>
              <a:rPr lang="en-US" sz="2400" dirty="0">
                <a:latin typeface="Aparajita" pitchFamily="34" charset="0"/>
              </a:rPr>
              <a:t>in the buffer</a:t>
            </a:r>
            <a:r>
              <a:rPr lang="en-US" sz="2400" dirty="0" smtClean="0">
                <a:solidFill>
                  <a:schemeClr val="tx2"/>
                </a:solidFill>
                <a:latin typeface="Aparajita" pitchFamily="34" charset="0"/>
              </a:rPr>
              <a:t> </a:t>
            </a:r>
            <a:r>
              <a:rPr lang="en-US" sz="2400" dirty="0" smtClean="0">
                <a:latin typeface="Aparajita" pitchFamily="34" charset="0"/>
              </a:rPr>
              <a:t>] </a:t>
            </a:r>
          </a:p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Aparajita" pitchFamily="34" charset="0"/>
              </a:rPr>
              <a:t>So,</a:t>
            </a:r>
          </a:p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Aparajita" pitchFamily="34" charset="0"/>
              </a:rPr>
              <a:t>[HA] = </a:t>
            </a:r>
            <a:r>
              <a:rPr lang="en-US" sz="2400" dirty="0" smtClean="0">
                <a:latin typeface="Aparajita" pitchFamily="34" charset="0"/>
              </a:rPr>
              <a:t>0.19 </a:t>
            </a:r>
            <a:r>
              <a:rPr lang="en-US" sz="2400" dirty="0" smtClean="0">
                <a:latin typeface="Aparajita" pitchFamily="34" charset="0"/>
              </a:rPr>
              <a:t>– 0.11</a:t>
            </a:r>
          </a:p>
          <a:p>
            <a:pPr algn="l" rtl="0"/>
            <a:r>
              <a:rPr lang="en-US" sz="2400" dirty="0" smtClean="0">
                <a:latin typeface="Aparajita" pitchFamily="34" charset="0"/>
              </a:rPr>
              <a:t>         = 0.08 M </a:t>
            </a:r>
            <a:r>
              <a:rPr lang="en-US" sz="2400" dirty="0">
                <a:latin typeface="Aparajita" pitchFamily="34" charset="0"/>
              </a:rPr>
              <a:t> [which is the concentration of </a:t>
            </a:r>
            <a:r>
              <a:rPr lang="en-US" sz="2400" dirty="0" smtClean="0">
                <a:solidFill>
                  <a:schemeClr val="tx2"/>
                </a:solidFill>
                <a:latin typeface="Aparajita" pitchFamily="34" charset="0"/>
              </a:rPr>
              <a:t>[HA] </a:t>
            </a:r>
            <a:r>
              <a:rPr lang="en-US" sz="2400" dirty="0">
                <a:latin typeface="Aparajita" pitchFamily="34" charset="0"/>
              </a:rPr>
              <a:t>in the buffer</a:t>
            </a:r>
            <a:r>
              <a:rPr lang="en-US" sz="2400" dirty="0">
                <a:solidFill>
                  <a:schemeClr val="tx2"/>
                </a:solidFill>
                <a:latin typeface="Aparajita" pitchFamily="34" charset="0"/>
              </a:rPr>
              <a:t> </a:t>
            </a:r>
            <a:r>
              <a:rPr lang="en-US" sz="2400" dirty="0">
                <a:latin typeface="Aparajita" pitchFamily="34" charset="0"/>
              </a:rPr>
              <a:t>] </a:t>
            </a:r>
          </a:p>
          <a:p>
            <a:pPr algn="l" rtl="0"/>
            <a:endParaRPr lang="ar-SA" sz="2400" dirty="0">
              <a:latin typeface="Aparajita" pitchFamily="34" charset="0"/>
            </a:endParaRPr>
          </a:p>
        </p:txBody>
      </p:sp>
      <p:cxnSp>
        <p:nvCxnSpPr>
          <p:cNvPr id="3" name="رابط مستقيم 2"/>
          <p:cNvCxnSpPr/>
          <p:nvPr/>
        </p:nvCxnSpPr>
        <p:spPr>
          <a:xfrm>
            <a:off x="2156027" y="1412776"/>
            <a:ext cx="928694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مربع نص 3"/>
          <p:cNvSpPr txBox="1"/>
          <p:nvPr/>
        </p:nvSpPr>
        <p:spPr>
          <a:xfrm>
            <a:off x="2200866" y="998865"/>
            <a:ext cx="102664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y</a:t>
            </a:r>
          </a:p>
          <a:p>
            <a:pPr algn="ctr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0.19-y</a:t>
            </a:r>
            <a:endParaRPr lang="ar-SA" sz="2400" dirty="0">
              <a:latin typeface="Aparajita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048738" y="1717357"/>
            <a:ext cx="128588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y</a:t>
            </a:r>
          </a:p>
          <a:p>
            <a:pPr algn="ctr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0.19-y</a:t>
            </a:r>
            <a:endParaRPr lang="ar-SA" sz="2400" dirty="0">
              <a:latin typeface="Aparajita" pitchFamily="34" charset="0"/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>
            <a:off x="1274561" y="2132856"/>
            <a:ext cx="928694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983231" y="3212976"/>
            <a:ext cx="128588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y</a:t>
            </a:r>
          </a:p>
          <a:p>
            <a:pPr algn="ctr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0.19-y</a:t>
            </a:r>
            <a:endParaRPr lang="ar-SA" sz="2400" dirty="0">
              <a:latin typeface="Aparajita" pitchFamily="34" charset="0"/>
            </a:endParaRPr>
          </a:p>
        </p:txBody>
      </p:sp>
      <p:cxnSp>
        <p:nvCxnSpPr>
          <p:cNvPr id="8" name="رابط مستقيم 7"/>
          <p:cNvCxnSpPr/>
          <p:nvPr/>
        </p:nvCxnSpPr>
        <p:spPr>
          <a:xfrm>
            <a:off x="1114598" y="3613236"/>
            <a:ext cx="928694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مستطيل 8"/>
          <p:cNvSpPr/>
          <p:nvPr/>
        </p:nvSpPr>
        <p:spPr>
          <a:xfrm>
            <a:off x="751564" y="6381328"/>
            <a:ext cx="104711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179512" y="5301208"/>
            <a:ext cx="1144105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قوس كبير أيمن 10"/>
          <p:cNvSpPr/>
          <p:nvPr/>
        </p:nvSpPr>
        <p:spPr>
          <a:xfrm>
            <a:off x="6732240" y="5373216"/>
            <a:ext cx="1296144" cy="10801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8028384" y="5723964"/>
            <a:ext cx="76816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=0.19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9342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87400" y="260648"/>
            <a:ext cx="8001024" cy="65556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-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o calculate the volume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needed from [HA] to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prepare the buffer, No. of mole of  [HA] should be calculated first :</a:t>
            </a:r>
          </a:p>
          <a:p>
            <a:pPr algn="l" rtl="0"/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No. of mole =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0.08 X 0.045 = 3.6 x10-­³ mole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So, M of buffer = no. of mole / Volume  in Liter 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                0.19 =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3.6 x10-­³ /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V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V =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0.0.1895 L = 18.9 ml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-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To calculate the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weight 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needed from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[A-]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to prepare the buffer, No. of mole of 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[A- ]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should be calculated first :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No. of mole =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0.11 X 0.045 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                   = 4.95 x10­³ mole</a:t>
            </a: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wt (g) of [A-]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= (4.95 x10­³)  x 82 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                    = 0.41 g </a:t>
            </a: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Now take 18.9 ml from 0.2M acetic acid and 0.41 g from Solid sodium acetate and complete volume to 45 ml H2O.(0.19 M acetate buffer)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7400" y="2348879"/>
            <a:ext cx="2672432" cy="5740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1547664" y="5085184"/>
            <a:ext cx="158417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229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889248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: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(3)Testing for buffering behavior</a:t>
            </a:r>
          </a:p>
          <a:p>
            <a:pPr algn="ctr"/>
            <a:endParaRPr lang="en-US" sz="24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ctr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 For the 0.19M acetate buffer prepare:</a:t>
            </a:r>
          </a:p>
          <a:p>
            <a:pPr algn="ctr"/>
            <a:endParaRPr lang="en-US" dirty="0" smtClean="0">
              <a:latin typeface="Calibri" panose="020F0502020204030204" pitchFamily="34" charset="0"/>
            </a:endParaRPr>
          </a:p>
          <a:p>
            <a:pPr algn="ctr"/>
            <a:r>
              <a:rPr lang="en-US" dirty="0" smtClean="0"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en-US" dirty="0" smtClean="0">
                <a:latin typeface="Calibri" panose="020F0502020204030204" pitchFamily="34" charset="0"/>
              </a:rPr>
              <a:t>  </a:t>
            </a:r>
          </a:p>
          <a:p>
            <a:pPr algn="ctr"/>
            <a:endParaRPr lang="ar-SA" dirty="0">
              <a:latin typeface="Calibri" panose="020F0502020204030204" pitchFamily="34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402362"/>
              </p:ext>
            </p:extLst>
          </p:nvPr>
        </p:nvGraphicFramePr>
        <p:xfrm>
          <a:off x="1500166" y="1643050"/>
          <a:ext cx="7000924" cy="2143140"/>
        </p:xfrm>
        <a:graphic>
          <a:graphicData uri="http://schemas.openxmlformats.org/drawingml/2006/table">
            <a:tbl>
              <a:tblPr rtl="1"/>
              <a:tblGrid>
                <a:gridCol w="1438467"/>
                <a:gridCol w="1951913"/>
                <a:gridCol w="1425323"/>
                <a:gridCol w="2185221"/>
              </a:tblGrid>
              <a:tr h="714380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pH after </a:t>
                      </a:r>
                      <a:r>
                        <a:rPr lang="en-US" sz="1400" b="1" dirty="0" err="1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HCl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Add 2M </a:t>
                      </a:r>
                      <a:r>
                        <a:rPr lang="en-US" sz="1400" b="1" dirty="0" err="1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HCl</a:t>
                      </a:r>
                      <a:r>
                        <a:rPr lang="en-US" sz="1400" b="1" dirty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(0.1ml)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Measured pH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Solution (10 ml  of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each)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0.1 ml</a:t>
                      </a:r>
                      <a:endParaRPr lang="ar-SA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0.19M </a:t>
                      </a:r>
                      <a:r>
                        <a:rPr lang="en-US" sz="1400" dirty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acetate buffer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.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0.1 ml</a:t>
                      </a:r>
                      <a:endParaRPr lang="ar-SA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ar-SA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o.2M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KCl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  <a:ea typeface="Times New Roman"/>
                          <a:cs typeface="Arial"/>
                        </a:rPr>
                        <a:t>. </a:t>
                      </a:r>
                      <a:endParaRPr lang="en-US" sz="1400" dirty="0">
                        <a:latin typeface="Calibri" panose="020F0502020204030204" pitchFamily="34" charset="0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46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620688"/>
            <a:ext cx="6918389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63442" y="1351426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algn="l" rtl="0">
              <a:buAutoNum type="arabicParenR"/>
            </a:pPr>
            <a:r>
              <a:rPr lang="en-US" sz="2000" dirty="0" smtClean="0"/>
              <a:t>To </a:t>
            </a:r>
            <a:r>
              <a:rPr lang="en-US" sz="2000" dirty="0"/>
              <a:t>understand the nature of buffers solutions</a:t>
            </a:r>
            <a:r>
              <a:rPr lang="en-US" sz="2000" dirty="0" smtClean="0"/>
              <a:t>.</a:t>
            </a:r>
          </a:p>
          <a:p>
            <a:pPr lvl="1" algn="l" rtl="0"/>
            <a:endParaRPr lang="en-US" sz="2000" dirty="0" smtClean="0"/>
          </a:p>
          <a:p>
            <a:pPr lvl="1" algn="l" rtl="0"/>
            <a:r>
              <a:rPr lang="en-US" sz="2000" dirty="0" smtClean="0"/>
              <a:t> </a:t>
            </a:r>
            <a:r>
              <a:rPr lang="en-US" sz="2000" dirty="0"/>
              <a:t>2) To learn how to prepare buffers. 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23528" y="620688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anose="020F0502020204030204" pitchFamily="34" charset="0"/>
              </a:rPr>
              <a:t>All biochemical reactions occur under strict conditions of the concentration of hydrogen ion. Biological life cannot withstand large changes in hydrogen ion concentrations which we measure as the </a:t>
            </a:r>
            <a:r>
              <a:rPr lang="en-US" dirty="0" err="1">
                <a:latin typeface="Calibri" panose="020F0502020204030204" pitchFamily="34" charset="0"/>
              </a:rPr>
              <a:t>pH.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ar-SA" dirty="0">
              <a:latin typeface="Calibri" panose="020F0502020204030204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79512" y="116632"/>
            <a:ext cx="691838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Introduction: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323528" y="1916833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anose="020F0502020204030204" pitchFamily="34" charset="0"/>
              </a:rPr>
              <a:t>Those solutions that have the ability to resist changes in pH are called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buffers</a:t>
            </a:r>
            <a:r>
              <a:rPr lang="en-US" dirty="0">
                <a:latin typeface="Calibri" panose="020F0502020204030204" pitchFamily="34" charset="0"/>
              </a:rPr>
              <a:t>. </a:t>
            </a: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74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5872" y="188640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Buffers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395536" y="692696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-Those </a:t>
            </a:r>
            <a:r>
              <a:rPr lang="en-US" dirty="0">
                <a:latin typeface="Calibri" panose="020F0502020204030204" pitchFamily="34" charset="0"/>
              </a:rPr>
              <a:t>solutions that have the ability to resist changes in </a:t>
            </a:r>
            <a:r>
              <a:rPr lang="en-US" dirty="0" err="1" smtClean="0">
                <a:latin typeface="Calibri" panose="020F0502020204030204" pitchFamily="34" charset="0"/>
              </a:rPr>
              <a:t>pH.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/>
              <a:t>upon the addition of limited amounts of acid or base.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-A </a:t>
            </a:r>
            <a:r>
              <a:rPr lang="en-US" dirty="0"/>
              <a:t>buffer is made up of a weak acid and its conjugate base. Or </a:t>
            </a:r>
            <a:r>
              <a:rPr lang="en-US" dirty="0" smtClean="0"/>
              <a:t>a </a:t>
            </a:r>
            <a:r>
              <a:rPr lang="en-US" dirty="0"/>
              <a:t>weak</a:t>
            </a:r>
            <a:r>
              <a:rPr lang="en-US" dirty="0" smtClean="0"/>
              <a:t> </a:t>
            </a:r>
            <a:r>
              <a:rPr lang="en-US" dirty="0"/>
              <a:t>base </a:t>
            </a:r>
            <a:r>
              <a:rPr lang="en-US" dirty="0" smtClean="0"/>
              <a:t>and </a:t>
            </a:r>
            <a:r>
              <a:rPr lang="en-US" dirty="0"/>
              <a:t>its </a:t>
            </a:r>
            <a:r>
              <a:rPr lang="en-US" dirty="0" smtClean="0"/>
              <a:t>conjugate </a:t>
            </a:r>
            <a:r>
              <a:rPr lang="en-US" dirty="0"/>
              <a:t>acid </a:t>
            </a:r>
            <a:r>
              <a:rPr lang="en-US" dirty="0" smtClean="0"/>
              <a:t>.</a:t>
            </a:r>
          </a:p>
          <a:p>
            <a:pPr algn="l" rtl="0"/>
            <a:endParaRPr lang="ar-SA" dirty="0"/>
          </a:p>
          <a:p>
            <a:pPr algn="l" rtl="0"/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6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214290"/>
            <a:ext cx="8712968" cy="65556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Type of Buffer: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1-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Weak acid and its conjugated base[ its salt]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[acidic buffer] 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Example: CH3COOH / CH3COONa (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HCO3Na / H2CO3 (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NaH2PO4 / Na2HPO4 (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2- 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Weak base and its conjugated acid </a:t>
            </a:r>
            <a: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[ its salt] 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[basic buffer</a:t>
            </a:r>
            <a: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]</a:t>
            </a:r>
            <a:endParaRPr lang="en-US" b="1" dirty="0" smtClean="0">
              <a:solidFill>
                <a:schemeClr val="accent1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Example: NH3/NH4CL (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Pkb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Mechanism of Action (Buffer):</a:t>
            </a:r>
          </a:p>
          <a:p>
            <a:pPr algn="l" rtl="0"/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Example using  [HA/A-] 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buffer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HA: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 Weak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acid.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A-: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 conjugated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base [its salt].</a:t>
            </a:r>
          </a:p>
          <a:p>
            <a:pPr algn="l" rtl="0"/>
            <a: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a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]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If H+ is added to this buffer system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 H+ will react with conjugated base to give conjugate acid.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b="1" dirty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A-                HA</a:t>
            </a:r>
          </a:p>
          <a:p>
            <a:pPr algn="l" rtl="0"/>
            <a:endParaRPr lang="en-US" b="1" dirty="0" smtClean="0">
              <a:latin typeface="Calibri" panose="020F0502020204030204" pitchFamily="34" charset="0"/>
              <a:cs typeface="Aparajita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A-: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 conjugated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base.</a:t>
            </a:r>
          </a:p>
          <a:p>
            <a:pPr algn="l" rtl="0"/>
            <a:r>
              <a:rPr lang="en-US" dirty="0" err="1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HA: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conjugate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 acid.</a:t>
            </a:r>
          </a:p>
          <a:p>
            <a:pPr algn="l" rtl="0"/>
            <a:endParaRPr lang="en-US" b="1" dirty="0">
              <a:latin typeface="Calibri" panose="020F0502020204030204" pitchFamily="34" charset="0"/>
              <a:cs typeface="Aparajita" pitchFamily="34" charset="0"/>
              <a:sym typeface="Wingdings" panose="05000000000000000000" pitchFamily="2" charset="2"/>
            </a:endParaRPr>
          </a:p>
          <a:p>
            <a:pPr algn="l" rtl="0"/>
            <a:endParaRPr lang="en-US" b="1" dirty="0" smtClean="0">
              <a:latin typeface="Calibri" panose="020F0502020204030204" pitchFamily="34" charset="0"/>
              <a:cs typeface="Aparajita" pitchFamily="34" charset="0"/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>
            <a:off x="580267" y="515719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مربع نص 4"/>
          <p:cNvSpPr txBox="1"/>
          <p:nvPr/>
        </p:nvSpPr>
        <p:spPr>
          <a:xfrm>
            <a:off x="592234" y="4787860"/>
            <a:ext cx="48603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H+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3111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38750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b)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If OH-  is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added to this buffer system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[HA/A-]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 OH will react with conjugated acid to give conjugate base and H2O.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 HA       OH-     A-  +H2O</a:t>
            </a:r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>
            <a:off x="827584" y="112474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مستطيل 4"/>
          <p:cNvSpPr/>
          <p:nvPr/>
        </p:nvSpPr>
        <p:spPr>
          <a:xfrm>
            <a:off x="208406" y="134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b="1" dirty="0">
                <a:latin typeface="Aparajita" pitchFamily="34" charset="0"/>
                <a:cs typeface="Aparajita" pitchFamily="34" charset="0"/>
                <a:sym typeface="Wingdings" panose="05000000000000000000" pitchFamily="2" charset="2"/>
              </a:rPr>
              <a:t>HA</a:t>
            </a:r>
            <a:r>
              <a:rPr lang="en-US" b="1" dirty="0" smtClean="0">
                <a:latin typeface="Aparajita" pitchFamily="34" charset="0"/>
                <a:cs typeface="Aparajita" pitchFamily="34" charset="0"/>
                <a:sym typeface="Wingdings" panose="05000000000000000000" pitchFamily="2" charset="2"/>
              </a:rPr>
              <a:t>: conjugated </a:t>
            </a:r>
            <a:r>
              <a:rPr lang="en-US" b="1" dirty="0">
                <a:latin typeface="Aparajita" pitchFamily="34" charset="0"/>
                <a:cs typeface="Aparajita" pitchFamily="34" charset="0"/>
                <a:sym typeface="Wingdings" panose="05000000000000000000" pitchFamily="2" charset="2"/>
              </a:rPr>
              <a:t>acid</a:t>
            </a:r>
            <a:r>
              <a:rPr lang="en-US" b="1" dirty="0" smtClean="0">
                <a:latin typeface="Aparajita" pitchFamily="34" charset="0"/>
                <a:cs typeface="Aparajita" pitchFamily="34" charset="0"/>
                <a:sym typeface="Wingdings" panose="05000000000000000000" pitchFamily="2" charset="2"/>
              </a:rPr>
              <a:t>.</a:t>
            </a:r>
          </a:p>
          <a:p>
            <a:pPr algn="l" rtl="0"/>
            <a:r>
              <a:rPr lang="en-US" b="1" dirty="0" smtClean="0">
                <a:latin typeface="Aparajita" pitchFamily="34" charset="0"/>
                <a:cs typeface="Aparajita" pitchFamily="34" charset="0"/>
                <a:sym typeface="Wingdings" panose="05000000000000000000" pitchFamily="2" charset="2"/>
              </a:rPr>
              <a:t>A-</a:t>
            </a:r>
            <a:r>
              <a:rPr lang="en-US" b="1" dirty="0">
                <a:latin typeface="Aparajita" pitchFamily="34" charset="0"/>
                <a:cs typeface="Aparajita" pitchFamily="34" charset="0"/>
                <a:sym typeface="Wingdings" panose="05000000000000000000" pitchFamily="2" charset="2"/>
              </a:rPr>
              <a:t>: conjugated </a:t>
            </a:r>
            <a:r>
              <a:rPr lang="en-US" b="1" dirty="0" smtClean="0">
                <a:latin typeface="Aparajita" pitchFamily="34" charset="0"/>
                <a:cs typeface="Aparajita" pitchFamily="34" charset="0"/>
                <a:sym typeface="Wingdings" panose="05000000000000000000" pitchFamily="2" charset="2"/>
              </a:rPr>
              <a:t>base.</a:t>
            </a:r>
            <a:endParaRPr lang="en-US" b="1" dirty="0">
              <a:latin typeface="Aparajita" pitchFamily="34" charset="0"/>
              <a:cs typeface="Aparajita" pitchFamily="34" charset="0"/>
              <a:sym typeface="Wingdings" panose="05000000000000000000" pitchFamily="2" charset="2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9512" y="2204864"/>
            <a:ext cx="6318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u="sng" dirty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Mechanism of Action (Buffer):</a:t>
            </a:r>
          </a:p>
          <a:p>
            <a:pPr algn="l" rtl="0"/>
            <a:endParaRPr lang="en-US" b="1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Example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: CH3COOH / CH3COO-</a:t>
            </a:r>
          </a:p>
          <a:p>
            <a:pPr algn="l" rtl="0">
              <a:buFontTx/>
              <a:buChar char="-"/>
            </a:pP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When acid added CH3COO- + H+                CH3COOH</a:t>
            </a: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FontTx/>
              <a:buChar char="-"/>
            </a:pP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When base added CH3COOH + OH -                      CH3COO- + H2O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229816" y="4709313"/>
            <a:ext cx="8784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NOTE</a:t>
            </a:r>
            <a:r>
              <a:rPr lang="en-US" dirty="0">
                <a:latin typeface="Calibri" panose="020F0502020204030204" pitchFamily="34" charset="0"/>
              </a:rPr>
              <a:t>: It resists pH changes when it’s two components are present in specific proportions</a:t>
            </a:r>
            <a:endParaRPr lang="ar-SA" dirty="0">
              <a:latin typeface="Calibri" panose="020F0502020204030204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95536" y="5229199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anose="020F0502020204030204" pitchFamily="34" charset="0"/>
              </a:rPr>
              <a:t>Thus a buffer can protect against pH changes from added H+ or OH- ion as long as there is sufficient basic and acidic forms respectively. As soon as you run out of one of the forms you no longer have a buffer </a:t>
            </a:r>
            <a:endParaRPr lang="ar-SA" dirty="0">
              <a:latin typeface="Calibri" panose="020F0502020204030204" pitchFamily="34" charset="0"/>
            </a:endParaRPr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3563888" y="321297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4004320" y="378904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87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476672"/>
            <a:ext cx="88569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-The </a:t>
            </a:r>
            <a:r>
              <a:rPr lang="en-US" dirty="0">
                <a:latin typeface="Calibri" panose="020F0502020204030204" pitchFamily="34" charset="0"/>
              </a:rPr>
              <a:t>Henderson-</a:t>
            </a:r>
            <a:r>
              <a:rPr lang="en-US" dirty="0" err="1">
                <a:latin typeface="Calibri" panose="020F0502020204030204" pitchFamily="34" charset="0"/>
              </a:rPr>
              <a:t>Hasselbalch</a:t>
            </a:r>
            <a:r>
              <a:rPr lang="en-US" dirty="0">
                <a:latin typeface="Calibri" panose="020F0502020204030204" pitchFamily="34" charset="0"/>
              </a:rPr>
              <a:t> equation is an equation that is often used to </a:t>
            </a:r>
            <a:r>
              <a:rPr lang="en-US" dirty="0" smtClean="0">
                <a:latin typeface="Calibri" panose="020F0502020204030204" pitchFamily="34" charset="0"/>
              </a:rPr>
              <a:t>perform: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1-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To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calculate the PH of the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Buffer.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2-To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preparation of Buffer.</a:t>
            </a:r>
          </a:p>
          <a:p>
            <a:pPr algn="l" rtl="0">
              <a:buFontTx/>
              <a:buChar char="-"/>
            </a:pP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It relates the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Ka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[dissociation constant] of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a weak acid , [HA]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concentration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Of 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weak acid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component , [A-] concentration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Of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conjugate base [salt of the weak acid]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component and the pH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of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the buffer.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3" t="50000" r="58639" b="38730"/>
          <a:stretch/>
        </p:blipFill>
        <p:spPr bwMode="auto">
          <a:xfrm>
            <a:off x="1731842" y="2708920"/>
            <a:ext cx="5144414" cy="208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39031" y="6093296"/>
            <a:ext cx="424116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Note: </a:t>
            </a:r>
            <a:r>
              <a:rPr lang="en-US" dirty="0" err="1" smtClean="0">
                <a:latin typeface="Calibri" panose="020F0502020204030204" pitchFamily="34" charset="0"/>
              </a:rPr>
              <a:t>Ka</a:t>
            </a:r>
            <a:r>
              <a:rPr lang="en-US" dirty="0" smtClean="0">
                <a:latin typeface="Calibri" panose="020F0502020204030204" pitchFamily="34" charset="0"/>
              </a:rPr>
              <a:t> is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weak </a:t>
            </a:r>
            <a:r>
              <a:rPr lang="en-US" dirty="0" smtClean="0">
                <a:latin typeface="Calibri" panose="020F0502020204030204" pitchFamily="34" charset="0"/>
              </a:rPr>
              <a:t>acid dissociation constant </a:t>
            </a: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26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2"/>
              <p:cNvSpPr txBox="1">
                <a:spLocks/>
              </p:cNvSpPr>
              <p:nvPr/>
            </p:nvSpPr>
            <p:spPr>
              <a:xfrm>
                <a:off x="203200" y="836712"/>
                <a:ext cx="8483600" cy="5027059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0" indent="0" algn="r" defTabSz="914400" rtl="1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r" defTabSz="914400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914400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914400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914400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914400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914400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914400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914400" rtl="1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/>
                <a:endParaRPr lang="en-US" sz="1800" dirty="0">
                  <a:latin typeface="Calibri" panose="020F0502020204030204" pitchFamily="34" charset="0"/>
                </a:endParaRPr>
              </a:p>
              <a:p>
                <a:pPr algn="l" rtl="0"/>
                <a:endParaRPr lang="en-US" sz="1800" dirty="0" smtClean="0">
                  <a:latin typeface="Calibri" panose="020F0502020204030204" pitchFamily="34" charset="0"/>
                </a:endParaRPr>
              </a:p>
              <a:p>
                <a:pPr algn="l" rtl="0"/>
                <a:r>
                  <a:rPr lang="en-US" b="0" dirty="0" smtClean="0">
                    <a:latin typeface="Calibri" panose="020F0502020204030204" pitchFamily="34" charset="0"/>
                  </a:rPr>
                  <a:t>-This equation is derived from acid dissociation constant:</a:t>
                </a:r>
              </a:p>
              <a:p>
                <a:pPr algn="l" rtl="0"/>
                <a:r>
                  <a:rPr lang="en-US" sz="2400" dirty="0" err="1" smtClean="0">
                    <a:latin typeface="Calibri" panose="020F0502020204030204" pitchFamily="34" charset="0"/>
                  </a:rPr>
                  <a:t>Ka</a:t>
                </a:r>
                <a:r>
                  <a:rPr lang="en-US" sz="2400" dirty="0" smtClean="0">
                    <a:latin typeface="Calibri" panose="020F0502020204030204" pitchFamily="34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𝐻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+</m:t>
                            </m:r>
                          </m:e>
                        </m:d>
                        <m:r>
                          <a:rPr lang="en-US" sz="2400" b="0" i="1" smtClean="0">
                            <a:latin typeface="Cambria Math"/>
                          </a:rPr>
                          <m:t>[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𝐴</m:t>
                        </m:r>
                        <m:r>
                          <a:rPr lang="en-US" sz="2400" b="0" i="1" smtClean="0">
                            <a:latin typeface="Cambria Math"/>
                          </a:rPr>
                          <m:t>−]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[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𝐻𝐴</m:t>
                        </m:r>
                        <m:r>
                          <a:rPr lang="en-US" sz="2400" b="0" i="1" smtClean="0">
                            <a:latin typeface="Cambria Math"/>
                          </a:rPr>
                          <m:t>]</m:t>
                        </m:r>
                      </m:den>
                    </m:f>
                  </m:oMath>
                </a14:m>
                <a:endParaRPr lang="en-US" sz="2400" dirty="0" smtClean="0">
                  <a:latin typeface="Calibri" panose="020F0502020204030204" pitchFamily="34" charset="0"/>
                </a:endParaRPr>
              </a:p>
              <a:p>
                <a:pPr algn="l" rtl="0"/>
                <a:endParaRPr lang="en-US" sz="1800" dirty="0">
                  <a:latin typeface="Calibri" panose="020F0502020204030204" pitchFamily="34" charset="0"/>
                </a:endParaRPr>
              </a:p>
              <a:p>
                <a:pPr algn="l" rtl="0"/>
                <a:r>
                  <a:rPr lang="en-US" b="0" dirty="0" smtClean="0">
                    <a:latin typeface="Calibri" panose="020F0502020204030204" pitchFamily="34" charset="0"/>
                  </a:rPr>
                  <a:t> -A buffer is best used close to its </a:t>
                </a:r>
                <a:r>
                  <a:rPr lang="en-US" b="0" dirty="0" err="1" smtClean="0">
                    <a:latin typeface="Calibri" panose="020F0502020204030204" pitchFamily="34" charset="0"/>
                  </a:rPr>
                  <a:t>pKa</a:t>
                </a:r>
                <a:r>
                  <a:rPr lang="en-US" b="0" dirty="0" smtClean="0">
                    <a:latin typeface="Calibri" panose="020F0502020204030204" pitchFamily="34" charset="0"/>
                  </a:rPr>
                  <a:t>.[to act as a good buffer the pH of the solution must be within one pH unit of the </a:t>
                </a:r>
                <a:r>
                  <a:rPr lang="en-US" b="0" dirty="0" err="1" smtClean="0">
                    <a:latin typeface="Calibri" panose="020F0502020204030204" pitchFamily="34" charset="0"/>
                  </a:rPr>
                  <a:t>pKa</a:t>
                </a:r>
                <a:r>
                  <a:rPr lang="en-US" b="0" dirty="0" smtClean="0">
                    <a:latin typeface="Calibri" panose="020F0502020204030204" pitchFamily="34" charset="0"/>
                  </a:rPr>
                  <a:t>].</a:t>
                </a:r>
                <a:endParaRPr lang="en-US" b="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00" y="836712"/>
                <a:ext cx="8483600" cy="5027059"/>
              </a:xfrm>
              <a:prstGeom prst="rect">
                <a:avLst/>
              </a:prstGeom>
              <a:blipFill rotWithShape="1">
                <a:blip r:embed="rId2"/>
                <a:stretch>
                  <a:fillRect l="-107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048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1520" y="260648"/>
            <a:ext cx="7358114" cy="55707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Calculating the PH values :</a:t>
            </a:r>
          </a:p>
          <a:p>
            <a:pPr algn="l" rtl="0"/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1- </a:t>
            </a:r>
            <a:r>
              <a:rPr lang="en-US" sz="24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for weak acid [not buffers]:</a:t>
            </a:r>
          </a:p>
          <a:p>
            <a:pPr algn="l" rtl="0"/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PH =</a:t>
            </a:r>
          </a:p>
          <a:p>
            <a:pPr algn="l" rtl="0"/>
            <a:endParaRPr lang="ar-SA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* P[HA] = -log [HA]</a:t>
            </a:r>
          </a:p>
          <a:p>
            <a:pPr algn="l" rtl="0"/>
            <a:endParaRPr lang="en-US" sz="2400" dirty="0" smtClean="0">
              <a:solidFill>
                <a:srgbClr val="0070C0"/>
              </a:solidFill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2</a:t>
            </a:r>
            <a:r>
              <a:rPr lang="en-US" sz="2400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- </a:t>
            </a:r>
            <a:r>
              <a:rPr lang="en-US" sz="24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for weak </a:t>
            </a:r>
            <a:r>
              <a:rPr lang="en-US" sz="2400" b="1" dirty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base [not buffers] </a:t>
            </a:r>
            <a:r>
              <a:rPr lang="en-US" sz="24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:</a:t>
            </a:r>
          </a:p>
          <a:p>
            <a:pPr algn="l" rtl="0"/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POH = </a:t>
            </a:r>
          </a:p>
          <a:p>
            <a:pPr algn="l" rtl="0"/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Then , PH = </a:t>
            </a:r>
            <a:r>
              <a:rPr lang="en-US" sz="2400" dirty="0" err="1" smtClean="0">
                <a:latin typeface="Aparajita" pitchFamily="34" charset="0"/>
                <a:cs typeface="Aparajita" pitchFamily="34" charset="0"/>
              </a:rPr>
              <a:t>Pkw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– POH.</a:t>
            </a:r>
          </a:p>
          <a:p>
            <a:pPr algn="l" rtl="0"/>
            <a:endParaRPr lang="en-US" sz="2400" dirty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dirty="0" err="1" smtClean="0">
                <a:latin typeface="Aparajita" pitchFamily="34" charset="0"/>
                <a:cs typeface="Aparajita" pitchFamily="34" charset="0"/>
              </a:rPr>
              <a:t>Pkw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: number of dissociation constant of H2O.</a:t>
            </a:r>
            <a:endParaRPr lang="ar-SA" sz="2400" dirty="0">
              <a:latin typeface="Aparajita" pitchFamily="34" charset="0"/>
            </a:endParaRPr>
          </a:p>
        </p:txBody>
      </p:sp>
      <p:cxnSp>
        <p:nvCxnSpPr>
          <p:cNvPr id="3" name="رابط مستقيم 2"/>
          <p:cNvCxnSpPr/>
          <p:nvPr/>
        </p:nvCxnSpPr>
        <p:spPr>
          <a:xfrm>
            <a:off x="1180370" y="1878369"/>
            <a:ext cx="171451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مربع نص 3"/>
          <p:cNvSpPr txBox="1"/>
          <p:nvPr/>
        </p:nvSpPr>
        <p:spPr>
          <a:xfrm>
            <a:off x="1058271" y="1555203"/>
            <a:ext cx="19587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err="1" smtClean="0"/>
              <a:t>Pka</a:t>
            </a:r>
            <a:r>
              <a:rPr lang="en-US" dirty="0" smtClean="0"/>
              <a:t> + P[HA]</a:t>
            </a:r>
          </a:p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121883" y="3717032"/>
            <a:ext cx="198803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err="1" smtClean="0"/>
              <a:t>Pkb</a:t>
            </a:r>
            <a:r>
              <a:rPr lang="en-US" dirty="0" smtClean="0"/>
              <a:t> + P[OH]</a:t>
            </a:r>
          </a:p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cxnSp>
        <p:nvCxnSpPr>
          <p:cNvPr id="6" name="رابط مستقيم 5"/>
          <p:cNvCxnSpPr/>
          <p:nvPr/>
        </p:nvCxnSpPr>
        <p:spPr>
          <a:xfrm>
            <a:off x="1413785" y="4060039"/>
            <a:ext cx="171451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7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12">
      <a:dk1>
        <a:sysClr val="windowText" lastClr="000000"/>
      </a:dk1>
      <a:lt1>
        <a:sysClr val="window" lastClr="FFFFFF"/>
      </a:lt1>
      <a:dk2>
        <a:srgbClr val="C00000"/>
      </a:dk2>
      <a:lt2>
        <a:srgbClr val="DEDEE0"/>
      </a:lt2>
      <a:accent1>
        <a:srgbClr val="C0000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12559</TotalTime>
  <Words>1455</Words>
  <Application>Microsoft Office PowerPoint</Application>
  <PresentationFormat>عرض على الشاشة (3:4)‏</PresentationFormat>
  <Paragraphs>252</Paragraphs>
  <Slides>17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83</cp:revision>
  <dcterms:created xsi:type="dcterms:W3CDTF">2015-01-31T18:51:18Z</dcterms:created>
  <dcterms:modified xsi:type="dcterms:W3CDTF">2015-02-18T20:00:28Z</dcterms:modified>
</cp:coreProperties>
</file>