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7" r:id="rId1"/>
  </p:sldMasterIdLst>
  <p:notesMasterIdLst>
    <p:notesMasterId r:id="rId21"/>
  </p:notesMasterIdLst>
  <p:sldIdLst>
    <p:sldId id="256" r:id="rId2"/>
    <p:sldId id="257" r:id="rId3"/>
    <p:sldId id="264" r:id="rId4"/>
    <p:sldId id="265" r:id="rId5"/>
    <p:sldId id="266" r:id="rId6"/>
    <p:sldId id="267" r:id="rId7"/>
    <p:sldId id="268" r:id="rId8"/>
    <p:sldId id="280" r:id="rId9"/>
    <p:sldId id="269" r:id="rId10"/>
    <p:sldId id="270" r:id="rId11"/>
    <p:sldId id="281" r:id="rId12"/>
    <p:sldId id="271" r:id="rId13"/>
    <p:sldId id="273" r:id="rId14"/>
    <p:sldId id="274" r:id="rId15"/>
    <p:sldId id="275" r:id="rId16"/>
    <p:sldId id="276" r:id="rId17"/>
    <p:sldId id="277" r:id="rId18"/>
    <p:sldId id="278" r:id="rId19"/>
    <p:sldId id="279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5344" autoAdjust="0"/>
  </p:normalViewPr>
  <p:slideViewPr>
    <p:cSldViewPr snapToGrid="0" snapToObjects="1">
      <p:cViewPr varScale="1">
        <p:scale>
          <a:sx n="41" d="100"/>
          <a:sy n="41" d="100"/>
        </p:scale>
        <p:origin x="-20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55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DDC846-163B-9543-9C2B-275BAA7AD85F}" type="datetimeFigureOut">
              <a:rPr lang="en-US" smtClean="0"/>
              <a:t>2/1/15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3D01B-8F07-4E43-AB55-E45695AE77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32029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Wingdings" charset="2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3D01B-8F07-4E43-AB55-E45695AE77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607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3D01B-8F07-4E43-AB55-E45695AE77A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4578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3D01B-8F07-4E43-AB55-E45695AE77A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0749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3D01B-8F07-4E43-AB55-E45695AE77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4044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3D01B-8F07-4E43-AB55-E45695AE77A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1340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3D01B-8F07-4E43-AB55-E45695AE77A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5652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3D01B-8F07-4E43-AB55-E45695AE77A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791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3D01B-8F07-4E43-AB55-E45695AE77A5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480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D140825E-4A15-4D39-8176-1F07E904CB30}" type="datetimeFigureOut">
              <a:rPr lang="en-US" smtClean="0"/>
              <a:t>2/1/15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A2FB5AFD-D735-4504-A039-ADEBB6448D55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AB5C8118-FB93-4E87-B380-0175F2FE2167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05A93482-8E69-40F7-BCAD-5662A6CADB27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D140825E-4A15-4D39-8176-1F07E904CB30}" type="datetimeFigureOut">
              <a:rPr lang="en-US" smtClean="0"/>
              <a:t>2/1/15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93E4AAA4-6363-4581-962D-1ACCC2D600C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9525A706-D8F2-4D1A-855A-CADC92600C26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99B4F123-1704-49AC-9D15-C4B1462B8014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E3127EC2-47FB-48A1-8644-C8A81DDAA119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AE3EC3ED-7435-49F9-84C8-03CCA2F8DEDB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FC49BF1-FCD3-4395-8FF6-0047AF66228E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CA861222-2C8B-4501-BE87-6797EC025925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16C01193-8287-4834-A286-6B880643E934}" type="datetime4">
              <a:rPr lang="en-US" smtClean="0"/>
              <a:pPr/>
              <a:t>February 1, 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4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gi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CLS 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311 Basic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Microbiology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INSTRUCTOR</a:t>
            </a:r>
          </a:p>
          <a:p>
            <a:r>
              <a:rPr lang="en-US" sz="2800" b="1" dirty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Mrs. </a:t>
            </a:r>
            <a:r>
              <a:rPr lang="en-US" sz="2800" b="1" dirty="0" smtClean="0">
                <a:solidFill>
                  <a:schemeClr val="tx1"/>
                </a:solidFill>
              </a:rPr>
              <a:t>Ohoud </a:t>
            </a:r>
            <a:r>
              <a:rPr lang="en-US" sz="2800" b="1" dirty="0" err="1" smtClean="0">
                <a:solidFill>
                  <a:schemeClr val="tx1"/>
                </a:solidFill>
              </a:rPr>
              <a:t>Alhumaidan</a:t>
            </a:r>
            <a:endParaRPr lang="en-US" sz="2800" b="1" dirty="0">
              <a:solidFill>
                <a:schemeClr val="tx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90903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274638"/>
            <a:ext cx="7967463" cy="580587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Louis Pasteur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France 1822-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1895)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934307"/>
            <a:ext cx="8424662" cy="402492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400" dirty="0"/>
              <a:t>He discovered the process of alcohol fermentation</a:t>
            </a:r>
            <a:r>
              <a:rPr lang="en-US" sz="2400" dirty="0" smtClean="0"/>
              <a:t>.</a:t>
            </a:r>
          </a:p>
          <a:p>
            <a:pPr marL="0" indent="0">
              <a:buNone/>
            </a:pP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/>
              <a:t>Developed a process called </a:t>
            </a:r>
            <a:r>
              <a:rPr lang="en-US" sz="2400" b="1" dirty="0">
                <a:solidFill>
                  <a:srgbClr val="008000"/>
                </a:solidFill>
              </a:rPr>
              <a:t>Pasteurization</a:t>
            </a:r>
            <a:r>
              <a:rPr lang="en-US" sz="2400" b="1" dirty="0"/>
              <a:t> </a:t>
            </a:r>
            <a:r>
              <a:rPr lang="en-US" sz="2400" b="1" i="1" dirty="0" smtClean="0">
                <a:solidFill>
                  <a:srgbClr val="0000FF"/>
                </a:solidFill>
              </a:rPr>
              <a:t>.</a:t>
            </a:r>
          </a:p>
          <a:p>
            <a:pPr marL="0" indent="0">
              <a:buNone/>
            </a:pPr>
            <a:endParaRPr lang="en-US" sz="24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400" dirty="0" smtClean="0"/>
              <a:t>He discovered forms of life that can exist in the presence of oxygen called “aerobes” and ones that can exist in the absence of oxygen “anaerobes”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1097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8463" y="242286"/>
            <a:ext cx="8090968" cy="106679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Louis Pasteur (France 1822-1895)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464" y="1384700"/>
            <a:ext cx="8581351" cy="6251905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4. He </a:t>
            </a:r>
            <a:r>
              <a:rPr lang="en-US" dirty="0"/>
              <a:t>discovered  the infectious agent  that affect silk industry.</a:t>
            </a:r>
          </a:p>
          <a:p>
            <a:pPr marL="0" indent="0">
              <a:buNone/>
            </a:pPr>
            <a:r>
              <a:rPr lang="en-US" dirty="0" smtClean="0"/>
              <a:t>5. He </a:t>
            </a:r>
            <a:r>
              <a:rPr lang="en-US" dirty="0"/>
              <a:t>made significant contribution to the germ </a:t>
            </a:r>
          </a:p>
          <a:p>
            <a:pPr marL="514350" indent="-514350">
              <a:buNone/>
            </a:pPr>
            <a:r>
              <a:rPr lang="en-US" dirty="0"/>
              <a:t>        theory of disease </a:t>
            </a:r>
          </a:p>
          <a:p>
            <a:pPr marL="514350" indent="-514350">
              <a:buNone/>
            </a:pPr>
            <a:r>
              <a:rPr lang="en-US" dirty="0" smtClean="0"/>
              <a:t>5. He </a:t>
            </a:r>
            <a:r>
              <a:rPr lang="en-US" dirty="0"/>
              <a:t>developed vaccine for dog and human rabies.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6913502"/>
      </p:ext>
    </p:extLst>
  </p:cSld>
  <p:clrMapOvr>
    <a:masterClrMapping/>
  </p:clrMapOvr>
  <p:transition xmlns:p14="http://schemas.microsoft.com/office/powerpoint/2010/main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7375" y="274638"/>
            <a:ext cx="8191365" cy="761999"/>
          </a:xfrm>
        </p:spPr>
        <p:txBody>
          <a:bodyPr/>
          <a:lstStyle/>
          <a:p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Robert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Koch (Germany </a:t>
            </a:r>
            <a:r>
              <a:rPr lang="en-US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1843-1910)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218048"/>
            <a:ext cx="8398740" cy="5639952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He made significant contribution to the </a:t>
            </a:r>
          </a:p>
          <a:p>
            <a:pPr marL="0" indent="0">
              <a:buNone/>
            </a:pPr>
            <a:r>
              <a:rPr lang="en-US" sz="2800" dirty="0"/>
              <a:t>        germ theory of disease.</a:t>
            </a:r>
          </a:p>
          <a:p>
            <a:pPr marL="514350" indent="-514350">
              <a:buAutoNum type="arabicPeriod" startAt="2"/>
            </a:pPr>
            <a:r>
              <a:rPr lang="en-US" sz="2800" dirty="0"/>
              <a:t>He developed methods of fixing, staining,</a:t>
            </a:r>
          </a:p>
          <a:p>
            <a:pPr marL="0" indent="0">
              <a:buNone/>
            </a:pPr>
            <a:r>
              <a:rPr lang="en-US" sz="2800" dirty="0"/>
              <a:t>       and photographing bacteria.</a:t>
            </a:r>
          </a:p>
          <a:p>
            <a:pPr marL="514350" indent="-514350">
              <a:buAutoNum type="arabicPeriod" startAt="3"/>
            </a:pPr>
            <a:r>
              <a:rPr lang="en-US" sz="2800" dirty="0"/>
              <a:t>He developed methods for culturing bacteria on solid media.</a:t>
            </a:r>
          </a:p>
          <a:p>
            <a:pPr marL="514350" indent="-514350">
              <a:buNone/>
            </a:pPr>
            <a:r>
              <a:rPr lang="en-US" sz="2800" dirty="0"/>
              <a:t>4.    He discovered the bacterium (</a:t>
            </a:r>
            <a:r>
              <a:rPr lang="en-US" sz="2800" i="1" dirty="0"/>
              <a:t>Mycobacterium tuberculosis</a:t>
            </a:r>
            <a:r>
              <a:rPr lang="en-US" sz="2800" dirty="0"/>
              <a:t>) that cause tuberculosis and Invented skin test to diagnose the Tb.</a:t>
            </a:r>
          </a:p>
          <a:p>
            <a:pPr marL="514350" indent="-514350">
              <a:buNone/>
            </a:pPr>
            <a:r>
              <a:rPr lang="en-US" sz="2800" dirty="0"/>
              <a:t>5.    He discovered the bacterium (</a:t>
            </a:r>
            <a:r>
              <a:rPr lang="en-US" sz="2800" i="1" dirty="0"/>
              <a:t>Vibrio </a:t>
            </a:r>
            <a:r>
              <a:rPr lang="en-US" sz="2800" i="1" dirty="0" err="1"/>
              <a:t>cholerae</a:t>
            </a:r>
            <a:r>
              <a:rPr lang="en-US" sz="2800" dirty="0"/>
              <a:t>) that causes cholera.</a:t>
            </a: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518951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44624"/>
            <a:ext cx="8640960" cy="1048221"/>
          </a:xfrm>
        </p:spPr>
        <p:txBody>
          <a:bodyPr>
            <a:normAutofit fontScale="90000"/>
          </a:bodyPr>
          <a:lstStyle/>
          <a:p>
            <a:r>
              <a:rPr lang="en-US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of Microorganism </a:t>
            </a:r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75856" y="1988840"/>
            <a:ext cx="1935295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Prokaryotes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58652" y="2204864"/>
            <a:ext cx="1806791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Eukaryotes</a:t>
            </a:r>
            <a:endParaRPr lang="en-US" sz="2400" dirty="0">
              <a:solidFill>
                <a:srgbClr val="FF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5868144" y="1484784"/>
            <a:ext cx="1740523" cy="576064"/>
          </a:xfrm>
          <a:prstGeom prst="line">
            <a:avLst/>
          </a:prstGeom>
          <a:ln>
            <a:solidFill>
              <a:srgbClr val="000000"/>
            </a:solidFill>
            <a:tailEnd type="triangle" w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H="1">
            <a:off x="3923928" y="1484784"/>
            <a:ext cx="1584176" cy="4320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4" idx="2"/>
          </p:cNvCxnSpPr>
          <p:nvPr/>
        </p:nvCxnSpPr>
        <p:spPr>
          <a:xfrm flipH="1">
            <a:off x="4211960" y="2450505"/>
            <a:ext cx="31544" cy="189571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464653" y="2666529"/>
            <a:ext cx="0" cy="940504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699792" y="4725144"/>
            <a:ext cx="2564874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8000"/>
                </a:solidFill>
              </a:rPr>
              <a:t>ex. </a:t>
            </a:r>
            <a:r>
              <a:rPr lang="en-US" i="1" dirty="0" smtClean="0">
                <a:solidFill>
                  <a:srgbClr val="008000"/>
                </a:solidFill>
              </a:rPr>
              <a:t>Bacteria</a:t>
            </a:r>
            <a:r>
              <a:rPr lang="en-US" dirty="0" smtClean="0">
                <a:solidFill>
                  <a:srgbClr val="008000"/>
                </a:solidFill>
              </a:rPr>
              <a:t> </a:t>
            </a:r>
            <a:endParaRPr lang="en-US" i="1" dirty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749171" y="3591913"/>
            <a:ext cx="2657339" cy="92333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i="1" dirty="0" smtClean="0">
                <a:solidFill>
                  <a:srgbClr val="008000"/>
                </a:solidFill>
                <a:sym typeface="Wingdings"/>
              </a:rPr>
              <a:t>ex</a:t>
            </a:r>
            <a:r>
              <a:rPr lang="en-US" b="1" i="1" dirty="0">
                <a:solidFill>
                  <a:srgbClr val="008000"/>
                </a:solidFill>
                <a:sym typeface="Wingdings"/>
              </a:rPr>
              <a:t>. </a:t>
            </a:r>
            <a:r>
              <a:rPr lang="en-US" dirty="0" smtClean="0">
                <a:solidFill>
                  <a:srgbClr val="008000"/>
                </a:solidFill>
                <a:sym typeface="Wingdings"/>
              </a:rPr>
              <a:t>Algae, protozoa, fungi, plants, animals, and humans.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148064" y="1124744"/>
            <a:ext cx="1210588" cy="461665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Cellular</a:t>
            </a:r>
            <a:endParaRPr lang="en-US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869863" y="1196752"/>
            <a:ext cx="1164501" cy="40011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000" dirty="0" err="1" smtClean="0"/>
              <a:t>Acellular</a:t>
            </a:r>
            <a:endParaRPr lang="en-US" dirty="0" smtClean="0"/>
          </a:p>
        </p:txBody>
      </p:sp>
      <p:cxnSp>
        <p:nvCxnSpPr>
          <p:cNvPr id="47" name="Straight Arrow Connector 46"/>
          <p:cNvCxnSpPr>
            <a:stCxn id="2" idx="2"/>
          </p:cNvCxnSpPr>
          <p:nvPr/>
        </p:nvCxnSpPr>
        <p:spPr>
          <a:xfrm>
            <a:off x="4499992" y="1092845"/>
            <a:ext cx="432048" cy="1759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2" idx="2"/>
          </p:cNvCxnSpPr>
          <p:nvPr/>
        </p:nvCxnSpPr>
        <p:spPr>
          <a:xfrm flipH="1">
            <a:off x="2123728" y="1092845"/>
            <a:ext cx="2376264" cy="31993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32" idx="2"/>
          </p:cNvCxnSpPr>
          <p:nvPr/>
        </p:nvCxnSpPr>
        <p:spPr>
          <a:xfrm>
            <a:off x="1452114" y="1596862"/>
            <a:ext cx="0" cy="1841907"/>
          </a:xfrm>
          <a:prstGeom prst="straightConnector1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193086" y="3569716"/>
            <a:ext cx="1944216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008000"/>
                </a:solidFill>
              </a:rPr>
              <a:t>ex</a:t>
            </a:r>
            <a:r>
              <a:rPr lang="en-US" dirty="0">
                <a:solidFill>
                  <a:srgbClr val="008000"/>
                </a:solidFill>
              </a:rPr>
              <a:t>. Viruses</a:t>
            </a:r>
            <a:r>
              <a:rPr lang="en-US" dirty="0" smtClean="0">
                <a:solidFill>
                  <a:srgbClr val="008000"/>
                </a:solidFill>
              </a:rPr>
              <a:t>.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23333" y="1495778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080000" y="43462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30084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325562"/>
          </a:xfrm>
        </p:spPr>
        <p:txBody>
          <a:bodyPr/>
          <a:lstStyle/>
          <a:p>
            <a:pPr algn="ctr" fontAlgn="t"/>
            <a:r>
              <a:rPr lang="en-US" sz="3200" b="1" dirty="0">
                <a:solidFill>
                  <a:srgbClr val="FF0000"/>
                </a:solidFill>
              </a:rPr>
              <a:t>Prokaryotic </a:t>
            </a:r>
            <a:r>
              <a:rPr lang="en-US" sz="3200" b="1" dirty="0" smtClean="0">
                <a:solidFill>
                  <a:srgbClr val="FF0000"/>
                </a:solidFill>
              </a:rPr>
              <a:t>Cell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&amp;  </a:t>
            </a:r>
            <a:r>
              <a:rPr lang="en-US" sz="3200" b="1" dirty="0" smtClean="0">
                <a:solidFill>
                  <a:srgbClr val="FF0000"/>
                </a:solidFill>
              </a:rPr>
              <a:t>Eukaryotic </a:t>
            </a:r>
            <a:r>
              <a:rPr lang="en-US" sz="3200" b="1" dirty="0">
                <a:solidFill>
                  <a:srgbClr val="FF0000"/>
                </a:solidFill>
              </a:rPr>
              <a:t>Cell</a:t>
            </a:r>
            <a:r>
              <a:rPr lang="en-US" sz="3200" dirty="0">
                <a:solidFill>
                  <a:srgbClr val="FF0000"/>
                </a:solidFill>
              </a:rPr>
              <a:t/>
            </a:r>
            <a:br>
              <a:rPr lang="en-US" sz="3200" dirty="0">
                <a:solidFill>
                  <a:srgbClr val="FF0000"/>
                </a:solidFill>
              </a:rPr>
            </a:br>
            <a:endParaRPr lang="en-US" sz="3200" dirty="0">
              <a:solidFill>
                <a:srgbClr val="FF0000"/>
              </a:solidFill>
            </a:endParaRPr>
          </a:p>
        </p:txBody>
      </p:sp>
      <p:pic>
        <p:nvPicPr>
          <p:cNvPr id="6" name="Content Placeholder 5" descr="prokaryotic-and-eukaryotic-cell-structure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1600200"/>
            <a:ext cx="8077200" cy="5257800"/>
          </a:xfrm>
        </p:spPr>
      </p:pic>
    </p:spTree>
    <p:extLst>
      <p:ext uri="{BB962C8B-B14F-4D97-AF65-F5344CB8AC3E}">
        <p14:creationId xmlns:p14="http://schemas.microsoft.com/office/powerpoint/2010/main" val="150560935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pro &amp; euk.gif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0559" b="-20559"/>
          <a:stretch>
            <a:fillRect/>
          </a:stretch>
        </p:blipFill>
        <p:spPr>
          <a:xfrm>
            <a:off x="0" y="-512539"/>
            <a:ext cx="8450263" cy="8401189"/>
          </a:xfrm>
        </p:spPr>
      </p:pic>
    </p:spTree>
    <p:extLst>
      <p:ext uri="{BB962C8B-B14F-4D97-AF65-F5344CB8AC3E}">
        <p14:creationId xmlns:p14="http://schemas.microsoft.com/office/powerpoint/2010/main" val="29485081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3152" y="0"/>
            <a:ext cx="5488861" cy="1582046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>
                <a:solidFill>
                  <a:srgbClr val="FF0000"/>
                </a:solidFill>
              </a:rPr>
              <a:t>Comparison between Eukaryotic and prokaryotic</a:t>
            </a: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192132"/>
            <a:ext cx="8424663" cy="5665868"/>
          </a:xfrm>
        </p:spPr>
        <p:txBody>
          <a:bodyPr/>
          <a:lstStyle/>
          <a:p>
            <a:pPr marL="11430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50035" y="328576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53153" y="276114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aphicFrame>
        <p:nvGraphicFramePr>
          <p:cNvPr id="8" name="عنصر نائب للمحتوى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6253652"/>
              </p:ext>
            </p:extLst>
          </p:nvPr>
        </p:nvGraphicFramePr>
        <p:xfrm>
          <a:off x="512487" y="1582048"/>
          <a:ext cx="8132953" cy="4902690"/>
        </p:xfrm>
        <a:graphic>
          <a:graphicData uri="http://schemas.openxmlformats.org/drawingml/2006/table">
            <a:tbl>
              <a:tblPr rtl="1" firstRow="1" bandRow="1">
                <a:tableStyleId>{3C2FFA5D-87B4-456A-9821-1D502468CF0F}</a:tableStyleId>
              </a:tblPr>
              <a:tblGrid>
                <a:gridCol w="1604596"/>
                <a:gridCol w="1736087"/>
                <a:gridCol w="1629456"/>
                <a:gridCol w="3162814"/>
              </a:tblGrid>
              <a:tr h="773874">
                <a:tc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Prokaryotic Cell</a:t>
                      </a:r>
                      <a:endParaRPr lang="x-none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/>
                      <a:r>
                        <a:rPr lang="en-US" dirty="0" smtClean="0"/>
                        <a:t>Eukaryotic Cell</a:t>
                      </a:r>
                    </a:p>
                    <a:p>
                      <a:pPr algn="ctr" rtl="0"/>
                      <a:r>
                        <a:rPr lang="en-US" dirty="0" smtClean="0"/>
                        <a:t>Plant                   animal</a:t>
                      </a:r>
                      <a:endParaRPr lang="x-none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1"/>
                      <a:endParaRPr lang="x-none" b="1" dirty="0"/>
                    </a:p>
                  </a:txBody>
                  <a:tcPr/>
                </a:tc>
              </a:tr>
              <a:tr h="5408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 rtl="0"/>
                      <a:r>
                        <a:rPr lang="en-US" b="1" dirty="0" smtClean="0"/>
                        <a:t>Biological distribution</a:t>
                      </a:r>
                      <a:endParaRPr lang="x-none" b="1" dirty="0"/>
                    </a:p>
                  </a:txBody>
                  <a:tcPr/>
                </a:tc>
              </a:tr>
              <a:tr h="54085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 rtl="0"/>
                      <a:r>
                        <a:rPr lang="en-US" b="1" dirty="0" smtClean="0"/>
                        <a:t>Nuclear Membrane</a:t>
                      </a:r>
                      <a:endParaRPr lang="x-none" b="1" dirty="0"/>
                    </a:p>
                  </a:txBody>
                  <a:tcPr/>
                </a:tc>
              </a:tr>
              <a:tr h="110553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 rtl="0"/>
                      <a:r>
                        <a:rPr lang="en-US" b="1" dirty="0" smtClean="0"/>
                        <a:t>Membranous</a:t>
                      </a:r>
                      <a:r>
                        <a:rPr lang="en-US" b="1" baseline="0" dirty="0" smtClean="0"/>
                        <a:t> structures other than cell membrane </a:t>
                      </a:r>
                      <a:endParaRPr lang="en-US" b="1" noProof="0" dirty="0"/>
                    </a:p>
                  </a:txBody>
                  <a:tcPr/>
                </a:tc>
              </a:tr>
              <a:tr h="773874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 rtl="0"/>
                      <a:r>
                        <a:rPr lang="en-US" b="1" dirty="0" err="1" smtClean="0"/>
                        <a:t>Cytoplasmic</a:t>
                      </a:r>
                      <a:r>
                        <a:rPr lang="en-US" b="1" dirty="0" smtClean="0"/>
                        <a:t> ribosome's (density)</a:t>
                      </a:r>
                      <a:endParaRPr lang="x-none" b="1" dirty="0"/>
                    </a:p>
                  </a:txBody>
                  <a:tcPr/>
                </a:tc>
              </a:tr>
              <a:tr h="54085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0" algn="l" rtl="0"/>
                      <a:r>
                        <a:rPr lang="en-US" b="1" dirty="0" smtClean="0"/>
                        <a:t>Cell wall</a:t>
                      </a:r>
                      <a:endParaRPr lang="x-none" b="1" dirty="0"/>
                    </a:p>
                  </a:txBody>
                  <a:tcPr/>
                </a:tc>
              </a:tr>
              <a:tr h="626848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lvl="1" algn="l" rtl="0"/>
                      <a:r>
                        <a:rPr lang="en-US" b="1" dirty="0" smtClean="0"/>
                        <a:t>chromosomes</a:t>
                      </a:r>
                      <a:endParaRPr lang="x-none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94620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077200" cy="938790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Taxonomy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59682"/>
            <a:ext cx="8281358" cy="5698318"/>
          </a:xfrm>
        </p:spPr>
        <p:txBody>
          <a:bodyPr>
            <a:normAutofit fontScale="92500" lnSpcReduction="20000"/>
          </a:bodyPr>
          <a:lstStyle/>
          <a:p>
            <a:r>
              <a:rPr lang="en-US" sz="2600" dirty="0"/>
              <a:t>Taxonomy is the science of classifying living organisms</a:t>
            </a:r>
            <a:r>
              <a:rPr lang="en-US" sz="2600" dirty="0" smtClean="0"/>
              <a:t>.</a:t>
            </a:r>
          </a:p>
          <a:p>
            <a:pPr marL="114300" indent="0">
              <a:buNone/>
            </a:pPr>
            <a:endParaRPr lang="en-US" sz="2000" dirty="0"/>
          </a:p>
          <a:p>
            <a:pPr marL="114300" indent="0">
              <a:buNone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Classification :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600" dirty="0">
                <a:solidFill>
                  <a:schemeClr val="bg2"/>
                </a:solidFill>
              </a:rPr>
              <a:t>The arrangement of organisms into taxonomic groups (</a:t>
            </a:r>
            <a:r>
              <a:rPr lang="en-US" sz="2600" i="1" dirty="0">
                <a:solidFill>
                  <a:schemeClr val="bg2"/>
                </a:solidFill>
              </a:rPr>
              <a:t>taxa</a:t>
            </a:r>
            <a:r>
              <a:rPr lang="en-US" sz="2600" dirty="0">
                <a:solidFill>
                  <a:schemeClr val="bg2"/>
                </a:solidFill>
              </a:rPr>
              <a:t>) on the basis of similarities or relationships.</a:t>
            </a:r>
          </a:p>
          <a:p>
            <a:r>
              <a:rPr lang="en-US" sz="2600" dirty="0"/>
              <a:t> </a:t>
            </a:r>
            <a:r>
              <a:rPr lang="en-US" sz="2600" b="1" dirty="0">
                <a:solidFill>
                  <a:srgbClr val="00B050"/>
                </a:solidFill>
              </a:rPr>
              <a:t>The taxa include: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Arial" charset="0"/>
                <a:cs typeface="Arial" charset="0"/>
              </a:rPr>
              <a:t>Kingdom (5 major divisions)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Arial" charset="0"/>
                <a:cs typeface="Arial" charset="0"/>
              </a:rPr>
              <a:t>Phylum (groups of related Classes)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Arial" charset="0"/>
                <a:cs typeface="Arial" charset="0"/>
              </a:rPr>
              <a:t>Class (groups of related Orders)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Arial" charset="0"/>
                <a:cs typeface="Arial" charset="0"/>
              </a:rPr>
              <a:t>Order (groups of related Families)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Arial" charset="0"/>
                <a:cs typeface="Arial" charset="0"/>
              </a:rPr>
              <a:t>Family (groups of related Genera)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Arial" charset="0"/>
                <a:cs typeface="Arial" charset="0"/>
              </a:rPr>
              <a:t>Genus (groups of related Species)</a:t>
            </a:r>
          </a:p>
          <a:p>
            <a:pPr>
              <a:lnSpc>
                <a:spcPct val="80000"/>
              </a:lnSpc>
            </a:pPr>
            <a:r>
              <a:rPr lang="en-US" sz="2800" dirty="0">
                <a:latin typeface="Arial" charset="0"/>
                <a:cs typeface="Arial" charset="0"/>
              </a:rPr>
              <a:t>Species (living organisms that are alike)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61546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43260"/>
          </a:xfrm>
        </p:spPr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17898"/>
            <a:ext cx="4996420" cy="6140102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400" b="1" u="sng" dirty="0">
                <a:solidFill>
                  <a:srgbClr val="FF0000"/>
                </a:solidFill>
                <a:latin typeface="Arial" charset="0"/>
                <a:cs typeface="Arial" charset="0"/>
              </a:rPr>
              <a:t>The Five Kingdoms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  <a:cs typeface="Arial" charset="0"/>
              </a:rPr>
              <a:t>    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1.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chemeClr val="hlink"/>
                </a:solidFill>
                <a:latin typeface="Arial" charset="0"/>
                <a:cs typeface="Arial" charset="0"/>
              </a:rPr>
              <a:t>Monera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(</a:t>
            </a:r>
            <a:r>
              <a:rPr lang="en-US" sz="2400" dirty="0">
                <a:latin typeface="Arial" charset="0"/>
                <a:cs typeface="Arial" charset="0"/>
              </a:rPr>
              <a:t>unicellular prokaryotes: </a:t>
            </a:r>
            <a:r>
              <a:rPr lang="en-US" sz="2400" dirty="0" smtClean="0">
                <a:latin typeface="Arial" charset="0"/>
                <a:cs typeface="Arial" charset="0"/>
              </a:rPr>
              <a:t>bacteria, </a:t>
            </a:r>
            <a:r>
              <a:rPr lang="ar-sa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cs typeface="Arial" charset="0"/>
              </a:rPr>
              <a:t>cyanobacteria, blue-green </a:t>
            </a:r>
            <a:r>
              <a:rPr lang="en-US" sz="2400" dirty="0" smtClean="0">
                <a:latin typeface="Arial" charset="0"/>
                <a:cs typeface="Arial" charset="0"/>
              </a:rPr>
              <a:t>algae</a:t>
            </a:r>
          </a:p>
          <a:p>
            <a:pPr>
              <a:lnSpc>
                <a:spcPct val="80000"/>
              </a:lnSpc>
              <a:buNone/>
            </a:pPr>
            <a:endParaRPr lang="en-US" sz="2400" dirty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  <a:cs typeface="Arial" charset="0"/>
              </a:rPr>
              <a:t>    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2.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solidFill>
                  <a:schemeClr val="hlink"/>
                </a:solidFill>
                <a:latin typeface="Arial" charset="0"/>
                <a:cs typeface="Arial" charset="0"/>
              </a:rPr>
              <a:t>Protista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cs typeface="Arial" charset="0"/>
              </a:rPr>
              <a:t>(unicellular eukaryotes: protozoa, </a:t>
            </a:r>
            <a:endParaRPr lang="ar-sa" sz="2400" dirty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r>
              <a:rPr lang="ar-sa" sz="2400" dirty="0">
                <a:latin typeface="Arial" charset="0"/>
                <a:cs typeface="Arial" charset="0"/>
              </a:rPr>
              <a:t>  </a:t>
            </a:r>
            <a:r>
              <a:rPr lang="en-US" sz="2400" dirty="0" smtClean="0">
                <a:latin typeface="Arial" charset="0"/>
                <a:cs typeface="Arial" charset="0"/>
              </a:rPr>
              <a:t>unicellular </a:t>
            </a:r>
            <a:r>
              <a:rPr lang="en-US" sz="2400" dirty="0">
                <a:latin typeface="Arial" charset="0"/>
                <a:cs typeface="Arial" charset="0"/>
              </a:rPr>
              <a:t>algae, slime molds)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  <a:cs typeface="Arial" charset="0"/>
              </a:rPr>
              <a:t>    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3.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en-US" sz="2400" dirty="0">
                <a:solidFill>
                  <a:schemeClr val="hlink"/>
                </a:solidFill>
                <a:latin typeface="Arial" charset="0"/>
                <a:cs typeface="Arial" charset="0"/>
              </a:rPr>
              <a:t>Fungi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(</a:t>
            </a:r>
            <a:r>
              <a:rPr lang="en-US" sz="2400" dirty="0">
                <a:latin typeface="Arial" charset="0"/>
                <a:cs typeface="Arial" charset="0"/>
              </a:rPr>
              <a:t>multicellular eukaryotes: molds, mushrooms, yeasts)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latin typeface="Arial" charset="0"/>
                <a:cs typeface="Arial" charset="0"/>
              </a:rPr>
              <a:t>    </a:t>
            </a: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4.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en-US" sz="2400" dirty="0" smtClean="0">
                <a:solidFill>
                  <a:schemeClr val="hlink"/>
                </a:solidFill>
                <a:latin typeface="Arial" charset="0"/>
                <a:cs typeface="Arial" charset="0"/>
              </a:rPr>
              <a:t>Plantae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 </a:t>
            </a:r>
            <a:r>
              <a:rPr lang="en-US" sz="2400" dirty="0">
                <a:latin typeface="Arial" charset="0"/>
                <a:cs typeface="Arial" charset="0"/>
              </a:rPr>
              <a:t>(multicellular eukaryotes: plants)</a:t>
            </a:r>
          </a:p>
          <a:p>
            <a:pPr>
              <a:lnSpc>
                <a:spcPct val="80000"/>
              </a:lnSpc>
              <a:buNone/>
            </a:pPr>
            <a:r>
              <a:rPr lang="en-US" sz="2400" dirty="0">
                <a:solidFill>
                  <a:srgbClr val="FF0000"/>
                </a:solidFill>
                <a:latin typeface="Arial" charset="0"/>
                <a:cs typeface="Arial" charset="0"/>
              </a:rPr>
              <a:t>    5.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r>
              <a:rPr lang="en-US" sz="2400" dirty="0" err="1">
                <a:solidFill>
                  <a:schemeClr val="hlink"/>
                </a:solidFill>
                <a:latin typeface="Arial" charset="0"/>
                <a:cs typeface="Arial" charset="0"/>
              </a:rPr>
              <a:t>Animalia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endParaRPr lang="en-US" sz="2400" dirty="0" smtClean="0">
              <a:latin typeface="Arial" charset="0"/>
              <a:cs typeface="Arial" charset="0"/>
            </a:endParaRPr>
          </a:p>
          <a:p>
            <a:pPr>
              <a:lnSpc>
                <a:spcPct val="80000"/>
              </a:lnSpc>
              <a:buNone/>
            </a:pPr>
            <a:r>
              <a:rPr lang="en-US" sz="2400" dirty="0" smtClean="0">
                <a:latin typeface="Arial" charset="0"/>
                <a:cs typeface="Arial" charset="0"/>
              </a:rPr>
              <a:t>(</a:t>
            </a:r>
            <a:r>
              <a:rPr lang="en-US" sz="2400" dirty="0">
                <a:latin typeface="Arial" charset="0"/>
                <a:cs typeface="Arial" charset="0"/>
              </a:rPr>
              <a:t>multicellular eukaryotes: animals)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31855" y="312009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5" descr="C:\Darwin's files\ANIMBIOL\Photos\five kingdoms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5583" y="717898"/>
            <a:ext cx="4368417" cy="6140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87954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53022" cy="5069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200" b="1" dirty="0">
                <a:solidFill>
                  <a:srgbClr val="FF0000"/>
                </a:solidFill>
              </a:rPr>
              <a:t>Relationships between Organisms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1538"/>
            <a:ext cx="8410222" cy="6076461"/>
          </a:xfrm>
        </p:spPr>
        <p:txBody>
          <a:bodyPr>
            <a:normAutofit fontScale="92500" lnSpcReduction="10000"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Symbiosis </a:t>
            </a:r>
          </a:p>
          <a:p>
            <a:pPr>
              <a:buNone/>
            </a:pPr>
            <a:r>
              <a:rPr lang="en-US" sz="2000" dirty="0"/>
              <a:t>     Permanent association between two different organisms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b="1" u="sng" dirty="0">
                <a:solidFill>
                  <a:srgbClr val="FF0000"/>
                </a:solidFill>
              </a:rPr>
              <a:t>There are several kinds of symbiosis</a:t>
            </a:r>
          </a:p>
          <a:p>
            <a:r>
              <a:rPr lang="en-US" sz="2000" b="1" dirty="0">
                <a:solidFill>
                  <a:srgbClr val="00B050"/>
                </a:solidFill>
              </a:rPr>
              <a:t>Neutralism</a:t>
            </a:r>
          </a:p>
          <a:p>
            <a:pPr>
              <a:buNone/>
            </a:pPr>
            <a:r>
              <a:rPr lang="en-US" sz="2000" b="1" dirty="0"/>
              <a:t>     </a:t>
            </a:r>
            <a:r>
              <a:rPr lang="en-US" sz="2000" dirty="0"/>
              <a:t>Two organisms living together, and</a:t>
            </a:r>
            <a:r>
              <a:rPr lang="en-US" sz="2000" b="1" dirty="0"/>
              <a:t> </a:t>
            </a:r>
            <a:r>
              <a:rPr lang="en-US" sz="2000" dirty="0"/>
              <a:t>neither is affected by that.</a:t>
            </a:r>
          </a:p>
          <a:p>
            <a:r>
              <a:rPr lang="en-US" sz="2000" b="1" dirty="0">
                <a:solidFill>
                  <a:srgbClr val="0000FF"/>
                </a:solidFill>
              </a:rPr>
              <a:t>Commensalism:</a:t>
            </a:r>
            <a:r>
              <a:rPr lang="en-US" sz="2000" dirty="0">
                <a:solidFill>
                  <a:srgbClr val="0000FF"/>
                </a:solidFill>
              </a:rPr>
              <a:t> </a:t>
            </a:r>
          </a:p>
          <a:p>
            <a:pPr>
              <a:buNone/>
            </a:pPr>
            <a:r>
              <a:rPr lang="en-US" sz="2000" dirty="0"/>
              <a:t>     Two organisms living together, one is benefited and the other is not been affected.</a:t>
            </a:r>
          </a:p>
          <a:p>
            <a:r>
              <a:rPr lang="en-US" sz="2000" b="1" dirty="0">
                <a:solidFill>
                  <a:srgbClr val="00B050"/>
                </a:solidFill>
              </a:rPr>
              <a:t>Mutualism</a:t>
            </a:r>
            <a:r>
              <a:rPr lang="en-US" sz="2000" dirty="0">
                <a:solidFill>
                  <a:srgbClr val="00B050"/>
                </a:solidFill>
              </a:rPr>
              <a:t> </a:t>
            </a:r>
          </a:p>
          <a:p>
            <a:pPr>
              <a:buNone/>
            </a:pPr>
            <a:r>
              <a:rPr lang="en-US" sz="2000" dirty="0"/>
              <a:t>     Two organisms living together, and both benefit from that.</a:t>
            </a:r>
          </a:p>
          <a:p>
            <a:r>
              <a:rPr lang="en-US" sz="2000" b="1" dirty="0">
                <a:solidFill>
                  <a:srgbClr val="0000FF"/>
                </a:solidFill>
              </a:rPr>
              <a:t>Parasitism: </a:t>
            </a:r>
          </a:p>
          <a:p>
            <a:pPr>
              <a:buNone/>
            </a:pPr>
            <a:r>
              <a:rPr lang="en-US" sz="2000" dirty="0">
                <a:solidFill>
                  <a:srgbClr val="FF3300"/>
                </a:solidFill>
              </a:rPr>
              <a:t>     </a:t>
            </a:r>
            <a:r>
              <a:rPr lang="en-US" sz="2000" dirty="0"/>
              <a:t>Two organisms living together, one is benefited ‘’called parasite’’ and the other is harmed ‘’called host’’.</a:t>
            </a:r>
          </a:p>
          <a:p>
            <a:r>
              <a:rPr lang="en-US" sz="2000" b="1" dirty="0">
                <a:solidFill>
                  <a:srgbClr val="00B050"/>
                </a:solidFill>
              </a:rPr>
              <a:t>Synergism:</a:t>
            </a:r>
          </a:p>
          <a:p>
            <a:pPr>
              <a:buNone/>
            </a:pPr>
            <a:r>
              <a:rPr lang="en-US" sz="2000" b="1" dirty="0"/>
              <a:t>      </a:t>
            </a:r>
            <a:r>
              <a:rPr lang="en-US" sz="2000" dirty="0"/>
              <a:t>Sometimes, two (or more) microorganism may  work together “team up” to produce a disease that neither could cause by itself.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618259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0"/>
            <a:ext cx="7400428" cy="5334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Reference :</a:t>
            </a:r>
            <a:endParaRPr lang="en-US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00B050"/>
                </a:solidFill>
              </a:rPr>
              <a:t>Burton's Microbiology for the Health Sciences</a:t>
            </a:r>
          </a:p>
          <a:p>
            <a:pPr marL="514350" indent="-514350">
              <a:buNone/>
            </a:pPr>
            <a:r>
              <a:rPr lang="en-US" dirty="0"/>
              <a:t>       </a:t>
            </a:r>
            <a:r>
              <a:rPr lang="en-US" sz="2400" dirty="0"/>
              <a:t>By Paul G </a:t>
            </a:r>
            <a:r>
              <a:rPr lang="en-US" sz="2400" dirty="0" err="1"/>
              <a:t>Engelkirk</a:t>
            </a:r>
            <a:r>
              <a:rPr lang="en-US" sz="2400" dirty="0"/>
              <a:t>, Janet </a:t>
            </a:r>
            <a:r>
              <a:rPr lang="en-US" sz="2400" dirty="0" err="1"/>
              <a:t>Duben-Engelkirk</a:t>
            </a:r>
            <a:r>
              <a:rPr lang="en-US" sz="2400" dirty="0"/>
              <a:t> – </a:t>
            </a:r>
          </a:p>
          <a:p>
            <a:pPr marL="514350" indent="-514350">
              <a:buNone/>
            </a:pPr>
            <a:r>
              <a:rPr lang="en-US" sz="2400" dirty="0"/>
              <a:t>         Lippincott Williams &amp; Wilkins (2010), Ninth </a:t>
            </a:r>
          </a:p>
          <a:p>
            <a:pPr marL="514350" indent="-514350">
              <a:buNone/>
            </a:pPr>
            <a:r>
              <a:rPr lang="en-US" sz="2400" dirty="0"/>
              <a:t>         Edition.</a:t>
            </a:r>
          </a:p>
          <a:p>
            <a:pPr marL="114300" indent="0">
              <a:buNone/>
            </a:pPr>
            <a:endParaRPr lang="en-US" dirty="0"/>
          </a:p>
        </p:txBody>
      </p:sp>
      <p:pic>
        <p:nvPicPr>
          <p:cNvPr id="4" name="Content Placeholder 3" descr="book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00428" y="2647950"/>
            <a:ext cx="1619250" cy="2095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67716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4873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625231"/>
            <a:ext cx="8424662" cy="607646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200" b="1" dirty="0">
                <a:solidFill>
                  <a:srgbClr val="FF0000"/>
                </a:solidFill>
              </a:rPr>
              <a:t>Microbiology</a:t>
            </a:r>
          </a:p>
          <a:p>
            <a:pPr>
              <a:buNone/>
            </a:pPr>
            <a:r>
              <a:rPr lang="en-US" sz="2400" b="1" i="1" dirty="0">
                <a:solidFill>
                  <a:srgbClr val="008000"/>
                </a:solidFill>
              </a:rPr>
              <a:t>Biology </a:t>
            </a:r>
            <a:r>
              <a:rPr lang="en-US" sz="2400" b="1" i="1" dirty="0" smtClean="0">
                <a:solidFill>
                  <a:srgbClr val="008000"/>
                </a:solidFill>
                <a:sym typeface="Wingdings"/>
              </a:rPr>
              <a:t></a:t>
            </a:r>
            <a:r>
              <a:rPr lang="en-US" sz="2400" dirty="0" smtClean="0">
                <a:sym typeface="Wingdings"/>
              </a:rPr>
              <a:t>.</a:t>
            </a:r>
            <a:endParaRPr lang="en-US" sz="2400" dirty="0"/>
          </a:p>
          <a:p>
            <a:pPr>
              <a:buNone/>
            </a:pPr>
            <a:r>
              <a:rPr lang="en-US" sz="2400" b="1" i="1" dirty="0">
                <a:solidFill>
                  <a:srgbClr val="008000"/>
                </a:solidFill>
              </a:rPr>
              <a:t>Micro </a:t>
            </a:r>
            <a:r>
              <a:rPr lang="en-US" sz="2400" b="1" i="1" dirty="0" smtClean="0">
                <a:solidFill>
                  <a:srgbClr val="008000"/>
                </a:solidFill>
                <a:sym typeface="Wingdings"/>
              </a:rPr>
              <a:t></a:t>
            </a:r>
          </a:p>
          <a:p>
            <a:pPr>
              <a:buNone/>
            </a:pPr>
            <a:endParaRPr lang="en-US" sz="2400" b="1" i="1" dirty="0">
              <a:solidFill>
                <a:srgbClr val="008000"/>
              </a:solidFill>
              <a:sym typeface="Wingdings"/>
            </a:endParaRPr>
          </a:p>
          <a:p>
            <a:pPr>
              <a:buNone/>
            </a:pPr>
            <a:r>
              <a:rPr lang="en-US" sz="2400" b="1" i="1" dirty="0" smtClean="0">
                <a:solidFill>
                  <a:srgbClr val="008000"/>
                </a:solidFill>
                <a:sym typeface="Wingdings"/>
              </a:rPr>
              <a:t> </a:t>
            </a:r>
            <a:r>
              <a:rPr lang="en-US" sz="2400" b="1" i="1" dirty="0" smtClean="0">
                <a:solidFill>
                  <a:srgbClr val="008000"/>
                </a:solidFill>
              </a:rPr>
              <a:t>Microbiology </a:t>
            </a:r>
            <a:r>
              <a:rPr lang="en-US" sz="2400" b="1" i="1" dirty="0">
                <a:solidFill>
                  <a:srgbClr val="008000"/>
                </a:solidFill>
                <a:sym typeface="Wingdings"/>
              </a:rPr>
              <a:t> </a:t>
            </a:r>
            <a:r>
              <a:rPr lang="en-US" sz="2400" b="1" i="1" dirty="0">
                <a:solidFill>
                  <a:srgbClr val="008000"/>
                </a:solidFill>
              </a:rPr>
              <a:t> </a:t>
            </a:r>
            <a:r>
              <a:rPr lang="en-US" sz="2400" dirty="0"/>
              <a:t>is the study of very small living </a:t>
            </a:r>
            <a:r>
              <a:rPr lang="en-US" sz="2400" dirty="0" smtClean="0"/>
              <a:t>organisms</a:t>
            </a:r>
          </a:p>
          <a:p>
            <a:pPr>
              <a:buNone/>
            </a:pPr>
            <a:endParaRPr lang="en-US" sz="2400" dirty="0"/>
          </a:p>
          <a:p>
            <a:pPr>
              <a:buFont typeface="Wingdings" pitchFamily="2" charset="2"/>
              <a:buChar char="Ø"/>
            </a:pPr>
            <a:endParaRPr lang="en-US" sz="2800" b="1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800" b="1" dirty="0" smtClean="0">
                <a:solidFill>
                  <a:srgbClr val="FF0000"/>
                </a:solidFill>
              </a:rPr>
              <a:t>Microorganisms </a:t>
            </a:r>
            <a:r>
              <a:rPr lang="en-US" sz="2800" b="1" dirty="0">
                <a:solidFill>
                  <a:srgbClr val="FF0000"/>
                </a:solidFill>
              </a:rPr>
              <a:t>are </a:t>
            </a:r>
            <a:r>
              <a:rPr lang="en-US" sz="2800" b="1" dirty="0">
                <a:solidFill>
                  <a:srgbClr val="00B050"/>
                </a:solidFill>
              </a:rPr>
              <a:t>EITHER</a:t>
            </a:r>
            <a:r>
              <a:rPr lang="en-US" sz="2800" dirty="0"/>
              <a:t> </a:t>
            </a:r>
          </a:p>
          <a:p>
            <a:pPr>
              <a:buNone/>
            </a:pPr>
            <a:r>
              <a:rPr lang="en-US" sz="2800" dirty="0"/>
              <a:t>     Pathogens     OR   Non-</a:t>
            </a:r>
            <a:r>
              <a:rPr lang="en-US" sz="2800" dirty="0" smtClean="0"/>
              <a:t>pathogens.</a:t>
            </a:r>
          </a:p>
          <a:p>
            <a:pPr>
              <a:buNone/>
            </a:pPr>
            <a:endParaRPr lang="en-US" sz="2800" dirty="0"/>
          </a:p>
        </p:txBody>
      </p:sp>
      <p:pic>
        <p:nvPicPr>
          <p:cNvPr id="4" name="Content Placeholder 3" descr="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1196" y="274638"/>
            <a:ext cx="1402258" cy="1402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2863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7620000" cy="565516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Why Should We Study Microbiology?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" y="1088469"/>
            <a:ext cx="8398741" cy="5312331"/>
          </a:xfrm>
        </p:spPr>
        <p:txBody>
          <a:bodyPr>
            <a:normAutofit/>
          </a:bodyPr>
          <a:lstStyle/>
          <a:p>
            <a:r>
              <a:rPr lang="en-US" sz="2400" b="1" dirty="0"/>
              <a:t>Microorganisms living on and inside us are 10 times more than the no. of our </a:t>
            </a:r>
            <a:r>
              <a:rPr lang="en-US" sz="2400" b="1" dirty="0" smtClean="0"/>
              <a:t>cells. These microorganisms are called Normal Flora ( indigenous </a:t>
            </a:r>
            <a:r>
              <a:rPr lang="en-US" sz="2400" b="1" dirty="0" err="1" smtClean="0"/>
              <a:t>microflora</a:t>
            </a:r>
            <a:r>
              <a:rPr lang="en-US" sz="2400" b="1" dirty="0" smtClean="0"/>
              <a:t>)</a:t>
            </a:r>
          </a:p>
          <a:p>
            <a:endParaRPr lang="en-US" sz="2400" b="1" dirty="0" smtClean="0"/>
          </a:p>
          <a:p>
            <a:r>
              <a:rPr lang="en-US" sz="2400" b="1" dirty="0" smtClean="0">
                <a:solidFill>
                  <a:srgbClr val="FF0000"/>
                </a:solidFill>
              </a:rPr>
              <a:t>opportunistic </a:t>
            </a:r>
            <a:r>
              <a:rPr lang="en-US" sz="2400" b="1" dirty="0">
                <a:solidFill>
                  <a:srgbClr val="FF0000"/>
                </a:solidFill>
              </a:rPr>
              <a:t>pathogens ??</a:t>
            </a:r>
            <a:endParaRPr lang="x-none" sz="2400" b="1" dirty="0">
              <a:solidFill>
                <a:srgbClr val="FF0000"/>
              </a:solidFill>
            </a:endParaRPr>
          </a:p>
          <a:p>
            <a:pPr marL="114300" indent="0">
              <a:buNone/>
            </a:pPr>
            <a:endParaRPr lang="en-US" sz="2400" b="1" dirty="0"/>
          </a:p>
          <a:p>
            <a:r>
              <a:rPr lang="en-US" sz="2400" b="1" dirty="0" smtClean="0"/>
              <a:t>Microorganisms </a:t>
            </a:r>
            <a:r>
              <a:rPr lang="en-US" sz="2400" b="1" dirty="0"/>
              <a:t>are part of the food chain as tiny animals feed on them. Others are involved in elemental cycles like carbon, nitrogen, sulfur</a:t>
            </a:r>
          </a:p>
        </p:txBody>
      </p:sp>
    </p:spTree>
    <p:extLst>
      <p:ext uri="{BB962C8B-B14F-4D97-AF65-F5344CB8AC3E}">
        <p14:creationId xmlns:p14="http://schemas.microsoft.com/office/powerpoint/2010/main" val="30187982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32800" cy="1698747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Why Should We Study Microbiology?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75" y="1426308"/>
            <a:ext cx="8217287" cy="4974492"/>
          </a:xfrm>
        </p:spPr>
        <p:txBody>
          <a:bodyPr/>
          <a:lstStyle/>
          <a:p>
            <a:pPr indent="-342900"/>
            <a:r>
              <a:rPr lang="en-US" sz="2400" b="1" dirty="0"/>
              <a:t>Many microorganisms are essential in various food and  </a:t>
            </a:r>
            <a:r>
              <a:rPr lang="en-US" sz="2400" b="1" dirty="0" smtClean="0"/>
              <a:t> </a:t>
            </a:r>
            <a:r>
              <a:rPr lang="en-US" sz="2400" b="1" dirty="0"/>
              <a:t>beverage </a:t>
            </a:r>
            <a:r>
              <a:rPr lang="en-US" sz="2400" b="1" dirty="0" smtClean="0"/>
              <a:t>industries</a:t>
            </a:r>
            <a:endParaRPr lang="en-US" sz="2400" b="1" dirty="0"/>
          </a:p>
          <a:p>
            <a:pPr indent="-342900"/>
            <a:r>
              <a:rPr lang="en-US" sz="2400" b="1" dirty="0" smtClean="0"/>
              <a:t>Some </a:t>
            </a:r>
            <a:r>
              <a:rPr lang="en-US" sz="2400" b="1" dirty="0"/>
              <a:t>bacteria and fungi used to produce antibiotics </a:t>
            </a:r>
            <a:endParaRPr lang="en-US" sz="2400" b="1" dirty="0" smtClean="0"/>
          </a:p>
          <a:p>
            <a:pPr indent="-342900"/>
            <a:r>
              <a:rPr lang="en-US" sz="2400" b="1" dirty="0" smtClean="0"/>
              <a:t>Microorganisms </a:t>
            </a:r>
            <a:r>
              <a:rPr lang="en-US" sz="2400" b="1" dirty="0"/>
              <a:t>are essential in the field of genetic engineering </a:t>
            </a:r>
          </a:p>
        </p:txBody>
      </p:sp>
    </p:spTree>
    <p:extLst>
      <p:ext uri="{BB962C8B-B14F-4D97-AF65-F5344CB8AC3E}">
        <p14:creationId xmlns:p14="http://schemas.microsoft.com/office/powerpoint/2010/main" val="12638290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" y="274638"/>
            <a:ext cx="8476506" cy="1143000"/>
          </a:xfrm>
        </p:spPr>
        <p:txBody>
          <a:bodyPr>
            <a:normAutofit fontScale="90000"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Pioneers in the Science of Microbiology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" y="1600200"/>
            <a:ext cx="8476506" cy="4800600"/>
          </a:xfrm>
        </p:spPr>
        <p:txBody>
          <a:bodyPr/>
          <a:lstStyle/>
          <a:p>
            <a:pPr marL="114300" indent="0">
              <a:buNone/>
            </a:pPr>
            <a:endParaRPr lang="en-US" sz="3200" b="1" dirty="0">
              <a:solidFill>
                <a:srgbClr val="00B05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3200" dirty="0" err="1" smtClean="0"/>
              <a:t>Antoni</a:t>
            </a:r>
            <a:r>
              <a:rPr lang="en-US" sz="3200" dirty="0" smtClean="0"/>
              <a:t> </a:t>
            </a:r>
            <a:r>
              <a:rPr lang="en-US" sz="3200" dirty="0"/>
              <a:t>van Leeuwenhoek.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/>
              <a:t>Louis Pasteur.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200" dirty="0"/>
              <a:t>Robert Koch.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46213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86566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Antoni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van Leeuwenhoek </a:t>
            </a:r>
            <a:br>
              <a:rPr lang="en-US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(Holland 1632-1723)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99460"/>
            <a:ext cx="8554274" cy="2762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 dirty="0" smtClean="0">
                <a:solidFill>
                  <a:srgbClr val="00B050"/>
                </a:solidFill>
              </a:rPr>
              <a:t>The </a:t>
            </a:r>
            <a:r>
              <a:rPr lang="en-US" sz="2000" b="1" dirty="0">
                <a:solidFill>
                  <a:srgbClr val="00B050"/>
                </a:solidFill>
              </a:rPr>
              <a:t>father of microbiology: </a:t>
            </a:r>
            <a:r>
              <a:rPr lang="en-US" sz="2000" dirty="0"/>
              <a:t>he is the first one to see living bacteria and protozoa</a:t>
            </a:r>
            <a:r>
              <a:rPr lang="en-US" sz="2000" dirty="0" smtClean="0"/>
              <a:t>.</a:t>
            </a: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000" dirty="0"/>
              <a:t>He was the first to create what is known today  </a:t>
            </a:r>
            <a:r>
              <a:rPr lang="en-US" sz="2000" dirty="0" smtClean="0"/>
              <a:t> </a:t>
            </a:r>
            <a:r>
              <a:rPr lang="en-US" sz="2000" dirty="0"/>
              <a:t>as “single lens microscope” by grinding tiny </a:t>
            </a:r>
            <a:r>
              <a:rPr lang="en-US" sz="2000" dirty="0" smtClean="0"/>
              <a:t>glass </a:t>
            </a:r>
            <a:r>
              <a:rPr lang="en-US" sz="2000" dirty="0"/>
              <a:t>lenses and putting them in metal frames.</a:t>
            </a:r>
          </a:p>
          <a:p>
            <a:pPr marL="0" indent="0">
              <a:buNone/>
            </a:pPr>
            <a:endParaRPr lang="en-US" sz="2000" dirty="0"/>
          </a:p>
          <a:p>
            <a:endParaRPr lang="en-US" sz="2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538" y="4376615"/>
            <a:ext cx="5666154" cy="232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01531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956285"/>
          </a:xfrm>
        </p:spPr>
        <p:txBody>
          <a:bodyPr/>
          <a:lstStyle/>
          <a:p>
            <a:pPr algn="ctr"/>
            <a:r>
              <a:rPr lang="en-US" sz="4800" b="1" dirty="0">
                <a:solidFill>
                  <a:srgbClr val="FF0000"/>
                </a:solidFill>
              </a:rPr>
              <a:t>“single lens microscope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lens.jpg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32095" b="-32095"/>
          <a:stretch>
            <a:fillRect/>
          </a:stretch>
        </p:blipFill>
        <p:spPr>
          <a:xfrm>
            <a:off x="0" y="1536192"/>
            <a:ext cx="4114800" cy="4590288"/>
          </a:xfrm>
        </p:spPr>
      </p:pic>
      <p:pic>
        <p:nvPicPr>
          <p:cNvPr id="6" name="Content Placeholder 5" descr="lens2.jpg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395788" y="1536700"/>
            <a:ext cx="3681412" cy="4589463"/>
          </a:xfrm>
        </p:spPr>
      </p:pic>
    </p:spTree>
    <p:extLst>
      <p:ext uri="{BB962C8B-B14F-4D97-AF65-F5344CB8AC3E}">
        <p14:creationId xmlns:p14="http://schemas.microsoft.com/office/powerpoint/2010/main" val="14274572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Louis Pasteur </a:t>
            </a:r>
            <a:b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(France 1822-1895) </a:t>
            </a:r>
            <a:endParaRPr lang="en-US" sz="40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20761542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ＭＳ 明朝"/>
        <a:font script="Hang" typeface="바탕"/>
        <a:font script="Hans" typeface="华文新魏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Kilter.thmx</Template>
  <TotalTime>463</TotalTime>
  <Words>753</Words>
  <Application>Microsoft Macintosh PowerPoint</Application>
  <PresentationFormat>On-screen Show (4:3)</PresentationFormat>
  <Paragraphs>125</Paragraphs>
  <Slides>19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Kilter</vt:lpstr>
      <vt:lpstr>CLS 311 Basic Microbiology</vt:lpstr>
      <vt:lpstr>PowerPoint Presentation</vt:lpstr>
      <vt:lpstr>PowerPoint Presentation</vt:lpstr>
      <vt:lpstr>Why Should We Study Microbiology?</vt:lpstr>
      <vt:lpstr>Why Should We Study Microbiology?</vt:lpstr>
      <vt:lpstr>Pioneers in the Science of Microbiology</vt:lpstr>
      <vt:lpstr>Antoni van Leeuwenhoek  (Holland 1632-1723)</vt:lpstr>
      <vt:lpstr>“single lens microscope</vt:lpstr>
      <vt:lpstr>Louis Pasteur  (France 1822-1895) </vt:lpstr>
      <vt:lpstr>Louis Pasteur (France 1822-1895)</vt:lpstr>
      <vt:lpstr>Louis Pasteur (France 1822-1895)</vt:lpstr>
      <vt:lpstr>Robert Koch (Germany 1843-1910)</vt:lpstr>
      <vt:lpstr>Classification of Microorganism </vt:lpstr>
      <vt:lpstr>Prokaryotic Cell &amp;  Eukaryotic Cell </vt:lpstr>
      <vt:lpstr>PowerPoint Presentation</vt:lpstr>
      <vt:lpstr>Comparison between Eukaryotic and prokaryotic</vt:lpstr>
      <vt:lpstr>Taxonomy</vt:lpstr>
      <vt:lpstr>PowerPoint Presentation</vt:lpstr>
      <vt:lpstr>Relationships between Organisms</vt:lpstr>
    </vt:vector>
  </TitlesOfParts>
  <Company>KFSH&amp;RC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CLS 212 Medical Microbiology</dc:title>
  <dc:creator>Bandar Alreshaid</dc:creator>
  <cp:lastModifiedBy>Bandar Alreshaid</cp:lastModifiedBy>
  <cp:revision>34</cp:revision>
  <dcterms:created xsi:type="dcterms:W3CDTF">2014-08-29T20:33:31Z</dcterms:created>
  <dcterms:modified xsi:type="dcterms:W3CDTF">2015-02-01T17:33:42Z</dcterms:modified>
</cp:coreProperties>
</file>