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sldIdLst>
    <p:sldId id="256" r:id="rId2"/>
    <p:sldId id="392" r:id="rId3"/>
    <p:sldId id="327" r:id="rId4"/>
    <p:sldId id="391" r:id="rId5"/>
    <p:sldId id="321" r:id="rId6"/>
    <p:sldId id="390" r:id="rId7"/>
    <p:sldId id="287" r:id="rId8"/>
    <p:sldId id="370" r:id="rId9"/>
    <p:sldId id="320" r:id="rId10"/>
    <p:sldId id="371" r:id="rId11"/>
    <p:sldId id="373" r:id="rId12"/>
    <p:sldId id="374" r:id="rId13"/>
    <p:sldId id="375" r:id="rId14"/>
    <p:sldId id="376" r:id="rId15"/>
    <p:sldId id="377" r:id="rId16"/>
    <p:sldId id="378" r:id="rId17"/>
    <p:sldId id="379" r:id="rId18"/>
    <p:sldId id="380" r:id="rId19"/>
    <p:sldId id="381" r:id="rId20"/>
    <p:sldId id="383" r:id="rId21"/>
    <p:sldId id="384" r:id="rId22"/>
    <p:sldId id="385" r:id="rId23"/>
    <p:sldId id="387" r:id="rId24"/>
    <p:sldId id="326" r:id="rId25"/>
    <p:sldId id="325" r:id="rId26"/>
    <p:sldId id="394" r:id="rId27"/>
    <p:sldId id="395" r:id="rId28"/>
    <p:sldId id="389" r:id="rId29"/>
    <p:sldId id="388" r:id="rId30"/>
    <p:sldId id="323" r:id="rId31"/>
    <p:sldId id="393" r:id="rId32"/>
  </p:sldIdLst>
  <p:sldSz cx="9144000" cy="6858000" type="screen4x3"/>
  <p:notesSz cx="6858000" cy="9144000"/>
  <p:defaultText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5"/>
    <a:srgbClr val="FFFFF7"/>
    <a:srgbClr val="FF3B5B"/>
    <a:srgbClr val="A24A22"/>
    <a:srgbClr val="FFEAFF"/>
    <a:srgbClr val="FFD6FC"/>
    <a:srgbClr val="D6FF86"/>
    <a:srgbClr val="F7B4CB"/>
    <a:srgbClr val="8CAAFF"/>
    <a:srgbClr val="484992"/>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26872" autoAdjust="0"/>
    <p:restoredTop sz="94660"/>
  </p:normalViewPr>
  <p:slideViewPr>
    <p:cSldViewPr>
      <p:cViewPr varScale="1">
        <p:scale>
          <a:sx n="94" d="100"/>
          <a:sy n="94" d="100"/>
        </p:scale>
        <p:origin x="-108"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10D2387-FA28-4AB9-9499-CA72F4102188}" type="datetimeFigureOut">
              <a:rPr lang="ar-SA" smtClean="0"/>
              <a:pPr/>
              <a:t>15/04/34</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32847D3F-AE75-41FC-9CC1-64A5244D369A}"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ar-SA" smtClean="0"/>
          </a:p>
        </p:txBody>
      </p:sp>
      <p:sp>
        <p:nvSpPr>
          <p:cNvPr id="4" name="Slide Number Placeholder 3"/>
          <p:cNvSpPr>
            <a:spLocks noGrp="1"/>
          </p:cNvSpPr>
          <p:nvPr>
            <p:ph type="sldNum" sz="quarter" idx="5"/>
          </p:nvPr>
        </p:nvSpPr>
        <p:spPr/>
        <p:txBody>
          <a:bodyPr/>
          <a:lstStyle/>
          <a:p>
            <a:pPr>
              <a:defRPr/>
            </a:pPr>
            <a:fld id="{7BF007D4-2B0D-4F7C-9542-C861626D82B3}" type="slidenum">
              <a:rPr lang="en-US" smtClean="0"/>
              <a:pPr>
                <a:defRPr/>
              </a:pPr>
              <a:t>22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062615D4-0E19-45CB-AA9B-65CF8BEBA5E4}" type="datetimeFigureOut">
              <a:rPr lang="x-none" smtClean="0"/>
              <a:pPr/>
              <a:t>25/02/13</a:t>
            </a:fld>
            <a:endParaRPr lang="x-none"/>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x-none"/>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062615D4-0E19-45CB-AA9B-65CF8BEBA5E4}" type="datetimeFigureOut">
              <a:rPr lang="x-none" smtClean="0"/>
              <a:pPr/>
              <a:t>25/02/13</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9B65C5F2-0A79-42D3-82B3-1BCE9D9D2D66}" type="slidenum">
              <a:rPr lang="x-none" smtClean="0"/>
              <a:pPr/>
              <a:t>‹#›</a:t>
            </a:fld>
            <a:endParaRPr lang="x-none"/>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062615D4-0E19-45CB-AA9B-65CF8BEBA5E4}" type="datetimeFigureOut">
              <a:rPr lang="x-none" smtClean="0"/>
              <a:pPr/>
              <a:t>25/02/13</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p:txBody>
          <a:bodyPr/>
          <a:lstStyle/>
          <a:p>
            <a:fld id="{9B65C5F2-0A79-42D3-82B3-1BCE9D9D2D66}" type="slidenum">
              <a:rPr lang="x-none" smtClean="0"/>
              <a:pPr/>
              <a:t>‹#›</a:t>
            </a:fld>
            <a:endParaRPr lang="x-non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062615D4-0E19-45CB-AA9B-65CF8BEBA5E4}" type="datetimeFigureOut">
              <a:rPr lang="x-none" smtClean="0"/>
              <a:pPr/>
              <a:t>25/02/13</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p:txBody>
          <a:bodyPr/>
          <a:lstStyle/>
          <a:p>
            <a:fld id="{9B65C5F2-0A79-42D3-82B3-1BCE9D9D2D66}" type="slidenum">
              <a:rPr lang="x-none" smtClean="0"/>
              <a:pPr/>
              <a:t>‹#›</a:t>
            </a:fld>
            <a:endParaRPr lang="x-non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062615D4-0E19-45CB-AA9B-65CF8BEBA5E4}" type="datetimeFigureOut">
              <a:rPr lang="x-none" smtClean="0"/>
              <a:pPr/>
              <a:t>25/02/13</a:t>
            </a:fld>
            <a:endParaRPr lang="x-none"/>
          </a:p>
        </p:txBody>
      </p:sp>
      <p:sp>
        <p:nvSpPr>
          <p:cNvPr id="6" name="Footer Placeholder 5"/>
          <p:cNvSpPr>
            <a:spLocks noGrp="1"/>
          </p:cNvSpPr>
          <p:nvPr>
            <p:ph type="ftr" sz="quarter" idx="11"/>
          </p:nvPr>
        </p:nvSpPr>
        <p:spPr>
          <a:xfrm>
            <a:off x="3859305" y="6423585"/>
            <a:ext cx="3316941" cy="365125"/>
          </a:xfrm>
        </p:spPr>
        <p:txBody>
          <a:bodyPr/>
          <a:lstStyle/>
          <a:p>
            <a:endParaRPr lang="x-none"/>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062615D4-0E19-45CB-AA9B-65CF8BEBA5E4}" type="datetimeFigureOut">
              <a:rPr lang="x-none" smtClean="0"/>
              <a:pPr/>
              <a:t>25/02/13</a:t>
            </a:fld>
            <a:endParaRPr lang="x-none"/>
          </a:p>
        </p:txBody>
      </p:sp>
      <p:sp>
        <p:nvSpPr>
          <p:cNvPr id="6" name="Footer Placeholder 5"/>
          <p:cNvSpPr>
            <a:spLocks noGrp="1"/>
          </p:cNvSpPr>
          <p:nvPr>
            <p:ph type="ftr" sz="quarter" idx="11"/>
          </p:nvPr>
        </p:nvSpPr>
        <p:spPr>
          <a:xfrm>
            <a:off x="4191000" y="6423585"/>
            <a:ext cx="3005138" cy="365125"/>
          </a:xfrm>
        </p:spPr>
        <p:txBody>
          <a:bodyPr/>
          <a:lstStyle/>
          <a:p>
            <a:endParaRPr lang="x-none"/>
          </a:p>
        </p:txBody>
      </p:sp>
      <p:sp>
        <p:nvSpPr>
          <p:cNvPr id="7" name="Slide Number Placeholder 6"/>
          <p:cNvSpPr>
            <a:spLocks noGrp="1"/>
          </p:cNvSpPr>
          <p:nvPr>
            <p:ph type="sldNum" sz="quarter" idx="12"/>
          </p:nvPr>
        </p:nvSpPr>
        <p:spPr/>
        <p:txBody>
          <a:bodyPr/>
          <a:lstStyle/>
          <a:p>
            <a:fld id="{9B65C5F2-0A79-42D3-82B3-1BCE9D9D2D66}" type="slidenum">
              <a:rPr lang="x-none" smtClean="0"/>
              <a:pPr/>
              <a:t>‹#›</a:t>
            </a:fld>
            <a:endParaRPr lang="x-none"/>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2615D4-0E19-45CB-AA9B-65CF8BEBA5E4}" type="datetimeFigureOut">
              <a:rPr lang="x-none" smtClean="0"/>
              <a:pPr/>
              <a:t>25/02/13</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9B65C5F2-0A79-42D3-82B3-1BCE9D9D2D66}" type="slidenum">
              <a:rPr lang="x-none" smtClean="0"/>
              <a:pPr/>
              <a:t>‹#›</a:t>
            </a:fld>
            <a:endParaRPr lang="x-none"/>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062615D4-0E19-45CB-AA9B-65CF8BEBA5E4}" type="datetimeFigureOut">
              <a:rPr lang="x-none" smtClean="0"/>
              <a:pPr/>
              <a:t>25/02/13</a:t>
            </a:fld>
            <a:endParaRPr lang="x-none"/>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x-none"/>
          </a:p>
        </p:txBody>
      </p:sp>
      <p:sp>
        <p:nvSpPr>
          <p:cNvPr id="7" name="Slide Number Placeholder 6"/>
          <p:cNvSpPr>
            <a:spLocks noGrp="1"/>
          </p:cNvSpPr>
          <p:nvPr>
            <p:ph type="sldNum" sz="quarter" idx="12"/>
          </p:nvPr>
        </p:nvSpPr>
        <p:spPr/>
        <p:txBody>
          <a:bodyPr/>
          <a:lstStyle/>
          <a:p>
            <a:fld id="{9B65C5F2-0A79-42D3-82B3-1BCE9D9D2D66}" type="slidenum">
              <a:rPr lang="x-none" smtClean="0"/>
              <a:pPr/>
              <a:t>‹#›</a:t>
            </a:fld>
            <a:endParaRPr lang="x-none"/>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062615D4-0E19-45CB-AA9B-65CF8BEBA5E4}" type="datetimeFigureOut">
              <a:rPr lang="x-none" smtClean="0"/>
              <a:pPr/>
              <a:t>25/02/13</a:t>
            </a:fld>
            <a:endParaRPr lang="x-none"/>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x-none"/>
          </a:p>
        </p:txBody>
      </p:sp>
      <p:sp>
        <p:nvSpPr>
          <p:cNvPr id="7" name="Slide Number Placeholder 6"/>
          <p:cNvSpPr>
            <a:spLocks noGrp="1"/>
          </p:cNvSpPr>
          <p:nvPr>
            <p:ph type="sldNum" sz="quarter" idx="12"/>
          </p:nvPr>
        </p:nvSpPr>
        <p:spPr/>
        <p:txBody>
          <a:bodyPr/>
          <a:lstStyle/>
          <a:p>
            <a:fld id="{9B65C5F2-0A79-42D3-82B3-1BCE9D9D2D66}" type="slidenum">
              <a:rPr lang="x-none" smtClean="0"/>
              <a:pPr/>
              <a:t>‹#›</a:t>
            </a:fld>
            <a:endParaRPr lang="x-none"/>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062615D4-0E19-45CB-AA9B-65CF8BEBA5E4}" type="datetimeFigureOut">
              <a:rPr lang="x-none" smtClean="0"/>
              <a:pPr/>
              <a:t>25/02/13</a:t>
            </a:fld>
            <a:endParaRPr lang="x-none"/>
          </a:p>
        </p:txBody>
      </p:sp>
      <p:sp>
        <p:nvSpPr>
          <p:cNvPr id="6" name="Footer Placeholder 5"/>
          <p:cNvSpPr>
            <a:spLocks noGrp="1"/>
          </p:cNvSpPr>
          <p:nvPr>
            <p:ph type="ftr" sz="quarter" idx="11"/>
          </p:nvPr>
        </p:nvSpPr>
        <p:spPr>
          <a:xfrm>
            <a:off x="4191000" y="6423585"/>
            <a:ext cx="3005138" cy="365125"/>
          </a:xfrm>
        </p:spPr>
        <p:txBody>
          <a:bodyPr/>
          <a:lstStyle/>
          <a:p>
            <a:endParaRPr lang="x-none"/>
          </a:p>
        </p:txBody>
      </p:sp>
      <p:sp>
        <p:nvSpPr>
          <p:cNvPr id="7" name="Slide Number Placeholder 6"/>
          <p:cNvSpPr>
            <a:spLocks noGrp="1"/>
          </p:cNvSpPr>
          <p:nvPr>
            <p:ph type="sldNum" sz="quarter" idx="12"/>
          </p:nvPr>
        </p:nvSpPr>
        <p:spPr/>
        <p:txBody>
          <a:bodyPr/>
          <a:lstStyle/>
          <a:p>
            <a:fld id="{9B65C5F2-0A79-42D3-82B3-1BCE9D9D2D66}" type="slidenum">
              <a:rPr lang="x-none" smtClean="0"/>
              <a:pPr/>
              <a:t>‹#›</a:t>
            </a:fld>
            <a:endParaRPr lang="x-none"/>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Drag picture to placeholder or click icon to add</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062615D4-0E19-45CB-AA9B-65CF8BEBA5E4}" type="datetimeFigureOut">
              <a:rPr lang="x-none" smtClean="0"/>
              <a:pPr/>
              <a:t>25/02/13</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9B65C5F2-0A79-42D3-82B3-1BCE9D9D2D66}" type="slidenum">
              <a:rPr lang="x-none" smtClean="0"/>
              <a:pPr/>
              <a:t>‹#›</a:t>
            </a:fld>
            <a:endParaRPr lang="x-non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062615D4-0E19-45CB-AA9B-65CF8BEBA5E4}" type="datetimeFigureOut">
              <a:rPr lang="x-none" smtClean="0"/>
              <a:pPr/>
              <a:t>25/02/13</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9B65C5F2-0A79-42D3-82B3-1BCE9D9D2D66}" type="slidenum">
              <a:rPr lang="x-none" smtClean="0"/>
              <a:pPr/>
              <a:t>‹#›</a:t>
            </a:fld>
            <a:endParaRPr lang="x-none"/>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062615D4-0E19-45CB-AA9B-65CF8BEBA5E4}" type="datetimeFigureOut">
              <a:rPr lang="x-none" smtClean="0"/>
              <a:pPr/>
              <a:t>25/02/13</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9B65C5F2-0A79-42D3-82B3-1BCE9D9D2D66}" type="slidenum">
              <a:rPr lang="x-none" smtClean="0"/>
              <a:pPr/>
              <a:t>‹#›</a:t>
            </a:fld>
            <a:endParaRPr lang="x-none"/>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x-none" smtClean="0"/>
              <a:t>انقر لتحرير نمط العنوان الرئيسي</a:t>
            </a:r>
            <a:endParaRPr lang="x-none"/>
          </a:p>
        </p:txBody>
      </p:sp>
      <p:sp>
        <p:nvSpPr>
          <p:cNvPr id="3" name="عنصر نائب للمحتوى 2"/>
          <p:cNvSpPr>
            <a:spLocks noGrp="1"/>
          </p:cNvSpPr>
          <p:nvPr>
            <p:ph idx="1"/>
          </p:nvPr>
        </p:nvSpPr>
        <p:spPr/>
        <p:txBody>
          <a:body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x-none"/>
          </a:p>
        </p:txBody>
      </p:sp>
      <p:sp>
        <p:nvSpPr>
          <p:cNvPr id="4" name="عنصر نائب للتاريخ 3"/>
          <p:cNvSpPr>
            <a:spLocks noGrp="1"/>
          </p:cNvSpPr>
          <p:nvPr>
            <p:ph type="dt" sz="half" idx="10"/>
          </p:nvPr>
        </p:nvSpPr>
        <p:spPr/>
        <p:txBody>
          <a:bodyPr/>
          <a:lstStyle/>
          <a:p>
            <a:fld id="{062615D4-0E19-45CB-AA9B-65CF8BEBA5E4}" type="datetimeFigureOut">
              <a:rPr lang="x-none" smtClean="0"/>
              <a:pPr/>
              <a:t>25/02/13</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9B65C5F2-0A79-42D3-82B3-1BCE9D9D2D66}" type="slidenum">
              <a:rPr lang="x-none" smtClean="0"/>
              <a:pPr/>
              <a:t>‹#›</a:t>
            </a:fld>
            <a:endParaRPr lang="x-non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062615D4-0E19-45CB-AA9B-65CF8BEBA5E4}" type="datetimeFigureOut">
              <a:rPr lang="x-none" smtClean="0"/>
              <a:pPr/>
              <a:t>25/02/13</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9B65C5F2-0A79-42D3-82B3-1BCE9D9D2D66}" type="slidenum">
              <a:rPr lang="x-none" smtClean="0"/>
              <a:pPr/>
              <a:t>‹#›</a:t>
            </a:fld>
            <a:endParaRPr lang="x-none"/>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062615D4-0E19-45CB-AA9B-65CF8BEBA5E4}" type="datetimeFigureOut">
              <a:rPr lang="x-none" smtClean="0"/>
              <a:pPr/>
              <a:t>25/02/13</a:t>
            </a:fld>
            <a:endParaRPr lang="x-none"/>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x-none"/>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Drag picture to placeholder or click icon to add</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062615D4-0E19-45CB-AA9B-65CF8BEBA5E4}" type="datetimeFigureOut">
              <a:rPr lang="x-none" smtClean="0"/>
              <a:pPr/>
              <a:t>25/02/13</a:t>
            </a:fld>
            <a:endParaRPr lang="x-none"/>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x-none"/>
          </a:p>
        </p:txBody>
      </p:sp>
      <p:sp>
        <p:nvSpPr>
          <p:cNvPr id="6" name="Slide Number Placeholder 5"/>
          <p:cNvSpPr>
            <a:spLocks noGrp="1"/>
          </p:cNvSpPr>
          <p:nvPr>
            <p:ph type="sldNum" sz="quarter" idx="12"/>
          </p:nvPr>
        </p:nvSpPr>
        <p:spPr>
          <a:xfrm>
            <a:off x="8305800" y="6248774"/>
            <a:ext cx="554038" cy="365125"/>
          </a:xfrm>
        </p:spPr>
        <p:txBody>
          <a:bodyPr/>
          <a:lstStyle/>
          <a:p>
            <a:fld id="{9B65C5F2-0A79-42D3-82B3-1BCE9D9D2D66}" type="slidenum">
              <a:rPr lang="x-none" smtClean="0"/>
              <a:pPr/>
              <a:t>‹#›</a:t>
            </a:fld>
            <a:endParaRPr lang="x-none"/>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062615D4-0E19-45CB-AA9B-65CF8BEBA5E4}" type="datetimeFigureOut">
              <a:rPr lang="x-none" smtClean="0"/>
              <a:pPr/>
              <a:t>25/02/13</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9B65C5F2-0A79-42D3-82B3-1BCE9D9D2D66}" type="slidenum">
              <a:rPr lang="x-none" smtClean="0"/>
              <a:pPr/>
              <a:t>‹#›</a:t>
            </a:fld>
            <a:endParaRPr lang="x-non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062615D4-0E19-45CB-AA9B-65CF8BEBA5E4}" type="datetimeFigureOut">
              <a:rPr lang="x-none" smtClean="0"/>
              <a:pPr/>
              <a:t>25/02/13</a:t>
            </a:fld>
            <a:endParaRPr lang="x-none"/>
          </a:p>
        </p:txBody>
      </p:sp>
      <p:sp>
        <p:nvSpPr>
          <p:cNvPr id="8" name="Footer Placeholder 7"/>
          <p:cNvSpPr>
            <a:spLocks noGrp="1"/>
          </p:cNvSpPr>
          <p:nvPr>
            <p:ph type="ftr" sz="quarter" idx="11"/>
          </p:nvPr>
        </p:nvSpPr>
        <p:spPr/>
        <p:txBody>
          <a:bodyPr/>
          <a:lstStyle/>
          <a:p>
            <a:endParaRPr lang="x-none"/>
          </a:p>
        </p:txBody>
      </p:sp>
      <p:sp>
        <p:nvSpPr>
          <p:cNvPr id="9" name="Slide Number Placeholder 8"/>
          <p:cNvSpPr>
            <a:spLocks noGrp="1"/>
          </p:cNvSpPr>
          <p:nvPr>
            <p:ph type="sldNum" sz="quarter" idx="12"/>
          </p:nvPr>
        </p:nvSpPr>
        <p:spPr/>
        <p:txBody>
          <a:bodyPr/>
          <a:lstStyle/>
          <a:p>
            <a:fld id="{9B65C5F2-0A79-42D3-82B3-1BCE9D9D2D66}" type="slidenum">
              <a:rPr lang="x-none" smtClean="0"/>
              <a:pPr/>
              <a:t>‹#›</a:t>
            </a:fld>
            <a:endParaRPr lang="x-none"/>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062615D4-0E19-45CB-AA9B-65CF8BEBA5E4}" type="datetimeFigureOut">
              <a:rPr lang="x-none" smtClean="0"/>
              <a:pPr/>
              <a:t>25/02/13</a:t>
            </a:fld>
            <a:endParaRPr lang="x-none"/>
          </a:p>
        </p:txBody>
      </p:sp>
      <p:sp>
        <p:nvSpPr>
          <p:cNvPr id="6" name="Footer Placeholder 5"/>
          <p:cNvSpPr>
            <a:spLocks noGrp="1"/>
          </p:cNvSpPr>
          <p:nvPr>
            <p:ph type="ftr" sz="quarter" idx="11"/>
          </p:nvPr>
        </p:nvSpPr>
        <p:spPr/>
        <p:txBody>
          <a:bodyPr/>
          <a:lstStyle/>
          <a:p>
            <a:endParaRPr lang="x-none"/>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9B65C5F2-0A79-42D3-82B3-1BCE9D9D2D66}" type="slidenum">
              <a:rPr lang="x-none" smtClean="0"/>
              <a:pPr/>
              <a:t>‹#›</a:t>
            </a:fld>
            <a:endParaRPr lang="x-non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062615D4-0E19-45CB-AA9B-65CF8BEBA5E4}" type="datetimeFigureOut">
              <a:rPr lang="x-none" smtClean="0"/>
              <a:pPr/>
              <a:t>25/02/13</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9B65C5F2-0A79-42D3-82B3-1BCE9D9D2D66}" type="slidenum">
              <a:rPr lang="x-none" smtClean="0"/>
              <a:pPr/>
              <a:t>‹#›</a:t>
            </a:fld>
            <a:endParaRPr lang="x-none"/>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062615D4-0E19-45CB-AA9B-65CF8BEBA5E4}" type="datetimeFigureOut">
              <a:rPr lang="x-none" smtClean="0"/>
              <a:pPr/>
              <a:t>25/02/13</a:t>
            </a:fld>
            <a:endParaRPr lang="x-none"/>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x-none"/>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9B65C5F2-0A79-42D3-82B3-1BCE9D9D2D66}" type="slidenum">
              <a:rPr lang="x-none" smtClean="0"/>
              <a:pPr/>
              <a:t>‹#›</a:t>
            </a:fld>
            <a:endParaRPr lang="x-none"/>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hyperlink" Target="http://www.history-of-the-microscope.org/images/van-Leeuwenhoek-microscope1.jpg"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en.wikipedia.org/wiki/File:Tableau_Louis_Pasteur.jpg" TargetMode="External"/><Relationship Id="rId1" Type="http://schemas.openxmlformats.org/officeDocument/2006/relationships/slideLayout" Target="../slideLayouts/slideLayout21.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hyperlink" Target="http://en.wikipedia.org/wiki/File:Robert_Koch_berlin.jpg" TargetMode="External"/><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28600" y="1600200"/>
            <a:ext cx="4876800" cy="1470025"/>
          </a:xfrm>
        </p:spPr>
        <p:txBody>
          <a:bodyPr>
            <a:normAutofit/>
          </a:bodyPr>
          <a:lstStyle/>
          <a:p>
            <a:pPr rtl="0"/>
            <a:r>
              <a:rPr lang="en-US" sz="6000" b="1" dirty="0" smtClean="0">
                <a:solidFill>
                  <a:schemeClr val="bg1"/>
                </a:solidFill>
              </a:rPr>
              <a:t>BACTERIA</a:t>
            </a:r>
            <a:endParaRPr lang="x-none" sz="6000" b="1" dirty="0">
              <a:solidFill>
                <a:schemeClr val="bg1"/>
              </a:solidFill>
            </a:endParaRPr>
          </a:p>
        </p:txBody>
      </p:sp>
      <p:sp>
        <p:nvSpPr>
          <p:cNvPr id="3" name="عنوان فرعي 2"/>
          <p:cNvSpPr>
            <a:spLocks noGrp="1"/>
          </p:cNvSpPr>
          <p:nvPr>
            <p:ph type="subTitle" idx="1"/>
          </p:nvPr>
        </p:nvSpPr>
        <p:spPr>
          <a:xfrm>
            <a:off x="914400" y="5029200"/>
            <a:ext cx="6400800" cy="1447800"/>
          </a:xfrm>
        </p:spPr>
        <p:txBody>
          <a:bodyPr/>
          <a:lstStyle/>
          <a:p>
            <a:pPr rtl="0"/>
            <a:r>
              <a:rPr lang="en-US" b="1" dirty="0" smtClean="0">
                <a:solidFill>
                  <a:srgbClr val="0070C0"/>
                </a:solidFill>
              </a:rPr>
              <a:t>CLS 311: Basic Microbiology</a:t>
            </a:r>
          </a:p>
          <a:p>
            <a:pPr rtl="0"/>
            <a:r>
              <a:rPr lang="en-US" b="1" dirty="0" smtClean="0">
                <a:solidFill>
                  <a:srgbClr val="0070C0"/>
                </a:solidFill>
              </a:rPr>
              <a:t>Mrs. </a:t>
            </a:r>
            <a:r>
              <a:rPr lang="en-US" b="1" dirty="0" err="1" smtClean="0">
                <a:solidFill>
                  <a:srgbClr val="0070C0"/>
                </a:solidFill>
              </a:rPr>
              <a:t>Amany</a:t>
            </a:r>
            <a:r>
              <a:rPr lang="en-US" b="1" dirty="0" smtClean="0">
                <a:solidFill>
                  <a:srgbClr val="0070C0"/>
                </a:solidFill>
              </a:rPr>
              <a:t> Ahmed </a:t>
            </a:r>
            <a:r>
              <a:rPr lang="en-US" b="1" dirty="0" err="1" smtClean="0">
                <a:solidFill>
                  <a:srgbClr val="0070C0"/>
                </a:solidFill>
              </a:rPr>
              <a:t>Niazy</a:t>
            </a:r>
            <a:endParaRPr lang="x-none" b="1" dirty="0">
              <a:solidFill>
                <a:srgbClr val="0070C0"/>
              </a:solidFill>
            </a:endParaRPr>
          </a:p>
        </p:txBody>
      </p:sp>
      <p:pic>
        <p:nvPicPr>
          <p:cNvPr id="5" name="Content Placeholder 3" descr="large_staphaureus_bacteria.jpg"/>
          <p:cNvPicPr>
            <a:picLocks noChangeAspect="1"/>
          </p:cNvPicPr>
          <p:nvPr/>
        </p:nvPicPr>
        <p:blipFill>
          <a:blip r:embed="rId2" cstate="print"/>
          <a:stretch>
            <a:fillRect/>
          </a:stretch>
        </p:blipFill>
        <p:spPr>
          <a:xfrm>
            <a:off x="4648200" y="228600"/>
            <a:ext cx="4191000" cy="4199074"/>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atMod val="150000"/>
                  </a:schemeClr>
                </a:solidFill>
              </a:rPr>
              <a:t>Morphological features of bacteria</a:t>
            </a:r>
            <a:br>
              <a:rPr lang="en-US" dirty="0" smtClean="0">
                <a:solidFill>
                  <a:schemeClr val="accent1">
                    <a:satMod val="150000"/>
                  </a:schemeClr>
                </a:solidFill>
              </a:rPr>
            </a:br>
            <a:r>
              <a:rPr lang="en-US" dirty="0" smtClean="0">
                <a:solidFill>
                  <a:schemeClr val="accent1">
                    <a:satMod val="150000"/>
                  </a:schemeClr>
                </a:solidFill>
              </a:rPr>
              <a:t/>
            </a:r>
            <a:br>
              <a:rPr lang="en-US" dirty="0" smtClean="0">
                <a:solidFill>
                  <a:schemeClr val="accent1">
                    <a:satMod val="150000"/>
                  </a:schemeClr>
                </a:solidFill>
              </a:rPr>
            </a:br>
            <a:r>
              <a:rPr lang="en-US" b="1" dirty="0" smtClean="0">
                <a:solidFill>
                  <a:srgbClr val="00B050"/>
                </a:solidFill>
              </a:rPr>
              <a:t>Size</a:t>
            </a:r>
            <a:endParaRPr lang="ar-SA" b="1" dirty="0">
              <a:solidFill>
                <a:srgbClr val="00B050"/>
              </a:solidFill>
            </a:endParaRPr>
          </a:p>
        </p:txBody>
      </p:sp>
      <p:sp>
        <p:nvSpPr>
          <p:cNvPr id="3" name="Content Placeholder 2"/>
          <p:cNvSpPr>
            <a:spLocks noGrp="1"/>
          </p:cNvSpPr>
          <p:nvPr>
            <p:ph idx="1"/>
          </p:nvPr>
        </p:nvSpPr>
        <p:spPr>
          <a:xfrm>
            <a:off x="500034" y="2285992"/>
            <a:ext cx="7858180" cy="4572008"/>
          </a:xfrm>
        </p:spPr>
        <p:txBody>
          <a:bodyPr>
            <a:normAutofit/>
          </a:bodyPr>
          <a:lstStyle/>
          <a:p>
            <a:r>
              <a:rPr lang="en-US" sz="2800" dirty="0" smtClean="0">
                <a:solidFill>
                  <a:schemeClr val="tx1"/>
                </a:solidFill>
              </a:rPr>
              <a:t>Unit of microbial measurement is the micrometer (</a:t>
            </a:r>
            <a:r>
              <a:rPr lang="en-US" sz="2800" dirty="0" smtClean="0">
                <a:solidFill>
                  <a:schemeClr val="tx1"/>
                </a:solidFill>
                <a:sym typeface="Symbol" pitchFamily="18" charset="2"/>
              </a:rPr>
              <a:t></a:t>
            </a:r>
            <a:r>
              <a:rPr lang="en-US" sz="2800" dirty="0" smtClean="0">
                <a:solidFill>
                  <a:schemeClr val="tx1"/>
                </a:solidFill>
              </a:rPr>
              <a:t>m), formerly micron (</a:t>
            </a:r>
            <a:r>
              <a:rPr lang="en-US" sz="2800" dirty="0" smtClean="0">
                <a:solidFill>
                  <a:schemeClr val="tx1"/>
                </a:solidFill>
                <a:sym typeface="Symbol" pitchFamily="18" charset="2"/>
              </a:rPr>
              <a:t></a:t>
            </a:r>
            <a:r>
              <a:rPr lang="en-US" sz="2800" dirty="0" smtClean="0">
                <a:solidFill>
                  <a:schemeClr val="tx1"/>
                </a:solidFill>
              </a:rPr>
              <a:t>) which is equal to:</a:t>
            </a:r>
          </a:p>
          <a:p>
            <a:pPr lvl="1"/>
            <a:r>
              <a:rPr lang="en-US" sz="2400" dirty="0" smtClean="0">
                <a:solidFill>
                  <a:schemeClr val="tx1"/>
                </a:solidFill>
              </a:rPr>
              <a:t>1</a:t>
            </a:r>
            <a:r>
              <a:rPr lang="en-US" sz="2400" dirty="0" smtClean="0">
                <a:solidFill>
                  <a:schemeClr val="tx1"/>
                </a:solidFill>
                <a:sym typeface="Symbol" pitchFamily="18" charset="2"/>
              </a:rPr>
              <a:t></a:t>
            </a:r>
            <a:r>
              <a:rPr lang="en-US" sz="2400" dirty="0" smtClean="0">
                <a:solidFill>
                  <a:schemeClr val="tx1"/>
                </a:solidFill>
              </a:rPr>
              <a:t>m = 1/1000 of a millimeter (mm)  </a:t>
            </a:r>
          </a:p>
          <a:p>
            <a:endParaRPr lang="en-US" sz="2800" dirty="0" smtClean="0">
              <a:solidFill>
                <a:schemeClr val="tx1"/>
              </a:solidFill>
            </a:endParaRPr>
          </a:p>
          <a:p>
            <a:r>
              <a:rPr lang="en-US" sz="2800" dirty="0" smtClean="0">
                <a:solidFill>
                  <a:schemeClr val="tx1"/>
                </a:solidFill>
              </a:rPr>
              <a:t>Average size of the bacteria generally varies from 0.5 – 2</a:t>
            </a:r>
            <a:r>
              <a:rPr lang="en-US" sz="2800" dirty="0" smtClean="0">
                <a:solidFill>
                  <a:schemeClr val="tx1"/>
                </a:solidFill>
                <a:sym typeface="Symbol" pitchFamily="18" charset="2"/>
              </a:rPr>
              <a:t></a:t>
            </a:r>
            <a:r>
              <a:rPr lang="en-US" sz="2800" dirty="0" smtClean="0">
                <a:solidFill>
                  <a:schemeClr val="tx1"/>
                </a:solidFill>
              </a:rPr>
              <a:t>m in diameter and 2 – 8</a:t>
            </a:r>
            <a:r>
              <a:rPr lang="en-US" sz="2800" dirty="0" smtClean="0">
                <a:solidFill>
                  <a:schemeClr val="tx1"/>
                </a:solidFill>
                <a:sym typeface="Symbol" pitchFamily="18" charset="2"/>
              </a:rPr>
              <a:t></a:t>
            </a:r>
            <a:r>
              <a:rPr lang="en-US" sz="2800" dirty="0" smtClean="0">
                <a:solidFill>
                  <a:schemeClr val="tx1"/>
                </a:solidFill>
              </a:rPr>
              <a:t>m in length. </a:t>
            </a:r>
          </a:p>
          <a:p>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Fundamental Shapes</a:t>
            </a:r>
            <a:endParaRPr lang="ar-SA" dirty="0"/>
          </a:p>
        </p:txBody>
      </p:sp>
      <p:sp>
        <p:nvSpPr>
          <p:cNvPr id="5" name="Content Placeholder 4"/>
          <p:cNvSpPr>
            <a:spLocks noGrp="1"/>
          </p:cNvSpPr>
          <p:nvPr>
            <p:ph sz="half" idx="1"/>
          </p:nvPr>
        </p:nvSpPr>
        <p:spPr/>
        <p:txBody>
          <a:bodyPr>
            <a:normAutofit/>
          </a:bodyPr>
          <a:lstStyle/>
          <a:p>
            <a:r>
              <a:rPr lang="en-US" b="1" dirty="0" smtClean="0"/>
              <a:t>Bacilli (bacillus, singular) – rod shaped organisms</a:t>
            </a:r>
          </a:p>
          <a:p>
            <a:pPr>
              <a:buNone/>
            </a:pPr>
            <a:endParaRPr lang="en-US" b="1" dirty="0" smtClean="0"/>
          </a:p>
          <a:p>
            <a:r>
              <a:rPr lang="en-US" b="1" dirty="0" err="1" smtClean="0"/>
              <a:t>Cocci</a:t>
            </a:r>
            <a:r>
              <a:rPr lang="en-US" b="1" dirty="0" smtClean="0"/>
              <a:t> (</a:t>
            </a:r>
            <a:r>
              <a:rPr lang="en-US" b="1" dirty="0" err="1" smtClean="0"/>
              <a:t>coccus</a:t>
            </a:r>
            <a:r>
              <a:rPr lang="en-US" b="1" dirty="0" smtClean="0"/>
              <a:t>, singular) – spherical or round organisms</a:t>
            </a:r>
          </a:p>
          <a:p>
            <a:pPr>
              <a:buNone/>
            </a:pPr>
            <a:endParaRPr lang="en-US" b="1" dirty="0" smtClean="0"/>
          </a:p>
          <a:p>
            <a:r>
              <a:rPr lang="en-US" b="1" dirty="0" err="1" smtClean="0"/>
              <a:t>Spirilla</a:t>
            </a:r>
            <a:r>
              <a:rPr lang="en-US" b="1" dirty="0" smtClean="0"/>
              <a:t> (</a:t>
            </a:r>
            <a:r>
              <a:rPr lang="en-US" b="1" dirty="0" err="1" smtClean="0"/>
              <a:t>spirillum</a:t>
            </a:r>
            <a:r>
              <a:rPr lang="en-US" b="1" dirty="0" smtClean="0"/>
              <a:t>, singular) – </a:t>
            </a:r>
            <a:r>
              <a:rPr lang="en-US" b="1" dirty="0" err="1" smtClean="0"/>
              <a:t>spiralled</a:t>
            </a:r>
            <a:r>
              <a:rPr lang="en-US" b="1" dirty="0" smtClean="0"/>
              <a:t> or comma-shaped organisms</a:t>
            </a:r>
          </a:p>
          <a:p>
            <a:endParaRPr lang="ar-SA" dirty="0"/>
          </a:p>
        </p:txBody>
      </p:sp>
      <p:grpSp>
        <p:nvGrpSpPr>
          <p:cNvPr id="7" name="Content Placeholder 6"/>
          <p:cNvGrpSpPr>
            <a:grpSpLocks noGrp="1"/>
          </p:cNvGrpSpPr>
          <p:nvPr>
            <p:ph sz="half" idx="2"/>
          </p:nvPr>
        </p:nvGrpSpPr>
        <p:grpSpPr>
          <a:xfrm>
            <a:off x="4400550" y="1985963"/>
            <a:ext cx="3657600" cy="4140200"/>
            <a:chOff x="5419725" y="1600200"/>
            <a:chExt cx="3724275" cy="4941888"/>
          </a:xfrm>
        </p:grpSpPr>
        <p:pic>
          <p:nvPicPr>
            <p:cNvPr id="8" name="Picture 6" descr="http://www.biosci.ohiou.edu/introbioslab/Bios170/170_5/bacillus.jpg"/>
            <p:cNvPicPr>
              <a:picLocks noChangeAspect="1" noChangeArrowheads="1"/>
            </p:cNvPicPr>
            <p:nvPr/>
          </p:nvPicPr>
          <p:blipFill>
            <a:blip r:embed="rId2"/>
            <a:srcRect/>
            <a:stretch>
              <a:fillRect/>
            </a:stretch>
          </p:blipFill>
          <p:spPr bwMode="auto">
            <a:xfrm>
              <a:off x="6096000" y="1600200"/>
              <a:ext cx="2286000" cy="1600200"/>
            </a:xfrm>
            <a:prstGeom prst="rect">
              <a:avLst/>
            </a:prstGeom>
            <a:noFill/>
            <a:ln w="9525">
              <a:noFill/>
              <a:miter lim="800000"/>
              <a:headEnd/>
              <a:tailEnd/>
            </a:ln>
          </p:spPr>
        </p:pic>
        <p:sp>
          <p:nvSpPr>
            <p:cNvPr id="9" name="TextBox 5"/>
            <p:cNvSpPr txBox="1">
              <a:spLocks noChangeArrowheads="1"/>
            </p:cNvSpPr>
            <p:nvPr/>
          </p:nvSpPr>
          <p:spPr bwMode="auto">
            <a:xfrm>
              <a:off x="6019800" y="3124200"/>
              <a:ext cx="2362200" cy="381000"/>
            </a:xfrm>
            <a:prstGeom prst="rect">
              <a:avLst/>
            </a:prstGeom>
            <a:noFill/>
            <a:ln w="9525">
              <a:noFill/>
              <a:miter lim="800000"/>
              <a:headEnd/>
              <a:tailEnd/>
            </a:ln>
          </p:spPr>
          <p:txBody>
            <a:bodyPr>
              <a:spAutoFit/>
            </a:bodyPr>
            <a:lstStyle/>
            <a:p>
              <a:pPr algn="ctr"/>
              <a:r>
                <a:rPr lang="en-US" b="1"/>
                <a:t>Bacilli</a:t>
              </a:r>
            </a:p>
          </p:txBody>
        </p:sp>
        <p:pic>
          <p:nvPicPr>
            <p:cNvPr id="10" name="Picture 8" descr="http://upload.wikimedia.org/wikipedia/commons/thumb/b/b6/Arrangement_of_cocci_bacteria.svg/497px-Arrangement_of_cocci_bacteria.svg.png"/>
            <p:cNvPicPr>
              <a:picLocks noChangeAspect="1" noChangeArrowheads="1"/>
            </p:cNvPicPr>
            <p:nvPr/>
          </p:nvPicPr>
          <p:blipFill>
            <a:blip r:embed="rId3"/>
            <a:srcRect l="41850" t="57637"/>
            <a:stretch>
              <a:fillRect/>
            </a:stretch>
          </p:blipFill>
          <p:spPr bwMode="auto">
            <a:xfrm>
              <a:off x="5943600" y="3505200"/>
              <a:ext cx="2752725" cy="1400175"/>
            </a:xfrm>
            <a:prstGeom prst="rect">
              <a:avLst/>
            </a:prstGeom>
            <a:noFill/>
            <a:ln w="9525">
              <a:noFill/>
              <a:miter lim="800000"/>
              <a:headEnd/>
              <a:tailEnd/>
            </a:ln>
          </p:spPr>
        </p:pic>
        <p:sp>
          <p:nvSpPr>
            <p:cNvPr id="11" name="TextBox 7"/>
            <p:cNvSpPr txBox="1">
              <a:spLocks noChangeArrowheads="1"/>
            </p:cNvSpPr>
            <p:nvPr/>
          </p:nvSpPr>
          <p:spPr bwMode="auto">
            <a:xfrm>
              <a:off x="6248400" y="4572000"/>
              <a:ext cx="2133600" cy="369888"/>
            </a:xfrm>
            <a:prstGeom prst="rect">
              <a:avLst/>
            </a:prstGeom>
            <a:noFill/>
            <a:ln w="9525">
              <a:noFill/>
              <a:miter lim="800000"/>
              <a:headEnd/>
              <a:tailEnd/>
            </a:ln>
          </p:spPr>
          <p:txBody>
            <a:bodyPr>
              <a:spAutoFit/>
            </a:bodyPr>
            <a:lstStyle/>
            <a:p>
              <a:pPr algn="ctr"/>
              <a:r>
                <a:rPr lang="en-US" b="1"/>
                <a:t>Cocci</a:t>
              </a:r>
            </a:p>
          </p:txBody>
        </p:sp>
        <p:pic>
          <p:nvPicPr>
            <p:cNvPr id="12" name="Picture 10" descr="http://www.ucmp.berkeley.edu/bacteria/treponemapal.gif"/>
            <p:cNvPicPr>
              <a:picLocks noChangeAspect="1" noChangeArrowheads="1"/>
            </p:cNvPicPr>
            <p:nvPr/>
          </p:nvPicPr>
          <p:blipFill>
            <a:blip r:embed="rId4"/>
            <a:srcRect/>
            <a:stretch>
              <a:fillRect/>
            </a:stretch>
          </p:blipFill>
          <p:spPr bwMode="auto">
            <a:xfrm>
              <a:off x="5419725" y="4953000"/>
              <a:ext cx="3724275" cy="1219200"/>
            </a:xfrm>
            <a:prstGeom prst="rect">
              <a:avLst/>
            </a:prstGeom>
            <a:noFill/>
            <a:ln w="9525">
              <a:noFill/>
              <a:miter lim="800000"/>
              <a:headEnd/>
              <a:tailEnd/>
            </a:ln>
          </p:spPr>
        </p:pic>
        <p:sp>
          <p:nvSpPr>
            <p:cNvPr id="13" name="TextBox 10"/>
            <p:cNvSpPr txBox="1">
              <a:spLocks noChangeArrowheads="1"/>
            </p:cNvSpPr>
            <p:nvPr/>
          </p:nvSpPr>
          <p:spPr bwMode="auto">
            <a:xfrm>
              <a:off x="6096000" y="6172200"/>
              <a:ext cx="2819400" cy="369888"/>
            </a:xfrm>
            <a:prstGeom prst="rect">
              <a:avLst/>
            </a:prstGeom>
            <a:noFill/>
            <a:ln w="9525">
              <a:noFill/>
              <a:miter lim="800000"/>
              <a:headEnd/>
              <a:tailEnd/>
            </a:ln>
          </p:spPr>
          <p:txBody>
            <a:bodyPr>
              <a:spAutoFit/>
            </a:bodyPr>
            <a:lstStyle/>
            <a:p>
              <a:pPr algn="ctr"/>
              <a:r>
                <a:rPr lang="en-US" b="1"/>
                <a:t>SPIRILLUM</a:t>
              </a: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Bacterial Arrangements</a:t>
            </a:r>
            <a:endParaRPr lang="ar-SA" dirty="0"/>
          </a:p>
        </p:txBody>
      </p:sp>
      <p:sp>
        <p:nvSpPr>
          <p:cNvPr id="6" name="Content Placeholder 5"/>
          <p:cNvSpPr>
            <a:spLocks noGrp="1"/>
          </p:cNvSpPr>
          <p:nvPr>
            <p:ph idx="1"/>
          </p:nvPr>
        </p:nvSpPr>
        <p:spPr/>
        <p:txBody>
          <a:bodyPr/>
          <a:lstStyle/>
          <a:p>
            <a:r>
              <a:rPr lang="en-US" dirty="0" smtClean="0">
                <a:solidFill>
                  <a:schemeClr val="tx1"/>
                </a:solidFill>
              </a:rPr>
              <a:t>Two factors that affect bacterial arrangements:</a:t>
            </a:r>
          </a:p>
          <a:p>
            <a:endParaRPr lang="en-US" dirty="0" smtClean="0">
              <a:solidFill>
                <a:schemeClr val="tx1"/>
              </a:solidFill>
            </a:endParaRPr>
          </a:p>
          <a:p>
            <a:pPr lvl="1"/>
            <a:r>
              <a:rPr lang="en-US" dirty="0" smtClean="0">
                <a:solidFill>
                  <a:schemeClr val="tx1"/>
                </a:solidFill>
              </a:rPr>
              <a:t>Plane of division </a:t>
            </a:r>
          </a:p>
          <a:p>
            <a:pPr lvl="1"/>
            <a:endParaRPr lang="en-US" dirty="0" smtClean="0">
              <a:solidFill>
                <a:schemeClr val="tx1"/>
              </a:solidFill>
            </a:endParaRPr>
          </a:p>
          <a:p>
            <a:pPr lvl="1"/>
            <a:r>
              <a:rPr lang="en-US" dirty="0" smtClean="0">
                <a:solidFill>
                  <a:schemeClr val="tx1"/>
                </a:solidFill>
              </a:rPr>
              <a:t>Position taken after  cell division</a:t>
            </a:r>
          </a:p>
          <a:p>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http://classes.midlandstech.com/carterp/Courses/bio225/chap04/04-01_CocciArrange_1.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57158" y="357166"/>
            <a:ext cx="8786842" cy="2444746"/>
          </a:xfrm>
        </p:spPr>
        <p:txBody>
          <a:bodyPr/>
          <a:lstStyle/>
          <a:p>
            <a:r>
              <a:rPr lang="en-US" sz="3200" b="1" dirty="0" smtClean="0"/>
              <a:t>Pairs:</a:t>
            </a:r>
            <a:br>
              <a:rPr lang="en-US" sz="3200" b="1" dirty="0" smtClean="0"/>
            </a:br>
            <a:r>
              <a:rPr lang="en-US" sz="3200" b="1" dirty="0" smtClean="0"/>
              <a:t> </a:t>
            </a:r>
            <a:r>
              <a:rPr lang="en-US" sz="3200" dirty="0" smtClean="0"/>
              <a:t>	 </a:t>
            </a:r>
            <a:br>
              <a:rPr lang="en-US" sz="3200" dirty="0" smtClean="0"/>
            </a:br>
            <a:r>
              <a:rPr lang="en-US" sz="3200" dirty="0" smtClean="0"/>
              <a:t>– </a:t>
            </a:r>
            <a:r>
              <a:rPr lang="en-US" sz="3200" dirty="0" err="1" smtClean="0"/>
              <a:t>diplococci</a:t>
            </a:r>
            <a:r>
              <a:rPr lang="en-US" sz="3200" dirty="0" smtClean="0"/>
              <a:t> (e.g. </a:t>
            </a:r>
            <a:r>
              <a:rPr lang="en-US" sz="3200" i="1" dirty="0" err="1" smtClean="0"/>
              <a:t>N.gonorrheae</a:t>
            </a:r>
            <a:r>
              <a:rPr lang="en-US" sz="3200" dirty="0" smtClean="0"/>
              <a:t>)</a:t>
            </a:r>
            <a:br>
              <a:rPr lang="en-US" sz="3200" dirty="0" smtClean="0"/>
            </a:br>
            <a:r>
              <a:rPr lang="en-US" sz="3200" dirty="0" smtClean="0"/>
              <a:t/>
            </a:r>
            <a:br>
              <a:rPr lang="en-US" sz="3200" dirty="0" smtClean="0"/>
            </a:br>
            <a:endParaRPr lang="ar-SA" sz="3200" dirty="0"/>
          </a:p>
        </p:txBody>
      </p:sp>
      <p:grpSp>
        <p:nvGrpSpPr>
          <p:cNvPr id="9" name="Group 8"/>
          <p:cNvGrpSpPr/>
          <p:nvPr/>
        </p:nvGrpSpPr>
        <p:grpSpPr>
          <a:xfrm>
            <a:off x="2428860" y="2500306"/>
            <a:ext cx="4114800" cy="3341688"/>
            <a:chOff x="381000" y="3352800"/>
            <a:chExt cx="4114800" cy="3341688"/>
          </a:xfrm>
        </p:grpSpPr>
        <p:pic>
          <p:nvPicPr>
            <p:cNvPr id="10" name="Picture 4" descr="http://images.brighthub.com/32/0/3200553751adba0d9dd53de889d6d2c2a35e32a0_small.jpg"/>
            <p:cNvPicPr>
              <a:picLocks noChangeAspect="1" noChangeArrowheads="1"/>
            </p:cNvPicPr>
            <p:nvPr/>
          </p:nvPicPr>
          <p:blipFill>
            <a:blip r:embed="rId2"/>
            <a:srcRect/>
            <a:stretch>
              <a:fillRect/>
            </a:stretch>
          </p:blipFill>
          <p:spPr bwMode="auto">
            <a:xfrm>
              <a:off x="381000" y="3352800"/>
              <a:ext cx="4114800" cy="2971800"/>
            </a:xfrm>
            <a:prstGeom prst="rect">
              <a:avLst/>
            </a:prstGeom>
            <a:noFill/>
            <a:ln w="9525">
              <a:noFill/>
              <a:miter lim="800000"/>
              <a:headEnd/>
              <a:tailEnd/>
            </a:ln>
          </p:spPr>
        </p:pic>
        <p:sp>
          <p:nvSpPr>
            <p:cNvPr id="11" name="TextBox 5"/>
            <p:cNvSpPr txBox="1">
              <a:spLocks noChangeArrowheads="1"/>
            </p:cNvSpPr>
            <p:nvPr/>
          </p:nvSpPr>
          <p:spPr bwMode="auto">
            <a:xfrm>
              <a:off x="457200" y="6324600"/>
              <a:ext cx="3886200" cy="369888"/>
            </a:xfrm>
            <a:prstGeom prst="rect">
              <a:avLst/>
            </a:prstGeom>
            <a:noFill/>
            <a:ln w="9525">
              <a:noFill/>
              <a:miter lim="800000"/>
              <a:headEnd/>
              <a:tailEnd/>
            </a:ln>
          </p:spPr>
          <p:txBody>
            <a:bodyPr>
              <a:spAutoFit/>
            </a:bodyPr>
            <a:lstStyle/>
            <a:p>
              <a:pPr algn="ctr"/>
              <a:r>
                <a:rPr lang="en-US" b="1"/>
                <a:t>DIPLOCOCCI</a:t>
              </a: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500034" y="714356"/>
            <a:ext cx="8229600" cy="968375"/>
          </a:xfrm>
          <a:prstGeom prst="rect">
            <a:avLst/>
          </a:prstGeom>
        </p:spPr>
        <p:txBody>
          <a:bodyPr/>
          <a:lstStyle/>
          <a:p>
            <a:pPr marL="228600" marR="0" lvl="0" indent="-228600" algn="l" defTabSz="914400" rtl="0" eaLnBrk="1" fontAlgn="auto" latinLnBrk="0" hangingPunct="1">
              <a:lnSpc>
                <a:spcPct val="100000"/>
              </a:lnSpc>
              <a:spcBef>
                <a:spcPts val="2000"/>
              </a:spcBef>
              <a:spcAft>
                <a:spcPts val="0"/>
              </a:spcAft>
              <a:buClr>
                <a:schemeClr val="accent1"/>
              </a:buClr>
              <a:buSzPct val="75000"/>
              <a:buFont typeface="Wingdings" pitchFamily="2" charset="2"/>
              <a:buChar char="n"/>
              <a:tabLst/>
              <a:defRPr/>
            </a:pPr>
            <a:r>
              <a:rPr kumimoji="0" lang="en-US" sz="2800" b="1" i="0" u="none" strike="noStrike" kern="1200" cap="none" spc="0" normalizeH="0" baseline="0" noProof="0" dirty="0" smtClean="0">
                <a:ln>
                  <a:noFill/>
                </a:ln>
                <a:solidFill>
                  <a:schemeClr val="accent2">
                    <a:lumMod val="75000"/>
                    <a:lumOff val="25000"/>
                  </a:schemeClr>
                </a:solidFill>
                <a:effectLst/>
                <a:uLnTx/>
                <a:uFillTx/>
                <a:latin typeface="+mn-lt"/>
                <a:ea typeface="+mn-ea"/>
                <a:cs typeface="+mn-cs"/>
              </a:rPr>
              <a:t>Chains 	</a:t>
            </a:r>
            <a:r>
              <a:rPr kumimoji="0" lang="en-US" sz="2800" b="1" i="0" u="none" strike="noStrike" kern="1200" cap="none" spc="0" normalizeH="0" baseline="0" noProof="0" dirty="0" smtClean="0">
                <a:ln>
                  <a:noFill/>
                </a:ln>
                <a:effectLst/>
                <a:uLnTx/>
                <a:uFillTx/>
                <a:latin typeface="+mn-lt"/>
                <a:ea typeface="+mn-ea"/>
                <a:cs typeface="+mn-cs"/>
              </a:rPr>
              <a:t>			– streptococci, 						</a:t>
            </a:r>
          </a:p>
        </p:txBody>
      </p:sp>
      <p:grpSp>
        <p:nvGrpSpPr>
          <p:cNvPr id="4" name="Group 3"/>
          <p:cNvGrpSpPr/>
          <p:nvPr/>
        </p:nvGrpSpPr>
        <p:grpSpPr>
          <a:xfrm>
            <a:off x="2643174" y="2214554"/>
            <a:ext cx="3875497" cy="3643338"/>
            <a:chOff x="228600" y="3124200"/>
            <a:chExt cx="3733800" cy="3036888"/>
          </a:xfrm>
        </p:grpSpPr>
        <p:pic>
          <p:nvPicPr>
            <p:cNvPr id="5" name="Picture 5" descr="http://images.brighthub.com/eb/0/eb0084bc8ef7bdc430dea7ed850980406c939a05_small.jpg"/>
            <p:cNvPicPr>
              <a:picLocks noChangeAspect="1" noChangeArrowheads="1"/>
            </p:cNvPicPr>
            <p:nvPr/>
          </p:nvPicPr>
          <p:blipFill>
            <a:blip r:embed="rId2"/>
            <a:srcRect/>
            <a:stretch>
              <a:fillRect/>
            </a:stretch>
          </p:blipFill>
          <p:spPr bwMode="auto">
            <a:xfrm>
              <a:off x="228600" y="3124200"/>
              <a:ext cx="3733800" cy="2667000"/>
            </a:xfrm>
            <a:prstGeom prst="rect">
              <a:avLst/>
            </a:prstGeom>
            <a:noFill/>
            <a:ln w="9525">
              <a:noFill/>
              <a:miter lim="800000"/>
              <a:headEnd/>
              <a:tailEnd/>
            </a:ln>
          </p:spPr>
        </p:pic>
        <p:sp>
          <p:nvSpPr>
            <p:cNvPr id="6" name="TextBox 4"/>
            <p:cNvSpPr txBox="1">
              <a:spLocks noChangeArrowheads="1"/>
            </p:cNvSpPr>
            <p:nvPr/>
          </p:nvSpPr>
          <p:spPr bwMode="auto">
            <a:xfrm>
              <a:off x="228600" y="5791200"/>
              <a:ext cx="3733800" cy="369888"/>
            </a:xfrm>
            <a:prstGeom prst="rect">
              <a:avLst/>
            </a:prstGeom>
            <a:noFill/>
            <a:ln w="9525">
              <a:noFill/>
              <a:miter lim="800000"/>
              <a:headEnd/>
              <a:tailEnd/>
            </a:ln>
          </p:spPr>
          <p:txBody>
            <a:bodyPr>
              <a:spAutoFit/>
            </a:bodyPr>
            <a:lstStyle/>
            <a:p>
              <a:pPr algn="ctr"/>
              <a:r>
                <a:rPr lang="en-US" b="1"/>
                <a:t>STREPTOCOCCI</a:t>
              </a: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428596" y="928670"/>
            <a:ext cx="8229600" cy="968375"/>
          </a:xfrm>
          <a:prstGeom prst="rect">
            <a:avLst/>
          </a:prstGeom>
        </p:spPr>
        <p:txBody>
          <a:bodyPr/>
          <a:lstStyle/>
          <a:p>
            <a:pPr marL="228600" marR="0" lvl="0" indent="-228600" algn="l" defTabSz="914400" rtl="0" eaLnBrk="1" fontAlgn="auto" latinLnBrk="0" hangingPunct="1">
              <a:lnSpc>
                <a:spcPct val="100000"/>
              </a:lnSpc>
              <a:spcBef>
                <a:spcPts val="2000"/>
              </a:spcBef>
              <a:spcAft>
                <a:spcPts val="0"/>
              </a:spcAft>
              <a:buClr>
                <a:schemeClr val="accent1"/>
              </a:buClr>
              <a:buSzPct val="75000"/>
              <a:buFont typeface="Wingdings" pitchFamily="2" charset="2"/>
              <a:buChar char="n"/>
              <a:tabLst/>
              <a:defRPr/>
            </a:pPr>
            <a:r>
              <a:rPr kumimoji="0" lang="en-US" sz="2800" b="1" i="0" u="none" strike="noStrike" kern="1200" cap="none" spc="0" normalizeH="0" baseline="0" noProof="0" dirty="0" smtClean="0">
                <a:ln>
                  <a:noFill/>
                </a:ln>
                <a:solidFill>
                  <a:schemeClr val="accent2">
                    <a:lumMod val="75000"/>
                    <a:lumOff val="25000"/>
                  </a:schemeClr>
                </a:solidFill>
                <a:effectLst/>
                <a:uLnTx/>
                <a:uFillTx/>
                <a:latin typeface="+mn-lt"/>
                <a:ea typeface="+mn-ea"/>
                <a:cs typeface="+mn-cs"/>
              </a:rPr>
              <a:t>Grapelike clusters 	</a:t>
            </a:r>
            <a:r>
              <a:rPr kumimoji="0" lang="en-US" sz="2800" b="1" i="0" u="none" strike="noStrike" kern="1200" cap="none" spc="0" normalizeH="0" baseline="0" noProof="0" dirty="0" smtClean="0">
                <a:ln>
                  <a:noFill/>
                </a:ln>
                <a:effectLst/>
                <a:uLnTx/>
                <a:uFillTx/>
                <a:latin typeface="+mn-lt"/>
                <a:ea typeface="+mn-ea"/>
                <a:cs typeface="+mn-cs"/>
              </a:rPr>
              <a:t>	– staphylococci</a:t>
            </a:r>
          </a:p>
        </p:txBody>
      </p:sp>
      <p:grpSp>
        <p:nvGrpSpPr>
          <p:cNvPr id="3" name="Group 2"/>
          <p:cNvGrpSpPr/>
          <p:nvPr/>
        </p:nvGrpSpPr>
        <p:grpSpPr>
          <a:xfrm>
            <a:off x="685800" y="2000240"/>
            <a:ext cx="8101042" cy="4313248"/>
            <a:chOff x="685800" y="2590800"/>
            <a:chExt cx="7848600" cy="3722688"/>
          </a:xfrm>
        </p:grpSpPr>
        <p:pic>
          <p:nvPicPr>
            <p:cNvPr id="4" name="Picture 2" descr="http://images.brighthub.com/73/e/73ed7d1090352b6c154bd43b1c6c46366b89cda8_small.jpg"/>
            <p:cNvPicPr>
              <a:picLocks noChangeAspect="1" noChangeArrowheads="1"/>
            </p:cNvPicPr>
            <p:nvPr/>
          </p:nvPicPr>
          <p:blipFill>
            <a:blip r:embed="rId2"/>
            <a:srcRect/>
            <a:stretch>
              <a:fillRect/>
            </a:stretch>
          </p:blipFill>
          <p:spPr bwMode="auto">
            <a:xfrm>
              <a:off x="685800" y="2590800"/>
              <a:ext cx="7848600" cy="3352800"/>
            </a:xfrm>
            <a:prstGeom prst="rect">
              <a:avLst/>
            </a:prstGeom>
            <a:noFill/>
            <a:ln w="9525">
              <a:noFill/>
              <a:miter lim="800000"/>
              <a:headEnd/>
              <a:tailEnd/>
            </a:ln>
          </p:spPr>
        </p:pic>
        <p:sp>
          <p:nvSpPr>
            <p:cNvPr id="5" name="TextBox 4"/>
            <p:cNvSpPr txBox="1">
              <a:spLocks noChangeArrowheads="1"/>
            </p:cNvSpPr>
            <p:nvPr/>
          </p:nvSpPr>
          <p:spPr bwMode="auto">
            <a:xfrm>
              <a:off x="2209800" y="5943600"/>
              <a:ext cx="4724400" cy="369888"/>
            </a:xfrm>
            <a:prstGeom prst="rect">
              <a:avLst/>
            </a:prstGeom>
            <a:noFill/>
            <a:ln w="9525">
              <a:noFill/>
              <a:miter lim="800000"/>
              <a:headEnd/>
              <a:tailEnd/>
            </a:ln>
          </p:spPr>
          <p:txBody>
            <a:bodyPr>
              <a:spAutoFit/>
            </a:bodyPr>
            <a:lstStyle/>
            <a:p>
              <a:pPr algn="ctr"/>
              <a:r>
                <a:rPr lang="en-US" b="1"/>
                <a:t>STAPHYLOCOCCI</a:t>
              </a:r>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642910" y="714356"/>
            <a:ext cx="8229600" cy="739775"/>
          </a:xfrm>
          <a:prstGeom prst="rect">
            <a:avLst/>
          </a:prstGeom>
        </p:spPr>
        <p:txBody>
          <a:bodyPr/>
          <a:lstStyle/>
          <a:p>
            <a:pPr marL="228600" marR="0" lvl="0" indent="-228600" algn="l" defTabSz="914400" rtl="0" eaLnBrk="1" fontAlgn="auto" latinLnBrk="0" hangingPunct="1">
              <a:lnSpc>
                <a:spcPct val="100000"/>
              </a:lnSpc>
              <a:spcBef>
                <a:spcPts val="2000"/>
              </a:spcBef>
              <a:spcAft>
                <a:spcPts val="0"/>
              </a:spcAft>
              <a:buClr>
                <a:schemeClr val="accent1"/>
              </a:buClr>
              <a:buSzPct val="75000"/>
              <a:buFont typeface="Wingdings" pitchFamily="2" charset="2"/>
              <a:buChar char="n"/>
              <a:tabLst/>
              <a:defRPr/>
            </a:pPr>
            <a:r>
              <a:rPr kumimoji="0" lang="en-US" sz="2400" b="1" i="0" u="none" strike="noStrike" kern="1200" cap="none" spc="0" normalizeH="0" baseline="0" noProof="0" dirty="0" smtClean="0">
                <a:ln>
                  <a:noFill/>
                </a:ln>
                <a:solidFill>
                  <a:schemeClr val="accent2">
                    <a:lumMod val="75000"/>
                    <a:lumOff val="25000"/>
                  </a:schemeClr>
                </a:solidFill>
                <a:effectLst/>
                <a:uLnTx/>
                <a:uFillTx/>
                <a:latin typeface="+mn-lt"/>
                <a:ea typeface="+mn-ea"/>
                <a:cs typeface="+mn-cs"/>
              </a:rPr>
              <a:t>Groups of four          </a:t>
            </a:r>
            <a:r>
              <a:rPr kumimoji="0" lang="en-US" sz="2400" b="1" i="0" u="none" strike="noStrike" kern="1200" cap="none" spc="0" normalizeH="0" baseline="0" noProof="0" dirty="0" smtClean="0">
                <a:ln>
                  <a:noFill/>
                </a:ln>
                <a:effectLst/>
                <a:uLnTx/>
                <a:uFillTx/>
                <a:latin typeface="+mn-lt"/>
                <a:ea typeface="+mn-ea"/>
                <a:cs typeface="+mn-cs"/>
              </a:rPr>
              <a:t>– tetrads (e.g., </a:t>
            </a:r>
            <a:r>
              <a:rPr kumimoji="0" lang="en-US" sz="2400" b="1" i="1" u="none" strike="noStrike" kern="1200" cap="none" spc="0" normalizeH="0" baseline="0" noProof="0" dirty="0" err="1" smtClean="0">
                <a:ln>
                  <a:noFill/>
                </a:ln>
                <a:effectLst/>
                <a:uLnTx/>
                <a:uFillTx/>
                <a:latin typeface="+mn-lt"/>
                <a:ea typeface="+mn-ea"/>
                <a:cs typeface="+mn-cs"/>
              </a:rPr>
              <a:t>Peptococcus</a:t>
            </a:r>
            <a:r>
              <a:rPr kumimoji="0" lang="en-US" sz="2400" b="1" i="0" u="none" strike="noStrike" kern="1200" cap="none" spc="0" normalizeH="0" baseline="0" noProof="0" dirty="0" smtClean="0">
                <a:ln>
                  <a:noFill/>
                </a:ln>
                <a:effectLst/>
                <a:uLnTx/>
                <a:uFillTx/>
                <a:latin typeface="+mn-lt"/>
                <a:ea typeface="+mn-ea"/>
                <a:cs typeface="+mn-cs"/>
              </a:rPr>
              <a:t>)</a:t>
            </a:r>
          </a:p>
        </p:txBody>
      </p:sp>
      <p:grpSp>
        <p:nvGrpSpPr>
          <p:cNvPr id="3" name="Group 2"/>
          <p:cNvGrpSpPr/>
          <p:nvPr/>
        </p:nvGrpSpPr>
        <p:grpSpPr>
          <a:xfrm>
            <a:off x="2209800" y="2000240"/>
            <a:ext cx="5219720" cy="3932248"/>
            <a:chOff x="2209800" y="2819400"/>
            <a:chExt cx="4114800" cy="3113088"/>
          </a:xfrm>
        </p:grpSpPr>
        <p:pic>
          <p:nvPicPr>
            <p:cNvPr id="4" name="Picture 2" descr="http://www.uphs.upenn.edu/bugdrug/antibiotic_manual/p_tetrad.jpg"/>
            <p:cNvPicPr>
              <a:picLocks noChangeAspect="1" noChangeArrowheads="1"/>
            </p:cNvPicPr>
            <p:nvPr/>
          </p:nvPicPr>
          <p:blipFill>
            <a:blip r:embed="rId2"/>
            <a:srcRect l="10277" t="25714" r="77110" b="25714"/>
            <a:stretch>
              <a:fillRect/>
            </a:stretch>
          </p:blipFill>
          <p:spPr bwMode="auto">
            <a:xfrm>
              <a:off x="2209800" y="2819400"/>
              <a:ext cx="4114800" cy="2362200"/>
            </a:xfrm>
            <a:prstGeom prst="rect">
              <a:avLst/>
            </a:prstGeom>
            <a:noFill/>
            <a:ln w="9525">
              <a:noFill/>
              <a:miter lim="800000"/>
              <a:headEnd/>
              <a:tailEnd/>
            </a:ln>
          </p:spPr>
        </p:pic>
        <p:sp>
          <p:nvSpPr>
            <p:cNvPr id="5" name="TextBox 4"/>
            <p:cNvSpPr txBox="1">
              <a:spLocks noChangeArrowheads="1"/>
            </p:cNvSpPr>
            <p:nvPr/>
          </p:nvSpPr>
          <p:spPr bwMode="auto">
            <a:xfrm>
              <a:off x="2895600" y="5562600"/>
              <a:ext cx="2362200" cy="369888"/>
            </a:xfrm>
            <a:prstGeom prst="rect">
              <a:avLst/>
            </a:prstGeom>
            <a:noFill/>
            <a:ln w="9525">
              <a:noFill/>
              <a:miter lim="800000"/>
              <a:headEnd/>
              <a:tailEnd/>
            </a:ln>
          </p:spPr>
          <p:txBody>
            <a:bodyPr>
              <a:spAutoFit/>
            </a:bodyPr>
            <a:lstStyle/>
            <a:p>
              <a:pPr algn="ctr"/>
              <a:r>
                <a:rPr lang="en-US" b="1"/>
                <a:t>TETRADS</a:t>
              </a: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500034" y="928670"/>
            <a:ext cx="8229600" cy="968375"/>
          </a:xfrm>
          <a:prstGeom prst="rect">
            <a:avLst/>
          </a:prstGeom>
        </p:spPr>
        <p:txBody>
          <a:bodyPr/>
          <a:lstStyle/>
          <a:p>
            <a:pPr marL="228600" marR="0" lvl="0" indent="-228600" algn="l" defTabSz="914400" rtl="0" eaLnBrk="1" fontAlgn="auto" latinLnBrk="0" hangingPunct="1">
              <a:lnSpc>
                <a:spcPct val="100000"/>
              </a:lnSpc>
              <a:spcBef>
                <a:spcPts val="2000"/>
              </a:spcBef>
              <a:spcAft>
                <a:spcPts val="0"/>
              </a:spcAft>
              <a:buClr>
                <a:schemeClr val="accent1"/>
              </a:buClr>
              <a:buSzPct val="75000"/>
              <a:buFont typeface="Wingdings" pitchFamily="2" charset="2"/>
              <a:buChar char="n"/>
              <a:tabLst/>
              <a:defRPr/>
            </a:pPr>
            <a:r>
              <a:rPr kumimoji="0" lang="en-US" sz="2400" b="1" i="0" u="none" strike="noStrike" kern="1200" cap="none" spc="0" normalizeH="0" baseline="0" noProof="0" dirty="0" smtClean="0">
                <a:ln>
                  <a:noFill/>
                </a:ln>
                <a:solidFill>
                  <a:schemeClr val="accent2">
                    <a:lumMod val="75000"/>
                    <a:lumOff val="25000"/>
                  </a:schemeClr>
                </a:solidFill>
                <a:effectLst/>
                <a:uLnTx/>
                <a:uFillTx/>
                <a:latin typeface="+mn-lt"/>
                <a:ea typeface="+mn-ea"/>
                <a:cs typeface="+mn-cs"/>
              </a:rPr>
              <a:t>Packets of eight                  </a:t>
            </a:r>
            <a:r>
              <a:rPr kumimoji="0" lang="en-US" sz="2400" b="1" i="0" u="none" strike="noStrike" kern="1200" cap="none" spc="0" normalizeH="0" baseline="0" noProof="0" dirty="0" smtClean="0">
                <a:ln>
                  <a:noFill/>
                </a:ln>
                <a:effectLst/>
                <a:uLnTx/>
                <a:uFillTx/>
                <a:latin typeface="+mn-lt"/>
                <a:ea typeface="+mn-ea"/>
                <a:cs typeface="+mn-cs"/>
              </a:rPr>
              <a:t> – </a:t>
            </a:r>
            <a:r>
              <a:rPr kumimoji="0" lang="en-US" sz="2400" b="1" i="0" u="none" strike="noStrike" kern="1200" cap="none" spc="0" normalizeH="0" baseline="0" noProof="0" dirty="0" err="1" smtClean="0">
                <a:ln>
                  <a:noFill/>
                </a:ln>
                <a:effectLst/>
                <a:uLnTx/>
                <a:uFillTx/>
                <a:latin typeface="+mn-lt"/>
                <a:ea typeface="+mn-ea"/>
                <a:cs typeface="+mn-cs"/>
              </a:rPr>
              <a:t>cuboidal</a:t>
            </a:r>
            <a:r>
              <a:rPr kumimoji="0" lang="en-US" sz="2400" b="1" i="0" u="none" strike="noStrike" kern="1200" cap="none" spc="0" normalizeH="0" baseline="0" noProof="0" dirty="0" smtClean="0">
                <a:ln>
                  <a:noFill/>
                </a:ln>
                <a:effectLst/>
                <a:uLnTx/>
                <a:uFillTx/>
                <a:latin typeface="+mn-lt"/>
                <a:ea typeface="+mn-ea"/>
                <a:cs typeface="+mn-cs"/>
              </a:rPr>
              <a:t> (e.g., </a:t>
            </a:r>
            <a:r>
              <a:rPr kumimoji="0" lang="en-US" sz="2400" b="1" i="1" u="none" strike="noStrike" kern="1200" cap="none" spc="0" normalizeH="0" baseline="0" noProof="0" dirty="0" err="1" smtClean="0">
                <a:ln>
                  <a:noFill/>
                </a:ln>
                <a:effectLst/>
                <a:uLnTx/>
                <a:uFillTx/>
                <a:latin typeface="+mn-lt"/>
                <a:ea typeface="+mn-ea"/>
                <a:cs typeface="+mn-cs"/>
              </a:rPr>
              <a:t>Sarcinae</a:t>
            </a:r>
            <a:r>
              <a:rPr kumimoji="0" lang="en-US" sz="2400" b="1" i="0" u="none" strike="noStrike" kern="1200" cap="none" spc="0" normalizeH="0" baseline="0" noProof="0" dirty="0" smtClean="0">
                <a:ln>
                  <a:noFill/>
                </a:ln>
                <a:effectLst/>
                <a:uLnTx/>
                <a:uFillTx/>
                <a:latin typeface="+mn-lt"/>
                <a:ea typeface="+mn-ea"/>
                <a:cs typeface="+mn-cs"/>
              </a:rPr>
              <a:t>)</a:t>
            </a:r>
          </a:p>
          <a:p>
            <a:pPr marL="228600" marR="0" lvl="0" indent="-228600" algn="l" defTabSz="914400" rtl="0" eaLnBrk="1" fontAlgn="auto" latinLnBrk="0" hangingPunct="1">
              <a:lnSpc>
                <a:spcPct val="100000"/>
              </a:lnSpc>
              <a:spcBef>
                <a:spcPts val="2000"/>
              </a:spcBef>
              <a:spcAft>
                <a:spcPts val="0"/>
              </a:spcAft>
              <a:buClr>
                <a:schemeClr val="accent1"/>
              </a:buClr>
              <a:buSzPct val="75000"/>
              <a:buFont typeface="Wingdings" pitchFamily="2" charset="2"/>
              <a:buChar char="n"/>
              <a:tabLst/>
              <a:defRPr/>
            </a:pPr>
            <a:endParaRPr kumimoji="0" lang="en-US" sz="2000" b="1" i="0" u="none" strike="noStrike" kern="1200" cap="none" spc="0" normalizeH="0" baseline="0" noProof="0" dirty="0" smtClean="0">
              <a:ln>
                <a:noFill/>
              </a:ln>
              <a:solidFill>
                <a:schemeClr val="tx1">
                  <a:lumMod val="65000"/>
                  <a:lumOff val="35000"/>
                </a:schemeClr>
              </a:solidFill>
              <a:effectLst/>
              <a:uLnTx/>
              <a:uFillTx/>
              <a:latin typeface="+mn-lt"/>
              <a:ea typeface="+mn-ea"/>
              <a:cs typeface="+mn-cs"/>
            </a:endParaRPr>
          </a:p>
          <a:p>
            <a:pPr marL="228600" marR="0" lvl="0" indent="-228600" algn="l" defTabSz="914400" rtl="0" eaLnBrk="1" fontAlgn="auto" latinLnBrk="0" hangingPunct="1">
              <a:lnSpc>
                <a:spcPct val="100000"/>
              </a:lnSpc>
              <a:spcBef>
                <a:spcPts val="2000"/>
              </a:spcBef>
              <a:spcAft>
                <a:spcPts val="0"/>
              </a:spcAft>
              <a:buClr>
                <a:schemeClr val="accent1"/>
              </a:buClr>
              <a:buSzPct val="75000"/>
              <a:buFont typeface="Wingdings 2" pitchFamily="18" charset="2"/>
              <a:buNone/>
              <a:tabLst/>
              <a:defRPr/>
            </a:pPr>
            <a:endParaRPr kumimoji="0" lang="en-US" sz="20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endParaRPr>
          </a:p>
          <a:p>
            <a:pPr marL="228600" marR="0" lvl="0" indent="-228600" algn="l" defTabSz="914400" rtl="0" eaLnBrk="1" fontAlgn="auto" latinLnBrk="0" hangingPunct="1">
              <a:lnSpc>
                <a:spcPct val="100000"/>
              </a:lnSpc>
              <a:spcBef>
                <a:spcPts val="2000"/>
              </a:spcBef>
              <a:spcAft>
                <a:spcPts val="0"/>
              </a:spcAft>
              <a:buClr>
                <a:schemeClr val="accent1"/>
              </a:buClr>
              <a:buSzPct val="75000"/>
              <a:buFont typeface="Wingdings" pitchFamily="2" charset="2"/>
              <a:buChar char="n"/>
              <a:tabLst/>
              <a:defRPr/>
            </a:pPr>
            <a:endParaRPr kumimoji="0" lang="en-US" sz="20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endParaRPr>
          </a:p>
          <a:p>
            <a:pPr marL="228600" marR="0" lvl="0" indent="-228600" algn="l" defTabSz="914400" rtl="0" eaLnBrk="1" fontAlgn="auto" latinLnBrk="0" hangingPunct="1">
              <a:lnSpc>
                <a:spcPct val="100000"/>
              </a:lnSpc>
              <a:spcBef>
                <a:spcPts val="2000"/>
              </a:spcBef>
              <a:spcAft>
                <a:spcPts val="0"/>
              </a:spcAft>
              <a:buClr>
                <a:schemeClr val="accent1"/>
              </a:buClr>
              <a:buSzPct val="75000"/>
              <a:buFont typeface="Wingdings 2" pitchFamily="18" charset="2"/>
              <a:buNone/>
              <a:tabLst/>
              <a:defRPr/>
            </a:pPr>
            <a:endParaRPr kumimoji="0" lang="en-US" sz="20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endParaRPr>
          </a:p>
        </p:txBody>
      </p:sp>
      <p:grpSp>
        <p:nvGrpSpPr>
          <p:cNvPr id="5" name="Group 4"/>
          <p:cNvGrpSpPr/>
          <p:nvPr/>
        </p:nvGrpSpPr>
        <p:grpSpPr>
          <a:xfrm>
            <a:off x="1981200" y="2590800"/>
            <a:ext cx="5105400" cy="3189288"/>
            <a:chOff x="1981200" y="2590800"/>
            <a:chExt cx="5105400" cy="3189288"/>
          </a:xfrm>
        </p:grpSpPr>
        <p:pic>
          <p:nvPicPr>
            <p:cNvPr id="6" name="Picture 2" descr="http://mansfield.osu.edu/~sabedon/003cocci.gif"/>
            <p:cNvPicPr>
              <a:picLocks noChangeAspect="1" noChangeArrowheads="1"/>
            </p:cNvPicPr>
            <p:nvPr/>
          </p:nvPicPr>
          <p:blipFill>
            <a:blip r:embed="rId2"/>
            <a:srcRect l="29167" t="31250" r="48611" b="43750"/>
            <a:stretch>
              <a:fillRect/>
            </a:stretch>
          </p:blipFill>
          <p:spPr bwMode="auto">
            <a:xfrm>
              <a:off x="1981200" y="2590800"/>
              <a:ext cx="5105400" cy="2667000"/>
            </a:xfrm>
            <a:prstGeom prst="rect">
              <a:avLst/>
            </a:prstGeom>
            <a:noFill/>
            <a:ln w="9525">
              <a:noFill/>
              <a:miter lim="800000"/>
              <a:headEnd/>
              <a:tailEnd/>
            </a:ln>
          </p:spPr>
        </p:pic>
        <p:sp>
          <p:nvSpPr>
            <p:cNvPr id="7" name="TextBox 4"/>
            <p:cNvSpPr txBox="1">
              <a:spLocks noChangeArrowheads="1"/>
            </p:cNvSpPr>
            <p:nvPr/>
          </p:nvSpPr>
          <p:spPr bwMode="auto">
            <a:xfrm>
              <a:off x="3124200" y="5410200"/>
              <a:ext cx="2743200" cy="369888"/>
            </a:xfrm>
            <a:prstGeom prst="rect">
              <a:avLst/>
            </a:prstGeom>
            <a:noFill/>
            <a:ln w="9525">
              <a:noFill/>
              <a:miter lim="800000"/>
              <a:headEnd/>
              <a:tailEnd/>
            </a:ln>
          </p:spPr>
          <p:txBody>
            <a:bodyPr>
              <a:spAutoFit/>
            </a:bodyPr>
            <a:lstStyle/>
            <a:p>
              <a:pPr algn="ctr"/>
              <a:r>
                <a:rPr lang="en-US" b="1"/>
                <a:t>PACKETS OF EIGHT</a:t>
              </a: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428596" y="714356"/>
            <a:ext cx="8229600" cy="1730375"/>
          </a:xfrm>
          <a:prstGeom prst="rect">
            <a:avLst/>
          </a:prstGeom>
        </p:spPr>
        <p:txBody>
          <a:bodyPr/>
          <a:lstStyle/>
          <a:p>
            <a:pPr marL="228600" marR="0" lvl="0" indent="-228600" algn="l" defTabSz="914400" rtl="0" eaLnBrk="1" fontAlgn="auto" latinLnBrk="0" hangingPunct="1">
              <a:lnSpc>
                <a:spcPct val="100000"/>
              </a:lnSpc>
              <a:spcBef>
                <a:spcPts val="2000"/>
              </a:spcBef>
              <a:spcAft>
                <a:spcPts val="0"/>
              </a:spcAft>
              <a:buClr>
                <a:schemeClr val="accent1"/>
              </a:buClr>
              <a:buSzPct val="75000"/>
              <a:buFont typeface="Wingdings" pitchFamily="2" charset="2"/>
              <a:buChar char="n"/>
              <a:tabLst/>
              <a:defRPr/>
            </a:pPr>
            <a:r>
              <a:rPr kumimoji="0" lang="en-US" sz="2400" b="1"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Palisades (slipping) 	   </a:t>
            </a:r>
          </a:p>
          <a:p>
            <a:pPr marL="228600" marR="0" lvl="0" indent="-228600" algn="l" defTabSz="914400" rtl="0" eaLnBrk="1" fontAlgn="auto" latinLnBrk="0" hangingPunct="1">
              <a:lnSpc>
                <a:spcPct val="100000"/>
              </a:lnSpc>
              <a:spcBef>
                <a:spcPts val="2000"/>
              </a:spcBef>
              <a:spcAft>
                <a:spcPts val="0"/>
              </a:spcAft>
              <a:buClr>
                <a:schemeClr val="accent1"/>
              </a:buClr>
              <a:buSzPct val="75000"/>
              <a:buFont typeface="Wingdings" pitchFamily="2" charset="2"/>
              <a:buChar char="n"/>
              <a:tabLst/>
              <a:defRPr/>
            </a:pPr>
            <a:r>
              <a:rPr kumimoji="0" lang="en-US" sz="2400" b="1"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    – organisms tend to place 					themselves side by side 					 (e.g., </a:t>
            </a:r>
            <a:r>
              <a:rPr kumimoji="0" lang="en-US" sz="2400" b="1" i="1" u="none" strike="noStrike" kern="1200" cap="none" spc="0" normalizeH="0" baseline="0" noProof="0" dirty="0" err="1" smtClean="0">
                <a:ln>
                  <a:noFill/>
                </a:ln>
                <a:solidFill>
                  <a:schemeClr val="tx1">
                    <a:lumMod val="65000"/>
                    <a:lumOff val="35000"/>
                  </a:schemeClr>
                </a:solidFill>
                <a:effectLst/>
                <a:uLnTx/>
                <a:uFillTx/>
                <a:latin typeface="+mn-lt"/>
                <a:ea typeface="+mn-ea"/>
                <a:cs typeface="+mn-cs"/>
              </a:rPr>
              <a:t>Corynebacterium</a:t>
            </a:r>
            <a:r>
              <a:rPr kumimoji="0" lang="en-US" sz="2400" b="1"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a:t>
            </a:r>
          </a:p>
          <a:p>
            <a:pPr marL="228600" marR="0" lvl="0" indent="-228600" algn="l" defTabSz="914400" rtl="0" eaLnBrk="1" fontAlgn="auto" latinLnBrk="0" hangingPunct="1">
              <a:lnSpc>
                <a:spcPct val="100000"/>
              </a:lnSpc>
              <a:spcBef>
                <a:spcPts val="2000"/>
              </a:spcBef>
              <a:spcAft>
                <a:spcPts val="0"/>
              </a:spcAft>
              <a:buClr>
                <a:schemeClr val="accent1"/>
              </a:buClr>
              <a:buSzPct val="75000"/>
              <a:buFont typeface="Wingdings 2" pitchFamily="18" charset="2"/>
              <a:buNone/>
              <a:tabLst/>
              <a:defRPr/>
            </a:pPr>
            <a:endParaRPr kumimoji="0" lang="en-US" sz="24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endParaRPr>
          </a:p>
        </p:txBody>
      </p:sp>
      <p:grpSp>
        <p:nvGrpSpPr>
          <p:cNvPr id="3" name="Group 2"/>
          <p:cNvGrpSpPr/>
          <p:nvPr/>
        </p:nvGrpSpPr>
        <p:grpSpPr>
          <a:xfrm>
            <a:off x="2895600" y="2928934"/>
            <a:ext cx="3533788" cy="3232154"/>
            <a:chOff x="2895600" y="3352800"/>
            <a:chExt cx="2362200" cy="2808288"/>
          </a:xfrm>
        </p:grpSpPr>
        <p:pic>
          <p:nvPicPr>
            <p:cNvPr id="4" name="Picture 2" descr="http://loudoun.nvcc.edu/vetonline/VET132/micro/palisades2.gif"/>
            <p:cNvPicPr>
              <a:picLocks noChangeAspect="1" noChangeArrowheads="1"/>
            </p:cNvPicPr>
            <p:nvPr/>
          </p:nvPicPr>
          <p:blipFill>
            <a:blip r:embed="rId2"/>
            <a:srcRect l="28523" t="13817" r="29372" b="31850"/>
            <a:stretch>
              <a:fillRect/>
            </a:stretch>
          </p:blipFill>
          <p:spPr bwMode="auto">
            <a:xfrm>
              <a:off x="2895600" y="3352800"/>
              <a:ext cx="2362200" cy="2209800"/>
            </a:xfrm>
            <a:prstGeom prst="rect">
              <a:avLst/>
            </a:prstGeom>
            <a:noFill/>
            <a:ln w="9525">
              <a:noFill/>
              <a:miter lim="800000"/>
              <a:headEnd/>
              <a:tailEnd/>
            </a:ln>
          </p:spPr>
        </p:pic>
        <p:sp>
          <p:nvSpPr>
            <p:cNvPr id="5" name="TextBox 5"/>
            <p:cNvSpPr txBox="1">
              <a:spLocks noChangeArrowheads="1"/>
            </p:cNvSpPr>
            <p:nvPr/>
          </p:nvSpPr>
          <p:spPr bwMode="auto">
            <a:xfrm>
              <a:off x="2895600" y="5791200"/>
              <a:ext cx="2362200" cy="369888"/>
            </a:xfrm>
            <a:prstGeom prst="rect">
              <a:avLst/>
            </a:prstGeom>
            <a:noFill/>
            <a:ln w="9525">
              <a:noFill/>
              <a:miter lim="800000"/>
              <a:headEnd/>
              <a:tailEnd/>
            </a:ln>
          </p:spPr>
          <p:txBody>
            <a:bodyPr>
              <a:spAutoFit/>
            </a:bodyPr>
            <a:lstStyle/>
            <a:p>
              <a:pPr algn="ctr"/>
              <a:r>
                <a:rPr lang="en-US" b="1"/>
                <a:t>PALISADES</a:t>
              </a: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r="2392"/>
          <a:stretch/>
        </p:blipFill>
        <p:spPr>
          <a:xfrm>
            <a:off x="7023984" y="13552"/>
            <a:ext cx="2117789" cy="2653448"/>
          </a:xfrm>
          <a:prstGeom prst="rect">
            <a:avLst/>
          </a:prstGeom>
          <a:ln w="38100" cmpd="sng">
            <a:solidFill>
              <a:srgbClr val="008000"/>
            </a:solidFill>
          </a:ln>
        </p:spPr>
      </p:pic>
      <p:sp>
        <p:nvSpPr>
          <p:cNvPr id="2" name="Title 1"/>
          <p:cNvSpPr>
            <a:spLocks noGrp="1"/>
          </p:cNvSpPr>
          <p:nvPr>
            <p:ph type="title"/>
          </p:nvPr>
        </p:nvSpPr>
        <p:spPr>
          <a:xfrm>
            <a:off x="838200" y="1752600"/>
            <a:ext cx="7315200" cy="3733800"/>
          </a:xfrm>
        </p:spPr>
        <p:style>
          <a:lnRef idx="3">
            <a:schemeClr val="lt1"/>
          </a:lnRef>
          <a:fillRef idx="1">
            <a:schemeClr val="accent2"/>
          </a:fillRef>
          <a:effectRef idx="1">
            <a:schemeClr val="accent2"/>
          </a:effectRef>
          <a:fontRef idx="minor">
            <a:schemeClr val="lt1"/>
          </a:fontRef>
        </p:style>
        <p:txBody>
          <a:bodyPr/>
          <a:lstStyle/>
          <a:p>
            <a:pPr algn="ctr"/>
            <a:r>
              <a:rPr lang="en-US" dirty="0" smtClean="0"/>
              <a:t/>
            </a:r>
            <a:br>
              <a:rPr lang="en-US" dirty="0" smtClean="0"/>
            </a:br>
            <a:r>
              <a:rPr lang="en-US" sz="4400" dirty="0" smtClean="0"/>
              <a:t>Bacteria are the smallest and most versatile independently living cells known. </a:t>
            </a:r>
            <a:endParaRPr lang="en-US" sz="4400" dirty="0"/>
          </a:p>
        </p:txBody>
      </p:sp>
      <p:pic>
        <p:nvPicPr>
          <p:cNvPr id="5" name="Picture 4"/>
          <p:cNvPicPr>
            <a:picLocks noChangeAspect="1"/>
          </p:cNvPicPr>
          <p:nvPr/>
        </p:nvPicPr>
        <p:blipFill>
          <a:blip r:embed="rId3"/>
          <a:stretch>
            <a:fillRect/>
          </a:stretch>
        </p:blipFill>
        <p:spPr>
          <a:xfrm>
            <a:off x="0" y="0"/>
            <a:ext cx="3325427" cy="2209800"/>
          </a:xfrm>
          <a:prstGeom prst="rect">
            <a:avLst/>
          </a:prstGeom>
          <a:ln w="38100" cmpd="sng">
            <a:solidFill>
              <a:schemeClr val="tx2">
                <a:lumMod val="75000"/>
                <a:lumOff val="25000"/>
              </a:schemeClr>
            </a:solidFill>
          </a:ln>
        </p:spPr>
      </p:pic>
      <p:pic>
        <p:nvPicPr>
          <p:cNvPr id="6" name="Picture 5"/>
          <p:cNvPicPr>
            <a:picLocks noChangeAspect="1"/>
          </p:cNvPicPr>
          <p:nvPr/>
        </p:nvPicPr>
        <p:blipFill>
          <a:blip r:embed="rId4"/>
          <a:stretch>
            <a:fillRect/>
          </a:stretch>
        </p:blipFill>
        <p:spPr>
          <a:xfrm>
            <a:off x="6019799" y="4606390"/>
            <a:ext cx="3150321" cy="2251610"/>
          </a:xfrm>
          <a:prstGeom prst="rect">
            <a:avLst/>
          </a:prstGeom>
          <a:ln w="38100" cmpd="sng">
            <a:solidFill>
              <a:schemeClr val="accent2">
                <a:lumMod val="75000"/>
                <a:lumOff val="25000"/>
              </a:schemeClr>
            </a:solidFill>
          </a:ln>
        </p:spPr>
      </p:pic>
      <p:pic>
        <p:nvPicPr>
          <p:cNvPr id="7" name="Picture 6"/>
          <p:cNvPicPr>
            <a:picLocks noChangeAspect="1"/>
          </p:cNvPicPr>
          <p:nvPr/>
        </p:nvPicPr>
        <p:blipFill>
          <a:blip r:embed="rId5"/>
          <a:stretch>
            <a:fillRect/>
          </a:stretch>
        </p:blipFill>
        <p:spPr>
          <a:xfrm>
            <a:off x="0" y="4655148"/>
            <a:ext cx="2209800" cy="2202851"/>
          </a:xfrm>
          <a:prstGeom prst="rect">
            <a:avLst/>
          </a:prstGeom>
          <a:ln w="38100" cmpd="sng">
            <a:solidFill>
              <a:srgbClr val="008000"/>
            </a:solidFill>
          </a:ln>
        </p:spPr>
      </p:pic>
      <p:pic>
        <p:nvPicPr>
          <p:cNvPr id="8" name="Picture 7"/>
          <p:cNvPicPr>
            <a:picLocks noChangeAspect="1"/>
          </p:cNvPicPr>
          <p:nvPr/>
        </p:nvPicPr>
        <p:blipFill>
          <a:blip r:embed="rId6"/>
          <a:stretch>
            <a:fillRect/>
          </a:stretch>
        </p:blipFill>
        <p:spPr>
          <a:xfrm>
            <a:off x="3276599" y="5181600"/>
            <a:ext cx="2408881" cy="1676400"/>
          </a:xfrm>
          <a:prstGeom prst="rect">
            <a:avLst/>
          </a:prstGeom>
          <a:ln w="38100" cmpd="sng">
            <a:solidFill>
              <a:schemeClr val="accent6">
                <a:lumMod val="60000"/>
                <a:lumOff val="40000"/>
              </a:schemeClr>
            </a:solidFill>
          </a:ln>
        </p:spPr>
      </p:pic>
    </p:spTree>
    <p:extLst>
      <p:ext uri="{BB962C8B-B14F-4D97-AF65-F5344CB8AC3E}">
        <p14:creationId xmlns:p14="http://schemas.microsoft.com/office/powerpoint/2010/main" xmlns="" val="30097827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ch2f1.jpg"/>
          <p:cNvPicPr>
            <a:picLocks noChangeAspect="1"/>
          </p:cNvPicPr>
          <p:nvPr/>
        </p:nvPicPr>
        <p:blipFill>
          <a:blip r:embed="rId2"/>
          <a:srcRect b="53333"/>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357158" y="4572008"/>
            <a:ext cx="8077200" cy="1673352"/>
          </a:xfrm>
        </p:spPr>
        <p:txBody>
          <a:bodyPr>
            <a:noAutofit/>
          </a:bodyPr>
          <a:lstStyle/>
          <a:p>
            <a:pPr algn="ctr">
              <a:defRPr/>
            </a:pPr>
            <a:r>
              <a:rPr lang="en-US" sz="6600" dirty="0" smtClean="0"/>
              <a:t>CLASSIFICATION and TAXONOMY</a:t>
            </a:r>
            <a:endParaRPr lang="en-US" sz="66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What is Taxonomy</a:t>
            </a:r>
            <a:endParaRPr lang="en-US" dirty="0"/>
          </a:p>
        </p:txBody>
      </p:sp>
      <p:sp>
        <p:nvSpPr>
          <p:cNvPr id="27651" name="Content Placeholder 2"/>
          <p:cNvSpPr>
            <a:spLocks noGrp="1"/>
          </p:cNvSpPr>
          <p:nvPr>
            <p:ph idx="1"/>
          </p:nvPr>
        </p:nvSpPr>
        <p:spPr/>
        <p:txBody>
          <a:bodyPr/>
          <a:lstStyle/>
          <a:p>
            <a:r>
              <a:rPr lang="en-US" dirty="0" smtClean="0">
                <a:solidFill>
                  <a:schemeClr val="tx1"/>
                </a:solidFill>
              </a:rPr>
              <a:t>Greek words </a:t>
            </a:r>
            <a:r>
              <a:rPr lang="en-US" dirty="0" smtClean="0">
                <a:solidFill>
                  <a:schemeClr val="accent2">
                    <a:lumMod val="75000"/>
                    <a:lumOff val="25000"/>
                  </a:schemeClr>
                </a:solidFill>
              </a:rPr>
              <a:t>“taxes” </a:t>
            </a:r>
            <a:r>
              <a:rPr lang="en-US" dirty="0" smtClean="0">
                <a:solidFill>
                  <a:schemeClr val="tx1"/>
                </a:solidFill>
              </a:rPr>
              <a:t>– arrangement, </a:t>
            </a:r>
            <a:r>
              <a:rPr lang="en-US" dirty="0" smtClean="0">
                <a:solidFill>
                  <a:schemeClr val="accent2">
                    <a:lumMod val="75000"/>
                    <a:lumOff val="25000"/>
                  </a:schemeClr>
                </a:solidFill>
              </a:rPr>
              <a:t>“</a:t>
            </a:r>
            <a:r>
              <a:rPr lang="en-US" dirty="0" err="1" smtClean="0">
                <a:solidFill>
                  <a:schemeClr val="accent2">
                    <a:lumMod val="75000"/>
                    <a:lumOff val="25000"/>
                  </a:schemeClr>
                </a:solidFill>
              </a:rPr>
              <a:t>nomos</a:t>
            </a:r>
            <a:r>
              <a:rPr lang="en-US" dirty="0" smtClean="0">
                <a:solidFill>
                  <a:schemeClr val="accent2">
                    <a:lumMod val="75000"/>
                    <a:lumOff val="25000"/>
                  </a:schemeClr>
                </a:solidFill>
              </a:rPr>
              <a:t>” </a:t>
            </a:r>
            <a:r>
              <a:rPr lang="en-US" dirty="0" smtClean="0">
                <a:solidFill>
                  <a:schemeClr val="tx1"/>
                </a:solidFill>
              </a:rPr>
              <a:t>– law</a:t>
            </a:r>
          </a:p>
          <a:p>
            <a:r>
              <a:rPr lang="en-US" dirty="0" smtClean="0">
                <a:solidFill>
                  <a:schemeClr val="tx1"/>
                </a:solidFill>
              </a:rPr>
              <a:t>The science of classification. </a:t>
            </a:r>
          </a:p>
          <a:p>
            <a:r>
              <a:rPr lang="en-US" dirty="0" smtClean="0">
                <a:solidFill>
                  <a:schemeClr val="tx1"/>
                </a:solidFill>
              </a:rPr>
              <a:t>The branch of biology concerned with the classification of organisms into groups based on similarities of structure, origin, etc.</a:t>
            </a:r>
          </a:p>
          <a:p>
            <a:endParaRPr lang="en-US" dirty="0" smtClean="0">
              <a:solidFill>
                <a:schemeClr val="tx1"/>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Classification of Organisms</a:t>
            </a:r>
            <a:endParaRPr lang="en-US" dirty="0"/>
          </a:p>
        </p:txBody>
      </p:sp>
      <p:sp>
        <p:nvSpPr>
          <p:cNvPr id="29699" name="Content Placeholder 2"/>
          <p:cNvSpPr>
            <a:spLocks noGrp="1"/>
          </p:cNvSpPr>
          <p:nvPr>
            <p:ph idx="1"/>
          </p:nvPr>
        </p:nvSpPr>
        <p:spPr/>
        <p:txBody>
          <a:bodyPr/>
          <a:lstStyle/>
          <a:p>
            <a:r>
              <a:rPr lang="en-US" dirty="0" smtClean="0">
                <a:solidFill>
                  <a:schemeClr val="tx1"/>
                </a:solidFill>
              </a:rPr>
              <a:t>Based on the is based on similarities and differences in genotypes and phenotypes</a:t>
            </a:r>
          </a:p>
          <a:p>
            <a:endParaRPr lang="en-US" dirty="0" smtClean="0">
              <a:solidFill>
                <a:schemeClr val="tx1"/>
              </a:solidFill>
            </a:endParaRPr>
          </a:p>
          <a:p>
            <a:r>
              <a:rPr lang="en-US" dirty="0" smtClean="0">
                <a:solidFill>
                  <a:schemeClr val="tx1"/>
                </a:solidFill>
              </a:rPr>
              <a:t>Microbiologist traditionally emphasize placement and naming of bacterial species into three categories</a:t>
            </a:r>
          </a:p>
          <a:p>
            <a:pPr lvl="1"/>
            <a:r>
              <a:rPr lang="en-US" dirty="0" smtClean="0">
                <a:solidFill>
                  <a:schemeClr val="tx1"/>
                </a:solidFill>
              </a:rPr>
              <a:t>Family (similar to Human clans)</a:t>
            </a:r>
          </a:p>
          <a:p>
            <a:pPr lvl="1"/>
            <a:r>
              <a:rPr lang="en-US" dirty="0" smtClean="0">
                <a:solidFill>
                  <a:schemeClr val="tx1"/>
                </a:solidFill>
              </a:rPr>
              <a:t>Genus (equivalent to human last name)</a:t>
            </a:r>
          </a:p>
          <a:p>
            <a:pPr lvl="1"/>
            <a:r>
              <a:rPr lang="en-US" dirty="0" smtClean="0">
                <a:solidFill>
                  <a:schemeClr val="tx1"/>
                </a:solidFill>
              </a:rPr>
              <a:t>Species (equivalent to human 1</a:t>
            </a:r>
            <a:r>
              <a:rPr lang="en-US" baseline="30000" dirty="0" smtClean="0">
                <a:solidFill>
                  <a:schemeClr val="tx1"/>
                </a:solidFill>
              </a:rPr>
              <a:t>st</a:t>
            </a:r>
            <a:r>
              <a:rPr lang="en-US" dirty="0" smtClean="0">
                <a:solidFill>
                  <a:schemeClr val="tx1"/>
                </a:solidFill>
              </a:rPr>
              <a:t> name)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srcRect l="1127" t="1256" r="1351" b="1495"/>
          <a:stretch/>
        </p:blipFill>
        <p:spPr>
          <a:xfrm>
            <a:off x="100146" y="1066018"/>
            <a:ext cx="8891454" cy="4725182"/>
          </a:xfrm>
          <a:ln w="38100" cmpd="sng">
            <a:solidFill>
              <a:schemeClr val="accent2">
                <a:lumMod val="75000"/>
                <a:lumOff val="25000"/>
              </a:schemeClr>
            </a:solidFill>
          </a:ln>
        </p:spPr>
      </p:pic>
    </p:spTree>
    <p:extLst>
      <p:ext uri="{BB962C8B-B14F-4D97-AF65-F5344CB8AC3E}">
        <p14:creationId xmlns:p14="http://schemas.microsoft.com/office/powerpoint/2010/main" xmlns="" val="32718048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ChangeAspect="1"/>
          </p:cNvPicPr>
          <p:nvPr/>
        </p:nvPicPr>
        <p:blipFill rotWithShape="1">
          <a:blip r:embed="rId2"/>
          <a:srcRect l="261" r="736"/>
          <a:stretch/>
        </p:blipFill>
        <p:spPr>
          <a:xfrm>
            <a:off x="1752600" y="533400"/>
            <a:ext cx="5739805" cy="5787931"/>
          </a:xfrm>
          <a:prstGeom prst="rect">
            <a:avLst/>
          </a:prstGeom>
          <a:ln w="76200" cmpd="sng">
            <a:solidFill>
              <a:srgbClr val="008000"/>
            </a:solidFill>
          </a:ln>
        </p:spPr>
      </p:pic>
    </p:spTree>
    <p:extLst>
      <p:ext uri="{BB962C8B-B14F-4D97-AF65-F5344CB8AC3E}">
        <p14:creationId xmlns:p14="http://schemas.microsoft.com/office/powerpoint/2010/main" xmlns="" val="3709693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49300" y="558800"/>
            <a:ext cx="7632700" cy="572770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74700" y="774700"/>
            <a:ext cx="7594600" cy="5308600"/>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Nomenclature</a:t>
            </a:r>
            <a:endParaRPr lang="en-US" dirty="0"/>
          </a:p>
        </p:txBody>
      </p:sp>
      <p:sp>
        <p:nvSpPr>
          <p:cNvPr id="31747" name="Content Placeholder 2"/>
          <p:cNvSpPr>
            <a:spLocks noGrp="1"/>
          </p:cNvSpPr>
          <p:nvPr>
            <p:ph idx="1"/>
          </p:nvPr>
        </p:nvSpPr>
        <p:spPr>
          <a:xfrm>
            <a:off x="498475" y="1981200"/>
            <a:ext cx="6288104" cy="4233882"/>
          </a:xfrm>
        </p:spPr>
        <p:txBody>
          <a:bodyPr/>
          <a:lstStyle/>
          <a:p>
            <a:r>
              <a:rPr lang="en-US" dirty="0" smtClean="0">
                <a:solidFill>
                  <a:schemeClr val="tx1"/>
                </a:solidFill>
              </a:rPr>
              <a:t>Nomenclature provides naming assignments for each organism.</a:t>
            </a:r>
          </a:p>
          <a:p>
            <a:r>
              <a:rPr lang="en-US" dirty="0" smtClean="0">
                <a:solidFill>
                  <a:schemeClr val="tx1"/>
                </a:solidFill>
              </a:rPr>
              <a:t>Assignment of names for purposes of communication and identification</a:t>
            </a:r>
          </a:p>
          <a:p>
            <a:r>
              <a:rPr lang="en-US" dirty="0" smtClean="0">
                <a:solidFill>
                  <a:schemeClr val="tx1"/>
                </a:solidFill>
              </a:rPr>
              <a:t>Use a binomial systems of nomenclature</a:t>
            </a:r>
          </a:p>
          <a:p>
            <a:endParaRPr lang="en-US" dirty="0" smtClean="0">
              <a:solidFill>
                <a:schemeClr val="tx1"/>
              </a:solidFill>
            </a:endParaRPr>
          </a:p>
          <a:p>
            <a:r>
              <a:rPr lang="en-US" dirty="0" smtClean="0">
                <a:solidFill>
                  <a:schemeClr val="tx1"/>
                </a:solidFill>
              </a:rPr>
              <a:t>Standard rules for bacterial names:</a:t>
            </a:r>
          </a:p>
          <a:p>
            <a:pPr lvl="1"/>
            <a:r>
              <a:rPr lang="en-US" dirty="0" smtClean="0">
                <a:solidFill>
                  <a:schemeClr val="tx1"/>
                </a:solidFill>
              </a:rPr>
              <a:t>The name of the family is </a:t>
            </a:r>
            <a:r>
              <a:rPr lang="en-US" b="1" dirty="0" smtClean="0">
                <a:solidFill>
                  <a:schemeClr val="tx1"/>
                </a:solidFill>
              </a:rPr>
              <a:t>CAPITALIZED</a:t>
            </a:r>
            <a:r>
              <a:rPr lang="en-US" dirty="0" smtClean="0">
                <a:solidFill>
                  <a:schemeClr val="tx1"/>
                </a:solidFill>
              </a:rPr>
              <a:t> </a:t>
            </a:r>
          </a:p>
          <a:p>
            <a:pPr lvl="1">
              <a:buNone/>
            </a:pPr>
            <a:r>
              <a:rPr lang="en-US" dirty="0" smtClean="0">
                <a:solidFill>
                  <a:schemeClr val="tx1"/>
                </a:solidFill>
              </a:rPr>
              <a:t>and has an </a:t>
            </a:r>
            <a:r>
              <a:rPr lang="en-US" b="1" u="sng" dirty="0" err="1" smtClean="0">
                <a:solidFill>
                  <a:schemeClr val="tx1"/>
                </a:solidFill>
              </a:rPr>
              <a:t>aceae</a:t>
            </a:r>
            <a:r>
              <a:rPr lang="en-US" b="1" u="sng" dirty="0" smtClean="0">
                <a:solidFill>
                  <a:schemeClr val="tx1"/>
                </a:solidFill>
              </a:rPr>
              <a:t> </a:t>
            </a:r>
            <a:r>
              <a:rPr lang="en-US" dirty="0" smtClean="0">
                <a:solidFill>
                  <a:schemeClr val="tx1"/>
                </a:solidFill>
              </a:rPr>
              <a:t>ending (</a:t>
            </a:r>
            <a:r>
              <a:rPr lang="en-US" dirty="0" err="1" smtClean="0">
                <a:solidFill>
                  <a:schemeClr val="tx1"/>
                </a:solidFill>
              </a:rPr>
              <a:t>ex:</a:t>
            </a:r>
            <a:r>
              <a:rPr lang="en-US" b="1" dirty="0" err="1" smtClean="0">
                <a:solidFill>
                  <a:schemeClr val="tx1"/>
                </a:solidFill>
              </a:rPr>
              <a:t>E</a:t>
            </a:r>
            <a:r>
              <a:rPr lang="en-US" dirty="0" err="1" smtClean="0">
                <a:solidFill>
                  <a:schemeClr val="tx1"/>
                </a:solidFill>
              </a:rPr>
              <a:t>nterobacteri</a:t>
            </a:r>
            <a:r>
              <a:rPr lang="en-US" b="1" dirty="0" err="1" smtClean="0">
                <a:solidFill>
                  <a:schemeClr val="tx1"/>
                </a:solidFill>
              </a:rPr>
              <a:t>aceae</a:t>
            </a:r>
            <a:r>
              <a:rPr lang="en-US" dirty="0" smtClean="0">
                <a:solidFill>
                  <a:schemeClr val="tx1"/>
                </a:solidFill>
              </a:rPr>
              <a:t>)</a:t>
            </a:r>
            <a:endParaRPr lang="en-US" b="1" dirty="0" smtClean="0">
              <a:solidFill>
                <a:schemeClr val="tx1"/>
              </a:solidFill>
            </a:endParaRPr>
          </a:p>
        </p:txBody>
      </p:sp>
      <p:sp>
        <p:nvSpPr>
          <p:cNvPr id="4" name="TextBox 3"/>
          <p:cNvSpPr txBox="1"/>
          <p:nvPr/>
        </p:nvSpPr>
        <p:spPr>
          <a:xfrm>
            <a:off x="5857884" y="2928934"/>
            <a:ext cx="3143240" cy="1954381"/>
          </a:xfrm>
          <a:prstGeom prst="rect">
            <a:avLst/>
          </a:prstGeom>
          <a:solidFill>
            <a:srgbClr val="FFFFC5"/>
          </a:solidFill>
          <a:ln w="19050">
            <a:solidFill>
              <a:schemeClr val="accent2">
                <a:lumMod val="50000"/>
                <a:lumOff val="50000"/>
              </a:schemeClr>
            </a:solidFill>
          </a:ln>
        </p:spPr>
        <p:txBody>
          <a:bodyPr wrap="square" rtlCol="1">
            <a:spAutoFit/>
          </a:bodyPr>
          <a:lstStyle/>
          <a:p>
            <a:pPr lvl="1" algn="l">
              <a:tabLst>
                <a:tab pos="1308100" algn="l"/>
              </a:tabLst>
            </a:pPr>
            <a:r>
              <a:rPr lang="en-US" sz="1100" b="1" dirty="0" smtClean="0">
                <a:solidFill>
                  <a:schemeClr val="accent2">
                    <a:lumMod val="75000"/>
                    <a:lumOff val="25000"/>
                  </a:schemeClr>
                </a:solidFill>
              </a:rPr>
              <a:t>Binomial nomenclature </a:t>
            </a:r>
          </a:p>
          <a:p>
            <a:pPr lvl="1" algn="l">
              <a:tabLst>
                <a:tab pos="1308100" algn="l"/>
              </a:tabLst>
            </a:pPr>
            <a:r>
              <a:rPr lang="en-US" sz="1100" b="1" dirty="0" smtClean="0"/>
              <a:t>Genus &amp; species</a:t>
            </a:r>
          </a:p>
          <a:p>
            <a:pPr lvl="1" algn="l">
              <a:tabLst>
                <a:tab pos="1308100" algn="l"/>
              </a:tabLst>
            </a:pPr>
            <a:endParaRPr lang="en-US" sz="1100" b="1" dirty="0" smtClean="0"/>
          </a:p>
          <a:p>
            <a:pPr lvl="2" algn="l">
              <a:tabLst>
                <a:tab pos="1308100" algn="l"/>
              </a:tabLst>
            </a:pPr>
            <a:r>
              <a:rPr lang="en-US" sz="1100" b="1" i="1" dirty="0" smtClean="0">
                <a:solidFill>
                  <a:schemeClr val="accent2">
                    <a:lumMod val="75000"/>
                    <a:lumOff val="25000"/>
                  </a:schemeClr>
                </a:solidFill>
              </a:rPr>
              <a:t>	Escherichia coli</a:t>
            </a:r>
            <a:endParaRPr lang="en-US" sz="1100" b="1" dirty="0" smtClean="0">
              <a:solidFill>
                <a:schemeClr val="accent2">
                  <a:lumMod val="75000"/>
                  <a:lumOff val="25000"/>
                </a:schemeClr>
              </a:solidFill>
            </a:endParaRPr>
          </a:p>
          <a:p>
            <a:pPr lvl="2" algn="l">
              <a:tabLst>
                <a:tab pos="1308100" algn="l"/>
              </a:tabLst>
            </a:pPr>
            <a:r>
              <a:rPr lang="en-US" sz="1100" b="1" dirty="0" smtClean="0"/>
              <a:t>	Genus name is always capitalized </a:t>
            </a:r>
          </a:p>
          <a:p>
            <a:pPr lvl="2" algn="l">
              <a:tabLst>
                <a:tab pos="1308100" algn="l"/>
              </a:tabLst>
            </a:pPr>
            <a:r>
              <a:rPr lang="en-US" sz="1100" b="1" dirty="0" smtClean="0"/>
              <a:t>	Species name is never capitalized </a:t>
            </a:r>
            <a:r>
              <a:rPr lang="en-US" sz="1100" b="1" i="1" dirty="0" smtClean="0"/>
              <a:t>coli</a:t>
            </a:r>
            <a:endParaRPr lang="en-US" sz="1100" b="1" dirty="0" smtClean="0"/>
          </a:p>
          <a:p>
            <a:pPr lvl="2" algn="l">
              <a:tabLst>
                <a:tab pos="1308100" algn="l"/>
              </a:tabLst>
            </a:pPr>
            <a:r>
              <a:rPr lang="en-US" sz="1100" b="1" dirty="0" smtClean="0"/>
              <a:t>	Both names are always either italicized or underlined </a:t>
            </a:r>
          </a:p>
          <a:p>
            <a:pPr lvl="2" algn="l">
              <a:tabLst>
                <a:tab pos="1308100" algn="l"/>
              </a:tabLst>
            </a:pPr>
            <a:r>
              <a:rPr lang="en-US" sz="1100" b="1" dirty="0" smtClean="0">
                <a:solidFill>
                  <a:srgbClr val="00B0F0"/>
                </a:solidFill>
              </a:rPr>
              <a:t>	Abbreviation: </a:t>
            </a:r>
            <a:r>
              <a:rPr lang="en-US" sz="1100" b="1" i="1" dirty="0" smtClean="0"/>
              <a:t>E</a:t>
            </a:r>
            <a:r>
              <a:rPr lang="en-US" sz="1100" b="1" dirty="0" smtClean="0"/>
              <a:t>. </a:t>
            </a:r>
            <a:r>
              <a:rPr lang="en-US" sz="1100" b="1" i="1" dirty="0" smtClean="0"/>
              <a:t>coli</a:t>
            </a:r>
            <a:endParaRPr lang="en-US" sz="1100" b="1"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ontent Placeholder 2"/>
          <p:cNvSpPr>
            <a:spLocks noGrp="1"/>
          </p:cNvSpPr>
          <p:nvPr>
            <p:ph idx="1"/>
          </p:nvPr>
        </p:nvSpPr>
        <p:spPr>
          <a:xfrm>
            <a:off x="457200" y="2071678"/>
            <a:ext cx="7972452" cy="4329122"/>
          </a:xfrm>
        </p:spPr>
        <p:txBody>
          <a:bodyPr/>
          <a:lstStyle/>
          <a:p>
            <a:r>
              <a:rPr lang="en-US" dirty="0" smtClean="0">
                <a:solidFill>
                  <a:schemeClr val="tx1"/>
                </a:solidFill>
              </a:rPr>
              <a:t>The plural of </a:t>
            </a:r>
            <a:r>
              <a:rPr lang="en-US" b="1" dirty="0" smtClean="0">
                <a:solidFill>
                  <a:schemeClr val="tx1"/>
                </a:solidFill>
              </a:rPr>
              <a:t>genus</a:t>
            </a:r>
            <a:r>
              <a:rPr lang="en-US" dirty="0" smtClean="0">
                <a:solidFill>
                  <a:schemeClr val="tx1"/>
                </a:solidFill>
              </a:rPr>
              <a:t> is </a:t>
            </a:r>
            <a:r>
              <a:rPr lang="en-US" b="1" dirty="0" smtClean="0">
                <a:solidFill>
                  <a:schemeClr val="tx1"/>
                </a:solidFill>
              </a:rPr>
              <a:t>genera</a:t>
            </a:r>
            <a:r>
              <a:rPr lang="en-US" dirty="0" smtClean="0">
                <a:solidFill>
                  <a:schemeClr val="tx1"/>
                </a:solidFill>
              </a:rPr>
              <a:t> and there are many genera in the family </a:t>
            </a:r>
            <a:r>
              <a:rPr lang="en-US" dirty="0" err="1" smtClean="0">
                <a:solidFill>
                  <a:schemeClr val="tx1"/>
                </a:solidFill>
              </a:rPr>
              <a:t>Enterobacteriaceae</a:t>
            </a:r>
            <a:endParaRPr lang="en-US" dirty="0" smtClean="0">
              <a:solidFill>
                <a:schemeClr val="tx1"/>
              </a:solidFill>
            </a:endParaRPr>
          </a:p>
          <a:p>
            <a:endParaRPr lang="en-US" dirty="0" smtClean="0">
              <a:solidFill>
                <a:schemeClr val="tx1"/>
              </a:solidFill>
            </a:endParaRPr>
          </a:p>
          <a:p>
            <a:pPr lvl="1"/>
            <a:r>
              <a:rPr lang="en-US" dirty="0" smtClean="0">
                <a:solidFill>
                  <a:schemeClr val="accent2">
                    <a:lumMod val="75000"/>
                    <a:lumOff val="25000"/>
                  </a:schemeClr>
                </a:solidFill>
              </a:rPr>
              <a:t>Ex:  </a:t>
            </a:r>
            <a:r>
              <a:rPr lang="en-US" dirty="0" err="1" smtClean="0">
                <a:solidFill>
                  <a:schemeClr val="accent2">
                    <a:lumMod val="75000"/>
                    <a:lumOff val="25000"/>
                  </a:schemeClr>
                </a:solidFill>
              </a:rPr>
              <a:t>Famliy</a:t>
            </a:r>
            <a:r>
              <a:rPr lang="en-US" dirty="0" smtClean="0">
                <a:solidFill>
                  <a:schemeClr val="accent2">
                    <a:lumMod val="75000"/>
                    <a:lumOff val="25000"/>
                  </a:schemeClr>
                </a:solidFill>
              </a:rPr>
              <a:t>: </a:t>
            </a:r>
            <a:r>
              <a:rPr lang="en-US" dirty="0" err="1" smtClean="0">
                <a:solidFill>
                  <a:schemeClr val="tx1"/>
                </a:solidFill>
              </a:rPr>
              <a:t>Enterobacteriaceae</a:t>
            </a:r>
            <a:endParaRPr lang="en-US" dirty="0" smtClean="0">
              <a:solidFill>
                <a:schemeClr val="tx1"/>
              </a:solidFill>
            </a:endParaRPr>
          </a:p>
          <a:p>
            <a:pPr lvl="2"/>
            <a:r>
              <a:rPr lang="en-US" dirty="0" smtClean="0">
                <a:solidFill>
                  <a:schemeClr val="accent2">
                    <a:lumMod val="75000"/>
                    <a:lumOff val="25000"/>
                  </a:schemeClr>
                </a:solidFill>
              </a:rPr>
              <a:t>Genus: </a:t>
            </a:r>
            <a:r>
              <a:rPr lang="en-US" dirty="0" smtClean="0">
                <a:solidFill>
                  <a:schemeClr val="tx1"/>
                </a:solidFill>
              </a:rPr>
              <a:t>Escherichia</a:t>
            </a:r>
          </a:p>
          <a:p>
            <a:pPr lvl="2"/>
            <a:r>
              <a:rPr lang="en-US" dirty="0" smtClean="0">
                <a:solidFill>
                  <a:schemeClr val="accent2">
                    <a:lumMod val="75000"/>
                    <a:lumOff val="25000"/>
                  </a:schemeClr>
                </a:solidFill>
              </a:rPr>
              <a:t>Species: </a:t>
            </a:r>
            <a:r>
              <a:rPr lang="en-US" dirty="0" smtClean="0">
                <a:solidFill>
                  <a:schemeClr val="tx1"/>
                </a:solidFill>
              </a:rPr>
              <a:t>coli</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0" y="609600"/>
            <a:ext cx="3768726" cy="887506"/>
          </a:xfrm>
          <a:solidFill>
            <a:schemeClr val="accent4">
              <a:lumMod val="20000"/>
              <a:lumOff val="80000"/>
            </a:schemeClr>
          </a:solidFill>
          <a:ln w="38100" cmpd="sng">
            <a:solidFill>
              <a:schemeClr val="accent1">
                <a:lumMod val="75000"/>
              </a:schemeClr>
            </a:solidFill>
          </a:ln>
        </p:spPr>
        <p:txBody>
          <a:bodyPr/>
          <a:lstStyle/>
          <a:p>
            <a:pPr algn="ctr"/>
            <a:r>
              <a:rPr lang="en-US" dirty="0" smtClean="0"/>
              <a:t>Microorganisms</a:t>
            </a:r>
            <a:endParaRPr lang="en-US" dirty="0"/>
          </a:p>
        </p:txBody>
      </p:sp>
      <p:sp>
        <p:nvSpPr>
          <p:cNvPr id="4" name="TextBox 3"/>
          <p:cNvSpPr txBox="1"/>
          <p:nvPr/>
        </p:nvSpPr>
        <p:spPr>
          <a:xfrm>
            <a:off x="1219200" y="3200400"/>
            <a:ext cx="1149361" cy="369332"/>
          </a:xfrm>
          <a:prstGeom prst="rect">
            <a:avLst/>
          </a:prstGeom>
          <a:solidFill>
            <a:srgbClr val="FEFC75"/>
          </a:solidFill>
        </p:spPr>
        <p:style>
          <a:lnRef idx="2">
            <a:schemeClr val="accent1">
              <a:shade val="50000"/>
            </a:schemeClr>
          </a:lnRef>
          <a:fillRef idx="1">
            <a:schemeClr val="accent1"/>
          </a:fillRef>
          <a:effectRef idx="0">
            <a:schemeClr val="accent1"/>
          </a:effectRef>
          <a:fontRef idx="minor">
            <a:schemeClr val="lt1"/>
          </a:fontRef>
        </p:style>
        <p:txBody>
          <a:bodyPr wrap="none" rtlCol="0">
            <a:spAutoFit/>
          </a:bodyPr>
          <a:lstStyle/>
          <a:p>
            <a:r>
              <a:rPr lang="en-US" dirty="0" err="1" smtClean="0">
                <a:solidFill>
                  <a:srgbClr val="0D0D0D"/>
                </a:solidFill>
              </a:rPr>
              <a:t>Acellular</a:t>
            </a:r>
            <a:endParaRPr lang="en-US" dirty="0">
              <a:solidFill>
                <a:srgbClr val="0D0D0D"/>
              </a:solidFill>
            </a:endParaRPr>
          </a:p>
        </p:txBody>
      </p:sp>
      <p:sp>
        <p:nvSpPr>
          <p:cNvPr id="5" name="TextBox 4"/>
          <p:cNvSpPr txBox="1"/>
          <p:nvPr/>
        </p:nvSpPr>
        <p:spPr>
          <a:xfrm>
            <a:off x="5059062" y="1981200"/>
            <a:ext cx="1043299" cy="369332"/>
          </a:xfrm>
          <a:prstGeom prst="rect">
            <a:avLst/>
          </a:prstGeom>
          <a:solidFill>
            <a:schemeClr val="accent6">
              <a:lumMod val="40000"/>
              <a:lumOff val="60000"/>
            </a:schemeClr>
          </a:solidFill>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r>
              <a:rPr lang="en-US" dirty="0" smtClean="0">
                <a:solidFill>
                  <a:schemeClr val="tx1">
                    <a:lumMod val="95000"/>
                    <a:lumOff val="5000"/>
                  </a:schemeClr>
                </a:solidFill>
              </a:rPr>
              <a:t>Cellular</a:t>
            </a:r>
            <a:endParaRPr lang="en-US" dirty="0">
              <a:solidFill>
                <a:schemeClr val="tx1">
                  <a:lumMod val="95000"/>
                  <a:lumOff val="5000"/>
                </a:schemeClr>
              </a:solidFill>
            </a:endParaRPr>
          </a:p>
        </p:txBody>
      </p:sp>
      <p:sp>
        <p:nvSpPr>
          <p:cNvPr id="6" name="TextBox 5"/>
          <p:cNvSpPr txBox="1"/>
          <p:nvPr/>
        </p:nvSpPr>
        <p:spPr>
          <a:xfrm>
            <a:off x="3657600" y="3200400"/>
            <a:ext cx="1449398"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rtlCol="0">
            <a:spAutoFit/>
          </a:bodyPr>
          <a:lstStyle/>
          <a:p>
            <a:r>
              <a:rPr lang="en-US" dirty="0" smtClean="0"/>
              <a:t>Prokaryotes</a:t>
            </a:r>
            <a:endParaRPr lang="en-US" dirty="0"/>
          </a:p>
        </p:txBody>
      </p:sp>
      <p:sp>
        <p:nvSpPr>
          <p:cNvPr id="7" name="TextBox 6"/>
          <p:cNvSpPr txBox="1"/>
          <p:nvPr/>
        </p:nvSpPr>
        <p:spPr>
          <a:xfrm>
            <a:off x="6553200" y="3200400"/>
            <a:ext cx="1371965"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rtlCol="0">
            <a:spAutoFit/>
          </a:bodyPr>
          <a:lstStyle/>
          <a:p>
            <a:r>
              <a:rPr lang="en-US" dirty="0" smtClean="0"/>
              <a:t>Eukaryotes</a:t>
            </a:r>
            <a:endParaRPr lang="en-US" dirty="0"/>
          </a:p>
        </p:txBody>
      </p:sp>
      <p:sp>
        <p:nvSpPr>
          <p:cNvPr id="9" name="TextBox 8"/>
          <p:cNvSpPr txBox="1"/>
          <p:nvPr/>
        </p:nvSpPr>
        <p:spPr>
          <a:xfrm>
            <a:off x="3810000" y="4114800"/>
            <a:ext cx="1062798" cy="369332"/>
          </a:xfrm>
          <a:prstGeom prst="rect">
            <a:avLst/>
          </a:prstGeom>
          <a:solidFill>
            <a:schemeClr val="bg2">
              <a:lumMod val="40000"/>
              <a:lumOff val="60000"/>
            </a:schemeClr>
          </a:solidFill>
          <a:ln w="57150" cmpd="sng">
            <a:solidFill>
              <a:srgbClr val="772399"/>
            </a:solidFill>
          </a:ln>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dirty="0" err="1" smtClean="0"/>
              <a:t>Archaea</a:t>
            </a:r>
            <a:endParaRPr lang="en-US" dirty="0"/>
          </a:p>
        </p:txBody>
      </p:sp>
      <p:sp>
        <p:nvSpPr>
          <p:cNvPr id="10" name="TextBox 9"/>
          <p:cNvSpPr txBox="1"/>
          <p:nvPr/>
        </p:nvSpPr>
        <p:spPr>
          <a:xfrm>
            <a:off x="3820377" y="4495800"/>
            <a:ext cx="1054796" cy="369332"/>
          </a:xfrm>
          <a:prstGeom prst="rect">
            <a:avLst/>
          </a:prstGeom>
          <a:solidFill>
            <a:schemeClr val="bg2">
              <a:lumMod val="40000"/>
              <a:lumOff val="60000"/>
            </a:schemeClr>
          </a:solidFill>
          <a:ln w="57150" cmpd="sng">
            <a:solidFill>
              <a:srgbClr val="772399"/>
            </a:solidFill>
          </a:ln>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dirty="0" smtClean="0"/>
              <a:t>Bacteria</a:t>
            </a:r>
            <a:endParaRPr lang="en-US" dirty="0"/>
          </a:p>
        </p:txBody>
      </p:sp>
      <p:sp>
        <p:nvSpPr>
          <p:cNvPr id="11" name="TextBox 10"/>
          <p:cNvSpPr txBox="1"/>
          <p:nvPr/>
        </p:nvSpPr>
        <p:spPr>
          <a:xfrm>
            <a:off x="1295400" y="4114800"/>
            <a:ext cx="988973" cy="369332"/>
          </a:xfrm>
          <a:prstGeom prst="rect">
            <a:avLst/>
          </a:prstGeom>
          <a:solidFill>
            <a:schemeClr val="bg2">
              <a:lumMod val="40000"/>
              <a:lumOff val="60000"/>
            </a:schemeClr>
          </a:solidFill>
          <a:ln w="57150" cmpd="sng">
            <a:solidFill>
              <a:srgbClr val="772399"/>
            </a:solidFill>
          </a:ln>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dirty="0" smtClean="0"/>
              <a:t>Viruses</a:t>
            </a:r>
            <a:endParaRPr lang="en-US" dirty="0"/>
          </a:p>
        </p:txBody>
      </p:sp>
      <p:sp>
        <p:nvSpPr>
          <p:cNvPr id="12" name="TextBox 11"/>
          <p:cNvSpPr txBox="1"/>
          <p:nvPr/>
        </p:nvSpPr>
        <p:spPr>
          <a:xfrm>
            <a:off x="6658254" y="4495800"/>
            <a:ext cx="1225441" cy="369332"/>
          </a:xfrm>
          <a:prstGeom prst="rect">
            <a:avLst/>
          </a:prstGeom>
          <a:solidFill>
            <a:schemeClr val="bg2">
              <a:lumMod val="40000"/>
              <a:lumOff val="60000"/>
            </a:schemeClr>
          </a:solidFill>
          <a:ln w="57150" cmpd="sng">
            <a:solidFill>
              <a:srgbClr val="772399"/>
            </a:solidFill>
          </a:ln>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dirty="0" err="1"/>
              <a:t>P</a:t>
            </a:r>
            <a:r>
              <a:rPr lang="en-US" dirty="0" err="1" smtClean="0"/>
              <a:t>rotozoae</a:t>
            </a:r>
            <a:endParaRPr lang="en-US" dirty="0"/>
          </a:p>
        </p:txBody>
      </p:sp>
      <p:sp>
        <p:nvSpPr>
          <p:cNvPr id="13" name="TextBox 12"/>
          <p:cNvSpPr txBox="1"/>
          <p:nvPr/>
        </p:nvSpPr>
        <p:spPr>
          <a:xfrm>
            <a:off x="6629400" y="4114800"/>
            <a:ext cx="1238853" cy="369332"/>
          </a:xfrm>
          <a:prstGeom prst="rect">
            <a:avLst/>
          </a:prstGeom>
          <a:solidFill>
            <a:schemeClr val="bg2">
              <a:lumMod val="40000"/>
              <a:lumOff val="60000"/>
            </a:schemeClr>
          </a:solidFill>
          <a:ln w="57150" cmpd="sng">
            <a:solidFill>
              <a:srgbClr val="772399"/>
            </a:solidFill>
          </a:ln>
        </p:spPr>
        <p:style>
          <a:lnRef idx="1">
            <a:schemeClr val="accent2"/>
          </a:lnRef>
          <a:fillRef idx="2">
            <a:schemeClr val="accent2"/>
          </a:fillRef>
          <a:effectRef idx="1">
            <a:schemeClr val="accent2"/>
          </a:effectRef>
          <a:fontRef idx="minor">
            <a:schemeClr val="dk1"/>
          </a:fontRef>
        </p:style>
        <p:txBody>
          <a:bodyPr wrap="none" rtlCol="0">
            <a:spAutoFit/>
          </a:bodyPr>
          <a:lstStyle/>
          <a:p>
            <a:pPr algn="ctr"/>
            <a:r>
              <a:rPr lang="en-US" dirty="0" smtClean="0"/>
              <a:t>   Fungi    .  </a:t>
            </a:r>
            <a:endParaRPr lang="en-US" dirty="0"/>
          </a:p>
        </p:txBody>
      </p:sp>
      <p:cxnSp>
        <p:nvCxnSpPr>
          <p:cNvPr id="15" name="Straight Arrow Connector 14"/>
          <p:cNvCxnSpPr>
            <a:stCxn id="2" idx="2"/>
            <a:endCxn id="5" idx="0"/>
          </p:cNvCxnSpPr>
          <p:nvPr/>
        </p:nvCxnSpPr>
        <p:spPr>
          <a:xfrm>
            <a:off x="4322763" y="1497106"/>
            <a:ext cx="1257949" cy="484094"/>
          </a:xfrm>
          <a:prstGeom prst="straightConnector1">
            <a:avLst/>
          </a:prstGeom>
          <a:ln w="57150" cmpd="sng">
            <a:solidFill>
              <a:schemeClr val="tx1">
                <a:lumMod val="95000"/>
                <a:lumOff val="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a:stCxn id="2" idx="2"/>
            <a:endCxn id="4" idx="0"/>
          </p:cNvCxnSpPr>
          <p:nvPr/>
        </p:nvCxnSpPr>
        <p:spPr>
          <a:xfrm flipH="1">
            <a:off x="1793881" y="1497106"/>
            <a:ext cx="2528882" cy="1703294"/>
          </a:xfrm>
          <a:prstGeom prst="straightConnector1">
            <a:avLst/>
          </a:prstGeom>
          <a:ln w="57150" cmpd="sng">
            <a:solidFill>
              <a:srgbClr val="0D0D0D"/>
            </a:solidFill>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a:stCxn id="5" idx="2"/>
            <a:endCxn id="6" idx="0"/>
          </p:cNvCxnSpPr>
          <p:nvPr/>
        </p:nvCxnSpPr>
        <p:spPr>
          <a:xfrm flipH="1">
            <a:off x="4382299" y="2350532"/>
            <a:ext cx="1198413" cy="849868"/>
          </a:xfrm>
          <a:prstGeom prst="straightConnector1">
            <a:avLst/>
          </a:prstGeom>
          <a:ln w="38100" cmpd="sng">
            <a:solidFill>
              <a:srgbClr val="0D0D0D"/>
            </a:solidFill>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a:stCxn id="5" idx="2"/>
            <a:endCxn id="7" idx="0"/>
          </p:cNvCxnSpPr>
          <p:nvPr/>
        </p:nvCxnSpPr>
        <p:spPr>
          <a:xfrm>
            <a:off x="5580712" y="2350532"/>
            <a:ext cx="1658471" cy="849868"/>
          </a:xfrm>
          <a:prstGeom prst="straightConnector1">
            <a:avLst/>
          </a:prstGeom>
          <a:ln w="38100" cmpd="sng">
            <a:solidFill>
              <a:srgbClr val="0D0D0D"/>
            </a:solidFill>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a:stCxn id="7" idx="2"/>
            <a:endCxn id="13" idx="0"/>
          </p:cNvCxnSpPr>
          <p:nvPr/>
        </p:nvCxnSpPr>
        <p:spPr>
          <a:xfrm>
            <a:off x="7239183" y="3569732"/>
            <a:ext cx="9644" cy="545068"/>
          </a:xfrm>
          <a:prstGeom prst="straightConnector1">
            <a:avLst/>
          </a:prstGeom>
          <a:ln w="28575" cmpd="sng">
            <a:solidFill>
              <a:srgbClr val="0D0D0D"/>
            </a:solidFill>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a:stCxn id="6" idx="2"/>
            <a:endCxn id="9" idx="0"/>
          </p:cNvCxnSpPr>
          <p:nvPr/>
        </p:nvCxnSpPr>
        <p:spPr>
          <a:xfrm flipH="1">
            <a:off x="4341399" y="3569732"/>
            <a:ext cx="40900" cy="545068"/>
          </a:xfrm>
          <a:prstGeom prst="straightConnector1">
            <a:avLst/>
          </a:prstGeom>
          <a:ln w="38100" cmpd="sng">
            <a:solidFill>
              <a:srgbClr val="0D0D0D"/>
            </a:solidFill>
            <a:tailEnd type="arrow"/>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a:stCxn id="4" idx="2"/>
            <a:endCxn id="11" idx="0"/>
          </p:cNvCxnSpPr>
          <p:nvPr/>
        </p:nvCxnSpPr>
        <p:spPr>
          <a:xfrm flipH="1">
            <a:off x="1789887" y="3569732"/>
            <a:ext cx="3994" cy="545068"/>
          </a:xfrm>
          <a:prstGeom prst="straightConnector1">
            <a:avLst/>
          </a:prstGeom>
          <a:ln w="38100" cmpd="sng">
            <a:solidFill>
              <a:srgbClr val="0D0D0D"/>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29858780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556313" cy="1116106"/>
          </a:xfrm>
        </p:spPr>
        <p:txBody>
          <a:bodyPr/>
          <a:lstStyle/>
          <a:p>
            <a:pPr rtl="0"/>
            <a:endParaRPr lang="en-US" b="1" dirty="0">
              <a:solidFill>
                <a:schemeClr val="accent2">
                  <a:lumMod val="75000"/>
                  <a:lumOff val="25000"/>
                </a:schemeClr>
              </a:solidFill>
            </a:endParaRPr>
          </a:p>
        </p:txBody>
      </p:sp>
      <p:sp>
        <p:nvSpPr>
          <p:cNvPr id="3" name="Content Placeholder 2"/>
          <p:cNvSpPr>
            <a:spLocks noGrp="1"/>
          </p:cNvSpPr>
          <p:nvPr>
            <p:ph idx="1"/>
          </p:nvPr>
        </p:nvSpPr>
        <p:spPr>
          <a:xfrm>
            <a:off x="457200" y="1219200"/>
            <a:ext cx="8153400" cy="5410200"/>
          </a:xfrm>
        </p:spPr>
        <p:txBody>
          <a:bodyPr>
            <a:normAutofit fontScale="55000" lnSpcReduction="20000"/>
          </a:bodyPr>
          <a:lstStyle/>
          <a:p>
            <a:pPr algn="l" rtl="0">
              <a:lnSpc>
                <a:spcPct val="150000"/>
              </a:lnSpc>
            </a:pPr>
            <a:r>
              <a:rPr lang="en-US" sz="3300" dirty="0" smtClean="0"/>
              <a:t>The </a:t>
            </a:r>
            <a:r>
              <a:rPr lang="en-US" sz="3300" b="1" dirty="0" smtClean="0">
                <a:solidFill>
                  <a:srgbClr val="772399"/>
                </a:solidFill>
              </a:rPr>
              <a:t>International Committee on Systematic Bacteriology (ICSB)</a:t>
            </a:r>
            <a:r>
              <a:rPr lang="en-US" sz="3300" dirty="0" smtClean="0">
                <a:solidFill>
                  <a:srgbClr val="772399"/>
                </a:solidFill>
              </a:rPr>
              <a:t> </a:t>
            </a:r>
            <a:r>
              <a:rPr lang="en-US" sz="3300" dirty="0" smtClean="0"/>
              <a:t>maintains international rules for the naming of bacteria and taxonomic categories and for the ranking of them in the </a:t>
            </a:r>
            <a:r>
              <a:rPr lang="en-US" sz="3300" b="1" dirty="0" smtClean="0">
                <a:solidFill>
                  <a:srgbClr val="00B050"/>
                </a:solidFill>
              </a:rPr>
              <a:t>International Code of Nomenclature of Bacteria.</a:t>
            </a:r>
            <a:endParaRPr lang="en-US" sz="3300" dirty="0" smtClean="0"/>
          </a:p>
          <a:p>
            <a:pPr algn="l" rtl="0">
              <a:lnSpc>
                <a:spcPct val="150000"/>
              </a:lnSpc>
              <a:buNone/>
            </a:pPr>
            <a:endParaRPr lang="en-US" sz="2900" i="1" dirty="0" smtClean="0"/>
          </a:p>
          <a:p>
            <a:pPr algn="l" rtl="0">
              <a:buNone/>
            </a:pPr>
            <a:r>
              <a:rPr lang="en-US" sz="2400" i="1" dirty="0" smtClean="0"/>
              <a:t>                     </a:t>
            </a:r>
            <a:r>
              <a:rPr lang="en-US" sz="2400" b="1" dirty="0" smtClean="0">
                <a:solidFill>
                  <a:srgbClr val="0070C0"/>
                </a:solidFill>
              </a:rPr>
              <a:t>Kingdom</a:t>
            </a:r>
            <a:r>
              <a:rPr lang="en-US" sz="2400" b="1" dirty="0" smtClean="0"/>
              <a:t>          Bacteria        </a:t>
            </a:r>
          </a:p>
          <a:p>
            <a:pPr algn="l" rtl="0">
              <a:buNone/>
            </a:pPr>
            <a:r>
              <a:rPr lang="en-US" sz="2400" b="1" dirty="0" smtClean="0"/>
              <a:t>                     </a:t>
            </a:r>
            <a:r>
              <a:rPr lang="en-US" sz="2400" b="1" dirty="0" smtClean="0">
                <a:solidFill>
                  <a:srgbClr val="0070C0"/>
                </a:solidFill>
              </a:rPr>
              <a:t>Phylum</a:t>
            </a:r>
            <a:r>
              <a:rPr lang="en-US" sz="2400" b="1" dirty="0" smtClean="0"/>
              <a:t>             </a:t>
            </a:r>
            <a:r>
              <a:rPr lang="en-US" sz="2400" b="1" dirty="0" err="1" smtClean="0"/>
              <a:t>Proteobacteria</a:t>
            </a:r>
            <a:endParaRPr lang="en-US" sz="2400" b="1" dirty="0" smtClean="0"/>
          </a:p>
          <a:p>
            <a:pPr algn="l" rtl="0">
              <a:buNone/>
            </a:pPr>
            <a:r>
              <a:rPr lang="en-US" sz="2400" b="1" dirty="0" smtClean="0"/>
              <a:t>                     </a:t>
            </a:r>
            <a:r>
              <a:rPr lang="en-US" sz="2400" b="1" dirty="0" smtClean="0">
                <a:solidFill>
                  <a:srgbClr val="0070C0"/>
                </a:solidFill>
              </a:rPr>
              <a:t>Class</a:t>
            </a:r>
            <a:r>
              <a:rPr lang="en-US" sz="2400" b="1" dirty="0" smtClean="0"/>
              <a:t>                 Gamma </a:t>
            </a:r>
            <a:r>
              <a:rPr lang="en-US" sz="2400" b="1" dirty="0" err="1" smtClean="0"/>
              <a:t>Proteobacteria</a:t>
            </a:r>
            <a:r>
              <a:rPr lang="en-US" sz="2400" b="1" dirty="0" smtClean="0"/>
              <a:t> </a:t>
            </a:r>
          </a:p>
          <a:p>
            <a:pPr algn="l" rtl="0">
              <a:buNone/>
            </a:pPr>
            <a:r>
              <a:rPr lang="en-US" sz="2400" b="1" dirty="0" smtClean="0"/>
              <a:t>                     </a:t>
            </a:r>
            <a:r>
              <a:rPr lang="en-US" sz="2400" b="1" dirty="0" smtClean="0">
                <a:solidFill>
                  <a:srgbClr val="0070C0"/>
                </a:solidFill>
              </a:rPr>
              <a:t>Order</a:t>
            </a:r>
            <a:r>
              <a:rPr lang="en-US" sz="2400" b="1" dirty="0" smtClean="0"/>
              <a:t>                </a:t>
            </a:r>
            <a:r>
              <a:rPr lang="en-US" sz="2400" b="1" dirty="0" err="1" smtClean="0"/>
              <a:t>Enterobacteriales</a:t>
            </a:r>
            <a:r>
              <a:rPr lang="en-US" sz="2400" b="1" dirty="0" smtClean="0"/>
              <a:t>                </a:t>
            </a:r>
          </a:p>
          <a:p>
            <a:pPr algn="l" rtl="0">
              <a:buNone/>
            </a:pPr>
            <a:r>
              <a:rPr lang="en-US" sz="2400" b="1" dirty="0" smtClean="0"/>
              <a:t>                     </a:t>
            </a:r>
            <a:r>
              <a:rPr lang="en-US" sz="2400" b="1" dirty="0" smtClean="0">
                <a:solidFill>
                  <a:srgbClr val="0070C0"/>
                </a:solidFill>
              </a:rPr>
              <a:t>Family</a:t>
            </a:r>
            <a:r>
              <a:rPr lang="en-US" sz="2400" b="1" dirty="0" smtClean="0"/>
              <a:t>               </a:t>
            </a:r>
            <a:r>
              <a:rPr lang="en-US" sz="2400" b="1" dirty="0" err="1" smtClean="0"/>
              <a:t>Enterobacteriaceae</a:t>
            </a:r>
            <a:endParaRPr lang="en-US" sz="2400" b="1" dirty="0" smtClean="0"/>
          </a:p>
          <a:p>
            <a:pPr algn="l" rtl="0">
              <a:buNone/>
            </a:pPr>
            <a:r>
              <a:rPr lang="en-US" sz="2400" b="1" dirty="0" smtClean="0"/>
              <a:t>                     </a:t>
            </a:r>
            <a:r>
              <a:rPr lang="en-US" sz="2400" b="1" dirty="0" smtClean="0">
                <a:solidFill>
                  <a:srgbClr val="0070C0"/>
                </a:solidFill>
              </a:rPr>
              <a:t>Genus</a:t>
            </a:r>
            <a:r>
              <a:rPr lang="en-US" sz="2400" b="1" dirty="0" smtClean="0"/>
              <a:t>               Escherichia</a:t>
            </a:r>
          </a:p>
          <a:p>
            <a:pPr algn="l" rtl="0">
              <a:buNone/>
            </a:pPr>
            <a:r>
              <a:rPr lang="en-US" sz="2400" b="1" dirty="0" smtClean="0"/>
              <a:t>                     </a:t>
            </a:r>
            <a:r>
              <a:rPr lang="en-US" sz="2400" b="1" dirty="0" smtClean="0">
                <a:solidFill>
                  <a:srgbClr val="0070C0"/>
                </a:solidFill>
              </a:rPr>
              <a:t>Species </a:t>
            </a:r>
            <a:r>
              <a:rPr lang="en-US" sz="2400" b="1" dirty="0" smtClean="0"/>
              <a:t>            Escherichia coli</a:t>
            </a:r>
          </a:p>
          <a:p>
            <a:pPr algn="l" rtl="0">
              <a:buNone/>
            </a:pPr>
            <a:r>
              <a:rPr lang="en-US" sz="2400" b="1" dirty="0" smtClean="0">
                <a:solidFill>
                  <a:srgbClr val="00B050"/>
                </a:solidFill>
              </a:rPr>
              <a:t>                                                                          </a:t>
            </a:r>
            <a:r>
              <a:rPr lang="en-US" sz="2400" b="1" dirty="0" smtClean="0">
                <a:solidFill>
                  <a:srgbClr val="26BE57"/>
                </a:solidFill>
              </a:rPr>
              <a:t> e.g. </a:t>
            </a:r>
            <a:r>
              <a:rPr lang="en-US" sz="2400" b="1" i="1" dirty="0" smtClean="0">
                <a:solidFill>
                  <a:srgbClr val="26BE57"/>
                </a:solidFill>
              </a:rPr>
              <a:t>Escherichia coli</a:t>
            </a:r>
            <a:endParaRPr lang="en-US" sz="2400" b="1" i="1" u="sng" dirty="0" smtClean="0">
              <a:solidFill>
                <a:srgbClr val="26BE57"/>
              </a:solidFill>
            </a:endParaRPr>
          </a:p>
          <a:p>
            <a:pPr algn="l" rtl="0">
              <a:buNone/>
            </a:pPr>
            <a:endParaRPr lang="en-US" sz="24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Identification</a:t>
            </a:r>
            <a:br>
              <a:rPr lang="en-US" dirty="0" smtClean="0"/>
            </a:br>
            <a:endParaRPr lang="ar-SA" dirty="0"/>
          </a:p>
        </p:txBody>
      </p:sp>
      <p:sp>
        <p:nvSpPr>
          <p:cNvPr id="3" name="Content Placeholder 2"/>
          <p:cNvSpPr>
            <a:spLocks noGrp="1"/>
          </p:cNvSpPr>
          <p:nvPr>
            <p:ph idx="1"/>
          </p:nvPr>
        </p:nvSpPr>
        <p:spPr/>
        <p:txBody>
          <a:bodyPr/>
          <a:lstStyle/>
          <a:p>
            <a:r>
              <a:rPr lang="en-US" dirty="0" smtClean="0">
                <a:solidFill>
                  <a:schemeClr val="tx1"/>
                </a:solidFill>
              </a:rPr>
              <a:t>Application of classification &amp; nomenclature to assign proper name to unknown organism and</a:t>
            </a:r>
          </a:p>
          <a:p>
            <a:r>
              <a:rPr lang="en-US" dirty="0" smtClean="0">
                <a:solidFill>
                  <a:schemeClr val="tx1"/>
                </a:solidFill>
              </a:rPr>
              <a:t>place it in its proper position within classification system.</a:t>
            </a:r>
            <a:endParaRPr lang="ar-SA" dirty="0">
              <a:solidFill>
                <a:schemeClr val="tx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785794"/>
            <a:ext cx="7556313" cy="1116106"/>
          </a:xfrm>
        </p:spPr>
        <p:txBody>
          <a:bodyPr/>
          <a:lstStyle/>
          <a:p>
            <a:r>
              <a:rPr lang="en-US" b="1" dirty="0" smtClean="0">
                <a:solidFill>
                  <a:schemeClr val="accent2">
                    <a:lumMod val="75000"/>
                    <a:lumOff val="25000"/>
                  </a:schemeClr>
                </a:solidFill>
              </a:rPr>
              <a:t>History</a:t>
            </a:r>
            <a:endParaRPr lang="ar-SA" dirty="0"/>
          </a:p>
        </p:txBody>
      </p:sp>
      <p:sp>
        <p:nvSpPr>
          <p:cNvPr id="3" name="Content Placeholder 2"/>
          <p:cNvSpPr>
            <a:spLocks noGrp="1"/>
          </p:cNvSpPr>
          <p:nvPr>
            <p:ph idx="1"/>
          </p:nvPr>
        </p:nvSpPr>
        <p:spPr>
          <a:xfrm>
            <a:off x="498475" y="1981200"/>
            <a:ext cx="5359409" cy="4591072"/>
          </a:xfrm>
        </p:spPr>
        <p:txBody>
          <a:bodyPr/>
          <a:lstStyle/>
          <a:p>
            <a:pPr>
              <a:buNone/>
            </a:pPr>
            <a:r>
              <a:rPr lang="en-US" b="1" dirty="0" smtClean="0">
                <a:solidFill>
                  <a:srgbClr val="00B050"/>
                </a:solidFill>
              </a:rPr>
              <a:t>Anton van Leeuwenhoek (1632-1723):</a:t>
            </a:r>
          </a:p>
          <a:p>
            <a:r>
              <a:rPr lang="en-US" dirty="0" smtClean="0">
                <a:solidFill>
                  <a:schemeClr val="tx1"/>
                </a:solidFill>
              </a:rPr>
              <a:t>He is the father of microbiology. </a:t>
            </a:r>
          </a:p>
          <a:p>
            <a:r>
              <a:rPr lang="en-US" dirty="0" smtClean="0">
                <a:solidFill>
                  <a:schemeClr val="tx1"/>
                </a:solidFill>
              </a:rPr>
              <a:t>Known for his invention of the single-lens microscope.</a:t>
            </a:r>
          </a:p>
          <a:p>
            <a:r>
              <a:rPr lang="en-US" dirty="0" smtClean="0">
                <a:solidFill>
                  <a:schemeClr val="tx1"/>
                </a:solidFill>
              </a:rPr>
              <a:t>Bacteria were first observed by him in 1676</a:t>
            </a:r>
            <a:r>
              <a:rPr lang="en-US" dirty="0" smtClean="0"/>
              <a:t>.</a:t>
            </a:r>
            <a:endParaRPr lang="ar-SA" dirty="0"/>
          </a:p>
        </p:txBody>
      </p:sp>
      <p:pic>
        <p:nvPicPr>
          <p:cNvPr id="4" name="Picture 3"/>
          <p:cNvPicPr>
            <a:picLocks noChangeAspect="1"/>
          </p:cNvPicPr>
          <p:nvPr/>
        </p:nvPicPr>
        <p:blipFill rotWithShape="1">
          <a:blip r:embed="rId2"/>
          <a:srcRect l="8110" r="9545"/>
          <a:stretch/>
        </p:blipFill>
        <p:spPr>
          <a:xfrm>
            <a:off x="6848484" y="244529"/>
            <a:ext cx="1981200" cy="2332412"/>
          </a:xfrm>
          <a:prstGeom prst="rect">
            <a:avLst/>
          </a:prstGeom>
          <a:ln w="28575" cmpd="sng">
            <a:solidFill>
              <a:schemeClr val="accent2">
                <a:lumMod val="75000"/>
                <a:lumOff val="25000"/>
              </a:schemeClr>
            </a:solidFill>
          </a:ln>
        </p:spPr>
      </p:pic>
      <p:pic>
        <p:nvPicPr>
          <p:cNvPr id="100354" name="Picture 2" descr="Anton van Leeuwenhoek"/>
          <p:cNvPicPr>
            <a:picLocks noChangeAspect="1" noChangeArrowheads="1"/>
          </p:cNvPicPr>
          <p:nvPr/>
        </p:nvPicPr>
        <p:blipFill>
          <a:blip r:embed="rId3"/>
          <a:srcRect/>
          <a:stretch>
            <a:fillRect/>
          </a:stretch>
        </p:blipFill>
        <p:spPr bwMode="auto">
          <a:xfrm>
            <a:off x="6215074" y="2643182"/>
            <a:ext cx="1781175" cy="1838325"/>
          </a:xfrm>
          <a:prstGeom prst="rect">
            <a:avLst/>
          </a:prstGeom>
          <a:noFill/>
          <a:ln w="28575">
            <a:solidFill>
              <a:schemeClr val="accent2">
                <a:lumMod val="75000"/>
                <a:lumOff val="25000"/>
              </a:schemeClr>
            </a:solidFill>
          </a:ln>
        </p:spPr>
      </p:pic>
      <p:pic>
        <p:nvPicPr>
          <p:cNvPr id="100356" name="Picture 4" descr="http://www.history-of-the-microscope.org/images/van-Leeuwenhoek-microscope.jpg">
            <a:hlinkClick r:id="rId4" tooltip="Van Leeuwenhoek's microscope"/>
          </p:cNvPr>
          <p:cNvPicPr>
            <a:picLocks noChangeAspect="1" noChangeArrowheads="1"/>
          </p:cNvPicPr>
          <p:nvPr/>
        </p:nvPicPr>
        <p:blipFill>
          <a:blip r:embed="rId5"/>
          <a:srcRect/>
          <a:stretch>
            <a:fillRect/>
          </a:stretch>
        </p:blipFill>
        <p:spPr bwMode="auto">
          <a:xfrm>
            <a:off x="7643834" y="4500570"/>
            <a:ext cx="1323975" cy="2200275"/>
          </a:xfrm>
          <a:prstGeom prst="rect">
            <a:avLst/>
          </a:prstGeom>
          <a:noFill/>
          <a:ln w="28575">
            <a:solidFill>
              <a:schemeClr val="accent2">
                <a:lumMod val="75000"/>
                <a:lumOff val="25000"/>
              </a:schemeClr>
            </a:solid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b="1" dirty="0" smtClean="0">
                <a:solidFill>
                  <a:schemeClr val="accent2">
                    <a:lumMod val="75000"/>
                    <a:lumOff val="25000"/>
                  </a:schemeClr>
                </a:solidFill>
              </a:rPr>
              <a:t>History</a:t>
            </a:r>
            <a:endParaRPr lang="en-US" b="1" dirty="0">
              <a:solidFill>
                <a:schemeClr val="accent2">
                  <a:lumMod val="75000"/>
                  <a:lumOff val="25000"/>
                </a:schemeClr>
              </a:solidFill>
            </a:endParaRPr>
          </a:p>
        </p:txBody>
      </p:sp>
      <p:sp>
        <p:nvSpPr>
          <p:cNvPr id="3" name="Content Placeholder 2"/>
          <p:cNvSpPr>
            <a:spLocks noGrp="1"/>
          </p:cNvSpPr>
          <p:nvPr>
            <p:ph idx="1"/>
          </p:nvPr>
        </p:nvSpPr>
        <p:spPr>
          <a:xfrm>
            <a:off x="457200" y="1219200"/>
            <a:ext cx="5186370" cy="5424510"/>
          </a:xfrm>
        </p:spPr>
        <p:txBody>
          <a:bodyPr>
            <a:normAutofit/>
          </a:bodyPr>
          <a:lstStyle/>
          <a:p>
            <a:pPr algn="l" rtl="0">
              <a:buNone/>
            </a:pPr>
            <a:r>
              <a:rPr lang="en-US" sz="2400" b="1" dirty="0" smtClean="0">
                <a:solidFill>
                  <a:srgbClr val="00B050"/>
                </a:solidFill>
              </a:rPr>
              <a:t>Louis Pasteur  (1822-1895).</a:t>
            </a:r>
          </a:p>
          <a:p>
            <a:pPr algn="l" rtl="0"/>
            <a:r>
              <a:rPr lang="en-US" sz="2400" dirty="0" smtClean="0"/>
              <a:t>discoveries helped to formulate “germ theory of disease” .</a:t>
            </a:r>
          </a:p>
          <a:p>
            <a:pPr algn="l" rtl="0"/>
            <a:r>
              <a:rPr lang="en-US" sz="2400" dirty="0" smtClean="0"/>
              <a:t>Invention of pasteurization. </a:t>
            </a:r>
          </a:p>
        </p:txBody>
      </p:sp>
      <p:pic>
        <p:nvPicPr>
          <p:cNvPr id="69634" name="Picture 2" descr="http://upload.wikimedia.org/wikipedia/commons/thumb/f/f6/Tableau_Louis_Pasteur.jpg/220px-Tableau_Louis_Pasteur.jpg">
            <a:hlinkClick r:id="rId2"/>
          </p:cNvPr>
          <p:cNvPicPr>
            <a:picLocks noChangeAspect="1" noChangeArrowheads="1"/>
          </p:cNvPicPr>
          <p:nvPr/>
        </p:nvPicPr>
        <p:blipFill>
          <a:blip r:embed="rId3"/>
          <a:srcRect/>
          <a:stretch>
            <a:fillRect/>
          </a:stretch>
        </p:blipFill>
        <p:spPr bwMode="auto">
          <a:xfrm>
            <a:off x="4786314" y="2857496"/>
            <a:ext cx="2095500" cy="2552700"/>
          </a:xfrm>
          <a:prstGeom prst="rect">
            <a:avLst/>
          </a:prstGeom>
          <a:noFill/>
        </p:spPr>
      </p:pic>
      <p:pic>
        <p:nvPicPr>
          <p:cNvPr id="69636" name="Picture 4" descr="Louis Pasteur facts"/>
          <p:cNvPicPr>
            <a:picLocks noChangeAspect="1" noChangeArrowheads="1"/>
          </p:cNvPicPr>
          <p:nvPr/>
        </p:nvPicPr>
        <p:blipFill>
          <a:blip r:embed="rId4"/>
          <a:srcRect/>
          <a:stretch>
            <a:fillRect/>
          </a:stretch>
        </p:blipFill>
        <p:spPr bwMode="auto">
          <a:xfrm>
            <a:off x="6643702" y="214290"/>
            <a:ext cx="2200275" cy="26670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2">
                    <a:lumMod val="75000"/>
                    <a:lumOff val="25000"/>
                  </a:schemeClr>
                </a:solidFill>
              </a:rPr>
              <a:t>History</a:t>
            </a:r>
            <a:endParaRPr lang="ar-SA" dirty="0"/>
          </a:p>
        </p:txBody>
      </p:sp>
      <p:sp>
        <p:nvSpPr>
          <p:cNvPr id="3" name="Content Placeholder 2"/>
          <p:cNvSpPr>
            <a:spLocks noGrp="1"/>
          </p:cNvSpPr>
          <p:nvPr>
            <p:ph idx="1"/>
          </p:nvPr>
        </p:nvSpPr>
        <p:spPr>
          <a:xfrm>
            <a:off x="498475" y="1714488"/>
            <a:ext cx="5573723" cy="4714908"/>
          </a:xfrm>
        </p:spPr>
        <p:txBody>
          <a:bodyPr/>
          <a:lstStyle/>
          <a:p>
            <a:pPr>
              <a:buNone/>
            </a:pPr>
            <a:r>
              <a:rPr lang="en-US" b="1" dirty="0" smtClean="0">
                <a:solidFill>
                  <a:srgbClr val="00B050"/>
                </a:solidFill>
              </a:rPr>
              <a:t>Robert Koch (1843-1910)</a:t>
            </a:r>
            <a:r>
              <a:rPr lang="ar-SA" b="1" dirty="0" smtClean="0">
                <a:solidFill>
                  <a:srgbClr val="00B050"/>
                </a:solidFill>
              </a:rPr>
              <a:t>:</a:t>
            </a:r>
          </a:p>
          <a:p>
            <a:r>
              <a:rPr lang="ar-SA" dirty="0" smtClean="0">
                <a:solidFill>
                  <a:schemeClr val="tx1"/>
                </a:solidFill>
              </a:rPr>
              <a:t>German physician. </a:t>
            </a:r>
          </a:p>
          <a:p>
            <a:r>
              <a:rPr lang="en-US" dirty="0" smtClean="0">
                <a:solidFill>
                  <a:schemeClr val="tx1"/>
                </a:solidFill>
              </a:rPr>
              <a:t>He confirmed the germ theory of disease</a:t>
            </a:r>
            <a:r>
              <a:rPr lang="ar-SA" dirty="0" smtClean="0">
                <a:solidFill>
                  <a:schemeClr val="tx1"/>
                </a:solidFill>
              </a:rPr>
              <a:t>.</a:t>
            </a:r>
          </a:p>
          <a:p>
            <a:r>
              <a:rPr lang="ar-SA" dirty="0" smtClean="0">
                <a:solidFill>
                  <a:schemeClr val="tx1"/>
                </a:solidFill>
              </a:rPr>
              <a:t>He became famous for isolating Bacillus anthracis, the Tuberculosis bacillus and Vibrio cholerae and for his development of Koch's postulates</a:t>
            </a:r>
            <a:r>
              <a:rPr lang="en-US" dirty="0" smtClean="0">
                <a:solidFill>
                  <a:schemeClr val="tx1"/>
                </a:solidFill>
              </a:rPr>
              <a:t>.</a:t>
            </a:r>
          </a:p>
          <a:p>
            <a:r>
              <a:rPr lang="en-US" dirty="0" smtClean="0">
                <a:solidFill>
                  <a:schemeClr val="tx1"/>
                </a:solidFill>
              </a:rPr>
              <a:t>He won a Nobel Prize on 1905.</a:t>
            </a:r>
            <a:endParaRPr lang="ar-SA" dirty="0">
              <a:solidFill>
                <a:schemeClr val="tx1"/>
              </a:solidFill>
            </a:endParaRPr>
          </a:p>
        </p:txBody>
      </p:sp>
      <p:pic>
        <p:nvPicPr>
          <p:cNvPr id="4" name="Picture 3"/>
          <p:cNvPicPr>
            <a:picLocks noChangeAspect="1"/>
          </p:cNvPicPr>
          <p:nvPr/>
        </p:nvPicPr>
        <p:blipFill>
          <a:blip r:embed="rId2"/>
          <a:stretch>
            <a:fillRect/>
          </a:stretch>
        </p:blipFill>
        <p:spPr>
          <a:xfrm>
            <a:off x="7200676" y="0"/>
            <a:ext cx="1943324" cy="2209800"/>
          </a:xfrm>
          <a:prstGeom prst="rect">
            <a:avLst/>
          </a:prstGeom>
          <a:ln w="28575" cmpd="sng">
            <a:solidFill>
              <a:srgbClr val="772399"/>
            </a:solidFill>
          </a:ln>
        </p:spPr>
      </p:pic>
      <p:pic>
        <p:nvPicPr>
          <p:cNvPr id="1026" name="Picture 2" descr="http://upload.wikimedia.org/wikipedia/en/thumb/1/13/Robert_Koch_berlin.jpg/220px-Robert_Koch_berlin.jpg">
            <a:hlinkClick r:id="rId3"/>
          </p:cNvPr>
          <p:cNvPicPr>
            <a:picLocks noChangeAspect="1" noChangeArrowheads="1"/>
          </p:cNvPicPr>
          <p:nvPr/>
        </p:nvPicPr>
        <p:blipFill>
          <a:blip r:embed="rId4"/>
          <a:srcRect/>
          <a:stretch>
            <a:fillRect/>
          </a:stretch>
        </p:blipFill>
        <p:spPr bwMode="auto">
          <a:xfrm>
            <a:off x="6429388" y="3786190"/>
            <a:ext cx="2095500" cy="2790825"/>
          </a:xfrm>
          <a:prstGeom prst="rect">
            <a:avLst/>
          </a:prstGeom>
          <a:ln w="28575" cap="sq">
            <a:solidFill>
              <a:schemeClr val="accent2">
                <a:lumMod val="75000"/>
                <a:lumOff val="25000"/>
              </a:schemeClr>
            </a:solidFill>
            <a:miter lim="800000"/>
          </a:ln>
          <a:effectLst>
            <a:outerShdw blurRad="57150" dist="50800" dir="2700000" algn="tl" rotWithShape="0">
              <a:srgbClr val="000000">
                <a:alpha val="40000"/>
              </a:srgbClr>
            </a:outerShdw>
          </a:effectLst>
        </p:spPr>
      </p:pic>
      <p:sp>
        <p:nvSpPr>
          <p:cNvPr id="7" name="TextBox 6"/>
          <p:cNvSpPr txBox="1"/>
          <p:nvPr/>
        </p:nvSpPr>
        <p:spPr>
          <a:xfrm>
            <a:off x="5822321" y="6550223"/>
            <a:ext cx="3321679" cy="307777"/>
          </a:xfrm>
          <a:prstGeom prst="rect">
            <a:avLst/>
          </a:prstGeom>
          <a:noFill/>
        </p:spPr>
        <p:txBody>
          <a:bodyPr wrap="none" rtlCol="1">
            <a:spAutoFit/>
          </a:bodyPr>
          <a:lstStyle/>
          <a:p>
            <a:r>
              <a:rPr lang="en-US" sz="1400" b="1" dirty="0" smtClean="0">
                <a:solidFill>
                  <a:srgbClr val="0070C0"/>
                </a:solidFill>
              </a:rPr>
              <a:t>Monument to Robert Koch in Berlin</a:t>
            </a:r>
            <a:endParaRPr lang="ar-SA" sz="1400" b="1" dirty="0">
              <a:solidFill>
                <a:srgbClr val="0070C0"/>
              </a:solidFill>
            </a:endParaRPr>
          </a:p>
        </p:txBody>
      </p:sp>
      <p:sp>
        <p:nvSpPr>
          <p:cNvPr id="1028" name="AutoShape 4" descr="data:image/jpeg;base64,/9j/4AAQSkZJRgABAQAAAQABAAD/2wCEAAkGBhQSERUTExQWFRUWGBgYFxgUFxgYGBcXGhgYGBgZFhcXHCYgGB0jGRgYHy8gIycpLCwsGB4xNTAqNSYrLCkBCQoKBQUFDQUFDSkYEhgpKSkpKSkpKSkpKSkpKSkpKSkpKSkpKSkpKSkpKSkpKSkpKSkpKSkpKSkpKSkpKSkpKf/AABEIAP8AxgMBIgACEQEDEQH/xAAcAAABBQEBAQAAAAAAAAAAAAAAAwQFBgcCAQj/xABDEAABAgMFBAgDBwMDAgcAAAABAhEAAyEEEjFBUQUGYXEHEyKBkaGx8DLB0RQjQlJy4fFigqIzQ5IVsggXJFNjc8L/xAAUAQEAAAAAAAAAAAAAAAAAAAAA/8QAFBEBAAAAAAAAAAAAAAAAAAAAAP/aAAwDAQACEQMRAD8A3GCCCAIIIIAggggCCI7bO3ZNlRfmqbQCqlcEjOM4230jTp1Jf3SDRh8Z/uy7vGA0Xa28lns3+rMAOSRVR/tFYpe2Olu64kSXb8Uw/wD5T9Yz+1Wgq7RJdy5NX78+UNL4JcknT9xAWi19IdtmBxMuA5ISB51MQlv3jtKz2rRNI0vkeIBhlf0/iG80jPhAPf8ArNpDAT5qSBlMXjlnnDuzb726XUWmZTJRveIUC0RhU+AJ8ByMITU4NTUg4wFvsHTBbEfGJc0PmLpbmlvSLnsHpZs04ATkmQo0r2kv+oV8RGKTJV0u3At4/OFpKFM2VMMRpAfTVntSVpCkKCknApII8RCsfPOzduzrMu9JmKScCBgeacDGlbs9KUqcRLtLSphoFP8AdqOjn4TzpxgL5BHiVPHsAQQQQBBBBAEEEEAQQQQBBBBAEVLfLftFkHVy2XPOX4UcVNidEwjv3vv9mHUSaz1Cpylg4E/1aCMfn20rJd1ElyXLk6k5wDu37XmTVqXMWqYs4ucuAyEJX3BL145QxQpySXBzbMNSOzOGPvKrwCi5hwJ8f2hMl6u0N5lsL48O/iIRmTXNMveUA7FaxyudjhTvh1Ydi2iaewh2x0ehbhE1ZOjm0rJdkYVIJfwgKwJ71xILNw1gXNzH8xcrJ0TTr3amApY/hLue8YQlbOiq0IchaVDQgg4d8BTVzgovgOBzh1KnPQekMrZY5slRC0kXWBcVEeSbQc/dYB8qYRUDMc4SmmvOFBXMl9MuLQmCTwbN/KkBcdyekWZZGlzSZsigx7SP0PiOHhGzWDaCJ0tMyUoLQoOCMP25R82IlsGOHlhFh3N3yXYZr1VJWQFywf8AJD4H1gN7ghts7aKJ8tM2UoKQoOCPnoeEOYAggggCCCCAIIIIAiu76b1JscmlZy3EtOh/MrgPM0iY2ltBEiUubMLIQCSflzOEYDt/bC7VaFT1n4qBOSEAm6B7xgI3bG0FLWoqUSpRcqo5J1MNVWhsVOa1Apl4QtbJY0PrDHrCSA1AOXhAOJc0s5wqG845mzCwIeoqGwjiUm9TnTAxPbtbB+1WioNxIvKaj6AHjAR+ztiTbStPVoWXphQnUnIUjT92+jOTJuLnMtYq34X4/m/aLNsrZyJSAlKWDeESCcWgOrNYUIHZQlI0AaHQQI5BjzrIBUARwoCOCuE1LgGO1t3JFoSUzEA8RRQ5KFYyfffcVVk+8QCuS7FQxQ/5wMn/ABeMbCqfDW1TAUkKDg0IOY0PCA+f0ydD3iPUm7THHH5RYt5t3BZpnYH3a3Iq93Nj8ogwO/3UQHLFqfVuEepAApj4s+JhRBfw9nyjgjhQfXCAtO4m+RsU24skyFkXhjcP50/Phyjb5awoAguDUEZgx81Co9+Eaf0W7zkj7JNOAeUTmMSjuxHB4DSII8EewBBBBAEEER28G2E2WzzJyvwCg1UaJHeWgM46WN5L8wWRCuzLIVMbNf4RyArzPCKDKSpyXp3Yd8E+0qXMUqYXUpRUeJNfUxwFuWxPpwgELSmor3jAwipDEHL3T94kFggUr8uFYQQDia6VZu6ASusPeuEab0ZWRpSphFVKbIUFBh3xnRkOa8Gy4xqvRxIAsycySVE61LUODQFuQnSkelIEKARxNMB2ZkclcJhUepgOwqBQjpEswqEwEdOBhmSTE3NAzaG0uWknAQFM3u2YVyTqmop4+UZwUtQ65fSNx21ZUGUqgqIxm2SDKWUqoa/MZwDFEiuYPj6ZR6qVqKnGnjHXXftzwpCom8f5gOJUglX00h9IWuVMTMQWWggp5gwnZfThDwSK4wG0bv7YFpkImihNFD8qxRQ8fIiJKMy6O9qiTPVIUWTNa6MgsCniKd0abAEEEEARm/SztR+qs6TgesWPEIB8z4Ro6i0YDvPtYz7RNmmgUot+lPZSPAQEJOXqMMuP8x4iUMaue1pHCqnUCtMYVM0MC5w8IDwqZjXDvhElyXf3yhVWmTQ3mpqWx78oBxKngZMTnGvbiFrMiuVXpXGndGOAuRpnThhGl7E29JsdhkzJ149apQly0JBWu7RzkBQV5QGg9bHCi5aILY28Eq0qIuzJcxLFUuYRgcCCksRE4lQoRAdpRCyUgQkmZHcw0gGk+0rUWQOfyipb0Wq3SUlUsghqJBF8qOnAUxi0z0TCCiW8sN/qskkHRKCC/M4cYx7pD2RaJ6Ehc66ZKlS1S1KUsqCjeRMcDtFSTgwAKWGEAj/5kWsLuTCXBHZIDlg5ciLRI3umSwLTPUUBRcSwHZABAfQnHwik7J3JWmRMtC1l5ST1YINFsbqQnGiruPpGtbR3Cs9rszTZYTOKPjSo3krIxvBrwByZuEBl1r6WrS5UAi6T2b79pLkUBx/aGiN4J1qF6bdADkXQBhSh0ivbw7KnGeUzQxlnq2GCBLF0IBwZgCBxiVEhcuRKlJYre86g90EG8H0qAzY8oBzffL2+ULSZvNx9Kw2cs5PNvdIEq8eEBLyZoxaHUyY7eIBphlEXZrTT348YdpnuMammPJoB2iaQQpLgirhncVHmI23Yu0RPkS5o/GkHvwI8QYwMzjrlGidD+2r8qbZyay1X0/pViO5Q/wAoDRYIIICG3v2j1FjmrzKbo5q7I9YwC3EszUf20av0v20iRJlB+2sqLaJFPMxks4twPH56QDYlle8+cK3mLULioyaE1T64c+P0j0nk5YfuOEB3MnUcUGA8mwENrxwJzpx4/tC6SwYkY0jy4alvLHvgEEBq3qvnxL+kavu5YZVok2GYQFCXJuBw91YUSrveMrQnA0YUqItHRvvb9nnmTMJ6maRdJZkTDQOdDQc24wF53lt8qyKkpRK+8nzUS7yQHAep48ucWeZIoGxiM2vshM60SZimeVeUkfmJF1+4ExIonq7QNGZnzgOpajnlDqVOeGUwBJd+elYVMzSAczpgbGKJvDs9dqmgIF0gf6uTP8JH4uGLPlFtUXxgmgISTAQuxdhIlISkkrIzUcCcWGT+MWmzmIOy2+XJSubOUEJZ7yqDXExWLR0qCYZipMmYmRLSo9fMF1KiMEpSSCXcceEBDdMGyhJmi0jCayVMahaRQkYMU/8AbFSswBTeDuoCpL4Ux4RxtDeSbtFK5k9X3aSQhAFAaVPGEtk9mWkVoG8CcoBVVM3GcIzFYVhwoYjHuhGZLBZjX20AtIPvjCvWHuA9NIZhYTSh01gVPJ0gHap2XD2aRL9Hu2TZ9pSCSyZzylD9fw/5gRWwpxQHn38Yb2mepBSsFlIIKTooFxhxaA+rRBDXZlsE6TLmjCYhKx/ckH5wQGYdLFve0oQ/wSwTzUSfQCM7nK9mtNItHSPa71vnjFilNBolNIp980fXyBZoBNai1QQaYCvCOVJpXDzeOp1Acu+EFTC2P1aAUB48W9IXE59aVr5Q0lDKnDL+YVWtiMxAKWkUBccSzeEM1pz9Gjq02imAFc/rDUzCNPryygNw6PdviZZkG0KS6OylZOJGRJreY98W+ZNSTQvew0YCMI3M2sEzFWdTGXMbH8KmpWLlu/NNmtIUU9kgpUGe7Xs3STg70gNHVh9Y5TL4Q2s1sTMSSkg8sOTaw6RO86CA4GMJJ7a2/CPCFbTLJDDLz1eHVjs4QlnfiYD1VlCgQQCNCHEQG9+61ltMpQnISCwurpeSfpziZ2ltZEmWqYosEhR/4gn5Rg23+lSbOMwiUQlT3SVsQhsLvMAv3QF72P0VyhJXLvVWl0qIqkvRsjTGKPbtgTLGsypowKrihgoY00PDnEnup0lkolS1LCVYdqjD8rjK9m2EWHam3pc6QrrlDgSBewokgsTlWAzyaaDCuZOEJrmUB+WejQraQA4OuQyZ4aKX2e/M5jSA9v8AaPvv1jtKmBw4elYaSg6vF/l3tCyVA8XNfpALhAzcmg5Q0ny3B0hzKSS9Axz17oLr0zgN36KrZ1myrMSXKUqQf7FqSP8AECCIfoRnvYZqPyT1NyUlCvV4ICg70zCu2WkjOasOeBb5RXZobx1ETO2J5NonB69bMPCq1REqu1rWAar1HnrnCS8H45v4R7NWQe1QHAY0hlOmPg5Z3HewgFErAIemvD2Y7TMcPUM319YZzKs7ax0hLZv4iukAtfCsflri3fBdzZz5HgzwkmW1Sxxp9PCCrjD10OHdASewZPWWuSliL0xAxZ3Wl8OcbbtjZJBUlNKuktxcF+EY/uTMSnaFmJduuRydwPnH0fPsSVhj3HSApEpC5Ui4gkHtAiiQoiuLEh+YiS2BaD1aUzAUrCbxByDkgcaN4wrtrYiyMyBmmh8YrydtIs5uqNEntOVKuhWLJAfQMcHeAuFk2glQfXCI7be8PUir1egBOCXP7mM/ldJaesuIRcZbJVdK7xwuhqPn5RoUgImoSgl2UQ/wqLYkPVqCuh4wFNXbZtunJCkkSUghSXABLGh8qRM2Pcaz3QvqUUS4Ckg0JzeoUdYtdgsSA66XjQsAKuchDpVnbvgMB6Td1ESVoEmUoEup2IvBipSSRi1Kc4r+ztpGZ92UhQCcSahQH4Sat/Twj6S2tslEyQpExIWGoCM2LEaRhJ2METVXUXHUpiaqYkuHHnARtpADCtNT6w0UvtUHqKCJa32alCKnHgMoi1aUfDSkBwiabx9HwP8AEOZUzHzGOkNlySWyHf7ePZZYYYY+MBIy1hqY8/T6R6kUJwGh+UNhPALfxCpmuPL54QGo9B00ta0/1y1eKVD5CCGXQbP/APUWpOXVyz3hShXjWCAp+2ezaJ50mTKf3q/eIa1zD8QpWLLvfLuWy0jMTVk0ZgS/fQxXZ6nF2geukBH9TeDl+/y+cIrSWIfmWrDqY4DE5eMdSrGtYLBhqXAHzgGBTdemoFau1Y6s1nK3auuQAbMxJSdnISSVG8Q/AE0whObaXICWHIADwygETZhRy+vyhY2cOwcBtKDh6R3ZUAmuAqdff0jq0KxqxNA2lYBGwTTKWCDUEKD6pLiPp3Ym1kWqzy58sumYkK5HMHiC47o+Xyu5gcNePGJPo/6QJmz7UoOtclV55LhiouQUvRKnpTGA+mjDK3bGkzkqC0A3nBbskvxTWGO629sjaEkTZCjiykKotCswpPzziaEBmG3uhGWQV2ScqUsdoJXUE5dsVTzYxnewN/JljTdSOsAPZBZV0hyQlhe7TN5x9IWhbIUdEn0MfOm4e7w6i0WqYBUCVKJxci9OKXzCGT/eYCesPTQEovKkksUui8E3S5JUFHEM1BF4sfSLK6kTJjy7wDBZF4OT8QegYO+YwzjEtuzUIchIA5NgMh84rv8A1BUwlzkBVzQGgMBqu9/S6qaDLs4uioUtRxGQSx5O+pisWbebETUkEYKRg51T9Iq0u1YlqvgcqRxaLSS6XGOXlWAuE20iY91QUGyPLEQ1KA+IPBvPiYqHXKBdJIPA+MSFi3iI/wBQPRnFG5jAwE9P7RfHT+ISTKd6tn4QjK2zKWWC7o0VrrD+jEggjUZ+EAgmTV37vm8ALAvTz8Y6mTiQ+D/tCClEp90HCA0/oOS9otS//jlDxKj8oIU6BEm7bFM3akgf8Vn5wQEH0ly7m0Z4/NcUON5A+YMVU2cPU3aOM+4CL/0x2O5bJc0f7kpu9BINeShGd2lxnh7PrAd3kJ+EOdSHNfSO7Taj3iulGwhBBBryLjx8coTmWk6eB0gOFTzR/PFsqQ2mzWdhX01gn2qpcsXy9YazluMS/pASOzpLoUovUt9cTTnHdxN4kksPDwhCXaDcSkeZqXyME7B/CAWm3WcgD5YxXbQyZzgYEEMdGMS5dmy4DI5xHW9LL7IwoXzPhAWfdXeRWz5qi5ExV0rlLSUBIvEkPkq6aPSpjULP01WaXOEuaq9KVhMS6lS+yg3ZobtVJDpwYgjOK7ZdqjalgloTKkTdo2ZiFTWvqRLLpUkN944ZJSos/MRUp+6VskoFstVk6xlFKpSxcJBD9YES6kOouci3MB9EStpyrZZ1mzTZcwKQtIUlQICikgXm+GusZrtOyjZ1is9mBSVIHaupKjMnKIvXAA5c9mugisbO2dMlhVqlyp2yEm4FTps37u49UIlKTeWo1Id2bKOJG9161S58qfOuWY/d/aVmYZ5JKVLKSAEhiQbjlN5LChgEJXR3abepSjNkyyCSqW5VMQxIN5KQwNMHyihpkBKlJBdiWLEOAcQPlGqbH3wNknqtVvvIKgFS7PK7SpiJqbyZiySElIIAcH4ncQ03zVZNozkT5dpsdmSxKryJqJ7kJP3oAKVkMQ4LF4DPZaA3p+/jDecRXxA5tDyekBZRLXfQlRCV3Sm8HobpLhxDO0VduVYBuflHgoxD/J45VHgMB2r2IcyZi0syiKmiSzw2So90dIUfoKwExs7ayx2F5mhI9eEP5/gPBorINOPvCJmyTr0sF658xr3QG79BFju2CYs4rnqrwShCR5vBE50UWLq9k2alVpVMP961KHkRBAQvThYL1klTh/tzWP6Vhv8AuCfGMPmWg838dI+oN8NlfabFPks5VLVd/WO0n/ICPlqvI8cYDsT2To1DxMcWokpDDSGy1sfTWOJdoNa1NA3GAVQmvq0dyqm7Rn+frHMtRGIo7mmWEO1Tg6SAHxDDw5wCy0O3DFtI8mYM7e/KJfZNgTNQsrdKk3bpDF8XKhz4wztex7kxlLvJAoRQngx1gGcmovEksGRoSDU8miN2qm6CSalufCJ9UjQH+nQcPSI3acoXDrh7JMApupt2ZZ5yJyCezRQSzqSSLwZs28QI+h7XaVzJMtcuWZ6FdoGSpCCUFKiPjLpJcJJSdcqR82bFVgXDaDg/1jbeifeO69kWeySVSicAT2lI78R3wEXv9urbNrzZN2TMkolhYUmepATeJHbHVlTkildIZbb6GLZNlyUJmoV1UtMsAlQATeUSa51GAyEbe8cz5wQkqOABJ7oD5yte99q2OpNhVJs83qPxLR1lF9tSErUHCammUVaZtNc6bOXLT1MmaS8pJJF17wQ9CUhQ8okd8rWJ9pnTVFypSsH1LO/dDSzS2ky6NQnm6jARtolhyHZtIbzhRvX10h/a5IJc0fU6Yw1XJ9nWuMAxmI0+sJkAZ1h3PlgNSERKDOPP5QHAScYVuOw9PH2Y9OFISUXNIDp2xxBxpDjZ04vdFb9AP6jQN4w3Ug1zJfHIaxZ+izYX2rallQ3ZSvrV6XZXb8yEjvgPqbYtgEizyZI/25aEf8UgfKCHgggPY+ZOkfYn2XaM6WzIKusQwZ0Lcs+bG8O6PpuM06bN3ussyLUkOqSbq/8A61HE/pUx7zAYLMUBXKoApHCEBnwfAZ8zHVoA8HJzD8RHqA5d20998ATyAlye4UekPpSgog4Et7rDKaktUvhlnm8O7I5YMwr3CAmtiqUFqSW7SKNqGPvnC9tluQYZ7PnKExGBGHcQ2BrEnawHo+cAznSxo8Re0EgivdrhWkTSkC7lp9HaIy1gBB1BPnx5mAgtlTKsMQRVmMWnZdvMtQKVEKSQoHMEVBEVOyzbkwg56jPKsS8yafKhFfSA+ld1d4E2yzJmhr2EwD8Kxj3GhHAw0372mJVlWCWKknw9mMm6Kd7zZraJUxTSp4CSVYJmfgL5V7P9w0hbpG3vVaLRMQg/dI7NM2z8XgM82nNclsy/HmREhZ26iWDiJaeONYjNopISSwZsW0xIf5RLTZRCEhjdEtHcbo+cBGWqpDaHLi3pWE7tCCO/PhBOlVowbXHujuz8XwzgGU0NXAv++ENlJJFRyGfOHs80AOZpp+0IAtVviDPTV2BgODLd34tXThCJRmMRyMPA4LkY/OOVJHCtc4BsiUwd9XbHONr/APDnu+wtFsIxaTLJzwXMI77g7jGN2eyXiEgEqUoJSn8xJYAd5aPrfc7d5NhsUizDGWgXjqs9pZ71E+UBNQQQQBDe32JE6WuVMDoWkpUNQQxhxBAfKe8G7q7FaJ0lSXKFEXvzJVVKu8ecRN1n10blG99Me6ZnSPtUsOuSGWAPilYvxumvImMHVIN4PhjWrjHKA9TIKi5Jwy91gsSrpbEPWvj3x2pbhhQDzhMy2IzfHDVvWAkDLoCXo1cYmlC+lCsSR58Yi0SuzTLvEO9iE3VSyKguOedfAwD5SAU0qc9Ry4QxtcsFBDND0KA739mG0/4Qx5PyasBU7QsiY/MfvHapZA7JKcf0uwwEe7TkATHc8Xaml3WCQLxIJxx8OMApZCQbyxRNXyKsEjm+UCbUtTpAYnEqoXf8ucdyldXdWkXiGIBwqClQOlDHs435gmKZIwZ7xNOGVMOMBHbRW4YkqVg5+QwEWO3TSCoNQMKcBxiu2iUSoaEjlyLcYsNuVVQJwOXusBFKQXBDVq5bLOCzClfpHdnQ6iag+OWEdLDaQDWfLr8OPeXrl3QzWkuPPhw8Ikpwer/vDcJrTLyenpAeIlHRh7/iPJlmArizY5HxrDmSTXTjD3Z2zpk6YiWhJUpakpSkNUks3AZvkAYC6dCu6PX2r7Usfd2cuHqDOPwN+kEqpmUxvgiI3U3dRYrLLkIrdDqV+dZqtR5nyaJiAIIIIAggggOVoBBBDg0IOY4x879Ju5JsE+9LB6iY5llnu0rK7nccOUfRURe8e70q22dciaOyrAjFKh8KknIgwHytKAAdn9X40jxQfCtcD4xN7y7szbDaVSZgfApUHCVoNAtPoRrEeuyMlhi2WOOXCAfWdFBgBiPCEjM6pYID5GmL/tHlimmjFiGxwh9PqnD3x5wD1aX7QwNYSm2LEnHjlpHuzZ15JTgQzalNKeMOEg1vV4u5I+UBU9rWdIWhy54ORSoPgfKFRZwC/jxHLWPNuIN69kGz1cMGj2WQAnhhiX5wHExBuqL0YZZkjTx74Q61zgXDcKR2lVWFXoAWYuc46mrAZ2fQcO720AiZjTEgUcg/x3xI26aSHb8RPn5/vDOSl5qKVvDwxoYcWpTsSM9MCdYAkhjQUOvjHM5NDV3x4QoatyDCOFqdiPbjSAZlfCiaV8uccywwamPjHdomluyz6cBWOZaS4FaPXHnhALoTUVcM/sGNk6HNz7qft0xJBUCJIVjdNDM4OKDg5zin9Gm4Jt02/MB+zoIvk/jIwlpPheOQpnH0FLQEgABgKADAAYACA6ggggCCCCAIIIIAggggITezdSVb5JlzAyhWWsCqFa8QcxnGD7c2DOsk4y5yWOIOSwMFIOY4YjOPpOIzbu78m1y+rnJcYpIopB1ScvQ5wHzalQSqoe8CPfrC0t7tS3Bolt+dzJ1gJUoX5RLJmAUI0UPwK4YHKK2J2tGxY9wgFAq6p0muP1iYlrGKav7ryiCmFzq1OH7wpY7TW7+bXI/SkAbWYgl8DqRnkM4Y2VY6s1evzcQ8t73VZHuOERFjmKUgk8+GFO+rwDqapsGFO7LD1jlCrwPDBzpTLvhDtKBNfh4wlKcAjN9PQwDuyi9MHs6vwwh1OU7A8eFcYYWYC+GFS7UBL1ajvWPZs1yBo+cA56xiS+WeHKPSt9AMcaVhgq01Zu9/GFpCgohjQVL5fxAcIJJ5EvFu3M6P5tutBSl0ykkdZNaicylP5lkZZYnJ5jcHoum2pps9Jk2YjlMnDHsg1Sn+o101jctm7Ml2eWmVJQJctIYJSKD6niamA52VsuXZ5KJMpN1CAyR8ycyTUnMw8gggCCCCAIIIIAggggCCCCAIIIIBK0WZMxJQtIUlQYpUAQRoQcYzTeboZQp12IiWf/aW9x/6FYp5FxyjUIGgPlza+70+yTLk6WZasnDg8UqBY90R5U5yj6stlhlzUlExCVpOKVgKHgYp21OiCxTSTLCpKv6C6f8AirDuIgMHtiVKToWauY4gZmIjZ6CkqSpwxFPfKNg2r0J2gKvSZsqY1AC8st4KHnFXm9FlvTMVfs1DgUzpVM3+OAppllJN0nCj4614GEVzKcXxwzxD4ZxdFbgWwMgSC+P+pKdud+HNj6G9orNZUtAP5pqKc7l4nWAz1KjVRenn71joTHqzv4xrWyf/AA9TS/2m1pAJcpkpKjqwUtgPAxfNhdEWz7MQrquuWPxTzf8ABHw+UBhW7O41stqvuJLooDOX2ZQpVlH4qHIExtG5nQ9ZrHdmTmtE8VBUGloP9CMy/wCJTnlF/RLAAAAAGAGA5R1AEEEEAQQQQBBBBAEEEEB//9k="/>
          <p:cNvSpPr>
            <a:spLocks noChangeAspect="1" noChangeArrowheads="1"/>
          </p:cNvSpPr>
          <p:nvPr/>
        </p:nvSpPr>
        <p:spPr bwMode="auto">
          <a:xfrm>
            <a:off x="9007475" y="-153988"/>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1030" name="AutoShape 6" descr="data:image/jpeg;base64,/9j/4AAQSkZJRgABAQAAAQABAAD/2wCEAAkGBhQSERUTExQWFRUWGBgYFxgUFxgYGBcXGhgYGBgZFhcXHCYgGB0jGRgYHy8gIycpLCwsGB4xNTAqNSYrLCkBCQoKBQUFDQUFDSkYEhgpKSkpKSkpKSkpKSkpKSkpKSkpKSkpKSkpKSkpKSkpKSkpKSkpKSkpKSkpKSkpKSkpKf/AABEIAP8AxgMBIgACEQEDEQH/xAAcAAABBQEBAQAAAAAAAAAAAAAAAwQFBgcCAQj/xABDEAABAgMFBAgDBwMDAgcAAAABAhEAAyEEEjFBUQUGYXEHEyKBkaGx8DLB0RQjQlJy4fFigqIzQ5IVsggXJFNjc8L/xAAUAQEAAAAAAAAAAAAAAAAAAAAA/8QAFBEBAAAAAAAAAAAAAAAAAAAAAP/aAAwDAQACEQMRAD8A3GCCCAIIIIAggggCCI7bO3ZNlRfmqbQCqlcEjOM4230jTp1Jf3SDRh8Z/uy7vGA0Xa28lns3+rMAOSRVR/tFYpe2Olu64kSXb8Uw/wD5T9Yz+1Wgq7RJdy5NX78+UNL4JcknT9xAWi19IdtmBxMuA5ISB51MQlv3jtKz2rRNI0vkeIBhlf0/iG80jPhAPf8ArNpDAT5qSBlMXjlnnDuzb726XUWmZTJRveIUC0RhU+AJ8ByMITU4NTUg4wFvsHTBbEfGJc0PmLpbmlvSLnsHpZs04ATkmQo0r2kv+oV8RGKTJV0u3At4/OFpKFM2VMMRpAfTVntSVpCkKCknApII8RCsfPOzduzrMu9JmKScCBgeacDGlbs9KUqcRLtLSphoFP8AdqOjn4TzpxgL5BHiVPHsAQQQQBBBBAEEEEAQQQQBBBBAEVLfLftFkHVy2XPOX4UcVNidEwjv3vv9mHUSaz1Cpylg4E/1aCMfn20rJd1ElyXLk6k5wDu37XmTVqXMWqYs4ucuAyEJX3BL145QxQpySXBzbMNSOzOGPvKrwCi5hwJ8f2hMl6u0N5lsL48O/iIRmTXNMveUA7FaxyudjhTvh1Ydi2iaewh2x0ehbhE1ZOjm0rJdkYVIJfwgKwJ71xILNw1gXNzH8xcrJ0TTr3amApY/hLue8YQlbOiq0IchaVDQgg4d8BTVzgovgOBzh1KnPQekMrZY5slRC0kXWBcVEeSbQc/dYB8qYRUDMc4SmmvOFBXMl9MuLQmCTwbN/KkBcdyekWZZGlzSZsigx7SP0PiOHhGzWDaCJ0tMyUoLQoOCMP25R82IlsGOHlhFh3N3yXYZr1VJWQFywf8AJD4H1gN7ghts7aKJ8tM2UoKQoOCPnoeEOYAggggCCCCAIIIIAiu76b1JscmlZy3EtOh/MrgPM0iY2ltBEiUubMLIQCSflzOEYDt/bC7VaFT1n4qBOSEAm6B7xgI3bG0FLWoqUSpRcqo5J1MNVWhsVOa1Apl4QtbJY0PrDHrCSA1AOXhAOJc0s5wqG845mzCwIeoqGwjiUm9TnTAxPbtbB+1WioNxIvKaj6AHjAR+ztiTbStPVoWXphQnUnIUjT92+jOTJuLnMtYq34X4/m/aLNsrZyJSAlKWDeESCcWgOrNYUIHZQlI0AaHQQI5BjzrIBUARwoCOCuE1LgGO1t3JFoSUzEA8RRQ5KFYyfffcVVk+8QCuS7FQxQ/5wMn/ABeMbCqfDW1TAUkKDg0IOY0PCA+f0ydD3iPUm7THHH5RYt5t3BZpnYH3a3Iq93Nj8ogwO/3UQHLFqfVuEepAApj4s+JhRBfw9nyjgjhQfXCAtO4m+RsU24skyFkXhjcP50/Phyjb5awoAguDUEZgx81Co9+Eaf0W7zkj7JNOAeUTmMSjuxHB4DSII8EewBBBBAEEER28G2E2WzzJyvwCg1UaJHeWgM46WN5L8wWRCuzLIVMbNf4RyArzPCKDKSpyXp3Yd8E+0qXMUqYXUpRUeJNfUxwFuWxPpwgELSmor3jAwipDEHL3T94kFggUr8uFYQQDia6VZu6ASusPeuEab0ZWRpSphFVKbIUFBh3xnRkOa8Gy4xqvRxIAsycySVE61LUODQFuQnSkelIEKARxNMB2ZkclcJhUepgOwqBQjpEswqEwEdOBhmSTE3NAzaG0uWknAQFM3u2YVyTqmop4+UZwUtQ65fSNx21ZUGUqgqIxm2SDKWUqoa/MZwDFEiuYPj6ZR6qVqKnGnjHXXftzwpCom8f5gOJUglX00h9IWuVMTMQWWggp5gwnZfThDwSK4wG0bv7YFpkImihNFD8qxRQ8fIiJKMy6O9qiTPVIUWTNa6MgsCniKd0abAEEEEARm/SztR+qs6TgesWPEIB8z4Ro6i0YDvPtYz7RNmmgUot+lPZSPAQEJOXqMMuP8x4iUMaue1pHCqnUCtMYVM0MC5w8IDwqZjXDvhElyXf3yhVWmTQ3mpqWx78oBxKngZMTnGvbiFrMiuVXpXGndGOAuRpnThhGl7E29JsdhkzJ149apQly0JBWu7RzkBQV5QGg9bHCi5aILY28Eq0qIuzJcxLFUuYRgcCCksRE4lQoRAdpRCyUgQkmZHcw0gGk+0rUWQOfyipb0Wq3SUlUsghqJBF8qOnAUxi0z0TCCiW8sN/qskkHRKCC/M4cYx7pD2RaJ6Ehc66ZKlS1S1KUsqCjeRMcDtFSTgwAKWGEAj/5kWsLuTCXBHZIDlg5ciLRI3umSwLTPUUBRcSwHZABAfQnHwik7J3JWmRMtC1l5ST1YINFsbqQnGiruPpGtbR3Cs9rszTZYTOKPjSo3krIxvBrwByZuEBl1r6WrS5UAi6T2b79pLkUBx/aGiN4J1qF6bdADkXQBhSh0ivbw7KnGeUzQxlnq2GCBLF0IBwZgCBxiVEhcuRKlJYre86g90EG8H0qAzY8oBzffL2+ULSZvNx9Kw2cs5PNvdIEq8eEBLyZoxaHUyY7eIBphlEXZrTT348YdpnuMammPJoB2iaQQpLgirhncVHmI23Yu0RPkS5o/GkHvwI8QYwMzjrlGidD+2r8qbZyay1X0/pViO5Q/wAoDRYIIICG3v2j1FjmrzKbo5q7I9YwC3EszUf20av0v20iRJlB+2sqLaJFPMxks4twPH56QDYlle8+cK3mLULioyaE1T64c+P0j0nk5YfuOEB3MnUcUGA8mwENrxwJzpx4/tC6SwYkY0jy4alvLHvgEEBq3qvnxL+kavu5YZVok2GYQFCXJuBw91YUSrveMrQnA0YUqItHRvvb9nnmTMJ6maRdJZkTDQOdDQc24wF53lt8qyKkpRK+8nzUS7yQHAep48ucWeZIoGxiM2vshM60SZimeVeUkfmJF1+4ExIonq7QNGZnzgOpajnlDqVOeGUwBJd+elYVMzSAczpgbGKJvDs9dqmgIF0gf6uTP8JH4uGLPlFtUXxgmgISTAQuxdhIlISkkrIzUcCcWGT+MWmzmIOy2+XJSubOUEJZ7yqDXExWLR0qCYZipMmYmRLSo9fMF1KiMEpSSCXcceEBDdMGyhJmi0jCayVMahaRQkYMU/8AbFSswBTeDuoCpL4Ux4RxtDeSbtFK5k9X3aSQhAFAaVPGEtk9mWkVoG8CcoBVVM3GcIzFYVhwoYjHuhGZLBZjX20AtIPvjCvWHuA9NIZhYTSh01gVPJ0gHap2XD2aRL9Hu2TZ9pSCSyZzylD9fw/5gRWwpxQHn38Yb2mepBSsFlIIKTooFxhxaA+rRBDXZlsE6TLmjCYhKx/ckH5wQGYdLFve0oQ/wSwTzUSfQCM7nK9mtNItHSPa71vnjFilNBolNIp980fXyBZoBNai1QQaYCvCOVJpXDzeOp1Acu+EFTC2P1aAUB48W9IXE59aVr5Q0lDKnDL+YVWtiMxAKWkUBccSzeEM1pz9Gjq02imAFc/rDUzCNPryygNw6PdviZZkG0KS6OylZOJGRJreY98W+ZNSTQvew0YCMI3M2sEzFWdTGXMbH8KmpWLlu/NNmtIUU9kgpUGe7Xs3STg70gNHVh9Y5TL4Q2s1sTMSSkg8sOTaw6RO86CA4GMJJ7a2/CPCFbTLJDDLz1eHVjs4QlnfiYD1VlCgQQCNCHEQG9+61ltMpQnISCwurpeSfpziZ2ltZEmWqYosEhR/4gn5Rg23+lSbOMwiUQlT3SVsQhsLvMAv3QF72P0VyhJXLvVWl0qIqkvRsjTGKPbtgTLGsypowKrihgoY00PDnEnup0lkolS1LCVYdqjD8rjK9m2EWHam3pc6QrrlDgSBewokgsTlWAzyaaDCuZOEJrmUB+WejQraQA4OuQyZ4aKX2e/M5jSA9v8AaPvv1jtKmBw4elYaSg6vF/l3tCyVA8XNfpALhAzcmg5Q0ny3B0hzKSS9Axz17oLr0zgN36KrZ1myrMSXKUqQf7FqSP8AECCIfoRnvYZqPyT1NyUlCvV4ICg70zCu2WkjOasOeBb5RXZobx1ETO2J5NonB69bMPCq1REqu1rWAar1HnrnCS8H45v4R7NWQe1QHAY0hlOmPg5Z3HewgFErAIemvD2Y7TMcPUM319YZzKs7ax0hLZv4iukAtfCsflri3fBdzZz5HgzwkmW1Sxxp9PCCrjD10OHdASewZPWWuSliL0xAxZ3Wl8OcbbtjZJBUlNKuktxcF+EY/uTMSnaFmJduuRydwPnH0fPsSVhj3HSApEpC5Ui4gkHtAiiQoiuLEh+YiS2BaD1aUzAUrCbxByDkgcaN4wrtrYiyMyBmmh8YrydtIs5uqNEntOVKuhWLJAfQMcHeAuFk2glQfXCI7be8PUir1egBOCXP7mM/ldJaesuIRcZbJVdK7xwuhqPn5RoUgImoSgl2UQ/wqLYkPVqCuh4wFNXbZtunJCkkSUghSXABLGh8qRM2Pcaz3QvqUUS4Ckg0JzeoUdYtdgsSA66XjQsAKuchDpVnbvgMB6Td1ESVoEmUoEup2IvBipSSRi1Kc4r+ztpGZ92UhQCcSahQH4Sat/Twj6S2tslEyQpExIWGoCM2LEaRhJ2METVXUXHUpiaqYkuHHnARtpADCtNT6w0UvtUHqKCJa32alCKnHgMoi1aUfDSkBwiabx9HwP8AEOZUzHzGOkNlySWyHf7ePZZYYYY+MBIy1hqY8/T6R6kUJwGh+UNhPALfxCpmuPL54QGo9B00ta0/1y1eKVD5CCGXQbP/APUWpOXVyz3hShXjWCAp+2ezaJ50mTKf3q/eIa1zD8QpWLLvfLuWy0jMTVk0ZgS/fQxXZ6nF2geukBH9TeDl+/y+cIrSWIfmWrDqY4DE5eMdSrGtYLBhqXAHzgGBTdemoFau1Y6s1nK3auuQAbMxJSdnISSVG8Q/AE0whObaXICWHIADwygETZhRy+vyhY2cOwcBtKDh6R3ZUAmuAqdff0jq0KxqxNA2lYBGwTTKWCDUEKD6pLiPp3Ym1kWqzy58sumYkK5HMHiC47o+Xyu5gcNePGJPo/6QJmz7UoOtclV55LhiouQUvRKnpTGA+mjDK3bGkzkqC0A3nBbskvxTWGO629sjaEkTZCjiykKotCswpPzziaEBmG3uhGWQV2ScqUsdoJXUE5dsVTzYxnewN/JljTdSOsAPZBZV0hyQlhe7TN5x9IWhbIUdEn0MfOm4e7w6i0WqYBUCVKJxci9OKXzCGT/eYCesPTQEovKkksUui8E3S5JUFHEM1BF4sfSLK6kTJjy7wDBZF4OT8QegYO+YwzjEtuzUIchIA5NgMh84rv8A1BUwlzkBVzQGgMBqu9/S6qaDLs4uioUtRxGQSx5O+pisWbebETUkEYKRg51T9Iq0u1YlqvgcqRxaLSS6XGOXlWAuE20iY91QUGyPLEQ1KA+IPBvPiYqHXKBdJIPA+MSFi3iI/wBQPRnFG5jAwE9P7RfHT+ISTKd6tn4QjK2zKWWC7o0VrrD+jEggjUZ+EAgmTV37vm8ALAvTz8Y6mTiQ+D/tCClEp90HCA0/oOS9otS//jlDxKj8oIU6BEm7bFM3akgf8Vn5wQEH0ly7m0Z4/NcUON5A+YMVU2cPU3aOM+4CL/0x2O5bJc0f7kpu9BINeShGd2lxnh7PrAd3kJ+EOdSHNfSO7Taj3iulGwhBBBryLjx8coTmWk6eB0gOFTzR/PFsqQ2mzWdhX01gn2qpcsXy9YazluMS/pASOzpLoUovUt9cTTnHdxN4kksPDwhCXaDcSkeZqXyME7B/CAWm3WcgD5YxXbQyZzgYEEMdGMS5dmy4DI5xHW9LL7IwoXzPhAWfdXeRWz5qi5ExV0rlLSUBIvEkPkq6aPSpjULP01WaXOEuaq9KVhMS6lS+yg3ZobtVJDpwYgjOK7ZdqjalgloTKkTdo2ZiFTWvqRLLpUkN944ZJSos/MRUp+6VskoFstVk6xlFKpSxcJBD9YES6kOouci3MB9EStpyrZZ1mzTZcwKQtIUlQICikgXm+GusZrtOyjZ1is9mBSVIHaupKjMnKIvXAA5c9mugisbO2dMlhVqlyp2yEm4FTps37u49UIlKTeWo1Id2bKOJG9161S58qfOuWY/d/aVmYZ5JKVLKSAEhiQbjlN5LChgEJXR3abepSjNkyyCSqW5VMQxIN5KQwNMHyihpkBKlJBdiWLEOAcQPlGqbH3wNknqtVvvIKgFS7PK7SpiJqbyZiySElIIAcH4ncQ03zVZNozkT5dpsdmSxKryJqJ7kJP3oAKVkMQ4LF4DPZaA3p+/jDecRXxA5tDyekBZRLXfQlRCV3Sm8HobpLhxDO0VduVYBuflHgoxD/J45VHgMB2r2IcyZi0syiKmiSzw2So90dIUfoKwExs7ayx2F5mhI9eEP5/gPBorINOPvCJmyTr0sF658xr3QG79BFju2CYs4rnqrwShCR5vBE50UWLq9k2alVpVMP961KHkRBAQvThYL1klTh/tzWP6Vhv8AuCfGMPmWg838dI+oN8NlfabFPks5VLVd/WO0n/ICPlqvI8cYDsT2To1DxMcWokpDDSGy1sfTWOJdoNa1NA3GAVQmvq0dyqm7Rn+frHMtRGIo7mmWEO1Tg6SAHxDDw5wCy0O3DFtI8mYM7e/KJfZNgTNQsrdKk3bpDF8XKhz4wztex7kxlLvJAoRQngx1gGcmovEksGRoSDU8miN2qm6CSalufCJ9UjQH+nQcPSI3acoXDrh7JMApupt2ZZ5yJyCezRQSzqSSLwZs28QI+h7XaVzJMtcuWZ6FdoGSpCCUFKiPjLpJcJJSdcqR82bFVgXDaDg/1jbeifeO69kWeySVSicAT2lI78R3wEXv9urbNrzZN2TMkolhYUmepATeJHbHVlTkildIZbb6GLZNlyUJmoV1UtMsAlQATeUSa51GAyEbe8cz5wQkqOABJ7oD5yte99q2OpNhVJs83qPxLR1lF9tSErUHCammUVaZtNc6bOXLT1MmaS8pJJF17wQ9CUhQ8okd8rWJ9pnTVFypSsH1LO/dDSzS2ky6NQnm6jARtolhyHZtIbzhRvX10h/a5IJc0fU6Yw1XJ9nWuMAxmI0+sJkAZ1h3PlgNSERKDOPP5QHAScYVuOw9PH2Y9OFISUXNIDp2xxBxpDjZ04vdFb9AP6jQN4w3Ug1zJfHIaxZ+izYX2rallQ3ZSvrV6XZXb8yEjvgPqbYtgEizyZI/25aEf8UgfKCHgggPY+ZOkfYn2XaM6WzIKusQwZ0Lcs+bG8O6PpuM06bN3ussyLUkOqSbq/8A61HE/pUx7zAYLMUBXKoApHCEBnwfAZ8zHVoA8HJzD8RHqA5d20998ATyAlye4UekPpSgog4Et7rDKaktUvhlnm8O7I5YMwr3CAmtiqUFqSW7SKNqGPvnC9tluQYZ7PnKExGBGHcQ2BrEnawHo+cAznSxo8Re0EgivdrhWkTSkC7lp9HaIy1gBB1BPnx5mAgtlTKsMQRVmMWnZdvMtQKVEKSQoHMEVBEVOyzbkwg56jPKsS8yafKhFfSA+ld1d4E2yzJmhr2EwD8Kxj3GhHAw0372mJVlWCWKknw9mMm6Kd7zZraJUxTSp4CSVYJmfgL5V7P9w0hbpG3vVaLRMQg/dI7NM2z8XgM82nNclsy/HmREhZ26iWDiJaeONYjNopISSwZsW0xIf5RLTZRCEhjdEtHcbo+cBGWqpDaHLi3pWE7tCCO/PhBOlVowbXHujuz8XwzgGU0NXAv++ENlJJFRyGfOHs80AOZpp+0IAtVviDPTV2BgODLd34tXThCJRmMRyMPA4LkY/OOVJHCtc4BsiUwd9XbHONr/APDnu+wtFsIxaTLJzwXMI77g7jGN2eyXiEgEqUoJSn8xJYAd5aPrfc7d5NhsUizDGWgXjqs9pZ71E+UBNQQQQBDe32JE6WuVMDoWkpUNQQxhxBAfKe8G7q7FaJ0lSXKFEXvzJVVKu8ecRN1n10blG99Me6ZnSPtUsOuSGWAPilYvxumvImMHVIN4PhjWrjHKA9TIKi5Jwy91gsSrpbEPWvj3x2pbhhQDzhMy2IzfHDVvWAkDLoCXo1cYmlC+lCsSR58Yi0SuzTLvEO9iE3VSyKguOedfAwD5SAU0qc9Ry4QxtcsFBDND0KA739mG0/4Qx5PyasBU7QsiY/MfvHapZA7JKcf0uwwEe7TkATHc8Xaml3WCQLxIJxx8OMApZCQbyxRNXyKsEjm+UCbUtTpAYnEqoXf8ucdyldXdWkXiGIBwqClQOlDHs435gmKZIwZ7xNOGVMOMBHbRW4YkqVg5+QwEWO3TSCoNQMKcBxiu2iUSoaEjlyLcYsNuVVQJwOXusBFKQXBDVq5bLOCzClfpHdnQ6iag+OWEdLDaQDWfLr8OPeXrl3QzWkuPPhw8Ikpwer/vDcJrTLyenpAeIlHRh7/iPJlmArizY5HxrDmSTXTjD3Z2zpk6YiWhJUpakpSkNUks3AZvkAYC6dCu6PX2r7Usfd2cuHqDOPwN+kEqpmUxvgiI3U3dRYrLLkIrdDqV+dZqtR5nyaJiAIIIIAggggOVoBBBDg0IOY4x879Ju5JsE+9LB6iY5llnu0rK7nccOUfRURe8e70q22dciaOyrAjFKh8KknIgwHytKAAdn9X40jxQfCtcD4xN7y7szbDaVSZgfApUHCVoNAtPoRrEeuyMlhi2WOOXCAfWdFBgBiPCEjM6pYID5GmL/tHlimmjFiGxwh9PqnD3x5wD1aX7QwNYSm2LEnHjlpHuzZ15JTgQzalNKeMOEg1vV4u5I+UBU9rWdIWhy54ORSoPgfKFRZwC/jxHLWPNuIN69kGz1cMGj2WQAnhhiX5wHExBuqL0YZZkjTx74Q61zgXDcKR2lVWFXoAWYuc46mrAZ2fQcO720AiZjTEgUcg/x3xI26aSHb8RPn5/vDOSl5qKVvDwxoYcWpTsSM9MCdYAkhjQUOvjHM5NDV3x4QoatyDCOFqdiPbjSAZlfCiaV8uccywwamPjHdomluyz6cBWOZaS4FaPXHnhALoTUVcM/sGNk6HNz7qft0xJBUCJIVjdNDM4OKDg5zin9Gm4Jt02/MB+zoIvk/jIwlpPheOQpnH0FLQEgABgKADAAYACA6ggggCCCCAIIIIAggggITezdSVb5JlzAyhWWsCqFa8QcxnGD7c2DOsk4y5yWOIOSwMFIOY4YjOPpOIzbu78m1y+rnJcYpIopB1ScvQ5wHzalQSqoe8CPfrC0t7tS3Bolt+dzJ1gJUoX5RLJmAUI0UPwK4YHKK2J2tGxY9wgFAq6p0muP1iYlrGKav7ryiCmFzq1OH7wpY7TW7+bXI/SkAbWYgl8DqRnkM4Y2VY6s1evzcQ8t73VZHuOERFjmKUgk8+GFO+rwDqapsGFO7LD1jlCrwPDBzpTLvhDtKBNfh4wlKcAjN9PQwDuyi9MHs6vwwh1OU7A8eFcYYWYC+GFS7UBL1ajvWPZs1yBo+cA56xiS+WeHKPSt9AMcaVhgq01Zu9/GFpCgohjQVL5fxAcIJJ5EvFu3M6P5tutBSl0ykkdZNaicylP5lkZZYnJ5jcHoum2pps9Jk2YjlMnDHsg1Sn+o101jctm7Ml2eWmVJQJctIYJSKD6niamA52VsuXZ5KJMpN1CAyR8ycyTUnMw8gggCCCCAIIIIAggggCCCCAIIIIBK0WZMxJQtIUlQYpUAQRoQcYzTeboZQp12IiWf/aW9x/6FYp5FxyjUIGgPlza+70+yTLk6WZasnDg8UqBY90R5U5yj6stlhlzUlExCVpOKVgKHgYp21OiCxTSTLCpKv6C6f8AirDuIgMHtiVKToWauY4gZmIjZ6CkqSpwxFPfKNg2r0J2gKvSZsqY1AC8st4KHnFXm9FlvTMVfs1DgUzpVM3+OAppllJN0nCj4614GEVzKcXxwzxD4ZxdFbgWwMgSC+P+pKdud+HNj6G9orNZUtAP5pqKc7l4nWAz1KjVRenn71joTHqzv4xrWyf/AA9TS/2m1pAJcpkpKjqwUtgPAxfNhdEWz7MQrquuWPxTzf8ABHw+UBhW7O41stqvuJLooDOX2ZQpVlH4qHIExtG5nQ9ZrHdmTmtE8VBUGloP9CMy/wCJTnlF/RLAAAAAGAGA5R1AEEEEAQQQQBBBBAEEEEB//9k="/>
          <p:cNvSpPr>
            <a:spLocks noChangeAspect="1" noChangeArrowheads="1"/>
          </p:cNvSpPr>
          <p:nvPr/>
        </p:nvSpPr>
        <p:spPr bwMode="auto">
          <a:xfrm>
            <a:off x="9007475" y="-153988"/>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1032" name="AutoShape 8" descr="data:image/jpeg;base64,/9j/4AAQSkZJRgABAQAAAQABAAD/2wCEAAkGBhQSERUTExQWFRUWGBgYFxgUFxgYGBcXGhgYGBgZFhcXHCYgGB0jGRgYHy8gIycpLCwsGB4xNTAqNSYrLCkBCQoKBQUFDQUFDSkYEhgpKSkpKSkpKSkpKSkpKSkpKSkpKSkpKSkpKSkpKSkpKSkpKSkpKSkpKSkpKSkpKSkpKf/AABEIAP8AxgMBIgACEQEDEQH/xAAcAAABBQEBAQAAAAAAAAAAAAAAAwQFBgcCAQj/xABDEAABAgMFBAgDBwMDAgcAAAABAhEAAyEEEjFBUQUGYXEHEyKBkaGx8DLB0RQjQlJy4fFigqIzQ5IVsggXJFNjc8L/xAAUAQEAAAAAAAAAAAAAAAAAAAAA/8QAFBEBAAAAAAAAAAAAAAAAAAAAAP/aAAwDAQACEQMRAD8A3GCCCAIIIIAggggCCI7bO3ZNlRfmqbQCqlcEjOM4230jTp1Jf3SDRh8Z/uy7vGA0Xa28lns3+rMAOSRVR/tFYpe2Olu64kSXb8Uw/wD5T9Yz+1Wgq7RJdy5NX78+UNL4JcknT9xAWi19IdtmBxMuA5ISB51MQlv3jtKz2rRNI0vkeIBhlf0/iG80jPhAPf8ArNpDAT5qSBlMXjlnnDuzb726XUWmZTJRveIUC0RhU+AJ8ByMITU4NTUg4wFvsHTBbEfGJc0PmLpbmlvSLnsHpZs04ATkmQo0r2kv+oV8RGKTJV0u3At4/OFpKFM2VMMRpAfTVntSVpCkKCknApII8RCsfPOzduzrMu9JmKScCBgeacDGlbs9KUqcRLtLSphoFP8AdqOjn4TzpxgL5BHiVPHsAQQQQBBBBAEEEEAQQQQBBBBAEVLfLftFkHVy2XPOX4UcVNidEwjv3vv9mHUSaz1Cpylg4E/1aCMfn20rJd1ElyXLk6k5wDu37XmTVqXMWqYs4ucuAyEJX3BL145QxQpySXBzbMNSOzOGPvKrwCi5hwJ8f2hMl6u0N5lsL48O/iIRmTXNMveUA7FaxyudjhTvh1Ydi2iaewh2x0ehbhE1ZOjm0rJdkYVIJfwgKwJ71xILNw1gXNzH8xcrJ0TTr3amApY/hLue8YQlbOiq0IchaVDQgg4d8BTVzgovgOBzh1KnPQekMrZY5slRC0kXWBcVEeSbQc/dYB8qYRUDMc4SmmvOFBXMl9MuLQmCTwbN/KkBcdyekWZZGlzSZsigx7SP0PiOHhGzWDaCJ0tMyUoLQoOCMP25R82IlsGOHlhFh3N3yXYZr1VJWQFywf8AJD4H1gN7ghts7aKJ8tM2UoKQoOCPnoeEOYAggggCCCCAIIIIAiu76b1JscmlZy3EtOh/MrgPM0iY2ltBEiUubMLIQCSflzOEYDt/bC7VaFT1n4qBOSEAm6B7xgI3bG0FLWoqUSpRcqo5J1MNVWhsVOa1Apl4QtbJY0PrDHrCSA1AOXhAOJc0s5wqG845mzCwIeoqGwjiUm9TnTAxPbtbB+1WioNxIvKaj6AHjAR+ztiTbStPVoWXphQnUnIUjT92+jOTJuLnMtYq34X4/m/aLNsrZyJSAlKWDeESCcWgOrNYUIHZQlI0AaHQQI5BjzrIBUARwoCOCuE1LgGO1t3JFoSUzEA8RRQ5KFYyfffcVVk+8QCuS7FQxQ/5wMn/ABeMbCqfDW1TAUkKDg0IOY0PCA+f0ydD3iPUm7THHH5RYt5t3BZpnYH3a3Iq93Nj8ogwO/3UQHLFqfVuEepAApj4s+JhRBfw9nyjgjhQfXCAtO4m+RsU24skyFkXhjcP50/Phyjb5awoAguDUEZgx81Co9+Eaf0W7zkj7JNOAeUTmMSjuxHB4DSII8EewBBBBAEEER28G2E2WzzJyvwCg1UaJHeWgM46WN5L8wWRCuzLIVMbNf4RyArzPCKDKSpyXp3Yd8E+0qXMUqYXUpRUeJNfUxwFuWxPpwgELSmor3jAwipDEHL3T94kFggUr8uFYQQDia6VZu6ASusPeuEab0ZWRpSphFVKbIUFBh3xnRkOa8Gy4xqvRxIAsycySVE61LUODQFuQnSkelIEKARxNMB2ZkclcJhUepgOwqBQjpEswqEwEdOBhmSTE3NAzaG0uWknAQFM3u2YVyTqmop4+UZwUtQ65fSNx21ZUGUqgqIxm2SDKWUqoa/MZwDFEiuYPj6ZR6qVqKnGnjHXXftzwpCom8f5gOJUglX00h9IWuVMTMQWWggp5gwnZfThDwSK4wG0bv7YFpkImihNFD8qxRQ8fIiJKMy6O9qiTPVIUWTNa6MgsCniKd0abAEEEEARm/SztR+qs6TgesWPEIB8z4Ro6i0YDvPtYz7RNmmgUot+lPZSPAQEJOXqMMuP8x4iUMaue1pHCqnUCtMYVM0MC5w8IDwqZjXDvhElyXf3yhVWmTQ3mpqWx78oBxKngZMTnGvbiFrMiuVXpXGndGOAuRpnThhGl7E29JsdhkzJ149apQly0JBWu7RzkBQV5QGg9bHCi5aILY28Eq0qIuzJcxLFUuYRgcCCksRE4lQoRAdpRCyUgQkmZHcw0gGk+0rUWQOfyipb0Wq3SUlUsghqJBF8qOnAUxi0z0TCCiW8sN/qskkHRKCC/M4cYx7pD2RaJ6Ehc66ZKlS1S1KUsqCjeRMcDtFSTgwAKWGEAj/5kWsLuTCXBHZIDlg5ciLRI3umSwLTPUUBRcSwHZABAfQnHwik7J3JWmRMtC1l5ST1YINFsbqQnGiruPpGtbR3Cs9rszTZYTOKPjSo3krIxvBrwByZuEBl1r6WrS5UAi6T2b79pLkUBx/aGiN4J1qF6bdADkXQBhSh0ivbw7KnGeUzQxlnq2GCBLF0IBwZgCBxiVEhcuRKlJYre86g90EG8H0qAzY8oBzffL2+ULSZvNx9Kw2cs5PNvdIEq8eEBLyZoxaHUyY7eIBphlEXZrTT348YdpnuMammPJoB2iaQQpLgirhncVHmI23Yu0RPkS5o/GkHvwI8QYwMzjrlGidD+2r8qbZyay1X0/pViO5Q/wAoDRYIIICG3v2j1FjmrzKbo5q7I9YwC3EszUf20av0v20iRJlB+2sqLaJFPMxks4twPH56QDYlle8+cK3mLULioyaE1T64c+P0j0nk5YfuOEB3MnUcUGA8mwENrxwJzpx4/tC6SwYkY0jy4alvLHvgEEBq3qvnxL+kavu5YZVok2GYQFCXJuBw91YUSrveMrQnA0YUqItHRvvb9nnmTMJ6maRdJZkTDQOdDQc24wF53lt8qyKkpRK+8nzUS7yQHAep48ucWeZIoGxiM2vshM60SZimeVeUkfmJF1+4ExIonq7QNGZnzgOpajnlDqVOeGUwBJd+elYVMzSAczpgbGKJvDs9dqmgIF0gf6uTP8JH4uGLPlFtUXxgmgISTAQuxdhIlISkkrIzUcCcWGT+MWmzmIOy2+XJSubOUEJZ7yqDXExWLR0qCYZipMmYmRLSo9fMF1KiMEpSSCXcceEBDdMGyhJmi0jCayVMahaRQkYMU/8AbFSswBTeDuoCpL4Ux4RxtDeSbtFK5k9X3aSQhAFAaVPGEtk9mWkVoG8CcoBVVM3GcIzFYVhwoYjHuhGZLBZjX20AtIPvjCvWHuA9NIZhYTSh01gVPJ0gHap2XD2aRL9Hu2TZ9pSCSyZzylD9fw/5gRWwpxQHn38Yb2mepBSsFlIIKTooFxhxaA+rRBDXZlsE6TLmjCYhKx/ckH5wQGYdLFve0oQ/wSwTzUSfQCM7nK9mtNItHSPa71vnjFilNBolNIp980fXyBZoBNai1QQaYCvCOVJpXDzeOp1Acu+EFTC2P1aAUB48W9IXE59aVr5Q0lDKnDL+YVWtiMxAKWkUBccSzeEM1pz9Gjq02imAFc/rDUzCNPryygNw6PdviZZkG0KS6OylZOJGRJreY98W+ZNSTQvew0YCMI3M2sEzFWdTGXMbH8KmpWLlu/NNmtIUU9kgpUGe7Xs3STg70gNHVh9Y5TL4Q2s1sTMSSkg8sOTaw6RO86CA4GMJJ7a2/CPCFbTLJDDLz1eHVjs4QlnfiYD1VlCgQQCNCHEQG9+61ltMpQnISCwurpeSfpziZ2ltZEmWqYosEhR/4gn5Rg23+lSbOMwiUQlT3SVsQhsLvMAv3QF72P0VyhJXLvVWl0qIqkvRsjTGKPbtgTLGsypowKrihgoY00PDnEnup0lkolS1LCVYdqjD8rjK9m2EWHam3pc6QrrlDgSBewokgsTlWAzyaaDCuZOEJrmUB+WejQraQA4OuQyZ4aKX2e/M5jSA9v8AaPvv1jtKmBw4elYaSg6vF/l3tCyVA8XNfpALhAzcmg5Q0ny3B0hzKSS9Axz17oLr0zgN36KrZ1myrMSXKUqQf7FqSP8AECCIfoRnvYZqPyT1NyUlCvV4ICg70zCu2WkjOasOeBb5RXZobx1ETO2J5NonB69bMPCq1REqu1rWAar1HnrnCS8H45v4R7NWQe1QHAY0hlOmPg5Z3HewgFErAIemvD2Y7TMcPUM319YZzKs7ax0hLZv4iukAtfCsflri3fBdzZz5HgzwkmW1Sxxp9PCCrjD10OHdASewZPWWuSliL0xAxZ3Wl8OcbbtjZJBUlNKuktxcF+EY/uTMSnaFmJduuRydwPnH0fPsSVhj3HSApEpC5Ui4gkHtAiiQoiuLEh+YiS2BaD1aUzAUrCbxByDkgcaN4wrtrYiyMyBmmh8YrydtIs5uqNEntOVKuhWLJAfQMcHeAuFk2glQfXCI7be8PUir1egBOCXP7mM/ldJaesuIRcZbJVdK7xwuhqPn5RoUgImoSgl2UQ/wqLYkPVqCuh4wFNXbZtunJCkkSUghSXABLGh8qRM2Pcaz3QvqUUS4Ckg0JzeoUdYtdgsSA66XjQsAKuchDpVnbvgMB6Td1ESVoEmUoEup2IvBipSSRi1Kc4r+ztpGZ92UhQCcSahQH4Sat/Twj6S2tslEyQpExIWGoCM2LEaRhJ2METVXUXHUpiaqYkuHHnARtpADCtNT6w0UvtUHqKCJa32alCKnHgMoi1aUfDSkBwiabx9HwP8AEOZUzHzGOkNlySWyHf7ePZZYYYY+MBIy1hqY8/T6R6kUJwGh+UNhPALfxCpmuPL54QGo9B00ta0/1y1eKVD5CCGXQbP/APUWpOXVyz3hShXjWCAp+2ezaJ50mTKf3q/eIa1zD8QpWLLvfLuWy0jMTVk0ZgS/fQxXZ6nF2geukBH9TeDl+/y+cIrSWIfmWrDqY4DE5eMdSrGtYLBhqXAHzgGBTdemoFau1Y6s1nK3auuQAbMxJSdnISSVG8Q/AE0whObaXICWHIADwygETZhRy+vyhY2cOwcBtKDh6R3ZUAmuAqdff0jq0KxqxNA2lYBGwTTKWCDUEKD6pLiPp3Ym1kWqzy58sumYkK5HMHiC47o+Xyu5gcNePGJPo/6QJmz7UoOtclV55LhiouQUvRKnpTGA+mjDK3bGkzkqC0A3nBbskvxTWGO629sjaEkTZCjiykKotCswpPzziaEBmG3uhGWQV2ScqUsdoJXUE5dsVTzYxnewN/JljTdSOsAPZBZV0hyQlhe7TN5x9IWhbIUdEn0MfOm4e7w6i0WqYBUCVKJxci9OKXzCGT/eYCesPTQEovKkksUui8E3S5JUFHEM1BF4sfSLK6kTJjy7wDBZF4OT8QegYO+YwzjEtuzUIchIA5NgMh84rv8A1BUwlzkBVzQGgMBqu9/S6qaDLs4uioUtRxGQSx5O+pisWbebETUkEYKRg51T9Iq0u1YlqvgcqRxaLSS6XGOXlWAuE20iY91QUGyPLEQ1KA+IPBvPiYqHXKBdJIPA+MSFi3iI/wBQPRnFG5jAwE9P7RfHT+ISTKd6tn4QjK2zKWWC7o0VrrD+jEggjUZ+EAgmTV37vm8ALAvTz8Y6mTiQ+D/tCClEp90HCA0/oOS9otS//jlDxKj8oIU6BEm7bFM3akgf8Vn5wQEH0ly7m0Z4/NcUON5A+YMVU2cPU3aOM+4CL/0x2O5bJc0f7kpu9BINeShGd2lxnh7PrAd3kJ+EOdSHNfSO7Taj3iulGwhBBBryLjx8coTmWk6eB0gOFTzR/PFsqQ2mzWdhX01gn2qpcsXy9YazluMS/pASOzpLoUovUt9cTTnHdxN4kksPDwhCXaDcSkeZqXyME7B/CAWm3WcgD5YxXbQyZzgYEEMdGMS5dmy4DI5xHW9LL7IwoXzPhAWfdXeRWz5qi5ExV0rlLSUBIvEkPkq6aPSpjULP01WaXOEuaq9KVhMS6lS+yg3ZobtVJDpwYgjOK7ZdqjalgloTKkTdo2ZiFTWvqRLLpUkN944ZJSos/MRUp+6VskoFstVk6xlFKpSxcJBD9YES6kOouci3MB9EStpyrZZ1mzTZcwKQtIUlQICikgXm+GusZrtOyjZ1is9mBSVIHaupKjMnKIvXAA5c9mugisbO2dMlhVqlyp2yEm4FTps37u49UIlKTeWo1Id2bKOJG9161S58qfOuWY/d/aVmYZ5JKVLKSAEhiQbjlN5LChgEJXR3abepSjNkyyCSqW5VMQxIN5KQwNMHyihpkBKlJBdiWLEOAcQPlGqbH3wNknqtVvvIKgFS7PK7SpiJqbyZiySElIIAcH4ncQ03zVZNozkT5dpsdmSxKryJqJ7kJP3oAKVkMQ4LF4DPZaA3p+/jDecRXxA5tDyekBZRLXfQlRCV3Sm8HobpLhxDO0VduVYBuflHgoxD/J45VHgMB2r2IcyZi0syiKmiSzw2So90dIUfoKwExs7ayx2F5mhI9eEP5/gPBorINOPvCJmyTr0sF658xr3QG79BFju2CYs4rnqrwShCR5vBE50UWLq9k2alVpVMP961KHkRBAQvThYL1klTh/tzWP6Vhv8AuCfGMPmWg838dI+oN8NlfabFPks5VLVd/WO0n/ICPlqvI8cYDsT2To1DxMcWokpDDSGy1sfTWOJdoNa1NA3GAVQmvq0dyqm7Rn+frHMtRGIo7mmWEO1Tg6SAHxDDw5wCy0O3DFtI8mYM7e/KJfZNgTNQsrdKk3bpDF8XKhz4wztex7kxlLvJAoRQngx1gGcmovEksGRoSDU8miN2qm6CSalufCJ9UjQH+nQcPSI3acoXDrh7JMApupt2ZZ5yJyCezRQSzqSSLwZs28QI+h7XaVzJMtcuWZ6FdoGSpCCUFKiPjLpJcJJSdcqR82bFVgXDaDg/1jbeifeO69kWeySVSicAT2lI78R3wEXv9urbNrzZN2TMkolhYUmepATeJHbHVlTkildIZbb6GLZNlyUJmoV1UtMsAlQATeUSa51GAyEbe8cz5wQkqOABJ7oD5yte99q2OpNhVJs83qPxLR1lF9tSErUHCammUVaZtNc6bOXLT1MmaS8pJJF17wQ9CUhQ8okd8rWJ9pnTVFypSsH1LO/dDSzS2ky6NQnm6jARtolhyHZtIbzhRvX10h/a5IJc0fU6Yw1XJ9nWuMAxmI0+sJkAZ1h3PlgNSERKDOPP5QHAScYVuOw9PH2Y9OFISUXNIDp2xxBxpDjZ04vdFb9AP6jQN4w3Ug1zJfHIaxZ+izYX2rallQ3ZSvrV6XZXb8yEjvgPqbYtgEizyZI/25aEf8UgfKCHgggPY+ZOkfYn2XaM6WzIKusQwZ0Lcs+bG8O6PpuM06bN3ussyLUkOqSbq/8A61HE/pUx7zAYLMUBXKoApHCEBnwfAZ8zHVoA8HJzD8RHqA5d20998ATyAlye4UekPpSgog4Et7rDKaktUvhlnm8O7I5YMwr3CAmtiqUFqSW7SKNqGPvnC9tluQYZ7PnKExGBGHcQ2BrEnawHo+cAznSxo8Re0EgivdrhWkTSkC7lp9HaIy1gBB1BPnx5mAgtlTKsMQRVmMWnZdvMtQKVEKSQoHMEVBEVOyzbkwg56jPKsS8yafKhFfSA+ld1d4E2yzJmhr2EwD8Kxj3GhHAw0372mJVlWCWKknw9mMm6Kd7zZraJUxTSp4CSVYJmfgL5V7P9w0hbpG3vVaLRMQg/dI7NM2z8XgM82nNclsy/HmREhZ26iWDiJaeONYjNopISSwZsW0xIf5RLTZRCEhjdEtHcbo+cBGWqpDaHLi3pWE7tCCO/PhBOlVowbXHujuz8XwzgGU0NXAv++ENlJJFRyGfOHs80AOZpp+0IAtVviDPTV2BgODLd34tXThCJRmMRyMPA4LkY/OOVJHCtc4BsiUwd9XbHONr/APDnu+wtFsIxaTLJzwXMI77g7jGN2eyXiEgEqUoJSn8xJYAd5aPrfc7d5NhsUizDGWgXjqs9pZ71E+UBNQQQQBDe32JE6WuVMDoWkpUNQQxhxBAfKe8G7q7FaJ0lSXKFEXvzJVVKu8ecRN1n10blG99Me6ZnSPtUsOuSGWAPilYvxumvImMHVIN4PhjWrjHKA9TIKi5Jwy91gsSrpbEPWvj3x2pbhhQDzhMy2IzfHDVvWAkDLoCXo1cYmlC+lCsSR58Yi0SuzTLvEO9iE3VSyKguOedfAwD5SAU0qc9Ry4QxtcsFBDND0KA739mG0/4Qx5PyasBU7QsiY/MfvHapZA7JKcf0uwwEe7TkATHc8Xaml3WCQLxIJxx8OMApZCQbyxRNXyKsEjm+UCbUtTpAYnEqoXf8ucdyldXdWkXiGIBwqClQOlDHs435gmKZIwZ7xNOGVMOMBHbRW4YkqVg5+QwEWO3TSCoNQMKcBxiu2iUSoaEjlyLcYsNuVVQJwOXusBFKQXBDVq5bLOCzClfpHdnQ6iag+OWEdLDaQDWfLr8OPeXrl3QzWkuPPhw8Ikpwer/vDcJrTLyenpAeIlHRh7/iPJlmArizY5HxrDmSTXTjD3Z2zpk6YiWhJUpakpSkNUks3AZvkAYC6dCu6PX2r7Usfd2cuHqDOPwN+kEqpmUxvgiI3U3dRYrLLkIrdDqV+dZqtR5nyaJiAIIIIAggggOVoBBBDg0IOY4x879Ju5JsE+9LB6iY5llnu0rK7nccOUfRURe8e70q22dciaOyrAjFKh8KknIgwHytKAAdn9X40jxQfCtcD4xN7y7szbDaVSZgfApUHCVoNAtPoRrEeuyMlhi2WOOXCAfWdFBgBiPCEjM6pYID5GmL/tHlimmjFiGxwh9PqnD3x5wD1aX7QwNYSm2LEnHjlpHuzZ15JTgQzalNKeMOEg1vV4u5I+UBU9rWdIWhy54ORSoPgfKFRZwC/jxHLWPNuIN69kGz1cMGj2WQAnhhiX5wHExBuqL0YZZkjTx74Q61zgXDcKR2lVWFXoAWYuc46mrAZ2fQcO720AiZjTEgUcg/x3xI26aSHb8RPn5/vDOSl5qKVvDwxoYcWpTsSM9MCdYAkhjQUOvjHM5NDV3x4QoatyDCOFqdiPbjSAZlfCiaV8uccywwamPjHdomluyz6cBWOZaS4FaPXHnhALoTUVcM/sGNk6HNz7qft0xJBUCJIVjdNDM4OKDg5zin9Gm4Jt02/MB+zoIvk/jIwlpPheOQpnH0FLQEgABgKADAAYACA6ggggCCCCAIIIIAggggITezdSVb5JlzAyhWWsCqFa8QcxnGD7c2DOsk4y5yWOIOSwMFIOY4YjOPpOIzbu78m1y+rnJcYpIopB1ScvQ5wHzalQSqoe8CPfrC0t7tS3Bolt+dzJ1gJUoX5RLJmAUI0UPwK4YHKK2J2tGxY9wgFAq6p0muP1iYlrGKav7ryiCmFzq1OH7wpY7TW7+bXI/SkAbWYgl8DqRnkM4Y2VY6s1evzcQ8t73VZHuOERFjmKUgk8+GFO+rwDqapsGFO7LD1jlCrwPDBzpTLvhDtKBNfh4wlKcAjN9PQwDuyi9MHs6vwwh1OU7A8eFcYYWYC+GFS7UBL1ajvWPZs1yBo+cA56xiS+WeHKPSt9AMcaVhgq01Zu9/GFpCgohjQVL5fxAcIJJ5EvFu3M6P5tutBSl0ykkdZNaicylP5lkZZYnJ5jcHoum2pps9Jk2YjlMnDHsg1Sn+o101jctm7Ml2eWmVJQJctIYJSKD6niamA52VsuXZ5KJMpN1CAyR8ycyTUnMw8gggCCCCAIIIIAggggCCCCAIIIIBK0WZMxJQtIUlQYpUAQRoQcYzTeboZQp12IiWf/aW9x/6FYp5FxyjUIGgPlza+70+yTLk6WZasnDg8UqBY90R5U5yj6stlhlzUlExCVpOKVgKHgYp21OiCxTSTLCpKv6C6f8AirDuIgMHtiVKToWauY4gZmIjZ6CkqSpwxFPfKNg2r0J2gKvSZsqY1AC8st4KHnFXm9FlvTMVfs1DgUzpVM3+OAppllJN0nCj4614GEVzKcXxwzxD4ZxdFbgWwMgSC+P+pKdud+HNj6G9orNZUtAP5pqKc7l4nWAz1KjVRenn71joTHqzv4xrWyf/AA9TS/2m1pAJcpkpKjqwUtgPAxfNhdEWz7MQrquuWPxTzf8ABHw+UBhW7O41stqvuJLooDOX2ZQpVlH4qHIExtG5nQ9ZrHdmTmtE8VBUGloP9CMy/wCJTnlF/RLAAAAAGAGA5R1AEEEEAQQQQBBBBAEEEEB//9k="/>
          <p:cNvSpPr>
            <a:spLocks noChangeAspect="1" noChangeArrowheads="1"/>
          </p:cNvSpPr>
          <p:nvPr/>
        </p:nvSpPr>
        <p:spPr bwMode="auto">
          <a:xfrm>
            <a:off x="9007475" y="-153988"/>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1034" name="AutoShape 10" descr="data:image/jpeg;base64,/9j/4AAQSkZJRgABAQAAAQABAAD/2wCEAAkGBhQSERUTExQWFRUWGBgYFxgUFxgYGBcXGhgYGBgZFhcXHCYgGB0jGRgYHy8gIycpLCwsGB4xNTAqNSYrLCkBCQoKBQUFDQUFDSkYEhgpKSkpKSkpKSkpKSkpKSkpKSkpKSkpKSkpKSkpKSkpKSkpKSkpKSkpKSkpKSkpKSkpKf/AABEIAP8AxgMBIgACEQEDEQH/xAAcAAABBQEBAQAAAAAAAAAAAAAAAwQFBgcCAQj/xABDEAABAgMFBAgDBwMDAgcAAAABAhEAAyEEEjFBUQUGYXEHEyKBkaGx8DLB0RQjQlJy4fFigqIzQ5IVsggXJFNjc8L/xAAUAQEAAAAAAAAAAAAAAAAAAAAA/8QAFBEBAAAAAAAAAAAAAAAAAAAAAP/aAAwDAQACEQMRAD8A3GCCCAIIIIAggggCCI7bO3ZNlRfmqbQCqlcEjOM4230jTp1Jf3SDRh8Z/uy7vGA0Xa28lns3+rMAOSRVR/tFYpe2Olu64kSXb8Uw/wD5T9Yz+1Wgq7RJdy5NX78+UNL4JcknT9xAWi19IdtmBxMuA5ISB51MQlv3jtKz2rRNI0vkeIBhlf0/iG80jPhAPf8ArNpDAT5qSBlMXjlnnDuzb726XUWmZTJRveIUC0RhU+AJ8ByMITU4NTUg4wFvsHTBbEfGJc0PmLpbmlvSLnsHpZs04ATkmQo0r2kv+oV8RGKTJV0u3At4/OFpKFM2VMMRpAfTVntSVpCkKCknApII8RCsfPOzduzrMu9JmKScCBgeacDGlbs9KUqcRLtLSphoFP8AdqOjn4TzpxgL5BHiVPHsAQQQQBBBBAEEEEAQQQQBBBBAEVLfLftFkHVy2XPOX4UcVNidEwjv3vv9mHUSaz1Cpylg4E/1aCMfn20rJd1ElyXLk6k5wDu37XmTVqXMWqYs4ucuAyEJX3BL145QxQpySXBzbMNSOzOGPvKrwCi5hwJ8f2hMl6u0N5lsL48O/iIRmTXNMveUA7FaxyudjhTvh1Ydi2iaewh2x0ehbhE1ZOjm0rJdkYVIJfwgKwJ71xILNw1gXNzH8xcrJ0TTr3amApY/hLue8YQlbOiq0IchaVDQgg4d8BTVzgovgOBzh1KnPQekMrZY5slRC0kXWBcVEeSbQc/dYB8qYRUDMc4SmmvOFBXMl9MuLQmCTwbN/KkBcdyekWZZGlzSZsigx7SP0PiOHhGzWDaCJ0tMyUoLQoOCMP25R82IlsGOHlhFh3N3yXYZr1VJWQFywf8AJD4H1gN7ghts7aKJ8tM2UoKQoOCPnoeEOYAggggCCCCAIIIIAiu76b1JscmlZy3EtOh/MrgPM0iY2ltBEiUubMLIQCSflzOEYDt/bC7VaFT1n4qBOSEAm6B7xgI3bG0FLWoqUSpRcqo5J1MNVWhsVOa1Apl4QtbJY0PrDHrCSA1AOXhAOJc0s5wqG845mzCwIeoqGwjiUm9TnTAxPbtbB+1WioNxIvKaj6AHjAR+ztiTbStPVoWXphQnUnIUjT92+jOTJuLnMtYq34X4/m/aLNsrZyJSAlKWDeESCcWgOrNYUIHZQlI0AaHQQI5BjzrIBUARwoCOCuE1LgGO1t3JFoSUzEA8RRQ5KFYyfffcVVk+8QCuS7FQxQ/5wMn/ABeMbCqfDW1TAUkKDg0IOY0PCA+f0ydD3iPUm7THHH5RYt5t3BZpnYH3a3Iq93Nj8ogwO/3UQHLFqfVuEepAApj4s+JhRBfw9nyjgjhQfXCAtO4m+RsU24skyFkXhjcP50/Phyjb5awoAguDUEZgx81Co9+Eaf0W7zkj7JNOAeUTmMSjuxHB4DSII8EewBBBBAEEER28G2E2WzzJyvwCg1UaJHeWgM46WN5L8wWRCuzLIVMbNf4RyArzPCKDKSpyXp3Yd8E+0qXMUqYXUpRUeJNfUxwFuWxPpwgELSmor3jAwipDEHL3T94kFggUr8uFYQQDia6VZu6ASusPeuEab0ZWRpSphFVKbIUFBh3xnRkOa8Gy4xqvRxIAsycySVE61LUODQFuQnSkelIEKARxNMB2ZkclcJhUepgOwqBQjpEswqEwEdOBhmSTE3NAzaG0uWknAQFM3u2YVyTqmop4+UZwUtQ65fSNx21ZUGUqgqIxm2SDKWUqoa/MZwDFEiuYPj6ZR6qVqKnGnjHXXftzwpCom8f5gOJUglX00h9IWuVMTMQWWggp5gwnZfThDwSK4wG0bv7YFpkImihNFD8qxRQ8fIiJKMy6O9qiTPVIUWTNa6MgsCniKd0abAEEEEARm/SztR+qs6TgesWPEIB8z4Ro6i0YDvPtYz7RNmmgUot+lPZSPAQEJOXqMMuP8x4iUMaue1pHCqnUCtMYVM0MC5w8IDwqZjXDvhElyXf3yhVWmTQ3mpqWx78oBxKngZMTnGvbiFrMiuVXpXGndGOAuRpnThhGl7E29JsdhkzJ149apQly0JBWu7RzkBQV5QGg9bHCi5aILY28Eq0qIuzJcxLFUuYRgcCCksRE4lQoRAdpRCyUgQkmZHcw0gGk+0rUWQOfyipb0Wq3SUlUsghqJBF8qOnAUxi0z0TCCiW8sN/qskkHRKCC/M4cYx7pD2RaJ6Ehc66ZKlS1S1KUsqCjeRMcDtFSTgwAKWGEAj/5kWsLuTCXBHZIDlg5ciLRI3umSwLTPUUBRcSwHZABAfQnHwik7J3JWmRMtC1l5ST1YINFsbqQnGiruPpGtbR3Cs9rszTZYTOKPjSo3krIxvBrwByZuEBl1r6WrS5UAi6T2b79pLkUBx/aGiN4J1qF6bdADkXQBhSh0ivbw7KnGeUzQxlnq2GCBLF0IBwZgCBxiVEhcuRKlJYre86g90EG8H0qAzY8oBzffL2+ULSZvNx9Kw2cs5PNvdIEq8eEBLyZoxaHUyY7eIBphlEXZrTT348YdpnuMammPJoB2iaQQpLgirhncVHmI23Yu0RPkS5o/GkHvwI8QYwMzjrlGidD+2r8qbZyay1X0/pViO5Q/wAoDRYIIICG3v2j1FjmrzKbo5q7I9YwC3EszUf20av0v20iRJlB+2sqLaJFPMxks4twPH56QDYlle8+cK3mLULioyaE1T64c+P0j0nk5YfuOEB3MnUcUGA8mwENrxwJzpx4/tC6SwYkY0jy4alvLHvgEEBq3qvnxL+kavu5YZVok2GYQFCXJuBw91YUSrveMrQnA0YUqItHRvvb9nnmTMJ6maRdJZkTDQOdDQc24wF53lt8qyKkpRK+8nzUS7yQHAep48ucWeZIoGxiM2vshM60SZimeVeUkfmJF1+4ExIonq7QNGZnzgOpajnlDqVOeGUwBJd+elYVMzSAczpgbGKJvDs9dqmgIF0gf6uTP8JH4uGLPlFtUXxgmgISTAQuxdhIlISkkrIzUcCcWGT+MWmzmIOy2+XJSubOUEJZ7yqDXExWLR0qCYZipMmYmRLSo9fMF1KiMEpSSCXcceEBDdMGyhJmi0jCayVMahaRQkYMU/8AbFSswBTeDuoCpL4Ux4RxtDeSbtFK5k9X3aSQhAFAaVPGEtk9mWkVoG8CcoBVVM3GcIzFYVhwoYjHuhGZLBZjX20AtIPvjCvWHuA9NIZhYTSh01gVPJ0gHap2XD2aRL9Hu2TZ9pSCSyZzylD9fw/5gRWwpxQHn38Yb2mepBSsFlIIKTooFxhxaA+rRBDXZlsE6TLmjCYhKx/ckH5wQGYdLFve0oQ/wSwTzUSfQCM7nK9mtNItHSPa71vnjFilNBolNIp980fXyBZoBNai1QQaYCvCOVJpXDzeOp1Acu+EFTC2P1aAUB48W9IXE59aVr5Q0lDKnDL+YVWtiMxAKWkUBccSzeEM1pz9Gjq02imAFc/rDUzCNPryygNw6PdviZZkG0KS6OylZOJGRJreY98W+ZNSTQvew0YCMI3M2sEzFWdTGXMbH8KmpWLlu/NNmtIUU9kgpUGe7Xs3STg70gNHVh9Y5TL4Q2s1sTMSSkg8sOTaw6RO86CA4GMJJ7a2/CPCFbTLJDDLz1eHVjs4QlnfiYD1VlCgQQCNCHEQG9+61ltMpQnISCwurpeSfpziZ2ltZEmWqYosEhR/4gn5Rg23+lSbOMwiUQlT3SVsQhsLvMAv3QF72P0VyhJXLvVWl0qIqkvRsjTGKPbtgTLGsypowKrihgoY00PDnEnup0lkolS1LCVYdqjD8rjK9m2EWHam3pc6QrrlDgSBewokgsTlWAzyaaDCuZOEJrmUB+WejQraQA4OuQyZ4aKX2e/M5jSA9v8AaPvv1jtKmBw4elYaSg6vF/l3tCyVA8XNfpALhAzcmg5Q0ny3B0hzKSS9Axz17oLr0zgN36KrZ1myrMSXKUqQf7FqSP8AECCIfoRnvYZqPyT1NyUlCvV4ICg70zCu2WkjOasOeBb5RXZobx1ETO2J5NonB69bMPCq1REqu1rWAar1HnrnCS8H45v4R7NWQe1QHAY0hlOmPg5Z3HewgFErAIemvD2Y7TMcPUM319YZzKs7ax0hLZv4iukAtfCsflri3fBdzZz5HgzwkmW1Sxxp9PCCrjD10OHdASewZPWWuSliL0xAxZ3Wl8OcbbtjZJBUlNKuktxcF+EY/uTMSnaFmJduuRydwPnH0fPsSVhj3HSApEpC5Ui4gkHtAiiQoiuLEh+YiS2BaD1aUzAUrCbxByDkgcaN4wrtrYiyMyBmmh8YrydtIs5uqNEntOVKuhWLJAfQMcHeAuFk2glQfXCI7be8PUir1egBOCXP7mM/ldJaesuIRcZbJVdK7xwuhqPn5RoUgImoSgl2UQ/wqLYkPVqCuh4wFNXbZtunJCkkSUghSXABLGh8qRM2Pcaz3QvqUUS4Ckg0JzeoUdYtdgsSA66XjQsAKuchDpVnbvgMB6Td1ESVoEmUoEup2IvBipSSRi1Kc4r+ztpGZ92UhQCcSahQH4Sat/Twj6S2tslEyQpExIWGoCM2LEaRhJ2METVXUXHUpiaqYkuHHnARtpADCtNT6w0UvtUHqKCJa32alCKnHgMoi1aUfDSkBwiabx9HwP8AEOZUzHzGOkNlySWyHf7ePZZYYYY+MBIy1hqY8/T6R6kUJwGh+UNhPALfxCpmuPL54QGo9B00ta0/1y1eKVD5CCGXQbP/APUWpOXVyz3hShXjWCAp+2ezaJ50mTKf3q/eIa1zD8QpWLLvfLuWy0jMTVk0ZgS/fQxXZ6nF2geukBH9TeDl+/y+cIrSWIfmWrDqY4DE5eMdSrGtYLBhqXAHzgGBTdemoFau1Y6s1nK3auuQAbMxJSdnISSVG8Q/AE0whObaXICWHIADwygETZhRy+vyhY2cOwcBtKDh6R3ZUAmuAqdff0jq0KxqxNA2lYBGwTTKWCDUEKD6pLiPp3Ym1kWqzy58sumYkK5HMHiC47o+Xyu5gcNePGJPo/6QJmz7UoOtclV55LhiouQUvRKnpTGA+mjDK3bGkzkqC0A3nBbskvxTWGO629sjaEkTZCjiykKotCswpPzziaEBmG3uhGWQV2ScqUsdoJXUE5dsVTzYxnewN/JljTdSOsAPZBZV0hyQlhe7TN5x9IWhbIUdEn0MfOm4e7w6i0WqYBUCVKJxci9OKXzCGT/eYCesPTQEovKkksUui8E3S5JUFHEM1BF4sfSLK6kTJjy7wDBZF4OT8QegYO+YwzjEtuzUIchIA5NgMh84rv8A1BUwlzkBVzQGgMBqu9/S6qaDLs4uioUtRxGQSx5O+pisWbebETUkEYKRg51T9Iq0u1YlqvgcqRxaLSS6XGOXlWAuE20iY91QUGyPLEQ1KA+IPBvPiYqHXKBdJIPA+MSFi3iI/wBQPRnFG5jAwE9P7RfHT+ISTKd6tn4QjK2zKWWC7o0VrrD+jEggjUZ+EAgmTV37vm8ALAvTz8Y6mTiQ+D/tCClEp90HCA0/oOS9otS//jlDxKj8oIU6BEm7bFM3akgf8Vn5wQEH0ly7m0Z4/NcUON5A+YMVU2cPU3aOM+4CL/0x2O5bJc0f7kpu9BINeShGd2lxnh7PrAd3kJ+EOdSHNfSO7Taj3iulGwhBBBryLjx8coTmWk6eB0gOFTzR/PFsqQ2mzWdhX01gn2qpcsXy9YazluMS/pASOzpLoUovUt9cTTnHdxN4kksPDwhCXaDcSkeZqXyME7B/CAWm3WcgD5YxXbQyZzgYEEMdGMS5dmy4DI5xHW9LL7IwoXzPhAWfdXeRWz5qi5ExV0rlLSUBIvEkPkq6aPSpjULP01WaXOEuaq9KVhMS6lS+yg3ZobtVJDpwYgjOK7ZdqjalgloTKkTdo2ZiFTWvqRLLpUkN944ZJSos/MRUp+6VskoFstVk6xlFKpSxcJBD9YES6kOouci3MB9EStpyrZZ1mzTZcwKQtIUlQICikgXm+GusZrtOyjZ1is9mBSVIHaupKjMnKIvXAA5c9mugisbO2dMlhVqlyp2yEm4FTps37u49UIlKTeWo1Id2bKOJG9161S58qfOuWY/d/aVmYZ5JKVLKSAEhiQbjlN5LChgEJXR3abepSjNkyyCSqW5VMQxIN5KQwNMHyihpkBKlJBdiWLEOAcQPlGqbH3wNknqtVvvIKgFS7PK7SpiJqbyZiySElIIAcH4ncQ03zVZNozkT5dpsdmSxKryJqJ7kJP3oAKVkMQ4LF4DPZaA3p+/jDecRXxA5tDyekBZRLXfQlRCV3Sm8HobpLhxDO0VduVYBuflHgoxD/J45VHgMB2r2IcyZi0syiKmiSzw2So90dIUfoKwExs7ayx2F5mhI9eEP5/gPBorINOPvCJmyTr0sF658xr3QG79BFju2CYs4rnqrwShCR5vBE50UWLq9k2alVpVMP961KHkRBAQvThYL1klTh/tzWP6Vhv8AuCfGMPmWg838dI+oN8NlfabFPks5VLVd/WO0n/ICPlqvI8cYDsT2To1DxMcWokpDDSGy1sfTWOJdoNa1NA3GAVQmvq0dyqm7Rn+frHMtRGIo7mmWEO1Tg6SAHxDDw5wCy0O3DFtI8mYM7e/KJfZNgTNQsrdKk3bpDF8XKhz4wztex7kxlLvJAoRQngx1gGcmovEksGRoSDU8miN2qm6CSalufCJ9UjQH+nQcPSI3acoXDrh7JMApupt2ZZ5yJyCezRQSzqSSLwZs28QI+h7XaVzJMtcuWZ6FdoGSpCCUFKiPjLpJcJJSdcqR82bFVgXDaDg/1jbeifeO69kWeySVSicAT2lI78R3wEXv9urbNrzZN2TMkolhYUmepATeJHbHVlTkildIZbb6GLZNlyUJmoV1UtMsAlQATeUSa51GAyEbe8cz5wQkqOABJ7oD5yte99q2OpNhVJs83qPxLR1lF9tSErUHCammUVaZtNc6bOXLT1MmaS8pJJF17wQ9CUhQ8okd8rWJ9pnTVFypSsH1LO/dDSzS2ky6NQnm6jARtolhyHZtIbzhRvX10h/a5IJc0fU6Yw1XJ9nWuMAxmI0+sJkAZ1h3PlgNSERKDOPP5QHAScYVuOw9PH2Y9OFISUXNIDp2xxBxpDjZ04vdFb9AP6jQN4w3Ug1zJfHIaxZ+izYX2rallQ3ZSvrV6XZXb8yEjvgPqbYtgEizyZI/25aEf8UgfKCHgggPY+ZOkfYn2XaM6WzIKusQwZ0Lcs+bG8O6PpuM06bN3ussyLUkOqSbq/8A61HE/pUx7zAYLMUBXKoApHCEBnwfAZ8zHVoA8HJzD8RHqA5d20998ATyAlye4UekPpSgog4Et7rDKaktUvhlnm8O7I5YMwr3CAmtiqUFqSW7SKNqGPvnC9tluQYZ7PnKExGBGHcQ2BrEnawHo+cAznSxo8Re0EgivdrhWkTSkC7lp9HaIy1gBB1BPnx5mAgtlTKsMQRVmMWnZdvMtQKVEKSQoHMEVBEVOyzbkwg56jPKsS8yafKhFfSA+ld1d4E2yzJmhr2EwD8Kxj3GhHAw0372mJVlWCWKknw9mMm6Kd7zZraJUxTSp4CSVYJmfgL5V7P9w0hbpG3vVaLRMQg/dI7NM2z8XgM82nNclsy/HmREhZ26iWDiJaeONYjNopISSwZsW0xIf5RLTZRCEhjdEtHcbo+cBGWqpDaHLi3pWE7tCCO/PhBOlVowbXHujuz8XwzgGU0NXAv++ENlJJFRyGfOHs80AOZpp+0IAtVviDPTV2BgODLd34tXThCJRmMRyMPA4LkY/OOVJHCtc4BsiUwd9XbHONr/APDnu+wtFsIxaTLJzwXMI77g7jGN2eyXiEgEqUoJSn8xJYAd5aPrfc7d5NhsUizDGWgXjqs9pZ71E+UBNQQQQBDe32JE6WuVMDoWkpUNQQxhxBAfKe8G7q7FaJ0lSXKFEXvzJVVKu8ecRN1n10blG99Me6ZnSPtUsOuSGWAPilYvxumvImMHVIN4PhjWrjHKA9TIKi5Jwy91gsSrpbEPWvj3x2pbhhQDzhMy2IzfHDVvWAkDLoCXo1cYmlC+lCsSR58Yi0SuzTLvEO9iE3VSyKguOedfAwD5SAU0qc9Ry4QxtcsFBDND0KA739mG0/4Qx5PyasBU7QsiY/MfvHapZA7JKcf0uwwEe7TkATHc8Xaml3WCQLxIJxx8OMApZCQbyxRNXyKsEjm+UCbUtTpAYnEqoXf8ucdyldXdWkXiGIBwqClQOlDHs435gmKZIwZ7xNOGVMOMBHbRW4YkqVg5+QwEWO3TSCoNQMKcBxiu2iUSoaEjlyLcYsNuVVQJwOXusBFKQXBDVq5bLOCzClfpHdnQ6iag+OWEdLDaQDWfLr8OPeXrl3QzWkuPPhw8Ikpwer/vDcJrTLyenpAeIlHRh7/iPJlmArizY5HxrDmSTXTjD3Z2zpk6YiWhJUpakpSkNUks3AZvkAYC6dCu6PX2r7Usfd2cuHqDOPwN+kEqpmUxvgiI3U3dRYrLLkIrdDqV+dZqtR5nyaJiAIIIIAggggOVoBBBDg0IOY4x879Ju5JsE+9LB6iY5llnu0rK7nccOUfRURe8e70q22dciaOyrAjFKh8KknIgwHytKAAdn9X40jxQfCtcD4xN7y7szbDaVSZgfApUHCVoNAtPoRrEeuyMlhi2WOOXCAfWdFBgBiPCEjM6pYID5GmL/tHlimmjFiGxwh9PqnD3x5wD1aX7QwNYSm2LEnHjlpHuzZ15JTgQzalNKeMOEg1vV4u5I+UBU9rWdIWhy54ORSoPgfKFRZwC/jxHLWPNuIN69kGz1cMGj2WQAnhhiX5wHExBuqL0YZZkjTx74Q61zgXDcKR2lVWFXoAWYuc46mrAZ2fQcO720AiZjTEgUcg/x3xI26aSHb8RPn5/vDOSl5qKVvDwxoYcWpTsSM9MCdYAkhjQUOvjHM5NDV3x4QoatyDCOFqdiPbjSAZlfCiaV8uccywwamPjHdomluyz6cBWOZaS4FaPXHnhALoTUVcM/sGNk6HNz7qft0xJBUCJIVjdNDM4OKDg5zin9Gm4Jt02/MB+zoIvk/jIwlpPheOQpnH0FLQEgABgKADAAYACA6ggggCCCCAIIIIAggggITezdSVb5JlzAyhWWsCqFa8QcxnGD7c2DOsk4y5yWOIOSwMFIOY4YjOPpOIzbu78m1y+rnJcYpIopB1ScvQ5wHzalQSqoe8CPfrC0t7tS3Bolt+dzJ1gJUoX5RLJmAUI0UPwK4YHKK2J2tGxY9wgFAq6p0muP1iYlrGKav7ryiCmFzq1OH7wpY7TW7+bXI/SkAbWYgl8DqRnkM4Y2VY6s1evzcQ8t73VZHuOERFjmKUgk8+GFO+rwDqapsGFO7LD1jlCrwPDBzpTLvhDtKBNfh4wlKcAjN9PQwDuyi9MHs6vwwh1OU7A8eFcYYWYC+GFS7UBL1ajvWPZs1yBo+cA56xiS+WeHKPSt9AMcaVhgq01Zu9/GFpCgohjQVL5fxAcIJJ5EvFu3M6P5tutBSl0ykkdZNaicylP5lkZZYnJ5jcHoum2pps9Jk2YjlMnDHsg1Sn+o101jctm7Ml2eWmVJQJctIYJSKD6niamA52VsuXZ5KJMpN1CAyR8ycyTUnMw8gggCCCCAIIIIAggggCCCCAIIIIBK0WZMxJQtIUlQYpUAQRoQcYzTeboZQp12IiWf/aW9x/6FYp5FxyjUIGgPlza+70+yTLk6WZasnDg8UqBY90R5U5yj6stlhlzUlExCVpOKVgKHgYp21OiCxTSTLCpKv6C6f8AirDuIgMHtiVKToWauY4gZmIjZ6CkqSpwxFPfKNg2r0J2gKvSZsqY1AC8st4KHnFXm9FlvTMVfs1DgUzpVM3+OAppllJN0nCj4614GEVzKcXxwzxD4ZxdFbgWwMgSC+P+pKdud+HNj6G9orNZUtAP5pqKc7l4nWAz1KjVRenn71joTHqzv4xrWyf/AA9TS/2m1pAJcpkpKjqwUtgPAxfNhdEWz7MQrquuWPxTzf8ABHw+UBhW7O41stqvuJLooDOX2ZQpVlH4qHIExtG5nQ9ZrHdmTmtE8VBUGloP9CMy/wCJTnlF/RLAAAAAGAGA5R1AEEEEAQQQQBBBBAEEEEB//9k="/>
          <p:cNvSpPr>
            <a:spLocks noChangeAspect="1" noChangeArrowheads="1"/>
          </p:cNvSpPr>
          <p:nvPr/>
        </p:nvSpPr>
        <p:spPr bwMode="auto">
          <a:xfrm>
            <a:off x="9007475" y="-153988"/>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1036" name="AutoShape 12" descr="data:image/jpeg;base64,/9j/4AAQSkZJRgABAQAAAQABAAD/2wCEAAkGBhQSERUTExQWFRUWGBgYFxgUFxgYGBcXGhgYGBgZFhcXHCYgGB0jGRgYHy8gIycpLCwsGB4xNTAqNSYrLCkBCQoKBQUFDQUFDSkYEhgpKSkpKSkpKSkpKSkpKSkpKSkpKSkpKSkpKSkpKSkpKSkpKSkpKSkpKSkpKSkpKSkpKf/AABEIAP8AxgMBIgACEQEDEQH/xAAcAAABBQEBAQAAAAAAAAAAAAAAAwQFBgcCAQj/xABDEAABAgMFBAgDBwMDAgcAAAABAhEAAyEEEjFBUQUGYXEHEyKBkaGx8DLB0RQjQlJy4fFigqIzQ5IVsggXJFNjc8L/xAAUAQEAAAAAAAAAAAAAAAAAAAAA/8QAFBEBAAAAAAAAAAAAAAAAAAAAAP/aAAwDAQACEQMRAD8A3GCCCAIIIIAggggCCI7bO3ZNlRfmqbQCqlcEjOM4230jTp1Jf3SDRh8Z/uy7vGA0Xa28lns3+rMAOSRVR/tFYpe2Olu64kSXb8Uw/wD5T9Yz+1Wgq7RJdy5NX78+UNL4JcknT9xAWi19IdtmBxMuA5ISB51MQlv3jtKz2rRNI0vkeIBhlf0/iG80jPhAPf8ArNpDAT5qSBlMXjlnnDuzb726XUWmZTJRveIUC0RhU+AJ8ByMITU4NTUg4wFvsHTBbEfGJc0PmLpbmlvSLnsHpZs04ATkmQo0r2kv+oV8RGKTJV0u3At4/OFpKFM2VMMRpAfTVntSVpCkKCknApII8RCsfPOzduzrMu9JmKScCBgeacDGlbs9KUqcRLtLSphoFP8AdqOjn4TzpxgL5BHiVPHsAQQQQBBBBAEEEEAQQQQBBBBAEVLfLftFkHVy2XPOX4UcVNidEwjv3vv9mHUSaz1Cpylg4E/1aCMfn20rJd1ElyXLk6k5wDu37XmTVqXMWqYs4ucuAyEJX3BL145QxQpySXBzbMNSOzOGPvKrwCi5hwJ8f2hMl6u0N5lsL48O/iIRmTXNMveUA7FaxyudjhTvh1Ydi2iaewh2x0ehbhE1ZOjm0rJdkYVIJfwgKwJ71xILNw1gXNzH8xcrJ0TTr3amApY/hLue8YQlbOiq0IchaVDQgg4d8BTVzgovgOBzh1KnPQekMrZY5slRC0kXWBcVEeSbQc/dYB8qYRUDMc4SmmvOFBXMl9MuLQmCTwbN/KkBcdyekWZZGlzSZsigx7SP0PiOHhGzWDaCJ0tMyUoLQoOCMP25R82IlsGOHlhFh3N3yXYZr1VJWQFywf8AJD4H1gN7ghts7aKJ8tM2UoKQoOCPnoeEOYAggggCCCCAIIIIAiu76b1JscmlZy3EtOh/MrgPM0iY2ltBEiUubMLIQCSflzOEYDt/bC7VaFT1n4qBOSEAm6B7xgI3bG0FLWoqUSpRcqo5J1MNVWhsVOa1Apl4QtbJY0PrDHrCSA1AOXhAOJc0s5wqG845mzCwIeoqGwjiUm9TnTAxPbtbB+1WioNxIvKaj6AHjAR+ztiTbStPVoWXphQnUnIUjT92+jOTJuLnMtYq34X4/m/aLNsrZyJSAlKWDeESCcWgOrNYUIHZQlI0AaHQQI5BjzrIBUARwoCOCuE1LgGO1t3JFoSUzEA8RRQ5KFYyfffcVVk+8QCuS7FQxQ/5wMn/ABeMbCqfDW1TAUkKDg0IOY0PCA+f0ydD3iPUm7THHH5RYt5t3BZpnYH3a3Iq93Nj8ogwO/3UQHLFqfVuEepAApj4s+JhRBfw9nyjgjhQfXCAtO4m+RsU24skyFkXhjcP50/Phyjb5awoAguDUEZgx81Co9+Eaf0W7zkj7JNOAeUTmMSjuxHB4DSII8EewBBBBAEEER28G2E2WzzJyvwCg1UaJHeWgM46WN5L8wWRCuzLIVMbNf4RyArzPCKDKSpyXp3Yd8E+0qXMUqYXUpRUeJNfUxwFuWxPpwgELSmor3jAwipDEHL3T94kFggUr8uFYQQDia6VZu6ASusPeuEab0ZWRpSphFVKbIUFBh3xnRkOa8Gy4xqvRxIAsycySVE61LUODQFuQnSkelIEKARxNMB2ZkclcJhUepgOwqBQjpEswqEwEdOBhmSTE3NAzaG0uWknAQFM3u2YVyTqmop4+UZwUtQ65fSNx21ZUGUqgqIxm2SDKWUqoa/MZwDFEiuYPj6ZR6qVqKnGnjHXXftzwpCom8f5gOJUglX00h9IWuVMTMQWWggp5gwnZfThDwSK4wG0bv7YFpkImihNFD8qxRQ8fIiJKMy6O9qiTPVIUWTNa6MgsCniKd0abAEEEEARm/SztR+qs6TgesWPEIB8z4Ro6i0YDvPtYz7RNmmgUot+lPZSPAQEJOXqMMuP8x4iUMaue1pHCqnUCtMYVM0MC5w8IDwqZjXDvhElyXf3yhVWmTQ3mpqWx78oBxKngZMTnGvbiFrMiuVXpXGndGOAuRpnThhGl7E29JsdhkzJ149apQly0JBWu7RzkBQV5QGg9bHCi5aILY28Eq0qIuzJcxLFUuYRgcCCksRE4lQoRAdpRCyUgQkmZHcw0gGk+0rUWQOfyipb0Wq3SUlUsghqJBF8qOnAUxi0z0TCCiW8sN/qskkHRKCC/M4cYx7pD2RaJ6Ehc66ZKlS1S1KUsqCjeRMcDtFSTgwAKWGEAj/5kWsLuTCXBHZIDlg5ciLRI3umSwLTPUUBRcSwHZABAfQnHwik7J3JWmRMtC1l5ST1YINFsbqQnGiruPpGtbR3Cs9rszTZYTOKPjSo3krIxvBrwByZuEBl1r6WrS5UAi6T2b79pLkUBx/aGiN4J1qF6bdADkXQBhSh0ivbw7KnGeUzQxlnq2GCBLF0IBwZgCBxiVEhcuRKlJYre86g90EG8H0qAzY8oBzffL2+ULSZvNx9Kw2cs5PNvdIEq8eEBLyZoxaHUyY7eIBphlEXZrTT348YdpnuMammPJoB2iaQQpLgirhncVHmI23Yu0RPkS5o/GkHvwI8QYwMzjrlGidD+2r8qbZyay1X0/pViO5Q/wAoDRYIIICG3v2j1FjmrzKbo5q7I9YwC3EszUf20av0v20iRJlB+2sqLaJFPMxks4twPH56QDYlle8+cK3mLULioyaE1T64c+P0j0nk5YfuOEB3MnUcUGA8mwENrxwJzpx4/tC6SwYkY0jy4alvLHvgEEBq3qvnxL+kavu5YZVok2GYQFCXJuBw91YUSrveMrQnA0YUqItHRvvb9nnmTMJ6maRdJZkTDQOdDQc24wF53lt8qyKkpRK+8nzUS7yQHAep48ucWeZIoGxiM2vshM60SZimeVeUkfmJF1+4ExIonq7QNGZnzgOpajnlDqVOeGUwBJd+elYVMzSAczpgbGKJvDs9dqmgIF0gf6uTP8JH4uGLPlFtUXxgmgISTAQuxdhIlISkkrIzUcCcWGT+MWmzmIOy2+XJSubOUEJZ7yqDXExWLR0qCYZipMmYmRLSo9fMF1KiMEpSSCXcceEBDdMGyhJmi0jCayVMahaRQkYMU/8AbFSswBTeDuoCpL4Ux4RxtDeSbtFK5k9X3aSQhAFAaVPGEtk9mWkVoG8CcoBVVM3GcIzFYVhwoYjHuhGZLBZjX20AtIPvjCvWHuA9NIZhYTSh01gVPJ0gHap2XD2aRL9Hu2TZ9pSCSyZzylD9fw/5gRWwpxQHn38Yb2mepBSsFlIIKTooFxhxaA+rRBDXZlsE6TLmjCYhKx/ckH5wQGYdLFve0oQ/wSwTzUSfQCM7nK9mtNItHSPa71vnjFilNBolNIp980fXyBZoBNai1QQaYCvCOVJpXDzeOp1Acu+EFTC2P1aAUB48W9IXE59aVr5Q0lDKnDL+YVWtiMxAKWkUBccSzeEM1pz9Gjq02imAFc/rDUzCNPryygNw6PdviZZkG0KS6OylZOJGRJreY98W+ZNSTQvew0YCMI3M2sEzFWdTGXMbH8KmpWLlu/NNmtIUU9kgpUGe7Xs3STg70gNHVh9Y5TL4Q2s1sTMSSkg8sOTaw6RO86CA4GMJJ7a2/CPCFbTLJDDLz1eHVjs4QlnfiYD1VlCgQQCNCHEQG9+61ltMpQnISCwurpeSfpziZ2ltZEmWqYosEhR/4gn5Rg23+lSbOMwiUQlT3SVsQhsLvMAv3QF72P0VyhJXLvVWl0qIqkvRsjTGKPbtgTLGsypowKrihgoY00PDnEnup0lkolS1LCVYdqjD8rjK9m2EWHam3pc6QrrlDgSBewokgsTlWAzyaaDCuZOEJrmUB+WejQraQA4OuQyZ4aKX2e/M5jSA9v8AaPvv1jtKmBw4elYaSg6vF/l3tCyVA8XNfpALhAzcmg5Q0ny3B0hzKSS9Axz17oLr0zgN36KrZ1myrMSXKUqQf7FqSP8AECCIfoRnvYZqPyT1NyUlCvV4ICg70zCu2WkjOasOeBb5RXZobx1ETO2J5NonB69bMPCq1REqu1rWAar1HnrnCS8H45v4R7NWQe1QHAY0hlOmPg5Z3HewgFErAIemvD2Y7TMcPUM319YZzKs7ax0hLZv4iukAtfCsflri3fBdzZz5HgzwkmW1Sxxp9PCCrjD10OHdASewZPWWuSliL0xAxZ3Wl8OcbbtjZJBUlNKuktxcF+EY/uTMSnaFmJduuRydwPnH0fPsSVhj3HSApEpC5Ui4gkHtAiiQoiuLEh+YiS2BaD1aUzAUrCbxByDkgcaN4wrtrYiyMyBmmh8YrydtIs5uqNEntOVKuhWLJAfQMcHeAuFk2glQfXCI7be8PUir1egBOCXP7mM/ldJaesuIRcZbJVdK7xwuhqPn5RoUgImoSgl2UQ/wqLYkPVqCuh4wFNXbZtunJCkkSUghSXABLGh8qRM2Pcaz3QvqUUS4Ckg0JzeoUdYtdgsSA66XjQsAKuchDpVnbvgMB6Td1ESVoEmUoEup2IvBipSSRi1Kc4r+ztpGZ92UhQCcSahQH4Sat/Twj6S2tslEyQpExIWGoCM2LEaRhJ2METVXUXHUpiaqYkuHHnARtpADCtNT6w0UvtUHqKCJa32alCKnHgMoi1aUfDSkBwiabx9HwP8AEOZUzHzGOkNlySWyHf7ePZZYYYY+MBIy1hqY8/T6R6kUJwGh+UNhPALfxCpmuPL54QGo9B00ta0/1y1eKVD5CCGXQbP/APUWpOXVyz3hShXjWCAp+2ezaJ50mTKf3q/eIa1zD8QpWLLvfLuWy0jMTVk0ZgS/fQxXZ6nF2geukBH9TeDl+/y+cIrSWIfmWrDqY4DE5eMdSrGtYLBhqXAHzgGBTdemoFau1Y6s1nK3auuQAbMxJSdnISSVG8Q/AE0whObaXICWHIADwygETZhRy+vyhY2cOwcBtKDh6R3ZUAmuAqdff0jq0KxqxNA2lYBGwTTKWCDUEKD6pLiPp3Ym1kWqzy58sumYkK5HMHiC47o+Xyu5gcNePGJPo/6QJmz7UoOtclV55LhiouQUvRKnpTGA+mjDK3bGkzkqC0A3nBbskvxTWGO629sjaEkTZCjiykKotCswpPzziaEBmG3uhGWQV2ScqUsdoJXUE5dsVTzYxnewN/JljTdSOsAPZBZV0hyQlhe7TN5x9IWhbIUdEn0MfOm4e7w6i0WqYBUCVKJxci9OKXzCGT/eYCesPTQEovKkksUui8E3S5JUFHEM1BF4sfSLK6kTJjy7wDBZF4OT8QegYO+YwzjEtuzUIchIA5NgMh84rv8A1BUwlzkBVzQGgMBqu9/S6qaDLs4uioUtRxGQSx5O+pisWbebETUkEYKRg51T9Iq0u1YlqvgcqRxaLSS6XGOXlWAuE20iY91QUGyPLEQ1KA+IPBvPiYqHXKBdJIPA+MSFi3iI/wBQPRnFG5jAwE9P7RfHT+ISTKd6tn4QjK2zKWWC7o0VrrD+jEggjUZ+EAgmTV37vm8ALAvTz8Y6mTiQ+D/tCClEp90HCA0/oOS9otS//jlDxKj8oIU6BEm7bFM3akgf8Vn5wQEH0ly7m0Z4/NcUON5A+YMVU2cPU3aOM+4CL/0x2O5bJc0f7kpu9BINeShGd2lxnh7PrAd3kJ+EOdSHNfSO7Taj3iulGwhBBBryLjx8coTmWk6eB0gOFTzR/PFsqQ2mzWdhX01gn2qpcsXy9YazluMS/pASOzpLoUovUt9cTTnHdxN4kksPDwhCXaDcSkeZqXyME7B/CAWm3WcgD5YxXbQyZzgYEEMdGMS5dmy4DI5xHW9LL7IwoXzPhAWfdXeRWz5qi5ExV0rlLSUBIvEkPkq6aPSpjULP01WaXOEuaq9KVhMS6lS+yg3ZobtVJDpwYgjOK7ZdqjalgloTKkTdo2ZiFTWvqRLLpUkN944ZJSos/MRUp+6VskoFstVk6xlFKpSxcJBD9YES6kOouci3MB9EStpyrZZ1mzTZcwKQtIUlQICikgXm+GusZrtOyjZ1is9mBSVIHaupKjMnKIvXAA5c9mugisbO2dMlhVqlyp2yEm4FTps37u49UIlKTeWo1Id2bKOJG9161S58qfOuWY/d/aVmYZ5JKVLKSAEhiQbjlN5LChgEJXR3abepSjNkyyCSqW5VMQxIN5KQwNMHyihpkBKlJBdiWLEOAcQPlGqbH3wNknqtVvvIKgFS7PK7SpiJqbyZiySElIIAcH4ncQ03zVZNozkT5dpsdmSxKryJqJ7kJP3oAKVkMQ4LF4DPZaA3p+/jDecRXxA5tDyekBZRLXfQlRCV3Sm8HobpLhxDO0VduVYBuflHgoxD/J45VHgMB2r2IcyZi0syiKmiSzw2So90dIUfoKwExs7ayx2F5mhI9eEP5/gPBorINOPvCJmyTr0sF658xr3QG79BFju2CYs4rnqrwShCR5vBE50UWLq9k2alVpVMP961KHkRBAQvThYL1klTh/tzWP6Vhv8AuCfGMPmWg838dI+oN8NlfabFPks5VLVd/WO0n/ICPlqvI8cYDsT2To1DxMcWokpDDSGy1sfTWOJdoNa1NA3GAVQmvq0dyqm7Rn+frHMtRGIo7mmWEO1Tg6SAHxDDw5wCy0O3DFtI8mYM7e/KJfZNgTNQsrdKk3bpDF8XKhz4wztex7kxlLvJAoRQngx1gGcmovEksGRoSDU8miN2qm6CSalufCJ9UjQH+nQcPSI3acoXDrh7JMApupt2ZZ5yJyCezRQSzqSSLwZs28QI+h7XaVzJMtcuWZ6FdoGSpCCUFKiPjLpJcJJSdcqR82bFVgXDaDg/1jbeifeO69kWeySVSicAT2lI78R3wEXv9urbNrzZN2TMkolhYUmepATeJHbHVlTkildIZbb6GLZNlyUJmoV1UtMsAlQATeUSa51GAyEbe8cz5wQkqOABJ7oD5yte99q2OpNhVJs83qPxLR1lF9tSErUHCammUVaZtNc6bOXLT1MmaS8pJJF17wQ9CUhQ8okd8rWJ9pnTVFypSsH1LO/dDSzS2ky6NQnm6jARtolhyHZtIbzhRvX10h/a5IJc0fU6Yw1XJ9nWuMAxmI0+sJkAZ1h3PlgNSERKDOPP5QHAScYVuOw9PH2Y9OFISUXNIDp2xxBxpDjZ04vdFb9AP6jQN4w3Ug1zJfHIaxZ+izYX2rallQ3ZSvrV6XZXb8yEjvgPqbYtgEizyZI/25aEf8UgfKCHgggPY+ZOkfYn2XaM6WzIKusQwZ0Lcs+bG8O6PpuM06bN3ussyLUkOqSbq/8A61HE/pUx7zAYLMUBXKoApHCEBnwfAZ8zHVoA8HJzD8RHqA5d20998ATyAlye4UekPpSgog4Et7rDKaktUvhlnm8O7I5YMwr3CAmtiqUFqSW7SKNqGPvnC9tluQYZ7PnKExGBGHcQ2BrEnawHo+cAznSxo8Re0EgivdrhWkTSkC7lp9HaIy1gBB1BPnx5mAgtlTKsMQRVmMWnZdvMtQKVEKSQoHMEVBEVOyzbkwg56jPKsS8yafKhFfSA+ld1d4E2yzJmhr2EwD8Kxj3GhHAw0372mJVlWCWKknw9mMm6Kd7zZraJUxTSp4CSVYJmfgL5V7P9w0hbpG3vVaLRMQg/dI7NM2z8XgM82nNclsy/HmREhZ26iWDiJaeONYjNopISSwZsW0xIf5RLTZRCEhjdEtHcbo+cBGWqpDaHLi3pWE7tCCO/PhBOlVowbXHujuz8XwzgGU0NXAv++ENlJJFRyGfOHs80AOZpp+0IAtVviDPTV2BgODLd34tXThCJRmMRyMPA4LkY/OOVJHCtc4BsiUwd9XbHONr/APDnu+wtFsIxaTLJzwXMI77g7jGN2eyXiEgEqUoJSn8xJYAd5aPrfc7d5NhsUizDGWgXjqs9pZ71E+UBNQQQQBDe32JE6WuVMDoWkpUNQQxhxBAfKe8G7q7FaJ0lSXKFEXvzJVVKu8ecRN1n10blG99Me6ZnSPtUsOuSGWAPilYvxumvImMHVIN4PhjWrjHKA9TIKi5Jwy91gsSrpbEPWvj3x2pbhhQDzhMy2IzfHDVvWAkDLoCXo1cYmlC+lCsSR58Yi0SuzTLvEO9iE3VSyKguOedfAwD5SAU0qc9Ry4QxtcsFBDND0KA739mG0/4Qx5PyasBU7QsiY/MfvHapZA7JKcf0uwwEe7TkATHc8Xaml3WCQLxIJxx8OMApZCQbyxRNXyKsEjm+UCbUtTpAYnEqoXf8ucdyldXdWkXiGIBwqClQOlDHs435gmKZIwZ7xNOGVMOMBHbRW4YkqVg5+QwEWO3TSCoNQMKcBxiu2iUSoaEjlyLcYsNuVVQJwOXusBFKQXBDVq5bLOCzClfpHdnQ6iag+OWEdLDaQDWfLr8OPeXrl3QzWkuPPhw8Ikpwer/vDcJrTLyenpAeIlHRh7/iPJlmArizY5HxrDmSTXTjD3Z2zpk6YiWhJUpakpSkNUks3AZvkAYC6dCu6PX2r7Usfd2cuHqDOPwN+kEqpmUxvgiI3U3dRYrLLkIrdDqV+dZqtR5nyaJiAIIIIAggggOVoBBBDg0IOY4x879Ju5JsE+9LB6iY5llnu0rK7nccOUfRURe8e70q22dciaOyrAjFKh8KknIgwHytKAAdn9X40jxQfCtcD4xN7y7szbDaVSZgfApUHCVoNAtPoRrEeuyMlhi2WOOXCAfWdFBgBiPCEjM6pYID5GmL/tHlimmjFiGxwh9PqnD3x5wD1aX7QwNYSm2LEnHjlpHuzZ15JTgQzalNKeMOEg1vV4u5I+UBU9rWdIWhy54ORSoPgfKFRZwC/jxHLWPNuIN69kGz1cMGj2WQAnhhiX5wHExBuqL0YZZkjTx74Q61zgXDcKR2lVWFXoAWYuc46mrAZ2fQcO720AiZjTEgUcg/x3xI26aSHb8RPn5/vDOSl5qKVvDwxoYcWpTsSM9MCdYAkhjQUOvjHM5NDV3x4QoatyDCOFqdiPbjSAZlfCiaV8uccywwamPjHdomluyz6cBWOZaS4FaPXHnhALoTUVcM/sGNk6HNz7qft0xJBUCJIVjdNDM4OKDg5zin9Gm4Jt02/MB+zoIvk/jIwlpPheOQpnH0FLQEgABgKADAAYACA6ggggCCCCAIIIIAggggITezdSVb5JlzAyhWWsCqFa8QcxnGD7c2DOsk4y5yWOIOSwMFIOY4YjOPpOIzbu78m1y+rnJcYpIopB1ScvQ5wHzalQSqoe8CPfrC0t7tS3Bolt+dzJ1gJUoX5RLJmAUI0UPwK4YHKK2J2tGxY9wgFAq6p0muP1iYlrGKav7ryiCmFzq1OH7wpY7TW7+bXI/SkAbWYgl8DqRnkM4Y2VY6s1evzcQ8t73VZHuOERFjmKUgk8+GFO+rwDqapsGFO7LD1jlCrwPDBzpTLvhDtKBNfh4wlKcAjN9PQwDuyi9MHs6vwwh1OU7A8eFcYYWYC+GFS7UBL1ajvWPZs1yBo+cA56xiS+WeHKPSt9AMcaVhgq01Zu9/GFpCgohjQVL5fxAcIJJ5EvFu3M6P5tutBSl0ykkdZNaicylP5lkZZYnJ5jcHoum2pps9Jk2YjlMnDHsg1Sn+o101jctm7Ml2eWmVJQJctIYJSKD6niamA52VsuXZ5KJMpN1CAyR8ycyTUnMw8gggCCCCAIIIIAggggCCCCAIIIIBK0WZMxJQtIUlQYpUAQRoQcYzTeboZQp12IiWf/aW9x/6FYp5FxyjUIGgPlza+70+yTLk6WZasnDg8UqBY90R5U5yj6stlhlzUlExCVpOKVgKHgYp21OiCxTSTLCpKv6C6f8AirDuIgMHtiVKToWauY4gZmIjZ6CkqSpwxFPfKNg2r0J2gKvSZsqY1AC8st4KHnFXm9FlvTMVfs1DgUzpVM3+OAppllJN0nCj4614GEVzKcXxwzxD4ZxdFbgWwMgSC+P+pKdud+HNj6G9orNZUtAP5pqKc7l4nWAz1KjVRenn71joTHqzv4xrWyf/AA9TS/2m1pAJcpkpKjqwUtgPAxfNhdEWz7MQrquuWPxTzf8ABHw+UBhW7O41stqvuJLooDOX2ZQpVlH4qHIExtG5nQ9ZrHdmTmtE8VBUGloP9CMy/wCJTnlF/RLAAAAAGAGA5R1AEEEEAQQQQBBBBAEEEEB//9k="/>
          <p:cNvSpPr>
            <a:spLocks noChangeAspect="1" noChangeArrowheads="1"/>
          </p:cNvSpPr>
          <p:nvPr/>
        </p:nvSpPr>
        <p:spPr bwMode="auto">
          <a:xfrm>
            <a:off x="9007475" y="-153988"/>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13" name="Picture 12" descr="koch.jpg"/>
          <p:cNvPicPr>
            <a:picLocks noChangeAspect="1"/>
          </p:cNvPicPr>
          <p:nvPr/>
        </p:nvPicPr>
        <p:blipFill>
          <a:blip r:embed="rId5"/>
          <a:stretch>
            <a:fillRect/>
          </a:stretch>
        </p:blipFill>
        <p:spPr>
          <a:xfrm>
            <a:off x="5786446" y="1214422"/>
            <a:ext cx="1828802" cy="2528714"/>
          </a:xfrm>
          <a:prstGeom prst="rect">
            <a:avLst/>
          </a:prstGeom>
          <a:ln w="28575">
            <a:solidFill>
              <a:schemeClr val="accent2">
                <a:lumMod val="75000"/>
                <a:lumOff val="25000"/>
              </a:schemeClr>
            </a:solid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7556313" cy="1116106"/>
          </a:xfrm>
        </p:spPr>
        <p:txBody>
          <a:bodyPr/>
          <a:lstStyle/>
          <a:p>
            <a:pPr rtl="0"/>
            <a:r>
              <a:rPr lang="en-US" b="1" dirty="0" smtClean="0">
                <a:solidFill>
                  <a:schemeClr val="accent2">
                    <a:lumMod val="75000"/>
                    <a:lumOff val="25000"/>
                  </a:schemeClr>
                </a:solidFill>
              </a:rPr>
              <a:t>Prokaryotes</a:t>
            </a:r>
            <a:endParaRPr lang="x-none" b="1" dirty="0">
              <a:solidFill>
                <a:schemeClr val="accent2">
                  <a:lumMod val="75000"/>
                  <a:lumOff val="25000"/>
                </a:schemeClr>
              </a:solidFill>
            </a:endParaRPr>
          </a:p>
        </p:txBody>
      </p:sp>
      <p:sp>
        <p:nvSpPr>
          <p:cNvPr id="3" name="Content Placeholder 2"/>
          <p:cNvSpPr>
            <a:spLocks noGrp="1"/>
          </p:cNvSpPr>
          <p:nvPr>
            <p:ph idx="1"/>
          </p:nvPr>
        </p:nvSpPr>
        <p:spPr>
          <a:xfrm>
            <a:off x="457201" y="3657600"/>
            <a:ext cx="7467600" cy="2971800"/>
          </a:xfrm>
        </p:spPr>
        <p:txBody>
          <a:bodyPr>
            <a:normAutofit/>
          </a:bodyPr>
          <a:lstStyle/>
          <a:p>
            <a:pPr algn="l" rtl="0"/>
            <a:r>
              <a:rPr lang="en-US" b="1" dirty="0" smtClean="0">
                <a:solidFill>
                  <a:srgbClr val="00B050"/>
                </a:solidFill>
              </a:rPr>
              <a:t>There are two major types of prokaryotes:</a:t>
            </a:r>
          </a:p>
          <a:p>
            <a:pPr marL="514350" indent="-514350" algn="l" rtl="0">
              <a:buFont typeface="+mj-lt"/>
              <a:buAutoNum type="arabicPeriod"/>
            </a:pPr>
            <a:r>
              <a:rPr lang="en-US" sz="1600" dirty="0" smtClean="0">
                <a:solidFill>
                  <a:schemeClr val="tx1"/>
                </a:solidFill>
              </a:rPr>
              <a:t>Bacteria.</a:t>
            </a:r>
          </a:p>
          <a:p>
            <a:pPr marL="514350" indent="-514350" algn="l" rtl="0">
              <a:lnSpc>
                <a:spcPct val="130000"/>
              </a:lnSpc>
              <a:buFont typeface="+mj-lt"/>
              <a:buAutoNum type="arabicPeriod"/>
            </a:pPr>
            <a:r>
              <a:rPr lang="en-US" sz="1600" dirty="0" err="1" smtClean="0">
                <a:solidFill>
                  <a:schemeClr val="tx1"/>
                </a:solidFill>
              </a:rPr>
              <a:t>Archaea</a:t>
            </a:r>
            <a:r>
              <a:rPr lang="en-US" sz="1600" dirty="0" smtClean="0">
                <a:solidFill>
                  <a:schemeClr val="tx1"/>
                </a:solidFill>
              </a:rPr>
              <a:t> (also called </a:t>
            </a:r>
            <a:r>
              <a:rPr lang="en-US" sz="1600" dirty="0" err="1" smtClean="0">
                <a:solidFill>
                  <a:schemeClr val="tx1"/>
                </a:solidFill>
              </a:rPr>
              <a:t>archaebacteria</a:t>
            </a:r>
            <a:r>
              <a:rPr lang="en-US" sz="1600" dirty="0">
                <a:solidFill>
                  <a:schemeClr val="tx1"/>
                </a:solidFill>
              </a:rPr>
              <a:t>)</a:t>
            </a:r>
            <a:endParaRPr lang="en-US" sz="1600" dirty="0" smtClean="0">
              <a:solidFill>
                <a:schemeClr val="tx1"/>
              </a:solidFill>
            </a:endParaRPr>
          </a:p>
          <a:p>
            <a:pPr marL="228600" lvl="1" indent="0">
              <a:lnSpc>
                <a:spcPct val="130000"/>
              </a:lnSpc>
              <a:buNone/>
            </a:pPr>
            <a:r>
              <a:rPr lang="en-US" sz="1600" dirty="0" smtClean="0">
                <a:solidFill>
                  <a:schemeClr val="tx1"/>
                </a:solidFill>
              </a:rPr>
              <a:t>are often found in extreme environments (Oxygen</a:t>
            </a:r>
            <a:r>
              <a:rPr lang="en-US" sz="1600" dirty="0">
                <a:solidFill>
                  <a:schemeClr val="tx1"/>
                </a:solidFill>
              </a:rPr>
              <a:t>-free </a:t>
            </a:r>
            <a:r>
              <a:rPr lang="en-US" sz="1600" dirty="0" smtClean="0">
                <a:solidFill>
                  <a:schemeClr val="tx1"/>
                </a:solidFill>
              </a:rPr>
              <a:t>environments concentrated </a:t>
            </a:r>
            <a:r>
              <a:rPr lang="en-US" sz="1600" dirty="0">
                <a:solidFill>
                  <a:schemeClr val="tx1"/>
                </a:solidFill>
              </a:rPr>
              <a:t>salt-</a:t>
            </a:r>
            <a:r>
              <a:rPr lang="en-US" sz="1600" dirty="0" smtClean="0">
                <a:solidFill>
                  <a:schemeClr val="tx1"/>
                </a:solidFill>
              </a:rPr>
              <a:t>water hot</a:t>
            </a:r>
            <a:r>
              <a:rPr lang="en-US" sz="1600" dirty="0">
                <a:solidFill>
                  <a:schemeClr val="tx1"/>
                </a:solidFill>
              </a:rPr>
              <a:t>, acidic </a:t>
            </a:r>
            <a:r>
              <a:rPr lang="en-US" sz="1600" dirty="0" smtClean="0">
                <a:solidFill>
                  <a:schemeClr val="tx1"/>
                </a:solidFill>
              </a:rPr>
              <a:t>water), and while they are clearly </a:t>
            </a:r>
          </a:p>
          <a:p>
            <a:pPr marL="228600" lvl="1" indent="0">
              <a:lnSpc>
                <a:spcPct val="130000"/>
              </a:lnSpc>
              <a:buNone/>
            </a:pPr>
            <a:r>
              <a:rPr lang="en-US" sz="1600" dirty="0" smtClean="0">
                <a:solidFill>
                  <a:schemeClr val="tx1"/>
                </a:solidFill>
              </a:rPr>
              <a:t>prokaryotic, they have evolved separately from bacteria.</a:t>
            </a:r>
          </a:p>
          <a:p>
            <a:pPr algn="l" rtl="0">
              <a:lnSpc>
                <a:spcPct val="130000"/>
              </a:lnSpc>
            </a:pPr>
            <a:endParaRPr lang="x-none" sz="1600" dirty="0"/>
          </a:p>
        </p:txBody>
      </p:sp>
      <p:pic>
        <p:nvPicPr>
          <p:cNvPr id="4" name="Picture 3"/>
          <p:cNvPicPr>
            <a:picLocks noChangeAspect="1"/>
          </p:cNvPicPr>
          <p:nvPr/>
        </p:nvPicPr>
        <p:blipFill rotWithShape="1">
          <a:blip r:embed="rId2"/>
          <a:srcRect l="10442" r="8079"/>
          <a:stretch/>
        </p:blipFill>
        <p:spPr>
          <a:xfrm>
            <a:off x="5537003" y="304800"/>
            <a:ext cx="3572742" cy="3150526"/>
          </a:xfrm>
          <a:prstGeom prst="rect">
            <a:avLst/>
          </a:prstGeom>
          <a:ln w="28575" cmpd="sng">
            <a:solidFill>
              <a:schemeClr val="tx1"/>
            </a:solidFill>
          </a:ln>
        </p:spPr>
      </p:pic>
      <p:sp>
        <p:nvSpPr>
          <p:cNvPr id="5" name="TextBox 4"/>
          <p:cNvSpPr txBox="1"/>
          <p:nvPr/>
        </p:nvSpPr>
        <p:spPr>
          <a:xfrm>
            <a:off x="457200" y="1295400"/>
            <a:ext cx="5181600" cy="1878976"/>
          </a:xfrm>
          <a:prstGeom prst="rect">
            <a:avLst/>
          </a:prstGeom>
          <a:noFill/>
        </p:spPr>
        <p:txBody>
          <a:bodyPr wrap="square" rtlCol="0">
            <a:spAutoFit/>
          </a:bodyPr>
          <a:lstStyle/>
          <a:p>
            <a:pPr marL="285750" indent="-285750" algn="l">
              <a:lnSpc>
                <a:spcPct val="130000"/>
              </a:lnSpc>
              <a:buClr>
                <a:schemeClr val="accent2">
                  <a:lumMod val="75000"/>
                  <a:lumOff val="25000"/>
                </a:schemeClr>
              </a:buClr>
              <a:buFont typeface="Wingdings" charset="2"/>
              <a:buChar char="u"/>
            </a:pPr>
            <a:r>
              <a:rPr lang="en-US" dirty="0"/>
              <a:t>Prokaryotic cells possess simpler structures than eukaryotic cells</a:t>
            </a:r>
            <a:r>
              <a:rPr lang="en-US" b="1" dirty="0"/>
              <a:t> </a:t>
            </a:r>
            <a:r>
              <a:rPr lang="en-US" dirty="0"/>
              <a:t>, since they </a:t>
            </a:r>
            <a:r>
              <a:rPr lang="en-US" b="1" dirty="0">
                <a:solidFill>
                  <a:schemeClr val="accent2">
                    <a:lumMod val="75000"/>
                    <a:lumOff val="25000"/>
                  </a:schemeClr>
                </a:solidFill>
              </a:rPr>
              <a:t>do not have a nucleus or many cytoplasmic organelles.</a:t>
            </a:r>
          </a:p>
          <a:p>
            <a:pPr marL="285750" indent="-285750" algn="l">
              <a:lnSpc>
                <a:spcPct val="130000"/>
              </a:lnSpc>
              <a:buClr>
                <a:schemeClr val="accent2">
                  <a:lumMod val="75000"/>
                  <a:lumOff val="25000"/>
                </a:schemeClr>
              </a:buClr>
              <a:buFont typeface="Wingdings" charset="2"/>
              <a:buChar char="u"/>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atMod val="150000"/>
                  </a:schemeClr>
                </a:solidFill>
              </a:rPr>
              <a:t>Bacteriology</a:t>
            </a:r>
            <a:endParaRPr lang="ar-SA" dirty="0"/>
          </a:p>
        </p:txBody>
      </p:sp>
      <p:sp>
        <p:nvSpPr>
          <p:cNvPr id="3" name="Content Placeholder 2"/>
          <p:cNvSpPr>
            <a:spLocks noGrp="1"/>
          </p:cNvSpPr>
          <p:nvPr>
            <p:ph idx="1"/>
          </p:nvPr>
        </p:nvSpPr>
        <p:spPr/>
        <p:txBody>
          <a:bodyPr/>
          <a:lstStyle/>
          <a:p>
            <a:r>
              <a:rPr lang="en-US" dirty="0" smtClean="0">
                <a:solidFill>
                  <a:schemeClr val="tx1"/>
                </a:solidFill>
              </a:rPr>
              <a:t>It is a branch of microbiology that is concerned with bacteria</a:t>
            </a:r>
          </a:p>
          <a:p>
            <a:endParaRPr lang="en-US" dirty="0" smtClean="0">
              <a:solidFill>
                <a:schemeClr val="tx1"/>
              </a:solidFill>
            </a:endParaRPr>
          </a:p>
          <a:p>
            <a:r>
              <a:rPr lang="en-US" dirty="0" smtClean="0">
                <a:solidFill>
                  <a:schemeClr val="tx1"/>
                </a:solidFill>
              </a:rPr>
              <a:t>Bacteria – single celled organism that multiply by binary fission</a:t>
            </a:r>
          </a:p>
          <a:p>
            <a:pPr lvl="1"/>
            <a:r>
              <a:rPr lang="en-US" dirty="0" smtClean="0">
                <a:solidFill>
                  <a:schemeClr val="tx1"/>
                </a:solidFill>
              </a:rPr>
              <a:t>Larger and more complex than viruses</a:t>
            </a:r>
          </a:p>
          <a:p>
            <a:pPr lvl="1"/>
            <a:r>
              <a:rPr lang="en-US" dirty="0" smtClean="0">
                <a:solidFill>
                  <a:schemeClr val="tx1"/>
                </a:solidFill>
              </a:rPr>
              <a:t>Viable under light microscope</a:t>
            </a:r>
          </a:p>
          <a:p>
            <a:pPr lvl="1"/>
            <a:r>
              <a:rPr lang="en-US" dirty="0" smtClean="0">
                <a:solidFill>
                  <a:schemeClr val="tx1"/>
                </a:solidFill>
              </a:rPr>
              <a:t>Prokaryotic, has both DNA and RNA</a:t>
            </a:r>
          </a:p>
          <a:p>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772399"/>
                </a:solidFill>
              </a:rPr>
              <a:t>Introduction</a:t>
            </a:r>
            <a:endParaRPr lang="en-US" b="1" dirty="0">
              <a:solidFill>
                <a:srgbClr val="772399"/>
              </a:solidFill>
            </a:endParaRPr>
          </a:p>
        </p:txBody>
      </p:sp>
      <p:sp>
        <p:nvSpPr>
          <p:cNvPr id="3" name="Content Placeholder 2"/>
          <p:cNvSpPr>
            <a:spLocks noGrp="1"/>
          </p:cNvSpPr>
          <p:nvPr>
            <p:ph idx="1"/>
          </p:nvPr>
        </p:nvSpPr>
        <p:spPr>
          <a:xfrm>
            <a:off x="498474" y="1447800"/>
            <a:ext cx="8264526" cy="5257800"/>
          </a:xfrm>
        </p:spPr>
        <p:txBody>
          <a:bodyPr>
            <a:normAutofit fontScale="92500" lnSpcReduction="20000"/>
          </a:bodyPr>
          <a:lstStyle/>
          <a:p>
            <a:pPr algn="l" rtl="0"/>
            <a:r>
              <a:rPr lang="en-US" sz="2400" b="1" dirty="0">
                <a:solidFill>
                  <a:srgbClr val="26BE57"/>
                </a:solidFill>
              </a:rPr>
              <a:t>Bacteria </a:t>
            </a:r>
            <a:r>
              <a:rPr lang="en-US" sz="2400" b="1" dirty="0" smtClean="0">
                <a:solidFill>
                  <a:schemeClr val="tx1"/>
                </a:solidFill>
              </a:rPr>
              <a:t>(plural), </a:t>
            </a:r>
            <a:r>
              <a:rPr lang="en-US" sz="2400" b="1" dirty="0">
                <a:solidFill>
                  <a:srgbClr val="26BE57"/>
                </a:solidFill>
              </a:rPr>
              <a:t>Bacterium</a:t>
            </a:r>
            <a:r>
              <a:rPr lang="en-US" sz="2400" b="1" dirty="0" smtClean="0">
                <a:solidFill>
                  <a:schemeClr val="accent2">
                    <a:lumMod val="75000"/>
                    <a:lumOff val="25000"/>
                  </a:schemeClr>
                </a:solidFill>
              </a:rPr>
              <a:t> </a:t>
            </a:r>
            <a:r>
              <a:rPr lang="en-US" sz="2400" b="1" dirty="0" smtClean="0">
                <a:solidFill>
                  <a:srgbClr val="000000"/>
                </a:solidFill>
              </a:rPr>
              <a:t>(singular).</a:t>
            </a:r>
          </a:p>
          <a:p>
            <a:r>
              <a:rPr lang="en-US" sz="2400" b="1" dirty="0" smtClean="0">
                <a:solidFill>
                  <a:srgbClr val="26BE57"/>
                </a:solidFill>
              </a:rPr>
              <a:t>Bacteriology </a:t>
            </a:r>
            <a:r>
              <a:rPr lang="en-US" sz="2400" b="1" dirty="0" smtClean="0">
                <a:solidFill>
                  <a:srgbClr val="26BE57"/>
                </a:solidFill>
                <a:sym typeface="Wingdings"/>
              </a:rPr>
              <a:t> </a:t>
            </a:r>
            <a:r>
              <a:rPr lang="en-US" sz="2400" dirty="0" smtClean="0">
                <a:solidFill>
                  <a:srgbClr val="000000"/>
                </a:solidFill>
              </a:rPr>
              <a:t>The </a:t>
            </a:r>
            <a:r>
              <a:rPr lang="en-US" sz="2400" dirty="0">
                <a:solidFill>
                  <a:srgbClr val="000000"/>
                </a:solidFill>
              </a:rPr>
              <a:t>study of </a:t>
            </a:r>
            <a:r>
              <a:rPr lang="en-US" sz="2400" dirty="0" smtClean="0">
                <a:solidFill>
                  <a:srgbClr val="000000"/>
                </a:solidFill>
              </a:rPr>
              <a:t>bacteria.</a:t>
            </a:r>
            <a:endParaRPr lang="en-US" sz="2400" b="1" dirty="0">
              <a:solidFill>
                <a:srgbClr val="00B050"/>
              </a:solidFill>
            </a:endParaRPr>
          </a:p>
          <a:p>
            <a:pPr algn="l" rtl="0"/>
            <a:r>
              <a:rPr lang="en-US" sz="2400" dirty="0" smtClean="0">
                <a:solidFill>
                  <a:srgbClr val="000000"/>
                </a:solidFill>
              </a:rPr>
              <a:t>Bacteria are unicellular microscopic prokaryotes.</a:t>
            </a:r>
          </a:p>
          <a:p>
            <a:pPr algn="l" rtl="0">
              <a:lnSpc>
                <a:spcPct val="150000"/>
              </a:lnSpc>
            </a:pPr>
            <a:r>
              <a:rPr lang="en-US" sz="2400" dirty="0" smtClean="0">
                <a:solidFill>
                  <a:srgbClr val="000000"/>
                </a:solidFill>
              </a:rPr>
              <a:t>Bacteria are ubiquitous in every habitat on Earth, growing in soil, acidic hot springs, radioactive waste, water, and deep in the Earth's crust, as well as in organic matter and the live bodies of plants and animals.</a:t>
            </a:r>
          </a:p>
          <a:p>
            <a:pPr algn="l" rtl="0">
              <a:lnSpc>
                <a:spcPct val="150000"/>
              </a:lnSpc>
            </a:pPr>
            <a:r>
              <a:rPr lang="en-US" sz="2400" dirty="0" smtClean="0">
                <a:solidFill>
                  <a:srgbClr val="000000"/>
                </a:solidFill>
              </a:rPr>
              <a:t>Bacteria are vital in recycling nutrients such as the fixation of nitrogen from the atmosphere and decomposition of dead organic materials.</a:t>
            </a:r>
          </a:p>
          <a:p>
            <a:pPr algn="l" rtl="0"/>
            <a:endParaRPr lang="en-US"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8105</TotalTime>
  <Words>737</Words>
  <Application>Microsoft Macintosh PowerPoint</Application>
  <PresentationFormat>On-screen Show (4:3)</PresentationFormat>
  <Paragraphs>132</Paragraphs>
  <Slides>31</Slides>
  <Notes>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Advantage</vt:lpstr>
      <vt:lpstr>BACTERIA</vt:lpstr>
      <vt:lpstr> Bacteria are the smallest and most versatile independently living cells known. </vt:lpstr>
      <vt:lpstr>Microorganisms</vt:lpstr>
      <vt:lpstr>History</vt:lpstr>
      <vt:lpstr>History</vt:lpstr>
      <vt:lpstr>History</vt:lpstr>
      <vt:lpstr>Prokaryotes</vt:lpstr>
      <vt:lpstr>Bacteriology</vt:lpstr>
      <vt:lpstr>Introduction</vt:lpstr>
      <vt:lpstr>Morphological features of bacteria  Size</vt:lpstr>
      <vt:lpstr>Fundamental Shapes</vt:lpstr>
      <vt:lpstr>Bacterial Arrangements</vt:lpstr>
      <vt:lpstr>Slide 13</vt:lpstr>
      <vt:lpstr>Pairs:     – diplococci (e.g. N.gonorrheae)  </vt:lpstr>
      <vt:lpstr>Slide 15</vt:lpstr>
      <vt:lpstr>Slide 16</vt:lpstr>
      <vt:lpstr>Slide 17</vt:lpstr>
      <vt:lpstr>Slide 18</vt:lpstr>
      <vt:lpstr>Slide 19</vt:lpstr>
      <vt:lpstr>Slide 20</vt:lpstr>
      <vt:lpstr>CLASSIFICATION and TAXONOMY</vt:lpstr>
      <vt:lpstr>What is Taxonomy</vt:lpstr>
      <vt:lpstr>Classification of Organisms</vt:lpstr>
      <vt:lpstr>Slide 24</vt:lpstr>
      <vt:lpstr>Slide 25</vt:lpstr>
      <vt:lpstr>Slide 26</vt:lpstr>
      <vt:lpstr>Slide 27</vt:lpstr>
      <vt:lpstr>Nomenclature</vt:lpstr>
      <vt:lpstr>Slide 29</vt:lpstr>
      <vt:lpstr>Slide 30</vt:lpstr>
      <vt:lpstr>Identification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Bacteria</dc:title>
  <dc:subject>Medical Microbiology</dc:subject>
  <dc:creator>Zeina Alkudmani</dc:creator>
  <cp:lastModifiedBy>user</cp:lastModifiedBy>
  <cp:revision>310</cp:revision>
  <dcterms:created xsi:type="dcterms:W3CDTF">2010-03-20T10:53:28Z</dcterms:created>
  <dcterms:modified xsi:type="dcterms:W3CDTF">2013-02-25T08:43:59Z</dcterms:modified>
</cp:coreProperties>
</file>