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8" r:id="rId3"/>
    <p:sldId id="351" r:id="rId4"/>
    <p:sldId id="291" r:id="rId5"/>
    <p:sldId id="332" r:id="rId6"/>
    <p:sldId id="374" r:id="rId7"/>
    <p:sldId id="334" r:id="rId8"/>
    <p:sldId id="336" r:id="rId9"/>
    <p:sldId id="376" r:id="rId10"/>
    <p:sldId id="377" r:id="rId11"/>
    <p:sldId id="382" r:id="rId12"/>
    <p:sldId id="367" r:id="rId13"/>
    <p:sldId id="386" r:id="rId14"/>
    <p:sldId id="369" r:id="rId15"/>
    <p:sldId id="368" r:id="rId16"/>
    <p:sldId id="286" r:id="rId17"/>
    <p:sldId id="268" r:id="rId18"/>
    <p:sldId id="307" r:id="rId19"/>
    <p:sldId id="345" r:id="rId20"/>
    <p:sldId id="347" r:id="rId21"/>
    <p:sldId id="387" r:id="rId22"/>
    <p:sldId id="388" r:id="rId23"/>
    <p:sldId id="389" r:id="rId24"/>
    <p:sldId id="348" r:id="rId25"/>
    <p:sldId id="390" r:id="rId26"/>
    <p:sldId id="308" r:id="rId27"/>
    <p:sldId id="393" r:id="rId28"/>
    <p:sldId id="394" r:id="rId29"/>
    <p:sldId id="392" r:id="rId30"/>
    <p:sldId id="391" r:id="rId31"/>
    <p:sldId id="349" r:id="rId32"/>
    <p:sldId id="395" r:id="rId33"/>
    <p:sldId id="396" r:id="rId34"/>
    <p:sldId id="309" r:id="rId35"/>
    <p:sldId id="350" r:id="rId36"/>
    <p:sldId id="353" r:id="rId37"/>
    <p:sldId id="354" r:id="rId38"/>
    <p:sldId id="397" r:id="rId39"/>
    <p:sldId id="356" r:id="rId40"/>
    <p:sldId id="357" r:id="rId41"/>
    <p:sldId id="361" r:id="rId42"/>
    <p:sldId id="362" r:id="rId43"/>
    <p:sldId id="358" r:id="rId44"/>
    <p:sldId id="314" r:id="rId45"/>
    <p:sldId id="398" r:id="rId46"/>
    <p:sldId id="399" r:id="rId47"/>
    <p:sldId id="400" r:id="rId48"/>
    <p:sldId id="363" r:id="rId49"/>
    <p:sldId id="401" r:id="rId50"/>
    <p:sldId id="299" r:id="rId51"/>
    <p:sldId id="303" r:id="rId52"/>
    <p:sldId id="301" r:id="rId53"/>
    <p:sldId id="316" r:id="rId54"/>
    <p:sldId id="384" r:id="rId55"/>
    <p:sldId id="385" r:id="rId56"/>
    <p:sldId id="365" r:id="rId57"/>
    <p:sldId id="319" r:id="rId58"/>
    <p:sldId id="366" r:id="rId59"/>
    <p:sldId id="300" r:id="rId60"/>
  </p:sldIdLst>
  <p:sldSz cx="9144000" cy="6858000" type="screen4x3"/>
  <p:notesSz cx="6858000" cy="9144000"/>
  <p:defaultText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FF3399"/>
    <a:srgbClr val="2708AA"/>
    <a:srgbClr val="A31993"/>
    <a:srgbClr val="CCFFFF"/>
    <a:srgbClr val="FF3B5B"/>
    <a:srgbClr val="FFFFCC"/>
    <a:srgbClr val="A24A22"/>
    <a:srgbClr val="FFEAFF"/>
    <a:srgbClr val="FFD6FC"/>
  </p:clrMru>
  <p:extLst>
    <p:ext uri="{E76CE94A-603C-4142-B9EB-6D1370010A27}">
      <p14:discardImageEditData xmlns="" xmlns:p14="http://schemas.microsoft.com/office/powerpoint/2010/main" xmlns:mv="urn:schemas-microsoft-com:mac:vml" xmlns:mc="http://schemas.openxmlformats.org/markup-compatibility/2006" val="0"/>
    </p:ext>
    <p:ext uri="{D31A062A-798A-4329-ABDD-BBA856620510}">
      <p14:defaultImageDpi xmlns=""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6872" autoAdjust="0"/>
    <p:restoredTop sz="92428" autoAdjust="0"/>
  </p:normalViewPr>
  <p:slideViewPr>
    <p:cSldViewPr>
      <p:cViewPr varScale="1">
        <p:scale>
          <a:sx n="92" d="100"/>
          <a:sy n="92" d="100"/>
        </p:scale>
        <p:origin x="-16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x-none"/>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9B65C5F2-0A79-42D3-82B3-1BCE9D9D2D66}" type="slidenum">
              <a:rPr lang="x-none" smtClean="0"/>
              <a:pPr/>
              <a:t>‹#›</a:t>
            </a:fld>
            <a:endParaRPr lang="x-non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9B65C5F2-0A79-42D3-82B3-1BCE9D9D2D66}" type="slidenum">
              <a:rPr lang="x-none" smtClean="0"/>
              <a:pPr/>
              <a:t>‹#›</a:t>
            </a:fld>
            <a:endParaRPr lang="x-non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a:xfrm>
            <a:off x="3859305" y="6423585"/>
            <a:ext cx="3316941" cy="365125"/>
          </a:xfrm>
        </p:spPr>
        <p:txBody>
          <a:bodyPr/>
          <a:lstStyle/>
          <a:p>
            <a:endParaRPr lang="x-none"/>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a:xfrm>
            <a:off x="4191000" y="6423585"/>
            <a:ext cx="3005138" cy="365125"/>
          </a:xfrm>
        </p:spPr>
        <p:txBody>
          <a:body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a:xfrm>
            <a:off x="4191000" y="6423585"/>
            <a:ext cx="3005138" cy="365125"/>
          </a:xfrm>
        </p:spPr>
        <p:txBody>
          <a:body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B65C5F2-0A79-42D3-82B3-1BCE9D9D2D66}" type="slidenum">
              <a:rPr lang="x-none" smtClean="0"/>
              <a:pPr/>
              <a:t>‹#›</a:t>
            </a:fld>
            <a:endParaRPr lang="x-non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B65C5F2-0A79-42D3-82B3-1BCE9D9D2D66}" type="slidenum">
              <a:rPr lang="x-none" smtClean="0"/>
              <a:pPr/>
              <a:t>‹#›</a:t>
            </a:fld>
            <a:endParaRPr lang="x-none"/>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B65C5F2-0A79-42D3-82B3-1BCE9D9D2D66}" type="slidenum">
              <a:rPr lang="x-none" smtClean="0"/>
              <a:pPr/>
              <a:t>‹#›</a:t>
            </a:fld>
            <a:endParaRPr lang="x-none"/>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محتوى 2"/>
          <p:cNvSpPr>
            <a:spLocks noGrp="1"/>
          </p:cNvSpPr>
          <p:nvPr>
            <p:ph idx="1"/>
          </p:nvPr>
        </p:nvSpPr>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9B65C5F2-0A79-42D3-82B3-1BCE9D9D2D66}" type="slidenum">
              <a:rPr lang="x-none" smtClean="0"/>
              <a:pPr/>
              <a:t>‹#›</a:t>
            </a:fld>
            <a:endParaRPr lang="x-non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5" name="عنصر نائب للتاريخ 4"/>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9B65C5F2-0A79-42D3-82B3-1BCE9D9D2D66}" type="slidenum">
              <a:rPr lang="x-none" smtClean="0"/>
              <a:pPr/>
              <a:t>‹#›</a:t>
            </a:fld>
            <a:endParaRPr lang="x-non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9B65C5F2-0A79-42D3-82B3-1BCE9D9D2D66}" type="slidenum">
              <a:rPr lang="x-none" smtClean="0"/>
              <a:pPr/>
              <a:t>‹#›</a:t>
            </a:fld>
            <a:endParaRPr lang="x-none"/>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x-none"/>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062615D4-0E19-45CB-AA9B-65CF8BEBA5E4}" type="datetimeFigureOut">
              <a:rPr lang="x-none" smtClean="0"/>
              <a:pPr/>
              <a:t>04/03/13</a:t>
            </a:fld>
            <a:endParaRPr lang="x-none"/>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x-none"/>
          </a:p>
        </p:txBody>
      </p:sp>
      <p:sp>
        <p:nvSpPr>
          <p:cNvPr id="6" name="Slide Number Placeholder 5"/>
          <p:cNvSpPr>
            <a:spLocks noGrp="1"/>
          </p:cNvSpPr>
          <p:nvPr>
            <p:ph type="sldNum" sz="quarter" idx="12"/>
          </p:nvPr>
        </p:nvSpPr>
        <p:spPr>
          <a:xfrm>
            <a:off x="8305800" y="6248774"/>
            <a:ext cx="554038" cy="365125"/>
          </a:xfrm>
        </p:spPr>
        <p:txBody>
          <a:bodyPr/>
          <a:lstStyle/>
          <a:p>
            <a:fld id="{9B65C5F2-0A79-42D3-82B3-1BCE9D9D2D66}" type="slidenum">
              <a:rPr lang="x-none" smtClean="0"/>
              <a:pPr/>
              <a:t>‹#›</a:t>
            </a:fld>
            <a:endParaRPr lang="x-none"/>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8" name="Footer Placeholder 7"/>
          <p:cNvSpPr>
            <a:spLocks noGrp="1"/>
          </p:cNvSpPr>
          <p:nvPr>
            <p:ph type="ftr" sz="quarter" idx="11"/>
          </p:nvPr>
        </p:nvSpPr>
        <p:spPr/>
        <p:txBody>
          <a:bodyPr/>
          <a:lstStyle/>
          <a:p>
            <a:endParaRPr lang="x-none"/>
          </a:p>
        </p:txBody>
      </p:sp>
      <p:sp>
        <p:nvSpPr>
          <p:cNvPr id="9" name="Slide Number Placeholder 8"/>
          <p:cNvSpPr>
            <a:spLocks noGrp="1"/>
          </p:cNvSpPr>
          <p:nvPr>
            <p:ph type="sldNum" sz="quarter" idx="12"/>
          </p:nvPr>
        </p:nvSpPr>
        <p:spPr/>
        <p:txBody>
          <a:bodyPr/>
          <a:lstStyle/>
          <a:p>
            <a:fld id="{9B65C5F2-0A79-42D3-82B3-1BCE9D9D2D66}" type="slidenum">
              <a:rPr lang="x-none" smtClean="0"/>
              <a:pPr/>
              <a:t>‹#›</a:t>
            </a:fld>
            <a:endParaRPr lang="x-none"/>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p:txBody>
          <a:bodyPr/>
          <a:lstStyle/>
          <a:p>
            <a:endParaRPr lang="x-none"/>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9B65C5F2-0A79-42D3-82B3-1BCE9D9D2D66}" type="slidenum">
              <a:rPr lang="x-none" smtClean="0"/>
              <a:pPr/>
              <a:t>‹#›</a:t>
            </a:fld>
            <a:endParaRPr lang="x-non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062615D4-0E19-45CB-AA9B-65CF8BEBA5E4}" type="datetimeFigureOut">
              <a:rPr lang="x-none" smtClean="0"/>
              <a:pPr/>
              <a:t>04/03/13</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9B65C5F2-0A79-42D3-82B3-1BCE9D9D2D66}" type="slidenum">
              <a:rPr lang="x-none" smtClean="0"/>
              <a:pPr/>
              <a:t>‹#›</a:t>
            </a:fld>
            <a:endParaRPr lang="x-none"/>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062615D4-0E19-45CB-AA9B-65CF8BEBA5E4}" type="datetimeFigureOut">
              <a:rPr lang="x-none" smtClean="0"/>
              <a:pPr/>
              <a:t>04/03/13</a:t>
            </a:fld>
            <a:endParaRPr lang="x-none"/>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x-none"/>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9B65C5F2-0A79-42D3-82B3-1BCE9D9D2D66}" type="slidenum">
              <a:rPr lang="x-none" smtClean="0"/>
              <a:pPr/>
              <a:t>‹#›</a:t>
            </a:fld>
            <a:endParaRPr lang="x-non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sa/url?sa=i&amp;rct=j&amp;q=helicobacter+pylori&amp;source=images&amp;cd=&amp;cad=rja&amp;docid=bnQiqpPB6u008M&amp;tbnid=7OWPv4yb7YEDQM:&amp;ved=0CAUQjRw&amp;url=http://anthropology.net/2008/10/02/evidence-of-an-amerindian-population-bottleneck-seen-through-heliobacter-pylori-genetics/helicobacter-pylori/&amp;ei=0u4yUYzyK-Ox0QXPm4H4CQ&amp;psig=AFQjCNFPl3t4cUVAa6l-z4aYbjwLbKLKIQ&amp;ust=1362378831840473"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hyperlink" Target="http://www.ccbi.cam.ac.uk/iGEM2005/index.php/Image:Chemotaxis.gif"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1.xml"/><Relationship Id="rId4" Type="http://schemas.openxmlformats.org/officeDocument/2006/relationships/image" Target="../media/image40.png"/></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28600" y="1600200"/>
            <a:ext cx="4876800" cy="1470025"/>
          </a:xfrm>
        </p:spPr>
        <p:txBody>
          <a:bodyPr>
            <a:normAutofit/>
          </a:bodyPr>
          <a:lstStyle/>
          <a:p>
            <a:pPr rtl="0"/>
            <a:r>
              <a:rPr lang="en-US" sz="6000" b="1" dirty="0" smtClean="0">
                <a:solidFill>
                  <a:schemeClr val="bg1"/>
                </a:solidFill>
              </a:rPr>
              <a:t>BACTERIA</a:t>
            </a:r>
            <a:endParaRPr lang="x-none" sz="6000" b="1" dirty="0">
              <a:solidFill>
                <a:schemeClr val="bg1"/>
              </a:solidFill>
            </a:endParaRPr>
          </a:p>
        </p:txBody>
      </p:sp>
      <p:sp>
        <p:nvSpPr>
          <p:cNvPr id="3" name="عنوان فرعي 2"/>
          <p:cNvSpPr>
            <a:spLocks noGrp="1"/>
          </p:cNvSpPr>
          <p:nvPr>
            <p:ph type="subTitle" idx="1"/>
          </p:nvPr>
        </p:nvSpPr>
        <p:spPr>
          <a:xfrm>
            <a:off x="914400" y="5029200"/>
            <a:ext cx="6400800" cy="1447800"/>
          </a:xfrm>
        </p:spPr>
        <p:txBody>
          <a:bodyPr/>
          <a:lstStyle/>
          <a:p>
            <a:pPr rtl="0"/>
            <a:r>
              <a:rPr lang="en-US" b="1" dirty="0" smtClean="0">
                <a:solidFill>
                  <a:srgbClr val="0070C0"/>
                </a:solidFill>
              </a:rPr>
              <a:t>CLS 311: Basic Bacteriology</a:t>
            </a:r>
          </a:p>
          <a:p>
            <a:pPr rtl="0"/>
            <a:r>
              <a:rPr lang="en-US" b="1" dirty="0" smtClean="0">
                <a:solidFill>
                  <a:srgbClr val="0070C0"/>
                </a:solidFill>
              </a:rPr>
              <a:t>Mrs. </a:t>
            </a:r>
            <a:r>
              <a:rPr lang="en-US" b="1" dirty="0" err="1" smtClean="0">
                <a:solidFill>
                  <a:srgbClr val="0070C0"/>
                </a:solidFill>
              </a:rPr>
              <a:t>Amany</a:t>
            </a:r>
            <a:r>
              <a:rPr lang="en-US" b="1" dirty="0" smtClean="0">
                <a:solidFill>
                  <a:srgbClr val="0070C0"/>
                </a:solidFill>
              </a:rPr>
              <a:t> Ahmed </a:t>
            </a:r>
            <a:r>
              <a:rPr lang="en-US" b="1" dirty="0" err="1" smtClean="0">
                <a:solidFill>
                  <a:srgbClr val="0070C0"/>
                </a:solidFill>
              </a:rPr>
              <a:t>Niazy</a:t>
            </a:r>
            <a:endParaRPr lang="x-none" b="1" dirty="0">
              <a:solidFill>
                <a:srgbClr val="0070C0"/>
              </a:solidFill>
            </a:endParaRPr>
          </a:p>
        </p:txBody>
      </p:sp>
      <p:pic>
        <p:nvPicPr>
          <p:cNvPr id="5" name="Content Placeholder 3" descr="large_staphaureus_bacteria.jpg"/>
          <p:cNvPicPr>
            <a:picLocks noChangeAspect="1"/>
          </p:cNvPicPr>
          <p:nvPr/>
        </p:nvPicPr>
        <p:blipFill>
          <a:blip r:embed="rId2" cstate="print"/>
          <a:stretch>
            <a:fillRect/>
          </a:stretch>
        </p:blipFill>
        <p:spPr>
          <a:xfrm>
            <a:off x="4648200" y="228600"/>
            <a:ext cx="4191000" cy="419907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78726" cy="1344706"/>
          </a:xfrm>
        </p:spPr>
        <p:txBody>
          <a:bodyPr/>
          <a:lstStyle/>
          <a:p>
            <a:pPr algn="ctr"/>
            <a:r>
              <a:rPr lang="en-US" sz="3200" dirty="0" smtClean="0">
                <a:solidFill>
                  <a:srgbClr val="772399"/>
                </a:solidFill>
              </a:rPr>
              <a:t>Classify </a:t>
            </a:r>
            <a:r>
              <a:rPr lang="en-US" sz="3200" dirty="0">
                <a:solidFill>
                  <a:srgbClr val="772399"/>
                </a:solidFill>
              </a:rPr>
              <a:t>pathogenic bacteria is on the basis of </a:t>
            </a:r>
            <a:r>
              <a:rPr lang="en-US" sz="3200" b="1" dirty="0">
                <a:solidFill>
                  <a:srgbClr val="772399"/>
                </a:solidFill>
              </a:rPr>
              <a:t>Gram Staining and Shape.</a:t>
            </a:r>
            <a:br>
              <a:rPr lang="en-US" sz="3200" b="1" dirty="0">
                <a:solidFill>
                  <a:srgbClr val="772399"/>
                </a:solidFill>
              </a:rPr>
            </a:br>
            <a:endParaRPr lang="en-US" sz="3200" dirty="0">
              <a:solidFill>
                <a:srgbClr val="772399"/>
              </a:solidFill>
            </a:endParaRPr>
          </a:p>
        </p:txBody>
      </p:sp>
      <p:sp>
        <p:nvSpPr>
          <p:cNvPr id="4" name="TextBox 3"/>
          <p:cNvSpPr txBox="1"/>
          <p:nvPr/>
        </p:nvSpPr>
        <p:spPr>
          <a:xfrm>
            <a:off x="3429000" y="1981200"/>
            <a:ext cx="1744588" cy="461665"/>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r>
              <a:rPr lang="en-US" sz="2400" dirty="0" smtClean="0"/>
              <a:t>Gram Stain </a:t>
            </a:r>
            <a:endParaRPr lang="en-US" sz="2400" dirty="0"/>
          </a:p>
        </p:txBody>
      </p:sp>
      <p:sp>
        <p:nvSpPr>
          <p:cNvPr id="5" name="TextBox 4"/>
          <p:cNvSpPr txBox="1"/>
          <p:nvPr/>
        </p:nvSpPr>
        <p:spPr>
          <a:xfrm>
            <a:off x="1524000" y="3581400"/>
            <a:ext cx="1655208" cy="369332"/>
          </a:xfrm>
          <a:prstGeom prst="rect">
            <a:avLst/>
          </a:prstGeom>
          <a:solidFill>
            <a:srgbClr val="8CAAFF"/>
          </a:solidFill>
          <a:ln w="38100" cmpd="sng">
            <a:solidFill>
              <a:srgbClr val="484992"/>
            </a:solidFill>
          </a:ln>
        </p:spPr>
        <p:txBody>
          <a:bodyPr wrap="none" rtlCol="0">
            <a:spAutoFit/>
          </a:bodyPr>
          <a:lstStyle/>
          <a:p>
            <a:r>
              <a:rPr lang="en-US" dirty="0" smtClean="0"/>
              <a:t>Gram Positive</a:t>
            </a:r>
            <a:endParaRPr lang="en-US" dirty="0"/>
          </a:p>
        </p:txBody>
      </p:sp>
      <p:sp>
        <p:nvSpPr>
          <p:cNvPr id="6" name="TextBox 5"/>
          <p:cNvSpPr txBox="1"/>
          <p:nvPr/>
        </p:nvSpPr>
        <p:spPr>
          <a:xfrm>
            <a:off x="5334000" y="3581400"/>
            <a:ext cx="1785953" cy="369332"/>
          </a:xfrm>
          <a:prstGeom prst="rect">
            <a:avLst/>
          </a:prstGeom>
          <a:solidFill>
            <a:srgbClr val="FF8891"/>
          </a:solidFill>
          <a:ln w="38100" cmpd="sng">
            <a:solidFill>
              <a:srgbClr val="FF3B5B"/>
            </a:solidFill>
          </a:ln>
        </p:spPr>
        <p:txBody>
          <a:bodyPr wrap="none" rtlCol="0">
            <a:spAutoFit/>
          </a:bodyPr>
          <a:lstStyle/>
          <a:p>
            <a:r>
              <a:rPr lang="en-US" dirty="0" smtClean="0"/>
              <a:t>Gram Negative</a:t>
            </a:r>
            <a:endParaRPr lang="en-US" dirty="0"/>
          </a:p>
        </p:txBody>
      </p:sp>
      <p:sp>
        <p:nvSpPr>
          <p:cNvPr id="7" name="TextBox 6"/>
          <p:cNvSpPr txBox="1"/>
          <p:nvPr/>
        </p:nvSpPr>
        <p:spPr>
          <a:xfrm>
            <a:off x="1066800" y="4800600"/>
            <a:ext cx="800294" cy="369332"/>
          </a:xfrm>
          <a:prstGeom prst="rect">
            <a:avLst/>
          </a:prstGeom>
          <a:solidFill>
            <a:srgbClr val="8CAAFF"/>
          </a:solidFill>
          <a:ln w="38100" cmpd="sng">
            <a:solidFill>
              <a:srgbClr val="484992"/>
            </a:solidFill>
          </a:ln>
        </p:spPr>
        <p:txBody>
          <a:bodyPr wrap="none" rtlCol="0">
            <a:spAutoFit/>
          </a:bodyPr>
          <a:lstStyle>
            <a:defPPr>
              <a:defRPr lang="x-none"/>
            </a:defPPr>
          </a:lstStyle>
          <a:p>
            <a:r>
              <a:rPr lang="en-US" dirty="0" err="1" smtClean="0"/>
              <a:t>Cocci</a:t>
            </a:r>
            <a:endParaRPr lang="en-US" dirty="0"/>
          </a:p>
        </p:txBody>
      </p:sp>
      <p:cxnSp>
        <p:nvCxnSpPr>
          <p:cNvPr id="13" name="Straight Arrow Connector 12"/>
          <p:cNvCxnSpPr>
            <a:stCxn id="4" idx="2"/>
            <a:endCxn id="5" idx="0"/>
          </p:cNvCxnSpPr>
          <p:nvPr/>
        </p:nvCxnSpPr>
        <p:spPr>
          <a:xfrm flipH="1">
            <a:off x="2351604" y="2442865"/>
            <a:ext cx="1949690" cy="1138535"/>
          </a:xfrm>
          <a:prstGeom prst="straightConnector1">
            <a:avLst/>
          </a:prstGeom>
          <a:ln w="57150" cmpd="sng">
            <a:solidFill>
              <a:srgbClr val="484992"/>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4" idx="2"/>
            <a:endCxn id="6" idx="0"/>
          </p:cNvCxnSpPr>
          <p:nvPr/>
        </p:nvCxnSpPr>
        <p:spPr>
          <a:xfrm>
            <a:off x="4301294" y="2442865"/>
            <a:ext cx="1925683" cy="1138535"/>
          </a:xfrm>
          <a:prstGeom prst="straightConnector1">
            <a:avLst/>
          </a:prstGeom>
          <a:ln w="57150"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5" idx="2"/>
          </p:cNvCxnSpPr>
          <p:nvPr/>
        </p:nvCxnSpPr>
        <p:spPr>
          <a:xfrm flipH="1">
            <a:off x="1600200" y="3950732"/>
            <a:ext cx="751404" cy="849868"/>
          </a:xfrm>
          <a:prstGeom prst="straightConnector1">
            <a:avLst/>
          </a:prstGeom>
          <a:solidFill>
            <a:srgbClr val="8CAAFF"/>
          </a:solidFill>
          <a:ln w="38100" cmpd="sng">
            <a:solidFill>
              <a:srgbClr val="484992"/>
            </a:solidFill>
          </a:ln>
        </p:spPr>
      </p:cxnSp>
      <p:cxnSp>
        <p:nvCxnSpPr>
          <p:cNvPr id="19" name="Straight Arrow Connector 18"/>
          <p:cNvCxnSpPr>
            <a:stCxn id="5" idx="2"/>
          </p:cNvCxnSpPr>
          <p:nvPr/>
        </p:nvCxnSpPr>
        <p:spPr>
          <a:xfrm>
            <a:off x="2351604" y="3950732"/>
            <a:ext cx="696396" cy="1154668"/>
          </a:xfrm>
          <a:prstGeom prst="straightConnector1">
            <a:avLst/>
          </a:prstGeom>
          <a:ln w="57150" cmpd="sng">
            <a:solidFill>
              <a:srgbClr val="484992"/>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6" idx="2"/>
          </p:cNvCxnSpPr>
          <p:nvPr/>
        </p:nvCxnSpPr>
        <p:spPr>
          <a:xfrm flipH="1">
            <a:off x="5181600" y="3950732"/>
            <a:ext cx="1045377" cy="1154668"/>
          </a:xfrm>
          <a:prstGeom prst="straightConnector1">
            <a:avLst/>
          </a:prstGeom>
          <a:ln w="57150"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6" idx="2"/>
            <a:endCxn id="11" idx="2"/>
          </p:cNvCxnSpPr>
          <p:nvPr/>
        </p:nvCxnSpPr>
        <p:spPr>
          <a:xfrm>
            <a:off x="6226977" y="3950732"/>
            <a:ext cx="679426" cy="1219200"/>
          </a:xfrm>
          <a:prstGeom prst="straightConnector1">
            <a:avLst/>
          </a:prstGeom>
          <a:ln w="57150"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p:nvPicPr>
        <p:blipFill>
          <a:blip r:embed="rId2" cstate="print"/>
          <a:stretch>
            <a:fillRect/>
          </a:stretch>
        </p:blipFill>
        <p:spPr>
          <a:xfrm>
            <a:off x="533400" y="5181600"/>
            <a:ext cx="1747814" cy="1295400"/>
          </a:xfrm>
          <a:prstGeom prst="rect">
            <a:avLst/>
          </a:prstGeom>
          <a:ln>
            <a:solidFill>
              <a:srgbClr val="0000FF"/>
            </a:solidFill>
          </a:ln>
        </p:spPr>
      </p:pic>
      <p:pic>
        <p:nvPicPr>
          <p:cNvPr id="26" name="Picture 25"/>
          <p:cNvPicPr>
            <a:picLocks noChangeAspect="1"/>
          </p:cNvPicPr>
          <p:nvPr/>
        </p:nvPicPr>
        <p:blipFill>
          <a:blip r:embed="rId3"/>
          <a:stretch>
            <a:fillRect/>
          </a:stretch>
        </p:blipFill>
        <p:spPr>
          <a:xfrm>
            <a:off x="2362201" y="5181599"/>
            <a:ext cx="1270422" cy="1645151"/>
          </a:xfrm>
          <a:prstGeom prst="rect">
            <a:avLst/>
          </a:prstGeom>
          <a:ln>
            <a:solidFill>
              <a:srgbClr val="0000FF"/>
            </a:solidFill>
          </a:ln>
        </p:spPr>
      </p:pic>
      <p:pic>
        <p:nvPicPr>
          <p:cNvPr id="28" name="Picture 27"/>
          <p:cNvPicPr>
            <a:picLocks noChangeAspect="1"/>
          </p:cNvPicPr>
          <p:nvPr/>
        </p:nvPicPr>
        <p:blipFill>
          <a:blip r:embed="rId4"/>
          <a:stretch>
            <a:fillRect/>
          </a:stretch>
        </p:blipFill>
        <p:spPr>
          <a:xfrm>
            <a:off x="4572000" y="5181600"/>
            <a:ext cx="1600200" cy="1600200"/>
          </a:xfrm>
          <a:prstGeom prst="rect">
            <a:avLst/>
          </a:prstGeom>
          <a:ln>
            <a:solidFill>
              <a:srgbClr val="FF3B5B"/>
            </a:solidFill>
          </a:ln>
        </p:spPr>
      </p:pic>
      <p:sp>
        <p:nvSpPr>
          <p:cNvPr id="8" name="TextBox 7"/>
          <p:cNvSpPr txBox="1"/>
          <p:nvPr/>
        </p:nvSpPr>
        <p:spPr>
          <a:xfrm>
            <a:off x="2514600" y="4800600"/>
            <a:ext cx="706406" cy="369332"/>
          </a:xfrm>
          <a:prstGeom prst="rect">
            <a:avLst/>
          </a:prstGeom>
          <a:solidFill>
            <a:srgbClr val="8CAAFF"/>
          </a:solidFill>
          <a:ln w="38100" cmpd="sng">
            <a:solidFill>
              <a:srgbClr val="484992"/>
            </a:solidFill>
          </a:ln>
        </p:spPr>
        <p:txBody>
          <a:bodyPr wrap="none" rtlCol="0">
            <a:spAutoFit/>
          </a:bodyPr>
          <a:lstStyle>
            <a:defPPr>
              <a:defRPr lang="x-none"/>
            </a:defPPr>
          </a:lstStyle>
          <a:p>
            <a:r>
              <a:rPr lang="en-US" dirty="0"/>
              <a:t>Rods</a:t>
            </a:r>
          </a:p>
        </p:txBody>
      </p:sp>
      <p:sp>
        <p:nvSpPr>
          <p:cNvPr id="11" name="TextBox 10"/>
          <p:cNvSpPr txBox="1"/>
          <p:nvPr/>
        </p:nvSpPr>
        <p:spPr>
          <a:xfrm>
            <a:off x="6553200" y="4800600"/>
            <a:ext cx="706406" cy="369332"/>
          </a:xfrm>
          <a:prstGeom prst="rect">
            <a:avLst/>
          </a:prstGeom>
          <a:solidFill>
            <a:srgbClr val="FF8891"/>
          </a:solidFill>
          <a:ln w="38100" cmpd="sng">
            <a:solidFill>
              <a:srgbClr val="FF3B5B"/>
            </a:solidFill>
          </a:ln>
        </p:spPr>
        <p:txBody>
          <a:bodyPr wrap="none" rtlCol="0">
            <a:spAutoFit/>
          </a:bodyPr>
          <a:lstStyle>
            <a:defPPr>
              <a:defRPr lang="x-none"/>
            </a:defPPr>
          </a:lstStyle>
          <a:p>
            <a:r>
              <a:rPr lang="en-US" dirty="0"/>
              <a:t>Rods</a:t>
            </a:r>
          </a:p>
        </p:txBody>
      </p:sp>
      <p:sp>
        <p:nvSpPr>
          <p:cNvPr id="10" name="TextBox 9"/>
          <p:cNvSpPr txBox="1"/>
          <p:nvPr/>
        </p:nvSpPr>
        <p:spPr>
          <a:xfrm>
            <a:off x="4876800" y="4800600"/>
            <a:ext cx="800294" cy="369332"/>
          </a:xfrm>
          <a:prstGeom prst="rect">
            <a:avLst/>
          </a:prstGeom>
          <a:solidFill>
            <a:srgbClr val="FF8891"/>
          </a:solidFill>
          <a:ln w="38100" cmpd="sng">
            <a:solidFill>
              <a:srgbClr val="FF3B5B"/>
            </a:solidFill>
          </a:ln>
        </p:spPr>
        <p:txBody>
          <a:bodyPr wrap="none" rtlCol="0">
            <a:spAutoFit/>
          </a:bodyPr>
          <a:lstStyle>
            <a:defPPr>
              <a:defRPr lang="x-none"/>
            </a:defPPr>
          </a:lstStyle>
          <a:p>
            <a:r>
              <a:rPr lang="en-US" dirty="0" err="1"/>
              <a:t>Cocci</a:t>
            </a:r>
            <a:endParaRPr lang="en-US" dirty="0"/>
          </a:p>
        </p:txBody>
      </p:sp>
      <p:pic>
        <p:nvPicPr>
          <p:cNvPr id="33" name="Picture 32"/>
          <p:cNvPicPr>
            <a:picLocks noChangeAspect="1"/>
          </p:cNvPicPr>
          <p:nvPr/>
        </p:nvPicPr>
        <p:blipFill rotWithShape="1">
          <a:blip r:embed="rId5"/>
          <a:srcRect l="13315" r="11028"/>
          <a:stretch/>
        </p:blipFill>
        <p:spPr>
          <a:xfrm>
            <a:off x="6248400" y="5181600"/>
            <a:ext cx="1542520" cy="1621170"/>
          </a:xfrm>
          <a:prstGeom prst="rect">
            <a:avLst/>
          </a:prstGeom>
          <a:ln>
            <a:solidFill>
              <a:srgbClr val="FF3B5B"/>
            </a:solidFill>
          </a:ln>
        </p:spPr>
      </p:pic>
    </p:spTree>
    <p:extLst>
      <p:ext uri="{BB962C8B-B14F-4D97-AF65-F5344CB8AC3E}">
        <p14:creationId xmlns="" xmlns:p14="http://schemas.microsoft.com/office/powerpoint/2010/main" xmlns:mv="urn:schemas-microsoft-com:mac:vml" xmlns:mc="http://schemas.openxmlformats.org/markup-compatibility/2006" val="3915724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pic>
        <p:nvPicPr>
          <p:cNvPr id="8" name="Picture 7"/>
          <p:cNvPicPr>
            <a:picLocks noChangeAspect="1"/>
          </p:cNvPicPr>
          <p:nvPr/>
        </p:nvPicPr>
        <p:blipFill>
          <a:blip r:embed="rId2"/>
          <a:stretch>
            <a:fillRect/>
          </a:stretch>
        </p:blipFill>
        <p:spPr>
          <a:xfrm>
            <a:off x="413888" y="1066800"/>
            <a:ext cx="8730112" cy="4927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2">
                    <a:lumMod val="75000"/>
                    <a:lumOff val="25000"/>
                  </a:schemeClr>
                </a:solidFill>
              </a:rPr>
              <a:t>Structure of Cell Wall </a:t>
            </a:r>
            <a:endParaRPr lang="en-US" dirty="0"/>
          </a:p>
        </p:txBody>
      </p:sp>
      <p:sp>
        <p:nvSpPr>
          <p:cNvPr id="3" name="Content Placeholder 2"/>
          <p:cNvSpPr>
            <a:spLocks noGrp="1"/>
          </p:cNvSpPr>
          <p:nvPr>
            <p:ph idx="1"/>
          </p:nvPr>
        </p:nvSpPr>
        <p:spPr>
          <a:xfrm>
            <a:off x="498474" y="1981200"/>
            <a:ext cx="8264526" cy="4724400"/>
          </a:xfrm>
        </p:spPr>
        <p:txBody>
          <a:bodyPr>
            <a:normAutofit fontScale="85000" lnSpcReduction="20000"/>
          </a:bodyPr>
          <a:lstStyle/>
          <a:p>
            <a:r>
              <a:rPr lang="en-US" b="1" u="sng" dirty="0">
                <a:solidFill>
                  <a:srgbClr val="000000"/>
                </a:solidFill>
              </a:rPr>
              <a:t>The wall of a bacterium is classified in two ways:</a:t>
            </a:r>
          </a:p>
          <a:p>
            <a:pPr lvl="1">
              <a:lnSpc>
                <a:spcPct val="140000"/>
              </a:lnSpc>
            </a:pPr>
            <a:r>
              <a:rPr lang="en-US" b="1" dirty="0">
                <a:solidFill>
                  <a:srgbClr val="484992"/>
                </a:solidFill>
              </a:rPr>
              <a:t>Gram-positive</a:t>
            </a:r>
            <a:r>
              <a:rPr lang="en-US" dirty="0">
                <a:solidFill>
                  <a:srgbClr val="484992"/>
                </a:solidFill>
              </a:rPr>
              <a:t>.</a:t>
            </a:r>
          </a:p>
          <a:p>
            <a:pPr marL="457200" lvl="2" indent="0">
              <a:lnSpc>
                <a:spcPct val="140000"/>
              </a:lnSpc>
              <a:buNone/>
            </a:pPr>
            <a:r>
              <a:rPr lang="en-US" dirty="0">
                <a:solidFill>
                  <a:srgbClr val="484992"/>
                </a:solidFill>
              </a:rPr>
              <a:t> A gram-positive cell wall has many layers of </a:t>
            </a:r>
            <a:r>
              <a:rPr lang="en-US" dirty="0" err="1" smtClean="0">
                <a:solidFill>
                  <a:srgbClr val="484992"/>
                </a:solidFill>
              </a:rPr>
              <a:t>peptidoglygan</a:t>
            </a:r>
            <a:r>
              <a:rPr lang="en-US" dirty="0" smtClean="0">
                <a:solidFill>
                  <a:srgbClr val="484992"/>
                </a:solidFill>
              </a:rPr>
              <a:t> (up to 90% of the cell wall). Which makes it </a:t>
            </a:r>
            <a:r>
              <a:rPr lang="en-US" dirty="0">
                <a:solidFill>
                  <a:srgbClr val="484992"/>
                </a:solidFill>
              </a:rPr>
              <a:t>retain the crystal </a:t>
            </a:r>
            <a:r>
              <a:rPr lang="en-US" dirty="0" smtClean="0">
                <a:solidFill>
                  <a:srgbClr val="484992"/>
                </a:solidFill>
              </a:rPr>
              <a:t>violet </a:t>
            </a:r>
            <a:r>
              <a:rPr lang="en-US" dirty="0">
                <a:solidFill>
                  <a:srgbClr val="484992"/>
                </a:solidFill>
              </a:rPr>
              <a:t>dye when the cell is stained. This gives the cell a purple color when seen under a microscope</a:t>
            </a:r>
            <a:r>
              <a:rPr lang="en-US" dirty="0" smtClean="0">
                <a:solidFill>
                  <a:srgbClr val="000000"/>
                </a:solidFill>
              </a:rPr>
              <a:t>.</a:t>
            </a:r>
          </a:p>
          <a:p>
            <a:pPr marL="457200" lvl="2" indent="0">
              <a:lnSpc>
                <a:spcPct val="140000"/>
              </a:lnSpc>
              <a:buNone/>
            </a:pPr>
            <a:r>
              <a:rPr lang="en-US" dirty="0" smtClean="0">
                <a:solidFill>
                  <a:srgbClr val="484992"/>
                </a:solidFill>
              </a:rPr>
              <a:t>The cell wall also contain </a:t>
            </a:r>
            <a:r>
              <a:rPr lang="en-US" dirty="0" err="1" smtClean="0">
                <a:solidFill>
                  <a:srgbClr val="484992"/>
                </a:solidFill>
              </a:rPr>
              <a:t>Teichoic</a:t>
            </a:r>
            <a:r>
              <a:rPr lang="en-US" dirty="0" smtClean="0">
                <a:solidFill>
                  <a:srgbClr val="484992"/>
                </a:solidFill>
              </a:rPr>
              <a:t> &amp; </a:t>
            </a:r>
            <a:r>
              <a:rPr lang="en-US" dirty="0" err="1" smtClean="0">
                <a:solidFill>
                  <a:srgbClr val="484992"/>
                </a:solidFill>
              </a:rPr>
              <a:t>lipoteichoic</a:t>
            </a:r>
            <a:r>
              <a:rPr lang="en-US" dirty="0" smtClean="0">
                <a:solidFill>
                  <a:srgbClr val="484992"/>
                </a:solidFill>
              </a:rPr>
              <a:t> acids which </a:t>
            </a:r>
            <a:r>
              <a:rPr lang="en-US" dirty="0" smtClean="0">
                <a:solidFill>
                  <a:srgbClr val="484992"/>
                </a:solidFill>
                <a:sym typeface="Wingdings"/>
              </a:rPr>
              <a:t>promote adhesion and anchor wall to membrane. </a:t>
            </a:r>
          </a:p>
          <a:p>
            <a:pPr marL="457200" lvl="2" indent="0">
              <a:lnSpc>
                <a:spcPct val="140000"/>
              </a:lnSpc>
              <a:buNone/>
            </a:pPr>
            <a:endParaRPr lang="en-US" dirty="0" smtClean="0">
              <a:solidFill>
                <a:srgbClr val="000000"/>
              </a:solidFill>
            </a:endParaRPr>
          </a:p>
          <a:p>
            <a:pPr marL="457200" lvl="2" indent="0">
              <a:buNone/>
            </a:pPr>
            <a:endParaRPr lang="en-US" dirty="0">
              <a:solidFill>
                <a:srgbClr val="000000"/>
              </a:solidFill>
            </a:endParaRPr>
          </a:p>
          <a:p>
            <a:pPr lvl="1"/>
            <a:r>
              <a:rPr lang="en-US" b="1" dirty="0">
                <a:solidFill>
                  <a:srgbClr val="FF3B5B"/>
                </a:solidFill>
              </a:rPr>
              <a:t>Gram-negative</a:t>
            </a:r>
            <a:r>
              <a:rPr lang="en-US" dirty="0">
                <a:solidFill>
                  <a:srgbClr val="FF3B5B"/>
                </a:solidFill>
              </a:rPr>
              <a:t>. </a:t>
            </a:r>
          </a:p>
          <a:p>
            <a:pPr marL="457200" lvl="2" indent="0">
              <a:lnSpc>
                <a:spcPct val="140000"/>
              </a:lnSpc>
              <a:buNone/>
            </a:pPr>
            <a:r>
              <a:rPr lang="en-US" dirty="0">
                <a:solidFill>
                  <a:srgbClr val="FF3B5B"/>
                </a:solidFill>
              </a:rPr>
              <a:t>The cell walls of </a:t>
            </a:r>
            <a:r>
              <a:rPr lang="en-US" dirty="0" smtClean="0">
                <a:solidFill>
                  <a:srgbClr val="FF3B5B"/>
                </a:solidFill>
              </a:rPr>
              <a:t>gram negative </a:t>
            </a:r>
            <a:r>
              <a:rPr lang="en-US" dirty="0">
                <a:solidFill>
                  <a:srgbClr val="FF3B5B"/>
                </a:solidFill>
              </a:rPr>
              <a:t>bacteria are more chemically </a:t>
            </a:r>
            <a:r>
              <a:rPr lang="en-US" dirty="0" smtClean="0">
                <a:solidFill>
                  <a:srgbClr val="FF3B5B"/>
                </a:solidFill>
              </a:rPr>
              <a:t>complex. </a:t>
            </a:r>
            <a:r>
              <a:rPr lang="en-US" dirty="0">
                <a:solidFill>
                  <a:srgbClr val="FF3B5B"/>
                </a:solidFill>
              </a:rPr>
              <a:t>Peptidoglycan makes up only 5 – 20% of the cell wall, and is not the outermost layer, but lies between the plasma membrane and an outer membrane</a:t>
            </a:r>
            <a:r>
              <a:rPr lang="en-US" dirty="0" smtClean="0">
                <a:solidFill>
                  <a:srgbClr val="FF3B5B"/>
                </a:solidFill>
              </a:rPr>
              <a:t>. </a:t>
            </a:r>
            <a:r>
              <a:rPr lang="en-US" dirty="0">
                <a:solidFill>
                  <a:srgbClr val="FF3B5B"/>
                </a:solidFill>
              </a:rPr>
              <a:t>This outer membrane is similar to the plasma membrane, but is less permeable and composed of lipopolysaccharides (LPS)</a:t>
            </a:r>
            <a:r>
              <a:rPr lang="en-US" dirty="0" smtClean="0">
                <a:solidFill>
                  <a:srgbClr val="FF3B5B"/>
                </a:solidFill>
              </a:rPr>
              <a:t>.</a:t>
            </a:r>
          </a:p>
          <a:p>
            <a:pPr marL="457200" lvl="2" indent="0">
              <a:lnSpc>
                <a:spcPct val="140000"/>
              </a:lnSpc>
              <a:buNone/>
            </a:pPr>
            <a:r>
              <a:rPr lang="en-US" dirty="0" smtClean="0">
                <a:solidFill>
                  <a:schemeClr val="tx1"/>
                </a:solidFill>
              </a:rPr>
              <a:t>LPS </a:t>
            </a:r>
            <a:r>
              <a:rPr lang="en-US" dirty="0">
                <a:solidFill>
                  <a:schemeClr val="tx1"/>
                </a:solidFill>
              </a:rPr>
              <a:t>is a harmful substance classified as an </a:t>
            </a:r>
            <a:r>
              <a:rPr lang="en-US" dirty="0" smtClean="0">
                <a:solidFill>
                  <a:schemeClr val="tx1"/>
                </a:solidFill>
              </a:rPr>
              <a:t>endotoxin</a:t>
            </a:r>
            <a:r>
              <a:rPr lang="en-US" dirty="0">
                <a:solidFill>
                  <a:schemeClr val="tx1"/>
                </a:solidFill>
              </a:rPr>
              <a:t>.</a:t>
            </a:r>
          </a:p>
        </p:txBody>
      </p:sp>
    </p:spTree>
    <p:extLst>
      <p:ext uri="{BB962C8B-B14F-4D97-AF65-F5344CB8AC3E}">
        <p14:creationId xmlns="" xmlns:p14="http://schemas.microsoft.com/office/powerpoint/2010/main" xmlns:mv="urn:schemas-microsoft-com:mac:vml" xmlns:mc="http://schemas.openxmlformats.org/markup-compatibility/2006" val="3057649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Outer Membrane Of Gram Negative Bacteria. </a:t>
            </a:r>
            <a:endParaRPr lang="ar-SA" dirty="0"/>
          </a:p>
        </p:txBody>
      </p:sp>
      <p:sp>
        <p:nvSpPr>
          <p:cNvPr id="3" name="Content Placeholder 2"/>
          <p:cNvSpPr>
            <a:spLocks noGrp="1"/>
          </p:cNvSpPr>
          <p:nvPr>
            <p:ph idx="1"/>
          </p:nvPr>
        </p:nvSpPr>
        <p:spPr/>
        <p:txBody>
          <a:bodyPr>
            <a:normAutofit fontScale="85000" lnSpcReduction="10000"/>
          </a:bodyPr>
          <a:lstStyle/>
          <a:p>
            <a:r>
              <a:rPr lang="en-US" dirty="0" smtClean="0">
                <a:solidFill>
                  <a:schemeClr val="tx1"/>
                </a:solidFill>
              </a:rPr>
              <a:t>Unique lipid by layer imbedded by protein. </a:t>
            </a:r>
          </a:p>
          <a:p>
            <a:r>
              <a:rPr lang="en-US" b="1" dirty="0" smtClean="0">
                <a:solidFill>
                  <a:schemeClr val="accent2">
                    <a:lumMod val="75000"/>
                    <a:lumOff val="25000"/>
                  </a:schemeClr>
                </a:solidFill>
              </a:rPr>
              <a:t>It contain </a:t>
            </a:r>
            <a:r>
              <a:rPr lang="en-US" b="1" dirty="0" err="1" smtClean="0">
                <a:solidFill>
                  <a:schemeClr val="accent2">
                    <a:lumMod val="75000"/>
                    <a:lumOff val="25000"/>
                  </a:schemeClr>
                </a:solidFill>
              </a:rPr>
              <a:t>Porins</a:t>
            </a:r>
            <a:r>
              <a:rPr lang="en-US" b="1" dirty="0" smtClean="0">
                <a:solidFill>
                  <a:schemeClr val="accent2">
                    <a:lumMod val="75000"/>
                    <a:lumOff val="25000"/>
                  </a:schemeClr>
                </a:solidFill>
              </a:rPr>
              <a:t> </a:t>
            </a:r>
            <a:r>
              <a:rPr lang="en-US" b="1" dirty="0" smtClean="0">
                <a:solidFill>
                  <a:schemeClr val="accent2">
                    <a:lumMod val="75000"/>
                    <a:lumOff val="25000"/>
                  </a:schemeClr>
                </a:solidFill>
                <a:sym typeface="Wingdings"/>
              </a:rPr>
              <a:t></a:t>
            </a:r>
            <a:r>
              <a:rPr lang="en-US" b="1" dirty="0" smtClean="0">
                <a:solidFill>
                  <a:schemeClr val="accent2">
                    <a:lumMod val="75000"/>
                    <a:lumOff val="25000"/>
                  </a:schemeClr>
                </a:solidFill>
              </a:rPr>
              <a:t> </a:t>
            </a:r>
            <a:r>
              <a:rPr lang="en-US" dirty="0" smtClean="0">
                <a:solidFill>
                  <a:schemeClr val="tx1"/>
                </a:solidFill>
              </a:rPr>
              <a:t>specialized channel-forming proteins that can allow small molecules and ions to cross the outer membrane. </a:t>
            </a:r>
          </a:p>
          <a:p>
            <a:pPr lvl="0"/>
            <a:r>
              <a:rPr lang="en-US" dirty="0" smtClean="0">
                <a:solidFill>
                  <a:schemeClr val="tx1"/>
                </a:solidFill>
              </a:rPr>
              <a:t>It is made up of lipid </a:t>
            </a:r>
            <a:r>
              <a:rPr lang="en-US" dirty="0" err="1" smtClean="0">
                <a:solidFill>
                  <a:schemeClr val="tx1"/>
                </a:solidFill>
              </a:rPr>
              <a:t>bilayer</a:t>
            </a:r>
            <a:r>
              <a:rPr lang="en-US" dirty="0" smtClean="0">
                <a:solidFill>
                  <a:schemeClr val="tx1"/>
                </a:solidFill>
              </a:rPr>
              <a:t> where the outside layer is made up of</a:t>
            </a:r>
            <a:r>
              <a:rPr lang="en-US" b="1" dirty="0" smtClean="0">
                <a:solidFill>
                  <a:schemeClr val="accent2">
                    <a:lumMod val="75000"/>
                    <a:lumOff val="25000"/>
                  </a:schemeClr>
                </a:solidFill>
              </a:rPr>
              <a:t> </a:t>
            </a:r>
            <a:r>
              <a:rPr lang="en-US" b="1" dirty="0" err="1" smtClean="0">
                <a:solidFill>
                  <a:schemeClr val="accent2">
                    <a:lumMod val="75000"/>
                    <a:lumOff val="25000"/>
                  </a:schemeClr>
                </a:solidFill>
              </a:rPr>
              <a:t>lipopolysaccharides</a:t>
            </a:r>
            <a:r>
              <a:rPr lang="en-US" b="1" dirty="0" smtClean="0">
                <a:solidFill>
                  <a:schemeClr val="accent2">
                    <a:lumMod val="75000"/>
                    <a:lumOff val="25000"/>
                  </a:schemeClr>
                </a:solidFill>
              </a:rPr>
              <a:t> (LPS)</a:t>
            </a:r>
          </a:p>
          <a:p>
            <a:pPr lvl="2"/>
            <a:r>
              <a:rPr lang="en-US" b="1" u="sng" dirty="0" err="1" smtClean="0">
                <a:solidFill>
                  <a:srgbClr val="A31993"/>
                </a:solidFill>
              </a:rPr>
              <a:t>Eg</a:t>
            </a:r>
            <a:r>
              <a:rPr lang="en-US" b="1" u="sng" dirty="0" smtClean="0">
                <a:solidFill>
                  <a:srgbClr val="A31993"/>
                </a:solidFill>
              </a:rPr>
              <a:t>. Lipid A </a:t>
            </a:r>
            <a:r>
              <a:rPr lang="en-US" b="1" u="sng" dirty="0" smtClean="0">
                <a:solidFill>
                  <a:srgbClr val="A31993"/>
                </a:solidFill>
                <a:sym typeface="Wingdings"/>
              </a:rPr>
              <a:t> </a:t>
            </a:r>
            <a:r>
              <a:rPr lang="en-US" b="1" u="sng" dirty="0" smtClean="0">
                <a:solidFill>
                  <a:schemeClr val="accent2">
                    <a:lumMod val="75000"/>
                    <a:lumOff val="25000"/>
                  </a:schemeClr>
                </a:solidFill>
              </a:rPr>
              <a:t> </a:t>
            </a:r>
            <a:r>
              <a:rPr lang="en-US" dirty="0" smtClean="0">
                <a:solidFill>
                  <a:srgbClr val="2708AA"/>
                </a:solidFill>
              </a:rPr>
              <a:t>it is protein of LPS small amount of Lipid A stimulate immunity and defense system responds effectively and eliminate the invader. </a:t>
            </a:r>
          </a:p>
          <a:p>
            <a:pPr lvl="3">
              <a:buNone/>
            </a:pPr>
            <a:r>
              <a:rPr lang="en-US" dirty="0" smtClean="0">
                <a:solidFill>
                  <a:srgbClr val="2708AA"/>
                </a:solidFill>
              </a:rPr>
              <a:t>Lipid A large amounts example in GNR in blood stream the defense system</a:t>
            </a:r>
          </a:p>
          <a:p>
            <a:pPr lvl="3">
              <a:buNone/>
            </a:pPr>
            <a:r>
              <a:rPr lang="en-US" dirty="0" smtClean="0">
                <a:solidFill>
                  <a:srgbClr val="2708AA"/>
                </a:solidFill>
              </a:rPr>
              <a:t>damage even our won cells and this is the symptoms associated with </a:t>
            </a:r>
          </a:p>
          <a:p>
            <a:pPr lvl="3">
              <a:buNone/>
            </a:pPr>
            <a:r>
              <a:rPr lang="en-US" dirty="0" err="1" smtClean="0">
                <a:solidFill>
                  <a:srgbClr val="2708AA"/>
                </a:solidFill>
              </a:rPr>
              <a:t>endotoxin</a:t>
            </a:r>
            <a:r>
              <a:rPr lang="en-US" dirty="0" smtClean="0">
                <a:solidFill>
                  <a:srgbClr val="2708AA"/>
                </a:solidFill>
              </a:rPr>
              <a:t>. </a:t>
            </a:r>
          </a:p>
          <a:p>
            <a:pPr lvl="2"/>
            <a:r>
              <a:rPr lang="en-US" b="1" u="sng" dirty="0" smtClean="0">
                <a:solidFill>
                  <a:srgbClr val="A31993"/>
                </a:solidFill>
              </a:rPr>
              <a:t>O-specific polysaccharide </a:t>
            </a:r>
            <a:r>
              <a:rPr lang="en-US" b="1" u="sng" dirty="0" smtClean="0">
                <a:solidFill>
                  <a:srgbClr val="A31993"/>
                </a:solidFill>
                <a:sym typeface="Wingdings"/>
              </a:rPr>
              <a:t></a:t>
            </a:r>
            <a:r>
              <a:rPr lang="en-US" dirty="0" smtClean="0">
                <a:solidFill>
                  <a:srgbClr val="A31993"/>
                </a:solidFill>
              </a:rPr>
              <a:t> </a:t>
            </a:r>
            <a:r>
              <a:rPr lang="en-US" dirty="0" smtClean="0">
                <a:solidFill>
                  <a:srgbClr val="2708AA"/>
                </a:solidFill>
              </a:rPr>
              <a:t>it </a:t>
            </a:r>
            <a:r>
              <a:rPr lang="en-US" dirty="0" err="1" smtClean="0">
                <a:solidFill>
                  <a:srgbClr val="2708AA"/>
                </a:solidFill>
              </a:rPr>
              <a:t>differes</a:t>
            </a:r>
            <a:r>
              <a:rPr lang="en-US" dirty="0" smtClean="0">
                <a:solidFill>
                  <a:srgbClr val="2708AA"/>
                </a:solidFill>
              </a:rPr>
              <a:t> among species of bacteria and it can be used to identify species or strains. </a:t>
            </a:r>
            <a:r>
              <a:rPr lang="en-US" dirty="0" err="1" smtClean="0">
                <a:solidFill>
                  <a:srgbClr val="2708AA"/>
                </a:solidFill>
              </a:rPr>
              <a:t>Eg</a:t>
            </a:r>
            <a:r>
              <a:rPr lang="en-US" dirty="0" smtClean="0">
                <a:solidFill>
                  <a:srgbClr val="2708AA"/>
                </a:solidFill>
              </a:rPr>
              <a:t>. </a:t>
            </a:r>
            <a:r>
              <a:rPr lang="en-US" dirty="0" err="1" smtClean="0">
                <a:solidFill>
                  <a:srgbClr val="2708AA"/>
                </a:solidFill>
              </a:rPr>
              <a:t>E.coli</a:t>
            </a:r>
            <a:r>
              <a:rPr lang="en-US" dirty="0" smtClean="0">
                <a:solidFill>
                  <a:srgbClr val="2708AA"/>
                </a:solidFill>
              </a:rPr>
              <a:t> O157:H7</a:t>
            </a:r>
          </a:p>
          <a:p>
            <a:endParaRPr lang="ar-SA"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2">
                    <a:lumMod val="75000"/>
                    <a:lumOff val="25000"/>
                  </a:schemeClr>
                </a:solidFill>
              </a:rPr>
              <a:t>Structure of Cell Wall </a:t>
            </a:r>
            <a:endParaRPr lang="en-US" dirty="0"/>
          </a:p>
        </p:txBody>
      </p:sp>
      <p:pic>
        <p:nvPicPr>
          <p:cNvPr id="4" name="Content Placeholder 3"/>
          <p:cNvPicPr>
            <a:picLocks noGrp="1" noChangeAspect="1"/>
          </p:cNvPicPr>
          <p:nvPr>
            <p:ph idx="1"/>
          </p:nvPr>
        </p:nvPicPr>
        <p:blipFill rotWithShape="1">
          <a:blip r:embed="rId2"/>
          <a:srcRect t="-1547" b="-1547"/>
          <a:stretch/>
        </p:blipFill>
        <p:spPr/>
      </p:pic>
    </p:spTree>
    <p:extLst>
      <p:ext uri="{BB962C8B-B14F-4D97-AF65-F5344CB8AC3E}">
        <p14:creationId xmlns="" xmlns:p14="http://schemas.microsoft.com/office/powerpoint/2010/main" xmlns:mv="urn:schemas-microsoft-com:mac:vml" xmlns:mc="http://schemas.openxmlformats.org/markup-compatibility/2006" val="40969077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Peptidoglycan and Antibiotics</a:t>
            </a:r>
          </a:p>
        </p:txBody>
      </p:sp>
      <p:sp>
        <p:nvSpPr>
          <p:cNvPr id="3" name="Content Placeholder 2"/>
          <p:cNvSpPr>
            <a:spLocks noGrp="1"/>
          </p:cNvSpPr>
          <p:nvPr>
            <p:ph idx="1"/>
          </p:nvPr>
        </p:nvSpPr>
        <p:spPr>
          <a:xfrm>
            <a:off x="457200" y="1295400"/>
            <a:ext cx="7315200" cy="3429000"/>
          </a:xfrm>
        </p:spPr>
        <p:txBody>
          <a:bodyPr/>
          <a:lstStyle/>
          <a:p>
            <a:pPr>
              <a:lnSpc>
                <a:spcPct val="140000"/>
              </a:lnSpc>
            </a:pPr>
            <a:r>
              <a:rPr lang="en-US" dirty="0" smtClean="0">
                <a:solidFill>
                  <a:schemeClr val="tx1"/>
                </a:solidFill>
              </a:rPr>
              <a:t>Some antibiotics such as </a:t>
            </a:r>
            <a:r>
              <a:rPr lang="en-US" dirty="0" err="1" smtClean="0">
                <a:solidFill>
                  <a:schemeClr val="tx1"/>
                </a:solidFill>
              </a:rPr>
              <a:t>Penicillins</a:t>
            </a:r>
            <a:r>
              <a:rPr lang="en-US" dirty="0" smtClean="0">
                <a:solidFill>
                  <a:schemeClr val="tx1"/>
                </a:solidFill>
              </a:rPr>
              <a:t> and </a:t>
            </a:r>
            <a:r>
              <a:rPr lang="en-US" dirty="0" err="1" smtClean="0">
                <a:solidFill>
                  <a:schemeClr val="tx1"/>
                </a:solidFill>
              </a:rPr>
              <a:t>Cephalosporins</a:t>
            </a:r>
            <a:r>
              <a:rPr lang="en-US" dirty="0" smtClean="0">
                <a:solidFill>
                  <a:schemeClr val="tx1"/>
                </a:solidFill>
              </a:rPr>
              <a:t>, interfere </a:t>
            </a:r>
            <a:r>
              <a:rPr lang="en-US" dirty="0">
                <a:solidFill>
                  <a:schemeClr val="tx1"/>
                </a:solidFill>
              </a:rPr>
              <a:t>with the linking of the </a:t>
            </a:r>
            <a:r>
              <a:rPr lang="en-US" dirty="0" err="1">
                <a:solidFill>
                  <a:schemeClr val="tx1"/>
                </a:solidFill>
              </a:rPr>
              <a:t>interpeptides</a:t>
            </a:r>
            <a:r>
              <a:rPr lang="en-US" dirty="0">
                <a:solidFill>
                  <a:schemeClr val="tx1"/>
                </a:solidFill>
              </a:rPr>
              <a:t> of peptidoglycan, but because of the LPS membrane, these antimicrobials can’t access the peptidoglycan of </a:t>
            </a:r>
            <a:r>
              <a:rPr lang="en-US" dirty="0">
                <a:solidFill>
                  <a:srgbClr val="FF3B5B"/>
                </a:solidFill>
              </a:rPr>
              <a:t>gram-negative bacteria</a:t>
            </a:r>
            <a:r>
              <a:rPr lang="en-US" dirty="0">
                <a:solidFill>
                  <a:schemeClr val="tx1"/>
                </a:solidFill>
              </a:rPr>
              <a:t>. </a:t>
            </a:r>
            <a:r>
              <a:rPr lang="en-US" dirty="0" smtClean="0">
                <a:solidFill>
                  <a:schemeClr val="tx1"/>
                </a:solidFill>
              </a:rPr>
              <a:t>While </a:t>
            </a:r>
            <a:r>
              <a:rPr lang="en-US" dirty="0" smtClean="0">
                <a:solidFill>
                  <a:srgbClr val="484992"/>
                </a:solidFill>
              </a:rPr>
              <a:t>gram</a:t>
            </a:r>
            <a:r>
              <a:rPr lang="en-US" dirty="0">
                <a:solidFill>
                  <a:srgbClr val="484992"/>
                </a:solidFill>
              </a:rPr>
              <a:t>-positive bacteria</a:t>
            </a:r>
            <a:r>
              <a:rPr lang="en-US" dirty="0" smtClean="0">
                <a:solidFill>
                  <a:schemeClr val="tx1"/>
                </a:solidFill>
              </a:rPr>
              <a:t>, are more susceptible to these antibiotics because of the lack of the LPS (lipopolysaccharides).</a:t>
            </a:r>
            <a:endParaRPr lang="en-US" dirty="0">
              <a:solidFill>
                <a:schemeClr val="tx1"/>
              </a:solidFill>
            </a:endParaRPr>
          </a:p>
        </p:txBody>
      </p:sp>
      <p:sp>
        <p:nvSpPr>
          <p:cNvPr id="4" name="Oval 3"/>
          <p:cNvSpPr/>
          <p:nvPr/>
        </p:nvSpPr>
        <p:spPr>
          <a:xfrm>
            <a:off x="4191000" y="6248400"/>
            <a:ext cx="45719" cy="1524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990600" y="4572000"/>
            <a:ext cx="6477000" cy="2057400"/>
          </a:xfrm>
          <a:prstGeom prst="ellipse">
            <a:avLst/>
          </a:prstGeom>
          <a:solidFill>
            <a:schemeClr val="accent6">
              <a:lumMod val="20000"/>
              <a:lumOff val="80000"/>
            </a:schemeClr>
          </a:solidFill>
          <a:ln>
            <a:solidFill>
              <a:srgbClr val="772399"/>
            </a:solidFill>
          </a:ln>
        </p:spPr>
        <p:style>
          <a:lnRef idx="1">
            <a:schemeClr val="accent6"/>
          </a:lnRef>
          <a:fillRef idx="2">
            <a:schemeClr val="accent6"/>
          </a:fillRef>
          <a:effectRef idx="1">
            <a:schemeClr val="accent6"/>
          </a:effectRef>
          <a:fontRef idx="minor">
            <a:schemeClr val="dk1"/>
          </a:fontRef>
        </p:style>
        <p:txBody>
          <a:bodyPr rtlCol="0" anchor="ctr"/>
          <a:lstStyle/>
          <a:p>
            <a:pPr algn="ctr">
              <a:lnSpc>
                <a:spcPct val="140000"/>
              </a:lnSpc>
            </a:pPr>
            <a:r>
              <a:rPr lang="en-US" dirty="0"/>
              <a:t>Since the eukaryotic cells of humans do not have cell walls, our cells are not damaged by these drugs. </a:t>
            </a:r>
          </a:p>
        </p:txBody>
      </p:sp>
    </p:spTree>
    <p:extLst>
      <p:ext uri="{BB962C8B-B14F-4D97-AF65-F5344CB8AC3E}">
        <p14:creationId xmlns="" xmlns:p14="http://schemas.microsoft.com/office/powerpoint/2010/main" xmlns:mv="urn:schemas-microsoft-com:mac:vml" xmlns:mc="http://schemas.openxmlformats.org/markup-compatibility/2006" val="21170409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077200" cy="5257800"/>
          </a:xfrm>
        </p:spPr>
        <p:txBody>
          <a:bodyPr>
            <a:normAutofit fontScale="55000" lnSpcReduction="20000"/>
          </a:bodyPr>
          <a:lstStyle/>
          <a:p>
            <a:pPr algn="l" rtl="0"/>
            <a:endParaRPr lang="en-US" sz="3500" dirty="0" smtClean="0">
              <a:solidFill>
                <a:schemeClr val="tx1"/>
              </a:solidFill>
            </a:endParaRPr>
          </a:p>
          <a:p>
            <a:pPr algn="l" rtl="0">
              <a:lnSpc>
                <a:spcPct val="160000"/>
              </a:lnSpc>
            </a:pPr>
            <a:r>
              <a:rPr lang="en-US" sz="3800" dirty="0" smtClean="0">
                <a:solidFill>
                  <a:schemeClr val="tx1"/>
                </a:solidFill>
              </a:rPr>
              <a:t>There are two main types of bacterial cell walls, </a:t>
            </a:r>
            <a:r>
              <a:rPr lang="en-US" sz="3800" b="1" dirty="0" smtClean="0">
                <a:solidFill>
                  <a:srgbClr val="484992"/>
                </a:solidFill>
              </a:rPr>
              <a:t>Gram positive </a:t>
            </a:r>
            <a:r>
              <a:rPr lang="en-US" sz="3800" dirty="0" smtClean="0">
                <a:solidFill>
                  <a:schemeClr val="tx1"/>
                </a:solidFill>
              </a:rPr>
              <a:t>and </a:t>
            </a:r>
            <a:r>
              <a:rPr lang="en-US" sz="3800" b="1" dirty="0" smtClean="0">
                <a:solidFill>
                  <a:srgbClr val="FF3B5B"/>
                </a:solidFill>
              </a:rPr>
              <a:t>Gram negative</a:t>
            </a:r>
            <a:r>
              <a:rPr lang="en-US" sz="3800" dirty="0" smtClean="0">
                <a:solidFill>
                  <a:schemeClr val="tx1"/>
                </a:solidFill>
              </a:rPr>
              <a:t>, which are differentiated by their Gram staining characteristics. </a:t>
            </a:r>
          </a:p>
          <a:p>
            <a:pPr algn="l" rtl="0">
              <a:buNone/>
            </a:pPr>
            <a:endParaRPr lang="en-US" dirty="0" smtClean="0"/>
          </a:p>
          <a:p>
            <a:pPr algn="l" rtl="0"/>
            <a:r>
              <a:rPr lang="en-US" sz="3800" u="sng" dirty="0" smtClean="0">
                <a:solidFill>
                  <a:schemeClr val="tx1"/>
                </a:solidFill>
              </a:rPr>
              <a:t>Gram stain Procedure:</a:t>
            </a:r>
          </a:p>
          <a:p>
            <a:pPr algn="l" rtl="0"/>
            <a:endParaRPr lang="en-US" b="1" dirty="0" smtClean="0">
              <a:solidFill>
                <a:srgbClr val="FF0000"/>
              </a:solidFill>
            </a:endParaRPr>
          </a:p>
          <a:p>
            <a:pPr marL="514350" indent="-514350" algn="l" rtl="0">
              <a:buClrTx/>
              <a:buSzPct val="120000"/>
              <a:buFont typeface="+mj-lt"/>
              <a:buAutoNum type="arabicPeriod"/>
            </a:pPr>
            <a:r>
              <a:rPr lang="en-US" sz="3600" dirty="0" smtClean="0">
                <a:solidFill>
                  <a:srgbClr val="484992"/>
                </a:solidFill>
              </a:rPr>
              <a:t>Crystal violet</a:t>
            </a:r>
          </a:p>
          <a:p>
            <a:pPr marL="514350" indent="-514350" algn="l" rtl="0">
              <a:buClrTx/>
              <a:buSzPct val="120000"/>
              <a:buFont typeface="+mj-lt"/>
              <a:buAutoNum type="arabicPeriod"/>
            </a:pPr>
            <a:r>
              <a:rPr lang="en-US" sz="3600" dirty="0" smtClean="0">
                <a:solidFill>
                  <a:srgbClr val="A24A22"/>
                </a:solidFill>
              </a:rPr>
              <a:t>Iodine</a:t>
            </a:r>
          </a:p>
          <a:p>
            <a:pPr marL="514350" indent="-514350" algn="l" rtl="0">
              <a:buClrTx/>
              <a:buSzPct val="120000"/>
              <a:buFont typeface="+mj-lt"/>
              <a:buAutoNum type="arabicPeriod"/>
            </a:pPr>
            <a:r>
              <a:rPr lang="en-US" sz="3600" dirty="0" smtClean="0">
                <a:solidFill>
                  <a:schemeClr val="tx1"/>
                </a:solidFill>
              </a:rPr>
              <a:t>Alcohol</a:t>
            </a:r>
          </a:p>
          <a:p>
            <a:pPr marL="514350" indent="-514350" algn="l" rtl="0">
              <a:buClrTx/>
              <a:buSzPct val="120000"/>
              <a:buFont typeface="+mj-lt"/>
              <a:buAutoNum type="arabicPeriod"/>
            </a:pPr>
            <a:r>
              <a:rPr lang="en-US" sz="3600" dirty="0" err="1" smtClean="0">
                <a:solidFill>
                  <a:srgbClr val="FF0000"/>
                </a:solidFill>
              </a:rPr>
              <a:t>Saffranine</a:t>
            </a:r>
            <a:endParaRPr lang="en-US" sz="3600" dirty="0" smtClean="0">
              <a:solidFill>
                <a:srgbClr val="FF0000"/>
              </a:solidFill>
            </a:endParaRPr>
          </a:p>
        </p:txBody>
      </p:sp>
      <p:sp>
        <p:nvSpPr>
          <p:cNvPr id="4" name="TextBox 3"/>
          <p:cNvSpPr txBox="1"/>
          <p:nvPr/>
        </p:nvSpPr>
        <p:spPr>
          <a:xfrm>
            <a:off x="533400" y="304800"/>
            <a:ext cx="7924800" cy="769441"/>
          </a:xfrm>
          <a:prstGeom prst="rect">
            <a:avLst/>
          </a:prstGeom>
          <a:noFill/>
        </p:spPr>
        <p:txBody>
          <a:bodyPr wrap="square" rtlCol="1">
            <a:spAutoFit/>
          </a:bodyPr>
          <a:lstStyle/>
          <a:p>
            <a:pPr algn="ctr" rtl="0"/>
            <a:r>
              <a:rPr lang="en-US" sz="4400" b="1" dirty="0" smtClean="0">
                <a:solidFill>
                  <a:schemeClr val="accent2">
                    <a:lumMod val="75000"/>
                    <a:lumOff val="25000"/>
                  </a:schemeClr>
                </a:solidFill>
              </a:rPr>
              <a:t>GRAM STAIN</a:t>
            </a:r>
            <a:endParaRPr lang="x-none" sz="4400" b="1" dirty="0">
              <a:solidFill>
                <a:schemeClr val="accent2">
                  <a:lumMod val="75000"/>
                  <a:lumOff val="2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عنصر نائب للمحتوى 3" descr="gramstain.jpg"/>
          <p:cNvPicPr>
            <a:picLocks noGrp="1" noChangeAspect="1"/>
          </p:cNvPicPr>
          <p:nvPr>
            <p:ph idx="1"/>
          </p:nvPr>
        </p:nvPicPr>
        <p:blipFill>
          <a:blip r:embed="rId2" cstate="print"/>
          <a:srcRect l="-11299" r="-11299"/>
          <a:stretch>
            <a:fillRect/>
          </a:stretch>
        </p:blipFill>
        <p:spPr>
          <a:xfrm>
            <a:off x="498474" y="1447800"/>
            <a:ext cx="8528707" cy="4678363"/>
          </a:xfrm>
        </p:spPr>
      </p:pic>
      <p:sp>
        <p:nvSpPr>
          <p:cNvPr id="5" name="مربع نص 4"/>
          <p:cNvSpPr txBox="1"/>
          <p:nvPr/>
        </p:nvSpPr>
        <p:spPr>
          <a:xfrm>
            <a:off x="1981200" y="381000"/>
            <a:ext cx="4953000" cy="830997"/>
          </a:xfrm>
          <a:prstGeom prst="rect">
            <a:avLst/>
          </a:prstGeom>
          <a:noFill/>
        </p:spPr>
        <p:txBody>
          <a:bodyPr wrap="square" rtlCol="1">
            <a:spAutoFit/>
          </a:bodyPr>
          <a:lstStyle/>
          <a:p>
            <a:pPr algn="ctr" rtl="0"/>
            <a:r>
              <a:rPr lang="en-US" sz="4800" b="1" dirty="0" smtClean="0">
                <a:solidFill>
                  <a:schemeClr val="accent2">
                    <a:lumMod val="75000"/>
                    <a:lumOff val="25000"/>
                  </a:schemeClr>
                </a:solidFill>
              </a:rPr>
              <a:t>Gram stain</a:t>
            </a:r>
            <a:endParaRPr lang="x-none" sz="4800" b="1" dirty="0">
              <a:solidFill>
                <a:schemeClr val="accent2">
                  <a:lumMod val="75000"/>
                  <a:lumOff val="25000"/>
                </a:scheme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99313" cy="1219200"/>
          </a:xfrm>
        </p:spPr>
        <p:style>
          <a:lnRef idx="2">
            <a:schemeClr val="dk1"/>
          </a:lnRef>
          <a:fillRef idx="1">
            <a:schemeClr val="lt1"/>
          </a:fillRef>
          <a:effectRef idx="0">
            <a:schemeClr val="dk1"/>
          </a:effectRef>
          <a:fontRef idx="minor">
            <a:schemeClr val="dk1"/>
          </a:fontRef>
        </p:style>
        <p:txBody>
          <a:bodyPr/>
          <a:lstStyle/>
          <a:p>
            <a:pPr algn="ctr" rtl="0"/>
            <a:r>
              <a:rPr lang="en-US" b="1" dirty="0" smtClean="0">
                <a:solidFill>
                  <a:srgbClr val="484992"/>
                </a:solidFill>
              </a:rPr>
              <a:t>Gram +</a:t>
            </a:r>
            <a:r>
              <a:rPr lang="en-US" b="1" dirty="0" err="1" smtClean="0">
                <a:solidFill>
                  <a:srgbClr val="484992"/>
                </a:solidFill>
              </a:rPr>
              <a:t>ve</a:t>
            </a:r>
            <a:r>
              <a:rPr lang="en-US" b="1" dirty="0" smtClean="0"/>
              <a:t>and</a:t>
            </a:r>
            <a:r>
              <a:rPr lang="en-US" b="1" dirty="0" smtClean="0">
                <a:solidFill>
                  <a:srgbClr val="FF3B5B"/>
                </a:solidFill>
              </a:rPr>
              <a:t>Gram –</a:t>
            </a:r>
            <a:r>
              <a:rPr lang="en-US" b="1" dirty="0" err="1" smtClean="0">
                <a:solidFill>
                  <a:srgbClr val="FF3B5B"/>
                </a:solidFill>
              </a:rPr>
              <a:t>ve</a:t>
            </a:r>
            <a:r>
              <a:rPr lang="en-US" b="1" dirty="0" smtClean="0"/>
              <a:t>Cell Wall</a:t>
            </a:r>
            <a:endParaRPr lang="x-none" b="1" dirty="0"/>
          </a:p>
        </p:txBody>
      </p:sp>
      <p:sp>
        <p:nvSpPr>
          <p:cNvPr id="3" name="Content Placeholder 2"/>
          <p:cNvSpPr>
            <a:spLocks noGrp="1"/>
          </p:cNvSpPr>
          <p:nvPr>
            <p:ph sz="half" idx="1"/>
          </p:nvPr>
        </p:nvSpPr>
        <p:spPr>
          <a:xfrm>
            <a:off x="304800" y="1600200"/>
            <a:ext cx="4191000" cy="4953000"/>
          </a:xfrm>
          <a:ln>
            <a:solidFill>
              <a:srgbClr val="000000"/>
            </a:solidFill>
          </a:ln>
        </p:spPr>
        <p:txBody>
          <a:bodyPr>
            <a:normAutofit/>
          </a:bodyPr>
          <a:lstStyle/>
          <a:p>
            <a:pPr algn="l" rtl="0"/>
            <a:r>
              <a:rPr lang="en-US" dirty="0" smtClean="0"/>
              <a:t> </a:t>
            </a:r>
            <a:r>
              <a:rPr lang="en-US" b="1" dirty="0" smtClean="0">
                <a:solidFill>
                  <a:srgbClr val="484992"/>
                </a:solidFill>
              </a:rPr>
              <a:t>Gram Positive</a:t>
            </a:r>
            <a:endParaRPr lang="en-US" dirty="0" smtClean="0"/>
          </a:p>
          <a:p>
            <a:pPr algn="l" rtl="0">
              <a:buNone/>
            </a:pPr>
            <a:endParaRPr/>
          </a:p>
          <a:p>
            <a:pPr algn="ctr" rtl="0">
              <a:buNone/>
            </a:pPr>
            <a:r>
              <a:rPr lang="en-US" sz="2400" b="1" dirty="0" smtClean="0">
                <a:solidFill>
                  <a:srgbClr val="00B050"/>
                </a:solidFill>
              </a:rPr>
              <a:t>Color of Bacteria:</a:t>
            </a:r>
          </a:p>
          <a:p>
            <a:pPr algn="ctr" rtl="0">
              <a:buNone/>
            </a:pPr>
            <a:r>
              <a:rPr lang="en-US" sz="2400" b="1" dirty="0" smtClean="0">
                <a:solidFill>
                  <a:srgbClr val="484992"/>
                </a:solidFill>
              </a:rPr>
              <a:t>Blue-violet</a:t>
            </a:r>
            <a:endParaRPr lang="x-none" sz="2400" b="1" dirty="0">
              <a:solidFill>
                <a:srgbClr val="484992"/>
              </a:solidFill>
            </a:endParaRPr>
          </a:p>
        </p:txBody>
      </p:sp>
      <p:sp>
        <p:nvSpPr>
          <p:cNvPr id="4" name="Content Placeholder 3"/>
          <p:cNvSpPr>
            <a:spLocks noGrp="1"/>
          </p:cNvSpPr>
          <p:nvPr>
            <p:ph sz="half" idx="2"/>
          </p:nvPr>
        </p:nvSpPr>
        <p:spPr>
          <a:xfrm>
            <a:off x="4648200" y="1600200"/>
            <a:ext cx="4038600" cy="4876800"/>
          </a:xfrm>
          <a:ln>
            <a:solidFill>
              <a:schemeClr val="tx1"/>
            </a:solidFill>
          </a:ln>
        </p:spPr>
        <p:txBody>
          <a:bodyPr>
            <a:normAutofit/>
          </a:bodyPr>
          <a:lstStyle/>
          <a:p>
            <a:pPr algn="l" rtl="0"/>
            <a:r>
              <a:rPr lang="en-US" b="1" dirty="0" smtClean="0">
                <a:solidFill>
                  <a:srgbClr val="FF3B5B"/>
                </a:solidFill>
              </a:rPr>
              <a:t>Gram Negative</a:t>
            </a:r>
          </a:p>
          <a:p>
            <a:pPr algn="l" rtl="0">
              <a:buNone/>
            </a:pPr>
            <a:endParaRPr lang="en-US" dirty="0" smtClean="0"/>
          </a:p>
          <a:p>
            <a:pPr algn="ctr" rtl="0">
              <a:buNone/>
            </a:pPr>
            <a:r>
              <a:rPr lang="en-US" sz="2400" b="1" dirty="0" smtClean="0">
                <a:solidFill>
                  <a:srgbClr val="00B050"/>
                </a:solidFill>
              </a:rPr>
              <a:t>Color of Bacteria:</a:t>
            </a:r>
          </a:p>
          <a:p>
            <a:pPr algn="ctr" rtl="0">
              <a:buNone/>
            </a:pPr>
            <a:r>
              <a:rPr lang="en-US" sz="2400" b="1" dirty="0" smtClean="0">
                <a:solidFill>
                  <a:srgbClr val="FF0000"/>
                </a:solidFill>
              </a:rPr>
              <a:t>RED</a:t>
            </a:r>
          </a:p>
        </p:txBody>
      </p:sp>
      <p:pic>
        <p:nvPicPr>
          <p:cNvPr id="5" name="Content Placeholder 3"/>
          <p:cNvPicPr>
            <a:picLocks noChangeAspect="1"/>
          </p:cNvPicPr>
          <p:nvPr/>
        </p:nvPicPr>
        <p:blipFill rotWithShape="1">
          <a:blip r:embed="rId2"/>
          <a:srcRect l="10390" t="63434" r="45729" b="-1634"/>
          <a:stretch/>
        </p:blipFill>
        <p:spPr>
          <a:xfrm>
            <a:off x="762000" y="4648200"/>
            <a:ext cx="3505200" cy="1803514"/>
          </a:xfrm>
          <a:prstGeom prst="rect">
            <a:avLst/>
          </a:prstGeom>
        </p:spPr>
      </p:pic>
      <p:pic>
        <p:nvPicPr>
          <p:cNvPr id="6" name="Content Placeholder 3"/>
          <p:cNvPicPr>
            <a:picLocks noChangeAspect="1"/>
          </p:cNvPicPr>
          <p:nvPr/>
        </p:nvPicPr>
        <p:blipFill rotWithShape="1">
          <a:blip r:embed="rId2"/>
          <a:srcRect l="58326" t="63434" r="6378" b="-1634"/>
          <a:stretch/>
        </p:blipFill>
        <p:spPr>
          <a:xfrm>
            <a:off x="5257800" y="4572000"/>
            <a:ext cx="2819400" cy="180351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Cell Membrane (=cytoplasmic membrane)</a:t>
            </a:r>
            <a:endParaRPr lang="en-US" b="1" dirty="0"/>
          </a:p>
        </p:txBody>
      </p:sp>
      <p:pic>
        <p:nvPicPr>
          <p:cNvPr id="4" name="Content Placeholder 3"/>
          <p:cNvPicPr>
            <a:picLocks noGrp="1" noChangeAspect="1"/>
          </p:cNvPicPr>
          <p:nvPr>
            <p:ph idx="1"/>
          </p:nvPr>
        </p:nvPicPr>
        <p:blipFill rotWithShape="1">
          <a:blip r:embed="rId2"/>
          <a:srcRect t="824" b="899"/>
          <a:stretch/>
        </p:blipFill>
        <p:spPr>
          <a:xfrm>
            <a:off x="76200" y="2057400"/>
            <a:ext cx="8598561" cy="4053226"/>
          </a:xfrm>
        </p:spPr>
      </p:pic>
    </p:spTree>
    <p:extLst>
      <p:ext uri="{BB962C8B-B14F-4D97-AF65-F5344CB8AC3E}">
        <p14:creationId xmlns="" xmlns:p14="http://schemas.microsoft.com/office/powerpoint/2010/main" xmlns:mv="urn:schemas-microsoft-com:mac:vml" xmlns:mc="http://schemas.openxmlformats.org/markup-compatibility/2006" val="4055978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556313" cy="1116106"/>
          </a:xfrm>
        </p:spPr>
        <p:txBody>
          <a:bodyPr/>
          <a:lstStyle/>
          <a:p>
            <a:pPr algn="ctr" rtl="0"/>
            <a:r>
              <a:rPr lang="en-US" sz="4400" b="1" dirty="0" smtClean="0">
                <a:solidFill>
                  <a:schemeClr val="accent2">
                    <a:lumMod val="75000"/>
                    <a:lumOff val="25000"/>
                  </a:schemeClr>
                </a:solidFill>
              </a:rPr>
              <a:t>Bacterial Structure</a:t>
            </a:r>
            <a:endParaRPr lang="x-none" sz="4400" b="1" dirty="0">
              <a:solidFill>
                <a:schemeClr val="accent2">
                  <a:lumMod val="75000"/>
                  <a:lumOff val="25000"/>
                </a:schemeClr>
              </a:solidFill>
            </a:endParaRPr>
          </a:p>
        </p:txBody>
      </p:sp>
      <p:pic>
        <p:nvPicPr>
          <p:cNvPr id="1026" name="Picture 2" descr="C:\Users\zozo\Desktop\Medical Microbiology CLS 212\Picture1.jpg"/>
          <p:cNvPicPr>
            <a:picLocks noGrp="1" noChangeAspect="1" noChangeArrowheads="1"/>
          </p:cNvPicPr>
          <p:nvPr>
            <p:ph idx="1"/>
          </p:nvPr>
        </p:nvPicPr>
        <p:blipFill rotWithShape="1">
          <a:blip r:embed="rId2" cstate="print"/>
          <a:srcRect l="627" r="-35"/>
          <a:stretch/>
        </p:blipFill>
        <p:spPr bwMode="auto">
          <a:xfrm>
            <a:off x="2133601" y="1295400"/>
            <a:ext cx="4535912" cy="525469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556313" cy="1116106"/>
          </a:xfrm>
        </p:spPr>
        <p:txBody>
          <a:bodyPr/>
          <a:lstStyle/>
          <a:p>
            <a:pPr algn="ctr"/>
            <a:r>
              <a:rPr lang="en-US" b="1" dirty="0">
                <a:solidFill>
                  <a:srgbClr val="772399"/>
                </a:solidFill>
              </a:rPr>
              <a:t>Cell Membrane (=cytoplasmic membrane)</a:t>
            </a:r>
          </a:p>
        </p:txBody>
      </p:sp>
      <p:sp>
        <p:nvSpPr>
          <p:cNvPr id="4" name="Oval 3"/>
          <p:cNvSpPr/>
          <p:nvPr/>
        </p:nvSpPr>
        <p:spPr>
          <a:xfrm>
            <a:off x="304800" y="1752600"/>
            <a:ext cx="3124200" cy="2819400"/>
          </a:xfrm>
          <a:prstGeom prst="ellipse">
            <a:avLst/>
          </a:prstGeom>
          <a:solidFill>
            <a:schemeClr val="accent6">
              <a:lumMod val="20000"/>
              <a:lumOff val="80000"/>
            </a:schemeClr>
          </a:solidFill>
          <a:ln w="28575" cmpd="sng">
            <a:solidFill>
              <a:schemeClr val="accent2">
                <a:lumMod val="75000"/>
                <a:lumOff val="2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Cell membrane is composed of </a:t>
            </a:r>
            <a:r>
              <a:rPr lang="en-US" b="1" dirty="0" smtClean="0">
                <a:solidFill>
                  <a:srgbClr val="FF3B5B"/>
                </a:solidFill>
              </a:rPr>
              <a:t>phospholipids bilayer </a:t>
            </a:r>
            <a:r>
              <a:rPr lang="en-US" dirty="0" smtClean="0"/>
              <a:t>and proteins which is found through out the living world. </a:t>
            </a:r>
            <a:endParaRPr lang="en-US" dirty="0"/>
          </a:p>
        </p:txBody>
      </p:sp>
      <p:pic>
        <p:nvPicPr>
          <p:cNvPr id="5" name="Content Placeholder 4" descr="F:\ZHAOWEI\FLUIDMEM.GIF"/>
          <p:cNvPicPr>
            <a:picLocks noGrp="1" noChangeAspect="1" noChangeArrowheads="1" noCrop="1"/>
          </p:cNvPicPr>
          <p:nvPr>
            <p:ph idx="1"/>
          </p:nvPr>
        </p:nvPicPr>
        <p:blipFill>
          <a:blip r:embed="rId2">
            <a:extLst>
              <a:ext uri="{28A0092B-C50C-407E-A947-70E740481C1C}">
                <a14:useLocalDpi xmlns="" xmlns:a14="http://schemas.microsoft.com/office/drawing/2010/main" xmlns:mv="urn:schemas-microsoft-com:mac:vml" xmlns:mc="http://schemas.openxmlformats.org/markup-compatibility/2006" val="0"/>
              </a:ext>
            </a:extLst>
          </a:blip>
          <a:srcRect l="-5613" r="-5613"/>
          <a:stretch>
            <a:fillRect/>
          </a:stretch>
        </p:blipFill>
        <p:spPr bwMode="auto">
          <a:xfrm>
            <a:off x="3593177" y="1676400"/>
            <a:ext cx="5555555" cy="3047461"/>
          </a:xfrm>
          <a:prstGeom prst="rect">
            <a:avLst/>
          </a:prstGeom>
          <a:noFill/>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Lst>
        </p:spPr>
      </p:pic>
      <p:sp>
        <p:nvSpPr>
          <p:cNvPr id="6" name="TextBox 5"/>
          <p:cNvSpPr txBox="1"/>
          <p:nvPr/>
        </p:nvSpPr>
        <p:spPr>
          <a:xfrm>
            <a:off x="152400" y="4949255"/>
            <a:ext cx="8915400" cy="1532727"/>
          </a:xfrm>
          <a:prstGeom prst="rect">
            <a:avLst/>
          </a:prstGeom>
          <a:noFill/>
        </p:spPr>
        <p:txBody>
          <a:bodyPr wrap="square" rtlCol="0">
            <a:spAutoFit/>
          </a:bodyPr>
          <a:lstStyle/>
          <a:p>
            <a:pPr marL="285750" indent="-285750" algn="l">
              <a:lnSpc>
                <a:spcPct val="130000"/>
              </a:lnSpc>
              <a:buClr>
                <a:schemeClr val="accent2">
                  <a:lumMod val="75000"/>
                  <a:lumOff val="25000"/>
                </a:schemeClr>
              </a:buClr>
              <a:buFont typeface="Wingdings" charset="2"/>
              <a:buChar char="u"/>
            </a:pPr>
            <a:r>
              <a:rPr lang="en-US" dirty="0" smtClean="0"/>
              <a:t>It is responsible for selective and active transport of materials in and out of the cell. </a:t>
            </a:r>
          </a:p>
          <a:p>
            <a:pPr marL="285750" indent="-285750" algn="l">
              <a:lnSpc>
                <a:spcPct val="130000"/>
              </a:lnSpc>
              <a:buClr>
                <a:schemeClr val="accent2">
                  <a:lumMod val="75000"/>
                  <a:lumOff val="25000"/>
                </a:schemeClr>
              </a:buClr>
              <a:buFont typeface="Wingdings" charset="2"/>
              <a:buChar char="u"/>
            </a:pPr>
            <a:r>
              <a:rPr lang="en-US" dirty="0" smtClean="0"/>
              <a:t>It is involved in secretion of some exotoxins and hydrolytic enzymes involved in the pathogenesis of disease.  </a:t>
            </a:r>
          </a:p>
        </p:txBody>
      </p:sp>
    </p:spTree>
    <p:extLst>
      <p:ext uri="{BB962C8B-B14F-4D97-AF65-F5344CB8AC3E}">
        <p14:creationId xmlns="" xmlns:p14="http://schemas.microsoft.com/office/powerpoint/2010/main" xmlns:mv="urn:schemas-microsoft-com:mac:vml" xmlns:mc="http://schemas.openxmlformats.org/markup-compatibility/2006" val="35786419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Cell Membrane (=</a:t>
            </a:r>
            <a:r>
              <a:rPr lang="en-US" b="1" dirty="0" err="1" smtClean="0"/>
              <a:t>cytoplasmic</a:t>
            </a:r>
            <a:r>
              <a:rPr lang="en-US" b="1" dirty="0" smtClean="0"/>
              <a:t> membrane)</a:t>
            </a:r>
            <a:endParaRPr lang="ar-SA" dirty="0"/>
          </a:p>
        </p:txBody>
      </p:sp>
      <p:sp>
        <p:nvSpPr>
          <p:cNvPr id="3" name="Content Placeholder 2"/>
          <p:cNvSpPr>
            <a:spLocks noGrp="1"/>
          </p:cNvSpPr>
          <p:nvPr>
            <p:ph idx="1"/>
          </p:nvPr>
        </p:nvSpPr>
        <p:spPr/>
        <p:txBody>
          <a:bodyPr/>
          <a:lstStyle/>
          <a:p>
            <a:r>
              <a:rPr lang="en-US" dirty="0" smtClean="0"/>
              <a:t>It contain many proteins</a:t>
            </a:r>
          </a:p>
          <a:p>
            <a:r>
              <a:rPr lang="en-US" dirty="0" smtClean="0"/>
              <a:t>Those proteins are constantly moving.  </a:t>
            </a:r>
          </a:p>
          <a:p>
            <a:r>
              <a:rPr lang="en-US" dirty="0" smtClean="0"/>
              <a:t>For example: more than 200 different membrane proteins have been found in </a:t>
            </a:r>
            <a:r>
              <a:rPr lang="en-US" dirty="0" err="1" smtClean="0"/>
              <a:t>E.coli</a:t>
            </a:r>
            <a:r>
              <a:rPr lang="en-US" dirty="0" smtClean="0"/>
              <a:t>. Many act as a </a:t>
            </a:r>
            <a:r>
              <a:rPr lang="en-US" dirty="0" err="1" smtClean="0"/>
              <a:t>receptores</a:t>
            </a:r>
            <a:r>
              <a:rPr lang="en-US" dirty="0" smtClean="0"/>
              <a:t>. </a:t>
            </a:r>
            <a:endParaRPr lang="ar-SA"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Cell Membrane Permeability</a:t>
            </a:r>
            <a:endParaRPr lang="ar-SA" dirty="0"/>
          </a:p>
        </p:txBody>
      </p:sp>
      <p:sp>
        <p:nvSpPr>
          <p:cNvPr id="3" name="Content Placeholder 2"/>
          <p:cNvSpPr>
            <a:spLocks noGrp="1"/>
          </p:cNvSpPr>
          <p:nvPr>
            <p:ph idx="1"/>
          </p:nvPr>
        </p:nvSpPr>
        <p:spPr/>
        <p:txBody>
          <a:bodyPr>
            <a:normAutofit lnSpcReduction="10000"/>
          </a:bodyPr>
          <a:lstStyle/>
          <a:p>
            <a:r>
              <a:rPr lang="en-US" dirty="0" smtClean="0">
                <a:solidFill>
                  <a:srgbClr val="FF0000"/>
                </a:solidFill>
              </a:rPr>
              <a:t>Simple Diffusion: </a:t>
            </a:r>
          </a:p>
          <a:p>
            <a:pPr lvl="1">
              <a:buFont typeface="Wingdings" pitchFamily="2" charset="2"/>
              <a:buChar char="ü"/>
            </a:pPr>
            <a:r>
              <a:rPr lang="en-US" dirty="0" smtClean="0"/>
              <a:t>Water small hydrophobic molecules and gases.</a:t>
            </a:r>
          </a:p>
          <a:p>
            <a:pPr lvl="1">
              <a:buFont typeface="Wingdings" pitchFamily="2" charset="2"/>
              <a:buChar char="ü"/>
            </a:pPr>
            <a:endParaRPr lang="en-US" dirty="0" smtClean="0"/>
          </a:p>
          <a:p>
            <a:pPr>
              <a:buFont typeface="Wingdings" pitchFamily="2" charset="2"/>
              <a:buChar char="§"/>
            </a:pPr>
            <a:r>
              <a:rPr lang="en-US" sz="2200" dirty="0" smtClean="0">
                <a:solidFill>
                  <a:srgbClr val="FF0000"/>
                </a:solidFill>
              </a:rPr>
              <a:t>Transport system: </a:t>
            </a:r>
          </a:p>
          <a:p>
            <a:pPr>
              <a:buFont typeface="Wingdings" pitchFamily="2" charset="2"/>
              <a:buChar char="v"/>
            </a:pPr>
            <a:r>
              <a:rPr lang="en-US" dirty="0" smtClean="0">
                <a:solidFill>
                  <a:srgbClr val="2708AA"/>
                </a:solidFill>
              </a:rPr>
              <a:t>Facilitated diffusion </a:t>
            </a:r>
            <a:r>
              <a:rPr lang="en-US" dirty="0" smtClean="0">
                <a:solidFill>
                  <a:srgbClr val="2708AA"/>
                </a:solidFill>
                <a:sym typeface="Wingdings" pitchFamily="2" charset="2"/>
              </a:rPr>
              <a:t> </a:t>
            </a:r>
            <a:r>
              <a:rPr lang="en-US" dirty="0" smtClean="0">
                <a:sym typeface="Wingdings" pitchFamily="2" charset="2"/>
              </a:rPr>
              <a:t>passive transport. </a:t>
            </a:r>
          </a:p>
          <a:p>
            <a:pPr marL="571500" lvl="1" indent="-342900">
              <a:buFont typeface="Wingdings" pitchFamily="2" charset="2"/>
              <a:buChar char="ü"/>
            </a:pPr>
            <a:r>
              <a:rPr lang="en-US" dirty="0" smtClean="0">
                <a:sym typeface="Wingdings" pitchFamily="2" charset="2"/>
              </a:rPr>
              <a:t>Moving in and out until their concentration is same on </a:t>
            </a:r>
            <a:r>
              <a:rPr lang="en-US" dirty="0" err="1" smtClean="0">
                <a:sym typeface="Wingdings" pitchFamily="2" charset="2"/>
              </a:rPr>
              <a:t>bothy</a:t>
            </a:r>
            <a:r>
              <a:rPr lang="en-US" dirty="0" smtClean="0">
                <a:sym typeface="Wingdings" pitchFamily="2" charset="2"/>
              </a:rPr>
              <a:t> side of the membrane. </a:t>
            </a:r>
          </a:p>
          <a:p>
            <a:pPr marL="571500" lvl="1" indent="-342900">
              <a:buFont typeface="Wingdings" pitchFamily="2" charset="2"/>
              <a:buChar char="ü"/>
            </a:pPr>
            <a:r>
              <a:rPr lang="en-US" dirty="0" smtClean="0">
                <a:sym typeface="Wingdings" pitchFamily="2" charset="2"/>
              </a:rPr>
              <a:t>It only eliminate difference in concentration but cannot create one. </a:t>
            </a:r>
            <a:r>
              <a:rPr lang="en-US" dirty="0" smtClean="0"/>
              <a:t> </a:t>
            </a:r>
          </a:p>
          <a:p>
            <a:pPr marL="342900" indent="-342900">
              <a:buFont typeface="Wingdings" pitchFamily="2" charset="2"/>
              <a:buChar char="v"/>
            </a:pPr>
            <a:r>
              <a:rPr lang="en-US" dirty="0" smtClean="0">
                <a:solidFill>
                  <a:srgbClr val="2708AA"/>
                </a:solidFill>
              </a:rPr>
              <a:t>Active transport </a:t>
            </a:r>
            <a:r>
              <a:rPr lang="en-US" dirty="0" smtClean="0">
                <a:solidFill>
                  <a:srgbClr val="2708AA"/>
                </a:solidFill>
                <a:sym typeface="Wingdings" pitchFamily="2" charset="2"/>
              </a:rPr>
              <a:t> </a:t>
            </a:r>
            <a:r>
              <a:rPr lang="en-US" dirty="0" smtClean="0">
                <a:sym typeface="Wingdings" pitchFamily="2" charset="2"/>
              </a:rPr>
              <a:t>move compounds against concentration gradient. </a:t>
            </a:r>
            <a:endParaRPr lang="en-US" dirty="0" smtClean="0"/>
          </a:p>
          <a:p>
            <a:pPr marL="342900" indent="-342900">
              <a:buFont typeface="Wingdings" pitchFamily="2" charset="2"/>
              <a:buChar char="ü"/>
            </a:pPr>
            <a:endParaRPr lang="ar-S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Filamentous Protein Appendages</a:t>
            </a:r>
            <a:endParaRPr lang="ar-SA" dirty="0"/>
          </a:p>
        </p:txBody>
      </p:sp>
      <p:sp>
        <p:nvSpPr>
          <p:cNvPr id="3" name="Content Placeholder 2"/>
          <p:cNvSpPr>
            <a:spLocks noGrp="1"/>
          </p:cNvSpPr>
          <p:nvPr>
            <p:ph idx="1"/>
          </p:nvPr>
        </p:nvSpPr>
        <p:spPr/>
        <p:txBody>
          <a:bodyPr/>
          <a:lstStyle/>
          <a:p>
            <a:r>
              <a:rPr lang="en-US" dirty="0" smtClean="0"/>
              <a:t>Anchored in the </a:t>
            </a:r>
            <a:r>
              <a:rPr lang="en-US" dirty="0" err="1" smtClean="0"/>
              <a:t>cytoplasmic</a:t>
            </a:r>
            <a:r>
              <a:rPr lang="en-US" dirty="0" smtClean="0"/>
              <a:t> membrane and protrude out from the surface. </a:t>
            </a:r>
          </a:p>
          <a:p>
            <a:r>
              <a:rPr lang="en-US" dirty="0" smtClean="0"/>
              <a:t>Not essential but help in survival. </a:t>
            </a:r>
            <a:endParaRPr lang="ar-SA"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56313" cy="1116106"/>
          </a:xfrm>
        </p:spPr>
        <p:txBody>
          <a:bodyPr/>
          <a:lstStyle/>
          <a:p>
            <a:r>
              <a:rPr lang="en-US" b="1" dirty="0" smtClean="0">
                <a:solidFill>
                  <a:srgbClr val="772399"/>
                </a:solidFill>
              </a:rPr>
              <a:t>Flagella, </a:t>
            </a:r>
            <a:r>
              <a:rPr lang="en-US" sz="3200" dirty="0" smtClean="0">
                <a:solidFill>
                  <a:srgbClr val="772399"/>
                </a:solidFill>
              </a:rPr>
              <a:t>Appendages </a:t>
            </a:r>
            <a:r>
              <a:rPr lang="en-US" b="1" dirty="0">
                <a:solidFill>
                  <a:srgbClr val="772399"/>
                </a:solidFill>
              </a:rPr>
              <a:t/>
            </a:r>
            <a:br>
              <a:rPr lang="en-US" b="1" dirty="0">
                <a:solidFill>
                  <a:srgbClr val="772399"/>
                </a:solidFill>
              </a:rPr>
            </a:br>
            <a:endParaRPr lang="en-US" dirty="0"/>
          </a:p>
        </p:txBody>
      </p:sp>
      <p:sp>
        <p:nvSpPr>
          <p:cNvPr id="3" name="Content Placeholder 2"/>
          <p:cNvSpPr>
            <a:spLocks noGrp="1"/>
          </p:cNvSpPr>
          <p:nvPr>
            <p:ph idx="1"/>
          </p:nvPr>
        </p:nvSpPr>
        <p:spPr/>
        <p:txBody>
          <a:bodyPr>
            <a:normAutofit/>
          </a:bodyPr>
          <a:lstStyle/>
          <a:p>
            <a:pPr>
              <a:lnSpc>
                <a:spcPct val="150000"/>
              </a:lnSpc>
            </a:pPr>
            <a:r>
              <a:rPr lang="en-US" dirty="0">
                <a:solidFill>
                  <a:schemeClr val="tx1"/>
                </a:solidFill>
              </a:rPr>
              <a:t>Flagella </a:t>
            </a:r>
            <a:r>
              <a:rPr lang="en-US" b="1" dirty="0">
                <a:solidFill>
                  <a:srgbClr val="26BE57"/>
                </a:solidFill>
              </a:rPr>
              <a:t>(singular, flagellum) </a:t>
            </a:r>
            <a:r>
              <a:rPr lang="en-US" dirty="0" smtClean="0">
                <a:solidFill>
                  <a:schemeClr val="tx1"/>
                </a:solidFill>
              </a:rPr>
              <a:t>are long hair like protein structure that are found in  many species of bacteria. </a:t>
            </a:r>
          </a:p>
          <a:p>
            <a:pPr>
              <a:lnSpc>
                <a:spcPct val="150000"/>
              </a:lnSpc>
            </a:pPr>
            <a:r>
              <a:rPr lang="en-US" dirty="0" smtClean="0">
                <a:solidFill>
                  <a:schemeClr val="tx1"/>
                </a:solidFill>
              </a:rPr>
              <a:t> They may </a:t>
            </a:r>
            <a:r>
              <a:rPr lang="en-US" dirty="0">
                <a:solidFill>
                  <a:schemeClr val="tx1"/>
                </a:solidFill>
              </a:rPr>
              <a:t>be found at either or both ends of a bacterium or all over its surface. </a:t>
            </a:r>
          </a:p>
          <a:p>
            <a:pPr>
              <a:lnSpc>
                <a:spcPct val="150000"/>
              </a:lnSpc>
            </a:pPr>
            <a:r>
              <a:rPr lang="en-US" b="1" dirty="0">
                <a:solidFill>
                  <a:srgbClr val="26BE57"/>
                </a:solidFill>
              </a:rPr>
              <a:t>Function of the Flagella: </a:t>
            </a:r>
            <a:r>
              <a:rPr lang="en-US" dirty="0">
                <a:solidFill>
                  <a:schemeClr val="tx1"/>
                </a:solidFill>
              </a:rPr>
              <a:t>the flagella beat in a propeller-like motion to help the bacterium move toward </a:t>
            </a:r>
            <a:r>
              <a:rPr lang="en-US" dirty="0" smtClean="0">
                <a:solidFill>
                  <a:schemeClr val="tx1"/>
                </a:solidFill>
              </a:rPr>
              <a:t>nutrients, or away </a:t>
            </a:r>
            <a:r>
              <a:rPr lang="en-US" dirty="0">
                <a:solidFill>
                  <a:schemeClr val="tx1"/>
                </a:solidFill>
              </a:rPr>
              <a:t>from toxic </a:t>
            </a:r>
            <a:r>
              <a:rPr lang="en-US" dirty="0" smtClean="0">
                <a:solidFill>
                  <a:schemeClr val="tx1"/>
                </a:solidFill>
              </a:rPr>
              <a:t>chemicals.</a:t>
            </a:r>
            <a:endParaRPr lang="en-US" dirty="0">
              <a:solidFill>
                <a:schemeClr val="tx1"/>
              </a:solidFill>
            </a:endParaRPr>
          </a:p>
          <a:p>
            <a:endParaRPr lang="en-US" dirty="0"/>
          </a:p>
        </p:txBody>
      </p:sp>
    </p:spTree>
    <p:extLst>
      <p:ext uri="{BB962C8B-B14F-4D97-AF65-F5344CB8AC3E}">
        <p14:creationId xmlns="" xmlns:p14="http://schemas.microsoft.com/office/powerpoint/2010/main" xmlns:mv="urn:schemas-microsoft-com:mac:vml" xmlns:mc="http://schemas.openxmlformats.org/markup-compatibility/2006" val="3418009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72399"/>
                </a:solidFill>
              </a:rPr>
              <a:t>Flagella, </a:t>
            </a:r>
            <a:r>
              <a:rPr lang="en-US" sz="3200" dirty="0" smtClean="0">
                <a:solidFill>
                  <a:srgbClr val="772399"/>
                </a:solidFill>
              </a:rPr>
              <a:t>Appendages</a:t>
            </a:r>
            <a:endParaRPr lang="ar-SA" dirty="0"/>
          </a:p>
        </p:txBody>
      </p:sp>
      <p:sp>
        <p:nvSpPr>
          <p:cNvPr id="3" name="Content Placeholder 2"/>
          <p:cNvSpPr>
            <a:spLocks noGrp="1"/>
          </p:cNvSpPr>
          <p:nvPr>
            <p:ph idx="1"/>
          </p:nvPr>
        </p:nvSpPr>
        <p:spPr/>
        <p:txBody>
          <a:bodyPr/>
          <a:lstStyle/>
          <a:p>
            <a:r>
              <a:rPr lang="en-US" dirty="0" smtClean="0">
                <a:solidFill>
                  <a:schemeClr val="tx1"/>
                </a:solidFill>
              </a:rPr>
              <a:t>It can rotate &gt; 100,000 revolutions /min (move bacteria 20 body lengths/sec)</a:t>
            </a:r>
          </a:p>
          <a:p>
            <a:r>
              <a:rPr lang="en-US" dirty="0" err="1" smtClean="0">
                <a:solidFill>
                  <a:schemeClr val="tx1"/>
                </a:solidFill>
              </a:rPr>
              <a:t>Eg</a:t>
            </a:r>
            <a:r>
              <a:rPr lang="en-US" dirty="0" smtClean="0">
                <a:solidFill>
                  <a:schemeClr val="tx1"/>
                </a:solidFill>
              </a:rPr>
              <a:t>. </a:t>
            </a:r>
            <a:r>
              <a:rPr lang="en-US" i="1" dirty="0" smtClean="0">
                <a:solidFill>
                  <a:schemeClr val="tx1"/>
                </a:solidFill>
              </a:rPr>
              <a:t>Helicobacter pylori </a:t>
            </a:r>
            <a:r>
              <a:rPr lang="en-US" dirty="0" smtClean="0">
                <a:solidFill>
                  <a:schemeClr val="tx1"/>
                </a:solidFill>
              </a:rPr>
              <a:t>multiple flagella at one end </a:t>
            </a:r>
            <a:r>
              <a:rPr lang="en-US" dirty="0" smtClean="0">
                <a:solidFill>
                  <a:schemeClr val="tx1"/>
                </a:solidFill>
                <a:sym typeface="Wingdings" pitchFamily="2" charset="2"/>
              </a:rPr>
              <a:t> allow it to penetrate the viscous mucous gel that coats the stomach epithelium . </a:t>
            </a:r>
            <a:endParaRPr lang="ar-SA" dirty="0">
              <a:solidFill>
                <a:schemeClr val="tx1"/>
              </a:solidFill>
            </a:endParaRPr>
          </a:p>
        </p:txBody>
      </p:sp>
      <p:pic>
        <p:nvPicPr>
          <p:cNvPr id="1026" name="Picture 2" descr="http://anthropologynet.files.wordpress.com/2008/10/helicobacter-pylori.jpg">
            <a:hlinkClick r:id="rId2"/>
          </p:cNvPr>
          <p:cNvPicPr>
            <a:picLocks noChangeAspect="1" noChangeArrowheads="1"/>
          </p:cNvPicPr>
          <p:nvPr/>
        </p:nvPicPr>
        <p:blipFill>
          <a:blip r:embed="rId3" cstate="print"/>
          <a:srcRect/>
          <a:stretch>
            <a:fillRect/>
          </a:stretch>
        </p:blipFill>
        <p:spPr bwMode="auto">
          <a:xfrm>
            <a:off x="3352800" y="4038600"/>
            <a:ext cx="2743200" cy="2058362"/>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4_flagella.png"/>
          <p:cNvPicPr>
            <a:picLocks noGrp="1" noChangeAspect="1"/>
          </p:cNvPicPr>
          <p:nvPr>
            <p:ph idx="1"/>
          </p:nvPr>
        </p:nvPicPr>
        <p:blipFill>
          <a:blip r:embed="rId2" cstate="print"/>
          <a:stretch>
            <a:fillRect/>
          </a:stretch>
        </p:blipFill>
        <p:spPr>
          <a:xfrm>
            <a:off x="1676400" y="304800"/>
            <a:ext cx="5410200" cy="6370511"/>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Flagella</a:t>
            </a:r>
            <a:endParaRPr lang="ar-SA" dirty="0"/>
          </a:p>
        </p:txBody>
      </p:sp>
      <p:pic>
        <p:nvPicPr>
          <p:cNvPr id="1026" name="Picture 2" descr="http://classes.midlandstech.edu/carterp/courses/bio225/chap04/figure_04_08_labeled.jpg"/>
          <p:cNvPicPr>
            <a:picLocks noChangeAspect="1" noChangeArrowheads="1"/>
          </p:cNvPicPr>
          <p:nvPr/>
        </p:nvPicPr>
        <p:blipFill>
          <a:blip r:embed="rId2"/>
          <a:srcRect/>
          <a:stretch>
            <a:fillRect/>
          </a:stretch>
        </p:blipFill>
        <p:spPr bwMode="auto">
          <a:xfrm>
            <a:off x="457200" y="2057400"/>
            <a:ext cx="7678167" cy="4191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Flagella</a:t>
            </a:r>
            <a:endParaRPr lang="ar-SA" dirty="0"/>
          </a:p>
        </p:txBody>
      </p:sp>
      <p:sp>
        <p:nvSpPr>
          <p:cNvPr id="3" name="Content Placeholder 2"/>
          <p:cNvSpPr>
            <a:spLocks noGrp="1"/>
          </p:cNvSpPr>
          <p:nvPr>
            <p:ph idx="1"/>
          </p:nvPr>
        </p:nvSpPr>
        <p:spPr/>
        <p:txBody>
          <a:bodyPr/>
          <a:lstStyle/>
          <a:p>
            <a:pPr algn="just"/>
            <a:r>
              <a:rPr lang="en-US" b="1" dirty="0" smtClean="0">
                <a:solidFill>
                  <a:srgbClr val="D60093"/>
                </a:solidFill>
              </a:rPr>
              <a:t>Filament </a:t>
            </a:r>
            <a:r>
              <a:rPr lang="en-US" b="1" dirty="0" smtClean="0">
                <a:solidFill>
                  <a:srgbClr val="D60093"/>
                </a:solidFill>
                <a:sym typeface="Wingdings" pitchFamily="2" charset="2"/>
              </a:rPr>
              <a:t> </a:t>
            </a:r>
            <a:r>
              <a:rPr lang="en-US" dirty="0" smtClean="0">
                <a:solidFill>
                  <a:schemeClr val="tx1"/>
                </a:solidFill>
                <a:sym typeface="Wingdings" pitchFamily="2" charset="2"/>
              </a:rPr>
              <a:t>the portion extending into the exterior environment. It is composed of identical subunits of a protein called </a:t>
            </a:r>
            <a:r>
              <a:rPr lang="en-US" dirty="0" err="1" smtClean="0">
                <a:solidFill>
                  <a:schemeClr val="tx1"/>
                </a:solidFill>
                <a:sym typeface="Wingdings" pitchFamily="2" charset="2"/>
              </a:rPr>
              <a:t>flagellin</a:t>
            </a:r>
            <a:r>
              <a:rPr lang="en-US" dirty="0" smtClean="0">
                <a:solidFill>
                  <a:schemeClr val="tx1"/>
                </a:solidFill>
                <a:sym typeface="Wingdings" pitchFamily="2" charset="2"/>
              </a:rPr>
              <a:t>. Which form a helical structure with a hollow core. </a:t>
            </a:r>
          </a:p>
          <a:p>
            <a:pPr algn="just">
              <a:buFont typeface="Wingdings" pitchFamily="2" charset="2"/>
              <a:buChar char="§"/>
            </a:pPr>
            <a:r>
              <a:rPr lang="en-US" b="1" dirty="0" smtClean="0">
                <a:solidFill>
                  <a:srgbClr val="D60093"/>
                </a:solidFill>
              </a:rPr>
              <a:t>Basal Body </a:t>
            </a:r>
            <a:r>
              <a:rPr lang="en-US" b="1" dirty="0" smtClean="0">
                <a:solidFill>
                  <a:srgbClr val="D60093"/>
                </a:solidFill>
                <a:sym typeface="Wingdings" pitchFamily="2" charset="2"/>
              </a:rPr>
              <a:t> </a:t>
            </a:r>
            <a:r>
              <a:rPr lang="en-US" dirty="0" smtClean="0">
                <a:solidFill>
                  <a:schemeClr val="tx1"/>
                </a:solidFill>
                <a:sym typeface="Wingdings" pitchFamily="2" charset="2"/>
              </a:rPr>
              <a:t>anchors the flagellum to the cell membrane.  </a:t>
            </a:r>
          </a:p>
          <a:p>
            <a:pPr lvl="1" algn="just">
              <a:buNone/>
            </a:pPr>
            <a:r>
              <a:rPr lang="en-US" dirty="0" smtClean="0">
                <a:solidFill>
                  <a:schemeClr val="accent2">
                    <a:lumMod val="75000"/>
                    <a:lumOff val="25000"/>
                  </a:schemeClr>
                </a:solidFill>
                <a:sym typeface="Wingdings" pitchFamily="2" charset="2"/>
              </a:rPr>
              <a:t>Gram negative contain 2 pairs of rings. </a:t>
            </a:r>
          </a:p>
          <a:p>
            <a:pPr lvl="1" algn="just">
              <a:buNone/>
            </a:pPr>
            <a:r>
              <a:rPr lang="en-US" dirty="0" smtClean="0">
                <a:solidFill>
                  <a:schemeClr val="accent2">
                    <a:lumMod val="75000"/>
                    <a:lumOff val="25000"/>
                  </a:schemeClr>
                </a:solidFill>
                <a:sym typeface="Wingdings" pitchFamily="2" charset="2"/>
              </a:rPr>
              <a:t>Gram positive  contain 1 pair of ring.</a:t>
            </a:r>
          </a:p>
          <a:p>
            <a:pPr algn="just"/>
            <a:r>
              <a:rPr lang="en-US" b="1" dirty="0" smtClean="0">
                <a:solidFill>
                  <a:srgbClr val="D60093"/>
                </a:solidFill>
                <a:sym typeface="Wingdings" pitchFamily="2" charset="2"/>
              </a:rPr>
              <a:t>Hook  </a:t>
            </a:r>
            <a:r>
              <a:rPr lang="en-US" dirty="0" smtClean="0">
                <a:solidFill>
                  <a:schemeClr val="tx1"/>
                </a:solidFill>
                <a:sym typeface="Wingdings" pitchFamily="2" charset="2"/>
              </a:rPr>
              <a:t>connect the filament to the cell surface.  </a:t>
            </a:r>
            <a:endParaRPr lang="ar-SA"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Image:Chemotaxis.gif">
            <a:hlinkClick r:id="rId2" tooltip="Image:Chemotaxis.gif"/>
          </p:cNvPr>
          <p:cNvPicPr>
            <a:picLocks noChangeAspect="1" noChangeArrowheads="1"/>
          </p:cNvPicPr>
          <p:nvPr/>
        </p:nvPicPr>
        <p:blipFill>
          <a:blip r:embed="rId3"/>
          <a:srcRect/>
          <a:stretch>
            <a:fillRect/>
          </a:stretch>
        </p:blipFill>
        <p:spPr bwMode="auto">
          <a:xfrm>
            <a:off x="228600" y="152400"/>
            <a:ext cx="5464984" cy="4943475"/>
          </a:xfrm>
          <a:prstGeom prst="rect">
            <a:avLst/>
          </a:prstGeom>
          <a:noFill/>
          <a:ln>
            <a:solidFill>
              <a:srgbClr val="FF3399"/>
            </a:solidFill>
          </a:ln>
        </p:spPr>
      </p:pic>
      <p:sp>
        <p:nvSpPr>
          <p:cNvPr id="3" name="TextBox 2"/>
          <p:cNvSpPr txBox="1"/>
          <p:nvPr/>
        </p:nvSpPr>
        <p:spPr>
          <a:xfrm>
            <a:off x="5638800" y="2209800"/>
            <a:ext cx="2971800" cy="2677656"/>
          </a:xfrm>
          <a:prstGeom prst="rect">
            <a:avLst/>
          </a:prstGeom>
          <a:noFill/>
        </p:spPr>
        <p:txBody>
          <a:bodyPr wrap="square" rtlCol="1">
            <a:spAutoFit/>
          </a:bodyPr>
          <a:lstStyle/>
          <a:p>
            <a:pPr algn="ctr">
              <a:lnSpc>
                <a:spcPct val="150000"/>
              </a:lnSpc>
            </a:pPr>
            <a:r>
              <a:rPr lang="en-US" sz="1400" dirty="0" smtClean="0">
                <a:solidFill>
                  <a:schemeClr val="accent2">
                    <a:lumMod val="75000"/>
                    <a:lumOff val="25000"/>
                  </a:schemeClr>
                </a:solidFill>
              </a:rPr>
              <a:t>A) Tumbles </a:t>
            </a:r>
            <a:r>
              <a:rPr lang="en-US" sz="1400" dirty="0" smtClean="0"/>
              <a:t>last only a fraction of a second, which is sufficient to effectively randomize the </a:t>
            </a:r>
            <a:endParaRPr lang="ar-SA" sz="1400" dirty="0" smtClean="0"/>
          </a:p>
          <a:p>
            <a:pPr algn="ctr">
              <a:lnSpc>
                <a:spcPct val="150000"/>
              </a:lnSpc>
            </a:pPr>
            <a:r>
              <a:rPr lang="en-US" sz="1400" dirty="0" smtClean="0"/>
              <a:t>direction of the next run. </a:t>
            </a:r>
            <a:endParaRPr lang="ar-SA" sz="1400" dirty="0" smtClean="0"/>
          </a:p>
          <a:p>
            <a:pPr algn="ctr">
              <a:lnSpc>
                <a:spcPct val="150000"/>
              </a:lnSpc>
            </a:pPr>
            <a:endParaRPr lang="en-US" sz="1400" dirty="0" smtClean="0"/>
          </a:p>
          <a:p>
            <a:pPr algn="ctr">
              <a:lnSpc>
                <a:spcPct val="150000"/>
              </a:lnSpc>
            </a:pPr>
            <a:r>
              <a:rPr lang="en-US" sz="1400" dirty="0" smtClean="0">
                <a:solidFill>
                  <a:schemeClr val="accent2">
                    <a:lumMod val="75000"/>
                    <a:lumOff val="25000"/>
                  </a:schemeClr>
                </a:solidFill>
              </a:rPr>
              <a:t>B) Runs </a:t>
            </a:r>
            <a:r>
              <a:rPr lang="en-US" sz="1400" dirty="0" smtClean="0"/>
              <a:t>tend to be variable in length extending from a fraction of a second to several minutes</a:t>
            </a:r>
            <a:endParaRPr lang="ar-SA" sz="1400" dirty="0"/>
          </a:p>
        </p:txBody>
      </p:sp>
      <p:sp>
        <p:nvSpPr>
          <p:cNvPr id="4" name="TextBox 3"/>
          <p:cNvSpPr txBox="1"/>
          <p:nvPr/>
        </p:nvSpPr>
        <p:spPr>
          <a:xfrm>
            <a:off x="1143000" y="5410200"/>
            <a:ext cx="6107017" cy="954107"/>
          </a:xfrm>
          <a:prstGeom prst="rect">
            <a:avLst/>
          </a:prstGeom>
          <a:noFill/>
          <a:ln w="28575">
            <a:solidFill>
              <a:srgbClr val="D60093"/>
            </a:solidFill>
          </a:ln>
        </p:spPr>
        <p:txBody>
          <a:bodyPr wrap="square" rtlCol="1">
            <a:spAutoFit/>
          </a:bodyPr>
          <a:lstStyle/>
          <a:p>
            <a:pPr algn="ctr"/>
            <a:r>
              <a:rPr lang="en-US" sz="1400" b="1" dirty="0" smtClean="0">
                <a:solidFill>
                  <a:srgbClr val="00B050"/>
                </a:solidFill>
              </a:rPr>
              <a:t>Cells tumble less frequently when they sense they are moving closer to an attractant.</a:t>
            </a:r>
            <a:r>
              <a:rPr lang="en-US" sz="1400" b="1" dirty="0" smtClean="0"/>
              <a:t> </a:t>
            </a:r>
          </a:p>
          <a:p>
            <a:pPr algn="ctr"/>
            <a:r>
              <a:rPr lang="en-US" sz="1400" b="1" dirty="0" smtClean="0">
                <a:solidFill>
                  <a:srgbClr val="D60093"/>
                </a:solidFill>
              </a:rPr>
              <a:t>In contrast they tumble more frequently when they sense they are moving closer to a repellent.</a:t>
            </a:r>
            <a:r>
              <a:rPr lang="en-US" sz="1400" dirty="0" smtClean="0"/>
              <a:t> </a:t>
            </a:r>
            <a:endParaRPr lang="ar-SA"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accent2">
                    <a:lumMod val="75000"/>
                    <a:lumOff val="25000"/>
                  </a:schemeClr>
                </a:solidFill>
              </a:rPr>
              <a:t>Bacterial Structure</a:t>
            </a:r>
            <a:endParaRPr lang="en-US"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xmlns:mv="urn:schemas-microsoft-com:mac:vml" xmlns:mc="http://schemas.openxmlformats.org/markup-compatibility/2006" val="3504910549"/>
              </p:ext>
            </p:extLst>
          </p:nvPr>
        </p:nvGraphicFramePr>
        <p:xfrm>
          <a:off x="457200" y="1676400"/>
          <a:ext cx="7521575" cy="4805678"/>
        </p:xfrm>
        <a:graphic>
          <a:graphicData uri="http://schemas.openxmlformats.org/drawingml/2006/table">
            <a:tbl>
              <a:tblPr firstRow="1" bandRow="1">
                <a:tableStyleId>{5C22544A-7EE6-4342-B048-85BDC9FD1C3A}</a:tableStyleId>
              </a:tblPr>
              <a:tblGrid>
                <a:gridCol w="4282241"/>
                <a:gridCol w="3239334"/>
              </a:tblGrid>
              <a:tr h="4098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Bacterial</a:t>
                      </a:r>
                      <a:r>
                        <a:rPr lang="en-US" baseline="0" dirty="0" smtClean="0"/>
                        <a:t> Structure</a:t>
                      </a:r>
                      <a:endParaRPr lang="en-US"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accent2">
                              <a:lumMod val="75000"/>
                              <a:lumOff val="25000"/>
                            </a:schemeClr>
                          </a:solidFill>
                        </a:rPr>
                        <a:t>Exterior</a:t>
                      </a:r>
                      <a:r>
                        <a:rPr lang="en-US" b="1" baseline="0" dirty="0" smtClean="0">
                          <a:solidFill>
                            <a:schemeClr val="accent2">
                              <a:lumMod val="75000"/>
                              <a:lumOff val="25000"/>
                            </a:schemeClr>
                          </a:solidFill>
                        </a:rPr>
                        <a:t> Structures  (cell envelope)</a:t>
                      </a:r>
                      <a:endParaRPr lang="en-US" b="1" dirty="0" smtClean="0">
                        <a:solidFill>
                          <a:schemeClr val="accent2">
                            <a:lumMod val="75000"/>
                            <a:lumOff val="25000"/>
                          </a:schemeClr>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Capsule</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Cell Wall</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Cell Membrane</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772399"/>
                          </a:solidFill>
                        </a:rPr>
                        <a:t>Filamentous ProteinAppendages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Flagella</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err="1" smtClean="0"/>
                        <a:t>Pili</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073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772399"/>
                          </a:solidFill>
                        </a:rPr>
                        <a:t>Interior Structures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Cytosol (cytoplasm of the prokaryotic</a:t>
                      </a:r>
                      <a:r>
                        <a:rPr lang="en-US" baseline="0" dirty="0" smtClean="0"/>
                        <a:t> cells</a:t>
                      </a:r>
                      <a:r>
                        <a:rPr lang="en-US" dirty="0" smtClean="0"/>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Ribosomes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Nucleoid</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Plasmids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772399"/>
                          </a:solidFill>
                        </a:rPr>
                        <a:t>Endo</a:t>
                      </a:r>
                      <a:r>
                        <a:rPr lang="en-US" b="1" baseline="0" dirty="0" smtClean="0">
                          <a:solidFill>
                            <a:srgbClr val="772399"/>
                          </a:solidFill>
                        </a:rPr>
                        <a:t>s</a:t>
                      </a:r>
                      <a:r>
                        <a:rPr lang="en-US" b="1" dirty="0" smtClean="0">
                          <a:solidFill>
                            <a:srgbClr val="772399"/>
                          </a:solidFill>
                        </a:rPr>
                        <a:t>pores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xmlns:mv="urn:schemas-microsoft-com:mac:vml" xmlns:mc="http://schemas.openxmlformats.org/markup-compatibility/2006" val="3817435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72399"/>
                </a:solidFill>
              </a:rPr>
              <a:t>Flagella, </a:t>
            </a:r>
            <a:r>
              <a:rPr lang="en-US" sz="3200" dirty="0" smtClean="0">
                <a:solidFill>
                  <a:srgbClr val="772399"/>
                </a:solidFill>
              </a:rPr>
              <a:t>Appendages</a:t>
            </a:r>
            <a:endParaRPr lang="ar-SA" dirty="0"/>
          </a:p>
        </p:txBody>
      </p:sp>
      <p:sp>
        <p:nvSpPr>
          <p:cNvPr id="3" name="Content Placeholder 2"/>
          <p:cNvSpPr>
            <a:spLocks noGrp="1"/>
          </p:cNvSpPr>
          <p:nvPr>
            <p:ph idx="1"/>
          </p:nvPr>
        </p:nvSpPr>
        <p:spPr/>
        <p:txBody>
          <a:bodyPr/>
          <a:lstStyle/>
          <a:p>
            <a:endParaRPr lang="en-US" dirty="0" smtClean="0"/>
          </a:p>
          <a:p>
            <a:r>
              <a:rPr lang="en-US" dirty="0" smtClean="0">
                <a:solidFill>
                  <a:schemeClr val="accent2">
                    <a:lumMod val="75000"/>
                    <a:lumOff val="25000"/>
                  </a:schemeClr>
                </a:solidFill>
              </a:rPr>
              <a:t>Example of movements:</a:t>
            </a:r>
          </a:p>
          <a:p>
            <a:r>
              <a:rPr lang="en-US" dirty="0" smtClean="0"/>
              <a:t> </a:t>
            </a:r>
            <a:r>
              <a:rPr lang="en-US" b="1" dirty="0" err="1" smtClean="0">
                <a:solidFill>
                  <a:schemeClr val="accent2">
                    <a:lumMod val="75000"/>
                    <a:lumOff val="25000"/>
                  </a:schemeClr>
                </a:solidFill>
              </a:rPr>
              <a:t>Chemotaxis</a:t>
            </a:r>
            <a:r>
              <a:rPr lang="en-US" b="1" dirty="0" smtClean="0">
                <a:solidFill>
                  <a:schemeClr val="accent2">
                    <a:lumMod val="75000"/>
                    <a:lumOff val="25000"/>
                  </a:schemeClr>
                </a:solidFill>
              </a:rPr>
              <a:t> </a:t>
            </a:r>
            <a:r>
              <a:rPr lang="en-US" b="1" dirty="0" smtClean="0">
                <a:solidFill>
                  <a:schemeClr val="accent2">
                    <a:lumMod val="75000"/>
                    <a:lumOff val="25000"/>
                  </a:schemeClr>
                </a:solidFill>
                <a:sym typeface="Wingdings" pitchFamily="2" charset="2"/>
              </a:rPr>
              <a:t> </a:t>
            </a:r>
            <a:r>
              <a:rPr lang="en-US" dirty="0" smtClean="0">
                <a:sym typeface="Wingdings" pitchFamily="2" charset="2"/>
              </a:rPr>
              <a:t>bacteria moves toward a compound if it is a nutrient. </a:t>
            </a:r>
          </a:p>
          <a:p>
            <a:r>
              <a:rPr lang="en-US" b="1" dirty="0" err="1" smtClean="0">
                <a:solidFill>
                  <a:schemeClr val="accent2">
                    <a:lumMod val="75000"/>
                    <a:lumOff val="25000"/>
                  </a:schemeClr>
                </a:solidFill>
              </a:rPr>
              <a:t>Phototaxis</a:t>
            </a:r>
            <a:r>
              <a:rPr lang="en-US" b="1" dirty="0" smtClean="0">
                <a:solidFill>
                  <a:schemeClr val="accent2">
                    <a:lumMod val="75000"/>
                    <a:lumOff val="25000"/>
                  </a:schemeClr>
                </a:solidFill>
              </a:rPr>
              <a:t> </a:t>
            </a:r>
            <a:r>
              <a:rPr lang="en-US" b="1" dirty="0" smtClean="0">
                <a:solidFill>
                  <a:schemeClr val="accent2">
                    <a:lumMod val="75000"/>
                    <a:lumOff val="25000"/>
                  </a:schemeClr>
                </a:solidFill>
                <a:sym typeface="Wingdings" pitchFamily="2" charset="2"/>
              </a:rPr>
              <a:t> </a:t>
            </a:r>
            <a:r>
              <a:rPr lang="en-US" dirty="0" smtClean="0">
                <a:sym typeface="Wingdings" pitchFamily="2" charset="2"/>
              </a:rPr>
              <a:t>some bacteria respond to variations in light.</a:t>
            </a:r>
          </a:p>
          <a:p>
            <a:r>
              <a:rPr lang="en-US" b="1" dirty="0" err="1" smtClean="0">
                <a:solidFill>
                  <a:schemeClr val="accent2">
                    <a:lumMod val="75000"/>
                    <a:lumOff val="25000"/>
                  </a:schemeClr>
                </a:solidFill>
                <a:sym typeface="Wingdings" pitchFamily="2" charset="2"/>
              </a:rPr>
              <a:t>Aerotaxis</a:t>
            </a:r>
            <a:r>
              <a:rPr lang="en-US" b="1" dirty="0" smtClean="0">
                <a:solidFill>
                  <a:schemeClr val="accent2">
                    <a:lumMod val="75000"/>
                    <a:lumOff val="25000"/>
                  </a:schemeClr>
                </a:solidFill>
                <a:sym typeface="Wingdings" pitchFamily="2" charset="2"/>
              </a:rPr>
              <a:t>  </a:t>
            </a:r>
            <a:r>
              <a:rPr lang="en-US" dirty="0" smtClean="0">
                <a:sym typeface="Wingdings" pitchFamily="2" charset="2"/>
              </a:rPr>
              <a:t>bacteria respond to concentration </a:t>
            </a:r>
            <a:r>
              <a:rPr lang="en-US" dirty="0" err="1" smtClean="0">
                <a:sym typeface="Wingdings" pitchFamily="2" charset="2"/>
              </a:rPr>
              <a:t>fo</a:t>
            </a:r>
            <a:r>
              <a:rPr lang="en-US" dirty="0" smtClean="0">
                <a:sym typeface="Wingdings" pitchFamily="2" charset="2"/>
              </a:rPr>
              <a:t> oxygen.  </a:t>
            </a:r>
          </a:p>
          <a:p>
            <a:endParaRPr lang="ar-SA"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772399"/>
                </a:solidFill>
              </a:rPr>
              <a:t>Pili</a:t>
            </a:r>
            <a:r>
              <a:rPr lang="en-US" b="1" dirty="0" smtClean="0">
                <a:solidFill>
                  <a:srgbClr val="772399"/>
                </a:solidFill>
              </a:rPr>
              <a:t>, </a:t>
            </a:r>
            <a:r>
              <a:rPr lang="en-US" sz="3200" dirty="0">
                <a:solidFill>
                  <a:srgbClr val="772399"/>
                </a:solidFill>
              </a:rPr>
              <a:t>Appendages </a:t>
            </a:r>
            <a:endParaRPr lang="en-US" dirty="0"/>
          </a:p>
        </p:txBody>
      </p:sp>
      <p:sp>
        <p:nvSpPr>
          <p:cNvPr id="3" name="Content Placeholder 2"/>
          <p:cNvSpPr>
            <a:spLocks noGrp="1"/>
          </p:cNvSpPr>
          <p:nvPr>
            <p:ph idx="1"/>
          </p:nvPr>
        </p:nvSpPr>
        <p:spPr/>
        <p:txBody>
          <a:bodyPr>
            <a:normAutofit/>
          </a:bodyPr>
          <a:lstStyle/>
          <a:p>
            <a:pPr>
              <a:lnSpc>
                <a:spcPct val="130000"/>
              </a:lnSpc>
            </a:pPr>
            <a:r>
              <a:rPr lang="en-US" dirty="0" err="1" smtClean="0">
                <a:solidFill>
                  <a:schemeClr val="tx1"/>
                </a:solidFill>
              </a:rPr>
              <a:t>Pili</a:t>
            </a:r>
            <a:r>
              <a:rPr lang="en-US" b="1" dirty="0" smtClean="0">
                <a:solidFill>
                  <a:srgbClr val="26BE57"/>
                </a:solidFill>
              </a:rPr>
              <a:t>(singular, </a:t>
            </a:r>
            <a:r>
              <a:rPr lang="en-US" b="1" dirty="0" err="1" smtClean="0">
                <a:solidFill>
                  <a:srgbClr val="26BE57"/>
                </a:solidFill>
              </a:rPr>
              <a:t>pilus</a:t>
            </a:r>
            <a:r>
              <a:rPr lang="en-US" b="1" dirty="0" smtClean="0">
                <a:solidFill>
                  <a:srgbClr val="26BE57"/>
                </a:solidFill>
              </a:rPr>
              <a:t>) </a:t>
            </a:r>
            <a:r>
              <a:rPr lang="en-US" dirty="0" smtClean="0">
                <a:solidFill>
                  <a:schemeClr val="tx1"/>
                </a:solidFill>
              </a:rPr>
              <a:t>are short hair-like projections found all around the surface of cells of many bacteria. </a:t>
            </a:r>
          </a:p>
          <a:p>
            <a:pPr>
              <a:lnSpc>
                <a:spcPct val="130000"/>
              </a:lnSpc>
            </a:pPr>
            <a:r>
              <a:rPr lang="en-US" dirty="0" smtClean="0">
                <a:solidFill>
                  <a:schemeClr val="tx1"/>
                </a:solidFill>
              </a:rPr>
              <a:t>Composed of protein subunits arranged helically to form a long cylindrical molecule with a hollow core.</a:t>
            </a:r>
          </a:p>
          <a:p>
            <a:pPr>
              <a:lnSpc>
                <a:spcPct val="130000"/>
              </a:lnSpc>
            </a:pPr>
            <a:endParaRPr lang="en-US" dirty="0" smtClean="0">
              <a:solidFill>
                <a:schemeClr val="tx1"/>
              </a:solidFill>
            </a:endParaRPr>
          </a:p>
          <a:p>
            <a:pPr>
              <a:lnSpc>
                <a:spcPct val="130000"/>
              </a:lnSpc>
            </a:pPr>
            <a:endParaRPr lang="en-US" dirty="0">
              <a:solidFill>
                <a:schemeClr val="tx1"/>
              </a:solidFill>
            </a:endParaRPr>
          </a:p>
        </p:txBody>
      </p:sp>
    </p:spTree>
    <p:extLst>
      <p:ext uri="{BB962C8B-B14F-4D97-AF65-F5344CB8AC3E}">
        <p14:creationId xmlns="" xmlns:p14="http://schemas.microsoft.com/office/powerpoint/2010/main" xmlns:mv="urn:schemas-microsoft-com:mac:vml" xmlns:mc="http://schemas.openxmlformats.org/markup-compatibility/2006" val="27112133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72399"/>
                </a:solidFill>
              </a:rPr>
              <a:t>Function of the </a:t>
            </a:r>
            <a:r>
              <a:rPr lang="en-US" b="1" dirty="0" err="1" smtClean="0">
                <a:solidFill>
                  <a:srgbClr val="772399"/>
                </a:solidFill>
              </a:rPr>
              <a:t>Pili</a:t>
            </a:r>
            <a:endParaRPr lang="ar-SA" dirty="0"/>
          </a:p>
        </p:txBody>
      </p:sp>
      <p:sp>
        <p:nvSpPr>
          <p:cNvPr id="3" name="Content Placeholder 2"/>
          <p:cNvSpPr>
            <a:spLocks noGrp="1"/>
          </p:cNvSpPr>
          <p:nvPr>
            <p:ph idx="1"/>
          </p:nvPr>
        </p:nvSpPr>
        <p:spPr>
          <a:xfrm>
            <a:off x="498474" y="1981200"/>
            <a:ext cx="7654926" cy="4419600"/>
          </a:xfrm>
        </p:spPr>
        <p:txBody>
          <a:bodyPr>
            <a:normAutofit fontScale="92500" lnSpcReduction="20000"/>
          </a:bodyPr>
          <a:lstStyle/>
          <a:p>
            <a:pPr marL="457200" indent="-457200">
              <a:buFont typeface="+mj-lt"/>
              <a:buAutoNum type="arabicPeriod"/>
            </a:pPr>
            <a:r>
              <a:rPr lang="en-US" dirty="0" smtClean="0">
                <a:solidFill>
                  <a:schemeClr val="tx1"/>
                </a:solidFill>
              </a:rPr>
              <a:t>To enable attachment of cells to specific surfaces . It adhere by binding to a very specific molecule (called </a:t>
            </a:r>
            <a:r>
              <a:rPr lang="en-US" dirty="0" err="1" smtClean="0">
                <a:solidFill>
                  <a:schemeClr val="tx1"/>
                </a:solidFill>
              </a:rPr>
              <a:t>fimbriae</a:t>
            </a:r>
            <a:r>
              <a:rPr lang="en-US" dirty="0" smtClean="0">
                <a:solidFill>
                  <a:schemeClr val="tx1"/>
                </a:solidFill>
              </a:rPr>
              <a:t>). </a:t>
            </a:r>
          </a:p>
          <a:p>
            <a:pPr marL="457200" indent="-457200" algn="ctr">
              <a:buNone/>
            </a:pPr>
            <a:r>
              <a:rPr lang="en-US" dirty="0" smtClean="0">
                <a:solidFill>
                  <a:schemeClr val="accent2">
                    <a:lumMod val="75000"/>
                    <a:lumOff val="25000"/>
                  </a:schemeClr>
                </a:solidFill>
              </a:rPr>
              <a:t> (e.g. </a:t>
            </a:r>
            <a:r>
              <a:rPr lang="en-US" dirty="0" err="1" smtClean="0">
                <a:solidFill>
                  <a:schemeClr val="accent2">
                    <a:lumMod val="75000"/>
                    <a:lumOff val="25000"/>
                  </a:schemeClr>
                </a:solidFill>
              </a:rPr>
              <a:t>E.coli</a:t>
            </a:r>
            <a:r>
              <a:rPr lang="en-US" dirty="0" smtClean="0">
                <a:solidFill>
                  <a:schemeClr val="accent2">
                    <a:lumMod val="75000"/>
                    <a:lumOff val="25000"/>
                  </a:schemeClr>
                </a:solidFill>
              </a:rPr>
              <a:t> that cause severe watery diarrhea attach to the cells that line the small intestine through specific interactions between </a:t>
            </a:r>
            <a:r>
              <a:rPr lang="en-US" dirty="0" err="1" smtClean="0">
                <a:solidFill>
                  <a:schemeClr val="accent2">
                    <a:lumMod val="75000"/>
                    <a:lumOff val="25000"/>
                  </a:schemeClr>
                </a:solidFill>
              </a:rPr>
              <a:t>pili</a:t>
            </a:r>
            <a:r>
              <a:rPr lang="en-US" dirty="0" smtClean="0">
                <a:solidFill>
                  <a:schemeClr val="accent2">
                    <a:lumMod val="75000"/>
                    <a:lumOff val="25000"/>
                  </a:schemeClr>
                </a:solidFill>
              </a:rPr>
              <a:t> and intestine surface). </a:t>
            </a:r>
          </a:p>
          <a:p>
            <a:pPr marL="457200" indent="-457200" algn="ctr">
              <a:buNone/>
            </a:pPr>
            <a:r>
              <a:rPr lang="en-US" dirty="0" smtClean="0">
                <a:solidFill>
                  <a:srgbClr val="00B050"/>
                </a:solidFill>
              </a:rPr>
              <a:t>Without </a:t>
            </a:r>
            <a:r>
              <a:rPr lang="en-US" dirty="0" err="1" smtClean="0">
                <a:solidFill>
                  <a:srgbClr val="00B050"/>
                </a:solidFill>
              </a:rPr>
              <a:t>pili</a:t>
            </a:r>
            <a:r>
              <a:rPr lang="en-US" dirty="0" smtClean="0">
                <a:solidFill>
                  <a:srgbClr val="00B050"/>
                </a:solidFill>
              </a:rPr>
              <a:t>, many disease-causing bacteria lose their ability to infect because they are unable to attach to host tissue. </a:t>
            </a:r>
          </a:p>
          <a:p>
            <a:pPr marL="457200" indent="-457200" algn="ctr">
              <a:buNone/>
            </a:pPr>
            <a:endParaRPr lang="en-US" dirty="0" smtClean="0">
              <a:solidFill>
                <a:schemeClr val="accent2">
                  <a:lumMod val="75000"/>
                  <a:lumOff val="25000"/>
                </a:schemeClr>
              </a:solidFill>
            </a:endParaRPr>
          </a:p>
          <a:p>
            <a:pPr marL="457200" indent="-457200">
              <a:buFont typeface="+mj-lt"/>
              <a:buAutoNum type="arabicPeriod" startAt="2"/>
            </a:pPr>
            <a:r>
              <a:rPr lang="en-US" dirty="0" smtClean="0">
                <a:solidFill>
                  <a:schemeClr val="tx1"/>
                </a:solidFill>
              </a:rPr>
              <a:t>It play a role in movement of population of cells on solid media. </a:t>
            </a:r>
          </a:p>
          <a:p>
            <a:pPr marL="457200" indent="-457200">
              <a:buFont typeface="+mj-lt"/>
              <a:buAutoNum type="arabicPeriod" startAt="3"/>
            </a:pPr>
            <a:r>
              <a:rPr lang="en-US" dirty="0" smtClean="0">
                <a:solidFill>
                  <a:schemeClr val="tx1"/>
                </a:solidFill>
              </a:rPr>
              <a:t>Some are called sex </a:t>
            </a:r>
            <a:r>
              <a:rPr lang="en-US" dirty="0" err="1" smtClean="0">
                <a:solidFill>
                  <a:schemeClr val="tx1"/>
                </a:solidFill>
              </a:rPr>
              <a:t>pilus</a:t>
            </a:r>
            <a:r>
              <a:rPr lang="en-US" dirty="0" smtClean="0">
                <a:solidFill>
                  <a:schemeClr val="tx1"/>
                </a:solidFill>
              </a:rPr>
              <a:t> because it is used to join one bacterium to another as a bridge for specific type of DNA transfer. </a:t>
            </a:r>
          </a:p>
          <a:p>
            <a:endParaRPr lang="ar-SA"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c.maricopa.edu/Biology/rcotter/BIO%20205/LessonBuilders/Chapter%204%20LB/paste_image7.jpg"/>
          <p:cNvPicPr>
            <a:picLocks noChangeAspect="1" noChangeArrowheads="1"/>
          </p:cNvPicPr>
          <p:nvPr/>
        </p:nvPicPr>
        <p:blipFill>
          <a:blip r:embed="rId2"/>
          <a:srcRect/>
          <a:stretch>
            <a:fillRect/>
          </a:stretch>
        </p:blipFill>
        <p:spPr bwMode="auto">
          <a:xfrm>
            <a:off x="5410200" y="1752600"/>
            <a:ext cx="3048237" cy="3305176"/>
          </a:xfrm>
          <a:prstGeom prst="rect">
            <a:avLst/>
          </a:prstGeom>
          <a:noFill/>
        </p:spPr>
      </p:pic>
      <p:pic>
        <p:nvPicPr>
          <p:cNvPr id="1028" name="Picture 4" descr="http://www.pc.maricopa.edu/Biology/rcotter/BIO%20205/LessonBuilders/Chapter%204%20LB/paste_image8.jpg"/>
          <p:cNvPicPr>
            <a:picLocks noChangeAspect="1" noChangeArrowheads="1"/>
          </p:cNvPicPr>
          <p:nvPr/>
        </p:nvPicPr>
        <p:blipFill>
          <a:blip r:embed="rId3"/>
          <a:srcRect/>
          <a:stretch>
            <a:fillRect/>
          </a:stretch>
        </p:blipFill>
        <p:spPr bwMode="auto">
          <a:xfrm>
            <a:off x="304800" y="533400"/>
            <a:ext cx="4343400" cy="5551327"/>
          </a:xfrm>
          <a:prstGeom prst="rect">
            <a:avLst/>
          </a:prstGeom>
          <a:noFill/>
        </p:spPr>
      </p:pic>
      <p:sp>
        <p:nvSpPr>
          <p:cNvPr id="4" name="TextBox 3"/>
          <p:cNvSpPr txBox="1"/>
          <p:nvPr/>
        </p:nvSpPr>
        <p:spPr>
          <a:xfrm>
            <a:off x="6553200" y="5105400"/>
            <a:ext cx="956673" cy="369332"/>
          </a:xfrm>
          <a:prstGeom prst="rect">
            <a:avLst/>
          </a:prstGeom>
          <a:noFill/>
          <a:ln>
            <a:solidFill>
              <a:schemeClr val="accent2">
                <a:lumMod val="75000"/>
                <a:lumOff val="25000"/>
              </a:schemeClr>
            </a:solidFill>
          </a:ln>
        </p:spPr>
        <p:txBody>
          <a:bodyPr wrap="none" rtlCol="1">
            <a:spAutoFit/>
          </a:bodyPr>
          <a:lstStyle/>
          <a:p>
            <a:r>
              <a:rPr lang="en-US" dirty="0" smtClean="0">
                <a:solidFill>
                  <a:schemeClr val="accent2">
                    <a:lumMod val="75000"/>
                    <a:lumOff val="25000"/>
                  </a:schemeClr>
                </a:solidFill>
              </a:rPr>
              <a:t>Sex </a:t>
            </a:r>
            <a:r>
              <a:rPr lang="en-US" dirty="0" err="1" smtClean="0">
                <a:solidFill>
                  <a:schemeClr val="accent2">
                    <a:lumMod val="75000"/>
                    <a:lumOff val="25000"/>
                  </a:schemeClr>
                </a:solidFill>
              </a:rPr>
              <a:t>Pili</a:t>
            </a:r>
            <a:endParaRPr lang="ar-SA" dirty="0">
              <a:solidFill>
                <a:schemeClr val="accent2">
                  <a:lumMod val="75000"/>
                  <a:lumOff val="25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li.gif"/>
          <p:cNvPicPr>
            <a:picLocks noGrp="1" noChangeAspect="1"/>
          </p:cNvPicPr>
          <p:nvPr>
            <p:ph idx="1"/>
          </p:nvPr>
        </p:nvPicPr>
        <p:blipFill>
          <a:blip r:embed="rId2" cstate="print"/>
          <a:stretch>
            <a:fillRect/>
          </a:stretch>
        </p:blipFill>
        <p:spPr>
          <a:xfrm>
            <a:off x="228600" y="1524000"/>
            <a:ext cx="3670540" cy="1752600"/>
          </a:xfrm>
        </p:spPr>
      </p:pic>
      <p:pic>
        <p:nvPicPr>
          <p:cNvPr id="4098" name="Picture 2" descr="C:\Users\zozo\Desktop\Medical Microbiology CLS 212\pili2.jpg"/>
          <p:cNvPicPr>
            <a:picLocks noChangeAspect="1" noChangeArrowheads="1"/>
          </p:cNvPicPr>
          <p:nvPr/>
        </p:nvPicPr>
        <p:blipFill>
          <a:blip r:embed="rId3" cstate="print"/>
          <a:srcRect/>
          <a:stretch>
            <a:fillRect/>
          </a:stretch>
        </p:blipFill>
        <p:spPr bwMode="auto">
          <a:xfrm>
            <a:off x="3352800" y="2590800"/>
            <a:ext cx="5397321" cy="4076700"/>
          </a:xfrm>
          <a:prstGeom prst="rect">
            <a:avLst/>
          </a:prstGeom>
          <a:noFill/>
        </p:spPr>
      </p:pic>
      <p:sp>
        <p:nvSpPr>
          <p:cNvPr id="2" name="TextBox 1"/>
          <p:cNvSpPr txBox="1"/>
          <p:nvPr/>
        </p:nvSpPr>
        <p:spPr>
          <a:xfrm>
            <a:off x="1828800" y="381000"/>
            <a:ext cx="5398233" cy="830997"/>
          </a:xfrm>
          <a:prstGeom prst="rect">
            <a:avLst/>
          </a:prstGeom>
          <a:noFill/>
        </p:spPr>
        <p:txBody>
          <a:bodyPr wrap="none" rtlCol="0">
            <a:spAutoFit/>
          </a:bodyPr>
          <a:lstStyle/>
          <a:p>
            <a:r>
              <a:rPr lang="en-US" sz="4800" b="1" dirty="0" err="1">
                <a:solidFill>
                  <a:srgbClr val="772399"/>
                </a:solidFill>
              </a:rPr>
              <a:t>Pili</a:t>
            </a:r>
            <a:r>
              <a:rPr lang="en-US" sz="4800" b="1" dirty="0">
                <a:solidFill>
                  <a:srgbClr val="772399"/>
                </a:solidFill>
              </a:rPr>
              <a:t>, </a:t>
            </a:r>
            <a:r>
              <a:rPr lang="en-US" sz="4800" dirty="0">
                <a:solidFill>
                  <a:srgbClr val="772399"/>
                </a:solidFill>
              </a:rPr>
              <a:t>Appendages </a:t>
            </a:r>
            <a:endParaRPr lang="en-US" sz="48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09600"/>
            <a:ext cx="8112126" cy="1192306"/>
          </a:xfrm>
        </p:spPr>
        <p:txBody>
          <a:bodyPr/>
          <a:lstStyle/>
          <a:p>
            <a:r>
              <a:rPr lang="en-US" b="1" dirty="0">
                <a:solidFill>
                  <a:schemeClr val="accent2">
                    <a:lumMod val="75000"/>
                    <a:lumOff val="25000"/>
                  </a:schemeClr>
                </a:solidFill>
              </a:rPr>
              <a:t>C</a:t>
            </a:r>
            <a:r>
              <a:rPr lang="en-US" b="1" dirty="0" smtClean="0">
                <a:solidFill>
                  <a:schemeClr val="accent2">
                    <a:lumMod val="75000"/>
                    <a:lumOff val="25000"/>
                  </a:schemeClr>
                </a:solidFill>
              </a:rPr>
              <a:t>ytosol (cytoplasm of the bacteria)</a:t>
            </a:r>
            <a:endParaRPr lang="en-US" b="1" dirty="0">
              <a:solidFill>
                <a:schemeClr val="accent2">
                  <a:lumMod val="75000"/>
                  <a:lumOff val="25000"/>
                </a:schemeClr>
              </a:solidFill>
            </a:endParaRPr>
          </a:p>
        </p:txBody>
      </p:sp>
      <p:sp>
        <p:nvSpPr>
          <p:cNvPr id="3" name="Content Placeholder 2"/>
          <p:cNvSpPr>
            <a:spLocks noGrp="1"/>
          </p:cNvSpPr>
          <p:nvPr>
            <p:ph idx="1"/>
          </p:nvPr>
        </p:nvSpPr>
        <p:spPr>
          <a:xfrm>
            <a:off x="533400" y="1676400"/>
            <a:ext cx="7620000" cy="4953000"/>
          </a:xfrm>
        </p:spPr>
        <p:txBody>
          <a:bodyPr>
            <a:normAutofit/>
          </a:bodyPr>
          <a:lstStyle/>
          <a:p>
            <a:r>
              <a:rPr lang="en-US" dirty="0" smtClean="0">
                <a:solidFill>
                  <a:schemeClr val="tx1"/>
                </a:solidFill>
              </a:rPr>
              <a:t>It is </a:t>
            </a:r>
            <a:r>
              <a:rPr lang="en-US" dirty="0">
                <a:solidFill>
                  <a:schemeClr val="tx1"/>
                </a:solidFill>
              </a:rPr>
              <a:t>where the functions for cell growth, metabolism, and replication are carried out. </a:t>
            </a:r>
            <a:endParaRPr lang="en-US" dirty="0" smtClean="0">
              <a:solidFill>
                <a:schemeClr val="tx1"/>
              </a:solidFill>
            </a:endParaRPr>
          </a:p>
          <a:p>
            <a:r>
              <a:rPr lang="en-US" dirty="0" smtClean="0">
                <a:solidFill>
                  <a:schemeClr val="tx1"/>
                </a:solidFill>
              </a:rPr>
              <a:t>It </a:t>
            </a:r>
            <a:r>
              <a:rPr lang="en-US" dirty="0">
                <a:solidFill>
                  <a:schemeClr val="tx1"/>
                </a:solidFill>
              </a:rPr>
              <a:t>is a gel-like matrix composed of water, enzymes, nutrients, wastes, and gases and </a:t>
            </a:r>
            <a:r>
              <a:rPr lang="en-US" b="1" dirty="0">
                <a:solidFill>
                  <a:srgbClr val="26BE57"/>
                </a:solidFill>
              </a:rPr>
              <a:t>contains cell structures such as ribosomes, a </a:t>
            </a:r>
            <a:r>
              <a:rPr lang="en-US" b="1" dirty="0" smtClean="0">
                <a:solidFill>
                  <a:srgbClr val="26BE57"/>
                </a:solidFill>
              </a:rPr>
              <a:t>Nucleoid, </a:t>
            </a:r>
            <a:r>
              <a:rPr lang="en-US" b="1" dirty="0">
                <a:solidFill>
                  <a:srgbClr val="26BE57"/>
                </a:solidFill>
              </a:rPr>
              <a:t>and plasmids</a:t>
            </a:r>
            <a:r>
              <a:rPr lang="en-US" b="1" dirty="0">
                <a:solidFill>
                  <a:schemeClr val="tx1"/>
                </a:solidFill>
              </a:rPr>
              <a:t>.</a:t>
            </a:r>
          </a:p>
          <a:p>
            <a:r>
              <a:rPr lang="en-US" dirty="0">
                <a:solidFill>
                  <a:schemeClr val="tx1"/>
                </a:solidFill>
              </a:rPr>
              <a:t>The cell envelope encases the cytoplasm and all its components. </a:t>
            </a:r>
          </a:p>
          <a:p>
            <a:r>
              <a:rPr lang="en-US" dirty="0">
                <a:solidFill>
                  <a:schemeClr val="tx1"/>
                </a:solidFill>
              </a:rPr>
              <a:t>Unlike the eukaryotic (true) cells, </a:t>
            </a:r>
            <a:r>
              <a:rPr lang="en-US" b="1" dirty="0">
                <a:solidFill>
                  <a:srgbClr val="26BE57"/>
                </a:solidFill>
              </a:rPr>
              <a:t>bacteria do not have a membrane enclosed nucleus.</a:t>
            </a:r>
            <a:r>
              <a:rPr lang="en-US" dirty="0">
                <a:solidFill>
                  <a:schemeClr val="tx1"/>
                </a:solidFill>
              </a:rPr>
              <a:t>The chromosome, a single, continuous strand of DNA, is localized, but not contained, in a region of the cell called the </a:t>
            </a:r>
            <a:r>
              <a:rPr lang="en-US" b="1" dirty="0">
                <a:solidFill>
                  <a:schemeClr val="tx1"/>
                </a:solidFill>
              </a:rPr>
              <a:t>nucleoid</a:t>
            </a:r>
            <a:r>
              <a:rPr lang="en-US" dirty="0">
                <a:solidFill>
                  <a:schemeClr val="tx1"/>
                </a:solidFill>
              </a:rPr>
              <a:t>. All the other cellular components are scattered throughout the cytoplasm.</a:t>
            </a:r>
          </a:p>
          <a:p>
            <a:endParaRPr lang="en-US" dirty="0">
              <a:solidFill>
                <a:schemeClr val="tx1"/>
              </a:solidFill>
            </a:endParaRPr>
          </a:p>
          <a:p>
            <a:endParaRPr lang="en-US" dirty="0">
              <a:solidFill>
                <a:schemeClr val="tx1"/>
              </a:solidFill>
            </a:endParaRPr>
          </a:p>
        </p:txBody>
      </p:sp>
    </p:spTree>
    <p:extLst>
      <p:ext uri="{BB962C8B-B14F-4D97-AF65-F5344CB8AC3E}">
        <p14:creationId xmlns="" xmlns:p14="http://schemas.microsoft.com/office/powerpoint/2010/main" xmlns:mv="urn:schemas-microsoft-com:mac:vml" xmlns:mc="http://schemas.openxmlformats.org/markup-compatibility/2006" val="40213103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The Nucleoid</a:t>
            </a:r>
            <a:endParaRPr lang="en-US" dirty="0"/>
          </a:p>
        </p:txBody>
      </p:sp>
      <p:sp>
        <p:nvSpPr>
          <p:cNvPr id="3" name="Content Placeholder 2"/>
          <p:cNvSpPr>
            <a:spLocks noGrp="1"/>
          </p:cNvSpPr>
          <p:nvPr>
            <p:ph idx="1"/>
          </p:nvPr>
        </p:nvSpPr>
        <p:spPr>
          <a:xfrm>
            <a:off x="381000" y="3581400"/>
            <a:ext cx="8153400" cy="3048000"/>
          </a:xfrm>
        </p:spPr>
        <p:txBody>
          <a:bodyPr>
            <a:normAutofit fontScale="92500"/>
          </a:bodyPr>
          <a:lstStyle/>
          <a:p>
            <a:pPr>
              <a:lnSpc>
                <a:spcPct val="130000"/>
              </a:lnSpc>
            </a:pPr>
            <a:r>
              <a:rPr lang="en-US" dirty="0" smtClean="0">
                <a:solidFill>
                  <a:srgbClr val="000000"/>
                </a:solidFill>
              </a:rPr>
              <a:t>The chromosome of prokaryotes is an irregular mass within the cytoplasm, that is usually attached to the cytoplasmic membrane.</a:t>
            </a:r>
          </a:p>
          <a:p>
            <a:pPr>
              <a:lnSpc>
                <a:spcPct val="130000"/>
              </a:lnSpc>
            </a:pPr>
            <a:r>
              <a:rPr lang="en-US" dirty="0" smtClean="0">
                <a:solidFill>
                  <a:srgbClr val="000000"/>
                </a:solidFill>
              </a:rPr>
              <a:t>It is usually a large, circular molecule of double-stranded DNA. It is usually tightly packed into about 10% of the total volume of the cell.  </a:t>
            </a:r>
          </a:p>
          <a:p>
            <a:pPr>
              <a:lnSpc>
                <a:spcPct val="130000"/>
              </a:lnSpc>
            </a:pPr>
            <a:r>
              <a:rPr lang="en-US" dirty="0" smtClean="0">
                <a:solidFill>
                  <a:srgbClr val="000000"/>
                </a:solidFill>
              </a:rPr>
              <a:t>The absence of nuclear membrane is very important for rapid growth or prokaryotic cells in changing environments. </a:t>
            </a:r>
          </a:p>
          <a:p>
            <a:pPr>
              <a:lnSpc>
                <a:spcPct val="130000"/>
              </a:lnSpc>
            </a:pPr>
            <a:endParaRPr lang="en-US" dirty="0" smtClean="0">
              <a:solidFill>
                <a:srgbClr val="000000"/>
              </a:solidFill>
            </a:endParaRPr>
          </a:p>
          <a:p>
            <a:pPr>
              <a:lnSpc>
                <a:spcPct val="130000"/>
              </a:lnSpc>
            </a:pPr>
            <a:endParaRPr lang="en-US" dirty="0"/>
          </a:p>
        </p:txBody>
      </p:sp>
      <p:pic>
        <p:nvPicPr>
          <p:cNvPr id="4" name="Picture 3" descr="bacterialcell.jpg"/>
          <p:cNvPicPr>
            <a:picLocks noChangeAspect="1"/>
          </p:cNvPicPr>
          <p:nvPr/>
        </p:nvPicPr>
        <p:blipFill>
          <a:blip r:embed="rId2" cstate="print"/>
          <a:stretch>
            <a:fillRect/>
          </a:stretch>
        </p:blipFill>
        <p:spPr>
          <a:xfrm>
            <a:off x="4876800" y="0"/>
            <a:ext cx="4202752" cy="3420053"/>
          </a:xfrm>
          <a:prstGeom prst="rect">
            <a:avLst/>
          </a:prstGeom>
        </p:spPr>
      </p:pic>
      <p:sp>
        <p:nvSpPr>
          <p:cNvPr id="6" name="TextBox 5"/>
          <p:cNvSpPr txBox="1"/>
          <p:nvPr/>
        </p:nvSpPr>
        <p:spPr>
          <a:xfrm>
            <a:off x="381000" y="1600200"/>
            <a:ext cx="4267200" cy="1518877"/>
          </a:xfrm>
          <a:prstGeom prst="rect">
            <a:avLst/>
          </a:prstGeom>
          <a:solidFill>
            <a:schemeClr val="accent6">
              <a:lumMod val="20000"/>
              <a:lumOff val="80000"/>
            </a:schemeClr>
          </a:solidFill>
          <a:ln w="38100" cmpd="sng">
            <a:solidFill>
              <a:schemeClr val="accent2">
                <a:lumMod val="75000"/>
                <a:lumOff val="25000"/>
              </a:schemeClr>
            </a:solidFill>
          </a:ln>
        </p:spPr>
        <p:txBody>
          <a:bodyPr wrap="square" rtlCol="0">
            <a:spAutoFit/>
          </a:bodyPr>
          <a:lstStyle/>
          <a:p>
            <a:pPr algn="ctr">
              <a:lnSpc>
                <a:spcPct val="130000"/>
              </a:lnSpc>
              <a:buClr>
                <a:schemeClr val="accent2">
                  <a:lumMod val="75000"/>
                  <a:lumOff val="25000"/>
                </a:schemeClr>
              </a:buClr>
            </a:pPr>
            <a:r>
              <a:rPr lang="en-US" dirty="0"/>
              <a:t>The </a:t>
            </a:r>
            <a:r>
              <a:rPr lang="en-US" b="1" dirty="0">
                <a:solidFill>
                  <a:srgbClr val="26BE57"/>
                </a:solidFill>
              </a:rPr>
              <a:t>nucleoid</a:t>
            </a:r>
            <a:r>
              <a:rPr lang="en-US" dirty="0"/>
              <a:t> is a region of cytoplasm where the chromosomal DNA (chromosome) is located.</a:t>
            </a:r>
          </a:p>
          <a:p>
            <a:pPr algn="ctr"/>
            <a:endParaRPr lang="en-US" dirty="0"/>
          </a:p>
        </p:txBody>
      </p:sp>
      <p:sp>
        <p:nvSpPr>
          <p:cNvPr id="8" name="Rectangle 7"/>
          <p:cNvSpPr/>
          <p:nvPr/>
        </p:nvSpPr>
        <p:spPr>
          <a:xfrm>
            <a:off x="7696200" y="2667000"/>
            <a:ext cx="1219200" cy="1524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19600" y="914400"/>
            <a:ext cx="1371600" cy="6096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029200" y="457200"/>
            <a:ext cx="1600200" cy="6858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096000" y="152400"/>
            <a:ext cx="1219200" cy="6096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7696200" y="2667000"/>
            <a:ext cx="1371600" cy="381000"/>
          </a:xfrm>
          <a:prstGeom prst="rect">
            <a:avLst/>
          </a:prstGeom>
          <a:solidFill>
            <a:schemeClr val="accent6">
              <a:lumMod val="20000"/>
              <a:lumOff val="80000"/>
            </a:schemeClr>
          </a:solidFill>
          <a:ln>
            <a:solidFill>
              <a:schemeClr val="tx1"/>
            </a:solidFill>
          </a:ln>
        </p:spPr>
        <p:txBody>
          <a:bodyPr wrap="square" rtlCol="0">
            <a:spAutoFit/>
          </a:bodyPr>
          <a:lstStyle/>
          <a:p>
            <a:pPr algn="ctr"/>
            <a:r>
              <a:rPr lang="en-US" dirty="0" smtClean="0"/>
              <a:t>Nucleoid</a:t>
            </a:r>
            <a:endParaRPr lang="en-US" dirty="0"/>
          </a:p>
        </p:txBody>
      </p:sp>
      <p:cxnSp>
        <p:nvCxnSpPr>
          <p:cNvPr id="15" name="Straight Arrow Connector 14"/>
          <p:cNvCxnSpPr>
            <a:endCxn id="13" idx="1"/>
          </p:cNvCxnSpPr>
          <p:nvPr/>
        </p:nvCxnSpPr>
        <p:spPr>
          <a:xfrm>
            <a:off x="6705600" y="2057400"/>
            <a:ext cx="990600" cy="800100"/>
          </a:xfrm>
          <a:prstGeom prst="straightConnector1">
            <a:avLst/>
          </a:prstGeom>
          <a:ln w="57150" cmpd="sng">
            <a:solidFill>
              <a:schemeClr val="accent2">
                <a:lumMod val="75000"/>
                <a:lumOff val="25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xmlns:mv="urn:schemas-microsoft-com:mac:vml" xmlns:mc="http://schemas.openxmlformats.org/markup-compatibility/2006" val="13466632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Ribosomes</a:t>
            </a:r>
            <a:endParaRPr lang="en-US" dirty="0">
              <a:solidFill>
                <a:schemeClr val="accent2">
                  <a:lumMod val="75000"/>
                  <a:lumOff val="25000"/>
                </a:schemeClr>
              </a:solidFill>
            </a:endParaRPr>
          </a:p>
        </p:txBody>
      </p:sp>
      <p:sp>
        <p:nvSpPr>
          <p:cNvPr id="5" name="TextBox 4"/>
          <p:cNvSpPr txBox="1"/>
          <p:nvPr/>
        </p:nvSpPr>
        <p:spPr>
          <a:xfrm>
            <a:off x="304800" y="1524000"/>
            <a:ext cx="4572000" cy="1237262"/>
          </a:xfrm>
          <a:prstGeom prst="rect">
            <a:avLst/>
          </a:prstGeom>
          <a:solidFill>
            <a:srgbClr val="FFFEBA"/>
          </a:solidFill>
          <a:ln w="28575" cmpd="sng">
            <a:solidFill>
              <a:srgbClr val="772399"/>
            </a:solidFill>
          </a:ln>
        </p:spPr>
        <p:txBody>
          <a:bodyPr wrap="square" rtlCol="0">
            <a:spAutoFit/>
          </a:bodyPr>
          <a:lstStyle/>
          <a:p>
            <a:pPr algn="ctr">
              <a:lnSpc>
                <a:spcPct val="140000"/>
              </a:lnSpc>
            </a:pPr>
            <a:r>
              <a:rPr lang="en-US" dirty="0" smtClean="0"/>
              <a:t>Involved in protein synthesis, they translate the genetic code form nucleic acid to that of amino acids</a:t>
            </a:r>
            <a:endParaRPr lang="en-US" dirty="0"/>
          </a:p>
        </p:txBody>
      </p:sp>
      <p:pic>
        <p:nvPicPr>
          <p:cNvPr id="6" name="Picture 5" descr="bacterialcell.jpg"/>
          <p:cNvPicPr>
            <a:picLocks noChangeAspect="1"/>
          </p:cNvPicPr>
          <p:nvPr/>
        </p:nvPicPr>
        <p:blipFill>
          <a:blip r:embed="rId2" cstate="print"/>
          <a:stretch>
            <a:fillRect/>
          </a:stretch>
        </p:blipFill>
        <p:spPr>
          <a:xfrm>
            <a:off x="4925761" y="76200"/>
            <a:ext cx="4202752" cy="3420053"/>
          </a:xfrm>
          <a:prstGeom prst="rect">
            <a:avLst/>
          </a:prstGeom>
        </p:spPr>
      </p:pic>
      <p:sp>
        <p:nvSpPr>
          <p:cNvPr id="7" name="Content Placeholder 6"/>
          <p:cNvSpPr>
            <a:spLocks noGrp="1"/>
          </p:cNvSpPr>
          <p:nvPr>
            <p:ph idx="1"/>
          </p:nvPr>
        </p:nvSpPr>
        <p:spPr>
          <a:xfrm>
            <a:off x="498474" y="3429000"/>
            <a:ext cx="6588125" cy="3124200"/>
          </a:xfrm>
        </p:spPr>
        <p:txBody>
          <a:bodyPr/>
          <a:lstStyle/>
          <a:p>
            <a:r>
              <a:rPr lang="en-US" dirty="0" smtClean="0">
                <a:solidFill>
                  <a:schemeClr val="tx1"/>
                </a:solidFill>
              </a:rPr>
              <a:t>It is much more abundant than in the cytoplasm of eukaryotic cells </a:t>
            </a:r>
            <a:r>
              <a:rPr lang="en-US" dirty="0" smtClean="0">
                <a:solidFill>
                  <a:schemeClr val="tx1"/>
                </a:solidFill>
                <a:sym typeface="Wingdings"/>
              </a:rPr>
              <a:t> this is a reflection of the higher growth rate of bacteria. </a:t>
            </a:r>
          </a:p>
          <a:p>
            <a:r>
              <a:rPr lang="en-US" dirty="0" smtClean="0">
                <a:solidFill>
                  <a:schemeClr val="tx1"/>
                </a:solidFill>
                <a:sym typeface="Wingdings"/>
              </a:rPr>
              <a:t>Ribosomes of prokaryotic cells  70S  </a:t>
            </a:r>
            <a:r>
              <a:rPr lang="en-US" dirty="0" smtClean="0">
                <a:solidFill>
                  <a:schemeClr val="accent2">
                    <a:lumMod val="75000"/>
                    <a:lumOff val="25000"/>
                  </a:schemeClr>
                </a:solidFill>
                <a:sym typeface="Wingdings"/>
              </a:rPr>
              <a:t>(composed of 2 subunits 30S – 50S)</a:t>
            </a:r>
            <a:r>
              <a:rPr lang="en-US" dirty="0" smtClean="0">
                <a:solidFill>
                  <a:schemeClr val="tx1"/>
                </a:solidFill>
                <a:sym typeface="Wingdings"/>
              </a:rPr>
              <a:t> are smaller in size than ribosomes of eukaryotic cells 80S. </a:t>
            </a:r>
          </a:p>
          <a:p>
            <a:r>
              <a:rPr lang="en-US" dirty="0" smtClean="0">
                <a:solidFill>
                  <a:schemeClr val="tx1"/>
                </a:solidFill>
              </a:rPr>
              <a:t>They differ in structure </a:t>
            </a:r>
            <a:r>
              <a:rPr lang="en-US" dirty="0" err="1" smtClean="0">
                <a:solidFill>
                  <a:schemeClr val="tx1"/>
                </a:solidFill>
              </a:rPr>
              <a:t>wich</a:t>
            </a:r>
            <a:r>
              <a:rPr lang="en-US" dirty="0" smtClean="0">
                <a:solidFill>
                  <a:schemeClr val="tx1"/>
                </a:solidFill>
              </a:rPr>
              <a:t> make them a target for certain antibiotics. </a:t>
            </a:r>
            <a:endParaRPr lang="en-US" dirty="0">
              <a:solidFill>
                <a:schemeClr val="tx1"/>
              </a:solidFill>
            </a:endParaRPr>
          </a:p>
        </p:txBody>
      </p:sp>
      <p:sp>
        <p:nvSpPr>
          <p:cNvPr id="8" name="Rectangle 7"/>
          <p:cNvSpPr/>
          <p:nvPr/>
        </p:nvSpPr>
        <p:spPr>
          <a:xfrm>
            <a:off x="7772400" y="2743200"/>
            <a:ext cx="1295400" cy="4572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7924800" y="2895600"/>
            <a:ext cx="1295400" cy="4572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4876800" y="609600"/>
            <a:ext cx="914400" cy="10668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5638800" y="152400"/>
            <a:ext cx="1447800" cy="8382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4495800" y="990600"/>
            <a:ext cx="1447800" cy="457200"/>
          </a:xfrm>
          <a:prstGeom prst="rect">
            <a:avLst/>
          </a:prstGeom>
          <a:solidFill>
            <a:schemeClr val="accent6">
              <a:lumMod val="20000"/>
              <a:lumOff val="80000"/>
            </a:schemeClr>
          </a:solidFill>
          <a:ln w="1905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rgbClr val="000000"/>
                </a:solidFill>
              </a:rPr>
              <a:t>Ribosomes</a:t>
            </a:r>
            <a:endParaRPr lang="en-US" dirty="0">
              <a:solidFill>
                <a:srgbClr val="000000"/>
              </a:solidFill>
            </a:endParaRPr>
          </a:p>
        </p:txBody>
      </p:sp>
      <p:cxnSp>
        <p:nvCxnSpPr>
          <p:cNvPr id="14" name="Straight Arrow Connector 13"/>
          <p:cNvCxnSpPr/>
          <p:nvPr/>
        </p:nvCxnSpPr>
        <p:spPr>
          <a:xfrm flipH="1" flipV="1">
            <a:off x="5867400" y="1295400"/>
            <a:ext cx="609600" cy="533400"/>
          </a:xfrm>
          <a:prstGeom prst="straightConnector1">
            <a:avLst/>
          </a:prstGeom>
          <a:ln w="28575"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flipV="1">
            <a:off x="5867400" y="1295400"/>
            <a:ext cx="609600" cy="381000"/>
          </a:xfrm>
          <a:prstGeom prst="straightConnector1">
            <a:avLst/>
          </a:prstGeom>
          <a:ln w="28575"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xmlns:mv="urn:schemas-microsoft-com:mac:vml" xmlns:mc="http://schemas.openxmlformats.org/markup-compatibility/2006" val="30294799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Granules</a:t>
            </a:r>
            <a:endParaRPr lang="ar-SA" dirty="0"/>
          </a:p>
        </p:txBody>
      </p:sp>
      <p:sp>
        <p:nvSpPr>
          <p:cNvPr id="3" name="Content Placeholder 2"/>
          <p:cNvSpPr>
            <a:spLocks noGrp="1"/>
          </p:cNvSpPr>
          <p:nvPr>
            <p:ph idx="1"/>
          </p:nvPr>
        </p:nvSpPr>
        <p:spPr/>
        <p:txBody>
          <a:bodyPr/>
          <a:lstStyle/>
          <a:p>
            <a:r>
              <a:rPr lang="en-US" dirty="0" smtClean="0">
                <a:solidFill>
                  <a:schemeClr val="tx1"/>
                </a:solidFill>
              </a:rPr>
              <a:t>Used to store nutrient that the cell has in relative excess.</a:t>
            </a:r>
          </a:p>
          <a:p>
            <a:r>
              <a:rPr lang="en-US" dirty="0" smtClean="0">
                <a:solidFill>
                  <a:schemeClr val="tx1"/>
                </a:solidFill>
              </a:rPr>
              <a:t> Bacteria use </a:t>
            </a:r>
            <a:r>
              <a:rPr lang="en-US" b="1" dirty="0" smtClean="0">
                <a:solidFill>
                  <a:schemeClr val="tx1"/>
                </a:solidFill>
              </a:rPr>
              <a:t>granules</a:t>
            </a:r>
            <a:r>
              <a:rPr lang="en-US" dirty="0" smtClean="0">
                <a:solidFill>
                  <a:schemeClr val="tx1"/>
                </a:solidFill>
              </a:rPr>
              <a:t> to store minerals and nutrients (lipids, carbohydrates, phosphates, sulfur or metals) for the cell to use when needed.</a:t>
            </a:r>
            <a:endParaRPr lang="ar-SA" dirty="0">
              <a:solidFill>
                <a:schemeClr val="tx1"/>
              </a:solidFill>
            </a:endParaRPr>
          </a:p>
        </p:txBody>
      </p:sp>
      <p:pic>
        <p:nvPicPr>
          <p:cNvPr id="80898" name="Picture 2" descr="paste_image24.jpg"/>
          <p:cNvPicPr>
            <a:picLocks noChangeAspect="1" noChangeArrowheads="1"/>
          </p:cNvPicPr>
          <p:nvPr/>
        </p:nvPicPr>
        <p:blipFill>
          <a:blip r:embed="rId2"/>
          <a:srcRect/>
          <a:stretch>
            <a:fillRect/>
          </a:stretch>
        </p:blipFill>
        <p:spPr bwMode="auto">
          <a:xfrm>
            <a:off x="2438400" y="3581400"/>
            <a:ext cx="4343400" cy="3165712"/>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Plasmids</a:t>
            </a:r>
            <a:endParaRPr lang="en-US" dirty="0"/>
          </a:p>
        </p:txBody>
      </p:sp>
      <p:sp>
        <p:nvSpPr>
          <p:cNvPr id="3" name="Content Placeholder 2"/>
          <p:cNvSpPr>
            <a:spLocks noGrp="1"/>
          </p:cNvSpPr>
          <p:nvPr>
            <p:ph idx="1"/>
          </p:nvPr>
        </p:nvSpPr>
        <p:spPr>
          <a:xfrm>
            <a:off x="228600" y="1143000"/>
            <a:ext cx="4683125" cy="3429000"/>
          </a:xfrm>
        </p:spPr>
        <p:txBody>
          <a:bodyPr>
            <a:normAutofit lnSpcReduction="10000"/>
          </a:bodyPr>
          <a:lstStyle/>
          <a:p>
            <a:r>
              <a:rPr lang="en-US" dirty="0">
                <a:solidFill>
                  <a:srgbClr val="000000"/>
                </a:solidFill>
              </a:rPr>
              <a:t>Plasmids are small </a:t>
            </a:r>
            <a:r>
              <a:rPr lang="en-US" dirty="0" smtClean="0">
                <a:solidFill>
                  <a:srgbClr val="000000"/>
                </a:solidFill>
              </a:rPr>
              <a:t>usually circular, double-stranded DNA.</a:t>
            </a:r>
          </a:p>
          <a:p>
            <a:r>
              <a:rPr lang="en-US" dirty="0" smtClean="0">
                <a:solidFill>
                  <a:srgbClr val="000000"/>
                </a:solidFill>
              </a:rPr>
              <a:t>It is separated from the chromosome, and they are not involved in reproduction. </a:t>
            </a:r>
          </a:p>
          <a:p>
            <a:r>
              <a:rPr lang="en-US" dirty="0" smtClean="0">
                <a:solidFill>
                  <a:srgbClr val="000000"/>
                </a:solidFill>
              </a:rPr>
              <a:t>They are found in many strains of bacteria. </a:t>
            </a:r>
          </a:p>
          <a:p>
            <a:r>
              <a:rPr lang="en-US" dirty="0" smtClean="0">
                <a:solidFill>
                  <a:srgbClr val="000000"/>
                </a:solidFill>
              </a:rPr>
              <a:t>A single bacterial cell can harbor multiple types of plasmids. </a:t>
            </a:r>
          </a:p>
          <a:p>
            <a:endParaRPr lang="en-US" dirty="0"/>
          </a:p>
          <a:p>
            <a:endParaRPr lang="en-US" b="1" dirty="0">
              <a:solidFill>
                <a:srgbClr val="26BE57"/>
              </a:solidFill>
            </a:endParaRPr>
          </a:p>
          <a:p>
            <a:endParaRPr lang="en-US" dirty="0">
              <a:solidFill>
                <a:schemeClr val="tx1"/>
              </a:solidFill>
            </a:endParaRPr>
          </a:p>
        </p:txBody>
      </p:sp>
      <p:pic>
        <p:nvPicPr>
          <p:cNvPr id="5" name="Content Placeholder 3"/>
          <p:cNvPicPr>
            <a:picLocks noChangeAspect="1"/>
          </p:cNvPicPr>
          <p:nvPr/>
        </p:nvPicPr>
        <p:blipFill rotWithShape="1">
          <a:blip r:embed="rId2"/>
          <a:srcRect l="95" r="637"/>
          <a:stretch/>
        </p:blipFill>
        <p:spPr>
          <a:xfrm>
            <a:off x="5042433" y="152401"/>
            <a:ext cx="4092318" cy="3733800"/>
          </a:xfrm>
          <a:prstGeom prst="rect">
            <a:avLst/>
          </a:prstGeom>
        </p:spPr>
      </p:pic>
      <p:sp>
        <p:nvSpPr>
          <p:cNvPr id="7" name="TextBox 6"/>
          <p:cNvSpPr txBox="1"/>
          <p:nvPr/>
        </p:nvSpPr>
        <p:spPr>
          <a:xfrm>
            <a:off x="457200" y="4953000"/>
            <a:ext cx="8001000" cy="1518877"/>
          </a:xfrm>
          <a:prstGeom prst="rect">
            <a:avLst/>
          </a:prstGeom>
          <a:solidFill>
            <a:srgbClr val="FFFEBA"/>
          </a:solidFill>
          <a:ln w="19050" cmpd="sng">
            <a:solidFill>
              <a:schemeClr val="tx1"/>
            </a:solidFill>
          </a:ln>
        </p:spPr>
        <p:txBody>
          <a:bodyPr wrap="square" rtlCol="0">
            <a:spAutoFit/>
          </a:bodyPr>
          <a:lstStyle/>
          <a:p>
            <a:pPr algn="ctr">
              <a:lnSpc>
                <a:spcPct val="130000"/>
              </a:lnSpc>
            </a:pPr>
            <a:r>
              <a:rPr lang="en-US" b="1" dirty="0">
                <a:solidFill>
                  <a:srgbClr val="FF3B5B"/>
                </a:solidFill>
              </a:rPr>
              <a:t>Plasmids replicate independently of the chromosome </a:t>
            </a:r>
            <a:r>
              <a:rPr lang="en-US" dirty="0">
                <a:solidFill>
                  <a:srgbClr val="000000"/>
                </a:solidFill>
              </a:rPr>
              <a:t>and, while not essential for survival, appear to give bacteria a selective advantage. For example, many plasmids code for the production of one or more enzymes that destroy certain antibiotics (resistance to that antibiotic). </a:t>
            </a:r>
          </a:p>
        </p:txBody>
      </p:sp>
      <p:pic>
        <p:nvPicPr>
          <p:cNvPr id="8" name="Picture 7"/>
          <p:cNvPicPr>
            <a:picLocks noChangeAspect="1"/>
          </p:cNvPicPr>
          <p:nvPr/>
        </p:nvPicPr>
        <p:blipFill>
          <a:blip r:embed="rId3"/>
          <a:stretch>
            <a:fillRect/>
          </a:stretch>
        </p:blipFill>
        <p:spPr>
          <a:xfrm>
            <a:off x="4571999" y="3886200"/>
            <a:ext cx="2018117" cy="933669"/>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505261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2"/>
          </a:xfrm>
        </p:spPr>
        <p:txBody>
          <a:bodyPr/>
          <a:lstStyle/>
          <a:p>
            <a:pPr algn="ctr"/>
            <a:r>
              <a:rPr lang="en-US" sz="4000" b="1" dirty="0" smtClean="0">
                <a:solidFill>
                  <a:srgbClr val="772399"/>
                </a:solidFill>
              </a:rPr>
              <a:t>Exterior Structures</a:t>
            </a:r>
            <a:endParaRPr lang="x-none" sz="4000" b="1" dirty="0">
              <a:solidFill>
                <a:srgbClr val="772399"/>
              </a:solidFill>
            </a:endParaRPr>
          </a:p>
        </p:txBody>
      </p:sp>
      <p:sp>
        <p:nvSpPr>
          <p:cNvPr id="3" name="Content Placeholder 2"/>
          <p:cNvSpPr>
            <a:spLocks noGrp="1"/>
          </p:cNvSpPr>
          <p:nvPr>
            <p:ph idx="1"/>
          </p:nvPr>
        </p:nvSpPr>
        <p:spPr>
          <a:xfrm>
            <a:off x="457200" y="1524000"/>
            <a:ext cx="4648200" cy="5029200"/>
          </a:xfrm>
        </p:spPr>
        <p:txBody>
          <a:bodyPr>
            <a:normAutofit/>
          </a:bodyPr>
          <a:lstStyle/>
          <a:p>
            <a:pPr algn="l" rtl="0">
              <a:lnSpc>
                <a:spcPct val="120000"/>
              </a:lnSpc>
            </a:pPr>
            <a:r>
              <a:rPr lang="en-US" dirty="0" smtClean="0">
                <a:solidFill>
                  <a:schemeClr val="tx1"/>
                </a:solidFill>
              </a:rPr>
              <a:t>The exterior structure (cell envelope) is made up of </a:t>
            </a:r>
            <a:r>
              <a:rPr lang="en-US" b="1" dirty="0" smtClean="0">
                <a:solidFill>
                  <a:srgbClr val="26BE57"/>
                </a:solidFill>
              </a:rPr>
              <a:t>two to three layers:</a:t>
            </a:r>
          </a:p>
          <a:p>
            <a:pPr algn="l" rtl="0"/>
            <a:endParaRPr lang="en-US" b="1" dirty="0" smtClean="0">
              <a:solidFill>
                <a:srgbClr val="26BE57"/>
              </a:solidFill>
            </a:endParaRPr>
          </a:p>
          <a:p>
            <a:pPr lvl="1">
              <a:lnSpc>
                <a:spcPct val="130000"/>
              </a:lnSpc>
              <a:buFont typeface="Wingdings" charset="2"/>
              <a:buChar char="ü"/>
            </a:pPr>
            <a:r>
              <a:rPr lang="en-US" dirty="0">
                <a:solidFill>
                  <a:schemeClr val="tx1"/>
                </a:solidFill>
              </a:rPr>
              <a:t>I</a:t>
            </a:r>
            <a:r>
              <a:rPr lang="en-US" dirty="0" smtClean="0">
                <a:solidFill>
                  <a:schemeClr val="tx1"/>
                </a:solidFill>
              </a:rPr>
              <a:t>n </a:t>
            </a:r>
            <a:r>
              <a:rPr lang="en-US" dirty="0">
                <a:solidFill>
                  <a:schemeClr val="tx1"/>
                </a:solidFill>
              </a:rPr>
              <a:t>some species of bacteria an outer capsule.</a:t>
            </a:r>
          </a:p>
          <a:p>
            <a:pPr lvl="1">
              <a:lnSpc>
                <a:spcPct val="130000"/>
              </a:lnSpc>
              <a:buFont typeface="Wingdings" charset="2"/>
              <a:buChar char="ü"/>
            </a:pPr>
            <a:r>
              <a:rPr lang="en-US" dirty="0">
                <a:solidFill>
                  <a:schemeClr val="tx1"/>
                </a:solidFill>
              </a:rPr>
              <a:t>C</a:t>
            </a:r>
            <a:r>
              <a:rPr lang="en-US" dirty="0" smtClean="0">
                <a:solidFill>
                  <a:schemeClr val="tx1"/>
                </a:solidFill>
              </a:rPr>
              <a:t>ell </a:t>
            </a:r>
            <a:r>
              <a:rPr lang="en-US" dirty="0">
                <a:solidFill>
                  <a:schemeClr val="tx1"/>
                </a:solidFill>
              </a:rPr>
              <a:t>wall.</a:t>
            </a:r>
          </a:p>
          <a:p>
            <a:pPr lvl="1">
              <a:lnSpc>
                <a:spcPct val="130000"/>
              </a:lnSpc>
              <a:buFont typeface="Wingdings" charset="2"/>
              <a:buChar char="ü"/>
            </a:pPr>
            <a:r>
              <a:rPr lang="en-US" sz="2000" dirty="0">
                <a:solidFill>
                  <a:schemeClr val="tx1"/>
                </a:solidFill>
              </a:rPr>
              <a:t>C</a:t>
            </a:r>
            <a:r>
              <a:rPr lang="en-US" sz="2000" dirty="0" smtClean="0">
                <a:solidFill>
                  <a:schemeClr val="tx1"/>
                </a:solidFill>
              </a:rPr>
              <a:t>ytoplasmic membrane.</a:t>
            </a:r>
          </a:p>
          <a:p>
            <a:pPr lvl="1">
              <a:lnSpc>
                <a:spcPct val="130000"/>
              </a:lnSpc>
              <a:buFont typeface="Wingdings" charset="2"/>
              <a:buChar char="ü"/>
            </a:pPr>
            <a:endParaRPr lang="en-US" dirty="0" smtClean="0"/>
          </a:p>
          <a:p>
            <a:pPr algn="l" rtl="0"/>
            <a:endParaRPr lang="en-US" sz="4800" b="1" dirty="0" smtClean="0"/>
          </a:p>
          <a:p>
            <a:pPr algn="l" rtl="0"/>
            <a:endParaRPr lang="x-none" sz="3600" dirty="0"/>
          </a:p>
        </p:txBody>
      </p:sp>
      <p:pic>
        <p:nvPicPr>
          <p:cNvPr id="4" name="Content Placeholder 4" descr="bacteria_cell_wall.jpg"/>
          <p:cNvPicPr>
            <a:picLocks noChangeAspect="1"/>
          </p:cNvPicPr>
          <p:nvPr/>
        </p:nvPicPr>
        <p:blipFill>
          <a:blip r:embed="rId2" cstate="print"/>
          <a:srcRect l="4631" t="6367" r="47377" b="22003"/>
          <a:stretch>
            <a:fillRect/>
          </a:stretch>
        </p:blipFill>
        <p:spPr>
          <a:xfrm>
            <a:off x="5410200" y="1752600"/>
            <a:ext cx="3596640" cy="4149969"/>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solidFill>
                  <a:schemeClr val="accent2">
                    <a:lumMod val="75000"/>
                    <a:lumOff val="25000"/>
                  </a:schemeClr>
                </a:solidFill>
              </a:rPr>
              <a:t>How are plasmids passed on from one bacteria to the other??</a:t>
            </a:r>
            <a:endParaRPr lang="en-US" sz="3200" b="1" dirty="0">
              <a:solidFill>
                <a:schemeClr val="accent2">
                  <a:lumMod val="75000"/>
                  <a:lumOff val="25000"/>
                </a:schemeClr>
              </a:solidFill>
            </a:endParaRPr>
          </a:p>
        </p:txBody>
      </p:sp>
      <p:sp>
        <p:nvSpPr>
          <p:cNvPr id="3" name="Content Placeholder 2"/>
          <p:cNvSpPr>
            <a:spLocks noGrp="1"/>
          </p:cNvSpPr>
          <p:nvPr>
            <p:ph idx="1"/>
          </p:nvPr>
        </p:nvSpPr>
        <p:spPr/>
        <p:txBody>
          <a:bodyPr/>
          <a:lstStyle/>
          <a:p>
            <a:r>
              <a:rPr lang="en-US" b="1" dirty="0">
                <a:solidFill>
                  <a:srgbClr val="26BE57"/>
                </a:solidFill>
              </a:rPr>
              <a:t>Plasmids are passed-on to other bacteria through </a:t>
            </a:r>
            <a:r>
              <a:rPr lang="en-US" b="1" u="sng" dirty="0">
                <a:solidFill>
                  <a:srgbClr val="26BE57"/>
                </a:solidFill>
              </a:rPr>
              <a:t>Two ways: </a:t>
            </a:r>
            <a:endParaRPr lang="en-US" b="1" u="sng" dirty="0" smtClean="0">
              <a:solidFill>
                <a:srgbClr val="26BE57"/>
              </a:solidFill>
            </a:endParaRPr>
          </a:p>
          <a:p>
            <a:pPr marL="0" indent="0">
              <a:buNone/>
            </a:pPr>
            <a:r>
              <a:rPr lang="en-US" b="1" u="sng" dirty="0" smtClean="0">
                <a:solidFill>
                  <a:srgbClr val="26BE57"/>
                </a:solidFill>
              </a:rPr>
              <a:t>1. </a:t>
            </a:r>
            <a:r>
              <a:rPr lang="en-US" dirty="0"/>
              <a:t>For most plasmid types, copies in the cytoplasm are passed on to daughter cells </a:t>
            </a:r>
            <a:r>
              <a:rPr lang="en-US" b="1" dirty="0">
                <a:solidFill>
                  <a:srgbClr val="FF3B5B"/>
                </a:solidFill>
              </a:rPr>
              <a:t>during binary fission</a:t>
            </a:r>
            <a:r>
              <a:rPr lang="en-US" dirty="0">
                <a:solidFill>
                  <a:srgbClr val="FF3B5B"/>
                </a:solidFill>
              </a:rPr>
              <a:t>. </a:t>
            </a:r>
            <a:endParaRPr lang="x-none" dirty="0">
              <a:solidFill>
                <a:srgbClr val="FF3B5B"/>
              </a:solidFill>
            </a:endParaRPr>
          </a:p>
          <a:p>
            <a:pPr marL="0" indent="0">
              <a:buNone/>
            </a:pPr>
            <a:endParaRPr lang="en-US" b="1" u="sng" dirty="0">
              <a:solidFill>
                <a:srgbClr val="26BE57"/>
              </a:solidFill>
            </a:endParaRPr>
          </a:p>
          <a:p>
            <a:endParaRPr lang="en-US" dirty="0"/>
          </a:p>
        </p:txBody>
      </p:sp>
      <p:pic>
        <p:nvPicPr>
          <p:cNvPr id="4" name="Picture 3"/>
          <p:cNvPicPr>
            <a:picLocks noChangeAspect="1"/>
          </p:cNvPicPr>
          <p:nvPr/>
        </p:nvPicPr>
        <p:blipFill>
          <a:blip r:embed="rId2"/>
          <a:stretch>
            <a:fillRect/>
          </a:stretch>
        </p:blipFill>
        <p:spPr>
          <a:xfrm>
            <a:off x="1295400" y="3886200"/>
            <a:ext cx="5791200" cy="2794000"/>
          </a:xfrm>
          <a:prstGeom prst="rect">
            <a:avLst/>
          </a:prstGeom>
          <a:ln w="28575" cmpd="sng">
            <a:solidFill>
              <a:schemeClr val="accent2">
                <a:lumMod val="75000"/>
                <a:lumOff val="25000"/>
              </a:schemeClr>
            </a:solidFill>
          </a:ln>
        </p:spPr>
      </p:pic>
    </p:spTree>
    <p:extLst>
      <p:ext uri="{BB962C8B-B14F-4D97-AF65-F5344CB8AC3E}">
        <p14:creationId xmlns="" xmlns:p14="http://schemas.microsoft.com/office/powerpoint/2010/main" xmlns:mv="urn:schemas-microsoft-com:mac:vml" xmlns:mc="http://schemas.openxmlformats.org/markup-compatibility/2006" val="10303587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5" y="484094"/>
            <a:ext cx="5978526" cy="1039906"/>
          </a:xfrm>
        </p:spPr>
        <p:txBody>
          <a:bodyPr/>
          <a:lstStyle/>
          <a:p>
            <a:r>
              <a:rPr lang="en-US" sz="3200" b="1" dirty="0">
                <a:solidFill>
                  <a:schemeClr val="accent2">
                    <a:lumMod val="75000"/>
                    <a:lumOff val="25000"/>
                  </a:schemeClr>
                </a:solidFill>
              </a:rPr>
              <a:t>How are plasmids passed on from one bacteria to the other??</a:t>
            </a:r>
            <a:endParaRPr lang="en-US" sz="3200" dirty="0"/>
          </a:p>
        </p:txBody>
      </p:sp>
      <p:sp>
        <p:nvSpPr>
          <p:cNvPr id="3" name="Content Placeholder 2"/>
          <p:cNvSpPr>
            <a:spLocks noGrp="1"/>
          </p:cNvSpPr>
          <p:nvPr>
            <p:ph idx="1"/>
          </p:nvPr>
        </p:nvSpPr>
        <p:spPr>
          <a:xfrm>
            <a:off x="457200" y="2514600"/>
            <a:ext cx="3844926" cy="4114800"/>
          </a:xfrm>
        </p:spPr>
        <p:txBody>
          <a:bodyPr/>
          <a:lstStyle/>
          <a:p>
            <a:pPr marL="457200" indent="-457200">
              <a:buClr>
                <a:srgbClr val="26BE57"/>
              </a:buClr>
              <a:buSzPct val="144000"/>
              <a:buFont typeface="Wingdings" charset="2"/>
              <a:buAutoNum type="arabicPlain" startAt="2"/>
            </a:pPr>
            <a:r>
              <a:rPr lang="en-US" dirty="0"/>
              <a:t>Other types of plasmids form a </a:t>
            </a:r>
            <a:r>
              <a:rPr lang="en-US" dirty="0" smtClean="0"/>
              <a:t>tube-like </a:t>
            </a:r>
            <a:r>
              <a:rPr lang="en-US" dirty="0"/>
              <a:t>structure at the surface called a </a:t>
            </a:r>
            <a:r>
              <a:rPr lang="en-US" dirty="0" err="1"/>
              <a:t>pilus</a:t>
            </a:r>
            <a:r>
              <a:rPr lang="en-US" dirty="0"/>
              <a:t> that passes copies of the plasmid to other bacteria </a:t>
            </a:r>
            <a:r>
              <a:rPr lang="en-US" b="1" dirty="0">
                <a:solidFill>
                  <a:srgbClr val="FF3B5B"/>
                </a:solidFill>
              </a:rPr>
              <a:t>during conjugation</a:t>
            </a:r>
            <a:r>
              <a:rPr lang="en-US" dirty="0"/>
              <a:t>, a process by which bacteria exchange genetic information</a:t>
            </a:r>
            <a:r>
              <a:rPr lang="en-US" dirty="0" smtClean="0"/>
              <a:t>.</a:t>
            </a:r>
            <a:endParaRPr lang="x-none" dirty="0"/>
          </a:p>
        </p:txBody>
      </p:sp>
      <p:pic>
        <p:nvPicPr>
          <p:cNvPr id="5" name="Content Placeholder 3"/>
          <p:cNvPicPr>
            <a:picLocks noChangeAspect="1"/>
          </p:cNvPicPr>
          <p:nvPr/>
        </p:nvPicPr>
        <p:blipFill rotWithShape="1">
          <a:blip r:embed="rId2"/>
          <a:srcRect l="684" r="-376"/>
          <a:stretch/>
        </p:blipFill>
        <p:spPr>
          <a:xfrm>
            <a:off x="4495800" y="2971800"/>
            <a:ext cx="3774832" cy="3516046"/>
          </a:xfrm>
          <a:prstGeom prst="rect">
            <a:avLst/>
          </a:prstGeom>
        </p:spPr>
      </p:pic>
      <p:pic>
        <p:nvPicPr>
          <p:cNvPr id="6" name="Picture 5"/>
          <p:cNvPicPr>
            <a:picLocks noChangeAspect="1"/>
          </p:cNvPicPr>
          <p:nvPr/>
        </p:nvPicPr>
        <p:blipFill>
          <a:blip r:embed="rId3"/>
          <a:stretch>
            <a:fillRect/>
          </a:stretch>
        </p:blipFill>
        <p:spPr>
          <a:xfrm>
            <a:off x="7227868" y="0"/>
            <a:ext cx="1905000" cy="2875471"/>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3743013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75000"/>
                    <a:lumOff val="25000"/>
                  </a:schemeClr>
                </a:solidFill>
              </a:rPr>
              <a:t>Plasmids</a:t>
            </a:r>
            <a:endParaRPr lang="en-US" b="1" dirty="0">
              <a:solidFill>
                <a:schemeClr val="accent2">
                  <a:lumMod val="75000"/>
                  <a:lumOff val="25000"/>
                </a:schemeClr>
              </a:solidFill>
            </a:endParaRPr>
          </a:p>
        </p:txBody>
      </p:sp>
      <p:sp>
        <p:nvSpPr>
          <p:cNvPr id="3" name="Content Placeholder 2"/>
          <p:cNvSpPr>
            <a:spLocks noGrp="1"/>
          </p:cNvSpPr>
          <p:nvPr>
            <p:ph idx="1"/>
          </p:nvPr>
        </p:nvSpPr>
        <p:spPr/>
        <p:txBody>
          <a:bodyPr/>
          <a:lstStyle/>
          <a:p>
            <a:pPr>
              <a:lnSpc>
                <a:spcPct val="130000"/>
              </a:lnSpc>
            </a:pPr>
            <a:r>
              <a:rPr lang="en-US" dirty="0" smtClean="0">
                <a:solidFill>
                  <a:schemeClr val="tx1"/>
                </a:solidFill>
              </a:rPr>
              <a:t>Many plasmid genes promote survival and pathogenesis. </a:t>
            </a:r>
          </a:p>
          <a:p>
            <a:pPr>
              <a:lnSpc>
                <a:spcPct val="130000"/>
              </a:lnSpc>
            </a:pPr>
            <a:r>
              <a:rPr lang="en-US" dirty="0" smtClean="0">
                <a:solidFill>
                  <a:schemeClr val="tx1"/>
                </a:solidFill>
              </a:rPr>
              <a:t>Plasmid are responsible for transfer of cellular properties such as, production of toxins, production of </a:t>
            </a:r>
            <a:r>
              <a:rPr lang="en-US" dirty="0" err="1" smtClean="0">
                <a:solidFill>
                  <a:schemeClr val="tx1"/>
                </a:solidFill>
              </a:rPr>
              <a:t>pili</a:t>
            </a:r>
            <a:r>
              <a:rPr lang="en-US" dirty="0" smtClean="0">
                <a:solidFill>
                  <a:schemeClr val="tx1"/>
                </a:solidFill>
              </a:rPr>
              <a:t> , resistance to antimicrobials and other toxic chemicals. </a:t>
            </a:r>
          </a:p>
          <a:p>
            <a:pPr>
              <a:lnSpc>
                <a:spcPct val="130000"/>
              </a:lnSpc>
            </a:pPr>
            <a:r>
              <a:rPr lang="en-US" dirty="0">
                <a:solidFill>
                  <a:schemeClr val="tx1"/>
                </a:solidFill>
              </a:rPr>
              <a:t>The ability to insert specific genes into plasmids have made them extremely useful tools in the fields of molecular biology and genetics, specifically in the area of </a:t>
            </a:r>
            <a:r>
              <a:rPr lang="en-US" b="1" dirty="0">
                <a:solidFill>
                  <a:srgbClr val="26BE57"/>
                </a:solidFill>
              </a:rPr>
              <a:t>genetic engineering.</a:t>
            </a:r>
            <a:endParaRPr lang="x-none" b="1" dirty="0">
              <a:solidFill>
                <a:srgbClr val="26BE57"/>
              </a:solidFill>
            </a:endParaRPr>
          </a:p>
          <a:p>
            <a:endParaRPr lang="en-US" dirty="0"/>
          </a:p>
        </p:txBody>
      </p:sp>
      <p:pic>
        <p:nvPicPr>
          <p:cNvPr id="4" name="Content Placeholder 3"/>
          <p:cNvPicPr>
            <a:picLocks noChangeAspect="1"/>
          </p:cNvPicPr>
          <p:nvPr/>
        </p:nvPicPr>
        <p:blipFill rotWithShape="1">
          <a:blip r:embed="rId2" cstate="print"/>
          <a:srcRect l="529" r="-36"/>
          <a:stretch/>
        </p:blipFill>
        <p:spPr>
          <a:xfrm>
            <a:off x="6144991" y="0"/>
            <a:ext cx="2999009" cy="19050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5916933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7556313" cy="1116106"/>
          </a:xfrm>
        </p:spPr>
        <p:txBody>
          <a:bodyPr/>
          <a:lstStyle/>
          <a:p>
            <a:pPr algn="ctr"/>
            <a:r>
              <a:rPr lang="en-US" b="1" dirty="0">
                <a:solidFill>
                  <a:schemeClr val="accent2">
                    <a:lumMod val="75000"/>
                    <a:lumOff val="25000"/>
                  </a:schemeClr>
                </a:solidFill>
              </a:rPr>
              <a:t>Bacterial Structure</a:t>
            </a:r>
            <a:endParaRPr lang="en-US" dirty="0"/>
          </a:p>
        </p:txBody>
      </p:sp>
      <p:graphicFrame>
        <p:nvGraphicFramePr>
          <p:cNvPr id="6" name="Content Placeholder 3"/>
          <p:cNvGraphicFramePr>
            <a:graphicFrameLocks/>
          </p:cNvGraphicFramePr>
          <p:nvPr>
            <p:extLst>
              <p:ext uri="{D42A27DB-BD31-4B8C-83A1-F6EECF244321}">
                <p14:modId xmlns="" xmlns:p14="http://schemas.microsoft.com/office/powerpoint/2010/main" xmlns:mv="urn:schemas-microsoft-com:mac:vml" xmlns:mc="http://schemas.openxmlformats.org/markup-compatibility/2006" val="3834123176"/>
              </p:ext>
            </p:extLst>
          </p:nvPr>
        </p:nvGraphicFramePr>
        <p:xfrm>
          <a:off x="609600" y="1828800"/>
          <a:ext cx="7521575" cy="4805678"/>
        </p:xfrm>
        <a:graphic>
          <a:graphicData uri="http://schemas.openxmlformats.org/drawingml/2006/table">
            <a:tbl>
              <a:tblPr firstRow="1" bandRow="1">
                <a:tableStyleId>{5C22544A-7EE6-4342-B048-85BDC9FD1C3A}</a:tableStyleId>
              </a:tblPr>
              <a:tblGrid>
                <a:gridCol w="4282241"/>
                <a:gridCol w="3239334"/>
              </a:tblGrid>
              <a:tr h="40983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smtClean="0"/>
                        <a:t>Bacterial</a:t>
                      </a:r>
                      <a:r>
                        <a:rPr lang="en-US" baseline="0" dirty="0" smtClean="0"/>
                        <a:t> Structure</a:t>
                      </a:r>
                      <a:endParaRPr lang="en-US"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chemeClr val="accent2">
                              <a:lumMod val="75000"/>
                              <a:lumOff val="25000"/>
                            </a:schemeClr>
                          </a:solidFill>
                        </a:rPr>
                        <a:t>Exterior</a:t>
                      </a:r>
                      <a:r>
                        <a:rPr lang="en-US" b="1" baseline="0" dirty="0" smtClean="0">
                          <a:solidFill>
                            <a:schemeClr val="accent2">
                              <a:lumMod val="75000"/>
                              <a:lumOff val="25000"/>
                            </a:schemeClr>
                          </a:solidFill>
                        </a:rPr>
                        <a:t> Structures </a:t>
                      </a:r>
                      <a:endParaRPr lang="en-US" b="1" dirty="0" smtClean="0">
                        <a:solidFill>
                          <a:schemeClr val="accent2">
                            <a:lumMod val="75000"/>
                            <a:lumOff val="25000"/>
                          </a:schemeClr>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Capsule</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Cell Wall</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Cell Membrane</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772399"/>
                          </a:solidFill>
                        </a:rPr>
                        <a:t>Filamentous ProteinAppendages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Flagella</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err="1" smtClean="0"/>
                        <a:t>Pili</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073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772399"/>
                          </a:solidFill>
                        </a:rPr>
                        <a:t>Interior Structures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Cytosol (cytoplasm of the prokaryotic</a:t>
                      </a:r>
                      <a:r>
                        <a:rPr lang="en-US" baseline="0" dirty="0" smtClean="0"/>
                        <a:t> cells</a:t>
                      </a:r>
                      <a:r>
                        <a:rPr lang="en-US" dirty="0" smtClean="0"/>
                        <a: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Ribosomes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Nucleoid</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endParaRPr lang="en-US"/>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dirty="0" smtClean="0"/>
                        <a:t>Plasmids</a:t>
                      </a:r>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098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772399"/>
                          </a:solidFill>
                        </a:rPr>
                        <a:t>Endospores</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xmlns:mv="urn:schemas-microsoft-com:mac:vml" xmlns:mc="http://schemas.openxmlformats.org/markup-compatibility/2006" val="32684981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rtl="0"/>
            <a:r>
              <a:rPr lang="en-US" b="1" dirty="0" smtClean="0">
                <a:solidFill>
                  <a:schemeClr val="accent2">
                    <a:lumMod val="75000"/>
                    <a:lumOff val="25000"/>
                  </a:schemeClr>
                </a:solidFill>
              </a:rPr>
              <a:t>Endospores</a:t>
            </a:r>
            <a:endParaRPr lang="x-none" b="1" dirty="0">
              <a:solidFill>
                <a:schemeClr val="accent2">
                  <a:lumMod val="75000"/>
                  <a:lumOff val="25000"/>
                </a:schemeClr>
              </a:solidFill>
            </a:endParaRPr>
          </a:p>
        </p:txBody>
      </p:sp>
      <p:sp>
        <p:nvSpPr>
          <p:cNvPr id="3" name="عنصر نائب للمحتوى 2"/>
          <p:cNvSpPr>
            <a:spLocks noGrp="1"/>
          </p:cNvSpPr>
          <p:nvPr>
            <p:ph idx="1"/>
          </p:nvPr>
        </p:nvSpPr>
        <p:spPr>
          <a:xfrm>
            <a:off x="457200" y="4876800"/>
            <a:ext cx="7696200" cy="1752600"/>
          </a:xfrm>
        </p:spPr>
        <p:txBody>
          <a:bodyPr>
            <a:normAutofit fontScale="92500" lnSpcReduction="10000"/>
          </a:bodyPr>
          <a:lstStyle/>
          <a:p>
            <a:pPr algn="l" rtl="0">
              <a:lnSpc>
                <a:spcPct val="130000"/>
              </a:lnSpc>
            </a:pPr>
            <a:r>
              <a:rPr lang="en-US" dirty="0" smtClean="0">
                <a:solidFill>
                  <a:schemeClr val="tx1"/>
                </a:solidFill>
              </a:rPr>
              <a:t>Resistance of spore is due to </a:t>
            </a:r>
            <a:r>
              <a:rPr lang="en-US" dirty="0">
                <a:solidFill>
                  <a:schemeClr val="tx1"/>
                </a:solidFill>
              </a:rPr>
              <a:t>d</a:t>
            </a:r>
            <a:r>
              <a:rPr lang="en-US" dirty="0" smtClean="0">
                <a:solidFill>
                  <a:schemeClr val="tx1"/>
                </a:solidFill>
              </a:rPr>
              <a:t>ehydrated state, and specialized coats. </a:t>
            </a:r>
          </a:p>
          <a:p>
            <a:pPr algn="l" rtl="0">
              <a:lnSpc>
                <a:spcPct val="130000"/>
              </a:lnSpc>
            </a:pPr>
            <a:r>
              <a:rPr lang="en-US" dirty="0" smtClean="0">
                <a:solidFill>
                  <a:schemeClr val="tx1"/>
                </a:solidFill>
              </a:rPr>
              <a:t>Germination of spores reproduces cell identical to that which was </a:t>
            </a:r>
            <a:r>
              <a:rPr lang="en-US" dirty="0" err="1" smtClean="0">
                <a:solidFill>
                  <a:schemeClr val="tx1"/>
                </a:solidFill>
              </a:rPr>
              <a:t>sporulated</a:t>
            </a:r>
            <a:r>
              <a:rPr lang="en-US" dirty="0" smtClean="0">
                <a:solidFill>
                  <a:schemeClr val="tx1"/>
                </a:solidFill>
              </a:rPr>
              <a:t>. </a:t>
            </a:r>
            <a:endParaRPr lang="x-none" dirty="0">
              <a:solidFill>
                <a:schemeClr val="tx1"/>
              </a:solidFill>
            </a:endParaRPr>
          </a:p>
        </p:txBody>
      </p:sp>
      <p:pic>
        <p:nvPicPr>
          <p:cNvPr id="4" name="Picture 3"/>
          <p:cNvPicPr>
            <a:picLocks noChangeAspect="1"/>
          </p:cNvPicPr>
          <p:nvPr/>
        </p:nvPicPr>
        <p:blipFill>
          <a:blip r:embed="rId2"/>
          <a:stretch>
            <a:fillRect/>
          </a:stretch>
        </p:blipFill>
        <p:spPr>
          <a:xfrm>
            <a:off x="4217743" y="1219200"/>
            <a:ext cx="4926257" cy="2870200"/>
          </a:xfrm>
          <a:prstGeom prst="rect">
            <a:avLst/>
          </a:prstGeom>
          <a:ln w="38100" cmpd="sng">
            <a:solidFill>
              <a:srgbClr val="008000"/>
            </a:solidFill>
          </a:ln>
        </p:spPr>
      </p:pic>
      <p:sp>
        <p:nvSpPr>
          <p:cNvPr id="5" name="TextBox 4"/>
          <p:cNvSpPr txBox="1"/>
          <p:nvPr/>
        </p:nvSpPr>
        <p:spPr>
          <a:xfrm>
            <a:off x="2133600" y="1371600"/>
            <a:ext cx="184666" cy="369332"/>
          </a:xfrm>
          <a:prstGeom prst="rect">
            <a:avLst/>
          </a:prstGeom>
          <a:noFill/>
        </p:spPr>
        <p:txBody>
          <a:bodyPr wrap="none" rtlCol="0">
            <a:spAutoFit/>
          </a:bodyPr>
          <a:lstStyle/>
          <a:p>
            <a:endParaRPr lang="en-US" dirty="0"/>
          </a:p>
        </p:txBody>
      </p:sp>
      <p:sp>
        <p:nvSpPr>
          <p:cNvPr id="6" name="TextBox 5"/>
          <p:cNvSpPr txBox="1"/>
          <p:nvPr/>
        </p:nvSpPr>
        <p:spPr>
          <a:xfrm>
            <a:off x="228600" y="1295400"/>
            <a:ext cx="4038599" cy="3679469"/>
          </a:xfrm>
          <a:prstGeom prst="rect">
            <a:avLst/>
          </a:prstGeom>
          <a:noFill/>
        </p:spPr>
        <p:txBody>
          <a:bodyPr wrap="square" rtlCol="0">
            <a:spAutoFit/>
          </a:bodyPr>
          <a:lstStyle/>
          <a:p>
            <a:pPr marL="285750" indent="-285750" algn="l">
              <a:lnSpc>
                <a:spcPct val="130000"/>
              </a:lnSpc>
              <a:buClr>
                <a:schemeClr val="accent2">
                  <a:lumMod val="75000"/>
                  <a:lumOff val="25000"/>
                </a:schemeClr>
              </a:buClr>
              <a:buSzPct val="189000"/>
              <a:buFont typeface="Wingdings" charset="2"/>
              <a:buChar char="§"/>
            </a:pPr>
            <a:r>
              <a:rPr lang="en-US" dirty="0"/>
              <a:t>Endospores are bacterial </a:t>
            </a:r>
            <a:r>
              <a:rPr lang="en-US" b="1" dirty="0">
                <a:solidFill>
                  <a:srgbClr val="FF3B5B"/>
                </a:solidFill>
              </a:rPr>
              <a:t>survival structures</a:t>
            </a:r>
            <a:r>
              <a:rPr lang="en-US" dirty="0"/>
              <a:t>that are </a:t>
            </a:r>
            <a:r>
              <a:rPr lang="en-US" b="1" dirty="0">
                <a:solidFill>
                  <a:srgbClr val="FF3B5B"/>
                </a:solidFill>
              </a:rPr>
              <a:t>highly resistant</a:t>
            </a:r>
            <a:r>
              <a:rPr lang="en-US" dirty="0"/>
              <a:t>to many different types of chemical and environmental stresses and therefore enable the survival of bacteria in environments that would be lethal for these cells in their normal vegetative form.</a:t>
            </a:r>
          </a:p>
          <a:p>
            <a:pPr marL="285750" indent="-285750" algn="l">
              <a:lnSpc>
                <a:spcPct val="130000"/>
              </a:lnSpc>
              <a:buClr>
                <a:schemeClr val="accent2">
                  <a:lumMod val="75000"/>
                  <a:lumOff val="25000"/>
                </a:schemeClr>
              </a:buClr>
              <a:buSzPct val="189000"/>
              <a:buFont typeface="Wingdings" charset="2"/>
              <a:buChar char="§"/>
            </a:pP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chemeClr val="accent2">
                    <a:lumMod val="75000"/>
                    <a:lumOff val="25000"/>
                  </a:schemeClr>
                </a:solidFill>
              </a:rPr>
              <a:t>Endospores</a:t>
            </a:r>
            <a:endParaRPr lang="ar-SA" dirty="0"/>
          </a:p>
        </p:txBody>
      </p:sp>
      <p:sp>
        <p:nvSpPr>
          <p:cNvPr id="3" name="Content Placeholder 2"/>
          <p:cNvSpPr>
            <a:spLocks noGrp="1"/>
          </p:cNvSpPr>
          <p:nvPr>
            <p:ph idx="1"/>
          </p:nvPr>
        </p:nvSpPr>
        <p:spPr/>
        <p:txBody>
          <a:bodyPr>
            <a:normAutofit fontScale="92500" lnSpcReduction="10000"/>
          </a:bodyPr>
          <a:lstStyle/>
          <a:p>
            <a:r>
              <a:rPr lang="en-US" dirty="0" err="1" smtClean="0">
                <a:solidFill>
                  <a:schemeClr val="tx1"/>
                </a:solidFill>
              </a:rPr>
              <a:t>Endospores</a:t>
            </a:r>
            <a:r>
              <a:rPr lang="en-US" dirty="0" smtClean="0">
                <a:solidFill>
                  <a:schemeClr val="tx1"/>
                </a:solidFill>
              </a:rPr>
              <a:t> may remain dormant for 100 years or even longer. Immersion in boiling water for hours may not kill them. </a:t>
            </a:r>
            <a:r>
              <a:rPr lang="en-US" dirty="0" err="1" smtClean="0">
                <a:solidFill>
                  <a:schemeClr val="tx1"/>
                </a:solidFill>
              </a:rPr>
              <a:t>Endospores</a:t>
            </a:r>
            <a:r>
              <a:rPr lang="en-US" dirty="0" smtClean="0">
                <a:solidFill>
                  <a:schemeClr val="tx1"/>
                </a:solidFill>
              </a:rPr>
              <a:t> that survive these treatments can germinate or exit the dormant stage, to become a typical multiplying cell, called a vegetative cell. </a:t>
            </a:r>
          </a:p>
          <a:p>
            <a:r>
              <a:rPr lang="en-US" dirty="0" smtClean="0">
                <a:solidFill>
                  <a:schemeClr val="tx1"/>
                </a:solidFill>
              </a:rPr>
              <a:t>They can be found virtually anywhere.  (cultivating media, soil, medical devices, food…etc)</a:t>
            </a:r>
          </a:p>
          <a:p>
            <a:r>
              <a:rPr lang="en-US" dirty="0" smtClean="0">
                <a:solidFill>
                  <a:schemeClr val="tx1"/>
                </a:solidFill>
              </a:rPr>
              <a:t>Example of </a:t>
            </a:r>
            <a:r>
              <a:rPr lang="en-US" dirty="0" err="1" smtClean="0">
                <a:solidFill>
                  <a:schemeClr val="tx1"/>
                </a:solidFill>
              </a:rPr>
              <a:t>endo</a:t>
            </a:r>
            <a:r>
              <a:rPr lang="en-US" dirty="0" smtClean="0">
                <a:solidFill>
                  <a:schemeClr val="tx1"/>
                </a:solidFill>
              </a:rPr>
              <a:t>-spore forming bacteria </a:t>
            </a:r>
          </a:p>
          <a:p>
            <a:pPr lvl="2">
              <a:buFont typeface="Wingdings" pitchFamily="2" charset="2"/>
              <a:buChar char="Ø"/>
            </a:pPr>
            <a:r>
              <a:rPr lang="en-US" dirty="0" smtClean="0">
                <a:solidFill>
                  <a:schemeClr val="tx1"/>
                </a:solidFill>
              </a:rPr>
              <a:t>Clostridium </a:t>
            </a:r>
            <a:r>
              <a:rPr lang="en-US" dirty="0" err="1" smtClean="0">
                <a:solidFill>
                  <a:schemeClr val="tx1"/>
                </a:solidFill>
              </a:rPr>
              <a:t>botulinum</a:t>
            </a:r>
            <a:endParaRPr lang="en-US" dirty="0" smtClean="0">
              <a:solidFill>
                <a:schemeClr val="tx1"/>
              </a:solidFill>
            </a:endParaRPr>
          </a:p>
          <a:p>
            <a:pPr lvl="2">
              <a:buFont typeface="Wingdings" pitchFamily="2" charset="2"/>
              <a:buChar char="Ø"/>
            </a:pPr>
            <a:r>
              <a:rPr lang="en-US" dirty="0" smtClean="0">
                <a:solidFill>
                  <a:schemeClr val="tx1"/>
                </a:solidFill>
              </a:rPr>
              <a:t>Clostridium </a:t>
            </a:r>
            <a:r>
              <a:rPr lang="en-US" dirty="0" err="1" smtClean="0">
                <a:solidFill>
                  <a:schemeClr val="tx1"/>
                </a:solidFill>
              </a:rPr>
              <a:t>tetani</a:t>
            </a:r>
            <a:endParaRPr lang="en-US" dirty="0" smtClean="0">
              <a:solidFill>
                <a:schemeClr val="tx1"/>
              </a:solidFill>
            </a:endParaRPr>
          </a:p>
          <a:p>
            <a:pPr lvl="2">
              <a:buFont typeface="Wingdings" pitchFamily="2" charset="2"/>
              <a:buChar char="Ø"/>
            </a:pPr>
            <a:r>
              <a:rPr lang="en-US" dirty="0" smtClean="0">
                <a:solidFill>
                  <a:schemeClr val="tx1"/>
                </a:solidFill>
              </a:rPr>
              <a:t>Clostridium </a:t>
            </a:r>
            <a:r>
              <a:rPr lang="en-US" dirty="0" err="1" smtClean="0">
                <a:solidFill>
                  <a:schemeClr val="tx1"/>
                </a:solidFill>
              </a:rPr>
              <a:t>perfringens</a:t>
            </a:r>
            <a:endParaRPr lang="en-US" dirty="0" smtClean="0">
              <a:solidFill>
                <a:schemeClr val="tx1"/>
              </a:solidFill>
            </a:endParaRPr>
          </a:p>
          <a:p>
            <a:pPr lvl="2">
              <a:buFont typeface="Wingdings" pitchFamily="2" charset="2"/>
              <a:buChar char="Ø"/>
            </a:pPr>
            <a:r>
              <a:rPr lang="en-US" dirty="0" smtClean="0">
                <a:solidFill>
                  <a:schemeClr val="tx1"/>
                </a:solidFill>
              </a:rPr>
              <a:t>Bacillus </a:t>
            </a:r>
            <a:r>
              <a:rPr lang="en-US" dirty="0" err="1" smtClean="0">
                <a:solidFill>
                  <a:schemeClr val="tx1"/>
                </a:solidFill>
              </a:rPr>
              <a:t>anthracis</a:t>
            </a:r>
            <a:r>
              <a:rPr lang="en-US" dirty="0" smtClean="0">
                <a:solidFill>
                  <a:schemeClr val="tx1"/>
                </a:solidFill>
              </a:rPr>
              <a:t>. </a:t>
            </a:r>
          </a:p>
          <a:p>
            <a:pPr>
              <a:buNone/>
            </a:pPr>
            <a:endParaRPr lang="ar-SA"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l="12500" t="29687" r="41875" b="32032"/>
          <a:stretch>
            <a:fillRect/>
          </a:stretch>
        </p:blipFill>
        <p:spPr bwMode="auto">
          <a:xfrm>
            <a:off x="1523999" y="1447800"/>
            <a:ext cx="6243735" cy="4191000"/>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a:xfrm>
            <a:off x="762000" y="4343400"/>
            <a:ext cx="7543800" cy="2362200"/>
          </a:xfrm>
        </p:spPr>
        <p:txBody>
          <a:bodyPr>
            <a:normAutofit fontScale="85000" lnSpcReduction="10000"/>
          </a:bodyPr>
          <a:lstStyle/>
          <a:p>
            <a:r>
              <a:rPr lang="en-US" dirty="0" smtClean="0">
                <a:solidFill>
                  <a:schemeClr val="tx1"/>
                </a:solidFill>
              </a:rPr>
              <a:t>Spore Coat </a:t>
            </a:r>
            <a:r>
              <a:rPr lang="en-US" dirty="0" smtClean="0">
                <a:solidFill>
                  <a:schemeClr val="tx1"/>
                </a:solidFill>
                <a:sym typeface="Wingdings" pitchFamily="2" charset="2"/>
              </a:rPr>
              <a:t> protein</a:t>
            </a:r>
          </a:p>
          <a:p>
            <a:r>
              <a:rPr lang="en-US" dirty="0" smtClean="0">
                <a:solidFill>
                  <a:schemeClr val="tx1"/>
                </a:solidFill>
                <a:sym typeface="Wingdings" pitchFamily="2" charset="2"/>
              </a:rPr>
              <a:t>Core Wall and Cortex  </a:t>
            </a:r>
            <a:r>
              <a:rPr lang="en-US" dirty="0" err="1" smtClean="0">
                <a:solidFill>
                  <a:schemeClr val="tx1"/>
                </a:solidFill>
                <a:sym typeface="Wingdings" pitchFamily="2" charset="2"/>
              </a:rPr>
              <a:t>peptidoglycan</a:t>
            </a:r>
            <a:endParaRPr lang="en-US" dirty="0" smtClean="0">
              <a:solidFill>
                <a:schemeClr val="tx1"/>
              </a:solidFill>
              <a:sym typeface="Wingdings" pitchFamily="2" charset="2"/>
            </a:endParaRPr>
          </a:p>
          <a:p>
            <a:r>
              <a:rPr lang="en-US" dirty="0" smtClean="0">
                <a:solidFill>
                  <a:schemeClr val="tx1"/>
                </a:solidFill>
                <a:sym typeface="Wingdings" pitchFamily="2" charset="2"/>
              </a:rPr>
              <a:t>Core  metabolically inactive cell with low water content.</a:t>
            </a:r>
          </a:p>
          <a:p>
            <a:pPr algn="ctr">
              <a:buNone/>
            </a:pPr>
            <a:r>
              <a:rPr lang="en-US" dirty="0" smtClean="0">
                <a:solidFill>
                  <a:schemeClr val="accent2">
                    <a:lumMod val="75000"/>
                    <a:lumOff val="25000"/>
                  </a:schemeClr>
                </a:solidFill>
              </a:rPr>
              <a:t>When the environmental conditions are suitable, the </a:t>
            </a:r>
            <a:r>
              <a:rPr lang="en-US" dirty="0" err="1" smtClean="0">
                <a:solidFill>
                  <a:schemeClr val="accent2">
                    <a:lumMod val="75000"/>
                    <a:lumOff val="25000"/>
                  </a:schemeClr>
                </a:solidFill>
              </a:rPr>
              <a:t>endospore</a:t>
            </a:r>
            <a:r>
              <a:rPr lang="en-US" dirty="0" smtClean="0">
                <a:solidFill>
                  <a:schemeClr val="accent2">
                    <a:lumMod val="75000"/>
                    <a:lumOff val="25000"/>
                  </a:schemeClr>
                </a:solidFill>
              </a:rPr>
              <a:t> absorbs water, swells and the wall splits, releasing the cell inside. It develops a new cell wall and starts functioning as a typical bacterial cell.</a:t>
            </a:r>
            <a:r>
              <a:rPr lang="en-US" dirty="0" smtClean="0">
                <a:solidFill>
                  <a:schemeClr val="accent2">
                    <a:lumMod val="75000"/>
                    <a:lumOff val="25000"/>
                  </a:schemeClr>
                </a:solidFill>
                <a:sym typeface="Wingdings" pitchFamily="2" charset="2"/>
              </a:rPr>
              <a:t> </a:t>
            </a:r>
            <a:endParaRPr lang="ar-SA" dirty="0">
              <a:solidFill>
                <a:schemeClr val="accent2">
                  <a:lumMod val="75000"/>
                  <a:lumOff val="25000"/>
                </a:schemeClr>
              </a:solidFill>
            </a:endParaRPr>
          </a:p>
        </p:txBody>
      </p:sp>
      <p:pic>
        <p:nvPicPr>
          <p:cNvPr id="82946" name="Picture 2" descr="endospore formation of bacterium"/>
          <p:cNvPicPr>
            <a:picLocks noChangeAspect="1" noChangeArrowheads="1"/>
          </p:cNvPicPr>
          <p:nvPr/>
        </p:nvPicPr>
        <p:blipFill>
          <a:blip r:embed="rId2"/>
          <a:srcRect/>
          <a:stretch>
            <a:fillRect/>
          </a:stretch>
        </p:blipFill>
        <p:spPr bwMode="auto">
          <a:xfrm>
            <a:off x="1219200" y="304800"/>
            <a:ext cx="6096000" cy="3961733"/>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38400" y="0"/>
            <a:ext cx="4191000" cy="68580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3371153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Location of </a:t>
            </a:r>
            <a:r>
              <a:rPr lang="en-US" dirty="0" err="1" smtClean="0"/>
              <a:t>endospore</a:t>
            </a:r>
            <a:endParaRPr lang="ar-SA" dirty="0"/>
          </a:p>
        </p:txBody>
      </p:sp>
      <p:sp>
        <p:nvSpPr>
          <p:cNvPr id="3" name="Content Placeholder 2"/>
          <p:cNvSpPr>
            <a:spLocks noGrp="1"/>
          </p:cNvSpPr>
          <p:nvPr>
            <p:ph idx="1"/>
          </p:nvPr>
        </p:nvSpPr>
        <p:spPr/>
        <p:txBody>
          <a:bodyPr/>
          <a:lstStyle/>
          <a:p>
            <a:endParaRPr lang="ar-SA" dirty="0"/>
          </a:p>
        </p:txBody>
      </p:sp>
      <p:pic>
        <p:nvPicPr>
          <p:cNvPr id="84994" name="Picture 2"/>
          <p:cNvPicPr>
            <a:picLocks noChangeAspect="1" noChangeArrowheads="1"/>
          </p:cNvPicPr>
          <p:nvPr/>
        </p:nvPicPr>
        <p:blipFill>
          <a:blip r:embed="rId2"/>
          <a:srcRect l="44375" t="31250" r="39375" b="36719"/>
          <a:stretch>
            <a:fillRect/>
          </a:stretch>
        </p:blipFill>
        <p:spPr bwMode="auto">
          <a:xfrm>
            <a:off x="5715000" y="2438400"/>
            <a:ext cx="1981200" cy="3124200"/>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12500" t="57032" r="55000" b="28906"/>
          <a:stretch>
            <a:fillRect/>
          </a:stretch>
        </p:blipFill>
        <p:spPr bwMode="auto">
          <a:xfrm>
            <a:off x="914400" y="3352800"/>
            <a:ext cx="3962400" cy="13716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Capsule</a:t>
            </a:r>
            <a:endParaRPr lang="en-US" dirty="0"/>
          </a:p>
        </p:txBody>
      </p:sp>
      <p:sp>
        <p:nvSpPr>
          <p:cNvPr id="4" name="TextBox 3"/>
          <p:cNvSpPr txBox="1"/>
          <p:nvPr/>
        </p:nvSpPr>
        <p:spPr>
          <a:xfrm>
            <a:off x="1219200" y="4876800"/>
            <a:ext cx="6705600" cy="1878976"/>
          </a:xfrm>
          <a:prstGeom prst="rect">
            <a:avLst/>
          </a:prstGeom>
          <a:solidFill>
            <a:schemeClr val="accent6">
              <a:lumMod val="20000"/>
              <a:lumOff val="80000"/>
            </a:schemeClr>
          </a:solidFill>
          <a:ln w="19050" cmpd="sng"/>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lnSpc>
                <a:spcPct val="130000"/>
              </a:lnSpc>
            </a:pPr>
            <a:r>
              <a:rPr lang="en-US" dirty="0"/>
              <a:t>The capsule is a major virulence factor in the major disease-causing bacteria, such </a:t>
            </a:r>
            <a:r>
              <a:rPr lang="en-US" dirty="0" smtClean="0"/>
              <a:t>as</a:t>
            </a:r>
            <a:r>
              <a:rPr lang="en-US" b="1" i="1" dirty="0">
                <a:solidFill>
                  <a:schemeClr val="accent1">
                    <a:lumMod val="75000"/>
                  </a:schemeClr>
                </a:solidFill>
              </a:rPr>
              <a:t>Streptococcus </a:t>
            </a:r>
            <a:r>
              <a:rPr lang="en-US" b="1" i="1" dirty="0" err="1">
                <a:solidFill>
                  <a:schemeClr val="accent1">
                    <a:lumMod val="75000"/>
                  </a:schemeClr>
                </a:solidFill>
              </a:rPr>
              <a:t>pneumoniae</a:t>
            </a:r>
            <a:r>
              <a:rPr lang="en-US" dirty="0">
                <a:solidFill>
                  <a:srgbClr val="00B0F0"/>
                </a:solidFill>
              </a:rPr>
              <a:t>. </a:t>
            </a:r>
            <a:r>
              <a:rPr lang="en-US" dirty="0"/>
              <a:t>(</a:t>
            </a:r>
            <a:r>
              <a:rPr lang="en-US" dirty="0" err="1"/>
              <a:t>Noncapsulated</a:t>
            </a:r>
            <a:r>
              <a:rPr lang="en-US" dirty="0"/>
              <a:t> mutants of these organisms are </a:t>
            </a:r>
            <a:r>
              <a:rPr lang="en-US" dirty="0" err="1"/>
              <a:t>avirulent</a:t>
            </a:r>
            <a:r>
              <a:rPr lang="en-US" dirty="0"/>
              <a:t>, i.e. they don't cause disease).</a:t>
            </a:r>
          </a:p>
          <a:p>
            <a:pPr algn="ctr">
              <a:lnSpc>
                <a:spcPct val="130000"/>
              </a:lnSpc>
            </a:pPr>
            <a:endParaRPr lang="en-US" dirty="0"/>
          </a:p>
        </p:txBody>
      </p:sp>
      <p:sp>
        <p:nvSpPr>
          <p:cNvPr id="3" name="Content Placeholder 2"/>
          <p:cNvSpPr>
            <a:spLocks noGrp="1"/>
          </p:cNvSpPr>
          <p:nvPr>
            <p:ph idx="1"/>
          </p:nvPr>
        </p:nvSpPr>
        <p:spPr>
          <a:xfrm>
            <a:off x="457201" y="1143001"/>
            <a:ext cx="6019799" cy="3657599"/>
          </a:xfrm>
        </p:spPr>
        <p:txBody>
          <a:bodyPr>
            <a:normAutofit fontScale="92500" lnSpcReduction="20000"/>
          </a:bodyPr>
          <a:lstStyle/>
          <a:p>
            <a:r>
              <a:rPr lang="en-US" dirty="0" smtClean="0">
                <a:solidFill>
                  <a:schemeClr val="tx1"/>
                </a:solidFill>
              </a:rPr>
              <a:t>Some bacteria surround themselves </a:t>
            </a:r>
            <a:r>
              <a:rPr lang="pl-PL" dirty="0" smtClean="0">
                <a:solidFill>
                  <a:schemeClr val="tx1"/>
                </a:solidFill>
              </a:rPr>
              <a:t>wi</a:t>
            </a:r>
            <a:r>
              <a:rPr lang="en-US" dirty="0" err="1" smtClean="0">
                <a:solidFill>
                  <a:schemeClr val="tx1"/>
                </a:solidFill>
              </a:rPr>
              <a:t>th</a:t>
            </a:r>
            <a:r>
              <a:rPr lang="en-US" dirty="0" smtClean="0">
                <a:solidFill>
                  <a:schemeClr val="tx1"/>
                </a:solidFill>
              </a:rPr>
              <a:t> Capsule.</a:t>
            </a:r>
            <a:endParaRPr lang="en-US" dirty="0">
              <a:solidFill>
                <a:schemeClr val="tx1"/>
              </a:solidFill>
            </a:endParaRPr>
          </a:p>
          <a:p>
            <a:r>
              <a:rPr lang="en-US" dirty="0" smtClean="0">
                <a:solidFill>
                  <a:schemeClr val="tx1"/>
                </a:solidFill>
              </a:rPr>
              <a:t>Most capsules are polysaccharides made of single or multiple types of sugar. </a:t>
            </a:r>
          </a:p>
          <a:p>
            <a:r>
              <a:rPr lang="en-US" dirty="0">
                <a:solidFill>
                  <a:schemeClr val="tx1"/>
                </a:solidFill>
              </a:rPr>
              <a:t>Capsule do not contribute to growth and multiplication. </a:t>
            </a:r>
          </a:p>
          <a:p>
            <a:r>
              <a:rPr lang="en-US" dirty="0" smtClean="0">
                <a:solidFill>
                  <a:schemeClr val="tx1"/>
                </a:solidFill>
              </a:rPr>
              <a:t>Capsules provide some general protection for bacteria </a:t>
            </a:r>
            <a:r>
              <a:rPr lang="en-US" dirty="0" err="1" smtClean="0">
                <a:solidFill>
                  <a:schemeClr val="tx1"/>
                </a:solidFill>
              </a:rPr>
              <a:t>eg</a:t>
            </a:r>
            <a:r>
              <a:rPr lang="en-US" dirty="0" smtClean="0">
                <a:solidFill>
                  <a:schemeClr val="tx1"/>
                </a:solidFill>
              </a:rPr>
              <a:t>. Protect it from drying. . </a:t>
            </a:r>
          </a:p>
          <a:p>
            <a:r>
              <a:rPr lang="en-US" dirty="0" smtClean="0">
                <a:solidFill>
                  <a:schemeClr val="tx1"/>
                </a:solidFill>
              </a:rPr>
              <a:t>Capsule major function in pathogenic bacteria is protection from the immune system (protect it from </a:t>
            </a:r>
            <a:r>
              <a:rPr lang="en-US" dirty="0" err="1" smtClean="0">
                <a:solidFill>
                  <a:schemeClr val="tx1"/>
                </a:solidFill>
              </a:rPr>
              <a:t>phagocytosis</a:t>
            </a:r>
            <a:r>
              <a:rPr lang="en-US" dirty="0" smtClean="0">
                <a:solidFill>
                  <a:schemeClr val="tx1"/>
                </a:solidFill>
              </a:rPr>
              <a:t>). </a:t>
            </a:r>
          </a:p>
        </p:txBody>
      </p:sp>
    </p:spTree>
    <p:extLst>
      <p:ext uri="{BB962C8B-B14F-4D97-AF65-F5344CB8AC3E}">
        <p14:creationId xmlns="" xmlns:p14="http://schemas.microsoft.com/office/powerpoint/2010/main" xmlns:mv="urn:schemas-microsoft-com:mac:vml" xmlns:mc="http://schemas.openxmlformats.org/markup-compatibility/2006" val="257311867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035926" cy="1116106"/>
          </a:xfrm>
        </p:spPr>
        <p:txBody>
          <a:bodyPr>
            <a:normAutofit fontScale="90000"/>
          </a:bodyPr>
          <a:lstStyle/>
          <a:p>
            <a:pPr algn="ctr" rtl="0"/>
            <a:r>
              <a:rPr lang="en-US" b="1" dirty="0" smtClean="0">
                <a:solidFill>
                  <a:schemeClr val="accent2">
                    <a:lumMod val="75000"/>
                    <a:lumOff val="25000"/>
                  </a:schemeClr>
                </a:solidFill>
              </a:rPr>
              <a:t>Cell Morphology &amp; Shape of Bacteria</a:t>
            </a:r>
            <a:endParaRPr lang="x-none" b="1" dirty="0">
              <a:solidFill>
                <a:schemeClr val="accent2">
                  <a:lumMod val="75000"/>
                  <a:lumOff val="25000"/>
                </a:schemeClr>
              </a:solidFill>
            </a:endParaRPr>
          </a:p>
        </p:txBody>
      </p:sp>
      <p:pic>
        <p:nvPicPr>
          <p:cNvPr id="5" name="Content Placeholder 5" descr="prokaryoteshapes.jpg"/>
          <p:cNvPicPr>
            <a:picLocks noChangeAspect="1"/>
          </p:cNvPicPr>
          <p:nvPr/>
        </p:nvPicPr>
        <p:blipFill rotWithShape="1">
          <a:blip r:embed="rId2" cstate="print"/>
          <a:srcRect b="18598"/>
          <a:stretch/>
        </p:blipFill>
        <p:spPr>
          <a:xfrm>
            <a:off x="838200" y="1250030"/>
            <a:ext cx="7467600" cy="5604242"/>
          </a:xfrm>
          <a:prstGeom prst="rect">
            <a:avLst/>
          </a:prstGeom>
        </p:spPr>
      </p:pic>
      <p:sp>
        <p:nvSpPr>
          <p:cNvPr id="4" name="Oval 3"/>
          <p:cNvSpPr/>
          <p:nvPr/>
        </p:nvSpPr>
        <p:spPr>
          <a:xfrm>
            <a:off x="838200" y="609600"/>
            <a:ext cx="2286000" cy="1981200"/>
          </a:xfrm>
          <a:prstGeom prst="ellipse">
            <a:avLst/>
          </a:prstGeom>
          <a:solidFill>
            <a:schemeClr val="accent4">
              <a:lumMod val="40000"/>
              <a:lumOff val="60000"/>
            </a:schemeClr>
          </a:solidFill>
          <a:ln>
            <a:solidFill>
              <a:schemeClr val="accent2">
                <a:lumMod val="75000"/>
                <a:lumOff val="2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rtl="0">
              <a:lnSpc>
                <a:spcPct val="130000"/>
              </a:lnSpc>
            </a:pPr>
            <a:r>
              <a:rPr lang="en-US" sz="1600" b="1" dirty="0" err="1">
                <a:solidFill>
                  <a:srgbClr val="FF3B5B"/>
                </a:solidFill>
              </a:rPr>
              <a:t>Coccus</a:t>
            </a:r>
            <a:r>
              <a:rPr lang="en-US" sz="1600" dirty="0">
                <a:solidFill>
                  <a:srgbClr val="FF3B5B"/>
                </a:solidFill>
              </a:rPr>
              <a:t>(</a:t>
            </a:r>
            <a:r>
              <a:rPr lang="en-US" sz="1600" dirty="0" smtClean="0">
                <a:solidFill>
                  <a:srgbClr val="FF3B5B"/>
                </a:solidFill>
              </a:rPr>
              <a:t>spherical):e.g. </a:t>
            </a:r>
            <a:r>
              <a:rPr lang="en-US" sz="1600" dirty="0" smtClean="0">
                <a:solidFill>
                  <a:schemeClr val="tx1"/>
                </a:solidFill>
              </a:rPr>
              <a:t>Streptococci</a:t>
            </a:r>
            <a:r>
              <a:rPr lang="en-US" sz="1600" dirty="0">
                <a:solidFill>
                  <a:schemeClr val="tx1"/>
                </a:solidFill>
              </a:rPr>
              <a:t>,       Staphylococci</a:t>
            </a:r>
          </a:p>
        </p:txBody>
      </p:sp>
      <p:sp>
        <p:nvSpPr>
          <p:cNvPr id="6" name="Rounded Rectangle 5"/>
          <p:cNvSpPr/>
          <p:nvPr/>
        </p:nvSpPr>
        <p:spPr>
          <a:xfrm>
            <a:off x="3200400" y="762000"/>
            <a:ext cx="2743200" cy="1143000"/>
          </a:xfrm>
          <a:prstGeom prst="roundRect">
            <a:avLst/>
          </a:prstGeom>
          <a:solidFill>
            <a:srgbClr val="FFEAFF"/>
          </a:solidFill>
          <a:ln>
            <a:solidFill>
              <a:srgbClr val="772399"/>
            </a:solidFill>
          </a:ln>
        </p:spPr>
        <p:style>
          <a:lnRef idx="1">
            <a:schemeClr val="accent3"/>
          </a:lnRef>
          <a:fillRef idx="2">
            <a:schemeClr val="accent3"/>
          </a:fillRef>
          <a:effectRef idx="1">
            <a:schemeClr val="accent3"/>
          </a:effectRef>
          <a:fontRef idx="minor">
            <a:schemeClr val="dk1"/>
          </a:fontRef>
        </p:style>
        <p:txBody>
          <a:bodyPr rtlCol="0" anchor="ctr"/>
          <a:lstStyle/>
          <a:p>
            <a:pPr algn="ctr" rtl="0"/>
            <a:r>
              <a:rPr lang="en-US" sz="1600" b="1" dirty="0" smtClean="0">
                <a:solidFill>
                  <a:srgbClr val="FF3B5B"/>
                </a:solidFill>
              </a:rPr>
              <a:t>Bacillus</a:t>
            </a:r>
            <a:endParaRPr lang="en-US" sz="1600" dirty="0" smtClean="0">
              <a:solidFill>
                <a:srgbClr val="FF3B5B"/>
              </a:solidFill>
            </a:endParaRPr>
          </a:p>
          <a:p>
            <a:pPr algn="ctr" rtl="0"/>
            <a:r>
              <a:rPr lang="en-US" sz="1600" dirty="0">
                <a:solidFill>
                  <a:srgbClr val="FF3B5B"/>
                </a:solidFill>
              </a:rPr>
              <a:t>(rod-like)</a:t>
            </a:r>
            <a:r>
              <a:rPr lang="en-US" sz="1600" dirty="0" smtClean="0">
                <a:solidFill>
                  <a:srgbClr val="FF3B5B"/>
                </a:solidFill>
              </a:rPr>
              <a:t>:</a:t>
            </a:r>
          </a:p>
          <a:p>
            <a:pPr algn="ctr" rtl="0"/>
            <a:r>
              <a:rPr lang="en-US" sz="1600" dirty="0" err="1" smtClean="0">
                <a:solidFill>
                  <a:srgbClr val="FF3B5B"/>
                </a:solidFill>
              </a:rPr>
              <a:t>e.g.</a:t>
            </a:r>
            <a:r>
              <a:rPr lang="en-US" sz="1600" i="1" dirty="0" err="1" smtClean="0">
                <a:solidFill>
                  <a:srgbClr val="000000"/>
                </a:solidFill>
              </a:rPr>
              <a:t>Enterobacteriacea</a:t>
            </a:r>
            <a:r>
              <a:rPr lang="en-US" sz="1600" i="1" dirty="0">
                <a:solidFill>
                  <a:srgbClr val="000000"/>
                </a:solidFill>
              </a:rPr>
              <a:t>spp.</a:t>
            </a:r>
          </a:p>
        </p:txBody>
      </p:sp>
      <p:sp>
        <p:nvSpPr>
          <p:cNvPr id="8" name="Wave 7"/>
          <p:cNvSpPr/>
          <p:nvPr/>
        </p:nvSpPr>
        <p:spPr>
          <a:xfrm>
            <a:off x="6019800" y="609600"/>
            <a:ext cx="2362200" cy="1143000"/>
          </a:xfrm>
          <a:prstGeom prst="wave">
            <a:avLst/>
          </a:prstGeo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rtl="0"/>
            <a:r>
              <a:rPr lang="en-US" sz="1600" b="1" dirty="0" err="1">
                <a:solidFill>
                  <a:srgbClr val="FF3B5B"/>
                </a:solidFill>
              </a:rPr>
              <a:t>Spirillum</a:t>
            </a:r>
            <a:r>
              <a:rPr lang="en-US" sz="1600" dirty="0">
                <a:solidFill>
                  <a:srgbClr val="FF3B5B"/>
                </a:solidFill>
              </a:rPr>
              <a:t>(spiral): </a:t>
            </a:r>
            <a:r>
              <a:rPr lang="en-US" sz="1600" dirty="0" err="1" smtClean="0">
                <a:solidFill>
                  <a:srgbClr val="FF3B5B"/>
                </a:solidFill>
              </a:rPr>
              <a:t>e.g.</a:t>
            </a:r>
            <a:r>
              <a:rPr lang="en-US" sz="1600" i="1" dirty="0" err="1" smtClean="0"/>
              <a:t>Treponema</a:t>
            </a:r>
            <a:r>
              <a:rPr lang="en-US" sz="1600" i="1" dirty="0"/>
              <a:t>spp.</a:t>
            </a:r>
            <a:endParaRPr lang="en-US" sz="1600" b="1" i="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6552" t="6118" r="5960"/>
          <a:stretch/>
        </p:blipFill>
        <p:spPr>
          <a:xfrm>
            <a:off x="5600484" y="1"/>
            <a:ext cx="3547227" cy="3886200"/>
          </a:xfrm>
          <a:prstGeom prst="rect">
            <a:avLst/>
          </a:prstGeom>
          <a:ln w="28575" cmpd="sng">
            <a:solidFill>
              <a:srgbClr val="772399"/>
            </a:solidFill>
          </a:ln>
        </p:spPr>
      </p:pic>
      <p:pic>
        <p:nvPicPr>
          <p:cNvPr id="9" name="Picture 8"/>
          <p:cNvPicPr>
            <a:picLocks noChangeAspect="1"/>
          </p:cNvPicPr>
          <p:nvPr/>
        </p:nvPicPr>
        <p:blipFill>
          <a:blip r:embed="rId3"/>
          <a:stretch>
            <a:fillRect/>
          </a:stretch>
        </p:blipFill>
        <p:spPr>
          <a:xfrm>
            <a:off x="0" y="2537639"/>
            <a:ext cx="3469020" cy="4292600"/>
          </a:xfrm>
          <a:prstGeom prst="rect">
            <a:avLst/>
          </a:prstGeom>
          <a:ln w="38100" cmpd="sng">
            <a:solidFill>
              <a:srgbClr val="772399"/>
            </a:solidFill>
          </a:ln>
        </p:spPr>
      </p:pic>
      <p:pic>
        <p:nvPicPr>
          <p:cNvPr id="5" name="Picture 4"/>
          <p:cNvPicPr>
            <a:picLocks noChangeAspect="1"/>
          </p:cNvPicPr>
          <p:nvPr/>
        </p:nvPicPr>
        <p:blipFill rotWithShape="1">
          <a:blip r:embed="rId4"/>
          <a:srcRect t="4811" r="2771"/>
          <a:stretch/>
        </p:blipFill>
        <p:spPr>
          <a:xfrm>
            <a:off x="2590800" y="381000"/>
            <a:ext cx="2971800" cy="2153532"/>
          </a:xfrm>
          <a:prstGeom prst="rect">
            <a:avLst/>
          </a:prstGeom>
          <a:ln w="28575" cmpd="sng">
            <a:solidFill>
              <a:srgbClr val="772399"/>
            </a:solidFill>
          </a:ln>
        </p:spPr>
      </p:pic>
      <p:sp>
        <p:nvSpPr>
          <p:cNvPr id="10" name="TextBox 9"/>
          <p:cNvSpPr txBox="1"/>
          <p:nvPr/>
        </p:nvSpPr>
        <p:spPr>
          <a:xfrm>
            <a:off x="4038600" y="4038600"/>
            <a:ext cx="4114800" cy="2599173"/>
          </a:xfrm>
          <a:prstGeom prst="rect">
            <a:avLst/>
          </a:prstGeom>
          <a:noFill/>
        </p:spPr>
        <p:txBody>
          <a:bodyPr wrap="square" rtlCol="0">
            <a:spAutoFit/>
          </a:bodyPr>
          <a:lstStyle/>
          <a:p>
            <a:pPr algn="ctr">
              <a:lnSpc>
                <a:spcPct val="130000"/>
              </a:lnSpc>
            </a:pPr>
            <a:r>
              <a:rPr lang="en-US" b="1" dirty="0">
                <a:solidFill>
                  <a:schemeClr val="accent2">
                    <a:lumMod val="75000"/>
                    <a:lumOff val="25000"/>
                  </a:schemeClr>
                </a:solidFill>
              </a:rPr>
              <a:t>Bacteria typically have one of three shapes</a:t>
            </a:r>
            <a:r>
              <a:rPr lang="en-US" b="1" dirty="0" smtClean="0">
                <a:solidFill>
                  <a:schemeClr val="accent2">
                    <a:lumMod val="75000"/>
                    <a:lumOff val="25000"/>
                  </a:schemeClr>
                </a:solidFill>
              </a:rPr>
              <a:t>:</a:t>
            </a:r>
          </a:p>
          <a:p>
            <a:pPr marL="1200150" lvl="2" indent="-285750" algn="l">
              <a:lnSpc>
                <a:spcPct val="130000"/>
              </a:lnSpc>
              <a:buFont typeface="Wingdings" charset="2"/>
              <a:buChar char="ü"/>
            </a:pPr>
            <a:r>
              <a:rPr lang="en-US" dirty="0"/>
              <a:t>spheres (</a:t>
            </a:r>
            <a:r>
              <a:rPr lang="en-US" dirty="0" err="1"/>
              <a:t>cocci</a:t>
            </a:r>
            <a:r>
              <a:rPr lang="en-US" dirty="0"/>
              <a:t>).</a:t>
            </a:r>
          </a:p>
          <a:p>
            <a:pPr marL="1200150" lvl="2" indent="-285750" algn="l">
              <a:lnSpc>
                <a:spcPct val="130000"/>
              </a:lnSpc>
              <a:buFont typeface="Wingdings" charset="2"/>
              <a:buChar char="ü"/>
            </a:pPr>
            <a:r>
              <a:rPr lang="en-US" dirty="0" smtClean="0"/>
              <a:t>rods </a:t>
            </a:r>
            <a:r>
              <a:rPr lang="en-US" dirty="0"/>
              <a:t>(bacilli)</a:t>
            </a:r>
            <a:r>
              <a:rPr lang="en-US" dirty="0" smtClean="0"/>
              <a:t>,</a:t>
            </a:r>
          </a:p>
          <a:p>
            <a:pPr marL="1200150" lvl="2" indent="-285750" algn="l">
              <a:lnSpc>
                <a:spcPct val="130000"/>
              </a:lnSpc>
              <a:buFont typeface="Wingdings" charset="2"/>
              <a:buChar char="ü"/>
            </a:pPr>
            <a:r>
              <a:rPr lang="en-US" dirty="0" smtClean="0"/>
              <a:t>spiral </a:t>
            </a:r>
            <a:r>
              <a:rPr lang="en-US" dirty="0"/>
              <a:t>(</a:t>
            </a:r>
            <a:r>
              <a:rPr lang="en-US" dirty="0" err="1"/>
              <a:t>spirilla</a:t>
            </a:r>
            <a:r>
              <a:rPr lang="en-US" dirty="0"/>
              <a:t>). </a:t>
            </a:r>
            <a:endParaRPr lang="en-US" dirty="0" smtClean="0"/>
          </a:p>
          <a:p>
            <a:pPr algn="ctr">
              <a:lnSpc>
                <a:spcPct val="130000"/>
              </a:lnSpc>
            </a:pPr>
            <a:r>
              <a:rPr lang="en-US" dirty="0" smtClean="0"/>
              <a:t>Unicellular</a:t>
            </a:r>
            <a:r>
              <a:rPr lang="en-US" dirty="0"/>
              <a:t>, they often stick together forming clumps or filaments.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360px-Bacterial_morphology_diagram_svg.png"/>
          <p:cNvPicPr>
            <a:picLocks noGrp="1" noChangeAspect="1"/>
          </p:cNvPicPr>
          <p:nvPr>
            <p:ph idx="1"/>
          </p:nvPr>
        </p:nvPicPr>
        <p:blipFill>
          <a:blip r:embed="rId2" cstate="print"/>
          <a:stretch>
            <a:fillRect/>
          </a:stretch>
        </p:blipFill>
        <p:spPr>
          <a:xfrm>
            <a:off x="987510" y="228601"/>
            <a:ext cx="7166918" cy="6629400"/>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dirty="0" smtClean="0">
                <a:solidFill>
                  <a:schemeClr val="accent2">
                    <a:lumMod val="75000"/>
                    <a:lumOff val="25000"/>
                  </a:schemeClr>
                </a:solidFill>
              </a:rPr>
              <a:t>Replication of Bacteria</a:t>
            </a:r>
            <a:endParaRPr lang="x-none" b="1" dirty="0">
              <a:solidFill>
                <a:schemeClr val="accent2">
                  <a:lumMod val="75000"/>
                  <a:lumOff val="25000"/>
                </a:schemeClr>
              </a:solidFill>
            </a:endParaRPr>
          </a:p>
        </p:txBody>
      </p:sp>
      <p:sp>
        <p:nvSpPr>
          <p:cNvPr id="3" name="Content Placeholder 2"/>
          <p:cNvSpPr>
            <a:spLocks noGrp="1"/>
          </p:cNvSpPr>
          <p:nvPr>
            <p:ph idx="1"/>
          </p:nvPr>
        </p:nvSpPr>
        <p:spPr>
          <a:xfrm>
            <a:off x="533400" y="1371600"/>
            <a:ext cx="7121525" cy="5181600"/>
          </a:xfrm>
        </p:spPr>
        <p:txBody>
          <a:bodyPr>
            <a:normAutofit fontScale="70000" lnSpcReduction="20000"/>
          </a:bodyPr>
          <a:lstStyle/>
          <a:p>
            <a:pPr algn="l" rtl="0">
              <a:lnSpc>
                <a:spcPct val="160000"/>
              </a:lnSpc>
            </a:pPr>
            <a:r>
              <a:rPr lang="en-US" sz="2400" dirty="0" smtClean="0">
                <a:solidFill>
                  <a:schemeClr val="tx1"/>
                </a:solidFill>
              </a:rPr>
              <a:t>Bacterial cells replicate </a:t>
            </a:r>
            <a:r>
              <a:rPr lang="en-US" sz="2400" b="1" dirty="0" smtClean="0">
                <a:solidFill>
                  <a:srgbClr val="FF3B5B"/>
                </a:solidFill>
              </a:rPr>
              <a:t>asexually</a:t>
            </a:r>
            <a:r>
              <a:rPr lang="en-US" sz="2400" dirty="0" smtClean="0">
                <a:solidFill>
                  <a:schemeClr val="tx1"/>
                </a:solidFill>
              </a:rPr>
              <a:t>by a process called: </a:t>
            </a:r>
            <a:endParaRPr lang="en-US" sz="2400" dirty="0">
              <a:solidFill>
                <a:schemeClr val="tx1"/>
              </a:solidFill>
            </a:endParaRPr>
          </a:p>
          <a:p>
            <a:pPr marL="0" indent="0" rtl="0">
              <a:lnSpc>
                <a:spcPct val="110000"/>
              </a:lnSpc>
              <a:buNone/>
            </a:pPr>
            <a:r>
              <a:rPr lang="en-US" sz="2400" b="1" u="sng" dirty="0" smtClean="0">
                <a:solidFill>
                  <a:srgbClr val="FF3B5B"/>
                </a:solidFill>
              </a:rPr>
              <a:t>Binary Fission</a:t>
            </a:r>
            <a:r>
              <a:rPr lang="en-US" sz="2400" b="1" u="sng" dirty="0" smtClean="0">
                <a:solidFill>
                  <a:schemeClr val="tx1"/>
                </a:solidFill>
              </a:rPr>
              <a:t>. </a:t>
            </a:r>
          </a:p>
          <a:p>
            <a:pPr algn="l" rtl="0">
              <a:lnSpc>
                <a:spcPct val="160000"/>
              </a:lnSpc>
            </a:pPr>
            <a:r>
              <a:rPr lang="en-US" sz="2400" dirty="0" smtClean="0">
                <a:solidFill>
                  <a:schemeClr val="tx1"/>
                </a:solidFill>
              </a:rPr>
              <a:t>One cell doubles in size and splits in half to produce two identical daughter cells. These daughter cells can then double in size again to produce four sibling cells and these to produce eight, and so on.</a:t>
            </a:r>
          </a:p>
          <a:p>
            <a:pPr algn="l" rtl="0">
              <a:lnSpc>
                <a:spcPct val="160000"/>
              </a:lnSpc>
            </a:pPr>
            <a:r>
              <a:rPr lang="en-US" sz="2400" b="1" dirty="0" smtClean="0">
                <a:solidFill>
                  <a:srgbClr val="FF3B5B"/>
                </a:solidFill>
              </a:rPr>
              <a:t>Doubling Time: </a:t>
            </a:r>
            <a:r>
              <a:rPr lang="en-US" sz="2400" dirty="0" smtClean="0">
                <a:solidFill>
                  <a:schemeClr val="tx1"/>
                </a:solidFill>
              </a:rPr>
              <a:t>the time it takes for a bacterial cell to grow and divide in two.</a:t>
            </a:r>
          </a:p>
          <a:p>
            <a:pPr algn="l" rtl="0">
              <a:lnSpc>
                <a:spcPct val="160000"/>
              </a:lnSpc>
            </a:pPr>
            <a:r>
              <a:rPr lang="en-US" sz="2400" dirty="0" smtClean="0">
                <a:solidFill>
                  <a:schemeClr val="tx1"/>
                </a:solidFill>
              </a:rPr>
              <a:t>When nutrients are plentiful, the doubling time of some bacterial species can be as short as 20 minutes. However, most bacterial species show a doubling time between 1-4 hours. </a:t>
            </a:r>
          </a:p>
          <a:p>
            <a:pPr algn="l" rtl="0"/>
            <a:endParaRPr lang="x-none" sz="24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381000" y="533400"/>
            <a:ext cx="8229600" cy="5522927"/>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59657"/>
            <a:ext cx="9017000" cy="6798343"/>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cstate="print"/>
          <a:srcRect l="7249" r="1225"/>
          <a:stretch/>
        </p:blipFill>
        <p:spPr>
          <a:xfrm>
            <a:off x="1295400" y="304800"/>
            <a:ext cx="1431530" cy="1020763"/>
          </a:xfrm>
        </p:spPr>
      </p:pic>
      <p:sp>
        <p:nvSpPr>
          <p:cNvPr id="4" name="TextBox 3"/>
          <p:cNvSpPr txBox="1"/>
          <p:nvPr/>
        </p:nvSpPr>
        <p:spPr>
          <a:xfrm>
            <a:off x="1600200" y="1371600"/>
            <a:ext cx="684803" cy="369332"/>
          </a:xfrm>
          <a:prstGeom prst="rect">
            <a:avLst/>
          </a:prstGeom>
          <a:noFill/>
        </p:spPr>
        <p:txBody>
          <a:bodyPr wrap="none" rtlCol="0">
            <a:spAutoFit/>
          </a:bodyPr>
          <a:lstStyle/>
          <a:p>
            <a:r>
              <a:rPr lang="en-US" dirty="0" smtClean="0"/>
              <a:t>DNA</a:t>
            </a:r>
            <a:endParaRPr lang="en-US" dirty="0"/>
          </a:p>
        </p:txBody>
      </p:sp>
      <p:cxnSp>
        <p:nvCxnSpPr>
          <p:cNvPr id="7" name="Straight Arrow Connector 6"/>
          <p:cNvCxnSpPr/>
          <p:nvPr/>
        </p:nvCxnSpPr>
        <p:spPr>
          <a:xfrm>
            <a:off x="2895600" y="762000"/>
            <a:ext cx="2743200" cy="0"/>
          </a:xfrm>
          <a:prstGeom prst="straightConnector1">
            <a:avLst/>
          </a:prstGeom>
          <a:ln w="76200"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pic>
        <p:nvPicPr>
          <p:cNvPr id="8" name="Content Placeholder 4"/>
          <p:cNvPicPr>
            <a:picLocks noChangeAspect="1"/>
          </p:cNvPicPr>
          <p:nvPr/>
        </p:nvPicPr>
        <p:blipFill rotWithShape="1">
          <a:blip r:embed="rId2" cstate="print"/>
          <a:srcRect l="7249" r="1225"/>
          <a:stretch/>
        </p:blipFill>
        <p:spPr>
          <a:xfrm>
            <a:off x="6096000" y="304800"/>
            <a:ext cx="1431530" cy="1020763"/>
          </a:xfrm>
          <a:prstGeom prst="rect">
            <a:avLst/>
          </a:prstGeom>
        </p:spPr>
      </p:pic>
      <p:sp>
        <p:nvSpPr>
          <p:cNvPr id="10" name="TextBox 9"/>
          <p:cNvSpPr txBox="1"/>
          <p:nvPr/>
        </p:nvSpPr>
        <p:spPr>
          <a:xfrm>
            <a:off x="5181600" y="1524000"/>
            <a:ext cx="3733800" cy="381000"/>
          </a:xfrm>
          <a:prstGeom prst="rect">
            <a:avLst/>
          </a:prstGeom>
          <a:solidFill>
            <a:srgbClr val="FFFFFF"/>
          </a:solidFill>
        </p:spPr>
        <p:txBody>
          <a:bodyPr wrap="square" rtlCol="0">
            <a:spAutoFit/>
          </a:bodyPr>
          <a:lstStyle/>
          <a:p>
            <a:pPr algn="ctr"/>
            <a:r>
              <a:rPr lang="en-US" dirty="0" smtClean="0"/>
              <a:t>Duplicate of original molecule</a:t>
            </a:r>
            <a:endParaRPr lang="en-US" dirty="0"/>
          </a:p>
        </p:txBody>
      </p:sp>
      <p:pic>
        <p:nvPicPr>
          <p:cNvPr id="11" name="Picture 10"/>
          <p:cNvPicPr>
            <a:picLocks noChangeAspect="1"/>
          </p:cNvPicPr>
          <p:nvPr/>
        </p:nvPicPr>
        <p:blipFill rotWithShape="1">
          <a:blip r:embed="rId3"/>
          <a:srcRect l="13797" t="42819" r="14907" b="8485"/>
          <a:stretch/>
        </p:blipFill>
        <p:spPr>
          <a:xfrm>
            <a:off x="304800" y="2971800"/>
            <a:ext cx="1678034" cy="856949"/>
          </a:xfrm>
          <a:prstGeom prst="rect">
            <a:avLst/>
          </a:prstGeom>
        </p:spPr>
      </p:pic>
      <p:sp>
        <p:nvSpPr>
          <p:cNvPr id="12" name="TextBox 11"/>
          <p:cNvSpPr txBox="1"/>
          <p:nvPr/>
        </p:nvSpPr>
        <p:spPr>
          <a:xfrm>
            <a:off x="1600200" y="3657600"/>
            <a:ext cx="659155" cy="369332"/>
          </a:xfrm>
          <a:prstGeom prst="rect">
            <a:avLst/>
          </a:prstGeom>
          <a:noFill/>
        </p:spPr>
        <p:txBody>
          <a:bodyPr wrap="none" rtlCol="0">
            <a:spAutoFit/>
          </a:bodyPr>
          <a:lstStyle/>
          <a:p>
            <a:r>
              <a:rPr lang="en-US" dirty="0" smtClean="0"/>
              <a:t>RNA</a:t>
            </a:r>
            <a:endParaRPr lang="en-US" dirty="0"/>
          </a:p>
        </p:txBody>
      </p:sp>
      <p:cxnSp>
        <p:nvCxnSpPr>
          <p:cNvPr id="14" name="Straight Arrow Connector 13"/>
          <p:cNvCxnSpPr>
            <a:stCxn id="4" idx="2"/>
          </p:cNvCxnSpPr>
          <p:nvPr/>
        </p:nvCxnSpPr>
        <p:spPr>
          <a:xfrm flipH="1">
            <a:off x="1905000" y="1740932"/>
            <a:ext cx="37602" cy="1916668"/>
          </a:xfrm>
          <a:prstGeom prst="straightConnector1">
            <a:avLst/>
          </a:prstGeom>
          <a:ln w="76200"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1066800" y="2133600"/>
            <a:ext cx="1917036" cy="400110"/>
          </a:xfrm>
          <a:prstGeom prst="rect">
            <a:avLst/>
          </a:prstGeom>
          <a:noFill/>
        </p:spPr>
        <p:txBody>
          <a:bodyPr wrap="none" rtlCol="0">
            <a:spAutoFit/>
          </a:bodyPr>
          <a:lstStyle/>
          <a:p>
            <a:r>
              <a:rPr lang="en-US" sz="2000" b="1" dirty="0" smtClean="0">
                <a:ln w="1905"/>
                <a:solidFill>
                  <a:schemeClr val="accent2">
                    <a:lumMod val="75000"/>
                    <a:lumOff val="25000"/>
                  </a:schemeClr>
                </a:solidFill>
                <a:effectLst>
                  <a:innerShdw blurRad="69850" dist="43180" dir="5400000">
                    <a:srgbClr val="000000">
                      <a:alpha val="65000"/>
                    </a:srgbClr>
                  </a:innerShdw>
                </a:effectLst>
              </a:rPr>
              <a:t>Transcription</a:t>
            </a:r>
            <a:endParaRPr lang="en-US" sz="2000" dirty="0">
              <a:ln>
                <a:solidFill>
                  <a:srgbClr val="000000"/>
                </a:solidFill>
              </a:ln>
              <a:solidFill>
                <a:schemeClr val="accent2">
                  <a:lumMod val="75000"/>
                  <a:lumOff val="25000"/>
                </a:schemeClr>
              </a:solidFill>
            </a:endParaRPr>
          </a:p>
        </p:txBody>
      </p:sp>
      <p:cxnSp>
        <p:nvCxnSpPr>
          <p:cNvPr id="19" name="Straight Arrow Connector 18"/>
          <p:cNvCxnSpPr>
            <a:stCxn id="12" idx="2"/>
            <a:endCxn id="28" idx="0"/>
          </p:cNvCxnSpPr>
          <p:nvPr/>
        </p:nvCxnSpPr>
        <p:spPr>
          <a:xfrm flipH="1">
            <a:off x="1916814" y="4026932"/>
            <a:ext cx="12964" cy="1307068"/>
          </a:xfrm>
          <a:prstGeom prst="straightConnector1">
            <a:avLst/>
          </a:prstGeom>
          <a:ln w="76200" cmpd="sng">
            <a:solidFill>
              <a:srgbClr val="FF3B5B"/>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1143000" y="4343400"/>
            <a:ext cx="1640518" cy="400110"/>
          </a:xfrm>
          <a:prstGeom prst="rect">
            <a:avLst/>
          </a:prstGeom>
          <a:noFill/>
        </p:spPr>
        <p:txBody>
          <a:bodyPr wrap="none" rtlCol="0">
            <a:spAutoFit/>
          </a:bodyPr>
          <a:lstStyle/>
          <a:p>
            <a:r>
              <a:rPr lang="en-US" sz="2000" b="1" dirty="0" smtClean="0">
                <a:ln w="1905"/>
                <a:solidFill>
                  <a:srgbClr val="772399"/>
                </a:solidFill>
                <a:effectLst>
                  <a:innerShdw blurRad="69850" dist="43180" dir="5400000">
                    <a:srgbClr val="000000">
                      <a:alpha val="65000"/>
                    </a:srgbClr>
                  </a:innerShdw>
                </a:effectLst>
              </a:rPr>
              <a:t>Translation</a:t>
            </a:r>
            <a:endParaRPr lang="en-US" sz="2000" b="1" dirty="0">
              <a:ln w="1905"/>
              <a:solidFill>
                <a:srgbClr val="772399"/>
              </a:solidFill>
              <a:effectLst>
                <a:innerShdw blurRad="69850" dist="43180" dir="5400000">
                  <a:srgbClr val="000000">
                    <a:alpha val="65000"/>
                  </a:srgbClr>
                </a:innerShdw>
              </a:effectLst>
            </a:endParaRPr>
          </a:p>
        </p:txBody>
      </p:sp>
      <p:sp>
        <p:nvSpPr>
          <p:cNvPr id="28" name="TextBox 27"/>
          <p:cNvSpPr txBox="1"/>
          <p:nvPr/>
        </p:nvSpPr>
        <p:spPr>
          <a:xfrm>
            <a:off x="1447800" y="5334000"/>
            <a:ext cx="938027" cy="369332"/>
          </a:xfrm>
          <a:prstGeom prst="rect">
            <a:avLst/>
          </a:prstGeom>
          <a:noFill/>
        </p:spPr>
        <p:txBody>
          <a:bodyPr wrap="none" rtlCol="0">
            <a:spAutoFit/>
          </a:bodyPr>
          <a:lstStyle/>
          <a:p>
            <a:r>
              <a:rPr lang="en-US" dirty="0" smtClean="0"/>
              <a:t>Protein</a:t>
            </a:r>
            <a:endParaRPr lang="en-US" dirty="0"/>
          </a:p>
        </p:txBody>
      </p:sp>
      <p:pic>
        <p:nvPicPr>
          <p:cNvPr id="29" name="Picture 28"/>
          <p:cNvPicPr>
            <a:picLocks noChangeAspect="1"/>
          </p:cNvPicPr>
          <p:nvPr/>
        </p:nvPicPr>
        <p:blipFill>
          <a:blip r:embed="rId4"/>
          <a:stretch>
            <a:fillRect/>
          </a:stretch>
        </p:blipFill>
        <p:spPr>
          <a:xfrm flipH="1">
            <a:off x="-1" y="5257799"/>
            <a:ext cx="1562225" cy="1604305"/>
          </a:xfrm>
          <a:prstGeom prst="rect">
            <a:avLst/>
          </a:prstGeom>
        </p:spPr>
      </p:pic>
      <p:sp>
        <p:nvSpPr>
          <p:cNvPr id="31" name="TextBox 30"/>
          <p:cNvSpPr txBox="1"/>
          <p:nvPr/>
        </p:nvSpPr>
        <p:spPr>
          <a:xfrm>
            <a:off x="3481677" y="762000"/>
            <a:ext cx="1635759" cy="400110"/>
          </a:xfrm>
          <a:prstGeom prst="rect">
            <a:avLst/>
          </a:prstGeom>
          <a:noFill/>
        </p:spPr>
        <p:txBody>
          <a:bodyPr wrap="none" rtlCol="0">
            <a:spAutoFit/>
          </a:bodyPr>
          <a:lstStyle/>
          <a:p>
            <a:r>
              <a:rPr lang="en-US" sz="2000" b="1" dirty="0" smtClean="0">
                <a:ln w="1905"/>
                <a:solidFill>
                  <a:srgbClr val="772399"/>
                </a:solidFill>
                <a:effectLst>
                  <a:innerShdw blurRad="69850" dist="43180" dir="5400000">
                    <a:srgbClr val="000000">
                      <a:alpha val="65000"/>
                    </a:srgbClr>
                  </a:innerShdw>
                </a:effectLst>
              </a:rPr>
              <a:t>Replication</a:t>
            </a:r>
            <a:endParaRPr lang="en-US" sz="2000" dirty="0">
              <a:ln>
                <a:solidFill>
                  <a:srgbClr val="000000"/>
                </a:solidFill>
              </a:ln>
              <a:solidFill>
                <a:srgbClr val="772399"/>
              </a:solidFill>
            </a:endParaRPr>
          </a:p>
        </p:txBody>
      </p:sp>
      <p:sp>
        <p:nvSpPr>
          <p:cNvPr id="32" name="TextBox 31"/>
          <p:cNvSpPr txBox="1"/>
          <p:nvPr/>
        </p:nvSpPr>
        <p:spPr>
          <a:xfrm>
            <a:off x="4267200" y="3581400"/>
            <a:ext cx="3048000" cy="1200328"/>
          </a:xfrm>
          <a:prstGeom prst="rect">
            <a:avLst/>
          </a:prstGeom>
          <a:solidFill>
            <a:schemeClr val="accent6">
              <a:lumMod val="20000"/>
              <a:lumOff val="80000"/>
            </a:schemeClr>
          </a:solidFill>
          <a:ln>
            <a:solidFill>
              <a:srgbClr val="FF3B5B"/>
            </a:solid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n-US" sz="2400" dirty="0" smtClean="0">
                <a:solidFill>
                  <a:srgbClr val="FF3B5B"/>
                </a:solidFill>
              </a:rPr>
              <a:t>Replication of Chromosomal DNA of Prokaryotes</a:t>
            </a:r>
            <a:endParaRPr lang="en-US" sz="2400" dirty="0">
              <a:solidFill>
                <a:srgbClr val="FF3B5B"/>
              </a:solidFill>
            </a:endParaRPr>
          </a:p>
        </p:txBody>
      </p:sp>
    </p:spTree>
    <p:extLst>
      <p:ext uri="{BB962C8B-B14F-4D97-AF65-F5344CB8AC3E}">
        <p14:creationId xmlns="" xmlns:p14="http://schemas.microsoft.com/office/powerpoint/2010/main" xmlns:mv="urn:schemas-microsoft-com:mac:vml" xmlns:mc="http://schemas.openxmlformats.org/markup-compatibility/2006" val="23998280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US" b="1" dirty="0" smtClean="0">
                <a:solidFill>
                  <a:schemeClr val="accent2">
                    <a:lumMod val="75000"/>
                    <a:lumOff val="25000"/>
                  </a:schemeClr>
                </a:solidFill>
              </a:rPr>
              <a:t>Replication of Bacteria</a:t>
            </a:r>
            <a:endParaRPr lang="x-none" dirty="0">
              <a:solidFill>
                <a:schemeClr val="accent2">
                  <a:lumMod val="75000"/>
                  <a:lumOff val="25000"/>
                </a:schemeClr>
              </a:solidFill>
            </a:endParaRPr>
          </a:p>
        </p:txBody>
      </p:sp>
      <p:sp>
        <p:nvSpPr>
          <p:cNvPr id="3" name="Content Placeholder 2"/>
          <p:cNvSpPr>
            <a:spLocks noGrp="1"/>
          </p:cNvSpPr>
          <p:nvPr>
            <p:ph idx="1"/>
          </p:nvPr>
        </p:nvSpPr>
        <p:spPr>
          <a:xfrm>
            <a:off x="457200" y="1600200"/>
            <a:ext cx="8229600" cy="4678363"/>
          </a:xfrm>
        </p:spPr>
        <p:txBody>
          <a:bodyPr>
            <a:normAutofit/>
          </a:bodyPr>
          <a:lstStyle/>
          <a:p>
            <a:pPr algn="l" rtl="0">
              <a:buNone/>
            </a:pPr>
            <a:endParaRPr/>
          </a:p>
          <a:p>
            <a:pPr algn="l" rtl="0"/>
            <a:r>
              <a:rPr lang="en-US" sz="2400" dirty="0" smtClean="0">
                <a:solidFill>
                  <a:schemeClr val="tx1"/>
                </a:solidFill>
              </a:rPr>
              <a:t>The cytoplasm of a bacterial cell contains the </a:t>
            </a:r>
            <a:r>
              <a:rPr lang="en-US" sz="2400" b="1" dirty="0" smtClean="0">
                <a:solidFill>
                  <a:srgbClr val="FF3B5B"/>
                </a:solidFill>
              </a:rPr>
              <a:t>DNA molecules</a:t>
            </a:r>
            <a:r>
              <a:rPr lang="en-US" sz="2400" dirty="0" smtClean="0">
                <a:solidFill>
                  <a:schemeClr val="tx1"/>
                </a:solidFill>
              </a:rPr>
              <a:t>that make up the bacterial genome.</a:t>
            </a:r>
          </a:p>
          <a:p>
            <a:pPr algn="l" rtl="0"/>
            <a:r>
              <a:rPr lang="en-US" sz="2400" b="1" dirty="0">
                <a:solidFill>
                  <a:srgbClr val="FF3B5B"/>
                </a:solidFill>
              </a:rPr>
              <a:t>T</a:t>
            </a:r>
            <a:r>
              <a:rPr lang="en-US" sz="2400" b="1" dirty="0" smtClean="0">
                <a:solidFill>
                  <a:srgbClr val="FF3B5B"/>
                </a:solidFill>
              </a:rPr>
              <a:t>ranscriptional machinery</a:t>
            </a:r>
            <a:r>
              <a:rPr lang="en-US" sz="2400" dirty="0" smtClean="0">
                <a:solidFill>
                  <a:schemeClr val="tx1"/>
                </a:solidFill>
              </a:rPr>
              <a:t> copies DNA into ribonucleic acid (RNA).</a:t>
            </a:r>
          </a:p>
          <a:p>
            <a:pPr algn="l" rtl="0"/>
            <a:r>
              <a:rPr lang="en-US" sz="2400" b="1" dirty="0">
                <a:solidFill>
                  <a:srgbClr val="FF3B5B"/>
                </a:solidFill>
              </a:rPr>
              <a:t>R</a:t>
            </a:r>
            <a:r>
              <a:rPr lang="en-US" sz="2400" b="1" dirty="0" smtClean="0">
                <a:solidFill>
                  <a:srgbClr val="FF3B5B"/>
                </a:solidFill>
              </a:rPr>
              <a:t>ibosomes</a:t>
            </a:r>
            <a:r>
              <a:rPr lang="en-US" sz="2400" dirty="0" smtClean="0">
                <a:solidFill>
                  <a:schemeClr val="tx1"/>
                </a:solidFill>
              </a:rPr>
              <a:t>translate the messenger RNA information into proteinsequence. </a:t>
            </a:r>
          </a:p>
          <a:p>
            <a:pPr algn="l" rtl="0">
              <a:buNone/>
            </a:pPr>
            <a:endParaRPr lang="x-none"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Replication of Bacteria</a:t>
            </a:r>
            <a:endParaRPr lang="en-US" dirty="0">
              <a:solidFill>
                <a:schemeClr val="accent2">
                  <a:lumMod val="75000"/>
                  <a:lumOff val="25000"/>
                </a:schemeClr>
              </a:solidFill>
            </a:endParaRPr>
          </a:p>
        </p:txBody>
      </p:sp>
      <p:sp>
        <p:nvSpPr>
          <p:cNvPr id="3" name="Content Placeholder 2"/>
          <p:cNvSpPr>
            <a:spLocks noGrp="1"/>
          </p:cNvSpPr>
          <p:nvPr>
            <p:ph idx="1"/>
          </p:nvPr>
        </p:nvSpPr>
        <p:spPr/>
        <p:txBody>
          <a:bodyPr/>
          <a:lstStyle/>
          <a:p>
            <a:pPr>
              <a:lnSpc>
                <a:spcPct val="150000"/>
              </a:lnSpc>
            </a:pPr>
            <a:r>
              <a:rPr lang="en-US" dirty="0" smtClean="0">
                <a:solidFill>
                  <a:schemeClr val="tx1"/>
                </a:solidFill>
              </a:rPr>
              <a:t>Since </a:t>
            </a:r>
            <a:r>
              <a:rPr lang="en-US" dirty="0">
                <a:solidFill>
                  <a:schemeClr val="tx1"/>
                </a:solidFill>
              </a:rPr>
              <a:t>there is no nucleus, all of these processes occur simultaneously. The </a:t>
            </a:r>
            <a:r>
              <a:rPr lang="en-US" b="1" dirty="0">
                <a:solidFill>
                  <a:schemeClr val="accent2">
                    <a:lumMod val="75000"/>
                    <a:lumOff val="25000"/>
                  </a:schemeClr>
                </a:solidFill>
              </a:rPr>
              <a:t>rapid growth rate</a:t>
            </a:r>
            <a:r>
              <a:rPr lang="en-US" dirty="0">
                <a:solidFill>
                  <a:schemeClr val="tx1"/>
                </a:solidFill>
              </a:rPr>
              <a:t>of the bacterial cell </a:t>
            </a:r>
            <a:r>
              <a:rPr lang="en-US" b="1" dirty="0">
                <a:solidFill>
                  <a:srgbClr val="772399"/>
                </a:solidFill>
              </a:rPr>
              <a:t>requires</a:t>
            </a:r>
            <a:r>
              <a:rPr lang="en-US" dirty="0">
                <a:solidFill>
                  <a:schemeClr val="tx1"/>
                </a:solidFill>
              </a:rPr>
              <a:t> constant DNA replication and ways to segregate the two new chromosomesinto the two daughter cells without tangling them.</a:t>
            </a:r>
          </a:p>
          <a:p>
            <a:endParaRPr lang="en-US" dirty="0"/>
          </a:p>
        </p:txBody>
      </p:sp>
    </p:spTree>
    <p:extLst>
      <p:ext uri="{BB962C8B-B14F-4D97-AF65-F5344CB8AC3E}">
        <p14:creationId xmlns="" xmlns:p14="http://schemas.microsoft.com/office/powerpoint/2010/main" xmlns:mv="urn:schemas-microsoft-com:mac:vml" xmlns:mc="http://schemas.openxmlformats.org/markup-compatibility/2006" val="319347695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914400"/>
            <a:ext cx="8229600" cy="5211763"/>
          </a:xfrm>
        </p:spPr>
        <p:txBody>
          <a:bodyPr/>
          <a:lstStyle/>
          <a:p>
            <a:pPr algn="l" rtl="0">
              <a:buNone/>
            </a:pPr>
            <a:endParaRPr lang="en-US" dirty="0" smtClean="0"/>
          </a:p>
          <a:p>
            <a:pPr algn="l" rtl="0">
              <a:buNone/>
            </a:pPr>
            <a:r>
              <a:rPr lang="en-US" b="1" dirty="0" smtClean="0"/>
              <a:t>When germ relationship go bad..</a:t>
            </a:r>
          </a:p>
          <a:p>
            <a:pPr algn="l" rtl="0"/>
            <a:endParaRPr lang="x-none" dirty="0"/>
          </a:p>
        </p:txBody>
      </p:sp>
      <p:pic>
        <p:nvPicPr>
          <p:cNvPr id="6" name="Content Placeholder 3" descr="youmakemesick.jpg"/>
          <p:cNvPicPr>
            <a:picLocks noChangeAspect="1"/>
          </p:cNvPicPr>
          <p:nvPr/>
        </p:nvPicPr>
        <p:blipFill>
          <a:blip r:embed="rId2" cstate="print"/>
          <a:stretch>
            <a:fillRect/>
          </a:stretch>
        </p:blipFill>
        <p:spPr>
          <a:xfrm>
            <a:off x="2362200" y="2362200"/>
            <a:ext cx="4114800" cy="39266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47800" y="1447800"/>
            <a:ext cx="5860861" cy="3886200"/>
          </a:xfrm>
          <a:prstGeom prst="rect">
            <a:avLst/>
          </a:prstGeom>
          <a:ln w="28575" cmpd="sng">
            <a:solidFill>
              <a:srgbClr val="4D264D"/>
            </a:solidFill>
          </a:ln>
        </p:spPr>
      </p:pic>
      <p:sp>
        <p:nvSpPr>
          <p:cNvPr id="5" name="TextBox 4"/>
          <p:cNvSpPr txBox="1"/>
          <p:nvPr/>
        </p:nvSpPr>
        <p:spPr>
          <a:xfrm>
            <a:off x="533400" y="609600"/>
            <a:ext cx="3252377" cy="800219"/>
          </a:xfrm>
          <a:prstGeom prst="rect">
            <a:avLst/>
          </a:prstGeom>
          <a:solidFill>
            <a:srgbClr val="FFFFCC"/>
          </a:solidFill>
          <a:ln>
            <a:solidFill>
              <a:schemeClr val="accent2">
                <a:lumMod val="75000"/>
                <a:lumOff val="25000"/>
              </a:schemeClr>
            </a:solidFill>
          </a:ln>
        </p:spPr>
        <p:txBody>
          <a:bodyPr wrap="square" rtlCol="1">
            <a:spAutoFit/>
          </a:bodyPr>
          <a:lstStyle/>
          <a:p>
            <a:pPr algn="ctr"/>
            <a:r>
              <a:rPr lang="en-US" sz="1400" dirty="0" smtClean="0"/>
              <a:t>Bacterial capsules are non-ionic, so neither acidic nor basic stains will adhere to their surfaces</a:t>
            </a:r>
            <a:r>
              <a:rPr lang="en-US" dirty="0" smtClean="0"/>
              <a:t>. </a:t>
            </a:r>
            <a:endParaRPr lang="ar-SA" dirty="0"/>
          </a:p>
        </p:txBody>
      </p:sp>
      <p:sp>
        <p:nvSpPr>
          <p:cNvPr id="6" name="TextBox 5"/>
          <p:cNvSpPr txBox="1"/>
          <p:nvPr/>
        </p:nvSpPr>
        <p:spPr>
          <a:xfrm>
            <a:off x="3657600" y="5562600"/>
            <a:ext cx="5213932" cy="738664"/>
          </a:xfrm>
          <a:prstGeom prst="rect">
            <a:avLst/>
          </a:prstGeom>
          <a:solidFill>
            <a:srgbClr val="CCFFFF"/>
          </a:solidFill>
          <a:ln>
            <a:solidFill>
              <a:srgbClr val="FF3B5B"/>
            </a:solidFill>
          </a:ln>
        </p:spPr>
        <p:txBody>
          <a:bodyPr wrap="square" rtlCol="1">
            <a:spAutoFit/>
          </a:bodyPr>
          <a:lstStyle/>
          <a:p>
            <a:pPr algn="ctr"/>
            <a:r>
              <a:rPr lang="en-US" sz="1400" dirty="0" smtClean="0"/>
              <a:t>The medium in which the culture is grown as well as the temperature at which it is grown and the age of the culture will affect capsule formation</a:t>
            </a:r>
            <a:endParaRPr lang="ar-SA" sz="1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accent2">
                    <a:lumMod val="75000"/>
                    <a:lumOff val="25000"/>
                  </a:schemeClr>
                </a:solidFill>
              </a:rPr>
              <a:t>Cell </a:t>
            </a:r>
            <a:r>
              <a:rPr lang="en-US" b="1" dirty="0" smtClean="0">
                <a:solidFill>
                  <a:schemeClr val="accent2">
                    <a:lumMod val="75000"/>
                    <a:lumOff val="25000"/>
                  </a:schemeClr>
                </a:solidFill>
              </a:rPr>
              <a:t>Wall – Why is it important?</a:t>
            </a:r>
            <a:endParaRPr lang="en-US" dirty="0"/>
          </a:p>
        </p:txBody>
      </p:sp>
      <p:sp>
        <p:nvSpPr>
          <p:cNvPr id="3" name="Content Placeholder 2"/>
          <p:cNvSpPr>
            <a:spLocks noGrp="1"/>
          </p:cNvSpPr>
          <p:nvPr>
            <p:ph idx="1"/>
          </p:nvPr>
        </p:nvSpPr>
        <p:spPr>
          <a:xfrm>
            <a:off x="381000" y="1524000"/>
            <a:ext cx="7924800" cy="5334000"/>
          </a:xfrm>
        </p:spPr>
        <p:txBody>
          <a:bodyPr>
            <a:normAutofit/>
          </a:bodyPr>
          <a:lstStyle/>
          <a:p>
            <a:pPr marL="514350" indent="-514350">
              <a:lnSpc>
                <a:spcPct val="150000"/>
              </a:lnSpc>
              <a:buSzPct val="120000"/>
              <a:buFont typeface="+mj-lt"/>
              <a:buAutoNum type="arabicPeriod"/>
            </a:pPr>
            <a:r>
              <a:rPr lang="en-US" dirty="0">
                <a:solidFill>
                  <a:srgbClr val="000000"/>
                </a:solidFill>
              </a:rPr>
              <a:t>The rigid cell wall gives the bacterium its shape and surrounds the cytoplasmic membrane, protecting it from the </a:t>
            </a:r>
            <a:r>
              <a:rPr lang="en-US" dirty="0" smtClean="0">
                <a:solidFill>
                  <a:srgbClr val="000000"/>
                </a:solidFill>
              </a:rPr>
              <a:t>environment</a:t>
            </a:r>
            <a:r>
              <a:rPr lang="en-US" dirty="0">
                <a:solidFill>
                  <a:srgbClr val="000000"/>
                </a:solidFill>
              </a:rPr>
              <a:t>.</a:t>
            </a:r>
          </a:p>
          <a:p>
            <a:pPr marL="514350" indent="-514350">
              <a:lnSpc>
                <a:spcPct val="150000"/>
              </a:lnSpc>
              <a:buSzPct val="120000"/>
              <a:buFont typeface="+mj-lt"/>
              <a:buAutoNum type="arabicPeriod"/>
            </a:pPr>
            <a:r>
              <a:rPr lang="en-US" dirty="0">
                <a:solidFill>
                  <a:srgbClr val="000000"/>
                </a:solidFill>
              </a:rPr>
              <a:t> The strength of the wall is responsible for keeping the cell from bursting when there are large differences in osmotic pressure between the cytoplasm and the environment</a:t>
            </a:r>
            <a:r>
              <a:rPr lang="en-US" dirty="0" smtClean="0">
                <a:solidFill>
                  <a:srgbClr val="000000"/>
                </a:solidFill>
              </a:rPr>
              <a:t>.</a:t>
            </a:r>
            <a:endParaRPr lang="en-US" dirty="0">
              <a:solidFill>
                <a:srgbClr val="000000"/>
              </a:solidFill>
            </a:endParaRPr>
          </a:p>
          <a:p>
            <a:pPr marL="514350" indent="-514350">
              <a:lnSpc>
                <a:spcPct val="150000"/>
              </a:lnSpc>
              <a:buSzPct val="120000"/>
              <a:buFont typeface="+mj-lt"/>
              <a:buAutoNum type="arabicPeriod"/>
            </a:pPr>
            <a:r>
              <a:rPr lang="en-US" dirty="0">
                <a:solidFill>
                  <a:srgbClr val="000000"/>
                </a:solidFill>
              </a:rPr>
              <a:t>It also helps to anchor appendages like the </a:t>
            </a:r>
            <a:r>
              <a:rPr lang="en-US" dirty="0" err="1">
                <a:solidFill>
                  <a:srgbClr val="000000"/>
                </a:solidFill>
              </a:rPr>
              <a:t>pili</a:t>
            </a:r>
            <a:r>
              <a:rPr lang="en-US" dirty="0">
                <a:solidFill>
                  <a:srgbClr val="000000"/>
                </a:solidFill>
              </a:rPr>
              <a:t> and flagella, which originate in the cytoplasmic membrane and protrude through the wall to the outside. </a:t>
            </a:r>
          </a:p>
        </p:txBody>
      </p:sp>
    </p:spTree>
    <p:extLst>
      <p:ext uri="{BB962C8B-B14F-4D97-AF65-F5344CB8AC3E}">
        <p14:creationId xmlns="" xmlns:p14="http://schemas.microsoft.com/office/powerpoint/2010/main" xmlns:mv="urn:schemas-microsoft-com:mac:vml" xmlns:mc="http://schemas.openxmlformats.org/markup-compatibility/2006" val="1034295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3581400" cy="1066800"/>
          </a:xfrm>
        </p:spPr>
        <p:txBody>
          <a:bodyPr/>
          <a:lstStyle/>
          <a:p>
            <a:r>
              <a:rPr lang="en-US" sz="3200" b="1" dirty="0" smtClean="0">
                <a:solidFill>
                  <a:schemeClr val="accent2">
                    <a:lumMod val="75000"/>
                    <a:lumOff val="25000"/>
                  </a:schemeClr>
                </a:solidFill>
              </a:rPr>
              <a:t>Structure of Cell Wall </a:t>
            </a:r>
            <a:endParaRPr lang="en-US" sz="3200" b="1" dirty="0">
              <a:solidFill>
                <a:schemeClr val="accent2">
                  <a:lumMod val="75000"/>
                  <a:lumOff val="25000"/>
                </a:schemeClr>
              </a:solidFill>
            </a:endParaRPr>
          </a:p>
        </p:txBody>
      </p:sp>
      <p:sp>
        <p:nvSpPr>
          <p:cNvPr id="3" name="Content Placeholder 2"/>
          <p:cNvSpPr>
            <a:spLocks noGrp="1"/>
          </p:cNvSpPr>
          <p:nvPr>
            <p:ph idx="1"/>
          </p:nvPr>
        </p:nvSpPr>
        <p:spPr>
          <a:xfrm>
            <a:off x="228600" y="4114800"/>
            <a:ext cx="8458200" cy="2438400"/>
          </a:xfrm>
          <a:ln>
            <a:noFill/>
          </a:ln>
        </p:spPr>
        <p:txBody>
          <a:bodyPr>
            <a:normAutofit/>
          </a:bodyPr>
          <a:lstStyle/>
          <a:p>
            <a:pPr>
              <a:lnSpc>
                <a:spcPct val="130000"/>
              </a:lnSpc>
            </a:pPr>
            <a:r>
              <a:rPr lang="en-US" dirty="0">
                <a:solidFill>
                  <a:schemeClr val="tx1"/>
                </a:solidFill>
              </a:rPr>
              <a:t>Peptidoglycan is a huge polymer of interlocking chains of identical monomers. The backbone of the peptidoglycan molecule is composed of two derivatives of glucose: N-</a:t>
            </a:r>
            <a:r>
              <a:rPr lang="en-US" dirty="0" err="1">
                <a:solidFill>
                  <a:schemeClr val="tx1"/>
                </a:solidFill>
              </a:rPr>
              <a:t>acetylglucosamine</a:t>
            </a:r>
            <a:r>
              <a:rPr lang="en-US" dirty="0">
                <a:solidFill>
                  <a:schemeClr val="tx1"/>
                </a:solidFill>
              </a:rPr>
              <a:t> (NAG) and N-</a:t>
            </a:r>
            <a:r>
              <a:rPr lang="en-US" dirty="0" err="1">
                <a:solidFill>
                  <a:schemeClr val="tx1"/>
                </a:solidFill>
              </a:rPr>
              <a:t>acetlymuramic</a:t>
            </a:r>
            <a:r>
              <a:rPr lang="en-US" dirty="0">
                <a:solidFill>
                  <a:schemeClr val="tx1"/>
                </a:solidFill>
              </a:rPr>
              <a:t> acid (NAM). The NAG and NAM strands are connected by </a:t>
            </a:r>
            <a:r>
              <a:rPr lang="en-US" dirty="0" err="1">
                <a:solidFill>
                  <a:schemeClr val="tx1"/>
                </a:solidFill>
              </a:rPr>
              <a:t>interpeptide</a:t>
            </a:r>
            <a:r>
              <a:rPr lang="en-US" dirty="0">
                <a:solidFill>
                  <a:schemeClr val="tx1"/>
                </a:solidFill>
              </a:rPr>
              <a:t> bridges.</a:t>
            </a:r>
            <a:endParaRPr lang="en-US" dirty="0" smtClean="0">
              <a:solidFill>
                <a:schemeClr val="tx1"/>
              </a:solidFill>
            </a:endParaRPr>
          </a:p>
        </p:txBody>
      </p:sp>
      <p:sp>
        <p:nvSpPr>
          <p:cNvPr id="6" name="TextBox 5"/>
          <p:cNvSpPr txBox="1"/>
          <p:nvPr/>
        </p:nvSpPr>
        <p:spPr>
          <a:xfrm>
            <a:off x="152400" y="1371600"/>
            <a:ext cx="3733800" cy="2409891"/>
          </a:xfrm>
          <a:prstGeom prst="rect">
            <a:avLst/>
          </a:prstGeom>
          <a:solidFill>
            <a:schemeClr val="accent6">
              <a:lumMod val="20000"/>
              <a:lumOff val="80000"/>
            </a:schemeClr>
          </a:solidFill>
          <a:ln w="28575" cmpd="sng">
            <a:solidFill>
              <a:schemeClr val="accent2">
                <a:lumMod val="75000"/>
                <a:lumOff val="25000"/>
              </a:schemeClr>
            </a:solidFill>
          </a:ln>
        </p:spPr>
        <p:txBody>
          <a:bodyPr wrap="square" rtlCol="0">
            <a:spAutoFit/>
          </a:bodyPr>
          <a:lstStyle/>
          <a:p>
            <a:pPr algn="ctr">
              <a:lnSpc>
                <a:spcPct val="120000"/>
              </a:lnSpc>
            </a:pPr>
            <a:r>
              <a:rPr lang="en-US" dirty="0">
                <a:solidFill>
                  <a:srgbClr val="000000"/>
                </a:solidFill>
              </a:rPr>
              <a:t>The cell wall of bacteria is composed of peptidoglycan, which covers the entire surface of the cell. It is made up of a combination of peptide bonds and carbohydrates (protein</a:t>
            </a:r>
            <a:r>
              <a:rPr lang="en-US" dirty="0" smtClean="0">
                <a:solidFill>
                  <a:srgbClr val="000000"/>
                </a:solidFill>
              </a:rPr>
              <a:t>-sugar</a:t>
            </a:r>
            <a:r>
              <a:rPr lang="en-US" dirty="0">
                <a:solidFill>
                  <a:srgbClr val="000000"/>
                </a:solidFill>
              </a:rPr>
              <a:t>)</a:t>
            </a:r>
            <a:endParaRPr lang="en-US" dirty="0"/>
          </a:p>
        </p:txBody>
      </p:sp>
      <p:pic>
        <p:nvPicPr>
          <p:cNvPr id="4" name="Picture 3"/>
          <p:cNvPicPr>
            <a:picLocks noChangeAspect="1"/>
          </p:cNvPicPr>
          <p:nvPr/>
        </p:nvPicPr>
        <p:blipFill>
          <a:blip r:embed="rId2"/>
          <a:stretch>
            <a:fillRect/>
          </a:stretch>
        </p:blipFill>
        <p:spPr>
          <a:xfrm>
            <a:off x="3991403" y="228600"/>
            <a:ext cx="5152597" cy="3581401"/>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403108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75000"/>
                    <a:lumOff val="25000"/>
                  </a:schemeClr>
                </a:solidFill>
              </a:rPr>
              <a:t>Cell Wall </a:t>
            </a:r>
            <a:endParaRPr lang="en-US" dirty="0"/>
          </a:p>
        </p:txBody>
      </p:sp>
      <p:sp>
        <p:nvSpPr>
          <p:cNvPr id="3" name="Content Placeholder 2"/>
          <p:cNvSpPr>
            <a:spLocks noGrp="1"/>
          </p:cNvSpPr>
          <p:nvPr>
            <p:ph idx="1"/>
          </p:nvPr>
        </p:nvSpPr>
        <p:spPr/>
        <p:txBody>
          <a:bodyPr/>
          <a:lstStyle/>
          <a:p>
            <a:r>
              <a:rPr lang="en-US" dirty="0" smtClean="0">
                <a:solidFill>
                  <a:schemeClr val="tx1"/>
                </a:solidFill>
              </a:rPr>
              <a:t>Several antibiotics (</a:t>
            </a:r>
            <a:r>
              <a:rPr lang="en-US" dirty="0" err="1" smtClean="0">
                <a:solidFill>
                  <a:schemeClr val="tx1"/>
                </a:solidFill>
              </a:rPr>
              <a:t>penicillins</a:t>
            </a:r>
            <a:r>
              <a:rPr lang="en-US" dirty="0" smtClean="0">
                <a:solidFill>
                  <a:schemeClr val="tx1"/>
                </a:solidFill>
              </a:rPr>
              <a:t>) stop bacterial infections by interfering with cell wall synthesis, while having no effects on human cells. </a:t>
            </a:r>
          </a:p>
          <a:p>
            <a:endParaRPr lang="en-US" dirty="0"/>
          </a:p>
        </p:txBody>
      </p:sp>
    </p:spTree>
  </p:cSld>
  <p:clrMapOvr>
    <a:masterClrMapping/>
  </p:clrMapOvr>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majorFont>
      <a:minorFont>
        <a:latin typeface="Rockwell"/>
        <a:ea typeface=""/>
        <a:cs typeface=""/>
        <a:font script="Jpan" typeface="ＭＳ ゴシック"/>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Advantage.thmx</Template>
  <TotalTime>8337</TotalTime>
  <Words>2590</Words>
  <Application>Microsoft Macintosh PowerPoint</Application>
  <PresentationFormat>On-screen Show (4:3)</PresentationFormat>
  <Paragraphs>256</Paragraphs>
  <Slides>59</Slides>
  <Notes>0</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Advantage</vt:lpstr>
      <vt:lpstr>BACTERIA</vt:lpstr>
      <vt:lpstr>Bacterial Structure</vt:lpstr>
      <vt:lpstr>Bacterial Structure</vt:lpstr>
      <vt:lpstr>Exterior Structures</vt:lpstr>
      <vt:lpstr>Capsule</vt:lpstr>
      <vt:lpstr>Slide 6</vt:lpstr>
      <vt:lpstr>Cell Wall – Why is it important?</vt:lpstr>
      <vt:lpstr>Structure of Cell Wall </vt:lpstr>
      <vt:lpstr>Cell Wall </vt:lpstr>
      <vt:lpstr>Classify pathogenic bacteria is on the basis of Gram Staining and Shape. </vt:lpstr>
      <vt:lpstr>Slide 11</vt:lpstr>
      <vt:lpstr>Structure of Cell Wall </vt:lpstr>
      <vt:lpstr>The Outer Membrane Of Gram Negative Bacteria. </vt:lpstr>
      <vt:lpstr>Structure of Cell Wall </vt:lpstr>
      <vt:lpstr>Peptidoglycan and Antibiotics</vt:lpstr>
      <vt:lpstr>Slide 16</vt:lpstr>
      <vt:lpstr>Slide 17</vt:lpstr>
      <vt:lpstr>Gram +veandGram –veCell Wall</vt:lpstr>
      <vt:lpstr>Cell Membrane (=cytoplasmic membrane)</vt:lpstr>
      <vt:lpstr>Cell Membrane (=cytoplasmic membrane)</vt:lpstr>
      <vt:lpstr>Cell Membrane (=cytoplasmic membrane)</vt:lpstr>
      <vt:lpstr>Cell Membrane Permeability</vt:lpstr>
      <vt:lpstr>Filamentous Protein Appendages</vt:lpstr>
      <vt:lpstr>Flagella, Appendages  </vt:lpstr>
      <vt:lpstr>Flagella, Appendages</vt:lpstr>
      <vt:lpstr>Slide 26</vt:lpstr>
      <vt:lpstr>Structure of Flagella</vt:lpstr>
      <vt:lpstr>Structure of Flagella</vt:lpstr>
      <vt:lpstr>Slide 29</vt:lpstr>
      <vt:lpstr>Flagella, Appendages</vt:lpstr>
      <vt:lpstr>Pili, Appendages </vt:lpstr>
      <vt:lpstr>Function of the Pili</vt:lpstr>
      <vt:lpstr>Slide 33</vt:lpstr>
      <vt:lpstr>Slide 34</vt:lpstr>
      <vt:lpstr>Cytosol (cytoplasm of the bacteria)</vt:lpstr>
      <vt:lpstr>The Nucleoid</vt:lpstr>
      <vt:lpstr>Ribosomes</vt:lpstr>
      <vt:lpstr>Storage Granules</vt:lpstr>
      <vt:lpstr>Plasmids</vt:lpstr>
      <vt:lpstr>How are plasmids passed on from one bacteria to the other??</vt:lpstr>
      <vt:lpstr>How are plasmids passed on from one bacteria to the other??</vt:lpstr>
      <vt:lpstr>Plasmids</vt:lpstr>
      <vt:lpstr>Bacterial Structure</vt:lpstr>
      <vt:lpstr>Endospores</vt:lpstr>
      <vt:lpstr>Endospores</vt:lpstr>
      <vt:lpstr>Slide 46</vt:lpstr>
      <vt:lpstr>Slide 47</vt:lpstr>
      <vt:lpstr>Slide 48</vt:lpstr>
      <vt:lpstr>Location of endospore</vt:lpstr>
      <vt:lpstr>Cell Morphology &amp; Shape of Bacteria</vt:lpstr>
      <vt:lpstr>Slide 51</vt:lpstr>
      <vt:lpstr>Slide 52</vt:lpstr>
      <vt:lpstr>Replication of Bacteria</vt:lpstr>
      <vt:lpstr>Slide 54</vt:lpstr>
      <vt:lpstr>Slide 55</vt:lpstr>
      <vt:lpstr>Slide 56</vt:lpstr>
      <vt:lpstr>Replication of Bacteria</vt:lpstr>
      <vt:lpstr>Replication of Bacteria</vt:lpstr>
      <vt:lpstr>Slide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Bacteria</dc:title>
  <dc:subject>Medical Microbiology</dc:subject>
  <dc:creator>Zeina Alkudmani</dc:creator>
  <cp:lastModifiedBy>user</cp:lastModifiedBy>
  <cp:revision>325</cp:revision>
  <dcterms:created xsi:type="dcterms:W3CDTF">2013-02-27T04:54:54Z</dcterms:created>
  <dcterms:modified xsi:type="dcterms:W3CDTF">2013-03-04T06:22:19Z</dcterms:modified>
</cp:coreProperties>
</file>