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79" r:id="rId3"/>
    <p:sldId id="280" r:id="rId4"/>
    <p:sldId id="281" r:id="rId5"/>
    <p:sldId id="282" r:id="rId6"/>
    <p:sldId id="283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300" r:id="rId19"/>
    <p:sldId id="296" r:id="rId20"/>
    <p:sldId id="297" r:id="rId21"/>
    <p:sldId id="298" r:id="rId22"/>
    <p:sldId id="299" r:id="rId23"/>
    <p:sldId id="302" r:id="rId24"/>
    <p:sldId id="301" r:id="rId25"/>
    <p:sldId id="304" r:id="rId26"/>
    <p:sldId id="305" r:id="rId27"/>
    <p:sldId id="310" r:id="rId28"/>
    <p:sldId id="311" r:id="rId29"/>
    <p:sldId id="306" r:id="rId30"/>
    <p:sldId id="314" r:id="rId31"/>
    <p:sldId id="313" r:id="rId32"/>
    <p:sldId id="315" r:id="rId33"/>
    <p:sldId id="307" r:id="rId34"/>
    <p:sldId id="308" r:id="rId35"/>
    <p:sldId id="312" r:id="rId36"/>
    <p:sldId id="309" r:id="rId37"/>
    <p:sldId id="303" r:id="rId38"/>
    <p:sldId id="316" r:id="rId39"/>
    <p:sldId id="325" r:id="rId40"/>
    <p:sldId id="324" r:id="rId41"/>
    <p:sldId id="326" r:id="rId42"/>
    <p:sldId id="318" r:id="rId43"/>
    <p:sldId id="327" r:id="rId44"/>
    <p:sldId id="328" r:id="rId45"/>
    <p:sldId id="329" r:id="rId46"/>
    <p:sldId id="330" r:id="rId47"/>
    <p:sldId id="331" r:id="rId48"/>
    <p:sldId id="319" r:id="rId49"/>
    <p:sldId id="320" r:id="rId50"/>
    <p:sldId id="332" r:id="rId51"/>
    <p:sldId id="333" r:id="rId52"/>
    <p:sldId id="322" r:id="rId53"/>
    <p:sldId id="334" r:id="rId54"/>
    <p:sldId id="335" r:id="rId55"/>
    <p:sldId id="337" r:id="rId56"/>
    <p:sldId id="336" r:id="rId57"/>
    <p:sldId id="338" r:id="rId58"/>
    <p:sldId id="276" r:id="rId59"/>
  </p:sldIdLst>
  <p:sldSz cx="9144000" cy="6858000" type="screen4x3"/>
  <p:notesSz cx="6797675" cy="9926638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A2A8"/>
    <a:srgbClr val="40AE3E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CD40D4E-6ABE-43A1-A9A3-5DAF26AD1F44}" type="datetimeFigureOut">
              <a:rPr lang="x-none" smtClean="0"/>
              <a:pPr/>
              <a:t>11/03/13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rtl="0"/>
            <a:r>
              <a:rPr lang="en-US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CLS 311: Basic Microbiology</a:t>
            </a:r>
          </a:p>
          <a:p>
            <a:pPr rtl="0"/>
            <a:endParaRPr lang="en-US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3212976"/>
            <a:ext cx="6629400" cy="1219201"/>
          </a:xfrm>
        </p:spPr>
        <p:txBody>
          <a:bodyPr>
            <a:normAutofit/>
          </a:bodyPr>
          <a:lstStyle/>
          <a:p>
            <a:pPr rtl="0"/>
            <a:r>
              <a:rPr lang="en-US" sz="4400" b="1" dirty="0" smtClean="0">
                <a:solidFill>
                  <a:srgbClr val="000090"/>
                </a:solidFill>
              </a:rPr>
              <a:t>Micr</a:t>
            </a:r>
            <a:r>
              <a:rPr lang="en-US" sz="4400" b="1" dirty="0">
                <a:solidFill>
                  <a:srgbClr val="000090"/>
                </a:solidFill>
              </a:rPr>
              <a:t>ob</a:t>
            </a:r>
            <a:r>
              <a:rPr lang="en-US" sz="4400" b="1" dirty="0" smtClean="0">
                <a:solidFill>
                  <a:srgbClr val="000090"/>
                </a:solidFill>
              </a:rPr>
              <a:t>ial Growth</a:t>
            </a:r>
            <a:endParaRPr lang="x-none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229200"/>
            <a:ext cx="6768752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Mrs. </a:t>
            </a:r>
            <a:r>
              <a:rPr lang="en-US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Amany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Ahmed </a:t>
            </a:r>
            <a:r>
              <a:rPr lang="en-US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Niazy</a:t>
            </a:r>
            <a:endParaRPr lang="en-US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6031" b="5091"/>
          <a:stretch/>
        </p:blipFill>
        <p:spPr>
          <a:xfrm>
            <a:off x="5724128" y="188640"/>
            <a:ext cx="3014060" cy="2712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00090"/>
                </a:solidFill>
              </a:rPr>
              <a:t>biofilms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31" b="435"/>
          <a:stretch/>
        </p:blipFill>
        <p:spPr>
          <a:xfrm>
            <a:off x="323528" y="1628800"/>
            <a:ext cx="6490668" cy="300493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000" y="4221088"/>
            <a:ext cx="6169000" cy="25465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36296" y="2204864"/>
            <a:ext cx="1656184" cy="1367041"/>
          </a:xfrm>
          <a:prstGeom prst="rect">
            <a:avLst/>
          </a:prstGeom>
          <a:solidFill>
            <a:srgbClr val="FAF0DB"/>
          </a:solidFill>
          <a:ln w="28575" cmpd="sng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smtClean="0"/>
              <a:t>65% of human bacterial infections involve biofilms. </a:t>
            </a:r>
            <a:endParaRPr lang="en-US" sz="14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351034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Interaction of mixed microbial communities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Prokaryotes in the environment grow in close associations with many different species. </a:t>
            </a:r>
          </a:p>
          <a:p>
            <a:pPr marL="114300" indent="0">
              <a:buNone/>
            </a:pPr>
            <a:endParaRPr/>
          </a:p>
          <a:p>
            <a:r>
              <a:rPr lang="en-US" dirty="0" smtClean="0">
                <a:solidFill>
                  <a:schemeClr val="tx1"/>
                </a:solidFill>
              </a:rPr>
              <a:t>Following are some examples:  </a:t>
            </a: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bacteria that </a:t>
            </a:r>
            <a:r>
              <a:rPr lang="en-US" dirty="0" smtClean="0">
                <a:solidFill>
                  <a:srgbClr val="000000"/>
                </a:solidFill>
              </a:rPr>
              <a:t>cannot grow in presence of 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 can grow in the mouth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 because some bacteria in the mouth consume O</a:t>
            </a:r>
            <a:r>
              <a:rPr lang="en-US" baseline="-25000" dirty="0" smtClean="0">
                <a:solidFill>
                  <a:srgbClr val="000000"/>
                </a:solidFill>
                <a:sym typeface="Wingdings"/>
              </a:rPr>
              <a:t>2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during their metabolism </a:t>
            </a:r>
            <a:r>
              <a:rPr lang="en-US" dirty="0" err="1" smtClean="0">
                <a:solidFill>
                  <a:srgbClr val="000000"/>
                </a:solidFill>
                <a:sym typeface="Wingdings"/>
              </a:rPr>
              <a:t>creaing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a microenvironments that lack O</a:t>
            </a:r>
            <a:r>
              <a:rPr lang="en-US" baseline="-25000" dirty="0" smtClean="0">
                <a:solidFill>
                  <a:srgbClr val="000000"/>
                </a:solidFill>
                <a:sym typeface="Wingdings"/>
              </a:rPr>
              <a:t>2. </a:t>
            </a:r>
          </a:p>
          <a:p>
            <a:pPr marL="685800" lvl="2" indent="0">
              <a:lnSpc>
                <a:spcPct val="140000"/>
              </a:lnSpc>
              <a:buNone/>
            </a:pPr>
            <a:endParaRPr lang="en-US" baseline="-25000" dirty="0" smtClean="0">
              <a:solidFill>
                <a:srgbClr val="000000"/>
              </a:solidFill>
              <a:sym typeface="Wingdings"/>
            </a:endParaRP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Some metabolic wastes of one species of bacteria may serve as a nutrient for another. </a:t>
            </a:r>
          </a:p>
          <a:p>
            <a:pPr marL="685800" lvl="2" indent="0">
              <a:lnSpc>
                <a:spcPct val="140000"/>
              </a:lnSpc>
              <a:buNone/>
            </a:pP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Some bacteria can synthesize toxic compounds that inhibit other bacterial competitors. </a:t>
            </a:r>
          </a:p>
          <a:p>
            <a:pPr marL="685800" lvl="2" indent="0">
              <a:lnSpc>
                <a:spcPct val="140000"/>
              </a:lnSpc>
              <a:buNone/>
            </a:pP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err="1" smtClean="0">
                <a:solidFill>
                  <a:srgbClr val="000000"/>
                </a:solidFill>
                <a:sym typeface="Wingdings"/>
              </a:rPr>
              <a:t>Diifrent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bacterial species in such communities usually compete for </a:t>
            </a:r>
            <a:r>
              <a:rPr lang="en-US" dirty="0" err="1" smtClean="0">
                <a:solidFill>
                  <a:srgbClr val="000000"/>
                </a:solidFill>
                <a:sym typeface="Wingdings"/>
              </a:rPr>
              <a:t>hytrients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387563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Obtaining a Pure Culture in the Lab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Only an estimated 1% of all bacteria can currently be cultivated successfully.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Fortunately most of the known medically significant bacteria can be grown in pure culture.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Understandably the associations of the bacteria in a natural environment cannot be reproduced in the lab. </a:t>
            </a:r>
          </a:p>
          <a:p>
            <a:pPr marL="11430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99268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Obtaining a Pure Culture in the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obtain a pure culture we need:</a:t>
            </a:r>
          </a:p>
          <a:p>
            <a:pPr marL="114300" indent="0">
              <a:buNone/>
            </a:pPr>
            <a:endParaRPr/>
          </a:p>
          <a:p>
            <a:pPr lvl="1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The the glassware, media, and instruments to be sterile before using it. </a:t>
            </a:r>
          </a:p>
          <a:p>
            <a:pPr marL="411480" lvl="1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We should work using aseptic techniques. </a:t>
            </a:r>
          </a:p>
          <a:p>
            <a:pPr lvl="1">
              <a:buFont typeface="Wingdings" charset="2"/>
              <a:buChar char="ü"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149080"/>
            <a:ext cx="190500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4509120"/>
            <a:ext cx="2900042" cy="2232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4077072"/>
            <a:ext cx="2899047" cy="218457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334812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Obtaining a Pure Culture in the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Colony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when supplied with the right nutrients and conditions a single bacterium will multiply on a solid medium in a limited area to form a colony.</a:t>
            </a:r>
          </a:p>
          <a:p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Around 1 million cells are required for a colony to be visible to the naked eye. </a:t>
            </a:r>
          </a:p>
          <a:p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FF"/>
                </a:solidFill>
                <a:sym typeface="Wingdings"/>
              </a:rPr>
              <a:t>Agar  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polysaccharide extracted from marine algae. </a:t>
            </a:r>
          </a:p>
          <a:p>
            <a:endParaRPr lang="en-US" dirty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95°C or above  liquid</a:t>
            </a: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45°C  solidify.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02737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507288" cy="103942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Bacterial Growth in Laboratory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 the laboratory, bacteria are ty</a:t>
            </a:r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ically grown in broth contained in a tube or on an agar plate.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These are considered closed systems because nutrients are not renewed, nor are waste products removed.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780928"/>
            <a:ext cx="243840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636912"/>
            <a:ext cx="1539002" cy="2060848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7672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90"/>
                </a:solidFill>
              </a:rPr>
              <a:t>Bacterial Growth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 any closed system the cell population increases in number in a predictable fashion and then eventually declines.</a:t>
            </a:r>
          </a:p>
          <a:p>
            <a:pPr marL="11430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Bacteria in a closed system fallow a pattern of stages that is called </a:t>
            </a:r>
            <a:r>
              <a:rPr lang="en-US" b="1" dirty="0" smtClean="0">
                <a:solidFill>
                  <a:srgbClr val="0000FF"/>
                </a:solidFill>
              </a:rPr>
              <a:t>growth curve. </a:t>
            </a:r>
          </a:p>
          <a:p>
            <a:pPr marL="114300" indent="0">
              <a:buNone/>
            </a:pPr>
            <a:endParaRPr/>
          </a:p>
          <a:p>
            <a:r>
              <a:rPr lang="en-US" dirty="0" smtClean="0">
                <a:solidFill>
                  <a:schemeClr val="tx1"/>
                </a:solidFill>
              </a:rPr>
              <a:t>This growth pattern is most distinct in a broth culture rather than a plate culture.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832135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cteriaGrowth curve.jpg"/>
          <p:cNvPicPr>
            <a:picLocks noChangeAspect="1"/>
          </p:cNvPicPr>
          <p:nvPr/>
        </p:nvPicPr>
        <p:blipFill>
          <a:blip r:embed="rId2" cstate="print"/>
          <a:srcRect b="3370"/>
          <a:stretch>
            <a:fillRect/>
          </a:stretch>
        </p:blipFill>
        <p:spPr>
          <a:xfrm>
            <a:off x="467544" y="620688"/>
            <a:ext cx="8314574" cy="617236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536544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36712"/>
            <a:ext cx="8892265" cy="533079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9241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Phases </a:t>
            </a:r>
            <a:r>
              <a:rPr lang="en-GB" sz="2800" b="1" dirty="0">
                <a:solidFill>
                  <a:srgbClr val="000090"/>
                </a:solidFill>
              </a:rPr>
              <a:t>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GB" b="1" dirty="0">
                <a:solidFill>
                  <a:srgbClr val="0000FF"/>
                </a:solidFill>
              </a:rPr>
              <a:t>Lag Phase: </a:t>
            </a:r>
            <a:r>
              <a:rPr lang="en-GB" dirty="0">
                <a:solidFill>
                  <a:schemeClr val="tx1"/>
                </a:solidFill>
              </a:rPr>
              <a:t>where the </a:t>
            </a:r>
            <a:r>
              <a:rPr lang="en-GB" dirty="0">
                <a:solidFill>
                  <a:srgbClr val="000000"/>
                </a:solidFill>
              </a:rPr>
              <a:t>bacteria a</a:t>
            </a:r>
            <a:r>
              <a:rPr lang="en-GB" dirty="0">
                <a:solidFill>
                  <a:schemeClr val="tx1"/>
                </a:solidFill>
              </a:rPr>
              <a:t>bsorb nutrients, synthesize enzymes, and prepare for division. </a:t>
            </a:r>
            <a:r>
              <a:rPr lang="en-GB" b="1" dirty="0">
                <a:solidFill>
                  <a:srgbClr val="0000FF"/>
                </a:solidFill>
              </a:rPr>
              <a:t>There is no increase in bacterial number in this phase.</a:t>
            </a:r>
            <a:endParaRPr lang="en-US" b="1" dirty="0">
              <a:solidFill>
                <a:srgbClr val="0000FF"/>
              </a:solidFill>
            </a:endParaRPr>
          </a:p>
          <a:p>
            <a:pPr marL="57150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endParaRPr lang="en-US" dirty="0">
              <a:solidFill>
                <a:schemeClr val="tx1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During this time they synthesize macromolecules required for multiplication, including enzymes, ribosomes, and nucleic acids, and they generate energy in the form of ATP.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00"/>
                </a:solidFill>
              </a:rPr>
              <a:t>If cells are transferred from a nutrient-rich medium to one containing fewer nutrients, the lag time tends to be longer. </a:t>
            </a:r>
            <a:endParaRPr lang="x-none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20647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000090"/>
                </a:solidFill>
              </a:rPr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6707088" cy="498876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greatest contributor to methods of cultivating bacteria was Robert Koch (1843-1910).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Koch initially experimented with growing bacteria on the cut surfaces of potatoes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000000"/>
                </a:solidFill>
              </a:rPr>
              <a:t>Then gelatin was used initially to solidify the media. But it has a  2 major drawback:</a:t>
            </a:r>
          </a:p>
          <a:p>
            <a:pPr lvl="1">
              <a:buFont typeface="Wingdings" charset="2"/>
              <a:buChar char="Ø"/>
            </a:pPr>
            <a:r>
              <a:rPr lang="en-US" dirty="0">
                <a:solidFill>
                  <a:srgbClr val="000000"/>
                </a:solidFill>
              </a:rPr>
              <a:t> I</a:t>
            </a:r>
            <a:r>
              <a:rPr lang="en-US" dirty="0">
                <a:solidFill>
                  <a:srgbClr val="000000"/>
                </a:solidFill>
                <a:sym typeface="Wingdings"/>
              </a:rPr>
              <a:t>t melts at the temperature preferred by many medically important organisms. </a:t>
            </a:r>
          </a:p>
          <a:p>
            <a:pPr lvl="1">
              <a:buFont typeface="Wingdings" charset="2"/>
              <a:buChar char="Ø"/>
            </a:pPr>
            <a:r>
              <a:rPr lang="en-US" dirty="0">
                <a:solidFill>
                  <a:srgbClr val="000000"/>
                </a:solidFill>
                <a:sym typeface="Wingdings"/>
              </a:rPr>
              <a:t>Many bacteria digest it.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0974" y="836712"/>
            <a:ext cx="2474904" cy="244827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59117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</a:t>
            </a:r>
            <a:r>
              <a:rPr lang="en-GB" sz="2800" b="1" dirty="0">
                <a:solidFill>
                  <a:srgbClr val="000090"/>
                </a:solidFill>
              </a:rPr>
              <a:t>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435280" cy="4772744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lnSpc>
                <a:spcPct val="140000"/>
              </a:lnSpc>
              <a:buClr>
                <a:srgbClr val="0000FF"/>
              </a:buClr>
              <a:buFont typeface="+mj-lt"/>
              <a:buAutoNum type="arabicPeriod" startAt="2"/>
            </a:pPr>
            <a:r>
              <a:rPr lang="en-GB" b="1" dirty="0">
                <a:solidFill>
                  <a:srgbClr val="0000FF"/>
                </a:solidFill>
              </a:rPr>
              <a:t>Log Phase (logarithmic growth phase): </a:t>
            </a:r>
            <a:r>
              <a:rPr lang="en-GB" dirty="0">
                <a:solidFill>
                  <a:schemeClr val="tx1"/>
                </a:solidFill>
              </a:rPr>
              <a:t>where rapid multiplication occur causing </a:t>
            </a:r>
            <a:r>
              <a:rPr lang="en-GB" b="1" dirty="0">
                <a:solidFill>
                  <a:srgbClr val="0000FF"/>
                </a:solidFill>
              </a:rPr>
              <a:t>very high increase in the number of bacteria.  </a:t>
            </a:r>
            <a:endParaRPr lang="en-US" b="1" dirty="0">
              <a:solidFill>
                <a:srgbClr val="0000FF"/>
              </a:solidFill>
            </a:endParaRPr>
          </a:p>
          <a:p>
            <a:pPr marL="57150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 startAt="2"/>
            </a:pPr>
            <a:endParaRPr lang="en-US" dirty="0">
              <a:solidFill>
                <a:schemeClr val="tx1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The cells divide at a constant rate and their numbers increase by the same percentage during each time interval.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00"/>
                </a:solidFill>
              </a:rPr>
              <a:t>Doubling time (generation time) is measured during this period. 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At this stage bacteria are most susceptible to antibiotics and other chemicals.  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9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chemeClr val="tx1"/>
                </a:solidFill>
              </a:rPr>
              <a:t>At this stage bacteria also produce metabolites that are commercially valuable (e.g. flavoring agents, food supplements antibiotics)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09994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</a:t>
            </a:r>
            <a:r>
              <a:rPr lang="en-GB" sz="2800" b="1" dirty="0">
                <a:solidFill>
                  <a:srgbClr val="000090"/>
                </a:solidFill>
              </a:rPr>
              <a:t>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ClrTx/>
              <a:buFont typeface="+mj-lt"/>
              <a:buAutoNum type="arabicPeriod" startAt="3"/>
            </a:pPr>
            <a:r>
              <a:rPr lang="en-GB" b="1" dirty="0">
                <a:solidFill>
                  <a:srgbClr val="0000FF"/>
                </a:solidFill>
              </a:rPr>
              <a:t>Stationary Phase: </a:t>
            </a:r>
            <a:r>
              <a:rPr lang="en-GB" dirty="0">
                <a:solidFill>
                  <a:schemeClr val="tx1"/>
                </a:solidFill>
              </a:rPr>
              <a:t>where the nutrients in the media decrease and the toxic waste resulting from bacterial metabolism increase. As a result, the multiplication is slowing down. </a:t>
            </a:r>
            <a:r>
              <a:rPr lang="en-GB" b="1" dirty="0">
                <a:solidFill>
                  <a:srgbClr val="0000FF"/>
                </a:solidFill>
              </a:rPr>
              <a:t>The number of dividing bacteria equals the number of dead </a:t>
            </a:r>
            <a:r>
              <a:rPr lang="en-GB" b="1" dirty="0" smtClean="0">
                <a:solidFill>
                  <a:srgbClr val="0000FF"/>
                </a:solidFill>
              </a:rPr>
              <a:t>bacteria.</a:t>
            </a:r>
          </a:p>
          <a:p>
            <a:pPr marL="571500" indent="-457200">
              <a:buClrTx/>
              <a:buFont typeface="+mj-lt"/>
              <a:buAutoNum type="arabicPeriod" startAt="3"/>
            </a:pPr>
            <a:endParaRPr lang="en-GB" b="1" dirty="0" smtClean="0">
              <a:solidFill>
                <a:srgbClr val="0000FF"/>
              </a:solidFill>
            </a:endParaRPr>
          </a:p>
          <a:p>
            <a:pPr marL="114300" indent="0" algn="ctr">
              <a:buClrTx/>
              <a:buNone/>
            </a:pPr>
            <a:r>
              <a:rPr lang="en-US" dirty="0" smtClean="0">
                <a:solidFill>
                  <a:srgbClr val="000000"/>
                </a:solidFill>
              </a:rPr>
              <a:t>L</a:t>
            </a:r>
            <a:r>
              <a:rPr lang="en-GB" dirty="0" err="1" smtClean="0">
                <a:solidFill>
                  <a:srgbClr val="000000"/>
                </a:solidFill>
              </a:rPr>
              <a:t>ength</a:t>
            </a:r>
            <a:r>
              <a:rPr lang="en-GB" dirty="0" smtClean="0">
                <a:solidFill>
                  <a:srgbClr val="000000"/>
                </a:solidFill>
              </a:rPr>
              <a:t> of time  cells remain in this stage varies depending onthe species and on environmental conditions.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38826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</a:t>
            </a:r>
            <a:r>
              <a:rPr lang="en-GB" sz="2800" b="1" dirty="0">
                <a:solidFill>
                  <a:srgbClr val="000090"/>
                </a:solidFill>
              </a:rPr>
              <a:t>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ClrTx/>
              <a:buFont typeface="+mj-lt"/>
              <a:buAutoNum type="arabicPeriod" startAt="4"/>
            </a:pPr>
            <a:r>
              <a:rPr lang="en-GB" b="1" dirty="0">
                <a:solidFill>
                  <a:srgbClr val="0000FF"/>
                </a:solidFill>
              </a:rPr>
              <a:t>Death Phase: </a:t>
            </a:r>
            <a:r>
              <a:rPr lang="en-GB" dirty="0">
                <a:solidFill>
                  <a:schemeClr val="tx1"/>
                </a:solidFill>
              </a:rPr>
              <a:t>where overcrowding occurs and the bacteria are dying very rapidly because of lack of nutrients and accumulation of toxic waste. </a:t>
            </a:r>
            <a:r>
              <a:rPr lang="en-GB" b="1" dirty="0">
                <a:solidFill>
                  <a:srgbClr val="0000FF"/>
                </a:solidFill>
              </a:rPr>
              <a:t>Very few bacteria will remain alive in this </a:t>
            </a:r>
            <a:r>
              <a:rPr lang="en-GB" b="1" dirty="0" smtClean="0">
                <a:solidFill>
                  <a:srgbClr val="0000FF"/>
                </a:solidFill>
              </a:rPr>
              <a:t>stage.</a:t>
            </a:r>
          </a:p>
          <a:p>
            <a:pPr marL="571500" indent="-457200">
              <a:buClrTx/>
              <a:buFont typeface="+mj-lt"/>
              <a:buAutoNum type="arabicPeriod" startAt="4"/>
            </a:pPr>
            <a:endParaRPr lang="en-GB" b="1" dirty="0">
              <a:solidFill>
                <a:srgbClr val="0000FF"/>
              </a:solidFill>
            </a:endParaRPr>
          </a:p>
          <a:p>
            <a:pPr marL="571500" indent="-457200">
              <a:buClrTx/>
              <a:buFont typeface="+mj-lt"/>
              <a:buAutoNum type="arabicPeriod" startAt="4"/>
            </a:pPr>
            <a:endParaRPr lang="en-GB" b="1" dirty="0" smtClean="0">
              <a:solidFill>
                <a:srgbClr val="0000FF"/>
              </a:solidFill>
            </a:endParaRPr>
          </a:p>
          <a:p>
            <a:pPr marL="114300" indent="0" algn="ctr">
              <a:buClrTx/>
              <a:buNone/>
            </a:pPr>
            <a:r>
              <a:rPr lang="en-US" dirty="0" smtClean="0">
                <a:solidFill>
                  <a:srgbClr val="000090"/>
                </a:solidFill>
              </a:rPr>
              <a:t>O</a:t>
            </a:r>
            <a:r>
              <a:rPr lang="en-GB" dirty="0" err="1" smtClean="0">
                <a:solidFill>
                  <a:srgbClr val="000090"/>
                </a:solidFill>
              </a:rPr>
              <a:t>nce</a:t>
            </a:r>
            <a:r>
              <a:rPr lang="en-GB" dirty="0" smtClean="0">
                <a:solidFill>
                  <a:srgbClr val="000090"/>
                </a:solidFill>
              </a:rPr>
              <a:t> bout 99% of the cells have died off, the remaining members of the population enter a different phase.</a:t>
            </a:r>
            <a:endParaRPr lang="en-US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240170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solidFill>
                  <a:srgbClr val="000090"/>
                </a:solidFill>
              </a:rPr>
              <a:t>5 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71500" indent="-457200" algn="just">
              <a:buClr>
                <a:srgbClr val="0000FF"/>
              </a:buClr>
              <a:buFont typeface="+mj-lt"/>
              <a:buAutoNum type="arabicPeriod" startAt="5"/>
            </a:pPr>
            <a:r>
              <a:rPr lang="en-US" b="1" dirty="0" smtClean="0">
                <a:solidFill>
                  <a:srgbClr val="0000FF"/>
                </a:solidFill>
              </a:rPr>
              <a:t>Phase of </a:t>
            </a:r>
            <a:r>
              <a:rPr lang="en-US" b="1" dirty="0">
                <a:solidFill>
                  <a:srgbClr val="0000FF"/>
                </a:solidFill>
              </a:rPr>
              <a:t>P</a:t>
            </a:r>
            <a:r>
              <a:rPr lang="en-US" b="1" dirty="0" smtClean="0">
                <a:solidFill>
                  <a:srgbClr val="0000FF"/>
                </a:solidFill>
              </a:rPr>
              <a:t>rolonged Decline </a:t>
            </a:r>
            <a:r>
              <a:rPr lang="en-US" dirty="0" smtClean="0">
                <a:solidFill>
                  <a:srgbClr val="000000"/>
                </a:solidFill>
              </a:rPr>
              <a:t>very gradual decrease in the number of viable cells in the population, </a:t>
            </a:r>
            <a:r>
              <a:rPr lang="en-US" b="1" dirty="0" smtClean="0">
                <a:solidFill>
                  <a:srgbClr val="0000FF"/>
                </a:solidFill>
              </a:rPr>
              <a:t>lasting for days to years. </a:t>
            </a:r>
          </a:p>
          <a:p>
            <a:pPr marL="571500" indent="-457200" algn="just">
              <a:buClr>
                <a:srgbClr val="0000FF"/>
              </a:buClr>
              <a:buFont typeface="+mj-lt"/>
              <a:buAutoNum type="arabicPeriod" startAt="5"/>
            </a:pPr>
            <a:endParaRPr lang="en-US" b="1" dirty="0" smtClean="0">
              <a:solidFill>
                <a:srgbClr val="0000FF"/>
              </a:solidFill>
            </a:endParaRPr>
          </a:p>
          <a:p>
            <a:pPr marL="114300" indent="0" algn="ctr">
              <a:buClr>
                <a:srgbClr val="0000FF"/>
              </a:buClr>
              <a:buNone/>
            </a:pPr>
            <a:r>
              <a:rPr lang="en-US" dirty="0" smtClean="0">
                <a:solidFill>
                  <a:srgbClr val="000090"/>
                </a:solidFill>
              </a:rPr>
              <a:t>Many members of the population are dying and releasing their nutrients, while a few “fitter” cells more able to cope with the deteriorating environmental conditions are multiplying.</a:t>
            </a:r>
          </a:p>
          <a:p>
            <a:pPr marL="114300" indent="0" algn="ctr">
              <a:buClr>
                <a:srgbClr val="0000FF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114300" indent="0" algn="ctr">
              <a:buClr>
                <a:srgbClr val="0000FF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This dynamic process generates successive waves of slightly modified populations, each more fit to survive than the pervious ones</a:t>
            </a:r>
            <a:r>
              <a:rPr lang="en-US" b="1" dirty="0" smtClean="0">
                <a:solidFill>
                  <a:srgbClr val="0000FF"/>
                </a:solidFill>
              </a:rPr>
              <a:t>. 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130219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257300"/>
            <a:ext cx="7721600" cy="4330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4288" y="4293096"/>
            <a:ext cx="115212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4AA2A8"/>
                </a:solidFill>
              </a:rPr>
              <a:t>Phase of Prolonged decline</a:t>
            </a:r>
            <a:endParaRPr lang="en-US" sz="12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4AA2A8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39746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GB" b="1" dirty="0" smtClean="0">
                <a:solidFill>
                  <a:srgbClr val="000090"/>
                </a:solidFill>
              </a:rPr>
              <a:t>Factors Affecting Microbial Growth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92500" lnSpcReduction="10000"/>
          </a:bodyPr>
          <a:lstStyle/>
          <a:p>
            <a:pPr marL="114300" indent="0" algn="ctr" rtl="0">
              <a:lnSpc>
                <a:spcPct val="120000"/>
              </a:lnSpc>
              <a:buNone/>
            </a:pPr>
            <a:r>
              <a:rPr lang="en-GB" dirty="0" smtClean="0">
                <a:solidFill>
                  <a:schemeClr val="tx1"/>
                </a:solidFill>
              </a:rPr>
              <a:t>There </a:t>
            </a:r>
            <a:r>
              <a:rPr lang="en-GB" dirty="0">
                <a:solidFill>
                  <a:schemeClr val="tx1"/>
                </a:solidFill>
              </a:rPr>
              <a:t>are some factors that affect and control the growth of microorganisms around us, in hospitals, in the laboratory, and in industrial settings. </a:t>
            </a:r>
            <a:r>
              <a:rPr lang="en-GB" b="1" dirty="0">
                <a:solidFill>
                  <a:srgbClr val="3366FF"/>
                </a:solidFill>
              </a:rPr>
              <a:t>These factors are: </a:t>
            </a:r>
            <a:endParaRPr lang="en-GB" b="1" dirty="0" smtClean="0">
              <a:solidFill>
                <a:srgbClr val="3366FF"/>
              </a:solidFill>
            </a:endParaRPr>
          </a:p>
          <a:p>
            <a:pPr algn="l" rtl="0"/>
            <a:endParaRPr lang="en-US" dirty="0"/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>
                <a:solidFill>
                  <a:srgbClr val="3366FF"/>
                </a:solidFill>
              </a:rPr>
              <a:t>Availability of </a:t>
            </a:r>
            <a:r>
              <a:rPr lang="en-GB" dirty="0" smtClean="0">
                <a:solidFill>
                  <a:srgbClr val="3366FF"/>
                </a:solidFill>
              </a:rPr>
              <a:t>Nutrients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Moisture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Temperature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pH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Osmotic pressure</a:t>
            </a: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Atmospheric Pressure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Gaseous </a:t>
            </a:r>
            <a:r>
              <a:rPr lang="en-GB" dirty="0">
                <a:solidFill>
                  <a:srgbClr val="3366FF"/>
                </a:solidFill>
              </a:rPr>
              <a:t>Atmosphere </a:t>
            </a:r>
            <a:endParaRPr lang="en-US" dirty="0">
              <a:solidFill>
                <a:srgbClr val="3366FF"/>
              </a:solidFill>
            </a:endParaRPr>
          </a:p>
          <a:p>
            <a:pPr algn="l" rtl="0"/>
            <a:endParaRPr lang="x-none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706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1.	Availability of Nutrients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6264696" cy="4680520"/>
          </a:xfrm>
        </p:spPr>
        <p:txBody>
          <a:bodyPr>
            <a:normAutofit/>
          </a:bodyPr>
          <a:lstStyle/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Nutrients </a:t>
            </a:r>
            <a:r>
              <a:rPr lang="en-GB" dirty="0">
                <a:solidFill>
                  <a:schemeClr val="tx1"/>
                </a:solidFill>
              </a:rPr>
              <a:t>are crucial for microorganisms to survive in the environment. </a:t>
            </a: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GB" dirty="0" err="1" smtClean="0">
                <a:solidFill>
                  <a:schemeClr val="tx1"/>
                </a:solidFill>
              </a:rPr>
              <a:t>ype</a:t>
            </a:r>
            <a:r>
              <a:rPr lang="en-GB" dirty="0" smtClean="0">
                <a:solidFill>
                  <a:schemeClr val="tx1"/>
                </a:solidFill>
              </a:rPr>
              <a:t> of nutrient needed vary based on type of microorganism.</a:t>
            </a: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r>
              <a:rPr lang="en-US" dirty="0" smtClean="0">
                <a:solidFill>
                  <a:schemeClr val="tx1"/>
                </a:solidFill>
              </a:rPr>
              <a:t>B</a:t>
            </a:r>
            <a:r>
              <a:rPr lang="en-GB" dirty="0" err="1" smtClean="0">
                <a:solidFill>
                  <a:schemeClr val="tx1"/>
                </a:solidFill>
              </a:rPr>
              <a:t>acteria</a:t>
            </a:r>
            <a:r>
              <a:rPr lang="en-GB" dirty="0" smtClean="0">
                <a:solidFill>
                  <a:schemeClr val="tx1"/>
                </a:solidFill>
              </a:rPr>
              <a:t> should synthesize its cell components from these nutrients. </a:t>
            </a: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US" dirty="0">
              <a:solidFill>
                <a:schemeClr val="tx1"/>
              </a:solidFill>
            </a:endParaRPr>
          </a:p>
          <a:p>
            <a:pPr marL="114300" lvl="0" indent="0" algn="l" rtl="0">
              <a:lnSpc>
                <a:spcPct val="120000"/>
              </a:lnSpc>
              <a:buNone/>
            </a:pPr>
            <a:endParaRPr lang="en-US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endParaRPr lang="x-none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224" y="1556791"/>
            <a:ext cx="2340055" cy="52832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32240" y="155679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209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="" val="3728969683"/>
              </p:ext>
            </p:extLst>
          </p:nvPr>
        </p:nvGraphicFramePr>
        <p:xfrm>
          <a:off x="457200" y="404662"/>
          <a:ext cx="8075240" cy="5569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620"/>
                <a:gridCol w="4037620"/>
              </a:tblGrid>
              <a:tr h="48925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Chemical</a:t>
                      </a:r>
                      <a:endParaRPr lang="en-US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Function</a:t>
                      </a:r>
                      <a:endParaRPr lang="en-US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06372">
                <a:tc>
                  <a:txBody>
                    <a:bodyPr/>
                    <a:lstStyle/>
                    <a:p>
                      <a:r>
                        <a:rPr lang="en-US" dirty="0" smtClean="0"/>
                        <a:t>Carbon, oxygen, and hydrogen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Components</a:t>
                      </a:r>
                      <a:r>
                        <a:rPr lang="en-US" baseline="0" dirty="0" smtClean="0"/>
                        <a:t> of cellular constituents including amino acids, lipids, nucleic acids, and sugars. </a:t>
                      </a:r>
                      <a:endParaRPr lang="en-US" dirty="0"/>
                    </a:p>
                  </a:txBody>
                  <a:tcPr/>
                </a:tc>
              </a:tr>
              <a:tr h="844460">
                <a:tc>
                  <a:txBody>
                    <a:bodyPr/>
                    <a:lstStyle/>
                    <a:p>
                      <a:r>
                        <a:rPr lang="en-US" dirty="0" smtClean="0"/>
                        <a:t>Nitrogen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 of amino acids and nucleicacids. </a:t>
                      </a:r>
                      <a:endParaRPr lang="en-US" dirty="0"/>
                    </a:p>
                  </a:txBody>
                  <a:tcPr/>
                </a:tc>
              </a:tr>
              <a:tr h="489251">
                <a:tc>
                  <a:txBody>
                    <a:bodyPr/>
                    <a:lstStyle/>
                    <a:p>
                      <a:r>
                        <a:rPr lang="en-US" dirty="0" smtClean="0"/>
                        <a:t>Sulfur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 of some amino acids</a:t>
                      </a:r>
                      <a:endParaRPr lang="en-US" dirty="0"/>
                    </a:p>
                  </a:txBody>
                  <a:tcPr/>
                </a:tc>
              </a:tr>
              <a:tr h="844460">
                <a:tc>
                  <a:txBody>
                    <a:bodyPr/>
                    <a:lstStyle/>
                    <a:p>
                      <a:r>
                        <a:rPr lang="en-US" dirty="0" smtClean="0"/>
                        <a:t>Phosphorus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 of nucleic acids, membrane lipids,</a:t>
                      </a:r>
                      <a:r>
                        <a:rPr lang="en-US" baseline="0" dirty="0" smtClean="0"/>
                        <a:t> and ATP</a:t>
                      </a:r>
                      <a:endParaRPr lang="en-US" dirty="0"/>
                    </a:p>
                  </a:txBody>
                  <a:tcPr/>
                </a:tc>
              </a:tr>
              <a:tr h="120637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Pottassium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magnesium, and calcium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Required for the functioning of certain enzymes; additional functions as well.</a:t>
                      </a:r>
                      <a:endParaRPr lang="en-US" dirty="0"/>
                    </a:p>
                  </a:txBody>
                  <a:tcPr/>
                </a:tc>
              </a:tr>
              <a:tr h="489251">
                <a:tc>
                  <a:txBody>
                    <a:bodyPr/>
                    <a:lstStyle/>
                    <a:p>
                      <a:r>
                        <a:rPr lang="en-US" dirty="0" smtClean="0"/>
                        <a:t>Iron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Part of certain enzymes.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7300095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90"/>
                </a:solidFill>
              </a:rPr>
              <a:t>1.	Availability of Nutrients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204865"/>
            <a:ext cx="8208912" cy="3096344"/>
          </a:xfrm>
        </p:spPr>
        <p:txBody>
          <a:bodyPr/>
          <a:lstStyle/>
          <a:p>
            <a:pPr marL="114300" indent="0" algn="ctr">
              <a:buNone/>
            </a:pPr>
            <a:r>
              <a:rPr lang="en-US" dirty="0" smtClean="0">
                <a:solidFill>
                  <a:srgbClr val="2B261E"/>
                </a:solidFill>
              </a:rPr>
              <a:t>Prokaryotes in general have a remarkable ability to use diverse sources of these elements. For example, prokaryotes are the only organisms able to use atmospheric nitrogen as a nitrogen source.</a:t>
            </a:r>
            <a:endParaRPr lang="en-US" dirty="0">
              <a:solidFill>
                <a:srgbClr val="2B261E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83641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2.	Moisture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5266928" cy="4916760"/>
          </a:xfrm>
        </p:spPr>
        <p:txBody>
          <a:bodyPr>
            <a:normAutofit lnSpcReduction="10000"/>
          </a:bodyPr>
          <a:lstStyle/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All </a:t>
            </a:r>
            <a:r>
              <a:rPr lang="en-GB" dirty="0">
                <a:solidFill>
                  <a:schemeClr val="tx1"/>
                </a:solidFill>
              </a:rPr>
              <a:t>organisms on planet need </a:t>
            </a:r>
            <a:r>
              <a:rPr lang="en-GB" b="1" dirty="0">
                <a:solidFill>
                  <a:srgbClr val="0000FF"/>
                </a:solidFill>
              </a:rPr>
              <a:t>water</a:t>
            </a:r>
            <a:r>
              <a:rPr lang="en-GB" dirty="0">
                <a:solidFill>
                  <a:schemeClr val="tx1"/>
                </a:solidFill>
              </a:rPr>
              <a:t> for their metabolic processes and most will die if moisture is too little.</a:t>
            </a:r>
            <a:endParaRPr lang="en-US" dirty="0">
              <a:solidFill>
                <a:schemeClr val="tx1"/>
              </a:solidFill>
            </a:endParaRPr>
          </a:p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endParaRPr lang="x-none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Some </a:t>
            </a:r>
            <a:r>
              <a:rPr lang="en-GB" dirty="0">
                <a:solidFill>
                  <a:schemeClr val="tx1"/>
                </a:solidFill>
              </a:rPr>
              <a:t>bacteria and parasites can stay dormant in </a:t>
            </a:r>
            <a:r>
              <a:rPr lang="en-GB" dirty="0" err="1" smtClean="0">
                <a:solidFill>
                  <a:schemeClr val="tx1"/>
                </a:solidFill>
              </a:rPr>
              <a:t>endospores</a:t>
            </a:r>
            <a:r>
              <a:rPr lang="en-GB" dirty="0">
                <a:solidFill>
                  <a:schemeClr val="tx1"/>
                </a:solidFill>
              </a:rPr>
              <a:t>and cysts until moisture is available for their growth.</a:t>
            </a:r>
            <a:endParaRPr lang="en-US" dirty="0">
              <a:solidFill>
                <a:schemeClr val="tx1"/>
              </a:solidFill>
            </a:endParaRPr>
          </a:p>
          <a:p>
            <a:pPr algn="l">
              <a:lnSpc>
                <a:spcPct val="130000"/>
              </a:lnSpc>
            </a:pPr>
            <a:endParaRPr lang="x-non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247"/>
          <a:stretch/>
        </p:blipFill>
        <p:spPr>
          <a:xfrm>
            <a:off x="5364088" y="260648"/>
            <a:ext cx="3538092" cy="331236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292080" y="3861048"/>
            <a:ext cx="3635896" cy="256490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 smtClean="0"/>
              <a:t>Dissolved substances such as salt &amp; sugars interact with water molecules and make the water unavailable to the cell. </a:t>
            </a:r>
            <a:endParaRPr lang="en-US" sz="16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06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rgbClr val="000090"/>
                </a:solidFill>
              </a:rPr>
              <a:t>Robert </a:t>
            </a:r>
            <a:r>
              <a:rPr lang="en-US" sz="4400" b="1" dirty="0" err="1">
                <a:solidFill>
                  <a:srgbClr val="000090"/>
                </a:solidFill>
              </a:rPr>
              <a:t>koch</a:t>
            </a:r>
            <a:endParaRPr lang="en-US" sz="4400" b="1" dirty="0">
              <a:solidFill>
                <a:srgbClr val="00009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352" r="1352"/>
          <a:stretch>
            <a:fillRect/>
          </a:stretch>
        </p:blipFill>
        <p:spPr/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200668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sz="3200" b="1" dirty="0" smtClean="0">
                <a:solidFill>
                  <a:srgbClr val="000090"/>
                </a:solidFill>
              </a:rPr>
              <a:t>3.	Osmotic Pressure</a:t>
            </a:r>
            <a:endParaRPr lang="x-none" sz="3200" dirty="0">
              <a:solidFill>
                <a:srgbClr val="00009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51520" y="3470678"/>
            <a:ext cx="5040560" cy="338437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0">
              <a:lnSpc>
                <a:spcPct val="140000"/>
              </a:lnSpc>
            </a:pPr>
            <a:r>
              <a:rPr lang="en-US" b="1" dirty="0" smtClean="0">
                <a:solidFill>
                  <a:srgbClr val="0000FF"/>
                </a:solidFill>
              </a:rPr>
              <a:t>H</a:t>
            </a:r>
            <a:r>
              <a:rPr lang="en-GB" b="1" dirty="0" err="1" smtClean="0">
                <a:solidFill>
                  <a:srgbClr val="0000FF"/>
                </a:solidFill>
              </a:rPr>
              <a:t>alophilic</a:t>
            </a:r>
            <a:r>
              <a:rPr lang="en-GB" b="1" dirty="0" smtClean="0">
                <a:solidFill>
                  <a:srgbClr val="0000FF"/>
                </a:solidFill>
              </a:rPr>
              <a:t> organisms </a:t>
            </a:r>
          </a:p>
          <a:p>
            <a:pPr lvl="0" algn="ctr" rtl="0">
              <a:lnSpc>
                <a:spcPct val="140000"/>
              </a:lnSpc>
            </a:pPr>
            <a:r>
              <a:rPr lang="en-GB" b="1" dirty="0" smtClean="0">
                <a:solidFill>
                  <a:srgbClr val="0000FF"/>
                </a:solidFill>
              </a:rPr>
              <a:t>(salt lovers): </a:t>
            </a:r>
          </a:p>
          <a:p>
            <a:pPr lvl="0" algn="ctr" rtl="0">
              <a:lnSpc>
                <a:spcPct val="140000"/>
              </a:lnSpc>
            </a:pPr>
            <a:r>
              <a:rPr lang="en-US" dirty="0" smtClean="0">
                <a:solidFill>
                  <a:schemeClr val="tx1"/>
                </a:solidFill>
              </a:rPr>
              <a:t>A</a:t>
            </a:r>
            <a:r>
              <a:rPr lang="en-GB" dirty="0" smtClean="0">
                <a:solidFill>
                  <a:schemeClr val="tx1"/>
                </a:solidFill>
              </a:rPr>
              <a:t>re organisms that require high levels of sodium chloride. </a:t>
            </a:r>
          </a:p>
          <a:p>
            <a:pPr lvl="0" algn="ctr" rtl="0">
              <a:lnSpc>
                <a:spcPct val="140000"/>
              </a:lnSpc>
            </a:pPr>
            <a:r>
              <a:rPr lang="en-GB" dirty="0" smtClean="0">
                <a:solidFill>
                  <a:srgbClr val="3366FF"/>
                </a:solidFill>
              </a:rPr>
              <a:t>e.g</a:t>
            </a:r>
            <a:r>
              <a:rPr lang="en-GB" dirty="0">
                <a:solidFill>
                  <a:srgbClr val="3366FF"/>
                </a:solidFill>
              </a:rPr>
              <a:t>. microorganisms living in the Dead Sea.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4500218" cy="17450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/>
              <a:t>Prokaryotes that can grow in high solute solutions maintain the availability of water in the cell by increasing their internal solute concentrations.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427984" y="2060848"/>
            <a:ext cx="5040560" cy="33843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0">
              <a:lnSpc>
                <a:spcPct val="140000"/>
              </a:lnSpc>
            </a:pPr>
            <a:r>
              <a:rPr lang="en-US" b="1" dirty="0" smtClean="0">
                <a:solidFill>
                  <a:srgbClr val="0000FF"/>
                </a:solidFill>
              </a:rPr>
              <a:t>H</a:t>
            </a:r>
            <a:r>
              <a:rPr lang="en-GB" b="1" dirty="0" err="1" smtClean="0">
                <a:solidFill>
                  <a:srgbClr val="0000FF"/>
                </a:solidFill>
              </a:rPr>
              <a:t>alotolerant</a:t>
            </a:r>
            <a:r>
              <a:rPr lang="en-GB" b="1" dirty="0" smtClean="0">
                <a:solidFill>
                  <a:srgbClr val="0000FF"/>
                </a:solidFill>
              </a:rPr>
              <a:t> organisms: </a:t>
            </a:r>
          </a:p>
          <a:p>
            <a:pPr lvl="0" algn="ctr" rtl="0">
              <a:lnSpc>
                <a:spcPct val="140000"/>
              </a:lnSpc>
            </a:pPr>
            <a:r>
              <a:rPr lang="en-US" dirty="0" smtClean="0">
                <a:solidFill>
                  <a:schemeClr val="tx1"/>
                </a:solidFill>
              </a:rPr>
              <a:t>Are organisms that can grow in relatively high salt solutions, up to approximately 10% </a:t>
            </a:r>
            <a:r>
              <a:rPr lang="en-US" dirty="0" err="1" smtClean="0">
                <a:solidFill>
                  <a:schemeClr val="tx1"/>
                </a:solidFill>
              </a:rPr>
              <a:t>NaCl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0109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3600" b="1" dirty="0" smtClean="0">
                <a:solidFill>
                  <a:srgbClr val="000090"/>
                </a:solidFill>
              </a:rPr>
              <a:t>3.</a:t>
            </a:r>
            <a:r>
              <a:rPr lang="en-GB" sz="3600" b="1" dirty="0">
                <a:solidFill>
                  <a:srgbClr val="000090"/>
                </a:solidFill>
              </a:rPr>
              <a:t>	Osmotic Pressure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5544616" cy="5229200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30000"/>
              </a:lnSpc>
              <a:buClr>
                <a:srgbClr val="0000FF"/>
              </a:buClr>
            </a:pPr>
            <a:r>
              <a:rPr lang="en-GB" b="1" u="sng" dirty="0" smtClean="0">
                <a:solidFill>
                  <a:srgbClr val="0000FF"/>
                </a:solidFill>
              </a:rPr>
              <a:t>Isotonic </a:t>
            </a:r>
            <a:r>
              <a:rPr lang="en-GB" b="1" u="sng" dirty="0">
                <a:solidFill>
                  <a:srgbClr val="0000FF"/>
                </a:solidFill>
              </a:rPr>
              <a:t>solutions</a:t>
            </a:r>
            <a:r>
              <a:rPr lang="en-GB" dirty="0" smtClean="0">
                <a:solidFill>
                  <a:schemeClr val="tx1"/>
                </a:solidFill>
              </a:rPr>
              <a:t>: </a:t>
            </a:r>
          </a:p>
          <a:p>
            <a:pPr marL="114300" lvl="0" indent="0">
              <a:lnSpc>
                <a:spcPct val="130000"/>
              </a:lnSpc>
              <a:buClr>
                <a:srgbClr val="0000FF"/>
              </a:buClr>
              <a:buNone/>
            </a:pPr>
            <a:r>
              <a:rPr lang="en-GB" dirty="0" smtClean="0">
                <a:solidFill>
                  <a:schemeClr val="tx1"/>
                </a:solidFill>
              </a:rPr>
              <a:t>solutions </a:t>
            </a:r>
            <a:r>
              <a:rPr lang="en-GB" dirty="0">
                <a:solidFill>
                  <a:schemeClr val="tx1"/>
                </a:solidFill>
              </a:rPr>
              <a:t>where the concentration of the solute is equal to that of normal cells found in </a:t>
            </a:r>
            <a:r>
              <a:rPr lang="en-GB" dirty="0" smtClean="0">
                <a:solidFill>
                  <a:schemeClr val="tx1"/>
                </a:solidFill>
              </a:rPr>
              <a:t>it; </a:t>
            </a:r>
            <a:r>
              <a:rPr lang="en-GB" dirty="0">
                <a:solidFill>
                  <a:schemeClr val="tx1"/>
                </a:solidFill>
              </a:rPr>
              <a:t>thus no osmotic pressure is </a:t>
            </a:r>
            <a:r>
              <a:rPr lang="en-GB" dirty="0" smtClean="0">
                <a:solidFill>
                  <a:schemeClr val="tx1"/>
                </a:solidFill>
              </a:rPr>
              <a:t>exerted. </a:t>
            </a:r>
            <a:r>
              <a:rPr lang="en-US" dirty="0" smtClean="0">
                <a:solidFill>
                  <a:schemeClr val="tx1"/>
                </a:solidFill>
              </a:rPr>
              <a:t>M</a:t>
            </a:r>
            <a:r>
              <a:rPr lang="en-GB" dirty="0" err="1" smtClean="0">
                <a:solidFill>
                  <a:schemeClr val="tx1"/>
                </a:solidFill>
              </a:rPr>
              <a:t>ost</a:t>
            </a:r>
            <a:r>
              <a:rPr lang="en-GB" dirty="0" smtClean="0">
                <a:solidFill>
                  <a:schemeClr val="tx1"/>
                </a:solidFill>
              </a:rPr>
              <a:t> organisms prefer isotonic solutions. </a:t>
            </a:r>
          </a:p>
          <a:p>
            <a:pPr marL="114300" lvl="0" indent="0">
              <a:lnSpc>
                <a:spcPct val="130000"/>
              </a:lnSpc>
              <a:buClr>
                <a:srgbClr val="0000FF"/>
              </a:buClr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buClr>
                <a:srgbClr val="0000FF"/>
              </a:buClr>
            </a:pPr>
            <a:r>
              <a:rPr lang="en-GB" b="1" u="sng" dirty="0">
                <a:solidFill>
                  <a:srgbClr val="0000FF"/>
                </a:solidFill>
              </a:rPr>
              <a:t>Hypotonic </a:t>
            </a:r>
            <a:r>
              <a:rPr lang="en-GB" b="1" u="sng" dirty="0" smtClean="0">
                <a:solidFill>
                  <a:srgbClr val="0000FF"/>
                </a:solidFill>
              </a:rPr>
              <a:t>solutions:</a:t>
            </a:r>
          </a:p>
          <a:p>
            <a:pPr marL="114300" indent="0">
              <a:lnSpc>
                <a:spcPct val="130000"/>
              </a:lnSpc>
              <a:buClr>
                <a:srgbClr val="0000FF"/>
              </a:buClr>
              <a:buNone/>
            </a:pPr>
            <a:r>
              <a:rPr lang="en-GB" dirty="0" smtClean="0">
                <a:solidFill>
                  <a:schemeClr val="tx1"/>
                </a:solidFill>
              </a:rPr>
              <a:t>Solutions where solute concentration outside the cell is less than that inside the cell. </a:t>
            </a:r>
            <a:r>
              <a:rPr lang="en-GB" dirty="0" err="1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is</a:t>
            </a:r>
            <a:r>
              <a:rPr lang="en-GB" dirty="0" smtClean="0">
                <a:solidFill>
                  <a:schemeClr val="tx1"/>
                </a:solidFill>
              </a:rPr>
              <a:t>cause </a:t>
            </a:r>
            <a:r>
              <a:rPr lang="en-GB" dirty="0">
                <a:solidFill>
                  <a:schemeClr val="tx1"/>
                </a:solidFill>
              </a:rPr>
              <a:t>microbial cells to swell then burst (die)</a:t>
            </a:r>
            <a:r>
              <a:rPr lang="en-GB" dirty="0" smtClean="0">
                <a:solidFill>
                  <a:schemeClr val="tx1"/>
                </a:solidFill>
              </a:rPr>
              <a:t>.</a:t>
            </a:r>
          </a:p>
          <a:p>
            <a:pPr marL="114300" indent="0">
              <a:lnSpc>
                <a:spcPct val="130000"/>
              </a:lnSpc>
              <a:buClr>
                <a:srgbClr val="0000FF"/>
              </a:buClr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buClr>
                <a:srgbClr val="0000FF"/>
              </a:buClr>
            </a:pPr>
            <a:r>
              <a:rPr lang="en-GB" b="1" u="sng" dirty="0">
                <a:solidFill>
                  <a:srgbClr val="0000FF"/>
                </a:solidFill>
              </a:rPr>
              <a:t>Hypertonic solutions</a:t>
            </a:r>
            <a:r>
              <a:rPr lang="en-GB" u="sng" dirty="0" smtClean="0">
                <a:solidFill>
                  <a:srgbClr val="0000FF"/>
                </a:solidFill>
              </a:rPr>
              <a:t>:</a:t>
            </a:r>
          </a:p>
          <a:p>
            <a:pPr marL="114300" indent="0">
              <a:lnSpc>
                <a:spcPct val="130000"/>
              </a:lnSpc>
              <a:buClr>
                <a:srgbClr val="0000FF"/>
              </a:buClr>
              <a:buNone/>
            </a:pPr>
            <a:r>
              <a:rPr lang="en-GB" dirty="0" smtClean="0">
                <a:solidFill>
                  <a:schemeClr val="tx1"/>
                </a:solidFill>
              </a:rPr>
              <a:t>Solutions where solute  concentration outside the cell is m</a:t>
            </a:r>
            <a:r>
              <a:rPr lang="en-US" dirty="0" smtClean="0">
                <a:solidFill>
                  <a:schemeClr val="tx1"/>
                </a:solidFill>
              </a:rPr>
              <a:t>or</a:t>
            </a:r>
            <a:r>
              <a:rPr lang="en-GB" dirty="0" smtClean="0">
                <a:solidFill>
                  <a:schemeClr val="tx1"/>
                </a:solidFill>
              </a:rPr>
              <a:t>e than that inside the cell. This cause </a:t>
            </a:r>
            <a:r>
              <a:rPr lang="en-GB" dirty="0">
                <a:solidFill>
                  <a:schemeClr val="tx1"/>
                </a:solidFill>
              </a:rPr>
              <a:t>microbial cells to shrink (inhibiting growth).</a:t>
            </a:r>
          </a:p>
          <a:p>
            <a:pPr marL="114300" indent="0">
              <a:buClr>
                <a:srgbClr val="0000FF"/>
              </a:buClr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114300" indent="0">
              <a:buClr>
                <a:srgbClr val="0000FF"/>
              </a:buClr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114300" lvl="0" indent="0">
              <a:buClr>
                <a:srgbClr val="0000FF"/>
              </a:buClr>
              <a:buNone/>
            </a:pPr>
            <a:endParaRPr lang="en-GB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28" r="9391"/>
          <a:stretch/>
        </p:blipFill>
        <p:spPr>
          <a:xfrm>
            <a:off x="6006971" y="1196752"/>
            <a:ext cx="846620" cy="2195082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077"/>
          <a:stretch/>
        </p:blipFill>
        <p:spPr>
          <a:xfrm>
            <a:off x="7452320" y="2492896"/>
            <a:ext cx="888754" cy="2448272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4509120"/>
            <a:ext cx="864096" cy="2233184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52577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4.	Atmospheric Pressure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Most bacteria live at normal atmospheric pressure (14.7 psi ) and are not affected by minor changes in it.</a:t>
            </a:r>
          </a:p>
          <a:p>
            <a:pPr marL="114300" lvl="0" indent="0" algn="l" rtl="0">
              <a:buClr>
                <a:srgbClr val="0000FF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555776" y="3212976"/>
            <a:ext cx="4608512" cy="280831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0">
              <a:lnSpc>
                <a:spcPct val="140000"/>
              </a:lnSpc>
              <a:buClr>
                <a:srgbClr val="0000FF"/>
              </a:buClr>
            </a:pPr>
            <a:r>
              <a:rPr lang="en-GB" b="1" dirty="0" err="1" smtClean="0">
                <a:solidFill>
                  <a:srgbClr val="0000FF"/>
                </a:solidFill>
              </a:rPr>
              <a:t>Barophiles</a:t>
            </a:r>
            <a:r>
              <a:rPr lang="en-US" b="1" dirty="0" smtClean="0">
                <a:solidFill>
                  <a:srgbClr val="0000FF"/>
                </a:solidFill>
              </a:rPr>
              <a:t>:</a:t>
            </a:r>
          </a:p>
          <a:p>
            <a:pPr lvl="0" algn="ctr" rtl="0">
              <a:lnSpc>
                <a:spcPct val="140000"/>
              </a:lnSpc>
              <a:buClr>
                <a:srgbClr val="0000FF"/>
              </a:buClr>
            </a:pPr>
            <a:r>
              <a:rPr lang="en-US" dirty="0" smtClean="0">
                <a:solidFill>
                  <a:schemeClr val="tx1"/>
                </a:solidFill>
              </a:rPr>
              <a:t>O</a:t>
            </a:r>
            <a:r>
              <a:rPr lang="en-GB" dirty="0" err="1" smtClean="0">
                <a:solidFill>
                  <a:schemeClr val="tx1"/>
                </a:solidFill>
              </a:rPr>
              <a:t>rganisms</a:t>
            </a:r>
            <a:r>
              <a:rPr lang="en-GB" dirty="0" smtClean="0">
                <a:solidFill>
                  <a:schemeClr val="tx1"/>
                </a:solidFill>
              </a:rPr>
              <a:t> that like </a:t>
            </a:r>
            <a:r>
              <a:rPr lang="en-GB" dirty="0">
                <a:solidFill>
                  <a:schemeClr val="tx1"/>
                </a:solidFill>
              </a:rPr>
              <a:t>very high atmospheric pressure </a:t>
            </a:r>
            <a:endParaRPr lang="en-GB" dirty="0" smtClean="0">
              <a:solidFill>
                <a:schemeClr val="tx1"/>
              </a:solidFill>
            </a:endParaRPr>
          </a:p>
          <a:p>
            <a:pPr lvl="0" algn="ctr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rgbClr val="3366FF"/>
                </a:solidFill>
              </a:rPr>
              <a:t>e.g. organisms living in </a:t>
            </a:r>
            <a:r>
              <a:rPr lang="en-GB" dirty="0">
                <a:solidFill>
                  <a:srgbClr val="3366FF"/>
                </a:solidFill>
              </a:rPr>
              <a:t>oil wells and deep oceans.</a:t>
            </a:r>
            <a:endParaRPr lang="en-US" dirty="0">
              <a:solidFill>
                <a:srgbClr val="3366FF"/>
              </a:solidFill>
            </a:endParaRPr>
          </a:p>
          <a:p>
            <a:pPr algn="l">
              <a:lnSpc>
                <a:spcPct val="130000"/>
              </a:lnSpc>
            </a:pPr>
            <a:endParaRPr lang="x-none" dirty="0"/>
          </a:p>
          <a:p>
            <a:pPr lvl="0" algn="ctr" rtl="0">
              <a:lnSpc>
                <a:spcPct val="140000"/>
              </a:lnSpc>
            </a:pPr>
            <a:endParaRPr lang="en-US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1380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5.	Temperature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5472608" cy="4824536"/>
          </a:xfrm>
        </p:spPr>
        <p:txBody>
          <a:bodyPr>
            <a:normAutofit fontScale="62500" lnSpcReduction="20000"/>
          </a:bodyPr>
          <a:lstStyle/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GB" sz="3400" dirty="0" smtClean="0">
                <a:solidFill>
                  <a:schemeClr val="tx1"/>
                </a:solidFill>
              </a:rPr>
              <a:t>Microorganisms </a:t>
            </a:r>
            <a:r>
              <a:rPr lang="en-GB" sz="3400" dirty="0">
                <a:solidFill>
                  <a:schemeClr val="tx1"/>
                </a:solidFill>
              </a:rPr>
              <a:t>have optimum temperature required for </a:t>
            </a:r>
            <a:r>
              <a:rPr lang="en-GB" sz="3400" dirty="0" smtClean="0">
                <a:solidFill>
                  <a:schemeClr val="tx1"/>
                </a:solidFill>
              </a:rPr>
              <a:t>their growth</a:t>
            </a:r>
            <a:r>
              <a:rPr lang="en-GB" sz="3400" dirty="0">
                <a:solidFill>
                  <a:schemeClr val="tx1"/>
                </a:solidFill>
              </a:rPr>
              <a:t>, this </a:t>
            </a:r>
            <a:r>
              <a:rPr lang="en-GB" sz="3400" dirty="0" smtClean="0">
                <a:solidFill>
                  <a:schemeClr val="tx1"/>
                </a:solidFill>
              </a:rPr>
              <a:t>temperature </a:t>
            </a:r>
            <a:r>
              <a:rPr lang="en-GB" sz="3400" dirty="0">
                <a:solidFill>
                  <a:schemeClr val="tx1"/>
                </a:solidFill>
              </a:rPr>
              <a:t>depends on their </a:t>
            </a:r>
            <a:r>
              <a:rPr lang="en-GB" sz="3400" dirty="0">
                <a:solidFill>
                  <a:srgbClr val="0000FF"/>
                </a:solidFill>
              </a:rPr>
              <a:t>enzymes</a:t>
            </a:r>
            <a:r>
              <a:rPr lang="en-GB" sz="3400" dirty="0" smtClean="0">
                <a:solidFill>
                  <a:srgbClr val="0000FF"/>
                </a:solidFill>
              </a:rPr>
              <a:t>.</a:t>
            </a:r>
          </a:p>
          <a:p>
            <a:pPr marL="114300" lvl="0" indent="0" algn="l" rtl="0">
              <a:lnSpc>
                <a:spcPct val="130000"/>
              </a:lnSpc>
              <a:buClr>
                <a:srgbClr val="0000FF"/>
              </a:buClr>
              <a:buNone/>
            </a:pPr>
            <a:endParaRPr lang="en-US" sz="3400" dirty="0">
              <a:solidFill>
                <a:schemeClr val="tx1"/>
              </a:solidFill>
            </a:endParaRPr>
          </a:p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US" sz="3400" dirty="0" smtClean="0">
                <a:solidFill>
                  <a:schemeClr val="tx1"/>
                </a:solidFill>
              </a:rPr>
              <a:t>Each species of microorganism has a well-defined upper and lower temperature limit within which it grows. Within this range lies the </a:t>
            </a:r>
            <a:r>
              <a:rPr lang="en-US" sz="3400" dirty="0" smtClean="0">
                <a:solidFill>
                  <a:srgbClr val="0000FF"/>
                </a:solidFill>
              </a:rPr>
              <a:t>optimum growth temperature </a:t>
            </a:r>
            <a:r>
              <a:rPr lang="en-US" sz="3400" dirty="0" smtClean="0">
                <a:solidFill>
                  <a:schemeClr val="tx1"/>
                </a:solidFill>
              </a:rPr>
              <a:t>(the temperature at which the organism multiplies most rapidly.)</a:t>
            </a:r>
            <a:endParaRPr lang="en-US" sz="3400" dirty="0">
              <a:solidFill>
                <a:schemeClr val="tx1"/>
              </a:solidFill>
            </a:endParaRPr>
          </a:p>
          <a:p>
            <a:pPr lvl="0" algn="l" rtl="0"/>
            <a:endParaRPr lang="en-GB" sz="3400" b="1" dirty="0" smtClean="0"/>
          </a:p>
          <a:p>
            <a:pPr algn="l" rtl="0">
              <a:buNone/>
            </a:pPr>
            <a:endParaRPr lang="x-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492896"/>
            <a:ext cx="3103985" cy="316835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26390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>
                <a:solidFill>
                  <a:srgbClr val="000090"/>
                </a:solidFill>
              </a:rPr>
              <a:t>5</a:t>
            </a:r>
            <a:r>
              <a:rPr lang="en-GB" b="1" dirty="0" smtClean="0">
                <a:solidFill>
                  <a:srgbClr val="000090"/>
                </a:solidFill>
              </a:rPr>
              <a:t>.</a:t>
            </a:r>
            <a:r>
              <a:rPr lang="en-GB" b="1" dirty="0">
                <a:solidFill>
                  <a:srgbClr val="000090"/>
                </a:solidFill>
              </a:rPr>
              <a:t>	Temperature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63272" cy="4988768"/>
          </a:xfrm>
        </p:spPr>
        <p:txBody>
          <a:bodyPr>
            <a:normAutofit fontScale="70000" lnSpcReduction="20000"/>
          </a:bodyPr>
          <a:lstStyle/>
          <a:p>
            <a:pPr marL="114300" lvl="0" indent="0">
              <a:lnSpc>
                <a:spcPct val="140000"/>
              </a:lnSpc>
              <a:buNone/>
            </a:pPr>
            <a:r>
              <a:rPr lang="en-GB" sz="2600" b="1" dirty="0">
                <a:solidFill>
                  <a:srgbClr val="0000FF"/>
                </a:solidFill>
              </a:rPr>
              <a:t>Microorganisms can be classified according to their preferred temp. into:</a:t>
            </a:r>
            <a:endParaRPr lang="en-US" sz="2600" b="1" dirty="0">
              <a:solidFill>
                <a:srgbClr val="0000FF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/>
            </a:pPr>
            <a:r>
              <a:rPr lang="en-GB" b="1" u="sng" dirty="0" smtClean="0">
                <a:solidFill>
                  <a:srgbClr val="3366FF"/>
                </a:solidFill>
              </a:rPr>
              <a:t>Thermophiles (heat lover): </a:t>
            </a: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icroorganisms </a:t>
            </a:r>
            <a:r>
              <a:rPr lang="en-GB" dirty="0">
                <a:solidFill>
                  <a:schemeClr val="tx1"/>
                </a:solidFill>
              </a:rPr>
              <a:t>that grow best at high temp. </a:t>
            </a:r>
            <a:r>
              <a:rPr lang="en-GB" dirty="0" smtClean="0">
                <a:solidFill>
                  <a:srgbClr val="3366FF"/>
                </a:solidFill>
              </a:rPr>
              <a:t>45-80</a:t>
            </a:r>
            <a:r>
              <a:rPr lang="en-GB" dirty="0">
                <a:solidFill>
                  <a:srgbClr val="3366FF"/>
                </a:solidFill>
              </a:rPr>
              <a:t>°C </a:t>
            </a:r>
            <a:r>
              <a:rPr lang="en-GB" dirty="0" smtClean="0">
                <a:solidFill>
                  <a:schemeClr val="tx1"/>
                </a:solidFill>
              </a:rPr>
              <a:t>e.g</a:t>
            </a:r>
            <a:r>
              <a:rPr lang="en-GB" dirty="0">
                <a:solidFill>
                  <a:schemeClr val="tx1"/>
                </a:solidFill>
              </a:rPr>
              <a:t>. organisms living in hot </a:t>
            </a:r>
            <a:r>
              <a:rPr lang="en-GB" dirty="0" smtClean="0">
                <a:solidFill>
                  <a:schemeClr val="tx1"/>
                </a:solidFill>
              </a:rPr>
              <a:t>springs,  </a:t>
            </a:r>
            <a:r>
              <a:rPr lang="en-GB" dirty="0" err="1" smtClean="0">
                <a:solidFill>
                  <a:schemeClr val="tx1"/>
                </a:solidFill>
              </a:rPr>
              <a:t>archaea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/>
            </a:pPr>
            <a:endParaRPr lang="en-US" dirty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 startAt="2"/>
            </a:pPr>
            <a:r>
              <a:rPr lang="en-GB" b="1" u="sng" dirty="0" err="1">
                <a:solidFill>
                  <a:srgbClr val="3366FF"/>
                </a:solidFill>
              </a:rPr>
              <a:t>Mesophiles</a:t>
            </a:r>
            <a:r>
              <a:rPr lang="en-GB" b="1" u="sng" dirty="0">
                <a:solidFill>
                  <a:srgbClr val="3366FF"/>
                </a:solidFill>
              </a:rPr>
              <a:t>: </a:t>
            </a:r>
            <a:endParaRPr lang="en-GB" b="1" u="sng" dirty="0" smtClean="0">
              <a:solidFill>
                <a:srgbClr val="3366FF"/>
              </a:solidFill>
            </a:endParaRP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icroorganisms </a:t>
            </a:r>
            <a:r>
              <a:rPr lang="en-GB" dirty="0">
                <a:solidFill>
                  <a:schemeClr val="tx1"/>
                </a:solidFill>
              </a:rPr>
              <a:t>that grow best at moderate temp. </a:t>
            </a:r>
            <a:r>
              <a:rPr lang="en-GB" dirty="0">
                <a:solidFill>
                  <a:srgbClr val="3366FF"/>
                </a:solidFill>
              </a:rPr>
              <a:t>15-40°C </a:t>
            </a:r>
            <a:r>
              <a:rPr lang="en-GB" dirty="0">
                <a:solidFill>
                  <a:schemeClr val="tx1"/>
                </a:solidFill>
              </a:rPr>
              <a:t>e.g. Normal Flora, most </a:t>
            </a:r>
            <a:r>
              <a:rPr lang="en-GB" dirty="0" smtClean="0">
                <a:solidFill>
                  <a:schemeClr val="tx1"/>
                </a:solidFill>
              </a:rPr>
              <a:t>disease-causing bacteria.</a:t>
            </a: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 startAt="3"/>
            </a:pPr>
            <a:r>
              <a:rPr lang="en-GB" b="1" u="sng" dirty="0" err="1" smtClean="0">
                <a:solidFill>
                  <a:srgbClr val="3366FF"/>
                </a:solidFill>
              </a:rPr>
              <a:t>Psychrophiles</a:t>
            </a:r>
            <a:r>
              <a:rPr lang="en-GB" b="1" u="sng" dirty="0" smtClean="0">
                <a:solidFill>
                  <a:srgbClr val="3366FF"/>
                </a:solidFill>
              </a:rPr>
              <a:t> (cold lover): </a:t>
            </a: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icroorganisms </a:t>
            </a:r>
            <a:r>
              <a:rPr lang="en-GB" dirty="0">
                <a:solidFill>
                  <a:schemeClr val="tx1"/>
                </a:solidFill>
              </a:rPr>
              <a:t>that grow best at low temp. </a:t>
            </a:r>
            <a:r>
              <a:rPr lang="en-GB" dirty="0" smtClean="0">
                <a:solidFill>
                  <a:srgbClr val="3366FF"/>
                </a:solidFill>
              </a:rPr>
              <a:t>-5 a</a:t>
            </a:r>
            <a:r>
              <a:rPr lang="en-US" dirty="0" err="1" smtClean="0">
                <a:solidFill>
                  <a:srgbClr val="3366FF"/>
                </a:solidFill>
              </a:rPr>
              <a:t>nd</a:t>
            </a:r>
            <a:r>
              <a:rPr lang="en-GB" dirty="0" smtClean="0">
                <a:solidFill>
                  <a:srgbClr val="3366FF"/>
                </a:solidFill>
              </a:rPr>
              <a:t> 15°</a:t>
            </a:r>
            <a:r>
              <a:rPr lang="en-GB" dirty="0">
                <a:solidFill>
                  <a:srgbClr val="3366FF"/>
                </a:solidFill>
              </a:rPr>
              <a:t>C </a:t>
            </a:r>
            <a:r>
              <a:rPr lang="en-GB" dirty="0" err="1" smtClean="0">
                <a:solidFill>
                  <a:schemeClr val="tx1"/>
                </a:solidFill>
              </a:rPr>
              <a:t>e.g</a:t>
            </a:r>
            <a:r>
              <a:rPr lang="en-GB" dirty="0">
                <a:solidFill>
                  <a:schemeClr val="tx1"/>
                </a:solidFill>
              </a:rPr>
              <a:t>Bread </a:t>
            </a:r>
            <a:r>
              <a:rPr lang="en-GB" dirty="0" err="1">
                <a:solidFill>
                  <a:schemeClr val="tx1"/>
                </a:solidFill>
              </a:rPr>
              <a:t>Mold</a:t>
            </a:r>
            <a:r>
              <a:rPr lang="en-GB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pPr marL="57150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 startAt="3"/>
            </a:pPr>
            <a:endParaRPr lang="x-none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5690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b="1" dirty="0">
                <a:solidFill>
                  <a:srgbClr val="000090"/>
                </a:solidFill>
              </a:rPr>
              <a:t>5</a:t>
            </a:r>
            <a:r>
              <a:rPr lang="en-GB" b="1" dirty="0" smtClean="0">
                <a:solidFill>
                  <a:srgbClr val="000090"/>
                </a:solidFill>
              </a:rPr>
              <a:t>.Temperature &amp; food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Refrigeration temperatures retards food spoilage because it limits the growth of otherwise fast-growing </a:t>
            </a:r>
            <a:r>
              <a:rPr lang="en-US" dirty="0" err="1" smtClean="0">
                <a:solidFill>
                  <a:schemeClr val="tx1"/>
                </a:solidFill>
              </a:rPr>
              <a:t>mesophiles</a:t>
            </a:r>
            <a:r>
              <a:rPr lang="en-US" dirty="0" smtClean="0">
                <a:solidFill>
                  <a:schemeClr val="tx1"/>
                </a:solidFill>
              </a:rPr>
              <a:t>. However </a:t>
            </a:r>
            <a:r>
              <a:rPr lang="en-US" dirty="0" err="1" smtClean="0">
                <a:solidFill>
                  <a:schemeClr val="tx1"/>
                </a:solidFill>
              </a:rPr>
              <a:t>psychrophiles</a:t>
            </a:r>
            <a:r>
              <a:rPr lang="en-US" dirty="0" smtClean="0">
                <a:solidFill>
                  <a:schemeClr val="tx1"/>
                </a:solidFill>
              </a:rPr>
              <a:t> can grow and multiply  and consequently spoilage will still occur.</a:t>
            </a:r>
          </a:p>
          <a:p>
            <a:endParaRPr lang="en-US" dirty="0" smtClean="0"/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Long term storage </a:t>
            </a:r>
            <a:r>
              <a:rPr lang="en-US" dirty="0" smtClean="0">
                <a:solidFill>
                  <a:srgbClr val="000090"/>
                </a:solidFill>
                <a:sym typeface="Wingdings"/>
              </a:rPr>
              <a:t> freezing is better. </a:t>
            </a: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  <a:sym typeface="Wingdings"/>
              </a:rPr>
              <a:t>Freezing is NOT an effective mean to destroy microbes. </a:t>
            </a:r>
            <a:endParaRPr lang="en-US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571507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000090"/>
                </a:solidFill>
              </a:rPr>
              <a:t>6.	pH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Most </a:t>
            </a:r>
            <a:r>
              <a:rPr lang="en-GB" dirty="0">
                <a:solidFill>
                  <a:schemeClr val="tx1"/>
                </a:solidFill>
              </a:rPr>
              <a:t>microorganisms prefer a neutral or slightly alkaline growth medium pH 7-7.4.</a:t>
            </a:r>
            <a:endParaRPr lang="en-US" dirty="0">
              <a:solidFill>
                <a:schemeClr val="tx1"/>
              </a:solidFill>
            </a:endParaRPr>
          </a:p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Some </a:t>
            </a:r>
            <a:r>
              <a:rPr lang="en-GB" dirty="0">
                <a:solidFill>
                  <a:schemeClr val="tx1"/>
                </a:solidFill>
              </a:rPr>
              <a:t>microorganisms like acidic or alkaline </a:t>
            </a:r>
            <a:r>
              <a:rPr lang="en-GB" dirty="0" smtClean="0">
                <a:solidFill>
                  <a:schemeClr val="tx1"/>
                </a:solidFill>
              </a:rPr>
              <a:t>environments:</a:t>
            </a:r>
          </a:p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GB" b="1" dirty="0" err="1" smtClean="0">
                <a:solidFill>
                  <a:srgbClr val="0000FF"/>
                </a:solidFill>
              </a:rPr>
              <a:t>Acidophiles</a:t>
            </a:r>
            <a:r>
              <a:rPr lang="en-GB" b="1" dirty="0">
                <a:solidFill>
                  <a:srgbClr val="0000FF"/>
                </a:solidFill>
              </a:rPr>
              <a:t>: </a:t>
            </a:r>
            <a:r>
              <a:rPr lang="en-GB" dirty="0">
                <a:solidFill>
                  <a:schemeClr val="tx1"/>
                </a:solidFill>
              </a:rPr>
              <a:t>microorganisms that grow best in acidic </a:t>
            </a:r>
            <a:r>
              <a:rPr lang="en-GB" dirty="0" smtClean="0">
                <a:solidFill>
                  <a:schemeClr val="tx1"/>
                </a:solidFill>
              </a:rPr>
              <a:t>media pH </a:t>
            </a:r>
            <a:r>
              <a:rPr lang="en-GB" dirty="0">
                <a:solidFill>
                  <a:schemeClr val="tx1"/>
                </a:solidFill>
              </a:rPr>
              <a:t>2-5 </a:t>
            </a:r>
            <a:r>
              <a:rPr lang="en-GB" dirty="0">
                <a:solidFill>
                  <a:srgbClr val="3366FF"/>
                </a:solidFill>
              </a:rPr>
              <a:t>e.g. </a:t>
            </a:r>
            <a:r>
              <a:rPr lang="en-GB" dirty="0" smtClean="0">
                <a:solidFill>
                  <a:srgbClr val="3366FF"/>
                </a:solidFill>
              </a:rPr>
              <a:t>Fungi&amp;  Helicobacter pylori.</a:t>
            </a: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GB" b="1" dirty="0" err="1" smtClean="0">
                <a:solidFill>
                  <a:srgbClr val="0000FF"/>
                </a:solidFill>
              </a:rPr>
              <a:t>Alkaliphiles</a:t>
            </a:r>
            <a:r>
              <a:rPr lang="en-GB" b="1" dirty="0">
                <a:solidFill>
                  <a:srgbClr val="0000FF"/>
                </a:solidFill>
              </a:rPr>
              <a:t>: </a:t>
            </a:r>
            <a:r>
              <a:rPr lang="en-GB" dirty="0">
                <a:solidFill>
                  <a:schemeClr val="tx1"/>
                </a:solidFill>
              </a:rPr>
              <a:t>microorganisms that grow best in alkaline media pH 8.5-11 </a:t>
            </a:r>
            <a:r>
              <a:rPr lang="en-GB" dirty="0">
                <a:solidFill>
                  <a:srgbClr val="3366FF"/>
                </a:solidFill>
              </a:rPr>
              <a:t>e.g. </a:t>
            </a:r>
            <a:r>
              <a:rPr lang="en-GB" i="1" dirty="0">
                <a:solidFill>
                  <a:srgbClr val="3366FF"/>
                </a:solidFill>
              </a:rPr>
              <a:t>Vibrio cholera</a:t>
            </a:r>
            <a:r>
              <a:rPr lang="en-GB" dirty="0">
                <a:solidFill>
                  <a:srgbClr val="3366FF"/>
                </a:solidFill>
              </a:rPr>
              <a:t> (the only </a:t>
            </a:r>
            <a:r>
              <a:rPr lang="en-GB" dirty="0" err="1">
                <a:solidFill>
                  <a:srgbClr val="3366FF"/>
                </a:solidFill>
              </a:rPr>
              <a:t>alkaliphilic</a:t>
            </a:r>
            <a:r>
              <a:rPr lang="en-GB" dirty="0">
                <a:solidFill>
                  <a:srgbClr val="3366FF"/>
                </a:solidFill>
              </a:rPr>
              <a:t> human pathogen). </a:t>
            </a:r>
            <a:endParaRPr lang="en-GB" dirty="0" smtClean="0">
              <a:solidFill>
                <a:srgbClr val="3366FF"/>
              </a:solidFill>
            </a:endParaRPr>
          </a:p>
          <a:p>
            <a:pPr marL="45720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US" sz="2500" b="1" dirty="0" err="1">
                <a:solidFill>
                  <a:srgbClr val="0000FF"/>
                </a:solidFill>
              </a:rPr>
              <a:t>Neutrophiles</a:t>
            </a:r>
            <a:r>
              <a:rPr lang="en-US" sz="2500" b="1" dirty="0">
                <a:solidFill>
                  <a:srgbClr val="0000FF"/>
                </a:solidFill>
              </a:rPr>
              <a:t>: </a:t>
            </a:r>
            <a:r>
              <a:rPr lang="en-US" dirty="0" smtClean="0">
                <a:solidFill>
                  <a:srgbClr val="000000"/>
                </a:solidFill>
              </a:rPr>
              <a:t>bacteria that can </a:t>
            </a:r>
            <a:r>
              <a:rPr lang="en-US" dirty="0">
                <a:solidFill>
                  <a:srgbClr val="000000"/>
                </a:solidFill>
              </a:rPr>
              <a:t>live an multiply within the range of pH5 -</a:t>
            </a:r>
            <a:r>
              <a:rPr lang="en-US" dirty="0" smtClean="0">
                <a:solidFill>
                  <a:srgbClr val="000000"/>
                </a:solidFill>
              </a:rPr>
              <a:t>8. most bacteria are </a:t>
            </a:r>
            <a:r>
              <a:rPr lang="en-US" dirty="0" err="1" smtClean="0">
                <a:solidFill>
                  <a:srgbClr val="000000"/>
                </a:solidFill>
              </a:rPr>
              <a:t>neutrophiles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  <a:endParaRPr lang="en-US" dirty="0">
              <a:solidFill>
                <a:srgbClr val="000000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endParaRPr lang="en-GB" dirty="0" smtClean="0">
              <a:solidFill>
                <a:srgbClr val="3366FF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endParaRPr lang="en-US" dirty="0">
              <a:solidFill>
                <a:srgbClr val="3366FF"/>
              </a:solidFill>
            </a:endParaRPr>
          </a:p>
          <a:p>
            <a:pPr>
              <a:lnSpc>
                <a:spcPct val="140000"/>
              </a:lnSpc>
              <a:buClr>
                <a:srgbClr val="0000FF"/>
              </a:buClr>
            </a:pPr>
            <a:endParaRPr lang="x-none" dirty="0">
              <a:solidFill>
                <a:schemeClr val="tx1"/>
              </a:solidFill>
            </a:endParaRPr>
          </a:p>
          <a:p>
            <a:pPr marL="571500" lvl="0" indent="-457200" algn="l" rtl="0">
              <a:lnSpc>
                <a:spcPct val="140000"/>
              </a:lnSpc>
              <a:buClr>
                <a:srgbClr val="0000FF"/>
              </a:buClr>
              <a:buFont typeface="Wingdings" charset="2"/>
              <a:buAutoNum type="arabicPlain"/>
            </a:pPr>
            <a:endParaRPr lang="en-GB" dirty="0" smtClean="0">
              <a:solidFill>
                <a:srgbClr val="3366FF"/>
              </a:solidFill>
            </a:endParaRPr>
          </a:p>
          <a:p>
            <a:pPr marL="571500" lvl="0" indent="-457200" algn="l" rtl="0">
              <a:lnSpc>
                <a:spcPct val="140000"/>
              </a:lnSpc>
              <a:buClr>
                <a:srgbClr val="0000FF"/>
              </a:buClr>
              <a:buFont typeface="Wingdings" charset="2"/>
              <a:buAutoNum type="arabicPlain"/>
            </a:pPr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8014" b="14915"/>
          <a:stretch/>
        </p:blipFill>
        <p:spPr>
          <a:xfrm>
            <a:off x="3563888" y="260648"/>
            <a:ext cx="3672408" cy="1349424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7641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90"/>
                </a:solidFill>
              </a:rPr>
              <a:t>6</a:t>
            </a:r>
            <a:r>
              <a:rPr lang="en-GB" b="1" dirty="0" smtClean="0">
                <a:solidFill>
                  <a:srgbClr val="000090"/>
                </a:solidFill>
              </a:rPr>
              <a:t>.pH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Despite the pH of the external environment, cells maintain a constant internal pH, typically near neutral . 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831784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000090"/>
                </a:solidFill>
              </a:rPr>
              <a:t>7.	Gaseous Atmosphere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852936"/>
            <a:ext cx="8892480" cy="3816424"/>
          </a:xfrm>
        </p:spPr>
        <p:txBody>
          <a:bodyPr>
            <a:normAutofit/>
          </a:bodyPr>
          <a:lstStyle/>
          <a:p>
            <a:pPr marL="114300" indent="0" algn="l" rtl="0">
              <a:lnSpc>
                <a:spcPct val="130000"/>
              </a:lnSpc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048000"/>
            <a:ext cx="6019800" cy="35734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44208" y="450912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1628800"/>
            <a:ext cx="807104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GB" sz="2400" dirty="0"/>
              <a:t>Microorganisms can be classified according to their requirement for </a:t>
            </a:r>
            <a:r>
              <a:rPr lang="en-GB" sz="2400" dirty="0" smtClean="0"/>
              <a:t>oxygen</a:t>
            </a:r>
            <a:endParaRPr lang="en-US" sz="2400" dirty="0" smtClean="0"/>
          </a:p>
          <a:p>
            <a:pPr algn="l">
              <a:lnSpc>
                <a:spcPct val="13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9533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90"/>
                </a:solidFill>
              </a:rPr>
              <a:t>Gaseous Atmosphere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385063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Obligate</a:t>
                      </a:r>
                      <a:r>
                        <a:rPr lang="en-US" b="0" baseline="0" dirty="0" smtClean="0"/>
                        <a:t> Aerobes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dirty="0" smtClean="0">
                          <a:solidFill>
                            <a:schemeClr val="tx1"/>
                          </a:solidFill>
                        </a:rPr>
                        <a:t>require 20-22% O</a:t>
                      </a:r>
                      <a:r>
                        <a:rPr lang="en-GB" sz="1800" b="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</a:rPr>
                        <a:t>. get</a:t>
                      </a:r>
                      <a:r>
                        <a:rPr lang="en-GB" sz="1800" b="0" baseline="0" dirty="0" smtClean="0">
                          <a:solidFill>
                            <a:schemeClr val="tx1"/>
                          </a:solidFill>
                        </a:rPr>
                        <a:t> energy by  aerobic respiration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Obligate Anaerobes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will die in the presence of O</a:t>
                      </a:r>
                      <a:r>
                        <a:rPr lang="en-GB" sz="18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. get energy by anaerobic respiration or fermentation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Facultative Anaerobes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</a:t>
                      </a:r>
                      <a:r>
                        <a:rPr lang="en-US" baseline="0" dirty="0" smtClean="0"/>
                        <a:t> better if O</a:t>
                      </a:r>
                      <a:r>
                        <a:rPr lang="en-US" baseline="-25000" dirty="0" smtClean="0"/>
                        <a:t>2</a:t>
                      </a:r>
                      <a:r>
                        <a:rPr lang="en-US" baseline="0" dirty="0" smtClean="0"/>
                        <a:t> is present, but can grow without it.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Microaerophiles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require 5% only of O</a:t>
                      </a:r>
                      <a:r>
                        <a:rPr lang="en-GB" sz="18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 higher concentrations will inhibit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eir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 growth.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Aerotolerant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Indifferent</a:t>
                      </a:r>
                      <a:r>
                        <a:rPr lang="en-US" baseline="0" dirty="0" smtClean="0"/>
                        <a:t> to O</a:t>
                      </a:r>
                      <a:r>
                        <a:rPr lang="en-US" baseline="-25000" dirty="0" smtClean="0"/>
                        <a:t>2</a:t>
                      </a:r>
                      <a:endParaRPr lang="en-US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00090"/>
                </a:solidFill>
              </a:rPr>
              <a:t>The Marvelous Bacteria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Bacteria can live in environment that no unprotected human could survive (e.g. ocean depths, volcanic vents …..</a:t>
            </a:r>
            <a:r>
              <a:rPr lang="en-US" dirty="0" err="1" smtClean="0">
                <a:solidFill>
                  <a:srgbClr val="000000"/>
                </a:solidFill>
              </a:rPr>
              <a:t>etc</a:t>
            </a:r>
            <a:r>
              <a:rPr lang="en-US" dirty="0" smtClean="0">
                <a:solidFill>
                  <a:srgbClr val="000000"/>
                </a:solidFill>
              </a:rPr>
              <a:t>).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However, each species of bacteria has a limited set of environmental conditions in which it can grow; even then , it will grow only if specific nutrients are available.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7613105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90"/>
                </a:solidFill>
              </a:rPr>
              <a:t>7. Gaseous Atmosphere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O2 can be converted into a number of compounds that are highly toxic such as: </a:t>
            </a:r>
          </a:p>
          <a:p>
            <a:pPr lvl="2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Superoxide 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sz="2800" baseline="30000" dirty="0" smtClean="0">
                <a:solidFill>
                  <a:srgbClr val="000000"/>
                </a:solidFill>
              </a:rPr>
              <a:t>-</a:t>
            </a:r>
          </a:p>
          <a:p>
            <a:pPr lvl="2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Hydrogen peroxide H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</a:p>
          <a:p>
            <a:pPr lvl="2">
              <a:buFont typeface="Wingdings" charset="2"/>
              <a:buChar char="ü"/>
            </a:pPr>
            <a:endParaRPr lang="en-US" baseline="-25000" dirty="0" smtClean="0"/>
          </a:p>
          <a:p>
            <a:pPr>
              <a:buFont typeface="Wingdings" charset="2"/>
              <a:buChar char="§"/>
            </a:pPr>
            <a:r>
              <a:rPr lang="en-US" sz="2800" dirty="0" smtClean="0">
                <a:solidFill>
                  <a:srgbClr val="000000"/>
                </a:solidFill>
              </a:rPr>
              <a:t>To survive this the bacteria must have enzymes that can convert these toxic derivatives to non-toxic forms, these enzymes include: </a:t>
            </a:r>
          </a:p>
          <a:p>
            <a:pPr lvl="3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Superoxide dismutase</a:t>
            </a:r>
          </a:p>
          <a:p>
            <a:pPr lvl="3">
              <a:buFont typeface="Wingdings" charset="2"/>
              <a:buChar char="ü"/>
            </a:pPr>
            <a:r>
              <a:rPr lang="en-US" dirty="0" err="1" smtClean="0">
                <a:solidFill>
                  <a:srgbClr val="000000"/>
                </a:solidFill>
              </a:rPr>
              <a:t>catalase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2362200"/>
            <a:ext cx="8761531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Bacterial Growth </a:t>
            </a:r>
            <a:r>
              <a:rPr lang="en-GB" b="1" i="1" dirty="0" smtClean="0">
                <a:solidFill>
                  <a:srgbClr val="000090"/>
                </a:solidFill>
              </a:rPr>
              <a:t>In Vitro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/>
          </a:bodyPr>
          <a:lstStyle/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In order for bacteria to grow in the laboratory it need appropriate growth medium and special environmental conditions like </a:t>
            </a:r>
            <a:r>
              <a:rPr lang="en-GB" b="1" dirty="0" smtClean="0">
                <a:solidFill>
                  <a:srgbClr val="0000FF"/>
                </a:solidFill>
              </a:rPr>
              <a:t>temperature, pH, O</a:t>
            </a:r>
            <a:r>
              <a:rPr lang="en-GB" sz="1900" b="1" dirty="0" smtClean="0">
                <a:solidFill>
                  <a:srgbClr val="0000FF"/>
                </a:solidFill>
              </a:rPr>
              <a:t>2</a:t>
            </a:r>
            <a:r>
              <a:rPr lang="en-GB" dirty="0" smtClean="0">
                <a:solidFill>
                  <a:srgbClr val="0000FF"/>
                </a:solidFill>
              </a:rPr>
              <a:t>,.. </a:t>
            </a:r>
            <a:r>
              <a:rPr lang="en-GB" dirty="0" smtClean="0">
                <a:solidFill>
                  <a:schemeClr val="tx1"/>
                </a:solidFill>
              </a:rPr>
              <a:t>to multiply. </a:t>
            </a:r>
          </a:p>
          <a:p>
            <a:pPr lvl="0" algn="l" rtl="0">
              <a:buClr>
                <a:srgbClr val="0000FF"/>
              </a:buClr>
            </a:pPr>
            <a:endParaRPr lang="en-US" dirty="0" smtClean="0">
              <a:solidFill>
                <a:schemeClr val="tx1"/>
              </a:solidFill>
            </a:endParaRPr>
          </a:p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Bacteria can be cultured on many different </a:t>
            </a:r>
            <a:r>
              <a:rPr lang="en-GB" b="1" dirty="0" smtClean="0">
                <a:solidFill>
                  <a:srgbClr val="0000FF"/>
                </a:solidFill>
              </a:rPr>
              <a:t>culture media </a:t>
            </a:r>
            <a:r>
              <a:rPr lang="en-GB" dirty="0" smtClean="0">
                <a:solidFill>
                  <a:schemeClr val="tx1"/>
                </a:solidFill>
              </a:rPr>
              <a:t>according to its nutritional needs </a:t>
            </a:r>
            <a:r>
              <a:rPr lang="en-GB" b="1" dirty="0" smtClean="0">
                <a:solidFill>
                  <a:srgbClr val="0000FF"/>
                </a:solidFill>
              </a:rPr>
              <a:t>such as </a:t>
            </a:r>
            <a:r>
              <a:rPr lang="en-GB" dirty="0" smtClean="0">
                <a:solidFill>
                  <a:schemeClr val="tx1"/>
                </a:solidFill>
              </a:rPr>
              <a:t>Nutrient Agar, Blood Agar, Mac </a:t>
            </a:r>
            <a:r>
              <a:rPr lang="en-GB" dirty="0" err="1" smtClean="0">
                <a:solidFill>
                  <a:schemeClr val="tx1"/>
                </a:solidFill>
              </a:rPr>
              <a:t>Conkey</a:t>
            </a:r>
            <a:r>
              <a:rPr lang="en-GB" dirty="0" smtClean="0">
                <a:solidFill>
                  <a:schemeClr val="tx1"/>
                </a:solidFill>
              </a:rPr>
              <a:t> Agar, CLED,..</a:t>
            </a:r>
          </a:p>
          <a:p>
            <a:pPr lvl="0" algn="l" rtl="0">
              <a:buClr>
                <a:srgbClr val="0000FF"/>
              </a:buClr>
            </a:pPr>
            <a:endParaRPr lang="en-US" dirty="0" smtClean="0">
              <a:solidFill>
                <a:schemeClr val="tx1"/>
              </a:solidFill>
            </a:endParaRPr>
          </a:p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After inoculation of media, they should be </a:t>
            </a:r>
            <a:r>
              <a:rPr lang="en-GB" b="1" dirty="0" smtClean="0">
                <a:solidFill>
                  <a:srgbClr val="0000FF"/>
                </a:solidFill>
              </a:rPr>
              <a:t>incubated</a:t>
            </a:r>
            <a:r>
              <a:rPr lang="en-GB" dirty="0" smtClean="0">
                <a:solidFill>
                  <a:schemeClr val="tx1"/>
                </a:solidFill>
              </a:rPr>
              <a:t> in chambers to maintain appropriate environment.</a:t>
            </a:r>
          </a:p>
          <a:p>
            <a:pPr lvl="0" algn="l" rtl="0"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buClr>
                <a:srgbClr val="0000FF"/>
              </a:buClr>
            </a:pPr>
            <a:r>
              <a:rPr lang="en-GB" b="1" dirty="0" smtClean="0">
                <a:solidFill>
                  <a:srgbClr val="0000FF"/>
                </a:solidFill>
              </a:rPr>
              <a:t>Temperature and time </a:t>
            </a:r>
            <a:r>
              <a:rPr lang="en-GB" dirty="0" smtClean="0">
                <a:solidFill>
                  <a:schemeClr val="tx1"/>
                </a:solidFill>
              </a:rPr>
              <a:t>of incubation differ for each type of bacteria to grow. 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x-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499" y="116632"/>
            <a:ext cx="1525891" cy="1404052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3814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</a:rPr>
              <a:t>General Categories of Culture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Chemically Defined Media: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Composed of precise amounts of pure chemicals. Usually used in research to study the nutritional requirements of bacteria.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Complex Media: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Contains a variety of ingredients such as meat juices and digested proteins. Many ingredients can be added to this media according to our need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</a:rPr>
              <a:t>General Categories of Culture Media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Selective Media: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Inhibit the growth of organisms other than the one being studied.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00FF"/>
                </a:solidFill>
              </a:rPr>
              <a:t>Differential Media: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Contain a substance that certain bacteria change in a recognizable way. 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Differential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0"/>
            <a:ext cx="3254941" cy="3067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1524000"/>
            <a:ext cx="4737100" cy="4593261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Selective </a:t>
            </a:r>
            <a:r>
              <a:rPr lang="en-US" b="1" dirty="0" err="1" smtClean="0">
                <a:solidFill>
                  <a:srgbClr val="000090"/>
                </a:solidFill>
              </a:rPr>
              <a:t>MEdia</a:t>
            </a:r>
            <a:endParaRPr lang="en-US" b="1" dirty="0" smtClean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082799"/>
            <a:ext cx="4883150" cy="343929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</a:rPr>
              <a:t>Selective and differential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667000"/>
            <a:ext cx="4811168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GB" b="1" dirty="0" smtClean="0">
                <a:solidFill>
                  <a:srgbClr val="000090"/>
                </a:solidFill>
              </a:rPr>
              <a:t>Bacterial Count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pPr marL="114300" indent="0" algn="ctr" rtl="0">
              <a:lnSpc>
                <a:spcPct val="160000"/>
              </a:lnSpc>
              <a:buNone/>
            </a:pPr>
            <a:r>
              <a:rPr lang="en-GB" sz="2100" dirty="0" smtClean="0">
                <a:solidFill>
                  <a:schemeClr val="tx1"/>
                </a:solidFill>
              </a:rPr>
              <a:t>Microbiologists tend to measure the number of bacteria present in a liquid for </a:t>
            </a:r>
            <a:r>
              <a:rPr lang="en-GB" sz="2100" b="1" dirty="0" smtClean="0">
                <a:solidFill>
                  <a:srgbClr val="0000FF"/>
                </a:solidFill>
              </a:rPr>
              <a:t>quality control purposes </a:t>
            </a:r>
            <a:r>
              <a:rPr lang="en-GB" sz="2100" dirty="0" smtClean="0">
                <a:solidFill>
                  <a:schemeClr val="tx1"/>
                </a:solidFill>
              </a:rPr>
              <a:t>in FDA (Food and Drug Administration) monitored fields </a:t>
            </a:r>
            <a:r>
              <a:rPr lang="en-GB" sz="2100" dirty="0" smtClean="0">
                <a:solidFill>
                  <a:srgbClr val="0000FF"/>
                </a:solidFill>
              </a:rPr>
              <a:t>e.g. dairy farms, drinking water supply, drug industry...</a:t>
            </a:r>
          </a:p>
          <a:p>
            <a:pPr algn="l" rtl="0">
              <a:lnSpc>
                <a:spcPct val="160000"/>
              </a:lnSpc>
            </a:pPr>
            <a:endParaRPr lang="en-US" sz="40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4221088"/>
            <a:ext cx="3936376" cy="1837556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4312"/>
          <a:stretch/>
        </p:blipFill>
        <p:spPr>
          <a:xfrm>
            <a:off x="2123728" y="4221088"/>
            <a:ext cx="3147489" cy="2438400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3789040"/>
            <a:ext cx="2171700" cy="1295400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83216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000090"/>
                </a:solidFill>
              </a:rPr>
              <a:t>Methods of measuring bacterial growth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  <a:buClr>
                <a:srgbClr val="0000FF"/>
              </a:buClr>
            </a:pPr>
            <a:r>
              <a:rPr lang="en-US" sz="2824" b="1" dirty="0" smtClean="0">
                <a:solidFill>
                  <a:srgbClr val="0000FF"/>
                </a:solidFill>
              </a:rPr>
              <a:t>Direct Cell Count:  </a:t>
            </a:r>
          </a:p>
          <a:p>
            <a:pPr>
              <a:lnSpc>
                <a:spcPct val="160000"/>
              </a:lnSpc>
              <a:buClr>
                <a:srgbClr val="0000FF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used to determine total number of cells, it count both dead and living cells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Font typeface="Wingdings" charset="2"/>
              <a:buChar char="ü"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Direct microscopic count: 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Done using counting chamber. cheap and rapid but at least 10</a:t>
            </a:r>
            <a:r>
              <a:rPr lang="en-US" baseline="30000" dirty="0" smtClean="0">
                <a:solidFill>
                  <a:schemeClr val="tx1"/>
                </a:solidFill>
              </a:rPr>
              <a:t>7</a:t>
            </a:r>
            <a:r>
              <a:rPr lang="en-US" dirty="0" smtClean="0">
                <a:solidFill>
                  <a:schemeClr val="tx1"/>
                </a:solidFill>
              </a:rPr>
              <a:t>cells /ml must be present to be effective. 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Font typeface="Wingdings" charset="2"/>
              <a:buChar char="ü"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Cell-counting instrument: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Use machines such as coulter counters and flow-</a:t>
            </a:r>
            <a:r>
              <a:rPr lang="en-US" dirty="0" err="1" smtClean="0">
                <a:solidFill>
                  <a:srgbClr val="000000"/>
                </a:solidFill>
              </a:rPr>
              <a:t>cytometers</a:t>
            </a:r>
            <a:r>
              <a:rPr lang="en-US" dirty="0" smtClean="0">
                <a:solidFill>
                  <a:srgbClr val="000000"/>
                </a:solidFill>
              </a:rPr>
              <a:t>. Both count cells in a suspension as they pass as single line through small tube.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79349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cap="none" dirty="0" smtClean="0">
                <a:solidFill>
                  <a:srgbClr val="000090"/>
                </a:solidFill>
              </a:rPr>
              <a:t>What Do We Mean By Bacterial Growth?</a:t>
            </a:r>
            <a:endParaRPr lang="en-US" sz="3200" b="1" cap="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5410944" cy="48447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When we are talking about bacterial growth we are really referring to the number of cells, not the size of the cells.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Bacteria that are growing are increasing in number, accumulating into colonies of hundred of thousands of cells, or population of billion of cells.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A colony should have millions of bacterial cells to be seen by naked eye.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479" r="10236" b="5127"/>
          <a:stretch/>
        </p:blipFill>
        <p:spPr>
          <a:xfrm>
            <a:off x="6055895" y="1268760"/>
            <a:ext cx="3088105" cy="25546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3861048"/>
            <a:ext cx="2860411" cy="2871945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2976847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90"/>
                </a:solidFill>
              </a:rPr>
              <a:t>Counting chamber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7_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1879600"/>
            <a:ext cx="9117012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000090"/>
                </a:solidFill>
              </a:rPr>
              <a:t>methods of measuring bacterial growth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24" b="1" dirty="0" smtClean="0">
                <a:solidFill>
                  <a:srgbClr val="0000FF"/>
                </a:solidFill>
              </a:rPr>
              <a:t>Viable Cell Count: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This method is used to quantify the number of cells capable of multiplying.</a:t>
            </a:r>
          </a:p>
          <a:p>
            <a:pPr>
              <a:buNone/>
            </a:pPr>
            <a:endParaRPr/>
          </a:p>
          <a:p>
            <a:pPr>
              <a:buFont typeface="Wingdings" charset="2"/>
              <a:buChar char="ü"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Plate Count</a:t>
            </a:r>
            <a:r>
              <a:rPr lang="en-US" sz="1700" b="1" u="sng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We use the fact an isolated bacterial cell on a culture plate will give rise to one colony. A simple count of the colonies determines how many cells were in the initial sample. 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Wingdings" charset="2"/>
              <a:buChar char="ü"/>
            </a:pPr>
            <a:r>
              <a:rPr lang="en-US" sz="2378" b="1" u="sng" dirty="0" smtClean="0">
                <a:solidFill>
                  <a:schemeClr val="accent2">
                    <a:lumMod val="50000"/>
                  </a:schemeClr>
                </a:solidFill>
              </a:rPr>
              <a:t>Membrane Filtration: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Used when number of organism in a sample is relatively low, concentrate the bacteria in a filter then place the filter in appropriate media and incubate then count.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GB" b="1" dirty="0" smtClean="0">
                <a:solidFill>
                  <a:srgbClr val="000090"/>
                </a:solidFill>
              </a:rPr>
              <a:t>The Viable Plate Count Method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91264" cy="4700736"/>
          </a:xfrm>
        </p:spPr>
        <p:txBody>
          <a:bodyPr>
            <a:normAutofit/>
          </a:bodyPr>
          <a:lstStyle/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b="1" dirty="0" smtClean="0">
                <a:solidFill>
                  <a:srgbClr val="0000FF"/>
                </a:solidFill>
              </a:rPr>
              <a:t>Serial dilutions </a:t>
            </a:r>
            <a:r>
              <a:rPr lang="en-GB" dirty="0" smtClean="0">
                <a:solidFill>
                  <a:schemeClr val="tx1"/>
                </a:solidFill>
              </a:rPr>
              <a:t>of the sample are prepared.</a:t>
            </a: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000000"/>
                </a:solidFill>
              </a:rPr>
              <a:t>From each dilution, 1ml or 0.1ml is </a:t>
            </a:r>
            <a:r>
              <a:rPr lang="en-GB" b="1" dirty="0" smtClean="0">
                <a:solidFill>
                  <a:srgbClr val="0000FF"/>
                </a:solidFill>
              </a:rPr>
              <a:t>inoculated</a:t>
            </a:r>
            <a:r>
              <a:rPr lang="en-GB" dirty="0" smtClean="0">
                <a:solidFill>
                  <a:srgbClr val="000000"/>
                </a:solidFill>
              </a:rPr>
              <a:t>on Nutrient Agar media.</a:t>
            </a: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endParaRPr lang="en-US" dirty="0" smtClean="0"/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dirty="0" smtClean="0">
                <a:solidFill>
                  <a:schemeClr val="tx1"/>
                </a:solidFill>
              </a:rPr>
              <a:t>All the plates are </a:t>
            </a:r>
            <a:r>
              <a:rPr lang="en-GB" b="1" dirty="0" smtClean="0">
                <a:solidFill>
                  <a:srgbClr val="0000FF"/>
                </a:solidFill>
              </a:rPr>
              <a:t>incubated</a:t>
            </a:r>
            <a:r>
              <a:rPr lang="en-GB" dirty="0" smtClean="0">
                <a:solidFill>
                  <a:srgbClr val="000000"/>
                </a:solidFill>
              </a:rPr>
              <a:t>for 24hours at 37°C.</a:t>
            </a: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endParaRPr lang="en-US" dirty="0" smtClean="0"/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000000"/>
                </a:solidFill>
              </a:rPr>
              <a:t>After incubation, the </a:t>
            </a:r>
            <a:r>
              <a:rPr lang="en-GB" b="1" dirty="0" smtClean="0">
                <a:solidFill>
                  <a:srgbClr val="0000FF"/>
                </a:solidFill>
              </a:rPr>
              <a:t>bacterial colonies are counted</a:t>
            </a:r>
            <a:r>
              <a:rPr lang="en-GB" dirty="0" smtClean="0">
                <a:solidFill>
                  <a:srgbClr val="000000"/>
                </a:solidFill>
              </a:rPr>
              <a:t>from the plates. Then the number is multiplied by the dilution factor to get the number of bacteria in the original sample.</a:t>
            </a:r>
            <a:endParaRPr lang="en-US" dirty="0" smtClean="0">
              <a:solidFill>
                <a:srgbClr val="000000"/>
              </a:solidFill>
            </a:endParaRPr>
          </a:p>
          <a:p>
            <a:pPr algn="l"/>
            <a:endParaRPr lang="x-none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083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6850"/>
            <a:ext cx="8763000" cy="64643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14600"/>
            <a:ext cx="3475740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0073023469\chapter4\f4-14_membrane_filtra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8163" y="706438"/>
            <a:ext cx="2987675" cy="5443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000090"/>
                </a:solidFill>
              </a:rPr>
              <a:t>methods of measuring bacterial growth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Clr>
                <a:srgbClr val="0000FF"/>
              </a:buClr>
            </a:pPr>
            <a:r>
              <a:rPr lang="en-US" b="1" dirty="0" smtClean="0">
                <a:solidFill>
                  <a:srgbClr val="0000FF"/>
                </a:solidFill>
              </a:rPr>
              <a:t>Measuring Biomass: </a:t>
            </a:r>
          </a:p>
          <a:p>
            <a:pPr>
              <a:buFont typeface="Wingdings" charset="2"/>
              <a:buChar char="ü"/>
            </a:pPr>
            <a:r>
              <a:rPr lang="en-US" sz="2000" b="1" u="sng" dirty="0" smtClean="0">
                <a:solidFill>
                  <a:schemeClr val="accent2">
                    <a:lumMod val="50000"/>
                  </a:schemeClr>
                </a:solidFill>
              </a:rPr>
              <a:t>Turbidity: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needs one-time correlation with plate counts to use turbidity for determining cell number.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178" t="951" r="1563"/>
          <a:stretch/>
        </p:blipFill>
        <p:spPr>
          <a:xfrm>
            <a:off x="2514600" y="3709716"/>
            <a:ext cx="4285027" cy="3148284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7_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819400"/>
            <a:ext cx="7803544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4165" r="-2724"/>
          <a:stretch/>
        </p:blipFill>
        <p:spPr>
          <a:xfrm>
            <a:off x="2195736" y="1340768"/>
            <a:ext cx="4853785" cy="5400600"/>
          </a:xfr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33414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90"/>
                </a:solidFill>
              </a:rPr>
              <a:t>Doubling </a:t>
            </a:r>
            <a:r>
              <a:rPr lang="en-US" b="1" dirty="0" smtClean="0">
                <a:solidFill>
                  <a:srgbClr val="000090"/>
                </a:solidFill>
              </a:rPr>
              <a:t>time (generation time)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time taken by a bacteria to double in number.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It varies greatly according to : 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Type of organism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Temperature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Nutrients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Other conditions. </a:t>
            </a:r>
          </a:p>
          <a:p>
            <a:pPr marL="114300" indent="0">
              <a:buNone/>
            </a:pPr>
            <a:endParaRPr/>
          </a:p>
          <a:p>
            <a:pPr marL="11430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10 cells of a food-borne pathogen in a potato salad, sitting for 4 hours in the warm sun at a picnic, may multiply to more than 40,000 cells.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r>
              <a:rPr lang="en-US" b="1" dirty="0" smtClean="0">
                <a:solidFill>
                  <a:srgbClr val="FF0000"/>
                </a:solidFill>
              </a:rPr>
              <a:t> = N</a:t>
            </a:r>
            <a:r>
              <a:rPr lang="en-US" b="1" baseline="-25000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>
                <a:solidFill>
                  <a:srgbClr val="FF0000"/>
                </a:solidFill>
              </a:rPr>
              <a:t> X 2</a:t>
            </a:r>
            <a:r>
              <a:rPr lang="en-US" b="1" baseline="30000" dirty="0" smtClean="0">
                <a:solidFill>
                  <a:srgbClr val="FF0000"/>
                </a:solidFill>
              </a:rPr>
              <a:t>n</a:t>
            </a:r>
          </a:p>
          <a:p>
            <a:pPr marL="114300" indent="0" algn="ctr">
              <a:buNone/>
            </a:pPr>
            <a:endParaRPr lang="en-US" b="1" baseline="30000" dirty="0">
              <a:solidFill>
                <a:srgbClr val="FF0000"/>
              </a:solidFill>
            </a:endParaRPr>
          </a:p>
          <a:p>
            <a:pPr marL="11430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number of bacterial cells at a given time.</a:t>
            </a:r>
          </a:p>
          <a:p>
            <a:pPr marL="11430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0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original number of cells in a population. </a:t>
            </a:r>
          </a:p>
          <a:p>
            <a:pPr marL="114300" indent="0">
              <a:buNone/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n    </a:t>
            </a:r>
            <a:r>
              <a:rPr lang="en-US" b="1" dirty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number of divisions those cells have undergone during that time. </a:t>
            </a:r>
          </a:p>
          <a:p>
            <a:pPr marL="114300" indent="0">
              <a:buNone/>
            </a:pPr>
            <a:endParaRPr lang="en-US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77319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>
                <a:solidFill>
                  <a:schemeClr val="tx1"/>
                </a:solidFill>
              </a:rPr>
              <a:t>E.coli</a:t>
            </a:r>
            <a:r>
              <a:rPr lang="en-US" dirty="0" smtClean="0">
                <a:solidFill>
                  <a:schemeClr val="tx1"/>
                </a:solidFill>
              </a:rPr>
              <a:t> have a generation time of 20 minutes. If you start with 1 </a:t>
            </a:r>
            <a:r>
              <a:rPr lang="en-US" i="1" dirty="0" err="1" smtClean="0">
                <a:solidFill>
                  <a:schemeClr val="tx1"/>
                </a:solidFill>
              </a:rPr>
              <a:t>E.coli</a:t>
            </a:r>
            <a:r>
              <a:rPr lang="en-US" dirty="0" smtClean="0">
                <a:solidFill>
                  <a:schemeClr val="tx1"/>
                </a:solidFill>
              </a:rPr>
              <a:t> cell how many do you have after 2 hours.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N</a:t>
            </a:r>
            <a:r>
              <a:rPr lang="en-US" b="1" baseline="-25000" dirty="0">
                <a:solidFill>
                  <a:srgbClr val="FF0000"/>
                </a:solidFill>
              </a:rPr>
              <a:t>1</a:t>
            </a:r>
            <a:r>
              <a:rPr lang="en-US" b="1" dirty="0">
                <a:solidFill>
                  <a:srgbClr val="FF0000"/>
                </a:solidFill>
              </a:rPr>
              <a:t> = N</a:t>
            </a:r>
            <a:r>
              <a:rPr lang="en-US" b="1" baseline="-25000" dirty="0">
                <a:solidFill>
                  <a:srgbClr val="FF0000"/>
                </a:solidFill>
              </a:rPr>
              <a:t>0</a:t>
            </a:r>
            <a:r>
              <a:rPr lang="en-US" b="1" dirty="0">
                <a:solidFill>
                  <a:srgbClr val="FF0000"/>
                </a:solidFill>
              </a:rPr>
              <a:t> X </a:t>
            </a:r>
            <a:r>
              <a:rPr lang="en-US" b="1" dirty="0" smtClean="0">
                <a:solidFill>
                  <a:srgbClr val="FF0000"/>
                </a:solidFill>
              </a:rPr>
              <a:t>2</a:t>
            </a:r>
            <a:r>
              <a:rPr lang="en-US" b="1" baseline="30000" dirty="0" smtClean="0">
                <a:solidFill>
                  <a:srgbClr val="FF0000"/>
                </a:solidFill>
              </a:rPr>
              <a:t>n.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64 = 1 x 2</a:t>
            </a:r>
            <a:r>
              <a:rPr lang="en-US" baseline="30000" dirty="0" smtClean="0">
                <a:solidFill>
                  <a:srgbClr val="000000"/>
                </a:solidFill>
              </a:rPr>
              <a:t>6</a:t>
            </a:r>
          </a:p>
          <a:p>
            <a:endParaRPr lang="en-US" baseline="30000" dirty="0">
              <a:solidFill>
                <a:srgbClr val="000000"/>
              </a:solidFill>
            </a:endParaRPr>
          </a:p>
          <a:p>
            <a:endParaRPr lang="en-US" baseline="30000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120 minutes / 20 minutes = 6</a:t>
            </a:r>
          </a:p>
          <a:p>
            <a:r>
              <a:rPr lang="en-US" dirty="0">
                <a:solidFill>
                  <a:srgbClr val="000000"/>
                </a:solidFill>
              </a:rPr>
              <a:t>If it is 2 hours then 6 generations</a:t>
            </a:r>
            <a:endParaRPr lang="en-US" baseline="30000" dirty="0" smtClean="0">
              <a:solidFill>
                <a:srgbClr val="000000"/>
              </a:solidFill>
            </a:endParaRPr>
          </a:p>
          <a:p>
            <a:endParaRPr lang="en-US" b="1" baseline="30000" dirty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26932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Bacterial Growth in </a:t>
            </a:r>
            <a:r>
              <a:rPr lang="en-US" sz="3200" b="1" dirty="0" smtClean="0">
                <a:solidFill>
                  <a:srgbClr val="000090"/>
                </a:solidFill>
              </a:rPr>
              <a:t>Nature </a:t>
            </a:r>
            <a:endParaRPr lang="en-US" sz="3200" b="1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Bacterial growth and behavior in natural environment differ than its growth and behavior in the laboratory. </a:t>
            </a:r>
          </a:p>
          <a:p>
            <a:endParaRPr lang="en-US" dirty="0" smtClean="0"/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00"/>
                </a:solidFill>
              </a:rPr>
              <a:t>E.g. when prokaryotes grow in a running stream, it frequently synthesize slime layers or other structures that allow them to attach to rocks.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967" b="9517"/>
          <a:stretch/>
        </p:blipFill>
        <p:spPr>
          <a:xfrm>
            <a:off x="2339752" y="4615209"/>
            <a:ext cx="4356100" cy="2214563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44090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Bacterial Growth in Nature </a:t>
            </a:r>
            <a:r>
              <a:rPr lang="en-US" sz="3600" b="1" dirty="0" smtClean="0">
                <a:solidFill>
                  <a:srgbClr val="000090"/>
                </a:solidFill>
              </a:rPr>
              <a:t>  biofilms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0000FF"/>
                </a:solidFill>
              </a:rPr>
              <a:t>Biofilms: </a:t>
            </a:r>
            <a:r>
              <a:rPr lang="en-US" dirty="0" smtClean="0"/>
              <a:t>are communities of bacteria that attach to surfaces and live in polysaccharide-encased communities.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95736" y="3501008"/>
            <a:ext cx="4572000" cy="29828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 cmpd="sng">
            <a:solidFill>
              <a:srgbClr val="42402C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accent2">
                    <a:lumMod val="50000"/>
                  </a:schemeClr>
                </a:solidFill>
              </a:rPr>
              <a:t>The Dutch scientist Anton van Leeuwenhoek first noticed biofilms back in 1683. When placing a scraping of plaque from his own teeth under one of his first-generation microscopes, he spotted a host of “very little living animalcules, very prettily a-moving.” For most of the next 300 years, however, biofilms were largely ignored, as microbiology focused on individual organisms in their free-floating, or planktonic, state.</a:t>
            </a: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134195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1360</TotalTime>
  <Words>2634</Words>
  <Application>Microsoft Macintosh PowerPoint</Application>
  <PresentationFormat>On-screen Show (4:3)</PresentationFormat>
  <Paragraphs>305</Paragraphs>
  <Slides>58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Apothecary</vt:lpstr>
      <vt:lpstr>Microbial Growth</vt:lpstr>
      <vt:lpstr>History</vt:lpstr>
      <vt:lpstr>Robert koch</vt:lpstr>
      <vt:lpstr>The Marvelous Bacteria. </vt:lpstr>
      <vt:lpstr>What Do We Mean By Bacterial Growth?</vt:lpstr>
      <vt:lpstr>Doubling time (generation time)</vt:lpstr>
      <vt:lpstr>Problem</vt:lpstr>
      <vt:lpstr>Bacterial Growth in Nature </vt:lpstr>
      <vt:lpstr>Bacterial Growth in Nature   biofilms</vt:lpstr>
      <vt:lpstr>biofilms</vt:lpstr>
      <vt:lpstr>Interaction of mixed microbial communities</vt:lpstr>
      <vt:lpstr>Obtaining a Pure Culture in the Lab</vt:lpstr>
      <vt:lpstr>Obtaining a Pure Culture in the Lab</vt:lpstr>
      <vt:lpstr>Obtaining a Pure Culture in the Lab</vt:lpstr>
      <vt:lpstr>Bacterial Growth in Laboratory</vt:lpstr>
      <vt:lpstr>Bacterial Growth Curve</vt:lpstr>
      <vt:lpstr>Slide 17</vt:lpstr>
      <vt:lpstr>Slide 18</vt:lpstr>
      <vt:lpstr>5 Phases in a Bacterial Growth Curve</vt:lpstr>
      <vt:lpstr>5 Phases in a Bacterial Growth Curve</vt:lpstr>
      <vt:lpstr>5 Phases in a Bacterial Growth Curve</vt:lpstr>
      <vt:lpstr>5 Phases in a Bacterial Growth Curve</vt:lpstr>
      <vt:lpstr>5 Phases in a Bacterial Growth Curve</vt:lpstr>
      <vt:lpstr>Slide 24</vt:lpstr>
      <vt:lpstr>Factors Affecting Microbial Growth</vt:lpstr>
      <vt:lpstr>1. Availability of Nutrients</vt:lpstr>
      <vt:lpstr>Slide 27</vt:lpstr>
      <vt:lpstr>1. Availability of Nutrients</vt:lpstr>
      <vt:lpstr>2. Moisture</vt:lpstr>
      <vt:lpstr>3. Osmotic Pressure</vt:lpstr>
      <vt:lpstr>3. Osmotic Pressure</vt:lpstr>
      <vt:lpstr>4. Atmospheric Pressure</vt:lpstr>
      <vt:lpstr>5. Temperature</vt:lpstr>
      <vt:lpstr>5. Temperature</vt:lpstr>
      <vt:lpstr>5.Temperature &amp; food storage</vt:lpstr>
      <vt:lpstr>6. pH</vt:lpstr>
      <vt:lpstr>6.pH</vt:lpstr>
      <vt:lpstr>7. Gaseous Atmosphere</vt:lpstr>
      <vt:lpstr>Gaseous Atmosphere</vt:lpstr>
      <vt:lpstr>7. Gaseous Atmosphere</vt:lpstr>
      <vt:lpstr>Slide 41</vt:lpstr>
      <vt:lpstr>Bacterial Growth In Vitro</vt:lpstr>
      <vt:lpstr>General Categories of Culture Media</vt:lpstr>
      <vt:lpstr>General Categories of Culture Media</vt:lpstr>
      <vt:lpstr>Differential media</vt:lpstr>
      <vt:lpstr>Selective MEdia</vt:lpstr>
      <vt:lpstr>Selective and differential media</vt:lpstr>
      <vt:lpstr>Bacterial Count</vt:lpstr>
      <vt:lpstr>Methods of measuring bacterial growth</vt:lpstr>
      <vt:lpstr>Counting chamber</vt:lpstr>
      <vt:lpstr>methods of measuring bacterial growth</vt:lpstr>
      <vt:lpstr>The Viable Plate Count Method</vt:lpstr>
      <vt:lpstr>Slide 53</vt:lpstr>
      <vt:lpstr>Slide 54</vt:lpstr>
      <vt:lpstr>Slide 55</vt:lpstr>
      <vt:lpstr>methods of measuring bacterial growth</vt:lpstr>
      <vt:lpstr>Slide 57</vt:lpstr>
      <vt:lpstr>Slide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Microbial Growth</dc:title>
  <dc:creator>Zeina Alkudmani</dc:creator>
  <cp:lastModifiedBy>user</cp:lastModifiedBy>
  <cp:revision>174</cp:revision>
  <dcterms:created xsi:type="dcterms:W3CDTF">2013-03-10T11:42:50Z</dcterms:created>
  <dcterms:modified xsi:type="dcterms:W3CDTF">2013-03-11T06:29:12Z</dcterms:modified>
</cp:coreProperties>
</file>