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325" r:id="rId2"/>
    <p:sldId id="327" r:id="rId3"/>
    <p:sldId id="328" r:id="rId4"/>
    <p:sldId id="330" r:id="rId5"/>
    <p:sldId id="333" r:id="rId6"/>
    <p:sldId id="332" r:id="rId7"/>
    <p:sldId id="334" r:id="rId8"/>
    <p:sldId id="335" r:id="rId9"/>
    <p:sldId id="336" r:id="rId10"/>
    <p:sldId id="339" r:id="rId11"/>
    <p:sldId id="337" r:id="rId12"/>
    <p:sldId id="34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24" autoAdjust="0"/>
  </p:normalViewPr>
  <p:slideViewPr>
    <p:cSldViewPr>
      <p:cViewPr varScale="1">
        <p:scale>
          <a:sx n="84" d="100"/>
          <a:sy n="84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23/10/2017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2743200"/>
          </a:xfrm>
        </p:spPr>
        <p:txBody>
          <a:bodyPr>
            <a:normAutofit/>
          </a:bodyPr>
          <a:lstStyle/>
          <a:p>
            <a:pPr marL="742950" indent="-742950" rtl="0"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Weak acids</a:t>
            </a:r>
            <a:b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x-none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Image result for ti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285750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652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20" t="27938" r="30804" b="21875"/>
          <a:stretch/>
        </p:blipFill>
        <p:spPr bwMode="auto">
          <a:xfrm>
            <a:off x="1007660" y="1729346"/>
            <a:ext cx="6612340" cy="490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049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715000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raditional Arabic"/>
              </a:rPr>
              <a:t>From the previous example:</a:t>
            </a:r>
          </a:p>
          <a:p>
            <a:pPr marL="457200" indent="-457200" algn="l" rtl="0">
              <a:lnSpc>
                <a:spcPct val="150000"/>
              </a:lnSpc>
              <a:buAutoNum type="alphaUcParenR"/>
            </a:pPr>
            <a:r>
              <a:rPr lang="en-US" sz="2400" dirty="0" smtClean="0">
                <a:latin typeface="Traditional Arabic"/>
              </a:rPr>
              <a:t>All HA is in the form of CH3COOH</a:t>
            </a:r>
          </a:p>
          <a:p>
            <a:pPr marL="457200" indent="-457200" algn="l" rtl="0">
              <a:lnSpc>
                <a:spcPct val="150000"/>
              </a:lnSpc>
              <a:buAutoNum type="alphaUcParenR"/>
            </a:pPr>
            <a:r>
              <a:rPr lang="en-US" sz="2400" dirty="0">
                <a:latin typeface="Traditional Arabic"/>
              </a:rPr>
              <a:t> </a:t>
            </a:r>
            <a:r>
              <a:rPr lang="en-US" sz="2400" dirty="0" smtClean="0">
                <a:latin typeface="Traditional Arabic"/>
              </a:rPr>
              <a:t>[CH3COOH] &gt; [CH3COO</a:t>
            </a:r>
            <a:r>
              <a:rPr lang="en-US" sz="2400" baseline="30000" dirty="0" smtClean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</a:p>
          <a:p>
            <a:pPr marL="457200" indent="-457200" algn="l" rtl="0">
              <a:lnSpc>
                <a:spcPct val="150000"/>
              </a:lnSpc>
              <a:buFont typeface="Arial" panose="020B0604020202020204" pitchFamily="34" charset="0"/>
              <a:buAutoNum type="alphaUcParenR"/>
            </a:pPr>
            <a:r>
              <a:rPr lang="en-US" sz="2400" dirty="0">
                <a:latin typeface="Traditional Arabic"/>
              </a:rPr>
              <a:t> </a:t>
            </a:r>
            <a:r>
              <a:rPr lang="en-US" sz="2400" dirty="0" smtClean="0">
                <a:latin typeface="Traditional Arabic"/>
              </a:rPr>
              <a:t> </a:t>
            </a:r>
            <a:r>
              <a:rPr lang="en-US" sz="2400" dirty="0">
                <a:latin typeface="Traditional Arabic"/>
              </a:rPr>
              <a:t>[CH3COOH] </a:t>
            </a:r>
            <a:r>
              <a:rPr lang="en-US" sz="2400" dirty="0" smtClean="0">
                <a:latin typeface="Traditional Arabic"/>
              </a:rPr>
              <a:t>= </a:t>
            </a:r>
            <a:r>
              <a:rPr lang="en-US" sz="2400" dirty="0">
                <a:latin typeface="Traditional Arabic"/>
              </a:rPr>
              <a:t>[CH3COO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</a:p>
          <a:p>
            <a:pPr marL="457200" indent="-457200" algn="l" rtl="0">
              <a:lnSpc>
                <a:spcPct val="150000"/>
              </a:lnSpc>
              <a:buFont typeface="Arial" panose="020B0604020202020204" pitchFamily="34" charset="0"/>
              <a:buAutoNum type="alphaUcParenR"/>
            </a:pPr>
            <a:r>
              <a:rPr lang="en-US" sz="2400" dirty="0">
                <a:latin typeface="Traditional Arabic"/>
              </a:rPr>
              <a:t>[CH3COOH] </a:t>
            </a:r>
            <a:r>
              <a:rPr lang="en-US" sz="2400" dirty="0" smtClean="0">
                <a:latin typeface="Traditional Arabic"/>
              </a:rPr>
              <a:t>&lt; </a:t>
            </a:r>
            <a:r>
              <a:rPr lang="en-US" sz="2400" dirty="0">
                <a:latin typeface="Traditional Arabic"/>
              </a:rPr>
              <a:t>[CH3COO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</a:p>
          <a:p>
            <a:pPr marL="457200" indent="-457200" algn="l" rtl="0">
              <a:lnSpc>
                <a:spcPct val="150000"/>
              </a:lnSpc>
              <a:buFont typeface="Arial" panose="020B0604020202020204" pitchFamily="34" charset="0"/>
              <a:buAutoNum type="alphaUcParenR"/>
            </a:pPr>
            <a:r>
              <a:rPr lang="en-US" sz="2400" dirty="0">
                <a:latin typeface="Traditional Arabic"/>
              </a:rPr>
              <a:t> </a:t>
            </a:r>
            <a:r>
              <a:rPr lang="en-US" sz="2400" dirty="0" smtClean="0">
                <a:latin typeface="Traditional Arabic"/>
              </a:rPr>
              <a:t>All as </a:t>
            </a:r>
            <a:r>
              <a:rPr lang="en-US" sz="2400" dirty="0">
                <a:latin typeface="Traditional Arabic"/>
              </a:rPr>
              <a:t>CH3COO</a:t>
            </a:r>
            <a:r>
              <a:rPr lang="en-US" sz="2400" baseline="30000" dirty="0">
                <a:latin typeface="Traditional Arabic"/>
              </a:rPr>
              <a:t>-</a:t>
            </a:r>
            <a:endParaRPr lang="en-US" sz="2400" dirty="0">
              <a:latin typeface="Traditional Arabic"/>
            </a:endParaRPr>
          </a:p>
          <a:p>
            <a:pPr marL="457200" indent="-457200" algn="l" rtl="0">
              <a:lnSpc>
                <a:spcPct val="150000"/>
              </a:lnSpc>
              <a:buFont typeface="Arial" panose="020B0604020202020204" pitchFamily="34" charset="0"/>
              <a:buAutoNum type="alphaUcParenR"/>
            </a:pPr>
            <a:endParaRPr lang="en-US" sz="2400" dirty="0">
              <a:latin typeface="Traditional Arabic"/>
            </a:endParaRPr>
          </a:p>
          <a:p>
            <a:pPr marL="457200" indent="-457200" algn="l" rtl="0">
              <a:lnSpc>
                <a:spcPct val="150000"/>
              </a:lnSpc>
              <a:buAutoNum type="alphaUcParenR"/>
            </a:pPr>
            <a:endParaRPr lang="en-US" sz="2400" dirty="0" smtClean="0">
              <a:latin typeface="Traditional Arabic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333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Notes:</a:t>
            </a:r>
            <a:endParaRPr lang="ar-SA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cs typeface="+mj-cs"/>
              </a:rPr>
              <a:t>The pH calculated by different way :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cs typeface="+mj-cs"/>
              </a:rPr>
              <a:t>At starting point pH= (</a:t>
            </a:r>
            <a:r>
              <a:rPr lang="en-US" dirty="0" err="1" smtClean="0">
                <a:cs typeface="+mj-cs"/>
              </a:rPr>
              <a:t>pKa+p</a:t>
            </a:r>
            <a:r>
              <a:rPr lang="en-US" dirty="0" smtClean="0">
                <a:cs typeface="+mj-cs"/>
              </a:rPr>
              <a:t>[HA]) /2</a:t>
            </a:r>
          </a:p>
          <a:p>
            <a:pPr algn="l" rtl="0">
              <a:buNone/>
            </a:pPr>
            <a:endParaRPr lang="en-US" dirty="0" smtClean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cs typeface="+mj-cs"/>
              </a:rPr>
              <a:t> At any point within the curve (after , in or after middle titration) pH=</a:t>
            </a:r>
            <a:r>
              <a:rPr lang="en-US" dirty="0" err="1" smtClean="0">
                <a:cs typeface="+mj-cs"/>
              </a:rPr>
              <a:t>pKa</a:t>
            </a:r>
            <a:r>
              <a:rPr lang="en-US" dirty="0" smtClean="0">
                <a:cs typeface="+mj-cs"/>
              </a:rPr>
              <a:t>+ log[A-]/[HA]</a:t>
            </a:r>
          </a:p>
          <a:p>
            <a:pPr algn="l" rtl="0">
              <a:buFont typeface="Wingdings" pitchFamily="2" charset="2"/>
              <a:buChar char="Ø"/>
            </a:pPr>
            <a:endParaRPr lang="en-US" dirty="0" smtClean="0">
              <a:cs typeface="+mj-cs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cs typeface="+mj-cs"/>
              </a:rPr>
              <a:t>At end point </a:t>
            </a:r>
            <a:r>
              <a:rPr lang="en-US" dirty="0" err="1" smtClean="0">
                <a:cs typeface="+mj-cs"/>
              </a:rPr>
              <a:t>pOH</a:t>
            </a:r>
            <a:r>
              <a:rPr lang="en-US" dirty="0" smtClean="0">
                <a:cs typeface="+mj-cs"/>
              </a:rPr>
              <a:t>=(</a:t>
            </a:r>
            <a:r>
              <a:rPr lang="en-US" dirty="0" err="1" smtClean="0">
                <a:cs typeface="+mj-cs"/>
              </a:rPr>
              <a:t>pKb+p</a:t>
            </a:r>
            <a:r>
              <a:rPr lang="en-US" dirty="0" smtClean="0">
                <a:cs typeface="+mj-cs"/>
              </a:rPr>
              <a:t>[A-]) /2 </a:t>
            </a:r>
          </a:p>
          <a:p>
            <a:pPr algn="l" rtl="0">
              <a:buNone/>
            </a:pPr>
            <a:r>
              <a:rPr lang="en-US" dirty="0" smtClean="0">
                <a:cs typeface="+mj-cs"/>
              </a:rPr>
              <a:t>     pH=</a:t>
            </a:r>
            <a:r>
              <a:rPr lang="en-US" dirty="0" err="1" smtClean="0">
                <a:cs typeface="+mj-cs"/>
              </a:rPr>
              <a:t>pKw</a:t>
            </a:r>
            <a:r>
              <a:rPr lang="en-US" dirty="0" smtClean="0">
                <a:cs typeface="+mj-cs"/>
              </a:rPr>
              <a:t> – </a:t>
            </a:r>
            <a:r>
              <a:rPr lang="en-US" dirty="0" err="1" smtClean="0">
                <a:cs typeface="+mj-cs"/>
              </a:rPr>
              <a:t>pOH</a:t>
            </a:r>
            <a:endParaRPr lang="ar-SA" dirty="0"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a strong acid is titrated with a strong base, the pH at any point is determined by the concentration of un-titrated acid or excess base.</a:t>
            </a:r>
          </a:p>
          <a:p>
            <a:pPr algn="l" rtl="0">
              <a:lnSpc>
                <a:spcPct val="20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weak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acid is titrated with a strong base,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weak acid dissociates to yield a small amount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20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Weak acids or bases do not dissociate completely, therefore an equilibrium expression with Ka must be used.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441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ions are added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 equilibrium between the weak acid and its ions is disrupted. Thus, more HA ionizes and the newly produced 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ions neutralized by more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ions until all of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originally present is neutralized.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 + 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A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eft-Right Arrow 3"/>
          <p:cNvSpPr/>
          <p:nvPr/>
        </p:nvSpPr>
        <p:spPr>
          <a:xfrm>
            <a:off x="1981200" y="1828800"/>
            <a:ext cx="990600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514600" y="2971800"/>
            <a:ext cx="990600" cy="2286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-Right Arrow 7"/>
          <p:cNvSpPr/>
          <p:nvPr/>
        </p:nvSpPr>
        <p:spPr>
          <a:xfrm>
            <a:off x="2286000" y="5638800"/>
            <a:ext cx="990600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94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Calculate the appropriate values and draw the curve for the titration of 500ml of 0.1M weak acid HA with 0.1M KOH,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, p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5 ?</a:t>
            </a:r>
          </a:p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A) at the start point: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before any addition of any base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= ½ (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p [HA])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= ½ (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any point during the titration: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after the addition of 100ml KOH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452230" y="5265003"/>
            <a:ext cx="2841112" cy="830997"/>
            <a:chOff x="2971800" y="4419600"/>
            <a:chExt cx="2643095" cy="830997"/>
          </a:xfrm>
        </p:grpSpPr>
        <p:cxnSp>
          <p:nvCxnSpPr>
            <p:cNvPr id="5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32977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KOH + HA              KA +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moles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KOH added = M * V = 0.1 * 0.1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0.01 mole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moles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original HA=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* V = 0.1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0.5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=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0.05mole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mole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will react with 1 mole of HA to produces 1 mole of salt. Thus, the no. of moles of salt produced =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0.01 mole.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moles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remaining HA added=moles of HA originally present – moles of HA titrated to salt.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0.05 – 0.01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= 0.04 mole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452230" y="6103203"/>
            <a:ext cx="2841112" cy="830997"/>
            <a:chOff x="2971800" y="4419600"/>
            <a:chExt cx="2643095" cy="830997"/>
          </a:xfrm>
        </p:grpSpPr>
        <p:cxnSp>
          <p:nvCxnSpPr>
            <p:cNvPr id="5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sp>
        <p:nvSpPr>
          <p:cNvPr id="8" name="Left-Right Arrow 7"/>
          <p:cNvSpPr/>
          <p:nvPr/>
        </p:nvSpPr>
        <p:spPr>
          <a:xfrm>
            <a:off x="2743200" y="1752600"/>
            <a:ext cx="990600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3386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486400"/>
          </a:xfrm>
        </p:spPr>
        <p:txBody>
          <a:bodyPr>
            <a:normAutofit fontScale="70000" lnSpcReduction="20000"/>
          </a:bodyPr>
          <a:lstStyle/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pH = 5 + log ( 0.01 / 0.04)</a:t>
            </a:r>
          </a:p>
          <a:p>
            <a:pPr marL="0" indent="0" algn="l" rtl="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pH = 4.4  </a:t>
            </a:r>
          </a:p>
          <a:p>
            <a:pPr marL="0" indent="0" algn="l" rtl="0">
              <a:buNone/>
            </a:pP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at any point during the titration: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after the addition of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250ml KOH</a:t>
            </a: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No. of moles of KOH added = M * V = 0.1 *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0.25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                                              = </a:t>
            </a:r>
            <a:r>
              <a:rPr lang="en-US" sz="3400" b="1" dirty="0" smtClean="0">
                <a:latin typeface="Times New Roman" pitchFamily="18" charset="0"/>
                <a:cs typeface="Times New Roman" pitchFamily="18" charset="0"/>
              </a:rPr>
              <a:t>0.025 mole</a:t>
            </a:r>
          </a:p>
          <a:p>
            <a:pPr marL="0" indent="0" algn="l" rtl="0">
              <a:buNone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. of moles of original HA= M * V = 0.1 * 0.5</a:t>
            </a: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                                            =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 0.05mole</a:t>
            </a: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1 mole of OH</a:t>
            </a:r>
            <a:r>
              <a:rPr lang="en-US" sz="3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will react with 1 mole of HA to produces 1 mole of salt. Thus, the no. of moles of salt produced = </a:t>
            </a:r>
            <a:r>
              <a:rPr lang="en-US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0.025 </a:t>
            </a:r>
            <a:r>
              <a:rPr lang="en-US" sz="3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mole.</a:t>
            </a: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No. of moles of remaining HA added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= moles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of HA originally present – moles of HA titrated to salt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= 0.05 –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0.025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                                                   =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0.025 mole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96017" y="1143000"/>
            <a:ext cx="2841112" cy="830997"/>
            <a:chOff x="2971800" y="4419600"/>
            <a:chExt cx="2643095" cy="830997"/>
          </a:xfrm>
        </p:grpSpPr>
        <p:cxnSp>
          <p:nvCxnSpPr>
            <p:cNvPr id="5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303386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715000"/>
          </a:xfrm>
        </p:spPr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endParaRPr lang="en-US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pH = 5 + log ( 0.025 / 0.025)</a:t>
            </a:r>
          </a:p>
          <a:p>
            <a:pPr marL="0" indent="0" algn="l" rtl="0"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pH = 5  </a:t>
            </a:r>
          </a:p>
          <a:p>
            <a:pPr marL="0" indent="0" algn="l" rtl="0"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Here the </a:t>
            </a:r>
            <a:r>
              <a:rPr lang="en-US" sz="3800" dirty="0">
                <a:latin typeface="Traditional Arabic"/>
              </a:rPr>
              <a:t>[A</a:t>
            </a:r>
            <a:r>
              <a:rPr lang="en-US" sz="3800" baseline="30000" dirty="0">
                <a:latin typeface="Traditional Arabic"/>
              </a:rPr>
              <a:t>-</a:t>
            </a:r>
            <a:r>
              <a:rPr lang="en-US" sz="3800" dirty="0">
                <a:latin typeface="Traditional Arabic"/>
              </a:rPr>
              <a:t>] </a:t>
            </a:r>
            <a:r>
              <a:rPr lang="en-US" sz="3800" dirty="0" smtClean="0">
                <a:latin typeface="Traditional Arabic"/>
              </a:rPr>
              <a:t>= [HA]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thus, pH = </a:t>
            </a:r>
            <a:r>
              <a:rPr lang="en-US" sz="38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3800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at any point 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during 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the titration: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after the addition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of 375ml KOH</a:t>
            </a: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No. of moles of KOH added = M * V = 0.1 *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0.375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                                              = 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0.0375 mole</a:t>
            </a:r>
          </a:p>
          <a:p>
            <a:pPr marL="0" indent="0" algn="l" rtl="0"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. of moles of original HA= M * V = 0.1 * 0.5</a:t>
            </a: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                                            = 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0.05mole</a:t>
            </a: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1 mole of OH</a:t>
            </a:r>
            <a:r>
              <a:rPr lang="en-US" sz="38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will react with 1 mole of HA to produces 1 mole of salt. Thus, the no. of moles of salt produced = </a:t>
            </a:r>
            <a:r>
              <a:rPr lang="en-US" sz="3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0.0375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mole.</a:t>
            </a:r>
          </a:p>
          <a:p>
            <a:pPr marL="0" indent="0" algn="l" rtl="0">
              <a:buNone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No. of moles of remaining HA added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= moles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of HA originally present – moles of HA titrated to salt</a:t>
            </a:r>
            <a:r>
              <a:rPr lang="en-US" sz="3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= 0.05 –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0.0375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                                                   =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0.0125 mole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96017" y="1066800"/>
            <a:ext cx="2841112" cy="830997"/>
            <a:chOff x="2971800" y="4419600"/>
            <a:chExt cx="2643095" cy="830997"/>
          </a:xfrm>
        </p:grpSpPr>
        <p:cxnSp>
          <p:nvCxnSpPr>
            <p:cNvPr id="5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51971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715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 = 5 + log ( 0.0375/ 0.0125)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 = 5.48 </a:t>
            </a:r>
          </a:p>
          <a:p>
            <a:pPr marL="0" indent="0" algn="l" rtl="0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end point of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the titration: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after the addition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500ml KOH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moles of KOH added = M * V = 0.1 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              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0.05 mole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of moles of original HA= M * V = 0.1 * 0.5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             = 0.05mole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 mole of 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will react with 1 mole of HA to produces 1 mole of salt. Thus, the no. of moles of salt produced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0.05 mole.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final volume of the solution = 500+500 = 1000ml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96017" y="1066800"/>
            <a:ext cx="2841112" cy="830997"/>
            <a:chOff x="2971800" y="4419600"/>
            <a:chExt cx="2643095" cy="830997"/>
          </a:xfrm>
        </p:grpSpPr>
        <p:cxnSp>
          <p:nvCxnSpPr>
            <p:cNvPr id="5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14711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Titration of a Weak Acid 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7150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raditional Arabic"/>
              </a:rPr>
              <a:t>[A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 = 0.05/1</a:t>
            </a:r>
          </a:p>
          <a:p>
            <a:pPr marL="0" indent="0" algn="l" rtl="0">
              <a:buNone/>
            </a:pPr>
            <a:r>
              <a:rPr lang="en-US" sz="2400" dirty="0">
                <a:latin typeface="Traditional Arabic"/>
                <a:cs typeface="Times New Roman" pitchFamily="18" charset="0"/>
              </a:rPr>
              <a:t> </a:t>
            </a:r>
            <a:r>
              <a:rPr lang="en-US" sz="2400" dirty="0" smtClean="0">
                <a:latin typeface="Traditional Arabic"/>
                <a:cs typeface="Times New Roman" pitchFamily="18" charset="0"/>
              </a:rPr>
              <a:t>      = 0.05 M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 [A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 = -log 0.05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= 1.3</a:t>
            </a:r>
            <a:endParaRPr lang="en-US" sz="2400" dirty="0" smtClean="0">
              <a:latin typeface="Traditional Arabic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½ (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p [A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])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½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( 9 + 1.3)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= 5.15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pKw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= 14- 5.15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=8.85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518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2054</TotalTime>
  <Words>907</Words>
  <Application>Microsoft Office PowerPoint</Application>
  <PresentationFormat>On-screen Show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Titration of Weak acids  </vt:lpstr>
      <vt:lpstr>Titration of a Weak Acid </vt:lpstr>
      <vt:lpstr>Titration of a Weak Acid Continue </vt:lpstr>
      <vt:lpstr>Titration of a Weak Acid Continue </vt:lpstr>
      <vt:lpstr>Titration of a Weak Acid Continue </vt:lpstr>
      <vt:lpstr>Titration of a Weak Acid Continue </vt:lpstr>
      <vt:lpstr>Titration of a Weak Acid Continue </vt:lpstr>
      <vt:lpstr>Titration of a Weak Acid Continue </vt:lpstr>
      <vt:lpstr>Titration of a Weak Acid Continue </vt:lpstr>
      <vt:lpstr>Slide 10</vt:lpstr>
      <vt:lpstr>Titration of a Weak Acid Continue </vt:lpstr>
      <vt:lpstr>Notes: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لطيفه</dc:creator>
  <cp:lastModifiedBy>aalbity</cp:lastModifiedBy>
  <cp:revision>192</cp:revision>
  <dcterms:created xsi:type="dcterms:W3CDTF">2006-08-16T00:00:00Z</dcterms:created>
  <dcterms:modified xsi:type="dcterms:W3CDTF">2017-10-23T06:34:03Z</dcterms:modified>
</cp:coreProperties>
</file>