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325" r:id="rId2"/>
    <p:sldId id="328" r:id="rId3"/>
    <p:sldId id="329" r:id="rId4"/>
    <p:sldId id="262" r:id="rId5"/>
    <p:sldId id="33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15/10/2017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9BAFF-33B7-483A-BB69-9D08B87306B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92175"/>
            <a:ext cx="7772400" cy="1470025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Neutralization of Strong Acids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Bases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x-none" sz="36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26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pPr marL="571500" indent="-571500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many ml of 0.05 N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are required to neutralize exactly 8g of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 the equivalent point:</a:t>
            </a:r>
          </a:p>
          <a:p>
            <a:pPr algn="l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no. of moles 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added = no. of moles 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present</a:t>
            </a:r>
          </a:p>
          <a:p>
            <a:pPr algn="ctr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×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= no. of (moles) equivalents of  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added</a:t>
            </a:r>
          </a:p>
          <a:p>
            <a:pPr algn="ctr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Mwt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no. of moles of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(OH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present</a:t>
            </a:r>
          </a:p>
          <a:p>
            <a:pPr algn="ctr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×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Mwt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endParaRPr lang="en-US" sz="24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 smtClean="0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× 0.05 = 8 / 40</a:t>
            </a:r>
          </a:p>
          <a:p>
            <a:pPr algn="ctr" rtl="0">
              <a:lnSpc>
                <a:spcPct val="150000"/>
              </a:lnSpc>
              <a:buFont typeface="Wingdings 2" pitchFamily="18" charset="2"/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baseline="-30000" dirty="0" err="1">
                <a:latin typeface="Times New Roman" pitchFamily="18" charset="0"/>
                <a:cs typeface="Times New Roman" pitchFamily="18" charset="0"/>
              </a:rPr>
              <a:t>acid</a:t>
            </a:r>
            <a:r>
              <a:rPr lang="en-US" sz="2400" baseline="-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0.2/ 0.05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4 L or 4000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50000"/>
              </a:lnSpc>
              <a:buFont typeface="Wingdings 2" pitchFamily="18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 2" pitchFamily="18" charset="2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61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92175"/>
            <a:ext cx="7772400" cy="1470025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Henderson </a:t>
            </a:r>
            <a:r>
              <a:rPr lang="en-US" sz="3600" b="1" dirty="0" err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Hasselbalch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Equation</a:t>
            </a:r>
            <a:endParaRPr lang="x-none" sz="36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07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Henderson </a:t>
            </a:r>
            <a:r>
              <a:rPr lang="en-US" sz="4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Hasselbalch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Equation</a:t>
            </a:r>
            <a:endParaRPr lang="x-none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382000" cy="4525963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Multiply by log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Multiply 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eft-Right Arrow 19"/>
          <p:cNvSpPr/>
          <p:nvPr/>
        </p:nvSpPr>
        <p:spPr>
          <a:xfrm>
            <a:off x="4114800" y="1524000"/>
            <a:ext cx="990600" cy="1524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مجموعة 6"/>
          <p:cNvGrpSpPr/>
          <p:nvPr/>
        </p:nvGrpSpPr>
        <p:grpSpPr>
          <a:xfrm>
            <a:off x="3303100" y="2057400"/>
            <a:ext cx="2488100" cy="923330"/>
            <a:chOff x="3226900" y="4948535"/>
            <a:chExt cx="2488100" cy="923330"/>
          </a:xfrm>
        </p:grpSpPr>
        <p:cxnSp>
          <p:nvCxnSpPr>
            <p:cNvPr id="8" name="Straight Connector 12"/>
            <p:cNvCxnSpPr/>
            <p:nvPr/>
          </p:nvCxnSpPr>
          <p:spPr>
            <a:xfrm>
              <a:off x="4136512" y="5334000"/>
              <a:ext cx="1578488" cy="867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13"/>
            <p:cNvSpPr txBox="1"/>
            <p:nvPr/>
          </p:nvSpPr>
          <p:spPr>
            <a:xfrm>
              <a:off x="4225591" y="4948535"/>
              <a:ext cx="12825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[H</a:t>
              </a:r>
              <a:r>
                <a:rPr lang="en-US" sz="2400" baseline="30000" dirty="0" smtClean="0">
                  <a:latin typeface="Traditional Arabic"/>
                </a:rPr>
                <a:t>+</a:t>
              </a:r>
              <a:r>
                <a:rPr lang="en-US" sz="2400" dirty="0" smtClean="0">
                  <a:latin typeface="Traditional Arabic"/>
                </a:rPr>
                <a:t>] [A</a:t>
              </a:r>
              <a:r>
                <a:rPr lang="en-US" sz="2400" baseline="30000" dirty="0" smtClean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</a:t>
              </a:r>
              <a:endParaRPr lang="en-US" sz="2400" dirty="0"/>
            </a:p>
          </p:txBody>
        </p:sp>
        <p:sp>
          <p:nvSpPr>
            <p:cNvPr id="10" name="TextBox 14"/>
            <p:cNvSpPr txBox="1"/>
            <p:nvPr/>
          </p:nvSpPr>
          <p:spPr>
            <a:xfrm>
              <a:off x="4446100" y="5410200"/>
              <a:ext cx="8879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[HA]</a:t>
              </a:r>
              <a:endParaRPr lang="en-US" sz="2400" dirty="0"/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3226900" y="5100935"/>
              <a:ext cx="8879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err="1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 =</a:t>
              </a:r>
              <a:endParaRPr lang="en-US" sz="2400" dirty="0"/>
            </a:p>
          </p:txBody>
        </p:sp>
      </p:grpSp>
      <p:sp>
        <p:nvSpPr>
          <p:cNvPr id="17" name="TextBox 13"/>
          <p:cNvSpPr txBox="1"/>
          <p:nvPr/>
        </p:nvSpPr>
        <p:spPr>
          <a:xfrm>
            <a:off x="3209640" y="2895600"/>
            <a:ext cx="296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[H</a:t>
            </a:r>
            <a:r>
              <a:rPr lang="en-US" sz="2400" baseline="30000" dirty="0" smtClean="0">
                <a:latin typeface="Traditional Arabic"/>
              </a:rPr>
              <a:t>+</a:t>
            </a:r>
            <a:r>
              <a:rPr lang="en-US" sz="2400" dirty="0" smtClean="0">
                <a:latin typeface="Traditional Arabic"/>
              </a:rPr>
              <a:t>] [A</a:t>
            </a:r>
            <a:r>
              <a:rPr lang="en-US" sz="2400" baseline="30000" dirty="0" smtClean="0">
                <a:latin typeface="Traditional Arabic"/>
              </a:rPr>
              <a:t>-</a:t>
            </a:r>
            <a:r>
              <a:rPr lang="en-US" sz="2400" dirty="0">
                <a:latin typeface="Traditional Arabic"/>
              </a:rPr>
              <a:t>] =[HA</a:t>
            </a:r>
            <a:r>
              <a:rPr lang="en-US" sz="2400" dirty="0" smtClean="0">
                <a:latin typeface="Traditional Arabic"/>
              </a:rPr>
              <a:t>]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grpSp>
        <p:nvGrpSpPr>
          <p:cNvPr id="18" name="مجموعة 17"/>
          <p:cNvGrpSpPr/>
          <p:nvPr/>
        </p:nvGrpSpPr>
        <p:grpSpPr>
          <a:xfrm>
            <a:off x="3303100" y="3496270"/>
            <a:ext cx="2281212" cy="830997"/>
            <a:chOff x="3226900" y="4948535"/>
            <a:chExt cx="2281212" cy="830997"/>
          </a:xfrm>
        </p:grpSpPr>
        <p:cxnSp>
          <p:nvCxnSpPr>
            <p:cNvPr id="19" name="Straight Connector 12"/>
            <p:cNvCxnSpPr/>
            <p:nvPr/>
          </p:nvCxnSpPr>
          <p:spPr>
            <a:xfrm>
              <a:off x="4136512" y="5334000"/>
              <a:ext cx="1150858" cy="787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3"/>
            <p:cNvSpPr txBox="1"/>
            <p:nvPr/>
          </p:nvSpPr>
          <p:spPr>
            <a:xfrm>
              <a:off x="4225591" y="4948535"/>
              <a:ext cx="12825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dirty="0" smtClean="0">
                  <a:latin typeface="Traditional Arabic"/>
                </a:rPr>
                <a:t>[HA] [A</a:t>
              </a:r>
              <a:r>
                <a:rPr lang="en-US" sz="2400" baseline="30000" dirty="0" smtClean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</a:t>
              </a:r>
              <a:endParaRPr lang="en-US" sz="2400" dirty="0"/>
            </a:p>
          </p:txBody>
        </p:sp>
        <p:sp>
          <p:nvSpPr>
            <p:cNvPr id="22" name="TextBox 14"/>
            <p:cNvSpPr txBox="1"/>
            <p:nvPr/>
          </p:nvSpPr>
          <p:spPr>
            <a:xfrm>
              <a:off x="3226900" y="5100935"/>
              <a:ext cx="1116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[H</a:t>
              </a:r>
              <a:r>
                <a:rPr lang="en-US" sz="2400" baseline="30000" dirty="0">
                  <a:latin typeface="Traditional Arabic"/>
                </a:rPr>
                <a:t>+</a:t>
              </a:r>
              <a:r>
                <a:rPr lang="en-US" sz="2400" dirty="0">
                  <a:latin typeface="Traditional Arabic"/>
                </a:rPr>
                <a:t>]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grpSp>
        <p:nvGrpSpPr>
          <p:cNvPr id="37" name="مجموعة 36"/>
          <p:cNvGrpSpPr/>
          <p:nvPr/>
        </p:nvGrpSpPr>
        <p:grpSpPr>
          <a:xfrm>
            <a:off x="3200400" y="4495800"/>
            <a:ext cx="3581400" cy="830997"/>
            <a:chOff x="3200400" y="4495800"/>
            <a:chExt cx="3581400" cy="830997"/>
          </a:xfrm>
        </p:grpSpPr>
        <p:cxnSp>
          <p:nvCxnSpPr>
            <p:cNvPr id="24" name="Straight Connector 12"/>
            <p:cNvCxnSpPr/>
            <p:nvPr/>
          </p:nvCxnSpPr>
          <p:spPr>
            <a:xfrm flipV="1">
              <a:off x="6043705" y="4879032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13"/>
            <p:cNvSpPr txBox="1"/>
            <p:nvPr/>
          </p:nvSpPr>
          <p:spPr>
            <a:xfrm>
              <a:off x="4346065" y="4495800"/>
              <a:ext cx="2435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log 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[HA]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[A</a:t>
              </a:r>
              <a:r>
                <a:rPr lang="en-US" sz="2400" baseline="30000" dirty="0" smtClean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</a:t>
              </a:r>
              <a:endParaRPr lang="en-US" sz="2400" dirty="0"/>
            </a:p>
          </p:txBody>
        </p:sp>
        <p:sp>
          <p:nvSpPr>
            <p:cNvPr id="26" name="TextBox 14"/>
            <p:cNvSpPr txBox="1"/>
            <p:nvPr/>
          </p:nvSpPr>
          <p:spPr>
            <a:xfrm>
              <a:off x="3200400" y="4495800"/>
              <a:ext cx="17115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log[H</a:t>
              </a:r>
              <a:r>
                <a:rPr lang="en-US" sz="2400" baseline="30000" dirty="0">
                  <a:latin typeface="Traditional Arabic"/>
                </a:rPr>
                <a:t>+</a:t>
              </a:r>
              <a:r>
                <a:rPr lang="en-US" sz="2400" dirty="0">
                  <a:latin typeface="Traditional Arabic"/>
                </a:rPr>
                <a:t>]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grpSp>
        <p:nvGrpSpPr>
          <p:cNvPr id="38" name="مجموعة 37"/>
          <p:cNvGrpSpPr/>
          <p:nvPr/>
        </p:nvGrpSpPr>
        <p:grpSpPr>
          <a:xfrm>
            <a:off x="2895600" y="5341203"/>
            <a:ext cx="3810000" cy="830997"/>
            <a:chOff x="2971800" y="4495800"/>
            <a:chExt cx="3810000" cy="830997"/>
          </a:xfrm>
        </p:grpSpPr>
        <p:cxnSp>
          <p:nvCxnSpPr>
            <p:cNvPr id="39" name="Straight Connector 12"/>
            <p:cNvCxnSpPr/>
            <p:nvPr/>
          </p:nvCxnSpPr>
          <p:spPr>
            <a:xfrm flipV="1">
              <a:off x="6043705" y="4879032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TextBox 13"/>
            <p:cNvSpPr txBox="1"/>
            <p:nvPr/>
          </p:nvSpPr>
          <p:spPr>
            <a:xfrm>
              <a:off x="4132351" y="4495800"/>
              <a:ext cx="26494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-log  </a:t>
              </a:r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 log [HA]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[A</a:t>
              </a:r>
              <a:r>
                <a:rPr lang="en-US" sz="2400" baseline="30000" dirty="0" smtClean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</a:t>
              </a:r>
              <a:endParaRPr lang="en-US" sz="2400" dirty="0"/>
            </a:p>
          </p:txBody>
        </p:sp>
        <p:sp>
          <p:nvSpPr>
            <p:cNvPr id="41" name="TextBox 14"/>
            <p:cNvSpPr txBox="1"/>
            <p:nvPr/>
          </p:nvSpPr>
          <p:spPr>
            <a:xfrm>
              <a:off x="2971800" y="4495800"/>
              <a:ext cx="17115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-log[H</a:t>
              </a:r>
              <a:r>
                <a:rPr lang="en-US" sz="2400" baseline="30000" dirty="0">
                  <a:latin typeface="Traditional Arabic"/>
                </a:rPr>
                <a:t>+</a:t>
              </a:r>
              <a:r>
                <a:rPr lang="en-US" sz="2400" dirty="0">
                  <a:latin typeface="Traditional Arabic"/>
                </a:rPr>
                <a:t>]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grpSp>
        <p:nvGrpSpPr>
          <p:cNvPr id="42" name="مجموعة 41"/>
          <p:cNvGrpSpPr/>
          <p:nvPr/>
        </p:nvGrpSpPr>
        <p:grpSpPr>
          <a:xfrm>
            <a:off x="2743200" y="6019800"/>
            <a:ext cx="2841112" cy="830997"/>
            <a:chOff x="2971800" y="4419600"/>
            <a:chExt cx="2643095" cy="830997"/>
          </a:xfrm>
        </p:grpSpPr>
        <p:cxnSp>
          <p:nvCxnSpPr>
            <p:cNvPr id="43" name="Straight Connector 12"/>
            <p:cNvCxnSpPr/>
            <p:nvPr/>
          </p:nvCxnSpPr>
          <p:spPr>
            <a:xfrm flipV="1">
              <a:off x="4876800" y="48006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4" name="TextBox 13"/>
            <p:cNvSpPr txBox="1"/>
            <p:nvPr/>
          </p:nvSpPr>
          <p:spPr>
            <a:xfrm>
              <a:off x="3616502" y="4419600"/>
              <a:ext cx="194609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err="1" smtClean="0">
                  <a:latin typeface="Times New Roman" pitchFamily="18" charset="0"/>
                  <a:cs typeface="Times New Roman" pitchFamily="18" charset="0"/>
                </a:rPr>
                <a:t>pK</a:t>
              </a:r>
              <a:r>
                <a:rPr lang="en-US" sz="2400" baseline="-25000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 smtClean="0">
                  <a:latin typeface="Traditional Arabic"/>
                </a:rPr>
                <a:t>+ log   [</a:t>
              </a:r>
              <a:r>
                <a:rPr lang="en-US" sz="2400" dirty="0">
                  <a:latin typeface="Traditional Arabic"/>
                </a:rPr>
                <a:t>A</a:t>
              </a:r>
              <a:r>
                <a:rPr lang="en-US" sz="2400" baseline="30000" dirty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         </a:t>
              </a:r>
            </a:p>
            <a:p>
              <a:pPr algn="r"/>
              <a:r>
                <a:rPr lang="en-US" sz="2400" dirty="0" smtClean="0">
                  <a:latin typeface="Traditional Arabic"/>
                </a:rPr>
                <a:t>       [HA]  </a:t>
              </a:r>
              <a:endParaRPr lang="en-US" sz="2400" dirty="0"/>
            </a:p>
          </p:txBody>
        </p:sp>
        <p:sp>
          <p:nvSpPr>
            <p:cNvPr id="45" name="TextBox 14"/>
            <p:cNvSpPr txBox="1"/>
            <p:nvPr/>
          </p:nvSpPr>
          <p:spPr>
            <a:xfrm>
              <a:off x="2971800" y="4495800"/>
              <a:ext cx="10038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raditional Arabic"/>
                </a:rPr>
                <a:t>p</a:t>
              </a:r>
              <a:r>
                <a:rPr lang="en-US" sz="2400" dirty="0" smtClean="0">
                  <a:latin typeface="Traditional Arabic"/>
                </a:rPr>
                <a:t>H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0589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Henderson </a:t>
            </a:r>
            <a:r>
              <a:rPr lang="en-US" sz="4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Hasselbalch</a:t>
            </a:r>
            <a:r>
              <a:rPr lang="en-US" sz="4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Equation</a:t>
            </a:r>
            <a:endParaRPr lang="x-none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382000" cy="4525963"/>
          </a:xfrm>
        </p:spPr>
        <p:txBody>
          <a:bodyPr>
            <a:noAutofit/>
          </a:bodyPr>
          <a:lstStyle/>
          <a:p>
            <a:pPr algn="ctr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MOH               M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400" baseline="30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Multiply by log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Multiply by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Left-Right Arrow 19"/>
          <p:cNvSpPr/>
          <p:nvPr/>
        </p:nvSpPr>
        <p:spPr>
          <a:xfrm>
            <a:off x="4114800" y="1524000"/>
            <a:ext cx="990600" cy="152400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مجموعة 6"/>
          <p:cNvGrpSpPr/>
          <p:nvPr/>
        </p:nvGrpSpPr>
        <p:grpSpPr>
          <a:xfrm>
            <a:off x="3303100" y="2057400"/>
            <a:ext cx="3033452" cy="923330"/>
            <a:chOff x="3226900" y="4948535"/>
            <a:chExt cx="2488100" cy="923330"/>
          </a:xfrm>
        </p:grpSpPr>
        <p:cxnSp>
          <p:nvCxnSpPr>
            <p:cNvPr id="8" name="Straight Connector 12"/>
            <p:cNvCxnSpPr/>
            <p:nvPr/>
          </p:nvCxnSpPr>
          <p:spPr>
            <a:xfrm>
              <a:off x="4136512" y="5334000"/>
              <a:ext cx="1578488" cy="867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13"/>
            <p:cNvSpPr txBox="1"/>
            <p:nvPr/>
          </p:nvSpPr>
          <p:spPr>
            <a:xfrm>
              <a:off x="4225591" y="4948535"/>
              <a:ext cx="14894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[M</a:t>
              </a:r>
              <a:r>
                <a:rPr lang="en-US" sz="2400" baseline="30000" dirty="0" smtClean="0">
                  <a:latin typeface="Traditional Arabic"/>
                </a:rPr>
                <a:t>+</a:t>
              </a:r>
              <a:r>
                <a:rPr lang="en-US" sz="2400" dirty="0" smtClean="0">
                  <a:latin typeface="Traditional Arabic"/>
                </a:rPr>
                <a:t>] [OH</a:t>
              </a:r>
              <a:r>
                <a:rPr lang="en-US" sz="2400" baseline="30000" dirty="0" smtClean="0">
                  <a:latin typeface="Traditional Arabic"/>
                </a:rPr>
                <a:t>-</a:t>
              </a:r>
              <a:r>
                <a:rPr lang="en-US" sz="2400" dirty="0" smtClean="0">
                  <a:latin typeface="Traditional Arabic"/>
                </a:rPr>
                <a:t>]</a:t>
              </a:r>
              <a:endParaRPr lang="en-US" sz="2400" dirty="0"/>
            </a:p>
          </p:txBody>
        </p:sp>
        <p:sp>
          <p:nvSpPr>
            <p:cNvPr id="10" name="TextBox 14"/>
            <p:cNvSpPr txBox="1"/>
            <p:nvPr/>
          </p:nvSpPr>
          <p:spPr>
            <a:xfrm>
              <a:off x="4446099" y="5410200"/>
              <a:ext cx="11340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[MOH]</a:t>
              </a:r>
              <a:endParaRPr lang="en-US" sz="2400" dirty="0"/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3226900" y="5100935"/>
              <a:ext cx="8879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sp>
        <p:nvSpPr>
          <p:cNvPr id="17" name="TextBox 13"/>
          <p:cNvSpPr txBox="1"/>
          <p:nvPr/>
        </p:nvSpPr>
        <p:spPr>
          <a:xfrm>
            <a:off x="2590800" y="2895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[M</a:t>
            </a:r>
            <a:r>
              <a:rPr lang="en-US" sz="2400" baseline="30000" dirty="0">
                <a:latin typeface="Traditional Arabic"/>
              </a:rPr>
              <a:t>+</a:t>
            </a:r>
            <a:r>
              <a:rPr lang="en-US" sz="2400" dirty="0">
                <a:latin typeface="Traditional Arabic"/>
              </a:rPr>
              <a:t>] [OH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]=[MOH]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/>
          </a:p>
        </p:txBody>
      </p:sp>
      <p:cxnSp>
        <p:nvCxnSpPr>
          <p:cNvPr id="19" name="Straight Connector 12"/>
          <p:cNvCxnSpPr/>
          <p:nvPr/>
        </p:nvCxnSpPr>
        <p:spPr>
          <a:xfrm>
            <a:off x="4212712" y="3881735"/>
            <a:ext cx="1446637" cy="787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3"/>
          <p:cNvSpPr txBox="1"/>
          <p:nvPr/>
        </p:nvSpPr>
        <p:spPr>
          <a:xfrm>
            <a:off x="4191000" y="349627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raditional Arabic"/>
              </a:rPr>
              <a:t>[MOH</a:t>
            </a:r>
            <a:r>
              <a:rPr lang="en-US" sz="2400" dirty="0">
                <a:latin typeface="Traditional Arabic"/>
              </a:rPr>
              <a:t>] </a:t>
            </a:r>
            <a:r>
              <a:rPr lang="en-US" sz="2400" dirty="0" smtClean="0">
                <a:latin typeface="Traditional Arabic"/>
              </a:rPr>
              <a:t>      [</a:t>
            </a:r>
            <a:r>
              <a:rPr lang="en-US" sz="2400" dirty="0">
                <a:latin typeface="Traditional Arabic"/>
              </a:rPr>
              <a:t>M</a:t>
            </a:r>
            <a:r>
              <a:rPr lang="en-US" sz="2400" baseline="30000" dirty="0">
                <a:latin typeface="Traditional Arabic"/>
              </a:rPr>
              <a:t>+</a:t>
            </a:r>
            <a:r>
              <a:rPr lang="en-US" sz="2400" dirty="0">
                <a:latin typeface="Traditional Arabic"/>
              </a:rPr>
              <a:t>] </a:t>
            </a:r>
            <a:endParaRPr lang="en-US" sz="2400" dirty="0"/>
          </a:p>
        </p:txBody>
      </p:sp>
      <p:sp>
        <p:nvSpPr>
          <p:cNvPr id="22" name="TextBox 14"/>
          <p:cNvSpPr txBox="1"/>
          <p:nvPr/>
        </p:nvSpPr>
        <p:spPr>
          <a:xfrm>
            <a:off x="2895600" y="36531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raditional Arabic"/>
              </a:rPr>
              <a:t>[OH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en-US" sz="2400" dirty="0"/>
          </a:p>
        </p:txBody>
      </p:sp>
      <p:grpSp>
        <p:nvGrpSpPr>
          <p:cNvPr id="37" name="مجموعة 36"/>
          <p:cNvGrpSpPr/>
          <p:nvPr/>
        </p:nvGrpSpPr>
        <p:grpSpPr>
          <a:xfrm>
            <a:off x="2895600" y="4495800"/>
            <a:ext cx="4155902" cy="830997"/>
            <a:chOff x="3317821" y="4495800"/>
            <a:chExt cx="3202087" cy="830997"/>
          </a:xfrm>
        </p:grpSpPr>
        <p:cxnSp>
          <p:nvCxnSpPr>
            <p:cNvPr id="24" name="Straight Connector 12"/>
            <p:cNvCxnSpPr/>
            <p:nvPr/>
          </p:nvCxnSpPr>
          <p:spPr>
            <a:xfrm flipV="1">
              <a:off x="5724993" y="4876800"/>
              <a:ext cx="738095" cy="1011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Box 13"/>
            <p:cNvSpPr txBox="1"/>
            <p:nvPr/>
          </p:nvSpPr>
          <p:spPr>
            <a:xfrm>
              <a:off x="4374629" y="4495800"/>
              <a:ext cx="21452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log K</a:t>
              </a:r>
              <a:r>
                <a:rPr lang="en-US" sz="2400" baseline="-25000" dirty="0" smtClean="0">
                  <a:latin typeface="Times New Roman" pitchFamily="18" charset="0"/>
                  <a:cs typeface="Times New Roman" pitchFamily="18" charset="0"/>
                </a:rPr>
                <a:t>b </a:t>
              </a:r>
              <a:r>
                <a:rPr lang="en-US" sz="2400" dirty="0" smtClean="0">
                  <a:latin typeface="Traditional Arabic"/>
                </a:rPr>
                <a:t>+ log [MOH]         </a:t>
              </a:r>
            </a:p>
            <a:p>
              <a:pPr algn="r"/>
              <a:r>
                <a:rPr lang="en-US" sz="2400" dirty="0">
                  <a:latin typeface="Traditional Arabic"/>
                </a:rPr>
                <a:t>       </a:t>
              </a:r>
              <a:r>
                <a:rPr lang="en-US" sz="2400" dirty="0" smtClean="0">
                  <a:latin typeface="Traditional Arabic"/>
                </a:rPr>
                <a:t>[</a:t>
              </a:r>
              <a:r>
                <a:rPr lang="en-US" sz="2400" dirty="0">
                  <a:latin typeface="Traditional Arabic"/>
                </a:rPr>
                <a:t>M</a:t>
              </a:r>
              <a:r>
                <a:rPr lang="en-US" sz="2400" baseline="30000" dirty="0">
                  <a:latin typeface="Traditional Arabic"/>
                </a:rPr>
                <a:t>+</a:t>
              </a:r>
              <a:r>
                <a:rPr lang="en-US" sz="2400" dirty="0" smtClean="0">
                  <a:latin typeface="Traditional Arabic"/>
                </a:rPr>
                <a:t>]  </a:t>
              </a:r>
              <a:endParaRPr lang="en-US" sz="2400" dirty="0"/>
            </a:p>
          </p:txBody>
        </p:sp>
        <p:sp>
          <p:nvSpPr>
            <p:cNvPr id="26" name="TextBox 14"/>
            <p:cNvSpPr txBox="1"/>
            <p:nvPr/>
          </p:nvSpPr>
          <p:spPr>
            <a:xfrm>
              <a:off x="3317821" y="4495800"/>
              <a:ext cx="1265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raditional Arabic"/>
                </a:rPr>
                <a:t>log[OH</a:t>
              </a:r>
              <a:r>
                <a:rPr lang="en-US" sz="2400" baseline="30000" dirty="0" smtClean="0">
                  <a:latin typeface="Traditional Arabic"/>
                </a:rPr>
                <a:t>- </a:t>
              </a:r>
              <a:r>
                <a:rPr lang="en-US" sz="2400" dirty="0" smtClean="0">
                  <a:latin typeface="Traditional Arabic"/>
                </a:rPr>
                <a:t>]</a:t>
              </a:r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US" sz="2400" dirty="0"/>
            </a:p>
          </p:txBody>
        </p:sp>
      </p:grpSp>
      <p:cxnSp>
        <p:nvCxnSpPr>
          <p:cNvPr id="39" name="Straight Connector 12"/>
          <p:cNvCxnSpPr/>
          <p:nvPr/>
        </p:nvCxnSpPr>
        <p:spPr>
          <a:xfrm>
            <a:off x="6336552" y="5756702"/>
            <a:ext cx="113104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TextBox 13"/>
          <p:cNvSpPr txBox="1"/>
          <p:nvPr/>
        </p:nvSpPr>
        <p:spPr>
          <a:xfrm>
            <a:off x="4520689" y="5341203"/>
            <a:ext cx="2946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log K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400" dirty="0" smtClean="0">
                <a:latin typeface="Traditional Arabic"/>
              </a:rPr>
              <a:t>- log  [MOH</a:t>
            </a:r>
            <a:r>
              <a:rPr lang="en-US" sz="2400" dirty="0">
                <a:latin typeface="Traditional Arabic"/>
              </a:rPr>
              <a:t>]         </a:t>
            </a:r>
          </a:p>
          <a:p>
            <a:r>
              <a:rPr lang="en-US" sz="2400" dirty="0">
                <a:latin typeface="Traditional Arabic"/>
              </a:rPr>
              <a:t>                  </a:t>
            </a:r>
            <a:r>
              <a:rPr lang="en-US" sz="2400" dirty="0" smtClean="0">
                <a:latin typeface="Traditional Arabic"/>
              </a:rPr>
              <a:t>       </a:t>
            </a:r>
            <a:r>
              <a:rPr lang="en-US" sz="2400" dirty="0">
                <a:latin typeface="Traditional Arabic"/>
              </a:rPr>
              <a:t>[M</a:t>
            </a:r>
            <a:r>
              <a:rPr lang="en-US" sz="2400" baseline="30000" dirty="0">
                <a:latin typeface="Traditional Arabic"/>
              </a:rPr>
              <a:t>+</a:t>
            </a:r>
            <a:r>
              <a:rPr lang="en-US" sz="2400" dirty="0">
                <a:latin typeface="Traditional Arabic"/>
              </a:rPr>
              <a:t>]  </a:t>
            </a:r>
            <a:endParaRPr lang="en-US" sz="2400" dirty="0"/>
          </a:p>
          <a:p>
            <a:r>
              <a:rPr lang="en-US" sz="2400" dirty="0" smtClean="0">
                <a:latin typeface="Traditional Arabic"/>
              </a:rPr>
              <a:t> </a:t>
            </a:r>
            <a:endParaRPr lang="en-US" sz="2400" dirty="0"/>
          </a:p>
        </p:txBody>
      </p:sp>
      <p:sp>
        <p:nvSpPr>
          <p:cNvPr id="41" name="TextBox 14"/>
          <p:cNvSpPr txBox="1"/>
          <p:nvPr/>
        </p:nvSpPr>
        <p:spPr>
          <a:xfrm>
            <a:off x="2895600" y="5341203"/>
            <a:ext cx="1916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raditional Arabic"/>
              </a:rPr>
              <a:t>-log[</a:t>
            </a:r>
            <a:r>
              <a:rPr lang="en-US" sz="2400" dirty="0">
                <a:latin typeface="Traditional Arabic"/>
              </a:rPr>
              <a:t>OH</a:t>
            </a:r>
            <a:r>
              <a:rPr lang="en-US" sz="2400" baseline="30000" dirty="0">
                <a:latin typeface="Traditional Arabic"/>
              </a:rPr>
              <a:t>-</a:t>
            </a:r>
            <a:r>
              <a:rPr lang="en-US" sz="2400" dirty="0" smtClean="0">
                <a:latin typeface="Traditional Arabic"/>
              </a:rPr>
              <a:t>]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</a:t>
            </a:r>
            <a:endParaRPr lang="en-US" sz="2400" dirty="0"/>
          </a:p>
        </p:txBody>
      </p:sp>
      <p:cxnSp>
        <p:nvCxnSpPr>
          <p:cNvPr id="43" name="Straight Connector 12"/>
          <p:cNvCxnSpPr/>
          <p:nvPr/>
        </p:nvCxnSpPr>
        <p:spPr>
          <a:xfrm>
            <a:off x="5549607" y="6408003"/>
            <a:ext cx="89754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TextBox 13"/>
          <p:cNvSpPr txBox="1"/>
          <p:nvPr/>
        </p:nvSpPr>
        <p:spPr>
          <a:xfrm>
            <a:off x="4121461" y="6027003"/>
            <a:ext cx="28562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raditional Arabic"/>
              </a:rPr>
              <a:t>+ log    [</a:t>
            </a:r>
            <a:r>
              <a:rPr lang="en-US" sz="2400" dirty="0">
                <a:latin typeface="Traditional Arabic"/>
              </a:rPr>
              <a:t>M</a:t>
            </a:r>
            <a:r>
              <a:rPr lang="en-US" sz="2400" baseline="30000" dirty="0">
                <a:latin typeface="Traditional Arabic"/>
              </a:rPr>
              <a:t>+</a:t>
            </a:r>
            <a:r>
              <a:rPr lang="en-US" sz="2400" dirty="0">
                <a:latin typeface="Traditional Arabic"/>
              </a:rPr>
              <a:t>]         </a:t>
            </a:r>
          </a:p>
          <a:p>
            <a:r>
              <a:rPr lang="en-US" sz="2400" dirty="0">
                <a:latin typeface="Traditional Arabic"/>
              </a:rPr>
              <a:t>                </a:t>
            </a:r>
            <a:r>
              <a:rPr lang="en-US" sz="2400" dirty="0" smtClean="0">
                <a:latin typeface="Traditional Arabic"/>
              </a:rPr>
              <a:t>  [MOH</a:t>
            </a:r>
            <a:r>
              <a:rPr lang="en-US" sz="2400" dirty="0">
                <a:latin typeface="Traditional Arabic"/>
              </a:rPr>
              <a:t>]</a:t>
            </a:r>
            <a:endParaRPr lang="en-US" sz="2400" dirty="0"/>
          </a:p>
        </p:txBody>
      </p:sp>
      <p:sp>
        <p:nvSpPr>
          <p:cNvPr id="45" name="TextBox 14"/>
          <p:cNvSpPr txBox="1"/>
          <p:nvPr/>
        </p:nvSpPr>
        <p:spPr>
          <a:xfrm>
            <a:off x="2895601" y="6103203"/>
            <a:ext cx="1225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Traditional Arabic"/>
              </a:rPr>
              <a:t>p</a:t>
            </a:r>
            <a:r>
              <a:rPr lang="en-US" sz="2400" dirty="0" err="1" smtClean="0">
                <a:latin typeface="Traditional Arabic"/>
              </a:rPr>
              <a:t>OH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23775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1534</TotalTime>
  <Words>263</Words>
  <Application>Microsoft Office PowerPoint</Application>
  <PresentationFormat>On-screen Show (4:3)</PresentationFormat>
  <Paragraphs>64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Neutralization of Strong Acids and Bases </vt:lpstr>
      <vt:lpstr>Example</vt:lpstr>
      <vt:lpstr>Henderson Hasselbalch Equation</vt:lpstr>
      <vt:lpstr>Henderson Hasselbalch Equation</vt:lpstr>
      <vt:lpstr>Henderson Hasselbalch Equation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لطيفه</dc:creator>
  <cp:lastModifiedBy>aalbity</cp:lastModifiedBy>
  <cp:revision>159</cp:revision>
  <dcterms:created xsi:type="dcterms:W3CDTF">2006-08-16T00:00:00Z</dcterms:created>
  <dcterms:modified xsi:type="dcterms:W3CDTF">2017-10-15T06:48:12Z</dcterms:modified>
</cp:coreProperties>
</file>