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7"/>
  </p:notesMasterIdLst>
  <p:sldIdLst>
    <p:sldId id="256" r:id="rId2"/>
    <p:sldId id="257" r:id="rId3"/>
    <p:sldId id="259" r:id="rId4"/>
    <p:sldId id="260" r:id="rId5"/>
    <p:sldId id="258" r:id="rId6"/>
    <p:sldId id="262" r:id="rId7"/>
    <p:sldId id="263" r:id="rId8"/>
    <p:sldId id="264" r:id="rId9"/>
    <p:sldId id="265" r:id="rId10"/>
    <p:sldId id="261" r:id="rId11"/>
    <p:sldId id="266" r:id="rId12"/>
    <p:sldId id="267" r:id="rId13"/>
    <p:sldId id="268" r:id="rId14"/>
    <p:sldId id="269" r:id="rId15"/>
    <p:sldId id="270" r:id="rId16"/>
    <p:sldId id="271" r:id="rId17"/>
    <p:sldId id="272" r:id="rId18"/>
    <p:sldId id="273" r:id="rId19"/>
    <p:sldId id="274" r:id="rId20"/>
    <p:sldId id="275" r:id="rId21"/>
    <p:sldId id="283" r:id="rId22"/>
    <p:sldId id="276" r:id="rId23"/>
    <p:sldId id="277" r:id="rId24"/>
    <p:sldId id="278" r:id="rId25"/>
    <p:sldId id="279" r:id="rId26"/>
    <p:sldId id="280" r:id="rId27"/>
    <p:sldId id="285" r:id="rId28"/>
    <p:sldId id="281" r:id="rId29"/>
    <p:sldId id="284" r:id="rId30"/>
    <p:sldId id="286" r:id="rId31"/>
    <p:sldId id="287" r:id="rId32"/>
    <p:sldId id="289" r:id="rId33"/>
    <p:sldId id="288" r:id="rId34"/>
    <p:sldId id="291" r:id="rId35"/>
    <p:sldId id="29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5610" autoAdjust="0"/>
    <p:restoredTop sz="94721" autoAdjust="0"/>
  </p:normalViewPr>
  <p:slideViewPr>
    <p:cSldViewPr>
      <p:cViewPr>
        <p:scale>
          <a:sx n="75" d="100"/>
          <a:sy n="75" d="100"/>
        </p:scale>
        <p:origin x="-1224" y="-462"/>
      </p:cViewPr>
      <p:guideLst>
        <p:guide orient="horz" pos="2160"/>
        <p:guide pos="2880"/>
      </p:guideLst>
    </p:cSldViewPr>
  </p:slideViewPr>
  <p:outlineViewPr>
    <p:cViewPr>
      <p:scale>
        <a:sx n="33" d="100"/>
        <a:sy n="33" d="100"/>
      </p:scale>
      <p:origin x="0" y="1829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66E427-F8E6-40F8-AB2E-CA3E712274A2}" type="datetimeFigureOut">
              <a:rPr lang="en-US" smtClean="0"/>
              <a:t>11/28/2016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589B99-0EDB-42AB-8ED7-E5294BA7D082}" type="slidenum">
              <a:rPr lang="en-US" smtClean="0"/>
              <a:t>‹#›</a:t>
            </a:fld>
            <a:endParaRPr lang="en-US"/>
          </a:p>
        </p:txBody>
      </p:sp>
    </p:spTree>
    <p:extLst>
      <p:ext uri="{BB962C8B-B14F-4D97-AF65-F5344CB8AC3E}">
        <p14:creationId xmlns:p14="http://schemas.microsoft.com/office/powerpoint/2010/main" val="2402723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12862D5-7203-485C-A8A0-0462A9E505C0}" type="slidenum">
              <a:rPr lang="en-US" altLang="en-US"/>
              <a:pPr eaLnBrk="1" hangingPunct="1"/>
              <a:t>21</a:t>
            </a:fld>
            <a:endParaRPr lang="en-US" altLang="en-US"/>
          </a:p>
        </p:txBody>
      </p:sp>
    </p:spTree>
    <p:extLst>
      <p:ext uri="{BB962C8B-B14F-4D97-AF65-F5344CB8AC3E}">
        <p14:creationId xmlns:p14="http://schemas.microsoft.com/office/powerpoint/2010/main" val="2595225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a:p>
        </p:txBody>
      </p:sp>
      <p:sp>
        <p:nvSpPr>
          <p:cNvPr id="1228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971029A-53A0-49FB-A274-94109B816267}" type="slidenum">
              <a:rPr lang="en-US" altLang="en-US"/>
              <a:pPr eaLnBrk="1" hangingPunct="1"/>
              <a:t>35</a:t>
            </a:fld>
            <a:endParaRPr lang="en-US" altLang="en-US"/>
          </a:p>
        </p:txBody>
      </p:sp>
    </p:spTree>
    <p:extLst>
      <p:ext uri="{BB962C8B-B14F-4D97-AF65-F5344CB8AC3E}">
        <p14:creationId xmlns:p14="http://schemas.microsoft.com/office/powerpoint/2010/main" val="2324688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62793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51879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70392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1601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02716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30640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13856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85610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60887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82260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33435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6229656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838201"/>
            <a:ext cx="7772400" cy="1219200"/>
          </a:xfrm>
        </p:spPr>
        <p:txBody>
          <a:bodyPr>
            <a:normAutofit/>
          </a:bodyPr>
          <a:lstStyle/>
          <a:p>
            <a:r>
              <a:rPr lang="en-US" b="1" dirty="0" smtClean="0">
                <a:solidFill>
                  <a:srgbClr val="FF0000"/>
                </a:solidFill>
              </a:rPr>
              <a:t>Metabolism of carbohydrates</a:t>
            </a:r>
            <a:endParaRPr lang="en-US" b="1" dirty="0">
              <a:solidFill>
                <a:srgbClr val="FF0000"/>
              </a:solidFill>
            </a:endParaRPr>
          </a:p>
        </p:txBody>
      </p:sp>
      <p:sp>
        <p:nvSpPr>
          <p:cNvPr id="3" name="Subtitle 2"/>
          <p:cNvSpPr>
            <a:spLocks noGrp="1"/>
          </p:cNvSpPr>
          <p:nvPr>
            <p:ph type="subTitle" idx="1"/>
          </p:nvPr>
        </p:nvSpPr>
        <p:spPr>
          <a:xfrm>
            <a:off x="1371600" y="2286000"/>
            <a:ext cx="6400800" cy="3352800"/>
          </a:xfrm>
        </p:spPr>
        <p:txBody>
          <a:bodyPr/>
          <a:lstStyle/>
          <a:p>
            <a:r>
              <a:rPr lang="ar-SA" dirty="0" smtClean="0"/>
              <a:t>ايض الكربوهيدرات</a:t>
            </a:r>
            <a:endParaRPr lang="en-US" dirty="0"/>
          </a:p>
        </p:txBody>
      </p:sp>
    </p:spTree>
    <p:extLst>
      <p:ext uri="{BB962C8B-B14F-4D97-AF65-F5344CB8AC3E}">
        <p14:creationId xmlns:p14="http://schemas.microsoft.com/office/powerpoint/2010/main" val="1794870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1143000"/>
          </a:xfrm>
        </p:spPr>
        <p:txBody>
          <a:bodyPr>
            <a:normAutofit fontScale="90000"/>
          </a:bodyPr>
          <a:lstStyle/>
          <a:p>
            <a:r>
              <a:rPr lang="ar-SA" altLang="en-US" sz="3600" dirty="0" smtClean="0"/>
              <a:t>التحلل السكري</a:t>
            </a:r>
            <a:r>
              <a:rPr lang="ar-SA" altLang="en-US" dirty="0"/>
              <a:t/>
            </a:r>
            <a:br>
              <a:rPr lang="ar-SA" altLang="en-US" dirty="0"/>
            </a:br>
            <a:r>
              <a:rPr lang="en-US" altLang="en-US" dirty="0"/>
              <a:t>glycolysis</a:t>
            </a:r>
            <a:br>
              <a:rPr lang="en-US" altLang="en-US" dirty="0"/>
            </a:br>
            <a:endParaRPr lang="en-US" dirty="0"/>
          </a:p>
        </p:txBody>
      </p:sp>
      <p:sp>
        <p:nvSpPr>
          <p:cNvPr id="3" name="Content Placeholder 2"/>
          <p:cNvSpPr>
            <a:spLocks noGrp="1"/>
          </p:cNvSpPr>
          <p:nvPr>
            <p:ph idx="1"/>
          </p:nvPr>
        </p:nvSpPr>
        <p:spPr/>
        <p:txBody>
          <a:bodyPr/>
          <a:lstStyle/>
          <a:p>
            <a:r>
              <a:rPr lang="ar-SA" dirty="0" smtClean="0"/>
              <a:t>هو تحول الجلوكوز الى حمض البيروفيك بأي مسار </a:t>
            </a:r>
            <a:endParaRPr lang="en-US" dirty="0" smtClean="0"/>
          </a:p>
          <a:p>
            <a:pPr marL="0" indent="0">
              <a:buNone/>
            </a:pPr>
            <a:r>
              <a:rPr lang="ar-SA" dirty="0" smtClean="0"/>
              <a:t>كيموحيوي.ومن المسارات الجليكوليزيه الرئيسيه المعروفه</a:t>
            </a:r>
            <a:endParaRPr lang="en-US" dirty="0" smtClean="0"/>
          </a:p>
          <a:p>
            <a:pPr marL="0" indent="0">
              <a:buNone/>
            </a:pPr>
            <a:endParaRPr lang="en-US" dirty="0"/>
          </a:p>
          <a:p>
            <a:pPr marL="0" indent="0">
              <a:buNone/>
            </a:pPr>
            <a:r>
              <a:rPr lang="ar-SA" dirty="0" smtClean="0"/>
              <a:t> </a:t>
            </a:r>
            <a:r>
              <a:rPr lang="ar-SA" dirty="0" smtClean="0">
                <a:solidFill>
                  <a:srgbClr val="FF0000"/>
                </a:solidFill>
              </a:rPr>
              <a:t>مسار امدن –مايرهوف </a:t>
            </a:r>
            <a:r>
              <a:rPr lang="en-US" dirty="0" smtClean="0">
                <a:solidFill>
                  <a:srgbClr val="FF0000"/>
                </a:solidFill>
              </a:rPr>
              <a:t>EM</a:t>
            </a:r>
          </a:p>
          <a:p>
            <a:r>
              <a:rPr lang="ar-SA" dirty="0" smtClean="0">
                <a:solidFill>
                  <a:srgbClr val="FF0000"/>
                </a:solidFill>
              </a:rPr>
              <a:t>مسارالهسكوزاحادي الفوسفات</a:t>
            </a:r>
            <a:r>
              <a:rPr lang="en-US" dirty="0" smtClean="0">
                <a:solidFill>
                  <a:srgbClr val="FF0000"/>
                </a:solidFill>
              </a:rPr>
              <a:t>HMP</a:t>
            </a:r>
          </a:p>
          <a:p>
            <a:r>
              <a:rPr lang="ar-SA" dirty="0" smtClean="0">
                <a:solidFill>
                  <a:srgbClr val="FF0000"/>
                </a:solidFill>
              </a:rPr>
              <a:t>مسار انتتر-دودوروف</a:t>
            </a:r>
            <a:r>
              <a:rPr lang="en-US" dirty="0" smtClean="0">
                <a:solidFill>
                  <a:srgbClr val="FF0000"/>
                </a:solidFill>
              </a:rPr>
              <a:t>ED</a:t>
            </a:r>
          </a:p>
          <a:p>
            <a:endParaRPr lang="en-US" dirty="0">
              <a:solidFill>
                <a:srgbClr val="FF0000"/>
              </a:solidFill>
            </a:endParaRPr>
          </a:p>
        </p:txBody>
      </p:sp>
    </p:spTree>
    <p:extLst>
      <p:ext uri="{BB962C8B-B14F-4D97-AF65-F5344CB8AC3E}">
        <p14:creationId xmlns:p14="http://schemas.microsoft.com/office/powerpoint/2010/main" val="28576171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solidFill>
                  <a:srgbClr val="FF0000"/>
                </a:solidFill>
              </a:rPr>
              <a:t>مسار امدن-مايرهوف</a:t>
            </a:r>
            <a:br>
              <a:rPr lang="ar-SA" dirty="0" smtClean="0">
                <a:solidFill>
                  <a:srgbClr val="FF0000"/>
                </a:solidFill>
              </a:rPr>
            </a:br>
            <a:r>
              <a:rPr lang="en-US" dirty="0" smtClean="0">
                <a:solidFill>
                  <a:srgbClr val="FF0000"/>
                </a:solidFill>
              </a:rPr>
              <a:t>Emden –Meyerhof pathway</a:t>
            </a:r>
            <a:endParaRPr lang="en-US" dirty="0">
              <a:solidFill>
                <a:srgbClr val="FF0000"/>
              </a:solidFill>
            </a:endParaRPr>
          </a:p>
        </p:txBody>
      </p:sp>
      <p:sp>
        <p:nvSpPr>
          <p:cNvPr id="3" name="Content Placeholder 2"/>
          <p:cNvSpPr>
            <a:spLocks noGrp="1"/>
          </p:cNvSpPr>
          <p:nvPr>
            <p:ph idx="1"/>
          </p:nvPr>
        </p:nvSpPr>
        <p:spPr/>
        <p:txBody>
          <a:bodyPr>
            <a:normAutofit fontScale="77500" lnSpcReduction="20000"/>
          </a:bodyPr>
          <a:lstStyle/>
          <a:p>
            <a:r>
              <a:rPr lang="ar-SA" dirty="0" smtClean="0"/>
              <a:t>يعتبر هو المسار الجليكوليزي الرئيسي في معظم الكائنات الحيه </a:t>
            </a:r>
          </a:p>
          <a:p>
            <a:pPr marL="0" indent="0">
              <a:buNone/>
            </a:pPr>
            <a:r>
              <a:rPr lang="ar-SA" dirty="0" smtClean="0"/>
              <a:t>.وهو ينتج كميه </a:t>
            </a:r>
            <a:r>
              <a:rPr lang="ar-SA" dirty="0" err="1" smtClean="0"/>
              <a:t>بسيطه</a:t>
            </a:r>
            <a:r>
              <a:rPr lang="ar-SA" dirty="0" smtClean="0"/>
              <a:t> </a:t>
            </a:r>
            <a:r>
              <a:rPr lang="ar-SA" dirty="0" smtClean="0"/>
              <a:t>من</a:t>
            </a:r>
          </a:p>
          <a:p>
            <a:pPr marL="0" indent="0">
              <a:buNone/>
            </a:pPr>
            <a:r>
              <a:rPr lang="ar-SA" dirty="0" smtClean="0"/>
              <a:t> </a:t>
            </a:r>
            <a:r>
              <a:rPr lang="en-US" dirty="0" smtClean="0"/>
              <a:t>ATP</a:t>
            </a:r>
          </a:p>
          <a:p>
            <a:pPr marL="0" indent="0">
              <a:buNone/>
            </a:pPr>
            <a:r>
              <a:rPr lang="ar-SA" dirty="0" smtClean="0"/>
              <a:t>ولكنه </a:t>
            </a:r>
            <a:r>
              <a:rPr lang="ar-SA" dirty="0" smtClean="0"/>
              <a:t>هام جدا لانه ينتج معظم حمض البيروفيك الدي يدخل في دوره حمض الستريك ويستطيع الامداد بكميات كبيره من </a:t>
            </a:r>
            <a:endParaRPr lang="ar-SA" dirty="0"/>
          </a:p>
          <a:p>
            <a:pPr marL="0" indent="0">
              <a:buNone/>
            </a:pPr>
            <a:r>
              <a:rPr lang="en-US" dirty="0" smtClean="0"/>
              <a:t>ATP</a:t>
            </a:r>
          </a:p>
          <a:p>
            <a:pPr marL="0" indent="0">
              <a:buNone/>
            </a:pPr>
            <a:r>
              <a:rPr lang="ar-SA" dirty="0" smtClean="0"/>
              <a:t>وهو مجموعه من التفاعلات المحفزه انزيميا تقوم بتكسيرجزئ الجلوكوز في السيتوبلازم (السيتوسول)الى جزيئين من حمض البيروفيك كما بالمعادله التاليه :</a:t>
            </a:r>
          </a:p>
          <a:p>
            <a:endParaRPr lang="ar-SA" dirty="0"/>
          </a:p>
          <a:p>
            <a:r>
              <a:rPr lang="en-US" dirty="0" smtClean="0">
                <a:solidFill>
                  <a:srgbClr val="92D050"/>
                </a:solidFill>
              </a:rPr>
              <a:t>Glucose+2NAD+2ADP+2H₂PO₄→2Pyruvate+2NADH₂+2ATP+2H₂O</a:t>
            </a:r>
          </a:p>
        </p:txBody>
      </p:sp>
    </p:spTree>
    <p:extLst>
      <p:ext uri="{BB962C8B-B14F-4D97-AF65-F5344CB8AC3E}">
        <p14:creationId xmlns:p14="http://schemas.microsoft.com/office/powerpoint/2010/main" val="37831219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fontScale="85000" lnSpcReduction="10000"/>
          </a:bodyPr>
          <a:lstStyle/>
          <a:p>
            <a:r>
              <a:rPr lang="ar-SA" dirty="0" err="1" smtClean="0"/>
              <a:t>هذة</a:t>
            </a:r>
            <a:r>
              <a:rPr lang="ar-SA" dirty="0" smtClean="0"/>
              <a:t> </a:t>
            </a:r>
            <a:r>
              <a:rPr lang="ar-SA" dirty="0" smtClean="0"/>
              <a:t>التفاعلات المتسلسله تتم على عده  خطوات متتابعه كل خطوه لها انزيم محفز متخصص ,</a:t>
            </a:r>
            <a:r>
              <a:rPr lang="ar-SA" dirty="0" smtClean="0"/>
              <a:t>وهذه </a:t>
            </a:r>
            <a:r>
              <a:rPr lang="ar-SA" dirty="0" smtClean="0"/>
              <a:t>الانزيمات </a:t>
            </a:r>
            <a:r>
              <a:rPr lang="ar-SA" dirty="0" smtClean="0"/>
              <a:t>ذائبه </a:t>
            </a:r>
            <a:r>
              <a:rPr lang="ar-SA" dirty="0" smtClean="0"/>
              <a:t>في سائل السيتوبلازم.</a:t>
            </a:r>
          </a:p>
          <a:p>
            <a:r>
              <a:rPr lang="ar-SA" dirty="0" smtClean="0">
                <a:solidFill>
                  <a:srgbClr val="FF0000"/>
                </a:solidFill>
              </a:rPr>
              <a:t>تفاعلات عمليه التحلل السكري</a:t>
            </a:r>
          </a:p>
          <a:p>
            <a:pPr marL="0" indent="0">
              <a:buNone/>
            </a:pPr>
            <a:endParaRPr lang="ar-SA" dirty="0"/>
          </a:p>
          <a:p>
            <a:pPr marL="0" indent="0">
              <a:buNone/>
            </a:pPr>
            <a:r>
              <a:rPr lang="ar-SA" dirty="0" smtClean="0"/>
              <a:t>1-تبدا عمليه تحلل الجلوكوز بتنشيطه بتفاعل تحضيري يرتبط</a:t>
            </a:r>
            <a:endParaRPr lang="en-US" dirty="0" smtClean="0"/>
          </a:p>
          <a:p>
            <a:pPr marL="0" indent="0">
              <a:buNone/>
            </a:pPr>
            <a:r>
              <a:rPr lang="ar-SA" dirty="0" smtClean="0"/>
              <a:t>فيه الجلوكوز بمجموعه فوسفات يأخدها من حامل الطاقه </a:t>
            </a:r>
          </a:p>
          <a:p>
            <a:pPr marL="0" indent="0">
              <a:buNone/>
            </a:pPr>
            <a:r>
              <a:rPr lang="en-US" dirty="0" smtClean="0"/>
              <a:t>ATP</a:t>
            </a:r>
            <a:endParaRPr lang="ar-SA" dirty="0" smtClean="0"/>
          </a:p>
          <a:p>
            <a:pPr marL="0" indent="0">
              <a:buNone/>
            </a:pPr>
            <a:r>
              <a:rPr lang="ar-SA" dirty="0" smtClean="0"/>
              <a:t>ويحفز هدا التفاعل انزيم هكسوكينيز</a:t>
            </a:r>
          </a:p>
          <a:p>
            <a:pPr marL="0" indent="0">
              <a:buNone/>
            </a:pPr>
            <a:r>
              <a:rPr lang="en-US" dirty="0" smtClean="0">
                <a:solidFill>
                  <a:srgbClr val="92D050"/>
                </a:solidFill>
              </a:rPr>
              <a:t>Hexokinase</a:t>
            </a:r>
          </a:p>
          <a:p>
            <a:pPr marL="0" indent="0">
              <a:buNone/>
            </a:pPr>
            <a:r>
              <a:rPr lang="ar-SA" dirty="0" smtClean="0"/>
              <a:t>مع وجود ايون المغنيسيوم </a:t>
            </a:r>
            <a:r>
              <a:rPr lang="en-US" dirty="0" smtClean="0"/>
              <a:t>Mg₊₊</a:t>
            </a:r>
          </a:p>
          <a:p>
            <a:pPr marL="0" indent="0">
              <a:buNone/>
            </a:pPr>
            <a:r>
              <a:rPr lang="ar-SA" dirty="0" smtClean="0"/>
              <a:t>فيتكون سكر جلوكوز -6-فوسفات كما بالمعادله التاليه:</a:t>
            </a:r>
          </a:p>
          <a:p>
            <a:pPr marL="0" indent="0">
              <a:buNone/>
            </a:pPr>
            <a:endParaRPr lang="ar-SA" dirty="0" smtClean="0"/>
          </a:p>
          <a:p>
            <a:pPr marL="0" indent="0">
              <a:buNone/>
            </a:pPr>
            <a:endParaRPr lang="ar-SA" dirty="0"/>
          </a:p>
          <a:p>
            <a:pPr marL="0" indent="0">
              <a:buNone/>
            </a:pPr>
            <a:endParaRPr lang="en-US" dirty="0"/>
          </a:p>
        </p:txBody>
      </p:sp>
    </p:spTree>
    <p:extLst>
      <p:ext uri="{BB962C8B-B14F-4D97-AF65-F5344CB8AC3E}">
        <p14:creationId xmlns:p14="http://schemas.microsoft.com/office/powerpoint/2010/main" val="5677548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ADIL\Desktop\New Folder\Picture 014.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7800" y="1828800"/>
            <a:ext cx="5791200" cy="3886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02653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smtClean="0"/>
              <a:t> 2-يحدث تفاعل يتم فيه  اعاده ترتيب </a:t>
            </a:r>
            <a:r>
              <a:rPr lang="ar-SA" dirty="0" smtClean="0"/>
              <a:t>ذرات  </a:t>
            </a:r>
            <a:r>
              <a:rPr lang="ar-SA" dirty="0" smtClean="0"/>
              <a:t>الهيدروجين </a:t>
            </a:r>
            <a:r>
              <a:rPr lang="ar-SA" dirty="0" smtClean="0"/>
              <a:t>والاكسجين </a:t>
            </a:r>
            <a:r>
              <a:rPr lang="ar-SA" dirty="0" smtClean="0"/>
              <a:t>فيتحول الجلوكوز -6-فوسفات الى فركتوز-6-فوسفات ويحفز التفاعل </a:t>
            </a:r>
            <a:r>
              <a:rPr lang="ar-SA" dirty="0" smtClean="0">
                <a:solidFill>
                  <a:srgbClr val="92D050"/>
                </a:solidFill>
              </a:rPr>
              <a:t>انزيم </a:t>
            </a:r>
            <a:r>
              <a:rPr lang="ar-SA" dirty="0" err="1" smtClean="0">
                <a:solidFill>
                  <a:srgbClr val="92D050"/>
                </a:solidFill>
              </a:rPr>
              <a:t>الفسفوايزومراز</a:t>
            </a:r>
            <a:r>
              <a:rPr lang="ar-SA" dirty="0" err="1" smtClean="0">
                <a:solidFill>
                  <a:schemeClr val="tx1">
                    <a:lumMod val="95000"/>
                    <a:lumOff val="5000"/>
                  </a:schemeClr>
                </a:solidFill>
              </a:rPr>
              <a:t>,وسكر</a:t>
            </a:r>
            <a:r>
              <a:rPr lang="ar-SA" dirty="0" smtClean="0">
                <a:solidFill>
                  <a:srgbClr val="92D050"/>
                </a:solidFill>
              </a:rPr>
              <a:t> </a:t>
            </a:r>
            <a:r>
              <a:rPr lang="ar-SA" dirty="0" smtClean="0"/>
              <a:t>الجلوكوز والفركتوزلهما نفس العدد </a:t>
            </a:r>
            <a:r>
              <a:rPr lang="ar-SA" dirty="0" smtClean="0"/>
              <a:t>الذري </a:t>
            </a:r>
            <a:r>
              <a:rPr lang="ar-SA" dirty="0" smtClean="0"/>
              <a:t>ولكنهما يختلفان في طبيعه ترتيب تلك </a:t>
            </a:r>
            <a:r>
              <a:rPr lang="ar-SA" dirty="0" smtClean="0"/>
              <a:t>الذرات </a:t>
            </a:r>
            <a:r>
              <a:rPr lang="ar-SA" dirty="0" smtClean="0"/>
              <a:t>,الجلوكوز حلقه سداسيه بينما الفركتوز حلقه خماسيه كما بالتفاعل التالي:</a:t>
            </a:r>
          </a:p>
          <a:p>
            <a:pPr marL="0" indent="0">
              <a:buNone/>
            </a:pPr>
            <a:endParaRPr lang="en-US" dirty="0"/>
          </a:p>
        </p:txBody>
      </p:sp>
    </p:spTree>
    <p:extLst>
      <p:ext uri="{BB962C8B-B14F-4D97-AF65-F5344CB8AC3E}">
        <p14:creationId xmlns:p14="http://schemas.microsoft.com/office/powerpoint/2010/main" val="14258079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ADIL\Desktop\New Folder\Picture 015.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76400" y="1752599"/>
            <a:ext cx="5840443" cy="37490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28160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smtClean="0"/>
              <a:t>    3-في </a:t>
            </a:r>
            <a:r>
              <a:rPr lang="ar-SA" dirty="0" err="1" smtClean="0"/>
              <a:t>هذاالتفاعل</a:t>
            </a:r>
            <a:r>
              <a:rPr lang="ar-SA" dirty="0" smtClean="0"/>
              <a:t> </a:t>
            </a:r>
            <a:r>
              <a:rPr lang="ar-SA" dirty="0" smtClean="0"/>
              <a:t>يمنح </a:t>
            </a:r>
          </a:p>
          <a:p>
            <a:pPr marL="0" indent="0">
              <a:buNone/>
            </a:pPr>
            <a:r>
              <a:rPr lang="ar-SA" dirty="0" smtClean="0"/>
              <a:t> </a:t>
            </a:r>
            <a:r>
              <a:rPr lang="en-US" dirty="0" smtClean="0"/>
              <a:t>ATP</a:t>
            </a:r>
            <a:endParaRPr lang="ar-SA" dirty="0"/>
          </a:p>
          <a:p>
            <a:pPr marL="0" indent="0">
              <a:buNone/>
            </a:pPr>
            <a:r>
              <a:rPr lang="ar-SA" dirty="0" smtClean="0"/>
              <a:t>     مجموعه فوسفات </a:t>
            </a:r>
            <a:r>
              <a:rPr lang="ar-SA" dirty="0" smtClean="0"/>
              <a:t>اخرى</a:t>
            </a:r>
            <a:endParaRPr lang="ar-SA" dirty="0"/>
          </a:p>
          <a:p>
            <a:pPr marL="0" indent="0">
              <a:buNone/>
            </a:pPr>
            <a:r>
              <a:rPr lang="ar-SA" dirty="0" smtClean="0"/>
              <a:t>وبالتالي </a:t>
            </a:r>
            <a:r>
              <a:rPr lang="ar-SA" dirty="0" smtClean="0"/>
              <a:t>يوجد مجموعتين فوسفات مرتبطتين بالجزئ عند </a:t>
            </a:r>
            <a:r>
              <a:rPr lang="ar-SA" dirty="0" smtClean="0"/>
              <a:t>ذره </a:t>
            </a:r>
            <a:r>
              <a:rPr lang="ar-SA" dirty="0" smtClean="0"/>
              <a:t>الكربون رقم (1)ورقم (6)ويتكون فركتوز -1-6 ثنائي الفوسفات,ويحفز التفاعل </a:t>
            </a:r>
            <a:r>
              <a:rPr lang="ar-SA" dirty="0" smtClean="0">
                <a:solidFill>
                  <a:srgbClr val="92D050"/>
                </a:solidFill>
              </a:rPr>
              <a:t>انزيم الفوسوفركتوكينيز</a:t>
            </a:r>
            <a:r>
              <a:rPr lang="ar-SA" dirty="0" smtClean="0"/>
              <a:t>مع وجود ايونات المغنيسيوم  كما بالمعادله :</a:t>
            </a:r>
            <a:r>
              <a:rPr lang="en-US" dirty="0" smtClean="0"/>
              <a:t>Mg++</a:t>
            </a:r>
            <a:endParaRPr lang="en-US" dirty="0"/>
          </a:p>
        </p:txBody>
      </p:sp>
    </p:spTree>
    <p:extLst>
      <p:ext uri="{BB962C8B-B14F-4D97-AF65-F5344CB8AC3E}">
        <p14:creationId xmlns:p14="http://schemas.microsoft.com/office/powerpoint/2010/main" val="5225722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ADIL\Desktop\New Folder\Picture 017.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1371600"/>
            <a:ext cx="7129598" cy="42062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81927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ان انزيم الفوسفو فركتوكينيز من الانزيمات التى تثبط بزياده تركيز </a:t>
            </a:r>
            <a:r>
              <a:rPr lang="en-US" dirty="0" smtClean="0"/>
              <a:t>ATP</a:t>
            </a:r>
          </a:p>
          <a:p>
            <a:r>
              <a:rPr lang="ar-SA" dirty="0" smtClean="0"/>
              <a:t>عندما تكون هناك تراكيزكبيره منه يتوقف عمل الانزيم وتتوقف عمليه تحلل السكروتتوقف معها عمليه تكوين المزيد من </a:t>
            </a:r>
            <a:r>
              <a:rPr lang="en-US" dirty="0" smtClean="0"/>
              <a:t>ATP</a:t>
            </a:r>
          </a:p>
          <a:p>
            <a:r>
              <a:rPr lang="ar-SA" dirty="0" smtClean="0"/>
              <a:t>وعندما تستهلك جزيئاته في انشطار الخليه تبدأعمليه التحلل السكري في التفاعل لتحرر المزيد من جزيئات </a:t>
            </a:r>
          </a:p>
          <a:p>
            <a:r>
              <a:rPr lang="en-US" dirty="0" smtClean="0"/>
              <a:t>ATP.</a:t>
            </a:r>
          </a:p>
          <a:p>
            <a:pPr marL="0" indent="0">
              <a:buNone/>
            </a:pPr>
            <a:endParaRPr lang="en-US" dirty="0"/>
          </a:p>
        </p:txBody>
      </p:sp>
    </p:spTree>
    <p:extLst>
      <p:ext uri="{BB962C8B-B14F-4D97-AF65-F5344CB8AC3E}">
        <p14:creationId xmlns:p14="http://schemas.microsoft.com/office/powerpoint/2010/main" val="38178668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4-في </a:t>
            </a:r>
            <a:r>
              <a:rPr lang="ar-SA" dirty="0" err="1" smtClean="0"/>
              <a:t>هذة</a:t>
            </a:r>
            <a:r>
              <a:rPr lang="ar-SA" dirty="0" smtClean="0"/>
              <a:t> </a:t>
            </a:r>
            <a:r>
              <a:rPr lang="ar-SA" dirty="0" smtClean="0"/>
              <a:t>الخطوه يتم انقسام جزئ الفركتوز-1-6-ثنائي الفوسفات الى جزيئين كلا منهما يتكون من 3 </a:t>
            </a:r>
            <a:r>
              <a:rPr lang="ar-SA" dirty="0" smtClean="0"/>
              <a:t>ذرات </a:t>
            </a:r>
            <a:r>
              <a:rPr lang="ar-SA" dirty="0" smtClean="0"/>
              <a:t>كربون ومجموعه فوسفاتيه بتحفيز من </a:t>
            </a:r>
            <a:r>
              <a:rPr lang="ar-SA" dirty="0" smtClean="0">
                <a:solidFill>
                  <a:srgbClr val="92D050"/>
                </a:solidFill>
              </a:rPr>
              <a:t>انزيم الالدوليز.</a:t>
            </a:r>
            <a:r>
              <a:rPr lang="ar-SA" dirty="0" smtClean="0">
                <a:solidFill>
                  <a:schemeClr val="tx1">
                    <a:lumMod val="95000"/>
                    <a:lumOff val="5000"/>
                  </a:schemeClr>
                </a:solidFill>
              </a:rPr>
              <a:t>والجزيئان</a:t>
            </a:r>
            <a:r>
              <a:rPr lang="ar-SA" dirty="0" smtClean="0">
                <a:solidFill>
                  <a:srgbClr val="92D050"/>
                </a:solidFill>
              </a:rPr>
              <a:t> </a:t>
            </a:r>
            <a:r>
              <a:rPr lang="ar-SA" dirty="0" smtClean="0"/>
              <a:t>الناتجان عن عمليه الانقسام هما جزئ ثنائي هيدروكسي الاسيتون -3-فوسفات والاخر جزئ الجلسرالدهيد-3فوسفات </a:t>
            </a:r>
            <a:r>
              <a:rPr lang="en-US" dirty="0" smtClean="0"/>
              <a:t>GPAL</a:t>
            </a:r>
          </a:p>
          <a:p>
            <a:r>
              <a:rPr lang="ar-SA" dirty="0" smtClean="0"/>
              <a:t>كما بالمعادله </a:t>
            </a:r>
            <a:endParaRPr lang="en-US" dirty="0"/>
          </a:p>
        </p:txBody>
      </p:sp>
    </p:spTree>
    <p:extLst>
      <p:ext uri="{BB962C8B-B14F-4D97-AF65-F5344CB8AC3E}">
        <p14:creationId xmlns:p14="http://schemas.microsoft.com/office/powerpoint/2010/main" val="2041261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ar-SA" dirty="0" smtClean="0"/>
              <a:t>تتضمن التفاعلات الايضيه كلا من البناء لمكونات معقده من جزيئات اصغر                                 </a:t>
            </a:r>
          </a:p>
          <a:p>
            <a:pPr marL="0" indent="0">
              <a:buNone/>
            </a:pPr>
            <a:r>
              <a:rPr lang="en-US" dirty="0" smtClean="0">
                <a:solidFill>
                  <a:srgbClr val="FF0000"/>
                </a:solidFill>
              </a:rPr>
              <a:t>anabolism</a:t>
            </a:r>
          </a:p>
          <a:p>
            <a:r>
              <a:rPr lang="ar-SA" dirty="0" smtClean="0"/>
              <a:t>,وهدم المواد المعقدة الى جزئيات اصغر</a:t>
            </a:r>
            <a:endParaRPr lang="en-US" dirty="0"/>
          </a:p>
          <a:p>
            <a:pPr marL="0" indent="0">
              <a:buNone/>
            </a:pPr>
            <a:r>
              <a:rPr lang="ar-SA" dirty="0" smtClean="0">
                <a:solidFill>
                  <a:srgbClr val="FF0000"/>
                </a:solidFill>
              </a:rPr>
              <a:t>    </a:t>
            </a:r>
            <a:r>
              <a:rPr lang="en-US" dirty="0" smtClean="0">
                <a:solidFill>
                  <a:srgbClr val="FF0000"/>
                </a:solidFill>
              </a:rPr>
              <a:t>catabolism</a:t>
            </a:r>
            <a:endParaRPr lang="ar-SA" dirty="0" smtClean="0">
              <a:solidFill>
                <a:srgbClr val="FF0000"/>
              </a:solidFill>
            </a:endParaRPr>
          </a:p>
          <a:p>
            <a:pPr marL="0" indent="0">
              <a:buNone/>
            </a:pPr>
            <a:r>
              <a:rPr lang="ar-SA" dirty="0" smtClean="0"/>
              <a:t>حيث ان التفاعلات البنائيه متطلبه للطاقه والتفاعلات الهدميه مولده للطاقه.</a:t>
            </a:r>
          </a:p>
          <a:p>
            <a:pPr marL="0" indent="0">
              <a:buNone/>
            </a:pPr>
            <a:r>
              <a:rPr lang="ar-SA" dirty="0" smtClean="0"/>
              <a:t>وتعد الكربوهيدرات (السكريات </a:t>
            </a:r>
            <a:r>
              <a:rPr lang="ar-SA" dirty="0" smtClean="0"/>
              <a:t>)الوقود الرئيسي الذي </a:t>
            </a:r>
            <a:r>
              <a:rPr lang="ar-SA" dirty="0" smtClean="0"/>
              <a:t>يزود النظم بالطاقه ,وهي اكثر المواد شيوعا في الغلاف الحيوي ,بل اكثر من مجموع المواد العضويه الاخرئ,ويعود الى وفره عديدات التسكر خاصه السليلوزو النشا.</a:t>
            </a:r>
            <a:endParaRPr lang="en-US" dirty="0"/>
          </a:p>
        </p:txBody>
      </p:sp>
    </p:spTree>
    <p:extLst>
      <p:ext uri="{BB962C8B-B14F-4D97-AF65-F5344CB8AC3E}">
        <p14:creationId xmlns:p14="http://schemas.microsoft.com/office/powerpoint/2010/main" val="21312584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ADIL\Desktop\New Folder\Picture 01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1752600"/>
            <a:ext cx="8212974" cy="356616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94365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Oval 22"/>
          <p:cNvSpPr>
            <a:spLocks noChangeArrowheads="1"/>
          </p:cNvSpPr>
          <p:nvPr/>
        </p:nvSpPr>
        <p:spPr bwMode="auto">
          <a:xfrm>
            <a:off x="3505200" y="0"/>
            <a:ext cx="1600200" cy="838200"/>
          </a:xfrm>
          <a:prstGeom prst="ellipse">
            <a:avLst/>
          </a:prstGeom>
          <a:solidFill>
            <a:srgbClr val="FF99CC">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23555" name="Rectangle 20"/>
          <p:cNvSpPr>
            <a:spLocks noChangeArrowheads="1"/>
          </p:cNvSpPr>
          <p:nvPr/>
        </p:nvSpPr>
        <p:spPr bwMode="auto">
          <a:xfrm>
            <a:off x="457200" y="0"/>
            <a:ext cx="2514600" cy="838200"/>
          </a:xfrm>
          <a:prstGeom prst="rect">
            <a:avLst/>
          </a:prstGeom>
          <a:solidFill>
            <a:srgbClr val="FF99CC">
              <a:alpha val="50195"/>
            </a:srgbClr>
          </a:solidFill>
          <a:ln w="38100" cmpd="dbl">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23556" name="Rectangle 15"/>
          <p:cNvSpPr>
            <a:spLocks noChangeArrowheads="1"/>
          </p:cNvSpPr>
          <p:nvPr/>
        </p:nvSpPr>
        <p:spPr bwMode="auto">
          <a:xfrm>
            <a:off x="1981200" y="5486400"/>
            <a:ext cx="5105400" cy="381000"/>
          </a:xfrm>
          <a:prstGeom prst="rect">
            <a:avLst/>
          </a:prstGeom>
          <a:solidFill>
            <a:srgbClr val="CCFFFF">
              <a:alpha val="50195"/>
            </a:srgb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23557" name="Rectangle 14"/>
          <p:cNvSpPr>
            <a:spLocks noChangeArrowheads="1"/>
          </p:cNvSpPr>
          <p:nvPr/>
        </p:nvSpPr>
        <p:spPr bwMode="auto">
          <a:xfrm>
            <a:off x="1828800" y="4572000"/>
            <a:ext cx="1676400" cy="381000"/>
          </a:xfrm>
          <a:prstGeom prst="rect">
            <a:avLst/>
          </a:prstGeom>
          <a:solidFill>
            <a:srgbClr val="CCFFFF">
              <a:alpha val="50195"/>
            </a:srgb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23558" name="Rectangle 13"/>
          <p:cNvSpPr>
            <a:spLocks noChangeArrowheads="1"/>
          </p:cNvSpPr>
          <p:nvPr/>
        </p:nvSpPr>
        <p:spPr bwMode="auto">
          <a:xfrm>
            <a:off x="609600" y="3733800"/>
            <a:ext cx="3733800" cy="381000"/>
          </a:xfrm>
          <a:prstGeom prst="rect">
            <a:avLst/>
          </a:prstGeom>
          <a:solidFill>
            <a:srgbClr val="CCFFFF">
              <a:alpha val="50195"/>
            </a:srgb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23559" name="Rectangle 12"/>
          <p:cNvSpPr>
            <a:spLocks noChangeArrowheads="1"/>
          </p:cNvSpPr>
          <p:nvPr/>
        </p:nvSpPr>
        <p:spPr bwMode="auto">
          <a:xfrm>
            <a:off x="609600" y="2057400"/>
            <a:ext cx="2667000" cy="762000"/>
          </a:xfrm>
          <a:prstGeom prst="rect">
            <a:avLst/>
          </a:prstGeom>
          <a:solidFill>
            <a:srgbClr val="CCFFFF">
              <a:alpha val="50195"/>
            </a:srgb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23560" name="Rectangle 11"/>
          <p:cNvSpPr>
            <a:spLocks noChangeArrowheads="1"/>
          </p:cNvSpPr>
          <p:nvPr/>
        </p:nvSpPr>
        <p:spPr bwMode="auto">
          <a:xfrm>
            <a:off x="1066800" y="1143000"/>
            <a:ext cx="2057400" cy="381000"/>
          </a:xfrm>
          <a:prstGeom prst="rect">
            <a:avLst/>
          </a:prstGeom>
          <a:solidFill>
            <a:srgbClr val="CCFFFF">
              <a:alpha val="50195"/>
            </a:srgb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28674" name="Text Box 2"/>
          <p:cNvSpPr txBox="1">
            <a:spLocks noChangeArrowheads="1"/>
          </p:cNvSpPr>
          <p:nvPr/>
        </p:nvSpPr>
        <p:spPr bwMode="auto">
          <a:xfrm>
            <a:off x="642938" y="285750"/>
            <a:ext cx="8715375" cy="6556375"/>
          </a:xfrm>
          <a:prstGeom prst="rect">
            <a:avLst/>
          </a:prstGeom>
          <a:noFill/>
          <a:ln w="9525">
            <a:noFill/>
            <a:miter lim="800000"/>
            <a:headEnd/>
            <a:tailEnd/>
          </a:ln>
          <a:effectLst/>
        </p:spPr>
        <p:txBody>
          <a:bodyPr>
            <a:spAutoFit/>
          </a:bodyPr>
          <a:lstStyle/>
          <a:p>
            <a:pPr algn="l" rtl="0">
              <a:defRPr/>
            </a:pPr>
            <a:r>
              <a:rPr lang="en-US" sz="2800" dirty="0">
                <a:effectLst>
                  <a:outerShdw blurRad="38100" dist="38100" dir="2700000" algn="tl">
                    <a:srgbClr val="000000"/>
                  </a:outerShdw>
                </a:effectLst>
                <a:cs typeface="Times New Roman" pitchFamily="18" charset="0"/>
              </a:rPr>
              <a:t>GLYCOLYSIS </a:t>
            </a:r>
            <a:r>
              <a:rPr lang="en-US" sz="2800" dirty="0">
                <a:cs typeface="Times New Roman" pitchFamily="18" charset="0"/>
              </a:rPr>
              <a:t>   </a:t>
            </a:r>
            <a:r>
              <a:rPr lang="en-US" sz="2800" dirty="0">
                <a:solidFill>
                  <a:schemeClr val="accent1"/>
                </a:solidFill>
                <a:cs typeface="Times New Roman" pitchFamily="18" charset="0"/>
              </a:rPr>
              <a:t>    </a:t>
            </a:r>
            <a:r>
              <a:rPr lang="en-US" sz="2800" dirty="0">
                <a:solidFill>
                  <a:srgbClr val="00A479"/>
                </a:solidFill>
                <a:cs typeface="Times New Roman" pitchFamily="18" charset="0"/>
              </a:rPr>
              <a:t>Glucose</a:t>
            </a:r>
          </a:p>
          <a:p>
            <a:pPr algn="l" rtl="0">
              <a:defRPr/>
            </a:pPr>
            <a:r>
              <a:rPr lang="en-US" sz="2800" dirty="0">
                <a:solidFill>
                  <a:schemeClr val="accent1"/>
                </a:solidFill>
                <a:cs typeface="Times New Roman" pitchFamily="18" charset="0"/>
              </a:rPr>
              <a:t>                                             </a:t>
            </a:r>
            <a:r>
              <a:rPr lang="en-US" sz="2800" dirty="0">
                <a:solidFill>
                  <a:srgbClr val="BE1BFF"/>
                </a:solidFill>
                <a:cs typeface="Times New Roman" pitchFamily="18" charset="0"/>
              </a:rPr>
              <a:t>ATP</a:t>
            </a:r>
          </a:p>
          <a:p>
            <a:pPr algn="l" rtl="0">
              <a:defRPr/>
            </a:pPr>
            <a:r>
              <a:rPr lang="en-US" sz="2800" dirty="0">
                <a:solidFill>
                  <a:schemeClr val="accent1"/>
                </a:solidFill>
                <a:cs typeface="Times New Roman" pitchFamily="18" charset="0"/>
              </a:rPr>
              <a:t>     </a:t>
            </a:r>
            <a:r>
              <a:rPr lang="en-US" sz="2800" dirty="0" err="1">
                <a:solidFill>
                  <a:srgbClr val="F6162B"/>
                </a:solidFill>
                <a:cs typeface="Times New Roman" pitchFamily="18" charset="0"/>
              </a:rPr>
              <a:t>hexokinase</a:t>
            </a:r>
            <a:r>
              <a:rPr lang="en-US" sz="2800" dirty="0">
                <a:solidFill>
                  <a:schemeClr val="accent1"/>
                </a:solidFill>
                <a:cs typeface="Times New Roman" pitchFamily="18" charset="0"/>
              </a:rPr>
              <a:t>                      </a:t>
            </a:r>
            <a:r>
              <a:rPr lang="en-US" sz="2800" dirty="0">
                <a:solidFill>
                  <a:srgbClr val="BE1BFF"/>
                </a:solidFill>
                <a:cs typeface="Times New Roman" pitchFamily="18" charset="0"/>
              </a:rPr>
              <a:t>ADP </a:t>
            </a:r>
          </a:p>
          <a:p>
            <a:pPr algn="l" rtl="0">
              <a:defRPr/>
            </a:pPr>
            <a:r>
              <a:rPr lang="en-US" sz="2800" dirty="0">
                <a:solidFill>
                  <a:schemeClr val="accent1"/>
                </a:solidFill>
                <a:cs typeface="Times New Roman" pitchFamily="18" charset="0"/>
              </a:rPr>
              <a:t> 	         </a:t>
            </a:r>
            <a:r>
              <a:rPr lang="en-US" sz="2800" dirty="0">
                <a:solidFill>
                  <a:srgbClr val="00A479"/>
                </a:solidFill>
                <a:cs typeface="Times New Roman" pitchFamily="18" charset="0"/>
              </a:rPr>
              <a:t>Glucose 6-phosphate</a:t>
            </a:r>
          </a:p>
          <a:p>
            <a:pPr algn="l" rtl="0">
              <a:defRPr/>
            </a:pPr>
            <a:r>
              <a:rPr lang="en-US" sz="2800" dirty="0">
                <a:solidFill>
                  <a:srgbClr val="E23858"/>
                </a:solidFill>
                <a:cs typeface="Courier New" pitchFamily="49" charset="0"/>
              </a:rPr>
              <a:t> </a:t>
            </a:r>
            <a:r>
              <a:rPr lang="en-US" sz="2800" dirty="0" err="1">
                <a:solidFill>
                  <a:srgbClr val="E23858"/>
                </a:solidFill>
                <a:cs typeface="Courier New" pitchFamily="49" charset="0"/>
              </a:rPr>
              <a:t>p</a:t>
            </a:r>
            <a:r>
              <a:rPr lang="en-US" sz="2800" dirty="0" err="1">
                <a:solidFill>
                  <a:srgbClr val="E23858"/>
                </a:solidFill>
                <a:cs typeface="Times New Roman" pitchFamily="18" charset="0"/>
              </a:rPr>
              <a:t>hosphogluco</a:t>
            </a:r>
            <a:r>
              <a:rPr lang="en-US" sz="2800" dirty="0">
                <a:solidFill>
                  <a:srgbClr val="E23858"/>
                </a:solidFill>
                <a:cs typeface="Times New Roman" pitchFamily="18" charset="0"/>
              </a:rPr>
              <a:t>-</a:t>
            </a:r>
          </a:p>
          <a:p>
            <a:pPr algn="l" rtl="0">
              <a:defRPr/>
            </a:pPr>
            <a:r>
              <a:rPr lang="en-US" sz="2800" dirty="0">
                <a:solidFill>
                  <a:srgbClr val="E23858"/>
                </a:solidFill>
                <a:cs typeface="Courier New" pitchFamily="49" charset="0"/>
              </a:rPr>
              <a:t> </a:t>
            </a:r>
            <a:r>
              <a:rPr lang="en-US" sz="2800" dirty="0" err="1">
                <a:solidFill>
                  <a:srgbClr val="E23858"/>
                </a:solidFill>
                <a:cs typeface="Courier New" pitchFamily="49" charset="0"/>
              </a:rPr>
              <a:t>i</a:t>
            </a:r>
            <a:r>
              <a:rPr lang="en-US" sz="2800" dirty="0" err="1">
                <a:solidFill>
                  <a:srgbClr val="E23858"/>
                </a:solidFill>
                <a:cs typeface="Times New Roman" pitchFamily="18" charset="0"/>
              </a:rPr>
              <a:t>somerase</a:t>
            </a:r>
            <a:r>
              <a:rPr lang="en-US" sz="2800" dirty="0">
                <a:solidFill>
                  <a:srgbClr val="E23858"/>
                </a:solidFill>
                <a:cs typeface="Times New Roman" pitchFamily="18" charset="0"/>
              </a:rPr>
              <a:t> </a:t>
            </a:r>
          </a:p>
          <a:p>
            <a:pPr algn="l" rtl="0">
              <a:defRPr/>
            </a:pPr>
            <a:r>
              <a:rPr lang="en-US" sz="2800" dirty="0">
                <a:solidFill>
                  <a:schemeClr val="accent1"/>
                </a:solidFill>
                <a:cs typeface="Times New Roman" pitchFamily="18" charset="0"/>
              </a:rPr>
              <a:t>                 </a:t>
            </a:r>
            <a:r>
              <a:rPr lang="en-US" sz="2800" dirty="0">
                <a:solidFill>
                  <a:srgbClr val="00A479"/>
                </a:solidFill>
                <a:cs typeface="Times New Roman" pitchFamily="18" charset="0"/>
              </a:rPr>
              <a:t>Fructose 6-phosphate</a:t>
            </a:r>
          </a:p>
          <a:p>
            <a:pPr algn="l" rtl="0">
              <a:defRPr/>
            </a:pPr>
            <a:r>
              <a:rPr lang="en-US" sz="2800" dirty="0">
                <a:solidFill>
                  <a:schemeClr val="accent1"/>
                </a:solidFill>
                <a:cs typeface="Times New Roman" pitchFamily="18" charset="0"/>
              </a:rPr>
              <a:t>                                            </a:t>
            </a:r>
            <a:r>
              <a:rPr lang="en-US" sz="2800" dirty="0">
                <a:solidFill>
                  <a:srgbClr val="BE1BFF"/>
                </a:solidFill>
                <a:cs typeface="Times New Roman" pitchFamily="18" charset="0"/>
              </a:rPr>
              <a:t>ATP</a:t>
            </a:r>
          </a:p>
          <a:p>
            <a:pPr algn="l" rtl="0">
              <a:defRPr/>
            </a:pPr>
            <a:r>
              <a:rPr lang="en-US" sz="2800" dirty="0" err="1">
                <a:solidFill>
                  <a:srgbClr val="E23858"/>
                </a:solidFill>
                <a:cs typeface="Times New Roman" pitchFamily="18" charset="0"/>
              </a:rPr>
              <a:t>phosphofructokinase</a:t>
            </a:r>
            <a:r>
              <a:rPr lang="en-US" sz="2800" dirty="0">
                <a:solidFill>
                  <a:srgbClr val="E23858"/>
                </a:solidFill>
                <a:cs typeface="Times New Roman" pitchFamily="18" charset="0"/>
              </a:rPr>
              <a:t> </a:t>
            </a:r>
            <a:r>
              <a:rPr lang="en-US" sz="2800" dirty="0">
                <a:solidFill>
                  <a:schemeClr val="accent1"/>
                </a:solidFill>
                <a:cs typeface="Times New Roman" pitchFamily="18" charset="0"/>
              </a:rPr>
              <a:t>          </a:t>
            </a:r>
            <a:r>
              <a:rPr lang="en-US" sz="2800" dirty="0">
                <a:solidFill>
                  <a:srgbClr val="BE1BFF"/>
                </a:solidFill>
                <a:cs typeface="Times New Roman" pitchFamily="18" charset="0"/>
              </a:rPr>
              <a:t>ADP</a:t>
            </a:r>
          </a:p>
          <a:p>
            <a:pPr algn="l" rtl="0">
              <a:defRPr/>
            </a:pPr>
            <a:r>
              <a:rPr lang="en-US" sz="2800" dirty="0">
                <a:solidFill>
                  <a:schemeClr val="accent1"/>
                </a:solidFill>
                <a:cs typeface="Times New Roman" pitchFamily="18" charset="0"/>
              </a:rPr>
              <a:t>                  </a:t>
            </a:r>
            <a:r>
              <a:rPr lang="en-US" sz="2800" dirty="0">
                <a:solidFill>
                  <a:srgbClr val="00A479"/>
                </a:solidFill>
                <a:cs typeface="Times New Roman" pitchFamily="18" charset="0"/>
              </a:rPr>
              <a:t>Fructose 1,6-bisphosphate</a:t>
            </a:r>
          </a:p>
          <a:p>
            <a:pPr algn="l" rtl="0">
              <a:defRPr/>
            </a:pPr>
            <a:r>
              <a:rPr lang="en-US" sz="2800" dirty="0">
                <a:solidFill>
                  <a:schemeClr val="accent1"/>
                </a:solidFill>
                <a:cs typeface="Times New Roman" pitchFamily="18" charset="0"/>
              </a:rPr>
              <a:t>            </a:t>
            </a:r>
            <a:r>
              <a:rPr lang="en-US" sz="2800" dirty="0" err="1">
                <a:solidFill>
                  <a:srgbClr val="F6162B"/>
                </a:solidFill>
                <a:cs typeface="Times New Roman" pitchFamily="18" charset="0"/>
              </a:rPr>
              <a:t>aldolase</a:t>
            </a:r>
            <a:r>
              <a:rPr lang="en-US" sz="2800" dirty="0">
                <a:solidFill>
                  <a:srgbClr val="E23858"/>
                </a:solidFill>
                <a:cs typeface="Times New Roman" pitchFamily="18" charset="0"/>
              </a:rPr>
              <a:t> </a:t>
            </a:r>
          </a:p>
          <a:p>
            <a:pPr algn="l" rtl="0">
              <a:defRPr/>
            </a:pPr>
            <a:endParaRPr lang="en-US" sz="2800" dirty="0">
              <a:cs typeface="Courier New" pitchFamily="49" charset="0"/>
            </a:endParaRPr>
          </a:p>
          <a:p>
            <a:pPr algn="l" rtl="0">
              <a:defRPr/>
            </a:pPr>
            <a:r>
              <a:rPr lang="en-US" sz="2800" dirty="0">
                <a:solidFill>
                  <a:schemeClr val="accent1"/>
                </a:solidFill>
                <a:cs typeface="Courier New" pitchFamily="49" charset="0"/>
              </a:rPr>
              <a:t>              </a:t>
            </a:r>
            <a:r>
              <a:rPr lang="en-US" sz="2800" dirty="0" err="1">
                <a:solidFill>
                  <a:srgbClr val="E23858"/>
                </a:solidFill>
                <a:cs typeface="Times New Roman" pitchFamily="18" charset="0"/>
              </a:rPr>
              <a:t>triose</a:t>
            </a:r>
            <a:r>
              <a:rPr lang="en-US" sz="2800" dirty="0">
                <a:solidFill>
                  <a:srgbClr val="E23858"/>
                </a:solidFill>
                <a:cs typeface="Times New Roman" pitchFamily="18" charset="0"/>
              </a:rPr>
              <a:t> phosphate </a:t>
            </a:r>
            <a:r>
              <a:rPr lang="en-US" sz="2800" dirty="0" err="1">
                <a:solidFill>
                  <a:srgbClr val="E23858"/>
                </a:solidFill>
                <a:cs typeface="Times New Roman" pitchFamily="18" charset="0"/>
              </a:rPr>
              <a:t>isomerase</a:t>
            </a:r>
            <a:r>
              <a:rPr lang="en-US" sz="2800" dirty="0">
                <a:solidFill>
                  <a:srgbClr val="E23858"/>
                </a:solidFill>
                <a:cs typeface="Times New Roman" pitchFamily="18" charset="0"/>
              </a:rPr>
              <a:t> </a:t>
            </a:r>
            <a:r>
              <a:rPr lang="en-US" sz="2800" dirty="0">
                <a:solidFill>
                  <a:schemeClr val="accent1"/>
                </a:solidFill>
                <a:cs typeface="Courier New" pitchFamily="49" charset="0"/>
              </a:rPr>
              <a:t> </a:t>
            </a:r>
            <a:endParaRPr lang="en-US" sz="2800" dirty="0">
              <a:solidFill>
                <a:schemeClr val="accent1"/>
              </a:solidFill>
              <a:cs typeface="Times New Roman" pitchFamily="18" charset="0"/>
            </a:endParaRPr>
          </a:p>
          <a:p>
            <a:pPr algn="l" rtl="0">
              <a:defRPr/>
            </a:pPr>
            <a:r>
              <a:rPr lang="en-US" sz="2800" dirty="0" err="1">
                <a:solidFill>
                  <a:srgbClr val="00A479"/>
                </a:solidFill>
                <a:cs typeface="Times New Roman" pitchFamily="18" charset="0"/>
              </a:rPr>
              <a:t>Dihydroxyacetone</a:t>
            </a:r>
            <a:r>
              <a:rPr lang="en-US" sz="2800" dirty="0">
                <a:solidFill>
                  <a:srgbClr val="00A479"/>
                </a:solidFill>
                <a:cs typeface="Times New Roman" pitchFamily="18" charset="0"/>
              </a:rPr>
              <a:t>                            </a:t>
            </a:r>
            <a:r>
              <a:rPr lang="en-US" sz="2800" dirty="0" err="1">
                <a:solidFill>
                  <a:srgbClr val="00A479"/>
                </a:solidFill>
                <a:cs typeface="Times New Roman" pitchFamily="18" charset="0"/>
              </a:rPr>
              <a:t>Glyceraldehyde</a:t>
            </a:r>
            <a:r>
              <a:rPr lang="en-US" sz="2800" dirty="0">
                <a:solidFill>
                  <a:srgbClr val="00A479"/>
                </a:solidFill>
                <a:cs typeface="Times New Roman" pitchFamily="18" charset="0"/>
              </a:rPr>
              <a:t> </a:t>
            </a:r>
          </a:p>
          <a:p>
            <a:pPr algn="l" rtl="0">
              <a:defRPr/>
            </a:pPr>
            <a:r>
              <a:rPr lang="en-US" sz="2800" dirty="0">
                <a:solidFill>
                  <a:srgbClr val="00A479"/>
                </a:solidFill>
                <a:cs typeface="Times New Roman" pitchFamily="18" charset="0"/>
              </a:rPr>
              <a:t>   phosphate                                      3-phosphate</a:t>
            </a:r>
          </a:p>
        </p:txBody>
      </p:sp>
      <p:sp>
        <p:nvSpPr>
          <p:cNvPr id="23562" name="Line 3"/>
          <p:cNvSpPr>
            <a:spLocks noChangeShapeType="1"/>
          </p:cNvSpPr>
          <p:nvPr/>
        </p:nvSpPr>
        <p:spPr bwMode="auto">
          <a:xfrm>
            <a:off x="4343400" y="838200"/>
            <a:ext cx="0" cy="762000"/>
          </a:xfrm>
          <a:prstGeom prst="line">
            <a:avLst/>
          </a:prstGeom>
          <a:noFill/>
          <a:ln w="635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3" name="Line 4"/>
          <p:cNvSpPr>
            <a:spLocks noChangeShapeType="1"/>
          </p:cNvSpPr>
          <p:nvPr/>
        </p:nvSpPr>
        <p:spPr bwMode="auto">
          <a:xfrm>
            <a:off x="4343400" y="1981200"/>
            <a:ext cx="0" cy="685800"/>
          </a:xfrm>
          <a:prstGeom prst="line">
            <a:avLst/>
          </a:prstGeom>
          <a:noFill/>
          <a:ln w="635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4" name="Line 5"/>
          <p:cNvSpPr>
            <a:spLocks noChangeShapeType="1"/>
          </p:cNvSpPr>
          <p:nvPr/>
        </p:nvSpPr>
        <p:spPr bwMode="auto">
          <a:xfrm>
            <a:off x="4343400" y="3352800"/>
            <a:ext cx="0" cy="685800"/>
          </a:xfrm>
          <a:prstGeom prst="line">
            <a:avLst/>
          </a:prstGeom>
          <a:noFill/>
          <a:ln w="635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5" name="Line 7"/>
          <p:cNvSpPr>
            <a:spLocks noChangeShapeType="1"/>
          </p:cNvSpPr>
          <p:nvPr/>
        </p:nvSpPr>
        <p:spPr bwMode="auto">
          <a:xfrm>
            <a:off x="1143000" y="5181600"/>
            <a:ext cx="62484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6" name="Line 8"/>
          <p:cNvSpPr>
            <a:spLocks noChangeShapeType="1"/>
          </p:cNvSpPr>
          <p:nvPr/>
        </p:nvSpPr>
        <p:spPr bwMode="auto">
          <a:xfrm>
            <a:off x="1143000" y="5181600"/>
            <a:ext cx="0" cy="609600"/>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7" name="Line 9"/>
          <p:cNvSpPr>
            <a:spLocks noChangeShapeType="1"/>
          </p:cNvSpPr>
          <p:nvPr/>
        </p:nvSpPr>
        <p:spPr bwMode="auto">
          <a:xfrm>
            <a:off x="7391400" y="5181600"/>
            <a:ext cx="0" cy="609600"/>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8" name="Line 10"/>
          <p:cNvSpPr>
            <a:spLocks noChangeShapeType="1"/>
          </p:cNvSpPr>
          <p:nvPr/>
        </p:nvSpPr>
        <p:spPr bwMode="auto">
          <a:xfrm rot="-60000">
            <a:off x="2743200" y="6248400"/>
            <a:ext cx="3505200" cy="76200"/>
          </a:xfrm>
          <a:prstGeom prst="line">
            <a:avLst/>
          </a:prstGeom>
          <a:noFill/>
          <a:ln w="63500">
            <a:solidFill>
              <a:schemeClr val="tx1"/>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9" name="Arc 16"/>
          <p:cNvSpPr>
            <a:spLocks/>
          </p:cNvSpPr>
          <p:nvPr/>
        </p:nvSpPr>
        <p:spPr bwMode="auto">
          <a:xfrm>
            <a:off x="3505200" y="4724400"/>
            <a:ext cx="228600" cy="3810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00CCFF"/>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23570" name="Arc 17"/>
          <p:cNvSpPr>
            <a:spLocks/>
          </p:cNvSpPr>
          <p:nvPr/>
        </p:nvSpPr>
        <p:spPr bwMode="auto">
          <a:xfrm>
            <a:off x="4800600" y="5867400"/>
            <a:ext cx="304800" cy="3810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00CCFF"/>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23571" name="Freeform 19"/>
          <p:cNvSpPr>
            <a:spLocks/>
          </p:cNvSpPr>
          <p:nvPr/>
        </p:nvSpPr>
        <p:spPr bwMode="auto">
          <a:xfrm>
            <a:off x="4437063" y="3470275"/>
            <a:ext cx="617537" cy="479425"/>
          </a:xfrm>
          <a:custGeom>
            <a:avLst/>
            <a:gdLst>
              <a:gd name="T0" fmla="*/ 2147483647 w 389"/>
              <a:gd name="T1" fmla="*/ 0 h 302"/>
              <a:gd name="T2" fmla="*/ 2147483647 w 389"/>
              <a:gd name="T3" fmla="*/ 2147483647 h 302"/>
              <a:gd name="T4" fmla="*/ 2147483647 w 389"/>
              <a:gd name="T5" fmla="*/ 2147483647 h 302"/>
              <a:gd name="T6" fmla="*/ 2147483647 w 389"/>
              <a:gd name="T7" fmla="*/ 2147483647 h 302"/>
              <a:gd name="T8" fmla="*/ 2147483647 w 389"/>
              <a:gd name="T9" fmla="*/ 2147483647 h 302"/>
              <a:gd name="T10" fmla="*/ 2147483647 w 389"/>
              <a:gd name="T11" fmla="*/ 2147483647 h 302"/>
              <a:gd name="T12" fmla="*/ 2147483647 w 389"/>
              <a:gd name="T13" fmla="*/ 2147483647 h 302"/>
              <a:gd name="T14" fmla="*/ 0 60000 65536"/>
              <a:gd name="T15" fmla="*/ 0 60000 65536"/>
              <a:gd name="T16" fmla="*/ 0 60000 65536"/>
              <a:gd name="T17" fmla="*/ 0 60000 65536"/>
              <a:gd name="T18" fmla="*/ 0 60000 65536"/>
              <a:gd name="T19" fmla="*/ 0 60000 65536"/>
              <a:gd name="T20" fmla="*/ 0 60000 65536"/>
              <a:gd name="T21" fmla="*/ 0 w 389"/>
              <a:gd name="T22" fmla="*/ 0 h 302"/>
              <a:gd name="T23" fmla="*/ 389 w 389"/>
              <a:gd name="T24" fmla="*/ 302 h 3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 h="302">
                <a:moveTo>
                  <a:pt x="360" y="0"/>
                </a:moveTo>
                <a:cubicBezTo>
                  <a:pt x="187" y="10"/>
                  <a:pt x="160" y="7"/>
                  <a:pt x="33" y="39"/>
                </a:cubicBezTo>
                <a:cubicBezTo>
                  <a:pt x="24" y="48"/>
                  <a:pt x="7" y="53"/>
                  <a:pt x="6" y="66"/>
                </a:cubicBezTo>
                <a:cubicBezTo>
                  <a:pt x="2" y="110"/>
                  <a:pt x="0" y="158"/>
                  <a:pt x="20" y="197"/>
                </a:cubicBezTo>
                <a:cubicBezTo>
                  <a:pt x="37" y="230"/>
                  <a:pt x="87" y="233"/>
                  <a:pt x="124" y="236"/>
                </a:cubicBezTo>
                <a:cubicBezTo>
                  <a:pt x="207" y="243"/>
                  <a:pt x="290" y="245"/>
                  <a:pt x="373" y="249"/>
                </a:cubicBezTo>
                <a:cubicBezTo>
                  <a:pt x="389" y="296"/>
                  <a:pt x="386" y="302"/>
                  <a:pt x="386" y="262"/>
                </a:cubicBezTo>
              </a:path>
            </a:pathLst>
          </a:custGeom>
          <a:noFill/>
          <a:ln w="57150">
            <a:solidFill>
              <a:schemeClr val="tx1"/>
            </a:solidFill>
            <a:round/>
            <a:headEnd/>
            <a:tailEnd type="arrow"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23572" name="Line 24"/>
          <p:cNvSpPr>
            <a:spLocks noChangeShapeType="1"/>
          </p:cNvSpPr>
          <p:nvPr/>
        </p:nvSpPr>
        <p:spPr bwMode="auto">
          <a:xfrm>
            <a:off x="4495800" y="1219200"/>
            <a:ext cx="639763" cy="92075"/>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73" name="Arc 25"/>
          <p:cNvSpPr>
            <a:spLocks/>
          </p:cNvSpPr>
          <p:nvPr/>
        </p:nvSpPr>
        <p:spPr bwMode="auto">
          <a:xfrm flipH="1">
            <a:off x="4419600" y="914400"/>
            <a:ext cx="533400" cy="1524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23574" name="Freeform 27"/>
          <p:cNvSpPr>
            <a:spLocks/>
          </p:cNvSpPr>
          <p:nvPr/>
        </p:nvSpPr>
        <p:spPr bwMode="auto">
          <a:xfrm>
            <a:off x="4303713" y="1022350"/>
            <a:ext cx="196850" cy="266700"/>
          </a:xfrm>
          <a:custGeom>
            <a:avLst/>
            <a:gdLst>
              <a:gd name="T0" fmla="*/ 2147483647 w 124"/>
              <a:gd name="T1" fmla="*/ 0 h 168"/>
              <a:gd name="T2" fmla="*/ 2147483647 w 124"/>
              <a:gd name="T3" fmla="*/ 2147483647 h 168"/>
              <a:gd name="T4" fmla="*/ 2147483647 w 124"/>
              <a:gd name="T5" fmla="*/ 2147483647 h 168"/>
              <a:gd name="T6" fmla="*/ 2147483647 w 124"/>
              <a:gd name="T7" fmla="*/ 2147483647 h 168"/>
              <a:gd name="T8" fmla="*/ 0 w 124"/>
              <a:gd name="T9" fmla="*/ 2147483647 h 168"/>
              <a:gd name="T10" fmla="*/ 0 60000 65536"/>
              <a:gd name="T11" fmla="*/ 0 60000 65536"/>
              <a:gd name="T12" fmla="*/ 0 60000 65536"/>
              <a:gd name="T13" fmla="*/ 0 60000 65536"/>
              <a:gd name="T14" fmla="*/ 0 60000 65536"/>
              <a:gd name="T15" fmla="*/ 0 w 124"/>
              <a:gd name="T16" fmla="*/ 0 h 168"/>
              <a:gd name="T17" fmla="*/ 124 w 124"/>
              <a:gd name="T18" fmla="*/ 168 h 168"/>
            </a:gdLst>
            <a:ahLst/>
            <a:cxnLst>
              <a:cxn ang="T10">
                <a:pos x="T0" y="T1"/>
              </a:cxn>
              <a:cxn ang="T11">
                <a:pos x="T2" y="T3"/>
              </a:cxn>
              <a:cxn ang="T12">
                <a:pos x="T4" y="T5"/>
              </a:cxn>
              <a:cxn ang="T13">
                <a:pos x="T6" y="T7"/>
              </a:cxn>
              <a:cxn ang="T14">
                <a:pos x="T8" y="T9"/>
              </a:cxn>
            </a:cxnLst>
            <a:rect l="T15" t="T16" r="T17" b="T18"/>
            <a:pathLst>
              <a:path w="124" h="168">
                <a:moveTo>
                  <a:pt x="79" y="0"/>
                </a:moveTo>
                <a:cubicBezTo>
                  <a:pt x="50" y="42"/>
                  <a:pt x="27" y="42"/>
                  <a:pt x="11" y="90"/>
                </a:cubicBezTo>
                <a:cubicBezTo>
                  <a:pt x="30" y="168"/>
                  <a:pt x="7" y="135"/>
                  <a:pt x="124" y="135"/>
                </a:cubicBezTo>
                <a:cubicBezTo>
                  <a:pt x="87" y="111"/>
                  <a:pt x="52" y="103"/>
                  <a:pt x="11" y="90"/>
                </a:cubicBezTo>
                <a:cubicBezTo>
                  <a:pt x="7" y="79"/>
                  <a:pt x="0" y="56"/>
                  <a:pt x="0" y="56"/>
                </a:cubicBezTo>
              </a:path>
            </a:pathLst>
          </a:cu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cxnSp>
        <p:nvCxnSpPr>
          <p:cNvPr id="25" name="Straight Arrow Connector 24"/>
          <p:cNvCxnSpPr/>
          <p:nvPr/>
        </p:nvCxnSpPr>
        <p:spPr>
          <a:xfrm rot="5400000" flipH="1" flipV="1">
            <a:off x="4392613" y="4679950"/>
            <a:ext cx="714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a:off x="4143375" y="4929188"/>
            <a:ext cx="571500"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5400000" flipH="1" flipV="1">
            <a:off x="4177507" y="4750594"/>
            <a:ext cx="501650" cy="1587"/>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smtClean="0"/>
              <a:t>يتحول جزئ ثنائي هيدروكسي الاسيتون -3-فوسفات في الغالب الى جزئ الجليسرالدهيد -3-فوسفات بتحفيز من </a:t>
            </a:r>
            <a:r>
              <a:rPr lang="ar-SA" dirty="0" smtClean="0">
                <a:solidFill>
                  <a:srgbClr val="92D050"/>
                </a:solidFill>
              </a:rPr>
              <a:t>انزيم الايزوميريز</a:t>
            </a:r>
            <a:r>
              <a:rPr lang="ar-SA" dirty="0" smtClean="0"/>
              <a:t>,لان جزئ الجليسرالدهيد -3-فوسفات دائما يستخدم كماده تفاعل في الخطوه التي تعقب تكونه مباشره ,اي ان تركيز </a:t>
            </a:r>
            <a:r>
              <a:rPr lang="en-US" dirty="0" smtClean="0"/>
              <a:t>GPAL</a:t>
            </a:r>
          </a:p>
          <a:p>
            <a:pPr marL="0" indent="0">
              <a:buNone/>
            </a:pPr>
            <a:r>
              <a:rPr lang="ar-SA" dirty="0" smtClean="0"/>
              <a:t>سوف يكون اقل من ثنائي هيدروكسي-3-فوسفات ,كما يؤدي الى تحول الاخير الى جزئ  </a:t>
            </a:r>
          </a:p>
          <a:p>
            <a:pPr marL="0" indent="0">
              <a:buNone/>
            </a:pPr>
            <a:r>
              <a:rPr lang="ar-SA" dirty="0" smtClean="0"/>
              <a:t>باستمرار.</a:t>
            </a:r>
            <a:r>
              <a:rPr lang="en-US" dirty="0" smtClean="0"/>
              <a:t>GPAL</a:t>
            </a:r>
            <a:endParaRPr lang="en-US" dirty="0"/>
          </a:p>
        </p:txBody>
      </p:sp>
    </p:spTree>
    <p:extLst>
      <p:ext uri="{BB962C8B-B14F-4D97-AF65-F5344CB8AC3E}">
        <p14:creationId xmlns:p14="http://schemas.microsoft.com/office/powerpoint/2010/main" val="37703912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SA" dirty="0" smtClean="0"/>
              <a:t>5-في </a:t>
            </a:r>
            <a:r>
              <a:rPr lang="ar-SA" dirty="0" smtClean="0"/>
              <a:t>هذه </a:t>
            </a:r>
            <a:r>
              <a:rPr lang="ar-SA" dirty="0" smtClean="0"/>
              <a:t>الخطوه يتم نزع </a:t>
            </a:r>
            <a:r>
              <a:rPr lang="ar-SA" dirty="0" smtClean="0"/>
              <a:t>ذره هيدروجين من </a:t>
            </a:r>
            <a:r>
              <a:rPr lang="ar-SA" dirty="0" smtClean="0"/>
              <a:t>كل جزيئين </a:t>
            </a:r>
            <a:r>
              <a:rPr lang="en-US" dirty="0" smtClean="0"/>
              <a:t>GPAL</a:t>
            </a:r>
          </a:p>
          <a:p>
            <a:r>
              <a:rPr lang="ar-SA" dirty="0" smtClean="0"/>
              <a:t>يأخدها مستقبل هيدروجين هو</a:t>
            </a:r>
          </a:p>
          <a:p>
            <a:r>
              <a:rPr lang="ar-SA" dirty="0" smtClean="0"/>
              <a:t> </a:t>
            </a:r>
            <a:r>
              <a:rPr lang="en-US" dirty="0" smtClean="0"/>
              <a:t>NAD+.</a:t>
            </a:r>
          </a:p>
          <a:p>
            <a:r>
              <a:rPr lang="ar-SA" dirty="0" smtClean="0"/>
              <a:t>والناتج يتفاعل مع الفوسفات الغيرعضوي الموجود في السيتوبلازم وينتج جزيئين من الحمض ثنائي فوسفات الجليسريك ,اي في </a:t>
            </a:r>
            <a:r>
              <a:rPr lang="ar-SA" dirty="0" smtClean="0"/>
              <a:t>هذه </a:t>
            </a:r>
            <a:r>
              <a:rPr lang="ar-SA" dirty="0" smtClean="0"/>
              <a:t>الخطوه يتم </a:t>
            </a:r>
            <a:r>
              <a:rPr lang="ar-SA" dirty="0" err="1" smtClean="0"/>
              <a:t>فيهااكسده</a:t>
            </a:r>
            <a:r>
              <a:rPr lang="ar-SA" dirty="0" smtClean="0"/>
              <a:t> </a:t>
            </a:r>
            <a:r>
              <a:rPr lang="ar-SA" dirty="0" err="1" smtClean="0"/>
              <a:t>وفسفره</a:t>
            </a:r>
            <a:r>
              <a:rPr lang="ar-SA" dirty="0" smtClean="0"/>
              <a:t> </a:t>
            </a:r>
            <a:r>
              <a:rPr lang="ar-SA" dirty="0" smtClean="0"/>
              <a:t>بتحفيز </a:t>
            </a:r>
            <a:r>
              <a:rPr lang="ar-SA" dirty="0" smtClean="0"/>
              <a:t>من </a:t>
            </a:r>
            <a:r>
              <a:rPr lang="ar-SA" dirty="0" smtClean="0">
                <a:solidFill>
                  <a:srgbClr val="92D050"/>
                </a:solidFill>
              </a:rPr>
              <a:t>انزيم تريوز فوسفات ديهيدروجينيز</a:t>
            </a:r>
            <a:r>
              <a:rPr lang="ar-SA" dirty="0" smtClean="0"/>
              <a:t>,كما بالمعادله التاليه : </a:t>
            </a:r>
            <a:endParaRPr lang="en-US" dirty="0"/>
          </a:p>
        </p:txBody>
      </p:sp>
    </p:spTree>
    <p:extLst>
      <p:ext uri="{BB962C8B-B14F-4D97-AF65-F5344CB8AC3E}">
        <p14:creationId xmlns:p14="http://schemas.microsoft.com/office/powerpoint/2010/main" val="23121341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ADIL\Desktop\New Folder\Picture 02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1752600"/>
            <a:ext cx="7645470" cy="310896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71063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smtClean="0"/>
              <a:t>  في </a:t>
            </a:r>
            <a:r>
              <a:rPr lang="ar-SA" dirty="0" smtClean="0"/>
              <a:t>هذا </a:t>
            </a:r>
            <a:r>
              <a:rPr lang="ar-SA" dirty="0" smtClean="0"/>
              <a:t>التفاعل يتم اختزال جزئ  نيكوتناميد الادنين ثنائي النيوكلونيده الى جزئ الادينين ثنائي النيوكليوتيده المختزل</a:t>
            </a:r>
            <a:r>
              <a:rPr lang="en-US" dirty="0" smtClean="0"/>
              <a:t> </a:t>
            </a:r>
            <a:r>
              <a:rPr lang="ar-SA" dirty="0" smtClean="0"/>
              <a:t> </a:t>
            </a:r>
          </a:p>
          <a:p>
            <a:pPr marL="0" indent="0">
              <a:buNone/>
            </a:pPr>
            <a:r>
              <a:rPr lang="ar-SA" dirty="0" smtClean="0"/>
              <a:t> </a:t>
            </a:r>
            <a:r>
              <a:rPr lang="en-US" dirty="0" smtClean="0"/>
              <a:t>NAD+</a:t>
            </a:r>
            <a:r>
              <a:rPr lang="ar-SA" dirty="0" smtClean="0"/>
              <a:t>→</a:t>
            </a:r>
            <a:r>
              <a:rPr lang="en-US" dirty="0" smtClean="0"/>
              <a:t>NADH</a:t>
            </a:r>
          </a:p>
          <a:p>
            <a:pPr marL="0" indent="0">
              <a:buNone/>
            </a:pPr>
            <a:r>
              <a:rPr lang="ar-SA" dirty="0" smtClean="0"/>
              <a:t>ليتحرركميه  من الطاقه نظيرعمليه الاكسده .وجزء من الطاقه المتحرره يستغل وتخزن كطاقه كامنه باضافه مجموعه فوسفات لا عضويه </a:t>
            </a:r>
            <a:r>
              <a:rPr lang="en-US" dirty="0" smtClean="0"/>
              <a:t>Pi</a:t>
            </a:r>
            <a:endParaRPr lang="ar-SA" dirty="0" smtClean="0"/>
          </a:p>
          <a:p>
            <a:pPr marL="0" indent="0">
              <a:buNone/>
            </a:pPr>
            <a:r>
              <a:rPr lang="ar-SA" dirty="0" smtClean="0"/>
              <a:t>الى </a:t>
            </a:r>
            <a:r>
              <a:rPr lang="ar-SA" dirty="0" smtClean="0"/>
              <a:t>ذره </a:t>
            </a:r>
            <a:r>
              <a:rPr lang="ar-SA" dirty="0" smtClean="0"/>
              <a:t>الكربون رقم (1)في جزئ حمض ثنائي فوسفات جليسريك وتعتبر اول خطوه لخزن الطاقه . </a:t>
            </a:r>
            <a:endParaRPr lang="en-US" dirty="0"/>
          </a:p>
        </p:txBody>
      </p:sp>
    </p:spTree>
    <p:extLst>
      <p:ext uri="{BB962C8B-B14F-4D97-AF65-F5344CB8AC3E}">
        <p14:creationId xmlns:p14="http://schemas.microsoft.com/office/powerpoint/2010/main" val="11842614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ar-SA" dirty="0" smtClean="0"/>
              <a:t>6-تتحد احد مجموعات الفوسفات الموجوده في المركب حمض ثنائي فوسفات الجلسيريك عالي الطاقه من </a:t>
            </a:r>
            <a:r>
              <a:rPr lang="ar-SA" dirty="0" smtClean="0"/>
              <a:t>ذره </a:t>
            </a:r>
            <a:r>
              <a:rPr lang="ar-SA" dirty="0" smtClean="0"/>
              <a:t>رقم  (1)مع </a:t>
            </a:r>
          </a:p>
          <a:p>
            <a:r>
              <a:rPr lang="en-US" dirty="0" smtClean="0"/>
              <a:t>ADP</a:t>
            </a:r>
          </a:p>
          <a:p>
            <a:r>
              <a:rPr lang="ar-SA" dirty="0" smtClean="0"/>
              <a:t>لتكوين مركب </a:t>
            </a:r>
          </a:p>
          <a:p>
            <a:r>
              <a:rPr lang="en-US" dirty="0" smtClean="0"/>
              <a:t>ATP</a:t>
            </a:r>
          </a:p>
          <a:p>
            <a:r>
              <a:rPr lang="ar-SA" dirty="0" smtClean="0"/>
              <a:t>ويسمى الانتقال لمجموعه الفوسفات </a:t>
            </a:r>
          </a:p>
          <a:p>
            <a:r>
              <a:rPr lang="en-US" dirty="0" smtClean="0"/>
              <a:t>Substrate level </a:t>
            </a:r>
            <a:r>
              <a:rPr lang="en-US" dirty="0" err="1" smtClean="0"/>
              <a:t>phosphoylation</a:t>
            </a:r>
            <a:endParaRPr lang="en-US" dirty="0" smtClean="0"/>
          </a:p>
          <a:p>
            <a:r>
              <a:rPr lang="ar-SA" dirty="0" smtClean="0"/>
              <a:t>يستغل جزيئين من ثنائي فوسفات الجليسريك عالي الطاقه لتكوين جزيين من عالي الطاقه لاول مره. </a:t>
            </a:r>
            <a:r>
              <a:rPr lang="en-US" dirty="0" smtClean="0"/>
              <a:t>ATP</a:t>
            </a:r>
            <a:endParaRPr lang="ar-SA" dirty="0" smtClean="0"/>
          </a:p>
          <a:p>
            <a:r>
              <a:rPr lang="ar-SA" dirty="0" smtClean="0"/>
              <a:t>ويحفز التفاعل </a:t>
            </a:r>
            <a:r>
              <a:rPr lang="ar-SA" dirty="0" smtClean="0">
                <a:solidFill>
                  <a:srgbClr val="92D050"/>
                </a:solidFill>
              </a:rPr>
              <a:t>انزيم فسفوجليسريت الكينيز</a:t>
            </a:r>
            <a:r>
              <a:rPr lang="ar-SA" dirty="0" smtClean="0"/>
              <a:t>بوجود ايونات المغنيسيوم فيتحول جزيئين من حمض ثنائي الجليسريك الى جزيئن من حمض فوسفات -3-الجليسريك</a:t>
            </a:r>
            <a:endParaRPr lang="en-US" dirty="0"/>
          </a:p>
        </p:txBody>
      </p:sp>
    </p:spTree>
    <p:extLst>
      <p:ext uri="{BB962C8B-B14F-4D97-AF65-F5344CB8AC3E}">
        <p14:creationId xmlns:p14="http://schemas.microsoft.com/office/powerpoint/2010/main" val="16061829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ADIL\Desktop\New Folder\Picture 02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524000"/>
            <a:ext cx="8857172" cy="37490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95206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7-يعاد  ترتيب جزئ حمض فوسفات الجليسريك ,حيث يتم نقل مجموعه الفوسفات من </a:t>
            </a:r>
            <a:r>
              <a:rPr lang="ar-SA" dirty="0" smtClean="0"/>
              <a:t>ذره </a:t>
            </a:r>
            <a:r>
              <a:rPr lang="ar-SA" dirty="0" smtClean="0"/>
              <a:t>رقم 3الى </a:t>
            </a:r>
            <a:r>
              <a:rPr lang="ar-SA" dirty="0" err="1" smtClean="0"/>
              <a:t>الذره</a:t>
            </a:r>
            <a:r>
              <a:rPr lang="ar-SA" dirty="0" smtClean="0"/>
              <a:t> </a:t>
            </a:r>
            <a:r>
              <a:rPr lang="ar-SA" dirty="0" smtClean="0"/>
              <a:t>رقم 2,بتحفيز من </a:t>
            </a:r>
            <a:r>
              <a:rPr lang="ar-SA" dirty="0" smtClean="0">
                <a:solidFill>
                  <a:srgbClr val="92D050"/>
                </a:solidFill>
              </a:rPr>
              <a:t>انزيم فوسفو جليسروميوتيز</a:t>
            </a:r>
            <a:r>
              <a:rPr lang="ar-SA" dirty="0" smtClean="0"/>
              <a:t>,في وجود ايونات المغنيسيوم </a:t>
            </a:r>
            <a:r>
              <a:rPr lang="en-US" dirty="0" smtClean="0"/>
              <a:t>Mg++</a:t>
            </a:r>
          </a:p>
          <a:p>
            <a:pPr marL="0" indent="0">
              <a:buNone/>
            </a:pPr>
            <a:r>
              <a:rPr lang="ar-SA" dirty="0" smtClean="0"/>
              <a:t>كما بالمعادله :</a:t>
            </a:r>
            <a:endParaRPr lang="en-US" dirty="0"/>
          </a:p>
        </p:txBody>
      </p:sp>
    </p:spTree>
    <p:extLst>
      <p:ext uri="{BB962C8B-B14F-4D97-AF65-F5344CB8AC3E}">
        <p14:creationId xmlns:p14="http://schemas.microsoft.com/office/powerpoint/2010/main" val="25655213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ADIL\Desktop\New Folder\Picture 02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1905000"/>
            <a:ext cx="8290024" cy="28346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6657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ar-SA" dirty="0" smtClean="0"/>
              <a:t>فالتنفس مصطلح يستعمل للدلاله على عمليتين مختلفتين في الكائنات الحيه ولكنهما مرتبطتان ارتباطا وثيقا .وللتمييز بين العمليتين نجد ان التنفس الخلوي يكون مصحوبا بتحرير طاقه بينما عمليه تبادل الغازات او مايعرف بالتنفس لايصحبه تحريرطاقه بل بالعكس قد يستهلك طاقه في عمليه ايصال الغازات الى اسطح التنفس .</a:t>
            </a:r>
          </a:p>
          <a:p>
            <a:r>
              <a:rPr lang="ar-SA" dirty="0" smtClean="0"/>
              <a:t>وتفاعلات التنفس كلها محكومه بالانزيمات وتقود بالنهايه الى هدم المركب واكسدته وانتاج طاقه تثبت في ماده </a:t>
            </a:r>
          </a:p>
          <a:p>
            <a:r>
              <a:rPr lang="en-US" dirty="0" smtClean="0"/>
              <a:t>ATP.</a:t>
            </a:r>
            <a:endParaRPr lang="ar-SA" dirty="0" smtClean="0"/>
          </a:p>
          <a:p>
            <a:r>
              <a:rPr lang="ar-SA" dirty="0" smtClean="0"/>
              <a:t>الغنيه بالطاقه .وتعتبر الطاقه المتاحه وتفاعلات وانشطه عمليه التنفس تسير عكس عمليه البناء الضوئي,حيث تقوم عمليه التنفس بتحرير الطاقه التي اختزنت في الروابط الكيمائيه اثناء عمليه البناء الضوئي.</a:t>
            </a:r>
            <a:endParaRPr lang="en-US" dirty="0"/>
          </a:p>
        </p:txBody>
      </p:sp>
    </p:spTree>
    <p:extLst>
      <p:ext uri="{BB962C8B-B14F-4D97-AF65-F5344CB8AC3E}">
        <p14:creationId xmlns:p14="http://schemas.microsoft.com/office/powerpoint/2010/main" val="17213181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8-يتم نزع جزئ </a:t>
            </a:r>
            <a:r>
              <a:rPr lang="ar-SA" dirty="0" err="1" smtClean="0"/>
              <a:t>ماءحيث</a:t>
            </a:r>
            <a:r>
              <a:rPr lang="ar-SA" dirty="0" smtClean="0"/>
              <a:t> </a:t>
            </a:r>
            <a:r>
              <a:rPr lang="ar-SA" dirty="0" smtClean="0"/>
              <a:t>يقوم </a:t>
            </a:r>
            <a:r>
              <a:rPr lang="ar-SA" dirty="0" smtClean="0">
                <a:solidFill>
                  <a:srgbClr val="92D050"/>
                </a:solidFill>
              </a:rPr>
              <a:t>انزيم الاينوليز </a:t>
            </a:r>
            <a:r>
              <a:rPr lang="ar-SA" dirty="0" smtClean="0"/>
              <a:t>في وجود ايونات المغنيسيوم </a:t>
            </a:r>
            <a:r>
              <a:rPr lang="en-US" dirty="0" smtClean="0"/>
              <a:t>Mg++</a:t>
            </a:r>
          </a:p>
          <a:p>
            <a:r>
              <a:rPr lang="ar-SA" dirty="0" smtClean="0"/>
              <a:t>بتحضير جزئ حمض فوسفات -2-الجليسريك وينتزع جزيئي ماء مما يؤدي الى زياده الطاقه الكامنه في الرابطه الفوسفاتيه ويتكون جزيئين من حمض فوسفواينول البيروفيك كما بالمعادله :</a:t>
            </a:r>
            <a:endParaRPr lang="en-US" dirty="0"/>
          </a:p>
        </p:txBody>
      </p:sp>
    </p:spTree>
    <p:extLst>
      <p:ext uri="{BB962C8B-B14F-4D97-AF65-F5344CB8AC3E}">
        <p14:creationId xmlns:p14="http://schemas.microsoft.com/office/powerpoint/2010/main" val="38147316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ADIL\Desktop\New Folder\Picture 024.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7536422" cy="32004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12089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ar-SA" dirty="0" smtClean="0"/>
              <a:t>9-اخر خطوه يستفاد من الرابطه الفوسفاتيه عاليه الطاقه في جزئ حمض فوسفواينول البيروفيك ,حيث تنتقل مجموعتي الفوسفات الى جزيئين من</a:t>
            </a:r>
          </a:p>
          <a:p>
            <a:r>
              <a:rPr lang="en-US" dirty="0" smtClean="0"/>
              <a:t>ADP</a:t>
            </a:r>
          </a:p>
          <a:p>
            <a:pPr marL="0" indent="0">
              <a:buNone/>
            </a:pPr>
            <a:r>
              <a:rPr lang="ar-SA" dirty="0" smtClean="0"/>
              <a:t>   ليتحولا الى جزيئين من </a:t>
            </a:r>
          </a:p>
          <a:p>
            <a:pPr marL="0" indent="0">
              <a:buNone/>
            </a:pPr>
            <a:r>
              <a:rPr lang="en-US" dirty="0" smtClean="0"/>
              <a:t>ATP</a:t>
            </a:r>
          </a:p>
          <a:p>
            <a:pPr marL="0" indent="0">
              <a:buNone/>
            </a:pPr>
            <a:r>
              <a:rPr lang="ar-SA" dirty="0" smtClean="0"/>
              <a:t>   عاليه الطاقه .</a:t>
            </a:r>
          </a:p>
          <a:p>
            <a:pPr marL="0" indent="0">
              <a:buNone/>
            </a:pPr>
            <a:r>
              <a:rPr lang="ar-SA" dirty="0" smtClean="0"/>
              <a:t>   ويتحول جزيئي حمض فوسفواينول البيروفيك الى حمض البيروفيك .عمليه الفسفره تعتبر </a:t>
            </a:r>
          </a:p>
          <a:p>
            <a:pPr marL="0" indent="0">
              <a:buNone/>
            </a:pPr>
            <a:r>
              <a:rPr lang="en-US" dirty="0" err="1" smtClean="0"/>
              <a:t>Subtrate</a:t>
            </a:r>
            <a:r>
              <a:rPr lang="en-US" dirty="0" smtClean="0"/>
              <a:t> level </a:t>
            </a:r>
            <a:r>
              <a:rPr lang="en-US" dirty="0" err="1" smtClean="0"/>
              <a:t>phosphoylation</a:t>
            </a:r>
            <a:endParaRPr lang="en-US" dirty="0" smtClean="0"/>
          </a:p>
          <a:p>
            <a:pPr marL="0" indent="0">
              <a:buNone/>
            </a:pPr>
            <a:r>
              <a:rPr lang="ar-SA" dirty="0" smtClean="0"/>
              <a:t>يحفز التفاعل </a:t>
            </a:r>
            <a:r>
              <a:rPr lang="ar-SA" dirty="0" smtClean="0">
                <a:solidFill>
                  <a:srgbClr val="92D050"/>
                </a:solidFill>
              </a:rPr>
              <a:t>انزيم البيروفت كينيز </a:t>
            </a:r>
            <a:r>
              <a:rPr lang="ar-SA" dirty="0" smtClean="0"/>
              <a:t>في وجود ايونات المغنسيوم </a:t>
            </a:r>
            <a:endParaRPr lang="en-US" dirty="0"/>
          </a:p>
        </p:txBody>
      </p:sp>
    </p:spTree>
    <p:extLst>
      <p:ext uri="{BB962C8B-B14F-4D97-AF65-F5344CB8AC3E}">
        <p14:creationId xmlns:p14="http://schemas.microsoft.com/office/powerpoint/2010/main" val="41035338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ar-SA" dirty="0" smtClean="0"/>
              <a:t>يبداء التفاعل بجزيء واحد من سكر الجلوكوز واستنفت </a:t>
            </a:r>
          </a:p>
          <a:p>
            <a:pPr marL="0" indent="0">
              <a:buNone/>
            </a:pPr>
            <a:r>
              <a:rPr lang="ar-SA" dirty="0" smtClean="0"/>
              <a:t>الخليه جزيئين </a:t>
            </a:r>
          </a:p>
          <a:p>
            <a:pPr marL="0" indent="0">
              <a:buNone/>
            </a:pPr>
            <a:r>
              <a:rPr lang="ar-SA" dirty="0" smtClean="0"/>
              <a:t>من </a:t>
            </a:r>
            <a:r>
              <a:rPr lang="en-US" dirty="0" smtClean="0"/>
              <a:t>ATP</a:t>
            </a:r>
            <a:endParaRPr lang="ar-SA" dirty="0" smtClean="0"/>
          </a:p>
          <a:p>
            <a:pPr marL="0" indent="0">
              <a:buNone/>
            </a:pPr>
            <a:r>
              <a:rPr lang="ar-SA" dirty="0" smtClean="0"/>
              <a:t>في الخطوتين 1-2</a:t>
            </a:r>
          </a:p>
          <a:p>
            <a:pPr marL="0" indent="0">
              <a:buNone/>
            </a:pPr>
            <a:r>
              <a:rPr lang="ar-SA" dirty="0" smtClean="0"/>
              <a:t>وفي الخطوه 5 اخد التفاعل في التضاعف,وفي نهايه التحلل السكري يعطي جزيئين من حمض البيروفيك ,كما تم تخزين كميه من الطاقه على شكل جزيئين </a:t>
            </a:r>
          </a:p>
          <a:p>
            <a:pPr marL="0" indent="0">
              <a:buNone/>
            </a:pPr>
            <a:r>
              <a:rPr lang="en-US" dirty="0" smtClean="0"/>
              <a:t>NADH</a:t>
            </a:r>
            <a:r>
              <a:rPr lang="ar-SA" dirty="0" smtClean="0"/>
              <a:t>من</a:t>
            </a:r>
          </a:p>
          <a:p>
            <a:pPr marL="0" indent="0">
              <a:buNone/>
            </a:pPr>
            <a:r>
              <a:rPr lang="ar-SA" dirty="0" smtClean="0"/>
              <a:t>في الخطوه رقم 5وعلى شكل جزيئين من  </a:t>
            </a:r>
            <a:endParaRPr lang="en-US" dirty="0"/>
          </a:p>
          <a:p>
            <a:pPr marL="0" indent="0">
              <a:buNone/>
            </a:pPr>
            <a:r>
              <a:rPr lang="en-US" dirty="0" smtClean="0"/>
              <a:t>ATP</a:t>
            </a:r>
            <a:endParaRPr lang="en-US" dirty="0"/>
          </a:p>
          <a:p>
            <a:pPr marL="0" indent="0">
              <a:buNone/>
            </a:pPr>
            <a:r>
              <a:rPr lang="ar-SA" dirty="0" smtClean="0"/>
              <a:t> في الخطوه رقم 6وجزيئين اخرين من </a:t>
            </a:r>
          </a:p>
          <a:p>
            <a:pPr marL="0" indent="0">
              <a:buNone/>
            </a:pPr>
            <a:r>
              <a:rPr lang="ar-SA" dirty="0" smtClean="0"/>
              <a:t>في الخطوه رقم 9 ,اي ان المحصله النهائيه للطاقه في التحلل السكري تتضح</a:t>
            </a:r>
          </a:p>
          <a:p>
            <a:pPr marL="0" indent="0">
              <a:buNone/>
            </a:pPr>
            <a:r>
              <a:rPr lang="ar-SA" dirty="0" smtClean="0"/>
              <a:t> بالمعادله</a:t>
            </a:r>
            <a:endParaRPr lang="en-US" dirty="0"/>
          </a:p>
        </p:txBody>
      </p:sp>
    </p:spTree>
    <p:extLst>
      <p:ext uri="{BB962C8B-B14F-4D97-AF65-F5344CB8AC3E}">
        <p14:creationId xmlns:p14="http://schemas.microsoft.com/office/powerpoint/2010/main" val="38056707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90000"/>
              </a:lnSpc>
              <a:buNone/>
              <a:defRPr/>
            </a:pPr>
            <a:r>
              <a:rPr lang="en-US" sz="2800" b="1" dirty="0" smtClean="0">
                <a:solidFill>
                  <a:srgbClr val="FF6600"/>
                </a:solidFill>
              </a:rPr>
              <a:t>Glucose</a:t>
            </a:r>
            <a:r>
              <a:rPr lang="ar-SA" sz="2800" b="1" dirty="0" smtClean="0">
                <a:solidFill>
                  <a:srgbClr val="FF6600"/>
                </a:solidFill>
              </a:rPr>
              <a:t>  </a:t>
            </a:r>
            <a:r>
              <a:rPr lang="en-US" sz="2400" dirty="0" smtClean="0"/>
              <a:t> </a:t>
            </a:r>
            <a:r>
              <a:rPr lang="en-US" sz="2400" dirty="0"/>
              <a:t>+ 2 NAD</a:t>
            </a:r>
            <a:r>
              <a:rPr lang="en-US" sz="2400" baseline="30000" dirty="0" smtClean="0"/>
              <a:t>+</a:t>
            </a:r>
            <a:r>
              <a:rPr lang="en-US" sz="2400" dirty="0" smtClean="0"/>
              <a:t> </a:t>
            </a:r>
            <a:r>
              <a:rPr lang="en-US" sz="2400" dirty="0"/>
              <a:t>+ </a:t>
            </a:r>
            <a:r>
              <a:rPr lang="ar-SA" sz="2400" dirty="0" smtClean="0"/>
              <a:t>4</a:t>
            </a:r>
            <a:r>
              <a:rPr lang="en-US" sz="2400" dirty="0" smtClean="0"/>
              <a:t>ADP + </a:t>
            </a:r>
            <a:r>
              <a:rPr lang="en-US" sz="2400" dirty="0"/>
              <a:t>2P</a:t>
            </a:r>
            <a:r>
              <a:rPr lang="en-US" sz="2400" baseline="-25000" dirty="0"/>
              <a:t>i</a:t>
            </a:r>
            <a:r>
              <a:rPr lang="en-US" dirty="0"/>
              <a:t>  </a:t>
            </a:r>
            <a:r>
              <a:rPr lang="en-US" dirty="0" smtClean="0"/>
              <a:t>+2ATP                              </a:t>
            </a:r>
            <a:endParaRPr lang="ar-SA" dirty="0"/>
          </a:p>
          <a:p>
            <a:pPr>
              <a:lnSpc>
                <a:spcPct val="90000"/>
              </a:lnSpc>
              <a:buNone/>
              <a:defRPr/>
            </a:pPr>
            <a:r>
              <a:rPr lang="ar-SA" dirty="0"/>
              <a:t>    </a:t>
            </a:r>
            <a:r>
              <a:rPr lang="ar-SA" dirty="0" smtClean="0"/>
              <a:t>                                    </a:t>
            </a:r>
            <a:r>
              <a:rPr lang="en-US" sz="2400" b="1" dirty="0">
                <a:solidFill>
                  <a:srgbClr val="FF6600"/>
                </a:solidFill>
              </a:rPr>
              <a:t>O</a:t>
            </a:r>
            <a:r>
              <a:rPr lang="en-US" sz="2000" b="1" dirty="0">
                <a:solidFill>
                  <a:srgbClr val="FF6600"/>
                </a:solidFill>
              </a:rPr>
              <a:t> </a:t>
            </a:r>
            <a:endParaRPr lang="en-US" sz="2000" b="1" dirty="0" smtClean="0">
              <a:solidFill>
                <a:srgbClr val="FF6600"/>
              </a:solidFill>
            </a:endParaRPr>
          </a:p>
          <a:p>
            <a:pPr>
              <a:lnSpc>
                <a:spcPct val="90000"/>
              </a:lnSpc>
              <a:buNone/>
              <a:defRPr/>
            </a:pPr>
            <a:r>
              <a:rPr lang="en-US" sz="2400" b="1" dirty="0" smtClean="0">
                <a:solidFill>
                  <a:srgbClr val="FF6600"/>
                </a:solidFill>
              </a:rPr>
              <a:t>2CH</a:t>
            </a:r>
            <a:r>
              <a:rPr lang="en-US" sz="2400" b="1" baseline="-25000" dirty="0" smtClean="0">
                <a:solidFill>
                  <a:srgbClr val="FF6600"/>
                </a:solidFill>
              </a:rPr>
              <a:t>3</a:t>
            </a:r>
            <a:r>
              <a:rPr lang="en-US" sz="2400" b="1" dirty="0" smtClean="0">
                <a:solidFill>
                  <a:srgbClr val="FF6600"/>
                </a:solidFill>
              </a:rPr>
              <a:t> C – COO </a:t>
            </a:r>
            <a:r>
              <a:rPr lang="en-US" sz="2400" dirty="0" smtClean="0"/>
              <a:t>+ 2 NADH + 4 ATP +2ADP+2H2O</a:t>
            </a:r>
            <a:endParaRPr lang="ar-SA" sz="2400" dirty="0" smtClean="0"/>
          </a:p>
          <a:p>
            <a:pPr>
              <a:lnSpc>
                <a:spcPct val="90000"/>
              </a:lnSpc>
              <a:buNone/>
              <a:defRPr/>
            </a:pPr>
            <a:r>
              <a:rPr lang="ar-SA" sz="2000" dirty="0" smtClean="0">
                <a:solidFill>
                  <a:srgbClr val="00FF00"/>
                </a:solidFill>
              </a:rPr>
              <a:t>                                                        </a:t>
            </a:r>
            <a:r>
              <a:rPr lang="ar-SA" b="1" dirty="0">
                <a:solidFill>
                  <a:srgbClr val="00FF00"/>
                </a:solidFill>
              </a:rPr>
              <a:t>بايروفيت </a:t>
            </a:r>
            <a:endParaRPr lang="en-US" b="1" dirty="0">
              <a:solidFill>
                <a:srgbClr val="00FF00"/>
              </a:solidFill>
            </a:endParaRPr>
          </a:p>
          <a:p>
            <a:pPr marL="0" indent="0">
              <a:buNone/>
            </a:pPr>
            <a:r>
              <a:rPr lang="ar-SA" dirty="0" smtClean="0"/>
              <a:t>ويتضح من المعادله ان الخليه وفرت جزيئين من الجزيئات عاليه الطاقه على شكل </a:t>
            </a:r>
            <a:endParaRPr lang="en-US" dirty="0"/>
          </a:p>
          <a:p>
            <a:pPr marL="0" indent="0">
              <a:buNone/>
            </a:pPr>
            <a:r>
              <a:rPr lang="en-US" dirty="0" smtClean="0"/>
              <a:t> </a:t>
            </a:r>
            <a:r>
              <a:rPr lang="ar-SA" dirty="0" smtClean="0"/>
              <a:t>وجزيئين على شكل</a:t>
            </a:r>
            <a:r>
              <a:rPr lang="en-US" dirty="0"/>
              <a:t> </a:t>
            </a:r>
            <a:r>
              <a:rPr lang="en-US" dirty="0" smtClean="0"/>
              <a:t>NADH</a:t>
            </a:r>
          </a:p>
          <a:p>
            <a:pPr marL="0" indent="0">
              <a:buNone/>
            </a:pPr>
            <a:r>
              <a:rPr lang="en-US" dirty="0" smtClean="0"/>
              <a:t> </a:t>
            </a:r>
            <a:r>
              <a:rPr lang="ar-SA" dirty="0" smtClean="0"/>
              <a:t>وتحلل جزئ واحد من سكر الجلوكوز. </a:t>
            </a:r>
            <a:r>
              <a:rPr lang="en-US" dirty="0" smtClean="0"/>
              <a:t>ATP</a:t>
            </a:r>
            <a:endParaRPr lang="en-US" dirty="0"/>
          </a:p>
        </p:txBody>
      </p:sp>
    </p:spTree>
    <p:extLst>
      <p:ext uri="{BB962C8B-B14F-4D97-AF65-F5344CB8AC3E}">
        <p14:creationId xmlns:p14="http://schemas.microsoft.com/office/powerpoint/2010/main" val="27321062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Oval 23"/>
          <p:cNvSpPr>
            <a:spLocks noChangeArrowheads="1"/>
          </p:cNvSpPr>
          <p:nvPr/>
        </p:nvSpPr>
        <p:spPr bwMode="auto">
          <a:xfrm>
            <a:off x="4322763" y="5932488"/>
            <a:ext cx="2303462" cy="838200"/>
          </a:xfrm>
          <a:prstGeom prst="ellipse">
            <a:avLst/>
          </a:prstGeom>
          <a:solidFill>
            <a:srgbClr val="FF99CC">
              <a:alpha val="54901"/>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49155" name="Rectangle 22"/>
          <p:cNvSpPr>
            <a:spLocks noChangeArrowheads="1"/>
          </p:cNvSpPr>
          <p:nvPr/>
        </p:nvSpPr>
        <p:spPr bwMode="auto">
          <a:xfrm>
            <a:off x="609600" y="5638800"/>
            <a:ext cx="2971800" cy="381000"/>
          </a:xfrm>
          <a:prstGeom prst="rect">
            <a:avLst/>
          </a:prstGeom>
          <a:solidFill>
            <a:srgbClr val="CCFFFF">
              <a:alpha val="50195"/>
            </a:srgb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49156" name="Rectangle 21"/>
          <p:cNvSpPr>
            <a:spLocks noChangeArrowheads="1"/>
          </p:cNvSpPr>
          <p:nvPr/>
        </p:nvSpPr>
        <p:spPr bwMode="auto">
          <a:xfrm>
            <a:off x="533400" y="4343400"/>
            <a:ext cx="1524000" cy="381000"/>
          </a:xfrm>
          <a:prstGeom prst="rect">
            <a:avLst/>
          </a:prstGeom>
          <a:solidFill>
            <a:srgbClr val="CCFFFF">
              <a:alpha val="50195"/>
            </a:srgb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49157" name="Rectangle 20"/>
          <p:cNvSpPr>
            <a:spLocks noChangeArrowheads="1"/>
          </p:cNvSpPr>
          <p:nvPr/>
        </p:nvSpPr>
        <p:spPr bwMode="auto">
          <a:xfrm>
            <a:off x="609600" y="3505200"/>
            <a:ext cx="4343400" cy="381000"/>
          </a:xfrm>
          <a:prstGeom prst="rect">
            <a:avLst/>
          </a:prstGeom>
          <a:solidFill>
            <a:srgbClr val="CCFFFF">
              <a:alpha val="50195"/>
            </a:srgb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49158" name="Rectangle 19"/>
          <p:cNvSpPr>
            <a:spLocks noChangeArrowheads="1"/>
          </p:cNvSpPr>
          <p:nvPr/>
        </p:nvSpPr>
        <p:spPr bwMode="auto">
          <a:xfrm>
            <a:off x="533400" y="2590800"/>
            <a:ext cx="4419600" cy="457200"/>
          </a:xfrm>
          <a:prstGeom prst="rect">
            <a:avLst/>
          </a:prstGeom>
          <a:solidFill>
            <a:srgbClr val="CCFFFF">
              <a:alpha val="50195"/>
            </a:srgb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49159" name="Rectangle 18"/>
          <p:cNvSpPr>
            <a:spLocks noChangeArrowheads="1"/>
          </p:cNvSpPr>
          <p:nvPr/>
        </p:nvSpPr>
        <p:spPr bwMode="auto">
          <a:xfrm>
            <a:off x="533400" y="457200"/>
            <a:ext cx="2895600" cy="1295400"/>
          </a:xfrm>
          <a:prstGeom prst="rect">
            <a:avLst/>
          </a:prstGeom>
          <a:solidFill>
            <a:srgbClr val="CCFFFF">
              <a:alpha val="50195"/>
            </a:srgb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49160" name="Text Box 2"/>
          <p:cNvSpPr txBox="1">
            <a:spLocks noChangeArrowheads="1"/>
          </p:cNvSpPr>
          <p:nvPr/>
        </p:nvSpPr>
        <p:spPr bwMode="auto">
          <a:xfrm>
            <a:off x="457200" y="0"/>
            <a:ext cx="8686800" cy="701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rtl="0" eaLnBrk="1" hangingPunct="1">
              <a:lnSpc>
                <a:spcPct val="95000"/>
              </a:lnSpc>
            </a:pPr>
            <a:r>
              <a:rPr lang="en-US" altLang="en-US" sz="2800" dirty="0">
                <a:cs typeface="Times New Roman" panose="02020603050405020304" pitchFamily="18" charset="0"/>
              </a:rPr>
              <a:t>                        </a:t>
            </a:r>
            <a:r>
              <a:rPr lang="en-US" altLang="en-US" sz="2800" dirty="0">
                <a:solidFill>
                  <a:srgbClr val="00A479"/>
                </a:solidFill>
                <a:cs typeface="Times New Roman" panose="02020603050405020304" pitchFamily="18" charset="0"/>
              </a:rPr>
              <a:t>Glyceraldehyde 3-phosphate</a:t>
            </a:r>
          </a:p>
          <a:p>
            <a:pPr algn="l" rtl="0" eaLnBrk="1" hangingPunct="1">
              <a:lnSpc>
                <a:spcPct val="95000"/>
              </a:lnSpc>
            </a:pPr>
            <a:r>
              <a:rPr lang="en-US" altLang="en-US" sz="2800" dirty="0">
                <a:solidFill>
                  <a:srgbClr val="E23858"/>
                </a:solidFill>
                <a:cs typeface="Times New Roman" panose="02020603050405020304" pitchFamily="18" charset="0"/>
              </a:rPr>
              <a:t>  glyceraldehyde </a:t>
            </a:r>
            <a:r>
              <a:rPr lang="en-US" altLang="en-US" sz="2800" dirty="0">
                <a:solidFill>
                  <a:schemeClr val="accent1"/>
                </a:solidFill>
                <a:cs typeface="Times New Roman" panose="02020603050405020304" pitchFamily="18" charset="0"/>
              </a:rPr>
              <a:t>                                 </a:t>
            </a:r>
            <a:r>
              <a:rPr lang="en-US" altLang="en-US" sz="2800" dirty="0">
                <a:solidFill>
                  <a:srgbClr val="00A479"/>
                </a:solidFill>
                <a:cs typeface="Times New Roman" panose="02020603050405020304" pitchFamily="18" charset="0"/>
              </a:rPr>
              <a:t>NAD</a:t>
            </a:r>
            <a:r>
              <a:rPr lang="en-US" altLang="en-US" sz="2800" baseline="30000" dirty="0">
                <a:solidFill>
                  <a:srgbClr val="00A479"/>
                </a:solidFill>
                <a:cs typeface="Times New Roman" panose="02020603050405020304" pitchFamily="18" charset="0"/>
              </a:rPr>
              <a:t>+</a:t>
            </a:r>
            <a:r>
              <a:rPr lang="en-US" altLang="en-US" sz="2800" dirty="0">
                <a:solidFill>
                  <a:srgbClr val="00A479"/>
                </a:solidFill>
                <a:cs typeface="Times New Roman" panose="02020603050405020304" pitchFamily="18" charset="0"/>
              </a:rPr>
              <a:t> + P</a:t>
            </a:r>
            <a:r>
              <a:rPr lang="en-US" altLang="en-US" sz="2800" baseline="-20000" dirty="0">
                <a:solidFill>
                  <a:srgbClr val="00A479"/>
                </a:solidFill>
                <a:cs typeface="Times New Roman" panose="02020603050405020304" pitchFamily="18" charset="0"/>
              </a:rPr>
              <a:t>i</a:t>
            </a:r>
          </a:p>
          <a:p>
            <a:pPr algn="ctr" rtl="0" eaLnBrk="1" hangingPunct="1">
              <a:lnSpc>
                <a:spcPct val="95000"/>
              </a:lnSpc>
            </a:pPr>
            <a:r>
              <a:rPr lang="en-US" altLang="en-US" sz="2800" dirty="0">
                <a:solidFill>
                  <a:srgbClr val="E23858"/>
                </a:solidFill>
                <a:cs typeface="Times New Roman" panose="02020603050405020304" pitchFamily="18" charset="0"/>
              </a:rPr>
              <a:t>3-phosphate  </a:t>
            </a:r>
            <a:r>
              <a:rPr lang="en-US" altLang="en-US" sz="2800" dirty="0">
                <a:solidFill>
                  <a:schemeClr val="accent1"/>
                </a:solidFill>
                <a:cs typeface="Times New Roman" panose="02020603050405020304" pitchFamily="18" charset="0"/>
              </a:rPr>
              <a:t>                              </a:t>
            </a:r>
            <a:r>
              <a:rPr lang="en-US" altLang="en-US" sz="2800" dirty="0">
                <a:solidFill>
                  <a:srgbClr val="00A479"/>
                </a:solidFill>
                <a:cs typeface="Times New Roman" panose="02020603050405020304" pitchFamily="18" charset="0"/>
              </a:rPr>
              <a:t>NADH + H</a:t>
            </a:r>
            <a:r>
              <a:rPr lang="en-US" altLang="en-US" sz="2800" baseline="30000" dirty="0">
                <a:solidFill>
                  <a:srgbClr val="00A479"/>
                </a:solidFill>
                <a:cs typeface="Times New Roman" panose="02020603050405020304" pitchFamily="18" charset="0"/>
              </a:rPr>
              <a:t>+</a:t>
            </a:r>
          </a:p>
          <a:p>
            <a:pPr algn="l" rtl="0" eaLnBrk="1" hangingPunct="1">
              <a:lnSpc>
                <a:spcPct val="95000"/>
              </a:lnSpc>
            </a:pPr>
            <a:r>
              <a:rPr lang="en-US" altLang="en-US" sz="2800" dirty="0">
                <a:solidFill>
                  <a:schemeClr val="accent1"/>
                </a:solidFill>
                <a:cs typeface="Times New Roman" panose="02020603050405020304" pitchFamily="18" charset="0"/>
              </a:rPr>
              <a:t>  </a:t>
            </a:r>
            <a:r>
              <a:rPr lang="en-US" altLang="en-US" sz="2800" dirty="0">
                <a:solidFill>
                  <a:srgbClr val="E23858"/>
                </a:solidFill>
                <a:cs typeface="Times New Roman" panose="02020603050405020304" pitchFamily="18" charset="0"/>
              </a:rPr>
              <a:t>dehydrogenase</a:t>
            </a:r>
          </a:p>
          <a:p>
            <a:pPr algn="l" rtl="0" eaLnBrk="1" hangingPunct="1"/>
            <a:r>
              <a:rPr lang="en-US" altLang="en-US" sz="2800" dirty="0">
                <a:solidFill>
                  <a:schemeClr val="accent1"/>
                </a:solidFill>
                <a:cs typeface="Times New Roman" panose="02020603050405020304" pitchFamily="18" charset="0"/>
              </a:rPr>
              <a:t>                               </a:t>
            </a:r>
            <a:r>
              <a:rPr lang="en-US" altLang="en-US" sz="2400" b="1" dirty="0">
                <a:solidFill>
                  <a:srgbClr val="00A479"/>
                </a:solidFill>
                <a:cs typeface="Times New Roman" panose="02020603050405020304" pitchFamily="18" charset="0"/>
              </a:rPr>
              <a:t>1,3-Bisphosphoglycerate</a:t>
            </a:r>
          </a:p>
          <a:p>
            <a:pPr algn="l" rtl="0" eaLnBrk="1" hangingPunct="1"/>
            <a:r>
              <a:rPr lang="en-US" altLang="en-US" sz="2800" dirty="0">
                <a:solidFill>
                  <a:schemeClr val="accent1"/>
                </a:solidFill>
                <a:cs typeface="Times New Roman" panose="02020603050405020304" pitchFamily="18" charset="0"/>
              </a:rPr>
              <a:t>                                                          </a:t>
            </a:r>
            <a:r>
              <a:rPr lang="en-US" altLang="en-US" sz="2800" dirty="0">
                <a:solidFill>
                  <a:srgbClr val="00A479"/>
                </a:solidFill>
                <a:cs typeface="Times New Roman" panose="02020603050405020304" pitchFamily="18" charset="0"/>
              </a:rPr>
              <a:t>ADP</a:t>
            </a:r>
          </a:p>
          <a:p>
            <a:pPr algn="l" rtl="0" eaLnBrk="1" hangingPunct="1"/>
            <a:r>
              <a:rPr lang="en-US" altLang="en-US" sz="2800" dirty="0">
                <a:solidFill>
                  <a:srgbClr val="E23858"/>
                </a:solidFill>
                <a:cs typeface="Times New Roman" panose="02020603050405020304" pitchFamily="18" charset="0"/>
              </a:rPr>
              <a:t>  phosphoglycerate kinase</a:t>
            </a:r>
            <a:r>
              <a:rPr lang="en-US" altLang="en-US" sz="2800" dirty="0">
                <a:solidFill>
                  <a:schemeClr val="accent1"/>
                </a:solidFill>
                <a:cs typeface="Times New Roman" panose="02020603050405020304" pitchFamily="18" charset="0"/>
              </a:rPr>
              <a:t>                  </a:t>
            </a:r>
            <a:r>
              <a:rPr lang="en-US" altLang="en-US" sz="2800" dirty="0">
                <a:solidFill>
                  <a:srgbClr val="00A479"/>
                </a:solidFill>
                <a:cs typeface="Times New Roman" panose="02020603050405020304" pitchFamily="18" charset="0"/>
              </a:rPr>
              <a:t>ATP</a:t>
            </a:r>
          </a:p>
          <a:p>
            <a:pPr algn="l" rtl="0" eaLnBrk="1" hangingPunct="1"/>
            <a:r>
              <a:rPr lang="en-US" altLang="en-US" sz="2800" dirty="0">
                <a:solidFill>
                  <a:schemeClr val="accent1"/>
                </a:solidFill>
                <a:cs typeface="Times New Roman" panose="02020603050405020304" pitchFamily="18" charset="0"/>
              </a:rPr>
              <a:t>                                  </a:t>
            </a:r>
            <a:r>
              <a:rPr lang="en-US" altLang="en-US" sz="2400" b="1" dirty="0">
                <a:solidFill>
                  <a:srgbClr val="00A479"/>
                </a:solidFill>
                <a:cs typeface="Times New Roman" panose="02020603050405020304" pitchFamily="18" charset="0"/>
              </a:rPr>
              <a:t>3-Phosphoglycerate</a:t>
            </a:r>
          </a:p>
          <a:p>
            <a:pPr algn="l" rtl="0" eaLnBrk="1" hangingPunct="1"/>
            <a:r>
              <a:rPr lang="en-US" altLang="en-US" sz="2800" dirty="0">
                <a:solidFill>
                  <a:srgbClr val="E23858"/>
                </a:solidFill>
                <a:cs typeface="Times New Roman" panose="02020603050405020304" pitchFamily="18" charset="0"/>
              </a:rPr>
              <a:t>   </a:t>
            </a:r>
            <a:r>
              <a:rPr lang="en-US" altLang="en-US" sz="2800" dirty="0" err="1">
                <a:solidFill>
                  <a:srgbClr val="E23858"/>
                </a:solidFill>
                <a:cs typeface="Times New Roman" panose="02020603050405020304" pitchFamily="18" charset="0"/>
              </a:rPr>
              <a:t>phosphoglyceromutase</a:t>
            </a:r>
            <a:endParaRPr lang="en-US" altLang="en-US" sz="2800" dirty="0">
              <a:solidFill>
                <a:srgbClr val="E23858"/>
              </a:solidFill>
              <a:cs typeface="Times New Roman" panose="02020603050405020304" pitchFamily="18" charset="0"/>
            </a:endParaRPr>
          </a:p>
          <a:p>
            <a:pPr algn="l" rtl="0" eaLnBrk="1" hangingPunct="1"/>
            <a:r>
              <a:rPr lang="en-US" altLang="en-US" sz="2800" dirty="0">
                <a:solidFill>
                  <a:schemeClr val="accent1"/>
                </a:solidFill>
                <a:cs typeface="Times New Roman" panose="02020603050405020304" pitchFamily="18" charset="0"/>
              </a:rPr>
              <a:t>                                  </a:t>
            </a:r>
            <a:r>
              <a:rPr lang="en-US" altLang="en-US" sz="2400" dirty="0">
                <a:solidFill>
                  <a:srgbClr val="00A479"/>
                </a:solidFill>
                <a:cs typeface="Times New Roman" panose="02020603050405020304" pitchFamily="18" charset="0"/>
              </a:rPr>
              <a:t>2-Phosphoglycerate</a:t>
            </a:r>
          </a:p>
          <a:p>
            <a:pPr algn="l" rtl="0" eaLnBrk="1" hangingPunct="1"/>
            <a:r>
              <a:rPr lang="en-US" altLang="en-US" sz="2800" dirty="0">
                <a:solidFill>
                  <a:schemeClr val="accent1"/>
                </a:solidFill>
                <a:cs typeface="Times New Roman" panose="02020603050405020304" pitchFamily="18" charset="0"/>
              </a:rPr>
              <a:t> </a:t>
            </a:r>
            <a:r>
              <a:rPr lang="en-US" altLang="en-US" sz="2800" dirty="0" err="1">
                <a:solidFill>
                  <a:srgbClr val="E23858"/>
                </a:solidFill>
                <a:cs typeface="Times New Roman" panose="02020603050405020304" pitchFamily="18" charset="0"/>
              </a:rPr>
              <a:t>enolase</a:t>
            </a:r>
            <a:r>
              <a:rPr lang="en-US" altLang="en-US" sz="2800" dirty="0">
                <a:solidFill>
                  <a:srgbClr val="E23858"/>
                </a:solidFill>
                <a:cs typeface="Times New Roman" panose="02020603050405020304" pitchFamily="18" charset="0"/>
              </a:rPr>
              <a:t>  </a:t>
            </a:r>
            <a:r>
              <a:rPr lang="en-US" altLang="en-US" sz="2800" dirty="0">
                <a:solidFill>
                  <a:schemeClr val="accent1"/>
                </a:solidFill>
                <a:cs typeface="Times New Roman" panose="02020603050405020304" pitchFamily="18" charset="0"/>
              </a:rPr>
              <a:t>                                            </a:t>
            </a:r>
            <a:r>
              <a:rPr lang="en-US" altLang="en-US" sz="2800" dirty="0">
                <a:solidFill>
                  <a:srgbClr val="00A479"/>
                </a:solidFill>
                <a:cs typeface="Times New Roman" panose="02020603050405020304" pitchFamily="18" charset="0"/>
              </a:rPr>
              <a:t>H</a:t>
            </a:r>
            <a:r>
              <a:rPr lang="en-US" altLang="en-US" sz="2800" baseline="-20000" dirty="0">
                <a:solidFill>
                  <a:srgbClr val="00A479"/>
                </a:solidFill>
                <a:cs typeface="Times New Roman" panose="02020603050405020304" pitchFamily="18" charset="0"/>
              </a:rPr>
              <a:t>2</a:t>
            </a:r>
            <a:r>
              <a:rPr lang="en-US" altLang="en-US" sz="2800" dirty="0">
                <a:solidFill>
                  <a:srgbClr val="00A479"/>
                </a:solidFill>
                <a:cs typeface="Times New Roman" panose="02020603050405020304" pitchFamily="18" charset="0"/>
              </a:rPr>
              <a:t>O</a:t>
            </a:r>
          </a:p>
          <a:p>
            <a:pPr algn="l" rtl="0" eaLnBrk="1" hangingPunct="1"/>
            <a:r>
              <a:rPr lang="en-US" altLang="en-US" sz="2800" dirty="0">
                <a:solidFill>
                  <a:schemeClr val="accent1"/>
                </a:solidFill>
                <a:cs typeface="Times New Roman" panose="02020603050405020304" pitchFamily="18" charset="0"/>
              </a:rPr>
              <a:t>                              </a:t>
            </a:r>
            <a:r>
              <a:rPr lang="en-US" altLang="en-US" sz="2400" dirty="0">
                <a:solidFill>
                  <a:srgbClr val="00A479"/>
                </a:solidFill>
                <a:cs typeface="Times New Roman" panose="02020603050405020304" pitchFamily="18" charset="0"/>
              </a:rPr>
              <a:t>Phosphoenolpyruvate</a:t>
            </a:r>
          </a:p>
          <a:p>
            <a:pPr algn="l" rtl="0" eaLnBrk="1" hangingPunct="1"/>
            <a:r>
              <a:rPr lang="en-US" altLang="en-US" sz="2800" dirty="0">
                <a:solidFill>
                  <a:schemeClr val="accent1"/>
                </a:solidFill>
                <a:cs typeface="Times New Roman" panose="02020603050405020304" pitchFamily="18" charset="0"/>
              </a:rPr>
              <a:t>                                                            </a:t>
            </a:r>
            <a:r>
              <a:rPr lang="en-US" altLang="en-US" sz="2800" dirty="0">
                <a:solidFill>
                  <a:srgbClr val="00A479"/>
                </a:solidFill>
                <a:cs typeface="Times New Roman" panose="02020603050405020304" pitchFamily="18" charset="0"/>
              </a:rPr>
              <a:t>ADP</a:t>
            </a:r>
          </a:p>
          <a:p>
            <a:pPr algn="l" rtl="0" eaLnBrk="1" hangingPunct="1"/>
            <a:r>
              <a:rPr lang="en-US" altLang="en-US" sz="2800" dirty="0">
                <a:solidFill>
                  <a:schemeClr val="accent1"/>
                </a:solidFill>
                <a:cs typeface="Times New Roman" panose="02020603050405020304" pitchFamily="18" charset="0"/>
              </a:rPr>
              <a:t>   </a:t>
            </a:r>
            <a:r>
              <a:rPr lang="en-US" altLang="en-US" sz="2800" dirty="0">
                <a:solidFill>
                  <a:srgbClr val="E23858"/>
                </a:solidFill>
                <a:cs typeface="Times New Roman" panose="02020603050405020304" pitchFamily="18" charset="0"/>
              </a:rPr>
              <a:t>pyruvate kinase</a:t>
            </a:r>
            <a:r>
              <a:rPr lang="en-US" altLang="en-US" sz="2800" dirty="0">
                <a:solidFill>
                  <a:schemeClr val="accent1"/>
                </a:solidFill>
                <a:cs typeface="Times New Roman" panose="02020603050405020304" pitchFamily="18" charset="0"/>
              </a:rPr>
              <a:t>                                 </a:t>
            </a:r>
            <a:r>
              <a:rPr lang="en-US" altLang="en-US" sz="2800" dirty="0">
                <a:solidFill>
                  <a:srgbClr val="00A479"/>
                </a:solidFill>
                <a:cs typeface="Times New Roman" panose="02020603050405020304" pitchFamily="18" charset="0"/>
              </a:rPr>
              <a:t>ATP</a:t>
            </a:r>
          </a:p>
          <a:p>
            <a:pPr algn="l" rtl="0" eaLnBrk="1" hangingPunct="1"/>
            <a:r>
              <a:rPr lang="en-US" altLang="en-US" sz="2800" dirty="0">
                <a:solidFill>
                  <a:schemeClr val="accent1"/>
                </a:solidFill>
                <a:cs typeface="Times New Roman" panose="02020603050405020304" pitchFamily="18" charset="0"/>
              </a:rPr>
              <a:t>                                          </a:t>
            </a:r>
            <a:r>
              <a:rPr lang="en-US" altLang="en-US" sz="2800" dirty="0">
                <a:solidFill>
                  <a:srgbClr val="00A479"/>
                </a:solidFill>
                <a:latin typeface="Arial Black" panose="020B0A04020102020204" pitchFamily="34" charset="0"/>
                <a:cs typeface="Times New Roman" panose="02020603050405020304" pitchFamily="18" charset="0"/>
              </a:rPr>
              <a:t>Pyruvate</a:t>
            </a:r>
          </a:p>
        </p:txBody>
      </p:sp>
      <p:sp>
        <p:nvSpPr>
          <p:cNvPr id="49161" name="Line 3"/>
          <p:cNvSpPr>
            <a:spLocks noChangeShapeType="1"/>
          </p:cNvSpPr>
          <p:nvPr/>
        </p:nvSpPr>
        <p:spPr bwMode="auto">
          <a:xfrm>
            <a:off x="5257800" y="533400"/>
            <a:ext cx="0" cy="1219200"/>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62" name="Line 4"/>
          <p:cNvSpPr>
            <a:spLocks noChangeShapeType="1"/>
          </p:cNvSpPr>
          <p:nvPr/>
        </p:nvSpPr>
        <p:spPr bwMode="auto">
          <a:xfrm flipH="1">
            <a:off x="5286375" y="2071688"/>
            <a:ext cx="46038" cy="904875"/>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63" name="Line 5"/>
          <p:cNvSpPr>
            <a:spLocks noChangeShapeType="1"/>
          </p:cNvSpPr>
          <p:nvPr/>
        </p:nvSpPr>
        <p:spPr bwMode="auto">
          <a:xfrm>
            <a:off x="5257800" y="3352800"/>
            <a:ext cx="0" cy="658813"/>
          </a:xfrm>
          <a:prstGeom prst="line">
            <a:avLst/>
          </a:prstGeom>
          <a:noFill/>
          <a:ln w="635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64" name="Line 6"/>
          <p:cNvSpPr>
            <a:spLocks noChangeShapeType="1"/>
          </p:cNvSpPr>
          <p:nvPr/>
        </p:nvSpPr>
        <p:spPr bwMode="auto">
          <a:xfrm>
            <a:off x="5257800" y="4267200"/>
            <a:ext cx="0" cy="533400"/>
          </a:xfrm>
          <a:prstGeom prst="line">
            <a:avLst/>
          </a:prstGeom>
          <a:noFill/>
          <a:ln w="635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65" name="Line 7"/>
          <p:cNvSpPr>
            <a:spLocks noChangeShapeType="1"/>
          </p:cNvSpPr>
          <p:nvPr/>
        </p:nvSpPr>
        <p:spPr bwMode="auto">
          <a:xfrm>
            <a:off x="5257800" y="5181600"/>
            <a:ext cx="0" cy="838200"/>
          </a:xfrm>
          <a:prstGeom prst="line">
            <a:avLst/>
          </a:prstGeom>
          <a:noFill/>
          <a:ln w="635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66" name="Arc 8"/>
          <p:cNvSpPr>
            <a:spLocks/>
          </p:cNvSpPr>
          <p:nvPr/>
        </p:nvSpPr>
        <p:spPr bwMode="auto">
          <a:xfrm rot="10800000">
            <a:off x="5334000" y="4495800"/>
            <a:ext cx="838200" cy="119063"/>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tx1"/>
            </a:solidFill>
            <a:round/>
            <a:headEnd type="arrow" w="med" len="me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t>         </a:t>
            </a:r>
            <a:endParaRPr lang="ar-SA" altLang="en-US"/>
          </a:p>
        </p:txBody>
      </p:sp>
      <p:sp>
        <p:nvSpPr>
          <p:cNvPr id="49167" name="Arc 10"/>
          <p:cNvSpPr>
            <a:spLocks/>
          </p:cNvSpPr>
          <p:nvPr/>
        </p:nvSpPr>
        <p:spPr bwMode="auto">
          <a:xfrm flipH="1">
            <a:off x="5410200" y="685800"/>
            <a:ext cx="762000" cy="304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49168" name="Line 11"/>
          <p:cNvSpPr>
            <a:spLocks noChangeShapeType="1"/>
          </p:cNvSpPr>
          <p:nvPr/>
        </p:nvSpPr>
        <p:spPr bwMode="auto">
          <a:xfrm>
            <a:off x="5410200" y="914400"/>
            <a:ext cx="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69" name="Arc 12"/>
          <p:cNvSpPr>
            <a:spLocks/>
          </p:cNvSpPr>
          <p:nvPr/>
        </p:nvSpPr>
        <p:spPr bwMode="auto">
          <a:xfrm rot="10800000">
            <a:off x="5410200" y="990600"/>
            <a:ext cx="749300" cy="2095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tx1"/>
            </a:solidFill>
            <a:round/>
            <a:headEnd type="arrow" w="med" len="me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49170" name="Arc 13"/>
          <p:cNvSpPr>
            <a:spLocks/>
          </p:cNvSpPr>
          <p:nvPr/>
        </p:nvSpPr>
        <p:spPr bwMode="auto">
          <a:xfrm flipH="1">
            <a:off x="5334000" y="2286000"/>
            <a:ext cx="762000" cy="304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49171" name="Arc 14"/>
          <p:cNvSpPr>
            <a:spLocks/>
          </p:cNvSpPr>
          <p:nvPr/>
        </p:nvSpPr>
        <p:spPr bwMode="auto">
          <a:xfrm rot="10800000">
            <a:off x="5334000" y="2590800"/>
            <a:ext cx="838200" cy="304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tx1"/>
            </a:solidFill>
            <a:round/>
            <a:headEnd type="arrow" w="med" len="me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49172" name="Arc 15"/>
          <p:cNvSpPr>
            <a:spLocks/>
          </p:cNvSpPr>
          <p:nvPr/>
        </p:nvSpPr>
        <p:spPr bwMode="auto">
          <a:xfrm flipH="1">
            <a:off x="5334000" y="5257800"/>
            <a:ext cx="762000" cy="3810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sp>
        <p:nvSpPr>
          <p:cNvPr id="49173" name="Arc 17"/>
          <p:cNvSpPr>
            <a:spLocks/>
          </p:cNvSpPr>
          <p:nvPr/>
        </p:nvSpPr>
        <p:spPr bwMode="auto">
          <a:xfrm rot="10800000">
            <a:off x="5334000" y="5638800"/>
            <a:ext cx="762000" cy="2286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tx1"/>
            </a:solidFill>
            <a:round/>
            <a:headEnd type="arrow" w="med" len="me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p>
        </p:txBody>
      </p:sp>
      <p:cxnSp>
        <p:nvCxnSpPr>
          <p:cNvPr id="25" name="Straight Arrow Connector 24"/>
          <p:cNvCxnSpPr/>
          <p:nvPr/>
        </p:nvCxnSpPr>
        <p:spPr>
          <a:xfrm rot="5400000" flipH="1" flipV="1">
            <a:off x="4929981" y="2499519"/>
            <a:ext cx="428625"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flipH="1" flipV="1">
            <a:off x="4572794" y="1142207"/>
            <a:ext cx="1000125" cy="1587"/>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FF0000"/>
                </a:solidFill>
              </a:rPr>
              <a:t>التنفس الخلوي</a:t>
            </a:r>
            <a:r>
              <a:rPr lang="en-US" dirty="0" smtClean="0">
                <a:solidFill>
                  <a:srgbClr val="FF0000"/>
                </a:solidFill>
              </a:rPr>
              <a:t> cell respiration</a:t>
            </a:r>
            <a:endParaRPr lang="en-US" dirty="0">
              <a:solidFill>
                <a:srgbClr val="FF0000"/>
              </a:solidFill>
            </a:endParaRPr>
          </a:p>
        </p:txBody>
      </p:sp>
      <p:sp>
        <p:nvSpPr>
          <p:cNvPr id="3" name="Content Placeholder 2"/>
          <p:cNvSpPr>
            <a:spLocks noGrp="1"/>
          </p:cNvSpPr>
          <p:nvPr>
            <p:ph idx="1"/>
          </p:nvPr>
        </p:nvSpPr>
        <p:spPr/>
        <p:txBody>
          <a:bodyPr>
            <a:normAutofit/>
          </a:bodyPr>
          <a:lstStyle/>
          <a:p>
            <a:pPr marL="0" indent="0">
              <a:buNone/>
            </a:pPr>
            <a:r>
              <a:rPr lang="ar-SA" dirty="0" smtClean="0"/>
              <a:t>التنفس الخلوي هو مجموعه العمليات التي تحدث داخل الخليه والتي بموجبها يتم تحويل المواد الغدائيه المعقده الى مركبات اقل تعقيدا في التركيب مع تحرير الطاقه الكامنه في تلك المواد على دفعات </a:t>
            </a:r>
            <a:r>
              <a:rPr lang="ar-SA" dirty="0" smtClean="0"/>
              <a:t>.وعمليه </a:t>
            </a:r>
            <a:r>
              <a:rPr lang="ar-SA" dirty="0" smtClean="0"/>
              <a:t>التنفس هي عمليه اكسده للمواد الغدائيه واختزال للاكسجين لتكوين الماء كما في المعادله التاليه:</a:t>
            </a:r>
          </a:p>
          <a:p>
            <a:pPr marL="0" indent="0">
              <a:buNone/>
            </a:pPr>
            <a:endParaRPr lang="ar-SA" dirty="0"/>
          </a:p>
          <a:p>
            <a:pPr>
              <a:lnSpc>
                <a:spcPct val="90000"/>
              </a:lnSpc>
              <a:buNone/>
              <a:defRPr/>
            </a:pPr>
            <a:r>
              <a:rPr lang="en-US" b="1" dirty="0"/>
              <a:t>C</a:t>
            </a:r>
            <a:r>
              <a:rPr lang="en-US" b="1" baseline="-25000" dirty="0"/>
              <a:t>6</a:t>
            </a:r>
            <a:r>
              <a:rPr lang="en-US" b="1" dirty="0"/>
              <a:t>H</a:t>
            </a:r>
            <a:r>
              <a:rPr lang="en-US" b="1" baseline="-25000" dirty="0"/>
              <a:t>12</a:t>
            </a:r>
            <a:r>
              <a:rPr lang="en-US" b="1" dirty="0"/>
              <a:t>O</a:t>
            </a:r>
            <a:r>
              <a:rPr lang="en-US" b="1" baseline="-25000" dirty="0"/>
              <a:t>6</a:t>
            </a:r>
            <a:r>
              <a:rPr lang="en-US" b="1" dirty="0"/>
              <a:t>+ 6O</a:t>
            </a:r>
            <a:r>
              <a:rPr lang="en-US" b="1" baseline="-25000" dirty="0"/>
              <a:t>2</a:t>
            </a:r>
            <a:r>
              <a:rPr lang="en-US" b="1" dirty="0">
                <a:sym typeface="Symbol" pitchFamily="18" charset="2"/>
              </a:rPr>
              <a:t></a:t>
            </a:r>
            <a:r>
              <a:rPr lang="en-US" b="1" dirty="0"/>
              <a:t> </a:t>
            </a:r>
            <a:r>
              <a:rPr lang="en-US" b="1" dirty="0" smtClean="0"/>
              <a:t>6CO2+6H</a:t>
            </a:r>
            <a:r>
              <a:rPr lang="en-US" b="1" baseline="-25000" dirty="0" smtClean="0"/>
              <a:t>2</a:t>
            </a:r>
            <a:r>
              <a:rPr lang="en-US" b="1" dirty="0" smtClean="0"/>
              <a:t>O+ATP</a:t>
            </a:r>
            <a:endParaRPr lang="en-US" b="1" dirty="0"/>
          </a:p>
          <a:p>
            <a:pPr>
              <a:lnSpc>
                <a:spcPct val="90000"/>
              </a:lnSpc>
              <a:buNone/>
              <a:defRPr/>
            </a:pPr>
            <a:r>
              <a:rPr lang="en-US" sz="2400" b="1" dirty="0">
                <a:solidFill>
                  <a:srgbClr val="00279F"/>
                </a:solidFill>
                <a:effectLst>
                  <a:outerShdw blurRad="38100" dist="38100" dir="2700000" algn="tl">
                    <a:srgbClr val="C0C0C0"/>
                  </a:outerShdw>
                </a:effectLst>
              </a:rPr>
              <a:t>  glucose</a:t>
            </a:r>
            <a:r>
              <a:rPr lang="en-US" b="1" dirty="0"/>
              <a:t>                                           </a:t>
            </a:r>
            <a:r>
              <a:rPr lang="en-US" sz="2400" b="1" dirty="0">
                <a:solidFill>
                  <a:schemeClr val="hlink"/>
                </a:solidFill>
              </a:rPr>
              <a:t>energy</a:t>
            </a:r>
            <a:endParaRPr lang="en-US" b="1" baseline="-25000" dirty="0"/>
          </a:p>
          <a:p>
            <a:pPr marL="0" indent="0">
              <a:buNone/>
            </a:pPr>
            <a:endParaRPr lang="en-US" dirty="0"/>
          </a:p>
        </p:txBody>
      </p:sp>
    </p:spTree>
    <p:extLst>
      <p:ext uri="{BB962C8B-B14F-4D97-AF65-F5344CB8AC3E}">
        <p14:creationId xmlns:p14="http://schemas.microsoft.com/office/powerpoint/2010/main" val="41482894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ar-SA" dirty="0" smtClean="0"/>
              <a:t>الكربوهيدرات لا بد من حرقها او اكسدتها حتى تنطلق منها  الطاقه و ينتج عن عمليه التاكسد في النهايه ,ثاني اكسيد الكربون وماءمع انطلاق  ما اختزن في جزيئاتها من طاقه اثناء عمليه البناء الضوئي </a:t>
            </a:r>
          </a:p>
          <a:p>
            <a:r>
              <a:rPr lang="en-US" dirty="0" smtClean="0"/>
              <a:t>C₆H₁₂O₆+6O₂→6CO₂+6H₂O+686cal\</a:t>
            </a:r>
            <a:r>
              <a:rPr lang="en-US" dirty="0" err="1" smtClean="0"/>
              <a:t>mol</a:t>
            </a:r>
            <a:endParaRPr lang="en-US" dirty="0" smtClean="0"/>
          </a:p>
          <a:p>
            <a:pPr marL="0" indent="0">
              <a:buNone/>
            </a:pPr>
            <a:r>
              <a:rPr lang="ar-SA" dirty="0" smtClean="0"/>
              <a:t>يصاحب العمليه عادة استخدام الاكسجين وانطلاق ثاني اكسيد   الكربون , وقد استخدمت كلمه التنفس للدلاله على التبادل الغازي في الكائنات .</a:t>
            </a:r>
          </a:p>
          <a:p>
            <a:pPr marL="0" indent="0">
              <a:buNone/>
            </a:pPr>
            <a:r>
              <a:rPr lang="ar-SA" dirty="0" smtClean="0"/>
              <a:t>ولكن انطلاق الطاقه في العمليات الحيويه داخل الخليه وحفظها مؤقتا في </a:t>
            </a:r>
            <a:endParaRPr lang="ar-SA" dirty="0" smtClean="0"/>
          </a:p>
          <a:p>
            <a:pPr marL="0" indent="0">
              <a:buNone/>
            </a:pPr>
            <a:r>
              <a:rPr lang="ar-SA" dirty="0" smtClean="0"/>
              <a:t>المركب </a:t>
            </a:r>
            <a:r>
              <a:rPr lang="en-US" dirty="0" smtClean="0"/>
              <a:t>ATP</a:t>
            </a:r>
          </a:p>
          <a:p>
            <a:pPr marL="0" indent="0">
              <a:buNone/>
            </a:pPr>
            <a:r>
              <a:rPr lang="ar-SA" dirty="0" smtClean="0"/>
              <a:t>من اهم مظاهر التنفس ,</a:t>
            </a:r>
          </a:p>
          <a:p>
            <a:pPr marL="0" indent="0">
              <a:buNone/>
            </a:pPr>
            <a:r>
              <a:rPr lang="ar-SA" dirty="0" smtClean="0"/>
              <a:t>وقد اطلق على العمليه الاخيره اسم التنفس الخلوي تمييزا لها عن عمليه تبادل الغازات المعروفه بالتنفس.</a:t>
            </a:r>
            <a:endParaRPr lang="en-US" dirty="0"/>
          </a:p>
        </p:txBody>
      </p:sp>
    </p:spTree>
    <p:extLst>
      <p:ext uri="{BB962C8B-B14F-4D97-AF65-F5344CB8AC3E}">
        <p14:creationId xmlns:p14="http://schemas.microsoft.com/office/powerpoint/2010/main" val="42892471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ar-SA" dirty="0" smtClean="0"/>
              <a:t>من المواد الغدائيه التي تستخدم في التنفس النشا ,السكروز,الجلوكوزوغيرها  من السكاكر والمواد الدهنيه والاحماض العضويه وتحت ظروف معينه تستعمل البروتينات  كمواد اوليه </a:t>
            </a:r>
            <a:r>
              <a:rPr lang="ar-SA" dirty="0" err="1" smtClean="0"/>
              <a:t>للتنفس.ان</a:t>
            </a:r>
            <a:r>
              <a:rPr lang="ar-SA" dirty="0" smtClean="0"/>
              <a:t> </a:t>
            </a:r>
            <a:r>
              <a:rPr lang="ar-SA" dirty="0" smtClean="0"/>
              <a:t>جزءا كبيرا من الطاقه الناتجه عن التنفس عباره عن طاقه حراريه تفقد في الوسط المحيط ,اما الجزء الباقي فأنه يثبت في جزيئات </a:t>
            </a:r>
            <a:endParaRPr lang="en-US" dirty="0" smtClean="0"/>
          </a:p>
          <a:p>
            <a:pPr marL="0" indent="0">
              <a:buNone/>
            </a:pPr>
            <a:r>
              <a:rPr lang="ar-SA" dirty="0" smtClean="0"/>
              <a:t>  </a:t>
            </a:r>
            <a:r>
              <a:rPr lang="en-US" dirty="0" smtClean="0"/>
              <a:t>ATP</a:t>
            </a:r>
          </a:p>
          <a:p>
            <a:pPr marL="0" indent="0">
              <a:buNone/>
            </a:pPr>
            <a:r>
              <a:rPr lang="ar-SA" dirty="0" smtClean="0"/>
              <a:t>ويعتبر الطاقه المتاحه ,ويستغل في كل العمليات  </a:t>
            </a:r>
          </a:p>
          <a:p>
            <a:pPr marL="0" indent="0">
              <a:buNone/>
            </a:pPr>
            <a:r>
              <a:rPr lang="ar-SA" dirty="0" smtClean="0"/>
              <a:t>    الحيويه ,وتحكم الانزيمات </a:t>
            </a:r>
            <a:r>
              <a:rPr lang="ar-SA" dirty="0" err="1" smtClean="0"/>
              <a:t>هذة</a:t>
            </a:r>
            <a:r>
              <a:rPr lang="ar-SA" dirty="0" smtClean="0"/>
              <a:t> </a:t>
            </a:r>
            <a:r>
              <a:rPr lang="ar-SA" dirty="0" smtClean="0"/>
              <a:t>التفاعلات.</a:t>
            </a:r>
          </a:p>
          <a:p>
            <a:endParaRPr lang="en-US" dirty="0"/>
          </a:p>
        </p:txBody>
      </p:sp>
    </p:spTree>
    <p:extLst>
      <p:ext uri="{BB962C8B-B14F-4D97-AF65-F5344CB8AC3E}">
        <p14:creationId xmlns:p14="http://schemas.microsoft.com/office/powerpoint/2010/main" val="24290491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marL="0" indent="0">
              <a:buNone/>
            </a:pPr>
            <a:r>
              <a:rPr lang="ar-SA" dirty="0" smtClean="0"/>
              <a:t>وتنطوي عمليه تنفس الخلايا على اكسدة الكربوهيدرات واحيانا الدهون </a:t>
            </a:r>
            <a:r>
              <a:rPr lang="ar-SA" dirty="0" smtClean="0"/>
              <a:t>اواي </a:t>
            </a:r>
            <a:r>
              <a:rPr lang="ar-SA" dirty="0" smtClean="0"/>
              <a:t>ماده عضويه اخرى ,بالاكسجين الجزيئي .وفي العاده يتم تأكسد المركب العضوي بصوره كامله ,بحيث تكون النواتج النهائيه هي ثاني اكسيد الكربون ,والماء مع انطلاق قدر كبير من </a:t>
            </a:r>
            <a:r>
              <a:rPr lang="ar-SA" dirty="0" err="1" smtClean="0"/>
              <a:t>الطاقه.في</a:t>
            </a:r>
            <a:r>
              <a:rPr lang="ar-SA" dirty="0" smtClean="0"/>
              <a:t> </a:t>
            </a:r>
            <a:r>
              <a:rPr lang="ar-SA" dirty="0" smtClean="0"/>
              <a:t>حاله الهكسوز (السكريات السداسيه)نجد ان الطاقه تساوي 686كيلو سعرا.ويطلق عليه التنفس الهوائي </a:t>
            </a:r>
            <a:endParaRPr lang="en-US" dirty="0" smtClean="0"/>
          </a:p>
          <a:p>
            <a:pPr marL="0" indent="0">
              <a:buNone/>
            </a:pPr>
            <a:r>
              <a:rPr lang="en-US" dirty="0" smtClean="0">
                <a:solidFill>
                  <a:srgbClr val="FF0000"/>
                </a:solidFill>
              </a:rPr>
              <a:t>Aerobic respiration</a:t>
            </a:r>
            <a:endParaRPr lang="ar-SA" dirty="0" smtClean="0">
              <a:solidFill>
                <a:srgbClr val="FF0000"/>
              </a:solidFill>
            </a:endParaRPr>
          </a:p>
          <a:p>
            <a:pPr marL="0" indent="0">
              <a:buNone/>
            </a:pPr>
            <a:r>
              <a:rPr lang="ar-SA" dirty="0" smtClean="0"/>
              <a:t> </a:t>
            </a:r>
            <a:endParaRPr lang="en-US" dirty="0"/>
          </a:p>
        </p:txBody>
      </p:sp>
    </p:spTree>
    <p:extLst>
      <p:ext uri="{BB962C8B-B14F-4D97-AF65-F5344CB8AC3E}">
        <p14:creationId xmlns:p14="http://schemas.microsoft.com/office/powerpoint/2010/main" val="537416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525963"/>
          </a:xfrm>
        </p:spPr>
        <p:txBody>
          <a:bodyPr>
            <a:normAutofit fontScale="62500" lnSpcReduction="20000"/>
          </a:bodyPr>
          <a:lstStyle/>
          <a:p>
            <a:r>
              <a:rPr lang="ar-SA" dirty="0" smtClean="0"/>
              <a:t>وعند حرمان بعض الخلايا من الاكسجين ,تهدم مركباتها العضويه التي تتأكسد في عمليه التنفس الهوائي ,انهداما  جزيئيا فقط.بحيث تكون النواتج هي ثاني اكسيد الكربون </a:t>
            </a:r>
          </a:p>
          <a:p>
            <a:r>
              <a:rPr lang="ar-SA" dirty="0" smtClean="0"/>
              <a:t>وكحول الايثيل كما بالمعادله التاليه:</a:t>
            </a:r>
          </a:p>
          <a:p>
            <a:endParaRPr lang="ar-SA" dirty="0" smtClean="0"/>
          </a:p>
          <a:p>
            <a:pPr marL="0" indent="0">
              <a:buNone/>
            </a:pPr>
            <a:r>
              <a:rPr lang="en-US" dirty="0" smtClean="0"/>
              <a:t>C₆H₁₂O₆→2CO₂+2C₂H₅OH+56kcal\</a:t>
            </a:r>
            <a:r>
              <a:rPr lang="en-US" dirty="0" err="1" smtClean="0"/>
              <a:t>mol</a:t>
            </a:r>
            <a:endParaRPr lang="en-US" dirty="0" smtClean="0"/>
          </a:p>
          <a:p>
            <a:pPr marL="0" indent="0">
              <a:buNone/>
            </a:pPr>
            <a:endParaRPr lang="en-US" dirty="0"/>
          </a:p>
          <a:p>
            <a:pPr marL="0" indent="0">
              <a:buNone/>
            </a:pPr>
            <a:r>
              <a:rPr lang="ar-SA" dirty="0" smtClean="0"/>
              <a:t>ومن المعروف ان الخميره ,وبعض انواع البكتريا ,تستطيع ان تهدم بعض المركبات العضويه هدما جزيئا تحت ظروف لا </a:t>
            </a:r>
            <a:r>
              <a:rPr lang="ar-SA" dirty="0" err="1" smtClean="0"/>
              <a:t>هوائيه</a:t>
            </a:r>
            <a:r>
              <a:rPr lang="ar-SA" dirty="0" smtClean="0"/>
              <a:t> </a:t>
            </a:r>
            <a:r>
              <a:rPr lang="ar-SA" dirty="0" smtClean="0"/>
              <a:t>.ويحتسب </a:t>
            </a:r>
            <a:r>
              <a:rPr lang="ar-SA" dirty="0" smtClean="0"/>
              <a:t>بعض علماء الفسيولوجي </a:t>
            </a:r>
            <a:r>
              <a:rPr lang="ar-SA" dirty="0" smtClean="0"/>
              <a:t>هذا </a:t>
            </a:r>
            <a:r>
              <a:rPr lang="ar-SA" dirty="0" smtClean="0"/>
              <a:t>النوع من الهدم الجزئي للمركبات ضربا من التنفس ,يطلقون عليه التنفس اللاهوائي</a:t>
            </a:r>
          </a:p>
          <a:p>
            <a:pPr marL="0" indent="0">
              <a:buNone/>
            </a:pPr>
            <a:r>
              <a:rPr lang="en-US" dirty="0" smtClean="0">
                <a:solidFill>
                  <a:srgbClr val="FF0000"/>
                </a:solidFill>
              </a:rPr>
              <a:t>Anaerobic respiration </a:t>
            </a:r>
          </a:p>
          <a:p>
            <a:pPr marL="0" indent="0">
              <a:buNone/>
            </a:pPr>
            <a:r>
              <a:rPr lang="ar-SA" dirty="0" smtClean="0"/>
              <a:t>في حين يفضل البعض الاخر تسميته بالتخمر </a:t>
            </a:r>
          </a:p>
          <a:p>
            <a:pPr marL="0" indent="0">
              <a:buNone/>
            </a:pPr>
            <a:r>
              <a:rPr lang="en-US" dirty="0" smtClean="0">
                <a:solidFill>
                  <a:srgbClr val="FF0000"/>
                </a:solidFill>
              </a:rPr>
              <a:t>Fermentation</a:t>
            </a:r>
          </a:p>
          <a:p>
            <a:pPr marL="0" indent="0">
              <a:buNone/>
            </a:pPr>
            <a:r>
              <a:rPr lang="ar-SA" dirty="0" smtClean="0"/>
              <a:t>كميه الطاقه الحره في الايض اللاهوائي تقل كثيرا عما هو في الاكسده الكامله ,لان جزء كبير من الطاقه يظل مخزونا في النواتج الوسطيه .فكفاءه الايض الهوائي تفوق كثيرا الايض اللاهوائي.</a:t>
            </a:r>
          </a:p>
        </p:txBody>
      </p:sp>
    </p:spTree>
    <p:extLst>
      <p:ext uri="{BB962C8B-B14F-4D97-AF65-F5344CB8AC3E}">
        <p14:creationId xmlns:p14="http://schemas.microsoft.com/office/powerpoint/2010/main" val="21423391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678363"/>
          </a:xfrm>
        </p:spPr>
        <p:txBody>
          <a:bodyPr/>
          <a:lstStyle/>
          <a:p>
            <a:pPr marL="0" indent="0">
              <a:buNone/>
            </a:pPr>
            <a:r>
              <a:rPr lang="ar-SA" dirty="0" smtClean="0"/>
              <a:t>ان عمليه التنفس الخلوي عمليه حيويه معقدة لكنها تتمثل اساسأ في تلك التفاعلات الكيمائيه المترابطه والتي تحدث اثناء عمليه اكسدة جزئ سكر الجلوكوز في مراحل رئيسيه وهي :</a:t>
            </a:r>
            <a:r>
              <a:rPr lang="en-US" dirty="0" smtClean="0"/>
              <a:t>-</a:t>
            </a:r>
            <a:r>
              <a:rPr lang="ar-SA" dirty="0" smtClean="0"/>
              <a:t>التحلل </a:t>
            </a:r>
            <a:r>
              <a:rPr lang="ar-SA" dirty="0" smtClean="0">
                <a:solidFill>
                  <a:srgbClr val="FF0000"/>
                </a:solidFill>
              </a:rPr>
              <a:t>السكري          </a:t>
            </a:r>
            <a:r>
              <a:rPr lang="en-US" dirty="0" smtClean="0">
                <a:solidFill>
                  <a:srgbClr val="FF0000"/>
                </a:solidFill>
              </a:rPr>
              <a:t>Glycolysis</a:t>
            </a:r>
            <a:endParaRPr lang="ar-SA" dirty="0" smtClean="0">
              <a:solidFill>
                <a:srgbClr val="FF0000"/>
              </a:solidFill>
            </a:endParaRPr>
          </a:p>
          <a:p>
            <a:pPr marL="0" indent="0">
              <a:buNone/>
            </a:pPr>
            <a:r>
              <a:rPr lang="ar-SA" dirty="0" smtClean="0">
                <a:solidFill>
                  <a:srgbClr val="FF0000"/>
                </a:solidFill>
              </a:rPr>
              <a:t> اكسدة حمض البيروفيك</a:t>
            </a:r>
            <a:r>
              <a:rPr lang="en-US" dirty="0" smtClean="0">
                <a:solidFill>
                  <a:srgbClr val="FF0000"/>
                </a:solidFill>
              </a:rPr>
              <a:t>Pyruvic acid </a:t>
            </a:r>
            <a:r>
              <a:rPr lang="en-US" dirty="0" err="1" smtClean="0">
                <a:solidFill>
                  <a:srgbClr val="FF0000"/>
                </a:solidFill>
              </a:rPr>
              <a:t>Oxidztion</a:t>
            </a:r>
            <a:endParaRPr lang="en-US" dirty="0" smtClean="0">
              <a:solidFill>
                <a:srgbClr val="FF0000"/>
              </a:solidFill>
            </a:endParaRPr>
          </a:p>
          <a:p>
            <a:pPr marL="0" indent="0">
              <a:buNone/>
            </a:pPr>
            <a:r>
              <a:rPr lang="ar-SA" dirty="0" smtClean="0">
                <a:solidFill>
                  <a:srgbClr val="FF0000"/>
                </a:solidFill>
              </a:rPr>
              <a:t>دورة حمض الستريك </a:t>
            </a:r>
            <a:r>
              <a:rPr lang="en-US" dirty="0" smtClean="0">
                <a:solidFill>
                  <a:srgbClr val="FF0000"/>
                </a:solidFill>
              </a:rPr>
              <a:t>Citric acid cycle</a:t>
            </a:r>
          </a:p>
          <a:p>
            <a:pPr marL="0" indent="0">
              <a:buNone/>
            </a:pPr>
            <a:r>
              <a:rPr lang="ar-SA" dirty="0" smtClean="0">
                <a:solidFill>
                  <a:srgbClr val="FF0000"/>
                </a:solidFill>
              </a:rPr>
              <a:t>نظام نقل الالكترون    </a:t>
            </a:r>
            <a:r>
              <a:rPr lang="en-US" dirty="0" smtClean="0">
                <a:solidFill>
                  <a:srgbClr val="FF0000"/>
                </a:solidFill>
              </a:rPr>
              <a:t> Electron transport system </a:t>
            </a:r>
            <a:endParaRPr lang="en-US" dirty="0">
              <a:solidFill>
                <a:srgbClr val="FF0000"/>
              </a:solidFill>
            </a:endParaRPr>
          </a:p>
        </p:txBody>
      </p:sp>
    </p:spTree>
    <p:extLst>
      <p:ext uri="{BB962C8B-B14F-4D97-AF65-F5344CB8AC3E}">
        <p14:creationId xmlns:p14="http://schemas.microsoft.com/office/powerpoint/2010/main" val="18333054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1759</TotalTime>
  <Words>1480</Words>
  <Application>Microsoft Office PowerPoint</Application>
  <PresentationFormat>عرض على الشاشة (3:4)‏</PresentationFormat>
  <Paragraphs>165</Paragraphs>
  <Slides>35</Slides>
  <Notes>2</Notes>
  <HiddenSlides>1</HiddenSlides>
  <MMClips>0</MMClips>
  <ScaleCrop>false</ScaleCrop>
  <HeadingPairs>
    <vt:vector size="4" baseType="variant">
      <vt:variant>
        <vt:lpstr>نسق</vt:lpstr>
      </vt:variant>
      <vt:variant>
        <vt:i4>1</vt:i4>
      </vt:variant>
      <vt:variant>
        <vt:lpstr>عناوين الشرائح</vt:lpstr>
      </vt:variant>
      <vt:variant>
        <vt:i4>35</vt:i4>
      </vt:variant>
    </vt:vector>
  </HeadingPairs>
  <TitlesOfParts>
    <vt:vector size="36" baseType="lpstr">
      <vt:lpstr>Office Theme</vt:lpstr>
      <vt:lpstr>Metabolism of carbohydrates</vt:lpstr>
      <vt:lpstr>عرض تقديمي في PowerPoint</vt:lpstr>
      <vt:lpstr>عرض تقديمي في PowerPoint</vt:lpstr>
      <vt:lpstr>التنفس الخلوي cell respiration</vt:lpstr>
      <vt:lpstr>عرض تقديمي في PowerPoint</vt:lpstr>
      <vt:lpstr>عرض تقديمي في PowerPoint</vt:lpstr>
      <vt:lpstr>عرض تقديمي في PowerPoint</vt:lpstr>
      <vt:lpstr>عرض تقديمي في PowerPoint</vt:lpstr>
      <vt:lpstr>عرض تقديمي في PowerPoint</vt:lpstr>
      <vt:lpstr>التحلل السكري glycolysis </vt:lpstr>
      <vt:lpstr>مسار امدن-مايرهوف Emden –Meyerhof pathway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Metabolism of carbohydrates</dc:title>
  <dc:creator>LENOVO</dc:creator>
  <cp:lastModifiedBy>Amal Alotibi</cp:lastModifiedBy>
  <cp:revision>72</cp:revision>
  <dcterms:created xsi:type="dcterms:W3CDTF">2006-08-16T00:00:00Z</dcterms:created>
  <dcterms:modified xsi:type="dcterms:W3CDTF">2016-11-28T07:47:35Z</dcterms:modified>
</cp:coreProperties>
</file>