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71" r:id="rId5"/>
    <p:sldId id="259" r:id="rId6"/>
    <p:sldId id="272" r:id="rId7"/>
    <p:sldId id="260" r:id="rId8"/>
    <p:sldId id="261" r:id="rId9"/>
    <p:sldId id="262" r:id="rId10"/>
    <p:sldId id="270" r:id="rId11"/>
    <p:sldId id="264" r:id="rId12"/>
    <p:sldId id="273" r:id="rId13"/>
    <p:sldId id="265" r:id="rId14"/>
    <p:sldId id="266" r:id="rId15"/>
    <p:sldId id="267" r:id="rId16"/>
    <p:sldId id="268" r:id="rId17"/>
    <p:sldId id="275"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48" autoAdjust="0"/>
    <p:restoredTop sz="94660"/>
  </p:normalViewPr>
  <p:slideViewPr>
    <p:cSldViewPr>
      <p:cViewPr>
        <p:scale>
          <a:sx n="75" d="100"/>
          <a:sy n="75" d="100"/>
        </p:scale>
        <p:origin x="-1410" y="-30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A88A53-82D5-4B00-8F89-5A59D2B4A9C2}" type="datetimeFigureOut">
              <a:rPr lang="en-US" smtClean="0"/>
              <a:t>11/28/2016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BA2AFD-2CF7-413B-93CB-728AF4808704}" type="slidenum">
              <a:rPr lang="en-US" smtClean="0"/>
              <a:t>‹#›</a:t>
            </a:fld>
            <a:endParaRPr lang="en-US"/>
          </a:p>
        </p:txBody>
      </p:sp>
    </p:spTree>
    <p:extLst>
      <p:ext uri="{BB962C8B-B14F-4D97-AF65-F5344CB8AC3E}">
        <p14:creationId xmlns:p14="http://schemas.microsoft.com/office/powerpoint/2010/main" val="3972175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BA2AFD-2CF7-413B-93CB-728AF4808704}" type="slidenum">
              <a:rPr lang="en-US" smtClean="0"/>
              <a:t>3</a:t>
            </a:fld>
            <a:endParaRPr lang="en-US"/>
          </a:p>
        </p:txBody>
      </p:sp>
    </p:spTree>
    <p:extLst>
      <p:ext uri="{BB962C8B-B14F-4D97-AF65-F5344CB8AC3E}">
        <p14:creationId xmlns:p14="http://schemas.microsoft.com/office/powerpoint/2010/main" val="4175405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solidFill>
                  <a:srgbClr val="FF0000"/>
                </a:solidFill>
              </a:rPr>
              <a:t>اكسده حمض البيروفيك </a:t>
            </a:r>
            <a:endParaRPr lang="en-US"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0000"/>
                </a:solidFill>
              </a:rPr>
              <a:t>Pyruvic acid oxidation</a:t>
            </a:r>
            <a:endParaRPr lang="en-US" dirty="0">
              <a:solidFill>
                <a:srgbClr val="FF0000"/>
              </a:solidFill>
            </a:endParaRPr>
          </a:p>
        </p:txBody>
      </p:sp>
    </p:spTree>
    <p:extLst>
      <p:ext uri="{BB962C8B-B14F-4D97-AF65-F5344CB8AC3E}">
        <p14:creationId xmlns:p14="http://schemas.microsoft.com/office/powerpoint/2010/main" val="2709990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52400"/>
            <a:ext cx="10673947" cy="75895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13042529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SA" dirty="0" smtClean="0"/>
              <a:t>يمثل التفاعل الدي تم فيه اكسده حمض البيروفيك الى اسيتيل مرافق الانزيم ا ,حلقه الربط بين عمليه التحلل السكري ودوره حمض الستريك التي تعرف بدوره كريبس او دوره الاحماض ثلاثيه الكربوكسيل </a:t>
            </a:r>
          </a:p>
          <a:p>
            <a:pPr marL="0" indent="0">
              <a:buNone/>
            </a:pPr>
            <a:r>
              <a:rPr lang="en-US" dirty="0" err="1" smtClean="0"/>
              <a:t>Tricaroxylic</a:t>
            </a:r>
            <a:r>
              <a:rPr lang="en-US" dirty="0" smtClean="0"/>
              <a:t> acid cycle</a:t>
            </a:r>
            <a:endParaRPr lang="en-US" dirty="0"/>
          </a:p>
        </p:txBody>
      </p:sp>
    </p:spTree>
    <p:extLst>
      <p:ext uri="{BB962C8B-B14F-4D97-AF65-F5344CB8AC3E}">
        <p14:creationId xmlns:p14="http://schemas.microsoft.com/office/powerpoint/2010/main" val="100402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3400" y="0"/>
            <a:ext cx="7772400" cy="678076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12265007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solidFill>
                  <a:srgbClr val="FF0000"/>
                </a:solidFill>
              </a:rPr>
              <a:t>دوره حمض الستريك </a:t>
            </a:r>
            <a:br>
              <a:rPr lang="ar-SA" dirty="0" smtClean="0">
                <a:solidFill>
                  <a:srgbClr val="FF0000"/>
                </a:solidFill>
              </a:rPr>
            </a:br>
            <a:r>
              <a:rPr lang="en-US" dirty="0" smtClean="0">
                <a:solidFill>
                  <a:srgbClr val="FF0000"/>
                </a:solidFill>
              </a:rPr>
              <a:t>Krebs </a:t>
            </a:r>
            <a:r>
              <a:rPr lang="en-US" dirty="0" smtClean="0">
                <a:solidFill>
                  <a:srgbClr val="FF0000"/>
                </a:solidFill>
              </a:rPr>
              <a:t>cycle       -   Citric acid cycle </a:t>
            </a:r>
            <a:endParaRPr lang="en-US" dirty="0">
              <a:solidFill>
                <a:srgbClr val="FF0000"/>
              </a:solidFill>
            </a:endParaRPr>
          </a:p>
        </p:txBody>
      </p:sp>
      <p:sp>
        <p:nvSpPr>
          <p:cNvPr id="3" name="Content Placeholder 2"/>
          <p:cNvSpPr>
            <a:spLocks noGrp="1"/>
          </p:cNvSpPr>
          <p:nvPr>
            <p:ph idx="1"/>
          </p:nvPr>
        </p:nvSpPr>
        <p:spPr/>
        <p:txBody>
          <a:bodyPr>
            <a:normAutofit fontScale="70000" lnSpcReduction="20000"/>
          </a:bodyPr>
          <a:lstStyle/>
          <a:p>
            <a:r>
              <a:rPr lang="ar-SA" dirty="0" smtClean="0"/>
              <a:t>تسمى بدوره كربس نسبه الى العالم الدي وضع خطوطها وهي توضح كيف يتم تكسيرحمض البيروفيك وتسمى ايضا بدوره الاحماض الثلاثيه مجموعه الكربوكسيل    </a:t>
            </a:r>
            <a:r>
              <a:rPr lang="en-US" dirty="0" smtClean="0"/>
              <a:t>TCA</a:t>
            </a:r>
          </a:p>
          <a:p>
            <a:pPr marL="0" indent="0">
              <a:buNone/>
            </a:pPr>
            <a:r>
              <a:rPr lang="ar-SA" dirty="0" smtClean="0"/>
              <a:t>*تبدأ هده الدوره  بتكوين حمض الستريك باتحاد مجموعه الاسيتيل مع حمض اوكسال الخليك وجزئ ماء ويتحرر المرافق الانزيمي ا  ليعاود تفاعله مع جزئ جديد من البيروفيك </a:t>
            </a:r>
            <a:endParaRPr lang="en-US" dirty="0" smtClean="0"/>
          </a:p>
          <a:p>
            <a:pPr marL="0" indent="0">
              <a:buNone/>
            </a:pPr>
            <a:r>
              <a:rPr lang="ar-SA" dirty="0" smtClean="0"/>
              <a:t>يحفزانزيم الاكونتيز     </a:t>
            </a:r>
            <a:endParaRPr lang="en-US" dirty="0"/>
          </a:p>
          <a:p>
            <a:pPr marL="0" indent="0">
              <a:buNone/>
            </a:pPr>
            <a:r>
              <a:rPr lang="en-US" dirty="0" err="1" smtClean="0">
                <a:solidFill>
                  <a:srgbClr val="00B0F0"/>
                </a:solidFill>
              </a:rPr>
              <a:t>Aconitase</a:t>
            </a:r>
            <a:endParaRPr lang="en-US" dirty="0" smtClean="0">
              <a:solidFill>
                <a:srgbClr val="00B0F0"/>
              </a:solidFill>
            </a:endParaRPr>
          </a:p>
          <a:p>
            <a:pPr marL="0" indent="0">
              <a:buNone/>
            </a:pPr>
            <a:r>
              <a:rPr lang="ar-SA" dirty="0" smtClean="0"/>
              <a:t>تفاعل حمض الستريك ليتحول الى مركب وسطي يعرف بأسم حمض سيس الاكونيتيك </a:t>
            </a:r>
          </a:p>
          <a:p>
            <a:pPr marL="0" indent="0">
              <a:buNone/>
            </a:pPr>
            <a:r>
              <a:rPr lang="en-US" dirty="0" err="1" smtClean="0"/>
              <a:t>Cis-Aconitic</a:t>
            </a:r>
            <a:r>
              <a:rPr lang="en-US" dirty="0" smtClean="0"/>
              <a:t> acid </a:t>
            </a:r>
          </a:p>
          <a:p>
            <a:pPr marL="0" indent="0">
              <a:buNone/>
            </a:pPr>
            <a:r>
              <a:rPr lang="ar-SA" dirty="0" smtClean="0"/>
              <a:t>والدي يتحول بدوره الى حمض الستريك المشابه او الايزوستريك </a:t>
            </a:r>
          </a:p>
          <a:p>
            <a:pPr marL="0" indent="0">
              <a:buNone/>
            </a:pPr>
            <a:r>
              <a:rPr lang="en-US" dirty="0" err="1" smtClean="0"/>
              <a:t>Isocitric</a:t>
            </a:r>
            <a:r>
              <a:rPr lang="en-US" dirty="0" smtClean="0"/>
              <a:t> acid </a:t>
            </a:r>
          </a:p>
          <a:p>
            <a:pPr marL="0" indent="0">
              <a:buNone/>
            </a:pPr>
            <a:r>
              <a:rPr lang="ar-SA" dirty="0" smtClean="0"/>
              <a:t>بتحفيز من انزيم الاكونتيز .</a:t>
            </a:r>
            <a:endParaRPr lang="ar-SA" dirty="0"/>
          </a:p>
          <a:p>
            <a:pPr marL="0" indent="0">
              <a:buNone/>
            </a:pPr>
            <a:r>
              <a:rPr lang="en-US" dirty="0" err="1" smtClean="0">
                <a:solidFill>
                  <a:srgbClr val="00B0F0"/>
                </a:solidFill>
              </a:rPr>
              <a:t>Aconitase</a:t>
            </a:r>
            <a:endParaRPr lang="en-US" dirty="0" smtClean="0">
              <a:solidFill>
                <a:srgbClr val="00B0F0"/>
              </a:solidFill>
            </a:endParaRPr>
          </a:p>
          <a:p>
            <a:pPr marL="0" indent="0">
              <a:buNone/>
            </a:pPr>
            <a:endParaRPr lang="ar-SA" dirty="0" smtClean="0"/>
          </a:p>
        </p:txBody>
      </p:sp>
    </p:spTree>
    <p:extLst>
      <p:ext uri="{BB962C8B-B14F-4D97-AF65-F5344CB8AC3E}">
        <p14:creationId xmlns:p14="http://schemas.microsoft.com/office/powerpoint/2010/main" val="1040100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ar-SA" dirty="0" smtClean="0"/>
              <a:t>  </a:t>
            </a:r>
          </a:p>
          <a:p>
            <a:pPr marL="0" indent="0">
              <a:buNone/>
            </a:pPr>
            <a:r>
              <a:rPr lang="ar-SA" dirty="0" smtClean="0"/>
              <a:t>يتأكسد حمض الايزوستريك ودلك بنزع درتي هيدروجين بواسطه انزيم الايزوستريت ديهيدروجينيز </a:t>
            </a:r>
          </a:p>
          <a:p>
            <a:pPr marL="0" indent="0">
              <a:buNone/>
            </a:pPr>
            <a:r>
              <a:rPr lang="en-US" dirty="0" err="1" smtClean="0">
                <a:solidFill>
                  <a:srgbClr val="00B0F0"/>
                </a:solidFill>
              </a:rPr>
              <a:t>Isocitrate</a:t>
            </a:r>
            <a:r>
              <a:rPr lang="en-US" dirty="0" smtClean="0">
                <a:solidFill>
                  <a:srgbClr val="00B0F0"/>
                </a:solidFill>
              </a:rPr>
              <a:t> dehydrogenase</a:t>
            </a:r>
          </a:p>
          <a:p>
            <a:pPr marL="0" indent="0">
              <a:buNone/>
            </a:pPr>
            <a:r>
              <a:rPr lang="ar-SA" dirty="0" smtClean="0"/>
              <a:t>فيتكون حمض الاكسال سكسينيك </a:t>
            </a:r>
          </a:p>
          <a:p>
            <a:pPr marL="0" indent="0">
              <a:buNone/>
            </a:pPr>
            <a:r>
              <a:rPr lang="en-US" dirty="0" err="1" smtClean="0"/>
              <a:t>Oxalsuccinic</a:t>
            </a:r>
            <a:r>
              <a:rPr lang="en-US" dirty="0" smtClean="0"/>
              <a:t> acid </a:t>
            </a:r>
          </a:p>
          <a:p>
            <a:pPr marL="0" indent="0">
              <a:buNone/>
            </a:pPr>
            <a:r>
              <a:rPr lang="ar-SA" dirty="0" smtClean="0"/>
              <a:t>ويتحول جزئ </a:t>
            </a:r>
          </a:p>
          <a:p>
            <a:pPr marL="0" indent="0">
              <a:buNone/>
            </a:pPr>
            <a:r>
              <a:rPr lang="en-US" dirty="0" smtClean="0"/>
              <a:t>NAD→NADH+H+</a:t>
            </a:r>
          </a:p>
          <a:p>
            <a:pPr marL="0" indent="0">
              <a:buNone/>
            </a:pPr>
            <a:r>
              <a:rPr lang="ar-SA" dirty="0" smtClean="0"/>
              <a:t>    </a:t>
            </a:r>
            <a:endParaRPr lang="en-US" dirty="0"/>
          </a:p>
        </p:txBody>
      </p:sp>
    </p:spTree>
    <p:extLst>
      <p:ext uri="{BB962C8B-B14F-4D97-AF65-F5344CB8AC3E}">
        <p14:creationId xmlns:p14="http://schemas.microsoft.com/office/powerpoint/2010/main" val="1253075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normAutofit fontScale="92500" lnSpcReduction="20000"/>
          </a:bodyPr>
          <a:lstStyle/>
          <a:p>
            <a:r>
              <a:rPr lang="ar-SA" dirty="0"/>
              <a:t>-</a:t>
            </a:r>
            <a:r>
              <a:rPr lang="ar-SA" dirty="0" smtClean="0"/>
              <a:t>يفقد حمض الاكسال سكسينك جزيئا واحد من ثاني اكسيد الكربون ويتكون حمض الفااوكسو جلوتاريك بتحفيز من انزيم الايزوستريت ديهيدروجينز </a:t>
            </a:r>
          </a:p>
          <a:p>
            <a:pPr marL="0" indent="0">
              <a:buNone/>
            </a:pPr>
            <a:r>
              <a:rPr lang="en-US" dirty="0" err="1" smtClean="0">
                <a:solidFill>
                  <a:srgbClr val="00B0F0"/>
                </a:solidFill>
              </a:rPr>
              <a:t>Isocitrate</a:t>
            </a:r>
            <a:r>
              <a:rPr lang="en-US" dirty="0" smtClean="0">
                <a:solidFill>
                  <a:srgbClr val="00B0F0"/>
                </a:solidFill>
              </a:rPr>
              <a:t> dehydrogenase</a:t>
            </a:r>
          </a:p>
          <a:p>
            <a:pPr marL="0" indent="0">
              <a:buNone/>
            </a:pPr>
            <a:r>
              <a:rPr lang="ar-SA" dirty="0" smtClean="0"/>
              <a:t>  -يتحول حمض الفاأوكسوجلوتاريك الى سكسينال مرافق </a:t>
            </a:r>
          </a:p>
          <a:p>
            <a:pPr marL="0" indent="0">
              <a:buNone/>
            </a:pPr>
            <a:r>
              <a:rPr lang="ar-SA" dirty="0" smtClean="0"/>
              <a:t>انزيم أ  ودلك بأتحاده مع المرافق الانزيمي أ</a:t>
            </a:r>
          </a:p>
          <a:p>
            <a:pPr marL="0" indent="0">
              <a:buNone/>
            </a:pPr>
            <a:r>
              <a:rPr lang="en-US" dirty="0" err="1" smtClean="0"/>
              <a:t>Succinyl</a:t>
            </a:r>
            <a:r>
              <a:rPr lang="en-US" dirty="0" smtClean="0"/>
              <a:t>-Coenzyme A</a:t>
            </a:r>
          </a:p>
          <a:p>
            <a:pPr marL="0" indent="0">
              <a:buNone/>
            </a:pPr>
            <a:r>
              <a:rPr lang="ar-SA" dirty="0" smtClean="0"/>
              <a:t>ويقوم جزئ</a:t>
            </a:r>
            <a:r>
              <a:rPr lang="en-US" dirty="0" smtClean="0"/>
              <a:t>  </a:t>
            </a:r>
          </a:p>
          <a:p>
            <a:pPr marL="0" indent="0">
              <a:buNone/>
            </a:pPr>
            <a:r>
              <a:rPr lang="ar-SA" dirty="0" smtClean="0"/>
              <a:t> </a:t>
            </a:r>
            <a:r>
              <a:rPr lang="en-US" dirty="0" smtClean="0"/>
              <a:t>    NAD+</a:t>
            </a:r>
          </a:p>
          <a:p>
            <a:pPr marL="0" indent="0">
              <a:buNone/>
            </a:pPr>
            <a:r>
              <a:rPr lang="ar-SA" dirty="0" smtClean="0"/>
              <a:t>بنزع دره هيدروجين ليتحول الى</a:t>
            </a:r>
          </a:p>
          <a:p>
            <a:pPr marL="0" indent="0">
              <a:buNone/>
            </a:pPr>
            <a:r>
              <a:rPr lang="en-US" dirty="0" smtClean="0"/>
              <a:t>NADH</a:t>
            </a:r>
            <a:endParaRPr lang="en-US" dirty="0"/>
          </a:p>
        </p:txBody>
      </p:sp>
    </p:spTree>
    <p:extLst>
      <p:ext uri="{BB962C8B-B14F-4D97-AF65-F5344CB8AC3E}">
        <p14:creationId xmlns:p14="http://schemas.microsoft.com/office/powerpoint/2010/main" val="4151909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a:buNone/>
            </a:pPr>
            <a:r>
              <a:rPr lang="ar-SA" dirty="0" smtClean="0"/>
              <a:t>يحول انزيم السكسينايل مرافق انزيم  أ </a:t>
            </a:r>
          </a:p>
          <a:p>
            <a:pPr marL="0" indent="0">
              <a:buNone/>
            </a:pPr>
            <a:r>
              <a:rPr lang="en-US" dirty="0" err="1" smtClean="0"/>
              <a:t>Succinyl</a:t>
            </a:r>
            <a:r>
              <a:rPr lang="en-US" dirty="0" smtClean="0"/>
              <a:t>-CoA </a:t>
            </a:r>
            <a:r>
              <a:rPr lang="en-US" dirty="0" err="1" smtClean="0"/>
              <a:t>synthetase</a:t>
            </a:r>
            <a:endParaRPr lang="en-US" dirty="0" smtClean="0"/>
          </a:p>
          <a:p>
            <a:pPr marL="0" indent="0">
              <a:buNone/>
            </a:pPr>
            <a:r>
              <a:rPr lang="ar-SA" dirty="0" smtClean="0"/>
              <a:t>جزئ السكسينال مرافق انزيم أ  الى حمض السكسينك </a:t>
            </a:r>
          </a:p>
          <a:p>
            <a:pPr marL="0" indent="0">
              <a:buNone/>
            </a:pPr>
            <a:r>
              <a:rPr lang="en-US" dirty="0" smtClean="0"/>
              <a:t> </a:t>
            </a:r>
            <a:r>
              <a:rPr lang="ar-SA" dirty="0" smtClean="0"/>
              <a:t>ويتحرر مرافق الانزيم أ, </a:t>
            </a:r>
          </a:p>
          <a:p>
            <a:pPr marL="0" indent="0">
              <a:buNone/>
            </a:pPr>
            <a:r>
              <a:rPr lang="ar-SA" dirty="0" smtClean="0"/>
              <a:t>وتستغل الطاقه المتحرره في تكوين جزئ عالي الطاقه من الجوانوزين ثلاثي الفوسفات </a:t>
            </a:r>
          </a:p>
          <a:p>
            <a:pPr marL="0" indent="0">
              <a:buNone/>
            </a:pPr>
            <a:r>
              <a:rPr lang="en-US" dirty="0" err="1" smtClean="0"/>
              <a:t>Guanosine</a:t>
            </a:r>
            <a:r>
              <a:rPr lang="en-US" dirty="0" smtClean="0"/>
              <a:t> triphosphate GTP</a:t>
            </a:r>
          </a:p>
          <a:p>
            <a:pPr marL="0" indent="0">
              <a:buNone/>
            </a:pPr>
            <a:r>
              <a:rPr lang="ar-SA" dirty="0" smtClean="0"/>
              <a:t>بأتحاد جزئ فوسفات لا عضويه مع جزئ الجوانوزين ثنائي الفوسفات </a:t>
            </a:r>
          </a:p>
          <a:p>
            <a:pPr marL="0" indent="0">
              <a:buNone/>
            </a:pPr>
            <a:r>
              <a:rPr lang="en-US" dirty="0" err="1" smtClean="0"/>
              <a:t>Guanosine</a:t>
            </a:r>
            <a:r>
              <a:rPr lang="en-US" dirty="0" smtClean="0"/>
              <a:t> </a:t>
            </a:r>
            <a:r>
              <a:rPr lang="en-US" dirty="0" err="1" smtClean="0"/>
              <a:t>diphosphate</a:t>
            </a:r>
            <a:r>
              <a:rPr lang="en-US" dirty="0" smtClean="0"/>
              <a:t> GDP</a:t>
            </a:r>
          </a:p>
          <a:p>
            <a:pPr marL="0" indent="0">
              <a:buNone/>
            </a:pPr>
            <a:r>
              <a:rPr lang="ar-SA" dirty="0" smtClean="0"/>
              <a:t>ثم تنتقل مجموعه الفوسفات عاليه الطاقه من جوانوزين ثلاثي الفوسفات الى مركب ادينوسين ثنائي الفوسفات لتكوين مركب ثلاثي الفوسفات</a:t>
            </a:r>
          </a:p>
          <a:p>
            <a:pPr marL="0" indent="0">
              <a:buNone/>
            </a:pPr>
            <a:r>
              <a:rPr lang="en-US" dirty="0" smtClean="0"/>
              <a:t>ATP</a:t>
            </a:r>
            <a:endParaRPr lang="en-US" dirty="0"/>
          </a:p>
        </p:txBody>
      </p:sp>
    </p:spTree>
    <p:extLst>
      <p:ext uri="{BB962C8B-B14F-4D97-AF65-F5344CB8AC3E}">
        <p14:creationId xmlns:p14="http://schemas.microsoft.com/office/powerpoint/2010/main" val="6801156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25000" lnSpcReduction="20000"/>
          </a:bodyPr>
          <a:lstStyle/>
          <a:p>
            <a:r>
              <a:rPr lang="ar-SA" dirty="0" smtClean="0"/>
              <a:t>-يتأكسد حمض السكسينك الى حمض الفيوماريك بتحفيز من انزيم سكسينيت ديهيدروجينيز </a:t>
            </a:r>
          </a:p>
          <a:p>
            <a:r>
              <a:rPr lang="en-US" dirty="0" smtClean="0">
                <a:solidFill>
                  <a:srgbClr val="00B0F0"/>
                </a:solidFill>
              </a:rPr>
              <a:t>succinate dehydrogenase</a:t>
            </a:r>
            <a:endParaRPr lang="ar-SA" dirty="0">
              <a:solidFill>
                <a:srgbClr val="00B0F0"/>
              </a:solidFill>
            </a:endParaRPr>
          </a:p>
          <a:p>
            <a:endParaRPr lang="ar-SA" dirty="0" smtClean="0"/>
          </a:p>
          <a:p>
            <a:r>
              <a:rPr lang="ar-SA" dirty="0" smtClean="0"/>
              <a:t>وذلك بنزع ذرتي هيدروجين من حمض</a:t>
            </a:r>
          </a:p>
          <a:p>
            <a:r>
              <a:rPr lang="ar-SA" dirty="0" smtClean="0"/>
              <a:t> السكسينك ,ويختزل مركب فلافين الادينين ثنائي النيوكليوتيد المؤكسد </a:t>
            </a:r>
          </a:p>
          <a:p>
            <a:r>
              <a:rPr lang="ar-SA" dirty="0"/>
              <a:t> </a:t>
            </a:r>
            <a:r>
              <a:rPr lang="en-US" dirty="0" err="1" smtClean="0"/>
              <a:t>flavin</a:t>
            </a:r>
            <a:r>
              <a:rPr lang="en-US" dirty="0" smtClean="0"/>
              <a:t> </a:t>
            </a:r>
            <a:r>
              <a:rPr lang="en-US" dirty="0" err="1" smtClean="0"/>
              <a:t>adanine</a:t>
            </a:r>
            <a:r>
              <a:rPr lang="en-US" dirty="0" smtClean="0"/>
              <a:t> dinucleotide(FAD)</a:t>
            </a:r>
          </a:p>
          <a:p>
            <a:pPr marL="0" indent="0">
              <a:buNone/>
            </a:pPr>
            <a:r>
              <a:rPr lang="ar-SA" dirty="0" smtClean="0"/>
              <a:t>الى </a:t>
            </a:r>
            <a:r>
              <a:rPr lang="ar-SA" dirty="0"/>
              <a:t>مركب فلافين الادينين ثنائي </a:t>
            </a:r>
            <a:r>
              <a:rPr lang="ar-SA" dirty="0" smtClean="0"/>
              <a:t>النيوكليوتيد المختزل </a:t>
            </a:r>
            <a:endParaRPr lang="en-US" dirty="0" smtClean="0"/>
          </a:p>
          <a:p>
            <a:pPr marL="0" indent="0">
              <a:buNone/>
            </a:pPr>
            <a:r>
              <a:rPr lang="en-US" dirty="0" smtClean="0"/>
              <a:t>FADH</a:t>
            </a:r>
          </a:p>
          <a:p>
            <a:pPr marL="0" indent="0">
              <a:buNone/>
            </a:pPr>
            <a:r>
              <a:rPr lang="ar-SA" dirty="0" smtClean="0"/>
              <a:t>-يضاف جزئ ماء الى حمض الفيوماريك بتحفيز من انزيم الفيوماريز </a:t>
            </a:r>
            <a:endParaRPr lang="en-US" dirty="0" smtClean="0"/>
          </a:p>
          <a:p>
            <a:pPr marL="0" indent="0">
              <a:buNone/>
            </a:pPr>
            <a:r>
              <a:rPr lang="en-US" dirty="0" err="1" smtClean="0">
                <a:solidFill>
                  <a:srgbClr val="00B0F0"/>
                </a:solidFill>
              </a:rPr>
              <a:t>Fumarase</a:t>
            </a:r>
            <a:endParaRPr lang="ar-SA" dirty="0" smtClean="0">
              <a:solidFill>
                <a:srgbClr val="00B0F0"/>
              </a:solidFill>
            </a:endParaRPr>
          </a:p>
          <a:p>
            <a:pPr marL="0" indent="0">
              <a:buNone/>
            </a:pPr>
            <a:endParaRPr lang="ar-SA" dirty="0" smtClean="0"/>
          </a:p>
          <a:p>
            <a:pPr marL="0" indent="0">
              <a:buNone/>
            </a:pPr>
            <a:r>
              <a:rPr lang="ar-SA" dirty="0" smtClean="0"/>
              <a:t> </a:t>
            </a:r>
            <a:r>
              <a:rPr lang="en-US" dirty="0" smtClean="0"/>
              <a:t>malic acid</a:t>
            </a:r>
            <a:r>
              <a:rPr lang="ar-SA" dirty="0" smtClean="0"/>
              <a:t>-يتاكسد حمض الماليك  </a:t>
            </a:r>
          </a:p>
          <a:p>
            <a:pPr marL="0" indent="0">
              <a:buNone/>
            </a:pPr>
            <a:r>
              <a:rPr lang="ar-SA" dirty="0" smtClean="0">
                <a:solidFill>
                  <a:srgbClr val="00B0F0"/>
                </a:solidFill>
              </a:rPr>
              <a:t>تحفيز من انزيم الماليت ديهيدروجينيز </a:t>
            </a:r>
          </a:p>
          <a:p>
            <a:pPr marL="0" indent="0">
              <a:buNone/>
            </a:pPr>
            <a:r>
              <a:rPr lang="en-US" dirty="0" smtClean="0">
                <a:solidFill>
                  <a:srgbClr val="00B0F0"/>
                </a:solidFill>
              </a:rPr>
              <a:t>Malate dehydrogenase</a:t>
            </a:r>
            <a:endParaRPr lang="ar-SA" dirty="0" smtClean="0">
              <a:solidFill>
                <a:srgbClr val="00B0F0"/>
              </a:solidFill>
            </a:endParaRPr>
          </a:p>
          <a:p>
            <a:pPr marL="0" indent="0">
              <a:buNone/>
            </a:pPr>
            <a:endParaRPr lang="ar-SA" dirty="0" smtClean="0"/>
          </a:p>
          <a:p>
            <a:pPr marL="0" indent="0">
              <a:buNone/>
            </a:pPr>
            <a:r>
              <a:rPr lang="ar-SA" dirty="0" smtClean="0"/>
              <a:t>ويتكون حمض الاكسال خليك </a:t>
            </a:r>
          </a:p>
          <a:p>
            <a:pPr marL="0" indent="0">
              <a:buNone/>
            </a:pPr>
            <a:r>
              <a:rPr lang="en-US" dirty="0" err="1" smtClean="0"/>
              <a:t>Oxalacetic</a:t>
            </a:r>
            <a:r>
              <a:rPr lang="en-US" dirty="0" smtClean="0"/>
              <a:t> acid</a:t>
            </a:r>
            <a:r>
              <a:rPr lang="ar-SA" dirty="0" smtClean="0"/>
              <a:t>الذي بدأت به الدوره</a:t>
            </a:r>
          </a:p>
          <a:p>
            <a:pPr marL="0" indent="0">
              <a:buNone/>
            </a:pPr>
            <a:r>
              <a:rPr lang="ar-SA" dirty="0" smtClean="0"/>
              <a:t> </a:t>
            </a:r>
          </a:p>
          <a:p>
            <a:pPr marL="0" indent="0">
              <a:buNone/>
            </a:pPr>
            <a:r>
              <a:rPr lang="ar-SA" dirty="0" smtClean="0"/>
              <a:t>,وذلك بنزع ذرتي هيدروجين من حمض الماليك ,</a:t>
            </a:r>
          </a:p>
          <a:p>
            <a:pPr marL="0" indent="0">
              <a:buNone/>
            </a:pPr>
            <a:endParaRPr lang="ar-SA" dirty="0" smtClean="0"/>
          </a:p>
          <a:p>
            <a:pPr marL="0" indent="0">
              <a:buNone/>
            </a:pPr>
            <a:r>
              <a:rPr lang="ar-SA" dirty="0" smtClean="0"/>
              <a:t>ويختزل جزئ </a:t>
            </a:r>
            <a:r>
              <a:rPr lang="en-US" dirty="0" smtClean="0"/>
              <a:t>NAD+</a:t>
            </a:r>
            <a:r>
              <a:rPr lang="ar-SA" dirty="0" smtClean="0"/>
              <a:t>ا</a:t>
            </a:r>
          </a:p>
          <a:p>
            <a:pPr marL="0" indent="0">
              <a:buNone/>
            </a:pPr>
            <a:r>
              <a:rPr lang="ar-SA" dirty="0" smtClean="0"/>
              <a:t>لى جزئ </a:t>
            </a:r>
            <a:r>
              <a:rPr lang="en-US" dirty="0" smtClean="0"/>
              <a:t>NADH+H+</a:t>
            </a:r>
          </a:p>
          <a:p>
            <a:pPr marL="0" indent="0">
              <a:buNone/>
            </a:pPr>
            <a:endParaRPr lang="en-US" dirty="0"/>
          </a:p>
          <a:p>
            <a:pPr marL="0" indent="0">
              <a:buNone/>
            </a:pPr>
            <a:r>
              <a:rPr lang="ar-SA" dirty="0" smtClean="0"/>
              <a:t>-</a:t>
            </a:r>
          </a:p>
          <a:p>
            <a:pPr marL="0" indent="0">
              <a:buNone/>
            </a:pPr>
            <a:r>
              <a:rPr lang="ar-SA" dirty="0" smtClean="0"/>
              <a:t>تتكرر تفاعلات الدوره مره بعد اخرى والتي تعرف بأسم دوره حمض الستريك</a:t>
            </a:r>
          </a:p>
          <a:p>
            <a:pPr marL="0" indent="0">
              <a:buNone/>
            </a:pPr>
            <a:r>
              <a:rPr lang="ar-SA" dirty="0" smtClean="0"/>
              <a:t> </a:t>
            </a:r>
            <a:endParaRPr lang="en-US" dirty="0" smtClean="0"/>
          </a:p>
          <a:p>
            <a:pPr marL="0" indent="0">
              <a:buNone/>
            </a:pPr>
            <a:r>
              <a:rPr lang="en-US" dirty="0" smtClean="0"/>
              <a:t>Citric </a:t>
            </a:r>
            <a:r>
              <a:rPr lang="en-US" dirty="0" smtClean="0"/>
              <a:t>acid </a:t>
            </a:r>
            <a:r>
              <a:rPr lang="en-US" dirty="0" smtClean="0"/>
              <a:t>cycle</a:t>
            </a:r>
          </a:p>
          <a:p>
            <a:pPr marL="0" indent="0">
              <a:buNone/>
            </a:pPr>
            <a:endParaRPr lang="ar-SA" dirty="0" smtClean="0"/>
          </a:p>
          <a:p>
            <a:pPr marL="0" indent="0">
              <a:buNone/>
            </a:pPr>
            <a:r>
              <a:rPr lang="ar-SA" dirty="0" smtClean="0"/>
              <a:t>نظرا </a:t>
            </a:r>
            <a:r>
              <a:rPr lang="ar-SA" dirty="0" smtClean="0"/>
              <a:t>لان هذا الحمض تبدا به ويتكون في هذه </a:t>
            </a:r>
            <a:r>
              <a:rPr lang="ar-SA" dirty="0" err="1" smtClean="0"/>
              <a:t>الدوره</a:t>
            </a:r>
            <a:r>
              <a:rPr lang="ar-SA" dirty="0" smtClean="0"/>
              <a:t> </a:t>
            </a:r>
            <a:endParaRPr lang="ar-SA" dirty="0" smtClean="0"/>
          </a:p>
          <a:p>
            <a:pPr marL="0" indent="0">
              <a:buNone/>
            </a:pPr>
            <a:r>
              <a:rPr lang="ar-SA" dirty="0" smtClean="0"/>
              <a:t>.</a:t>
            </a:r>
            <a:endParaRPr lang="en-US" dirty="0" smtClean="0"/>
          </a:p>
        </p:txBody>
      </p:sp>
    </p:spTree>
    <p:extLst>
      <p:ext uri="{BB962C8B-B14F-4D97-AF65-F5344CB8AC3E}">
        <p14:creationId xmlns:p14="http://schemas.microsoft.com/office/powerpoint/2010/main" val="2032179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5800" y="304800"/>
            <a:ext cx="7183703" cy="6172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470029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066800"/>
            <a:ext cx="8229600" cy="4221163"/>
          </a:xfrm>
        </p:spPr>
        <p:txBody>
          <a:bodyPr/>
          <a:lstStyle/>
          <a:p>
            <a:r>
              <a:rPr lang="ar-SA" dirty="0" smtClean="0"/>
              <a:t> تتم اكسده حمض البيروفيك اوهدمه عن طريق عده مسارات  تختلف تبعا لنوع الخليه التي تقوم بهدا العمل والظروف المحيطه بها ,فهناك مساران رئيسيان لهدم هدا الحمض .</a:t>
            </a:r>
          </a:p>
          <a:p>
            <a:r>
              <a:rPr lang="ar-SA" dirty="0" smtClean="0">
                <a:solidFill>
                  <a:srgbClr val="FF0000"/>
                </a:solidFill>
              </a:rPr>
              <a:t>اولا:مسار لاهوائي   (التخمر)                     </a:t>
            </a:r>
          </a:p>
          <a:p>
            <a:r>
              <a:rPr lang="ar-SA" dirty="0" smtClean="0">
                <a:solidFill>
                  <a:srgbClr val="FF0000"/>
                </a:solidFill>
              </a:rPr>
              <a:t>ثانيا:مسار هوائي </a:t>
            </a:r>
            <a:r>
              <a:rPr lang="ar-SA" dirty="0" smtClean="0"/>
              <a:t>                         </a:t>
            </a:r>
            <a:r>
              <a:rPr lang="en-US" dirty="0" smtClean="0"/>
              <a:t> </a:t>
            </a:r>
            <a:r>
              <a:rPr lang="ar-SA" dirty="0" smtClean="0"/>
              <a:t>  </a:t>
            </a:r>
            <a:endParaRPr lang="en-US" dirty="0"/>
          </a:p>
        </p:txBody>
      </p:sp>
    </p:spTree>
    <p:extLst>
      <p:ext uri="{BB962C8B-B14F-4D97-AF65-F5344CB8AC3E}">
        <p14:creationId xmlns:p14="http://schemas.microsoft.com/office/powerpoint/2010/main" val="7415458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solidFill>
                  <a:srgbClr val="FF0000"/>
                </a:solidFill>
              </a:rPr>
              <a:t>المسار اللاهوائي</a:t>
            </a:r>
            <a:br>
              <a:rPr lang="ar-SA" dirty="0" smtClean="0">
                <a:solidFill>
                  <a:srgbClr val="FF0000"/>
                </a:solidFill>
              </a:rPr>
            </a:br>
            <a:r>
              <a:rPr lang="en-US" dirty="0" smtClean="0">
                <a:solidFill>
                  <a:srgbClr val="FF0000"/>
                </a:solidFill>
              </a:rPr>
              <a:t>anaerobic </a:t>
            </a:r>
            <a:endParaRPr lang="en-US" dirty="0">
              <a:solidFill>
                <a:srgbClr val="FF0000"/>
              </a:solidFill>
            </a:endParaRPr>
          </a:p>
        </p:txBody>
      </p:sp>
      <p:sp>
        <p:nvSpPr>
          <p:cNvPr id="3" name="Content Placeholder 2"/>
          <p:cNvSpPr>
            <a:spLocks noGrp="1"/>
          </p:cNvSpPr>
          <p:nvPr>
            <p:ph idx="1"/>
          </p:nvPr>
        </p:nvSpPr>
        <p:spPr>
          <a:xfrm>
            <a:off x="457200" y="1524000"/>
            <a:ext cx="8229600" cy="4525963"/>
          </a:xfrm>
        </p:spPr>
        <p:txBody>
          <a:bodyPr>
            <a:normAutofit fontScale="55000" lnSpcReduction="20000"/>
          </a:bodyPr>
          <a:lstStyle/>
          <a:p>
            <a:r>
              <a:rPr lang="ar-SA" dirty="0" smtClean="0"/>
              <a:t>عندما يكون الاكسجين محدودا فأن حمض البيروفيك يتراكم وتتم عمليه التخمر في غياب الاكسجين </a:t>
            </a:r>
          </a:p>
          <a:p>
            <a:r>
              <a:rPr lang="en-US" dirty="0" smtClean="0">
                <a:solidFill>
                  <a:srgbClr val="FF0000"/>
                </a:solidFill>
              </a:rPr>
              <a:t>Anaerobic respiration </a:t>
            </a:r>
          </a:p>
          <a:p>
            <a:r>
              <a:rPr lang="ar-SA" dirty="0" smtClean="0"/>
              <a:t>وتبعا لنتائج التخمر امكن تمييز ست مجموعات تخمريه وهي </a:t>
            </a:r>
          </a:p>
          <a:p>
            <a:pPr marL="0" indent="0">
              <a:buNone/>
            </a:pPr>
            <a:r>
              <a:rPr lang="ar-SA" dirty="0" smtClean="0">
                <a:solidFill>
                  <a:srgbClr val="FF0000"/>
                </a:solidFill>
              </a:rPr>
              <a:t>تخمر حمض اللاكتيك</a:t>
            </a:r>
            <a:r>
              <a:rPr lang="ar-SA" dirty="0" smtClean="0"/>
              <a:t> </a:t>
            </a:r>
            <a:r>
              <a:rPr lang="ar-SA" dirty="0"/>
              <a:t> </a:t>
            </a:r>
            <a:r>
              <a:rPr lang="ar-SA" dirty="0" smtClean="0"/>
              <a:t>                 </a:t>
            </a:r>
            <a:endParaRPr lang="en-US" dirty="0" smtClean="0"/>
          </a:p>
          <a:p>
            <a:pPr marL="0" indent="0">
              <a:buNone/>
            </a:pPr>
            <a:r>
              <a:rPr lang="ar-SA" dirty="0" smtClean="0">
                <a:solidFill>
                  <a:srgbClr val="FF0000"/>
                </a:solidFill>
              </a:rPr>
              <a:t>               </a:t>
            </a:r>
            <a:r>
              <a:rPr lang="en-US" dirty="0" smtClean="0">
                <a:solidFill>
                  <a:srgbClr val="FF0000"/>
                </a:solidFill>
              </a:rPr>
              <a:t>Lactic acid fermentation  </a:t>
            </a:r>
          </a:p>
          <a:p>
            <a:pPr marL="0" indent="0">
              <a:buNone/>
            </a:pPr>
            <a:r>
              <a:rPr lang="ar-SA" dirty="0" smtClean="0"/>
              <a:t>يتكون حمض اللاكتيك بتفاعل اختزالي بواسطه انزيم </a:t>
            </a:r>
          </a:p>
          <a:p>
            <a:pPr marL="0" indent="0">
              <a:buNone/>
            </a:pPr>
            <a:r>
              <a:rPr lang="en-US" dirty="0" smtClean="0">
                <a:solidFill>
                  <a:srgbClr val="00B0F0"/>
                </a:solidFill>
              </a:rPr>
              <a:t>Lactic acid dehydrogenase</a:t>
            </a:r>
          </a:p>
          <a:p>
            <a:pPr marL="0" indent="0">
              <a:buNone/>
            </a:pPr>
            <a:r>
              <a:rPr lang="ar-SA" dirty="0" smtClean="0"/>
              <a:t>        ودلك بأكسده جزئ  </a:t>
            </a:r>
            <a:endParaRPr lang="en-US" dirty="0"/>
          </a:p>
          <a:p>
            <a:pPr marL="0" indent="0">
              <a:buNone/>
            </a:pPr>
            <a:r>
              <a:rPr lang="en-US" dirty="0" smtClean="0"/>
              <a:t>NADH</a:t>
            </a:r>
          </a:p>
          <a:p>
            <a:pPr marL="0" indent="0">
              <a:buNone/>
            </a:pPr>
            <a:r>
              <a:rPr lang="ar-SA" dirty="0" smtClean="0"/>
              <a:t>الى</a:t>
            </a:r>
          </a:p>
          <a:p>
            <a:pPr marL="0" indent="0">
              <a:buNone/>
            </a:pPr>
            <a:r>
              <a:rPr lang="en-US" dirty="0" smtClean="0"/>
              <a:t>NAD</a:t>
            </a:r>
          </a:p>
          <a:p>
            <a:pPr marL="0" indent="0">
              <a:buNone/>
            </a:pPr>
            <a:r>
              <a:rPr lang="ar-SA" dirty="0" smtClean="0">
                <a:solidFill>
                  <a:srgbClr val="92D050"/>
                </a:solidFill>
              </a:rPr>
              <a:t>كما بالمعادله التاليه :</a:t>
            </a:r>
          </a:p>
          <a:p>
            <a:pPr marL="0" indent="0">
              <a:buNone/>
            </a:pPr>
            <a:endParaRPr lang="ar-SA" dirty="0" smtClean="0"/>
          </a:p>
          <a:p>
            <a:pPr marL="0" indent="0">
              <a:buNone/>
            </a:pPr>
            <a:endParaRPr lang="ar-SA" dirty="0"/>
          </a:p>
          <a:p>
            <a:pPr marL="0" indent="0">
              <a:buNone/>
            </a:pPr>
            <a:r>
              <a:rPr lang="ar-SA" dirty="0" smtClean="0"/>
              <a:t>  </a:t>
            </a:r>
            <a:endParaRPr lang="en-US" dirty="0"/>
          </a:p>
        </p:txBody>
      </p:sp>
    </p:spTree>
    <p:extLst>
      <p:ext uri="{BB962C8B-B14F-4D97-AF65-F5344CB8AC3E}">
        <p14:creationId xmlns:p14="http://schemas.microsoft.com/office/powerpoint/2010/main" val="2464291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914400"/>
            <a:ext cx="9052560" cy="51700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8600292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8229600" cy="5592763"/>
          </a:xfrm>
        </p:spPr>
        <p:txBody>
          <a:bodyPr>
            <a:normAutofit lnSpcReduction="10000"/>
          </a:bodyPr>
          <a:lstStyle/>
          <a:p>
            <a:r>
              <a:rPr lang="ar-SA" dirty="0" smtClean="0">
                <a:solidFill>
                  <a:srgbClr val="FF0000"/>
                </a:solidFill>
              </a:rPr>
              <a:t>تخمر كحولي </a:t>
            </a:r>
            <a:r>
              <a:rPr lang="en-US" dirty="0">
                <a:solidFill>
                  <a:srgbClr val="FF0000"/>
                </a:solidFill>
              </a:rPr>
              <a:t> </a:t>
            </a:r>
            <a:endParaRPr lang="en-US" dirty="0" smtClean="0">
              <a:solidFill>
                <a:srgbClr val="FF0000"/>
              </a:solidFill>
            </a:endParaRPr>
          </a:p>
          <a:p>
            <a:r>
              <a:rPr lang="en-US" dirty="0" err="1" smtClean="0">
                <a:solidFill>
                  <a:srgbClr val="FF0000"/>
                </a:solidFill>
              </a:rPr>
              <a:t>Alcholic</a:t>
            </a:r>
            <a:r>
              <a:rPr lang="en-US" dirty="0" smtClean="0">
                <a:solidFill>
                  <a:srgbClr val="FF0000"/>
                </a:solidFill>
              </a:rPr>
              <a:t> fermentation</a:t>
            </a:r>
          </a:p>
          <a:p>
            <a:pPr marL="0" indent="0">
              <a:buNone/>
            </a:pPr>
            <a:r>
              <a:rPr lang="en-US" dirty="0" smtClean="0"/>
              <a:t>    </a:t>
            </a:r>
            <a:r>
              <a:rPr lang="ar-SA" dirty="0" smtClean="0"/>
              <a:t>من حمض  </a:t>
            </a:r>
            <a:r>
              <a:rPr lang="en-US" dirty="0" smtClean="0"/>
              <a:t>co2</a:t>
            </a:r>
            <a:r>
              <a:rPr lang="ar-SA" dirty="0" smtClean="0"/>
              <a:t>يتكون كحول </a:t>
            </a:r>
            <a:r>
              <a:rPr lang="ar-SA" dirty="0" err="1" smtClean="0"/>
              <a:t>ايثيلي</a:t>
            </a:r>
            <a:r>
              <a:rPr lang="ar-SA" dirty="0" smtClean="0"/>
              <a:t> </a:t>
            </a:r>
            <a:r>
              <a:rPr lang="ar-SA" dirty="0" smtClean="0"/>
              <a:t>وذلك </a:t>
            </a:r>
            <a:r>
              <a:rPr lang="ar-SA" dirty="0" smtClean="0"/>
              <a:t>بعد نزع </a:t>
            </a:r>
            <a:r>
              <a:rPr lang="en-US" dirty="0" smtClean="0"/>
              <a:t>   </a:t>
            </a:r>
            <a:r>
              <a:rPr lang="ar-SA" dirty="0" smtClean="0"/>
              <a:t>   </a:t>
            </a:r>
            <a:r>
              <a:rPr lang="en-US" dirty="0" smtClean="0"/>
              <a:t>     </a:t>
            </a:r>
            <a:r>
              <a:rPr lang="ar-SA" dirty="0" smtClean="0"/>
              <a:t>   البيروفيك بواسطه انزيم           </a:t>
            </a:r>
            <a:endParaRPr lang="en-US" dirty="0"/>
          </a:p>
          <a:p>
            <a:pPr marL="0" indent="0">
              <a:buNone/>
            </a:pPr>
            <a:r>
              <a:rPr lang="en-US" dirty="0" smtClean="0">
                <a:solidFill>
                  <a:srgbClr val="00B0F0"/>
                </a:solidFill>
              </a:rPr>
              <a:t>Pyruvic acid decarboxylase </a:t>
            </a:r>
          </a:p>
          <a:p>
            <a:pPr marL="0" indent="0">
              <a:buNone/>
            </a:pPr>
            <a:r>
              <a:rPr lang="ar-SA" dirty="0" smtClean="0"/>
              <a:t>وتكون مركب اسيتالدهايد </a:t>
            </a:r>
            <a:endParaRPr lang="en-US" dirty="0"/>
          </a:p>
          <a:p>
            <a:pPr marL="0" indent="0">
              <a:buNone/>
            </a:pPr>
            <a:r>
              <a:rPr lang="en-US" dirty="0" smtClean="0">
                <a:solidFill>
                  <a:schemeClr val="tx1">
                    <a:lumMod val="95000"/>
                    <a:lumOff val="5000"/>
                  </a:schemeClr>
                </a:solidFill>
              </a:rPr>
              <a:t>Acetaldehyde</a:t>
            </a:r>
          </a:p>
          <a:p>
            <a:pPr marL="0" indent="0">
              <a:buNone/>
            </a:pPr>
            <a:r>
              <a:rPr lang="ar-SA" dirty="0" smtClean="0"/>
              <a:t>والذي </a:t>
            </a:r>
            <a:r>
              <a:rPr lang="ar-SA" dirty="0" smtClean="0"/>
              <a:t>يختزل بدوره ليعطي كحول ايثيلي بواسطه انزيم </a:t>
            </a:r>
          </a:p>
          <a:p>
            <a:pPr marL="0" indent="0">
              <a:buNone/>
            </a:pPr>
            <a:r>
              <a:rPr lang="en-US" dirty="0" smtClean="0">
                <a:solidFill>
                  <a:srgbClr val="00B0F0"/>
                </a:solidFill>
              </a:rPr>
              <a:t>Alcohol dehydrogenase</a:t>
            </a:r>
          </a:p>
          <a:p>
            <a:pPr marL="0" indent="0">
              <a:buNone/>
            </a:pPr>
            <a:r>
              <a:rPr lang="ar-SA" dirty="0" smtClean="0"/>
              <a:t>          </a:t>
            </a:r>
            <a:r>
              <a:rPr lang="en-US" dirty="0" smtClean="0"/>
              <a:t>      </a:t>
            </a:r>
            <a:r>
              <a:rPr lang="ar-SA" dirty="0" smtClean="0"/>
              <a:t> </a:t>
            </a:r>
            <a:r>
              <a:rPr lang="en-US" dirty="0" smtClean="0"/>
              <a:t>   </a:t>
            </a:r>
            <a:r>
              <a:rPr lang="ar-SA" dirty="0" smtClean="0"/>
              <a:t>  </a:t>
            </a:r>
            <a:r>
              <a:rPr lang="en-US" dirty="0" smtClean="0"/>
              <a:t>  </a:t>
            </a:r>
            <a:r>
              <a:rPr lang="ar-SA" dirty="0" smtClean="0"/>
              <a:t>    </a:t>
            </a:r>
            <a:endParaRPr lang="en-US" dirty="0"/>
          </a:p>
        </p:txBody>
      </p:sp>
    </p:spTree>
    <p:extLst>
      <p:ext uri="{BB962C8B-B14F-4D97-AF65-F5344CB8AC3E}">
        <p14:creationId xmlns:p14="http://schemas.microsoft.com/office/powerpoint/2010/main" val="3335725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457200"/>
            <a:ext cx="9144000" cy="579350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745519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525963"/>
          </a:xfrm>
        </p:spPr>
        <p:txBody>
          <a:bodyPr>
            <a:normAutofit fontScale="85000" lnSpcReduction="20000"/>
          </a:bodyPr>
          <a:lstStyle/>
          <a:p>
            <a:r>
              <a:rPr lang="ar-SA" dirty="0" smtClean="0">
                <a:solidFill>
                  <a:srgbClr val="FF0000"/>
                </a:solidFill>
              </a:rPr>
              <a:t>تخمر لاكتيكي مختلط </a:t>
            </a:r>
          </a:p>
          <a:p>
            <a:r>
              <a:rPr lang="en-US" dirty="0" smtClean="0">
                <a:solidFill>
                  <a:srgbClr val="FF0000"/>
                </a:solidFill>
              </a:rPr>
              <a:t>Mixed lactic fermentation</a:t>
            </a:r>
          </a:p>
          <a:p>
            <a:pPr marL="0" indent="0">
              <a:buNone/>
            </a:pPr>
            <a:r>
              <a:rPr lang="ar-SA" dirty="0" smtClean="0"/>
              <a:t>ينتج حمض لاكتيك مختلطا مع حمض الخليك وكحول الايثايل وثاني اكسيد الكربون واحيانا ينتج الجلسرول.</a:t>
            </a:r>
          </a:p>
          <a:p>
            <a:pPr marL="0" indent="0">
              <a:buNone/>
            </a:pPr>
            <a:endParaRPr lang="en-US" dirty="0" smtClean="0">
              <a:solidFill>
                <a:srgbClr val="FF0000"/>
              </a:solidFill>
            </a:endParaRPr>
          </a:p>
          <a:p>
            <a:pPr marL="0" indent="0">
              <a:buNone/>
            </a:pPr>
            <a:endParaRPr lang="en-US" dirty="0">
              <a:solidFill>
                <a:srgbClr val="FF0000"/>
              </a:solidFill>
            </a:endParaRPr>
          </a:p>
          <a:p>
            <a:pPr marL="0" indent="0">
              <a:buNone/>
            </a:pPr>
            <a:r>
              <a:rPr lang="ar-SA" dirty="0" smtClean="0">
                <a:solidFill>
                  <a:srgbClr val="FF0000"/>
                </a:solidFill>
              </a:rPr>
              <a:t>تخمر بروبيوني</a:t>
            </a:r>
          </a:p>
          <a:p>
            <a:pPr marL="0" indent="0">
              <a:buNone/>
            </a:pPr>
            <a:r>
              <a:rPr lang="en-US" dirty="0" smtClean="0">
                <a:solidFill>
                  <a:srgbClr val="FF0000"/>
                </a:solidFill>
              </a:rPr>
              <a:t>Propionic fermentation  </a:t>
            </a:r>
          </a:p>
          <a:p>
            <a:pPr marL="0" indent="0">
              <a:buNone/>
            </a:pPr>
            <a:endParaRPr lang="ar-SA" dirty="0">
              <a:solidFill>
                <a:srgbClr val="FF0000"/>
              </a:solidFill>
            </a:endParaRPr>
          </a:p>
          <a:p>
            <a:pPr marL="0" indent="0">
              <a:buNone/>
            </a:pPr>
            <a:r>
              <a:rPr lang="ar-SA" dirty="0" smtClean="0">
                <a:solidFill>
                  <a:schemeClr val="tx1">
                    <a:lumMod val="95000"/>
                    <a:lumOff val="5000"/>
                  </a:schemeClr>
                </a:solidFill>
              </a:rPr>
              <a:t>ينتج كميه بسيطه من حمض اللاكتيك علاوه على حمض البيروبيونيك وحمض الخليك,وحمض السكسنيك وثاني اكسيد الكربون.</a:t>
            </a:r>
            <a:endParaRPr lang="en-US" dirty="0">
              <a:solidFill>
                <a:schemeClr val="tx1">
                  <a:lumMod val="95000"/>
                  <a:lumOff val="5000"/>
                </a:schemeClr>
              </a:solidFill>
            </a:endParaRPr>
          </a:p>
        </p:txBody>
      </p:sp>
    </p:spTree>
    <p:extLst>
      <p:ext uri="{BB962C8B-B14F-4D97-AF65-F5344CB8AC3E}">
        <p14:creationId xmlns:p14="http://schemas.microsoft.com/office/powerpoint/2010/main" val="8153142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85000" lnSpcReduction="20000"/>
          </a:bodyPr>
          <a:lstStyle/>
          <a:p>
            <a:r>
              <a:rPr lang="ar-SA" dirty="0" smtClean="0">
                <a:solidFill>
                  <a:srgbClr val="FF0000"/>
                </a:solidFill>
              </a:rPr>
              <a:t>التخمر في بكتريا مجموعه القولون </a:t>
            </a:r>
          </a:p>
          <a:p>
            <a:pPr marL="0" indent="0">
              <a:buNone/>
            </a:pPr>
            <a:r>
              <a:rPr lang="en-US" dirty="0" smtClean="0">
                <a:solidFill>
                  <a:srgbClr val="FF0000"/>
                </a:solidFill>
              </a:rPr>
              <a:t>Colon </a:t>
            </a:r>
            <a:r>
              <a:rPr lang="en-US" dirty="0" smtClean="0">
                <a:solidFill>
                  <a:srgbClr val="FF0000"/>
                </a:solidFill>
              </a:rPr>
              <a:t>–dysentery-typhoid </a:t>
            </a:r>
            <a:r>
              <a:rPr lang="en-US" dirty="0" smtClean="0">
                <a:solidFill>
                  <a:srgbClr val="FF0000"/>
                </a:solidFill>
              </a:rPr>
              <a:t>group(CDT)</a:t>
            </a:r>
          </a:p>
          <a:p>
            <a:pPr marL="0" indent="0">
              <a:buNone/>
            </a:pPr>
            <a:endParaRPr lang="en-US" dirty="0"/>
          </a:p>
          <a:p>
            <a:pPr marL="0" indent="0">
              <a:buNone/>
            </a:pPr>
            <a:r>
              <a:rPr lang="ar-SA" dirty="0" smtClean="0"/>
              <a:t>وهو تخمر مميز تكون نتيجه حمض لاكتيك ,وحمض فورميك ,وكحول ايثايل وبيوتيلن جليكول ,واحيانا اسيتون,وتقسم هده المجموعه احيانا الى تحت مجموعه تعطي تخمرات حمضيه مختلطه واخرى تعطي بيوتلين جليكول .</a:t>
            </a:r>
          </a:p>
          <a:p>
            <a:pPr marL="0" indent="0">
              <a:buNone/>
            </a:pPr>
            <a:endParaRPr lang="ar-SA" dirty="0"/>
          </a:p>
          <a:p>
            <a:pPr marL="0" indent="0">
              <a:buNone/>
            </a:pPr>
            <a:r>
              <a:rPr lang="ar-SA" dirty="0" smtClean="0">
                <a:solidFill>
                  <a:srgbClr val="FF0000"/>
                </a:solidFill>
              </a:rPr>
              <a:t>تخمر بيوتيري</a:t>
            </a:r>
          </a:p>
          <a:p>
            <a:pPr marL="0" indent="0">
              <a:buNone/>
            </a:pPr>
            <a:r>
              <a:rPr lang="en-US" dirty="0" smtClean="0">
                <a:solidFill>
                  <a:srgbClr val="FF0000"/>
                </a:solidFill>
              </a:rPr>
              <a:t>Butyric </a:t>
            </a:r>
            <a:r>
              <a:rPr lang="en-US" dirty="0" smtClean="0">
                <a:solidFill>
                  <a:srgbClr val="FF0000"/>
                </a:solidFill>
              </a:rPr>
              <a:t>fermentation</a:t>
            </a:r>
            <a:endParaRPr lang="en-US" dirty="0" smtClean="0">
              <a:solidFill>
                <a:srgbClr val="FF0000"/>
              </a:solidFill>
            </a:endParaRPr>
          </a:p>
          <a:p>
            <a:pPr marL="0" indent="0">
              <a:buNone/>
            </a:pPr>
            <a:r>
              <a:rPr lang="ar-SA" dirty="0" smtClean="0"/>
              <a:t>لاينتج حمض لاكتيك بل ينتج حمض خليك ,وبيوتريك وكميه كبيره من غازي الهيدروجين وثاني  اكسيد الكربون ,وبعض الانواع قد تنتج اسيتون وبيوتيلين جليكول ,وكحول بيوتايل وكحول ايزوبروبايل . </a:t>
            </a:r>
          </a:p>
        </p:txBody>
      </p:sp>
    </p:spTree>
    <p:extLst>
      <p:ext uri="{BB962C8B-B14F-4D97-AF65-F5344CB8AC3E}">
        <p14:creationId xmlns:p14="http://schemas.microsoft.com/office/powerpoint/2010/main" val="22572413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983163"/>
          </a:xfrm>
        </p:spPr>
        <p:txBody>
          <a:bodyPr>
            <a:normAutofit fontScale="62500" lnSpcReduction="20000"/>
          </a:bodyPr>
          <a:lstStyle/>
          <a:p>
            <a:r>
              <a:rPr lang="ar-SA" dirty="0" smtClean="0">
                <a:solidFill>
                  <a:srgbClr val="FF0000"/>
                </a:solidFill>
              </a:rPr>
              <a:t>المسار الهوائي </a:t>
            </a:r>
          </a:p>
          <a:p>
            <a:pPr marL="0" indent="0">
              <a:buNone/>
            </a:pPr>
            <a:r>
              <a:rPr lang="en-US" dirty="0" err="1" smtClean="0">
                <a:solidFill>
                  <a:srgbClr val="FF0000"/>
                </a:solidFill>
              </a:rPr>
              <a:t>erobic</a:t>
            </a:r>
            <a:endParaRPr lang="en-US" dirty="0" smtClean="0">
              <a:solidFill>
                <a:srgbClr val="FF0000"/>
              </a:solidFill>
            </a:endParaRPr>
          </a:p>
          <a:p>
            <a:pPr marL="0" indent="0">
              <a:buNone/>
            </a:pPr>
            <a:r>
              <a:rPr lang="ar-SA" dirty="0" smtClean="0"/>
              <a:t>في وجود الاكسجين يتم اكسده حمض البيروفيك في سلسله طويله ليتحول في النهايه الى ثاني اكسيد الكربون وماء وهده العمليه تعرف بأسم عمليه التنفس الخلوي.ويقصد به اكسده الخلايا لجزيئات بعض المواد العضويه مثل سكر الجلوكوز .وتتم اكسده حمض البيروفيك في الميتوكندريا هوائيا في وجود الاكسجين .يمر حمض البيروفيك من سيتوبلازم الخلايا الى داخل الميتوكندريا وفي تجويف تلك العضيات يتم اكسده هدا الحمض ودلك بنزع درات الكربون والاكسجين من المجموعه الكربوكسيليه </a:t>
            </a:r>
          </a:p>
          <a:p>
            <a:pPr marL="0" indent="0">
              <a:buNone/>
            </a:pPr>
            <a:r>
              <a:rPr lang="en-US" dirty="0" smtClean="0"/>
              <a:t>COOH </a:t>
            </a:r>
          </a:p>
          <a:p>
            <a:pPr marL="0" indent="0">
              <a:buNone/>
            </a:pPr>
            <a:r>
              <a:rPr lang="ar-SA" dirty="0" smtClean="0"/>
              <a:t>   وتتحرر على شكل ثاني اكسيد الكربون وتنتقل المجموعه</a:t>
            </a:r>
            <a:r>
              <a:rPr lang="ar-SA" dirty="0"/>
              <a:t> </a:t>
            </a:r>
            <a:r>
              <a:rPr lang="ar-SA" dirty="0" smtClean="0"/>
              <a:t>الاسيتيله</a:t>
            </a:r>
            <a:endParaRPr lang="en-US" dirty="0" smtClean="0"/>
          </a:p>
          <a:p>
            <a:pPr marL="0" indent="0">
              <a:buNone/>
            </a:pPr>
            <a:r>
              <a:rPr lang="ar-SA" dirty="0" smtClean="0"/>
              <a:t> </a:t>
            </a:r>
            <a:r>
              <a:rPr lang="en-US" dirty="0"/>
              <a:t>CH3O Acetyl</a:t>
            </a:r>
            <a:r>
              <a:rPr lang="ar-SA" dirty="0"/>
              <a:t> </a:t>
            </a:r>
            <a:r>
              <a:rPr lang="en-US" dirty="0"/>
              <a:t>group</a:t>
            </a:r>
            <a:r>
              <a:rPr lang="ar-SA" dirty="0" smtClean="0"/>
              <a:t> </a:t>
            </a:r>
          </a:p>
          <a:p>
            <a:pPr marL="0" indent="0">
              <a:buNone/>
            </a:pPr>
            <a:r>
              <a:rPr lang="ar-SA" dirty="0" smtClean="0"/>
              <a:t>على مرافق انزيمي خاص يسمى المرافق الانزيمي ا ليتكون جزيئين من المرافق الانزيمي ا</a:t>
            </a:r>
          </a:p>
          <a:p>
            <a:pPr marL="0" indent="0">
              <a:buNone/>
            </a:pPr>
            <a:r>
              <a:rPr lang="en-US" dirty="0" smtClean="0"/>
              <a:t>Acetyl Coenzyme group A   (ACYTYL CoA)</a:t>
            </a:r>
          </a:p>
          <a:p>
            <a:pPr marL="0" indent="0">
              <a:buNone/>
            </a:pPr>
            <a:r>
              <a:rPr lang="ar-SA" dirty="0" smtClean="0"/>
              <a:t>وهدا التفاعل محرر للطافه يختزل فيه جزئ </a:t>
            </a:r>
          </a:p>
          <a:p>
            <a:pPr marL="0" indent="0">
              <a:buNone/>
            </a:pPr>
            <a:r>
              <a:rPr lang="en-US" dirty="0" smtClean="0"/>
              <a:t>         </a:t>
            </a:r>
            <a:r>
              <a:rPr lang="ar-SA" dirty="0" smtClean="0"/>
              <a:t>   </a:t>
            </a:r>
            <a:r>
              <a:rPr lang="en-US" dirty="0" smtClean="0"/>
              <a:t>NAD→NADH+H+</a:t>
            </a:r>
          </a:p>
          <a:p>
            <a:pPr marL="0" indent="0">
              <a:buNone/>
            </a:pPr>
            <a:r>
              <a:rPr lang="ar-SA" dirty="0" smtClean="0"/>
              <a:t> </a:t>
            </a:r>
            <a:r>
              <a:rPr lang="en-US" dirty="0" smtClean="0"/>
              <a:t>   </a:t>
            </a:r>
            <a:r>
              <a:rPr lang="ar-SA" dirty="0" smtClean="0"/>
              <a:t>ويحفز هدا التفاعل من قبل انزيم بيروفيت ديهييدروجينيز</a:t>
            </a:r>
          </a:p>
          <a:p>
            <a:pPr marL="0" indent="0">
              <a:buNone/>
            </a:pPr>
            <a:r>
              <a:rPr lang="en-US" dirty="0" smtClean="0">
                <a:solidFill>
                  <a:srgbClr val="00B0F0"/>
                </a:solidFill>
              </a:rPr>
              <a:t>Pyruvate dehydrogenase   </a:t>
            </a:r>
          </a:p>
        </p:txBody>
      </p:sp>
    </p:spTree>
    <p:extLst>
      <p:ext uri="{BB962C8B-B14F-4D97-AF65-F5344CB8AC3E}">
        <p14:creationId xmlns:p14="http://schemas.microsoft.com/office/powerpoint/2010/main" val="5260151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279</TotalTime>
  <Words>784</Words>
  <Application>Microsoft Office PowerPoint</Application>
  <PresentationFormat>عرض على الشاشة (3:4)‏</PresentationFormat>
  <Paragraphs>130</Paragraphs>
  <Slides>18</Slides>
  <Notes>1</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Office Theme</vt:lpstr>
      <vt:lpstr>اكسده حمض البيروفيك </vt:lpstr>
      <vt:lpstr>عرض تقديمي في PowerPoint</vt:lpstr>
      <vt:lpstr>المسار اللاهوائي anaerobic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دوره حمض الستريك  Krebs cycle       -   Citric acid cycle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اكسده حمض البيروفيك</dc:title>
  <dc:creator>LENOVO</dc:creator>
  <cp:lastModifiedBy>Amal Alotibi</cp:lastModifiedBy>
  <cp:revision>38</cp:revision>
  <dcterms:created xsi:type="dcterms:W3CDTF">2006-08-16T00:00:00Z</dcterms:created>
  <dcterms:modified xsi:type="dcterms:W3CDTF">2016-11-28T10:00:15Z</dcterms:modified>
</cp:coreProperties>
</file>