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1"/>
  </p:notesMasterIdLst>
  <p:sldIdLst>
    <p:sldId id="339" r:id="rId2"/>
    <p:sldId id="335" r:id="rId3"/>
    <p:sldId id="336" r:id="rId4"/>
    <p:sldId id="349" r:id="rId5"/>
    <p:sldId id="337" r:id="rId6"/>
    <p:sldId id="350" r:id="rId7"/>
    <p:sldId id="348" r:id="rId8"/>
    <p:sldId id="347" r:id="rId9"/>
    <p:sldId id="266" r:id="rId10"/>
    <p:sldId id="264" r:id="rId11"/>
    <p:sldId id="257" r:id="rId12"/>
    <p:sldId id="258" r:id="rId13"/>
    <p:sldId id="329" r:id="rId14"/>
    <p:sldId id="333" r:id="rId15"/>
    <p:sldId id="332" r:id="rId16"/>
    <p:sldId id="331" r:id="rId17"/>
    <p:sldId id="334" r:id="rId18"/>
    <p:sldId id="259" r:id="rId19"/>
    <p:sldId id="261" r:id="rId20"/>
    <p:sldId id="262" r:id="rId21"/>
    <p:sldId id="345" r:id="rId22"/>
    <p:sldId id="343" r:id="rId23"/>
    <p:sldId id="346" r:id="rId24"/>
    <p:sldId id="273" r:id="rId25"/>
    <p:sldId id="340" r:id="rId26"/>
    <p:sldId id="276" r:id="rId27"/>
    <p:sldId id="277" r:id="rId28"/>
    <p:sldId id="300" r:id="rId29"/>
    <p:sldId id="330" r:id="rId30"/>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CCCC"/>
    <a:srgbClr val="FFCCFF"/>
    <a:srgbClr val="33CC33"/>
    <a:srgbClr val="00CC00"/>
    <a:srgbClr val="996633"/>
    <a:srgbClr val="FFFF00"/>
    <a:srgbClr val="D0EA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470"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1C0AD-C5F0-48A4-A783-965B4E66C504}" type="doc">
      <dgm:prSet loTypeId="urn:microsoft.com/office/officeart/2005/8/layout/cycle2" loCatId="cycle" qsTypeId="urn:microsoft.com/office/officeart/2005/8/quickstyle/3d2" qsCatId="3D" csTypeId="urn:microsoft.com/office/officeart/2005/8/colors/accent6_3" csCatId="accent6" phldr="1"/>
      <dgm:spPr/>
      <dgm:t>
        <a:bodyPr/>
        <a:lstStyle/>
        <a:p>
          <a:pPr rtl="1"/>
          <a:endParaRPr lang="ar-SA"/>
        </a:p>
      </dgm:t>
    </dgm:pt>
    <dgm:pt modelId="{496D21F3-81BB-4C91-AAE2-001CEF8A056F}">
      <dgm:prSet phldrT="[Text]"/>
      <dgm:spPr/>
      <dgm:t>
        <a:bodyPr/>
        <a:lstStyle/>
        <a:p>
          <a:pPr rtl="1"/>
          <a:r>
            <a:rPr lang="ar-SA" dirty="0" smtClean="0"/>
            <a:t>التمهيد</a:t>
          </a:r>
          <a:endParaRPr lang="ar-SA" dirty="0"/>
        </a:p>
      </dgm:t>
    </dgm:pt>
    <dgm:pt modelId="{6AB56FE7-2522-434C-8981-7B98FED04C48}" type="parTrans" cxnId="{4FEAAD6F-7ECC-4FFE-A6FA-B0D8E107B8CB}">
      <dgm:prSet/>
      <dgm:spPr/>
      <dgm:t>
        <a:bodyPr/>
        <a:lstStyle/>
        <a:p>
          <a:pPr rtl="1"/>
          <a:endParaRPr lang="ar-SA"/>
        </a:p>
      </dgm:t>
    </dgm:pt>
    <dgm:pt modelId="{7A5896CB-E5A9-4E14-9620-6DBA68731061}" type="sibTrans" cxnId="{4FEAAD6F-7ECC-4FFE-A6FA-B0D8E107B8CB}">
      <dgm:prSet/>
      <dgm:spPr/>
      <dgm:t>
        <a:bodyPr/>
        <a:lstStyle/>
        <a:p>
          <a:pPr rtl="1"/>
          <a:endParaRPr lang="ar-SA"/>
        </a:p>
      </dgm:t>
    </dgm:pt>
    <dgm:pt modelId="{A6B2F914-4D50-47AB-974B-1BCE53C72B9B}">
      <dgm:prSet phldrT="[Text]"/>
      <dgm:spPr/>
      <dgm:t>
        <a:bodyPr/>
        <a:lstStyle/>
        <a:p>
          <a:pPr rtl="1"/>
          <a:r>
            <a:rPr lang="ar-SA" dirty="0" smtClean="0"/>
            <a:t>العرض</a:t>
          </a:r>
          <a:endParaRPr lang="ar-SA" dirty="0"/>
        </a:p>
      </dgm:t>
    </dgm:pt>
    <dgm:pt modelId="{137A7949-EB31-4282-ACE6-585B24F3976D}" type="parTrans" cxnId="{E976D58B-42D4-4F11-A037-DCB0F88E72F1}">
      <dgm:prSet/>
      <dgm:spPr/>
      <dgm:t>
        <a:bodyPr/>
        <a:lstStyle/>
        <a:p>
          <a:pPr rtl="1"/>
          <a:endParaRPr lang="ar-SA"/>
        </a:p>
      </dgm:t>
    </dgm:pt>
    <dgm:pt modelId="{FC72BBAA-DD5E-4754-AF7C-006DE57BCEB3}" type="sibTrans" cxnId="{E976D58B-42D4-4F11-A037-DCB0F88E72F1}">
      <dgm:prSet/>
      <dgm:spPr/>
      <dgm:t>
        <a:bodyPr/>
        <a:lstStyle/>
        <a:p>
          <a:pPr rtl="1"/>
          <a:endParaRPr lang="ar-SA"/>
        </a:p>
      </dgm:t>
    </dgm:pt>
    <dgm:pt modelId="{9B9AFDDF-9B8F-4E51-9EFD-3C235BC7CA73}">
      <dgm:prSet phldrT="[Text]"/>
      <dgm:spPr/>
      <dgm:t>
        <a:bodyPr/>
        <a:lstStyle/>
        <a:p>
          <a:pPr rtl="1"/>
          <a:r>
            <a:rPr lang="ar-SA" dirty="0" smtClean="0"/>
            <a:t>الربط</a:t>
          </a:r>
          <a:endParaRPr lang="ar-SA" dirty="0"/>
        </a:p>
      </dgm:t>
    </dgm:pt>
    <dgm:pt modelId="{9060765C-74A1-41C4-B021-18B88F741761}" type="parTrans" cxnId="{3D901D20-9436-4D0B-B885-74E5F020F156}">
      <dgm:prSet/>
      <dgm:spPr/>
      <dgm:t>
        <a:bodyPr/>
        <a:lstStyle/>
        <a:p>
          <a:pPr rtl="1"/>
          <a:endParaRPr lang="ar-SA"/>
        </a:p>
      </dgm:t>
    </dgm:pt>
    <dgm:pt modelId="{3C0A3745-41F4-4B65-A40A-737E1970347A}" type="sibTrans" cxnId="{3D901D20-9436-4D0B-B885-74E5F020F156}">
      <dgm:prSet/>
      <dgm:spPr/>
      <dgm:t>
        <a:bodyPr/>
        <a:lstStyle/>
        <a:p>
          <a:pPr rtl="1"/>
          <a:endParaRPr lang="ar-SA"/>
        </a:p>
      </dgm:t>
    </dgm:pt>
    <dgm:pt modelId="{B81A93F7-B739-4BD3-9FF8-D656C4C85DDF}">
      <dgm:prSet phldrT="[Text]"/>
      <dgm:spPr/>
      <dgm:t>
        <a:bodyPr/>
        <a:lstStyle/>
        <a:p>
          <a:pPr rtl="1"/>
          <a:r>
            <a:rPr lang="ar-SA" dirty="0" smtClean="0"/>
            <a:t>التعميم</a:t>
          </a:r>
          <a:endParaRPr lang="ar-SA" dirty="0"/>
        </a:p>
      </dgm:t>
    </dgm:pt>
    <dgm:pt modelId="{DC4A6DD0-C216-4F46-BA60-BFC403C3ECE8}" type="parTrans" cxnId="{6B5006E8-C146-46A0-A303-1804903CF7F7}">
      <dgm:prSet/>
      <dgm:spPr/>
      <dgm:t>
        <a:bodyPr/>
        <a:lstStyle/>
        <a:p>
          <a:pPr rtl="1"/>
          <a:endParaRPr lang="ar-SA"/>
        </a:p>
      </dgm:t>
    </dgm:pt>
    <dgm:pt modelId="{95952CC3-C0CC-445F-AEB7-5A54B13E6A02}" type="sibTrans" cxnId="{6B5006E8-C146-46A0-A303-1804903CF7F7}">
      <dgm:prSet/>
      <dgm:spPr/>
      <dgm:t>
        <a:bodyPr/>
        <a:lstStyle/>
        <a:p>
          <a:pPr rtl="1"/>
          <a:endParaRPr lang="ar-SA"/>
        </a:p>
      </dgm:t>
    </dgm:pt>
    <dgm:pt modelId="{0E779866-39F3-4495-A097-980668BFE304}">
      <dgm:prSet phldrT="[Text]"/>
      <dgm:spPr/>
      <dgm:t>
        <a:bodyPr/>
        <a:lstStyle/>
        <a:p>
          <a:pPr rtl="1"/>
          <a:r>
            <a:rPr lang="ar-SA" dirty="0" smtClean="0"/>
            <a:t>التطبيق</a:t>
          </a:r>
          <a:endParaRPr lang="ar-SA" dirty="0"/>
        </a:p>
      </dgm:t>
    </dgm:pt>
    <dgm:pt modelId="{C036CD0C-F9E3-477A-B90F-15641215416E}" type="parTrans" cxnId="{E5F6F0F9-1A7E-44EF-B1AE-DE7EE5E18162}">
      <dgm:prSet/>
      <dgm:spPr/>
      <dgm:t>
        <a:bodyPr/>
        <a:lstStyle/>
        <a:p>
          <a:pPr rtl="1"/>
          <a:endParaRPr lang="ar-SA"/>
        </a:p>
      </dgm:t>
    </dgm:pt>
    <dgm:pt modelId="{778C34F0-663D-4D7A-AB06-6B9AD0C4AB4C}" type="sibTrans" cxnId="{E5F6F0F9-1A7E-44EF-B1AE-DE7EE5E18162}">
      <dgm:prSet/>
      <dgm:spPr/>
      <dgm:t>
        <a:bodyPr/>
        <a:lstStyle/>
        <a:p>
          <a:pPr rtl="1"/>
          <a:endParaRPr lang="ar-SA"/>
        </a:p>
      </dgm:t>
    </dgm:pt>
    <dgm:pt modelId="{283C2E3B-46D7-444D-90BE-2FD6DD9118E0}" type="pres">
      <dgm:prSet presAssocID="{4911C0AD-C5F0-48A4-A783-965B4E66C504}" presName="cycle" presStyleCnt="0">
        <dgm:presLayoutVars>
          <dgm:dir/>
          <dgm:resizeHandles val="exact"/>
        </dgm:presLayoutVars>
      </dgm:prSet>
      <dgm:spPr/>
      <dgm:t>
        <a:bodyPr/>
        <a:lstStyle/>
        <a:p>
          <a:pPr rtl="1"/>
          <a:endParaRPr lang="ar-SA"/>
        </a:p>
      </dgm:t>
    </dgm:pt>
    <dgm:pt modelId="{D0D644E2-260A-4CCD-8704-DBDB472B600D}" type="pres">
      <dgm:prSet presAssocID="{496D21F3-81BB-4C91-AAE2-001CEF8A056F}" presName="node" presStyleLbl="node1" presStyleIdx="0" presStyleCnt="5">
        <dgm:presLayoutVars>
          <dgm:bulletEnabled val="1"/>
        </dgm:presLayoutVars>
      </dgm:prSet>
      <dgm:spPr/>
      <dgm:t>
        <a:bodyPr/>
        <a:lstStyle/>
        <a:p>
          <a:pPr rtl="1"/>
          <a:endParaRPr lang="ar-SA"/>
        </a:p>
      </dgm:t>
    </dgm:pt>
    <dgm:pt modelId="{76F6CAB9-D38D-4D95-9105-98DE379F9D3F}" type="pres">
      <dgm:prSet presAssocID="{7A5896CB-E5A9-4E14-9620-6DBA68731061}" presName="sibTrans" presStyleLbl="sibTrans2D1" presStyleIdx="0" presStyleCnt="5"/>
      <dgm:spPr/>
      <dgm:t>
        <a:bodyPr/>
        <a:lstStyle/>
        <a:p>
          <a:pPr rtl="1"/>
          <a:endParaRPr lang="ar-SA"/>
        </a:p>
      </dgm:t>
    </dgm:pt>
    <dgm:pt modelId="{CD784ECB-9959-43A1-8AEB-7677EBA1B1E0}" type="pres">
      <dgm:prSet presAssocID="{7A5896CB-E5A9-4E14-9620-6DBA68731061}" presName="connectorText" presStyleLbl="sibTrans2D1" presStyleIdx="0" presStyleCnt="5"/>
      <dgm:spPr/>
      <dgm:t>
        <a:bodyPr/>
        <a:lstStyle/>
        <a:p>
          <a:pPr rtl="1"/>
          <a:endParaRPr lang="ar-SA"/>
        </a:p>
      </dgm:t>
    </dgm:pt>
    <dgm:pt modelId="{D719E5AE-67D0-483C-BA89-4C7D0715CBD7}" type="pres">
      <dgm:prSet presAssocID="{A6B2F914-4D50-47AB-974B-1BCE53C72B9B}" presName="node" presStyleLbl="node1" presStyleIdx="1" presStyleCnt="5">
        <dgm:presLayoutVars>
          <dgm:bulletEnabled val="1"/>
        </dgm:presLayoutVars>
      </dgm:prSet>
      <dgm:spPr/>
      <dgm:t>
        <a:bodyPr/>
        <a:lstStyle/>
        <a:p>
          <a:pPr rtl="1"/>
          <a:endParaRPr lang="ar-SA"/>
        </a:p>
      </dgm:t>
    </dgm:pt>
    <dgm:pt modelId="{FDA58C7A-48BC-4D95-8B2C-BF809F30FEEE}" type="pres">
      <dgm:prSet presAssocID="{FC72BBAA-DD5E-4754-AF7C-006DE57BCEB3}" presName="sibTrans" presStyleLbl="sibTrans2D1" presStyleIdx="1" presStyleCnt="5"/>
      <dgm:spPr/>
      <dgm:t>
        <a:bodyPr/>
        <a:lstStyle/>
        <a:p>
          <a:pPr rtl="1"/>
          <a:endParaRPr lang="ar-SA"/>
        </a:p>
      </dgm:t>
    </dgm:pt>
    <dgm:pt modelId="{54F46E23-6FE7-40AA-AC70-F612E452846F}" type="pres">
      <dgm:prSet presAssocID="{FC72BBAA-DD5E-4754-AF7C-006DE57BCEB3}" presName="connectorText" presStyleLbl="sibTrans2D1" presStyleIdx="1" presStyleCnt="5"/>
      <dgm:spPr/>
      <dgm:t>
        <a:bodyPr/>
        <a:lstStyle/>
        <a:p>
          <a:pPr rtl="1"/>
          <a:endParaRPr lang="ar-SA"/>
        </a:p>
      </dgm:t>
    </dgm:pt>
    <dgm:pt modelId="{CDA01CB4-33AF-4535-8179-78C86312D51B}" type="pres">
      <dgm:prSet presAssocID="{9B9AFDDF-9B8F-4E51-9EFD-3C235BC7CA73}" presName="node" presStyleLbl="node1" presStyleIdx="2" presStyleCnt="5">
        <dgm:presLayoutVars>
          <dgm:bulletEnabled val="1"/>
        </dgm:presLayoutVars>
      </dgm:prSet>
      <dgm:spPr/>
      <dgm:t>
        <a:bodyPr/>
        <a:lstStyle/>
        <a:p>
          <a:pPr rtl="1"/>
          <a:endParaRPr lang="ar-SA"/>
        </a:p>
      </dgm:t>
    </dgm:pt>
    <dgm:pt modelId="{DCDA7142-90FA-42A2-BD41-80E96ACC8AD2}" type="pres">
      <dgm:prSet presAssocID="{3C0A3745-41F4-4B65-A40A-737E1970347A}" presName="sibTrans" presStyleLbl="sibTrans2D1" presStyleIdx="2" presStyleCnt="5"/>
      <dgm:spPr/>
      <dgm:t>
        <a:bodyPr/>
        <a:lstStyle/>
        <a:p>
          <a:pPr rtl="1"/>
          <a:endParaRPr lang="ar-SA"/>
        </a:p>
      </dgm:t>
    </dgm:pt>
    <dgm:pt modelId="{55C69E77-9B72-4AFE-B73D-43CF32ECDE70}" type="pres">
      <dgm:prSet presAssocID="{3C0A3745-41F4-4B65-A40A-737E1970347A}" presName="connectorText" presStyleLbl="sibTrans2D1" presStyleIdx="2" presStyleCnt="5"/>
      <dgm:spPr/>
      <dgm:t>
        <a:bodyPr/>
        <a:lstStyle/>
        <a:p>
          <a:pPr rtl="1"/>
          <a:endParaRPr lang="ar-SA"/>
        </a:p>
      </dgm:t>
    </dgm:pt>
    <dgm:pt modelId="{7FFED554-39A3-48C9-86BE-0DFC501FC0D7}" type="pres">
      <dgm:prSet presAssocID="{B81A93F7-B739-4BD3-9FF8-D656C4C85DDF}" presName="node" presStyleLbl="node1" presStyleIdx="3" presStyleCnt="5">
        <dgm:presLayoutVars>
          <dgm:bulletEnabled val="1"/>
        </dgm:presLayoutVars>
      </dgm:prSet>
      <dgm:spPr/>
      <dgm:t>
        <a:bodyPr/>
        <a:lstStyle/>
        <a:p>
          <a:pPr rtl="1"/>
          <a:endParaRPr lang="ar-SA"/>
        </a:p>
      </dgm:t>
    </dgm:pt>
    <dgm:pt modelId="{1853A054-594E-44B3-A567-D091C047EE74}" type="pres">
      <dgm:prSet presAssocID="{95952CC3-C0CC-445F-AEB7-5A54B13E6A02}" presName="sibTrans" presStyleLbl="sibTrans2D1" presStyleIdx="3" presStyleCnt="5"/>
      <dgm:spPr/>
      <dgm:t>
        <a:bodyPr/>
        <a:lstStyle/>
        <a:p>
          <a:pPr rtl="1"/>
          <a:endParaRPr lang="ar-SA"/>
        </a:p>
      </dgm:t>
    </dgm:pt>
    <dgm:pt modelId="{A6AE8E66-578E-475D-9F99-A65BAAD7762C}" type="pres">
      <dgm:prSet presAssocID="{95952CC3-C0CC-445F-AEB7-5A54B13E6A02}" presName="connectorText" presStyleLbl="sibTrans2D1" presStyleIdx="3" presStyleCnt="5"/>
      <dgm:spPr/>
      <dgm:t>
        <a:bodyPr/>
        <a:lstStyle/>
        <a:p>
          <a:pPr rtl="1"/>
          <a:endParaRPr lang="ar-SA"/>
        </a:p>
      </dgm:t>
    </dgm:pt>
    <dgm:pt modelId="{AA4A78E7-AF85-4729-B0BF-9B9718225A06}" type="pres">
      <dgm:prSet presAssocID="{0E779866-39F3-4495-A097-980668BFE304}" presName="node" presStyleLbl="node1" presStyleIdx="4" presStyleCnt="5">
        <dgm:presLayoutVars>
          <dgm:bulletEnabled val="1"/>
        </dgm:presLayoutVars>
      </dgm:prSet>
      <dgm:spPr/>
      <dgm:t>
        <a:bodyPr/>
        <a:lstStyle/>
        <a:p>
          <a:pPr rtl="1"/>
          <a:endParaRPr lang="ar-SA"/>
        </a:p>
      </dgm:t>
    </dgm:pt>
    <dgm:pt modelId="{2170D727-2102-4ACA-BEA8-8946C5883225}" type="pres">
      <dgm:prSet presAssocID="{778C34F0-663D-4D7A-AB06-6B9AD0C4AB4C}" presName="sibTrans" presStyleLbl="sibTrans2D1" presStyleIdx="4" presStyleCnt="5"/>
      <dgm:spPr/>
      <dgm:t>
        <a:bodyPr/>
        <a:lstStyle/>
        <a:p>
          <a:pPr rtl="1"/>
          <a:endParaRPr lang="ar-SA"/>
        </a:p>
      </dgm:t>
    </dgm:pt>
    <dgm:pt modelId="{D0FB942B-EF15-415C-9D14-EDC61E9C8FEA}" type="pres">
      <dgm:prSet presAssocID="{778C34F0-663D-4D7A-AB06-6B9AD0C4AB4C}" presName="connectorText" presStyleLbl="sibTrans2D1" presStyleIdx="4" presStyleCnt="5"/>
      <dgm:spPr/>
      <dgm:t>
        <a:bodyPr/>
        <a:lstStyle/>
        <a:p>
          <a:pPr rtl="1"/>
          <a:endParaRPr lang="ar-SA"/>
        </a:p>
      </dgm:t>
    </dgm:pt>
  </dgm:ptLst>
  <dgm:cxnLst>
    <dgm:cxn modelId="{88474789-9665-4429-8717-041C6606877C}" type="presOf" srcId="{3C0A3745-41F4-4B65-A40A-737E1970347A}" destId="{55C69E77-9B72-4AFE-B73D-43CF32ECDE70}" srcOrd="1" destOrd="0" presId="urn:microsoft.com/office/officeart/2005/8/layout/cycle2"/>
    <dgm:cxn modelId="{CE3311C5-DBA3-418C-B303-53EBB1B3E567}" type="presOf" srcId="{FC72BBAA-DD5E-4754-AF7C-006DE57BCEB3}" destId="{54F46E23-6FE7-40AA-AC70-F612E452846F}" srcOrd="1" destOrd="0" presId="urn:microsoft.com/office/officeart/2005/8/layout/cycle2"/>
    <dgm:cxn modelId="{1598B872-94D0-4045-95C5-E65E60378A2D}" type="presOf" srcId="{4911C0AD-C5F0-48A4-A783-965B4E66C504}" destId="{283C2E3B-46D7-444D-90BE-2FD6DD9118E0}" srcOrd="0" destOrd="0" presId="urn:microsoft.com/office/officeart/2005/8/layout/cycle2"/>
    <dgm:cxn modelId="{3D901D20-9436-4D0B-B885-74E5F020F156}" srcId="{4911C0AD-C5F0-48A4-A783-965B4E66C504}" destId="{9B9AFDDF-9B8F-4E51-9EFD-3C235BC7CA73}" srcOrd="2" destOrd="0" parTransId="{9060765C-74A1-41C4-B021-18B88F741761}" sibTransId="{3C0A3745-41F4-4B65-A40A-737E1970347A}"/>
    <dgm:cxn modelId="{1401DA35-B784-46CB-9420-1E66A354EBAB}" type="presOf" srcId="{A6B2F914-4D50-47AB-974B-1BCE53C72B9B}" destId="{D719E5AE-67D0-483C-BA89-4C7D0715CBD7}" srcOrd="0" destOrd="0" presId="urn:microsoft.com/office/officeart/2005/8/layout/cycle2"/>
    <dgm:cxn modelId="{146D49ED-CA53-4B6A-860B-D001421630FB}" type="presOf" srcId="{9B9AFDDF-9B8F-4E51-9EFD-3C235BC7CA73}" destId="{CDA01CB4-33AF-4535-8179-78C86312D51B}" srcOrd="0" destOrd="0" presId="urn:microsoft.com/office/officeart/2005/8/layout/cycle2"/>
    <dgm:cxn modelId="{895FDAE5-F55B-4675-A1AD-DB5B898EEE47}" type="presOf" srcId="{496D21F3-81BB-4C91-AAE2-001CEF8A056F}" destId="{D0D644E2-260A-4CCD-8704-DBDB472B600D}" srcOrd="0" destOrd="0" presId="urn:microsoft.com/office/officeart/2005/8/layout/cycle2"/>
    <dgm:cxn modelId="{36AB984E-CF71-46FE-8673-975180F0798F}" type="presOf" srcId="{7A5896CB-E5A9-4E14-9620-6DBA68731061}" destId="{CD784ECB-9959-43A1-8AEB-7677EBA1B1E0}" srcOrd="1" destOrd="0" presId="urn:microsoft.com/office/officeart/2005/8/layout/cycle2"/>
    <dgm:cxn modelId="{4FEAAD6F-7ECC-4FFE-A6FA-B0D8E107B8CB}" srcId="{4911C0AD-C5F0-48A4-A783-965B4E66C504}" destId="{496D21F3-81BB-4C91-AAE2-001CEF8A056F}" srcOrd="0" destOrd="0" parTransId="{6AB56FE7-2522-434C-8981-7B98FED04C48}" sibTransId="{7A5896CB-E5A9-4E14-9620-6DBA68731061}"/>
    <dgm:cxn modelId="{6B5006E8-C146-46A0-A303-1804903CF7F7}" srcId="{4911C0AD-C5F0-48A4-A783-965B4E66C504}" destId="{B81A93F7-B739-4BD3-9FF8-D656C4C85DDF}" srcOrd="3" destOrd="0" parTransId="{DC4A6DD0-C216-4F46-BA60-BFC403C3ECE8}" sibTransId="{95952CC3-C0CC-445F-AEB7-5A54B13E6A02}"/>
    <dgm:cxn modelId="{3435DA18-5B2D-497B-9D15-1A6A88E93F84}" type="presOf" srcId="{0E779866-39F3-4495-A097-980668BFE304}" destId="{AA4A78E7-AF85-4729-B0BF-9B9718225A06}" srcOrd="0" destOrd="0" presId="urn:microsoft.com/office/officeart/2005/8/layout/cycle2"/>
    <dgm:cxn modelId="{6B13AB77-1E3E-460D-BEE1-A6216CDC7D1F}" type="presOf" srcId="{778C34F0-663D-4D7A-AB06-6B9AD0C4AB4C}" destId="{D0FB942B-EF15-415C-9D14-EDC61E9C8FEA}" srcOrd="1" destOrd="0" presId="urn:microsoft.com/office/officeart/2005/8/layout/cycle2"/>
    <dgm:cxn modelId="{84594432-C636-4317-B72A-8AF079CBA1A2}" type="presOf" srcId="{FC72BBAA-DD5E-4754-AF7C-006DE57BCEB3}" destId="{FDA58C7A-48BC-4D95-8B2C-BF809F30FEEE}" srcOrd="0" destOrd="0" presId="urn:microsoft.com/office/officeart/2005/8/layout/cycle2"/>
    <dgm:cxn modelId="{B12E8241-D3CC-4F1C-B716-097ADF529206}" type="presOf" srcId="{B81A93F7-B739-4BD3-9FF8-D656C4C85DDF}" destId="{7FFED554-39A3-48C9-86BE-0DFC501FC0D7}" srcOrd="0" destOrd="0" presId="urn:microsoft.com/office/officeart/2005/8/layout/cycle2"/>
    <dgm:cxn modelId="{2F0F2B5F-C868-46CB-AF4F-885CE56D1549}" type="presOf" srcId="{95952CC3-C0CC-445F-AEB7-5A54B13E6A02}" destId="{1853A054-594E-44B3-A567-D091C047EE74}" srcOrd="0" destOrd="0" presId="urn:microsoft.com/office/officeart/2005/8/layout/cycle2"/>
    <dgm:cxn modelId="{E5F6F0F9-1A7E-44EF-B1AE-DE7EE5E18162}" srcId="{4911C0AD-C5F0-48A4-A783-965B4E66C504}" destId="{0E779866-39F3-4495-A097-980668BFE304}" srcOrd="4" destOrd="0" parTransId="{C036CD0C-F9E3-477A-B90F-15641215416E}" sibTransId="{778C34F0-663D-4D7A-AB06-6B9AD0C4AB4C}"/>
    <dgm:cxn modelId="{E1178E8C-E693-430C-8F62-16BF04C48B19}" type="presOf" srcId="{7A5896CB-E5A9-4E14-9620-6DBA68731061}" destId="{76F6CAB9-D38D-4D95-9105-98DE379F9D3F}" srcOrd="0" destOrd="0" presId="urn:microsoft.com/office/officeart/2005/8/layout/cycle2"/>
    <dgm:cxn modelId="{F566E3F1-5E93-42DD-9183-A6430787A936}" type="presOf" srcId="{3C0A3745-41F4-4B65-A40A-737E1970347A}" destId="{DCDA7142-90FA-42A2-BD41-80E96ACC8AD2}" srcOrd="0" destOrd="0" presId="urn:microsoft.com/office/officeart/2005/8/layout/cycle2"/>
    <dgm:cxn modelId="{E976D58B-42D4-4F11-A037-DCB0F88E72F1}" srcId="{4911C0AD-C5F0-48A4-A783-965B4E66C504}" destId="{A6B2F914-4D50-47AB-974B-1BCE53C72B9B}" srcOrd="1" destOrd="0" parTransId="{137A7949-EB31-4282-ACE6-585B24F3976D}" sibTransId="{FC72BBAA-DD5E-4754-AF7C-006DE57BCEB3}"/>
    <dgm:cxn modelId="{4CD0D7F7-A98D-44D9-8AC8-E940BBB444F8}" type="presOf" srcId="{778C34F0-663D-4D7A-AB06-6B9AD0C4AB4C}" destId="{2170D727-2102-4ACA-BEA8-8946C5883225}" srcOrd="0" destOrd="0" presId="urn:microsoft.com/office/officeart/2005/8/layout/cycle2"/>
    <dgm:cxn modelId="{3C5FC76E-9552-4B76-9FE7-4F7D0D042EAE}" type="presOf" srcId="{95952CC3-C0CC-445F-AEB7-5A54B13E6A02}" destId="{A6AE8E66-578E-475D-9F99-A65BAAD7762C}" srcOrd="1" destOrd="0" presId="urn:microsoft.com/office/officeart/2005/8/layout/cycle2"/>
    <dgm:cxn modelId="{14F05039-E9FA-440E-9C86-3C5F1BFD5EAE}" type="presParOf" srcId="{283C2E3B-46D7-444D-90BE-2FD6DD9118E0}" destId="{D0D644E2-260A-4CCD-8704-DBDB472B600D}" srcOrd="0" destOrd="0" presId="urn:microsoft.com/office/officeart/2005/8/layout/cycle2"/>
    <dgm:cxn modelId="{D4347F89-306F-4B92-B768-83806DFDA0B6}" type="presParOf" srcId="{283C2E3B-46D7-444D-90BE-2FD6DD9118E0}" destId="{76F6CAB9-D38D-4D95-9105-98DE379F9D3F}" srcOrd="1" destOrd="0" presId="urn:microsoft.com/office/officeart/2005/8/layout/cycle2"/>
    <dgm:cxn modelId="{3FEC5D90-4CAD-487E-A702-B56FD6E4D6FE}" type="presParOf" srcId="{76F6CAB9-D38D-4D95-9105-98DE379F9D3F}" destId="{CD784ECB-9959-43A1-8AEB-7677EBA1B1E0}" srcOrd="0" destOrd="0" presId="urn:microsoft.com/office/officeart/2005/8/layout/cycle2"/>
    <dgm:cxn modelId="{2ABCD3C9-0AF2-4943-B043-76BE0F05C9F9}" type="presParOf" srcId="{283C2E3B-46D7-444D-90BE-2FD6DD9118E0}" destId="{D719E5AE-67D0-483C-BA89-4C7D0715CBD7}" srcOrd="2" destOrd="0" presId="urn:microsoft.com/office/officeart/2005/8/layout/cycle2"/>
    <dgm:cxn modelId="{87A0AAE5-2345-4957-81FA-DC6323896F59}" type="presParOf" srcId="{283C2E3B-46D7-444D-90BE-2FD6DD9118E0}" destId="{FDA58C7A-48BC-4D95-8B2C-BF809F30FEEE}" srcOrd="3" destOrd="0" presId="urn:microsoft.com/office/officeart/2005/8/layout/cycle2"/>
    <dgm:cxn modelId="{1F06FBD9-1B6F-483B-B41D-4B55D4757143}" type="presParOf" srcId="{FDA58C7A-48BC-4D95-8B2C-BF809F30FEEE}" destId="{54F46E23-6FE7-40AA-AC70-F612E452846F}" srcOrd="0" destOrd="0" presId="urn:microsoft.com/office/officeart/2005/8/layout/cycle2"/>
    <dgm:cxn modelId="{ECDF3CF9-A134-4702-8C33-EFFDF61FC309}" type="presParOf" srcId="{283C2E3B-46D7-444D-90BE-2FD6DD9118E0}" destId="{CDA01CB4-33AF-4535-8179-78C86312D51B}" srcOrd="4" destOrd="0" presId="urn:microsoft.com/office/officeart/2005/8/layout/cycle2"/>
    <dgm:cxn modelId="{9CB5A3FE-B8E3-458B-989F-290BC3DE6BBD}" type="presParOf" srcId="{283C2E3B-46D7-444D-90BE-2FD6DD9118E0}" destId="{DCDA7142-90FA-42A2-BD41-80E96ACC8AD2}" srcOrd="5" destOrd="0" presId="urn:microsoft.com/office/officeart/2005/8/layout/cycle2"/>
    <dgm:cxn modelId="{E8F80CB9-1B0D-4777-8774-0C20E2571B1E}" type="presParOf" srcId="{DCDA7142-90FA-42A2-BD41-80E96ACC8AD2}" destId="{55C69E77-9B72-4AFE-B73D-43CF32ECDE70}" srcOrd="0" destOrd="0" presId="urn:microsoft.com/office/officeart/2005/8/layout/cycle2"/>
    <dgm:cxn modelId="{C47D6B84-B266-4164-870D-31F1006533AC}" type="presParOf" srcId="{283C2E3B-46D7-444D-90BE-2FD6DD9118E0}" destId="{7FFED554-39A3-48C9-86BE-0DFC501FC0D7}" srcOrd="6" destOrd="0" presId="urn:microsoft.com/office/officeart/2005/8/layout/cycle2"/>
    <dgm:cxn modelId="{43FE758E-8B31-4FCF-ABB0-FDEF0BC5BFD7}" type="presParOf" srcId="{283C2E3B-46D7-444D-90BE-2FD6DD9118E0}" destId="{1853A054-594E-44B3-A567-D091C047EE74}" srcOrd="7" destOrd="0" presId="urn:microsoft.com/office/officeart/2005/8/layout/cycle2"/>
    <dgm:cxn modelId="{A41E4276-513B-4F78-9E27-C4D969B5146A}" type="presParOf" srcId="{1853A054-594E-44B3-A567-D091C047EE74}" destId="{A6AE8E66-578E-475D-9F99-A65BAAD7762C}" srcOrd="0" destOrd="0" presId="urn:microsoft.com/office/officeart/2005/8/layout/cycle2"/>
    <dgm:cxn modelId="{4626EADC-B305-4D99-95F3-012AAB42BC92}" type="presParOf" srcId="{283C2E3B-46D7-444D-90BE-2FD6DD9118E0}" destId="{AA4A78E7-AF85-4729-B0BF-9B9718225A06}" srcOrd="8" destOrd="0" presId="urn:microsoft.com/office/officeart/2005/8/layout/cycle2"/>
    <dgm:cxn modelId="{23920699-C59B-43A1-9370-5692F0F0EDF8}" type="presParOf" srcId="{283C2E3B-46D7-444D-90BE-2FD6DD9118E0}" destId="{2170D727-2102-4ACA-BEA8-8946C5883225}" srcOrd="9" destOrd="0" presId="urn:microsoft.com/office/officeart/2005/8/layout/cycle2"/>
    <dgm:cxn modelId="{6B560742-7BF3-410E-AF0D-3E4D04895215}" type="presParOf" srcId="{2170D727-2102-4ACA-BEA8-8946C5883225}" destId="{D0FB942B-EF15-415C-9D14-EDC61E9C8FEA}"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D644E2-260A-4CCD-8704-DBDB472B600D}">
      <dsp:nvSpPr>
        <dsp:cNvPr id="0" name=""/>
        <dsp:cNvSpPr/>
      </dsp:nvSpPr>
      <dsp:spPr>
        <a:xfrm>
          <a:off x="3095473" y="838"/>
          <a:ext cx="1225876" cy="1225876"/>
        </a:xfrm>
        <a:prstGeom prst="ellipse">
          <a:avLst/>
        </a:prstGeom>
        <a:gradFill rotWithShape="0">
          <a:gsLst>
            <a:gs pos="0">
              <a:schemeClr val="accent6">
                <a:shade val="80000"/>
                <a:hueOff val="0"/>
                <a:satOff val="0"/>
                <a:lumOff val="0"/>
                <a:alphaOff val="0"/>
                <a:shade val="51000"/>
                <a:satMod val="130000"/>
              </a:schemeClr>
            </a:gs>
            <a:gs pos="80000">
              <a:schemeClr val="accent6">
                <a:shade val="80000"/>
                <a:hueOff val="0"/>
                <a:satOff val="0"/>
                <a:lumOff val="0"/>
                <a:alphaOff val="0"/>
                <a:shade val="93000"/>
                <a:satMod val="130000"/>
              </a:schemeClr>
            </a:gs>
            <a:gs pos="100000">
              <a:schemeClr val="accent6">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ar-SA" sz="2600" kern="1200" dirty="0" smtClean="0"/>
            <a:t>التمهيد</a:t>
          </a:r>
          <a:endParaRPr lang="ar-SA" sz="2600" kern="1200" dirty="0"/>
        </a:p>
      </dsp:txBody>
      <dsp:txXfrm>
        <a:off x="3274998" y="180363"/>
        <a:ext cx="866826" cy="866826"/>
      </dsp:txXfrm>
    </dsp:sp>
    <dsp:sp modelId="{76F6CAB9-D38D-4D95-9105-98DE379F9D3F}">
      <dsp:nvSpPr>
        <dsp:cNvPr id="0" name=""/>
        <dsp:cNvSpPr/>
      </dsp:nvSpPr>
      <dsp:spPr>
        <a:xfrm rot="2160000">
          <a:off x="4282924" y="943180"/>
          <a:ext cx="327199" cy="413733"/>
        </a:xfrm>
        <a:prstGeom prst="rightArrow">
          <a:avLst>
            <a:gd name="adj1" fmla="val 60000"/>
            <a:gd name="adj2" fmla="val 50000"/>
          </a:avLst>
        </a:prstGeom>
        <a:solidFill>
          <a:schemeClr val="accent6">
            <a:shade val="9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endParaRPr lang="ar-SA" sz="1800" kern="1200"/>
        </a:p>
      </dsp:txBody>
      <dsp:txXfrm>
        <a:off x="4292297" y="997078"/>
        <a:ext cx="229039" cy="248239"/>
      </dsp:txXfrm>
    </dsp:sp>
    <dsp:sp modelId="{D719E5AE-67D0-483C-BA89-4C7D0715CBD7}">
      <dsp:nvSpPr>
        <dsp:cNvPr id="0" name=""/>
        <dsp:cNvSpPr/>
      </dsp:nvSpPr>
      <dsp:spPr>
        <a:xfrm>
          <a:off x="4586681" y="1084264"/>
          <a:ext cx="1225876" cy="1225876"/>
        </a:xfrm>
        <a:prstGeom prst="ellipse">
          <a:avLst/>
        </a:prstGeom>
        <a:gradFill rotWithShape="0">
          <a:gsLst>
            <a:gs pos="0">
              <a:schemeClr val="accent6">
                <a:shade val="80000"/>
                <a:hueOff val="0"/>
                <a:satOff val="-8455"/>
                <a:lumOff val="8454"/>
                <a:alphaOff val="0"/>
                <a:shade val="51000"/>
                <a:satMod val="130000"/>
              </a:schemeClr>
            </a:gs>
            <a:gs pos="80000">
              <a:schemeClr val="accent6">
                <a:shade val="80000"/>
                <a:hueOff val="0"/>
                <a:satOff val="-8455"/>
                <a:lumOff val="8454"/>
                <a:alphaOff val="0"/>
                <a:shade val="93000"/>
                <a:satMod val="130000"/>
              </a:schemeClr>
            </a:gs>
            <a:gs pos="100000">
              <a:schemeClr val="accent6">
                <a:shade val="80000"/>
                <a:hueOff val="0"/>
                <a:satOff val="-8455"/>
                <a:lumOff val="845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ar-SA" sz="2600" kern="1200" dirty="0" smtClean="0"/>
            <a:t>العرض</a:t>
          </a:r>
          <a:endParaRPr lang="ar-SA" sz="2600" kern="1200" dirty="0"/>
        </a:p>
      </dsp:txBody>
      <dsp:txXfrm>
        <a:off x="4766206" y="1263789"/>
        <a:ext cx="866826" cy="866826"/>
      </dsp:txXfrm>
    </dsp:sp>
    <dsp:sp modelId="{FDA58C7A-48BC-4D95-8B2C-BF809F30FEEE}">
      <dsp:nvSpPr>
        <dsp:cNvPr id="0" name=""/>
        <dsp:cNvSpPr/>
      </dsp:nvSpPr>
      <dsp:spPr>
        <a:xfrm rot="6480000">
          <a:off x="4754086" y="2358039"/>
          <a:ext cx="327199" cy="413733"/>
        </a:xfrm>
        <a:prstGeom prst="rightArrow">
          <a:avLst>
            <a:gd name="adj1" fmla="val 60000"/>
            <a:gd name="adj2" fmla="val 50000"/>
          </a:avLst>
        </a:prstGeom>
        <a:solidFill>
          <a:schemeClr val="accent6">
            <a:shade val="90000"/>
            <a:hueOff val="0"/>
            <a:satOff val="-8349"/>
            <a:lumOff val="7979"/>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endParaRPr lang="ar-SA" sz="1800" kern="1200"/>
        </a:p>
      </dsp:txBody>
      <dsp:txXfrm rot="10800000">
        <a:off x="4818333" y="2394108"/>
        <a:ext cx="229039" cy="248239"/>
      </dsp:txXfrm>
    </dsp:sp>
    <dsp:sp modelId="{CDA01CB4-33AF-4535-8179-78C86312D51B}">
      <dsp:nvSpPr>
        <dsp:cNvPr id="0" name=""/>
        <dsp:cNvSpPr/>
      </dsp:nvSpPr>
      <dsp:spPr>
        <a:xfrm>
          <a:off x="4017090" y="2837284"/>
          <a:ext cx="1225876" cy="1225876"/>
        </a:xfrm>
        <a:prstGeom prst="ellipse">
          <a:avLst/>
        </a:prstGeom>
        <a:gradFill rotWithShape="0">
          <a:gsLst>
            <a:gs pos="0">
              <a:schemeClr val="accent6">
                <a:shade val="80000"/>
                <a:hueOff val="0"/>
                <a:satOff val="-16910"/>
                <a:lumOff val="16907"/>
                <a:alphaOff val="0"/>
                <a:shade val="51000"/>
                <a:satMod val="130000"/>
              </a:schemeClr>
            </a:gs>
            <a:gs pos="80000">
              <a:schemeClr val="accent6">
                <a:shade val="80000"/>
                <a:hueOff val="0"/>
                <a:satOff val="-16910"/>
                <a:lumOff val="16907"/>
                <a:alphaOff val="0"/>
                <a:shade val="93000"/>
                <a:satMod val="130000"/>
              </a:schemeClr>
            </a:gs>
            <a:gs pos="100000">
              <a:schemeClr val="accent6">
                <a:shade val="80000"/>
                <a:hueOff val="0"/>
                <a:satOff val="-16910"/>
                <a:lumOff val="1690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ar-SA" sz="2600" kern="1200" dirty="0" smtClean="0"/>
            <a:t>الربط</a:t>
          </a:r>
          <a:endParaRPr lang="ar-SA" sz="2600" kern="1200" dirty="0"/>
        </a:p>
      </dsp:txBody>
      <dsp:txXfrm>
        <a:off x="4196615" y="3016809"/>
        <a:ext cx="866826" cy="866826"/>
      </dsp:txXfrm>
    </dsp:sp>
    <dsp:sp modelId="{DCDA7142-90FA-42A2-BD41-80E96ACC8AD2}">
      <dsp:nvSpPr>
        <dsp:cNvPr id="0" name=""/>
        <dsp:cNvSpPr/>
      </dsp:nvSpPr>
      <dsp:spPr>
        <a:xfrm rot="10800000">
          <a:off x="3554072" y="3243356"/>
          <a:ext cx="327199" cy="413733"/>
        </a:xfrm>
        <a:prstGeom prst="rightArrow">
          <a:avLst>
            <a:gd name="adj1" fmla="val 60000"/>
            <a:gd name="adj2" fmla="val 50000"/>
          </a:avLst>
        </a:prstGeom>
        <a:solidFill>
          <a:schemeClr val="accent6">
            <a:shade val="90000"/>
            <a:hueOff val="0"/>
            <a:satOff val="-16699"/>
            <a:lumOff val="15959"/>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endParaRPr lang="ar-SA" sz="1800" kern="1200"/>
        </a:p>
      </dsp:txBody>
      <dsp:txXfrm rot="10800000">
        <a:off x="3652232" y="3326103"/>
        <a:ext cx="229039" cy="248239"/>
      </dsp:txXfrm>
    </dsp:sp>
    <dsp:sp modelId="{7FFED554-39A3-48C9-86BE-0DFC501FC0D7}">
      <dsp:nvSpPr>
        <dsp:cNvPr id="0" name=""/>
        <dsp:cNvSpPr/>
      </dsp:nvSpPr>
      <dsp:spPr>
        <a:xfrm>
          <a:off x="2173856" y="2837284"/>
          <a:ext cx="1225876" cy="1225876"/>
        </a:xfrm>
        <a:prstGeom prst="ellipse">
          <a:avLst/>
        </a:prstGeom>
        <a:gradFill rotWithShape="0">
          <a:gsLst>
            <a:gs pos="0">
              <a:schemeClr val="accent6">
                <a:shade val="80000"/>
                <a:hueOff val="0"/>
                <a:satOff val="-25366"/>
                <a:lumOff val="25361"/>
                <a:alphaOff val="0"/>
                <a:shade val="51000"/>
                <a:satMod val="130000"/>
              </a:schemeClr>
            </a:gs>
            <a:gs pos="80000">
              <a:schemeClr val="accent6">
                <a:shade val="80000"/>
                <a:hueOff val="0"/>
                <a:satOff val="-25366"/>
                <a:lumOff val="25361"/>
                <a:alphaOff val="0"/>
                <a:shade val="93000"/>
                <a:satMod val="130000"/>
              </a:schemeClr>
            </a:gs>
            <a:gs pos="100000">
              <a:schemeClr val="accent6">
                <a:shade val="80000"/>
                <a:hueOff val="0"/>
                <a:satOff val="-25366"/>
                <a:lumOff val="25361"/>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ar-SA" sz="2600" kern="1200" dirty="0" smtClean="0"/>
            <a:t>التعميم</a:t>
          </a:r>
          <a:endParaRPr lang="ar-SA" sz="2600" kern="1200" dirty="0"/>
        </a:p>
      </dsp:txBody>
      <dsp:txXfrm>
        <a:off x="2353381" y="3016809"/>
        <a:ext cx="866826" cy="866826"/>
      </dsp:txXfrm>
    </dsp:sp>
    <dsp:sp modelId="{1853A054-594E-44B3-A567-D091C047EE74}">
      <dsp:nvSpPr>
        <dsp:cNvPr id="0" name=""/>
        <dsp:cNvSpPr/>
      </dsp:nvSpPr>
      <dsp:spPr>
        <a:xfrm rot="15120000">
          <a:off x="2341261" y="2375653"/>
          <a:ext cx="327199" cy="413733"/>
        </a:xfrm>
        <a:prstGeom prst="rightArrow">
          <a:avLst>
            <a:gd name="adj1" fmla="val 60000"/>
            <a:gd name="adj2" fmla="val 50000"/>
          </a:avLst>
        </a:prstGeom>
        <a:solidFill>
          <a:schemeClr val="accent6">
            <a:shade val="90000"/>
            <a:hueOff val="0"/>
            <a:satOff val="-25048"/>
            <a:lumOff val="23938"/>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endParaRPr lang="ar-SA" sz="1800" kern="1200"/>
        </a:p>
      </dsp:txBody>
      <dsp:txXfrm rot="10800000">
        <a:off x="2405508" y="2505078"/>
        <a:ext cx="229039" cy="248239"/>
      </dsp:txXfrm>
    </dsp:sp>
    <dsp:sp modelId="{AA4A78E7-AF85-4729-B0BF-9B9718225A06}">
      <dsp:nvSpPr>
        <dsp:cNvPr id="0" name=""/>
        <dsp:cNvSpPr/>
      </dsp:nvSpPr>
      <dsp:spPr>
        <a:xfrm>
          <a:off x="1604265" y="1084264"/>
          <a:ext cx="1225876" cy="1225876"/>
        </a:xfrm>
        <a:prstGeom prst="ellipse">
          <a:avLst/>
        </a:prstGeom>
        <a:gradFill rotWithShape="0">
          <a:gsLst>
            <a:gs pos="0">
              <a:schemeClr val="accent6">
                <a:shade val="80000"/>
                <a:hueOff val="0"/>
                <a:satOff val="-33821"/>
                <a:lumOff val="33815"/>
                <a:alphaOff val="0"/>
                <a:shade val="51000"/>
                <a:satMod val="130000"/>
              </a:schemeClr>
            </a:gs>
            <a:gs pos="80000">
              <a:schemeClr val="accent6">
                <a:shade val="80000"/>
                <a:hueOff val="0"/>
                <a:satOff val="-33821"/>
                <a:lumOff val="33815"/>
                <a:alphaOff val="0"/>
                <a:shade val="93000"/>
                <a:satMod val="130000"/>
              </a:schemeClr>
            </a:gs>
            <a:gs pos="100000">
              <a:schemeClr val="accent6">
                <a:shade val="80000"/>
                <a:hueOff val="0"/>
                <a:satOff val="-33821"/>
                <a:lumOff val="338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3020" tIns="33020" rIns="33020" bIns="33020" numCol="1" spcCol="1270" anchor="ctr" anchorCtr="0">
          <a:noAutofit/>
        </a:bodyPr>
        <a:lstStyle/>
        <a:p>
          <a:pPr lvl="0" algn="ctr" defTabSz="1155700" rtl="1">
            <a:lnSpc>
              <a:spcPct val="90000"/>
            </a:lnSpc>
            <a:spcBef>
              <a:spcPct val="0"/>
            </a:spcBef>
            <a:spcAft>
              <a:spcPct val="35000"/>
            </a:spcAft>
          </a:pPr>
          <a:r>
            <a:rPr lang="ar-SA" sz="2600" kern="1200" dirty="0" smtClean="0"/>
            <a:t>التطبيق</a:t>
          </a:r>
          <a:endParaRPr lang="ar-SA" sz="2600" kern="1200" dirty="0"/>
        </a:p>
      </dsp:txBody>
      <dsp:txXfrm>
        <a:off x="1783790" y="1263789"/>
        <a:ext cx="866826" cy="866826"/>
      </dsp:txXfrm>
    </dsp:sp>
    <dsp:sp modelId="{2170D727-2102-4ACA-BEA8-8946C5883225}">
      <dsp:nvSpPr>
        <dsp:cNvPr id="0" name=""/>
        <dsp:cNvSpPr/>
      </dsp:nvSpPr>
      <dsp:spPr>
        <a:xfrm rot="19440000">
          <a:off x="2791716" y="954066"/>
          <a:ext cx="327199" cy="413733"/>
        </a:xfrm>
        <a:prstGeom prst="rightArrow">
          <a:avLst>
            <a:gd name="adj1" fmla="val 60000"/>
            <a:gd name="adj2" fmla="val 50000"/>
          </a:avLst>
        </a:prstGeom>
        <a:solidFill>
          <a:schemeClr val="accent6">
            <a:shade val="90000"/>
            <a:hueOff val="0"/>
            <a:satOff val="-33397"/>
            <a:lumOff val="31918"/>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00100" rtl="1">
            <a:lnSpc>
              <a:spcPct val="90000"/>
            </a:lnSpc>
            <a:spcBef>
              <a:spcPct val="0"/>
            </a:spcBef>
            <a:spcAft>
              <a:spcPct val="35000"/>
            </a:spcAft>
          </a:pPr>
          <a:endParaRPr lang="ar-SA" sz="1800" kern="1200"/>
        </a:p>
      </dsp:txBody>
      <dsp:txXfrm>
        <a:off x="2801089" y="1065662"/>
        <a:ext cx="229039" cy="248239"/>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smtClean="0"/>
            </a:lvl1pPr>
          </a:lstStyle>
          <a:p>
            <a:pPr>
              <a:defRPr/>
            </a:pPr>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smtClean="0"/>
            </a:lvl1pPr>
          </a:lstStyle>
          <a:p>
            <a:pPr>
              <a:defRPr/>
            </a:pPr>
            <a:fld id="{2B87C7D7-2783-4531-A066-AD93A5626296}" type="datetimeFigureOut">
              <a:rPr lang="ar-SA"/>
              <a:pPr>
                <a:defRPr/>
              </a:pPr>
              <a:t>29/12/37</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SA"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smtClean="0"/>
            </a:lvl1pPr>
          </a:lstStyle>
          <a:p>
            <a:pPr>
              <a:defRPr/>
            </a:pPr>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smtClean="0"/>
            </a:lvl1pPr>
          </a:lstStyle>
          <a:p>
            <a:pPr>
              <a:defRPr/>
            </a:pPr>
            <a:fld id="{95A6CD36-63C2-40D3-BD16-612A18A1B56D}" type="slidenum">
              <a:rPr lang="ar-SA"/>
              <a:pPr>
                <a:defRPr/>
              </a:pPr>
              <a:t>‹#›</a:t>
            </a:fld>
            <a:endParaRPr lang="ar-SA"/>
          </a:p>
        </p:txBody>
      </p:sp>
    </p:spTree>
    <p:extLst>
      <p:ext uri="{BB962C8B-B14F-4D97-AF65-F5344CB8AC3E}">
        <p14:creationId xmlns:p14="http://schemas.microsoft.com/office/powerpoint/2010/main" val="1414160461"/>
      </p:ext>
    </p:extLst>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a:lstStyle/>
          <a:p>
            <a:pPr>
              <a:spcBef>
                <a:spcPct val="0"/>
              </a:spcBef>
            </a:pPr>
            <a:endParaRPr lang="ar-SA" smtClean="0"/>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9FD4211-2DAC-4E47-A993-555E077A94D3}" type="slidenum">
              <a:rPr lang="ar-SA"/>
              <a:pPr/>
              <a:t>23</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71DD080-64A7-434F-B019-65205494F53D}" type="slidenum">
              <a:rPr lang="ar-SA"/>
              <a:pPr>
                <a:defRPr/>
              </a:pPr>
              <a:t>‹#›</a:t>
            </a:fld>
            <a:endParaRPr lang="en-US"/>
          </a:p>
        </p:txBody>
      </p:sp>
    </p:spTree>
  </p:cSld>
  <p:clrMapOvr>
    <a:masterClrMapping/>
  </p:clrMapOvr>
  <p:transition>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AF4510-F953-4543-B1F4-CE3B919205A0}" type="slidenum">
              <a:rPr lang="ar-SA"/>
              <a:pPr>
                <a:defRPr/>
              </a:pPr>
              <a:t>‹#›</a:t>
            </a:fld>
            <a:endParaRPr lang="en-US"/>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8912DA8-F77B-4ED3-9624-DA17E25B0D86}" type="slidenum">
              <a:rPr lang="ar-SA"/>
              <a:pPr>
                <a:defRPr/>
              </a:pPr>
              <a:t>‹#›</a:t>
            </a:fld>
            <a:endParaRPr lang="en-US"/>
          </a:p>
        </p:txBody>
      </p:sp>
    </p:spTree>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C0690F5-DA92-4F8B-A29E-0B5D7CAD7A3F}" type="slidenum">
              <a:rPr lang="ar-SA"/>
              <a:pPr>
                <a:defRPr/>
              </a:pPr>
              <a:t>‹#›</a:t>
            </a:fld>
            <a:endParaRPr lang="en-US"/>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135685D-EDEA-447A-81E2-1930EED27F87}" type="slidenum">
              <a:rPr lang="ar-SA"/>
              <a:pPr>
                <a:defRPr/>
              </a:pPr>
              <a:t>‹#›</a:t>
            </a:fld>
            <a:endParaRPr lang="en-US"/>
          </a:p>
        </p:txBody>
      </p:sp>
    </p:spTree>
  </p:cSld>
  <p:clrMapOvr>
    <a:masterClrMapping/>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BA49E80-EFEC-4BB5-B834-93D4B42664B4}" type="slidenum">
              <a:rPr lang="ar-SA"/>
              <a:pPr>
                <a:defRPr/>
              </a:pPr>
              <a:t>‹#›</a:t>
            </a:fld>
            <a:endParaRPr lang="en-US"/>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F4579A0-4B13-4683-87E1-8572189A1FCE}" type="slidenum">
              <a:rPr lang="ar-SA"/>
              <a:pPr>
                <a:defRPr/>
              </a:pPr>
              <a:t>‹#›</a:t>
            </a:fld>
            <a:endParaRPr lang="en-US"/>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50B1902-BF9F-4412-A5CC-E175286D976C}" type="slidenum">
              <a:rPr lang="ar-SA"/>
              <a:pPr>
                <a:defRPr/>
              </a:pPr>
              <a:t>‹#›</a:t>
            </a:fld>
            <a:endParaRPr lang="en-US"/>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9E8DDA43-7266-418D-A261-7927CB036B26}" type="slidenum">
              <a:rPr lang="ar-SA"/>
              <a:pPr>
                <a:defRPr/>
              </a:pPr>
              <a:t>‹#›</a:t>
            </a:fld>
            <a:endParaRPr lang="en-US"/>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A5844F6-AF47-4872-8282-A4813F5D7F12}" type="slidenum">
              <a:rPr lang="ar-SA"/>
              <a:pPr>
                <a:defRPr/>
              </a:pPr>
              <a:t>‹#›</a:t>
            </a:fld>
            <a:endParaRPr lang="en-US"/>
          </a:p>
        </p:txBody>
      </p:sp>
    </p:spTree>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F687CFB-A0C2-4C95-99D7-B96BDB17E0F1}" type="slidenum">
              <a:rPr lang="ar-SA"/>
              <a:pPr>
                <a:defRPr/>
              </a:pPr>
              <a:t>‹#›</a:t>
            </a:fld>
            <a:endParaRPr lang="en-US"/>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pPr>
              <a:defRPr/>
            </a:pPr>
            <a:fld id="{1D0E92A8-2D68-42F5-B1F7-89632F653599}"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768" decel="100000"/>
                                        <p:tgtEl>
                                          <p:spTgt spid="1026"/>
                                        </p:tgtEl>
                                      </p:cBhvr>
                                    </p:animEffect>
                                    <p:animScale>
                                      <p:cBhvr>
                                        <p:cTn id="8" dur="768" decel="100000"/>
                                        <p:tgtEl>
                                          <p:spTgt spid="1026"/>
                                        </p:tgtEl>
                                      </p:cBhvr>
                                      <p:from x="10000" y="10000"/>
                                      <p:to x="200000" y="450000"/>
                                    </p:animScale>
                                    <p:animScale>
                                      <p:cBhvr>
                                        <p:cTn id="9" dur="1230" accel="100000" fill="hold">
                                          <p:stCondLst>
                                            <p:cond delay="768"/>
                                          </p:stCondLst>
                                        </p:cTn>
                                        <p:tgtEl>
                                          <p:spTgt spid="1026"/>
                                        </p:tgtEl>
                                      </p:cBhvr>
                                      <p:from x="200000" y="450000"/>
                                      <p:to x="100000" y="100000"/>
                                    </p:animScale>
                                    <p:set>
                                      <p:cBhvr>
                                        <p:cTn id="10" dur="768" fill="hold"/>
                                        <p:tgtEl>
                                          <p:spTgt spid="1026"/>
                                        </p:tgtEl>
                                        <p:attrNameLst>
                                          <p:attrName>ppt_x</p:attrName>
                                        </p:attrNameLst>
                                      </p:cBhvr>
                                      <p:to>
                                        <p:strVal val="(0.5)"/>
                                      </p:to>
                                    </p:set>
                                    <p:anim from="(0.5)" to="(#ppt_x)" calcmode="lin" valueType="num">
                                      <p:cBhvr>
                                        <p:cTn id="11" dur="1230" accel="100000" fill="hold">
                                          <p:stCondLst>
                                            <p:cond delay="768"/>
                                          </p:stCondLst>
                                        </p:cTn>
                                        <p:tgtEl>
                                          <p:spTgt spid="1026"/>
                                        </p:tgtEl>
                                        <p:attrNameLst>
                                          <p:attrName>ppt_x</p:attrName>
                                        </p:attrNameLst>
                                      </p:cBhvr>
                                    </p:anim>
                                    <p:set>
                                      <p:cBhvr>
                                        <p:cTn id="12" dur="768" fill="hold"/>
                                        <p:tgtEl>
                                          <p:spTgt spid="1026"/>
                                        </p:tgtEl>
                                        <p:attrNameLst>
                                          <p:attrName>ppt_y</p:attrName>
                                        </p:attrNameLst>
                                      </p:cBhvr>
                                      <p:to>
                                        <p:strVal val="(#ppt_y+0.4)"/>
                                      </p:to>
                                    </p:set>
                                    <p:anim from="(#ppt_y+0.4)" to="(#ppt_y)" calcmode="lin" valueType="num">
                                      <p:cBhvr>
                                        <p:cTn id="13" dur="1230" accel="100000" fill="hold">
                                          <p:stCondLst>
                                            <p:cond delay="768"/>
                                          </p:stCondLst>
                                        </p:cTn>
                                        <p:tgtEl>
                                          <p:spTgt spid="102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3" presetClass="entr" presetSubtype="0" fill="hold" grpId="0" nodeType="clickEffect">
                                  <p:stCondLst>
                                    <p:cond delay="0"/>
                                  </p:stCondLst>
                                  <p:childTnLst>
                                    <p:set>
                                      <p:cBhvr>
                                        <p:cTn id="17" dur="1" fill="hold">
                                          <p:stCondLst>
                                            <p:cond delay="0"/>
                                          </p:stCondLst>
                                        </p:cTn>
                                        <p:tgtEl>
                                          <p:spTgt spid="1027">
                                            <p:txEl>
                                              <p:pRg st="0" end="0"/>
                                            </p:txEl>
                                          </p:spTgt>
                                        </p:tgtEl>
                                        <p:attrNameLst>
                                          <p:attrName>style.visibility</p:attrName>
                                        </p:attrNameLst>
                                      </p:cBhvr>
                                      <p:to>
                                        <p:strVal val="visible"/>
                                      </p:to>
                                    </p:set>
                                    <p:anim calcmode="lin" valueType="num">
                                      <p:cBhvr>
                                        <p:cTn id="18" dur="500" fill="hold"/>
                                        <p:tgtEl>
                                          <p:spTgt spid="1027">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1027">
                                            <p:txEl>
                                              <p:pRg st="0" end="0"/>
                                            </p:txEl>
                                          </p:spTgt>
                                        </p:tgtEl>
                                        <p:attrNameLst>
                                          <p:attrName>ppt_h</p:attrName>
                                        </p:attrNameLst>
                                      </p:cBhvr>
                                      <p:tavLst>
                                        <p:tav tm="0">
                                          <p:val>
                                            <p:fltVal val="0"/>
                                          </p:val>
                                        </p:tav>
                                        <p:tav tm="100000">
                                          <p:val>
                                            <p:strVal val="#ppt_h"/>
                                          </p:val>
                                        </p:tav>
                                      </p:tavLst>
                                    </p:anim>
                                    <p:animEffect transition="in" filter="fade">
                                      <p:cBhvr>
                                        <p:cTn id="20" dur="500"/>
                                        <p:tgtEl>
                                          <p:spTgt spid="1027">
                                            <p:txEl>
                                              <p:pRg st="0" end="0"/>
                                            </p:txEl>
                                          </p:spTgt>
                                        </p:tgtEl>
                                      </p:cBhvr>
                                    </p:animEffect>
                                  </p:childTnLst>
                                </p:cTn>
                              </p:par>
                              <p:par>
                                <p:cTn id="21" presetID="53" presetClass="entr" presetSubtype="0" fill="hold" grpId="0" nodeType="withEffect">
                                  <p:stCondLst>
                                    <p:cond delay="0"/>
                                  </p:stCondLst>
                                  <p:childTnLst>
                                    <p:set>
                                      <p:cBhvr>
                                        <p:cTn id="22" dur="1" fill="hold">
                                          <p:stCondLst>
                                            <p:cond delay="0"/>
                                          </p:stCondLst>
                                        </p:cTn>
                                        <p:tgtEl>
                                          <p:spTgt spid="1027">
                                            <p:txEl>
                                              <p:pRg st="1" end="1"/>
                                            </p:txEl>
                                          </p:spTgt>
                                        </p:tgtEl>
                                        <p:attrNameLst>
                                          <p:attrName>style.visibility</p:attrName>
                                        </p:attrNameLst>
                                      </p:cBhvr>
                                      <p:to>
                                        <p:strVal val="visible"/>
                                      </p:to>
                                    </p:set>
                                    <p:anim calcmode="lin" valueType="num">
                                      <p:cBhvr>
                                        <p:cTn id="23" dur="500" fill="hold"/>
                                        <p:tgtEl>
                                          <p:spTgt spid="1027">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1027">
                                            <p:txEl>
                                              <p:pRg st="1" end="1"/>
                                            </p:txEl>
                                          </p:spTgt>
                                        </p:tgtEl>
                                        <p:attrNameLst>
                                          <p:attrName>ppt_h</p:attrName>
                                        </p:attrNameLst>
                                      </p:cBhvr>
                                      <p:tavLst>
                                        <p:tav tm="0">
                                          <p:val>
                                            <p:fltVal val="0"/>
                                          </p:val>
                                        </p:tav>
                                        <p:tav tm="100000">
                                          <p:val>
                                            <p:strVal val="#ppt_h"/>
                                          </p:val>
                                        </p:tav>
                                      </p:tavLst>
                                    </p:anim>
                                    <p:animEffect transition="in" filter="fade">
                                      <p:cBhvr>
                                        <p:cTn id="25" dur="500"/>
                                        <p:tgtEl>
                                          <p:spTgt spid="1027">
                                            <p:txEl>
                                              <p:pRg st="1" end="1"/>
                                            </p:txEl>
                                          </p:spTgt>
                                        </p:tgtEl>
                                      </p:cBhvr>
                                    </p:animEffect>
                                  </p:childTnLst>
                                </p:cTn>
                              </p:par>
                              <p:par>
                                <p:cTn id="26" presetID="53" presetClass="entr" presetSubtype="0" fill="hold" grpId="0" nodeType="withEffect">
                                  <p:stCondLst>
                                    <p:cond delay="0"/>
                                  </p:stCondLst>
                                  <p:childTnLst>
                                    <p:set>
                                      <p:cBhvr>
                                        <p:cTn id="27" dur="1" fill="hold">
                                          <p:stCondLst>
                                            <p:cond delay="0"/>
                                          </p:stCondLst>
                                        </p:cTn>
                                        <p:tgtEl>
                                          <p:spTgt spid="1027">
                                            <p:txEl>
                                              <p:pRg st="2" end="2"/>
                                            </p:txEl>
                                          </p:spTgt>
                                        </p:tgtEl>
                                        <p:attrNameLst>
                                          <p:attrName>style.visibility</p:attrName>
                                        </p:attrNameLst>
                                      </p:cBhvr>
                                      <p:to>
                                        <p:strVal val="visible"/>
                                      </p:to>
                                    </p:set>
                                    <p:anim calcmode="lin" valueType="num">
                                      <p:cBhvr>
                                        <p:cTn id="28" dur="500" fill="hold"/>
                                        <p:tgtEl>
                                          <p:spTgt spid="1027">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1027">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1027">
                                            <p:txEl>
                                              <p:pRg st="2" end="2"/>
                                            </p:txEl>
                                          </p:spTgt>
                                        </p:tgtEl>
                                      </p:cBhvr>
                                    </p:animEffect>
                                  </p:childTnLst>
                                </p:cTn>
                              </p:par>
                              <p:par>
                                <p:cTn id="31" presetID="53" presetClass="entr" presetSubtype="0" fill="hold" grpId="0" nodeType="withEffect">
                                  <p:stCondLst>
                                    <p:cond delay="0"/>
                                  </p:stCondLst>
                                  <p:childTnLst>
                                    <p:set>
                                      <p:cBhvr>
                                        <p:cTn id="32" dur="1" fill="hold">
                                          <p:stCondLst>
                                            <p:cond delay="0"/>
                                          </p:stCondLst>
                                        </p:cTn>
                                        <p:tgtEl>
                                          <p:spTgt spid="1027">
                                            <p:txEl>
                                              <p:pRg st="3" end="3"/>
                                            </p:txEl>
                                          </p:spTgt>
                                        </p:tgtEl>
                                        <p:attrNameLst>
                                          <p:attrName>style.visibility</p:attrName>
                                        </p:attrNameLst>
                                      </p:cBhvr>
                                      <p:to>
                                        <p:strVal val="visible"/>
                                      </p:to>
                                    </p:set>
                                    <p:anim calcmode="lin" valueType="num">
                                      <p:cBhvr>
                                        <p:cTn id="33" dur="500" fill="hold"/>
                                        <p:tgtEl>
                                          <p:spTgt spid="1027">
                                            <p:txEl>
                                              <p:pRg st="3" end="3"/>
                                            </p:txEl>
                                          </p:spTgt>
                                        </p:tgtEl>
                                        <p:attrNameLst>
                                          <p:attrName>ppt_w</p:attrName>
                                        </p:attrNameLst>
                                      </p:cBhvr>
                                      <p:tavLst>
                                        <p:tav tm="0">
                                          <p:val>
                                            <p:fltVal val="0"/>
                                          </p:val>
                                        </p:tav>
                                        <p:tav tm="100000">
                                          <p:val>
                                            <p:strVal val="#ppt_w"/>
                                          </p:val>
                                        </p:tav>
                                      </p:tavLst>
                                    </p:anim>
                                    <p:anim calcmode="lin" valueType="num">
                                      <p:cBhvr>
                                        <p:cTn id="34" dur="500" fill="hold"/>
                                        <p:tgtEl>
                                          <p:spTgt spid="1027">
                                            <p:txEl>
                                              <p:pRg st="3" end="3"/>
                                            </p:txEl>
                                          </p:spTgt>
                                        </p:tgtEl>
                                        <p:attrNameLst>
                                          <p:attrName>ppt_h</p:attrName>
                                        </p:attrNameLst>
                                      </p:cBhvr>
                                      <p:tavLst>
                                        <p:tav tm="0">
                                          <p:val>
                                            <p:fltVal val="0"/>
                                          </p:val>
                                        </p:tav>
                                        <p:tav tm="100000">
                                          <p:val>
                                            <p:strVal val="#ppt_h"/>
                                          </p:val>
                                        </p:tav>
                                      </p:tavLst>
                                    </p:anim>
                                    <p:animEffect transition="in" filter="fade">
                                      <p:cBhvr>
                                        <p:cTn id="35" dur="500"/>
                                        <p:tgtEl>
                                          <p:spTgt spid="1027">
                                            <p:txEl>
                                              <p:pRg st="3" end="3"/>
                                            </p:txEl>
                                          </p:spTgt>
                                        </p:tgtEl>
                                      </p:cBhvr>
                                    </p:animEffect>
                                  </p:childTnLst>
                                </p:cTn>
                              </p:par>
                              <p:par>
                                <p:cTn id="36" presetID="53" presetClass="entr" presetSubtype="0" fill="hold" grpId="0" nodeType="withEffect">
                                  <p:stCondLst>
                                    <p:cond delay="0"/>
                                  </p:stCondLst>
                                  <p:childTnLst>
                                    <p:set>
                                      <p:cBhvr>
                                        <p:cTn id="37" dur="1" fill="hold">
                                          <p:stCondLst>
                                            <p:cond delay="0"/>
                                          </p:stCondLst>
                                        </p:cTn>
                                        <p:tgtEl>
                                          <p:spTgt spid="1027">
                                            <p:txEl>
                                              <p:pRg st="4" end="4"/>
                                            </p:txEl>
                                          </p:spTgt>
                                        </p:tgtEl>
                                        <p:attrNameLst>
                                          <p:attrName>style.visibility</p:attrName>
                                        </p:attrNameLst>
                                      </p:cBhvr>
                                      <p:to>
                                        <p:strVal val="visible"/>
                                      </p:to>
                                    </p:set>
                                    <p:anim calcmode="lin" valueType="num">
                                      <p:cBhvr>
                                        <p:cTn id="38" dur="500" fill="hold"/>
                                        <p:tgtEl>
                                          <p:spTgt spid="1027">
                                            <p:txEl>
                                              <p:pRg st="4" end="4"/>
                                            </p:txEl>
                                          </p:spTgt>
                                        </p:tgtEl>
                                        <p:attrNameLst>
                                          <p:attrName>ppt_w</p:attrName>
                                        </p:attrNameLst>
                                      </p:cBhvr>
                                      <p:tavLst>
                                        <p:tav tm="0">
                                          <p:val>
                                            <p:fltVal val="0"/>
                                          </p:val>
                                        </p:tav>
                                        <p:tav tm="100000">
                                          <p:val>
                                            <p:strVal val="#ppt_w"/>
                                          </p:val>
                                        </p:tav>
                                      </p:tavLst>
                                    </p:anim>
                                    <p:anim calcmode="lin" valueType="num">
                                      <p:cBhvr>
                                        <p:cTn id="39" dur="500" fill="hold"/>
                                        <p:tgtEl>
                                          <p:spTgt spid="1027">
                                            <p:txEl>
                                              <p:pRg st="4" end="4"/>
                                            </p:txEl>
                                          </p:spTgt>
                                        </p:tgtEl>
                                        <p:attrNameLst>
                                          <p:attrName>ppt_h</p:attrName>
                                        </p:attrNameLst>
                                      </p:cBhvr>
                                      <p:tavLst>
                                        <p:tav tm="0">
                                          <p:val>
                                            <p:fltVal val="0"/>
                                          </p:val>
                                        </p:tav>
                                        <p:tav tm="100000">
                                          <p:val>
                                            <p:strVal val="#ppt_h"/>
                                          </p:val>
                                        </p:tav>
                                      </p:tavLst>
                                    </p:anim>
                                    <p:animEffect transition="in" filter="fade">
                                      <p:cBhvr>
                                        <p:cTn id="40" dur="500"/>
                                        <p:tgtEl>
                                          <p:spTgt spid="102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27" grpId="0" build="p">
        <p:tmplLst>
          <p:tmpl lvl="1">
            <p:tnLst>
              <p:par>
                <p:cTn presetID="53" presetClass="entr" presetSubtype="0" fill="hold" nodeType="click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p:cTn dur="500" fill="hold"/>
                        <p:tgtEl>
                          <p:spTgt spid="1027"/>
                        </p:tgtEl>
                        <p:attrNameLst>
                          <p:attrName>ppt_w</p:attrName>
                        </p:attrNameLst>
                      </p:cBhvr>
                      <p:tavLst>
                        <p:tav tm="0">
                          <p:val>
                            <p:fltVal val="0"/>
                          </p:val>
                        </p:tav>
                        <p:tav tm="100000">
                          <p:val>
                            <p:strVal val="#ppt_w"/>
                          </p:val>
                        </p:tav>
                      </p:tavLst>
                    </p:anim>
                    <p:anim calcmode="lin" valueType="num">
                      <p:cBhvr>
                        <p:cTn dur="500" fill="hold"/>
                        <p:tgtEl>
                          <p:spTgt spid="1027"/>
                        </p:tgtEl>
                        <p:attrNameLst>
                          <p:attrName>ppt_h</p:attrName>
                        </p:attrNameLst>
                      </p:cBhvr>
                      <p:tavLst>
                        <p:tav tm="0">
                          <p:val>
                            <p:fltVal val="0"/>
                          </p:val>
                        </p:tav>
                        <p:tav tm="100000">
                          <p:val>
                            <p:strVal val="#ppt_h"/>
                          </p:val>
                        </p:tav>
                      </p:tavLst>
                    </p:anim>
                    <p:animEffect transition="in" filter="fade">
                      <p:cBhvr>
                        <p:cTn dur="500"/>
                        <p:tgtEl>
                          <p:spTgt spid="1027"/>
                        </p:tgtEl>
                      </p:cBhvr>
                    </p:animEffect>
                  </p:childTnLst>
                </p:cTn>
              </p:par>
            </p:tnLst>
          </p:tmpl>
          <p:tmpl lvl="2">
            <p:tnLst>
              <p:par>
                <p:cTn presetID="53"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p:cTn dur="500" fill="hold"/>
                        <p:tgtEl>
                          <p:spTgt spid="1027"/>
                        </p:tgtEl>
                        <p:attrNameLst>
                          <p:attrName>ppt_w</p:attrName>
                        </p:attrNameLst>
                      </p:cBhvr>
                      <p:tavLst>
                        <p:tav tm="0">
                          <p:val>
                            <p:fltVal val="0"/>
                          </p:val>
                        </p:tav>
                        <p:tav tm="100000">
                          <p:val>
                            <p:strVal val="#ppt_w"/>
                          </p:val>
                        </p:tav>
                      </p:tavLst>
                    </p:anim>
                    <p:anim calcmode="lin" valueType="num">
                      <p:cBhvr>
                        <p:cTn dur="500" fill="hold"/>
                        <p:tgtEl>
                          <p:spTgt spid="1027"/>
                        </p:tgtEl>
                        <p:attrNameLst>
                          <p:attrName>ppt_h</p:attrName>
                        </p:attrNameLst>
                      </p:cBhvr>
                      <p:tavLst>
                        <p:tav tm="0">
                          <p:val>
                            <p:fltVal val="0"/>
                          </p:val>
                        </p:tav>
                        <p:tav tm="100000">
                          <p:val>
                            <p:strVal val="#ppt_h"/>
                          </p:val>
                        </p:tav>
                      </p:tavLst>
                    </p:anim>
                    <p:animEffect transition="in" filter="fade">
                      <p:cBhvr>
                        <p:cTn dur="500"/>
                        <p:tgtEl>
                          <p:spTgt spid="1027"/>
                        </p:tgtEl>
                      </p:cBhvr>
                    </p:animEffect>
                  </p:childTnLst>
                </p:cTn>
              </p:par>
            </p:tnLst>
          </p:tmpl>
          <p:tmpl lvl="3">
            <p:tnLst>
              <p:par>
                <p:cTn presetID="53"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p:cTn dur="500" fill="hold"/>
                        <p:tgtEl>
                          <p:spTgt spid="1027"/>
                        </p:tgtEl>
                        <p:attrNameLst>
                          <p:attrName>ppt_w</p:attrName>
                        </p:attrNameLst>
                      </p:cBhvr>
                      <p:tavLst>
                        <p:tav tm="0">
                          <p:val>
                            <p:fltVal val="0"/>
                          </p:val>
                        </p:tav>
                        <p:tav tm="100000">
                          <p:val>
                            <p:strVal val="#ppt_w"/>
                          </p:val>
                        </p:tav>
                      </p:tavLst>
                    </p:anim>
                    <p:anim calcmode="lin" valueType="num">
                      <p:cBhvr>
                        <p:cTn dur="500" fill="hold"/>
                        <p:tgtEl>
                          <p:spTgt spid="1027"/>
                        </p:tgtEl>
                        <p:attrNameLst>
                          <p:attrName>ppt_h</p:attrName>
                        </p:attrNameLst>
                      </p:cBhvr>
                      <p:tavLst>
                        <p:tav tm="0">
                          <p:val>
                            <p:fltVal val="0"/>
                          </p:val>
                        </p:tav>
                        <p:tav tm="100000">
                          <p:val>
                            <p:strVal val="#ppt_h"/>
                          </p:val>
                        </p:tav>
                      </p:tavLst>
                    </p:anim>
                    <p:animEffect transition="in" filter="fade">
                      <p:cBhvr>
                        <p:cTn dur="500"/>
                        <p:tgtEl>
                          <p:spTgt spid="1027"/>
                        </p:tgtEl>
                      </p:cBhvr>
                    </p:animEffect>
                  </p:childTnLst>
                </p:cTn>
              </p:par>
            </p:tnLst>
          </p:tmpl>
          <p:tmpl lvl="4">
            <p:tnLst>
              <p:par>
                <p:cTn presetID="53"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p:cTn dur="500" fill="hold"/>
                        <p:tgtEl>
                          <p:spTgt spid="1027"/>
                        </p:tgtEl>
                        <p:attrNameLst>
                          <p:attrName>ppt_w</p:attrName>
                        </p:attrNameLst>
                      </p:cBhvr>
                      <p:tavLst>
                        <p:tav tm="0">
                          <p:val>
                            <p:fltVal val="0"/>
                          </p:val>
                        </p:tav>
                        <p:tav tm="100000">
                          <p:val>
                            <p:strVal val="#ppt_w"/>
                          </p:val>
                        </p:tav>
                      </p:tavLst>
                    </p:anim>
                    <p:anim calcmode="lin" valueType="num">
                      <p:cBhvr>
                        <p:cTn dur="500" fill="hold"/>
                        <p:tgtEl>
                          <p:spTgt spid="1027"/>
                        </p:tgtEl>
                        <p:attrNameLst>
                          <p:attrName>ppt_h</p:attrName>
                        </p:attrNameLst>
                      </p:cBhvr>
                      <p:tavLst>
                        <p:tav tm="0">
                          <p:val>
                            <p:fltVal val="0"/>
                          </p:val>
                        </p:tav>
                        <p:tav tm="100000">
                          <p:val>
                            <p:strVal val="#ppt_h"/>
                          </p:val>
                        </p:tav>
                      </p:tavLst>
                    </p:anim>
                    <p:animEffect transition="in" filter="fade">
                      <p:cBhvr>
                        <p:cTn dur="500"/>
                        <p:tgtEl>
                          <p:spTgt spid="1027"/>
                        </p:tgtEl>
                      </p:cBhvr>
                    </p:animEffect>
                  </p:childTnLst>
                </p:cTn>
              </p:par>
            </p:tnLst>
          </p:tmpl>
          <p:tmpl lvl="5">
            <p:tnLst>
              <p:par>
                <p:cTn presetID="53" presetClass="entr" presetSubtype="0" fill="hold" nodeType="withEffect">
                  <p:stCondLst>
                    <p:cond delay="0"/>
                  </p:stCondLst>
                  <p:childTnLst>
                    <p:set>
                      <p:cBhvr>
                        <p:cTn dur="1" fill="hold">
                          <p:stCondLst>
                            <p:cond delay="0"/>
                          </p:stCondLst>
                        </p:cTn>
                        <p:tgtEl>
                          <p:spTgt spid="1027"/>
                        </p:tgtEl>
                        <p:attrNameLst>
                          <p:attrName>style.visibility</p:attrName>
                        </p:attrNameLst>
                      </p:cBhvr>
                      <p:to>
                        <p:strVal val="visible"/>
                      </p:to>
                    </p:set>
                    <p:anim calcmode="lin" valueType="num">
                      <p:cBhvr>
                        <p:cTn dur="500" fill="hold"/>
                        <p:tgtEl>
                          <p:spTgt spid="1027"/>
                        </p:tgtEl>
                        <p:attrNameLst>
                          <p:attrName>ppt_w</p:attrName>
                        </p:attrNameLst>
                      </p:cBhvr>
                      <p:tavLst>
                        <p:tav tm="0">
                          <p:val>
                            <p:fltVal val="0"/>
                          </p:val>
                        </p:tav>
                        <p:tav tm="100000">
                          <p:val>
                            <p:strVal val="#ppt_w"/>
                          </p:val>
                        </p:tav>
                      </p:tavLst>
                    </p:anim>
                    <p:anim calcmode="lin" valueType="num">
                      <p:cBhvr>
                        <p:cTn dur="500" fill="hold"/>
                        <p:tgtEl>
                          <p:spTgt spid="1027"/>
                        </p:tgtEl>
                        <p:attrNameLst>
                          <p:attrName>ppt_h</p:attrName>
                        </p:attrNameLst>
                      </p:cBhvr>
                      <p:tavLst>
                        <p:tav tm="0">
                          <p:val>
                            <p:fltVal val="0"/>
                          </p:val>
                        </p:tav>
                        <p:tav tm="100000">
                          <p:val>
                            <p:strVal val="#ppt_h"/>
                          </p:val>
                        </p:tav>
                      </p:tavLst>
                    </p:anim>
                    <p:animEffect transition="in" filter="fade">
                      <p:cBhvr>
                        <p:cTn dur="500"/>
                        <p:tgtEl>
                          <p:spTgt spid="1027"/>
                        </p:tgtEl>
                      </p:cBhvr>
                    </p:animEffect>
                  </p:childTnLst>
                </p:cTn>
              </p:par>
            </p:tnLst>
          </p:tmpl>
        </p:tmplLst>
      </p:bldP>
    </p:bldLst>
  </p:timing>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pitchFamily="34" charset="0"/>
          <a:cs typeface="Arial" pitchFamily="34" charset="0"/>
        </a:defRPr>
      </a:lvl2pPr>
      <a:lvl3pPr algn="ctr" rtl="1" eaLnBrk="0" fontAlgn="base" hangingPunct="0">
        <a:spcBef>
          <a:spcPct val="0"/>
        </a:spcBef>
        <a:spcAft>
          <a:spcPct val="0"/>
        </a:spcAft>
        <a:defRPr sz="4400">
          <a:solidFill>
            <a:schemeClr val="tx2"/>
          </a:solidFill>
          <a:latin typeface="Arial" pitchFamily="34" charset="0"/>
          <a:cs typeface="Arial" pitchFamily="34" charset="0"/>
        </a:defRPr>
      </a:lvl3pPr>
      <a:lvl4pPr algn="ctr" rtl="1" eaLnBrk="0" fontAlgn="base" hangingPunct="0">
        <a:spcBef>
          <a:spcPct val="0"/>
        </a:spcBef>
        <a:spcAft>
          <a:spcPct val="0"/>
        </a:spcAft>
        <a:defRPr sz="4400">
          <a:solidFill>
            <a:schemeClr val="tx2"/>
          </a:solidFill>
          <a:latin typeface="Arial" pitchFamily="34" charset="0"/>
          <a:cs typeface="Arial" pitchFamily="34" charset="0"/>
        </a:defRPr>
      </a:lvl4pPr>
      <a:lvl5pPr algn="ctr" rtl="1"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1" fontAlgn="base">
        <a:spcBef>
          <a:spcPct val="0"/>
        </a:spcBef>
        <a:spcAft>
          <a:spcPct val="0"/>
        </a:spcAft>
        <a:defRPr sz="4400">
          <a:solidFill>
            <a:schemeClr val="tx2"/>
          </a:solidFill>
          <a:latin typeface="Arial" pitchFamily="34" charset="0"/>
          <a:cs typeface="Arial" pitchFamily="34" charset="0"/>
        </a:defRPr>
      </a:lvl6pPr>
      <a:lvl7pPr marL="914400" algn="ctr" rtl="1" fontAlgn="base">
        <a:spcBef>
          <a:spcPct val="0"/>
        </a:spcBef>
        <a:spcAft>
          <a:spcPct val="0"/>
        </a:spcAft>
        <a:defRPr sz="4400">
          <a:solidFill>
            <a:schemeClr val="tx2"/>
          </a:solidFill>
          <a:latin typeface="Arial" pitchFamily="34" charset="0"/>
          <a:cs typeface="Arial" pitchFamily="34" charset="0"/>
        </a:defRPr>
      </a:lvl7pPr>
      <a:lvl8pPr marL="1371600" algn="ctr" rtl="1" fontAlgn="base">
        <a:spcBef>
          <a:spcPct val="0"/>
        </a:spcBef>
        <a:spcAft>
          <a:spcPct val="0"/>
        </a:spcAft>
        <a:defRPr sz="4400">
          <a:solidFill>
            <a:schemeClr val="tx2"/>
          </a:solidFill>
          <a:latin typeface="Arial" pitchFamily="34" charset="0"/>
          <a:cs typeface="Arial" pitchFamily="34" charset="0"/>
        </a:defRPr>
      </a:lvl8pPr>
      <a:lvl9pPr marL="1828800" algn="ctr" rtl="1"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op"/>
          <p:cNvPicPr>
            <a:picLocks noChangeAspect="1" noChangeArrowheads="1"/>
          </p:cNvPicPr>
          <p:nvPr/>
        </p:nvPicPr>
        <p:blipFill>
          <a:blip r:embed="rId2" cstate="print"/>
          <a:srcRect l="3809" t="44739" r="7198"/>
          <a:stretch>
            <a:fillRect/>
          </a:stretch>
        </p:blipFill>
        <p:spPr bwMode="auto">
          <a:xfrm>
            <a:off x="0" y="0"/>
            <a:ext cx="9144000" cy="6858000"/>
          </a:xfrm>
          <a:prstGeom prst="rect">
            <a:avLst/>
          </a:prstGeom>
          <a:noFill/>
          <a:ln w="9525">
            <a:noFill/>
            <a:miter lim="800000"/>
            <a:headEnd/>
            <a:tailEnd/>
          </a:ln>
        </p:spPr>
      </p:pic>
      <p:sp>
        <p:nvSpPr>
          <p:cNvPr id="2051" name="Rectangle 3"/>
          <p:cNvSpPr>
            <a:spLocks noChangeArrowheads="1"/>
          </p:cNvSpPr>
          <p:nvPr/>
        </p:nvSpPr>
        <p:spPr bwMode="auto">
          <a:xfrm>
            <a:off x="684213" y="2852738"/>
            <a:ext cx="4032250" cy="576262"/>
          </a:xfrm>
          <a:prstGeom prst="rect">
            <a:avLst/>
          </a:prstGeom>
          <a:gradFill rotWithShape="1">
            <a:gsLst>
              <a:gs pos="0">
                <a:srgbClr val="FFFF66">
                  <a:alpha val="82999"/>
                </a:srgbClr>
              </a:gs>
              <a:gs pos="100000">
                <a:srgbClr val="FFCC00"/>
              </a:gs>
            </a:gsLst>
            <a:lin ang="5400000" scaled="1"/>
          </a:gradFill>
          <a:ln w="9525">
            <a:solidFill>
              <a:srgbClr val="FFFF66"/>
            </a:solidFill>
            <a:miter lim="800000"/>
            <a:headEnd/>
            <a:tailEnd/>
          </a:ln>
        </p:spPr>
        <p:txBody>
          <a:bodyPr wrap="none" anchor="ctr"/>
          <a:lstStyle/>
          <a:p>
            <a:endParaRPr lang="ar-SA"/>
          </a:p>
        </p:txBody>
      </p:sp>
      <p:sp>
        <p:nvSpPr>
          <p:cNvPr id="4100" name="AutoShape 4"/>
          <p:cNvSpPr>
            <a:spLocks noChangeArrowheads="1"/>
          </p:cNvSpPr>
          <p:nvPr/>
        </p:nvSpPr>
        <p:spPr bwMode="auto">
          <a:xfrm>
            <a:off x="1908175" y="1628775"/>
            <a:ext cx="5832475" cy="865188"/>
          </a:xfrm>
          <a:prstGeom prst="roundRect">
            <a:avLst>
              <a:gd name="adj" fmla="val 16667"/>
            </a:avLst>
          </a:prstGeom>
          <a:gradFill rotWithShape="1">
            <a:gsLst>
              <a:gs pos="0">
                <a:srgbClr val="FFFF66"/>
              </a:gs>
              <a:gs pos="100000">
                <a:srgbClr val="FFCC00"/>
              </a:gs>
            </a:gsLst>
            <a:lin ang="5400000" scaled="1"/>
          </a:gradFill>
          <a:ln w="9525">
            <a:solidFill>
              <a:schemeClr val="tx1"/>
            </a:solidFill>
            <a:round/>
            <a:headEnd/>
            <a:tailEnd/>
          </a:ln>
        </p:spPr>
        <p:txBody>
          <a:bodyPr wrap="none" anchor="ctr"/>
          <a:lstStyle/>
          <a:p>
            <a:pPr algn="ctr"/>
            <a:r>
              <a:rPr lang="ar-SA" sz="4000" b="1"/>
              <a:t>المحتوى و طرق التدريس</a:t>
            </a:r>
            <a:r>
              <a:rPr lang="ar-SA"/>
              <a:t> </a:t>
            </a:r>
            <a:endParaRPr lang="en-US"/>
          </a:p>
        </p:txBody>
      </p:sp>
      <p:sp>
        <p:nvSpPr>
          <p:cNvPr id="4101" name="Text Box 5"/>
          <p:cNvSpPr txBox="1">
            <a:spLocks noChangeArrowheads="1"/>
          </p:cNvSpPr>
          <p:nvPr/>
        </p:nvSpPr>
        <p:spPr bwMode="auto">
          <a:xfrm>
            <a:off x="611188" y="2852738"/>
            <a:ext cx="8208962" cy="3416300"/>
          </a:xfrm>
          <a:prstGeom prst="rect">
            <a:avLst/>
          </a:prstGeom>
          <a:solidFill>
            <a:srgbClr val="FFFF66">
              <a:alpha val="59999"/>
            </a:srgbClr>
          </a:solidFill>
          <a:ln w="9525">
            <a:noFill/>
            <a:miter lim="800000"/>
            <a:headEnd/>
            <a:tailEnd/>
          </a:ln>
        </p:spPr>
        <p:txBody>
          <a:bodyPr>
            <a:spAutoFit/>
          </a:bodyPr>
          <a:lstStyle/>
          <a:p>
            <a:r>
              <a:rPr lang="ar-SA" sz="3600" b="1"/>
              <a:t>1- المحتوى :</a:t>
            </a:r>
          </a:p>
          <a:p>
            <a:pPr>
              <a:buFont typeface="Arial" pitchFamily="34" charset="0"/>
              <a:buChar char="•"/>
            </a:pPr>
            <a:r>
              <a:rPr lang="ar-SA" sz="3600" b="1"/>
              <a:t> أسباب اختياره,معايير اختياره,معايير تنظيمه.</a:t>
            </a:r>
          </a:p>
          <a:p>
            <a:r>
              <a:rPr lang="ar-SA" sz="3600" b="1"/>
              <a:t>2- طرق التدريس: </a:t>
            </a:r>
          </a:p>
          <a:p>
            <a:pPr>
              <a:buFont typeface="Arial" pitchFamily="34" charset="0"/>
              <a:buChar char="•"/>
            </a:pPr>
            <a:r>
              <a:rPr lang="ar-SA" sz="3600" b="1"/>
              <a:t>تقسيمها,كيفية اختيارها</a:t>
            </a:r>
          </a:p>
          <a:p>
            <a:pPr>
              <a:buFont typeface="Arial" pitchFamily="34" charset="0"/>
              <a:buChar char="•"/>
            </a:pPr>
            <a:r>
              <a:rPr lang="ar-SA" sz="3600" b="1"/>
              <a:t>بعض طرق التدريس</a:t>
            </a:r>
          </a:p>
          <a:p>
            <a:pPr>
              <a:buFont typeface="Arial" pitchFamily="34" charset="0"/>
              <a:buChar char="•"/>
            </a:pPr>
            <a:r>
              <a:rPr lang="ar-SA" sz="3600" b="1"/>
              <a:t>مزاياوعيوب كل طريقة. </a:t>
            </a:r>
            <a:endParaRPr lang="en-US" sz="3600" b="1"/>
          </a:p>
        </p:txBody>
      </p:sp>
      <p:sp>
        <p:nvSpPr>
          <p:cNvPr id="6" name="AutoShape 4"/>
          <p:cNvSpPr>
            <a:spLocks noChangeArrowheads="1"/>
          </p:cNvSpPr>
          <p:nvPr/>
        </p:nvSpPr>
        <p:spPr bwMode="auto">
          <a:xfrm>
            <a:off x="2916238" y="333375"/>
            <a:ext cx="4176712" cy="865188"/>
          </a:xfrm>
          <a:prstGeom prst="roundRect">
            <a:avLst>
              <a:gd name="adj" fmla="val 16667"/>
            </a:avLst>
          </a:prstGeom>
          <a:gradFill rotWithShape="1">
            <a:gsLst>
              <a:gs pos="0">
                <a:srgbClr val="FFFF66"/>
              </a:gs>
              <a:gs pos="100000">
                <a:srgbClr val="FFCC00"/>
              </a:gs>
            </a:gsLst>
            <a:lin ang="5400000" scaled="1"/>
          </a:gradFill>
          <a:ln w="9525">
            <a:solidFill>
              <a:schemeClr val="tx1"/>
            </a:solidFill>
            <a:round/>
            <a:headEnd/>
            <a:tailEnd/>
          </a:ln>
        </p:spPr>
        <p:txBody>
          <a:bodyPr wrap="none" anchor="ctr"/>
          <a:lstStyle/>
          <a:p>
            <a:pPr algn="ctr"/>
            <a:r>
              <a:rPr lang="ar-SA" sz="4000" b="1"/>
              <a:t>المحاضرة الرابعة</a:t>
            </a:r>
            <a:r>
              <a:rPr lang="ar-SA"/>
              <a:t> </a:t>
            </a:r>
            <a:endParaRPr lang="en-US"/>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0" fill="hold"/>
                                        <p:tgtEl>
                                          <p:spTgt spid="4100"/>
                                        </p:tgtEl>
                                        <p:attrNameLst>
                                          <p:attrName>ppt_x</p:attrName>
                                        </p:attrNameLst>
                                      </p:cBhvr>
                                      <p:tavLst>
                                        <p:tav tm="0">
                                          <p:val>
                                            <p:strVal val="#ppt_x"/>
                                          </p:val>
                                        </p:tav>
                                        <p:tav tm="100000">
                                          <p:val>
                                            <p:strVal val="#ppt_x"/>
                                          </p:val>
                                        </p:tav>
                                      </p:tavLst>
                                    </p:anim>
                                    <p:anim calcmode="lin" valueType="num">
                                      <p:cBhvr additive="base">
                                        <p:cTn id="8" dur="50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4101"/>
                                        </p:tgtEl>
                                        <p:attrNameLst>
                                          <p:attrName>style.visibility</p:attrName>
                                        </p:attrNameLst>
                                      </p:cBhvr>
                                      <p:to>
                                        <p:strVal val="visible"/>
                                      </p:to>
                                    </p:set>
                                    <p:anim calcmode="lin" valueType="num">
                                      <p:cBhvr additive="base">
                                        <p:cTn id="13" dur="5000" fill="hold"/>
                                        <p:tgtEl>
                                          <p:spTgt spid="4101"/>
                                        </p:tgtEl>
                                        <p:attrNameLst>
                                          <p:attrName>ppt_x</p:attrName>
                                        </p:attrNameLst>
                                      </p:cBhvr>
                                      <p:tavLst>
                                        <p:tav tm="0">
                                          <p:val>
                                            <p:strVal val="#ppt_x"/>
                                          </p:val>
                                        </p:tav>
                                        <p:tav tm="100000">
                                          <p:val>
                                            <p:strVal val="#ppt_x"/>
                                          </p:val>
                                        </p:tav>
                                      </p:tavLst>
                                    </p:anim>
                                    <p:anim calcmode="lin" valueType="num">
                                      <p:cBhvr additive="base">
                                        <p:cTn id="14" dur="50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0" fill="hold"/>
                                        <p:tgtEl>
                                          <p:spTgt spid="6"/>
                                        </p:tgtEl>
                                        <p:attrNameLst>
                                          <p:attrName>ppt_x</p:attrName>
                                        </p:attrNameLst>
                                      </p:cBhvr>
                                      <p:tavLst>
                                        <p:tav tm="0">
                                          <p:val>
                                            <p:strVal val="#ppt_x"/>
                                          </p:val>
                                        </p:tav>
                                        <p:tav tm="100000">
                                          <p:val>
                                            <p:strVal val="#ppt_x"/>
                                          </p:val>
                                        </p:tav>
                                      </p:tavLst>
                                    </p:anim>
                                    <p:anim calcmode="lin" valueType="num">
                                      <p:cBhvr additive="base">
                                        <p:cTn id="20" dur="5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nimBg="1"/>
      <p:bldP spid="4101" grpId="0" animBg="1"/>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تقنية2.jpg"/>
          <p:cNvPicPr>
            <a:picLocks noChangeAspect="1"/>
          </p:cNvPicPr>
          <p:nvPr/>
        </p:nvPicPr>
        <p:blipFill>
          <a:blip r:embed="rId2" cstate="print">
            <a:lum bright="20000"/>
          </a:blip>
          <a:srcRect/>
          <a:stretch>
            <a:fillRect/>
          </a:stretch>
        </p:blipFill>
        <p:spPr bwMode="auto">
          <a:xfrm>
            <a:off x="0" y="0"/>
            <a:ext cx="9144000" cy="6858000"/>
          </a:xfrm>
          <a:prstGeom prst="rect">
            <a:avLst/>
          </a:prstGeom>
          <a:noFill/>
          <a:ln w="9525">
            <a:noFill/>
            <a:miter lim="800000"/>
            <a:headEnd/>
            <a:tailEnd/>
          </a:ln>
        </p:spPr>
      </p:pic>
      <p:sp>
        <p:nvSpPr>
          <p:cNvPr id="10245" name="AutoShape 5"/>
          <p:cNvSpPr>
            <a:spLocks noChangeArrowheads="1"/>
          </p:cNvSpPr>
          <p:nvPr/>
        </p:nvSpPr>
        <p:spPr bwMode="auto">
          <a:xfrm>
            <a:off x="2143125" y="357188"/>
            <a:ext cx="4733925" cy="984250"/>
          </a:xfrm>
          <a:prstGeom prst="roundRect">
            <a:avLst>
              <a:gd name="adj" fmla="val 16667"/>
            </a:avLst>
          </a:prstGeom>
          <a:solidFill>
            <a:schemeClr val="accent1">
              <a:alpha val="50980"/>
            </a:schemeClr>
          </a:solidFill>
          <a:ln w="9525">
            <a:solidFill>
              <a:schemeClr val="tx1"/>
            </a:solidFill>
            <a:round/>
            <a:headEnd/>
            <a:tailEnd/>
          </a:ln>
        </p:spPr>
        <p:txBody>
          <a:bodyPr wrap="none" anchor="ctr"/>
          <a:lstStyle/>
          <a:p>
            <a:r>
              <a:rPr lang="ar-SA" sz="4400" b="1"/>
              <a:t>مفهوم التدريس الحديث :</a:t>
            </a:r>
            <a:endParaRPr lang="en-US" sz="4000"/>
          </a:p>
        </p:txBody>
      </p:sp>
      <p:sp>
        <p:nvSpPr>
          <p:cNvPr id="10247" name="Text Box 7"/>
          <p:cNvSpPr txBox="1">
            <a:spLocks noChangeArrowheads="1"/>
          </p:cNvSpPr>
          <p:nvPr/>
        </p:nvSpPr>
        <p:spPr bwMode="auto">
          <a:xfrm>
            <a:off x="395288" y="1557338"/>
            <a:ext cx="8353425" cy="5078412"/>
          </a:xfrm>
          <a:prstGeom prst="rect">
            <a:avLst/>
          </a:prstGeom>
          <a:solidFill>
            <a:schemeClr val="accent1">
              <a:alpha val="79999"/>
            </a:schemeClr>
          </a:solidFill>
          <a:ln w="9525">
            <a:noFill/>
            <a:miter lim="800000"/>
            <a:headEnd/>
            <a:tailEnd/>
          </a:ln>
        </p:spPr>
        <p:txBody>
          <a:bodyPr>
            <a:spAutoFit/>
          </a:bodyPr>
          <a:lstStyle/>
          <a:p>
            <a:r>
              <a:rPr lang="ar-SA" sz="3600"/>
              <a:t>ليس هناك طريقه مثلى تصلح لتدريس كل الموضوعات لجميع الطلاب في مختلف المراحل التعليم. وذلك لما تتضمنه عملية التدريس من منغيرات وعوامل متداخلة:</a:t>
            </a:r>
            <a:endParaRPr lang="en-US" sz="3600"/>
          </a:p>
          <a:p>
            <a:r>
              <a:rPr lang="ar-SA" sz="3600"/>
              <a:t>1-     خصائص الطلاب ..</a:t>
            </a:r>
            <a:endParaRPr lang="en-US" sz="3600"/>
          </a:p>
          <a:p>
            <a:r>
              <a:rPr lang="ar-SA" sz="3600"/>
              <a:t>2-     طبيعة الماده الدراسيه ..</a:t>
            </a:r>
            <a:endParaRPr lang="en-US" sz="3600"/>
          </a:p>
          <a:p>
            <a:r>
              <a:rPr lang="ar-SA" sz="3600"/>
              <a:t>3-     الأهداف المراد تحقيقها ..</a:t>
            </a:r>
            <a:endParaRPr lang="en-US" sz="3600"/>
          </a:p>
          <a:p>
            <a:r>
              <a:rPr lang="ar-SA" sz="3600"/>
              <a:t>4-     البيئه الماديه للموقف التعليمي ..</a:t>
            </a:r>
            <a:endParaRPr lang="en-US" sz="3600"/>
          </a:p>
          <a:p>
            <a:r>
              <a:rPr lang="ar-SA" sz="3600"/>
              <a:t>5-     المعلم ومدى اعداده ..</a:t>
            </a:r>
            <a:endParaRPr lang="en-US" sz="3600"/>
          </a:p>
          <a:p>
            <a:r>
              <a:rPr lang="ar-SA" sz="3600"/>
              <a:t>6-     الوقت المتاح ..</a:t>
            </a:r>
            <a:endParaRPr lang="en-US" sz="3600"/>
          </a:p>
        </p:txBody>
      </p:sp>
      <p:pic>
        <p:nvPicPr>
          <p:cNvPr id="11269" name="Picture 5" descr="تقنية.jpg"/>
          <p:cNvPicPr>
            <a:picLocks noChangeAspect="1"/>
          </p:cNvPicPr>
          <p:nvPr/>
        </p:nvPicPr>
        <p:blipFill>
          <a:blip r:embed="rId3" cstate="print"/>
          <a:srcRect/>
          <a:stretch>
            <a:fillRect/>
          </a:stretch>
        </p:blipFill>
        <p:spPr bwMode="auto">
          <a:xfrm>
            <a:off x="323850" y="188913"/>
            <a:ext cx="1511300" cy="129540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wheel(4)">
                                      <p:cBhvr>
                                        <p:cTn id="7" dur="2000"/>
                                        <p:tgtEl>
                                          <p:spTgt spid="10245"/>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10247"/>
                                        </p:tgtEl>
                                        <p:attrNameLst>
                                          <p:attrName>style.visibility</p:attrName>
                                        </p:attrNameLst>
                                      </p:cBhvr>
                                      <p:to>
                                        <p:strVal val="visible"/>
                                      </p:to>
                                    </p:set>
                                    <p:anim calcmode="lin" valueType="num">
                                      <p:cBhvr additive="base">
                                        <p:cTn id="12" dur="5000" fill="hold"/>
                                        <p:tgtEl>
                                          <p:spTgt spid="10247"/>
                                        </p:tgtEl>
                                        <p:attrNameLst>
                                          <p:attrName>ppt_x</p:attrName>
                                        </p:attrNameLst>
                                      </p:cBhvr>
                                      <p:tavLst>
                                        <p:tav tm="0">
                                          <p:val>
                                            <p:strVal val="#ppt_x"/>
                                          </p:val>
                                        </p:tav>
                                        <p:tav tm="100000">
                                          <p:val>
                                            <p:strVal val="#ppt_x"/>
                                          </p:val>
                                        </p:tav>
                                      </p:tavLst>
                                    </p:anim>
                                    <p:anim calcmode="lin" valueType="num">
                                      <p:cBhvr additive="base">
                                        <p:cTn id="13" dur="5000" fill="hold"/>
                                        <p:tgtEl>
                                          <p:spTgt spid="102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nimBg="1"/>
      <p:bldP spid="1024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descr="Top"/>
          <p:cNvPicPr>
            <a:picLocks noChangeAspect="1" noChangeArrowheads="1"/>
          </p:cNvPicPr>
          <p:nvPr/>
        </p:nvPicPr>
        <p:blipFill>
          <a:blip r:embed="rId2" cstate="print"/>
          <a:srcRect l="3809" t="44739" r="7198"/>
          <a:stretch>
            <a:fillRect/>
          </a:stretch>
        </p:blipFill>
        <p:spPr bwMode="auto">
          <a:xfrm>
            <a:off x="0" y="0"/>
            <a:ext cx="9144000" cy="6858000"/>
          </a:xfrm>
          <a:prstGeom prst="rect">
            <a:avLst/>
          </a:prstGeom>
          <a:noFill/>
          <a:ln w="9525">
            <a:noFill/>
            <a:miter lim="800000"/>
            <a:headEnd/>
            <a:tailEnd/>
          </a:ln>
        </p:spPr>
      </p:pic>
      <p:sp>
        <p:nvSpPr>
          <p:cNvPr id="12291" name="Rectangle 5"/>
          <p:cNvSpPr>
            <a:spLocks noChangeArrowheads="1"/>
          </p:cNvSpPr>
          <p:nvPr/>
        </p:nvSpPr>
        <p:spPr bwMode="auto">
          <a:xfrm>
            <a:off x="684213" y="2852738"/>
            <a:ext cx="4032250" cy="576262"/>
          </a:xfrm>
          <a:prstGeom prst="rect">
            <a:avLst/>
          </a:prstGeom>
          <a:gradFill rotWithShape="1">
            <a:gsLst>
              <a:gs pos="0">
                <a:srgbClr val="FFFF66">
                  <a:alpha val="82999"/>
                </a:srgbClr>
              </a:gs>
              <a:gs pos="100000">
                <a:srgbClr val="FFCC00"/>
              </a:gs>
            </a:gsLst>
            <a:lin ang="5400000" scaled="1"/>
          </a:gradFill>
          <a:ln w="9525">
            <a:solidFill>
              <a:srgbClr val="FFFF66"/>
            </a:solidFill>
            <a:miter lim="800000"/>
            <a:headEnd/>
            <a:tailEnd/>
          </a:ln>
        </p:spPr>
        <p:txBody>
          <a:bodyPr wrap="none" anchor="ctr"/>
          <a:lstStyle/>
          <a:p>
            <a:endParaRPr lang="ar-SA"/>
          </a:p>
        </p:txBody>
      </p:sp>
      <p:sp>
        <p:nvSpPr>
          <p:cNvPr id="3079" name="AutoShape 7"/>
          <p:cNvSpPr>
            <a:spLocks noChangeArrowheads="1"/>
          </p:cNvSpPr>
          <p:nvPr/>
        </p:nvSpPr>
        <p:spPr bwMode="auto">
          <a:xfrm>
            <a:off x="1908175" y="476250"/>
            <a:ext cx="5832475" cy="865188"/>
          </a:xfrm>
          <a:prstGeom prst="roundRect">
            <a:avLst>
              <a:gd name="adj" fmla="val 16667"/>
            </a:avLst>
          </a:prstGeom>
          <a:gradFill rotWithShape="1">
            <a:gsLst>
              <a:gs pos="0">
                <a:srgbClr val="FFFF66"/>
              </a:gs>
              <a:gs pos="100000">
                <a:srgbClr val="FFCC00"/>
              </a:gs>
            </a:gsLst>
            <a:lin ang="5400000" scaled="1"/>
          </a:gradFill>
          <a:ln w="9525">
            <a:solidFill>
              <a:schemeClr val="tx1"/>
            </a:solidFill>
            <a:round/>
            <a:headEnd/>
            <a:tailEnd/>
          </a:ln>
        </p:spPr>
        <p:txBody>
          <a:bodyPr wrap="none" anchor="ctr"/>
          <a:lstStyle/>
          <a:p>
            <a:pPr algn="ctr"/>
            <a:r>
              <a:rPr lang="ar-SA" sz="6000"/>
              <a:t>تعريف طرق التدريس</a:t>
            </a:r>
            <a:endParaRPr lang="en-US" sz="6000"/>
          </a:p>
        </p:txBody>
      </p:sp>
      <p:sp>
        <p:nvSpPr>
          <p:cNvPr id="3080" name="Text Box 8"/>
          <p:cNvSpPr txBox="1">
            <a:spLocks noChangeArrowheads="1"/>
          </p:cNvSpPr>
          <p:nvPr/>
        </p:nvSpPr>
        <p:spPr bwMode="auto">
          <a:xfrm>
            <a:off x="611188" y="1557338"/>
            <a:ext cx="8208962" cy="3140075"/>
          </a:xfrm>
          <a:prstGeom prst="rect">
            <a:avLst/>
          </a:prstGeom>
          <a:solidFill>
            <a:srgbClr val="FFFF66">
              <a:alpha val="59999"/>
            </a:srgbClr>
          </a:solidFill>
          <a:ln w="9525">
            <a:noFill/>
            <a:miter lim="800000"/>
            <a:headEnd/>
            <a:tailEnd/>
          </a:ln>
        </p:spPr>
        <p:txBody>
          <a:bodyPr>
            <a:spAutoFit/>
          </a:bodyPr>
          <a:lstStyle/>
          <a:p>
            <a:pPr>
              <a:spcBef>
                <a:spcPct val="50000"/>
              </a:spcBef>
            </a:pPr>
            <a:r>
              <a:rPr lang="ar-SA" sz="4000" b="1"/>
              <a:t>مجموعه من إجراءات التدريس المختارة سلفا من قبل المعلم والتي يخطط لاستخدامها عند تنفيذ التدريس بما يحقق الأهداف التدريسية الموجودة بأقصى فاعليه ممكنه وفي ضوء الإمكانات المتاحة.</a:t>
            </a:r>
            <a:r>
              <a:rPr lang="en-US"/>
              <a:t>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3079"/>
                                        </p:tgtEl>
                                        <p:attrNameLst>
                                          <p:attrName>style.visibility</p:attrName>
                                        </p:attrNameLst>
                                      </p:cBhvr>
                                      <p:to>
                                        <p:strVal val="visible"/>
                                      </p:to>
                                    </p:set>
                                    <p:animEffect transition="in" filter="fade">
                                      <p:cBhvr>
                                        <p:cTn id="7" dur="2000"/>
                                        <p:tgtEl>
                                          <p:spTgt spid="3079"/>
                                        </p:tgtEl>
                                      </p:cBhvr>
                                    </p:animEffect>
                                    <p:anim calcmode="lin" valueType="num">
                                      <p:cBhvr>
                                        <p:cTn id="8" dur="2000" fill="hold"/>
                                        <p:tgtEl>
                                          <p:spTgt spid="3079"/>
                                        </p:tgtEl>
                                        <p:attrNameLst>
                                          <p:attrName>ppt_w</p:attrName>
                                        </p:attrNameLst>
                                      </p:cBhvr>
                                      <p:tavLst>
                                        <p:tav tm="0" fmla="#ppt_w*sin(2.5*pi*$)">
                                          <p:val>
                                            <p:fltVal val="0"/>
                                          </p:val>
                                        </p:tav>
                                        <p:tav tm="100000">
                                          <p:val>
                                            <p:fltVal val="1"/>
                                          </p:val>
                                        </p:tav>
                                      </p:tavLst>
                                    </p:anim>
                                    <p:anim calcmode="lin" valueType="num">
                                      <p:cBhvr>
                                        <p:cTn id="9" dur="2000" fill="hold"/>
                                        <p:tgtEl>
                                          <p:spTgt spid="307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grpId="0" nodeType="clickEffect">
                                  <p:stCondLst>
                                    <p:cond delay="0"/>
                                  </p:stCondLst>
                                  <p:childTnLst>
                                    <p:set>
                                      <p:cBhvr>
                                        <p:cTn id="13" dur="1" fill="hold">
                                          <p:stCondLst>
                                            <p:cond delay="0"/>
                                          </p:stCondLst>
                                        </p:cTn>
                                        <p:tgtEl>
                                          <p:spTgt spid="3080"/>
                                        </p:tgtEl>
                                        <p:attrNameLst>
                                          <p:attrName>style.visibility</p:attrName>
                                        </p:attrNameLst>
                                      </p:cBhvr>
                                      <p:to>
                                        <p:strVal val="visible"/>
                                      </p:to>
                                    </p:set>
                                    <p:anim calcmode="lin" valueType="num">
                                      <p:cBhvr additive="base">
                                        <p:cTn id="14" dur="5000" fill="hold"/>
                                        <p:tgtEl>
                                          <p:spTgt spid="3080"/>
                                        </p:tgtEl>
                                        <p:attrNameLst>
                                          <p:attrName>ppt_x</p:attrName>
                                        </p:attrNameLst>
                                      </p:cBhvr>
                                      <p:tavLst>
                                        <p:tav tm="0">
                                          <p:val>
                                            <p:strVal val="#ppt_x"/>
                                          </p:val>
                                        </p:tav>
                                        <p:tav tm="100000">
                                          <p:val>
                                            <p:strVal val="#ppt_x"/>
                                          </p:val>
                                        </p:tav>
                                      </p:tavLst>
                                    </p:anim>
                                    <p:anim calcmode="lin" valueType="num">
                                      <p:cBhvr additive="base">
                                        <p:cTn id="15" dur="5000" fill="hold"/>
                                        <p:tgtEl>
                                          <p:spTgt spid="30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animBg="1"/>
      <p:bldP spid="308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Top"/>
          <p:cNvPicPr>
            <a:picLocks noChangeAspect="1" noChangeArrowheads="1"/>
          </p:cNvPicPr>
          <p:nvPr/>
        </p:nvPicPr>
        <p:blipFill>
          <a:blip r:embed="rId2" cstate="print"/>
          <a:srcRect l="3809" t="44739" r="7198"/>
          <a:stretch>
            <a:fillRect/>
          </a:stretch>
        </p:blipFill>
        <p:spPr bwMode="auto">
          <a:xfrm>
            <a:off x="0" y="0"/>
            <a:ext cx="9144000" cy="6858000"/>
          </a:xfrm>
          <a:prstGeom prst="rect">
            <a:avLst/>
          </a:prstGeom>
          <a:noFill/>
          <a:ln w="9525">
            <a:noFill/>
            <a:miter lim="800000"/>
            <a:headEnd/>
            <a:tailEnd/>
          </a:ln>
        </p:spPr>
      </p:pic>
      <p:sp>
        <p:nvSpPr>
          <p:cNvPr id="13315" name="Rectangle 3"/>
          <p:cNvSpPr>
            <a:spLocks noChangeArrowheads="1"/>
          </p:cNvSpPr>
          <p:nvPr/>
        </p:nvSpPr>
        <p:spPr bwMode="auto">
          <a:xfrm>
            <a:off x="684213" y="2852738"/>
            <a:ext cx="4032250" cy="576262"/>
          </a:xfrm>
          <a:prstGeom prst="rect">
            <a:avLst/>
          </a:prstGeom>
          <a:gradFill rotWithShape="1">
            <a:gsLst>
              <a:gs pos="0">
                <a:srgbClr val="FFFF66">
                  <a:alpha val="82999"/>
                </a:srgbClr>
              </a:gs>
              <a:gs pos="100000">
                <a:srgbClr val="FFCC00"/>
              </a:gs>
            </a:gsLst>
            <a:lin ang="5400000" scaled="1"/>
          </a:gradFill>
          <a:ln w="9525">
            <a:solidFill>
              <a:srgbClr val="FFFF66"/>
            </a:solidFill>
            <a:miter lim="800000"/>
            <a:headEnd/>
            <a:tailEnd/>
          </a:ln>
        </p:spPr>
        <p:txBody>
          <a:bodyPr wrap="none" anchor="ctr"/>
          <a:lstStyle/>
          <a:p>
            <a:endParaRPr lang="ar-SA"/>
          </a:p>
        </p:txBody>
      </p:sp>
      <p:sp>
        <p:nvSpPr>
          <p:cNvPr id="4100" name="AutoShape 4"/>
          <p:cNvSpPr>
            <a:spLocks noChangeArrowheads="1"/>
          </p:cNvSpPr>
          <p:nvPr/>
        </p:nvSpPr>
        <p:spPr bwMode="auto">
          <a:xfrm>
            <a:off x="1908175" y="333375"/>
            <a:ext cx="5832475" cy="865188"/>
          </a:xfrm>
          <a:prstGeom prst="roundRect">
            <a:avLst>
              <a:gd name="adj" fmla="val 16667"/>
            </a:avLst>
          </a:prstGeom>
          <a:gradFill rotWithShape="1">
            <a:gsLst>
              <a:gs pos="0">
                <a:srgbClr val="FFFF66"/>
              </a:gs>
              <a:gs pos="100000">
                <a:srgbClr val="FFCC00"/>
              </a:gs>
            </a:gsLst>
            <a:lin ang="5400000" scaled="1"/>
          </a:gradFill>
          <a:ln w="9525">
            <a:solidFill>
              <a:schemeClr val="tx1"/>
            </a:solidFill>
            <a:round/>
            <a:headEnd/>
            <a:tailEnd/>
          </a:ln>
        </p:spPr>
        <p:txBody>
          <a:bodyPr wrap="none" anchor="ctr"/>
          <a:lstStyle/>
          <a:p>
            <a:pPr algn="ctr"/>
            <a:r>
              <a:rPr lang="ar-SA" sz="4000" b="1"/>
              <a:t>تصنيف طرق التدريس</a:t>
            </a:r>
            <a:endParaRPr lang="en-US" sz="4000"/>
          </a:p>
        </p:txBody>
      </p:sp>
      <p:sp>
        <p:nvSpPr>
          <p:cNvPr id="4101" name="Text Box 5"/>
          <p:cNvSpPr txBox="1">
            <a:spLocks noChangeArrowheads="1"/>
          </p:cNvSpPr>
          <p:nvPr/>
        </p:nvSpPr>
        <p:spPr bwMode="auto">
          <a:xfrm>
            <a:off x="323850" y="1557338"/>
            <a:ext cx="8353425" cy="5078412"/>
          </a:xfrm>
          <a:prstGeom prst="rect">
            <a:avLst/>
          </a:prstGeom>
          <a:solidFill>
            <a:srgbClr val="FFFF66">
              <a:alpha val="59999"/>
            </a:srgbClr>
          </a:solidFill>
          <a:ln w="9525">
            <a:noFill/>
            <a:miter lim="800000"/>
            <a:headEnd/>
            <a:tailEnd/>
          </a:ln>
        </p:spPr>
        <p:txBody>
          <a:bodyPr>
            <a:spAutoFit/>
          </a:bodyPr>
          <a:lstStyle/>
          <a:p>
            <a:r>
              <a:rPr lang="ar-SA" sz="3600"/>
              <a:t>هناك اسس متعدده لتصنيفها فقد تصنف على أساس اهتمامها بنشاط المتعلم إلى 3 فئات :</a:t>
            </a:r>
            <a:endParaRPr lang="en-US" sz="3600"/>
          </a:p>
          <a:p>
            <a:r>
              <a:rPr lang="ar-SA" sz="3600"/>
              <a:t>1- طرق تركز على نشاط المتعلم كطريقة حل المشكلات وطريقة المشروع ..</a:t>
            </a:r>
            <a:endParaRPr lang="en-US" sz="3600"/>
          </a:p>
          <a:p>
            <a:r>
              <a:rPr lang="ar-SA" sz="3600"/>
              <a:t>2- طرق تهمل نشاط المتعلم كطريقة الإلقاء ..</a:t>
            </a:r>
            <a:endParaRPr lang="en-US" sz="3600"/>
          </a:p>
          <a:p>
            <a:r>
              <a:rPr lang="ar-SA" sz="3600"/>
              <a:t>3- طرق تركز جزئيا على نشاط المتعلم كطريقة المناقشه </a:t>
            </a:r>
            <a:endParaRPr lang="en-US" sz="3600"/>
          </a:p>
          <a:p>
            <a:r>
              <a:rPr lang="ar-SA" sz="3600" b="1"/>
              <a:t>وتصنف على اساس عدد المتعلمين ..:</a:t>
            </a:r>
            <a:endParaRPr lang="en-US" sz="3600"/>
          </a:p>
          <a:p>
            <a:r>
              <a:rPr lang="ar-SA" sz="3600"/>
              <a:t>1- طرق التدريس الجمعي مثل طرق الإلقاء ..</a:t>
            </a:r>
            <a:endParaRPr lang="en-US" sz="3600"/>
          </a:p>
          <a:p>
            <a:r>
              <a:rPr lang="ar-SA" sz="3600"/>
              <a:t>2- طرق التدريس الفردي مثل التعليم المبرمج.</a:t>
            </a:r>
            <a:endParaRPr lang="en-US" sz="36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0" fill="hold"/>
                                        <p:tgtEl>
                                          <p:spTgt spid="4100"/>
                                        </p:tgtEl>
                                        <p:attrNameLst>
                                          <p:attrName>ppt_x</p:attrName>
                                        </p:attrNameLst>
                                      </p:cBhvr>
                                      <p:tavLst>
                                        <p:tav tm="0">
                                          <p:val>
                                            <p:strVal val="#ppt_x"/>
                                          </p:val>
                                        </p:tav>
                                        <p:tav tm="100000">
                                          <p:val>
                                            <p:strVal val="#ppt_x"/>
                                          </p:val>
                                        </p:tav>
                                      </p:tavLst>
                                    </p:anim>
                                    <p:anim calcmode="lin" valueType="num">
                                      <p:cBhvr additive="base">
                                        <p:cTn id="8" dur="50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4101"/>
                                        </p:tgtEl>
                                        <p:attrNameLst>
                                          <p:attrName>style.visibility</p:attrName>
                                        </p:attrNameLst>
                                      </p:cBhvr>
                                      <p:to>
                                        <p:strVal val="visible"/>
                                      </p:to>
                                    </p:set>
                                    <p:anim calcmode="lin" valueType="num">
                                      <p:cBhvr additive="base">
                                        <p:cTn id="13" dur="5000" fill="hold"/>
                                        <p:tgtEl>
                                          <p:spTgt spid="4101"/>
                                        </p:tgtEl>
                                        <p:attrNameLst>
                                          <p:attrName>ppt_x</p:attrName>
                                        </p:attrNameLst>
                                      </p:cBhvr>
                                      <p:tavLst>
                                        <p:tav tm="0">
                                          <p:val>
                                            <p:strVal val="#ppt_x"/>
                                          </p:val>
                                        </p:tav>
                                        <p:tav tm="100000">
                                          <p:val>
                                            <p:strVal val="#ppt_x"/>
                                          </p:val>
                                        </p:tav>
                                      </p:tavLst>
                                    </p:anim>
                                    <p:anim calcmode="lin" valueType="num">
                                      <p:cBhvr additive="base">
                                        <p:cTn id="14" dur="5000" fill="hold"/>
                                        <p:tgtEl>
                                          <p:spTgt spid="4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nimBg="1"/>
      <p:bldP spid="410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Top"/>
          <p:cNvPicPr>
            <a:picLocks noChangeAspect="1" noChangeArrowheads="1"/>
          </p:cNvPicPr>
          <p:nvPr/>
        </p:nvPicPr>
        <p:blipFill>
          <a:blip r:embed="rId2" cstate="print"/>
          <a:srcRect l="3809" t="44739" r="7198"/>
          <a:stretch>
            <a:fillRect/>
          </a:stretch>
        </p:blipFill>
        <p:spPr bwMode="auto">
          <a:xfrm>
            <a:off x="0" y="0"/>
            <a:ext cx="9144000" cy="6858000"/>
          </a:xfrm>
          <a:prstGeom prst="rect">
            <a:avLst/>
          </a:prstGeom>
          <a:noFill/>
          <a:ln w="9525">
            <a:noFill/>
            <a:miter lim="800000"/>
            <a:headEnd/>
            <a:tailEnd/>
          </a:ln>
        </p:spPr>
      </p:pic>
      <p:sp>
        <p:nvSpPr>
          <p:cNvPr id="14339" name="Rectangle 3"/>
          <p:cNvSpPr>
            <a:spLocks noChangeArrowheads="1"/>
          </p:cNvSpPr>
          <p:nvPr/>
        </p:nvSpPr>
        <p:spPr bwMode="auto">
          <a:xfrm>
            <a:off x="684213" y="2852738"/>
            <a:ext cx="4032250" cy="576262"/>
          </a:xfrm>
          <a:prstGeom prst="rect">
            <a:avLst/>
          </a:prstGeom>
          <a:gradFill rotWithShape="1">
            <a:gsLst>
              <a:gs pos="0">
                <a:srgbClr val="FFFF66">
                  <a:alpha val="82999"/>
                </a:srgbClr>
              </a:gs>
              <a:gs pos="100000">
                <a:srgbClr val="FFCC00"/>
              </a:gs>
            </a:gsLst>
            <a:lin ang="5400000" scaled="1"/>
          </a:gradFill>
          <a:ln w="9525">
            <a:solidFill>
              <a:srgbClr val="FFFF66"/>
            </a:solidFill>
            <a:miter lim="800000"/>
            <a:headEnd/>
            <a:tailEnd/>
          </a:ln>
        </p:spPr>
        <p:txBody>
          <a:bodyPr wrap="none" anchor="ctr"/>
          <a:lstStyle/>
          <a:p>
            <a:endParaRPr lang="ar-SA"/>
          </a:p>
        </p:txBody>
      </p:sp>
      <p:sp>
        <p:nvSpPr>
          <p:cNvPr id="4100" name="AutoShape 4"/>
          <p:cNvSpPr>
            <a:spLocks noChangeArrowheads="1"/>
          </p:cNvSpPr>
          <p:nvPr/>
        </p:nvSpPr>
        <p:spPr bwMode="auto">
          <a:xfrm>
            <a:off x="1835150" y="476250"/>
            <a:ext cx="5832475" cy="865188"/>
          </a:xfrm>
          <a:prstGeom prst="roundRect">
            <a:avLst>
              <a:gd name="adj" fmla="val 16667"/>
            </a:avLst>
          </a:prstGeom>
          <a:gradFill rotWithShape="1">
            <a:gsLst>
              <a:gs pos="0">
                <a:srgbClr val="FFFF66"/>
              </a:gs>
              <a:gs pos="100000">
                <a:srgbClr val="FFCC00"/>
              </a:gs>
            </a:gsLst>
            <a:lin ang="5400000" scaled="1"/>
          </a:gradFill>
          <a:ln w="9525">
            <a:solidFill>
              <a:schemeClr val="tx1"/>
            </a:solidFill>
            <a:round/>
            <a:headEnd/>
            <a:tailEnd/>
          </a:ln>
        </p:spPr>
        <p:txBody>
          <a:bodyPr wrap="none" anchor="ctr"/>
          <a:lstStyle/>
          <a:p>
            <a:pPr algn="ctr"/>
            <a:r>
              <a:rPr lang="ar-SA" sz="4000" b="1"/>
              <a:t>تصنيف طرق التدريس</a:t>
            </a:r>
            <a:endParaRPr lang="en-US" sz="4000"/>
          </a:p>
        </p:txBody>
      </p:sp>
      <p:sp>
        <p:nvSpPr>
          <p:cNvPr id="4101" name="Text Box 5"/>
          <p:cNvSpPr txBox="1">
            <a:spLocks noChangeArrowheads="1"/>
          </p:cNvSpPr>
          <p:nvPr/>
        </p:nvSpPr>
        <p:spPr bwMode="auto">
          <a:xfrm>
            <a:off x="323850" y="1773238"/>
            <a:ext cx="8208963" cy="4524375"/>
          </a:xfrm>
          <a:prstGeom prst="rect">
            <a:avLst/>
          </a:prstGeom>
          <a:solidFill>
            <a:srgbClr val="FFFF66">
              <a:alpha val="59999"/>
            </a:srgbClr>
          </a:solidFill>
          <a:ln w="9525">
            <a:noFill/>
            <a:miter lim="800000"/>
            <a:headEnd/>
            <a:tailEnd/>
          </a:ln>
        </p:spPr>
        <p:txBody>
          <a:bodyPr>
            <a:spAutoFit/>
          </a:bodyPr>
          <a:lstStyle/>
          <a:p>
            <a:r>
              <a:rPr lang="ar-SA" sz="3600" b="1"/>
              <a:t>وتصنف على اساس نوع الإحتكاك بين المعلم والمتعلم:</a:t>
            </a:r>
            <a:endParaRPr lang="en-US" sz="3600"/>
          </a:p>
          <a:p>
            <a:r>
              <a:rPr lang="ar-SA" sz="3600"/>
              <a:t>1- طرق تدريس مباشره ..</a:t>
            </a:r>
            <a:endParaRPr lang="en-US" sz="3600"/>
          </a:p>
          <a:p>
            <a:r>
              <a:rPr lang="ar-SA" sz="3600"/>
              <a:t>2- طرق تدريس غير مباشره ..</a:t>
            </a:r>
            <a:endParaRPr lang="en-US" sz="3600"/>
          </a:p>
          <a:p>
            <a:r>
              <a:rPr lang="ar-SA" sz="3600"/>
              <a:t> </a:t>
            </a:r>
            <a:endParaRPr lang="en-US" sz="3600"/>
          </a:p>
          <a:p>
            <a:r>
              <a:rPr lang="ar-SA" sz="3600" b="1"/>
              <a:t>تصنيفها على اساس مدى استخدام المعلمين لها:</a:t>
            </a:r>
            <a:endParaRPr lang="en-US" sz="3600"/>
          </a:p>
          <a:p>
            <a:r>
              <a:rPr lang="ar-SA" sz="3600"/>
              <a:t>1- طرق تدريس عامه ..</a:t>
            </a:r>
            <a:endParaRPr lang="en-US" sz="3600"/>
          </a:p>
          <a:p>
            <a:r>
              <a:rPr lang="ar-SA" sz="3600"/>
              <a:t>2- طرق تدريس خاصه ..</a:t>
            </a:r>
            <a:endParaRPr lang="en-US" sz="3600"/>
          </a:p>
          <a:p>
            <a:r>
              <a:rPr lang="ar-SA" sz="3600"/>
              <a:t> </a:t>
            </a:r>
            <a:endParaRPr lang="en-US" sz="3600" b="1"/>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0" fill="hold"/>
                                        <p:tgtEl>
                                          <p:spTgt spid="4100"/>
                                        </p:tgtEl>
                                        <p:attrNameLst>
                                          <p:attrName>ppt_x</p:attrName>
                                        </p:attrNameLst>
                                      </p:cBhvr>
                                      <p:tavLst>
                                        <p:tav tm="0">
                                          <p:val>
                                            <p:strVal val="#ppt_x"/>
                                          </p:val>
                                        </p:tav>
                                        <p:tav tm="100000">
                                          <p:val>
                                            <p:strVal val="#ppt_x"/>
                                          </p:val>
                                        </p:tav>
                                      </p:tavLst>
                                    </p:anim>
                                    <p:anim calcmode="lin" valueType="num">
                                      <p:cBhvr additive="base">
                                        <p:cTn id="8" dur="50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4101"/>
                                        </p:tgtEl>
                                        <p:attrNameLst>
                                          <p:attrName>style.visibility</p:attrName>
                                        </p:attrNameLst>
                                      </p:cBhvr>
                                      <p:to>
                                        <p:strVal val="visible"/>
                                      </p:to>
                                    </p:set>
                                    <p:anim calcmode="lin" valueType="num">
                                      <p:cBhvr additive="base">
                                        <p:cTn id="13" dur="5000" fill="hold"/>
                                        <p:tgtEl>
                                          <p:spTgt spid="4101"/>
                                        </p:tgtEl>
                                        <p:attrNameLst>
                                          <p:attrName>ppt_x</p:attrName>
                                        </p:attrNameLst>
                                      </p:cBhvr>
                                      <p:tavLst>
                                        <p:tav tm="0">
                                          <p:val>
                                            <p:strVal val="#ppt_x"/>
                                          </p:val>
                                        </p:tav>
                                        <p:tav tm="100000">
                                          <p:val>
                                            <p:strVal val="#ppt_x"/>
                                          </p:val>
                                        </p:tav>
                                      </p:tavLst>
                                    </p:anim>
                                    <p:anim calcmode="lin" valueType="num">
                                      <p:cBhvr additive="base">
                                        <p:cTn id="14" dur="5000" fill="hold"/>
                                        <p:tgtEl>
                                          <p:spTgt spid="4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nimBg="1"/>
      <p:bldP spid="410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CAW2EZSY"/>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9637" name="AutoShape 5"/>
          <p:cNvSpPr>
            <a:spLocks noChangeArrowheads="1"/>
          </p:cNvSpPr>
          <p:nvPr/>
        </p:nvSpPr>
        <p:spPr bwMode="auto">
          <a:xfrm>
            <a:off x="3059113" y="549275"/>
            <a:ext cx="4824412" cy="792163"/>
          </a:xfrm>
          <a:prstGeom prst="roundRect">
            <a:avLst>
              <a:gd name="adj" fmla="val 16667"/>
            </a:avLst>
          </a:prstGeom>
          <a:gradFill rotWithShape="1">
            <a:gsLst>
              <a:gs pos="0">
                <a:srgbClr val="99CC00"/>
              </a:gs>
              <a:gs pos="100000">
                <a:schemeClr val="bg1"/>
              </a:gs>
            </a:gsLst>
            <a:lin ang="5400000" scaled="1"/>
          </a:gradFill>
          <a:ln w="9525">
            <a:solidFill>
              <a:schemeClr val="tx1"/>
            </a:solidFill>
            <a:round/>
            <a:headEnd/>
            <a:tailEnd/>
          </a:ln>
        </p:spPr>
        <p:txBody>
          <a:bodyPr wrap="none" anchor="ctr"/>
          <a:lstStyle/>
          <a:p>
            <a:pPr algn="ctr"/>
            <a:r>
              <a:rPr lang="ar-SA" sz="5400" b="1"/>
              <a:t>طريقة الإلقاء</a:t>
            </a:r>
            <a:endParaRPr lang="en-US" sz="5400" b="1"/>
          </a:p>
        </p:txBody>
      </p:sp>
      <p:sp>
        <p:nvSpPr>
          <p:cNvPr id="69639" name="Text Box 7"/>
          <p:cNvSpPr txBox="1">
            <a:spLocks noChangeArrowheads="1"/>
          </p:cNvSpPr>
          <p:nvPr/>
        </p:nvSpPr>
        <p:spPr bwMode="auto">
          <a:xfrm>
            <a:off x="2555875" y="1557338"/>
            <a:ext cx="6135688" cy="5111750"/>
          </a:xfrm>
          <a:prstGeom prst="rect">
            <a:avLst/>
          </a:prstGeom>
          <a:gradFill rotWithShape="1">
            <a:gsLst>
              <a:gs pos="0">
                <a:schemeClr val="folHlink">
                  <a:alpha val="70000"/>
                </a:schemeClr>
              </a:gs>
              <a:gs pos="100000">
                <a:schemeClr val="bg1"/>
              </a:gs>
            </a:gsLst>
            <a:lin ang="5400000" scaled="1"/>
          </a:gradFill>
          <a:ln w="9525">
            <a:noFill/>
            <a:miter lim="800000"/>
            <a:headEnd/>
            <a:tailEnd/>
          </a:ln>
        </p:spPr>
        <p:txBody>
          <a:bodyPr>
            <a:spAutoFit/>
          </a:bodyPr>
          <a:lstStyle/>
          <a:p>
            <a:r>
              <a:rPr lang="ar-SA" sz="3200"/>
              <a:t>الطريقة التي يتولى فيها المعلم عرض موضوع معين بأسلوب شفهي يلائم مستويات المتعلمين لتحقيق اهداف الدرس .</a:t>
            </a:r>
            <a:endParaRPr lang="en-US" sz="3200"/>
          </a:p>
          <a:p>
            <a:r>
              <a:rPr lang="ar-SA" sz="3200" b="1"/>
              <a:t>شروط الطريقة الجيده للإلقاء ..:</a:t>
            </a:r>
            <a:endParaRPr lang="en-US" sz="3200"/>
          </a:p>
          <a:p>
            <a:r>
              <a:rPr lang="ar-SA" sz="2800"/>
              <a:t>1-     الإعداد المسبق ..    </a:t>
            </a:r>
            <a:endParaRPr lang="en-US" sz="2800"/>
          </a:p>
          <a:p>
            <a:r>
              <a:rPr lang="ar-SA" sz="2800"/>
              <a:t>2-     التدرج في العرض ..</a:t>
            </a:r>
            <a:endParaRPr lang="en-US" sz="2800"/>
          </a:p>
          <a:p>
            <a:r>
              <a:rPr lang="ar-SA" sz="2800"/>
              <a:t>3-     التوازن في العرض ...</a:t>
            </a:r>
          </a:p>
          <a:p>
            <a:r>
              <a:rPr lang="ar-SA" sz="2800"/>
              <a:t>4-     إثارة الأسئله ..</a:t>
            </a:r>
            <a:endParaRPr lang="en-US" sz="2800"/>
          </a:p>
          <a:p>
            <a:r>
              <a:rPr lang="ar-SA" sz="2800"/>
              <a:t>5-     استخدام الوسائل التعليميه ..</a:t>
            </a:r>
            <a:endParaRPr lang="en-US" sz="2800"/>
          </a:p>
          <a:p>
            <a:r>
              <a:rPr lang="ar-SA" sz="2800"/>
              <a:t>6-     حرية المناقشه ..</a:t>
            </a:r>
            <a:endParaRPr lang="en-US" sz="2800"/>
          </a:p>
          <a:p>
            <a:r>
              <a:rPr lang="ar-SA" sz="2800"/>
              <a:t>7-     التقويم والمتابعه ..</a:t>
            </a:r>
            <a:endParaRPr lang="en-US" sz="28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69637"/>
                                        </p:tgtEl>
                                        <p:attrNameLst>
                                          <p:attrName>style.visibility</p:attrName>
                                        </p:attrNameLst>
                                      </p:cBhvr>
                                      <p:to>
                                        <p:strVal val="visible"/>
                                      </p:to>
                                    </p:set>
                                    <p:anim from="(-#ppt_w/2)" to="(#ppt_x)" calcmode="lin" valueType="num">
                                      <p:cBhvr>
                                        <p:cTn id="7" dur="600" fill="hold">
                                          <p:stCondLst>
                                            <p:cond delay="0"/>
                                          </p:stCondLst>
                                        </p:cTn>
                                        <p:tgtEl>
                                          <p:spTgt spid="69637"/>
                                        </p:tgtEl>
                                        <p:attrNameLst>
                                          <p:attrName>ppt_x</p:attrName>
                                        </p:attrNameLst>
                                      </p:cBhvr>
                                    </p:anim>
                                    <p:anim from="0" to="-1.0" calcmode="lin" valueType="num">
                                      <p:cBhvr>
                                        <p:cTn id="8" dur="200" decel="50000" autoRev="1" fill="hold">
                                          <p:stCondLst>
                                            <p:cond delay="600"/>
                                          </p:stCondLst>
                                        </p:cTn>
                                        <p:tgtEl>
                                          <p:spTgt spid="69637"/>
                                        </p:tgtEl>
                                        <p:attrNameLst>
                                          <p:attrName>xshear</p:attrName>
                                        </p:attrNameLst>
                                      </p:cBhvr>
                                    </p:anim>
                                    <p:animScale>
                                      <p:cBhvr>
                                        <p:cTn id="9" dur="200" decel="100000" autoRev="1" fill="hold">
                                          <p:stCondLst>
                                            <p:cond delay="600"/>
                                          </p:stCondLst>
                                        </p:cTn>
                                        <p:tgtEl>
                                          <p:spTgt spid="69637"/>
                                        </p:tgtEl>
                                      </p:cBhvr>
                                      <p:from x="100000" y="100000"/>
                                      <p:to x="80000" y="100000"/>
                                    </p:animScale>
                                    <p:anim by="(#ppt_h/3+#ppt_w*0.1)" calcmode="lin" valueType="num">
                                      <p:cBhvr additive="sum">
                                        <p:cTn id="10" dur="200" decel="100000" autoRev="1" fill="hold">
                                          <p:stCondLst>
                                            <p:cond delay="600"/>
                                          </p:stCondLst>
                                        </p:cTn>
                                        <p:tgtEl>
                                          <p:spTgt spid="6963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69639"/>
                                        </p:tgtEl>
                                        <p:attrNameLst>
                                          <p:attrName>style.visibility</p:attrName>
                                        </p:attrNameLst>
                                      </p:cBhvr>
                                      <p:to>
                                        <p:strVal val="visible"/>
                                      </p:to>
                                    </p:set>
                                    <p:anim calcmode="lin" valueType="num">
                                      <p:cBhvr additive="base">
                                        <p:cTn id="15" dur="5000" fill="hold"/>
                                        <p:tgtEl>
                                          <p:spTgt spid="69639"/>
                                        </p:tgtEl>
                                        <p:attrNameLst>
                                          <p:attrName>ppt_x</p:attrName>
                                        </p:attrNameLst>
                                      </p:cBhvr>
                                      <p:tavLst>
                                        <p:tav tm="0">
                                          <p:val>
                                            <p:strVal val="#ppt_x"/>
                                          </p:val>
                                        </p:tav>
                                        <p:tav tm="100000">
                                          <p:val>
                                            <p:strVal val="#ppt_x"/>
                                          </p:val>
                                        </p:tav>
                                      </p:tavLst>
                                    </p:anim>
                                    <p:anim calcmode="lin" valueType="num">
                                      <p:cBhvr additive="base">
                                        <p:cTn id="16" dur="5000" fill="hold"/>
                                        <p:tgtEl>
                                          <p:spTgt spid="696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animBg="1"/>
      <p:bldP spid="696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CA2DA5W3"/>
          <p:cNvPicPr>
            <a:picLocks noChangeAspect="1" noChangeArrowheads="1"/>
          </p:cNvPicPr>
          <p:nvPr/>
        </p:nvPicPr>
        <p:blipFill>
          <a:blip r:embed="rId2" cstate="print">
            <a:lum bright="-30000"/>
          </a:blip>
          <a:srcRect r="28258"/>
          <a:stretch>
            <a:fillRect/>
          </a:stretch>
        </p:blipFill>
        <p:spPr bwMode="auto">
          <a:xfrm>
            <a:off x="0" y="0"/>
            <a:ext cx="2771775" cy="6858000"/>
          </a:xfrm>
          <a:prstGeom prst="rect">
            <a:avLst/>
          </a:prstGeom>
          <a:noFill/>
          <a:ln w="9525">
            <a:noFill/>
            <a:miter lim="800000"/>
            <a:headEnd/>
            <a:tailEnd/>
          </a:ln>
        </p:spPr>
      </p:pic>
      <p:sp>
        <p:nvSpPr>
          <p:cNvPr id="76805" name="AutoShape 5"/>
          <p:cNvSpPr>
            <a:spLocks noChangeArrowheads="1"/>
          </p:cNvSpPr>
          <p:nvPr/>
        </p:nvSpPr>
        <p:spPr bwMode="auto">
          <a:xfrm>
            <a:off x="2843213" y="260350"/>
            <a:ext cx="4824412" cy="792163"/>
          </a:xfrm>
          <a:prstGeom prst="roundRect">
            <a:avLst>
              <a:gd name="adj" fmla="val 16667"/>
            </a:avLst>
          </a:prstGeom>
          <a:gradFill rotWithShape="1">
            <a:gsLst>
              <a:gs pos="0">
                <a:srgbClr val="99CC00"/>
              </a:gs>
              <a:gs pos="100000">
                <a:schemeClr val="bg1"/>
              </a:gs>
            </a:gsLst>
            <a:lin ang="5400000" scaled="1"/>
          </a:gradFill>
          <a:ln w="9525">
            <a:solidFill>
              <a:schemeClr val="tx1"/>
            </a:solidFill>
            <a:round/>
            <a:headEnd/>
            <a:tailEnd/>
          </a:ln>
        </p:spPr>
        <p:txBody>
          <a:bodyPr wrap="none" anchor="ctr"/>
          <a:lstStyle/>
          <a:p>
            <a:pPr algn="ctr"/>
            <a:r>
              <a:rPr lang="ar-SA" sz="5400"/>
              <a:t>طريقة الإلقاء</a:t>
            </a:r>
            <a:endParaRPr lang="en-US" sz="5400"/>
          </a:p>
        </p:txBody>
      </p:sp>
      <p:sp>
        <p:nvSpPr>
          <p:cNvPr id="76806" name="AutoShape 6"/>
          <p:cNvSpPr>
            <a:spLocks noChangeArrowheads="1"/>
          </p:cNvSpPr>
          <p:nvPr/>
        </p:nvSpPr>
        <p:spPr bwMode="auto">
          <a:xfrm>
            <a:off x="3924300" y="1268413"/>
            <a:ext cx="4824413" cy="792162"/>
          </a:xfrm>
          <a:prstGeom prst="roundRect">
            <a:avLst>
              <a:gd name="adj" fmla="val 16667"/>
            </a:avLst>
          </a:prstGeom>
          <a:gradFill rotWithShape="1">
            <a:gsLst>
              <a:gs pos="0">
                <a:srgbClr val="99CC00"/>
              </a:gs>
              <a:gs pos="100000">
                <a:schemeClr val="bg1"/>
              </a:gs>
            </a:gsLst>
            <a:lin ang="5400000" scaled="1"/>
          </a:gradFill>
          <a:ln w="9525">
            <a:solidFill>
              <a:schemeClr val="tx1"/>
            </a:solidFill>
            <a:round/>
            <a:headEnd/>
            <a:tailEnd/>
          </a:ln>
        </p:spPr>
        <p:txBody>
          <a:bodyPr wrap="none" anchor="ctr"/>
          <a:lstStyle/>
          <a:p>
            <a:pPr algn="ctr"/>
            <a:r>
              <a:rPr lang="ar-SA" sz="5400"/>
              <a:t>مزايا طريقة الإلقاء</a:t>
            </a:r>
            <a:endParaRPr lang="en-US" sz="5400"/>
          </a:p>
        </p:txBody>
      </p:sp>
      <p:sp>
        <p:nvSpPr>
          <p:cNvPr id="16389" name="Text Box 7"/>
          <p:cNvSpPr txBox="1">
            <a:spLocks noChangeArrowheads="1"/>
          </p:cNvSpPr>
          <p:nvPr/>
        </p:nvSpPr>
        <p:spPr bwMode="auto">
          <a:xfrm>
            <a:off x="1187450" y="2565400"/>
            <a:ext cx="7416800" cy="366713"/>
          </a:xfrm>
          <a:prstGeom prst="rect">
            <a:avLst/>
          </a:prstGeom>
          <a:noFill/>
          <a:ln w="9525">
            <a:noFill/>
            <a:miter lim="800000"/>
            <a:headEnd/>
            <a:tailEnd/>
          </a:ln>
        </p:spPr>
        <p:txBody>
          <a:bodyPr>
            <a:spAutoFit/>
          </a:bodyPr>
          <a:lstStyle/>
          <a:p>
            <a:pPr>
              <a:spcBef>
                <a:spcPct val="50000"/>
              </a:spcBef>
            </a:pPr>
            <a:endParaRPr lang="ar-SA"/>
          </a:p>
        </p:txBody>
      </p:sp>
      <p:sp>
        <p:nvSpPr>
          <p:cNvPr id="76808" name="Text Box 8"/>
          <p:cNvSpPr txBox="1">
            <a:spLocks noChangeArrowheads="1"/>
          </p:cNvSpPr>
          <p:nvPr/>
        </p:nvSpPr>
        <p:spPr bwMode="auto">
          <a:xfrm>
            <a:off x="2916238" y="2205038"/>
            <a:ext cx="5905500" cy="4400550"/>
          </a:xfrm>
          <a:prstGeom prst="rect">
            <a:avLst/>
          </a:prstGeom>
          <a:gradFill rotWithShape="1">
            <a:gsLst>
              <a:gs pos="0">
                <a:schemeClr val="folHlink">
                  <a:alpha val="26999"/>
                </a:schemeClr>
              </a:gs>
              <a:gs pos="100000">
                <a:schemeClr val="bg1"/>
              </a:gs>
            </a:gsLst>
            <a:lin ang="10800000" scaled="1"/>
          </a:gradFill>
          <a:ln w="9525">
            <a:noFill/>
            <a:miter lim="800000"/>
            <a:headEnd/>
            <a:tailEnd/>
          </a:ln>
        </p:spPr>
        <p:txBody>
          <a:bodyPr>
            <a:spAutoFit/>
          </a:bodyPr>
          <a:lstStyle/>
          <a:p>
            <a:r>
              <a:rPr lang="ar-SA" sz="2800"/>
              <a:t>1- تمكن المعلم من عرض اكبر قدر من المعلومات في أقصر وقت وعلى اكبر عدد من المتعلمين ..</a:t>
            </a:r>
            <a:endParaRPr lang="en-US" sz="2800"/>
          </a:p>
          <a:p>
            <a:r>
              <a:rPr lang="ar-SA" sz="2800"/>
              <a:t>2- تمكن المعلم من شرح الموضوعات الغامضه وتبسيطها.</a:t>
            </a:r>
            <a:endParaRPr lang="en-US" sz="2800"/>
          </a:p>
          <a:p>
            <a:r>
              <a:rPr lang="ar-SA" sz="2800"/>
              <a:t>3- تمكن المعلم من جمع المعلومات المفيده من المراجع التي قدلا تتوافر لدى المتعلمين ..</a:t>
            </a:r>
            <a:endParaRPr lang="en-US" sz="2800"/>
          </a:p>
          <a:p>
            <a:r>
              <a:rPr lang="ar-SA" sz="2800"/>
              <a:t>4- تتيح للمتعلمين استقبال المعلومات بسهوله دون بذل مجهود كبير لتحصيلها ..</a:t>
            </a:r>
            <a:endParaRPr lang="en-US" sz="2800"/>
          </a:p>
          <a:p>
            <a:r>
              <a:rPr lang="ar-SA" sz="2800"/>
              <a:t>5- غير مكلفة اقتصاديا لأنها لاتحتاج الى وسائل تعليميمه كما في باقي الطرق ..</a:t>
            </a:r>
            <a:endParaRPr lang="en-US" sz="28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76805"/>
                                        </p:tgtEl>
                                        <p:attrNameLst>
                                          <p:attrName>style.visibility</p:attrName>
                                        </p:attrNameLst>
                                      </p:cBhvr>
                                      <p:to>
                                        <p:strVal val="visible"/>
                                      </p:to>
                                    </p:set>
                                    <p:anim from="(-#ppt_w/2)" to="(#ppt_x)" calcmode="lin" valueType="num">
                                      <p:cBhvr>
                                        <p:cTn id="7" dur="600" fill="hold">
                                          <p:stCondLst>
                                            <p:cond delay="0"/>
                                          </p:stCondLst>
                                        </p:cTn>
                                        <p:tgtEl>
                                          <p:spTgt spid="76805"/>
                                        </p:tgtEl>
                                        <p:attrNameLst>
                                          <p:attrName>ppt_x</p:attrName>
                                        </p:attrNameLst>
                                      </p:cBhvr>
                                    </p:anim>
                                    <p:anim from="0" to="-1.0" calcmode="lin" valueType="num">
                                      <p:cBhvr>
                                        <p:cTn id="8" dur="200" decel="50000" autoRev="1" fill="hold">
                                          <p:stCondLst>
                                            <p:cond delay="600"/>
                                          </p:stCondLst>
                                        </p:cTn>
                                        <p:tgtEl>
                                          <p:spTgt spid="76805"/>
                                        </p:tgtEl>
                                        <p:attrNameLst>
                                          <p:attrName>xshear</p:attrName>
                                        </p:attrNameLst>
                                      </p:cBhvr>
                                    </p:anim>
                                    <p:animScale>
                                      <p:cBhvr>
                                        <p:cTn id="9" dur="200" decel="100000" autoRev="1" fill="hold">
                                          <p:stCondLst>
                                            <p:cond delay="600"/>
                                          </p:stCondLst>
                                        </p:cTn>
                                        <p:tgtEl>
                                          <p:spTgt spid="76805"/>
                                        </p:tgtEl>
                                      </p:cBhvr>
                                      <p:from x="100000" y="100000"/>
                                      <p:to x="80000" y="100000"/>
                                    </p:animScale>
                                    <p:anim by="(#ppt_h/3+#ppt_w*0.1)" calcmode="lin" valueType="num">
                                      <p:cBhvr additive="sum">
                                        <p:cTn id="10" dur="200" decel="100000" autoRev="1" fill="hold">
                                          <p:stCondLst>
                                            <p:cond delay="600"/>
                                          </p:stCondLst>
                                        </p:cTn>
                                        <p:tgtEl>
                                          <p:spTgt spid="7680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76806"/>
                                        </p:tgtEl>
                                        <p:attrNameLst>
                                          <p:attrName>style.visibility</p:attrName>
                                        </p:attrNameLst>
                                      </p:cBhvr>
                                      <p:to>
                                        <p:strVal val="visible"/>
                                      </p:to>
                                    </p:set>
                                    <p:anim from="(-#ppt_w/2)" to="(#ppt_x)" calcmode="lin" valueType="num">
                                      <p:cBhvr>
                                        <p:cTn id="15" dur="600" fill="hold">
                                          <p:stCondLst>
                                            <p:cond delay="0"/>
                                          </p:stCondLst>
                                        </p:cTn>
                                        <p:tgtEl>
                                          <p:spTgt spid="76806"/>
                                        </p:tgtEl>
                                        <p:attrNameLst>
                                          <p:attrName>ppt_x</p:attrName>
                                        </p:attrNameLst>
                                      </p:cBhvr>
                                    </p:anim>
                                    <p:anim from="0" to="-1.0" calcmode="lin" valueType="num">
                                      <p:cBhvr>
                                        <p:cTn id="16" dur="200" decel="50000" autoRev="1" fill="hold">
                                          <p:stCondLst>
                                            <p:cond delay="600"/>
                                          </p:stCondLst>
                                        </p:cTn>
                                        <p:tgtEl>
                                          <p:spTgt spid="76806"/>
                                        </p:tgtEl>
                                        <p:attrNameLst>
                                          <p:attrName>xshear</p:attrName>
                                        </p:attrNameLst>
                                      </p:cBhvr>
                                    </p:anim>
                                    <p:animScale>
                                      <p:cBhvr>
                                        <p:cTn id="17" dur="200" decel="100000" autoRev="1" fill="hold">
                                          <p:stCondLst>
                                            <p:cond delay="600"/>
                                          </p:stCondLst>
                                        </p:cTn>
                                        <p:tgtEl>
                                          <p:spTgt spid="76806"/>
                                        </p:tgtEl>
                                      </p:cBhvr>
                                      <p:from x="100000" y="100000"/>
                                      <p:to x="80000" y="100000"/>
                                    </p:animScale>
                                    <p:anim by="(#ppt_h/3+#ppt_w*0.1)" calcmode="lin" valueType="num">
                                      <p:cBhvr additive="sum">
                                        <p:cTn id="18" dur="200" decel="100000" autoRev="1" fill="hold">
                                          <p:stCondLst>
                                            <p:cond delay="600"/>
                                          </p:stCondLst>
                                        </p:cTn>
                                        <p:tgtEl>
                                          <p:spTgt spid="76806"/>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7" presetClass="entr" presetSubtype="4" fill="hold" grpId="0" nodeType="clickEffect">
                                  <p:stCondLst>
                                    <p:cond delay="0"/>
                                  </p:stCondLst>
                                  <p:childTnLst>
                                    <p:set>
                                      <p:cBhvr>
                                        <p:cTn id="22" dur="1" fill="hold">
                                          <p:stCondLst>
                                            <p:cond delay="0"/>
                                          </p:stCondLst>
                                        </p:cTn>
                                        <p:tgtEl>
                                          <p:spTgt spid="76808"/>
                                        </p:tgtEl>
                                        <p:attrNameLst>
                                          <p:attrName>style.visibility</p:attrName>
                                        </p:attrNameLst>
                                      </p:cBhvr>
                                      <p:to>
                                        <p:strVal val="visible"/>
                                      </p:to>
                                    </p:set>
                                    <p:anim calcmode="lin" valueType="num">
                                      <p:cBhvr additive="base">
                                        <p:cTn id="23" dur="5000" fill="hold"/>
                                        <p:tgtEl>
                                          <p:spTgt spid="76808"/>
                                        </p:tgtEl>
                                        <p:attrNameLst>
                                          <p:attrName>ppt_x</p:attrName>
                                        </p:attrNameLst>
                                      </p:cBhvr>
                                      <p:tavLst>
                                        <p:tav tm="0">
                                          <p:val>
                                            <p:strVal val="#ppt_x"/>
                                          </p:val>
                                        </p:tav>
                                        <p:tav tm="100000">
                                          <p:val>
                                            <p:strVal val="#ppt_x"/>
                                          </p:val>
                                        </p:tav>
                                      </p:tavLst>
                                    </p:anim>
                                    <p:anim calcmode="lin" valueType="num">
                                      <p:cBhvr additive="base">
                                        <p:cTn id="24" dur="5000" fill="hold"/>
                                        <p:tgtEl>
                                          <p:spTgt spid="768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5" grpId="0" animBg="1"/>
      <p:bldP spid="76806" grpId="0" animBg="1"/>
      <p:bldP spid="7680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CA4D6FWP"/>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5782" name="AutoShape 6"/>
          <p:cNvSpPr>
            <a:spLocks noChangeArrowheads="1"/>
          </p:cNvSpPr>
          <p:nvPr/>
        </p:nvSpPr>
        <p:spPr bwMode="auto">
          <a:xfrm>
            <a:off x="2339975" y="260350"/>
            <a:ext cx="4824413" cy="792163"/>
          </a:xfrm>
          <a:prstGeom prst="roundRect">
            <a:avLst>
              <a:gd name="adj" fmla="val 16667"/>
            </a:avLst>
          </a:prstGeom>
          <a:gradFill rotWithShape="1">
            <a:gsLst>
              <a:gs pos="0">
                <a:srgbClr val="99CC00"/>
              </a:gs>
              <a:gs pos="100000">
                <a:schemeClr val="bg1"/>
              </a:gs>
            </a:gsLst>
            <a:lin ang="5400000" scaled="1"/>
          </a:gradFill>
          <a:ln w="9525">
            <a:solidFill>
              <a:schemeClr val="tx1"/>
            </a:solidFill>
            <a:round/>
            <a:headEnd/>
            <a:tailEnd/>
          </a:ln>
        </p:spPr>
        <p:txBody>
          <a:bodyPr wrap="none" anchor="ctr"/>
          <a:lstStyle/>
          <a:p>
            <a:pPr algn="ctr"/>
            <a:r>
              <a:rPr lang="ar-SA" sz="5400"/>
              <a:t>طريقة الإلقاء</a:t>
            </a:r>
            <a:endParaRPr lang="en-US" sz="5400"/>
          </a:p>
        </p:txBody>
      </p:sp>
      <p:sp>
        <p:nvSpPr>
          <p:cNvPr id="75783" name="AutoShape 7"/>
          <p:cNvSpPr>
            <a:spLocks noChangeArrowheads="1"/>
          </p:cNvSpPr>
          <p:nvPr/>
        </p:nvSpPr>
        <p:spPr bwMode="auto">
          <a:xfrm>
            <a:off x="3924300" y="1341438"/>
            <a:ext cx="4824413" cy="792162"/>
          </a:xfrm>
          <a:prstGeom prst="roundRect">
            <a:avLst>
              <a:gd name="adj" fmla="val 16667"/>
            </a:avLst>
          </a:prstGeom>
          <a:gradFill rotWithShape="1">
            <a:gsLst>
              <a:gs pos="0">
                <a:srgbClr val="99CC00"/>
              </a:gs>
              <a:gs pos="100000">
                <a:schemeClr val="bg1"/>
              </a:gs>
            </a:gsLst>
            <a:lin ang="5400000" scaled="1"/>
          </a:gradFill>
          <a:ln w="9525">
            <a:solidFill>
              <a:schemeClr val="tx1"/>
            </a:solidFill>
            <a:round/>
            <a:headEnd/>
            <a:tailEnd/>
          </a:ln>
        </p:spPr>
        <p:txBody>
          <a:bodyPr wrap="none" anchor="ctr"/>
          <a:lstStyle/>
          <a:p>
            <a:pPr algn="ctr"/>
            <a:r>
              <a:rPr lang="ar-SA" sz="5400"/>
              <a:t>عيوب طريقة الإلقاء</a:t>
            </a:r>
            <a:endParaRPr lang="en-US" sz="5400"/>
          </a:p>
        </p:txBody>
      </p:sp>
      <p:sp>
        <p:nvSpPr>
          <p:cNvPr id="75784" name="Text Box 8"/>
          <p:cNvSpPr txBox="1">
            <a:spLocks noChangeArrowheads="1"/>
          </p:cNvSpPr>
          <p:nvPr/>
        </p:nvSpPr>
        <p:spPr bwMode="auto">
          <a:xfrm>
            <a:off x="1285875" y="3071813"/>
            <a:ext cx="6769100" cy="2862262"/>
          </a:xfrm>
          <a:prstGeom prst="rect">
            <a:avLst/>
          </a:prstGeom>
          <a:gradFill rotWithShape="1">
            <a:gsLst>
              <a:gs pos="0">
                <a:schemeClr val="folHlink"/>
              </a:gs>
              <a:gs pos="100000">
                <a:schemeClr val="bg1"/>
              </a:gs>
            </a:gsLst>
            <a:lin ang="5400000" scaled="1"/>
          </a:gradFill>
          <a:ln w="9525">
            <a:noFill/>
            <a:miter lim="800000"/>
            <a:headEnd/>
            <a:tailEnd/>
          </a:ln>
        </p:spPr>
        <p:txBody>
          <a:bodyPr>
            <a:spAutoFit/>
          </a:bodyPr>
          <a:lstStyle/>
          <a:p>
            <a:r>
              <a:rPr lang="ar-SA" sz="3600"/>
              <a:t>1- قلة تفاعل المتعلم وسلبيته ..</a:t>
            </a:r>
            <a:endParaRPr lang="en-US" sz="3600"/>
          </a:p>
          <a:p>
            <a:r>
              <a:rPr lang="ar-SA" sz="3600"/>
              <a:t>2- الشعور بالملل ,,</a:t>
            </a:r>
            <a:endParaRPr lang="en-US" sz="3600"/>
          </a:p>
          <a:p>
            <a:r>
              <a:rPr lang="ar-SA" sz="3600"/>
              <a:t>3- عدم مراعاة الفروق الفرديه ..</a:t>
            </a:r>
            <a:endParaRPr lang="en-US" sz="3600"/>
          </a:p>
          <a:p>
            <a:r>
              <a:rPr lang="ar-SA" sz="3600"/>
              <a:t>4- الإهتمام بالجانب المعرفي وحده ..</a:t>
            </a:r>
            <a:endParaRPr lang="en-US" sz="3600"/>
          </a:p>
          <a:p>
            <a:r>
              <a:rPr lang="ar-SA" sz="3600"/>
              <a:t>5- ضعف العمل الجماعي بن المتعلمين ..</a:t>
            </a:r>
            <a:endParaRPr lang="en-US" sz="36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75782"/>
                                        </p:tgtEl>
                                        <p:attrNameLst>
                                          <p:attrName>style.visibility</p:attrName>
                                        </p:attrNameLst>
                                      </p:cBhvr>
                                      <p:to>
                                        <p:strVal val="visible"/>
                                      </p:to>
                                    </p:set>
                                    <p:anim from="(-#ppt_w/2)" to="(#ppt_x)" calcmode="lin" valueType="num">
                                      <p:cBhvr>
                                        <p:cTn id="7" dur="600" fill="hold">
                                          <p:stCondLst>
                                            <p:cond delay="0"/>
                                          </p:stCondLst>
                                        </p:cTn>
                                        <p:tgtEl>
                                          <p:spTgt spid="75782"/>
                                        </p:tgtEl>
                                        <p:attrNameLst>
                                          <p:attrName>ppt_x</p:attrName>
                                        </p:attrNameLst>
                                      </p:cBhvr>
                                    </p:anim>
                                    <p:anim from="0" to="-1.0" calcmode="lin" valueType="num">
                                      <p:cBhvr>
                                        <p:cTn id="8" dur="200" decel="50000" autoRev="1" fill="hold">
                                          <p:stCondLst>
                                            <p:cond delay="600"/>
                                          </p:stCondLst>
                                        </p:cTn>
                                        <p:tgtEl>
                                          <p:spTgt spid="75782"/>
                                        </p:tgtEl>
                                        <p:attrNameLst>
                                          <p:attrName>xshear</p:attrName>
                                        </p:attrNameLst>
                                      </p:cBhvr>
                                    </p:anim>
                                    <p:animScale>
                                      <p:cBhvr>
                                        <p:cTn id="9" dur="200" decel="100000" autoRev="1" fill="hold">
                                          <p:stCondLst>
                                            <p:cond delay="600"/>
                                          </p:stCondLst>
                                        </p:cTn>
                                        <p:tgtEl>
                                          <p:spTgt spid="75782"/>
                                        </p:tgtEl>
                                      </p:cBhvr>
                                      <p:from x="100000" y="100000"/>
                                      <p:to x="80000" y="100000"/>
                                    </p:animScale>
                                    <p:anim by="(#ppt_h/3+#ppt_w*0.1)" calcmode="lin" valueType="num">
                                      <p:cBhvr additive="sum">
                                        <p:cTn id="10" dur="200" decel="100000" autoRev="1" fill="hold">
                                          <p:stCondLst>
                                            <p:cond delay="600"/>
                                          </p:stCondLst>
                                        </p:cTn>
                                        <p:tgtEl>
                                          <p:spTgt spid="75782"/>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75783"/>
                                        </p:tgtEl>
                                        <p:attrNameLst>
                                          <p:attrName>style.visibility</p:attrName>
                                        </p:attrNameLst>
                                      </p:cBhvr>
                                      <p:to>
                                        <p:strVal val="visible"/>
                                      </p:to>
                                    </p:set>
                                    <p:anim from="(-#ppt_w/2)" to="(#ppt_x)" calcmode="lin" valueType="num">
                                      <p:cBhvr>
                                        <p:cTn id="15" dur="600" fill="hold">
                                          <p:stCondLst>
                                            <p:cond delay="0"/>
                                          </p:stCondLst>
                                        </p:cTn>
                                        <p:tgtEl>
                                          <p:spTgt spid="75783"/>
                                        </p:tgtEl>
                                        <p:attrNameLst>
                                          <p:attrName>ppt_x</p:attrName>
                                        </p:attrNameLst>
                                      </p:cBhvr>
                                    </p:anim>
                                    <p:anim from="0" to="-1.0" calcmode="lin" valueType="num">
                                      <p:cBhvr>
                                        <p:cTn id="16" dur="200" decel="50000" autoRev="1" fill="hold">
                                          <p:stCondLst>
                                            <p:cond delay="600"/>
                                          </p:stCondLst>
                                        </p:cTn>
                                        <p:tgtEl>
                                          <p:spTgt spid="75783"/>
                                        </p:tgtEl>
                                        <p:attrNameLst>
                                          <p:attrName>xshear</p:attrName>
                                        </p:attrNameLst>
                                      </p:cBhvr>
                                    </p:anim>
                                    <p:animScale>
                                      <p:cBhvr>
                                        <p:cTn id="17" dur="200" decel="100000" autoRev="1" fill="hold">
                                          <p:stCondLst>
                                            <p:cond delay="600"/>
                                          </p:stCondLst>
                                        </p:cTn>
                                        <p:tgtEl>
                                          <p:spTgt spid="75783"/>
                                        </p:tgtEl>
                                      </p:cBhvr>
                                      <p:from x="100000" y="100000"/>
                                      <p:to x="80000" y="100000"/>
                                    </p:animScale>
                                    <p:anim by="(#ppt_h/3+#ppt_w*0.1)" calcmode="lin" valueType="num">
                                      <p:cBhvr additive="sum">
                                        <p:cTn id="18" dur="200" decel="100000" autoRev="1" fill="hold">
                                          <p:stCondLst>
                                            <p:cond delay="600"/>
                                          </p:stCondLst>
                                        </p:cTn>
                                        <p:tgtEl>
                                          <p:spTgt spid="75783"/>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7" presetClass="entr" presetSubtype="4" fill="hold" grpId="0" nodeType="clickEffect">
                                  <p:stCondLst>
                                    <p:cond delay="0"/>
                                  </p:stCondLst>
                                  <p:childTnLst>
                                    <p:set>
                                      <p:cBhvr>
                                        <p:cTn id="22" dur="1" fill="hold">
                                          <p:stCondLst>
                                            <p:cond delay="0"/>
                                          </p:stCondLst>
                                        </p:cTn>
                                        <p:tgtEl>
                                          <p:spTgt spid="75784"/>
                                        </p:tgtEl>
                                        <p:attrNameLst>
                                          <p:attrName>style.visibility</p:attrName>
                                        </p:attrNameLst>
                                      </p:cBhvr>
                                      <p:to>
                                        <p:strVal val="visible"/>
                                      </p:to>
                                    </p:set>
                                    <p:anim calcmode="lin" valueType="num">
                                      <p:cBhvr additive="base">
                                        <p:cTn id="23" dur="5000" fill="hold"/>
                                        <p:tgtEl>
                                          <p:spTgt spid="75784"/>
                                        </p:tgtEl>
                                        <p:attrNameLst>
                                          <p:attrName>ppt_x</p:attrName>
                                        </p:attrNameLst>
                                      </p:cBhvr>
                                      <p:tavLst>
                                        <p:tav tm="0">
                                          <p:val>
                                            <p:strVal val="#ppt_x"/>
                                          </p:val>
                                        </p:tav>
                                        <p:tav tm="100000">
                                          <p:val>
                                            <p:strVal val="#ppt_x"/>
                                          </p:val>
                                        </p:tav>
                                      </p:tavLst>
                                    </p:anim>
                                    <p:anim calcmode="lin" valueType="num">
                                      <p:cBhvr additive="base">
                                        <p:cTn id="24" dur="5000" fill="hold"/>
                                        <p:tgtEl>
                                          <p:spTgt spid="757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2" grpId="0" animBg="1"/>
      <p:bldP spid="75783" grpId="0" animBg="1"/>
      <p:bldP spid="7578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descr="CA4D6FWP"/>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5783" name="AutoShape 7"/>
          <p:cNvSpPr>
            <a:spLocks noChangeArrowheads="1"/>
          </p:cNvSpPr>
          <p:nvPr/>
        </p:nvSpPr>
        <p:spPr bwMode="auto">
          <a:xfrm>
            <a:off x="1285875" y="285750"/>
            <a:ext cx="7462838" cy="919163"/>
          </a:xfrm>
          <a:prstGeom prst="roundRect">
            <a:avLst>
              <a:gd name="adj" fmla="val 16667"/>
            </a:avLst>
          </a:prstGeom>
          <a:gradFill rotWithShape="1">
            <a:gsLst>
              <a:gs pos="0">
                <a:srgbClr val="99CC00"/>
              </a:gs>
              <a:gs pos="100000">
                <a:schemeClr val="bg1"/>
              </a:gs>
            </a:gsLst>
            <a:lin ang="5400000" scaled="1"/>
          </a:gradFill>
          <a:ln w="9525">
            <a:solidFill>
              <a:schemeClr val="tx1"/>
            </a:solidFill>
            <a:round/>
            <a:headEnd/>
            <a:tailEnd/>
          </a:ln>
        </p:spPr>
        <p:txBody>
          <a:bodyPr wrap="none" anchor="ctr"/>
          <a:lstStyle/>
          <a:p>
            <a:r>
              <a:rPr lang="ar-SA" sz="3200" b="1"/>
              <a:t>كيفية تحويل هذه السلبيات إلى طرق فعاله وجيده ..:</a:t>
            </a:r>
            <a:endParaRPr lang="en-US" sz="3200"/>
          </a:p>
        </p:txBody>
      </p:sp>
      <p:sp>
        <p:nvSpPr>
          <p:cNvPr id="75784" name="Text Box 8"/>
          <p:cNvSpPr txBox="1">
            <a:spLocks noChangeArrowheads="1"/>
          </p:cNvSpPr>
          <p:nvPr/>
        </p:nvSpPr>
        <p:spPr bwMode="auto">
          <a:xfrm>
            <a:off x="755650" y="1349375"/>
            <a:ext cx="7843838" cy="5016500"/>
          </a:xfrm>
          <a:prstGeom prst="rect">
            <a:avLst/>
          </a:prstGeom>
          <a:gradFill rotWithShape="1">
            <a:gsLst>
              <a:gs pos="0">
                <a:schemeClr val="folHlink"/>
              </a:gs>
              <a:gs pos="100000">
                <a:schemeClr val="bg1"/>
              </a:gs>
            </a:gsLst>
            <a:lin ang="5400000" scaled="1"/>
          </a:gradFill>
          <a:ln w="9525">
            <a:noFill/>
            <a:miter lim="800000"/>
            <a:headEnd/>
            <a:tailEnd/>
          </a:ln>
        </p:spPr>
        <p:txBody>
          <a:bodyPr>
            <a:spAutoFit/>
          </a:bodyPr>
          <a:lstStyle/>
          <a:p>
            <a:r>
              <a:rPr lang="ar-SA" sz="3200"/>
              <a:t>1- ان يقسم المعلم موضوع الدرس الى عناصر عديده ثم يعرف بها الطلاب ويتحدث عن كل عنصر بها مع اتاحة الفرصه للطلاب للمناقشه ..</a:t>
            </a:r>
            <a:endParaRPr lang="en-US" sz="3200"/>
          </a:p>
          <a:p>
            <a:r>
              <a:rPr lang="ar-SA" sz="3200"/>
              <a:t>2- ان يستخدم المعلم ما يراه مفيدا لطلابه من وسائل الإيضاح ..</a:t>
            </a:r>
            <a:endParaRPr lang="en-US" sz="3200"/>
          </a:p>
          <a:p>
            <a:r>
              <a:rPr lang="ar-SA" sz="3200"/>
              <a:t>3- أن يجعل الطلاب فيها في حالة توقع لسؤال يطلب منهم اجابته في أي وقت ..</a:t>
            </a:r>
            <a:endParaRPr lang="en-US" sz="3200"/>
          </a:p>
          <a:p>
            <a:r>
              <a:rPr lang="ar-SA" sz="3200"/>
              <a:t>4- أن يقوم المعلم بتسجيل النقاط على السبوره تنويعا للنشاط وجذبا لانتباه الطلاب ..</a:t>
            </a:r>
            <a:endParaRPr lang="en-US" sz="3200"/>
          </a:p>
          <a:p>
            <a:r>
              <a:rPr lang="ar-SA" sz="3200"/>
              <a:t>5-ان يتخلل طريقة الإلقاء نوع من الفكاهه التي تكسر الملل </a:t>
            </a:r>
            <a:endParaRPr lang="en-US" sz="28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75783"/>
                                        </p:tgtEl>
                                        <p:attrNameLst>
                                          <p:attrName>style.visibility</p:attrName>
                                        </p:attrNameLst>
                                      </p:cBhvr>
                                      <p:to>
                                        <p:strVal val="visible"/>
                                      </p:to>
                                    </p:set>
                                    <p:anim from="(-#ppt_w/2)" to="(#ppt_x)" calcmode="lin" valueType="num">
                                      <p:cBhvr>
                                        <p:cTn id="7" dur="600" fill="hold">
                                          <p:stCondLst>
                                            <p:cond delay="0"/>
                                          </p:stCondLst>
                                        </p:cTn>
                                        <p:tgtEl>
                                          <p:spTgt spid="75783"/>
                                        </p:tgtEl>
                                        <p:attrNameLst>
                                          <p:attrName>ppt_x</p:attrName>
                                        </p:attrNameLst>
                                      </p:cBhvr>
                                    </p:anim>
                                    <p:anim from="0" to="-1.0" calcmode="lin" valueType="num">
                                      <p:cBhvr>
                                        <p:cTn id="8" dur="200" decel="50000" autoRev="1" fill="hold">
                                          <p:stCondLst>
                                            <p:cond delay="600"/>
                                          </p:stCondLst>
                                        </p:cTn>
                                        <p:tgtEl>
                                          <p:spTgt spid="75783"/>
                                        </p:tgtEl>
                                        <p:attrNameLst>
                                          <p:attrName>xshear</p:attrName>
                                        </p:attrNameLst>
                                      </p:cBhvr>
                                    </p:anim>
                                    <p:animScale>
                                      <p:cBhvr>
                                        <p:cTn id="9" dur="200" decel="100000" autoRev="1" fill="hold">
                                          <p:stCondLst>
                                            <p:cond delay="600"/>
                                          </p:stCondLst>
                                        </p:cTn>
                                        <p:tgtEl>
                                          <p:spTgt spid="75783"/>
                                        </p:tgtEl>
                                      </p:cBhvr>
                                      <p:from x="100000" y="100000"/>
                                      <p:to x="80000" y="100000"/>
                                    </p:animScale>
                                    <p:anim by="(#ppt_h/3+#ppt_w*0.1)" calcmode="lin" valueType="num">
                                      <p:cBhvr additive="sum">
                                        <p:cTn id="10" dur="200" decel="100000" autoRev="1" fill="hold">
                                          <p:stCondLst>
                                            <p:cond delay="600"/>
                                          </p:stCondLst>
                                        </p:cTn>
                                        <p:tgtEl>
                                          <p:spTgt spid="75783"/>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75784"/>
                                        </p:tgtEl>
                                        <p:attrNameLst>
                                          <p:attrName>style.visibility</p:attrName>
                                        </p:attrNameLst>
                                      </p:cBhvr>
                                      <p:to>
                                        <p:strVal val="visible"/>
                                      </p:to>
                                    </p:set>
                                    <p:anim calcmode="lin" valueType="num">
                                      <p:cBhvr additive="base">
                                        <p:cTn id="15" dur="5000" fill="hold"/>
                                        <p:tgtEl>
                                          <p:spTgt spid="75784"/>
                                        </p:tgtEl>
                                        <p:attrNameLst>
                                          <p:attrName>ppt_x</p:attrName>
                                        </p:attrNameLst>
                                      </p:cBhvr>
                                      <p:tavLst>
                                        <p:tav tm="0">
                                          <p:val>
                                            <p:strVal val="#ppt_x"/>
                                          </p:val>
                                        </p:tav>
                                        <p:tav tm="100000">
                                          <p:val>
                                            <p:strVal val="#ppt_x"/>
                                          </p:val>
                                        </p:tav>
                                      </p:tavLst>
                                    </p:anim>
                                    <p:anim calcmode="lin" valueType="num">
                                      <p:cBhvr additive="base">
                                        <p:cTn id="16" dur="5000" fill="hold"/>
                                        <p:tgtEl>
                                          <p:spTgt spid="757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3" grpId="0" animBg="1"/>
      <p:bldP spid="7578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7" descr="1_143605_1_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8" name="AutoShape 8"/>
          <p:cNvSpPr>
            <a:spLocks noChangeArrowheads="1"/>
          </p:cNvSpPr>
          <p:nvPr/>
        </p:nvSpPr>
        <p:spPr bwMode="auto">
          <a:xfrm>
            <a:off x="2411413" y="333375"/>
            <a:ext cx="4248150" cy="865188"/>
          </a:xfrm>
          <a:prstGeom prst="roundRect">
            <a:avLst>
              <a:gd name="adj" fmla="val 16667"/>
            </a:avLst>
          </a:prstGeom>
          <a:gradFill rotWithShape="1">
            <a:gsLst>
              <a:gs pos="0">
                <a:srgbClr val="FFCC00">
                  <a:alpha val="82001"/>
                </a:srgbClr>
              </a:gs>
              <a:gs pos="100000">
                <a:srgbClr val="FFFF66"/>
              </a:gs>
            </a:gsLst>
            <a:lin ang="5400000" scaled="1"/>
          </a:gradFill>
          <a:ln w="9525">
            <a:solidFill>
              <a:schemeClr val="tx1"/>
            </a:solidFill>
            <a:round/>
            <a:headEnd/>
            <a:tailEnd/>
          </a:ln>
        </p:spPr>
        <p:txBody>
          <a:bodyPr wrap="none" anchor="ctr"/>
          <a:lstStyle/>
          <a:p>
            <a:pPr algn="ctr"/>
            <a:r>
              <a:rPr lang="ar-SA" sz="4800"/>
              <a:t>طريقة المناقشة</a:t>
            </a:r>
            <a:endParaRPr lang="en-US" sz="4800"/>
          </a:p>
        </p:txBody>
      </p:sp>
      <p:sp>
        <p:nvSpPr>
          <p:cNvPr id="5129" name="Text Box 9"/>
          <p:cNvSpPr txBox="1">
            <a:spLocks noChangeArrowheads="1"/>
          </p:cNvSpPr>
          <p:nvPr/>
        </p:nvSpPr>
        <p:spPr bwMode="auto">
          <a:xfrm>
            <a:off x="323850" y="3573463"/>
            <a:ext cx="8496300" cy="2528887"/>
          </a:xfrm>
          <a:prstGeom prst="rect">
            <a:avLst/>
          </a:prstGeom>
          <a:solidFill>
            <a:srgbClr val="FFFF66">
              <a:alpha val="89018"/>
            </a:srgbClr>
          </a:solidFill>
          <a:ln w="9525">
            <a:noFill/>
            <a:miter lim="800000"/>
            <a:headEnd/>
            <a:tailEnd/>
          </a:ln>
        </p:spPr>
        <p:txBody>
          <a:bodyPr>
            <a:spAutoFit/>
          </a:bodyPr>
          <a:lstStyle/>
          <a:p>
            <a:pPr>
              <a:spcBef>
                <a:spcPct val="50000"/>
              </a:spcBef>
            </a:pPr>
            <a:r>
              <a:rPr lang="ar-SA" sz="3200" b="1"/>
              <a:t>هي عبارة عن أسلوب يكون فيها المدرس والتلاميذ في موقف تعليمي إيجابي حيث يطرح موضوع أو قضية للنقاش وتبادل  الآراء بين الطلاب في جو يسوده الاحترام ويقوم المعلم بالاشراف على المناقشة وتنظيمها ويعقب على الأفكار الغير واضحة ، وعلى المعلم الابتعاد عن فرض أرائه أو التدخل الزائد.</a:t>
            </a:r>
            <a:endParaRPr lang="en-US" sz="3200" b="1"/>
          </a:p>
        </p:txBody>
      </p:sp>
      <p:sp>
        <p:nvSpPr>
          <p:cNvPr id="5130" name="AutoShape 10"/>
          <p:cNvSpPr>
            <a:spLocks noChangeArrowheads="1"/>
          </p:cNvSpPr>
          <p:nvPr/>
        </p:nvSpPr>
        <p:spPr bwMode="auto">
          <a:xfrm>
            <a:off x="4716463" y="2133600"/>
            <a:ext cx="4248150" cy="865188"/>
          </a:xfrm>
          <a:prstGeom prst="roundRect">
            <a:avLst>
              <a:gd name="adj" fmla="val 16667"/>
            </a:avLst>
          </a:prstGeom>
          <a:gradFill rotWithShape="1">
            <a:gsLst>
              <a:gs pos="0">
                <a:srgbClr val="FFCC00">
                  <a:alpha val="82001"/>
                </a:srgbClr>
              </a:gs>
              <a:gs pos="100000">
                <a:srgbClr val="FFFF66"/>
              </a:gs>
            </a:gsLst>
            <a:lin ang="5400000" scaled="1"/>
          </a:gradFill>
          <a:ln w="9525">
            <a:solidFill>
              <a:schemeClr val="tx1"/>
            </a:solidFill>
            <a:round/>
            <a:headEnd/>
            <a:tailEnd/>
          </a:ln>
        </p:spPr>
        <p:txBody>
          <a:bodyPr wrap="none" anchor="ctr"/>
          <a:lstStyle/>
          <a:p>
            <a:pPr algn="ctr"/>
            <a:r>
              <a:rPr lang="ar-SA" sz="4800"/>
              <a:t>مفهوم طريقة المناقشة</a:t>
            </a:r>
            <a:endParaRPr lang="en-US" sz="48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100"/>
                                        <p:tgtEl>
                                          <p:spTgt spid="5128"/>
                                        </p:tgtEl>
                                      </p:cBhvr>
                                    </p:animEffect>
                                    <p:anim calcmode="lin" valueType="num">
                                      <p:cBhvr>
                                        <p:cTn id="8" dur="400" fill="hold"/>
                                        <p:tgtEl>
                                          <p:spTgt spid="5128"/>
                                        </p:tgtEl>
                                        <p:attrNameLst>
                                          <p:attrName>ppt_x</p:attrName>
                                        </p:attrNameLst>
                                      </p:cBhvr>
                                      <p:tavLst>
                                        <p:tav tm="0">
                                          <p:val>
                                            <p:strVal val="#ppt_x"/>
                                          </p:val>
                                        </p:tav>
                                        <p:tav tm="100000">
                                          <p:val>
                                            <p:strVal val="#ppt_x"/>
                                          </p:val>
                                        </p:tav>
                                      </p:tavLst>
                                    </p:anim>
                                    <p:anim calcmode="lin" valueType="num">
                                      <p:cBhvr>
                                        <p:cTn id="9" dur="400" fill="hold"/>
                                        <p:tgtEl>
                                          <p:spTgt spid="5128"/>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12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12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5130"/>
                                        </p:tgtEl>
                                        <p:attrNameLst>
                                          <p:attrName>style.visibility</p:attrName>
                                        </p:attrNameLst>
                                      </p:cBhvr>
                                      <p:to>
                                        <p:strVal val="visible"/>
                                      </p:to>
                                    </p:set>
                                    <p:animEffect transition="in" filter="fade">
                                      <p:cBhvr>
                                        <p:cTn id="16" dur="100"/>
                                        <p:tgtEl>
                                          <p:spTgt spid="5130"/>
                                        </p:tgtEl>
                                      </p:cBhvr>
                                    </p:animEffect>
                                    <p:anim calcmode="lin" valueType="num">
                                      <p:cBhvr>
                                        <p:cTn id="17" dur="400" fill="hold"/>
                                        <p:tgtEl>
                                          <p:spTgt spid="5130"/>
                                        </p:tgtEl>
                                        <p:attrNameLst>
                                          <p:attrName>ppt_x</p:attrName>
                                        </p:attrNameLst>
                                      </p:cBhvr>
                                      <p:tavLst>
                                        <p:tav tm="0">
                                          <p:val>
                                            <p:strVal val="#ppt_x"/>
                                          </p:val>
                                        </p:tav>
                                        <p:tav tm="100000">
                                          <p:val>
                                            <p:strVal val="#ppt_x"/>
                                          </p:val>
                                        </p:tav>
                                      </p:tavLst>
                                    </p:anim>
                                    <p:anim calcmode="lin" valueType="num">
                                      <p:cBhvr>
                                        <p:cTn id="18" dur="400" fill="hold"/>
                                        <p:tgtEl>
                                          <p:spTgt spid="5130"/>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513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513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5129"/>
                                        </p:tgtEl>
                                        <p:attrNameLst>
                                          <p:attrName>style.visibility</p:attrName>
                                        </p:attrNameLst>
                                      </p:cBhvr>
                                      <p:to>
                                        <p:strVal val="visible"/>
                                      </p:to>
                                    </p:set>
                                    <p:anim calcmode="lin" valueType="num">
                                      <p:cBhvr>
                                        <p:cTn id="25" dur="1000" fill="hold"/>
                                        <p:tgtEl>
                                          <p:spTgt spid="5129"/>
                                        </p:tgtEl>
                                        <p:attrNameLst>
                                          <p:attrName>ppt_w</p:attrName>
                                        </p:attrNameLst>
                                      </p:cBhvr>
                                      <p:tavLst>
                                        <p:tav tm="0">
                                          <p:val>
                                            <p:fltVal val="0"/>
                                          </p:val>
                                        </p:tav>
                                        <p:tav tm="100000">
                                          <p:val>
                                            <p:strVal val="#ppt_w"/>
                                          </p:val>
                                        </p:tav>
                                      </p:tavLst>
                                    </p:anim>
                                    <p:anim calcmode="lin" valueType="num">
                                      <p:cBhvr>
                                        <p:cTn id="26" dur="1000" fill="hold"/>
                                        <p:tgtEl>
                                          <p:spTgt spid="5129"/>
                                        </p:tgtEl>
                                        <p:attrNameLst>
                                          <p:attrName>ppt_h</p:attrName>
                                        </p:attrNameLst>
                                      </p:cBhvr>
                                      <p:tavLst>
                                        <p:tav tm="0">
                                          <p:val>
                                            <p:fltVal val="0"/>
                                          </p:val>
                                        </p:tav>
                                        <p:tav tm="100000">
                                          <p:val>
                                            <p:strVal val="#ppt_h"/>
                                          </p:val>
                                        </p:tav>
                                      </p:tavLst>
                                    </p:anim>
                                    <p:anim calcmode="lin" valueType="num">
                                      <p:cBhvr>
                                        <p:cTn id="27" dur="1000" fill="hold"/>
                                        <p:tgtEl>
                                          <p:spTgt spid="512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12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animBg="1"/>
      <p:bldP spid="5129" grpId="0" animBg="1"/>
      <p:bldP spid="51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1_143605_1_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71" name="AutoShape 3"/>
          <p:cNvSpPr>
            <a:spLocks noChangeArrowheads="1"/>
          </p:cNvSpPr>
          <p:nvPr/>
        </p:nvSpPr>
        <p:spPr bwMode="auto">
          <a:xfrm>
            <a:off x="2411413" y="188913"/>
            <a:ext cx="4248150" cy="865187"/>
          </a:xfrm>
          <a:prstGeom prst="roundRect">
            <a:avLst>
              <a:gd name="adj" fmla="val 16667"/>
            </a:avLst>
          </a:prstGeom>
          <a:gradFill rotWithShape="1">
            <a:gsLst>
              <a:gs pos="0">
                <a:srgbClr val="FFCC00">
                  <a:alpha val="82001"/>
                </a:srgbClr>
              </a:gs>
              <a:gs pos="100000">
                <a:srgbClr val="FFFF66"/>
              </a:gs>
            </a:gsLst>
            <a:lin ang="5400000" scaled="1"/>
          </a:gradFill>
          <a:ln w="9525">
            <a:solidFill>
              <a:schemeClr val="tx1"/>
            </a:solidFill>
            <a:round/>
            <a:headEnd/>
            <a:tailEnd/>
          </a:ln>
        </p:spPr>
        <p:txBody>
          <a:bodyPr wrap="none" anchor="ctr"/>
          <a:lstStyle/>
          <a:p>
            <a:pPr algn="ctr"/>
            <a:r>
              <a:rPr lang="ar-SA" sz="4800"/>
              <a:t>طريقة المناقشة</a:t>
            </a:r>
            <a:endParaRPr lang="en-US" sz="4800"/>
          </a:p>
        </p:txBody>
      </p:sp>
      <p:sp>
        <p:nvSpPr>
          <p:cNvPr id="7172" name="Text Box 4"/>
          <p:cNvSpPr txBox="1">
            <a:spLocks noChangeArrowheads="1"/>
          </p:cNvSpPr>
          <p:nvPr/>
        </p:nvSpPr>
        <p:spPr bwMode="auto">
          <a:xfrm>
            <a:off x="827088" y="2924175"/>
            <a:ext cx="7956550" cy="3540125"/>
          </a:xfrm>
          <a:prstGeom prst="rect">
            <a:avLst/>
          </a:prstGeom>
          <a:solidFill>
            <a:srgbClr val="FFFF66">
              <a:alpha val="78822"/>
            </a:srgbClr>
          </a:solidFill>
          <a:ln w="9525">
            <a:noFill/>
            <a:miter lim="800000"/>
            <a:headEnd/>
            <a:tailEnd/>
          </a:ln>
        </p:spPr>
        <p:txBody>
          <a:bodyPr>
            <a:spAutoFit/>
          </a:bodyPr>
          <a:lstStyle/>
          <a:p>
            <a:r>
              <a:rPr lang="ar-SA" sz="3200" b="1"/>
              <a:t>1- تتيح الفرص المناسبه لإحداث التفاعل الإيجابي بين المعلم والمتعلم ..</a:t>
            </a:r>
            <a:endParaRPr lang="en-US" sz="3200" b="1"/>
          </a:p>
          <a:p>
            <a:r>
              <a:rPr lang="ar-SA" sz="3200" b="1"/>
              <a:t>2- تساعد المعلم في التعرف على قدرات المتعلمين وميولهم واستعدادهم ..</a:t>
            </a:r>
            <a:endParaRPr lang="en-US" sz="3200" b="1"/>
          </a:p>
          <a:p>
            <a:r>
              <a:rPr lang="ar-SA" sz="3200" b="1"/>
              <a:t>3-تنمي لدى المتعلم اقدره على الصبر وتقبل الأراء دون تحيز ..</a:t>
            </a:r>
            <a:endParaRPr lang="en-US" sz="3200" b="1"/>
          </a:p>
          <a:p>
            <a:r>
              <a:rPr lang="ar-SA" sz="3200" b="1"/>
              <a:t>4-تنمي التفكير والمعارف والإتجاهات ..</a:t>
            </a:r>
            <a:endParaRPr lang="en-US" sz="3200" b="1"/>
          </a:p>
        </p:txBody>
      </p:sp>
      <p:sp>
        <p:nvSpPr>
          <p:cNvPr id="7173" name="AutoShape 5"/>
          <p:cNvSpPr>
            <a:spLocks noChangeArrowheads="1"/>
          </p:cNvSpPr>
          <p:nvPr/>
        </p:nvSpPr>
        <p:spPr bwMode="auto">
          <a:xfrm>
            <a:off x="4000500" y="1571625"/>
            <a:ext cx="4968875" cy="865188"/>
          </a:xfrm>
          <a:prstGeom prst="roundRect">
            <a:avLst>
              <a:gd name="adj" fmla="val 16667"/>
            </a:avLst>
          </a:prstGeom>
          <a:gradFill rotWithShape="1">
            <a:gsLst>
              <a:gs pos="0">
                <a:srgbClr val="FFCC00">
                  <a:alpha val="82001"/>
                </a:srgbClr>
              </a:gs>
              <a:gs pos="100000">
                <a:srgbClr val="FFFF66"/>
              </a:gs>
            </a:gsLst>
            <a:lin ang="5400000" scaled="1"/>
          </a:gradFill>
          <a:ln w="9525">
            <a:solidFill>
              <a:schemeClr val="tx1"/>
            </a:solidFill>
            <a:round/>
            <a:headEnd/>
            <a:tailEnd/>
          </a:ln>
        </p:spPr>
        <p:txBody>
          <a:bodyPr wrap="none" anchor="ctr"/>
          <a:lstStyle/>
          <a:p>
            <a:pPr algn="ctr"/>
            <a:r>
              <a:rPr lang="ar-SA" sz="4000"/>
              <a:t>مزايا الطريقة</a:t>
            </a:r>
            <a:endParaRPr lang="en-US" sz="40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
                                        <p:tgtEl>
                                          <p:spTgt spid="7171"/>
                                        </p:tgtEl>
                                      </p:cBhvr>
                                    </p:animEffect>
                                    <p:anim calcmode="lin" valueType="num">
                                      <p:cBhvr>
                                        <p:cTn id="8" dur="400" fill="hold"/>
                                        <p:tgtEl>
                                          <p:spTgt spid="7171"/>
                                        </p:tgtEl>
                                        <p:attrNameLst>
                                          <p:attrName>ppt_x</p:attrName>
                                        </p:attrNameLst>
                                      </p:cBhvr>
                                      <p:tavLst>
                                        <p:tav tm="0">
                                          <p:val>
                                            <p:strVal val="#ppt_x"/>
                                          </p:val>
                                        </p:tav>
                                        <p:tav tm="100000">
                                          <p:val>
                                            <p:strVal val="#ppt_x"/>
                                          </p:val>
                                        </p:tav>
                                      </p:tavLst>
                                    </p:anim>
                                    <p:anim calcmode="lin" valueType="num">
                                      <p:cBhvr>
                                        <p:cTn id="9" dur="400" fill="hold"/>
                                        <p:tgtEl>
                                          <p:spTgt spid="7171"/>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717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717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7173"/>
                                        </p:tgtEl>
                                        <p:attrNameLst>
                                          <p:attrName>style.visibility</p:attrName>
                                        </p:attrNameLst>
                                      </p:cBhvr>
                                      <p:to>
                                        <p:strVal val="visible"/>
                                      </p:to>
                                    </p:set>
                                    <p:animEffect transition="in" filter="fade">
                                      <p:cBhvr>
                                        <p:cTn id="16" dur="100"/>
                                        <p:tgtEl>
                                          <p:spTgt spid="7173"/>
                                        </p:tgtEl>
                                      </p:cBhvr>
                                    </p:animEffect>
                                    <p:anim calcmode="lin" valueType="num">
                                      <p:cBhvr>
                                        <p:cTn id="17" dur="400" fill="hold"/>
                                        <p:tgtEl>
                                          <p:spTgt spid="7173"/>
                                        </p:tgtEl>
                                        <p:attrNameLst>
                                          <p:attrName>ppt_x</p:attrName>
                                        </p:attrNameLst>
                                      </p:cBhvr>
                                      <p:tavLst>
                                        <p:tav tm="0">
                                          <p:val>
                                            <p:strVal val="#ppt_x"/>
                                          </p:val>
                                        </p:tav>
                                        <p:tav tm="100000">
                                          <p:val>
                                            <p:strVal val="#ppt_x"/>
                                          </p:val>
                                        </p:tav>
                                      </p:tavLst>
                                    </p:anim>
                                    <p:anim calcmode="lin" valueType="num">
                                      <p:cBhvr>
                                        <p:cTn id="18" dur="400" fill="hold"/>
                                        <p:tgtEl>
                                          <p:spTgt spid="7173"/>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71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717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7172"/>
                                        </p:tgtEl>
                                        <p:attrNameLst>
                                          <p:attrName>style.visibility</p:attrName>
                                        </p:attrNameLst>
                                      </p:cBhvr>
                                      <p:to>
                                        <p:strVal val="visible"/>
                                      </p:to>
                                    </p:set>
                                    <p:anim calcmode="lin" valueType="num">
                                      <p:cBhvr additive="base">
                                        <p:cTn id="25" dur="5000" fill="hold"/>
                                        <p:tgtEl>
                                          <p:spTgt spid="7172"/>
                                        </p:tgtEl>
                                        <p:attrNameLst>
                                          <p:attrName>ppt_x</p:attrName>
                                        </p:attrNameLst>
                                      </p:cBhvr>
                                      <p:tavLst>
                                        <p:tav tm="0">
                                          <p:val>
                                            <p:strVal val="#ppt_x"/>
                                          </p:val>
                                        </p:tav>
                                        <p:tav tm="100000">
                                          <p:val>
                                            <p:strVal val="#ppt_x"/>
                                          </p:val>
                                        </p:tav>
                                      </p:tavLst>
                                    </p:anim>
                                    <p:anim calcmode="lin" valueType="num">
                                      <p:cBhvr additive="base">
                                        <p:cTn id="26" dur="5000" fill="hold"/>
                                        <p:tgtEl>
                                          <p:spTgt spid="71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nimBg="1"/>
      <p:bldP spid="7172" grpId="0" animBg="1"/>
      <p:bldP spid="717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hghu"/>
          <p:cNvPicPr>
            <a:picLocks noChangeAspect="1" noChangeArrowheads="1"/>
          </p:cNvPicPr>
          <p:nvPr/>
        </p:nvPicPr>
        <p:blipFill>
          <a:blip r:embed="rId2" cstate="print">
            <a:lum bright="20000"/>
          </a:blip>
          <a:srcRect/>
          <a:stretch>
            <a:fillRect/>
          </a:stretch>
        </p:blipFill>
        <p:spPr bwMode="auto">
          <a:xfrm>
            <a:off x="0" y="0"/>
            <a:ext cx="9144000" cy="6858000"/>
          </a:xfrm>
          <a:prstGeom prst="rect">
            <a:avLst/>
          </a:prstGeom>
          <a:noFill/>
          <a:ln w="9525">
            <a:noFill/>
            <a:miter lim="800000"/>
            <a:headEnd/>
            <a:tailEnd/>
          </a:ln>
        </p:spPr>
      </p:pic>
      <p:sp>
        <p:nvSpPr>
          <p:cNvPr id="18437" name="Text Box 5"/>
          <p:cNvSpPr txBox="1">
            <a:spLocks noChangeArrowheads="1"/>
          </p:cNvSpPr>
          <p:nvPr/>
        </p:nvSpPr>
        <p:spPr bwMode="auto">
          <a:xfrm>
            <a:off x="395288" y="1196975"/>
            <a:ext cx="8353425" cy="2308225"/>
          </a:xfrm>
          <a:prstGeom prst="rect">
            <a:avLst/>
          </a:prstGeom>
          <a:gradFill rotWithShape="1">
            <a:gsLst>
              <a:gs pos="0">
                <a:srgbClr val="CC0000">
                  <a:alpha val="67998"/>
                </a:srgbClr>
              </a:gs>
              <a:gs pos="100000">
                <a:srgbClr val="FFFFCC"/>
              </a:gs>
            </a:gsLst>
            <a:lin ang="5400000" scaled="1"/>
          </a:gradFill>
          <a:ln w="9525">
            <a:noFill/>
            <a:miter lim="800000"/>
            <a:headEnd/>
            <a:tailEnd/>
          </a:ln>
        </p:spPr>
        <p:txBody>
          <a:bodyPr>
            <a:spAutoFit/>
          </a:bodyPr>
          <a:lstStyle/>
          <a:p>
            <a:r>
              <a:rPr lang="ar-SA" sz="3600"/>
              <a:t> هو أول المكونات تأثرا بأهداف المنهج فبعد أن يتم تحديد تلك الأهداف بدقه وعنايه يبقى بعد ذلك على واضع المنهج اختيار المحتوى المناسب وتنظيمه  لتحقيق تلك الأهداف .</a:t>
            </a:r>
          </a:p>
        </p:txBody>
      </p:sp>
      <p:sp>
        <p:nvSpPr>
          <p:cNvPr id="18438" name="AutoShape 6"/>
          <p:cNvSpPr>
            <a:spLocks noChangeArrowheads="1"/>
          </p:cNvSpPr>
          <p:nvPr/>
        </p:nvSpPr>
        <p:spPr bwMode="auto">
          <a:xfrm>
            <a:off x="5364163" y="188913"/>
            <a:ext cx="2590800" cy="865187"/>
          </a:xfrm>
          <a:prstGeom prst="roundRect">
            <a:avLst>
              <a:gd name="adj" fmla="val 16667"/>
            </a:avLst>
          </a:prstGeom>
          <a:gradFill rotWithShape="1">
            <a:gsLst>
              <a:gs pos="0">
                <a:srgbClr val="CC0000"/>
              </a:gs>
              <a:gs pos="100000">
                <a:srgbClr val="FFFFCC"/>
              </a:gs>
            </a:gsLst>
            <a:lin ang="5400000" scaled="1"/>
          </a:gradFill>
          <a:ln w="9525">
            <a:solidFill>
              <a:schemeClr val="tx1"/>
            </a:solidFill>
            <a:round/>
            <a:headEnd/>
            <a:tailEnd/>
          </a:ln>
        </p:spPr>
        <p:txBody>
          <a:bodyPr wrap="none" anchor="ctr"/>
          <a:lstStyle/>
          <a:p>
            <a:r>
              <a:rPr lang="ar-SA" sz="4400" b="1"/>
              <a:t>المحتــوى :</a:t>
            </a:r>
            <a:endParaRPr lang="en-US" sz="4400"/>
          </a:p>
        </p:txBody>
      </p:sp>
      <p:sp>
        <p:nvSpPr>
          <p:cNvPr id="5" name="Text Box 5"/>
          <p:cNvSpPr txBox="1">
            <a:spLocks noChangeArrowheads="1"/>
          </p:cNvSpPr>
          <p:nvPr/>
        </p:nvSpPr>
        <p:spPr bwMode="auto">
          <a:xfrm>
            <a:off x="395288" y="3716338"/>
            <a:ext cx="8353425" cy="2862262"/>
          </a:xfrm>
          <a:prstGeom prst="rect">
            <a:avLst/>
          </a:prstGeom>
          <a:gradFill rotWithShape="1">
            <a:gsLst>
              <a:gs pos="0">
                <a:srgbClr val="CC0000">
                  <a:alpha val="67998"/>
                </a:srgbClr>
              </a:gs>
              <a:gs pos="100000">
                <a:srgbClr val="FFFFCC"/>
              </a:gs>
            </a:gsLst>
            <a:lin ang="5400000" scaled="1"/>
          </a:gradFill>
          <a:ln w="9525">
            <a:noFill/>
            <a:miter lim="800000"/>
            <a:headEnd/>
            <a:tailEnd/>
          </a:ln>
        </p:spPr>
        <p:txBody>
          <a:bodyPr>
            <a:spAutoFit/>
          </a:bodyPr>
          <a:lstStyle/>
          <a:p>
            <a:r>
              <a:rPr lang="ar-SA" sz="3600" b="1"/>
              <a:t>مفهوم محنوى المنهج :</a:t>
            </a:r>
            <a:endParaRPr lang="en-US" sz="3600"/>
          </a:p>
          <a:p>
            <a:r>
              <a:rPr lang="ar-SA" sz="3600"/>
              <a:t>نوعية الخبرات التعليميه من الحقائق والمفاهيم والتعميمات والنظريات والمهارات والوجدانيات التي يتم اختيارها وتنظيمها على نمط معين لتحقيق اهداف المنهج التي تم تحديدها من قبل .</a:t>
            </a:r>
            <a:endParaRPr lang="en-US" sz="36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8438"/>
                                        </p:tgtEl>
                                        <p:attrNameLst>
                                          <p:attrName>style.visibility</p:attrName>
                                        </p:attrNameLst>
                                      </p:cBhvr>
                                      <p:to>
                                        <p:strVal val="visible"/>
                                      </p:to>
                                    </p:set>
                                    <p:anim calcmode="lin" valueType="num">
                                      <p:cBhvr>
                                        <p:cTn id="7" dur="1000" fill="hold"/>
                                        <p:tgtEl>
                                          <p:spTgt spid="18438"/>
                                        </p:tgtEl>
                                        <p:attrNameLst>
                                          <p:attrName>ppt_w</p:attrName>
                                        </p:attrNameLst>
                                      </p:cBhvr>
                                      <p:tavLst>
                                        <p:tav tm="0">
                                          <p:val>
                                            <p:fltVal val="0"/>
                                          </p:val>
                                        </p:tav>
                                        <p:tav tm="100000">
                                          <p:val>
                                            <p:strVal val="#ppt_w"/>
                                          </p:val>
                                        </p:tav>
                                      </p:tavLst>
                                    </p:anim>
                                    <p:anim calcmode="lin" valueType="num">
                                      <p:cBhvr>
                                        <p:cTn id="8" dur="1000" fill="hold"/>
                                        <p:tgtEl>
                                          <p:spTgt spid="18438"/>
                                        </p:tgtEl>
                                        <p:attrNameLst>
                                          <p:attrName>ppt_h</p:attrName>
                                        </p:attrNameLst>
                                      </p:cBhvr>
                                      <p:tavLst>
                                        <p:tav tm="0">
                                          <p:val>
                                            <p:fltVal val="0"/>
                                          </p:val>
                                        </p:tav>
                                        <p:tav tm="100000">
                                          <p:val>
                                            <p:strVal val="#ppt_h"/>
                                          </p:val>
                                        </p:tav>
                                      </p:tavLst>
                                    </p:anim>
                                    <p:anim calcmode="lin" valueType="num">
                                      <p:cBhvr>
                                        <p:cTn id="9" dur="1000" fill="hold"/>
                                        <p:tgtEl>
                                          <p:spTgt spid="18438"/>
                                        </p:tgtEl>
                                        <p:attrNameLst>
                                          <p:attrName>style.rotation</p:attrName>
                                        </p:attrNameLst>
                                      </p:cBhvr>
                                      <p:tavLst>
                                        <p:tav tm="0">
                                          <p:val>
                                            <p:fltVal val="90"/>
                                          </p:val>
                                        </p:tav>
                                        <p:tav tm="100000">
                                          <p:val>
                                            <p:fltVal val="0"/>
                                          </p:val>
                                        </p:tav>
                                      </p:tavLst>
                                    </p:anim>
                                    <p:animEffect transition="in" filter="fade">
                                      <p:cBhvr>
                                        <p:cTn id="10" dur="1000"/>
                                        <p:tgtEl>
                                          <p:spTgt spid="18438"/>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18437"/>
                                        </p:tgtEl>
                                        <p:attrNameLst>
                                          <p:attrName>style.visibility</p:attrName>
                                        </p:attrNameLst>
                                      </p:cBhvr>
                                      <p:to>
                                        <p:strVal val="visible"/>
                                      </p:to>
                                    </p:set>
                                    <p:anim calcmode="lin" valueType="num">
                                      <p:cBhvr additive="base">
                                        <p:cTn id="15" dur="5000" fill="hold"/>
                                        <p:tgtEl>
                                          <p:spTgt spid="18437"/>
                                        </p:tgtEl>
                                        <p:attrNameLst>
                                          <p:attrName>ppt_x</p:attrName>
                                        </p:attrNameLst>
                                      </p:cBhvr>
                                      <p:tavLst>
                                        <p:tav tm="0">
                                          <p:val>
                                            <p:strVal val="#ppt_x"/>
                                          </p:val>
                                        </p:tav>
                                        <p:tav tm="100000">
                                          <p:val>
                                            <p:strVal val="#ppt_x"/>
                                          </p:val>
                                        </p:tav>
                                      </p:tavLst>
                                    </p:anim>
                                    <p:anim calcmode="lin" valueType="num">
                                      <p:cBhvr additive="base">
                                        <p:cTn id="16" dur="50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7"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0" fill="hold"/>
                                        <p:tgtEl>
                                          <p:spTgt spid="5"/>
                                        </p:tgtEl>
                                        <p:attrNameLst>
                                          <p:attrName>ppt_x</p:attrName>
                                        </p:attrNameLst>
                                      </p:cBhvr>
                                      <p:tavLst>
                                        <p:tav tm="0">
                                          <p:val>
                                            <p:strVal val="#ppt_x"/>
                                          </p:val>
                                        </p:tav>
                                        <p:tav tm="100000">
                                          <p:val>
                                            <p:strVal val="#ppt_x"/>
                                          </p:val>
                                        </p:tav>
                                      </p:tavLst>
                                    </p:anim>
                                    <p:anim calcmode="lin" valueType="num">
                                      <p:cBhvr additive="base">
                                        <p:cTn id="22"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nimBg="1"/>
      <p:bldP spid="18438" grpId="0" animBg="1"/>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1_143605_1_6"/>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8195" name="AutoShape 3"/>
          <p:cNvSpPr>
            <a:spLocks noChangeArrowheads="1"/>
          </p:cNvSpPr>
          <p:nvPr/>
        </p:nvSpPr>
        <p:spPr bwMode="auto">
          <a:xfrm>
            <a:off x="2411413" y="188913"/>
            <a:ext cx="4248150" cy="865187"/>
          </a:xfrm>
          <a:prstGeom prst="roundRect">
            <a:avLst>
              <a:gd name="adj" fmla="val 16667"/>
            </a:avLst>
          </a:prstGeom>
          <a:gradFill rotWithShape="1">
            <a:gsLst>
              <a:gs pos="0">
                <a:srgbClr val="FFCC00">
                  <a:alpha val="82001"/>
                </a:srgbClr>
              </a:gs>
              <a:gs pos="100000">
                <a:srgbClr val="FFFF66"/>
              </a:gs>
            </a:gsLst>
            <a:lin ang="5400000" scaled="1"/>
          </a:gradFill>
          <a:ln w="9525">
            <a:solidFill>
              <a:schemeClr val="tx1"/>
            </a:solidFill>
            <a:round/>
            <a:headEnd/>
            <a:tailEnd/>
          </a:ln>
        </p:spPr>
        <p:txBody>
          <a:bodyPr wrap="none" anchor="ctr"/>
          <a:lstStyle/>
          <a:p>
            <a:pPr algn="ctr"/>
            <a:r>
              <a:rPr lang="ar-SA" sz="4800"/>
              <a:t>طريقة المناقشة</a:t>
            </a:r>
            <a:endParaRPr lang="en-US" sz="4800"/>
          </a:p>
        </p:txBody>
      </p:sp>
      <p:sp>
        <p:nvSpPr>
          <p:cNvPr id="8196" name="Text Box 4"/>
          <p:cNvSpPr txBox="1">
            <a:spLocks noChangeArrowheads="1"/>
          </p:cNvSpPr>
          <p:nvPr/>
        </p:nvSpPr>
        <p:spPr bwMode="auto">
          <a:xfrm>
            <a:off x="395288" y="2276475"/>
            <a:ext cx="8497887" cy="4310063"/>
          </a:xfrm>
          <a:prstGeom prst="rect">
            <a:avLst/>
          </a:prstGeom>
          <a:solidFill>
            <a:srgbClr val="FFFF66">
              <a:alpha val="79999"/>
            </a:srgbClr>
          </a:solidFill>
          <a:ln w="9525">
            <a:noFill/>
            <a:miter lim="800000"/>
            <a:headEnd/>
            <a:tailEnd/>
          </a:ln>
        </p:spPr>
        <p:txBody>
          <a:bodyPr>
            <a:spAutoFit/>
          </a:bodyPr>
          <a:lstStyle/>
          <a:p>
            <a:r>
              <a:rPr lang="ar-SA"/>
              <a:t> </a:t>
            </a:r>
            <a:r>
              <a:rPr lang="ar-SA" sz="3200" b="1"/>
              <a:t>1- اهتمام بعض المعلمين بشكل المناقشه دون مضمونها ..</a:t>
            </a:r>
            <a:endParaRPr lang="en-US" sz="3200" b="1"/>
          </a:p>
          <a:p>
            <a:r>
              <a:rPr lang="ar-SA" sz="3200" b="1"/>
              <a:t>2- تركيز بعض المعلمين على الناجحين من المتعلمين بإتاحة الفرصه لهم وإهمال البقيه ..</a:t>
            </a:r>
            <a:endParaRPr lang="en-US" sz="3200" b="1"/>
          </a:p>
          <a:p>
            <a:r>
              <a:rPr lang="ar-SA" sz="3200" b="1"/>
              <a:t>3- قد </a:t>
            </a:r>
            <a:r>
              <a:rPr lang="ar-SA" sz="3200" b="1" u="sng"/>
              <a:t>يشتط</a:t>
            </a:r>
            <a:r>
              <a:rPr lang="ar-SA" sz="3200" b="1"/>
              <a:t> بعض المتعلمين في اثناء المناقشة فيبدون نوعا من التحيز مما يؤدي الى تكوين التحيز لدى المتعلمين, والغرور.</a:t>
            </a:r>
            <a:endParaRPr lang="en-US" sz="3200" b="1"/>
          </a:p>
          <a:p>
            <a:r>
              <a:rPr lang="ar-SA" sz="3200" b="1"/>
              <a:t>4- قد يتخلى المعلم عن دوره في التوجيه والمتابعة,</a:t>
            </a:r>
            <a:endParaRPr lang="en-US" sz="3200" b="1"/>
          </a:p>
          <a:p>
            <a:r>
              <a:rPr lang="ar-SA" sz="3200" b="1"/>
              <a:t>5- لا تصلح طريقة المناقشه إلا للمجموعات الصغيرة والموضوعات الخلافية.</a:t>
            </a:r>
            <a:r>
              <a:rPr lang="ar-SA"/>
              <a:t>..</a:t>
            </a:r>
            <a:endParaRPr lang="en-US" sz="1600"/>
          </a:p>
          <a:p>
            <a:r>
              <a:rPr lang="ar-SA"/>
              <a:t> </a:t>
            </a:r>
            <a:endParaRPr lang="en-US" sz="1600"/>
          </a:p>
        </p:txBody>
      </p:sp>
      <p:sp>
        <p:nvSpPr>
          <p:cNvPr id="8197" name="AutoShape 5"/>
          <p:cNvSpPr>
            <a:spLocks noChangeArrowheads="1"/>
          </p:cNvSpPr>
          <p:nvPr/>
        </p:nvSpPr>
        <p:spPr bwMode="auto">
          <a:xfrm>
            <a:off x="3995738" y="1196975"/>
            <a:ext cx="4968875" cy="865188"/>
          </a:xfrm>
          <a:prstGeom prst="roundRect">
            <a:avLst>
              <a:gd name="adj" fmla="val 16667"/>
            </a:avLst>
          </a:prstGeom>
          <a:gradFill rotWithShape="1">
            <a:gsLst>
              <a:gs pos="0">
                <a:srgbClr val="FFCC00">
                  <a:alpha val="82001"/>
                </a:srgbClr>
              </a:gs>
              <a:gs pos="100000">
                <a:srgbClr val="FFFF66"/>
              </a:gs>
            </a:gsLst>
            <a:lin ang="5400000" scaled="1"/>
          </a:gradFill>
          <a:ln w="9525">
            <a:solidFill>
              <a:schemeClr val="tx1"/>
            </a:solidFill>
            <a:round/>
            <a:headEnd/>
            <a:tailEnd/>
          </a:ln>
        </p:spPr>
        <p:txBody>
          <a:bodyPr wrap="none" anchor="ctr"/>
          <a:lstStyle/>
          <a:p>
            <a:pPr algn="ctr"/>
            <a:r>
              <a:rPr lang="ar-SA" sz="4000"/>
              <a:t>عيوب الطريقة</a:t>
            </a:r>
            <a:endParaRPr lang="en-US" sz="40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100"/>
                                        <p:tgtEl>
                                          <p:spTgt spid="8195"/>
                                        </p:tgtEl>
                                      </p:cBhvr>
                                    </p:animEffect>
                                    <p:anim calcmode="lin" valueType="num">
                                      <p:cBhvr>
                                        <p:cTn id="8" dur="400" fill="hold"/>
                                        <p:tgtEl>
                                          <p:spTgt spid="8195"/>
                                        </p:tgtEl>
                                        <p:attrNameLst>
                                          <p:attrName>ppt_x</p:attrName>
                                        </p:attrNameLst>
                                      </p:cBhvr>
                                      <p:tavLst>
                                        <p:tav tm="0">
                                          <p:val>
                                            <p:strVal val="#ppt_x"/>
                                          </p:val>
                                        </p:tav>
                                        <p:tav tm="100000">
                                          <p:val>
                                            <p:strVal val="#ppt_x"/>
                                          </p:val>
                                        </p:tav>
                                      </p:tavLst>
                                    </p:anim>
                                    <p:anim calcmode="lin" valueType="num">
                                      <p:cBhvr>
                                        <p:cTn id="9" dur="400" fill="hold"/>
                                        <p:tgtEl>
                                          <p:spTgt spid="819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819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819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3" presetClass="entr" presetSubtype="0" fill="hold" grpId="0" nodeType="clickEffect">
                                  <p:stCondLst>
                                    <p:cond delay="0"/>
                                  </p:stCondLst>
                                  <p:childTnLst>
                                    <p:set>
                                      <p:cBhvr>
                                        <p:cTn id="15" dur="1" fill="hold">
                                          <p:stCondLst>
                                            <p:cond delay="0"/>
                                          </p:stCondLst>
                                        </p:cTn>
                                        <p:tgtEl>
                                          <p:spTgt spid="8197"/>
                                        </p:tgtEl>
                                        <p:attrNameLst>
                                          <p:attrName>style.visibility</p:attrName>
                                        </p:attrNameLst>
                                      </p:cBhvr>
                                      <p:to>
                                        <p:strVal val="visible"/>
                                      </p:to>
                                    </p:set>
                                    <p:animEffect transition="in" filter="fade">
                                      <p:cBhvr>
                                        <p:cTn id="16" dur="100"/>
                                        <p:tgtEl>
                                          <p:spTgt spid="8197"/>
                                        </p:tgtEl>
                                      </p:cBhvr>
                                    </p:animEffect>
                                    <p:anim calcmode="lin" valueType="num">
                                      <p:cBhvr>
                                        <p:cTn id="17" dur="400" fill="hold"/>
                                        <p:tgtEl>
                                          <p:spTgt spid="8197"/>
                                        </p:tgtEl>
                                        <p:attrNameLst>
                                          <p:attrName>ppt_x</p:attrName>
                                        </p:attrNameLst>
                                      </p:cBhvr>
                                      <p:tavLst>
                                        <p:tav tm="0">
                                          <p:val>
                                            <p:strVal val="#ppt_x"/>
                                          </p:val>
                                        </p:tav>
                                        <p:tav tm="100000">
                                          <p:val>
                                            <p:strVal val="#ppt_x"/>
                                          </p:val>
                                        </p:tav>
                                      </p:tavLst>
                                    </p:anim>
                                    <p:anim calcmode="lin" valueType="num">
                                      <p:cBhvr>
                                        <p:cTn id="18" dur="400" fill="hold"/>
                                        <p:tgtEl>
                                          <p:spTgt spid="8197"/>
                                        </p:tgtEl>
                                        <p:attrNameLst>
                                          <p:attrName>ppt_y</p:attrName>
                                        </p:attrNameLst>
                                      </p:cBhvr>
                                      <p:tavLst>
                                        <p:tav tm="0">
                                          <p:val>
                                            <p:strVal val="#ppt_y+0.31"/>
                                          </p:val>
                                        </p:tav>
                                        <p:tav tm="100000">
                                          <p:val>
                                            <p:strVal val="#ppt_y+0.31"/>
                                          </p:val>
                                        </p:tav>
                                      </p:tavLst>
                                    </p:anim>
                                    <p:anim calcmode="lin" valueType="num">
                                      <p:cBhvr>
                                        <p:cTn id="19" dur="600" decel="50000" fill="hold">
                                          <p:stCondLst>
                                            <p:cond delay="400"/>
                                          </p:stCondLst>
                                        </p:cTn>
                                        <p:tgtEl>
                                          <p:spTgt spid="819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 dur="600" decel="50000" fill="hold">
                                          <p:stCondLst>
                                            <p:cond delay="400"/>
                                          </p:stCondLst>
                                        </p:cTn>
                                        <p:tgtEl>
                                          <p:spTgt spid="819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8196"/>
                                        </p:tgtEl>
                                        <p:attrNameLst>
                                          <p:attrName>style.visibility</p:attrName>
                                        </p:attrNameLst>
                                      </p:cBhvr>
                                      <p:to>
                                        <p:strVal val="visible"/>
                                      </p:to>
                                    </p:set>
                                    <p:anim calcmode="lin" valueType="num">
                                      <p:cBhvr additive="base">
                                        <p:cTn id="25" dur="5000" fill="hold"/>
                                        <p:tgtEl>
                                          <p:spTgt spid="8196"/>
                                        </p:tgtEl>
                                        <p:attrNameLst>
                                          <p:attrName>ppt_x</p:attrName>
                                        </p:attrNameLst>
                                      </p:cBhvr>
                                      <p:tavLst>
                                        <p:tav tm="0">
                                          <p:val>
                                            <p:strVal val="#ppt_x"/>
                                          </p:val>
                                        </p:tav>
                                        <p:tav tm="100000">
                                          <p:val>
                                            <p:strVal val="#ppt_x"/>
                                          </p:val>
                                        </p:tav>
                                      </p:tavLst>
                                    </p:anim>
                                    <p:anim calcmode="lin" valueType="num">
                                      <p:cBhvr additive="base">
                                        <p:cTn id="26" dur="5000" fill="hold"/>
                                        <p:tgtEl>
                                          <p:spTgt spid="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nimBg="1"/>
      <p:bldP spid="819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ar-SA" b="1" smtClean="0"/>
              <a:t>تعريف طريقة هربارت </a:t>
            </a:r>
            <a:endParaRPr lang="en-US" b="1" smtClean="0">
              <a:cs typeface="Times New Roman" pitchFamily="18" charset="0"/>
            </a:endParaRPr>
          </a:p>
        </p:txBody>
      </p:sp>
      <p:sp>
        <p:nvSpPr>
          <p:cNvPr id="89091" name="Rectangle 3"/>
          <p:cNvSpPr>
            <a:spLocks noGrp="1" noChangeArrowheads="1"/>
          </p:cNvSpPr>
          <p:nvPr>
            <p:ph idx="1"/>
          </p:nvPr>
        </p:nvSpPr>
        <p:spPr>
          <a:xfrm>
            <a:off x="1979613" y="1557338"/>
            <a:ext cx="5786437" cy="3883025"/>
          </a:xfrm>
        </p:spPr>
        <p:txBody>
          <a:bodyPr rtlCol="1">
            <a:normAutofit fontScale="92500" lnSpcReduction="10000"/>
          </a:bodyPr>
          <a:lstStyle/>
          <a:p>
            <a:pPr fontAlgn="auto">
              <a:spcAft>
                <a:spcPts val="0"/>
              </a:spcAft>
              <a:defRPr/>
            </a:pPr>
            <a:r>
              <a:rPr lang="ar-SA" b="1" dirty="0" smtClean="0"/>
              <a:t>هي الطريقة التي ترى أن الإنسان يتعلم الحقائق الجديدة بمساعدة الحقائق القديمة أو السابقة . </a:t>
            </a:r>
          </a:p>
          <a:p>
            <a:pPr fontAlgn="auto">
              <a:spcAft>
                <a:spcPts val="0"/>
              </a:spcAft>
              <a:defRPr/>
            </a:pPr>
            <a:endParaRPr lang="ar-SA" b="1" dirty="0" smtClean="0"/>
          </a:p>
          <a:p>
            <a:pPr fontAlgn="auto">
              <a:spcAft>
                <a:spcPts val="0"/>
              </a:spcAft>
              <a:buFontTx/>
              <a:buNone/>
              <a:defRPr/>
            </a:pPr>
            <a:r>
              <a:rPr lang="ar-SA" b="1" dirty="0" smtClean="0"/>
              <a:t>فالطفل عندما يدخل المدرسة يحمل معه ثروة فكرية ناتجة هن احتكاكه بالبيئة , وهذه الثروة ستساعده في المستقبل على استيعاب الحقائق الجديدة وهضمها . </a:t>
            </a:r>
            <a:endParaRPr lang="en-US" b="1" dirty="0" smtClean="0"/>
          </a:p>
        </p:txBody>
      </p:sp>
      <p:pic>
        <p:nvPicPr>
          <p:cNvPr id="22532" name="Picture 13" descr="AWP_Berrylicious_Paper7.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 name="Rectangle 6"/>
          <p:cNvSpPr/>
          <p:nvPr/>
        </p:nvSpPr>
        <p:spPr>
          <a:xfrm>
            <a:off x="2843213" y="981075"/>
            <a:ext cx="4321175" cy="646113"/>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p:spPr>
        <p:txBody>
          <a:bodyPr>
            <a:spAutoFit/>
          </a:bodyPr>
          <a:lstStyle/>
          <a:p>
            <a:pPr>
              <a:defRPr/>
            </a:pPr>
            <a:r>
              <a:rPr lang="ar-SA" sz="3600" b="1" dirty="0"/>
              <a:t>   تعريف طريقة هربارت </a:t>
            </a:r>
            <a:endParaRPr lang="ar-SA" sz="3600" dirty="0"/>
          </a:p>
        </p:txBody>
      </p:sp>
      <p:pic>
        <p:nvPicPr>
          <p:cNvPr id="5" name="Picture 4" descr="33060-Clipart-Illustration-Of-A-Smart-School-Girl-Surrounded-By-Math-Symbols.jpg"/>
          <p:cNvPicPr>
            <a:picLocks noChangeAspect="1"/>
          </p:cNvPicPr>
          <p:nvPr/>
        </p:nvPicPr>
        <p:blipFill>
          <a:blip r:embed="rId3" cstate="print"/>
          <a:stretch>
            <a:fillRect/>
          </a:stretch>
        </p:blipFill>
        <p:spPr>
          <a:xfrm>
            <a:off x="323528" y="548680"/>
            <a:ext cx="1785900" cy="16602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Rectangle 7"/>
          <p:cNvSpPr/>
          <p:nvPr/>
        </p:nvSpPr>
        <p:spPr>
          <a:xfrm>
            <a:off x="1187450" y="2420938"/>
            <a:ext cx="7200900" cy="1077912"/>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1"/>
            <a:tileRect/>
          </a:gradFill>
        </p:spPr>
        <p:txBody>
          <a:bodyPr>
            <a:spAutoFit/>
          </a:bodyPr>
          <a:lstStyle/>
          <a:p>
            <a:pPr fontAlgn="auto">
              <a:spcAft>
                <a:spcPts val="0"/>
              </a:spcAft>
              <a:defRPr/>
            </a:pPr>
            <a:r>
              <a:rPr lang="ar-SA" sz="3200" b="1" dirty="0"/>
              <a:t>هي الطريقة التي ترى أن الإنسان يتعلم الحقائق الجديدة بمساعدة الحقائق القديمة أو السابقة . </a:t>
            </a:r>
          </a:p>
        </p:txBody>
      </p:sp>
      <p:sp>
        <p:nvSpPr>
          <p:cNvPr id="9" name="Rectangle 8"/>
          <p:cNvSpPr/>
          <p:nvPr/>
        </p:nvSpPr>
        <p:spPr>
          <a:xfrm>
            <a:off x="1115616" y="3861048"/>
            <a:ext cx="7272808" cy="156966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txBody>
          <a:bodyPr>
            <a:spAutoFit/>
          </a:bodyPr>
          <a:lstStyle/>
          <a:p>
            <a:pPr fontAlgn="auto">
              <a:spcAft>
                <a:spcPts val="0"/>
              </a:spcAft>
              <a:defRPr/>
            </a:pPr>
            <a:r>
              <a:rPr lang="ar-SA" sz="3200" b="1" dirty="0"/>
              <a:t>فالطفل عندما يدخل المدرسة يحمل معه ثروة فكرية ناتجة هن احتكاكه بالبيئة , وهذه الثروة ستساعده في المستقبل على استيعاب الحقائق الجديدة وهضمها . </a:t>
            </a:r>
            <a:endParaRPr lang="en-US" sz="3200" b="1" dirty="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9090"/>
                                        </p:tgtEl>
                                        <p:attrNameLst>
                                          <p:attrName>style.visibility</p:attrName>
                                        </p:attrNameLst>
                                      </p:cBhvr>
                                      <p:to>
                                        <p:strVal val="visible"/>
                                      </p:to>
                                    </p:set>
                                    <p:animEffect transition="in" filter="fade">
                                      <p:cBhvr>
                                        <p:cTn id="7" dur="1000"/>
                                        <p:tgtEl>
                                          <p:spTgt spid="89090"/>
                                        </p:tgtEl>
                                      </p:cBhvr>
                                    </p:animEffect>
                                    <p:anim calcmode="lin" valueType="num">
                                      <p:cBhvr>
                                        <p:cTn id="8" dur="1000" fill="hold"/>
                                        <p:tgtEl>
                                          <p:spTgt spid="89090"/>
                                        </p:tgtEl>
                                        <p:attrNameLst>
                                          <p:attrName>ppt_x</p:attrName>
                                        </p:attrNameLst>
                                      </p:cBhvr>
                                      <p:tavLst>
                                        <p:tav tm="0">
                                          <p:val>
                                            <p:strVal val="#ppt_x"/>
                                          </p:val>
                                        </p:tav>
                                        <p:tav tm="100000">
                                          <p:val>
                                            <p:strVal val="#ppt_x"/>
                                          </p:val>
                                        </p:tav>
                                      </p:tavLst>
                                    </p:anim>
                                    <p:anim calcmode="lin" valueType="num">
                                      <p:cBhvr>
                                        <p:cTn id="9" dur="1000" fill="hold"/>
                                        <p:tgtEl>
                                          <p:spTgt spid="890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3" descr="AWP_Berrylicious_Paper7.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2531" name="Rectangle 2"/>
          <p:cNvSpPr>
            <a:spLocks noGrp="1" noChangeArrowheads="1"/>
          </p:cNvSpPr>
          <p:nvPr>
            <p:ph type="title"/>
          </p:nvPr>
        </p:nvSpPr>
        <p:spPr>
          <a:xfrm>
            <a:off x="2627784" y="764704"/>
            <a:ext cx="5040560" cy="864096"/>
          </a:xfrm>
          <a:gradFill flip="none" rotWithShape="1">
            <a:gsLst>
              <a:gs pos="0">
                <a:schemeClr val="accent2">
                  <a:lumMod val="7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txBody>
          <a:bodyPr/>
          <a:lstStyle/>
          <a:p>
            <a:pPr>
              <a:spcBef>
                <a:spcPct val="50000"/>
              </a:spcBef>
              <a:defRPr/>
            </a:pPr>
            <a:r>
              <a:rPr lang="ar-SA" dirty="0" smtClean="0">
                <a:solidFill>
                  <a:schemeClr val="accent4"/>
                </a:solidFill>
              </a:rPr>
              <a:t>خطوات طريقة هربارت</a:t>
            </a:r>
            <a:endParaRPr lang="en-US" dirty="0">
              <a:solidFill>
                <a:schemeClr val="accent4"/>
              </a:solidFill>
            </a:endParaRPr>
          </a:p>
        </p:txBody>
      </p:sp>
      <p:graphicFrame>
        <p:nvGraphicFramePr>
          <p:cNvPr id="10" name="Diagram 9"/>
          <p:cNvGraphicFramePr/>
          <p:nvPr/>
        </p:nvGraphicFramePr>
        <p:xfrm>
          <a:off x="1403648" y="1916832"/>
          <a:ext cx="7416824"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Picture 13" descr="33060-Clipart-Illustration-Of-A-Smart-School-Girl-Surrounded-By-Math-Symbols.jpg"/>
          <p:cNvPicPr>
            <a:picLocks noChangeAspect="1"/>
          </p:cNvPicPr>
          <p:nvPr/>
        </p:nvPicPr>
        <p:blipFill>
          <a:blip r:embed="rId8" cstate="print"/>
          <a:stretch>
            <a:fillRect/>
          </a:stretch>
        </p:blipFill>
        <p:spPr>
          <a:xfrm>
            <a:off x="251520" y="620688"/>
            <a:ext cx="1785900" cy="16602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3" descr="AWP_Berrylicious_Paper7.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01379" name="Rectangle 3"/>
          <p:cNvSpPr>
            <a:spLocks noGrp="1" noChangeArrowheads="1"/>
          </p:cNvSpPr>
          <p:nvPr>
            <p:ph idx="1"/>
          </p:nvPr>
        </p:nvSpPr>
        <p:spPr>
          <a:xfrm>
            <a:off x="395536" y="2420888"/>
            <a:ext cx="8175625" cy="3384375"/>
          </a:xfr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txBody>
          <a:bodyPr/>
          <a:lstStyle/>
          <a:p>
            <a:pPr>
              <a:buFontTx/>
              <a:buNone/>
              <a:defRPr/>
            </a:pPr>
            <a:r>
              <a:rPr lang="ar-SA" sz="3600" b="1" dirty="0" smtClean="0"/>
              <a:t>1- تشعر </a:t>
            </a:r>
            <a:r>
              <a:rPr lang="ar-SA" sz="3600" b="1" dirty="0" smtClean="0">
                <a:solidFill>
                  <a:schemeClr val="accent4"/>
                </a:solidFill>
              </a:rPr>
              <a:t>المعلم من الناحية النفسية أنه </a:t>
            </a:r>
            <a:r>
              <a:rPr lang="ar-SA" sz="3600" b="1" dirty="0" smtClean="0"/>
              <a:t>مقيد ومحدود الحرية.</a:t>
            </a:r>
          </a:p>
          <a:p>
            <a:pPr>
              <a:buFontTx/>
              <a:buNone/>
              <a:defRPr/>
            </a:pPr>
            <a:r>
              <a:rPr lang="ar-SA" sz="3600" dirty="0" smtClean="0"/>
              <a:t>2- </a:t>
            </a:r>
            <a:r>
              <a:rPr lang="ar-SA" sz="3600" b="1" dirty="0" smtClean="0"/>
              <a:t>لا تساير </a:t>
            </a:r>
            <a:r>
              <a:rPr lang="ar-SA" sz="3600" b="1" dirty="0" smtClean="0">
                <a:solidFill>
                  <a:schemeClr val="accent4"/>
                </a:solidFill>
              </a:rPr>
              <a:t>طبيعة العقل في إدراك الحقائق.</a:t>
            </a:r>
          </a:p>
          <a:p>
            <a:pPr>
              <a:buFontTx/>
              <a:buNone/>
              <a:defRPr/>
            </a:pPr>
            <a:r>
              <a:rPr lang="ar-SA" sz="3600" dirty="0" smtClean="0"/>
              <a:t>3-</a:t>
            </a:r>
            <a:r>
              <a:rPr lang="ar-SA" sz="3600" b="1" dirty="0" smtClean="0">
                <a:solidFill>
                  <a:schemeClr val="accent4"/>
                </a:solidFill>
              </a:rPr>
              <a:t> تركز اهتمامها على المادة الدراسية والحقائق. </a:t>
            </a:r>
          </a:p>
          <a:p>
            <a:pPr>
              <a:buFontTx/>
              <a:buNone/>
              <a:defRPr/>
            </a:pPr>
            <a:r>
              <a:rPr lang="ar-SA" sz="3600" dirty="0" smtClean="0">
                <a:solidFill>
                  <a:schemeClr val="accent4"/>
                </a:solidFill>
              </a:rPr>
              <a:t>4- </a:t>
            </a:r>
            <a:r>
              <a:rPr lang="ar-SA" sz="3600" b="1" dirty="0" smtClean="0">
                <a:solidFill>
                  <a:schemeClr val="accent4"/>
                </a:solidFill>
              </a:rPr>
              <a:t>يقوم</a:t>
            </a:r>
            <a:r>
              <a:rPr lang="ar-SA" sz="3600" dirty="0" smtClean="0">
                <a:solidFill>
                  <a:schemeClr val="accent4"/>
                </a:solidFill>
              </a:rPr>
              <a:t> </a:t>
            </a:r>
            <a:r>
              <a:rPr lang="ar-SA" sz="3600" b="1" dirty="0" smtClean="0">
                <a:solidFill>
                  <a:schemeClr val="accent4"/>
                </a:solidFill>
              </a:rPr>
              <a:t>المعلم فيها بالعبء الأكبر في التدريس.</a:t>
            </a:r>
            <a:endParaRPr lang="en-US" sz="3600" b="1" dirty="0" smtClean="0">
              <a:solidFill>
                <a:schemeClr val="accent4"/>
              </a:solidFill>
            </a:endParaRPr>
          </a:p>
          <a:p>
            <a:pPr>
              <a:defRPr/>
            </a:pPr>
            <a:endParaRPr lang="en-US" sz="2800" b="1" dirty="0" smtClean="0">
              <a:solidFill>
                <a:schemeClr val="accent4"/>
              </a:solidFill>
            </a:endParaRPr>
          </a:p>
          <a:p>
            <a:pPr>
              <a:buFontTx/>
              <a:buNone/>
              <a:defRPr/>
            </a:pPr>
            <a:r>
              <a:rPr lang="ar-SA" sz="2800" b="1" dirty="0" smtClean="0">
                <a:solidFill>
                  <a:schemeClr val="accent4"/>
                </a:solidFill>
              </a:rPr>
              <a:t> </a:t>
            </a:r>
            <a:endParaRPr lang="en-US" sz="2800" b="1" dirty="0" smtClean="0">
              <a:solidFill>
                <a:schemeClr val="accent4"/>
              </a:solidFill>
            </a:endParaRPr>
          </a:p>
          <a:p>
            <a:pPr>
              <a:defRPr/>
            </a:pPr>
            <a:endParaRPr lang="en-US" sz="2800" b="1" dirty="0" smtClean="0"/>
          </a:p>
        </p:txBody>
      </p:sp>
      <p:sp>
        <p:nvSpPr>
          <p:cNvPr id="10" name="Rectangle 2"/>
          <p:cNvSpPr txBox="1">
            <a:spLocks noChangeArrowheads="1"/>
          </p:cNvSpPr>
          <p:nvPr/>
        </p:nvSpPr>
        <p:spPr bwMode="auto">
          <a:xfrm>
            <a:off x="2123728" y="836712"/>
            <a:ext cx="5040560" cy="864096"/>
          </a:xfrm>
          <a:prstGeom prst="rect">
            <a:avLst/>
          </a:prstGeom>
          <a:gradFill flip="none" rotWithShape="1">
            <a:gsLst>
              <a:gs pos="0">
                <a:schemeClr val="accent2">
                  <a:lumMod val="7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a:ln w="9525">
            <a:noFill/>
            <a:miter lim="800000"/>
            <a:headEnd/>
            <a:tailEnd/>
          </a:ln>
        </p:spPr>
        <p:txBody>
          <a:bodyPr anchor="ctr"/>
          <a:lstStyle/>
          <a:p>
            <a:pPr algn="ctr" eaLnBrk="0" hangingPunct="0">
              <a:spcBef>
                <a:spcPct val="50000"/>
              </a:spcBef>
              <a:defRPr/>
            </a:pPr>
            <a:r>
              <a:rPr lang="ar-SA" sz="4400" kern="0" dirty="0">
                <a:solidFill>
                  <a:schemeClr val="accent4"/>
                </a:solidFill>
                <a:latin typeface="+mj-lt"/>
                <a:ea typeface="+mj-ea"/>
                <a:cs typeface="+mj-cs"/>
              </a:rPr>
              <a:t>سلبيات طريقة هربارت</a:t>
            </a:r>
            <a:endParaRPr lang="en-US" sz="4400" kern="0" dirty="0">
              <a:solidFill>
                <a:schemeClr val="accent4"/>
              </a:solidFill>
              <a:latin typeface="+mj-lt"/>
              <a:ea typeface="+mj-ea"/>
              <a:cs typeface="+mj-cs"/>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01379">
                                            <p:bg/>
                                          </p:spTgt>
                                        </p:tgtEl>
                                        <p:attrNameLst>
                                          <p:attrName>style.visibility</p:attrName>
                                        </p:attrNameLst>
                                      </p:cBhvr>
                                      <p:to>
                                        <p:strVal val="visible"/>
                                      </p:to>
                                    </p:set>
                                    <p:anim calcmode="lin" valueType="num">
                                      <p:cBhvr additive="base">
                                        <p:cTn id="7" dur="5000" fill="hold"/>
                                        <p:tgtEl>
                                          <p:spTgt spid="101379">
                                            <p:bg/>
                                          </p:spTgt>
                                        </p:tgtEl>
                                        <p:attrNameLst>
                                          <p:attrName>ppt_x</p:attrName>
                                        </p:attrNameLst>
                                      </p:cBhvr>
                                      <p:tavLst>
                                        <p:tav tm="0">
                                          <p:val>
                                            <p:strVal val="#ppt_x"/>
                                          </p:val>
                                        </p:tav>
                                        <p:tav tm="100000">
                                          <p:val>
                                            <p:strVal val="#ppt_x"/>
                                          </p:val>
                                        </p:tav>
                                      </p:tavLst>
                                    </p:anim>
                                    <p:anim calcmode="lin" valueType="num">
                                      <p:cBhvr additive="base">
                                        <p:cTn id="8" dur="5000" fill="hold"/>
                                        <p:tgtEl>
                                          <p:spTgt spid="101379">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101379">
                                            <p:txEl>
                                              <p:pRg st="0" end="0"/>
                                            </p:txEl>
                                          </p:spTgt>
                                        </p:tgtEl>
                                        <p:attrNameLst>
                                          <p:attrName>style.visibility</p:attrName>
                                        </p:attrNameLst>
                                      </p:cBhvr>
                                      <p:to>
                                        <p:strVal val="visible"/>
                                      </p:to>
                                    </p:set>
                                    <p:anim calcmode="lin" valueType="num">
                                      <p:cBhvr additive="base">
                                        <p:cTn id="13" dur="5000" fill="hold"/>
                                        <p:tgtEl>
                                          <p:spTgt spid="101379">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013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101379">
                                            <p:txEl>
                                              <p:pRg st="1" end="1"/>
                                            </p:txEl>
                                          </p:spTgt>
                                        </p:tgtEl>
                                        <p:attrNameLst>
                                          <p:attrName>style.visibility</p:attrName>
                                        </p:attrNameLst>
                                      </p:cBhvr>
                                      <p:to>
                                        <p:strVal val="visible"/>
                                      </p:to>
                                    </p:set>
                                    <p:anim calcmode="lin" valueType="num">
                                      <p:cBhvr additive="base">
                                        <p:cTn id="19" dur="5000" fill="hold"/>
                                        <p:tgtEl>
                                          <p:spTgt spid="101379">
                                            <p:txEl>
                                              <p:pRg st="1" end="1"/>
                                            </p:txEl>
                                          </p:spTgt>
                                        </p:tgtEl>
                                        <p:attrNameLst>
                                          <p:attrName>ppt_x</p:attrName>
                                        </p:attrNameLst>
                                      </p:cBhvr>
                                      <p:tavLst>
                                        <p:tav tm="0">
                                          <p:val>
                                            <p:strVal val="#ppt_x"/>
                                          </p:val>
                                        </p:tav>
                                        <p:tav tm="100000">
                                          <p:val>
                                            <p:strVal val="#ppt_x"/>
                                          </p:val>
                                        </p:tav>
                                      </p:tavLst>
                                    </p:anim>
                                    <p:anim calcmode="lin" valueType="num">
                                      <p:cBhvr additive="base">
                                        <p:cTn id="20" dur="5000" fill="hold"/>
                                        <p:tgtEl>
                                          <p:spTgt spid="1013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101379">
                                            <p:txEl>
                                              <p:pRg st="2" end="2"/>
                                            </p:txEl>
                                          </p:spTgt>
                                        </p:tgtEl>
                                        <p:attrNameLst>
                                          <p:attrName>style.visibility</p:attrName>
                                        </p:attrNameLst>
                                      </p:cBhvr>
                                      <p:to>
                                        <p:strVal val="visible"/>
                                      </p:to>
                                    </p:set>
                                    <p:anim calcmode="lin" valueType="num">
                                      <p:cBhvr additive="base">
                                        <p:cTn id="25" dur="5000" fill="hold"/>
                                        <p:tgtEl>
                                          <p:spTgt spid="101379">
                                            <p:txEl>
                                              <p:pRg st="2" end="2"/>
                                            </p:txEl>
                                          </p:spTgt>
                                        </p:tgtEl>
                                        <p:attrNameLst>
                                          <p:attrName>ppt_x</p:attrName>
                                        </p:attrNameLst>
                                      </p:cBhvr>
                                      <p:tavLst>
                                        <p:tav tm="0">
                                          <p:val>
                                            <p:strVal val="#ppt_x"/>
                                          </p:val>
                                        </p:tav>
                                        <p:tav tm="100000">
                                          <p:val>
                                            <p:strVal val="#ppt_x"/>
                                          </p:val>
                                        </p:tav>
                                      </p:tavLst>
                                    </p:anim>
                                    <p:anim calcmode="lin" valueType="num">
                                      <p:cBhvr additive="base">
                                        <p:cTn id="26" dur="5000" fill="hold"/>
                                        <p:tgtEl>
                                          <p:spTgt spid="1013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101379">
                                            <p:txEl>
                                              <p:pRg st="3" end="3"/>
                                            </p:txEl>
                                          </p:spTgt>
                                        </p:tgtEl>
                                        <p:attrNameLst>
                                          <p:attrName>style.visibility</p:attrName>
                                        </p:attrNameLst>
                                      </p:cBhvr>
                                      <p:to>
                                        <p:strVal val="visible"/>
                                      </p:to>
                                    </p:set>
                                    <p:anim calcmode="lin" valueType="num">
                                      <p:cBhvr additive="base">
                                        <p:cTn id="31" dur="5000" fill="hold"/>
                                        <p:tgtEl>
                                          <p:spTgt spid="101379">
                                            <p:txEl>
                                              <p:pRg st="3" end="3"/>
                                            </p:txEl>
                                          </p:spTgt>
                                        </p:tgtEl>
                                        <p:attrNameLst>
                                          <p:attrName>ppt_x</p:attrName>
                                        </p:attrNameLst>
                                      </p:cBhvr>
                                      <p:tavLst>
                                        <p:tav tm="0">
                                          <p:val>
                                            <p:strVal val="#ppt_x"/>
                                          </p:val>
                                        </p:tav>
                                        <p:tav tm="100000">
                                          <p:val>
                                            <p:strVal val="#ppt_x"/>
                                          </p:val>
                                        </p:tav>
                                      </p:tavLst>
                                    </p:anim>
                                    <p:anim calcmode="lin" valueType="num">
                                      <p:cBhvr additive="base">
                                        <p:cTn id="32" dur="5000" fill="hold"/>
                                        <p:tgtEl>
                                          <p:spTgt spid="10137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4" fill="hold" grpId="0" nodeType="clickEffect">
                                  <p:stCondLst>
                                    <p:cond delay="0"/>
                                  </p:stCondLst>
                                  <p:childTnLst>
                                    <p:set>
                                      <p:cBhvr>
                                        <p:cTn id="36" dur="1" fill="hold">
                                          <p:stCondLst>
                                            <p:cond delay="0"/>
                                          </p:stCondLst>
                                        </p:cTn>
                                        <p:tgtEl>
                                          <p:spTgt spid="101379">
                                            <p:txEl>
                                              <p:pRg st="5" end="5"/>
                                            </p:txEl>
                                          </p:spTgt>
                                        </p:tgtEl>
                                        <p:attrNameLst>
                                          <p:attrName>style.visibility</p:attrName>
                                        </p:attrNameLst>
                                      </p:cBhvr>
                                      <p:to>
                                        <p:strVal val="visible"/>
                                      </p:to>
                                    </p:set>
                                    <p:anim calcmode="lin" valueType="num">
                                      <p:cBhvr additive="base">
                                        <p:cTn id="37" dur="5000" fill="hold"/>
                                        <p:tgtEl>
                                          <p:spTgt spid="101379">
                                            <p:txEl>
                                              <p:pRg st="5" end="5"/>
                                            </p:txEl>
                                          </p:spTgt>
                                        </p:tgtEl>
                                        <p:attrNameLst>
                                          <p:attrName>ppt_x</p:attrName>
                                        </p:attrNameLst>
                                      </p:cBhvr>
                                      <p:tavLst>
                                        <p:tav tm="0">
                                          <p:val>
                                            <p:strVal val="#ppt_x"/>
                                          </p:val>
                                        </p:tav>
                                        <p:tav tm="100000">
                                          <p:val>
                                            <p:strVal val="#ppt_x"/>
                                          </p:val>
                                        </p:tav>
                                      </p:tavLst>
                                    </p:anim>
                                    <p:anim calcmode="lin" valueType="num">
                                      <p:cBhvr additive="base">
                                        <p:cTn id="38" dur="5000" fill="hold"/>
                                        <p:tgtEl>
                                          <p:spTgt spid="10137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0205"/>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a:ln w="9525">
            <a:noFill/>
            <a:miter lim="800000"/>
            <a:headEnd/>
            <a:tailEnd/>
          </a:ln>
        </p:spPr>
      </p:pic>
      <p:sp>
        <p:nvSpPr>
          <p:cNvPr id="20485" name="AutoShape 5"/>
          <p:cNvSpPr>
            <a:spLocks noChangeArrowheads="1"/>
          </p:cNvSpPr>
          <p:nvPr/>
        </p:nvSpPr>
        <p:spPr bwMode="auto">
          <a:xfrm>
            <a:off x="1979613" y="188913"/>
            <a:ext cx="5184775" cy="863600"/>
          </a:xfrm>
          <a:prstGeom prst="roundRect">
            <a:avLst>
              <a:gd name="adj" fmla="val 16667"/>
            </a:avLst>
          </a:prstGeom>
          <a:gradFill rotWithShape="1">
            <a:gsLst>
              <a:gs pos="0">
                <a:srgbClr val="B2B2B2"/>
              </a:gs>
              <a:gs pos="100000">
                <a:srgbClr val="FFFFCC"/>
              </a:gs>
            </a:gsLst>
            <a:lin ang="5400000" scaled="1"/>
          </a:gradFill>
          <a:ln w="9525">
            <a:solidFill>
              <a:schemeClr val="tx1"/>
            </a:solidFill>
            <a:round/>
            <a:headEnd/>
            <a:tailEnd/>
          </a:ln>
        </p:spPr>
        <p:txBody>
          <a:bodyPr wrap="none" anchor="ctr"/>
          <a:lstStyle/>
          <a:p>
            <a:pPr algn="ctr"/>
            <a:r>
              <a:rPr lang="ar-SA" sz="4400" b="1"/>
              <a:t>طريقة حل المشكلات</a:t>
            </a:r>
            <a:endParaRPr lang="en-US" sz="4400" b="1"/>
          </a:p>
        </p:txBody>
      </p:sp>
      <p:sp>
        <p:nvSpPr>
          <p:cNvPr id="20486" name="AutoShape 6"/>
          <p:cNvSpPr>
            <a:spLocks noChangeArrowheads="1"/>
          </p:cNvSpPr>
          <p:nvPr/>
        </p:nvSpPr>
        <p:spPr bwMode="auto">
          <a:xfrm>
            <a:off x="3851275" y="2060575"/>
            <a:ext cx="4968875" cy="649288"/>
          </a:xfrm>
          <a:prstGeom prst="roundRect">
            <a:avLst>
              <a:gd name="adj" fmla="val 16667"/>
            </a:avLst>
          </a:prstGeom>
          <a:gradFill rotWithShape="1">
            <a:gsLst>
              <a:gs pos="0">
                <a:srgbClr val="B2B2B2"/>
              </a:gs>
              <a:gs pos="100000">
                <a:srgbClr val="FFFFCC"/>
              </a:gs>
            </a:gsLst>
            <a:lin ang="5400000" scaled="1"/>
          </a:gradFill>
          <a:ln w="9525">
            <a:solidFill>
              <a:schemeClr val="tx1"/>
            </a:solidFill>
            <a:round/>
            <a:headEnd/>
            <a:tailEnd/>
          </a:ln>
        </p:spPr>
        <p:txBody>
          <a:bodyPr wrap="none" anchor="ctr"/>
          <a:lstStyle/>
          <a:p>
            <a:pPr algn="ctr"/>
            <a:r>
              <a:rPr lang="ar-SA" sz="3600" b="1"/>
              <a:t>مفهوم طريقة حل المشكلات</a:t>
            </a:r>
            <a:endParaRPr lang="en-US" sz="3600" b="1"/>
          </a:p>
        </p:txBody>
      </p:sp>
      <p:sp>
        <p:nvSpPr>
          <p:cNvPr id="20487" name="Rectangle 7"/>
          <p:cNvSpPr>
            <a:spLocks noChangeArrowheads="1"/>
          </p:cNvSpPr>
          <p:nvPr/>
        </p:nvSpPr>
        <p:spPr bwMode="auto">
          <a:xfrm>
            <a:off x="642938" y="3071813"/>
            <a:ext cx="7991475" cy="2805112"/>
          </a:xfrm>
          <a:prstGeom prst="rect">
            <a:avLst/>
          </a:prstGeom>
          <a:solidFill>
            <a:schemeClr val="bg2">
              <a:alpha val="47058"/>
            </a:schemeClr>
          </a:solidFill>
          <a:ln w="9525">
            <a:noFill/>
            <a:miter lim="800000"/>
            <a:headEnd/>
            <a:tailEnd/>
          </a:ln>
        </p:spPr>
        <p:txBody>
          <a:bodyPr wrap="none" anchor="ctr"/>
          <a:lstStyle/>
          <a:p>
            <a:r>
              <a:rPr lang="ar-SA" sz="3200" b="1"/>
              <a:t>1-     سلوك ينظم المفاهيم التي سبق تعلمها بطريقة تساعد</a:t>
            </a:r>
          </a:p>
          <a:p>
            <a:r>
              <a:rPr lang="ar-SA" sz="3200" b="1"/>
              <a:t> على تطبيقها في المشكله التي تواجه المتعلم ..</a:t>
            </a:r>
            <a:endParaRPr lang="en-US" sz="3200" b="1"/>
          </a:p>
          <a:p>
            <a:r>
              <a:rPr lang="ar-SA" sz="3200" b="1"/>
              <a:t>2-     النشاط والإجراءات التي يقوم بها المتعلم عند مواجهة </a:t>
            </a:r>
          </a:p>
          <a:p>
            <a:r>
              <a:rPr lang="ar-SA" sz="3200" b="1"/>
              <a:t>موقف للتغلب على الصعوبات التي تحول دون وصوله للحل ..</a:t>
            </a:r>
            <a:endParaRPr lang="en-US" sz="3200" b="1"/>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blinds(horizontal)">
                                      <p:cBhvr>
                                        <p:cTn id="7" dur="500"/>
                                        <p:tgtEl>
                                          <p:spTgt spid="2048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blinds(horizontal)">
                                      <p:cBhvr>
                                        <p:cTn id="12" dur="500"/>
                                        <p:tgtEl>
                                          <p:spTgt spid="20486"/>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20487"/>
                                        </p:tgtEl>
                                        <p:attrNameLst>
                                          <p:attrName>style.visibility</p:attrName>
                                        </p:attrNameLst>
                                      </p:cBhvr>
                                      <p:to>
                                        <p:strVal val="visible"/>
                                      </p:to>
                                    </p:set>
                                    <p:anim calcmode="lin" valueType="num">
                                      <p:cBhvr additive="base">
                                        <p:cTn id="17" dur="5000" fill="hold"/>
                                        <p:tgtEl>
                                          <p:spTgt spid="20487"/>
                                        </p:tgtEl>
                                        <p:attrNameLst>
                                          <p:attrName>ppt_x</p:attrName>
                                        </p:attrNameLst>
                                      </p:cBhvr>
                                      <p:tavLst>
                                        <p:tav tm="0">
                                          <p:val>
                                            <p:strVal val="#ppt_x"/>
                                          </p:val>
                                        </p:tav>
                                        <p:tav tm="100000">
                                          <p:val>
                                            <p:strVal val="#ppt_x"/>
                                          </p:val>
                                        </p:tav>
                                      </p:tavLst>
                                    </p:anim>
                                    <p:anim calcmode="lin" valueType="num">
                                      <p:cBhvr additive="base">
                                        <p:cTn id="18" dur="5000" fill="hold"/>
                                        <p:tgtEl>
                                          <p:spTgt spid="204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nimBg="1"/>
      <p:bldP spid="20486" grpId="0" animBg="1"/>
      <p:bldP spid="2048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0205"/>
          <p:cNvPicPr>
            <a:picLocks noChangeAspect="1" noChangeArrowheads="1"/>
          </p:cNvPicPr>
          <p:nvPr/>
        </p:nvPicPr>
        <p:blipFill>
          <a:blip r:embed="rId2" cstate="print">
            <a:lum bright="-20000"/>
          </a:blip>
          <a:srcRect/>
          <a:stretch>
            <a:fillRect/>
          </a:stretch>
        </p:blipFill>
        <p:spPr bwMode="auto">
          <a:xfrm>
            <a:off x="0" y="0"/>
            <a:ext cx="9144000" cy="6858000"/>
          </a:xfrm>
          <a:prstGeom prst="rect">
            <a:avLst/>
          </a:prstGeom>
          <a:noFill/>
          <a:ln w="9525">
            <a:noFill/>
            <a:miter lim="800000"/>
            <a:headEnd/>
            <a:tailEnd/>
          </a:ln>
        </p:spPr>
      </p:pic>
      <p:sp>
        <p:nvSpPr>
          <p:cNvPr id="20485" name="AutoShape 5"/>
          <p:cNvSpPr>
            <a:spLocks noChangeArrowheads="1"/>
          </p:cNvSpPr>
          <p:nvPr/>
        </p:nvSpPr>
        <p:spPr bwMode="auto">
          <a:xfrm>
            <a:off x="1979613" y="188913"/>
            <a:ext cx="5184775" cy="863600"/>
          </a:xfrm>
          <a:prstGeom prst="roundRect">
            <a:avLst>
              <a:gd name="adj" fmla="val 16667"/>
            </a:avLst>
          </a:prstGeom>
          <a:gradFill rotWithShape="1">
            <a:gsLst>
              <a:gs pos="0">
                <a:srgbClr val="B2B2B2"/>
              </a:gs>
              <a:gs pos="100000">
                <a:srgbClr val="FFFFCC"/>
              </a:gs>
            </a:gsLst>
            <a:lin ang="5400000" scaled="1"/>
          </a:gradFill>
          <a:ln w="9525">
            <a:solidFill>
              <a:schemeClr val="tx1"/>
            </a:solidFill>
            <a:round/>
            <a:headEnd/>
            <a:tailEnd/>
          </a:ln>
        </p:spPr>
        <p:txBody>
          <a:bodyPr wrap="none" anchor="ctr"/>
          <a:lstStyle/>
          <a:p>
            <a:pPr algn="ctr"/>
            <a:r>
              <a:rPr lang="ar-SA" sz="4400" b="1"/>
              <a:t>طريقة حل المشكلات</a:t>
            </a:r>
            <a:endParaRPr lang="en-US" sz="4400" b="1"/>
          </a:p>
        </p:txBody>
      </p:sp>
      <p:sp>
        <p:nvSpPr>
          <p:cNvPr id="20486" name="AutoShape 6"/>
          <p:cNvSpPr>
            <a:spLocks noChangeArrowheads="1"/>
          </p:cNvSpPr>
          <p:nvPr/>
        </p:nvSpPr>
        <p:spPr bwMode="auto">
          <a:xfrm>
            <a:off x="3786188" y="2000250"/>
            <a:ext cx="4968875" cy="649288"/>
          </a:xfrm>
          <a:prstGeom prst="roundRect">
            <a:avLst>
              <a:gd name="adj" fmla="val 16667"/>
            </a:avLst>
          </a:prstGeom>
          <a:gradFill rotWithShape="1">
            <a:gsLst>
              <a:gs pos="0">
                <a:srgbClr val="B2B2B2"/>
              </a:gs>
              <a:gs pos="100000">
                <a:srgbClr val="FFFFCC"/>
              </a:gs>
            </a:gsLst>
            <a:lin ang="5400000" scaled="1"/>
          </a:gradFill>
          <a:ln w="9525">
            <a:solidFill>
              <a:schemeClr val="tx1"/>
            </a:solidFill>
            <a:round/>
            <a:headEnd/>
            <a:tailEnd/>
          </a:ln>
        </p:spPr>
        <p:txBody>
          <a:bodyPr wrap="none" anchor="ctr"/>
          <a:lstStyle/>
          <a:p>
            <a:pPr algn="ctr"/>
            <a:r>
              <a:rPr lang="ar-SA" sz="3600" b="1"/>
              <a:t>خطوات حل المشكلات ..:</a:t>
            </a:r>
            <a:endParaRPr lang="en-US" sz="3600" b="1"/>
          </a:p>
        </p:txBody>
      </p:sp>
      <p:sp>
        <p:nvSpPr>
          <p:cNvPr id="20487" name="Rectangle 7"/>
          <p:cNvSpPr>
            <a:spLocks noChangeArrowheads="1"/>
          </p:cNvSpPr>
          <p:nvPr/>
        </p:nvSpPr>
        <p:spPr bwMode="auto">
          <a:xfrm>
            <a:off x="642938" y="2786063"/>
            <a:ext cx="7991475" cy="3571875"/>
          </a:xfrm>
          <a:prstGeom prst="rect">
            <a:avLst/>
          </a:prstGeom>
          <a:solidFill>
            <a:schemeClr val="bg2">
              <a:alpha val="65881"/>
            </a:schemeClr>
          </a:solidFill>
          <a:ln w="9525">
            <a:noFill/>
            <a:miter lim="800000"/>
            <a:headEnd/>
            <a:tailEnd/>
          </a:ln>
        </p:spPr>
        <p:txBody>
          <a:bodyPr wrap="none" anchor="ctr"/>
          <a:lstStyle/>
          <a:p>
            <a:endParaRPr lang="en-US" sz="3200"/>
          </a:p>
          <a:p>
            <a:r>
              <a:rPr lang="ar-SA" sz="3200" b="1"/>
              <a:t>1-     الإحساس بالمشكله ..</a:t>
            </a:r>
            <a:endParaRPr lang="en-US" sz="3200" b="1"/>
          </a:p>
          <a:p>
            <a:r>
              <a:rPr lang="ar-SA" sz="3200" b="1"/>
              <a:t>2-     تحديد المشكله ..</a:t>
            </a:r>
            <a:endParaRPr lang="en-US" sz="3200" b="1"/>
          </a:p>
          <a:p>
            <a:r>
              <a:rPr lang="ar-SA" sz="3200" b="1"/>
              <a:t>3-     جمع البيانات ..</a:t>
            </a:r>
            <a:endParaRPr lang="en-US" sz="3200" b="1"/>
          </a:p>
          <a:p>
            <a:r>
              <a:rPr lang="ar-SA" sz="3200" b="1"/>
              <a:t>4-     وضع الفروض ..</a:t>
            </a:r>
            <a:endParaRPr lang="en-US" sz="3200" b="1"/>
          </a:p>
          <a:p>
            <a:r>
              <a:rPr lang="ar-SA" sz="3200" b="1"/>
              <a:t>5-     التحقق من صحة الفروض ..</a:t>
            </a:r>
            <a:endParaRPr lang="en-US" sz="3200" b="1"/>
          </a:p>
          <a:p>
            <a:r>
              <a:rPr lang="ar-SA" sz="3200" b="1"/>
              <a:t>6-     الوصول الى حل المشكله ..</a:t>
            </a:r>
            <a:endParaRPr lang="en-US" sz="3200" b="1"/>
          </a:p>
          <a:p>
            <a:r>
              <a:rPr lang="ar-SA" sz="3200"/>
              <a:t> </a:t>
            </a:r>
            <a:endParaRPr lang="en-US" sz="32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blinds(horizontal)">
                                      <p:cBhvr>
                                        <p:cTn id="7" dur="500"/>
                                        <p:tgtEl>
                                          <p:spTgt spid="2048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486"/>
                                        </p:tgtEl>
                                        <p:attrNameLst>
                                          <p:attrName>style.visibility</p:attrName>
                                        </p:attrNameLst>
                                      </p:cBhvr>
                                      <p:to>
                                        <p:strVal val="visible"/>
                                      </p:to>
                                    </p:set>
                                    <p:animEffect transition="in" filter="blinds(horizontal)">
                                      <p:cBhvr>
                                        <p:cTn id="12" dur="500"/>
                                        <p:tgtEl>
                                          <p:spTgt spid="20486"/>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20487"/>
                                        </p:tgtEl>
                                        <p:attrNameLst>
                                          <p:attrName>style.visibility</p:attrName>
                                        </p:attrNameLst>
                                      </p:cBhvr>
                                      <p:to>
                                        <p:strVal val="visible"/>
                                      </p:to>
                                    </p:set>
                                    <p:anim calcmode="lin" valueType="num">
                                      <p:cBhvr additive="base">
                                        <p:cTn id="17" dur="5000" fill="hold"/>
                                        <p:tgtEl>
                                          <p:spTgt spid="20487"/>
                                        </p:tgtEl>
                                        <p:attrNameLst>
                                          <p:attrName>ppt_x</p:attrName>
                                        </p:attrNameLst>
                                      </p:cBhvr>
                                      <p:tavLst>
                                        <p:tav tm="0">
                                          <p:val>
                                            <p:strVal val="#ppt_x"/>
                                          </p:val>
                                        </p:tav>
                                        <p:tav tm="100000">
                                          <p:val>
                                            <p:strVal val="#ppt_x"/>
                                          </p:val>
                                        </p:tav>
                                      </p:tavLst>
                                    </p:anim>
                                    <p:anim calcmode="lin" valueType="num">
                                      <p:cBhvr additive="base">
                                        <p:cTn id="18" dur="5000" fill="hold"/>
                                        <p:tgtEl>
                                          <p:spTgt spid="204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animBg="1"/>
      <p:bldP spid="20486" grpId="0" animBg="1"/>
      <p:bldP spid="2048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0205"/>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a:ln w="9525">
            <a:noFill/>
            <a:miter lim="800000"/>
            <a:headEnd/>
            <a:tailEnd/>
          </a:ln>
        </p:spPr>
      </p:pic>
      <p:sp>
        <p:nvSpPr>
          <p:cNvPr id="23555" name="AutoShape 3"/>
          <p:cNvSpPr>
            <a:spLocks noChangeArrowheads="1"/>
          </p:cNvSpPr>
          <p:nvPr/>
        </p:nvSpPr>
        <p:spPr bwMode="auto">
          <a:xfrm>
            <a:off x="1979613" y="188913"/>
            <a:ext cx="5184775" cy="647700"/>
          </a:xfrm>
          <a:prstGeom prst="roundRect">
            <a:avLst>
              <a:gd name="adj" fmla="val 16667"/>
            </a:avLst>
          </a:prstGeom>
          <a:gradFill rotWithShape="1">
            <a:gsLst>
              <a:gs pos="0">
                <a:srgbClr val="B2B2B2"/>
              </a:gs>
              <a:gs pos="100000">
                <a:srgbClr val="FFFFCC"/>
              </a:gs>
            </a:gsLst>
            <a:lin ang="5400000" scaled="1"/>
          </a:gradFill>
          <a:ln w="9525">
            <a:solidFill>
              <a:schemeClr val="tx1"/>
            </a:solidFill>
            <a:round/>
            <a:headEnd/>
            <a:tailEnd/>
          </a:ln>
        </p:spPr>
        <p:txBody>
          <a:bodyPr wrap="none" anchor="ctr"/>
          <a:lstStyle/>
          <a:p>
            <a:pPr algn="ctr"/>
            <a:r>
              <a:rPr lang="ar-SA" sz="4400" b="1"/>
              <a:t>طريقة حل المشكلات</a:t>
            </a:r>
            <a:endParaRPr lang="en-US" sz="4400" b="1"/>
          </a:p>
        </p:txBody>
      </p:sp>
      <p:sp>
        <p:nvSpPr>
          <p:cNvPr id="23556" name="AutoShape 4"/>
          <p:cNvSpPr>
            <a:spLocks noChangeArrowheads="1"/>
          </p:cNvSpPr>
          <p:nvPr/>
        </p:nvSpPr>
        <p:spPr bwMode="auto">
          <a:xfrm>
            <a:off x="4175125" y="1052513"/>
            <a:ext cx="4968875" cy="649287"/>
          </a:xfrm>
          <a:prstGeom prst="roundRect">
            <a:avLst>
              <a:gd name="adj" fmla="val 16667"/>
            </a:avLst>
          </a:prstGeom>
          <a:gradFill rotWithShape="1">
            <a:gsLst>
              <a:gs pos="0">
                <a:srgbClr val="B2B2B2"/>
              </a:gs>
              <a:gs pos="100000">
                <a:srgbClr val="FFFFCC"/>
              </a:gs>
            </a:gsLst>
            <a:lin ang="5400000" scaled="1"/>
          </a:gradFill>
          <a:ln w="9525">
            <a:solidFill>
              <a:schemeClr val="tx1"/>
            </a:solidFill>
            <a:round/>
            <a:headEnd/>
            <a:tailEnd/>
          </a:ln>
        </p:spPr>
        <p:txBody>
          <a:bodyPr wrap="none" anchor="ctr"/>
          <a:lstStyle/>
          <a:p>
            <a:pPr algn="ctr"/>
            <a:r>
              <a:rPr lang="ar-SA" sz="3600" b="1"/>
              <a:t>مزايا طريقة حل المشكلات</a:t>
            </a:r>
            <a:endParaRPr lang="en-US" sz="3600" b="1"/>
          </a:p>
        </p:txBody>
      </p:sp>
      <p:sp>
        <p:nvSpPr>
          <p:cNvPr id="23557" name="Text Box 5"/>
          <p:cNvSpPr txBox="1">
            <a:spLocks noChangeArrowheads="1"/>
          </p:cNvSpPr>
          <p:nvPr/>
        </p:nvSpPr>
        <p:spPr bwMode="auto">
          <a:xfrm>
            <a:off x="539750" y="2205038"/>
            <a:ext cx="8280400" cy="3416300"/>
          </a:xfrm>
          <a:prstGeom prst="rect">
            <a:avLst/>
          </a:prstGeom>
          <a:solidFill>
            <a:schemeClr val="bg2">
              <a:alpha val="65097"/>
            </a:schemeClr>
          </a:solidFill>
          <a:ln w="9525">
            <a:noFill/>
            <a:miter lim="800000"/>
            <a:headEnd/>
            <a:tailEnd/>
          </a:ln>
        </p:spPr>
        <p:txBody>
          <a:bodyPr>
            <a:spAutoFit/>
          </a:bodyPr>
          <a:lstStyle/>
          <a:p>
            <a:r>
              <a:rPr lang="ar-SA" sz="3600" b="1"/>
              <a:t>1- تنمي القدره على التفكير لدى المتعلم ..</a:t>
            </a:r>
            <a:endParaRPr lang="en-US" sz="3600" b="1"/>
          </a:p>
          <a:p>
            <a:r>
              <a:rPr lang="ar-SA" sz="3600" b="1"/>
              <a:t>2- تساعد المتعلم على تنمية مهارات استخدام المراجع العلميه ..</a:t>
            </a:r>
            <a:endParaRPr lang="en-US" sz="3600" b="1"/>
          </a:p>
          <a:p>
            <a:r>
              <a:rPr lang="ar-SA" sz="3600" b="1"/>
              <a:t>3- تساعد المتعلم على ابراز شخصيته ..</a:t>
            </a:r>
            <a:endParaRPr lang="en-US" sz="3600" b="1"/>
          </a:p>
          <a:p>
            <a:r>
              <a:rPr lang="ar-SA" sz="3600" b="1"/>
              <a:t>4- تعين المتعلم على تنمية المنهج العلمي واستخدامه  في حياته العلميه والعمليه ..</a:t>
            </a:r>
            <a:endParaRPr lang="en-US" sz="3600" b="1"/>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linds(horizontal)">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blinds(horizontal)">
                                      <p:cBhvr>
                                        <p:cTn id="12" dur="500"/>
                                        <p:tgtEl>
                                          <p:spTgt spid="23556"/>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23557"/>
                                        </p:tgtEl>
                                        <p:attrNameLst>
                                          <p:attrName>style.visibility</p:attrName>
                                        </p:attrNameLst>
                                      </p:cBhvr>
                                      <p:to>
                                        <p:strVal val="visible"/>
                                      </p:to>
                                    </p:set>
                                    <p:anim calcmode="lin" valueType="num">
                                      <p:cBhvr additive="base">
                                        <p:cTn id="17" dur="5000" fill="hold"/>
                                        <p:tgtEl>
                                          <p:spTgt spid="23557"/>
                                        </p:tgtEl>
                                        <p:attrNameLst>
                                          <p:attrName>ppt_x</p:attrName>
                                        </p:attrNameLst>
                                      </p:cBhvr>
                                      <p:tavLst>
                                        <p:tav tm="0">
                                          <p:val>
                                            <p:strVal val="#ppt_x"/>
                                          </p:val>
                                        </p:tav>
                                        <p:tav tm="100000">
                                          <p:val>
                                            <p:strVal val="#ppt_x"/>
                                          </p:val>
                                        </p:tav>
                                      </p:tavLst>
                                    </p:anim>
                                    <p:anim calcmode="lin" valueType="num">
                                      <p:cBhvr additive="base">
                                        <p:cTn id="18" dur="5000" fill="hold"/>
                                        <p:tgtEl>
                                          <p:spTgt spid="235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23556" grpId="0" animBg="1"/>
      <p:bldP spid="2355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0205"/>
          <p:cNvPicPr>
            <a:picLocks noChangeAspect="1" noChangeArrowheads="1"/>
          </p:cNvPicPr>
          <p:nvPr/>
        </p:nvPicPr>
        <p:blipFill>
          <a:blip r:embed="rId2" cstate="print">
            <a:lum bright="-10000"/>
          </a:blip>
          <a:srcRect/>
          <a:stretch>
            <a:fillRect/>
          </a:stretch>
        </p:blipFill>
        <p:spPr bwMode="auto">
          <a:xfrm>
            <a:off x="0" y="0"/>
            <a:ext cx="9144000" cy="6858000"/>
          </a:xfrm>
          <a:prstGeom prst="rect">
            <a:avLst/>
          </a:prstGeom>
          <a:noFill/>
          <a:ln w="9525">
            <a:noFill/>
            <a:miter lim="800000"/>
            <a:headEnd/>
            <a:tailEnd/>
          </a:ln>
        </p:spPr>
      </p:pic>
      <p:sp>
        <p:nvSpPr>
          <p:cNvPr id="24579" name="AutoShape 3"/>
          <p:cNvSpPr>
            <a:spLocks noChangeArrowheads="1"/>
          </p:cNvSpPr>
          <p:nvPr/>
        </p:nvSpPr>
        <p:spPr bwMode="auto">
          <a:xfrm>
            <a:off x="2051050" y="476250"/>
            <a:ext cx="5184775" cy="647700"/>
          </a:xfrm>
          <a:prstGeom prst="roundRect">
            <a:avLst>
              <a:gd name="adj" fmla="val 16667"/>
            </a:avLst>
          </a:prstGeom>
          <a:gradFill rotWithShape="1">
            <a:gsLst>
              <a:gs pos="0">
                <a:srgbClr val="B2B2B2"/>
              </a:gs>
              <a:gs pos="100000">
                <a:srgbClr val="FFFFCC"/>
              </a:gs>
            </a:gsLst>
            <a:lin ang="5400000" scaled="1"/>
          </a:gradFill>
          <a:ln w="9525">
            <a:solidFill>
              <a:schemeClr val="tx1"/>
            </a:solidFill>
            <a:round/>
            <a:headEnd/>
            <a:tailEnd/>
          </a:ln>
        </p:spPr>
        <p:txBody>
          <a:bodyPr wrap="none" anchor="ctr"/>
          <a:lstStyle/>
          <a:p>
            <a:pPr algn="ctr"/>
            <a:r>
              <a:rPr lang="ar-SA" sz="4400" b="1"/>
              <a:t>طريقة حل المشكلات</a:t>
            </a:r>
            <a:endParaRPr lang="en-US" sz="4400" b="1"/>
          </a:p>
        </p:txBody>
      </p:sp>
      <p:sp>
        <p:nvSpPr>
          <p:cNvPr id="24580" name="AutoShape 4"/>
          <p:cNvSpPr>
            <a:spLocks noChangeArrowheads="1"/>
          </p:cNvSpPr>
          <p:nvPr/>
        </p:nvSpPr>
        <p:spPr bwMode="auto">
          <a:xfrm>
            <a:off x="3929063" y="1500188"/>
            <a:ext cx="4968875" cy="649287"/>
          </a:xfrm>
          <a:prstGeom prst="roundRect">
            <a:avLst>
              <a:gd name="adj" fmla="val 16667"/>
            </a:avLst>
          </a:prstGeom>
          <a:gradFill rotWithShape="1">
            <a:gsLst>
              <a:gs pos="0">
                <a:srgbClr val="B2B2B2"/>
              </a:gs>
              <a:gs pos="100000">
                <a:srgbClr val="FFFFCC"/>
              </a:gs>
            </a:gsLst>
            <a:lin ang="5400000" scaled="1"/>
          </a:gradFill>
          <a:ln w="9525">
            <a:solidFill>
              <a:schemeClr val="tx1"/>
            </a:solidFill>
            <a:round/>
            <a:headEnd/>
            <a:tailEnd/>
          </a:ln>
        </p:spPr>
        <p:txBody>
          <a:bodyPr wrap="none" anchor="ctr"/>
          <a:lstStyle/>
          <a:p>
            <a:pPr algn="ctr"/>
            <a:r>
              <a:rPr lang="ar-SA" sz="3600" b="1"/>
              <a:t>عيوب طريقة حل المشكلات</a:t>
            </a:r>
            <a:endParaRPr lang="en-US" sz="3600" b="1"/>
          </a:p>
        </p:txBody>
      </p:sp>
      <p:sp>
        <p:nvSpPr>
          <p:cNvPr id="24581" name="Text Box 5"/>
          <p:cNvSpPr txBox="1">
            <a:spLocks noChangeArrowheads="1"/>
          </p:cNvSpPr>
          <p:nvPr/>
        </p:nvSpPr>
        <p:spPr bwMode="auto">
          <a:xfrm>
            <a:off x="395288" y="2708275"/>
            <a:ext cx="8280400" cy="2308225"/>
          </a:xfrm>
          <a:prstGeom prst="rect">
            <a:avLst/>
          </a:prstGeom>
          <a:solidFill>
            <a:schemeClr val="bg2">
              <a:alpha val="65097"/>
            </a:schemeClr>
          </a:solidFill>
          <a:ln w="9525">
            <a:noFill/>
            <a:miter lim="800000"/>
            <a:headEnd/>
            <a:tailEnd/>
          </a:ln>
        </p:spPr>
        <p:txBody>
          <a:bodyPr>
            <a:spAutoFit/>
          </a:bodyPr>
          <a:lstStyle/>
          <a:p>
            <a:r>
              <a:rPr lang="ar-SA" sz="3600" b="1"/>
              <a:t>1- تحتاج الى وقت طويل مما يؤدي الى تأخير المتعلم عن دراسة المقررات الأخرى .</a:t>
            </a:r>
            <a:endParaRPr lang="en-US" sz="3600" b="1"/>
          </a:p>
          <a:p>
            <a:r>
              <a:rPr lang="ar-SA" sz="3600" b="1"/>
              <a:t>2- يستدعي نجاح الطريقه الى توافر المراجع والدوريات لجمع المعلومات ...</a:t>
            </a:r>
            <a:endParaRPr lang="en-US" sz="3600" b="1"/>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linds(horizontal)">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24580"/>
                                        </p:tgtEl>
                                        <p:attrNameLst>
                                          <p:attrName>style.visibility</p:attrName>
                                        </p:attrNameLst>
                                      </p:cBhvr>
                                      <p:to>
                                        <p:strVal val="visible"/>
                                      </p:to>
                                    </p:set>
                                    <p:anim calcmode="lin" valueType="num">
                                      <p:cBhvr additive="base">
                                        <p:cTn id="12" dur="5000" fill="hold"/>
                                        <p:tgtEl>
                                          <p:spTgt spid="24580"/>
                                        </p:tgtEl>
                                        <p:attrNameLst>
                                          <p:attrName>ppt_x</p:attrName>
                                        </p:attrNameLst>
                                      </p:cBhvr>
                                      <p:tavLst>
                                        <p:tav tm="0">
                                          <p:val>
                                            <p:strVal val="#ppt_x"/>
                                          </p:val>
                                        </p:tav>
                                        <p:tav tm="100000">
                                          <p:val>
                                            <p:strVal val="#ppt_x"/>
                                          </p:val>
                                        </p:tav>
                                      </p:tavLst>
                                    </p:anim>
                                    <p:anim calcmode="lin" valueType="num">
                                      <p:cBhvr additive="base">
                                        <p:cTn id="13" dur="50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24581"/>
                                        </p:tgtEl>
                                        <p:attrNameLst>
                                          <p:attrName>style.visibility</p:attrName>
                                        </p:attrNameLst>
                                      </p:cBhvr>
                                      <p:to>
                                        <p:strVal val="visible"/>
                                      </p:to>
                                    </p:set>
                                    <p:anim calcmode="lin" valueType="num">
                                      <p:cBhvr additive="base">
                                        <p:cTn id="18" dur="5000" fill="hold"/>
                                        <p:tgtEl>
                                          <p:spTgt spid="24581"/>
                                        </p:tgtEl>
                                        <p:attrNameLst>
                                          <p:attrName>ppt_x</p:attrName>
                                        </p:attrNameLst>
                                      </p:cBhvr>
                                      <p:tavLst>
                                        <p:tav tm="0">
                                          <p:val>
                                            <p:strVal val="#ppt_x"/>
                                          </p:val>
                                        </p:tav>
                                        <p:tav tm="100000">
                                          <p:val>
                                            <p:strVal val="#ppt_x"/>
                                          </p:val>
                                        </p:tav>
                                      </p:tavLst>
                                    </p:anim>
                                    <p:anim calcmode="lin" valueType="num">
                                      <p:cBhvr additive="base">
                                        <p:cTn id="19" dur="5000" fill="hold"/>
                                        <p:tgtEl>
                                          <p:spTgt spid="245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P spid="24580" grpId="0" animBg="1"/>
      <p:bldP spid="2458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descr="CAIRGPS6"/>
          <p:cNvPicPr>
            <a:picLocks noChangeAspect="1" noChangeArrowheads="1"/>
          </p:cNvPicPr>
          <p:nvPr/>
        </p:nvPicPr>
        <p:blipFill>
          <a:blip r:embed="rId2" cstate="print"/>
          <a:srcRect/>
          <a:stretch>
            <a:fillRect/>
          </a:stretch>
        </p:blipFill>
        <p:spPr bwMode="auto">
          <a:xfrm>
            <a:off x="0" y="0"/>
            <a:ext cx="9144000" cy="7262813"/>
          </a:xfrm>
          <a:prstGeom prst="rect">
            <a:avLst/>
          </a:prstGeom>
          <a:noFill/>
          <a:ln w="9525">
            <a:noFill/>
            <a:miter lim="800000"/>
            <a:headEnd/>
            <a:tailEnd/>
          </a:ln>
        </p:spPr>
      </p:pic>
      <p:sp>
        <p:nvSpPr>
          <p:cNvPr id="50181" name="AutoShape 5"/>
          <p:cNvSpPr>
            <a:spLocks noChangeArrowheads="1"/>
          </p:cNvSpPr>
          <p:nvPr/>
        </p:nvSpPr>
        <p:spPr bwMode="auto">
          <a:xfrm>
            <a:off x="2771775" y="1125538"/>
            <a:ext cx="5643563" cy="720725"/>
          </a:xfrm>
          <a:prstGeom prst="roundRect">
            <a:avLst>
              <a:gd name="adj" fmla="val 16667"/>
            </a:avLst>
          </a:prstGeom>
          <a:gradFill rotWithShape="1">
            <a:gsLst>
              <a:gs pos="0">
                <a:srgbClr val="0000FF"/>
              </a:gs>
              <a:gs pos="100000">
                <a:schemeClr val="bg1"/>
              </a:gs>
            </a:gsLst>
            <a:lin ang="5400000" scaled="1"/>
          </a:gradFill>
          <a:ln w="9525">
            <a:solidFill>
              <a:schemeClr val="tx1"/>
            </a:solidFill>
            <a:round/>
            <a:headEnd/>
            <a:tailEnd/>
          </a:ln>
        </p:spPr>
        <p:txBody>
          <a:bodyPr wrap="none" anchor="ctr"/>
          <a:lstStyle/>
          <a:p>
            <a:r>
              <a:rPr lang="ar-SA" sz="4800" b="1"/>
              <a:t>هـ)- طريقة العرض العلمي ..</a:t>
            </a:r>
            <a:endParaRPr lang="en-US" sz="4800"/>
          </a:p>
        </p:txBody>
      </p:sp>
      <p:sp>
        <p:nvSpPr>
          <p:cNvPr id="50183" name="Text Box 7"/>
          <p:cNvSpPr txBox="1">
            <a:spLocks noChangeArrowheads="1"/>
          </p:cNvSpPr>
          <p:nvPr/>
        </p:nvSpPr>
        <p:spPr bwMode="auto">
          <a:xfrm>
            <a:off x="323850" y="3068638"/>
            <a:ext cx="8642350" cy="3046412"/>
          </a:xfrm>
          <a:prstGeom prst="rect">
            <a:avLst/>
          </a:prstGeom>
          <a:solidFill>
            <a:schemeClr val="bg1">
              <a:alpha val="70195"/>
            </a:schemeClr>
          </a:solidFill>
          <a:ln w="9525">
            <a:noFill/>
            <a:miter lim="800000"/>
            <a:headEnd/>
            <a:tailEnd/>
          </a:ln>
        </p:spPr>
        <p:txBody>
          <a:bodyPr>
            <a:spAutoFit/>
          </a:bodyPr>
          <a:lstStyle/>
          <a:p>
            <a:r>
              <a:rPr lang="ar-SA" sz="3200"/>
              <a:t>لابد من توافر الشروط التالية:</a:t>
            </a:r>
            <a:endParaRPr lang="en-US" sz="3200"/>
          </a:p>
          <a:p>
            <a:r>
              <a:rPr lang="ar-SA" sz="3200"/>
              <a:t> </a:t>
            </a:r>
            <a:endParaRPr lang="en-US" sz="3200"/>
          </a:p>
          <a:p>
            <a:r>
              <a:rPr lang="ar-SA" sz="3200"/>
              <a:t>1- التقديم للعرض بصوره شيقه لضمان انتباه التلاميذ ..</a:t>
            </a:r>
            <a:endParaRPr lang="en-US" sz="3200"/>
          </a:p>
          <a:p>
            <a:r>
              <a:rPr lang="ar-SA" sz="3200"/>
              <a:t>2- إشراك الطلاب بصفه دوريه في اداء كل ما يحتوي عليه العرض ..</a:t>
            </a:r>
            <a:endParaRPr lang="en-US" sz="3200"/>
          </a:p>
          <a:p>
            <a:r>
              <a:rPr lang="ar-SA" sz="3200"/>
              <a:t>3- الحرص على تنظيم الطلاب في مكان العرض ..</a:t>
            </a:r>
            <a:endParaRPr lang="en-US" sz="3200"/>
          </a:p>
        </p:txBody>
      </p:sp>
      <p:pic>
        <p:nvPicPr>
          <p:cNvPr id="50184" name="Picture 8" descr="CAKFIDAX"/>
          <p:cNvPicPr>
            <a:picLocks noChangeAspect="1" noChangeArrowheads="1"/>
          </p:cNvPicPr>
          <p:nvPr/>
        </p:nvPicPr>
        <p:blipFill>
          <a:blip r:embed="rId3" cstate="print"/>
          <a:srcRect/>
          <a:stretch>
            <a:fillRect/>
          </a:stretch>
        </p:blipFill>
        <p:spPr bwMode="auto">
          <a:xfrm>
            <a:off x="395288" y="620713"/>
            <a:ext cx="1655762" cy="1690687"/>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50181"/>
                                        </p:tgtEl>
                                        <p:attrNameLst>
                                          <p:attrName>style.visibility</p:attrName>
                                        </p:attrNameLst>
                                      </p:cBhvr>
                                      <p:to>
                                        <p:strVal val="visible"/>
                                      </p:to>
                                    </p:set>
                                    <p:animEffect transition="in" filter="plus(in)">
                                      <p:cBhvr>
                                        <p:cTn id="7" dur="2000"/>
                                        <p:tgtEl>
                                          <p:spTgt spid="50181"/>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50183"/>
                                        </p:tgtEl>
                                        <p:attrNameLst>
                                          <p:attrName>style.visibility</p:attrName>
                                        </p:attrNameLst>
                                      </p:cBhvr>
                                      <p:to>
                                        <p:strVal val="visible"/>
                                      </p:to>
                                    </p:set>
                                    <p:anim calcmode="lin" valueType="num">
                                      <p:cBhvr additive="base">
                                        <p:cTn id="12" dur="5000" fill="hold"/>
                                        <p:tgtEl>
                                          <p:spTgt spid="50183"/>
                                        </p:tgtEl>
                                        <p:attrNameLst>
                                          <p:attrName>ppt_x</p:attrName>
                                        </p:attrNameLst>
                                      </p:cBhvr>
                                      <p:tavLst>
                                        <p:tav tm="0">
                                          <p:val>
                                            <p:strVal val="#ppt_x"/>
                                          </p:val>
                                        </p:tav>
                                        <p:tav tm="100000">
                                          <p:val>
                                            <p:strVal val="#ppt_x"/>
                                          </p:val>
                                        </p:tav>
                                      </p:tavLst>
                                    </p:anim>
                                    <p:anim calcmode="lin" valueType="num">
                                      <p:cBhvr additive="base">
                                        <p:cTn id="13" dur="5000" fill="hold"/>
                                        <p:tgtEl>
                                          <p:spTgt spid="5018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nodeType="clickEffect">
                                  <p:stCondLst>
                                    <p:cond delay="0"/>
                                  </p:stCondLst>
                                  <p:childTnLst>
                                    <p:set>
                                      <p:cBhvr>
                                        <p:cTn id="17" dur="1" fill="hold">
                                          <p:stCondLst>
                                            <p:cond delay="0"/>
                                          </p:stCondLst>
                                        </p:cTn>
                                        <p:tgtEl>
                                          <p:spTgt spid="50184"/>
                                        </p:tgtEl>
                                        <p:attrNameLst>
                                          <p:attrName>style.visibility</p:attrName>
                                        </p:attrNameLst>
                                      </p:cBhvr>
                                      <p:to>
                                        <p:strVal val="visible"/>
                                      </p:to>
                                    </p:set>
                                    <p:anim calcmode="lin" valueType="num">
                                      <p:cBhvr>
                                        <p:cTn id="18" dur="1000" fill="hold"/>
                                        <p:tgtEl>
                                          <p:spTgt spid="50184"/>
                                        </p:tgtEl>
                                        <p:attrNameLst>
                                          <p:attrName>ppt_x</p:attrName>
                                        </p:attrNameLst>
                                      </p:cBhvr>
                                      <p:tavLst>
                                        <p:tav tm="0">
                                          <p:val>
                                            <p:strVal val="#ppt_x-.2"/>
                                          </p:val>
                                        </p:tav>
                                        <p:tav tm="100000">
                                          <p:val>
                                            <p:strVal val="#ppt_x"/>
                                          </p:val>
                                        </p:tav>
                                      </p:tavLst>
                                    </p:anim>
                                    <p:anim calcmode="lin" valueType="num">
                                      <p:cBhvr>
                                        <p:cTn id="19" dur="1000" fill="hold"/>
                                        <p:tgtEl>
                                          <p:spTgt spid="50184"/>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animBg="1"/>
      <p:bldP spid="5018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descr="20070514105"/>
          <p:cNvPicPr>
            <a:picLocks noChangeAspect="1" noChangeArrowheads="1"/>
          </p:cNvPicPr>
          <p:nvPr/>
        </p:nvPicPr>
        <p:blipFill>
          <a:blip r:embed="rId2" cstate="print"/>
          <a:srcRect/>
          <a:stretch>
            <a:fillRect/>
          </a:stretch>
        </p:blipFill>
        <p:spPr bwMode="auto">
          <a:xfrm>
            <a:off x="285750" y="3857625"/>
            <a:ext cx="3024188" cy="2663825"/>
          </a:xfrm>
          <a:prstGeom prst="rect">
            <a:avLst/>
          </a:prstGeom>
          <a:noFill/>
          <a:ln w="9525">
            <a:noFill/>
            <a:miter lim="800000"/>
            <a:headEnd/>
            <a:tailEnd/>
          </a:ln>
        </p:spPr>
      </p:pic>
      <p:sp>
        <p:nvSpPr>
          <p:cNvPr id="45061" name="AutoShape 5"/>
          <p:cNvSpPr>
            <a:spLocks noChangeArrowheads="1"/>
          </p:cNvSpPr>
          <p:nvPr/>
        </p:nvSpPr>
        <p:spPr bwMode="auto">
          <a:xfrm>
            <a:off x="1214438" y="357188"/>
            <a:ext cx="6534150" cy="720725"/>
          </a:xfrm>
          <a:prstGeom prst="roundRect">
            <a:avLst>
              <a:gd name="adj" fmla="val 16667"/>
            </a:avLst>
          </a:prstGeom>
          <a:solidFill>
            <a:srgbClr val="FFFFCC"/>
          </a:solidFill>
          <a:ln w="9525">
            <a:solidFill>
              <a:schemeClr val="tx1"/>
            </a:solidFill>
            <a:round/>
            <a:headEnd/>
            <a:tailEnd/>
          </a:ln>
        </p:spPr>
        <p:txBody>
          <a:bodyPr wrap="none" anchor="ctr"/>
          <a:lstStyle/>
          <a:p>
            <a:r>
              <a:rPr lang="ar-SA" sz="4800" b="1"/>
              <a:t>معايير اختيار طريقة التدرس ..:</a:t>
            </a:r>
            <a:endParaRPr lang="en-US" sz="4800"/>
          </a:p>
        </p:txBody>
      </p:sp>
      <p:sp>
        <p:nvSpPr>
          <p:cNvPr id="45063" name="Text Box 7"/>
          <p:cNvSpPr txBox="1">
            <a:spLocks noChangeArrowheads="1"/>
          </p:cNvSpPr>
          <p:nvPr/>
        </p:nvSpPr>
        <p:spPr bwMode="auto">
          <a:xfrm>
            <a:off x="1500188" y="1285875"/>
            <a:ext cx="7129462" cy="3416300"/>
          </a:xfrm>
          <a:prstGeom prst="rect">
            <a:avLst/>
          </a:prstGeom>
          <a:noFill/>
          <a:ln w="9525">
            <a:noFill/>
            <a:miter lim="800000"/>
            <a:headEnd/>
            <a:tailEnd/>
          </a:ln>
        </p:spPr>
        <p:txBody>
          <a:bodyPr>
            <a:spAutoFit/>
          </a:bodyPr>
          <a:lstStyle/>
          <a:p>
            <a:r>
              <a:rPr lang="ar-SA" sz="3600"/>
              <a:t> </a:t>
            </a:r>
            <a:endParaRPr lang="en-US" sz="3600"/>
          </a:p>
          <a:p>
            <a:r>
              <a:rPr lang="ar-SA" sz="3600"/>
              <a:t>1-     ملائمة الطريقه لأهداف الدرس ..</a:t>
            </a:r>
            <a:endParaRPr lang="en-US" sz="3600"/>
          </a:p>
          <a:p>
            <a:r>
              <a:rPr lang="ar-SA" sz="3600"/>
              <a:t>2-     مناسبة الطريقه للمحتوى الدراسي ..</a:t>
            </a:r>
            <a:endParaRPr lang="en-US" sz="3600"/>
          </a:p>
          <a:p>
            <a:r>
              <a:rPr lang="ar-SA" sz="3600"/>
              <a:t>3-     ملاءمة الطيقه لمستوى المتعلمين ..</a:t>
            </a:r>
            <a:endParaRPr lang="en-US" sz="3600"/>
          </a:p>
          <a:p>
            <a:r>
              <a:rPr lang="ar-SA" sz="3600"/>
              <a:t>4-     تشرك المتعلمين في الدرس ..</a:t>
            </a:r>
            <a:endParaRPr lang="en-US" sz="3600"/>
          </a:p>
          <a:p>
            <a:r>
              <a:rPr lang="ar-SA" sz="3600"/>
              <a:t>5-     الإقتصاد في الوقت والجهد ..</a:t>
            </a:r>
            <a:endParaRPr lang="en-US" sz="36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5061"/>
                                        </p:tgtEl>
                                        <p:attrNameLst>
                                          <p:attrName>style.visibility</p:attrName>
                                        </p:attrNameLst>
                                      </p:cBhvr>
                                      <p:to>
                                        <p:strVal val="visible"/>
                                      </p:to>
                                    </p:set>
                                    <p:animEffect transition="in" filter="wipe(down)">
                                      <p:cBhvr>
                                        <p:cTn id="7" dur="580">
                                          <p:stCondLst>
                                            <p:cond delay="0"/>
                                          </p:stCondLst>
                                        </p:cTn>
                                        <p:tgtEl>
                                          <p:spTgt spid="45061"/>
                                        </p:tgtEl>
                                      </p:cBhvr>
                                    </p:animEffect>
                                    <p:anim calcmode="lin" valueType="num">
                                      <p:cBhvr>
                                        <p:cTn id="8" dur="1822" tmFilter="0,0; 0.14,0.36; 0.43,0.73; 0.71,0.91; 1.0,1.0">
                                          <p:stCondLst>
                                            <p:cond delay="0"/>
                                          </p:stCondLst>
                                        </p:cTn>
                                        <p:tgtEl>
                                          <p:spTgt spid="4506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506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506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506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5061"/>
                                        </p:tgtEl>
                                        <p:attrNameLst>
                                          <p:attrName>ppt_y</p:attrName>
                                        </p:attrNameLst>
                                      </p:cBhvr>
                                      <p:tavLst>
                                        <p:tav tm="0" fmla="#ppt_y-sin(pi*$)/81">
                                          <p:val>
                                            <p:fltVal val="0"/>
                                          </p:val>
                                        </p:tav>
                                        <p:tav tm="100000">
                                          <p:val>
                                            <p:fltVal val="1"/>
                                          </p:val>
                                        </p:tav>
                                      </p:tavLst>
                                    </p:anim>
                                    <p:animScale>
                                      <p:cBhvr>
                                        <p:cTn id="13" dur="26">
                                          <p:stCondLst>
                                            <p:cond delay="650"/>
                                          </p:stCondLst>
                                        </p:cTn>
                                        <p:tgtEl>
                                          <p:spTgt spid="45061"/>
                                        </p:tgtEl>
                                      </p:cBhvr>
                                      <p:to x="100000" y="60000"/>
                                    </p:animScale>
                                    <p:animScale>
                                      <p:cBhvr>
                                        <p:cTn id="14" dur="166" decel="50000">
                                          <p:stCondLst>
                                            <p:cond delay="676"/>
                                          </p:stCondLst>
                                        </p:cTn>
                                        <p:tgtEl>
                                          <p:spTgt spid="45061"/>
                                        </p:tgtEl>
                                      </p:cBhvr>
                                      <p:to x="100000" y="100000"/>
                                    </p:animScale>
                                    <p:animScale>
                                      <p:cBhvr>
                                        <p:cTn id="15" dur="26">
                                          <p:stCondLst>
                                            <p:cond delay="1312"/>
                                          </p:stCondLst>
                                        </p:cTn>
                                        <p:tgtEl>
                                          <p:spTgt spid="45061"/>
                                        </p:tgtEl>
                                      </p:cBhvr>
                                      <p:to x="100000" y="80000"/>
                                    </p:animScale>
                                    <p:animScale>
                                      <p:cBhvr>
                                        <p:cTn id="16" dur="166" decel="50000">
                                          <p:stCondLst>
                                            <p:cond delay="1338"/>
                                          </p:stCondLst>
                                        </p:cTn>
                                        <p:tgtEl>
                                          <p:spTgt spid="45061"/>
                                        </p:tgtEl>
                                      </p:cBhvr>
                                      <p:to x="100000" y="100000"/>
                                    </p:animScale>
                                    <p:animScale>
                                      <p:cBhvr>
                                        <p:cTn id="17" dur="26">
                                          <p:stCondLst>
                                            <p:cond delay="1642"/>
                                          </p:stCondLst>
                                        </p:cTn>
                                        <p:tgtEl>
                                          <p:spTgt spid="45061"/>
                                        </p:tgtEl>
                                      </p:cBhvr>
                                      <p:to x="100000" y="90000"/>
                                    </p:animScale>
                                    <p:animScale>
                                      <p:cBhvr>
                                        <p:cTn id="18" dur="166" decel="50000">
                                          <p:stCondLst>
                                            <p:cond delay="1668"/>
                                          </p:stCondLst>
                                        </p:cTn>
                                        <p:tgtEl>
                                          <p:spTgt spid="45061"/>
                                        </p:tgtEl>
                                      </p:cBhvr>
                                      <p:to x="100000" y="100000"/>
                                    </p:animScale>
                                    <p:animScale>
                                      <p:cBhvr>
                                        <p:cTn id="19" dur="26">
                                          <p:stCondLst>
                                            <p:cond delay="1808"/>
                                          </p:stCondLst>
                                        </p:cTn>
                                        <p:tgtEl>
                                          <p:spTgt spid="45061"/>
                                        </p:tgtEl>
                                      </p:cBhvr>
                                      <p:to x="100000" y="95000"/>
                                    </p:animScale>
                                    <p:animScale>
                                      <p:cBhvr>
                                        <p:cTn id="20" dur="166" decel="50000">
                                          <p:stCondLst>
                                            <p:cond delay="1834"/>
                                          </p:stCondLst>
                                        </p:cTn>
                                        <p:tgtEl>
                                          <p:spTgt spid="4506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grpId="0" nodeType="clickEffect">
                                  <p:stCondLst>
                                    <p:cond delay="0"/>
                                  </p:stCondLst>
                                  <p:childTnLst>
                                    <p:set>
                                      <p:cBhvr>
                                        <p:cTn id="24" dur="1" fill="hold">
                                          <p:stCondLst>
                                            <p:cond delay="0"/>
                                          </p:stCondLst>
                                        </p:cTn>
                                        <p:tgtEl>
                                          <p:spTgt spid="45063"/>
                                        </p:tgtEl>
                                        <p:attrNameLst>
                                          <p:attrName>style.visibility</p:attrName>
                                        </p:attrNameLst>
                                      </p:cBhvr>
                                      <p:to>
                                        <p:strVal val="visible"/>
                                      </p:to>
                                    </p:set>
                                    <p:anim calcmode="lin" valueType="num">
                                      <p:cBhvr additive="base">
                                        <p:cTn id="25" dur="5000" fill="hold"/>
                                        <p:tgtEl>
                                          <p:spTgt spid="45063"/>
                                        </p:tgtEl>
                                        <p:attrNameLst>
                                          <p:attrName>ppt_x</p:attrName>
                                        </p:attrNameLst>
                                      </p:cBhvr>
                                      <p:tavLst>
                                        <p:tav tm="0">
                                          <p:val>
                                            <p:strVal val="#ppt_x"/>
                                          </p:val>
                                        </p:tav>
                                        <p:tav tm="100000">
                                          <p:val>
                                            <p:strVal val="#ppt_x"/>
                                          </p:val>
                                        </p:tav>
                                      </p:tavLst>
                                    </p:anim>
                                    <p:anim calcmode="lin" valueType="num">
                                      <p:cBhvr additive="base">
                                        <p:cTn id="26" dur="5000" fill="hold"/>
                                        <p:tgtEl>
                                          <p:spTgt spid="450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nimBg="1"/>
      <p:bldP spid="4506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Comstock_Advancing_Technology_00008787"/>
          <p:cNvPicPr>
            <a:picLocks noChangeAspect="1" noChangeArrowheads="1"/>
          </p:cNvPicPr>
          <p:nvPr/>
        </p:nvPicPr>
        <p:blipFill>
          <a:blip r:embed="rId2" cstate="print">
            <a:lum bright="20000"/>
          </a:blip>
          <a:srcRect l="12206" r="11406"/>
          <a:stretch>
            <a:fillRect/>
          </a:stretch>
        </p:blipFill>
        <p:spPr bwMode="auto">
          <a:xfrm>
            <a:off x="0" y="0"/>
            <a:ext cx="9144000" cy="6858000"/>
          </a:xfrm>
          <a:prstGeom prst="rect">
            <a:avLst/>
          </a:prstGeom>
          <a:noFill/>
          <a:ln w="9525">
            <a:noFill/>
            <a:miter lim="800000"/>
            <a:headEnd/>
            <a:tailEnd/>
          </a:ln>
        </p:spPr>
      </p:pic>
      <p:sp>
        <p:nvSpPr>
          <p:cNvPr id="17413" name="AutoShape 5"/>
          <p:cNvSpPr>
            <a:spLocks noChangeArrowheads="1"/>
          </p:cNvSpPr>
          <p:nvPr/>
        </p:nvSpPr>
        <p:spPr bwMode="auto">
          <a:xfrm>
            <a:off x="1979613" y="1052513"/>
            <a:ext cx="4968875" cy="865187"/>
          </a:xfrm>
          <a:prstGeom prst="roundRect">
            <a:avLst>
              <a:gd name="adj" fmla="val 16667"/>
            </a:avLst>
          </a:prstGeom>
          <a:gradFill rotWithShape="1">
            <a:gsLst>
              <a:gs pos="0">
                <a:srgbClr val="CC0000"/>
              </a:gs>
              <a:gs pos="100000">
                <a:srgbClr val="FFFFCC"/>
              </a:gs>
            </a:gsLst>
            <a:lin ang="5400000" scaled="1"/>
          </a:gradFill>
          <a:ln w="9525">
            <a:solidFill>
              <a:schemeClr val="tx1"/>
            </a:solidFill>
            <a:round/>
            <a:headEnd/>
            <a:tailEnd/>
          </a:ln>
        </p:spPr>
        <p:txBody>
          <a:bodyPr wrap="none" anchor="ctr"/>
          <a:lstStyle/>
          <a:p>
            <a:r>
              <a:rPr lang="ar-SA" sz="4400" b="1"/>
              <a:t>أسباب اختيار المحتوى .</a:t>
            </a:r>
            <a:endParaRPr lang="en-US" sz="4400"/>
          </a:p>
        </p:txBody>
      </p:sp>
      <p:sp>
        <p:nvSpPr>
          <p:cNvPr id="17415" name="Text Box 7"/>
          <p:cNvSpPr txBox="1">
            <a:spLocks noChangeArrowheads="1"/>
          </p:cNvSpPr>
          <p:nvPr/>
        </p:nvSpPr>
        <p:spPr bwMode="auto">
          <a:xfrm>
            <a:off x="900113" y="2781300"/>
            <a:ext cx="7632700" cy="2308225"/>
          </a:xfrm>
          <a:prstGeom prst="rect">
            <a:avLst/>
          </a:prstGeom>
          <a:gradFill rotWithShape="1">
            <a:gsLst>
              <a:gs pos="0">
                <a:srgbClr val="CC0000">
                  <a:alpha val="70000"/>
                </a:srgbClr>
              </a:gs>
              <a:gs pos="100000">
                <a:srgbClr val="FFFFCC"/>
              </a:gs>
            </a:gsLst>
            <a:lin ang="5400000" scaled="1"/>
          </a:gradFill>
          <a:ln w="9525">
            <a:noFill/>
            <a:miter lim="800000"/>
            <a:headEnd/>
            <a:tailEnd/>
          </a:ln>
        </p:spPr>
        <p:txBody>
          <a:bodyPr>
            <a:spAutoFit/>
          </a:bodyPr>
          <a:lstStyle/>
          <a:p>
            <a:r>
              <a:rPr lang="ar-SA" sz="3600" b="1"/>
              <a:t> </a:t>
            </a:r>
            <a:r>
              <a:rPr lang="ar-SA" sz="3600"/>
              <a:t>1-  وفرة الماده الدراسيه وتضخمها ..</a:t>
            </a:r>
            <a:endParaRPr lang="en-US" sz="3600"/>
          </a:p>
          <a:p>
            <a:r>
              <a:rPr lang="ar-SA" sz="3600"/>
              <a:t>2-  قصر المده التي يقضيها المتعلم في المدرسه ..</a:t>
            </a:r>
            <a:endParaRPr lang="en-US" sz="3600"/>
          </a:p>
          <a:p>
            <a:r>
              <a:rPr lang="ar-SA" sz="3600"/>
              <a:t>3-  تمكين المتعلم من تعليم نفسه مدى الحياه ..</a:t>
            </a:r>
            <a:endParaRPr lang="en-US" sz="3600"/>
          </a:p>
          <a:p>
            <a:r>
              <a:rPr lang="ar-SA" sz="3600"/>
              <a:t>4-  انتقال أثر التعلم للمواقف المشابهه ..</a:t>
            </a:r>
            <a:endParaRPr lang="en-US" sz="3600"/>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7413"/>
                                        </p:tgtEl>
                                        <p:attrNameLst>
                                          <p:attrName>style.visibility</p:attrName>
                                        </p:attrNameLst>
                                      </p:cBhvr>
                                      <p:to>
                                        <p:strVal val="visible"/>
                                      </p:to>
                                    </p:set>
                                    <p:anim calcmode="lin" valueType="num">
                                      <p:cBhvr>
                                        <p:cTn id="7" dur="1000" fill="hold"/>
                                        <p:tgtEl>
                                          <p:spTgt spid="17413"/>
                                        </p:tgtEl>
                                        <p:attrNameLst>
                                          <p:attrName>ppt_w</p:attrName>
                                        </p:attrNameLst>
                                      </p:cBhvr>
                                      <p:tavLst>
                                        <p:tav tm="0">
                                          <p:val>
                                            <p:fltVal val="0"/>
                                          </p:val>
                                        </p:tav>
                                        <p:tav tm="100000">
                                          <p:val>
                                            <p:strVal val="#ppt_w"/>
                                          </p:val>
                                        </p:tav>
                                      </p:tavLst>
                                    </p:anim>
                                    <p:anim calcmode="lin" valueType="num">
                                      <p:cBhvr>
                                        <p:cTn id="8" dur="1000" fill="hold"/>
                                        <p:tgtEl>
                                          <p:spTgt spid="17413"/>
                                        </p:tgtEl>
                                        <p:attrNameLst>
                                          <p:attrName>ppt_h</p:attrName>
                                        </p:attrNameLst>
                                      </p:cBhvr>
                                      <p:tavLst>
                                        <p:tav tm="0">
                                          <p:val>
                                            <p:fltVal val="0"/>
                                          </p:val>
                                        </p:tav>
                                        <p:tav tm="100000">
                                          <p:val>
                                            <p:strVal val="#ppt_h"/>
                                          </p:val>
                                        </p:tav>
                                      </p:tavLst>
                                    </p:anim>
                                    <p:anim calcmode="lin" valueType="num">
                                      <p:cBhvr>
                                        <p:cTn id="9" dur="1000" fill="hold"/>
                                        <p:tgtEl>
                                          <p:spTgt spid="17413"/>
                                        </p:tgtEl>
                                        <p:attrNameLst>
                                          <p:attrName>style.rotation</p:attrName>
                                        </p:attrNameLst>
                                      </p:cBhvr>
                                      <p:tavLst>
                                        <p:tav tm="0">
                                          <p:val>
                                            <p:fltVal val="90"/>
                                          </p:val>
                                        </p:tav>
                                        <p:tav tm="100000">
                                          <p:val>
                                            <p:fltVal val="0"/>
                                          </p:val>
                                        </p:tav>
                                      </p:tavLst>
                                    </p:anim>
                                    <p:animEffect transition="in" filter="fade">
                                      <p:cBhvr>
                                        <p:cTn id="10" dur="1000"/>
                                        <p:tgtEl>
                                          <p:spTgt spid="17413"/>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17415"/>
                                        </p:tgtEl>
                                        <p:attrNameLst>
                                          <p:attrName>style.visibility</p:attrName>
                                        </p:attrNameLst>
                                      </p:cBhvr>
                                      <p:to>
                                        <p:strVal val="visible"/>
                                      </p:to>
                                    </p:set>
                                    <p:anim calcmode="lin" valueType="num">
                                      <p:cBhvr additive="base">
                                        <p:cTn id="15" dur="5000" fill="hold"/>
                                        <p:tgtEl>
                                          <p:spTgt spid="17415"/>
                                        </p:tgtEl>
                                        <p:attrNameLst>
                                          <p:attrName>ppt_x</p:attrName>
                                        </p:attrNameLst>
                                      </p:cBhvr>
                                      <p:tavLst>
                                        <p:tav tm="0">
                                          <p:val>
                                            <p:strVal val="#ppt_x"/>
                                          </p:val>
                                        </p:tav>
                                        <p:tav tm="100000">
                                          <p:val>
                                            <p:strVal val="#ppt_x"/>
                                          </p:val>
                                        </p:tav>
                                      </p:tavLst>
                                    </p:anim>
                                    <p:anim calcmode="lin" valueType="num">
                                      <p:cBhvr additive="base">
                                        <p:cTn id="16" dur="5000" fill="hold"/>
                                        <p:tgtEl>
                                          <p:spTgt spid="174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animBg="1"/>
      <p:bldP spid="174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Comstock_Advancing_Technology_00008787"/>
          <p:cNvPicPr>
            <a:picLocks noChangeAspect="1" noChangeArrowheads="1"/>
          </p:cNvPicPr>
          <p:nvPr/>
        </p:nvPicPr>
        <p:blipFill>
          <a:blip r:embed="rId2" cstate="print">
            <a:lum bright="20000"/>
          </a:blip>
          <a:srcRect l="12206" r="11406"/>
          <a:stretch>
            <a:fillRect/>
          </a:stretch>
        </p:blipFill>
        <p:spPr bwMode="auto">
          <a:xfrm>
            <a:off x="0" y="0"/>
            <a:ext cx="9144000" cy="6858000"/>
          </a:xfrm>
          <a:prstGeom prst="rect">
            <a:avLst/>
          </a:prstGeom>
          <a:noFill/>
          <a:ln w="9525">
            <a:noFill/>
            <a:miter lim="800000"/>
            <a:headEnd/>
            <a:tailEnd/>
          </a:ln>
        </p:spPr>
      </p:pic>
      <p:sp>
        <p:nvSpPr>
          <p:cNvPr id="17415" name="Text Box 7"/>
          <p:cNvSpPr txBox="1">
            <a:spLocks noChangeArrowheads="1"/>
          </p:cNvSpPr>
          <p:nvPr/>
        </p:nvSpPr>
        <p:spPr bwMode="auto">
          <a:xfrm>
            <a:off x="2268538" y="1125538"/>
            <a:ext cx="4032250" cy="646112"/>
          </a:xfrm>
          <a:prstGeom prst="rect">
            <a:avLst/>
          </a:prstGeom>
          <a:gradFill rotWithShape="1">
            <a:gsLst>
              <a:gs pos="0">
                <a:srgbClr val="CC0000">
                  <a:alpha val="56998"/>
                </a:srgbClr>
              </a:gs>
              <a:gs pos="100000">
                <a:srgbClr val="FFFFCC"/>
              </a:gs>
            </a:gsLst>
            <a:lin ang="5400000" scaled="1"/>
          </a:gradFill>
          <a:ln w="9525">
            <a:noFill/>
            <a:miter lim="800000"/>
            <a:headEnd/>
            <a:tailEnd/>
          </a:ln>
        </p:spPr>
        <p:txBody>
          <a:bodyPr>
            <a:spAutoFit/>
          </a:bodyPr>
          <a:lstStyle/>
          <a:p>
            <a:pPr algn="ctr"/>
            <a:r>
              <a:rPr lang="ar-SA" sz="3600"/>
              <a:t>تضخم المادة الدراسية</a:t>
            </a:r>
            <a:endParaRPr lang="en-US" sz="3600"/>
          </a:p>
        </p:txBody>
      </p:sp>
      <p:pic>
        <p:nvPicPr>
          <p:cNvPr id="5124" name="Picture 4" descr="كتب4.gif"/>
          <p:cNvPicPr>
            <a:picLocks noChangeAspect="1"/>
          </p:cNvPicPr>
          <p:nvPr/>
        </p:nvPicPr>
        <p:blipFill>
          <a:blip r:embed="rId3" cstate="print"/>
          <a:srcRect/>
          <a:stretch>
            <a:fillRect/>
          </a:stretch>
        </p:blipFill>
        <p:spPr bwMode="auto">
          <a:xfrm>
            <a:off x="1042988" y="2205038"/>
            <a:ext cx="6985000" cy="4103687"/>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7415"/>
                                        </p:tgtEl>
                                        <p:attrNameLst>
                                          <p:attrName>style.visibility</p:attrName>
                                        </p:attrNameLst>
                                      </p:cBhvr>
                                      <p:to>
                                        <p:strVal val="visible"/>
                                      </p:to>
                                    </p:set>
                                    <p:anim calcmode="lin" valueType="num">
                                      <p:cBhvr additive="base">
                                        <p:cTn id="7" dur="5000" fill="hold"/>
                                        <p:tgtEl>
                                          <p:spTgt spid="17415"/>
                                        </p:tgtEl>
                                        <p:attrNameLst>
                                          <p:attrName>ppt_x</p:attrName>
                                        </p:attrNameLst>
                                      </p:cBhvr>
                                      <p:tavLst>
                                        <p:tav tm="0">
                                          <p:val>
                                            <p:strVal val="#ppt_x"/>
                                          </p:val>
                                        </p:tav>
                                        <p:tav tm="100000">
                                          <p:val>
                                            <p:strVal val="#ppt_x"/>
                                          </p:val>
                                        </p:tav>
                                      </p:tavLst>
                                    </p:anim>
                                    <p:anim calcmode="lin" valueType="num">
                                      <p:cBhvr additive="base">
                                        <p:cTn id="8" dur="5000" fill="hold"/>
                                        <p:tgtEl>
                                          <p:spTgt spid="174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Comstock_Advancing_Technology_00008787"/>
          <p:cNvPicPr>
            <a:picLocks noChangeAspect="1" noChangeArrowheads="1"/>
          </p:cNvPicPr>
          <p:nvPr/>
        </p:nvPicPr>
        <p:blipFill>
          <a:blip r:embed="rId2" cstate="print">
            <a:lum bright="20000"/>
          </a:blip>
          <a:srcRect l="12206" r="11406"/>
          <a:stretch>
            <a:fillRect/>
          </a:stretch>
        </p:blipFill>
        <p:spPr bwMode="auto">
          <a:xfrm>
            <a:off x="0" y="0"/>
            <a:ext cx="9144000" cy="6858000"/>
          </a:xfrm>
          <a:prstGeom prst="rect">
            <a:avLst/>
          </a:prstGeom>
          <a:noFill/>
          <a:ln w="9525">
            <a:noFill/>
            <a:miter lim="800000"/>
            <a:headEnd/>
            <a:tailEnd/>
          </a:ln>
        </p:spPr>
      </p:pic>
      <p:sp>
        <p:nvSpPr>
          <p:cNvPr id="6" name="AutoShape 5"/>
          <p:cNvSpPr>
            <a:spLocks noChangeArrowheads="1"/>
          </p:cNvSpPr>
          <p:nvPr/>
        </p:nvSpPr>
        <p:spPr bwMode="auto">
          <a:xfrm>
            <a:off x="2627313" y="692150"/>
            <a:ext cx="4968875" cy="865188"/>
          </a:xfrm>
          <a:prstGeom prst="roundRect">
            <a:avLst>
              <a:gd name="adj" fmla="val 16667"/>
            </a:avLst>
          </a:prstGeom>
          <a:gradFill rotWithShape="1">
            <a:gsLst>
              <a:gs pos="0">
                <a:srgbClr val="CC0000"/>
              </a:gs>
              <a:gs pos="100000">
                <a:srgbClr val="FFFFCC"/>
              </a:gs>
            </a:gsLst>
            <a:lin ang="5400000" scaled="1"/>
          </a:gradFill>
          <a:ln w="9525">
            <a:solidFill>
              <a:schemeClr val="tx1"/>
            </a:solidFill>
            <a:round/>
            <a:headEnd/>
            <a:tailEnd/>
          </a:ln>
        </p:spPr>
        <p:txBody>
          <a:bodyPr wrap="none" anchor="ctr"/>
          <a:lstStyle/>
          <a:p>
            <a:r>
              <a:rPr lang="ar-SA" sz="4400" b="1"/>
              <a:t>معايير إختيار المحتوى .</a:t>
            </a:r>
            <a:endParaRPr lang="en-US" sz="4400"/>
          </a:p>
        </p:txBody>
      </p:sp>
      <p:sp>
        <p:nvSpPr>
          <p:cNvPr id="7" name="Text Box 7"/>
          <p:cNvSpPr txBox="1">
            <a:spLocks noChangeArrowheads="1"/>
          </p:cNvSpPr>
          <p:nvPr/>
        </p:nvSpPr>
        <p:spPr bwMode="auto">
          <a:xfrm>
            <a:off x="971550" y="1916113"/>
            <a:ext cx="7632700" cy="4524375"/>
          </a:xfrm>
          <a:prstGeom prst="rect">
            <a:avLst/>
          </a:prstGeom>
          <a:gradFill rotWithShape="1">
            <a:gsLst>
              <a:gs pos="0">
                <a:srgbClr val="CC0000">
                  <a:alpha val="70998"/>
                </a:srgbClr>
              </a:gs>
              <a:gs pos="100000">
                <a:srgbClr val="FFFFCC"/>
              </a:gs>
            </a:gsLst>
            <a:lin ang="5400000" scaled="1"/>
          </a:gradFill>
          <a:ln w="9525">
            <a:noFill/>
            <a:miter lim="800000"/>
            <a:headEnd/>
            <a:tailEnd/>
          </a:ln>
        </p:spPr>
        <p:txBody>
          <a:bodyPr>
            <a:spAutoFit/>
          </a:bodyPr>
          <a:lstStyle/>
          <a:p>
            <a:r>
              <a:rPr lang="ar-SA" sz="3600"/>
              <a:t> 1- أن يرتبط المحتوى بأهداف المنهج ..</a:t>
            </a:r>
            <a:endParaRPr lang="en-US" sz="3600"/>
          </a:p>
          <a:p>
            <a:r>
              <a:rPr lang="ar-SA" sz="3600"/>
              <a:t>2- أن يراعي المحتوى ميول التلاميذ وحاجاتهم ..</a:t>
            </a:r>
            <a:endParaRPr lang="en-US" sz="3600"/>
          </a:p>
          <a:p>
            <a:r>
              <a:rPr lang="ar-SA" sz="3600"/>
              <a:t>3- أن يرتبط المحتوى بواقع التلميذ ..</a:t>
            </a:r>
            <a:endParaRPr lang="en-US" sz="3600"/>
          </a:p>
          <a:p>
            <a:r>
              <a:rPr lang="ar-SA" sz="3600"/>
              <a:t>4- أن يكون المحتوى صادقا وذا دلاله ..</a:t>
            </a:r>
            <a:endParaRPr lang="ar-SA" sz="3600">
              <a:cs typeface="Times New Roman" pitchFamily="18" charset="0"/>
            </a:endParaRPr>
          </a:p>
          <a:p>
            <a:pPr eaLnBrk="0" hangingPunct="0"/>
            <a:r>
              <a:rPr lang="ar-SA" sz="3600">
                <a:cs typeface="Times New Roman" pitchFamily="18" charset="0"/>
              </a:rPr>
              <a:t>5- ان يكون المحتوى مهما للمتعلم ..</a:t>
            </a:r>
            <a:endParaRPr lang="en-US" sz="3600"/>
          </a:p>
          <a:p>
            <a:pPr eaLnBrk="0" hangingPunct="0"/>
            <a:r>
              <a:rPr lang="ar-SA" sz="3600">
                <a:cs typeface="Times New Roman" pitchFamily="18" charset="0"/>
              </a:rPr>
              <a:t>6- ان يكون المحتوى مناسبا للزمن والظروف الأخرى ..</a:t>
            </a:r>
            <a:endParaRPr lang="en-US" sz="3600"/>
          </a:p>
          <a:p>
            <a:pPr eaLnBrk="0" hangingPunct="0"/>
            <a:r>
              <a:rPr lang="ar-SA" sz="3600">
                <a:cs typeface="Times New Roman" pitchFamily="18" charset="0"/>
              </a:rPr>
              <a:t>7- ان يكون هناك توازن بين شمول المحتوى وعمقه </a:t>
            </a:r>
            <a:endParaRPr lang="en-US" sz="3600"/>
          </a:p>
        </p:txBody>
      </p:sp>
      <p:sp>
        <p:nvSpPr>
          <p:cNvPr id="6149" name="Rectangle 1"/>
          <p:cNvSpPr>
            <a:spLocks noChangeArrowheads="1"/>
          </p:cNvSpPr>
          <p:nvPr/>
        </p:nvSpPr>
        <p:spPr bwMode="auto">
          <a:xfrm>
            <a:off x="8909050" y="74613"/>
            <a:ext cx="234950" cy="307975"/>
          </a:xfrm>
          <a:prstGeom prst="rect">
            <a:avLst/>
          </a:prstGeom>
          <a:noFill/>
          <a:ln w="9525">
            <a:noFill/>
            <a:miter lim="800000"/>
            <a:headEnd/>
            <a:tailEnd/>
          </a:ln>
        </p:spPr>
        <p:txBody>
          <a:bodyPr wrap="none" anchor="ctr">
            <a:spAutoFit/>
          </a:bodyPr>
          <a:lstStyle/>
          <a:p>
            <a:pPr eaLnBrk="0" hangingPunct="0"/>
            <a:r>
              <a:rPr lang="ar-SA" sz="1400" b="1">
                <a:cs typeface="Times New Roman" pitchFamily="18" charset="0"/>
              </a:rPr>
              <a:t> </a:t>
            </a: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0" fill="hold"/>
                                        <p:tgtEl>
                                          <p:spTgt spid="7"/>
                                        </p:tgtEl>
                                        <p:attrNameLst>
                                          <p:attrName>ppt_x</p:attrName>
                                        </p:attrNameLst>
                                      </p:cBhvr>
                                      <p:tavLst>
                                        <p:tav tm="0">
                                          <p:val>
                                            <p:strVal val="#ppt_x"/>
                                          </p:val>
                                        </p:tav>
                                        <p:tav tm="100000">
                                          <p:val>
                                            <p:strVal val="#ppt_x"/>
                                          </p:val>
                                        </p:tav>
                                      </p:tavLst>
                                    </p:anim>
                                    <p:anim calcmode="lin" valueType="num">
                                      <p:cBhvr additive="base">
                                        <p:cTn id="16"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Comstock_Advancing_Technology_00008787"/>
          <p:cNvPicPr>
            <a:picLocks noChangeAspect="1" noChangeArrowheads="1"/>
          </p:cNvPicPr>
          <p:nvPr/>
        </p:nvPicPr>
        <p:blipFill>
          <a:blip r:embed="rId2" cstate="print">
            <a:lum bright="20000"/>
          </a:blip>
          <a:srcRect l="12206" r="11406"/>
          <a:stretch>
            <a:fillRect/>
          </a:stretch>
        </p:blipFill>
        <p:spPr bwMode="auto">
          <a:xfrm>
            <a:off x="0" y="0"/>
            <a:ext cx="9394825" cy="6858000"/>
          </a:xfrm>
          <a:prstGeom prst="rect">
            <a:avLst/>
          </a:prstGeom>
          <a:noFill/>
          <a:ln w="9525">
            <a:noFill/>
            <a:miter lim="800000"/>
            <a:headEnd/>
            <a:tailEnd/>
          </a:ln>
        </p:spPr>
      </p:pic>
      <p:sp>
        <p:nvSpPr>
          <p:cNvPr id="6" name="AutoShape 5"/>
          <p:cNvSpPr>
            <a:spLocks noChangeArrowheads="1"/>
          </p:cNvSpPr>
          <p:nvPr/>
        </p:nvSpPr>
        <p:spPr bwMode="auto">
          <a:xfrm>
            <a:off x="2987675" y="692150"/>
            <a:ext cx="4608513" cy="865188"/>
          </a:xfrm>
          <a:prstGeom prst="roundRect">
            <a:avLst>
              <a:gd name="adj" fmla="val 16667"/>
            </a:avLst>
          </a:prstGeom>
          <a:gradFill rotWithShape="1">
            <a:gsLst>
              <a:gs pos="0">
                <a:srgbClr val="CC0000"/>
              </a:gs>
              <a:gs pos="100000">
                <a:srgbClr val="FFFFCC"/>
              </a:gs>
            </a:gsLst>
            <a:lin ang="5400000" scaled="1"/>
          </a:gradFill>
          <a:ln w="9525">
            <a:solidFill>
              <a:schemeClr val="tx1"/>
            </a:solidFill>
            <a:round/>
            <a:headEnd/>
            <a:tailEnd/>
          </a:ln>
        </p:spPr>
        <p:txBody>
          <a:bodyPr wrap="none" anchor="ctr"/>
          <a:lstStyle/>
          <a:p>
            <a:r>
              <a:rPr lang="ar-SA" sz="4400" b="1"/>
              <a:t>معايير تنظيم المحتوى .</a:t>
            </a:r>
            <a:endParaRPr lang="en-US" sz="4400"/>
          </a:p>
        </p:txBody>
      </p:sp>
      <p:sp>
        <p:nvSpPr>
          <p:cNvPr id="7" name="Text Box 7"/>
          <p:cNvSpPr txBox="1">
            <a:spLocks noChangeArrowheads="1"/>
          </p:cNvSpPr>
          <p:nvPr/>
        </p:nvSpPr>
        <p:spPr bwMode="auto">
          <a:xfrm>
            <a:off x="971550" y="1989138"/>
            <a:ext cx="7632700" cy="3970337"/>
          </a:xfrm>
          <a:prstGeom prst="rect">
            <a:avLst/>
          </a:prstGeom>
          <a:gradFill rotWithShape="1">
            <a:gsLst>
              <a:gs pos="0">
                <a:srgbClr val="CC0000">
                  <a:alpha val="75998"/>
                </a:srgbClr>
              </a:gs>
              <a:gs pos="100000">
                <a:srgbClr val="FFFFCC"/>
              </a:gs>
            </a:gsLst>
            <a:lin ang="5400000" scaled="1"/>
          </a:gradFill>
          <a:ln w="9525">
            <a:noFill/>
            <a:miter lim="800000"/>
            <a:headEnd/>
            <a:tailEnd/>
          </a:ln>
        </p:spPr>
        <p:txBody>
          <a:bodyPr>
            <a:spAutoFit/>
          </a:bodyPr>
          <a:lstStyle/>
          <a:p>
            <a:r>
              <a:rPr lang="ar-SA" sz="3600"/>
              <a:t> 1- أن يتحقق مبدأ الاستمرار.</a:t>
            </a:r>
            <a:endParaRPr lang="en-US" sz="3600"/>
          </a:p>
          <a:p>
            <a:r>
              <a:rPr lang="ar-SA" sz="3600"/>
              <a:t>2- أن يتحقق مبدأ التتابع. </a:t>
            </a:r>
          </a:p>
          <a:p>
            <a:r>
              <a:rPr lang="ar-SA" sz="3600"/>
              <a:t>3- أن يتحقق مبدأ التكامل.</a:t>
            </a:r>
          </a:p>
          <a:p>
            <a:r>
              <a:rPr lang="ar-SA" sz="3600"/>
              <a:t>4- أن يتحقق مبدأ التوازن بين الترتيبين المنطقي والنفسي.</a:t>
            </a:r>
          </a:p>
          <a:p>
            <a:r>
              <a:rPr lang="ar-SA" sz="3600"/>
              <a:t>5- أن يتيح تنظيم المحتوى استخدام أكثر من طريقة للتعلم.</a:t>
            </a:r>
            <a:endParaRPr lang="en-US" sz="3600"/>
          </a:p>
        </p:txBody>
      </p:sp>
      <p:sp>
        <p:nvSpPr>
          <p:cNvPr id="7173" name="Rectangle 1"/>
          <p:cNvSpPr>
            <a:spLocks noChangeArrowheads="1"/>
          </p:cNvSpPr>
          <p:nvPr/>
        </p:nvSpPr>
        <p:spPr bwMode="auto">
          <a:xfrm>
            <a:off x="8909050" y="74613"/>
            <a:ext cx="234950" cy="307975"/>
          </a:xfrm>
          <a:prstGeom prst="rect">
            <a:avLst/>
          </a:prstGeom>
          <a:noFill/>
          <a:ln w="9525">
            <a:noFill/>
            <a:miter lim="800000"/>
            <a:headEnd/>
            <a:tailEnd/>
          </a:ln>
        </p:spPr>
        <p:txBody>
          <a:bodyPr wrap="none" anchor="ctr">
            <a:spAutoFit/>
          </a:bodyPr>
          <a:lstStyle/>
          <a:p>
            <a:pPr eaLnBrk="0" hangingPunct="0"/>
            <a:r>
              <a:rPr lang="ar-SA" sz="1400" b="1">
                <a:cs typeface="Times New Roman" pitchFamily="18" charset="0"/>
              </a:rPr>
              <a:t> </a:t>
            </a:r>
            <a:endParaRPr lang="ar-SA"/>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0" fill="hold"/>
                                        <p:tgtEl>
                                          <p:spTgt spid="7"/>
                                        </p:tgtEl>
                                        <p:attrNameLst>
                                          <p:attrName>ppt_x</p:attrName>
                                        </p:attrNameLst>
                                      </p:cBhvr>
                                      <p:tavLst>
                                        <p:tav tm="0">
                                          <p:val>
                                            <p:strVal val="#ppt_x"/>
                                          </p:val>
                                        </p:tav>
                                        <p:tav tm="100000">
                                          <p:val>
                                            <p:strVal val="#ppt_x"/>
                                          </p:val>
                                        </p:tav>
                                      </p:tavLst>
                                    </p:anim>
                                    <p:anim calcmode="lin" valueType="num">
                                      <p:cBhvr additive="base">
                                        <p:cTn id="16" dur="5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4" descr="hghu"/>
          <p:cNvPicPr>
            <a:picLocks noChangeAspect="1" noChangeArrowheads="1"/>
          </p:cNvPicPr>
          <p:nvPr/>
        </p:nvPicPr>
        <p:blipFill>
          <a:blip r:embed="rId2" cstate="print">
            <a:lum bright="30000"/>
          </a:blip>
          <a:srcRect/>
          <a:stretch>
            <a:fillRect/>
          </a:stretch>
        </p:blipFill>
        <p:spPr bwMode="auto">
          <a:xfrm>
            <a:off x="0" y="0"/>
            <a:ext cx="9144000" cy="6858000"/>
          </a:xfrm>
          <a:prstGeom prst="rect">
            <a:avLst/>
          </a:prstGeom>
          <a:noFill/>
          <a:ln w="9525">
            <a:noFill/>
            <a:miter lim="800000"/>
            <a:headEnd/>
            <a:tailEnd/>
          </a:ln>
        </p:spPr>
      </p:pic>
      <p:sp>
        <p:nvSpPr>
          <p:cNvPr id="18438" name="AutoShape 6"/>
          <p:cNvSpPr>
            <a:spLocks noChangeArrowheads="1"/>
          </p:cNvSpPr>
          <p:nvPr/>
        </p:nvSpPr>
        <p:spPr bwMode="auto">
          <a:xfrm>
            <a:off x="2987675" y="260350"/>
            <a:ext cx="3582988" cy="865188"/>
          </a:xfrm>
          <a:prstGeom prst="roundRect">
            <a:avLst>
              <a:gd name="adj" fmla="val 16667"/>
            </a:avLst>
          </a:prstGeom>
          <a:gradFill rotWithShape="1">
            <a:gsLst>
              <a:gs pos="0">
                <a:srgbClr val="CC0000"/>
              </a:gs>
              <a:gs pos="100000">
                <a:srgbClr val="FFFFCC"/>
              </a:gs>
            </a:gsLst>
            <a:lin ang="5400000" scaled="1"/>
          </a:gradFill>
          <a:ln w="9525">
            <a:solidFill>
              <a:schemeClr val="tx1"/>
            </a:solidFill>
            <a:round/>
            <a:headEnd/>
            <a:tailEnd/>
          </a:ln>
        </p:spPr>
        <p:txBody>
          <a:bodyPr wrap="none" anchor="ctr"/>
          <a:lstStyle/>
          <a:p>
            <a:r>
              <a:rPr lang="ar-SA" sz="4400" b="1"/>
              <a:t> المحتوى القديم :</a:t>
            </a:r>
            <a:endParaRPr lang="en-US" sz="4400"/>
          </a:p>
        </p:txBody>
      </p:sp>
      <p:pic>
        <p:nvPicPr>
          <p:cNvPr id="8196" name="Picture 5" descr="كتب3.jpg"/>
          <p:cNvPicPr>
            <a:picLocks noChangeAspect="1"/>
          </p:cNvPicPr>
          <p:nvPr/>
        </p:nvPicPr>
        <p:blipFill>
          <a:blip r:embed="rId3" cstate="print"/>
          <a:srcRect t="410" r="12122" b="92056"/>
          <a:stretch>
            <a:fillRect/>
          </a:stretch>
        </p:blipFill>
        <p:spPr bwMode="auto">
          <a:xfrm>
            <a:off x="468313" y="1484313"/>
            <a:ext cx="8286750" cy="4914900"/>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8438"/>
                                        </p:tgtEl>
                                        <p:attrNameLst>
                                          <p:attrName>style.visibility</p:attrName>
                                        </p:attrNameLst>
                                      </p:cBhvr>
                                      <p:to>
                                        <p:strVal val="visible"/>
                                      </p:to>
                                    </p:set>
                                    <p:anim calcmode="lin" valueType="num">
                                      <p:cBhvr>
                                        <p:cTn id="7" dur="1000" fill="hold"/>
                                        <p:tgtEl>
                                          <p:spTgt spid="18438"/>
                                        </p:tgtEl>
                                        <p:attrNameLst>
                                          <p:attrName>ppt_w</p:attrName>
                                        </p:attrNameLst>
                                      </p:cBhvr>
                                      <p:tavLst>
                                        <p:tav tm="0">
                                          <p:val>
                                            <p:fltVal val="0"/>
                                          </p:val>
                                        </p:tav>
                                        <p:tav tm="100000">
                                          <p:val>
                                            <p:strVal val="#ppt_w"/>
                                          </p:val>
                                        </p:tav>
                                      </p:tavLst>
                                    </p:anim>
                                    <p:anim calcmode="lin" valueType="num">
                                      <p:cBhvr>
                                        <p:cTn id="8" dur="1000" fill="hold"/>
                                        <p:tgtEl>
                                          <p:spTgt spid="18438"/>
                                        </p:tgtEl>
                                        <p:attrNameLst>
                                          <p:attrName>ppt_h</p:attrName>
                                        </p:attrNameLst>
                                      </p:cBhvr>
                                      <p:tavLst>
                                        <p:tav tm="0">
                                          <p:val>
                                            <p:fltVal val="0"/>
                                          </p:val>
                                        </p:tav>
                                        <p:tav tm="100000">
                                          <p:val>
                                            <p:strVal val="#ppt_h"/>
                                          </p:val>
                                        </p:tav>
                                      </p:tavLst>
                                    </p:anim>
                                    <p:anim calcmode="lin" valueType="num">
                                      <p:cBhvr>
                                        <p:cTn id="9" dur="1000" fill="hold"/>
                                        <p:tgtEl>
                                          <p:spTgt spid="18438"/>
                                        </p:tgtEl>
                                        <p:attrNameLst>
                                          <p:attrName>style.rotation</p:attrName>
                                        </p:attrNameLst>
                                      </p:cBhvr>
                                      <p:tavLst>
                                        <p:tav tm="0">
                                          <p:val>
                                            <p:fltVal val="90"/>
                                          </p:val>
                                        </p:tav>
                                        <p:tav tm="100000">
                                          <p:val>
                                            <p:fltVal val="0"/>
                                          </p:val>
                                        </p:tav>
                                      </p:tavLst>
                                    </p:anim>
                                    <p:animEffect transition="in" filter="fade">
                                      <p:cBhvr>
                                        <p:cTn id="10" dur="10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hghu"/>
          <p:cNvPicPr>
            <a:picLocks noChangeAspect="1" noChangeArrowheads="1"/>
          </p:cNvPicPr>
          <p:nvPr/>
        </p:nvPicPr>
        <p:blipFill>
          <a:blip r:embed="rId2" cstate="print">
            <a:lum bright="30000"/>
          </a:blip>
          <a:srcRect/>
          <a:stretch>
            <a:fillRect/>
          </a:stretch>
        </p:blipFill>
        <p:spPr bwMode="auto">
          <a:xfrm>
            <a:off x="0" y="0"/>
            <a:ext cx="9144000" cy="6858000"/>
          </a:xfrm>
          <a:prstGeom prst="rect">
            <a:avLst/>
          </a:prstGeom>
          <a:noFill/>
          <a:ln w="9525">
            <a:noFill/>
            <a:miter lim="800000"/>
            <a:headEnd/>
            <a:tailEnd/>
          </a:ln>
        </p:spPr>
      </p:pic>
      <p:sp>
        <p:nvSpPr>
          <p:cNvPr id="18438" name="AutoShape 6"/>
          <p:cNvSpPr>
            <a:spLocks noChangeArrowheads="1"/>
          </p:cNvSpPr>
          <p:nvPr/>
        </p:nvSpPr>
        <p:spPr bwMode="auto">
          <a:xfrm>
            <a:off x="3276600" y="260350"/>
            <a:ext cx="3582988" cy="865188"/>
          </a:xfrm>
          <a:prstGeom prst="roundRect">
            <a:avLst>
              <a:gd name="adj" fmla="val 16667"/>
            </a:avLst>
          </a:prstGeom>
          <a:gradFill rotWithShape="1">
            <a:gsLst>
              <a:gs pos="0">
                <a:srgbClr val="CC0000"/>
              </a:gs>
              <a:gs pos="100000">
                <a:srgbClr val="FFFFCC"/>
              </a:gs>
            </a:gsLst>
            <a:lin ang="5400000" scaled="1"/>
          </a:gradFill>
          <a:ln w="9525">
            <a:solidFill>
              <a:schemeClr val="tx1"/>
            </a:solidFill>
            <a:round/>
            <a:headEnd/>
            <a:tailEnd/>
          </a:ln>
        </p:spPr>
        <p:txBody>
          <a:bodyPr wrap="none" anchor="ctr"/>
          <a:lstStyle/>
          <a:p>
            <a:r>
              <a:rPr lang="ar-SA" sz="4400" b="1"/>
              <a:t> المحتوى القديم :</a:t>
            </a:r>
            <a:endParaRPr lang="en-US" sz="4400"/>
          </a:p>
        </p:txBody>
      </p:sp>
      <p:pic>
        <p:nvPicPr>
          <p:cNvPr id="9220" name="Picture 4" descr="كتب قديم.bmp"/>
          <p:cNvPicPr>
            <a:picLocks noChangeAspect="1"/>
          </p:cNvPicPr>
          <p:nvPr/>
        </p:nvPicPr>
        <p:blipFill>
          <a:blip r:embed="rId3" cstate="print"/>
          <a:srcRect/>
          <a:stretch>
            <a:fillRect/>
          </a:stretch>
        </p:blipFill>
        <p:spPr bwMode="auto">
          <a:xfrm>
            <a:off x="395288" y="1341438"/>
            <a:ext cx="4248150" cy="5256212"/>
          </a:xfrm>
          <a:prstGeom prst="rect">
            <a:avLst/>
          </a:prstGeom>
          <a:noFill/>
          <a:ln w="9525">
            <a:noFill/>
            <a:miter lim="800000"/>
            <a:headEnd/>
            <a:tailEnd/>
          </a:ln>
        </p:spPr>
      </p:pic>
      <p:pic>
        <p:nvPicPr>
          <p:cNvPr id="9221" name="Picture 6" descr="كتب1.jpg"/>
          <p:cNvPicPr>
            <a:picLocks noChangeAspect="1"/>
          </p:cNvPicPr>
          <p:nvPr/>
        </p:nvPicPr>
        <p:blipFill>
          <a:blip r:embed="rId4" cstate="print"/>
          <a:srcRect/>
          <a:stretch>
            <a:fillRect/>
          </a:stretch>
        </p:blipFill>
        <p:spPr bwMode="auto">
          <a:xfrm>
            <a:off x="4932363" y="1341438"/>
            <a:ext cx="3743325" cy="5183187"/>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8438"/>
                                        </p:tgtEl>
                                        <p:attrNameLst>
                                          <p:attrName>style.visibility</p:attrName>
                                        </p:attrNameLst>
                                      </p:cBhvr>
                                      <p:to>
                                        <p:strVal val="visible"/>
                                      </p:to>
                                    </p:set>
                                    <p:anim calcmode="lin" valueType="num">
                                      <p:cBhvr>
                                        <p:cTn id="7" dur="1000" fill="hold"/>
                                        <p:tgtEl>
                                          <p:spTgt spid="18438"/>
                                        </p:tgtEl>
                                        <p:attrNameLst>
                                          <p:attrName>ppt_w</p:attrName>
                                        </p:attrNameLst>
                                      </p:cBhvr>
                                      <p:tavLst>
                                        <p:tav tm="0">
                                          <p:val>
                                            <p:fltVal val="0"/>
                                          </p:val>
                                        </p:tav>
                                        <p:tav tm="100000">
                                          <p:val>
                                            <p:strVal val="#ppt_w"/>
                                          </p:val>
                                        </p:tav>
                                      </p:tavLst>
                                    </p:anim>
                                    <p:anim calcmode="lin" valueType="num">
                                      <p:cBhvr>
                                        <p:cTn id="8" dur="1000" fill="hold"/>
                                        <p:tgtEl>
                                          <p:spTgt spid="18438"/>
                                        </p:tgtEl>
                                        <p:attrNameLst>
                                          <p:attrName>ppt_h</p:attrName>
                                        </p:attrNameLst>
                                      </p:cBhvr>
                                      <p:tavLst>
                                        <p:tav tm="0">
                                          <p:val>
                                            <p:fltVal val="0"/>
                                          </p:val>
                                        </p:tav>
                                        <p:tav tm="100000">
                                          <p:val>
                                            <p:strVal val="#ppt_h"/>
                                          </p:val>
                                        </p:tav>
                                      </p:tavLst>
                                    </p:anim>
                                    <p:anim calcmode="lin" valueType="num">
                                      <p:cBhvr>
                                        <p:cTn id="9" dur="1000" fill="hold"/>
                                        <p:tgtEl>
                                          <p:spTgt spid="18438"/>
                                        </p:tgtEl>
                                        <p:attrNameLst>
                                          <p:attrName>style.rotation</p:attrName>
                                        </p:attrNameLst>
                                      </p:cBhvr>
                                      <p:tavLst>
                                        <p:tav tm="0">
                                          <p:val>
                                            <p:fltVal val="90"/>
                                          </p:val>
                                        </p:tav>
                                        <p:tav tm="100000">
                                          <p:val>
                                            <p:fltVal val="0"/>
                                          </p:val>
                                        </p:tav>
                                      </p:tavLst>
                                    </p:anim>
                                    <p:animEffect transition="in" filter="fade">
                                      <p:cBhvr>
                                        <p:cTn id="10" dur="1000"/>
                                        <p:tgtEl>
                                          <p:spTgt spid="18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6" descr="rasamah%202"/>
          <p:cNvPicPr>
            <a:picLocks noChangeAspect="1" noChangeArrowheads="1"/>
          </p:cNvPicPr>
          <p:nvPr/>
        </p:nvPicPr>
        <p:blipFill>
          <a:blip r:embed="rId2" cstate="print">
            <a:lum bright="20000"/>
          </a:blip>
          <a:srcRect t="15347"/>
          <a:stretch>
            <a:fillRect/>
          </a:stretch>
        </p:blipFill>
        <p:spPr bwMode="auto">
          <a:xfrm>
            <a:off x="0" y="0"/>
            <a:ext cx="9144000" cy="6858000"/>
          </a:xfrm>
          <a:prstGeom prst="rect">
            <a:avLst/>
          </a:prstGeom>
          <a:noFill/>
          <a:ln w="9525">
            <a:noFill/>
            <a:miter lim="800000"/>
            <a:headEnd/>
            <a:tailEnd/>
          </a:ln>
        </p:spPr>
      </p:pic>
      <p:sp>
        <p:nvSpPr>
          <p:cNvPr id="12295" name="AutoShape 7"/>
          <p:cNvSpPr>
            <a:spLocks noChangeArrowheads="1"/>
          </p:cNvSpPr>
          <p:nvPr/>
        </p:nvSpPr>
        <p:spPr bwMode="auto">
          <a:xfrm>
            <a:off x="2339975" y="908050"/>
            <a:ext cx="5969000" cy="1008063"/>
          </a:xfrm>
          <a:prstGeom prst="roundRect">
            <a:avLst>
              <a:gd name="adj" fmla="val 16667"/>
            </a:avLst>
          </a:prstGeom>
          <a:gradFill rotWithShape="1">
            <a:gsLst>
              <a:gs pos="0">
                <a:srgbClr val="996600"/>
              </a:gs>
              <a:gs pos="100000">
                <a:srgbClr val="FFFFCC"/>
              </a:gs>
            </a:gsLst>
            <a:lin ang="5400000" scaled="1"/>
          </a:gradFill>
          <a:ln w="9525">
            <a:solidFill>
              <a:schemeClr val="tx1"/>
            </a:solidFill>
            <a:round/>
            <a:headEnd/>
            <a:tailEnd/>
          </a:ln>
        </p:spPr>
        <p:txBody>
          <a:bodyPr wrap="none" anchor="ctr"/>
          <a:lstStyle/>
          <a:p>
            <a:r>
              <a:rPr lang="ar-SA" sz="4400" b="1"/>
              <a:t>مفهوم طرق التدريس التقليدي : </a:t>
            </a:r>
            <a:endParaRPr lang="en-US" sz="4400"/>
          </a:p>
        </p:txBody>
      </p:sp>
      <p:sp>
        <p:nvSpPr>
          <p:cNvPr id="12296" name="Text Box 8"/>
          <p:cNvSpPr txBox="1">
            <a:spLocks noChangeArrowheads="1"/>
          </p:cNvSpPr>
          <p:nvPr/>
        </p:nvSpPr>
        <p:spPr bwMode="auto">
          <a:xfrm>
            <a:off x="1214438" y="2500313"/>
            <a:ext cx="7416800" cy="3786187"/>
          </a:xfrm>
          <a:prstGeom prst="rect">
            <a:avLst/>
          </a:prstGeom>
          <a:gradFill rotWithShape="1">
            <a:gsLst>
              <a:gs pos="0">
                <a:srgbClr val="996600">
                  <a:alpha val="56000"/>
                </a:srgbClr>
              </a:gs>
              <a:gs pos="100000">
                <a:srgbClr val="FFFFCC"/>
              </a:gs>
            </a:gsLst>
            <a:lin ang="5400000" scaled="1"/>
          </a:gradFill>
          <a:ln w="9525">
            <a:noFill/>
            <a:miter lim="800000"/>
            <a:headEnd/>
            <a:tailEnd/>
          </a:ln>
        </p:spPr>
        <p:txBody>
          <a:bodyPr>
            <a:spAutoFit/>
          </a:bodyPr>
          <a:lstStyle/>
          <a:p>
            <a:r>
              <a:rPr lang="ar-SA" sz="4000"/>
              <a:t>وسيلة المعلم لإيصال المعلومات إلى المتعلم وهي نظرة قاصره تركز على تحصيل المعرفه دون الإهتمام بالجوانب الأخرى ، وتجعل المتعلم سلبيا يستقبل المعلومات فقط وتساوي بين المتعلمين بصرف النظر عما بينهم من فروق في القدرات والميول .</a:t>
            </a:r>
            <a:endParaRPr lang="en-US" sz="4000"/>
          </a:p>
        </p:txBody>
      </p:sp>
      <p:pic>
        <p:nvPicPr>
          <p:cNvPr id="10245" name="Picture 10" descr="CA4L9UOA"/>
          <p:cNvPicPr>
            <a:picLocks noChangeAspect="1" noChangeArrowheads="1"/>
          </p:cNvPicPr>
          <p:nvPr/>
        </p:nvPicPr>
        <p:blipFill>
          <a:blip r:embed="rId3" cstate="print"/>
          <a:srcRect/>
          <a:stretch>
            <a:fillRect/>
          </a:stretch>
        </p:blipFill>
        <p:spPr bwMode="auto">
          <a:xfrm>
            <a:off x="395288" y="404813"/>
            <a:ext cx="1439862" cy="1690687"/>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2295"/>
                                        </p:tgtEl>
                                        <p:attrNameLst>
                                          <p:attrName>style.visibility</p:attrName>
                                        </p:attrNameLst>
                                      </p:cBhvr>
                                      <p:to>
                                        <p:strVal val="visible"/>
                                      </p:to>
                                    </p:set>
                                    <p:anim calcmode="lin" valueType="num">
                                      <p:cBhvr>
                                        <p:cTn id="7" dur="1000" fill="hold"/>
                                        <p:tgtEl>
                                          <p:spTgt spid="12295"/>
                                        </p:tgtEl>
                                        <p:attrNameLst>
                                          <p:attrName>ppt_w</p:attrName>
                                        </p:attrNameLst>
                                      </p:cBhvr>
                                      <p:tavLst>
                                        <p:tav tm="0">
                                          <p:val>
                                            <p:fltVal val="0"/>
                                          </p:val>
                                        </p:tav>
                                        <p:tav tm="100000">
                                          <p:val>
                                            <p:strVal val="#ppt_w"/>
                                          </p:val>
                                        </p:tav>
                                      </p:tavLst>
                                    </p:anim>
                                    <p:anim calcmode="lin" valueType="num">
                                      <p:cBhvr>
                                        <p:cTn id="8" dur="1000" fill="hold"/>
                                        <p:tgtEl>
                                          <p:spTgt spid="12295"/>
                                        </p:tgtEl>
                                        <p:attrNameLst>
                                          <p:attrName>ppt_h</p:attrName>
                                        </p:attrNameLst>
                                      </p:cBhvr>
                                      <p:tavLst>
                                        <p:tav tm="0">
                                          <p:val>
                                            <p:fltVal val="0"/>
                                          </p:val>
                                        </p:tav>
                                        <p:tav tm="100000">
                                          <p:val>
                                            <p:strVal val="#ppt_h"/>
                                          </p:val>
                                        </p:tav>
                                      </p:tavLst>
                                    </p:anim>
                                    <p:anim calcmode="lin" valueType="num">
                                      <p:cBhvr>
                                        <p:cTn id="9" dur="1000" fill="hold"/>
                                        <p:tgtEl>
                                          <p:spTgt spid="12295"/>
                                        </p:tgtEl>
                                        <p:attrNameLst>
                                          <p:attrName>style.rotation</p:attrName>
                                        </p:attrNameLst>
                                      </p:cBhvr>
                                      <p:tavLst>
                                        <p:tav tm="0">
                                          <p:val>
                                            <p:fltVal val="90"/>
                                          </p:val>
                                        </p:tav>
                                        <p:tav tm="100000">
                                          <p:val>
                                            <p:fltVal val="0"/>
                                          </p:val>
                                        </p:tav>
                                      </p:tavLst>
                                    </p:anim>
                                    <p:animEffect transition="in" filter="fade">
                                      <p:cBhvr>
                                        <p:cTn id="10" dur="1000"/>
                                        <p:tgtEl>
                                          <p:spTgt spid="12295"/>
                                        </p:tgtEl>
                                      </p:cBhvr>
                                    </p:animEffect>
                                  </p:childTnLst>
                                </p:cTn>
                              </p:par>
                            </p:childTnLst>
                          </p:cTn>
                        </p:par>
                      </p:childTnLst>
                    </p:cTn>
                  </p:par>
                  <p:par>
                    <p:cTn id="11" fill="hold">
                      <p:stCondLst>
                        <p:cond delay="indefinite"/>
                      </p:stCondLst>
                      <p:childTnLst>
                        <p:par>
                          <p:cTn id="12" fill="hold">
                            <p:stCondLst>
                              <p:cond delay="0"/>
                            </p:stCondLst>
                            <p:childTnLst>
                              <p:par>
                                <p:cTn id="13" presetID="7" presetClass="entr" presetSubtype="4" fill="hold" grpId="0" nodeType="clickEffect">
                                  <p:stCondLst>
                                    <p:cond delay="0"/>
                                  </p:stCondLst>
                                  <p:childTnLst>
                                    <p:set>
                                      <p:cBhvr>
                                        <p:cTn id="14" dur="1" fill="hold">
                                          <p:stCondLst>
                                            <p:cond delay="0"/>
                                          </p:stCondLst>
                                        </p:cTn>
                                        <p:tgtEl>
                                          <p:spTgt spid="12296"/>
                                        </p:tgtEl>
                                        <p:attrNameLst>
                                          <p:attrName>style.visibility</p:attrName>
                                        </p:attrNameLst>
                                      </p:cBhvr>
                                      <p:to>
                                        <p:strVal val="visible"/>
                                      </p:to>
                                    </p:set>
                                    <p:anim calcmode="lin" valueType="num">
                                      <p:cBhvr additive="base">
                                        <p:cTn id="15" dur="5000" fill="hold"/>
                                        <p:tgtEl>
                                          <p:spTgt spid="12296"/>
                                        </p:tgtEl>
                                        <p:attrNameLst>
                                          <p:attrName>ppt_x</p:attrName>
                                        </p:attrNameLst>
                                      </p:cBhvr>
                                      <p:tavLst>
                                        <p:tav tm="0">
                                          <p:val>
                                            <p:strVal val="#ppt_x"/>
                                          </p:val>
                                        </p:tav>
                                        <p:tav tm="100000">
                                          <p:val>
                                            <p:strVal val="#ppt_x"/>
                                          </p:val>
                                        </p:tav>
                                      </p:tavLst>
                                    </p:anim>
                                    <p:anim calcmode="lin" valueType="num">
                                      <p:cBhvr additive="base">
                                        <p:cTn id="16" dur="5000" fill="hold"/>
                                        <p:tgtEl>
                                          <p:spTgt spid="122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animBg="1"/>
      <p:bldP spid="12296" grpId="0" animBg="1"/>
    </p:bldLst>
  </p:timing>
</p:sld>
</file>

<file path=ppt/theme/theme1.xml><?xml version="1.0" encoding="utf-8"?>
<a:theme xmlns:a="http://schemas.openxmlformats.org/drawingml/2006/main" name="تصميم افتراضي">
  <a:themeElements>
    <a:clrScheme name="تصميم افتراضي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تصميم افتراضي">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تصميم افتراضي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تصميم افتراضي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تصميم افتراضي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تصميم افتراضي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تصميم افتراضي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تصميم افتراضي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تصميم افتراضي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تصميم افتراضي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1793</TotalTime>
  <Words>607</Words>
  <Application>Microsoft Office PowerPoint</Application>
  <PresentationFormat>On-screen Show (4:3)</PresentationFormat>
  <Paragraphs>172</Paragraphs>
  <Slides>29</Slides>
  <Notes>1</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تصميم افتراضي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تعريف طريقة هربارت </vt:lpstr>
      <vt:lpstr>خطوات طريقة هربارت</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haya</dc:creator>
  <cp:lastModifiedBy>User</cp:lastModifiedBy>
  <cp:revision>66</cp:revision>
  <dcterms:created xsi:type="dcterms:W3CDTF">2007-10-26T21:34:51Z</dcterms:created>
  <dcterms:modified xsi:type="dcterms:W3CDTF">2016-10-01T16:47:54Z</dcterms:modified>
</cp:coreProperties>
</file>