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3" r:id="rId6"/>
    <p:sldId id="260" r:id="rId7"/>
    <p:sldId id="264" r:id="rId8"/>
    <p:sldId id="261" r:id="rId9"/>
    <p:sldId id="265" r:id="rId10"/>
    <p:sldId id="266" r:id="rId11"/>
    <p:sldId id="262" r:id="rId12"/>
    <p:sldId id="271" r:id="rId13"/>
    <p:sldId id="267" r:id="rId14"/>
    <p:sldId id="270"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3" d="100"/>
          <a:sy n="73" d="100"/>
        </p:scale>
        <p:origin x="-96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22939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27367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95264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19377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97296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15295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81445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23045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51131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0303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69639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7696203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solidFill>
                  <a:srgbClr val="FF0000"/>
                </a:solidFill>
              </a:rPr>
              <a:t>    </a:t>
            </a:r>
            <a:r>
              <a:rPr lang="ar-SA" b="1" dirty="0" smtClean="0">
                <a:solidFill>
                  <a:srgbClr val="FF0000"/>
                </a:solidFill>
              </a:rPr>
              <a:t>بناء </a:t>
            </a:r>
            <a:r>
              <a:rPr lang="ar-SA" b="1" dirty="0">
                <a:solidFill>
                  <a:srgbClr val="FF0000"/>
                </a:solidFill>
              </a:rPr>
              <a:t>الدهون</a:t>
            </a:r>
            <a:r>
              <a:rPr lang="ar-SA" dirty="0">
                <a:solidFill>
                  <a:srgbClr val="FF0000"/>
                </a:solidFill>
              </a:rPr>
              <a:t> </a:t>
            </a:r>
            <a:r>
              <a:rPr lang="en-US" dirty="0" smtClean="0">
                <a:solidFill>
                  <a:srgbClr val="FF0000"/>
                </a:solidFill>
              </a:rPr>
              <a:t>Fat Synthesis</a:t>
            </a:r>
            <a:r>
              <a:rPr lang="ar-SA" dirty="0" smtClean="0">
                <a:solidFill>
                  <a:srgbClr val="FF0000"/>
                </a:solidFill>
              </a:rPr>
              <a:t/>
            </a:r>
            <a:br>
              <a:rPr lang="ar-SA" dirty="0" smtClean="0">
                <a:solidFill>
                  <a:srgbClr val="FF0000"/>
                </a:solidFill>
              </a:rPr>
            </a:br>
            <a:endParaRPr lang="en-US" dirty="0">
              <a:solidFill>
                <a:srgbClr val="FF0000"/>
              </a:solidFill>
            </a:endParaRPr>
          </a:p>
        </p:txBody>
      </p:sp>
    </p:spTree>
    <p:extLst>
      <p:ext uri="{BB962C8B-B14F-4D97-AF65-F5344CB8AC3E}">
        <p14:creationId xmlns:p14="http://schemas.microsoft.com/office/powerpoint/2010/main" val="65044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1625" y="1905000"/>
            <a:ext cx="8504238"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6" y="-338730"/>
            <a:ext cx="10149840" cy="718366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5773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FF0000"/>
                </a:solidFill>
              </a:rPr>
              <a:t>بناء الجليسرول </a:t>
            </a:r>
            <a:r>
              <a:rPr lang="en-US" dirty="0">
                <a:solidFill>
                  <a:srgbClr val="FF0000"/>
                </a:solidFill>
              </a:rPr>
              <a:t>Synthesis of glycerol</a:t>
            </a:r>
          </a:p>
        </p:txBody>
      </p:sp>
      <p:sp>
        <p:nvSpPr>
          <p:cNvPr id="3" name="Content Placeholder 2"/>
          <p:cNvSpPr>
            <a:spLocks noGrp="1"/>
          </p:cNvSpPr>
          <p:nvPr>
            <p:ph idx="1"/>
          </p:nvPr>
        </p:nvSpPr>
        <p:spPr/>
        <p:txBody>
          <a:bodyPr>
            <a:normAutofit/>
          </a:bodyPr>
          <a:lstStyle/>
          <a:p>
            <a:pPr marL="0" indent="0">
              <a:buNone/>
            </a:pPr>
            <a:endParaRPr lang="ar-SA" dirty="0" smtClean="0"/>
          </a:p>
          <a:p>
            <a:r>
              <a:rPr lang="ar-SA" dirty="0" smtClean="0"/>
              <a:t>يتم </a:t>
            </a:r>
            <a:r>
              <a:rPr lang="ar-SA" dirty="0"/>
              <a:t>ذلك من خلال طرق مختلفة أهمها من مركب فوسفات ثنائي هيدروكسي </a:t>
            </a:r>
            <a:r>
              <a:rPr lang="ar-SA" dirty="0" smtClean="0"/>
              <a:t>أسيتون</a:t>
            </a:r>
            <a:endParaRPr lang="ar-SA" dirty="0"/>
          </a:p>
          <a:p>
            <a:r>
              <a:rPr lang="en-US" dirty="0" err="1"/>
              <a:t>Dihydroxyacetone</a:t>
            </a:r>
            <a:r>
              <a:rPr lang="en-US" dirty="0"/>
              <a:t> </a:t>
            </a:r>
            <a:r>
              <a:rPr lang="en-US" dirty="0" smtClean="0"/>
              <a:t>Phosphate </a:t>
            </a:r>
            <a:r>
              <a:rPr lang="en-US" dirty="0"/>
              <a:t>(DAP</a:t>
            </a:r>
            <a:r>
              <a:rPr lang="en-US" dirty="0" smtClean="0"/>
              <a:t>)</a:t>
            </a:r>
            <a:endParaRPr lang="ar-SA" dirty="0" smtClean="0"/>
          </a:p>
          <a:p>
            <a:r>
              <a:rPr lang="en-US" dirty="0" smtClean="0"/>
              <a:t> </a:t>
            </a:r>
            <a:r>
              <a:rPr lang="ar-SA" dirty="0"/>
              <a:t>ثلاثي الكربون الذي يتكون أثناء التنفس وأثناء البناء الضوئي والذي يختزل ويكون ألفا جليسرول فوسفات </a:t>
            </a:r>
            <a:endParaRPr lang="ar-SA" dirty="0" smtClean="0"/>
          </a:p>
          <a:p>
            <a:pPr marL="0" indent="0">
              <a:buNone/>
            </a:pPr>
            <a:endParaRPr lang="ar-SA" dirty="0"/>
          </a:p>
        </p:txBody>
      </p:sp>
    </p:spTree>
    <p:extLst>
      <p:ext uri="{BB962C8B-B14F-4D97-AF65-F5344CB8AC3E}">
        <p14:creationId xmlns:p14="http://schemas.microsoft.com/office/powerpoint/2010/main" val="1301970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solidFill>
                  <a:srgbClr val="FF0000"/>
                </a:solidFill>
              </a:rPr>
              <a:t/>
            </a:r>
            <a:br>
              <a:rPr lang="ar-SA" dirty="0" smtClean="0">
                <a:solidFill>
                  <a:srgbClr val="FF0000"/>
                </a:solidFill>
              </a:rPr>
            </a:br>
            <a:r>
              <a:rPr lang="ar-SA" dirty="0" smtClean="0">
                <a:solidFill>
                  <a:srgbClr val="FF0000"/>
                </a:solidFill>
              </a:rPr>
              <a:t>بناء الجليسريدات الثلاثية (الدهون المتعادلة) </a:t>
            </a:r>
            <a:r>
              <a:rPr lang="en-US" dirty="0" smtClean="0">
                <a:solidFill>
                  <a:srgbClr val="FF0000"/>
                </a:solidFill>
              </a:rPr>
              <a:t>Synthesis of triglycerides (neutral fats) </a:t>
            </a:r>
            <a:br>
              <a:rPr lang="en-US"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normAutofit fontScale="55000" lnSpcReduction="20000"/>
          </a:bodyPr>
          <a:lstStyle/>
          <a:p>
            <a:pPr marL="0" indent="0">
              <a:buNone/>
            </a:pPr>
            <a:endParaRPr lang="en-US" dirty="0" smtClean="0"/>
          </a:p>
          <a:p>
            <a:r>
              <a:rPr lang="ar-SA" dirty="0" smtClean="0"/>
              <a:t>ظل الاعتقاد السائد لوقت طويل أن عمل إنزيم الليبيز في خلايا  الكائنات الحية لا يقتصر على التحلل المائي للجليسريدات الثلاثية بل يشمل المساعدة في تخليقها عن طريق انعكاس تفاعل التحلل المائي لها , وقد ثبت في السنوات الأخيرة أن التخليق  الحيوي للجليسريدات الثلاثية يختلف عن ذلك اختلافاً جوهرياً , حيث وجد أن المواد الأساسية في اتمام العملية هي أسيل المرافق الإنزيمي أ والفا جليسرول فوسفات </a:t>
            </a:r>
          </a:p>
          <a:p>
            <a:r>
              <a:rPr lang="ar-SA" dirty="0" smtClean="0"/>
              <a:t>ويحفز هذه التفاعلات إنزيمات الآسيل ترانسفيريز , وينشأ ألفا- جليسرول فوسفات كنتيجة لفسفرة الجليسرول أو أثناء اختزال  فوسفات ثنائي هيدروكسي أسيتون .</a:t>
            </a:r>
          </a:p>
          <a:p>
            <a:r>
              <a:rPr lang="ar-SA" dirty="0" smtClean="0"/>
              <a:t>أما تخليق أسيل المرافق الإنزيمي أ فيتم إما عن طريق تنشيط الأحماض الدهنية أو يتم تخليقها من جديد من أسيتيل المرافق الإنزيمي </a:t>
            </a:r>
          </a:p>
          <a:p>
            <a:r>
              <a:rPr lang="ar-SA" dirty="0" smtClean="0"/>
              <a:t>ويتم بناء الجليسريدات الثلاثية كما يلي :</a:t>
            </a:r>
          </a:p>
          <a:p>
            <a:r>
              <a:rPr lang="ar-SA" dirty="0" smtClean="0"/>
              <a:t>1-	تخليق حمض الفوسفاتيديك عن طريق تفاعل نقل مجموعات الأسيل بتحفيز الإنزيم </a:t>
            </a:r>
          </a:p>
          <a:p>
            <a:r>
              <a:rPr lang="en-US" dirty="0" smtClean="0">
                <a:solidFill>
                  <a:srgbClr val="92D050"/>
                </a:solidFill>
              </a:rPr>
              <a:t>Fatty acyl </a:t>
            </a:r>
            <a:r>
              <a:rPr lang="en-US" dirty="0" err="1" smtClean="0">
                <a:solidFill>
                  <a:srgbClr val="92D050"/>
                </a:solidFill>
              </a:rPr>
              <a:t>transferase</a:t>
            </a:r>
            <a:r>
              <a:rPr lang="en-US" dirty="0" smtClean="0">
                <a:solidFill>
                  <a:srgbClr val="92D050"/>
                </a:solidFill>
              </a:rPr>
              <a:t> .</a:t>
            </a:r>
          </a:p>
          <a:p>
            <a:r>
              <a:rPr lang="en-US" dirty="0" smtClean="0"/>
              <a:t>2-	</a:t>
            </a:r>
            <a:r>
              <a:rPr lang="ar-SA" dirty="0" smtClean="0"/>
              <a:t>تحليل حمض الفوسفوتيديك تحليلاً مائياً بمساعدة إنزيم</a:t>
            </a:r>
            <a:r>
              <a:rPr lang="ar-SA" dirty="0" smtClean="0">
                <a:solidFill>
                  <a:srgbClr val="92D050"/>
                </a:solidFill>
              </a:rPr>
              <a:t> الفوسفاتيز </a:t>
            </a:r>
            <a:r>
              <a:rPr lang="ar-SA" dirty="0" smtClean="0"/>
              <a:t>, حيث ينتج الجليسريد الثنائي بالإضافة إلى حمض الفوسفوريك .</a:t>
            </a:r>
          </a:p>
          <a:p>
            <a:r>
              <a:rPr lang="ar-SA" dirty="0" smtClean="0"/>
              <a:t>3-	يتفاعل الجليسريد الثنائي من جديد مع أسيل المرافق الإنزيمي أ وينتج عن ذلك تكون الجليسريد الثلاثي ويتم إسراع هذا التفاعل بواسطة إنزيم  (</a:t>
            </a:r>
            <a:r>
              <a:rPr lang="ar-SA" dirty="0" smtClean="0">
                <a:solidFill>
                  <a:srgbClr val="92D050"/>
                </a:solidFill>
              </a:rPr>
              <a:t>جليسريد الثنائي أسيل ترانسفيريز </a:t>
            </a:r>
            <a:r>
              <a:rPr lang="ar-SA" dirty="0" smtClean="0"/>
              <a:t>) .</a:t>
            </a:r>
          </a:p>
          <a:p>
            <a:endParaRPr lang="ar-SA" dirty="0" smtClean="0"/>
          </a:p>
          <a:p>
            <a:endParaRPr lang="en-US" dirty="0"/>
          </a:p>
        </p:txBody>
      </p:sp>
    </p:spTree>
    <p:extLst>
      <p:ext uri="{BB962C8B-B14F-4D97-AF65-F5344CB8AC3E}">
        <p14:creationId xmlns:p14="http://schemas.microsoft.com/office/powerpoint/2010/main" val="3354334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 y="304800"/>
            <a:ext cx="9043713" cy="6400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31243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2057400" y="-32657"/>
            <a:ext cx="4916375" cy="69494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3577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152400"/>
            <a:ext cx="5112707" cy="661416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2415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152400"/>
            <a:ext cx="5177430" cy="6477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7938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solidFill>
                  <a:srgbClr val="FF0000"/>
                </a:solidFill>
              </a:rPr>
              <a:t>بناء الأحماض الدهنية </a:t>
            </a:r>
            <a:r>
              <a:rPr lang="en-US" dirty="0" smtClean="0">
                <a:solidFill>
                  <a:srgbClr val="FF0000"/>
                </a:solidFill>
              </a:rPr>
              <a:t/>
            </a:r>
            <a:br>
              <a:rPr lang="en-US" dirty="0" smtClean="0">
                <a:solidFill>
                  <a:srgbClr val="FF0000"/>
                </a:solidFill>
              </a:rPr>
            </a:br>
            <a:r>
              <a:rPr lang="en-US" dirty="0" smtClean="0">
                <a:solidFill>
                  <a:srgbClr val="FF0000"/>
                </a:solidFill>
              </a:rPr>
              <a:t>Synthesis </a:t>
            </a:r>
            <a:r>
              <a:rPr lang="en-US" dirty="0">
                <a:solidFill>
                  <a:srgbClr val="FF0000"/>
                </a:solidFill>
              </a:rPr>
              <a:t>of Fatty acids</a:t>
            </a:r>
          </a:p>
        </p:txBody>
      </p:sp>
      <p:sp>
        <p:nvSpPr>
          <p:cNvPr id="3" name="Content Placeholder 2"/>
          <p:cNvSpPr>
            <a:spLocks noGrp="1"/>
          </p:cNvSpPr>
          <p:nvPr>
            <p:ph idx="1"/>
          </p:nvPr>
        </p:nvSpPr>
        <p:spPr/>
        <p:txBody>
          <a:bodyPr>
            <a:normAutofit fontScale="70000" lnSpcReduction="20000"/>
          </a:bodyPr>
          <a:lstStyle/>
          <a:p>
            <a:r>
              <a:rPr lang="ar-SA" dirty="0" smtClean="0"/>
              <a:t>كان يعتقد إن </a:t>
            </a:r>
            <a:r>
              <a:rPr lang="ar-SA" dirty="0"/>
              <a:t>المسار التأكسدي للأحماض الدهنية قابلة للانعكاس إلا أن التجارب العملية التي استخدم فيها أستيل المرافق الإنزيمي أ , وجميع إنزيمات مسار بيتا التأكسدي , قد أسفرت عن عدم تخليق </a:t>
            </a:r>
            <a:r>
              <a:rPr lang="ar-SA" dirty="0" smtClean="0"/>
              <a:t> </a:t>
            </a:r>
            <a:r>
              <a:rPr lang="ar-SA" dirty="0"/>
              <a:t>حمض دهني , في حين أن مستخلصات الأنسجة الحية قد ثبت بالتجربة قدرتها على تخليق أحماض دهنية من الأستيل , أي أن ذرات كربون الأحماض الدهنية , لا بد من أن يكون مصدرها ذرتي كربوني الأستيل .</a:t>
            </a:r>
          </a:p>
          <a:p>
            <a:r>
              <a:rPr lang="ar-SA" dirty="0" smtClean="0"/>
              <a:t>حتى </a:t>
            </a:r>
            <a:r>
              <a:rPr lang="ar-SA" dirty="0"/>
              <a:t>أوضح كثير من العلماء أن وحدة البناء الفعلية ليست هي أسيتيل المرافق الإنزيمي أ وإنما هي مالونيل </a:t>
            </a:r>
            <a:r>
              <a:rPr lang="ar-SA" dirty="0"/>
              <a:t>و</a:t>
            </a:r>
            <a:r>
              <a:rPr lang="ar-SA" dirty="0" smtClean="0"/>
              <a:t>هذا </a:t>
            </a:r>
            <a:r>
              <a:rPr lang="ar-SA" dirty="0" smtClean="0"/>
              <a:t>المرافق </a:t>
            </a:r>
            <a:r>
              <a:rPr lang="ar-SA" dirty="0"/>
              <a:t>أو </a:t>
            </a:r>
            <a:r>
              <a:rPr lang="ar-SA" dirty="0" smtClean="0"/>
              <a:t>المالونيل</a:t>
            </a:r>
            <a:endParaRPr lang="ar-SA" dirty="0"/>
          </a:p>
          <a:p>
            <a:pPr marL="0" indent="0">
              <a:buNone/>
            </a:pPr>
            <a:r>
              <a:rPr lang="ar-SA" dirty="0" smtClean="0"/>
              <a:t> </a:t>
            </a:r>
            <a:r>
              <a:rPr lang="ar-SA" dirty="0"/>
              <a:t>مركب آخر </a:t>
            </a:r>
            <a:r>
              <a:rPr lang="ar-SA" dirty="0" smtClean="0"/>
              <a:t>من البروتين </a:t>
            </a:r>
            <a:endParaRPr lang="ar-SA" dirty="0"/>
          </a:p>
          <a:p>
            <a:pPr marL="0" indent="0">
              <a:buNone/>
            </a:pPr>
            <a:r>
              <a:rPr lang="ar-SA" dirty="0" smtClean="0"/>
              <a:t>وأن </a:t>
            </a:r>
            <a:r>
              <a:rPr lang="ar-SA" dirty="0" smtClean="0"/>
              <a:t>هذه </a:t>
            </a:r>
            <a:r>
              <a:rPr lang="ar-SA" dirty="0"/>
              <a:t>الوحدة التخليقية </a:t>
            </a:r>
            <a:r>
              <a:rPr lang="ar-SA" dirty="0" smtClean="0"/>
              <a:t>تتكون </a:t>
            </a:r>
            <a:r>
              <a:rPr lang="ar-SA" dirty="0" smtClean="0"/>
              <a:t>من</a:t>
            </a:r>
          </a:p>
          <a:p>
            <a:pPr marL="0" indent="0">
              <a:buNone/>
            </a:pPr>
            <a:r>
              <a:rPr lang="ar-SA" dirty="0" smtClean="0"/>
              <a:t> </a:t>
            </a:r>
            <a:r>
              <a:rPr lang="en-US" dirty="0" smtClean="0"/>
              <a:t>CO2 </a:t>
            </a:r>
            <a:r>
              <a:rPr lang="ar-SA" dirty="0" smtClean="0"/>
              <a:t>الفتيامينات والإنزيمات </a:t>
            </a:r>
            <a:r>
              <a:rPr lang="ar-SA" dirty="0"/>
              <a:t>المحفزة </a:t>
            </a:r>
            <a:endParaRPr lang="ar-SA" dirty="0" smtClean="0"/>
          </a:p>
          <a:p>
            <a:pPr marL="0" indent="0">
              <a:buNone/>
            </a:pPr>
            <a:r>
              <a:rPr lang="ar-SA" dirty="0" smtClean="0"/>
              <a:t>والمكون </a:t>
            </a:r>
            <a:r>
              <a:rPr lang="ar-SA" dirty="0"/>
              <a:t>الأساسي </a:t>
            </a:r>
            <a:r>
              <a:rPr lang="ar-SA" dirty="0" smtClean="0"/>
              <a:t>هو أسيتيل </a:t>
            </a:r>
            <a:r>
              <a:rPr lang="ar-SA" dirty="0"/>
              <a:t>المرافق </a:t>
            </a:r>
            <a:r>
              <a:rPr lang="ar-SA" dirty="0" smtClean="0"/>
              <a:t>الإنزيمي ا</a:t>
            </a:r>
            <a:endParaRPr lang="en-US" dirty="0" smtClean="0"/>
          </a:p>
          <a:p>
            <a:r>
              <a:rPr lang="ar-SA" dirty="0" smtClean="0"/>
              <a:t>الذي </a:t>
            </a:r>
            <a:r>
              <a:rPr lang="ar-SA" dirty="0"/>
              <a:t>ينتج من عملية تكسير السكر في المرحلة الأولى من التنفس </a:t>
            </a:r>
            <a:endParaRPr lang="ar-SA" dirty="0" smtClean="0"/>
          </a:p>
          <a:p>
            <a:r>
              <a:rPr lang="en-US" dirty="0" smtClean="0"/>
              <a:t>Glycolysis </a:t>
            </a:r>
            <a:r>
              <a:rPr lang="en-US" dirty="0"/>
              <a:t>.</a:t>
            </a:r>
          </a:p>
          <a:p>
            <a:endParaRPr lang="en-US" dirty="0"/>
          </a:p>
        </p:txBody>
      </p:sp>
    </p:spTree>
    <p:extLst>
      <p:ext uri="{BB962C8B-B14F-4D97-AF65-F5344CB8AC3E}">
        <p14:creationId xmlns:p14="http://schemas.microsoft.com/office/powerpoint/2010/main" val="3354753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FF0000"/>
                </a:solidFill>
              </a:rPr>
              <a:t>كيف يتم تكوين المالونيل ؟</a:t>
            </a:r>
            <a:endParaRPr lang="en-US" dirty="0">
              <a:solidFill>
                <a:srgbClr val="FF0000"/>
              </a:solidFill>
            </a:endParaRPr>
          </a:p>
        </p:txBody>
      </p:sp>
      <p:sp>
        <p:nvSpPr>
          <p:cNvPr id="3" name="Content Placeholder 2"/>
          <p:cNvSpPr>
            <a:spLocks noGrp="1"/>
          </p:cNvSpPr>
          <p:nvPr>
            <p:ph idx="1"/>
          </p:nvPr>
        </p:nvSpPr>
        <p:spPr/>
        <p:txBody>
          <a:bodyPr>
            <a:normAutofit fontScale="70000" lnSpcReduction="20000"/>
          </a:bodyPr>
          <a:lstStyle/>
          <a:p>
            <a:r>
              <a:rPr lang="ar-SA" dirty="0"/>
              <a:t>1-	</a:t>
            </a:r>
            <a:r>
              <a:rPr lang="ar-SA" dirty="0" smtClean="0"/>
              <a:t>يتم </a:t>
            </a:r>
            <a:r>
              <a:rPr lang="ar-SA" dirty="0"/>
              <a:t>إضافة ثاني أكسيد الكربون إلى أسيتيل المرافق الإنزيمي أ </a:t>
            </a:r>
            <a:r>
              <a:rPr lang="ar-SA" dirty="0" smtClean="0"/>
              <a:t>والإنزيم الحافز </a:t>
            </a:r>
            <a:r>
              <a:rPr lang="ar-SA" dirty="0"/>
              <a:t>لهذا التفاعل هو إنزيم أسيتيل مرافق إنزيم أ </a:t>
            </a:r>
            <a:r>
              <a:rPr lang="ar-SA" dirty="0" smtClean="0"/>
              <a:t>كربوكسيليز الذي </a:t>
            </a:r>
            <a:r>
              <a:rPr lang="ar-SA" dirty="0"/>
              <a:t>يحتوي </a:t>
            </a:r>
            <a:r>
              <a:rPr lang="ar-SA" dirty="0" smtClean="0"/>
              <a:t>على</a:t>
            </a:r>
            <a:r>
              <a:rPr lang="en-US" dirty="0" smtClean="0"/>
              <a:t>.</a:t>
            </a:r>
            <a:endParaRPr lang="ar-SA" dirty="0" smtClean="0"/>
          </a:p>
          <a:p>
            <a:r>
              <a:rPr lang="en-US" dirty="0" smtClean="0"/>
              <a:t> </a:t>
            </a:r>
            <a:r>
              <a:rPr lang="ar-SA" dirty="0" smtClean="0"/>
              <a:t>البيوتين وهو يقوم </a:t>
            </a:r>
            <a:r>
              <a:rPr lang="ar-SA" dirty="0"/>
              <a:t>بدور  المرافق الإنزيمي حيث يعمل كناقل </a:t>
            </a:r>
            <a:endParaRPr lang="ar-SA" dirty="0" smtClean="0"/>
          </a:p>
          <a:p>
            <a:r>
              <a:rPr lang="ar-SA" dirty="0" smtClean="0"/>
              <a:t>لثاني </a:t>
            </a:r>
            <a:r>
              <a:rPr lang="ar-SA" dirty="0"/>
              <a:t>أكسيد </a:t>
            </a:r>
            <a:r>
              <a:rPr lang="ar-SA" dirty="0" smtClean="0"/>
              <a:t>الكربون</a:t>
            </a:r>
          </a:p>
          <a:p>
            <a:r>
              <a:rPr lang="ar-SA" dirty="0" smtClean="0"/>
              <a:t>في </a:t>
            </a:r>
            <a:r>
              <a:rPr lang="ar-SA" dirty="0"/>
              <a:t>تفاعل إنشاء الكربو كسيل ويكون مرتبطاً ببروتين يسمى  </a:t>
            </a:r>
            <a:endParaRPr lang="ar-SA" dirty="0" smtClean="0"/>
          </a:p>
          <a:p>
            <a:r>
              <a:rPr lang="en-US" dirty="0" smtClean="0"/>
              <a:t>carboxyl-carrier </a:t>
            </a:r>
            <a:r>
              <a:rPr lang="en-US" dirty="0"/>
              <a:t>Protein (CCP) </a:t>
            </a:r>
            <a:endParaRPr lang="ar-SA" dirty="0" smtClean="0"/>
          </a:p>
          <a:p>
            <a:r>
              <a:rPr lang="en-US" dirty="0" smtClean="0"/>
              <a:t> </a:t>
            </a:r>
            <a:r>
              <a:rPr lang="ar-SA" dirty="0"/>
              <a:t>ويتم التفاعل على خطوتين كالتالي </a:t>
            </a:r>
            <a:r>
              <a:rPr lang="ar-SA" dirty="0" smtClean="0"/>
              <a:t>:</a:t>
            </a:r>
            <a:endParaRPr lang="ar-SA" dirty="0"/>
          </a:p>
          <a:p>
            <a:r>
              <a:rPr lang="en-US" dirty="0">
                <a:solidFill>
                  <a:srgbClr val="92D050"/>
                </a:solidFill>
              </a:rPr>
              <a:t>Biotin-</a:t>
            </a:r>
            <a:r>
              <a:rPr lang="en-US" dirty="0" err="1">
                <a:solidFill>
                  <a:srgbClr val="92D050"/>
                </a:solidFill>
              </a:rPr>
              <a:t>CCp</a:t>
            </a:r>
            <a:r>
              <a:rPr lang="en-US" dirty="0">
                <a:solidFill>
                  <a:srgbClr val="92D050"/>
                </a:solidFill>
              </a:rPr>
              <a:t> + HCO-3 + H+ + ATP = </a:t>
            </a:r>
            <a:r>
              <a:rPr lang="en-US" dirty="0" err="1">
                <a:solidFill>
                  <a:srgbClr val="92D050"/>
                </a:solidFill>
              </a:rPr>
              <a:t>Carboxybiotin</a:t>
            </a:r>
            <a:r>
              <a:rPr lang="en-US" dirty="0">
                <a:solidFill>
                  <a:srgbClr val="92D050"/>
                </a:solidFill>
              </a:rPr>
              <a:t>-CCP + ADP + Pi</a:t>
            </a:r>
          </a:p>
          <a:p>
            <a:r>
              <a:rPr lang="en-US" dirty="0" err="1">
                <a:solidFill>
                  <a:srgbClr val="92D050"/>
                </a:solidFill>
              </a:rPr>
              <a:t>Carboxybiotin</a:t>
            </a:r>
            <a:r>
              <a:rPr lang="en-US" dirty="0">
                <a:solidFill>
                  <a:srgbClr val="92D050"/>
                </a:solidFill>
              </a:rPr>
              <a:t>-CCP + Acetyl-CoA = Biotin-CCP + </a:t>
            </a:r>
            <a:r>
              <a:rPr lang="en-US" dirty="0" err="1">
                <a:solidFill>
                  <a:srgbClr val="92D050"/>
                </a:solidFill>
              </a:rPr>
              <a:t>Malonyl-Coa</a:t>
            </a:r>
            <a:endParaRPr lang="en-US" dirty="0">
              <a:solidFill>
                <a:srgbClr val="92D050"/>
              </a:solidFill>
            </a:endParaRPr>
          </a:p>
          <a:p>
            <a:endParaRPr lang="en-US" dirty="0">
              <a:solidFill>
                <a:srgbClr val="92D050"/>
              </a:solidFill>
            </a:endParaRPr>
          </a:p>
          <a:p>
            <a:r>
              <a:rPr lang="en-US" dirty="0">
                <a:solidFill>
                  <a:srgbClr val="92D050"/>
                </a:solidFill>
              </a:rPr>
              <a:t>Net: Acetyl-CoA + HCO -3 + H+ + ATP =</a:t>
            </a:r>
            <a:r>
              <a:rPr lang="en-US" dirty="0" err="1">
                <a:solidFill>
                  <a:srgbClr val="92D050"/>
                </a:solidFill>
              </a:rPr>
              <a:t>Malonyl-CoA+ADP</a:t>
            </a:r>
            <a:r>
              <a:rPr lang="en-US" dirty="0">
                <a:solidFill>
                  <a:srgbClr val="92D050"/>
                </a:solidFill>
              </a:rPr>
              <a:t> + P</a:t>
            </a:r>
            <a:r>
              <a:rPr lang="en-US" dirty="0"/>
              <a:t>i</a:t>
            </a:r>
          </a:p>
          <a:p>
            <a:endParaRPr lang="en-US" dirty="0"/>
          </a:p>
        </p:txBody>
      </p:sp>
    </p:spTree>
    <p:extLst>
      <p:ext uri="{BB962C8B-B14F-4D97-AF65-F5344CB8AC3E}">
        <p14:creationId xmlns:p14="http://schemas.microsoft.com/office/powerpoint/2010/main" val="32431868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ar-SA" dirty="0" smtClean="0"/>
              <a:t>2-</a:t>
            </a:r>
          </a:p>
          <a:p>
            <a:r>
              <a:rPr lang="ar-SA" dirty="0"/>
              <a:t>	يبدأ تكون السلسلة الحمضية بجزيء من المشتق </a:t>
            </a:r>
            <a:r>
              <a:rPr lang="ar-SA" dirty="0" smtClean="0"/>
              <a:t>الاسيتلي يعمل </a:t>
            </a:r>
            <a:r>
              <a:rPr lang="ar-SA" dirty="0"/>
              <a:t>كبادئ ترتبط به واحدة بعد أخرى وحدات ثنائية الكربون مأخوذة من وحدات المشتق المالونيلي التي تنفصم مجموعاتها الكربو كسيلية مطلقة ثاني أكسيد الكربون أثناء هذا الارتباط </a:t>
            </a:r>
            <a:endParaRPr lang="en-US" dirty="0" smtClean="0"/>
          </a:p>
          <a:p>
            <a:r>
              <a:rPr lang="ar-SA" dirty="0" smtClean="0"/>
              <a:t>3-</a:t>
            </a:r>
          </a:p>
          <a:p>
            <a:r>
              <a:rPr lang="ar-SA" dirty="0"/>
              <a:t>	يتم انتقال مجموعتي الأسيتيل والمالونيل من المرافق الإنزيمي أ إلى </a:t>
            </a:r>
            <a:r>
              <a:rPr lang="ar-SA" dirty="0" smtClean="0"/>
              <a:t>مستقبل </a:t>
            </a:r>
            <a:r>
              <a:rPr lang="ar-SA" dirty="0"/>
              <a:t>بروتيني يطلق عليه اسم البروتين الناقل للأسيل </a:t>
            </a:r>
            <a:endParaRPr lang="en-US" dirty="0" smtClean="0"/>
          </a:p>
          <a:p>
            <a:r>
              <a:rPr lang="en-US" dirty="0" smtClean="0"/>
              <a:t>acyl-</a:t>
            </a:r>
            <a:r>
              <a:rPr lang="en-US" dirty="0" err="1" smtClean="0"/>
              <a:t>carrirer</a:t>
            </a:r>
            <a:r>
              <a:rPr lang="en-US" dirty="0" smtClean="0"/>
              <a:t> </a:t>
            </a:r>
            <a:r>
              <a:rPr lang="en-US" dirty="0"/>
              <a:t>Protein  </a:t>
            </a:r>
            <a:r>
              <a:rPr lang="en-US" dirty="0" smtClean="0"/>
              <a:t>ACP</a:t>
            </a:r>
            <a:endParaRPr lang="en-US" dirty="0" smtClean="0"/>
          </a:p>
          <a:p>
            <a:r>
              <a:rPr lang="en-US" dirty="0" smtClean="0"/>
              <a:t> </a:t>
            </a:r>
            <a:r>
              <a:rPr lang="ar-SA" dirty="0"/>
              <a:t>وقد سمي بهذا الاسم لأن وظيفته </a:t>
            </a:r>
            <a:r>
              <a:rPr lang="ar-SA" dirty="0" smtClean="0"/>
              <a:t>هو</a:t>
            </a:r>
            <a:endParaRPr lang="en-US" dirty="0" smtClean="0"/>
          </a:p>
          <a:p>
            <a:r>
              <a:rPr lang="ar-SA" dirty="0" smtClean="0"/>
              <a:t> </a:t>
            </a:r>
            <a:r>
              <a:rPr lang="ar-SA" dirty="0"/>
              <a:t>أن يعمل </a:t>
            </a:r>
            <a:r>
              <a:rPr lang="ar-SA" dirty="0" smtClean="0"/>
              <a:t>ناقل </a:t>
            </a:r>
            <a:r>
              <a:rPr lang="ar-SA" dirty="0"/>
              <a:t>للمجموعات الأسيلية أثناء بناء الأحماض الدهنية ويعد هذا البروتين مكوناً أساسياً ضمن نظام إنزيمي معقد محفز لتفاعلات البناء يعرف باسم </a:t>
            </a:r>
            <a:endParaRPr lang="en-US" dirty="0" smtClean="0"/>
          </a:p>
          <a:p>
            <a:r>
              <a:rPr lang="en-US" dirty="0" smtClean="0"/>
              <a:t>Fatty </a:t>
            </a:r>
            <a:r>
              <a:rPr lang="en-US" dirty="0"/>
              <a:t>acid </a:t>
            </a:r>
            <a:r>
              <a:rPr lang="en-US" dirty="0" err="1"/>
              <a:t>synthetase</a:t>
            </a:r>
            <a:r>
              <a:rPr lang="en-US" dirty="0"/>
              <a:t> system </a:t>
            </a:r>
            <a:endParaRPr lang="en-US" dirty="0" smtClean="0"/>
          </a:p>
          <a:p>
            <a:r>
              <a:rPr lang="en-US" dirty="0" smtClean="0"/>
              <a:t> </a:t>
            </a:r>
            <a:r>
              <a:rPr lang="ar-SA" dirty="0"/>
              <a:t>ويتم ارتباط كل منهما بالبروتين الناقل عن طريق مجموعة </a:t>
            </a:r>
            <a:r>
              <a:rPr lang="ar-SA" dirty="0" smtClean="0"/>
              <a:t>الهيدروكبريت </a:t>
            </a:r>
            <a:endParaRPr lang="en-US" dirty="0"/>
          </a:p>
        </p:txBody>
      </p:sp>
    </p:spTree>
    <p:extLst>
      <p:ext uri="{BB962C8B-B14F-4D97-AF65-F5344CB8AC3E}">
        <p14:creationId xmlns:p14="http://schemas.microsoft.com/office/powerpoint/2010/main" val="2650865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8869680" cy="679640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20225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ar-SA" dirty="0" smtClean="0"/>
              <a:t>4-</a:t>
            </a:r>
          </a:p>
          <a:p>
            <a:pPr marL="0" indent="0">
              <a:buNone/>
            </a:pPr>
            <a:r>
              <a:rPr lang="ar-SA" dirty="0"/>
              <a:t>	</a:t>
            </a:r>
            <a:r>
              <a:rPr lang="ar-SA" dirty="0" smtClean="0"/>
              <a:t>يتحد </a:t>
            </a:r>
            <a:r>
              <a:rPr lang="ar-SA" dirty="0"/>
              <a:t>ناتجا التفاعلين السابقين , فيفقد الشق المالونيلي مجموعة </a:t>
            </a:r>
            <a:r>
              <a:rPr lang="ar-SA" dirty="0" smtClean="0"/>
              <a:t>الكربوكسيل في </a:t>
            </a:r>
            <a:r>
              <a:rPr lang="ar-SA" dirty="0"/>
              <a:t>صورة ثاني أكسيد </a:t>
            </a:r>
            <a:r>
              <a:rPr lang="ar-SA" dirty="0" smtClean="0"/>
              <a:t>الكربون ويتكون </a:t>
            </a:r>
            <a:r>
              <a:rPr lang="ar-SA" dirty="0"/>
              <a:t>ناتج ذو أربع ذرات كربونية هو اسيتو أسيتيل البروتين الناقل </a:t>
            </a:r>
            <a:endParaRPr lang="ar-SA" dirty="0" smtClean="0"/>
          </a:p>
          <a:p>
            <a:r>
              <a:rPr lang="en-US" dirty="0" smtClean="0">
                <a:solidFill>
                  <a:srgbClr val="FF0000"/>
                </a:solidFill>
              </a:rPr>
              <a:t>S </a:t>
            </a:r>
            <a:r>
              <a:rPr lang="en-US" dirty="0">
                <a:solidFill>
                  <a:srgbClr val="FF0000"/>
                </a:solidFill>
              </a:rPr>
              <a:t>ACP ~ </a:t>
            </a:r>
            <a:r>
              <a:rPr lang="en-US" dirty="0" err="1">
                <a:solidFill>
                  <a:srgbClr val="FF0000"/>
                </a:solidFill>
              </a:rPr>
              <a:t>aceto</a:t>
            </a:r>
            <a:r>
              <a:rPr lang="en-US" dirty="0">
                <a:solidFill>
                  <a:srgbClr val="FF0000"/>
                </a:solidFill>
              </a:rPr>
              <a:t> acetyl .</a:t>
            </a:r>
          </a:p>
          <a:p>
            <a:r>
              <a:rPr lang="ar-SA" dirty="0"/>
              <a:t>وهكذا يتضح أن دور ثاني أكسيد الكربون في تفاعلات هذا المسار هو دور تحفيزي , فهو يدخل أولاً في تكوين مالونيل المرافق الإنزيمي أ الفعال , ولكنه لا يلبث أن ينطلق عند ارتباط هذه الوحدة بذرتي كربون في استطالة السلسلة الكربونية ويعمل ثاني أكسيد الكربون </a:t>
            </a:r>
            <a:r>
              <a:rPr lang="ar-SA" dirty="0" smtClean="0"/>
              <a:t>كمثبط لأحد </a:t>
            </a:r>
            <a:r>
              <a:rPr lang="ar-SA" dirty="0"/>
              <a:t>تفاعلات دورة كربس وهو تحول حمض السكسينك إلى حمض الفورميك , </a:t>
            </a:r>
            <a:r>
              <a:rPr lang="ar-SA" dirty="0" smtClean="0"/>
              <a:t>وبالتالي </a:t>
            </a:r>
            <a:r>
              <a:rPr lang="ar-SA" dirty="0"/>
              <a:t>تقل سرعة دورة كربس وبالتالي تتراكم جزيئات </a:t>
            </a:r>
            <a:endParaRPr lang="ar-SA" dirty="0" smtClean="0"/>
          </a:p>
          <a:p>
            <a:r>
              <a:rPr lang="en-US" dirty="0" smtClean="0"/>
              <a:t>Acetyl-</a:t>
            </a:r>
            <a:r>
              <a:rPr lang="en-US" dirty="0" err="1" smtClean="0"/>
              <a:t>SCoA</a:t>
            </a:r>
            <a:r>
              <a:rPr lang="en-US" dirty="0" smtClean="0"/>
              <a:t> </a:t>
            </a:r>
            <a:endParaRPr lang="ar-SA" dirty="0" smtClean="0"/>
          </a:p>
          <a:p>
            <a:r>
              <a:rPr lang="ar-SA" dirty="0" smtClean="0"/>
              <a:t>التي </a:t>
            </a:r>
            <a:r>
              <a:rPr lang="ar-SA" dirty="0"/>
              <a:t>تستغل في عملية تخليق الأحماض الدهنية </a:t>
            </a:r>
            <a:endParaRPr lang="ar-SA" dirty="0" smtClean="0"/>
          </a:p>
          <a:p>
            <a:endParaRPr lang="ar-SA" dirty="0"/>
          </a:p>
          <a:p>
            <a:endParaRPr lang="ar-SA" dirty="0" smtClean="0"/>
          </a:p>
          <a:p>
            <a:endParaRPr lang="ar-SA" dirty="0"/>
          </a:p>
          <a:p>
            <a:endParaRPr lang="ar-SA" dirty="0"/>
          </a:p>
          <a:p>
            <a:endParaRPr lang="en-US" dirty="0"/>
          </a:p>
        </p:txBody>
      </p:sp>
    </p:spTree>
    <p:extLst>
      <p:ext uri="{BB962C8B-B14F-4D97-AF65-F5344CB8AC3E}">
        <p14:creationId xmlns:p14="http://schemas.microsoft.com/office/powerpoint/2010/main" val="39892284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509760" cy="673065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2585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32500" lnSpcReduction="20000"/>
          </a:bodyPr>
          <a:lstStyle/>
          <a:p>
            <a:endParaRPr lang="ar-SA" dirty="0" smtClean="0"/>
          </a:p>
          <a:p>
            <a:r>
              <a:rPr lang="ar-SA" dirty="0" smtClean="0"/>
              <a:t>أما </a:t>
            </a:r>
            <a:r>
              <a:rPr lang="ar-SA" dirty="0"/>
              <a:t>التفاعلات التالية فتشبه الاتجاه العكسي لتفاعلات مسار بيتا التأكسدي إلا أن </a:t>
            </a:r>
            <a:r>
              <a:rPr lang="ar-SA" dirty="0" smtClean="0"/>
              <a:t>التفاعلات </a:t>
            </a:r>
            <a:r>
              <a:rPr lang="ar-SA" dirty="0"/>
              <a:t>تستطرد بمركبات وسطية مرتبطة </a:t>
            </a:r>
            <a:r>
              <a:rPr lang="ar-SA" dirty="0" smtClean="0"/>
              <a:t>بالبروتين</a:t>
            </a:r>
          </a:p>
          <a:p>
            <a:r>
              <a:rPr lang="en-US" dirty="0" smtClean="0"/>
              <a:t>ACP</a:t>
            </a:r>
            <a:endParaRPr lang="ar-SA" dirty="0" smtClean="0"/>
          </a:p>
          <a:p>
            <a:r>
              <a:rPr lang="en-US" dirty="0" smtClean="0"/>
              <a:t> </a:t>
            </a:r>
            <a:r>
              <a:rPr lang="ar-SA" dirty="0" smtClean="0"/>
              <a:t>وليس </a:t>
            </a:r>
            <a:r>
              <a:rPr lang="ar-SA" dirty="0"/>
              <a:t>بالمرافق </a:t>
            </a:r>
            <a:r>
              <a:rPr lang="ar-SA" dirty="0" smtClean="0"/>
              <a:t>الإتزيمي</a:t>
            </a:r>
          </a:p>
          <a:p>
            <a:pPr marL="0" indent="0">
              <a:buNone/>
            </a:pPr>
            <a:r>
              <a:rPr lang="ar-SA" dirty="0" smtClean="0"/>
              <a:t> كما </a:t>
            </a:r>
            <a:r>
              <a:rPr lang="ar-SA" dirty="0"/>
              <a:t>أن العامل المختزل </a:t>
            </a:r>
            <a:r>
              <a:rPr lang="ar-SA" dirty="0" smtClean="0"/>
              <a:t>هو</a:t>
            </a:r>
          </a:p>
          <a:p>
            <a:r>
              <a:rPr lang="ar-SA" dirty="0" smtClean="0"/>
              <a:t> </a:t>
            </a:r>
            <a:r>
              <a:rPr lang="en-US" dirty="0" smtClean="0"/>
              <a:t>NADPH</a:t>
            </a:r>
            <a:endParaRPr lang="ar-SA" dirty="0"/>
          </a:p>
          <a:p>
            <a:r>
              <a:rPr lang="en-US" dirty="0" smtClean="0"/>
              <a:t> </a:t>
            </a:r>
            <a:r>
              <a:rPr lang="ar-SA" dirty="0"/>
              <a:t>وليس </a:t>
            </a:r>
            <a:r>
              <a:rPr lang="en-US" dirty="0" smtClean="0"/>
              <a:t>NADH  </a:t>
            </a:r>
            <a:r>
              <a:rPr lang="ar-SA" dirty="0"/>
              <a:t>و </a:t>
            </a:r>
            <a:r>
              <a:rPr lang="en-US" dirty="0" smtClean="0"/>
              <a:t>FADH2 .</a:t>
            </a:r>
            <a:endParaRPr lang="en-US" dirty="0"/>
          </a:p>
          <a:p>
            <a:r>
              <a:rPr lang="ar-SA" dirty="0"/>
              <a:t>وقد وجد أن معدل بناء الحمض الدهني ينخفض في وجود </a:t>
            </a:r>
            <a:endParaRPr lang="ar-SA" dirty="0" smtClean="0"/>
          </a:p>
          <a:p>
            <a:r>
              <a:rPr lang="en-US" dirty="0" smtClean="0"/>
              <a:t>NADH</a:t>
            </a:r>
            <a:endParaRPr lang="ar-SA" dirty="0" smtClean="0"/>
          </a:p>
          <a:p>
            <a:r>
              <a:rPr lang="en-US" dirty="0" smtClean="0"/>
              <a:t> </a:t>
            </a:r>
            <a:r>
              <a:rPr lang="ar-SA" dirty="0" smtClean="0"/>
              <a:t>بمقدار </a:t>
            </a:r>
            <a:r>
              <a:rPr lang="ar-SA" dirty="0"/>
              <a:t>75% </a:t>
            </a:r>
            <a:r>
              <a:rPr lang="ar-SA" dirty="0" smtClean="0"/>
              <a:t> </a:t>
            </a:r>
            <a:r>
              <a:rPr lang="ar-SA" dirty="0"/>
              <a:t>ويحفز هذا التفاعل إنزيم </a:t>
            </a:r>
            <a:r>
              <a:rPr lang="ar-SA" dirty="0">
                <a:solidFill>
                  <a:srgbClr val="92D050"/>
                </a:solidFill>
              </a:rPr>
              <a:t>بيتا كيتو أسيل </a:t>
            </a:r>
            <a:r>
              <a:rPr lang="ar-SA" dirty="0" smtClean="0">
                <a:solidFill>
                  <a:srgbClr val="92D050"/>
                </a:solidFill>
              </a:rPr>
              <a:t>البروتين </a:t>
            </a:r>
            <a:r>
              <a:rPr lang="ar-SA" dirty="0">
                <a:solidFill>
                  <a:srgbClr val="92D050"/>
                </a:solidFill>
              </a:rPr>
              <a:t>الناقل </a:t>
            </a:r>
            <a:r>
              <a:rPr lang="ar-SA" dirty="0" smtClean="0">
                <a:solidFill>
                  <a:srgbClr val="92D050"/>
                </a:solidFill>
              </a:rPr>
              <a:t>ريداكتيز </a:t>
            </a:r>
          </a:p>
          <a:p>
            <a:pPr marL="0" indent="0">
              <a:buNone/>
            </a:pPr>
            <a:endParaRPr lang="ar-SA" dirty="0"/>
          </a:p>
          <a:p>
            <a:r>
              <a:rPr lang="ar-SA" dirty="0" smtClean="0"/>
              <a:t>الخطوة </a:t>
            </a:r>
            <a:r>
              <a:rPr lang="ar-SA" dirty="0"/>
              <a:t>الاختزالية الأولى للسلسلة ذات الأربع ذرات كربونية </a:t>
            </a:r>
            <a:r>
              <a:rPr lang="ar-SA" dirty="0" smtClean="0"/>
              <a:t>.</a:t>
            </a:r>
          </a:p>
          <a:p>
            <a:pPr marL="0" indent="0">
              <a:buNone/>
            </a:pPr>
            <a:endParaRPr lang="ar-SA" dirty="0"/>
          </a:p>
          <a:p>
            <a:r>
              <a:rPr lang="ar-SA" dirty="0" smtClean="0"/>
              <a:t>يلي </a:t>
            </a:r>
            <a:r>
              <a:rPr lang="ar-SA" dirty="0"/>
              <a:t>ذلك نزع جزيء ماء في وجود إنزيم </a:t>
            </a:r>
            <a:endParaRPr lang="ar-SA" dirty="0" smtClean="0"/>
          </a:p>
          <a:p>
            <a:pPr marL="0" indent="0">
              <a:buNone/>
            </a:pPr>
            <a:r>
              <a:rPr lang="en-US" dirty="0" err="1" smtClean="0">
                <a:solidFill>
                  <a:srgbClr val="92D050"/>
                </a:solidFill>
              </a:rPr>
              <a:t>enoyl</a:t>
            </a:r>
            <a:r>
              <a:rPr lang="en-US" dirty="0" smtClean="0">
                <a:solidFill>
                  <a:srgbClr val="92D050"/>
                </a:solidFill>
              </a:rPr>
              <a:t>-ACP </a:t>
            </a:r>
            <a:r>
              <a:rPr lang="en-US" dirty="0" err="1" smtClean="0">
                <a:solidFill>
                  <a:srgbClr val="92D050"/>
                </a:solidFill>
              </a:rPr>
              <a:t>hydratase</a:t>
            </a:r>
            <a:endParaRPr lang="ar-SA" dirty="0" smtClean="0">
              <a:solidFill>
                <a:srgbClr val="92D050"/>
              </a:solidFill>
            </a:endParaRPr>
          </a:p>
          <a:p>
            <a:pPr marL="0" indent="0">
              <a:buNone/>
            </a:pPr>
            <a:r>
              <a:rPr lang="en-US" dirty="0" smtClean="0"/>
              <a:t>  </a:t>
            </a:r>
            <a:r>
              <a:rPr lang="ar-SA" dirty="0"/>
              <a:t>مما يخلف رابطة كربونية مزدوجة بين موضعي ألفا وبيتا في المركب كروتونيل البروتين الناقل .</a:t>
            </a:r>
          </a:p>
          <a:p>
            <a:endParaRPr lang="ar-SA" dirty="0" smtClean="0"/>
          </a:p>
          <a:p>
            <a:endParaRPr lang="ar-SA" dirty="0" smtClean="0"/>
          </a:p>
          <a:p>
            <a:endParaRPr lang="ar-SA" dirty="0"/>
          </a:p>
          <a:p>
            <a:r>
              <a:rPr lang="ar-SA" dirty="0" smtClean="0"/>
              <a:t>يحدث </a:t>
            </a:r>
            <a:r>
              <a:rPr lang="ar-SA" dirty="0"/>
              <a:t>أخيراً اختزال آخر عبر الرابطة المزدوجة في وجود </a:t>
            </a:r>
            <a:r>
              <a:rPr lang="ar-SA" dirty="0" smtClean="0"/>
              <a:t>إنزيم</a:t>
            </a:r>
          </a:p>
          <a:p>
            <a:r>
              <a:rPr lang="en-US" dirty="0" err="1">
                <a:solidFill>
                  <a:srgbClr val="92D050"/>
                </a:solidFill>
              </a:rPr>
              <a:t>enoyl</a:t>
            </a:r>
            <a:r>
              <a:rPr lang="en-US" dirty="0">
                <a:solidFill>
                  <a:srgbClr val="92D050"/>
                </a:solidFill>
              </a:rPr>
              <a:t>-ACP </a:t>
            </a:r>
            <a:r>
              <a:rPr lang="en-US" dirty="0" err="1">
                <a:solidFill>
                  <a:srgbClr val="92D050"/>
                </a:solidFill>
              </a:rPr>
              <a:t>reductase</a:t>
            </a:r>
            <a:r>
              <a:rPr lang="en-US" dirty="0">
                <a:solidFill>
                  <a:srgbClr val="92D050"/>
                </a:solidFill>
              </a:rPr>
              <a:t> </a:t>
            </a:r>
            <a:endParaRPr lang="ar-SA" dirty="0">
              <a:solidFill>
                <a:srgbClr val="92D050"/>
              </a:solidFill>
            </a:endParaRPr>
          </a:p>
          <a:p>
            <a:endParaRPr lang="ar-SA" dirty="0" smtClean="0"/>
          </a:p>
          <a:p>
            <a:r>
              <a:rPr lang="ar-SA" dirty="0" smtClean="0"/>
              <a:t>منتجاً </a:t>
            </a:r>
            <a:r>
              <a:rPr lang="ar-SA" dirty="0"/>
              <a:t>مركب مشبعاً هو بيوتريل </a:t>
            </a:r>
            <a:r>
              <a:rPr lang="ar-SA" dirty="0" smtClean="0"/>
              <a:t>الناقل</a:t>
            </a:r>
          </a:p>
          <a:p>
            <a:r>
              <a:rPr lang="ar-SA" dirty="0" smtClean="0"/>
              <a:t> </a:t>
            </a:r>
            <a:r>
              <a:rPr lang="en-US" dirty="0" err="1"/>
              <a:t>butyryl</a:t>
            </a:r>
            <a:r>
              <a:rPr lang="en-US" dirty="0"/>
              <a:t>-S-ACP .</a:t>
            </a:r>
          </a:p>
          <a:p>
            <a:endParaRPr lang="en-US" dirty="0"/>
          </a:p>
        </p:txBody>
      </p:sp>
    </p:spTree>
    <p:extLst>
      <p:ext uri="{BB962C8B-B14F-4D97-AF65-F5344CB8AC3E}">
        <p14:creationId xmlns:p14="http://schemas.microsoft.com/office/powerpoint/2010/main" val="14784508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76200"/>
            <a:ext cx="9677400" cy="70408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73308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TotalTime>
  <Words>417</Words>
  <Application>Microsoft Office PowerPoint</Application>
  <PresentationFormat>On-screen Show (4:3)</PresentationFormat>
  <Paragraphs>78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    بناء الدهون Fat Synthesis </vt:lpstr>
      <vt:lpstr>بناء الأحماض الدهنية  Synthesis of Fatty acids</vt:lpstr>
      <vt:lpstr>كيف يتم تكوين المالونيل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بناء الجليسرول Synthesis of glycerol</vt:lpstr>
      <vt:lpstr> بناء الجليسريدات الثلاثية (الدهون المتعادلة) Synthesis of triglycerides (neutral fats)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بناء الدهون Synthesis</dc:title>
  <dc:creator>LENOVO</dc:creator>
  <cp:lastModifiedBy>LENOVO</cp:lastModifiedBy>
  <cp:revision>21</cp:revision>
  <dcterms:created xsi:type="dcterms:W3CDTF">2006-08-16T00:00:00Z</dcterms:created>
  <dcterms:modified xsi:type="dcterms:W3CDTF">2016-11-26T11:17:46Z</dcterms:modified>
</cp:coreProperties>
</file>