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</p:sldMasterIdLst>
  <p:notesMasterIdLst>
    <p:notesMasterId r:id="rId51"/>
  </p:notesMasterIdLst>
  <p:sldIdLst>
    <p:sldId id="256" r:id="rId5"/>
    <p:sldId id="340" r:id="rId6"/>
    <p:sldId id="341" r:id="rId7"/>
    <p:sldId id="372" r:id="rId8"/>
    <p:sldId id="262" r:id="rId9"/>
    <p:sldId id="301" r:id="rId10"/>
    <p:sldId id="342" r:id="rId11"/>
    <p:sldId id="302" r:id="rId12"/>
    <p:sldId id="303" r:id="rId13"/>
    <p:sldId id="343" r:id="rId14"/>
    <p:sldId id="280" r:id="rId15"/>
    <p:sldId id="349" r:id="rId16"/>
    <p:sldId id="354" r:id="rId17"/>
    <p:sldId id="355" r:id="rId18"/>
    <p:sldId id="356" r:id="rId19"/>
    <p:sldId id="357" r:id="rId20"/>
    <p:sldId id="359" r:id="rId21"/>
    <p:sldId id="360" r:id="rId22"/>
    <p:sldId id="361" r:id="rId23"/>
    <p:sldId id="362" r:id="rId24"/>
    <p:sldId id="363" r:id="rId25"/>
    <p:sldId id="364" r:id="rId26"/>
    <p:sldId id="365" r:id="rId27"/>
    <p:sldId id="366" r:id="rId28"/>
    <p:sldId id="367" r:id="rId29"/>
    <p:sldId id="318" r:id="rId30"/>
    <p:sldId id="334" r:id="rId31"/>
    <p:sldId id="320" r:id="rId32"/>
    <p:sldId id="321" r:id="rId33"/>
    <p:sldId id="324" r:id="rId34"/>
    <p:sldId id="335" r:id="rId35"/>
    <p:sldId id="336" r:id="rId36"/>
    <p:sldId id="348" r:id="rId37"/>
    <p:sldId id="327" r:id="rId38"/>
    <p:sldId id="328" r:id="rId39"/>
    <p:sldId id="329" r:id="rId40"/>
    <p:sldId id="337" r:id="rId41"/>
    <p:sldId id="330" r:id="rId42"/>
    <p:sldId id="338" r:id="rId43"/>
    <p:sldId id="346" r:id="rId44"/>
    <p:sldId id="331" r:id="rId45"/>
    <p:sldId id="344" r:id="rId46"/>
    <p:sldId id="339" r:id="rId47"/>
    <p:sldId id="332" r:id="rId48"/>
    <p:sldId id="345" r:id="rId49"/>
    <p:sldId id="333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81" autoAdjust="0"/>
  </p:normalViewPr>
  <p:slideViewPr>
    <p:cSldViewPr>
      <p:cViewPr varScale="1">
        <p:scale>
          <a:sx n="70" d="100"/>
          <a:sy n="70" d="100"/>
        </p:scale>
        <p:origin x="-5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1CBAC0-CD32-4AB1-8470-DE9A20D642A2}" type="doc">
      <dgm:prSet loTypeId="urn:microsoft.com/office/officeart/2005/8/layout/hierarchy1" loCatId="hierarchy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824A98F5-32F0-4357-BF41-57C8C0C62586}">
      <dgm:prSet phldrT="[نص]"/>
      <dgm:spPr/>
      <dgm:t>
        <a:bodyPr/>
        <a:lstStyle/>
        <a:p>
          <a:pPr rtl="1"/>
          <a:r>
            <a:rPr lang="ar-SA" dirty="0" smtClean="0"/>
            <a:t>شروط التعلم الجيد</a:t>
          </a:r>
          <a:endParaRPr lang="ar-SA" dirty="0"/>
        </a:p>
      </dgm:t>
    </dgm:pt>
    <dgm:pt modelId="{B14BD802-3EBC-49B4-BD4B-F8F56BAB1A2A}" type="parTrans" cxnId="{2D689F73-CD39-4E8B-8805-FED137023672}">
      <dgm:prSet/>
      <dgm:spPr/>
      <dgm:t>
        <a:bodyPr/>
        <a:lstStyle/>
        <a:p>
          <a:pPr rtl="1"/>
          <a:endParaRPr lang="ar-SA"/>
        </a:p>
      </dgm:t>
    </dgm:pt>
    <dgm:pt modelId="{43906DA1-36E2-400D-BE7C-27B8B2D2FF90}" type="sibTrans" cxnId="{2D689F73-CD39-4E8B-8805-FED137023672}">
      <dgm:prSet/>
      <dgm:spPr/>
      <dgm:t>
        <a:bodyPr/>
        <a:lstStyle/>
        <a:p>
          <a:pPr rtl="1"/>
          <a:endParaRPr lang="ar-SA"/>
        </a:p>
      </dgm:t>
    </dgm:pt>
    <dgm:pt modelId="{3C42023B-6EA8-47C0-8820-DFD138EB990A}">
      <dgm:prSet phldrT="[نص]"/>
      <dgm:spPr/>
      <dgm:t>
        <a:bodyPr/>
        <a:lstStyle/>
        <a:p>
          <a:pPr rtl="1"/>
          <a:r>
            <a:rPr lang="ar-SA" b="1" dirty="0" smtClean="0"/>
            <a:t>الممارسة</a:t>
          </a:r>
          <a:endParaRPr lang="ar-SA" b="1" dirty="0"/>
        </a:p>
      </dgm:t>
    </dgm:pt>
    <dgm:pt modelId="{F95876E8-BF1B-49CB-AE79-2D24B2DB580D}" type="parTrans" cxnId="{549F147C-CB39-4450-9CDA-18CE2C812D45}">
      <dgm:prSet/>
      <dgm:spPr/>
      <dgm:t>
        <a:bodyPr/>
        <a:lstStyle/>
        <a:p>
          <a:pPr rtl="1"/>
          <a:endParaRPr lang="ar-SA"/>
        </a:p>
      </dgm:t>
    </dgm:pt>
    <dgm:pt modelId="{A85B4869-2F6B-4F4B-84B0-E12E212AD12A}" type="sibTrans" cxnId="{549F147C-CB39-4450-9CDA-18CE2C812D45}">
      <dgm:prSet/>
      <dgm:spPr/>
      <dgm:t>
        <a:bodyPr/>
        <a:lstStyle/>
        <a:p>
          <a:pPr rtl="1"/>
          <a:endParaRPr lang="ar-SA"/>
        </a:p>
      </dgm:t>
    </dgm:pt>
    <dgm:pt modelId="{8BC3FA1D-F42E-4391-8BBA-104BC24E4B2C}">
      <dgm:prSet phldrT="[نص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/>
            <a:t>الدافعية</a:t>
          </a:r>
        </a:p>
        <a:p>
          <a:pPr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dirty="0"/>
        </a:p>
      </dgm:t>
    </dgm:pt>
    <dgm:pt modelId="{5BA88719-432D-4BB5-8E3C-336499302E38}" type="parTrans" cxnId="{92E113C8-4627-4F1B-BB95-4BD1756759AE}">
      <dgm:prSet/>
      <dgm:spPr/>
      <dgm:t>
        <a:bodyPr/>
        <a:lstStyle/>
        <a:p>
          <a:pPr rtl="1"/>
          <a:endParaRPr lang="ar-SA"/>
        </a:p>
      </dgm:t>
    </dgm:pt>
    <dgm:pt modelId="{92D85FA3-DD85-439E-B7ED-193604E20DF9}" type="sibTrans" cxnId="{92E113C8-4627-4F1B-BB95-4BD1756759AE}">
      <dgm:prSet/>
      <dgm:spPr/>
      <dgm:t>
        <a:bodyPr/>
        <a:lstStyle/>
        <a:p>
          <a:pPr rtl="1"/>
          <a:endParaRPr lang="ar-SA"/>
        </a:p>
      </dgm:t>
    </dgm:pt>
    <dgm:pt modelId="{9B06BD36-D221-4DDC-941E-9CED60C96B6E}">
      <dgm:prSet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/>
            <a:t>النضج</a:t>
          </a:r>
        </a:p>
        <a:p>
          <a:pPr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dirty="0"/>
        </a:p>
      </dgm:t>
    </dgm:pt>
    <dgm:pt modelId="{7817839A-E5AE-423F-97E4-1B0B98904880}" type="parTrans" cxnId="{FB7D50CC-C777-40BD-917E-53544EB152CF}">
      <dgm:prSet/>
      <dgm:spPr/>
      <dgm:t>
        <a:bodyPr/>
        <a:lstStyle/>
        <a:p>
          <a:pPr rtl="1"/>
          <a:endParaRPr lang="ar-SA"/>
        </a:p>
      </dgm:t>
    </dgm:pt>
    <dgm:pt modelId="{7DDB0280-A09A-4B26-BEEB-EA7E9A4505CC}" type="sibTrans" cxnId="{FB7D50CC-C777-40BD-917E-53544EB152CF}">
      <dgm:prSet/>
      <dgm:spPr/>
    </dgm:pt>
    <dgm:pt modelId="{7D3303B4-7251-4BA9-A0DB-353E94BF09DC}" type="pres">
      <dgm:prSet presAssocID="{FA1CBAC0-CD32-4AB1-8470-DE9A20D642A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0391D68-EFB4-4FD3-8CB8-134D5FC4D368}" type="pres">
      <dgm:prSet presAssocID="{824A98F5-32F0-4357-BF41-57C8C0C62586}" presName="hierRoot1" presStyleCnt="0"/>
      <dgm:spPr/>
    </dgm:pt>
    <dgm:pt modelId="{1F440D4D-4099-4615-BB3E-300C5D72638B}" type="pres">
      <dgm:prSet presAssocID="{824A98F5-32F0-4357-BF41-57C8C0C62586}" presName="composite" presStyleCnt="0"/>
      <dgm:spPr/>
    </dgm:pt>
    <dgm:pt modelId="{E2A930A0-3B9D-4F9F-93EC-4B8CA1DDEEFD}" type="pres">
      <dgm:prSet presAssocID="{824A98F5-32F0-4357-BF41-57C8C0C62586}" presName="background" presStyleLbl="node0" presStyleIdx="0" presStyleCnt="1"/>
      <dgm:spPr/>
    </dgm:pt>
    <dgm:pt modelId="{9A82B8E6-8F04-44BB-A09E-9DCAE0366177}" type="pres">
      <dgm:prSet presAssocID="{824A98F5-32F0-4357-BF41-57C8C0C6258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A624C1C-827E-4AB5-BB91-70FA376BC704}" type="pres">
      <dgm:prSet presAssocID="{824A98F5-32F0-4357-BF41-57C8C0C62586}" presName="hierChild2" presStyleCnt="0"/>
      <dgm:spPr/>
    </dgm:pt>
    <dgm:pt modelId="{CD30B732-87A8-4ABB-A013-50E53DBAC74C}" type="pres">
      <dgm:prSet presAssocID="{F95876E8-BF1B-49CB-AE79-2D24B2DB580D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010D0E57-8C0D-4004-9418-0DCF54C2D816}" type="pres">
      <dgm:prSet presAssocID="{3C42023B-6EA8-47C0-8820-DFD138EB990A}" presName="hierRoot2" presStyleCnt="0"/>
      <dgm:spPr/>
    </dgm:pt>
    <dgm:pt modelId="{64FBAA04-CD91-4D79-AAA5-378F6A6D9B2D}" type="pres">
      <dgm:prSet presAssocID="{3C42023B-6EA8-47C0-8820-DFD138EB990A}" presName="composite2" presStyleCnt="0"/>
      <dgm:spPr/>
    </dgm:pt>
    <dgm:pt modelId="{F1BDDBC8-5F6A-4212-B227-0EC44D8351A5}" type="pres">
      <dgm:prSet presAssocID="{3C42023B-6EA8-47C0-8820-DFD138EB990A}" presName="background2" presStyleLbl="node2" presStyleIdx="0" presStyleCnt="3"/>
      <dgm:spPr/>
    </dgm:pt>
    <dgm:pt modelId="{9B74C2AB-4C39-448B-986C-7DEAF0B360D8}" type="pres">
      <dgm:prSet presAssocID="{3C42023B-6EA8-47C0-8820-DFD138EB990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1FD87A4-62B5-44CD-958C-FC8D3B88D924}" type="pres">
      <dgm:prSet presAssocID="{3C42023B-6EA8-47C0-8820-DFD138EB990A}" presName="hierChild3" presStyleCnt="0"/>
      <dgm:spPr/>
    </dgm:pt>
    <dgm:pt modelId="{824DE8E4-3369-49A2-9047-130E64583378}" type="pres">
      <dgm:prSet presAssocID="{5BA88719-432D-4BB5-8E3C-336499302E38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90E5C9FC-B9DC-478C-8CBA-901E69D05DA0}" type="pres">
      <dgm:prSet presAssocID="{8BC3FA1D-F42E-4391-8BBA-104BC24E4B2C}" presName="hierRoot2" presStyleCnt="0"/>
      <dgm:spPr/>
    </dgm:pt>
    <dgm:pt modelId="{9EC3120B-E46E-4C15-BE04-4D10AB1AA7AA}" type="pres">
      <dgm:prSet presAssocID="{8BC3FA1D-F42E-4391-8BBA-104BC24E4B2C}" presName="composite2" presStyleCnt="0"/>
      <dgm:spPr/>
    </dgm:pt>
    <dgm:pt modelId="{62D01E9A-3157-4101-811C-65F5CECD60A6}" type="pres">
      <dgm:prSet presAssocID="{8BC3FA1D-F42E-4391-8BBA-104BC24E4B2C}" presName="background2" presStyleLbl="node2" presStyleIdx="1" presStyleCnt="3"/>
      <dgm:spPr/>
    </dgm:pt>
    <dgm:pt modelId="{3645A04A-92C7-43FC-A27A-0505632C7B9E}" type="pres">
      <dgm:prSet presAssocID="{8BC3FA1D-F42E-4391-8BBA-104BC24E4B2C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063419-EF8F-470A-91B7-1A2D5826CAC0}" type="pres">
      <dgm:prSet presAssocID="{8BC3FA1D-F42E-4391-8BBA-104BC24E4B2C}" presName="hierChild3" presStyleCnt="0"/>
      <dgm:spPr/>
    </dgm:pt>
    <dgm:pt modelId="{18D78B3B-D49E-422E-A4F7-860B6F2039E2}" type="pres">
      <dgm:prSet presAssocID="{7817839A-E5AE-423F-97E4-1B0B98904880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4FC970D2-6B19-4BF6-A42D-477960FDF022}" type="pres">
      <dgm:prSet presAssocID="{9B06BD36-D221-4DDC-941E-9CED60C96B6E}" presName="hierRoot2" presStyleCnt="0"/>
      <dgm:spPr/>
    </dgm:pt>
    <dgm:pt modelId="{61A1C419-7831-4C3C-ABEC-6905831E63DA}" type="pres">
      <dgm:prSet presAssocID="{9B06BD36-D221-4DDC-941E-9CED60C96B6E}" presName="composite2" presStyleCnt="0"/>
      <dgm:spPr/>
    </dgm:pt>
    <dgm:pt modelId="{FBC692D3-FC60-4429-BE49-F75E8BB975A2}" type="pres">
      <dgm:prSet presAssocID="{9B06BD36-D221-4DDC-941E-9CED60C96B6E}" presName="background2" presStyleLbl="node2" presStyleIdx="2" presStyleCnt="3"/>
      <dgm:spPr/>
    </dgm:pt>
    <dgm:pt modelId="{148B0893-941C-4D57-AD5C-74E9CF684B07}" type="pres">
      <dgm:prSet presAssocID="{9B06BD36-D221-4DDC-941E-9CED60C96B6E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E4BC66-A602-42CC-883D-D5712CAFD4FE}" type="pres">
      <dgm:prSet presAssocID="{9B06BD36-D221-4DDC-941E-9CED60C96B6E}" presName="hierChild3" presStyleCnt="0"/>
      <dgm:spPr/>
    </dgm:pt>
  </dgm:ptLst>
  <dgm:cxnLst>
    <dgm:cxn modelId="{549F147C-CB39-4450-9CDA-18CE2C812D45}" srcId="{824A98F5-32F0-4357-BF41-57C8C0C62586}" destId="{3C42023B-6EA8-47C0-8820-DFD138EB990A}" srcOrd="0" destOrd="0" parTransId="{F95876E8-BF1B-49CB-AE79-2D24B2DB580D}" sibTransId="{A85B4869-2F6B-4F4B-84B0-E12E212AD12A}"/>
    <dgm:cxn modelId="{A32F73C0-1499-440C-B050-6A505CC415F3}" type="presOf" srcId="{7817839A-E5AE-423F-97E4-1B0B98904880}" destId="{18D78B3B-D49E-422E-A4F7-860B6F2039E2}" srcOrd="0" destOrd="0" presId="urn:microsoft.com/office/officeart/2005/8/layout/hierarchy1"/>
    <dgm:cxn modelId="{129BB23E-E063-4BBD-B4BF-699598127172}" type="presOf" srcId="{5BA88719-432D-4BB5-8E3C-336499302E38}" destId="{824DE8E4-3369-49A2-9047-130E64583378}" srcOrd="0" destOrd="0" presId="urn:microsoft.com/office/officeart/2005/8/layout/hierarchy1"/>
    <dgm:cxn modelId="{73060EA1-8661-4B8D-A225-1491C60EE3B4}" type="presOf" srcId="{FA1CBAC0-CD32-4AB1-8470-DE9A20D642A2}" destId="{7D3303B4-7251-4BA9-A0DB-353E94BF09DC}" srcOrd="0" destOrd="0" presId="urn:microsoft.com/office/officeart/2005/8/layout/hierarchy1"/>
    <dgm:cxn modelId="{89E8E628-D7A5-4828-8F4E-314A7AB51896}" type="presOf" srcId="{F95876E8-BF1B-49CB-AE79-2D24B2DB580D}" destId="{CD30B732-87A8-4ABB-A013-50E53DBAC74C}" srcOrd="0" destOrd="0" presId="urn:microsoft.com/office/officeart/2005/8/layout/hierarchy1"/>
    <dgm:cxn modelId="{3465AC46-DCC6-4AA8-A556-6BDF8AF5C7A1}" type="presOf" srcId="{3C42023B-6EA8-47C0-8820-DFD138EB990A}" destId="{9B74C2AB-4C39-448B-986C-7DEAF0B360D8}" srcOrd="0" destOrd="0" presId="urn:microsoft.com/office/officeart/2005/8/layout/hierarchy1"/>
    <dgm:cxn modelId="{EA3BC9F8-599A-493D-9653-4F35A05CC5F9}" type="presOf" srcId="{9B06BD36-D221-4DDC-941E-9CED60C96B6E}" destId="{148B0893-941C-4D57-AD5C-74E9CF684B07}" srcOrd="0" destOrd="0" presId="urn:microsoft.com/office/officeart/2005/8/layout/hierarchy1"/>
    <dgm:cxn modelId="{21108CEF-0972-4BD0-B74D-B184C9498182}" type="presOf" srcId="{8BC3FA1D-F42E-4391-8BBA-104BC24E4B2C}" destId="{3645A04A-92C7-43FC-A27A-0505632C7B9E}" srcOrd="0" destOrd="0" presId="urn:microsoft.com/office/officeart/2005/8/layout/hierarchy1"/>
    <dgm:cxn modelId="{92E113C8-4627-4F1B-BB95-4BD1756759AE}" srcId="{824A98F5-32F0-4357-BF41-57C8C0C62586}" destId="{8BC3FA1D-F42E-4391-8BBA-104BC24E4B2C}" srcOrd="1" destOrd="0" parTransId="{5BA88719-432D-4BB5-8E3C-336499302E38}" sibTransId="{92D85FA3-DD85-439E-B7ED-193604E20DF9}"/>
    <dgm:cxn modelId="{2D689F73-CD39-4E8B-8805-FED137023672}" srcId="{FA1CBAC0-CD32-4AB1-8470-DE9A20D642A2}" destId="{824A98F5-32F0-4357-BF41-57C8C0C62586}" srcOrd="0" destOrd="0" parTransId="{B14BD802-3EBC-49B4-BD4B-F8F56BAB1A2A}" sibTransId="{43906DA1-36E2-400D-BE7C-27B8B2D2FF90}"/>
    <dgm:cxn modelId="{7636BEBE-82C2-4FDE-B439-608D86FB2E61}" type="presOf" srcId="{824A98F5-32F0-4357-BF41-57C8C0C62586}" destId="{9A82B8E6-8F04-44BB-A09E-9DCAE0366177}" srcOrd="0" destOrd="0" presId="urn:microsoft.com/office/officeart/2005/8/layout/hierarchy1"/>
    <dgm:cxn modelId="{FB7D50CC-C777-40BD-917E-53544EB152CF}" srcId="{824A98F5-32F0-4357-BF41-57C8C0C62586}" destId="{9B06BD36-D221-4DDC-941E-9CED60C96B6E}" srcOrd="2" destOrd="0" parTransId="{7817839A-E5AE-423F-97E4-1B0B98904880}" sibTransId="{7DDB0280-A09A-4B26-BEEB-EA7E9A4505CC}"/>
    <dgm:cxn modelId="{38D6F608-2F04-4576-A48A-ECF5CF7EDEA1}" type="presParOf" srcId="{7D3303B4-7251-4BA9-A0DB-353E94BF09DC}" destId="{90391D68-EFB4-4FD3-8CB8-134D5FC4D368}" srcOrd="0" destOrd="0" presId="urn:microsoft.com/office/officeart/2005/8/layout/hierarchy1"/>
    <dgm:cxn modelId="{3D32BECF-56B5-4303-A20A-503F1241B3DB}" type="presParOf" srcId="{90391D68-EFB4-4FD3-8CB8-134D5FC4D368}" destId="{1F440D4D-4099-4615-BB3E-300C5D72638B}" srcOrd="0" destOrd="0" presId="urn:microsoft.com/office/officeart/2005/8/layout/hierarchy1"/>
    <dgm:cxn modelId="{AC59033B-32AA-4D49-A816-1B2088670742}" type="presParOf" srcId="{1F440D4D-4099-4615-BB3E-300C5D72638B}" destId="{E2A930A0-3B9D-4F9F-93EC-4B8CA1DDEEFD}" srcOrd="0" destOrd="0" presId="urn:microsoft.com/office/officeart/2005/8/layout/hierarchy1"/>
    <dgm:cxn modelId="{C020A972-928C-4A2F-B400-0155E40DF84B}" type="presParOf" srcId="{1F440D4D-4099-4615-BB3E-300C5D72638B}" destId="{9A82B8E6-8F04-44BB-A09E-9DCAE0366177}" srcOrd="1" destOrd="0" presId="urn:microsoft.com/office/officeart/2005/8/layout/hierarchy1"/>
    <dgm:cxn modelId="{D786F728-2B41-4934-A641-3145CE8A6887}" type="presParOf" srcId="{90391D68-EFB4-4FD3-8CB8-134D5FC4D368}" destId="{3A624C1C-827E-4AB5-BB91-70FA376BC704}" srcOrd="1" destOrd="0" presId="urn:microsoft.com/office/officeart/2005/8/layout/hierarchy1"/>
    <dgm:cxn modelId="{FC0DAA0B-4151-423A-99CD-96E5370CC159}" type="presParOf" srcId="{3A624C1C-827E-4AB5-BB91-70FA376BC704}" destId="{CD30B732-87A8-4ABB-A013-50E53DBAC74C}" srcOrd="0" destOrd="0" presId="urn:microsoft.com/office/officeart/2005/8/layout/hierarchy1"/>
    <dgm:cxn modelId="{CAEAB4E2-DB08-4E3A-9F7F-88E90F4E377A}" type="presParOf" srcId="{3A624C1C-827E-4AB5-BB91-70FA376BC704}" destId="{010D0E57-8C0D-4004-9418-0DCF54C2D816}" srcOrd="1" destOrd="0" presId="urn:microsoft.com/office/officeart/2005/8/layout/hierarchy1"/>
    <dgm:cxn modelId="{834FD4D8-85E2-42DB-AAEE-F03785F1006C}" type="presParOf" srcId="{010D0E57-8C0D-4004-9418-0DCF54C2D816}" destId="{64FBAA04-CD91-4D79-AAA5-378F6A6D9B2D}" srcOrd="0" destOrd="0" presId="urn:microsoft.com/office/officeart/2005/8/layout/hierarchy1"/>
    <dgm:cxn modelId="{E049F0DE-FB4A-4365-B93C-8EBF53CFE57E}" type="presParOf" srcId="{64FBAA04-CD91-4D79-AAA5-378F6A6D9B2D}" destId="{F1BDDBC8-5F6A-4212-B227-0EC44D8351A5}" srcOrd="0" destOrd="0" presId="urn:microsoft.com/office/officeart/2005/8/layout/hierarchy1"/>
    <dgm:cxn modelId="{FF191222-972C-47EA-BF26-95F1BBF35828}" type="presParOf" srcId="{64FBAA04-CD91-4D79-AAA5-378F6A6D9B2D}" destId="{9B74C2AB-4C39-448B-986C-7DEAF0B360D8}" srcOrd="1" destOrd="0" presId="urn:microsoft.com/office/officeart/2005/8/layout/hierarchy1"/>
    <dgm:cxn modelId="{95A1D914-5F8F-4555-BD0C-014EBACC24D5}" type="presParOf" srcId="{010D0E57-8C0D-4004-9418-0DCF54C2D816}" destId="{11FD87A4-62B5-44CD-958C-FC8D3B88D924}" srcOrd="1" destOrd="0" presId="urn:microsoft.com/office/officeart/2005/8/layout/hierarchy1"/>
    <dgm:cxn modelId="{B850EA37-6170-4B36-9827-34B51533533D}" type="presParOf" srcId="{3A624C1C-827E-4AB5-BB91-70FA376BC704}" destId="{824DE8E4-3369-49A2-9047-130E64583378}" srcOrd="2" destOrd="0" presId="urn:microsoft.com/office/officeart/2005/8/layout/hierarchy1"/>
    <dgm:cxn modelId="{FCD10557-329B-4BC0-B8FB-9EFECE48B72C}" type="presParOf" srcId="{3A624C1C-827E-4AB5-BB91-70FA376BC704}" destId="{90E5C9FC-B9DC-478C-8CBA-901E69D05DA0}" srcOrd="3" destOrd="0" presId="urn:microsoft.com/office/officeart/2005/8/layout/hierarchy1"/>
    <dgm:cxn modelId="{3DC04520-E926-49BA-AE40-667CB8803843}" type="presParOf" srcId="{90E5C9FC-B9DC-478C-8CBA-901E69D05DA0}" destId="{9EC3120B-E46E-4C15-BE04-4D10AB1AA7AA}" srcOrd="0" destOrd="0" presId="urn:microsoft.com/office/officeart/2005/8/layout/hierarchy1"/>
    <dgm:cxn modelId="{CE23BA9D-3BE3-403F-9346-C526102ADCC6}" type="presParOf" srcId="{9EC3120B-E46E-4C15-BE04-4D10AB1AA7AA}" destId="{62D01E9A-3157-4101-811C-65F5CECD60A6}" srcOrd="0" destOrd="0" presId="urn:microsoft.com/office/officeart/2005/8/layout/hierarchy1"/>
    <dgm:cxn modelId="{2469135D-2C67-4422-8283-DD8BD2CFF5D5}" type="presParOf" srcId="{9EC3120B-E46E-4C15-BE04-4D10AB1AA7AA}" destId="{3645A04A-92C7-43FC-A27A-0505632C7B9E}" srcOrd="1" destOrd="0" presId="urn:microsoft.com/office/officeart/2005/8/layout/hierarchy1"/>
    <dgm:cxn modelId="{B5F38734-F5B7-406E-91D1-221358F86A8B}" type="presParOf" srcId="{90E5C9FC-B9DC-478C-8CBA-901E69D05DA0}" destId="{91063419-EF8F-470A-91B7-1A2D5826CAC0}" srcOrd="1" destOrd="0" presId="urn:microsoft.com/office/officeart/2005/8/layout/hierarchy1"/>
    <dgm:cxn modelId="{780721CD-DF00-4E83-9E12-817FDF37BBBA}" type="presParOf" srcId="{3A624C1C-827E-4AB5-BB91-70FA376BC704}" destId="{18D78B3B-D49E-422E-A4F7-860B6F2039E2}" srcOrd="4" destOrd="0" presId="urn:microsoft.com/office/officeart/2005/8/layout/hierarchy1"/>
    <dgm:cxn modelId="{F5481C4F-74DB-4591-AEF7-75A864FC3654}" type="presParOf" srcId="{3A624C1C-827E-4AB5-BB91-70FA376BC704}" destId="{4FC970D2-6B19-4BF6-A42D-477960FDF022}" srcOrd="5" destOrd="0" presId="urn:microsoft.com/office/officeart/2005/8/layout/hierarchy1"/>
    <dgm:cxn modelId="{4EE02CA2-F6EB-4C05-8973-B4063E6C0DDA}" type="presParOf" srcId="{4FC970D2-6B19-4BF6-A42D-477960FDF022}" destId="{61A1C419-7831-4C3C-ABEC-6905831E63DA}" srcOrd="0" destOrd="0" presId="urn:microsoft.com/office/officeart/2005/8/layout/hierarchy1"/>
    <dgm:cxn modelId="{1BCC894A-4060-475B-9D87-9653314345D6}" type="presParOf" srcId="{61A1C419-7831-4C3C-ABEC-6905831E63DA}" destId="{FBC692D3-FC60-4429-BE49-F75E8BB975A2}" srcOrd="0" destOrd="0" presId="urn:microsoft.com/office/officeart/2005/8/layout/hierarchy1"/>
    <dgm:cxn modelId="{E6EF16BF-EFBB-4145-8619-89AA1AE17D4D}" type="presParOf" srcId="{61A1C419-7831-4C3C-ABEC-6905831E63DA}" destId="{148B0893-941C-4D57-AD5C-74E9CF684B07}" srcOrd="1" destOrd="0" presId="urn:microsoft.com/office/officeart/2005/8/layout/hierarchy1"/>
    <dgm:cxn modelId="{5282FC23-7B88-4740-8CCB-9C726AB4C2E3}" type="presParOf" srcId="{4FC970D2-6B19-4BF6-A42D-477960FDF022}" destId="{33E4BC66-A602-42CC-883D-D5712CAFD4F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44B9C2-3594-4F37-BC78-B35CA540DF0E}" type="doc">
      <dgm:prSet loTypeId="urn:microsoft.com/office/officeart/2005/8/layout/hProcess9" loCatId="process" qsTypeId="urn:microsoft.com/office/officeart/2005/8/quickstyle/3d1" qsCatId="3D" csTypeId="urn:microsoft.com/office/officeart/2005/8/colors/accent1_5" csCatId="accent1" phldr="1"/>
      <dgm:spPr/>
    </dgm:pt>
    <dgm:pt modelId="{6AAB3D98-A040-46C1-BEED-93CB6B80A800}">
      <dgm:prSet phldrT="[نص]"/>
      <dgm:spPr/>
      <dgm:t>
        <a:bodyPr/>
        <a:lstStyle/>
        <a:p>
          <a:pPr rtl="1"/>
          <a:r>
            <a:rPr lang="ar-SA" dirty="0" smtClean="0"/>
            <a:t>نضج</a:t>
          </a:r>
          <a:endParaRPr lang="ar-SA" dirty="0"/>
        </a:p>
      </dgm:t>
    </dgm:pt>
    <dgm:pt modelId="{95B24E39-8286-4E20-995B-48E6B8F88866}" type="parTrans" cxnId="{D500A63C-0FFE-4ECB-8B47-950FE1726296}">
      <dgm:prSet/>
      <dgm:spPr/>
      <dgm:t>
        <a:bodyPr/>
        <a:lstStyle/>
        <a:p>
          <a:pPr rtl="1"/>
          <a:endParaRPr lang="ar-SA"/>
        </a:p>
      </dgm:t>
    </dgm:pt>
    <dgm:pt modelId="{54EEF062-8477-4A95-8418-7D66A544B8C8}" type="sibTrans" cxnId="{D500A63C-0FFE-4ECB-8B47-950FE1726296}">
      <dgm:prSet/>
      <dgm:spPr/>
      <dgm:t>
        <a:bodyPr/>
        <a:lstStyle/>
        <a:p>
          <a:pPr rtl="1"/>
          <a:endParaRPr lang="ar-SA"/>
        </a:p>
      </dgm:t>
    </dgm:pt>
    <dgm:pt modelId="{29210393-FFA1-4CDD-A99D-70B9C461D1F7}">
      <dgm:prSet phldrT="[نص]"/>
      <dgm:spPr/>
      <dgm:t>
        <a:bodyPr/>
        <a:lstStyle/>
        <a:p>
          <a:pPr rtl="1"/>
          <a:r>
            <a:rPr lang="ar-SA" dirty="0" smtClean="0"/>
            <a:t>دافعية</a:t>
          </a:r>
          <a:endParaRPr lang="ar-SA" dirty="0"/>
        </a:p>
      </dgm:t>
    </dgm:pt>
    <dgm:pt modelId="{BD30A94D-D752-4568-B7F4-5A708D3A15A1}" type="parTrans" cxnId="{8B39CF28-70CA-474B-99B6-01A386804CF9}">
      <dgm:prSet/>
      <dgm:spPr/>
      <dgm:t>
        <a:bodyPr/>
        <a:lstStyle/>
        <a:p>
          <a:pPr rtl="1"/>
          <a:endParaRPr lang="ar-SA"/>
        </a:p>
      </dgm:t>
    </dgm:pt>
    <dgm:pt modelId="{B0DD09C1-D673-4E46-A153-AA0D37488E79}" type="sibTrans" cxnId="{8B39CF28-70CA-474B-99B6-01A386804CF9}">
      <dgm:prSet/>
      <dgm:spPr/>
      <dgm:t>
        <a:bodyPr/>
        <a:lstStyle/>
        <a:p>
          <a:pPr rtl="1"/>
          <a:endParaRPr lang="ar-SA"/>
        </a:p>
      </dgm:t>
    </dgm:pt>
    <dgm:pt modelId="{C9E79C86-A275-4319-8721-DF56E3014C27}">
      <dgm:prSet phldrT="[نص]"/>
      <dgm:spPr/>
      <dgm:t>
        <a:bodyPr/>
        <a:lstStyle/>
        <a:p>
          <a:pPr rtl="1"/>
          <a:r>
            <a:rPr lang="ar-SA" dirty="0" smtClean="0"/>
            <a:t>تعلم</a:t>
          </a:r>
          <a:endParaRPr lang="ar-SA" dirty="0"/>
        </a:p>
      </dgm:t>
    </dgm:pt>
    <dgm:pt modelId="{8F8FDB0E-54A8-453C-91DF-40B9F6A63C69}" type="parTrans" cxnId="{33FB6385-E8FE-4846-AA04-59865181A5BD}">
      <dgm:prSet/>
      <dgm:spPr/>
      <dgm:t>
        <a:bodyPr/>
        <a:lstStyle/>
        <a:p>
          <a:pPr rtl="1"/>
          <a:endParaRPr lang="ar-SA"/>
        </a:p>
      </dgm:t>
    </dgm:pt>
    <dgm:pt modelId="{5D6D2345-9231-4DA7-AF42-66A06C1FB6C7}" type="sibTrans" cxnId="{33FB6385-E8FE-4846-AA04-59865181A5BD}">
      <dgm:prSet/>
      <dgm:spPr/>
      <dgm:t>
        <a:bodyPr/>
        <a:lstStyle/>
        <a:p>
          <a:pPr rtl="1"/>
          <a:endParaRPr lang="ar-SA"/>
        </a:p>
      </dgm:t>
    </dgm:pt>
    <dgm:pt modelId="{DB49FDB9-9A1E-4AA5-BB6A-D966005DCADF}">
      <dgm:prSet/>
      <dgm:spPr/>
      <dgm:t>
        <a:bodyPr/>
        <a:lstStyle/>
        <a:p>
          <a:pPr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dirty="0" smtClean="0"/>
            <a:t>ممارسة</a:t>
          </a:r>
          <a:endParaRPr lang="ar-SA" dirty="0"/>
        </a:p>
      </dgm:t>
    </dgm:pt>
    <dgm:pt modelId="{FD3B4722-A8CA-4CE3-B914-DF0648A8F0E1}" type="parTrans" cxnId="{02386727-7C83-4A32-9EB8-132D2633E5AF}">
      <dgm:prSet/>
      <dgm:spPr/>
      <dgm:t>
        <a:bodyPr/>
        <a:lstStyle/>
        <a:p>
          <a:pPr rtl="1"/>
          <a:endParaRPr lang="ar-SA"/>
        </a:p>
      </dgm:t>
    </dgm:pt>
    <dgm:pt modelId="{4B05E3C2-A929-4F7A-81EE-11ED99AD93ED}" type="sibTrans" cxnId="{02386727-7C83-4A32-9EB8-132D2633E5AF}">
      <dgm:prSet/>
      <dgm:spPr/>
      <dgm:t>
        <a:bodyPr/>
        <a:lstStyle/>
        <a:p>
          <a:pPr rtl="1"/>
          <a:endParaRPr lang="ar-SA"/>
        </a:p>
      </dgm:t>
    </dgm:pt>
    <dgm:pt modelId="{BC28DCE9-C2F2-4869-BEEE-247B5A1DA9A1}" type="pres">
      <dgm:prSet presAssocID="{7444B9C2-3594-4F37-BC78-B35CA540DF0E}" presName="CompostProcess" presStyleCnt="0">
        <dgm:presLayoutVars>
          <dgm:dir/>
          <dgm:resizeHandles val="exact"/>
        </dgm:presLayoutVars>
      </dgm:prSet>
      <dgm:spPr/>
    </dgm:pt>
    <dgm:pt modelId="{2DD7B832-FC87-4727-A986-CD02BE01E853}" type="pres">
      <dgm:prSet presAssocID="{7444B9C2-3594-4F37-BC78-B35CA540DF0E}" presName="arrow" presStyleLbl="bgShp" presStyleIdx="0" presStyleCnt="1"/>
      <dgm:spPr/>
    </dgm:pt>
    <dgm:pt modelId="{009C1E41-DFA6-4063-ACB5-D34863FAEEBE}" type="pres">
      <dgm:prSet presAssocID="{7444B9C2-3594-4F37-BC78-B35CA540DF0E}" presName="linearProcess" presStyleCnt="0"/>
      <dgm:spPr/>
    </dgm:pt>
    <dgm:pt modelId="{8B124230-C74C-4919-96F1-107CEEA60C63}" type="pres">
      <dgm:prSet presAssocID="{6AAB3D98-A040-46C1-BEED-93CB6B80A800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10D08E-716F-4809-AB24-49A95C2FB597}" type="pres">
      <dgm:prSet presAssocID="{54EEF062-8477-4A95-8418-7D66A544B8C8}" presName="sibTrans" presStyleCnt="0"/>
      <dgm:spPr/>
    </dgm:pt>
    <dgm:pt modelId="{22B45513-1664-4666-AC42-0CEEBD07C444}" type="pres">
      <dgm:prSet presAssocID="{29210393-FFA1-4CDD-A99D-70B9C461D1F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6E2806-4619-486D-8040-9EA759D34B5D}" type="pres">
      <dgm:prSet presAssocID="{B0DD09C1-D673-4E46-A153-AA0D37488E79}" presName="sibTrans" presStyleCnt="0"/>
      <dgm:spPr/>
    </dgm:pt>
    <dgm:pt modelId="{3DD6DA06-9E2E-4481-A7C3-93D325231383}" type="pres">
      <dgm:prSet presAssocID="{DB49FDB9-9A1E-4AA5-BB6A-D966005DCAD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22365B-D887-485C-93B6-F98C2361367E}" type="pres">
      <dgm:prSet presAssocID="{4B05E3C2-A929-4F7A-81EE-11ED99AD93ED}" presName="sibTrans" presStyleCnt="0"/>
      <dgm:spPr/>
    </dgm:pt>
    <dgm:pt modelId="{B0646ECF-A80F-43CF-B76A-2A401EBA587E}" type="pres">
      <dgm:prSet presAssocID="{C9E79C86-A275-4319-8721-DF56E3014C27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0B54BF-6761-464C-90C5-D08EEAA80FD5}" type="presOf" srcId="{DB49FDB9-9A1E-4AA5-BB6A-D966005DCADF}" destId="{3DD6DA06-9E2E-4481-A7C3-93D325231383}" srcOrd="0" destOrd="0" presId="urn:microsoft.com/office/officeart/2005/8/layout/hProcess9"/>
    <dgm:cxn modelId="{D14072BA-3EC0-4038-9FF3-6770C123DE1C}" type="presOf" srcId="{C9E79C86-A275-4319-8721-DF56E3014C27}" destId="{B0646ECF-A80F-43CF-B76A-2A401EBA587E}" srcOrd="0" destOrd="0" presId="urn:microsoft.com/office/officeart/2005/8/layout/hProcess9"/>
    <dgm:cxn modelId="{33FB6385-E8FE-4846-AA04-59865181A5BD}" srcId="{7444B9C2-3594-4F37-BC78-B35CA540DF0E}" destId="{C9E79C86-A275-4319-8721-DF56E3014C27}" srcOrd="3" destOrd="0" parTransId="{8F8FDB0E-54A8-453C-91DF-40B9F6A63C69}" sibTransId="{5D6D2345-9231-4DA7-AF42-66A06C1FB6C7}"/>
    <dgm:cxn modelId="{02386727-7C83-4A32-9EB8-132D2633E5AF}" srcId="{7444B9C2-3594-4F37-BC78-B35CA540DF0E}" destId="{DB49FDB9-9A1E-4AA5-BB6A-D966005DCADF}" srcOrd="2" destOrd="0" parTransId="{FD3B4722-A8CA-4CE3-B914-DF0648A8F0E1}" sibTransId="{4B05E3C2-A929-4F7A-81EE-11ED99AD93ED}"/>
    <dgm:cxn modelId="{A9240307-6B46-4E4A-8F8C-C3706CB5232B}" type="presOf" srcId="{7444B9C2-3594-4F37-BC78-B35CA540DF0E}" destId="{BC28DCE9-C2F2-4869-BEEE-247B5A1DA9A1}" srcOrd="0" destOrd="0" presId="urn:microsoft.com/office/officeart/2005/8/layout/hProcess9"/>
    <dgm:cxn modelId="{D500A63C-0FFE-4ECB-8B47-950FE1726296}" srcId="{7444B9C2-3594-4F37-BC78-B35CA540DF0E}" destId="{6AAB3D98-A040-46C1-BEED-93CB6B80A800}" srcOrd="0" destOrd="0" parTransId="{95B24E39-8286-4E20-995B-48E6B8F88866}" sibTransId="{54EEF062-8477-4A95-8418-7D66A544B8C8}"/>
    <dgm:cxn modelId="{A5472848-861F-455C-8857-02502EBE6A19}" type="presOf" srcId="{29210393-FFA1-4CDD-A99D-70B9C461D1F7}" destId="{22B45513-1664-4666-AC42-0CEEBD07C444}" srcOrd="0" destOrd="0" presId="urn:microsoft.com/office/officeart/2005/8/layout/hProcess9"/>
    <dgm:cxn modelId="{8B39CF28-70CA-474B-99B6-01A386804CF9}" srcId="{7444B9C2-3594-4F37-BC78-B35CA540DF0E}" destId="{29210393-FFA1-4CDD-A99D-70B9C461D1F7}" srcOrd="1" destOrd="0" parTransId="{BD30A94D-D752-4568-B7F4-5A708D3A15A1}" sibTransId="{B0DD09C1-D673-4E46-A153-AA0D37488E79}"/>
    <dgm:cxn modelId="{5D92808A-4C07-42DE-AF43-8C23E0F05C15}" type="presOf" srcId="{6AAB3D98-A040-46C1-BEED-93CB6B80A800}" destId="{8B124230-C74C-4919-96F1-107CEEA60C63}" srcOrd="0" destOrd="0" presId="urn:microsoft.com/office/officeart/2005/8/layout/hProcess9"/>
    <dgm:cxn modelId="{08B1DE4C-24BC-46DB-AB1C-1CE6404CA579}" type="presParOf" srcId="{BC28DCE9-C2F2-4869-BEEE-247B5A1DA9A1}" destId="{2DD7B832-FC87-4727-A986-CD02BE01E853}" srcOrd="0" destOrd="0" presId="urn:microsoft.com/office/officeart/2005/8/layout/hProcess9"/>
    <dgm:cxn modelId="{44C4D28A-68E4-4587-A728-2524F125D3D8}" type="presParOf" srcId="{BC28DCE9-C2F2-4869-BEEE-247B5A1DA9A1}" destId="{009C1E41-DFA6-4063-ACB5-D34863FAEEBE}" srcOrd="1" destOrd="0" presId="urn:microsoft.com/office/officeart/2005/8/layout/hProcess9"/>
    <dgm:cxn modelId="{195308C2-9F7F-4F27-B17B-07C6BD2CCD36}" type="presParOf" srcId="{009C1E41-DFA6-4063-ACB5-D34863FAEEBE}" destId="{8B124230-C74C-4919-96F1-107CEEA60C63}" srcOrd="0" destOrd="0" presId="urn:microsoft.com/office/officeart/2005/8/layout/hProcess9"/>
    <dgm:cxn modelId="{DE1DC1E4-B933-4DFF-B073-8D7EA51B49B9}" type="presParOf" srcId="{009C1E41-DFA6-4063-ACB5-D34863FAEEBE}" destId="{7A10D08E-716F-4809-AB24-49A95C2FB597}" srcOrd="1" destOrd="0" presId="urn:microsoft.com/office/officeart/2005/8/layout/hProcess9"/>
    <dgm:cxn modelId="{35730607-4F0C-4392-A3E0-B453E0678F4A}" type="presParOf" srcId="{009C1E41-DFA6-4063-ACB5-D34863FAEEBE}" destId="{22B45513-1664-4666-AC42-0CEEBD07C444}" srcOrd="2" destOrd="0" presId="urn:microsoft.com/office/officeart/2005/8/layout/hProcess9"/>
    <dgm:cxn modelId="{8B4DB0C2-AEE8-4164-A092-E9D2F590805E}" type="presParOf" srcId="{009C1E41-DFA6-4063-ACB5-D34863FAEEBE}" destId="{866E2806-4619-486D-8040-9EA759D34B5D}" srcOrd="3" destOrd="0" presId="urn:microsoft.com/office/officeart/2005/8/layout/hProcess9"/>
    <dgm:cxn modelId="{D1BDD237-BF01-48C6-9491-C1495AE84939}" type="presParOf" srcId="{009C1E41-DFA6-4063-ACB5-D34863FAEEBE}" destId="{3DD6DA06-9E2E-4481-A7C3-93D325231383}" srcOrd="4" destOrd="0" presId="urn:microsoft.com/office/officeart/2005/8/layout/hProcess9"/>
    <dgm:cxn modelId="{0D08DE3C-0BC2-476C-B6BC-451EF24D882A}" type="presParOf" srcId="{009C1E41-DFA6-4063-ACB5-D34863FAEEBE}" destId="{0E22365B-D887-485C-93B6-F98C2361367E}" srcOrd="5" destOrd="0" presId="urn:microsoft.com/office/officeart/2005/8/layout/hProcess9"/>
    <dgm:cxn modelId="{63F48C58-D1E0-4ED9-9F7D-1F536A2DEF81}" type="presParOf" srcId="{009C1E41-DFA6-4063-ACB5-D34863FAEEBE}" destId="{B0646ECF-A80F-43CF-B76A-2A401EBA587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527BCD-D0F3-423F-A88E-6B38529D6F94}" type="doc">
      <dgm:prSet loTypeId="urn:microsoft.com/office/officeart/2005/8/layout/orgChart1" loCatId="hierarchy" qsTypeId="urn:microsoft.com/office/officeart/2005/8/quickstyle/3d4" qsCatId="3D" csTypeId="urn:microsoft.com/office/officeart/2005/8/colors/accent2_3" csCatId="accent2" phldr="1"/>
      <dgm:spPr/>
      <dgm:t>
        <a:bodyPr/>
        <a:lstStyle/>
        <a:p>
          <a:pPr rtl="1"/>
          <a:endParaRPr lang="ar-SA"/>
        </a:p>
      </dgm:t>
    </dgm:pt>
    <dgm:pt modelId="{DD2913C5-CC11-4F1E-8271-16E90DA47ABB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tx1"/>
              </a:solidFill>
            </a:rPr>
            <a:t>مراحل النمو العقلي </a:t>
          </a:r>
          <a:endParaRPr lang="ar-SA" sz="2800" b="1" dirty="0">
            <a:solidFill>
              <a:schemeClr val="tx1"/>
            </a:solidFill>
          </a:endParaRPr>
        </a:p>
      </dgm:t>
    </dgm:pt>
    <dgm:pt modelId="{42F64D6C-6DB0-487D-8905-3C26A49CB1F3}" type="parTrans" cxnId="{40D627BC-8625-4B31-B178-ACB5C85D5F60}">
      <dgm:prSet/>
      <dgm:spPr/>
      <dgm:t>
        <a:bodyPr/>
        <a:lstStyle/>
        <a:p>
          <a:pPr rtl="1"/>
          <a:endParaRPr lang="ar-SA"/>
        </a:p>
      </dgm:t>
    </dgm:pt>
    <dgm:pt modelId="{D1785878-BA37-49A5-A4D6-A85BF107A9BA}" type="sibTrans" cxnId="{40D627BC-8625-4B31-B178-ACB5C85D5F60}">
      <dgm:prSet/>
      <dgm:spPr/>
      <dgm:t>
        <a:bodyPr/>
        <a:lstStyle/>
        <a:p>
          <a:pPr rtl="1"/>
          <a:endParaRPr lang="ar-SA"/>
        </a:p>
      </dgm:t>
    </dgm:pt>
    <dgm:pt modelId="{89CE29C9-3DE0-46A4-A895-13E1C05D2CDF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مرحلة العمليات المجردة</a:t>
          </a:r>
          <a:endParaRPr lang="ar-SA" b="1" dirty="0">
            <a:solidFill>
              <a:schemeClr val="tx1"/>
            </a:solidFill>
          </a:endParaRPr>
        </a:p>
      </dgm:t>
    </dgm:pt>
    <dgm:pt modelId="{C8B4D5B6-5504-4455-8B48-ADAF58B207F9}" type="parTrans" cxnId="{4DF96A3F-8CAE-4B76-8AE9-8862BD64FE5D}">
      <dgm:prSet/>
      <dgm:spPr/>
      <dgm:t>
        <a:bodyPr/>
        <a:lstStyle/>
        <a:p>
          <a:pPr rtl="1"/>
          <a:endParaRPr lang="ar-SA"/>
        </a:p>
      </dgm:t>
    </dgm:pt>
    <dgm:pt modelId="{E0D46562-6B3F-4B38-8A05-F6D0DB43826C}" type="sibTrans" cxnId="{4DF96A3F-8CAE-4B76-8AE9-8862BD64FE5D}">
      <dgm:prSet/>
      <dgm:spPr/>
      <dgm:t>
        <a:bodyPr/>
        <a:lstStyle/>
        <a:p>
          <a:pPr rtl="1"/>
          <a:endParaRPr lang="ar-SA"/>
        </a:p>
      </dgm:t>
    </dgm:pt>
    <dgm:pt modelId="{2C27309C-19E5-45D6-9D9B-4B39E19B1A33}">
      <dgm:prSet phldrT="[نص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dirty="0" smtClean="0">
              <a:solidFill>
                <a:schemeClr val="tx1"/>
              </a:solidFill>
            </a:rPr>
            <a:t>مرحلة العمليات الحسية</a:t>
          </a:r>
        </a:p>
        <a:p>
          <a:pPr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dirty="0"/>
        </a:p>
      </dgm:t>
    </dgm:pt>
    <dgm:pt modelId="{183F9585-CAFB-49D5-A124-DFB49412CA14}" type="parTrans" cxnId="{5C88D848-D525-4259-B26B-8BC7F6A285E1}">
      <dgm:prSet/>
      <dgm:spPr/>
      <dgm:t>
        <a:bodyPr/>
        <a:lstStyle/>
        <a:p>
          <a:pPr rtl="1"/>
          <a:endParaRPr lang="ar-SA"/>
        </a:p>
      </dgm:t>
    </dgm:pt>
    <dgm:pt modelId="{BEA7FFBE-92FA-4543-AA4D-15F63F95492C}" type="sibTrans" cxnId="{5C88D848-D525-4259-B26B-8BC7F6A285E1}">
      <dgm:prSet/>
      <dgm:spPr/>
      <dgm:t>
        <a:bodyPr/>
        <a:lstStyle/>
        <a:p>
          <a:pPr rtl="1"/>
          <a:endParaRPr lang="ar-SA"/>
        </a:p>
      </dgm:t>
    </dgm:pt>
    <dgm:pt modelId="{B9EDF9E4-1105-4BB2-A9F9-0ABD0ED723EF}">
      <dgm:prSet phldrT="[نص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dirty="0" smtClean="0">
              <a:solidFill>
                <a:schemeClr val="tx1"/>
              </a:solidFill>
            </a:rPr>
            <a:t>مرحلة ما بعد </a:t>
          </a:r>
        </a:p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dirty="0" smtClean="0">
              <a:solidFill>
                <a:schemeClr val="tx1"/>
              </a:solidFill>
            </a:rPr>
            <a:t>العمليات</a:t>
          </a:r>
        </a:p>
        <a:p>
          <a:pPr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dirty="0"/>
        </a:p>
      </dgm:t>
    </dgm:pt>
    <dgm:pt modelId="{7F9B74A6-BED1-4873-A9ED-7AD29E127E11}" type="parTrans" cxnId="{3A818C09-7BD7-4034-8016-1A465E3E880B}">
      <dgm:prSet/>
      <dgm:spPr/>
      <dgm:t>
        <a:bodyPr/>
        <a:lstStyle/>
        <a:p>
          <a:pPr rtl="1"/>
          <a:endParaRPr lang="ar-SA"/>
        </a:p>
      </dgm:t>
    </dgm:pt>
    <dgm:pt modelId="{79E57739-3CF2-4D05-A64F-004C3172ED72}" type="sibTrans" cxnId="{3A818C09-7BD7-4034-8016-1A465E3E880B}">
      <dgm:prSet/>
      <dgm:spPr/>
      <dgm:t>
        <a:bodyPr/>
        <a:lstStyle/>
        <a:p>
          <a:pPr rtl="1"/>
          <a:endParaRPr lang="ar-SA"/>
        </a:p>
      </dgm:t>
    </dgm:pt>
    <dgm:pt modelId="{7D2FB5AB-E64D-4DD3-8291-F416D880F7FF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dirty="0" smtClean="0">
              <a:solidFill>
                <a:schemeClr val="tx1"/>
              </a:solidFill>
            </a:rPr>
            <a:t>المرحلة الحسية الحركية</a:t>
          </a:r>
        </a:p>
        <a:p>
          <a:pPr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dirty="0"/>
        </a:p>
      </dgm:t>
    </dgm:pt>
    <dgm:pt modelId="{98AA1EA8-6D17-42CC-9CFF-54231CA2ED26}" type="parTrans" cxnId="{91274157-8B55-407C-9AEA-35F8F15E3998}">
      <dgm:prSet/>
      <dgm:spPr/>
      <dgm:t>
        <a:bodyPr/>
        <a:lstStyle/>
        <a:p>
          <a:pPr rtl="1"/>
          <a:endParaRPr lang="ar-SA"/>
        </a:p>
      </dgm:t>
    </dgm:pt>
    <dgm:pt modelId="{3B79A3E2-8B25-4E8A-BD16-6079448098A2}" type="sibTrans" cxnId="{91274157-8B55-407C-9AEA-35F8F15E3998}">
      <dgm:prSet/>
      <dgm:spPr/>
      <dgm:t>
        <a:bodyPr/>
        <a:lstStyle/>
        <a:p>
          <a:pPr rtl="1"/>
          <a:endParaRPr lang="ar-SA"/>
        </a:p>
      </dgm:t>
    </dgm:pt>
    <dgm:pt modelId="{6D71C844-01FE-4ECF-8848-89E0B9D70933}" type="pres">
      <dgm:prSet presAssocID="{AF527BCD-D0F3-423F-A88E-6B38529D6F9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6EC2898-8104-4A4A-857F-B76D3535C4D9}" type="pres">
      <dgm:prSet presAssocID="{DD2913C5-CC11-4F1E-8271-16E90DA47ABB}" presName="hierRoot1" presStyleCnt="0">
        <dgm:presLayoutVars>
          <dgm:hierBranch val="init"/>
        </dgm:presLayoutVars>
      </dgm:prSet>
      <dgm:spPr/>
    </dgm:pt>
    <dgm:pt modelId="{749384D1-5410-433C-9F54-CD06853BAF0A}" type="pres">
      <dgm:prSet presAssocID="{DD2913C5-CC11-4F1E-8271-16E90DA47ABB}" presName="rootComposite1" presStyleCnt="0"/>
      <dgm:spPr/>
    </dgm:pt>
    <dgm:pt modelId="{3EE28CBF-2D6D-4990-A77B-517081250EE3}" type="pres">
      <dgm:prSet presAssocID="{DD2913C5-CC11-4F1E-8271-16E90DA47ABB}" presName="rootText1" presStyleLbl="node0" presStyleIdx="0" presStyleCnt="1" custScaleY="15072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9016B23-FA43-4780-AB68-0AFB243CDDC2}" type="pres">
      <dgm:prSet presAssocID="{DD2913C5-CC11-4F1E-8271-16E90DA47ABB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9577A373-ECF7-4F73-BDBC-A95D38DEFD02}" type="pres">
      <dgm:prSet presAssocID="{DD2913C5-CC11-4F1E-8271-16E90DA47ABB}" presName="hierChild2" presStyleCnt="0"/>
      <dgm:spPr/>
    </dgm:pt>
    <dgm:pt modelId="{6238E4F1-7A7A-4FF3-9A47-696059B5E447}" type="pres">
      <dgm:prSet presAssocID="{C8B4D5B6-5504-4455-8B48-ADAF58B207F9}" presName="Name37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1506B23E-37E1-4AEA-ACDF-2EF623FC95B6}" type="pres">
      <dgm:prSet presAssocID="{89CE29C9-3DE0-46A4-A895-13E1C05D2CDF}" presName="hierRoot2" presStyleCnt="0">
        <dgm:presLayoutVars>
          <dgm:hierBranch val="init"/>
        </dgm:presLayoutVars>
      </dgm:prSet>
      <dgm:spPr/>
    </dgm:pt>
    <dgm:pt modelId="{30DD011C-309D-43FB-91FC-0B5CC8EB4467}" type="pres">
      <dgm:prSet presAssocID="{89CE29C9-3DE0-46A4-A895-13E1C05D2CDF}" presName="rootComposite" presStyleCnt="0"/>
      <dgm:spPr/>
    </dgm:pt>
    <dgm:pt modelId="{68839945-E451-40F8-93FB-CBD9927D11E3}" type="pres">
      <dgm:prSet presAssocID="{89CE29C9-3DE0-46A4-A895-13E1C05D2CDF}" presName="rootText" presStyleLbl="node2" presStyleIdx="0" presStyleCnt="4" custScaleY="13903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B6FBF4C-A572-4842-BF3A-6EFE8DDD17AF}" type="pres">
      <dgm:prSet presAssocID="{89CE29C9-3DE0-46A4-A895-13E1C05D2CDF}" presName="rootConnector" presStyleLbl="node2" presStyleIdx="0" presStyleCnt="4"/>
      <dgm:spPr/>
      <dgm:t>
        <a:bodyPr/>
        <a:lstStyle/>
        <a:p>
          <a:pPr rtl="1"/>
          <a:endParaRPr lang="ar-SA"/>
        </a:p>
      </dgm:t>
    </dgm:pt>
    <dgm:pt modelId="{7B972AA8-1702-41AD-868C-41CD20D983F8}" type="pres">
      <dgm:prSet presAssocID="{89CE29C9-3DE0-46A4-A895-13E1C05D2CDF}" presName="hierChild4" presStyleCnt="0"/>
      <dgm:spPr/>
    </dgm:pt>
    <dgm:pt modelId="{84C36155-9E0A-4E5D-BC58-42682BE299C2}" type="pres">
      <dgm:prSet presAssocID="{89CE29C9-3DE0-46A4-A895-13E1C05D2CDF}" presName="hierChild5" presStyleCnt="0"/>
      <dgm:spPr/>
    </dgm:pt>
    <dgm:pt modelId="{2E01A972-8FDB-4182-A60E-BCE0F610D532}" type="pres">
      <dgm:prSet presAssocID="{183F9585-CAFB-49D5-A124-DFB49412CA14}" presName="Name37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A302709F-ACF2-45B2-8DA8-99ED4ED15066}" type="pres">
      <dgm:prSet presAssocID="{2C27309C-19E5-45D6-9D9B-4B39E19B1A33}" presName="hierRoot2" presStyleCnt="0">
        <dgm:presLayoutVars>
          <dgm:hierBranch val="init"/>
        </dgm:presLayoutVars>
      </dgm:prSet>
      <dgm:spPr/>
    </dgm:pt>
    <dgm:pt modelId="{1825A411-67D6-499A-99B7-3E5F59AA1731}" type="pres">
      <dgm:prSet presAssocID="{2C27309C-19E5-45D6-9D9B-4B39E19B1A33}" presName="rootComposite" presStyleCnt="0"/>
      <dgm:spPr/>
    </dgm:pt>
    <dgm:pt modelId="{61DF2787-3D77-484D-8244-1B5E28D9A6A3}" type="pres">
      <dgm:prSet presAssocID="{2C27309C-19E5-45D6-9D9B-4B39E19B1A33}" presName="rootText" presStyleLbl="node2" presStyleIdx="1" presStyleCnt="4" custScaleY="13903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806C9E0-710D-4ABE-B8D3-B71829962EF8}" type="pres">
      <dgm:prSet presAssocID="{2C27309C-19E5-45D6-9D9B-4B39E19B1A33}" presName="rootConnector" presStyleLbl="node2" presStyleIdx="1" presStyleCnt="4"/>
      <dgm:spPr/>
      <dgm:t>
        <a:bodyPr/>
        <a:lstStyle/>
        <a:p>
          <a:pPr rtl="1"/>
          <a:endParaRPr lang="ar-SA"/>
        </a:p>
      </dgm:t>
    </dgm:pt>
    <dgm:pt modelId="{CEFECF51-6C3F-4396-9BFA-B904696E3EE2}" type="pres">
      <dgm:prSet presAssocID="{2C27309C-19E5-45D6-9D9B-4B39E19B1A33}" presName="hierChild4" presStyleCnt="0"/>
      <dgm:spPr/>
    </dgm:pt>
    <dgm:pt modelId="{9AEDCF8E-739A-469A-BA39-4BC369066C7C}" type="pres">
      <dgm:prSet presAssocID="{2C27309C-19E5-45D6-9D9B-4B39E19B1A33}" presName="hierChild5" presStyleCnt="0"/>
      <dgm:spPr/>
    </dgm:pt>
    <dgm:pt modelId="{A534F49D-929C-43D1-86C9-3FC5A33714C8}" type="pres">
      <dgm:prSet presAssocID="{7F9B74A6-BED1-4873-A9ED-7AD29E127E11}" presName="Name37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E17D1AE1-4C4B-48E9-B366-4A9217FE6D64}" type="pres">
      <dgm:prSet presAssocID="{B9EDF9E4-1105-4BB2-A9F9-0ABD0ED723EF}" presName="hierRoot2" presStyleCnt="0">
        <dgm:presLayoutVars>
          <dgm:hierBranch val="init"/>
        </dgm:presLayoutVars>
      </dgm:prSet>
      <dgm:spPr/>
    </dgm:pt>
    <dgm:pt modelId="{A3768286-3B04-4558-8B34-67F1DD6668E5}" type="pres">
      <dgm:prSet presAssocID="{B9EDF9E4-1105-4BB2-A9F9-0ABD0ED723EF}" presName="rootComposite" presStyleCnt="0"/>
      <dgm:spPr/>
    </dgm:pt>
    <dgm:pt modelId="{D96D9441-040D-4978-9CBD-FCA5547350E3}" type="pres">
      <dgm:prSet presAssocID="{B9EDF9E4-1105-4BB2-A9F9-0ABD0ED723EF}" presName="rootText" presStyleLbl="node2" presStyleIdx="2" presStyleCnt="4" custScaleY="13903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A08A9E0-4675-49D1-8717-4738B68C38FC}" type="pres">
      <dgm:prSet presAssocID="{B9EDF9E4-1105-4BB2-A9F9-0ABD0ED723EF}" presName="rootConnector" presStyleLbl="node2" presStyleIdx="2" presStyleCnt="4"/>
      <dgm:spPr/>
      <dgm:t>
        <a:bodyPr/>
        <a:lstStyle/>
        <a:p>
          <a:pPr rtl="1"/>
          <a:endParaRPr lang="ar-SA"/>
        </a:p>
      </dgm:t>
    </dgm:pt>
    <dgm:pt modelId="{77797C64-DEDA-424E-8181-9801873AB787}" type="pres">
      <dgm:prSet presAssocID="{B9EDF9E4-1105-4BB2-A9F9-0ABD0ED723EF}" presName="hierChild4" presStyleCnt="0"/>
      <dgm:spPr/>
    </dgm:pt>
    <dgm:pt modelId="{F7A6266D-E5E0-42BC-B9CD-73B380B79466}" type="pres">
      <dgm:prSet presAssocID="{B9EDF9E4-1105-4BB2-A9F9-0ABD0ED723EF}" presName="hierChild5" presStyleCnt="0"/>
      <dgm:spPr/>
    </dgm:pt>
    <dgm:pt modelId="{F331B0B7-08B3-4E20-8228-674F01142295}" type="pres">
      <dgm:prSet presAssocID="{98AA1EA8-6D17-42CC-9CFF-54231CA2ED26}" presName="Name37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4EA77D64-3053-4C85-92E7-DAF466CC4BF8}" type="pres">
      <dgm:prSet presAssocID="{7D2FB5AB-E64D-4DD3-8291-F416D880F7FF}" presName="hierRoot2" presStyleCnt="0">
        <dgm:presLayoutVars>
          <dgm:hierBranch val="init"/>
        </dgm:presLayoutVars>
      </dgm:prSet>
      <dgm:spPr/>
    </dgm:pt>
    <dgm:pt modelId="{DA45C2B3-B121-45F3-8093-7948E8D5CD47}" type="pres">
      <dgm:prSet presAssocID="{7D2FB5AB-E64D-4DD3-8291-F416D880F7FF}" presName="rootComposite" presStyleCnt="0"/>
      <dgm:spPr/>
    </dgm:pt>
    <dgm:pt modelId="{8E900584-7EC6-41C6-A949-441798261B5A}" type="pres">
      <dgm:prSet presAssocID="{7D2FB5AB-E64D-4DD3-8291-F416D880F7FF}" presName="rootText" presStyleLbl="node2" presStyleIdx="3" presStyleCnt="4" custScaleY="13417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06C4C-6E9C-4C9C-8D9C-F2B8CE0901CA}" type="pres">
      <dgm:prSet presAssocID="{7D2FB5AB-E64D-4DD3-8291-F416D880F7FF}" presName="rootConnector" presStyleLbl="node2" presStyleIdx="3" presStyleCnt="4"/>
      <dgm:spPr/>
      <dgm:t>
        <a:bodyPr/>
        <a:lstStyle/>
        <a:p>
          <a:pPr rtl="1"/>
          <a:endParaRPr lang="ar-SA"/>
        </a:p>
      </dgm:t>
    </dgm:pt>
    <dgm:pt modelId="{81FB238B-A36C-4242-A60D-C4627AE95197}" type="pres">
      <dgm:prSet presAssocID="{7D2FB5AB-E64D-4DD3-8291-F416D880F7FF}" presName="hierChild4" presStyleCnt="0"/>
      <dgm:spPr/>
    </dgm:pt>
    <dgm:pt modelId="{E60030A6-E8A2-4E9D-9CE0-B4D26DF4C809}" type="pres">
      <dgm:prSet presAssocID="{7D2FB5AB-E64D-4DD3-8291-F416D880F7FF}" presName="hierChild5" presStyleCnt="0"/>
      <dgm:spPr/>
    </dgm:pt>
    <dgm:pt modelId="{503D28A0-8218-45BB-BF7E-8351ED9437B3}" type="pres">
      <dgm:prSet presAssocID="{DD2913C5-CC11-4F1E-8271-16E90DA47ABB}" presName="hierChild3" presStyleCnt="0"/>
      <dgm:spPr/>
    </dgm:pt>
  </dgm:ptLst>
  <dgm:cxnLst>
    <dgm:cxn modelId="{E589A12F-489B-41D0-815D-4C5DDEA0F42C}" type="presOf" srcId="{7F9B74A6-BED1-4873-A9ED-7AD29E127E11}" destId="{A534F49D-929C-43D1-86C9-3FC5A33714C8}" srcOrd="0" destOrd="0" presId="urn:microsoft.com/office/officeart/2005/8/layout/orgChart1"/>
    <dgm:cxn modelId="{165BB19C-FDEF-4D04-93B6-90778B0EE36D}" type="presOf" srcId="{7D2FB5AB-E64D-4DD3-8291-F416D880F7FF}" destId="{21506C4C-6E9C-4C9C-8D9C-F2B8CE0901CA}" srcOrd="1" destOrd="0" presId="urn:microsoft.com/office/officeart/2005/8/layout/orgChart1"/>
    <dgm:cxn modelId="{F4B1195C-DF33-499B-A436-1BF65AA62020}" type="presOf" srcId="{2C27309C-19E5-45D6-9D9B-4B39E19B1A33}" destId="{61DF2787-3D77-484D-8244-1B5E28D9A6A3}" srcOrd="0" destOrd="0" presId="urn:microsoft.com/office/officeart/2005/8/layout/orgChart1"/>
    <dgm:cxn modelId="{5A5B0E69-A834-4223-8763-64F151F8EF1F}" type="presOf" srcId="{B9EDF9E4-1105-4BB2-A9F9-0ABD0ED723EF}" destId="{CA08A9E0-4675-49D1-8717-4738B68C38FC}" srcOrd="1" destOrd="0" presId="urn:microsoft.com/office/officeart/2005/8/layout/orgChart1"/>
    <dgm:cxn modelId="{4611542B-9DFE-4379-A2EF-9B636E7EBF05}" type="presOf" srcId="{B9EDF9E4-1105-4BB2-A9F9-0ABD0ED723EF}" destId="{D96D9441-040D-4978-9CBD-FCA5547350E3}" srcOrd="0" destOrd="0" presId="urn:microsoft.com/office/officeart/2005/8/layout/orgChart1"/>
    <dgm:cxn modelId="{94F5A1BC-DFF2-43A3-A1E8-00070AD03C3C}" type="presOf" srcId="{2C27309C-19E5-45D6-9D9B-4B39E19B1A33}" destId="{E806C9E0-710D-4ABE-B8D3-B71829962EF8}" srcOrd="1" destOrd="0" presId="urn:microsoft.com/office/officeart/2005/8/layout/orgChart1"/>
    <dgm:cxn modelId="{4DF96A3F-8CAE-4B76-8AE9-8862BD64FE5D}" srcId="{DD2913C5-CC11-4F1E-8271-16E90DA47ABB}" destId="{89CE29C9-3DE0-46A4-A895-13E1C05D2CDF}" srcOrd="0" destOrd="0" parTransId="{C8B4D5B6-5504-4455-8B48-ADAF58B207F9}" sibTransId="{E0D46562-6B3F-4B38-8A05-F6D0DB43826C}"/>
    <dgm:cxn modelId="{40D627BC-8625-4B31-B178-ACB5C85D5F60}" srcId="{AF527BCD-D0F3-423F-A88E-6B38529D6F94}" destId="{DD2913C5-CC11-4F1E-8271-16E90DA47ABB}" srcOrd="0" destOrd="0" parTransId="{42F64D6C-6DB0-487D-8905-3C26A49CB1F3}" sibTransId="{D1785878-BA37-49A5-A4D6-A85BF107A9BA}"/>
    <dgm:cxn modelId="{3306CA66-1CAC-4636-843B-8CD134817B5F}" type="presOf" srcId="{C8B4D5B6-5504-4455-8B48-ADAF58B207F9}" destId="{6238E4F1-7A7A-4FF3-9A47-696059B5E447}" srcOrd="0" destOrd="0" presId="urn:microsoft.com/office/officeart/2005/8/layout/orgChart1"/>
    <dgm:cxn modelId="{91274157-8B55-407C-9AEA-35F8F15E3998}" srcId="{DD2913C5-CC11-4F1E-8271-16E90DA47ABB}" destId="{7D2FB5AB-E64D-4DD3-8291-F416D880F7FF}" srcOrd="3" destOrd="0" parTransId="{98AA1EA8-6D17-42CC-9CFF-54231CA2ED26}" sibTransId="{3B79A3E2-8B25-4E8A-BD16-6079448098A2}"/>
    <dgm:cxn modelId="{72531A5D-85DA-4C55-A5AA-536B99FF7A98}" type="presOf" srcId="{89CE29C9-3DE0-46A4-A895-13E1C05D2CDF}" destId="{CB6FBF4C-A572-4842-BF3A-6EFE8DDD17AF}" srcOrd="1" destOrd="0" presId="urn:microsoft.com/office/officeart/2005/8/layout/orgChart1"/>
    <dgm:cxn modelId="{5C88D848-D525-4259-B26B-8BC7F6A285E1}" srcId="{DD2913C5-CC11-4F1E-8271-16E90DA47ABB}" destId="{2C27309C-19E5-45D6-9D9B-4B39E19B1A33}" srcOrd="1" destOrd="0" parTransId="{183F9585-CAFB-49D5-A124-DFB49412CA14}" sibTransId="{BEA7FFBE-92FA-4543-AA4D-15F63F95492C}"/>
    <dgm:cxn modelId="{3A818C09-7BD7-4034-8016-1A465E3E880B}" srcId="{DD2913C5-CC11-4F1E-8271-16E90DA47ABB}" destId="{B9EDF9E4-1105-4BB2-A9F9-0ABD0ED723EF}" srcOrd="2" destOrd="0" parTransId="{7F9B74A6-BED1-4873-A9ED-7AD29E127E11}" sibTransId="{79E57739-3CF2-4D05-A64F-004C3172ED72}"/>
    <dgm:cxn modelId="{048364F1-9604-4E65-A225-D1540F674573}" type="presOf" srcId="{89CE29C9-3DE0-46A4-A895-13E1C05D2CDF}" destId="{68839945-E451-40F8-93FB-CBD9927D11E3}" srcOrd="0" destOrd="0" presId="urn:microsoft.com/office/officeart/2005/8/layout/orgChart1"/>
    <dgm:cxn modelId="{B2DFE206-D823-4075-8D43-0577313C2DE3}" type="presOf" srcId="{98AA1EA8-6D17-42CC-9CFF-54231CA2ED26}" destId="{F331B0B7-08B3-4E20-8228-674F01142295}" srcOrd="0" destOrd="0" presId="urn:microsoft.com/office/officeart/2005/8/layout/orgChart1"/>
    <dgm:cxn modelId="{D90BAC41-C60A-44EE-AB26-D07F160E21C5}" type="presOf" srcId="{AF527BCD-D0F3-423F-A88E-6B38529D6F94}" destId="{6D71C844-01FE-4ECF-8848-89E0B9D70933}" srcOrd="0" destOrd="0" presId="urn:microsoft.com/office/officeart/2005/8/layout/orgChart1"/>
    <dgm:cxn modelId="{6114C1CB-AB43-499F-A8FC-618B73A4AEBB}" type="presOf" srcId="{DD2913C5-CC11-4F1E-8271-16E90DA47ABB}" destId="{09016B23-FA43-4780-AB68-0AFB243CDDC2}" srcOrd="1" destOrd="0" presId="urn:microsoft.com/office/officeart/2005/8/layout/orgChart1"/>
    <dgm:cxn modelId="{08F33926-614C-4D0D-97E5-171BCE06B309}" type="presOf" srcId="{7D2FB5AB-E64D-4DD3-8291-F416D880F7FF}" destId="{8E900584-7EC6-41C6-A949-441798261B5A}" srcOrd="0" destOrd="0" presId="urn:microsoft.com/office/officeart/2005/8/layout/orgChart1"/>
    <dgm:cxn modelId="{6839A87D-1CEC-47A1-A1F2-7DD28CC04561}" type="presOf" srcId="{183F9585-CAFB-49D5-A124-DFB49412CA14}" destId="{2E01A972-8FDB-4182-A60E-BCE0F610D532}" srcOrd="0" destOrd="0" presId="urn:microsoft.com/office/officeart/2005/8/layout/orgChart1"/>
    <dgm:cxn modelId="{67EA015F-D520-4429-A3FA-2E08E6845276}" type="presOf" srcId="{DD2913C5-CC11-4F1E-8271-16E90DA47ABB}" destId="{3EE28CBF-2D6D-4990-A77B-517081250EE3}" srcOrd="0" destOrd="0" presId="urn:microsoft.com/office/officeart/2005/8/layout/orgChart1"/>
    <dgm:cxn modelId="{BF408055-21BB-4B52-AEC0-E6BA703C0D94}" type="presParOf" srcId="{6D71C844-01FE-4ECF-8848-89E0B9D70933}" destId="{76EC2898-8104-4A4A-857F-B76D3535C4D9}" srcOrd="0" destOrd="0" presId="urn:microsoft.com/office/officeart/2005/8/layout/orgChart1"/>
    <dgm:cxn modelId="{93A556F8-3DD1-4CCB-B0D6-4972B35D6E11}" type="presParOf" srcId="{76EC2898-8104-4A4A-857F-B76D3535C4D9}" destId="{749384D1-5410-433C-9F54-CD06853BAF0A}" srcOrd="0" destOrd="0" presId="urn:microsoft.com/office/officeart/2005/8/layout/orgChart1"/>
    <dgm:cxn modelId="{5FA63497-ED5E-4DB7-AED1-2C61107C5423}" type="presParOf" srcId="{749384D1-5410-433C-9F54-CD06853BAF0A}" destId="{3EE28CBF-2D6D-4990-A77B-517081250EE3}" srcOrd="0" destOrd="0" presId="urn:microsoft.com/office/officeart/2005/8/layout/orgChart1"/>
    <dgm:cxn modelId="{0DA9F5C4-029A-4896-986E-024EF0F4A472}" type="presParOf" srcId="{749384D1-5410-433C-9F54-CD06853BAF0A}" destId="{09016B23-FA43-4780-AB68-0AFB243CDDC2}" srcOrd="1" destOrd="0" presId="urn:microsoft.com/office/officeart/2005/8/layout/orgChart1"/>
    <dgm:cxn modelId="{04C6C067-98CD-45D4-9CF7-9FC20718D98F}" type="presParOf" srcId="{76EC2898-8104-4A4A-857F-B76D3535C4D9}" destId="{9577A373-ECF7-4F73-BDBC-A95D38DEFD02}" srcOrd="1" destOrd="0" presId="urn:microsoft.com/office/officeart/2005/8/layout/orgChart1"/>
    <dgm:cxn modelId="{4404E867-2E48-4D50-807C-2D28EEAC1860}" type="presParOf" srcId="{9577A373-ECF7-4F73-BDBC-A95D38DEFD02}" destId="{6238E4F1-7A7A-4FF3-9A47-696059B5E447}" srcOrd="0" destOrd="0" presId="urn:microsoft.com/office/officeart/2005/8/layout/orgChart1"/>
    <dgm:cxn modelId="{58B2CB94-6F97-468A-9EEA-F7563B1E8274}" type="presParOf" srcId="{9577A373-ECF7-4F73-BDBC-A95D38DEFD02}" destId="{1506B23E-37E1-4AEA-ACDF-2EF623FC95B6}" srcOrd="1" destOrd="0" presId="urn:microsoft.com/office/officeart/2005/8/layout/orgChart1"/>
    <dgm:cxn modelId="{F3425A37-7E05-4613-BC61-7F482EC1CDD0}" type="presParOf" srcId="{1506B23E-37E1-4AEA-ACDF-2EF623FC95B6}" destId="{30DD011C-309D-43FB-91FC-0B5CC8EB4467}" srcOrd="0" destOrd="0" presId="urn:microsoft.com/office/officeart/2005/8/layout/orgChart1"/>
    <dgm:cxn modelId="{572EAFD7-2750-4F95-9B01-EE52CA3B5E4F}" type="presParOf" srcId="{30DD011C-309D-43FB-91FC-0B5CC8EB4467}" destId="{68839945-E451-40F8-93FB-CBD9927D11E3}" srcOrd="0" destOrd="0" presId="urn:microsoft.com/office/officeart/2005/8/layout/orgChart1"/>
    <dgm:cxn modelId="{6044BE9B-1A4E-4C1F-85B4-8D1E458A8196}" type="presParOf" srcId="{30DD011C-309D-43FB-91FC-0B5CC8EB4467}" destId="{CB6FBF4C-A572-4842-BF3A-6EFE8DDD17AF}" srcOrd="1" destOrd="0" presId="urn:microsoft.com/office/officeart/2005/8/layout/orgChart1"/>
    <dgm:cxn modelId="{CDEE6985-8EAD-4923-919E-79DD372889C2}" type="presParOf" srcId="{1506B23E-37E1-4AEA-ACDF-2EF623FC95B6}" destId="{7B972AA8-1702-41AD-868C-41CD20D983F8}" srcOrd="1" destOrd="0" presId="urn:microsoft.com/office/officeart/2005/8/layout/orgChart1"/>
    <dgm:cxn modelId="{79460425-F612-4197-A30F-5BB9AEC25CB7}" type="presParOf" srcId="{1506B23E-37E1-4AEA-ACDF-2EF623FC95B6}" destId="{84C36155-9E0A-4E5D-BC58-42682BE299C2}" srcOrd="2" destOrd="0" presId="urn:microsoft.com/office/officeart/2005/8/layout/orgChart1"/>
    <dgm:cxn modelId="{710DB992-BF0E-4D50-8111-7B9D95C1C95A}" type="presParOf" srcId="{9577A373-ECF7-4F73-BDBC-A95D38DEFD02}" destId="{2E01A972-8FDB-4182-A60E-BCE0F610D532}" srcOrd="2" destOrd="0" presId="urn:microsoft.com/office/officeart/2005/8/layout/orgChart1"/>
    <dgm:cxn modelId="{372B99A7-217D-4844-8508-68999CD47347}" type="presParOf" srcId="{9577A373-ECF7-4F73-BDBC-A95D38DEFD02}" destId="{A302709F-ACF2-45B2-8DA8-99ED4ED15066}" srcOrd="3" destOrd="0" presId="urn:microsoft.com/office/officeart/2005/8/layout/orgChart1"/>
    <dgm:cxn modelId="{0F323AEB-D0F1-44A3-89B2-96D452BF7EA2}" type="presParOf" srcId="{A302709F-ACF2-45B2-8DA8-99ED4ED15066}" destId="{1825A411-67D6-499A-99B7-3E5F59AA1731}" srcOrd="0" destOrd="0" presId="urn:microsoft.com/office/officeart/2005/8/layout/orgChart1"/>
    <dgm:cxn modelId="{74A8EBE9-AF01-4274-B9EB-0A31C9C81108}" type="presParOf" srcId="{1825A411-67D6-499A-99B7-3E5F59AA1731}" destId="{61DF2787-3D77-484D-8244-1B5E28D9A6A3}" srcOrd="0" destOrd="0" presId="urn:microsoft.com/office/officeart/2005/8/layout/orgChart1"/>
    <dgm:cxn modelId="{B8A95AC5-8382-43B4-AA2C-11EDB2C6C441}" type="presParOf" srcId="{1825A411-67D6-499A-99B7-3E5F59AA1731}" destId="{E806C9E0-710D-4ABE-B8D3-B71829962EF8}" srcOrd="1" destOrd="0" presId="urn:microsoft.com/office/officeart/2005/8/layout/orgChart1"/>
    <dgm:cxn modelId="{1EBF2D09-EACB-40EB-A4DE-D0BD7F23C0D9}" type="presParOf" srcId="{A302709F-ACF2-45B2-8DA8-99ED4ED15066}" destId="{CEFECF51-6C3F-4396-9BFA-B904696E3EE2}" srcOrd="1" destOrd="0" presId="urn:microsoft.com/office/officeart/2005/8/layout/orgChart1"/>
    <dgm:cxn modelId="{F80F7F71-E3D4-4A5A-8B12-D2145523909E}" type="presParOf" srcId="{A302709F-ACF2-45B2-8DA8-99ED4ED15066}" destId="{9AEDCF8E-739A-469A-BA39-4BC369066C7C}" srcOrd="2" destOrd="0" presId="urn:microsoft.com/office/officeart/2005/8/layout/orgChart1"/>
    <dgm:cxn modelId="{56CEDF1C-63DB-4484-B1A8-562314E0BAD9}" type="presParOf" srcId="{9577A373-ECF7-4F73-BDBC-A95D38DEFD02}" destId="{A534F49D-929C-43D1-86C9-3FC5A33714C8}" srcOrd="4" destOrd="0" presId="urn:microsoft.com/office/officeart/2005/8/layout/orgChart1"/>
    <dgm:cxn modelId="{A1F0AD96-6664-4C91-9B19-49DE41B4A606}" type="presParOf" srcId="{9577A373-ECF7-4F73-BDBC-A95D38DEFD02}" destId="{E17D1AE1-4C4B-48E9-B366-4A9217FE6D64}" srcOrd="5" destOrd="0" presId="urn:microsoft.com/office/officeart/2005/8/layout/orgChart1"/>
    <dgm:cxn modelId="{0AE109A8-1EBC-44CE-8210-37A46D66637C}" type="presParOf" srcId="{E17D1AE1-4C4B-48E9-B366-4A9217FE6D64}" destId="{A3768286-3B04-4558-8B34-67F1DD6668E5}" srcOrd="0" destOrd="0" presId="urn:microsoft.com/office/officeart/2005/8/layout/orgChart1"/>
    <dgm:cxn modelId="{137B46F9-6C34-45B5-861D-2767ABC6DE99}" type="presParOf" srcId="{A3768286-3B04-4558-8B34-67F1DD6668E5}" destId="{D96D9441-040D-4978-9CBD-FCA5547350E3}" srcOrd="0" destOrd="0" presId="urn:microsoft.com/office/officeart/2005/8/layout/orgChart1"/>
    <dgm:cxn modelId="{8F9B6EEA-43CD-4283-B47D-FD1241E3DECD}" type="presParOf" srcId="{A3768286-3B04-4558-8B34-67F1DD6668E5}" destId="{CA08A9E0-4675-49D1-8717-4738B68C38FC}" srcOrd="1" destOrd="0" presId="urn:microsoft.com/office/officeart/2005/8/layout/orgChart1"/>
    <dgm:cxn modelId="{C7500C29-10C0-43CF-810D-8139248F6C8B}" type="presParOf" srcId="{E17D1AE1-4C4B-48E9-B366-4A9217FE6D64}" destId="{77797C64-DEDA-424E-8181-9801873AB787}" srcOrd="1" destOrd="0" presId="urn:microsoft.com/office/officeart/2005/8/layout/orgChart1"/>
    <dgm:cxn modelId="{03AFD39C-7730-453B-9252-35D6AEFED871}" type="presParOf" srcId="{E17D1AE1-4C4B-48E9-B366-4A9217FE6D64}" destId="{F7A6266D-E5E0-42BC-B9CD-73B380B79466}" srcOrd="2" destOrd="0" presId="urn:microsoft.com/office/officeart/2005/8/layout/orgChart1"/>
    <dgm:cxn modelId="{DF906CEB-A192-4012-B860-4C0DCEE2A22E}" type="presParOf" srcId="{9577A373-ECF7-4F73-BDBC-A95D38DEFD02}" destId="{F331B0B7-08B3-4E20-8228-674F01142295}" srcOrd="6" destOrd="0" presId="urn:microsoft.com/office/officeart/2005/8/layout/orgChart1"/>
    <dgm:cxn modelId="{A42ED251-5EF0-4A7E-AA93-1FB06EE8376E}" type="presParOf" srcId="{9577A373-ECF7-4F73-BDBC-A95D38DEFD02}" destId="{4EA77D64-3053-4C85-92E7-DAF466CC4BF8}" srcOrd="7" destOrd="0" presId="urn:microsoft.com/office/officeart/2005/8/layout/orgChart1"/>
    <dgm:cxn modelId="{A0B9AB00-6DCB-4958-A3CA-B7A9379AA39F}" type="presParOf" srcId="{4EA77D64-3053-4C85-92E7-DAF466CC4BF8}" destId="{DA45C2B3-B121-45F3-8093-7948E8D5CD47}" srcOrd="0" destOrd="0" presId="urn:microsoft.com/office/officeart/2005/8/layout/orgChart1"/>
    <dgm:cxn modelId="{36050C25-477E-4488-A823-A493D07BB5EC}" type="presParOf" srcId="{DA45C2B3-B121-45F3-8093-7948E8D5CD47}" destId="{8E900584-7EC6-41C6-A949-441798261B5A}" srcOrd="0" destOrd="0" presId="urn:microsoft.com/office/officeart/2005/8/layout/orgChart1"/>
    <dgm:cxn modelId="{D446DD9B-E4F2-45AE-B1FF-7B6548C38D03}" type="presParOf" srcId="{DA45C2B3-B121-45F3-8093-7948E8D5CD47}" destId="{21506C4C-6E9C-4C9C-8D9C-F2B8CE0901CA}" srcOrd="1" destOrd="0" presId="urn:microsoft.com/office/officeart/2005/8/layout/orgChart1"/>
    <dgm:cxn modelId="{B35F932A-BFF0-46D1-90C1-9F52BD162AB5}" type="presParOf" srcId="{4EA77D64-3053-4C85-92E7-DAF466CC4BF8}" destId="{81FB238B-A36C-4242-A60D-C4627AE95197}" srcOrd="1" destOrd="0" presId="urn:microsoft.com/office/officeart/2005/8/layout/orgChart1"/>
    <dgm:cxn modelId="{36834E6B-9183-42ED-B771-DBCE43B604F0}" type="presParOf" srcId="{4EA77D64-3053-4C85-92E7-DAF466CC4BF8}" destId="{E60030A6-E8A2-4E9D-9CE0-B4D26DF4C809}" srcOrd="2" destOrd="0" presId="urn:microsoft.com/office/officeart/2005/8/layout/orgChart1"/>
    <dgm:cxn modelId="{B5AE9FA3-C2C0-466F-BADA-23BABDDBE091}" type="presParOf" srcId="{76EC2898-8104-4A4A-857F-B76D3535C4D9}" destId="{503D28A0-8218-45BB-BF7E-8351ED9437B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D78B3B-D49E-422E-A4F7-860B6F2039E2}">
      <dsp:nvSpPr>
        <dsp:cNvPr id="0" name=""/>
        <dsp:cNvSpPr/>
      </dsp:nvSpPr>
      <dsp:spPr>
        <a:xfrm>
          <a:off x="2952750" y="1692195"/>
          <a:ext cx="2095499" cy="4986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804"/>
              </a:lnTo>
              <a:lnTo>
                <a:pt x="2095499" y="339804"/>
              </a:lnTo>
              <a:lnTo>
                <a:pt x="2095499" y="49863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DE8E4-3369-49A2-9047-130E64583378}">
      <dsp:nvSpPr>
        <dsp:cNvPr id="0" name=""/>
        <dsp:cNvSpPr/>
      </dsp:nvSpPr>
      <dsp:spPr>
        <a:xfrm>
          <a:off x="2907030" y="1692195"/>
          <a:ext cx="91440" cy="4986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863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30B732-87A8-4ABB-A013-50E53DBAC74C}">
      <dsp:nvSpPr>
        <dsp:cNvPr id="0" name=""/>
        <dsp:cNvSpPr/>
      </dsp:nvSpPr>
      <dsp:spPr>
        <a:xfrm>
          <a:off x="857250" y="1692195"/>
          <a:ext cx="2095499" cy="498633"/>
        </a:xfrm>
        <a:custGeom>
          <a:avLst/>
          <a:gdLst/>
          <a:ahLst/>
          <a:cxnLst/>
          <a:rect l="0" t="0" r="0" b="0"/>
          <a:pathLst>
            <a:path>
              <a:moveTo>
                <a:pt x="2095499" y="0"/>
              </a:moveTo>
              <a:lnTo>
                <a:pt x="2095499" y="339804"/>
              </a:lnTo>
              <a:lnTo>
                <a:pt x="0" y="339804"/>
              </a:lnTo>
              <a:lnTo>
                <a:pt x="0" y="49863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930A0-3B9D-4F9F-93EC-4B8CA1DDEEFD}">
      <dsp:nvSpPr>
        <dsp:cNvPr id="0" name=""/>
        <dsp:cNvSpPr/>
      </dsp:nvSpPr>
      <dsp:spPr>
        <a:xfrm>
          <a:off x="2095500" y="603488"/>
          <a:ext cx="1714499" cy="1088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82B8E6-8F04-44BB-A09E-9DCAE0366177}">
      <dsp:nvSpPr>
        <dsp:cNvPr id="0" name=""/>
        <dsp:cNvSpPr/>
      </dsp:nvSpPr>
      <dsp:spPr>
        <a:xfrm>
          <a:off x="2286000" y="784463"/>
          <a:ext cx="1714499" cy="10887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شروط التعلم الجيد</a:t>
          </a:r>
          <a:endParaRPr lang="ar-SA" sz="2800" kern="1200" dirty="0"/>
        </a:p>
      </dsp:txBody>
      <dsp:txXfrm>
        <a:off x="2317887" y="816350"/>
        <a:ext cx="1650725" cy="1024933"/>
      </dsp:txXfrm>
    </dsp:sp>
    <dsp:sp modelId="{F1BDDBC8-5F6A-4212-B227-0EC44D8351A5}">
      <dsp:nvSpPr>
        <dsp:cNvPr id="0" name=""/>
        <dsp:cNvSpPr/>
      </dsp:nvSpPr>
      <dsp:spPr>
        <a:xfrm>
          <a:off x="0" y="2190829"/>
          <a:ext cx="1714499" cy="1088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74C2AB-4C39-448B-986C-7DEAF0B360D8}">
      <dsp:nvSpPr>
        <dsp:cNvPr id="0" name=""/>
        <dsp:cNvSpPr/>
      </dsp:nvSpPr>
      <dsp:spPr>
        <a:xfrm>
          <a:off x="190500" y="2371804"/>
          <a:ext cx="1714499" cy="10887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الممارسة</a:t>
          </a:r>
          <a:endParaRPr lang="ar-SA" sz="2800" b="1" kern="1200" dirty="0"/>
        </a:p>
      </dsp:txBody>
      <dsp:txXfrm>
        <a:off x="222387" y="2403691"/>
        <a:ext cx="1650725" cy="1024933"/>
      </dsp:txXfrm>
    </dsp:sp>
    <dsp:sp modelId="{62D01E9A-3157-4101-811C-65F5CECD60A6}">
      <dsp:nvSpPr>
        <dsp:cNvPr id="0" name=""/>
        <dsp:cNvSpPr/>
      </dsp:nvSpPr>
      <dsp:spPr>
        <a:xfrm>
          <a:off x="2095500" y="2190829"/>
          <a:ext cx="1714499" cy="1088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45A04A-92C7-43FC-A27A-0505632C7B9E}">
      <dsp:nvSpPr>
        <dsp:cNvPr id="0" name=""/>
        <dsp:cNvSpPr/>
      </dsp:nvSpPr>
      <dsp:spPr>
        <a:xfrm>
          <a:off x="2286000" y="2371804"/>
          <a:ext cx="1714499" cy="10887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kern="1200" dirty="0" smtClean="0"/>
            <a:t>الدافعية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kern="1200" dirty="0"/>
        </a:p>
      </dsp:txBody>
      <dsp:txXfrm>
        <a:off x="2317887" y="2403691"/>
        <a:ext cx="1650725" cy="1024933"/>
      </dsp:txXfrm>
    </dsp:sp>
    <dsp:sp modelId="{FBC692D3-FC60-4429-BE49-F75E8BB975A2}">
      <dsp:nvSpPr>
        <dsp:cNvPr id="0" name=""/>
        <dsp:cNvSpPr/>
      </dsp:nvSpPr>
      <dsp:spPr>
        <a:xfrm>
          <a:off x="4191000" y="2190829"/>
          <a:ext cx="1714499" cy="1088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8B0893-941C-4D57-AD5C-74E9CF684B07}">
      <dsp:nvSpPr>
        <dsp:cNvPr id="0" name=""/>
        <dsp:cNvSpPr/>
      </dsp:nvSpPr>
      <dsp:spPr>
        <a:xfrm>
          <a:off x="4381499" y="2371804"/>
          <a:ext cx="1714499" cy="10887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b="1" kern="1200" dirty="0" smtClean="0"/>
            <a:t>النضج</a:t>
          </a:r>
        </a:p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kern="1200" dirty="0"/>
        </a:p>
      </dsp:txBody>
      <dsp:txXfrm>
        <a:off x="4413386" y="2403691"/>
        <a:ext cx="1650725" cy="10249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7B832-FC87-4727-A986-CD02BE01E853}">
      <dsp:nvSpPr>
        <dsp:cNvPr id="0" name=""/>
        <dsp:cNvSpPr/>
      </dsp:nvSpPr>
      <dsp:spPr>
        <a:xfrm>
          <a:off x="502920" y="0"/>
          <a:ext cx="5699760" cy="2489200"/>
        </a:xfrm>
        <a:prstGeom prst="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tint val="4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B124230-C74C-4919-96F1-107CEEA60C63}">
      <dsp:nvSpPr>
        <dsp:cNvPr id="0" name=""/>
        <dsp:cNvSpPr/>
      </dsp:nvSpPr>
      <dsp:spPr>
        <a:xfrm>
          <a:off x="2291" y="746760"/>
          <a:ext cx="1489114" cy="9956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alpha val="9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alpha val="9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نضج</a:t>
          </a:r>
          <a:endParaRPr lang="ar-SA" sz="3600" kern="1200" dirty="0"/>
        </a:p>
      </dsp:txBody>
      <dsp:txXfrm>
        <a:off x="50896" y="795365"/>
        <a:ext cx="1391904" cy="898470"/>
      </dsp:txXfrm>
    </dsp:sp>
    <dsp:sp modelId="{22B45513-1664-4666-AC42-0CEEBD07C444}">
      <dsp:nvSpPr>
        <dsp:cNvPr id="0" name=""/>
        <dsp:cNvSpPr/>
      </dsp:nvSpPr>
      <dsp:spPr>
        <a:xfrm>
          <a:off x="1739592" y="746760"/>
          <a:ext cx="1489114" cy="9956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92000"/>
                <a:satMod val="170000"/>
              </a:schemeClr>
            </a:gs>
            <a:gs pos="15000">
              <a:schemeClr val="accent1">
                <a:alpha val="90000"/>
                <a:hueOff val="0"/>
                <a:satOff val="0"/>
                <a:lumOff val="0"/>
                <a:alphaOff val="-13333"/>
                <a:tint val="92000"/>
                <a:shade val="99000"/>
                <a:satMod val="170000"/>
              </a:schemeClr>
            </a:gs>
            <a:gs pos="62000">
              <a:schemeClr val="accent1">
                <a:alpha val="90000"/>
                <a:hueOff val="0"/>
                <a:satOff val="0"/>
                <a:lumOff val="0"/>
                <a:alphaOff val="-13333"/>
                <a:tint val="96000"/>
                <a:shade val="80000"/>
                <a:satMod val="170000"/>
              </a:schemeClr>
            </a:gs>
            <a:gs pos="97000">
              <a:schemeClr val="accent1">
                <a:alpha val="90000"/>
                <a:hueOff val="0"/>
                <a:satOff val="0"/>
                <a:lumOff val="0"/>
                <a:alphaOff val="-13333"/>
                <a:tint val="98000"/>
                <a:shade val="63000"/>
                <a:satMod val="17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دافعية</a:t>
          </a:r>
          <a:endParaRPr lang="ar-SA" sz="3600" kern="1200" dirty="0"/>
        </a:p>
      </dsp:txBody>
      <dsp:txXfrm>
        <a:off x="1788197" y="795365"/>
        <a:ext cx="1391904" cy="898470"/>
      </dsp:txXfrm>
    </dsp:sp>
    <dsp:sp modelId="{3DD6DA06-9E2E-4481-A7C3-93D325231383}">
      <dsp:nvSpPr>
        <dsp:cNvPr id="0" name=""/>
        <dsp:cNvSpPr/>
      </dsp:nvSpPr>
      <dsp:spPr>
        <a:xfrm>
          <a:off x="3476892" y="746760"/>
          <a:ext cx="1489114" cy="9956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92000"/>
                <a:satMod val="170000"/>
              </a:schemeClr>
            </a:gs>
            <a:gs pos="15000">
              <a:schemeClr val="accent1">
                <a:alpha val="90000"/>
                <a:hueOff val="0"/>
                <a:satOff val="0"/>
                <a:lumOff val="0"/>
                <a:alphaOff val="-26667"/>
                <a:tint val="92000"/>
                <a:shade val="99000"/>
                <a:satMod val="170000"/>
              </a:schemeClr>
            </a:gs>
            <a:gs pos="62000">
              <a:schemeClr val="accent1">
                <a:alpha val="90000"/>
                <a:hueOff val="0"/>
                <a:satOff val="0"/>
                <a:lumOff val="0"/>
                <a:alphaOff val="-26667"/>
                <a:tint val="96000"/>
                <a:shade val="80000"/>
                <a:satMod val="170000"/>
              </a:schemeClr>
            </a:gs>
            <a:gs pos="97000">
              <a:schemeClr val="accent1">
                <a:alpha val="90000"/>
                <a:hueOff val="0"/>
                <a:satOff val="0"/>
                <a:lumOff val="0"/>
                <a:alphaOff val="-26667"/>
                <a:tint val="98000"/>
                <a:shade val="63000"/>
                <a:satMod val="17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ممارسة</a:t>
          </a:r>
          <a:endParaRPr lang="ar-SA" sz="3600" kern="1200" dirty="0"/>
        </a:p>
      </dsp:txBody>
      <dsp:txXfrm>
        <a:off x="3525497" y="795365"/>
        <a:ext cx="1391904" cy="898470"/>
      </dsp:txXfrm>
    </dsp:sp>
    <dsp:sp modelId="{B0646ECF-A80F-43CF-B76A-2A401EBA587E}">
      <dsp:nvSpPr>
        <dsp:cNvPr id="0" name=""/>
        <dsp:cNvSpPr/>
      </dsp:nvSpPr>
      <dsp:spPr>
        <a:xfrm>
          <a:off x="5214193" y="746760"/>
          <a:ext cx="1489114" cy="9956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92000"/>
                <a:satMod val="170000"/>
              </a:schemeClr>
            </a:gs>
            <a:gs pos="15000">
              <a:schemeClr val="accent1">
                <a:alpha val="90000"/>
                <a:hueOff val="0"/>
                <a:satOff val="0"/>
                <a:lumOff val="0"/>
                <a:alphaOff val="-40000"/>
                <a:tint val="92000"/>
                <a:shade val="99000"/>
                <a:satMod val="170000"/>
              </a:schemeClr>
            </a:gs>
            <a:gs pos="62000">
              <a:schemeClr val="accent1">
                <a:alpha val="90000"/>
                <a:hueOff val="0"/>
                <a:satOff val="0"/>
                <a:lumOff val="0"/>
                <a:alphaOff val="-40000"/>
                <a:tint val="96000"/>
                <a:shade val="80000"/>
                <a:satMod val="170000"/>
              </a:schemeClr>
            </a:gs>
            <a:gs pos="97000">
              <a:schemeClr val="accent1">
                <a:alpha val="90000"/>
                <a:hueOff val="0"/>
                <a:satOff val="0"/>
                <a:lumOff val="0"/>
                <a:alphaOff val="-40000"/>
                <a:tint val="98000"/>
                <a:shade val="63000"/>
                <a:satMod val="17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تعلم</a:t>
          </a:r>
          <a:endParaRPr lang="ar-SA" sz="3600" kern="1200" dirty="0"/>
        </a:p>
      </dsp:txBody>
      <dsp:txXfrm>
        <a:off x="5262798" y="795365"/>
        <a:ext cx="1391904" cy="8984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31B0B7-08B3-4E20-8228-674F01142295}">
      <dsp:nvSpPr>
        <dsp:cNvPr id="0" name=""/>
        <dsp:cNvSpPr/>
      </dsp:nvSpPr>
      <dsp:spPr>
        <a:xfrm>
          <a:off x="3619500" y="2396264"/>
          <a:ext cx="2834814" cy="3279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997"/>
              </a:lnTo>
              <a:lnTo>
                <a:pt x="2834814" y="163997"/>
              </a:lnTo>
              <a:lnTo>
                <a:pt x="2834814" y="32799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34F49D-929C-43D1-86C9-3FC5A33714C8}">
      <dsp:nvSpPr>
        <dsp:cNvPr id="0" name=""/>
        <dsp:cNvSpPr/>
      </dsp:nvSpPr>
      <dsp:spPr>
        <a:xfrm>
          <a:off x="3619500" y="2396264"/>
          <a:ext cx="944938" cy="3279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997"/>
              </a:lnTo>
              <a:lnTo>
                <a:pt x="944938" y="163997"/>
              </a:lnTo>
              <a:lnTo>
                <a:pt x="944938" y="32799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01A972-8FDB-4182-A60E-BCE0F610D532}">
      <dsp:nvSpPr>
        <dsp:cNvPr id="0" name=""/>
        <dsp:cNvSpPr/>
      </dsp:nvSpPr>
      <dsp:spPr>
        <a:xfrm>
          <a:off x="2674561" y="2396264"/>
          <a:ext cx="944938" cy="327995"/>
        </a:xfrm>
        <a:custGeom>
          <a:avLst/>
          <a:gdLst/>
          <a:ahLst/>
          <a:cxnLst/>
          <a:rect l="0" t="0" r="0" b="0"/>
          <a:pathLst>
            <a:path>
              <a:moveTo>
                <a:pt x="944938" y="0"/>
              </a:moveTo>
              <a:lnTo>
                <a:pt x="944938" y="163997"/>
              </a:lnTo>
              <a:lnTo>
                <a:pt x="0" y="163997"/>
              </a:lnTo>
              <a:lnTo>
                <a:pt x="0" y="32799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8E4F1-7A7A-4FF3-9A47-696059B5E447}">
      <dsp:nvSpPr>
        <dsp:cNvPr id="0" name=""/>
        <dsp:cNvSpPr/>
      </dsp:nvSpPr>
      <dsp:spPr>
        <a:xfrm>
          <a:off x="784685" y="2396264"/>
          <a:ext cx="2834814" cy="327995"/>
        </a:xfrm>
        <a:custGeom>
          <a:avLst/>
          <a:gdLst/>
          <a:ahLst/>
          <a:cxnLst/>
          <a:rect l="0" t="0" r="0" b="0"/>
          <a:pathLst>
            <a:path>
              <a:moveTo>
                <a:pt x="2834814" y="0"/>
              </a:moveTo>
              <a:lnTo>
                <a:pt x="2834814" y="163997"/>
              </a:lnTo>
              <a:lnTo>
                <a:pt x="0" y="163997"/>
              </a:lnTo>
              <a:lnTo>
                <a:pt x="0" y="32799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E28CBF-2D6D-4990-A77B-517081250EE3}">
      <dsp:nvSpPr>
        <dsp:cNvPr id="0" name=""/>
        <dsp:cNvSpPr/>
      </dsp:nvSpPr>
      <dsp:spPr>
        <a:xfrm>
          <a:off x="2838559" y="1219198"/>
          <a:ext cx="1561881" cy="1177065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1"/>
              </a:solidFill>
            </a:rPr>
            <a:t>مراحل النمو العقلي </a:t>
          </a:r>
          <a:endParaRPr lang="ar-SA" sz="2800" b="1" kern="1200" dirty="0">
            <a:solidFill>
              <a:schemeClr val="tx1"/>
            </a:solidFill>
          </a:endParaRPr>
        </a:p>
      </dsp:txBody>
      <dsp:txXfrm>
        <a:off x="2838559" y="1219198"/>
        <a:ext cx="1561881" cy="1177065"/>
      </dsp:txXfrm>
    </dsp:sp>
    <dsp:sp modelId="{68839945-E451-40F8-93FB-CBD9927D11E3}">
      <dsp:nvSpPr>
        <dsp:cNvPr id="0" name=""/>
        <dsp:cNvSpPr/>
      </dsp:nvSpPr>
      <dsp:spPr>
        <a:xfrm>
          <a:off x="3744" y="2724259"/>
          <a:ext cx="1561881" cy="1085741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>
              <a:solidFill>
                <a:schemeClr val="tx1"/>
              </a:solidFill>
            </a:rPr>
            <a:t>مرحلة العمليات المجردة</a:t>
          </a:r>
          <a:endParaRPr lang="ar-SA" sz="2600" b="1" kern="1200" dirty="0">
            <a:solidFill>
              <a:schemeClr val="tx1"/>
            </a:solidFill>
          </a:endParaRPr>
        </a:p>
      </dsp:txBody>
      <dsp:txXfrm>
        <a:off x="3744" y="2724259"/>
        <a:ext cx="1561881" cy="1085741"/>
      </dsp:txXfrm>
    </dsp:sp>
    <dsp:sp modelId="{61DF2787-3D77-484D-8244-1B5E28D9A6A3}">
      <dsp:nvSpPr>
        <dsp:cNvPr id="0" name=""/>
        <dsp:cNvSpPr/>
      </dsp:nvSpPr>
      <dsp:spPr>
        <a:xfrm>
          <a:off x="1893621" y="2724259"/>
          <a:ext cx="1561881" cy="1085741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kern="1200" dirty="0" smtClean="0">
              <a:solidFill>
                <a:schemeClr val="tx1"/>
              </a:solidFill>
            </a:rPr>
            <a:t>مرحلة العمليات الحسية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 dirty="0"/>
        </a:p>
      </dsp:txBody>
      <dsp:txXfrm>
        <a:off x="1893621" y="2724259"/>
        <a:ext cx="1561881" cy="1085741"/>
      </dsp:txXfrm>
    </dsp:sp>
    <dsp:sp modelId="{D96D9441-040D-4978-9CBD-FCA5547350E3}">
      <dsp:nvSpPr>
        <dsp:cNvPr id="0" name=""/>
        <dsp:cNvSpPr/>
      </dsp:nvSpPr>
      <dsp:spPr>
        <a:xfrm>
          <a:off x="3783497" y="2724259"/>
          <a:ext cx="1561881" cy="1085741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kern="1200" dirty="0" smtClean="0">
              <a:solidFill>
                <a:schemeClr val="tx1"/>
              </a:solidFill>
            </a:rPr>
            <a:t>مرحلة ما بعد </a:t>
          </a:r>
        </a:p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kern="1200" dirty="0" smtClean="0">
              <a:solidFill>
                <a:schemeClr val="tx1"/>
              </a:solidFill>
            </a:rPr>
            <a:t>العمليات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 dirty="0"/>
        </a:p>
      </dsp:txBody>
      <dsp:txXfrm>
        <a:off x="3783497" y="2724259"/>
        <a:ext cx="1561881" cy="1085741"/>
      </dsp:txXfrm>
    </dsp:sp>
    <dsp:sp modelId="{8E900584-7EC6-41C6-A949-441798261B5A}">
      <dsp:nvSpPr>
        <dsp:cNvPr id="0" name=""/>
        <dsp:cNvSpPr/>
      </dsp:nvSpPr>
      <dsp:spPr>
        <a:xfrm>
          <a:off x="5673374" y="2724259"/>
          <a:ext cx="1561881" cy="1047858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kern="1200" dirty="0" smtClean="0">
              <a:solidFill>
                <a:schemeClr val="tx1"/>
              </a:solidFill>
            </a:rPr>
            <a:t>المرحلة الحسية الحركية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 dirty="0"/>
        </a:p>
      </dsp:txBody>
      <dsp:txXfrm>
        <a:off x="5673374" y="2724259"/>
        <a:ext cx="1561881" cy="1047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BC7A0E9-69EA-4FBC-A4BD-749781B5176D}" type="datetimeFigureOut">
              <a:rPr lang="ar-SA" smtClean="0"/>
              <a:pPr/>
              <a:t>12/11/33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78A70BC-1DD1-4393-A309-171578C1BF7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8683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9B5497-F2B7-469F-8050-2DF0B77B8EF8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34</a:t>
            </a:fld>
            <a:endParaRPr lang="ar-S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35</a:t>
            </a:fld>
            <a:endParaRPr lang="ar-S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36</a:t>
            </a:fld>
            <a:endParaRPr lang="ar-S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37</a:t>
            </a:fld>
            <a:endParaRPr lang="ar-S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38</a:t>
            </a:fld>
            <a:endParaRPr lang="ar-SA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39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9B5497-F2B7-469F-8050-2DF0B77B8EF8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41</a:t>
            </a:fld>
            <a:endParaRPr lang="ar-SA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42</a:t>
            </a:fld>
            <a:endParaRPr lang="ar-SA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43</a:t>
            </a:fld>
            <a:endParaRPr lang="ar-SA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44</a:t>
            </a:fld>
            <a:endParaRPr lang="ar-SA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45</a:t>
            </a:fld>
            <a:endParaRPr lang="ar-SA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46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0BC-1DD1-4393-A309-171578C1BF7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28B6AD-0405-412B-AB4F-A86D393213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44DF9-E698-48EE-BAF2-02E43282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77267-D5F7-42F5-8EB6-D51A66D255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F551031C-D8C7-4091-8C9D-5E65117512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عنوان، ونص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39566A14-4812-4200-9281-971AB42224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1AF18-2300-4FC9-96C4-7D1E6062D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B7215-4E8B-4344-A629-F52E1B2E78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19ACCB-E16B-4164-A69A-CCDE3B0216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43FA90-7076-4A68-842D-CAE8F14E3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42696-8C94-4FBB-979E-46AEB1BB3E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2E052-F5CD-4D41-AD08-9E40DBA6F2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0DEE1-4E5B-45E2-BCA0-6371B4ECE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D10A-995E-43A5-9C4E-4527C4114C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E294371-BDD6-47D3-9B82-100769DFE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9" r:id="rId13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a3.net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568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ar-SA" sz="8800" dirty="0">
                <a:solidFill>
                  <a:schemeClr val="hlink"/>
                </a:solidFill>
              </a:rPr>
              <a:t>المحاضرة </a:t>
            </a:r>
            <a:r>
              <a:rPr lang="ar-SA" sz="8800" dirty="0" smtClean="0">
                <a:solidFill>
                  <a:schemeClr val="hlink"/>
                </a:solidFill>
              </a:rPr>
              <a:t>الثالثة</a:t>
            </a:r>
            <a:endParaRPr lang="en-US" sz="88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dirty="0">
                <a:solidFill>
                  <a:schemeClr val="accent1">
                    <a:lumMod val="75000"/>
                  </a:schemeClr>
                </a:solidFill>
              </a:rPr>
              <a:t>شروط التعلم الجيد</a:t>
            </a:r>
            <a:endParaRPr 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57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90599" y="1447800"/>
            <a:ext cx="7851775" cy="5181600"/>
          </a:xfrm>
          <a:noFill/>
        </p:spPr>
        <p:txBody>
          <a:bodyPr>
            <a:normAutofit/>
          </a:bodyPr>
          <a:lstStyle/>
          <a:p>
            <a:pPr rtl="1">
              <a:buFont typeface="Wingdings" pitchFamily="2" charset="2"/>
              <a:buNone/>
            </a:pPr>
            <a:endParaRPr lang="ar-SA" sz="3700" b="1" dirty="0">
              <a:solidFill>
                <a:schemeClr val="hlink"/>
              </a:solidFill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2971800"/>
          <a:ext cx="6705600" cy="248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مستطيل 4"/>
          <p:cNvSpPr/>
          <p:nvPr/>
        </p:nvSpPr>
        <p:spPr>
          <a:xfrm>
            <a:off x="5943600" y="3810000"/>
            <a:ext cx="14478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chemeClr val="tx1"/>
                </a:solidFill>
              </a:rPr>
              <a:t>=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4114800" y="3810000"/>
            <a:ext cx="14478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chemeClr val="tx1"/>
                </a:solidFill>
              </a:rPr>
              <a:t>+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2438400" y="3810000"/>
            <a:ext cx="14478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chemeClr val="tx1"/>
                </a:solidFill>
              </a:rPr>
              <a:t>+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نظريات التعلم </a:t>
            </a:r>
            <a:r>
              <a:rPr lang="ar-SA" sz="4000" b="1" dirty="0" err="1" smtClean="0">
                <a:solidFill>
                  <a:schemeClr val="accent1">
                    <a:lumMod val="75000"/>
                  </a:schemeClr>
                </a:solidFill>
              </a:rPr>
              <a:t>كثيره</a:t>
            </a:r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 ومتنوعة ومنها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19199" y="1447800"/>
            <a:ext cx="7623175" cy="5105400"/>
          </a:xfrm>
          <a:noFill/>
        </p:spPr>
        <p:txBody>
          <a:bodyPr>
            <a:normAutofit fontScale="77500" lnSpcReduction="20000"/>
          </a:bodyPr>
          <a:lstStyle/>
          <a:p>
            <a:pPr algn="just">
              <a:lnSpc>
                <a:spcPct val="90000"/>
              </a:lnSpc>
              <a:buNone/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ar-SA" sz="4000" b="1" dirty="0" smtClean="0">
                <a:solidFill>
                  <a:schemeClr val="hlink"/>
                </a:solidFill>
              </a:rPr>
              <a:t>أولاً : نظرية التعلم بالمحاولة والخطأ.</a:t>
            </a:r>
          </a:p>
          <a:p>
            <a:pPr algn="just">
              <a:lnSpc>
                <a:spcPct val="90000"/>
              </a:lnSpc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ar-SA" sz="4000" b="1" dirty="0" smtClean="0">
                <a:solidFill>
                  <a:schemeClr val="hlink"/>
                </a:solidFill>
              </a:rPr>
              <a:t>ثانياً : قانون التكرار .</a:t>
            </a:r>
          </a:p>
          <a:p>
            <a:pPr algn="just">
              <a:lnSpc>
                <a:spcPct val="90000"/>
              </a:lnSpc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ar-SA" sz="4000" b="1" dirty="0" smtClean="0">
                <a:solidFill>
                  <a:schemeClr val="hlink"/>
                </a:solidFill>
              </a:rPr>
              <a:t>ثالثاً : نظرية </a:t>
            </a:r>
            <a:r>
              <a:rPr lang="ar-SA" sz="4000" b="1" dirty="0" err="1" smtClean="0">
                <a:solidFill>
                  <a:schemeClr val="hlink"/>
                </a:solidFill>
              </a:rPr>
              <a:t>الإقتران</a:t>
            </a:r>
            <a:r>
              <a:rPr lang="ar-SA" sz="4000" b="1" dirty="0" smtClean="0">
                <a:solidFill>
                  <a:schemeClr val="hlink"/>
                </a:solidFill>
              </a:rPr>
              <a:t> .</a:t>
            </a:r>
          </a:p>
          <a:p>
            <a:pPr algn="just">
              <a:lnSpc>
                <a:spcPct val="90000"/>
              </a:lnSpc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ar-SA" sz="4000" b="1" dirty="0" smtClean="0">
                <a:solidFill>
                  <a:schemeClr val="hlink"/>
                </a:solidFill>
              </a:rPr>
              <a:t>رابعاً: نظرية </a:t>
            </a:r>
            <a:r>
              <a:rPr lang="ar-SA" sz="4000" b="1" dirty="0" err="1" smtClean="0">
                <a:solidFill>
                  <a:schemeClr val="hlink"/>
                </a:solidFill>
              </a:rPr>
              <a:t>الجشتالت</a:t>
            </a:r>
            <a:r>
              <a:rPr lang="ar-SA" sz="4000" b="1" dirty="0" smtClean="0">
                <a:solidFill>
                  <a:schemeClr val="hlink"/>
                </a:solidFill>
              </a:rPr>
              <a:t> .</a:t>
            </a:r>
          </a:p>
          <a:p>
            <a:pPr algn="just">
              <a:lnSpc>
                <a:spcPct val="90000"/>
              </a:lnSpc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ar-SA" sz="4000" b="1" dirty="0" smtClean="0">
                <a:solidFill>
                  <a:schemeClr val="hlink"/>
                </a:solidFill>
              </a:rPr>
              <a:t>خامساً: نموذج </a:t>
            </a:r>
            <a:r>
              <a:rPr lang="ar-SA" sz="4000" b="1" dirty="0" err="1" smtClean="0">
                <a:solidFill>
                  <a:schemeClr val="hlink"/>
                </a:solidFill>
              </a:rPr>
              <a:t>اوزبل</a:t>
            </a:r>
            <a:r>
              <a:rPr lang="ar-SA" sz="4000" b="1" dirty="0" smtClean="0">
                <a:solidFill>
                  <a:schemeClr val="hlink"/>
                </a:solidFill>
              </a:rPr>
              <a:t> لتفسير التعلم .</a:t>
            </a:r>
          </a:p>
          <a:p>
            <a:pPr algn="just">
              <a:lnSpc>
                <a:spcPct val="90000"/>
              </a:lnSpc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ar-SA" sz="4000" b="1" dirty="0" smtClean="0">
                <a:solidFill>
                  <a:schemeClr val="hlink"/>
                </a:solidFill>
              </a:rPr>
              <a:t>سادساً : نظرية </a:t>
            </a:r>
            <a:r>
              <a:rPr lang="ar-SA" sz="4000" b="1" dirty="0" err="1" smtClean="0">
                <a:solidFill>
                  <a:schemeClr val="hlink"/>
                </a:solidFill>
              </a:rPr>
              <a:t>بياجيه</a:t>
            </a:r>
            <a:r>
              <a:rPr lang="ar-SA" sz="4000" b="1" dirty="0" smtClean="0">
                <a:solidFill>
                  <a:schemeClr val="hlink"/>
                </a:solidFill>
              </a:rPr>
              <a:t> في النمو العقلي .</a:t>
            </a:r>
            <a:endParaRPr lang="en-US" sz="40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/>
          <a:lstStyle/>
          <a:p>
            <a:pPr algn="ctr"/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أولاً : نظرية التعلم بالمحاولة والخطأ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219200"/>
            <a:ext cx="7778750" cy="5334000"/>
          </a:xfrm>
          <a:noFill/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تنسب </a:t>
            </a:r>
            <a:r>
              <a:rPr lang="ar-SA" sz="2800" b="1" dirty="0">
                <a:solidFill>
                  <a:schemeClr val="hlink"/>
                </a:solidFill>
              </a:rPr>
              <a:t>للعالم </a:t>
            </a:r>
            <a:r>
              <a:rPr lang="ar-SA" sz="2800" b="1" dirty="0" smtClean="0">
                <a:solidFill>
                  <a:schemeClr val="hlink"/>
                </a:solidFill>
              </a:rPr>
              <a:t>الأمريكي </a:t>
            </a:r>
            <a:r>
              <a:rPr lang="ar-SA" sz="2800" b="1" dirty="0" err="1">
                <a:solidFill>
                  <a:schemeClr val="hlink"/>
                </a:solidFill>
              </a:rPr>
              <a:t>ثورندايك</a:t>
            </a:r>
            <a:r>
              <a:rPr lang="ar-SA" sz="2800" b="1" dirty="0">
                <a:solidFill>
                  <a:schemeClr val="hlink"/>
                </a:solidFill>
              </a:rPr>
              <a:t>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 algn="just">
              <a:lnSpc>
                <a:spcPct val="80000"/>
              </a:lnSpc>
            </a:pPr>
            <a:endParaRPr lang="ar-SA" sz="2800" b="1" dirty="0">
              <a:solidFill>
                <a:schemeClr val="hlink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من </a:t>
            </a:r>
            <a:r>
              <a:rPr lang="ar-SA" sz="2800" b="1" dirty="0">
                <a:solidFill>
                  <a:schemeClr val="hlink"/>
                </a:solidFill>
              </a:rPr>
              <a:t>النظريات السلوكية الحديثة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 algn="just">
              <a:lnSpc>
                <a:spcPct val="80000"/>
              </a:lnSpc>
            </a:pPr>
            <a:endParaRPr lang="ar-SA" sz="2800" b="1" dirty="0">
              <a:solidFill>
                <a:schemeClr val="hlink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فسر </a:t>
            </a:r>
            <a:r>
              <a:rPr lang="ar-SA" sz="2800" b="1" dirty="0">
                <a:solidFill>
                  <a:schemeClr val="hlink"/>
                </a:solidFill>
              </a:rPr>
              <a:t>التعلم على أساس حدوث ارتباطات بين المثيرات والاستجابات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 algn="just">
              <a:lnSpc>
                <a:spcPct val="80000"/>
              </a:lnSpc>
            </a:pPr>
            <a:endParaRPr lang="ar-SA" sz="2800" b="1" dirty="0">
              <a:solidFill>
                <a:schemeClr val="hlink"/>
              </a:solidFill>
            </a:endParaRPr>
          </a:p>
          <a:p>
            <a:pPr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chemeClr val="hlink"/>
                </a:solidFill>
              </a:rPr>
              <a:t>الاستجابات </a:t>
            </a:r>
            <a:r>
              <a:rPr lang="ar-SA" sz="2800" b="1" dirty="0">
                <a:solidFill>
                  <a:schemeClr val="hlink"/>
                </a:solidFill>
              </a:rPr>
              <a:t>يكون </a:t>
            </a:r>
            <a:r>
              <a:rPr lang="ar-SA" sz="2800" b="1" dirty="0" smtClean="0">
                <a:solidFill>
                  <a:schemeClr val="hlink"/>
                </a:solidFill>
              </a:rPr>
              <a:t>بعضها خاطئاً </a:t>
            </a:r>
            <a:r>
              <a:rPr lang="ar-SA" sz="2800" b="1" dirty="0">
                <a:solidFill>
                  <a:schemeClr val="hlink"/>
                </a:solidFill>
              </a:rPr>
              <a:t>وبعضها يكون </a:t>
            </a:r>
            <a:r>
              <a:rPr lang="ar-SA" sz="2800" b="1" dirty="0" smtClean="0">
                <a:solidFill>
                  <a:schemeClr val="hlink"/>
                </a:solidFill>
              </a:rPr>
              <a:t>صحيحاً</a:t>
            </a:r>
          </a:p>
          <a:p>
            <a:pPr algn="just" rtl="1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chemeClr val="hlink"/>
              </a:solidFill>
            </a:endParaRPr>
          </a:p>
          <a:p>
            <a:pPr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chemeClr val="hlink"/>
                </a:solidFill>
              </a:rPr>
              <a:t>تكرار الاستجابة الصحيحة </a:t>
            </a:r>
            <a:r>
              <a:rPr lang="ar-SA" sz="2800" b="1" dirty="0">
                <a:solidFill>
                  <a:schemeClr val="hlink"/>
                </a:solidFill>
              </a:rPr>
              <a:t>يؤدي </a:t>
            </a:r>
            <a:r>
              <a:rPr lang="ar-SA" sz="2800" b="1" dirty="0" smtClean="0">
                <a:solidFill>
                  <a:schemeClr val="hlink"/>
                </a:solidFill>
              </a:rPr>
              <a:t>إلى </a:t>
            </a:r>
            <a:r>
              <a:rPr lang="ar-SA" sz="2800" b="1" dirty="0">
                <a:solidFill>
                  <a:schemeClr val="hlink"/>
                </a:solidFill>
              </a:rPr>
              <a:t>تناقص الاستجابات الخاطئة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 algn="just" rtl="1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>
              <a:solidFill>
                <a:schemeClr val="hlink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فالتعلم </a:t>
            </a:r>
            <a:r>
              <a:rPr lang="ar-SA" sz="2800" b="1" dirty="0">
                <a:solidFill>
                  <a:schemeClr val="hlink"/>
                </a:solidFill>
              </a:rPr>
              <a:t>عند </a:t>
            </a:r>
            <a:r>
              <a:rPr lang="ar-SA" sz="2800" b="1" dirty="0" err="1">
                <a:solidFill>
                  <a:schemeClr val="hlink"/>
                </a:solidFill>
              </a:rPr>
              <a:t>ثورندايك</a:t>
            </a:r>
            <a:r>
              <a:rPr lang="ar-SA" sz="2800" b="1" dirty="0">
                <a:solidFill>
                  <a:schemeClr val="hlink"/>
                </a:solidFill>
              </a:rPr>
              <a:t> عبارة عن تغير في السلوك ويقود </a:t>
            </a:r>
            <a:r>
              <a:rPr lang="ar-SA" sz="2800" b="1" dirty="0" smtClean="0">
                <a:solidFill>
                  <a:schemeClr val="hlink"/>
                </a:solidFill>
              </a:rPr>
              <a:t>إلى </a:t>
            </a:r>
            <a:r>
              <a:rPr lang="ar-SA" sz="2800" b="1" dirty="0">
                <a:solidFill>
                  <a:schemeClr val="hlink"/>
                </a:solidFill>
              </a:rPr>
              <a:t>الابتعاد عن المحاولات الخاطئة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/>
          <a:lstStyle/>
          <a:p>
            <a:pPr algn="ctr"/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أثر نظرية </a:t>
            </a:r>
            <a:r>
              <a:rPr lang="ar-SA" dirty="0" err="1">
                <a:solidFill>
                  <a:schemeClr val="accent1">
                    <a:lumMod val="75000"/>
                  </a:schemeClr>
                </a:solidFill>
              </a:rPr>
              <a:t>ثورندايك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 على المنهج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93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371600"/>
            <a:ext cx="7778750" cy="51816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الاهتمام </a:t>
            </a:r>
            <a:r>
              <a:rPr lang="ar-SA" sz="2800" b="1" dirty="0">
                <a:solidFill>
                  <a:schemeClr val="hlink"/>
                </a:solidFill>
              </a:rPr>
              <a:t>بسيكولوجية التعلم وبالعوامل المؤثرة على تعلم الفرد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التركيز </a:t>
            </a:r>
            <a:r>
              <a:rPr lang="ar-SA" sz="2800" b="1" dirty="0">
                <a:solidFill>
                  <a:schemeClr val="hlink"/>
                </a:solidFill>
              </a:rPr>
              <a:t>على التعلم القائم على الأداء أكثر من التعلم القائم على التلقين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التأكيد </a:t>
            </a:r>
            <a:r>
              <a:rPr lang="ar-SA" sz="2800" b="1" dirty="0">
                <a:solidFill>
                  <a:schemeClr val="hlink"/>
                </a:solidFill>
              </a:rPr>
              <a:t>على التدرج في التعليم من السهل الى الصعب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الاهتمام </a:t>
            </a:r>
            <a:r>
              <a:rPr lang="ar-SA" sz="2800" b="1" dirty="0">
                <a:solidFill>
                  <a:schemeClr val="hlink"/>
                </a:solidFill>
              </a:rPr>
              <a:t>بالدافعية وبحالتي الرضاء والانزعاج لدى الطلاب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 </a:t>
            </a:r>
            <a:r>
              <a:rPr lang="ar-SA" sz="2800" b="1" dirty="0">
                <a:solidFill>
                  <a:schemeClr val="hlink"/>
                </a:solidFill>
              </a:rPr>
              <a:t>الاهتمام بالأنشطة وبالحاجات التي يرغب الطلاب اشباعها .</a:t>
            </a:r>
            <a:endParaRPr lang="en-US" sz="2800" b="1" dirty="0">
              <a:solidFill>
                <a:schemeClr val="hlink"/>
              </a:solidFill>
            </a:endParaRP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endParaRPr lang="ar-SA" sz="36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/>
          <a:lstStyle/>
          <a:p>
            <a:pPr algn="ctr"/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ثانيا : قانون التكرار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01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219200"/>
            <a:ext cx="7778750" cy="5334000"/>
          </a:xfrm>
          <a:noFill/>
        </p:spPr>
        <p:txBody>
          <a:bodyPr>
            <a:normAutofit/>
          </a:bodyPr>
          <a:lstStyle/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r>
              <a:rPr lang="ar-SA" sz="3000" b="1" dirty="0" smtClean="0">
                <a:solidFill>
                  <a:schemeClr val="hlink"/>
                </a:solidFill>
              </a:rPr>
              <a:t>ينسب </a:t>
            </a:r>
            <a:r>
              <a:rPr lang="ar-SA" sz="3000" b="1" dirty="0">
                <a:solidFill>
                  <a:schemeClr val="hlink"/>
                </a:solidFill>
              </a:rPr>
              <a:t>للعالم </a:t>
            </a:r>
            <a:r>
              <a:rPr lang="ar-SA" sz="3000" b="1" dirty="0" err="1">
                <a:solidFill>
                  <a:schemeClr val="hlink"/>
                </a:solidFill>
              </a:rPr>
              <a:t>واطسن</a:t>
            </a:r>
            <a:r>
              <a:rPr lang="ar-SA" sz="3000" b="1" dirty="0">
                <a:solidFill>
                  <a:schemeClr val="hlink"/>
                </a:solidFill>
              </a:rPr>
              <a:t> </a:t>
            </a:r>
            <a:r>
              <a:rPr lang="ar-SA" sz="3000" b="1" dirty="0" smtClean="0">
                <a:solidFill>
                  <a:schemeClr val="hlink"/>
                </a:solidFill>
              </a:rPr>
              <a:t>.</a:t>
            </a: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endParaRPr lang="ar-SA" sz="3000" b="1" dirty="0">
              <a:solidFill>
                <a:schemeClr val="hlink"/>
              </a:solidFill>
            </a:endParaRP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r>
              <a:rPr lang="ar-SA" sz="3000" b="1" dirty="0" smtClean="0">
                <a:solidFill>
                  <a:schemeClr val="hlink"/>
                </a:solidFill>
              </a:rPr>
              <a:t>من </a:t>
            </a:r>
            <a:r>
              <a:rPr lang="ar-SA" sz="3000" b="1" dirty="0">
                <a:solidFill>
                  <a:schemeClr val="hlink"/>
                </a:solidFill>
              </a:rPr>
              <a:t>النظريات السلوكية الحديثة </a:t>
            </a:r>
            <a:r>
              <a:rPr lang="ar-SA" sz="3000" b="1" dirty="0" smtClean="0">
                <a:solidFill>
                  <a:schemeClr val="hlink"/>
                </a:solidFill>
              </a:rPr>
              <a:t>.</a:t>
            </a: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endParaRPr lang="ar-SA" sz="3000" b="1" dirty="0">
              <a:solidFill>
                <a:schemeClr val="hlink"/>
              </a:solidFill>
            </a:endParaRP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r>
              <a:rPr lang="ar-SA" sz="3000" b="1" dirty="0" smtClean="0">
                <a:solidFill>
                  <a:schemeClr val="hlink"/>
                </a:solidFill>
              </a:rPr>
              <a:t>فسر </a:t>
            </a:r>
            <a:r>
              <a:rPr lang="ar-SA" sz="3000" b="1" dirty="0">
                <a:solidFill>
                  <a:schemeClr val="hlink"/>
                </a:solidFill>
              </a:rPr>
              <a:t>التعلم على أساس أن التدريب أو التكرار هو العامل الحاسم في حصول التعلم </a:t>
            </a:r>
            <a:r>
              <a:rPr lang="ar-SA" sz="3000" b="1" dirty="0" smtClean="0">
                <a:solidFill>
                  <a:schemeClr val="hlink"/>
                </a:solidFill>
              </a:rPr>
              <a:t>.</a:t>
            </a: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endParaRPr lang="ar-SA" sz="3000" b="1" dirty="0">
              <a:solidFill>
                <a:schemeClr val="hlink"/>
              </a:solidFill>
            </a:endParaRP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r>
              <a:rPr lang="ar-SA" sz="3000" b="1" dirty="0" smtClean="0">
                <a:solidFill>
                  <a:schemeClr val="hlink"/>
                </a:solidFill>
              </a:rPr>
              <a:t>اتبع </a:t>
            </a:r>
            <a:r>
              <a:rPr lang="ar-SA" sz="3000" b="1" dirty="0" err="1">
                <a:solidFill>
                  <a:schemeClr val="hlink"/>
                </a:solidFill>
              </a:rPr>
              <a:t>واطسن</a:t>
            </a:r>
            <a:r>
              <a:rPr lang="ar-SA" sz="3000" b="1" dirty="0">
                <a:solidFill>
                  <a:schemeClr val="hlink"/>
                </a:solidFill>
              </a:rPr>
              <a:t> قانــون التــكرار بــقانــون آخــر هو قانون الحداثة ( السلوك الأخير أو الأحدث يزداد احتمال ظهوره وتكراره عند تكرار المثير وذلك لكونه الفعل الذي صاحبته حالة من الإشباع ) </a:t>
            </a:r>
            <a:r>
              <a:rPr lang="ar-SA" sz="3000" b="1" dirty="0" smtClean="0">
                <a:solidFill>
                  <a:schemeClr val="hlink"/>
                </a:solidFill>
              </a:rPr>
              <a:t>.</a:t>
            </a: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endParaRPr lang="ar-SA" sz="36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/>
          <a:lstStyle/>
          <a:p>
            <a:pPr algn="ctr"/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ثالثا : نظرية الاقتران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11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66800" y="1219200"/>
            <a:ext cx="7702550" cy="5029200"/>
          </a:xfrm>
          <a:noFill/>
        </p:spPr>
        <p:txBody>
          <a:bodyPr>
            <a:normAutofit/>
          </a:bodyPr>
          <a:lstStyle/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hlink"/>
                </a:solidFill>
              </a:rPr>
              <a:t>تنسب </a:t>
            </a:r>
            <a:r>
              <a:rPr lang="ar-SA" sz="3600" b="1" dirty="0">
                <a:solidFill>
                  <a:schemeClr val="hlink"/>
                </a:solidFill>
              </a:rPr>
              <a:t>للعالم </a:t>
            </a:r>
            <a:r>
              <a:rPr lang="ar-SA" sz="3600" b="1" dirty="0" err="1">
                <a:solidFill>
                  <a:schemeClr val="hlink"/>
                </a:solidFill>
              </a:rPr>
              <a:t>جثري</a:t>
            </a:r>
            <a:r>
              <a:rPr lang="ar-SA" sz="3600" b="1" dirty="0">
                <a:solidFill>
                  <a:schemeClr val="hlink"/>
                </a:solidFill>
              </a:rPr>
              <a:t> </a:t>
            </a:r>
            <a:r>
              <a:rPr lang="ar-SA" sz="3600" b="1" dirty="0" smtClean="0">
                <a:solidFill>
                  <a:schemeClr val="hlink"/>
                </a:solidFill>
              </a:rPr>
              <a:t>.</a:t>
            </a: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endParaRPr lang="ar-SA" sz="3600" b="1" dirty="0">
              <a:solidFill>
                <a:schemeClr val="hlink"/>
              </a:solidFill>
            </a:endParaRP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hlink"/>
                </a:solidFill>
              </a:rPr>
              <a:t>من </a:t>
            </a:r>
            <a:r>
              <a:rPr lang="ar-SA" sz="3600" b="1" dirty="0">
                <a:solidFill>
                  <a:schemeClr val="hlink"/>
                </a:solidFill>
              </a:rPr>
              <a:t>النظريات السلوكية الحديثة </a:t>
            </a:r>
            <a:r>
              <a:rPr lang="ar-SA" sz="3600" b="1" dirty="0" smtClean="0">
                <a:solidFill>
                  <a:schemeClr val="hlink"/>
                </a:solidFill>
              </a:rPr>
              <a:t>.</a:t>
            </a: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endParaRPr lang="ar-SA" sz="3600" b="1" dirty="0">
              <a:solidFill>
                <a:schemeClr val="hlink"/>
              </a:solidFill>
            </a:endParaRP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hlink"/>
                </a:solidFill>
              </a:rPr>
              <a:t>أن </a:t>
            </a:r>
            <a:r>
              <a:rPr lang="ar-SA" sz="3600" b="1" dirty="0">
                <a:solidFill>
                  <a:schemeClr val="hlink"/>
                </a:solidFill>
              </a:rPr>
              <a:t>التعلم يحدث نتيجة ارتباط بين مثير واستجابة ومن أول عملية اقتران ( فالتكرار لا يدعم ما تعلمه الفرد ) </a:t>
            </a:r>
            <a:r>
              <a:rPr lang="ar-SA" sz="3600" b="1" dirty="0" smtClean="0">
                <a:solidFill>
                  <a:schemeClr val="hlink"/>
                </a:solidFill>
              </a:rPr>
              <a:t>.</a:t>
            </a:r>
          </a:p>
          <a:p>
            <a:pPr algn="just" rtl="1">
              <a:lnSpc>
                <a:spcPct val="90000"/>
              </a:lnSpc>
              <a:buFont typeface="Arial" pitchFamily="34" charset="0"/>
              <a:buChar char="•"/>
            </a:pPr>
            <a:endParaRPr lang="ar-SA" sz="36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/>
          <a:lstStyle/>
          <a:p>
            <a:pPr algn="ctr"/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رابعاً : نظرية </a:t>
            </a:r>
            <a:r>
              <a:rPr lang="ar-SA" dirty="0" err="1">
                <a:solidFill>
                  <a:schemeClr val="accent1">
                    <a:lumMod val="75000"/>
                  </a:schemeClr>
                </a:solidFill>
              </a:rPr>
              <a:t>الجشتالت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43000" y="1219200"/>
            <a:ext cx="7626350" cy="5334000"/>
          </a:xfrm>
          <a:noFill/>
        </p:spPr>
        <p:txBody>
          <a:bodyPr>
            <a:normAutofit fontScale="92500" lnSpcReduction="10000"/>
          </a:bodyPr>
          <a:lstStyle/>
          <a:p>
            <a:pPr rtl="1">
              <a:buFont typeface="Arial" pitchFamily="34" charset="0"/>
              <a:buChar char="•"/>
            </a:pPr>
            <a:r>
              <a:rPr lang="ar-SA" sz="3000" b="1" dirty="0" smtClean="0">
                <a:solidFill>
                  <a:schemeClr val="hlink"/>
                </a:solidFill>
              </a:rPr>
              <a:t>تنسب </a:t>
            </a:r>
            <a:r>
              <a:rPr lang="ar-SA" sz="3000" b="1" dirty="0">
                <a:solidFill>
                  <a:schemeClr val="hlink"/>
                </a:solidFill>
              </a:rPr>
              <a:t>للعالم </a:t>
            </a:r>
            <a:r>
              <a:rPr lang="ar-SA" sz="3000" b="1" dirty="0" err="1">
                <a:solidFill>
                  <a:schemeClr val="hlink"/>
                </a:solidFill>
              </a:rPr>
              <a:t>الالماني</a:t>
            </a:r>
            <a:r>
              <a:rPr lang="ar-SA" sz="3000" b="1" dirty="0">
                <a:solidFill>
                  <a:schemeClr val="hlink"/>
                </a:solidFill>
              </a:rPr>
              <a:t> </a:t>
            </a:r>
            <a:r>
              <a:rPr lang="ar-SA" sz="3000" b="1" dirty="0" err="1">
                <a:solidFill>
                  <a:schemeClr val="hlink"/>
                </a:solidFill>
              </a:rPr>
              <a:t>فرتايمر</a:t>
            </a:r>
            <a:r>
              <a:rPr lang="ar-SA" sz="3000" b="1" dirty="0">
                <a:solidFill>
                  <a:schemeClr val="hlink"/>
                </a:solidFill>
              </a:rPr>
              <a:t> </a:t>
            </a:r>
            <a:r>
              <a:rPr lang="ar-SA" sz="3000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buFont typeface="Arial" pitchFamily="34" charset="0"/>
              <a:buChar char="•"/>
            </a:pPr>
            <a:endParaRPr lang="ar-SA" sz="3000" b="1" dirty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r>
              <a:rPr lang="ar-SA" sz="3000" b="1" dirty="0" smtClean="0">
                <a:solidFill>
                  <a:schemeClr val="hlink"/>
                </a:solidFill>
              </a:rPr>
              <a:t>من </a:t>
            </a:r>
            <a:r>
              <a:rPr lang="ar-SA" sz="3000" b="1" dirty="0">
                <a:solidFill>
                  <a:schemeClr val="hlink"/>
                </a:solidFill>
              </a:rPr>
              <a:t>نظريات التفسير المعرفي الحديثة </a:t>
            </a:r>
            <a:r>
              <a:rPr lang="ar-SA" sz="3000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buFont typeface="Arial" pitchFamily="34" charset="0"/>
              <a:buChar char="•"/>
            </a:pPr>
            <a:endParaRPr lang="ar-SA" sz="3000" b="1" dirty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r>
              <a:rPr lang="ar-SA" sz="3000" b="1" dirty="0" smtClean="0">
                <a:solidFill>
                  <a:schemeClr val="hlink"/>
                </a:solidFill>
              </a:rPr>
              <a:t>أتت </a:t>
            </a:r>
            <a:r>
              <a:rPr lang="ar-SA" sz="3000" b="1" dirty="0">
                <a:solidFill>
                  <a:schemeClr val="hlink"/>
                </a:solidFill>
              </a:rPr>
              <a:t>كردة فعل على النظريات السلوكية ( مثير واستجابة ) </a:t>
            </a:r>
            <a:r>
              <a:rPr lang="ar-SA" sz="3000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buFont typeface="Arial" pitchFamily="34" charset="0"/>
              <a:buChar char="•"/>
            </a:pPr>
            <a:endParaRPr lang="ar-SA" sz="3000" b="1" dirty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r>
              <a:rPr lang="ar-SA" sz="3000" b="1" dirty="0" smtClean="0">
                <a:solidFill>
                  <a:schemeClr val="hlink"/>
                </a:solidFill>
              </a:rPr>
              <a:t>فالسلوك </a:t>
            </a:r>
            <a:r>
              <a:rPr lang="ar-SA" sz="3000" b="1" dirty="0">
                <a:solidFill>
                  <a:schemeClr val="hlink"/>
                </a:solidFill>
              </a:rPr>
              <a:t>لا ينبغي تبسيطه فهو عبارة عن وحدة كلية غير قابلة للتحليل </a:t>
            </a:r>
            <a:r>
              <a:rPr lang="ar-SA" sz="3000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buFont typeface="Arial" pitchFamily="34" charset="0"/>
              <a:buChar char="•"/>
            </a:pPr>
            <a:endParaRPr lang="ar-SA" sz="3000" b="1" dirty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r>
              <a:rPr lang="ar-SA" sz="3000" b="1" dirty="0" smtClean="0">
                <a:solidFill>
                  <a:schemeClr val="hlink"/>
                </a:solidFill>
              </a:rPr>
              <a:t>والتعلم </a:t>
            </a:r>
            <a:r>
              <a:rPr lang="ar-SA" sz="3000" b="1" dirty="0">
                <a:solidFill>
                  <a:schemeClr val="hlink"/>
                </a:solidFill>
              </a:rPr>
              <a:t>عند </a:t>
            </a:r>
            <a:r>
              <a:rPr lang="ar-SA" sz="3000" b="1" dirty="0" err="1">
                <a:solidFill>
                  <a:schemeClr val="hlink"/>
                </a:solidFill>
              </a:rPr>
              <a:t>الجشتالت</a:t>
            </a:r>
            <a:r>
              <a:rPr lang="ar-SA" sz="3000" b="1" dirty="0">
                <a:solidFill>
                  <a:schemeClr val="hlink"/>
                </a:solidFill>
              </a:rPr>
              <a:t> هو استبصار في هذا الكل وليس عملية تقوم على التكرار </a:t>
            </a:r>
            <a:r>
              <a:rPr lang="ar-SA" sz="3000" b="1" dirty="0" smtClean="0">
                <a:solidFill>
                  <a:schemeClr val="hlink"/>
                </a:solidFill>
              </a:rPr>
              <a:t>.</a:t>
            </a:r>
          </a:p>
          <a:p>
            <a:pPr algn="just" rtl="1">
              <a:buFont typeface="Arial" pitchFamily="34" charset="0"/>
              <a:buChar char="•"/>
            </a:pPr>
            <a:endParaRPr lang="ar-SA" b="1" dirty="0">
              <a:solidFill>
                <a:schemeClr val="hlink"/>
              </a:solidFill>
            </a:endParaRPr>
          </a:p>
          <a:p>
            <a:pPr algn="just" rtl="1">
              <a:buFontTx/>
              <a:buNone/>
            </a:pPr>
            <a:endParaRPr lang="ar-SA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مثال رقم 1على إعادة التنظيم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86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28600" y="1219200"/>
            <a:ext cx="8540750" cy="5334000"/>
          </a:xfrm>
          <a:noFill/>
        </p:spPr>
        <p:txBody>
          <a:bodyPr/>
          <a:lstStyle/>
          <a:p>
            <a:pPr algn="just" rtl="1">
              <a:buFontTx/>
              <a:buNone/>
            </a:pPr>
            <a:r>
              <a:rPr lang="ar-SA" sz="3600" b="1">
                <a:solidFill>
                  <a:schemeClr val="hlink"/>
                </a:solidFill>
              </a:rPr>
              <a:t>سؤال : ما هو الرقم الناقص فيما ياتي :</a:t>
            </a:r>
          </a:p>
          <a:p>
            <a:pPr algn="just" rtl="1">
              <a:buFontTx/>
              <a:buNone/>
            </a:pPr>
            <a:endParaRPr lang="ar-SA" sz="3600" b="1">
              <a:solidFill>
                <a:schemeClr val="hlink"/>
              </a:solidFill>
            </a:endParaRPr>
          </a:p>
          <a:p>
            <a:pPr algn="just" rtl="1">
              <a:buFontTx/>
              <a:buNone/>
            </a:pPr>
            <a:endParaRPr lang="ar-SA" sz="3600" b="1">
              <a:solidFill>
                <a:schemeClr val="hlink"/>
              </a:solidFill>
            </a:endParaRPr>
          </a:p>
          <a:p>
            <a:pPr algn="ctr" rtl="1">
              <a:buFontTx/>
              <a:buNone/>
            </a:pPr>
            <a:r>
              <a:rPr lang="ar-SA" sz="9000" b="1">
                <a:solidFill>
                  <a:schemeClr val="hlink"/>
                </a:solidFill>
              </a:rPr>
              <a:t>08273645</a:t>
            </a: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2057400" y="3733800"/>
            <a:ext cx="457200" cy="685800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  <p:bldP spid="686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تابع : مثال رقم 1 على إعادة التنظيم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27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28600" y="1219200"/>
            <a:ext cx="8540750" cy="5334000"/>
          </a:xfrm>
          <a:noFill/>
        </p:spPr>
        <p:txBody>
          <a:bodyPr/>
          <a:lstStyle/>
          <a:p>
            <a:pPr algn="just" rtl="1">
              <a:buFontTx/>
              <a:buNone/>
            </a:pPr>
            <a:r>
              <a:rPr lang="ar-SA" sz="3600" b="1">
                <a:solidFill>
                  <a:schemeClr val="hlink"/>
                </a:solidFill>
              </a:rPr>
              <a:t>سؤال : الان حاول مرة أخرى ما هو الرقم الناقص فيما يأتي :</a:t>
            </a:r>
          </a:p>
          <a:p>
            <a:pPr algn="just" rtl="1">
              <a:buFontTx/>
              <a:buNone/>
            </a:pPr>
            <a:endParaRPr lang="ar-SA" sz="3600" b="1">
              <a:solidFill>
                <a:schemeClr val="hlink"/>
              </a:solidFill>
            </a:endParaRPr>
          </a:p>
          <a:p>
            <a:pPr algn="just" rtl="1">
              <a:buFontTx/>
              <a:buNone/>
            </a:pPr>
            <a:endParaRPr lang="ar-SA" sz="3600" b="1">
              <a:solidFill>
                <a:schemeClr val="hlink"/>
              </a:solidFill>
            </a:endParaRPr>
          </a:p>
          <a:p>
            <a:pPr algn="ctr" rtl="1">
              <a:buFontTx/>
              <a:buNone/>
            </a:pPr>
            <a:r>
              <a:rPr lang="ar-SA" sz="6500" b="1">
                <a:solidFill>
                  <a:schemeClr val="hlink"/>
                </a:solidFill>
              </a:rPr>
              <a:t>45</a:t>
            </a:r>
            <a:r>
              <a:rPr lang="ar-SA" sz="6500" b="1">
                <a:solidFill>
                  <a:srgbClr val="FF3300"/>
                </a:solidFill>
              </a:rPr>
              <a:t>-</a:t>
            </a:r>
            <a:r>
              <a:rPr lang="ar-SA" sz="6500" b="1">
                <a:solidFill>
                  <a:schemeClr val="hlink"/>
                </a:solidFill>
              </a:rPr>
              <a:t>36</a:t>
            </a:r>
            <a:r>
              <a:rPr lang="ar-SA" sz="6500" b="1">
                <a:solidFill>
                  <a:srgbClr val="FF3300"/>
                </a:solidFill>
              </a:rPr>
              <a:t>-</a:t>
            </a:r>
            <a:r>
              <a:rPr lang="ar-SA" sz="6500" b="1">
                <a:solidFill>
                  <a:schemeClr val="hlink"/>
                </a:solidFill>
              </a:rPr>
              <a:t>27</a:t>
            </a:r>
            <a:r>
              <a:rPr lang="ar-SA" sz="6500" b="1">
                <a:solidFill>
                  <a:srgbClr val="FF3300"/>
                </a:solidFill>
              </a:rPr>
              <a:t>-</a:t>
            </a:r>
            <a:r>
              <a:rPr lang="ar-SA" sz="6500" b="1">
                <a:solidFill>
                  <a:schemeClr val="hlink"/>
                </a:solidFill>
              </a:rPr>
              <a:t>08</a:t>
            </a: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2209800" y="4038600"/>
            <a:ext cx="457200" cy="685800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مثال رقم 2 على إعادة التنظيم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066800" y="1676400"/>
            <a:ext cx="7620000" cy="4800600"/>
          </a:xfrm>
          <a:noFill/>
        </p:spPr>
        <p:txBody>
          <a:bodyPr/>
          <a:lstStyle/>
          <a:p>
            <a:pPr algn="just"/>
            <a:r>
              <a:rPr lang="ar-SA" b="1" dirty="0">
                <a:solidFill>
                  <a:schemeClr val="hlink"/>
                </a:solidFill>
              </a:rPr>
              <a:t>      نفترض انك وجدت أجزاء من سلسلة ذهبية قديمة في مخزن منزلك وكل جزء يتألف من ثلاث حلاقات . وجميع ما وجدته خمسة أجزاء :</a:t>
            </a:r>
          </a:p>
        </p:txBody>
      </p:sp>
      <p:pic>
        <p:nvPicPr>
          <p:cNvPr id="7066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3733800"/>
            <a:ext cx="6759575" cy="1447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14400" y="1752600"/>
            <a:ext cx="7772400" cy="2667001"/>
          </a:xfrm>
        </p:spPr>
        <p:txBody>
          <a:bodyPr>
            <a:normAutofit/>
          </a:bodyPr>
          <a:lstStyle/>
          <a:p>
            <a:pPr algn="ctr"/>
            <a:r>
              <a:rPr lang="ar-SA" sz="7200" b="1" dirty="0" smtClean="0">
                <a:solidFill>
                  <a:schemeClr val="tx1"/>
                </a:solidFill>
                <a:effectLst/>
              </a:rPr>
              <a:t>الركن </a:t>
            </a:r>
            <a:r>
              <a:rPr lang="ar-SA" sz="7200" b="1" dirty="0" smtClean="0">
                <a:solidFill>
                  <a:schemeClr val="tx1"/>
                </a:solidFill>
                <a:effectLst/>
              </a:rPr>
              <a:t>الثاني</a:t>
            </a:r>
            <a:r>
              <a:rPr lang="ar-SA" sz="7200" b="1" dirty="0" smtClean="0">
                <a:solidFill>
                  <a:schemeClr val="tx1"/>
                </a:solidFill>
                <a:effectLst/>
              </a:rPr>
              <a:t>:</a:t>
            </a:r>
            <a:r>
              <a:rPr lang="ar-SA" sz="7200" b="1" dirty="0" smtClean="0">
                <a:solidFill>
                  <a:schemeClr val="tx1"/>
                </a:solidFill>
                <a:effectLst/>
              </a:rPr>
              <a:t/>
            </a:r>
            <a:br>
              <a:rPr lang="ar-SA" sz="7200" b="1" dirty="0" smtClean="0">
                <a:solidFill>
                  <a:schemeClr val="tx1"/>
                </a:solidFill>
                <a:effectLst/>
              </a:rPr>
            </a:br>
            <a:r>
              <a:rPr lang="ar-SA" sz="7200" b="1" dirty="0" smtClean="0">
                <a:solidFill>
                  <a:schemeClr val="tx1"/>
                </a:solidFill>
                <a:effectLst/>
              </a:rPr>
              <a:t> الطالب</a:t>
            </a:r>
            <a:endParaRPr lang="en-US" sz="8000" b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تابع : مثال رقم 2 على إعادة التنظيم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82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990600" y="1676400"/>
            <a:ext cx="7696200" cy="4648200"/>
          </a:xfrm>
          <a:noFill/>
        </p:spPr>
        <p:txBody>
          <a:bodyPr>
            <a:normAutofit/>
          </a:bodyPr>
          <a:lstStyle/>
          <a:p>
            <a:pPr rtl="1">
              <a:lnSpc>
                <a:spcPct val="80000"/>
              </a:lnSpc>
              <a:buFontTx/>
              <a:buNone/>
            </a:pPr>
            <a:r>
              <a:rPr lang="ar-SA" b="1" dirty="0" smtClean="0">
                <a:solidFill>
                  <a:schemeClr val="hlink"/>
                </a:solidFill>
              </a:rPr>
              <a:t>ثم </a:t>
            </a:r>
            <a:r>
              <a:rPr lang="ar-SA" b="1" dirty="0">
                <a:solidFill>
                  <a:schemeClr val="hlink"/>
                </a:solidFill>
              </a:rPr>
              <a:t>ذهبت </a:t>
            </a:r>
            <a:r>
              <a:rPr lang="ar-SA" b="1" dirty="0" err="1">
                <a:solidFill>
                  <a:schemeClr val="hlink"/>
                </a:solidFill>
              </a:rPr>
              <a:t>الى</a:t>
            </a:r>
            <a:r>
              <a:rPr lang="ar-SA" b="1" dirty="0">
                <a:solidFill>
                  <a:schemeClr val="hlink"/>
                </a:solidFill>
              </a:rPr>
              <a:t> الصائغ تسأله عن تكلفة القيام بعمل سلسلة جديدة تتكون من 15 حلقة  . فيجيبك انه سيتقاضى ريالين لكل حلقة يقوم بفكها ثم يقوم بلحمها مرة ثانية وسأنتهي منها في الغد </a:t>
            </a:r>
            <a:r>
              <a:rPr lang="ar-SA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lnSpc>
                <a:spcPct val="80000"/>
              </a:lnSpc>
              <a:buFontTx/>
              <a:buNone/>
            </a:pPr>
            <a:endParaRPr lang="ar-SA" b="1" dirty="0">
              <a:solidFill>
                <a:schemeClr val="hlink"/>
              </a:solidFill>
            </a:endParaRPr>
          </a:p>
          <a:p>
            <a:pPr rtl="1">
              <a:lnSpc>
                <a:spcPct val="80000"/>
              </a:lnSpc>
              <a:buFontTx/>
              <a:buNone/>
            </a:pPr>
            <a:r>
              <a:rPr lang="ar-SA" b="1" dirty="0" smtClean="0">
                <a:solidFill>
                  <a:schemeClr val="hlink"/>
                </a:solidFill>
              </a:rPr>
              <a:t>فتسأله </a:t>
            </a:r>
            <a:r>
              <a:rPr lang="ar-SA" b="1" dirty="0">
                <a:solidFill>
                  <a:schemeClr val="hlink"/>
                </a:solidFill>
              </a:rPr>
              <a:t>وكم سيكلفني ذلك فيقول ستة ريالات </a:t>
            </a:r>
            <a:r>
              <a:rPr lang="ar-SA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lnSpc>
                <a:spcPct val="80000"/>
              </a:lnSpc>
              <a:buFontTx/>
              <a:buNone/>
            </a:pPr>
            <a:endParaRPr lang="ar-SA" b="1" dirty="0">
              <a:solidFill>
                <a:schemeClr val="hlink"/>
              </a:solidFill>
            </a:endParaRPr>
          </a:p>
          <a:p>
            <a:pPr rtl="1">
              <a:lnSpc>
                <a:spcPct val="80000"/>
              </a:lnSpc>
              <a:buFontTx/>
              <a:buNone/>
            </a:pPr>
            <a:r>
              <a:rPr lang="ar-SA" b="1" dirty="0">
                <a:solidFill>
                  <a:schemeClr val="hlink"/>
                </a:solidFill>
              </a:rPr>
              <a:t>     فتخرج من عنده وبعد وصولك للمنزل تسأل نفسك هل سأدفع ستة ريالات ؟؟؟؟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تابع : مثال رقم 2 على إعادة التنظيم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885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066800" y="1676400"/>
            <a:ext cx="7620000" cy="2895600"/>
          </a:xfrm>
          <a:noFill/>
        </p:spPr>
        <p:txBody>
          <a:bodyPr>
            <a:normAutofit fontScale="92500" lnSpcReduction="20000"/>
          </a:bodyPr>
          <a:lstStyle/>
          <a:p>
            <a:pPr rtl="1">
              <a:lnSpc>
                <a:spcPct val="90000"/>
              </a:lnSpc>
              <a:buFontTx/>
              <a:buNone/>
            </a:pPr>
            <a:r>
              <a:rPr lang="ar-SA" b="1" dirty="0" smtClean="0">
                <a:solidFill>
                  <a:schemeClr val="hlink"/>
                </a:solidFill>
              </a:rPr>
              <a:t>إلا </a:t>
            </a:r>
            <a:r>
              <a:rPr lang="ar-SA" b="1" dirty="0">
                <a:solidFill>
                  <a:schemeClr val="hlink"/>
                </a:solidFill>
              </a:rPr>
              <a:t>ينبغي أن يكون المبلغ ثمانية ريالات </a:t>
            </a:r>
            <a:r>
              <a:rPr lang="ar-SA" b="1" dirty="0" smtClean="0">
                <a:solidFill>
                  <a:schemeClr val="hlink"/>
                </a:solidFill>
              </a:rPr>
              <a:t>؟</a:t>
            </a:r>
          </a:p>
          <a:p>
            <a:pPr rtl="1">
              <a:lnSpc>
                <a:spcPct val="90000"/>
              </a:lnSpc>
              <a:buFontTx/>
              <a:buNone/>
            </a:pPr>
            <a:endParaRPr lang="ar-SA" b="1" dirty="0">
              <a:solidFill>
                <a:schemeClr val="hlink"/>
              </a:solidFill>
            </a:endParaRPr>
          </a:p>
          <a:p>
            <a:pPr rtl="1">
              <a:lnSpc>
                <a:spcPct val="90000"/>
              </a:lnSpc>
              <a:buFontTx/>
              <a:buNone/>
            </a:pPr>
            <a:r>
              <a:rPr lang="ar-SA" b="1" dirty="0" smtClean="0">
                <a:solidFill>
                  <a:schemeClr val="hlink"/>
                </a:solidFill>
              </a:rPr>
              <a:t>أليس </a:t>
            </a:r>
            <a:r>
              <a:rPr lang="ar-SA" b="1" dirty="0">
                <a:solidFill>
                  <a:schemeClr val="hlink"/>
                </a:solidFill>
              </a:rPr>
              <a:t>من الضروري فتح </a:t>
            </a:r>
            <a:r>
              <a:rPr lang="ar-SA" b="1" dirty="0" smtClean="0">
                <a:solidFill>
                  <a:schemeClr val="hlink"/>
                </a:solidFill>
              </a:rPr>
              <a:t>أربعة </a:t>
            </a:r>
            <a:r>
              <a:rPr lang="ar-SA" b="1" dirty="0">
                <a:solidFill>
                  <a:schemeClr val="hlink"/>
                </a:solidFill>
              </a:rPr>
              <a:t>حلقات ولحمها </a:t>
            </a:r>
            <a:r>
              <a:rPr lang="ar-SA" b="1" dirty="0" smtClean="0">
                <a:solidFill>
                  <a:schemeClr val="hlink"/>
                </a:solidFill>
              </a:rPr>
              <a:t>؟</a:t>
            </a:r>
          </a:p>
          <a:p>
            <a:pPr rtl="1">
              <a:lnSpc>
                <a:spcPct val="90000"/>
              </a:lnSpc>
              <a:buFontTx/>
              <a:buNone/>
            </a:pPr>
            <a:endParaRPr lang="ar-SA" b="1" dirty="0">
              <a:solidFill>
                <a:schemeClr val="hlink"/>
              </a:solidFill>
            </a:endParaRPr>
          </a:p>
          <a:p>
            <a:pPr rtl="1">
              <a:lnSpc>
                <a:spcPct val="90000"/>
              </a:lnSpc>
              <a:buFontTx/>
              <a:buNone/>
            </a:pPr>
            <a:r>
              <a:rPr lang="ar-SA" b="1" dirty="0" smtClean="0">
                <a:solidFill>
                  <a:schemeClr val="hlink"/>
                </a:solidFill>
              </a:rPr>
              <a:t>وللتحقق </a:t>
            </a:r>
            <a:r>
              <a:rPr lang="ar-SA" b="1" dirty="0">
                <a:solidFill>
                  <a:schemeClr val="hlink"/>
                </a:solidFill>
              </a:rPr>
              <a:t>من الأمر تقوم برسم تخطيط للسلسلة </a:t>
            </a:r>
            <a:r>
              <a:rPr lang="ar-SA" b="1" dirty="0" smtClean="0">
                <a:solidFill>
                  <a:schemeClr val="hlink"/>
                </a:solidFill>
              </a:rPr>
              <a:t>وتقول لنفسك </a:t>
            </a:r>
            <a:r>
              <a:rPr lang="ar-SA" b="1" dirty="0">
                <a:solidFill>
                  <a:schemeClr val="hlink"/>
                </a:solidFill>
              </a:rPr>
              <a:t>هناك خمس مجموعات كل منها يحتوي على ثلاث حلقات هكذا  </a:t>
            </a:r>
          </a:p>
        </p:txBody>
      </p:sp>
      <p:pic>
        <p:nvPicPr>
          <p:cNvPr id="788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0" y="4648200"/>
            <a:ext cx="5943600" cy="1371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تابع : مثال رقم 2 على إعادة التنظيم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8385175" cy="1371600"/>
          </a:xfrm>
          <a:noFill/>
        </p:spPr>
        <p:txBody>
          <a:bodyPr/>
          <a:lstStyle/>
          <a:p>
            <a:pPr algn="just" rtl="1">
              <a:lnSpc>
                <a:spcPct val="90000"/>
              </a:lnSpc>
              <a:buFontTx/>
              <a:buNone/>
            </a:pPr>
            <a:r>
              <a:rPr lang="ar-SA" sz="3600" b="1">
                <a:solidFill>
                  <a:schemeClr val="hlink"/>
                </a:solidFill>
              </a:rPr>
              <a:t>      وأنت تريد سلسلة متصلة من 15 حلقة هكذا   </a:t>
            </a:r>
          </a:p>
        </p:txBody>
      </p:sp>
      <p:pic>
        <p:nvPicPr>
          <p:cNvPr id="7987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71600" y="3200400"/>
            <a:ext cx="6726238" cy="11890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تابع : مثال رقم 2 على إعادة التنظيم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990600" y="1676400"/>
            <a:ext cx="7696200" cy="4422775"/>
          </a:xfrm>
          <a:noFill/>
        </p:spPr>
        <p:txBody>
          <a:bodyPr/>
          <a:lstStyle/>
          <a:p>
            <a:pPr algn="just" rtl="1">
              <a:buFontTx/>
              <a:buNone/>
            </a:pPr>
            <a:r>
              <a:rPr lang="ar-SA" sz="3600" b="1" dirty="0">
                <a:solidFill>
                  <a:schemeClr val="hlink"/>
                </a:solidFill>
              </a:rPr>
              <a:t>فكل ما تحتاجه هو </a:t>
            </a:r>
            <a:r>
              <a:rPr lang="ar-SA" sz="3600" b="1" dirty="0" err="1">
                <a:solidFill>
                  <a:schemeClr val="hlink"/>
                </a:solidFill>
              </a:rPr>
              <a:t>ان</a:t>
            </a:r>
            <a:r>
              <a:rPr lang="ar-SA" sz="3600" b="1" dirty="0">
                <a:solidFill>
                  <a:schemeClr val="hlink"/>
                </a:solidFill>
              </a:rPr>
              <a:t> تفتح الحلقة </a:t>
            </a:r>
            <a:r>
              <a:rPr lang="ar-SA" sz="3600" b="1" dirty="0" err="1">
                <a:solidFill>
                  <a:schemeClr val="hlink"/>
                </a:solidFill>
              </a:rPr>
              <a:t>اليسرى</a:t>
            </a:r>
            <a:r>
              <a:rPr lang="ar-SA" sz="3600" b="1" dirty="0">
                <a:solidFill>
                  <a:schemeClr val="hlink"/>
                </a:solidFill>
              </a:rPr>
              <a:t> في كل مجموعة من المجموعات الأربع الأولى وتغلق هذه الحلقات على الحلقات </a:t>
            </a:r>
            <a:r>
              <a:rPr lang="ar-SA" sz="3600" b="1" dirty="0" err="1">
                <a:solidFill>
                  <a:schemeClr val="hlink"/>
                </a:solidFill>
              </a:rPr>
              <a:t>المجاوره</a:t>
            </a:r>
            <a:r>
              <a:rPr lang="ar-SA" sz="3600" b="1" dirty="0">
                <a:solidFill>
                  <a:schemeClr val="hlink"/>
                </a:solidFill>
              </a:rPr>
              <a:t> هكذا :</a:t>
            </a:r>
          </a:p>
        </p:txBody>
      </p:sp>
      <p:pic>
        <p:nvPicPr>
          <p:cNvPr id="80901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3886200"/>
            <a:ext cx="6276975" cy="1600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تابع : مثال رقم 2 على إعادة التنظيم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990600" y="1676400"/>
            <a:ext cx="7772400" cy="4953000"/>
          </a:xfrm>
          <a:noFill/>
        </p:spPr>
        <p:txBody>
          <a:bodyPr>
            <a:normAutofit/>
          </a:bodyPr>
          <a:lstStyle/>
          <a:p>
            <a:pPr algn="just" rtl="1">
              <a:buFontTx/>
              <a:buNone/>
            </a:pPr>
            <a:r>
              <a:rPr lang="ar-SA" sz="2800" b="1" dirty="0">
                <a:solidFill>
                  <a:schemeClr val="hlink"/>
                </a:solidFill>
              </a:rPr>
              <a:t>فكيف يطلب مني 6 ريالات مع </a:t>
            </a:r>
            <a:r>
              <a:rPr lang="ar-SA" sz="2800" b="1" dirty="0" err="1">
                <a:solidFill>
                  <a:schemeClr val="hlink"/>
                </a:solidFill>
              </a:rPr>
              <a:t>ان</a:t>
            </a:r>
            <a:r>
              <a:rPr lang="ar-SA" sz="2800" b="1" dirty="0">
                <a:solidFill>
                  <a:schemeClr val="hlink"/>
                </a:solidFill>
              </a:rPr>
              <a:t> المفروض </a:t>
            </a:r>
            <a:r>
              <a:rPr lang="ar-SA" sz="2800" b="1" dirty="0" err="1">
                <a:solidFill>
                  <a:schemeClr val="hlink"/>
                </a:solidFill>
              </a:rPr>
              <a:t>ان</a:t>
            </a:r>
            <a:r>
              <a:rPr lang="ar-SA" sz="2800" b="1" dirty="0">
                <a:solidFill>
                  <a:schemeClr val="hlink"/>
                </a:solidFill>
              </a:rPr>
              <a:t> يأخذ 8 ريالات </a:t>
            </a:r>
            <a:r>
              <a:rPr lang="ar-SA" sz="2800" b="1" dirty="0" smtClean="0">
                <a:solidFill>
                  <a:schemeClr val="hlink"/>
                </a:solidFill>
              </a:rPr>
              <a:t>؟</a:t>
            </a:r>
          </a:p>
          <a:p>
            <a:pPr algn="just" rtl="1">
              <a:buFontTx/>
              <a:buNone/>
            </a:pPr>
            <a:endParaRPr lang="ar-SA" sz="2800" b="1" dirty="0">
              <a:solidFill>
                <a:schemeClr val="hlink"/>
              </a:solidFill>
            </a:endParaRPr>
          </a:p>
          <a:p>
            <a:pPr algn="just" rtl="1">
              <a:buFontTx/>
              <a:buNone/>
            </a:pPr>
            <a:r>
              <a:rPr lang="ar-SA" sz="2800" b="1" dirty="0">
                <a:solidFill>
                  <a:schemeClr val="hlink"/>
                </a:solidFill>
              </a:rPr>
              <a:t>ولكن حاولت مرة أخرى إعادة تنظيم هذا المخطط على النحو التالي :</a:t>
            </a:r>
          </a:p>
        </p:txBody>
      </p:sp>
      <p:pic>
        <p:nvPicPr>
          <p:cNvPr id="8295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00200" y="4114800"/>
            <a:ext cx="6553200" cy="1981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تابع : مثال رقم 2 على إعادة التنظيم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99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8461375" cy="4953000"/>
          </a:xfrm>
          <a:noFill/>
        </p:spPr>
        <p:txBody>
          <a:bodyPr/>
          <a:lstStyle/>
          <a:p>
            <a:pPr algn="just" rtl="1">
              <a:buFontTx/>
              <a:buNone/>
            </a:pPr>
            <a:r>
              <a:rPr lang="ar-SA" sz="3600" b="1">
                <a:solidFill>
                  <a:schemeClr val="hlink"/>
                </a:solidFill>
              </a:rPr>
              <a:t>فهل استطعت بعد إعادة التنظيم أن تصل الى الحل ؟</a:t>
            </a:r>
          </a:p>
        </p:txBody>
      </p:sp>
      <p:pic>
        <p:nvPicPr>
          <p:cNvPr id="8499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3254375"/>
            <a:ext cx="6621463" cy="25368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نموذج </a:t>
            </a:r>
            <a:r>
              <a:rPr lang="ar-SA" sz="5400" b="1" dirty="0" err="1">
                <a:solidFill>
                  <a:schemeClr val="accent1">
                    <a:lumMod val="75000"/>
                  </a:schemeClr>
                </a:solidFill>
                <a:effectLst/>
              </a:rPr>
              <a:t>أوزبل</a:t>
            </a:r>
            <a:r>
              <a:rPr lang="ar-SA" sz="5400" b="1" dirty="0">
                <a:solidFill>
                  <a:schemeClr val="accent1">
                    <a:lumMod val="75000"/>
                  </a:schemeClr>
                </a:solidFill>
                <a:effectLst/>
              </a:rPr>
              <a:t> لتفسير التعلم 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28600" y="1219200"/>
            <a:ext cx="8540750" cy="5334000"/>
          </a:xfrm>
          <a:noFill/>
        </p:spPr>
        <p:txBody>
          <a:bodyPr>
            <a:normAutofit/>
          </a:bodyPr>
          <a:lstStyle/>
          <a:p>
            <a:pPr rtl="1">
              <a:buFont typeface="Arial" pitchFamily="34" charset="0"/>
              <a:buChar char="•"/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r>
              <a:rPr lang="ar-SA" sz="4000" b="1" dirty="0" err="1" smtClean="0">
                <a:solidFill>
                  <a:schemeClr val="hlink"/>
                </a:solidFill>
              </a:rPr>
              <a:t>ان</a:t>
            </a:r>
            <a:r>
              <a:rPr lang="ar-SA" sz="4000" b="1" dirty="0" smtClean="0">
                <a:solidFill>
                  <a:schemeClr val="hlink"/>
                </a:solidFill>
              </a:rPr>
              <a:t> </a:t>
            </a:r>
            <a:r>
              <a:rPr lang="ar-SA" sz="4000" b="1" dirty="0">
                <a:solidFill>
                  <a:schemeClr val="hlink"/>
                </a:solidFill>
              </a:rPr>
              <a:t>لكل تلميذ بنية معرفية خاصة </a:t>
            </a:r>
            <a:r>
              <a:rPr lang="ar-SA" sz="4000" b="1" dirty="0" err="1">
                <a:solidFill>
                  <a:schemeClr val="hlink"/>
                </a:solidFill>
              </a:rPr>
              <a:t>به</a:t>
            </a:r>
            <a:r>
              <a:rPr lang="ar-SA" sz="4000" b="1" dirty="0">
                <a:solidFill>
                  <a:schemeClr val="hlink"/>
                </a:solidFill>
              </a:rPr>
              <a:t> ، وهو ما يعني أن لديه معلومات ومهارات نتيجة خبراته السابقة في المدرسة </a:t>
            </a:r>
            <a:r>
              <a:rPr lang="ar-SA" sz="4000" b="1" dirty="0" err="1">
                <a:solidFill>
                  <a:schemeClr val="hlink"/>
                </a:solidFill>
              </a:rPr>
              <a:t>او</a:t>
            </a:r>
            <a:r>
              <a:rPr lang="ar-SA" sz="4000" b="1" dirty="0">
                <a:solidFill>
                  <a:schemeClr val="hlink"/>
                </a:solidFill>
              </a:rPr>
              <a:t> خارجها </a:t>
            </a:r>
            <a:r>
              <a:rPr lang="ar-SA" sz="4000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buFont typeface="Arial" pitchFamily="34" charset="0"/>
              <a:buChar char="•"/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r>
              <a:rPr lang="ar-SA" sz="4000" b="1" dirty="0" smtClean="0">
                <a:solidFill>
                  <a:schemeClr val="hlink"/>
                </a:solidFill>
              </a:rPr>
              <a:t>وهذا </a:t>
            </a:r>
            <a:r>
              <a:rPr lang="ar-SA" sz="4000" b="1" dirty="0">
                <a:solidFill>
                  <a:schemeClr val="hlink"/>
                </a:solidFill>
              </a:rPr>
              <a:t>ما يسمى </a:t>
            </a:r>
            <a:r>
              <a:rPr lang="ar-SA" sz="4000" b="1" u="sng" dirty="0">
                <a:solidFill>
                  <a:schemeClr val="hlink"/>
                </a:solidFill>
              </a:rPr>
              <a:t>بالخلفية التعليمية للمتعلم</a:t>
            </a:r>
            <a:r>
              <a:rPr lang="ar-SA" sz="4000" b="1" dirty="0">
                <a:solidFill>
                  <a:schemeClr val="hlink"/>
                </a:solidFill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نموذج </a:t>
            </a:r>
            <a:r>
              <a:rPr lang="ar-SA" sz="5400" b="1" dirty="0" err="1">
                <a:solidFill>
                  <a:schemeClr val="accent1">
                    <a:lumMod val="75000"/>
                  </a:schemeClr>
                </a:solidFill>
                <a:effectLst/>
              </a:rPr>
              <a:t>أوزبل</a:t>
            </a:r>
            <a:r>
              <a:rPr lang="ar-SA" sz="5400" b="1" dirty="0">
                <a:solidFill>
                  <a:schemeClr val="accent1">
                    <a:lumMod val="75000"/>
                  </a:schemeClr>
                </a:solidFill>
                <a:effectLst/>
              </a:rPr>
              <a:t> لتفسير التعلم 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219200"/>
            <a:ext cx="7778750" cy="5334000"/>
          </a:xfrm>
          <a:noFill/>
        </p:spPr>
        <p:txBody>
          <a:bodyPr>
            <a:normAutofit/>
          </a:bodyPr>
          <a:lstStyle/>
          <a:p>
            <a:pPr rtl="1">
              <a:buFont typeface="Arial" pitchFamily="34" charset="0"/>
              <a:buChar char="•"/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algn="justLow">
              <a:buFontTx/>
              <a:buChar char="•"/>
            </a:pPr>
            <a:r>
              <a:rPr lang="ar-SA" sz="4000" b="1" dirty="0" smtClean="0">
                <a:solidFill>
                  <a:schemeClr val="hlink"/>
                </a:solidFill>
              </a:rPr>
              <a:t>ولكي يتم التعلم لابد </a:t>
            </a:r>
            <a:r>
              <a:rPr lang="ar-SA" sz="4000" b="1" dirty="0" err="1" smtClean="0">
                <a:solidFill>
                  <a:schemeClr val="hlink"/>
                </a:solidFill>
              </a:rPr>
              <a:t>ان</a:t>
            </a:r>
            <a:r>
              <a:rPr lang="ar-SA" sz="4000" b="1" dirty="0" smtClean="0">
                <a:solidFill>
                  <a:schemeClr val="hlink"/>
                </a:solidFill>
              </a:rPr>
              <a:t> تكون المادة التي يراد تعلمها ذات ارتباط حقيقي بالخلفية التعليمية للمتعلم .</a:t>
            </a:r>
          </a:p>
          <a:p>
            <a:pPr algn="justLow">
              <a:buFontTx/>
              <a:buChar char="•"/>
            </a:pPr>
            <a:endParaRPr lang="ar-SA" sz="4000" b="1" dirty="0" smtClean="0">
              <a:solidFill>
                <a:schemeClr val="hlink"/>
              </a:solidFill>
            </a:endParaRPr>
          </a:p>
          <a:p>
            <a:pPr algn="justLow"/>
            <a:r>
              <a:rPr lang="ar-SA" sz="4000" b="1" dirty="0" smtClean="0">
                <a:solidFill>
                  <a:schemeClr val="hlink"/>
                </a:solidFill>
              </a:rPr>
              <a:t>وهنا يتكون ما يسمى </a:t>
            </a:r>
            <a:r>
              <a:rPr lang="ar-SA" sz="4000" b="1" u="sng" dirty="0" smtClean="0">
                <a:solidFill>
                  <a:schemeClr val="hlink"/>
                </a:solidFill>
              </a:rPr>
              <a:t>التعلم ذو المعنى </a:t>
            </a:r>
            <a:endParaRPr lang="ar-SA" sz="4000" b="1" u="sng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066800" y="1524000"/>
            <a:ext cx="7546975" cy="1066800"/>
          </a:xfrm>
          <a:noFill/>
        </p:spPr>
        <p:txBody>
          <a:bodyPr>
            <a:normAutofit fontScale="85000" lnSpcReduction="20000"/>
          </a:bodyPr>
          <a:lstStyle/>
          <a:p>
            <a:pPr algn="just" rtl="1">
              <a:buFontTx/>
              <a:buNone/>
            </a:pPr>
            <a:r>
              <a:rPr lang="en-US" sz="4400" b="1" dirty="0">
                <a:solidFill>
                  <a:schemeClr val="hlink"/>
                </a:solidFill>
              </a:rPr>
              <a:t>	</a:t>
            </a:r>
            <a:r>
              <a:rPr lang="ar-SA" sz="4400" b="1" dirty="0">
                <a:solidFill>
                  <a:schemeClr val="hlink"/>
                </a:solidFill>
              </a:rPr>
              <a:t>بدون ذلك الربط بين الخلفية التعليمية والمادة الجديدة لا يتكون التعلم ذو المعنى </a:t>
            </a:r>
          </a:p>
          <a:p>
            <a:pPr algn="just" rtl="1">
              <a:buFontTx/>
              <a:buNone/>
            </a:pPr>
            <a:endParaRPr lang="ar-SA" sz="4400" b="1" u="sng" dirty="0">
              <a:solidFill>
                <a:schemeClr val="hlink"/>
              </a:solidFill>
            </a:endParaRPr>
          </a:p>
        </p:txBody>
      </p:sp>
      <p:pic>
        <p:nvPicPr>
          <p:cNvPr id="94215" name="Picture 7" descr="20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2590800"/>
            <a:ext cx="7623175" cy="3919538"/>
          </a:xfrm>
          <a:noFill/>
          <a:ln/>
        </p:spPr>
      </p:pic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نموذج </a:t>
            </a:r>
            <a:r>
              <a:rPr lang="ar-SA" sz="5400" b="1" dirty="0" err="1">
                <a:solidFill>
                  <a:schemeClr val="accent1">
                    <a:lumMod val="75000"/>
                  </a:schemeClr>
                </a:solidFill>
                <a:effectLst/>
              </a:rPr>
              <a:t>أوزبل</a:t>
            </a:r>
            <a:r>
              <a:rPr lang="ar-SA" sz="5400" b="1" dirty="0">
                <a:solidFill>
                  <a:schemeClr val="accent1">
                    <a:lumMod val="75000"/>
                  </a:schemeClr>
                </a:solidFill>
                <a:effectLst/>
              </a:rPr>
              <a:t> لتفسير التعلم 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1676400"/>
            <a:ext cx="7626350" cy="2971800"/>
          </a:xfrm>
          <a:noFill/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hlink"/>
                </a:solidFill>
              </a:rPr>
              <a:t>يرى </a:t>
            </a:r>
            <a:r>
              <a:rPr lang="ar-SA" sz="4000" b="1" dirty="0" err="1">
                <a:solidFill>
                  <a:schemeClr val="hlink"/>
                </a:solidFill>
              </a:rPr>
              <a:t>أوزبل</a:t>
            </a:r>
            <a:r>
              <a:rPr lang="ar-SA" sz="4000" b="1" dirty="0">
                <a:solidFill>
                  <a:schemeClr val="hlink"/>
                </a:solidFill>
              </a:rPr>
              <a:t> أن تقديم مادة تعليمية للتلميذ دون أن يكون لهذه المادة علاقة بالبنية المعرفية السابقة يؤدي </a:t>
            </a:r>
            <a:r>
              <a:rPr lang="ar-SA" sz="4000" b="1" dirty="0" smtClean="0">
                <a:solidFill>
                  <a:schemeClr val="hlink"/>
                </a:solidFill>
              </a:rPr>
              <a:t>إلى إعاقة </a:t>
            </a:r>
            <a:r>
              <a:rPr lang="ar-SA" sz="4000" b="1" dirty="0">
                <a:solidFill>
                  <a:schemeClr val="hlink"/>
                </a:solidFill>
              </a:rPr>
              <a:t>التعلم ذي المعنى ، ويصبح التعلم مجرد حفظ آلي .</a:t>
            </a: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نموذج </a:t>
            </a:r>
            <a:r>
              <a:rPr lang="ar-SA" sz="5400" b="1" dirty="0" err="1">
                <a:solidFill>
                  <a:schemeClr val="accent1">
                    <a:lumMod val="75000"/>
                  </a:schemeClr>
                </a:solidFill>
                <a:effectLst/>
              </a:rPr>
              <a:t>أوزبل</a:t>
            </a:r>
            <a:r>
              <a:rPr lang="ar-SA" sz="5400" b="1" dirty="0">
                <a:solidFill>
                  <a:schemeClr val="accent1">
                    <a:lumMod val="75000"/>
                  </a:schemeClr>
                </a:solidFill>
                <a:effectLst/>
              </a:rPr>
              <a:t> لتفسير التعلم 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سنتعرف في هذه المحاضرة على: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429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التعلم:</a:t>
            </a:r>
          </a:p>
          <a:p>
            <a:pPr>
              <a:defRPr/>
            </a:pPr>
            <a:r>
              <a:rPr lang="ar-SA" b="1" dirty="0" smtClean="0">
                <a:latin typeface="Arial" pitchFamily="34" charset="0"/>
                <a:cs typeface="Arial" pitchFamily="34" charset="0"/>
              </a:rPr>
              <a:t>أ) مفهوم التعلم.</a:t>
            </a:r>
          </a:p>
          <a:p>
            <a:pPr>
              <a:buNone/>
              <a:defRPr/>
            </a:pPr>
            <a:endParaRPr lang="ar-SA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ب) شروط التعلم.</a:t>
            </a:r>
            <a:endParaRPr lang="en-GB" sz="3200" b="1" dirty="0" smtClean="0">
              <a:latin typeface="Arial" pitchFamily="34" charset="0"/>
              <a:cs typeface="Arial" pitchFamily="34" charset="0"/>
            </a:endParaRPr>
          </a:p>
          <a:p>
            <a:pPr marL="596646" indent="-514350">
              <a:buFont typeface="+mj-lt"/>
              <a:buAutoNum type="arabicPeriod"/>
              <a:defRPr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النضج.</a:t>
            </a:r>
          </a:p>
          <a:p>
            <a:pPr marL="596646" indent="-514350">
              <a:buFont typeface="+mj-lt"/>
              <a:buAutoNum type="arabicPeriod"/>
              <a:defRPr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الدافعية.</a:t>
            </a:r>
          </a:p>
          <a:p>
            <a:pPr marL="596646" indent="-514350">
              <a:buFont typeface="+mj-lt"/>
              <a:buAutoNum type="arabicPeriod"/>
              <a:defRPr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الممارسة.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ar-SA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524000"/>
            <a:ext cx="7854950" cy="3200400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ar-SA" sz="3600" b="1" dirty="0" smtClean="0">
                <a:solidFill>
                  <a:schemeClr val="hlink"/>
                </a:solidFill>
              </a:rPr>
              <a:t>*البنية </a:t>
            </a:r>
            <a:r>
              <a:rPr lang="ar-SA" sz="3600" b="1" dirty="0">
                <a:solidFill>
                  <a:schemeClr val="hlink"/>
                </a:solidFill>
              </a:rPr>
              <a:t>المعرفية </a:t>
            </a:r>
            <a:r>
              <a:rPr lang="ar-SA" sz="3600" b="1" dirty="0" smtClean="0">
                <a:solidFill>
                  <a:schemeClr val="hlink"/>
                </a:solidFill>
              </a:rPr>
              <a:t>:</a:t>
            </a:r>
            <a:r>
              <a:rPr lang="ar-SA" sz="3600" b="1" dirty="0">
                <a:solidFill>
                  <a:schemeClr val="hlink"/>
                </a:solidFill>
              </a:rPr>
              <a:t/>
            </a:r>
            <a:br>
              <a:rPr lang="ar-SA" sz="3600" b="1" dirty="0">
                <a:solidFill>
                  <a:schemeClr val="hlink"/>
                </a:solidFill>
              </a:rPr>
            </a:br>
            <a:r>
              <a:rPr lang="ar-SA" sz="3600" dirty="0" smtClean="0">
                <a:solidFill>
                  <a:schemeClr val="hlink"/>
                </a:solidFill>
              </a:rPr>
              <a:t>هي </a:t>
            </a:r>
            <a:r>
              <a:rPr lang="ar-SA" sz="3600" dirty="0">
                <a:solidFill>
                  <a:schemeClr val="hlink"/>
                </a:solidFill>
              </a:rPr>
              <a:t>إطار تنظيمي للمعرفة المتوفرة عند الفرد في الموقف الحالي وهذا الإطار يتألف من الحقائق والمفاهيم والمعلومات والتعميمات والنظريات والقضايا التي تعلمها الفرد ويمكن استدعائها واستخدامها في الموقف التعليم </a:t>
            </a:r>
            <a:r>
              <a:rPr lang="ar-SA" sz="3600" dirty="0" smtClean="0">
                <a:solidFill>
                  <a:schemeClr val="hlink"/>
                </a:solidFill>
              </a:rPr>
              <a:t>المناسب</a:t>
            </a:r>
            <a:r>
              <a:rPr lang="ar-SA" sz="2800" b="1" dirty="0">
                <a:solidFill>
                  <a:schemeClr val="hlink"/>
                </a:solidFill>
              </a:rPr>
              <a:t/>
            </a:r>
            <a:br>
              <a:rPr lang="ar-SA" sz="2800" b="1" dirty="0">
                <a:solidFill>
                  <a:schemeClr val="hlink"/>
                </a:solidFill>
              </a:rPr>
            </a:br>
            <a:endParaRPr lang="ar-SA" sz="2800" b="1" dirty="0">
              <a:solidFill>
                <a:schemeClr val="hlink"/>
              </a:solidFill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90599" y="228600"/>
            <a:ext cx="7821613" cy="8382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المفاهيم الأساسية التي بنيت عليها نظرية </a:t>
            </a:r>
            <a:r>
              <a:rPr lang="ar-SA" sz="3600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أوزوبل</a:t>
            </a: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:</a:t>
            </a:r>
            <a:endParaRPr lang="ar-SA" sz="3600" b="1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828800"/>
            <a:ext cx="7854950" cy="3581400"/>
          </a:xfrm>
          <a:noFill/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ar-SA" sz="3500" b="1" dirty="0" smtClean="0">
                <a:solidFill>
                  <a:schemeClr val="hlink"/>
                </a:solidFill>
              </a:rPr>
              <a:t>المادة ذات المعنى : </a:t>
            </a:r>
            <a:r>
              <a:rPr lang="ar-SA" sz="2800" b="1" dirty="0" smtClean="0">
                <a:solidFill>
                  <a:schemeClr val="hlink"/>
                </a:solidFill>
              </a:rPr>
              <a:t/>
            </a:r>
            <a:br>
              <a:rPr lang="ar-SA" sz="2800" b="1" dirty="0" smtClean="0">
                <a:solidFill>
                  <a:schemeClr val="hlink"/>
                </a:solidFill>
              </a:rPr>
            </a:br>
            <a:r>
              <a:rPr lang="ar-SA" sz="3500" dirty="0" smtClean="0">
                <a:solidFill>
                  <a:schemeClr val="hlink"/>
                </a:solidFill>
              </a:rPr>
              <a:t>تعتبر المادة التعليمية التي يتعرض لها الفرد مادة ذات معنى إذا ارتبطت ارتباطاً جوهرياً وغير عشوائياً ببنية الفرد المعرفية هذه العلاقة الارتباطية تؤدي طبقاً لنظرية أوزبل إلى </a:t>
            </a:r>
            <a:r>
              <a:rPr lang="ar-SA" sz="3500" u="sng" dirty="0" smtClean="0">
                <a:solidFill>
                  <a:schemeClr val="hlink"/>
                </a:solidFill>
              </a:rPr>
              <a:t>تعلم ذا معنى</a:t>
            </a:r>
            <a:r>
              <a:rPr lang="ar-SA" sz="3500" dirty="0" smtClean="0">
                <a:solidFill>
                  <a:schemeClr val="hlink"/>
                </a:solidFill>
              </a:rPr>
              <a:t>  وفي المقابل فإن ارتباط المادة التعليمية ببنية الفرد المعرفية على نحو غير جوهري وعشوائي يؤدي إلى  </a:t>
            </a:r>
            <a:r>
              <a:rPr lang="ar-SA" sz="3500" u="sng" dirty="0" smtClean="0">
                <a:solidFill>
                  <a:schemeClr val="hlink"/>
                </a:solidFill>
              </a:rPr>
              <a:t>تعلم أصم</a:t>
            </a:r>
            <a:r>
              <a:rPr lang="ar-SA" sz="3500" dirty="0" smtClean="0">
                <a:solidFill>
                  <a:schemeClr val="hlink"/>
                </a:solidFill>
              </a:rPr>
              <a:t>  وقائم على الحفظ .</a:t>
            </a:r>
            <a:r>
              <a:rPr lang="ar-SA" sz="2800" b="1" dirty="0" smtClean="0">
                <a:solidFill>
                  <a:schemeClr val="hlink"/>
                </a:solidFill>
              </a:rPr>
              <a:t/>
            </a:r>
            <a:br>
              <a:rPr lang="ar-SA" sz="2800" b="1" dirty="0" smtClean="0">
                <a:solidFill>
                  <a:schemeClr val="hlink"/>
                </a:solidFill>
              </a:rPr>
            </a:br>
            <a:r>
              <a:rPr lang="ar-SA" sz="2800" b="1" dirty="0">
                <a:solidFill>
                  <a:schemeClr val="hlink"/>
                </a:solidFill>
              </a:rPr>
              <a:t/>
            </a:r>
            <a:br>
              <a:rPr lang="ar-SA" sz="2800" b="1" dirty="0">
                <a:solidFill>
                  <a:schemeClr val="hlink"/>
                </a:solidFill>
              </a:rPr>
            </a:br>
            <a:endParaRPr lang="ar-SA" sz="2800" b="1" dirty="0">
              <a:solidFill>
                <a:schemeClr val="hlink"/>
              </a:solidFill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90599" y="228600"/>
            <a:ext cx="7821613" cy="8382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المفاهيم الأساسية التي بنيت عليها نظرية </a:t>
            </a:r>
            <a:r>
              <a:rPr lang="ar-SA" sz="3600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أوزوبل</a:t>
            </a: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:</a:t>
            </a:r>
            <a:endParaRPr lang="ar-SA" sz="3600" b="1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828800"/>
            <a:ext cx="7854950" cy="3581400"/>
          </a:xfrm>
          <a:noFill/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ar-SA" b="1" dirty="0" smtClean="0">
                <a:solidFill>
                  <a:schemeClr val="hlink"/>
                </a:solidFill>
              </a:rPr>
              <a:t>المنظمات المتقدمة : </a:t>
            </a:r>
            <a:r>
              <a:rPr lang="ar-SA" sz="1600" b="1" dirty="0" smtClean="0">
                <a:solidFill>
                  <a:schemeClr val="hlink"/>
                </a:solidFill>
              </a:rPr>
              <a:t/>
            </a:r>
            <a:br>
              <a:rPr lang="ar-SA" sz="1600" b="1" dirty="0" smtClean="0">
                <a:solidFill>
                  <a:schemeClr val="hlink"/>
                </a:solidFill>
              </a:rPr>
            </a:br>
            <a:r>
              <a:rPr lang="ar-SA" sz="2800" dirty="0" smtClean="0">
                <a:solidFill>
                  <a:schemeClr val="hlink"/>
                </a:solidFill>
              </a:rPr>
              <a:t>ما يزود </a:t>
            </a:r>
            <a:r>
              <a:rPr lang="ar-SA" sz="2800" dirty="0" err="1" smtClean="0">
                <a:solidFill>
                  <a:schemeClr val="hlink"/>
                </a:solidFill>
              </a:rPr>
              <a:t>به</a:t>
            </a:r>
            <a:r>
              <a:rPr lang="ar-SA" sz="2800" dirty="0" smtClean="0">
                <a:solidFill>
                  <a:schemeClr val="hlink"/>
                </a:solidFill>
              </a:rPr>
              <a:t> المعلم تلاميذه من مقدمة أو مادة تمهيدية مختصرة تقدم في بداية الدرس حول موضوع معين يراد </a:t>
            </a:r>
            <a:r>
              <a:rPr lang="ar-SA" sz="2800" dirty="0" err="1" smtClean="0">
                <a:solidFill>
                  <a:schemeClr val="hlink"/>
                </a:solidFill>
              </a:rPr>
              <a:t>ايصاله</a:t>
            </a:r>
            <a:r>
              <a:rPr lang="ar-SA" sz="2800" dirty="0" smtClean="0">
                <a:solidFill>
                  <a:schemeClr val="hlink"/>
                </a:solidFill>
              </a:rPr>
              <a:t> للتلاميذ بهدف تيسير عملية تعليمهم من خلال الربط بين ما يعرفه المتعلمين قبل وما يحتاج إلى معرفته . </a:t>
            </a:r>
            <a:r>
              <a:rPr lang="ar-SA" sz="2800" b="1" dirty="0" smtClean="0">
                <a:solidFill>
                  <a:schemeClr val="hlink"/>
                </a:solidFill>
              </a:rPr>
              <a:t/>
            </a:r>
            <a:br>
              <a:rPr lang="ar-SA" sz="2800" b="1" dirty="0" smtClean="0">
                <a:solidFill>
                  <a:schemeClr val="hlink"/>
                </a:solidFill>
              </a:rPr>
            </a:br>
            <a:r>
              <a:rPr lang="ar-SA" sz="2800" b="1" dirty="0">
                <a:solidFill>
                  <a:schemeClr val="hlink"/>
                </a:solidFill>
              </a:rPr>
              <a:t/>
            </a:r>
            <a:br>
              <a:rPr lang="ar-SA" sz="2800" b="1" dirty="0">
                <a:solidFill>
                  <a:schemeClr val="hlink"/>
                </a:solidFill>
              </a:rPr>
            </a:br>
            <a:endParaRPr lang="ar-SA" sz="2800" b="1" dirty="0">
              <a:solidFill>
                <a:schemeClr val="hlink"/>
              </a:solidFill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90599" y="228600"/>
            <a:ext cx="7821613" cy="8382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المفاهيم الأساسية التي بنيت عليها نظرية </a:t>
            </a:r>
            <a:r>
              <a:rPr lang="ar-SA" sz="3600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أوزوبل</a:t>
            </a: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:</a:t>
            </a:r>
            <a:endParaRPr lang="ar-SA" sz="3600" b="1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 descr="http://www.m0dy.com/uploaded/up/m0dy.net-413337_123435901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219200"/>
            <a:ext cx="6934200" cy="50292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09800" y="457200"/>
            <a:ext cx="571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</a:rPr>
              <a:t>صور من التعليم الأصم: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199" y="228600"/>
            <a:ext cx="7974013" cy="838200"/>
          </a:xfrm>
        </p:spPr>
        <p:txBody>
          <a:bodyPr/>
          <a:lstStyle/>
          <a:p>
            <a:pPr algn="ctr"/>
            <a:r>
              <a:rPr lang="ar-SA" sz="4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نظرية </a:t>
            </a:r>
            <a:r>
              <a:rPr lang="ar-SA" sz="4800" dirty="0" err="1">
                <a:solidFill>
                  <a:schemeClr val="accent1">
                    <a:lumMod val="75000"/>
                  </a:schemeClr>
                </a:solidFill>
                <a:effectLst/>
              </a:rPr>
              <a:t>بياجيه</a:t>
            </a:r>
            <a:r>
              <a:rPr lang="ar-SA" sz="4800" dirty="0">
                <a:solidFill>
                  <a:schemeClr val="accent1">
                    <a:lumMod val="75000"/>
                  </a:schemeClr>
                </a:solidFill>
                <a:effectLst/>
              </a:rPr>
              <a:t> في النمو العقلي </a:t>
            </a:r>
            <a:endParaRPr lang="en-US" sz="48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1034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676400"/>
            <a:ext cx="7702550" cy="3352800"/>
          </a:xfrm>
          <a:noFill/>
        </p:spPr>
        <p:txBody>
          <a:bodyPr>
            <a:normAutofit/>
          </a:bodyPr>
          <a:lstStyle/>
          <a:p>
            <a:pPr algn="just" rtl="1">
              <a:buFont typeface="Arial" pitchFamily="34" charset="0"/>
              <a:buChar char="•"/>
            </a:pPr>
            <a:r>
              <a:rPr lang="ar-SA" sz="4000" b="1" dirty="0" smtClean="0">
                <a:solidFill>
                  <a:schemeClr val="hlink"/>
                </a:solidFill>
              </a:rPr>
              <a:t>من </a:t>
            </a:r>
            <a:r>
              <a:rPr lang="ar-SA" sz="4000" b="1" dirty="0">
                <a:solidFill>
                  <a:schemeClr val="hlink"/>
                </a:solidFill>
              </a:rPr>
              <a:t>النظريات التي تصف تطور تفكير التلميذ من مرحلة عمرية إلى أخرى وتحدد ملامح القدرات العقلية لكل مرحلة ، حتى يتمكن المعلم من تخطيط المواقف التدريسية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7" name="Rectangle 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نظرية </a:t>
            </a:r>
            <a:r>
              <a:rPr lang="ar-SA" sz="4400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بياجيه</a:t>
            </a:r>
            <a:r>
              <a:rPr lang="ar-SA" sz="44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في النمو العقلي 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1143000"/>
          <a:ext cx="7239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66800" y="1524000"/>
            <a:ext cx="7778750" cy="3810000"/>
          </a:xfrm>
          <a:noFill/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ar-SA" sz="3600" b="1" dirty="0" smtClean="0">
                <a:solidFill>
                  <a:schemeClr val="hlink"/>
                </a:solidFill>
              </a:rPr>
              <a:t>وتغطي </a:t>
            </a:r>
            <a:r>
              <a:rPr lang="ar-SA" sz="3600" b="1" dirty="0">
                <a:solidFill>
                  <a:schemeClr val="hlink"/>
                </a:solidFill>
              </a:rPr>
              <a:t>هذه المرحلة عمر الطفل منذ لحظة الولادة وحتى نهاية السنة </a:t>
            </a:r>
            <a:r>
              <a:rPr lang="ar-SA" sz="3600" b="1" dirty="0" smtClean="0">
                <a:solidFill>
                  <a:schemeClr val="hlink"/>
                </a:solidFill>
              </a:rPr>
              <a:t>الثانية</a:t>
            </a:r>
          </a:p>
          <a:p>
            <a:pPr>
              <a:lnSpc>
                <a:spcPct val="90000"/>
              </a:lnSpc>
            </a:pPr>
            <a:endParaRPr lang="ar-SA" sz="36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3600" b="1" dirty="0" smtClean="0">
                <a:solidFill>
                  <a:schemeClr val="hlink"/>
                </a:solidFill>
              </a:rPr>
              <a:t>ويحدث </a:t>
            </a:r>
            <a:r>
              <a:rPr lang="ar-SA" sz="3600" b="1" dirty="0">
                <a:solidFill>
                  <a:schemeClr val="hlink"/>
                </a:solidFill>
              </a:rPr>
              <a:t>التعلم والنمو المعرفي بشكل رئيسي في هذه المرحلة من خلال الحواس والنشاطات الحركية. </a:t>
            </a:r>
            <a:endParaRPr lang="ar-SA" sz="3600" b="1" dirty="0" smtClean="0">
              <a:solidFill>
                <a:schemeClr val="hlink"/>
              </a:solidFill>
            </a:endParaRPr>
          </a:p>
          <a:p>
            <a:pPr algn="r" rtl="1">
              <a:lnSpc>
                <a:spcPct val="90000"/>
              </a:lnSpc>
              <a:buFontTx/>
              <a:buNone/>
            </a:pPr>
            <a:endParaRPr lang="ar-SA" sz="2400" b="1" dirty="0" smtClean="0">
              <a:solidFill>
                <a:schemeClr val="hlink"/>
              </a:solidFill>
            </a:endParaRP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400" b="1" dirty="0"/>
              <a:t/>
            </a:r>
            <a:br>
              <a:rPr lang="ar-SA" sz="2400" b="1" dirty="0"/>
            </a:br>
            <a:endParaRPr lang="ar-SA" sz="2400" b="1" dirty="0"/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1- المرحلة الحسية الحركية ( 0- 2) :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66800" y="1752600"/>
            <a:ext cx="7778750" cy="4343400"/>
          </a:xfrm>
          <a:noFill/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أهم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خصائص هذه المرحلة على النحو التالي : </a:t>
            </a: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ar-SA" sz="2800" b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hlink"/>
                </a:solidFill>
              </a:rPr>
              <a:t> </a:t>
            </a:r>
            <a:r>
              <a:rPr lang="ar-SA" sz="2800" b="1" dirty="0" smtClean="0">
                <a:solidFill>
                  <a:schemeClr val="hlink"/>
                </a:solidFill>
              </a:rPr>
              <a:t>- </a:t>
            </a:r>
            <a:r>
              <a:rPr lang="ar-SA" sz="2800" b="1" dirty="0">
                <a:solidFill>
                  <a:schemeClr val="hlink"/>
                </a:solidFill>
              </a:rPr>
              <a:t>يحدث التفكير بصورة رئيسية عبر الأفعال. </a:t>
            </a:r>
            <a:endParaRPr lang="ar-SA" sz="2800" b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- </a:t>
            </a:r>
            <a:r>
              <a:rPr lang="ar-SA" sz="2800" b="1" dirty="0">
                <a:solidFill>
                  <a:schemeClr val="hlink"/>
                </a:solidFill>
              </a:rPr>
              <a:t>يتحسن تناسق الاستجابات الحركية. </a:t>
            </a:r>
            <a:endParaRPr lang="ar-SA" sz="2800" b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- </a:t>
            </a:r>
            <a:r>
              <a:rPr lang="ar-SA" sz="2800" b="1" dirty="0">
                <a:solidFill>
                  <a:schemeClr val="hlink"/>
                </a:solidFill>
              </a:rPr>
              <a:t>يتطور الوعي تدريجيا بالذات. </a:t>
            </a:r>
            <a:endParaRPr lang="ar-SA" sz="2800" b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hlink"/>
                </a:solidFill>
              </a:rPr>
              <a:t> </a:t>
            </a:r>
            <a:r>
              <a:rPr lang="ar-SA" sz="2800" b="1" dirty="0">
                <a:solidFill>
                  <a:schemeClr val="hlink"/>
                </a:solidFill>
              </a:rPr>
              <a:t>- تبدأ عملية اكتساب اللغة.</a:t>
            </a:r>
            <a:r>
              <a:rPr lang="ar-SA" sz="2800" b="1" dirty="0"/>
              <a:t> </a:t>
            </a:r>
            <a:r>
              <a:rPr lang="ar-SA" sz="2400" b="1" dirty="0"/>
              <a:t/>
            </a:r>
            <a:br>
              <a:rPr lang="ar-SA" sz="2400" b="1" dirty="0"/>
            </a:br>
            <a:endParaRPr lang="ar-SA" sz="2400" b="1" dirty="0"/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1- المرحلة الحسية الحركية  ( 0 -2):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143000" y="1295400"/>
            <a:ext cx="7702550" cy="5334000"/>
          </a:xfrm>
          <a:noFill/>
        </p:spPr>
        <p:txBody>
          <a:bodyPr>
            <a:normAutofit/>
          </a:bodyPr>
          <a:lstStyle/>
          <a:p>
            <a:pPr algn="r" rtl="1">
              <a:lnSpc>
                <a:spcPct val="90000"/>
              </a:lnSpc>
              <a:buFontTx/>
              <a:buNone/>
            </a:pPr>
            <a:r>
              <a:rPr lang="ar-SA" sz="3600" b="1" dirty="0">
                <a:solidFill>
                  <a:schemeClr val="hlink"/>
                </a:solidFill>
              </a:rPr>
              <a:t>		</a:t>
            </a:r>
          </a:p>
          <a:p>
            <a:pPr>
              <a:lnSpc>
                <a:spcPct val="90000"/>
              </a:lnSpc>
            </a:pPr>
            <a:r>
              <a:rPr lang="ar-SA" b="1" dirty="0" smtClean="0">
                <a:solidFill>
                  <a:schemeClr val="hlink"/>
                </a:solidFill>
              </a:rPr>
              <a:t>وتغطي هذه المرحلة الفترة بين نهاية السنة الثانية والسنة السابعة.</a:t>
            </a:r>
          </a:p>
          <a:p>
            <a:pPr>
              <a:lnSpc>
                <a:spcPct val="90000"/>
              </a:lnSpc>
            </a:pPr>
            <a:endParaRPr lang="ar-SA" b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endParaRPr lang="ar-SA" b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b="1" dirty="0" smtClean="0">
                <a:solidFill>
                  <a:schemeClr val="hlink"/>
                </a:solidFill>
              </a:rPr>
              <a:t>ويعتبرها </a:t>
            </a:r>
            <a:r>
              <a:rPr lang="ar-SA" b="1" dirty="0" err="1" smtClean="0">
                <a:solidFill>
                  <a:schemeClr val="hlink"/>
                </a:solidFill>
              </a:rPr>
              <a:t>بياجيه</a:t>
            </a:r>
            <a:r>
              <a:rPr lang="ar-SA" b="1" dirty="0" smtClean="0">
                <a:solidFill>
                  <a:schemeClr val="hlink"/>
                </a:solidFill>
              </a:rPr>
              <a:t> مرحلة انتقالية غير مفهومة على نحو واضح، لأنها لا تتسم بمستوى ثابت واضح من حيث النمو المعرفي . </a:t>
            </a:r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2- مرحلة ما قبل العمليات  ( </a:t>
            </a:r>
            <a:r>
              <a:rPr lang="ar-SA" sz="4400" b="1" smtClean="0">
                <a:solidFill>
                  <a:schemeClr val="accent1">
                    <a:lumMod val="75000"/>
                  </a:schemeClr>
                </a:solidFill>
              </a:rPr>
              <a:t>2 -7):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066800"/>
            <a:ext cx="7854950" cy="5562600"/>
          </a:xfrm>
          <a:noFill/>
        </p:spPr>
        <p:txBody>
          <a:bodyPr>
            <a:normAutofit/>
          </a:bodyPr>
          <a:lstStyle/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ومن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أهم خصائص هذه المرحلة : </a:t>
            </a: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تسارع </a:t>
            </a:r>
            <a:r>
              <a:rPr lang="ar-SA" sz="2800" b="1" dirty="0">
                <a:solidFill>
                  <a:schemeClr val="hlink"/>
                </a:solidFill>
              </a:rPr>
              <a:t>النمو اللغوي واستخدام الرموز اللغوية بشكل أكبر. </a:t>
            </a:r>
            <a:endParaRPr lang="ar-SA" sz="2800" b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en-US" sz="28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سيادة </a:t>
            </a:r>
            <a:r>
              <a:rPr lang="ar-SA" sz="2800" b="1" dirty="0">
                <a:solidFill>
                  <a:schemeClr val="hlink"/>
                </a:solidFill>
              </a:rPr>
              <a:t>حالة التمركز حول الذات ( ما يراه هو الصحيح ) . </a:t>
            </a:r>
            <a:endParaRPr lang="ar-SA" sz="2800" b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en-US" sz="28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البدء </a:t>
            </a:r>
            <a:r>
              <a:rPr lang="ar-SA" sz="2800" b="1" dirty="0">
                <a:solidFill>
                  <a:schemeClr val="hlink"/>
                </a:solidFill>
              </a:rPr>
              <a:t>بتكوين المفاهيم وتصنيف </a:t>
            </a:r>
            <a:r>
              <a:rPr lang="ar-SA" sz="2800" b="1" dirty="0" err="1">
                <a:solidFill>
                  <a:schemeClr val="hlink"/>
                </a:solidFill>
              </a:rPr>
              <a:t>الاشياء</a:t>
            </a:r>
            <a:r>
              <a:rPr lang="ar-SA" sz="2800" b="1" dirty="0">
                <a:solidFill>
                  <a:schemeClr val="hlink"/>
                </a:solidFill>
              </a:rPr>
              <a:t>  ( ولكنها تختلف عن مفاهيم الكبار </a:t>
            </a:r>
            <a:r>
              <a:rPr lang="ar-SA" sz="2800" b="1" dirty="0" smtClean="0">
                <a:solidFill>
                  <a:schemeClr val="hlink"/>
                </a:solidFill>
              </a:rPr>
              <a:t>).</a:t>
            </a:r>
          </a:p>
          <a:p>
            <a:pPr>
              <a:lnSpc>
                <a:spcPct val="90000"/>
              </a:lnSpc>
              <a:buNone/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الفشل </a:t>
            </a:r>
            <a:r>
              <a:rPr lang="ar-SA" sz="2800" b="1" dirty="0">
                <a:solidFill>
                  <a:schemeClr val="hlink"/>
                </a:solidFill>
              </a:rPr>
              <a:t>في التفكير في أكثر من بعد أو طريقة واحدة ( العجز عن تصنيف كرات حسب اللون والحجم ). </a:t>
            </a:r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47800" y="304800"/>
            <a:ext cx="7498080" cy="79248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2- مرحلة ما قبل العمليات  ( 2 -4):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8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8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سنتعرف في هذه المحاضرة على: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429125"/>
          </a:xfrm>
        </p:spPr>
        <p:txBody>
          <a:bodyPr>
            <a:normAutofit/>
          </a:bodyPr>
          <a:lstStyle/>
          <a:p>
            <a:pPr marL="596646" indent="-514350">
              <a:defRPr/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نظريات التعلم :</a:t>
            </a:r>
          </a:p>
          <a:p>
            <a:pPr marL="596646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ar-SA" sz="2800" dirty="0" smtClean="0">
                <a:solidFill>
                  <a:schemeClr val="hlink"/>
                </a:solidFill>
              </a:rPr>
              <a:t>نظرية التعلم بالمحاولة والخطأ.</a:t>
            </a:r>
          </a:p>
          <a:p>
            <a:pPr marL="596646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ar-SA" sz="2800" dirty="0" smtClean="0">
                <a:solidFill>
                  <a:schemeClr val="hlink"/>
                </a:solidFill>
              </a:rPr>
              <a:t>قانون التكرار .</a:t>
            </a:r>
          </a:p>
          <a:p>
            <a:pPr marL="596646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ar-SA" sz="2800" dirty="0" smtClean="0">
                <a:solidFill>
                  <a:schemeClr val="hlink"/>
                </a:solidFill>
              </a:rPr>
              <a:t>نظرية الاقتران .</a:t>
            </a:r>
          </a:p>
          <a:p>
            <a:pPr marL="596646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ar-SA" sz="2800" dirty="0" smtClean="0">
                <a:solidFill>
                  <a:schemeClr val="hlink"/>
                </a:solidFill>
              </a:rPr>
              <a:t>نظرية </a:t>
            </a:r>
            <a:r>
              <a:rPr lang="ar-SA" sz="2800" dirty="0" err="1" smtClean="0">
                <a:solidFill>
                  <a:schemeClr val="hlink"/>
                </a:solidFill>
              </a:rPr>
              <a:t>الجشتالت</a:t>
            </a:r>
            <a:r>
              <a:rPr lang="ar-SA" sz="2800" dirty="0" smtClean="0">
                <a:solidFill>
                  <a:schemeClr val="hlink"/>
                </a:solidFill>
              </a:rPr>
              <a:t> .</a:t>
            </a:r>
          </a:p>
          <a:p>
            <a:pPr marL="596646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ar-SA" sz="2800" dirty="0" smtClean="0">
                <a:solidFill>
                  <a:schemeClr val="hlink"/>
                </a:solidFill>
              </a:rPr>
              <a:t>نموذج </a:t>
            </a:r>
            <a:r>
              <a:rPr lang="ar-SA" sz="2800" dirty="0" err="1" smtClean="0">
                <a:solidFill>
                  <a:schemeClr val="hlink"/>
                </a:solidFill>
              </a:rPr>
              <a:t>اوزبل</a:t>
            </a:r>
            <a:r>
              <a:rPr lang="ar-SA" sz="2800" dirty="0" smtClean="0">
                <a:solidFill>
                  <a:schemeClr val="hlink"/>
                </a:solidFill>
              </a:rPr>
              <a:t> لتفسير التعلم .</a:t>
            </a:r>
          </a:p>
          <a:p>
            <a:pPr marL="596646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ar-SA" sz="2800" dirty="0" smtClean="0">
                <a:solidFill>
                  <a:schemeClr val="hlink"/>
                </a:solidFill>
              </a:rPr>
              <a:t>نظرية </a:t>
            </a:r>
            <a:r>
              <a:rPr lang="ar-SA" sz="2800" dirty="0" err="1" smtClean="0">
                <a:solidFill>
                  <a:schemeClr val="hlink"/>
                </a:solidFill>
              </a:rPr>
              <a:t>بياجيه</a:t>
            </a:r>
            <a:r>
              <a:rPr lang="ar-SA" sz="2800" dirty="0" smtClean="0">
                <a:solidFill>
                  <a:schemeClr val="hlink"/>
                </a:solidFill>
              </a:rPr>
              <a:t> في النمو العقلي .</a:t>
            </a:r>
            <a:endParaRPr lang="en-US" sz="28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066800"/>
            <a:ext cx="7854950" cy="5562600"/>
          </a:xfrm>
          <a:noFill/>
        </p:spPr>
        <p:txBody>
          <a:bodyPr>
            <a:normAutofit/>
          </a:bodyPr>
          <a:lstStyle/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ومن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أهم خصائص هذه المرحلة : </a:t>
            </a: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يتقدم </a:t>
            </a:r>
            <a:r>
              <a:rPr lang="ar-SA" sz="2800" b="1" dirty="0">
                <a:solidFill>
                  <a:schemeClr val="hlink"/>
                </a:solidFill>
              </a:rPr>
              <a:t>الإدراك البصري على التفكير المنطقي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>
              <a:lnSpc>
                <a:spcPct val="90000"/>
              </a:lnSpc>
              <a:buNone/>
            </a:pPr>
            <a:r>
              <a:rPr lang="ar-SA" sz="2800" b="1" dirty="0" smtClean="0">
                <a:solidFill>
                  <a:schemeClr val="hlink"/>
                </a:solidFill>
              </a:rPr>
              <a:t> </a:t>
            </a: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لا </a:t>
            </a:r>
            <a:r>
              <a:rPr lang="ar-SA" sz="2800" b="1" dirty="0">
                <a:solidFill>
                  <a:schemeClr val="hlink"/>
                </a:solidFill>
              </a:rPr>
              <a:t>يمكنه القيام بالعمليات المنطقية ( الجمع - الطرح  - </a:t>
            </a:r>
            <a:r>
              <a:rPr lang="ar-SA" sz="2800" b="1" dirty="0" err="1">
                <a:solidFill>
                  <a:schemeClr val="hlink"/>
                </a:solidFill>
              </a:rPr>
              <a:t>القسمه</a:t>
            </a:r>
            <a:r>
              <a:rPr lang="ar-SA" sz="2800" b="1" dirty="0">
                <a:solidFill>
                  <a:schemeClr val="hlink"/>
                </a:solidFill>
              </a:rPr>
              <a:t> - والتعاكس ) </a:t>
            </a:r>
            <a:r>
              <a:rPr lang="ar-SA" sz="2800" b="1" dirty="0" smtClean="0">
                <a:solidFill>
                  <a:schemeClr val="hlink"/>
                </a:solidFill>
              </a:rPr>
              <a:t>.</a:t>
            </a:r>
          </a:p>
          <a:p>
            <a:pPr>
              <a:lnSpc>
                <a:spcPct val="90000"/>
              </a:lnSpc>
              <a:buNone/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لا </a:t>
            </a:r>
            <a:r>
              <a:rPr lang="ar-SA" sz="2800" b="1" dirty="0">
                <a:solidFill>
                  <a:schemeClr val="hlink"/>
                </a:solidFill>
              </a:rPr>
              <a:t>يمكنه القيام بالعمليات تحت المنطقية ( ملاحظة – قياس - تصنيف ) </a:t>
            </a:r>
            <a:endParaRPr lang="ar-SA" sz="2800" b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ar-SA" sz="28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ar-SA" sz="2800" b="1" dirty="0" smtClean="0">
                <a:solidFill>
                  <a:schemeClr val="hlink"/>
                </a:solidFill>
              </a:rPr>
              <a:t>لا </a:t>
            </a:r>
            <a:r>
              <a:rPr lang="ar-SA" sz="2800" b="1" dirty="0">
                <a:solidFill>
                  <a:schemeClr val="hlink"/>
                </a:solidFill>
              </a:rPr>
              <a:t>يمكنه التمييز بين الواقع والخيال ( يعتقد أن القصة الخيالية واقعية ) .</a:t>
            </a:r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47800" y="304800"/>
            <a:ext cx="7498080" cy="79248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2- مرحلة ما قبل العمليات  ( 2 -4):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8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8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295400"/>
            <a:ext cx="7778750" cy="4038600"/>
          </a:xfrm>
          <a:noFill/>
        </p:spPr>
        <p:txBody>
          <a:bodyPr>
            <a:normAutofit/>
          </a:bodyPr>
          <a:lstStyle/>
          <a:p>
            <a:pPr algn="r" rtl="1">
              <a:buFontTx/>
              <a:buNone/>
            </a:pPr>
            <a:endParaRPr lang="ar-SA" sz="2300" b="1" dirty="0">
              <a:solidFill>
                <a:schemeClr val="hlink"/>
              </a:solidFill>
            </a:endParaRPr>
          </a:p>
          <a:p>
            <a:r>
              <a:rPr lang="ar-SA" b="1" dirty="0" smtClean="0">
                <a:solidFill>
                  <a:schemeClr val="hlink"/>
                </a:solidFill>
              </a:rPr>
              <a:t>وتغطي </a:t>
            </a:r>
            <a:r>
              <a:rPr lang="ar-SA" b="1" dirty="0">
                <a:solidFill>
                  <a:schemeClr val="hlink"/>
                </a:solidFill>
              </a:rPr>
              <a:t>هذه المرحلة الفترة مابين سبع إلى أحدى عشرة سنة </a:t>
            </a:r>
            <a:r>
              <a:rPr lang="ar-SA" b="1" dirty="0" smtClean="0">
                <a:solidFill>
                  <a:schemeClr val="hlink"/>
                </a:solidFill>
              </a:rPr>
              <a:t>.</a:t>
            </a:r>
          </a:p>
          <a:p>
            <a:endParaRPr lang="ar-SA" b="1" dirty="0">
              <a:solidFill>
                <a:schemeClr val="hlink"/>
              </a:solidFill>
            </a:endParaRPr>
          </a:p>
          <a:p>
            <a:r>
              <a:rPr lang="ar-SA" b="1" dirty="0" smtClean="0">
                <a:solidFill>
                  <a:schemeClr val="hlink"/>
                </a:solidFill>
              </a:rPr>
              <a:t>ويستطيع </a:t>
            </a:r>
            <a:r>
              <a:rPr lang="ar-SA" b="1" dirty="0">
                <a:solidFill>
                  <a:schemeClr val="hlink"/>
                </a:solidFill>
              </a:rPr>
              <a:t>الطفل في مرحلة العمليات المادية أن يمارس العمليات التي تدل على حدوث التفكير المنطقي إلا أنها مرتبطة على نحو وثيق بالأفعال المادية الملموسة. </a:t>
            </a:r>
          </a:p>
          <a:p>
            <a:pPr algn="r" rtl="1">
              <a:buFontTx/>
              <a:buNone/>
            </a:pPr>
            <a:endParaRPr lang="ar-SA" sz="2300" b="1" dirty="0">
              <a:solidFill>
                <a:schemeClr val="hlink"/>
              </a:solidFill>
            </a:endParaRPr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3- مرحلة العمليات الحسية ( 7 -11) </a:t>
            </a:r>
            <a:r>
              <a:rPr lang="ar-SA" sz="3600" b="1" dirty="0" smtClean="0">
                <a:solidFill>
                  <a:schemeClr val="hlink"/>
                </a:solidFill>
              </a:rPr>
              <a:t>: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371600"/>
            <a:ext cx="7778750" cy="4419600"/>
          </a:xfrm>
          <a:noFill/>
        </p:spPr>
        <p:txBody>
          <a:bodyPr>
            <a:normAutofit/>
          </a:bodyPr>
          <a:lstStyle/>
          <a:p>
            <a:pPr algn="r" rtl="1">
              <a:buFontTx/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وأهم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خصائص مرحلة العمليات المادية:</a:t>
            </a:r>
          </a:p>
          <a:p>
            <a:r>
              <a:rPr lang="ar-SA" b="1" dirty="0" smtClean="0">
                <a:solidFill>
                  <a:schemeClr val="hlink"/>
                </a:solidFill>
              </a:rPr>
              <a:t>الانتقال </a:t>
            </a:r>
            <a:r>
              <a:rPr lang="ar-SA" b="1" dirty="0">
                <a:solidFill>
                  <a:schemeClr val="hlink"/>
                </a:solidFill>
              </a:rPr>
              <a:t>من اللغة المتمركزة حول الذات إلى اللغة ذات الطابع الاجتماعي. </a:t>
            </a:r>
          </a:p>
          <a:p>
            <a:r>
              <a:rPr lang="ar-SA" b="1" dirty="0" smtClean="0">
                <a:solidFill>
                  <a:schemeClr val="hlink"/>
                </a:solidFill>
              </a:rPr>
              <a:t>يحدث </a:t>
            </a:r>
            <a:r>
              <a:rPr lang="ar-SA" b="1" dirty="0">
                <a:solidFill>
                  <a:schemeClr val="hlink"/>
                </a:solidFill>
              </a:rPr>
              <a:t>تفكير الأطفال من خلال استخدام الأشياء والموضوعات المادية الملموسة.  </a:t>
            </a:r>
          </a:p>
          <a:p>
            <a:r>
              <a:rPr lang="ar-SA" b="1" dirty="0" smtClean="0">
                <a:solidFill>
                  <a:schemeClr val="hlink"/>
                </a:solidFill>
              </a:rPr>
              <a:t>يتطور </a:t>
            </a:r>
            <a:r>
              <a:rPr lang="ar-SA" b="1" dirty="0">
                <a:solidFill>
                  <a:schemeClr val="hlink"/>
                </a:solidFill>
              </a:rPr>
              <a:t>مفهوم البقاء والاحتفاظ كتلة ووزنا وحجما. </a:t>
            </a:r>
          </a:p>
          <a:p>
            <a:r>
              <a:rPr lang="ar-SA" b="1" dirty="0" smtClean="0">
                <a:solidFill>
                  <a:schemeClr val="hlink"/>
                </a:solidFill>
              </a:rPr>
              <a:t>يتطور </a:t>
            </a:r>
            <a:r>
              <a:rPr lang="ar-SA" b="1" dirty="0">
                <a:solidFill>
                  <a:schemeClr val="hlink"/>
                </a:solidFill>
              </a:rPr>
              <a:t>مفهوم </a:t>
            </a:r>
            <a:r>
              <a:rPr lang="ar-SA" b="1" dirty="0" err="1">
                <a:solidFill>
                  <a:schemeClr val="hlink"/>
                </a:solidFill>
              </a:rPr>
              <a:t>المقلوبية</a:t>
            </a:r>
            <a:r>
              <a:rPr lang="ar-SA" b="1" dirty="0">
                <a:solidFill>
                  <a:schemeClr val="hlink"/>
                </a:solidFill>
              </a:rPr>
              <a:t> (المعكوسة) . </a:t>
            </a:r>
          </a:p>
          <a:p>
            <a:pPr algn="r" rtl="1">
              <a:buFontTx/>
              <a:buNone/>
            </a:pPr>
            <a:endParaRPr lang="ar-SA" sz="2300" b="1" dirty="0">
              <a:solidFill>
                <a:schemeClr val="hlink"/>
              </a:solidFill>
            </a:endParaRPr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3- مرحلة العمليات الحسية ( 7 -11) 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5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5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9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143000"/>
            <a:ext cx="7931150" cy="5562600"/>
          </a:xfrm>
          <a:noFill/>
        </p:spPr>
        <p:txBody>
          <a:bodyPr>
            <a:normAutofit/>
          </a:bodyPr>
          <a:lstStyle/>
          <a:p>
            <a:pPr algn="r" rtl="1">
              <a:buFontTx/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وأهم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خصائص مرحلة العمليات المادية:</a:t>
            </a:r>
          </a:p>
          <a:p>
            <a:r>
              <a:rPr lang="ar-SA" sz="2400" b="1" dirty="0" smtClean="0">
                <a:solidFill>
                  <a:schemeClr val="hlink"/>
                </a:solidFill>
              </a:rPr>
              <a:t>تتطور </a:t>
            </a:r>
            <a:r>
              <a:rPr lang="ar-SA" sz="2400" b="1" dirty="0">
                <a:solidFill>
                  <a:schemeClr val="hlink"/>
                </a:solidFill>
              </a:rPr>
              <a:t>عمليات التفكير في أكثر من طريقة أو بعد واحد. </a:t>
            </a:r>
            <a:endParaRPr lang="ar-SA" sz="2400" b="1" dirty="0" smtClean="0">
              <a:solidFill>
                <a:schemeClr val="hlink"/>
              </a:solidFill>
            </a:endParaRPr>
          </a:p>
          <a:p>
            <a:pPr>
              <a:buNone/>
            </a:pPr>
            <a:endParaRPr lang="ar-SA" sz="2400" b="1" dirty="0">
              <a:solidFill>
                <a:schemeClr val="hlink"/>
              </a:solidFill>
            </a:endParaRPr>
          </a:p>
          <a:p>
            <a:r>
              <a:rPr lang="ar-SA" sz="2400" b="1" dirty="0" smtClean="0">
                <a:solidFill>
                  <a:schemeClr val="hlink"/>
                </a:solidFill>
              </a:rPr>
              <a:t>تتطور </a:t>
            </a:r>
            <a:r>
              <a:rPr lang="ar-SA" sz="2400" b="1" dirty="0">
                <a:solidFill>
                  <a:schemeClr val="hlink"/>
                </a:solidFill>
              </a:rPr>
              <a:t>عمليات التجميع والتصنيف وتكوين المفاهيم. </a:t>
            </a:r>
            <a:endParaRPr lang="ar-SA" sz="2400" b="1" dirty="0" smtClean="0">
              <a:solidFill>
                <a:schemeClr val="hlink"/>
              </a:solidFill>
            </a:endParaRPr>
          </a:p>
          <a:p>
            <a:pPr>
              <a:buNone/>
            </a:pPr>
            <a:endParaRPr lang="ar-SA" sz="2400" b="1" dirty="0">
              <a:solidFill>
                <a:schemeClr val="hlink"/>
              </a:solidFill>
            </a:endParaRPr>
          </a:p>
          <a:p>
            <a:r>
              <a:rPr lang="ar-SA" sz="2400" b="1" dirty="0" smtClean="0">
                <a:solidFill>
                  <a:schemeClr val="hlink"/>
                </a:solidFill>
              </a:rPr>
              <a:t>يمكنه </a:t>
            </a:r>
            <a:r>
              <a:rPr lang="ar-SA" sz="2400" b="1" dirty="0">
                <a:solidFill>
                  <a:schemeClr val="hlink"/>
                </a:solidFill>
              </a:rPr>
              <a:t>القيام بالعمليات </a:t>
            </a:r>
            <a:r>
              <a:rPr lang="ar-SA" sz="2400" b="1" dirty="0" smtClean="0">
                <a:solidFill>
                  <a:schemeClr val="hlink"/>
                </a:solidFill>
              </a:rPr>
              <a:t>المنطقية(الجمع -الطرح -</a:t>
            </a:r>
            <a:r>
              <a:rPr lang="ar-SA" sz="2400" b="1" dirty="0" err="1" smtClean="0">
                <a:solidFill>
                  <a:schemeClr val="hlink"/>
                </a:solidFill>
              </a:rPr>
              <a:t>القسمه</a:t>
            </a:r>
            <a:r>
              <a:rPr lang="ar-SA" sz="2400" b="1" dirty="0" smtClean="0">
                <a:solidFill>
                  <a:schemeClr val="hlink"/>
                </a:solidFill>
              </a:rPr>
              <a:t> </a:t>
            </a:r>
            <a:r>
              <a:rPr lang="ar-SA" sz="2400" b="1" dirty="0">
                <a:solidFill>
                  <a:schemeClr val="hlink"/>
                </a:solidFill>
              </a:rPr>
              <a:t>- </a:t>
            </a:r>
            <a:r>
              <a:rPr lang="ar-SA" sz="2400" b="1" dirty="0" smtClean="0">
                <a:solidFill>
                  <a:schemeClr val="hlink"/>
                </a:solidFill>
              </a:rPr>
              <a:t>التعاكس </a:t>
            </a:r>
            <a:r>
              <a:rPr lang="ar-SA" sz="2400" b="1" dirty="0">
                <a:solidFill>
                  <a:schemeClr val="hlink"/>
                </a:solidFill>
              </a:rPr>
              <a:t>) </a:t>
            </a:r>
            <a:r>
              <a:rPr lang="ar-SA" sz="2400" b="1" dirty="0" smtClean="0">
                <a:solidFill>
                  <a:schemeClr val="hlink"/>
                </a:solidFill>
              </a:rPr>
              <a:t>.</a:t>
            </a:r>
          </a:p>
          <a:p>
            <a:pPr>
              <a:buNone/>
            </a:pPr>
            <a:endParaRPr lang="ar-SA" sz="2400" b="1" dirty="0">
              <a:solidFill>
                <a:schemeClr val="hlink"/>
              </a:solidFill>
            </a:endParaRPr>
          </a:p>
          <a:p>
            <a:r>
              <a:rPr lang="ar-SA" sz="2400" b="1" dirty="0" smtClean="0">
                <a:solidFill>
                  <a:schemeClr val="hlink"/>
                </a:solidFill>
              </a:rPr>
              <a:t>يمكنه </a:t>
            </a:r>
            <a:r>
              <a:rPr lang="ar-SA" sz="2400" b="1" dirty="0">
                <a:solidFill>
                  <a:schemeClr val="hlink"/>
                </a:solidFill>
              </a:rPr>
              <a:t>القيام بالعمليات تحت المنطقية </a:t>
            </a:r>
            <a:r>
              <a:rPr lang="ar-SA" sz="2400" b="1" dirty="0" smtClean="0">
                <a:solidFill>
                  <a:schemeClr val="hlink"/>
                </a:solidFill>
              </a:rPr>
              <a:t>(ملاحظة </a:t>
            </a:r>
            <a:r>
              <a:rPr lang="ar-SA" sz="2400" b="1" dirty="0">
                <a:solidFill>
                  <a:schemeClr val="hlink"/>
                </a:solidFill>
              </a:rPr>
              <a:t>– قياس </a:t>
            </a:r>
            <a:r>
              <a:rPr lang="ar-SA" sz="2400" b="1" dirty="0" smtClean="0">
                <a:solidFill>
                  <a:schemeClr val="hlink"/>
                </a:solidFill>
              </a:rPr>
              <a:t>– تصنيف </a:t>
            </a:r>
            <a:r>
              <a:rPr lang="ar-SA" sz="2400" b="1" dirty="0">
                <a:solidFill>
                  <a:schemeClr val="hlink"/>
                </a:solidFill>
              </a:rPr>
              <a:t>) . </a:t>
            </a:r>
            <a:endParaRPr lang="ar-SA" sz="2400" b="1" dirty="0" smtClean="0">
              <a:solidFill>
                <a:schemeClr val="hlink"/>
              </a:solidFill>
            </a:endParaRPr>
          </a:p>
          <a:p>
            <a:pPr>
              <a:buNone/>
            </a:pPr>
            <a:endParaRPr lang="ar-SA" sz="2400" b="1" dirty="0">
              <a:solidFill>
                <a:schemeClr val="hlink"/>
              </a:solidFill>
            </a:endParaRPr>
          </a:p>
          <a:p>
            <a:r>
              <a:rPr lang="ar-SA" sz="2400" b="1" dirty="0" smtClean="0">
                <a:solidFill>
                  <a:schemeClr val="hlink"/>
                </a:solidFill>
              </a:rPr>
              <a:t>لا </a:t>
            </a:r>
            <a:r>
              <a:rPr lang="ar-SA" sz="2400" b="1" dirty="0">
                <a:solidFill>
                  <a:schemeClr val="hlink"/>
                </a:solidFill>
              </a:rPr>
              <a:t>يستطيع الطفل فرض الفروض فعادة ما ينساق خلف فرض واحد </a:t>
            </a:r>
            <a:r>
              <a:rPr lang="ar-SA" sz="2400" b="1" dirty="0" smtClean="0">
                <a:solidFill>
                  <a:schemeClr val="hlink"/>
                </a:solidFill>
              </a:rPr>
              <a:t>.</a:t>
            </a:r>
          </a:p>
          <a:p>
            <a:pPr>
              <a:buNone/>
            </a:pPr>
            <a:endParaRPr lang="ar-SA" sz="2400" b="1" dirty="0">
              <a:solidFill>
                <a:schemeClr val="hlink"/>
              </a:solidFill>
            </a:endParaRPr>
          </a:p>
          <a:p>
            <a:r>
              <a:rPr lang="ar-SA" sz="2400" b="1" dirty="0" smtClean="0">
                <a:solidFill>
                  <a:schemeClr val="hlink"/>
                </a:solidFill>
              </a:rPr>
              <a:t>ينمو </a:t>
            </a:r>
            <a:r>
              <a:rPr lang="ar-SA" sz="2400" b="1" dirty="0">
                <a:solidFill>
                  <a:schemeClr val="hlink"/>
                </a:solidFill>
              </a:rPr>
              <a:t>مفهوم الزمن ( ماضي – حاضر – مستقبل ) .</a:t>
            </a:r>
          </a:p>
          <a:p>
            <a:pPr algn="r" rtl="1">
              <a:buFontTx/>
              <a:buNone/>
            </a:pPr>
            <a:endParaRPr lang="ar-SA" sz="2300" b="1" dirty="0">
              <a:solidFill>
                <a:schemeClr val="hlink"/>
              </a:solidFill>
            </a:endParaRPr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3- مرحلة العمليات الحسية ( 7 -11) 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9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95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5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95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95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95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95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066800" y="1371600"/>
            <a:ext cx="7778750" cy="5257800"/>
          </a:xfrm>
          <a:noFill/>
        </p:spPr>
        <p:txBody>
          <a:bodyPr>
            <a:normAutofit/>
          </a:bodyPr>
          <a:lstStyle/>
          <a:p>
            <a:pPr algn="r" rtl="1">
              <a:buFontTx/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من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ابرز خصائص هذه المرحلة. التي يمكن تمييزها بالتالي :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800" b="1" dirty="0">
                <a:solidFill>
                  <a:schemeClr val="hlink"/>
                </a:solidFill>
              </a:rPr>
              <a:t> </a:t>
            </a:r>
            <a:r>
              <a:rPr lang="ar-SA" sz="2800" b="1" dirty="0" smtClean="0">
                <a:solidFill>
                  <a:schemeClr val="hlink"/>
                </a:solidFill>
              </a:rPr>
              <a:t>- يدرك الفرد أن الطرق والوسائل في المرحلة السابقة غير كافية لحل مشاكله فيقل اعتماده عليها بمعالجة الأشياء المادية. </a:t>
            </a:r>
          </a:p>
          <a:p>
            <a:pPr>
              <a:buNone/>
            </a:pPr>
            <a:endParaRPr lang="ar-SA" sz="2800" b="1" dirty="0" smtClean="0">
              <a:solidFill>
                <a:schemeClr val="hlink"/>
              </a:solidFill>
            </a:endParaRPr>
          </a:p>
          <a:p>
            <a:r>
              <a:rPr lang="ar-SA" sz="2800" b="1" dirty="0" smtClean="0">
                <a:solidFill>
                  <a:schemeClr val="hlink"/>
                </a:solidFill>
              </a:rPr>
              <a:t>- تطور القدرة على تخيل الاحتمالات قبل تقديم الحلول العملية لهذا الموقف. </a:t>
            </a:r>
          </a:p>
          <a:p>
            <a:pPr>
              <a:buNone/>
            </a:pPr>
            <a:endParaRPr lang="ar-SA" sz="2800" b="1" dirty="0" smtClean="0">
              <a:solidFill>
                <a:schemeClr val="hlink"/>
              </a:solidFill>
            </a:endParaRPr>
          </a:p>
          <a:p>
            <a:r>
              <a:rPr lang="ar-SA" sz="2800" b="1" dirty="0" smtClean="0">
                <a:solidFill>
                  <a:schemeClr val="hlink"/>
                </a:solidFill>
              </a:rPr>
              <a:t>- يقل اعتماده على الحقائق والأشياء المادية. </a:t>
            </a:r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مرحلة</a:t>
            </a:r>
            <a:r>
              <a:rPr lang="ar-SA" sz="4400" b="1" dirty="0" smtClean="0">
                <a:solidFill>
                  <a:schemeClr val="hlink"/>
                </a:solidFill>
              </a:rPr>
              <a:t> </a:t>
            </a:r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العمليات المجردة  ( 11 – فما فوق):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066800" y="1371600"/>
            <a:ext cx="7778750" cy="5257800"/>
          </a:xfrm>
          <a:noFill/>
        </p:spPr>
        <p:txBody>
          <a:bodyPr>
            <a:normAutofit/>
          </a:bodyPr>
          <a:lstStyle/>
          <a:p>
            <a:pPr algn="r" rtl="1">
              <a:buFontTx/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من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ابرز خصائص هذه المرحلة. التي يمكن تمييزها بالتالي :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800" dirty="0" smtClean="0">
                <a:solidFill>
                  <a:schemeClr val="hlink"/>
                </a:solidFill>
              </a:rPr>
              <a:t>- </a:t>
            </a:r>
            <a:r>
              <a:rPr lang="ar-SA" sz="2800" b="1" dirty="0" smtClean="0">
                <a:solidFill>
                  <a:schemeClr val="hlink"/>
                </a:solidFill>
              </a:rPr>
              <a:t>القدرة على وضع الفرضيات وفحصها وملاحظة النتائج ووصفها بإشكال منطقية. </a:t>
            </a:r>
          </a:p>
          <a:p>
            <a:endParaRPr lang="ar-SA" sz="2800" b="1" dirty="0" smtClean="0">
              <a:solidFill>
                <a:schemeClr val="hlink"/>
              </a:solidFill>
            </a:endParaRPr>
          </a:p>
          <a:p>
            <a:r>
              <a:rPr lang="ar-SA" sz="2800" b="1" dirty="0" smtClean="0">
                <a:solidFill>
                  <a:schemeClr val="hlink"/>
                </a:solidFill>
              </a:rPr>
              <a:t>- يمكنه أن يفكر تفكيرا منطقياً بشكل أفضل ، فيقوم بالعمليات العقلية التالية : </a:t>
            </a:r>
          </a:p>
          <a:p>
            <a:pPr>
              <a:buNone/>
            </a:pPr>
            <a:r>
              <a:rPr lang="ar-SA" sz="2800" b="1" dirty="0" smtClean="0">
                <a:solidFill>
                  <a:schemeClr val="hlink"/>
                </a:solidFill>
              </a:rPr>
              <a:t>- الاستنتاج .                       - القياس .</a:t>
            </a:r>
          </a:p>
          <a:p>
            <a:pPr>
              <a:buNone/>
            </a:pPr>
            <a:r>
              <a:rPr lang="ar-SA" sz="2800" b="1" dirty="0" smtClean="0">
                <a:solidFill>
                  <a:schemeClr val="hlink"/>
                </a:solidFill>
              </a:rPr>
              <a:t>- الاستدلال .                       - ضبط المتغيرات </a:t>
            </a:r>
          </a:p>
          <a:p>
            <a:pPr>
              <a:buNone/>
            </a:pPr>
            <a:r>
              <a:rPr lang="ar-SA" sz="2800" b="1" dirty="0" smtClean="0">
                <a:solidFill>
                  <a:schemeClr val="hlink"/>
                </a:solidFill>
              </a:rPr>
              <a:t>- التصنيف .                        - التفكير التأملي .</a:t>
            </a:r>
          </a:p>
          <a:p>
            <a:pPr>
              <a:buNone/>
            </a:pPr>
            <a:r>
              <a:rPr lang="ar-SA" sz="2800" b="1" dirty="0" smtClean="0">
                <a:solidFill>
                  <a:schemeClr val="hlink"/>
                </a:solidFill>
              </a:rPr>
              <a:t>- النقد .</a:t>
            </a:r>
            <a:r>
              <a:rPr lang="en-US" sz="2800" b="1" dirty="0" smtClean="0">
                <a:solidFill>
                  <a:schemeClr val="hlink"/>
                </a:solidFill>
              </a:rPr>
              <a:t> </a:t>
            </a:r>
            <a:endParaRPr lang="ar-SA" sz="2800" b="1" dirty="0">
              <a:solidFill>
                <a:schemeClr val="hlink"/>
              </a:solidFill>
            </a:endParaRPr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مرحلة</a:t>
            </a:r>
            <a:r>
              <a:rPr lang="ar-SA" sz="4400" b="1" dirty="0" smtClean="0">
                <a:solidFill>
                  <a:schemeClr val="hlink"/>
                </a:solidFill>
              </a:rPr>
              <a:t> </a:t>
            </a:r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العمليات المجردة  ( 11 – فما فوق):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143000" y="1219200"/>
            <a:ext cx="7702550" cy="5638800"/>
          </a:xfrm>
          <a:noFill/>
        </p:spPr>
        <p:txBody>
          <a:bodyPr>
            <a:normAutofit/>
          </a:bodyPr>
          <a:lstStyle/>
          <a:p>
            <a:pPr rtl="1"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hlink"/>
                </a:solidFill>
              </a:rPr>
              <a:t>أهمية </a:t>
            </a:r>
            <a:r>
              <a:rPr lang="ar-SA" sz="2400" b="1" dirty="0">
                <a:solidFill>
                  <a:schemeClr val="hlink"/>
                </a:solidFill>
              </a:rPr>
              <a:t>التوازن ( شبيهة بما ذكرناه في نموذج </a:t>
            </a:r>
            <a:r>
              <a:rPr lang="ar-SA" sz="2400" b="1" dirty="0" err="1">
                <a:solidFill>
                  <a:schemeClr val="hlink"/>
                </a:solidFill>
              </a:rPr>
              <a:t>أوزبل</a:t>
            </a:r>
            <a:r>
              <a:rPr lang="ar-SA" sz="2400" b="1" dirty="0">
                <a:solidFill>
                  <a:schemeClr val="hlink"/>
                </a:solidFill>
              </a:rPr>
              <a:t> فيما يتعلق بالخلفية العلمية لدى </a:t>
            </a:r>
            <a:r>
              <a:rPr lang="ar-SA" sz="2400" b="1" dirty="0" smtClean="0">
                <a:solidFill>
                  <a:schemeClr val="hlink"/>
                </a:solidFill>
              </a:rPr>
              <a:t>الطفل). </a:t>
            </a:r>
          </a:p>
          <a:p>
            <a:pPr rtl="1">
              <a:buFont typeface="Arial" pitchFamily="34" charset="0"/>
              <a:buChar char="•"/>
            </a:pPr>
            <a:endParaRPr lang="ar-SA" sz="2400" b="1" dirty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hlink"/>
                </a:solidFill>
              </a:rPr>
              <a:t>الاهتمام </a:t>
            </a:r>
            <a:r>
              <a:rPr lang="ar-SA" sz="2400" b="1" dirty="0">
                <a:solidFill>
                  <a:schemeClr val="hlink"/>
                </a:solidFill>
              </a:rPr>
              <a:t>بطرق التدريس التي تعتمد على التلميذ وليس المعلم فقط . </a:t>
            </a:r>
          </a:p>
          <a:p>
            <a:pPr rtl="1">
              <a:buFont typeface="Arial" pitchFamily="34" charset="0"/>
              <a:buChar char="•"/>
            </a:pPr>
            <a:r>
              <a:rPr lang="ar-SA" sz="2400" b="1" dirty="0" err="1" smtClean="0">
                <a:solidFill>
                  <a:schemeClr val="hlink"/>
                </a:solidFill>
              </a:rPr>
              <a:t>الا</a:t>
            </a:r>
            <a:r>
              <a:rPr lang="ar-SA" sz="2400" b="1" dirty="0" smtClean="0">
                <a:solidFill>
                  <a:schemeClr val="hlink"/>
                </a:solidFill>
              </a:rPr>
              <a:t> </a:t>
            </a:r>
            <a:r>
              <a:rPr lang="ar-SA" sz="2400" b="1" dirty="0">
                <a:solidFill>
                  <a:schemeClr val="hlink"/>
                </a:solidFill>
              </a:rPr>
              <a:t>ينشغل المعلم بتعليم الطفل ما لا يطيقه مثل : تعليمه الضرب والقسمة في مرحلة ما قبل العمليات . </a:t>
            </a:r>
            <a:endParaRPr lang="ar-SA" sz="2400" b="1" dirty="0" smtClean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endParaRPr lang="ar-SA" sz="2400" b="1" dirty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hlink"/>
                </a:solidFill>
              </a:rPr>
              <a:t>اهتمام </a:t>
            </a:r>
            <a:r>
              <a:rPr lang="ar-SA" sz="2400" b="1" dirty="0">
                <a:solidFill>
                  <a:schemeClr val="hlink"/>
                </a:solidFill>
              </a:rPr>
              <a:t>المعلم بالوسائل التعليمية وخاصة في المرحلة الثالثة ( الحسية ) </a:t>
            </a:r>
            <a:endParaRPr lang="ar-SA" sz="2400" b="1" dirty="0" smtClean="0">
              <a:solidFill>
                <a:schemeClr val="hlink"/>
              </a:solidFill>
            </a:endParaRPr>
          </a:p>
          <a:p>
            <a:pPr rtl="1">
              <a:buNone/>
            </a:pPr>
            <a:endParaRPr lang="ar-SA" sz="2400" b="1" dirty="0">
              <a:solidFill>
                <a:schemeClr val="hlink"/>
              </a:solidFill>
            </a:endParaRPr>
          </a:p>
          <a:p>
            <a:pPr rtl="1"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hlink"/>
                </a:solidFill>
              </a:rPr>
              <a:t>يستطيع </a:t>
            </a:r>
            <a:r>
              <a:rPr lang="ar-SA" sz="2400" b="1" dirty="0">
                <a:solidFill>
                  <a:schemeClr val="hlink"/>
                </a:solidFill>
              </a:rPr>
              <a:t>المعلم استثمار وتقليل تمركز الطفل حول الذات وذلك في المرحلة الثالثة ( الحسية ) ، بأن يستخدم فيوفر الطرق التي تعتمد على التفاعل بين الطلبة </a:t>
            </a:r>
            <a:r>
              <a:rPr lang="ar-SA" sz="2400" b="1" dirty="0" smtClean="0">
                <a:solidFill>
                  <a:schemeClr val="hlink"/>
                </a:solidFill>
              </a:rPr>
              <a:t>ومعلمهم</a:t>
            </a:r>
            <a:endParaRPr lang="ar-SA" sz="2400" b="1" dirty="0">
              <a:solidFill>
                <a:schemeClr val="hlink"/>
              </a:solidFill>
            </a:endParaRPr>
          </a:p>
          <a:p>
            <a:pPr algn="r" rtl="1">
              <a:buFontTx/>
              <a:buNone/>
            </a:pPr>
            <a:endParaRPr lang="ar-SA" sz="2800" b="1" dirty="0">
              <a:solidFill>
                <a:schemeClr val="hlink"/>
              </a:solidFill>
            </a:endParaRPr>
          </a:p>
        </p:txBody>
      </p:sp>
      <p:sp>
        <p:nvSpPr>
          <p:cNvPr id="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أهمية نظرية </a:t>
            </a:r>
            <a:r>
              <a:rPr lang="ar-SA" sz="4400" b="1" dirty="0" err="1" smtClean="0">
                <a:solidFill>
                  <a:schemeClr val="accent1">
                    <a:lumMod val="75000"/>
                  </a:schemeClr>
                </a:solidFill>
              </a:rPr>
              <a:t>بياجيه</a:t>
            </a:r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</a:rPr>
              <a:t> التطبيقية 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1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16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16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6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6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47800" y="152400"/>
            <a:ext cx="7498080" cy="1143000"/>
          </a:xfrm>
        </p:spPr>
        <p:txBody>
          <a:bodyPr/>
          <a:lstStyle/>
          <a:p>
            <a:pPr algn="ctr"/>
            <a:r>
              <a:rPr lang="ar-SA" sz="6000" b="1" dirty="0">
                <a:solidFill>
                  <a:schemeClr val="accent1">
                    <a:lumMod val="75000"/>
                  </a:schemeClr>
                </a:solidFill>
              </a:rPr>
              <a:t>مقدمة</a:t>
            </a:r>
            <a:endParaRPr lang="en-US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90599" y="1295400"/>
            <a:ext cx="7851775" cy="5334000"/>
          </a:xfrm>
          <a:noFill/>
        </p:spPr>
        <p:txBody>
          <a:bodyPr>
            <a:normAutofit/>
          </a:bodyPr>
          <a:lstStyle/>
          <a:p>
            <a:pPr rtl="1">
              <a:buFont typeface="Wingdings" pitchFamily="2" charset="2"/>
              <a:buNone/>
            </a:pPr>
            <a:r>
              <a:rPr lang="ar-SA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   إن مفهوم الطاقة لا يمكن مشاهدته ولكن يمكن الاستدلال على وجوده من آثاره </a:t>
            </a:r>
            <a:r>
              <a:rPr lang="ar-SA" b="1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rtl="1">
              <a:buFont typeface="Wingdings" pitchFamily="2" charset="2"/>
              <a:buNone/>
            </a:pPr>
            <a:endParaRPr lang="ar-SA" b="1" dirty="0">
              <a:solidFill>
                <a:schemeClr val="hlin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ar-SA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وكذلك التعلم عملية غير مرئية ولكن يمكن </a:t>
            </a:r>
            <a:r>
              <a:rPr lang="ar-SA" b="1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الاستدلال عليها </a:t>
            </a:r>
            <a:r>
              <a:rPr lang="ar-SA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من آثارها في سلوك المتعلمين  </a:t>
            </a:r>
            <a:r>
              <a:rPr lang="ar-SA" b="1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ar-SA" b="1" dirty="0">
              <a:solidFill>
                <a:schemeClr val="hlink"/>
              </a:solidFill>
              <a:latin typeface="Arial" pitchFamily="34" charset="0"/>
              <a:cs typeface="Arial" pitchFamily="34" charset="0"/>
            </a:endParaRPr>
          </a:p>
          <a:p>
            <a:pPr rtl="1">
              <a:buFont typeface="Wingdings" pitchFamily="2" charset="2"/>
              <a:buNone/>
            </a:pPr>
            <a:r>
              <a:rPr lang="ar-SA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  ولذلك 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عُـرف التـعلم بأنه : </a:t>
            </a:r>
            <a:r>
              <a:rPr lang="ar-SA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تغير في السلوك ينتج عن مواجهة مثيرات معينة   .</a:t>
            </a:r>
            <a:endParaRPr lang="en-US" b="1" dirty="0">
              <a:solidFill>
                <a:schemeClr val="hlin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dirty="0">
                <a:solidFill>
                  <a:schemeClr val="accent1">
                    <a:lumMod val="75000"/>
                  </a:schemeClr>
                </a:solidFill>
              </a:rPr>
              <a:t>شروط التعلم الجيد</a:t>
            </a:r>
            <a:endParaRPr 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37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90599" y="1447800"/>
            <a:ext cx="7851775" cy="5181600"/>
          </a:xfrm>
          <a:noFill/>
        </p:spPr>
        <p:txBody>
          <a:bodyPr>
            <a:normAutofit/>
          </a:bodyPr>
          <a:lstStyle/>
          <a:p>
            <a:pPr rtl="1">
              <a:buFont typeface="Wingdings" pitchFamily="2" charset="2"/>
              <a:buNone/>
            </a:pPr>
            <a:r>
              <a:rPr lang="ar-SA" sz="4800" b="1" dirty="0">
                <a:solidFill>
                  <a:schemeClr val="hlink"/>
                </a:solidFill>
              </a:rPr>
              <a:t>  </a:t>
            </a:r>
            <a:endParaRPr lang="ar-SA" sz="4000" b="1" dirty="0">
              <a:solidFill>
                <a:schemeClr val="hlink"/>
              </a:solidFill>
            </a:endParaRPr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dirty="0">
                <a:solidFill>
                  <a:schemeClr val="accent1">
                    <a:lumMod val="75000"/>
                  </a:schemeClr>
                </a:solidFill>
              </a:rPr>
              <a:t>شروط التعلم الجيد</a:t>
            </a:r>
            <a:endParaRPr 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37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90599" y="1447800"/>
            <a:ext cx="7851775" cy="5181600"/>
          </a:xfrm>
          <a:noFill/>
        </p:spPr>
        <p:txBody>
          <a:bodyPr>
            <a:normAutofit/>
          </a:bodyPr>
          <a:lstStyle/>
          <a:p>
            <a:pPr rtl="1">
              <a:buFont typeface="Wingdings" pitchFamily="2" charset="2"/>
              <a:buNone/>
            </a:pPr>
            <a:r>
              <a:rPr lang="ar-SA" sz="4800" b="1" dirty="0">
                <a:solidFill>
                  <a:schemeClr val="hlink"/>
                </a:solidFill>
              </a:rPr>
              <a:t>    </a:t>
            </a:r>
            <a:r>
              <a:rPr lang="ar-SA" sz="4000" b="1" dirty="0">
                <a:solidFill>
                  <a:schemeClr val="hlink"/>
                </a:solidFill>
              </a:rPr>
              <a:t>1- النضج : ويقصد </a:t>
            </a:r>
            <a:r>
              <a:rPr lang="ar-SA" sz="4000" b="1" dirty="0" err="1">
                <a:solidFill>
                  <a:schemeClr val="hlink"/>
                </a:solidFill>
              </a:rPr>
              <a:t>به</a:t>
            </a:r>
            <a:r>
              <a:rPr lang="ar-SA" sz="4000" b="1" dirty="0">
                <a:solidFill>
                  <a:schemeClr val="hlink"/>
                </a:solidFill>
              </a:rPr>
              <a:t> توفر القدرات الطبيعية العقلية أو الانفعالية أو الجسمية اللازمة لحدوث التعلم </a:t>
            </a:r>
            <a:r>
              <a:rPr lang="ar-SA" sz="4000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buFont typeface="Wingdings" pitchFamily="2" charset="2"/>
              <a:buNone/>
            </a:pPr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مثال:</a:t>
            </a:r>
            <a:endParaRPr lang="ar-SA" sz="4000" b="1" dirty="0">
              <a:solidFill>
                <a:schemeClr val="accent1">
                  <a:lumMod val="75000"/>
                </a:schemeClr>
              </a:solidFill>
            </a:endParaRPr>
          </a:p>
          <a:p>
            <a:pPr rtl="1">
              <a:buFont typeface="Wingdings" pitchFamily="2" charset="2"/>
              <a:buNone/>
            </a:pPr>
            <a:r>
              <a:rPr lang="en-US" sz="4000" dirty="0">
                <a:solidFill>
                  <a:schemeClr val="hlink"/>
                </a:solidFill>
              </a:rPr>
              <a:t> </a:t>
            </a:r>
            <a:r>
              <a:rPr lang="ar-SA" sz="4000" dirty="0">
                <a:solidFill>
                  <a:schemeClr val="hlink"/>
                </a:solidFill>
              </a:rPr>
              <a:t>   </a:t>
            </a:r>
            <a:r>
              <a:rPr lang="ar-SA" sz="4000" b="1" dirty="0" smtClean="0">
                <a:solidFill>
                  <a:schemeClr val="hlink"/>
                </a:solidFill>
              </a:rPr>
              <a:t>فالطفل لا </a:t>
            </a:r>
            <a:r>
              <a:rPr lang="ar-SA" sz="4000" b="1" dirty="0">
                <a:solidFill>
                  <a:schemeClr val="hlink"/>
                </a:solidFill>
              </a:rPr>
              <a:t>ينبـغي تـعليمه </a:t>
            </a:r>
            <a:r>
              <a:rPr lang="ar-SA" sz="4000" b="1" dirty="0" smtClean="0">
                <a:solidFill>
                  <a:schemeClr val="hlink"/>
                </a:solidFill>
              </a:rPr>
              <a:t>الكتابة </a:t>
            </a:r>
            <a:r>
              <a:rPr lang="ar-SA" sz="4000" b="1" dirty="0">
                <a:solidFill>
                  <a:schemeClr val="hlink"/>
                </a:solidFill>
              </a:rPr>
              <a:t>قبل عامه الخامس </a:t>
            </a:r>
            <a:r>
              <a:rPr lang="ar-SA" sz="4000" b="1" dirty="0" smtClean="0">
                <a:solidFill>
                  <a:schemeClr val="hlink"/>
                </a:solidFill>
              </a:rPr>
              <a:t>.</a:t>
            </a:r>
            <a:endParaRPr lang="ar-SA" sz="40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dirty="0">
                <a:solidFill>
                  <a:schemeClr val="accent1">
                    <a:lumMod val="75000"/>
                  </a:schemeClr>
                </a:solidFill>
              </a:rPr>
              <a:t>شروط التعلم الجيد</a:t>
            </a:r>
            <a:endParaRPr 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47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14399" y="1447800"/>
            <a:ext cx="7927975" cy="5181600"/>
          </a:xfrm>
          <a:noFill/>
        </p:spPr>
        <p:txBody>
          <a:bodyPr/>
          <a:lstStyle/>
          <a:p>
            <a:pPr rtl="1">
              <a:buFont typeface="Wingdings" pitchFamily="2" charset="2"/>
              <a:buNone/>
            </a:pPr>
            <a:r>
              <a:rPr lang="ar-SA" sz="4800" b="1" dirty="0">
                <a:solidFill>
                  <a:schemeClr val="hlink"/>
                </a:solidFill>
              </a:rPr>
              <a:t>    </a:t>
            </a:r>
            <a:r>
              <a:rPr lang="ar-SA" sz="4000" b="1" dirty="0">
                <a:solidFill>
                  <a:schemeClr val="hlink"/>
                </a:solidFill>
              </a:rPr>
              <a:t>2- الدافعية : ويقصد </a:t>
            </a:r>
            <a:r>
              <a:rPr lang="ar-SA" sz="4000" b="1" dirty="0" err="1">
                <a:solidFill>
                  <a:schemeClr val="hlink"/>
                </a:solidFill>
              </a:rPr>
              <a:t>بها</a:t>
            </a:r>
            <a:r>
              <a:rPr lang="ar-SA" sz="4000" b="1" dirty="0">
                <a:solidFill>
                  <a:schemeClr val="hlink"/>
                </a:solidFill>
              </a:rPr>
              <a:t> : وجود مثير أو دافع أو حافز للتعلم لدى المتعلم </a:t>
            </a:r>
            <a:r>
              <a:rPr lang="ar-SA" sz="4000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buFont typeface="Wingdings" pitchFamily="2" charset="2"/>
              <a:buNone/>
            </a:pPr>
            <a:endParaRPr lang="ar-SA" sz="4000" b="1" dirty="0">
              <a:solidFill>
                <a:schemeClr val="hlink"/>
              </a:solidFill>
            </a:endParaRPr>
          </a:p>
          <a:p>
            <a:pPr rtl="1">
              <a:buFont typeface="Wingdings" pitchFamily="2" charset="2"/>
              <a:buNone/>
            </a:pPr>
            <a:r>
              <a:rPr lang="en-US" sz="4000" dirty="0">
                <a:solidFill>
                  <a:schemeClr val="hlink"/>
                </a:solidFill>
              </a:rPr>
              <a:t> </a:t>
            </a:r>
            <a:r>
              <a:rPr lang="ar-SA" sz="4000" dirty="0">
                <a:solidFill>
                  <a:schemeClr val="hlink"/>
                </a:solidFill>
              </a:rPr>
              <a:t>  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</a:rPr>
              <a:t>و</a:t>
            </a:r>
            <a:r>
              <a:rPr lang="ar-SA" sz="4000" b="1" dirty="0">
                <a:solidFill>
                  <a:schemeClr val="accent1">
                    <a:lumMod val="75000"/>
                  </a:schemeClr>
                </a:solidFill>
              </a:rPr>
              <a:t>من أمثلتها :</a:t>
            </a:r>
          </a:p>
          <a:p>
            <a:pPr rtl="1">
              <a:buFont typeface="Wingdings" pitchFamily="2" charset="2"/>
              <a:buNone/>
            </a:pPr>
            <a:r>
              <a:rPr lang="ar-SA" sz="4000" b="1" dirty="0">
                <a:solidFill>
                  <a:schemeClr val="hlink"/>
                </a:solidFill>
              </a:rPr>
              <a:t>    - الثواب والعقاب  </a:t>
            </a:r>
            <a:r>
              <a:rPr lang="ar-SA" sz="4000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buFont typeface="Wingdings" pitchFamily="2" charset="2"/>
              <a:buNone/>
            </a:pPr>
            <a:r>
              <a:rPr lang="ar-SA" sz="4000" b="1" dirty="0" smtClean="0">
                <a:solidFill>
                  <a:schemeClr val="hlink"/>
                </a:solidFill>
              </a:rPr>
              <a:t>    - النجاح والفشل  .</a:t>
            </a:r>
          </a:p>
          <a:p>
            <a:pPr>
              <a:buNone/>
            </a:pPr>
            <a:r>
              <a:rPr lang="ar-SA" sz="4000" b="1" dirty="0" smtClean="0">
                <a:solidFill>
                  <a:schemeClr val="hlink"/>
                </a:solidFill>
              </a:rPr>
              <a:t>    - الأهداف التعليمية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dirty="0">
                <a:solidFill>
                  <a:schemeClr val="accent1">
                    <a:lumMod val="75000"/>
                  </a:schemeClr>
                </a:solidFill>
              </a:rPr>
              <a:t>شروط التعلم الجيد</a:t>
            </a:r>
            <a:endParaRPr 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57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90599" y="1447800"/>
            <a:ext cx="7851775" cy="5181600"/>
          </a:xfrm>
          <a:noFill/>
        </p:spPr>
        <p:txBody>
          <a:bodyPr>
            <a:normAutofit/>
          </a:bodyPr>
          <a:lstStyle/>
          <a:p>
            <a:pPr rtl="1">
              <a:buFont typeface="Wingdings" pitchFamily="2" charset="2"/>
              <a:buNone/>
            </a:pPr>
            <a:r>
              <a:rPr lang="ar-SA" sz="4800" b="1" dirty="0">
                <a:solidFill>
                  <a:schemeClr val="hlink"/>
                </a:solidFill>
              </a:rPr>
              <a:t>    </a:t>
            </a:r>
            <a:r>
              <a:rPr lang="ar-SA" sz="3700" b="1" dirty="0">
                <a:solidFill>
                  <a:schemeClr val="hlink"/>
                </a:solidFill>
              </a:rPr>
              <a:t>3- </a:t>
            </a:r>
            <a:r>
              <a:rPr lang="ar-SA" sz="3700" b="1" dirty="0"/>
              <a:t>الممارسة </a:t>
            </a:r>
            <a:r>
              <a:rPr lang="ar-SA" sz="3700" b="1" dirty="0" smtClean="0"/>
              <a:t>ويقصد </a:t>
            </a:r>
            <a:r>
              <a:rPr lang="ar-SA" sz="3700" b="1" dirty="0" err="1"/>
              <a:t>بها</a:t>
            </a:r>
            <a:r>
              <a:rPr lang="ar-SA" sz="3700" b="1" dirty="0"/>
              <a:t> : </a:t>
            </a:r>
            <a:r>
              <a:rPr lang="ar-SA" sz="3700" b="1" dirty="0">
                <a:solidFill>
                  <a:schemeClr val="hlink"/>
                </a:solidFill>
              </a:rPr>
              <a:t>النشاط الذي يقوم </a:t>
            </a:r>
            <a:r>
              <a:rPr lang="ar-SA" sz="3700" b="1" dirty="0" err="1">
                <a:solidFill>
                  <a:schemeClr val="hlink"/>
                </a:solidFill>
              </a:rPr>
              <a:t>به</a:t>
            </a:r>
            <a:r>
              <a:rPr lang="ar-SA" sz="3700" b="1" dirty="0">
                <a:solidFill>
                  <a:schemeClr val="hlink"/>
                </a:solidFill>
              </a:rPr>
              <a:t> المتعلم لتحقيق التعلم أو لظهور المخرجات السلوكية المعبرة عن حدوث التعلم .</a:t>
            </a:r>
          </a:p>
          <a:p>
            <a:pPr rtl="1">
              <a:buFont typeface="Wingdings" pitchFamily="2" charset="2"/>
              <a:buNone/>
            </a:pPr>
            <a:r>
              <a:rPr lang="en-US" sz="3700" dirty="0">
                <a:solidFill>
                  <a:schemeClr val="hlink"/>
                </a:solidFill>
              </a:rPr>
              <a:t> </a:t>
            </a:r>
            <a:r>
              <a:rPr lang="ar-SA" sz="3700" dirty="0">
                <a:solidFill>
                  <a:schemeClr val="hlink"/>
                </a:solidFill>
              </a:rPr>
              <a:t>   </a:t>
            </a:r>
            <a:r>
              <a:rPr lang="ar-SA" sz="3700" dirty="0">
                <a:solidFill>
                  <a:schemeClr val="accent1">
                    <a:lumMod val="75000"/>
                  </a:schemeClr>
                </a:solidFill>
              </a:rPr>
              <a:t>و</a:t>
            </a:r>
            <a:r>
              <a:rPr lang="ar-SA" sz="3700" b="1" dirty="0">
                <a:solidFill>
                  <a:schemeClr val="accent1">
                    <a:lumMod val="75000"/>
                  </a:schemeClr>
                </a:solidFill>
              </a:rPr>
              <a:t>من أمثلتها :</a:t>
            </a:r>
          </a:p>
          <a:p>
            <a:pPr rtl="1">
              <a:buFont typeface="Wingdings" pitchFamily="2" charset="2"/>
              <a:buNone/>
            </a:pPr>
            <a:r>
              <a:rPr lang="ar-SA" sz="3700" b="1" dirty="0">
                <a:solidFill>
                  <a:schemeClr val="hlink"/>
                </a:solidFill>
              </a:rPr>
              <a:t>    - تعلم الضرب  .</a:t>
            </a:r>
          </a:p>
          <a:p>
            <a:pPr rtl="1">
              <a:buFont typeface="Wingdings" pitchFamily="2" charset="2"/>
              <a:buNone/>
            </a:pPr>
            <a:r>
              <a:rPr lang="ar-SA" sz="3700" b="1" dirty="0">
                <a:solidFill>
                  <a:schemeClr val="hlink"/>
                </a:solidFill>
              </a:rPr>
              <a:t>    - تعلم السباحة  </a:t>
            </a:r>
            <a:r>
              <a:rPr lang="ar-SA" sz="3700" b="1" dirty="0" smtClean="0">
                <a:solidFill>
                  <a:schemeClr val="hlink"/>
                </a:solidFill>
              </a:rPr>
              <a:t>.</a:t>
            </a:r>
          </a:p>
          <a:p>
            <a:pPr rtl="1">
              <a:buFont typeface="Wingdings" pitchFamily="2" charset="2"/>
              <a:buNone/>
            </a:pPr>
            <a:endParaRPr lang="ar-SA" sz="37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مخصص 14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0000"/>
      </a:accent5>
      <a:accent6>
        <a:srgbClr val="000000"/>
      </a:accent6>
      <a:hlink>
        <a:srgbClr val="000000"/>
      </a:hlink>
      <a:folHlink>
        <a:srgbClr val="FF79C2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BFF97A0D2BA44A7B61BF28D50E8CA" ma:contentTypeVersion="0" ma:contentTypeDescription="Create a new document." ma:contentTypeScope="" ma:versionID="5e70d2db8963d710660148e5dc6a558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DE6681-4D7B-4C47-BE93-48C6C4F8E3EC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53E451F-01FC-4F16-81F5-65C299E801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D74D070-96C4-4C52-B7D7-7D77A617EB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1464</TotalTime>
  <Words>1677</Words>
  <Application>Microsoft Office PowerPoint</Application>
  <PresentationFormat>عرض على الشاشة (3:4)‏</PresentationFormat>
  <Paragraphs>312</Paragraphs>
  <Slides>46</Slides>
  <Notes>46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46</vt:i4>
      </vt:variant>
    </vt:vector>
  </HeadingPairs>
  <TitlesOfParts>
    <vt:vector size="47" baseType="lpstr">
      <vt:lpstr>انقلاب</vt:lpstr>
      <vt:lpstr>المحاضرة الثالثة</vt:lpstr>
      <vt:lpstr>الركن الثاني:  الطالب</vt:lpstr>
      <vt:lpstr>سنتعرف في هذه المحاضرة على:</vt:lpstr>
      <vt:lpstr>سنتعرف في هذه المحاضرة على:</vt:lpstr>
      <vt:lpstr>مقدمة</vt:lpstr>
      <vt:lpstr>شروط التعلم الجيد</vt:lpstr>
      <vt:lpstr>شروط التعلم الجيد</vt:lpstr>
      <vt:lpstr>شروط التعلم الجيد</vt:lpstr>
      <vt:lpstr>شروط التعلم الجيد</vt:lpstr>
      <vt:lpstr>شروط التعلم الجيد</vt:lpstr>
      <vt:lpstr>نظريات التعلم كثيره ومتنوعة ومنها</vt:lpstr>
      <vt:lpstr>أولاً : نظرية التعلم بالمحاولة والخطأ </vt:lpstr>
      <vt:lpstr>أثر نظرية ثورندايك على المنهج </vt:lpstr>
      <vt:lpstr>ثانيا : قانون التكرار </vt:lpstr>
      <vt:lpstr>ثالثا : نظرية الاقتران </vt:lpstr>
      <vt:lpstr>رابعاً : نظرية الجشتالت </vt:lpstr>
      <vt:lpstr>مثال رقم 1على إعادة التنظيم </vt:lpstr>
      <vt:lpstr>تابع : مثال رقم 1 على إعادة التنظيم </vt:lpstr>
      <vt:lpstr>مثال رقم 2 على إعادة التنظيم </vt:lpstr>
      <vt:lpstr>تابع : مثال رقم 2 على إعادة التنظيم </vt:lpstr>
      <vt:lpstr>تابع : مثال رقم 2 على إعادة التنظيم </vt:lpstr>
      <vt:lpstr>تابع : مثال رقم 2 على إعادة التنظيم </vt:lpstr>
      <vt:lpstr>تابع : مثال رقم 2 على إعادة التنظيم </vt:lpstr>
      <vt:lpstr>تابع : مثال رقم 2 على إعادة التنظيم </vt:lpstr>
      <vt:lpstr>تابع : مثال رقم 2 على إعادة التنظيم </vt:lpstr>
      <vt:lpstr>نموذج أوزبل لتفسير التعلم </vt:lpstr>
      <vt:lpstr>نموذج أوزبل لتفسير التعلم </vt:lpstr>
      <vt:lpstr>نموذج أوزبل لتفسير التعلم </vt:lpstr>
      <vt:lpstr>نموذج أوزبل لتفسير التعلم </vt:lpstr>
      <vt:lpstr>المفاهيم الأساسية التي بنيت عليها نظرية أوزوبل :</vt:lpstr>
      <vt:lpstr>المفاهيم الأساسية التي بنيت عليها نظرية أوزوبل :</vt:lpstr>
      <vt:lpstr>المفاهيم الأساسية التي بنيت عليها نظرية أوزوبل :</vt:lpstr>
      <vt:lpstr>عرض تقديمي في PowerPoint</vt:lpstr>
      <vt:lpstr>نظرية بياجيه في النمو العقلي </vt:lpstr>
      <vt:lpstr>نظرية بياجيه في النمو العقلي </vt:lpstr>
      <vt:lpstr>1- المرحلة الحسية الحركية ( 0- 2) :</vt:lpstr>
      <vt:lpstr>1- المرحلة الحسية الحركية  ( 0 -2):</vt:lpstr>
      <vt:lpstr>2- مرحلة ما قبل العمليات  ( 2 -7):</vt:lpstr>
      <vt:lpstr>2- مرحلة ما قبل العمليات  ( 2 -4):</vt:lpstr>
      <vt:lpstr>2- مرحلة ما قبل العمليات  ( 2 -4):</vt:lpstr>
      <vt:lpstr>3- مرحلة العمليات الحسية ( 7 -11) :</vt:lpstr>
      <vt:lpstr>3- مرحلة العمليات الحسية ( 7 -11) :</vt:lpstr>
      <vt:lpstr>3- مرحلة العمليات الحسية ( 7 -11) :</vt:lpstr>
      <vt:lpstr>مرحلة العمليات المجردة  ( 11 – فما فوق):</vt:lpstr>
      <vt:lpstr>مرحلة العمليات المجردة  ( 11 – فما فوق):</vt:lpstr>
      <vt:lpstr>أهمية نظرية بياجيه التطبيقية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الثانية</dc:title>
  <dc:creator>Customer</dc:creator>
  <cp:lastModifiedBy>SONY</cp:lastModifiedBy>
  <cp:revision>54</cp:revision>
  <dcterms:created xsi:type="dcterms:W3CDTF">2006-09-20T12:26:17Z</dcterms:created>
  <dcterms:modified xsi:type="dcterms:W3CDTF">2012-09-27T15:12:34Z</dcterms:modified>
</cp:coreProperties>
</file>