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8.xml" ContentType="application/vnd.openxmlformats-officedocument.presentationml.slide+xml"/>
  <Override PartName="/ppt/slides/slide4.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5.xml" ContentType="application/vnd.openxmlformats-officedocument.presentationml.slide+xml"/>
  <Override PartName="/ppt/slideLayouts/slideLayout1.xml" ContentType="application/vnd.openxmlformats-officedocument.presentationml.slideLayout+xml"/>
  <Override PartName="/ppt/slideLayouts/slideLayout7.xml" ContentType="application/vnd.openxmlformats-officedocument.presentationml.slideLayout+xml"/>
  <Override PartName="/ppt/slideLayouts/slideLayout6.xml" ContentType="application/vnd.openxmlformats-officedocument.presentationml.slideLayout+xml"/>
  <Override PartName="/ppt/slideLayouts/slideLayout5.xml" ContentType="application/vnd.openxmlformats-officedocument.presentationml.slideLayout+xml"/>
  <Override PartName="/ppt/slideLayouts/slideLayout4.xml" ContentType="application/vnd.openxmlformats-officedocument.presentationml.slideLayout+xml"/>
  <Override PartName="/ppt/slideLayouts/slideLayout3.xml" ContentType="application/vnd.openxmlformats-officedocument.presentationml.slideLayout+xml"/>
  <Override PartName="/ppt/slideLayouts/slideLayout2.xml" ContentType="application/vnd.openxmlformats-officedocument.presentationml.slideLayout+xml"/>
  <Override PartName="/ppt/slideMasters/slideMaster1.xml" ContentType="application/vnd.openxmlformats-officedocument.presentationml.slideMaster+xml"/>
  <Override PartName="/ppt/slideLayouts/slideLayout8.xml" ContentType="application/vnd.openxmlformats-officedocument.presentationml.slideLayout+xml"/>
  <Override PartName="/ppt/slideLayouts/slideLayout10.xml" ContentType="application/vnd.openxmlformats-officedocument.presentationml.slideLayout+xml"/>
  <Override PartName="/ppt/slideLayouts/slideLayout9.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viewProps.xml" ContentType="application/vnd.openxmlformats-officedocument.presentationml.viewProps+xml"/>
  <Override PartName="/ppt/presProps.xml" ContentType="application/vnd.openxmlformats-officedocument.presentationml.pres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customXml/itemProps2.xml" ContentType="application/vnd.openxmlformats-officedocument.customXmlProperties+xml"/>
  <Override PartName="/customXml/itemProps1.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 id="261" r:id="rId4"/>
    <p:sldId id="258" r:id="rId5"/>
    <p:sldId id="262" r:id="rId6"/>
    <p:sldId id="263" r:id="rId7"/>
    <p:sldId id="259" r:id="rId8"/>
    <p:sldId id="260" r:id="rId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12" autoAdjust="0"/>
    <p:restoredTop sz="94660"/>
  </p:normalViewPr>
  <p:slideViewPr>
    <p:cSldViewPr snapToGrid="0">
      <p:cViewPr varScale="1">
        <p:scale>
          <a:sx n="69" d="100"/>
          <a:sy n="69" d="100"/>
        </p:scale>
        <p:origin x="466"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customXml" Target="../customXml/item3.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customXml" Target="../customXml/item2.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customXml" Target="../customXml/item1.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 y="6334316"/>
            <a:ext cx="12192000"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5DB731D5-DDF1-4318-B80B-E6616E9BBAC2}" type="datetimeFigureOut">
              <a:rPr lang="en-US" smtClean="0"/>
              <a:t>9/25/2016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D3BC009-784D-454B-A5E6-85CF515F46B0}" type="slidenum">
              <a:rPr lang="en-US" smtClean="0"/>
              <a:t>‹#›</a:t>
            </a:fld>
            <a:endParaRPr lang="en-US"/>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9692154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DB731D5-DDF1-4318-B80B-E6616E9BBAC2}" type="datetimeFigureOut">
              <a:rPr lang="en-US" smtClean="0"/>
              <a:t>9/25/2016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D3BC009-784D-454B-A5E6-85CF515F46B0}" type="slidenum">
              <a:rPr lang="en-US" smtClean="0"/>
              <a:t>‹#›</a:t>
            </a:fld>
            <a:endParaRPr lang="en-US"/>
          </a:p>
        </p:txBody>
      </p:sp>
    </p:spTree>
    <p:extLst>
      <p:ext uri="{BB962C8B-B14F-4D97-AF65-F5344CB8AC3E}">
        <p14:creationId xmlns:p14="http://schemas.microsoft.com/office/powerpoint/2010/main" val="296122116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DB731D5-DDF1-4318-B80B-E6616E9BBAC2}" type="datetimeFigureOut">
              <a:rPr lang="en-US" smtClean="0"/>
              <a:t>9/25/2016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D3BC009-784D-454B-A5E6-85CF515F46B0}" type="slidenum">
              <a:rPr lang="en-US" smtClean="0"/>
              <a:t>‹#›</a:t>
            </a:fld>
            <a:endParaRPr lang="en-US"/>
          </a:p>
        </p:txBody>
      </p:sp>
    </p:spTree>
    <p:extLst>
      <p:ext uri="{BB962C8B-B14F-4D97-AF65-F5344CB8AC3E}">
        <p14:creationId xmlns:p14="http://schemas.microsoft.com/office/powerpoint/2010/main" val="15755792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DB731D5-DDF1-4318-B80B-E6616E9BBAC2}" type="datetimeFigureOut">
              <a:rPr lang="en-US" smtClean="0"/>
              <a:t>9/25/2016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D3BC009-784D-454B-A5E6-85CF515F46B0}" type="slidenum">
              <a:rPr lang="en-US" smtClean="0"/>
              <a:t>‹#›</a:t>
            </a:fld>
            <a:endParaRPr lang="en-US"/>
          </a:p>
        </p:txBody>
      </p:sp>
    </p:spTree>
    <p:extLst>
      <p:ext uri="{BB962C8B-B14F-4D97-AF65-F5344CB8AC3E}">
        <p14:creationId xmlns:p14="http://schemas.microsoft.com/office/powerpoint/2010/main" val="180414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DB731D5-DDF1-4318-B80B-E6616E9BBAC2}" type="datetimeFigureOut">
              <a:rPr lang="en-US" smtClean="0"/>
              <a:t>9/25/2016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D3BC009-784D-454B-A5E6-85CF515F46B0}" type="slidenum">
              <a:rPr lang="en-US" smtClean="0"/>
              <a:t>‹#›</a:t>
            </a:fld>
            <a:endParaRPr lang="en-US"/>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0466519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097280" y="1845734"/>
            <a:ext cx="4937760" cy="4023359"/>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5DB731D5-DDF1-4318-B80B-E6616E9BBAC2}" type="datetimeFigureOut">
              <a:rPr lang="en-US" smtClean="0"/>
              <a:t>9/25/2016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D3BC009-784D-454B-A5E6-85CF515F46B0}" type="slidenum">
              <a:rPr lang="en-US" smtClean="0"/>
              <a:t>‹#›</a:t>
            </a:fld>
            <a:endParaRPr lang="en-US"/>
          </a:p>
        </p:txBody>
      </p:sp>
    </p:spTree>
    <p:extLst>
      <p:ext uri="{BB962C8B-B14F-4D97-AF65-F5344CB8AC3E}">
        <p14:creationId xmlns:p14="http://schemas.microsoft.com/office/powerpoint/2010/main" val="339707043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97280" y="2582335"/>
            <a:ext cx="4937760" cy="32867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217920" y="2582334"/>
            <a:ext cx="4937760" cy="32867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5DB731D5-DDF1-4318-B80B-E6616E9BBAC2}" type="datetimeFigureOut">
              <a:rPr lang="en-US" smtClean="0"/>
              <a:t>9/25/2016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D3BC009-784D-454B-A5E6-85CF515F46B0}" type="slidenum">
              <a:rPr lang="en-US" smtClean="0"/>
              <a:t>‹#›</a:t>
            </a:fld>
            <a:endParaRPr lang="en-US"/>
          </a:p>
        </p:txBody>
      </p:sp>
    </p:spTree>
    <p:extLst>
      <p:ext uri="{BB962C8B-B14F-4D97-AF65-F5344CB8AC3E}">
        <p14:creationId xmlns:p14="http://schemas.microsoft.com/office/powerpoint/2010/main" val="42724627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5DB731D5-DDF1-4318-B80B-E6616E9BBAC2}" type="datetimeFigureOut">
              <a:rPr lang="en-US" smtClean="0"/>
              <a:t>9/25/2016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D3BC009-784D-454B-A5E6-85CF515F46B0}" type="slidenum">
              <a:rPr lang="en-US" smtClean="0"/>
              <a:t>‹#›</a:t>
            </a:fld>
            <a:endParaRPr lang="en-US"/>
          </a:p>
        </p:txBody>
      </p:sp>
    </p:spTree>
    <p:extLst>
      <p:ext uri="{BB962C8B-B14F-4D97-AF65-F5344CB8AC3E}">
        <p14:creationId xmlns:p14="http://schemas.microsoft.com/office/powerpoint/2010/main" val="205139326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5DB731D5-DDF1-4318-B80B-E6616E9BBAC2}" type="datetimeFigureOut">
              <a:rPr lang="en-US" smtClean="0"/>
              <a:t>9/25/2016</a:t>
            </a:fld>
            <a:endParaRPr lang="en-US"/>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US"/>
          </a:p>
        </p:txBody>
      </p:sp>
      <p:sp>
        <p:nvSpPr>
          <p:cNvPr id="9" name="Slide Number Placeholder 8"/>
          <p:cNvSpPr>
            <a:spLocks noGrp="1"/>
          </p:cNvSpPr>
          <p:nvPr>
            <p:ph type="sldNum" sz="quarter" idx="12"/>
          </p:nvPr>
        </p:nvSpPr>
        <p:spPr/>
        <p:txBody>
          <a:bodyPr/>
          <a:lstStyle/>
          <a:p>
            <a:fld id="{6D3BC009-784D-454B-A5E6-85CF515F46B0}" type="slidenum">
              <a:rPr lang="en-US" smtClean="0"/>
              <a:t>‹#›</a:t>
            </a:fld>
            <a:endParaRPr lang="en-US"/>
          </a:p>
        </p:txBody>
      </p:sp>
    </p:spTree>
    <p:extLst>
      <p:ext uri="{BB962C8B-B14F-4D97-AF65-F5344CB8AC3E}">
        <p14:creationId xmlns:p14="http://schemas.microsoft.com/office/powerpoint/2010/main" val="169129378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5DB731D5-DDF1-4318-B80B-E6616E9BBAC2}" type="datetimeFigureOut">
              <a:rPr lang="en-US" smtClean="0"/>
              <a:t>9/25/2016</a:t>
            </a:fld>
            <a:endParaRPr lang="en-US"/>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n-US"/>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6D3BC009-784D-454B-A5E6-85CF515F46B0}" type="slidenum">
              <a:rPr lang="en-US" smtClean="0"/>
              <a:t>‹#›</a:t>
            </a:fld>
            <a:endParaRPr lang="en-US"/>
          </a:p>
        </p:txBody>
      </p:sp>
    </p:spTree>
    <p:extLst>
      <p:ext uri="{BB962C8B-B14F-4D97-AF65-F5344CB8AC3E}">
        <p14:creationId xmlns:p14="http://schemas.microsoft.com/office/powerpoint/2010/main" val="66287792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tIns="0" bIns="0" anchor="b">
            <a:noAutofit/>
          </a:bodyPr>
          <a:lstStyle>
            <a:lvl1pPr>
              <a:defRPr sz="3600" b="0">
                <a:solidFill>
                  <a:srgbClr val="FFFFFF"/>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DB731D5-DDF1-4318-B80B-E6616E9BBAC2}" type="datetimeFigureOut">
              <a:rPr lang="en-US" smtClean="0"/>
              <a:t>9/25/2016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D3BC009-784D-454B-A5E6-85CF515F46B0}" type="slidenum">
              <a:rPr lang="en-US" smtClean="0"/>
              <a:t>‹#›</a:t>
            </a:fld>
            <a:endParaRPr lang="en-US"/>
          </a:p>
        </p:txBody>
      </p:sp>
    </p:spTree>
    <p:extLst>
      <p:ext uri="{BB962C8B-B14F-4D97-AF65-F5344CB8AC3E}">
        <p14:creationId xmlns:p14="http://schemas.microsoft.com/office/powerpoint/2010/main" val="41250107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5DB731D5-DDF1-4318-B80B-E6616E9BBAC2}" type="datetimeFigureOut">
              <a:rPr lang="en-US" smtClean="0"/>
              <a:t>9/25/2016</a:t>
            </a:fld>
            <a:endParaRPr lang="en-US"/>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US"/>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6D3BC009-784D-454B-A5E6-85CF515F46B0}" type="slidenum">
              <a:rPr lang="en-US" smtClean="0"/>
              <a:t>‹#›</a:t>
            </a:fld>
            <a:endParaRPr lang="en-US"/>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47085774"/>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dirty="0" smtClean="0"/>
              <a:t>عزل الاحياء الدقيقة من التربة </a:t>
            </a:r>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2663409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196790" y="802887"/>
            <a:ext cx="8731405" cy="3539430"/>
          </a:xfrm>
          <a:prstGeom prst="rect">
            <a:avLst/>
          </a:prstGeom>
          <a:noFill/>
        </p:spPr>
        <p:txBody>
          <a:bodyPr wrap="square" rtlCol="0">
            <a:spAutoFit/>
          </a:bodyPr>
          <a:lstStyle/>
          <a:p>
            <a:pPr marL="342900" indent="-342900" algn="r" rtl="1">
              <a:buFont typeface="Wingdings" panose="05000000000000000000" pitchFamily="2" charset="2"/>
              <a:buChar char="q"/>
            </a:pPr>
            <a:r>
              <a:rPr lang="ar-SA" sz="2400" b="1" dirty="0" smtClean="0"/>
              <a:t>تتكون التربة من الوجهة الزراعية من خمسة  مكونات  أساسية  هي : </a:t>
            </a:r>
          </a:p>
          <a:p>
            <a:pPr marL="285750" indent="-285750" algn="r" rtl="1">
              <a:lnSpc>
                <a:spcPct val="200000"/>
              </a:lnSpc>
              <a:buFont typeface="Arial" panose="020B0604020202020204" pitchFamily="34" charset="0"/>
              <a:buChar char="•"/>
            </a:pPr>
            <a:r>
              <a:rPr lang="ar-SA" dirty="0" smtClean="0"/>
              <a:t> </a:t>
            </a:r>
            <a:r>
              <a:rPr lang="ar-SA" sz="2000" b="1" dirty="0" smtClean="0"/>
              <a:t>المادة المعدنية </a:t>
            </a:r>
          </a:p>
          <a:p>
            <a:pPr marL="285750" indent="-285750" algn="r" rtl="1">
              <a:lnSpc>
                <a:spcPct val="200000"/>
              </a:lnSpc>
              <a:buFont typeface="Arial" panose="020B0604020202020204" pitchFamily="34" charset="0"/>
              <a:buChar char="•"/>
            </a:pPr>
            <a:r>
              <a:rPr lang="ar-SA" sz="2000" b="1" dirty="0" smtClean="0"/>
              <a:t>المادة العضوية </a:t>
            </a:r>
          </a:p>
          <a:p>
            <a:pPr marL="285750" indent="-285750" algn="r" rtl="1">
              <a:lnSpc>
                <a:spcPct val="200000"/>
              </a:lnSpc>
              <a:buFont typeface="Arial" panose="020B0604020202020204" pitchFamily="34" charset="0"/>
              <a:buChar char="•"/>
            </a:pPr>
            <a:r>
              <a:rPr lang="ar-SA" sz="2000" b="1" dirty="0" smtClean="0"/>
              <a:t>الماء</a:t>
            </a:r>
          </a:p>
          <a:p>
            <a:pPr marL="285750" indent="-285750" algn="r" rtl="1">
              <a:lnSpc>
                <a:spcPct val="200000"/>
              </a:lnSpc>
              <a:buFont typeface="Arial" panose="020B0604020202020204" pitchFamily="34" charset="0"/>
              <a:buChar char="•"/>
            </a:pPr>
            <a:r>
              <a:rPr lang="ar-SA" sz="2000" b="1" dirty="0" smtClean="0"/>
              <a:t>الهواء </a:t>
            </a:r>
          </a:p>
          <a:p>
            <a:pPr marL="285750" indent="-285750" algn="r" rtl="1">
              <a:lnSpc>
                <a:spcPct val="200000"/>
              </a:lnSpc>
              <a:buFont typeface="Arial" panose="020B0604020202020204" pitchFamily="34" charset="0"/>
              <a:buChar char="•"/>
            </a:pPr>
            <a:r>
              <a:rPr lang="ar-SA" sz="2000" b="1" dirty="0" smtClean="0"/>
              <a:t>الاحياء الدقيقة </a:t>
            </a:r>
            <a:endParaRPr lang="en-US" sz="2000" b="1" dirty="0"/>
          </a:p>
        </p:txBody>
      </p:sp>
    </p:spTree>
    <p:extLst>
      <p:ext uri="{BB962C8B-B14F-4D97-AF65-F5344CB8AC3E}">
        <p14:creationId xmlns:p14="http://schemas.microsoft.com/office/powerpoint/2010/main" val="4323965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754380" y="1367139"/>
            <a:ext cx="10492798" cy="3477875"/>
          </a:xfrm>
          <a:prstGeom prst="rect">
            <a:avLst/>
          </a:prstGeom>
          <a:noFill/>
        </p:spPr>
        <p:txBody>
          <a:bodyPr wrap="square" rtlCol="0">
            <a:spAutoFit/>
          </a:bodyPr>
          <a:lstStyle/>
          <a:p>
            <a:pPr algn="r" rtl="1"/>
            <a:r>
              <a:rPr lang="ar-SA" sz="2000" b="1" dirty="0" smtClean="0"/>
              <a:t>المادة المعدنية /</a:t>
            </a:r>
          </a:p>
          <a:p>
            <a:pPr algn="r" rtl="1"/>
            <a:r>
              <a:rPr lang="ar-SA" sz="2000" dirty="0" smtClean="0"/>
              <a:t>تحتوي هذه الأجزاء على عدد من العناصر الغذائية التي تنتج من الحبيبات الصخرية المفتتة مثل </a:t>
            </a:r>
            <a:r>
              <a:rPr lang="en-US" sz="2000" dirty="0" smtClean="0"/>
              <a:t>C , H ,N P, K ,Fe, Cu , </a:t>
            </a:r>
            <a:r>
              <a:rPr lang="en-US" sz="2000" dirty="0" err="1" smtClean="0"/>
              <a:t>Mn</a:t>
            </a:r>
            <a:r>
              <a:rPr lang="en-US" sz="2000" dirty="0" smtClean="0"/>
              <a:t> , Zn , Ba, Mg , Cl</a:t>
            </a:r>
            <a:r>
              <a:rPr lang="ar-SA" sz="2000" dirty="0" smtClean="0"/>
              <a:t> </a:t>
            </a:r>
            <a:endParaRPr lang="en-US" sz="2000" dirty="0" smtClean="0"/>
          </a:p>
          <a:p>
            <a:pPr algn="r" rtl="1"/>
            <a:endParaRPr lang="en-US" sz="2000" dirty="0"/>
          </a:p>
          <a:p>
            <a:pPr algn="r" rtl="1"/>
            <a:r>
              <a:rPr lang="ar-SA" sz="2000" b="1" dirty="0" smtClean="0"/>
              <a:t>المادة العضوية / </a:t>
            </a:r>
            <a:endParaRPr lang="ar-SA" sz="2000" dirty="0" smtClean="0"/>
          </a:p>
          <a:p>
            <a:pPr algn="r" rtl="1"/>
            <a:r>
              <a:rPr lang="ar-SA" sz="2000" dirty="0" smtClean="0"/>
              <a:t>يطلق على </a:t>
            </a:r>
            <a:r>
              <a:rPr lang="ar-SA" sz="2000" dirty="0" err="1" smtClean="0"/>
              <a:t>الجزءالعضوي</a:t>
            </a:r>
            <a:r>
              <a:rPr lang="ar-SA" sz="2000" dirty="0" smtClean="0"/>
              <a:t> من التربة مصطلح الدبال ، وهو محصله عمليتين حيويتين تقوم بها ميكروبات التربة هما تحليل المادة العضوية و تخليق مركبات عضوية جديده . </a:t>
            </a:r>
          </a:p>
          <a:p>
            <a:pPr algn="r" rtl="1"/>
            <a:endParaRPr lang="ar-SA" sz="2000" dirty="0"/>
          </a:p>
          <a:p>
            <a:pPr algn="r" rtl="1"/>
            <a:r>
              <a:rPr lang="ar-SA" sz="2000" b="1" dirty="0" smtClean="0"/>
              <a:t>هواء وماء التربة / </a:t>
            </a:r>
          </a:p>
          <a:p>
            <a:pPr algn="r" rtl="1"/>
            <a:r>
              <a:rPr lang="ar-SA" sz="2000" dirty="0" smtClean="0"/>
              <a:t>تشكل الفراغات البينية بين حبيبات التربة حيزا يشغله الهواء والماء بنسب </a:t>
            </a:r>
            <a:r>
              <a:rPr lang="ar-SA" sz="2000" dirty="0" err="1" smtClean="0"/>
              <a:t>مختلفه</a:t>
            </a:r>
            <a:r>
              <a:rPr lang="ar-SA" sz="2000" dirty="0" smtClean="0"/>
              <a:t> تختلف باختلاف نوع التربة .</a:t>
            </a:r>
          </a:p>
          <a:p>
            <a:pPr algn="r" rtl="1"/>
            <a:endParaRPr lang="en-US" sz="2000" dirty="0"/>
          </a:p>
        </p:txBody>
      </p:sp>
    </p:spTree>
    <p:extLst>
      <p:ext uri="{BB962C8B-B14F-4D97-AF65-F5344CB8AC3E}">
        <p14:creationId xmlns:p14="http://schemas.microsoft.com/office/powerpoint/2010/main" val="406622686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14400" y="950641"/>
            <a:ext cx="10805532" cy="3785652"/>
          </a:xfrm>
          <a:prstGeom prst="rect">
            <a:avLst/>
          </a:prstGeom>
          <a:noFill/>
        </p:spPr>
        <p:txBody>
          <a:bodyPr wrap="square" rtlCol="0">
            <a:spAutoFit/>
          </a:bodyPr>
          <a:lstStyle/>
          <a:p>
            <a:pPr marL="342900" indent="-342900" algn="r" rtl="1">
              <a:lnSpc>
                <a:spcPct val="200000"/>
              </a:lnSpc>
              <a:buFontTx/>
              <a:buChar char="-"/>
            </a:pPr>
            <a:r>
              <a:rPr lang="ar-SA" sz="2000" b="1" dirty="0" smtClean="0"/>
              <a:t>تشكل الكائنات الحية الدقيقة جزءا حيويا وهاما من مكونات التربة ، ويزداد عدد الاحياء الدقيقة في التربة المزروعة لاحتوائها على المواد العضوية  .</a:t>
            </a:r>
          </a:p>
          <a:p>
            <a:pPr marL="342900" indent="-342900" algn="r" rtl="1">
              <a:lnSpc>
                <a:spcPct val="200000"/>
              </a:lnSpc>
              <a:buFontTx/>
              <a:buChar char="-"/>
            </a:pPr>
            <a:r>
              <a:rPr lang="ar-SA" sz="2000" b="1" dirty="0" smtClean="0"/>
              <a:t>تشمل اعداد كبيرة من البكتريا ، الفطريات ، الطحالب ، الفيروسات، </a:t>
            </a:r>
            <a:r>
              <a:rPr lang="ar-SA" sz="2000" b="1" dirty="0" err="1" smtClean="0"/>
              <a:t>الاكتينوميسيتات</a:t>
            </a:r>
            <a:r>
              <a:rPr lang="ar-SA" sz="2000" b="1" dirty="0" smtClean="0"/>
              <a:t>  بالإضافة الى </a:t>
            </a:r>
            <a:r>
              <a:rPr lang="ar-SA" sz="2000" b="1" dirty="0" err="1" smtClean="0"/>
              <a:t>البروتوزوا</a:t>
            </a:r>
            <a:r>
              <a:rPr lang="ar-SA" sz="2000" b="1" dirty="0" smtClean="0"/>
              <a:t> والديدان . </a:t>
            </a:r>
          </a:p>
          <a:p>
            <a:pPr marL="342900" indent="-342900" algn="r" rtl="1">
              <a:lnSpc>
                <a:spcPct val="200000"/>
              </a:lnSpc>
              <a:buFontTx/>
              <a:buChar char="-"/>
            </a:pPr>
            <a:r>
              <a:rPr lang="ar-SA" sz="2000" b="1" dirty="0" smtClean="0"/>
              <a:t>ترتبط هذه الكائنات مع بعضها ضمن مجموعه من العلاقات التعاونية والتنافسية وعلاقات التضاد .</a:t>
            </a:r>
          </a:p>
          <a:p>
            <a:pPr marL="342900" indent="-342900" algn="r" rtl="1">
              <a:lnSpc>
                <a:spcPct val="200000"/>
              </a:lnSpc>
              <a:buFontTx/>
              <a:buChar char="-"/>
            </a:pPr>
            <a:r>
              <a:rPr lang="ar-SA" sz="2000" b="1" dirty="0" smtClean="0"/>
              <a:t>تختلف الكائنات الحية </a:t>
            </a:r>
            <a:r>
              <a:rPr lang="ar-SA" sz="2000" b="1" dirty="0" err="1" smtClean="0"/>
              <a:t>الدقيقه</a:t>
            </a:r>
            <a:r>
              <a:rPr lang="ar-SA" sz="2000" b="1" dirty="0" smtClean="0"/>
              <a:t> باختلاف الصفات الطبيعية والكيماوية للأراضي والعناصر الغذائية والوسط النباتي النامي بها والبيئة المحيطة . </a:t>
            </a:r>
            <a:endParaRPr lang="en-US" sz="2000" b="1" dirty="0"/>
          </a:p>
        </p:txBody>
      </p:sp>
      <p:sp>
        <p:nvSpPr>
          <p:cNvPr id="3" name="TextBox 2"/>
          <p:cNvSpPr txBox="1"/>
          <p:nvPr/>
        </p:nvSpPr>
        <p:spPr>
          <a:xfrm>
            <a:off x="7086600" y="550531"/>
            <a:ext cx="4286250" cy="400110"/>
          </a:xfrm>
          <a:prstGeom prst="rect">
            <a:avLst/>
          </a:prstGeom>
          <a:noFill/>
        </p:spPr>
        <p:txBody>
          <a:bodyPr wrap="square" rtlCol="0">
            <a:spAutoFit/>
          </a:bodyPr>
          <a:lstStyle/>
          <a:p>
            <a:pPr algn="r" rtl="1"/>
            <a:r>
              <a:rPr lang="ar-SA" sz="2000" b="1" dirty="0" smtClean="0"/>
              <a:t>الاحياء الدقيقة / </a:t>
            </a:r>
            <a:endParaRPr lang="en-US" sz="2000" b="1" dirty="0"/>
          </a:p>
        </p:txBody>
      </p:sp>
    </p:spTree>
    <p:extLst>
      <p:ext uri="{BB962C8B-B14F-4D97-AF65-F5344CB8AC3E}">
        <p14:creationId xmlns:p14="http://schemas.microsoft.com/office/powerpoint/2010/main" val="140501442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05790" y="721484"/>
            <a:ext cx="10881360" cy="5016758"/>
          </a:xfrm>
          <a:prstGeom prst="rect">
            <a:avLst/>
          </a:prstGeom>
          <a:noFill/>
        </p:spPr>
        <p:txBody>
          <a:bodyPr wrap="square" rtlCol="0">
            <a:spAutoFit/>
          </a:bodyPr>
          <a:lstStyle/>
          <a:p>
            <a:pPr marL="342900" indent="-342900" algn="r" rtl="1">
              <a:lnSpc>
                <a:spcPct val="200000"/>
              </a:lnSpc>
              <a:buFont typeface="Arial" panose="020B0604020202020204" pitchFamily="34" charset="0"/>
              <a:buChar char="•"/>
            </a:pPr>
            <a:r>
              <a:rPr lang="ar-SA" sz="2000" dirty="0" smtClean="0"/>
              <a:t>من أنواع الطحالب التي تنتشر في التربة </a:t>
            </a:r>
            <a:r>
              <a:rPr lang="ar-SA" sz="2000" b="1" dirty="0" smtClean="0"/>
              <a:t>وتحسن من صفاتها </a:t>
            </a:r>
            <a:r>
              <a:rPr lang="ar-SA" sz="2000" dirty="0" smtClean="0"/>
              <a:t>عن طريق عملية البناء الضوئي وبالتالي زيادة ثاني أكسيد الكربون ، تجميع حبيبات التربة مما يحافظ عليها من عملية الانجراف بالإضافة الى عملية تثبيت النيتروجين الجوي </a:t>
            </a:r>
            <a:endParaRPr lang="ar-SA" sz="2000" dirty="0"/>
          </a:p>
          <a:p>
            <a:pPr algn="r" rtl="1">
              <a:lnSpc>
                <a:spcPct val="200000"/>
              </a:lnSpc>
            </a:pPr>
            <a:r>
              <a:rPr lang="en-US" sz="2000" dirty="0" smtClean="0"/>
              <a:t>Anabaena, </a:t>
            </a:r>
            <a:r>
              <a:rPr lang="en-US" sz="2000" dirty="0" err="1" smtClean="0"/>
              <a:t>Nostoc</a:t>
            </a:r>
            <a:r>
              <a:rPr lang="en-US" sz="2000" dirty="0" smtClean="0"/>
              <a:t> , </a:t>
            </a:r>
            <a:r>
              <a:rPr lang="en-US" sz="2000" dirty="0" err="1" smtClean="0"/>
              <a:t>Scytonema</a:t>
            </a:r>
            <a:r>
              <a:rPr lang="en-US" sz="2000" dirty="0" smtClean="0"/>
              <a:t> , </a:t>
            </a:r>
            <a:r>
              <a:rPr lang="en-US" sz="2000" dirty="0" err="1" smtClean="0"/>
              <a:t>Oscillatoria</a:t>
            </a:r>
            <a:r>
              <a:rPr lang="en-US" sz="2000" dirty="0" smtClean="0"/>
              <a:t>  </a:t>
            </a:r>
          </a:p>
          <a:p>
            <a:pPr marL="342900" indent="-342900" algn="r" rtl="1">
              <a:lnSpc>
                <a:spcPct val="200000"/>
              </a:lnSpc>
              <a:buFont typeface="Arial" panose="020B0604020202020204" pitchFamily="34" charset="0"/>
              <a:buChar char="•"/>
            </a:pPr>
            <a:r>
              <a:rPr lang="ar-SA" sz="2000" dirty="0" smtClean="0"/>
              <a:t>الفطريات من الكائنات الغير ذاتية </a:t>
            </a:r>
            <a:r>
              <a:rPr lang="ar-SA" sz="2000" dirty="0" err="1" smtClean="0"/>
              <a:t>التغذيه</a:t>
            </a:r>
            <a:r>
              <a:rPr lang="ar-SA" sz="2000" dirty="0" smtClean="0"/>
              <a:t> بالتالي يعتمد تواجدها على توافر المواد العضوية القابلة </a:t>
            </a:r>
            <a:r>
              <a:rPr lang="ar-SA" sz="2000" dirty="0" err="1" smtClean="0"/>
              <a:t>للاكسدة</a:t>
            </a:r>
            <a:r>
              <a:rPr lang="ar-SA" sz="2000" dirty="0" smtClean="0"/>
              <a:t> ، وعلى رطوبة التربة ، بعض أنواع الفطريات </a:t>
            </a:r>
            <a:r>
              <a:rPr lang="ar-SA" sz="2000" dirty="0" err="1" smtClean="0"/>
              <a:t>المتواجده</a:t>
            </a:r>
            <a:r>
              <a:rPr lang="ar-SA" sz="2000" dirty="0"/>
              <a:t> </a:t>
            </a:r>
            <a:r>
              <a:rPr lang="ar-SA" sz="2000" dirty="0" err="1" smtClean="0"/>
              <a:t>بالتربه</a:t>
            </a:r>
            <a:r>
              <a:rPr lang="ar-SA" sz="2000" dirty="0" smtClean="0"/>
              <a:t> </a:t>
            </a:r>
            <a:r>
              <a:rPr lang="en-US" sz="2000" dirty="0" smtClean="0"/>
              <a:t>Fusarium , Botrytis , </a:t>
            </a:r>
            <a:r>
              <a:rPr lang="en-US" sz="2000" dirty="0" err="1" smtClean="0"/>
              <a:t>Rhizoctonia</a:t>
            </a:r>
            <a:r>
              <a:rPr lang="en-US" sz="2000" dirty="0" smtClean="0"/>
              <a:t> , </a:t>
            </a:r>
            <a:r>
              <a:rPr lang="en-US" sz="2000" dirty="0" err="1" smtClean="0"/>
              <a:t>Phytophthora</a:t>
            </a:r>
            <a:r>
              <a:rPr lang="en-US" sz="2000" dirty="0" smtClean="0"/>
              <a:t> </a:t>
            </a:r>
          </a:p>
          <a:p>
            <a:pPr marL="342900" indent="-342900" algn="r" rtl="1">
              <a:lnSpc>
                <a:spcPct val="200000"/>
              </a:lnSpc>
              <a:buFont typeface="Arial" panose="020B0604020202020204" pitchFamily="34" charset="0"/>
              <a:buChar char="•"/>
            </a:pPr>
            <a:r>
              <a:rPr lang="ar-SA" sz="2000" dirty="0" err="1" smtClean="0"/>
              <a:t>الاكتينوميسيتات</a:t>
            </a:r>
            <a:r>
              <a:rPr lang="ar-SA" sz="2000" dirty="0" smtClean="0"/>
              <a:t> من البكتريا التي تلعب دورا هاما في تحلل المواد </a:t>
            </a:r>
            <a:r>
              <a:rPr lang="ar-SA" sz="2000" dirty="0" err="1" smtClean="0"/>
              <a:t>العضويه</a:t>
            </a:r>
            <a:r>
              <a:rPr lang="ar-SA" sz="2000" dirty="0" smtClean="0"/>
              <a:t> وبعضها يبب امراضا للنبات والبعض يقوم </a:t>
            </a:r>
            <a:r>
              <a:rPr lang="ar-SA" sz="2000" dirty="0" err="1" smtClean="0"/>
              <a:t>بافراز</a:t>
            </a:r>
            <a:r>
              <a:rPr lang="ar-SA" sz="2000" dirty="0" smtClean="0"/>
              <a:t> مضادات حيوية في التربة تؤثر على التوازن الميكروبي </a:t>
            </a:r>
            <a:r>
              <a:rPr lang="en-US" sz="2000" dirty="0" err="1"/>
              <a:t>Micromonospore</a:t>
            </a:r>
            <a:r>
              <a:rPr lang="en-US" sz="2000" dirty="0"/>
              <a:t> , </a:t>
            </a:r>
            <a:r>
              <a:rPr lang="en-US" sz="2000" dirty="0" err="1"/>
              <a:t>Nocarrdia</a:t>
            </a:r>
            <a:r>
              <a:rPr lang="en-US" sz="2000" dirty="0"/>
              <a:t> , Streptomyces</a:t>
            </a:r>
            <a:endParaRPr lang="ar-SA" sz="2000" dirty="0" smtClean="0"/>
          </a:p>
          <a:p>
            <a:pPr marL="342900" indent="-342900" algn="r" rtl="1">
              <a:lnSpc>
                <a:spcPct val="200000"/>
              </a:lnSpc>
              <a:buFont typeface="Arial" panose="020B0604020202020204" pitchFamily="34" charset="0"/>
              <a:buChar char="•"/>
            </a:pPr>
            <a:endParaRPr lang="en-US" sz="2000" dirty="0" smtClean="0"/>
          </a:p>
        </p:txBody>
      </p:sp>
    </p:spTree>
    <p:extLst>
      <p:ext uri="{BB962C8B-B14F-4D97-AF65-F5344CB8AC3E}">
        <p14:creationId xmlns:p14="http://schemas.microsoft.com/office/powerpoint/2010/main" val="143369797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42900" y="692212"/>
            <a:ext cx="10917158" cy="5016758"/>
          </a:xfrm>
          <a:prstGeom prst="rect">
            <a:avLst/>
          </a:prstGeom>
          <a:noFill/>
        </p:spPr>
        <p:txBody>
          <a:bodyPr wrap="square" rtlCol="0">
            <a:spAutoFit/>
          </a:bodyPr>
          <a:lstStyle/>
          <a:p>
            <a:pPr marL="342900" indent="-342900" algn="r" rtl="1">
              <a:lnSpc>
                <a:spcPct val="200000"/>
              </a:lnSpc>
              <a:buFont typeface="Arial" panose="020B0604020202020204" pitchFamily="34" charset="0"/>
              <a:buChar char="•"/>
            </a:pPr>
            <a:r>
              <a:rPr lang="ar-SA" sz="2000" b="1" dirty="0" smtClean="0"/>
              <a:t>تعتبر البكتيريا من اكبر مجموعات الاحياء الدقيقة المتواجدة بالتربة وهي نوعين : الأنواع الأصلية المستوطنة بمعنى المتواجدة بصفه طبيعية ودائمة وتتكاثر وتساهم بالعديد من النشاطات الكيميائية الحيوية . والنوع الاخر يمثل الأنواع الوافدة أي التي تصل الى التربة مع مياه الامطار او مع الحيوانات او النباتات  وهي تظل حيه لفتره من الوقت ولكنها لا تشارك بطريقه فعالة في عمليات  تحويل العناصر في التربة .   </a:t>
            </a:r>
          </a:p>
          <a:p>
            <a:pPr algn="r" rtl="1">
              <a:lnSpc>
                <a:spcPct val="200000"/>
              </a:lnSpc>
            </a:pPr>
            <a:r>
              <a:rPr lang="ar-SA" sz="2000" b="1" dirty="0" smtClean="0"/>
              <a:t>من الأنواع التي تتواجد  </a:t>
            </a:r>
            <a:r>
              <a:rPr lang="en-US" sz="2000" b="1" dirty="0" err="1"/>
              <a:t>Arthrobacter</a:t>
            </a:r>
            <a:r>
              <a:rPr lang="en-US" sz="2000" b="1" dirty="0"/>
              <a:t> , </a:t>
            </a:r>
            <a:r>
              <a:rPr lang="en-US" sz="2000" b="1" dirty="0" err="1"/>
              <a:t>Corynobacter</a:t>
            </a:r>
            <a:r>
              <a:rPr lang="en-US" sz="2000" b="1" dirty="0"/>
              <a:t> , Agro bacterium , </a:t>
            </a:r>
            <a:r>
              <a:rPr lang="en-US" sz="2000" b="1" dirty="0" smtClean="0"/>
              <a:t>Bacillus</a:t>
            </a:r>
            <a:endParaRPr lang="ar-SA" sz="2000" b="1" dirty="0" smtClean="0"/>
          </a:p>
          <a:p>
            <a:pPr marL="342900" indent="-342900" algn="r" rtl="1">
              <a:lnSpc>
                <a:spcPct val="200000"/>
              </a:lnSpc>
              <a:buFont typeface="Arial" panose="020B0604020202020204" pitchFamily="34" charset="0"/>
              <a:buChar char="•"/>
            </a:pPr>
            <a:r>
              <a:rPr lang="ar-SA" sz="2000" b="1" dirty="0" smtClean="0"/>
              <a:t>   </a:t>
            </a:r>
            <a:r>
              <a:rPr lang="ar-SA" sz="2000" b="1" dirty="0"/>
              <a:t>تحتوى التربة على العديد من الفيروسات المتطفلة على البكتريا (</a:t>
            </a:r>
            <a:r>
              <a:rPr lang="ar-SA" sz="2000" b="1" dirty="0" err="1"/>
              <a:t>بكتريوفاج</a:t>
            </a:r>
            <a:r>
              <a:rPr lang="ar-SA" sz="2000" b="1" dirty="0"/>
              <a:t>) واخرى تتطفل على النباتات والحيوانات .</a:t>
            </a:r>
            <a:endParaRPr lang="ar-SA" sz="2000" b="1" dirty="0" smtClean="0"/>
          </a:p>
          <a:p>
            <a:pPr algn="r" rtl="1">
              <a:lnSpc>
                <a:spcPct val="200000"/>
              </a:lnSpc>
            </a:pPr>
            <a:endParaRPr lang="ar-SA" sz="2000" b="1" dirty="0"/>
          </a:p>
          <a:p>
            <a:pPr algn="r" rtl="1">
              <a:lnSpc>
                <a:spcPct val="200000"/>
              </a:lnSpc>
            </a:pPr>
            <a:endParaRPr lang="en-US" sz="2000" b="1" dirty="0"/>
          </a:p>
        </p:txBody>
      </p:sp>
    </p:spTree>
    <p:extLst>
      <p:ext uri="{BB962C8B-B14F-4D97-AF65-F5344CB8AC3E}">
        <p14:creationId xmlns:p14="http://schemas.microsoft.com/office/powerpoint/2010/main" val="424471451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8078640" y="720090"/>
            <a:ext cx="1665841" cy="738664"/>
          </a:xfrm>
          <a:prstGeom prst="rect">
            <a:avLst/>
          </a:prstGeom>
          <a:noFill/>
        </p:spPr>
        <p:txBody>
          <a:bodyPr wrap="none" rtlCol="0">
            <a:spAutoFit/>
          </a:bodyPr>
          <a:lstStyle/>
          <a:p>
            <a:pPr algn="r" rtl="1"/>
            <a:r>
              <a:rPr lang="ar-SA" sz="2400" b="1" u="sng" dirty="0" smtClean="0"/>
              <a:t>طريقة العمل : </a:t>
            </a:r>
          </a:p>
          <a:p>
            <a:pPr algn="r" rtl="1"/>
            <a:r>
              <a:rPr lang="ar-SA" dirty="0" smtClean="0"/>
              <a:t> </a:t>
            </a:r>
            <a:endParaRPr lang="en-US" dirty="0"/>
          </a:p>
        </p:txBody>
      </p:sp>
      <p:sp>
        <p:nvSpPr>
          <p:cNvPr id="3" name="عنصر نائب للمحتوى 2"/>
          <p:cNvSpPr txBox="1">
            <a:spLocks/>
          </p:cNvSpPr>
          <p:nvPr/>
        </p:nvSpPr>
        <p:spPr bwMode="auto">
          <a:xfrm>
            <a:off x="1304693" y="1458754"/>
            <a:ext cx="866322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a:solidFill>
                  <a:schemeClr val="tx1"/>
                </a:solidFill>
                <a:latin typeface="+mn-lt"/>
                <a:cs typeface="+mn-cs"/>
              </a:defRPr>
            </a:lvl2pPr>
            <a:lvl3pPr marL="1143000" indent="-228600" algn="l" rtl="0" eaLnBrk="1" fontAlgn="base" hangingPunct="1">
              <a:spcBef>
                <a:spcPct val="20000"/>
              </a:spcBef>
              <a:spcAft>
                <a:spcPct val="0"/>
              </a:spcAft>
              <a:buChar char="•"/>
              <a:defRPr sz="2400">
                <a:solidFill>
                  <a:schemeClr val="tx1"/>
                </a:solidFill>
                <a:latin typeface="+mn-lt"/>
                <a:cs typeface="+mn-cs"/>
              </a:defRPr>
            </a:lvl3pPr>
            <a:lvl4pPr marL="1600200" indent="-228600" algn="l" rtl="0" eaLnBrk="1" fontAlgn="base" hangingPunct="1">
              <a:spcBef>
                <a:spcPct val="20000"/>
              </a:spcBef>
              <a:spcAft>
                <a:spcPct val="0"/>
              </a:spcAft>
              <a:buChar char="–"/>
              <a:defRPr sz="2000">
                <a:solidFill>
                  <a:schemeClr val="tx1"/>
                </a:solidFill>
                <a:latin typeface="+mn-lt"/>
                <a:cs typeface="+mn-cs"/>
              </a:defRPr>
            </a:lvl4pPr>
            <a:lvl5pPr marL="2057400" indent="-228600" algn="l" rtl="0" eaLnBrk="1" fontAlgn="base" hangingPunct="1">
              <a:spcBef>
                <a:spcPct val="20000"/>
              </a:spcBef>
              <a:spcAft>
                <a:spcPct val="0"/>
              </a:spcAft>
              <a:buChar char="»"/>
              <a:defRPr sz="2000">
                <a:solidFill>
                  <a:schemeClr val="tx1"/>
                </a:solidFill>
                <a:latin typeface="+mn-lt"/>
                <a:cs typeface="+mn-cs"/>
              </a:defRPr>
            </a:lvl5pPr>
            <a:lvl6pPr marL="2514600" indent="-228600" algn="l" rtl="0" eaLnBrk="1" fontAlgn="base" hangingPunct="1">
              <a:spcBef>
                <a:spcPct val="20000"/>
              </a:spcBef>
              <a:spcAft>
                <a:spcPct val="0"/>
              </a:spcAft>
              <a:buChar char="»"/>
              <a:defRPr sz="2000">
                <a:solidFill>
                  <a:schemeClr val="tx1"/>
                </a:solidFill>
                <a:latin typeface="+mn-lt"/>
                <a:cs typeface="+mn-cs"/>
              </a:defRPr>
            </a:lvl6pPr>
            <a:lvl7pPr marL="2971800" indent="-228600" algn="l" rtl="0" eaLnBrk="1" fontAlgn="base" hangingPunct="1">
              <a:spcBef>
                <a:spcPct val="20000"/>
              </a:spcBef>
              <a:spcAft>
                <a:spcPct val="0"/>
              </a:spcAft>
              <a:buChar char="»"/>
              <a:defRPr sz="2000">
                <a:solidFill>
                  <a:schemeClr val="tx1"/>
                </a:solidFill>
                <a:latin typeface="+mn-lt"/>
                <a:cs typeface="+mn-cs"/>
              </a:defRPr>
            </a:lvl7pPr>
            <a:lvl8pPr marL="3429000" indent="-228600" algn="l" rtl="0" eaLnBrk="1" fontAlgn="base" hangingPunct="1">
              <a:spcBef>
                <a:spcPct val="20000"/>
              </a:spcBef>
              <a:spcAft>
                <a:spcPct val="0"/>
              </a:spcAft>
              <a:buChar char="»"/>
              <a:defRPr sz="2000">
                <a:solidFill>
                  <a:schemeClr val="tx1"/>
                </a:solidFill>
                <a:latin typeface="+mn-lt"/>
                <a:cs typeface="+mn-cs"/>
              </a:defRPr>
            </a:lvl8pPr>
            <a:lvl9pPr marL="3886200" indent="-228600" algn="l" rtl="0" eaLnBrk="1" fontAlgn="base" hangingPunct="1">
              <a:spcBef>
                <a:spcPct val="20000"/>
              </a:spcBef>
              <a:spcAft>
                <a:spcPct val="0"/>
              </a:spcAft>
              <a:buChar char="»"/>
              <a:defRPr sz="2000">
                <a:solidFill>
                  <a:schemeClr val="tx1"/>
                </a:solidFill>
                <a:latin typeface="+mn-lt"/>
                <a:cs typeface="+mn-cs"/>
              </a:defRPr>
            </a:lvl9pPr>
          </a:lstStyle>
          <a:p>
            <a:pPr marL="514350" marR="0" lvl="0" indent="-514350" algn="just" defTabSz="914400" rtl="1" eaLnBrk="1" fontAlgn="base" latinLnBrk="0" hangingPunct="1">
              <a:lnSpc>
                <a:spcPct val="100000"/>
              </a:lnSpc>
              <a:spcBef>
                <a:spcPct val="20000"/>
              </a:spcBef>
              <a:spcAft>
                <a:spcPct val="0"/>
              </a:spcAft>
              <a:buClrTx/>
              <a:buSzTx/>
              <a:buFont typeface="+mj-lt"/>
              <a:buAutoNum type="arabicPeriod"/>
              <a:tabLst/>
              <a:defRPr/>
            </a:pPr>
            <a:r>
              <a:rPr kumimoji="0" lang="ar-SA" sz="2000" b="1" i="0" u="none" strike="noStrike" kern="0" cap="none" spc="0" normalizeH="0" baseline="0" noProof="0" dirty="0" smtClean="0">
                <a:ln>
                  <a:noFill/>
                </a:ln>
                <a:solidFill>
                  <a:sysClr val="windowText" lastClr="000000"/>
                </a:solidFill>
                <a:effectLst/>
                <a:uLnTx/>
                <a:uFillTx/>
              </a:rPr>
              <a:t>يتم إعداد الأوساط الغذائية الخاصة وهي</a:t>
            </a:r>
            <a:r>
              <a:rPr kumimoji="0" lang="ar-SA" sz="2000" b="1" i="0" u="none" strike="noStrike" kern="0" cap="none" spc="0" normalizeH="0" noProof="0" dirty="0" smtClean="0">
                <a:ln>
                  <a:noFill/>
                </a:ln>
                <a:solidFill>
                  <a:sysClr val="windowText" lastClr="000000"/>
                </a:solidFill>
                <a:effectLst/>
                <a:uLnTx/>
                <a:uFillTx/>
              </a:rPr>
              <a:t> : أجار مغذي لنمو البكتيريا ، اجار تشابك دوكس لنمو الفطريات ، اجار جلوكوز لنمو </a:t>
            </a:r>
            <a:r>
              <a:rPr kumimoji="0" lang="ar-SA" sz="2000" b="1" i="0" u="none" strike="noStrike" kern="0" cap="none" spc="0" normalizeH="0" noProof="0" dirty="0" err="1" smtClean="0">
                <a:ln>
                  <a:noFill/>
                </a:ln>
                <a:solidFill>
                  <a:sysClr val="windowText" lastClr="000000"/>
                </a:solidFill>
                <a:effectLst/>
                <a:uLnTx/>
                <a:uFillTx/>
              </a:rPr>
              <a:t>الاكتينوميسيتات</a:t>
            </a:r>
            <a:r>
              <a:rPr kumimoji="0" lang="ar-SA" sz="2000" b="1" i="0" u="none" strike="noStrike" kern="0" cap="none" spc="0" normalizeH="0" noProof="0" dirty="0" smtClean="0">
                <a:ln>
                  <a:noFill/>
                </a:ln>
                <a:solidFill>
                  <a:sysClr val="windowText" lastClr="000000"/>
                </a:solidFill>
                <a:effectLst/>
                <a:uLnTx/>
                <a:uFillTx/>
              </a:rPr>
              <a:t> . </a:t>
            </a:r>
            <a:endParaRPr kumimoji="0" lang="ar-SA" sz="2000" b="1" i="0" u="none" strike="noStrike" kern="0" cap="none" spc="0" normalizeH="0" baseline="0" noProof="0" dirty="0" smtClean="0">
              <a:ln>
                <a:noFill/>
              </a:ln>
              <a:solidFill>
                <a:sysClr val="windowText" lastClr="000000"/>
              </a:solidFill>
              <a:effectLst/>
              <a:uLnTx/>
              <a:uFillTx/>
            </a:endParaRPr>
          </a:p>
          <a:p>
            <a:pPr marL="514350" marR="0" lvl="0" indent="-514350" algn="just" defTabSz="914400" rtl="1" eaLnBrk="1" fontAlgn="base" latinLnBrk="0" hangingPunct="1">
              <a:lnSpc>
                <a:spcPct val="100000"/>
              </a:lnSpc>
              <a:spcBef>
                <a:spcPct val="20000"/>
              </a:spcBef>
              <a:spcAft>
                <a:spcPct val="0"/>
              </a:spcAft>
              <a:buClrTx/>
              <a:buSzTx/>
              <a:buFont typeface="+mj-lt"/>
              <a:buAutoNum type="arabicPeriod"/>
              <a:tabLst/>
              <a:defRPr/>
            </a:pPr>
            <a:r>
              <a:rPr kumimoji="0" lang="ar-SA" sz="2000" b="1" i="0" u="none" strike="noStrike" kern="0" cap="none" spc="0" normalizeH="0" baseline="0" noProof="0" dirty="0" smtClean="0">
                <a:ln>
                  <a:noFill/>
                </a:ln>
                <a:solidFill>
                  <a:sysClr val="windowText" lastClr="000000"/>
                </a:solidFill>
                <a:effectLst/>
                <a:uLnTx/>
                <a:uFillTx/>
              </a:rPr>
              <a:t>تعقم </a:t>
            </a:r>
            <a:r>
              <a:rPr kumimoji="0" lang="ar-SA" sz="2000" b="1" i="0" u="none" strike="noStrike" kern="0" cap="none" spc="0" normalizeH="0" baseline="0" noProof="0" dirty="0" err="1" smtClean="0">
                <a:ln>
                  <a:noFill/>
                </a:ln>
                <a:solidFill>
                  <a:sysClr val="windowText" lastClr="000000"/>
                </a:solidFill>
                <a:effectLst/>
                <a:uLnTx/>
                <a:uFillTx/>
              </a:rPr>
              <a:t>بالاتوكليف</a:t>
            </a:r>
            <a:r>
              <a:rPr kumimoji="0" lang="ar-SA" sz="2000" b="1" i="0" u="none" strike="noStrike" kern="0" cap="none" spc="0" normalizeH="0" baseline="0" noProof="0" dirty="0" smtClean="0">
                <a:ln>
                  <a:noFill/>
                </a:ln>
                <a:solidFill>
                  <a:sysClr val="windowText" lastClr="000000"/>
                </a:solidFill>
                <a:effectLst/>
                <a:uLnTx/>
                <a:uFillTx/>
              </a:rPr>
              <a:t> ثم تصب في أطباق بتري تحت ظروف التعقيم .</a:t>
            </a:r>
            <a:endParaRPr kumimoji="0" lang="en-US" sz="2000" b="0" i="0" u="none" strike="noStrike" kern="0" cap="none" spc="0" normalizeH="0" baseline="0" noProof="0" dirty="0" smtClean="0">
              <a:ln>
                <a:noFill/>
              </a:ln>
              <a:solidFill>
                <a:sysClr val="windowText" lastClr="000000"/>
              </a:solidFill>
              <a:effectLst/>
              <a:uLnTx/>
              <a:uFillTx/>
            </a:endParaRPr>
          </a:p>
          <a:p>
            <a:pPr marL="514350" marR="0" lvl="0" indent="-514350" algn="just" defTabSz="914400" rtl="1" eaLnBrk="1" fontAlgn="base" latinLnBrk="0" hangingPunct="1">
              <a:lnSpc>
                <a:spcPct val="100000"/>
              </a:lnSpc>
              <a:spcBef>
                <a:spcPct val="20000"/>
              </a:spcBef>
              <a:spcAft>
                <a:spcPct val="0"/>
              </a:spcAft>
              <a:buClrTx/>
              <a:buSzTx/>
              <a:buFont typeface="+mj-lt"/>
              <a:buAutoNum type="arabicPeriod"/>
              <a:tabLst/>
              <a:defRPr/>
            </a:pPr>
            <a:r>
              <a:rPr kumimoji="0" lang="ar-SA" sz="2000" b="1" i="0" u="none" strike="noStrike" kern="0" cap="none" spc="0" normalizeH="0" baseline="0" noProof="0" dirty="0" smtClean="0">
                <a:ln>
                  <a:noFill/>
                </a:ln>
                <a:solidFill>
                  <a:sysClr val="windowText" lastClr="000000"/>
                </a:solidFill>
                <a:effectLst/>
                <a:uLnTx/>
                <a:uFillTx/>
              </a:rPr>
              <a:t>تترك الأطباق فترة من الزمن حتى تتصلب الأوساط الغذائية .</a:t>
            </a:r>
          </a:p>
          <a:p>
            <a:pPr marL="514350" marR="0" lvl="0" indent="-514350" algn="just" defTabSz="914400" rtl="1" eaLnBrk="1" fontAlgn="base" latinLnBrk="0" hangingPunct="1">
              <a:lnSpc>
                <a:spcPct val="100000"/>
              </a:lnSpc>
              <a:spcBef>
                <a:spcPct val="20000"/>
              </a:spcBef>
              <a:spcAft>
                <a:spcPct val="0"/>
              </a:spcAft>
              <a:buClrTx/>
              <a:buSzTx/>
              <a:buFont typeface="+mj-lt"/>
              <a:buAutoNum type="arabicPeriod"/>
              <a:tabLst/>
              <a:defRPr/>
            </a:pPr>
            <a:r>
              <a:rPr lang="ar-SA" sz="2000" b="1" kern="0" dirty="0" smtClean="0">
                <a:solidFill>
                  <a:sysClr val="windowText" lastClr="000000"/>
                </a:solidFill>
              </a:rPr>
              <a:t>يتم تحضير معلق من التربة  بوزن 1جم من التربة ووضعه في 9مل من الماء المقطر المعقم . </a:t>
            </a:r>
            <a:endParaRPr kumimoji="0" lang="en-US" sz="2000" b="0" i="0" u="none" strike="noStrike" kern="0" cap="none" spc="0" normalizeH="0" baseline="0" noProof="0" dirty="0" smtClean="0">
              <a:ln>
                <a:noFill/>
              </a:ln>
              <a:solidFill>
                <a:sysClr val="windowText" lastClr="000000"/>
              </a:solidFill>
              <a:effectLst/>
              <a:uLnTx/>
              <a:uFillTx/>
            </a:endParaRPr>
          </a:p>
          <a:p>
            <a:pPr marL="514350" marR="0" lvl="0" indent="-514350" algn="just" defTabSz="914400" rtl="1" eaLnBrk="1" fontAlgn="base" latinLnBrk="0" hangingPunct="1">
              <a:lnSpc>
                <a:spcPct val="100000"/>
              </a:lnSpc>
              <a:spcBef>
                <a:spcPct val="20000"/>
              </a:spcBef>
              <a:spcAft>
                <a:spcPct val="0"/>
              </a:spcAft>
              <a:buClrTx/>
              <a:buSzTx/>
              <a:buFont typeface="+mj-lt"/>
              <a:buAutoNum type="arabicPeriod"/>
              <a:tabLst/>
              <a:defRPr/>
            </a:pPr>
            <a:r>
              <a:rPr kumimoji="0" lang="ar-SA" sz="2000" b="1" i="0" u="none" strike="noStrike" kern="0" cap="none" spc="0" normalizeH="0" baseline="0" noProof="0" dirty="0" smtClean="0">
                <a:ln>
                  <a:noFill/>
                </a:ln>
                <a:solidFill>
                  <a:sysClr val="windowText" lastClr="000000"/>
                </a:solidFill>
                <a:effectLst/>
                <a:uLnTx/>
                <a:uFillTx/>
              </a:rPr>
              <a:t> تحت ظروف التعقيم</a:t>
            </a:r>
            <a:r>
              <a:rPr kumimoji="0" lang="ar-SA" sz="2000" b="1" i="0" u="none" strike="noStrike" kern="0" cap="none" spc="0" normalizeH="0" noProof="0" dirty="0" smtClean="0">
                <a:ln>
                  <a:noFill/>
                </a:ln>
                <a:solidFill>
                  <a:sysClr val="windowText" lastClr="000000"/>
                </a:solidFill>
                <a:effectLst/>
                <a:uLnTx/>
                <a:uFillTx/>
              </a:rPr>
              <a:t> ، </a:t>
            </a:r>
            <a:r>
              <a:rPr kumimoji="0" lang="ar-SA" sz="2000" b="1" i="0" u="none" strike="noStrike" kern="0" cap="none" spc="0" normalizeH="0" baseline="0" noProof="0" dirty="0" smtClean="0">
                <a:ln>
                  <a:noFill/>
                </a:ln>
                <a:solidFill>
                  <a:sysClr val="windowText" lastClr="000000"/>
                </a:solidFill>
                <a:effectLst/>
                <a:uLnTx/>
                <a:uFillTx/>
              </a:rPr>
              <a:t>تلقح الأطباق السابقة بـ 1 مل من معلق التربة لكل طبق ثم تفرد على سطح البيئة باستخدام الناشر الزجاجي المعقم .</a:t>
            </a:r>
            <a:endParaRPr kumimoji="0" lang="en-US" sz="2000" b="0" i="0" u="none" strike="noStrike" kern="0" cap="none" spc="0" normalizeH="0" baseline="0" noProof="0" dirty="0" smtClean="0">
              <a:ln>
                <a:noFill/>
              </a:ln>
              <a:solidFill>
                <a:sysClr val="windowText" lastClr="000000"/>
              </a:solidFill>
              <a:effectLst/>
              <a:uLnTx/>
              <a:uFillTx/>
            </a:endParaRPr>
          </a:p>
          <a:p>
            <a:pPr marL="514350" marR="0" lvl="0" indent="-514350" algn="just" defTabSz="914400" rtl="1" eaLnBrk="1" fontAlgn="base" latinLnBrk="0" hangingPunct="1">
              <a:lnSpc>
                <a:spcPct val="100000"/>
              </a:lnSpc>
              <a:spcBef>
                <a:spcPct val="20000"/>
              </a:spcBef>
              <a:spcAft>
                <a:spcPct val="0"/>
              </a:spcAft>
              <a:buClrTx/>
              <a:buSzTx/>
              <a:buFont typeface="+mj-lt"/>
              <a:buAutoNum type="arabicPeriod"/>
              <a:tabLst/>
              <a:defRPr/>
            </a:pPr>
            <a:r>
              <a:rPr kumimoji="0" lang="ar-SA" sz="2000" b="1" i="0" u="none" strike="noStrike" kern="0" cap="none" spc="0" normalizeH="0" baseline="0" noProof="0" dirty="0" smtClean="0">
                <a:ln>
                  <a:noFill/>
                </a:ln>
                <a:solidFill>
                  <a:sysClr val="windowText" lastClr="000000"/>
                </a:solidFill>
                <a:effectLst/>
                <a:uLnTx/>
                <a:uFillTx/>
              </a:rPr>
              <a:t>تحضن الأطباق لمدة 48 ساعة </a:t>
            </a:r>
            <a:r>
              <a:rPr kumimoji="0" lang="ar-SA" sz="2000" b="1" i="0" u="none" strike="noStrike" kern="0" cap="none" spc="0" normalizeH="0" baseline="0" noProof="0" dirty="0" err="1" smtClean="0">
                <a:ln>
                  <a:noFill/>
                </a:ln>
                <a:solidFill>
                  <a:sysClr val="windowText" lastClr="000000"/>
                </a:solidFill>
                <a:effectLst/>
                <a:uLnTx/>
                <a:uFillTx/>
              </a:rPr>
              <a:t>أواسبوع</a:t>
            </a:r>
            <a:r>
              <a:rPr kumimoji="0" lang="ar-SA" sz="2000" b="1" i="0" u="none" strike="noStrike" kern="0" cap="none" spc="0" normalizeH="0" baseline="0" noProof="0" dirty="0" smtClean="0">
                <a:ln>
                  <a:noFill/>
                </a:ln>
                <a:solidFill>
                  <a:sysClr val="windowText" lastClr="000000"/>
                </a:solidFill>
                <a:effectLst/>
                <a:uLnTx/>
                <a:uFillTx/>
              </a:rPr>
              <a:t> ثم تفحص الأطباق وتدرس الصفات </a:t>
            </a:r>
            <a:r>
              <a:rPr kumimoji="0" lang="ar-SA" sz="2000" b="1" i="0" u="none" strike="noStrike" kern="0" cap="none" spc="0" normalizeH="0" baseline="0" noProof="0" dirty="0" err="1" smtClean="0">
                <a:ln>
                  <a:noFill/>
                </a:ln>
                <a:solidFill>
                  <a:sysClr val="windowText" lastClr="000000"/>
                </a:solidFill>
                <a:effectLst/>
                <a:uLnTx/>
                <a:uFillTx/>
              </a:rPr>
              <a:t>المزرعية</a:t>
            </a:r>
            <a:r>
              <a:rPr kumimoji="0" lang="ar-SA" sz="2000" b="1" i="0" u="none" strike="noStrike" kern="0" cap="none" spc="0" normalizeH="0" baseline="0" noProof="0" dirty="0" smtClean="0">
                <a:ln>
                  <a:noFill/>
                </a:ln>
                <a:solidFill>
                  <a:sysClr val="windowText" lastClr="000000"/>
                </a:solidFill>
                <a:effectLst/>
                <a:uLnTx/>
                <a:uFillTx/>
              </a:rPr>
              <a:t> </a:t>
            </a:r>
            <a:r>
              <a:rPr kumimoji="0" lang="ar-SA" sz="2000" b="1" i="0" u="none" strike="noStrike" kern="0" cap="none" spc="0" normalizeH="0" baseline="0" noProof="0" dirty="0" err="1" smtClean="0">
                <a:ln>
                  <a:noFill/>
                </a:ln>
                <a:solidFill>
                  <a:sysClr val="windowText" lastClr="000000"/>
                </a:solidFill>
                <a:effectLst/>
                <a:uLnTx/>
                <a:uFillTx/>
              </a:rPr>
              <a:t>والمورفولوجية</a:t>
            </a:r>
            <a:r>
              <a:rPr kumimoji="0" lang="ar-SA" sz="2000" b="1" i="0" u="none" strike="noStrike" kern="0" cap="none" spc="0" normalizeH="0" baseline="0" noProof="0" dirty="0" smtClean="0">
                <a:ln>
                  <a:noFill/>
                </a:ln>
                <a:solidFill>
                  <a:sysClr val="windowText" lastClr="000000"/>
                </a:solidFill>
                <a:effectLst/>
                <a:uLnTx/>
                <a:uFillTx/>
              </a:rPr>
              <a:t> للمستعمرات  الظاهرة .</a:t>
            </a:r>
            <a:endParaRPr kumimoji="0" lang="en-US" sz="2000" b="0" i="0" u="none" strike="noStrike" kern="0" cap="none" spc="0" normalizeH="0" baseline="0" noProof="0" dirty="0" smtClean="0">
              <a:ln>
                <a:noFill/>
              </a:ln>
              <a:solidFill>
                <a:sysClr val="windowText" lastClr="000000"/>
              </a:solidFill>
              <a:effectLst/>
              <a:uLnTx/>
              <a:uFillTx/>
            </a:endParaRPr>
          </a:p>
          <a:p>
            <a:pPr marL="342900" marR="0" lvl="0" indent="-342900" algn="l" defTabSz="914400" rtl="0" eaLnBrk="1" fontAlgn="base" latinLnBrk="0" hangingPunct="1">
              <a:lnSpc>
                <a:spcPct val="100000"/>
              </a:lnSpc>
              <a:spcBef>
                <a:spcPct val="20000"/>
              </a:spcBef>
              <a:spcAft>
                <a:spcPct val="0"/>
              </a:spcAft>
              <a:buClrTx/>
              <a:buSzTx/>
              <a:buFontTx/>
              <a:buChar char="•"/>
              <a:tabLst/>
              <a:defRPr/>
            </a:pPr>
            <a:endParaRPr kumimoji="0" lang="en-US" sz="2400" b="0" i="0" u="none" strike="noStrike" kern="0" cap="none" spc="0" normalizeH="0" baseline="0" noProof="0" dirty="0">
              <a:ln>
                <a:noFill/>
              </a:ln>
              <a:solidFill>
                <a:sysClr val="windowText" lastClr="000000"/>
              </a:solidFill>
              <a:effectLst/>
              <a:uLnTx/>
              <a:uFillTx/>
            </a:endParaRPr>
          </a:p>
        </p:txBody>
      </p:sp>
    </p:spTree>
    <p:extLst>
      <p:ext uri="{BB962C8B-B14F-4D97-AF65-F5344CB8AC3E}">
        <p14:creationId xmlns:p14="http://schemas.microsoft.com/office/powerpoint/2010/main" val="404979631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679903" y="602167"/>
            <a:ext cx="3512500" cy="400110"/>
          </a:xfrm>
          <a:prstGeom prst="rect">
            <a:avLst/>
          </a:prstGeom>
          <a:noFill/>
        </p:spPr>
        <p:txBody>
          <a:bodyPr wrap="none" rtlCol="0">
            <a:spAutoFit/>
          </a:bodyPr>
          <a:lstStyle/>
          <a:p>
            <a:r>
              <a:rPr lang="ar-SA" sz="2000" b="1" dirty="0" smtClean="0"/>
              <a:t>بعض اشكال مستعمرات </a:t>
            </a:r>
            <a:r>
              <a:rPr lang="ar-SA" sz="2000" b="1" dirty="0" err="1" smtClean="0"/>
              <a:t>الاكتينوميسيتات</a:t>
            </a:r>
            <a:r>
              <a:rPr lang="ar-SA" sz="2000" b="1" dirty="0" smtClean="0"/>
              <a:t> </a:t>
            </a:r>
            <a:endParaRPr lang="en-US" sz="2000" b="1" dirty="0"/>
          </a:p>
        </p:txBody>
      </p:sp>
      <p:pic>
        <p:nvPicPr>
          <p:cNvPr id="3" name="Picture 2"/>
          <p:cNvPicPr>
            <a:picLocks noChangeAspect="1"/>
          </p:cNvPicPr>
          <p:nvPr/>
        </p:nvPicPr>
        <p:blipFill>
          <a:blip r:embed="rId2"/>
          <a:stretch>
            <a:fillRect/>
          </a:stretch>
        </p:blipFill>
        <p:spPr>
          <a:xfrm>
            <a:off x="2381134" y="1863648"/>
            <a:ext cx="5534025" cy="4000500"/>
          </a:xfrm>
          <a:prstGeom prst="rect">
            <a:avLst/>
          </a:prstGeom>
        </p:spPr>
      </p:pic>
    </p:spTree>
    <p:extLst>
      <p:ext uri="{BB962C8B-B14F-4D97-AF65-F5344CB8AC3E}">
        <p14:creationId xmlns:p14="http://schemas.microsoft.com/office/powerpoint/2010/main" val="698384954"/>
      </p:ext>
    </p:extLst>
  </p:cSld>
  <p:clrMapOvr>
    <a:masterClrMapping/>
  </p:clrMapOvr>
</p:sld>
</file>

<file path=ppt/theme/theme1.xml><?xml version="1.0" encoding="utf-8"?>
<a:theme xmlns:a="http://schemas.openxmlformats.org/drawingml/2006/main" name="Retrospect">
  <a:themeElements>
    <a:clrScheme name="Retrospect">
      <a:dk1>
        <a:sysClr val="windowText" lastClr="000000"/>
      </a:dk1>
      <a:lt1>
        <a:sysClr val="window" lastClr="FFFFFF"/>
      </a:lt1>
      <a:dk2>
        <a:srgbClr val="344068"/>
      </a:dk2>
      <a:lt2>
        <a:srgbClr val="D9E0E6"/>
      </a:lt2>
      <a:accent1>
        <a:srgbClr val="1CADE4"/>
      </a:accent1>
      <a:accent2>
        <a:srgbClr val="2683C6"/>
      </a:accent2>
      <a:accent3>
        <a:srgbClr val="28C4CC"/>
      </a:accent3>
      <a:accent4>
        <a:srgbClr val="42BA97"/>
      </a:accent4>
      <a:accent5>
        <a:srgbClr val="3E8853"/>
      </a:accent5>
      <a:accent6>
        <a:srgbClr val="62A39F"/>
      </a:accent6>
      <a:hlink>
        <a:srgbClr val="6EAC1C"/>
      </a:hlink>
      <a:folHlink>
        <a:srgbClr val="B26B02"/>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9CC26709-368C-4D72-9060-94E5B3FF3CD6}"/>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2E25592F6F90EE469048F846E6DC96C8" ma:contentTypeVersion="1" ma:contentTypeDescription="Create a new document." ma:contentTypeScope="" ma:versionID="48dad39dcc95d89b5818d56f0bd6ee93">
  <xsd:schema xmlns:xsd="http://www.w3.org/2001/XMLSchema" xmlns:xs="http://www.w3.org/2001/XMLSchema" xmlns:p="http://schemas.microsoft.com/office/2006/metadata/properties" xmlns:ns1="http://schemas.microsoft.com/sharepoint/v3" targetNamespace="http://schemas.microsoft.com/office/2006/metadata/properties" ma:root="true" ma:fieldsID="a447206dab0015f8b9f8924535193e8c" ns1:_="">
    <xsd:import namespace="http://schemas.microsoft.com/sharepoint/v3"/>
    <xsd:element name="properties">
      <xsd:complexType>
        <xsd:sequence>
          <xsd:element name="documentManagement">
            <xsd:complexType>
              <xsd:all>
                <xsd:element ref="ns1:PublishingStartDate" minOccurs="0"/>
                <xsd:element ref="ns1:PublishingExpirationDat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PublishingStartDate" ma:index="8" nillable="true" ma:displayName="Scheduling Start Date" ma:description="" ma:hidden="true" ma:internalName="PublishingStartDate">
      <xsd:simpleType>
        <xsd:restriction base="dms:Unknown"/>
      </xsd:simpleType>
    </xsd:element>
    <xsd:element name="PublishingExpirationDate" ma:index="9" nillable="true" ma:displayName="Scheduling End Date" ma:description="" ma:hidden="true" ma:internalName="PublishingExpirationDate">
      <xsd:simpleType>
        <xsd:restriction base="dms:Unknow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ublishingExpirationDate xmlns="http://schemas.microsoft.com/sharepoint/v3" xsi:nil="true"/>
    <PublishingStartDate xmlns="http://schemas.microsoft.com/sharepoint/v3" xsi:nil="true"/>
  </documentManagement>
</p:properties>
</file>

<file path=customXml/itemProps1.xml><?xml version="1.0" encoding="utf-8"?>
<ds:datastoreItem xmlns:ds="http://schemas.openxmlformats.org/officeDocument/2006/customXml" ds:itemID="{864B3253-AB4E-4A0A-8BBF-A7EC507114FB}"/>
</file>

<file path=customXml/itemProps2.xml><?xml version="1.0" encoding="utf-8"?>
<ds:datastoreItem xmlns:ds="http://schemas.openxmlformats.org/officeDocument/2006/customXml" ds:itemID="{56B3E045-5EAB-4792-8D06-A05F2395FB7F}"/>
</file>

<file path=customXml/itemProps3.xml><?xml version="1.0" encoding="utf-8"?>
<ds:datastoreItem xmlns:ds="http://schemas.openxmlformats.org/officeDocument/2006/customXml" ds:itemID="{1BF572B1-8E3F-40E6-B832-6383DC0C582B}"/>
</file>

<file path=docProps/app.xml><?xml version="1.0" encoding="utf-8"?>
<Properties xmlns="http://schemas.openxmlformats.org/officeDocument/2006/extended-properties" xmlns:vt="http://schemas.openxmlformats.org/officeDocument/2006/docPropsVTypes">
  <Template>Retrospect</Template>
  <TotalTime>87</TotalTime>
  <Words>503</Words>
  <Application>Microsoft Office PowerPoint</Application>
  <PresentationFormat>Widescreen</PresentationFormat>
  <Paragraphs>36</Paragraphs>
  <Slides>8</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8</vt:i4>
      </vt:variant>
    </vt:vector>
  </HeadingPairs>
  <TitlesOfParts>
    <vt:vector size="14" baseType="lpstr">
      <vt:lpstr>Arial</vt:lpstr>
      <vt:lpstr>Calibri</vt:lpstr>
      <vt:lpstr>Calibri Light</vt:lpstr>
      <vt:lpstr>Times New Roman</vt:lpstr>
      <vt:lpstr>Wingdings</vt:lpstr>
      <vt:lpstr>Retrospect</vt:lpstr>
      <vt:lpstr>عزل الاحياء الدقيقة من التربة </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عزل الاحياء الدقيقة من التربة</dc:title>
  <dc:creator>Reem Aljowaie</dc:creator>
  <cp:lastModifiedBy>Reem Aljowaie</cp:lastModifiedBy>
  <cp:revision>12</cp:revision>
  <dcterms:created xsi:type="dcterms:W3CDTF">2016-09-23T12:44:20Z</dcterms:created>
  <dcterms:modified xsi:type="dcterms:W3CDTF">2016-09-25T18:01:35Z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0x0101002E25592F6F90EE469048F846E6DC96C8</vt:lpwstr>
  </property>
</Properties>
</file>

<file path=docProps/thumbnail.jpeg>
</file>