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65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3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F9216A-7446-4C68-B0A1-C6EC2E22A8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201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257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21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0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1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828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990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1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5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2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1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7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728E853-5206-4886-9428-C442B9DF136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22880" y="2458282"/>
            <a:ext cx="7772400" cy="1123950"/>
          </a:xfrm>
        </p:spPr>
        <p:txBody>
          <a:bodyPr>
            <a:normAutofit fontScale="90000"/>
          </a:bodyPr>
          <a:lstStyle/>
          <a:p>
            <a:pPr rtl="1"/>
            <a:r>
              <a:rPr lang="ar-SA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ar-SA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دراسة مجموعة الأحياء الدقيقة في التربة</a:t>
            </a:r>
            <a:r>
              <a:rPr lang="en-U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ar-SA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طريقة الشريحة المطمورة (المدفونة)</a:t>
            </a:r>
            <a:r>
              <a:rPr lang="en-U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Rossi and </a:t>
            </a:r>
            <a:r>
              <a:rPr lang="en-US" sz="40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Cholodny</a:t>
            </a:r>
            <a:r>
              <a:rPr lang="en-US" sz="4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Buried Slide Technique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2738" y="709247"/>
            <a:ext cx="8783271" cy="4525963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 fontAlgn="auto">
              <a:lnSpc>
                <a:spcPct val="200000"/>
              </a:lnSpc>
              <a:buFont typeface="Calibri" panose="020F0502020204030204" pitchFamily="34" charset="0"/>
              <a:buNone/>
            </a:pPr>
            <a:r>
              <a:rPr lang="ar-SA" b="1" dirty="0" smtClean="0">
                <a:solidFill>
                  <a:schemeClr val="tx1"/>
                </a:solidFill>
              </a:rPr>
              <a:t>- ينمو بالتربة الكثير من الأحياء المجهرية التي تلعب دوراً هاماً في خصوبة التربة ومعدنة ما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ar-SA" b="1" dirty="0" smtClean="0">
                <a:solidFill>
                  <a:schemeClr val="tx1"/>
                </a:solidFill>
              </a:rPr>
              <a:t>بها من المواد العضوية . </a:t>
            </a:r>
          </a:p>
          <a:p>
            <a:pPr algn="just" rtl="1" fontAlgn="auto">
              <a:lnSpc>
                <a:spcPct val="200000"/>
              </a:lnSpc>
              <a:buFontTx/>
              <a:buChar char="-"/>
            </a:pPr>
            <a:r>
              <a:rPr lang="ar-SA" b="1" dirty="0" smtClean="0">
                <a:solidFill>
                  <a:schemeClr val="tx1"/>
                </a:solidFill>
              </a:rPr>
              <a:t>من الطرق الهامة لفحص ميكروبات الأراضي فحصاً </a:t>
            </a:r>
            <a:r>
              <a:rPr lang="ar-SA" b="1" u="sng" dirty="0" smtClean="0">
                <a:solidFill>
                  <a:schemeClr val="tx1"/>
                </a:solidFill>
              </a:rPr>
              <a:t>وصفياً</a:t>
            </a:r>
            <a:r>
              <a:rPr lang="en-US" b="1" u="sng" dirty="0" err="1" smtClean="0">
                <a:solidFill>
                  <a:schemeClr val="tx1"/>
                </a:solidFill>
              </a:rPr>
              <a:t>qualtitative</a:t>
            </a:r>
            <a:r>
              <a:rPr lang="en-US" b="1" u="sng" dirty="0" smtClean="0">
                <a:solidFill>
                  <a:schemeClr val="tx1"/>
                </a:solidFill>
              </a:rPr>
              <a:t> </a:t>
            </a:r>
            <a:r>
              <a:rPr lang="ar-SA" b="1" u="sng" dirty="0" smtClean="0">
                <a:solidFill>
                  <a:schemeClr val="tx1"/>
                </a:solidFill>
              </a:rPr>
              <a:t> </a:t>
            </a:r>
            <a:r>
              <a:rPr lang="ar-SA" b="1" dirty="0" smtClean="0">
                <a:solidFill>
                  <a:schemeClr val="tx1"/>
                </a:solidFill>
              </a:rPr>
              <a:t>طريقة روسي – </a:t>
            </a:r>
            <a:r>
              <a:rPr lang="ar-SA" b="1" dirty="0" err="1" smtClean="0">
                <a:solidFill>
                  <a:schemeClr val="tx1"/>
                </a:solidFill>
              </a:rPr>
              <a:t>كولودني</a:t>
            </a:r>
            <a:r>
              <a:rPr lang="ar-SA" b="1" dirty="0" smtClean="0">
                <a:solidFill>
                  <a:schemeClr val="tx1"/>
                </a:solidFill>
              </a:rPr>
              <a:t> وهي عبارة عن دراسة التربة الزراعية بطريقة الشريحة المطمورة.</a:t>
            </a:r>
            <a:r>
              <a:rPr lang="ar-SA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pPr algn="just" rtl="1" fontAlgn="auto">
              <a:lnSpc>
                <a:spcPct val="200000"/>
              </a:lnSpc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320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98535" y="248880"/>
            <a:ext cx="7467600" cy="1143000"/>
          </a:xfrm>
        </p:spPr>
        <p:txBody>
          <a:bodyPr/>
          <a:lstStyle/>
          <a:p>
            <a:pPr algn="ctr"/>
            <a:r>
              <a:rPr lang="ar-SA" sz="3600" b="1" dirty="0">
                <a:solidFill>
                  <a:schemeClr val="accent5">
                    <a:lumMod val="50000"/>
                  </a:schemeClr>
                </a:solidFill>
              </a:rPr>
              <a:t>طريقة </a:t>
            </a:r>
            <a:r>
              <a:rPr lang="ar-SA" sz="3600" b="1" dirty="0" smtClean="0">
                <a:solidFill>
                  <a:schemeClr val="accent5">
                    <a:lumMod val="50000"/>
                  </a:schemeClr>
                </a:solidFill>
              </a:rPr>
              <a:t>العمل</a:t>
            </a:r>
            <a:endParaRPr lang="en-US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788099"/>
            <a:ext cx="8950817" cy="4525963"/>
          </a:xfrm>
        </p:spPr>
        <p:txBody>
          <a:bodyPr>
            <a:normAutofit lnSpcReduction="10000"/>
          </a:bodyPr>
          <a:lstStyle/>
          <a:p>
            <a:pPr algn="just" rtl="1">
              <a:lnSpc>
                <a:spcPct val="200000"/>
              </a:lnSpc>
              <a:buFontTx/>
              <a:buChar char="-"/>
            </a:pPr>
            <a:r>
              <a:rPr lang="ar-SA" sz="2000" dirty="0" smtClean="0">
                <a:solidFill>
                  <a:schemeClr val="tx1"/>
                </a:solidFill>
              </a:rPr>
              <a:t>يوزن 100 جرام من التربة و يوضع </a:t>
            </a:r>
            <a:r>
              <a:rPr lang="ar-SA" sz="2000" dirty="0">
                <a:solidFill>
                  <a:schemeClr val="tx1"/>
                </a:solidFill>
              </a:rPr>
              <a:t>داخل الكؤوس الزجاجية </a:t>
            </a:r>
            <a:r>
              <a:rPr lang="ar-SA" sz="2000" dirty="0" smtClean="0">
                <a:solidFill>
                  <a:schemeClr val="tx1"/>
                </a:solidFill>
              </a:rPr>
              <a:t>الأربعة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 rtl="1">
              <a:lnSpc>
                <a:spcPct val="200000"/>
              </a:lnSpc>
              <a:buFontTx/>
              <a:buChar char="-"/>
            </a:pPr>
            <a:r>
              <a:rPr lang="ar-SA" sz="2000" dirty="0" smtClean="0"/>
              <a:t>يوزن 500 جرام من </a:t>
            </a:r>
            <a:r>
              <a:rPr lang="ar-SA" sz="2000" dirty="0" err="1" smtClean="0"/>
              <a:t>البيتون</a:t>
            </a:r>
            <a:r>
              <a:rPr lang="ar-SA" sz="2000" dirty="0" smtClean="0"/>
              <a:t> – الرده  - النشا 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>
              <a:lnSpc>
                <a:spcPct val="200000"/>
              </a:lnSpc>
              <a:buNone/>
            </a:pPr>
            <a:r>
              <a:rPr lang="ar-SA" sz="2000" dirty="0">
                <a:solidFill>
                  <a:schemeClr val="tx1"/>
                </a:solidFill>
              </a:rPr>
              <a:t>- يعامل كل كأس زجاجي بمادة واحدة السابقة الذكر ويترك الكأس الرابع بدون معاملة </a:t>
            </a:r>
            <a:r>
              <a:rPr lang="ar-SA" sz="2000" dirty="0" smtClean="0">
                <a:solidFill>
                  <a:schemeClr val="tx1"/>
                </a:solidFill>
              </a:rPr>
              <a:t>(  </a:t>
            </a:r>
            <a:r>
              <a:rPr lang="ar-SA" sz="2000" dirty="0" err="1" smtClean="0"/>
              <a:t>كنترول</a:t>
            </a:r>
            <a:r>
              <a:rPr lang="ar-SA" sz="2000" dirty="0" smtClean="0"/>
              <a:t> </a:t>
            </a:r>
            <a:r>
              <a:rPr lang="ar-SA" sz="2000" dirty="0" smtClean="0">
                <a:solidFill>
                  <a:schemeClr val="tx1"/>
                </a:solidFill>
              </a:rPr>
              <a:t>) 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>
              <a:lnSpc>
                <a:spcPct val="200000"/>
              </a:lnSpc>
              <a:buNone/>
            </a:pPr>
            <a:r>
              <a:rPr lang="ar-SA" sz="2000" dirty="0">
                <a:solidFill>
                  <a:schemeClr val="tx1"/>
                </a:solidFill>
              </a:rPr>
              <a:t>- تخلط التربة وما أضيف لها جيداً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>
              <a:lnSpc>
                <a:spcPct val="200000"/>
              </a:lnSpc>
              <a:buNone/>
            </a:pPr>
            <a:r>
              <a:rPr lang="ar-SA" sz="2000" dirty="0">
                <a:solidFill>
                  <a:schemeClr val="tx1"/>
                </a:solidFill>
              </a:rPr>
              <a:t>- ترطب التربة بالماء ( يضاف لها من 5 إلى 15 مل من الماء) 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>
              <a:lnSpc>
                <a:spcPct val="200000"/>
              </a:lnSpc>
              <a:buNone/>
            </a:pPr>
            <a:r>
              <a:rPr lang="ar-SA" sz="2000" dirty="0">
                <a:solidFill>
                  <a:schemeClr val="tx1"/>
                </a:solidFill>
              </a:rPr>
              <a:t>- يعمل مجرى في الوسط ويوضع فيه الشريحة بشكل عمودي بحيث تكون الشريحة ملاصقة تماما للتربة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James\Desktop\IMG-76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1998" y="309091"/>
            <a:ext cx="4997719" cy="37482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1829" y="4211391"/>
            <a:ext cx="2743200" cy="244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 idx="4294967295"/>
          </p:nvPr>
        </p:nvSpPr>
        <p:spPr>
          <a:xfrm>
            <a:off x="0" y="261938"/>
            <a:ext cx="7467600" cy="1143000"/>
          </a:xfrm>
        </p:spPr>
        <p:txBody>
          <a:bodyPr/>
          <a:lstStyle/>
          <a:p>
            <a:pPr algn="ctr"/>
            <a:r>
              <a:rPr lang="ar-SA" sz="36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140677" y="633901"/>
            <a:ext cx="8729663" cy="4525962"/>
          </a:xfrm>
        </p:spPr>
        <p:txBody>
          <a:bodyPr/>
          <a:lstStyle/>
          <a:p>
            <a:pPr algn="just" rtl="1">
              <a:lnSpc>
                <a:spcPct val="200000"/>
              </a:lnSpc>
              <a:buNone/>
            </a:pPr>
            <a:r>
              <a:rPr lang="ar-SA" sz="2000" dirty="0">
                <a:solidFill>
                  <a:schemeClr val="tx1"/>
                </a:solidFill>
              </a:rPr>
              <a:t>- تغطى الكؤوس </a:t>
            </a:r>
            <a:r>
              <a:rPr lang="ar-SA" sz="2000" dirty="0" smtClean="0">
                <a:solidFill>
                  <a:schemeClr val="tx1"/>
                </a:solidFill>
              </a:rPr>
              <a:t>بالغطاء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ar-SA" sz="2000" dirty="0" smtClean="0">
                <a:solidFill>
                  <a:schemeClr val="tx1"/>
                </a:solidFill>
              </a:rPr>
              <a:t>او بقصدير  </a:t>
            </a:r>
            <a:r>
              <a:rPr lang="ar-SA" sz="2000" dirty="0">
                <a:solidFill>
                  <a:schemeClr val="tx1"/>
                </a:solidFill>
              </a:rPr>
              <a:t>وتحضن عند درجة حرارة الغرفة </a:t>
            </a:r>
            <a:r>
              <a:rPr lang="ar-SA" sz="2000" b="1" dirty="0">
                <a:solidFill>
                  <a:schemeClr val="tx1"/>
                </a:solidFill>
              </a:rPr>
              <a:t>لمدة أسبوع  </a:t>
            </a:r>
            <a:r>
              <a:rPr lang="ar-SA" sz="2000" dirty="0">
                <a:solidFill>
                  <a:schemeClr val="tx1"/>
                </a:solidFill>
              </a:rPr>
              <a:t>مع التأكد من كتابة </a:t>
            </a:r>
            <a:r>
              <a:rPr lang="ar-SA" sz="2000" dirty="0" err="1">
                <a:solidFill>
                  <a:schemeClr val="tx1"/>
                </a:solidFill>
              </a:rPr>
              <a:t>الأسم</a:t>
            </a:r>
            <a:r>
              <a:rPr lang="ar-SA" sz="2000" dirty="0">
                <a:solidFill>
                  <a:schemeClr val="tx1"/>
                </a:solidFill>
              </a:rPr>
              <a:t> والبيانات </a:t>
            </a:r>
            <a:r>
              <a:rPr lang="ar-SA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>
              <a:lnSpc>
                <a:spcPct val="200000"/>
              </a:lnSpc>
              <a:buNone/>
            </a:pPr>
            <a:r>
              <a:rPr lang="ar-SA" sz="2000" dirty="0">
                <a:solidFill>
                  <a:schemeClr val="tx1"/>
                </a:solidFill>
              </a:rPr>
              <a:t>- بعد نهاية المدة تسحب الشريحة وينظف احد سطحيها وتزال عنه الحبيبات ثم( تعرض الشريحة للهب لتثبيت الغشاء ثم تصبغ) أو( تغمس الشريحة في حمض </a:t>
            </a:r>
            <a:r>
              <a:rPr lang="ar-SA" sz="2000" dirty="0" err="1">
                <a:solidFill>
                  <a:schemeClr val="tx1"/>
                </a:solidFill>
              </a:rPr>
              <a:t>الخليك</a:t>
            </a:r>
            <a:r>
              <a:rPr lang="ar-SA" sz="2000" dirty="0">
                <a:solidFill>
                  <a:schemeClr val="tx1"/>
                </a:solidFill>
              </a:rPr>
              <a:t> 40% لمدة 1إلى 3 دقائق ثم تغسل بالماء المقطر وتصبغ) </a:t>
            </a:r>
            <a:endParaRPr lang="en-US" sz="2000" dirty="0">
              <a:solidFill>
                <a:schemeClr val="tx1"/>
              </a:solidFill>
            </a:endParaRPr>
          </a:p>
          <a:p>
            <a:pPr algn="just" rtl="1">
              <a:lnSpc>
                <a:spcPct val="200000"/>
              </a:lnSpc>
              <a:buNone/>
            </a:pPr>
            <a:r>
              <a:rPr lang="ar-SA" sz="2000" dirty="0">
                <a:solidFill>
                  <a:schemeClr val="tx1"/>
                </a:solidFill>
              </a:rPr>
              <a:t>- تفحص الشريحة بالعدسة الزيتية </a:t>
            </a:r>
            <a:endParaRPr lang="en-US" sz="2000" dirty="0">
              <a:solidFill>
                <a:schemeClr val="tx1"/>
              </a:solidFill>
            </a:endParaRPr>
          </a:p>
          <a:p>
            <a:pPr algn="r" rtl="1">
              <a:lnSpc>
                <a:spcPct val="20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82" y="1571222"/>
            <a:ext cx="2743200" cy="244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6755" y="1689279"/>
            <a:ext cx="2798763" cy="236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eft Arrow 6"/>
          <p:cNvSpPr/>
          <p:nvPr/>
        </p:nvSpPr>
        <p:spPr>
          <a:xfrm>
            <a:off x="2266682" y="2670219"/>
            <a:ext cx="5334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365938" y="2642315"/>
            <a:ext cx="953038" cy="6675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6078827" y="2302099"/>
            <a:ext cx="228600" cy="304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ames\Desktop\IMG-76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8806" y="257577"/>
            <a:ext cx="4584879" cy="28687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James\Desktop\IMG-76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3047" y="3408877"/>
            <a:ext cx="4662153" cy="2991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9180" y="206062"/>
            <a:ext cx="4031519" cy="2653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4"/>
          <p:cNvSpPr/>
          <p:nvPr/>
        </p:nvSpPr>
        <p:spPr>
          <a:xfrm>
            <a:off x="4970709" y="256436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dirty="0" err="1" smtClean="0"/>
              <a:t>Coccus</a:t>
            </a:r>
            <a:endParaRPr lang="en-US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671" y="184437"/>
            <a:ext cx="4031088" cy="2662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مستطيل 6"/>
          <p:cNvSpPr/>
          <p:nvPr/>
        </p:nvSpPr>
        <p:spPr>
          <a:xfrm>
            <a:off x="786556" y="295072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Streptococcus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6327" y="3219718"/>
            <a:ext cx="4067256" cy="30651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مستطيل 8"/>
          <p:cNvSpPr/>
          <p:nvPr/>
        </p:nvSpPr>
        <p:spPr>
          <a:xfrm>
            <a:off x="4877711" y="3257213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Eggs of parasitic worms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991" y="3168203"/>
            <a:ext cx="4210920" cy="31553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مستطيل 10"/>
          <p:cNvSpPr/>
          <p:nvPr/>
        </p:nvSpPr>
        <p:spPr>
          <a:xfrm>
            <a:off x="669221" y="3218577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Bacillus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5592F6F90EE469048F846E6DC96C8" ma:contentTypeVersion="1" ma:contentTypeDescription="Create a new document." ma:contentTypeScope="" ma:versionID="48dad39dcc95d89b5818d56f0bd6ee9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F09350-4EC1-4F1B-A055-7641DD65C684}"/>
</file>

<file path=customXml/itemProps2.xml><?xml version="1.0" encoding="utf-8"?>
<ds:datastoreItem xmlns:ds="http://schemas.openxmlformats.org/officeDocument/2006/customXml" ds:itemID="{E592ED78-CE9A-4B61-BBF4-4EBDF62DC5D8}"/>
</file>

<file path=customXml/itemProps3.xml><?xml version="1.0" encoding="utf-8"?>
<ds:datastoreItem xmlns:ds="http://schemas.openxmlformats.org/officeDocument/2006/customXml" ds:itemID="{918828AD-007C-4394-8565-2F12B374AFDB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124</TotalTime>
  <Words>202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Retrospect</vt:lpstr>
      <vt:lpstr> دراسة مجموعة الأحياء الدقيقة في التربة طريقة الشريحة المطمورة (المدفونة) Rossi and Cholodny Buried Slide Technique</vt:lpstr>
      <vt:lpstr>PowerPoint Presentation</vt:lpstr>
      <vt:lpstr>طريقة العمل</vt:lpstr>
      <vt:lpstr>PowerPoint Presentation</vt:lpstr>
      <vt:lpstr> </vt:lpstr>
      <vt:lpstr>PowerPoint Presentation</vt:lpstr>
      <vt:lpstr>PowerPoint Presentation</vt:lpstr>
      <vt:lpstr>PowerPoint Presentation</vt:lpstr>
    </vt:vector>
  </TitlesOfParts>
  <Company>WwW.Cocoa-Ar.CoM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دراسة مجموعة الأحياء الدقيقة في التربة طريقة الشريحة المطمورة (المدفونة) Rossi and Cholodny Buried Slide Technique</dc:title>
  <dc:creator>for me</dc:creator>
  <cp:lastModifiedBy>Reem Aljowaie</cp:lastModifiedBy>
  <cp:revision>8</cp:revision>
  <dcterms:created xsi:type="dcterms:W3CDTF">2010-10-18T06:34:02Z</dcterms:created>
  <dcterms:modified xsi:type="dcterms:W3CDTF">2016-09-29T09:47:49Z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0x0101002E25592F6F90EE469048F846E6DC96C8</vt:lpwstr>
  </property>
</Properties>
</file>