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4"/>
  </p:notesMasterIdLst>
  <p:sldIdLst>
    <p:sldId id="381" r:id="rId2"/>
    <p:sldId id="350" r:id="rId3"/>
    <p:sldId id="498" r:id="rId4"/>
    <p:sldId id="547" r:id="rId5"/>
    <p:sldId id="548" r:id="rId6"/>
    <p:sldId id="556" r:id="rId7"/>
    <p:sldId id="549" r:id="rId8"/>
    <p:sldId id="550" r:id="rId9"/>
    <p:sldId id="551" r:id="rId10"/>
    <p:sldId id="555" r:id="rId11"/>
    <p:sldId id="542" r:id="rId12"/>
    <p:sldId id="504" r:id="rId13"/>
    <p:sldId id="505" r:id="rId14"/>
    <p:sldId id="507" r:id="rId15"/>
    <p:sldId id="508" r:id="rId16"/>
    <p:sldId id="509" r:id="rId17"/>
    <p:sldId id="510" r:id="rId18"/>
    <p:sldId id="512" r:id="rId19"/>
    <p:sldId id="554" r:id="rId20"/>
    <p:sldId id="557" r:id="rId21"/>
    <p:sldId id="558" r:id="rId22"/>
    <p:sldId id="501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CC"/>
    <a:srgbClr val="003300"/>
    <a:srgbClr val="3C845E"/>
    <a:srgbClr val="0033CC"/>
    <a:srgbClr val="2A96B0"/>
    <a:srgbClr val="A50021"/>
    <a:srgbClr val="003399"/>
    <a:srgbClr val="00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417" autoAdjust="0"/>
    <p:restoredTop sz="93691" autoAdjust="0"/>
  </p:normalViewPr>
  <p:slideViewPr>
    <p:cSldViewPr>
      <p:cViewPr varScale="1">
        <p:scale>
          <a:sx n="84" d="100"/>
          <a:sy n="84" d="100"/>
        </p:scale>
        <p:origin x="2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3" y="2348880"/>
            <a:ext cx="5430111" cy="1656184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824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BE227-F08F-B548-9602-2F97F737A3D0}"/>
              </a:ext>
            </a:extLst>
          </p:cNvPr>
          <p:cNvSpPr txBox="1"/>
          <p:nvPr/>
        </p:nvSpPr>
        <p:spPr>
          <a:xfrm>
            <a:off x="251520" y="908720"/>
            <a:ext cx="8640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Nowadays, many example of the salt stress </a:t>
            </a:r>
            <a:r>
              <a:rPr lang="en-US" sz="2400" b="1" dirty="0" err="1"/>
              <a:t>glycophtes</a:t>
            </a:r>
            <a:r>
              <a:rPr lang="en-US" sz="2400" dirty="0"/>
              <a:t> and </a:t>
            </a:r>
            <a:r>
              <a:rPr lang="en-US" sz="2400" b="1" dirty="0"/>
              <a:t>halophytes</a:t>
            </a:r>
            <a:r>
              <a:rPr lang="en-US" sz="2400" dirty="0"/>
              <a:t> having been investigated, it becomes clear that adaptation serves to regain ion homeostasis and the original membrane potentials and PH value.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The better plants is able to  achieve this, the better it becomes tolerant of osmotic stress. However, </a:t>
            </a:r>
            <a:r>
              <a:rPr lang="en-US" sz="2400" dirty="0">
                <a:solidFill>
                  <a:schemeClr val="accent2"/>
                </a:solidFill>
              </a:rPr>
              <a:t>regaining ion homeostasis does not signify  a “ return’ to the original ion concentration</a:t>
            </a:r>
            <a:r>
              <a:rPr lang="en-US" sz="2400" dirty="0"/>
              <a:t>. 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66909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29E30E-429C-AA46-B9C3-7529521F68FC}"/>
              </a:ext>
            </a:extLst>
          </p:cNvPr>
          <p:cNvSpPr txBox="1"/>
          <p:nvPr/>
        </p:nvSpPr>
        <p:spPr>
          <a:xfrm>
            <a:off x="243874" y="980728"/>
            <a:ext cx="865625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SA" sz="2400" dirty="0"/>
              <a:t>The plant attemts to achieve homeostasis with the entire ionic load, including the NaCl that </a:t>
            </a:r>
            <a:r>
              <a:rPr lang="en-US" sz="2400" dirty="0"/>
              <a:t>h</a:t>
            </a:r>
            <a:r>
              <a:rPr lang="en-SA" sz="2400" dirty="0"/>
              <a:t>as been taken up. Depletion of the aggressive NaCl ions in the cytoplasm during adaptation require </a:t>
            </a:r>
            <a:r>
              <a:rPr lang="en-SA" sz="2400" dirty="0">
                <a:solidFill>
                  <a:schemeClr val="accent2"/>
                </a:solidFill>
              </a:rPr>
              <a:t>considerable energy</a:t>
            </a:r>
            <a:r>
              <a:rPr lang="en-SA" sz="2400" dirty="0"/>
              <a:t>, which </a:t>
            </a:r>
            <a:r>
              <a:rPr lang="en-SA" sz="2400" dirty="0">
                <a:solidFill>
                  <a:schemeClr val="accent4"/>
                </a:solidFill>
              </a:rPr>
              <a:t>can not be supplied with the normal provision of the cellullar transport system</a:t>
            </a:r>
            <a:r>
              <a:rPr lang="en-SA" sz="2400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en-SA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SA" sz="2400" dirty="0"/>
              <a:t> Therefore, more of those protein are synthesised which </a:t>
            </a:r>
            <a:r>
              <a:rPr lang="en-SA" sz="2400" dirty="0">
                <a:solidFill>
                  <a:schemeClr val="accent2"/>
                </a:solidFill>
              </a:rPr>
              <a:t>contriute either directly or indirectly </a:t>
            </a:r>
            <a:r>
              <a:rPr lang="en-SA" sz="2400" dirty="0"/>
              <a:t>to the </a:t>
            </a:r>
            <a:r>
              <a:rPr lang="en-SA" sz="2400" b="1" dirty="0"/>
              <a:t>removal of NaCl </a:t>
            </a:r>
            <a:r>
              <a:rPr lang="en-SA" sz="2400" dirty="0"/>
              <a:t>from the cytoplasm.</a:t>
            </a:r>
          </a:p>
          <a:p>
            <a:pPr marL="342900" indent="-342900">
              <a:buFont typeface="Wingdings" pitchFamily="2" charset="2"/>
              <a:buChar char="v"/>
            </a:pPr>
            <a:endParaRPr lang="en-SA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SA" sz="2400" dirty="0"/>
              <a:t> Relief of the cystosol by </a:t>
            </a:r>
            <a:r>
              <a:rPr lang="en-SA" sz="2400" b="1" dirty="0"/>
              <a:t>removal of the Na+ </a:t>
            </a:r>
            <a:r>
              <a:rPr lang="en-SA" sz="2400" dirty="0"/>
              <a:t>ions from the cytoplasm and their transport into the vacuols and the </a:t>
            </a:r>
            <a:r>
              <a:rPr lang="en-SA" sz="2400" b="1" dirty="0"/>
              <a:t>apoplast</a:t>
            </a:r>
            <a:r>
              <a:rPr lang="en-SA" sz="2400" dirty="0"/>
              <a:t> is effected mainly by mean </a:t>
            </a:r>
            <a:r>
              <a:rPr lang="en-SA" sz="2400" b="1" dirty="0"/>
              <a:t>of Na+/H+ antiportters</a:t>
            </a:r>
            <a:r>
              <a:rPr lang="en-SA" sz="2400" dirty="0"/>
              <a:t>, both in the </a:t>
            </a:r>
            <a:r>
              <a:rPr lang="en-SA" sz="2400" dirty="0">
                <a:solidFill>
                  <a:schemeClr val="accent2"/>
                </a:solidFill>
              </a:rPr>
              <a:t>plasmalemma area </a:t>
            </a:r>
            <a:r>
              <a:rPr lang="en-SA" sz="2400" dirty="0"/>
              <a:t>at cell wall. 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9544E6-B089-1144-BB82-BC239743665E}"/>
              </a:ext>
            </a:extLst>
          </p:cNvPr>
          <p:cNvSpPr txBox="1"/>
          <p:nvPr/>
        </p:nvSpPr>
        <p:spPr>
          <a:xfrm>
            <a:off x="0" y="1052736"/>
            <a:ext cx="8964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SA" sz="2400" dirty="0"/>
              <a:t>These pumps are synthesised to a greater extent upon start stress.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I</a:t>
            </a:r>
            <a:r>
              <a:rPr lang="en-SA" sz="2400" dirty="0"/>
              <a:t>f ion homeostasis is established, the increased expression of e.g., the plasma membrane H+-ATPase decreases once more.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SA" sz="2400" dirty="0"/>
              <a:t>Adapted cells no longer exhibit  enhanced pump activity. </a:t>
            </a:r>
          </a:p>
          <a:p>
            <a:endParaRPr lang="en-S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4DD90-BE81-7548-9B56-956159A44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99395"/>
            <a:ext cx="597666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671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583042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1258858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1491852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836712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952213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7289855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D6B01C-B4F8-E84B-A572-C6F0FE861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18" y="989525"/>
            <a:ext cx="6055017" cy="58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671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583042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1258858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1491852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836712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952213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7289855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4A671-57A7-204A-BA57-EE4BF3F0E26D}"/>
              </a:ext>
            </a:extLst>
          </p:cNvPr>
          <p:cNvSpPr txBox="1"/>
          <p:nvPr/>
        </p:nvSpPr>
        <p:spPr>
          <a:xfrm>
            <a:off x="89756" y="1410236"/>
            <a:ext cx="89644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SA" sz="2400" dirty="0"/>
              <a:t>The Na+ Concentat</a:t>
            </a:r>
            <a:r>
              <a:rPr lang="en-US" sz="2400" dirty="0"/>
              <a:t>ion in the cytosol </a:t>
            </a:r>
            <a:r>
              <a:rPr lang="en-US" sz="2400" dirty="0">
                <a:solidFill>
                  <a:schemeClr val="accent4"/>
                </a:solidFill>
              </a:rPr>
              <a:t>has returned to the original value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, while that in the vacuole has increased many-fold.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2"/>
                </a:solidFill>
              </a:rPr>
              <a:t>original </a:t>
            </a:r>
            <a:r>
              <a:rPr lang="en-US" sz="2400" dirty="0" err="1">
                <a:solidFill>
                  <a:schemeClr val="accent2"/>
                </a:solidFill>
              </a:rPr>
              <a:t>membrance</a:t>
            </a:r>
            <a:r>
              <a:rPr lang="en-US" sz="2400" dirty="0">
                <a:solidFill>
                  <a:schemeClr val="accent2"/>
                </a:solidFill>
              </a:rPr>
              <a:t> potential and PH value have </a:t>
            </a:r>
            <a:r>
              <a:rPr lang="en-US" sz="2400" dirty="0"/>
              <a:t>never- </a:t>
            </a:r>
            <a:r>
              <a:rPr lang="en-US" sz="2400" dirty="0" err="1"/>
              <a:t>theless</a:t>
            </a:r>
            <a:r>
              <a:rPr lang="en-US" sz="2400" dirty="0"/>
              <a:t> been reestablished.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Over-expression of a vacuolar Na+/H+ antiporter gene in Arabidopsis </a:t>
            </a:r>
            <a:r>
              <a:rPr lang="en-US" sz="2400" dirty="0">
                <a:solidFill>
                  <a:schemeClr val="accent2"/>
                </a:solidFill>
              </a:rPr>
              <a:t>increased salt tolerance considerably</a:t>
            </a:r>
            <a:r>
              <a:rPr lang="en-US" sz="2400" dirty="0"/>
              <a:t>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The K+ status is the weak point in the cellular </a:t>
            </a:r>
            <a:r>
              <a:rPr lang="en-US" sz="2400" dirty="0"/>
              <a:t>ion budget subsequent to an adaption process, irrespective of ion homeostasis.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The reduced growth of the </a:t>
            </a:r>
            <a:r>
              <a:rPr lang="en-US" sz="2400" dirty="0" err="1"/>
              <a:t>halpophytes</a:t>
            </a:r>
            <a:r>
              <a:rPr lang="en-US" sz="2400" dirty="0"/>
              <a:t> and </a:t>
            </a:r>
            <a:r>
              <a:rPr lang="en-US" sz="2400" dirty="0" err="1"/>
              <a:t>glycophytes</a:t>
            </a:r>
            <a:r>
              <a:rPr lang="en-US" sz="2400" dirty="0"/>
              <a:t> under salt stress is possibly related to </a:t>
            </a:r>
            <a:r>
              <a:rPr lang="en-US" sz="2400" dirty="0">
                <a:solidFill>
                  <a:schemeClr val="accent4"/>
                </a:solidFill>
              </a:rPr>
              <a:t>problematical provision of the cell with K+.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0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006607-3D8C-3D4B-81F6-AD8BCE68F8C7}"/>
              </a:ext>
            </a:extLst>
          </p:cNvPr>
          <p:cNvSpPr txBox="1"/>
          <p:nvPr/>
        </p:nvSpPr>
        <p:spPr>
          <a:xfrm>
            <a:off x="149627" y="861888"/>
            <a:ext cx="881486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solidFill>
                  <a:srgbClr val="FF0000"/>
                </a:solidFill>
              </a:rPr>
              <a:t>Adaptat</a:t>
            </a:r>
            <a:r>
              <a:rPr lang="en-US" sz="2400" b="1" dirty="0">
                <a:solidFill>
                  <a:srgbClr val="FF0000"/>
                </a:solidFill>
              </a:rPr>
              <a:t>ion of Osmotic Potential 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Plants must possess a </a:t>
            </a:r>
            <a:r>
              <a:rPr lang="en-US" sz="2400" b="1" dirty="0"/>
              <a:t>higher osmotic potential </a:t>
            </a:r>
            <a:r>
              <a:rPr lang="en-US" sz="2400" dirty="0"/>
              <a:t>than their medium if they are to take up water and nutrients from a saline milieu i.e.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They must increase their own osmotic potential. It is thus inevitable that </a:t>
            </a:r>
            <a:r>
              <a:rPr lang="en-US" sz="2400" b="1" dirty="0"/>
              <a:t>changes in their internal concentration </a:t>
            </a:r>
            <a:r>
              <a:rPr lang="en-US" sz="2400" dirty="0"/>
              <a:t>relations must take place, something with necessitates further adaptive  action.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In addition to maintaining ion homeostasis, in seedling of pea (</a:t>
            </a:r>
            <a:r>
              <a:rPr lang="en-US" sz="2400" dirty="0">
                <a:solidFill>
                  <a:schemeClr val="accent2"/>
                </a:solidFill>
              </a:rPr>
              <a:t>salt- sensitive</a:t>
            </a:r>
            <a:r>
              <a:rPr lang="en-US" sz="2400" dirty="0"/>
              <a:t>) and spinach (</a:t>
            </a:r>
            <a:r>
              <a:rPr lang="en-US" sz="2400" dirty="0">
                <a:solidFill>
                  <a:schemeClr val="accent2"/>
                </a:solidFill>
              </a:rPr>
              <a:t>salt-resistant</a:t>
            </a:r>
            <a:r>
              <a:rPr lang="en-US" sz="2400" dirty="0"/>
              <a:t>) were transferred to nutrient solution and exposed to 100 mM NaCl.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The ion concentrations of the root and leaves, as well as the in </a:t>
            </a:r>
            <a:r>
              <a:rPr lang="en-US" sz="2400" b="1" dirty="0" err="1"/>
              <a:t>tercellular</a:t>
            </a:r>
            <a:r>
              <a:rPr lang="en-US" sz="2400" b="1" dirty="0"/>
              <a:t> distribution </a:t>
            </a:r>
            <a:r>
              <a:rPr lang="en-US" sz="2400" dirty="0"/>
              <a:t>of ions, were monitored.</a:t>
            </a:r>
          </a:p>
          <a:p>
            <a:endParaRPr lang="en-US" sz="2400" dirty="0"/>
          </a:p>
          <a:p>
            <a:endParaRPr lang="en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4CB46-ABEC-D841-A4E2-30F1A83E7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365250"/>
            <a:ext cx="79629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671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583042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1258858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1491852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836712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952213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7289855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BC38CC-82A5-AC43-8813-B7AEF62BB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7" y="1373353"/>
            <a:ext cx="822931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A853AB-0B97-3544-9060-9212086A6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90764"/>
            <a:ext cx="8278741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221471-6DEC-7249-892E-45E9CD3A8A55}"/>
              </a:ext>
            </a:extLst>
          </p:cNvPr>
          <p:cNvSpPr txBox="1"/>
          <p:nvPr/>
        </p:nvSpPr>
        <p:spPr>
          <a:xfrm>
            <a:off x="7236296" y="2060848"/>
            <a:ext cx="10081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SA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32468-9A6A-C34E-BC63-36611625CE15}"/>
              </a:ext>
            </a:extLst>
          </p:cNvPr>
          <p:cNvSpPr txBox="1"/>
          <p:nvPr/>
        </p:nvSpPr>
        <p:spPr>
          <a:xfrm>
            <a:off x="497632" y="2374124"/>
            <a:ext cx="1219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BF4CE-B92E-4148-8091-125115E3A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2930"/>
            <a:ext cx="7416824" cy="55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2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797141" y="2060848"/>
            <a:ext cx="758484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61237" y="2306205"/>
            <a:ext cx="5880518" cy="19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Eco- Physiology</a:t>
            </a:r>
            <a:endParaRPr lang="ar-EG" sz="44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BOT</a:t>
            </a:r>
            <a:r>
              <a:rPr lang="ar-EG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349</a:t>
            </a:r>
            <a:endParaRPr lang="it-IT" sz="40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32928"/>
            <a:ext cx="7529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KINGDOOM OF SAUDI ARABIA</a:t>
            </a:r>
            <a:endParaRPr lang="en-US" sz="2400" dirty="0"/>
          </a:p>
          <a:p>
            <a:pPr algn="ctr"/>
            <a:r>
              <a:rPr lang="en-US" sz="2400" b="1" dirty="0"/>
              <a:t>King Saud</a:t>
            </a:r>
            <a:r>
              <a:rPr lang="ar-SA" sz="2400" b="1" dirty="0"/>
              <a:t> </a:t>
            </a:r>
            <a:r>
              <a:rPr lang="en-US" sz="2400" b="1" dirty="0"/>
              <a:t>University</a:t>
            </a:r>
          </a:p>
          <a:p>
            <a:pPr algn="ctr"/>
            <a:r>
              <a:rPr lang="en-US" sz="2400" b="1" dirty="0"/>
              <a:t>College of Sciences  -  Department Botany &amp; Microbiology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4810186"/>
            <a:ext cx="9144000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AL-Hash</a:t>
            </a:r>
            <a:r>
              <a:rPr lang="en-US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imi</a:t>
            </a:r>
            <a:endParaRPr lang="en-US" sz="2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54" y="145950"/>
            <a:ext cx="1100732" cy="1316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E4D100-B7DE-564B-8414-80A0AC2E3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777898" cy="49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69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BABF9F-0401-F545-B69A-25E5152922EC}"/>
              </a:ext>
            </a:extLst>
          </p:cNvPr>
          <p:cNvSpPr txBox="1"/>
          <p:nvPr/>
        </p:nvSpPr>
        <p:spPr>
          <a:xfrm>
            <a:off x="323528" y="692696"/>
            <a:ext cx="77875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</a:t>
            </a:r>
            <a:r>
              <a:rPr lang="en-SA" sz="2400" b="1" dirty="0">
                <a:solidFill>
                  <a:srgbClr val="FF0000"/>
                </a:solidFill>
              </a:rPr>
              <a:t>uest</a:t>
            </a:r>
            <a:r>
              <a:rPr lang="en-US" sz="2400" b="1" dirty="0">
                <a:solidFill>
                  <a:srgbClr val="FF0000"/>
                </a:solidFill>
              </a:rPr>
              <a:t>ion: </a:t>
            </a:r>
          </a:p>
          <a:p>
            <a:endParaRPr lang="en-US" dirty="0"/>
          </a:p>
          <a:p>
            <a:r>
              <a:rPr lang="en-US" sz="2400" b="1" dirty="0"/>
              <a:t>Can you summarize the effect of the salt stress on Proline ? </a:t>
            </a:r>
            <a:endParaRPr lang="en-SA" sz="2400" b="1" dirty="0"/>
          </a:p>
        </p:txBody>
      </p:sp>
    </p:spTree>
    <p:extLst>
      <p:ext uri="{BB962C8B-B14F-4D97-AF65-F5344CB8AC3E}">
        <p14:creationId xmlns:p14="http://schemas.microsoft.com/office/powerpoint/2010/main" val="3012131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8864" y="1196752"/>
            <a:ext cx="8229600" cy="2451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11770" y="332656"/>
            <a:ext cx="8721601" cy="62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04602" y="1700808"/>
            <a:ext cx="8136904" cy="2776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4</a:t>
            </a:r>
            <a:endParaRPr lang="ar-EG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The Influence of salinity stress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 2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95C9F-736F-BC4D-AA16-6BD29C1F6C94}"/>
              </a:ext>
            </a:extLst>
          </p:cNvPr>
          <p:cNvSpPr txBox="1"/>
          <p:nvPr/>
        </p:nvSpPr>
        <p:spPr>
          <a:xfrm>
            <a:off x="215516" y="1120676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solidFill>
                  <a:srgbClr val="FF0000"/>
                </a:solidFill>
              </a:rPr>
              <a:t>The Adaptive Response of the Plant Cell to salt stress:</a:t>
            </a:r>
          </a:p>
          <a:p>
            <a:endParaRPr lang="en-SA" dirty="0"/>
          </a:p>
          <a:p>
            <a:pPr marL="285750" indent="-285750">
              <a:buFont typeface="Wingdings" pitchFamily="2" charset="2"/>
              <a:buChar char="v"/>
            </a:pPr>
            <a:r>
              <a:rPr lang="en-SA" sz="2400" dirty="0"/>
              <a:t>An  osmot</a:t>
            </a:r>
            <a:r>
              <a:rPr lang="en-US" sz="2400" dirty="0" err="1"/>
              <a:t>ic</a:t>
            </a:r>
            <a:r>
              <a:rPr lang="en-US" sz="2400" dirty="0"/>
              <a:t> stressor such as salt caused strain in the plant cell , which can be interpreted as adaptation to the new osmotic condition.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SA" sz="2400" dirty="0"/>
              <a:t>Adaptat</a:t>
            </a:r>
            <a:r>
              <a:rPr lang="en-US" sz="2400" dirty="0"/>
              <a:t>ion means  new synthesis of proteins to alleviate the stress.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 In the case of </a:t>
            </a:r>
            <a:r>
              <a:rPr lang="en-US" sz="2400" b="1" dirty="0">
                <a:solidFill>
                  <a:schemeClr val="accent2"/>
                </a:solidFill>
              </a:rPr>
              <a:t>osmotic stress</a:t>
            </a:r>
            <a:r>
              <a:rPr lang="en-US" sz="2400" dirty="0"/>
              <a:t>, </a:t>
            </a:r>
            <a:r>
              <a:rPr lang="en-US" sz="2400" b="1" dirty="0"/>
              <a:t>this alleviation comprises</a:t>
            </a:r>
            <a:r>
              <a:rPr lang="en-US" sz="2400" dirty="0"/>
              <a:t>: </a:t>
            </a:r>
          </a:p>
          <a:p>
            <a:pPr marL="342900" indent="-342900">
              <a:buAutoNum type="arabicPeriod"/>
            </a:pPr>
            <a:r>
              <a:rPr lang="en-US" sz="2400" dirty="0"/>
              <a:t>Reaction to the regain ion homeostasis. </a:t>
            </a:r>
          </a:p>
          <a:p>
            <a:pPr marL="342900" indent="-342900">
              <a:buAutoNum type="arabicPeriod"/>
            </a:pPr>
            <a:r>
              <a:rPr lang="en-US" sz="2400" dirty="0"/>
              <a:t>Reactions to adapt to the osmotic potential </a:t>
            </a:r>
          </a:p>
          <a:p>
            <a:pPr marL="342900" indent="-342900">
              <a:buAutoNum type="arabicPeriod"/>
            </a:pPr>
            <a:r>
              <a:rPr lang="en-US" sz="2400" dirty="0"/>
              <a:t>Synthesis of specifically acting, protective proteins.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7205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005129-7F8B-5649-BCB3-ED48F927F95F}"/>
              </a:ext>
            </a:extLst>
          </p:cNvPr>
          <p:cNvSpPr txBox="1"/>
          <p:nvPr/>
        </p:nvSpPr>
        <p:spPr>
          <a:xfrm>
            <a:off x="179512" y="825383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Intracellular signals</a:t>
            </a:r>
            <a:r>
              <a:rPr lang="en-US" sz="2400" dirty="0"/>
              <a:t>: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The adaptation commences with the perception of the osmotic stress.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Since little is known </a:t>
            </a:r>
            <a:r>
              <a:rPr lang="en-US" sz="2400" b="1" dirty="0" err="1"/>
              <a:t>osmosensors</a:t>
            </a:r>
            <a:r>
              <a:rPr lang="en-US" sz="2400" dirty="0"/>
              <a:t>, Particularly as they apply to salt stress.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The next step the genesis of the signal-will now be considered.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Genes and the proteins have recently been identified which point to a biochemical connection </a:t>
            </a:r>
            <a:r>
              <a:rPr lang="en-US" sz="2400" dirty="0">
                <a:solidFill>
                  <a:schemeClr val="accent2"/>
                </a:solidFill>
              </a:rPr>
              <a:t>between the osmotic adaptation of the plant and an increase in the cytosolic Ca++ level</a:t>
            </a:r>
            <a:r>
              <a:rPr lang="en-US" sz="2400" dirty="0"/>
              <a:t>. </a:t>
            </a:r>
          </a:p>
          <a:p>
            <a:r>
              <a:rPr lang="en-US" sz="2000" dirty="0"/>
              <a:t> </a:t>
            </a:r>
            <a:endParaRPr lang="en-SA" sz="20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5DEEB4-6955-AE49-B157-407E8EAEFAE9}"/>
              </a:ext>
            </a:extLst>
          </p:cNvPr>
          <p:cNvSpPr txBox="1"/>
          <p:nvPr/>
        </p:nvSpPr>
        <p:spPr>
          <a:xfrm>
            <a:off x="-12548" y="764704"/>
            <a:ext cx="9156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At the yeast which has been used as model to understand the intercellular reaction under the salinity stress, The subunit B of the Ca- binding protein calcineurin and salt tolerance.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Then the protein phosphatase </a:t>
            </a:r>
            <a:r>
              <a:rPr lang="en-US" sz="2400" dirty="0">
                <a:solidFill>
                  <a:schemeClr val="accent2"/>
                </a:solidFill>
              </a:rPr>
              <a:t>calcineurin activates </a:t>
            </a:r>
            <a:r>
              <a:rPr lang="en-US" sz="2400" dirty="0"/>
              <a:t>on the one hand transcription factors, which lead to increased expression of the plasma membrane </a:t>
            </a:r>
            <a:r>
              <a:rPr lang="en-US" sz="2400" dirty="0">
                <a:solidFill>
                  <a:schemeClr val="accent4"/>
                </a:solidFill>
              </a:rPr>
              <a:t>Na+ -ATPase and a </a:t>
            </a:r>
            <a:r>
              <a:rPr lang="en-US" sz="2400" dirty="0" err="1">
                <a:solidFill>
                  <a:schemeClr val="accent4"/>
                </a:solidFill>
              </a:rPr>
              <a:t>tono</a:t>
            </a:r>
            <a:r>
              <a:rPr lang="en-US" sz="2400" dirty="0">
                <a:solidFill>
                  <a:schemeClr val="accent4"/>
                </a:solidFill>
              </a:rPr>
              <a:t>-plastic Na+/H+ symporter in such a way that it becomes both more effective and strongly selective for K+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81205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671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583042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1258858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1491852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836712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952213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7289855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FFDD76-6797-494E-9765-D3E6E8A0E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6" y="1396305"/>
            <a:ext cx="7100148" cy="51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C94852-BC6A-694E-8AE1-DDDAC05968AC}"/>
              </a:ext>
            </a:extLst>
          </p:cNvPr>
          <p:cNvSpPr txBox="1"/>
          <p:nvPr/>
        </p:nvSpPr>
        <p:spPr>
          <a:xfrm>
            <a:off x="0" y="836712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At the Arabidopsis, a mutation in which makes plants sensitive to Na+ and also to Li+. (‘Salt Overly Sensitive’ : SOS)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The functions of three SOS proteins have now been elucidate: SOS1 is a Na+ - H+ antiporter in the plasma membrane, SOS2 is  serine-threonine protein kinase which activates SOS2.</a:t>
            </a:r>
            <a:endParaRPr lang="en-SA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ECC636-163C-904A-9A1E-B2653BCF9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89656"/>
            <a:ext cx="7021288" cy="41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8040F-FB83-C348-AB2F-20CC95FDB4E9}"/>
              </a:ext>
            </a:extLst>
          </p:cNvPr>
          <p:cNvSpPr txBox="1"/>
          <p:nvPr/>
        </p:nvSpPr>
        <p:spPr>
          <a:xfrm>
            <a:off x="0" y="1105287"/>
            <a:ext cx="8676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400" b="1" dirty="0">
                <a:solidFill>
                  <a:srgbClr val="FF0000"/>
                </a:solidFill>
              </a:rPr>
              <a:t>Adaptat</a:t>
            </a:r>
            <a:r>
              <a:rPr lang="en-US" sz="2400" b="1" dirty="0">
                <a:solidFill>
                  <a:srgbClr val="FF0000"/>
                </a:solidFill>
              </a:rPr>
              <a:t>ion Reactions to Restore Ion Homeostasis: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err="1">
                <a:solidFill>
                  <a:schemeClr val="accent2"/>
                </a:solidFill>
              </a:rPr>
              <a:t>Glycophytes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</a:rPr>
              <a:t>Halophytes</a:t>
            </a:r>
            <a:r>
              <a:rPr lang="en-US" sz="2400" dirty="0"/>
              <a:t> basically make use of the same mechanism to deal with salinity  stress.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/>
              <a:t>Halophytes</a:t>
            </a:r>
            <a:r>
              <a:rPr lang="en-US" sz="2400" dirty="0"/>
              <a:t> are able to adapt faster and to tolerate extreme salinity, whereas </a:t>
            </a:r>
            <a:r>
              <a:rPr lang="en-US" sz="2400" b="1" dirty="0" err="1"/>
              <a:t>glycophytes</a:t>
            </a:r>
            <a:r>
              <a:rPr lang="en-US" sz="2400" dirty="0"/>
              <a:t> adapt stepwise to develop tolerance to a moderate degree of salinity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>
              <a:solidFill>
                <a:schemeClr val="accent4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In both constitutive types salt tolerance </a:t>
            </a:r>
            <a:r>
              <a:rPr lang="en-US" sz="2400" dirty="0">
                <a:solidFill>
                  <a:schemeClr val="accent2"/>
                </a:solidFill>
              </a:rPr>
              <a:t>require the expression of certain similar gene</a:t>
            </a:r>
            <a:r>
              <a:rPr lang="en-US" sz="2400" dirty="0"/>
              <a:t>. However, the transition from extremely salt –sensitive plants to extremely salt tolerance plants is not clear yet.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/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25975</TotalTime>
  <Words>891</Words>
  <Application>Microsoft Macintosh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Born Addict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Microsoft Office User</cp:lastModifiedBy>
  <cp:revision>3028</cp:revision>
  <dcterms:created xsi:type="dcterms:W3CDTF">1997-09-01T07:53:11Z</dcterms:created>
  <dcterms:modified xsi:type="dcterms:W3CDTF">2021-09-19T11:37:39Z</dcterms:modified>
</cp:coreProperties>
</file>