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77" r:id="rId7"/>
    <p:sldId id="264" r:id="rId8"/>
    <p:sldId id="278" r:id="rId9"/>
    <p:sldId id="265" r:id="rId10"/>
    <p:sldId id="266" r:id="rId11"/>
    <p:sldId id="267" r:id="rId12"/>
    <p:sldId id="259" r:id="rId13"/>
    <p:sldId id="281" r:id="rId14"/>
    <p:sldId id="269" r:id="rId15"/>
    <p:sldId id="270" r:id="rId16"/>
    <p:sldId id="271" r:id="rId17"/>
    <p:sldId id="275" r:id="rId18"/>
    <p:sldId id="268" r:id="rId19"/>
    <p:sldId id="258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60"/>
    <a:srgbClr val="FFFFCC"/>
    <a:srgbClr val="E51B38"/>
    <a:srgbClr val="BD0338"/>
    <a:srgbClr val="B31115"/>
    <a:srgbClr val="A32915"/>
    <a:srgbClr val="D0005E"/>
    <a:srgbClr val="018ACF"/>
    <a:srgbClr val="D68B1C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1138425"/>
            <a:ext cx="7772400" cy="137434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تفاعل إنزيم البلمرة التسلسلي</a:t>
            </a:r>
            <a:br>
              <a:rPr lang="ar-SA" sz="2800" dirty="0" smtClean="0"/>
            </a:br>
            <a:r>
              <a:rPr lang="en-GB" sz="2800" dirty="0" smtClean="0"/>
              <a:t>POLYMERASE CHAIN REACTION </a:t>
            </a:r>
            <a:br>
              <a:rPr lang="en-GB" sz="2800" dirty="0" smtClean="0"/>
            </a:br>
            <a:r>
              <a:rPr lang="en-GB" sz="2800" dirty="0" smtClean="0"/>
              <a:t>                   (PCR)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374345"/>
          </a:xfrm>
        </p:spPr>
        <p:txBody>
          <a:bodyPr>
            <a:normAutofit/>
          </a:bodyPr>
          <a:lstStyle/>
          <a:p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Alahmadi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7- جهاز تفاعل البلمرة التسلسلي ( </a:t>
            </a:r>
            <a:r>
              <a:rPr lang="en-GB" b="1" dirty="0" err="1" smtClean="0">
                <a:solidFill>
                  <a:srgbClr val="C00000"/>
                </a:solidFill>
              </a:rPr>
              <a:t>Thermocycler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 ) :</a:t>
            </a:r>
          </a:p>
          <a:p>
            <a:pPr algn="r" rtl="1">
              <a:buNone/>
            </a:pPr>
            <a:r>
              <a:rPr lang="ar-SA" b="1" dirty="0" smtClean="0"/>
              <a:t>يقوم هذا الجهاز بتغير درجة الحرارة </a:t>
            </a:r>
            <a:r>
              <a:rPr lang="ar-SA" b="1" dirty="0" smtClean="0"/>
              <a:t>بشكل سريع ودقيق و متتالي لأن درجة الحرارة مهمة في عملية التضاعف 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4578" name="Picture 2" descr="http://www.pocdscientific.com.au/img/eppendorf_PCR/Eppendorf_Masterclear_nexus_grad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835" y="3123590"/>
            <a:ext cx="3810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900"/>
            <a:ext cx="4870090" cy="45811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خطوات تقنية </a:t>
            </a:r>
            <a:r>
              <a:rPr lang="en-GB" dirty="0" smtClean="0"/>
              <a:t>PCR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ثلاث مراحل في الدرورة الواحدة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596540"/>
            <a:ext cx="8856890" cy="4886560"/>
          </a:xfrm>
        </p:spPr>
        <p:txBody>
          <a:bodyPr>
            <a:normAutofit/>
          </a:bodyPr>
          <a:lstStyle/>
          <a:p>
            <a:pPr marL="457200" indent="-457200" algn="r" rtl="1">
              <a:buAutoNum type="arabicPeriod"/>
            </a:pPr>
            <a:r>
              <a:rPr lang="ar-SA" sz="2200" b="1" dirty="0" smtClean="0">
                <a:solidFill>
                  <a:srgbClr val="BE0260"/>
                </a:solidFill>
              </a:rPr>
              <a:t>مرحلة </a:t>
            </a:r>
            <a:r>
              <a:rPr lang="ar-SA" sz="2200" b="1" dirty="0" smtClean="0">
                <a:solidFill>
                  <a:srgbClr val="BE0260"/>
                </a:solidFill>
              </a:rPr>
              <a:t>التفكيك </a:t>
            </a:r>
            <a:r>
              <a:rPr lang="en-US" sz="2200" b="1" dirty="0" smtClean="0">
                <a:solidFill>
                  <a:srgbClr val="BE0260"/>
                </a:solidFill>
              </a:rPr>
              <a:t>Denature</a:t>
            </a:r>
            <a:r>
              <a:rPr lang="ar-SA" sz="2200" b="1" dirty="0" smtClean="0">
                <a:solidFill>
                  <a:srgbClr val="BE0260"/>
                </a:solidFill>
              </a:rPr>
              <a:t> </a:t>
            </a:r>
            <a:r>
              <a:rPr lang="ar-SA" sz="2200" b="1" dirty="0" smtClean="0">
                <a:solidFill>
                  <a:srgbClr val="BE0260"/>
                </a:solidFill>
              </a:rPr>
              <a:t>: </a:t>
            </a:r>
            <a:r>
              <a:rPr lang="ar-SA" sz="2200" b="1" dirty="0" smtClean="0"/>
              <a:t>رفع الحرارة إلى 94 ْم وذلك لفك الحمض النووي (</a:t>
            </a:r>
            <a:r>
              <a:rPr lang="en-US" sz="2200" b="1" dirty="0" smtClean="0"/>
              <a:t>DNA</a:t>
            </a:r>
            <a:r>
              <a:rPr lang="ar-SA" sz="2200" b="1" dirty="0" smtClean="0"/>
              <a:t>) </a:t>
            </a:r>
            <a:r>
              <a:rPr lang="ar-SA" sz="2200" b="1" dirty="0" smtClean="0"/>
              <a:t> الأصل . </a:t>
            </a:r>
            <a:endParaRPr lang="ar-SA" sz="2200" b="1" dirty="0" smtClean="0"/>
          </a:p>
          <a:p>
            <a:pPr marL="457200" indent="-457200" algn="r" rtl="1">
              <a:buAutoNum type="arabicPeriod"/>
            </a:pPr>
            <a:endParaRPr lang="en-GB" sz="2200" b="1" dirty="0" smtClean="0"/>
          </a:p>
          <a:p>
            <a:pPr algn="r" rtl="1">
              <a:buNone/>
            </a:pPr>
            <a:r>
              <a:rPr lang="ar-SA" sz="2200" b="1" dirty="0" smtClean="0">
                <a:solidFill>
                  <a:srgbClr val="BE0260"/>
                </a:solidFill>
              </a:rPr>
              <a:t>2. مرحلة الالتصاق   </a:t>
            </a:r>
            <a:r>
              <a:rPr lang="en-US" sz="2200" b="1" dirty="0" smtClean="0">
                <a:solidFill>
                  <a:srgbClr val="BE0260"/>
                </a:solidFill>
              </a:rPr>
              <a:t>anneal</a:t>
            </a:r>
            <a:r>
              <a:rPr lang="ar-SA" sz="2200" b="1" dirty="0" smtClean="0">
                <a:solidFill>
                  <a:srgbClr val="BE0260"/>
                </a:solidFill>
              </a:rPr>
              <a:t> </a:t>
            </a:r>
            <a:r>
              <a:rPr lang="ar-SA" sz="2200" b="1" dirty="0" smtClean="0">
                <a:solidFill>
                  <a:srgbClr val="BE0260"/>
                </a:solidFill>
              </a:rPr>
              <a:t>: </a:t>
            </a:r>
            <a:r>
              <a:rPr lang="ar-SA" sz="2200" b="1" dirty="0" smtClean="0"/>
              <a:t> إنزال الحرارة إلى ما بين 55-60 ْم ليقوم البريمر بالألتزاق فيزيائياً بواسطة الروابط الهيدروجينية مع الحمض النووي (</a:t>
            </a:r>
            <a:r>
              <a:rPr lang="en-US" sz="2200" b="1" dirty="0" smtClean="0"/>
              <a:t>DNA</a:t>
            </a:r>
            <a:r>
              <a:rPr lang="ar-SA" sz="2200" b="1" dirty="0" smtClean="0"/>
              <a:t> )  الأصل . </a:t>
            </a:r>
            <a:endParaRPr lang="ar-SA" sz="2200" b="1" dirty="0" smtClean="0"/>
          </a:p>
          <a:p>
            <a:pPr algn="r" rtl="1">
              <a:buNone/>
            </a:pPr>
            <a:endParaRPr lang="en-GB" sz="2200" b="1" dirty="0" smtClean="0"/>
          </a:p>
          <a:p>
            <a:pPr algn="r" rtl="1">
              <a:buNone/>
            </a:pPr>
            <a:r>
              <a:rPr lang="ar-SA" sz="2200" b="1" dirty="0" smtClean="0">
                <a:solidFill>
                  <a:srgbClr val="BE0260"/>
                </a:solidFill>
              </a:rPr>
              <a:t>3.  </a:t>
            </a:r>
            <a:r>
              <a:rPr lang="ar-SA" sz="2200" b="1" dirty="0" smtClean="0">
                <a:solidFill>
                  <a:srgbClr val="BE0260"/>
                </a:solidFill>
              </a:rPr>
              <a:t>مرحلة </a:t>
            </a:r>
            <a:r>
              <a:rPr lang="ar-SA" sz="2200" b="1" dirty="0" smtClean="0">
                <a:solidFill>
                  <a:srgbClr val="BE0260"/>
                </a:solidFill>
              </a:rPr>
              <a:t>الامتداد  </a:t>
            </a:r>
            <a:r>
              <a:rPr lang="en-US" sz="2200" b="1" dirty="0" smtClean="0">
                <a:solidFill>
                  <a:srgbClr val="BE0260"/>
                </a:solidFill>
              </a:rPr>
              <a:t>extend</a:t>
            </a:r>
            <a:r>
              <a:rPr lang="ar-SA" sz="2200" b="1" dirty="0" smtClean="0">
                <a:solidFill>
                  <a:srgbClr val="BE0260"/>
                </a:solidFill>
              </a:rPr>
              <a:t> </a:t>
            </a:r>
            <a:r>
              <a:rPr lang="ar-SA" sz="2200" b="1" dirty="0" smtClean="0">
                <a:solidFill>
                  <a:srgbClr val="BE0260"/>
                </a:solidFill>
              </a:rPr>
              <a:t>: </a:t>
            </a:r>
            <a:r>
              <a:rPr lang="ar-SA" sz="2200" b="1" dirty="0" smtClean="0"/>
              <a:t>ثم يقوم برفع درجة الحرارة إلى 75 ْم ليقوم البلمريز بعمله في بناء الحمض النووي (</a:t>
            </a:r>
            <a:r>
              <a:rPr lang="en-US" sz="2200" b="1" dirty="0" smtClean="0"/>
              <a:t>DNA</a:t>
            </a:r>
            <a:r>
              <a:rPr lang="ar-SA" sz="2200" b="1" dirty="0" smtClean="0"/>
              <a:t> )  الجديد . </a:t>
            </a:r>
            <a:endParaRPr lang="ar-SA" sz="2200" b="1" dirty="0" smtClean="0"/>
          </a:p>
          <a:p>
            <a:pPr algn="r" rtl="1">
              <a:buNone/>
            </a:pPr>
            <a:endParaRPr lang="en-GB" sz="2200" b="1" dirty="0" smtClean="0"/>
          </a:p>
          <a:p>
            <a:pPr algn="r" rtl="1">
              <a:buNone/>
            </a:pPr>
            <a:r>
              <a:rPr lang="ar-SA" sz="2200" b="1" dirty="0" smtClean="0"/>
              <a:t>وهذه المراحل الثلاث تعتبر دورة كاملة وفيها يصبح الحمض النووي (</a:t>
            </a:r>
            <a:r>
              <a:rPr lang="en-US" sz="2200" b="1" dirty="0" smtClean="0"/>
              <a:t>DNA</a:t>
            </a:r>
            <a:r>
              <a:rPr lang="ar-SA" sz="2200" b="1" dirty="0" smtClean="0"/>
              <a:t>) </a:t>
            </a:r>
            <a:r>
              <a:rPr lang="ar-SA" sz="2200" b="1" dirty="0" smtClean="0"/>
              <a:t>الأصل قد تضاعف ، وتعتمد كمية ناتج الحمض النووي (</a:t>
            </a:r>
            <a:r>
              <a:rPr lang="en-US" sz="2200" b="1" dirty="0" smtClean="0"/>
              <a:t>DNA</a:t>
            </a:r>
            <a:r>
              <a:rPr lang="ar-SA" sz="2200" b="1" dirty="0" smtClean="0"/>
              <a:t>)</a:t>
            </a:r>
            <a:r>
              <a:rPr lang="ar-SA" sz="2200" b="1" dirty="0" smtClean="0"/>
              <a:t> على عدد الدورات ( والصورة التالية  توضح </a:t>
            </a:r>
            <a:r>
              <a:rPr lang="ar-SA" sz="2200" b="1" dirty="0" smtClean="0"/>
              <a:t>العملية) </a:t>
            </a:r>
            <a:r>
              <a:rPr lang="ar-SA" sz="2200" b="1" dirty="0" smtClean="0"/>
              <a:t>. </a:t>
            </a:r>
            <a:endParaRPr lang="en-GB" sz="2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604" y="222195"/>
            <a:ext cx="7329841" cy="64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-labservice.ir/wp-content/uploads/2014/11/p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6" y="1749245"/>
            <a:ext cx="8093364" cy="488656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74900"/>
            <a:ext cx="4870090" cy="45811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>
                <a:solidFill>
                  <a:schemeClr val="bg1"/>
                </a:solidFill>
              </a:rPr>
              <a:t>خطوات تقنية </a:t>
            </a:r>
            <a:r>
              <a:rPr lang="en-GB" dirty="0" smtClean="0">
                <a:solidFill>
                  <a:schemeClr val="bg1"/>
                </a:solidFill>
              </a:rPr>
              <a:t>PCR </a:t>
            </a:r>
            <a:r>
              <a:rPr lang="ar-SA" dirty="0" smtClean="0">
                <a:solidFill>
                  <a:schemeClr val="bg1"/>
                </a:solidFill>
              </a:rPr>
              <a:t/>
            </a:r>
            <a:br>
              <a:rPr lang="ar-SA" dirty="0" smtClean="0">
                <a:solidFill>
                  <a:schemeClr val="bg1"/>
                </a:solidFill>
              </a:rPr>
            </a:br>
            <a:r>
              <a:rPr lang="ar-SA" dirty="0" smtClean="0">
                <a:solidFill>
                  <a:schemeClr val="bg1"/>
                </a:solidFill>
              </a:rPr>
              <a:t>ثلاث مراحل في الدرورة الواحدة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7605"/>
            <a:ext cx="4123035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طريقة عمل جهاز </a:t>
            </a:r>
            <a:r>
              <a:rPr lang="en-GB" b="1" dirty="0" smtClean="0"/>
              <a:t>PCR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8965" y="2512770"/>
          <a:ext cx="82296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817"/>
                <a:gridCol w="5028583"/>
                <a:gridCol w="2743200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 المكونات 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الكمية</a:t>
                      </a:r>
                      <a:r>
                        <a:rPr lang="ar-SA" b="1" baseline="0" dirty="0" smtClean="0"/>
                        <a:t> بالمايكروليتر ( 1 </a:t>
                      </a:r>
                      <a:r>
                        <a:rPr lang="en-GB" b="1" baseline="0" dirty="0" smtClean="0"/>
                        <a:t>X</a:t>
                      </a:r>
                      <a:r>
                        <a:rPr lang="ar-SA" b="1" baseline="0" dirty="0" smtClean="0"/>
                        <a:t> 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ماء مقطر (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d.H2O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محلول منظم (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PCR buffer 10x 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خليط القواعد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النتروجنبة ( </a:t>
                      </a:r>
                      <a:r>
                        <a:rPr lang="en-GB" b="1" baseline="0" dirty="0" err="1" smtClean="0">
                          <a:solidFill>
                            <a:schemeClr val="tx1"/>
                          </a:solidFill>
                        </a:rPr>
                        <a:t>dNTPs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بادئ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أمامي (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forward Primer 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بادئ خلفي أو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عكسي (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reverse primer 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إنزيم عديد البلمرة ( </a:t>
                      </a: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Taq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polymerase </a:t>
                      </a:r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عينة التفاعل ( </a:t>
                      </a:r>
                      <a:r>
                        <a:rPr lang="en-GB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DNA sample </a:t>
                      </a:r>
                      <a:r>
                        <a:rPr lang="ar-SA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 المجموع الكلي بالمايكروليتر µ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Ι</a:t>
                      </a:r>
                      <a:r>
                        <a:rPr lang="ar-SA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965" y="1901950"/>
            <a:ext cx="794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ي</a:t>
            </a:r>
            <a:r>
              <a:rPr lang="ar-SA" sz="2000" b="1" dirty="0" smtClean="0"/>
              <a:t>جهيز </a:t>
            </a:r>
            <a:r>
              <a:rPr lang="en-GB" sz="2000" b="1" dirty="0" smtClean="0"/>
              <a:t>Master Mix </a:t>
            </a:r>
            <a:r>
              <a:rPr lang="ar-SA" sz="2000" b="1" dirty="0" smtClean="0"/>
              <a:t>  في أنبوبة وذلك بوضع جميع المكونات ما عدا عينة التفاعل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3918803"/>
          </a:xfrm>
        </p:spPr>
        <p:txBody>
          <a:bodyPr/>
          <a:lstStyle/>
          <a:p>
            <a:pPr algn="r" rtl="1"/>
            <a:r>
              <a:rPr lang="ar-SA" dirty="0" smtClean="0"/>
              <a:t>نضيف 23 </a:t>
            </a:r>
            <a:r>
              <a:rPr lang="ar-SA" dirty="0" smtClean="0"/>
              <a:t>مايكروليتر من المزيج الرئيسي على كل أنبوب</a:t>
            </a:r>
          </a:p>
          <a:p>
            <a:pPr algn="r" rtl="1">
              <a:buNone/>
            </a:pPr>
            <a:r>
              <a:rPr lang="ar-SA" dirty="0" smtClean="0"/>
              <a:t>من </a:t>
            </a:r>
            <a:r>
              <a:rPr lang="ar-SA" dirty="0" smtClean="0"/>
              <a:t>أنابيب</a:t>
            </a:r>
            <a:r>
              <a:rPr lang="en-GB" dirty="0" smtClean="0"/>
              <a:t>PCR </a:t>
            </a:r>
            <a:r>
              <a:rPr lang="ar-SA" dirty="0" smtClean="0"/>
              <a:t> ثم نضيف </a:t>
            </a:r>
            <a:r>
              <a:rPr lang="ar-SA" dirty="0" smtClean="0"/>
              <a:t>2 مايكروليتر من عينه </a:t>
            </a:r>
            <a:r>
              <a:rPr lang="ar-SA" dirty="0" smtClean="0"/>
              <a:t>الدنا</a:t>
            </a:r>
            <a:r>
              <a:rPr lang="en-GB" dirty="0" smtClean="0"/>
              <a:t> </a:t>
            </a:r>
            <a:r>
              <a:rPr lang="ar-SA" dirty="0" smtClean="0"/>
              <a:t>( </a:t>
            </a:r>
            <a:r>
              <a:rPr lang="en-GB" dirty="0" smtClean="0"/>
              <a:t> DNA</a:t>
            </a:r>
            <a:r>
              <a:rPr lang="ar-SA" dirty="0" smtClean="0"/>
              <a:t>).</a:t>
            </a:r>
          </a:p>
          <a:p>
            <a:pPr algn="r" rtl="1">
              <a:buNone/>
            </a:pPr>
            <a:endParaRPr lang="en-GB" dirty="0" smtClean="0"/>
          </a:p>
          <a:p>
            <a:pPr algn="r" rtl="1"/>
            <a:r>
              <a:rPr lang="en-GB" dirty="0" smtClean="0"/>
              <a:t> </a:t>
            </a:r>
            <a:r>
              <a:rPr lang="ar-SA" dirty="0" smtClean="0"/>
              <a:t>نضع جميع الأنابيب في جهاز الطرد المركزي 3000 دورة </a:t>
            </a:r>
          </a:p>
          <a:p>
            <a:pPr algn="r" rtl="1">
              <a:buNone/>
            </a:pPr>
            <a:r>
              <a:rPr lang="ar-SA" dirty="0" smtClean="0"/>
              <a:t>في </a:t>
            </a:r>
            <a:r>
              <a:rPr lang="ar-SA" dirty="0" smtClean="0"/>
              <a:t>الدقيقه لمدة دقيقه واحدة لخلط جميع العينات </a:t>
            </a:r>
            <a:r>
              <a:rPr lang="ar-SA" dirty="0" smtClean="0"/>
              <a:t>وإزلة </a:t>
            </a: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جميع </a:t>
            </a:r>
            <a:r>
              <a:rPr lang="ar-SA" dirty="0" smtClean="0"/>
              <a:t>الفقاعات </a:t>
            </a:r>
            <a:r>
              <a:rPr lang="ar-SA" dirty="0" smtClean="0"/>
              <a:t>..</a:t>
            </a:r>
            <a:endParaRPr lang="en-GB" dirty="0" smtClean="0"/>
          </a:p>
          <a:p>
            <a:pPr algn="r" rt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7605"/>
            <a:ext cx="4123035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طريقة عمل جهاز </a:t>
            </a:r>
            <a:r>
              <a:rPr lang="en-GB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3054100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نظام التفاعل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8965" y="2360063"/>
          <a:ext cx="8229600" cy="39994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86262"/>
                <a:gridCol w="1221640"/>
                <a:gridCol w="1221640"/>
                <a:gridCol w="900058"/>
              </a:tblGrid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</a:rPr>
                        <a:t>التفاعل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51B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</a:rPr>
                        <a:t>الوقت</a:t>
                      </a:r>
                      <a:r>
                        <a:rPr lang="ar-SA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51B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</a:rPr>
                        <a:t>درجة الحرارة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51B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bg1"/>
                          </a:solidFill>
                        </a:rPr>
                        <a:t>الخطوات</a:t>
                      </a:r>
                      <a:r>
                        <a:rPr lang="ar-SA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51B38"/>
                    </a:solidFill>
                  </a:tcPr>
                </a:tc>
              </a:tr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تنشيط الأنزيم والتهيئة لمرحة تفكيك</a:t>
                      </a:r>
                      <a:r>
                        <a:rPr lang="ar-SA" b="1" baseline="0" dirty="0" smtClean="0"/>
                        <a:t> الحمض النووي </a:t>
                      </a:r>
                      <a:r>
                        <a:rPr lang="en-GB" b="1" baseline="0" dirty="0" smtClean="0"/>
                        <a:t>DNA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</a:t>
                      </a:r>
                      <a:r>
                        <a:rPr lang="en-GB" b="1" dirty="0" smtClean="0">
                          <a:sym typeface="Wingdings" pitchFamily="2" charset="2"/>
                        </a:rPr>
                        <a:t>:00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baseline="0" dirty="0" smtClean="0"/>
                        <a:t> 98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مرحلة التفكيك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baseline="0" dirty="0" smtClean="0"/>
                        <a:t>0:30</a:t>
                      </a:r>
                      <a:endParaRPr lang="en-GB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98 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2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مرحلة الإلتصاق ( درجة البادئ)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baseline="0" dirty="0" smtClean="0"/>
                        <a:t>0:30</a:t>
                      </a:r>
                      <a:endParaRPr lang="en-GB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50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3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مرحلة الإمتداد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2:30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72 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4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5834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إعادة</a:t>
                      </a:r>
                      <a:r>
                        <a:rPr lang="ar-SA" b="1" baseline="0" dirty="0" smtClean="0"/>
                        <a:t> الخطوة رقم 2 الى 4 لـ </a:t>
                      </a:r>
                      <a:r>
                        <a:rPr lang="en-GB" b="1" baseline="0" dirty="0" smtClean="0"/>
                        <a:t>18 </a:t>
                      </a:r>
                      <a:r>
                        <a:rPr lang="ar-SA" b="1" baseline="0" dirty="0" smtClean="0"/>
                        <a:t> دورة 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5</a:t>
                      </a:r>
                      <a:endParaRPr lang="en-GB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79110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ضمان اكتما مرحلة الإمتداد</a:t>
                      </a:r>
                      <a:r>
                        <a:rPr lang="ar-SA" b="1" baseline="0" dirty="0" smtClean="0"/>
                        <a:t> وإعادة التصاق الشريطين مع بعضهما واكمال عدد الدورات للنسخ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72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</a:tr>
              <a:tr h="4583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حفظ</a:t>
                      </a:r>
                      <a:r>
                        <a:rPr lang="ar-SA" b="1" baseline="0" dirty="0" smtClean="0"/>
                        <a:t> العينة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>
                          <a:latin typeface="Agency FB"/>
                        </a:rPr>
                        <a:t>∞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4</a:t>
                      </a:r>
                      <a:r>
                        <a:rPr lang="en-GB" b="1" baseline="0" dirty="0" smtClean="0">
                          <a:latin typeface="Agency FB"/>
                        </a:rPr>
                        <a:t>˚</a:t>
                      </a:r>
                      <a:r>
                        <a:rPr lang="en-GB" b="1" baseline="0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7080" y="1596540"/>
            <a:ext cx="763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 smtClean="0"/>
              <a:t>باستخدام لوحة المفاتيح وشاشة عرض الجهاز يتم ادخال الدورة المصممة لأي قطعة من الحمض النووي المفصول 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ocdscientific.com.au/img/eppendorf_PCR/MasterCycler-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490" y="1596540"/>
            <a:ext cx="6413609" cy="507096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3054100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نظام التفاعل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65" y="2207360"/>
            <a:ext cx="7940660" cy="36649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3054100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نظام التفاعل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960" y="374900"/>
            <a:ext cx="8229600" cy="610820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تطبيقات </a:t>
            </a:r>
            <a:r>
              <a:rPr lang="en-US" b="1" dirty="0" smtClean="0"/>
              <a:t>PCR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96260" y="1749245"/>
            <a:ext cx="8535010" cy="4886562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SA" sz="2600" dirty="0" smtClean="0">
                <a:solidFill>
                  <a:schemeClr val="tx1"/>
                </a:solidFill>
              </a:rPr>
              <a:t>لتقنية </a:t>
            </a:r>
            <a:r>
              <a:rPr lang="en-US" sz="2600" dirty="0" smtClean="0">
                <a:solidFill>
                  <a:schemeClr val="tx1"/>
                </a:solidFill>
              </a:rPr>
              <a:t>PCR</a:t>
            </a:r>
            <a:r>
              <a:rPr lang="ar-SA" sz="2600" dirty="0" smtClean="0">
                <a:solidFill>
                  <a:schemeClr val="tx1"/>
                </a:solidFill>
              </a:rPr>
              <a:t> تطبيقات كثيرة في مجال أبحاث الحمض النووي (</a:t>
            </a:r>
            <a:r>
              <a:rPr lang="en-US" sz="2600" dirty="0" smtClean="0">
                <a:solidFill>
                  <a:schemeClr val="tx1"/>
                </a:solidFill>
              </a:rPr>
              <a:t>DNA</a:t>
            </a:r>
            <a:r>
              <a:rPr lang="ar-SA" sz="2600" dirty="0" smtClean="0">
                <a:solidFill>
                  <a:schemeClr val="tx1"/>
                </a:solidFill>
              </a:rPr>
              <a:t> )  و الوراثة ومنها </a:t>
            </a:r>
            <a:r>
              <a:rPr lang="ar-SA" sz="2600" dirty="0" smtClean="0">
                <a:solidFill>
                  <a:schemeClr val="tx1"/>
                </a:solidFill>
              </a:rPr>
              <a:t>: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/>
            <a:endParaRPr lang="en-GB" sz="2600" dirty="0" smtClean="0">
              <a:solidFill>
                <a:schemeClr val="tx1"/>
              </a:solidFill>
            </a:endParaRPr>
          </a:p>
          <a:p>
            <a:pPr marL="457200" indent="-457200" algn="r" rtl="1">
              <a:lnSpc>
                <a:spcPct val="160000"/>
              </a:lnSpc>
            </a:pPr>
            <a:r>
              <a:rPr lang="en-GB" sz="2600" dirty="0" smtClean="0">
                <a:solidFill>
                  <a:schemeClr val="tx1"/>
                </a:solidFill>
              </a:rPr>
              <a:t>1</a:t>
            </a:r>
            <a:r>
              <a:rPr lang="ar-SA" sz="2600" dirty="0" smtClean="0">
                <a:solidFill>
                  <a:schemeClr val="tx1"/>
                </a:solidFill>
              </a:rPr>
              <a:t>. الكشف </a:t>
            </a:r>
            <a:r>
              <a:rPr lang="ar-SA" sz="2600" dirty="0" smtClean="0">
                <a:solidFill>
                  <a:schemeClr val="tx1"/>
                </a:solidFill>
              </a:rPr>
              <a:t>عن الطفرات الوراثية : وذلك عن طريق وضع بريمر خاص للطفرة لتكثير الجين الخاص بها . ومنه نقوم بمعرفة المرض إذا كان على زوجين الكروموسومات أو على احدهما ( </a:t>
            </a:r>
            <a:r>
              <a:rPr lang="en-US" sz="2600" dirty="0" smtClean="0">
                <a:solidFill>
                  <a:schemeClr val="tx1"/>
                </a:solidFill>
              </a:rPr>
              <a:t>allele</a:t>
            </a:r>
            <a:r>
              <a:rPr lang="ar-SA" sz="2600" dirty="0" smtClean="0">
                <a:solidFill>
                  <a:schemeClr val="tx1"/>
                </a:solidFill>
              </a:rPr>
              <a:t> ) 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2. تعين </a:t>
            </a:r>
            <a:r>
              <a:rPr lang="ar-SA" sz="2600" dirty="0" smtClean="0">
                <a:solidFill>
                  <a:schemeClr val="tx1"/>
                </a:solidFill>
              </a:rPr>
              <a:t>البصمة الوراثية 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3. الكشف </a:t>
            </a:r>
            <a:r>
              <a:rPr lang="ar-SA" sz="2600" dirty="0" smtClean="0">
                <a:solidFill>
                  <a:schemeClr val="tx1"/>
                </a:solidFill>
              </a:rPr>
              <a:t>عن الفيروسات : وهذه الطريق هي الأدق في تحديد نوع وجنس الفيروس وكميته.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4. هو العنصر الأهم في عملية التجميع الجيني ( </a:t>
            </a:r>
            <a:r>
              <a:rPr lang="en-US" sz="2600" dirty="0" smtClean="0">
                <a:solidFill>
                  <a:schemeClr val="tx1"/>
                </a:solidFill>
              </a:rPr>
              <a:t>Recombinant</a:t>
            </a:r>
            <a:r>
              <a:rPr lang="ar-SA" sz="2600" dirty="0" smtClean="0">
                <a:solidFill>
                  <a:schemeClr val="tx1"/>
                </a:solidFill>
              </a:rPr>
              <a:t> الحمض النووي (</a:t>
            </a:r>
            <a:r>
              <a:rPr lang="en-US" sz="2600" dirty="0" smtClean="0">
                <a:solidFill>
                  <a:schemeClr val="tx1"/>
                </a:solidFill>
              </a:rPr>
              <a:t>DNA</a:t>
            </a:r>
            <a:r>
              <a:rPr lang="ar-SA" sz="2600" dirty="0" smtClean="0">
                <a:solidFill>
                  <a:schemeClr val="tx1"/>
                </a:solidFill>
              </a:rPr>
              <a:t> )   ) : حيث نقوم بتكثير الجين المراد إدخاله على البلازمد أو الحمض النووي (</a:t>
            </a:r>
            <a:r>
              <a:rPr lang="en-US" sz="2600" dirty="0" smtClean="0">
                <a:solidFill>
                  <a:schemeClr val="tx1"/>
                </a:solidFill>
              </a:rPr>
              <a:t>DNA</a:t>
            </a:r>
            <a:r>
              <a:rPr lang="ar-SA" sz="2600" dirty="0" smtClean="0">
                <a:solidFill>
                  <a:schemeClr val="tx1"/>
                </a:solidFill>
              </a:rPr>
              <a:t> )   المضيف 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5.استخدامه </a:t>
            </a:r>
            <a:r>
              <a:rPr lang="ar-SA" sz="2600" dirty="0" smtClean="0">
                <a:solidFill>
                  <a:schemeClr val="tx1"/>
                </a:solidFill>
              </a:rPr>
              <a:t>في تغير نهايات الجين لتصبح متوافقة مع إنزيمات القطع ( </a:t>
            </a:r>
            <a:r>
              <a:rPr lang="en-US" sz="2600" dirty="0" smtClean="0">
                <a:solidFill>
                  <a:schemeClr val="tx1"/>
                </a:solidFill>
              </a:rPr>
              <a:t>Restriction enzyme</a:t>
            </a:r>
            <a:r>
              <a:rPr lang="ar-SA" sz="2600" dirty="0" smtClean="0">
                <a:solidFill>
                  <a:schemeClr val="tx1"/>
                </a:solidFill>
              </a:rPr>
              <a:t> ) 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6. هو العملية الأساس في تحديد تتابع القواعد النيتروجينية في  الحمض النووي (</a:t>
            </a:r>
            <a:r>
              <a:rPr lang="en-US" sz="2600" dirty="0" smtClean="0">
                <a:solidFill>
                  <a:schemeClr val="tx1"/>
                </a:solidFill>
              </a:rPr>
              <a:t>DNA</a:t>
            </a:r>
            <a:r>
              <a:rPr lang="ar-SA" sz="2600" dirty="0" smtClean="0">
                <a:solidFill>
                  <a:schemeClr val="tx1"/>
                </a:solidFill>
              </a:rPr>
              <a:t> </a:t>
            </a:r>
            <a:r>
              <a:rPr lang="ar-SA" sz="2600" dirty="0" smtClean="0">
                <a:solidFill>
                  <a:schemeClr val="tx1"/>
                </a:solidFill>
              </a:rPr>
              <a:t>)</a:t>
            </a:r>
            <a:r>
              <a:rPr lang="ar-SA" sz="2600" dirty="0" smtClean="0">
                <a:solidFill>
                  <a:schemeClr val="tx1"/>
                </a:solidFill>
              </a:rPr>
              <a:t> </a:t>
            </a:r>
            <a:r>
              <a:rPr lang="ar-SA" sz="2600" dirty="0" smtClean="0">
                <a:solidFill>
                  <a:schemeClr val="tx1"/>
                </a:solidFill>
              </a:rPr>
              <a:t>(</a:t>
            </a:r>
            <a:r>
              <a:rPr lang="en-GB" sz="2600" dirty="0" smtClean="0">
                <a:solidFill>
                  <a:schemeClr val="tx1"/>
                </a:solidFill>
              </a:rPr>
              <a:t>DNA  </a:t>
            </a:r>
            <a:r>
              <a:rPr lang="en-GB" sz="2600" dirty="0" err="1" smtClean="0">
                <a:solidFill>
                  <a:schemeClr val="tx1"/>
                </a:solidFill>
              </a:rPr>
              <a:t>Sequenc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ar-SA" sz="2600" dirty="0" smtClean="0">
                <a:solidFill>
                  <a:schemeClr val="tx1"/>
                </a:solidFill>
              </a:rPr>
              <a:t> ) 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60000"/>
              </a:lnSpc>
            </a:pPr>
            <a:r>
              <a:rPr lang="ar-SA" sz="2600" dirty="0" smtClean="0">
                <a:solidFill>
                  <a:schemeClr val="tx1"/>
                </a:solidFill>
              </a:rPr>
              <a:t>7.معرفة </a:t>
            </a:r>
            <a:r>
              <a:rPr lang="ar-SA" sz="2600" dirty="0" smtClean="0">
                <a:solidFill>
                  <a:schemeClr val="tx1"/>
                </a:solidFill>
              </a:rPr>
              <a:t>طول الحمض النووي (</a:t>
            </a:r>
            <a:r>
              <a:rPr lang="en-US" sz="2600" dirty="0" smtClean="0">
                <a:solidFill>
                  <a:schemeClr val="tx1"/>
                </a:solidFill>
              </a:rPr>
              <a:t>DNA</a:t>
            </a:r>
            <a:r>
              <a:rPr lang="ar-SA" sz="2600" dirty="0" smtClean="0">
                <a:solidFill>
                  <a:schemeClr val="tx1"/>
                </a:solidFill>
              </a:rPr>
              <a:t> )  . </a:t>
            </a:r>
            <a:endParaRPr lang="en-GB" sz="2600" dirty="0" smtClean="0">
              <a:solidFill>
                <a:schemeClr val="tx1"/>
              </a:solidFill>
            </a:endParaRP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96260" y="1749244"/>
            <a:ext cx="8398775" cy="4733855"/>
          </a:xfrm>
          <a:prstGeom prst="snip2DiagRect">
            <a:avLst/>
          </a:prstGeom>
          <a:solidFill>
            <a:srgbClr val="BD0338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sz="2000" b="1" dirty="0" smtClean="0"/>
              <a:t> </a:t>
            </a:r>
            <a:r>
              <a:rPr lang="ar-SA" sz="2000" b="1" dirty="0" smtClean="0">
                <a:cs typeface="+mj-cs"/>
              </a:rPr>
              <a:t>تحفظ المعلومات الوراثية و انتاج المواد لصنع الخلايا و الحفاظ عليها في داخل  الحمض النووي (</a:t>
            </a:r>
            <a:r>
              <a:rPr lang="en-US" sz="2000" b="1" dirty="0" smtClean="0">
                <a:cs typeface="+mj-cs"/>
              </a:rPr>
              <a:t>DNA</a:t>
            </a:r>
            <a:r>
              <a:rPr lang="ar-SA" sz="2000" b="1" dirty="0" smtClean="0">
                <a:cs typeface="+mj-cs"/>
              </a:rPr>
              <a:t>). </a:t>
            </a:r>
            <a:r>
              <a:rPr lang="ar-SA" sz="2000" b="1" dirty="0" smtClean="0">
                <a:cs typeface="+mj-cs"/>
              </a:rPr>
              <a:t>و تقوم الخلية بمضاعفة كمية الحمض النووي وقت انقسام الخلية  بشكل تلقائي و بشكل سريع مع وجود نظام تصحيح للأخطاء خلال النسخ. </a:t>
            </a:r>
            <a:r>
              <a:rPr lang="ar-SA" sz="2000" b="1" dirty="0" smtClean="0">
                <a:cs typeface="+mj-cs"/>
              </a:rPr>
              <a:t> </a:t>
            </a:r>
            <a:r>
              <a:rPr lang="ar-SA" sz="2000" b="1" dirty="0" smtClean="0">
                <a:cs typeface="+mj-cs"/>
              </a:rPr>
              <a:t>و </a:t>
            </a:r>
            <a:r>
              <a:rPr lang="ar-SA" sz="2000" b="1" dirty="0" smtClean="0">
                <a:cs typeface="+mj-cs"/>
              </a:rPr>
              <a:t>تبلغ </a:t>
            </a:r>
            <a:r>
              <a:rPr lang="ar-SA" sz="2000" b="1" dirty="0" smtClean="0">
                <a:cs typeface="+mj-cs"/>
              </a:rPr>
              <a:t>سرعة النسخ </a:t>
            </a:r>
            <a:r>
              <a:rPr lang="ar-SA" sz="2000" b="1" dirty="0" smtClean="0">
                <a:cs typeface="+mj-cs"/>
              </a:rPr>
              <a:t>والمضاعفة إلى 1000 قاعدة </a:t>
            </a:r>
            <a:r>
              <a:rPr lang="ar-SA" sz="2000" b="1" dirty="0" smtClean="0">
                <a:cs typeface="+mj-cs"/>
              </a:rPr>
              <a:t>نيتروجينية </a:t>
            </a:r>
            <a:r>
              <a:rPr lang="ar-SA" sz="2000" b="1" dirty="0" smtClean="0">
                <a:cs typeface="+mj-cs"/>
              </a:rPr>
              <a:t>بالثانية (داخل </a:t>
            </a:r>
            <a:r>
              <a:rPr lang="ar-SA" sz="2000" b="1" dirty="0" smtClean="0">
                <a:cs typeface="+mj-cs"/>
              </a:rPr>
              <a:t>النظام </a:t>
            </a:r>
            <a:r>
              <a:rPr lang="ar-SA" sz="2000" b="1" dirty="0" smtClean="0">
                <a:cs typeface="+mj-cs"/>
              </a:rPr>
              <a:t>الحيوي) وهي كما ذكرنا </a:t>
            </a:r>
            <a:r>
              <a:rPr lang="ar-SA" sz="2000" b="1" dirty="0" smtClean="0">
                <a:cs typeface="+mj-cs"/>
              </a:rPr>
              <a:t> تحدث في الخلية في وقت التكاثر والانقسام فقط . </a:t>
            </a:r>
            <a:endParaRPr lang="en-GB" sz="2000" b="1" dirty="0" smtClean="0">
              <a:cs typeface="+mj-cs"/>
            </a:endParaRPr>
          </a:p>
          <a:p>
            <a:pPr algn="r" rtl="1"/>
            <a:endParaRPr lang="ar-SA" dirty="0" smtClean="0">
              <a:cs typeface="+mj-cs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sz="2000" b="1" dirty="0" smtClean="0">
                <a:cs typeface="+mj-cs"/>
              </a:rPr>
              <a:t> ومع </a:t>
            </a:r>
            <a:r>
              <a:rPr lang="ar-SA" sz="2000" b="1" dirty="0" smtClean="0">
                <a:cs typeface="+mj-cs"/>
              </a:rPr>
              <a:t>التطور في مجال التكنولوجيا الحيوية والذي يقوم على التعامل مع الحمض النووي (</a:t>
            </a:r>
            <a:r>
              <a:rPr lang="en-US" sz="2000" b="1" dirty="0" smtClean="0">
                <a:cs typeface="+mj-cs"/>
              </a:rPr>
              <a:t>DNA</a:t>
            </a:r>
            <a:r>
              <a:rPr lang="ar-SA" sz="2000" b="1" dirty="0" smtClean="0">
                <a:cs typeface="+mj-cs"/>
              </a:rPr>
              <a:t> )  بشكل أساسي  ، استدعى ذلك  العلماء على أن يبحثوا عن طريقة أو تقنية تقوم على مضاعفة كمية الحمض النووي (</a:t>
            </a:r>
            <a:r>
              <a:rPr lang="en-US" sz="2000" b="1" dirty="0" smtClean="0">
                <a:cs typeface="+mj-cs"/>
              </a:rPr>
              <a:t>DNA</a:t>
            </a:r>
            <a:r>
              <a:rPr lang="ar-SA" sz="2000" b="1" dirty="0" smtClean="0">
                <a:cs typeface="+mj-cs"/>
              </a:rPr>
              <a:t> )  بشكل كبير، خارج النظام الحيوي ( الخلية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في الطبيعة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143556" y="1596538"/>
            <a:ext cx="8535010" cy="488656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8.      </a:t>
            </a:r>
            <a:r>
              <a:rPr lang="ar-SA" sz="1800" dirty="0" smtClean="0">
                <a:solidFill>
                  <a:schemeClr val="tx1"/>
                </a:solidFill>
              </a:rPr>
              <a:t>الحمض </a:t>
            </a:r>
            <a:r>
              <a:rPr lang="ar-SA" sz="1800" dirty="0" smtClean="0">
                <a:solidFill>
                  <a:schemeClr val="tx1"/>
                </a:solidFill>
              </a:rPr>
              <a:t>النووي (</a:t>
            </a:r>
            <a:r>
              <a:rPr lang="en-US" sz="1800" dirty="0" smtClean="0">
                <a:solidFill>
                  <a:schemeClr val="tx1"/>
                </a:solidFill>
              </a:rPr>
              <a:t>DNA</a:t>
            </a:r>
            <a:r>
              <a:rPr lang="ar-SA" sz="1800" dirty="0" smtClean="0">
                <a:solidFill>
                  <a:schemeClr val="tx1"/>
                </a:solidFill>
              </a:rPr>
              <a:t> )   المكمل ( </a:t>
            </a:r>
            <a:r>
              <a:rPr lang="en-US" sz="1800" dirty="0" smtClean="0">
                <a:solidFill>
                  <a:schemeClr val="tx1"/>
                </a:solidFill>
              </a:rPr>
              <a:t>c</a:t>
            </a:r>
            <a:r>
              <a:rPr lang="ar-SA" sz="1800" dirty="0" smtClean="0">
                <a:solidFill>
                  <a:schemeClr val="tx1"/>
                </a:solidFill>
              </a:rPr>
              <a:t>الحمض النووي (</a:t>
            </a:r>
            <a:r>
              <a:rPr lang="en-US" sz="1800" dirty="0" smtClean="0">
                <a:solidFill>
                  <a:schemeClr val="tx1"/>
                </a:solidFill>
              </a:rPr>
              <a:t>DNA</a:t>
            </a:r>
            <a:r>
              <a:rPr lang="ar-SA" sz="1800" dirty="0" smtClean="0">
                <a:solidFill>
                  <a:schemeClr val="tx1"/>
                </a:solidFill>
              </a:rPr>
              <a:t> )  )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9.      تحديد الجين المطلوب من خليط من الجينات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10.   يستخدم في تقنية (</a:t>
            </a:r>
            <a:r>
              <a:rPr lang="en-US" sz="1800" dirty="0" smtClean="0">
                <a:solidFill>
                  <a:schemeClr val="tx1"/>
                </a:solidFill>
              </a:rPr>
              <a:t>microarrays</a:t>
            </a:r>
            <a:r>
              <a:rPr lang="ar-SA" sz="1800" dirty="0" smtClean="0">
                <a:solidFill>
                  <a:schemeClr val="tx1"/>
                </a:solidFill>
              </a:rPr>
              <a:t>  ).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11.  في مشروع الخارطة الجينية البشرية (</a:t>
            </a:r>
            <a:r>
              <a:rPr lang="en-US" sz="1800" dirty="0" smtClean="0">
                <a:solidFill>
                  <a:schemeClr val="tx1"/>
                </a:solidFill>
              </a:rPr>
              <a:t>human genome project</a:t>
            </a:r>
            <a:r>
              <a:rPr lang="ar-SA" sz="1800" dirty="0" smtClean="0">
                <a:solidFill>
                  <a:schemeClr val="tx1"/>
                </a:solidFill>
              </a:rPr>
              <a:t>  )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12.  الساوثرين بلوت (</a:t>
            </a:r>
            <a:r>
              <a:rPr lang="en-US" sz="1800" dirty="0" smtClean="0">
                <a:solidFill>
                  <a:schemeClr val="tx1"/>
                </a:solidFill>
              </a:rPr>
              <a:t>southern plot</a:t>
            </a:r>
            <a:r>
              <a:rPr lang="ar-SA" sz="1800" dirty="0" smtClean="0">
                <a:solidFill>
                  <a:schemeClr val="tx1"/>
                </a:solidFill>
              </a:rPr>
              <a:t>  )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13.  تقنية ارتباط الحمض النووي (</a:t>
            </a:r>
            <a:r>
              <a:rPr lang="en-US" sz="1800" dirty="0" smtClean="0">
                <a:solidFill>
                  <a:schemeClr val="tx1"/>
                </a:solidFill>
              </a:rPr>
              <a:t>DNA</a:t>
            </a:r>
            <a:r>
              <a:rPr lang="ar-SA" sz="1800" dirty="0" smtClean="0">
                <a:solidFill>
                  <a:schemeClr val="tx1"/>
                </a:solidFill>
              </a:rPr>
              <a:t> )  – بروتين ( الحمض النووي (</a:t>
            </a:r>
            <a:r>
              <a:rPr lang="en-US" sz="1800" dirty="0" smtClean="0">
                <a:solidFill>
                  <a:schemeClr val="tx1"/>
                </a:solidFill>
              </a:rPr>
              <a:t>DNA ) -Protein Interaction</a:t>
            </a:r>
            <a:r>
              <a:rPr lang="ar-SA" sz="1800" dirty="0" smtClean="0">
                <a:solidFill>
                  <a:schemeClr val="tx1"/>
                </a:solidFill>
              </a:rPr>
              <a:t> ) .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14.  في مجال الطب الشرعي ( اختبار الأمومة ، حالات الاغتصاب ، تحديد الهوية ... الخ )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1800" dirty="0" smtClean="0">
                <a:solidFill>
                  <a:schemeClr val="tx1"/>
                </a:solidFill>
              </a:rPr>
              <a:t>وغيرها من التطبيقات  المخبرية والبحثية 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r" rtl="1"/>
            <a:endParaRPr lang="en-GB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28960" y="374900"/>
            <a:ext cx="8229600" cy="610820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تطبيقات </a:t>
            </a:r>
            <a:r>
              <a:rPr lang="en-US" b="1" dirty="0" smtClean="0"/>
              <a:t>PCR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374900"/>
            <a:ext cx="8229600" cy="610820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أنواع </a:t>
            </a:r>
            <a:r>
              <a:rPr lang="en-US" b="1" dirty="0" smtClean="0"/>
              <a:t>PCR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96260" y="1138425"/>
            <a:ext cx="8535010" cy="488656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1.  </a:t>
            </a:r>
            <a:r>
              <a:rPr lang="en-US" dirty="0" smtClean="0"/>
              <a:t>PCR</a:t>
            </a:r>
            <a:r>
              <a:rPr lang="ar-SA" dirty="0" smtClean="0"/>
              <a:t> العادي : </a:t>
            </a:r>
            <a:r>
              <a:rPr lang="ar-SA" dirty="0" smtClean="0">
                <a:solidFill>
                  <a:schemeClr val="tx1"/>
                </a:solidFill>
              </a:rPr>
              <a:t>وهو ما تم شرحه والتطرق اليه في الخطوات السابقة </a:t>
            </a:r>
            <a:r>
              <a:rPr lang="ar-SA" dirty="0" smtClean="0">
                <a:solidFill>
                  <a:schemeClr val="tx1"/>
                </a:solidFill>
              </a:rPr>
              <a:t>. </a:t>
            </a:r>
            <a:endParaRPr lang="en-GB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dirty="0" smtClean="0"/>
              <a:t>2.  </a:t>
            </a:r>
            <a:r>
              <a:rPr lang="en-US" dirty="0" err="1" smtClean="0"/>
              <a:t>rtPCR</a:t>
            </a:r>
            <a:r>
              <a:rPr lang="ar-SA" dirty="0" smtClean="0"/>
              <a:t> : </a:t>
            </a:r>
            <a:r>
              <a:rPr lang="ar-SA" dirty="0" smtClean="0">
                <a:solidFill>
                  <a:schemeClr val="tx1"/>
                </a:solidFill>
              </a:rPr>
              <a:t>وهو اختصار لـ ( </a:t>
            </a:r>
            <a:r>
              <a:rPr lang="en-US" dirty="0" smtClean="0">
                <a:solidFill>
                  <a:schemeClr val="tx1"/>
                </a:solidFill>
              </a:rPr>
              <a:t>Real Time PCR</a:t>
            </a:r>
            <a:r>
              <a:rPr lang="ar-SA" dirty="0" smtClean="0">
                <a:solidFill>
                  <a:schemeClr val="tx1"/>
                </a:solidFill>
              </a:rPr>
              <a:t> ) : وهذا النوع يقوم على نفس المبدأ ولكن الخلاف الوحيد يكون مربتط الجهاز بكمبيوتر لتحديد الوقت الحقيقي لبدا التفاعل ومن ثم الكمية الحقيقية لعدد نسخ الحمض النووي (</a:t>
            </a:r>
            <a:r>
              <a:rPr lang="en-US" dirty="0" smtClean="0">
                <a:solidFill>
                  <a:schemeClr val="tx1"/>
                </a:solidFill>
              </a:rPr>
              <a:t>DNA</a:t>
            </a:r>
            <a:r>
              <a:rPr lang="ar-SA" dirty="0" smtClean="0">
                <a:solidFill>
                  <a:schemeClr val="tx1"/>
                </a:solidFill>
              </a:rPr>
              <a:t> )  ويعتمد ذلك على وجود قواعد نيتروجينية حرة مشعة لتحديد ذلك . مما يسهل على الباحثين الوقت لتحدد وجود الجين المطلوب أو لا ، وكمية الجين بدون الوصول إلى نهاية الدورات الحرارية المحددة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PCR</a:t>
            </a:r>
            <a:r>
              <a:rPr lang="ar-SA" dirty="0" smtClean="0"/>
              <a:t>مكتشف تقنية الـ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475" y="1596539"/>
            <a:ext cx="4870090" cy="4733855"/>
          </a:xfrm>
        </p:spPr>
        <p:txBody>
          <a:bodyPr>
            <a:normAutofit fontScale="40000" lnSpcReduction="20000"/>
          </a:bodyPr>
          <a:lstStyle/>
          <a:p>
            <a:pPr algn="just" rtl="1">
              <a:lnSpc>
                <a:spcPct val="170000"/>
              </a:lnSpc>
              <a:buNone/>
            </a:pPr>
            <a:r>
              <a:rPr lang="ar-SA" sz="4000" b="1" dirty="0" smtClean="0"/>
              <a:t>ك</a:t>
            </a:r>
            <a:r>
              <a:rPr lang="ar-IQ" sz="4000" b="1" dirty="0" smtClean="0"/>
              <a:t>انت فكرة بواسطة عالم </a:t>
            </a:r>
            <a:r>
              <a:rPr lang="ar-IQ" sz="4000" b="1" dirty="0" smtClean="0"/>
              <a:t>كيميائي</a:t>
            </a:r>
            <a:r>
              <a:rPr lang="ar-SA" sz="4000" b="1" dirty="0" smtClean="0"/>
              <a:t> </a:t>
            </a:r>
            <a:r>
              <a:rPr lang="ar-IQ" sz="4000" b="1" dirty="0" smtClean="0"/>
              <a:t>تتضمن فصل</a:t>
            </a:r>
            <a:r>
              <a:rPr lang="ar-SA" sz="4000" b="1" dirty="0" smtClean="0"/>
              <a:t> </a:t>
            </a:r>
            <a:r>
              <a:rPr lang="ar-IQ" sz="4000" b="1" dirty="0" smtClean="0"/>
              <a:t>الحمض</a:t>
            </a:r>
            <a:r>
              <a:rPr lang="ar-SA" sz="4000" b="1" dirty="0" smtClean="0"/>
              <a:t> </a:t>
            </a:r>
            <a:r>
              <a:rPr lang="ar-IQ" sz="4000" b="1" dirty="0" smtClean="0"/>
              <a:t>النويو </a:t>
            </a:r>
            <a:r>
              <a:rPr lang="en-US" sz="4000" b="1" dirty="0" smtClean="0"/>
              <a:t>DNA</a:t>
            </a:r>
            <a:r>
              <a:rPr lang="ar-SA" sz="4000" b="1" dirty="0" smtClean="0"/>
              <a:t> </a:t>
            </a:r>
            <a:r>
              <a:rPr lang="ar-IQ" sz="4000" b="1" dirty="0" smtClean="0"/>
              <a:t>و صنع</a:t>
            </a:r>
            <a:r>
              <a:rPr lang="ar-SA" sz="4000" b="1" dirty="0" smtClean="0"/>
              <a:t> </a:t>
            </a:r>
            <a:r>
              <a:rPr lang="ar-IQ" sz="4000" b="1" dirty="0" smtClean="0"/>
              <a:t>نسخ </a:t>
            </a:r>
            <a:r>
              <a:rPr lang="ar-IQ" sz="4000" b="1" dirty="0" smtClean="0"/>
              <a:t>كثيره منه ..</a:t>
            </a:r>
            <a:r>
              <a:rPr lang="ar-SA" sz="4000" b="1" dirty="0" smtClean="0"/>
              <a:t> </a:t>
            </a:r>
            <a:r>
              <a:rPr lang="ar-SA" sz="4000" b="1" dirty="0" smtClean="0"/>
              <a:t>وفعلا </a:t>
            </a:r>
            <a:r>
              <a:rPr lang="ar-IQ" sz="4000" b="1" dirty="0" smtClean="0"/>
              <a:t>تحققت </a:t>
            </a:r>
            <a:r>
              <a:rPr lang="ar-IQ" sz="4000" b="1" dirty="0" smtClean="0"/>
              <a:t>هذه الفكرة المبدعة</a:t>
            </a:r>
            <a:r>
              <a:rPr lang="ar-SA" sz="4000" b="1" dirty="0" smtClean="0"/>
              <a:t>..... بواسطة  </a:t>
            </a:r>
            <a:r>
              <a:rPr lang="ar-SA" sz="4000" b="1" dirty="0" smtClean="0"/>
              <a:t>العالم د. كري مولس  </a:t>
            </a:r>
            <a:r>
              <a:rPr lang="en-US" sz="4000" b="1" dirty="0" smtClean="0"/>
              <a:t>Dr. Kerry Mullis</a:t>
            </a:r>
            <a:r>
              <a:rPr lang="ar-SA" sz="4000" b="1" dirty="0" smtClean="0"/>
              <a:t>  في عام 1985 ( و قد حصل على جائزة نوبل في الكيمياء عام 1993</a:t>
            </a:r>
            <a:r>
              <a:rPr lang="ar-SA" sz="4000" b="1" dirty="0" smtClean="0"/>
              <a:t>)</a:t>
            </a:r>
            <a:r>
              <a:rPr lang="ar-IQ" sz="4000" b="1" dirty="0" smtClean="0"/>
              <a:t> خطرت بباله فكرة أن يفصل </a:t>
            </a:r>
            <a:r>
              <a:rPr lang="ar-IQ" sz="4000" b="1" dirty="0" smtClean="0"/>
              <a:t>الحمض</a:t>
            </a:r>
            <a:r>
              <a:rPr lang="ar-SA" sz="4000" b="1" dirty="0" smtClean="0"/>
              <a:t> </a:t>
            </a:r>
            <a:r>
              <a:rPr lang="ar-IQ" sz="4000" b="1" dirty="0" smtClean="0"/>
              <a:t>الن</a:t>
            </a:r>
            <a:r>
              <a:rPr lang="ar-SA" sz="4000" b="1" dirty="0" smtClean="0"/>
              <a:t>ووي</a:t>
            </a:r>
            <a:r>
              <a:rPr lang="ar-IQ" sz="4000" b="1" dirty="0" smtClean="0"/>
              <a:t> </a:t>
            </a:r>
            <a:r>
              <a:rPr lang="en-US" sz="4000" b="1" dirty="0" smtClean="0"/>
              <a:t>DNA</a:t>
            </a:r>
            <a:r>
              <a:rPr lang="ar-SA" sz="4000" b="1" dirty="0" smtClean="0"/>
              <a:t> </a:t>
            </a:r>
            <a:r>
              <a:rPr lang="ar-IQ" sz="4000" b="1" dirty="0" smtClean="0"/>
              <a:t>ويصنع منه نسخ كثيرة </a:t>
            </a:r>
            <a:r>
              <a:rPr lang="ar-IQ" sz="4000" b="1" dirty="0" smtClean="0"/>
              <a:t>..</a:t>
            </a:r>
            <a:r>
              <a:rPr lang="ar-SA" sz="4000" b="1" dirty="0" smtClean="0"/>
              <a:t> وقام بنشر </a:t>
            </a:r>
            <a:r>
              <a:rPr lang="ar-SA" sz="4000" b="1" dirty="0" smtClean="0"/>
              <a:t>اختراعه لتقنية  البي سي ار </a:t>
            </a:r>
            <a:r>
              <a:rPr lang="en-US" sz="4000" b="1" dirty="0" smtClean="0"/>
              <a:t>PCR</a:t>
            </a:r>
            <a:r>
              <a:rPr lang="ar-SA" sz="4000" b="1" dirty="0" smtClean="0"/>
              <a:t> فكانت هذه التقنية بوابة لكثير </a:t>
            </a:r>
            <a:r>
              <a:rPr lang="ar-SA" sz="4000" b="1" dirty="0" smtClean="0"/>
              <a:t>من التطورات </a:t>
            </a:r>
            <a:r>
              <a:rPr lang="ar-SA" sz="4000" b="1" dirty="0" smtClean="0"/>
              <a:t>المتسارعة في مجال التكنولوجيا الحيوية ، من أهم الأسباب التي ساعدت هذه التقنية على الانتشار عدم اعتمادها على النظام الحيوي(أي الخلية)  و التحكم بكمية الحمض النووي (</a:t>
            </a:r>
            <a:r>
              <a:rPr lang="en-US" sz="4000" b="1" dirty="0" smtClean="0"/>
              <a:t>DNA</a:t>
            </a:r>
            <a:r>
              <a:rPr lang="ar-SA" sz="4000" b="1" dirty="0" smtClean="0"/>
              <a:t> )  و وسرعة في الإنتاج ولكن كان من عيوب هذه التقنية عدم وجود نظام إصلاح أخطاء الارتباط الخاطئ </a:t>
            </a:r>
            <a:r>
              <a:rPr lang="en-US" sz="4000" b="1" dirty="0" smtClean="0"/>
              <a:t>miss match</a:t>
            </a:r>
            <a:r>
              <a:rPr lang="ar-SA" sz="4000" b="1" dirty="0" smtClean="0"/>
              <a:t>  . </a:t>
            </a:r>
            <a:endParaRPr lang="en-GB" sz="4000" b="1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7170" name="Picture 2" descr="http://superstarsofscience.com/wp-content/uploads/2011/03/Kary-Mul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2054655"/>
            <a:ext cx="2595985" cy="3664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3054100" cy="458115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/>
              <a:t>ما هو </a:t>
            </a:r>
            <a:r>
              <a:rPr lang="en-US" b="1" dirty="0" smtClean="0"/>
              <a:t>PCR</a:t>
            </a:r>
            <a:r>
              <a:rPr lang="ar-SA" b="1" dirty="0" smtClean="0"/>
              <a:t> 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8229600" cy="3918803"/>
          </a:xfrm>
        </p:spPr>
        <p:txBody>
          <a:bodyPr/>
          <a:lstStyle/>
          <a:p>
            <a:pPr algn="justLow" rtl="1">
              <a:buNone/>
            </a:pPr>
            <a:r>
              <a:rPr lang="ar-SA" b="1" dirty="0" smtClean="0">
                <a:solidFill>
                  <a:schemeClr val="tx1"/>
                </a:solidFill>
              </a:rPr>
              <a:t>هو تقنية مخبريه تم اكتشافها عام 1983م  تقريباً تقوم على إكثار نسخ الحمض النووي (</a:t>
            </a:r>
            <a:r>
              <a:rPr lang="en-US" b="1" dirty="0" smtClean="0">
                <a:solidFill>
                  <a:schemeClr val="tx1"/>
                </a:solidFill>
              </a:rPr>
              <a:t>DNA</a:t>
            </a:r>
            <a:r>
              <a:rPr lang="ar-SA" b="1" dirty="0" smtClean="0">
                <a:solidFill>
                  <a:schemeClr val="tx1"/>
                </a:solidFill>
              </a:rPr>
              <a:t> )  </a:t>
            </a:r>
            <a:r>
              <a:rPr lang="ar-SA" b="1" dirty="0" smtClean="0">
                <a:solidFill>
                  <a:schemeClr val="tx1"/>
                </a:solidFill>
              </a:rPr>
              <a:t>خارج </a:t>
            </a:r>
            <a:r>
              <a:rPr lang="ar-SA" b="1" dirty="0" smtClean="0">
                <a:solidFill>
                  <a:schemeClr val="tx1"/>
                </a:solidFill>
              </a:rPr>
              <a:t>النظام الحيوي . أي أنها طريقة لنسخ الحمض النووي في المختبر. و لذلك فهي </a:t>
            </a:r>
            <a:r>
              <a:rPr lang="ar-SA" b="1" dirty="0" smtClean="0">
                <a:solidFill>
                  <a:schemeClr val="tx1"/>
                </a:solidFill>
              </a:rPr>
              <a:t>تقنية حيوية </a:t>
            </a:r>
            <a:r>
              <a:rPr lang="ar-SA" b="1" dirty="0" smtClean="0">
                <a:solidFill>
                  <a:schemeClr val="tx1"/>
                </a:solidFill>
              </a:rPr>
              <a:t> </a:t>
            </a:r>
            <a:r>
              <a:rPr lang="ar-AE" b="1" dirty="0" smtClean="0">
                <a:solidFill>
                  <a:schemeClr val="tx1"/>
                </a:solidFill>
              </a:rPr>
              <a:t>لاستنساخ قطعة من محددة من الحمض النووي و  مضاعفة إنتاجها </a:t>
            </a:r>
            <a:r>
              <a:rPr lang="ar-SA" b="1" dirty="0" smtClean="0">
                <a:solidFill>
                  <a:schemeClr val="tx1"/>
                </a:solidFill>
              </a:rPr>
              <a:t> لكي يتسنى إجرى عليه اختبارات و فحوصات إضافية.</a:t>
            </a:r>
            <a:endParaRPr lang="en-GB" b="1" dirty="0" smtClean="0">
              <a:solidFill>
                <a:schemeClr val="tx1"/>
              </a:solidFill>
            </a:endParaRPr>
          </a:p>
          <a:p>
            <a:pPr algn="r" rt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458114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r" rtl="1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1- </a:t>
            </a:r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التفاعل </a:t>
            </a:r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او يسمى قالب الحمض النويو </a:t>
            </a:r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DNA Sample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r" rtl="1"/>
            <a:endParaRPr lang="en-US" dirty="0"/>
          </a:p>
        </p:txBody>
      </p:sp>
      <p:pic>
        <p:nvPicPr>
          <p:cNvPr id="3074" name="Picture 2" descr="http://cdn2.hubspot.net/hub/127518/file-40092068-jpg/images/bl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425" y="2665475"/>
            <a:ext cx="4304384" cy="30541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064" y="985720"/>
            <a:ext cx="5328205" cy="519197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r" rtl="1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2-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البادئات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Primers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>
              <a:buNone/>
            </a:pPr>
            <a:r>
              <a:rPr lang="ar-IQ" b="1" dirty="0" smtClean="0"/>
              <a:t>نوعان :</a:t>
            </a:r>
          </a:p>
          <a:p>
            <a:pPr algn="r" rtl="1">
              <a:buNone/>
            </a:pPr>
            <a:r>
              <a:rPr lang="ar-IQ" b="1" dirty="0" smtClean="0"/>
              <a:t>• أمامي </a:t>
            </a:r>
            <a:r>
              <a:rPr lang="ar-SA" b="1" dirty="0" smtClean="0"/>
              <a:t>(</a:t>
            </a:r>
            <a:r>
              <a:rPr lang="ar-IQ" b="1" dirty="0" smtClean="0"/>
              <a:t> </a:t>
            </a:r>
            <a:r>
              <a:rPr lang="en-US" b="1" dirty="0" smtClean="0"/>
              <a:t>Forward</a:t>
            </a:r>
            <a:r>
              <a:rPr lang="ar-SA" b="1" dirty="0" smtClean="0"/>
              <a:t> )</a:t>
            </a:r>
          </a:p>
          <a:p>
            <a:pPr algn="r" rtl="1">
              <a:buNone/>
            </a:pPr>
            <a:r>
              <a:rPr lang="en-US" b="1" dirty="0" smtClean="0"/>
              <a:t>•</a:t>
            </a:r>
            <a:r>
              <a:rPr lang="ar-SA" b="1" dirty="0" smtClean="0"/>
              <a:t> </a:t>
            </a:r>
            <a:r>
              <a:rPr lang="ar-IQ" b="1" dirty="0" smtClean="0"/>
              <a:t>خليف</a:t>
            </a:r>
            <a:r>
              <a:rPr lang="ar-SA" b="1" dirty="0" smtClean="0"/>
              <a:t> (</a:t>
            </a:r>
            <a:r>
              <a:rPr lang="ar-IQ" b="1" dirty="0" smtClean="0"/>
              <a:t> </a:t>
            </a:r>
            <a:r>
              <a:rPr lang="en-US" b="1" dirty="0" smtClean="0"/>
              <a:t>Reverse</a:t>
            </a:r>
            <a:r>
              <a:rPr lang="ar-SA" b="1" dirty="0" smtClean="0"/>
              <a:t> )</a:t>
            </a:r>
          </a:p>
          <a:p>
            <a:pPr algn="r" rtl="1">
              <a:buNone/>
            </a:pPr>
            <a:r>
              <a:rPr lang="ar-SA" b="1" dirty="0" smtClean="0"/>
              <a:t> </a:t>
            </a:r>
            <a:r>
              <a:rPr lang="ar-IQ" b="1" dirty="0" smtClean="0"/>
              <a:t>وهي تسلسل من القواعد النيتروجينيه في شريط </a:t>
            </a:r>
            <a:r>
              <a:rPr lang="ar-SA" b="1" dirty="0" smtClean="0"/>
              <a:t>واحد قصير </a:t>
            </a:r>
            <a:endParaRPr lang="en-GB" b="1" dirty="0" smtClean="0"/>
          </a:p>
          <a:p>
            <a:pPr algn="r" rtl="1">
              <a:buNone/>
            </a:pPr>
            <a:r>
              <a:rPr lang="ar-SA" b="1" dirty="0" smtClean="0"/>
              <a:t>(</a:t>
            </a:r>
            <a:r>
              <a:rPr lang="en-GB" b="1" dirty="0" smtClean="0"/>
              <a:t> (20-25 </a:t>
            </a:r>
            <a:r>
              <a:rPr lang="en-GB" b="1" dirty="0" err="1" smtClean="0"/>
              <a:t>bp</a:t>
            </a:r>
            <a:r>
              <a:rPr lang="ar-IQ" b="1" dirty="0" smtClean="0"/>
              <a:t>مكمل لبداية الجزء المراد تضخيمه </a:t>
            </a:r>
            <a:r>
              <a:rPr lang="ar-SA" b="1" dirty="0" smtClean="0"/>
              <a:t>في </a:t>
            </a:r>
            <a:r>
              <a:rPr lang="ar-IQ" b="1" dirty="0" smtClean="0"/>
              <a:t>الحمض النو</a:t>
            </a:r>
            <a:r>
              <a:rPr lang="ar-SA" b="1" dirty="0" smtClean="0"/>
              <a:t>وي</a:t>
            </a:r>
            <a:r>
              <a:rPr lang="ar-IQ" b="1" dirty="0" smtClean="0"/>
              <a:t> .</a:t>
            </a:r>
            <a:endParaRPr lang="en-US" b="1" dirty="0" smtClean="0"/>
          </a:p>
          <a:p>
            <a:pPr algn="r" rtl="1"/>
            <a:endParaRPr lang="en-US" dirty="0"/>
          </a:p>
        </p:txBody>
      </p:sp>
      <p:pic>
        <p:nvPicPr>
          <p:cNvPr id="34818" name="Picture 2" descr="http://www.selectscience.net/images/articles/7380_Bio-Rad-PrimePCR.jpg.ashx?width=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054655"/>
            <a:ext cx="2933393" cy="335951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3- انزيم التفاعل (</a:t>
            </a:r>
            <a:r>
              <a:rPr lang="en-GB" b="1" dirty="0" err="1" smtClean="0">
                <a:solidFill>
                  <a:srgbClr val="FF0000"/>
                </a:solidFill>
              </a:rPr>
              <a:t>Taq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plymerase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) :</a:t>
            </a:r>
          </a:p>
          <a:p>
            <a:pPr algn="r" rtl="1"/>
            <a:r>
              <a:rPr lang="ar-SA" b="1" dirty="0" smtClean="0"/>
              <a:t>مستخرج من سلالة بكتيرية تسمى </a:t>
            </a:r>
            <a:r>
              <a:rPr lang="en-GB" b="1" i="1" dirty="0" err="1" smtClean="0">
                <a:solidFill>
                  <a:srgbClr val="FF0000"/>
                </a:solidFill>
              </a:rPr>
              <a:t>T</a:t>
            </a:r>
            <a:r>
              <a:rPr lang="en-GB" b="1" i="1" dirty="0" err="1" smtClean="0"/>
              <a:t>hermus</a:t>
            </a:r>
            <a:r>
              <a:rPr lang="en-GB" b="1" i="1" dirty="0" smtClean="0"/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aq</a:t>
            </a:r>
            <a:r>
              <a:rPr lang="en-GB" b="1" i="1" dirty="0" err="1" smtClean="0"/>
              <a:t>uaticus</a:t>
            </a:r>
            <a:r>
              <a:rPr lang="en-GB" b="1" i="1" dirty="0" smtClean="0"/>
              <a:t> </a:t>
            </a:r>
            <a:r>
              <a:rPr lang="ar-SA" b="1" i="1" dirty="0" smtClean="0"/>
              <a:t> </a:t>
            </a:r>
            <a:r>
              <a:rPr lang="ar-SA" b="1" dirty="0" smtClean="0"/>
              <a:t> التي تتواجد طبيعيا في اليانبيع الحارة.</a:t>
            </a:r>
          </a:p>
          <a:p>
            <a:pPr algn="r" rtl="1"/>
            <a:r>
              <a:rPr lang="ar-SA" b="1" dirty="0" smtClean="0"/>
              <a:t>وهو الإنزيم الذي يقوم ببناء وترتيب القواعد النيتروجينية  </a:t>
            </a:r>
            <a:r>
              <a:rPr lang="ar-SA" b="1" dirty="0" smtClean="0"/>
              <a:t>(وحدات </a:t>
            </a:r>
            <a:r>
              <a:rPr lang="ar-SA" b="1" dirty="0" smtClean="0"/>
              <a:t>الحمض النووي (</a:t>
            </a:r>
            <a:r>
              <a:rPr lang="en-US" b="1" dirty="0" smtClean="0"/>
              <a:t>DNA</a:t>
            </a:r>
            <a:r>
              <a:rPr lang="ar-SA" b="1" dirty="0" smtClean="0"/>
              <a:t> </a:t>
            </a:r>
            <a:r>
              <a:rPr lang="ar-SA" b="1" dirty="0" smtClean="0"/>
              <a:t>). </a:t>
            </a:r>
            <a:r>
              <a:rPr lang="ar-SA" b="1" dirty="0" smtClean="0"/>
              <a:t> </a:t>
            </a:r>
            <a:endParaRPr lang="ar-SA" b="1" dirty="0" smtClean="0"/>
          </a:p>
          <a:p>
            <a:pPr algn="r" rtl="1"/>
            <a:r>
              <a:rPr lang="ar-SA" b="1" dirty="0" smtClean="0"/>
              <a:t>لا يتأثر بدرجات الحرارة المرتفعة .</a:t>
            </a:r>
          </a:p>
          <a:p>
            <a:pPr algn="r" rtl="1"/>
            <a:r>
              <a:rPr lang="ar-SA" b="1" dirty="0" smtClean="0"/>
              <a:t>درجة الحرارةالمثلى له </a:t>
            </a:r>
            <a:r>
              <a:rPr lang="ar-SA" b="1" dirty="0" smtClean="0"/>
              <a:t>72</a:t>
            </a:r>
            <a:r>
              <a:rPr lang="ar-SA" b="1" dirty="0" smtClean="0">
                <a:latin typeface="Agency FB"/>
              </a:rPr>
              <a:t> ˚م.</a:t>
            </a:r>
            <a:endParaRPr lang="ar-SA" b="1" dirty="0" smtClean="0"/>
          </a:p>
          <a:p>
            <a:pPr algn="r" rtl="1"/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4- القواعد النتروجينية ( </a:t>
            </a:r>
            <a:r>
              <a:rPr lang="en-GB" b="1" dirty="0" smtClean="0">
                <a:solidFill>
                  <a:srgbClr val="C00000"/>
                </a:solidFill>
              </a:rPr>
              <a:t>Nitrogen Base </a:t>
            </a:r>
            <a:r>
              <a:rPr lang="en-GB" b="1" dirty="0" err="1" smtClean="0">
                <a:solidFill>
                  <a:srgbClr val="C00000"/>
                </a:solidFill>
              </a:rPr>
              <a:t>dNTPs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):</a:t>
            </a: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أدنين  </a:t>
            </a:r>
            <a:r>
              <a:rPr lang="en-GB" b="1" dirty="0" smtClean="0">
                <a:solidFill>
                  <a:srgbClr val="FF0000"/>
                </a:solidFill>
              </a:rPr>
              <a:t> Adenine</a:t>
            </a:r>
            <a:endParaRPr lang="ar-SA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b="1" dirty="0" smtClean="0">
                <a:solidFill>
                  <a:srgbClr val="00B050"/>
                </a:solidFill>
              </a:rPr>
              <a:t>ثايمين  </a:t>
            </a:r>
            <a:r>
              <a:rPr lang="en-GB" b="1" dirty="0" smtClean="0">
                <a:solidFill>
                  <a:srgbClr val="00B050"/>
                </a:solidFill>
              </a:rPr>
              <a:t>Thymine </a:t>
            </a:r>
            <a:endParaRPr lang="ar-SA" b="1" dirty="0" smtClean="0">
              <a:solidFill>
                <a:srgbClr val="00B050"/>
              </a:solidFill>
            </a:endParaRPr>
          </a:p>
          <a:p>
            <a:pPr algn="r" rtl="1"/>
            <a:r>
              <a:rPr lang="ar-SA" b="1" dirty="0" smtClean="0">
                <a:solidFill>
                  <a:srgbClr val="00B0F0"/>
                </a:solidFill>
              </a:rPr>
              <a:t>جوانين </a:t>
            </a:r>
            <a:r>
              <a:rPr lang="en-GB" b="1" dirty="0" smtClean="0">
                <a:solidFill>
                  <a:srgbClr val="00B0F0"/>
                </a:solidFill>
              </a:rPr>
              <a:t>Guanine</a:t>
            </a:r>
            <a:endParaRPr lang="ar-SA" b="1" dirty="0" smtClean="0">
              <a:solidFill>
                <a:srgbClr val="00B0F0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سايتوسين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Cytosine </a:t>
            </a:r>
          </a:p>
          <a:p>
            <a:endParaRPr lang="en-US" dirty="0"/>
          </a:p>
        </p:txBody>
      </p:sp>
      <p:pic>
        <p:nvPicPr>
          <p:cNvPr id="25602" name="Picture 2" descr="Image result for Taq polymerase pcr 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2360065"/>
            <a:ext cx="4581150" cy="366492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5- محلول منظم ( </a:t>
            </a:r>
            <a:r>
              <a:rPr lang="en-GB" b="1" dirty="0" smtClean="0">
                <a:solidFill>
                  <a:srgbClr val="C00000"/>
                </a:solidFill>
              </a:rPr>
              <a:t>PCR Buffer 10x </a:t>
            </a:r>
            <a:r>
              <a:rPr lang="ar-SA" b="1" dirty="0" smtClean="0">
                <a:solidFill>
                  <a:srgbClr val="C00000"/>
                </a:solidFill>
              </a:rPr>
              <a:t> ) </a:t>
            </a:r>
          </a:p>
          <a:p>
            <a:pPr algn="r" rtl="1">
              <a:buNone/>
            </a:pPr>
            <a:r>
              <a:rPr lang="ar-SA" b="1" dirty="0" smtClean="0">
                <a:solidFill>
                  <a:schemeClr val="tx1"/>
                </a:solidFill>
              </a:rPr>
              <a:t>شوارد مناسبه أهمها شارد المغنزيوم </a:t>
            </a:r>
            <a:r>
              <a:rPr lang="en-GB" b="1" dirty="0" smtClean="0">
                <a:solidFill>
                  <a:schemeClr val="tx1"/>
                </a:solidFill>
              </a:rPr>
              <a:t>Mg+2</a:t>
            </a:r>
            <a:r>
              <a:rPr lang="ar-SA" b="1" dirty="0" smtClean="0">
                <a:solidFill>
                  <a:schemeClr val="tx1"/>
                </a:solidFill>
              </a:rPr>
              <a:t> التي تعتبر عامل متمم </a:t>
            </a:r>
            <a:r>
              <a:rPr lang="en-GB" b="1" dirty="0" smtClean="0">
                <a:solidFill>
                  <a:schemeClr val="tx1"/>
                </a:solidFill>
              </a:rPr>
              <a:t>Cofactor 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لتنظيم البوليمراز.</a:t>
            </a:r>
          </a:p>
          <a:p>
            <a:pPr algn="r" rtl="1">
              <a:buNone/>
            </a:pPr>
            <a:r>
              <a:rPr lang="ar-SA" b="1" dirty="0" smtClean="0">
                <a:solidFill>
                  <a:srgbClr val="C00000"/>
                </a:solidFill>
              </a:rPr>
              <a:t>6- ماء مقطر ( </a:t>
            </a:r>
            <a:r>
              <a:rPr lang="en-GB" b="1" dirty="0" smtClean="0">
                <a:solidFill>
                  <a:srgbClr val="C00000"/>
                </a:solidFill>
              </a:rPr>
              <a:t>DDW </a:t>
            </a:r>
            <a:r>
              <a:rPr lang="ar-SA" b="1" dirty="0" smtClean="0">
                <a:solidFill>
                  <a:srgbClr val="C00000"/>
                </a:solidFill>
              </a:rPr>
              <a:t> ) 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5604" name="Picture 4" descr="http://cdn2.bigcommerce.com/server2000/6cc70/products/129/images/235/10xpcrbuffer__81342.1306343965.1280.1280.png?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2665475"/>
            <a:ext cx="3359510" cy="335951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/>
              <a:t>ما هي متطلبات </a:t>
            </a:r>
            <a:r>
              <a:rPr lang="en-US" b="1" dirty="0" smtClean="0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517</Words>
  <Application>Microsoft Office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تفاعل إنزيم البلمرة التسلسلي POLYMERASE CHAIN REACTION                     (PCR)</vt:lpstr>
      <vt:lpstr>في الطبيعة        </vt:lpstr>
      <vt:lpstr>PCRمكتشف تقنية الـ </vt:lpstr>
      <vt:lpstr>ما هو PCR  </vt:lpstr>
      <vt:lpstr>ما هي متطلبات PCR</vt:lpstr>
      <vt:lpstr>ما هي متطلبات PCR</vt:lpstr>
      <vt:lpstr>ما هي متطلبات PCR</vt:lpstr>
      <vt:lpstr>ما هي متطلبات PCR</vt:lpstr>
      <vt:lpstr>ما هي متطلبات PCR</vt:lpstr>
      <vt:lpstr>ما هي متطلبات PCR</vt:lpstr>
      <vt:lpstr>خطوات تقنية PCR  ثلاث مراحل في الدرورة الواحدة </vt:lpstr>
      <vt:lpstr>Slide 12</vt:lpstr>
      <vt:lpstr>خطوات تقنية PCR  ثلاث مراحل في الدرورة الواحدة </vt:lpstr>
      <vt:lpstr>طريقة عمل جهاز PCR</vt:lpstr>
      <vt:lpstr>طريقة عمل جهاز PCR</vt:lpstr>
      <vt:lpstr>نظام التفاعل </vt:lpstr>
      <vt:lpstr>نظام التفاعل </vt:lpstr>
      <vt:lpstr>نظام التفاعل </vt:lpstr>
      <vt:lpstr>تطبيقات PCR</vt:lpstr>
      <vt:lpstr>تطبيقات PCR</vt:lpstr>
      <vt:lpstr>أنواع PCR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Miss</cp:lastModifiedBy>
  <cp:revision>37</cp:revision>
  <dcterms:created xsi:type="dcterms:W3CDTF">2013-08-21T19:17:07Z</dcterms:created>
  <dcterms:modified xsi:type="dcterms:W3CDTF">2016-03-09T23:37:24Z</dcterms:modified>
</cp:coreProperties>
</file>