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sldx" ContentType="application/vnd.openxmlformats-officedocument.presentationml.slide"/>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56" r:id="rId2"/>
    <p:sldId id="291" r:id="rId3"/>
    <p:sldId id="258" r:id="rId4"/>
    <p:sldId id="260" r:id="rId5"/>
    <p:sldId id="284" r:id="rId6"/>
    <p:sldId id="263" r:id="rId7"/>
    <p:sldId id="264" r:id="rId8"/>
    <p:sldId id="285" r:id="rId9"/>
    <p:sldId id="286" r:id="rId10"/>
    <p:sldId id="292" r:id="rId11"/>
    <p:sldId id="288" r:id="rId12"/>
    <p:sldId id="289" r:id="rId13"/>
    <p:sldId id="309" r:id="rId14"/>
    <p:sldId id="293" r:id="rId15"/>
    <p:sldId id="294" r:id="rId16"/>
    <p:sldId id="295" r:id="rId17"/>
    <p:sldId id="296" r:id="rId18"/>
    <p:sldId id="297" r:id="rId19"/>
    <p:sldId id="298" r:id="rId20"/>
    <p:sldId id="299" r:id="rId21"/>
    <p:sldId id="300" r:id="rId22"/>
    <p:sldId id="302" r:id="rId23"/>
    <p:sldId id="303" r:id="rId24"/>
    <p:sldId id="304" r:id="rId25"/>
    <p:sldId id="305" r:id="rId26"/>
    <p:sldId id="306" r:id="rId27"/>
    <p:sldId id="307" r:id="rId28"/>
    <p:sldId id="308"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1" d="100"/>
          <a:sy n="71" d="100"/>
        </p:scale>
        <p:origin x="-1500"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2528CA5-FBC8-4E54-B191-05876FCEAB96}" type="datetimeFigureOut">
              <a:rPr lang="en-GB" smtClean="0"/>
              <a:t>16/02/2016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D0735B3-7C32-4060-B86F-BF41BE284BB8}" type="slidenum">
              <a:rPr lang="en-GB" smtClean="0"/>
              <a:t>‹#›</a:t>
            </a:fld>
            <a:endParaRPr lang="en-GB"/>
          </a:p>
        </p:txBody>
      </p:sp>
    </p:spTree>
    <p:extLst>
      <p:ext uri="{BB962C8B-B14F-4D97-AF65-F5344CB8AC3E}">
        <p14:creationId xmlns:p14="http://schemas.microsoft.com/office/powerpoint/2010/main" val="40415219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D0735B3-7C32-4060-B86F-BF41BE284BB8}" type="slidenum">
              <a:rPr lang="en-GB" smtClean="0"/>
              <a:t>1</a:t>
            </a:fld>
            <a:endParaRPr lang="en-GB"/>
          </a:p>
        </p:txBody>
      </p:sp>
    </p:spTree>
    <p:extLst>
      <p:ext uri="{BB962C8B-B14F-4D97-AF65-F5344CB8AC3E}">
        <p14:creationId xmlns:p14="http://schemas.microsoft.com/office/powerpoint/2010/main" val="5040927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FD0735B3-7C32-4060-B86F-BF41BE284BB8}" type="slidenum">
              <a:rPr lang="en-GB" smtClean="0"/>
              <a:t>10</a:t>
            </a:fld>
            <a:endParaRPr lang="en-GB"/>
          </a:p>
        </p:txBody>
      </p:sp>
    </p:spTree>
    <p:extLst>
      <p:ext uri="{BB962C8B-B14F-4D97-AF65-F5344CB8AC3E}">
        <p14:creationId xmlns:p14="http://schemas.microsoft.com/office/powerpoint/2010/main" val="19333669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D0735B3-7C32-4060-B86F-BF41BE284BB8}" type="slidenum">
              <a:rPr lang="en-GB" smtClean="0"/>
              <a:t>11</a:t>
            </a:fld>
            <a:endParaRPr lang="en-GB"/>
          </a:p>
        </p:txBody>
      </p:sp>
    </p:spTree>
    <p:extLst>
      <p:ext uri="{BB962C8B-B14F-4D97-AF65-F5344CB8AC3E}">
        <p14:creationId xmlns:p14="http://schemas.microsoft.com/office/powerpoint/2010/main" val="1063083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D0735B3-7C32-4060-B86F-BF41BE284BB8}" type="slidenum">
              <a:rPr lang="en-GB" smtClean="0"/>
              <a:t>12</a:t>
            </a:fld>
            <a:endParaRPr lang="en-GB"/>
          </a:p>
        </p:txBody>
      </p:sp>
    </p:spTree>
    <p:extLst>
      <p:ext uri="{BB962C8B-B14F-4D97-AF65-F5344CB8AC3E}">
        <p14:creationId xmlns:p14="http://schemas.microsoft.com/office/powerpoint/2010/main" val="1063083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D0735B3-7C32-4060-B86F-BF41BE284BB8}" type="slidenum">
              <a:rPr lang="en-GB" smtClean="0"/>
              <a:t>13</a:t>
            </a:fld>
            <a:endParaRPr lang="en-GB"/>
          </a:p>
        </p:txBody>
      </p:sp>
    </p:spTree>
    <p:extLst>
      <p:ext uri="{BB962C8B-B14F-4D97-AF65-F5344CB8AC3E}">
        <p14:creationId xmlns:p14="http://schemas.microsoft.com/office/powerpoint/2010/main" val="38217719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D0735B3-7C32-4060-B86F-BF41BE284BB8}" type="slidenum">
              <a:rPr lang="en-GB" smtClean="0"/>
              <a:t>14</a:t>
            </a:fld>
            <a:endParaRPr lang="en-GB"/>
          </a:p>
        </p:txBody>
      </p:sp>
    </p:spTree>
    <p:extLst>
      <p:ext uri="{BB962C8B-B14F-4D97-AF65-F5344CB8AC3E}">
        <p14:creationId xmlns:p14="http://schemas.microsoft.com/office/powerpoint/2010/main" val="1063083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FD0735B3-7C32-4060-B86F-BF41BE284BB8}" type="slidenum">
              <a:rPr lang="en-GB" smtClean="0"/>
              <a:t>15</a:t>
            </a:fld>
            <a:endParaRPr lang="en-GB"/>
          </a:p>
        </p:txBody>
      </p:sp>
    </p:spTree>
    <p:extLst>
      <p:ext uri="{BB962C8B-B14F-4D97-AF65-F5344CB8AC3E}">
        <p14:creationId xmlns:p14="http://schemas.microsoft.com/office/powerpoint/2010/main" val="268728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D0735B3-7C32-4060-B86F-BF41BE284BB8}" type="slidenum">
              <a:rPr lang="en-GB" smtClean="0"/>
              <a:t>16</a:t>
            </a:fld>
            <a:endParaRPr lang="en-GB"/>
          </a:p>
        </p:txBody>
      </p:sp>
    </p:spTree>
    <p:extLst>
      <p:ext uri="{BB962C8B-B14F-4D97-AF65-F5344CB8AC3E}">
        <p14:creationId xmlns:p14="http://schemas.microsoft.com/office/powerpoint/2010/main" val="1063083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D0735B3-7C32-4060-B86F-BF41BE284BB8}" type="slidenum">
              <a:rPr lang="en-GB" smtClean="0"/>
              <a:t>17</a:t>
            </a:fld>
            <a:endParaRPr lang="en-GB"/>
          </a:p>
        </p:txBody>
      </p:sp>
    </p:spTree>
    <p:extLst>
      <p:ext uri="{BB962C8B-B14F-4D97-AF65-F5344CB8AC3E}">
        <p14:creationId xmlns:p14="http://schemas.microsoft.com/office/powerpoint/2010/main" val="1063083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D0735B3-7C32-4060-B86F-BF41BE284BB8}" type="slidenum">
              <a:rPr lang="en-GB" smtClean="0"/>
              <a:t>18</a:t>
            </a:fld>
            <a:endParaRPr lang="en-GB"/>
          </a:p>
        </p:txBody>
      </p:sp>
    </p:spTree>
    <p:extLst>
      <p:ext uri="{BB962C8B-B14F-4D97-AF65-F5344CB8AC3E}">
        <p14:creationId xmlns:p14="http://schemas.microsoft.com/office/powerpoint/2010/main" val="1063083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D0735B3-7C32-4060-B86F-BF41BE284BB8}" type="slidenum">
              <a:rPr lang="en-GB" smtClean="0"/>
              <a:t>19</a:t>
            </a:fld>
            <a:endParaRPr lang="en-GB"/>
          </a:p>
        </p:txBody>
      </p:sp>
    </p:spTree>
    <p:extLst>
      <p:ext uri="{BB962C8B-B14F-4D97-AF65-F5344CB8AC3E}">
        <p14:creationId xmlns:p14="http://schemas.microsoft.com/office/powerpoint/2010/main" val="1063083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D0735B3-7C32-4060-B86F-BF41BE284BB8}" type="slidenum">
              <a:rPr lang="en-GB" smtClean="0"/>
              <a:t>2</a:t>
            </a:fld>
            <a:endParaRPr lang="en-GB"/>
          </a:p>
        </p:txBody>
      </p:sp>
    </p:spTree>
    <p:extLst>
      <p:ext uri="{BB962C8B-B14F-4D97-AF65-F5344CB8AC3E}">
        <p14:creationId xmlns:p14="http://schemas.microsoft.com/office/powerpoint/2010/main" val="10630837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D0735B3-7C32-4060-B86F-BF41BE284BB8}" type="slidenum">
              <a:rPr lang="en-GB" smtClean="0"/>
              <a:t>20</a:t>
            </a:fld>
            <a:endParaRPr lang="en-GB"/>
          </a:p>
        </p:txBody>
      </p:sp>
    </p:spTree>
    <p:extLst>
      <p:ext uri="{BB962C8B-B14F-4D97-AF65-F5344CB8AC3E}">
        <p14:creationId xmlns:p14="http://schemas.microsoft.com/office/powerpoint/2010/main" val="1063083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D0735B3-7C32-4060-B86F-BF41BE284BB8}" type="slidenum">
              <a:rPr lang="en-GB" smtClean="0"/>
              <a:t>21</a:t>
            </a:fld>
            <a:endParaRPr lang="en-GB"/>
          </a:p>
        </p:txBody>
      </p:sp>
    </p:spTree>
    <p:extLst>
      <p:ext uri="{BB962C8B-B14F-4D97-AF65-F5344CB8AC3E}">
        <p14:creationId xmlns:p14="http://schemas.microsoft.com/office/powerpoint/2010/main" val="1063083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D0735B3-7C32-4060-B86F-BF41BE284BB8}" type="slidenum">
              <a:rPr lang="en-GB" smtClean="0"/>
              <a:t>22</a:t>
            </a:fld>
            <a:endParaRPr lang="en-GB"/>
          </a:p>
        </p:txBody>
      </p:sp>
    </p:spTree>
    <p:extLst>
      <p:ext uri="{BB962C8B-B14F-4D97-AF65-F5344CB8AC3E}">
        <p14:creationId xmlns:p14="http://schemas.microsoft.com/office/powerpoint/2010/main" val="1063083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D0735B3-7C32-4060-B86F-BF41BE284BB8}" type="slidenum">
              <a:rPr lang="en-GB" smtClean="0"/>
              <a:t>23</a:t>
            </a:fld>
            <a:endParaRPr lang="en-GB"/>
          </a:p>
        </p:txBody>
      </p:sp>
    </p:spTree>
    <p:extLst>
      <p:ext uri="{BB962C8B-B14F-4D97-AF65-F5344CB8AC3E}">
        <p14:creationId xmlns:p14="http://schemas.microsoft.com/office/powerpoint/2010/main" val="1063083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D0735B3-7C32-4060-B86F-BF41BE284BB8}" type="slidenum">
              <a:rPr lang="en-GB" smtClean="0"/>
              <a:t>24</a:t>
            </a:fld>
            <a:endParaRPr lang="en-GB"/>
          </a:p>
        </p:txBody>
      </p:sp>
    </p:spTree>
    <p:extLst>
      <p:ext uri="{BB962C8B-B14F-4D97-AF65-F5344CB8AC3E}">
        <p14:creationId xmlns:p14="http://schemas.microsoft.com/office/powerpoint/2010/main" val="1063083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D0735B3-7C32-4060-B86F-BF41BE284BB8}" type="slidenum">
              <a:rPr lang="en-GB" smtClean="0"/>
              <a:t>25</a:t>
            </a:fld>
            <a:endParaRPr lang="en-GB"/>
          </a:p>
        </p:txBody>
      </p:sp>
    </p:spTree>
    <p:extLst>
      <p:ext uri="{BB962C8B-B14F-4D97-AF65-F5344CB8AC3E}">
        <p14:creationId xmlns:p14="http://schemas.microsoft.com/office/powerpoint/2010/main" val="10630837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FD0735B3-7C32-4060-B86F-BF41BE284BB8}" type="slidenum">
              <a:rPr lang="en-GB" smtClean="0"/>
              <a:t>26</a:t>
            </a:fld>
            <a:endParaRPr lang="en-GB"/>
          </a:p>
        </p:txBody>
      </p:sp>
    </p:spTree>
    <p:extLst>
      <p:ext uri="{BB962C8B-B14F-4D97-AF65-F5344CB8AC3E}">
        <p14:creationId xmlns:p14="http://schemas.microsoft.com/office/powerpoint/2010/main" val="117654421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FD0735B3-7C32-4060-B86F-BF41BE284BB8}" type="slidenum">
              <a:rPr lang="en-GB" smtClean="0"/>
              <a:t>27</a:t>
            </a:fld>
            <a:endParaRPr lang="en-GB"/>
          </a:p>
        </p:txBody>
      </p:sp>
    </p:spTree>
    <p:extLst>
      <p:ext uri="{BB962C8B-B14F-4D97-AF65-F5344CB8AC3E}">
        <p14:creationId xmlns:p14="http://schemas.microsoft.com/office/powerpoint/2010/main" val="159869593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FD0735B3-7C32-4060-B86F-BF41BE284BB8}" type="slidenum">
              <a:rPr lang="en-GB" smtClean="0"/>
              <a:t>28</a:t>
            </a:fld>
            <a:endParaRPr lang="en-GB"/>
          </a:p>
        </p:txBody>
      </p:sp>
    </p:spTree>
    <p:extLst>
      <p:ext uri="{BB962C8B-B14F-4D97-AF65-F5344CB8AC3E}">
        <p14:creationId xmlns:p14="http://schemas.microsoft.com/office/powerpoint/2010/main" val="6059669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D0735B3-7C32-4060-B86F-BF41BE284BB8}" type="slidenum">
              <a:rPr lang="en-GB" smtClean="0"/>
              <a:t>3</a:t>
            </a:fld>
            <a:endParaRPr lang="en-GB"/>
          </a:p>
        </p:txBody>
      </p:sp>
    </p:spTree>
    <p:extLst>
      <p:ext uri="{BB962C8B-B14F-4D97-AF65-F5344CB8AC3E}">
        <p14:creationId xmlns:p14="http://schemas.microsoft.com/office/powerpoint/2010/main" val="2717285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D0735B3-7C32-4060-B86F-BF41BE284BB8}" type="slidenum">
              <a:rPr lang="en-GB" smtClean="0"/>
              <a:t>4</a:t>
            </a:fld>
            <a:endParaRPr lang="en-GB"/>
          </a:p>
        </p:txBody>
      </p:sp>
    </p:spTree>
    <p:extLst>
      <p:ext uri="{BB962C8B-B14F-4D97-AF65-F5344CB8AC3E}">
        <p14:creationId xmlns:p14="http://schemas.microsoft.com/office/powerpoint/2010/main" val="23106488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D0735B3-7C32-4060-B86F-BF41BE284BB8}" type="slidenum">
              <a:rPr lang="en-GB" smtClean="0"/>
              <a:t>5</a:t>
            </a:fld>
            <a:endParaRPr lang="en-GB"/>
          </a:p>
        </p:txBody>
      </p:sp>
    </p:spTree>
    <p:extLst>
      <p:ext uri="{BB962C8B-B14F-4D97-AF65-F5344CB8AC3E}">
        <p14:creationId xmlns:p14="http://schemas.microsoft.com/office/powerpoint/2010/main" val="14397481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D0735B3-7C32-4060-B86F-BF41BE284BB8}" type="slidenum">
              <a:rPr lang="en-GB" smtClean="0"/>
              <a:t>6</a:t>
            </a:fld>
            <a:endParaRPr lang="en-GB"/>
          </a:p>
        </p:txBody>
      </p:sp>
    </p:spTree>
    <p:extLst>
      <p:ext uri="{BB962C8B-B14F-4D97-AF65-F5344CB8AC3E}">
        <p14:creationId xmlns:p14="http://schemas.microsoft.com/office/powerpoint/2010/main" val="16778484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D0735B3-7C32-4060-B86F-BF41BE284BB8}" type="slidenum">
              <a:rPr lang="en-GB" smtClean="0"/>
              <a:t>7</a:t>
            </a:fld>
            <a:endParaRPr lang="en-GB"/>
          </a:p>
        </p:txBody>
      </p:sp>
    </p:spTree>
    <p:extLst>
      <p:ext uri="{BB962C8B-B14F-4D97-AF65-F5344CB8AC3E}">
        <p14:creationId xmlns:p14="http://schemas.microsoft.com/office/powerpoint/2010/main" val="29643851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D0735B3-7C32-4060-B86F-BF41BE284BB8}" type="slidenum">
              <a:rPr lang="en-GB" smtClean="0"/>
              <a:t>8</a:t>
            </a:fld>
            <a:endParaRPr lang="en-GB"/>
          </a:p>
        </p:txBody>
      </p:sp>
    </p:spTree>
    <p:extLst>
      <p:ext uri="{BB962C8B-B14F-4D97-AF65-F5344CB8AC3E}">
        <p14:creationId xmlns:p14="http://schemas.microsoft.com/office/powerpoint/2010/main" val="29643851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D0735B3-7C32-4060-B86F-BF41BE284BB8}" type="slidenum">
              <a:rPr lang="en-GB" smtClean="0"/>
              <a:t>9</a:t>
            </a:fld>
            <a:endParaRPr lang="en-GB"/>
          </a:p>
        </p:txBody>
      </p:sp>
    </p:spTree>
    <p:extLst>
      <p:ext uri="{BB962C8B-B14F-4D97-AF65-F5344CB8AC3E}">
        <p14:creationId xmlns:p14="http://schemas.microsoft.com/office/powerpoint/2010/main" val="29643851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2/16/2016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2/16/2016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2/16/2016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2/16/2016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2/16/2016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emf"/><Relationship Id="rId5" Type="http://schemas.openxmlformats.org/officeDocument/2006/relationships/package" Target="../embeddings/Microsoft_PowerPoint_Slide1.sldx"/><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2.emf"/><Relationship Id="rId5" Type="http://schemas.openxmlformats.org/officeDocument/2006/relationships/package" Target="../embeddings/Microsoft_PowerPoint_Slide2.sldx"/><Relationship Id="rId4" Type="http://schemas.openxmlformats.org/officeDocument/2006/relationships/oleObject" Target="../embeddings/oleObject2.bin"/></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ln w="123825">
            <a:solidFill>
              <a:schemeClr val="tx2"/>
            </a:solidFill>
          </a:ln>
        </p:spPr>
        <p:txBody>
          <a:bodyPr/>
          <a:lstStyle/>
          <a:p>
            <a:r>
              <a:rPr lang="ar-AE" dirty="0" smtClean="0"/>
              <a:t>كيف يتم تخليق البروتينات </a:t>
            </a:r>
            <a:endParaRPr lang="en-GB" dirty="0"/>
          </a:p>
        </p:txBody>
      </p:sp>
      <p:sp>
        <p:nvSpPr>
          <p:cNvPr id="3" name="Subtitle 2"/>
          <p:cNvSpPr>
            <a:spLocks noGrp="1"/>
          </p:cNvSpPr>
          <p:nvPr>
            <p:ph type="subTitle" idx="1"/>
          </p:nvPr>
        </p:nvSpPr>
        <p:spPr/>
        <p:txBody>
          <a:bodyPr/>
          <a:lstStyle/>
          <a:p>
            <a:r>
              <a:rPr lang="ar-AE" dirty="0" smtClean="0"/>
              <a:t>علم نفس حيوي 2 (نفس 368)</a:t>
            </a:r>
          </a:p>
          <a:p>
            <a:endParaRPr lang="ar-AE" dirty="0"/>
          </a:p>
          <a:p>
            <a:r>
              <a:rPr lang="ar-AE" dirty="0" smtClean="0"/>
              <a:t>د.سمية النجاشي </a:t>
            </a:r>
            <a:endParaRPr lang="en-GB" dirty="0"/>
          </a:p>
        </p:txBody>
      </p:sp>
    </p:spTree>
    <p:extLst>
      <p:ext uri="{BB962C8B-B14F-4D97-AF65-F5344CB8AC3E}">
        <p14:creationId xmlns:p14="http://schemas.microsoft.com/office/powerpoint/2010/main" val="11927309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381000"/>
            <a:ext cx="8153400" cy="6019800"/>
          </a:xfrm>
          <a:prstGeom prst="rect">
            <a:avLst/>
          </a:prstGeom>
          <a:noFill/>
          <a:ln w="1936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533400" y="609600"/>
            <a:ext cx="3924300" cy="369332"/>
          </a:xfrm>
          <a:prstGeom prst="rect">
            <a:avLst/>
          </a:prstGeom>
          <a:noFill/>
        </p:spPr>
        <p:txBody>
          <a:bodyPr wrap="square" rtlCol="0">
            <a:spAutoFit/>
          </a:bodyPr>
          <a:lstStyle/>
          <a:p>
            <a:r>
              <a:rPr lang="ar-AE" dirty="0" smtClean="0"/>
              <a:t>الشبكة الأندوربلازمية الخشنة </a:t>
            </a:r>
            <a:endParaRPr lang="en-GB" dirty="0"/>
          </a:p>
        </p:txBody>
      </p:sp>
      <p:sp>
        <p:nvSpPr>
          <p:cNvPr id="5" name="Rectangle 4"/>
          <p:cNvSpPr/>
          <p:nvPr/>
        </p:nvSpPr>
        <p:spPr>
          <a:xfrm>
            <a:off x="6705600" y="1295400"/>
            <a:ext cx="685800" cy="44196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smtClean="0">
                <a:solidFill>
                  <a:schemeClr val="tx1"/>
                </a:solidFill>
              </a:rPr>
              <a:t>A</a:t>
            </a:r>
          </a:p>
          <a:p>
            <a:pPr algn="ctr"/>
            <a:r>
              <a:rPr lang="en-GB" sz="2400" dirty="0" smtClean="0">
                <a:solidFill>
                  <a:schemeClr val="tx1"/>
                </a:solidFill>
              </a:rPr>
              <a:t>C</a:t>
            </a:r>
          </a:p>
          <a:p>
            <a:pPr algn="ctr"/>
            <a:r>
              <a:rPr lang="en-GB" sz="2400" dirty="0" smtClean="0">
                <a:solidFill>
                  <a:schemeClr val="tx1"/>
                </a:solidFill>
              </a:rPr>
              <a:t>U</a:t>
            </a:r>
          </a:p>
          <a:p>
            <a:pPr algn="ctr"/>
            <a:r>
              <a:rPr lang="en-GB" sz="2400" dirty="0" smtClean="0">
                <a:solidFill>
                  <a:schemeClr val="tx1"/>
                </a:solidFill>
              </a:rPr>
              <a:t>G</a:t>
            </a:r>
          </a:p>
          <a:p>
            <a:pPr algn="ctr"/>
            <a:r>
              <a:rPr lang="en-GB" sz="2400" dirty="0" smtClean="0">
                <a:solidFill>
                  <a:schemeClr val="tx1"/>
                </a:solidFill>
              </a:rPr>
              <a:t>G</a:t>
            </a:r>
          </a:p>
          <a:p>
            <a:pPr algn="ctr"/>
            <a:r>
              <a:rPr lang="en-GB" sz="2400" dirty="0" smtClean="0">
                <a:solidFill>
                  <a:schemeClr val="tx1"/>
                </a:solidFill>
              </a:rPr>
              <a:t>U</a:t>
            </a:r>
          </a:p>
          <a:p>
            <a:pPr algn="ctr"/>
            <a:r>
              <a:rPr lang="en-GB" sz="2400" dirty="0" smtClean="0">
                <a:solidFill>
                  <a:schemeClr val="tx1"/>
                </a:solidFill>
              </a:rPr>
              <a:t>A</a:t>
            </a:r>
          </a:p>
          <a:p>
            <a:pPr algn="ctr"/>
            <a:r>
              <a:rPr lang="en-GB" sz="2400" dirty="0" smtClean="0">
                <a:solidFill>
                  <a:schemeClr val="tx1"/>
                </a:solidFill>
              </a:rPr>
              <a:t>C</a:t>
            </a:r>
          </a:p>
          <a:p>
            <a:pPr algn="ctr"/>
            <a:r>
              <a:rPr lang="en-GB" sz="2400" dirty="0" smtClean="0">
                <a:solidFill>
                  <a:schemeClr val="tx1"/>
                </a:solidFill>
              </a:rPr>
              <a:t>G</a:t>
            </a:r>
          </a:p>
          <a:p>
            <a:pPr algn="ctr"/>
            <a:r>
              <a:rPr lang="en-GB" sz="2400" dirty="0" smtClean="0">
                <a:solidFill>
                  <a:schemeClr val="tx1"/>
                </a:solidFill>
              </a:rPr>
              <a:t>U</a:t>
            </a:r>
          </a:p>
          <a:p>
            <a:pPr algn="ctr"/>
            <a:r>
              <a:rPr lang="en-GB" sz="2400" dirty="0">
                <a:solidFill>
                  <a:schemeClr val="tx1"/>
                </a:solidFill>
              </a:rPr>
              <a:t>A</a:t>
            </a:r>
          </a:p>
        </p:txBody>
      </p:sp>
      <p:sp>
        <p:nvSpPr>
          <p:cNvPr id="6" name="Oval 5"/>
          <p:cNvSpPr/>
          <p:nvPr/>
        </p:nvSpPr>
        <p:spPr>
          <a:xfrm>
            <a:off x="708660" y="5128260"/>
            <a:ext cx="1809750" cy="5334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b="1" dirty="0" smtClean="0">
                <a:solidFill>
                  <a:schemeClr val="tx1"/>
                </a:solidFill>
              </a:rPr>
              <a:t>ريبوسوم </a:t>
            </a:r>
            <a:endParaRPr lang="en-GB" b="1" dirty="0">
              <a:solidFill>
                <a:schemeClr val="tx1"/>
              </a:solidFill>
            </a:endParaRPr>
          </a:p>
        </p:txBody>
      </p:sp>
      <p:sp>
        <p:nvSpPr>
          <p:cNvPr id="7" name="Oval 6"/>
          <p:cNvSpPr/>
          <p:nvPr/>
        </p:nvSpPr>
        <p:spPr>
          <a:xfrm>
            <a:off x="838200" y="5562600"/>
            <a:ext cx="1809750" cy="5334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b="1" dirty="0" smtClean="0">
                <a:solidFill>
                  <a:schemeClr val="tx1"/>
                </a:solidFill>
              </a:rPr>
              <a:t>ريبوسوم </a:t>
            </a:r>
            <a:endParaRPr lang="en-GB" b="1" dirty="0">
              <a:solidFill>
                <a:schemeClr val="tx1"/>
              </a:solidFill>
            </a:endParaRPr>
          </a:p>
        </p:txBody>
      </p:sp>
      <p:sp>
        <p:nvSpPr>
          <p:cNvPr id="8" name="Oval 7"/>
          <p:cNvSpPr/>
          <p:nvPr/>
        </p:nvSpPr>
        <p:spPr>
          <a:xfrm>
            <a:off x="982980" y="2590800"/>
            <a:ext cx="685800" cy="533400"/>
          </a:xfrm>
          <a:prstGeom prst="ellipse">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Oval 8"/>
          <p:cNvSpPr/>
          <p:nvPr/>
        </p:nvSpPr>
        <p:spPr>
          <a:xfrm>
            <a:off x="1962150" y="2446020"/>
            <a:ext cx="685800" cy="533400"/>
          </a:xfrm>
          <a:prstGeom prst="ellipse">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Oval 9"/>
          <p:cNvSpPr/>
          <p:nvPr/>
        </p:nvSpPr>
        <p:spPr>
          <a:xfrm>
            <a:off x="1552575" y="2057400"/>
            <a:ext cx="685800" cy="533400"/>
          </a:xfrm>
          <a:prstGeom prst="ellipse">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TextBox 10"/>
          <p:cNvSpPr txBox="1"/>
          <p:nvPr/>
        </p:nvSpPr>
        <p:spPr>
          <a:xfrm>
            <a:off x="982980" y="3276600"/>
            <a:ext cx="1322070" cy="369332"/>
          </a:xfrm>
          <a:prstGeom prst="rect">
            <a:avLst/>
          </a:prstGeom>
          <a:noFill/>
        </p:spPr>
        <p:txBody>
          <a:bodyPr wrap="square" rtlCol="0">
            <a:spAutoFit/>
          </a:bodyPr>
          <a:lstStyle/>
          <a:p>
            <a:r>
              <a:rPr lang="ar-AE" dirty="0" smtClean="0"/>
              <a:t>أحماض أمينية </a:t>
            </a:r>
            <a:endParaRPr lang="en-GB" dirty="0"/>
          </a:p>
        </p:txBody>
      </p:sp>
    </p:spTree>
    <p:extLst>
      <p:ext uri="{BB962C8B-B14F-4D97-AF65-F5344CB8AC3E}">
        <p14:creationId xmlns:p14="http://schemas.microsoft.com/office/powerpoint/2010/main" val="30240490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6200" cmpd="dbl">
            <a:solidFill>
              <a:schemeClr val="accent4"/>
            </a:solidFill>
          </a:ln>
        </p:spPr>
        <p:txBody>
          <a:bodyPr>
            <a:normAutofit fontScale="90000"/>
          </a:bodyPr>
          <a:lstStyle/>
          <a:p>
            <a:r>
              <a:rPr lang="ar-AE" dirty="0" smtClean="0">
                <a:solidFill>
                  <a:schemeClr val="tx2"/>
                </a:solidFill>
                <a:latin typeface="Andalus" panose="02020603050405020304" pitchFamily="18" charset="-78"/>
                <a:cs typeface="Andalus" panose="02020603050405020304" pitchFamily="18" charset="-78"/>
              </a:rPr>
              <a:t>مفتاح الشفرة </a:t>
            </a:r>
            <a:r>
              <a:rPr lang="fr-FR" dirty="0">
                <a:solidFill>
                  <a:schemeClr val="tx2"/>
                </a:solidFill>
                <a:latin typeface="Andalus" panose="02020603050405020304" pitchFamily="18" charset="-78"/>
                <a:cs typeface="Andalus" panose="02020603050405020304" pitchFamily="18" charset="-78"/>
              </a:rPr>
              <a:t/>
            </a:r>
            <a:br>
              <a:rPr lang="fr-FR" dirty="0">
                <a:solidFill>
                  <a:schemeClr val="tx2"/>
                </a:solidFill>
                <a:latin typeface="Andalus" panose="02020603050405020304" pitchFamily="18" charset="-78"/>
                <a:cs typeface="Andalus" panose="02020603050405020304" pitchFamily="18" charset="-78"/>
              </a:rPr>
            </a:br>
            <a:r>
              <a:rPr lang="fr-FR" dirty="0" smtClean="0">
                <a:solidFill>
                  <a:schemeClr val="tx2"/>
                </a:solidFill>
                <a:latin typeface="Andalus" panose="02020603050405020304" pitchFamily="18" charset="-78"/>
                <a:cs typeface="Andalus" panose="02020603050405020304" pitchFamily="18" charset="-78"/>
              </a:rPr>
              <a:t>Codon </a:t>
            </a:r>
            <a:endParaRPr lang="en-GB" dirty="0">
              <a:solidFill>
                <a:schemeClr val="tx2"/>
              </a:solidFill>
              <a:latin typeface="Andalus" panose="02020603050405020304" pitchFamily="18" charset="-78"/>
              <a:cs typeface="Andalus" panose="02020603050405020304" pitchFamily="18" charset="-78"/>
            </a:endParaRPr>
          </a:p>
        </p:txBody>
      </p:sp>
      <p:sp>
        <p:nvSpPr>
          <p:cNvPr id="3" name="Content Placeholder 2"/>
          <p:cNvSpPr>
            <a:spLocks noGrp="1"/>
          </p:cNvSpPr>
          <p:nvPr>
            <p:ph idx="1"/>
          </p:nvPr>
        </p:nvSpPr>
        <p:spPr>
          <a:ln w="101600" cap="sq" cmpd="dbl">
            <a:solidFill>
              <a:schemeClr val="accent4"/>
            </a:solidFill>
          </a:ln>
        </p:spPr>
        <p:txBody>
          <a:bodyPr/>
          <a:lstStyle/>
          <a:p>
            <a:pPr lvl="0" algn="just" rtl="1"/>
            <a:r>
              <a:rPr lang="ar-SA" dirty="0"/>
              <a:t>يمثل كل ثلاث قواعد نيتروجينية متجاورة وتقوم بالترميز الى حمض أمينى .</a:t>
            </a:r>
            <a:endParaRPr lang="en-GB" dirty="0"/>
          </a:p>
          <a:p>
            <a:pPr lvl="0" algn="just" rtl="1"/>
            <a:r>
              <a:rPr lang="ar-SA" dirty="0"/>
              <a:t>مثال :</a:t>
            </a:r>
            <a:r>
              <a:rPr lang="en-US" dirty="0"/>
              <a:t>ACU </a:t>
            </a:r>
            <a:r>
              <a:rPr lang="ar-SA" dirty="0"/>
              <a:t>  </a:t>
            </a:r>
            <a:r>
              <a:rPr lang="en-US" dirty="0"/>
              <a:t>CCU </a:t>
            </a:r>
            <a:endParaRPr lang="en-GB" dirty="0"/>
          </a:p>
          <a:p>
            <a:pPr algn="r" rtl="1"/>
            <a:endParaRPr lang="en-GB" dirty="0"/>
          </a:p>
        </p:txBody>
      </p:sp>
    </p:spTree>
    <p:extLst>
      <p:ext uri="{BB962C8B-B14F-4D97-AF65-F5344CB8AC3E}">
        <p14:creationId xmlns:p14="http://schemas.microsoft.com/office/powerpoint/2010/main" val="24950564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6200" cmpd="dbl">
            <a:solidFill>
              <a:schemeClr val="accent4"/>
            </a:solidFill>
          </a:ln>
        </p:spPr>
        <p:txBody>
          <a:bodyPr/>
          <a:lstStyle/>
          <a:p>
            <a:r>
              <a:rPr lang="ar-AE" dirty="0" smtClean="0">
                <a:solidFill>
                  <a:schemeClr val="tx2"/>
                </a:solidFill>
                <a:latin typeface="Andalus" panose="02020603050405020304" pitchFamily="18" charset="-78"/>
                <a:cs typeface="Andalus" panose="02020603050405020304" pitchFamily="18" charset="-78"/>
              </a:rPr>
              <a:t>مفتاح الشفرة </a:t>
            </a:r>
            <a:endParaRPr lang="en-GB" dirty="0">
              <a:solidFill>
                <a:schemeClr val="tx2"/>
              </a:solidFill>
              <a:latin typeface="Andalus" panose="02020603050405020304" pitchFamily="18" charset="-78"/>
              <a:cs typeface="Andalus" panose="02020603050405020304" pitchFamily="18" charset="-78"/>
            </a:endParaRPr>
          </a:p>
        </p:txBody>
      </p:sp>
      <p:sp>
        <p:nvSpPr>
          <p:cNvPr id="3" name="Content Placeholder 2"/>
          <p:cNvSpPr>
            <a:spLocks noGrp="1"/>
          </p:cNvSpPr>
          <p:nvPr>
            <p:ph idx="1"/>
          </p:nvPr>
        </p:nvSpPr>
        <p:spPr>
          <a:ln w="101600" cap="sq" cmpd="dbl">
            <a:solidFill>
              <a:schemeClr val="accent4"/>
            </a:solidFill>
          </a:ln>
        </p:spPr>
        <p:txBody>
          <a:bodyPr/>
          <a:lstStyle/>
          <a:p>
            <a:pPr lvl="0" algn="just" rtl="1"/>
            <a:r>
              <a:rPr lang="ar-AE" dirty="0" smtClean="0"/>
              <a:t>عدد الأحماض الأمينية التي تدخل في صنع البروتين 20.</a:t>
            </a:r>
            <a:endParaRPr lang="en-GB" dirty="0" smtClean="0"/>
          </a:p>
          <a:p>
            <a:pPr lvl="0" algn="just" rtl="1"/>
            <a:r>
              <a:rPr lang="ar-SA" dirty="0" smtClean="0"/>
              <a:t>يوجد </a:t>
            </a:r>
            <a:r>
              <a:rPr lang="ar-SA" dirty="0"/>
              <a:t>احتمال </a:t>
            </a:r>
            <a:r>
              <a:rPr lang="ar-SA" dirty="0" smtClean="0"/>
              <a:t> 64شفرة </a:t>
            </a:r>
            <a:r>
              <a:rPr lang="ar-SA" dirty="0"/>
              <a:t>ل20 حمض أمينى </a:t>
            </a:r>
            <a:r>
              <a:rPr lang="ar-AE" dirty="0" smtClean="0"/>
              <a:t>. </a:t>
            </a:r>
          </a:p>
          <a:p>
            <a:pPr lvl="0" algn="just" rtl="1"/>
            <a:r>
              <a:rPr lang="ar-SA" dirty="0" smtClean="0"/>
              <a:t>بعض </a:t>
            </a:r>
            <a:r>
              <a:rPr lang="ar-SA" dirty="0"/>
              <a:t>الأحملض الأمينيية تمتلك شفرتين أو أكثر </a:t>
            </a:r>
            <a:r>
              <a:rPr lang="ar-AE" dirty="0" smtClean="0"/>
              <a:t>. </a:t>
            </a:r>
          </a:p>
          <a:p>
            <a:pPr lvl="0" algn="just" rtl="1"/>
            <a:r>
              <a:rPr lang="ar-AE" dirty="0" smtClean="0"/>
              <a:t>هناك </a:t>
            </a:r>
            <a:r>
              <a:rPr lang="ar-SA" dirty="0" smtClean="0"/>
              <a:t>شفرات </a:t>
            </a:r>
            <a:r>
              <a:rPr lang="ar-SA" dirty="0"/>
              <a:t>خاصة بالتوقف آي تدل علي نهاية تصنيع البروتين.</a:t>
            </a:r>
            <a:endParaRPr lang="en-GB" dirty="0"/>
          </a:p>
        </p:txBody>
      </p:sp>
    </p:spTree>
    <p:extLst>
      <p:ext uri="{BB962C8B-B14F-4D97-AF65-F5344CB8AC3E}">
        <p14:creationId xmlns:p14="http://schemas.microsoft.com/office/powerpoint/2010/main" val="24950564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6200" cmpd="dbl">
            <a:solidFill>
              <a:schemeClr val="accent4"/>
            </a:solidFill>
          </a:ln>
        </p:spPr>
        <p:txBody>
          <a:bodyPr/>
          <a:lstStyle/>
          <a:p>
            <a:r>
              <a:rPr lang="ar-AE" dirty="0" smtClean="0">
                <a:solidFill>
                  <a:schemeClr val="tx2"/>
                </a:solidFill>
                <a:latin typeface="Andalus" panose="02020603050405020304" pitchFamily="18" charset="-78"/>
                <a:cs typeface="Andalus" panose="02020603050405020304" pitchFamily="18" charset="-78"/>
              </a:rPr>
              <a:t>ثلاثة أنواع من الأشرطة تشترك في عملية الترجمة ـ</a:t>
            </a:r>
            <a:endParaRPr lang="en-GB" dirty="0">
              <a:solidFill>
                <a:schemeClr val="tx2"/>
              </a:solidFill>
              <a:latin typeface="Andalus" panose="02020603050405020304" pitchFamily="18" charset="-78"/>
              <a:cs typeface="Andalus" panose="02020603050405020304" pitchFamily="18" charset="-78"/>
            </a:endParaRPr>
          </a:p>
        </p:txBody>
      </p:sp>
      <p:sp>
        <p:nvSpPr>
          <p:cNvPr id="3" name="Content Placeholder 2"/>
          <p:cNvSpPr>
            <a:spLocks noGrp="1"/>
          </p:cNvSpPr>
          <p:nvPr>
            <p:ph idx="1"/>
          </p:nvPr>
        </p:nvSpPr>
        <p:spPr>
          <a:ln w="101600" cap="sq" cmpd="dbl">
            <a:solidFill>
              <a:schemeClr val="accent4"/>
            </a:solidFill>
          </a:ln>
        </p:spPr>
        <p:txBody>
          <a:bodyPr/>
          <a:lstStyle/>
          <a:p>
            <a:pPr algn="r" rtl="1"/>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3380065928"/>
              </p:ext>
            </p:extLst>
          </p:nvPr>
        </p:nvGraphicFramePr>
        <p:xfrm>
          <a:off x="685800" y="1752600"/>
          <a:ext cx="7772400" cy="5680535"/>
        </p:xfrm>
        <a:graphic>
          <a:graphicData uri="http://schemas.openxmlformats.org/drawingml/2006/table">
            <a:tbl>
              <a:tblPr firstRow="1" bandRow="1">
                <a:tableStyleId>{5C22544A-7EE6-4342-B048-85BDC9FD1C3A}</a:tableStyleId>
              </a:tblPr>
              <a:tblGrid>
                <a:gridCol w="2590800"/>
                <a:gridCol w="2590800"/>
                <a:gridCol w="2590800"/>
              </a:tblGrid>
              <a:tr h="457200">
                <a:tc>
                  <a:txBody>
                    <a:bodyPr/>
                    <a:lstStyle/>
                    <a:p>
                      <a:endParaRPr lang="en-GB" u="sng" dirty="0"/>
                    </a:p>
                  </a:txBody>
                  <a:tcPr/>
                </a:tc>
                <a:tc>
                  <a:txBody>
                    <a:bodyPr/>
                    <a:lstStyle/>
                    <a:p>
                      <a:endParaRPr lang="en-GB" u="sng" dirty="0"/>
                    </a:p>
                  </a:txBody>
                  <a:tcPr/>
                </a:tc>
                <a:tc>
                  <a:txBody>
                    <a:bodyPr/>
                    <a:lstStyle/>
                    <a:p>
                      <a:endParaRPr lang="en-GB" u="sng" dirty="0"/>
                    </a:p>
                  </a:txBody>
                  <a:tcPr/>
                </a:tc>
              </a:tr>
              <a:tr h="762000">
                <a:tc>
                  <a:txBody>
                    <a:bodyPr/>
                    <a:lstStyle/>
                    <a:p>
                      <a:pPr algn="ctr"/>
                      <a:r>
                        <a:rPr lang="en-US" sz="1800" b="1" u="none" kern="1200" dirty="0" err="1" smtClean="0">
                          <a:solidFill>
                            <a:schemeClr val="dk1"/>
                          </a:solidFill>
                          <a:effectLst/>
                          <a:latin typeface="+mn-lt"/>
                          <a:ea typeface="+mn-ea"/>
                          <a:cs typeface="+mn-cs"/>
                        </a:rPr>
                        <a:t>rRNA</a:t>
                      </a:r>
                      <a:endParaRPr lang="ar-AE" sz="1800" b="1" u="none" kern="1200" dirty="0" smtClean="0">
                        <a:solidFill>
                          <a:schemeClr val="dk1"/>
                        </a:solidFill>
                        <a:effectLst/>
                        <a:latin typeface="+mn-lt"/>
                        <a:ea typeface="+mn-ea"/>
                        <a:cs typeface="+mn-cs"/>
                      </a:endParaRPr>
                    </a:p>
                    <a:p>
                      <a:pPr algn="ctr"/>
                      <a:r>
                        <a:rPr lang="ar-SA" sz="1800" b="1" u="none" kern="1200" dirty="0" smtClean="0">
                          <a:solidFill>
                            <a:schemeClr val="dk1"/>
                          </a:solidFill>
                          <a:effectLst/>
                          <a:latin typeface="+mn-lt"/>
                          <a:ea typeface="+mn-ea"/>
                          <a:cs typeface="+mn-cs"/>
                        </a:rPr>
                        <a:t> الريبوزومى </a:t>
                      </a:r>
                      <a:endParaRPr lang="en-GB" u="none" dirty="0"/>
                    </a:p>
                  </a:txBody>
                  <a:tcPr/>
                </a:tc>
                <a:tc>
                  <a:txBody>
                    <a:bodyPr/>
                    <a:lstStyle/>
                    <a:p>
                      <a:pPr algn="ctr"/>
                      <a:r>
                        <a:rPr lang="en-US" sz="1800" b="1" u="none" kern="1200" dirty="0" err="1" smtClean="0">
                          <a:solidFill>
                            <a:schemeClr val="dk1"/>
                          </a:solidFill>
                          <a:effectLst/>
                          <a:latin typeface="+mn-lt"/>
                          <a:ea typeface="+mn-ea"/>
                          <a:cs typeface="+mn-cs"/>
                        </a:rPr>
                        <a:t>tRNA</a:t>
                      </a:r>
                      <a:r>
                        <a:rPr lang="ar-SA" sz="1800" b="1" u="none" kern="1200" dirty="0" smtClean="0">
                          <a:solidFill>
                            <a:schemeClr val="dk1"/>
                          </a:solidFill>
                          <a:effectLst/>
                          <a:latin typeface="+mn-lt"/>
                          <a:ea typeface="+mn-ea"/>
                          <a:cs typeface="+mn-cs"/>
                        </a:rPr>
                        <a:t> </a:t>
                      </a:r>
                      <a:endParaRPr lang="ar-AE" sz="1800" b="1" u="none" kern="1200" dirty="0" smtClean="0">
                        <a:solidFill>
                          <a:schemeClr val="dk1"/>
                        </a:solidFill>
                        <a:effectLst/>
                        <a:latin typeface="+mn-lt"/>
                        <a:ea typeface="+mn-ea"/>
                        <a:cs typeface="+mn-cs"/>
                      </a:endParaRPr>
                    </a:p>
                    <a:p>
                      <a:pPr algn="ctr"/>
                      <a:r>
                        <a:rPr lang="ar-SA" sz="1800" b="1" u="none" kern="1200" dirty="0" smtClean="0">
                          <a:solidFill>
                            <a:schemeClr val="dk1"/>
                          </a:solidFill>
                          <a:effectLst/>
                          <a:latin typeface="+mn-lt"/>
                          <a:ea typeface="+mn-ea"/>
                          <a:cs typeface="+mn-cs"/>
                        </a:rPr>
                        <a:t>الناقل </a:t>
                      </a:r>
                      <a:endParaRPr lang="en-GB" u="none" dirty="0"/>
                    </a:p>
                  </a:txBody>
                  <a:tcPr/>
                </a:tc>
                <a:tc>
                  <a:txBody>
                    <a:bodyPr/>
                    <a:lstStyle/>
                    <a:p>
                      <a:pPr algn="ctr"/>
                      <a:r>
                        <a:rPr lang="en-US" sz="1800" b="1" u="none" kern="1200" dirty="0" smtClean="0">
                          <a:solidFill>
                            <a:schemeClr val="dk1"/>
                          </a:solidFill>
                          <a:effectLst/>
                          <a:latin typeface="+mn-lt"/>
                          <a:ea typeface="+mn-ea"/>
                          <a:cs typeface="+mn-cs"/>
                        </a:rPr>
                        <a:t>mRNA</a:t>
                      </a:r>
                      <a:r>
                        <a:rPr lang="ar-SA" sz="1800" b="1" u="none" kern="1200" dirty="0" smtClean="0">
                          <a:solidFill>
                            <a:schemeClr val="dk1"/>
                          </a:solidFill>
                          <a:effectLst/>
                          <a:latin typeface="+mn-lt"/>
                          <a:ea typeface="+mn-ea"/>
                          <a:cs typeface="+mn-cs"/>
                        </a:rPr>
                        <a:t> </a:t>
                      </a:r>
                      <a:endParaRPr lang="ar-AE" sz="1800" b="1" u="none" kern="1200" dirty="0" smtClean="0">
                        <a:solidFill>
                          <a:schemeClr val="dk1"/>
                        </a:solidFill>
                        <a:effectLst/>
                        <a:latin typeface="+mn-lt"/>
                        <a:ea typeface="+mn-ea"/>
                        <a:cs typeface="+mn-cs"/>
                      </a:endParaRPr>
                    </a:p>
                    <a:p>
                      <a:pPr algn="ctr"/>
                      <a:r>
                        <a:rPr lang="ar-SA" sz="1800" b="1" u="none" kern="1200" dirty="0" smtClean="0">
                          <a:solidFill>
                            <a:schemeClr val="dk1"/>
                          </a:solidFill>
                          <a:effectLst/>
                          <a:latin typeface="+mn-lt"/>
                          <a:ea typeface="+mn-ea"/>
                          <a:cs typeface="+mn-cs"/>
                        </a:rPr>
                        <a:t>الرسول</a:t>
                      </a:r>
                      <a:endParaRPr lang="ar-AE" sz="1800" b="1" u="none" kern="1200" dirty="0" smtClean="0">
                        <a:solidFill>
                          <a:schemeClr val="dk1"/>
                        </a:solidFill>
                        <a:effectLst/>
                        <a:latin typeface="+mn-lt"/>
                        <a:ea typeface="+mn-ea"/>
                        <a:cs typeface="+mn-cs"/>
                      </a:endParaRPr>
                    </a:p>
                  </a:txBody>
                  <a:tcPr/>
                </a:tc>
              </a:tr>
              <a:tr h="1352375">
                <a:tc>
                  <a:txBody>
                    <a:bodyPr/>
                    <a:lstStyle/>
                    <a:p>
                      <a:pPr algn="ctr"/>
                      <a:r>
                        <a:rPr lang="ar-AE" u="none" dirty="0" smtClean="0"/>
                        <a:t>1-يوجد في الريبوزومات </a:t>
                      </a:r>
                    </a:p>
                    <a:p>
                      <a:pPr algn="ctr"/>
                      <a:endParaRPr lang="ar-AE" u="none" dirty="0" smtClean="0"/>
                    </a:p>
                    <a:p>
                      <a:pPr algn="ctr"/>
                      <a:r>
                        <a:rPr lang="ar-AE" u="none" dirty="0" smtClean="0"/>
                        <a:t>2-له وظيفة تتعلق بربط الأحماض الأمينية</a:t>
                      </a:r>
                      <a:r>
                        <a:rPr lang="ar-AE" u="none" baseline="0" dirty="0" smtClean="0"/>
                        <a:t> مع بعضها </a:t>
                      </a:r>
                      <a:endParaRPr lang="en-GB" u="none" dirty="0"/>
                    </a:p>
                  </a:txBody>
                  <a:tcPr/>
                </a:tc>
                <a:tc>
                  <a:txBody>
                    <a:bodyPr/>
                    <a:lstStyle/>
                    <a:p>
                      <a:pPr algn="ctr" rtl="1"/>
                      <a:r>
                        <a:rPr lang="en-GB" sz="1800" b="1" kern="1200" dirty="0" smtClean="0">
                          <a:solidFill>
                            <a:schemeClr val="dk1"/>
                          </a:solidFill>
                          <a:effectLst/>
                          <a:latin typeface="+mn-lt"/>
                          <a:ea typeface="+mn-ea"/>
                          <a:cs typeface="+mn-cs"/>
                        </a:rPr>
                        <a:t>1</a:t>
                      </a:r>
                      <a:r>
                        <a:rPr lang="ar-AE" sz="1800" b="1" kern="1200" dirty="0" smtClean="0">
                          <a:solidFill>
                            <a:schemeClr val="dk1"/>
                          </a:solidFill>
                          <a:effectLst/>
                          <a:latin typeface="+mn-lt"/>
                          <a:ea typeface="+mn-ea"/>
                          <a:cs typeface="+mn-cs"/>
                        </a:rPr>
                        <a:t>-</a:t>
                      </a:r>
                      <a:r>
                        <a:rPr lang="ar-SA" sz="1800" b="1" kern="1200" dirty="0" smtClean="0">
                          <a:solidFill>
                            <a:schemeClr val="dk1"/>
                          </a:solidFill>
                          <a:effectLst/>
                          <a:latin typeface="+mn-lt"/>
                          <a:ea typeface="+mn-ea"/>
                          <a:cs typeface="+mn-cs"/>
                        </a:rPr>
                        <a:t>يقوم بقراءة ومعرفة الحمض الأمينى الذى ترمز له الشفرة </a:t>
                      </a:r>
                      <a:endParaRPr lang="ar-AE" sz="1800" b="1" kern="1200" dirty="0" smtClean="0">
                        <a:solidFill>
                          <a:schemeClr val="dk1"/>
                        </a:solidFill>
                        <a:effectLst/>
                        <a:latin typeface="+mn-lt"/>
                        <a:ea typeface="+mn-ea"/>
                        <a:cs typeface="+mn-cs"/>
                      </a:endParaRPr>
                    </a:p>
                    <a:p>
                      <a:pPr algn="ctr" rtl="1"/>
                      <a:endParaRPr lang="ar-AE" sz="1800" b="1" kern="1200" dirty="0" smtClean="0">
                        <a:solidFill>
                          <a:schemeClr val="dk1"/>
                        </a:solidFill>
                        <a:effectLst/>
                        <a:latin typeface="+mn-lt"/>
                        <a:ea typeface="+mn-ea"/>
                        <a:cs typeface="+mn-cs"/>
                      </a:endParaRPr>
                    </a:p>
                    <a:p>
                      <a:pPr algn="ctr" rtl="1"/>
                      <a:r>
                        <a:rPr lang="ar-AE" sz="1800" b="1" kern="1200" dirty="0" smtClean="0">
                          <a:solidFill>
                            <a:schemeClr val="dk1"/>
                          </a:solidFill>
                          <a:effectLst/>
                          <a:latin typeface="+mn-lt"/>
                          <a:ea typeface="+mn-ea"/>
                          <a:cs typeface="+mn-cs"/>
                        </a:rPr>
                        <a:t>2-</a:t>
                      </a:r>
                      <a:r>
                        <a:rPr lang="ar-SA" sz="1800" b="1" kern="1200" dirty="0" smtClean="0">
                          <a:solidFill>
                            <a:schemeClr val="dk1"/>
                          </a:solidFill>
                          <a:effectLst/>
                          <a:latin typeface="+mn-lt"/>
                          <a:ea typeface="+mn-ea"/>
                          <a:cs typeface="+mn-cs"/>
                        </a:rPr>
                        <a:t>يقوم باحضار الحمض الأمينى الى مكان تصنيع البروتين </a:t>
                      </a:r>
                      <a:r>
                        <a:rPr lang="ar-AE" sz="1800" b="1" kern="1200" dirty="0" smtClean="0">
                          <a:solidFill>
                            <a:schemeClr val="dk1"/>
                          </a:solidFill>
                          <a:effectLst/>
                          <a:latin typeface="+mn-lt"/>
                          <a:ea typeface="+mn-ea"/>
                          <a:cs typeface="+mn-cs"/>
                        </a:rPr>
                        <a:t>.</a:t>
                      </a:r>
                    </a:p>
                    <a:p>
                      <a:pPr algn="ctr" rtl="1"/>
                      <a:endParaRPr lang="ar-AE" sz="1800" b="1" kern="1200" dirty="0" smtClean="0">
                        <a:solidFill>
                          <a:schemeClr val="dk1"/>
                        </a:solidFill>
                        <a:effectLst/>
                        <a:latin typeface="+mn-lt"/>
                        <a:ea typeface="+mn-ea"/>
                        <a:cs typeface="+mn-cs"/>
                      </a:endParaRPr>
                    </a:p>
                    <a:p>
                      <a:pPr algn="ctr" rtl="1"/>
                      <a:r>
                        <a:rPr lang="ar-AE" sz="1800" b="1" kern="1200" dirty="0" smtClean="0">
                          <a:solidFill>
                            <a:schemeClr val="dk1"/>
                          </a:solidFill>
                          <a:effectLst/>
                          <a:latin typeface="+mn-lt"/>
                          <a:ea typeface="+mn-ea"/>
                          <a:cs typeface="+mn-cs"/>
                        </a:rPr>
                        <a:t>3-</a:t>
                      </a:r>
                      <a:r>
                        <a:rPr lang="ar-SA" sz="1800" b="1" kern="1200" dirty="0" smtClean="0">
                          <a:solidFill>
                            <a:schemeClr val="dk1"/>
                          </a:solidFill>
                          <a:effectLst/>
                          <a:latin typeface="+mn-lt"/>
                          <a:ea typeface="+mn-ea"/>
                          <a:cs typeface="+mn-cs"/>
                        </a:rPr>
                        <a:t>له أنواع عديدة من الت</a:t>
                      </a:r>
                      <a:r>
                        <a:rPr lang="ar-AE" sz="1800" b="1" kern="1200" dirty="0" smtClean="0">
                          <a:solidFill>
                            <a:schemeClr val="dk1"/>
                          </a:solidFill>
                          <a:effectLst/>
                          <a:latin typeface="+mn-lt"/>
                          <a:ea typeface="+mn-ea"/>
                          <a:cs typeface="+mn-cs"/>
                        </a:rPr>
                        <a:t>را</a:t>
                      </a:r>
                      <a:r>
                        <a:rPr lang="ar-SA" sz="1800" b="1" kern="1200" dirty="0" smtClean="0">
                          <a:solidFill>
                            <a:schemeClr val="dk1"/>
                          </a:solidFill>
                          <a:effectLst/>
                          <a:latin typeface="+mn-lt"/>
                          <a:ea typeface="+mn-ea"/>
                          <a:cs typeface="+mn-cs"/>
                        </a:rPr>
                        <a:t>كيب تصل </a:t>
                      </a:r>
                      <a:r>
                        <a:rPr lang="ar-SA" sz="1800" b="1" kern="1200" smtClean="0">
                          <a:solidFill>
                            <a:schemeClr val="dk1"/>
                          </a:solidFill>
                          <a:effectLst/>
                          <a:latin typeface="+mn-lt"/>
                          <a:ea typeface="+mn-ea"/>
                          <a:cs typeface="+mn-cs"/>
                        </a:rPr>
                        <a:t>الى 64 </a:t>
                      </a:r>
                      <a:r>
                        <a:rPr lang="ar-SA" sz="1800" b="1" kern="1200" dirty="0" smtClean="0">
                          <a:solidFill>
                            <a:schemeClr val="dk1"/>
                          </a:solidFill>
                          <a:effectLst/>
                          <a:latin typeface="+mn-lt"/>
                          <a:ea typeface="+mn-ea"/>
                          <a:cs typeface="+mn-cs"/>
                        </a:rPr>
                        <a:t>تركيب وكل تركيب يختص بقراءة حمض أمينى معين</a:t>
                      </a:r>
                      <a:endParaRPr lang="en-GB" sz="1800" b="1" kern="1200" dirty="0" smtClean="0">
                        <a:solidFill>
                          <a:schemeClr val="dk1"/>
                        </a:solidFill>
                        <a:effectLst/>
                        <a:latin typeface="+mn-lt"/>
                        <a:ea typeface="+mn-ea"/>
                        <a:cs typeface="+mn-cs"/>
                      </a:endParaRPr>
                    </a:p>
                    <a:p>
                      <a:pPr algn="ctr"/>
                      <a:endParaRPr lang="en-GB" u="none" dirty="0"/>
                    </a:p>
                  </a:txBody>
                  <a:tcPr/>
                </a:tc>
                <a:tc>
                  <a:txBody>
                    <a:bodyPr/>
                    <a:lstStyle/>
                    <a:p>
                      <a:pPr algn="just"/>
                      <a:endParaRPr lang="en-GB" sz="1800" b="1" u="none" kern="1200" dirty="0" smtClean="0">
                        <a:solidFill>
                          <a:schemeClr val="dk1"/>
                        </a:solidFill>
                        <a:effectLst/>
                        <a:latin typeface="+mn-lt"/>
                        <a:ea typeface="+mn-ea"/>
                        <a:cs typeface="+mn-cs"/>
                      </a:endParaRPr>
                    </a:p>
                    <a:p>
                      <a:pPr algn="just" rtl="1"/>
                      <a:r>
                        <a:rPr lang="ar-SA" sz="1800" b="1" u="none" kern="1200" dirty="0" smtClean="0">
                          <a:solidFill>
                            <a:schemeClr val="dk1"/>
                          </a:solidFill>
                          <a:effectLst/>
                          <a:latin typeface="+mn-lt"/>
                          <a:ea typeface="+mn-ea"/>
                          <a:cs typeface="+mn-cs"/>
                        </a:rPr>
                        <a:t> </a:t>
                      </a:r>
                      <a:r>
                        <a:rPr lang="ar-SA" sz="1800" b="1" kern="1200" dirty="0" smtClean="0">
                          <a:solidFill>
                            <a:schemeClr val="dk1"/>
                          </a:solidFill>
                          <a:effectLst/>
                          <a:latin typeface="+mn-lt"/>
                          <a:ea typeface="+mn-ea"/>
                          <a:cs typeface="+mn-cs"/>
                        </a:rPr>
                        <a:t>يقوم بنسخ رمز البروتين المراد تصنيع</a:t>
                      </a:r>
                      <a:r>
                        <a:rPr lang="ar-AE" sz="1800" b="1" kern="1200" dirty="0" smtClean="0">
                          <a:solidFill>
                            <a:schemeClr val="dk1"/>
                          </a:solidFill>
                          <a:effectLst/>
                          <a:latin typeface="+mn-lt"/>
                          <a:ea typeface="+mn-ea"/>
                          <a:cs typeface="+mn-cs"/>
                        </a:rPr>
                        <a:t>ه</a:t>
                      </a:r>
                      <a:r>
                        <a:rPr lang="ar-SA" sz="1800" b="1" kern="1200" dirty="0" smtClean="0">
                          <a:solidFill>
                            <a:schemeClr val="dk1"/>
                          </a:solidFill>
                          <a:effectLst/>
                          <a:latin typeface="+mn-lt"/>
                          <a:ea typeface="+mn-ea"/>
                          <a:cs typeface="+mn-cs"/>
                        </a:rPr>
                        <a:t> من أحد مورثا</a:t>
                      </a:r>
                      <a:r>
                        <a:rPr lang="ar-AE" sz="1800" b="1" kern="1200" dirty="0" smtClean="0">
                          <a:solidFill>
                            <a:schemeClr val="dk1"/>
                          </a:solidFill>
                          <a:effectLst/>
                          <a:latin typeface="+mn-lt"/>
                          <a:ea typeface="+mn-ea"/>
                          <a:cs typeface="+mn-cs"/>
                        </a:rPr>
                        <a:t>ت</a:t>
                      </a:r>
                      <a:r>
                        <a:rPr lang="ar-SA" sz="1800" b="1" kern="1200" dirty="0" smtClean="0">
                          <a:solidFill>
                            <a:schemeClr val="dk1"/>
                          </a:solidFill>
                          <a:effectLst/>
                          <a:latin typeface="+mn-lt"/>
                          <a:ea typeface="+mn-ea"/>
                          <a:cs typeface="+mn-cs"/>
                        </a:rPr>
                        <a:t> </a:t>
                      </a:r>
                      <a:r>
                        <a:rPr lang="en-US" sz="1800" b="1" kern="1200" dirty="0" smtClean="0">
                          <a:solidFill>
                            <a:schemeClr val="dk1"/>
                          </a:solidFill>
                          <a:effectLst/>
                          <a:latin typeface="+mn-lt"/>
                          <a:ea typeface="+mn-ea"/>
                          <a:cs typeface="+mn-cs"/>
                        </a:rPr>
                        <a:t>DNA </a:t>
                      </a:r>
                      <a:endParaRPr lang="en-GB" u="none" dirty="0"/>
                    </a:p>
                  </a:txBody>
                  <a:tcPr/>
                </a:tc>
              </a:tr>
              <a:tr h="1352375">
                <a:tc>
                  <a:txBody>
                    <a:bodyPr/>
                    <a:lstStyle/>
                    <a:p>
                      <a:pPr algn="ctr"/>
                      <a:endParaRPr lang="en-GB" u="none" dirty="0"/>
                    </a:p>
                  </a:txBody>
                  <a:tcPr/>
                </a:tc>
                <a:tc>
                  <a:txBody>
                    <a:bodyPr/>
                    <a:lstStyle/>
                    <a:p>
                      <a:pPr algn="ctr"/>
                      <a:endParaRPr lang="en-GB" u="none" dirty="0"/>
                    </a:p>
                  </a:txBody>
                  <a:tcPr/>
                </a:tc>
                <a:tc>
                  <a:txBody>
                    <a:bodyPr/>
                    <a:lstStyle/>
                    <a:p>
                      <a:pPr algn="just"/>
                      <a:endParaRPr lang="en-GB" u="none" dirty="0"/>
                    </a:p>
                  </a:txBody>
                  <a:tcPr/>
                </a:tc>
              </a:tr>
            </a:tbl>
          </a:graphicData>
        </a:graphic>
      </p:graphicFrame>
    </p:spTree>
    <p:extLst>
      <p:ext uri="{BB962C8B-B14F-4D97-AF65-F5344CB8AC3E}">
        <p14:creationId xmlns:p14="http://schemas.microsoft.com/office/powerpoint/2010/main" val="179183947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6200" cmpd="dbl">
            <a:solidFill>
              <a:schemeClr val="accent4"/>
            </a:solidFill>
          </a:ln>
        </p:spPr>
        <p:txBody>
          <a:bodyPr/>
          <a:lstStyle/>
          <a:p>
            <a:r>
              <a:rPr lang="ar-AE" dirty="0" smtClean="0">
                <a:solidFill>
                  <a:schemeClr val="tx2"/>
                </a:solidFill>
                <a:latin typeface="Andalus" panose="02020603050405020304" pitchFamily="18" charset="-78"/>
                <a:cs typeface="Andalus" panose="02020603050405020304" pitchFamily="18" charset="-78"/>
              </a:rPr>
              <a:t>الخطوة الثانية : الترجمة </a:t>
            </a:r>
            <a:endParaRPr lang="en-GB" dirty="0">
              <a:solidFill>
                <a:schemeClr val="tx2"/>
              </a:solidFill>
              <a:latin typeface="Andalus" panose="02020603050405020304" pitchFamily="18" charset="-78"/>
              <a:cs typeface="Andalus" panose="02020603050405020304" pitchFamily="18" charset="-78"/>
            </a:endParaRPr>
          </a:p>
        </p:txBody>
      </p:sp>
      <p:sp>
        <p:nvSpPr>
          <p:cNvPr id="3" name="Content Placeholder 2"/>
          <p:cNvSpPr>
            <a:spLocks noGrp="1"/>
          </p:cNvSpPr>
          <p:nvPr>
            <p:ph idx="1"/>
          </p:nvPr>
        </p:nvSpPr>
        <p:spPr>
          <a:ln w="101600" cap="sq" cmpd="dbl">
            <a:solidFill>
              <a:schemeClr val="accent4"/>
            </a:solidFill>
          </a:ln>
        </p:spPr>
        <p:txBody>
          <a:bodyPr>
            <a:normAutofit fontScale="85000" lnSpcReduction="10000"/>
          </a:bodyPr>
          <a:lstStyle/>
          <a:p>
            <a:pPr marL="0" indent="0" algn="just" rtl="1">
              <a:buNone/>
            </a:pPr>
            <a:r>
              <a:rPr lang="ar-SA" b="1" u="sng" dirty="0"/>
              <a:t>متطلبات عملية الترجمة:</a:t>
            </a:r>
            <a:endParaRPr lang="en-GB" b="1" dirty="0"/>
          </a:p>
          <a:p>
            <a:pPr marL="0" lvl="0" indent="0" algn="just" rtl="1">
              <a:buNone/>
            </a:pPr>
            <a:r>
              <a:rPr lang="ar-AE" dirty="0" smtClean="0"/>
              <a:t>1-</a:t>
            </a:r>
            <a:r>
              <a:rPr lang="ar-SA" dirty="0" smtClean="0"/>
              <a:t>الرسول </a:t>
            </a:r>
            <a:r>
              <a:rPr lang="ar-SA" dirty="0"/>
              <a:t>( </a:t>
            </a:r>
            <a:r>
              <a:rPr lang="en-US" dirty="0"/>
              <a:t>mRNA</a:t>
            </a:r>
            <a:r>
              <a:rPr lang="ar-SA" dirty="0"/>
              <a:t> ) الحامل للمعلومة الوراثية </a:t>
            </a:r>
            <a:r>
              <a:rPr lang="ar-AE" dirty="0" smtClean="0"/>
              <a:t>المعينة </a:t>
            </a:r>
            <a:r>
              <a:rPr lang="ar-SA" dirty="0" smtClean="0"/>
              <a:t> </a:t>
            </a:r>
            <a:r>
              <a:rPr lang="ar-SA" dirty="0"/>
              <a:t>.</a:t>
            </a:r>
            <a:endParaRPr lang="en-GB" dirty="0"/>
          </a:p>
          <a:p>
            <a:pPr marL="0" lvl="0" indent="0" algn="just" rtl="1">
              <a:buNone/>
            </a:pPr>
            <a:r>
              <a:rPr lang="ar-AE" dirty="0" smtClean="0"/>
              <a:t>2-</a:t>
            </a:r>
            <a:r>
              <a:rPr lang="ar-SA" dirty="0" smtClean="0"/>
              <a:t>الناقل </a:t>
            </a:r>
            <a:r>
              <a:rPr lang="ar-SA" dirty="0"/>
              <a:t>( </a:t>
            </a:r>
            <a:r>
              <a:rPr lang="en-US" dirty="0" err="1"/>
              <a:t>tRNA</a:t>
            </a:r>
            <a:r>
              <a:rPr lang="en-US" dirty="0"/>
              <a:t> </a:t>
            </a:r>
            <a:r>
              <a:rPr lang="ar-SA" dirty="0"/>
              <a:t>) المتخصص في تثبيت ونقل وتقديم الاحماض </a:t>
            </a:r>
            <a:r>
              <a:rPr lang="ar-SA" dirty="0" smtClean="0"/>
              <a:t>الامينية. </a:t>
            </a:r>
            <a:endParaRPr lang="en-GB" dirty="0"/>
          </a:p>
          <a:p>
            <a:pPr marL="0" lvl="0" indent="0" algn="just" rtl="1">
              <a:buNone/>
            </a:pPr>
            <a:r>
              <a:rPr lang="ar-SA" dirty="0"/>
              <a:t>3- الأحماض الامينية الحره  وتمثل الوحدات البنائية للبروتين .</a:t>
            </a:r>
            <a:endParaRPr lang="en-GB" dirty="0"/>
          </a:p>
          <a:p>
            <a:pPr marL="0" lvl="0" indent="0" algn="just" rtl="1">
              <a:buNone/>
            </a:pPr>
            <a:r>
              <a:rPr lang="ar-SA" dirty="0"/>
              <a:t>4- الريبوزومات وتمثل مقر عملية الترجمة للبروتين </a:t>
            </a:r>
            <a:r>
              <a:rPr lang="ar-AE" dirty="0" smtClean="0"/>
              <a:t>. </a:t>
            </a:r>
            <a:r>
              <a:rPr lang="ar-SA" dirty="0" smtClean="0"/>
              <a:t>ويتكون </a:t>
            </a:r>
            <a:r>
              <a:rPr lang="ar-SA" dirty="0"/>
              <a:t>من </a:t>
            </a:r>
            <a:r>
              <a:rPr lang="ar-AE" dirty="0" smtClean="0"/>
              <a:t>: </a:t>
            </a:r>
          </a:p>
          <a:p>
            <a:pPr marL="457200" lvl="1" indent="0" algn="just" rtl="1">
              <a:buNone/>
            </a:pPr>
            <a:r>
              <a:rPr lang="ar-AE" dirty="0"/>
              <a:t>-</a:t>
            </a:r>
            <a:r>
              <a:rPr lang="ar-SA" dirty="0" smtClean="0"/>
              <a:t>الوحدة </a:t>
            </a:r>
            <a:r>
              <a:rPr lang="ar-SA" dirty="0"/>
              <a:t>الصغيرة </a:t>
            </a:r>
            <a:endParaRPr lang="ar-AE" dirty="0" smtClean="0"/>
          </a:p>
          <a:p>
            <a:pPr marL="457200" lvl="1" indent="0" algn="just" rtl="1">
              <a:buNone/>
            </a:pPr>
            <a:r>
              <a:rPr lang="ar-AE" dirty="0" smtClean="0"/>
              <a:t>-</a:t>
            </a:r>
            <a:r>
              <a:rPr lang="ar-SA" dirty="0" smtClean="0"/>
              <a:t>الوحدة الكبيرة</a:t>
            </a:r>
            <a:endParaRPr lang="ar-AE" dirty="0"/>
          </a:p>
          <a:p>
            <a:pPr marL="0" indent="0" algn="just" rtl="1">
              <a:buNone/>
            </a:pPr>
            <a:r>
              <a:rPr lang="ar-SA" dirty="0"/>
              <a:t>5- طاقة على شكل </a:t>
            </a:r>
            <a:r>
              <a:rPr lang="en-US" dirty="0"/>
              <a:t> ATP </a:t>
            </a:r>
            <a:r>
              <a:rPr lang="ar-SA" dirty="0" smtClean="0"/>
              <a:t>.</a:t>
            </a:r>
            <a:endParaRPr lang="ar-AE" dirty="0" smtClean="0"/>
          </a:p>
          <a:p>
            <a:pPr marL="0" lvl="0" indent="0" algn="just" rtl="1">
              <a:buNone/>
            </a:pPr>
            <a:r>
              <a:rPr lang="ar-SA" dirty="0" smtClean="0"/>
              <a:t>6- </a:t>
            </a:r>
            <a:r>
              <a:rPr lang="ar-SA" dirty="0"/>
              <a:t>انزيمات نوعية.</a:t>
            </a:r>
            <a:endParaRPr lang="en-GB" dirty="0"/>
          </a:p>
          <a:p>
            <a:pPr marL="0" lvl="0" indent="0" algn="just" rtl="1">
              <a:buNone/>
            </a:pPr>
            <a:endParaRPr lang="en-GB" dirty="0"/>
          </a:p>
        </p:txBody>
      </p:sp>
    </p:spTree>
    <p:extLst>
      <p:ext uri="{BB962C8B-B14F-4D97-AF65-F5344CB8AC3E}">
        <p14:creationId xmlns:p14="http://schemas.microsoft.com/office/powerpoint/2010/main" val="411106047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8229600" cy="1143000"/>
          </a:xfrm>
        </p:spPr>
        <p:txBody>
          <a:bodyPr/>
          <a:lstStyle/>
          <a:p>
            <a:pPr rtl="1"/>
            <a:r>
              <a:rPr lang="ar-AE" dirty="0" smtClean="0"/>
              <a:t>ارتباط الريبوسوم بـ الرسول </a:t>
            </a:r>
            <a:r>
              <a:rPr lang="fr-FR" dirty="0" err="1" smtClean="0"/>
              <a:t>mRNA</a:t>
            </a:r>
            <a:r>
              <a:rPr lang="ar-AE" dirty="0" smtClean="0"/>
              <a:t> </a:t>
            </a:r>
            <a:endParaRPr lang="en-GB" dirty="0"/>
          </a:p>
        </p:txBody>
      </p:sp>
      <p:pic>
        <p:nvPicPr>
          <p:cNvPr id="3074" name="Picture 3" descr="translocation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0000" y="1440000"/>
            <a:ext cx="6004332" cy="39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541109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6200" cmpd="dbl">
            <a:solidFill>
              <a:schemeClr val="accent4"/>
            </a:solidFill>
          </a:ln>
        </p:spPr>
        <p:txBody>
          <a:bodyPr/>
          <a:lstStyle/>
          <a:p>
            <a:r>
              <a:rPr lang="ar-AE" dirty="0" smtClean="0">
                <a:solidFill>
                  <a:schemeClr val="tx2"/>
                </a:solidFill>
                <a:latin typeface="Andalus" panose="02020603050405020304" pitchFamily="18" charset="-78"/>
                <a:cs typeface="Andalus" panose="02020603050405020304" pitchFamily="18" charset="-78"/>
              </a:rPr>
              <a:t>مراحل عملية الترجمة </a:t>
            </a:r>
            <a:endParaRPr lang="en-GB" dirty="0">
              <a:solidFill>
                <a:schemeClr val="tx2"/>
              </a:solidFill>
              <a:latin typeface="Andalus" panose="02020603050405020304" pitchFamily="18" charset="-78"/>
              <a:cs typeface="Andalus" panose="02020603050405020304" pitchFamily="18" charset="-78"/>
            </a:endParaRPr>
          </a:p>
        </p:txBody>
      </p:sp>
      <p:sp>
        <p:nvSpPr>
          <p:cNvPr id="3" name="Content Placeholder 2"/>
          <p:cNvSpPr>
            <a:spLocks noGrp="1"/>
          </p:cNvSpPr>
          <p:nvPr>
            <p:ph idx="1"/>
          </p:nvPr>
        </p:nvSpPr>
        <p:spPr>
          <a:ln w="101600" cap="sq" cmpd="dbl">
            <a:solidFill>
              <a:schemeClr val="accent4"/>
            </a:solidFill>
          </a:ln>
        </p:spPr>
        <p:txBody>
          <a:bodyPr>
            <a:normAutofit/>
          </a:bodyPr>
          <a:lstStyle/>
          <a:p>
            <a:pPr marL="0" lvl="0" indent="0" algn="just" rtl="1">
              <a:buNone/>
            </a:pPr>
            <a:r>
              <a:rPr lang="ar-AE" dirty="0" smtClean="0"/>
              <a:t>1-بدء السلسلة </a:t>
            </a:r>
          </a:p>
          <a:p>
            <a:pPr marL="0" lvl="0" indent="0" algn="just" rtl="1">
              <a:buNone/>
            </a:pPr>
            <a:r>
              <a:rPr lang="ar-AE" dirty="0" smtClean="0"/>
              <a:t>2-الاستطالة :</a:t>
            </a:r>
          </a:p>
          <a:p>
            <a:pPr marL="0" lvl="0" indent="0" algn="just" rtl="1">
              <a:buNone/>
            </a:pPr>
            <a:r>
              <a:rPr lang="ar-AE" dirty="0"/>
              <a:t>	</a:t>
            </a:r>
            <a:r>
              <a:rPr lang="ar-AE" dirty="0" smtClean="0"/>
              <a:t>1-تعرف الكودون </a:t>
            </a:r>
          </a:p>
          <a:p>
            <a:pPr marL="0" lvl="0" indent="0" algn="just" rtl="1">
              <a:buNone/>
            </a:pPr>
            <a:r>
              <a:rPr lang="ar-AE" dirty="0"/>
              <a:t>	</a:t>
            </a:r>
            <a:r>
              <a:rPr lang="ar-AE" dirty="0" smtClean="0"/>
              <a:t>2-تكوين الوحدة البيبتيدية </a:t>
            </a:r>
          </a:p>
          <a:p>
            <a:pPr marL="0" lvl="0" indent="0" algn="just" rtl="1">
              <a:buNone/>
            </a:pPr>
            <a:r>
              <a:rPr lang="ar-AE" dirty="0"/>
              <a:t>	</a:t>
            </a:r>
            <a:r>
              <a:rPr lang="ar-AE" dirty="0" smtClean="0"/>
              <a:t>3-تغيير موقع الريبوسوم </a:t>
            </a:r>
          </a:p>
          <a:p>
            <a:pPr marL="0" lvl="0" indent="0" algn="just" rtl="1">
              <a:buNone/>
            </a:pPr>
            <a:r>
              <a:rPr lang="ar-AE" dirty="0" smtClean="0"/>
              <a:t>3-إنهاء السلسلة </a:t>
            </a:r>
            <a:endParaRPr lang="en-GB" dirty="0"/>
          </a:p>
        </p:txBody>
      </p:sp>
    </p:spTree>
    <p:extLst>
      <p:ext uri="{BB962C8B-B14F-4D97-AF65-F5344CB8AC3E}">
        <p14:creationId xmlns:p14="http://schemas.microsoft.com/office/powerpoint/2010/main" val="40495135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6200" cmpd="dbl">
            <a:solidFill>
              <a:schemeClr val="accent4"/>
            </a:solidFill>
          </a:ln>
        </p:spPr>
        <p:txBody>
          <a:bodyPr/>
          <a:lstStyle/>
          <a:p>
            <a:r>
              <a:rPr lang="ar-AE" dirty="0" smtClean="0">
                <a:solidFill>
                  <a:schemeClr val="tx2"/>
                </a:solidFill>
                <a:latin typeface="Andalus" panose="02020603050405020304" pitchFamily="18" charset="-78"/>
                <a:cs typeface="Andalus" panose="02020603050405020304" pitchFamily="18" charset="-78"/>
              </a:rPr>
              <a:t>1-مرحلة بدء السلسلة </a:t>
            </a:r>
            <a:endParaRPr lang="en-GB" dirty="0">
              <a:solidFill>
                <a:schemeClr val="tx2"/>
              </a:solidFill>
              <a:latin typeface="Andalus" panose="02020603050405020304" pitchFamily="18" charset="-78"/>
              <a:cs typeface="Andalus" panose="02020603050405020304" pitchFamily="18" charset="-78"/>
            </a:endParaRPr>
          </a:p>
        </p:txBody>
      </p:sp>
      <p:sp>
        <p:nvSpPr>
          <p:cNvPr id="3" name="Content Placeholder 2"/>
          <p:cNvSpPr>
            <a:spLocks noGrp="1"/>
          </p:cNvSpPr>
          <p:nvPr>
            <p:ph idx="1"/>
          </p:nvPr>
        </p:nvSpPr>
        <p:spPr>
          <a:ln w="101600" cap="sq" cmpd="dbl">
            <a:solidFill>
              <a:schemeClr val="accent4"/>
            </a:solidFill>
          </a:ln>
        </p:spPr>
        <p:txBody>
          <a:bodyPr>
            <a:normAutofit/>
          </a:bodyPr>
          <a:lstStyle/>
          <a:p>
            <a:pPr marL="0" lvl="0" indent="0" algn="just" rtl="1">
              <a:buNone/>
            </a:pPr>
            <a:endParaRPr lang="ar-AE" b="1" u="sng" dirty="0" smtClean="0"/>
          </a:p>
          <a:p>
            <a:pPr marL="0" lvl="0" indent="0" algn="just" rtl="1">
              <a:buNone/>
            </a:pPr>
            <a:r>
              <a:rPr lang="ar-AE" b="1" u="sng" dirty="0" smtClean="0"/>
              <a:t>الخطوة الأولى :</a:t>
            </a:r>
          </a:p>
          <a:p>
            <a:pPr algn="just" rtl="1"/>
            <a:r>
              <a:rPr lang="ar-AE" dirty="0" smtClean="0"/>
              <a:t>الريبوسوم له مواقع للتعرف منها </a:t>
            </a:r>
            <a:r>
              <a:rPr lang="en-GB" dirty="0" smtClean="0"/>
              <a:t>A</a:t>
            </a:r>
            <a:r>
              <a:rPr lang="ar-AE" dirty="0" smtClean="0"/>
              <a:t> و </a:t>
            </a:r>
            <a:r>
              <a:rPr lang="fr-FR" dirty="0" smtClean="0"/>
              <a:t>P </a:t>
            </a:r>
            <a:r>
              <a:rPr lang="ar-AE" dirty="0" smtClean="0"/>
              <a:t>.</a:t>
            </a:r>
          </a:p>
          <a:p>
            <a:pPr algn="just" rtl="1"/>
            <a:r>
              <a:rPr lang="ar-AE" dirty="0" smtClean="0"/>
              <a:t>يرتبط  </a:t>
            </a:r>
            <a:r>
              <a:rPr lang="en-GB" dirty="0" smtClean="0"/>
              <a:t>mRNA</a:t>
            </a:r>
            <a:r>
              <a:rPr lang="fr-FR" dirty="0" smtClean="0"/>
              <a:t>  </a:t>
            </a:r>
            <a:r>
              <a:rPr lang="ar-AE" dirty="0" smtClean="0"/>
              <a:t> الرسول بالوحدة الصغرى للريبوسوم </a:t>
            </a:r>
          </a:p>
          <a:p>
            <a:pPr algn="just" rtl="1"/>
            <a:r>
              <a:rPr lang="ar-AE" dirty="0" smtClean="0"/>
              <a:t>يكون كودون البدء في موقع التعرف </a:t>
            </a:r>
            <a:r>
              <a:rPr lang="fr-FR" dirty="0" smtClean="0"/>
              <a:t>P</a:t>
            </a:r>
          </a:p>
          <a:p>
            <a:pPr algn="just" rtl="1"/>
            <a:r>
              <a:rPr lang="fr-FR" dirty="0" err="1" smtClean="0"/>
              <a:t>tRNA</a:t>
            </a:r>
            <a:r>
              <a:rPr lang="fr-FR" dirty="0" smtClean="0"/>
              <a:t> </a:t>
            </a:r>
            <a:r>
              <a:rPr lang="ar-AE" dirty="0" smtClean="0"/>
              <a:t> الناقل يرتبط بكودون البدء .</a:t>
            </a:r>
          </a:p>
          <a:p>
            <a:pPr algn="just" rtl="1"/>
            <a:r>
              <a:rPr lang="fr-FR" dirty="0" err="1" smtClean="0"/>
              <a:t>tRNA</a:t>
            </a:r>
            <a:r>
              <a:rPr lang="ar-AE" dirty="0" smtClean="0"/>
              <a:t> يكون حاملا لأول حمض أميني (الميثونين)</a:t>
            </a:r>
          </a:p>
        </p:txBody>
      </p:sp>
    </p:spTree>
    <p:extLst>
      <p:ext uri="{BB962C8B-B14F-4D97-AF65-F5344CB8AC3E}">
        <p14:creationId xmlns:p14="http://schemas.microsoft.com/office/powerpoint/2010/main" val="404951350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6200" cmpd="dbl">
            <a:solidFill>
              <a:schemeClr val="accent4"/>
            </a:solidFill>
          </a:ln>
        </p:spPr>
        <p:txBody>
          <a:bodyPr/>
          <a:lstStyle/>
          <a:p>
            <a:r>
              <a:rPr lang="ar-AE" dirty="0" smtClean="0">
                <a:solidFill>
                  <a:schemeClr val="tx2"/>
                </a:solidFill>
                <a:latin typeface="Andalus" panose="02020603050405020304" pitchFamily="18" charset="-78"/>
                <a:cs typeface="Andalus" panose="02020603050405020304" pitchFamily="18" charset="-78"/>
              </a:rPr>
              <a:t>1-مرحلة بدء السلسلة </a:t>
            </a:r>
            <a:endParaRPr lang="en-GB" dirty="0">
              <a:solidFill>
                <a:schemeClr val="tx2"/>
              </a:solidFill>
              <a:latin typeface="Andalus" panose="02020603050405020304" pitchFamily="18" charset="-78"/>
              <a:cs typeface="Andalus" panose="02020603050405020304" pitchFamily="18" charset="-78"/>
            </a:endParaRPr>
          </a:p>
        </p:txBody>
      </p:sp>
      <p:sp>
        <p:nvSpPr>
          <p:cNvPr id="3" name="Content Placeholder 2"/>
          <p:cNvSpPr>
            <a:spLocks noGrp="1"/>
          </p:cNvSpPr>
          <p:nvPr>
            <p:ph idx="1"/>
          </p:nvPr>
        </p:nvSpPr>
        <p:spPr>
          <a:ln w="101600" cap="sq" cmpd="dbl">
            <a:solidFill>
              <a:schemeClr val="accent4"/>
            </a:solidFill>
          </a:ln>
        </p:spPr>
        <p:txBody>
          <a:bodyPr>
            <a:normAutofit/>
          </a:bodyPr>
          <a:lstStyle/>
          <a:p>
            <a:pPr marL="0" indent="0" algn="just" rtl="1">
              <a:buNone/>
            </a:pPr>
            <a:r>
              <a:rPr lang="ar-AE" b="1" u="sng" dirty="0" smtClean="0"/>
              <a:t>الخطوة الثانية :</a:t>
            </a:r>
          </a:p>
          <a:p>
            <a:pPr marL="0" indent="0" algn="just" rtl="1">
              <a:buNone/>
            </a:pPr>
            <a:r>
              <a:rPr lang="ar-SA" dirty="0"/>
              <a:t>ترتبط الوحدة البنائية الكبيرة </a:t>
            </a:r>
            <a:r>
              <a:rPr lang="ar-AE" dirty="0" smtClean="0"/>
              <a:t>للريبوسوم </a:t>
            </a:r>
            <a:r>
              <a:rPr lang="ar-SA" dirty="0" smtClean="0"/>
              <a:t>بالوحدة </a:t>
            </a:r>
            <a:r>
              <a:rPr lang="ar-SA" dirty="0"/>
              <a:t>البنائية الصغيرة </a:t>
            </a:r>
            <a:endParaRPr lang="en-GB" dirty="0"/>
          </a:p>
        </p:txBody>
      </p:sp>
    </p:spTree>
    <p:extLst>
      <p:ext uri="{BB962C8B-B14F-4D97-AF65-F5344CB8AC3E}">
        <p14:creationId xmlns:p14="http://schemas.microsoft.com/office/powerpoint/2010/main" val="404951350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6200" cmpd="dbl">
            <a:solidFill>
              <a:schemeClr val="accent4"/>
            </a:solidFill>
          </a:ln>
        </p:spPr>
        <p:txBody>
          <a:bodyPr/>
          <a:lstStyle/>
          <a:p>
            <a:r>
              <a:rPr lang="ar-AE" dirty="0" smtClean="0">
                <a:solidFill>
                  <a:schemeClr val="tx2"/>
                </a:solidFill>
                <a:latin typeface="Andalus" panose="02020603050405020304" pitchFamily="18" charset="-78"/>
                <a:cs typeface="Andalus" panose="02020603050405020304" pitchFamily="18" charset="-78"/>
              </a:rPr>
              <a:t>2-مرحلة الاستطالة </a:t>
            </a:r>
            <a:endParaRPr lang="en-GB" dirty="0">
              <a:solidFill>
                <a:schemeClr val="tx2"/>
              </a:solidFill>
              <a:latin typeface="Andalus" panose="02020603050405020304" pitchFamily="18" charset="-78"/>
              <a:cs typeface="Andalus" panose="02020603050405020304" pitchFamily="18" charset="-78"/>
            </a:endParaRPr>
          </a:p>
        </p:txBody>
      </p:sp>
      <p:sp>
        <p:nvSpPr>
          <p:cNvPr id="3" name="Content Placeholder 2"/>
          <p:cNvSpPr>
            <a:spLocks noGrp="1"/>
          </p:cNvSpPr>
          <p:nvPr>
            <p:ph idx="1"/>
          </p:nvPr>
        </p:nvSpPr>
        <p:spPr>
          <a:ln w="101600" cap="sq" cmpd="dbl">
            <a:solidFill>
              <a:schemeClr val="accent4"/>
            </a:solidFill>
          </a:ln>
        </p:spPr>
        <p:txBody>
          <a:bodyPr>
            <a:normAutofit/>
          </a:bodyPr>
          <a:lstStyle/>
          <a:p>
            <a:pPr lvl="0" algn="just" rtl="1"/>
            <a:endParaRPr lang="ar-AE" b="1" dirty="0" smtClean="0"/>
          </a:p>
          <a:p>
            <a:pPr marL="0" lvl="0" indent="0" algn="just" rtl="1">
              <a:buNone/>
            </a:pPr>
            <a:r>
              <a:rPr lang="ar-SA" b="1" dirty="0" smtClean="0"/>
              <a:t>المرحلة </a:t>
            </a:r>
            <a:r>
              <a:rPr lang="ar-SA" b="1" dirty="0"/>
              <a:t>التي يتم خلالها إضافة الأحماض الأمينية واحدا ً تلو الأخر وفقا ً لتتابع الكودونات على جزيء       ال </a:t>
            </a:r>
            <a:r>
              <a:rPr lang="en-US" b="1" dirty="0"/>
              <a:t>mRNA</a:t>
            </a:r>
            <a:r>
              <a:rPr lang="ar-SA" b="1" dirty="0"/>
              <a:t> .</a:t>
            </a:r>
            <a:endParaRPr lang="en-GB" dirty="0"/>
          </a:p>
        </p:txBody>
      </p:sp>
    </p:spTree>
    <p:extLst>
      <p:ext uri="{BB962C8B-B14F-4D97-AF65-F5344CB8AC3E}">
        <p14:creationId xmlns:p14="http://schemas.microsoft.com/office/powerpoint/2010/main" val="355319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6200" cmpd="dbl">
            <a:solidFill>
              <a:schemeClr val="accent4"/>
            </a:solidFill>
          </a:ln>
        </p:spPr>
        <p:txBody>
          <a:bodyPr/>
          <a:lstStyle/>
          <a:p>
            <a:r>
              <a:rPr lang="ar-AE" dirty="0" smtClean="0">
                <a:solidFill>
                  <a:schemeClr val="tx2"/>
                </a:solidFill>
                <a:latin typeface="Andalus" panose="02020603050405020304" pitchFamily="18" charset="-78"/>
                <a:cs typeface="Andalus" panose="02020603050405020304" pitchFamily="18" charset="-78"/>
              </a:rPr>
              <a:t>مراجعة للمحاضرة السابقة </a:t>
            </a:r>
            <a:endParaRPr lang="en-GB" dirty="0">
              <a:solidFill>
                <a:schemeClr val="tx2"/>
              </a:solidFill>
              <a:latin typeface="Andalus" panose="02020603050405020304" pitchFamily="18" charset="-78"/>
              <a:cs typeface="Andalus" panose="02020603050405020304" pitchFamily="18" charset="-78"/>
            </a:endParaRPr>
          </a:p>
        </p:txBody>
      </p:sp>
      <p:sp>
        <p:nvSpPr>
          <p:cNvPr id="3" name="Content Placeholder 2"/>
          <p:cNvSpPr>
            <a:spLocks noGrp="1"/>
          </p:cNvSpPr>
          <p:nvPr>
            <p:ph idx="1"/>
          </p:nvPr>
        </p:nvSpPr>
        <p:spPr>
          <a:ln w="101600" cap="sq" cmpd="dbl">
            <a:solidFill>
              <a:schemeClr val="accent4"/>
            </a:solidFill>
          </a:ln>
        </p:spPr>
        <p:txBody>
          <a:bodyPr/>
          <a:lstStyle/>
          <a:p>
            <a:pPr marL="514350" indent="-514350" algn="r" rtl="1">
              <a:buFont typeface="+mj-lt"/>
              <a:buAutoNum type="arabicPeriod" startAt="5"/>
            </a:pPr>
            <a:r>
              <a:rPr lang="ar-AE" dirty="0"/>
              <a:t>ما هو الهيدروكولسترول ؟</a:t>
            </a:r>
          </a:p>
          <a:p>
            <a:pPr marL="514350" indent="-514350" algn="r" rtl="1">
              <a:buFont typeface="+mj-lt"/>
              <a:buAutoNum type="arabicPeriod" startAt="5"/>
            </a:pPr>
            <a:r>
              <a:rPr lang="ar-AE" dirty="0" smtClean="0"/>
              <a:t>كم عدد الكروموسومات في كل من الخلية الجسدية والخلية التناسلية ؟</a:t>
            </a:r>
          </a:p>
          <a:p>
            <a:pPr marL="514350" indent="-514350" algn="r" rtl="1">
              <a:buFont typeface="+mj-lt"/>
              <a:buAutoNum type="arabicPeriod" startAt="5"/>
            </a:pPr>
            <a:r>
              <a:rPr lang="ar-AE" dirty="0" smtClean="0"/>
              <a:t>صفي تركيب الكروموسومات .</a:t>
            </a:r>
            <a:endParaRPr lang="en-GB" dirty="0"/>
          </a:p>
        </p:txBody>
      </p:sp>
    </p:spTree>
    <p:extLst>
      <p:ext uri="{BB962C8B-B14F-4D97-AF65-F5344CB8AC3E}">
        <p14:creationId xmlns:p14="http://schemas.microsoft.com/office/powerpoint/2010/main" val="35770599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6200" cmpd="dbl">
            <a:solidFill>
              <a:schemeClr val="accent4"/>
            </a:solidFill>
          </a:ln>
        </p:spPr>
        <p:txBody>
          <a:bodyPr/>
          <a:lstStyle/>
          <a:p>
            <a:r>
              <a:rPr lang="ar-AE" dirty="0" smtClean="0">
                <a:solidFill>
                  <a:schemeClr val="tx2"/>
                </a:solidFill>
                <a:latin typeface="Andalus" panose="02020603050405020304" pitchFamily="18" charset="-78"/>
                <a:cs typeface="Andalus" panose="02020603050405020304" pitchFamily="18" charset="-78"/>
              </a:rPr>
              <a:t>2-مرحلة الاستطالة </a:t>
            </a:r>
            <a:endParaRPr lang="en-GB" dirty="0">
              <a:solidFill>
                <a:schemeClr val="tx2"/>
              </a:solidFill>
              <a:latin typeface="Andalus" panose="02020603050405020304" pitchFamily="18" charset="-78"/>
              <a:cs typeface="Andalus" panose="02020603050405020304" pitchFamily="18" charset="-78"/>
            </a:endParaRPr>
          </a:p>
        </p:txBody>
      </p:sp>
      <p:sp>
        <p:nvSpPr>
          <p:cNvPr id="3" name="Content Placeholder 2"/>
          <p:cNvSpPr>
            <a:spLocks noGrp="1"/>
          </p:cNvSpPr>
          <p:nvPr>
            <p:ph idx="1"/>
          </p:nvPr>
        </p:nvSpPr>
        <p:spPr>
          <a:ln w="101600" cap="sq" cmpd="dbl">
            <a:solidFill>
              <a:schemeClr val="accent4"/>
            </a:solidFill>
          </a:ln>
        </p:spPr>
        <p:txBody>
          <a:bodyPr>
            <a:normAutofit/>
          </a:bodyPr>
          <a:lstStyle/>
          <a:p>
            <a:pPr marL="0" indent="0" algn="just" rtl="1">
              <a:buNone/>
            </a:pPr>
            <a:endParaRPr lang="ar-AE" dirty="0" smtClean="0"/>
          </a:p>
          <a:p>
            <a:pPr marL="0" indent="0" algn="just" rtl="1">
              <a:buNone/>
            </a:pPr>
            <a:r>
              <a:rPr lang="ar-AE" b="1" u="sng" dirty="0" smtClean="0"/>
              <a:t>1-تعرف الكودون :</a:t>
            </a:r>
            <a:endParaRPr lang="ar-AE" dirty="0" smtClean="0"/>
          </a:p>
          <a:p>
            <a:pPr marL="0" indent="0" algn="just" rtl="1">
              <a:buNone/>
            </a:pPr>
            <a:r>
              <a:rPr lang="ar-SA" dirty="0"/>
              <a:t>يرتبط الكودون المضاد في جزيء ال </a:t>
            </a:r>
            <a:r>
              <a:rPr lang="en-US" dirty="0" err="1"/>
              <a:t>tRNA</a:t>
            </a:r>
            <a:r>
              <a:rPr lang="ar-SA" dirty="0"/>
              <a:t> و الحامل للحمض الأميني بروابط هيدروجينية مع الكودون المتمم على جزيء ال </a:t>
            </a:r>
            <a:r>
              <a:rPr lang="en-US" dirty="0"/>
              <a:t>mRNA</a:t>
            </a:r>
            <a:r>
              <a:rPr lang="ar-SA" dirty="0"/>
              <a:t> في الموقع </a:t>
            </a:r>
            <a:r>
              <a:rPr lang="en-US" dirty="0"/>
              <a:t>A</a:t>
            </a:r>
            <a:r>
              <a:rPr lang="ar-SA" dirty="0"/>
              <a:t> على الرايبوسوم . </a:t>
            </a:r>
            <a:endParaRPr lang="en-GB" dirty="0"/>
          </a:p>
        </p:txBody>
      </p:sp>
    </p:spTree>
    <p:extLst>
      <p:ext uri="{BB962C8B-B14F-4D97-AF65-F5344CB8AC3E}">
        <p14:creationId xmlns:p14="http://schemas.microsoft.com/office/powerpoint/2010/main" val="3553196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6200" cmpd="dbl">
            <a:solidFill>
              <a:schemeClr val="accent4"/>
            </a:solidFill>
          </a:ln>
        </p:spPr>
        <p:txBody>
          <a:bodyPr/>
          <a:lstStyle/>
          <a:p>
            <a:r>
              <a:rPr lang="ar-AE" dirty="0" smtClean="0">
                <a:solidFill>
                  <a:schemeClr val="tx2"/>
                </a:solidFill>
                <a:latin typeface="Andalus" panose="02020603050405020304" pitchFamily="18" charset="-78"/>
                <a:cs typeface="Andalus" panose="02020603050405020304" pitchFamily="18" charset="-78"/>
              </a:rPr>
              <a:t>2-مرحلة الاستطالة </a:t>
            </a:r>
            <a:endParaRPr lang="en-GB" dirty="0">
              <a:solidFill>
                <a:schemeClr val="tx2"/>
              </a:solidFill>
              <a:latin typeface="Andalus" panose="02020603050405020304" pitchFamily="18" charset="-78"/>
              <a:cs typeface="Andalus" panose="02020603050405020304" pitchFamily="18" charset="-78"/>
            </a:endParaRPr>
          </a:p>
        </p:txBody>
      </p:sp>
      <p:sp>
        <p:nvSpPr>
          <p:cNvPr id="3" name="Content Placeholder 2"/>
          <p:cNvSpPr>
            <a:spLocks noGrp="1"/>
          </p:cNvSpPr>
          <p:nvPr>
            <p:ph idx="1"/>
          </p:nvPr>
        </p:nvSpPr>
        <p:spPr>
          <a:xfrm>
            <a:off x="457200" y="-76200"/>
            <a:ext cx="8229600" cy="4525963"/>
          </a:xfrm>
          <a:ln w="101600" cap="sq" cmpd="dbl">
            <a:solidFill>
              <a:schemeClr val="accent4"/>
            </a:solidFill>
          </a:ln>
        </p:spPr>
        <p:txBody>
          <a:bodyPr>
            <a:normAutofit/>
          </a:bodyPr>
          <a:lstStyle/>
          <a:p>
            <a:pPr marL="0" indent="0" algn="just" rtl="1">
              <a:buNone/>
            </a:pPr>
            <a:endParaRPr lang="ar-AE" u="sng" dirty="0" smtClean="0"/>
          </a:p>
          <a:p>
            <a:pPr marL="0" indent="0" algn="just" rtl="1">
              <a:buNone/>
            </a:pPr>
            <a:r>
              <a:rPr lang="ar-AE" u="sng" dirty="0" smtClean="0"/>
              <a:t>2-</a:t>
            </a:r>
            <a:r>
              <a:rPr lang="ar-SA" u="sng" dirty="0" smtClean="0"/>
              <a:t>تكوين </a:t>
            </a:r>
            <a:r>
              <a:rPr lang="ar-SA" u="sng" dirty="0"/>
              <a:t>الرابطة الببتيدية ( </a:t>
            </a:r>
            <a:r>
              <a:rPr lang="en-US" u="sng" dirty="0"/>
              <a:t>Peptide bond formation</a:t>
            </a:r>
            <a:r>
              <a:rPr lang="ar-SA" u="sng" dirty="0"/>
              <a:t> </a:t>
            </a:r>
            <a:r>
              <a:rPr lang="ar-SA" u="sng" dirty="0" smtClean="0"/>
              <a:t>)</a:t>
            </a:r>
            <a:r>
              <a:rPr lang="ar-AE" u="sng" dirty="0" smtClean="0"/>
              <a:t>:</a:t>
            </a:r>
          </a:p>
          <a:p>
            <a:pPr marL="0" lvl="0" indent="0" algn="just" rtl="1">
              <a:buNone/>
            </a:pPr>
            <a:r>
              <a:rPr lang="ar-AE" dirty="0" smtClean="0"/>
              <a:t>ي</a:t>
            </a:r>
            <a:r>
              <a:rPr lang="ar-SA" dirty="0" smtClean="0"/>
              <a:t>عمل </a:t>
            </a:r>
            <a:r>
              <a:rPr lang="en-US" dirty="0" err="1"/>
              <a:t>rRNA</a:t>
            </a:r>
            <a:r>
              <a:rPr lang="ar-SA" dirty="0"/>
              <a:t> في الوحدة البنائية الكبيرة للرايبوسوم كأنزيم </a:t>
            </a:r>
            <a:r>
              <a:rPr lang="ar-SA" dirty="0" smtClean="0"/>
              <a:t>فيكون </a:t>
            </a:r>
            <a:r>
              <a:rPr lang="ar-SA" dirty="0"/>
              <a:t>رابطة ببتيدية بين الحمض الأميني الموجود في الموقع </a:t>
            </a:r>
            <a:r>
              <a:rPr lang="en-US" dirty="0"/>
              <a:t>p</a:t>
            </a:r>
            <a:r>
              <a:rPr lang="ar-SA" dirty="0"/>
              <a:t> و الحمض الأميني الجديد </a:t>
            </a:r>
            <a:r>
              <a:rPr lang="ar-AE" dirty="0" smtClean="0"/>
              <a:t>الموجود </a:t>
            </a:r>
            <a:r>
              <a:rPr lang="ar-SA" dirty="0" smtClean="0"/>
              <a:t>في </a:t>
            </a:r>
            <a:r>
              <a:rPr lang="ar-SA" dirty="0"/>
              <a:t>الموقع </a:t>
            </a:r>
            <a:r>
              <a:rPr lang="en-US" dirty="0"/>
              <a:t>A</a:t>
            </a:r>
            <a:r>
              <a:rPr lang="ar-SA" dirty="0"/>
              <a:t> و ينفصل ال </a:t>
            </a:r>
            <a:r>
              <a:rPr lang="en-US" dirty="0" err="1"/>
              <a:t>tRNA</a:t>
            </a:r>
            <a:r>
              <a:rPr lang="ar-SA" dirty="0"/>
              <a:t> في الموقع </a:t>
            </a:r>
            <a:r>
              <a:rPr lang="ar-SA" dirty="0" smtClean="0"/>
              <a:t>الأول  عن </a:t>
            </a:r>
            <a:r>
              <a:rPr lang="ar-SA" dirty="0"/>
              <a:t>الحمض الأميني الحامل له . </a:t>
            </a:r>
            <a:endParaRPr lang="en-GB" dirty="0"/>
          </a:p>
          <a:p>
            <a:pPr marL="0" indent="0" algn="just" rtl="1">
              <a:buNone/>
            </a:pPr>
            <a:endParaRPr lang="ar-AE" b="1" u="sng" dirty="0" smtClean="0"/>
          </a:p>
          <a:p>
            <a:pPr marL="0" indent="0" algn="just" rtl="1">
              <a:buNone/>
            </a:pPr>
            <a:endParaRPr lang="ar-AE" dirty="0" smtClean="0"/>
          </a:p>
        </p:txBody>
      </p:sp>
    </p:spTree>
    <p:extLst>
      <p:ext uri="{BB962C8B-B14F-4D97-AF65-F5344CB8AC3E}">
        <p14:creationId xmlns:p14="http://schemas.microsoft.com/office/powerpoint/2010/main" val="3553196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6200" cmpd="dbl">
            <a:solidFill>
              <a:schemeClr val="accent4"/>
            </a:solidFill>
          </a:ln>
        </p:spPr>
        <p:txBody>
          <a:bodyPr/>
          <a:lstStyle/>
          <a:p>
            <a:r>
              <a:rPr lang="ar-AE" dirty="0" smtClean="0">
                <a:solidFill>
                  <a:schemeClr val="tx2"/>
                </a:solidFill>
                <a:latin typeface="Andalus" panose="02020603050405020304" pitchFamily="18" charset="-78"/>
                <a:cs typeface="Andalus" panose="02020603050405020304" pitchFamily="18" charset="-78"/>
              </a:rPr>
              <a:t>2-مرحلة الاستطالة </a:t>
            </a:r>
            <a:endParaRPr lang="en-GB" dirty="0">
              <a:solidFill>
                <a:schemeClr val="tx2"/>
              </a:solidFill>
              <a:latin typeface="Andalus" panose="02020603050405020304" pitchFamily="18" charset="-78"/>
              <a:cs typeface="Andalus" panose="02020603050405020304" pitchFamily="18" charset="-78"/>
            </a:endParaRPr>
          </a:p>
        </p:txBody>
      </p:sp>
      <p:sp>
        <p:nvSpPr>
          <p:cNvPr id="3" name="Content Placeholder 2"/>
          <p:cNvSpPr>
            <a:spLocks noGrp="1"/>
          </p:cNvSpPr>
          <p:nvPr>
            <p:ph idx="1"/>
          </p:nvPr>
        </p:nvSpPr>
        <p:spPr>
          <a:ln w="101600" cap="sq" cmpd="dbl">
            <a:solidFill>
              <a:schemeClr val="accent4"/>
            </a:solidFill>
          </a:ln>
        </p:spPr>
        <p:txBody>
          <a:bodyPr>
            <a:normAutofit/>
          </a:bodyPr>
          <a:lstStyle/>
          <a:p>
            <a:pPr marL="0" indent="0" algn="just" rtl="1">
              <a:buNone/>
            </a:pPr>
            <a:r>
              <a:rPr lang="ar-AE" dirty="0" smtClean="0"/>
              <a:t>3-</a:t>
            </a:r>
            <a:r>
              <a:rPr lang="ar-SA" b="1" u="sng" dirty="0"/>
              <a:t>تغيير موقع الرايبوسوم ( </a:t>
            </a:r>
            <a:r>
              <a:rPr lang="en-US" b="1" u="sng" dirty="0"/>
              <a:t>Translocation</a:t>
            </a:r>
            <a:r>
              <a:rPr lang="ar-SA" b="1" u="sng" dirty="0"/>
              <a:t> ) : </a:t>
            </a:r>
            <a:endParaRPr lang="ar-AE" b="1" u="sng" dirty="0" smtClean="0"/>
          </a:p>
          <a:p>
            <a:pPr lvl="0" algn="just" rtl="1"/>
            <a:r>
              <a:rPr lang="ar-AE" dirty="0" smtClean="0"/>
              <a:t>يأتي </a:t>
            </a:r>
            <a:r>
              <a:rPr lang="ar-SA" dirty="0"/>
              <a:t>جزيء جديد من ال </a:t>
            </a:r>
            <a:r>
              <a:rPr lang="en-US" dirty="0" err="1"/>
              <a:t>tRNA</a:t>
            </a:r>
            <a:r>
              <a:rPr lang="ar-SA" dirty="0"/>
              <a:t> يحمل حمض أميني جديد حيث يرتبط الكودون المضاد فيه بكودون </a:t>
            </a:r>
            <a:r>
              <a:rPr lang="en-US" dirty="0"/>
              <a:t>mRNA</a:t>
            </a:r>
            <a:r>
              <a:rPr lang="ar-SA" dirty="0"/>
              <a:t> الموجود في الموقع </a:t>
            </a:r>
            <a:r>
              <a:rPr lang="en-US" dirty="0"/>
              <a:t>A</a:t>
            </a:r>
            <a:r>
              <a:rPr lang="ar-SA" dirty="0"/>
              <a:t> برابطة هيدروجينية </a:t>
            </a:r>
            <a:endParaRPr lang="en-GB" dirty="0"/>
          </a:p>
          <a:p>
            <a:pPr algn="just" rtl="1"/>
            <a:endParaRPr lang="ar-AE" dirty="0" smtClean="0"/>
          </a:p>
        </p:txBody>
      </p:sp>
    </p:spTree>
    <p:extLst>
      <p:ext uri="{BB962C8B-B14F-4D97-AF65-F5344CB8AC3E}">
        <p14:creationId xmlns:p14="http://schemas.microsoft.com/office/powerpoint/2010/main" val="25270082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6200" cmpd="dbl">
            <a:solidFill>
              <a:schemeClr val="accent4"/>
            </a:solidFill>
          </a:ln>
        </p:spPr>
        <p:txBody>
          <a:bodyPr/>
          <a:lstStyle/>
          <a:p>
            <a:r>
              <a:rPr lang="ar-AE" dirty="0" smtClean="0">
                <a:solidFill>
                  <a:schemeClr val="tx2"/>
                </a:solidFill>
                <a:latin typeface="Andalus" panose="02020603050405020304" pitchFamily="18" charset="-78"/>
                <a:cs typeface="Andalus" panose="02020603050405020304" pitchFamily="18" charset="-78"/>
              </a:rPr>
              <a:t>ملاحظة </a:t>
            </a:r>
            <a:endParaRPr lang="en-GB" dirty="0">
              <a:solidFill>
                <a:schemeClr val="tx2"/>
              </a:solidFill>
              <a:latin typeface="Andalus" panose="02020603050405020304" pitchFamily="18" charset="-78"/>
              <a:cs typeface="Andalus" panose="02020603050405020304" pitchFamily="18" charset="-78"/>
            </a:endParaRPr>
          </a:p>
        </p:txBody>
      </p:sp>
      <p:sp>
        <p:nvSpPr>
          <p:cNvPr id="3" name="Content Placeholder 2"/>
          <p:cNvSpPr>
            <a:spLocks noGrp="1"/>
          </p:cNvSpPr>
          <p:nvPr>
            <p:ph idx="1"/>
          </p:nvPr>
        </p:nvSpPr>
        <p:spPr>
          <a:ln w="101600" cap="sq" cmpd="dbl">
            <a:solidFill>
              <a:schemeClr val="accent4"/>
            </a:solidFill>
          </a:ln>
        </p:spPr>
        <p:txBody>
          <a:bodyPr>
            <a:normAutofit/>
          </a:bodyPr>
          <a:lstStyle/>
          <a:p>
            <a:pPr marL="0" lvl="0" indent="0" algn="just" rtl="1">
              <a:buNone/>
            </a:pPr>
            <a:endParaRPr lang="ar-AE" dirty="0" smtClean="0"/>
          </a:p>
          <a:p>
            <a:pPr marL="0" lvl="0" indent="0" algn="just" rtl="1">
              <a:buNone/>
            </a:pPr>
            <a:r>
              <a:rPr lang="ar-AE" dirty="0" smtClean="0"/>
              <a:t>-</a:t>
            </a:r>
            <a:r>
              <a:rPr lang="ar-SA" dirty="0" smtClean="0"/>
              <a:t>تستغرق </a:t>
            </a:r>
            <a:r>
              <a:rPr lang="ar-SA" dirty="0"/>
              <a:t>دورة الإستطالة أقل من 10 ثواني .</a:t>
            </a:r>
            <a:br>
              <a:rPr lang="ar-SA" dirty="0"/>
            </a:br>
            <a:r>
              <a:rPr lang="ar-SA" dirty="0"/>
              <a:t/>
            </a:r>
            <a:br>
              <a:rPr lang="ar-SA" dirty="0"/>
            </a:br>
            <a:r>
              <a:rPr lang="ar-AE" dirty="0" smtClean="0"/>
              <a:t>- </a:t>
            </a:r>
            <a:r>
              <a:rPr lang="ar-SA" dirty="0" smtClean="0"/>
              <a:t>تتكرر </a:t>
            </a:r>
            <a:r>
              <a:rPr lang="ar-SA" dirty="0"/>
              <a:t>هذه الدورة كلما أضيف حمض أميني جديد للسلسلة حتى يكتمل بناء عديد الببتيد . </a:t>
            </a:r>
            <a:endParaRPr lang="en-GB" dirty="0"/>
          </a:p>
          <a:p>
            <a:pPr marL="0" indent="0" algn="just" rtl="1">
              <a:buNone/>
            </a:pPr>
            <a:endParaRPr lang="ar-AE" dirty="0" smtClean="0"/>
          </a:p>
        </p:txBody>
      </p:sp>
    </p:spTree>
    <p:extLst>
      <p:ext uri="{BB962C8B-B14F-4D97-AF65-F5344CB8AC3E}">
        <p14:creationId xmlns:p14="http://schemas.microsoft.com/office/powerpoint/2010/main" val="244506439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6200" cmpd="dbl">
            <a:solidFill>
              <a:schemeClr val="accent4"/>
            </a:solidFill>
          </a:ln>
        </p:spPr>
        <p:txBody>
          <a:bodyPr/>
          <a:lstStyle/>
          <a:p>
            <a:r>
              <a:rPr lang="ar-AE" dirty="0" smtClean="0">
                <a:solidFill>
                  <a:schemeClr val="tx2"/>
                </a:solidFill>
                <a:latin typeface="Andalus" panose="02020603050405020304" pitchFamily="18" charset="-78"/>
                <a:cs typeface="Andalus" panose="02020603050405020304" pitchFamily="18" charset="-78"/>
              </a:rPr>
              <a:t>2-مرحلة الاستطالة </a:t>
            </a:r>
            <a:endParaRPr lang="en-GB" dirty="0">
              <a:solidFill>
                <a:schemeClr val="tx2"/>
              </a:solidFill>
              <a:latin typeface="Andalus" panose="02020603050405020304" pitchFamily="18" charset="-78"/>
              <a:cs typeface="Andalus" panose="02020603050405020304" pitchFamily="18" charset="-78"/>
            </a:endParaRPr>
          </a:p>
        </p:txBody>
      </p:sp>
      <p:sp>
        <p:nvSpPr>
          <p:cNvPr id="3" name="Content Placeholder 2"/>
          <p:cNvSpPr>
            <a:spLocks noGrp="1"/>
          </p:cNvSpPr>
          <p:nvPr>
            <p:ph idx="1"/>
          </p:nvPr>
        </p:nvSpPr>
        <p:spPr>
          <a:ln w="101600" cap="sq" cmpd="dbl">
            <a:solidFill>
              <a:schemeClr val="accent4"/>
            </a:solidFill>
          </a:ln>
        </p:spPr>
        <p:txBody>
          <a:bodyPr>
            <a:normAutofit fontScale="92500" lnSpcReduction="10000"/>
          </a:bodyPr>
          <a:lstStyle/>
          <a:p>
            <a:pPr marL="0" indent="0" algn="just" rtl="1">
              <a:buNone/>
            </a:pPr>
            <a:r>
              <a:rPr lang="ar-AE" u="sng" dirty="0" smtClean="0"/>
              <a:t>3-إنهاء السلسلة :</a:t>
            </a:r>
          </a:p>
          <a:p>
            <a:pPr algn="just" rtl="1"/>
            <a:r>
              <a:rPr lang="ar-SA" dirty="0" smtClean="0"/>
              <a:t>يستمر </a:t>
            </a:r>
            <a:r>
              <a:rPr lang="ar-SA" dirty="0"/>
              <a:t>إضافة الأحماض الأمينية إلى أن يتم الوصول إلى أحد كودونات الإيقاف و هي : ( </a:t>
            </a:r>
            <a:r>
              <a:rPr lang="en-US" dirty="0"/>
              <a:t>UGA</a:t>
            </a:r>
            <a:r>
              <a:rPr lang="ar-SA" dirty="0"/>
              <a:t> , </a:t>
            </a:r>
            <a:r>
              <a:rPr lang="en-US" dirty="0"/>
              <a:t>UAG , UAA</a:t>
            </a:r>
            <a:r>
              <a:rPr lang="ar-SA" dirty="0"/>
              <a:t> ) إلى الموقع </a:t>
            </a:r>
            <a:r>
              <a:rPr lang="en-US" dirty="0"/>
              <a:t>A</a:t>
            </a:r>
            <a:r>
              <a:rPr lang="ar-SA" dirty="0"/>
              <a:t> في الرايبوسوم </a:t>
            </a:r>
            <a:r>
              <a:rPr lang="ar-SA" dirty="0" smtClean="0"/>
              <a:t>.</a:t>
            </a:r>
            <a:endParaRPr lang="ar-AE" dirty="0" smtClean="0"/>
          </a:p>
          <a:p>
            <a:pPr algn="just" rtl="1"/>
            <a:r>
              <a:rPr lang="ar-SA" dirty="0" smtClean="0"/>
              <a:t>عند </a:t>
            </a:r>
            <a:r>
              <a:rPr lang="ar-SA" dirty="0"/>
              <a:t>وصول كودون إيقاف إلى الموقع </a:t>
            </a:r>
            <a:r>
              <a:rPr lang="en-US" dirty="0"/>
              <a:t>A</a:t>
            </a:r>
            <a:r>
              <a:rPr lang="ar-SA" dirty="0"/>
              <a:t> يرتبط عامل بروتيني مع كودون الإيقاف </a:t>
            </a:r>
            <a:r>
              <a:rPr lang="ar-SA" dirty="0" smtClean="0"/>
              <a:t>.</a:t>
            </a:r>
            <a:endParaRPr lang="ar-AE" dirty="0" smtClean="0"/>
          </a:p>
          <a:p>
            <a:pPr algn="just" rtl="1"/>
            <a:r>
              <a:rPr lang="ar-SA" dirty="0" smtClean="0"/>
              <a:t>تنفصل </a:t>
            </a:r>
            <a:r>
              <a:rPr lang="ar-SA" dirty="0"/>
              <a:t>سلسلة عديد الببتيد عن ال </a:t>
            </a:r>
            <a:r>
              <a:rPr lang="en-US" dirty="0" err="1"/>
              <a:t>tRNA</a:t>
            </a:r>
            <a:r>
              <a:rPr lang="ar-SA" dirty="0"/>
              <a:t> في الموقع </a:t>
            </a:r>
            <a:r>
              <a:rPr lang="en-US" dirty="0"/>
              <a:t>P</a:t>
            </a:r>
            <a:r>
              <a:rPr lang="ar-SA" dirty="0"/>
              <a:t> </a:t>
            </a:r>
            <a:endParaRPr lang="ar-AE" dirty="0" smtClean="0"/>
          </a:p>
          <a:p>
            <a:pPr algn="just" rtl="1"/>
            <a:r>
              <a:rPr lang="ar-SA" dirty="0" smtClean="0"/>
              <a:t>إنفصال </a:t>
            </a:r>
            <a:r>
              <a:rPr lang="ar-SA" dirty="0"/>
              <a:t>الوحدتان البنائيتان للرايبوسوم عن </a:t>
            </a:r>
            <a:r>
              <a:rPr lang="ar-SA" dirty="0" smtClean="0"/>
              <a:t>بعضهما</a:t>
            </a:r>
            <a:endParaRPr lang="ar-AE" dirty="0" smtClean="0"/>
          </a:p>
          <a:p>
            <a:pPr algn="just" rtl="1"/>
            <a:r>
              <a:rPr lang="ar-AE" dirty="0" smtClean="0"/>
              <a:t>ينفصل </a:t>
            </a:r>
            <a:r>
              <a:rPr lang="fr-FR" dirty="0" err="1" smtClean="0"/>
              <a:t>mRNA</a:t>
            </a:r>
            <a:r>
              <a:rPr lang="fr-FR" dirty="0" smtClean="0"/>
              <a:t> </a:t>
            </a:r>
            <a:r>
              <a:rPr lang="ar-AE" dirty="0" smtClean="0"/>
              <a:t> عن العامل البروتيني </a:t>
            </a:r>
          </a:p>
        </p:txBody>
      </p:sp>
    </p:spTree>
    <p:extLst>
      <p:ext uri="{BB962C8B-B14F-4D97-AF65-F5344CB8AC3E}">
        <p14:creationId xmlns:p14="http://schemas.microsoft.com/office/powerpoint/2010/main" val="244506439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6200" cmpd="dbl">
            <a:solidFill>
              <a:schemeClr val="accent4"/>
            </a:solidFill>
          </a:ln>
        </p:spPr>
        <p:txBody>
          <a:bodyPr/>
          <a:lstStyle/>
          <a:p>
            <a:r>
              <a:rPr lang="ar-AE" dirty="0" smtClean="0">
                <a:solidFill>
                  <a:schemeClr val="tx2"/>
                </a:solidFill>
                <a:latin typeface="Andalus" panose="02020603050405020304" pitchFamily="18" charset="-78"/>
                <a:cs typeface="Andalus" panose="02020603050405020304" pitchFamily="18" charset="-78"/>
              </a:rPr>
              <a:t>علاقة الوراثة بالسلوك </a:t>
            </a:r>
            <a:endParaRPr lang="en-GB" dirty="0">
              <a:solidFill>
                <a:schemeClr val="tx2"/>
              </a:solidFill>
              <a:latin typeface="Andalus" panose="02020603050405020304" pitchFamily="18" charset="-78"/>
              <a:cs typeface="Andalus" panose="02020603050405020304" pitchFamily="18" charset="-78"/>
            </a:endParaRPr>
          </a:p>
        </p:txBody>
      </p:sp>
      <p:sp>
        <p:nvSpPr>
          <p:cNvPr id="3" name="Content Placeholder 2"/>
          <p:cNvSpPr>
            <a:spLocks noGrp="1"/>
          </p:cNvSpPr>
          <p:nvPr>
            <p:ph idx="1"/>
          </p:nvPr>
        </p:nvSpPr>
        <p:spPr>
          <a:xfrm>
            <a:off x="457200" y="1646237"/>
            <a:ext cx="8229600" cy="4525963"/>
          </a:xfrm>
          <a:ln w="101600" cap="sq" cmpd="dbl">
            <a:solidFill>
              <a:schemeClr val="accent4"/>
            </a:solidFill>
          </a:ln>
        </p:spPr>
        <p:txBody>
          <a:bodyPr>
            <a:normAutofit/>
          </a:bodyPr>
          <a:lstStyle/>
          <a:p>
            <a:pPr marL="0" lvl="0" indent="0" algn="just" rtl="1">
              <a:buNone/>
            </a:pPr>
            <a:r>
              <a:rPr lang="ar-SA" dirty="0"/>
              <a:t>إن ما يتم توريثه من مركبات لها علاقة بالتغيرات السلوكية مثل المستقبلات أو الناقلات أو الهرمونات أو القنوات الآيونية أو الإنزيمات تقود إلي التأثير علي سلوك الشخص سواء فيما يتعلق بانفعالاته أو أدراكه أو دافعيته أو ذاكرته أو تفكيره أو حتي وجود اضطرابات نفسية .</a:t>
            </a:r>
            <a:endParaRPr lang="en-GB" dirty="0"/>
          </a:p>
          <a:p>
            <a:pPr marL="0" indent="0" algn="just" rtl="1">
              <a:buNone/>
            </a:pPr>
            <a:endParaRPr lang="ar-AE" dirty="0" smtClean="0"/>
          </a:p>
        </p:txBody>
      </p:sp>
    </p:spTree>
    <p:extLst>
      <p:ext uri="{BB962C8B-B14F-4D97-AF65-F5344CB8AC3E}">
        <p14:creationId xmlns:p14="http://schemas.microsoft.com/office/powerpoint/2010/main" val="244506439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ar-SA" dirty="0"/>
              <a:t>دراسة تتناول ظاهرة </a:t>
            </a:r>
            <a:r>
              <a:rPr lang="ar-SA" dirty="0" smtClean="0"/>
              <a:t>العدوان</a:t>
            </a:r>
            <a:endParaRPr lang="en-GB" dirty="0"/>
          </a:p>
        </p:txBody>
      </p:sp>
      <p:sp>
        <p:nvSpPr>
          <p:cNvPr id="3" name="Content Placeholder 2"/>
          <p:cNvSpPr>
            <a:spLocks noGrp="1"/>
          </p:cNvSpPr>
          <p:nvPr>
            <p:ph idx="1"/>
          </p:nvPr>
        </p:nvSpPr>
        <p:spPr/>
        <p:txBody>
          <a:bodyPr>
            <a:normAutofit/>
          </a:bodyPr>
          <a:lstStyle/>
          <a:p>
            <a:pPr marL="0" lvl="0" indent="0" algn="just" rtl="1">
              <a:buNone/>
            </a:pPr>
            <a:r>
              <a:rPr lang="ar-SA" u="sng" dirty="0" smtClean="0"/>
              <a:t>دراسة </a:t>
            </a:r>
            <a:r>
              <a:rPr lang="ar-SA" u="sng" dirty="0"/>
              <a:t>برونر 1993 </a:t>
            </a:r>
            <a:r>
              <a:rPr lang="ar-SA" u="sng" dirty="0" smtClean="0"/>
              <a:t>:</a:t>
            </a:r>
            <a:endParaRPr lang="ar-AE" u="sng" dirty="0" smtClean="0"/>
          </a:p>
          <a:p>
            <a:pPr lvl="0" algn="just" rtl="1"/>
            <a:r>
              <a:rPr lang="ar-SA" u="sng" dirty="0" smtClean="0"/>
              <a:t> </a:t>
            </a:r>
            <a:r>
              <a:rPr lang="ar-SA" dirty="0"/>
              <a:t>اجريت علي عائلة في هولندا يتصف الذكور منهم بالسلوك العدواني و الرغبة في الخطف و الاغتصاب .</a:t>
            </a:r>
            <a:endParaRPr lang="en-GB" dirty="0"/>
          </a:p>
          <a:p>
            <a:pPr lvl="0" algn="just" rtl="1"/>
            <a:r>
              <a:rPr lang="ar-SA" dirty="0"/>
              <a:t>أثبتت الفحوصات المخبرية وجود نقص في نسية نواتج تكسير الناقل السيروتونن (</a:t>
            </a:r>
            <a:r>
              <a:rPr lang="en-US" dirty="0"/>
              <a:t>5-H I AA</a:t>
            </a:r>
            <a:r>
              <a:rPr lang="ar-SA" dirty="0"/>
              <a:t>)  في البول مما يدل علي فقد الخلايا القدرة علي تصنيع انزيم مسئول عن تكسير الناقل العصبي السيروتونين إلي مواد أولية</a:t>
            </a:r>
            <a:r>
              <a:rPr lang="ar-SA" dirty="0" smtClean="0"/>
              <a:t>.</a:t>
            </a:r>
            <a:endParaRPr lang="en-GB" dirty="0"/>
          </a:p>
        </p:txBody>
      </p:sp>
    </p:spTree>
    <p:extLst>
      <p:ext uri="{BB962C8B-B14F-4D97-AF65-F5344CB8AC3E}">
        <p14:creationId xmlns:p14="http://schemas.microsoft.com/office/powerpoint/2010/main" val="299574398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t>دراسة تتناول ظاهرة العدوان </a:t>
            </a:r>
            <a:endParaRPr lang="en-GB" dirty="0"/>
          </a:p>
        </p:txBody>
      </p:sp>
      <p:sp>
        <p:nvSpPr>
          <p:cNvPr id="3" name="Content Placeholder 2"/>
          <p:cNvSpPr>
            <a:spLocks noGrp="1"/>
          </p:cNvSpPr>
          <p:nvPr>
            <p:ph idx="1"/>
          </p:nvPr>
        </p:nvSpPr>
        <p:spPr/>
        <p:txBody>
          <a:bodyPr>
            <a:normAutofit/>
          </a:bodyPr>
          <a:lstStyle/>
          <a:p>
            <a:pPr lvl="0" algn="just" rtl="1"/>
            <a:r>
              <a:rPr lang="ar-SA" dirty="0" smtClean="0"/>
              <a:t>فحوصات </a:t>
            </a:r>
            <a:r>
              <a:rPr lang="ar-SA" dirty="0"/>
              <a:t>المورثات أثبتت وجود طفرة </a:t>
            </a:r>
            <a:r>
              <a:rPr lang="en-US" dirty="0"/>
              <a:t>Mutation</a:t>
            </a:r>
            <a:r>
              <a:rPr lang="ar-SA" dirty="0"/>
              <a:t> في المورثة المسئولة عن تصنيع هذا الانزيم في الكروموسوم الذكري. ولهذا فأن الإناث لا </a:t>
            </a:r>
            <a:r>
              <a:rPr lang="ar-SA" dirty="0" smtClean="0"/>
              <a:t>يصبن </a:t>
            </a:r>
            <a:r>
              <a:rPr lang="ar-SA" dirty="0"/>
              <a:t>بتلك الأعراض. </a:t>
            </a:r>
            <a:endParaRPr lang="en-GB" dirty="0"/>
          </a:p>
          <a:p>
            <a:pPr lvl="0" algn="just" rtl="1"/>
            <a:r>
              <a:rPr lang="ar-SA" dirty="0"/>
              <a:t>إذن الإختلال يحدث فى المورثة التى تشفر للإنزيم الذى يحلل الناقل السترونين وهذا مؤشر للإختلال فى عمل </a:t>
            </a:r>
            <a:r>
              <a:rPr lang="ar-SA"/>
              <a:t>مشابك </a:t>
            </a:r>
            <a:r>
              <a:rPr lang="ar-SA" smtClean="0"/>
              <a:t>السيروتونين </a:t>
            </a:r>
            <a:r>
              <a:rPr lang="ar-SA" dirty="0"/>
              <a:t>.</a:t>
            </a:r>
            <a:endParaRPr lang="en-GB" dirty="0"/>
          </a:p>
          <a:p>
            <a:pPr algn="just"/>
            <a:endParaRPr lang="en-GB" dirty="0"/>
          </a:p>
          <a:p>
            <a:endParaRPr lang="en-GB" dirty="0"/>
          </a:p>
        </p:txBody>
      </p:sp>
    </p:spTree>
    <p:extLst>
      <p:ext uri="{BB962C8B-B14F-4D97-AF65-F5344CB8AC3E}">
        <p14:creationId xmlns:p14="http://schemas.microsoft.com/office/powerpoint/2010/main" val="333825358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09800"/>
            <a:ext cx="8229600" cy="1143000"/>
          </a:xfrm>
        </p:spPr>
        <p:txBody>
          <a:bodyPr/>
          <a:lstStyle/>
          <a:p>
            <a:r>
              <a:rPr lang="ar-AE" dirty="0" smtClean="0"/>
              <a:t>انتهت المحاضرة </a:t>
            </a:r>
            <a:endParaRPr lang="en-GB" dirty="0"/>
          </a:p>
        </p:txBody>
      </p:sp>
    </p:spTree>
    <p:extLst>
      <p:ext uri="{BB962C8B-B14F-4D97-AF65-F5344CB8AC3E}">
        <p14:creationId xmlns:p14="http://schemas.microsoft.com/office/powerpoint/2010/main" val="31380067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6200" cmpd="dbl">
            <a:solidFill>
              <a:schemeClr val="accent4"/>
            </a:solidFill>
          </a:ln>
        </p:spPr>
        <p:txBody>
          <a:bodyPr/>
          <a:lstStyle/>
          <a:p>
            <a:r>
              <a:rPr lang="ar-AE" dirty="0" smtClean="0">
                <a:solidFill>
                  <a:schemeClr val="tx2"/>
                </a:solidFill>
                <a:latin typeface="Andalus" panose="02020603050405020304" pitchFamily="18" charset="-78"/>
                <a:cs typeface="Andalus" panose="02020603050405020304" pitchFamily="18" charset="-78"/>
              </a:rPr>
              <a:t>كيفية بناء البروتين </a:t>
            </a:r>
            <a:endParaRPr lang="en-GB" dirty="0">
              <a:solidFill>
                <a:schemeClr val="tx2"/>
              </a:solidFill>
              <a:latin typeface="Andalus" panose="02020603050405020304" pitchFamily="18" charset="-78"/>
              <a:cs typeface="Andalus" panose="02020603050405020304" pitchFamily="18" charset="-78"/>
            </a:endParaRPr>
          </a:p>
        </p:txBody>
      </p:sp>
      <p:sp>
        <p:nvSpPr>
          <p:cNvPr id="3" name="Content Placeholder 2"/>
          <p:cNvSpPr>
            <a:spLocks noGrp="1"/>
          </p:cNvSpPr>
          <p:nvPr>
            <p:ph idx="1"/>
          </p:nvPr>
        </p:nvSpPr>
        <p:spPr>
          <a:ln w="101600" cap="sq" cmpd="dbl">
            <a:solidFill>
              <a:schemeClr val="accent4"/>
            </a:solidFill>
          </a:ln>
        </p:spPr>
        <p:txBody>
          <a:bodyPr/>
          <a:lstStyle/>
          <a:p>
            <a:pPr lvl="0" algn="just" rtl="1"/>
            <a:r>
              <a:rPr lang="ar-SA" dirty="0" smtClean="0"/>
              <a:t>الصفات </a:t>
            </a:r>
            <a:r>
              <a:rPr lang="ar-SA" dirty="0"/>
              <a:t>التى نحملها هى فى أصلها مركبات بروتينية </a:t>
            </a:r>
            <a:r>
              <a:rPr lang="ar-AE" dirty="0" smtClean="0"/>
              <a:t>.</a:t>
            </a:r>
          </a:p>
          <a:p>
            <a:pPr lvl="0" algn="just" rtl="1"/>
            <a:r>
              <a:rPr lang="ar-AE" dirty="0" smtClean="0"/>
              <a:t>المورثات على شريط </a:t>
            </a:r>
            <a:r>
              <a:rPr lang="en-GB" dirty="0" smtClean="0"/>
              <a:t>DNA</a:t>
            </a:r>
            <a:r>
              <a:rPr lang="ar-AE" dirty="0" smtClean="0"/>
              <a:t> تصنع هذه المركبات .</a:t>
            </a:r>
            <a:endParaRPr lang="en-GB" dirty="0"/>
          </a:p>
        </p:txBody>
      </p:sp>
    </p:spTree>
    <p:extLst>
      <p:ext uri="{BB962C8B-B14F-4D97-AF65-F5344CB8AC3E}">
        <p14:creationId xmlns:p14="http://schemas.microsoft.com/office/powerpoint/2010/main" val="33746573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28600"/>
            <a:ext cx="8458200" cy="6400800"/>
          </a:xfrm>
          <a:ln w="101600" cap="sq" cmpd="dbl">
            <a:solidFill>
              <a:schemeClr val="accent4"/>
            </a:solidFill>
          </a:ln>
        </p:spPr>
        <p:txBody>
          <a:bodyPr>
            <a:normAutofit/>
          </a:bodyPr>
          <a:lstStyle/>
          <a:p>
            <a:pPr marL="514350" indent="-514350" algn="r" rtl="1">
              <a:buFont typeface="+mj-lt"/>
              <a:buAutoNum type="arabicPeriod"/>
            </a:pPr>
            <a:r>
              <a:rPr lang="en-GB" dirty="0"/>
              <a:t>.</a:t>
            </a:r>
          </a:p>
        </p:txBody>
      </p:sp>
      <p:sp>
        <p:nvSpPr>
          <p:cNvPr id="4" name="Title 3"/>
          <p:cNvSpPr>
            <a:spLocks noGrp="1"/>
          </p:cNvSpPr>
          <p:nvPr>
            <p:ph type="title"/>
          </p:nvPr>
        </p:nvSpPr>
        <p:spPr/>
        <p:txBody>
          <a:bodyPr/>
          <a:lstStyle/>
          <a:p>
            <a:r>
              <a:rPr lang="en-GB" dirty="0"/>
              <a:t>.</a:t>
            </a: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6" name="Object 5"/>
          <p:cNvGraphicFramePr>
            <a:graphicFrameLocks noChangeAspect="1"/>
          </p:cNvGraphicFramePr>
          <p:nvPr>
            <p:extLst>
              <p:ext uri="{D42A27DB-BD31-4B8C-83A1-F6EECF244321}">
                <p14:modId xmlns:p14="http://schemas.microsoft.com/office/powerpoint/2010/main" val="496144413"/>
              </p:ext>
            </p:extLst>
          </p:nvPr>
        </p:nvGraphicFramePr>
        <p:xfrm>
          <a:off x="533400" y="381000"/>
          <a:ext cx="7772400" cy="5829300"/>
        </p:xfrm>
        <a:graphic>
          <a:graphicData uri="http://schemas.openxmlformats.org/presentationml/2006/ole">
            <mc:AlternateContent xmlns:mc="http://schemas.openxmlformats.org/markup-compatibility/2006">
              <mc:Choice xmlns:v="urn:schemas-microsoft-com:vml" Requires="v">
                <p:oleObj spid="_x0000_s1095" name="Slide" r:id="rId5" imgW="4570584" imgH="3427397" progId="PowerPoint.Slide.12">
                  <p:embed/>
                </p:oleObj>
              </mc:Choice>
              <mc:Fallback>
                <p:oleObj name="Slide" r:id="rId5" imgW="4570584" imgH="3427397" progId="PowerPoint.Slide.12">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3400" y="381000"/>
                        <a:ext cx="7772400" cy="5829300"/>
                      </a:xfrm>
                      <a:prstGeom prst="rect">
                        <a:avLst/>
                      </a:prstGeom>
                      <a:noFill/>
                    </p:spPr>
                  </p:pic>
                </p:oleObj>
              </mc:Fallback>
            </mc:AlternateContent>
          </a:graphicData>
        </a:graphic>
      </p:graphicFrame>
    </p:spTree>
    <p:extLst>
      <p:ext uri="{BB962C8B-B14F-4D97-AF65-F5344CB8AC3E}">
        <p14:creationId xmlns:p14="http://schemas.microsoft.com/office/powerpoint/2010/main" val="33746573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28600"/>
            <a:ext cx="8458200" cy="5943600"/>
          </a:xfrm>
          <a:ln w="101600" cap="sq" cmpd="dbl">
            <a:solidFill>
              <a:schemeClr val="accent4"/>
            </a:solidFill>
          </a:ln>
        </p:spPr>
        <p:txBody>
          <a:bodyPr>
            <a:normAutofit/>
          </a:bodyPr>
          <a:lstStyle/>
          <a:p>
            <a:pPr marL="514350" indent="-514350" algn="r" rtl="1">
              <a:buFont typeface="+mj-lt"/>
              <a:buAutoNum type="arabicPeriod"/>
            </a:pPr>
            <a:r>
              <a:rPr lang="en-GB" dirty="0"/>
              <a:t>.</a:t>
            </a:r>
          </a:p>
        </p:txBody>
      </p:sp>
      <p:sp>
        <p:nvSpPr>
          <p:cNvPr id="4" name="Title 3"/>
          <p:cNvSpPr>
            <a:spLocks noGrp="1"/>
          </p:cNvSpPr>
          <p:nvPr>
            <p:ph type="title"/>
          </p:nvPr>
        </p:nvSpPr>
        <p:spPr/>
        <p:txBody>
          <a:bodyPr/>
          <a:lstStyle/>
          <a:p>
            <a:r>
              <a:rPr lang="en-GB" dirty="0"/>
              <a:t>.</a:t>
            </a: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7" name="Object 6"/>
          <p:cNvGraphicFramePr>
            <a:graphicFrameLocks noChangeAspect="1"/>
          </p:cNvGraphicFramePr>
          <p:nvPr>
            <p:extLst>
              <p:ext uri="{D42A27DB-BD31-4B8C-83A1-F6EECF244321}">
                <p14:modId xmlns:p14="http://schemas.microsoft.com/office/powerpoint/2010/main" val="3683344056"/>
              </p:ext>
            </p:extLst>
          </p:nvPr>
        </p:nvGraphicFramePr>
        <p:xfrm>
          <a:off x="1016000" y="609600"/>
          <a:ext cx="6720000" cy="5040000"/>
        </p:xfrm>
        <a:graphic>
          <a:graphicData uri="http://schemas.openxmlformats.org/presentationml/2006/ole">
            <mc:AlternateContent xmlns:mc="http://schemas.openxmlformats.org/markup-compatibility/2006">
              <mc:Choice xmlns:v="urn:schemas-microsoft-com:vml" Requires="v">
                <p:oleObj spid="_x0000_s2122" name="Slide" r:id="rId5" imgW="4570584" imgH="3427397" progId="PowerPoint.Slide.12">
                  <p:embed/>
                </p:oleObj>
              </mc:Choice>
              <mc:Fallback>
                <p:oleObj name="Slide" r:id="rId5" imgW="4570584" imgH="3427397" progId="PowerPoint.Slide.12">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16000" y="609600"/>
                        <a:ext cx="6720000" cy="5040000"/>
                      </a:xfrm>
                      <a:prstGeom prst="rect">
                        <a:avLst/>
                      </a:prstGeom>
                      <a:noFill/>
                    </p:spPr>
                  </p:pic>
                </p:oleObj>
              </mc:Fallback>
            </mc:AlternateContent>
          </a:graphicData>
        </a:graphic>
      </p:graphicFrame>
    </p:spTree>
    <p:extLst>
      <p:ext uri="{BB962C8B-B14F-4D97-AF65-F5344CB8AC3E}">
        <p14:creationId xmlns:p14="http://schemas.microsoft.com/office/powerpoint/2010/main" val="24744049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6200" cmpd="dbl">
            <a:solidFill>
              <a:schemeClr val="accent4"/>
            </a:solidFill>
          </a:ln>
        </p:spPr>
        <p:txBody>
          <a:bodyPr/>
          <a:lstStyle/>
          <a:p>
            <a:r>
              <a:rPr lang="ar-AE" dirty="0" smtClean="0">
                <a:solidFill>
                  <a:schemeClr val="tx2"/>
                </a:solidFill>
                <a:latin typeface="Andalus" panose="02020603050405020304" pitchFamily="18" charset="-78"/>
                <a:cs typeface="Andalus" panose="02020603050405020304" pitchFamily="18" charset="-78"/>
              </a:rPr>
              <a:t>خطوات بناء البروتين </a:t>
            </a:r>
            <a:endParaRPr lang="en-GB" dirty="0">
              <a:solidFill>
                <a:schemeClr val="tx2"/>
              </a:solidFill>
              <a:latin typeface="Andalus" panose="02020603050405020304" pitchFamily="18" charset="-78"/>
              <a:cs typeface="Andalus" panose="02020603050405020304" pitchFamily="18" charset="-78"/>
            </a:endParaRPr>
          </a:p>
        </p:txBody>
      </p:sp>
      <p:sp>
        <p:nvSpPr>
          <p:cNvPr id="3" name="Content Placeholder 2"/>
          <p:cNvSpPr>
            <a:spLocks noGrp="1"/>
          </p:cNvSpPr>
          <p:nvPr>
            <p:ph idx="1"/>
          </p:nvPr>
        </p:nvSpPr>
        <p:spPr>
          <a:ln w="101600" cap="sq" cmpd="dbl">
            <a:solidFill>
              <a:schemeClr val="accent4"/>
            </a:solidFill>
          </a:ln>
        </p:spPr>
        <p:txBody>
          <a:bodyPr>
            <a:normAutofit/>
          </a:bodyPr>
          <a:lstStyle/>
          <a:p>
            <a:pPr algn="just" rtl="1"/>
            <a:endParaRPr lang="ar-AE" dirty="0" smtClean="0"/>
          </a:p>
          <a:p>
            <a:pPr marL="514350" indent="-514350" algn="just" rtl="1">
              <a:buFont typeface="+mj-lt"/>
              <a:buAutoNum type="arabicPeriod"/>
            </a:pPr>
            <a:r>
              <a:rPr lang="ar-SA" b="1" u="sng" dirty="0"/>
              <a:t>مرحلة النسخ </a:t>
            </a:r>
            <a:r>
              <a:rPr lang="en-US" b="1" u="sng" dirty="0" smtClean="0"/>
              <a:t>Transcription  </a:t>
            </a:r>
            <a:endParaRPr lang="en-GB" b="1" u="sng" dirty="0"/>
          </a:p>
          <a:p>
            <a:pPr marL="0" indent="0" algn="just" rtl="1">
              <a:buNone/>
            </a:pPr>
            <a:r>
              <a:rPr lang="ar-AE" dirty="0" smtClean="0"/>
              <a:t>تقوم الأنزيمات بعمل نسخة من الجينات على شريط </a:t>
            </a:r>
            <a:r>
              <a:rPr lang="fr-FR" dirty="0" smtClean="0"/>
              <a:t>DNA </a:t>
            </a:r>
            <a:r>
              <a:rPr lang="ar-AE" dirty="0" smtClean="0"/>
              <a:t> ،وتسمى هذه النسخة بـ </a:t>
            </a:r>
            <a:r>
              <a:rPr lang="fr-FR" dirty="0" err="1" smtClean="0"/>
              <a:t>mRNA</a:t>
            </a:r>
            <a:r>
              <a:rPr lang="fr-FR" dirty="0" smtClean="0"/>
              <a:t> </a:t>
            </a:r>
            <a:r>
              <a:rPr lang="ar-AE" dirty="0" smtClean="0"/>
              <a:t>(</a:t>
            </a:r>
            <a:r>
              <a:rPr lang="fr-FR" dirty="0" smtClean="0"/>
              <a:t>RNA</a:t>
            </a:r>
            <a:r>
              <a:rPr lang="ar-AE" dirty="0" smtClean="0"/>
              <a:t> الرسول)</a:t>
            </a:r>
          </a:p>
          <a:p>
            <a:pPr marL="0" indent="0" algn="just" rtl="1">
              <a:buNone/>
            </a:pPr>
            <a:r>
              <a:rPr lang="ar-AE" b="1" u="sng" dirty="0" smtClean="0"/>
              <a:t>2.</a:t>
            </a:r>
            <a:r>
              <a:rPr lang="ar-SA" b="1" u="sng" dirty="0" smtClean="0"/>
              <a:t>مرحلة </a:t>
            </a:r>
            <a:r>
              <a:rPr lang="ar-SA" b="1" u="sng" dirty="0"/>
              <a:t>الترجمة </a:t>
            </a:r>
            <a:r>
              <a:rPr lang="en-US" b="1" u="sng" dirty="0"/>
              <a:t> Translation  </a:t>
            </a:r>
            <a:endParaRPr lang="ar-AE" b="1" u="sng" dirty="0" smtClean="0"/>
          </a:p>
          <a:p>
            <a:pPr marL="0" indent="0" algn="just" rtl="1">
              <a:buNone/>
            </a:pPr>
            <a:r>
              <a:rPr lang="ar-SA" dirty="0"/>
              <a:t>عملية فك الشفرات </a:t>
            </a:r>
            <a:r>
              <a:rPr lang="en-US" dirty="0"/>
              <a:t>Codons</a:t>
            </a:r>
            <a:r>
              <a:rPr lang="ar-SA" dirty="0"/>
              <a:t> التى يحملها </a:t>
            </a:r>
            <a:r>
              <a:rPr lang="en-US" dirty="0"/>
              <a:t>mRNA</a:t>
            </a:r>
            <a:r>
              <a:rPr lang="ar-SA" dirty="0"/>
              <a:t> الرسول من القواعد النيتروجينية وتحويلها الى أحماض أمينية ،ومن ثم الى بروتين مكتمل </a:t>
            </a:r>
            <a:r>
              <a:rPr lang="ar-AE" dirty="0" smtClean="0"/>
              <a:t>.</a:t>
            </a:r>
            <a:endParaRPr lang="en-GB" dirty="0"/>
          </a:p>
          <a:p>
            <a:pPr algn="just" rtl="1"/>
            <a:endParaRPr lang="en-GB" dirty="0"/>
          </a:p>
        </p:txBody>
      </p:sp>
    </p:spTree>
    <p:extLst>
      <p:ext uri="{BB962C8B-B14F-4D97-AF65-F5344CB8AC3E}">
        <p14:creationId xmlns:p14="http://schemas.microsoft.com/office/powerpoint/2010/main" val="33746573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76200" y="1611630"/>
            <a:ext cx="8610600" cy="4953000"/>
          </a:xfrm>
          <a:prstGeom prst="ellipse">
            <a:avLst/>
          </a:prstGeom>
          <a:solidFill>
            <a:schemeClr val="accent6">
              <a:lumMod val="20000"/>
              <a:lumOff val="80000"/>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idx="4294967295"/>
          </p:nvPr>
        </p:nvSpPr>
        <p:spPr>
          <a:xfrm>
            <a:off x="228600" y="304800"/>
            <a:ext cx="8229600" cy="1143000"/>
          </a:xfrm>
          <a:ln w="76200" cmpd="dbl">
            <a:solidFill>
              <a:schemeClr val="accent4"/>
            </a:solidFill>
          </a:ln>
        </p:spPr>
        <p:txBody>
          <a:bodyPr/>
          <a:lstStyle/>
          <a:p>
            <a:r>
              <a:rPr lang="ar-AE" dirty="0" smtClean="0">
                <a:solidFill>
                  <a:schemeClr val="tx2"/>
                </a:solidFill>
                <a:latin typeface="Andalus" panose="02020603050405020304" pitchFamily="18" charset="-78"/>
                <a:cs typeface="Andalus" panose="02020603050405020304" pitchFamily="18" charset="-78"/>
              </a:rPr>
              <a:t>الخطوة الأولى : النسخ </a:t>
            </a:r>
            <a:endParaRPr lang="en-GB" dirty="0">
              <a:solidFill>
                <a:schemeClr val="tx2"/>
              </a:solidFill>
              <a:latin typeface="Andalus" panose="02020603050405020304" pitchFamily="18" charset="-78"/>
              <a:cs typeface="Andalus" panose="02020603050405020304" pitchFamily="18" charset="-78"/>
            </a:endParaRPr>
          </a:p>
        </p:txBody>
      </p:sp>
      <p:sp>
        <p:nvSpPr>
          <p:cNvPr id="5" name="Rectangle 4"/>
          <p:cNvSpPr/>
          <p:nvPr/>
        </p:nvSpPr>
        <p:spPr>
          <a:xfrm>
            <a:off x="2411730" y="2286000"/>
            <a:ext cx="609600" cy="3505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C</a:t>
            </a:r>
          </a:p>
          <a:p>
            <a:pPr algn="ctr"/>
            <a:r>
              <a:rPr lang="en-GB" dirty="0" smtClean="0">
                <a:solidFill>
                  <a:schemeClr val="tx1"/>
                </a:solidFill>
              </a:rPr>
              <a:t>T</a:t>
            </a:r>
          </a:p>
          <a:p>
            <a:pPr algn="ctr"/>
            <a:r>
              <a:rPr lang="en-GB" dirty="0" smtClean="0">
                <a:solidFill>
                  <a:schemeClr val="tx1"/>
                </a:solidFill>
              </a:rPr>
              <a:t>A</a:t>
            </a:r>
          </a:p>
          <a:p>
            <a:pPr algn="ctr"/>
            <a:r>
              <a:rPr lang="en-GB" dirty="0" smtClean="0">
                <a:solidFill>
                  <a:schemeClr val="tx1"/>
                </a:solidFill>
              </a:rPr>
              <a:t>G</a:t>
            </a:r>
          </a:p>
          <a:p>
            <a:pPr algn="ctr"/>
            <a:endParaRPr lang="en-GB" dirty="0" smtClean="0">
              <a:solidFill>
                <a:schemeClr val="tx1"/>
              </a:solidFill>
            </a:endParaRPr>
          </a:p>
          <a:p>
            <a:pPr algn="ctr"/>
            <a:endParaRPr lang="en-GB" dirty="0">
              <a:solidFill>
                <a:schemeClr val="tx1"/>
              </a:solidFill>
            </a:endParaRPr>
          </a:p>
          <a:p>
            <a:pPr algn="ctr"/>
            <a:endParaRPr lang="en-GB" dirty="0">
              <a:solidFill>
                <a:schemeClr val="tx1"/>
              </a:solidFill>
            </a:endParaRPr>
          </a:p>
          <a:p>
            <a:pPr algn="ctr"/>
            <a:r>
              <a:rPr lang="en-GB" dirty="0" smtClean="0">
                <a:solidFill>
                  <a:schemeClr val="tx1"/>
                </a:solidFill>
              </a:rPr>
              <a:t>T</a:t>
            </a:r>
          </a:p>
          <a:p>
            <a:pPr algn="ctr"/>
            <a:r>
              <a:rPr lang="en-GB" dirty="0" smtClean="0">
                <a:solidFill>
                  <a:schemeClr val="tx1"/>
                </a:solidFill>
              </a:rPr>
              <a:t>A</a:t>
            </a:r>
          </a:p>
          <a:p>
            <a:pPr algn="ctr"/>
            <a:r>
              <a:rPr lang="en-GB" dirty="0" smtClean="0">
                <a:solidFill>
                  <a:schemeClr val="tx1"/>
                </a:solidFill>
              </a:rPr>
              <a:t>C</a:t>
            </a:r>
          </a:p>
          <a:p>
            <a:pPr algn="ctr"/>
            <a:r>
              <a:rPr lang="en-GB" dirty="0">
                <a:solidFill>
                  <a:schemeClr val="tx1"/>
                </a:solidFill>
              </a:rPr>
              <a:t>G</a:t>
            </a:r>
          </a:p>
        </p:txBody>
      </p:sp>
      <p:sp>
        <p:nvSpPr>
          <p:cNvPr id="6" name="Rectangle 5"/>
          <p:cNvSpPr/>
          <p:nvPr/>
        </p:nvSpPr>
        <p:spPr>
          <a:xfrm>
            <a:off x="3352800" y="2286000"/>
            <a:ext cx="609600" cy="3581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G</a:t>
            </a:r>
          </a:p>
          <a:p>
            <a:pPr algn="ctr"/>
            <a:r>
              <a:rPr lang="en-GB" dirty="0" smtClean="0">
                <a:solidFill>
                  <a:schemeClr val="tx1"/>
                </a:solidFill>
              </a:rPr>
              <a:t>A</a:t>
            </a:r>
          </a:p>
          <a:p>
            <a:pPr algn="ctr"/>
            <a:r>
              <a:rPr lang="en-GB" dirty="0" smtClean="0">
                <a:solidFill>
                  <a:schemeClr val="tx1"/>
                </a:solidFill>
              </a:rPr>
              <a:t>T</a:t>
            </a:r>
          </a:p>
          <a:p>
            <a:pPr algn="ctr"/>
            <a:r>
              <a:rPr lang="en-GB" dirty="0" smtClean="0">
                <a:solidFill>
                  <a:schemeClr val="tx1"/>
                </a:solidFill>
              </a:rPr>
              <a:t>C</a:t>
            </a:r>
          </a:p>
          <a:p>
            <a:pPr algn="ctr"/>
            <a:endParaRPr lang="en-GB" dirty="0" smtClean="0">
              <a:solidFill>
                <a:schemeClr val="tx1"/>
              </a:solidFill>
            </a:endParaRPr>
          </a:p>
          <a:p>
            <a:pPr algn="ctr"/>
            <a:endParaRPr lang="en-GB" dirty="0">
              <a:solidFill>
                <a:schemeClr val="tx1"/>
              </a:solidFill>
            </a:endParaRPr>
          </a:p>
          <a:p>
            <a:pPr algn="ctr"/>
            <a:endParaRPr lang="en-GB" dirty="0" smtClean="0">
              <a:solidFill>
                <a:schemeClr val="tx1"/>
              </a:solidFill>
            </a:endParaRPr>
          </a:p>
          <a:p>
            <a:pPr algn="ctr"/>
            <a:r>
              <a:rPr lang="en-GB" dirty="0" smtClean="0">
                <a:solidFill>
                  <a:schemeClr val="tx1"/>
                </a:solidFill>
              </a:rPr>
              <a:t>A</a:t>
            </a:r>
          </a:p>
          <a:p>
            <a:pPr algn="ctr"/>
            <a:r>
              <a:rPr lang="en-GB" dirty="0" smtClean="0">
                <a:solidFill>
                  <a:schemeClr val="tx1"/>
                </a:solidFill>
              </a:rPr>
              <a:t>T</a:t>
            </a:r>
          </a:p>
          <a:p>
            <a:pPr algn="ctr"/>
            <a:r>
              <a:rPr lang="en-GB" dirty="0" smtClean="0">
                <a:solidFill>
                  <a:schemeClr val="tx1"/>
                </a:solidFill>
              </a:rPr>
              <a:t>G</a:t>
            </a:r>
          </a:p>
          <a:p>
            <a:pPr algn="ctr"/>
            <a:r>
              <a:rPr lang="en-GB" dirty="0">
                <a:solidFill>
                  <a:schemeClr val="tx1"/>
                </a:solidFill>
              </a:rPr>
              <a:t>C</a:t>
            </a:r>
          </a:p>
        </p:txBody>
      </p:sp>
      <p:sp>
        <p:nvSpPr>
          <p:cNvPr id="7" name="Rectangle 6"/>
          <p:cNvSpPr/>
          <p:nvPr/>
        </p:nvSpPr>
        <p:spPr>
          <a:xfrm>
            <a:off x="3048000" y="2286000"/>
            <a:ext cx="304800" cy="3581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u="sng" dirty="0" smtClean="0">
                <a:solidFill>
                  <a:schemeClr val="tx1"/>
                </a:solidFill>
              </a:rPr>
              <a:t>=</a:t>
            </a:r>
            <a:r>
              <a:rPr lang="en-GB" dirty="0" smtClean="0">
                <a:solidFill>
                  <a:schemeClr val="tx1"/>
                </a:solidFill>
              </a:rPr>
              <a:t>=</a:t>
            </a:r>
          </a:p>
          <a:p>
            <a:pPr algn="ctr"/>
            <a:r>
              <a:rPr lang="en-GB" dirty="0" smtClean="0">
                <a:solidFill>
                  <a:schemeClr val="tx1"/>
                </a:solidFill>
              </a:rPr>
              <a:t>=</a:t>
            </a:r>
          </a:p>
          <a:p>
            <a:pPr algn="ctr"/>
            <a:r>
              <a:rPr lang="en-GB" u="sng" dirty="0" smtClean="0">
                <a:solidFill>
                  <a:schemeClr val="tx1"/>
                </a:solidFill>
              </a:rPr>
              <a:t>=</a:t>
            </a:r>
          </a:p>
          <a:p>
            <a:pPr algn="ctr"/>
            <a:endParaRPr lang="en-GB" dirty="0">
              <a:solidFill>
                <a:schemeClr val="tx1"/>
              </a:solidFill>
            </a:endParaRPr>
          </a:p>
          <a:p>
            <a:pPr algn="ctr"/>
            <a:endParaRPr lang="en-GB" dirty="0" smtClean="0">
              <a:solidFill>
                <a:schemeClr val="tx1"/>
              </a:solidFill>
            </a:endParaRPr>
          </a:p>
          <a:p>
            <a:pPr algn="ctr"/>
            <a:endParaRPr lang="en-GB" dirty="0">
              <a:solidFill>
                <a:schemeClr val="tx1"/>
              </a:solidFill>
            </a:endParaRPr>
          </a:p>
          <a:p>
            <a:pPr algn="ctr"/>
            <a:r>
              <a:rPr lang="en-GB" dirty="0" smtClean="0">
                <a:solidFill>
                  <a:schemeClr val="tx1"/>
                </a:solidFill>
              </a:rPr>
              <a:t>==</a:t>
            </a:r>
            <a:r>
              <a:rPr lang="en-GB" u="sng" dirty="0" smtClean="0">
                <a:solidFill>
                  <a:schemeClr val="tx1"/>
                </a:solidFill>
              </a:rPr>
              <a:t>==</a:t>
            </a:r>
          </a:p>
        </p:txBody>
      </p:sp>
      <p:sp>
        <p:nvSpPr>
          <p:cNvPr id="3" name="Cloud 2"/>
          <p:cNvSpPr/>
          <p:nvPr/>
        </p:nvSpPr>
        <p:spPr>
          <a:xfrm>
            <a:off x="2895600" y="2133600"/>
            <a:ext cx="1219200" cy="762000"/>
          </a:xfrm>
          <a:prstGeom prst="cloud">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dirty="0" smtClean="0">
                <a:solidFill>
                  <a:schemeClr val="tx1"/>
                </a:solidFill>
              </a:rPr>
              <a:t>أنزيم البلمرة1</a:t>
            </a:r>
            <a:endParaRPr lang="en-GB" dirty="0"/>
          </a:p>
        </p:txBody>
      </p:sp>
    </p:spTree>
    <p:extLst>
      <p:ext uri="{BB962C8B-B14F-4D97-AF65-F5344CB8AC3E}">
        <p14:creationId xmlns:p14="http://schemas.microsoft.com/office/powerpoint/2010/main" val="3374657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76200" y="1611630"/>
            <a:ext cx="8610600" cy="4953000"/>
          </a:xfrm>
          <a:prstGeom prst="ellipse">
            <a:avLst/>
          </a:prstGeom>
          <a:solidFill>
            <a:schemeClr val="accent6">
              <a:lumMod val="20000"/>
              <a:lumOff val="80000"/>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idx="4294967295"/>
          </p:nvPr>
        </p:nvSpPr>
        <p:spPr>
          <a:xfrm>
            <a:off x="228600" y="304800"/>
            <a:ext cx="8229600" cy="1143000"/>
          </a:xfrm>
          <a:ln w="76200" cmpd="dbl">
            <a:solidFill>
              <a:schemeClr val="accent4"/>
            </a:solidFill>
          </a:ln>
        </p:spPr>
        <p:txBody>
          <a:bodyPr/>
          <a:lstStyle/>
          <a:p>
            <a:r>
              <a:rPr lang="ar-AE" dirty="0" smtClean="0">
                <a:solidFill>
                  <a:schemeClr val="tx2"/>
                </a:solidFill>
                <a:latin typeface="Andalus" panose="02020603050405020304" pitchFamily="18" charset="-78"/>
                <a:cs typeface="Andalus" panose="02020603050405020304" pitchFamily="18" charset="-78"/>
              </a:rPr>
              <a:t>الخطوة الأولى : النسخ </a:t>
            </a:r>
            <a:endParaRPr lang="en-GB" dirty="0">
              <a:solidFill>
                <a:schemeClr val="tx2"/>
              </a:solidFill>
              <a:latin typeface="Andalus" panose="02020603050405020304" pitchFamily="18" charset="-78"/>
              <a:cs typeface="Andalus" panose="02020603050405020304" pitchFamily="18" charset="-78"/>
            </a:endParaRPr>
          </a:p>
        </p:txBody>
      </p:sp>
      <p:sp>
        <p:nvSpPr>
          <p:cNvPr id="5" name="Rectangle 4"/>
          <p:cNvSpPr/>
          <p:nvPr/>
        </p:nvSpPr>
        <p:spPr>
          <a:xfrm>
            <a:off x="2411730" y="2286000"/>
            <a:ext cx="609600" cy="3505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C</a:t>
            </a:r>
          </a:p>
          <a:p>
            <a:pPr algn="ctr"/>
            <a:r>
              <a:rPr lang="en-GB" dirty="0" smtClean="0">
                <a:solidFill>
                  <a:schemeClr val="tx1"/>
                </a:solidFill>
              </a:rPr>
              <a:t>T</a:t>
            </a:r>
          </a:p>
          <a:p>
            <a:pPr algn="ctr"/>
            <a:r>
              <a:rPr lang="en-GB" dirty="0" smtClean="0">
                <a:solidFill>
                  <a:schemeClr val="tx1"/>
                </a:solidFill>
              </a:rPr>
              <a:t>A</a:t>
            </a:r>
          </a:p>
          <a:p>
            <a:pPr algn="ctr"/>
            <a:r>
              <a:rPr lang="en-GB" dirty="0" smtClean="0">
                <a:solidFill>
                  <a:schemeClr val="tx1"/>
                </a:solidFill>
              </a:rPr>
              <a:t>G</a:t>
            </a:r>
          </a:p>
          <a:p>
            <a:pPr algn="ctr"/>
            <a:endParaRPr lang="en-GB" dirty="0" smtClean="0">
              <a:solidFill>
                <a:schemeClr val="tx1"/>
              </a:solidFill>
            </a:endParaRPr>
          </a:p>
          <a:p>
            <a:pPr algn="ctr"/>
            <a:endParaRPr lang="en-GB" dirty="0">
              <a:solidFill>
                <a:schemeClr val="tx1"/>
              </a:solidFill>
            </a:endParaRPr>
          </a:p>
          <a:p>
            <a:pPr algn="ctr"/>
            <a:endParaRPr lang="en-GB" dirty="0">
              <a:solidFill>
                <a:schemeClr val="tx1"/>
              </a:solidFill>
            </a:endParaRPr>
          </a:p>
          <a:p>
            <a:pPr algn="ctr"/>
            <a:r>
              <a:rPr lang="en-GB" dirty="0" smtClean="0">
                <a:solidFill>
                  <a:schemeClr val="tx1"/>
                </a:solidFill>
              </a:rPr>
              <a:t>T</a:t>
            </a:r>
          </a:p>
          <a:p>
            <a:pPr algn="ctr"/>
            <a:r>
              <a:rPr lang="en-GB" dirty="0" smtClean="0">
                <a:solidFill>
                  <a:schemeClr val="tx1"/>
                </a:solidFill>
              </a:rPr>
              <a:t>A</a:t>
            </a:r>
          </a:p>
          <a:p>
            <a:pPr algn="ctr"/>
            <a:r>
              <a:rPr lang="en-GB" dirty="0" smtClean="0">
                <a:solidFill>
                  <a:schemeClr val="tx1"/>
                </a:solidFill>
              </a:rPr>
              <a:t>C</a:t>
            </a:r>
          </a:p>
          <a:p>
            <a:pPr algn="ctr"/>
            <a:r>
              <a:rPr lang="en-GB" dirty="0">
                <a:solidFill>
                  <a:schemeClr val="tx1"/>
                </a:solidFill>
              </a:rPr>
              <a:t>G</a:t>
            </a:r>
          </a:p>
        </p:txBody>
      </p:sp>
      <p:sp>
        <p:nvSpPr>
          <p:cNvPr id="6" name="Rectangle 5"/>
          <p:cNvSpPr/>
          <p:nvPr/>
        </p:nvSpPr>
        <p:spPr>
          <a:xfrm>
            <a:off x="4724400" y="2297430"/>
            <a:ext cx="609600" cy="3581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G</a:t>
            </a:r>
          </a:p>
          <a:p>
            <a:pPr algn="ctr"/>
            <a:r>
              <a:rPr lang="en-GB" dirty="0" smtClean="0">
                <a:solidFill>
                  <a:schemeClr val="tx1"/>
                </a:solidFill>
              </a:rPr>
              <a:t>A</a:t>
            </a:r>
          </a:p>
          <a:p>
            <a:pPr algn="ctr"/>
            <a:r>
              <a:rPr lang="en-GB" dirty="0" smtClean="0">
                <a:solidFill>
                  <a:schemeClr val="tx1"/>
                </a:solidFill>
              </a:rPr>
              <a:t>T</a:t>
            </a:r>
          </a:p>
          <a:p>
            <a:pPr algn="ctr"/>
            <a:r>
              <a:rPr lang="en-GB" dirty="0" smtClean="0">
                <a:solidFill>
                  <a:schemeClr val="tx1"/>
                </a:solidFill>
              </a:rPr>
              <a:t>C</a:t>
            </a:r>
          </a:p>
          <a:p>
            <a:pPr algn="ctr"/>
            <a:endParaRPr lang="en-GB" dirty="0" smtClean="0">
              <a:solidFill>
                <a:schemeClr val="tx1"/>
              </a:solidFill>
            </a:endParaRPr>
          </a:p>
          <a:p>
            <a:pPr algn="ctr"/>
            <a:endParaRPr lang="en-GB" dirty="0">
              <a:solidFill>
                <a:schemeClr val="tx1"/>
              </a:solidFill>
            </a:endParaRPr>
          </a:p>
          <a:p>
            <a:pPr algn="ctr"/>
            <a:endParaRPr lang="en-GB" dirty="0" smtClean="0">
              <a:solidFill>
                <a:schemeClr val="tx1"/>
              </a:solidFill>
            </a:endParaRPr>
          </a:p>
          <a:p>
            <a:pPr algn="ctr"/>
            <a:r>
              <a:rPr lang="en-GB" dirty="0" smtClean="0">
                <a:solidFill>
                  <a:schemeClr val="tx1"/>
                </a:solidFill>
              </a:rPr>
              <a:t>A</a:t>
            </a:r>
          </a:p>
          <a:p>
            <a:pPr algn="ctr"/>
            <a:r>
              <a:rPr lang="en-GB" dirty="0" smtClean="0">
                <a:solidFill>
                  <a:schemeClr val="tx1"/>
                </a:solidFill>
              </a:rPr>
              <a:t>T</a:t>
            </a:r>
          </a:p>
          <a:p>
            <a:pPr algn="ctr"/>
            <a:r>
              <a:rPr lang="en-GB" dirty="0" smtClean="0">
                <a:solidFill>
                  <a:schemeClr val="tx1"/>
                </a:solidFill>
              </a:rPr>
              <a:t>G</a:t>
            </a:r>
          </a:p>
          <a:p>
            <a:pPr algn="ctr"/>
            <a:r>
              <a:rPr lang="en-GB" dirty="0">
                <a:solidFill>
                  <a:schemeClr val="tx1"/>
                </a:solidFill>
              </a:rPr>
              <a:t>C</a:t>
            </a:r>
          </a:p>
        </p:txBody>
      </p:sp>
      <p:sp>
        <p:nvSpPr>
          <p:cNvPr id="3" name="Cloud 2"/>
          <p:cNvSpPr/>
          <p:nvPr/>
        </p:nvSpPr>
        <p:spPr>
          <a:xfrm>
            <a:off x="2895600" y="2484120"/>
            <a:ext cx="1219200" cy="762000"/>
          </a:xfrm>
          <a:prstGeom prst="cloud">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dirty="0" smtClean="0">
                <a:solidFill>
                  <a:schemeClr val="tx1"/>
                </a:solidFill>
              </a:rPr>
              <a:t>أنزيم البلمرة1</a:t>
            </a:r>
            <a:endParaRPr lang="en-GB" dirty="0"/>
          </a:p>
        </p:txBody>
      </p:sp>
    </p:spTree>
    <p:extLst>
      <p:ext uri="{BB962C8B-B14F-4D97-AF65-F5344CB8AC3E}">
        <p14:creationId xmlns:p14="http://schemas.microsoft.com/office/powerpoint/2010/main" val="31927506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76200" y="1611630"/>
            <a:ext cx="8610600" cy="4953000"/>
          </a:xfrm>
          <a:prstGeom prst="ellipse">
            <a:avLst/>
          </a:prstGeom>
          <a:solidFill>
            <a:schemeClr val="accent6">
              <a:lumMod val="20000"/>
              <a:lumOff val="80000"/>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idx="4294967295"/>
          </p:nvPr>
        </p:nvSpPr>
        <p:spPr>
          <a:xfrm>
            <a:off x="228600" y="304800"/>
            <a:ext cx="8229600" cy="1143000"/>
          </a:xfrm>
          <a:ln w="76200" cmpd="dbl">
            <a:solidFill>
              <a:schemeClr val="accent4"/>
            </a:solidFill>
          </a:ln>
        </p:spPr>
        <p:txBody>
          <a:bodyPr/>
          <a:lstStyle/>
          <a:p>
            <a:r>
              <a:rPr lang="ar-AE" dirty="0" smtClean="0">
                <a:solidFill>
                  <a:schemeClr val="tx2"/>
                </a:solidFill>
                <a:latin typeface="Andalus" panose="02020603050405020304" pitchFamily="18" charset="-78"/>
                <a:cs typeface="Andalus" panose="02020603050405020304" pitchFamily="18" charset="-78"/>
              </a:rPr>
              <a:t>الخطوة الأولى : النسخ </a:t>
            </a:r>
            <a:endParaRPr lang="en-GB" dirty="0">
              <a:solidFill>
                <a:schemeClr val="tx2"/>
              </a:solidFill>
              <a:latin typeface="Andalus" panose="02020603050405020304" pitchFamily="18" charset="-78"/>
              <a:cs typeface="Andalus" panose="02020603050405020304" pitchFamily="18" charset="-78"/>
            </a:endParaRPr>
          </a:p>
        </p:txBody>
      </p:sp>
      <p:sp>
        <p:nvSpPr>
          <p:cNvPr id="5" name="Rectangle 4"/>
          <p:cNvSpPr/>
          <p:nvPr/>
        </p:nvSpPr>
        <p:spPr>
          <a:xfrm>
            <a:off x="2411730" y="2286000"/>
            <a:ext cx="609600" cy="3505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C</a:t>
            </a:r>
          </a:p>
          <a:p>
            <a:pPr algn="ctr"/>
            <a:r>
              <a:rPr lang="en-GB" dirty="0" smtClean="0">
                <a:solidFill>
                  <a:schemeClr val="tx1"/>
                </a:solidFill>
              </a:rPr>
              <a:t>T</a:t>
            </a:r>
          </a:p>
          <a:p>
            <a:pPr algn="ctr"/>
            <a:r>
              <a:rPr lang="en-GB" dirty="0" smtClean="0">
                <a:solidFill>
                  <a:schemeClr val="tx1"/>
                </a:solidFill>
              </a:rPr>
              <a:t>A</a:t>
            </a:r>
          </a:p>
          <a:p>
            <a:pPr algn="ctr"/>
            <a:r>
              <a:rPr lang="en-GB" dirty="0" smtClean="0">
                <a:solidFill>
                  <a:schemeClr val="tx1"/>
                </a:solidFill>
              </a:rPr>
              <a:t>G</a:t>
            </a:r>
          </a:p>
          <a:p>
            <a:pPr algn="ctr"/>
            <a:endParaRPr lang="en-GB" dirty="0" smtClean="0">
              <a:solidFill>
                <a:schemeClr val="tx1"/>
              </a:solidFill>
            </a:endParaRPr>
          </a:p>
          <a:p>
            <a:pPr algn="ctr"/>
            <a:endParaRPr lang="en-GB" dirty="0">
              <a:solidFill>
                <a:schemeClr val="tx1"/>
              </a:solidFill>
            </a:endParaRPr>
          </a:p>
          <a:p>
            <a:pPr algn="ctr"/>
            <a:endParaRPr lang="en-GB" dirty="0">
              <a:solidFill>
                <a:schemeClr val="tx1"/>
              </a:solidFill>
            </a:endParaRPr>
          </a:p>
          <a:p>
            <a:pPr algn="ctr"/>
            <a:r>
              <a:rPr lang="en-GB" dirty="0" smtClean="0">
                <a:solidFill>
                  <a:schemeClr val="tx1"/>
                </a:solidFill>
              </a:rPr>
              <a:t>T</a:t>
            </a:r>
          </a:p>
          <a:p>
            <a:pPr algn="ctr"/>
            <a:r>
              <a:rPr lang="en-GB" dirty="0" smtClean="0">
                <a:solidFill>
                  <a:schemeClr val="tx1"/>
                </a:solidFill>
              </a:rPr>
              <a:t>A</a:t>
            </a:r>
          </a:p>
          <a:p>
            <a:pPr algn="ctr"/>
            <a:r>
              <a:rPr lang="en-GB" dirty="0" smtClean="0">
                <a:solidFill>
                  <a:schemeClr val="tx1"/>
                </a:solidFill>
              </a:rPr>
              <a:t>C</a:t>
            </a:r>
          </a:p>
          <a:p>
            <a:pPr algn="ctr"/>
            <a:r>
              <a:rPr lang="en-GB" dirty="0">
                <a:solidFill>
                  <a:schemeClr val="tx1"/>
                </a:solidFill>
              </a:rPr>
              <a:t>G</a:t>
            </a:r>
          </a:p>
        </p:txBody>
      </p:sp>
      <p:sp>
        <p:nvSpPr>
          <p:cNvPr id="6" name="Rectangle 5"/>
          <p:cNvSpPr/>
          <p:nvPr/>
        </p:nvSpPr>
        <p:spPr>
          <a:xfrm>
            <a:off x="6096000" y="2286000"/>
            <a:ext cx="609600" cy="3581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G</a:t>
            </a:r>
          </a:p>
          <a:p>
            <a:pPr algn="ctr"/>
            <a:r>
              <a:rPr lang="en-GB" dirty="0" smtClean="0">
                <a:solidFill>
                  <a:schemeClr val="tx1"/>
                </a:solidFill>
              </a:rPr>
              <a:t>A</a:t>
            </a:r>
          </a:p>
          <a:p>
            <a:pPr algn="ctr"/>
            <a:r>
              <a:rPr lang="en-GB" dirty="0" smtClean="0">
                <a:solidFill>
                  <a:schemeClr val="tx1"/>
                </a:solidFill>
              </a:rPr>
              <a:t>T</a:t>
            </a:r>
          </a:p>
          <a:p>
            <a:pPr algn="ctr"/>
            <a:r>
              <a:rPr lang="en-GB" dirty="0" smtClean="0">
                <a:solidFill>
                  <a:schemeClr val="tx1"/>
                </a:solidFill>
              </a:rPr>
              <a:t>C</a:t>
            </a:r>
          </a:p>
          <a:p>
            <a:pPr algn="ctr"/>
            <a:endParaRPr lang="en-GB" dirty="0" smtClean="0">
              <a:solidFill>
                <a:schemeClr val="tx1"/>
              </a:solidFill>
            </a:endParaRPr>
          </a:p>
          <a:p>
            <a:pPr algn="ctr"/>
            <a:endParaRPr lang="en-GB" dirty="0">
              <a:solidFill>
                <a:schemeClr val="tx1"/>
              </a:solidFill>
            </a:endParaRPr>
          </a:p>
          <a:p>
            <a:pPr algn="ctr"/>
            <a:endParaRPr lang="en-GB" dirty="0" smtClean="0">
              <a:solidFill>
                <a:schemeClr val="tx1"/>
              </a:solidFill>
            </a:endParaRPr>
          </a:p>
          <a:p>
            <a:pPr algn="ctr"/>
            <a:r>
              <a:rPr lang="en-GB" dirty="0" smtClean="0">
                <a:solidFill>
                  <a:schemeClr val="tx1"/>
                </a:solidFill>
              </a:rPr>
              <a:t>A</a:t>
            </a:r>
          </a:p>
          <a:p>
            <a:pPr algn="ctr"/>
            <a:r>
              <a:rPr lang="en-GB" dirty="0" smtClean="0">
                <a:solidFill>
                  <a:schemeClr val="tx1"/>
                </a:solidFill>
              </a:rPr>
              <a:t>T</a:t>
            </a:r>
          </a:p>
          <a:p>
            <a:pPr algn="ctr"/>
            <a:r>
              <a:rPr lang="en-GB" dirty="0" smtClean="0">
                <a:solidFill>
                  <a:schemeClr val="tx1"/>
                </a:solidFill>
              </a:rPr>
              <a:t>G</a:t>
            </a:r>
          </a:p>
          <a:p>
            <a:pPr algn="ctr"/>
            <a:r>
              <a:rPr lang="en-GB" dirty="0">
                <a:solidFill>
                  <a:schemeClr val="tx1"/>
                </a:solidFill>
              </a:rPr>
              <a:t>C</a:t>
            </a:r>
          </a:p>
        </p:txBody>
      </p:sp>
      <p:sp>
        <p:nvSpPr>
          <p:cNvPr id="3" name="Cloud 2"/>
          <p:cNvSpPr/>
          <p:nvPr/>
        </p:nvSpPr>
        <p:spPr>
          <a:xfrm>
            <a:off x="2895600" y="2286000"/>
            <a:ext cx="1219200" cy="960120"/>
          </a:xfrm>
          <a:prstGeom prst="cloud">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b="1" dirty="0" smtClean="0">
                <a:solidFill>
                  <a:schemeClr val="bg1"/>
                </a:solidFill>
              </a:rPr>
              <a:t>أنزيم البلمرة2</a:t>
            </a:r>
            <a:endParaRPr lang="en-GB" b="1" dirty="0">
              <a:solidFill>
                <a:schemeClr val="bg1"/>
              </a:solidFill>
            </a:endParaRPr>
          </a:p>
        </p:txBody>
      </p:sp>
      <p:sp>
        <p:nvSpPr>
          <p:cNvPr id="11" name="Rectangle 10"/>
          <p:cNvSpPr/>
          <p:nvPr/>
        </p:nvSpPr>
        <p:spPr>
          <a:xfrm>
            <a:off x="4114800" y="2286000"/>
            <a:ext cx="609600" cy="3505200"/>
          </a:xfrm>
          <a:prstGeom prst="rect">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G</a:t>
            </a:r>
          </a:p>
          <a:p>
            <a:pPr algn="ctr"/>
            <a:r>
              <a:rPr lang="en-GB" dirty="0" smtClean="0">
                <a:solidFill>
                  <a:schemeClr val="tx1"/>
                </a:solidFill>
              </a:rPr>
              <a:t>A</a:t>
            </a:r>
          </a:p>
          <a:p>
            <a:pPr algn="ctr"/>
            <a:r>
              <a:rPr lang="en-GB" dirty="0" smtClean="0">
                <a:solidFill>
                  <a:schemeClr val="tx1"/>
                </a:solidFill>
              </a:rPr>
              <a:t>U</a:t>
            </a:r>
          </a:p>
          <a:p>
            <a:pPr algn="ctr"/>
            <a:r>
              <a:rPr lang="en-GB" dirty="0" smtClean="0">
                <a:solidFill>
                  <a:schemeClr val="tx1"/>
                </a:solidFill>
              </a:rPr>
              <a:t>C</a:t>
            </a:r>
          </a:p>
          <a:p>
            <a:pPr algn="ctr"/>
            <a:endParaRPr lang="en-GB" dirty="0">
              <a:solidFill>
                <a:schemeClr val="tx1"/>
              </a:solidFill>
            </a:endParaRPr>
          </a:p>
          <a:p>
            <a:pPr algn="ctr"/>
            <a:endParaRPr lang="en-GB" dirty="0" smtClean="0">
              <a:solidFill>
                <a:schemeClr val="tx1"/>
              </a:solidFill>
            </a:endParaRPr>
          </a:p>
          <a:p>
            <a:pPr algn="ctr"/>
            <a:r>
              <a:rPr lang="en-GB" dirty="0" smtClean="0">
                <a:solidFill>
                  <a:schemeClr val="tx1"/>
                </a:solidFill>
              </a:rPr>
              <a:t>A</a:t>
            </a:r>
          </a:p>
          <a:p>
            <a:pPr algn="ctr"/>
            <a:r>
              <a:rPr lang="en-GB" dirty="0" smtClean="0">
                <a:solidFill>
                  <a:schemeClr val="tx1"/>
                </a:solidFill>
              </a:rPr>
              <a:t>U</a:t>
            </a:r>
          </a:p>
          <a:p>
            <a:pPr algn="ctr"/>
            <a:r>
              <a:rPr lang="en-GB" dirty="0" smtClean="0">
                <a:solidFill>
                  <a:schemeClr val="tx1"/>
                </a:solidFill>
              </a:rPr>
              <a:t>G</a:t>
            </a:r>
          </a:p>
          <a:p>
            <a:pPr algn="ctr"/>
            <a:r>
              <a:rPr lang="en-GB" dirty="0">
                <a:solidFill>
                  <a:schemeClr val="tx1"/>
                </a:solidFill>
              </a:rPr>
              <a:t>C</a:t>
            </a:r>
          </a:p>
        </p:txBody>
      </p:sp>
      <p:sp>
        <p:nvSpPr>
          <p:cNvPr id="12" name="TextBox 11"/>
          <p:cNvSpPr txBox="1"/>
          <p:nvPr/>
        </p:nvSpPr>
        <p:spPr>
          <a:xfrm>
            <a:off x="3886200" y="1828800"/>
            <a:ext cx="1371600" cy="381000"/>
          </a:xfrm>
          <a:prstGeom prst="rect">
            <a:avLst/>
          </a:prstGeom>
          <a:noFill/>
        </p:spPr>
        <p:txBody>
          <a:bodyPr wrap="square" rtlCol="0">
            <a:spAutoFit/>
          </a:bodyPr>
          <a:lstStyle/>
          <a:p>
            <a:r>
              <a:rPr lang="ar-AE" dirty="0" smtClean="0"/>
              <a:t>الرسول</a:t>
            </a:r>
            <a:r>
              <a:rPr lang="en-GB" dirty="0" smtClean="0"/>
              <a:t>RNA</a:t>
            </a:r>
            <a:endParaRPr lang="en-GB" dirty="0"/>
          </a:p>
        </p:txBody>
      </p:sp>
    </p:spTree>
    <p:extLst>
      <p:ext uri="{BB962C8B-B14F-4D97-AF65-F5344CB8AC3E}">
        <p14:creationId xmlns:p14="http://schemas.microsoft.com/office/powerpoint/2010/main" val="1854984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path" presetSubtype="0" accel="50000" decel="50000" fill="hold" grpId="1" nodeType="clickEffect">
                                  <p:stCondLst>
                                    <p:cond delay="0"/>
                                  </p:stCondLst>
                                  <p:childTnLst>
                                    <p:animMotion origin="layout" path="M -0.00833 0.07454 L -0.00833 0.43565 " pathEditMode="relative" rAng="0" ptsTypes="AA">
                                      <p:cBhvr>
                                        <p:cTn id="10" dur="2000" fill="hold"/>
                                        <p:tgtEl>
                                          <p:spTgt spid="3"/>
                                        </p:tgtEl>
                                        <p:attrNameLst>
                                          <p:attrName>ppt_x</p:attrName>
                                          <p:attrName>ppt_y</p:attrName>
                                        </p:attrNameLst>
                                      </p:cBhvr>
                                      <p:rCtr x="0" y="18056"/>
                                    </p:animMotion>
                                  </p:childTnLst>
                                </p:cTn>
                              </p:par>
                            </p:childTnLst>
                          </p:cTn>
                        </p:par>
                      </p:childTnLst>
                    </p:cTn>
                  </p:par>
                  <p:par>
                    <p:cTn id="11" fill="hold">
                      <p:stCondLst>
                        <p:cond delay="indefinite"/>
                      </p:stCondLst>
                      <p:childTnLst>
                        <p:par>
                          <p:cTn id="12" fill="hold">
                            <p:stCondLst>
                              <p:cond delay="0"/>
                            </p:stCondLst>
                            <p:childTnLst>
                              <p:par>
                                <p:cTn id="13" presetID="37" presetClass="path" presetSubtype="0" accel="50000" decel="50000" fill="hold" grpId="0" nodeType="clickEffect">
                                  <p:stCondLst>
                                    <p:cond delay="0"/>
                                  </p:stCondLst>
                                  <p:childTnLst>
                                    <p:animMotion origin="layout" path="M 3.33333E-6 -4.81481E-6 L 0.06701 0.04005 C 0.08107 0.04908 0.10208 0.05394 0.12396 0.05394 C 0.14896 0.05394 0.16892 0.04908 0.18298 0.04005 L 0.25 -4.81481E-6 L 3.33333E-6 -4.81481E-6 Z " pathEditMode="relative" rAng="0" ptsTypes="FffFFF">
                                      <p:cBhvr>
                                        <p:cTn id="14" dur="2000" fill="hold"/>
                                        <p:tgtEl>
                                          <p:spTgt spid="4"/>
                                        </p:tgtEl>
                                        <p:attrNameLst>
                                          <p:attrName>ppt_x</p:attrName>
                                          <p:attrName>ppt_y</p:attrName>
                                        </p:attrNameLst>
                                      </p:cBhvr>
                                      <p:rCtr x="12500" y="2685"/>
                                    </p:animMotion>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42" presetClass="path" presetSubtype="0" accel="50000" decel="50000" fill="hold" grpId="1" nodeType="clickEffect">
                                  <p:stCondLst>
                                    <p:cond delay="0"/>
                                  </p:stCondLst>
                                  <p:childTnLst>
                                    <p:animMotion origin="layout" path="M 0.025 -0.16667 L 0.51667 -0.06667 " pathEditMode="relative" rAng="0" ptsTypes="AA">
                                      <p:cBhvr>
                                        <p:cTn id="24" dur="2000" fill="hold"/>
                                        <p:tgtEl>
                                          <p:spTgt spid="11"/>
                                        </p:tgtEl>
                                        <p:attrNameLst>
                                          <p:attrName>ppt_x</p:attrName>
                                          <p:attrName>ppt_y</p:attrName>
                                        </p:attrNameLst>
                                      </p:cBhvr>
                                      <p:rCtr x="24583" y="50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animBg="1"/>
      <p:bldP spid="3" grpId="1" animBg="1"/>
      <p:bldP spid="11" grpId="0" animBg="1"/>
      <p:bldP spid="11" grpId="1" animBg="1"/>
      <p:bldP spid="1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997</TotalTime>
  <Words>887</Words>
  <Application>Microsoft Office PowerPoint</Application>
  <PresentationFormat>On-screen Show (4:3)</PresentationFormat>
  <Paragraphs>242</Paragraphs>
  <Slides>28</Slides>
  <Notes>28</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28</vt:i4>
      </vt:variant>
    </vt:vector>
  </HeadingPairs>
  <TitlesOfParts>
    <vt:vector size="30" baseType="lpstr">
      <vt:lpstr>Office Theme</vt:lpstr>
      <vt:lpstr>Slide</vt:lpstr>
      <vt:lpstr>كيف يتم تخليق البروتينات </vt:lpstr>
      <vt:lpstr>مراجعة للمحاضرة السابقة </vt:lpstr>
      <vt:lpstr>كيفية بناء البروتين </vt:lpstr>
      <vt:lpstr>.</vt:lpstr>
      <vt:lpstr>.</vt:lpstr>
      <vt:lpstr>خطوات بناء البروتين </vt:lpstr>
      <vt:lpstr>الخطوة الأولى : النسخ </vt:lpstr>
      <vt:lpstr>الخطوة الأولى : النسخ </vt:lpstr>
      <vt:lpstr>الخطوة الأولى : النسخ </vt:lpstr>
      <vt:lpstr>PowerPoint Presentation</vt:lpstr>
      <vt:lpstr>مفتاح الشفرة  Codon </vt:lpstr>
      <vt:lpstr>مفتاح الشفرة </vt:lpstr>
      <vt:lpstr>ثلاثة أنواع من الأشرطة تشترك في عملية الترجمة ـ</vt:lpstr>
      <vt:lpstr>الخطوة الثانية : الترجمة </vt:lpstr>
      <vt:lpstr>ارتباط الريبوسوم بـ الرسول mRNA </vt:lpstr>
      <vt:lpstr>مراحل عملية الترجمة </vt:lpstr>
      <vt:lpstr>1-مرحلة بدء السلسلة </vt:lpstr>
      <vt:lpstr>1-مرحلة بدء السلسلة </vt:lpstr>
      <vt:lpstr>2-مرحلة الاستطالة </vt:lpstr>
      <vt:lpstr>2-مرحلة الاستطالة </vt:lpstr>
      <vt:lpstr>2-مرحلة الاستطالة </vt:lpstr>
      <vt:lpstr>2-مرحلة الاستطالة </vt:lpstr>
      <vt:lpstr>ملاحظة </vt:lpstr>
      <vt:lpstr>2-مرحلة الاستطالة </vt:lpstr>
      <vt:lpstr>علاقة الوراثة بالسلوك </vt:lpstr>
      <vt:lpstr>دراسة تتناول ظاهرة العدوان</vt:lpstr>
      <vt:lpstr>دراسة تتناول ظاهرة العدوان </vt:lpstr>
      <vt:lpstr>انتهت المحاضرة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أدوات البحث التربوي – جزء 2</dc:title>
  <dc:creator>Sumyah</dc:creator>
  <cp:lastModifiedBy>Sumyah</cp:lastModifiedBy>
  <cp:revision>94</cp:revision>
  <dcterms:created xsi:type="dcterms:W3CDTF">2006-08-16T00:00:00Z</dcterms:created>
  <dcterms:modified xsi:type="dcterms:W3CDTF">2016-02-16T02:21:26Z</dcterms:modified>
</cp:coreProperties>
</file>