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6" r:id="rId2"/>
    <p:sldId id="309" r:id="rId3"/>
    <p:sldId id="257" r:id="rId4"/>
    <p:sldId id="278" r:id="rId5"/>
    <p:sldId id="260" r:id="rId6"/>
    <p:sldId id="261" r:id="rId7"/>
    <p:sldId id="310" r:id="rId8"/>
    <p:sldId id="312" r:id="rId9"/>
    <p:sldId id="311" r:id="rId10"/>
    <p:sldId id="314" r:id="rId11"/>
    <p:sldId id="263" r:id="rId12"/>
    <p:sldId id="264" r:id="rId13"/>
    <p:sldId id="327" r:id="rId14"/>
    <p:sldId id="324" r:id="rId15"/>
    <p:sldId id="325" r:id="rId16"/>
    <p:sldId id="326" r:id="rId17"/>
    <p:sldId id="328" r:id="rId18"/>
    <p:sldId id="279" r:id="rId19"/>
    <p:sldId id="265" r:id="rId20"/>
    <p:sldId id="280" r:id="rId21"/>
    <p:sldId id="288" r:id="rId22"/>
    <p:sldId id="299" r:id="rId23"/>
    <p:sldId id="266" r:id="rId24"/>
    <p:sldId id="281" r:id="rId25"/>
    <p:sldId id="301" r:id="rId26"/>
    <p:sldId id="302" r:id="rId27"/>
    <p:sldId id="267" r:id="rId28"/>
    <p:sldId id="268" r:id="rId29"/>
    <p:sldId id="269" r:id="rId30"/>
    <p:sldId id="313" r:id="rId31"/>
    <p:sldId id="304" r:id="rId32"/>
    <p:sldId id="305" r:id="rId33"/>
    <p:sldId id="306" r:id="rId34"/>
    <p:sldId id="282" r:id="rId35"/>
    <p:sldId id="270" r:id="rId36"/>
    <p:sldId id="271" r:id="rId37"/>
    <p:sldId id="272" r:id="rId38"/>
    <p:sldId id="283" r:id="rId39"/>
    <p:sldId id="308" r:id="rId40"/>
    <p:sldId id="307" r:id="rId41"/>
    <p:sldId id="303" r:id="rId42"/>
    <p:sldId id="284" r:id="rId43"/>
    <p:sldId id="315" r:id="rId44"/>
    <p:sldId id="316" r:id="rId45"/>
    <p:sldId id="317" r:id="rId46"/>
    <p:sldId id="285" r:id="rId47"/>
    <p:sldId id="290" r:id="rId48"/>
    <p:sldId id="318" r:id="rId49"/>
    <p:sldId id="319" r:id="rId50"/>
    <p:sldId id="320" r:id="rId51"/>
    <p:sldId id="321" r:id="rId52"/>
    <p:sldId id="322" r:id="rId53"/>
    <p:sldId id="323" r:id="rId54"/>
    <p:sldId id="292" r:id="rId55"/>
    <p:sldId id="286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829" autoAdjust="0"/>
  </p:normalViewPr>
  <p:slideViewPr>
    <p:cSldViewPr>
      <p:cViewPr varScale="1">
        <p:scale>
          <a:sx n="86" d="100"/>
          <a:sy n="86" d="100"/>
        </p:scale>
        <p:origin x="-100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77309-401B-4ACF-8B42-8BD2DECCDE56}" type="datetimeFigureOut">
              <a:rPr lang="en-GB" smtClean="0"/>
              <a:t>10/10/2014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F6B62-3E71-4931-BE96-DDACC9738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747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F6B62-3E71-4931-BE96-DDACC9738CB8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03373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F6B62-3E71-4931-BE96-DDACC9738CB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4272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F6B62-3E71-4931-BE96-DDACC9738CB8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4272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F6B62-3E71-4931-BE96-DDACC9738CB8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4272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F6B62-3E71-4931-BE96-DDACC9738CB8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359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F6B62-3E71-4931-BE96-DDACC9738CB8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0664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F6B62-3E71-4931-BE96-DDACC9738CB8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7963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F6B62-3E71-4931-BE96-DDACC9738CB8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7214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F6B62-3E71-4931-BE96-DDACC9738CB8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7963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F6B62-3E71-4931-BE96-DDACC9738CB8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0465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F6B62-3E71-4931-BE96-DDACC9738CB8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838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F6B62-3E71-4931-BE96-DDACC9738CB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7805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F6B62-3E71-4931-BE96-DDACC9738CB8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3202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F6B62-3E71-4931-BE96-DDACC9738CB8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0463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F6B62-3E71-4931-BE96-DDACC9738CB8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9816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F6B62-3E71-4931-BE96-DDACC9738CB8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7083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F6B62-3E71-4931-BE96-DDACC9738CB8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4701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F6B62-3E71-4931-BE96-DDACC9738CB8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8249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F6B62-3E71-4931-BE96-DDACC9738CB8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4701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F6B62-3E71-4931-BE96-DDACC9738CB8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4701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F6B62-3E71-4931-BE96-DDACC9738CB8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4701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F6B62-3E71-4931-BE96-DDACC9738CB8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557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F6B62-3E71-4931-BE96-DDACC9738CB8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742975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F6B62-3E71-4931-BE96-DDACC9738CB8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65704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F6B62-3E71-4931-BE96-DDACC9738CB8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70191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F6B62-3E71-4931-BE96-DDACC9738CB8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0719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F6B62-3E71-4931-BE96-DDACC9738CB8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29481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F6B62-3E71-4931-BE96-DDACC9738CB8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29481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F6B62-3E71-4931-BE96-DDACC9738CB8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92734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F6B62-3E71-4931-BE96-DDACC9738CB8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92734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F6B62-3E71-4931-BE96-DDACC9738CB8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45586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F6B62-3E71-4931-BE96-DDACC9738CB8}" type="slidenum">
              <a:rPr lang="en-GB" smtClean="0"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38827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F6B62-3E71-4931-BE96-DDACC9738CB8}" type="slidenum">
              <a:rPr lang="en-GB" smtClean="0"/>
              <a:t>47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124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F6B62-3E71-4931-BE96-DDACC9738CB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74056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F6B62-3E71-4931-BE96-DDACC9738CB8}" type="slidenum">
              <a:rPr lang="en-GB" smtClean="0"/>
              <a:t>49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22941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F6B62-3E71-4931-BE96-DDACC9738CB8}" type="slidenum">
              <a:rPr lang="en-GB" smtClean="0"/>
              <a:t>51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91186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F6B62-3E71-4931-BE96-DDACC9738CB8}" type="slidenum">
              <a:rPr lang="en-GB" smtClean="0"/>
              <a:t>54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78059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F6B62-3E71-4931-BE96-DDACC9738CB8}" type="slidenum">
              <a:rPr lang="en-GB" smtClean="0"/>
              <a:t>55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65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F6B62-3E71-4931-BE96-DDACC9738CB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293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F6B62-3E71-4931-BE96-DDACC9738CB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336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F6B62-3E71-4931-BE96-DDACC9738CB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154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F6B62-3E71-4931-BE96-DDACC9738CB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686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F6B62-3E71-4931-BE96-DDACC9738CB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427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AE" dirty="0" smtClean="0"/>
              <a:t>مفاهيم كيميائية عامة </a:t>
            </a:r>
            <a:r>
              <a:rPr lang="ar-AE" dirty="0"/>
              <a:t>(3)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AE" dirty="0" smtClean="0"/>
              <a:t>علم نفس حيوي 2 (نفس 368)</a:t>
            </a:r>
          </a:p>
          <a:p>
            <a:endParaRPr lang="ar-AE" dirty="0"/>
          </a:p>
          <a:p>
            <a:r>
              <a:rPr lang="ar-AE" dirty="0" smtClean="0"/>
              <a:t>المحاضرة الثانية </a:t>
            </a:r>
          </a:p>
          <a:p>
            <a:r>
              <a:rPr lang="ar-AE" dirty="0" smtClean="0"/>
              <a:t>د.سمية النجاشي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430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الوزن الذري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 cap="rnd">
            <a:solidFill>
              <a:schemeClr val="tx2"/>
            </a:solidFill>
          </a:ln>
        </p:spPr>
        <p:txBody>
          <a:bodyPr/>
          <a:lstStyle/>
          <a:p>
            <a:pPr algn="just" rtl="1"/>
            <a:r>
              <a:rPr lang="ar-AE" b="1" dirty="0"/>
              <a:t>الوزن </a:t>
            </a:r>
            <a:r>
              <a:rPr lang="ar-AE" b="1" dirty="0" smtClean="0"/>
              <a:t>الذري </a:t>
            </a:r>
            <a:r>
              <a:rPr lang="en-GB" b="1" dirty="0"/>
              <a:t>Weight </a:t>
            </a:r>
            <a:r>
              <a:rPr lang="ar-AE" b="1" dirty="0" smtClean="0"/>
              <a:t> </a:t>
            </a:r>
            <a:r>
              <a:rPr lang="en-GB" b="1" dirty="0" smtClean="0"/>
              <a:t>Atomic</a:t>
            </a:r>
            <a:r>
              <a:rPr lang="ar-AE" b="1" dirty="0"/>
              <a:t>:</a:t>
            </a:r>
            <a:endParaRPr lang="en-GB" dirty="0"/>
          </a:p>
          <a:p>
            <a:pPr algn="just" rtl="1"/>
            <a:r>
              <a:rPr lang="ar-AE" dirty="0"/>
              <a:t>هو قيمة غير محددة فيزيائيا وتقاس بما يساويه وزن ذرة العنصر من ذرات الكربون </a:t>
            </a:r>
            <a:r>
              <a:rPr lang="ar-AE" dirty="0" smtClean="0"/>
              <a:t>.</a:t>
            </a:r>
          </a:p>
          <a:p>
            <a:pPr algn="just" rtl="1"/>
            <a:endParaRPr lang="ar-AE" dirty="0"/>
          </a:p>
          <a:p>
            <a:pPr algn="just" rtl="1"/>
            <a:r>
              <a:rPr lang="ar-AE" dirty="0" smtClean="0"/>
              <a:t>ما معنى أن وزن الكالسيوم = 40؟</a:t>
            </a:r>
          </a:p>
          <a:p>
            <a:pPr algn="just" rtl="1"/>
            <a:r>
              <a:rPr lang="ar-AE" dirty="0" smtClean="0"/>
              <a:t>ما معنى وزن الكبريت = 32؟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752600" y="3886200"/>
            <a:ext cx="1905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dirty="0" smtClean="0">
                <a:solidFill>
                  <a:schemeClr val="tx1"/>
                </a:solidFill>
              </a:rPr>
              <a:t>40 ذرة كربون 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4495800"/>
            <a:ext cx="1905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dirty="0" smtClean="0">
                <a:solidFill>
                  <a:schemeClr val="tx1"/>
                </a:solidFill>
              </a:rPr>
              <a:t>32 ذرة كربون 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09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النظائر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 cap="rnd">
            <a:solidFill>
              <a:schemeClr val="tx2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just" rtl="1">
              <a:buNone/>
            </a:pPr>
            <a:r>
              <a:rPr lang="ar-AE" b="1" dirty="0"/>
              <a:t>النظائر  </a:t>
            </a:r>
            <a:r>
              <a:rPr lang="en-GB" b="1" dirty="0"/>
              <a:t>Isotopes</a:t>
            </a:r>
            <a:r>
              <a:rPr lang="ar-AE" b="1" dirty="0"/>
              <a:t>:</a:t>
            </a:r>
            <a:endParaRPr lang="en-GB" dirty="0"/>
          </a:p>
          <a:p>
            <a:pPr algn="just" rtl="1"/>
            <a:r>
              <a:rPr lang="ar-AE" dirty="0"/>
              <a:t>هي ذرات لها نفس العدد الذري لكنها تختلف في العدد الكتلي أي أن عدد البروتونات فيها متساو لكن عدد النيوترونات فيها </a:t>
            </a:r>
            <a:r>
              <a:rPr lang="ar-AE" dirty="0" smtClean="0"/>
              <a:t>مختلف.</a:t>
            </a:r>
          </a:p>
          <a:p>
            <a:pPr algn="just" rtl="1"/>
            <a:endParaRPr lang="ar-AE" dirty="0"/>
          </a:p>
          <a:p>
            <a:pPr marL="0" indent="0" algn="r" rtl="1">
              <a:buNone/>
            </a:pPr>
            <a:r>
              <a:rPr lang="ar-AE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</a:t>
            </a:r>
            <a:r>
              <a:rPr lang="ar-SA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ثال </a:t>
            </a:r>
            <a:r>
              <a:rPr lang="ar-AE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على النظائر </a:t>
            </a:r>
            <a:r>
              <a:rPr lang="ar-SA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SA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ar-AE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 rtl="1">
              <a:buNone/>
            </a:pPr>
            <a: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الكربون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C-12</a:t>
            </a:r>
            <a: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A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ar-A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 rtl="1">
              <a:buNone/>
            </a:pPr>
            <a: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العدد </a:t>
            </a:r>
            <a: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الذرى =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، </a:t>
            </a:r>
            <a:r>
              <a:rPr lang="ar-A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العدد الكتلي </a:t>
            </a:r>
            <a: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،عدد النيترونات =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</a:t>
            </a:r>
            <a: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</a:t>
            </a:r>
          </a:p>
          <a:p>
            <a:pPr marL="0" indent="0" algn="r" rtl="1">
              <a:buNone/>
            </a:pPr>
            <a: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الكربون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C-13</a:t>
            </a:r>
            <a: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A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ar-A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 rtl="1">
              <a:buNone/>
            </a:pPr>
            <a: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العدد </a:t>
            </a:r>
            <a: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الذرى= 6، </a:t>
            </a:r>
            <a:r>
              <a:rPr lang="ar-A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العدد الكتلي </a:t>
            </a:r>
            <a: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=13 </a:t>
            </a:r>
            <a: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،عدد النيترونات = 7 </a:t>
            </a:r>
          </a:p>
          <a:p>
            <a:pPr algn="just" rtl="1"/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898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الإشعاع الكهرومغناطيسي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 cap="rnd">
            <a:solidFill>
              <a:schemeClr val="tx2"/>
            </a:solidFill>
          </a:ln>
        </p:spPr>
        <p:txBody>
          <a:bodyPr>
            <a:normAutofit fontScale="92500"/>
          </a:bodyPr>
          <a:lstStyle/>
          <a:p>
            <a:pPr marL="0" indent="0" algn="just" rtl="1">
              <a:buNone/>
            </a:pPr>
            <a:r>
              <a:rPr lang="ar-AE" b="1" dirty="0" smtClean="0"/>
              <a:t>س : ما هي خصائص الإشعاع </a:t>
            </a:r>
            <a:r>
              <a:rPr lang="ar-AE" b="1" dirty="0"/>
              <a:t>الكهرومغناطيسي </a:t>
            </a:r>
            <a:r>
              <a:rPr lang="fr-FR" b="1" dirty="0"/>
              <a:t>  </a:t>
            </a:r>
            <a:r>
              <a:rPr lang="fr-FR" b="1" dirty="0" err="1"/>
              <a:t>Radioisotobes</a:t>
            </a:r>
            <a:r>
              <a:rPr lang="fr-FR" b="1" dirty="0"/>
              <a:t> </a:t>
            </a:r>
            <a:r>
              <a:rPr lang="ar-AE" b="1" dirty="0" smtClean="0"/>
              <a:t>؟</a:t>
            </a:r>
          </a:p>
          <a:p>
            <a:pPr algn="just" rtl="1"/>
            <a:r>
              <a:rPr lang="ar-AE" dirty="0"/>
              <a:t>النظائر عناصر غير ثابتة تتناقص تدريجيا لتتحول إلى عناصر مستقرة .</a:t>
            </a:r>
            <a:endParaRPr lang="en-GB" dirty="0"/>
          </a:p>
          <a:p>
            <a:pPr algn="just" rtl="1"/>
            <a:r>
              <a:rPr lang="ar-AE" dirty="0"/>
              <a:t>تطلق النظائر نوعين من الإشعاعات : </a:t>
            </a:r>
            <a:endParaRPr lang="en-GB" dirty="0"/>
          </a:p>
          <a:p>
            <a:pPr lvl="1" algn="just" rtl="1"/>
            <a:r>
              <a:rPr lang="ar-AE" dirty="0"/>
              <a:t>إشعاعات تسبب التأين لذرات المواد التي تصطدم بها . </a:t>
            </a:r>
            <a:endParaRPr lang="ar-AE" dirty="0"/>
          </a:p>
          <a:p>
            <a:pPr marL="457200" lvl="1" indent="0" algn="just" rtl="1">
              <a:buNone/>
            </a:pPr>
            <a:r>
              <a:rPr lang="ar-AE" dirty="0" smtClean="0"/>
              <a:t>مثل </a:t>
            </a:r>
            <a:r>
              <a:rPr lang="ar-AE" dirty="0"/>
              <a:t>: أشعة ألفا وبيتا وجاما والأشعة السينية .</a:t>
            </a:r>
            <a:endParaRPr lang="en-GB" dirty="0"/>
          </a:p>
          <a:p>
            <a:pPr lvl="1" algn="just" rtl="1"/>
            <a:r>
              <a:rPr lang="ar-AE" dirty="0"/>
              <a:t>إشعاعات لا تسبب تأين للذرات التي تصطدم بها </a:t>
            </a:r>
            <a:r>
              <a:rPr lang="ar-AE" dirty="0" smtClean="0"/>
              <a:t>.</a:t>
            </a:r>
          </a:p>
          <a:p>
            <a:pPr marL="457200" lvl="1" indent="0" algn="just" rtl="1">
              <a:buNone/>
            </a:pPr>
            <a:r>
              <a:rPr lang="ar-AE" dirty="0" smtClean="0"/>
              <a:t>مثل </a:t>
            </a:r>
            <a:r>
              <a:rPr lang="ar-AE" dirty="0"/>
              <a:t>: الأشعة الفوق بنفسجية </a:t>
            </a:r>
            <a:r>
              <a:rPr lang="ar-AE" dirty="0" smtClean="0"/>
              <a:t>،والمايكرووايفز </a:t>
            </a:r>
            <a:r>
              <a:rPr lang="ar-AE" dirty="0"/>
              <a:t>،وأشعة شاشات التلفزيون . </a:t>
            </a:r>
            <a:endParaRPr lang="en-GB" dirty="0"/>
          </a:p>
          <a:p>
            <a:pPr marL="0" indent="0" algn="just" rtl="1">
              <a:buNone/>
            </a:pPr>
            <a:endParaRPr lang="ar-AE" b="1" dirty="0" smtClean="0"/>
          </a:p>
          <a:p>
            <a:pPr marL="0" indent="0" algn="just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898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AE" dirty="0" smtClean="0"/>
              <a:t>تتناقص العناصر المشعة وتطلق إشعاعات كهرومغناطيسية </a:t>
            </a:r>
            <a:endParaRPr lang="en-GB" dirty="0"/>
          </a:p>
        </p:txBody>
      </p:sp>
      <p:pic>
        <p:nvPicPr>
          <p:cNvPr id="4" name="Content Placeholder 3" descr="radiation"/>
          <p:cNvPicPr>
            <a:picLocks noGrp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0"/>
            <a:ext cx="8763000" cy="36972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764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الإشعاع الكهرومغناطيسي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 cap="rnd">
            <a:solidFill>
              <a:schemeClr val="tx2"/>
            </a:solidFill>
          </a:ln>
        </p:spPr>
        <p:txBody>
          <a:bodyPr/>
          <a:lstStyle/>
          <a:p>
            <a:pPr marL="0" indent="0" algn="just" rtl="1">
              <a:buNone/>
            </a:pPr>
            <a:r>
              <a:rPr lang="ar-AE" b="1" dirty="0" smtClean="0"/>
              <a:t>س : ما هي استخدامات الإشعاع </a:t>
            </a:r>
            <a:r>
              <a:rPr lang="ar-AE" b="1" dirty="0"/>
              <a:t>الكهرومغناطيسي </a:t>
            </a:r>
            <a:r>
              <a:rPr lang="fr-FR" b="1" dirty="0"/>
              <a:t>  </a:t>
            </a:r>
            <a:r>
              <a:rPr lang="fr-FR" b="1" dirty="0" err="1"/>
              <a:t>Radioisotobes</a:t>
            </a:r>
            <a:r>
              <a:rPr lang="fr-FR" b="1" dirty="0"/>
              <a:t> </a:t>
            </a:r>
            <a:r>
              <a:rPr lang="ar-AE" b="1" dirty="0"/>
              <a:t>؟</a:t>
            </a:r>
            <a:endParaRPr lang="en-GB" dirty="0"/>
          </a:p>
          <a:p>
            <a:pPr algn="just" rtl="1"/>
            <a:r>
              <a:rPr lang="ar-AE" dirty="0" smtClean="0"/>
              <a:t>يستخدم في التشخيص والعلاج الطبي .</a:t>
            </a:r>
          </a:p>
          <a:p>
            <a:pPr algn="just" rtl="1"/>
            <a:r>
              <a:rPr lang="ar-AE" dirty="0" smtClean="0"/>
              <a:t>يستخدم في تحليل المعادن في التربة .</a:t>
            </a:r>
          </a:p>
          <a:p>
            <a:pPr algn="just" rtl="1"/>
            <a:r>
              <a:rPr lang="ar-AE" dirty="0" smtClean="0"/>
              <a:t>يستخدم في صناعة المعادن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796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الإشعاع الكهرومغناطيسي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 cap="rnd">
            <a:solidFill>
              <a:schemeClr val="tx2"/>
            </a:solidFill>
          </a:ln>
        </p:spPr>
        <p:txBody>
          <a:bodyPr/>
          <a:lstStyle/>
          <a:p>
            <a:pPr marL="0" indent="0" algn="just" rtl="1">
              <a:buNone/>
            </a:pPr>
            <a:r>
              <a:rPr lang="ar-AE" b="1" dirty="0" smtClean="0"/>
              <a:t>س : ما هي أضرار الإشعاع </a:t>
            </a:r>
            <a:r>
              <a:rPr lang="ar-AE" b="1" dirty="0"/>
              <a:t>الكهرومغناطيسي </a:t>
            </a:r>
            <a:r>
              <a:rPr lang="fr-FR" b="1" dirty="0"/>
              <a:t>  </a:t>
            </a:r>
            <a:r>
              <a:rPr lang="fr-FR" b="1" dirty="0" err="1"/>
              <a:t>Radioisotobes</a:t>
            </a:r>
            <a:r>
              <a:rPr lang="fr-FR" b="1" dirty="0"/>
              <a:t> </a:t>
            </a:r>
            <a:r>
              <a:rPr lang="ar-AE" b="1" dirty="0" smtClean="0"/>
              <a:t>؟</a:t>
            </a:r>
          </a:p>
          <a:p>
            <a:pPr algn="just" rtl="1"/>
            <a:r>
              <a:rPr lang="ar-AE" dirty="0"/>
              <a:t>إشعاع ألفا لا يخترق الجلد والأغشية لكن استنشاقه أو ابتلاعه يتلف الخلايا بسرعة .</a:t>
            </a:r>
            <a:endParaRPr lang="en-GB" dirty="0"/>
          </a:p>
          <a:p>
            <a:pPr algn="just" rtl="1"/>
            <a:r>
              <a:rPr lang="ar-AE" dirty="0"/>
              <a:t>أشعة بيتا تخترق الجلد وتسبب له الحروق .</a:t>
            </a:r>
            <a:endParaRPr lang="en-GB" dirty="0"/>
          </a:p>
          <a:p>
            <a:pPr algn="just" rtl="1"/>
            <a:r>
              <a:rPr lang="ar-AE" dirty="0"/>
              <a:t>اليود المشع يخترق الجسم إلى الغدة الدرقية فتمتصه لأنه يشبه اليود المستقر وهذا يسبب تلف الغدة الدرقية .</a:t>
            </a:r>
            <a:endParaRPr lang="en-GB" dirty="0"/>
          </a:p>
          <a:p>
            <a:pPr marL="0" indent="0" algn="just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796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rtl="1"/>
            <a:r>
              <a:rPr lang="ar-AE" dirty="0" smtClean="0"/>
              <a:t>أشعة ألفا لا تخترق الجلد والأغشية لكنها تتلف الخلايا فورا عند استنشاقها أو ابتلاعها .</a:t>
            </a:r>
            <a:endParaRPr lang="en-GB" dirty="0"/>
          </a:p>
        </p:txBody>
      </p:sp>
      <p:pic>
        <p:nvPicPr>
          <p:cNvPr id="4" name="Picture 3" descr="distanc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1450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849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الإشعاع الكهرومغناطيسي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 cap="rnd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r>
              <a:rPr lang="ar-AE" b="1" dirty="0" smtClean="0"/>
              <a:t>س : </a:t>
            </a:r>
            <a:r>
              <a:rPr lang="ar-SA" dirty="0"/>
              <a:t>كيف يفيد الإشعاع الكهرومغناطيسي في تشخيص وعلاج الأمراض </a:t>
            </a:r>
            <a:r>
              <a:rPr lang="ar-SA" dirty="0" smtClean="0"/>
              <a:t>؟</a:t>
            </a:r>
            <a:endParaRPr lang="ar-AE" dirty="0" smtClean="0"/>
          </a:p>
          <a:p>
            <a:pPr algn="just" rtl="1"/>
            <a:r>
              <a:rPr lang="ar-AE" dirty="0" smtClean="0"/>
              <a:t>يستخدم الإشعاع في </a:t>
            </a:r>
            <a:r>
              <a:rPr lang="ar-AE" dirty="0"/>
              <a:t>الكشف والتشخيص للأمراض في الجسم . وذلك باستخدام أجهزة الأشعة مثل </a:t>
            </a:r>
            <a:r>
              <a:rPr lang="en-GB" dirty="0"/>
              <a:t>CT </a:t>
            </a:r>
            <a:r>
              <a:rPr lang="ar-AE" dirty="0"/>
              <a:t> و </a:t>
            </a:r>
            <a:r>
              <a:rPr lang="en-GB" dirty="0"/>
              <a:t> PET </a:t>
            </a:r>
            <a:r>
              <a:rPr lang="ar-AE" dirty="0"/>
              <a:t> ،حيث أن إشعاع النظائر قادر على تحديد الخلايا المريضة في الجسم </a:t>
            </a:r>
            <a:r>
              <a:rPr lang="ar-AE" dirty="0" smtClean="0"/>
              <a:t>.</a:t>
            </a:r>
          </a:p>
          <a:p>
            <a:pPr algn="just" rtl="1"/>
            <a:r>
              <a:rPr lang="ar-AE" dirty="0" smtClean="0"/>
              <a:t>يستخدم الإشعاع في علاج الأورام السرطانية من خلال تحديد أبعاد الورم وإرسال إشعاع مركز على خلايا الورم بحيث يدمر الإشعاع الخلايا ويمنعها من التكاثر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855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AE" dirty="0" smtClean="0"/>
              <a:t>الأس الهيدروجيني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38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AE" b="1" u="sng" dirty="0" smtClean="0"/>
              <a:t>الأس الهيدروجيني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 cap="rnd">
            <a:solidFill>
              <a:schemeClr val="tx2"/>
            </a:solidFill>
          </a:ln>
        </p:spPr>
        <p:txBody>
          <a:bodyPr/>
          <a:lstStyle/>
          <a:p>
            <a:pPr algn="just" rtl="1"/>
            <a:r>
              <a:rPr lang="ar-AE" dirty="0"/>
              <a:t>الحرفان </a:t>
            </a:r>
            <a:r>
              <a:rPr lang="en-GB" dirty="0"/>
              <a:t>PH</a:t>
            </a:r>
            <a:r>
              <a:rPr lang="ar-AE" dirty="0"/>
              <a:t> يرمزان إلى كلمتي </a:t>
            </a:r>
            <a:r>
              <a:rPr lang="en-GB" dirty="0"/>
              <a:t>Power of Hydrogen</a:t>
            </a:r>
            <a:r>
              <a:rPr lang="ar-AE" dirty="0"/>
              <a:t> ،أي كمية بروتونات الهيدروجين التي تنبعث عند وضع المادة في محلول الماء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898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AE" u="sng" dirty="0" smtClean="0"/>
              <a:t>مراجعة</a:t>
            </a:r>
          </a:p>
          <a:p>
            <a:pPr marL="0" indent="0" algn="r" rtl="1">
              <a:buNone/>
            </a:pPr>
            <a:r>
              <a:rPr lang="ar-SA" u="sng" dirty="0" smtClean="0"/>
              <a:t>أكملي الفراغات التالية :</a:t>
            </a:r>
            <a:endParaRPr lang="en-US" dirty="0" smtClean="0"/>
          </a:p>
          <a:p>
            <a:pPr marL="0" indent="0" algn="r" rtl="1">
              <a:buNone/>
            </a:pPr>
            <a:r>
              <a:rPr lang="ar-SA" dirty="0" smtClean="0"/>
              <a:t>1- </a:t>
            </a:r>
            <a:r>
              <a:rPr lang="ar-AE" dirty="0" smtClean="0"/>
              <a:t>يتجاذب الصوديوم والكلور مكونان رابطة .........</a:t>
            </a:r>
          </a:p>
          <a:p>
            <a:pPr marL="0" indent="0" algn="r" rtl="1">
              <a:buNone/>
            </a:pPr>
            <a:r>
              <a:rPr lang="ar-AE" dirty="0" smtClean="0"/>
              <a:t>2</a:t>
            </a:r>
            <a:r>
              <a:rPr lang="ar-SA" dirty="0" smtClean="0"/>
              <a:t>- </a:t>
            </a:r>
            <a:r>
              <a:rPr lang="ar-AE" dirty="0" smtClean="0"/>
              <a:t>هناك نوعان من الروابط التساهمية هما :  ...................و ...........</a:t>
            </a:r>
          </a:p>
          <a:p>
            <a:pPr marL="0" indent="0" algn="r" rtl="1">
              <a:buNone/>
            </a:pPr>
            <a:r>
              <a:rPr lang="ar-AE" dirty="0" smtClean="0"/>
              <a:t>3</a:t>
            </a:r>
            <a:r>
              <a:rPr lang="ar-SA" dirty="0" smtClean="0"/>
              <a:t>- </a:t>
            </a:r>
            <a:r>
              <a:rPr lang="ar-SA" dirty="0"/>
              <a:t>عناصر فلزات</a:t>
            </a:r>
            <a:r>
              <a:rPr lang="ar-SA" b="1" u="sng" dirty="0"/>
              <a:t> </a:t>
            </a:r>
            <a:r>
              <a:rPr lang="ar-AE" b="1" dirty="0">
                <a:solidFill>
                  <a:srgbClr val="FF0000"/>
                </a:solidFill>
              </a:rPr>
              <a:t>...............</a:t>
            </a:r>
            <a:r>
              <a:rPr lang="ar-SA" dirty="0">
                <a:solidFill>
                  <a:srgbClr val="FF0000"/>
                </a:solidFill>
              </a:rPr>
              <a:t> إ</a:t>
            </a:r>
            <a:r>
              <a:rPr lang="ar-SA" dirty="0"/>
              <a:t>لكترون  ، عناصر لا فلزات</a:t>
            </a:r>
            <a:r>
              <a:rPr lang="ar-AE" b="1" dirty="0"/>
              <a:t>................</a:t>
            </a:r>
            <a:r>
              <a:rPr lang="ar-SA" dirty="0"/>
              <a:t>إلكترون .</a:t>
            </a:r>
            <a:endParaRPr lang="en-US" dirty="0"/>
          </a:p>
          <a:p>
            <a:pPr marL="0" lvl="0" indent="0" algn="r" rtl="1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SA" dirty="0" smtClean="0"/>
              <a:t> 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>
            <a:off x="4572000" y="838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228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مقياس الأس الهيدروجيني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ar-AE" sz="2600" u="heavy" dirty="0" smtClean="0"/>
          </a:p>
          <a:p>
            <a:pPr marL="0" indent="0">
              <a:buNone/>
            </a:pPr>
            <a:endParaRPr lang="ar-AE" sz="2600" u="heavy" dirty="0"/>
          </a:p>
          <a:p>
            <a:pPr marL="0" indent="0">
              <a:buNone/>
            </a:pPr>
            <a:r>
              <a:rPr lang="ar-AE" sz="2600" u="heavy" dirty="0" smtClean="0"/>
              <a:t>0    1    2     3    4   5   6   7   8   9   10  11   12   13   14</a:t>
            </a:r>
          </a:p>
          <a:p>
            <a:pPr marL="0" indent="0">
              <a:buNone/>
            </a:pPr>
            <a:endParaRPr lang="ar-AE" sz="2600" u="heavy" dirty="0"/>
          </a:p>
          <a:p>
            <a:pPr marL="0" indent="0">
              <a:buNone/>
            </a:pPr>
            <a:endParaRPr lang="ar-AE" sz="2600" u="heavy" dirty="0" smtClean="0"/>
          </a:p>
          <a:p>
            <a:pPr algn="just" rtl="1"/>
            <a:r>
              <a:rPr lang="ar-AE" sz="2800" dirty="0"/>
              <a:t>-إذا قل الأس الهيدروجيني عن 7 فالمادة تفقد الهيدرووجين عند وضعها في الماء ،أي أنها تصنف من الأحماض .</a:t>
            </a:r>
            <a:endParaRPr lang="en-GB" sz="2800" dirty="0"/>
          </a:p>
          <a:p>
            <a:pPr algn="just" rtl="1"/>
            <a:r>
              <a:rPr lang="ar-AE" sz="2800" dirty="0"/>
              <a:t>-إذا زاد الأس الهيدروجيني عن 7 فالمادة تكسب الهيدروجين ولا تفقده عند وضعها في الماء ،وتصنف من القواعد .</a:t>
            </a:r>
            <a:endParaRPr lang="en-GB" sz="2800" dirty="0"/>
          </a:p>
          <a:p>
            <a:pPr marL="0" indent="0" algn="just" rtl="1">
              <a:buNone/>
            </a:pPr>
            <a:endParaRPr lang="en-GB" sz="2600" u="heavy" dirty="0"/>
          </a:p>
        </p:txBody>
      </p:sp>
      <p:sp>
        <p:nvSpPr>
          <p:cNvPr id="4" name="Oval 3"/>
          <p:cNvSpPr/>
          <p:nvPr/>
        </p:nvSpPr>
        <p:spPr>
          <a:xfrm>
            <a:off x="4495800" y="3124200"/>
            <a:ext cx="381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47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phscale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013200" y="1295400"/>
            <a:ext cx="5130800" cy="520223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72795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مقياس الأس الهيدروجيني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ar-AE" sz="2600" u="heavy" dirty="0" smtClean="0"/>
          </a:p>
          <a:p>
            <a:pPr marL="0" indent="0">
              <a:buNone/>
            </a:pPr>
            <a:endParaRPr lang="ar-AE" sz="2600" u="heavy" dirty="0"/>
          </a:p>
          <a:p>
            <a:pPr marL="0" indent="0">
              <a:buNone/>
            </a:pPr>
            <a:r>
              <a:rPr lang="ar-AE" sz="2600" u="heavy" dirty="0" smtClean="0"/>
              <a:t>0    1    2     3    4   5   6   7   8   9   10  11   12   13   14</a:t>
            </a:r>
          </a:p>
          <a:p>
            <a:pPr marL="0" indent="0">
              <a:buNone/>
            </a:pPr>
            <a:endParaRPr lang="ar-AE" sz="2600" u="heavy" dirty="0" smtClean="0"/>
          </a:p>
          <a:p>
            <a:pPr marL="0" indent="0">
              <a:buNone/>
            </a:pPr>
            <a:endParaRPr lang="ar-AE" sz="2600" u="heavy" dirty="0" smtClean="0"/>
          </a:p>
          <a:p>
            <a:pPr marL="0" indent="0">
              <a:buNone/>
            </a:pPr>
            <a:r>
              <a:rPr lang="ar-AE" sz="2600" u="heavy" dirty="0"/>
              <a:t>0    1    2     3    4   5   6   7   8   9   10  11   12   13   14</a:t>
            </a:r>
          </a:p>
          <a:p>
            <a:pPr marL="0" indent="0">
              <a:buNone/>
            </a:pPr>
            <a:endParaRPr lang="ar-AE" sz="2600" u="heavy" dirty="0" smtClean="0"/>
          </a:p>
          <a:p>
            <a:pPr marL="0" indent="0">
              <a:buNone/>
            </a:pPr>
            <a:endParaRPr lang="ar-AE" sz="2600" u="heavy" dirty="0"/>
          </a:p>
          <a:p>
            <a:pPr marL="0" indent="0">
              <a:buNone/>
            </a:pPr>
            <a:r>
              <a:rPr lang="ar-AE" sz="2600" u="heavy" dirty="0"/>
              <a:t>0    1    2     3    4   5   6   7   8   9   10  11   12   13   14</a:t>
            </a:r>
          </a:p>
          <a:p>
            <a:pPr marL="0" indent="0">
              <a:buNone/>
            </a:pPr>
            <a:endParaRPr lang="ar-AE" sz="2600" u="heavy" dirty="0"/>
          </a:p>
          <a:p>
            <a:pPr marL="0" indent="0">
              <a:buNone/>
            </a:pPr>
            <a:endParaRPr lang="ar-AE" sz="2600" u="heavy" dirty="0" smtClean="0"/>
          </a:p>
          <a:p>
            <a:pPr marL="0" indent="0" algn="just" rtl="1">
              <a:buNone/>
            </a:pPr>
            <a:endParaRPr lang="en-GB" sz="2600" u="heavy" dirty="0"/>
          </a:p>
        </p:txBody>
      </p:sp>
      <p:sp>
        <p:nvSpPr>
          <p:cNvPr id="4" name="Oval 3"/>
          <p:cNvSpPr/>
          <p:nvPr/>
        </p:nvSpPr>
        <p:spPr>
          <a:xfrm>
            <a:off x="4495800" y="3124200"/>
            <a:ext cx="381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200400" y="31242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10 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705100" y="4495800"/>
            <a:ext cx="990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100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197331" y="6019800"/>
            <a:ext cx="153646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1000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562600" y="3167149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10 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5562600" y="4513811"/>
            <a:ext cx="990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100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5562600" y="6019800"/>
            <a:ext cx="1676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1000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366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الأس الهيدروجيني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 cap="rnd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just" rtl="1"/>
            <a:r>
              <a:rPr lang="ar-AE" dirty="0" smtClean="0"/>
              <a:t>كل </a:t>
            </a:r>
            <a:r>
              <a:rPr lang="ar-AE" dirty="0"/>
              <a:t>درجة في مقياس الأس الهيدروجيني تختلف عما قبلها عشر مرات .</a:t>
            </a:r>
            <a:endParaRPr lang="en-GB" dirty="0"/>
          </a:p>
          <a:p>
            <a:pPr algn="just" rtl="1"/>
            <a:endParaRPr lang="ar-AE" dirty="0" smtClean="0"/>
          </a:p>
          <a:p>
            <a:pPr algn="just" rtl="1"/>
            <a:endParaRPr lang="ar-AE" dirty="0"/>
          </a:p>
          <a:p>
            <a:pPr algn="just" rtl="1"/>
            <a:r>
              <a:rPr lang="ar-AE" dirty="0" smtClean="0"/>
              <a:t>س: ما هو الفرق بين كل من الأحماض التالية :</a:t>
            </a:r>
          </a:p>
          <a:p>
            <a:pPr lvl="1" algn="just" rtl="1"/>
            <a:r>
              <a:rPr lang="ar-AE" dirty="0" smtClean="0"/>
              <a:t>حمض درجة الأس الهيدروجيني له = 6</a:t>
            </a:r>
          </a:p>
          <a:p>
            <a:pPr lvl="1" algn="just" rtl="1"/>
            <a:r>
              <a:rPr lang="ar-AE" dirty="0" smtClean="0"/>
              <a:t>حمض </a:t>
            </a:r>
            <a:r>
              <a:rPr lang="ar-AE" dirty="0"/>
              <a:t>درجة الأس </a:t>
            </a:r>
            <a:r>
              <a:rPr lang="ar-AE" dirty="0" smtClean="0"/>
              <a:t>الهيدروجيني </a:t>
            </a:r>
            <a:r>
              <a:rPr lang="ar-AE" dirty="0"/>
              <a:t>له = </a:t>
            </a:r>
            <a:r>
              <a:rPr lang="ar-AE" dirty="0" smtClean="0"/>
              <a:t>4</a:t>
            </a:r>
            <a:endParaRPr lang="ar-AE" dirty="0"/>
          </a:p>
          <a:p>
            <a:pPr marL="457200" lvl="1" indent="0" algn="just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898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AE" dirty="0" smtClean="0"/>
              <a:t>الأحماض والقواعد والأملاح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63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8600"/>
            <a:ext cx="8534400" cy="2209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b="1" dirty="0" err="1" smtClean="0">
                <a:solidFill>
                  <a:schemeClr val="tx1"/>
                </a:solidFill>
              </a:rPr>
              <a:t>HCl</a:t>
            </a:r>
            <a:r>
              <a:rPr lang="en-GB" sz="2600" b="1" dirty="0" smtClean="0">
                <a:solidFill>
                  <a:schemeClr val="tx1"/>
                </a:solidFill>
              </a:rPr>
              <a:t>       +      H</a:t>
            </a:r>
            <a:r>
              <a:rPr lang="en-GB" sz="1600" b="1" dirty="0" smtClean="0">
                <a:solidFill>
                  <a:schemeClr val="tx1"/>
                </a:solidFill>
              </a:rPr>
              <a:t>2</a:t>
            </a:r>
            <a:r>
              <a:rPr lang="en-GB" sz="2600" b="1" dirty="0" smtClean="0">
                <a:solidFill>
                  <a:schemeClr val="tx1"/>
                </a:solidFill>
              </a:rPr>
              <a:t>O      =        </a:t>
            </a:r>
            <a:r>
              <a:rPr lang="en-GB" sz="2600" b="1" dirty="0" smtClean="0">
                <a:solidFill>
                  <a:schemeClr val="tx1"/>
                </a:solidFill>
              </a:rPr>
              <a:t>H</a:t>
            </a:r>
            <a:r>
              <a:rPr lang="ar-AE" sz="1600" b="1" dirty="0">
                <a:solidFill>
                  <a:schemeClr val="tx1"/>
                </a:solidFill>
              </a:rPr>
              <a:t>2</a:t>
            </a:r>
            <a:r>
              <a:rPr lang="en-GB" sz="2600" b="1" dirty="0" smtClean="0">
                <a:solidFill>
                  <a:schemeClr val="tx1"/>
                </a:solidFill>
              </a:rPr>
              <a:t>O      +   </a:t>
            </a:r>
            <a:r>
              <a:rPr lang="fr-FR" sz="2600" b="1" dirty="0" smtClean="0">
                <a:solidFill>
                  <a:schemeClr val="tx1"/>
                </a:solidFill>
              </a:rPr>
              <a:t>H      </a:t>
            </a:r>
            <a:r>
              <a:rPr lang="en-GB" sz="2600" b="1" dirty="0" smtClean="0">
                <a:solidFill>
                  <a:schemeClr val="tx1"/>
                </a:solidFill>
              </a:rPr>
              <a:t>+       Cl</a:t>
            </a:r>
            <a:r>
              <a:rPr lang="ar-AE" sz="2600" b="1" dirty="0" smtClean="0">
                <a:solidFill>
                  <a:schemeClr val="tx1"/>
                </a:solidFill>
              </a:rPr>
              <a:t> </a:t>
            </a:r>
            <a:endParaRPr lang="en-GB" sz="2600" b="1" dirty="0" smtClean="0">
              <a:solidFill>
                <a:schemeClr val="tx1"/>
              </a:solidFill>
            </a:endParaRPr>
          </a:p>
          <a:p>
            <a:r>
              <a:rPr lang="en-GB" sz="2600" b="1" dirty="0">
                <a:solidFill>
                  <a:schemeClr val="tx1"/>
                </a:solidFill>
              </a:rPr>
              <a:t>	</a:t>
            </a:r>
            <a:endParaRPr lang="en-GB" sz="2600" b="1" dirty="0" smtClean="0">
              <a:solidFill>
                <a:schemeClr val="tx1"/>
              </a:solidFill>
            </a:endParaRPr>
          </a:p>
          <a:p>
            <a:endParaRPr lang="en-GB" sz="2600" b="1" dirty="0" smtClean="0">
              <a:solidFill>
                <a:schemeClr val="tx1"/>
              </a:solidFill>
            </a:endParaRPr>
          </a:p>
          <a:p>
            <a:r>
              <a:rPr lang="en-GB" sz="2600" b="1" dirty="0">
                <a:solidFill>
                  <a:schemeClr val="tx1"/>
                </a:solidFill>
              </a:rPr>
              <a:t>	</a:t>
            </a:r>
            <a:r>
              <a:rPr lang="en-GB" sz="2600" b="1" dirty="0" smtClean="0">
                <a:solidFill>
                  <a:schemeClr val="tx1"/>
                </a:solidFill>
              </a:rPr>
              <a:t>H             CL</a:t>
            </a:r>
            <a:endParaRPr lang="en-GB" sz="2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2590800"/>
            <a:ext cx="8610600" cy="2743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b="1" dirty="0" err="1" smtClean="0">
                <a:solidFill>
                  <a:schemeClr val="tx1"/>
                </a:solidFill>
              </a:rPr>
              <a:t>NaOH</a:t>
            </a:r>
            <a:r>
              <a:rPr lang="en-GB" sz="2600" b="1" dirty="0" smtClean="0">
                <a:solidFill>
                  <a:schemeClr val="tx1"/>
                </a:solidFill>
              </a:rPr>
              <a:t>       +      H</a:t>
            </a:r>
            <a:r>
              <a:rPr lang="en-GB" sz="1600" b="1" dirty="0" smtClean="0">
                <a:solidFill>
                  <a:schemeClr val="tx1"/>
                </a:solidFill>
              </a:rPr>
              <a:t>2</a:t>
            </a:r>
            <a:r>
              <a:rPr lang="en-GB" sz="2600" b="1" dirty="0" smtClean="0">
                <a:solidFill>
                  <a:schemeClr val="tx1"/>
                </a:solidFill>
              </a:rPr>
              <a:t>O					</a:t>
            </a:r>
          </a:p>
          <a:p>
            <a:pPr algn="ctr"/>
            <a:endParaRPr lang="en-GB" sz="2600" b="1" dirty="0">
              <a:solidFill>
                <a:schemeClr val="tx1"/>
              </a:solidFill>
            </a:endParaRPr>
          </a:p>
          <a:p>
            <a:pPr algn="ctr"/>
            <a:endParaRPr lang="en-GB" sz="2600" b="1" dirty="0" smtClean="0">
              <a:solidFill>
                <a:schemeClr val="tx1"/>
              </a:solidFill>
            </a:endParaRPr>
          </a:p>
          <a:p>
            <a:r>
              <a:rPr lang="en-GB" sz="2600" b="1" dirty="0" smtClean="0">
                <a:solidFill>
                  <a:schemeClr val="tx1"/>
                </a:solidFill>
              </a:rPr>
              <a:t>	Na          OH +  H</a:t>
            </a:r>
          </a:p>
          <a:p>
            <a:r>
              <a:rPr lang="en-GB" sz="2600" b="1" dirty="0">
                <a:solidFill>
                  <a:schemeClr val="tx1"/>
                </a:solidFill>
              </a:rPr>
              <a:t>		 </a:t>
            </a:r>
            <a:r>
              <a:rPr lang="en-GB" sz="2600" b="1" dirty="0" smtClean="0">
                <a:solidFill>
                  <a:schemeClr val="tx1"/>
                </a:solidFill>
              </a:rPr>
              <a:t>      H</a:t>
            </a:r>
            <a:r>
              <a:rPr lang="en-GB" sz="1600" b="1" dirty="0" smtClean="0">
                <a:solidFill>
                  <a:schemeClr val="tx1"/>
                </a:solidFill>
              </a:rPr>
              <a:t>2</a:t>
            </a:r>
            <a:r>
              <a:rPr lang="en-GB" sz="2600" b="1" dirty="0" smtClean="0">
                <a:solidFill>
                  <a:schemeClr val="tx1"/>
                </a:solidFill>
              </a:rPr>
              <a:t>O</a:t>
            </a:r>
            <a:endParaRPr lang="en-GB" sz="2600" b="1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165498" y="1028700"/>
            <a:ext cx="381000" cy="6096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524000" y="1028700"/>
            <a:ext cx="381000" cy="63175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493874" y="3429000"/>
            <a:ext cx="190500" cy="84927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05000" y="3429000"/>
            <a:ext cx="641498" cy="84927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338624" y="3581400"/>
            <a:ext cx="547576" cy="79611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95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8600"/>
            <a:ext cx="8534400" cy="2209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b="1" dirty="0" err="1" smtClean="0">
                <a:solidFill>
                  <a:schemeClr val="tx1"/>
                </a:solidFill>
              </a:rPr>
              <a:t>HCl</a:t>
            </a:r>
            <a:r>
              <a:rPr lang="en-GB" sz="2600" b="1" dirty="0" smtClean="0">
                <a:solidFill>
                  <a:schemeClr val="tx1"/>
                </a:solidFill>
              </a:rPr>
              <a:t>       +      </a:t>
            </a:r>
            <a:r>
              <a:rPr lang="en-GB" sz="2600" b="1" dirty="0" err="1" smtClean="0">
                <a:solidFill>
                  <a:schemeClr val="tx1"/>
                </a:solidFill>
              </a:rPr>
              <a:t>NaOH</a:t>
            </a:r>
            <a:r>
              <a:rPr lang="en-GB" sz="2600" b="1" dirty="0" smtClean="0">
                <a:solidFill>
                  <a:schemeClr val="tx1"/>
                </a:solidFill>
              </a:rPr>
              <a:t>      =        H</a:t>
            </a:r>
            <a:r>
              <a:rPr lang="en-GB" sz="1600" b="1" dirty="0">
                <a:solidFill>
                  <a:schemeClr val="tx1"/>
                </a:solidFill>
              </a:rPr>
              <a:t>2</a:t>
            </a:r>
            <a:r>
              <a:rPr lang="en-GB" sz="2600" b="1" dirty="0" smtClean="0">
                <a:solidFill>
                  <a:schemeClr val="tx1"/>
                </a:solidFill>
              </a:rPr>
              <a:t>O       +       </a:t>
            </a:r>
            <a:r>
              <a:rPr lang="en-GB" sz="2600" b="1" dirty="0" err="1" smtClean="0">
                <a:solidFill>
                  <a:schemeClr val="tx1"/>
                </a:solidFill>
              </a:rPr>
              <a:t>NaCl</a:t>
            </a:r>
            <a:endParaRPr lang="en-GB" sz="2600" b="1" dirty="0" smtClean="0">
              <a:solidFill>
                <a:schemeClr val="tx1"/>
              </a:solidFill>
            </a:endParaRPr>
          </a:p>
          <a:p>
            <a:r>
              <a:rPr lang="en-GB" sz="2600" b="1" dirty="0">
                <a:solidFill>
                  <a:schemeClr val="tx1"/>
                </a:solidFill>
              </a:rPr>
              <a:t>	</a:t>
            </a:r>
            <a:endParaRPr lang="en-GB" sz="2600" b="1" dirty="0" smtClean="0">
              <a:solidFill>
                <a:schemeClr val="tx1"/>
              </a:solidFill>
            </a:endParaRPr>
          </a:p>
          <a:p>
            <a:endParaRPr lang="en-GB" sz="2600" b="1" dirty="0" smtClean="0">
              <a:solidFill>
                <a:schemeClr val="tx1"/>
              </a:solidFill>
            </a:endParaRPr>
          </a:p>
          <a:p>
            <a:r>
              <a:rPr lang="en-GB" sz="2600" b="1" dirty="0">
                <a:solidFill>
                  <a:schemeClr val="tx1"/>
                </a:solidFill>
              </a:rPr>
              <a:t>	</a:t>
            </a:r>
            <a:r>
              <a:rPr lang="en-GB" sz="2600" b="1" dirty="0" smtClean="0">
                <a:solidFill>
                  <a:schemeClr val="tx1"/>
                </a:solidFill>
              </a:rPr>
              <a:t>H+             CL-       Na+    OH- </a:t>
            </a:r>
            <a:endParaRPr lang="en-GB" sz="2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2590800"/>
            <a:ext cx="8610600" cy="2743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b="1" dirty="0" smtClean="0">
                <a:solidFill>
                  <a:schemeClr val="tx1"/>
                </a:solidFill>
              </a:rPr>
              <a:t>	</a:t>
            </a:r>
            <a:r>
              <a:rPr lang="en-GB" sz="2600" b="1" dirty="0" err="1" smtClean="0">
                <a:solidFill>
                  <a:schemeClr val="tx1"/>
                </a:solidFill>
              </a:rPr>
              <a:t>HCl</a:t>
            </a:r>
            <a:r>
              <a:rPr lang="en-GB" sz="2600" b="1" dirty="0" smtClean="0">
                <a:solidFill>
                  <a:schemeClr val="tx1"/>
                </a:solidFill>
              </a:rPr>
              <a:t>   +            Mg      =           MgCl2    +     H					</a:t>
            </a:r>
          </a:p>
          <a:p>
            <a:pPr algn="ctr"/>
            <a:endParaRPr lang="en-GB" sz="2600" b="1" dirty="0">
              <a:solidFill>
                <a:schemeClr val="tx1"/>
              </a:solidFill>
            </a:endParaRPr>
          </a:p>
          <a:p>
            <a:pPr algn="ctr"/>
            <a:endParaRPr lang="en-GB" sz="2600" b="1" dirty="0" smtClean="0">
              <a:solidFill>
                <a:schemeClr val="tx1"/>
              </a:solidFill>
            </a:endParaRPr>
          </a:p>
          <a:p>
            <a:r>
              <a:rPr lang="en-GB" sz="2600" b="1" dirty="0" smtClean="0">
                <a:solidFill>
                  <a:schemeClr val="tx1"/>
                </a:solidFill>
              </a:rPr>
              <a:t>	H+         Cl-</a:t>
            </a:r>
            <a:r>
              <a:rPr lang="en-GB" sz="2600" b="1" dirty="0">
                <a:solidFill>
                  <a:schemeClr val="tx1"/>
                </a:solidFill>
              </a:rPr>
              <a:t>	</a:t>
            </a:r>
            <a:r>
              <a:rPr lang="en-GB" sz="2600" b="1" dirty="0" smtClean="0">
                <a:solidFill>
                  <a:schemeClr val="tx1"/>
                </a:solidFill>
              </a:rPr>
              <a:t>Mg</a:t>
            </a:r>
            <a:r>
              <a:rPr lang="en-GB" sz="2600" b="1" dirty="0" smtClean="0">
                <a:solidFill>
                  <a:schemeClr val="tx1"/>
                </a:solidFill>
              </a:rPr>
              <a:t>++</a:t>
            </a:r>
            <a:r>
              <a:rPr lang="en-GB" sz="2600" b="1" dirty="0">
                <a:solidFill>
                  <a:schemeClr val="tx1"/>
                </a:solidFill>
              </a:rPr>
              <a:t>	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165498" y="1028700"/>
            <a:ext cx="381000" cy="6096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524000" y="1028700"/>
            <a:ext cx="381000" cy="63175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493874" y="3429000"/>
            <a:ext cx="190500" cy="84927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05000" y="3429000"/>
            <a:ext cx="641498" cy="84927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338624" y="3581400"/>
            <a:ext cx="90376" cy="79611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429000" y="1017624"/>
            <a:ext cx="381000" cy="64282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810000" y="934557"/>
            <a:ext cx="685800" cy="64282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934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الأحماض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 cap="rnd">
            <a:solidFill>
              <a:schemeClr val="tx2"/>
            </a:solidFill>
          </a:ln>
        </p:spPr>
        <p:txBody>
          <a:bodyPr/>
          <a:lstStyle/>
          <a:p>
            <a:pPr marL="0" indent="0" algn="just" rtl="1">
              <a:buNone/>
            </a:pPr>
            <a:r>
              <a:rPr lang="en-GB" b="1" u="sng" dirty="0"/>
              <a:t>1</a:t>
            </a:r>
            <a:r>
              <a:rPr lang="ar-AE" b="1" u="sng" dirty="0" smtClean="0"/>
              <a:t>-الأحماض </a:t>
            </a:r>
            <a:r>
              <a:rPr lang="en-GB" b="1" u="sng" dirty="0"/>
              <a:t>Acids </a:t>
            </a:r>
            <a:r>
              <a:rPr lang="ar-AE" b="1" u="sng" dirty="0"/>
              <a:t> :</a:t>
            </a:r>
            <a:endParaRPr lang="en-GB" u="sng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AE" dirty="0" smtClean="0"/>
              <a:t>هي </a:t>
            </a:r>
            <a:r>
              <a:rPr lang="ar-AE" dirty="0"/>
              <a:t>مواد تخسر بروتونات الهيدروجين عند وضعها في الماء .</a:t>
            </a:r>
            <a:endParaRPr lang="en-GB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AE" dirty="0" smtClean="0"/>
              <a:t>تتفاعل </a:t>
            </a:r>
            <a:r>
              <a:rPr lang="ar-AE" dirty="0"/>
              <a:t>مع القواعد لتعطي ماء + ملح .</a:t>
            </a:r>
            <a:endParaRPr lang="en-GB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AE" dirty="0" smtClean="0"/>
              <a:t>لها </a:t>
            </a:r>
            <a:r>
              <a:rPr lang="ar-AE" dirty="0"/>
              <a:t>طعم حامض </a:t>
            </a:r>
            <a:endParaRPr lang="en-GB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AE" dirty="0" smtClean="0"/>
              <a:t>تغير </a:t>
            </a:r>
            <a:r>
              <a:rPr lang="ar-AE" dirty="0"/>
              <a:t>لون الكاشف </a:t>
            </a:r>
            <a:r>
              <a:rPr lang="ar-AE" dirty="0" smtClean="0"/>
              <a:t>إلى اللون الأحمر بدرجاته .</a:t>
            </a:r>
            <a:endParaRPr lang="en-GB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AE" dirty="0" smtClean="0"/>
              <a:t>تتفاعل </a:t>
            </a:r>
            <a:r>
              <a:rPr lang="ar-AE" dirty="0"/>
              <a:t>مع الكثير من المعادن وتطلق غاز الهيدروجين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898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القواعد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 cap="rnd">
            <a:solidFill>
              <a:schemeClr val="tx2"/>
            </a:solidFill>
          </a:ln>
        </p:spPr>
        <p:txBody>
          <a:bodyPr/>
          <a:lstStyle/>
          <a:p>
            <a:pPr marL="0" indent="0" algn="just" rtl="1">
              <a:buNone/>
            </a:pPr>
            <a:r>
              <a:rPr lang="ar-AE" b="1" u="sng" dirty="0" smtClean="0"/>
              <a:t>القواعد (القلويات) </a:t>
            </a:r>
            <a:r>
              <a:rPr lang="en-GB" b="1" u="sng" dirty="0" smtClean="0"/>
              <a:t>Bases</a:t>
            </a:r>
            <a:r>
              <a:rPr lang="ar-AE" b="1" u="sng" dirty="0" smtClean="0"/>
              <a:t>:</a:t>
            </a:r>
            <a:endParaRPr lang="en-GB" b="1" u="sng" dirty="0" smtClean="0"/>
          </a:p>
          <a:p>
            <a:pPr marL="514350" indent="-514350" algn="just" rtl="1">
              <a:buFont typeface="+mj-lt"/>
              <a:buAutoNum type="arabicPeriod"/>
            </a:pPr>
            <a:r>
              <a:rPr lang="ar-AE" dirty="0" smtClean="0"/>
              <a:t>تكسب </a:t>
            </a:r>
            <a:r>
              <a:rPr lang="ar-AE" dirty="0"/>
              <a:t>بروتونات هيدروجين </a:t>
            </a:r>
            <a:r>
              <a:rPr lang="ar-AE" dirty="0" smtClean="0"/>
              <a:t>عند </a:t>
            </a:r>
            <a:r>
              <a:rPr lang="ar-AE" dirty="0"/>
              <a:t>وضعها في الماء .</a:t>
            </a:r>
            <a:endParaRPr lang="en-GB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AE" dirty="0" smtClean="0"/>
              <a:t>تتفاعل </a:t>
            </a:r>
            <a:r>
              <a:rPr lang="ar-AE" dirty="0"/>
              <a:t>مع الأحماض لتنتج ماء + ملح .</a:t>
            </a:r>
            <a:endParaRPr lang="en-GB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AE" dirty="0" smtClean="0"/>
              <a:t>للمحاليل القاعدية طعم </a:t>
            </a:r>
            <a:r>
              <a:rPr lang="ar-AE" dirty="0"/>
              <a:t>مر .</a:t>
            </a:r>
            <a:endParaRPr lang="en-GB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AE" dirty="0" smtClean="0"/>
              <a:t>ملمسها </a:t>
            </a:r>
            <a:r>
              <a:rPr lang="ar-AE" dirty="0"/>
              <a:t>أملس شديد الانزلاق .</a:t>
            </a:r>
            <a:endParaRPr lang="en-GB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AE" dirty="0" smtClean="0"/>
              <a:t>تغير </a:t>
            </a:r>
            <a:r>
              <a:rPr lang="ar-AE" dirty="0"/>
              <a:t>لون الكاشف </a:t>
            </a:r>
            <a:r>
              <a:rPr lang="ar-AE" dirty="0" smtClean="0"/>
              <a:t>إلى اللون الأزرق بدرجاته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898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الأملاح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 cap="rnd">
            <a:solidFill>
              <a:schemeClr val="tx2"/>
            </a:solidFill>
          </a:ln>
        </p:spPr>
        <p:txBody>
          <a:bodyPr/>
          <a:lstStyle/>
          <a:p>
            <a:pPr algn="just" rtl="1"/>
            <a:r>
              <a:rPr lang="ar-AE" dirty="0"/>
              <a:t>هي مواد تتكون نتيجة تفاعل الأحماض مع القواعد .</a:t>
            </a:r>
            <a:endParaRPr lang="en-GB" dirty="0"/>
          </a:p>
          <a:p>
            <a:pPr algn="just" rtl="1"/>
            <a:r>
              <a:rPr lang="ar-AE" dirty="0"/>
              <a:t>ليس لدى الأملاح قدرة على إطلاق الهيدروجين أو اكتساب الأكسجين . </a:t>
            </a:r>
            <a:endParaRPr lang="en-GB" dirty="0"/>
          </a:p>
          <a:p>
            <a:pPr algn="just" rtl="1"/>
            <a:r>
              <a:rPr lang="ar-AE" dirty="0"/>
              <a:t>عند ذوبان الأملاح في الماء تتفكك الروابط الأيونية فيها بالكلية وتتحول إلى أيونات سالبة وموجبة.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898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أهداف المحاضرة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 cap="rnd">
            <a:solidFill>
              <a:schemeClr val="tx2"/>
            </a:solidFill>
          </a:ln>
        </p:spPr>
        <p:txBody>
          <a:bodyPr/>
          <a:lstStyle/>
          <a:p>
            <a:pPr algn="r" rtl="1"/>
            <a:r>
              <a:rPr lang="ar-AE" dirty="0" smtClean="0"/>
              <a:t>التعريف بالعدد الكتلي والعدد الذري والوزن الذري </a:t>
            </a:r>
          </a:p>
          <a:p>
            <a:pPr algn="r" rtl="1"/>
            <a:r>
              <a:rPr lang="ar-AE" dirty="0" smtClean="0"/>
              <a:t>التعريف بالنظائر والإشعاع الكهرومغناطيسي </a:t>
            </a:r>
          </a:p>
          <a:p>
            <a:pPr algn="r" rtl="1"/>
            <a:r>
              <a:rPr lang="ar-AE" dirty="0" smtClean="0"/>
              <a:t>التعريف بالأس الهيدروجيني </a:t>
            </a:r>
          </a:p>
          <a:p>
            <a:pPr algn="r" rtl="1"/>
            <a:r>
              <a:rPr lang="ar-AE" dirty="0" smtClean="0"/>
              <a:t>التعريف بالأحماض والقواعد </a:t>
            </a:r>
          </a:p>
          <a:p>
            <a:pPr algn="r" rtl="1"/>
            <a:r>
              <a:rPr lang="ar-AE" dirty="0" smtClean="0"/>
              <a:t>التعريف بمفهومي الأكسدة والاختزال </a:t>
            </a:r>
          </a:p>
          <a:p>
            <a:pPr algn="r" rtl="1"/>
            <a:r>
              <a:rPr lang="ar-AE" dirty="0" smtClean="0"/>
              <a:t>التعريف بالكيمياء الحرارية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340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/>
              <a:t>صنفي المواد التالية إلى أحماض وقواعد وأملاح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" y="1600200"/>
            <a:ext cx="905256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1-HCL</a:t>
            </a:r>
          </a:p>
          <a:p>
            <a:pPr marL="0" indent="0">
              <a:buNone/>
            </a:pPr>
            <a:r>
              <a:rPr lang="en-GB" dirty="0" smtClean="0"/>
              <a:t>2-AlOH3</a:t>
            </a:r>
          </a:p>
          <a:p>
            <a:pPr marL="0" indent="0">
              <a:buNone/>
            </a:pPr>
            <a:r>
              <a:rPr lang="en-GB" dirty="0" smtClean="0"/>
              <a:t>3-H2SO3</a:t>
            </a:r>
          </a:p>
          <a:p>
            <a:pPr marL="0" indent="0">
              <a:buNone/>
            </a:pPr>
            <a:r>
              <a:rPr lang="en-GB" dirty="0" smtClean="0"/>
              <a:t>4-HNO2</a:t>
            </a:r>
          </a:p>
          <a:p>
            <a:pPr marL="0" indent="0">
              <a:buNone/>
            </a:pPr>
            <a:r>
              <a:rPr lang="en-GB" dirty="0" smtClean="0"/>
              <a:t>5-NaOH</a:t>
            </a:r>
          </a:p>
          <a:p>
            <a:pPr marL="0" indent="0">
              <a:buNone/>
            </a:pPr>
            <a:r>
              <a:rPr lang="en-GB" dirty="0" smtClean="0"/>
              <a:t>6-KCl</a:t>
            </a:r>
          </a:p>
          <a:p>
            <a:pPr marL="0" indent="0">
              <a:buNone/>
            </a:pPr>
            <a:r>
              <a:rPr lang="en-GB" dirty="0" smtClean="0"/>
              <a:t>7-MgCL2</a:t>
            </a:r>
          </a:p>
          <a:p>
            <a:pPr marL="0" indent="0">
              <a:buNone/>
            </a:pPr>
            <a:r>
              <a:rPr lang="en-GB" dirty="0" smtClean="0"/>
              <a:t>8-AgNO3</a:t>
            </a:r>
          </a:p>
          <a:p>
            <a:pPr marL="0" indent="0">
              <a:buNone/>
            </a:pPr>
            <a:r>
              <a:rPr lang="en-GB" dirty="0" smtClean="0"/>
              <a:t>9-H2PO3</a:t>
            </a:r>
          </a:p>
          <a:p>
            <a:pPr marL="0" indent="0">
              <a:buNone/>
            </a:pPr>
            <a:r>
              <a:rPr lang="en-GB" dirty="0" smtClean="0"/>
              <a:t>10-NaCl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676400" y="2438400"/>
            <a:ext cx="1371600" cy="22860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حمض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6400" y="2057400"/>
            <a:ext cx="1371600" cy="22860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قاعدة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0" y="1649317"/>
            <a:ext cx="1371600" cy="22860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حمض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5581" y="2893764"/>
            <a:ext cx="1371600" cy="22860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حمض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85581" y="3276600"/>
            <a:ext cx="1371600" cy="22860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قاعدة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85581" y="3679634"/>
            <a:ext cx="1371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ملح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85581" y="4067061"/>
            <a:ext cx="1371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ملح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85581" y="4467341"/>
            <a:ext cx="1371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ملح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13123" y="4876800"/>
            <a:ext cx="1371600" cy="22860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حمض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05779" y="5372100"/>
            <a:ext cx="1371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ملح 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60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الرقم الهيدروجيني في جسم الكائن الحي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 cap="rnd"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pPr algn="just" rtl="1"/>
            <a:r>
              <a:rPr lang="ar-AE" dirty="0" smtClean="0"/>
              <a:t>حمض الهيدروكلوريد </a:t>
            </a:r>
            <a:r>
              <a:rPr lang="en-GB" dirty="0" err="1"/>
              <a:t>HCl</a:t>
            </a:r>
            <a:r>
              <a:rPr lang="en-GB" dirty="0"/>
              <a:t> - Hydrochloric </a:t>
            </a:r>
            <a:r>
              <a:rPr lang="en-GB" dirty="0" smtClean="0"/>
              <a:t>Acid</a:t>
            </a:r>
            <a:r>
              <a:rPr lang="ar-AE" dirty="0" smtClean="0"/>
              <a:t> في المعدة يساعد في عملية هضم البروتينات .</a:t>
            </a:r>
          </a:p>
          <a:p>
            <a:pPr algn="just" rtl="1"/>
            <a:r>
              <a:rPr lang="ar-AE" dirty="0"/>
              <a:t>رقم الأس الهيدروجيني لدم الإنسان = 7.4 </a:t>
            </a:r>
            <a:r>
              <a:rPr lang="ar-AE" dirty="0" smtClean="0"/>
              <a:t>.</a:t>
            </a:r>
          </a:p>
          <a:p>
            <a:pPr algn="just" rtl="1"/>
            <a:r>
              <a:rPr lang="ar-AE" dirty="0" smtClean="0"/>
              <a:t>إذا نقص الأكسجين في الدم فإن الجلوكوز في الدم يتحول تدريجيا إلى حمض اللاكتيك </a:t>
            </a:r>
            <a:r>
              <a:rPr lang="en-GB" dirty="0"/>
              <a:t>lactic </a:t>
            </a:r>
            <a:r>
              <a:rPr lang="en-GB" dirty="0" smtClean="0"/>
              <a:t>acid</a:t>
            </a:r>
            <a:r>
              <a:rPr lang="ar-AE" dirty="0"/>
              <a:t> </a:t>
            </a:r>
            <a:r>
              <a:rPr lang="ar-AE" dirty="0" smtClean="0"/>
              <a:t>وهذا يجعل رقم </a:t>
            </a:r>
            <a:r>
              <a:rPr lang="fr-FR" dirty="0" smtClean="0"/>
              <a:t>PH</a:t>
            </a:r>
            <a:r>
              <a:rPr lang="ar-AE" dirty="0" smtClean="0"/>
              <a:t> </a:t>
            </a:r>
            <a:r>
              <a:rPr lang="en-GB" dirty="0" smtClean="0"/>
              <a:t> </a:t>
            </a:r>
            <a:r>
              <a:rPr lang="ar-AE" dirty="0" smtClean="0"/>
              <a:t>للخلايا ينخفض إلى 6 ،بل إنه قد ينخفض إلى 5.7 في الحالات الأمراض القاسية مثل الأورام الخبيثة . وعموما فالجسم لا يستطيع مقاومة الأمراض عند انخفاض رقم </a:t>
            </a:r>
            <a:r>
              <a:rPr lang="fr-FR" dirty="0" smtClean="0"/>
              <a:t>PH  </a:t>
            </a:r>
            <a:r>
              <a:rPr lang="ar-AE" dirty="0" smtClean="0"/>
              <a:t> للجسم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597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الرقم الهيدروجيني في جسم الكائن الحي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 cap="rnd">
            <a:solidFill>
              <a:schemeClr val="tx2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just" rtl="1">
              <a:buNone/>
            </a:pPr>
            <a:r>
              <a:rPr lang="ar-AE" b="1" dirty="0" smtClean="0"/>
              <a:t>أثار انخفاض رقم </a:t>
            </a:r>
            <a:r>
              <a:rPr lang="fr-FR" b="1" dirty="0" smtClean="0"/>
              <a:t>PH ,</a:t>
            </a:r>
            <a:r>
              <a:rPr lang="ar-AE" b="1" dirty="0"/>
              <a:t> </a:t>
            </a:r>
            <a:r>
              <a:rPr lang="ar-AE" b="1" dirty="0" smtClean="0"/>
              <a:t>وارتفاع مستوى الحموضة في خلايا الجسم : </a:t>
            </a:r>
          </a:p>
          <a:p>
            <a:pPr algn="just" rtl="1"/>
            <a:r>
              <a:rPr lang="ar-AE" dirty="0" smtClean="0"/>
              <a:t>تقل قدرة الجسم على امتصاص المعادن والمواد الغذائية الأخرى.</a:t>
            </a:r>
          </a:p>
          <a:p>
            <a:pPr algn="just" rtl="1"/>
            <a:r>
              <a:rPr lang="ar-AE" dirty="0" smtClean="0"/>
              <a:t>تقل كمية الطاقة التي تنتجها خلايا الجسم </a:t>
            </a:r>
          </a:p>
          <a:p>
            <a:pPr algn="just" rtl="1"/>
            <a:r>
              <a:rPr lang="ar-AE" dirty="0" smtClean="0"/>
              <a:t>تقل قدرة الجسم على إعادة بناء الخلايا التالفة </a:t>
            </a:r>
          </a:p>
          <a:p>
            <a:pPr algn="just" rtl="1"/>
            <a:r>
              <a:rPr lang="ar-AE" dirty="0" smtClean="0"/>
              <a:t>تقل قدرة الجسم على التخلص من المعادن الثقيلة والسامة </a:t>
            </a:r>
          </a:p>
          <a:p>
            <a:pPr algn="just" rtl="1"/>
            <a:r>
              <a:rPr lang="ar-AE" dirty="0" smtClean="0"/>
              <a:t>يزداد انتشار الأورام في الجسم </a:t>
            </a:r>
          </a:p>
          <a:p>
            <a:pPr algn="just" rtl="1"/>
            <a:r>
              <a:rPr lang="ar-AE" dirty="0" smtClean="0"/>
              <a:t>تزداد عرضة الجسم للإجهاد والمرض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56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الرقم الهيدروجيني في جسم الكائن الحي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 cap="rnd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b="1" dirty="0" smtClean="0"/>
              <a:t>أسباب انخفاض رقم </a:t>
            </a:r>
            <a:r>
              <a:rPr lang="fr-FR" b="1" dirty="0" smtClean="0"/>
              <a:t>PH ,</a:t>
            </a:r>
            <a:r>
              <a:rPr lang="ar-AE" b="1" dirty="0"/>
              <a:t> </a:t>
            </a:r>
            <a:r>
              <a:rPr lang="ar-AE" b="1" dirty="0" smtClean="0"/>
              <a:t>وارتفاع مستوى الحموضة في خلايا الجسم : </a:t>
            </a:r>
          </a:p>
          <a:p>
            <a:pPr algn="just" rtl="1"/>
            <a:r>
              <a:rPr lang="ar-AE" dirty="0" smtClean="0"/>
              <a:t>الإكثار من تناول الأطعمة مرتفعة الحموضة </a:t>
            </a:r>
          </a:p>
          <a:p>
            <a:pPr algn="just" rtl="1"/>
            <a:r>
              <a:rPr lang="ar-AE" dirty="0" smtClean="0"/>
              <a:t>الضغوط النفسية </a:t>
            </a:r>
          </a:p>
          <a:p>
            <a:pPr algn="just" rtl="1"/>
            <a:r>
              <a:rPr lang="ar-AE" dirty="0" smtClean="0"/>
              <a:t>استنشاق الغازات السامة </a:t>
            </a:r>
          </a:p>
          <a:p>
            <a:pPr algn="just" rtl="1"/>
            <a:r>
              <a:rPr lang="ar-AE" dirty="0" smtClean="0"/>
              <a:t>عدم تناول القدر الكافي من الأملاح المعدنية الضرورية للجسم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748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AE" dirty="0" smtClean="0"/>
              <a:t>الأكسدة والاختزال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07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>
                <a:solidFill>
                  <a:schemeClr val="tx2"/>
                </a:solidFill>
              </a:rPr>
              <a:t>الأكسدة والاختزال </a:t>
            </a:r>
            <a:r>
              <a:rPr lang="fr-FR" dirty="0" smtClean="0">
                <a:solidFill>
                  <a:schemeClr val="tx2"/>
                </a:solidFill>
              </a:rPr>
              <a:t/>
            </a:r>
            <a:br>
              <a:rPr lang="fr-FR" dirty="0" smtClean="0">
                <a:solidFill>
                  <a:schemeClr val="tx2"/>
                </a:solidFill>
              </a:rPr>
            </a:br>
            <a:r>
              <a:rPr lang="fr-FR" dirty="0" err="1" smtClean="0">
                <a:solidFill>
                  <a:schemeClr val="tx2"/>
                </a:solidFill>
              </a:rPr>
              <a:t>Oxidation</a:t>
            </a:r>
            <a:r>
              <a:rPr lang="fr-FR" dirty="0" smtClean="0">
                <a:solidFill>
                  <a:schemeClr val="tx2"/>
                </a:solidFill>
              </a:rPr>
              <a:t> and </a:t>
            </a:r>
            <a:r>
              <a:rPr lang="fr-FR" dirty="0" err="1" smtClean="0">
                <a:solidFill>
                  <a:schemeClr val="tx2"/>
                </a:solidFill>
              </a:rPr>
              <a:t>Reduction</a:t>
            </a:r>
            <a:r>
              <a:rPr lang="fr-FR" dirty="0" smtClean="0">
                <a:solidFill>
                  <a:schemeClr val="tx2"/>
                </a:solidFill>
              </a:rPr>
              <a:t>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 cap="rnd">
            <a:solidFill>
              <a:schemeClr val="tx2"/>
            </a:solidFill>
          </a:ln>
        </p:spPr>
        <p:txBody>
          <a:bodyPr/>
          <a:lstStyle/>
          <a:p>
            <a:pPr algn="just" rtl="1"/>
            <a:r>
              <a:rPr lang="ar-AE" dirty="0"/>
              <a:t>هما عمليتان متلازمتان ومهمتان لإنتاج الطاقة .</a:t>
            </a:r>
            <a:endParaRPr lang="en-GB" dirty="0"/>
          </a:p>
          <a:p>
            <a:pPr marL="0" indent="0" algn="just" rtl="1">
              <a:buNone/>
            </a:pPr>
            <a:r>
              <a:rPr lang="ar-AE" b="1" dirty="0"/>
              <a:t>الأكسدة : </a:t>
            </a:r>
            <a:endParaRPr lang="en-GB" dirty="0"/>
          </a:p>
          <a:p>
            <a:pPr algn="just" rtl="1"/>
            <a:r>
              <a:rPr lang="ar-AE" dirty="0"/>
              <a:t>هي تفاعل كيميائي </a:t>
            </a:r>
            <a:r>
              <a:rPr lang="ar-AE" dirty="0" smtClean="0"/>
              <a:t>تكتسب فيه </a:t>
            </a:r>
            <a:r>
              <a:rPr lang="ar-AE" dirty="0"/>
              <a:t>المادة ذرات من الأكسجين أو ينقص منها ذرات من الهيدروجين .</a:t>
            </a:r>
            <a:endParaRPr lang="en-GB" dirty="0"/>
          </a:p>
          <a:p>
            <a:pPr algn="just" rtl="1"/>
            <a:r>
              <a:rPr lang="ar-AE" dirty="0"/>
              <a:t>وقد تحدث الأكسدة دون الأكسجين أو الهيدروجين وذلك بأن تفقد الذرة من إلكتروناتها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898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الأكسدة والاختزال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 cap="rnd">
            <a:solidFill>
              <a:schemeClr val="tx2"/>
            </a:solidFill>
          </a:ln>
        </p:spPr>
        <p:txBody>
          <a:bodyPr/>
          <a:lstStyle/>
          <a:p>
            <a:pPr marL="0" indent="0" algn="just" rtl="1">
              <a:buNone/>
            </a:pPr>
            <a:r>
              <a:rPr lang="ar-AE" b="1" dirty="0"/>
              <a:t>العامل المؤكسد :</a:t>
            </a:r>
            <a:endParaRPr lang="en-GB" dirty="0"/>
          </a:p>
          <a:p>
            <a:pPr algn="just" rtl="1"/>
            <a:r>
              <a:rPr lang="ar-AE" dirty="0"/>
              <a:t>هو العامل الذي يعطي الأكسجين للمادة أو ينتزع منها ذرات الهيدروجين </a:t>
            </a:r>
            <a:r>
              <a:rPr lang="ar-AE" dirty="0" smtClean="0"/>
              <a:t>.</a:t>
            </a:r>
            <a:endParaRPr lang="en-GB" dirty="0" smtClean="0"/>
          </a:p>
          <a:p>
            <a:pPr algn="just" rtl="1"/>
            <a:r>
              <a:rPr lang="ar-AE" dirty="0" smtClean="0"/>
              <a:t>أو هو العامل الذي يكسب الالكترونات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898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الأكسدة والاختزال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 cap="rnd">
            <a:solidFill>
              <a:schemeClr val="tx2"/>
            </a:solidFill>
          </a:ln>
        </p:spPr>
        <p:txBody>
          <a:bodyPr/>
          <a:lstStyle/>
          <a:p>
            <a:pPr marL="0" indent="0" algn="just" rtl="1">
              <a:buNone/>
            </a:pPr>
            <a:r>
              <a:rPr lang="ar-AE" b="1" dirty="0"/>
              <a:t>الاختزال : </a:t>
            </a:r>
            <a:endParaRPr lang="en-GB" dirty="0"/>
          </a:p>
          <a:p>
            <a:pPr algn="just" rtl="1"/>
            <a:r>
              <a:rPr lang="ar-AE" dirty="0"/>
              <a:t>هو تفاعل كيميائي تكسب فيه المادة ذرات من الهيدروجين أو تخسر ذرات من الأكسجين .</a:t>
            </a:r>
            <a:endParaRPr lang="en-GB" dirty="0"/>
          </a:p>
          <a:p>
            <a:pPr algn="just" rtl="1"/>
            <a:r>
              <a:rPr lang="ar-AE" dirty="0"/>
              <a:t>وقد يحدث الاختزال أيضا دون وجود الهيدروجين والأكسجين وذلك بأن تكتسب الذرة إلكترونا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898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الأكسدة والاختزال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 cap="rnd">
            <a:solidFill>
              <a:schemeClr val="tx2"/>
            </a:solidFill>
          </a:ln>
        </p:spPr>
        <p:txBody>
          <a:bodyPr/>
          <a:lstStyle/>
          <a:p>
            <a:pPr marL="0" indent="0" algn="just" rtl="1">
              <a:buNone/>
            </a:pPr>
            <a:r>
              <a:rPr lang="ar-AE" dirty="0"/>
              <a:t>العامل المختزل : </a:t>
            </a:r>
            <a:endParaRPr lang="en-GB" dirty="0"/>
          </a:p>
          <a:p>
            <a:pPr algn="just" rtl="1"/>
            <a:r>
              <a:rPr lang="ar-AE" dirty="0"/>
              <a:t>هو العامل الذي يعطي الهيدروجين للمادة أو ينتزع منها ذرات الأكسجين </a:t>
            </a:r>
            <a:r>
              <a:rPr lang="ar-AE" dirty="0" smtClean="0"/>
              <a:t>.</a:t>
            </a:r>
          </a:p>
          <a:p>
            <a:pPr algn="just" rtl="1"/>
            <a:r>
              <a:rPr lang="ar-AE" dirty="0" smtClean="0"/>
              <a:t>أو هو العامل الذي يفقد الالكترونات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367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الأكسدة والاختزال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 cap="rnd">
            <a:solidFill>
              <a:schemeClr val="tx2"/>
            </a:solidFill>
          </a:ln>
        </p:spPr>
        <p:txBody>
          <a:bodyPr/>
          <a:lstStyle/>
          <a:p>
            <a:pPr marL="0" indent="0" algn="just" rtl="1">
              <a:buNone/>
            </a:pPr>
            <a:r>
              <a:rPr lang="ar-AE" u="sng" dirty="0" smtClean="0"/>
              <a:t>أمثلة العامل </a:t>
            </a:r>
            <a:r>
              <a:rPr lang="ar-AE" u="sng" dirty="0" smtClean="0"/>
              <a:t>المؤكسد </a:t>
            </a:r>
            <a:r>
              <a:rPr lang="ar-AE" u="sng" dirty="0" smtClean="0"/>
              <a:t>المختزل </a:t>
            </a:r>
            <a:r>
              <a:rPr lang="ar-AE" u="sng" dirty="0"/>
              <a:t>: </a:t>
            </a:r>
            <a:endParaRPr lang="en-GB" u="sng" dirty="0"/>
          </a:p>
          <a:p>
            <a:pPr algn="just" rtl="1"/>
            <a:r>
              <a:rPr lang="ar-AE" dirty="0" smtClean="0"/>
              <a:t>تحول الألومنيوم </a:t>
            </a:r>
            <a:r>
              <a:rPr lang="fr-FR" dirty="0" smtClean="0"/>
              <a:t> Al </a:t>
            </a:r>
            <a:r>
              <a:rPr lang="ar-AE" dirty="0" smtClean="0"/>
              <a:t>إلى أيون موجب الشحنة </a:t>
            </a:r>
            <a:r>
              <a:rPr lang="fr-FR" dirty="0" smtClean="0"/>
              <a:t>Al+++ </a:t>
            </a:r>
            <a:r>
              <a:rPr lang="ar-AE" dirty="0" smtClean="0"/>
              <a:t> :</a:t>
            </a:r>
          </a:p>
          <a:p>
            <a:pPr lvl="1" algn="just" rtl="1"/>
            <a:r>
              <a:rPr lang="ar-AE" dirty="0" smtClean="0"/>
              <a:t>هذه عملية أكسدة لأنه حصل فيها فقد للالكترونات .</a:t>
            </a:r>
          </a:p>
          <a:p>
            <a:pPr lvl="1" algn="just" rtl="1"/>
            <a:r>
              <a:rPr lang="ar-AE" dirty="0" smtClean="0"/>
              <a:t>الألومنيوم عامل مختزل لأنه أعطى 3 إلكترونات .</a:t>
            </a:r>
          </a:p>
          <a:p>
            <a:pPr algn="just" rtl="1"/>
            <a:r>
              <a:rPr lang="ar-AE" dirty="0" smtClean="0"/>
              <a:t>تحول الأكسجين </a:t>
            </a:r>
            <a:r>
              <a:rPr lang="fr-FR" dirty="0" smtClean="0"/>
              <a:t>O</a:t>
            </a:r>
            <a:r>
              <a:rPr lang="ar-AE" dirty="0" smtClean="0"/>
              <a:t>إلى أيون سالب الشحنة </a:t>
            </a:r>
            <a:r>
              <a:rPr lang="en-GB" dirty="0" smtClean="0"/>
              <a:t>O-- </a:t>
            </a:r>
            <a:r>
              <a:rPr lang="ar-AE" dirty="0" smtClean="0"/>
              <a:t> : </a:t>
            </a:r>
            <a:endParaRPr lang="en-GB" dirty="0" smtClean="0"/>
          </a:p>
          <a:p>
            <a:pPr lvl="1" algn="just" rtl="1"/>
            <a:r>
              <a:rPr lang="ar-AE" dirty="0"/>
              <a:t>هذه عملية </a:t>
            </a:r>
            <a:r>
              <a:rPr lang="ar-AE" dirty="0" smtClean="0"/>
              <a:t>اختزل لأنه </a:t>
            </a:r>
            <a:r>
              <a:rPr lang="ar-AE" dirty="0"/>
              <a:t>حصل فيها </a:t>
            </a:r>
            <a:r>
              <a:rPr lang="ar-AE" dirty="0" smtClean="0"/>
              <a:t>اكتساب للالكترونات </a:t>
            </a:r>
            <a:r>
              <a:rPr lang="ar-AE" dirty="0"/>
              <a:t>.</a:t>
            </a:r>
          </a:p>
          <a:p>
            <a:pPr lvl="1" algn="just" rtl="1"/>
            <a:r>
              <a:rPr lang="ar-AE" dirty="0" smtClean="0"/>
              <a:t>الأكسجين عامل مؤكسد لأنه أخذ 2 من الإلكترونات </a:t>
            </a:r>
            <a:r>
              <a:rPr lang="ar-AE" dirty="0"/>
              <a:t>.</a:t>
            </a:r>
          </a:p>
          <a:p>
            <a:pPr marL="0" indent="0" algn="just" rtl="1">
              <a:buNone/>
            </a:pP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53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AE" b="1" u="sng" dirty="0"/>
              <a:t>العدد الذري والعدد الكتلي والنظائر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54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قارني بين عميلة الاختزال والأكسدة من حيث :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807597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دو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الاختزال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الأكسدة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من</a:t>
                      </a:r>
                      <a:r>
                        <a:rPr lang="ar-AE" baseline="0" dirty="0" smtClean="0"/>
                        <a:t> حيث اكتساب وفقد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الأكسجين</a:t>
                      </a:r>
                      <a:r>
                        <a:rPr lang="ar-AE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الهيدروجين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الالكترونات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دور</a:t>
                      </a:r>
                      <a:r>
                        <a:rPr lang="ar-AE" baseline="0" dirty="0" smtClean="0"/>
                        <a:t> العامل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12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قارني بين عميلة الاختزال والأكسدة من حيث :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6128839"/>
              </p:ext>
            </p:extLst>
          </p:nvPr>
        </p:nvGraphicFramePr>
        <p:xfrm>
          <a:off x="457200" y="1600200"/>
          <a:ext cx="8229600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دو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الاختزال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الأكسدة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من</a:t>
                      </a:r>
                      <a:r>
                        <a:rPr lang="ar-AE" baseline="0" dirty="0" smtClean="0"/>
                        <a:t> حيث اكتساب وفقد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فقد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اكتساب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الأكسجين</a:t>
                      </a:r>
                      <a:r>
                        <a:rPr lang="ar-AE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كسب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فقد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الهيدروجين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كسب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فقد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الالكترونات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أخذ الأكسجين </a:t>
                      </a:r>
                    </a:p>
                    <a:p>
                      <a:pPr algn="ctr"/>
                      <a:r>
                        <a:rPr lang="ar-AE" dirty="0" smtClean="0"/>
                        <a:t>أو إعطاء الهيدروجين </a:t>
                      </a:r>
                    </a:p>
                    <a:p>
                      <a:pPr algn="ctr"/>
                      <a:r>
                        <a:rPr lang="ar-AE" dirty="0" smtClean="0"/>
                        <a:t>أو إعطاء الالكترونات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اعطاء الأكسجين </a:t>
                      </a:r>
                    </a:p>
                    <a:p>
                      <a:pPr algn="ctr"/>
                      <a:r>
                        <a:rPr lang="ar-AE" dirty="0" smtClean="0"/>
                        <a:t>أو أخذ الهيدروجين</a:t>
                      </a:r>
                    </a:p>
                    <a:p>
                      <a:pPr algn="ctr"/>
                      <a:r>
                        <a:rPr lang="ar-AE" dirty="0" smtClean="0"/>
                        <a:t>أو أخذ الالكترونات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دور</a:t>
                      </a:r>
                      <a:r>
                        <a:rPr lang="ar-AE" baseline="0" dirty="0" smtClean="0"/>
                        <a:t> العامل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361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AE" dirty="0" smtClean="0"/>
              <a:t>الكيمياء الحرارية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0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الكيمياء الحرارية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 rtl="1">
              <a:buNone/>
            </a:pPr>
            <a:r>
              <a:rPr lang="ar-AE" b="1" u="sng" dirty="0">
                <a:solidFill>
                  <a:schemeClr val="tx2">
                    <a:lumMod val="50000"/>
                  </a:schemeClr>
                </a:solidFill>
              </a:rPr>
              <a:t>تطبيقات الكيمياء الحرارية في الحياة اليومية :</a:t>
            </a:r>
            <a:endParaRPr lang="en-GB" b="1" u="sng" dirty="0">
              <a:solidFill>
                <a:schemeClr val="tx2">
                  <a:lumMod val="50000"/>
                </a:schemeClr>
              </a:solidFill>
            </a:endParaRPr>
          </a:p>
          <a:p>
            <a:pPr algn="just" rtl="1"/>
            <a:r>
              <a:rPr lang="ar-AE" dirty="0"/>
              <a:t>طهي الطعام بالموقد </a:t>
            </a:r>
            <a:endParaRPr lang="en-GB" dirty="0"/>
          </a:p>
          <a:p>
            <a:pPr algn="just" rtl="1"/>
            <a:r>
              <a:rPr lang="ar-AE" dirty="0"/>
              <a:t>إشعال الشمعة </a:t>
            </a:r>
            <a:endParaRPr lang="en-GB" dirty="0"/>
          </a:p>
          <a:p>
            <a:pPr algn="just" rtl="1"/>
            <a:r>
              <a:rPr lang="ar-AE" dirty="0"/>
              <a:t>إشعال الألعاب النارية </a:t>
            </a:r>
            <a:endParaRPr lang="en-GB" dirty="0"/>
          </a:p>
          <a:p>
            <a:pPr algn="just" rtl="1"/>
            <a:r>
              <a:rPr lang="ar-AE" dirty="0"/>
              <a:t>يشعر الإنسان بالدفء في جو بارد عند تناول كمية من الطعام .</a:t>
            </a:r>
            <a:endParaRPr lang="en-GB" dirty="0"/>
          </a:p>
          <a:p>
            <a:pPr algn="just" rtl="1"/>
            <a:r>
              <a:rPr lang="ar-AE" dirty="0"/>
              <a:t>إشعال الفحم للتدفئة (طارد للحرارة) تغير كيميائي .</a:t>
            </a:r>
            <a:endParaRPr lang="en-GB" dirty="0"/>
          </a:p>
          <a:p>
            <a:pPr algn="just" rtl="1"/>
            <a:r>
              <a:rPr lang="ar-AE" dirty="0"/>
              <a:t>وضع كمادات الكحول على رأس المريض عند ارتفاع درجة الحرارة . (ماص للحرارة) تغير فيزيائي </a:t>
            </a:r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805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/>
              <a:t>الكيمياء الحرارية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b="1" dirty="0"/>
              <a:t>إشعال الفحم للتدفئة </a:t>
            </a:r>
            <a:r>
              <a:rPr lang="ar-AE" b="1" dirty="0" smtClean="0"/>
              <a:t>: </a:t>
            </a:r>
          </a:p>
          <a:p>
            <a:pPr algn="just" rtl="1"/>
            <a:r>
              <a:rPr lang="ar-AE" dirty="0" smtClean="0"/>
              <a:t>طارد للحرارة -  </a:t>
            </a:r>
            <a:r>
              <a:rPr lang="ar-AE" dirty="0"/>
              <a:t>تغير كيميائي .</a:t>
            </a:r>
            <a:endParaRPr lang="en-GB" dirty="0"/>
          </a:p>
          <a:p>
            <a:pPr marL="0" indent="0" algn="just" rtl="1">
              <a:buNone/>
            </a:pPr>
            <a:r>
              <a:rPr lang="ar-AE" b="1" dirty="0"/>
              <a:t>وضع </a:t>
            </a:r>
            <a:r>
              <a:rPr lang="ar-AE" b="1" dirty="0" smtClean="0"/>
              <a:t>	كمادات </a:t>
            </a:r>
            <a:r>
              <a:rPr lang="ar-AE" b="1" dirty="0"/>
              <a:t>الكحول على رأس المريض عند ارتفاع درجة الحرارة </a:t>
            </a:r>
            <a:r>
              <a:rPr lang="ar-AE" b="1" dirty="0" smtClean="0"/>
              <a:t>:</a:t>
            </a:r>
          </a:p>
          <a:p>
            <a:pPr algn="just" rtl="1"/>
            <a:r>
              <a:rPr lang="ar-AE" dirty="0" smtClean="0"/>
              <a:t> ماص للحرارة -  </a:t>
            </a:r>
            <a:r>
              <a:rPr lang="ar-AE" dirty="0"/>
              <a:t>تغير فيزيائي 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514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>
                    <a:lumMod val="50000"/>
                  </a:schemeClr>
                </a:solidFill>
              </a:rPr>
              <a:t>الكيمياء الحرارية 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b="1" dirty="0">
                <a:solidFill>
                  <a:schemeClr val="tx2">
                    <a:lumMod val="50000"/>
                  </a:schemeClr>
                </a:solidFill>
              </a:rPr>
              <a:t>تعريف الكيمياء الحرارية :</a:t>
            </a:r>
            <a:endParaRPr lang="en-GB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 rtl="1"/>
            <a:r>
              <a:rPr lang="ar-AE" dirty="0"/>
              <a:t>فرع من فروع الكيمياء يعنى بدراسة انتقال الطاقة على صورة حرارة ،والتي تصاحب التفاعلات الكيميائية أو التغيرات الفيزيائية .</a:t>
            </a:r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062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/>
              <a:t>الكيمياء الحرارية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 rtl="1">
              <a:buNone/>
            </a:pPr>
            <a:r>
              <a:rPr lang="ar-AE" b="1" dirty="0"/>
              <a:t>التفاعلات الطاردة للحرارة :</a:t>
            </a:r>
            <a:endParaRPr lang="en-GB" dirty="0"/>
          </a:p>
          <a:p>
            <a:pPr algn="just" rtl="1"/>
            <a:r>
              <a:rPr lang="ar-AE" dirty="0"/>
              <a:t>هي التفاعلات الكيميائية التي تنتج عنها حرارة كناتج من نواتجها .</a:t>
            </a:r>
            <a:endParaRPr lang="en-GB" dirty="0"/>
          </a:p>
          <a:p>
            <a:pPr marL="0" indent="0" algn="just" rtl="1">
              <a:buNone/>
            </a:pPr>
            <a:r>
              <a:rPr lang="ar-AE" b="1" dirty="0"/>
              <a:t>التفاعلات الماصة للحرارة :</a:t>
            </a:r>
            <a:endParaRPr lang="en-GB" dirty="0"/>
          </a:p>
          <a:p>
            <a:pPr algn="just" rtl="1"/>
            <a:r>
              <a:rPr lang="ar-AE" dirty="0"/>
              <a:t>هي التفاعلات الكيميائية التي يلزم لحدوثها امتصاص طاقة حرارية .</a:t>
            </a:r>
            <a:endParaRPr lang="en-GB" dirty="0"/>
          </a:p>
          <a:p>
            <a:pPr algn="just"/>
            <a:endParaRPr lang="ar-AE" dirty="0" smtClean="0"/>
          </a:p>
          <a:p>
            <a:pPr marL="0" indent="0" algn="just" rtl="1">
              <a:buNone/>
            </a:pPr>
            <a:r>
              <a:rPr lang="ar-AE" b="1" dirty="0"/>
              <a:t>التغير الحراري : </a:t>
            </a:r>
            <a:endParaRPr lang="en-GB" dirty="0"/>
          </a:p>
          <a:p>
            <a:pPr algn="just" rtl="1"/>
            <a:r>
              <a:rPr lang="ar-AE" dirty="0"/>
              <a:t>هو الفرق بين درجة حرارة المواد الناتجة ودرجة حرارة المواد المتفاعلة . </a:t>
            </a:r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226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هل هذا التفاعل طارد للحرارة أم ماص للحرارة ؟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</a:t>
            </a:r>
            <a:r>
              <a:rPr lang="ar-S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ديد</a:t>
            </a:r>
            <a:r>
              <a:rPr lang="ar-S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فلز )  + </a:t>
            </a:r>
            <a:r>
              <a:rPr lang="ar-S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كبريت(</a:t>
            </a:r>
            <a:r>
              <a:rPr lang="ar-S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لافلز )     حرارة          </a:t>
            </a:r>
            <a:endParaRPr lang="ar-AE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ar-SA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كبريتيد </a:t>
            </a:r>
            <a:r>
              <a:rPr lang="ar-SA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الحديد</a:t>
            </a:r>
            <a:r>
              <a:rPr lang="ar-S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مركب) </a:t>
            </a:r>
          </a:p>
          <a:p>
            <a:pPr algn="r" rtl="1"/>
            <a:r>
              <a:rPr lang="ar-S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الصيغة الكيميائية :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 + S                   Fes      </a:t>
            </a:r>
            <a:r>
              <a:rPr lang="ar-S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945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/>
              <a:t>الكيمياء الحرارية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b="1" u="sng" dirty="0">
                <a:solidFill>
                  <a:schemeClr val="accent1">
                    <a:lumMod val="50000"/>
                  </a:schemeClr>
                </a:solidFill>
              </a:rPr>
              <a:t>درجة الحرارة : </a:t>
            </a:r>
            <a:endParaRPr lang="en-GB" b="1" u="sng" dirty="0">
              <a:solidFill>
                <a:schemeClr val="accent1">
                  <a:lumMod val="50000"/>
                </a:schemeClr>
              </a:solidFill>
            </a:endParaRPr>
          </a:p>
          <a:p>
            <a:pPr algn="just" rtl="1"/>
            <a:r>
              <a:rPr lang="ar-AE" dirty="0"/>
              <a:t>قياس معدل الطاقة الحركية لجسيمات عينة من المادة </a:t>
            </a:r>
            <a:r>
              <a:rPr lang="ar-AE" dirty="0" smtClean="0"/>
              <a:t>.</a:t>
            </a:r>
          </a:p>
          <a:p>
            <a:pPr algn="just" rtl="1"/>
            <a:r>
              <a:rPr lang="ar-AE" dirty="0" smtClean="0"/>
              <a:t>وحدة قياس درجة الحرارة هي الجول .</a:t>
            </a:r>
            <a:endParaRPr lang="en-GB" dirty="0"/>
          </a:p>
          <a:p>
            <a:pPr algn="just" rtl="1"/>
            <a:r>
              <a:rPr lang="ar-AE" dirty="0"/>
              <a:t>درجة الحرارة = نصف الكتلة × مربع السرعة  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801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>
                    <a:lumMod val="50000"/>
                  </a:schemeClr>
                </a:solidFill>
              </a:rPr>
              <a:t>الكيمياء الحرارية 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 rtl="1">
              <a:buNone/>
            </a:pPr>
            <a:r>
              <a:rPr lang="ar-AE" b="1" dirty="0">
                <a:solidFill>
                  <a:schemeClr val="tx2">
                    <a:lumMod val="50000"/>
                  </a:schemeClr>
                </a:solidFill>
              </a:rPr>
              <a:t>تعريف الحرارة النوعية :</a:t>
            </a:r>
            <a:endParaRPr lang="en-GB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 rtl="1"/>
            <a:r>
              <a:rPr lang="ar-AE" dirty="0"/>
              <a:t>كمية الطاقة اللازمة لرفع درجة حرارة جرام واحد من المادة درجة مئوية واحدة .</a:t>
            </a:r>
            <a:endParaRPr lang="en-GB" dirty="0"/>
          </a:p>
          <a:p>
            <a:pPr marL="0" indent="0" algn="just" rtl="1">
              <a:buNone/>
            </a:pPr>
            <a:endParaRPr lang="ar-AE" dirty="0" smtClean="0"/>
          </a:p>
          <a:p>
            <a:pPr marL="0" indent="0" algn="just" rtl="1">
              <a:buNone/>
            </a:pPr>
            <a:r>
              <a:rPr lang="ar-AE" b="1" dirty="0" smtClean="0">
                <a:solidFill>
                  <a:schemeClr val="tx2">
                    <a:lumMod val="50000"/>
                  </a:schemeClr>
                </a:solidFill>
              </a:rPr>
              <a:t>مثال </a:t>
            </a:r>
            <a:r>
              <a:rPr lang="ar-AE" b="1" dirty="0">
                <a:solidFill>
                  <a:schemeClr val="tx2">
                    <a:lumMod val="50000"/>
                  </a:schemeClr>
                </a:solidFill>
              </a:rPr>
              <a:t>:</a:t>
            </a:r>
            <a:endParaRPr lang="en-GB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 rtl="1"/>
            <a:r>
              <a:rPr lang="ar-AE" dirty="0"/>
              <a:t>عند لمس قطعة من النقود على الرصيف تكون أشد حرارة من الرصيف </a:t>
            </a:r>
            <a:r>
              <a:rPr lang="ar-AE" dirty="0" smtClean="0"/>
              <a:t>،لأن الحرارة النوعية لقطعة النقود أقل من الحرارة النوعية للرصيف .</a:t>
            </a:r>
            <a:endParaRPr lang="en-GB" dirty="0"/>
          </a:p>
          <a:p>
            <a:pPr algn="just" rtl="1"/>
            <a:r>
              <a:rPr lang="ar-AE" dirty="0"/>
              <a:t>الرمل أشد حرارة من الماء ،لأن السعة الحرارية للماء أكبر من الحرارة النوعية للرمل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9538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AE" b="1" u="sng" dirty="0"/>
              <a:t>العدد الذري والعدد الكتلي والنظائر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 cap="rnd">
            <a:solidFill>
              <a:schemeClr val="tx2"/>
            </a:solidFill>
          </a:ln>
        </p:spPr>
        <p:txBody>
          <a:bodyPr/>
          <a:lstStyle/>
          <a:p>
            <a:pPr algn="just" rtl="1"/>
            <a:r>
              <a:rPr lang="ar-AE" b="1" u="sng" dirty="0"/>
              <a:t>العدد الذري </a:t>
            </a:r>
            <a:r>
              <a:rPr lang="en-GB" b="1" u="sng" dirty="0"/>
              <a:t> Atomic Number </a:t>
            </a:r>
            <a:r>
              <a:rPr lang="ar-AE" b="1" u="sng" dirty="0"/>
              <a:t>:</a:t>
            </a:r>
            <a:endParaRPr lang="en-GB" dirty="0"/>
          </a:p>
          <a:p>
            <a:pPr algn="just" rtl="1"/>
            <a:r>
              <a:rPr lang="ar-AE" dirty="0"/>
              <a:t>-العدد الذري يمثل شحنة نواة الذرة .</a:t>
            </a:r>
            <a:endParaRPr lang="en-GB" dirty="0"/>
          </a:p>
          <a:p>
            <a:pPr algn="just" rtl="1"/>
            <a:r>
              <a:rPr lang="ar-AE" dirty="0"/>
              <a:t>-العدد الذري يمثل عدد البروتونات الموجودة في نواة الذرة .</a:t>
            </a:r>
            <a:endParaRPr lang="en-GB" dirty="0"/>
          </a:p>
          <a:p>
            <a:pPr algn="just" rtl="1"/>
            <a:r>
              <a:rPr lang="ar-AE" dirty="0"/>
              <a:t>-العدد الذري هو ثابت لكل ذرات العنصر الواحد .</a:t>
            </a:r>
            <a:endParaRPr lang="en-GB" dirty="0"/>
          </a:p>
          <a:p>
            <a:pPr algn="just" rtl="1"/>
            <a:r>
              <a:rPr lang="ar-AE" dirty="0"/>
              <a:t>-يكتب العدد الذري في الركن السفلي بجوار رمز العنصر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898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/>
              <a:t>الكيمياء الحرارية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rtl="1"/>
            <a:r>
              <a:rPr lang="ar-AE" dirty="0"/>
              <a:t>الحرارة تنتقل من الجسم الأعلى حرارة للجسم الأقل حرارة حتى تصل إلى الاتزان الحراري (أي حتى تصبح درجة الحرارة لكلي الجسمين متساوية) </a:t>
            </a:r>
            <a:r>
              <a:rPr lang="ar-AE" dirty="0" smtClean="0"/>
              <a:t>.</a:t>
            </a:r>
          </a:p>
          <a:p>
            <a:pPr algn="just" rtl="1"/>
            <a:endParaRPr lang="ar-AE" dirty="0"/>
          </a:p>
          <a:p>
            <a:pPr algn="just" rtl="1"/>
            <a:r>
              <a:rPr lang="ar-AE" dirty="0" smtClean="0"/>
              <a:t>تم وضع قطعة ساخنة من النحاس في ماء درجة حرارته 22 درجة مئوية فارتفعت درجة حرارة الماء تدريجيا حتى بلغت 34 درجة مئوية ثم توقفت . ما الذي جعل درجة حرارة الماء تتوقف عند 34 درجة مئوية ؟</a:t>
            </a:r>
          </a:p>
          <a:p>
            <a:pPr algn="just" rtl="1"/>
            <a:r>
              <a:rPr lang="ar-AE" dirty="0" smtClean="0"/>
              <a:t>لأن درجة حرارة الماء وقطعة النحاس أصبحت متساوية ،حيث انتقلت الحرارة من قطعة النحاس إلى الماء وتم الوصول إلى الاتزان الحراري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18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>
                    <a:lumMod val="50000"/>
                  </a:schemeClr>
                </a:solidFill>
              </a:rPr>
              <a:t>الكيمياء الحرارية 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b="1" dirty="0">
                <a:solidFill>
                  <a:schemeClr val="tx2">
                    <a:lumMod val="50000"/>
                  </a:schemeClr>
                </a:solidFill>
              </a:rPr>
              <a:t>ما العوامل التي يتوقف عليها انتقال الحرارة من جسم لآخر ؟</a:t>
            </a:r>
            <a:endParaRPr lang="en-GB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 rtl="1"/>
            <a:r>
              <a:rPr lang="ar-AE" dirty="0"/>
              <a:t>طبيعة المادة </a:t>
            </a:r>
            <a:endParaRPr lang="en-GB" dirty="0"/>
          </a:p>
          <a:p>
            <a:pPr algn="just" rtl="1"/>
            <a:r>
              <a:rPr lang="ar-AE" dirty="0"/>
              <a:t>كتلة المادة </a:t>
            </a:r>
            <a:endParaRPr lang="en-GB" dirty="0"/>
          </a:p>
          <a:p>
            <a:pPr algn="just" rtl="1"/>
            <a:r>
              <a:rPr lang="ar-AE" dirty="0"/>
              <a:t>مقدار التغير في درجة الحرارة </a:t>
            </a:r>
            <a:endParaRPr lang="en-GB" dirty="0"/>
          </a:p>
          <a:p>
            <a:pPr algn="just" rtl="1"/>
            <a:endParaRPr lang="ar-AE" dirty="0" smtClean="0"/>
          </a:p>
          <a:p>
            <a:pPr marL="0" indent="0" algn="just" rtl="1">
              <a:buNone/>
            </a:pPr>
            <a:r>
              <a:rPr lang="ar-AE" dirty="0"/>
              <a:t> </a:t>
            </a:r>
            <a:endParaRPr lang="en-GB" dirty="0"/>
          </a:p>
          <a:p>
            <a:pPr marL="0" indent="0" algn="ctr" rtl="1">
              <a:buNone/>
            </a:pPr>
            <a:r>
              <a:rPr lang="ar-AE" sz="2000" dirty="0"/>
              <a:t>كمية الطاقة = الحرارة النوعية × كتلة الجسم × درجة الحرارة الأولى – درجة الحرارة الثانية .</a:t>
            </a:r>
            <a:endParaRPr lang="en-GB" sz="2000" dirty="0"/>
          </a:p>
          <a:p>
            <a:pPr algn="just" rtl="1"/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043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/>
              <a:t>الكيمياء الحرارية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b="1" dirty="0"/>
              <a:t>احسبي الحرارة اللازمة لرفع درجة حرارة عينة من الألومنيوم كتلتها 55جم ،من درجة حرارة 22.4 إلى درجة حرارة 94.6 </a:t>
            </a:r>
            <a:r>
              <a:rPr lang="ar-AE" b="1" dirty="0" smtClean="0"/>
              <a:t>،إذا </a:t>
            </a:r>
            <a:r>
              <a:rPr lang="ar-AE" b="1" dirty="0"/>
              <a:t>علمت أن درجة الحرارة النوعية للألومنيوم </a:t>
            </a:r>
            <a:r>
              <a:rPr lang="ar-AE" b="1" dirty="0" smtClean="0"/>
              <a:t>897. </a:t>
            </a:r>
            <a:r>
              <a:rPr lang="ar-AE" b="1" dirty="0"/>
              <a:t>سعر \ جم . </a:t>
            </a:r>
            <a:endParaRPr lang="en-GB" b="1" dirty="0"/>
          </a:p>
          <a:p>
            <a:pPr algn="just" rtl="1"/>
            <a:r>
              <a:rPr lang="ar-AE" dirty="0"/>
              <a:t>س = 55×.897× 22.4-94.6.</a:t>
            </a:r>
            <a:endParaRPr lang="en-GB" dirty="0"/>
          </a:p>
          <a:p>
            <a:pPr algn="just" rtl="1"/>
            <a:r>
              <a:rPr lang="ar-AE" dirty="0" smtClean="0"/>
              <a:t>كمية الحرارة = 3561.9 </a:t>
            </a:r>
            <a:r>
              <a:rPr lang="ar-AE" dirty="0"/>
              <a:t>جول </a:t>
            </a:r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71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/>
              <a:t>الكيمياء الحرارية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b="1" dirty="0"/>
              <a:t>احسبي الحرارة النوعية لمعدن الانديوم إذا علمت أن 114.818 </a:t>
            </a:r>
            <a:r>
              <a:rPr lang="ar-AE" b="1" dirty="0" smtClean="0"/>
              <a:t>جم منه </a:t>
            </a:r>
            <a:r>
              <a:rPr lang="ar-AE" b="1" dirty="0"/>
              <a:t>يمتص 32 جول عندما ترتفع حرارته من 297.5 إلى 299.5 كلفن </a:t>
            </a:r>
            <a:r>
              <a:rPr lang="ar-AE" b="1" dirty="0" smtClean="0"/>
              <a:t>.</a:t>
            </a:r>
            <a:endParaRPr lang="ar-AE" dirty="0" smtClean="0"/>
          </a:p>
          <a:p>
            <a:pPr algn="just" rtl="1"/>
            <a:r>
              <a:rPr lang="ar-AE" dirty="0" smtClean="0"/>
              <a:t> 139. </a:t>
            </a:r>
            <a:r>
              <a:rPr lang="ar-AE" dirty="0"/>
              <a:t>جول \ جم </a:t>
            </a:r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40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dirty="0" smtClean="0">
                <a:solidFill>
                  <a:schemeClr val="tx2">
                    <a:lumMod val="50000"/>
                  </a:schemeClr>
                </a:solidFill>
              </a:rPr>
              <a:t>أكملي الفراغات التالية :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r" rtl="1">
              <a:buNone/>
            </a:pPr>
            <a:r>
              <a:rPr lang="ar-AE" dirty="0" smtClean="0"/>
              <a:t>1</a:t>
            </a:r>
            <a:r>
              <a:rPr lang="ar-SA" dirty="0" smtClean="0"/>
              <a:t>- عندما يكون </a:t>
            </a:r>
            <a:r>
              <a:rPr lang="en-US" dirty="0" smtClean="0"/>
              <a:t>ph</a:t>
            </a:r>
            <a:r>
              <a:rPr lang="ar-SA" dirty="0" smtClean="0"/>
              <a:t> للمحلول يساوي 7يكون المحلول </a:t>
            </a:r>
            <a:r>
              <a:rPr lang="ar-AE" dirty="0" smtClean="0"/>
              <a:t>................</a:t>
            </a:r>
            <a:endParaRPr lang="en-US" dirty="0" smtClean="0"/>
          </a:p>
          <a:p>
            <a:pPr marL="0" lvl="0" indent="0" algn="r" rtl="1">
              <a:buNone/>
            </a:pPr>
            <a:r>
              <a:rPr lang="ar-AE" dirty="0" smtClean="0"/>
              <a:t>2</a:t>
            </a:r>
            <a:r>
              <a:rPr lang="ar-SA" dirty="0" smtClean="0"/>
              <a:t>- العدد الكتلي هو مجموع أعداد </a:t>
            </a:r>
            <a:r>
              <a:rPr lang="ar-AE" b="1" dirty="0" smtClean="0"/>
              <a:t>...............</a:t>
            </a:r>
            <a:r>
              <a:rPr lang="ar-SA" dirty="0" smtClean="0"/>
              <a:t>و </a:t>
            </a:r>
            <a:r>
              <a:rPr lang="ar-AE" b="1" dirty="0" smtClean="0"/>
              <a:t>.............</a:t>
            </a:r>
            <a:r>
              <a:rPr lang="ar-SA" dirty="0" smtClean="0"/>
              <a:t>داخل ذرة عنصر ما .</a:t>
            </a:r>
            <a:endParaRPr lang="ar-AE" dirty="0"/>
          </a:p>
          <a:p>
            <a:pPr marL="0" lvl="0" indent="0" algn="r" rtl="1">
              <a:buNone/>
            </a:pPr>
            <a:r>
              <a:rPr lang="ar-AE" dirty="0" smtClean="0"/>
              <a:t>3</a:t>
            </a:r>
            <a:r>
              <a:rPr lang="ar-SA" dirty="0" smtClean="0"/>
              <a:t>- نواة ذرة الصوديوم التي تحتوي على : 11 بروتون ، 12 نيترون</a:t>
            </a:r>
            <a:r>
              <a:rPr lang="ar-AE" dirty="0"/>
              <a:t> </a:t>
            </a:r>
            <a:r>
              <a:rPr lang="ar-SA" dirty="0" smtClean="0"/>
              <a:t>يكون العدد الذري لها =</a:t>
            </a:r>
            <a:r>
              <a:rPr lang="ar-AE" b="1" dirty="0" smtClean="0"/>
              <a:t>.............</a:t>
            </a:r>
            <a:r>
              <a:rPr lang="ar-SA" b="1" dirty="0" smtClean="0"/>
              <a:t> </a:t>
            </a:r>
            <a:r>
              <a:rPr lang="ar-SA" dirty="0" smtClean="0"/>
              <a:t> ، العدد الكتلي = </a:t>
            </a:r>
            <a:r>
              <a:rPr lang="ar-AE" b="1" dirty="0" smtClean="0"/>
              <a:t>..............</a:t>
            </a:r>
            <a:endParaRPr lang="ar-AE" dirty="0"/>
          </a:p>
          <a:p>
            <a:pPr marL="0" lvl="0" indent="0" algn="r" rtl="1">
              <a:buNone/>
            </a:pPr>
            <a:r>
              <a:rPr lang="ar-AE" dirty="0" smtClean="0"/>
              <a:t>4</a:t>
            </a:r>
            <a:r>
              <a:rPr lang="ar-SA" dirty="0" smtClean="0"/>
              <a:t>- </a:t>
            </a:r>
            <a:r>
              <a:rPr lang="ar-SA" dirty="0"/>
              <a:t>عندما يكون  </a:t>
            </a:r>
            <a:r>
              <a:rPr lang="en-US" dirty="0"/>
              <a:t>PH </a:t>
            </a:r>
            <a:r>
              <a:rPr lang="ar-SA" dirty="0"/>
              <a:t>  للمحلول أكبر من 7 يكون المحلول</a:t>
            </a:r>
            <a:r>
              <a:rPr lang="ar-AE" b="1" dirty="0"/>
              <a:t>.........</a:t>
            </a:r>
            <a:r>
              <a:rPr lang="ar-SA" dirty="0"/>
              <a:t>، وعندما يكون أقل من 7 </a:t>
            </a:r>
            <a:r>
              <a:rPr lang="ar-SA" dirty="0" smtClean="0"/>
              <a:t>يكو</a:t>
            </a:r>
            <a:r>
              <a:rPr lang="ar-AE" dirty="0" smtClean="0"/>
              <a:t>ن ...............</a:t>
            </a:r>
            <a:r>
              <a:rPr lang="ar-SA" dirty="0" smtClean="0"/>
              <a:t> 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>
            <a:off x="4572000" y="838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921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AE" dirty="0" smtClean="0"/>
              <a:t>انتهت المحاضرة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AE" smtClean="0"/>
              <a:t>أسئلة وتعليقات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60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العدد الذري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 cap="rnd">
            <a:solidFill>
              <a:schemeClr val="tx2"/>
            </a:solidFill>
          </a:ln>
        </p:spPr>
        <p:txBody>
          <a:bodyPr/>
          <a:lstStyle/>
          <a:p>
            <a:pPr algn="just" rtl="1"/>
            <a:r>
              <a:rPr lang="ar-AE" b="1" u="sng" dirty="0"/>
              <a:t>العدد الكتلي</a:t>
            </a:r>
            <a:r>
              <a:rPr lang="en-GB" b="1" u="sng" dirty="0"/>
              <a:t>Mass number </a:t>
            </a:r>
            <a:r>
              <a:rPr lang="ar-AE" b="1" u="sng" dirty="0"/>
              <a:t> :</a:t>
            </a:r>
            <a:endParaRPr lang="en-GB" dirty="0"/>
          </a:p>
          <a:p>
            <a:pPr algn="just" rtl="1"/>
            <a:r>
              <a:rPr lang="en-GB" dirty="0"/>
              <a:t>-</a:t>
            </a:r>
            <a:r>
              <a:rPr lang="ar-AE" dirty="0"/>
              <a:t>يمثل هذا العدد </a:t>
            </a:r>
            <a:r>
              <a:rPr lang="ar-AE" dirty="0" smtClean="0"/>
              <a:t>الكتلي عدد </a:t>
            </a:r>
            <a:r>
              <a:rPr lang="ar-AE" dirty="0"/>
              <a:t>البروتونات  </a:t>
            </a:r>
            <a:r>
              <a:rPr lang="ar-AE" dirty="0" smtClean="0"/>
              <a:t>والنيترونات الموجودة </a:t>
            </a:r>
            <a:r>
              <a:rPr lang="ar-AE" dirty="0"/>
              <a:t>في نواة الذرة .</a:t>
            </a:r>
            <a:endParaRPr lang="en-GB" dirty="0"/>
          </a:p>
          <a:p>
            <a:pPr algn="just" rtl="1"/>
            <a:r>
              <a:rPr lang="en-GB" dirty="0"/>
              <a:t>-</a:t>
            </a:r>
            <a:r>
              <a:rPr lang="ar-AE" dirty="0"/>
              <a:t>لا يحسب عدد الإلكترونات عند حساب العدد الكتلي للذرة لأن كتلة الإلكترونات ضئيلة جدا .</a:t>
            </a:r>
            <a:endParaRPr lang="en-GB" dirty="0"/>
          </a:p>
          <a:p>
            <a:pPr algn="just" rtl="1"/>
            <a:r>
              <a:rPr lang="en-GB" dirty="0"/>
              <a:t>--</a:t>
            </a:r>
            <a:r>
              <a:rPr lang="ar-AE" dirty="0"/>
              <a:t>يكتب العدد الكتلي في الركن العلوي بجوار رمز العنصر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898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AE" dirty="0" smtClean="0"/>
              <a:t>تطبيق على العدد الذري والعدد الكتلي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25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2362200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	35</a:t>
            </a:r>
          </a:p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Al 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</a:rPr>
              <a:t>	</a:t>
            </a:r>
            <a:r>
              <a:rPr lang="en-GB" sz="2800" dirty="0" smtClean="0">
                <a:solidFill>
                  <a:schemeClr val="tx1"/>
                </a:solidFill>
              </a:rPr>
              <a:t>13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0" y="304800"/>
            <a:ext cx="2362200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	54</a:t>
            </a:r>
          </a:p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Cl 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</a:rPr>
              <a:t>	</a:t>
            </a:r>
            <a:r>
              <a:rPr lang="en-GB" sz="2800" dirty="0" smtClean="0">
                <a:solidFill>
                  <a:schemeClr val="tx1"/>
                </a:solidFill>
              </a:rPr>
              <a:t>17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486140"/>
            <a:ext cx="2362200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	29</a:t>
            </a:r>
          </a:p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Na 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</a:rPr>
              <a:t>	</a:t>
            </a:r>
            <a:r>
              <a:rPr lang="en-GB" sz="2800" dirty="0" smtClean="0">
                <a:solidFill>
                  <a:schemeClr val="tx1"/>
                </a:solidFill>
              </a:rPr>
              <a:t>11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44957" y="2476959"/>
            <a:ext cx="2362200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	3</a:t>
            </a:r>
          </a:p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H 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</a:rPr>
              <a:t>	</a:t>
            </a:r>
            <a:r>
              <a:rPr lang="en-GB" sz="2800" dirty="0" smtClean="0">
                <a:solidFill>
                  <a:schemeClr val="tx1"/>
                </a:solidFill>
              </a:rPr>
              <a:t>1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4724400"/>
            <a:ext cx="2362200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	79</a:t>
            </a:r>
          </a:p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Kr 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</a:rPr>
              <a:t>	</a:t>
            </a:r>
            <a:r>
              <a:rPr lang="en-GB" sz="2800" dirty="0" smtClean="0">
                <a:solidFill>
                  <a:schemeClr val="tx1"/>
                </a:solidFill>
              </a:rPr>
              <a:t>35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62400" y="4728072"/>
            <a:ext cx="2362200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smtClean="0">
                <a:solidFill>
                  <a:schemeClr val="tx1"/>
                </a:solidFill>
              </a:rPr>
              <a:t>	81</a:t>
            </a:r>
            <a:endParaRPr lang="en-GB" sz="2800" dirty="0" smtClean="0">
              <a:solidFill>
                <a:schemeClr val="tx1"/>
              </a:solidFill>
            </a:endParaRPr>
          </a:p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Au 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</a:rPr>
              <a:t>	</a:t>
            </a:r>
            <a:r>
              <a:rPr lang="en-GB" sz="2800" dirty="0" smtClean="0">
                <a:solidFill>
                  <a:schemeClr val="tx1"/>
                </a:solidFill>
              </a:rPr>
              <a:t>79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77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املئي الجدول التالي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9390608"/>
              </p:ext>
            </p:extLst>
          </p:nvPr>
        </p:nvGraphicFramePr>
        <p:xfrm>
          <a:off x="457200" y="1600200"/>
          <a:ext cx="8229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عدد</a:t>
                      </a:r>
                      <a:r>
                        <a:rPr lang="ar-AE" baseline="0" dirty="0" smtClean="0"/>
                        <a:t> </a:t>
                      </a:r>
                    </a:p>
                    <a:p>
                      <a:pPr algn="ctr"/>
                      <a:r>
                        <a:rPr lang="ar-AE" baseline="0" dirty="0" smtClean="0"/>
                        <a:t>الإلكترونات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عدد </a:t>
                      </a:r>
                    </a:p>
                    <a:p>
                      <a:pPr algn="ctr"/>
                      <a:r>
                        <a:rPr lang="ar-AE" dirty="0" smtClean="0"/>
                        <a:t>البروتونات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عدد </a:t>
                      </a:r>
                    </a:p>
                    <a:p>
                      <a:pPr algn="ctr"/>
                      <a:r>
                        <a:rPr lang="ar-AE" dirty="0" smtClean="0"/>
                        <a:t>النيوترونات</a:t>
                      </a:r>
                      <a:r>
                        <a:rPr lang="ar-AE" baseline="0" dirty="0" smtClean="0"/>
                        <a:t> </a:t>
                      </a:r>
                      <a:endParaRPr lang="ar-A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العدد </a:t>
                      </a:r>
                    </a:p>
                    <a:p>
                      <a:pPr algn="ctr"/>
                      <a:r>
                        <a:rPr lang="ar-AE" dirty="0" smtClean="0"/>
                        <a:t>الكتلي</a:t>
                      </a:r>
                      <a:r>
                        <a:rPr lang="ar-AE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العدد </a:t>
                      </a:r>
                    </a:p>
                    <a:p>
                      <a:pPr algn="ctr"/>
                      <a:r>
                        <a:rPr lang="ar-AE" dirty="0" smtClean="0"/>
                        <a:t>الذري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العنصر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22</a:t>
                      </a:r>
                      <a:endParaRPr lang="ar-A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Al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37</a:t>
                      </a:r>
                      <a:endParaRPr lang="ar-A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Cl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18</a:t>
                      </a:r>
                      <a:endParaRPr lang="ar-A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Na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ar-A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44</a:t>
                      </a:r>
                      <a:endParaRPr lang="ar-A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Kr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ar-A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Au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708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</TotalTime>
  <Words>1944</Words>
  <Application>Microsoft Office PowerPoint</Application>
  <PresentationFormat>On-screen Show (4:3)</PresentationFormat>
  <Paragraphs>416</Paragraphs>
  <Slides>55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Office Theme</vt:lpstr>
      <vt:lpstr>مفاهيم كيميائية عامة (3) </vt:lpstr>
      <vt:lpstr>PowerPoint Presentation</vt:lpstr>
      <vt:lpstr>أهداف المحاضرة </vt:lpstr>
      <vt:lpstr>العدد الذري والعدد الكتلي والنظائر  </vt:lpstr>
      <vt:lpstr>العدد الذري والعدد الكتلي والنظائر </vt:lpstr>
      <vt:lpstr>العدد الذري </vt:lpstr>
      <vt:lpstr>تطبيق على العدد الذري والعدد الكتلي </vt:lpstr>
      <vt:lpstr>PowerPoint Presentation</vt:lpstr>
      <vt:lpstr>املئي الجدول التالي </vt:lpstr>
      <vt:lpstr>الوزن الذري </vt:lpstr>
      <vt:lpstr>النظائر </vt:lpstr>
      <vt:lpstr>الإشعاع الكهرومغناطيسي </vt:lpstr>
      <vt:lpstr>تتناقص العناصر المشعة وتطلق إشعاعات كهرومغناطيسية </vt:lpstr>
      <vt:lpstr>الإشعاع الكهرومغناطيسي </vt:lpstr>
      <vt:lpstr>الإشعاع الكهرومغناطيسي </vt:lpstr>
      <vt:lpstr>أشعة ألفا لا تخترق الجلد والأغشية لكنها تتلف الخلايا فورا عند استنشاقها أو ابتلاعها .</vt:lpstr>
      <vt:lpstr>الإشعاع الكهرومغناطيسي </vt:lpstr>
      <vt:lpstr>الأس الهيدروجيني </vt:lpstr>
      <vt:lpstr>الأس الهيدروجيني </vt:lpstr>
      <vt:lpstr>مقياس الأس الهيدروجيني </vt:lpstr>
      <vt:lpstr>PowerPoint Presentation</vt:lpstr>
      <vt:lpstr>مقياس الأس الهيدروجيني </vt:lpstr>
      <vt:lpstr>الأس الهيدروجيني </vt:lpstr>
      <vt:lpstr>الأحماض والقواعد والأملاح </vt:lpstr>
      <vt:lpstr>PowerPoint Presentation</vt:lpstr>
      <vt:lpstr>PowerPoint Presentation</vt:lpstr>
      <vt:lpstr>الأحماض </vt:lpstr>
      <vt:lpstr>القواعد </vt:lpstr>
      <vt:lpstr>الأملاح </vt:lpstr>
      <vt:lpstr>صنفي المواد التالية إلى أحماض وقواعد وأملاح </vt:lpstr>
      <vt:lpstr>الرقم الهيدروجيني في جسم الكائن الحي </vt:lpstr>
      <vt:lpstr>الرقم الهيدروجيني في جسم الكائن الحي </vt:lpstr>
      <vt:lpstr>الرقم الهيدروجيني في جسم الكائن الحي </vt:lpstr>
      <vt:lpstr>الأكسدة والاختزال </vt:lpstr>
      <vt:lpstr>الأكسدة والاختزال  Oxidation and Reduction </vt:lpstr>
      <vt:lpstr>الأكسدة والاختزال </vt:lpstr>
      <vt:lpstr>الأكسدة والاختزال </vt:lpstr>
      <vt:lpstr>الأكسدة والاختزال </vt:lpstr>
      <vt:lpstr>الأكسدة والاختزال </vt:lpstr>
      <vt:lpstr>قارني بين عميلة الاختزال والأكسدة من حيث :</vt:lpstr>
      <vt:lpstr>قارني بين عميلة الاختزال والأكسدة من حيث :</vt:lpstr>
      <vt:lpstr>الكيمياء الحرارية </vt:lpstr>
      <vt:lpstr>الكيمياء الحرارية </vt:lpstr>
      <vt:lpstr>الكيمياء الحرارية </vt:lpstr>
      <vt:lpstr>الكيمياء الحرارية </vt:lpstr>
      <vt:lpstr>الكيمياء الحرارية </vt:lpstr>
      <vt:lpstr>هل هذا التفاعل طارد للحرارة أم ماص للحرارة ؟</vt:lpstr>
      <vt:lpstr>الكيمياء الحرارية </vt:lpstr>
      <vt:lpstr>الكيمياء الحرارية </vt:lpstr>
      <vt:lpstr>الكيمياء الحرارية </vt:lpstr>
      <vt:lpstr>الكيمياء الحرارية </vt:lpstr>
      <vt:lpstr>الكيمياء الحرارية </vt:lpstr>
      <vt:lpstr>الكيمياء الحرارية </vt:lpstr>
      <vt:lpstr>PowerPoint Presentation</vt:lpstr>
      <vt:lpstr>انتهت المحاضرة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مفاهيم كيميائية عامة </dc:title>
  <dc:creator>Sumyah</dc:creator>
  <cp:lastModifiedBy>Sumyah</cp:lastModifiedBy>
  <cp:revision>123</cp:revision>
  <dcterms:created xsi:type="dcterms:W3CDTF">2006-08-16T00:00:00Z</dcterms:created>
  <dcterms:modified xsi:type="dcterms:W3CDTF">2014-10-10T10:15:23Z</dcterms:modified>
</cp:coreProperties>
</file>