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DCD0A-34BC-4714-8350-BE65E087AF69}" type="datetimeFigureOut">
              <a:rPr lang="en-GB" smtClean="0"/>
              <a:t>19/11/2016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56746-0849-4695-BEAB-5AA8E2E0F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4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43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87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114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46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69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4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74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89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7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95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941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92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55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56746-0849-4695-BEAB-5AA8E2E0FE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1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المواد العضوية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77437"/>
            <a:ext cx="6400800" cy="1770126"/>
          </a:xfrm>
        </p:spPr>
        <p:txBody>
          <a:bodyPr/>
          <a:lstStyle/>
          <a:p>
            <a:r>
              <a:rPr lang="ar-AE" dirty="0" smtClean="0"/>
              <a:t>علم النفس الحيوي 2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8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1-2-4-فتيامين </a:t>
            </a:r>
            <a:r>
              <a:rPr lang="en-GB" b="1" u="sng" dirty="0"/>
              <a:t>B12</a:t>
            </a:r>
            <a:r>
              <a:rPr lang="ar-AE" b="1" u="sng" dirty="0"/>
              <a:t> (الكوبالمين) :</a:t>
            </a:r>
            <a:endParaRPr lang="en-GB" u="sng" dirty="0"/>
          </a:p>
          <a:p>
            <a:pPr lvl="0" algn="just" rtl="1"/>
            <a:r>
              <a:rPr lang="ar-AE" dirty="0"/>
              <a:t>يلعب دورا مهما في النمو وفي إنتاج كريات الدم الحمراء وكيفية استفادة الجسم من حمض الفوليك ومن الكربوهيدرات ،كذلك له دور في عمل الجهاز العصبي في الجسم .</a:t>
            </a:r>
            <a:endParaRPr lang="en-GB" dirty="0"/>
          </a:p>
          <a:p>
            <a:pPr lvl="0" algn="just" rtl="1"/>
            <a:r>
              <a:rPr lang="ar-AE" dirty="0"/>
              <a:t>يوجد فيتامين </a:t>
            </a:r>
            <a:r>
              <a:rPr lang="en-GB" dirty="0"/>
              <a:t>B12</a:t>
            </a:r>
            <a:r>
              <a:rPr lang="ar-AE" dirty="0"/>
              <a:t> في الحليب والبيض واللحم والأسماك .</a:t>
            </a:r>
            <a:endParaRPr lang="en-GB" dirty="0"/>
          </a:p>
          <a:p>
            <a:pPr lvl="0" algn="just" rtl="1"/>
            <a:r>
              <a:rPr lang="ar-AE" dirty="0"/>
              <a:t>نقص فيتامين </a:t>
            </a:r>
            <a:r>
              <a:rPr lang="en-GB" dirty="0"/>
              <a:t>B12</a:t>
            </a:r>
            <a:r>
              <a:rPr lang="ar-AE" dirty="0"/>
              <a:t> يؤثر على عمل الدماغ فيسبب ضعف القدرة على تركيز الانتباه وضعف الذاكرة ،كما قد يؤدي في الحالات الشديدة إلى الإصابة بالصرع . كما يؤثر نقص فيتامين </a:t>
            </a:r>
            <a:r>
              <a:rPr lang="en-GB" dirty="0"/>
              <a:t>B12 </a:t>
            </a:r>
            <a:r>
              <a:rPr lang="ar-AE" dirty="0"/>
              <a:t> على الأعصاب فيؤدي إلى الشعور بالوخز المستمر في الأطراف ،وكذلك عدم القدرة على التحكم في الإخراج .</a:t>
            </a:r>
            <a:endParaRPr lang="en-GB" dirty="0"/>
          </a:p>
          <a:p>
            <a:pPr lvl="0" algn="just" rtl="1"/>
            <a:r>
              <a:rPr lang="ar-AE" dirty="0"/>
              <a:t>وتنقص قدرة كبار السن على امتصاص فيتامين </a:t>
            </a:r>
            <a:r>
              <a:rPr lang="fr-FR" dirty="0"/>
              <a:t>B</a:t>
            </a:r>
            <a:r>
              <a:rPr lang="en-GB" dirty="0"/>
              <a:t>12</a:t>
            </a:r>
            <a:r>
              <a:rPr lang="ar-AE" dirty="0"/>
              <a:t> ولذلك ينصح كبار السن بتناول أقراص فيتامين </a:t>
            </a:r>
            <a:r>
              <a:rPr lang="en-GB" dirty="0"/>
              <a:t>B12</a:t>
            </a:r>
            <a:r>
              <a:rPr lang="ar-AE" dirty="0"/>
              <a:t> لتعويض النقص الحاصل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2-فيتامينات قابلة للذوبان في الدهون </a:t>
            </a:r>
            <a:r>
              <a:rPr lang="en-GB" b="1" u="sng" dirty="0"/>
              <a:t>Fat soluble </a:t>
            </a:r>
            <a:r>
              <a:rPr lang="ar-AE" b="1" u="sng" dirty="0"/>
              <a:t> :</a:t>
            </a:r>
            <a:endParaRPr lang="en-GB" u="sng" dirty="0"/>
          </a:p>
          <a:p>
            <a:pPr marL="0" indent="0" algn="just" rtl="1">
              <a:buNone/>
            </a:pPr>
            <a:r>
              <a:rPr lang="ar-AE" b="1" dirty="0"/>
              <a:t>2-1-فيتامين </a:t>
            </a:r>
            <a:r>
              <a:rPr lang="en-GB" b="1" dirty="0"/>
              <a:t>A</a:t>
            </a:r>
            <a:r>
              <a:rPr lang="ar-AE" b="1" dirty="0"/>
              <a:t> (ريتينول) :</a:t>
            </a:r>
            <a:endParaRPr lang="en-GB" dirty="0"/>
          </a:p>
          <a:p>
            <a:pPr lvl="0" algn="just" rtl="1"/>
            <a:r>
              <a:rPr lang="ar-AE" dirty="0"/>
              <a:t>يلعب فيتامين </a:t>
            </a:r>
            <a:r>
              <a:rPr lang="en-GB" dirty="0"/>
              <a:t>A</a:t>
            </a:r>
            <a:r>
              <a:rPr lang="ar-AE" dirty="0"/>
              <a:t> دورا هاما في بناء العظام والأسنان .</a:t>
            </a:r>
            <a:endParaRPr lang="en-GB" dirty="0"/>
          </a:p>
          <a:p>
            <a:pPr lvl="0" algn="just" rtl="1"/>
            <a:r>
              <a:rPr lang="ar-AE" dirty="0"/>
              <a:t>والفيتامين </a:t>
            </a:r>
            <a:r>
              <a:rPr lang="en-GB" dirty="0"/>
              <a:t>A</a:t>
            </a:r>
            <a:r>
              <a:rPr lang="ar-AE" dirty="0"/>
              <a:t> أساسي لإبقاء أغشية العينين والبشرة وباطن الفم والأنف والحنجرة رطبة .</a:t>
            </a:r>
            <a:endParaRPr lang="en-GB" dirty="0"/>
          </a:p>
          <a:p>
            <a:pPr lvl="0" algn="just" rtl="1"/>
            <a:r>
              <a:rPr lang="ar-AE" dirty="0"/>
              <a:t>كما يساعد فيتامين </a:t>
            </a:r>
            <a:r>
              <a:rPr lang="en-GB" dirty="0"/>
              <a:t>A</a:t>
            </a:r>
            <a:r>
              <a:rPr lang="ar-AE" dirty="0"/>
              <a:t> في انقسام الخلية ونسخ الجينات من خلية إلى أخرى .</a:t>
            </a:r>
            <a:endParaRPr lang="en-GB" dirty="0"/>
          </a:p>
          <a:p>
            <a:pPr lvl="0" algn="just" rtl="1"/>
            <a:r>
              <a:rPr lang="ar-AE" dirty="0"/>
              <a:t>ويعتبر فيتامين </a:t>
            </a:r>
            <a:r>
              <a:rPr lang="en-GB" dirty="0"/>
              <a:t>A </a:t>
            </a:r>
            <a:r>
              <a:rPr lang="ar-AE" dirty="0"/>
              <a:t> مضادا فعالا للأكسدة .</a:t>
            </a:r>
            <a:endParaRPr lang="en-GB" dirty="0"/>
          </a:p>
          <a:p>
            <a:pPr lvl="0" algn="just" rtl="1"/>
            <a:r>
              <a:rPr lang="ar-AE" dirty="0"/>
              <a:t>ويتوفر فيتامين </a:t>
            </a:r>
            <a:r>
              <a:rPr lang="en-GB" dirty="0"/>
              <a:t>A</a:t>
            </a:r>
            <a:r>
              <a:rPr lang="ar-AE" dirty="0"/>
              <a:t> في المنتجات الحيوانية مثل : مشتقات الحليب والسمك والكبد . </a:t>
            </a:r>
            <a:endParaRPr lang="en-GB" dirty="0"/>
          </a:p>
          <a:p>
            <a:pPr lvl="0" algn="just" rtl="1"/>
            <a:r>
              <a:rPr lang="ar-AE" dirty="0"/>
              <a:t>كما يمكن الحصول على فيتامين </a:t>
            </a:r>
            <a:r>
              <a:rPr lang="en-GB" dirty="0"/>
              <a:t>A</a:t>
            </a:r>
            <a:r>
              <a:rPr lang="ar-AE" dirty="0"/>
              <a:t> من النباتات التي تحوي على مضاد الأكسدة (بيتاكاراتين) حيث يقوم الجسم بتحويل هذا المضاد إلى فيتامين </a:t>
            </a:r>
            <a:r>
              <a:rPr lang="en-GB" dirty="0"/>
              <a:t>A</a:t>
            </a:r>
            <a:r>
              <a:rPr lang="ar-AE" dirty="0"/>
              <a:t> . ويتوفر مضاد الأكسدة (بيتاكراتين) في النباتات ذات اللون البرتقالي والأخضر الغامق .</a:t>
            </a:r>
            <a:endParaRPr lang="en-GB" dirty="0"/>
          </a:p>
          <a:p>
            <a:pPr lvl="0" algn="just" rtl="1"/>
            <a:r>
              <a:rPr lang="ar-AE" dirty="0"/>
              <a:t>في بعض الحالات يحتاج الإنسان لزيادة كمية فيتامين </a:t>
            </a:r>
            <a:r>
              <a:rPr lang="en-GB" dirty="0"/>
              <a:t>A</a:t>
            </a:r>
            <a:r>
              <a:rPr lang="ar-AE" dirty="0"/>
              <a:t> في غذائه ،مثل : حالات النشاط الزائد للغدة الدرقية ،والحمى ،ونزلات البرد ،والتعرض الزائد لأشعة الشمس .</a:t>
            </a:r>
            <a:endParaRPr lang="en-GB" dirty="0"/>
          </a:p>
          <a:p>
            <a:pPr lvl="0" algn="just" rtl="1"/>
            <a:r>
              <a:rPr lang="ar-AE" dirty="0"/>
              <a:t>لا تظهر أعراض نقص فيتامين </a:t>
            </a:r>
            <a:r>
              <a:rPr lang="en-GB" dirty="0"/>
              <a:t>A</a:t>
            </a:r>
            <a:r>
              <a:rPr lang="ar-AE" dirty="0"/>
              <a:t> سريعا في الجسم حيث أن الكبد تقوم بتخزين هذا الفيتامين لفترات طويلة .</a:t>
            </a:r>
            <a:endParaRPr lang="en-GB" dirty="0"/>
          </a:p>
          <a:p>
            <a:pPr lvl="0" algn="just" rtl="1"/>
            <a:r>
              <a:rPr lang="ar-AE" dirty="0"/>
              <a:t>من مؤشرات نقص فيتامين </a:t>
            </a:r>
            <a:r>
              <a:rPr lang="en-GB" dirty="0"/>
              <a:t>A</a:t>
            </a:r>
            <a:r>
              <a:rPr lang="ar-AE" dirty="0"/>
              <a:t> :العشى الليلي ،وجفاف الجلد ،وتشوه الأسنان وبطؤ نمو العظام عند الأطفال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2-2-فيتامين </a:t>
            </a:r>
            <a:r>
              <a:rPr lang="en-GB" b="1" u="sng" dirty="0"/>
              <a:t>D </a:t>
            </a:r>
            <a:r>
              <a:rPr lang="ar-AE" b="1" u="sng" dirty="0"/>
              <a:t>:</a:t>
            </a:r>
            <a:endParaRPr lang="en-GB" u="sng" dirty="0"/>
          </a:p>
          <a:p>
            <a:pPr lvl="0" algn="just" rtl="1"/>
            <a:r>
              <a:rPr lang="ar-AE" dirty="0"/>
              <a:t>فيتامين </a:t>
            </a:r>
            <a:r>
              <a:rPr lang="en-GB" dirty="0"/>
              <a:t>D</a:t>
            </a:r>
            <a:r>
              <a:rPr lang="ar-AE" dirty="0"/>
              <a:t> يلعب دورا في امتصاص الكالسيوم من الأمعاء وترسيبه على العظام .</a:t>
            </a:r>
            <a:endParaRPr lang="en-GB" dirty="0"/>
          </a:p>
          <a:p>
            <a:pPr lvl="0" algn="just" rtl="1"/>
            <a:r>
              <a:rPr lang="ar-AE" dirty="0"/>
              <a:t>يحافظ فيتامين </a:t>
            </a:r>
            <a:r>
              <a:rPr lang="en-GB" dirty="0"/>
              <a:t>D</a:t>
            </a:r>
            <a:r>
              <a:rPr lang="ar-AE" dirty="0"/>
              <a:t> على سلامة جهاز المناعة في الجسم .</a:t>
            </a:r>
            <a:endParaRPr lang="en-GB" dirty="0"/>
          </a:p>
          <a:p>
            <a:pPr lvl="0" algn="just" rtl="1"/>
            <a:r>
              <a:rPr lang="ar-AE" dirty="0"/>
              <a:t>يوجد فيتامين </a:t>
            </a:r>
            <a:r>
              <a:rPr lang="en-GB" dirty="0"/>
              <a:t>D </a:t>
            </a:r>
            <a:r>
              <a:rPr lang="ar-AE" dirty="0"/>
              <a:t>بكميات محدودة في مشتقات الحليب وزيوت الأسماك وزيت الكبد .</a:t>
            </a:r>
            <a:endParaRPr lang="en-GB" dirty="0"/>
          </a:p>
          <a:p>
            <a:pPr lvl="0" algn="just" rtl="1"/>
            <a:r>
              <a:rPr lang="ar-AE" dirty="0"/>
              <a:t>يمكن الحصول على كميات كافية من فيتامين </a:t>
            </a:r>
            <a:r>
              <a:rPr lang="en-GB" dirty="0"/>
              <a:t>D</a:t>
            </a:r>
            <a:r>
              <a:rPr lang="ar-AE" dirty="0"/>
              <a:t> من خلال الهيدروكولسترول في الجلد الذي يتحول عند التعرض لضوء الشمس إلى فيتامين </a:t>
            </a:r>
            <a:r>
              <a:rPr lang="en-GB" dirty="0"/>
              <a:t>D</a:t>
            </a:r>
            <a:r>
              <a:rPr lang="ar-AE" dirty="0"/>
              <a:t> .</a:t>
            </a:r>
            <a:endParaRPr lang="en-GB" dirty="0"/>
          </a:p>
          <a:p>
            <a:pPr lvl="0" algn="just" rtl="1"/>
            <a:r>
              <a:rPr lang="ar-AE" dirty="0"/>
              <a:t>يجب التعرض لضوء الشمس مدة 10-15 دقيقة من غير واق مرتين في الأسبوع .</a:t>
            </a:r>
            <a:endParaRPr lang="en-GB" dirty="0"/>
          </a:p>
          <a:p>
            <a:pPr lvl="0" algn="just" rtl="1"/>
            <a:r>
              <a:rPr lang="ar-AE" dirty="0"/>
              <a:t>يحتاج كبار السن لكميات أكبر من فيتامين </a:t>
            </a:r>
            <a:r>
              <a:rPr lang="en-GB" dirty="0"/>
              <a:t>D</a:t>
            </a:r>
            <a:r>
              <a:rPr lang="ar-AE" dirty="0"/>
              <a:t> للحفاظ على صحة العظام .</a:t>
            </a:r>
            <a:endParaRPr lang="en-GB" dirty="0"/>
          </a:p>
          <a:p>
            <a:pPr lvl="0" algn="just" rtl="1"/>
            <a:r>
              <a:rPr lang="ar-AE" dirty="0"/>
              <a:t>السمنة من العوامل التي تؤدي لنقص امتصاص فيتامين </a:t>
            </a:r>
            <a:r>
              <a:rPr lang="en-GB" dirty="0"/>
              <a:t>D</a:t>
            </a:r>
            <a:r>
              <a:rPr lang="ar-AE" dirty="0"/>
              <a:t> ،ولذلك الأشخاص الذين يعانون من زيادة الوزن يحتاجون لأخذ كميات إضافية من فيتامين </a:t>
            </a:r>
            <a:r>
              <a:rPr lang="en-GB" dirty="0"/>
              <a:t>D</a:t>
            </a:r>
            <a:r>
              <a:rPr lang="ar-AE" dirty="0"/>
              <a:t> .</a:t>
            </a:r>
            <a:endParaRPr lang="en-GB" dirty="0"/>
          </a:p>
          <a:p>
            <a:pPr lvl="0" algn="just" rtl="1"/>
            <a:r>
              <a:rPr lang="ar-AE" dirty="0"/>
              <a:t>نقص فيتامين </a:t>
            </a:r>
            <a:r>
              <a:rPr lang="en-GB" dirty="0"/>
              <a:t>D </a:t>
            </a:r>
            <a:r>
              <a:rPr lang="ar-AE" dirty="0"/>
              <a:t> يسبب الكساح وضعف العظام والعضلات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2-3-فيتامين </a:t>
            </a:r>
            <a:r>
              <a:rPr lang="en-GB" b="1" u="sng" dirty="0"/>
              <a:t>E</a:t>
            </a:r>
            <a:r>
              <a:rPr lang="ar-AE" b="1" u="sng" dirty="0"/>
              <a:t> توكوفيرول:</a:t>
            </a:r>
            <a:endParaRPr lang="en-GB" u="sng" dirty="0"/>
          </a:p>
          <a:p>
            <a:pPr lvl="0" algn="just" rtl="1"/>
            <a:r>
              <a:rPr lang="ar-AE" dirty="0"/>
              <a:t>يعمل فيتامين </a:t>
            </a:r>
            <a:r>
              <a:rPr lang="en-GB" dirty="0"/>
              <a:t>E</a:t>
            </a:r>
            <a:r>
              <a:rPr lang="ar-AE" dirty="0"/>
              <a:t> كمضاد للأكسدة ،ويحافظ على فيتامين </a:t>
            </a:r>
            <a:r>
              <a:rPr lang="en-GB" dirty="0"/>
              <a:t>A </a:t>
            </a:r>
            <a:r>
              <a:rPr lang="ar-AE" dirty="0"/>
              <a:t> و فيتامين </a:t>
            </a:r>
            <a:r>
              <a:rPr lang="en-GB" dirty="0"/>
              <a:t>C</a:t>
            </a:r>
            <a:r>
              <a:rPr lang="ar-AE" dirty="0"/>
              <a:t> ،كما يحافظ على كريات الدم الحمراء ،ويمنع أمراض القلب ،والسرطان .</a:t>
            </a:r>
            <a:endParaRPr lang="en-GB" dirty="0"/>
          </a:p>
          <a:p>
            <a:pPr lvl="0" algn="just" rtl="1"/>
            <a:r>
              <a:rPr lang="ar-AE" dirty="0"/>
              <a:t>من أغنى المصادر لفيتامين </a:t>
            </a:r>
            <a:r>
              <a:rPr lang="en-GB" dirty="0"/>
              <a:t>E</a:t>
            </a:r>
            <a:r>
              <a:rPr lang="ar-AE" dirty="0"/>
              <a:t> : الزيوت النباتية ؛مثل : زيت الذرة ،والصويا واللوز والبندق .</a:t>
            </a:r>
            <a:endParaRPr lang="en-GB" dirty="0"/>
          </a:p>
          <a:p>
            <a:pPr lvl="0" algn="just" rtl="1"/>
            <a:r>
              <a:rPr lang="ar-AE" dirty="0"/>
              <a:t>نادرا ما يحصل نقص في فيتامين </a:t>
            </a:r>
            <a:r>
              <a:rPr lang="en-GB" dirty="0"/>
              <a:t>E</a:t>
            </a:r>
            <a:r>
              <a:rPr lang="ar-AE" dirty="0"/>
              <a:t> ،ولكنه قد يحصل عند الأطفال ،أو من لديهم مشاكل في امتصاص الدهون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2-4-فيتامين </a:t>
            </a:r>
            <a:r>
              <a:rPr lang="en-GB" b="1" u="sng" dirty="0"/>
              <a:t>K</a:t>
            </a:r>
            <a:r>
              <a:rPr lang="ar-AE" b="1" u="sng" dirty="0"/>
              <a:t> :</a:t>
            </a:r>
            <a:endParaRPr lang="en-GB" sz="2400" u="sng" dirty="0"/>
          </a:p>
          <a:p>
            <a:pPr lvl="0" algn="just" rtl="1"/>
            <a:r>
              <a:rPr lang="ar-AE" dirty="0"/>
              <a:t>ينتج فيتامين </a:t>
            </a:r>
            <a:r>
              <a:rPr lang="en-GB" dirty="0"/>
              <a:t>K </a:t>
            </a:r>
            <a:r>
              <a:rPr lang="ar-AE" dirty="0"/>
              <a:t>في البكتيريا الموجودة في الأمعاء .</a:t>
            </a:r>
            <a:endParaRPr lang="en-GB" sz="2400" dirty="0"/>
          </a:p>
          <a:p>
            <a:pPr lvl="0" algn="just" rtl="1"/>
            <a:r>
              <a:rPr lang="ar-AE" dirty="0"/>
              <a:t>يساعد فيتامين </a:t>
            </a:r>
            <a:r>
              <a:rPr lang="en-GB" dirty="0"/>
              <a:t>K</a:t>
            </a:r>
            <a:r>
              <a:rPr lang="ar-AE" dirty="0"/>
              <a:t> على تجلط الدم وصحة العظام وإنتاج البروتين للعظام والدم والكلية .</a:t>
            </a:r>
            <a:endParaRPr lang="en-GB" sz="2400" dirty="0"/>
          </a:p>
          <a:p>
            <a:pPr lvl="0" algn="just" rtl="1"/>
            <a:r>
              <a:rPr lang="ar-AE" dirty="0"/>
              <a:t>يتوفر فيتامين </a:t>
            </a:r>
            <a:r>
              <a:rPr lang="en-GB" dirty="0"/>
              <a:t>K</a:t>
            </a:r>
            <a:r>
              <a:rPr lang="ar-AE" dirty="0"/>
              <a:t> في الخضروات ذات الأوراق الخضراء ؛مثل : السبانخ والكرنب والملفوف والبروكولي ،وبعض الزيوت النباتية مثل زيت الزيتون .</a:t>
            </a:r>
            <a:endParaRPr lang="en-GB" sz="2400" dirty="0"/>
          </a:p>
          <a:p>
            <a:pPr lvl="0" algn="just" rtl="1"/>
            <a:r>
              <a:rPr lang="ar-AE" dirty="0"/>
              <a:t>نقص فيتامين </a:t>
            </a:r>
            <a:r>
              <a:rPr lang="en-GB" dirty="0"/>
              <a:t>K</a:t>
            </a:r>
            <a:r>
              <a:rPr lang="ar-AE" dirty="0"/>
              <a:t> يسبب مشاكل في الأمعاء .</a:t>
            </a:r>
            <a:endParaRPr lang="en-GB" sz="2400" dirty="0"/>
          </a:p>
          <a:p>
            <a:pPr lvl="0" algn="just" rtl="1"/>
            <a:r>
              <a:rPr lang="ar-AE" dirty="0"/>
              <a:t>من الأسباب المؤدية لنقص فيتامين </a:t>
            </a:r>
            <a:r>
              <a:rPr lang="en-GB" dirty="0"/>
              <a:t>K</a:t>
            </a:r>
            <a:r>
              <a:rPr lang="ar-AE" dirty="0"/>
              <a:t> : </a:t>
            </a:r>
            <a:endParaRPr lang="en-GB" sz="2400" dirty="0"/>
          </a:p>
          <a:p>
            <a:pPr lvl="1" algn="just" rtl="1"/>
            <a:r>
              <a:rPr lang="ar-AE" dirty="0"/>
              <a:t>تناول المضادات الحيوية التي تؤدي لقتل البكتيريا في الأمعاء </a:t>
            </a:r>
            <a:endParaRPr lang="en-GB" sz="2000" dirty="0"/>
          </a:p>
          <a:p>
            <a:pPr lvl="1" algn="just" rtl="1"/>
            <a:r>
              <a:rPr lang="ar-AE" dirty="0"/>
              <a:t>تناول مانعات تجلط الدم </a:t>
            </a:r>
            <a:endParaRPr lang="en-GB" sz="2000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1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/>
          <a:lstStyle/>
          <a:p>
            <a:r>
              <a:rPr lang="ar-AE" u="heavy" dirty="0" smtClean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أهداف المحاضرة 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بأنواع الفيتامينات </a:t>
            </a:r>
          </a:p>
          <a:p>
            <a:pPr algn="r" rtl="1"/>
            <a:r>
              <a:rPr lang="ar-AE" dirty="0" smtClean="0"/>
              <a:t>التعريف بفوائد الفيتامينات </a:t>
            </a:r>
          </a:p>
          <a:p>
            <a:pPr algn="r" rtl="1"/>
            <a:r>
              <a:rPr lang="ar-AE" dirty="0" smtClean="0"/>
              <a:t>التعريف بأضرار نقص الفيتامينات 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7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 smtClean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 smtClean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 smtClean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 smtClean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تعريف </a:t>
            </a:r>
            <a:r>
              <a:rPr lang="ar-AE" b="1" u="sng" dirty="0"/>
              <a:t>الفيتامينات</a:t>
            </a:r>
            <a:r>
              <a:rPr lang="en-GB" b="1" u="sng" dirty="0"/>
              <a:t> :</a:t>
            </a:r>
            <a:endParaRPr lang="en-GB" dirty="0"/>
          </a:p>
          <a:p>
            <a:pPr algn="just" rtl="1"/>
            <a:r>
              <a:rPr lang="ar-AE" dirty="0"/>
              <a:t>هي مواد غذائية يجب توفرها في النظام الغذائي بكميات قليلة ،وتؤدي دورا أساسيا في عمليات التمثيل الغذائي في خلايا الجسم</a:t>
            </a:r>
            <a:r>
              <a:rPr lang="en-GB" dirty="0"/>
              <a:t> .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تنقسم الفيتامينات إلى قسمين</a:t>
            </a:r>
            <a:r>
              <a:rPr lang="en-GB" b="1" u="sng" dirty="0"/>
              <a:t> :</a:t>
            </a:r>
            <a:endParaRPr lang="en-GB" dirty="0"/>
          </a:p>
          <a:p>
            <a:pPr marL="0" indent="0" algn="just" rtl="1">
              <a:buNone/>
            </a:pPr>
            <a:r>
              <a:rPr lang="ar-AE" b="1" dirty="0"/>
              <a:t>1-فيتامينات قابلة للذوبان في الماء</a:t>
            </a:r>
            <a:r>
              <a:rPr lang="en-GB" b="1" dirty="0"/>
              <a:t> Water soluble  </a:t>
            </a:r>
            <a:r>
              <a:rPr lang="en-GB" b="1" dirty="0" smtClean="0"/>
              <a:t>:</a:t>
            </a:r>
          </a:p>
          <a:p>
            <a:pPr algn="just" rtl="1"/>
            <a:r>
              <a:rPr lang="en-GB" b="1" dirty="0" smtClean="0"/>
              <a:t>B-C</a:t>
            </a:r>
          </a:p>
          <a:p>
            <a:pPr algn="just" rtl="1"/>
            <a:r>
              <a:rPr lang="ar-AE" b="1" dirty="0" smtClean="0"/>
              <a:t>2-فيتامينات قابلة للذوبان في الدهون </a:t>
            </a:r>
            <a:r>
              <a:rPr lang="en-GB" b="1" dirty="0" smtClean="0"/>
              <a:t>Fat soluble </a:t>
            </a:r>
          </a:p>
          <a:p>
            <a:pPr algn="just" rtl="1"/>
            <a:r>
              <a:rPr lang="en-GB" b="1" dirty="0" smtClean="0">
                <a:effectLst/>
              </a:rPr>
              <a:t>A-D-E-K</a:t>
            </a:r>
            <a:endParaRPr lang="en-GB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3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dirty="0"/>
              <a:t>1-1-فيتامين</a:t>
            </a:r>
            <a:r>
              <a:rPr lang="en-GB" b="1" dirty="0"/>
              <a:t> C </a:t>
            </a:r>
            <a:r>
              <a:rPr lang="ar-AE" b="1" dirty="0"/>
              <a:t>أو الحمض الأسقربي</a:t>
            </a:r>
            <a:r>
              <a:rPr lang="en-GB" b="1" dirty="0"/>
              <a:t> Ascorbic acid  :</a:t>
            </a:r>
            <a:endParaRPr lang="en-GB" dirty="0"/>
          </a:p>
          <a:p>
            <a:pPr lvl="0" algn="just" rtl="1"/>
            <a:r>
              <a:rPr lang="ar-AE" dirty="0"/>
              <a:t>فيتامين</a:t>
            </a:r>
            <a:r>
              <a:rPr lang="en-GB" dirty="0"/>
              <a:t> C </a:t>
            </a:r>
            <a:r>
              <a:rPr lang="ar-AE" dirty="0"/>
              <a:t>سريع التأكسد وتذهب قيمته سريعا عند طهيه</a:t>
            </a:r>
            <a:r>
              <a:rPr lang="en-GB" dirty="0"/>
              <a:t> .</a:t>
            </a:r>
          </a:p>
          <a:p>
            <a:pPr lvl="0" algn="just" rtl="1"/>
            <a:r>
              <a:rPr lang="ar-AE" dirty="0"/>
              <a:t>تقوم النباتات بتصنيع هذا الفيتامين من الكربوهيدرات</a:t>
            </a:r>
            <a:r>
              <a:rPr lang="en-GB" dirty="0"/>
              <a:t> .</a:t>
            </a:r>
          </a:p>
          <a:p>
            <a:pPr lvl="0" algn="just" rtl="1"/>
            <a:r>
              <a:rPr lang="ar-AE" dirty="0"/>
              <a:t>مصادر فيتامين </a:t>
            </a:r>
            <a:r>
              <a:rPr lang="en-GB" dirty="0"/>
              <a:t>C</a:t>
            </a:r>
            <a:r>
              <a:rPr lang="ar-AE" dirty="0"/>
              <a:t> هي مصادر نباتية من الفواكه والخضروات ،ومن أهمها الفواكه المحتوية على حمض الستريك (مثل : البرتقال والليمون) .</a:t>
            </a:r>
            <a:endParaRPr lang="en-GB" dirty="0"/>
          </a:p>
          <a:p>
            <a:pPr lvl="0" algn="just" rtl="1"/>
            <a:r>
              <a:rPr lang="ar-AE" dirty="0"/>
              <a:t>نقص فيتامين</a:t>
            </a:r>
            <a:r>
              <a:rPr lang="en-GB" dirty="0"/>
              <a:t> C </a:t>
            </a:r>
            <a:r>
              <a:rPr lang="ar-AE" dirty="0"/>
              <a:t>يسبب مرض الآسقربوط وأهم أعراضه آلام المفاصل وتمزق الشفاه ،وعلاقة فيتامين</a:t>
            </a:r>
            <a:r>
              <a:rPr lang="en-GB" dirty="0"/>
              <a:t> C </a:t>
            </a:r>
            <a:r>
              <a:rPr lang="ar-AE" dirty="0"/>
              <a:t>بهذا المرض هي أن فيتامين</a:t>
            </a:r>
            <a:r>
              <a:rPr lang="en-GB" dirty="0"/>
              <a:t> C  </a:t>
            </a:r>
            <a:r>
              <a:rPr lang="ar-AE" dirty="0"/>
              <a:t>مهم في تكوين الكولاجين الذي يكسب الأنسجة ليونة وطراوة ،وعند غيابه تفقد الأنسجة تلك الخاصية</a:t>
            </a:r>
            <a:r>
              <a:rPr lang="en-GB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593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1-2-مركبات </a:t>
            </a:r>
            <a:r>
              <a:rPr lang="ar-AE" b="1" dirty="0"/>
              <a:t>فيتامين ب</a:t>
            </a:r>
            <a:r>
              <a:rPr lang="en-GB" b="1" dirty="0"/>
              <a:t> B complex 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هناك 12 نوع معروفة من فيتامين ب وتوجد غالبا مجتمعة ،ولكل نوع منها وظيفة معينة</a:t>
            </a:r>
            <a:r>
              <a:rPr lang="en-GB" dirty="0"/>
              <a:t> .</a:t>
            </a:r>
          </a:p>
          <a:p>
            <a:pPr marL="0" indent="0" algn="just" rtl="1">
              <a:buNone/>
            </a:pPr>
            <a:r>
              <a:rPr lang="ar-AE" b="1" dirty="0"/>
              <a:t>1-2-1-فيتامين</a:t>
            </a:r>
            <a:r>
              <a:rPr lang="en-GB" b="1" dirty="0"/>
              <a:t>B1 </a:t>
            </a:r>
            <a:r>
              <a:rPr lang="ar-AE" b="1" dirty="0"/>
              <a:t> (ثايمين) و فيتامين</a:t>
            </a:r>
            <a:r>
              <a:rPr lang="en-GB" b="1" dirty="0"/>
              <a:t> B2 </a:t>
            </a:r>
            <a:r>
              <a:rPr lang="ar-AE" b="1" dirty="0"/>
              <a:t>(الرايبوفلافين) : </a:t>
            </a:r>
            <a:endParaRPr lang="en-GB" dirty="0"/>
          </a:p>
          <a:p>
            <a:pPr marL="0" indent="0" algn="just" rtl="1">
              <a:buNone/>
            </a:pPr>
            <a:r>
              <a:rPr lang="ar-AE" b="1" dirty="0"/>
              <a:t>1-2-2-فيتامين ب6</a:t>
            </a:r>
            <a:r>
              <a:rPr lang="en-GB" b="1" dirty="0"/>
              <a:t>B</a:t>
            </a:r>
            <a:r>
              <a:rPr lang="ar-AE" b="1" dirty="0"/>
              <a:t> (بارادوكسين</a:t>
            </a:r>
            <a:r>
              <a:rPr lang="ar-AE" b="1" dirty="0" smtClean="0"/>
              <a:t>):</a:t>
            </a:r>
            <a:endParaRPr lang="en-GB" dirty="0" smtClean="0"/>
          </a:p>
          <a:p>
            <a:pPr marL="0" indent="0" algn="just" rtl="1">
              <a:buNone/>
            </a:pPr>
            <a:r>
              <a:rPr lang="ar-AE" b="1" dirty="0"/>
              <a:t>1-2-3-فيتامين 9</a:t>
            </a:r>
            <a:r>
              <a:rPr lang="en-GB" b="1" dirty="0"/>
              <a:t>B</a:t>
            </a:r>
            <a:r>
              <a:rPr lang="ar-AE" b="1" dirty="0"/>
              <a:t> (حمض الفوليك) </a:t>
            </a:r>
            <a:r>
              <a:rPr lang="ar-AE" b="1" dirty="0" smtClean="0"/>
              <a:t>:</a:t>
            </a:r>
            <a:endParaRPr lang="en-GB" dirty="0" smtClean="0"/>
          </a:p>
          <a:p>
            <a:pPr marL="0" indent="0" algn="just" rtl="1">
              <a:buNone/>
            </a:pPr>
            <a:r>
              <a:rPr lang="ar-AE" b="1" dirty="0"/>
              <a:t>1-2-4-فتيامين </a:t>
            </a:r>
            <a:r>
              <a:rPr lang="en-GB" b="1" dirty="0"/>
              <a:t>B12</a:t>
            </a:r>
            <a:r>
              <a:rPr lang="ar-AE" b="1" dirty="0"/>
              <a:t> (الكوبالمين) :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1-2-1-فيتامين</a:t>
            </a:r>
            <a:r>
              <a:rPr lang="en-GB" b="1" u="sng" dirty="0"/>
              <a:t>B1 </a:t>
            </a:r>
            <a:r>
              <a:rPr lang="ar-AE" b="1" u="sng" dirty="0"/>
              <a:t> (ثايمين) و فيتامين</a:t>
            </a:r>
            <a:r>
              <a:rPr lang="en-GB" b="1" u="sng" dirty="0"/>
              <a:t> B2 </a:t>
            </a:r>
            <a:r>
              <a:rPr lang="ar-AE" b="1" u="sng" dirty="0"/>
              <a:t>(الرايبوفلافين) : </a:t>
            </a:r>
            <a:endParaRPr lang="en-GB" u="sng" dirty="0"/>
          </a:p>
          <a:p>
            <a:pPr lvl="0" algn="just" rtl="1"/>
            <a:r>
              <a:rPr lang="ar-AE" dirty="0"/>
              <a:t>توجد هذه الفيتامينات في الكبد والخميرة والبيض والحليب والحبوب</a:t>
            </a:r>
            <a:r>
              <a:rPr lang="en-GB" dirty="0"/>
              <a:t> . </a:t>
            </a:r>
          </a:p>
          <a:p>
            <a:pPr lvl="0" algn="just" rtl="1"/>
            <a:r>
              <a:rPr lang="ar-AE" dirty="0"/>
              <a:t>يعمل الثايمين والرايبوفلافين – فيتامين</a:t>
            </a:r>
            <a:r>
              <a:rPr lang="en-GB" dirty="0"/>
              <a:t> (B1 – B2) - </a:t>
            </a:r>
            <a:r>
              <a:rPr lang="ar-AE" dirty="0"/>
              <a:t>كقرين أنزيمي لبعض الأنزيمات  الضرورية لعمل العضلات والقلب والأعصاب</a:t>
            </a:r>
            <a:r>
              <a:rPr lang="en-GB" dirty="0"/>
              <a:t> .</a:t>
            </a:r>
          </a:p>
          <a:p>
            <a:pPr lvl="0" algn="just" rtl="1"/>
            <a:r>
              <a:rPr lang="ar-AE" dirty="0"/>
              <a:t>نقص فيتايمن</a:t>
            </a:r>
            <a:r>
              <a:rPr lang="en-GB" dirty="0"/>
              <a:t> B1 </a:t>
            </a:r>
            <a:r>
              <a:rPr lang="ar-AE" dirty="0"/>
              <a:t>(الثايمين) يؤدي إلى مرض البريبري وهو مرض يؤدي إلى تضخم الأعصاب وضعف العضلات وشلل الأطراف</a:t>
            </a:r>
            <a:r>
              <a:rPr lang="en-GB" dirty="0"/>
              <a:t>.</a:t>
            </a:r>
          </a:p>
          <a:p>
            <a:pPr lvl="0" algn="just" rtl="1"/>
            <a:r>
              <a:rPr lang="ar-AE" dirty="0"/>
              <a:t>نقص فيتامين</a:t>
            </a:r>
            <a:r>
              <a:rPr lang="en-GB" dirty="0"/>
              <a:t> B2 </a:t>
            </a:r>
            <a:r>
              <a:rPr lang="ar-AE" dirty="0"/>
              <a:t>(رايبوفلافين) يؤدي إلى تشققات في الجلد وضعف قدرة العين على الإبصار</a:t>
            </a:r>
            <a:r>
              <a:rPr lang="en-GB" dirty="0"/>
              <a:t> .</a:t>
            </a:r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AE" b="1" dirty="0"/>
              <a:t>1-2-2-فيتامين ب6</a:t>
            </a:r>
            <a:r>
              <a:rPr lang="en-GB" b="1" dirty="0"/>
              <a:t>B</a:t>
            </a:r>
            <a:r>
              <a:rPr lang="ar-AE" b="1" dirty="0"/>
              <a:t> (بارادوكسين):</a:t>
            </a:r>
            <a:endParaRPr lang="en-GB" dirty="0"/>
          </a:p>
          <a:p>
            <a:pPr lvl="0" algn="just" rtl="1"/>
            <a:r>
              <a:rPr lang="ar-AE" dirty="0"/>
              <a:t>يساعد هذا الفيتامين في عمليات التمثيل الغذائي للبروتين ،ويساعد في إنتاج كريات الدم الحمراء ،والحفاظ على سلامة الجهاز العصبي وأجزاء من جهاز المناعة .</a:t>
            </a:r>
            <a:endParaRPr lang="en-GB" dirty="0"/>
          </a:p>
          <a:p>
            <a:pPr lvl="0" algn="just" rtl="1"/>
            <a:r>
              <a:rPr lang="ar-AE" dirty="0"/>
              <a:t>يتوفر فيتامين </a:t>
            </a:r>
            <a:r>
              <a:rPr lang="en-GB" dirty="0"/>
              <a:t>B6</a:t>
            </a:r>
            <a:r>
              <a:rPr lang="ar-AE" dirty="0"/>
              <a:t> في الكبد والأسماك بكميات كبيرة .</a:t>
            </a:r>
            <a:endParaRPr lang="en-GB" dirty="0"/>
          </a:p>
          <a:p>
            <a:pPr lvl="0" algn="just" rtl="1"/>
            <a:r>
              <a:rPr lang="ar-AE" dirty="0"/>
              <a:t>نقص فيتامين </a:t>
            </a:r>
            <a:r>
              <a:rPr lang="en-GB" dirty="0"/>
              <a:t>B6</a:t>
            </a:r>
            <a:r>
              <a:rPr lang="ar-AE" dirty="0"/>
              <a:t> يؤدي إلى فقر الدم حيث أنه يرتبط بإنتاج كريات الدم الحمراء .</a:t>
            </a:r>
            <a:endParaRPr lang="en-GB" dirty="0"/>
          </a:p>
          <a:p>
            <a:pPr lvl="0" algn="just" rtl="1"/>
            <a:r>
              <a:rPr lang="ar-AE" dirty="0"/>
              <a:t>ويؤدي نقص الفتيامين إلى تقرحات الجلد .</a:t>
            </a:r>
            <a:endParaRPr lang="en-GB" dirty="0"/>
          </a:p>
          <a:p>
            <a:pPr lvl="0" algn="just" rtl="1"/>
            <a:r>
              <a:rPr lang="ar-AE" dirty="0"/>
              <a:t>ومن آثار نقص الفيتامين أيضا الإصابة بالاكتئاب .</a:t>
            </a:r>
            <a:endParaRPr lang="en-GB" dirty="0"/>
          </a:p>
          <a:p>
            <a:pPr lvl="0" algn="just" rtl="1"/>
            <a:r>
              <a:rPr lang="ar-AE" dirty="0"/>
              <a:t>ويؤثر نقص الفيتامين على الوظائف المعرفية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الفيتامينات </a:t>
            </a:r>
            <a:br>
              <a:rPr lang="ar-AE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</a:br>
            <a:r>
              <a:rPr lang="fr-FR" u="heavy" dirty="0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Vit</a:t>
            </a:r>
            <a:r>
              <a:rPr lang="en-GB" u="heavy" dirty="0" err="1">
                <a:solidFill>
                  <a:schemeClr val="tx2"/>
                </a:solidFill>
                <a:uFill>
                  <a:solidFill>
                    <a:schemeClr val="accent2"/>
                  </a:solidFill>
                </a:uFill>
              </a:rPr>
              <a:t>amins</a:t>
            </a:r>
            <a:endParaRPr lang="en-GB" u="heavy" dirty="0">
              <a:solidFill>
                <a:schemeClr val="tx2"/>
              </a:solidFill>
              <a:uFill>
                <a:solidFill>
                  <a:schemeClr val="accent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u="sng" dirty="0"/>
              <a:t>1-2-3-فيتامين 9</a:t>
            </a:r>
            <a:r>
              <a:rPr lang="en-GB" b="1" u="sng" dirty="0"/>
              <a:t>B</a:t>
            </a:r>
            <a:r>
              <a:rPr lang="ar-AE" b="1" u="sng" dirty="0"/>
              <a:t> (حمض الفوليك) :</a:t>
            </a:r>
            <a:endParaRPr lang="en-GB" u="sng" dirty="0"/>
          </a:p>
          <a:p>
            <a:pPr lvl="0" algn="just" rtl="1"/>
            <a:r>
              <a:rPr lang="ar-AE" dirty="0"/>
              <a:t>يساعد في إنتاج كريات الدم الحمراء ،ويساعد في الحفاظ على </a:t>
            </a:r>
            <a:r>
              <a:rPr lang="en-GB" dirty="0"/>
              <a:t>DNA</a:t>
            </a:r>
            <a:r>
              <a:rPr lang="ar-AE" dirty="0"/>
              <a:t> في نواة الخلية .</a:t>
            </a:r>
            <a:endParaRPr lang="en-GB" dirty="0"/>
          </a:p>
          <a:p>
            <a:pPr lvl="0" algn="just" rtl="1"/>
            <a:r>
              <a:rPr lang="ar-AE" dirty="0"/>
              <a:t>يوجد فيتامين </a:t>
            </a:r>
            <a:r>
              <a:rPr lang="en-GB" dirty="0"/>
              <a:t>B9</a:t>
            </a:r>
            <a:r>
              <a:rPr lang="ar-AE" dirty="0"/>
              <a:t> في الكبد والخضروات والقمح والحمضيات .</a:t>
            </a:r>
            <a:endParaRPr lang="en-GB" dirty="0"/>
          </a:p>
          <a:p>
            <a:pPr lvl="0" algn="just" rtl="1"/>
            <a:r>
              <a:rPr lang="ar-AE" dirty="0"/>
              <a:t>نقص فيتامين </a:t>
            </a:r>
            <a:r>
              <a:rPr lang="en-GB" dirty="0"/>
              <a:t>B9 </a:t>
            </a:r>
            <a:r>
              <a:rPr lang="ar-AE" dirty="0"/>
              <a:t> يؤدي إلى الأنيميا (فقر الدم) والذي يؤدي إلى التعب المستمر وقصر النفس وعدم القدرة على ممارسة الأنشطة الحركية ،والصداع المستمر وعدم القدرة على التركيز .</a:t>
            </a:r>
            <a:endParaRPr lang="en-GB" dirty="0"/>
          </a:p>
          <a:p>
            <a:pPr lvl="0" algn="just" rtl="1"/>
            <a:r>
              <a:rPr lang="ar-AE" dirty="0"/>
              <a:t>المرأة الحامل تحتاج تناول كميات أكبر من حمض الفوليك ونقصه يسبب أضرار على الجهاز العصبي للجنين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1048</Words>
  <Application>Microsoft Office PowerPoint</Application>
  <PresentationFormat>On-screen Show (4:3)</PresentationFormat>
  <Paragraphs>107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المواد العضوية </vt:lpstr>
      <vt:lpstr>أهداف المحاضرة 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الفيتامينات  Vitamins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Sumyah</dc:creator>
  <cp:lastModifiedBy>Sumyah</cp:lastModifiedBy>
  <cp:revision>92</cp:revision>
  <dcterms:created xsi:type="dcterms:W3CDTF">2006-08-16T00:00:00Z</dcterms:created>
  <dcterms:modified xsi:type="dcterms:W3CDTF">2016-11-19T05:59:30Z</dcterms:modified>
</cp:coreProperties>
</file>