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3"/>
  </p:notesMasterIdLst>
  <p:sldIdLst>
    <p:sldId id="256" r:id="rId2"/>
    <p:sldId id="309" r:id="rId3"/>
    <p:sldId id="310" r:id="rId4"/>
    <p:sldId id="311" r:id="rId5"/>
    <p:sldId id="312" r:id="rId6"/>
    <p:sldId id="313" r:id="rId7"/>
    <p:sldId id="314" r:id="rId8"/>
    <p:sldId id="315" r:id="rId9"/>
    <p:sldId id="316" r:id="rId10"/>
    <p:sldId id="317" r:id="rId11"/>
    <p:sldId id="318" r:id="rId12"/>
    <p:sldId id="319" r:id="rId13"/>
    <p:sldId id="320" r:id="rId14"/>
    <p:sldId id="321" r:id="rId15"/>
    <p:sldId id="308" r:id="rId16"/>
    <p:sldId id="257" r:id="rId17"/>
    <p:sldId id="258" r:id="rId18"/>
    <p:sldId id="259" r:id="rId19"/>
    <p:sldId id="279" r:id="rId20"/>
    <p:sldId id="301" r:id="rId21"/>
    <p:sldId id="300" r:id="rId22"/>
    <p:sldId id="346" r:id="rId23"/>
    <p:sldId id="345" r:id="rId24"/>
    <p:sldId id="347" r:id="rId25"/>
    <p:sldId id="281" r:id="rId26"/>
    <p:sldId id="305" r:id="rId27"/>
    <p:sldId id="306" r:id="rId28"/>
    <p:sldId id="282" r:id="rId29"/>
    <p:sldId id="283" r:id="rId30"/>
    <p:sldId id="284" r:id="rId31"/>
    <p:sldId id="285" r:id="rId32"/>
    <p:sldId id="286" r:id="rId33"/>
    <p:sldId id="322" r:id="rId34"/>
    <p:sldId id="287" r:id="rId35"/>
    <p:sldId id="323" r:id="rId36"/>
    <p:sldId id="288" r:id="rId37"/>
    <p:sldId id="289" r:id="rId38"/>
    <p:sldId id="290" r:id="rId39"/>
    <p:sldId id="324" r:id="rId40"/>
    <p:sldId id="326" r:id="rId41"/>
    <p:sldId id="327" r:id="rId42"/>
    <p:sldId id="291" r:id="rId43"/>
    <p:sldId id="329" r:id="rId44"/>
    <p:sldId id="328" r:id="rId45"/>
    <p:sldId id="330" r:id="rId46"/>
    <p:sldId id="331" r:id="rId47"/>
    <p:sldId id="332" r:id="rId48"/>
    <p:sldId id="333" r:id="rId49"/>
    <p:sldId id="334" r:id="rId50"/>
    <p:sldId id="335" r:id="rId51"/>
    <p:sldId id="336" r:id="rId52"/>
    <p:sldId id="337" r:id="rId53"/>
    <p:sldId id="338" r:id="rId54"/>
    <p:sldId id="348" r:id="rId55"/>
    <p:sldId id="339" r:id="rId56"/>
    <p:sldId id="340" r:id="rId57"/>
    <p:sldId id="341" r:id="rId58"/>
    <p:sldId id="342" r:id="rId59"/>
    <p:sldId id="343" r:id="rId60"/>
    <p:sldId id="344" r:id="rId61"/>
    <p:sldId id="297" r:id="rId6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2" y="-8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78E289-C2E2-4606-9443-13C88450076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GB"/>
        </a:p>
      </dgm:t>
    </dgm:pt>
    <dgm:pt modelId="{7205C744-DD4B-460D-BFC9-71AE6BA247DD}">
      <dgm:prSet phldrT="[Text]"/>
      <dgm:spPr/>
      <dgm:t>
        <a:bodyPr/>
        <a:lstStyle/>
        <a:p>
          <a:r>
            <a:rPr lang="ar-AE" dirty="0" smtClean="0"/>
            <a:t>العوامل المثرة على الدنترة </a:t>
          </a:r>
          <a:endParaRPr lang="en-GB" dirty="0"/>
        </a:p>
      </dgm:t>
    </dgm:pt>
    <dgm:pt modelId="{761A4839-A826-4682-A901-E846C3EBF6EA}" type="parTrans" cxnId="{FCB1EA9E-FA27-42DC-AD87-5794E00E53FA}">
      <dgm:prSet/>
      <dgm:spPr/>
      <dgm:t>
        <a:bodyPr/>
        <a:lstStyle/>
        <a:p>
          <a:endParaRPr lang="en-GB"/>
        </a:p>
      </dgm:t>
    </dgm:pt>
    <dgm:pt modelId="{DE3E982C-9D42-4CFE-926A-F66A8C53034F}" type="sibTrans" cxnId="{FCB1EA9E-FA27-42DC-AD87-5794E00E53FA}">
      <dgm:prSet/>
      <dgm:spPr/>
      <dgm:t>
        <a:bodyPr/>
        <a:lstStyle/>
        <a:p>
          <a:endParaRPr lang="en-GB"/>
        </a:p>
      </dgm:t>
    </dgm:pt>
    <dgm:pt modelId="{40CBA608-57F9-4E60-BEF7-713C9509E9C8}">
      <dgm:prSet phldrT="[Text]"/>
      <dgm:spPr/>
      <dgm:t>
        <a:bodyPr/>
        <a:lstStyle/>
        <a:p>
          <a:r>
            <a:rPr lang="ar-AE" dirty="0" smtClean="0"/>
            <a:t>المذيبات العضوية </a:t>
          </a:r>
          <a:endParaRPr lang="en-GB" dirty="0"/>
        </a:p>
      </dgm:t>
    </dgm:pt>
    <dgm:pt modelId="{D5550D37-36A6-4B36-8CA0-4CD43244CBD7}" type="parTrans" cxnId="{53503B39-4AF9-4CAF-8662-88D3E5316670}">
      <dgm:prSet/>
      <dgm:spPr/>
      <dgm:t>
        <a:bodyPr/>
        <a:lstStyle/>
        <a:p>
          <a:endParaRPr lang="en-GB"/>
        </a:p>
      </dgm:t>
    </dgm:pt>
    <dgm:pt modelId="{FEEF154F-2FBB-4562-84F4-80D09383B51E}" type="sibTrans" cxnId="{53503B39-4AF9-4CAF-8662-88D3E5316670}">
      <dgm:prSet/>
      <dgm:spPr/>
      <dgm:t>
        <a:bodyPr/>
        <a:lstStyle/>
        <a:p>
          <a:endParaRPr lang="en-GB"/>
        </a:p>
      </dgm:t>
    </dgm:pt>
    <dgm:pt modelId="{AE8275BB-6876-4000-949D-E7323AEF5A90}">
      <dgm:prSet/>
      <dgm:spPr/>
      <dgm:t>
        <a:bodyPr/>
        <a:lstStyle/>
        <a:p>
          <a:r>
            <a:rPr lang="ar-AE" dirty="0" smtClean="0"/>
            <a:t>الأملاح والمعادن الثقيلة </a:t>
          </a:r>
          <a:endParaRPr lang="en-GB" dirty="0"/>
        </a:p>
      </dgm:t>
    </dgm:pt>
    <dgm:pt modelId="{7947E871-6FD1-482A-9630-33EA95FC59CB}" type="parTrans" cxnId="{A21B0856-3BAC-4283-B065-A4EFCFCFDCFC}">
      <dgm:prSet/>
      <dgm:spPr/>
      <dgm:t>
        <a:bodyPr/>
        <a:lstStyle/>
        <a:p>
          <a:endParaRPr lang="en-GB"/>
        </a:p>
      </dgm:t>
    </dgm:pt>
    <dgm:pt modelId="{920A25FE-4305-446D-A368-D30DB5A4B893}" type="sibTrans" cxnId="{A21B0856-3BAC-4283-B065-A4EFCFCFDCFC}">
      <dgm:prSet/>
      <dgm:spPr/>
      <dgm:t>
        <a:bodyPr/>
        <a:lstStyle/>
        <a:p>
          <a:endParaRPr lang="en-GB"/>
        </a:p>
      </dgm:t>
    </dgm:pt>
    <dgm:pt modelId="{89F67E07-D384-439B-AA33-E003C3710D18}">
      <dgm:prSet/>
      <dgm:spPr/>
      <dgm:t>
        <a:bodyPr/>
        <a:lstStyle/>
        <a:p>
          <a:r>
            <a:rPr lang="ar-AE" dirty="0" smtClean="0"/>
            <a:t>الأحماض والقواعد القوية</a:t>
          </a:r>
          <a:endParaRPr lang="en-GB" dirty="0"/>
        </a:p>
      </dgm:t>
    </dgm:pt>
    <dgm:pt modelId="{AD54CB4D-7199-4F7B-8E05-DE2A18CCC20E}" type="parTrans" cxnId="{19313B10-EA79-43EB-9A60-725C3AF3159A}">
      <dgm:prSet/>
      <dgm:spPr/>
      <dgm:t>
        <a:bodyPr/>
        <a:lstStyle/>
        <a:p>
          <a:endParaRPr lang="en-GB"/>
        </a:p>
      </dgm:t>
    </dgm:pt>
    <dgm:pt modelId="{11FE7759-DD64-4312-AF08-16FD64991396}" type="sibTrans" cxnId="{19313B10-EA79-43EB-9A60-725C3AF3159A}">
      <dgm:prSet/>
      <dgm:spPr/>
      <dgm:t>
        <a:bodyPr/>
        <a:lstStyle/>
        <a:p>
          <a:endParaRPr lang="en-GB"/>
        </a:p>
      </dgm:t>
    </dgm:pt>
    <dgm:pt modelId="{22338E1F-89E5-4E31-AEF9-4D88E69C9161}">
      <dgm:prSet/>
      <dgm:spPr/>
      <dgm:t>
        <a:bodyPr/>
        <a:lstStyle/>
        <a:p>
          <a:r>
            <a:rPr lang="ar-AE" dirty="0" smtClean="0"/>
            <a:t>الحرارة</a:t>
          </a:r>
          <a:endParaRPr lang="en-GB" dirty="0"/>
        </a:p>
      </dgm:t>
    </dgm:pt>
    <dgm:pt modelId="{33ECF660-8E95-4F3B-905D-7FEDFBE98B55}" type="parTrans" cxnId="{FEC1224C-C879-4C4B-8E4B-43066773C52F}">
      <dgm:prSet/>
      <dgm:spPr/>
      <dgm:t>
        <a:bodyPr/>
        <a:lstStyle/>
        <a:p>
          <a:endParaRPr lang="en-GB"/>
        </a:p>
      </dgm:t>
    </dgm:pt>
    <dgm:pt modelId="{FE9C805B-8CF0-4990-AFC2-2E9A1FE1492A}" type="sibTrans" cxnId="{FEC1224C-C879-4C4B-8E4B-43066773C52F}">
      <dgm:prSet/>
      <dgm:spPr/>
      <dgm:t>
        <a:bodyPr/>
        <a:lstStyle/>
        <a:p>
          <a:endParaRPr lang="en-GB"/>
        </a:p>
      </dgm:t>
    </dgm:pt>
    <dgm:pt modelId="{F97221C3-7750-4194-8F19-FD0B957A71C3}" type="pres">
      <dgm:prSet presAssocID="{1E78E289-C2E2-4606-9443-13C88450076E}" presName="hierChild1" presStyleCnt="0">
        <dgm:presLayoutVars>
          <dgm:chPref val="1"/>
          <dgm:dir/>
          <dgm:animOne val="branch"/>
          <dgm:animLvl val="lvl"/>
          <dgm:resizeHandles/>
        </dgm:presLayoutVars>
      </dgm:prSet>
      <dgm:spPr/>
      <dgm:t>
        <a:bodyPr/>
        <a:lstStyle/>
        <a:p>
          <a:endParaRPr lang="en-GB"/>
        </a:p>
      </dgm:t>
    </dgm:pt>
    <dgm:pt modelId="{1B08DCD2-9C4F-41A7-9309-A451259DD4AD}" type="pres">
      <dgm:prSet presAssocID="{7205C744-DD4B-460D-BFC9-71AE6BA247DD}" presName="hierRoot1" presStyleCnt="0"/>
      <dgm:spPr/>
    </dgm:pt>
    <dgm:pt modelId="{E8B9BF2B-0C71-4CDE-A7FE-FDCC4B79087E}" type="pres">
      <dgm:prSet presAssocID="{7205C744-DD4B-460D-BFC9-71AE6BA247DD}" presName="composite" presStyleCnt="0"/>
      <dgm:spPr/>
    </dgm:pt>
    <dgm:pt modelId="{5BA30680-6D3E-421A-B963-6394472CCE67}" type="pres">
      <dgm:prSet presAssocID="{7205C744-DD4B-460D-BFC9-71AE6BA247DD}" presName="background" presStyleLbl="node0" presStyleIdx="0" presStyleCnt="1"/>
      <dgm:spPr/>
    </dgm:pt>
    <dgm:pt modelId="{0E7E8BF7-0CA6-49D2-AB1A-2187971E11EE}" type="pres">
      <dgm:prSet presAssocID="{7205C744-DD4B-460D-BFC9-71AE6BA247DD}" presName="text" presStyleLbl="fgAcc0" presStyleIdx="0" presStyleCnt="1">
        <dgm:presLayoutVars>
          <dgm:chPref val="3"/>
        </dgm:presLayoutVars>
      </dgm:prSet>
      <dgm:spPr/>
      <dgm:t>
        <a:bodyPr/>
        <a:lstStyle/>
        <a:p>
          <a:endParaRPr lang="en-GB"/>
        </a:p>
      </dgm:t>
    </dgm:pt>
    <dgm:pt modelId="{61EB53A5-1040-4ECA-BB91-1E025E7FB081}" type="pres">
      <dgm:prSet presAssocID="{7205C744-DD4B-460D-BFC9-71AE6BA247DD}" presName="hierChild2" presStyleCnt="0"/>
      <dgm:spPr/>
    </dgm:pt>
    <dgm:pt modelId="{4D914F9B-46B2-42B7-8E38-93AD22FEF2A6}" type="pres">
      <dgm:prSet presAssocID="{D5550D37-36A6-4B36-8CA0-4CD43244CBD7}" presName="Name10" presStyleLbl="parChTrans1D2" presStyleIdx="0" presStyleCnt="4"/>
      <dgm:spPr/>
      <dgm:t>
        <a:bodyPr/>
        <a:lstStyle/>
        <a:p>
          <a:endParaRPr lang="en-GB"/>
        </a:p>
      </dgm:t>
    </dgm:pt>
    <dgm:pt modelId="{FBA9CE3C-3057-4B1C-8BAD-37DEAB00B73C}" type="pres">
      <dgm:prSet presAssocID="{40CBA608-57F9-4E60-BEF7-713C9509E9C8}" presName="hierRoot2" presStyleCnt="0"/>
      <dgm:spPr/>
    </dgm:pt>
    <dgm:pt modelId="{5F51DF25-64FD-41A6-8D78-3999CA92CDB6}" type="pres">
      <dgm:prSet presAssocID="{40CBA608-57F9-4E60-BEF7-713C9509E9C8}" presName="composite2" presStyleCnt="0"/>
      <dgm:spPr/>
    </dgm:pt>
    <dgm:pt modelId="{78CAA3DC-2C20-4769-AC21-7635172887A0}" type="pres">
      <dgm:prSet presAssocID="{40CBA608-57F9-4E60-BEF7-713C9509E9C8}" presName="background2" presStyleLbl="node2" presStyleIdx="0" presStyleCnt="4"/>
      <dgm:spPr/>
    </dgm:pt>
    <dgm:pt modelId="{2740CC30-2305-4199-8932-81535AAA030B}" type="pres">
      <dgm:prSet presAssocID="{40CBA608-57F9-4E60-BEF7-713C9509E9C8}" presName="text2" presStyleLbl="fgAcc2" presStyleIdx="0" presStyleCnt="4">
        <dgm:presLayoutVars>
          <dgm:chPref val="3"/>
        </dgm:presLayoutVars>
      </dgm:prSet>
      <dgm:spPr/>
      <dgm:t>
        <a:bodyPr/>
        <a:lstStyle/>
        <a:p>
          <a:endParaRPr lang="en-GB"/>
        </a:p>
      </dgm:t>
    </dgm:pt>
    <dgm:pt modelId="{A06B2249-5F51-4EAA-85D5-924860239292}" type="pres">
      <dgm:prSet presAssocID="{40CBA608-57F9-4E60-BEF7-713C9509E9C8}" presName="hierChild3" presStyleCnt="0"/>
      <dgm:spPr/>
    </dgm:pt>
    <dgm:pt modelId="{07E7529B-0FAA-4A29-AAA4-33165934E43C}" type="pres">
      <dgm:prSet presAssocID="{7947E871-6FD1-482A-9630-33EA95FC59CB}" presName="Name10" presStyleLbl="parChTrans1D2" presStyleIdx="1" presStyleCnt="4"/>
      <dgm:spPr/>
      <dgm:t>
        <a:bodyPr/>
        <a:lstStyle/>
        <a:p>
          <a:endParaRPr lang="en-GB"/>
        </a:p>
      </dgm:t>
    </dgm:pt>
    <dgm:pt modelId="{F8F4A620-BC3C-4BAA-AFB4-0260D3E637AD}" type="pres">
      <dgm:prSet presAssocID="{AE8275BB-6876-4000-949D-E7323AEF5A90}" presName="hierRoot2" presStyleCnt="0"/>
      <dgm:spPr/>
    </dgm:pt>
    <dgm:pt modelId="{E3BAD06D-47B3-4176-979C-A75F9709984D}" type="pres">
      <dgm:prSet presAssocID="{AE8275BB-6876-4000-949D-E7323AEF5A90}" presName="composite2" presStyleCnt="0"/>
      <dgm:spPr/>
    </dgm:pt>
    <dgm:pt modelId="{70085375-1F1C-4A33-924B-D4632CD157B3}" type="pres">
      <dgm:prSet presAssocID="{AE8275BB-6876-4000-949D-E7323AEF5A90}" presName="background2" presStyleLbl="node2" presStyleIdx="1" presStyleCnt="4"/>
      <dgm:spPr/>
    </dgm:pt>
    <dgm:pt modelId="{B4622577-84F2-43A5-883E-CA32A4175FB8}" type="pres">
      <dgm:prSet presAssocID="{AE8275BB-6876-4000-949D-E7323AEF5A90}" presName="text2" presStyleLbl="fgAcc2" presStyleIdx="1" presStyleCnt="4">
        <dgm:presLayoutVars>
          <dgm:chPref val="3"/>
        </dgm:presLayoutVars>
      </dgm:prSet>
      <dgm:spPr/>
      <dgm:t>
        <a:bodyPr/>
        <a:lstStyle/>
        <a:p>
          <a:endParaRPr lang="en-GB"/>
        </a:p>
      </dgm:t>
    </dgm:pt>
    <dgm:pt modelId="{0B8FE10D-4CB6-474E-BCE2-895A3FEC38A9}" type="pres">
      <dgm:prSet presAssocID="{AE8275BB-6876-4000-949D-E7323AEF5A90}" presName="hierChild3" presStyleCnt="0"/>
      <dgm:spPr/>
    </dgm:pt>
    <dgm:pt modelId="{F80DD406-BA8D-4797-932F-49775628B5EC}" type="pres">
      <dgm:prSet presAssocID="{AD54CB4D-7199-4F7B-8E05-DE2A18CCC20E}" presName="Name10" presStyleLbl="parChTrans1D2" presStyleIdx="2" presStyleCnt="4"/>
      <dgm:spPr/>
      <dgm:t>
        <a:bodyPr/>
        <a:lstStyle/>
        <a:p>
          <a:endParaRPr lang="en-GB"/>
        </a:p>
      </dgm:t>
    </dgm:pt>
    <dgm:pt modelId="{6760A00E-1CF2-4F16-AE04-9DF8A30367DC}" type="pres">
      <dgm:prSet presAssocID="{89F67E07-D384-439B-AA33-E003C3710D18}" presName="hierRoot2" presStyleCnt="0"/>
      <dgm:spPr/>
    </dgm:pt>
    <dgm:pt modelId="{EFA9761C-EF69-42F9-8278-2F8A99FA1E15}" type="pres">
      <dgm:prSet presAssocID="{89F67E07-D384-439B-AA33-E003C3710D18}" presName="composite2" presStyleCnt="0"/>
      <dgm:spPr/>
    </dgm:pt>
    <dgm:pt modelId="{00FF3205-4C51-4F4E-AAB6-7EC7BB54F7C0}" type="pres">
      <dgm:prSet presAssocID="{89F67E07-D384-439B-AA33-E003C3710D18}" presName="background2" presStyleLbl="node2" presStyleIdx="2" presStyleCnt="4"/>
      <dgm:spPr/>
    </dgm:pt>
    <dgm:pt modelId="{58D031F2-A0C5-4388-BE1B-F47F6C72B71A}" type="pres">
      <dgm:prSet presAssocID="{89F67E07-D384-439B-AA33-E003C3710D18}" presName="text2" presStyleLbl="fgAcc2" presStyleIdx="2" presStyleCnt="4">
        <dgm:presLayoutVars>
          <dgm:chPref val="3"/>
        </dgm:presLayoutVars>
      </dgm:prSet>
      <dgm:spPr/>
      <dgm:t>
        <a:bodyPr/>
        <a:lstStyle/>
        <a:p>
          <a:endParaRPr lang="en-GB"/>
        </a:p>
      </dgm:t>
    </dgm:pt>
    <dgm:pt modelId="{55953E57-AD40-4695-9A75-2F26078ED752}" type="pres">
      <dgm:prSet presAssocID="{89F67E07-D384-439B-AA33-E003C3710D18}" presName="hierChild3" presStyleCnt="0"/>
      <dgm:spPr/>
    </dgm:pt>
    <dgm:pt modelId="{CBD0B6D9-573E-463D-86ED-35782AC22171}" type="pres">
      <dgm:prSet presAssocID="{33ECF660-8E95-4F3B-905D-7FEDFBE98B55}" presName="Name10" presStyleLbl="parChTrans1D2" presStyleIdx="3" presStyleCnt="4"/>
      <dgm:spPr/>
      <dgm:t>
        <a:bodyPr/>
        <a:lstStyle/>
        <a:p>
          <a:endParaRPr lang="en-GB"/>
        </a:p>
      </dgm:t>
    </dgm:pt>
    <dgm:pt modelId="{53C62942-D3C7-4C56-9D97-7AE965457520}" type="pres">
      <dgm:prSet presAssocID="{22338E1F-89E5-4E31-AEF9-4D88E69C9161}" presName="hierRoot2" presStyleCnt="0"/>
      <dgm:spPr/>
    </dgm:pt>
    <dgm:pt modelId="{361A35C3-4B1C-4C11-B498-3274C982F06C}" type="pres">
      <dgm:prSet presAssocID="{22338E1F-89E5-4E31-AEF9-4D88E69C9161}" presName="composite2" presStyleCnt="0"/>
      <dgm:spPr/>
    </dgm:pt>
    <dgm:pt modelId="{0A2F024A-1DDF-4568-92A8-71A1DF7DC27A}" type="pres">
      <dgm:prSet presAssocID="{22338E1F-89E5-4E31-AEF9-4D88E69C9161}" presName="background2" presStyleLbl="node2" presStyleIdx="3" presStyleCnt="4"/>
      <dgm:spPr/>
    </dgm:pt>
    <dgm:pt modelId="{3D2F8D40-27BE-4ED7-A730-A70AED01533F}" type="pres">
      <dgm:prSet presAssocID="{22338E1F-89E5-4E31-AEF9-4D88E69C9161}" presName="text2" presStyleLbl="fgAcc2" presStyleIdx="3" presStyleCnt="4">
        <dgm:presLayoutVars>
          <dgm:chPref val="3"/>
        </dgm:presLayoutVars>
      </dgm:prSet>
      <dgm:spPr/>
      <dgm:t>
        <a:bodyPr/>
        <a:lstStyle/>
        <a:p>
          <a:endParaRPr lang="en-GB"/>
        </a:p>
      </dgm:t>
    </dgm:pt>
    <dgm:pt modelId="{77175F4B-77EB-4152-AB2C-DE23C71018F7}" type="pres">
      <dgm:prSet presAssocID="{22338E1F-89E5-4E31-AEF9-4D88E69C9161}" presName="hierChild3" presStyleCnt="0"/>
      <dgm:spPr/>
    </dgm:pt>
  </dgm:ptLst>
  <dgm:cxnLst>
    <dgm:cxn modelId="{BD72CE9B-6E47-4B14-8462-972DDE828260}" type="presOf" srcId="{40CBA608-57F9-4E60-BEF7-713C9509E9C8}" destId="{2740CC30-2305-4199-8932-81535AAA030B}" srcOrd="0" destOrd="0" presId="urn:microsoft.com/office/officeart/2005/8/layout/hierarchy1"/>
    <dgm:cxn modelId="{8D270C06-2961-42F4-8B8C-26FFCB63EE99}" type="presOf" srcId="{AD54CB4D-7199-4F7B-8E05-DE2A18CCC20E}" destId="{F80DD406-BA8D-4797-932F-49775628B5EC}" srcOrd="0" destOrd="0" presId="urn:microsoft.com/office/officeart/2005/8/layout/hierarchy1"/>
    <dgm:cxn modelId="{068C61BC-7C8B-4859-9893-E87C3F919EC0}" type="presOf" srcId="{AE8275BB-6876-4000-949D-E7323AEF5A90}" destId="{B4622577-84F2-43A5-883E-CA32A4175FB8}" srcOrd="0" destOrd="0" presId="urn:microsoft.com/office/officeart/2005/8/layout/hierarchy1"/>
    <dgm:cxn modelId="{4C304FEB-9A6F-489D-B300-C830CD706259}" type="presOf" srcId="{D5550D37-36A6-4B36-8CA0-4CD43244CBD7}" destId="{4D914F9B-46B2-42B7-8E38-93AD22FEF2A6}" srcOrd="0" destOrd="0" presId="urn:microsoft.com/office/officeart/2005/8/layout/hierarchy1"/>
    <dgm:cxn modelId="{FCB1EA9E-FA27-42DC-AD87-5794E00E53FA}" srcId="{1E78E289-C2E2-4606-9443-13C88450076E}" destId="{7205C744-DD4B-460D-BFC9-71AE6BA247DD}" srcOrd="0" destOrd="0" parTransId="{761A4839-A826-4682-A901-E846C3EBF6EA}" sibTransId="{DE3E982C-9D42-4CFE-926A-F66A8C53034F}"/>
    <dgm:cxn modelId="{FEC1224C-C879-4C4B-8E4B-43066773C52F}" srcId="{7205C744-DD4B-460D-BFC9-71AE6BA247DD}" destId="{22338E1F-89E5-4E31-AEF9-4D88E69C9161}" srcOrd="3" destOrd="0" parTransId="{33ECF660-8E95-4F3B-905D-7FEDFBE98B55}" sibTransId="{FE9C805B-8CF0-4990-AFC2-2E9A1FE1492A}"/>
    <dgm:cxn modelId="{8578FDF7-0E1F-44CE-B18E-4DA28837CBD4}" type="presOf" srcId="{1E78E289-C2E2-4606-9443-13C88450076E}" destId="{F97221C3-7750-4194-8F19-FD0B957A71C3}" srcOrd="0" destOrd="0" presId="urn:microsoft.com/office/officeart/2005/8/layout/hierarchy1"/>
    <dgm:cxn modelId="{19313B10-EA79-43EB-9A60-725C3AF3159A}" srcId="{7205C744-DD4B-460D-BFC9-71AE6BA247DD}" destId="{89F67E07-D384-439B-AA33-E003C3710D18}" srcOrd="2" destOrd="0" parTransId="{AD54CB4D-7199-4F7B-8E05-DE2A18CCC20E}" sibTransId="{11FE7759-DD64-4312-AF08-16FD64991396}"/>
    <dgm:cxn modelId="{A21B0856-3BAC-4283-B065-A4EFCFCFDCFC}" srcId="{7205C744-DD4B-460D-BFC9-71AE6BA247DD}" destId="{AE8275BB-6876-4000-949D-E7323AEF5A90}" srcOrd="1" destOrd="0" parTransId="{7947E871-6FD1-482A-9630-33EA95FC59CB}" sibTransId="{920A25FE-4305-446D-A368-D30DB5A4B893}"/>
    <dgm:cxn modelId="{35297957-2BC1-4DB1-AA7B-A865A18FB910}" type="presOf" srcId="{33ECF660-8E95-4F3B-905D-7FEDFBE98B55}" destId="{CBD0B6D9-573E-463D-86ED-35782AC22171}" srcOrd="0" destOrd="0" presId="urn:microsoft.com/office/officeart/2005/8/layout/hierarchy1"/>
    <dgm:cxn modelId="{6373EF0E-C9DC-42F8-B122-A4D37225945B}" type="presOf" srcId="{89F67E07-D384-439B-AA33-E003C3710D18}" destId="{58D031F2-A0C5-4388-BE1B-F47F6C72B71A}" srcOrd="0" destOrd="0" presId="urn:microsoft.com/office/officeart/2005/8/layout/hierarchy1"/>
    <dgm:cxn modelId="{53503B39-4AF9-4CAF-8662-88D3E5316670}" srcId="{7205C744-DD4B-460D-BFC9-71AE6BA247DD}" destId="{40CBA608-57F9-4E60-BEF7-713C9509E9C8}" srcOrd="0" destOrd="0" parTransId="{D5550D37-36A6-4B36-8CA0-4CD43244CBD7}" sibTransId="{FEEF154F-2FBB-4562-84F4-80D09383B51E}"/>
    <dgm:cxn modelId="{2D90F26A-D238-4151-8E36-9E60F1E377B6}" type="presOf" srcId="{7205C744-DD4B-460D-BFC9-71AE6BA247DD}" destId="{0E7E8BF7-0CA6-49D2-AB1A-2187971E11EE}" srcOrd="0" destOrd="0" presId="urn:microsoft.com/office/officeart/2005/8/layout/hierarchy1"/>
    <dgm:cxn modelId="{36EE88AD-35AC-4B8C-8909-97FCD5CA8DDC}" type="presOf" srcId="{22338E1F-89E5-4E31-AEF9-4D88E69C9161}" destId="{3D2F8D40-27BE-4ED7-A730-A70AED01533F}" srcOrd="0" destOrd="0" presId="urn:microsoft.com/office/officeart/2005/8/layout/hierarchy1"/>
    <dgm:cxn modelId="{1C35CB89-DD6C-4CA8-AB92-FC6358E3670C}" type="presOf" srcId="{7947E871-6FD1-482A-9630-33EA95FC59CB}" destId="{07E7529B-0FAA-4A29-AAA4-33165934E43C}" srcOrd="0" destOrd="0" presId="urn:microsoft.com/office/officeart/2005/8/layout/hierarchy1"/>
    <dgm:cxn modelId="{81E10153-A72E-46F2-B719-5C257B273C26}" type="presParOf" srcId="{F97221C3-7750-4194-8F19-FD0B957A71C3}" destId="{1B08DCD2-9C4F-41A7-9309-A451259DD4AD}" srcOrd="0" destOrd="0" presId="urn:microsoft.com/office/officeart/2005/8/layout/hierarchy1"/>
    <dgm:cxn modelId="{79510AD4-00AA-4639-8149-48B40002C5F8}" type="presParOf" srcId="{1B08DCD2-9C4F-41A7-9309-A451259DD4AD}" destId="{E8B9BF2B-0C71-4CDE-A7FE-FDCC4B79087E}" srcOrd="0" destOrd="0" presId="urn:microsoft.com/office/officeart/2005/8/layout/hierarchy1"/>
    <dgm:cxn modelId="{4AE0CE71-C374-46C8-8807-D24D862733D9}" type="presParOf" srcId="{E8B9BF2B-0C71-4CDE-A7FE-FDCC4B79087E}" destId="{5BA30680-6D3E-421A-B963-6394472CCE67}" srcOrd="0" destOrd="0" presId="urn:microsoft.com/office/officeart/2005/8/layout/hierarchy1"/>
    <dgm:cxn modelId="{B302E739-A181-4BA0-9B73-B1832C42CFFB}" type="presParOf" srcId="{E8B9BF2B-0C71-4CDE-A7FE-FDCC4B79087E}" destId="{0E7E8BF7-0CA6-49D2-AB1A-2187971E11EE}" srcOrd="1" destOrd="0" presId="urn:microsoft.com/office/officeart/2005/8/layout/hierarchy1"/>
    <dgm:cxn modelId="{CBAACE20-E573-468F-BBE4-943821E2BA1C}" type="presParOf" srcId="{1B08DCD2-9C4F-41A7-9309-A451259DD4AD}" destId="{61EB53A5-1040-4ECA-BB91-1E025E7FB081}" srcOrd="1" destOrd="0" presId="urn:microsoft.com/office/officeart/2005/8/layout/hierarchy1"/>
    <dgm:cxn modelId="{2F0B4D5A-5230-4A6A-B364-2F0A85A54B64}" type="presParOf" srcId="{61EB53A5-1040-4ECA-BB91-1E025E7FB081}" destId="{4D914F9B-46B2-42B7-8E38-93AD22FEF2A6}" srcOrd="0" destOrd="0" presId="urn:microsoft.com/office/officeart/2005/8/layout/hierarchy1"/>
    <dgm:cxn modelId="{C48FE1D1-DD49-4882-AFEE-E9A6829BE8B2}" type="presParOf" srcId="{61EB53A5-1040-4ECA-BB91-1E025E7FB081}" destId="{FBA9CE3C-3057-4B1C-8BAD-37DEAB00B73C}" srcOrd="1" destOrd="0" presId="urn:microsoft.com/office/officeart/2005/8/layout/hierarchy1"/>
    <dgm:cxn modelId="{6B9FDDA0-D4E0-4E6E-8D7C-BD5B72E44FCD}" type="presParOf" srcId="{FBA9CE3C-3057-4B1C-8BAD-37DEAB00B73C}" destId="{5F51DF25-64FD-41A6-8D78-3999CA92CDB6}" srcOrd="0" destOrd="0" presId="urn:microsoft.com/office/officeart/2005/8/layout/hierarchy1"/>
    <dgm:cxn modelId="{C0CF6A5B-7C7C-4BC9-BB3A-557BBCCEB05E}" type="presParOf" srcId="{5F51DF25-64FD-41A6-8D78-3999CA92CDB6}" destId="{78CAA3DC-2C20-4769-AC21-7635172887A0}" srcOrd="0" destOrd="0" presId="urn:microsoft.com/office/officeart/2005/8/layout/hierarchy1"/>
    <dgm:cxn modelId="{7F1BA0E6-368E-4F14-99F7-440DFC700820}" type="presParOf" srcId="{5F51DF25-64FD-41A6-8D78-3999CA92CDB6}" destId="{2740CC30-2305-4199-8932-81535AAA030B}" srcOrd="1" destOrd="0" presId="urn:microsoft.com/office/officeart/2005/8/layout/hierarchy1"/>
    <dgm:cxn modelId="{06BC8CE0-3833-445E-A74F-EBA1C8F1E74D}" type="presParOf" srcId="{FBA9CE3C-3057-4B1C-8BAD-37DEAB00B73C}" destId="{A06B2249-5F51-4EAA-85D5-924860239292}" srcOrd="1" destOrd="0" presId="urn:microsoft.com/office/officeart/2005/8/layout/hierarchy1"/>
    <dgm:cxn modelId="{97A20005-6664-4BAC-AA6A-AD1F1A4B9708}" type="presParOf" srcId="{61EB53A5-1040-4ECA-BB91-1E025E7FB081}" destId="{07E7529B-0FAA-4A29-AAA4-33165934E43C}" srcOrd="2" destOrd="0" presId="urn:microsoft.com/office/officeart/2005/8/layout/hierarchy1"/>
    <dgm:cxn modelId="{1AD221DD-C09E-420A-8318-8BED19D1C4E8}" type="presParOf" srcId="{61EB53A5-1040-4ECA-BB91-1E025E7FB081}" destId="{F8F4A620-BC3C-4BAA-AFB4-0260D3E637AD}" srcOrd="3" destOrd="0" presId="urn:microsoft.com/office/officeart/2005/8/layout/hierarchy1"/>
    <dgm:cxn modelId="{DD52FB0C-B644-4C5A-8DBF-A600090FA590}" type="presParOf" srcId="{F8F4A620-BC3C-4BAA-AFB4-0260D3E637AD}" destId="{E3BAD06D-47B3-4176-979C-A75F9709984D}" srcOrd="0" destOrd="0" presId="urn:microsoft.com/office/officeart/2005/8/layout/hierarchy1"/>
    <dgm:cxn modelId="{F3E007CC-437D-4C67-B9C9-D00B10480EBC}" type="presParOf" srcId="{E3BAD06D-47B3-4176-979C-A75F9709984D}" destId="{70085375-1F1C-4A33-924B-D4632CD157B3}" srcOrd="0" destOrd="0" presId="urn:microsoft.com/office/officeart/2005/8/layout/hierarchy1"/>
    <dgm:cxn modelId="{1E957CB7-F471-4196-8E35-72723B99E8B5}" type="presParOf" srcId="{E3BAD06D-47B3-4176-979C-A75F9709984D}" destId="{B4622577-84F2-43A5-883E-CA32A4175FB8}" srcOrd="1" destOrd="0" presId="urn:microsoft.com/office/officeart/2005/8/layout/hierarchy1"/>
    <dgm:cxn modelId="{4439735B-0DED-4CB4-8AA1-DECD703688CB}" type="presParOf" srcId="{F8F4A620-BC3C-4BAA-AFB4-0260D3E637AD}" destId="{0B8FE10D-4CB6-474E-BCE2-895A3FEC38A9}" srcOrd="1" destOrd="0" presId="urn:microsoft.com/office/officeart/2005/8/layout/hierarchy1"/>
    <dgm:cxn modelId="{9E62003A-629B-43E0-A790-4FC8C6DBBF0C}" type="presParOf" srcId="{61EB53A5-1040-4ECA-BB91-1E025E7FB081}" destId="{F80DD406-BA8D-4797-932F-49775628B5EC}" srcOrd="4" destOrd="0" presId="urn:microsoft.com/office/officeart/2005/8/layout/hierarchy1"/>
    <dgm:cxn modelId="{D3626413-E3F7-437F-84BE-A1E1CDE1520A}" type="presParOf" srcId="{61EB53A5-1040-4ECA-BB91-1E025E7FB081}" destId="{6760A00E-1CF2-4F16-AE04-9DF8A30367DC}" srcOrd="5" destOrd="0" presId="urn:microsoft.com/office/officeart/2005/8/layout/hierarchy1"/>
    <dgm:cxn modelId="{CD34E80A-98AC-43D0-886A-48E7614D0251}" type="presParOf" srcId="{6760A00E-1CF2-4F16-AE04-9DF8A30367DC}" destId="{EFA9761C-EF69-42F9-8278-2F8A99FA1E15}" srcOrd="0" destOrd="0" presId="urn:microsoft.com/office/officeart/2005/8/layout/hierarchy1"/>
    <dgm:cxn modelId="{7759E4CA-54A0-43E3-9CC5-32E756F2AD3B}" type="presParOf" srcId="{EFA9761C-EF69-42F9-8278-2F8A99FA1E15}" destId="{00FF3205-4C51-4F4E-AAB6-7EC7BB54F7C0}" srcOrd="0" destOrd="0" presId="urn:microsoft.com/office/officeart/2005/8/layout/hierarchy1"/>
    <dgm:cxn modelId="{31B78D0F-06B5-4D38-8D10-597182EE6E6B}" type="presParOf" srcId="{EFA9761C-EF69-42F9-8278-2F8A99FA1E15}" destId="{58D031F2-A0C5-4388-BE1B-F47F6C72B71A}" srcOrd="1" destOrd="0" presId="urn:microsoft.com/office/officeart/2005/8/layout/hierarchy1"/>
    <dgm:cxn modelId="{E665EC35-5686-4750-8479-4004E152C7EB}" type="presParOf" srcId="{6760A00E-1CF2-4F16-AE04-9DF8A30367DC}" destId="{55953E57-AD40-4695-9A75-2F26078ED752}" srcOrd="1" destOrd="0" presId="urn:microsoft.com/office/officeart/2005/8/layout/hierarchy1"/>
    <dgm:cxn modelId="{2A023D26-C497-4AC4-A673-954C0890232A}" type="presParOf" srcId="{61EB53A5-1040-4ECA-BB91-1E025E7FB081}" destId="{CBD0B6D9-573E-463D-86ED-35782AC22171}" srcOrd="6" destOrd="0" presId="urn:microsoft.com/office/officeart/2005/8/layout/hierarchy1"/>
    <dgm:cxn modelId="{0BA7E66C-9655-4E83-806A-2DFAF6586BAA}" type="presParOf" srcId="{61EB53A5-1040-4ECA-BB91-1E025E7FB081}" destId="{53C62942-D3C7-4C56-9D97-7AE965457520}" srcOrd="7" destOrd="0" presId="urn:microsoft.com/office/officeart/2005/8/layout/hierarchy1"/>
    <dgm:cxn modelId="{B0D8E9B5-9841-4E2B-BC7F-4AC4CDD887E0}" type="presParOf" srcId="{53C62942-D3C7-4C56-9D97-7AE965457520}" destId="{361A35C3-4B1C-4C11-B498-3274C982F06C}" srcOrd="0" destOrd="0" presId="urn:microsoft.com/office/officeart/2005/8/layout/hierarchy1"/>
    <dgm:cxn modelId="{D5218B0B-B44A-4A87-9582-1BD4E06B7B49}" type="presParOf" srcId="{361A35C3-4B1C-4C11-B498-3274C982F06C}" destId="{0A2F024A-1DDF-4568-92A8-71A1DF7DC27A}" srcOrd="0" destOrd="0" presId="urn:microsoft.com/office/officeart/2005/8/layout/hierarchy1"/>
    <dgm:cxn modelId="{363E7F52-2682-47D4-9A89-4948B1390203}" type="presParOf" srcId="{361A35C3-4B1C-4C11-B498-3274C982F06C}" destId="{3D2F8D40-27BE-4ED7-A730-A70AED01533F}" srcOrd="1" destOrd="0" presId="urn:microsoft.com/office/officeart/2005/8/layout/hierarchy1"/>
    <dgm:cxn modelId="{C89CB16D-7486-4F09-8BE8-E47B07AB812D}" type="presParOf" srcId="{53C62942-D3C7-4C56-9D97-7AE965457520}" destId="{77175F4B-77EB-4152-AB2C-DE23C71018F7}"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D0B6D9-573E-463D-86ED-35782AC22171}">
      <dsp:nvSpPr>
        <dsp:cNvPr id="0" name=""/>
        <dsp:cNvSpPr/>
      </dsp:nvSpPr>
      <dsp:spPr>
        <a:xfrm>
          <a:off x="4019163" y="1921796"/>
          <a:ext cx="3156019" cy="500659"/>
        </a:xfrm>
        <a:custGeom>
          <a:avLst/>
          <a:gdLst/>
          <a:ahLst/>
          <a:cxnLst/>
          <a:rect l="0" t="0" r="0" b="0"/>
          <a:pathLst>
            <a:path>
              <a:moveTo>
                <a:pt x="0" y="0"/>
              </a:moveTo>
              <a:lnTo>
                <a:pt x="0" y="341184"/>
              </a:lnTo>
              <a:lnTo>
                <a:pt x="3156019" y="341184"/>
              </a:lnTo>
              <a:lnTo>
                <a:pt x="3156019" y="5006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0DD406-BA8D-4797-932F-49775628B5EC}">
      <dsp:nvSpPr>
        <dsp:cNvPr id="0" name=""/>
        <dsp:cNvSpPr/>
      </dsp:nvSpPr>
      <dsp:spPr>
        <a:xfrm>
          <a:off x="4019163" y="1921796"/>
          <a:ext cx="1052006" cy="500659"/>
        </a:xfrm>
        <a:custGeom>
          <a:avLst/>
          <a:gdLst/>
          <a:ahLst/>
          <a:cxnLst/>
          <a:rect l="0" t="0" r="0" b="0"/>
          <a:pathLst>
            <a:path>
              <a:moveTo>
                <a:pt x="0" y="0"/>
              </a:moveTo>
              <a:lnTo>
                <a:pt x="0" y="341184"/>
              </a:lnTo>
              <a:lnTo>
                <a:pt x="1052006" y="341184"/>
              </a:lnTo>
              <a:lnTo>
                <a:pt x="1052006" y="5006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7E7529B-0FAA-4A29-AAA4-33165934E43C}">
      <dsp:nvSpPr>
        <dsp:cNvPr id="0" name=""/>
        <dsp:cNvSpPr/>
      </dsp:nvSpPr>
      <dsp:spPr>
        <a:xfrm>
          <a:off x="2967156" y="1921796"/>
          <a:ext cx="1052006" cy="500659"/>
        </a:xfrm>
        <a:custGeom>
          <a:avLst/>
          <a:gdLst/>
          <a:ahLst/>
          <a:cxnLst/>
          <a:rect l="0" t="0" r="0" b="0"/>
          <a:pathLst>
            <a:path>
              <a:moveTo>
                <a:pt x="1052006" y="0"/>
              </a:moveTo>
              <a:lnTo>
                <a:pt x="1052006" y="341184"/>
              </a:lnTo>
              <a:lnTo>
                <a:pt x="0" y="341184"/>
              </a:lnTo>
              <a:lnTo>
                <a:pt x="0" y="5006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914F9B-46B2-42B7-8E38-93AD22FEF2A6}">
      <dsp:nvSpPr>
        <dsp:cNvPr id="0" name=""/>
        <dsp:cNvSpPr/>
      </dsp:nvSpPr>
      <dsp:spPr>
        <a:xfrm>
          <a:off x="863143" y="1921796"/>
          <a:ext cx="3156019" cy="500659"/>
        </a:xfrm>
        <a:custGeom>
          <a:avLst/>
          <a:gdLst/>
          <a:ahLst/>
          <a:cxnLst/>
          <a:rect l="0" t="0" r="0" b="0"/>
          <a:pathLst>
            <a:path>
              <a:moveTo>
                <a:pt x="3156019" y="0"/>
              </a:moveTo>
              <a:lnTo>
                <a:pt x="3156019" y="341184"/>
              </a:lnTo>
              <a:lnTo>
                <a:pt x="0" y="341184"/>
              </a:lnTo>
              <a:lnTo>
                <a:pt x="0" y="5006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A30680-6D3E-421A-B963-6394472CCE67}">
      <dsp:nvSpPr>
        <dsp:cNvPr id="0" name=""/>
        <dsp:cNvSpPr/>
      </dsp:nvSpPr>
      <dsp:spPr>
        <a:xfrm>
          <a:off x="3158430" y="828666"/>
          <a:ext cx="1721465" cy="1093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E7E8BF7-0CA6-49D2-AB1A-2187971E11EE}">
      <dsp:nvSpPr>
        <dsp:cNvPr id="0" name=""/>
        <dsp:cNvSpPr/>
      </dsp:nvSpPr>
      <dsp:spPr>
        <a:xfrm>
          <a:off x="3349704" y="1010376"/>
          <a:ext cx="1721465" cy="1093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AE" sz="2400" kern="1200" dirty="0" smtClean="0"/>
            <a:t>العوامل المثرة على الدنترة </a:t>
          </a:r>
          <a:endParaRPr lang="en-GB" sz="2400" kern="1200" dirty="0"/>
        </a:p>
      </dsp:txBody>
      <dsp:txXfrm>
        <a:off x="3381721" y="1042393"/>
        <a:ext cx="1657431" cy="1029096"/>
      </dsp:txXfrm>
    </dsp:sp>
    <dsp:sp modelId="{78CAA3DC-2C20-4769-AC21-7635172887A0}">
      <dsp:nvSpPr>
        <dsp:cNvPr id="0" name=""/>
        <dsp:cNvSpPr/>
      </dsp:nvSpPr>
      <dsp:spPr>
        <a:xfrm>
          <a:off x="2411" y="2422456"/>
          <a:ext cx="1721465" cy="1093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40CC30-2305-4199-8932-81535AAA030B}">
      <dsp:nvSpPr>
        <dsp:cNvPr id="0" name=""/>
        <dsp:cNvSpPr/>
      </dsp:nvSpPr>
      <dsp:spPr>
        <a:xfrm>
          <a:off x="193684" y="2604166"/>
          <a:ext cx="1721465" cy="1093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AE" sz="2400" kern="1200" dirty="0" smtClean="0"/>
            <a:t>المذيبات العضوية </a:t>
          </a:r>
          <a:endParaRPr lang="en-GB" sz="2400" kern="1200" dirty="0"/>
        </a:p>
      </dsp:txBody>
      <dsp:txXfrm>
        <a:off x="225701" y="2636183"/>
        <a:ext cx="1657431" cy="1029096"/>
      </dsp:txXfrm>
    </dsp:sp>
    <dsp:sp modelId="{70085375-1F1C-4A33-924B-D4632CD157B3}">
      <dsp:nvSpPr>
        <dsp:cNvPr id="0" name=""/>
        <dsp:cNvSpPr/>
      </dsp:nvSpPr>
      <dsp:spPr>
        <a:xfrm>
          <a:off x="2106423" y="2422456"/>
          <a:ext cx="1721465" cy="1093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622577-84F2-43A5-883E-CA32A4175FB8}">
      <dsp:nvSpPr>
        <dsp:cNvPr id="0" name=""/>
        <dsp:cNvSpPr/>
      </dsp:nvSpPr>
      <dsp:spPr>
        <a:xfrm>
          <a:off x="2297697" y="2604166"/>
          <a:ext cx="1721465" cy="1093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AE" sz="2400" kern="1200" dirty="0" smtClean="0"/>
            <a:t>الأملاح والمعادن الثقيلة </a:t>
          </a:r>
          <a:endParaRPr lang="en-GB" sz="2400" kern="1200" dirty="0"/>
        </a:p>
      </dsp:txBody>
      <dsp:txXfrm>
        <a:off x="2329714" y="2636183"/>
        <a:ext cx="1657431" cy="1029096"/>
      </dsp:txXfrm>
    </dsp:sp>
    <dsp:sp modelId="{00FF3205-4C51-4F4E-AAB6-7EC7BB54F7C0}">
      <dsp:nvSpPr>
        <dsp:cNvPr id="0" name=""/>
        <dsp:cNvSpPr/>
      </dsp:nvSpPr>
      <dsp:spPr>
        <a:xfrm>
          <a:off x="4210436" y="2422456"/>
          <a:ext cx="1721465" cy="1093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D031F2-A0C5-4388-BE1B-F47F6C72B71A}">
      <dsp:nvSpPr>
        <dsp:cNvPr id="0" name=""/>
        <dsp:cNvSpPr/>
      </dsp:nvSpPr>
      <dsp:spPr>
        <a:xfrm>
          <a:off x="4401710" y="2604166"/>
          <a:ext cx="1721465" cy="1093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AE" sz="2400" kern="1200" dirty="0" smtClean="0"/>
            <a:t>الأحماض والقواعد القوية</a:t>
          </a:r>
          <a:endParaRPr lang="en-GB" sz="2400" kern="1200" dirty="0"/>
        </a:p>
      </dsp:txBody>
      <dsp:txXfrm>
        <a:off x="4433727" y="2636183"/>
        <a:ext cx="1657431" cy="1029096"/>
      </dsp:txXfrm>
    </dsp:sp>
    <dsp:sp modelId="{0A2F024A-1DDF-4568-92A8-71A1DF7DC27A}">
      <dsp:nvSpPr>
        <dsp:cNvPr id="0" name=""/>
        <dsp:cNvSpPr/>
      </dsp:nvSpPr>
      <dsp:spPr>
        <a:xfrm>
          <a:off x="6314449" y="2422456"/>
          <a:ext cx="1721465" cy="1093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2F8D40-27BE-4ED7-A730-A70AED01533F}">
      <dsp:nvSpPr>
        <dsp:cNvPr id="0" name=""/>
        <dsp:cNvSpPr/>
      </dsp:nvSpPr>
      <dsp:spPr>
        <a:xfrm>
          <a:off x="6505723" y="2604166"/>
          <a:ext cx="1721465" cy="1093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AE" sz="2400" kern="1200" dirty="0" smtClean="0"/>
            <a:t>الحرارة</a:t>
          </a:r>
          <a:endParaRPr lang="en-GB" sz="2400" kern="1200" dirty="0"/>
        </a:p>
      </dsp:txBody>
      <dsp:txXfrm>
        <a:off x="6537740" y="2636183"/>
        <a:ext cx="1657431" cy="102909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ADCD0A-34BC-4714-8350-BE65E087AF69}" type="datetimeFigureOut">
              <a:rPr lang="en-GB" smtClean="0"/>
              <a:t>19/04/2015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356746-0849-4695-BEAB-5AA8E2E0FECF}" type="slidenum">
              <a:rPr lang="en-GB" smtClean="0"/>
              <a:t>‹#›</a:t>
            </a:fld>
            <a:endParaRPr lang="en-GB"/>
          </a:p>
        </p:txBody>
      </p:sp>
    </p:spTree>
    <p:extLst>
      <p:ext uri="{BB962C8B-B14F-4D97-AF65-F5344CB8AC3E}">
        <p14:creationId xmlns:p14="http://schemas.microsoft.com/office/powerpoint/2010/main" val="37691465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1</a:t>
            </a:fld>
            <a:endParaRPr lang="en-GB"/>
          </a:p>
        </p:txBody>
      </p:sp>
    </p:spTree>
    <p:extLst>
      <p:ext uri="{BB962C8B-B14F-4D97-AF65-F5344CB8AC3E}">
        <p14:creationId xmlns:p14="http://schemas.microsoft.com/office/powerpoint/2010/main" val="11715436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10</a:t>
            </a:fld>
            <a:endParaRPr lang="en-GB"/>
          </a:p>
        </p:txBody>
      </p:sp>
    </p:spTree>
    <p:extLst>
      <p:ext uri="{BB962C8B-B14F-4D97-AF65-F5344CB8AC3E}">
        <p14:creationId xmlns:p14="http://schemas.microsoft.com/office/powerpoint/2010/main" val="31439872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11</a:t>
            </a:fld>
            <a:endParaRPr lang="en-GB"/>
          </a:p>
        </p:txBody>
      </p:sp>
    </p:spTree>
    <p:extLst>
      <p:ext uri="{BB962C8B-B14F-4D97-AF65-F5344CB8AC3E}">
        <p14:creationId xmlns:p14="http://schemas.microsoft.com/office/powerpoint/2010/main" val="26901147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12</a:t>
            </a:fld>
            <a:endParaRPr lang="en-GB"/>
          </a:p>
        </p:txBody>
      </p:sp>
    </p:spTree>
    <p:extLst>
      <p:ext uri="{BB962C8B-B14F-4D97-AF65-F5344CB8AC3E}">
        <p14:creationId xmlns:p14="http://schemas.microsoft.com/office/powerpoint/2010/main" val="17751463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13</a:t>
            </a:fld>
            <a:endParaRPr lang="en-GB"/>
          </a:p>
        </p:txBody>
      </p:sp>
    </p:spTree>
    <p:extLst>
      <p:ext uri="{BB962C8B-B14F-4D97-AF65-F5344CB8AC3E}">
        <p14:creationId xmlns:p14="http://schemas.microsoft.com/office/powerpoint/2010/main" val="10009694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14</a:t>
            </a:fld>
            <a:endParaRPr lang="en-GB"/>
          </a:p>
        </p:txBody>
      </p:sp>
    </p:spTree>
    <p:extLst>
      <p:ext uri="{BB962C8B-B14F-4D97-AF65-F5344CB8AC3E}">
        <p14:creationId xmlns:p14="http://schemas.microsoft.com/office/powerpoint/2010/main" val="11406462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15</a:t>
            </a:fld>
            <a:endParaRPr lang="en-GB"/>
          </a:p>
        </p:txBody>
      </p:sp>
    </p:spTree>
    <p:extLst>
      <p:ext uri="{BB962C8B-B14F-4D97-AF65-F5344CB8AC3E}">
        <p14:creationId xmlns:p14="http://schemas.microsoft.com/office/powerpoint/2010/main" val="17343201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16</a:t>
            </a:fld>
            <a:endParaRPr lang="en-GB"/>
          </a:p>
        </p:txBody>
      </p:sp>
    </p:spTree>
    <p:extLst>
      <p:ext uri="{BB962C8B-B14F-4D97-AF65-F5344CB8AC3E}">
        <p14:creationId xmlns:p14="http://schemas.microsoft.com/office/powerpoint/2010/main" val="1538069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17</a:t>
            </a:fld>
            <a:endParaRPr lang="en-GB"/>
          </a:p>
        </p:txBody>
      </p:sp>
    </p:spTree>
    <p:extLst>
      <p:ext uri="{BB962C8B-B14F-4D97-AF65-F5344CB8AC3E}">
        <p14:creationId xmlns:p14="http://schemas.microsoft.com/office/powerpoint/2010/main" val="29791245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18</a:t>
            </a:fld>
            <a:endParaRPr lang="en-GB"/>
          </a:p>
        </p:txBody>
      </p:sp>
    </p:spTree>
    <p:extLst>
      <p:ext uri="{BB962C8B-B14F-4D97-AF65-F5344CB8AC3E}">
        <p14:creationId xmlns:p14="http://schemas.microsoft.com/office/powerpoint/2010/main" val="3977728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19</a:t>
            </a:fld>
            <a:endParaRPr lang="en-GB"/>
          </a:p>
        </p:txBody>
      </p:sp>
    </p:spTree>
    <p:extLst>
      <p:ext uri="{BB962C8B-B14F-4D97-AF65-F5344CB8AC3E}">
        <p14:creationId xmlns:p14="http://schemas.microsoft.com/office/powerpoint/2010/main" val="470711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2</a:t>
            </a:fld>
            <a:endParaRPr lang="en-GB"/>
          </a:p>
        </p:txBody>
      </p:sp>
    </p:spTree>
    <p:extLst>
      <p:ext uri="{BB962C8B-B14F-4D97-AF65-F5344CB8AC3E}">
        <p14:creationId xmlns:p14="http://schemas.microsoft.com/office/powerpoint/2010/main" val="10987748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20</a:t>
            </a:fld>
            <a:endParaRPr lang="en-GB"/>
          </a:p>
        </p:txBody>
      </p:sp>
    </p:spTree>
    <p:extLst>
      <p:ext uri="{BB962C8B-B14F-4D97-AF65-F5344CB8AC3E}">
        <p14:creationId xmlns:p14="http://schemas.microsoft.com/office/powerpoint/2010/main" val="37390024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21</a:t>
            </a:fld>
            <a:endParaRPr lang="en-GB"/>
          </a:p>
        </p:txBody>
      </p:sp>
    </p:spTree>
    <p:extLst>
      <p:ext uri="{BB962C8B-B14F-4D97-AF65-F5344CB8AC3E}">
        <p14:creationId xmlns:p14="http://schemas.microsoft.com/office/powerpoint/2010/main" val="13361569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D9984BE-7B4D-496B-976A-85EC25166A7C}" type="slidenum">
              <a:rPr lang="en-GB" smtClean="0"/>
              <a:t>22</a:t>
            </a:fld>
            <a:endParaRPr lang="en-GB"/>
          </a:p>
        </p:txBody>
      </p:sp>
    </p:spTree>
    <p:extLst>
      <p:ext uri="{BB962C8B-B14F-4D97-AF65-F5344CB8AC3E}">
        <p14:creationId xmlns:p14="http://schemas.microsoft.com/office/powerpoint/2010/main" val="13816318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D9984BE-7B4D-496B-976A-85EC25166A7C}" type="slidenum">
              <a:rPr lang="en-GB" smtClean="0"/>
              <a:t>23</a:t>
            </a:fld>
            <a:endParaRPr lang="en-GB"/>
          </a:p>
        </p:txBody>
      </p:sp>
    </p:spTree>
    <p:extLst>
      <p:ext uri="{BB962C8B-B14F-4D97-AF65-F5344CB8AC3E}">
        <p14:creationId xmlns:p14="http://schemas.microsoft.com/office/powerpoint/2010/main" val="13816318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24</a:t>
            </a:fld>
            <a:endParaRPr lang="en-GB"/>
          </a:p>
        </p:txBody>
      </p:sp>
    </p:spTree>
    <p:extLst>
      <p:ext uri="{BB962C8B-B14F-4D97-AF65-F5344CB8AC3E}">
        <p14:creationId xmlns:p14="http://schemas.microsoft.com/office/powerpoint/2010/main" val="30775093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25</a:t>
            </a:fld>
            <a:endParaRPr lang="en-GB"/>
          </a:p>
        </p:txBody>
      </p:sp>
    </p:spTree>
    <p:extLst>
      <p:ext uri="{BB962C8B-B14F-4D97-AF65-F5344CB8AC3E}">
        <p14:creationId xmlns:p14="http://schemas.microsoft.com/office/powerpoint/2010/main" val="21071587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26</a:t>
            </a:fld>
            <a:endParaRPr lang="en-GB"/>
          </a:p>
        </p:txBody>
      </p:sp>
    </p:spTree>
    <p:extLst>
      <p:ext uri="{BB962C8B-B14F-4D97-AF65-F5344CB8AC3E}">
        <p14:creationId xmlns:p14="http://schemas.microsoft.com/office/powerpoint/2010/main" val="33468237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27</a:t>
            </a:fld>
            <a:endParaRPr lang="en-GB"/>
          </a:p>
        </p:txBody>
      </p:sp>
    </p:spTree>
    <p:extLst>
      <p:ext uri="{BB962C8B-B14F-4D97-AF65-F5344CB8AC3E}">
        <p14:creationId xmlns:p14="http://schemas.microsoft.com/office/powerpoint/2010/main" val="16957517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28</a:t>
            </a:fld>
            <a:endParaRPr lang="en-GB"/>
          </a:p>
        </p:txBody>
      </p:sp>
    </p:spTree>
    <p:extLst>
      <p:ext uri="{BB962C8B-B14F-4D97-AF65-F5344CB8AC3E}">
        <p14:creationId xmlns:p14="http://schemas.microsoft.com/office/powerpoint/2010/main" val="6534709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29</a:t>
            </a:fld>
            <a:endParaRPr lang="en-GB"/>
          </a:p>
        </p:txBody>
      </p:sp>
    </p:spTree>
    <p:extLst>
      <p:ext uri="{BB962C8B-B14F-4D97-AF65-F5344CB8AC3E}">
        <p14:creationId xmlns:p14="http://schemas.microsoft.com/office/powerpoint/2010/main" val="11412557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3</a:t>
            </a:fld>
            <a:endParaRPr lang="en-GB"/>
          </a:p>
        </p:txBody>
      </p:sp>
    </p:spTree>
    <p:extLst>
      <p:ext uri="{BB962C8B-B14F-4D97-AF65-F5344CB8AC3E}">
        <p14:creationId xmlns:p14="http://schemas.microsoft.com/office/powerpoint/2010/main" val="28548890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30</a:t>
            </a:fld>
            <a:endParaRPr lang="en-GB"/>
          </a:p>
        </p:txBody>
      </p:sp>
    </p:spTree>
    <p:extLst>
      <p:ext uri="{BB962C8B-B14F-4D97-AF65-F5344CB8AC3E}">
        <p14:creationId xmlns:p14="http://schemas.microsoft.com/office/powerpoint/2010/main" val="19152532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31</a:t>
            </a:fld>
            <a:endParaRPr lang="en-GB"/>
          </a:p>
        </p:txBody>
      </p:sp>
    </p:spTree>
    <p:extLst>
      <p:ext uri="{BB962C8B-B14F-4D97-AF65-F5344CB8AC3E}">
        <p14:creationId xmlns:p14="http://schemas.microsoft.com/office/powerpoint/2010/main" val="32519283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32</a:t>
            </a:fld>
            <a:endParaRPr lang="en-GB"/>
          </a:p>
        </p:txBody>
      </p:sp>
    </p:spTree>
    <p:extLst>
      <p:ext uri="{BB962C8B-B14F-4D97-AF65-F5344CB8AC3E}">
        <p14:creationId xmlns:p14="http://schemas.microsoft.com/office/powerpoint/2010/main" val="190179088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33</a:t>
            </a:fld>
            <a:endParaRPr lang="en-GB"/>
          </a:p>
        </p:txBody>
      </p:sp>
    </p:spTree>
    <p:extLst>
      <p:ext uri="{BB962C8B-B14F-4D97-AF65-F5344CB8AC3E}">
        <p14:creationId xmlns:p14="http://schemas.microsoft.com/office/powerpoint/2010/main" val="81847291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34</a:t>
            </a:fld>
            <a:endParaRPr lang="en-GB"/>
          </a:p>
        </p:txBody>
      </p:sp>
    </p:spTree>
    <p:extLst>
      <p:ext uri="{BB962C8B-B14F-4D97-AF65-F5344CB8AC3E}">
        <p14:creationId xmlns:p14="http://schemas.microsoft.com/office/powerpoint/2010/main" val="69948063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35</a:t>
            </a:fld>
            <a:endParaRPr lang="en-GB"/>
          </a:p>
        </p:txBody>
      </p:sp>
    </p:spTree>
    <p:extLst>
      <p:ext uri="{BB962C8B-B14F-4D97-AF65-F5344CB8AC3E}">
        <p14:creationId xmlns:p14="http://schemas.microsoft.com/office/powerpoint/2010/main" val="370153593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36</a:t>
            </a:fld>
            <a:endParaRPr lang="en-GB"/>
          </a:p>
        </p:txBody>
      </p:sp>
    </p:spTree>
    <p:extLst>
      <p:ext uri="{BB962C8B-B14F-4D97-AF65-F5344CB8AC3E}">
        <p14:creationId xmlns:p14="http://schemas.microsoft.com/office/powerpoint/2010/main" val="33798925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37</a:t>
            </a:fld>
            <a:endParaRPr lang="en-GB"/>
          </a:p>
        </p:txBody>
      </p:sp>
    </p:spTree>
    <p:extLst>
      <p:ext uri="{BB962C8B-B14F-4D97-AF65-F5344CB8AC3E}">
        <p14:creationId xmlns:p14="http://schemas.microsoft.com/office/powerpoint/2010/main" val="2675243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4</a:t>
            </a:fld>
            <a:endParaRPr lang="en-GB"/>
          </a:p>
        </p:txBody>
      </p:sp>
    </p:spTree>
    <p:extLst>
      <p:ext uri="{BB962C8B-B14F-4D97-AF65-F5344CB8AC3E}">
        <p14:creationId xmlns:p14="http://schemas.microsoft.com/office/powerpoint/2010/main" val="12966737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5</a:t>
            </a:fld>
            <a:endParaRPr lang="en-GB"/>
          </a:p>
        </p:txBody>
      </p:sp>
    </p:spTree>
    <p:extLst>
      <p:ext uri="{BB962C8B-B14F-4D97-AF65-F5344CB8AC3E}">
        <p14:creationId xmlns:p14="http://schemas.microsoft.com/office/powerpoint/2010/main" val="40889954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6</a:t>
            </a:fld>
            <a:endParaRPr lang="en-GB"/>
          </a:p>
        </p:txBody>
      </p:sp>
    </p:spTree>
    <p:extLst>
      <p:ext uri="{BB962C8B-B14F-4D97-AF65-F5344CB8AC3E}">
        <p14:creationId xmlns:p14="http://schemas.microsoft.com/office/powerpoint/2010/main" val="29119418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7</a:t>
            </a:fld>
            <a:endParaRPr lang="en-GB"/>
          </a:p>
        </p:txBody>
      </p:sp>
    </p:spTree>
    <p:extLst>
      <p:ext uri="{BB962C8B-B14F-4D97-AF65-F5344CB8AC3E}">
        <p14:creationId xmlns:p14="http://schemas.microsoft.com/office/powerpoint/2010/main" val="9594926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8</a:t>
            </a:fld>
            <a:endParaRPr lang="en-GB"/>
          </a:p>
        </p:txBody>
      </p:sp>
    </p:spTree>
    <p:extLst>
      <p:ext uri="{BB962C8B-B14F-4D97-AF65-F5344CB8AC3E}">
        <p14:creationId xmlns:p14="http://schemas.microsoft.com/office/powerpoint/2010/main" val="37082550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9</a:t>
            </a:fld>
            <a:endParaRPr lang="en-GB"/>
          </a:p>
        </p:txBody>
      </p:sp>
    </p:spTree>
    <p:extLst>
      <p:ext uri="{BB962C8B-B14F-4D97-AF65-F5344CB8AC3E}">
        <p14:creationId xmlns:p14="http://schemas.microsoft.com/office/powerpoint/2010/main" val="30586123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4/19/2015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4/19/2015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4/19/2015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microsoft.com/office/2007/relationships/hdphoto" Target="../media/hdphoto1.wdp"/></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ln w="76200">
            <a:solidFill>
              <a:schemeClr val="tx2"/>
            </a:solidFill>
          </a:ln>
        </p:spPr>
        <p:txBody>
          <a:bodyPr/>
          <a:lstStyle/>
          <a:p>
            <a:r>
              <a:rPr lang="ar-AE" dirty="0" smtClean="0"/>
              <a:t>المواد العضوية </a:t>
            </a:r>
            <a:endParaRPr lang="en-GB" dirty="0"/>
          </a:p>
        </p:txBody>
      </p:sp>
      <p:sp>
        <p:nvSpPr>
          <p:cNvPr id="3" name="Subtitle 2"/>
          <p:cNvSpPr>
            <a:spLocks noGrp="1"/>
          </p:cNvSpPr>
          <p:nvPr>
            <p:ph type="subTitle" idx="1"/>
          </p:nvPr>
        </p:nvSpPr>
        <p:spPr>
          <a:xfrm>
            <a:off x="1371600" y="3877437"/>
            <a:ext cx="6400800" cy="1770126"/>
          </a:xfrm>
        </p:spPr>
        <p:txBody>
          <a:bodyPr/>
          <a:lstStyle/>
          <a:p>
            <a:r>
              <a:rPr lang="ar-AE" dirty="0" smtClean="0"/>
              <a:t>علم النفس الحيوي 2 (نفس 368)</a:t>
            </a:r>
          </a:p>
          <a:p>
            <a:endParaRPr lang="ar-AE" dirty="0"/>
          </a:p>
          <a:p>
            <a:r>
              <a:rPr lang="ar-AE" dirty="0" smtClean="0"/>
              <a:t>د.سمية النجاشي </a:t>
            </a:r>
            <a:endParaRPr lang="en-GB" dirty="0"/>
          </a:p>
        </p:txBody>
      </p:sp>
    </p:spTree>
    <p:extLst>
      <p:ext uri="{BB962C8B-B14F-4D97-AF65-F5344CB8AC3E}">
        <p14:creationId xmlns:p14="http://schemas.microsoft.com/office/powerpoint/2010/main" val="36868444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41275">
            <a:solidFill>
              <a:schemeClr val="tx2"/>
            </a:solidFill>
          </a:ln>
        </p:spPr>
        <p:txBody>
          <a:bodyPr>
            <a:normAutofit fontScale="90000"/>
          </a:bodyPr>
          <a:lstStyle/>
          <a:p>
            <a:r>
              <a:rPr lang="ar-AE" u="heavy" dirty="0">
                <a:solidFill>
                  <a:schemeClr val="tx2"/>
                </a:solidFill>
                <a:uFill>
                  <a:solidFill>
                    <a:schemeClr val="accent2"/>
                  </a:solidFill>
                </a:uFill>
              </a:rPr>
              <a:t>الفيتامينات </a:t>
            </a:r>
            <a:br>
              <a:rPr lang="ar-AE" u="heavy" dirty="0">
                <a:solidFill>
                  <a:schemeClr val="tx2"/>
                </a:solidFill>
                <a:uFill>
                  <a:solidFill>
                    <a:schemeClr val="accent2"/>
                  </a:solidFill>
                </a:uFill>
              </a:rPr>
            </a:br>
            <a:r>
              <a:rPr lang="fr-FR" u="heavy" dirty="0">
                <a:solidFill>
                  <a:schemeClr val="tx2"/>
                </a:solidFill>
                <a:uFill>
                  <a:solidFill>
                    <a:schemeClr val="accent2"/>
                  </a:solidFill>
                </a:uFill>
              </a:rPr>
              <a:t>Vit</a:t>
            </a:r>
            <a:r>
              <a:rPr lang="en-GB" u="heavy" dirty="0" err="1">
                <a:solidFill>
                  <a:schemeClr val="tx2"/>
                </a:solidFill>
                <a:uFill>
                  <a:solidFill>
                    <a:schemeClr val="accent2"/>
                  </a:solidFill>
                </a:uFill>
              </a:rPr>
              <a:t>amins</a:t>
            </a:r>
            <a:endParaRPr lang="en-GB" u="heavy" dirty="0">
              <a:solidFill>
                <a:schemeClr val="tx2"/>
              </a:solidFill>
              <a:uFill>
                <a:solidFill>
                  <a:schemeClr val="accent2"/>
                </a:solidFill>
              </a:uFill>
            </a:endParaRPr>
          </a:p>
        </p:txBody>
      </p:sp>
      <p:sp>
        <p:nvSpPr>
          <p:cNvPr id="3" name="Content Placeholder 2"/>
          <p:cNvSpPr>
            <a:spLocks noGrp="1"/>
          </p:cNvSpPr>
          <p:nvPr>
            <p:ph idx="1"/>
          </p:nvPr>
        </p:nvSpPr>
        <p:spPr/>
        <p:txBody>
          <a:bodyPr>
            <a:normAutofit fontScale="85000" lnSpcReduction="20000"/>
          </a:bodyPr>
          <a:lstStyle/>
          <a:p>
            <a:pPr marL="0" indent="0" algn="just" rtl="1">
              <a:buNone/>
            </a:pPr>
            <a:r>
              <a:rPr lang="ar-AE" b="1" u="sng" dirty="0"/>
              <a:t>1-2-4-فتيامين </a:t>
            </a:r>
            <a:r>
              <a:rPr lang="en-GB" b="1" u="sng" dirty="0"/>
              <a:t>B12</a:t>
            </a:r>
            <a:r>
              <a:rPr lang="ar-AE" b="1" u="sng" dirty="0"/>
              <a:t> (الكوبالمين) :</a:t>
            </a:r>
            <a:endParaRPr lang="en-GB" u="sng" dirty="0"/>
          </a:p>
          <a:p>
            <a:pPr lvl="0" algn="just" rtl="1"/>
            <a:r>
              <a:rPr lang="ar-AE" dirty="0"/>
              <a:t>يلعب دورا مهما في النمو وفي إنتاج كريات الدم الحمراء وكيفية استفادة الجسم من حمض الفوليك ومن الكربوهيدرات ،كذلك له دور في عمل الجهاز العصبي في الجسم .</a:t>
            </a:r>
            <a:endParaRPr lang="en-GB" dirty="0"/>
          </a:p>
          <a:p>
            <a:pPr lvl="0" algn="just" rtl="1"/>
            <a:r>
              <a:rPr lang="ar-AE" dirty="0"/>
              <a:t>يوجد فيتامين </a:t>
            </a:r>
            <a:r>
              <a:rPr lang="en-GB" dirty="0"/>
              <a:t>B12</a:t>
            </a:r>
            <a:r>
              <a:rPr lang="ar-AE" dirty="0"/>
              <a:t> في الحليب والبيض واللحم والأسماك .</a:t>
            </a:r>
            <a:endParaRPr lang="en-GB" dirty="0"/>
          </a:p>
          <a:p>
            <a:pPr lvl="0" algn="just" rtl="1"/>
            <a:r>
              <a:rPr lang="ar-AE" dirty="0"/>
              <a:t>نقص فيتامين </a:t>
            </a:r>
            <a:r>
              <a:rPr lang="en-GB" dirty="0"/>
              <a:t>B12</a:t>
            </a:r>
            <a:r>
              <a:rPr lang="ar-AE" dirty="0"/>
              <a:t> يؤثر على عمل الدماغ فيسبب ضعف القدرة على تركيز الانتباه وضعف الذاكرة ،كما قد يؤدي في الحالات الشديدة إلى الإصابة بالصرع . كما يؤثر نقص فيتامين </a:t>
            </a:r>
            <a:r>
              <a:rPr lang="en-GB" dirty="0"/>
              <a:t>B12 </a:t>
            </a:r>
            <a:r>
              <a:rPr lang="ar-AE" dirty="0"/>
              <a:t> على الأعصاب فيؤدي إلى الشعور بالوخز المستمر في الأطراف ،وكذلك عدم القدرة على التحكم في الإخراج .</a:t>
            </a:r>
            <a:endParaRPr lang="en-GB" dirty="0"/>
          </a:p>
          <a:p>
            <a:pPr lvl="0" algn="just" rtl="1"/>
            <a:r>
              <a:rPr lang="ar-AE" dirty="0"/>
              <a:t>وتنقص قدرة كبار السن على امتصاص فيتامين </a:t>
            </a:r>
            <a:r>
              <a:rPr lang="fr-FR" dirty="0"/>
              <a:t>B</a:t>
            </a:r>
            <a:r>
              <a:rPr lang="en-GB" dirty="0"/>
              <a:t>12</a:t>
            </a:r>
            <a:r>
              <a:rPr lang="ar-AE" dirty="0"/>
              <a:t> ولذلك ينصح كبار السن بتناول أقراص فيتامين </a:t>
            </a:r>
            <a:r>
              <a:rPr lang="en-GB" dirty="0"/>
              <a:t>B12</a:t>
            </a:r>
            <a:r>
              <a:rPr lang="ar-AE" dirty="0"/>
              <a:t> لتعويض النقص الحاصل .</a:t>
            </a:r>
            <a:endParaRPr lang="en-GB" dirty="0"/>
          </a:p>
          <a:p>
            <a:pPr marL="0" indent="0" algn="just" rtl="1">
              <a:buNone/>
            </a:pPr>
            <a:endParaRPr lang="en-GB" dirty="0"/>
          </a:p>
        </p:txBody>
      </p:sp>
    </p:spTree>
    <p:extLst>
      <p:ext uri="{BB962C8B-B14F-4D97-AF65-F5344CB8AC3E}">
        <p14:creationId xmlns:p14="http://schemas.microsoft.com/office/powerpoint/2010/main" val="19206214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41275">
            <a:solidFill>
              <a:schemeClr val="tx2"/>
            </a:solidFill>
          </a:ln>
        </p:spPr>
        <p:txBody>
          <a:bodyPr>
            <a:normAutofit fontScale="90000"/>
          </a:bodyPr>
          <a:lstStyle/>
          <a:p>
            <a:r>
              <a:rPr lang="ar-AE" u="heavy" dirty="0">
                <a:solidFill>
                  <a:schemeClr val="tx2"/>
                </a:solidFill>
                <a:uFill>
                  <a:solidFill>
                    <a:schemeClr val="accent2"/>
                  </a:solidFill>
                </a:uFill>
              </a:rPr>
              <a:t>الفيتامينات </a:t>
            </a:r>
            <a:br>
              <a:rPr lang="ar-AE" u="heavy" dirty="0">
                <a:solidFill>
                  <a:schemeClr val="tx2"/>
                </a:solidFill>
                <a:uFill>
                  <a:solidFill>
                    <a:schemeClr val="accent2"/>
                  </a:solidFill>
                </a:uFill>
              </a:rPr>
            </a:br>
            <a:r>
              <a:rPr lang="fr-FR" u="heavy" dirty="0">
                <a:solidFill>
                  <a:schemeClr val="tx2"/>
                </a:solidFill>
                <a:uFill>
                  <a:solidFill>
                    <a:schemeClr val="accent2"/>
                  </a:solidFill>
                </a:uFill>
              </a:rPr>
              <a:t>Vit</a:t>
            </a:r>
            <a:r>
              <a:rPr lang="en-GB" u="heavy" dirty="0" err="1">
                <a:solidFill>
                  <a:schemeClr val="tx2"/>
                </a:solidFill>
                <a:uFill>
                  <a:solidFill>
                    <a:schemeClr val="accent2"/>
                  </a:solidFill>
                </a:uFill>
              </a:rPr>
              <a:t>amins</a:t>
            </a:r>
            <a:endParaRPr lang="en-GB" u="heavy" dirty="0">
              <a:solidFill>
                <a:schemeClr val="tx2"/>
              </a:solidFill>
              <a:uFill>
                <a:solidFill>
                  <a:schemeClr val="accent2"/>
                </a:solidFill>
              </a:uFill>
            </a:endParaRPr>
          </a:p>
        </p:txBody>
      </p:sp>
      <p:sp>
        <p:nvSpPr>
          <p:cNvPr id="3" name="Content Placeholder 2"/>
          <p:cNvSpPr>
            <a:spLocks noGrp="1"/>
          </p:cNvSpPr>
          <p:nvPr>
            <p:ph idx="1"/>
          </p:nvPr>
        </p:nvSpPr>
        <p:spPr/>
        <p:txBody>
          <a:bodyPr>
            <a:normAutofit fontScale="55000" lnSpcReduction="20000"/>
          </a:bodyPr>
          <a:lstStyle/>
          <a:p>
            <a:pPr marL="0" indent="0" algn="just" rtl="1">
              <a:buNone/>
            </a:pPr>
            <a:r>
              <a:rPr lang="ar-AE" b="1" u="sng" dirty="0"/>
              <a:t>2-فيتامينات قابلة للذوبان في الدهون </a:t>
            </a:r>
            <a:r>
              <a:rPr lang="en-GB" b="1" u="sng" dirty="0"/>
              <a:t>Fat soluble </a:t>
            </a:r>
            <a:r>
              <a:rPr lang="ar-AE" b="1" u="sng" dirty="0"/>
              <a:t> :</a:t>
            </a:r>
            <a:endParaRPr lang="en-GB" u="sng" dirty="0"/>
          </a:p>
          <a:p>
            <a:pPr marL="0" indent="0" algn="just" rtl="1">
              <a:buNone/>
            </a:pPr>
            <a:r>
              <a:rPr lang="ar-AE" b="1" dirty="0"/>
              <a:t>2-1-فيتامين </a:t>
            </a:r>
            <a:r>
              <a:rPr lang="en-GB" b="1" dirty="0"/>
              <a:t>A</a:t>
            </a:r>
            <a:r>
              <a:rPr lang="ar-AE" b="1" dirty="0"/>
              <a:t> (ريتينول) :</a:t>
            </a:r>
            <a:endParaRPr lang="en-GB" dirty="0"/>
          </a:p>
          <a:p>
            <a:pPr lvl="0" algn="just" rtl="1"/>
            <a:r>
              <a:rPr lang="ar-AE" dirty="0"/>
              <a:t>يلعب فيتامين </a:t>
            </a:r>
            <a:r>
              <a:rPr lang="en-GB" dirty="0"/>
              <a:t>A</a:t>
            </a:r>
            <a:r>
              <a:rPr lang="ar-AE" dirty="0"/>
              <a:t> دورا هاما في بناء العظام والأسنان .</a:t>
            </a:r>
            <a:endParaRPr lang="en-GB" dirty="0"/>
          </a:p>
          <a:p>
            <a:pPr lvl="0" algn="just" rtl="1"/>
            <a:r>
              <a:rPr lang="ar-AE" dirty="0"/>
              <a:t>والفيتامين </a:t>
            </a:r>
            <a:r>
              <a:rPr lang="en-GB" dirty="0"/>
              <a:t>A</a:t>
            </a:r>
            <a:r>
              <a:rPr lang="ar-AE" dirty="0"/>
              <a:t> أساسي لإبقاء أغشية العينين والبشرة وباطن الفم والأنف والحنجرة رطبة .</a:t>
            </a:r>
            <a:endParaRPr lang="en-GB" dirty="0"/>
          </a:p>
          <a:p>
            <a:pPr lvl="0" algn="just" rtl="1"/>
            <a:r>
              <a:rPr lang="ar-AE" dirty="0"/>
              <a:t>كما يساعد فيتامين </a:t>
            </a:r>
            <a:r>
              <a:rPr lang="en-GB" dirty="0"/>
              <a:t>A</a:t>
            </a:r>
            <a:r>
              <a:rPr lang="ar-AE" dirty="0"/>
              <a:t> في انقسام الخلية ونسخ الجينات من خلية إلى أخرى .</a:t>
            </a:r>
            <a:endParaRPr lang="en-GB" dirty="0"/>
          </a:p>
          <a:p>
            <a:pPr lvl="0" algn="just" rtl="1"/>
            <a:r>
              <a:rPr lang="ar-AE" dirty="0"/>
              <a:t>ويعتبر فيتامين </a:t>
            </a:r>
            <a:r>
              <a:rPr lang="en-GB" dirty="0"/>
              <a:t>A </a:t>
            </a:r>
            <a:r>
              <a:rPr lang="ar-AE" dirty="0"/>
              <a:t> مضادا فعالا للأكسدة .</a:t>
            </a:r>
            <a:endParaRPr lang="en-GB" dirty="0"/>
          </a:p>
          <a:p>
            <a:pPr lvl="0" algn="just" rtl="1"/>
            <a:r>
              <a:rPr lang="ar-AE" dirty="0"/>
              <a:t>ويتوفر فيتامين </a:t>
            </a:r>
            <a:r>
              <a:rPr lang="en-GB" dirty="0"/>
              <a:t>A</a:t>
            </a:r>
            <a:r>
              <a:rPr lang="ar-AE" dirty="0"/>
              <a:t> في المنتجات الحيوانية مثل : مشتقات الحليب والسمك والكبد . </a:t>
            </a:r>
            <a:endParaRPr lang="en-GB" dirty="0"/>
          </a:p>
          <a:p>
            <a:pPr lvl="0" algn="just" rtl="1"/>
            <a:r>
              <a:rPr lang="ar-AE" dirty="0"/>
              <a:t>كما يمكن الحصول على فيتامين </a:t>
            </a:r>
            <a:r>
              <a:rPr lang="en-GB" dirty="0"/>
              <a:t>A</a:t>
            </a:r>
            <a:r>
              <a:rPr lang="ar-AE" dirty="0"/>
              <a:t> من النباتات التي تحوي على مضاد الأكسدة (بيتاكاراتين) حيث يقوم الجسم بتحويل هذا المضاد إلى فيتامين </a:t>
            </a:r>
            <a:r>
              <a:rPr lang="en-GB" dirty="0"/>
              <a:t>A</a:t>
            </a:r>
            <a:r>
              <a:rPr lang="ar-AE" dirty="0"/>
              <a:t> . ويتوفر مضاد الأكسدة (بيتاكراتين) في النباتات ذات اللون البرتقالي والأخضر الغامق .</a:t>
            </a:r>
            <a:endParaRPr lang="en-GB" dirty="0"/>
          </a:p>
          <a:p>
            <a:pPr lvl="0" algn="just" rtl="1"/>
            <a:r>
              <a:rPr lang="ar-AE" dirty="0"/>
              <a:t>في بعض الحالات يحتاج الإنسان لزيادة كمية فيتامين </a:t>
            </a:r>
            <a:r>
              <a:rPr lang="en-GB" dirty="0"/>
              <a:t>A</a:t>
            </a:r>
            <a:r>
              <a:rPr lang="ar-AE" dirty="0"/>
              <a:t> في غذائه ،مثل : حالات النشاط الزائد للغدة الدرقية ،والحمى ،ونزلات البرد ،والتعرض الزائد لأشعة الشمس .</a:t>
            </a:r>
            <a:endParaRPr lang="en-GB" dirty="0"/>
          </a:p>
          <a:p>
            <a:pPr lvl="0" algn="just" rtl="1"/>
            <a:r>
              <a:rPr lang="ar-AE" dirty="0"/>
              <a:t>لا تظهر أعراض نقص فيتامين </a:t>
            </a:r>
            <a:r>
              <a:rPr lang="en-GB" dirty="0"/>
              <a:t>A</a:t>
            </a:r>
            <a:r>
              <a:rPr lang="ar-AE" dirty="0"/>
              <a:t> سريعا في الجسم حيث أن الكبد تقوم بتخزين هذا الفيتامين لفترات طويلة .</a:t>
            </a:r>
            <a:endParaRPr lang="en-GB" dirty="0"/>
          </a:p>
          <a:p>
            <a:pPr lvl="0" algn="just" rtl="1"/>
            <a:r>
              <a:rPr lang="ar-AE" dirty="0"/>
              <a:t>من مؤشرات نقص فيتامين </a:t>
            </a:r>
            <a:r>
              <a:rPr lang="en-GB" dirty="0"/>
              <a:t>A</a:t>
            </a:r>
            <a:r>
              <a:rPr lang="ar-AE" dirty="0"/>
              <a:t> :العشى الليلي ،وجفاف الجلد ،وتشوه الأسنان وبطؤ نمو العظام عند الأطفال </a:t>
            </a:r>
            <a:r>
              <a:rPr lang="ar-AE" dirty="0" smtClean="0"/>
              <a:t>.</a:t>
            </a:r>
            <a:endParaRPr lang="en-GB" dirty="0"/>
          </a:p>
        </p:txBody>
      </p:sp>
    </p:spTree>
    <p:extLst>
      <p:ext uri="{BB962C8B-B14F-4D97-AF65-F5344CB8AC3E}">
        <p14:creationId xmlns:p14="http://schemas.microsoft.com/office/powerpoint/2010/main" val="19206214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41275">
            <a:solidFill>
              <a:schemeClr val="tx2"/>
            </a:solidFill>
          </a:ln>
        </p:spPr>
        <p:txBody>
          <a:bodyPr>
            <a:normAutofit fontScale="90000"/>
          </a:bodyPr>
          <a:lstStyle/>
          <a:p>
            <a:r>
              <a:rPr lang="ar-AE" u="heavy" dirty="0">
                <a:solidFill>
                  <a:schemeClr val="tx2"/>
                </a:solidFill>
                <a:uFill>
                  <a:solidFill>
                    <a:schemeClr val="accent2"/>
                  </a:solidFill>
                </a:uFill>
              </a:rPr>
              <a:t>الفيتامينات </a:t>
            </a:r>
            <a:br>
              <a:rPr lang="ar-AE" u="heavy" dirty="0">
                <a:solidFill>
                  <a:schemeClr val="tx2"/>
                </a:solidFill>
                <a:uFill>
                  <a:solidFill>
                    <a:schemeClr val="accent2"/>
                  </a:solidFill>
                </a:uFill>
              </a:rPr>
            </a:br>
            <a:r>
              <a:rPr lang="fr-FR" u="heavy" dirty="0">
                <a:solidFill>
                  <a:schemeClr val="tx2"/>
                </a:solidFill>
                <a:uFill>
                  <a:solidFill>
                    <a:schemeClr val="accent2"/>
                  </a:solidFill>
                </a:uFill>
              </a:rPr>
              <a:t>Vit</a:t>
            </a:r>
            <a:r>
              <a:rPr lang="en-GB" u="heavy" dirty="0" err="1">
                <a:solidFill>
                  <a:schemeClr val="tx2"/>
                </a:solidFill>
                <a:uFill>
                  <a:solidFill>
                    <a:schemeClr val="accent2"/>
                  </a:solidFill>
                </a:uFill>
              </a:rPr>
              <a:t>amins</a:t>
            </a:r>
            <a:endParaRPr lang="en-GB" u="heavy" dirty="0">
              <a:solidFill>
                <a:schemeClr val="tx2"/>
              </a:solidFill>
              <a:uFill>
                <a:solidFill>
                  <a:schemeClr val="accent2"/>
                </a:solidFill>
              </a:uFill>
            </a:endParaRPr>
          </a:p>
        </p:txBody>
      </p:sp>
      <p:sp>
        <p:nvSpPr>
          <p:cNvPr id="3" name="Content Placeholder 2"/>
          <p:cNvSpPr>
            <a:spLocks noGrp="1"/>
          </p:cNvSpPr>
          <p:nvPr>
            <p:ph idx="1"/>
          </p:nvPr>
        </p:nvSpPr>
        <p:spPr/>
        <p:txBody>
          <a:bodyPr>
            <a:normAutofit fontScale="70000" lnSpcReduction="20000"/>
          </a:bodyPr>
          <a:lstStyle/>
          <a:p>
            <a:pPr marL="0" indent="0" algn="just" rtl="1">
              <a:buNone/>
            </a:pPr>
            <a:r>
              <a:rPr lang="ar-AE" b="1" u="sng" dirty="0"/>
              <a:t>2-2-فيتامين </a:t>
            </a:r>
            <a:r>
              <a:rPr lang="en-GB" b="1" u="sng" dirty="0"/>
              <a:t>D </a:t>
            </a:r>
            <a:r>
              <a:rPr lang="ar-AE" b="1" u="sng" dirty="0"/>
              <a:t>:</a:t>
            </a:r>
            <a:endParaRPr lang="en-GB" u="sng" dirty="0"/>
          </a:p>
          <a:p>
            <a:pPr lvl="0" algn="just" rtl="1"/>
            <a:r>
              <a:rPr lang="ar-AE" dirty="0"/>
              <a:t>فيتامين </a:t>
            </a:r>
            <a:r>
              <a:rPr lang="en-GB" dirty="0"/>
              <a:t>D</a:t>
            </a:r>
            <a:r>
              <a:rPr lang="ar-AE" dirty="0"/>
              <a:t> يلعب دورا في امتصاص الكالسيوم من الأمعاء وترسيبه على العظام .</a:t>
            </a:r>
            <a:endParaRPr lang="en-GB" dirty="0"/>
          </a:p>
          <a:p>
            <a:pPr lvl="0" algn="just" rtl="1"/>
            <a:r>
              <a:rPr lang="ar-AE" dirty="0"/>
              <a:t>يحافظ فيتامين </a:t>
            </a:r>
            <a:r>
              <a:rPr lang="en-GB" dirty="0"/>
              <a:t>D</a:t>
            </a:r>
            <a:r>
              <a:rPr lang="ar-AE" dirty="0"/>
              <a:t> على سلامة جهاز المناعة في الجسم .</a:t>
            </a:r>
            <a:endParaRPr lang="en-GB" dirty="0"/>
          </a:p>
          <a:p>
            <a:pPr lvl="0" algn="just" rtl="1"/>
            <a:r>
              <a:rPr lang="ar-AE" dirty="0"/>
              <a:t>يوجد فيتامين </a:t>
            </a:r>
            <a:r>
              <a:rPr lang="en-GB" dirty="0"/>
              <a:t>D </a:t>
            </a:r>
            <a:r>
              <a:rPr lang="ar-AE" dirty="0"/>
              <a:t>بكميات محدودة في مشتقات الحليب وزيوت الأسماك وزيت الكبد .</a:t>
            </a:r>
            <a:endParaRPr lang="en-GB" dirty="0"/>
          </a:p>
          <a:p>
            <a:pPr lvl="0" algn="just" rtl="1"/>
            <a:r>
              <a:rPr lang="ar-AE" dirty="0"/>
              <a:t>يمكن الحصول على كميات كافية من فيتامين </a:t>
            </a:r>
            <a:r>
              <a:rPr lang="en-GB" dirty="0"/>
              <a:t>D</a:t>
            </a:r>
            <a:r>
              <a:rPr lang="ar-AE" dirty="0"/>
              <a:t> من خلال الهيدروكولسترول في الجلد الذي يتحول عند التعرض لضوء الشمس إلى فيتامين </a:t>
            </a:r>
            <a:r>
              <a:rPr lang="en-GB" dirty="0"/>
              <a:t>D</a:t>
            </a:r>
            <a:r>
              <a:rPr lang="ar-AE" dirty="0"/>
              <a:t> .</a:t>
            </a:r>
            <a:endParaRPr lang="en-GB" dirty="0"/>
          </a:p>
          <a:p>
            <a:pPr lvl="0" algn="just" rtl="1"/>
            <a:r>
              <a:rPr lang="ar-AE" dirty="0"/>
              <a:t>يجب التعرض لضوء الشمس مدة 10-15 دقيقة من غير واق مرتين في الأسبوع .</a:t>
            </a:r>
            <a:endParaRPr lang="en-GB" dirty="0"/>
          </a:p>
          <a:p>
            <a:pPr lvl="0" algn="just" rtl="1"/>
            <a:r>
              <a:rPr lang="ar-AE" dirty="0"/>
              <a:t>يحتاج كبار السن لكميات أكبر من فيتامين </a:t>
            </a:r>
            <a:r>
              <a:rPr lang="en-GB" dirty="0"/>
              <a:t>D</a:t>
            </a:r>
            <a:r>
              <a:rPr lang="ar-AE" dirty="0"/>
              <a:t> للحفاظ على صحة العظام .</a:t>
            </a:r>
            <a:endParaRPr lang="en-GB" dirty="0"/>
          </a:p>
          <a:p>
            <a:pPr lvl="0" algn="just" rtl="1"/>
            <a:r>
              <a:rPr lang="ar-AE" dirty="0"/>
              <a:t>السمنة من العوامل التي تؤدي لنقص امتصاص فيتامين </a:t>
            </a:r>
            <a:r>
              <a:rPr lang="en-GB" dirty="0"/>
              <a:t>D</a:t>
            </a:r>
            <a:r>
              <a:rPr lang="ar-AE" dirty="0"/>
              <a:t> ،ولذلك الأشخاص الذين يعانون من زيادة الوزن يحتاجون لأخذ كميات إضافية من فيتامين </a:t>
            </a:r>
            <a:r>
              <a:rPr lang="en-GB" dirty="0"/>
              <a:t>D</a:t>
            </a:r>
            <a:r>
              <a:rPr lang="ar-AE" dirty="0"/>
              <a:t> .</a:t>
            </a:r>
            <a:endParaRPr lang="en-GB" dirty="0"/>
          </a:p>
          <a:p>
            <a:pPr lvl="0" algn="just" rtl="1"/>
            <a:r>
              <a:rPr lang="ar-AE" dirty="0"/>
              <a:t>نقص فيتامين </a:t>
            </a:r>
            <a:r>
              <a:rPr lang="en-GB" dirty="0"/>
              <a:t>D </a:t>
            </a:r>
            <a:r>
              <a:rPr lang="ar-AE" dirty="0"/>
              <a:t> يسبب الكساح وضعف العظام والعضلات .</a:t>
            </a:r>
            <a:endParaRPr lang="en-GB" dirty="0"/>
          </a:p>
          <a:p>
            <a:pPr marL="0" indent="0" algn="just" rtl="1">
              <a:buNone/>
            </a:pPr>
            <a:endParaRPr lang="en-GB" dirty="0"/>
          </a:p>
        </p:txBody>
      </p:sp>
    </p:spTree>
    <p:extLst>
      <p:ext uri="{BB962C8B-B14F-4D97-AF65-F5344CB8AC3E}">
        <p14:creationId xmlns:p14="http://schemas.microsoft.com/office/powerpoint/2010/main" val="19206214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41275">
            <a:solidFill>
              <a:schemeClr val="tx2"/>
            </a:solidFill>
          </a:ln>
        </p:spPr>
        <p:txBody>
          <a:bodyPr>
            <a:normAutofit fontScale="90000"/>
          </a:bodyPr>
          <a:lstStyle/>
          <a:p>
            <a:r>
              <a:rPr lang="ar-AE" u="heavy" dirty="0">
                <a:solidFill>
                  <a:schemeClr val="tx2"/>
                </a:solidFill>
                <a:uFill>
                  <a:solidFill>
                    <a:schemeClr val="accent2"/>
                  </a:solidFill>
                </a:uFill>
              </a:rPr>
              <a:t>الفيتامينات </a:t>
            </a:r>
            <a:br>
              <a:rPr lang="ar-AE" u="heavy" dirty="0">
                <a:solidFill>
                  <a:schemeClr val="tx2"/>
                </a:solidFill>
                <a:uFill>
                  <a:solidFill>
                    <a:schemeClr val="accent2"/>
                  </a:solidFill>
                </a:uFill>
              </a:rPr>
            </a:br>
            <a:r>
              <a:rPr lang="fr-FR" u="heavy" dirty="0">
                <a:solidFill>
                  <a:schemeClr val="tx2"/>
                </a:solidFill>
                <a:uFill>
                  <a:solidFill>
                    <a:schemeClr val="accent2"/>
                  </a:solidFill>
                </a:uFill>
              </a:rPr>
              <a:t>Vit</a:t>
            </a:r>
            <a:r>
              <a:rPr lang="en-GB" u="heavy" dirty="0" err="1">
                <a:solidFill>
                  <a:schemeClr val="tx2"/>
                </a:solidFill>
                <a:uFill>
                  <a:solidFill>
                    <a:schemeClr val="accent2"/>
                  </a:solidFill>
                </a:uFill>
              </a:rPr>
              <a:t>amins</a:t>
            </a:r>
            <a:endParaRPr lang="en-GB" u="heavy" dirty="0">
              <a:solidFill>
                <a:schemeClr val="tx2"/>
              </a:solidFill>
              <a:uFill>
                <a:solidFill>
                  <a:schemeClr val="accent2"/>
                </a:solidFill>
              </a:uFill>
            </a:endParaRPr>
          </a:p>
        </p:txBody>
      </p:sp>
      <p:sp>
        <p:nvSpPr>
          <p:cNvPr id="3" name="Content Placeholder 2"/>
          <p:cNvSpPr>
            <a:spLocks noGrp="1"/>
          </p:cNvSpPr>
          <p:nvPr>
            <p:ph idx="1"/>
          </p:nvPr>
        </p:nvSpPr>
        <p:spPr/>
        <p:txBody>
          <a:bodyPr>
            <a:normAutofit/>
          </a:bodyPr>
          <a:lstStyle/>
          <a:p>
            <a:pPr marL="0" indent="0" algn="just" rtl="1">
              <a:buNone/>
            </a:pPr>
            <a:r>
              <a:rPr lang="ar-AE" b="1" u="sng" dirty="0"/>
              <a:t>2-3-فيتامين </a:t>
            </a:r>
            <a:r>
              <a:rPr lang="en-GB" b="1" u="sng" dirty="0"/>
              <a:t>E</a:t>
            </a:r>
            <a:r>
              <a:rPr lang="ar-AE" b="1" u="sng" dirty="0"/>
              <a:t> توكوفيرول:</a:t>
            </a:r>
            <a:endParaRPr lang="en-GB" u="sng" dirty="0"/>
          </a:p>
          <a:p>
            <a:pPr lvl="0" algn="just" rtl="1"/>
            <a:r>
              <a:rPr lang="ar-AE" dirty="0"/>
              <a:t>يعمل فيتامين </a:t>
            </a:r>
            <a:r>
              <a:rPr lang="en-GB" dirty="0"/>
              <a:t>E</a:t>
            </a:r>
            <a:r>
              <a:rPr lang="ar-AE" dirty="0"/>
              <a:t> كمضاد للأكسدة ،ويحافظ على فيتامين </a:t>
            </a:r>
            <a:r>
              <a:rPr lang="en-GB" dirty="0"/>
              <a:t>A </a:t>
            </a:r>
            <a:r>
              <a:rPr lang="ar-AE" dirty="0"/>
              <a:t> و فيتامين </a:t>
            </a:r>
            <a:r>
              <a:rPr lang="en-GB" dirty="0"/>
              <a:t>C</a:t>
            </a:r>
            <a:r>
              <a:rPr lang="ar-AE" dirty="0"/>
              <a:t> ،كما يحافظ على كريات الدم الحمراء ،ويمنع أمراض القلب ،والسرطان .</a:t>
            </a:r>
            <a:endParaRPr lang="en-GB" dirty="0"/>
          </a:p>
          <a:p>
            <a:pPr lvl="0" algn="just" rtl="1"/>
            <a:r>
              <a:rPr lang="ar-AE" dirty="0"/>
              <a:t>من أغنى المصادر لفيتامين </a:t>
            </a:r>
            <a:r>
              <a:rPr lang="en-GB" dirty="0"/>
              <a:t>E</a:t>
            </a:r>
            <a:r>
              <a:rPr lang="ar-AE" dirty="0"/>
              <a:t> : الزيوت النباتية ؛مثل : زيت الذرة ،والصويا واللوز والبندق .</a:t>
            </a:r>
            <a:endParaRPr lang="en-GB" dirty="0"/>
          </a:p>
          <a:p>
            <a:pPr lvl="0" algn="just" rtl="1"/>
            <a:r>
              <a:rPr lang="ar-AE" dirty="0"/>
              <a:t>نادرا ما يحصل نقص في فيتامين </a:t>
            </a:r>
            <a:r>
              <a:rPr lang="en-GB" dirty="0"/>
              <a:t>E</a:t>
            </a:r>
            <a:r>
              <a:rPr lang="ar-AE" dirty="0"/>
              <a:t> ،ولكنه قد يحصل عند الأطفال ،أو من لديهم مشاكل في امتصاص الدهون .</a:t>
            </a:r>
            <a:endParaRPr lang="en-GB" dirty="0"/>
          </a:p>
        </p:txBody>
      </p:sp>
    </p:spTree>
    <p:extLst>
      <p:ext uri="{BB962C8B-B14F-4D97-AF65-F5344CB8AC3E}">
        <p14:creationId xmlns:p14="http://schemas.microsoft.com/office/powerpoint/2010/main" val="19206214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41275">
            <a:solidFill>
              <a:schemeClr val="tx2"/>
            </a:solidFill>
          </a:ln>
        </p:spPr>
        <p:txBody>
          <a:bodyPr>
            <a:normAutofit fontScale="90000"/>
          </a:bodyPr>
          <a:lstStyle/>
          <a:p>
            <a:r>
              <a:rPr lang="ar-AE" u="heavy" dirty="0">
                <a:solidFill>
                  <a:schemeClr val="tx2"/>
                </a:solidFill>
                <a:uFill>
                  <a:solidFill>
                    <a:schemeClr val="accent2"/>
                  </a:solidFill>
                </a:uFill>
              </a:rPr>
              <a:t>الفيتامينات </a:t>
            </a:r>
            <a:br>
              <a:rPr lang="ar-AE" u="heavy" dirty="0">
                <a:solidFill>
                  <a:schemeClr val="tx2"/>
                </a:solidFill>
                <a:uFill>
                  <a:solidFill>
                    <a:schemeClr val="accent2"/>
                  </a:solidFill>
                </a:uFill>
              </a:rPr>
            </a:br>
            <a:r>
              <a:rPr lang="fr-FR" u="heavy" dirty="0">
                <a:solidFill>
                  <a:schemeClr val="tx2"/>
                </a:solidFill>
                <a:uFill>
                  <a:solidFill>
                    <a:schemeClr val="accent2"/>
                  </a:solidFill>
                </a:uFill>
              </a:rPr>
              <a:t>Vit</a:t>
            </a:r>
            <a:r>
              <a:rPr lang="en-GB" u="heavy" dirty="0" err="1">
                <a:solidFill>
                  <a:schemeClr val="tx2"/>
                </a:solidFill>
                <a:uFill>
                  <a:solidFill>
                    <a:schemeClr val="accent2"/>
                  </a:solidFill>
                </a:uFill>
              </a:rPr>
              <a:t>amins</a:t>
            </a:r>
            <a:endParaRPr lang="en-GB" u="heavy" dirty="0">
              <a:solidFill>
                <a:schemeClr val="tx2"/>
              </a:solidFill>
              <a:uFill>
                <a:solidFill>
                  <a:schemeClr val="accent2"/>
                </a:solidFill>
              </a:uFill>
            </a:endParaRPr>
          </a:p>
        </p:txBody>
      </p:sp>
      <p:sp>
        <p:nvSpPr>
          <p:cNvPr id="3" name="Content Placeholder 2"/>
          <p:cNvSpPr>
            <a:spLocks noGrp="1"/>
          </p:cNvSpPr>
          <p:nvPr>
            <p:ph idx="1"/>
          </p:nvPr>
        </p:nvSpPr>
        <p:spPr/>
        <p:txBody>
          <a:bodyPr>
            <a:normAutofit fontScale="85000" lnSpcReduction="20000"/>
          </a:bodyPr>
          <a:lstStyle/>
          <a:p>
            <a:pPr marL="0" indent="0" algn="just" rtl="1">
              <a:buNone/>
            </a:pPr>
            <a:r>
              <a:rPr lang="ar-AE" b="1" u="sng" dirty="0"/>
              <a:t>2-4-فيتامين </a:t>
            </a:r>
            <a:r>
              <a:rPr lang="en-GB" b="1" u="sng" dirty="0"/>
              <a:t>K</a:t>
            </a:r>
            <a:r>
              <a:rPr lang="ar-AE" b="1" u="sng" dirty="0"/>
              <a:t> :</a:t>
            </a:r>
            <a:endParaRPr lang="en-GB" sz="2400" u="sng" dirty="0"/>
          </a:p>
          <a:p>
            <a:pPr lvl="0" algn="just" rtl="1"/>
            <a:r>
              <a:rPr lang="ar-AE" dirty="0"/>
              <a:t>ينتج فيتامين </a:t>
            </a:r>
            <a:r>
              <a:rPr lang="en-GB" dirty="0"/>
              <a:t>K </a:t>
            </a:r>
            <a:r>
              <a:rPr lang="ar-AE" dirty="0"/>
              <a:t>في البكتيريا الموجودة في الأمعاء .</a:t>
            </a:r>
            <a:endParaRPr lang="en-GB" sz="2400" dirty="0"/>
          </a:p>
          <a:p>
            <a:pPr lvl="0" algn="just" rtl="1"/>
            <a:r>
              <a:rPr lang="ar-AE" dirty="0"/>
              <a:t>يساعد فيتامين </a:t>
            </a:r>
            <a:r>
              <a:rPr lang="en-GB" dirty="0"/>
              <a:t>K</a:t>
            </a:r>
            <a:r>
              <a:rPr lang="ar-AE" dirty="0"/>
              <a:t> على تجلط الدم وصحة العظام وإنتاج البروتين للعظام والدم والكلية .</a:t>
            </a:r>
            <a:endParaRPr lang="en-GB" sz="2400" dirty="0"/>
          </a:p>
          <a:p>
            <a:pPr lvl="0" algn="just" rtl="1"/>
            <a:r>
              <a:rPr lang="ar-AE" dirty="0"/>
              <a:t>يتوفر فيتامين </a:t>
            </a:r>
            <a:r>
              <a:rPr lang="en-GB" dirty="0"/>
              <a:t>K</a:t>
            </a:r>
            <a:r>
              <a:rPr lang="ar-AE" dirty="0"/>
              <a:t> في الخضروات ذات الأوراق الخضراء ؛مثل : السبانخ والكرنب والملفوف والبروكولي ،وبعض الزيوت النباتية مثل زيت الزيتون .</a:t>
            </a:r>
            <a:endParaRPr lang="en-GB" sz="2400" dirty="0"/>
          </a:p>
          <a:p>
            <a:pPr lvl="0" algn="just" rtl="1"/>
            <a:r>
              <a:rPr lang="ar-AE" dirty="0"/>
              <a:t>نقص فيتامين </a:t>
            </a:r>
            <a:r>
              <a:rPr lang="en-GB" dirty="0"/>
              <a:t>K</a:t>
            </a:r>
            <a:r>
              <a:rPr lang="ar-AE" dirty="0"/>
              <a:t> يسبب مشاكل في الأمعاء .</a:t>
            </a:r>
            <a:endParaRPr lang="en-GB" sz="2400" dirty="0"/>
          </a:p>
          <a:p>
            <a:pPr lvl="0" algn="just" rtl="1"/>
            <a:r>
              <a:rPr lang="ar-AE" dirty="0"/>
              <a:t>من الأسباب المؤدية لنقص فيتامين </a:t>
            </a:r>
            <a:r>
              <a:rPr lang="en-GB" dirty="0"/>
              <a:t>K</a:t>
            </a:r>
            <a:r>
              <a:rPr lang="ar-AE" dirty="0"/>
              <a:t> : </a:t>
            </a:r>
            <a:endParaRPr lang="en-GB" sz="2400" dirty="0"/>
          </a:p>
          <a:p>
            <a:pPr lvl="1" algn="just" rtl="1"/>
            <a:r>
              <a:rPr lang="ar-AE" dirty="0"/>
              <a:t>تناول المضادات الحيوية التي تؤدي لقتل البكتيريا في الأمعاء </a:t>
            </a:r>
            <a:endParaRPr lang="en-GB" sz="2000" dirty="0"/>
          </a:p>
          <a:p>
            <a:pPr lvl="1" algn="just" rtl="1"/>
            <a:r>
              <a:rPr lang="ar-AE" dirty="0"/>
              <a:t>تناول مانعات تجلط الدم </a:t>
            </a:r>
            <a:endParaRPr lang="en-GB" sz="2000" dirty="0"/>
          </a:p>
          <a:p>
            <a:pPr marL="0" indent="0" algn="just" rtl="1">
              <a:buNone/>
            </a:pPr>
            <a:endParaRPr lang="en-GB" dirty="0"/>
          </a:p>
        </p:txBody>
      </p:sp>
    </p:spTree>
    <p:extLst>
      <p:ext uri="{BB962C8B-B14F-4D97-AF65-F5344CB8AC3E}">
        <p14:creationId xmlns:p14="http://schemas.microsoft.com/office/powerpoint/2010/main" val="19206214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AE" dirty="0" smtClean="0"/>
              <a:t>البروتينات </a:t>
            </a:r>
            <a:br>
              <a:rPr lang="ar-AE" dirty="0" smtClean="0"/>
            </a:br>
            <a:r>
              <a:rPr lang="en-GB" dirty="0" smtClean="0"/>
              <a:t>Proteins</a:t>
            </a:r>
            <a:endParaRPr lang="en-GB" dirty="0"/>
          </a:p>
        </p:txBody>
      </p:sp>
      <p:sp>
        <p:nvSpPr>
          <p:cNvPr id="3" name="Subtitle 2"/>
          <p:cNvSpPr>
            <a:spLocks noGrp="1"/>
          </p:cNvSpPr>
          <p:nvPr>
            <p:ph type="subTitle" idx="1"/>
          </p:nvPr>
        </p:nvSpPr>
        <p:spPr>
          <a:xfrm>
            <a:off x="1371600" y="3877437"/>
            <a:ext cx="6400800" cy="1770126"/>
          </a:xfrm>
        </p:spPr>
        <p:txBody>
          <a:bodyPr/>
          <a:lstStyle/>
          <a:p>
            <a:r>
              <a:rPr lang="ar-AE" dirty="0" smtClean="0"/>
              <a:t>علم النفس الحيوي 2 (نفس 368)</a:t>
            </a:r>
          </a:p>
          <a:p>
            <a:endParaRPr lang="ar-AE" dirty="0"/>
          </a:p>
          <a:p>
            <a:r>
              <a:rPr lang="ar-AE" dirty="0" smtClean="0"/>
              <a:t>د.سمية النجاشي </a:t>
            </a:r>
            <a:endParaRPr lang="en-GB" dirty="0"/>
          </a:p>
        </p:txBody>
      </p:sp>
    </p:spTree>
    <p:extLst>
      <p:ext uri="{BB962C8B-B14F-4D97-AF65-F5344CB8AC3E}">
        <p14:creationId xmlns:p14="http://schemas.microsoft.com/office/powerpoint/2010/main" val="9893756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أهداف المحاضرة </a:t>
            </a:r>
            <a:endParaRPr lang="en-GB" dirty="0">
              <a:solidFill>
                <a:schemeClr val="tx2"/>
              </a:solidFill>
            </a:endParaRPr>
          </a:p>
        </p:txBody>
      </p:sp>
      <p:sp>
        <p:nvSpPr>
          <p:cNvPr id="3" name="Content Placeholder 2"/>
          <p:cNvSpPr>
            <a:spLocks noGrp="1"/>
          </p:cNvSpPr>
          <p:nvPr>
            <p:ph idx="1"/>
          </p:nvPr>
        </p:nvSpPr>
        <p:spPr>
          <a:ln w="47625" cmpd="tri">
            <a:solidFill>
              <a:schemeClr val="tx2">
                <a:lumMod val="20000"/>
                <a:lumOff val="80000"/>
              </a:schemeClr>
            </a:solidFill>
          </a:ln>
        </p:spPr>
        <p:txBody>
          <a:bodyPr/>
          <a:lstStyle/>
          <a:p>
            <a:pPr algn="r" rtl="1"/>
            <a:endParaRPr lang="ar-AE" dirty="0" smtClean="0"/>
          </a:p>
          <a:p>
            <a:pPr algn="r" rtl="1"/>
            <a:r>
              <a:rPr lang="ar-AE" dirty="0" smtClean="0"/>
              <a:t>التعريف بالبروتينات </a:t>
            </a:r>
          </a:p>
          <a:p>
            <a:pPr algn="r" rtl="1"/>
            <a:r>
              <a:rPr lang="ar-AE" dirty="0" smtClean="0"/>
              <a:t>التعريف بالأحماض الأمينية </a:t>
            </a:r>
          </a:p>
          <a:p>
            <a:pPr algn="r" rtl="1"/>
            <a:r>
              <a:rPr lang="ar-AE" dirty="0" smtClean="0"/>
              <a:t>التعريف بتصنيفات البروتين </a:t>
            </a:r>
            <a:endParaRPr lang="en-GB" dirty="0"/>
          </a:p>
        </p:txBody>
      </p:sp>
    </p:spTree>
    <p:extLst>
      <p:ext uri="{BB962C8B-B14F-4D97-AF65-F5344CB8AC3E}">
        <p14:creationId xmlns:p14="http://schemas.microsoft.com/office/powerpoint/2010/main" val="13063632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تعريف البروتينات </a:t>
            </a:r>
            <a:endParaRPr lang="en-GB" dirty="0">
              <a:solidFill>
                <a:schemeClr val="tx2"/>
              </a:solidFill>
            </a:endParaRPr>
          </a:p>
        </p:txBody>
      </p:sp>
      <p:sp>
        <p:nvSpPr>
          <p:cNvPr id="3" name="Content Placeholder 2"/>
          <p:cNvSpPr>
            <a:spLocks noGrp="1"/>
          </p:cNvSpPr>
          <p:nvPr>
            <p:ph idx="1"/>
          </p:nvPr>
        </p:nvSpPr>
        <p:spPr>
          <a:ln w="47625" cmpd="tri">
            <a:solidFill>
              <a:schemeClr val="tx2">
                <a:lumMod val="20000"/>
                <a:lumOff val="80000"/>
              </a:schemeClr>
            </a:solidFill>
          </a:ln>
        </p:spPr>
        <p:txBody>
          <a:bodyPr/>
          <a:lstStyle/>
          <a:p>
            <a:pPr algn="r" rtl="1"/>
            <a:r>
              <a:rPr lang="ar-AE" dirty="0" smtClean="0"/>
              <a:t>كلمة بروتين مأخوذة من كلمة </a:t>
            </a:r>
            <a:r>
              <a:rPr lang="fr-FR" dirty="0" err="1" smtClean="0"/>
              <a:t>Protos</a:t>
            </a:r>
            <a:r>
              <a:rPr lang="fr-FR" dirty="0" smtClean="0"/>
              <a:t> </a:t>
            </a:r>
            <a:r>
              <a:rPr lang="ar-AE" dirty="0" smtClean="0"/>
              <a:t> وهي كلمة يونانية تعنى الأول .</a:t>
            </a:r>
          </a:p>
          <a:p>
            <a:pPr algn="r" rtl="1"/>
            <a:endParaRPr lang="ar-AE" dirty="0"/>
          </a:p>
          <a:p>
            <a:pPr algn="r" rtl="1"/>
            <a:r>
              <a:rPr lang="ar-AE" dirty="0" smtClean="0"/>
              <a:t>وحدة بناء البوتين هي الأحماض الأمينية </a:t>
            </a:r>
            <a:r>
              <a:rPr lang="fr-FR" dirty="0" err="1" smtClean="0"/>
              <a:t>ameno</a:t>
            </a:r>
            <a:r>
              <a:rPr lang="fr-FR" dirty="0" smtClean="0"/>
              <a:t> </a:t>
            </a:r>
            <a:r>
              <a:rPr lang="fr-FR" dirty="0" err="1" smtClean="0"/>
              <a:t>acids</a:t>
            </a:r>
            <a:r>
              <a:rPr lang="fr-FR" dirty="0" smtClean="0"/>
              <a:t> </a:t>
            </a:r>
            <a:endParaRPr lang="en-GB" dirty="0"/>
          </a:p>
        </p:txBody>
      </p:sp>
    </p:spTree>
    <p:extLst>
      <p:ext uri="{BB962C8B-B14F-4D97-AF65-F5344CB8AC3E}">
        <p14:creationId xmlns:p14="http://schemas.microsoft.com/office/powerpoint/2010/main" val="192762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تعريف البروتين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fontScale="92500"/>
          </a:bodyPr>
          <a:lstStyle/>
          <a:p>
            <a:pPr marL="0" indent="0" algn="just" rtl="1">
              <a:buNone/>
            </a:pPr>
            <a:r>
              <a:rPr lang="ar-EG" b="1" u="sng" dirty="0"/>
              <a:t>تعريف البروتينات : </a:t>
            </a:r>
            <a:endParaRPr lang="en-GB" dirty="0"/>
          </a:p>
          <a:p>
            <a:pPr lvl="0" algn="just" rtl="1"/>
            <a:r>
              <a:rPr lang="ar-EG" dirty="0"/>
              <a:t>إنها مركبات عضوية حيوية معقدة </a:t>
            </a:r>
            <a:r>
              <a:rPr lang="en-US" b="1" dirty="0"/>
              <a:t>Polymers</a:t>
            </a:r>
            <a:r>
              <a:rPr lang="ar-EG" dirty="0"/>
              <a:t>، وتحتوي </a:t>
            </a:r>
            <a:r>
              <a:rPr lang="ar-AE" dirty="0"/>
              <a:t>على:</a:t>
            </a:r>
            <a:endParaRPr lang="en-GB" dirty="0"/>
          </a:p>
          <a:p>
            <a:pPr lvl="0" algn="just" rtl="1"/>
            <a:r>
              <a:rPr lang="ar-EG" dirty="0"/>
              <a:t>نسبة من النيتروجين </a:t>
            </a:r>
            <a:r>
              <a:rPr lang="en-GB" b="1" dirty="0"/>
              <a:t>N </a:t>
            </a:r>
            <a:r>
              <a:rPr lang="ar-EG" dirty="0"/>
              <a:t>(15-18%</a:t>
            </a:r>
            <a:r>
              <a:rPr lang="en-GB" b="1" dirty="0"/>
              <a:t>(</a:t>
            </a:r>
            <a:endParaRPr lang="en-GB" dirty="0"/>
          </a:p>
          <a:p>
            <a:pPr lvl="0" algn="just" rtl="1"/>
            <a:r>
              <a:rPr lang="ar-EG" dirty="0"/>
              <a:t>الهيدروجين </a:t>
            </a:r>
            <a:r>
              <a:rPr lang="en-US" b="1" dirty="0"/>
              <a:t>H</a:t>
            </a:r>
            <a:r>
              <a:rPr lang="ar-SA" dirty="0"/>
              <a:t> (6-8%) </a:t>
            </a:r>
            <a:endParaRPr lang="en-GB" dirty="0"/>
          </a:p>
          <a:p>
            <a:pPr lvl="0" algn="just" rtl="1"/>
            <a:r>
              <a:rPr lang="ar-EG" dirty="0"/>
              <a:t>عناصر الكربون، </a:t>
            </a:r>
            <a:r>
              <a:rPr lang="en-GB" b="1" dirty="0"/>
              <a:t>C</a:t>
            </a:r>
            <a:r>
              <a:rPr lang="ar-EG" dirty="0"/>
              <a:t>(50-55%) </a:t>
            </a:r>
            <a:endParaRPr lang="en-GB" dirty="0"/>
          </a:p>
          <a:p>
            <a:pPr lvl="0" algn="just" rtl="1"/>
            <a:r>
              <a:rPr lang="ar-SA" dirty="0"/>
              <a:t>الأكسجين </a:t>
            </a:r>
            <a:r>
              <a:rPr lang="en-US" b="1" dirty="0"/>
              <a:t>O</a:t>
            </a:r>
            <a:r>
              <a:rPr lang="ar-EG" dirty="0"/>
              <a:t> (20-23%)، </a:t>
            </a:r>
            <a:endParaRPr lang="en-GB" dirty="0"/>
          </a:p>
          <a:p>
            <a:pPr algn="just" rtl="1"/>
            <a:r>
              <a:rPr lang="ar-AE" dirty="0"/>
              <a:t>*وقد تحتوي على </a:t>
            </a:r>
            <a:r>
              <a:rPr lang="ar-EG" dirty="0"/>
              <a:t>الكبريت </a:t>
            </a:r>
            <a:r>
              <a:rPr lang="en-US" b="1" dirty="0"/>
              <a:t>S</a:t>
            </a:r>
            <a:r>
              <a:rPr lang="ar-EG" dirty="0"/>
              <a:t> (صفر-4%)، </a:t>
            </a:r>
            <a:endParaRPr lang="en-GB" dirty="0"/>
          </a:p>
          <a:p>
            <a:pPr algn="just" rtl="1"/>
            <a:r>
              <a:rPr lang="ar-AE" dirty="0"/>
              <a:t>*وقد تحتوي على  </a:t>
            </a:r>
            <a:r>
              <a:rPr lang="ar-EG" dirty="0"/>
              <a:t>الفوسفور </a:t>
            </a:r>
            <a:r>
              <a:rPr lang="en-US" b="1" dirty="0"/>
              <a:t>P</a:t>
            </a:r>
            <a:r>
              <a:rPr lang="ar-EG" dirty="0"/>
              <a:t> (صفر - 1.5%)،</a:t>
            </a:r>
            <a:endParaRPr lang="en-GB" dirty="0"/>
          </a:p>
          <a:p>
            <a:pPr lvl="0" algn="just" rtl="1"/>
            <a:endParaRPr lang="en-GB" dirty="0"/>
          </a:p>
        </p:txBody>
      </p:sp>
    </p:spTree>
    <p:extLst>
      <p:ext uri="{BB962C8B-B14F-4D97-AF65-F5344CB8AC3E}">
        <p14:creationId xmlns:p14="http://schemas.microsoft.com/office/powerpoint/2010/main" val="192762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الأحماض الأمينية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marL="0" indent="0" algn="just" rtl="1">
              <a:buNone/>
            </a:pPr>
            <a:r>
              <a:rPr lang="ar-EG" u="sng" dirty="0"/>
              <a:t>الأحماض الأمينية </a:t>
            </a:r>
            <a:r>
              <a:rPr lang="en-US" b="1" u="sng" dirty="0"/>
              <a:t>Amino acids</a:t>
            </a:r>
            <a:endParaRPr lang="en-GB" dirty="0"/>
          </a:p>
          <a:p>
            <a:pPr algn="just" rtl="1"/>
            <a:r>
              <a:rPr lang="ar-EG" dirty="0"/>
              <a:t>الأحماض الأمينية عبارة عن </a:t>
            </a:r>
            <a:r>
              <a:rPr lang="ar-AE" dirty="0"/>
              <a:t>:</a:t>
            </a:r>
            <a:endParaRPr lang="en-GB" dirty="0"/>
          </a:p>
          <a:p>
            <a:pPr lvl="0" algn="just" rtl="1"/>
            <a:r>
              <a:rPr lang="ar-EG" dirty="0"/>
              <a:t>جزي</a:t>
            </a:r>
            <a:r>
              <a:rPr lang="ar-AE" dirty="0"/>
              <a:t>ئ</a:t>
            </a:r>
            <a:r>
              <a:rPr lang="ar-EG" dirty="0"/>
              <a:t>ات حيوية صغيرة </a:t>
            </a:r>
            <a:r>
              <a:rPr lang="ar-AE" dirty="0"/>
              <a:t>تتكون من ذرة كربون يحيط بها :</a:t>
            </a:r>
            <a:endParaRPr lang="en-GB" dirty="0"/>
          </a:p>
          <a:p>
            <a:pPr lvl="1" algn="just" rtl="1"/>
            <a:r>
              <a:rPr lang="ar-AE" dirty="0"/>
              <a:t>مجموعة ألفا الأمينية </a:t>
            </a:r>
            <a:r>
              <a:rPr lang="fr-FR" b="1" dirty="0"/>
              <a:t>NH3</a:t>
            </a:r>
            <a:endParaRPr lang="en-GB" dirty="0"/>
          </a:p>
          <a:p>
            <a:pPr lvl="1" algn="just" rtl="1"/>
            <a:r>
              <a:rPr lang="ar-AE" dirty="0"/>
              <a:t>ذرة هيدروجين </a:t>
            </a:r>
            <a:r>
              <a:rPr lang="en-GB" b="1" dirty="0"/>
              <a:t>H</a:t>
            </a:r>
            <a:endParaRPr lang="en-GB" dirty="0"/>
          </a:p>
          <a:p>
            <a:pPr lvl="1" algn="just" rtl="1"/>
            <a:r>
              <a:rPr lang="ar-AE" dirty="0"/>
              <a:t>كاربوكسل </a:t>
            </a:r>
            <a:r>
              <a:rPr lang="en-GB" b="1" dirty="0"/>
              <a:t>COOH</a:t>
            </a:r>
            <a:endParaRPr lang="en-GB" dirty="0"/>
          </a:p>
          <a:p>
            <a:pPr lvl="1" algn="just" rtl="1"/>
            <a:r>
              <a:rPr lang="ar-AE" dirty="0"/>
              <a:t>مجموعة </a:t>
            </a:r>
            <a:r>
              <a:rPr lang="en-GB" b="1" dirty="0"/>
              <a:t>R </a:t>
            </a:r>
            <a:r>
              <a:rPr lang="ar-AE" dirty="0"/>
              <a:t> ، و</a:t>
            </a:r>
            <a:r>
              <a:rPr lang="ar-EG" dirty="0"/>
              <a:t>تمثل </a:t>
            </a:r>
            <a:r>
              <a:rPr lang="en-US" b="1" dirty="0"/>
              <a:t>(R) </a:t>
            </a:r>
            <a:r>
              <a:rPr lang="ar-EG" dirty="0"/>
              <a:t>السلسلة الجانبية للحمض الأمينى </a:t>
            </a:r>
            <a:r>
              <a:rPr lang="ar-AE" dirty="0"/>
              <a:t>،التي تحدد خصائص الحمض الأميني </a:t>
            </a:r>
            <a:r>
              <a:rPr lang="ar-AE" dirty="0" smtClean="0"/>
              <a:t>.</a:t>
            </a: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41275">
            <a:solidFill>
              <a:schemeClr val="tx2"/>
            </a:solidFill>
          </a:ln>
        </p:spPr>
        <p:txBody>
          <a:bodyPr/>
          <a:lstStyle/>
          <a:p>
            <a:r>
              <a:rPr lang="ar-AE" u="heavy" dirty="0" smtClean="0">
                <a:solidFill>
                  <a:schemeClr val="tx2"/>
                </a:solidFill>
                <a:uFill>
                  <a:solidFill>
                    <a:schemeClr val="accent2"/>
                  </a:solidFill>
                </a:uFill>
              </a:rPr>
              <a:t>أهداف المحاضرة </a:t>
            </a:r>
            <a:endParaRPr lang="en-GB" u="heavy" dirty="0">
              <a:solidFill>
                <a:schemeClr val="tx2"/>
              </a:solidFill>
              <a:uFill>
                <a:solidFill>
                  <a:schemeClr val="accent2"/>
                </a:solidFill>
              </a:uFill>
            </a:endParaRPr>
          </a:p>
        </p:txBody>
      </p:sp>
      <p:sp>
        <p:nvSpPr>
          <p:cNvPr id="3" name="Content Placeholder 2"/>
          <p:cNvSpPr>
            <a:spLocks noGrp="1"/>
          </p:cNvSpPr>
          <p:nvPr>
            <p:ph idx="1"/>
          </p:nvPr>
        </p:nvSpPr>
        <p:spPr/>
        <p:txBody>
          <a:bodyPr/>
          <a:lstStyle/>
          <a:p>
            <a:pPr algn="r" rtl="1"/>
            <a:r>
              <a:rPr lang="ar-AE" dirty="0" smtClean="0"/>
              <a:t>التعريف بأنواع الفيتامينات </a:t>
            </a:r>
          </a:p>
          <a:p>
            <a:pPr algn="r" rtl="1"/>
            <a:r>
              <a:rPr lang="ar-AE" dirty="0" smtClean="0"/>
              <a:t>التعريف بفوائد الفيتامينات </a:t>
            </a:r>
          </a:p>
          <a:p>
            <a:pPr algn="r" rtl="1"/>
            <a:r>
              <a:rPr lang="ar-AE" dirty="0" smtClean="0"/>
              <a:t>التعريف بأضرار نقص الفيتامينات </a:t>
            </a:r>
          </a:p>
          <a:p>
            <a:pPr algn="r" rtl="1"/>
            <a:endParaRPr lang="en-GB" dirty="0"/>
          </a:p>
        </p:txBody>
      </p:sp>
    </p:spTree>
    <p:extLst>
      <p:ext uri="{BB962C8B-B14F-4D97-AF65-F5344CB8AC3E}">
        <p14:creationId xmlns:p14="http://schemas.microsoft.com/office/powerpoint/2010/main" val="41377231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381000"/>
            <a:ext cx="7772400" cy="1143000"/>
          </a:xfrm>
        </p:spPr>
        <p:txBody>
          <a:bodyPr>
            <a:normAutofit fontScale="90000"/>
          </a:bodyPr>
          <a:lstStyle/>
          <a:p>
            <a:pPr eaLnBrk="1" hangingPunct="1"/>
            <a:r>
              <a:rPr lang="en-US" altLang="en-US" smtClean="0">
                <a:ea typeface="ＭＳ Ｐゴシック" charset="-128"/>
              </a:rPr>
              <a:t>Stereochemistry of </a:t>
            </a:r>
            <a:r>
              <a:rPr lang="en-US" altLang="en-US" i="1" smtClean="0">
                <a:ea typeface="ＭＳ Ｐゴシック" charset="-128"/>
                <a:sym typeface="Symbol" charset="2"/>
              </a:rPr>
              <a:t></a:t>
            </a:r>
            <a:r>
              <a:rPr lang="en-US" altLang="en-US" smtClean="0">
                <a:ea typeface="ＭＳ Ｐゴシック" charset="-128"/>
              </a:rPr>
              <a:t>-amino acids</a:t>
            </a:r>
          </a:p>
        </p:txBody>
      </p:sp>
      <p:pic>
        <p:nvPicPr>
          <p:cNvPr id="24579" name="Picture 5" descr="3306605006.c.jpg                                               00000128BC Digital Library             B4C06C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9925" y="2057400"/>
            <a:ext cx="5265738" cy="385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1018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685800" y="381000"/>
            <a:ext cx="7772400" cy="1143000"/>
          </a:xfrm>
        </p:spPr>
        <p:txBody>
          <a:bodyPr/>
          <a:lstStyle/>
          <a:p>
            <a:pPr eaLnBrk="1" hangingPunct="1"/>
            <a:r>
              <a:rPr lang="en-US" altLang="en-US" smtClean="0">
                <a:ea typeface="ＭＳ Ｐゴシック" charset="-128"/>
              </a:rPr>
              <a:t>Structure of </a:t>
            </a:r>
            <a:r>
              <a:rPr lang="en-US" altLang="en-US" i="1" smtClean="0">
                <a:ea typeface="ＭＳ Ｐゴシック" charset="-128"/>
                <a:sym typeface="Symbol" charset="2"/>
              </a:rPr>
              <a:t></a:t>
            </a:r>
            <a:r>
              <a:rPr lang="en-US" altLang="en-US" smtClean="0">
                <a:ea typeface="ＭＳ Ｐゴシック" charset="-128"/>
              </a:rPr>
              <a:t>-amino acids</a:t>
            </a:r>
          </a:p>
        </p:txBody>
      </p:sp>
      <p:pic>
        <p:nvPicPr>
          <p:cNvPr id="1945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1835150"/>
            <a:ext cx="4886325" cy="167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0"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71800" y="4241800"/>
            <a:ext cx="3276600"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90600" y="1905000"/>
            <a:ext cx="1905000" cy="163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32809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228600" y="2029091"/>
            <a:ext cx="864096" cy="6491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ar-AE" sz="1200" dirty="0" smtClean="0">
                <a:solidFill>
                  <a:schemeClr val="tx1"/>
                </a:solidFill>
              </a:rPr>
              <a:t>الهيدروجين </a:t>
            </a:r>
            <a:endParaRPr lang="en-GB" sz="1200" dirty="0">
              <a:solidFill>
                <a:schemeClr val="tx1"/>
              </a:solidFill>
            </a:endParaRPr>
          </a:p>
        </p:txBody>
      </p:sp>
      <p:sp>
        <p:nvSpPr>
          <p:cNvPr id="5" name="Oval 4"/>
          <p:cNvSpPr/>
          <p:nvPr/>
        </p:nvSpPr>
        <p:spPr>
          <a:xfrm>
            <a:off x="1295400" y="202132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200" dirty="0">
                <a:solidFill>
                  <a:schemeClr val="tx1"/>
                </a:solidFill>
              </a:rPr>
              <a:t>كربون</a:t>
            </a:r>
            <a:endParaRPr lang="en-GB" sz="1200" dirty="0">
              <a:solidFill>
                <a:schemeClr val="tx1"/>
              </a:solidFill>
            </a:endParaRPr>
          </a:p>
        </p:txBody>
      </p:sp>
      <p:sp>
        <p:nvSpPr>
          <p:cNvPr id="6" name="Oval 5"/>
          <p:cNvSpPr/>
          <p:nvPr/>
        </p:nvSpPr>
        <p:spPr>
          <a:xfrm>
            <a:off x="2286000" y="2046384"/>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كاربوكسل</a:t>
            </a:r>
            <a:endParaRPr lang="en-GB" dirty="0">
              <a:solidFill>
                <a:schemeClr val="tx1"/>
              </a:solidFill>
            </a:endParaRPr>
          </a:p>
        </p:txBody>
      </p:sp>
      <p:sp>
        <p:nvSpPr>
          <p:cNvPr id="7" name="Oval 6"/>
          <p:cNvSpPr/>
          <p:nvPr/>
        </p:nvSpPr>
        <p:spPr>
          <a:xfrm>
            <a:off x="1295400" y="2898809"/>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200" dirty="0" smtClean="0">
                <a:solidFill>
                  <a:schemeClr val="tx1"/>
                </a:solidFill>
              </a:rPr>
              <a:t>مجموعة أمينية </a:t>
            </a:r>
            <a:endParaRPr lang="en-GB" sz="1200" dirty="0">
              <a:solidFill>
                <a:schemeClr val="tx1"/>
              </a:solidFill>
            </a:endParaRPr>
          </a:p>
        </p:txBody>
      </p:sp>
      <p:sp>
        <p:nvSpPr>
          <p:cNvPr id="8" name="Oval 7"/>
          <p:cNvSpPr/>
          <p:nvPr/>
        </p:nvSpPr>
        <p:spPr>
          <a:xfrm>
            <a:off x="1295400" y="114300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مجموعة </a:t>
            </a:r>
          </a:p>
          <a:p>
            <a:pPr algn="ctr"/>
            <a:r>
              <a:rPr lang="fr-FR" dirty="0">
                <a:solidFill>
                  <a:schemeClr val="tx1"/>
                </a:solidFill>
              </a:rPr>
              <a:t>R</a:t>
            </a:r>
            <a:endParaRPr lang="en-GB" dirty="0"/>
          </a:p>
        </p:txBody>
      </p:sp>
      <p:sp>
        <p:nvSpPr>
          <p:cNvPr id="9" name="Oval 8"/>
          <p:cNvSpPr/>
          <p:nvPr/>
        </p:nvSpPr>
        <p:spPr>
          <a:xfrm>
            <a:off x="4572000" y="1980265"/>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200" dirty="0" smtClean="0">
                <a:solidFill>
                  <a:schemeClr val="tx1"/>
                </a:solidFill>
              </a:rPr>
              <a:t>مجموعة أمينية</a:t>
            </a:r>
            <a:endParaRPr lang="en-GB" sz="1200" dirty="0">
              <a:solidFill>
                <a:schemeClr val="tx1"/>
              </a:solidFill>
            </a:endParaRPr>
          </a:p>
        </p:txBody>
      </p:sp>
      <p:sp>
        <p:nvSpPr>
          <p:cNvPr id="10" name="Oval 9"/>
          <p:cNvSpPr/>
          <p:nvPr/>
        </p:nvSpPr>
        <p:spPr>
          <a:xfrm>
            <a:off x="5612130" y="2813483"/>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COO</a:t>
            </a:r>
            <a:endParaRPr lang="en-GB" dirty="0">
              <a:solidFill>
                <a:schemeClr val="tx1"/>
              </a:solidFill>
            </a:endParaRPr>
          </a:p>
        </p:txBody>
      </p:sp>
      <p:sp>
        <p:nvSpPr>
          <p:cNvPr id="11" name="Oval 10"/>
          <p:cNvSpPr/>
          <p:nvPr/>
        </p:nvSpPr>
        <p:spPr>
          <a:xfrm>
            <a:off x="5638800" y="2003125"/>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200" dirty="0" smtClean="0">
                <a:solidFill>
                  <a:schemeClr val="tx1"/>
                </a:solidFill>
              </a:rPr>
              <a:t>كربون</a:t>
            </a:r>
            <a:endParaRPr lang="en-GB" sz="1200" dirty="0">
              <a:solidFill>
                <a:schemeClr val="tx1"/>
              </a:solidFill>
            </a:endParaRPr>
          </a:p>
        </p:txBody>
      </p:sp>
      <p:sp>
        <p:nvSpPr>
          <p:cNvPr id="12" name="Oval 11"/>
          <p:cNvSpPr/>
          <p:nvPr/>
        </p:nvSpPr>
        <p:spPr>
          <a:xfrm>
            <a:off x="5638800" y="114300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مجموعة </a:t>
            </a:r>
            <a:endParaRPr lang="fr-FR" dirty="0" smtClean="0">
              <a:solidFill>
                <a:schemeClr val="tx1"/>
              </a:solidFill>
            </a:endParaRPr>
          </a:p>
          <a:p>
            <a:pPr algn="ctr"/>
            <a:r>
              <a:rPr lang="fr-FR" dirty="0" smtClean="0">
                <a:solidFill>
                  <a:schemeClr val="tx1"/>
                </a:solidFill>
              </a:rPr>
              <a:t>R</a:t>
            </a:r>
            <a:endParaRPr lang="en-GB" dirty="0">
              <a:solidFill>
                <a:schemeClr val="tx1"/>
              </a:solidFill>
            </a:endParaRPr>
          </a:p>
        </p:txBody>
      </p:sp>
      <p:sp>
        <p:nvSpPr>
          <p:cNvPr id="13" name="Oval 12"/>
          <p:cNvSpPr/>
          <p:nvPr/>
        </p:nvSpPr>
        <p:spPr>
          <a:xfrm>
            <a:off x="6629400" y="202132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200" dirty="0" smtClean="0">
                <a:solidFill>
                  <a:schemeClr val="tx1"/>
                </a:solidFill>
              </a:rPr>
              <a:t>هيدروجين</a:t>
            </a:r>
            <a:endParaRPr lang="en-GB" sz="1200" dirty="0">
              <a:solidFill>
                <a:schemeClr val="tx1"/>
              </a:solidFill>
            </a:endParaRPr>
          </a:p>
        </p:txBody>
      </p:sp>
      <p:cxnSp>
        <p:nvCxnSpPr>
          <p:cNvPr id="15" name="Straight Connector 14"/>
          <p:cNvCxnSpPr>
            <a:endCxn id="6" idx="6"/>
          </p:cNvCxnSpPr>
          <p:nvPr/>
        </p:nvCxnSpPr>
        <p:spPr>
          <a:xfrm flipH="1" flipV="1">
            <a:off x="3150096" y="2406424"/>
            <a:ext cx="1498104" cy="38100"/>
          </a:xfrm>
          <a:prstGeom prst="line">
            <a:avLst/>
          </a:prstGeom>
          <a:ln w="69850"/>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150096" y="1863080"/>
            <a:ext cx="1345704" cy="369332"/>
          </a:xfrm>
          <a:prstGeom prst="rect">
            <a:avLst/>
          </a:prstGeom>
          <a:noFill/>
        </p:spPr>
        <p:txBody>
          <a:bodyPr wrap="square" rtlCol="0">
            <a:spAutoFit/>
          </a:bodyPr>
          <a:lstStyle/>
          <a:p>
            <a:r>
              <a:rPr lang="ar-AE" dirty="0" smtClean="0"/>
              <a:t>رابطة بيبتيدية</a:t>
            </a:r>
            <a:endParaRPr lang="en-GB" dirty="0"/>
          </a:p>
        </p:txBody>
      </p:sp>
    </p:spTree>
    <p:extLst>
      <p:ext uri="{BB962C8B-B14F-4D97-AF65-F5344CB8AC3E}">
        <p14:creationId xmlns:p14="http://schemas.microsoft.com/office/powerpoint/2010/main" val="23020789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63580"/>
            <a:ext cx="7772400" cy="1470025"/>
          </a:xfrm>
        </p:spPr>
        <p:txBody>
          <a:bodyPr/>
          <a:lstStyle/>
          <a:p>
            <a:r>
              <a:rPr lang="ar-AE" dirty="0" smtClean="0"/>
              <a:t>املئي الفراغات في الرسم التالي</a:t>
            </a:r>
            <a:br>
              <a:rPr lang="ar-AE" dirty="0" smtClean="0"/>
            </a:br>
            <a:r>
              <a:rPr lang="ar-AE" dirty="0" smtClean="0"/>
              <a:t> </a:t>
            </a:r>
            <a:endParaRPr lang="en-GB" dirty="0"/>
          </a:p>
        </p:txBody>
      </p:sp>
      <p:sp>
        <p:nvSpPr>
          <p:cNvPr id="3" name="Subtitle 2"/>
          <p:cNvSpPr>
            <a:spLocks noGrp="1"/>
          </p:cNvSpPr>
          <p:nvPr>
            <p:ph type="subTitle" idx="1"/>
          </p:nvPr>
        </p:nvSpPr>
        <p:spPr/>
        <p:txBody>
          <a:bodyPr/>
          <a:lstStyle/>
          <a:p>
            <a:endParaRPr lang="en-GB"/>
          </a:p>
        </p:txBody>
      </p:sp>
      <p:sp>
        <p:nvSpPr>
          <p:cNvPr id="4" name="Oval 3"/>
          <p:cNvSpPr/>
          <p:nvPr/>
        </p:nvSpPr>
        <p:spPr>
          <a:xfrm>
            <a:off x="228600" y="2029091"/>
            <a:ext cx="864096" cy="6491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ar-AE" sz="1200" dirty="0" smtClean="0">
                <a:solidFill>
                  <a:schemeClr val="tx1"/>
                </a:solidFill>
              </a:rPr>
              <a:t>الهيدروجين </a:t>
            </a:r>
            <a:endParaRPr lang="en-GB" sz="1200" dirty="0">
              <a:solidFill>
                <a:schemeClr val="tx1"/>
              </a:solidFill>
            </a:endParaRPr>
          </a:p>
        </p:txBody>
      </p:sp>
      <p:sp>
        <p:nvSpPr>
          <p:cNvPr id="5" name="Oval 4"/>
          <p:cNvSpPr/>
          <p:nvPr/>
        </p:nvSpPr>
        <p:spPr>
          <a:xfrm>
            <a:off x="1295400" y="202132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1-...</a:t>
            </a:r>
            <a:endParaRPr lang="en-GB" dirty="0">
              <a:solidFill>
                <a:schemeClr val="tx1"/>
              </a:solidFill>
            </a:endParaRPr>
          </a:p>
        </p:txBody>
      </p:sp>
      <p:sp>
        <p:nvSpPr>
          <p:cNvPr id="6" name="Oval 5"/>
          <p:cNvSpPr/>
          <p:nvPr/>
        </p:nvSpPr>
        <p:spPr>
          <a:xfrm>
            <a:off x="2286000" y="2046384"/>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4-</a:t>
            </a:r>
            <a:r>
              <a:rPr lang="ar-AE" dirty="0">
                <a:solidFill>
                  <a:schemeClr val="tx1"/>
                </a:solidFill>
              </a:rPr>
              <a:t>...</a:t>
            </a:r>
            <a:endParaRPr lang="en-GB" dirty="0">
              <a:solidFill>
                <a:schemeClr val="tx1"/>
              </a:solidFill>
            </a:endParaRPr>
          </a:p>
        </p:txBody>
      </p:sp>
      <p:sp>
        <p:nvSpPr>
          <p:cNvPr id="7" name="Oval 6"/>
          <p:cNvSpPr/>
          <p:nvPr/>
        </p:nvSpPr>
        <p:spPr>
          <a:xfrm>
            <a:off x="1295400" y="2898809"/>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3-</a:t>
            </a:r>
            <a:r>
              <a:rPr lang="ar-AE" dirty="0">
                <a:solidFill>
                  <a:schemeClr val="tx1"/>
                </a:solidFill>
              </a:rPr>
              <a:t>...</a:t>
            </a:r>
            <a:endParaRPr lang="en-GB" dirty="0">
              <a:solidFill>
                <a:schemeClr val="tx1"/>
              </a:solidFill>
            </a:endParaRPr>
          </a:p>
        </p:txBody>
      </p:sp>
      <p:sp>
        <p:nvSpPr>
          <p:cNvPr id="8" name="Oval 7"/>
          <p:cNvSpPr/>
          <p:nvPr/>
        </p:nvSpPr>
        <p:spPr>
          <a:xfrm>
            <a:off x="1295400" y="114300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2-</a:t>
            </a:r>
            <a:r>
              <a:rPr lang="ar-AE" dirty="0">
                <a:solidFill>
                  <a:schemeClr val="tx1"/>
                </a:solidFill>
              </a:rPr>
              <a:t>...</a:t>
            </a:r>
            <a:endParaRPr lang="en-GB" dirty="0">
              <a:solidFill>
                <a:schemeClr val="tx1"/>
              </a:solidFill>
            </a:endParaRPr>
          </a:p>
          <a:p>
            <a:pPr algn="ctr"/>
            <a:endParaRPr lang="en-GB" dirty="0"/>
          </a:p>
        </p:txBody>
      </p:sp>
      <p:sp>
        <p:nvSpPr>
          <p:cNvPr id="9" name="Oval 8"/>
          <p:cNvSpPr/>
          <p:nvPr/>
        </p:nvSpPr>
        <p:spPr>
          <a:xfrm>
            <a:off x="4572000" y="1980265"/>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6-...</a:t>
            </a:r>
            <a:endParaRPr lang="en-GB" dirty="0">
              <a:solidFill>
                <a:schemeClr val="tx1"/>
              </a:solidFill>
            </a:endParaRPr>
          </a:p>
        </p:txBody>
      </p:sp>
      <p:sp>
        <p:nvSpPr>
          <p:cNvPr id="10" name="Oval 9"/>
          <p:cNvSpPr/>
          <p:nvPr/>
        </p:nvSpPr>
        <p:spPr>
          <a:xfrm>
            <a:off x="5612130" y="2813483"/>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COO</a:t>
            </a:r>
            <a:endParaRPr lang="en-GB" dirty="0">
              <a:solidFill>
                <a:schemeClr val="tx1"/>
              </a:solidFill>
            </a:endParaRPr>
          </a:p>
        </p:txBody>
      </p:sp>
      <p:sp>
        <p:nvSpPr>
          <p:cNvPr id="11" name="Oval 10"/>
          <p:cNvSpPr/>
          <p:nvPr/>
        </p:nvSpPr>
        <p:spPr>
          <a:xfrm>
            <a:off x="5638800" y="2003125"/>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7-</a:t>
            </a:r>
            <a:r>
              <a:rPr lang="ar-AE" dirty="0">
                <a:solidFill>
                  <a:schemeClr val="tx1"/>
                </a:solidFill>
              </a:rPr>
              <a:t>...</a:t>
            </a:r>
            <a:endParaRPr lang="en-GB" dirty="0">
              <a:solidFill>
                <a:schemeClr val="tx1"/>
              </a:solidFill>
            </a:endParaRPr>
          </a:p>
        </p:txBody>
      </p:sp>
      <p:sp>
        <p:nvSpPr>
          <p:cNvPr id="12" name="Oval 11"/>
          <p:cNvSpPr/>
          <p:nvPr/>
        </p:nvSpPr>
        <p:spPr>
          <a:xfrm>
            <a:off x="5638800" y="114300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8-...</a:t>
            </a:r>
            <a:endParaRPr lang="en-GB" dirty="0">
              <a:solidFill>
                <a:schemeClr val="tx1"/>
              </a:solidFill>
            </a:endParaRPr>
          </a:p>
        </p:txBody>
      </p:sp>
      <p:sp>
        <p:nvSpPr>
          <p:cNvPr id="13" name="Oval 12"/>
          <p:cNvSpPr/>
          <p:nvPr/>
        </p:nvSpPr>
        <p:spPr>
          <a:xfrm>
            <a:off x="6629400" y="202132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9-...</a:t>
            </a:r>
            <a:endParaRPr lang="en-GB" dirty="0">
              <a:solidFill>
                <a:schemeClr val="tx1"/>
              </a:solidFill>
            </a:endParaRPr>
          </a:p>
        </p:txBody>
      </p:sp>
      <p:cxnSp>
        <p:nvCxnSpPr>
          <p:cNvPr id="15" name="Straight Connector 14"/>
          <p:cNvCxnSpPr>
            <a:endCxn id="6" idx="6"/>
          </p:cNvCxnSpPr>
          <p:nvPr/>
        </p:nvCxnSpPr>
        <p:spPr>
          <a:xfrm flipH="1" flipV="1">
            <a:off x="3150096" y="2406424"/>
            <a:ext cx="1498104" cy="38100"/>
          </a:xfrm>
          <a:prstGeom prst="line">
            <a:avLst/>
          </a:prstGeom>
          <a:ln w="69850"/>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150096" y="1863080"/>
            <a:ext cx="1345704" cy="369332"/>
          </a:xfrm>
          <a:prstGeom prst="rect">
            <a:avLst/>
          </a:prstGeom>
          <a:noFill/>
        </p:spPr>
        <p:txBody>
          <a:bodyPr wrap="square" rtlCol="0">
            <a:spAutoFit/>
          </a:bodyPr>
          <a:lstStyle/>
          <a:p>
            <a:r>
              <a:rPr lang="ar-AE" dirty="0" smtClean="0"/>
              <a:t>5-..............</a:t>
            </a:r>
            <a:endParaRPr lang="en-GB" dirty="0"/>
          </a:p>
        </p:txBody>
      </p:sp>
    </p:spTree>
    <p:extLst>
      <p:ext uri="{BB962C8B-B14F-4D97-AF65-F5344CB8AC3E}">
        <p14:creationId xmlns:p14="http://schemas.microsoft.com/office/powerpoint/2010/main" val="24508326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t>تعبئة الفراغات </a:t>
            </a:r>
            <a:endParaRPr lang="en-GB" dirty="0"/>
          </a:p>
        </p:txBody>
      </p:sp>
      <p:sp>
        <p:nvSpPr>
          <p:cNvPr id="3" name="Content Placeholder 2"/>
          <p:cNvSpPr>
            <a:spLocks noGrp="1"/>
          </p:cNvSpPr>
          <p:nvPr>
            <p:ph idx="1"/>
          </p:nvPr>
        </p:nvSpPr>
        <p:spPr/>
        <p:txBody>
          <a:bodyPr>
            <a:normAutofit fontScale="92500" lnSpcReduction="20000"/>
          </a:bodyPr>
          <a:lstStyle/>
          <a:p>
            <a:pPr algn="r" rtl="1"/>
            <a:endParaRPr lang="ar-AE" dirty="0" smtClean="0"/>
          </a:p>
          <a:p>
            <a:pPr algn="r" rtl="1"/>
            <a:r>
              <a:rPr lang="ar-AE" dirty="0" smtClean="0"/>
              <a:t>1-كربون </a:t>
            </a:r>
          </a:p>
          <a:p>
            <a:pPr algn="r" rtl="1"/>
            <a:r>
              <a:rPr lang="ar-AE" dirty="0" smtClean="0"/>
              <a:t>2-3-مجموعة أمينية – مجموعة </a:t>
            </a:r>
            <a:r>
              <a:rPr lang="fr-FR" dirty="0" smtClean="0"/>
              <a:t>R</a:t>
            </a:r>
            <a:r>
              <a:rPr lang="ar-AE" dirty="0" smtClean="0"/>
              <a:t> </a:t>
            </a:r>
            <a:endParaRPr lang="ar-AE" dirty="0"/>
          </a:p>
          <a:p>
            <a:pPr algn="r" rtl="1"/>
            <a:r>
              <a:rPr lang="ar-AE" dirty="0" smtClean="0"/>
              <a:t>4-كاربوكسل</a:t>
            </a:r>
          </a:p>
          <a:p>
            <a:pPr algn="r" rtl="1"/>
            <a:r>
              <a:rPr lang="ar-AE" dirty="0" smtClean="0"/>
              <a:t>5-رابطة بيبتيدية </a:t>
            </a:r>
          </a:p>
          <a:p>
            <a:pPr marL="0" indent="0" algn="r" rtl="1">
              <a:buNone/>
            </a:pPr>
            <a:endParaRPr lang="ar-AE" dirty="0" smtClean="0"/>
          </a:p>
          <a:p>
            <a:pPr algn="r" rtl="1"/>
            <a:r>
              <a:rPr lang="ar-AE" dirty="0" smtClean="0"/>
              <a:t>6-مجموعة أمينية </a:t>
            </a:r>
            <a:r>
              <a:rPr lang="en-GB" dirty="0" smtClean="0"/>
              <a:t>NH3</a:t>
            </a:r>
            <a:r>
              <a:rPr lang="ar-AE" dirty="0" smtClean="0"/>
              <a:t> </a:t>
            </a:r>
          </a:p>
          <a:p>
            <a:pPr algn="r" rtl="1"/>
            <a:r>
              <a:rPr lang="ar-AE" dirty="0" smtClean="0"/>
              <a:t>7-كربون </a:t>
            </a:r>
          </a:p>
          <a:p>
            <a:pPr algn="r" rtl="1"/>
            <a:r>
              <a:rPr lang="ar-AE" dirty="0" smtClean="0"/>
              <a:t>8-9-هيدروجين – مجموعة </a:t>
            </a:r>
            <a:r>
              <a:rPr lang="fr-FR" dirty="0"/>
              <a:t>R</a:t>
            </a:r>
            <a:endParaRPr lang="en-GB" dirty="0"/>
          </a:p>
        </p:txBody>
      </p:sp>
    </p:spTree>
    <p:extLst>
      <p:ext uri="{BB962C8B-B14F-4D97-AF65-F5344CB8AC3E}">
        <p14:creationId xmlns:p14="http://schemas.microsoft.com/office/powerpoint/2010/main" val="15366729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الأحماض الأمينية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marL="0" lvl="0" indent="0" algn="r" rtl="1">
              <a:buNone/>
            </a:pPr>
            <a:endParaRPr lang="ar-AE" dirty="0" smtClean="0"/>
          </a:p>
          <a:p>
            <a:pPr marL="0" lvl="0" indent="0" algn="r" rtl="1">
              <a:buNone/>
            </a:pPr>
            <a:r>
              <a:rPr lang="ar-AE" dirty="0" smtClean="0"/>
              <a:t>**يوجد في الطبيعة : 100 حمض أميني </a:t>
            </a:r>
          </a:p>
          <a:p>
            <a:pPr marL="0" lvl="0" indent="0" algn="r" rtl="1">
              <a:buNone/>
            </a:pPr>
            <a:r>
              <a:rPr lang="ar-AE" dirty="0" smtClean="0"/>
              <a:t>**يوجد في تركيب جسم الإنسان : 20 حمض أميني .</a:t>
            </a:r>
          </a:p>
          <a:p>
            <a:pPr marL="0" lvl="0" indent="0" algn="r" rtl="1">
              <a:buNone/>
            </a:pPr>
            <a:endParaRPr lang="ar-AE" dirty="0"/>
          </a:p>
          <a:p>
            <a:pPr marL="0" lvl="0" indent="0" algn="r" rtl="1">
              <a:buNone/>
            </a:pPr>
            <a:r>
              <a:rPr lang="ar-AE" dirty="0" smtClean="0"/>
              <a:t>أمثلة لأحماض أمينية منتشرة في الطبيعة بتركيبات مختلفة :</a:t>
            </a:r>
          </a:p>
          <a:p>
            <a:pPr algn="r" rtl="1"/>
            <a:r>
              <a:rPr lang="ar-AE" dirty="0" smtClean="0"/>
              <a:t>الكولاجينات </a:t>
            </a:r>
          </a:p>
          <a:p>
            <a:pPr algn="r" rtl="1"/>
            <a:r>
              <a:rPr lang="ar-AE" dirty="0" smtClean="0"/>
              <a:t>كازين اللبن </a:t>
            </a: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الأحماض الأمينية </a:t>
            </a:r>
            <a:endParaRPr lang="en-GB" dirty="0">
              <a:solidFill>
                <a:schemeClr val="tx2"/>
              </a:solidFill>
            </a:endParaRPr>
          </a:p>
        </p:txBody>
      </p:sp>
      <p:sp>
        <p:nvSpPr>
          <p:cNvPr id="3" name="Content Placeholder 2"/>
          <p:cNvSpPr>
            <a:spLocks noGrp="1"/>
          </p:cNvSpPr>
          <p:nvPr>
            <p:ph idx="1"/>
          </p:nvPr>
        </p:nvSpPr>
        <p:spPr>
          <a:ln w="47625" cmpd="tri">
            <a:solidFill>
              <a:schemeClr val="tx2">
                <a:lumMod val="20000"/>
                <a:lumOff val="80000"/>
              </a:schemeClr>
            </a:solidFill>
          </a:ln>
        </p:spPr>
        <p:txBody>
          <a:bodyPr/>
          <a:lstStyle/>
          <a:p>
            <a:pPr algn="r" rtl="1"/>
            <a:r>
              <a:rPr lang="ar-AE" dirty="0" smtClean="0"/>
              <a:t>تنقسم الأحماض الأمينية المكونة للبروتين في الجسم إلى :</a:t>
            </a:r>
          </a:p>
          <a:p>
            <a:pPr algn="r" rtl="1"/>
            <a:r>
              <a:rPr lang="ar-AE" dirty="0" smtClean="0"/>
              <a:t>أحماض أمينية </a:t>
            </a:r>
            <a:r>
              <a:rPr lang="ar-AE" smtClean="0"/>
              <a:t>لا يستطيع </a:t>
            </a:r>
            <a:r>
              <a:rPr lang="ar-AE" dirty="0" smtClean="0"/>
              <a:t>الجسم بنائها ولا يستطيع البقاء دونها ،ولا بد للحصول عليها من مصادر حيوانية . مثل : لايسين ،و ليوسين ،وفالين .</a:t>
            </a:r>
          </a:p>
          <a:p>
            <a:pPr algn="r" rtl="1"/>
            <a:r>
              <a:rPr lang="ar-AE" dirty="0" smtClean="0"/>
              <a:t>أحماض أمينية يستطيع الجسم بنائها كما يستطيع الحصول عليها من مصادر حيوانية أو نباتية .</a:t>
            </a:r>
            <a:endParaRPr lang="en-GB" dirty="0"/>
          </a:p>
        </p:txBody>
      </p:sp>
    </p:spTree>
    <p:extLst>
      <p:ext uri="{BB962C8B-B14F-4D97-AF65-F5344CB8AC3E}">
        <p14:creationId xmlns:p14="http://schemas.microsoft.com/office/powerpoint/2010/main" val="10313655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AE" dirty="0">
                <a:solidFill>
                  <a:schemeClr val="accent4"/>
                </a:solidFill>
              </a:rPr>
              <a:t>حاجة الجسم للبروتين </a:t>
            </a:r>
            <a:endParaRPr lang="en-GB" dirty="0">
              <a:solidFill>
                <a:schemeClr val="accent4"/>
              </a:solidFill>
            </a:endParaRPr>
          </a:p>
        </p:txBody>
      </p:sp>
      <p:sp>
        <p:nvSpPr>
          <p:cNvPr id="3" name="Content Placeholder 2"/>
          <p:cNvSpPr>
            <a:spLocks noGrp="1"/>
          </p:cNvSpPr>
          <p:nvPr>
            <p:ph idx="1"/>
          </p:nvPr>
        </p:nvSpPr>
        <p:spPr/>
        <p:txBody>
          <a:bodyPr>
            <a:normAutofit fontScale="92500" lnSpcReduction="10000"/>
          </a:bodyPr>
          <a:lstStyle/>
          <a:p>
            <a:pPr algn="just" rtl="1"/>
            <a:r>
              <a:rPr lang="ar-AE" dirty="0" smtClean="0"/>
              <a:t>لا </a:t>
            </a:r>
            <a:r>
              <a:rPr lang="ar-AE" dirty="0"/>
              <a:t>يتم تخزين البروتين في الجسم إلا بكميات قليلة في الكبد والعضلات . ويحتاج جسم الإنسان إلى 1 </a:t>
            </a:r>
            <a:r>
              <a:rPr lang="ar-AE" dirty="0" smtClean="0"/>
              <a:t>أو 1.5جم </a:t>
            </a:r>
            <a:r>
              <a:rPr lang="ar-AE" dirty="0"/>
              <a:t>بروتين / 1 كجم يوميا .</a:t>
            </a:r>
            <a:endParaRPr lang="en-GB" dirty="0"/>
          </a:p>
          <a:p>
            <a:pPr algn="just" rtl="1"/>
            <a:r>
              <a:rPr lang="ar-AE" dirty="0"/>
              <a:t>بما أن الكثير من الأحماض الأمينية التي تدخل في تركيب البروتين في جسم الإنسان موجودة في المنتجات الحيوانية ،فإن من الخطر على الإنسان أن يمتنع كليا عن تناول المنتجات الحيوانية .</a:t>
            </a:r>
            <a:endParaRPr lang="en-GB" dirty="0"/>
          </a:p>
          <a:p>
            <a:pPr algn="just" rtl="1"/>
            <a:r>
              <a:rPr lang="ar-AE" dirty="0"/>
              <a:t>مصادر البروتينات هي في اللحوم بمختلف أنواعها والمنتجات الحيوانية كالبيض والأجبان والحليب ،ومن المنتجات النباتية : يوجد البروتين في البقول كالفول والعدس والفاصوليا .</a:t>
            </a:r>
            <a:endParaRPr lang="en-GB" dirty="0"/>
          </a:p>
          <a:p>
            <a:pPr algn="just" rtl="1"/>
            <a:endParaRPr lang="en-GB" dirty="0"/>
          </a:p>
        </p:txBody>
      </p:sp>
    </p:spTree>
    <p:extLst>
      <p:ext uri="{BB962C8B-B14F-4D97-AF65-F5344CB8AC3E}">
        <p14:creationId xmlns:p14="http://schemas.microsoft.com/office/powerpoint/2010/main" val="16399414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الأحماض الأمينية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lvl="0" algn="r" rtl="1"/>
            <a:r>
              <a:rPr lang="ar-AE" dirty="0" smtClean="0"/>
              <a:t>هناك نوعان من الأحماض الأمينية :</a:t>
            </a:r>
          </a:p>
          <a:p>
            <a:pPr lvl="1" algn="r" rtl="1"/>
            <a:r>
              <a:rPr lang="ar-AE" dirty="0" smtClean="0"/>
              <a:t>أحماض		مثل 	الاسبارتيك – الجلوتاميت  </a:t>
            </a:r>
          </a:p>
          <a:p>
            <a:pPr lvl="1" algn="r" rtl="1"/>
            <a:r>
              <a:rPr lang="ar-AE" dirty="0" smtClean="0"/>
              <a:t>قواعد 		مثل 	(</a:t>
            </a:r>
            <a:r>
              <a:rPr lang="fr-FR" dirty="0" err="1" smtClean="0"/>
              <a:t>His</a:t>
            </a:r>
            <a:r>
              <a:rPr lang="fr-FR" dirty="0" smtClean="0"/>
              <a:t>  -</a:t>
            </a:r>
            <a:r>
              <a:rPr lang="fr-FR" dirty="0" err="1" smtClean="0"/>
              <a:t>Arg</a:t>
            </a:r>
            <a:r>
              <a:rPr lang="fr-FR" dirty="0" smtClean="0"/>
              <a:t> – Lys</a:t>
            </a:r>
            <a:r>
              <a:rPr lang="ar-AE" dirty="0" smtClean="0"/>
              <a:t> )</a:t>
            </a: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smtClean="0">
                <a:solidFill>
                  <a:schemeClr val="tx2"/>
                </a:solidFill>
              </a:rPr>
              <a:t>تركيب البروتين </a:t>
            </a:r>
            <a:br>
              <a:rPr lang="ar-AE" dirty="0" smtClean="0">
                <a:solidFill>
                  <a:schemeClr val="tx2"/>
                </a:solidFill>
              </a:rPr>
            </a:br>
            <a:r>
              <a:rPr lang="en-GB" dirty="0" smtClean="0">
                <a:solidFill>
                  <a:schemeClr val="tx2"/>
                </a:solidFill>
              </a:rPr>
              <a:t>Protein Structure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algn="r" rtl="1"/>
            <a:r>
              <a:rPr lang="ar-EG" dirty="0" smtClean="0"/>
              <a:t>تتكون </a:t>
            </a:r>
            <a:r>
              <a:rPr lang="ar-EG" dirty="0"/>
              <a:t>الرابطة الببتيدية بتفاعل بين مجموعة </a:t>
            </a:r>
            <a:r>
              <a:rPr lang="en-US" u="sng" dirty="0"/>
              <a:t>NH</a:t>
            </a:r>
            <a:r>
              <a:rPr lang="en-US" u="sng" baseline="-25000" dirty="0"/>
              <a:t>2</a:t>
            </a:r>
            <a:r>
              <a:rPr lang="ar-EG" dirty="0"/>
              <a:t> لحمض أمينى مع مجموعة </a:t>
            </a:r>
            <a:r>
              <a:rPr lang="en-US" dirty="0"/>
              <a:t>-COOH</a:t>
            </a:r>
            <a:r>
              <a:rPr lang="ar-EG" dirty="0"/>
              <a:t> لحمض أمينى آخر</a:t>
            </a:r>
            <a:r>
              <a:rPr lang="ar-EG" dirty="0">
                <a:effectLst>
                  <a:outerShdw blurRad="50800" dist="38100" algn="tr" rotWithShape="0">
                    <a:prstClr val="black">
                      <a:alpha val="40000"/>
                    </a:prstClr>
                  </a:outerShdw>
                </a:effectLst>
              </a:rPr>
              <a:t> </a:t>
            </a:r>
            <a:r>
              <a:rPr lang="ar-EG" dirty="0"/>
              <a:t>فيتكون ببتيد ثنائى </a:t>
            </a:r>
            <a:r>
              <a:rPr lang="en-GB" dirty="0" smtClean="0"/>
              <a:t> Dipeptide </a:t>
            </a:r>
            <a:r>
              <a:rPr lang="ar-EG" dirty="0" smtClean="0"/>
              <a:t>مع </a:t>
            </a:r>
            <a:r>
              <a:rPr lang="ar-EG" dirty="0"/>
              <a:t>نزع جزئ الماء. </a:t>
            </a:r>
            <a:endParaRPr lang="en-GB" dirty="0"/>
          </a:p>
          <a:p>
            <a:pPr algn="r" rtl="1"/>
            <a:r>
              <a:rPr lang="ar-AE" dirty="0" smtClean="0"/>
              <a:t>عند اتحاد مجموعة كبيرة من الأحماض الأمينية تسمى بعديد البيبتيد </a:t>
            </a:r>
            <a:r>
              <a:rPr lang="en-GB" dirty="0" smtClean="0"/>
              <a:t>Polypeptide</a:t>
            </a:r>
          </a:p>
          <a:p>
            <a:pPr algn="r" rtl="1"/>
            <a:r>
              <a:rPr lang="ar-AE" dirty="0" smtClean="0"/>
              <a:t>الروابط </a:t>
            </a:r>
            <a:r>
              <a:rPr lang="ar-AE" dirty="0"/>
              <a:t>الببتيدية هي روابط تساهمية </a:t>
            </a:r>
          </a:p>
          <a:p>
            <a:pPr lvl="0" algn="r" rtl="1"/>
            <a:endParaRPr lang="ar-AE" dirty="0" smtClean="0"/>
          </a:p>
          <a:p>
            <a:pPr lvl="0" algn="r" rtl="1"/>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41275">
            <a:solidFill>
              <a:schemeClr val="tx2"/>
            </a:solidFill>
          </a:ln>
        </p:spPr>
        <p:txBody>
          <a:bodyPr>
            <a:normAutofit fontScale="90000"/>
          </a:bodyPr>
          <a:lstStyle/>
          <a:p>
            <a:r>
              <a:rPr lang="ar-AE" u="heavy" dirty="0" smtClean="0">
                <a:solidFill>
                  <a:schemeClr val="tx2"/>
                </a:solidFill>
                <a:uFill>
                  <a:solidFill>
                    <a:schemeClr val="accent2"/>
                  </a:solidFill>
                </a:uFill>
              </a:rPr>
              <a:t>الفيتامينات </a:t>
            </a:r>
            <a:br>
              <a:rPr lang="ar-AE" u="heavy" dirty="0" smtClean="0">
                <a:solidFill>
                  <a:schemeClr val="tx2"/>
                </a:solidFill>
                <a:uFill>
                  <a:solidFill>
                    <a:schemeClr val="accent2"/>
                  </a:solidFill>
                </a:uFill>
              </a:rPr>
            </a:br>
            <a:r>
              <a:rPr lang="fr-FR" u="heavy" dirty="0" smtClean="0">
                <a:solidFill>
                  <a:schemeClr val="tx2"/>
                </a:solidFill>
                <a:uFill>
                  <a:solidFill>
                    <a:schemeClr val="accent2"/>
                  </a:solidFill>
                </a:uFill>
              </a:rPr>
              <a:t>Vit</a:t>
            </a:r>
            <a:r>
              <a:rPr lang="en-GB" u="heavy" dirty="0" err="1" smtClean="0">
                <a:solidFill>
                  <a:schemeClr val="tx2"/>
                </a:solidFill>
                <a:uFill>
                  <a:solidFill>
                    <a:schemeClr val="accent2"/>
                  </a:solidFill>
                </a:uFill>
              </a:rPr>
              <a:t>amins</a:t>
            </a:r>
            <a:endParaRPr lang="en-GB" u="heavy" dirty="0">
              <a:solidFill>
                <a:schemeClr val="tx2"/>
              </a:solidFill>
              <a:uFill>
                <a:solidFill>
                  <a:schemeClr val="accent2"/>
                </a:solidFill>
              </a:uFill>
            </a:endParaRPr>
          </a:p>
        </p:txBody>
      </p:sp>
      <p:sp>
        <p:nvSpPr>
          <p:cNvPr id="3" name="Content Placeholder 2"/>
          <p:cNvSpPr>
            <a:spLocks noGrp="1"/>
          </p:cNvSpPr>
          <p:nvPr>
            <p:ph idx="1"/>
          </p:nvPr>
        </p:nvSpPr>
        <p:spPr/>
        <p:txBody>
          <a:bodyPr/>
          <a:lstStyle/>
          <a:p>
            <a:pPr marL="0" indent="0" algn="just" rtl="1">
              <a:buNone/>
            </a:pPr>
            <a:r>
              <a:rPr lang="ar-AE" b="1" u="sng" dirty="0" smtClean="0"/>
              <a:t>تعريف </a:t>
            </a:r>
            <a:r>
              <a:rPr lang="ar-AE" b="1" u="sng" dirty="0"/>
              <a:t>الفيتامينات</a:t>
            </a:r>
            <a:r>
              <a:rPr lang="en-GB" b="1" u="sng" dirty="0"/>
              <a:t> :</a:t>
            </a:r>
            <a:endParaRPr lang="en-GB" dirty="0"/>
          </a:p>
          <a:p>
            <a:pPr algn="just" rtl="1"/>
            <a:r>
              <a:rPr lang="ar-AE" dirty="0"/>
              <a:t>هي مواد غذائية يجب توفرها في النظام الغذائي بكميات قليلة ،وتؤدي دورا أساسيا في عمليات التمثيل الغذائي في خلايا الجسم</a:t>
            </a:r>
            <a:r>
              <a:rPr lang="en-GB" dirty="0"/>
              <a:t> .</a:t>
            </a:r>
          </a:p>
          <a:p>
            <a:pPr algn="just" rtl="1"/>
            <a:endParaRPr lang="en-GB" dirty="0"/>
          </a:p>
        </p:txBody>
      </p:sp>
    </p:spTree>
    <p:extLst>
      <p:ext uri="{BB962C8B-B14F-4D97-AF65-F5344CB8AC3E}">
        <p14:creationId xmlns:p14="http://schemas.microsoft.com/office/powerpoint/2010/main" val="5935030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السلاسل الحمضية الأمينية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marL="0" lvl="0" indent="0" algn="just" rtl="1">
              <a:buNone/>
            </a:pPr>
            <a:r>
              <a:rPr lang="ar-EG" b="1" u="sng" dirty="0" smtClean="0"/>
              <a:t>سلسلة </a:t>
            </a:r>
            <a:r>
              <a:rPr lang="ar-EG" b="1" u="sng" dirty="0"/>
              <a:t>ببتيدية الحمضية</a:t>
            </a:r>
            <a:r>
              <a:rPr lang="en-US" b="1" u="sng" dirty="0"/>
              <a:t> :</a:t>
            </a:r>
            <a:endParaRPr lang="en-GB" b="1" u="sng" dirty="0"/>
          </a:p>
          <a:p>
            <a:pPr algn="just" rtl="1"/>
            <a:r>
              <a:rPr lang="ar-AE" b="1" dirty="0" smtClean="0"/>
              <a:t>تحتوي </a:t>
            </a:r>
            <a:r>
              <a:rPr lang="ar-EG" b="1" dirty="0" smtClean="0"/>
              <a:t>أحماض </a:t>
            </a:r>
            <a:r>
              <a:rPr lang="ar-EG" b="1" dirty="0"/>
              <a:t>أمينية حمضية </a:t>
            </a:r>
            <a:endParaRPr lang="ar-AE" b="1" dirty="0" smtClean="0"/>
          </a:p>
          <a:p>
            <a:pPr algn="just" rtl="1"/>
            <a:r>
              <a:rPr lang="ar-AE" b="1" dirty="0" smtClean="0"/>
              <a:t>الأمثلة :</a:t>
            </a:r>
            <a:r>
              <a:rPr lang="ar-EG" b="1" dirty="0" smtClean="0"/>
              <a:t> </a:t>
            </a:r>
            <a:r>
              <a:rPr lang="ar-EG" b="1" dirty="0"/>
              <a:t>حمض الأسبارتيك والجلو</a:t>
            </a:r>
            <a:r>
              <a:rPr lang="ar-SA" b="1" dirty="0"/>
              <a:t>ت</a:t>
            </a:r>
            <a:r>
              <a:rPr lang="ar-EG" b="1" dirty="0" smtClean="0"/>
              <a:t>اميت</a:t>
            </a:r>
            <a:endParaRPr lang="ar-AE" b="1" dirty="0"/>
          </a:p>
          <a:p>
            <a:pPr algn="just" rtl="1"/>
            <a:r>
              <a:rPr lang="ar-EG" b="1" dirty="0" smtClean="0"/>
              <a:t>تكون </a:t>
            </a:r>
            <a:r>
              <a:rPr lang="ar-EG" b="1" dirty="0"/>
              <a:t>مشحونة بشحنة سالبة عند </a:t>
            </a:r>
            <a:r>
              <a:rPr lang="en-US" b="1" dirty="0"/>
              <a:t>PH</a:t>
            </a:r>
            <a:r>
              <a:rPr lang="ar-EG" b="1" dirty="0"/>
              <a:t> الفسيولوجية. </a:t>
            </a: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سلاسلا الأحماض الأمينية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marL="0" lvl="0" indent="0" algn="just" rtl="1">
              <a:buNone/>
            </a:pPr>
            <a:r>
              <a:rPr lang="ar-EG" b="1" u="sng" dirty="0" smtClean="0"/>
              <a:t>سلسلة </a:t>
            </a:r>
            <a:r>
              <a:rPr lang="ar-EG" b="1" u="sng" dirty="0"/>
              <a:t>ببتيدية قاعدية </a:t>
            </a:r>
            <a:endParaRPr lang="en-GB" dirty="0"/>
          </a:p>
          <a:p>
            <a:pPr algn="just" rtl="1"/>
            <a:r>
              <a:rPr lang="ar-AE" b="1" dirty="0" smtClean="0"/>
              <a:t>تحتوي </a:t>
            </a:r>
            <a:r>
              <a:rPr lang="ar-EG" b="1" dirty="0" smtClean="0"/>
              <a:t>على </a:t>
            </a:r>
            <a:r>
              <a:rPr lang="ar-EG" b="1" dirty="0"/>
              <a:t>كمية عالية من الأحماض الأمينية القاعدية </a:t>
            </a:r>
            <a:endParaRPr lang="ar-AE" b="1" dirty="0" smtClean="0"/>
          </a:p>
          <a:p>
            <a:pPr algn="just" rtl="1"/>
            <a:r>
              <a:rPr lang="ar-AE" b="1" dirty="0" smtClean="0"/>
              <a:t>أمثلة :</a:t>
            </a:r>
            <a:r>
              <a:rPr lang="en-US" b="1" dirty="0" smtClean="0"/>
              <a:t>(Lys</a:t>
            </a:r>
            <a:r>
              <a:rPr lang="en-US" b="1" dirty="0"/>
              <a:t>, </a:t>
            </a:r>
            <a:r>
              <a:rPr lang="en-US" b="1" dirty="0" err="1"/>
              <a:t>Arg</a:t>
            </a:r>
            <a:r>
              <a:rPr lang="en-US" b="1" dirty="0"/>
              <a:t>, His)</a:t>
            </a:r>
            <a:r>
              <a:rPr lang="ar-EG" b="1" dirty="0"/>
              <a:t> </a:t>
            </a:r>
            <a:endParaRPr lang="ar-AE" b="1" dirty="0" smtClean="0"/>
          </a:p>
          <a:p>
            <a:pPr algn="just" rtl="1"/>
            <a:r>
              <a:rPr lang="ar-EG" b="1" dirty="0" smtClean="0"/>
              <a:t>تكون </a:t>
            </a:r>
            <a:r>
              <a:rPr lang="ar-EG" b="1" dirty="0"/>
              <a:t>مشحونة بشحنة موجبة عند درجات </a:t>
            </a:r>
            <a:r>
              <a:rPr lang="en-US" b="1" dirty="0"/>
              <a:t>PH</a:t>
            </a:r>
            <a:r>
              <a:rPr lang="ar-EG" b="1" dirty="0"/>
              <a:t> الفسيولوجية. </a:t>
            </a:r>
            <a:endParaRPr lang="en-GB" dirty="0"/>
          </a:p>
          <a:p>
            <a:pPr lvl="0" algn="just" rtl="1"/>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مقارنة بين الأحماض الأمينية والقاعدية </a:t>
            </a:r>
            <a:endParaRPr lang="en-GB"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41749330"/>
              </p:ext>
            </p:extLst>
          </p:nvPr>
        </p:nvGraphicFramePr>
        <p:xfrm>
          <a:off x="457200" y="1600200"/>
          <a:ext cx="8229600" cy="148336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ar-AE" dirty="0" smtClean="0"/>
                        <a:t>الضحة </a:t>
                      </a:r>
                      <a:endParaRPr lang="en-GB" dirty="0"/>
                    </a:p>
                  </a:txBody>
                  <a:tcPr/>
                </a:tc>
                <a:tc>
                  <a:txBody>
                    <a:bodyPr/>
                    <a:lstStyle/>
                    <a:p>
                      <a:endParaRPr lang="en-GB"/>
                    </a:p>
                  </a:txBody>
                  <a:tcPr/>
                </a:tc>
                <a:tc>
                  <a:txBody>
                    <a:bodyPr/>
                    <a:lstStyle/>
                    <a:p>
                      <a:endParaRPr lang="en-GB"/>
                    </a:p>
                  </a:txBody>
                  <a:tcPr/>
                </a:tc>
              </a:tr>
              <a:tr h="370840">
                <a:tc>
                  <a:txBody>
                    <a:bodyPr/>
                    <a:lstStyle/>
                    <a:p>
                      <a:pPr algn="ctr"/>
                      <a:r>
                        <a:rPr lang="ar-AE" dirty="0" smtClean="0"/>
                        <a:t>سلسلة حمضية</a:t>
                      </a:r>
                      <a:r>
                        <a:rPr lang="ar-AE" baseline="0" dirty="0" smtClean="0"/>
                        <a:t> </a:t>
                      </a:r>
                      <a:endParaRPr lang="en-GB" dirty="0"/>
                    </a:p>
                  </a:txBody>
                  <a:tcPr/>
                </a:tc>
                <a:tc>
                  <a:txBody>
                    <a:bodyPr/>
                    <a:lstStyle/>
                    <a:p>
                      <a:pPr algn="ctr"/>
                      <a:r>
                        <a:rPr lang="ar-AE" dirty="0" smtClean="0"/>
                        <a:t>سلسلة قاعدية </a:t>
                      </a:r>
                      <a:endParaRPr lang="en-GB" dirty="0"/>
                    </a:p>
                  </a:txBody>
                  <a:tcPr/>
                </a:tc>
                <a:tc>
                  <a:txBody>
                    <a:bodyPr/>
                    <a:lstStyle/>
                    <a:p>
                      <a:pPr algn="ctr"/>
                      <a:r>
                        <a:rPr lang="ar-AE" dirty="0" smtClean="0"/>
                        <a:t>من حيث </a:t>
                      </a:r>
                      <a:endParaRPr lang="en-GB" dirty="0"/>
                    </a:p>
                  </a:txBody>
                  <a:tcPr/>
                </a:tc>
              </a:tr>
              <a:tr h="370840">
                <a:tc>
                  <a:txBody>
                    <a:bodyPr/>
                    <a:lstStyle/>
                    <a:p>
                      <a:endParaRPr lang="en-GB"/>
                    </a:p>
                  </a:txBody>
                  <a:tcPr/>
                </a:tc>
                <a:tc>
                  <a:txBody>
                    <a:bodyPr/>
                    <a:lstStyle/>
                    <a:p>
                      <a:endParaRPr lang="en-GB"/>
                    </a:p>
                  </a:txBody>
                  <a:tcPr/>
                </a:tc>
                <a:tc>
                  <a:txBody>
                    <a:bodyPr/>
                    <a:lstStyle/>
                    <a:p>
                      <a:pPr algn="ctr"/>
                      <a:r>
                        <a:rPr lang="ar-AE" dirty="0" smtClean="0"/>
                        <a:t>التركيب </a:t>
                      </a:r>
                      <a:endParaRPr lang="en-GB" dirty="0"/>
                    </a:p>
                  </a:txBody>
                  <a:tcPr/>
                </a:tc>
              </a:tr>
              <a:tr h="370840">
                <a:tc>
                  <a:txBody>
                    <a:bodyPr/>
                    <a:lstStyle/>
                    <a:p>
                      <a:endParaRPr lang="en-GB" dirty="0"/>
                    </a:p>
                  </a:txBody>
                  <a:tcPr/>
                </a:tc>
                <a:tc>
                  <a:txBody>
                    <a:bodyPr/>
                    <a:lstStyle/>
                    <a:p>
                      <a:endParaRPr lang="en-GB" dirty="0"/>
                    </a:p>
                  </a:txBody>
                  <a:tcPr/>
                </a:tc>
                <a:tc>
                  <a:txBody>
                    <a:bodyPr/>
                    <a:lstStyle/>
                    <a:p>
                      <a:pPr algn="ctr"/>
                      <a:r>
                        <a:rPr lang="ar-AE" dirty="0" smtClean="0"/>
                        <a:t>الشحنة </a:t>
                      </a:r>
                      <a:endParaRPr lang="en-GB" dirty="0"/>
                    </a:p>
                  </a:txBody>
                  <a:tcPr/>
                </a:tc>
              </a:tr>
            </a:tbl>
          </a:graphicData>
        </a:graphic>
      </p:graphicFrame>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jonlieffmd.com/wp-content/uploads/2012/12/Peptide.gif"/>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contrast="1000"/>
                    </a14:imgEffect>
                  </a14:imgLayer>
                </a14:imgProps>
              </a:ext>
              <a:ext uri="{28A0092B-C50C-407E-A947-70E740481C1C}">
                <a14:useLocalDpi xmlns:a14="http://schemas.microsoft.com/office/drawing/2010/main" val="0"/>
              </a:ext>
            </a:extLst>
          </a:blip>
          <a:srcRect/>
          <a:stretch>
            <a:fillRect/>
          </a:stretch>
        </p:blipFill>
        <p:spPr bwMode="auto">
          <a:xfrm>
            <a:off x="3276600" y="1905000"/>
            <a:ext cx="3810000" cy="2076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381148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smtClean="0">
                <a:solidFill>
                  <a:schemeClr val="tx2"/>
                </a:solidFill>
              </a:rPr>
              <a:t>وظائف البروتين </a:t>
            </a:r>
            <a:br>
              <a:rPr lang="ar-AE" dirty="0" smtClean="0">
                <a:solidFill>
                  <a:schemeClr val="tx2"/>
                </a:solidFill>
              </a:rPr>
            </a:br>
            <a:r>
              <a:rPr lang="en-US" b="1" u="sng" dirty="0"/>
              <a:t>Protein </a:t>
            </a:r>
            <a:r>
              <a:rPr lang="en-US" b="1" u="sng" dirty="0" smtClean="0"/>
              <a:t>Functions</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fontScale="77500" lnSpcReduction="20000"/>
          </a:bodyPr>
          <a:lstStyle/>
          <a:p>
            <a:pPr marL="0" indent="0" algn="just" rtl="1">
              <a:buNone/>
            </a:pPr>
            <a:r>
              <a:rPr lang="ar-AE" u="sng" dirty="0"/>
              <a:t>وظائف البروتين في الجسم :</a:t>
            </a:r>
            <a:endParaRPr lang="en-GB" dirty="0"/>
          </a:p>
          <a:p>
            <a:pPr lvl="0" algn="just" rtl="1"/>
            <a:r>
              <a:rPr lang="ar-AE" dirty="0"/>
              <a:t>البروتين هو ثاني مادة لتكوين الجسم بعد الماء ، فالعظام والعضلات والجلد والشعر والأظافر وأغشية الأجهزة الداخلية في الجسم تتكون من البروتينات .</a:t>
            </a:r>
            <a:endParaRPr lang="en-GB" dirty="0"/>
          </a:p>
          <a:p>
            <a:pPr lvl="0" algn="just" rtl="1"/>
            <a:r>
              <a:rPr lang="ar-AE" dirty="0"/>
              <a:t>على الرغم من أن خلايا الجهاز العصبي مغلفة بالدهون إلى أن التواصل بين هذه الخلايا يكون عن طريق مواد بروتينية تسمى النواقل العصبية </a:t>
            </a:r>
            <a:r>
              <a:rPr lang="en-GB" b="1" dirty="0"/>
              <a:t>neuro-transmitters </a:t>
            </a:r>
            <a:r>
              <a:rPr lang="ar-AE" dirty="0"/>
              <a:t> .</a:t>
            </a:r>
            <a:endParaRPr lang="en-GB" dirty="0"/>
          </a:p>
          <a:p>
            <a:pPr lvl="0" algn="just" rtl="1"/>
            <a:r>
              <a:rPr lang="ar-AE" dirty="0"/>
              <a:t>تناسق عمل أجهزة الجسم يتم من خلال الهرمونات التي تقوم بإفرازها الغدد الصماء ،وهذه الهرمونات هي عبارة عن بروتينات .</a:t>
            </a:r>
            <a:endParaRPr lang="en-GB" dirty="0"/>
          </a:p>
          <a:p>
            <a:pPr lvl="0" algn="just" rtl="1"/>
            <a:r>
              <a:rPr lang="ar-AE" dirty="0"/>
              <a:t>نوع الغذاء الذي نتناوله يؤثر على نشاط الجهاز العصبي من خلال تأثيره على نوع النواقل العصبية التي تكون نشطة في المخ ،فمثلا : عندما ينشط الدوبامين يكون الإنسان متيقظا ويمتلك الدافعية للعمل لأن الدوبامين ينشط الانتباه ومناطق المكافأة في الدماغ .</a:t>
            </a:r>
            <a:endParaRPr lang="en-GB" dirty="0"/>
          </a:p>
          <a:p>
            <a:pPr lvl="0" algn="just" rtl="1"/>
            <a:r>
              <a:rPr lang="ar-AE" b="1" dirty="0"/>
              <a:t>ومن أمثلة البروتينات التي تدخل في بناء </a:t>
            </a:r>
            <a:r>
              <a:rPr lang="ar-AE" b="1" dirty="0" smtClean="0"/>
              <a:t>ووظائف </a:t>
            </a:r>
            <a:r>
              <a:rPr lang="ar-AE" b="1" dirty="0"/>
              <a:t>الجسم :</a:t>
            </a: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t>من أمثلة وظائف البروتين في الجسم </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95614258"/>
              </p:ext>
            </p:extLst>
          </p:nvPr>
        </p:nvGraphicFramePr>
        <p:xfrm>
          <a:off x="457200" y="1600200"/>
          <a:ext cx="8229600" cy="532892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r>
                        <a:rPr lang="ar-AE" dirty="0" smtClean="0"/>
                        <a:t>الوظيفة </a:t>
                      </a:r>
                      <a:endParaRPr lang="en-GB" dirty="0"/>
                    </a:p>
                  </a:txBody>
                  <a:tcPr/>
                </a:tc>
                <a:tc>
                  <a:txBody>
                    <a:bodyPr/>
                    <a:lstStyle/>
                    <a:p>
                      <a:pPr algn="ctr"/>
                      <a:r>
                        <a:rPr lang="ar-AE" dirty="0" smtClean="0"/>
                        <a:t>البروتين </a:t>
                      </a:r>
                      <a:endParaRPr lang="en-GB" dirty="0"/>
                    </a:p>
                  </a:txBody>
                  <a:tcPr/>
                </a:tc>
              </a:tr>
              <a:tr h="370840">
                <a:tc>
                  <a:txBody>
                    <a:bodyPr/>
                    <a:lstStyle/>
                    <a:p>
                      <a:pPr algn="ctr"/>
                      <a:r>
                        <a:rPr lang="ar-AE" sz="1800" kern="1200" dirty="0" smtClean="0">
                          <a:solidFill>
                            <a:schemeClr val="dk1"/>
                          </a:solidFill>
                          <a:effectLst/>
                          <a:latin typeface="+mn-lt"/>
                          <a:ea typeface="+mn-ea"/>
                          <a:cs typeface="+mn-cs"/>
                        </a:rPr>
                        <a:t>يدخل في تركيب العضلات (القابضة والباسطة) بما فيها عضلات القلب </a:t>
                      </a:r>
                      <a:endParaRPr lang="en-GB" dirty="0"/>
                    </a:p>
                  </a:txBody>
                  <a:tcPr/>
                </a:tc>
                <a:tc>
                  <a:txBody>
                    <a:bodyPr/>
                    <a:lstStyle/>
                    <a:p>
                      <a:pPr marL="0" marR="0" indent="0" algn="just" defTabSz="914400" rtl="1" eaLnBrk="1" fontAlgn="auto" latinLnBrk="0" hangingPunct="1">
                        <a:lnSpc>
                          <a:spcPct val="100000"/>
                        </a:lnSpc>
                        <a:spcBef>
                          <a:spcPts val="0"/>
                        </a:spcBef>
                        <a:spcAft>
                          <a:spcPts val="0"/>
                        </a:spcAft>
                        <a:buClrTx/>
                        <a:buSzTx/>
                        <a:buFontTx/>
                        <a:buNone/>
                        <a:tabLst/>
                        <a:defRPr/>
                      </a:pPr>
                      <a:r>
                        <a:rPr lang="ar-AE" sz="1800" kern="1200" dirty="0" smtClean="0">
                          <a:solidFill>
                            <a:schemeClr val="dk1"/>
                          </a:solidFill>
                          <a:effectLst/>
                          <a:latin typeface="+mn-lt"/>
                          <a:ea typeface="+mn-ea"/>
                          <a:cs typeface="+mn-cs"/>
                        </a:rPr>
                        <a:t>الميوسين </a:t>
                      </a:r>
                      <a:endParaRPr lang="en-GB" dirty="0" smtClean="0"/>
                    </a:p>
                    <a:p>
                      <a:pPr algn="just"/>
                      <a:endParaRPr lang="en-GB" dirty="0"/>
                    </a:p>
                  </a:txBody>
                  <a:tcPr/>
                </a:tc>
              </a:tr>
              <a:tr h="370840">
                <a:tc>
                  <a:txBody>
                    <a:bodyPr/>
                    <a:lstStyle/>
                    <a:p>
                      <a:r>
                        <a:rPr lang="ar-AE" sz="1800" kern="1200" dirty="0" smtClean="0">
                          <a:solidFill>
                            <a:schemeClr val="dk1"/>
                          </a:solidFill>
                          <a:effectLst/>
                          <a:latin typeface="+mn-lt"/>
                          <a:ea typeface="+mn-ea"/>
                          <a:cs typeface="+mn-cs"/>
                        </a:rPr>
                        <a:t>تفرزه الغدة النخامية ويعمل على تنظيم نمو العظام .</a:t>
                      </a:r>
                      <a:endParaRPr lang="en-GB" dirty="0"/>
                    </a:p>
                  </a:txBody>
                  <a:tcPr/>
                </a:tc>
                <a:tc>
                  <a:txBody>
                    <a:bodyPr/>
                    <a:lstStyle/>
                    <a:p>
                      <a:pPr algn="just" rtl="1"/>
                      <a:r>
                        <a:rPr lang="ar-AE" sz="1800" kern="1200" dirty="0" smtClean="0">
                          <a:solidFill>
                            <a:schemeClr val="dk1"/>
                          </a:solidFill>
                          <a:effectLst/>
                          <a:latin typeface="+mn-lt"/>
                          <a:ea typeface="+mn-ea"/>
                          <a:cs typeface="+mn-cs"/>
                        </a:rPr>
                        <a:t>هرمون النمو </a:t>
                      </a:r>
                      <a:endParaRPr lang="en-GB" dirty="0"/>
                    </a:p>
                  </a:txBody>
                  <a:tcPr/>
                </a:tc>
              </a:tr>
              <a:tr h="370840">
                <a:tc>
                  <a:txBody>
                    <a:bodyPr/>
                    <a:lstStyle/>
                    <a:p>
                      <a:r>
                        <a:rPr lang="ar-AE" sz="1800" kern="1200" dirty="0" smtClean="0">
                          <a:solidFill>
                            <a:schemeClr val="dk1"/>
                          </a:solidFill>
                          <a:effectLst/>
                          <a:latin typeface="+mn-lt"/>
                          <a:ea typeface="+mn-ea"/>
                          <a:cs typeface="+mn-cs"/>
                        </a:rPr>
                        <a:t>يعمل على نقل الأكسجين إلى خلايا الجسم </a:t>
                      </a:r>
                      <a:endParaRPr lang="en-GB" dirty="0"/>
                    </a:p>
                  </a:txBody>
                  <a:tcPr/>
                </a:tc>
                <a:tc>
                  <a:txBody>
                    <a:bodyPr/>
                    <a:lstStyle/>
                    <a:p>
                      <a:pPr algn="just" rtl="1"/>
                      <a:r>
                        <a:rPr lang="ar-AE" sz="1800" kern="1200" dirty="0" smtClean="0">
                          <a:solidFill>
                            <a:schemeClr val="dk1"/>
                          </a:solidFill>
                          <a:effectLst/>
                          <a:latin typeface="+mn-lt"/>
                          <a:ea typeface="+mn-ea"/>
                          <a:cs typeface="+mn-cs"/>
                        </a:rPr>
                        <a:t>الهيموجلوبين </a:t>
                      </a:r>
                      <a:endParaRPr lang="en-GB" dirty="0"/>
                    </a:p>
                  </a:txBody>
                  <a:tcPr/>
                </a:tc>
              </a:tr>
              <a:tr h="370840">
                <a:tc>
                  <a:txBody>
                    <a:bodyPr/>
                    <a:lstStyle/>
                    <a:p>
                      <a:r>
                        <a:rPr lang="ar-AE" sz="1800" kern="1200" dirty="0" smtClean="0">
                          <a:solidFill>
                            <a:schemeClr val="dk1"/>
                          </a:solidFill>
                          <a:effectLst/>
                          <a:latin typeface="+mn-lt"/>
                          <a:ea typeface="+mn-ea"/>
                          <a:cs typeface="+mn-cs"/>
                        </a:rPr>
                        <a:t>يقوم بالمحافظة على تماسط العضلات والجلد </a:t>
                      </a:r>
                      <a:endParaRPr lang="en-GB" dirty="0"/>
                    </a:p>
                  </a:txBody>
                  <a:tcPr/>
                </a:tc>
                <a:tc>
                  <a:txBody>
                    <a:bodyPr/>
                    <a:lstStyle/>
                    <a:p>
                      <a:pPr algn="just" rtl="1"/>
                      <a:r>
                        <a:rPr lang="ar-AE" sz="1800" kern="1200" dirty="0" smtClean="0">
                          <a:solidFill>
                            <a:schemeClr val="dk1"/>
                          </a:solidFill>
                          <a:effectLst/>
                          <a:latin typeface="+mn-lt"/>
                          <a:ea typeface="+mn-ea"/>
                          <a:cs typeface="+mn-cs"/>
                        </a:rPr>
                        <a:t>كولاجين </a:t>
                      </a:r>
                      <a:endParaRPr lang="en-GB" dirty="0"/>
                    </a:p>
                  </a:txBody>
                  <a:tcPr/>
                </a:tc>
              </a:tr>
              <a:tr h="370840">
                <a:tc>
                  <a:txBody>
                    <a:bodyPr/>
                    <a:lstStyle/>
                    <a:p>
                      <a:r>
                        <a:rPr lang="ar-AE" sz="1800" kern="1200" dirty="0" smtClean="0">
                          <a:solidFill>
                            <a:schemeClr val="dk1"/>
                          </a:solidFill>
                          <a:effectLst/>
                          <a:latin typeface="+mn-lt"/>
                          <a:ea typeface="+mn-ea"/>
                          <a:cs typeface="+mn-cs"/>
                        </a:rPr>
                        <a:t>يحافظ ع</a:t>
                      </a:r>
                      <a:r>
                        <a:rPr lang="ar-SA" sz="1800" kern="1200" smtClean="0">
                          <a:solidFill>
                            <a:schemeClr val="dk1"/>
                          </a:solidFill>
                          <a:effectLst/>
                          <a:latin typeface="+mn-lt"/>
                          <a:ea typeface="+mn-ea"/>
                          <a:cs typeface="+mn-cs"/>
                        </a:rPr>
                        <a:t>ل</a:t>
                      </a:r>
                      <a:r>
                        <a:rPr lang="ar-AE" sz="1800" kern="1200" smtClean="0">
                          <a:solidFill>
                            <a:schemeClr val="dk1"/>
                          </a:solidFill>
                          <a:effectLst/>
                          <a:latin typeface="+mn-lt"/>
                          <a:ea typeface="+mn-ea"/>
                          <a:cs typeface="+mn-cs"/>
                        </a:rPr>
                        <a:t>ى </a:t>
                      </a:r>
                      <a:r>
                        <a:rPr lang="ar-AE" sz="1800" kern="1200" dirty="0" smtClean="0">
                          <a:solidFill>
                            <a:schemeClr val="dk1"/>
                          </a:solidFill>
                          <a:effectLst/>
                          <a:latin typeface="+mn-lt"/>
                          <a:ea typeface="+mn-ea"/>
                          <a:cs typeface="+mn-cs"/>
                        </a:rPr>
                        <a:t>تماسك الشعر والأظافر والأسنان والجلد .</a:t>
                      </a:r>
                      <a:endParaRPr lang="en-GB" dirty="0"/>
                    </a:p>
                  </a:txBody>
                  <a:tcPr/>
                </a:tc>
                <a:tc>
                  <a:txBody>
                    <a:bodyPr/>
                    <a:lstStyle/>
                    <a:p>
                      <a:pPr algn="just" rtl="1"/>
                      <a:r>
                        <a:rPr lang="ar-AE" sz="1800" kern="1200" dirty="0" smtClean="0">
                          <a:solidFill>
                            <a:schemeClr val="dk1"/>
                          </a:solidFill>
                          <a:effectLst/>
                          <a:latin typeface="+mn-lt"/>
                          <a:ea typeface="+mn-ea"/>
                          <a:cs typeface="+mn-cs"/>
                        </a:rPr>
                        <a:t>كراتين </a:t>
                      </a:r>
                      <a:endParaRPr lang="en-GB" dirty="0"/>
                    </a:p>
                  </a:txBody>
                  <a:tcPr/>
                </a:tc>
              </a:tr>
              <a:tr h="370840">
                <a:tc>
                  <a:txBody>
                    <a:bodyPr/>
                    <a:lstStyle/>
                    <a:p>
                      <a:r>
                        <a:rPr lang="ar-AE" sz="1800" kern="1200" dirty="0" smtClean="0">
                          <a:solidFill>
                            <a:schemeClr val="dk1"/>
                          </a:solidFill>
                          <a:effectLst/>
                          <a:latin typeface="+mn-lt"/>
                          <a:ea typeface="+mn-ea"/>
                          <a:cs typeface="+mn-cs"/>
                        </a:rPr>
                        <a:t>تقوم بهضم المواد داخل الأمعاء والمعدة ،بما فيها البروتينات .</a:t>
                      </a:r>
                      <a:endParaRPr lang="en-GB" dirty="0"/>
                    </a:p>
                  </a:txBody>
                  <a:tcPr/>
                </a:tc>
                <a:tc>
                  <a:txBody>
                    <a:bodyPr/>
                    <a:lstStyle/>
                    <a:p>
                      <a:pPr algn="just" rtl="1"/>
                      <a:r>
                        <a:rPr lang="ar-AE" sz="1800" kern="1200" dirty="0" smtClean="0">
                          <a:solidFill>
                            <a:schemeClr val="dk1"/>
                          </a:solidFill>
                          <a:effectLst/>
                          <a:latin typeface="+mn-lt"/>
                          <a:ea typeface="+mn-ea"/>
                          <a:cs typeface="+mn-cs"/>
                        </a:rPr>
                        <a:t>أنزيمات الهضم </a:t>
                      </a:r>
                      <a:endParaRPr lang="en-GB" dirty="0"/>
                    </a:p>
                  </a:txBody>
                  <a:tcPr/>
                </a:tc>
              </a:tr>
              <a:tr h="370840">
                <a:tc>
                  <a:txBody>
                    <a:bodyPr/>
                    <a:lstStyle/>
                    <a:p>
                      <a:pPr algn="ctr"/>
                      <a:r>
                        <a:rPr lang="ar-AE" sz="1800" kern="1200" dirty="0" smtClean="0">
                          <a:solidFill>
                            <a:schemeClr val="dk1"/>
                          </a:solidFill>
                          <a:effectLst/>
                          <a:latin typeface="+mn-lt"/>
                          <a:ea typeface="+mn-ea"/>
                          <a:cs typeface="+mn-cs"/>
                        </a:rPr>
                        <a:t>هي أجسام بروتينية تنتجها كريات الدم البيضا لمهاجمة البكتيريا والفيروسات والأجسام الغريبة التي تدخل الجسم .</a:t>
                      </a:r>
                      <a:endParaRPr lang="en-GB" dirty="0"/>
                    </a:p>
                  </a:txBody>
                  <a:tcPr/>
                </a:tc>
                <a:tc>
                  <a:txBody>
                    <a:bodyPr/>
                    <a:lstStyle/>
                    <a:p>
                      <a:pPr algn="just" rtl="1"/>
                      <a:r>
                        <a:rPr lang="ar-AE" sz="1800" kern="1200" dirty="0" smtClean="0">
                          <a:solidFill>
                            <a:schemeClr val="dk1"/>
                          </a:solidFill>
                          <a:effectLst/>
                          <a:latin typeface="+mn-lt"/>
                          <a:ea typeface="+mn-ea"/>
                          <a:cs typeface="+mn-cs"/>
                        </a:rPr>
                        <a:t>الأجسام المضادة </a:t>
                      </a:r>
                      <a:endParaRPr lang="en-GB" dirty="0"/>
                    </a:p>
                  </a:txBody>
                  <a:tcPr/>
                </a:tc>
              </a:tr>
              <a:tr h="370840">
                <a:tc>
                  <a:txBody>
                    <a:bodyPr/>
                    <a:lstStyle/>
                    <a:p>
                      <a:pPr algn="ctr"/>
                      <a:r>
                        <a:rPr lang="ar-AE" sz="1800" kern="1200" dirty="0" smtClean="0">
                          <a:solidFill>
                            <a:schemeClr val="dk1"/>
                          </a:solidFill>
                          <a:effectLst/>
                          <a:latin typeface="+mn-lt"/>
                          <a:ea typeface="+mn-ea"/>
                          <a:cs typeface="+mn-cs"/>
                        </a:rPr>
                        <a:t>بروتين يكون مخزنا في الثدي ،وله دور مهم في نمو الجنين .</a:t>
                      </a:r>
                      <a:endParaRPr lang="en-GB" dirty="0"/>
                    </a:p>
                  </a:txBody>
                  <a:tcPr/>
                </a:tc>
                <a:tc>
                  <a:txBody>
                    <a:bodyPr/>
                    <a:lstStyle/>
                    <a:p>
                      <a:pPr algn="just" rtl="1"/>
                      <a:r>
                        <a:rPr lang="ar-AE" sz="1800" kern="1200" dirty="0" smtClean="0">
                          <a:solidFill>
                            <a:schemeClr val="dk1"/>
                          </a:solidFill>
                          <a:effectLst/>
                          <a:latin typeface="+mn-lt"/>
                          <a:ea typeface="+mn-ea"/>
                          <a:cs typeface="+mn-cs"/>
                        </a:rPr>
                        <a:t>الكازين </a:t>
                      </a:r>
                      <a:endParaRPr lang="en-GB" dirty="0"/>
                    </a:p>
                  </a:txBody>
                  <a:tcPr/>
                </a:tc>
              </a:tr>
              <a:tr h="370840">
                <a:tc>
                  <a:txBody>
                    <a:bodyPr/>
                    <a:lstStyle/>
                    <a:p>
                      <a:pPr algn="ctr"/>
                      <a:r>
                        <a:rPr lang="ar-AE" sz="1800" kern="1200" dirty="0" smtClean="0">
                          <a:solidFill>
                            <a:schemeClr val="dk1"/>
                          </a:solidFill>
                          <a:effectLst/>
                          <a:latin typeface="+mn-lt"/>
                          <a:ea typeface="+mn-ea"/>
                          <a:cs typeface="+mn-cs"/>
                        </a:rPr>
                        <a:t>مستقبلات على أغشية الخلية تقوم بتنظيم دخول وخروج الغذاء للخلية .</a:t>
                      </a:r>
                      <a:endParaRPr lang="en-GB" dirty="0"/>
                    </a:p>
                  </a:txBody>
                  <a:tcPr/>
                </a:tc>
                <a:tc>
                  <a:txBody>
                    <a:bodyPr/>
                    <a:lstStyle/>
                    <a:p>
                      <a:pPr algn="just" rtl="1"/>
                      <a:r>
                        <a:rPr lang="ar-AE" sz="1800" kern="1200" dirty="0" smtClean="0">
                          <a:solidFill>
                            <a:schemeClr val="dk1"/>
                          </a:solidFill>
                          <a:effectLst/>
                          <a:latin typeface="+mn-lt"/>
                          <a:ea typeface="+mn-ea"/>
                          <a:cs typeface="+mn-cs"/>
                        </a:rPr>
                        <a:t>المستقبلات </a:t>
                      </a:r>
                      <a:endParaRPr lang="en-GB" dirty="0"/>
                    </a:p>
                  </a:txBody>
                  <a:tcPr/>
                </a:tc>
              </a:tr>
            </a:tbl>
          </a:graphicData>
        </a:graphic>
      </p:graphicFrame>
    </p:spTree>
    <p:extLst>
      <p:ext uri="{BB962C8B-B14F-4D97-AF65-F5344CB8AC3E}">
        <p14:creationId xmlns:p14="http://schemas.microsoft.com/office/powerpoint/2010/main" val="244910103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smtClean="0">
                <a:solidFill>
                  <a:schemeClr val="tx2"/>
                </a:solidFill>
              </a:rPr>
              <a:t>مسخ البروتين </a:t>
            </a:r>
            <a:br>
              <a:rPr lang="ar-AE" dirty="0" smtClean="0">
                <a:solidFill>
                  <a:schemeClr val="tx2"/>
                </a:solidFill>
              </a:rPr>
            </a:br>
            <a:r>
              <a:rPr lang="en-GB" dirty="0" smtClean="0">
                <a:solidFill>
                  <a:schemeClr val="tx2"/>
                </a:solidFill>
              </a:rPr>
              <a:t>Denaturation of Protein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lvl="0" algn="r" rtl="1"/>
            <a:r>
              <a:rPr lang="ar-AE" dirty="0" smtClean="0"/>
              <a:t>مسخ البروتين هي عملية تغيير تنظيم البروتين .</a:t>
            </a:r>
          </a:p>
          <a:p>
            <a:pPr lvl="0" algn="r" rtl="1"/>
            <a:r>
              <a:rPr lang="ar-AE" dirty="0" smtClean="0"/>
              <a:t>عند تغيير تنظيم البروتين لا يستط</a:t>
            </a:r>
            <a:r>
              <a:rPr lang="ar-SA" dirty="0" smtClean="0"/>
              <a:t>ي</a:t>
            </a:r>
            <a:r>
              <a:rPr lang="ar-AE" dirty="0" smtClean="0"/>
              <a:t>ع البروتين القيام بوظائفه.</a:t>
            </a:r>
          </a:p>
          <a:p>
            <a:pPr lvl="0" algn="r" rtl="1"/>
            <a:r>
              <a:rPr lang="ar-AE" dirty="0" smtClean="0"/>
              <a:t>الدنترة لا تكسر الروابط البيبتيدية .</a:t>
            </a: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العوامل المؤثرة على الدنترة </a:t>
            </a:r>
            <a:endParaRPr lang="en-GB"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5863461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العوامل المؤثرة في الدنترة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fontScale="92500" lnSpcReduction="10000"/>
          </a:bodyPr>
          <a:lstStyle/>
          <a:p>
            <a:pPr marL="0" indent="0" algn="just" rtl="1">
              <a:buNone/>
            </a:pPr>
            <a:r>
              <a:rPr lang="ar-AE" b="1" u="sng" dirty="0"/>
              <a:t>1</a:t>
            </a:r>
            <a:r>
              <a:rPr lang="ar-AE" u="sng" dirty="0"/>
              <a:t>-الحرارة :</a:t>
            </a:r>
            <a:endParaRPr lang="en-GB" u="sng" dirty="0"/>
          </a:p>
          <a:p>
            <a:pPr lvl="0" algn="just" rtl="1"/>
            <a:r>
              <a:rPr lang="ar-AE" dirty="0"/>
              <a:t>الحرارة تقوم بتحطيم الروابط الهيدروجينية في البروتين ،وذلك لأن الحرارة تزيد الطاقة الميكانيكية لجزيئات البروتين مما يجعلها تتباعد عن بعضها فتتفكك الروابط الهيدروجينية الضعيفة التي تربط بينها.</a:t>
            </a:r>
            <a:endParaRPr lang="en-GB" dirty="0"/>
          </a:p>
          <a:p>
            <a:pPr lvl="0" algn="just" rtl="1"/>
            <a:r>
              <a:rPr lang="ar-AE" dirty="0"/>
              <a:t>طبخ بعض الأطعمة يغير تركيب البروتين مما يسهل على الأنزيمات في الجسم عملية هضمها .</a:t>
            </a:r>
            <a:endParaRPr lang="en-GB" dirty="0"/>
          </a:p>
          <a:p>
            <a:pPr lvl="0" algn="just" rtl="1"/>
            <a:r>
              <a:rPr lang="ar-AE" dirty="0"/>
              <a:t>يتم تعقيم الأدوات الطبية بتسخينها ،وذلك لأن الحرارة تؤدي إلى مسخ البروتينات الموجودة في البكتيريا مما يؤدي إلى موت البكتيريا .</a:t>
            </a:r>
            <a:endParaRPr lang="en-GB" dirty="0"/>
          </a:p>
          <a:p>
            <a:pPr marL="0" lvl="0" indent="0" algn="just" rtl="1">
              <a:buNone/>
            </a:pP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العوامل المؤثرة في الدنترة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marL="0" indent="0" algn="just" rtl="1">
              <a:buNone/>
            </a:pPr>
            <a:r>
              <a:rPr lang="ar-AE" b="1" dirty="0"/>
              <a:t>2-القواعد والأحماض :</a:t>
            </a:r>
            <a:endParaRPr lang="en-GB" dirty="0"/>
          </a:p>
          <a:p>
            <a:pPr lvl="0" algn="just" rtl="1"/>
            <a:r>
              <a:rPr lang="ar-AE" dirty="0"/>
              <a:t>تقوم القواعد والأحماض بتحطيم الجسور الملحية ،وذلك أن الشحنات الموجبة والسالبة الموجودة في الجسور الملحية ،تتجاذب مع الشحنات الموجبة والسالبة في الحمض أو القاعدة ،مما يؤدي إلى تفكك الجسر الملحي ،وبالتالي تغير تركيب البروتين .</a:t>
            </a:r>
            <a:endParaRPr lang="en-GB" dirty="0"/>
          </a:p>
          <a:p>
            <a:pPr lvl="0" algn="just" rtl="1"/>
            <a:r>
              <a:rPr lang="ar-AE" dirty="0"/>
              <a:t>من أمثلة مسخ البروتين في المعدة : تأثير العصارات الهضمية على الحليب بحيث يتم تحلله في المعدة .</a:t>
            </a:r>
            <a:endParaRPr lang="en-GB" dirty="0"/>
          </a:p>
          <a:p>
            <a:pPr marL="0" lvl="0" indent="0" algn="just" rtl="1">
              <a:buNone/>
            </a:pPr>
            <a:endParaRPr lang="en-GB" dirty="0"/>
          </a:p>
        </p:txBody>
      </p:sp>
    </p:spTree>
    <p:extLst>
      <p:ext uri="{BB962C8B-B14F-4D97-AF65-F5344CB8AC3E}">
        <p14:creationId xmlns:p14="http://schemas.microsoft.com/office/powerpoint/2010/main" val="2399534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41275">
            <a:solidFill>
              <a:schemeClr val="tx2"/>
            </a:solidFill>
          </a:ln>
        </p:spPr>
        <p:txBody>
          <a:bodyPr>
            <a:normAutofit fontScale="90000"/>
          </a:bodyPr>
          <a:lstStyle/>
          <a:p>
            <a:r>
              <a:rPr lang="ar-AE" u="heavy" dirty="0">
                <a:solidFill>
                  <a:schemeClr val="tx2"/>
                </a:solidFill>
                <a:uFill>
                  <a:solidFill>
                    <a:schemeClr val="accent2"/>
                  </a:solidFill>
                </a:uFill>
              </a:rPr>
              <a:t>الفيتامينات </a:t>
            </a:r>
            <a:br>
              <a:rPr lang="ar-AE" u="heavy" dirty="0">
                <a:solidFill>
                  <a:schemeClr val="tx2"/>
                </a:solidFill>
                <a:uFill>
                  <a:solidFill>
                    <a:schemeClr val="accent2"/>
                  </a:solidFill>
                </a:uFill>
              </a:rPr>
            </a:br>
            <a:r>
              <a:rPr lang="fr-FR" u="heavy" dirty="0">
                <a:solidFill>
                  <a:schemeClr val="tx2"/>
                </a:solidFill>
                <a:uFill>
                  <a:solidFill>
                    <a:schemeClr val="accent2"/>
                  </a:solidFill>
                </a:uFill>
              </a:rPr>
              <a:t>Vit</a:t>
            </a:r>
            <a:r>
              <a:rPr lang="en-GB" u="heavy" dirty="0" err="1">
                <a:solidFill>
                  <a:schemeClr val="tx2"/>
                </a:solidFill>
                <a:uFill>
                  <a:solidFill>
                    <a:schemeClr val="accent2"/>
                  </a:solidFill>
                </a:uFill>
              </a:rPr>
              <a:t>amins</a:t>
            </a:r>
            <a:endParaRPr lang="en-GB" u="heavy" dirty="0">
              <a:solidFill>
                <a:schemeClr val="tx2"/>
              </a:solidFill>
              <a:uFill>
                <a:solidFill>
                  <a:schemeClr val="accent2"/>
                </a:solidFill>
              </a:uFill>
            </a:endParaRPr>
          </a:p>
        </p:txBody>
      </p:sp>
      <p:sp>
        <p:nvSpPr>
          <p:cNvPr id="3" name="Content Placeholder 2"/>
          <p:cNvSpPr>
            <a:spLocks noGrp="1"/>
          </p:cNvSpPr>
          <p:nvPr>
            <p:ph idx="1"/>
          </p:nvPr>
        </p:nvSpPr>
        <p:spPr>
          <a:xfrm>
            <a:off x="457200" y="1646237"/>
            <a:ext cx="8229600" cy="4525963"/>
          </a:xfrm>
        </p:spPr>
        <p:txBody>
          <a:bodyPr/>
          <a:lstStyle/>
          <a:p>
            <a:pPr marL="0" indent="0" algn="just" rtl="1">
              <a:buNone/>
            </a:pPr>
            <a:r>
              <a:rPr lang="ar-AE" b="1" u="sng" dirty="0"/>
              <a:t>تنقسم الفيتامينات إلى قسمين</a:t>
            </a:r>
            <a:r>
              <a:rPr lang="en-GB" b="1" u="sng" dirty="0"/>
              <a:t> :</a:t>
            </a:r>
            <a:endParaRPr lang="en-GB" dirty="0"/>
          </a:p>
          <a:p>
            <a:pPr marL="0" indent="0" algn="just" rtl="1">
              <a:buNone/>
            </a:pPr>
            <a:r>
              <a:rPr lang="ar-AE" b="1" dirty="0"/>
              <a:t>1-فيتامينات قابلة للذوبان في الماء</a:t>
            </a:r>
            <a:r>
              <a:rPr lang="en-GB" b="1" dirty="0"/>
              <a:t> Water soluble  </a:t>
            </a:r>
            <a:r>
              <a:rPr lang="en-GB" b="1" dirty="0" smtClean="0"/>
              <a:t>:</a:t>
            </a:r>
          </a:p>
          <a:p>
            <a:pPr algn="just" rtl="1"/>
            <a:r>
              <a:rPr lang="en-GB" b="1" dirty="0" smtClean="0"/>
              <a:t>B-C</a:t>
            </a:r>
          </a:p>
          <a:p>
            <a:pPr algn="just" rtl="1"/>
            <a:r>
              <a:rPr lang="ar-AE" b="1" dirty="0" smtClean="0"/>
              <a:t>2-فيتامينات قابلة للذوبان في الدهون </a:t>
            </a:r>
            <a:r>
              <a:rPr lang="en-GB" b="1" dirty="0" smtClean="0"/>
              <a:t>Fat soluble </a:t>
            </a:r>
          </a:p>
          <a:p>
            <a:pPr algn="just" rtl="1"/>
            <a:r>
              <a:rPr lang="en-GB" b="1" dirty="0" smtClean="0">
                <a:effectLst/>
              </a:rPr>
              <a:t>A-D-E-K</a:t>
            </a:r>
            <a:endParaRPr lang="en-GB" b="1" dirty="0">
              <a:effectLst/>
            </a:endParaRPr>
          </a:p>
        </p:txBody>
      </p:sp>
    </p:spTree>
    <p:extLst>
      <p:ext uri="{BB962C8B-B14F-4D97-AF65-F5344CB8AC3E}">
        <p14:creationId xmlns:p14="http://schemas.microsoft.com/office/powerpoint/2010/main" val="59350305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العوامل المؤثرة في الدنترة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fontScale="92500" lnSpcReduction="20000"/>
          </a:bodyPr>
          <a:lstStyle/>
          <a:p>
            <a:pPr marL="0" indent="0" algn="just" rtl="1">
              <a:buNone/>
            </a:pPr>
            <a:r>
              <a:rPr lang="ar-AE" b="1" dirty="0"/>
              <a:t>3-المعادن الثقيلة :</a:t>
            </a:r>
            <a:endParaRPr lang="en-GB" dirty="0"/>
          </a:p>
          <a:p>
            <a:pPr lvl="0" algn="just" rtl="1"/>
            <a:r>
              <a:rPr lang="ar-AE" dirty="0"/>
              <a:t>المعادن الثقيلة التي تملك وزنا ذريا ثقيلا ،مثل : الزئبق والرصاص والفضة .</a:t>
            </a:r>
            <a:endParaRPr lang="en-GB" dirty="0"/>
          </a:p>
          <a:p>
            <a:pPr lvl="0" algn="just" rtl="1"/>
            <a:r>
              <a:rPr lang="ar-AE" dirty="0"/>
              <a:t>هذه المعادن تحطم الجسور الملحية في البروتين </a:t>
            </a:r>
            <a:endParaRPr lang="en-GB" dirty="0"/>
          </a:p>
          <a:p>
            <a:pPr lvl="0" algn="just" rtl="1"/>
            <a:r>
              <a:rPr lang="ar-AE" dirty="0"/>
              <a:t>يستفاد من مسخ البروتين في التخلص من السموم في الجسم عند ابتلاع شخص ما لكمية من المعادن الثقيلة ،يتم إعطاؤه كمية من الحليب حتى يتفاعل مع المعادن الثقيلة ،ويكون مادة غير ذائبة ،ومن ثم تخرج من الجسم .</a:t>
            </a:r>
            <a:endParaRPr lang="en-GB" dirty="0"/>
          </a:p>
          <a:p>
            <a:pPr lvl="0" algn="just" rtl="1"/>
            <a:r>
              <a:rPr lang="ar-AE" dirty="0"/>
              <a:t>ومن هذه التطبيقات أيضاء استخدام نترات الفضة في علاج التهابات الأنف ،حيث أن نترات الفضة تقتل البروتين في البكتيريا .</a:t>
            </a:r>
            <a:endParaRPr lang="en-GB" dirty="0"/>
          </a:p>
          <a:p>
            <a:pPr marL="0" lvl="0" indent="0" algn="just" rtl="1">
              <a:buNone/>
            </a:pPr>
            <a:endParaRPr lang="en-GB" dirty="0"/>
          </a:p>
        </p:txBody>
      </p:sp>
    </p:spTree>
    <p:extLst>
      <p:ext uri="{BB962C8B-B14F-4D97-AF65-F5344CB8AC3E}">
        <p14:creationId xmlns:p14="http://schemas.microsoft.com/office/powerpoint/2010/main" val="169274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العوامل المؤثرة في الدنترة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marL="0" indent="0" algn="just" rtl="1">
              <a:buNone/>
            </a:pPr>
            <a:r>
              <a:rPr lang="ar-AE" b="1" dirty="0"/>
              <a:t>4-المذيبات العضوية :</a:t>
            </a:r>
            <a:endParaRPr lang="en-GB" dirty="0"/>
          </a:p>
          <a:p>
            <a:pPr lvl="0" algn="just" rtl="1"/>
            <a:r>
              <a:rPr lang="ar-AE" dirty="0"/>
              <a:t>المذيبات العضوية مثل الأسيتون والبنزين تؤدي إلى دنترة البروتين .</a:t>
            </a:r>
            <a:endParaRPr lang="en-GB" dirty="0"/>
          </a:p>
          <a:p>
            <a:pPr lvl="0" algn="just" rtl="1"/>
            <a:r>
              <a:rPr lang="ar-AE" dirty="0"/>
              <a:t>استنشاق هذه المواد أو ابتلاعها له آثار خطيرة على الجسم من ضمنها صعوبة التنفس والصداع والغثيان ،وذلك بسبب تأثير هذه المواد على البروتين في أنسجة الجسم مثل أنسجة المعدة وكذلك تؤدي إلى اضطراب الوعي بسبب تأثيرها على النواقل العصبية في الدماغ .</a:t>
            </a:r>
            <a:endParaRPr lang="en-GB" dirty="0"/>
          </a:p>
          <a:p>
            <a:pPr marL="0" lvl="0" indent="0" algn="just" rtl="1">
              <a:buNone/>
            </a:pPr>
            <a:endParaRPr lang="en-GB" dirty="0"/>
          </a:p>
        </p:txBody>
      </p:sp>
    </p:spTree>
    <p:extLst>
      <p:ext uri="{BB962C8B-B14F-4D97-AF65-F5344CB8AC3E}">
        <p14:creationId xmlns:p14="http://schemas.microsoft.com/office/powerpoint/2010/main" val="29754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AE" dirty="0" smtClean="0">
                <a:solidFill>
                  <a:schemeClr val="tx2"/>
                </a:solidFill>
              </a:rPr>
              <a:t>العوامل المؤثرة في دنترة البروتين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fontScale="92500" lnSpcReduction="20000"/>
          </a:bodyPr>
          <a:lstStyle/>
          <a:p>
            <a:pPr marL="0" indent="0" algn="just" rtl="1">
              <a:buNone/>
            </a:pPr>
            <a:r>
              <a:rPr lang="ar-AE" b="1" dirty="0"/>
              <a:t>س: ما هو مرض الكيتوسس </a:t>
            </a:r>
            <a:r>
              <a:rPr lang="fr-FR" b="1" dirty="0" err="1"/>
              <a:t>Ketosis</a:t>
            </a:r>
            <a:r>
              <a:rPr lang="fr-FR" b="1" dirty="0"/>
              <a:t> </a:t>
            </a:r>
            <a:r>
              <a:rPr lang="ar-AE" b="1" dirty="0"/>
              <a:t>؟</a:t>
            </a:r>
            <a:endParaRPr lang="en-GB" dirty="0"/>
          </a:p>
          <a:p>
            <a:pPr algn="just" rtl="1"/>
            <a:r>
              <a:rPr lang="ar-AE" dirty="0"/>
              <a:t>الأسيتون الذي يعتبر مذيبا عضويا يتم إنتاجه في الجسم نتيجة تكسير الكبد للدهون ،حيث تنتج جزيئات الكيتون </a:t>
            </a:r>
            <a:r>
              <a:rPr lang="en-GB" dirty="0"/>
              <a:t>Ketones </a:t>
            </a:r>
            <a:r>
              <a:rPr lang="ar-AE" dirty="0"/>
              <a:t> والتي من ضمنها الأسيتون . وسبب تكسير الكبد للدهون هو حرمان الجسم من الدهون والكربوهيدرات لفترة طويلة مما يجعل الجسم بحاجة إلى الطاقة . وبذلك يقوم الكبد بتكسير الدهون للحصول على الكيتونات التي يتم تحويلها عن طريق الميتوكندريا في الخلايا إلى طاقة . لكن نسبة من هذه الكيتونات تسمى الأسيتون لا تتحول إلى طاقة ،وإنما يتم إخراجها من الجسم . وفي حال زادت نسبة الأسيتون الذي تفرزه الكبد عن قدرة الجسم على إخراجه يحدث التسمم بالأسيتون </a:t>
            </a:r>
            <a:r>
              <a:rPr lang="fr-FR" dirty="0" err="1"/>
              <a:t>Ketosis</a:t>
            </a:r>
            <a:r>
              <a:rPr lang="fr-FR" dirty="0"/>
              <a:t> </a:t>
            </a:r>
            <a:endParaRPr lang="en-GB" dirty="0"/>
          </a:p>
          <a:p>
            <a:pPr marL="0" lvl="0" indent="0" algn="just" rtl="1">
              <a:buNone/>
            </a:pP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590800"/>
            <a:ext cx="8229600" cy="1143000"/>
          </a:xfrm>
        </p:spPr>
        <p:txBody>
          <a:bodyPr/>
          <a:lstStyle/>
          <a:p>
            <a:r>
              <a:rPr lang="ar-AE" dirty="0" smtClean="0"/>
              <a:t>الأنزيمات </a:t>
            </a:r>
            <a:endParaRPr lang="en-GB" dirty="0"/>
          </a:p>
        </p:txBody>
      </p:sp>
    </p:spTree>
    <p:extLst>
      <p:ext uri="{BB962C8B-B14F-4D97-AF65-F5344CB8AC3E}">
        <p14:creationId xmlns:p14="http://schemas.microsoft.com/office/powerpoint/2010/main" val="25925311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algn="just" rtl="1"/>
            <a:r>
              <a:rPr lang="ar-AE" dirty="0"/>
              <a:t>تعتبر الأنزيمات عوامل مساعدة حيوية للتفاعلات الحيوكيميائية التي تحدث داخل الكائن الحي . </a:t>
            </a:r>
            <a:endParaRPr lang="en-GB" dirty="0"/>
          </a:p>
          <a:p>
            <a:pPr lvl="0" algn="just" rtl="1"/>
            <a:r>
              <a:rPr lang="ar-AE" dirty="0"/>
              <a:t>-تختلف الأنزيمات عن المساعدات غير العضوية مثل البلاتين والنيكل ،حيث أن البلاتين والنيكل تحتاج لدرجة  حرارة عالية ، وضغط مرتفع وظروف كيميائية أخرى . </a:t>
            </a:r>
            <a:endParaRPr lang="en-GB" dirty="0"/>
          </a:p>
          <a:p>
            <a:pPr lvl="0" algn="just" rtl="1"/>
            <a:r>
              <a:rPr lang="ar-AE" dirty="0"/>
              <a:t>في المقابل تعمل الأنزيمات في درجة حرارة الجسم الطبيعية وفي درجة </a:t>
            </a:r>
            <a:r>
              <a:rPr lang="en-GB" dirty="0"/>
              <a:t>PH</a:t>
            </a:r>
            <a:r>
              <a:rPr lang="ar-AE" dirty="0"/>
              <a:t> المناسبة لسوائل الجسم .</a:t>
            </a:r>
            <a:endParaRPr lang="en-GB" dirty="0"/>
          </a:p>
          <a:p>
            <a:pPr algn="just" rtl="1"/>
            <a:endParaRPr lang="en-GB" dirty="0"/>
          </a:p>
        </p:txBody>
      </p:sp>
    </p:spTree>
    <p:extLst>
      <p:ext uri="{BB962C8B-B14F-4D97-AF65-F5344CB8AC3E}">
        <p14:creationId xmlns:p14="http://schemas.microsoft.com/office/powerpoint/2010/main" val="176051217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تعريف الأنزيمات : </a:t>
            </a:r>
            <a:endParaRPr lang="en-GB" dirty="0"/>
          </a:p>
          <a:p>
            <a:pPr algn="just" rtl="1"/>
            <a:r>
              <a:rPr lang="ar-AE" dirty="0"/>
              <a:t>عوامل عضوية بروتينية مساعدة تكونت بواسطة الخلايا الحية ، تساعد على تسريع التفاعلات الكيميائية دون التأثير على اتزان تلك التفاعلات  وذلك بتقليل طاقة التنشيط للتفاعل . </a:t>
            </a:r>
            <a:endParaRPr lang="en-GB" dirty="0"/>
          </a:p>
          <a:p>
            <a:pPr algn="just" rtl="1"/>
            <a:endParaRPr lang="en-GB" dirty="0"/>
          </a:p>
        </p:txBody>
      </p:sp>
    </p:spTree>
    <p:extLst>
      <p:ext uri="{BB962C8B-B14F-4D97-AF65-F5344CB8AC3E}">
        <p14:creationId xmlns:p14="http://schemas.microsoft.com/office/powerpoint/2010/main" val="397250668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وظائف الأنزيمات : </a:t>
            </a:r>
            <a:endParaRPr lang="en-GB" dirty="0"/>
          </a:p>
          <a:p>
            <a:pPr lvl="0" algn="just" rtl="1"/>
            <a:r>
              <a:rPr lang="ar-AE" dirty="0"/>
              <a:t>حفظ توازن الجسم عن طريق التحكم بتفاعلاته الكيميائية .</a:t>
            </a:r>
            <a:endParaRPr lang="en-GB" dirty="0"/>
          </a:p>
          <a:p>
            <a:pPr lvl="0" algn="just" rtl="1"/>
            <a:r>
              <a:rPr lang="ar-AE" dirty="0"/>
              <a:t>تعمل الأنزيمات على التقليل من الطاقة اللازمة لبدء التفاعل الكيميائي ، وهذا يساعد في حمايتها من الحرارة العالية التي تؤدي إلى تفكيك بنية البروتين في الجسم . </a:t>
            </a:r>
            <a:endParaRPr lang="en-GB" dirty="0"/>
          </a:p>
        </p:txBody>
      </p:sp>
    </p:spTree>
    <p:extLst>
      <p:ext uri="{BB962C8B-B14F-4D97-AF65-F5344CB8AC3E}">
        <p14:creationId xmlns:p14="http://schemas.microsoft.com/office/powerpoint/2010/main" val="397250668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العوامل التي تدمر الأنزيمات : </a:t>
            </a:r>
            <a:endParaRPr lang="en-GB" dirty="0"/>
          </a:p>
          <a:p>
            <a:pPr marL="0" indent="0" algn="just" rtl="1">
              <a:buNone/>
            </a:pPr>
            <a:r>
              <a:rPr lang="ar-AE" dirty="0"/>
              <a:t>1-درجة الحرارة العالية</a:t>
            </a:r>
          </a:p>
          <a:p>
            <a:pPr marL="0" indent="0" algn="just" rtl="1">
              <a:buNone/>
            </a:pPr>
            <a:r>
              <a:rPr lang="ar-AE" dirty="0"/>
              <a:t>2-الكحوليات </a:t>
            </a:r>
            <a:endParaRPr lang="en-GB" dirty="0"/>
          </a:p>
          <a:p>
            <a:pPr marL="0" indent="0" algn="just" rtl="1">
              <a:buNone/>
            </a:pPr>
            <a:r>
              <a:rPr lang="ar-AE" dirty="0"/>
              <a:t>3-أملاح المعادن الثقيلة </a:t>
            </a:r>
            <a:endParaRPr lang="en-GB" dirty="0"/>
          </a:p>
          <a:p>
            <a:pPr marL="0" indent="0" algn="just" rtl="1">
              <a:buNone/>
            </a:pPr>
            <a:r>
              <a:rPr lang="ar-AE" dirty="0"/>
              <a:t>4-الأحماض المركزة :</a:t>
            </a:r>
            <a:endParaRPr lang="en-GB" dirty="0"/>
          </a:p>
          <a:p>
            <a:pPr marL="0" indent="0" algn="just" rtl="1">
              <a:buNone/>
            </a:pPr>
            <a:r>
              <a:rPr lang="ar-AE" dirty="0"/>
              <a:t>5-وجود مثبطات لعمل الأنزيم </a:t>
            </a:r>
            <a:endParaRPr lang="en-GB" dirty="0"/>
          </a:p>
          <a:p>
            <a:pPr algn="r" rtl="1"/>
            <a:endParaRPr lang="en-GB" dirty="0"/>
          </a:p>
        </p:txBody>
      </p:sp>
    </p:spTree>
    <p:extLst>
      <p:ext uri="{BB962C8B-B14F-4D97-AF65-F5344CB8AC3E}">
        <p14:creationId xmlns:p14="http://schemas.microsoft.com/office/powerpoint/2010/main" val="397250668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درجة الحرارة العالية :</a:t>
            </a:r>
            <a:endParaRPr lang="en-GB" b="1" u="sng" dirty="0"/>
          </a:p>
          <a:p>
            <a:pPr algn="just" rtl="1"/>
            <a:r>
              <a:rPr lang="ar-AE" dirty="0"/>
              <a:t>عند الرغبة في حفظ أنزيم يحفظ عند درجة حرارة 20 درجة مئوية ، ومن ثم يعود للعمل بعد رفع درجة حرارته . أما إذا ارتفعت درجة الحرارة فإن الأنزيم يفقد تركيبه البروتيني ولا يعود لوضعه الطبيعي حتى لو انخفضت درجة الحرارة .</a:t>
            </a:r>
            <a:endParaRPr lang="en-GB" dirty="0"/>
          </a:p>
          <a:p>
            <a:pPr marL="0" indent="0" algn="just" rtl="1">
              <a:buNone/>
            </a:pPr>
            <a:endParaRPr lang="en-GB" dirty="0"/>
          </a:p>
        </p:txBody>
      </p:sp>
    </p:spTree>
    <p:extLst>
      <p:ext uri="{BB962C8B-B14F-4D97-AF65-F5344CB8AC3E}">
        <p14:creationId xmlns:p14="http://schemas.microsoft.com/office/powerpoint/2010/main" val="397250668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الأحماض المركزة </a:t>
            </a:r>
            <a:r>
              <a:rPr lang="ar-AE" b="1" u="sng" dirty="0" smtClean="0"/>
              <a:t>:</a:t>
            </a:r>
          </a:p>
          <a:p>
            <a:pPr algn="just" rtl="1"/>
            <a:r>
              <a:rPr lang="ar-AE" dirty="0"/>
              <a:t>إذا نقص الرقم الهيدروجيني الذي يعمل فيه الأنزيم أو زاد عن حد معين فإن الأنزيم يتغير تركيبه ويفقد وظيفته .</a:t>
            </a:r>
            <a:endParaRPr lang="en-GB" dirty="0"/>
          </a:p>
          <a:p>
            <a:pPr algn="just" rtl="1"/>
            <a:endParaRPr lang="en-GB" dirty="0"/>
          </a:p>
        </p:txBody>
      </p:sp>
    </p:spTree>
    <p:extLst>
      <p:ext uri="{BB962C8B-B14F-4D97-AF65-F5344CB8AC3E}">
        <p14:creationId xmlns:p14="http://schemas.microsoft.com/office/powerpoint/2010/main" val="39725066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41275">
            <a:solidFill>
              <a:schemeClr val="tx2"/>
            </a:solidFill>
          </a:ln>
        </p:spPr>
        <p:txBody>
          <a:bodyPr>
            <a:normAutofit fontScale="90000"/>
          </a:bodyPr>
          <a:lstStyle/>
          <a:p>
            <a:r>
              <a:rPr lang="ar-AE" u="heavy" dirty="0">
                <a:solidFill>
                  <a:schemeClr val="tx2"/>
                </a:solidFill>
                <a:uFill>
                  <a:solidFill>
                    <a:schemeClr val="accent2"/>
                  </a:solidFill>
                </a:uFill>
              </a:rPr>
              <a:t>الفيتامينات </a:t>
            </a:r>
            <a:br>
              <a:rPr lang="ar-AE" u="heavy" dirty="0">
                <a:solidFill>
                  <a:schemeClr val="tx2"/>
                </a:solidFill>
                <a:uFill>
                  <a:solidFill>
                    <a:schemeClr val="accent2"/>
                  </a:solidFill>
                </a:uFill>
              </a:rPr>
            </a:br>
            <a:r>
              <a:rPr lang="fr-FR" u="heavy" dirty="0">
                <a:solidFill>
                  <a:schemeClr val="tx2"/>
                </a:solidFill>
                <a:uFill>
                  <a:solidFill>
                    <a:schemeClr val="accent2"/>
                  </a:solidFill>
                </a:uFill>
              </a:rPr>
              <a:t>Vit</a:t>
            </a:r>
            <a:r>
              <a:rPr lang="en-GB" u="heavy" dirty="0" err="1">
                <a:solidFill>
                  <a:schemeClr val="tx2"/>
                </a:solidFill>
                <a:uFill>
                  <a:solidFill>
                    <a:schemeClr val="accent2"/>
                  </a:solidFill>
                </a:uFill>
              </a:rPr>
              <a:t>amins</a:t>
            </a:r>
            <a:endParaRPr lang="en-GB" u="heavy" dirty="0">
              <a:solidFill>
                <a:schemeClr val="tx2"/>
              </a:solidFill>
              <a:uFill>
                <a:solidFill>
                  <a:schemeClr val="accent2"/>
                </a:solidFill>
              </a:uFill>
            </a:endParaRPr>
          </a:p>
        </p:txBody>
      </p:sp>
      <p:sp>
        <p:nvSpPr>
          <p:cNvPr id="3" name="Content Placeholder 2"/>
          <p:cNvSpPr>
            <a:spLocks noGrp="1"/>
          </p:cNvSpPr>
          <p:nvPr>
            <p:ph idx="1"/>
          </p:nvPr>
        </p:nvSpPr>
        <p:spPr/>
        <p:txBody>
          <a:bodyPr>
            <a:normAutofit fontScale="92500" lnSpcReduction="20000"/>
          </a:bodyPr>
          <a:lstStyle/>
          <a:p>
            <a:pPr marL="0" indent="0" algn="just" rtl="1">
              <a:buNone/>
            </a:pPr>
            <a:r>
              <a:rPr lang="ar-AE" b="1" dirty="0"/>
              <a:t>1-1-فيتامين</a:t>
            </a:r>
            <a:r>
              <a:rPr lang="en-GB" b="1" dirty="0"/>
              <a:t> C </a:t>
            </a:r>
            <a:r>
              <a:rPr lang="ar-AE" b="1" dirty="0"/>
              <a:t>أو الحمض الأسقربي</a:t>
            </a:r>
            <a:r>
              <a:rPr lang="en-GB" b="1" dirty="0"/>
              <a:t> Ascorbic acid  :</a:t>
            </a:r>
            <a:endParaRPr lang="en-GB" dirty="0"/>
          </a:p>
          <a:p>
            <a:pPr lvl="0" algn="just" rtl="1"/>
            <a:r>
              <a:rPr lang="ar-AE" dirty="0"/>
              <a:t>فيتامين</a:t>
            </a:r>
            <a:r>
              <a:rPr lang="en-GB" dirty="0"/>
              <a:t> C </a:t>
            </a:r>
            <a:r>
              <a:rPr lang="ar-AE" dirty="0"/>
              <a:t>سريع التأكسد وتذهب قيمته سريعا عند طهيه</a:t>
            </a:r>
            <a:r>
              <a:rPr lang="en-GB" dirty="0"/>
              <a:t> .</a:t>
            </a:r>
          </a:p>
          <a:p>
            <a:pPr lvl="0" algn="just" rtl="1"/>
            <a:r>
              <a:rPr lang="ar-AE" dirty="0"/>
              <a:t>تقوم النباتات بتصنيع هذا الفيتامين من الكربوهيدرات</a:t>
            </a:r>
            <a:r>
              <a:rPr lang="en-GB" dirty="0"/>
              <a:t> .</a:t>
            </a:r>
          </a:p>
          <a:p>
            <a:pPr lvl="0" algn="just" rtl="1"/>
            <a:r>
              <a:rPr lang="ar-AE" dirty="0"/>
              <a:t>مصادر فيتامين </a:t>
            </a:r>
            <a:r>
              <a:rPr lang="en-GB" dirty="0"/>
              <a:t>C</a:t>
            </a:r>
            <a:r>
              <a:rPr lang="ar-AE" dirty="0"/>
              <a:t> هي مصادر نباتية من الفواكه والخضروات ،ومن أهمها الفواكه المحتوية على حمض الستريك (مثل : البرتقال والليمون) .</a:t>
            </a:r>
            <a:endParaRPr lang="en-GB" dirty="0"/>
          </a:p>
          <a:p>
            <a:pPr lvl="0" algn="just" rtl="1"/>
            <a:r>
              <a:rPr lang="ar-AE" dirty="0"/>
              <a:t>نقص فيتامين</a:t>
            </a:r>
            <a:r>
              <a:rPr lang="en-GB" dirty="0"/>
              <a:t> C </a:t>
            </a:r>
            <a:r>
              <a:rPr lang="ar-AE" dirty="0"/>
              <a:t>يسبب مرض الآسقربوط وأهم أعراضه آلام المفاصل وتمزق الشفاه ،وعلاقة فيتامين</a:t>
            </a:r>
            <a:r>
              <a:rPr lang="en-GB" dirty="0"/>
              <a:t> C </a:t>
            </a:r>
            <a:r>
              <a:rPr lang="ar-AE" dirty="0"/>
              <a:t>بهذا المرض هي أن فيتامين</a:t>
            </a:r>
            <a:r>
              <a:rPr lang="en-GB" dirty="0"/>
              <a:t> C  </a:t>
            </a:r>
            <a:r>
              <a:rPr lang="ar-AE" dirty="0"/>
              <a:t>مهم في تكوين الكولاجين الذي يكسب الأنسجة ليونة وطراوة ،وعند غيابه تفقد الأنسجة تلك الخاصية</a:t>
            </a:r>
            <a:r>
              <a:rPr lang="en-GB" dirty="0"/>
              <a:t> .</a:t>
            </a:r>
          </a:p>
        </p:txBody>
      </p:sp>
    </p:spTree>
    <p:extLst>
      <p:ext uri="{BB962C8B-B14F-4D97-AF65-F5344CB8AC3E}">
        <p14:creationId xmlns:p14="http://schemas.microsoft.com/office/powerpoint/2010/main" val="59350305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وجود مثبطات لعمل الأنزيم : </a:t>
            </a:r>
            <a:endParaRPr lang="en-GB" b="1" u="sng" dirty="0"/>
          </a:p>
          <a:p>
            <a:pPr algn="just" rtl="1"/>
            <a:r>
              <a:rPr lang="ar-AE" dirty="0"/>
              <a:t>إذا وجدت مواد مثبطة تشبه مادة التفاعل وتتنافس معها على مركز النشاط في الأنزيم فإن الأنزيم لا يستطيع القيام بوظيفته مع مادة التفاعل ، ويمكن التخلص من المثبطات التي تتنافس مع مواد التفاعل على الأنزيم بزيادة كمية مادة التفاعل حتى تزيد احتمالية ارتباطها بموقع النشاط في الأنزيم .</a:t>
            </a:r>
            <a:endParaRPr lang="en-GB" dirty="0"/>
          </a:p>
          <a:p>
            <a:pPr algn="just" rtl="1"/>
            <a:endParaRPr lang="en-GB" dirty="0"/>
          </a:p>
        </p:txBody>
      </p:sp>
    </p:spTree>
    <p:extLst>
      <p:ext uri="{BB962C8B-B14F-4D97-AF65-F5344CB8AC3E}">
        <p14:creationId xmlns:p14="http://schemas.microsoft.com/office/powerpoint/2010/main" val="350197028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الأهمية الحيوية للأنزيمات : </a:t>
            </a:r>
            <a:endParaRPr lang="en-GB" dirty="0"/>
          </a:p>
          <a:p>
            <a:pPr lvl="0" algn="just" rtl="1"/>
            <a:r>
              <a:rPr lang="ar-AE" dirty="0"/>
              <a:t>الأنزيمات لها دور مهم في عملية التحفيز البيولوجي وتسريع التفعلات الحيوكيميائية . </a:t>
            </a:r>
            <a:endParaRPr lang="en-GB" dirty="0"/>
          </a:p>
          <a:p>
            <a:pPr lvl="0" algn="just" rtl="1"/>
            <a:r>
              <a:rPr lang="ar-AE" dirty="0"/>
              <a:t>الأنزيمات لها أهمية اقتصادية لدخولها في تصنيع كثير من المواد الغذائية وتصنيع الأدوية .</a:t>
            </a:r>
            <a:endParaRPr lang="en-GB" dirty="0"/>
          </a:p>
          <a:p>
            <a:pPr marL="0" indent="0" algn="just" rtl="1">
              <a:buNone/>
            </a:pPr>
            <a:endParaRPr lang="en-GB" dirty="0"/>
          </a:p>
        </p:txBody>
      </p:sp>
    </p:spTree>
    <p:extLst>
      <p:ext uri="{BB962C8B-B14F-4D97-AF65-F5344CB8AC3E}">
        <p14:creationId xmlns:p14="http://schemas.microsoft.com/office/powerpoint/2010/main" val="350197028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أهم الطرق المستعملة في تنقية الأنزيمات </a:t>
            </a:r>
            <a:r>
              <a:rPr lang="en-GB" b="1" u="sng" dirty="0"/>
              <a:t>Purification of Enzymes </a:t>
            </a:r>
            <a:r>
              <a:rPr lang="ar-AE" b="1" u="sng" dirty="0"/>
              <a:t> : </a:t>
            </a:r>
            <a:endParaRPr lang="en-GB" dirty="0"/>
          </a:p>
          <a:p>
            <a:pPr algn="just" rtl="1"/>
            <a:r>
              <a:rPr lang="ar-AE" dirty="0"/>
              <a:t>1-الترسيب الجزيئي </a:t>
            </a:r>
            <a:r>
              <a:rPr lang="en-GB" dirty="0"/>
              <a:t>Molecular Precipitation  </a:t>
            </a:r>
          </a:p>
          <a:p>
            <a:pPr algn="just" rtl="1"/>
            <a:r>
              <a:rPr lang="ar-AE" dirty="0"/>
              <a:t>2-التجمع السطحي </a:t>
            </a:r>
            <a:endParaRPr lang="en-GB" dirty="0"/>
          </a:p>
          <a:p>
            <a:pPr algn="just" rtl="1"/>
            <a:r>
              <a:rPr lang="ar-AE" dirty="0"/>
              <a:t>3-البلمرة </a:t>
            </a:r>
            <a:endParaRPr lang="en-GB" dirty="0"/>
          </a:p>
          <a:p>
            <a:pPr algn="just" rtl="1"/>
            <a:r>
              <a:rPr lang="ar-AE" dirty="0"/>
              <a:t>4-استعمال القوة المركزية الطاردة العالية </a:t>
            </a:r>
            <a:endParaRPr lang="en-GB" dirty="0"/>
          </a:p>
          <a:p>
            <a:pPr algn="just" rtl="1"/>
            <a:r>
              <a:rPr lang="ar-AE" dirty="0"/>
              <a:t>5-استعمال الفصل الكهربائي </a:t>
            </a:r>
            <a:endParaRPr lang="en-GB" dirty="0"/>
          </a:p>
          <a:p>
            <a:pPr marL="0" indent="0" algn="just" rtl="1">
              <a:buNone/>
            </a:pPr>
            <a:endParaRPr lang="en-GB" dirty="0"/>
          </a:p>
        </p:txBody>
      </p:sp>
    </p:spTree>
    <p:extLst>
      <p:ext uri="{BB962C8B-B14F-4D97-AF65-F5344CB8AC3E}">
        <p14:creationId xmlns:p14="http://schemas.microsoft.com/office/powerpoint/2010/main" val="340535407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الوحدة الدولية لقياس نشاط الأنزيم :</a:t>
            </a:r>
            <a:endParaRPr lang="en-GB" dirty="0"/>
          </a:p>
          <a:p>
            <a:pPr algn="just" rtl="1"/>
            <a:r>
              <a:rPr lang="ar-AE" dirty="0"/>
              <a:t>هي كمية الأنزيم اللازمة لتحويل وحدة قياس معينة من المادة الداخل في التفاعل في الدقيقة إلى نواتج عند درجة حرارة 30 درجة مئوية وعند الرقم الهيدروجيني المناسب للأنزيم .</a:t>
            </a:r>
            <a:endParaRPr lang="en-GB" dirty="0"/>
          </a:p>
        </p:txBody>
      </p:sp>
    </p:spTree>
    <p:extLst>
      <p:ext uri="{BB962C8B-B14F-4D97-AF65-F5344CB8AC3E}">
        <p14:creationId xmlns:p14="http://schemas.microsoft.com/office/powerpoint/2010/main" val="405278385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spTree>
    <p:extLst>
      <p:ext uri="{BB962C8B-B14F-4D97-AF65-F5344CB8AC3E}">
        <p14:creationId xmlns:p14="http://schemas.microsoft.com/office/powerpoint/2010/main" val="245896387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normAutofit fontScale="85000" lnSpcReduction="10000"/>
          </a:bodyPr>
          <a:lstStyle/>
          <a:p>
            <a:pPr marL="0" indent="0" algn="just" rtl="1">
              <a:buNone/>
            </a:pPr>
            <a:r>
              <a:rPr lang="ar-AE" b="1" u="sng" dirty="0"/>
              <a:t>التركيب الكيميائي للأنزيمات :</a:t>
            </a:r>
            <a:endParaRPr lang="en-GB" sz="2400" dirty="0"/>
          </a:p>
          <a:p>
            <a:pPr lvl="0" algn="just" rtl="1"/>
            <a:r>
              <a:rPr lang="ar-AE" dirty="0"/>
              <a:t>تتكون بعض الأنزيمات من مواد بروتينية فقط وتسمى الأنزيمات البسيطة .</a:t>
            </a:r>
            <a:endParaRPr lang="en-GB" sz="2400" dirty="0"/>
          </a:p>
          <a:p>
            <a:pPr lvl="0" algn="just" rtl="1"/>
            <a:r>
              <a:rPr lang="ar-AE" dirty="0"/>
              <a:t>هناك أنزيمات معقدة حيث ترتبط المواد البروتينية بجزيئات أخرى غير </a:t>
            </a:r>
            <a:r>
              <a:rPr lang="ar-AE" dirty="0" smtClean="0"/>
              <a:t>ب</a:t>
            </a:r>
            <a:r>
              <a:rPr lang="ar-SA" dirty="0" smtClean="0"/>
              <a:t>ر</a:t>
            </a:r>
            <a:r>
              <a:rPr lang="ar-AE" dirty="0" smtClean="0"/>
              <a:t>وتينية </a:t>
            </a:r>
            <a:r>
              <a:rPr lang="ar-AE" dirty="0"/>
              <a:t>لتتمكن من أداء وظيفتها . وهذه الجزيئات غير البروتينية هي : </a:t>
            </a:r>
            <a:endParaRPr lang="en-GB" sz="2400" dirty="0"/>
          </a:p>
          <a:p>
            <a:pPr lvl="1" algn="just" rtl="1"/>
            <a:r>
              <a:rPr lang="ar-AE" dirty="0"/>
              <a:t>معادن أو أيونات مثل الحديد والمغنيسيوم والنحاس ، وتوجد بكميات قليلة ،و تدعى العامل المشارك </a:t>
            </a:r>
            <a:r>
              <a:rPr lang="en-GB" dirty="0"/>
              <a:t>Co-factor </a:t>
            </a:r>
            <a:r>
              <a:rPr lang="ar-AE" dirty="0"/>
              <a:t> الذي لا يعمل الأنزيم بدونه .</a:t>
            </a:r>
            <a:endParaRPr lang="en-GB" sz="2000" dirty="0"/>
          </a:p>
          <a:p>
            <a:pPr lvl="1" algn="just" rtl="1"/>
            <a:r>
              <a:rPr lang="ar-AE" dirty="0"/>
              <a:t>جزيئات عضوية تسمى الأنزيم المشارك </a:t>
            </a:r>
            <a:r>
              <a:rPr lang="en-GB" dirty="0"/>
              <a:t>Co-enzyme </a:t>
            </a:r>
            <a:r>
              <a:rPr lang="ar-AE" dirty="0"/>
              <a:t> ،وعند التقاء الأنزيم بالأنزيم المساعد تتشكل مجموعة ، ولا يمكن للأنزيم المساعد أن يعمل بمفرده . </a:t>
            </a:r>
            <a:endParaRPr lang="en-GB" sz="2000" dirty="0"/>
          </a:p>
        </p:txBody>
      </p:sp>
    </p:spTree>
    <p:extLst>
      <p:ext uri="{BB962C8B-B14F-4D97-AF65-F5344CB8AC3E}">
        <p14:creationId xmlns:p14="http://schemas.microsoft.com/office/powerpoint/2010/main" val="610675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algn="just" rtl="1"/>
            <a:r>
              <a:rPr lang="ar-AE" dirty="0"/>
              <a:t>-يتكون العديد من الأنزيمات المساعدة من الفيتامينات خصوصا فيتامين ب . لذلك لا يتمكن الأنزيم من تأدية عمله بشكل مناسب في حال عدم احتواء الغذاء على هذه الفيتامينات . </a:t>
            </a:r>
            <a:endParaRPr lang="en-GB" dirty="0"/>
          </a:p>
          <a:p>
            <a:pPr algn="just" rtl="1"/>
            <a:r>
              <a:rPr lang="ar-AE" dirty="0"/>
              <a:t>-عند وجود تفاعل محفز بوجود أنزيم : فالأنزيم يقلل طاقة التنشيط فيسمح لأكبر عدد من الجزيئات بالتحلل إلى نواتج بواسطة </a:t>
            </a:r>
            <a:r>
              <a:rPr lang="ar-SA" smtClean="0"/>
              <a:t>ج</a:t>
            </a:r>
            <a:r>
              <a:rPr lang="ar-AE" smtClean="0"/>
              <a:t>زيء </a:t>
            </a:r>
            <a:r>
              <a:rPr lang="ar-AE" dirty="0"/>
              <a:t>أنزيمي واحد . </a:t>
            </a:r>
            <a:endParaRPr lang="en-GB" dirty="0"/>
          </a:p>
          <a:p>
            <a:pPr marL="0" indent="0" algn="just" rtl="1">
              <a:buNone/>
            </a:pPr>
            <a:endParaRPr lang="en-GB" dirty="0"/>
          </a:p>
        </p:txBody>
      </p:sp>
    </p:spTree>
    <p:extLst>
      <p:ext uri="{BB962C8B-B14F-4D97-AF65-F5344CB8AC3E}">
        <p14:creationId xmlns:p14="http://schemas.microsoft.com/office/powerpoint/2010/main" val="11551678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normAutofit fontScale="92500" lnSpcReduction="20000"/>
          </a:bodyPr>
          <a:lstStyle/>
          <a:p>
            <a:pPr marL="0" indent="0" algn="just" rtl="1">
              <a:buNone/>
            </a:pPr>
            <a:r>
              <a:rPr lang="ar-AE" b="1" u="sng" dirty="0"/>
              <a:t>آلية عمل الأنزيم : </a:t>
            </a:r>
            <a:endParaRPr lang="en-GB" dirty="0"/>
          </a:p>
          <a:p>
            <a:pPr algn="just" rtl="1"/>
            <a:r>
              <a:rPr lang="ar-AE" dirty="0"/>
              <a:t>تنتج الخلايا الحية الأنزيمات وتؤدي عملها عن طريق تعديل الجزيئات الأخرى حيث تتحد مع الجزيئات المعدلة لتكوين تركيب جزيئي يحدث في التفاعل الكيميائي ثم ينفصل الأنزيم بدون أن يحدث له تغير ناتج عن التفاعل ، وتتصل الأنزيمات بالجزيئات عن طريق الموقع النشط في الأنزيم </a:t>
            </a:r>
            <a:r>
              <a:rPr lang="en-GB" dirty="0"/>
              <a:t>Active Site </a:t>
            </a:r>
            <a:r>
              <a:rPr lang="ar-AE" dirty="0"/>
              <a:t> . </a:t>
            </a:r>
            <a:endParaRPr lang="en-GB" dirty="0"/>
          </a:p>
          <a:p>
            <a:pPr algn="just" rtl="1"/>
            <a:r>
              <a:rPr lang="ar-AE" dirty="0"/>
              <a:t>-يوجد في جسم الكائن الحي آلاف الأنزيمات ، لكل منها مادة خاضعة تتناسب معها تماما ، لذلك فإن الأنزيمات تؤدي للتحفيز ، ويمكن لجزيء أنزيم واحد أن يؤدي عمله كاملا مليون مرة في الدقيقة ، وسرعة التفاعل مع الأنزيم تفوق سرعة التفاعل بدون الآنزيم ملايين المرات . </a:t>
            </a:r>
            <a:endParaRPr lang="en-GB" dirty="0"/>
          </a:p>
          <a:p>
            <a:pPr marL="0" indent="0" algn="just" rtl="1">
              <a:buNone/>
            </a:pPr>
            <a:endParaRPr lang="en-GB" dirty="0"/>
          </a:p>
        </p:txBody>
      </p:sp>
    </p:spTree>
    <p:extLst>
      <p:ext uri="{BB962C8B-B14F-4D97-AF65-F5344CB8AC3E}">
        <p14:creationId xmlns:p14="http://schemas.microsoft.com/office/powerpoint/2010/main" val="11551678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normAutofit fontScale="92500" lnSpcReduction="20000"/>
          </a:bodyPr>
          <a:lstStyle/>
          <a:p>
            <a:pPr marL="0" indent="0" algn="just" rtl="1">
              <a:buNone/>
            </a:pPr>
            <a:r>
              <a:rPr lang="ar-AE" b="1" u="sng" dirty="0"/>
              <a:t>تخصصية الأنزيمات </a:t>
            </a:r>
            <a:r>
              <a:rPr lang="en-GB" b="1" u="sng" dirty="0"/>
              <a:t>Specificity of Enzymes </a:t>
            </a:r>
            <a:r>
              <a:rPr lang="ar-AE" b="1" u="sng" dirty="0"/>
              <a:t> : </a:t>
            </a:r>
            <a:endParaRPr lang="en-GB" dirty="0"/>
          </a:p>
          <a:p>
            <a:pPr algn="just" rtl="1"/>
            <a:r>
              <a:rPr lang="ar-AE" dirty="0"/>
              <a:t>الأنزيمات تتميز بتخصصها في العمل وهذا أيضا يميزها عن العوامل المساعدة غير العضوية . وتتفاوت درجة تخصص الأنزيمات ما بين : </a:t>
            </a:r>
            <a:endParaRPr lang="en-GB" dirty="0"/>
          </a:p>
          <a:p>
            <a:pPr lvl="0" algn="just" rtl="1"/>
            <a:r>
              <a:rPr lang="ar-AE" b="1" dirty="0"/>
              <a:t>التخصص المطلق :</a:t>
            </a:r>
            <a:r>
              <a:rPr lang="ar-AE" dirty="0"/>
              <a:t>  يعمل الأنزيم على مادة تفاعل واحدة فقط . مثل : أنزيم اليورييز </a:t>
            </a:r>
            <a:endParaRPr lang="en-GB" dirty="0"/>
          </a:p>
          <a:p>
            <a:pPr lvl="0" algn="just" rtl="1"/>
            <a:r>
              <a:rPr lang="ar-AE" b="1" dirty="0"/>
              <a:t>تخصص منخفض :</a:t>
            </a:r>
            <a:r>
              <a:rPr lang="ar-AE" dirty="0"/>
              <a:t> وتخصص المادة طبقا لنوع الرابطة التي تربط شقي المادة المتفاعلة . مثل : أنزيم الليبيز . </a:t>
            </a:r>
            <a:endParaRPr lang="en-GB" dirty="0"/>
          </a:p>
          <a:p>
            <a:pPr lvl="0" algn="just" rtl="1"/>
            <a:r>
              <a:rPr lang="ar-AE" b="1" dirty="0"/>
              <a:t>التخصص الفراغي :</a:t>
            </a:r>
            <a:r>
              <a:rPr lang="ar-AE" dirty="0"/>
              <a:t> هناك أنزيمات تتخصص في التأثير على المواد ذات التشابه الفراغي . </a:t>
            </a:r>
            <a:endParaRPr lang="en-GB" dirty="0"/>
          </a:p>
          <a:p>
            <a:pPr marL="0" indent="0" algn="just" rtl="1">
              <a:buNone/>
            </a:pPr>
            <a:endParaRPr lang="en-GB" dirty="0"/>
          </a:p>
        </p:txBody>
      </p:sp>
    </p:spTree>
    <p:extLst>
      <p:ext uri="{BB962C8B-B14F-4D97-AF65-F5344CB8AC3E}">
        <p14:creationId xmlns:p14="http://schemas.microsoft.com/office/powerpoint/2010/main" val="11551678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normAutofit fontScale="70000" lnSpcReduction="20000"/>
          </a:bodyPr>
          <a:lstStyle/>
          <a:p>
            <a:pPr marL="0" indent="0" algn="just" rtl="1">
              <a:buNone/>
            </a:pPr>
            <a:r>
              <a:rPr lang="ar-AE" b="1" u="sng" dirty="0"/>
              <a:t>خواص الأنزيمات : </a:t>
            </a:r>
            <a:endParaRPr lang="en-GB" dirty="0"/>
          </a:p>
          <a:p>
            <a:pPr lvl="0" algn="just" rtl="1"/>
            <a:r>
              <a:rPr lang="ar-AE" dirty="0"/>
              <a:t>لها خواص البروتينات وتحتوي على مركز نشاط فعال واحد أو أكثر يسمى مركز نشاط الأنزيم . </a:t>
            </a:r>
            <a:endParaRPr lang="en-GB" dirty="0"/>
          </a:p>
          <a:p>
            <a:pPr lvl="0" algn="just" rtl="1"/>
            <a:r>
              <a:rPr lang="ar-AE" dirty="0"/>
              <a:t>تعمل بشكل محدد جدا . </a:t>
            </a:r>
            <a:endParaRPr lang="en-GB" dirty="0"/>
          </a:p>
          <a:p>
            <a:pPr lvl="0" algn="just" rtl="1"/>
            <a:r>
              <a:rPr lang="ar-AE" dirty="0"/>
              <a:t>تؤثر عليها العوامل الفيزيائية والكيميائية وتقلل من نشاطها أو تزيد منها . </a:t>
            </a:r>
            <a:endParaRPr lang="en-GB" dirty="0"/>
          </a:p>
          <a:p>
            <a:pPr lvl="0" algn="just" rtl="1"/>
            <a:r>
              <a:rPr lang="ar-AE" dirty="0"/>
              <a:t>تعمل باتجاهين : هدم وبناء . </a:t>
            </a:r>
            <a:endParaRPr lang="en-GB" dirty="0"/>
          </a:p>
          <a:p>
            <a:pPr lvl="0" algn="just" rtl="1"/>
            <a:r>
              <a:rPr lang="ar-AE" dirty="0"/>
              <a:t>الأنزيمات إما تكون بسيطة أو مركبة ، والمركبة تتطلب وجود مواد غير بروتينية ترتبط بها تصنع باستمرار وفي الغالب على شكل مركبات غير فعالة ، بينما تكون مع مركبات أخرى أنزيمات فعالة . </a:t>
            </a:r>
            <a:endParaRPr lang="en-GB" dirty="0"/>
          </a:p>
          <a:p>
            <a:pPr lvl="0" algn="just" rtl="1"/>
            <a:r>
              <a:rPr lang="ar-AE" dirty="0"/>
              <a:t>تعمل بشكل محدد عند درجة </a:t>
            </a:r>
            <a:r>
              <a:rPr lang="en-GB" dirty="0"/>
              <a:t>PH</a:t>
            </a:r>
            <a:r>
              <a:rPr lang="ar-AE" dirty="0"/>
              <a:t> محددة لها . </a:t>
            </a:r>
            <a:endParaRPr lang="en-GB" dirty="0"/>
          </a:p>
          <a:p>
            <a:pPr lvl="0" algn="just" rtl="1"/>
            <a:r>
              <a:rPr lang="ar-AE" dirty="0"/>
              <a:t>تتأثر بعوامل عدة منها الحرارة والأملاح والمعادن مما يقلل من عملها الوظيفي . </a:t>
            </a:r>
            <a:endParaRPr lang="en-GB" dirty="0"/>
          </a:p>
          <a:p>
            <a:pPr lvl="0" algn="just" rtl="1"/>
            <a:r>
              <a:rPr lang="ar-AE" dirty="0"/>
              <a:t>تشكل مركبات خاصة داخل الماء تترسب أو تتجزأ . </a:t>
            </a:r>
            <a:endParaRPr lang="en-GB" dirty="0"/>
          </a:p>
          <a:p>
            <a:pPr marL="0" indent="0" algn="just" rtl="1">
              <a:buNone/>
            </a:pPr>
            <a:endParaRPr lang="en-GB" dirty="0"/>
          </a:p>
        </p:txBody>
      </p:sp>
    </p:spTree>
    <p:extLst>
      <p:ext uri="{BB962C8B-B14F-4D97-AF65-F5344CB8AC3E}">
        <p14:creationId xmlns:p14="http://schemas.microsoft.com/office/powerpoint/2010/main" val="1155167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41275">
            <a:solidFill>
              <a:schemeClr val="tx2"/>
            </a:solidFill>
          </a:ln>
        </p:spPr>
        <p:txBody>
          <a:bodyPr>
            <a:normAutofit fontScale="90000"/>
          </a:bodyPr>
          <a:lstStyle/>
          <a:p>
            <a:r>
              <a:rPr lang="ar-AE" u="heavy" dirty="0">
                <a:solidFill>
                  <a:schemeClr val="tx2"/>
                </a:solidFill>
                <a:uFill>
                  <a:solidFill>
                    <a:schemeClr val="accent2"/>
                  </a:solidFill>
                </a:uFill>
              </a:rPr>
              <a:t>الفيتامينات </a:t>
            </a:r>
            <a:br>
              <a:rPr lang="ar-AE" u="heavy" dirty="0">
                <a:solidFill>
                  <a:schemeClr val="tx2"/>
                </a:solidFill>
                <a:uFill>
                  <a:solidFill>
                    <a:schemeClr val="accent2"/>
                  </a:solidFill>
                </a:uFill>
              </a:rPr>
            </a:br>
            <a:r>
              <a:rPr lang="fr-FR" u="heavy" dirty="0">
                <a:solidFill>
                  <a:schemeClr val="tx2"/>
                </a:solidFill>
                <a:uFill>
                  <a:solidFill>
                    <a:schemeClr val="accent2"/>
                  </a:solidFill>
                </a:uFill>
              </a:rPr>
              <a:t>Vit</a:t>
            </a:r>
            <a:r>
              <a:rPr lang="en-GB" u="heavy" dirty="0" err="1">
                <a:solidFill>
                  <a:schemeClr val="tx2"/>
                </a:solidFill>
                <a:uFill>
                  <a:solidFill>
                    <a:schemeClr val="accent2"/>
                  </a:solidFill>
                </a:uFill>
              </a:rPr>
              <a:t>amins</a:t>
            </a:r>
            <a:endParaRPr lang="en-GB" u="heavy" dirty="0">
              <a:solidFill>
                <a:schemeClr val="tx2"/>
              </a:solidFill>
              <a:uFill>
                <a:solidFill>
                  <a:schemeClr val="accent2"/>
                </a:solidFill>
              </a:uFill>
            </a:endParaRPr>
          </a:p>
        </p:txBody>
      </p:sp>
      <p:sp>
        <p:nvSpPr>
          <p:cNvPr id="3" name="Content Placeholder 2"/>
          <p:cNvSpPr>
            <a:spLocks noGrp="1"/>
          </p:cNvSpPr>
          <p:nvPr>
            <p:ph idx="1"/>
          </p:nvPr>
        </p:nvSpPr>
        <p:spPr/>
        <p:txBody>
          <a:bodyPr>
            <a:normAutofit/>
          </a:bodyPr>
          <a:lstStyle/>
          <a:p>
            <a:pPr marL="0" indent="0" algn="just" rtl="1">
              <a:buNone/>
            </a:pPr>
            <a:r>
              <a:rPr lang="ar-AE" b="1" dirty="0" smtClean="0"/>
              <a:t>1-2-مركبات </a:t>
            </a:r>
            <a:r>
              <a:rPr lang="ar-AE" b="1" dirty="0"/>
              <a:t>فيتامين ب</a:t>
            </a:r>
            <a:r>
              <a:rPr lang="en-GB" b="1" dirty="0"/>
              <a:t> B complex  :</a:t>
            </a:r>
            <a:endParaRPr lang="en-GB" dirty="0"/>
          </a:p>
          <a:p>
            <a:pPr marL="0" indent="0" algn="just" rtl="1">
              <a:buNone/>
            </a:pPr>
            <a:r>
              <a:rPr lang="ar-AE" dirty="0"/>
              <a:t>هناك 12 نوع معروفة من فيتامين ب وتوجد غالبا مجتمعة ،ولكل نوع منها وظيفة معينة</a:t>
            </a:r>
            <a:r>
              <a:rPr lang="en-GB" dirty="0"/>
              <a:t> .</a:t>
            </a:r>
          </a:p>
          <a:p>
            <a:pPr marL="0" indent="0" algn="just" rtl="1">
              <a:buNone/>
            </a:pPr>
            <a:r>
              <a:rPr lang="ar-AE" b="1" dirty="0"/>
              <a:t>1-2-1-فيتامين</a:t>
            </a:r>
            <a:r>
              <a:rPr lang="en-GB" b="1" dirty="0"/>
              <a:t>B1 </a:t>
            </a:r>
            <a:r>
              <a:rPr lang="ar-AE" b="1" dirty="0"/>
              <a:t> (ثايمين) و فيتامين</a:t>
            </a:r>
            <a:r>
              <a:rPr lang="en-GB" b="1" dirty="0"/>
              <a:t> B2 </a:t>
            </a:r>
            <a:r>
              <a:rPr lang="ar-AE" b="1" dirty="0"/>
              <a:t>(الرايبوفلافين) : </a:t>
            </a:r>
            <a:endParaRPr lang="en-GB" dirty="0"/>
          </a:p>
          <a:p>
            <a:pPr marL="0" indent="0" algn="just" rtl="1">
              <a:buNone/>
            </a:pPr>
            <a:r>
              <a:rPr lang="ar-AE" b="1" dirty="0"/>
              <a:t>1-2-2-فيتامين ب6</a:t>
            </a:r>
            <a:r>
              <a:rPr lang="en-GB" b="1" dirty="0"/>
              <a:t>B</a:t>
            </a:r>
            <a:r>
              <a:rPr lang="ar-AE" b="1" dirty="0"/>
              <a:t> (بارادوكسين</a:t>
            </a:r>
            <a:r>
              <a:rPr lang="ar-AE" b="1" dirty="0" smtClean="0"/>
              <a:t>):</a:t>
            </a:r>
            <a:endParaRPr lang="en-GB" dirty="0" smtClean="0"/>
          </a:p>
          <a:p>
            <a:pPr marL="0" indent="0" algn="just" rtl="1">
              <a:buNone/>
            </a:pPr>
            <a:r>
              <a:rPr lang="ar-AE" b="1" dirty="0"/>
              <a:t>1-2-3-فيتامين 9</a:t>
            </a:r>
            <a:r>
              <a:rPr lang="en-GB" b="1" dirty="0"/>
              <a:t>B</a:t>
            </a:r>
            <a:r>
              <a:rPr lang="ar-AE" b="1" dirty="0"/>
              <a:t> (حمض الفوليك) </a:t>
            </a:r>
            <a:r>
              <a:rPr lang="ar-AE" b="1" dirty="0" smtClean="0"/>
              <a:t>:</a:t>
            </a:r>
            <a:endParaRPr lang="en-GB" dirty="0" smtClean="0"/>
          </a:p>
          <a:p>
            <a:pPr marL="0" indent="0" algn="just" rtl="1">
              <a:buNone/>
            </a:pPr>
            <a:r>
              <a:rPr lang="ar-AE" b="1" dirty="0"/>
              <a:t>1-2-4-فتيامين </a:t>
            </a:r>
            <a:r>
              <a:rPr lang="en-GB" b="1" dirty="0"/>
              <a:t>B12</a:t>
            </a:r>
            <a:r>
              <a:rPr lang="ar-AE" b="1" dirty="0"/>
              <a:t> (الكوبالمين) :</a:t>
            </a:r>
            <a:endParaRPr lang="en-GB" dirty="0"/>
          </a:p>
          <a:p>
            <a:pPr algn="just" rtl="1"/>
            <a:endParaRPr lang="en-GB" dirty="0"/>
          </a:p>
        </p:txBody>
      </p:sp>
    </p:spTree>
    <p:extLst>
      <p:ext uri="{BB962C8B-B14F-4D97-AF65-F5344CB8AC3E}">
        <p14:creationId xmlns:p14="http://schemas.microsoft.com/office/powerpoint/2010/main" val="59350305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a:t>تقسيم الأنزيمات</a:t>
            </a:r>
            <a:endParaRPr lang="en-GB" dirty="0"/>
          </a:p>
        </p:txBody>
      </p:sp>
      <p:sp>
        <p:nvSpPr>
          <p:cNvPr id="3" name="Content Placeholder 2"/>
          <p:cNvSpPr>
            <a:spLocks noGrp="1"/>
          </p:cNvSpPr>
          <p:nvPr>
            <p:ph idx="1"/>
          </p:nvPr>
        </p:nvSpPr>
        <p:spPr/>
        <p:txBody>
          <a:bodyPr>
            <a:normAutofit fontScale="85000" lnSpcReduction="20000"/>
          </a:bodyPr>
          <a:lstStyle/>
          <a:p>
            <a:pPr lvl="0" algn="just" rtl="1"/>
            <a:r>
              <a:rPr lang="ar-AE" smtClean="0"/>
              <a:t>تسمى </a:t>
            </a:r>
            <a:r>
              <a:rPr lang="ar-AE" dirty="0"/>
              <a:t>الأنزيمات بإضافة المقطع (يز) إلى المركب الذي تعمل عليه ، مثل : أنزيم السكريز واليورييز . </a:t>
            </a:r>
            <a:endParaRPr lang="en-GB" dirty="0"/>
          </a:p>
          <a:p>
            <a:pPr lvl="0" algn="just" rtl="1"/>
            <a:r>
              <a:rPr lang="ar-AE" dirty="0"/>
              <a:t>ويمكن أن يضاف المقطع (يز) إلى اسم التفاعل ، وفي هذه الحالة يرمز المسمى إلى مجموعة من الأنزيمات . مثل : أنزيمات الأكسدة والاختزال (أكسيديز) . </a:t>
            </a:r>
            <a:endParaRPr lang="en-GB" dirty="0"/>
          </a:p>
          <a:p>
            <a:pPr lvl="0" algn="just" rtl="1"/>
            <a:r>
              <a:rPr lang="ar-AE" dirty="0"/>
              <a:t>مع اكتشاف العديد من الأنزيمات تم إعطاؤها أرقاما معينة . هذه الأرقام مكونة من أربعة أرقام تدل على المجموعات التي تنتمي إليها . </a:t>
            </a:r>
            <a:endParaRPr lang="en-GB" dirty="0"/>
          </a:p>
          <a:p>
            <a:pPr lvl="0" algn="just" rtl="1"/>
            <a:r>
              <a:rPr lang="ar-AE" dirty="0"/>
              <a:t>مثلا : أنزيم الليبيز رقمه (3.1.1.3) . فالرقم الأول (3) يدل على أنزيمات التحلل المائي ،والرقم (1) يدل على الروابط التي يفككها وهي روابط الليستر ، والرقم (1) يدل على نوع روابط ليستر وهي الروابط الكاربوكسيل ، والرقم الأخير (3) يدل على مكانالليبيز بين الأنزيمات التي تحلل روابط الليستر الكاربوكسيلي . </a:t>
            </a:r>
            <a:endParaRPr lang="en-GB" dirty="0"/>
          </a:p>
        </p:txBody>
      </p:sp>
    </p:spTree>
    <p:extLst>
      <p:ext uri="{BB962C8B-B14F-4D97-AF65-F5344CB8AC3E}">
        <p14:creationId xmlns:p14="http://schemas.microsoft.com/office/powerpoint/2010/main" val="134778485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590800"/>
            <a:ext cx="8229600" cy="1143000"/>
          </a:xfrm>
        </p:spPr>
        <p:txBody>
          <a:bodyPr/>
          <a:lstStyle/>
          <a:p>
            <a:r>
              <a:rPr lang="ar-AE" dirty="0" smtClean="0"/>
              <a:t>انتهت المحاضرة </a:t>
            </a:r>
            <a:endParaRPr lang="en-GB" dirty="0"/>
          </a:p>
        </p:txBody>
      </p:sp>
    </p:spTree>
    <p:extLst>
      <p:ext uri="{BB962C8B-B14F-4D97-AF65-F5344CB8AC3E}">
        <p14:creationId xmlns:p14="http://schemas.microsoft.com/office/powerpoint/2010/main" val="36451682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41275">
            <a:solidFill>
              <a:schemeClr val="tx2"/>
            </a:solidFill>
          </a:ln>
        </p:spPr>
        <p:txBody>
          <a:bodyPr>
            <a:normAutofit fontScale="90000"/>
          </a:bodyPr>
          <a:lstStyle/>
          <a:p>
            <a:r>
              <a:rPr lang="ar-AE" u="heavy" dirty="0">
                <a:solidFill>
                  <a:schemeClr val="tx2"/>
                </a:solidFill>
                <a:uFill>
                  <a:solidFill>
                    <a:schemeClr val="accent2"/>
                  </a:solidFill>
                </a:uFill>
              </a:rPr>
              <a:t>الفيتامينات </a:t>
            </a:r>
            <a:br>
              <a:rPr lang="ar-AE" u="heavy" dirty="0">
                <a:solidFill>
                  <a:schemeClr val="tx2"/>
                </a:solidFill>
                <a:uFill>
                  <a:solidFill>
                    <a:schemeClr val="accent2"/>
                  </a:solidFill>
                </a:uFill>
              </a:rPr>
            </a:br>
            <a:r>
              <a:rPr lang="fr-FR" u="heavy" dirty="0">
                <a:solidFill>
                  <a:schemeClr val="tx2"/>
                </a:solidFill>
                <a:uFill>
                  <a:solidFill>
                    <a:schemeClr val="accent2"/>
                  </a:solidFill>
                </a:uFill>
              </a:rPr>
              <a:t>Vit</a:t>
            </a:r>
            <a:r>
              <a:rPr lang="en-GB" u="heavy" dirty="0" err="1">
                <a:solidFill>
                  <a:schemeClr val="tx2"/>
                </a:solidFill>
                <a:uFill>
                  <a:solidFill>
                    <a:schemeClr val="accent2"/>
                  </a:solidFill>
                </a:uFill>
              </a:rPr>
              <a:t>amins</a:t>
            </a:r>
            <a:endParaRPr lang="en-GB" u="heavy" dirty="0">
              <a:solidFill>
                <a:schemeClr val="tx2"/>
              </a:solidFill>
              <a:uFill>
                <a:solidFill>
                  <a:schemeClr val="accent2"/>
                </a:solidFill>
              </a:uFill>
            </a:endParaRPr>
          </a:p>
        </p:txBody>
      </p:sp>
      <p:sp>
        <p:nvSpPr>
          <p:cNvPr id="3" name="Content Placeholder 2"/>
          <p:cNvSpPr>
            <a:spLocks noGrp="1"/>
          </p:cNvSpPr>
          <p:nvPr>
            <p:ph idx="1"/>
          </p:nvPr>
        </p:nvSpPr>
        <p:spPr/>
        <p:txBody>
          <a:bodyPr>
            <a:normAutofit fontScale="92500" lnSpcReduction="20000"/>
          </a:bodyPr>
          <a:lstStyle/>
          <a:p>
            <a:pPr marL="0" indent="0" algn="just" rtl="1">
              <a:buNone/>
            </a:pPr>
            <a:r>
              <a:rPr lang="ar-AE" b="1" u="sng" dirty="0"/>
              <a:t>1-2-1-فيتامين</a:t>
            </a:r>
            <a:r>
              <a:rPr lang="en-GB" b="1" u="sng" dirty="0"/>
              <a:t>B1 </a:t>
            </a:r>
            <a:r>
              <a:rPr lang="ar-AE" b="1" u="sng" dirty="0"/>
              <a:t> (ثايمين) و فيتامين</a:t>
            </a:r>
            <a:r>
              <a:rPr lang="en-GB" b="1" u="sng" dirty="0"/>
              <a:t> B2 </a:t>
            </a:r>
            <a:r>
              <a:rPr lang="ar-AE" b="1" u="sng" dirty="0"/>
              <a:t>(الرايبوفلافين) : </a:t>
            </a:r>
            <a:endParaRPr lang="en-GB" u="sng" dirty="0"/>
          </a:p>
          <a:p>
            <a:pPr lvl="0" algn="just" rtl="1"/>
            <a:r>
              <a:rPr lang="ar-AE" dirty="0"/>
              <a:t>توجد هذه الفيتامينات في الكبد والخميرة والبيض والحليب والحبوب</a:t>
            </a:r>
            <a:r>
              <a:rPr lang="en-GB" dirty="0"/>
              <a:t> . </a:t>
            </a:r>
          </a:p>
          <a:p>
            <a:pPr lvl="0" algn="just" rtl="1"/>
            <a:r>
              <a:rPr lang="ar-AE" dirty="0"/>
              <a:t>يعمل الثايمين والرايبوفلافين – فيتامين</a:t>
            </a:r>
            <a:r>
              <a:rPr lang="en-GB" dirty="0"/>
              <a:t> (B1 – B2) - </a:t>
            </a:r>
            <a:r>
              <a:rPr lang="ar-AE" dirty="0"/>
              <a:t>كقرين أنزيمي لبعض الأنزيمات  الضرورية لعمل العضلات والقلب والأعصاب</a:t>
            </a:r>
            <a:r>
              <a:rPr lang="en-GB" dirty="0"/>
              <a:t> .</a:t>
            </a:r>
          </a:p>
          <a:p>
            <a:pPr lvl="0" algn="just" rtl="1"/>
            <a:r>
              <a:rPr lang="ar-AE" dirty="0"/>
              <a:t>نقص فيتايمن</a:t>
            </a:r>
            <a:r>
              <a:rPr lang="en-GB" dirty="0"/>
              <a:t> B1 </a:t>
            </a:r>
            <a:r>
              <a:rPr lang="ar-AE" dirty="0"/>
              <a:t>(الثايمين) يؤدي إلى مرض البريبري وهو مرض يؤدي إلى تضخم الأعصاب وضعف العضلات وشلل الأطراف</a:t>
            </a:r>
            <a:r>
              <a:rPr lang="en-GB" dirty="0"/>
              <a:t>.</a:t>
            </a:r>
          </a:p>
          <a:p>
            <a:pPr lvl="0" algn="just" rtl="1"/>
            <a:r>
              <a:rPr lang="ar-AE" dirty="0"/>
              <a:t>نقص فيتامين</a:t>
            </a:r>
            <a:r>
              <a:rPr lang="en-GB" dirty="0"/>
              <a:t> B2 </a:t>
            </a:r>
            <a:r>
              <a:rPr lang="ar-AE" dirty="0"/>
              <a:t>(رايبوفلافين) يؤدي إلى تشققات في الجلد وضعف قدرة العين على الإبصار</a:t>
            </a:r>
            <a:r>
              <a:rPr lang="en-GB" dirty="0"/>
              <a:t> .</a:t>
            </a:r>
          </a:p>
          <a:p>
            <a:pPr marL="0" indent="0" algn="just" rtl="1">
              <a:buNone/>
            </a:pPr>
            <a:endParaRPr lang="en-GB" dirty="0"/>
          </a:p>
        </p:txBody>
      </p:sp>
    </p:spTree>
    <p:extLst>
      <p:ext uri="{BB962C8B-B14F-4D97-AF65-F5344CB8AC3E}">
        <p14:creationId xmlns:p14="http://schemas.microsoft.com/office/powerpoint/2010/main" val="5935030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41275">
            <a:solidFill>
              <a:schemeClr val="tx2"/>
            </a:solidFill>
          </a:ln>
        </p:spPr>
        <p:txBody>
          <a:bodyPr>
            <a:normAutofit fontScale="90000"/>
          </a:bodyPr>
          <a:lstStyle/>
          <a:p>
            <a:r>
              <a:rPr lang="ar-AE" u="heavy" dirty="0">
                <a:solidFill>
                  <a:schemeClr val="tx2"/>
                </a:solidFill>
                <a:uFill>
                  <a:solidFill>
                    <a:schemeClr val="accent2"/>
                  </a:solidFill>
                </a:uFill>
              </a:rPr>
              <a:t>الفيتامينات </a:t>
            </a:r>
            <a:br>
              <a:rPr lang="ar-AE" u="heavy" dirty="0">
                <a:solidFill>
                  <a:schemeClr val="tx2"/>
                </a:solidFill>
                <a:uFill>
                  <a:solidFill>
                    <a:schemeClr val="accent2"/>
                  </a:solidFill>
                </a:uFill>
              </a:rPr>
            </a:br>
            <a:r>
              <a:rPr lang="fr-FR" u="heavy" dirty="0">
                <a:solidFill>
                  <a:schemeClr val="tx2"/>
                </a:solidFill>
                <a:uFill>
                  <a:solidFill>
                    <a:schemeClr val="accent2"/>
                  </a:solidFill>
                </a:uFill>
              </a:rPr>
              <a:t>Vit</a:t>
            </a:r>
            <a:r>
              <a:rPr lang="en-GB" u="heavy" dirty="0" err="1">
                <a:solidFill>
                  <a:schemeClr val="tx2"/>
                </a:solidFill>
                <a:uFill>
                  <a:solidFill>
                    <a:schemeClr val="accent2"/>
                  </a:solidFill>
                </a:uFill>
              </a:rPr>
              <a:t>amins</a:t>
            </a:r>
            <a:endParaRPr lang="en-GB" u="heavy" dirty="0">
              <a:solidFill>
                <a:schemeClr val="tx2"/>
              </a:solidFill>
              <a:uFill>
                <a:solidFill>
                  <a:schemeClr val="accent2"/>
                </a:solidFill>
              </a:uFill>
            </a:endParaRPr>
          </a:p>
        </p:txBody>
      </p:sp>
      <p:sp>
        <p:nvSpPr>
          <p:cNvPr id="3" name="Content Placeholder 2"/>
          <p:cNvSpPr>
            <a:spLocks noGrp="1"/>
          </p:cNvSpPr>
          <p:nvPr>
            <p:ph idx="1"/>
          </p:nvPr>
        </p:nvSpPr>
        <p:spPr/>
        <p:txBody>
          <a:bodyPr>
            <a:normAutofit fontScale="92500" lnSpcReduction="20000"/>
          </a:bodyPr>
          <a:lstStyle/>
          <a:p>
            <a:pPr algn="just" rtl="1"/>
            <a:r>
              <a:rPr lang="ar-AE" b="1" dirty="0"/>
              <a:t>1-2-2-فيتامين ب6</a:t>
            </a:r>
            <a:r>
              <a:rPr lang="en-GB" b="1" dirty="0"/>
              <a:t>B</a:t>
            </a:r>
            <a:r>
              <a:rPr lang="ar-AE" b="1" dirty="0"/>
              <a:t> (بارادوكسين):</a:t>
            </a:r>
            <a:endParaRPr lang="en-GB" dirty="0"/>
          </a:p>
          <a:p>
            <a:pPr lvl="0" algn="just" rtl="1"/>
            <a:r>
              <a:rPr lang="ar-AE" dirty="0"/>
              <a:t>يساعد هذا الفيتامين في عمليات التمثيل الغذائي للبروتين ،ويساعد في إنتاج كريات الدم الحمراء ،والحفاظ على سلامة الجهاز العصبي وأجزاء من جهاز المناعة .</a:t>
            </a:r>
            <a:endParaRPr lang="en-GB" dirty="0"/>
          </a:p>
          <a:p>
            <a:pPr lvl="0" algn="just" rtl="1"/>
            <a:r>
              <a:rPr lang="ar-AE" dirty="0"/>
              <a:t>يتوفر فيتامين </a:t>
            </a:r>
            <a:r>
              <a:rPr lang="en-GB" dirty="0"/>
              <a:t>B6</a:t>
            </a:r>
            <a:r>
              <a:rPr lang="ar-AE" dirty="0"/>
              <a:t> في الكبد والأسماك بكميات كبيرة .</a:t>
            </a:r>
            <a:endParaRPr lang="en-GB" dirty="0"/>
          </a:p>
          <a:p>
            <a:pPr lvl="0" algn="just" rtl="1"/>
            <a:r>
              <a:rPr lang="ar-AE" dirty="0"/>
              <a:t>نقص فيتامين </a:t>
            </a:r>
            <a:r>
              <a:rPr lang="en-GB" dirty="0"/>
              <a:t>B6</a:t>
            </a:r>
            <a:r>
              <a:rPr lang="ar-AE" dirty="0"/>
              <a:t> يؤدي إلى فقر الدم حيث أنه يرتبط بإنتاج كريات الدم الحمراء .</a:t>
            </a:r>
            <a:endParaRPr lang="en-GB" dirty="0"/>
          </a:p>
          <a:p>
            <a:pPr lvl="0" algn="just" rtl="1"/>
            <a:r>
              <a:rPr lang="ar-AE" dirty="0"/>
              <a:t>ويؤدي نقص الفتيامين إلى تقرحات الجلد .</a:t>
            </a:r>
            <a:endParaRPr lang="en-GB" dirty="0"/>
          </a:p>
          <a:p>
            <a:pPr lvl="0" algn="just" rtl="1"/>
            <a:r>
              <a:rPr lang="ar-AE" dirty="0"/>
              <a:t>ومن آثار نقص الفيتامين أيضا الإصابة بالاكتئاب .</a:t>
            </a:r>
            <a:endParaRPr lang="en-GB" dirty="0"/>
          </a:p>
          <a:p>
            <a:pPr lvl="0" algn="just" rtl="1"/>
            <a:r>
              <a:rPr lang="ar-AE" dirty="0"/>
              <a:t>ويؤثر نقص الفيتامين على الوظائف المعرفية .</a:t>
            </a:r>
            <a:endParaRPr lang="en-GB" dirty="0"/>
          </a:p>
          <a:p>
            <a:pPr marL="0" indent="0" algn="just" rtl="1">
              <a:buNone/>
            </a:pPr>
            <a:endParaRPr lang="en-GB" dirty="0"/>
          </a:p>
        </p:txBody>
      </p:sp>
    </p:spTree>
    <p:extLst>
      <p:ext uri="{BB962C8B-B14F-4D97-AF65-F5344CB8AC3E}">
        <p14:creationId xmlns:p14="http://schemas.microsoft.com/office/powerpoint/2010/main" val="5935030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41275">
            <a:solidFill>
              <a:schemeClr val="tx2"/>
            </a:solidFill>
          </a:ln>
        </p:spPr>
        <p:txBody>
          <a:bodyPr>
            <a:normAutofit fontScale="90000"/>
          </a:bodyPr>
          <a:lstStyle/>
          <a:p>
            <a:r>
              <a:rPr lang="ar-AE" u="heavy" dirty="0">
                <a:solidFill>
                  <a:schemeClr val="tx2"/>
                </a:solidFill>
                <a:uFill>
                  <a:solidFill>
                    <a:schemeClr val="accent2"/>
                  </a:solidFill>
                </a:uFill>
              </a:rPr>
              <a:t>الفيتامينات </a:t>
            </a:r>
            <a:br>
              <a:rPr lang="ar-AE" u="heavy" dirty="0">
                <a:solidFill>
                  <a:schemeClr val="tx2"/>
                </a:solidFill>
                <a:uFill>
                  <a:solidFill>
                    <a:schemeClr val="accent2"/>
                  </a:solidFill>
                </a:uFill>
              </a:rPr>
            </a:br>
            <a:r>
              <a:rPr lang="fr-FR" u="heavy" dirty="0">
                <a:solidFill>
                  <a:schemeClr val="tx2"/>
                </a:solidFill>
                <a:uFill>
                  <a:solidFill>
                    <a:schemeClr val="accent2"/>
                  </a:solidFill>
                </a:uFill>
              </a:rPr>
              <a:t>Vit</a:t>
            </a:r>
            <a:r>
              <a:rPr lang="en-GB" u="heavy" dirty="0" err="1">
                <a:solidFill>
                  <a:schemeClr val="tx2"/>
                </a:solidFill>
                <a:uFill>
                  <a:solidFill>
                    <a:schemeClr val="accent2"/>
                  </a:solidFill>
                </a:uFill>
              </a:rPr>
              <a:t>amins</a:t>
            </a:r>
            <a:endParaRPr lang="en-GB" u="heavy" dirty="0">
              <a:solidFill>
                <a:schemeClr val="tx2"/>
              </a:solidFill>
              <a:uFill>
                <a:solidFill>
                  <a:schemeClr val="accent2"/>
                </a:solidFill>
              </a:uFill>
            </a:endParaRPr>
          </a:p>
        </p:txBody>
      </p:sp>
      <p:sp>
        <p:nvSpPr>
          <p:cNvPr id="3" name="Content Placeholder 2"/>
          <p:cNvSpPr>
            <a:spLocks noGrp="1"/>
          </p:cNvSpPr>
          <p:nvPr>
            <p:ph idx="1"/>
          </p:nvPr>
        </p:nvSpPr>
        <p:spPr/>
        <p:txBody>
          <a:bodyPr>
            <a:normAutofit fontScale="92500" lnSpcReduction="10000"/>
          </a:bodyPr>
          <a:lstStyle/>
          <a:p>
            <a:pPr marL="0" indent="0" algn="just" rtl="1">
              <a:buNone/>
            </a:pPr>
            <a:r>
              <a:rPr lang="ar-AE" b="1" u="sng" dirty="0"/>
              <a:t>1-2-3-فيتامين 9</a:t>
            </a:r>
            <a:r>
              <a:rPr lang="en-GB" b="1" u="sng" dirty="0"/>
              <a:t>B</a:t>
            </a:r>
            <a:r>
              <a:rPr lang="ar-AE" b="1" u="sng" dirty="0"/>
              <a:t> (حمض الفوليك) :</a:t>
            </a:r>
            <a:endParaRPr lang="en-GB" u="sng" dirty="0"/>
          </a:p>
          <a:p>
            <a:pPr lvl="0" algn="just" rtl="1"/>
            <a:r>
              <a:rPr lang="ar-AE" dirty="0"/>
              <a:t>يساعد في إنتاج كريات الدم الحمراء ،ويساعد في الحفاظ على </a:t>
            </a:r>
            <a:r>
              <a:rPr lang="en-GB" dirty="0"/>
              <a:t>DNA</a:t>
            </a:r>
            <a:r>
              <a:rPr lang="ar-AE" dirty="0"/>
              <a:t> في نواة الخلية .</a:t>
            </a:r>
            <a:endParaRPr lang="en-GB" dirty="0"/>
          </a:p>
          <a:p>
            <a:pPr lvl="0" algn="just" rtl="1"/>
            <a:r>
              <a:rPr lang="ar-AE" dirty="0"/>
              <a:t>يوجد فيتامين </a:t>
            </a:r>
            <a:r>
              <a:rPr lang="en-GB" dirty="0"/>
              <a:t>B9</a:t>
            </a:r>
            <a:r>
              <a:rPr lang="ar-AE" dirty="0"/>
              <a:t> في الكبد والخضروات والقمح والحمضيات .</a:t>
            </a:r>
            <a:endParaRPr lang="en-GB" dirty="0"/>
          </a:p>
          <a:p>
            <a:pPr lvl="0" algn="just" rtl="1"/>
            <a:r>
              <a:rPr lang="ar-AE" dirty="0"/>
              <a:t>نقص فيتامين </a:t>
            </a:r>
            <a:r>
              <a:rPr lang="en-GB" dirty="0"/>
              <a:t>B9 </a:t>
            </a:r>
            <a:r>
              <a:rPr lang="ar-AE" dirty="0"/>
              <a:t> يؤدي إلى الأنيميا (فقر الدم) والذي يؤدي إلى التعب المستمر وقصر النفس وعدم القدرة على ممارسة الأنشطة الحركية ،والصداع المستمر وعدم القدرة على التركيز .</a:t>
            </a:r>
            <a:endParaRPr lang="en-GB" dirty="0"/>
          </a:p>
          <a:p>
            <a:pPr lvl="0" algn="just" rtl="1"/>
            <a:r>
              <a:rPr lang="ar-AE" dirty="0"/>
              <a:t>المرأة الحامل تحتاج تناول كميات أكبر من حمض الفوليك ونقصه يسبب أضرار على الجهاز العصبي للجنين .</a:t>
            </a:r>
            <a:endParaRPr lang="en-GB" dirty="0"/>
          </a:p>
          <a:p>
            <a:pPr marL="0" indent="0" algn="just" rtl="1">
              <a:buNone/>
            </a:pPr>
            <a:endParaRPr lang="en-GB" dirty="0"/>
          </a:p>
        </p:txBody>
      </p:sp>
    </p:spTree>
    <p:extLst>
      <p:ext uri="{BB962C8B-B14F-4D97-AF65-F5344CB8AC3E}">
        <p14:creationId xmlns:p14="http://schemas.microsoft.com/office/powerpoint/2010/main" val="19206214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707</TotalTime>
  <Words>3204</Words>
  <Application>Microsoft Office PowerPoint</Application>
  <PresentationFormat>On-screen Show (4:3)</PresentationFormat>
  <Paragraphs>374</Paragraphs>
  <Slides>61</Slides>
  <Notes>37</Notes>
  <HiddenSlides>0</HiddenSlides>
  <MMClips>0</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Office Theme</vt:lpstr>
      <vt:lpstr>المواد العضوية </vt:lpstr>
      <vt:lpstr>أهداف المحاضرة </vt:lpstr>
      <vt:lpstr>الفيتامينات  Vitamins</vt:lpstr>
      <vt:lpstr>الفيتامينات  Vitamins</vt:lpstr>
      <vt:lpstr>الفيتامينات  Vitamins</vt:lpstr>
      <vt:lpstr>الفيتامينات  Vitamins</vt:lpstr>
      <vt:lpstr>الفيتامينات  Vitamins</vt:lpstr>
      <vt:lpstr>الفيتامينات  Vitamins</vt:lpstr>
      <vt:lpstr>الفيتامينات  Vitamins</vt:lpstr>
      <vt:lpstr>الفيتامينات  Vitamins</vt:lpstr>
      <vt:lpstr>الفيتامينات  Vitamins</vt:lpstr>
      <vt:lpstr>الفيتامينات  Vitamins</vt:lpstr>
      <vt:lpstr>الفيتامينات  Vitamins</vt:lpstr>
      <vt:lpstr>الفيتامينات  Vitamins</vt:lpstr>
      <vt:lpstr>البروتينات  Proteins</vt:lpstr>
      <vt:lpstr>أهداف المحاضرة </vt:lpstr>
      <vt:lpstr>تعريف البروتينات </vt:lpstr>
      <vt:lpstr>تعريف البروتين </vt:lpstr>
      <vt:lpstr>الأحماض الأمينية </vt:lpstr>
      <vt:lpstr>Stereochemistry of -amino acids</vt:lpstr>
      <vt:lpstr>Structure of -amino acids</vt:lpstr>
      <vt:lpstr>PowerPoint Presentation</vt:lpstr>
      <vt:lpstr>املئي الفراغات في الرسم التالي  </vt:lpstr>
      <vt:lpstr>تعبئة الفراغات </vt:lpstr>
      <vt:lpstr>الأحماض الأمينية </vt:lpstr>
      <vt:lpstr>الأحماض الأمينية </vt:lpstr>
      <vt:lpstr>حاجة الجسم للبروتين </vt:lpstr>
      <vt:lpstr>الأحماض الأمينية </vt:lpstr>
      <vt:lpstr>تركيب البروتين  Protein Structure </vt:lpstr>
      <vt:lpstr>السلاسل الحمضية الأمينية </vt:lpstr>
      <vt:lpstr>سلاسلا الأحماض الأمينية </vt:lpstr>
      <vt:lpstr>مقارنة بين الأحماض الأمينية والقاعدية </vt:lpstr>
      <vt:lpstr>PowerPoint Presentation</vt:lpstr>
      <vt:lpstr>وظائف البروتين  Protein Functions</vt:lpstr>
      <vt:lpstr>من أمثلة وظائف البروتين في الجسم </vt:lpstr>
      <vt:lpstr>مسخ البروتين  Denaturation of Protein </vt:lpstr>
      <vt:lpstr>العوامل المؤثرة على الدنترة </vt:lpstr>
      <vt:lpstr>العوامل المؤثرة في الدنترة </vt:lpstr>
      <vt:lpstr>العوامل المؤثرة في الدنترة </vt:lpstr>
      <vt:lpstr>العوامل المؤثرة في الدنترة </vt:lpstr>
      <vt:lpstr>العوامل المؤثرة في الدنترة </vt:lpstr>
      <vt:lpstr>العوامل المؤثرة في دنترة البروتين </vt:lpstr>
      <vt:lpstr>الأنزيمات </vt:lpstr>
      <vt:lpstr>الأنزيمات  Enzymes  </vt:lpstr>
      <vt:lpstr>الأنزيمات  Enzymes  </vt:lpstr>
      <vt:lpstr>الأنزيمات  Enzymes  </vt:lpstr>
      <vt:lpstr>الأنزيمات  Enzymes  </vt:lpstr>
      <vt:lpstr>الأنزيمات  Enzymes  </vt:lpstr>
      <vt:lpstr>الأنزيمات  Enzymes  </vt:lpstr>
      <vt:lpstr>الأنزيمات  Enzymes  </vt:lpstr>
      <vt:lpstr>الأنزيمات  Enzymes  </vt:lpstr>
      <vt:lpstr>الأنزيمات  Enzymes  </vt:lpstr>
      <vt:lpstr>الأنزيمات  Enzymes  </vt:lpstr>
      <vt:lpstr>PowerPoint Presentation</vt:lpstr>
      <vt:lpstr>الأنزيمات  Enzymes  </vt:lpstr>
      <vt:lpstr>الأنزيمات  Enzymes  </vt:lpstr>
      <vt:lpstr>الأنزيمات  Enzymes  </vt:lpstr>
      <vt:lpstr>الأنزيمات  Enzymes  </vt:lpstr>
      <vt:lpstr>الأنزيمات  Enzymes  </vt:lpstr>
      <vt:lpstr>تقسيم الأنزيمات</vt:lpstr>
      <vt:lpstr>انتهت المحاضرة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Sumyah</dc:creator>
  <cp:lastModifiedBy>Sumyah</cp:lastModifiedBy>
  <cp:revision>91</cp:revision>
  <dcterms:created xsi:type="dcterms:W3CDTF">2006-08-16T00:00:00Z</dcterms:created>
  <dcterms:modified xsi:type="dcterms:W3CDTF">2015-04-19T05:54:04Z</dcterms:modified>
</cp:coreProperties>
</file>