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08" r:id="rId3"/>
    <p:sldId id="257" r:id="rId4"/>
    <p:sldId id="258" r:id="rId5"/>
    <p:sldId id="259" r:id="rId6"/>
    <p:sldId id="279" r:id="rId7"/>
    <p:sldId id="301" r:id="rId8"/>
    <p:sldId id="300" r:id="rId9"/>
    <p:sldId id="346" r:id="rId10"/>
    <p:sldId id="345" r:id="rId11"/>
    <p:sldId id="347" r:id="rId12"/>
    <p:sldId id="281" r:id="rId13"/>
    <p:sldId id="305" r:id="rId14"/>
    <p:sldId id="306" r:id="rId15"/>
    <p:sldId id="282" r:id="rId16"/>
    <p:sldId id="283" r:id="rId17"/>
    <p:sldId id="284" r:id="rId18"/>
    <p:sldId id="285" r:id="rId19"/>
    <p:sldId id="286" r:id="rId20"/>
    <p:sldId id="322" r:id="rId21"/>
    <p:sldId id="287" r:id="rId22"/>
    <p:sldId id="323" r:id="rId23"/>
    <p:sldId id="288" r:id="rId24"/>
    <p:sldId id="289" r:id="rId25"/>
    <p:sldId id="290" r:id="rId26"/>
    <p:sldId id="324" r:id="rId27"/>
    <p:sldId id="326" r:id="rId28"/>
    <p:sldId id="327" r:id="rId29"/>
    <p:sldId id="291" r:id="rId30"/>
    <p:sldId id="329" r:id="rId31"/>
    <p:sldId id="328" r:id="rId32"/>
    <p:sldId id="330" r:id="rId33"/>
    <p:sldId id="331" r:id="rId34"/>
    <p:sldId id="332" r:id="rId35"/>
    <p:sldId id="333" r:id="rId36"/>
    <p:sldId id="334" r:id="rId37"/>
    <p:sldId id="335" r:id="rId38"/>
    <p:sldId id="336" r:id="rId39"/>
    <p:sldId id="337" r:id="rId40"/>
    <p:sldId id="338" r:id="rId41"/>
    <p:sldId id="348" r:id="rId42"/>
    <p:sldId id="339" r:id="rId43"/>
    <p:sldId id="340" r:id="rId44"/>
    <p:sldId id="341" r:id="rId45"/>
    <p:sldId id="342" r:id="rId46"/>
    <p:sldId id="343" r:id="rId47"/>
    <p:sldId id="344" r:id="rId48"/>
    <p:sldId id="29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8E289-C2E2-4606-9443-13C8845007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7205C744-DD4B-460D-BFC9-71AE6BA247DD}">
      <dgm:prSet phldrT="[Text]"/>
      <dgm:spPr/>
      <dgm:t>
        <a:bodyPr/>
        <a:lstStyle/>
        <a:p>
          <a:r>
            <a:rPr lang="ar-AE" dirty="0" smtClean="0"/>
            <a:t>العوامل المثرة على الدنترة </a:t>
          </a:r>
          <a:endParaRPr lang="en-GB" dirty="0"/>
        </a:p>
      </dgm:t>
    </dgm:pt>
    <dgm:pt modelId="{761A4839-A826-4682-A901-E846C3EBF6EA}" type="parTrans" cxnId="{FCB1EA9E-FA27-42DC-AD87-5794E00E53FA}">
      <dgm:prSet/>
      <dgm:spPr/>
      <dgm:t>
        <a:bodyPr/>
        <a:lstStyle/>
        <a:p>
          <a:endParaRPr lang="en-GB"/>
        </a:p>
      </dgm:t>
    </dgm:pt>
    <dgm:pt modelId="{DE3E982C-9D42-4CFE-926A-F66A8C53034F}" type="sibTrans" cxnId="{FCB1EA9E-FA27-42DC-AD87-5794E00E53FA}">
      <dgm:prSet/>
      <dgm:spPr/>
      <dgm:t>
        <a:bodyPr/>
        <a:lstStyle/>
        <a:p>
          <a:endParaRPr lang="en-GB"/>
        </a:p>
      </dgm:t>
    </dgm:pt>
    <dgm:pt modelId="{40CBA608-57F9-4E60-BEF7-713C9509E9C8}">
      <dgm:prSet phldrT="[Text]"/>
      <dgm:spPr/>
      <dgm:t>
        <a:bodyPr/>
        <a:lstStyle/>
        <a:p>
          <a:r>
            <a:rPr lang="ar-AE" dirty="0" smtClean="0"/>
            <a:t>المذيبات العضوية </a:t>
          </a:r>
          <a:endParaRPr lang="en-GB" dirty="0"/>
        </a:p>
      </dgm:t>
    </dgm:pt>
    <dgm:pt modelId="{D5550D37-36A6-4B36-8CA0-4CD43244CBD7}" type="parTrans" cxnId="{53503B39-4AF9-4CAF-8662-88D3E5316670}">
      <dgm:prSet/>
      <dgm:spPr/>
      <dgm:t>
        <a:bodyPr/>
        <a:lstStyle/>
        <a:p>
          <a:endParaRPr lang="en-GB"/>
        </a:p>
      </dgm:t>
    </dgm:pt>
    <dgm:pt modelId="{FEEF154F-2FBB-4562-84F4-80D09383B51E}" type="sibTrans" cxnId="{53503B39-4AF9-4CAF-8662-88D3E5316670}">
      <dgm:prSet/>
      <dgm:spPr/>
      <dgm:t>
        <a:bodyPr/>
        <a:lstStyle/>
        <a:p>
          <a:endParaRPr lang="en-GB"/>
        </a:p>
      </dgm:t>
    </dgm:pt>
    <dgm:pt modelId="{AE8275BB-6876-4000-949D-E7323AEF5A90}">
      <dgm:prSet/>
      <dgm:spPr/>
      <dgm:t>
        <a:bodyPr/>
        <a:lstStyle/>
        <a:p>
          <a:r>
            <a:rPr lang="ar-AE" dirty="0" smtClean="0"/>
            <a:t>الأملاح والمعادن الثقيلة </a:t>
          </a:r>
          <a:endParaRPr lang="en-GB" dirty="0"/>
        </a:p>
      </dgm:t>
    </dgm:pt>
    <dgm:pt modelId="{7947E871-6FD1-482A-9630-33EA95FC59CB}" type="parTrans" cxnId="{A21B0856-3BAC-4283-B065-A4EFCFCFDCFC}">
      <dgm:prSet/>
      <dgm:spPr/>
      <dgm:t>
        <a:bodyPr/>
        <a:lstStyle/>
        <a:p>
          <a:endParaRPr lang="en-GB"/>
        </a:p>
      </dgm:t>
    </dgm:pt>
    <dgm:pt modelId="{920A25FE-4305-446D-A368-D30DB5A4B893}" type="sibTrans" cxnId="{A21B0856-3BAC-4283-B065-A4EFCFCFDCFC}">
      <dgm:prSet/>
      <dgm:spPr/>
      <dgm:t>
        <a:bodyPr/>
        <a:lstStyle/>
        <a:p>
          <a:endParaRPr lang="en-GB"/>
        </a:p>
      </dgm:t>
    </dgm:pt>
    <dgm:pt modelId="{89F67E07-D384-439B-AA33-E003C3710D18}">
      <dgm:prSet/>
      <dgm:spPr/>
      <dgm:t>
        <a:bodyPr/>
        <a:lstStyle/>
        <a:p>
          <a:r>
            <a:rPr lang="ar-AE" dirty="0" smtClean="0"/>
            <a:t>الأحماض والقواعد القوية</a:t>
          </a:r>
          <a:endParaRPr lang="en-GB" dirty="0"/>
        </a:p>
      </dgm:t>
    </dgm:pt>
    <dgm:pt modelId="{AD54CB4D-7199-4F7B-8E05-DE2A18CCC20E}" type="parTrans" cxnId="{19313B10-EA79-43EB-9A60-725C3AF3159A}">
      <dgm:prSet/>
      <dgm:spPr/>
      <dgm:t>
        <a:bodyPr/>
        <a:lstStyle/>
        <a:p>
          <a:endParaRPr lang="en-GB"/>
        </a:p>
      </dgm:t>
    </dgm:pt>
    <dgm:pt modelId="{11FE7759-DD64-4312-AF08-16FD64991396}" type="sibTrans" cxnId="{19313B10-EA79-43EB-9A60-725C3AF3159A}">
      <dgm:prSet/>
      <dgm:spPr/>
      <dgm:t>
        <a:bodyPr/>
        <a:lstStyle/>
        <a:p>
          <a:endParaRPr lang="en-GB"/>
        </a:p>
      </dgm:t>
    </dgm:pt>
    <dgm:pt modelId="{22338E1F-89E5-4E31-AEF9-4D88E69C9161}">
      <dgm:prSet/>
      <dgm:spPr/>
      <dgm:t>
        <a:bodyPr/>
        <a:lstStyle/>
        <a:p>
          <a:r>
            <a:rPr lang="ar-AE" dirty="0" smtClean="0"/>
            <a:t>الحرارة</a:t>
          </a:r>
          <a:endParaRPr lang="en-GB" dirty="0"/>
        </a:p>
      </dgm:t>
    </dgm:pt>
    <dgm:pt modelId="{33ECF660-8E95-4F3B-905D-7FEDFBE98B55}" type="parTrans" cxnId="{FEC1224C-C879-4C4B-8E4B-43066773C52F}">
      <dgm:prSet/>
      <dgm:spPr/>
      <dgm:t>
        <a:bodyPr/>
        <a:lstStyle/>
        <a:p>
          <a:endParaRPr lang="en-GB"/>
        </a:p>
      </dgm:t>
    </dgm:pt>
    <dgm:pt modelId="{FE9C805B-8CF0-4990-AFC2-2E9A1FE1492A}" type="sibTrans" cxnId="{FEC1224C-C879-4C4B-8E4B-43066773C52F}">
      <dgm:prSet/>
      <dgm:spPr/>
      <dgm:t>
        <a:bodyPr/>
        <a:lstStyle/>
        <a:p>
          <a:endParaRPr lang="en-GB"/>
        </a:p>
      </dgm:t>
    </dgm:pt>
    <dgm:pt modelId="{F97221C3-7750-4194-8F19-FD0B957A71C3}" type="pres">
      <dgm:prSet presAssocID="{1E78E289-C2E2-4606-9443-13C88450076E}" presName="hierChild1" presStyleCnt="0">
        <dgm:presLayoutVars>
          <dgm:chPref val="1"/>
          <dgm:dir/>
          <dgm:animOne val="branch"/>
          <dgm:animLvl val="lvl"/>
          <dgm:resizeHandles/>
        </dgm:presLayoutVars>
      </dgm:prSet>
      <dgm:spPr/>
      <dgm:t>
        <a:bodyPr/>
        <a:lstStyle/>
        <a:p>
          <a:endParaRPr lang="en-GB"/>
        </a:p>
      </dgm:t>
    </dgm:pt>
    <dgm:pt modelId="{1B08DCD2-9C4F-41A7-9309-A451259DD4AD}" type="pres">
      <dgm:prSet presAssocID="{7205C744-DD4B-460D-BFC9-71AE6BA247DD}" presName="hierRoot1" presStyleCnt="0"/>
      <dgm:spPr/>
    </dgm:pt>
    <dgm:pt modelId="{E8B9BF2B-0C71-4CDE-A7FE-FDCC4B79087E}" type="pres">
      <dgm:prSet presAssocID="{7205C744-DD4B-460D-BFC9-71AE6BA247DD}" presName="composite" presStyleCnt="0"/>
      <dgm:spPr/>
    </dgm:pt>
    <dgm:pt modelId="{5BA30680-6D3E-421A-B963-6394472CCE67}" type="pres">
      <dgm:prSet presAssocID="{7205C744-DD4B-460D-BFC9-71AE6BA247DD}" presName="background" presStyleLbl="node0" presStyleIdx="0" presStyleCnt="1"/>
      <dgm:spPr/>
    </dgm:pt>
    <dgm:pt modelId="{0E7E8BF7-0CA6-49D2-AB1A-2187971E11EE}" type="pres">
      <dgm:prSet presAssocID="{7205C744-DD4B-460D-BFC9-71AE6BA247DD}" presName="text" presStyleLbl="fgAcc0" presStyleIdx="0" presStyleCnt="1">
        <dgm:presLayoutVars>
          <dgm:chPref val="3"/>
        </dgm:presLayoutVars>
      </dgm:prSet>
      <dgm:spPr/>
      <dgm:t>
        <a:bodyPr/>
        <a:lstStyle/>
        <a:p>
          <a:endParaRPr lang="en-GB"/>
        </a:p>
      </dgm:t>
    </dgm:pt>
    <dgm:pt modelId="{61EB53A5-1040-4ECA-BB91-1E025E7FB081}" type="pres">
      <dgm:prSet presAssocID="{7205C744-DD4B-460D-BFC9-71AE6BA247DD}" presName="hierChild2" presStyleCnt="0"/>
      <dgm:spPr/>
    </dgm:pt>
    <dgm:pt modelId="{4D914F9B-46B2-42B7-8E38-93AD22FEF2A6}" type="pres">
      <dgm:prSet presAssocID="{D5550D37-36A6-4B36-8CA0-4CD43244CBD7}" presName="Name10" presStyleLbl="parChTrans1D2" presStyleIdx="0" presStyleCnt="4"/>
      <dgm:spPr/>
      <dgm:t>
        <a:bodyPr/>
        <a:lstStyle/>
        <a:p>
          <a:endParaRPr lang="en-GB"/>
        </a:p>
      </dgm:t>
    </dgm:pt>
    <dgm:pt modelId="{FBA9CE3C-3057-4B1C-8BAD-37DEAB00B73C}" type="pres">
      <dgm:prSet presAssocID="{40CBA608-57F9-4E60-BEF7-713C9509E9C8}" presName="hierRoot2" presStyleCnt="0"/>
      <dgm:spPr/>
    </dgm:pt>
    <dgm:pt modelId="{5F51DF25-64FD-41A6-8D78-3999CA92CDB6}" type="pres">
      <dgm:prSet presAssocID="{40CBA608-57F9-4E60-BEF7-713C9509E9C8}" presName="composite2" presStyleCnt="0"/>
      <dgm:spPr/>
    </dgm:pt>
    <dgm:pt modelId="{78CAA3DC-2C20-4769-AC21-7635172887A0}" type="pres">
      <dgm:prSet presAssocID="{40CBA608-57F9-4E60-BEF7-713C9509E9C8}" presName="background2" presStyleLbl="node2" presStyleIdx="0" presStyleCnt="4"/>
      <dgm:spPr/>
    </dgm:pt>
    <dgm:pt modelId="{2740CC30-2305-4199-8932-81535AAA030B}" type="pres">
      <dgm:prSet presAssocID="{40CBA608-57F9-4E60-BEF7-713C9509E9C8}" presName="text2" presStyleLbl="fgAcc2" presStyleIdx="0" presStyleCnt="4">
        <dgm:presLayoutVars>
          <dgm:chPref val="3"/>
        </dgm:presLayoutVars>
      </dgm:prSet>
      <dgm:spPr/>
      <dgm:t>
        <a:bodyPr/>
        <a:lstStyle/>
        <a:p>
          <a:endParaRPr lang="en-GB"/>
        </a:p>
      </dgm:t>
    </dgm:pt>
    <dgm:pt modelId="{A06B2249-5F51-4EAA-85D5-924860239292}" type="pres">
      <dgm:prSet presAssocID="{40CBA608-57F9-4E60-BEF7-713C9509E9C8}" presName="hierChild3" presStyleCnt="0"/>
      <dgm:spPr/>
    </dgm:pt>
    <dgm:pt modelId="{07E7529B-0FAA-4A29-AAA4-33165934E43C}" type="pres">
      <dgm:prSet presAssocID="{7947E871-6FD1-482A-9630-33EA95FC59CB}" presName="Name10" presStyleLbl="parChTrans1D2" presStyleIdx="1" presStyleCnt="4"/>
      <dgm:spPr/>
      <dgm:t>
        <a:bodyPr/>
        <a:lstStyle/>
        <a:p>
          <a:endParaRPr lang="en-GB"/>
        </a:p>
      </dgm:t>
    </dgm:pt>
    <dgm:pt modelId="{F8F4A620-BC3C-4BAA-AFB4-0260D3E637AD}" type="pres">
      <dgm:prSet presAssocID="{AE8275BB-6876-4000-949D-E7323AEF5A90}" presName="hierRoot2" presStyleCnt="0"/>
      <dgm:spPr/>
    </dgm:pt>
    <dgm:pt modelId="{E3BAD06D-47B3-4176-979C-A75F9709984D}" type="pres">
      <dgm:prSet presAssocID="{AE8275BB-6876-4000-949D-E7323AEF5A90}" presName="composite2" presStyleCnt="0"/>
      <dgm:spPr/>
    </dgm:pt>
    <dgm:pt modelId="{70085375-1F1C-4A33-924B-D4632CD157B3}" type="pres">
      <dgm:prSet presAssocID="{AE8275BB-6876-4000-949D-E7323AEF5A90}" presName="background2" presStyleLbl="node2" presStyleIdx="1" presStyleCnt="4"/>
      <dgm:spPr/>
    </dgm:pt>
    <dgm:pt modelId="{B4622577-84F2-43A5-883E-CA32A4175FB8}" type="pres">
      <dgm:prSet presAssocID="{AE8275BB-6876-4000-949D-E7323AEF5A90}" presName="text2" presStyleLbl="fgAcc2" presStyleIdx="1" presStyleCnt="4">
        <dgm:presLayoutVars>
          <dgm:chPref val="3"/>
        </dgm:presLayoutVars>
      </dgm:prSet>
      <dgm:spPr/>
      <dgm:t>
        <a:bodyPr/>
        <a:lstStyle/>
        <a:p>
          <a:endParaRPr lang="en-GB"/>
        </a:p>
      </dgm:t>
    </dgm:pt>
    <dgm:pt modelId="{0B8FE10D-4CB6-474E-BCE2-895A3FEC38A9}" type="pres">
      <dgm:prSet presAssocID="{AE8275BB-6876-4000-949D-E7323AEF5A90}" presName="hierChild3" presStyleCnt="0"/>
      <dgm:spPr/>
    </dgm:pt>
    <dgm:pt modelId="{F80DD406-BA8D-4797-932F-49775628B5EC}" type="pres">
      <dgm:prSet presAssocID="{AD54CB4D-7199-4F7B-8E05-DE2A18CCC20E}" presName="Name10" presStyleLbl="parChTrans1D2" presStyleIdx="2" presStyleCnt="4"/>
      <dgm:spPr/>
      <dgm:t>
        <a:bodyPr/>
        <a:lstStyle/>
        <a:p>
          <a:endParaRPr lang="en-GB"/>
        </a:p>
      </dgm:t>
    </dgm:pt>
    <dgm:pt modelId="{6760A00E-1CF2-4F16-AE04-9DF8A30367DC}" type="pres">
      <dgm:prSet presAssocID="{89F67E07-D384-439B-AA33-E003C3710D18}" presName="hierRoot2" presStyleCnt="0"/>
      <dgm:spPr/>
    </dgm:pt>
    <dgm:pt modelId="{EFA9761C-EF69-42F9-8278-2F8A99FA1E15}" type="pres">
      <dgm:prSet presAssocID="{89F67E07-D384-439B-AA33-E003C3710D18}" presName="composite2" presStyleCnt="0"/>
      <dgm:spPr/>
    </dgm:pt>
    <dgm:pt modelId="{00FF3205-4C51-4F4E-AAB6-7EC7BB54F7C0}" type="pres">
      <dgm:prSet presAssocID="{89F67E07-D384-439B-AA33-E003C3710D18}" presName="background2" presStyleLbl="node2" presStyleIdx="2" presStyleCnt="4"/>
      <dgm:spPr/>
    </dgm:pt>
    <dgm:pt modelId="{58D031F2-A0C5-4388-BE1B-F47F6C72B71A}" type="pres">
      <dgm:prSet presAssocID="{89F67E07-D384-439B-AA33-E003C3710D18}" presName="text2" presStyleLbl="fgAcc2" presStyleIdx="2" presStyleCnt="4">
        <dgm:presLayoutVars>
          <dgm:chPref val="3"/>
        </dgm:presLayoutVars>
      </dgm:prSet>
      <dgm:spPr/>
      <dgm:t>
        <a:bodyPr/>
        <a:lstStyle/>
        <a:p>
          <a:endParaRPr lang="en-GB"/>
        </a:p>
      </dgm:t>
    </dgm:pt>
    <dgm:pt modelId="{55953E57-AD40-4695-9A75-2F26078ED752}" type="pres">
      <dgm:prSet presAssocID="{89F67E07-D384-439B-AA33-E003C3710D18}" presName="hierChild3" presStyleCnt="0"/>
      <dgm:spPr/>
    </dgm:pt>
    <dgm:pt modelId="{CBD0B6D9-573E-463D-86ED-35782AC22171}" type="pres">
      <dgm:prSet presAssocID="{33ECF660-8E95-4F3B-905D-7FEDFBE98B55}" presName="Name10" presStyleLbl="parChTrans1D2" presStyleIdx="3" presStyleCnt="4"/>
      <dgm:spPr/>
      <dgm:t>
        <a:bodyPr/>
        <a:lstStyle/>
        <a:p>
          <a:endParaRPr lang="en-GB"/>
        </a:p>
      </dgm:t>
    </dgm:pt>
    <dgm:pt modelId="{53C62942-D3C7-4C56-9D97-7AE965457520}" type="pres">
      <dgm:prSet presAssocID="{22338E1F-89E5-4E31-AEF9-4D88E69C9161}" presName="hierRoot2" presStyleCnt="0"/>
      <dgm:spPr/>
    </dgm:pt>
    <dgm:pt modelId="{361A35C3-4B1C-4C11-B498-3274C982F06C}" type="pres">
      <dgm:prSet presAssocID="{22338E1F-89E5-4E31-AEF9-4D88E69C9161}" presName="composite2" presStyleCnt="0"/>
      <dgm:spPr/>
    </dgm:pt>
    <dgm:pt modelId="{0A2F024A-1DDF-4568-92A8-71A1DF7DC27A}" type="pres">
      <dgm:prSet presAssocID="{22338E1F-89E5-4E31-AEF9-4D88E69C9161}" presName="background2" presStyleLbl="node2" presStyleIdx="3" presStyleCnt="4"/>
      <dgm:spPr/>
    </dgm:pt>
    <dgm:pt modelId="{3D2F8D40-27BE-4ED7-A730-A70AED01533F}" type="pres">
      <dgm:prSet presAssocID="{22338E1F-89E5-4E31-AEF9-4D88E69C9161}" presName="text2" presStyleLbl="fgAcc2" presStyleIdx="3" presStyleCnt="4">
        <dgm:presLayoutVars>
          <dgm:chPref val="3"/>
        </dgm:presLayoutVars>
      </dgm:prSet>
      <dgm:spPr/>
      <dgm:t>
        <a:bodyPr/>
        <a:lstStyle/>
        <a:p>
          <a:endParaRPr lang="en-GB"/>
        </a:p>
      </dgm:t>
    </dgm:pt>
    <dgm:pt modelId="{77175F4B-77EB-4152-AB2C-DE23C71018F7}" type="pres">
      <dgm:prSet presAssocID="{22338E1F-89E5-4E31-AEF9-4D88E69C9161}" presName="hierChild3" presStyleCnt="0"/>
      <dgm:spPr/>
    </dgm:pt>
  </dgm:ptLst>
  <dgm:cxnLst>
    <dgm:cxn modelId="{BD72CE9B-6E47-4B14-8462-972DDE828260}" type="presOf" srcId="{40CBA608-57F9-4E60-BEF7-713C9509E9C8}" destId="{2740CC30-2305-4199-8932-81535AAA030B}" srcOrd="0" destOrd="0" presId="urn:microsoft.com/office/officeart/2005/8/layout/hierarchy1"/>
    <dgm:cxn modelId="{8D270C06-2961-42F4-8B8C-26FFCB63EE99}" type="presOf" srcId="{AD54CB4D-7199-4F7B-8E05-DE2A18CCC20E}" destId="{F80DD406-BA8D-4797-932F-49775628B5EC}" srcOrd="0" destOrd="0" presId="urn:microsoft.com/office/officeart/2005/8/layout/hierarchy1"/>
    <dgm:cxn modelId="{068C61BC-7C8B-4859-9893-E87C3F919EC0}" type="presOf" srcId="{AE8275BB-6876-4000-949D-E7323AEF5A90}" destId="{B4622577-84F2-43A5-883E-CA32A4175FB8}" srcOrd="0" destOrd="0" presId="urn:microsoft.com/office/officeart/2005/8/layout/hierarchy1"/>
    <dgm:cxn modelId="{4C304FEB-9A6F-489D-B300-C830CD706259}" type="presOf" srcId="{D5550D37-36A6-4B36-8CA0-4CD43244CBD7}" destId="{4D914F9B-46B2-42B7-8E38-93AD22FEF2A6}" srcOrd="0" destOrd="0" presId="urn:microsoft.com/office/officeart/2005/8/layout/hierarchy1"/>
    <dgm:cxn modelId="{FCB1EA9E-FA27-42DC-AD87-5794E00E53FA}" srcId="{1E78E289-C2E2-4606-9443-13C88450076E}" destId="{7205C744-DD4B-460D-BFC9-71AE6BA247DD}" srcOrd="0" destOrd="0" parTransId="{761A4839-A826-4682-A901-E846C3EBF6EA}" sibTransId="{DE3E982C-9D42-4CFE-926A-F66A8C53034F}"/>
    <dgm:cxn modelId="{FEC1224C-C879-4C4B-8E4B-43066773C52F}" srcId="{7205C744-DD4B-460D-BFC9-71AE6BA247DD}" destId="{22338E1F-89E5-4E31-AEF9-4D88E69C9161}" srcOrd="3" destOrd="0" parTransId="{33ECF660-8E95-4F3B-905D-7FEDFBE98B55}" sibTransId="{FE9C805B-8CF0-4990-AFC2-2E9A1FE1492A}"/>
    <dgm:cxn modelId="{8578FDF7-0E1F-44CE-B18E-4DA28837CBD4}" type="presOf" srcId="{1E78E289-C2E2-4606-9443-13C88450076E}" destId="{F97221C3-7750-4194-8F19-FD0B957A71C3}" srcOrd="0" destOrd="0" presId="urn:microsoft.com/office/officeart/2005/8/layout/hierarchy1"/>
    <dgm:cxn modelId="{19313B10-EA79-43EB-9A60-725C3AF3159A}" srcId="{7205C744-DD4B-460D-BFC9-71AE6BA247DD}" destId="{89F67E07-D384-439B-AA33-E003C3710D18}" srcOrd="2" destOrd="0" parTransId="{AD54CB4D-7199-4F7B-8E05-DE2A18CCC20E}" sibTransId="{11FE7759-DD64-4312-AF08-16FD64991396}"/>
    <dgm:cxn modelId="{A21B0856-3BAC-4283-B065-A4EFCFCFDCFC}" srcId="{7205C744-DD4B-460D-BFC9-71AE6BA247DD}" destId="{AE8275BB-6876-4000-949D-E7323AEF5A90}" srcOrd="1" destOrd="0" parTransId="{7947E871-6FD1-482A-9630-33EA95FC59CB}" sibTransId="{920A25FE-4305-446D-A368-D30DB5A4B893}"/>
    <dgm:cxn modelId="{35297957-2BC1-4DB1-AA7B-A865A18FB910}" type="presOf" srcId="{33ECF660-8E95-4F3B-905D-7FEDFBE98B55}" destId="{CBD0B6D9-573E-463D-86ED-35782AC22171}" srcOrd="0" destOrd="0" presId="urn:microsoft.com/office/officeart/2005/8/layout/hierarchy1"/>
    <dgm:cxn modelId="{6373EF0E-C9DC-42F8-B122-A4D37225945B}" type="presOf" srcId="{89F67E07-D384-439B-AA33-E003C3710D18}" destId="{58D031F2-A0C5-4388-BE1B-F47F6C72B71A}" srcOrd="0" destOrd="0" presId="urn:microsoft.com/office/officeart/2005/8/layout/hierarchy1"/>
    <dgm:cxn modelId="{53503B39-4AF9-4CAF-8662-88D3E5316670}" srcId="{7205C744-DD4B-460D-BFC9-71AE6BA247DD}" destId="{40CBA608-57F9-4E60-BEF7-713C9509E9C8}" srcOrd="0" destOrd="0" parTransId="{D5550D37-36A6-4B36-8CA0-4CD43244CBD7}" sibTransId="{FEEF154F-2FBB-4562-84F4-80D09383B51E}"/>
    <dgm:cxn modelId="{2D90F26A-D238-4151-8E36-9E60F1E377B6}" type="presOf" srcId="{7205C744-DD4B-460D-BFC9-71AE6BA247DD}" destId="{0E7E8BF7-0CA6-49D2-AB1A-2187971E11EE}" srcOrd="0" destOrd="0" presId="urn:microsoft.com/office/officeart/2005/8/layout/hierarchy1"/>
    <dgm:cxn modelId="{36EE88AD-35AC-4B8C-8909-97FCD5CA8DDC}" type="presOf" srcId="{22338E1F-89E5-4E31-AEF9-4D88E69C9161}" destId="{3D2F8D40-27BE-4ED7-A730-A70AED01533F}" srcOrd="0" destOrd="0" presId="urn:microsoft.com/office/officeart/2005/8/layout/hierarchy1"/>
    <dgm:cxn modelId="{1C35CB89-DD6C-4CA8-AB92-FC6358E3670C}" type="presOf" srcId="{7947E871-6FD1-482A-9630-33EA95FC59CB}" destId="{07E7529B-0FAA-4A29-AAA4-33165934E43C}" srcOrd="0" destOrd="0" presId="urn:microsoft.com/office/officeart/2005/8/layout/hierarchy1"/>
    <dgm:cxn modelId="{81E10153-A72E-46F2-B719-5C257B273C26}" type="presParOf" srcId="{F97221C3-7750-4194-8F19-FD0B957A71C3}" destId="{1B08DCD2-9C4F-41A7-9309-A451259DD4AD}" srcOrd="0" destOrd="0" presId="urn:microsoft.com/office/officeart/2005/8/layout/hierarchy1"/>
    <dgm:cxn modelId="{79510AD4-00AA-4639-8149-48B40002C5F8}" type="presParOf" srcId="{1B08DCD2-9C4F-41A7-9309-A451259DD4AD}" destId="{E8B9BF2B-0C71-4CDE-A7FE-FDCC4B79087E}" srcOrd="0" destOrd="0" presId="urn:microsoft.com/office/officeart/2005/8/layout/hierarchy1"/>
    <dgm:cxn modelId="{4AE0CE71-C374-46C8-8807-D24D862733D9}" type="presParOf" srcId="{E8B9BF2B-0C71-4CDE-A7FE-FDCC4B79087E}" destId="{5BA30680-6D3E-421A-B963-6394472CCE67}" srcOrd="0" destOrd="0" presId="urn:microsoft.com/office/officeart/2005/8/layout/hierarchy1"/>
    <dgm:cxn modelId="{B302E739-A181-4BA0-9B73-B1832C42CFFB}" type="presParOf" srcId="{E8B9BF2B-0C71-4CDE-A7FE-FDCC4B79087E}" destId="{0E7E8BF7-0CA6-49D2-AB1A-2187971E11EE}" srcOrd="1" destOrd="0" presId="urn:microsoft.com/office/officeart/2005/8/layout/hierarchy1"/>
    <dgm:cxn modelId="{CBAACE20-E573-468F-BBE4-943821E2BA1C}" type="presParOf" srcId="{1B08DCD2-9C4F-41A7-9309-A451259DD4AD}" destId="{61EB53A5-1040-4ECA-BB91-1E025E7FB081}" srcOrd="1" destOrd="0" presId="urn:microsoft.com/office/officeart/2005/8/layout/hierarchy1"/>
    <dgm:cxn modelId="{2F0B4D5A-5230-4A6A-B364-2F0A85A54B64}" type="presParOf" srcId="{61EB53A5-1040-4ECA-BB91-1E025E7FB081}" destId="{4D914F9B-46B2-42B7-8E38-93AD22FEF2A6}" srcOrd="0" destOrd="0" presId="urn:microsoft.com/office/officeart/2005/8/layout/hierarchy1"/>
    <dgm:cxn modelId="{C48FE1D1-DD49-4882-AFEE-E9A6829BE8B2}" type="presParOf" srcId="{61EB53A5-1040-4ECA-BB91-1E025E7FB081}" destId="{FBA9CE3C-3057-4B1C-8BAD-37DEAB00B73C}" srcOrd="1" destOrd="0" presId="urn:microsoft.com/office/officeart/2005/8/layout/hierarchy1"/>
    <dgm:cxn modelId="{6B9FDDA0-D4E0-4E6E-8D7C-BD5B72E44FCD}" type="presParOf" srcId="{FBA9CE3C-3057-4B1C-8BAD-37DEAB00B73C}" destId="{5F51DF25-64FD-41A6-8D78-3999CA92CDB6}" srcOrd="0" destOrd="0" presId="urn:microsoft.com/office/officeart/2005/8/layout/hierarchy1"/>
    <dgm:cxn modelId="{C0CF6A5B-7C7C-4BC9-BB3A-557BBCCEB05E}" type="presParOf" srcId="{5F51DF25-64FD-41A6-8D78-3999CA92CDB6}" destId="{78CAA3DC-2C20-4769-AC21-7635172887A0}" srcOrd="0" destOrd="0" presId="urn:microsoft.com/office/officeart/2005/8/layout/hierarchy1"/>
    <dgm:cxn modelId="{7F1BA0E6-368E-4F14-99F7-440DFC700820}" type="presParOf" srcId="{5F51DF25-64FD-41A6-8D78-3999CA92CDB6}" destId="{2740CC30-2305-4199-8932-81535AAA030B}" srcOrd="1" destOrd="0" presId="urn:microsoft.com/office/officeart/2005/8/layout/hierarchy1"/>
    <dgm:cxn modelId="{06BC8CE0-3833-445E-A74F-EBA1C8F1E74D}" type="presParOf" srcId="{FBA9CE3C-3057-4B1C-8BAD-37DEAB00B73C}" destId="{A06B2249-5F51-4EAA-85D5-924860239292}" srcOrd="1" destOrd="0" presId="urn:microsoft.com/office/officeart/2005/8/layout/hierarchy1"/>
    <dgm:cxn modelId="{97A20005-6664-4BAC-AA6A-AD1F1A4B9708}" type="presParOf" srcId="{61EB53A5-1040-4ECA-BB91-1E025E7FB081}" destId="{07E7529B-0FAA-4A29-AAA4-33165934E43C}" srcOrd="2" destOrd="0" presId="urn:microsoft.com/office/officeart/2005/8/layout/hierarchy1"/>
    <dgm:cxn modelId="{1AD221DD-C09E-420A-8318-8BED19D1C4E8}" type="presParOf" srcId="{61EB53A5-1040-4ECA-BB91-1E025E7FB081}" destId="{F8F4A620-BC3C-4BAA-AFB4-0260D3E637AD}" srcOrd="3" destOrd="0" presId="urn:microsoft.com/office/officeart/2005/8/layout/hierarchy1"/>
    <dgm:cxn modelId="{DD52FB0C-B644-4C5A-8DBF-A600090FA590}" type="presParOf" srcId="{F8F4A620-BC3C-4BAA-AFB4-0260D3E637AD}" destId="{E3BAD06D-47B3-4176-979C-A75F9709984D}" srcOrd="0" destOrd="0" presId="urn:microsoft.com/office/officeart/2005/8/layout/hierarchy1"/>
    <dgm:cxn modelId="{F3E007CC-437D-4C67-B9C9-D00B10480EBC}" type="presParOf" srcId="{E3BAD06D-47B3-4176-979C-A75F9709984D}" destId="{70085375-1F1C-4A33-924B-D4632CD157B3}" srcOrd="0" destOrd="0" presId="urn:microsoft.com/office/officeart/2005/8/layout/hierarchy1"/>
    <dgm:cxn modelId="{1E957CB7-F471-4196-8E35-72723B99E8B5}" type="presParOf" srcId="{E3BAD06D-47B3-4176-979C-A75F9709984D}" destId="{B4622577-84F2-43A5-883E-CA32A4175FB8}" srcOrd="1" destOrd="0" presId="urn:microsoft.com/office/officeart/2005/8/layout/hierarchy1"/>
    <dgm:cxn modelId="{4439735B-0DED-4CB4-8AA1-DECD703688CB}" type="presParOf" srcId="{F8F4A620-BC3C-4BAA-AFB4-0260D3E637AD}" destId="{0B8FE10D-4CB6-474E-BCE2-895A3FEC38A9}" srcOrd="1" destOrd="0" presId="urn:microsoft.com/office/officeart/2005/8/layout/hierarchy1"/>
    <dgm:cxn modelId="{9E62003A-629B-43E0-A790-4FC8C6DBBF0C}" type="presParOf" srcId="{61EB53A5-1040-4ECA-BB91-1E025E7FB081}" destId="{F80DD406-BA8D-4797-932F-49775628B5EC}" srcOrd="4" destOrd="0" presId="urn:microsoft.com/office/officeart/2005/8/layout/hierarchy1"/>
    <dgm:cxn modelId="{D3626413-E3F7-437F-84BE-A1E1CDE1520A}" type="presParOf" srcId="{61EB53A5-1040-4ECA-BB91-1E025E7FB081}" destId="{6760A00E-1CF2-4F16-AE04-9DF8A30367DC}" srcOrd="5" destOrd="0" presId="urn:microsoft.com/office/officeart/2005/8/layout/hierarchy1"/>
    <dgm:cxn modelId="{CD34E80A-98AC-43D0-886A-48E7614D0251}" type="presParOf" srcId="{6760A00E-1CF2-4F16-AE04-9DF8A30367DC}" destId="{EFA9761C-EF69-42F9-8278-2F8A99FA1E15}" srcOrd="0" destOrd="0" presId="urn:microsoft.com/office/officeart/2005/8/layout/hierarchy1"/>
    <dgm:cxn modelId="{7759E4CA-54A0-43E3-9CC5-32E756F2AD3B}" type="presParOf" srcId="{EFA9761C-EF69-42F9-8278-2F8A99FA1E15}" destId="{00FF3205-4C51-4F4E-AAB6-7EC7BB54F7C0}" srcOrd="0" destOrd="0" presId="urn:microsoft.com/office/officeart/2005/8/layout/hierarchy1"/>
    <dgm:cxn modelId="{31B78D0F-06B5-4D38-8D10-597182EE6E6B}" type="presParOf" srcId="{EFA9761C-EF69-42F9-8278-2F8A99FA1E15}" destId="{58D031F2-A0C5-4388-BE1B-F47F6C72B71A}" srcOrd="1" destOrd="0" presId="urn:microsoft.com/office/officeart/2005/8/layout/hierarchy1"/>
    <dgm:cxn modelId="{E665EC35-5686-4750-8479-4004E152C7EB}" type="presParOf" srcId="{6760A00E-1CF2-4F16-AE04-9DF8A30367DC}" destId="{55953E57-AD40-4695-9A75-2F26078ED752}" srcOrd="1" destOrd="0" presId="urn:microsoft.com/office/officeart/2005/8/layout/hierarchy1"/>
    <dgm:cxn modelId="{2A023D26-C497-4AC4-A673-954C0890232A}" type="presParOf" srcId="{61EB53A5-1040-4ECA-BB91-1E025E7FB081}" destId="{CBD0B6D9-573E-463D-86ED-35782AC22171}" srcOrd="6" destOrd="0" presId="urn:microsoft.com/office/officeart/2005/8/layout/hierarchy1"/>
    <dgm:cxn modelId="{0BA7E66C-9655-4E83-806A-2DFAF6586BAA}" type="presParOf" srcId="{61EB53A5-1040-4ECA-BB91-1E025E7FB081}" destId="{53C62942-D3C7-4C56-9D97-7AE965457520}" srcOrd="7" destOrd="0" presId="urn:microsoft.com/office/officeart/2005/8/layout/hierarchy1"/>
    <dgm:cxn modelId="{B0D8E9B5-9841-4E2B-BC7F-4AC4CDD887E0}" type="presParOf" srcId="{53C62942-D3C7-4C56-9D97-7AE965457520}" destId="{361A35C3-4B1C-4C11-B498-3274C982F06C}" srcOrd="0" destOrd="0" presId="urn:microsoft.com/office/officeart/2005/8/layout/hierarchy1"/>
    <dgm:cxn modelId="{D5218B0B-B44A-4A87-9582-1BD4E06B7B49}" type="presParOf" srcId="{361A35C3-4B1C-4C11-B498-3274C982F06C}" destId="{0A2F024A-1DDF-4568-92A8-71A1DF7DC27A}" srcOrd="0" destOrd="0" presId="urn:microsoft.com/office/officeart/2005/8/layout/hierarchy1"/>
    <dgm:cxn modelId="{363E7F52-2682-47D4-9A89-4948B1390203}" type="presParOf" srcId="{361A35C3-4B1C-4C11-B498-3274C982F06C}" destId="{3D2F8D40-27BE-4ED7-A730-A70AED01533F}" srcOrd="1" destOrd="0" presId="urn:microsoft.com/office/officeart/2005/8/layout/hierarchy1"/>
    <dgm:cxn modelId="{C89CB16D-7486-4F09-8BE8-E47B07AB812D}" type="presParOf" srcId="{53C62942-D3C7-4C56-9D97-7AE965457520}" destId="{77175F4B-77EB-4152-AB2C-DE23C71018F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0B6D9-573E-463D-86ED-35782AC22171}">
      <dsp:nvSpPr>
        <dsp:cNvPr id="0" name=""/>
        <dsp:cNvSpPr/>
      </dsp:nvSpPr>
      <dsp:spPr>
        <a:xfrm>
          <a:off x="4019163" y="1921796"/>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0DD406-BA8D-4797-932F-49775628B5EC}">
      <dsp:nvSpPr>
        <dsp:cNvPr id="0" name=""/>
        <dsp:cNvSpPr/>
      </dsp:nvSpPr>
      <dsp:spPr>
        <a:xfrm>
          <a:off x="4019163" y="1921796"/>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E7529B-0FAA-4A29-AAA4-33165934E43C}">
      <dsp:nvSpPr>
        <dsp:cNvPr id="0" name=""/>
        <dsp:cNvSpPr/>
      </dsp:nvSpPr>
      <dsp:spPr>
        <a:xfrm>
          <a:off x="2967156" y="1921796"/>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914F9B-46B2-42B7-8E38-93AD22FEF2A6}">
      <dsp:nvSpPr>
        <dsp:cNvPr id="0" name=""/>
        <dsp:cNvSpPr/>
      </dsp:nvSpPr>
      <dsp:spPr>
        <a:xfrm>
          <a:off x="863143" y="1921796"/>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A30680-6D3E-421A-B963-6394472CCE67}">
      <dsp:nvSpPr>
        <dsp:cNvPr id="0" name=""/>
        <dsp:cNvSpPr/>
      </dsp:nvSpPr>
      <dsp:spPr>
        <a:xfrm>
          <a:off x="3158430" y="82866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7E8BF7-0CA6-49D2-AB1A-2187971E11EE}">
      <dsp:nvSpPr>
        <dsp:cNvPr id="0" name=""/>
        <dsp:cNvSpPr/>
      </dsp:nvSpPr>
      <dsp:spPr>
        <a:xfrm>
          <a:off x="3349704" y="101037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العوامل المثرة على الدنترة </a:t>
          </a:r>
          <a:endParaRPr lang="en-GB" sz="2400" kern="1200" dirty="0"/>
        </a:p>
      </dsp:txBody>
      <dsp:txXfrm>
        <a:off x="3381721" y="1042393"/>
        <a:ext cx="1657431" cy="1029096"/>
      </dsp:txXfrm>
    </dsp:sp>
    <dsp:sp modelId="{78CAA3DC-2C20-4769-AC21-7635172887A0}">
      <dsp:nvSpPr>
        <dsp:cNvPr id="0" name=""/>
        <dsp:cNvSpPr/>
      </dsp:nvSpPr>
      <dsp:spPr>
        <a:xfrm>
          <a:off x="2411"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0CC30-2305-4199-8932-81535AAA030B}">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المذيبات العضوية </a:t>
          </a:r>
          <a:endParaRPr lang="en-GB" sz="2400" kern="1200" dirty="0"/>
        </a:p>
      </dsp:txBody>
      <dsp:txXfrm>
        <a:off x="225701" y="2636183"/>
        <a:ext cx="1657431" cy="1029096"/>
      </dsp:txXfrm>
    </dsp:sp>
    <dsp:sp modelId="{70085375-1F1C-4A33-924B-D4632CD157B3}">
      <dsp:nvSpPr>
        <dsp:cNvPr id="0" name=""/>
        <dsp:cNvSpPr/>
      </dsp:nvSpPr>
      <dsp:spPr>
        <a:xfrm>
          <a:off x="2106423"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622577-84F2-43A5-883E-CA32A4175FB8}">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الأملاح والمعادن الثقيلة </a:t>
          </a:r>
          <a:endParaRPr lang="en-GB" sz="2400" kern="1200" dirty="0"/>
        </a:p>
      </dsp:txBody>
      <dsp:txXfrm>
        <a:off x="2329714" y="2636183"/>
        <a:ext cx="1657431" cy="1029096"/>
      </dsp:txXfrm>
    </dsp:sp>
    <dsp:sp modelId="{00FF3205-4C51-4F4E-AAB6-7EC7BB54F7C0}">
      <dsp:nvSpPr>
        <dsp:cNvPr id="0" name=""/>
        <dsp:cNvSpPr/>
      </dsp:nvSpPr>
      <dsp:spPr>
        <a:xfrm>
          <a:off x="4210436"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D031F2-A0C5-4388-BE1B-F47F6C72B71A}">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الأحماض والقواعد القوية</a:t>
          </a:r>
          <a:endParaRPr lang="en-GB" sz="2400" kern="1200" dirty="0"/>
        </a:p>
      </dsp:txBody>
      <dsp:txXfrm>
        <a:off x="4433727" y="2636183"/>
        <a:ext cx="1657431" cy="1029096"/>
      </dsp:txXfrm>
    </dsp:sp>
    <dsp:sp modelId="{0A2F024A-1DDF-4568-92A8-71A1DF7DC27A}">
      <dsp:nvSpPr>
        <dsp:cNvPr id="0" name=""/>
        <dsp:cNvSpPr/>
      </dsp:nvSpPr>
      <dsp:spPr>
        <a:xfrm>
          <a:off x="6314449"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F8D40-27BE-4ED7-A730-A70AED01533F}">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الحرارة</a:t>
          </a:r>
          <a:endParaRPr lang="en-GB" sz="2400" kern="1200" dirty="0"/>
        </a:p>
      </dsp:txBody>
      <dsp:txXfrm>
        <a:off x="6537740" y="2636183"/>
        <a:ext cx="1657431" cy="1029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DCD0A-34BC-4714-8350-BE65E087AF69}" type="datetimeFigureOut">
              <a:rPr lang="en-GB" smtClean="0"/>
              <a:t>22/04/2017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356746-0849-4695-BEAB-5AA8E2E0FECF}" type="slidenum">
              <a:rPr lang="en-GB" smtClean="0"/>
              <a:t>‹#›</a:t>
            </a:fld>
            <a:endParaRPr lang="en-GB"/>
          </a:p>
        </p:txBody>
      </p:sp>
    </p:spTree>
    <p:extLst>
      <p:ext uri="{BB962C8B-B14F-4D97-AF65-F5344CB8AC3E}">
        <p14:creationId xmlns:p14="http://schemas.microsoft.com/office/powerpoint/2010/main" val="3769146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a:t>
            </a:fld>
            <a:endParaRPr lang="en-GB"/>
          </a:p>
        </p:txBody>
      </p:sp>
    </p:spTree>
    <p:extLst>
      <p:ext uri="{BB962C8B-B14F-4D97-AF65-F5344CB8AC3E}">
        <p14:creationId xmlns:p14="http://schemas.microsoft.com/office/powerpoint/2010/main" val="1171543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9984BE-7B4D-496B-976A-85EC25166A7C}" type="slidenum">
              <a:rPr lang="en-GB" smtClean="0"/>
              <a:t>10</a:t>
            </a:fld>
            <a:endParaRPr lang="en-GB"/>
          </a:p>
        </p:txBody>
      </p:sp>
    </p:spTree>
    <p:extLst>
      <p:ext uri="{BB962C8B-B14F-4D97-AF65-F5344CB8AC3E}">
        <p14:creationId xmlns:p14="http://schemas.microsoft.com/office/powerpoint/2010/main" val="1381631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11</a:t>
            </a:fld>
            <a:endParaRPr lang="en-GB"/>
          </a:p>
        </p:txBody>
      </p:sp>
    </p:spTree>
    <p:extLst>
      <p:ext uri="{BB962C8B-B14F-4D97-AF65-F5344CB8AC3E}">
        <p14:creationId xmlns:p14="http://schemas.microsoft.com/office/powerpoint/2010/main" val="3077509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12</a:t>
            </a:fld>
            <a:endParaRPr lang="en-GB"/>
          </a:p>
        </p:txBody>
      </p:sp>
    </p:spTree>
    <p:extLst>
      <p:ext uri="{BB962C8B-B14F-4D97-AF65-F5344CB8AC3E}">
        <p14:creationId xmlns:p14="http://schemas.microsoft.com/office/powerpoint/2010/main" val="2107158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13</a:t>
            </a:fld>
            <a:endParaRPr lang="en-GB"/>
          </a:p>
        </p:txBody>
      </p:sp>
    </p:spTree>
    <p:extLst>
      <p:ext uri="{BB962C8B-B14F-4D97-AF65-F5344CB8AC3E}">
        <p14:creationId xmlns:p14="http://schemas.microsoft.com/office/powerpoint/2010/main" val="3346823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14</a:t>
            </a:fld>
            <a:endParaRPr lang="en-GB"/>
          </a:p>
        </p:txBody>
      </p:sp>
    </p:spTree>
    <p:extLst>
      <p:ext uri="{BB962C8B-B14F-4D97-AF65-F5344CB8AC3E}">
        <p14:creationId xmlns:p14="http://schemas.microsoft.com/office/powerpoint/2010/main" val="169575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15</a:t>
            </a:fld>
            <a:endParaRPr lang="en-GB"/>
          </a:p>
        </p:txBody>
      </p:sp>
    </p:spTree>
    <p:extLst>
      <p:ext uri="{BB962C8B-B14F-4D97-AF65-F5344CB8AC3E}">
        <p14:creationId xmlns:p14="http://schemas.microsoft.com/office/powerpoint/2010/main" val="65347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16</a:t>
            </a:fld>
            <a:endParaRPr lang="en-GB"/>
          </a:p>
        </p:txBody>
      </p:sp>
    </p:spTree>
    <p:extLst>
      <p:ext uri="{BB962C8B-B14F-4D97-AF65-F5344CB8AC3E}">
        <p14:creationId xmlns:p14="http://schemas.microsoft.com/office/powerpoint/2010/main" val="1141255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17</a:t>
            </a:fld>
            <a:endParaRPr lang="en-GB"/>
          </a:p>
        </p:txBody>
      </p:sp>
    </p:spTree>
    <p:extLst>
      <p:ext uri="{BB962C8B-B14F-4D97-AF65-F5344CB8AC3E}">
        <p14:creationId xmlns:p14="http://schemas.microsoft.com/office/powerpoint/2010/main" val="1915253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18</a:t>
            </a:fld>
            <a:endParaRPr lang="en-GB"/>
          </a:p>
        </p:txBody>
      </p:sp>
    </p:spTree>
    <p:extLst>
      <p:ext uri="{BB962C8B-B14F-4D97-AF65-F5344CB8AC3E}">
        <p14:creationId xmlns:p14="http://schemas.microsoft.com/office/powerpoint/2010/main" val="3251928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19</a:t>
            </a:fld>
            <a:endParaRPr lang="en-GB"/>
          </a:p>
        </p:txBody>
      </p:sp>
    </p:spTree>
    <p:extLst>
      <p:ext uri="{BB962C8B-B14F-4D97-AF65-F5344CB8AC3E}">
        <p14:creationId xmlns:p14="http://schemas.microsoft.com/office/powerpoint/2010/main" val="190179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a:t>
            </a:fld>
            <a:endParaRPr lang="en-GB"/>
          </a:p>
        </p:txBody>
      </p:sp>
    </p:spTree>
    <p:extLst>
      <p:ext uri="{BB962C8B-B14F-4D97-AF65-F5344CB8AC3E}">
        <p14:creationId xmlns:p14="http://schemas.microsoft.com/office/powerpoint/2010/main" val="1734320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20</a:t>
            </a:fld>
            <a:endParaRPr lang="en-GB"/>
          </a:p>
        </p:txBody>
      </p:sp>
    </p:spTree>
    <p:extLst>
      <p:ext uri="{BB962C8B-B14F-4D97-AF65-F5344CB8AC3E}">
        <p14:creationId xmlns:p14="http://schemas.microsoft.com/office/powerpoint/2010/main" val="818472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21</a:t>
            </a:fld>
            <a:endParaRPr lang="en-GB"/>
          </a:p>
        </p:txBody>
      </p:sp>
    </p:spTree>
    <p:extLst>
      <p:ext uri="{BB962C8B-B14F-4D97-AF65-F5344CB8AC3E}">
        <p14:creationId xmlns:p14="http://schemas.microsoft.com/office/powerpoint/2010/main" val="699480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22</a:t>
            </a:fld>
            <a:endParaRPr lang="en-GB"/>
          </a:p>
        </p:txBody>
      </p:sp>
    </p:spTree>
    <p:extLst>
      <p:ext uri="{BB962C8B-B14F-4D97-AF65-F5344CB8AC3E}">
        <p14:creationId xmlns:p14="http://schemas.microsoft.com/office/powerpoint/2010/main" val="3701535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23</a:t>
            </a:fld>
            <a:endParaRPr lang="en-GB"/>
          </a:p>
        </p:txBody>
      </p:sp>
    </p:spTree>
    <p:extLst>
      <p:ext uri="{BB962C8B-B14F-4D97-AF65-F5344CB8AC3E}">
        <p14:creationId xmlns:p14="http://schemas.microsoft.com/office/powerpoint/2010/main" val="337989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24</a:t>
            </a:fld>
            <a:endParaRPr lang="en-GB"/>
          </a:p>
        </p:txBody>
      </p:sp>
    </p:spTree>
    <p:extLst>
      <p:ext uri="{BB962C8B-B14F-4D97-AF65-F5344CB8AC3E}">
        <p14:creationId xmlns:p14="http://schemas.microsoft.com/office/powerpoint/2010/main" val="2675243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25</a:t>
            </a:fld>
            <a:endParaRPr lang="en-GB"/>
          </a:p>
        </p:txBody>
      </p:sp>
    </p:spTree>
    <p:extLst>
      <p:ext uri="{BB962C8B-B14F-4D97-AF65-F5344CB8AC3E}">
        <p14:creationId xmlns:p14="http://schemas.microsoft.com/office/powerpoint/2010/main" val="20243875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26</a:t>
            </a:fld>
            <a:endParaRPr lang="en-GB"/>
          </a:p>
        </p:txBody>
      </p:sp>
    </p:spTree>
    <p:extLst>
      <p:ext uri="{BB962C8B-B14F-4D97-AF65-F5344CB8AC3E}">
        <p14:creationId xmlns:p14="http://schemas.microsoft.com/office/powerpoint/2010/main" val="1945541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27</a:t>
            </a:fld>
            <a:endParaRPr lang="en-GB"/>
          </a:p>
        </p:txBody>
      </p:sp>
    </p:spTree>
    <p:extLst>
      <p:ext uri="{BB962C8B-B14F-4D97-AF65-F5344CB8AC3E}">
        <p14:creationId xmlns:p14="http://schemas.microsoft.com/office/powerpoint/2010/main" val="4112238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28</a:t>
            </a:fld>
            <a:endParaRPr lang="en-GB"/>
          </a:p>
        </p:txBody>
      </p:sp>
    </p:spTree>
    <p:extLst>
      <p:ext uri="{BB962C8B-B14F-4D97-AF65-F5344CB8AC3E}">
        <p14:creationId xmlns:p14="http://schemas.microsoft.com/office/powerpoint/2010/main" val="520009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29</a:t>
            </a:fld>
            <a:endParaRPr lang="en-GB"/>
          </a:p>
        </p:txBody>
      </p:sp>
    </p:spTree>
    <p:extLst>
      <p:ext uri="{BB962C8B-B14F-4D97-AF65-F5344CB8AC3E}">
        <p14:creationId xmlns:p14="http://schemas.microsoft.com/office/powerpoint/2010/main" val="34588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a:t>
            </a:fld>
            <a:endParaRPr lang="en-GB"/>
          </a:p>
        </p:txBody>
      </p:sp>
    </p:spTree>
    <p:extLst>
      <p:ext uri="{BB962C8B-B14F-4D97-AF65-F5344CB8AC3E}">
        <p14:creationId xmlns:p14="http://schemas.microsoft.com/office/powerpoint/2010/main" val="153806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30</a:t>
            </a:fld>
            <a:endParaRPr lang="en-GB"/>
          </a:p>
        </p:txBody>
      </p:sp>
    </p:spTree>
    <p:extLst>
      <p:ext uri="{BB962C8B-B14F-4D97-AF65-F5344CB8AC3E}">
        <p14:creationId xmlns:p14="http://schemas.microsoft.com/office/powerpoint/2010/main" val="937010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31</a:t>
            </a:fld>
            <a:endParaRPr lang="en-GB"/>
          </a:p>
        </p:txBody>
      </p:sp>
    </p:spTree>
    <p:extLst>
      <p:ext uri="{BB962C8B-B14F-4D97-AF65-F5344CB8AC3E}">
        <p14:creationId xmlns:p14="http://schemas.microsoft.com/office/powerpoint/2010/main" val="1322341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32</a:t>
            </a:fld>
            <a:endParaRPr lang="en-GB"/>
          </a:p>
        </p:txBody>
      </p:sp>
    </p:spTree>
    <p:extLst>
      <p:ext uri="{BB962C8B-B14F-4D97-AF65-F5344CB8AC3E}">
        <p14:creationId xmlns:p14="http://schemas.microsoft.com/office/powerpoint/2010/main" val="1668076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33</a:t>
            </a:fld>
            <a:endParaRPr lang="en-GB"/>
          </a:p>
        </p:txBody>
      </p:sp>
    </p:spTree>
    <p:extLst>
      <p:ext uri="{BB962C8B-B14F-4D97-AF65-F5344CB8AC3E}">
        <p14:creationId xmlns:p14="http://schemas.microsoft.com/office/powerpoint/2010/main" val="21101550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34</a:t>
            </a:fld>
            <a:endParaRPr lang="en-GB"/>
          </a:p>
        </p:txBody>
      </p:sp>
    </p:spTree>
    <p:extLst>
      <p:ext uri="{BB962C8B-B14F-4D97-AF65-F5344CB8AC3E}">
        <p14:creationId xmlns:p14="http://schemas.microsoft.com/office/powerpoint/2010/main" val="345943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35</a:t>
            </a:fld>
            <a:endParaRPr lang="en-GB"/>
          </a:p>
        </p:txBody>
      </p:sp>
    </p:spTree>
    <p:extLst>
      <p:ext uri="{BB962C8B-B14F-4D97-AF65-F5344CB8AC3E}">
        <p14:creationId xmlns:p14="http://schemas.microsoft.com/office/powerpoint/2010/main" val="35894491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36</a:t>
            </a:fld>
            <a:endParaRPr lang="en-GB"/>
          </a:p>
        </p:txBody>
      </p:sp>
    </p:spTree>
    <p:extLst>
      <p:ext uri="{BB962C8B-B14F-4D97-AF65-F5344CB8AC3E}">
        <p14:creationId xmlns:p14="http://schemas.microsoft.com/office/powerpoint/2010/main" val="4796928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37</a:t>
            </a:fld>
            <a:endParaRPr lang="en-GB"/>
          </a:p>
        </p:txBody>
      </p:sp>
    </p:spTree>
    <p:extLst>
      <p:ext uri="{BB962C8B-B14F-4D97-AF65-F5344CB8AC3E}">
        <p14:creationId xmlns:p14="http://schemas.microsoft.com/office/powerpoint/2010/main" val="16638270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38</a:t>
            </a:fld>
            <a:endParaRPr lang="en-GB"/>
          </a:p>
        </p:txBody>
      </p:sp>
    </p:spTree>
    <p:extLst>
      <p:ext uri="{BB962C8B-B14F-4D97-AF65-F5344CB8AC3E}">
        <p14:creationId xmlns:p14="http://schemas.microsoft.com/office/powerpoint/2010/main" val="16096228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39</a:t>
            </a:fld>
            <a:endParaRPr lang="en-GB"/>
          </a:p>
        </p:txBody>
      </p:sp>
    </p:spTree>
    <p:extLst>
      <p:ext uri="{BB962C8B-B14F-4D97-AF65-F5344CB8AC3E}">
        <p14:creationId xmlns:p14="http://schemas.microsoft.com/office/powerpoint/2010/main" val="227101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a:t>
            </a:fld>
            <a:endParaRPr lang="en-GB"/>
          </a:p>
        </p:txBody>
      </p:sp>
    </p:spTree>
    <p:extLst>
      <p:ext uri="{BB962C8B-B14F-4D97-AF65-F5344CB8AC3E}">
        <p14:creationId xmlns:p14="http://schemas.microsoft.com/office/powerpoint/2010/main" val="29791245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40</a:t>
            </a:fld>
            <a:endParaRPr lang="en-GB"/>
          </a:p>
        </p:txBody>
      </p:sp>
    </p:spTree>
    <p:extLst>
      <p:ext uri="{BB962C8B-B14F-4D97-AF65-F5344CB8AC3E}">
        <p14:creationId xmlns:p14="http://schemas.microsoft.com/office/powerpoint/2010/main" val="12800424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41</a:t>
            </a:fld>
            <a:endParaRPr lang="en-GB"/>
          </a:p>
        </p:txBody>
      </p:sp>
    </p:spTree>
    <p:extLst>
      <p:ext uri="{BB962C8B-B14F-4D97-AF65-F5344CB8AC3E}">
        <p14:creationId xmlns:p14="http://schemas.microsoft.com/office/powerpoint/2010/main" val="27955761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42</a:t>
            </a:fld>
            <a:endParaRPr lang="en-GB"/>
          </a:p>
        </p:txBody>
      </p:sp>
    </p:spTree>
    <p:extLst>
      <p:ext uri="{BB962C8B-B14F-4D97-AF65-F5344CB8AC3E}">
        <p14:creationId xmlns:p14="http://schemas.microsoft.com/office/powerpoint/2010/main" val="16275136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43</a:t>
            </a:fld>
            <a:endParaRPr lang="en-GB"/>
          </a:p>
        </p:txBody>
      </p:sp>
    </p:spTree>
    <p:extLst>
      <p:ext uri="{BB962C8B-B14F-4D97-AF65-F5344CB8AC3E}">
        <p14:creationId xmlns:p14="http://schemas.microsoft.com/office/powerpoint/2010/main" val="3634926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44</a:t>
            </a:fld>
            <a:endParaRPr lang="en-GB"/>
          </a:p>
        </p:txBody>
      </p:sp>
    </p:spTree>
    <p:extLst>
      <p:ext uri="{BB962C8B-B14F-4D97-AF65-F5344CB8AC3E}">
        <p14:creationId xmlns:p14="http://schemas.microsoft.com/office/powerpoint/2010/main" val="39862556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45</a:t>
            </a:fld>
            <a:endParaRPr lang="en-GB"/>
          </a:p>
        </p:txBody>
      </p:sp>
    </p:spTree>
    <p:extLst>
      <p:ext uri="{BB962C8B-B14F-4D97-AF65-F5344CB8AC3E}">
        <p14:creationId xmlns:p14="http://schemas.microsoft.com/office/powerpoint/2010/main" val="188284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46</a:t>
            </a:fld>
            <a:endParaRPr lang="en-GB"/>
          </a:p>
        </p:txBody>
      </p:sp>
    </p:spTree>
    <p:extLst>
      <p:ext uri="{BB962C8B-B14F-4D97-AF65-F5344CB8AC3E}">
        <p14:creationId xmlns:p14="http://schemas.microsoft.com/office/powerpoint/2010/main" val="14238978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47</a:t>
            </a:fld>
            <a:endParaRPr lang="en-GB"/>
          </a:p>
        </p:txBody>
      </p:sp>
    </p:spTree>
    <p:extLst>
      <p:ext uri="{BB962C8B-B14F-4D97-AF65-F5344CB8AC3E}">
        <p14:creationId xmlns:p14="http://schemas.microsoft.com/office/powerpoint/2010/main" val="35265539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48</a:t>
            </a:fld>
            <a:endParaRPr lang="en-GB"/>
          </a:p>
        </p:txBody>
      </p:sp>
    </p:spTree>
    <p:extLst>
      <p:ext uri="{BB962C8B-B14F-4D97-AF65-F5344CB8AC3E}">
        <p14:creationId xmlns:p14="http://schemas.microsoft.com/office/powerpoint/2010/main" val="4009098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5</a:t>
            </a:fld>
            <a:endParaRPr lang="en-GB"/>
          </a:p>
        </p:txBody>
      </p:sp>
    </p:spTree>
    <p:extLst>
      <p:ext uri="{BB962C8B-B14F-4D97-AF65-F5344CB8AC3E}">
        <p14:creationId xmlns:p14="http://schemas.microsoft.com/office/powerpoint/2010/main" val="39777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6</a:t>
            </a:fld>
            <a:endParaRPr lang="en-GB"/>
          </a:p>
        </p:txBody>
      </p:sp>
    </p:spTree>
    <p:extLst>
      <p:ext uri="{BB962C8B-B14F-4D97-AF65-F5344CB8AC3E}">
        <p14:creationId xmlns:p14="http://schemas.microsoft.com/office/powerpoint/2010/main" val="4707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7</a:t>
            </a:fld>
            <a:endParaRPr lang="en-GB"/>
          </a:p>
        </p:txBody>
      </p:sp>
    </p:spTree>
    <p:extLst>
      <p:ext uri="{BB962C8B-B14F-4D97-AF65-F5344CB8AC3E}">
        <p14:creationId xmlns:p14="http://schemas.microsoft.com/office/powerpoint/2010/main" val="373900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8</a:t>
            </a:fld>
            <a:endParaRPr lang="en-GB"/>
          </a:p>
        </p:txBody>
      </p:sp>
    </p:spTree>
    <p:extLst>
      <p:ext uri="{BB962C8B-B14F-4D97-AF65-F5344CB8AC3E}">
        <p14:creationId xmlns:p14="http://schemas.microsoft.com/office/powerpoint/2010/main" val="1336156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9984BE-7B4D-496B-976A-85EC25166A7C}" type="slidenum">
              <a:rPr lang="en-GB" smtClean="0"/>
              <a:t>9</a:t>
            </a:fld>
            <a:endParaRPr lang="en-GB"/>
          </a:p>
        </p:txBody>
      </p:sp>
    </p:spTree>
    <p:extLst>
      <p:ext uri="{BB962C8B-B14F-4D97-AF65-F5344CB8AC3E}">
        <p14:creationId xmlns:p14="http://schemas.microsoft.com/office/powerpoint/2010/main" val="138163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6200">
            <a:solidFill>
              <a:schemeClr val="tx2"/>
            </a:solidFill>
          </a:ln>
        </p:spPr>
        <p:txBody>
          <a:bodyPr/>
          <a:lstStyle/>
          <a:p>
            <a:r>
              <a:rPr lang="ar-AE" dirty="0" smtClean="0"/>
              <a:t>المواد العضوية </a:t>
            </a:r>
            <a:endParaRPr lang="en-GB" dirty="0"/>
          </a:p>
        </p:txBody>
      </p:sp>
      <p:sp>
        <p:nvSpPr>
          <p:cNvPr id="3" name="Subtitle 2"/>
          <p:cNvSpPr>
            <a:spLocks noGrp="1"/>
          </p:cNvSpPr>
          <p:nvPr>
            <p:ph type="subTitle" idx="1"/>
          </p:nvPr>
        </p:nvSpPr>
        <p:spPr>
          <a:xfrm>
            <a:off x="1371600" y="3877437"/>
            <a:ext cx="6400800" cy="1770126"/>
          </a:xfrm>
        </p:spPr>
        <p:txBody>
          <a:bodyPr/>
          <a:lstStyle/>
          <a:p>
            <a:r>
              <a:rPr lang="ar-AE" dirty="0" smtClean="0"/>
              <a:t>علم النفس الحيوي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3686844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3580"/>
            <a:ext cx="7772400" cy="1470025"/>
          </a:xfrm>
        </p:spPr>
        <p:txBody>
          <a:bodyPr/>
          <a:lstStyle/>
          <a:p>
            <a:r>
              <a:rPr lang="ar-AE" dirty="0" smtClean="0"/>
              <a:t>املئي الفراغات في الرسم التالي</a:t>
            </a:r>
            <a:br>
              <a:rPr lang="ar-AE" dirty="0" smtClean="0"/>
            </a:br>
            <a:r>
              <a:rPr lang="ar-AE" dirty="0" smtClean="0"/>
              <a:t> </a:t>
            </a:r>
            <a:endParaRPr lang="en-GB" dirty="0"/>
          </a:p>
        </p:txBody>
      </p:sp>
      <p:sp>
        <p:nvSpPr>
          <p:cNvPr id="3" name="Subtitle 2"/>
          <p:cNvSpPr>
            <a:spLocks noGrp="1"/>
          </p:cNvSpPr>
          <p:nvPr>
            <p:ph type="subTitle" idx="1"/>
          </p:nvPr>
        </p:nvSpPr>
        <p:spPr/>
        <p:txBody>
          <a:bodyPr/>
          <a:lstStyle/>
          <a:p>
            <a:endParaRPr lang="en-GB"/>
          </a:p>
        </p:txBody>
      </p:sp>
      <p:sp>
        <p:nvSpPr>
          <p:cNvPr id="4" name="Oval 3"/>
          <p:cNvSpPr/>
          <p:nvPr/>
        </p:nvSpPr>
        <p:spPr>
          <a:xfrm>
            <a:off x="228600" y="2029091"/>
            <a:ext cx="864096" cy="649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ar-AE" sz="1200" dirty="0" smtClean="0">
                <a:solidFill>
                  <a:schemeClr val="tx1"/>
                </a:solidFill>
              </a:rPr>
              <a:t>الهيدروجين </a:t>
            </a:r>
            <a:endParaRPr lang="en-GB" sz="1200" dirty="0">
              <a:solidFill>
                <a:schemeClr val="tx1"/>
              </a:solidFill>
            </a:endParaRPr>
          </a:p>
        </p:txBody>
      </p:sp>
      <p:sp>
        <p:nvSpPr>
          <p:cNvPr id="5" name="Oval 4"/>
          <p:cNvSpPr/>
          <p:nvPr/>
        </p:nvSpPr>
        <p:spPr>
          <a:xfrm>
            <a:off x="1295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1-...</a:t>
            </a:r>
            <a:endParaRPr lang="en-GB" dirty="0">
              <a:solidFill>
                <a:schemeClr val="tx1"/>
              </a:solidFill>
            </a:endParaRPr>
          </a:p>
        </p:txBody>
      </p:sp>
      <p:sp>
        <p:nvSpPr>
          <p:cNvPr id="6" name="Oval 5"/>
          <p:cNvSpPr/>
          <p:nvPr/>
        </p:nvSpPr>
        <p:spPr>
          <a:xfrm>
            <a:off x="2286000" y="2046384"/>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4-</a:t>
            </a:r>
            <a:r>
              <a:rPr lang="ar-AE" dirty="0">
                <a:solidFill>
                  <a:schemeClr val="tx1"/>
                </a:solidFill>
              </a:rPr>
              <a:t>...</a:t>
            </a:r>
            <a:endParaRPr lang="en-GB" dirty="0">
              <a:solidFill>
                <a:schemeClr val="tx1"/>
              </a:solidFill>
            </a:endParaRPr>
          </a:p>
        </p:txBody>
      </p:sp>
      <p:sp>
        <p:nvSpPr>
          <p:cNvPr id="7" name="Oval 6"/>
          <p:cNvSpPr/>
          <p:nvPr/>
        </p:nvSpPr>
        <p:spPr>
          <a:xfrm>
            <a:off x="1295400" y="2898809"/>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3-</a:t>
            </a:r>
            <a:r>
              <a:rPr lang="ar-AE" dirty="0">
                <a:solidFill>
                  <a:schemeClr val="tx1"/>
                </a:solidFill>
              </a:rPr>
              <a:t>...</a:t>
            </a:r>
            <a:endParaRPr lang="en-GB" dirty="0">
              <a:solidFill>
                <a:schemeClr val="tx1"/>
              </a:solidFill>
            </a:endParaRPr>
          </a:p>
        </p:txBody>
      </p:sp>
      <p:sp>
        <p:nvSpPr>
          <p:cNvPr id="8" name="Oval 7"/>
          <p:cNvSpPr/>
          <p:nvPr/>
        </p:nvSpPr>
        <p:spPr>
          <a:xfrm>
            <a:off x="12954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2-</a:t>
            </a:r>
            <a:r>
              <a:rPr lang="ar-AE" dirty="0">
                <a:solidFill>
                  <a:schemeClr val="tx1"/>
                </a:solidFill>
              </a:rPr>
              <a:t>...</a:t>
            </a:r>
            <a:endParaRPr lang="en-GB" dirty="0">
              <a:solidFill>
                <a:schemeClr val="tx1"/>
              </a:solidFill>
            </a:endParaRPr>
          </a:p>
          <a:p>
            <a:pPr algn="ctr"/>
            <a:endParaRPr lang="en-GB" dirty="0"/>
          </a:p>
        </p:txBody>
      </p:sp>
      <p:sp>
        <p:nvSpPr>
          <p:cNvPr id="9" name="Oval 8"/>
          <p:cNvSpPr/>
          <p:nvPr/>
        </p:nvSpPr>
        <p:spPr>
          <a:xfrm>
            <a:off x="4572000" y="198026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6-...</a:t>
            </a:r>
            <a:endParaRPr lang="en-GB" dirty="0">
              <a:solidFill>
                <a:schemeClr val="tx1"/>
              </a:solidFill>
            </a:endParaRPr>
          </a:p>
        </p:txBody>
      </p:sp>
      <p:sp>
        <p:nvSpPr>
          <p:cNvPr id="10" name="Oval 9"/>
          <p:cNvSpPr/>
          <p:nvPr/>
        </p:nvSpPr>
        <p:spPr>
          <a:xfrm>
            <a:off x="5612130" y="2813483"/>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a:t>
            </a:r>
            <a:endParaRPr lang="en-GB" dirty="0">
              <a:solidFill>
                <a:schemeClr val="tx1"/>
              </a:solidFill>
            </a:endParaRPr>
          </a:p>
        </p:txBody>
      </p:sp>
      <p:sp>
        <p:nvSpPr>
          <p:cNvPr id="11" name="Oval 10"/>
          <p:cNvSpPr/>
          <p:nvPr/>
        </p:nvSpPr>
        <p:spPr>
          <a:xfrm>
            <a:off x="5638800" y="200312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7-</a:t>
            </a:r>
            <a:r>
              <a:rPr lang="ar-AE" dirty="0">
                <a:solidFill>
                  <a:schemeClr val="tx1"/>
                </a:solidFill>
              </a:rPr>
              <a:t>...</a:t>
            </a:r>
            <a:endParaRPr lang="en-GB" dirty="0">
              <a:solidFill>
                <a:schemeClr val="tx1"/>
              </a:solidFill>
            </a:endParaRPr>
          </a:p>
        </p:txBody>
      </p:sp>
      <p:sp>
        <p:nvSpPr>
          <p:cNvPr id="12" name="Oval 11"/>
          <p:cNvSpPr/>
          <p:nvPr/>
        </p:nvSpPr>
        <p:spPr>
          <a:xfrm>
            <a:off x="56388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8-...</a:t>
            </a:r>
            <a:endParaRPr lang="en-GB" dirty="0">
              <a:solidFill>
                <a:schemeClr val="tx1"/>
              </a:solidFill>
            </a:endParaRPr>
          </a:p>
        </p:txBody>
      </p:sp>
      <p:sp>
        <p:nvSpPr>
          <p:cNvPr id="13" name="Oval 12"/>
          <p:cNvSpPr/>
          <p:nvPr/>
        </p:nvSpPr>
        <p:spPr>
          <a:xfrm>
            <a:off x="6629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9-...</a:t>
            </a:r>
            <a:endParaRPr lang="en-GB" dirty="0">
              <a:solidFill>
                <a:schemeClr val="tx1"/>
              </a:solidFill>
            </a:endParaRPr>
          </a:p>
        </p:txBody>
      </p:sp>
      <p:cxnSp>
        <p:nvCxnSpPr>
          <p:cNvPr id="15" name="Straight Connector 14"/>
          <p:cNvCxnSpPr>
            <a:endCxn id="6" idx="6"/>
          </p:cNvCxnSpPr>
          <p:nvPr/>
        </p:nvCxnSpPr>
        <p:spPr>
          <a:xfrm flipH="1" flipV="1">
            <a:off x="3150096" y="2406424"/>
            <a:ext cx="1498104" cy="381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50096" y="1863080"/>
            <a:ext cx="1345704" cy="369332"/>
          </a:xfrm>
          <a:prstGeom prst="rect">
            <a:avLst/>
          </a:prstGeom>
          <a:noFill/>
        </p:spPr>
        <p:txBody>
          <a:bodyPr wrap="square" rtlCol="0">
            <a:spAutoFit/>
          </a:bodyPr>
          <a:lstStyle/>
          <a:p>
            <a:r>
              <a:rPr lang="ar-AE" dirty="0" smtClean="0"/>
              <a:t>5-..............</a:t>
            </a:r>
            <a:endParaRPr lang="en-GB" dirty="0"/>
          </a:p>
        </p:txBody>
      </p:sp>
    </p:spTree>
    <p:extLst>
      <p:ext uri="{BB962C8B-B14F-4D97-AF65-F5344CB8AC3E}">
        <p14:creationId xmlns:p14="http://schemas.microsoft.com/office/powerpoint/2010/main" val="2450832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تعبئة الفراغات </a:t>
            </a:r>
            <a:endParaRPr lang="en-GB" dirty="0"/>
          </a:p>
        </p:txBody>
      </p:sp>
      <p:sp>
        <p:nvSpPr>
          <p:cNvPr id="3" name="Content Placeholder 2"/>
          <p:cNvSpPr>
            <a:spLocks noGrp="1"/>
          </p:cNvSpPr>
          <p:nvPr>
            <p:ph idx="1"/>
          </p:nvPr>
        </p:nvSpPr>
        <p:spPr/>
        <p:txBody>
          <a:bodyPr>
            <a:normAutofit fontScale="92500" lnSpcReduction="20000"/>
          </a:bodyPr>
          <a:lstStyle/>
          <a:p>
            <a:pPr algn="r" rtl="1"/>
            <a:endParaRPr lang="ar-AE" dirty="0" smtClean="0"/>
          </a:p>
          <a:p>
            <a:pPr algn="r" rtl="1"/>
            <a:r>
              <a:rPr lang="ar-AE" dirty="0" smtClean="0"/>
              <a:t>1-كربون </a:t>
            </a:r>
          </a:p>
          <a:p>
            <a:pPr algn="r" rtl="1"/>
            <a:r>
              <a:rPr lang="ar-AE" dirty="0" smtClean="0"/>
              <a:t>2-3-مجموعة أمينية – مجموعة </a:t>
            </a:r>
            <a:r>
              <a:rPr lang="fr-FR" dirty="0" smtClean="0"/>
              <a:t>R</a:t>
            </a:r>
            <a:r>
              <a:rPr lang="ar-AE" dirty="0" smtClean="0"/>
              <a:t> </a:t>
            </a:r>
            <a:endParaRPr lang="ar-AE" dirty="0"/>
          </a:p>
          <a:p>
            <a:pPr algn="r" rtl="1"/>
            <a:r>
              <a:rPr lang="ar-AE" dirty="0" smtClean="0"/>
              <a:t>4-كاربوكسل</a:t>
            </a:r>
          </a:p>
          <a:p>
            <a:pPr algn="r" rtl="1"/>
            <a:r>
              <a:rPr lang="ar-AE" dirty="0" smtClean="0"/>
              <a:t>5-رابطة بيبتيدية </a:t>
            </a:r>
          </a:p>
          <a:p>
            <a:pPr marL="0" indent="0" algn="r" rtl="1">
              <a:buNone/>
            </a:pPr>
            <a:endParaRPr lang="ar-AE" dirty="0" smtClean="0"/>
          </a:p>
          <a:p>
            <a:pPr algn="r" rtl="1"/>
            <a:r>
              <a:rPr lang="ar-AE" dirty="0" smtClean="0"/>
              <a:t>6-مجموعة أمينية </a:t>
            </a:r>
            <a:r>
              <a:rPr lang="en-GB" dirty="0" smtClean="0"/>
              <a:t>NH3</a:t>
            </a:r>
            <a:r>
              <a:rPr lang="ar-AE" dirty="0" smtClean="0"/>
              <a:t> </a:t>
            </a:r>
          </a:p>
          <a:p>
            <a:pPr algn="r" rtl="1"/>
            <a:r>
              <a:rPr lang="ar-AE" dirty="0" smtClean="0"/>
              <a:t>7-كربون </a:t>
            </a:r>
          </a:p>
          <a:p>
            <a:pPr algn="r" rtl="1"/>
            <a:r>
              <a:rPr lang="ar-AE" dirty="0" smtClean="0"/>
              <a:t>8-9-هيدروجين – مجموعة </a:t>
            </a:r>
            <a:r>
              <a:rPr lang="fr-FR" dirty="0"/>
              <a:t>R</a:t>
            </a:r>
            <a:endParaRPr lang="en-GB" dirty="0"/>
          </a:p>
        </p:txBody>
      </p:sp>
    </p:spTree>
    <p:extLst>
      <p:ext uri="{BB962C8B-B14F-4D97-AF65-F5344CB8AC3E}">
        <p14:creationId xmlns:p14="http://schemas.microsoft.com/office/powerpoint/2010/main" val="1536672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r" rtl="1">
              <a:buNone/>
            </a:pPr>
            <a:endParaRPr lang="ar-AE" dirty="0" smtClean="0"/>
          </a:p>
          <a:p>
            <a:pPr marL="0" lvl="0" indent="0" algn="r" rtl="1">
              <a:buNone/>
            </a:pPr>
            <a:r>
              <a:rPr lang="ar-AE" dirty="0" smtClean="0"/>
              <a:t>**يوجد في الطبيعة : 100 حمض أميني </a:t>
            </a:r>
          </a:p>
          <a:p>
            <a:pPr marL="0" lvl="0" indent="0" algn="r" rtl="1">
              <a:buNone/>
            </a:pPr>
            <a:r>
              <a:rPr lang="ar-AE" dirty="0" smtClean="0"/>
              <a:t>**يوجد في تركيب جسم الإنسان : 20 حمض أميني .</a:t>
            </a:r>
          </a:p>
          <a:p>
            <a:pPr marL="0" lvl="0" indent="0" algn="r" rtl="1">
              <a:buNone/>
            </a:pPr>
            <a:endParaRPr lang="ar-AE" dirty="0"/>
          </a:p>
          <a:p>
            <a:pPr marL="0" lvl="0" indent="0" algn="r" rtl="1">
              <a:buNone/>
            </a:pPr>
            <a:r>
              <a:rPr lang="ar-AE" dirty="0" smtClean="0"/>
              <a:t>أمثلة لأحماض أمينية منتشرة في الطبيعة بتركيبات مختلفة :</a:t>
            </a:r>
          </a:p>
          <a:p>
            <a:pPr algn="r" rtl="1"/>
            <a:r>
              <a:rPr lang="ar-AE" dirty="0" smtClean="0"/>
              <a:t>الكولاجينات </a:t>
            </a:r>
          </a:p>
          <a:p>
            <a:pPr algn="r" rtl="1"/>
            <a:r>
              <a:rPr lang="ar-SA" dirty="0" smtClean="0"/>
              <a:t>الكازين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r>
              <a:rPr lang="ar-AE" dirty="0" smtClean="0"/>
              <a:t>تنقسم الأحماض الأمينية المكونة للبروتين في الجسم إلى :</a:t>
            </a:r>
          </a:p>
          <a:p>
            <a:pPr algn="r" rtl="1"/>
            <a:r>
              <a:rPr lang="ar-AE" dirty="0" smtClean="0"/>
              <a:t>أحماض أمينية </a:t>
            </a:r>
            <a:r>
              <a:rPr lang="ar-AE" smtClean="0"/>
              <a:t>لا يستطيع </a:t>
            </a:r>
            <a:r>
              <a:rPr lang="ar-AE" dirty="0" smtClean="0"/>
              <a:t>الجسم بنائها ولا يستطيع البقاء دونها ،ولا بد للحصول عليها من مصادر حيوانية . مثل : لايسين ،و ليوسين ،وفالين .</a:t>
            </a:r>
          </a:p>
          <a:p>
            <a:pPr algn="r" rtl="1"/>
            <a:r>
              <a:rPr lang="ar-AE" dirty="0" smtClean="0"/>
              <a:t>أحماض أمينية يستطيع الجسم بنائها كما يستطيع الحصول عليها من مصادر حيوانية أو نباتية .</a:t>
            </a:r>
            <a:endParaRPr lang="en-GB" dirty="0"/>
          </a:p>
        </p:txBody>
      </p:sp>
    </p:spTree>
    <p:extLst>
      <p:ext uri="{BB962C8B-B14F-4D97-AF65-F5344CB8AC3E}">
        <p14:creationId xmlns:p14="http://schemas.microsoft.com/office/powerpoint/2010/main" val="1031365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a:solidFill>
                  <a:schemeClr val="accent4"/>
                </a:solidFill>
              </a:rPr>
              <a:t>حاجة الجسم للبروتين </a:t>
            </a:r>
            <a:endParaRPr lang="en-GB"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rtl="1"/>
            <a:r>
              <a:rPr lang="ar-AE" dirty="0" smtClean="0"/>
              <a:t>لا </a:t>
            </a:r>
            <a:r>
              <a:rPr lang="ar-AE" dirty="0"/>
              <a:t>يتم تخزين البروتين في الجسم إلا بكميات قليلة في الكبد والعضلات . ويحتاج جسم الإنسان إلى 1 </a:t>
            </a:r>
            <a:r>
              <a:rPr lang="ar-AE" dirty="0" smtClean="0"/>
              <a:t>أو 1.5جم </a:t>
            </a:r>
            <a:r>
              <a:rPr lang="ar-AE" dirty="0"/>
              <a:t>بروتين / 1 كجم يوميا .</a:t>
            </a:r>
            <a:endParaRPr lang="en-GB" dirty="0"/>
          </a:p>
          <a:p>
            <a:pPr algn="just" rtl="1"/>
            <a:r>
              <a:rPr lang="ar-AE" dirty="0"/>
              <a:t>بما أن الكثير من الأحماض الأمينية التي تدخل في تركيب البروتين في جسم الإنسان موجودة في المنتجات الحيوانية ،فإن من الخطر على الإنسان أن يمتنع كليا عن تناول المنتجات الحيوانية .</a:t>
            </a:r>
            <a:endParaRPr lang="en-GB" dirty="0"/>
          </a:p>
          <a:p>
            <a:pPr algn="just" rtl="1"/>
            <a:r>
              <a:rPr lang="ar-AE" dirty="0"/>
              <a:t>مصادر البروتينات هي في اللحوم بمختلف أنواعها والمنتجات الحيوانية كالبيض والأجبان والحليب ،ومن المنتجات النباتية : يوجد البروتين في البقول كالفول والعدس والفاصوليا .</a:t>
            </a:r>
            <a:endParaRPr lang="en-GB" dirty="0"/>
          </a:p>
          <a:p>
            <a:pPr algn="just" rtl="1"/>
            <a:endParaRPr lang="en-GB" dirty="0"/>
          </a:p>
        </p:txBody>
      </p:sp>
    </p:spTree>
    <p:extLst>
      <p:ext uri="{BB962C8B-B14F-4D97-AF65-F5344CB8AC3E}">
        <p14:creationId xmlns:p14="http://schemas.microsoft.com/office/powerpoint/2010/main" val="1639941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lvl="0" algn="r" rtl="1"/>
            <a:r>
              <a:rPr lang="ar-AE" dirty="0" smtClean="0"/>
              <a:t>هناك نوعان من الأحماض الأمينية :</a:t>
            </a:r>
          </a:p>
          <a:p>
            <a:pPr lvl="1" algn="r" rtl="1"/>
            <a:r>
              <a:rPr lang="ar-AE" dirty="0" smtClean="0"/>
              <a:t>أحماض		مثل 	الاسبارتيك – الجلوتاميت  </a:t>
            </a:r>
          </a:p>
          <a:p>
            <a:pPr lvl="1" algn="r" rtl="1"/>
            <a:r>
              <a:rPr lang="ar-AE" dirty="0" smtClean="0"/>
              <a:t>قواعد 		مثل 	(</a:t>
            </a:r>
            <a:r>
              <a:rPr lang="fr-FR" dirty="0" err="1" smtClean="0"/>
              <a:t>His</a:t>
            </a:r>
            <a:r>
              <a:rPr lang="fr-FR" dirty="0" smtClean="0"/>
              <a:t>  -</a:t>
            </a:r>
            <a:r>
              <a:rPr lang="fr-FR" dirty="0" err="1" smtClean="0"/>
              <a:t>Arg</a:t>
            </a:r>
            <a:r>
              <a:rPr lang="fr-FR" dirty="0" smtClean="0"/>
              <a:t> – Lys</a:t>
            </a:r>
            <a:r>
              <a:rPr lang="ar-AE" dirty="0" smtClean="0"/>
              <a:t>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تركيب البروتين </a:t>
            </a:r>
            <a:br>
              <a:rPr lang="ar-AE" dirty="0" smtClean="0">
                <a:solidFill>
                  <a:schemeClr val="tx2"/>
                </a:solidFill>
              </a:rPr>
            </a:br>
            <a:r>
              <a:rPr lang="en-GB" dirty="0" smtClean="0">
                <a:solidFill>
                  <a:schemeClr val="tx2"/>
                </a:solidFill>
              </a:rPr>
              <a:t>Protein Structure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algn="r" rtl="1"/>
            <a:r>
              <a:rPr lang="ar-EG" dirty="0" smtClean="0"/>
              <a:t>تتكون </a:t>
            </a:r>
            <a:r>
              <a:rPr lang="ar-EG" dirty="0"/>
              <a:t>الرابطة الببتيدية بتفاعل بين مجموعة </a:t>
            </a:r>
            <a:r>
              <a:rPr lang="en-US" u="sng" dirty="0"/>
              <a:t>NH</a:t>
            </a:r>
            <a:r>
              <a:rPr lang="en-US" u="sng" baseline="-25000" dirty="0"/>
              <a:t>2</a:t>
            </a:r>
            <a:r>
              <a:rPr lang="ar-EG" dirty="0"/>
              <a:t> لحمض أمينى مع مجموعة </a:t>
            </a:r>
            <a:r>
              <a:rPr lang="en-US" dirty="0"/>
              <a:t>-COOH</a:t>
            </a:r>
            <a:r>
              <a:rPr lang="ar-EG" dirty="0"/>
              <a:t> لحمض أمينى آخر</a:t>
            </a:r>
            <a:r>
              <a:rPr lang="ar-EG" dirty="0">
                <a:effectLst>
                  <a:outerShdw blurRad="50800" dist="38100" algn="tr" rotWithShape="0">
                    <a:prstClr val="black">
                      <a:alpha val="40000"/>
                    </a:prstClr>
                  </a:outerShdw>
                </a:effectLst>
              </a:rPr>
              <a:t> </a:t>
            </a:r>
            <a:r>
              <a:rPr lang="ar-EG" dirty="0"/>
              <a:t>فيتكون ببتيد ثنائى </a:t>
            </a:r>
            <a:r>
              <a:rPr lang="en-GB" dirty="0" smtClean="0"/>
              <a:t> Dipeptide </a:t>
            </a:r>
            <a:r>
              <a:rPr lang="ar-EG" dirty="0" smtClean="0"/>
              <a:t>مع </a:t>
            </a:r>
            <a:r>
              <a:rPr lang="ar-EG" dirty="0"/>
              <a:t>نزع جزئ الماء. </a:t>
            </a:r>
            <a:endParaRPr lang="en-GB" dirty="0"/>
          </a:p>
          <a:p>
            <a:pPr algn="r" rtl="1"/>
            <a:r>
              <a:rPr lang="ar-AE" dirty="0" smtClean="0"/>
              <a:t>عند اتحاد مجموعة كبيرة من الأحماض الأمينية تسمى بعديد البيبتيد </a:t>
            </a:r>
            <a:r>
              <a:rPr lang="en-GB" dirty="0" smtClean="0"/>
              <a:t>Polypeptide</a:t>
            </a:r>
          </a:p>
          <a:p>
            <a:pPr algn="r" rtl="1"/>
            <a:r>
              <a:rPr lang="ar-AE" dirty="0" smtClean="0"/>
              <a:t>الروابط </a:t>
            </a:r>
            <a:r>
              <a:rPr lang="ar-AE" dirty="0"/>
              <a:t>الببتيدية هي روابط تساهمية </a:t>
            </a:r>
          </a:p>
          <a:p>
            <a:pPr lvl="0" algn="r" rtl="1"/>
            <a:endParaRPr lang="ar-AE" dirty="0" smtClean="0"/>
          </a:p>
          <a:p>
            <a:pPr lvl="0" algn="r" rtl="1"/>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السلاسل الحمضية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just" rtl="1">
              <a:buNone/>
            </a:pPr>
            <a:r>
              <a:rPr lang="ar-EG" b="1" u="sng" dirty="0" smtClean="0"/>
              <a:t>سلسلة </a:t>
            </a:r>
            <a:r>
              <a:rPr lang="ar-EG" b="1" u="sng" dirty="0"/>
              <a:t>ببتيدية الحمضية</a:t>
            </a:r>
            <a:r>
              <a:rPr lang="en-US" b="1" u="sng" dirty="0"/>
              <a:t> :</a:t>
            </a:r>
            <a:endParaRPr lang="en-GB" b="1" u="sng" dirty="0"/>
          </a:p>
          <a:p>
            <a:pPr algn="just" rtl="1"/>
            <a:r>
              <a:rPr lang="ar-AE" b="1" dirty="0" smtClean="0"/>
              <a:t>تحتوي </a:t>
            </a:r>
            <a:r>
              <a:rPr lang="ar-EG" b="1" dirty="0" smtClean="0"/>
              <a:t>أحماض </a:t>
            </a:r>
            <a:r>
              <a:rPr lang="ar-EG" b="1" dirty="0"/>
              <a:t>أمينية حمضية </a:t>
            </a:r>
            <a:endParaRPr lang="ar-AE" b="1" dirty="0" smtClean="0"/>
          </a:p>
          <a:p>
            <a:pPr algn="just" rtl="1"/>
            <a:r>
              <a:rPr lang="ar-AE" b="1" dirty="0" smtClean="0"/>
              <a:t>الأمثلة :</a:t>
            </a:r>
            <a:r>
              <a:rPr lang="ar-EG" b="1" dirty="0" smtClean="0"/>
              <a:t> </a:t>
            </a:r>
            <a:r>
              <a:rPr lang="ar-EG" b="1" dirty="0"/>
              <a:t>حمض الأسبارتيك والجلو</a:t>
            </a:r>
            <a:r>
              <a:rPr lang="ar-SA" b="1" dirty="0"/>
              <a:t>ت</a:t>
            </a:r>
            <a:r>
              <a:rPr lang="ar-EG" b="1" dirty="0" smtClean="0"/>
              <a:t>اميت</a:t>
            </a:r>
            <a:endParaRPr lang="ar-AE" b="1" dirty="0"/>
          </a:p>
          <a:p>
            <a:pPr algn="just" rtl="1"/>
            <a:r>
              <a:rPr lang="ar-EG" b="1" dirty="0" smtClean="0"/>
              <a:t>تكون </a:t>
            </a:r>
            <a:r>
              <a:rPr lang="ar-EG" b="1" dirty="0"/>
              <a:t>مشحونة بشحنة سالبة عند </a:t>
            </a:r>
            <a:r>
              <a:rPr lang="en-US" b="1" dirty="0"/>
              <a:t>PH</a:t>
            </a:r>
            <a:r>
              <a:rPr lang="ar-EG" b="1" dirty="0"/>
              <a:t> الفسيولوجية.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سلاسلا 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just" rtl="1">
              <a:buNone/>
            </a:pPr>
            <a:r>
              <a:rPr lang="ar-EG" b="1" u="sng" dirty="0" smtClean="0"/>
              <a:t>سلسلة </a:t>
            </a:r>
            <a:r>
              <a:rPr lang="ar-EG" b="1" u="sng" dirty="0"/>
              <a:t>ببتيدية قاعدية </a:t>
            </a:r>
            <a:endParaRPr lang="en-GB" dirty="0"/>
          </a:p>
          <a:p>
            <a:pPr algn="just" rtl="1"/>
            <a:r>
              <a:rPr lang="ar-AE" b="1" dirty="0" smtClean="0"/>
              <a:t>تحتوي </a:t>
            </a:r>
            <a:r>
              <a:rPr lang="ar-EG" b="1" dirty="0" smtClean="0"/>
              <a:t>على </a:t>
            </a:r>
            <a:r>
              <a:rPr lang="ar-EG" b="1" dirty="0"/>
              <a:t>كمية عالية من الأحماض الأمينية القاعدية </a:t>
            </a:r>
            <a:endParaRPr lang="ar-AE" b="1" dirty="0" smtClean="0"/>
          </a:p>
          <a:p>
            <a:pPr algn="just" rtl="1"/>
            <a:r>
              <a:rPr lang="ar-AE" b="1" dirty="0" smtClean="0"/>
              <a:t>أمثلة :</a:t>
            </a:r>
            <a:r>
              <a:rPr lang="en-US" b="1" dirty="0" smtClean="0"/>
              <a:t>(Lys</a:t>
            </a:r>
            <a:r>
              <a:rPr lang="en-US" b="1" dirty="0"/>
              <a:t>, </a:t>
            </a:r>
            <a:r>
              <a:rPr lang="en-US" b="1" dirty="0" err="1"/>
              <a:t>Arg</a:t>
            </a:r>
            <a:r>
              <a:rPr lang="en-US" b="1" dirty="0"/>
              <a:t>, His)</a:t>
            </a:r>
            <a:r>
              <a:rPr lang="ar-EG" b="1" dirty="0"/>
              <a:t> </a:t>
            </a:r>
            <a:endParaRPr lang="ar-AE" b="1" dirty="0" smtClean="0"/>
          </a:p>
          <a:p>
            <a:pPr algn="just" rtl="1"/>
            <a:r>
              <a:rPr lang="ar-EG" b="1" dirty="0" smtClean="0"/>
              <a:t>تكون </a:t>
            </a:r>
            <a:r>
              <a:rPr lang="ar-EG" b="1" dirty="0"/>
              <a:t>مشحونة بشحنة موجبة عند درجات </a:t>
            </a:r>
            <a:r>
              <a:rPr lang="en-US" b="1" dirty="0"/>
              <a:t>PH</a:t>
            </a:r>
            <a:r>
              <a:rPr lang="ar-EG" b="1" dirty="0"/>
              <a:t> الفسيولوجية. </a:t>
            </a:r>
            <a:endParaRPr lang="en-GB" dirty="0"/>
          </a:p>
          <a:p>
            <a:pPr lvl="0" algn="just" rtl="1"/>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مقارنة بين الأحماض الأمينية والقاعدية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1749330"/>
              </p:ext>
            </p:extLst>
          </p:nvPr>
        </p:nvGraphicFramePr>
        <p:xfrm>
          <a:off x="457200" y="1600200"/>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r-AE" dirty="0" smtClean="0"/>
                        <a:t>الضحة </a:t>
                      </a:r>
                      <a:endParaRPr lang="en-GB" dirty="0"/>
                    </a:p>
                  </a:txBody>
                  <a:tcPr/>
                </a:tc>
                <a:tc>
                  <a:txBody>
                    <a:bodyPr/>
                    <a:lstStyle/>
                    <a:p>
                      <a:endParaRPr lang="en-GB"/>
                    </a:p>
                  </a:txBody>
                  <a:tcPr/>
                </a:tc>
                <a:tc>
                  <a:txBody>
                    <a:bodyPr/>
                    <a:lstStyle/>
                    <a:p>
                      <a:endParaRPr lang="en-GB"/>
                    </a:p>
                  </a:txBody>
                  <a:tcPr/>
                </a:tc>
              </a:tr>
              <a:tr h="370840">
                <a:tc>
                  <a:txBody>
                    <a:bodyPr/>
                    <a:lstStyle/>
                    <a:p>
                      <a:pPr algn="ctr"/>
                      <a:r>
                        <a:rPr lang="ar-AE" dirty="0" smtClean="0"/>
                        <a:t>سلسلة حمضية</a:t>
                      </a:r>
                      <a:r>
                        <a:rPr lang="ar-AE" baseline="0" dirty="0" smtClean="0"/>
                        <a:t> </a:t>
                      </a:r>
                      <a:endParaRPr lang="en-GB" dirty="0"/>
                    </a:p>
                  </a:txBody>
                  <a:tcPr/>
                </a:tc>
                <a:tc>
                  <a:txBody>
                    <a:bodyPr/>
                    <a:lstStyle/>
                    <a:p>
                      <a:pPr algn="ctr"/>
                      <a:r>
                        <a:rPr lang="ar-AE" dirty="0" smtClean="0"/>
                        <a:t>سلسلة قاعدية </a:t>
                      </a:r>
                      <a:endParaRPr lang="en-GB" dirty="0"/>
                    </a:p>
                  </a:txBody>
                  <a:tcPr/>
                </a:tc>
                <a:tc>
                  <a:txBody>
                    <a:bodyPr/>
                    <a:lstStyle/>
                    <a:p>
                      <a:pPr algn="ctr"/>
                      <a:r>
                        <a:rPr lang="ar-AE" dirty="0" smtClean="0"/>
                        <a:t>من حيث </a:t>
                      </a:r>
                      <a:endParaRPr lang="en-GB" dirty="0"/>
                    </a:p>
                  </a:txBody>
                  <a:tcPr/>
                </a:tc>
              </a:tr>
              <a:tr h="370840">
                <a:tc>
                  <a:txBody>
                    <a:bodyPr/>
                    <a:lstStyle/>
                    <a:p>
                      <a:endParaRPr lang="en-GB"/>
                    </a:p>
                  </a:txBody>
                  <a:tcPr/>
                </a:tc>
                <a:tc>
                  <a:txBody>
                    <a:bodyPr/>
                    <a:lstStyle/>
                    <a:p>
                      <a:endParaRPr lang="en-GB"/>
                    </a:p>
                  </a:txBody>
                  <a:tcPr/>
                </a:tc>
                <a:tc>
                  <a:txBody>
                    <a:bodyPr/>
                    <a:lstStyle/>
                    <a:p>
                      <a:pPr algn="ctr"/>
                      <a:r>
                        <a:rPr lang="ar-AE" dirty="0" smtClean="0"/>
                        <a:t>التركيب </a:t>
                      </a:r>
                      <a:endParaRPr lang="en-GB" dirty="0"/>
                    </a:p>
                  </a:txBody>
                  <a:tcPr/>
                </a:tc>
              </a:tr>
              <a:tr h="370840">
                <a:tc>
                  <a:txBody>
                    <a:bodyPr/>
                    <a:lstStyle/>
                    <a:p>
                      <a:endParaRPr lang="en-GB" dirty="0"/>
                    </a:p>
                  </a:txBody>
                  <a:tcPr/>
                </a:tc>
                <a:tc>
                  <a:txBody>
                    <a:bodyPr/>
                    <a:lstStyle/>
                    <a:p>
                      <a:endParaRPr lang="en-GB" dirty="0"/>
                    </a:p>
                  </a:txBody>
                  <a:tcPr/>
                </a:tc>
                <a:tc>
                  <a:txBody>
                    <a:bodyPr/>
                    <a:lstStyle/>
                    <a:p>
                      <a:pPr algn="ctr"/>
                      <a:r>
                        <a:rPr lang="ar-AE" dirty="0" smtClean="0"/>
                        <a:t>الشحنة </a:t>
                      </a:r>
                      <a:endParaRPr lang="en-GB" dirty="0"/>
                    </a:p>
                  </a:txBody>
                  <a:tcPr/>
                </a:tc>
              </a:tr>
            </a:tbl>
          </a:graphicData>
        </a:graphic>
      </p:graphicFrame>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البروتينات </a:t>
            </a:r>
            <a:br>
              <a:rPr lang="ar-AE" dirty="0" smtClean="0"/>
            </a:br>
            <a:r>
              <a:rPr lang="en-GB" dirty="0" smtClean="0"/>
              <a:t>Proteins</a:t>
            </a:r>
            <a:endParaRPr lang="en-GB" dirty="0"/>
          </a:p>
        </p:txBody>
      </p:sp>
      <p:sp>
        <p:nvSpPr>
          <p:cNvPr id="3" name="Subtitle 2"/>
          <p:cNvSpPr>
            <a:spLocks noGrp="1"/>
          </p:cNvSpPr>
          <p:nvPr>
            <p:ph type="subTitle" idx="1"/>
          </p:nvPr>
        </p:nvSpPr>
        <p:spPr>
          <a:xfrm>
            <a:off x="1371600" y="3877437"/>
            <a:ext cx="6400800" cy="1770126"/>
          </a:xfrm>
        </p:spPr>
        <p:txBody>
          <a:bodyPr/>
          <a:lstStyle/>
          <a:p>
            <a:r>
              <a:rPr lang="ar-AE" dirty="0" smtClean="0"/>
              <a:t>علم النفس الحيوي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989375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jonlieffmd.com/wp-content/uploads/2012/12/Peptide.gif"/>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1000"/>
                    </a14:imgEffect>
                  </a14:imgLayer>
                </a14:imgProps>
              </a:ext>
              <a:ext uri="{28A0092B-C50C-407E-A947-70E740481C1C}">
                <a14:useLocalDpi xmlns:a14="http://schemas.microsoft.com/office/drawing/2010/main" val="0"/>
              </a:ext>
            </a:extLst>
          </a:blip>
          <a:srcRect/>
          <a:stretch>
            <a:fillRect/>
          </a:stretch>
        </p:blipFill>
        <p:spPr bwMode="auto">
          <a:xfrm>
            <a:off x="3276600" y="1905000"/>
            <a:ext cx="38100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811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وظائف البروتين </a:t>
            </a:r>
            <a:br>
              <a:rPr lang="ar-AE" dirty="0" smtClean="0">
                <a:solidFill>
                  <a:schemeClr val="tx2"/>
                </a:solidFill>
              </a:rPr>
            </a:br>
            <a:r>
              <a:rPr lang="en-US" b="1" u="sng" dirty="0"/>
              <a:t>Protein </a:t>
            </a:r>
            <a:r>
              <a:rPr lang="en-US" b="1" u="sng" dirty="0" smtClean="0"/>
              <a:t>Functions</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77500" lnSpcReduction="20000"/>
          </a:bodyPr>
          <a:lstStyle/>
          <a:p>
            <a:pPr marL="0" indent="0" algn="just" rtl="1">
              <a:buNone/>
            </a:pPr>
            <a:r>
              <a:rPr lang="ar-AE" u="sng" dirty="0"/>
              <a:t>وظائف البروتين في الجسم :</a:t>
            </a:r>
            <a:endParaRPr lang="en-GB" dirty="0"/>
          </a:p>
          <a:p>
            <a:pPr lvl="0" algn="just" rtl="1"/>
            <a:r>
              <a:rPr lang="ar-AE" dirty="0"/>
              <a:t>البروتين هو ثاني مادة لتكوين الجسم بعد الماء ، فالعظام والعضلات والجلد والشعر والأظافر وأغشية الأجهزة الداخلية في الجسم تتكون من البروتينات .</a:t>
            </a:r>
            <a:endParaRPr lang="en-GB" dirty="0"/>
          </a:p>
          <a:p>
            <a:pPr lvl="0" algn="just" rtl="1"/>
            <a:r>
              <a:rPr lang="ar-AE" dirty="0"/>
              <a:t>على الرغم من أن خلايا الجهاز العصبي مغلفة بالدهون </a:t>
            </a:r>
            <a:r>
              <a:rPr lang="ar-AE" dirty="0" smtClean="0"/>
              <a:t>إل</a:t>
            </a:r>
            <a:r>
              <a:rPr lang="ar-SA" dirty="0" smtClean="0"/>
              <a:t>ا</a:t>
            </a:r>
            <a:r>
              <a:rPr lang="ar-AE" dirty="0" smtClean="0"/>
              <a:t> </a:t>
            </a:r>
            <a:r>
              <a:rPr lang="ar-AE" dirty="0"/>
              <a:t>أن التواصل بين هذه الخلايا يكون عن طريق مواد بروتينية تسمى النواقل العصبية </a:t>
            </a:r>
            <a:r>
              <a:rPr lang="en-GB" b="1" dirty="0"/>
              <a:t>neuro-transmitters </a:t>
            </a:r>
            <a:r>
              <a:rPr lang="ar-AE" dirty="0"/>
              <a:t> .</a:t>
            </a:r>
            <a:endParaRPr lang="en-GB" dirty="0"/>
          </a:p>
          <a:p>
            <a:pPr lvl="0" algn="just" rtl="1"/>
            <a:r>
              <a:rPr lang="ar-AE" dirty="0"/>
              <a:t>تناسق عمل أجهزة الجسم يتم من خلال الهرمونات التي تقوم بإفرازها الغدد الصماء ،وهذه الهرمونات هي عبارة عن بروتينات .</a:t>
            </a:r>
            <a:endParaRPr lang="en-GB" dirty="0"/>
          </a:p>
          <a:p>
            <a:pPr lvl="0" algn="just" rtl="1"/>
            <a:r>
              <a:rPr lang="ar-AE" dirty="0"/>
              <a:t>نوع الغذاء الذي نتناوله يؤثر على نشاط الجهاز العصبي من خلال تأثيره على نوع النواقل العصبية التي تكون نشطة في المخ ،فمثلا : عندما ينشط الدوبامين يكون الإنسان متيقظا ويمتلك الدافعية للعمل لأن الدوبامين ينشط الانتباه ومناطق المكافأة في الدماغ .</a:t>
            </a:r>
            <a:endParaRPr lang="en-GB" dirty="0"/>
          </a:p>
          <a:p>
            <a:pPr lvl="0" algn="just" rtl="1"/>
            <a:r>
              <a:rPr lang="ar-AE" b="1" dirty="0"/>
              <a:t>ومن أمثلة البروتينات التي تدخل في بناء </a:t>
            </a:r>
            <a:r>
              <a:rPr lang="ar-AE" b="1" dirty="0" smtClean="0"/>
              <a:t>ووظائف </a:t>
            </a:r>
            <a:r>
              <a:rPr lang="ar-AE" b="1" dirty="0"/>
              <a:t>الجسم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من أمثلة وظائف البروتين في الجسم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6056200"/>
              </p:ext>
            </p:extLst>
          </p:nvPr>
        </p:nvGraphicFramePr>
        <p:xfrm>
          <a:off x="457200" y="1600200"/>
          <a:ext cx="8229600" cy="5328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ar-AE" dirty="0" smtClean="0"/>
                        <a:t>الوظيفة </a:t>
                      </a:r>
                      <a:endParaRPr lang="en-GB" dirty="0"/>
                    </a:p>
                  </a:txBody>
                  <a:tcPr/>
                </a:tc>
                <a:tc>
                  <a:txBody>
                    <a:bodyPr/>
                    <a:lstStyle/>
                    <a:p>
                      <a:pPr algn="ctr"/>
                      <a:r>
                        <a:rPr lang="ar-AE" dirty="0" smtClean="0"/>
                        <a:t>البروتين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يدخل في تركيب العضلات (القابضة والباسطة) بما فيها عضلات القلب </a:t>
                      </a:r>
                      <a:endParaRPr lang="en-GB" dirty="0"/>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AE" sz="1800" kern="1200" dirty="0" smtClean="0">
                          <a:solidFill>
                            <a:schemeClr val="dk1"/>
                          </a:solidFill>
                          <a:effectLst/>
                          <a:latin typeface="+mn-lt"/>
                          <a:ea typeface="+mn-ea"/>
                          <a:cs typeface="+mn-cs"/>
                        </a:rPr>
                        <a:t>الميوسين </a:t>
                      </a:r>
                      <a:endParaRPr lang="en-GB" dirty="0" smtClean="0"/>
                    </a:p>
                    <a:p>
                      <a:pPr algn="just"/>
                      <a:endParaRPr lang="en-GB" dirty="0"/>
                    </a:p>
                  </a:txBody>
                  <a:tcPr/>
                </a:tc>
              </a:tr>
              <a:tr h="370840">
                <a:tc>
                  <a:txBody>
                    <a:bodyPr/>
                    <a:lstStyle/>
                    <a:p>
                      <a:r>
                        <a:rPr lang="ar-AE" sz="1800" kern="1200" dirty="0" smtClean="0">
                          <a:solidFill>
                            <a:schemeClr val="dk1"/>
                          </a:solidFill>
                          <a:effectLst/>
                          <a:latin typeface="+mn-lt"/>
                          <a:ea typeface="+mn-ea"/>
                          <a:cs typeface="+mn-cs"/>
                        </a:rPr>
                        <a:t>تفرزه الغدة النخامية ويعمل على تنظيم نمو العظام .</a:t>
                      </a:r>
                      <a:endParaRPr lang="en-GB" dirty="0"/>
                    </a:p>
                  </a:txBody>
                  <a:tcPr/>
                </a:tc>
                <a:tc>
                  <a:txBody>
                    <a:bodyPr/>
                    <a:lstStyle/>
                    <a:p>
                      <a:pPr algn="just" rtl="1"/>
                      <a:r>
                        <a:rPr lang="ar-AE" sz="1800" kern="1200" dirty="0" smtClean="0">
                          <a:solidFill>
                            <a:schemeClr val="dk1"/>
                          </a:solidFill>
                          <a:effectLst/>
                          <a:latin typeface="+mn-lt"/>
                          <a:ea typeface="+mn-ea"/>
                          <a:cs typeface="+mn-cs"/>
                        </a:rPr>
                        <a:t>هرمون النمو </a:t>
                      </a:r>
                      <a:endParaRPr lang="en-GB" dirty="0"/>
                    </a:p>
                  </a:txBody>
                  <a:tcPr/>
                </a:tc>
              </a:tr>
              <a:tr h="370840">
                <a:tc>
                  <a:txBody>
                    <a:bodyPr/>
                    <a:lstStyle/>
                    <a:p>
                      <a:r>
                        <a:rPr lang="ar-AE" sz="1800" kern="1200" dirty="0" smtClean="0">
                          <a:solidFill>
                            <a:schemeClr val="dk1"/>
                          </a:solidFill>
                          <a:effectLst/>
                          <a:latin typeface="+mn-lt"/>
                          <a:ea typeface="+mn-ea"/>
                          <a:cs typeface="+mn-cs"/>
                        </a:rPr>
                        <a:t>يعمل على نقل الأكسجين إلى خلايا الجسم </a:t>
                      </a:r>
                      <a:endParaRPr lang="en-GB" dirty="0"/>
                    </a:p>
                  </a:txBody>
                  <a:tcPr/>
                </a:tc>
                <a:tc>
                  <a:txBody>
                    <a:bodyPr/>
                    <a:lstStyle/>
                    <a:p>
                      <a:pPr algn="just" rtl="1"/>
                      <a:r>
                        <a:rPr lang="ar-AE" sz="1800" kern="1200" dirty="0" smtClean="0">
                          <a:solidFill>
                            <a:schemeClr val="dk1"/>
                          </a:solidFill>
                          <a:effectLst/>
                          <a:latin typeface="+mn-lt"/>
                          <a:ea typeface="+mn-ea"/>
                          <a:cs typeface="+mn-cs"/>
                        </a:rPr>
                        <a:t>الهيموجلوبين </a:t>
                      </a:r>
                      <a:endParaRPr lang="en-GB" dirty="0"/>
                    </a:p>
                  </a:txBody>
                  <a:tcPr/>
                </a:tc>
              </a:tr>
              <a:tr h="370840">
                <a:tc>
                  <a:txBody>
                    <a:bodyPr/>
                    <a:lstStyle/>
                    <a:p>
                      <a:r>
                        <a:rPr lang="ar-AE" sz="1800" kern="1200" dirty="0" smtClean="0">
                          <a:solidFill>
                            <a:schemeClr val="dk1"/>
                          </a:solidFill>
                          <a:effectLst/>
                          <a:latin typeface="+mn-lt"/>
                          <a:ea typeface="+mn-ea"/>
                          <a:cs typeface="+mn-cs"/>
                        </a:rPr>
                        <a:t>يقوم بالمحافظة على تماس</a:t>
                      </a:r>
                      <a:r>
                        <a:rPr lang="ar-SA" sz="1800" kern="1200" dirty="0" smtClean="0">
                          <a:solidFill>
                            <a:schemeClr val="dk1"/>
                          </a:solidFill>
                          <a:effectLst/>
                          <a:latin typeface="+mn-lt"/>
                          <a:ea typeface="+mn-ea"/>
                          <a:cs typeface="+mn-cs"/>
                        </a:rPr>
                        <a:t>ك</a:t>
                      </a:r>
                      <a:r>
                        <a:rPr lang="ar-AE" sz="1800" kern="1200" dirty="0" smtClean="0">
                          <a:solidFill>
                            <a:schemeClr val="dk1"/>
                          </a:solidFill>
                          <a:effectLst/>
                          <a:latin typeface="+mn-lt"/>
                          <a:ea typeface="+mn-ea"/>
                          <a:cs typeface="+mn-cs"/>
                        </a:rPr>
                        <a:t> العضلات والجلد </a:t>
                      </a:r>
                      <a:endParaRPr lang="en-GB" dirty="0"/>
                    </a:p>
                  </a:txBody>
                  <a:tcPr/>
                </a:tc>
                <a:tc>
                  <a:txBody>
                    <a:bodyPr/>
                    <a:lstStyle/>
                    <a:p>
                      <a:pPr algn="just" rtl="1"/>
                      <a:r>
                        <a:rPr lang="ar-AE" sz="1800" kern="1200" dirty="0" smtClean="0">
                          <a:solidFill>
                            <a:schemeClr val="dk1"/>
                          </a:solidFill>
                          <a:effectLst/>
                          <a:latin typeface="+mn-lt"/>
                          <a:ea typeface="+mn-ea"/>
                          <a:cs typeface="+mn-cs"/>
                        </a:rPr>
                        <a:t>كولاجين </a:t>
                      </a:r>
                      <a:endParaRPr lang="en-GB" dirty="0"/>
                    </a:p>
                  </a:txBody>
                  <a:tcPr/>
                </a:tc>
              </a:tr>
              <a:tr h="370840">
                <a:tc>
                  <a:txBody>
                    <a:bodyPr/>
                    <a:lstStyle/>
                    <a:p>
                      <a:r>
                        <a:rPr lang="ar-AE" sz="1800" kern="1200" dirty="0" smtClean="0">
                          <a:solidFill>
                            <a:schemeClr val="dk1"/>
                          </a:solidFill>
                          <a:effectLst/>
                          <a:latin typeface="+mn-lt"/>
                          <a:ea typeface="+mn-ea"/>
                          <a:cs typeface="+mn-cs"/>
                        </a:rPr>
                        <a:t>يحافظ ع</a:t>
                      </a:r>
                      <a:r>
                        <a:rPr lang="ar-SA" sz="1800" kern="1200" smtClean="0">
                          <a:solidFill>
                            <a:schemeClr val="dk1"/>
                          </a:solidFill>
                          <a:effectLst/>
                          <a:latin typeface="+mn-lt"/>
                          <a:ea typeface="+mn-ea"/>
                          <a:cs typeface="+mn-cs"/>
                        </a:rPr>
                        <a:t>ل</a:t>
                      </a:r>
                      <a:r>
                        <a:rPr lang="ar-AE" sz="1800" kern="1200" smtClean="0">
                          <a:solidFill>
                            <a:schemeClr val="dk1"/>
                          </a:solidFill>
                          <a:effectLst/>
                          <a:latin typeface="+mn-lt"/>
                          <a:ea typeface="+mn-ea"/>
                          <a:cs typeface="+mn-cs"/>
                        </a:rPr>
                        <a:t>ى </a:t>
                      </a:r>
                      <a:r>
                        <a:rPr lang="ar-AE" sz="1800" kern="1200" dirty="0" smtClean="0">
                          <a:solidFill>
                            <a:schemeClr val="dk1"/>
                          </a:solidFill>
                          <a:effectLst/>
                          <a:latin typeface="+mn-lt"/>
                          <a:ea typeface="+mn-ea"/>
                          <a:cs typeface="+mn-cs"/>
                        </a:rPr>
                        <a:t>تماسك الشعر والأظافر والأسنان والجلد .</a:t>
                      </a:r>
                      <a:endParaRPr lang="en-GB" dirty="0"/>
                    </a:p>
                  </a:txBody>
                  <a:tcPr/>
                </a:tc>
                <a:tc>
                  <a:txBody>
                    <a:bodyPr/>
                    <a:lstStyle/>
                    <a:p>
                      <a:pPr algn="just" rtl="1"/>
                      <a:r>
                        <a:rPr lang="ar-AE" sz="1800" kern="1200" dirty="0" smtClean="0">
                          <a:solidFill>
                            <a:schemeClr val="dk1"/>
                          </a:solidFill>
                          <a:effectLst/>
                          <a:latin typeface="+mn-lt"/>
                          <a:ea typeface="+mn-ea"/>
                          <a:cs typeface="+mn-cs"/>
                        </a:rPr>
                        <a:t>كراتين </a:t>
                      </a:r>
                      <a:endParaRPr lang="en-GB" dirty="0"/>
                    </a:p>
                  </a:txBody>
                  <a:tcPr/>
                </a:tc>
              </a:tr>
              <a:tr h="370840">
                <a:tc>
                  <a:txBody>
                    <a:bodyPr/>
                    <a:lstStyle/>
                    <a:p>
                      <a:r>
                        <a:rPr lang="ar-AE" sz="1800" kern="1200" dirty="0" smtClean="0">
                          <a:solidFill>
                            <a:schemeClr val="dk1"/>
                          </a:solidFill>
                          <a:effectLst/>
                          <a:latin typeface="+mn-lt"/>
                          <a:ea typeface="+mn-ea"/>
                          <a:cs typeface="+mn-cs"/>
                        </a:rPr>
                        <a:t>تقوم بهضم المواد داخل الأمعاء والمعدة ،بما فيها البروتينات .</a:t>
                      </a:r>
                      <a:endParaRPr lang="en-GB" dirty="0"/>
                    </a:p>
                  </a:txBody>
                  <a:tcPr/>
                </a:tc>
                <a:tc>
                  <a:txBody>
                    <a:bodyPr/>
                    <a:lstStyle/>
                    <a:p>
                      <a:pPr algn="just" rtl="1"/>
                      <a:r>
                        <a:rPr lang="ar-AE" sz="1800" kern="1200" dirty="0" smtClean="0">
                          <a:solidFill>
                            <a:schemeClr val="dk1"/>
                          </a:solidFill>
                          <a:effectLst/>
                          <a:latin typeface="+mn-lt"/>
                          <a:ea typeface="+mn-ea"/>
                          <a:cs typeface="+mn-cs"/>
                        </a:rPr>
                        <a:t>أنزيمات الهضم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هي أجسام بروتينية تنتجها كريات الدم البيضا</a:t>
                      </a:r>
                      <a:r>
                        <a:rPr lang="ar-SA" sz="1800" kern="1200" dirty="0" smtClean="0">
                          <a:solidFill>
                            <a:schemeClr val="dk1"/>
                          </a:solidFill>
                          <a:effectLst/>
                          <a:latin typeface="+mn-lt"/>
                          <a:ea typeface="+mn-ea"/>
                          <a:cs typeface="+mn-cs"/>
                        </a:rPr>
                        <a:t>ء</a:t>
                      </a:r>
                      <a:r>
                        <a:rPr lang="ar-AE" sz="1800" kern="1200" dirty="0" smtClean="0">
                          <a:solidFill>
                            <a:schemeClr val="dk1"/>
                          </a:solidFill>
                          <a:effectLst/>
                          <a:latin typeface="+mn-lt"/>
                          <a:ea typeface="+mn-ea"/>
                          <a:cs typeface="+mn-cs"/>
                        </a:rPr>
                        <a:t> لمهاجمة البكتيريا والفيروسات والأجسام الغريبة التي تدخل الجسم .</a:t>
                      </a:r>
                      <a:endParaRPr lang="en-GB" dirty="0"/>
                    </a:p>
                  </a:txBody>
                  <a:tcPr/>
                </a:tc>
                <a:tc>
                  <a:txBody>
                    <a:bodyPr/>
                    <a:lstStyle/>
                    <a:p>
                      <a:pPr algn="just" rtl="1"/>
                      <a:r>
                        <a:rPr lang="ar-AE" sz="1800" kern="1200" dirty="0" smtClean="0">
                          <a:solidFill>
                            <a:schemeClr val="dk1"/>
                          </a:solidFill>
                          <a:effectLst/>
                          <a:latin typeface="+mn-lt"/>
                          <a:ea typeface="+mn-ea"/>
                          <a:cs typeface="+mn-cs"/>
                        </a:rPr>
                        <a:t>الأجسام المضادة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بروتين يكون مخزنا في الثدي ،وله دور مهم في نمو الجنين .</a:t>
                      </a:r>
                      <a:endParaRPr lang="en-GB" dirty="0"/>
                    </a:p>
                  </a:txBody>
                  <a:tcPr/>
                </a:tc>
                <a:tc>
                  <a:txBody>
                    <a:bodyPr/>
                    <a:lstStyle/>
                    <a:p>
                      <a:pPr algn="just" rtl="1"/>
                      <a:r>
                        <a:rPr lang="ar-AE" sz="1800" kern="1200" dirty="0" smtClean="0">
                          <a:solidFill>
                            <a:schemeClr val="dk1"/>
                          </a:solidFill>
                          <a:effectLst/>
                          <a:latin typeface="+mn-lt"/>
                          <a:ea typeface="+mn-ea"/>
                          <a:cs typeface="+mn-cs"/>
                        </a:rPr>
                        <a:t>الكازين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مستقبلات على أغشية الخلية تقوم بتنظيم دخول وخروج الغذاء للخلية .</a:t>
                      </a:r>
                      <a:endParaRPr lang="en-GB" dirty="0"/>
                    </a:p>
                  </a:txBody>
                  <a:tcPr/>
                </a:tc>
                <a:tc>
                  <a:txBody>
                    <a:bodyPr/>
                    <a:lstStyle/>
                    <a:p>
                      <a:pPr algn="just" rtl="1"/>
                      <a:r>
                        <a:rPr lang="ar-AE" sz="1800" kern="1200" dirty="0" smtClean="0">
                          <a:solidFill>
                            <a:schemeClr val="dk1"/>
                          </a:solidFill>
                          <a:effectLst/>
                          <a:latin typeface="+mn-lt"/>
                          <a:ea typeface="+mn-ea"/>
                          <a:cs typeface="+mn-cs"/>
                        </a:rPr>
                        <a:t>المستقبلات </a:t>
                      </a:r>
                      <a:endParaRPr lang="en-GB" dirty="0"/>
                    </a:p>
                  </a:txBody>
                  <a:tcPr/>
                </a:tc>
              </a:tr>
            </a:tbl>
          </a:graphicData>
        </a:graphic>
      </p:graphicFrame>
    </p:spTree>
    <p:extLst>
      <p:ext uri="{BB962C8B-B14F-4D97-AF65-F5344CB8AC3E}">
        <p14:creationId xmlns:p14="http://schemas.microsoft.com/office/powerpoint/2010/main" val="2449101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مسخ البروتين </a:t>
            </a:r>
            <a:br>
              <a:rPr lang="ar-AE" dirty="0" smtClean="0">
                <a:solidFill>
                  <a:schemeClr val="tx2"/>
                </a:solidFill>
              </a:rPr>
            </a:br>
            <a:r>
              <a:rPr lang="en-GB" dirty="0" smtClean="0">
                <a:solidFill>
                  <a:schemeClr val="tx2"/>
                </a:solidFill>
              </a:rPr>
              <a:t>Denaturation of Protein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lvl="0" algn="r" rtl="1"/>
            <a:r>
              <a:rPr lang="ar-AE" dirty="0" smtClean="0"/>
              <a:t>مسخ البروتين هي عملية تغيير تنظيم البروتين .</a:t>
            </a:r>
          </a:p>
          <a:p>
            <a:pPr lvl="0" algn="r" rtl="1"/>
            <a:r>
              <a:rPr lang="ar-AE" dirty="0" smtClean="0"/>
              <a:t>عند تغيير تنظيم البروتين لا يستط</a:t>
            </a:r>
            <a:r>
              <a:rPr lang="ar-SA" dirty="0" smtClean="0"/>
              <a:t>ي</a:t>
            </a:r>
            <a:r>
              <a:rPr lang="ar-AE" dirty="0" smtClean="0"/>
              <a:t>ع البروتين القيام بوظائفه.</a:t>
            </a:r>
          </a:p>
          <a:p>
            <a:pPr lvl="0" algn="r" rtl="1"/>
            <a:r>
              <a:rPr lang="ar-SA" smtClean="0"/>
              <a:t>مسخ البروتين </a:t>
            </a:r>
            <a:r>
              <a:rPr lang="ar-AE" dirty="0" smtClean="0"/>
              <a:t>لا تكسر الروابط البيبتيدية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على الدنترة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86346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10000"/>
          </a:bodyPr>
          <a:lstStyle/>
          <a:p>
            <a:pPr marL="0" indent="0" algn="just" rtl="1">
              <a:buNone/>
            </a:pPr>
            <a:r>
              <a:rPr lang="ar-AE" b="1" u="sng" dirty="0"/>
              <a:t>1</a:t>
            </a:r>
            <a:r>
              <a:rPr lang="ar-AE" u="sng" dirty="0"/>
              <a:t>-الحرارة :</a:t>
            </a:r>
            <a:endParaRPr lang="en-GB" u="sng" dirty="0"/>
          </a:p>
          <a:p>
            <a:pPr lvl="0" algn="just" rtl="1"/>
            <a:r>
              <a:rPr lang="ar-AE" dirty="0"/>
              <a:t>الحرارة تقوم بتحطيم الروابط الهيدروجينية في البروتين ،وذلك لأن الحرارة تزيد الطاقة الميكانيكية لجزيئات البروتين مما يجعلها تتباعد عن بعضها فتتفكك الروابط الهيدروجينية الضعيفة التي تربط بينها.</a:t>
            </a:r>
            <a:endParaRPr lang="en-GB" dirty="0"/>
          </a:p>
          <a:p>
            <a:pPr lvl="0" algn="just" rtl="1"/>
            <a:r>
              <a:rPr lang="ar-AE" dirty="0"/>
              <a:t>طبخ بعض الأطعمة يغير تركيب البروتين مما يسهل على الأنزيمات في الجسم عملية هضمها .</a:t>
            </a:r>
            <a:endParaRPr lang="en-GB" dirty="0"/>
          </a:p>
          <a:p>
            <a:pPr lvl="0" algn="just" rtl="1"/>
            <a:r>
              <a:rPr lang="ar-AE" dirty="0"/>
              <a:t>يتم تعقيم الأدوات الطبية بتسخينها ،وذلك لأن الحرارة تؤدي إلى مسخ البروتينات الموجودة في البكتيريا مما يؤدي إلى موت البكتيريا .</a:t>
            </a:r>
            <a:endParaRPr lang="en-GB" dirty="0"/>
          </a:p>
          <a:p>
            <a:pPr marL="0" lvl="0" indent="0" algn="just" rtl="1">
              <a:buNone/>
            </a:pP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AE" b="1" dirty="0"/>
              <a:t>2-القواعد والأحماض :</a:t>
            </a:r>
            <a:endParaRPr lang="en-GB" dirty="0"/>
          </a:p>
          <a:p>
            <a:pPr lvl="0" algn="just" rtl="1"/>
            <a:r>
              <a:rPr lang="ar-AE" dirty="0"/>
              <a:t>تقوم القواعد والأحماض بتحطيم الجسور الملحية ،وذلك أن الشحنات الموجبة والسالبة الموجودة في الجسور الملحية ،تتجاذب مع الشحنات الموجبة والسالبة في الحمض أو القاعدة ،مما يؤدي إلى تفكك الجسر الملحي ،وبالتالي تغير تركيب البروتين .</a:t>
            </a:r>
            <a:endParaRPr lang="en-GB" dirty="0"/>
          </a:p>
          <a:p>
            <a:pPr lvl="0" algn="just" rtl="1"/>
            <a:r>
              <a:rPr lang="ar-AE" dirty="0"/>
              <a:t>من أمثلة مسخ البروتين في المعدة : تأثير العصارات الهضمية على الحليب بحيث يتم تحلله في المعدة .</a:t>
            </a:r>
            <a:endParaRPr lang="en-GB" dirty="0"/>
          </a:p>
          <a:p>
            <a:pPr marL="0" lvl="0" indent="0" algn="just" rtl="1">
              <a:buNone/>
            </a:pPr>
            <a:endParaRPr lang="en-GB" dirty="0"/>
          </a:p>
        </p:txBody>
      </p:sp>
    </p:spTree>
    <p:extLst>
      <p:ext uri="{BB962C8B-B14F-4D97-AF65-F5344CB8AC3E}">
        <p14:creationId xmlns:p14="http://schemas.microsoft.com/office/powerpoint/2010/main" val="239953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20000"/>
          </a:bodyPr>
          <a:lstStyle/>
          <a:p>
            <a:pPr marL="0" indent="0" algn="just" rtl="1">
              <a:buNone/>
            </a:pPr>
            <a:r>
              <a:rPr lang="ar-AE" b="1" dirty="0"/>
              <a:t>3-المعادن الثقيلة :</a:t>
            </a:r>
            <a:endParaRPr lang="en-GB" dirty="0"/>
          </a:p>
          <a:p>
            <a:pPr lvl="0" algn="just" rtl="1"/>
            <a:r>
              <a:rPr lang="ar-AE" dirty="0"/>
              <a:t>المعادن الثقيلة التي تملك وزنا ذريا ثقيلا ،مثل : الزئبق والرصاص والفضة .</a:t>
            </a:r>
            <a:endParaRPr lang="en-GB" dirty="0"/>
          </a:p>
          <a:p>
            <a:pPr lvl="0" algn="just" rtl="1"/>
            <a:r>
              <a:rPr lang="ar-AE" dirty="0"/>
              <a:t>هذه المعادن تحطم الجسور الملحية في البروتين </a:t>
            </a:r>
            <a:endParaRPr lang="en-GB" dirty="0"/>
          </a:p>
          <a:p>
            <a:pPr lvl="0" algn="just" rtl="1"/>
            <a:r>
              <a:rPr lang="ar-AE" dirty="0"/>
              <a:t>يستفاد من مسخ البروتين في التخلص من السموم في الجسم عند ابتلاع شخص ما لكمية من المعادن الثقيلة ،يتم إعطاؤه كمية من الحليب حتى يتفاعل مع المعادن الثقيلة ،ويكون مادة غير ذائبة ،ومن ثم تخرج من الجسم .</a:t>
            </a:r>
            <a:endParaRPr lang="en-GB" dirty="0"/>
          </a:p>
          <a:p>
            <a:pPr lvl="0" algn="just" rtl="1"/>
            <a:r>
              <a:rPr lang="ar-AE" dirty="0"/>
              <a:t>ومن هذه </a:t>
            </a:r>
            <a:r>
              <a:rPr lang="ar-AE"/>
              <a:t>التطبيقات </a:t>
            </a:r>
            <a:r>
              <a:rPr lang="ar-AE" smtClean="0"/>
              <a:t>أيضا </a:t>
            </a:r>
            <a:r>
              <a:rPr lang="ar-AE" dirty="0"/>
              <a:t>استخدام نترات الفضة في علاج التهابات الأنف ،حيث أن نترات الفضة تقتل البروتين في البكتيريا .</a:t>
            </a:r>
            <a:endParaRPr lang="en-GB" dirty="0"/>
          </a:p>
          <a:p>
            <a:pPr marL="0" lvl="0" indent="0" algn="just" rtl="1">
              <a:buNone/>
            </a:pPr>
            <a:endParaRPr lang="en-GB" dirty="0"/>
          </a:p>
        </p:txBody>
      </p:sp>
    </p:spTree>
    <p:extLst>
      <p:ext uri="{BB962C8B-B14F-4D97-AF65-F5344CB8AC3E}">
        <p14:creationId xmlns:p14="http://schemas.microsoft.com/office/powerpoint/2010/main" val="16927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AE" b="1" dirty="0"/>
              <a:t>4-المذيبات العضوية :</a:t>
            </a:r>
            <a:endParaRPr lang="en-GB" dirty="0"/>
          </a:p>
          <a:p>
            <a:pPr lvl="0" algn="just" rtl="1"/>
            <a:r>
              <a:rPr lang="ar-AE" dirty="0"/>
              <a:t>المذيبات العضوية مثل الأسيتون والبنزين تؤدي إلى دنترة البروتين .</a:t>
            </a:r>
            <a:endParaRPr lang="en-GB" dirty="0"/>
          </a:p>
          <a:p>
            <a:pPr lvl="0" algn="just" rtl="1"/>
            <a:r>
              <a:rPr lang="ar-AE" dirty="0"/>
              <a:t>استنشاق هذه المواد أو ابتلاعها له آثار خطيرة على الجسم من ضمنها صعوبة التنفس والصداع والغثيان ،وذلك بسبب تأثير هذه المواد على البروتين في أنسجة الجسم مثل أنسجة المعدة وكذلك تؤدي إلى اضطراب الوعي بسبب تأثيرها على النواقل العصبية في الدماغ .</a:t>
            </a:r>
            <a:endParaRPr lang="en-GB" dirty="0"/>
          </a:p>
          <a:p>
            <a:pPr marL="0" lvl="0" indent="0" algn="just" rtl="1">
              <a:buNone/>
            </a:pPr>
            <a:endParaRPr lang="en-GB" dirty="0"/>
          </a:p>
        </p:txBody>
      </p:sp>
    </p:spTree>
    <p:extLst>
      <p:ext uri="{BB962C8B-B14F-4D97-AF65-F5344CB8AC3E}">
        <p14:creationId xmlns:p14="http://schemas.microsoft.com/office/powerpoint/2010/main" val="297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smtClean="0">
                <a:solidFill>
                  <a:schemeClr val="tx2"/>
                </a:solidFill>
              </a:rPr>
              <a:t>العوامل المؤثرة في دنترة البروتين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20000"/>
          </a:bodyPr>
          <a:lstStyle/>
          <a:p>
            <a:pPr marL="0" indent="0" algn="just" rtl="1">
              <a:buNone/>
            </a:pPr>
            <a:r>
              <a:rPr lang="ar-AE" b="1" dirty="0"/>
              <a:t>س: ما هو مرض الكيتوسس </a:t>
            </a:r>
            <a:r>
              <a:rPr lang="fr-FR" b="1" dirty="0" err="1"/>
              <a:t>Ketosis</a:t>
            </a:r>
            <a:r>
              <a:rPr lang="fr-FR" b="1" dirty="0"/>
              <a:t> </a:t>
            </a:r>
            <a:r>
              <a:rPr lang="ar-AE" b="1" dirty="0"/>
              <a:t>؟</a:t>
            </a:r>
            <a:endParaRPr lang="en-GB" dirty="0"/>
          </a:p>
          <a:p>
            <a:pPr algn="just" rtl="1"/>
            <a:r>
              <a:rPr lang="ar-AE" dirty="0"/>
              <a:t>الأسيتون الذي يعتبر مذيبا عضويا يتم إنتاجه في الجسم نتيجة تكسير الكبد للدهون ،حيث تنتج جزيئات الكيتون </a:t>
            </a:r>
            <a:r>
              <a:rPr lang="en-GB" dirty="0"/>
              <a:t>Ketones </a:t>
            </a:r>
            <a:r>
              <a:rPr lang="ar-AE" dirty="0"/>
              <a:t> والتي من ضمنها الأسيتون . وسبب تكسير الكبد للدهون هو حرمان الجسم من الدهون والكربوهيدرات لفترة طويلة مما يجعل الجسم بحاجة إلى الطاقة . وبذلك يقوم الكبد بتكسير الدهون للحصول على الكيتونات التي يتم تحويلها عن طريق الميتوكندريا في الخلايا إلى طاقة . لكن نسبة من هذه الكيتونات تسمى الأسيتون لا تتحول إلى طاقة ،وإنما يتم إخراجها من الجسم . وفي حال زادت نسبة الأسيتون الذي تفرزه الكبد عن قدرة الجسم على إخراجه يحدث التسمم بالأسيتون </a:t>
            </a:r>
            <a:r>
              <a:rPr lang="fr-FR" dirty="0" err="1"/>
              <a:t>Ketosis</a:t>
            </a:r>
            <a:r>
              <a:rPr lang="fr-FR" dirty="0"/>
              <a:t> </a:t>
            </a:r>
            <a:endParaRPr lang="en-GB" dirty="0"/>
          </a:p>
          <a:p>
            <a:pPr marL="0" lvl="0" indent="0" algn="just" rtl="1">
              <a:buNone/>
            </a:pP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أهداف المحاضرة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endParaRPr lang="ar-AE" dirty="0" smtClean="0"/>
          </a:p>
          <a:p>
            <a:pPr algn="r" rtl="1"/>
            <a:r>
              <a:rPr lang="ar-AE" dirty="0" smtClean="0"/>
              <a:t>التعريف بالبروتينات </a:t>
            </a:r>
          </a:p>
          <a:p>
            <a:pPr algn="r" rtl="1"/>
            <a:r>
              <a:rPr lang="ar-AE" dirty="0" smtClean="0"/>
              <a:t>التعريف بالأحماض الأمينية </a:t>
            </a:r>
          </a:p>
          <a:p>
            <a:pPr algn="r" rtl="1"/>
            <a:r>
              <a:rPr lang="ar-AE" dirty="0" smtClean="0"/>
              <a:t>التعريف بتصنيفات البروتين </a:t>
            </a:r>
            <a:endParaRPr lang="en-GB" dirty="0"/>
          </a:p>
        </p:txBody>
      </p:sp>
    </p:spTree>
    <p:extLst>
      <p:ext uri="{BB962C8B-B14F-4D97-AF65-F5344CB8AC3E}">
        <p14:creationId xmlns:p14="http://schemas.microsoft.com/office/powerpoint/2010/main" val="1306363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lstStyle/>
          <a:p>
            <a:r>
              <a:rPr lang="ar-AE" dirty="0" smtClean="0"/>
              <a:t>الأنزيمات </a:t>
            </a:r>
            <a:endParaRPr lang="en-GB" dirty="0"/>
          </a:p>
        </p:txBody>
      </p:sp>
    </p:spTree>
    <p:extLst>
      <p:ext uri="{BB962C8B-B14F-4D97-AF65-F5344CB8AC3E}">
        <p14:creationId xmlns:p14="http://schemas.microsoft.com/office/powerpoint/2010/main" val="259253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algn="just" rtl="1"/>
            <a:r>
              <a:rPr lang="ar-AE" dirty="0"/>
              <a:t>تعتبر الأنزيمات عوامل مساعدة حيوية للتفاعلات الحيوكيميائية التي تحدث داخل الكائن الحي . </a:t>
            </a:r>
            <a:endParaRPr lang="en-GB" dirty="0"/>
          </a:p>
          <a:p>
            <a:pPr lvl="0" algn="just" rtl="1"/>
            <a:r>
              <a:rPr lang="ar-AE" dirty="0"/>
              <a:t>-تختلف الأنزيمات عن المساعدات غير العضوية مثل البلاتين والنيكل ،حيث أن البلاتين والنيكل تحتاج لدرجة  حرارة عالية ، وضغط مرتفع وظروف كيميائية أخرى . </a:t>
            </a:r>
            <a:endParaRPr lang="en-GB" dirty="0"/>
          </a:p>
          <a:p>
            <a:pPr lvl="0" algn="just" rtl="1"/>
            <a:r>
              <a:rPr lang="ar-AE" dirty="0"/>
              <a:t>في المقابل تعمل الأنزيمات في درجة حرارة الجسم الطبيعية وفي درجة </a:t>
            </a:r>
            <a:r>
              <a:rPr lang="en-GB" dirty="0"/>
              <a:t>PH</a:t>
            </a:r>
            <a:r>
              <a:rPr lang="ar-AE" dirty="0"/>
              <a:t> المناسبة لسوائل الجسم .</a:t>
            </a:r>
            <a:endParaRPr lang="en-GB" dirty="0"/>
          </a:p>
          <a:p>
            <a:pPr algn="just" rtl="1"/>
            <a:endParaRPr lang="en-GB" dirty="0"/>
          </a:p>
        </p:txBody>
      </p:sp>
    </p:spTree>
    <p:extLst>
      <p:ext uri="{BB962C8B-B14F-4D97-AF65-F5344CB8AC3E}">
        <p14:creationId xmlns:p14="http://schemas.microsoft.com/office/powerpoint/2010/main" val="1760512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تعريف الأنزيمات : </a:t>
            </a:r>
            <a:endParaRPr lang="en-GB" dirty="0"/>
          </a:p>
          <a:p>
            <a:pPr algn="just" rtl="1"/>
            <a:r>
              <a:rPr lang="ar-AE" dirty="0"/>
              <a:t>عوامل عضوية بروتينية مساعدة تكونت بواسطة الخلايا الحية ، تساعد على تسريع التفاعلات الكيميائية دون التأثير على اتزان تلك التفاعلات  وذلك بتقليل طاقة التنشيط للتفاعل . </a:t>
            </a:r>
            <a:endParaRPr lang="en-GB" dirty="0"/>
          </a:p>
          <a:p>
            <a:pPr algn="just"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وظائف الأنزيمات : </a:t>
            </a:r>
            <a:endParaRPr lang="en-GB" dirty="0"/>
          </a:p>
          <a:p>
            <a:pPr lvl="0" algn="just" rtl="1"/>
            <a:r>
              <a:rPr lang="ar-AE" dirty="0"/>
              <a:t>حفظ توازن الجسم عن طريق التحكم بتفاعلاته الكيميائية .</a:t>
            </a:r>
            <a:endParaRPr lang="en-GB" dirty="0"/>
          </a:p>
          <a:p>
            <a:pPr lvl="0" algn="just" rtl="1"/>
            <a:r>
              <a:rPr lang="ar-AE" dirty="0"/>
              <a:t>تعمل الأنزيمات على التقليل من الطاقة اللازمة لبدء التفاعل الكيميائي ، وهذا يساعد في حمايتها من الحرارة العالية التي تؤدي إلى تفكيك بنية البروتين في الجسم . </a:t>
            </a:r>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العوامل التي تدمر الأنزيمات : </a:t>
            </a:r>
            <a:endParaRPr lang="en-GB" dirty="0"/>
          </a:p>
          <a:p>
            <a:pPr marL="0" indent="0" algn="just" rtl="1">
              <a:buNone/>
            </a:pPr>
            <a:r>
              <a:rPr lang="ar-AE" dirty="0"/>
              <a:t>1-درجة الحرارة العالية</a:t>
            </a:r>
          </a:p>
          <a:p>
            <a:pPr marL="0" indent="0" algn="just" rtl="1">
              <a:buNone/>
            </a:pPr>
            <a:r>
              <a:rPr lang="ar-AE" dirty="0"/>
              <a:t>2-الكحوليات </a:t>
            </a:r>
            <a:endParaRPr lang="en-GB" dirty="0"/>
          </a:p>
          <a:p>
            <a:pPr marL="0" indent="0" algn="just" rtl="1">
              <a:buNone/>
            </a:pPr>
            <a:r>
              <a:rPr lang="ar-AE" dirty="0"/>
              <a:t>3-أملاح المعادن الثقيلة </a:t>
            </a:r>
            <a:endParaRPr lang="en-GB" dirty="0"/>
          </a:p>
          <a:p>
            <a:pPr marL="0" indent="0" algn="just" rtl="1">
              <a:buNone/>
            </a:pPr>
            <a:r>
              <a:rPr lang="ar-AE" dirty="0"/>
              <a:t>4-الأحماض المركزة :</a:t>
            </a:r>
            <a:endParaRPr lang="en-GB" dirty="0"/>
          </a:p>
          <a:p>
            <a:pPr marL="0" indent="0" algn="just" rtl="1">
              <a:buNone/>
            </a:pPr>
            <a:r>
              <a:rPr lang="ar-AE" dirty="0"/>
              <a:t>5-وجود مثبطات لعمل الأنزيم </a:t>
            </a:r>
            <a:endParaRPr lang="en-GB" dirty="0"/>
          </a:p>
          <a:p>
            <a:pPr algn="r"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درجة الحرارة العالية :</a:t>
            </a:r>
            <a:endParaRPr lang="en-GB" b="1" u="sng" dirty="0"/>
          </a:p>
          <a:p>
            <a:pPr algn="just" rtl="1"/>
            <a:r>
              <a:rPr lang="ar-AE" dirty="0"/>
              <a:t>عند الرغبة في حفظ أنزيم يحفظ عند درجة حرارة 20 درجة مئوية ، ومن ثم يعود للعمل بعد رفع درجة حرارته . أما إذا ارتفعت درجة الحرارة فإن الأنزيم يفقد تركيبه البروتيني ولا يعود لوضعه الطبيعي حتى لو انخفضت درجة الحرارة .</a:t>
            </a:r>
            <a:endParaRPr lang="en-GB" dirty="0"/>
          </a:p>
          <a:p>
            <a:pPr marL="0" indent="0" algn="just" rtl="1">
              <a:buNone/>
            </a:pPr>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الأحماض المركزة </a:t>
            </a:r>
            <a:r>
              <a:rPr lang="ar-AE" b="1" u="sng" dirty="0" smtClean="0"/>
              <a:t>:</a:t>
            </a:r>
          </a:p>
          <a:p>
            <a:pPr algn="just" rtl="1"/>
            <a:r>
              <a:rPr lang="ar-AE" dirty="0"/>
              <a:t>إذا نقص الرقم الهيدروجيني الذي يعمل فيه الأنزيم أو زاد عن حد معين فإن الأنزيم يتغير تركيبه ويفقد وظيفته .</a:t>
            </a:r>
            <a:endParaRPr lang="en-GB" dirty="0"/>
          </a:p>
          <a:p>
            <a:pPr algn="just"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وجود مثبطات لعمل الأنزيم : </a:t>
            </a:r>
            <a:endParaRPr lang="en-GB" b="1" u="sng" dirty="0"/>
          </a:p>
          <a:p>
            <a:pPr algn="just" rtl="1"/>
            <a:r>
              <a:rPr lang="ar-AE" dirty="0"/>
              <a:t>إذا وجدت مواد مثبطة تشبه مادة التفاعل وتتنافس معها على مركز النشاط في الأنزيم فإن الأنزيم لا يستطيع القيام بوظيفته مع مادة التفاعل ، ويمكن التخلص من المثبطات التي تتنافس مع مواد التفاعل على الأنزيم بزيادة كمية مادة التفاعل حتى تزيد احتمالية ارتباطها بموقع النشاط في الأنزيم .</a:t>
            </a:r>
            <a:endParaRPr lang="en-GB" dirty="0"/>
          </a:p>
          <a:p>
            <a:pPr algn="just" rtl="1"/>
            <a:endParaRPr lang="en-GB" dirty="0"/>
          </a:p>
        </p:txBody>
      </p:sp>
    </p:spTree>
    <p:extLst>
      <p:ext uri="{BB962C8B-B14F-4D97-AF65-F5344CB8AC3E}">
        <p14:creationId xmlns:p14="http://schemas.microsoft.com/office/powerpoint/2010/main" val="3501970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الأهمية الحيوية للأنزيمات : </a:t>
            </a:r>
            <a:endParaRPr lang="en-GB" dirty="0"/>
          </a:p>
          <a:p>
            <a:pPr lvl="0" algn="just" rtl="1"/>
            <a:r>
              <a:rPr lang="ar-AE" dirty="0"/>
              <a:t>الأنزيمات لها دور مهم في عملية التحفيز البيولوجي وتسريع التفعلات الحيوكيميائية . </a:t>
            </a:r>
            <a:endParaRPr lang="en-GB" dirty="0"/>
          </a:p>
          <a:p>
            <a:pPr lvl="0" algn="just" rtl="1"/>
            <a:r>
              <a:rPr lang="ar-AE" dirty="0"/>
              <a:t>الأنزيمات لها أهمية اقتصادية لدخولها في تصنيع كثير من المواد الغذائية وتصنيع الأدوية .</a:t>
            </a:r>
            <a:endParaRPr lang="en-GB" dirty="0"/>
          </a:p>
          <a:p>
            <a:pPr marL="0" indent="0" algn="just" rtl="1">
              <a:buNone/>
            </a:pPr>
            <a:endParaRPr lang="en-GB" dirty="0"/>
          </a:p>
        </p:txBody>
      </p:sp>
    </p:spTree>
    <p:extLst>
      <p:ext uri="{BB962C8B-B14F-4D97-AF65-F5344CB8AC3E}">
        <p14:creationId xmlns:p14="http://schemas.microsoft.com/office/powerpoint/2010/main" val="35019702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أهم الطرق المستعملة في تنقية الأنزيمات </a:t>
            </a:r>
            <a:r>
              <a:rPr lang="en-GB" b="1" u="sng" dirty="0"/>
              <a:t>Purification of Enzymes </a:t>
            </a:r>
            <a:r>
              <a:rPr lang="ar-AE" b="1" u="sng" dirty="0"/>
              <a:t> : </a:t>
            </a:r>
            <a:endParaRPr lang="en-GB" dirty="0"/>
          </a:p>
          <a:p>
            <a:pPr algn="just" rtl="1"/>
            <a:r>
              <a:rPr lang="ar-AE" dirty="0"/>
              <a:t>1-الترسيب الجزيئي </a:t>
            </a:r>
            <a:r>
              <a:rPr lang="en-GB" dirty="0"/>
              <a:t>Molecular Precipitation  </a:t>
            </a:r>
          </a:p>
          <a:p>
            <a:pPr algn="just" rtl="1"/>
            <a:r>
              <a:rPr lang="ar-AE" dirty="0"/>
              <a:t>2-التجمع السطحي </a:t>
            </a:r>
            <a:endParaRPr lang="en-GB" dirty="0"/>
          </a:p>
          <a:p>
            <a:pPr algn="just" rtl="1"/>
            <a:r>
              <a:rPr lang="ar-AE" dirty="0"/>
              <a:t>3-البلمرة </a:t>
            </a:r>
            <a:endParaRPr lang="en-GB" dirty="0"/>
          </a:p>
          <a:p>
            <a:pPr algn="just" rtl="1"/>
            <a:r>
              <a:rPr lang="ar-AE" dirty="0"/>
              <a:t>4-استعمال القوة المركزية الطاردة العالية </a:t>
            </a:r>
            <a:endParaRPr lang="en-GB" dirty="0"/>
          </a:p>
          <a:p>
            <a:pPr algn="just" rtl="1"/>
            <a:r>
              <a:rPr lang="ar-AE" dirty="0"/>
              <a:t>5-استعمال الفصل الكهربائي </a:t>
            </a:r>
            <a:endParaRPr lang="en-GB" dirty="0"/>
          </a:p>
          <a:p>
            <a:pPr marL="0" indent="0" algn="just" rtl="1">
              <a:buNone/>
            </a:pPr>
            <a:endParaRPr lang="en-GB" dirty="0"/>
          </a:p>
        </p:txBody>
      </p:sp>
    </p:spTree>
    <p:extLst>
      <p:ext uri="{BB962C8B-B14F-4D97-AF65-F5344CB8AC3E}">
        <p14:creationId xmlns:p14="http://schemas.microsoft.com/office/powerpoint/2010/main" val="340535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تعريف البروتينات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r>
              <a:rPr lang="ar-AE" dirty="0" smtClean="0"/>
              <a:t>كلمة بروتين مأخوذة من كلمة </a:t>
            </a:r>
            <a:r>
              <a:rPr lang="fr-FR" dirty="0" err="1" smtClean="0"/>
              <a:t>Protos</a:t>
            </a:r>
            <a:r>
              <a:rPr lang="fr-FR" dirty="0" smtClean="0"/>
              <a:t> </a:t>
            </a:r>
            <a:r>
              <a:rPr lang="ar-AE" dirty="0" smtClean="0"/>
              <a:t> وهي كلمة يونانية تعنى الأول .</a:t>
            </a:r>
          </a:p>
          <a:p>
            <a:pPr algn="r" rtl="1"/>
            <a:endParaRPr lang="ar-AE" dirty="0"/>
          </a:p>
          <a:p>
            <a:pPr algn="r" rtl="1"/>
            <a:r>
              <a:rPr lang="ar-AE" dirty="0" smtClean="0"/>
              <a:t>وحدة بناء الب</a:t>
            </a:r>
            <a:r>
              <a:rPr lang="ar-SA" dirty="0"/>
              <a:t>ر</a:t>
            </a:r>
            <a:r>
              <a:rPr lang="ar-AE" dirty="0" smtClean="0"/>
              <a:t>وتين هي الأحماض الأمينية </a:t>
            </a:r>
            <a:r>
              <a:rPr lang="fr-FR" dirty="0" err="1" smtClean="0"/>
              <a:t>ameno</a:t>
            </a:r>
            <a:r>
              <a:rPr lang="fr-FR" dirty="0" smtClean="0"/>
              <a:t> </a:t>
            </a:r>
            <a:r>
              <a:rPr lang="fr-FR" dirty="0" err="1" smtClean="0"/>
              <a:t>acids</a:t>
            </a:r>
            <a:r>
              <a:rPr lang="fr-FR" dirty="0" smtClean="0"/>
              <a:t> </a:t>
            </a:r>
            <a:endParaRPr lang="en-GB" dirty="0"/>
          </a:p>
        </p:txBody>
      </p:sp>
    </p:spTree>
    <p:extLst>
      <p:ext uri="{BB962C8B-B14F-4D97-AF65-F5344CB8AC3E}">
        <p14:creationId xmlns:p14="http://schemas.microsoft.com/office/powerpoint/2010/main" val="19276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الوحدة الدولية لقياس نشاط الأنزيم :</a:t>
            </a:r>
            <a:endParaRPr lang="en-GB" dirty="0"/>
          </a:p>
          <a:p>
            <a:pPr algn="just" rtl="1"/>
            <a:r>
              <a:rPr lang="ar-AE" dirty="0"/>
              <a:t>هي كمية الأنزيم اللازمة لتحويل وحدة قياس معينة من المادة الداخل في التفاعل في الدقيقة إلى نواتج عند درجة حرارة 30 درجة مئوية وعند الرقم الهيدروجيني المناسب للأنزيم .</a:t>
            </a:r>
            <a:endParaRPr lang="en-GB" dirty="0"/>
          </a:p>
        </p:txBody>
      </p:sp>
    </p:spTree>
    <p:extLst>
      <p:ext uri="{BB962C8B-B14F-4D97-AF65-F5344CB8AC3E}">
        <p14:creationId xmlns:p14="http://schemas.microsoft.com/office/powerpoint/2010/main" val="40527838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24589638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85000" lnSpcReduction="10000"/>
          </a:bodyPr>
          <a:lstStyle/>
          <a:p>
            <a:pPr marL="0" indent="0" algn="just" rtl="1">
              <a:buNone/>
            </a:pPr>
            <a:r>
              <a:rPr lang="ar-AE" b="1" u="sng" dirty="0"/>
              <a:t>التركيب الكيميائي للأنزيمات :</a:t>
            </a:r>
            <a:endParaRPr lang="en-GB" sz="2400" dirty="0"/>
          </a:p>
          <a:p>
            <a:pPr lvl="0" algn="just" rtl="1"/>
            <a:r>
              <a:rPr lang="ar-AE" dirty="0"/>
              <a:t>تتكون بعض الأنزيمات من مواد بروتينية فقط وتسمى الأنزيمات البسيطة .</a:t>
            </a:r>
            <a:endParaRPr lang="en-GB" sz="2400" dirty="0"/>
          </a:p>
          <a:p>
            <a:pPr lvl="0" algn="just" rtl="1"/>
            <a:r>
              <a:rPr lang="ar-AE" dirty="0"/>
              <a:t>هناك أنزيمات معقدة حيث ترتبط المواد البروتينية بجزيئات أخرى غير </a:t>
            </a:r>
            <a:r>
              <a:rPr lang="ar-AE" dirty="0" smtClean="0"/>
              <a:t>ب</a:t>
            </a:r>
            <a:r>
              <a:rPr lang="ar-SA" dirty="0" smtClean="0"/>
              <a:t>ر</a:t>
            </a:r>
            <a:r>
              <a:rPr lang="ar-AE" dirty="0" smtClean="0"/>
              <a:t>وتينية </a:t>
            </a:r>
            <a:r>
              <a:rPr lang="ar-AE" dirty="0"/>
              <a:t>لتتمكن من أداء وظيفتها . وهذه الجزيئات غير البروتينية هي : </a:t>
            </a:r>
            <a:endParaRPr lang="en-GB" sz="2400" dirty="0"/>
          </a:p>
          <a:p>
            <a:pPr lvl="1" algn="just" rtl="1"/>
            <a:r>
              <a:rPr lang="ar-AE" dirty="0"/>
              <a:t>معادن أو أيونات مثل الحديد والمغنيسيوم والنحاس ، وتوجد بكميات قليلة ،و تدعى العامل المشارك </a:t>
            </a:r>
            <a:r>
              <a:rPr lang="en-GB" dirty="0"/>
              <a:t>Co-factor </a:t>
            </a:r>
            <a:r>
              <a:rPr lang="ar-AE" dirty="0"/>
              <a:t> الذي لا يعمل الأنزيم بدونه .</a:t>
            </a:r>
            <a:endParaRPr lang="en-GB" sz="2000" dirty="0"/>
          </a:p>
          <a:p>
            <a:pPr lvl="1" algn="just" rtl="1"/>
            <a:r>
              <a:rPr lang="ar-AE" dirty="0"/>
              <a:t>جزيئات عضوية تسمى الأنزيم المشارك </a:t>
            </a:r>
            <a:r>
              <a:rPr lang="en-GB" dirty="0"/>
              <a:t>Co-enzyme </a:t>
            </a:r>
            <a:r>
              <a:rPr lang="ar-AE" dirty="0"/>
              <a:t> ،وعند التقاء الأنزيم بالأنزيم المساعد تتشكل مجموعة ، ولا يمكن للأنزيم المساعد أن يعمل بمفرده . </a:t>
            </a:r>
            <a:endParaRPr lang="en-GB" sz="2000" dirty="0"/>
          </a:p>
        </p:txBody>
      </p:sp>
    </p:spTree>
    <p:extLst>
      <p:ext uri="{BB962C8B-B14F-4D97-AF65-F5344CB8AC3E}">
        <p14:creationId xmlns:p14="http://schemas.microsoft.com/office/powerpoint/2010/main" val="61067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algn="just" rtl="1"/>
            <a:r>
              <a:rPr lang="ar-AE" dirty="0"/>
              <a:t>-يتكون العديد من الأنزيمات المساعدة من الفيتامينات خصوصا فيتامين ب . لذلك لا يتمكن الأنزيم من تأدية عمله بشكل مناسب في حال عدم احتواء الغذاء على هذه الفيتامينات . </a:t>
            </a:r>
            <a:endParaRPr lang="en-GB" dirty="0"/>
          </a:p>
          <a:p>
            <a:pPr algn="just" rtl="1"/>
            <a:r>
              <a:rPr lang="ar-AE" dirty="0"/>
              <a:t>-عند وجود تفاعل محفز بوجود أنزيم : فالأنزيم يقلل طاقة التنشيط فيسمح لأكبر عدد من الجزيئات بالتحلل إلى نواتج بواسطة </a:t>
            </a:r>
            <a:r>
              <a:rPr lang="ar-SA" smtClean="0"/>
              <a:t>ج</a:t>
            </a:r>
            <a:r>
              <a:rPr lang="ar-AE" smtClean="0"/>
              <a:t>زيء </a:t>
            </a:r>
            <a:r>
              <a:rPr lang="ar-AE" dirty="0"/>
              <a:t>أنزيمي واحد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92500" lnSpcReduction="20000"/>
          </a:bodyPr>
          <a:lstStyle/>
          <a:p>
            <a:pPr marL="0" indent="0" algn="just" rtl="1">
              <a:buNone/>
            </a:pPr>
            <a:r>
              <a:rPr lang="ar-AE" b="1" u="sng" dirty="0"/>
              <a:t>آلية عمل الأنزيم : </a:t>
            </a:r>
            <a:endParaRPr lang="en-GB" dirty="0"/>
          </a:p>
          <a:p>
            <a:pPr algn="just" rtl="1"/>
            <a:r>
              <a:rPr lang="ar-AE" dirty="0"/>
              <a:t>تنتج الخلايا الحية الأنزيمات وتؤدي عملها عن طريق تعديل الجزيئات الأخرى حيث تتحد مع الجزيئات المعدلة لتكوين تركيب جزيئي يحدث في التفاعل الكيميائي ثم ينفصل الأنزيم بدون أن يحدث له تغير ناتج عن التفاعل ، وتتصل الأنزيمات بالجزيئات عن طريق الموقع النشط في الأنزيم </a:t>
            </a:r>
            <a:r>
              <a:rPr lang="en-GB" dirty="0"/>
              <a:t>Active Site </a:t>
            </a:r>
            <a:r>
              <a:rPr lang="ar-AE" dirty="0"/>
              <a:t> . </a:t>
            </a:r>
            <a:endParaRPr lang="en-GB" dirty="0"/>
          </a:p>
          <a:p>
            <a:pPr algn="just" rtl="1"/>
            <a:r>
              <a:rPr lang="ar-AE" dirty="0"/>
              <a:t>-يوجد في جسم الكائن الحي آلاف الأنزيمات ، لكل منها مادة خاضعة تتناسب معها تماما ، لذلك فإن الأنزيمات تؤدي للتحفيز ، ويمكن لجزيء أنزيم واحد أن يؤدي عمله كاملا مليون مرة في الدقيقة ، وسرعة التفاعل مع الأنزيم تفوق سرعة التفاعل بدون الآنزيم ملايين المرات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92500" lnSpcReduction="20000"/>
          </a:bodyPr>
          <a:lstStyle/>
          <a:p>
            <a:pPr marL="0" indent="0" algn="just" rtl="1">
              <a:buNone/>
            </a:pPr>
            <a:r>
              <a:rPr lang="ar-AE" b="1" u="sng" dirty="0"/>
              <a:t>تخصصية الأنزيمات </a:t>
            </a:r>
            <a:r>
              <a:rPr lang="en-GB" b="1" u="sng" dirty="0"/>
              <a:t>Specificity of Enzymes </a:t>
            </a:r>
            <a:r>
              <a:rPr lang="ar-AE" b="1" u="sng" dirty="0"/>
              <a:t> : </a:t>
            </a:r>
            <a:endParaRPr lang="en-GB" dirty="0"/>
          </a:p>
          <a:p>
            <a:pPr algn="just" rtl="1"/>
            <a:r>
              <a:rPr lang="ar-AE" dirty="0"/>
              <a:t>الأنزيمات تتميز بتخصصها في العمل وهذا أيضا يميزها عن العوامل المساعدة غير العضوية . وتتفاوت درجة تخصص الأنزيمات ما بين : </a:t>
            </a:r>
            <a:endParaRPr lang="en-GB" dirty="0"/>
          </a:p>
          <a:p>
            <a:pPr lvl="0" algn="just" rtl="1"/>
            <a:r>
              <a:rPr lang="ar-AE" b="1" dirty="0"/>
              <a:t>التخصص المطلق :</a:t>
            </a:r>
            <a:r>
              <a:rPr lang="ar-AE" dirty="0"/>
              <a:t>  يعمل الأنزيم على مادة تفاعل واحدة فقط . مثل : أنزيم اليورييز </a:t>
            </a:r>
            <a:endParaRPr lang="en-GB" dirty="0"/>
          </a:p>
          <a:p>
            <a:pPr lvl="0" algn="just" rtl="1"/>
            <a:r>
              <a:rPr lang="ar-AE" b="1" dirty="0"/>
              <a:t>تخصص منخفض :</a:t>
            </a:r>
            <a:r>
              <a:rPr lang="ar-AE" dirty="0"/>
              <a:t> وتخصص المادة طبقا لنوع الرابطة التي تربط شقي المادة المتفاعلة . مثل : أنزيم الليبيز . </a:t>
            </a:r>
            <a:endParaRPr lang="en-GB" dirty="0"/>
          </a:p>
          <a:p>
            <a:pPr lvl="0" algn="just" rtl="1"/>
            <a:r>
              <a:rPr lang="ar-AE" b="1" dirty="0"/>
              <a:t>التخصص الفراغي :</a:t>
            </a:r>
            <a:r>
              <a:rPr lang="ar-AE" dirty="0"/>
              <a:t> هناك أنزيمات تتخصص في التأثير على المواد ذات التشابه الفراغي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70000" lnSpcReduction="20000"/>
          </a:bodyPr>
          <a:lstStyle/>
          <a:p>
            <a:pPr marL="0" indent="0" algn="just" rtl="1">
              <a:buNone/>
            </a:pPr>
            <a:r>
              <a:rPr lang="ar-AE" b="1" u="sng" dirty="0"/>
              <a:t>خواص الأنزيمات : </a:t>
            </a:r>
            <a:endParaRPr lang="en-GB" dirty="0"/>
          </a:p>
          <a:p>
            <a:pPr lvl="0" algn="just" rtl="1"/>
            <a:r>
              <a:rPr lang="ar-AE" dirty="0"/>
              <a:t>لها خواص البروتينات وتحتوي على مركز نشاط فعال واحد أو أكثر يسمى مركز نشاط الأنزيم . </a:t>
            </a:r>
            <a:endParaRPr lang="en-GB" dirty="0"/>
          </a:p>
          <a:p>
            <a:pPr lvl="0" algn="just" rtl="1"/>
            <a:r>
              <a:rPr lang="ar-AE" dirty="0"/>
              <a:t>تعمل بشكل محدد جدا . </a:t>
            </a:r>
            <a:endParaRPr lang="en-GB" dirty="0"/>
          </a:p>
          <a:p>
            <a:pPr lvl="0" algn="just" rtl="1"/>
            <a:r>
              <a:rPr lang="ar-AE" dirty="0"/>
              <a:t>تؤثر عليها العوامل الفيزيائية والكيميائية وتقلل من نشاطها أو تزيد منها . </a:t>
            </a:r>
            <a:endParaRPr lang="en-GB" dirty="0"/>
          </a:p>
          <a:p>
            <a:pPr lvl="0" algn="just" rtl="1"/>
            <a:r>
              <a:rPr lang="ar-AE" dirty="0"/>
              <a:t>تعمل باتجاهين : هدم وبناء . </a:t>
            </a:r>
            <a:endParaRPr lang="en-GB" dirty="0"/>
          </a:p>
          <a:p>
            <a:pPr lvl="0" algn="just" rtl="1"/>
            <a:r>
              <a:rPr lang="ar-AE" dirty="0"/>
              <a:t>الأنزيمات إما تكون بسيطة أو مركبة ، والمركبة تتطلب وجود مواد غير بروتينية ترتبط بها تصنع باستمرار وفي الغالب على شكل مركبات غير فعالة ، بينما تكون مع مركبات أخرى أنزيمات فعالة . </a:t>
            </a:r>
            <a:endParaRPr lang="en-GB" dirty="0"/>
          </a:p>
          <a:p>
            <a:pPr lvl="0" algn="just" rtl="1"/>
            <a:r>
              <a:rPr lang="ar-AE" dirty="0"/>
              <a:t>تعمل بشكل محدد عند درجة </a:t>
            </a:r>
            <a:r>
              <a:rPr lang="en-GB" dirty="0"/>
              <a:t>PH</a:t>
            </a:r>
            <a:r>
              <a:rPr lang="ar-AE" dirty="0"/>
              <a:t> محددة لها . </a:t>
            </a:r>
            <a:endParaRPr lang="en-GB" dirty="0"/>
          </a:p>
          <a:p>
            <a:pPr lvl="0" algn="just" rtl="1"/>
            <a:r>
              <a:rPr lang="ar-AE" dirty="0"/>
              <a:t>تتأثر بعوامل عدة منها الحرارة والأملاح والمعادن مما يقلل من عملها الوظيفي . </a:t>
            </a:r>
            <a:endParaRPr lang="en-GB" dirty="0"/>
          </a:p>
          <a:p>
            <a:pPr lvl="0" algn="just" rtl="1"/>
            <a:r>
              <a:rPr lang="ar-AE" dirty="0"/>
              <a:t>تشكل مركبات خاصة داخل الماء تترسب أو تتجزأ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a:t>تقسيم الأنزيمات</a:t>
            </a:r>
            <a:endParaRPr lang="en-GB" dirty="0"/>
          </a:p>
        </p:txBody>
      </p:sp>
      <p:sp>
        <p:nvSpPr>
          <p:cNvPr id="3" name="Content Placeholder 2"/>
          <p:cNvSpPr>
            <a:spLocks noGrp="1"/>
          </p:cNvSpPr>
          <p:nvPr>
            <p:ph idx="1"/>
          </p:nvPr>
        </p:nvSpPr>
        <p:spPr/>
        <p:txBody>
          <a:bodyPr>
            <a:normAutofit fontScale="85000" lnSpcReduction="20000"/>
          </a:bodyPr>
          <a:lstStyle/>
          <a:p>
            <a:pPr lvl="0" algn="just" rtl="1"/>
            <a:r>
              <a:rPr lang="ar-AE" smtClean="0"/>
              <a:t>تسمى </a:t>
            </a:r>
            <a:r>
              <a:rPr lang="ar-AE" dirty="0"/>
              <a:t>الأنزيمات بإضافة المقطع (يز) إلى المركب الذي تعمل عليه ، مثل : أنزيم السكريز واليورييز . </a:t>
            </a:r>
            <a:endParaRPr lang="en-GB" dirty="0"/>
          </a:p>
          <a:p>
            <a:pPr lvl="0" algn="just" rtl="1"/>
            <a:r>
              <a:rPr lang="ar-AE" dirty="0"/>
              <a:t>ويمكن أن يضاف المقطع (يز) إلى اسم التفاعل ، وفي هذه الحالة يرمز المسمى إلى مجموعة من الأنزيمات . مثل : أنزيمات الأكسدة والاختزال (أكسيديز) . </a:t>
            </a:r>
            <a:endParaRPr lang="en-GB" dirty="0"/>
          </a:p>
          <a:p>
            <a:pPr lvl="0" algn="just" rtl="1"/>
            <a:r>
              <a:rPr lang="ar-AE" dirty="0"/>
              <a:t>مع اكتشاف العديد من الأنزيمات تم إعطاؤها أرقاما معينة . هذه الأرقام مكونة من أربعة أرقام تدل على المجموعات التي تنتمي إليها . </a:t>
            </a:r>
            <a:endParaRPr lang="en-GB" dirty="0"/>
          </a:p>
          <a:p>
            <a:pPr lvl="0" algn="just" rtl="1"/>
            <a:r>
              <a:rPr lang="ar-AE" dirty="0"/>
              <a:t>مثلا : أنزيم الليبيز رقمه (3.1.1.3) . فالرقم الأول (3) يدل على أنزيمات التحلل المائي ،والرقم (1) يدل على الروابط التي يفككها وهي روابط الليستر ، والرقم (1) يدل على نوع روابط ليستر وهي الروابط الكاربوكسيل ، والرقم الأخير (3) يدل على مكانالليبيز بين الأنزيمات التي تحلل روابط الليستر الكاربوكسيلي . </a:t>
            </a:r>
            <a:endParaRPr lang="en-GB" dirty="0"/>
          </a:p>
        </p:txBody>
      </p:sp>
    </p:spTree>
    <p:extLst>
      <p:ext uri="{BB962C8B-B14F-4D97-AF65-F5344CB8AC3E}">
        <p14:creationId xmlns:p14="http://schemas.microsoft.com/office/powerpoint/2010/main" val="13477848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lstStyle/>
          <a:p>
            <a:r>
              <a:rPr lang="ar-AE" dirty="0" smtClean="0"/>
              <a:t>انتهت المحاضرة </a:t>
            </a:r>
            <a:endParaRPr lang="en-GB" dirty="0"/>
          </a:p>
        </p:txBody>
      </p:sp>
    </p:spTree>
    <p:extLst>
      <p:ext uri="{BB962C8B-B14F-4D97-AF65-F5344CB8AC3E}">
        <p14:creationId xmlns:p14="http://schemas.microsoft.com/office/powerpoint/2010/main" val="3645168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تعريف البروتين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a:bodyPr>
          <a:lstStyle/>
          <a:p>
            <a:pPr marL="0" indent="0" algn="just" rtl="1">
              <a:buNone/>
            </a:pPr>
            <a:r>
              <a:rPr lang="ar-EG" b="1" u="sng" dirty="0"/>
              <a:t>تعريف البروتينات : </a:t>
            </a:r>
            <a:endParaRPr lang="en-GB" dirty="0"/>
          </a:p>
          <a:p>
            <a:pPr lvl="0" algn="just" rtl="1"/>
            <a:r>
              <a:rPr lang="ar-EG" dirty="0"/>
              <a:t>إنها مركبات عضوية حيوية معقدة </a:t>
            </a:r>
            <a:r>
              <a:rPr lang="en-US" b="1" dirty="0"/>
              <a:t>Polymers</a:t>
            </a:r>
            <a:r>
              <a:rPr lang="ar-EG" dirty="0"/>
              <a:t>، وتحتوي </a:t>
            </a:r>
            <a:r>
              <a:rPr lang="ar-AE" dirty="0"/>
              <a:t>على:</a:t>
            </a:r>
            <a:endParaRPr lang="en-GB" dirty="0"/>
          </a:p>
          <a:p>
            <a:pPr lvl="0" algn="just" rtl="1"/>
            <a:r>
              <a:rPr lang="ar-EG" dirty="0"/>
              <a:t>نسبة من النيتروجين </a:t>
            </a:r>
            <a:r>
              <a:rPr lang="en-GB" b="1" dirty="0"/>
              <a:t>N </a:t>
            </a:r>
            <a:r>
              <a:rPr lang="ar-EG" dirty="0"/>
              <a:t>(15-18%</a:t>
            </a:r>
            <a:r>
              <a:rPr lang="en-GB" b="1" dirty="0"/>
              <a:t>(</a:t>
            </a:r>
            <a:endParaRPr lang="en-GB" dirty="0"/>
          </a:p>
          <a:p>
            <a:pPr lvl="0" algn="just" rtl="1"/>
            <a:r>
              <a:rPr lang="ar-EG" dirty="0"/>
              <a:t>الهيدروجين </a:t>
            </a:r>
            <a:r>
              <a:rPr lang="en-US" b="1" dirty="0"/>
              <a:t>H</a:t>
            </a:r>
            <a:r>
              <a:rPr lang="ar-SA" dirty="0"/>
              <a:t> (6-8%) </a:t>
            </a:r>
            <a:endParaRPr lang="en-GB" dirty="0"/>
          </a:p>
          <a:p>
            <a:pPr lvl="0" algn="just" rtl="1"/>
            <a:r>
              <a:rPr lang="ar-EG" dirty="0"/>
              <a:t>عناصر الكربون، </a:t>
            </a:r>
            <a:r>
              <a:rPr lang="en-GB" b="1" dirty="0"/>
              <a:t>C</a:t>
            </a:r>
            <a:r>
              <a:rPr lang="ar-EG" dirty="0"/>
              <a:t>(50-55%) </a:t>
            </a:r>
            <a:endParaRPr lang="en-GB" dirty="0"/>
          </a:p>
          <a:p>
            <a:pPr lvl="0" algn="just" rtl="1"/>
            <a:r>
              <a:rPr lang="ar-SA" dirty="0"/>
              <a:t>الأكسجين </a:t>
            </a:r>
            <a:r>
              <a:rPr lang="en-US" b="1" dirty="0"/>
              <a:t>O</a:t>
            </a:r>
            <a:r>
              <a:rPr lang="ar-EG" dirty="0"/>
              <a:t> (20-23%)، </a:t>
            </a:r>
            <a:endParaRPr lang="en-GB" dirty="0"/>
          </a:p>
          <a:p>
            <a:pPr algn="just" rtl="1"/>
            <a:r>
              <a:rPr lang="ar-AE" dirty="0"/>
              <a:t>*وقد تحتوي على </a:t>
            </a:r>
            <a:r>
              <a:rPr lang="ar-EG" dirty="0"/>
              <a:t>الكبريت </a:t>
            </a:r>
            <a:r>
              <a:rPr lang="en-US" b="1" dirty="0"/>
              <a:t>S</a:t>
            </a:r>
            <a:r>
              <a:rPr lang="ar-EG" dirty="0"/>
              <a:t> (صفر-4%)، </a:t>
            </a:r>
            <a:endParaRPr lang="en-GB" dirty="0"/>
          </a:p>
          <a:p>
            <a:pPr algn="just" rtl="1"/>
            <a:r>
              <a:rPr lang="ar-AE" dirty="0"/>
              <a:t>*وقد تحتوي على  </a:t>
            </a:r>
            <a:r>
              <a:rPr lang="ar-EG" dirty="0"/>
              <a:t>الفوسفور </a:t>
            </a:r>
            <a:r>
              <a:rPr lang="en-US" b="1" dirty="0"/>
              <a:t>P</a:t>
            </a:r>
            <a:r>
              <a:rPr lang="ar-EG" dirty="0"/>
              <a:t> (صفر - 1.5%)،</a:t>
            </a:r>
            <a:endParaRPr lang="en-GB" dirty="0"/>
          </a:p>
          <a:p>
            <a:pPr lvl="0" algn="just" rtl="1"/>
            <a:endParaRPr lang="en-GB" dirty="0"/>
          </a:p>
        </p:txBody>
      </p:sp>
    </p:spTree>
    <p:extLst>
      <p:ext uri="{BB962C8B-B14F-4D97-AF65-F5344CB8AC3E}">
        <p14:creationId xmlns:p14="http://schemas.microsoft.com/office/powerpoint/2010/main" val="1927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EG" u="sng" dirty="0"/>
              <a:t>الأحماض الأمينية </a:t>
            </a:r>
            <a:r>
              <a:rPr lang="en-US" b="1" u="sng" dirty="0"/>
              <a:t>Amino acids</a:t>
            </a:r>
            <a:endParaRPr lang="en-GB" dirty="0"/>
          </a:p>
          <a:p>
            <a:pPr algn="just" rtl="1"/>
            <a:r>
              <a:rPr lang="ar-EG" dirty="0"/>
              <a:t>الأحماض الأمينية عبارة عن </a:t>
            </a:r>
            <a:r>
              <a:rPr lang="ar-AE" dirty="0"/>
              <a:t>:</a:t>
            </a:r>
            <a:endParaRPr lang="en-GB" dirty="0"/>
          </a:p>
          <a:p>
            <a:pPr lvl="0" algn="just" rtl="1"/>
            <a:r>
              <a:rPr lang="ar-EG" dirty="0"/>
              <a:t>جزي</a:t>
            </a:r>
            <a:r>
              <a:rPr lang="ar-AE" dirty="0"/>
              <a:t>ئ</a:t>
            </a:r>
            <a:r>
              <a:rPr lang="ar-EG" dirty="0"/>
              <a:t>ات حيوية صغيرة </a:t>
            </a:r>
            <a:r>
              <a:rPr lang="ar-AE" dirty="0"/>
              <a:t>تتكون من ذرة كربون يحيط بها :</a:t>
            </a:r>
            <a:endParaRPr lang="en-GB" dirty="0"/>
          </a:p>
          <a:p>
            <a:pPr lvl="1" algn="just" rtl="1"/>
            <a:r>
              <a:rPr lang="ar-AE" dirty="0"/>
              <a:t>مجموعة ألفا الأمينية </a:t>
            </a:r>
            <a:r>
              <a:rPr lang="fr-FR" b="1" dirty="0"/>
              <a:t>NH3</a:t>
            </a:r>
            <a:endParaRPr lang="en-GB" dirty="0"/>
          </a:p>
          <a:p>
            <a:pPr lvl="1" algn="just" rtl="1"/>
            <a:r>
              <a:rPr lang="ar-AE" dirty="0"/>
              <a:t>ذرة هيدروجين </a:t>
            </a:r>
            <a:r>
              <a:rPr lang="en-GB" b="1" dirty="0"/>
              <a:t>H</a:t>
            </a:r>
            <a:endParaRPr lang="en-GB" dirty="0"/>
          </a:p>
          <a:p>
            <a:pPr lvl="1" algn="just" rtl="1"/>
            <a:r>
              <a:rPr lang="ar-AE" dirty="0"/>
              <a:t>كاربوكسل </a:t>
            </a:r>
            <a:r>
              <a:rPr lang="en-GB" b="1" dirty="0"/>
              <a:t>COOH</a:t>
            </a:r>
            <a:endParaRPr lang="en-GB" dirty="0"/>
          </a:p>
          <a:p>
            <a:pPr lvl="1" algn="just" rtl="1"/>
            <a:r>
              <a:rPr lang="ar-AE" dirty="0"/>
              <a:t>مجموعة </a:t>
            </a:r>
            <a:r>
              <a:rPr lang="en-GB" b="1" dirty="0"/>
              <a:t>R </a:t>
            </a:r>
            <a:r>
              <a:rPr lang="ar-AE" dirty="0"/>
              <a:t> ، و</a:t>
            </a:r>
            <a:r>
              <a:rPr lang="ar-EG" dirty="0"/>
              <a:t>تمثل </a:t>
            </a:r>
            <a:r>
              <a:rPr lang="en-US" b="1" dirty="0"/>
              <a:t>(R) </a:t>
            </a:r>
            <a:r>
              <a:rPr lang="ar-EG" dirty="0"/>
              <a:t>السلسلة الجانبية للحمض الأمينى </a:t>
            </a:r>
            <a:r>
              <a:rPr lang="ar-AE" dirty="0"/>
              <a:t>،التي تحدد خصائص الحمض الأميني </a:t>
            </a:r>
            <a:r>
              <a:rPr lang="ar-AE" dirty="0" smtClean="0"/>
              <a:t>.</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1143000"/>
          </a:xfrm>
        </p:spPr>
        <p:txBody>
          <a:bodyPr>
            <a:normAutofit fontScale="90000"/>
          </a:bodyPr>
          <a:lstStyle/>
          <a:p>
            <a:pPr eaLnBrk="1" hangingPunct="1"/>
            <a:r>
              <a:rPr lang="en-US" altLang="en-US" smtClean="0">
                <a:ea typeface="ＭＳ Ｐゴシック" charset="-128"/>
              </a:rPr>
              <a:t>Stereochemistry of </a:t>
            </a:r>
            <a:r>
              <a:rPr lang="en-US" altLang="en-US" i="1" smtClean="0">
                <a:ea typeface="ＭＳ Ｐゴシック" charset="-128"/>
                <a:sym typeface="Symbol" charset="2"/>
              </a:rPr>
              <a:t></a:t>
            </a:r>
            <a:r>
              <a:rPr lang="en-US" altLang="en-US" smtClean="0">
                <a:ea typeface="ＭＳ Ｐゴシック" charset="-128"/>
              </a:rPr>
              <a:t>-amino acids</a:t>
            </a:r>
          </a:p>
        </p:txBody>
      </p:sp>
      <p:pic>
        <p:nvPicPr>
          <p:cNvPr id="24579" name="Picture 5" descr="3306605006.c.jpg                                               00000128BC Digital Library             B4C06C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9925" y="2057400"/>
            <a:ext cx="5265738" cy="385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01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381000"/>
            <a:ext cx="7772400" cy="1143000"/>
          </a:xfrm>
        </p:spPr>
        <p:txBody>
          <a:bodyPr/>
          <a:lstStyle/>
          <a:p>
            <a:pPr eaLnBrk="1" hangingPunct="1"/>
            <a:r>
              <a:rPr lang="en-US" altLang="en-US" smtClean="0">
                <a:ea typeface="ＭＳ Ｐゴシック" charset="-128"/>
              </a:rPr>
              <a:t>Structure of </a:t>
            </a:r>
            <a:r>
              <a:rPr lang="en-US" altLang="en-US" i="1" smtClean="0">
                <a:ea typeface="ＭＳ Ｐゴシック" charset="-128"/>
                <a:sym typeface="Symbol" charset="2"/>
              </a:rPr>
              <a:t></a:t>
            </a:r>
            <a:r>
              <a:rPr lang="en-US" altLang="en-US" smtClean="0">
                <a:ea typeface="ＭＳ Ｐゴシック" charset="-128"/>
              </a:rPr>
              <a:t>-amino acids</a:t>
            </a:r>
          </a:p>
        </p:txBody>
      </p:sp>
      <p:pic>
        <p:nvPicPr>
          <p:cNvPr id="1945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835150"/>
            <a:ext cx="488632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4241800"/>
            <a:ext cx="32766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1905000"/>
            <a:ext cx="19050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280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 y="2029091"/>
            <a:ext cx="864096" cy="649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ar-AE" sz="1200" dirty="0" smtClean="0">
                <a:solidFill>
                  <a:schemeClr val="tx1"/>
                </a:solidFill>
              </a:rPr>
              <a:t>الهيدروجين </a:t>
            </a:r>
            <a:endParaRPr lang="en-GB" sz="1200" dirty="0">
              <a:solidFill>
                <a:schemeClr val="tx1"/>
              </a:solidFill>
            </a:endParaRPr>
          </a:p>
        </p:txBody>
      </p:sp>
      <p:sp>
        <p:nvSpPr>
          <p:cNvPr id="5" name="Oval 4"/>
          <p:cNvSpPr/>
          <p:nvPr/>
        </p:nvSpPr>
        <p:spPr>
          <a:xfrm>
            <a:off x="1295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a:solidFill>
                  <a:schemeClr val="tx1"/>
                </a:solidFill>
              </a:rPr>
              <a:t>كربون</a:t>
            </a:r>
            <a:endParaRPr lang="en-GB" sz="1200" dirty="0">
              <a:solidFill>
                <a:schemeClr val="tx1"/>
              </a:solidFill>
            </a:endParaRPr>
          </a:p>
        </p:txBody>
      </p:sp>
      <p:sp>
        <p:nvSpPr>
          <p:cNvPr id="6" name="Oval 5"/>
          <p:cNvSpPr/>
          <p:nvPr/>
        </p:nvSpPr>
        <p:spPr>
          <a:xfrm>
            <a:off x="2286000" y="2046384"/>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كاربوكسل</a:t>
            </a:r>
            <a:endParaRPr lang="en-GB" dirty="0">
              <a:solidFill>
                <a:schemeClr val="tx1"/>
              </a:solidFill>
            </a:endParaRPr>
          </a:p>
        </p:txBody>
      </p:sp>
      <p:sp>
        <p:nvSpPr>
          <p:cNvPr id="7" name="Oval 6"/>
          <p:cNvSpPr/>
          <p:nvPr/>
        </p:nvSpPr>
        <p:spPr>
          <a:xfrm>
            <a:off x="1295400" y="2898809"/>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مجموعة أمينية </a:t>
            </a:r>
            <a:endParaRPr lang="en-GB" sz="1200" dirty="0">
              <a:solidFill>
                <a:schemeClr val="tx1"/>
              </a:solidFill>
            </a:endParaRPr>
          </a:p>
        </p:txBody>
      </p:sp>
      <p:sp>
        <p:nvSpPr>
          <p:cNvPr id="8" name="Oval 7"/>
          <p:cNvSpPr/>
          <p:nvPr/>
        </p:nvSpPr>
        <p:spPr>
          <a:xfrm>
            <a:off x="12954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مجموعة </a:t>
            </a:r>
          </a:p>
          <a:p>
            <a:pPr algn="ctr"/>
            <a:r>
              <a:rPr lang="fr-FR" dirty="0">
                <a:solidFill>
                  <a:schemeClr val="tx1"/>
                </a:solidFill>
              </a:rPr>
              <a:t>R</a:t>
            </a:r>
            <a:endParaRPr lang="en-GB" dirty="0"/>
          </a:p>
        </p:txBody>
      </p:sp>
      <p:sp>
        <p:nvSpPr>
          <p:cNvPr id="9" name="Oval 8"/>
          <p:cNvSpPr/>
          <p:nvPr/>
        </p:nvSpPr>
        <p:spPr>
          <a:xfrm>
            <a:off x="4572000" y="198026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NH3</a:t>
            </a:r>
            <a:endParaRPr lang="en-GB" sz="1200" dirty="0">
              <a:solidFill>
                <a:schemeClr val="tx1"/>
              </a:solidFill>
            </a:endParaRPr>
          </a:p>
        </p:txBody>
      </p:sp>
      <p:sp>
        <p:nvSpPr>
          <p:cNvPr id="10" name="Oval 9"/>
          <p:cNvSpPr/>
          <p:nvPr/>
        </p:nvSpPr>
        <p:spPr>
          <a:xfrm>
            <a:off x="5612130" y="2813483"/>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a:t>
            </a:r>
            <a:endParaRPr lang="en-GB" dirty="0">
              <a:solidFill>
                <a:schemeClr val="tx1"/>
              </a:solidFill>
            </a:endParaRPr>
          </a:p>
        </p:txBody>
      </p:sp>
      <p:sp>
        <p:nvSpPr>
          <p:cNvPr id="11" name="Oval 10"/>
          <p:cNvSpPr/>
          <p:nvPr/>
        </p:nvSpPr>
        <p:spPr>
          <a:xfrm>
            <a:off x="5638800" y="200312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a:t>
            </a:r>
            <a:endParaRPr lang="en-GB" sz="1200" dirty="0">
              <a:solidFill>
                <a:schemeClr val="tx1"/>
              </a:solidFill>
            </a:endParaRPr>
          </a:p>
        </p:txBody>
      </p:sp>
      <p:sp>
        <p:nvSpPr>
          <p:cNvPr id="12" name="Oval 11"/>
          <p:cNvSpPr/>
          <p:nvPr/>
        </p:nvSpPr>
        <p:spPr>
          <a:xfrm>
            <a:off x="56388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a:t>
            </a:r>
            <a:endParaRPr lang="en-GB" dirty="0">
              <a:solidFill>
                <a:schemeClr val="tx1"/>
              </a:solidFill>
            </a:endParaRPr>
          </a:p>
        </p:txBody>
      </p:sp>
      <p:sp>
        <p:nvSpPr>
          <p:cNvPr id="13" name="Oval 12"/>
          <p:cNvSpPr/>
          <p:nvPr/>
        </p:nvSpPr>
        <p:spPr>
          <a:xfrm>
            <a:off x="6629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t>
            </a:r>
            <a:endParaRPr lang="en-GB" sz="1200" dirty="0">
              <a:solidFill>
                <a:schemeClr val="tx1"/>
              </a:solidFill>
            </a:endParaRPr>
          </a:p>
        </p:txBody>
      </p:sp>
      <p:cxnSp>
        <p:nvCxnSpPr>
          <p:cNvPr id="15" name="Straight Connector 14"/>
          <p:cNvCxnSpPr>
            <a:endCxn id="6" idx="6"/>
          </p:cNvCxnSpPr>
          <p:nvPr/>
        </p:nvCxnSpPr>
        <p:spPr>
          <a:xfrm flipH="1" flipV="1">
            <a:off x="3150096" y="2406424"/>
            <a:ext cx="1498104" cy="381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50096" y="1863080"/>
            <a:ext cx="1345704" cy="369332"/>
          </a:xfrm>
          <a:prstGeom prst="rect">
            <a:avLst/>
          </a:prstGeom>
          <a:noFill/>
        </p:spPr>
        <p:txBody>
          <a:bodyPr wrap="square" rtlCol="0">
            <a:spAutoFit/>
          </a:bodyPr>
          <a:lstStyle/>
          <a:p>
            <a:r>
              <a:rPr lang="ar-AE" dirty="0" smtClean="0"/>
              <a:t>رابطة بيبتيدية</a:t>
            </a:r>
            <a:endParaRPr lang="en-GB" dirty="0"/>
          </a:p>
        </p:txBody>
      </p:sp>
    </p:spTree>
    <p:extLst>
      <p:ext uri="{BB962C8B-B14F-4D97-AF65-F5344CB8AC3E}">
        <p14:creationId xmlns:p14="http://schemas.microsoft.com/office/powerpoint/2010/main" val="2302078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2198</Words>
  <Application>Microsoft Office PowerPoint</Application>
  <PresentationFormat>On-screen Show (4:3)</PresentationFormat>
  <Paragraphs>296</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المواد العضوية </vt:lpstr>
      <vt:lpstr>البروتينات  Proteins</vt:lpstr>
      <vt:lpstr>أهداف المحاضرة </vt:lpstr>
      <vt:lpstr>تعريف البروتينات </vt:lpstr>
      <vt:lpstr>تعريف البروتين </vt:lpstr>
      <vt:lpstr>الأحماض الأمينية </vt:lpstr>
      <vt:lpstr>Stereochemistry of -amino acids</vt:lpstr>
      <vt:lpstr>Structure of -amino acids</vt:lpstr>
      <vt:lpstr>PowerPoint Presentation</vt:lpstr>
      <vt:lpstr>املئي الفراغات في الرسم التالي  </vt:lpstr>
      <vt:lpstr>تعبئة الفراغات </vt:lpstr>
      <vt:lpstr>الأحماض الأمينية </vt:lpstr>
      <vt:lpstr>الأحماض الأمينية </vt:lpstr>
      <vt:lpstr>حاجة الجسم للبروتين </vt:lpstr>
      <vt:lpstr>الأحماض الأمينية </vt:lpstr>
      <vt:lpstr>تركيب البروتين  Protein Structure </vt:lpstr>
      <vt:lpstr>السلاسل الحمضية الأمينية </vt:lpstr>
      <vt:lpstr>سلاسلا الأحماض الأمينية </vt:lpstr>
      <vt:lpstr>مقارنة بين الأحماض الأمينية والقاعدية </vt:lpstr>
      <vt:lpstr>PowerPoint Presentation</vt:lpstr>
      <vt:lpstr>وظائف البروتين  Protein Functions</vt:lpstr>
      <vt:lpstr>من أمثلة وظائف البروتين في الجسم </vt:lpstr>
      <vt:lpstr>مسخ البروتين  Denaturation of Protein </vt:lpstr>
      <vt:lpstr>العوامل المؤثرة على الدنترة </vt:lpstr>
      <vt:lpstr>العوامل المؤثرة في الدنترة </vt:lpstr>
      <vt:lpstr>العوامل المؤثرة في الدنترة </vt:lpstr>
      <vt:lpstr>العوامل المؤثرة في الدنترة </vt:lpstr>
      <vt:lpstr>العوامل المؤثرة في الدنترة </vt:lpstr>
      <vt:lpstr>العوامل المؤثرة في دنترة البروتين </vt:lpstr>
      <vt:lpstr>الأنزيمات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PowerPoint Presentation</vt:lpstr>
      <vt:lpstr>الأنزيمات  Enzymes  </vt:lpstr>
      <vt:lpstr>الأنزيمات  Enzymes  </vt:lpstr>
      <vt:lpstr>الأنزيمات  Enzymes  </vt:lpstr>
      <vt:lpstr>الأنزيمات  Enzymes  </vt:lpstr>
      <vt:lpstr>الأنزيمات  Enzymes  </vt:lpstr>
      <vt:lpstr>تقسيم الأنزيمات</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Sumyah</dc:creator>
  <cp:lastModifiedBy>Sumyah</cp:lastModifiedBy>
  <cp:revision>101</cp:revision>
  <dcterms:created xsi:type="dcterms:W3CDTF">2006-08-16T00:00:00Z</dcterms:created>
  <dcterms:modified xsi:type="dcterms:W3CDTF">2017-04-22T03:54:35Z</dcterms:modified>
</cp:coreProperties>
</file>