
<file path=[Content_Types].xml><?xml version="1.0" encoding="utf-8"?>
<Types xmlns="http://schemas.openxmlformats.org/package/2006/content-types">
  <Default Extension="png" ContentType="image/png"/>
  <Default Extension="bin" ContentType="application/vnd.ms-office.activeX"/>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activeX/activeX1.xml" ContentType="application/vnd.ms-office.activeX+xml"/>
  <Override PartName="/ppt/tags/tag1.xml" ContentType="application/vnd.openxmlformats-officedocument.presentationml.tags+xml"/>
  <Override PartName="/ppt/activeX/activeX2.xml" ContentType="application/vnd.ms-office.activeX+xml"/>
  <Override PartName="/ppt/tags/tag2.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91" r:id="rId4"/>
    <p:sldId id="311" r:id="rId5"/>
    <p:sldId id="312" r:id="rId6"/>
    <p:sldId id="313" r:id="rId7"/>
    <p:sldId id="285" r:id="rId8"/>
    <p:sldId id="286" r:id="rId9"/>
    <p:sldId id="287" r:id="rId10"/>
    <p:sldId id="310" r:id="rId11"/>
    <p:sldId id="288" r:id="rId12"/>
    <p:sldId id="289" r:id="rId13"/>
    <p:sldId id="284" r:id="rId14"/>
    <p:sldId id="264" r:id="rId15"/>
    <p:sldId id="297" r:id="rId16"/>
    <p:sldId id="298" r:id="rId17"/>
    <p:sldId id="265" r:id="rId18"/>
    <p:sldId id="292" r:id="rId19"/>
    <p:sldId id="273" r:id="rId20"/>
    <p:sldId id="274" r:id="rId21"/>
    <p:sldId id="275" r:id="rId22"/>
    <p:sldId id="290" r:id="rId23"/>
    <p:sldId id="293" r:id="rId24"/>
    <p:sldId id="294" r:id="rId25"/>
    <p:sldId id="295" r:id="rId26"/>
    <p:sldId id="314" r:id="rId27"/>
    <p:sldId id="299" r:id="rId28"/>
    <p:sldId id="300" r:id="rId29"/>
    <p:sldId id="301" r:id="rId30"/>
    <p:sldId id="302" r:id="rId31"/>
    <p:sldId id="303" r:id="rId32"/>
    <p:sldId id="304" r:id="rId33"/>
    <p:sldId id="305" r:id="rId34"/>
    <p:sldId id="306" r:id="rId35"/>
    <p:sldId id="307" r:id="rId36"/>
    <p:sldId id="309" r:id="rId37"/>
    <p:sldId id="30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24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10FD7FEE-875F-11D6-83D2-525400E80BD5}" ax:persistence="persistStorage" r:id="rId1"/>
</file>

<file path=ppt/activeX/activeX2.xml><?xml version="1.0" encoding="utf-8"?>
<ax:ocx xmlns:ax="http://schemas.microsoft.com/office/2006/activeX" xmlns:r="http://schemas.openxmlformats.org/officeDocument/2006/relationships" ax:classid="{10FD7FEE-875F-11D6-83D2-525400E80BD5}" ax:persistence="persistStorage" r:id="rId1"/>
</file>

<file path=ppt/drawings/_rels/vmlDrawing1.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03A414-CC6C-4392-96CC-06BE248F9BA7}" type="datetimeFigureOut">
              <a:rPr lang="en-GB" smtClean="0"/>
              <a:t>11/10/2014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27B35C-4248-4D4B-859E-B82D443026D9}" type="slidenum">
              <a:rPr lang="en-GB" smtClean="0"/>
              <a:t>‹#›</a:t>
            </a:fld>
            <a:endParaRPr lang="en-GB"/>
          </a:p>
        </p:txBody>
      </p:sp>
    </p:spTree>
    <p:extLst>
      <p:ext uri="{BB962C8B-B14F-4D97-AF65-F5344CB8AC3E}">
        <p14:creationId xmlns:p14="http://schemas.microsoft.com/office/powerpoint/2010/main" val="2975436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27B35C-4248-4D4B-859E-B82D443026D9}" type="slidenum">
              <a:rPr lang="en-GB" smtClean="0"/>
              <a:t>1</a:t>
            </a:fld>
            <a:endParaRPr lang="en-GB"/>
          </a:p>
        </p:txBody>
      </p:sp>
    </p:spTree>
    <p:extLst>
      <p:ext uri="{BB962C8B-B14F-4D97-AF65-F5344CB8AC3E}">
        <p14:creationId xmlns:p14="http://schemas.microsoft.com/office/powerpoint/2010/main" val="2107051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27B35C-4248-4D4B-859E-B82D443026D9}" type="slidenum">
              <a:rPr lang="en-GB" smtClean="0"/>
              <a:t>14</a:t>
            </a:fld>
            <a:endParaRPr lang="en-GB"/>
          </a:p>
        </p:txBody>
      </p:sp>
    </p:spTree>
    <p:extLst>
      <p:ext uri="{BB962C8B-B14F-4D97-AF65-F5344CB8AC3E}">
        <p14:creationId xmlns:p14="http://schemas.microsoft.com/office/powerpoint/2010/main" val="1946167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9F6B62-3E71-4931-BE96-DDACC9738CB8}" type="slidenum">
              <a:rPr lang="en-GB" smtClean="0"/>
              <a:t>15</a:t>
            </a:fld>
            <a:endParaRPr lang="en-GB" dirty="0"/>
          </a:p>
        </p:txBody>
      </p:sp>
    </p:spTree>
    <p:extLst>
      <p:ext uri="{BB962C8B-B14F-4D97-AF65-F5344CB8AC3E}">
        <p14:creationId xmlns:p14="http://schemas.microsoft.com/office/powerpoint/2010/main" val="4033138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9F6B62-3E71-4931-BE96-DDACC9738CB8}" type="slidenum">
              <a:rPr lang="en-GB" smtClean="0"/>
              <a:t>16</a:t>
            </a:fld>
            <a:endParaRPr lang="en-GB" dirty="0"/>
          </a:p>
        </p:txBody>
      </p:sp>
    </p:spTree>
    <p:extLst>
      <p:ext uri="{BB962C8B-B14F-4D97-AF65-F5344CB8AC3E}">
        <p14:creationId xmlns:p14="http://schemas.microsoft.com/office/powerpoint/2010/main" val="1115885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27B35C-4248-4D4B-859E-B82D443026D9}" type="slidenum">
              <a:rPr lang="en-GB" smtClean="0"/>
              <a:t>17</a:t>
            </a:fld>
            <a:endParaRPr lang="en-GB"/>
          </a:p>
        </p:txBody>
      </p:sp>
    </p:spTree>
    <p:extLst>
      <p:ext uri="{BB962C8B-B14F-4D97-AF65-F5344CB8AC3E}">
        <p14:creationId xmlns:p14="http://schemas.microsoft.com/office/powerpoint/2010/main" val="385952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9F6B62-3E71-4931-BE96-DDACC9738CB8}" type="slidenum">
              <a:rPr lang="en-GB" smtClean="0"/>
              <a:t>18</a:t>
            </a:fld>
            <a:endParaRPr lang="en-GB"/>
          </a:p>
        </p:txBody>
      </p:sp>
    </p:spTree>
    <p:extLst>
      <p:ext uri="{BB962C8B-B14F-4D97-AF65-F5344CB8AC3E}">
        <p14:creationId xmlns:p14="http://schemas.microsoft.com/office/powerpoint/2010/main" val="38973207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F27B35C-4248-4D4B-859E-B82D443026D9}" type="slidenum">
              <a:rPr lang="en-GB" smtClean="0"/>
              <a:t>19</a:t>
            </a:fld>
            <a:endParaRPr lang="en-GB"/>
          </a:p>
        </p:txBody>
      </p:sp>
    </p:spTree>
    <p:extLst>
      <p:ext uri="{BB962C8B-B14F-4D97-AF65-F5344CB8AC3E}">
        <p14:creationId xmlns:p14="http://schemas.microsoft.com/office/powerpoint/2010/main" val="385952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27B35C-4248-4D4B-859E-B82D443026D9}" type="slidenum">
              <a:rPr lang="en-GB" smtClean="0"/>
              <a:t>20</a:t>
            </a:fld>
            <a:endParaRPr lang="en-GB"/>
          </a:p>
        </p:txBody>
      </p:sp>
    </p:spTree>
    <p:extLst>
      <p:ext uri="{BB962C8B-B14F-4D97-AF65-F5344CB8AC3E}">
        <p14:creationId xmlns:p14="http://schemas.microsoft.com/office/powerpoint/2010/main" val="3859523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27B35C-4248-4D4B-859E-B82D443026D9}" type="slidenum">
              <a:rPr lang="en-GB" smtClean="0"/>
              <a:t>21</a:t>
            </a:fld>
            <a:endParaRPr lang="en-GB"/>
          </a:p>
        </p:txBody>
      </p:sp>
    </p:spTree>
    <p:extLst>
      <p:ext uri="{BB962C8B-B14F-4D97-AF65-F5344CB8AC3E}">
        <p14:creationId xmlns:p14="http://schemas.microsoft.com/office/powerpoint/2010/main" val="3859523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27B35C-4248-4D4B-859E-B82D443026D9}" type="slidenum">
              <a:rPr lang="en-GB" smtClean="0"/>
              <a:t>22</a:t>
            </a:fld>
            <a:endParaRPr lang="en-GB"/>
          </a:p>
        </p:txBody>
      </p:sp>
    </p:spTree>
    <p:extLst>
      <p:ext uri="{BB962C8B-B14F-4D97-AF65-F5344CB8AC3E}">
        <p14:creationId xmlns:p14="http://schemas.microsoft.com/office/powerpoint/2010/main" val="27480730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9F6B62-3E71-4931-BE96-DDACC9738CB8}" type="slidenum">
              <a:rPr lang="en-GB" smtClean="0"/>
              <a:t>23</a:t>
            </a:fld>
            <a:endParaRPr lang="en-GB" dirty="0"/>
          </a:p>
        </p:txBody>
      </p:sp>
    </p:spTree>
    <p:extLst>
      <p:ext uri="{BB962C8B-B14F-4D97-AF65-F5344CB8AC3E}">
        <p14:creationId xmlns:p14="http://schemas.microsoft.com/office/powerpoint/2010/main" val="948755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27B35C-4248-4D4B-859E-B82D443026D9}" type="slidenum">
              <a:rPr lang="en-GB" smtClean="0"/>
              <a:t>2</a:t>
            </a:fld>
            <a:endParaRPr lang="en-GB"/>
          </a:p>
        </p:txBody>
      </p:sp>
    </p:spTree>
    <p:extLst>
      <p:ext uri="{BB962C8B-B14F-4D97-AF65-F5344CB8AC3E}">
        <p14:creationId xmlns:p14="http://schemas.microsoft.com/office/powerpoint/2010/main" val="20318752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9F6B62-3E71-4931-BE96-DDACC9738CB8}" type="slidenum">
              <a:rPr lang="en-GB" smtClean="0"/>
              <a:t>24</a:t>
            </a:fld>
            <a:endParaRPr lang="en-GB" dirty="0"/>
          </a:p>
        </p:txBody>
      </p:sp>
    </p:spTree>
    <p:extLst>
      <p:ext uri="{BB962C8B-B14F-4D97-AF65-F5344CB8AC3E}">
        <p14:creationId xmlns:p14="http://schemas.microsoft.com/office/powerpoint/2010/main" val="40263551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9F6B62-3E71-4931-BE96-DDACC9738CB8}" type="slidenum">
              <a:rPr lang="en-GB" smtClean="0"/>
              <a:t>25</a:t>
            </a:fld>
            <a:endParaRPr lang="en-GB" dirty="0"/>
          </a:p>
        </p:txBody>
      </p:sp>
    </p:spTree>
    <p:extLst>
      <p:ext uri="{BB962C8B-B14F-4D97-AF65-F5344CB8AC3E}">
        <p14:creationId xmlns:p14="http://schemas.microsoft.com/office/powerpoint/2010/main" val="30149245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9F6B62-3E71-4931-BE96-DDACC9738CB8}" type="slidenum">
              <a:rPr lang="en-GB" smtClean="0"/>
              <a:t>26</a:t>
            </a:fld>
            <a:endParaRPr lang="en-GB"/>
          </a:p>
        </p:txBody>
      </p:sp>
    </p:spTree>
    <p:extLst>
      <p:ext uri="{BB962C8B-B14F-4D97-AF65-F5344CB8AC3E}">
        <p14:creationId xmlns:p14="http://schemas.microsoft.com/office/powerpoint/2010/main" val="38973207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9F6B62-3E71-4931-BE96-DDACC9738CB8}" type="slidenum">
              <a:rPr lang="en-GB" smtClean="0"/>
              <a:t>27</a:t>
            </a:fld>
            <a:endParaRPr lang="en-GB" dirty="0"/>
          </a:p>
        </p:txBody>
      </p:sp>
    </p:spTree>
    <p:extLst>
      <p:ext uri="{BB962C8B-B14F-4D97-AF65-F5344CB8AC3E}">
        <p14:creationId xmlns:p14="http://schemas.microsoft.com/office/powerpoint/2010/main" val="32888135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9F6B62-3E71-4931-BE96-DDACC9738CB8}" type="slidenum">
              <a:rPr lang="en-GB" smtClean="0"/>
              <a:t>28</a:t>
            </a:fld>
            <a:endParaRPr lang="en-GB"/>
          </a:p>
        </p:txBody>
      </p:sp>
    </p:spTree>
    <p:extLst>
      <p:ext uri="{BB962C8B-B14F-4D97-AF65-F5344CB8AC3E}">
        <p14:creationId xmlns:p14="http://schemas.microsoft.com/office/powerpoint/2010/main" val="24862723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9F6B62-3E71-4931-BE96-DDACC9738CB8}" type="slidenum">
              <a:rPr lang="en-GB" smtClean="0"/>
              <a:t>29</a:t>
            </a:fld>
            <a:endParaRPr lang="en-GB"/>
          </a:p>
        </p:txBody>
      </p:sp>
    </p:spTree>
    <p:extLst>
      <p:ext uri="{BB962C8B-B14F-4D97-AF65-F5344CB8AC3E}">
        <p14:creationId xmlns:p14="http://schemas.microsoft.com/office/powerpoint/2010/main" val="17857575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9F6B62-3E71-4931-BE96-DDACC9738CB8}" type="slidenum">
              <a:rPr lang="en-GB" smtClean="0"/>
              <a:t>30</a:t>
            </a:fld>
            <a:endParaRPr lang="en-GB"/>
          </a:p>
        </p:txBody>
      </p:sp>
    </p:spTree>
    <p:extLst>
      <p:ext uri="{BB962C8B-B14F-4D97-AF65-F5344CB8AC3E}">
        <p14:creationId xmlns:p14="http://schemas.microsoft.com/office/powerpoint/2010/main" val="9132968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9F6B62-3E71-4931-BE96-DDACC9738CB8}" type="slidenum">
              <a:rPr lang="en-GB" smtClean="0"/>
              <a:t>31</a:t>
            </a:fld>
            <a:endParaRPr lang="en-GB"/>
          </a:p>
        </p:txBody>
      </p:sp>
    </p:spTree>
    <p:extLst>
      <p:ext uri="{BB962C8B-B14F-4D97-AF65-F5344CB8AC3E}">
        <p14:creationId xmlns:p14="http://schemas.microsoft.com/office/powerpoint/2010/main" val="33048911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9F6B62-3E71-4931-BE96-DDACC9738CB8}" type="slidenum">
              <a:rPr lang="en-GB" smtClean="0"/>
              <a:t>32</a:t>
            </a:fld>
            <a:endParaRPr lang="en-GB"/>
          </a:p>
        </p:txBody>
      </p:sp>
    </p:spTree>
    <p:extLst>
      <p:ext uri="{BB962C8B-B14F-4D97-AF65-F5344CB8AC3E}">
        <p14:creationId xmlns:p14="http://schemas.microsoft.com/office/powerpoint/2010/main" val="42052998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9F6B62-3E71-4931-BE96-DDACC9738CB8}" type="slidenum">
              <a:rPr lang="en-GB" smtClean="0"/>
              <a:t>33</a:t>
            </a:fld>
            <a:endParaRPr lang="en-GB"/>
          </a:p>
        </p:txBody>
      </p:sp>
    </p:spTree>
    <p:extLst>
      <p:ext uri="{BB962C8B-B14F-4D97-AF65-F5344CB8AC3E}">
        <p14:creationId xmlns:p14="http://schemas.microsoft.com/office/powerpoint/2010/main" val="2669266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27B35C-4248-4D4B-859E-B82D443026D9}" type="slidenum">
              <a:rPr lang="en-GB" smtClean="0"/>
              <a:t>3</a:t>
            </a:fld>
            <a:endParaRPr lang="en-GB"/>
          </a:p>
        </p:txBody>
      </p:sp>
    </p:spTree>
    <p:extLst>
      <p:ext uri="{BB962C8B-B14F-4D97-AF65-F5344CB8AC3E}">
        <p14:creationId xmlns:p14="http://schemas.microsoft.com/office/powerpoint/2010/main" val="8796857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9F6B62-3E71-4931-BE96-DDACC9738CB8}" type="slidenum">
              <a:rPr lang="en-GB" smtClean="0"/>
              <a:t>34</a:t>
            </a:fld>
            <a:endParaRPr lang="en-GB"/>
          </a:p>
        </p:txBody>
      </p:sp>
    </p:spTree>
    <p:extLst>
      <p:ext uri="{BB962C8B-B14F-4D97-AF65-F5344CB8AC3E}">
        <p14:creationId xmlns:p14="http://schemas.microsoft.com/office/powerpoint/2010/main" val="26695050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9F6B62-3E71-4931-BE96-DDACC9738CB8}" type="slidenum">
              <a:rPr lang="en-GB" smtClean="0"/>
              <a:t>35</a:t>
            </a:fld>
            <a:endParaRPr lang="en-GB"/>
          </a:p>
        </p:txBody>
      </p:sp>
    </p:spTree>
    <p:extLst>
      <p:ext uri="{BB962C8B-B14F-4D97-AF65-F5344CB8AC3E}">
        <p14:creationId xmlns:p14="http://schemas.microsoft.com/office/powerpoint/2010/main" val="26695050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F27B35C-4248-4D4B-859E-B82D443026D9}" type="slidenum">
              <a:rPr lang="en-GB" smtClean="0"/>
              <a:t>36</a:t>
            </a:fld>
            <a:endParaRPr lang="en-GB"/>
          </a:p>
        </p:txBody>
      </p:sp>
    </p:spTree>
    <p:extLst>
      <p:ext uri="{BB962C8B-B14F-4D97-AF65-F5344CB8AC3E}">
        <p14:creationId xmlns:p14="http://schemas.microsoft.com/office/powerpoint/2010/main" val="888692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27B35C-4248-4D4B-859E-B82D443026D9}" type="slidenum">
              <a:rPr lang="en-GB" smtClean="0"/>
              <a:t>7</a:t>
            </a:fld>
            <a:endParaRPr lang="en-GB"/>
          </a:p>
        </p:txBody>
      </p:sp>
    </p:spTree>
    <p:extLst>
      <p:ext uri="{BB962C8B-B14F-4D97-AF65-F5344CB8AC3E}">
        <p14:creationId xmlns:p14="http://schemas.microsoft.com/office/powerpoint/2010/main" val="2885774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27B35C-4248-4D4B-859E-B82D443026D9}" type="slidenum">
              <a:rPr lang="en-GB" smtClean="0"/>
              <a:t>8</a:t>
            </a:fld>
            <a:endParaRPr lang="en-GB"/>
          </a:p>
        </p:txBody>
      </p:sp>
    </p:spTree>
    <p:extLst>
      <p:ext uri="{BB962C8B-B14F-4D97-AF65-F5344CB8AC3E}">
        <p14:creationId xmlns:p14="http://schemas.microsoft.com/office/powerpoint/2010/main" val="924094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27B35C-4248-4D4B-859E-B82D443026D9}" type="slidenum">
              <a:rPr lang="en-GB" smtClean="0"/>
              <a:t>9</a:t>
            </a:fld>
            <a:endParaRPr lang="en-GB"/>
          </a:p>
        </p:txBody>
      </p:sp>
    </p:spTree>
    <p:extLst>
      <p:ext uri="{BB962C8B-B14F-4D97-AF65-F5344CB8AC3E}">
        <p14:creationId xmlns:p14="http://schemas.microsoft.com/office/powerpoint/2010/main" val="2023399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27B35C-4248-4D4B-859E-B82D443026D9}" type="slidenum">
              <a:rPr lang="en-GB" smtClean="0"/>
              <a:t>11</a:t>
            </a:fld>
            <a:endParaRPr lang="en-GB"/>
          </a:p>
        </p:txBody>
      </p:sp>
    </p:spTree>
    <p:extLst>
      <p:ext uri="{BB962C8B-B14F-4D97-AF65-F5344CB8AC3E}">
        <p14:creationId xmlns:p14="http://schemas.microsoft.com/office/powerpoint/2010/main" val="1419957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27B35C-4248-4D4B-859E-B82D443026D9}" type="slidenum">
              <a:rPr lang="en-GB" smtClean="0"/>
              <a:t>12</a:t>
            </a:fld>
            <a:endParaRPr lang="en-GB"/>
          </a:p>
        </p:txBody>
      </p:sp>
    </p:spTree>
    <p:extLst>
      <p:ext uri="{BB962C8B-B14F-4D97-AF65-F5344CB8AC3E}">
        <p14:creationId xmlns:p14="http://schemas.microsoft.com/office/powerpoint/2010/main" val="494850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27B35C-4248-4D4B-859E-B82D443026D9}" type="slidenum">
              <a:rPr lang="en-GB" smtClean="0"/>
              <a:t>13</a:t>
            </a:fld>
            <a:endParaRPr lang="en-GB"/>
          </a:p>
        </p:txBody>
      </p:sp>
    </p:spTree>
    <p:extLst>
      <p:ext uri="{BB962C8B-B14F-4D97-AF65-F5344CB8AC3E}">
        <p14:creationId xmlns:p14="http://schemas.microsoft.com/office/powerpoint/2010/main" val="2420407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1.xml"/><Relationship Id="rId7" Type="http://schemas.openxmlformats.org/officeDocument/2006/relationships/notesSlide" Target="../notesSlides/notesSlide26.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slideLayout" Target="../slideLayouts/slideLayout2.xml"/><Relationship Id="rId5" Type="http://schemas.openxmlformats.org/officeDocument/2006/relationships/tags" Target="../tags/tag2.xml"/><Relationship Id="rId4" Type="http://schemas.openxmlformats.org/officeDocument/2006/relationships/control" Target="../activeX/activeX2.xml"/><Relationship Id="rId9" Type="http://schemas.openxmlformats.org/officeDocument/2006/relationships/image" Target="../media/image6.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AE" dirty="0" smtClean="0"/>
              <a:t>مفاهيم كيميائية </a:t>
            </a:r>
            <a:r>
              <a:rPr lang="ar-AE" dirty="0" smtClean="0">
                <a:solidFill>
                  <a:schemeClr val="tx2"/>
                </a:solidFill>
              </a:rPr>
              <a:t>عامة</a:t>
            </a:r>
            <a:r>
              <a:rPr lang="ar-AE" dirty="0" smtClean="0"/>
              <a:t> </a:t>
            </a:r>
            <a:r>
              <a:rPr lang="en-GB" dirty="0" smtClean="0"/>
              <a:t/>
            </a:r>
            <a:br>
              <a:rPr lang="en-GB" dirty="0" smtClean="0"/>
            </a:br>
            <a:r>
              <a:rPr lang="ar-AE" dirty="0" smtClean="0"/>
              <a:t>«تركيب المادة»</a:t>
            </a:r>
            <a:endParaRPr lang="en-GB" dirty="0"/>
          </a:p>
        </p:txBody>
      </p:sp>
      <p:sp>
        <p:nvSpPr>
          <p:cNvPr id="3" name="Subtitle 2"/>
          <p:cNvSpPr>
            <a:spLocks noGrp="1"/>
          </p:cNvSpPr>
          <p:nvPr>
            <p:ph type="subTitle" idx="1"/>
          </p:nvPr>
        </p:nvSpPr>
        <p:spPr/>
        <p:txBody>
          <a:bodyPr/>
          <a:lstStyle/>
          <a:p>
            <a:r>
              <a:rPr lang="ar-AE" dirty="0" smtClean="0"/>
              <a:t>علم نفس حيوي (نفس 368)</a:t>
            </a:r>
          </a:p>
          <a:p>
            <a:endParaRPr lang="ar-AE" dirty="0"/>
          </a:p>
          <a:p>
            <a:r>
              <a:rPr lang="ar-AE" dirty="0" smtClean="0"/>
              <a:t>د.سمية النجاشي </a:t>
            </a:r>
            <a:endParaRPr lang="en-GB" dirty="0"/>
          </a:p>
        </p:txBody>
      </p:sp>
    </p:spTree>
    <p:extLst>
      <p:ext uri="{BB962C8B-B14F-4D97-AF65-F5344CB8AC3E}">
        <p14:creationId xmlns:p14="http://schemas.microsoft.com/office/powerpoint/2010/main" val="962541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u="sng" dirty="0" smtClean="0"/>
              <a:t>المركب </a:t>
            </a:r>
            <a:endParaRPr lang="en-GB" u="sng" dirty="0"/>
          </a:p>
        </p:txBody>
      </p:sp>
      <p:sp>
        <p:nvSpPr>
          <p:cNvPr id="3" name="Content Placeholder 2"/>
          <p:cNvSpPr>
            <a:spLocks noGrp="1"/>
          </p:cNvSpPr>
          <p:nvPr>
            <p:ph idx="1"/>
          </p:nvPr>
        </p:nvSpPr>
        <p:spPr/>
        <p:txBody>
          <a:bodyPr/>
          <a:lstStyle/>
          <a:p>
            <a:pPr algn="just" rtl="1"/>
            <a:r>
              <a:rPr lang="ar-SA" b="1" dirty="0"/>
              <a:t>لماذا تشكل بعض الوصفات الشعبية خطرا على حياة الإنسان على الرغم من تكونها من مواد طبيعة مفيدة لصحة الإنسان </a:t>
            </a:r>
            <a:r>
              <a:rPr lang="ar-SA" b="1" dirty="0" smtClean="0"/>
              <a:t>؟</a:t>
            </a:r>
            <a:endParaRPr lang="ar-AE" b="1" dirty="0" smtClean="0"/>
          </a:p>
          <a:p>
            <a:pPr algn="just" rtl="1"/>
            <a:r>
              <a:rPr lang="ar-AE" dirty="0" smtClean="0">
                <a:solidFill>
                  <a:schemeClr val="tx2"/>
                </a:solidFill>
              </a:rPr>
              <a:t>لأن وضع العناصر الطبيعية مع بعضها قد يؤدي إلى تفاعلها ونشوء مواد كيميائية جديدة ضارة على صحة الإنسان .</a:t>
            </a:r>
            <a:endParaRPr lang="en-GB" dirty="0">
              <a:solidFill>
                <a:schemeClr val="tx2"/>
              </a:solidFill>
            </a:endParaRPr>
          </a:p>
          <a:p>
            <a:pPr algn="just"/>
            <a:endParaRPr lang="en-GB" dirty="0"/>
          </a:p>
        </p:txBody>
      </p:sp>
    </p:spTree>
    <p:extLst>
      <p:ext uri="{BB962C8B-B14F-4D97-AF65-F5344CB8AC3E}">
        <p14:creationId xmlns:p14="http://schemas.microsoft.com/office/powerpoint/2010/main" val="2316550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تركيب المادة </a:t>
            </a:r>
            <a:endParaRPr lang="en-GB" dirty="0">
              <a:solidFill>
                <a:schemeClr val="tx2"/>
              </a:solidFill>
            </a:endParaRPr>
          </a:p>
        </p:txBody>
      </p:sp>
      <p:sp>
        <p:nvSpPr>
          <p:cNvPr id="3" name="Content Placeholder 2"/>
          <p:cNvSpPr>
            <a:spLocks noGrp="1"/>
          </p:cNvSpPr>
          <p:nvPr>
            <p:ph idx="1"/>
          </p:nvPr>
        </p:nvSpPr>
        <p:spPr/>
        <p:txBody>
          <a:bodyPr/>
          <a:lstStyle/>
          <a:p>
            <a:pPr marL="0" indent="0" algn="ctr" rtl="1">
              <a:buNone/>
            </a:pPr>
            <a:r>
              <a:rPr lang="ar-AE" b="1" dirty="0"/>
              <a:t>الجزيء </a:t>
            </a:r>
            <a:r>
              <a:rPr lang="en-GB" b="1" dirty="0" smtClean="0"/>
              <a:t>Molecule</a:t>
            </a:r>
            <a:endParaRPr lang="en-GB" dirty="0"/>
          </a:p>
          <a:p>
            <a:pPr marL="0" indent="0" algn="ctr" rtl="1">
              <a:buNone/>
            </a:pPr>
            <a:r>
              <a:rPr lang="ar-AE" dirty="0"/>
              <a:t>أصغر جزء من المادة ويحتفظ بخصائص المادة ،يتكون من ذرتين أو أكثر مرتبطتين بروابط كيميائية .</a:t>
            </a:r>
            <a:endParaRPr lang="en-GB" dirty="0"/>
          </a:p>
        </p:txBody>
      </p:sp>
    </p:spTree>
    <p:extLst>
      <p:ext uri="{BB962C8B-B14F-4D97-AF65-F5344CB8AC3E}">
        <p14:creationId xmlns:p14="http://schemas.microsoft.com/office/powerpoint/2010/main" val="1374556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تركيب المادة </a:t>
            </a:r>
            <a:endParaRPr lang="en-GB" dirty="0">
              <a:solidFill>
                <a:schemeClr val="tx2"/>
              </a:solidFill>
            </a:endParaRPr>
          </a:p>
        </p:txBody>
      </p:sp>
      <p:sp>
        <p:nvSpPr>
          <p:cNvPr id="3" name="Content Placeholder 2"/>
          <p:cNvSpPr>
            <a:spLocks noGrp="1"/>
          </p:cNvSpPr>
          <p:nvPr>
            <p:ph idx="1"/>
          </p:nvPr>
        </p:nvSpPr>
        <p:spPr/>
        <p:txBody>
          <a:bodyPr/>
          <a:lstStyle/>
          <a:p>
            <a:pPr marL="0" indent="0" algn="ctr" rtl="1">
              <a:buNone/>
            </a:pPr>
            <a:r>
              <a:rPr lang="ar-AE" b="1" dirty="0"/>
              <a:t>الخليط  </a:t>
            </a:r>
            <a:r>
              <a:rPr lang="en-GB" b="1" dirty="0" smtClean="0"/>
              <a:t>mixture</a:t>
            </a:r>
            <a:endParaRPr lang="en-GB" dirty="0"/>
          </a:p>
          <a:p>
            <a:pPr marL="0" indent="0" algn="ctr" rtl="1">
              <a:buNone/>
            </a:pPr>
            <a:r>
              <a:rPr lang="ar-AE" dirty="0"/>
              <a:t>الخليط هو مادة مكونة من عدة عناصر أو مركبات لم يحصل بينها تفاعل كيميائي بحيث يمكن فصل المواد عن بعضها .</a:t>
            </a:r>
            <a:endParaRPr lang="en-GB" dirty="0"/>
          </a:p>
        </p:txBody>
      </p:sp>
    </p:spTree>
    <p:extLst>
      <p:ext uri="{BB962C8B-B14F-4D97-AF65-F5344CB8AC3E}">
        <p14:creationId xmlns:p14="http://schemas.microsoft.com/office/powerpoint/2010/main" val="433148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ar-AE" dirty="0" smtClean="0">
                <a:solidFill>
                  <a:schemeClr val="tx2"/>
                </a:solidFill>
              </a:rPr>
              <a:t>علم الكيمياء </a:t>
            </a:r>
            <a:endParaRPr lang="en-GB" dirty="0">
              <a:solidFill>
                <a:schemeClr val="tx2"/>
              </a:solidFill>
            </a:endParaRPr>
          </a:p>
        </p:txBody>
      </p:sp>
      <p:pic>
        <p:nvPicPr>
          <p:cNvPr id="1026" name="Picture 2" descr="Table of Eleme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136525"/>
            <a:ext cx="8086725" cy="552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99464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62506"/>
            <a:ext cx="8229600" cy="1143000"/>
          </a:xfrm>
        </p:spPr>
        <p:txBody>
          <a:bodyPr/>
          <a:lstStyle/>
          <a:p>
            <a:r>
              <a:rPr lang="ar-AE" dirty="0" smtClean="0">
                <a:solidFill>
                  <a:schemeClr val="tx2"/>
                </a:solidFill>
              </a:rPr>
              <a:t>تركيب الذرة </a:t>
            </a:r>
            <a:endParaRPr lang="en-GB" dirty="0">
              <a:solidFill>
                <a:schemeClr val="tx2"/>
              </a:solidFill>
            </a:endParaRPr>
          </a:p>
        </p:txBody>
      </p:sp>
      <p:sp>
        <p:nvSpPr>
          <p:cNvPr id="4" name="Oval 3"/>
          <p:cNvSpPr/>
          <p:nvPr/>
        </p:nvSpPr>
        <p:spPr>
          <a:xfrm>
            <a:off x="3960000" y="4047868"/>
            <a:ext cx="12192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Arrow Connector 5"/>
          <p:cNvCxnSpPr>
            <a:stCxn id="4" idx="3"/>
          </p:cNvCxnSpPr>
          <p:nvPr/>
        </p:nvCxnSpPr>
        <p:spPr>
          <a:xfrm flipH="1">
            <a:off x="2715076" y="5088520"/>
            <a:ext cx="1423472" cy="112761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447800" y="6031468"/>
            <a:ext cx="1371600" cy="369332"/>
          </a:xfrm>
          <a:prstGeom prst="rect">
            <a:avLst/>
          </a:prstGeom>
          <a:noFill/>
        </p:spPr>
        <p:txBody>
          <a:bodyPr wrap="square" rtlCol="0">
            <a:spAutoFit/>
          </a:bodyPr>
          <a:lstStyle/>
          <a:p>
            <a:r>
              <a:rPr lang="ar-AE" dirty="0" smtClean="0"/>
              <a:t>بروتونات (+)</a:t>
            </a:r>
            <a:endParaRPr lang="en-GB" dirty="0"/>
          </a:p>
        </p:txBody>
      </p:sp>
      <p:sp>
        <p:nvSpPr>
          <p:cNvPr id="8" name="TextBox 7"/>
          <p:cNvSpPr txBox="1"/>
          <p:nvPr/>
        </p:nvSpPr>
        <p:spPr>
          <a:xfrm>
            <a:off x="4800600" y="6488668"/>
            <a:ext cx="1066800" cy="369332"/>
          </a:xfrm>
          <a:prstGeom prst="rect">
            <a:avLst/>
          </a:prstGeom>
          <a:noFill/>
        </p:spPr>
        <p:txBody>
          <a:bodyPr wrap="square" rtlCol="0">
            <a:spAutoFit/>
          </a:bodyPr>
          <a:lstStyle/>
          <a:p>
            <a:r>
              <a:rPr lang="ar-AE" dirty="0" smtClean="0"/>
              <a:t>نيوترونات </a:t>
            </a:r>
            <a:endParaRPr lang="en-GB" dirty="0"/>
          </a:p>
        </p:txBody>
      </p:sp>
      <p:cxnSp>
        <p:nvCxnSpPr>
          <p:cNvPr id="12" name="Straight Connector 11"/>
          <p:cNvCxnSpPr/>
          <p:nvPr/>
        </p:nvCxnSpPr>
        <p:spPr>
          <a:xfrm flipH="1" flipV="1">
            <a:off x="4800600" y="5088520"/>
            <a:ext cx="228600" cy="1400148"/>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3403245" y="3743068"/>
            <a:ext cx="2332711" cy="18288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2</a:t>
            </a:r>
            <a:endParaRPr lang="ar-AE" dirty="0">
              <a:solidFill>
                <a:schemeClr val="tx1"/>
              </a:solidFill>
            </a:endParaRPr>
          </a:p>
          <a:p>
            <a:pPr algn="ctr"/>
            <a:endParaRPr lang="ar-AE" dirty="0" smtClean="0"/>
          </a:p>
          <a:p>
            <a:pPr algn="ctr"/>
            <a:endParaRPr lang="ar-AE" dirty="0"/>
          </a:p>
          <a:p>
            <a:pPr algn="ctr"/>
            <a:endParaRPr lang="ar-AE" dirty="0" smtClean="0"/>
          </a:p>
          <a:p>
            <a:pPr algn="ctr"/>
            <a:endParaRPr lang="ar-AE" dirty="0"/>
          </a:p>
          <a:p>
            <a:pPr algn="ctr"/>
            <a:endParaRPr lang="ar-AE" dirty="0" smtClean="0"/>
          </a:p>
          <a:p>
            <a:pPr algn="ctr"/>
            <a:endParaRPr lang="en-GB" dirty="0"/>
          </a:p>
        </p:txBody>
      </p:sp>
      <p:sp>
        <p:nvSpPr>
          <p:cNvPr id="14" name="Oval 13"/>
          <p:cNvSpPr/>
          <p:nvPr/>
        </p:nvSpPr>
        <p:spPr>
          <a:xfrm>
            <a:off x="3011736" y="3442700"/>
            <a:ext cx="2971800" cy="25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8</a:t>
            </a:r>
          </a:p>
          <a:p>
            <a:pPr algn="ctr"/>
            <a:endParaRPr lang="ar-AE" dirty="0">
              <a:solidFill>
                <a:schemeClr val="tx1"/>
              </a:solidFill>
            </a:endParaRPr>
          </a:p>
          <a:p>
            <a:pPr algn="ctr"/>
            <a:endParaRPr lang="ar-AE" dirty="0" smtClean="0">
              <a:solidFill>
                <a:schemeClr val="tx1"/>
              </a:solidFill>
            </a:endParaRPr>
          </a:p>
          <a:p>
            <a:pPr algn="ctr"/>
            <a:endParaRPr lang="ar-AE" dirty="0">
              <a:solidFill>
                <a:schemeClr val="tx1"/>
              </a:solidFill>
            </a:endParaRPr>
          </a:p>
          <a:p>
            <a:pPr algn="ctr"/>
            <a:endParaRPr lang="ar-AE" dirty="0" smtClean="0">
              <a:solidFill>
                <a:schemeClr val="tx1"/>
              </a:solidFill>
            </a:endParaRPr>
          </a:p>
          <a:p>
            <a:pPr algn="ctr"/>
            <a:endParaRPr lang="ar-AE" dirty="0">
              <a:solidFill>
                <a:schemeClr val="tx1"/>
              </a:solidFill>
            </a:endParaRPr>
          </a:p>
          <a:p>
            <a:pPr algn="ctr"/>
            <a:endParaRPr lang="ar-AE" dirty="0" smtClean="0">
              <a:solidFill>
                <a:schemeClr val="tx1"/>
              </a:solidFill>
            </a:endParaRPr>
          </a:p>
          <a:p>
            <a:pPr algn="ctr"/>
            <a:endParaRPr lang="ar-AE" dirty="0">
              <a:solidFill>
                <a:schemeClr val="tx1"/>
              </a:solidFill>
            </a:endParaRPr>
          </a:p>
          <a:p>
            <a:pPr algn="ctr"/>
            <a:endParaRPr lang="en-GB" dirty="0"/>
          </a:p>
        </p:txBody>
      </p:sp>
      <p:sp>
        <p:nvSpPr>
          <p:cNvPr id="15" name="Oval 14"/>
          <p:cNvSpPr>
            <a:spLocks noChangeAspect="1"/>
          </p:cNvSpPr>
          <p:nvPr/>
        </p:nvSpPr>
        <p:spPr>
          <a:xfrm>
            <a:off x="2715076" y="3082700"/>
            <a:ext cx="3504864" cy="324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smtClean="0">
                <a:solidFill>
                  <a:schemeClr val="tx1"/>
                </a:solidFill>
              </a:rPr>
              <a:t>8</a:t>
            </a:r>
          </a:p>
          <a:p>
            <a:pPr algn="ctr"/>
            <a:endParaRPr lang="ar-AE" dirty="0">
              <a:solidFill>
                <a:schemeClr val="tx1"/>
              </a:solidFill>
            </a:endParaRPr>
          </a:p>
          <a:p>
            <a:pPr algn="ctr"/>
            <a:endParaRPr lang="ar-AE" dirty="0" smtClean="0">
              <a:solidFill>
                <a:schemeClr val="tx1"/>
              </a:solidFill>
            </a:endParaRPr>
          </a:p>
          <a:p>
            <a:pPr algn="ctr"/>
            <a:endParaRPr lang="ar-AE" dirty="0">
              <a:solidFill>
                <a:schemeClr val="tx1"/>
              </a:solidFill>
            </a:endParaRPr>
          </a:p>
          <a:p>
            <a:pPr algn="ctr"/>
            <a:endParaRPr lang="ar-AE" dirty="0" smtClean="0">
              <a:solidFill>
                <a:schemeClr val="tx1"/>
              </a:solidFill>
            </a:endParaRPr>
          </a:p>
          <a:p>
            <a:pPr algn="ctr"/>
            <a:endParaRPr lang="ar-AE" dirty="0">
              <a:solidFill>
                <a:schemeClr val="tx1"/>
              </a:solidFill>
            </a:endParaRPr>
          </a:p>
          <a:p>
            <a:pPr algn="ctr"/>
            <a:endParaRPr lang="ar-AE" dirty="0" smtClean="0">
              <a:solidFill>
                <a:schemeClr val="tx1"/>
              </a:solidFill>
            </a:endParaRPr>
          </a:p>
          <a:p>
            <a:pPr algn="ctr"/>
            <a:endParaRPr lang="ar-AE" dirty="0">
              <a:solidFill>
                <a:schemeClr val="tx1"/>
              </a:solidFill>
            </a:endParaRPr>
          </a:p>
          <a:p>
            <a:pPr algn="ctr"/>
            <a:endParaRPr lang="ar-AE" dirty="0" smtClean="0">
              <a:solidFill>
                <a:schemeClr val="tx1"/>
              </a:solidFill>
            </a:endParaRPr>
          </a:p>
          <a:p>
            <a:pPr algn="ctr"/>
            <a:endParaRPr lang="ar-AE" dirty="0">
              <a:solidFill>
                <a:schemeClr val="tx1"/>
              </a:solidFill>
            </a:endParaRPr>
          </a:p>
          <a:p>
            <a:pPr algn="ctr"/>
            <a:r>
              <a:rPr lang="ar-AE" dirty="0" smtClean="0"/>
              <a:t> </a:t>
            </a:r>
            <a:endParaRPr lang="ar-AE" dirty="0" smtClean="0">
              <a:solidFill>
                <a:schemeClr val="tx1"/>
              </a:solidFill>
            </a:endParaRPr>
          </a:p>
        </p:txBody>
      </p:sp>
      <p:sp>
        <p:nvSpPr>
          <p:cNvPr id="3" name="TextBox 2"/>
          <p:cNvSpPr txBox="1"/>
          <p:nvPr/>
        </p:nvSpPr>
        <p:spPr>
          <a:xfrm>
            <a:off x="3960000" y="2667000"/>
            <a:ext cx="1450200" cy="369332"/>
          </a:xfrm>
          <a:prstGeom prst="rect">
            <a:avLst/>
          </a:prstGeom>
          <a:noFill/>
        </p:spPr>
        <p:txBody>
          <a:bodyPr wrap="square" rtlCol="0">
            <a:spAutoFit/>
          </a:bodyPr>
          <a:lstStyle/>
          <a:p>
            <a:r>
              <a:rPr lang="ar-AE" dirty="0" smtClean="0"/>
              <a:t>الالكترونات (-)</a:t>
            </a:r>
            <a:endParaRPr lang="en-GB" dirty="0"/>
          </a:p>
        </p:txBody>
      </p:sp>
    </p:spTree>
    <p:extLst>
      <p:ext uri="{BB962C8B-B14F-4D97-AF65-F5344CB8AC3E}">
        <p14:creationId xmlns:p14="http://schemas.microsoft.com/office/powerpoint/2010/main" val="290051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4972" y="176784"/>
            <a:ext cx="8763000" cy="6324600"/>
          </a:xfrm>
          <a:scene3d>
            <a:camera prst="obliqueBottomRight"/>
            <a:lightRig rig="threePt" dir="t"/>
          </a:scene3d>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sz="2800" b="1" u="sng" dirty="0" smtClean="0">
                <a:solidFill>
                  <a:schemeClr val="tx2"/>
                </a:solidFill>
                <a:effectLst>
                  <a:outerShdw blurRad="38100" dist="38100" dir="2700000" algn="tl">
                    <a:srgbClr val="000000">
                      <a:alpha val="43137"/>
                    </a:srgbClr>
                  </a:outerShdw>
                </a:effectLst>
                <a:uFill>
                  <a:solidFill>
                    <a:schemeClr val="tx2"/>
                  </a:solidFill>
                </a:uFill>
              </a:rPr>
              <a:t>الأيون الموجب </a:t>
            </a:r>
            <a:r>
              <a:rPr lang="ar-SA" sz="2800" b="1" dirty="0" smtClean="0">
                <a:solidFill>
                  <a:schemeClr val="tx2"/>
                </a:solidFill>
                <a:effectLst>
                  <a:outerShdw blurRad="38100" dist="38100" dir="2700000" algn="tl">
                    <a:srgbClr val="000000">
                      <a:alpha val="43137"/>
                    </a:srgbClr>
                  </a:outerShdw>
                </a:effectLst>
                <a:uFill>
                  <a:solidFill>
                    <a:schemeClr val="tx2"/>
                  </a:solidFill>
                </a:uFill>
              </a:rPr>
              <a:t>:</a:t>
            </a:r>
            <a:r>
              <a:rPr lang="ar-SA" sz="2800" b="1" dirty="0" smtClean="0">
                <a:effectLst>
                  <a:outerShdw blurRad="38100" dist="38100" dir="2700000" algn="tl">
                    <a:srgbClr val="000000">
                      <a:alpha val="43137"/>
                    </a:srgbClr>
                  </a:outerShdw>
                </a:effectLst>
              </a:rPr>
              <a:t> </a:t>
            </a:r>
            <a:r>
              <a:rPr lang="ar-SA" sz="2800" dirty="0" smtClean="0">
                <a:solidFill>
                  <a:schemeClr val="tx1"/>
                </a:solidFill>
                <a:effectLst>
                  <a:outerShdw blurRad="38100" dist="38100" dir="2700000" algn="tl">
                    <a:srgbClr val="000000">
                      <a:alpha val="43137"/>
                    </a:srgbClr>
                  </a:outerShdw>
                </a:effectLst>
              </a:rPr>
              <a:t>هى ذرة عنصر فلز فقدت إلكتروناً أو أكثرمن مستوى طاقتها الخارجى أثناء التفاعل الكيميائى . </a:t>
            </a:r>
          </a:p>
          <a:p>
            <a:pPr marL="0" indent="0" algn="r" rtl="1">
              <a:buNone/>
            </a:pPr>
            <a:r>
              <a:rPr lang="ar-AE" sz="2800" b="1" u="sng" dirty="0" smtClean="0">
                <a:solidFill>
                  <a:schemeClr val="tx2"/>
                </a:solidFill>
                <a:effectLst>
                  <a:outerShdw blurRad="38100" dist="38100" dir="2700000" algn="tl">
                    <a:srgbClr val="000000">
                      <a:alpha val="43137"/>
                    </a:srgbClr>
                  </a:outerShdw>
                </a:effectLst>
                <a:uFill>
                  <a:solidFill>
                    <a:schemeClr val="tx2"/>
                  </a:solidFill>
                </a:uFill>
              </a:rPr>
              <a:t>مثال </a:t>
            </a:r>
            <a:r>
              <a:rPr lang="ar-SA" sz="2800" b="1" dirty="0" smtClean="0">
                <a:solidFill>
                  <a:schemeClr val="tx2"/>
                </a:solidFill>
                <a:effectLst>
                  <a:outerShdw blurRad="38100" dist="38100" dir="2700000" algn="tl">
                    <a:srgbClr val="000000">
                      <a:alpha val="43137"/>
                    </a:srgbClr>
                  </a:outerShdw>
                </a:effectLst>
                <a:uFill>
                  <a:solidFill>
                    <a:schemeClr val="tx2"/>
                  </a:solidFill>
                </a:uFill>
              </a:rPr>
              <a:t>:</a:t>
            </a:r>
            <a:endParaRPr lang="ar-AE" sz="2800" b="1" dirty="0" smtClean="0">
              <a:solidFill>
                <a:schemeClr val="tx2"/>
              </a:solidFill>
              <a:effectLst>
                <a:outerShdw blurRad="38100" dist="38100" dir="2700000" algn="tl">
                  <a:srgbClr val="000000">
                    <a:alpha val="43137"/>
                  </a:srgbClr>
                </a:outerShdw>
              </a:effectLst>
              <a:uFill>
                <a:solidFill>
                  <a:schemeClr val="tx2"/>
                </a:solidFill>
              </a:uFill>
            </a:endParaRPr>
          </a:p>
          <a:p>
            <a:pPr marL="0" indent="0" algn="r" rtl="1">
              <a:buNone/>
            </a:pPr>
            <a:r>
              <a:rPr lang="ar-SA" sz="2800" dirty="0" smtClean="0">
                <a:solidFill>
                  <a:schemeClr val="tx1"/>
                </a:solidFill>
                <a:effectLst>
                  <a:outerShdw blurRad="38100" dist="38100" dir="2700000" algn="tl">
                    <a:srgbClr val="000000">
                      <a:alpha val="43137"/>
                    </a:srgbClr>
                  </a:outerShdw>
                </a:effectLst>
                <a:uFill>
                  <a:solidFill>
                    <a:schemeClr val="tx2"/>
                  </a:solidFill>
                </a:uFill>
              </a:rPr>
              <a:t> </a:t>
            </a:r>
            <a:r>
              <a:rPr lang="ar-SA" sz="2800" dirty="0" smtClean="0">
                <a:solidFill>
                  <a:schemeClr val="tx1"/>
                </a:solidFill>
                <a:effectLst>
                  <a:outerShdw blurRad="38100" dist="38100" dir="2700000" algn="tl">
                    <a:srgbClr val="000000">
                      <a:alpha val="43137"/>
                    </a:srgbClr>
                  </a:outerShdw>
                </a:effectLst>
              </a:rPr>
              <a:t>تفقد ذرة الصوديوم </a:t>
            </a:r>
            <a:r>
              <a:rPr lang="en-US" sz="2800" dirty="0" smtClean="0">
                <a:solidFill>
                  <a:schemeClr val="tx1"/>
                </a:solidFill>
                <a:effectLst>
                  <a:outerShdw blurRad="38100" dist="38100" dir="2700000" algn="tl">
                    <a:srgbClr val="000000">
                      <a:alpha val="43137"/>
                    </a:srgbClr>
                  </a:outerShdw>
                </a:effectLst>
              </a:rPr>
              <a:t>Na</a:t>
            </a:r>
            <a:r>
              <a:rPr lang="ar-SA" sz="2800" dirty="0" smtClean="0">
                <a:solidFill>
                  <a:schemeClr val="tx1"/>
                </a:solidFill>
                <a:effectLst>
                  <a:outerShdw blurRad="38100" dist="38100" dir="2700000" algn="tl">
                    <a:srgbClr val="000000">
                      <a:alpha val="43137"/>
                    </a:srgbClr>
                  </a:outerShdw>
                </a:effectLst>
              </a:rPr>
              <a:t> </a:t>
            </a:r>
            <a:r>
              <a:rPr lang="ar-SA" sz="2800" baseline="-25000" dirty="0" smtClean="0">
                <a:solidFill>
                  <a:schemeClr val="tx1"/>
                </a:solidFill>
                <a:effectLst>
                  <a:outerShdw blurRad="38100" dist="38100" dir="2700000" algn="tl">
                    <a:srgbClr val="000000">
                      <a:alpha val="43137"/>
                    </a:srgbClr>
                  </a:outerShdw>
                </a:effectLst>
              </a:rPr>
              <a:t>11</a:t>
            </a:r>
            <a:r>
              <a:rPr lang="ar-SA" sz="2800" dirty="0" smtClean="0">
                <a:solidFill>
                  <a:schemeClr val="tx1"/>
                </a:solidFill>
                <a:effectLst>
                  <a:outerShdw blurRad="38100" dist="38100" dir="2700000" algn="tl">
                    <a:srgbClr val="000000">
                      <a:alpha val="43137"/>
                    </a:srgbClr>
                  </a:outerShdw>
                </a:effectLst>
              </a:rPr>
              <a:t> إلكترون مستوى طاقتها الأخير لتصبح أيون موجب كما يلى..</a:t>
            </a:r>
            <a:r>
              <a:rPr lang="en-GB" sz="2800" dirty="0" smtClean="0">
                <a:solidFill>
                  <a:schemeClr val="tx1"/>
                </a:solidFill>
                <a:effectLst>
                  <a:outerShdw blurRad="38100" dist="38100" dir="2700000" algn="tl">
                    <a:srgbClr val="000000">
                      <a:alpha val="43137"/>
                    </a:srgbClr>
                  </a:outerShdw>
                </a:effectLst>
              </a:rPr>
              <a:t>Na +1</a:t>
            </a:r>
            <a:endParaRPr lang="ar-SA" sz="2800" b="1" dirty="0" smtClean="0">
              <a:solidFill>
                <a:schemeClr val="tx1"/>
              </a:solidFill>
              <a:effectLst>
                <a:outerShdw blurRad="38100" dist="38100" dir="2700000" algn="tl">
                  <a:srgbClr val="000000">
                    <a:alpha val="43137"/>
                  </a:srgbClr>
                </a:outerShdw>
              </a:effectLst>
            </a:endParaRPr>
          </a:p>
          <a:p>
            <a:pPr algn="r" rtl="1"/>
            <a:r>
              <a:rPr lang="ar-SA" b="1" dirty="0" smtClean="0">
                <a:effectLst>
                  <a:outerShdw blurRad="38100" dist="38100" dir="2700000" algn="tl">
                    <a:srgbClr val="000000">
                      <a:alpha val="43137"/>
                    </a:srgbClr>
                  </a:outerShdw>
                </a:effectLst>
              </a:rPr>
              <a:t>                                                                 </a:t>
            </a:r>
          </a:p>
          <a:p>
            <a:pPr algn="r" rtl="1"/>
            <a:r>
              <a:rPr lang="ar-SA" b="1" dirty="0" smtClean="0">
                <a:effectLst>
                  <a:outerShdw blurRad="38100" dist="38100" dir="2700000" algn="tl">
                    <a:srgbClr val="000000">
                      <a:alpha val="43137"/>
                    </a:srgbClr>
                  </a:outerShdw>
                </a:effectLst>
              </a:rPr>
              <a:t>                                                              </a:t>
            </a:r>
            <a:endParaRPr lang="ar-SA" sz="1800" b="1" dirty="0" smtClean="0">
              <a:effectLst>
                <a:outerShdw blurRad="38100" dist="38100" dir="2700000" algn="tl">
                  <a:srgbClr val="000000">
                    <a:alpha val="43137"/>
                  </a:srgbClr>
                </a:outerShdw>
              </a:effectLst>
            </a:endParaRPr>
          </a:p>
          <a:p>
            <a:pPr algn="r" rtl="1"/>
            <a:r>
              <a:rPr lang="ar-SA" sz="1800" b="1" dirty="0" smtClean="0">
                <a:effectLst>
                  <a:outerShdw blurRad="38100" dist="38100" dir="2700000" algn="tl">
                    <a:srgbClr val="000000">
                      <a:alpha val="43137"/>
                    </a:srgbClr>
                  </a:outerShdw>
                </a:effectLst>
              </a:rPr>
              <a:t>                                                                                                </a:t>
            </a:r>
            <a:endParaRPr lang="en-US" b="1" dirty="0">
              <a:effectLst>
                <a:outerShdw blurRad="38100" dist="38100" dir="2700000" algn="tl">
                  <a:srgbClr val="000000">
                    <a:alpha val="43137"/>
                  </a:srgbClr>
                </a:outerShdw>
              </a:effectLst>
            </a:endParaRPr>
          </a:p>
        </p:txBody>
      </p:sp>
      <p:sp>
        <p:nvSpPr>
          <p:cNvPr id="7" name="Right Arrow 6"/>
          <p:cNvSpPr/>
          <p:nvPr/>
        </p:nvSpPr>
        <p:spPr>
          <a:xfrm>
            <a:off x="2743200" y="5029200"/>
            <a:ext cx="1981200" cy="152400"/>
          </a:xfrm>
          <a:prstGeom prst="righ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5410200" y="5105400"/>
            <a:ext cx="2971800" cy="584775"/>
          </a:xfrm>
          <a:prstGeom prst="rect">
            <a:avLst/>
          </a:prstGeom>
          <a:noFill/>
        </p:spPr>
        <p:txBody>
          <a:bodyPr wrap="square" rtlCol="0">
            <a:spAutoFit/>
          </a:bodyPr>
          <a:lstStyle/>
          <a:p>
            <a:r>
              <a:rPr lang="en-US" sz="3200" b="1" dirty="0" smtClean="0">
                <a:solidFill>
                  <a:srgbClr val="FF0000"/>
                </a:solidFill>
                <a:effectLst>
                  <a:outerShdw blurRad="38100" dist="38100" dir="2700000" algn="tl">
                    <a:srgbClr val="000000">
                      <a:alpha val="43137"/>
                    </a:srgbClr>
                  </a:outerShdw>
                </a:effectLst>
              </a:rPr>
              <a:t>Na</a:t>
            </a:r>
            <a:r>
              <a:rPr lang="ar-SA" sz="3200" b="1" dirty="0" smtClean="0">
                <a:solidFill>
                  <a:srgbClr val="FF0000"/>
                </a:solidFill>
                <a:effectLst>
                  <a:outerShdw blurRad="38100" dist="38100" dir="2700000" algn="tl">
                    <a:srgbClr val="000000">
                      <a:alpha val="43137"/>
                    </a:srgbClr>
                  </a:outerShdw>
                </a:effectLst>
              </a:rPr>
              <a:t>    </a:t>
            </a:r>
            <a:endParaRPr lang="en-US" sz="3200" b="1" dirty="0">
              <a:solidFill>
                <a:srgbClr val="FF0000"/>
              </a:solidFill>
              <a:effectLst>
                <a:outerShdw blurRad="38100" dist="38100" dir="2700000" algn="tl">
                  <a:srgbClr val="000000">
                    <a:alpha val="43137"/>
                  </a:srgbClr>
                </a:outerShdw>
              </a:effectLst>
            </a:endParaRPr>
          </a:p>
        </p:txBody>
      </p:sp>
      <p:sp>
        <p:nvSpPr>
          <p:cNvPr id="13" name="TextBox 12"/>
          <p:cNvSpPr txBox="1"/>
          <p:nvPr/>
        </p:nvSpPr>
        <p:spPr>
          <a:xfrm>
            <a:off x="6096000" y="5867400"/>
            <a:ext cx="990600" cy="369332"/>
          </a:xfrm>
          <a:prstGeom prst="rect">
            <a:avLst/>
          </a:prstGeom>
          <a:noFill/>
        </p:spPr>
        <p:txBody>
          <a:bodyPr wrap="square" rtlCol="0">
            <a:spAutoFit/>
          </a:bodyPr>
          <a:lstStyle/>
          <a:p>
            <a:pPr algn="r" rtl="1"/>
            <a:r>
              <a:rPr lang="ar-SA" dirty="0" smtClean="0"/>
              <a:t>   </a:t>
            </a:r>
            <a:r>
              <a:rPr lang="ar-SA" b="1" dirty="0" smtClean="0">
                <a:effectLst>
                  <a:outerShdw blurRad="38100" dist="38100" dir="2700000" algn="tl">
                    <a:srgbClr val="000000">
                      <a:alpha val="43137"/>
                    </a:srgbClr>
                  </a:outerShdw>
                </a:effectLst>
              </a:rPr>
              <a:t>8     2</a:t>
            </a:r>
            <a:r>
              <a:rPr lang="ar-SA" dirty="0" smtClean="0"/>
              <a:t> </a:t>
            </a:r>
            <a:endParaRPr lang="en-US" dirty="0"/>
          </a:p>
        </p:txBody>
      </p:sp>
      <p:grpSp>
        <p:nvGrpSpPr>
          <p:cNvPr id="20" name="Group 19"/>
          <p:cNvGrpSpPr/>
          <p:nvPr/>
        </p:nvGrpSpPr>
        <p:grpSpPr>
          <a:xfrm>
            <a:off x="-148928" y="4330644"/>
            <a:ext cx="2667290" cy="3352800"/>
            <a:chOff x="-148928" y="4330644"/>
            <a:chExt cx="2667290" cy="3352800"/>
          </a:xfrm>
        </p:grpSpPr>
        <p:sp>
          <p:nvSpPr>
            <p:cNvPr id="5" name="Arc 4"/>
            <p:cNvSpPr/>
            <p:nvPr/>
          </p:nvSpPr>
          <p:spPr>
            <a:xfrm rot="1109894">
              <a:off x="515306" y="4330644"/>
              <a:ext cx="1414605" cy="3352800"/>
            </a:xfrm>
            <a:prstGeom prst="arc">
              <a:avLst>
                <a:gd name="adj1" fmla="val 16200000"/>
                <a:gd name="adj2" fmla="val 20891987"/>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Arc 5"/>
            <p:cNvSpPr/>
            <p:nvPr/>
          </p:nvSpPr>
          <p:spPr>
            <a:xfrm rot="525118">
              <a:off x="1603962" y="4394777"/>
              <a:ext cx="914400" cy="3124200"/>
            </a:xfrm>
            <a:prstGeom prst="arc">
              <a:avLst/>
            </a:prstGeom>
            <a:ln w="762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19" name="Group 18"/>
            <p:cNvGrpSpPr/>
            <p:nvPr/>
          </p:nvGrpSpPr>
          <p:grpSpPr>
            <a:xfrm>
              <a:off x="-148928" y="4494363"/>
              <a:ext cx="1447800" cy="1752600"/>
              <a:chOff x="-148928" y="4494363"/>
              <a:chExt cx="1447800" cy="1752600"/>
            </a:xfrm>
          </p:grpSpPr>
          <p:sp>
            <p:nvSpPr>
              <p:cNvPr id="4" name="Arc 3"/>
              <p:cNvSpPr/>
              <p:nvPr/>
            </p:nvSpPr>
            <p:spPr>
              <a:xfrm rot="1541032">
                <a:off x="-148928" y="4494363"/>
                <a:ext cx="1447800" cy="1752600"/>
              </a:xfrm>
              <a:prstGeom prst="arc">
                <a:avLst>
                  <a:gd name="adj1" fmla="val 17196877"/>
                  <a:gd name="adj2" fmla="val 0"/>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TextBox 14"/>
              <p:cNvSpPr txBox="1"/>
              <p:nvPr/>
            </p:nvSpPr>
            <p:spPr>
              <a:xfrm>
                <a:off x="152400" y="5181600"/>
                <a:ext cx="1066800" cy="523220"/>
              </a:xfrm>
              <a:prstGeom prst="rect">
                <a:avLst/>
              </a:prstGeom>
              <a:noFill/>
            </p:spPr>
            <p:txBody>
              <a:bodyPr wrap="square" rtlCol="0">
                <a:spAutoFit/>
              </a:bodyPr>
              <a:lstStyle/>
              <a:p>
                <a:r>
                  <a:rPr lang="ar-SA" sz="2800" b="1" baseline="-25000" dirty="0" smtClean="0">
                    <a:solidFill>
                      <a:srgbClr val="FF0000"/>
                    </a:solidFill>
                    <a:effectLst>
                      <a:outerShdw blurRad="38100" dist="38100" dir="2700000" algn="tl">
                        <a:srgbClr val="000000">
                          <a:alpha val="43137"/>
                        </a:srgbClr>
                      </a:outerShdw>
                    </a:effectLst>
                  </a:rPr>
                  <a:t>11</a:t>
                </a:r>
                <a:r>
                  <a:rPr lang="en-US" sz="2800" b="1" dirty="0" smtClean="0">
                    <a:solidFill>
                      <a:srgbClr val="FF0000"/>
                    </a:solidFill>
                    <a:effectLst>
                      <a:outerShdw blurRad="38100" dist="38100" dir="2700000" algn="tl">
                        <a:srgbClr val="000000">
                          <a:alpha val="43137"/>
                        </a:srgbClr>
                      </a:outerShdw>
                    </a:effectLst>
                  </a:rPr>
                  <a:t>Na</a:t>
                </a:r>
                <a:endParaRPr lang="en-US" sz="2800" b="1" dirty="0">
                  <a:solidFill>
                    <a:srgbClr val="FF0000"/>
                  </a:solidFill>
                  <a:effectLst>
                    <a:outerShdw blurRad="38100" dist="38100" dir="2700000" algn="tl">
                      <a:srgbClr val="000000">
                        <a:alpha val="43137"/>
                      </a:srgbClr>
                    </a:outerShdw>
                  </a:effectLst>
                </a:endParaRPr>
              </a:p>
            </p:txBody>
          </p:sp>
        </p:grpSp>
      </p:grpSp>
      <p:sp>
        <p:nvSpPr>
          <p:cNvPr id="16" name="TextBox 15"/>
          <p:cNvSpPr txBox="1"/>
          <p:nvPr/>
        </p:nvSpPr>
        <p:spPr>
          <a:xfrm>
            <a:off x="990600" y="5715000"/>
            <a:ext cx="381000" cy="523220"/>
          </a:xfrm>
          <a:prstGeom prst="rect">
            <a:avLst/>
          </a:prstGeom>
          <a:noFill/>
        </p:spPr>
        <p:txBody>
          <a:bodyPr wrap="square" rtlCol="0">
            <a:spAutoFit/>
          </a:bodyPr>
          <a:lstStyle/>
          <a:p>
            <a:r>
              <a:rPr lang="ar-SA" sz="2800" b="1" dirty="0" smtClean="0">
                <a:effectLst>
                  <a:outerShdw blurRad="38100" dist="38100" dir="2700000" algn="tl">
                    <a:srgbClr val="000000">
                      <a:alpha val="43137"/>
                    </a:srgbClr>
                  </a:outerShdw>
                </a:effectLst>
              </a:rPr>
              <a:t>2</a:t>
            </a:r>
            <a:endParaRPr lang="en-US" sz="2800" b="1" dirty="0">
              <a:effectLst>
                <a:outerShdw blurRad="38100" dist="38100" dir="2700000" algn="tl">
                  <a:srgbClr val="000000">
                    <a:alpha val="43137"/>
                  </a:srgbClr>
                </a:outerShdw>
              </a:effectLst>
            </a:endParaRPr>
          </a:p>
        </p:txBody>
      </p:sp>
      <p:grpSp>
        <p:nvGrpSpPr>
          <p:cNvPr id="22" name="Group 21"/>
          <p:cNvGrpSpPr/>
          <p:nvPr/>
        </p:nvGrpSpPr>
        <p:grpSpPr>
          <a:xfrm>
            <a:off x="1676400" y="4267200"/>
            <a:ext cx="6096000" cy="2352020"/>
            <a:chOff x="1676400" y="4267200"/>
            <a:chExt cx="6096000" cy="2352020"/>
          </a:xfrm>
        </p:grpSpPr>
        <p:sp>
          <p:nvSpPr>
            <p:cNvPr id="8" name="Left Brace 7"/>
            <p:cNvSpPr/>
            <p:nvPr/>
          </p:nvSpPr>
          <p:spPr>
            <a:xfrm>
              <a:off x="4876800" y="4267200"/>
              <a:ext cx="609600" cy="2133600"/>
            </a:xfrm>
            <a:prstGeom prst="lef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Arc 9"/>
            <p:cNvSpPr/>
            <p:nvPr/>
          </p:nvSpPr>
          <p:spPr>
            <a:xfrm rot="2748424">
              <a:off x="5226984" y="4923702"/>
              <a:ext cx="1219200" cy="1066800"/>
            </a:xfrm>
            <a:prstGeom prst="arc">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Arc 10"/>
            <p:cNvSpPr/>
            <p:nvPr/>
          </p:nvSpPr>
          <p:spPr>
            <a:xfrm rot="2882295">
              <a:off x="5890844" y="5017399"/>
              <a:ext cx="990600" cy="914400"/>
            </a:xfrm>
            <a:prstGeom prst="arc">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Right Brace 13"/>
            <p:cNvSpPr/>
            <p:nvPr/>
          </p:nvSpPr>
          <p:spPr>
            <a:xfrm>
              <a:off x="7239000" y="4343400"/>
              <a:ext cx="533400" cy="2133600"/>
            </a:xfrm>
            <a:prstGeom prst="rightBrace">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21" name="Group 20"/>
            <p:cNvGrpSpPr/>
            <p:nvPr/>
          </p:nvGrpSpPr>
          <p:grpSpPr>
            <a:xfrm>
              <a:off x="1676400" y="4267200"/>
              <a:ext cx="2971800" cy="2352020"/>
              <a:chOff x="1676400" y="4267200"/>
              <a:chExt cx="2971800" cy="2352020"/>
            </a:xfrm>
          </p:grpSpPr>
          <p:sp>
            <p:nvSpPr>
              <p:cNvPr id="17" name="TextBox 16"/>
              <p:cNvSpPr txBox="1"/>
              <p:nvPr/>
            </p:nvSpPr>
            <p:spPr>
              <a:xfrm>
                <a:off x="1676400" y="6096000"/>
                <a:ext cx="1066800" cy="523220"/>
              </a:xfrm>
              <a:prstGeom prst="rect">
                <a:avLst/>
              </a:prstGeom>
              <a:noFill/>
            </p:spPr>
            <p:txBody>
              <a:bodyPr wrap="square" rtlCol="0">
                <a:spAutoFit/>
              </a:bodyPr>
              <a:lstStyle/>
              <a:p>
                <a:pPr algn="r" rtl="1"/>
                <a:r>
                  <a:rPr lang="ar-SA" sz="2800" b="1" dirty="0" smtClean="0">
                    <a:solidFill>
                      <a:srgbClr val="FF0000"/>
                    </a:solidFill>
                    <a:effectLst>
                      <a:outerShdw blurRad="38100" dist="38100" dir="2700000" algn="tl">
                        <a:srgbClr val="000000">
                          <a:alpha val="43137"/>
                        </a:srgbClr>
                      </a:outerShdw>
                    </a:effectLst>
                  </a:rPr>
                  <a:t>1   </a:t>
                </a:r>
                <a:r>
                  <a:rPr lang="ar-SA" sz="2800" b="1" dirty="0" smtClean="0">
                    <a:effectLst>
                      <a:outerShdw blurRad="38100" dist="38100" dir="2700000" algn="tl">
                        <a:srgbClr val="000000">
                          <a:alpha val="43137"/>
                        </a:srgbClr>
                      </a:outerShdw>
                    </a:effectLst>
                  </a:rPr>
                  <a:t> 8</a:t>
                </a:r>
                <a:endParaRPr lang="en-US" sz="2800" b="1" dirty="0">
                  <a:effectLst>
                    <a:outerShdw blurRad="38100" dist="38100" dir="2700000" algn="tl">
                      <a:srgbClr val="000000">
                        <a:alpha val="43137"/>
                      </a:srgbClr>
                    </a:outerShdw>
                  </a:effectLst>
                </a:endParaRPr>
              </a:p>
            </p:txBody>
          </p:sp>
          <p:sp>
            <p:nvSpPr>
              <p:cNvPr id="18" name="TextBox 17"/>
              <p:cNvSpPr txBox="1"/>
              <p:nvPr/>
            </p:nvSpPr>
            <p:spPr>
              <a:xfrm>
                <a:off x="2819400" y="4267200"/>
                <a:ext cx="1828800" cy="830997"/>
              </a:xfrm>
              <a:prstGeom prst="rect">
                <a:avLst/>
              </a:prstGeom>
              <a:noFill/>
            </p:spPr>
            <p:txBody>
              <a:bodyPr wrap="square" rtlCol="0">
                <a:spAutoFit/>
              </a:bodyPr>
              <a:lstStyle/>
              <a:p>
                <a:pPr algn="r" rtl="1"/>
                <a:r>
                  <a:rPr lang="ar-SA" sz="2400" b="1" dirty="0" smtClean="0">
                    <a:solidFill>
                      <a:srgbClr val="FF0000"/>
                    </a:solidFill>
                    <a:effectLst>
                      <a:outerShdw blurRad="38100" dist="38100" dir="2700000" algn="tl">
                        <a:srgbClr val="000000">
                          <a:alpha val="43137"/>
                        </a:srgbClr>
                      </a:outerShdw>
                    </a:effectLst>
                  </a:rPr>
                  <a:t>تفقد </a:t>
                </a:r>
                <a:r>
                  <a:rPr lang="ar-SA" sz="2400" b="1" dirty="0" smtClean="0">
                    <a:solidFill>
                      <a:schemeClr val="tx2"/>
                    </a:solidFill>
                    <a:effectLst>
                      <a:outerShdw blurRad="38100" dist="38100" dir="2700000" algn="tl">
                        <a:srgbClr val="000000">
                          <a:alpha val="43137"/>
                        </a:srgbClr>
                      </a:outerShdw>
                    </a:effectLst>
                  </a:rPr>
                  <a:t>إلكترون المستوى الأخير</a:t>
                </a:r>
                <a:endParaRPr lang="en-US" sz="2400" b="1" dirty="0">
                  <a:solidFill>
                    <a:schemeClr val="tx2"/>
                  </a:solidFill>
                  <a:effectLst>
                    <a:outerShdw blurRad="38100" dist="38100" dir="2700000" algn="tl">
                      <a:srgbClr val="000000">
                        <a:alpha val="43137"/>
                      </a:srgbClr>
                    </a:outerShdw>
                  </a:effectLst>
                </a:endParaRPr>
              </a:p>
            </p:txBody>
          </p:sp>
        </p:grpSp>
      </p:grpSp>
    </p:spTree>
    <p:extLst>
      <p:ext uri="{BB962C8B-B14F-4D97-AF65-F5344CB8AC3E}">
        <p14:creationId xmlns:p14="http://schemas.microsoft.com/office/powerpoint/2010/main" val="34242177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a:scene3d>
            <a:camera prst="obliqueBottomRight"/>
            <a:lightRig rig="threePt" dir="t"/>
          </a:scene3d>
        </p:spPr>
        <p:style>
          <a:lnRef idx="1">
            <a:schemeClr val="accent3"/>
          </a:lnRef>
          <a:fillRef idx="2">
            <a:schemeClr val="accent3"/>
          </a:fillRef>
          <a:effectRef idx="1">
            <a:schemeClr val="accent3"/>
          </a:effectRef>
          <a:fontRef idx="minor">
            <a:schemeClr val="dk1"/>
          </a:fontRef>
        </p:style>
        <p:txBody>
          <a:bodyPr/>
          <a:lstStyle/>
          <a:p>
            <a:pPr marL="0" indent="0" algn="r" rtl="1">
              <a:buNone/>
            </a:pPr>
            <a:r>
              <a:rPr lang="ar-SA" b="1" u="sng" dirty="0" smtClean="0">
                <a:solidFill>
                  <a:schemeClr val="tx1"/>
                </a:solidFill>
                <a:effectLst>
                  <a:outerShdw blurRad="38100" dist="38100" dir="2700000" algn="tl">
                    <a:srgbClr val="000000">
                      <a:alpha val="43137"/>
                    </a:srgbClr>
                  </a:outerShdw>
                </a:effectLst>
              </a:rPr>
              <a:t>الأيون السالب </a:t>
            </a:r>
            <a:r>
              <a:rPr lang="ar-SA" b="1" dirty="0" smtClean="0">
                <a:solidFill>
                  <a:schemeClr val="tx1"/>
                </a:solidFill>
                <a:effectLst>
                  <a:outerShdw blurRad="38100" dist="38100" dir="2700000" algn="tl">
                    <a:srgbClr val="000000">
                      <a:alpha val="43137"/>
                    </a:srgbClr>
                  </a:outerShdw>
                </a:effectLst>
              </a:rPr>
              <a:t>:</a:t>
            </a:r>
            <a:r>
              <a:rPr lang="ar-SA" sz="2800" dirty="0" smtClean="0">
                <a:solidFill>
                  <a:schemeClr val="tx1"/>
                </a:solidFill>
                <a:effectLst>
                  <a:outerShdw blurRad="38100" dist="38100" dir="2700000" algn="tl">
                    <a:srgbClr val="000000">
                      <a:alpha val="43137"/>
                    </a:srgbClr>
                  </a:outerShdw>
                </a:effectLst>
              </a:rPr>
              <a:t>تكتسب ذرة العنصر الافلزى الإلكترونات التى تفقدها ذرة العنصر الفلزى متحولة الى أيون سالب .</a:t>
            </a:r>
          </a:p>
          <a:p>
            <a:pPr marL="0" indent="0" algn="r" rtl="1">
              <a:buNone/>
            </a:pPr>
            <a:r>
              <a:rPr lang="ar-SA" sz="2800" u="sng" dirty="0" smtClean="0">
                <a:solidFill>
                  <a:schemeClr val="tx1"/>
                </a:solidFill>
                <a:effectLst>
                  <a:outerShdw blurRad="38100" dist="38100" dir="2700000" algn="tl">
                    <a:srgbClr val="000000">
                      <a:alpha val="43137"/>
                    </a:srgbClr>
                  </a:outerShdw>
                </a:effectLst>
              </a:rPr>
              <a:t>مثال :</a:t>
            </a:r>
            <a:r>
              <a:rPr lang="ar-SA" sz="2800" b="1" dirty="0" smtClean="0">
                <a:solidFill>
                  <a:schemeClr val="tx1"/>
                </a:solidFill>
                <a:effectLst>
                  <a:outerShdw blurRad="38100" dist="38100" dir="2700000" algn="tl">
                    <a:srgbClr val="000000">
                      <a:alpha val="43137"/>
                    </a:srgbClr>
                  </a:outerShdw>
                </a:effectLst>
              </a:rPr>
              <a:t> </a:t>
            </a:r>
            <a:r>
              <a:rPr lang="ar-SA" sz="2800" dirty="0" smtClean="0">
                <a:solidFill>
                  <a:schemeClr val="tx1"/>
                </a:solidFill>
                <a:effectLst>
                  <a:outerShdw blurRad="38100" dist="38100" dir="2700000" algn="tl">
                    <a:srgbClr val="000000">
                      <a:alpha val="43137"/>
                    </a:srgbClr>
                  </a:outerShdw>
                </a:effectLst>
              </a:rPr>
              <a:t>تكتسب ذرة الكلور </a:t>
            </a:r>
            <a:r>
              <a:rPr lang="en-US" sz="2800" dirty="0" smtClean="0">
                <a:solidFill>
                  <a:schemeClr val="tx1"/>
                </a:solidFill>
                <a:effectLst>
                  <a:outerShdw blurRad="38100" dist="38100" dir="2700000" algn="tl">
                    <a:srgbClr val="000000">
                      <a:alpha val="43137"/>
                    </a:srgbClr>
                  </a:outerShdw>
                </a:effectLst>
              </a:rPr>
              <a:t>CL</a:t>
            </a:r>
            <a:r>
              <a:rPr lang="ar-SA" sz="2800" dirty="0" smtClean="0">
                <a:solidFill>
                  <a:schemeClr val="tx1"/>
                </a:solidFill>
                <a:effectLst>
                  <a:outerShdw blurRad="38100" dist="38100" dir="2700000" algn="tl">
                    <a:srgbClr val="000000">
                      <a:alpha val="43137"/>
                    </a:srgbClr>
                  </a:outerShdw>
                </a:effectLst>
              </a:rPr>
              <a:t> </a:t>
            </a:r>
            <a:r>
              <a:rPr lang="ar-SA" sz="2800" baseline="-25000" dirty="0" smtClean="0">
                <a:solidFill>
                  <a:schemeClr val="tx1"/>
                </a:solidFill>
                <a:effectLst>
                  <a:outerShdw blurRad="38100" dist="38100" dir="2700000" algn="tl">
                    <a:srgbClr val="000000">
                      <a:alpha val="43137"/>
                    </a:srgbClr>
                  </a:outerShdw>
                </a:effectLst>
              </a:rPr>
              <a:t>17</a:t>
            </a:r>
            <a:r>
              <a:rPr lang="ar-SA" sz="2800" dirty="0" smtClean="0">
                <a:solidFill>
                  <a:schemeClr val="tx1"/>
                </a:solidFill>
                <a:effectLst>
                  <a:outerShdw blurRad="38100" dist="38100" dir="2700000" algn="tl">
                    <a:srgbClr val="000000">
                      <a:alpha val="43137"/>
                    </a:srgbClr>
                  </a:outerShdw>
                </a:effectLst>
              </a:rPr>
              <a:t> الإلكترون الذى فقدته ذرة الصوديوم لتصبح أيون سالب </a:t>
            </a:r>
            <a:r>
              <a:rPr lang="en-GB" sz="2800" dirty="0" smtClean="0">
                <a:solidFill>
                  <a:schemeClr val="tx1"/>
                </a:solidFill>
                <a:effectLst>
                  <a:outerShdw blurRad="38100" dist="38100" dir="2700000" algn="tl">
                    <a:srgbClr val="000000">
                      <a:alpha val="43137"/>
                    </a:srgbClr>
                  </a:outerShdw>
                </a:effectLst>
              </a:rPr>
              <a:t>Cl  -1</a:t>
            </a:r>
            <a:endParaRPr lang="ar-SA" sz="2800" dirty="0" smtClean="0">
              <a:solidFill>
                <a:schemeClr val="tx1"/>
              </a:solidFill>
              <a:effectLst>
                <a:outerShdw blurRad="38100" dist="38100" dir="2700000" algn="tl">
                  <a:srgbClr val="000000">
                    <a:alpha val="43137"/>
                  </a:srgbClr>
                </a:outerShdw>
              </a:effectLst>
            </a:endParaRPr>
          </a:p>
        </p:txBody>
      </p:sp>
      <p:sp>
        <p:nvSpPr>
          <p:cNvPr id="14" name="TextBox 13"/>
          <p:cNvSpPr txBox="1"/>
          <p:nvPr/>
        </p:nvSpPr>
        <p:spPr>
          <a:xfrm>
            <a:off x="5867400" y="3505200"/>
            <a:ext cx="685800" cy="523220"/>
          </a:xfrm>
          <a:prstGeom prst="rect">
            <a:avLst/>
          </a:prstGeom>
          <a:noFill/>
        </p:spPr>
        <p:txBody>
          <a:bodyPr wrap="square" rtlCol="0">
            <a:spAutoFit/>
          </a:bodyPr>
          <a:lstStyle/>
          <a:p>
            <a:pPr algn="r" rtl="1"/>
            <a:r>
              <a:rPr lang="en-US" sz="2800" b="1" dirty="0" smtClean="0">
                <a:solidFill>
                  <a:srgbClr val="FF0000"/>
                </a:solidFill>
                <a:effectLst>
                  <a:outerShdw blurRad="38100" dist="38100" dir="2700000" algn="tl">
                    <a:srgbClr val="000000">
                      <a:alpha val="43137"/>
                    </a:srgbClr>
                  </a:outerShdw>
                </a:effectLst>
              </a:rPr>
              <a:t>CL</a:t>
            </a:r>
            <a:endParaRPr lang="en-US" sz="2800" b="1" dirty="0">
              <a:solidFill>
                <a:srgbClr val="FF0000"/>
              </a:solidFill>
              <a:effectLst>
                <a:outerShdw blurRad="38100" dist="38100" dir="2700000" algn="tl">
                  <a:srgbClr val="000000">
                    <a:alpha val="43137"/>
                  </a:srgbClr>
                </a:outerShdw>
              </a:effectLst>
            </a:endParaRPr>
          </a:p>
        </p:txBody>
      </p:sp>
      <p:grpSp>
        <p:nvGrpSpPr>
          <p:cNvPr id="23" name="Group 22"/>
          <p:cNvGrpSpPr/>
          <p:nvPr/>
        </p:nvGrpSpPr>
        <p:grpSpPr>
          <a:xfrm>
            <a:off x="372598" y="2422840"/>
            <a:ext cx="8077200" cy="2997704"/>
            <a:chOff x="304800" y="2565816"/>
            <a:chExt cx="8077200" cy="2997704"/>
          </a:xfrm>
        </p:grpSpPr>
        <p:sp>
          <p:nvSpPr>
            <p:cNvPr id="4" name="TextBox 3"/>
            <p:cNvSpPr txBox="1"/>
            <p:nvPr/>
          </p:nvSpPr>
          <p:spPr>
            <a:xfrm>
              <a:off x="304800" y="3657600"/>
              <a:ext cx="1143000" cy="523220"/>
            </a:xfrm>
            <a:prstGeom prst="rect">
              <a:avLst/>
            </a:prstGeom>
            <a:noFill/>
          </p:spPr>
          <p:txBody>
            <a:bodyPr wrap="square" rtlCol="0">
              <a:spAutoFit/>
            </a:bodyPr>
            <a:lstStyle/>
            <a:p>
              <a:r>
                <a:rPr lang="ar-SA" sz="2800" b="1" dirty="0" smtClean="0">
                  <a:solidFill>
                    <a:srgbClr val="FF0000"/>
                  </a:solidFill>
                  <a:effectLst>
                    <a:outerShdw blurRad="38100" dist="38100" dir="2700000" algn="tl">
                      <a:srgbClr val="000000">
                        <a:alpha val="43137"/>
                      </a:srgbClr>
                    </a:outerShdw>
                  </a:effectLst>
                </a:rPr>
                <a:t> </a:t>
              </a:r>
              <a:r>
                <a:rPr lang="ar-SA" sz="2400" b="1" baseline="-25000" dirty="0" smtClean="0">
                  <a:solidFill>
                    <a:srgbClr val="FF0000"/>
                  </a:solidFill>
                  <a:effectLst>
                    <a:outerShdw blurRad="38100" dist="38100" dir="2700000" algn="tl">
                      <a:srgbClr val="000000">
                        <a:alpha val="43137"/>
                      </a:srgbClr>
                    </a:outerShdw>
                  </a:effectLst>
                </a:rPr>
                <a:t>17</a:t>
              </a:r>
              <a:r>
                <a:rPr lang="en-US" sz="2800" b="1" dirty="0" smtClean="0">
                  <a:solidFill>
                    <a:srgbClr val="FF0000"/>
                  </a:solidFill>
                  <a:effectLst>
                    <a:outerShdw blurRad="38100" dist="38100" dir="2700000" algn="tl">
                      <a:srgbClr val="000000">
                        <a:alpha val="43137"/>
                      </a:srgbClr>
                    </a:outerShdw>
                  </a:effectLst>
                </a:rPr>
                <a:t>CL</a:t>
              </a:r>
              <a:endParaRPr lang="en-US" sz="2800" b="1" dirty="0">
                <a:solidFill>
                  <a:srgbClr val="FF0000"/>
                </a:solidFill>
                <a:effectLst>
                  <a:outerShdw blurRad="38100" dist="38100" dir="2700000" algn="tl">
                    <a:srgbClr val="000000">
                      <a:alpha val="43137"/>
                    </a:srgbClr>
                  </a:outerShdw>
                </a:effectLst>
              </a:endParaRPr>
            </a:p>
          </p:txBody>
        </p:sp>
        <p:sp>
          <p:nvSpPr>
            <p:cNvPr id="5" name="Arc 4"/>
            <p:cNvSpPr/>
            <p:nvPr/>
          </p:nvSpPr>
          <p:spPr>
            <a:xfrm>
              <a:off x="1295400" y="3200400"/>
              <a:ext cx="381000" cy="1143000"/>
            </a:xfrm>
            <a:prstGeom prst="arc">
              <a:avLst>
                <a:gd name="adj1" fmla="val 16200000"/>
                <a:gd name="adj2" fmla="val 5153070"/>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Arc 5"/>
            <p:cNvSpPr/>
            <p:nvPr/>
          </p:nvSpPr>
          <p:spPr>
            <a:xfrm>
              <a:off x="1447800" y="3124200"/>
              <a:ext cx="762000" cy="1219200"/>
            </a:xfrm>
            <a:prstGeom prst="arc">
              <a:avLst>
                <a:gd name="adj1" fmla="val 16200000"/>
                <a:gd name="adj2" fmla="val 4443849"/>
              </a:avLst>
            </a:prstGeom>
            <a:ln w="7620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Arc 7"/>
            <p:cNvSpPr/>
            <p:nvPr/>
          </p:nvSpPr>
          <p:spPr>
            <a:xfrm rot="1080834">
              <a:off x="1727506" y="3123282"/>
              <a:ext cx="873665" cy="2440238"/>
            </a:xfrm>
            <a:prstGeom prst="arc">
              <a:avLst/>
            </a:prstGeom>
            <a:ln w="762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1143000" y="4876800"/>
              <a:ext cx="1600200" cy="461665"/>
            </a:xfrm>
            <a:prstGeom prst="rect">
              <a:avLst/>
            </a:prstGeom>
            <a:noFill/>
          </p:spPr>
          <p:txBody>
            <a:bodyPr wrap="square" rtlCol="0">
              <a:spAutoFit/>
            </a:bodyPr>
            <a:lstStyle/>
            <a:p>
              <a:pPr algn="r" rtl="1"/>
              <a:r>
                <a:rPr lang="en-US" sz="2400" b="1" dirty="0" smtClean="0">
                  <a:effectLst>
                    <a:outerShdw blurRad="38100" dist="38100" dir="2700000" algn="tl">
                      <a:srgbClr val="000000">
                        <a:alpha val="43137"/>
                      </a:srgbClr>
                    </a:outerShdw>
                  </a:effectLst>
                </a:rPr>
                <a:t>  </a:t>
              </a:r>
              <a:r>
                <a:rPr lang="ar-SA" sz="2400" b="1" dirty="0" smtClean="0">
                  <a:solidFill>
                    <a:srgbClr val="FF0000"/>
                  </a:solidFill>
                  <a:effectLst>
                    <a:outerShdw blurRad="38100" dist="38100" dir="2700000" algn="tl">
                      <a:srgbClr val="000000">
                        <a:alpha val="43137"/>
                      </a:srgbClr>
                    </a:outerShdw>
                  </a:effectLst>
                </a:rPr>
                <a:t>7  </a:t>
              </a:r>
              <a:r>
                <a:rPr lang="en-US" sz="2400" b="1" dirty="0" smtClean="0">
                  <a:solidFill>
                    <a:srgbClr val="FF0000"/>
                  </a:solidFill>
                  <a:effectLst>
                    <a:outerShdw blurRad="38100" dist="38100" dir="2700000" algn="tl">
                      <a:srgbClr val="000000">
                        <a:alpha val="43137"/>
                      </a:srgbClr>
                    </a:outerShdw>
                  </a:effectLst>
                </a:rPr>
                <a:t>   </a:t>
              </a:r>
              <a:r>
                <a:rPr lang="ar-SA" sz="2400" b="1" dirty="0" smtClean="0">
                  <a:effectLst>
                    <a:outerShdw blurRad="38100" dist="38100" dir="2700000" algn="tl">
                      <a:srgbClr val="000000">
                        <a:alpha val="43137"/>
                      </a:srgbClr>
                    </a:outerShdw>
                  </a:effectLst>
                </a:rPr>
                <a:t>8</a:t>
              </a:r>
              <a:r>
                <a:rPr lang="ar-SA" sz="2400" b="1" dirty="0" smtClean="0">
                  <a:solidFill>
                    <a:srgbClr val="FF0000"/>
                  </a:solidFill>
                  <a:effectLst>
                    <a:outerShdw blurRad="38100" dist="38100" dir="2700000" algn="tl">
                      <a:srgbClr val="000000">
                        <a:alpha val="43137"/>
                      </a:srgbClr>
                    </a:outerShdw>
                  </a:effectLst>
                </a:rPr>
                <a:t>    </a:t>
              </a:r>
              <a:r>
                <a:rPr lang="ar-SA" sz="2400" b="1" dirty="0" smtClean="0">
                  <a:effectLst>
                    <a:outerShdw blurRad="38100" dist="38100" dir="2700000" algn="tl">
                      <a:srgbClr val="000000">
                        <a:alpha val="43137"/>
                      </a:srgbClr>
                    </a:outerShdw>
                  </a:effectLst>
                </a:rPr>
                <a:t>2</a:t>
              </a:r>
              <a:endParaRPr lang="en-US" sz="2400" b="1" dirty="0">
                <a:effectLst>
                  <a:outerShdw blurRad="38100" dist="38100" dir="2700000" algn="tl">
                    <a:srgbClr val="000000">
                      <a:alpha val="43137"/>
                    </a:srgbClr>
                  </a:outerShdw>
                </a:effectLst>
              </a:endParaRPr>
            </a:p>
          </p:txBody>
        </p:sp>
        <p:sp>
          <p:nvSpPr>
            <p:cNvPr id="11" name="Right Arrow 10"/>
            <p:cNvSpPr/>
            <p:nvPr/>
          </p:nvSpPr>
          <p:spPr>
            <a:xfrm>
              <a:off x="2971800" y="3810000"/>
              <a:ext cx="2362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3124200" y="3352800"/>
              <a:ext cx="2057400" cy="1569660"/>
            </a:xfrm>
            <a:prstGeom prst="rect">
              <a:avLst/>
            </a:prstGeom>
            <a:noFill/>
          </p:spPr>
          <p:txBody>
            <a:bodyPr wrap="square" rtlCol="0">
              <a:spAutoFit/>
            </a:bodyPr>
            <a:lstStyle/>
            <a:p>
              <a:pPr algn="r" rtl="1"/>
              <a:r>
                <a:rPr lang="ar-SA" sz="2400" b="1" dirty="0" smtClean="0">
                  <a:effectLst>
                    <a:outerShdw blurRad="38100" dist="38100" dir="2700000" algn="tl">
                      <a:srgbClr val="000000">
                        <a:alpha val="43137"/>
                      </a:srgbClr>
                    </a:outerShdw>
                  </a:effectLst>
                </a:rPr>
                <a:t>تكتسب إلكترون</a:t>
              </a:r>
            </a:p>
            <a:p>
              <a:pPr algn="r" rtl="1"/>
              <a:endParaRPr lang="ar-SA" sz="2400" b="1" dirty="0" smtClean="0">
                <a:effectLst>
                  <a:outerShdw blurRad="38100" dist="38100" dir="2700000" algn="tl">
                    <a:srgbClr val="000000">
                      <a:alpha val="43137"/>
                    </a:srgbClr>
                  </a:outerShdw>
                </a:effectLst>
              </a:endParaRPr>
            </a:p>
            <a:p>
              <a:pPr algn="r" rtl="1"/>
              <a:r>
                <a:rPr lang="ar-SA" sz="2400" b="1" dirty="0" smtClean="0">
                  <a:effectLst>
                    <a:outerShdw blurRad="38100" dist="38100" dir="2700000" algn="tl">
                      <a:srgbClr val="000000">
                        <a:alpha val="43137"/>
                      </a:srgbClr>
                    </a:outerShdw>
                  </a:effectLst>
                </a:rPr>
                <a:t> </a:t>
              </a:r>
              <a:endParaRPr lang="ar-AE" sz="2400" b="1" dirty="0" smtClean="0">
                <a:effectLst>
                  <a:outerShdw blurRad="38100" dist="38100" dir="2700000" algn="tl">
                    <a:srgbClr val="000000">
                      <a:alpha val="43137"/>
                    </a:srgbClr>
                  </a:outerShdw>
                </a:effectLst>
              </a:endParaRPr>
            </a:p>
            <a:p>
              <a:pPr algn="r" rtl="1"/>
              <a:endParaRPr lang="en-US" sz="2400" b="1" dirty="0">
                <a:effectLst>
                  <a:outerShdw blurRad="38100" dist="38100" dir="2700000" algn="tl">
                    <a:srgbClr val="000000">
                      <a:alpha val="43137"/>
                    </a:srgbClr>
                  </a:outerShdw>
                </a:effectLst>
              </a:endParaRPr>
            </a:p>
          </p:txBody>
        </p:sp>
        <p:sp>
          <p:nvSpPr>
            <p:cNvPr id="13" name="Left Bracket 12"/>
            <p:cNvSpPr/>
            <p:nvPr/>
          </p:nvSpPr>
          <p:spPr>
            <a:xfrm>
              <a:off x="5638800" y="2667000"/>
              <a:ext cx="304800" cy="2743200"/>
            </a:xfrm>
            <a:prstGeom prst="leftBracket">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 name="Arc 14"/>
            <p:cNvSpPr/>
            <p:nvPr/>
          </p:nvSpPr>
          <p:spPr>
            <a:xfrm rot="1297988">
              <a:off x="5497889" y="3037144"/>
              <a:ext cx="1219200" cy="2362200"/>
            </a:xfrm>
            <a:prstGeom prst="arc">
              <a:avLst/>
            </a:pr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 name="Arc 15"/>
            <p:cNvSpPr/>
            <p:nvPr/>
          </p:nvSpPr>
          <p:spPr>
            <a:xfrm rot="1719967">
              <a:off x="5668388" y="2901374"/>
              <a:ext cx="1600200" cy="2438400"/>
            </a:xfrm>
            <a:prstGeom prst="arc">
              <a:avLst/>
            </a:prstGeom>
            <a:ln w="7620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p:cNvSpPr/>
            <p:nvPr/>
          </p:nvSpPr>
          <p:spPr>
            <a:xfrm rot="2204577">
              <a:off x="5796356" y="2565816"/>
              <a:ext cx="1913718" cy="2945566"/>
            </a:xfrm>
            <a:prstGeom prst="arc">
              <a:avLst/>
            </a:prstGeom>
            <a:ln w="762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TextBox 17"/>
            <p:cNvSpPr txBox="1"/>
            <p:nvPr/>
          </p:nvSpPr>
          <p:spPr>
            <a:xfrm>
              <a:off x="6324600" y="4800600"/>
              <a:ext cx="1600200" cy="461665"/>
            </a:xfrm>
            <a:prstGeom prst="rect">
              <a:avLst/>
            </a:prstGeom>
            <a:noFill/>
          </p:spPr>
          <p:txBody>
            <a:bodyPr wrap="square" rtlCol="0">
              <a:spAutoFit/>
            </a:bodyPr>
            <a:lstStyle/>
            <a:p>
              <a:pPr rtl="1"/>
              <a:r>
                <a:rPr lang="en-US" sz="2400" b="1" dirty="0" smtClean="0">
                  <a:effectLst>
                    <a:outerShdw blurRad="38100" dist="38100" dir="2700000" algn="tl">
                      <a:srgbClr val="000000">
                        <a:alpha val="43137"/>
                      </a:srgbClr>
                    </a:outerShdw>
                  </a:effectLst>
                </a:rPr>
                <a:t> 2      8     8</a:t>
              </a:r>
              <a:endParaRPr lang="en-US" sz="2400" b="1" dirty="0">
                <a:effectLst>
                  <a:outerShdw blurRad="38100" dist="38100" dir="2700000" algn="tl">
                    <a:srgbClr val="000000">
                      <a:alpha val="43137"/>
                    </a:srgbClr>
                  </a:outerShdw>
                </a:effectLst>
              </a:endParaRPr>
            </a:p>
          </p:txBody>
        </p:sp>
        <p:sp>
          <p:nvSpPr>
            <p:cNvPr id="21" name="Right Bracket 20"/>
            <p:cNvSpPr/>
            <p:nvPr/>
          </p:nvSpPr>
          <p:spPr>
            <a:xfrm>
              <a:off x="8077200" y="2590800"/>
              <a:ext cx="304800" cy="2895600"/>
            </a:xfrm>
            <a:prstGeom prst="rightBracket">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22" name="TextBox 21"/>
          <p:cNvSpPr txBox="1"/>
          <p:nvPr/>
        </p:nvSpPr>
        <p:spPr>
          <a:xfrm>
            <a:off x="8458200" y="2514600"/>
            <a:ext cx="533400" cy="461665"/>
          </a:xfrm>
          <a:prstGeom prst="rect">
            <a:avLst/>
          </a:prstGeom>
          <a:noFill/>
        </p:spPr>
        <p:txBody>
          <a:bodyPr wrap="square" rtlCol="0">
            <a:spAutoFit/>
          </a:bodyPr>
          <a:lstStyle/>
          <a:p>
            <a:r>
              <a:rPr lang="en-US" sz="2400" b="1" dirty="0" smtClean="0">
                <a:effectLst>
                  <a:outerShdw blurRad="38100" dist="38100" dir="2700000" algn="tl">
                    <a:srgbClr val="000000">
                      <a:alpha val="43137"/>
                    </a:srgbClr>
                  </a:outerShdw>
                </a:effectLst>
              </a:rPr>
              <a:t>-1</a:t>
            </a:r>
            <a:endParaRPr lang="en-US" sz="2400" b="1" dirty="0">
              <a:effectLst>
                <a:outerShdw blurRad="38100" dist="38100" dir="2700000" algn="tl">
                  <a:srgbClr val="000000">
                    <a:alpha val="43137"/>
                  </a:srgbClr>
                </a:outerShdw>
              </a:effectLst>
            </a:endParaRPr>
          </a:p>
        </p:txBody>
      </p:sp>
      <p:sp>
        <p:nvSpPr>
          <p:cNvPr id="24" name="TextBox 23"/>
          <p:cNvSpPr txBox="1"/>
          <p:nvPr/>
        </p:nvSpPr>
        <p:spPr>
          <a:xfrm>
            <a:off x="762000" y="5715000"/>
            <a:ext cx="2514600" cy="523220"/>
          </a:xfrm>
          <a:prstGeom prst="rect">
            <a:avLst/>
          </a:prstGeom>
          <a:noFill/>
        </p:spPr>
        <p:txBody>
          <a:bodyPr wrap="square" rtlCol="0">
            <a:spAutoFit/>
          </a:bodyPr>
          <a:lstStyle/>
          <a:p>
            <a:pPr algn="r" rtl="1"/>
            <a:r>
              <a:rPr lang="ar-SA" sz="2800" b="1" dirty="0" smtClean="0">
                <a:solidFill>
                  <a:srgbClr val="FF0000"/>
                </a:solidFill>
                <a:effectLst>
                  <a:outerShdw blurRad="38100" dist="38100" dir="2700000" algn="tl">
                    <a:srgbClr val="000000">
                      <a:alpha val="43137"/>
                    </a:srgbClr>
                  </a:outerShdw>
                </a:effectLst>
              </a:rPr>
              <a:t>ذرة كلور متعادلة</a:t>
            </a:r>
            <a:endParaRPr lang="en-US" sz="2800" b="1" dirty="0">
              <a:solidFill>
                <a:srgbClr val="FF0000"/>
              </a:solidFill>
              <a:effectLst>
                <a:outerShdw blurRad="38100" dist="38100" dir="2700000" algn="tl">
                  <a:srgbClr val="000000">
                    <a:alpha val="43137"/>
                  </a:srgbClr>
                </a:outerShdw>
              </a:effectLst>
            </a:endParaRPr>
          </a:p>
        </p:txBody>
      </p:sp>
      <p:sp>
        <p:nvSpPr>
          <p:cNvPr id="25" name="TextBox 24"/>
          <p:cNvSpPr txBox="1"/>
          <p:nvPr/>
        </p:nvSpPr>
        <p:spPr>
          <a:xfrm>
            <a:off x="6096000" y="5638800"/>
            <a:ext cx="2514600" cy="461665"/>
          </a:xfrm>
          <a:prstGeom prst="rect">
            <a:avLst/>
          </a:prstGeom>
          <a:noFill/>
        </p:spPr>
        <p:txBody>
          <a:bodyPr wrap="square" rtlCol="0">
            <a:spAutoFit/>
          </a:bodyPr>
          <a:lstStyle/>
          <a:p>
            <a:pPr algn="r" rtl="1"/>
            <a:r>
              <a:rPr lang="ar-SA" sz="2400" b="1" dirty="0" smtClean="0">
                <a:solidFill>
                  <a:srgbClr val="FF0000"/>
                </a:solidFill>
                <a:effectLst>
                  <a:outerShdw blurRad="38100" dist="38100" dir="2700000" algn="tl">
                    <a:srgbClr val="000000">
                      <a:alpha val="43137"/>
                    </a:srgbClr>
                  </a:outerShdw>
                </a:effectLst>
              </a:rPr>
              <a:t>أيون كلور سالب</a:t>
            </a:r>
            <a:endParaRPr lang="en-US" sz="2400" b="1" dirty="0">
              <a:solidFill>
                <a:srgbClr val="FF0000"/>
              </a:solidFill>
              <a:effectLst>
                <a:outerShdw blurRad="38100" dist="38100" dir="2700000" algn="tl">
                  <a:srgbClr val="000000">
                    <a:alpha val="43137"/>
                  </a:srgbClr>
                </a:outerShdw>
              </a:effectLst>
            </a:endParaRPr>
          </a:p>
        </p:txBody>
      </p:sp>
      <p:sp>
        <p:nvSpPr>
          <p:cNvPr id="2" name="Rectangle 1"/>
          <p:cNvSpPr/>
          <p:nvPr/>
        </p:nvSpPr>
        <p:spPr>
          <a:xfrm>
            <a:off x="3276600" y="4205804"/>
            <a:ext cx="2057400" cy="502642"/>
          </a:xfrm>
          <a:prstGeom prst="rect">
            <a:avLst/>
          </a:prstGeom>
          <a:solidFill>
            <a:schemeClr val="bg1"/>
          </a:solidFill>
          <a:ln w="666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b="1" dirty="0" smtClean="0">
                <a:solidFill>
                  <a:schemeClr val="tx2"/>
                </a:solidFill>
                <a:effectLst>
                  <a:outerShdw blurRad="38100" dist="38100" dir="2700000" algn="tl">
                    <a:srgbClr val="000000">
                      <a:alpha val="43137"/>
                    </a:srgbClr>
                  </a:outerShdw>
                </a:effectLst>
                <a:uFill>
                  <a:solidFill>
                    <a:schemeClr val="tx2"/>
                  </a:solidFill>
                </a:uFill>
              </a:rPr>
              <a:t>من ذرة الصوديوم </a:t>
            </a:r>
            <a:endParaRPr lang="en-GB" sz="2400" b="1" dirty="0"/>
          </a:p>
        </p:txBody>
      </p:sp>
    </p:spTree>
    <p:extLst>
      <p:ext uri="{BB962C8B-B14F-4D97-AF65-F5344CB8AC3E}">
        <p14:creationId xmlns:p14="http://schemas.microsoft.com/office/powerpoint/2010/main" val="26869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684000" y="2991600"/>
            <a:ext cx="2952000" cy="2952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7</a:t>
            </a: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a:solidFill>
                <a:schemeClr val="tx1"/>
              </a:solidFill>
            </a:endParaRPr>
          </a:p>
          <a:p>
            <a:pPr algn="ctr"/>
            <a:endParaRPr lang="en-GB" sz="2000" dirty="0">
              <a:solidFill>
                <a:schemeClr val="tx1"/>
              </a:solidFill>
            </a:endParaRPr>
          </a:p>
        </p:txBody>
      </p:sp>
      <p:sp>
        <p:nvSpPr>
          <p:cNvPr id="11" name="Oval 10"/>
          <p:cNvSpPr/>
          <p:nvPr/>
        </p:nvSpPr>
        <p:spPr>
          <a:xfrm>
            <a:off x="4790584" y="3270000"/>
            <a:ext cx="2340000" cy="234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1</a:t>
            </a: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p:txBody>
      </p:sp>
      <p:sp>
        <p:nvSpPr>
          <p:cNvPr id="10" name="Oval 9"/>
          <p:cNvSpPr/>
          <p:nvPr/>
        </p:nvSpPr>
        <p:spPr>
          <a:xfrm>
            <a:off x="5022600" y="3540000"/>
            <a:ext cx="1800000" cy="180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8</a:t>
            </a: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p:txBody>
      </p:sp>
      <p:sp>
        <p:nvSpPr>
          <p:cNvPr id="8" name="Oval 7"/>
          <p:cNvSpPr/>
          <p:nvPr/>
        </p:nvSpPr>
        <p:spPr>
          <a:xfrm>
            <a:off x="5292600" y="3810000"/>
            <a:ext cx="1260000" cy="126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2 </a:t>
            </a: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p:txBody>
      </p:sp>
      <p:sp>
        <p:nvSpPr>
          <p:cNvPr id="2" name="Title 1"/>
          <p:cNvSpPr>
            <a:spLocks noGrp="1"/>
          </p:cNvSpPr>
          <p:nvPr>
            <p:ph type="title" idx="4294967295"/>
          </p:nvPr>
        </p:nvSpPr>
        <p:spPr>
          <a:xfrm>
            <a:off x="0" y="228600"/>
            <a:ext cx="8229600" cy="1143000"/>
          </a:xfrm>
        </p:spPr>
        <p:txBody>
          <a:bodyPr/>
          <a:lstStyle/>
          <a:p>
            <a:r>
              <a:rPr lang="ar-AE" dirty="0" smtClean="0">
                <a:solidFill>
                  <a:schemeClr val="tx2"/>
                </a:solidFill>
              </a:rPr>
              <a:t>كيف يتفاعل الكلور مع الصوديوم </a:t>
            </a:r>
            <a:endParaRPr lang="en-GB" dirty="0">
              <a:solidFill>
                <a:schemeClr val="tx2"/>
              </a:solidFill>
            </a:endParaRPr>
          </a:p>
        </p:txBody>
      </p:sp>
      <p:sp>
        <p:nvSpPr>
          <p:cNvPr id="4" name="Rectangle 3"/>
          <p:cNvSpPr/>
          <p:nvPr/>
        </p:nvSpPr>
        <p:spPr>
          <a:xfrm>
            <a:off x="838200" y="1447800"/>
            <a:ext cx="3276600" cy="1066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dirty="0" smtClean="0"/>
              <a:t>عدد الإلكترونات في الكلور 17 </a:t>
            </a:r>
          </a:p>
          <a:p>
            <a:pPr algn="ctr"/>
            <a:r>
              <a:rPr lang="fr-FR" sz="2400" dirty="0" smtClean="0"/>
              <a:t>Cl </a:t>
            </a:r>
            <a:endParaRPr lang="en-GB" sz="2400" dirty="0"/>
          </a:p>
        </p:txBody>
      </p:sp>
      <p:sp>
        <p:nvSpPr>
          <p:cNvPr id="5" name="Rectangle 4"/>
          <p:cNvSpPr/>
          <p:nvPr/>
        </p:nvSpPr>
        <p:spPr>
          <a:xfrm>
            <a:off x="4322284" y="1447800"/>
            <a:ext cx="3276600" cy="1066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dirty="0" smtClean="0"/>
              <a:t>عدد إلكترونات الصوديوم : 11 </a:t>
            </a:r>
          </a:p>
          <a:p>
            <a:pPr algn="ctr"/>
            <a:r>
              <a:rPr lang="en-GB" sz="2400" dirty="0" smtClean="0"/>
              <a:t>Na</a:t>
            </a:r>
            <a:endParaRPr lang="en-GB" sz="2400" dirty="0"/>
          </a:p>
        </p:txBody>
      </p:sp>
      <p:sp>
        <p:nvSpPr>
          <p:cNvPr id="7" name="Oval 6"/>
          <p:cNvSpPr/>
          <p:nvPr/>
        </p:nvSpPr>
        <p:spPr>
          <a:xfrm>
            <a:off x="5562600" y="4112400"/>
            <a:ext cx="720000" cy="72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Na</a:t>
            </a:r>
            <a:endParaRPr lang="en-GB" sz="2000" dirty="0">
              <a:solidFill>
                <a:schemeClr val="tx1"/>
              </a:solidFill>
            </a:endParaRPr>
          </a:p>
        </p:txBody>
      </p:sp>
      <p:sp>
        <p:nvSpPr>
          <p:cNvPr id="9" name="Oval 8"/>
          <p:cNvSpPr/>
          <p:nvPr/>
        </p:nvSpPr>
        <p:spPr>
          <a:xfrm>
            <a:off x="1800000" y="3960000"/>
            <a:ext cx="720000" cy="72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CL</a:t>
            </a:r>
            <a:endParaRPr lang="en-GB" sz="2000" dirty="0">
              <a:solidFill>
                <a:schemeClr val="tx1"/>
              </a:solidFill>
            </a:endParaRPr>
          </a:p>
        </p:txBody>
      </p:sp>
      <p:sp>
        <p:nvSpPr>
          <p:cNvPr id="12" name="Oval 11"/>
          <p:cNvSpPr/>
          <p:nvPr/>
        </p:nvSpPr>
        <p:spPr>
          <a:xfrm>
            <a:off x="1440000" y="3600000"/>
            <a:ext cx="1440000" cy="144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2</a:t>
            </a: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p:txBody>
      </p:sp>
      <p:sp>
        <p:nvSpPr>
          <p:cNvPr id="13" name="Oval 12"/>
          <p:cNvSpPr/>
          <p:nvPr/>
        </p:nvSpPr>
        <p:spPr>
          <a:xfrm>
            <a:off x="1080000" y="3270000"/>
            <a:ext cx="2160000" cy="216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2</a:t>
            </a: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r>
              <a:rPr lang="en-GB" sz="2000" dirty="0">
                <a:solidFill>
                  <a:schemeClr val="tx1"/>
                </a:solidFill>
              </a:rPr>
              <a:t>8</a:t>
            </a: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a:solidFill>
                <a:schemeClr val="tx1"/>
              </a:solidFill>
            </a:endParaRPr>
          </a:p>
        </p:txBody>
      </p:sp>
      <p:sp>
        <p:nvSpPr>
          <p:cNvPr id="16" name="Rectangle 15"/>
          <p:cNvSpPr/>
          <p:nvPr/>
        </p:nvSpPr>
        <p:spPr>
          <a:xfrm>
            <a:off x="152400" y="6096000"/>
            <a:ext cx="8686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rPr>
              <a:t>Na+ </a:t>
            </a:r>
            <a:r>
              <a:rPr lang="ar-AE" sz="2400" dirty="0" smtClean="0">
                <a:solidFill>
                  <a:schemeClr val="tx1"/>
                </a:solidFill>
              </a:rPr>
              <a:t>	</a:t>
            </a:r>
            <a:r>
              <a:rPr lang="fr-FR" sz="2400" dirty="0" smtClean="0">
                <a:solidFill>
                  <a:schemeClr val="tx1"/>
                </a:solidFill>
              </a:rPr>
              <a:t>    +      Cl-   </a:t>
            </a:r>
            <a:r>
              <a:rPr lang="ar-AE" sz="2400" dirty="0" smtClean="0">
                <a:solidFill>
                  <a:schemeClr val="tx1"/>
                </a:solidFill>
              </a:rPr>
              <a:t>  	</a:t>
            </a:r>
            <a:r>
              <a:rPr lang="fr-FR" sz="2400" dirty="0" smtClean="0">
                <a:solidFill>
                  <a:schemeClr val="tx1"/>
                </a:solidFill>
              </a:rPr>
              <a:t> = </a:t>
            </a:r>
            <a:r>
              <a:rPr lang="fr-FR" sz="2400" dirty="0" err="1" smtClean="0">
                <a:solidFill>
                  <a:schemeClr val="tx1"/>
                </a:solidFill>
              </a:rPr>
              <a:t>NaCl</a:t>
            </a:r>
            <a:r>
              <a:rPr lang="fr-FR" sz="2400" dirty="0" smtClean="0">
                <a:solidFill>
                  <a:schemeClr val="tx1"/>
                </a:solidFill>
              </a:rPr>
              <a:t> </a:t>
            </a:r>
            <a:r>
              <a:rPr lang="ar-AE" sz="2400" dirty="0" smtClean="0">
                <a:solidFill>
                  <a:schemeClr val="tx1"/>
                </a:solidFill>
              </a:rPr>
              <a:t> (ملح الطعام)  كلوريد الصوديوم </a:t>
            </a:r>
            <a:endParaRPr lang="en-GB" sz="2400" dirty="0">
              <a:solidFill>
                <a:schemeClr val="tx1"/>
              </a:solidFill>
            </a:endParaRPr>
          </a:p>
        </p:txBody>
      </p:sp>
    </p:spTree>
    <p:extLst>
      <p:ext uri="{BB962C8B-B14F-4D97-AF65-F5344CB8AC3E}">
        <p14:creationId xmlns:p14="http://schemas.microsoft.com/office/powerpoint/2010/main" val="290051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1" grpId="0" animBg="1"/>
      <p:bldP spid="10" grpId="0" animBg="1"/>
      <p:bldP spid="8" grpId="0" animBg="1"/>
      <p:bldP spid="5" grpId="0" animBg="1"/>
      <p:bldP spid="7" grpId="0" animBg="1"/>
      <p:bldP spid="9" grpId="0" animBg="1"/>
      <p:bldP spid="12" grpId="0" animBg="1"/>
      <p:bldP spid="13"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a:bodyPr>
          <a:lstStyle/>
          <a:p>
            <a:pPr marL="0" indent="0" algn="r" rtl="1">
              <a:buNone/>
            </a:pPr>
            <a:r>
              <a:rPr lang="ar-SA" sz="2800" dirty="0" smtClean="0">
                <a:effectLst>
                  <a:outerShdw blurRad="38100" dist="38100" dir="2700000" algn="tl">
                    <a:srgbClr val="000000">
                      <a:alpha val="43137"/>
                    </a:srgbClr>
                  </a:outerShdw>
                </a:effectLst>
              </a:rPr>
              <a:t>يحدث تجاذب </a:t>
            </a:r>
            <a:r>
              <a:rPr lang="en-GB" sz="2800" dirty="0" smtClean="0">
                <a:effectLst>
                  <a:outerShdw blurRad="38100" dist="38100" dir="2700000" algn="tl">
                    <a:srgbClr val="000000">
                      <a:alpha val="43137"/>
                    </a:srgbClr>
                  </a:outerShdw>
                </a:effectLst>
              </a:rPr>
              <a:t>;</a:t>
            </a:r>
            <a:r>
              <a:rPr lang="ar-AE" sz="2800" dirty="0" smtClean="0">
                <a:effectLst>
                  <a:outerShdw blurRad="38100" dist="38100" dir="2700000" algn="tl">
                    <a:srgbClr val="000000">
                      <a:alpha val="43137"/>
                    </a:srgbClr>
                  </a:outerShdw>
                </a:effectLst>
              </a:rPr>
              <a:t>كهربي </a:t>
            </a:r>
            <a:r>
              <a:rPr lang="ar-SA" sz="2800" dirty="0" smtClean="0">
                <a:effectLst>
                  <a:outerShdw blurRad="38100" dist="38100" dir="2700000" algn="tl">
                    <a:srgbClr val="000000">
                      <a:alpha val="43137"/>
                    </a:srgbClr>
                  </a:outerShdw>
                </a:effectLst>
              </a:rPr>
              <a:t>بين أيون الصوديوم الموجب وأيون الكلور السالب وتنشأ </a:t>
            </a:r>
            <a:r>
              <a:rPr lang="en-GB" sz="2800" dirty="0" smtClean="0">
                <a:effectLst>
                  <a:outerShdw blurRad="38100" dist="38100" dir="2700000" algn="tl">
                    <a:srgbClr val="000000">
                      <a:alpha val="43137"/>
                    </a:srgbClr>
                  </a:outerShdw>
                </a:effectLst>
              </a:rPr>
              <a:t>)</a:t>
            </a:r>
            <a:r>
              <a:rPr lang="ar-SA" sz="2800" dirty="0" smtClean="0">
                <a:effectLst>
                  <a:outerShdw blurRad="38100" dist="38100" dir="2700000" algn="tl">
                    <a:srgbClr val="000000">
                      <a:alpha val="43137"/>
                    </a:srgbClr>
                  </a:outerShdw>
                </a:effectLst>
              </a:rPr>
              <a:t> رابطة أيونية</a:t>
            </a:r>
            <a:r>
              <a:rPr lang="en-GB" sz="2800" dirty="0">
                <a:effectLst>
                  <a:outerShdw blurRad="38100" dist="38100" dir="2700000" algn="tl">
                    <a:srgbClr val="000000">
                      <a:alpha val="43137"/>
                    </a:srgbClr>
                  </a:outerShdw>
                </a:effectLst>
              </a:rPr>
              <a:t>.</a:t>
            </a:r>
            <a:r>
              <a:rPr lang="en-GB" sz="2800" dirty="0" smtClean="0">
                <a:effectLst>
                  <a:outerShdw blurRad="38100" dist="38100" dir="2700000" algn="tl">
                    <a:srgbClr val="000000">
                      <a:alpha val="43137"/>
                    </a:srgbClr>
                  </a:outerShdw>
                </a:effectLst>
              </a:rPr>
              <a:t>( </a:t>
            </a:r>
            <a:endParaRPr lang="ar-AE" sz="2800" dirty="0" smtClean="0">
              <a:effectLst>
                <a:outerShdw blurRad="38100" dist="38100" dir="2700000" algn="tl">
                  <a:srgbClr val="000000">
                    <a:alpha val="43137"/>
                  </a:srgbClr>
                </a:outerShdw>
              </a:effectLst>
            </a:endParaRPr>
          </a:p>
          <a:p>
            <a:pPr marL="0" indent="0" algn="r" rtl="1">
              <a:buNone/>
            </a:pPr>
            <a:endParaRPr lang="en-US" b="1" dirty="0" smtClean="0">
              <a:solidFill>
                <a:srgbClr val="FF0000"/>
              </a:solidFill>
              <a:effectLst>
                <a:outerShdw blurRad="38100" dist="38100" dir="2700000" algn="tl">
                  <a:srgbClr val="000000">
                    <a:alpha val="43137"/>
                  </a:srgbClr>
                </a:outerShdw>
              </a:effectLst>
            </a:endParaRPr>
          </a:p>
          <a:p>
            <a:pPr>
              <a:buNone/>
            </a:pPr>
            <a:r>
              <a:rPr lang="en-GB" b="1" dirty="0" smtClean="0">
                <a:effectLst>
                  <a:outerShdw blurRad="38100" dist="38100" dir="2700000" algn="tl">
                    <a:srgbClr val="000000">
                      <a:alpha val="43137"/>
                    </a:srgbClr>
                  </a:outerShdw>
                </a:effectLst>
              </a:rPr>
              <a:t>    Na     </a:t>
            </a:r>
            <a:r>
              <a:rPr lang="en-US" b="1" dirty="0" smtClean="0">
                <a:effectLst>
                  <a:outerShdw blurRad="38100" dist="38100" dir="2700000" algn="tl">
                    <a:srgbClr val="000000">
                      <a:alpha val="43137"/>
                    </a:srgbClr>
                  </a:outerShdw>
                </a:effectLst>
              </a:rPr>
              <a:t>+     </a:t>
            </a:r>
            <a:r>
              <a:rPr lang="ar-AE"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CL                                             </a:t>
            </a:r>
            <a:r>
              <a:rPr lang="en-US" b="1" dirty="0" err="1" smtClean="0">
                <a:effectLst>
                  <a:outerShdw blurRad="38100" dist="38100" dir="2700000" algn="tl">
                    <a:srgbClr val="000000">
                      <a:alpha val="43137"/>
                    </a:srgbClr>
                  </a:outerShdw>
                </a:effectLst>
              </a:rPr>
              <a:t>NaCl</a:t>
            </a:r>
            <a:r>
              <a:rPr lang="en-US" b="1" dirty="0" smtClean="0">
                <a:effectLst>
                  <a:outerShdw blurRad="38100" dist="38100" dir="2700000" algn="tl">
                    <a:srgbClr val="000000">
                      <a:alpha val="43137"/>
                    </a:srgbClr>
                  </a:outerShdw>
                </a:effectLst>
              </a:rPr>
              <a:t>                    </a:t>
            </a:r>
            <a:endParaRPr lang="ar-SA" b="1" dirty="0" smtClean="0">
              <a:effectLst>
                <a:outerShdw blurRad="38100" dist="38100" dir="2700000" algn="tl">
                  <a:srgbClr val="000000">
                    <a:alpha val="43137"/>
                  </a:srgbClr>
                </a:outerShdw>
              </a:effectLst>
            </a:endParaRPr>
          </a:p>
          <a:p>
            <a:pPr>
              <a:buNone/>
            </a:pPr>
            <a:endParaRPr lang="ar-SA" b="1" dirty="0" smtClean="0">
              <a:solidFill>
                <a:srgbClr val="FF0000"/>
              </a:solidFill>
              <a:effectLst>
                <a:outerShdw blurRad="38100" dist="38100" dir="2700000" algn="tl">
                  <a:srgbClr val="000000">
                    <a:alpha val="43137"/>
                  </a:srgbClr>
                </a:outerShdw>
              </a:effectLst>
            </a:endParaRPr>
          </a:p>
          <a:p>
            <a:pPr>
              <a:buNone/>
            </a:pPr>
            <a:endParaRPr lang="ar-SA" b="1" dirty="0" smtClean="0">
              <a:solidFill>
                <a:srgbClr val="FF0000"/>
              </a:solidFill>
              <a:effectLst>
                <a:outerShdw blurRad="38100" dist="38100" dir="2700000" algn="tl">
                  <a:srgbClr val="000000">
                    <a:alpha val="43137"/>
                  </a:srgbClr>
                </a:outerShdw>
              </a:effectLst>
            </a:endParaRPr>
          </a:p>
        </p:txBody>
      </p:sp>
      <p:sp>
        <p:nvSpPr>
          <p:cNvPr id="4" name="Right Arrow 3"/>
          <p:cNvSpPr/>
          <p:nvPr/>
        </p:nvSpPr>
        <p:spPr>
          <a:xfrm>
            <a:off x="3810000" y="2133600"/>
            <a:ext cx="2743200" cy="228600"/>
          </a:xfrm>
          <a:prstGeom prst="rightArrow">
            <a:avLst/>
          </a:prstGeom>
          <a:solidFill>
            <a:schemeClr val="tx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U-Turn Arrow 4"/>
          <p:cNvSpPr/>
          <p:nvPr/>
        </p:nvSpPr>
        <p:spPr>
          <a:xfrm>
            <a:off x="1371600" y="1371600"/>
            <a:ext cx="990600" cy="381000"/>
          </a:xfrm>
          <a:prstGeom prst="utur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2286000" y="2438400"/>
            <a:ext cx="609600" cy="400110"/>
          </a:xfrm>
          <a:prstGeom prst="rect">
            <a:avLst/>
          </a:prstGeom>
          <a:noFill/>
        </p:spPr>
        <p:txBody>
          <a:bodyPr wrap="square" rtlCol="0">
            <a:spAutoFit/>
          </a:bodyPr>
          <a:lstStyle/>
          <a:p>
            <a:r>
              <a:rPr lang="ar-AE" sz="2000" b="1" dirty="0" smtClean="0">
                <a:effectLst>
                  <a:outerShdw blurRad="38100" dist="38100" dir="2700000" algn="tl">
                    <a:srgbClr val="000000">
                      <a:alpha val="43137"/>
                    </a:srgbClr>
                  </a:outerShdw>
                </a:effectLst>
              </a:rPr>
              <a:t>* *</a:t>
            </a:r>
            <a:endParaRPr lang="en-US" sz="2000" b="1" dirty="0">
              <a:effectLst>
                <a:outerShdw blurRad="38100" dist="38100" dir="2700000" algn="tl">
                  <a:srgbClr val="000000">
                    <a:alpha val="43137"/>
                  </a:srgbClr>
                </a:outerShdw>
              </a:effectLst>
            </a:endParaRPr>
          </a:p>
        </p:txBody>
      </p:sp>
      <p:sp>
        <p:nvSpPr>
          <p:cNvPr id="9" name="TextBox 8"/>
          <p:cNvSpPr txBox="1"/>
          <p:nvPr/>
        </p:nvSpPr>
        <p:spPr>
          <a:xfrm>
            <a:off x="1981200" y="1981200"/>
            <a:ext cx="284052" cy="400110"/>
          </a:xfrm>
          <a:prstGeom prst="rect">
            <a:avLst/>
          </a:prstGeom>
          <a:noFill/>
        </p:spPr>
        <p:txBody>
          <a:bodyPr wrap="none" rtlCol="0">
            <a:spAutoFit/>
          </a:bodyPr>
          <a:lstStyle/>
          <a:p>
            <a:r>
              <a:rPr lang="ar-AE" sz="2000" b="1" dirty="0">
                <a:effectLst>
                  <a:outerShdw blurRad="38100" dist="38100" dir="2700000" algn="tl">
                    <a:srgbClr val="000000">
                      <a:alpha val="43137"/>
                    </a:srgbClr>
                  </a:outerShdw>
                </a:effectLst>
              </a:rPr>
              <a:t>*</a:t>
            </a:r>
            <a:endParaRPr lang="en-US" sz="2000" b="1" dirty="0" smtClean="0">
              <a:effectLst>
                <a:outerShdw blurRad="38100" dist="38100" dir="2700000" algn="tl">
                  <a:srgbClr val="000000">
                    <a:alpha val="43137"/>
                  </a:srgbClr>
                </a:outerShdw>
              </a:effectLst>
            </a:endParaRPr>
          </a:p>
        </p:txBody>
      </p:sp>
      <p:sp>
        <p:nvSpPr>
          <p:cNvPr id="10" name="TextBox 9"/>
          <p:cNvSpPr txBox="1"/>
          <p:nvPr/>
        </p:nvSpPr>
        <p:spPr>
          <a:xfrm>
            <a:off x="2438400" y="1600200"/>
            <a:ext cx="533400" cy="461665"/>
          </a:xfrm>
          <a:prstGeom prst="rect">
            <a:avLst/>
          </a:prstGeom>
          <a:noFill/>
        </p:spPr>
        <p:txBody>
          <a:bodyPr wrap="square" rtlCol="0">
            <a:spAutoFit/>
          </a:bodyPr>
          <a:lstStyle/>
          <a:p>
            <a:r>
              <a:rPr lang="ar-AE" sz="2400" b="1" dirty="0" smtClean="0">
                <a:effectLst>
                  <a:outerShdw blurRad="38100" dist="38100" dir="2700000" algn="tl">
                    <a:srgbClr val="000000">
                      <a:alpha val="43137"/>
                    </a:srgbClr>
                  </a:outerShdw>
                </a:effectLst>
              </a:rPr>
              <a:t>*</a:t>
            </a:r>
            <a:r>
              <a:rPr lang="en-US" sz="2400" b="1" dirty="0" smtClean="0">
                <a:effectLst>
                  <a:outerShdw blurRad="38100" dist="38100" dir="2700000" algn="tl">
                    <a:srgbClr val="000000">
                      <a:alpha val="43137"/>
                    </a:srgbClr>
                  </a:outerShdw>
                </a:effectLst>
              </a:rPr>
              <a:t> </a:t>
            </a:r>
            <a:r>
              <a:rPr lang="ar-AE" sz="2400" b="1" dirty="0" smtClean="0">
                <a:effectLst>
                  <a:outerShdw blurRad="38100" dist="38100" dir="2700000" algn="tl">
                    <a:srgbClr val="000000">
                      <a:alpha val="43137"/>
                    </a:srgbClr>
                  </a:outerShdw>
                </a:effectLst>
              </a:rPr>
              <a:t>*</a:t>
            </a:r>
            <a:endParaRPr lang="en-US" sz="2400" b="1" dirty="0">
              <a:effectLst>
                <a:outerShdw blurRad="38100" dist="38100" dir="2700000" algn="tl">
                  <a:srgbClr val="000000">
                    <a:alpha val="43137"/>
                  </a:srgbClr>
                </a:outerShdw>
              </a:effectLst>
            </a:endParaRPr>
          </a:p>
        </p:txBody>
      </p:sp>
      <p:sp>
        <p:nvSpPr>
          <p:cNvPr id="11" name="TextBox 10"/>
          <p:cNvSpPr txBox="1"/>
          <p:nvPr/>
        </p:nvSpPr>
        <p:spPr>
          <a:xfrm>
            <a:off x="2929128" y="1831032"/>
            <a:ext cx="304800" cy="707886"/>
          </a:xfrm>
          <a:prstGeom prst="rect">
            <a:avLst/>
          </a:prstGeom>
          <a:noFill/>
        </p:spPr>
        <p:txBody>
          <a:bodyPr wrap="square" rtlCol="0">
            <a:spAutoFit/>
          </a:bodyPr>
          <a:lstStyle/>
          <a:p>
            <a:r>
              <a:rPr lang="ar-AE" sz="2000" b="1" dirty="0" smtClean="0">
                <a:effectLst>
                  <a:outerShdw blurRad="38100" dist="38100" dir="2700000" algn="tl">
                    <a:srgbClr val="000000">
                      <a:alpha val="43137"/>
                    </a:srgbClr>
                  </a:outerShdw>
                </a:effectLst>
              </a:rPr>
              <a:t>*</a:t>
            </a:r>
            <a:endParaRPr lang="en-US" sz="2000" b="1" dirty="0" smtClean="0">
              <a:effectLst>
                <a:outerShdw blurRad="38100" dist="38100" dir="2700000" algn="tl">
                  <a:srgbClr val="000000">
                    <a:alpha val="43137"/>
                  </a:srgbClr>
                </a:outerShdw>
              </a:effectLst>
            </a:endParaRPr>
          </a:p>
          <a:p>
            <a:r>
              <a:rPr lang="ar-AE" sz="2000" b="1" dirty="0" smtClean="0">
                <a:effectLst>
                  <a:outerShdw blurRad="38100" dist="38100" dir="2700000" algn="tl">
                    <a:srgbClr val="000000">
                      <a:alpha val="43137"/>
                    </a:srgbClr>
                  </a:outerShdw>
                </a:effectLst>
              </a:rPr>
              <a:t>*</a:t>
            </a:r>
            <a:endParaRPr lang="en-US" sz="2000" b="1" dirty="0">
              <a:effectLst>
                <a:outerShdw blurRad="38100" dist="38100" dir="2700000" algn="tl">
                  <a:srgbClr val="000000">
                    <a:alpha val="43137"/>
                  </a:srgbClr>
                </a:outerShdw>
              </a:effectLst>
            </a:endParaRPr>
          </a:p>
        </p:txBody>
      </p:sp>
      <p:sp>
        <p:nvSpPr>
          <p:cNvPr id="12" name="TextBox 11"/>
          <p:cNvSpPr txBox="1"/>
          <p:nvPr/>
        </p:nvSpPr>
        <p:spPr>
          <a:xfrm>
            <a:off x="1219200" y="1752600"/>
            <a:ext cx="304800" cy="492443"/>
          </a:xfrm>
          <a:prstGeom prst="rect">
            <a:avLst/>
          </a:prstGeom>
          <a:noFill/>
        </p:spPr>
        <p:txBody>
          <a:bodyPr wrap="square" rtlCol="0">
            <a:spAutoFit/>
          </a:bodyPr>
          <a:lstStyle/>
          <a:p>
            <a:r>
              <a:rPr lang="en-US" sz="2600" b="1" dirty="0" smtClean="0">
                <a:effectLst>
                  <a:outerShdw blurRad="38100" dist="38100" dir="2700000" algn="tl">
                    <a:srgbClr val="000000">
                      <a:alpha val="43137"/>
                    </a:srgbClr>
                  </a:outerShdw>
                </a:effectLst>
              </a:rPr>
              <a:t>*</a:t>
            </a:r>
            <a:endParaRPr lang="en-US" sz="2600" b="1" dirty="0">
              <a:effectLst>
                <a:outerShdw blurRad="38100" dist="38100" dir="2700000" algn="tl">
                  <a:srgbClr val="000000">
                    <a:alpha val="43137"/>
                  </a:srgbClr>
                </a:outerShdw>
              </a:effectLst>
            </a:endParaRPr>
          </a:p>
        </p:txBody>
      </p:sp>
      <p:sp>
        <p:nvSpPr>
          <p:cNvPr id="13" name="TextBox 12"/>
          <p:cNvSpPr txBox="1"/>
          <p:nvPr/>
        </p:nvSpPr>
        <p:spPr>
          <a:xfrm>
            <a:off x="304800" y="2819400"/>
            <a:ext cx="2895600" cy="400110"/>
          </a:xfrm>
          <a:prstGeom prst="rect">
            <a:avLst/>
          </a:prstGeom>
          <a:noFill/>
        </p:spPr>
        <p:txBody>
          <a:bodyPr wrap="square" rtlCol="0">
            <a:spAutoFit/>
          </a:bodyPr>
          <a:lstStyle/>
          <a:p>
            <a:pPr algn="r" rtl="1"/>
            <a:r>
              <a:rPr lang="ar-SA" sz="2000" b="1" dirty="0" smtClean="0">
                <a:solidFill>
                  <a:schemeClr val="tx2"/>
                </a:solidFill>
                <a:effectLst>
                  <a:outerShdw blurRad="38100" dist="38100" dir="2700000" algn="tl">
                    <a:srgbClr val="000000">
                      <a:alpha val="43137"/>
                    </a:srgbClr>
                  </a:outerShdw>
                </a:effectLst>
              </a:rPr>
              <a:t>ذرة كلور             ذرة صوديوم</a:t>
            </a:r>
            <a:endParaRPr lang="en-US" sz="2000" b="1" dirty="0">
              <a:solidFill>
                <a:schemeClr val="tx2"/>
              </a:solidFill>
              <a:effectLst>
                <a:outerShdw blurRad="38100" dist="38100" dir="2700000" algn="tl">
                  <a:srgbClr val="000000">
                    <a:alpha val="43137"/>
                  </a:srgbClr>
                </a:outerShdw>
              </a:effectLst>
            </a:endParaRPr>
          </a:p>
        </p:txBody>
      </p:sp>
      <p:sp>
        <p:nvSpPr>
          <p:cNvPr id="14" name="TextBox 13"/>
          <p:cNvSpPr txBox="1"/>
          <p:nvPr/>
        </p:nvSpPr>
        <p:spPr>
          <a:xfrm>
            <a:off x="5562600" y="2743200"/>
            <a:ext cx="3048000" cy="461665"/>
          </a:xfrm>
          <a:prstGeom prst="rect">
            <a:avLst/>
          </a:prstGeom>
          <a:noFill/>
        </p:spPr>
        <p:txBody>
          <a:bodyPr wrap="square" rtlCol="0">
            <a:spAutoFit/>
          </a:bodyPr>
          <a:lstStyle/>
          <a:p>
            <a:pPr algn="r" rtl="1"/>
            <a:r>
              <a:rPr lang="ar-SA" sz="2400" b="1" dirty="0" smtClean="0">
                <a:solidFill>
                  <a:schemeClr val="tx2"/>
                </a:solidFill>
                <a:effectLst>
                  <a:outerShdw blurRad="38100" dist="38100" dir="2700000" algn="tl">
                    <a:srgbClr val="000000">
                      <a:alpha val="43137"/>
                    </a:srgbClr>
                  </a:outerShdw>
                </a:effectLst>
              </a:rPr>
              <a:t>جزئ كلوريد الصوديوم</a:t>
            </a:r>
            <a:endParaRPr lang="en-US" sz="2400" b="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980015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684000" y="2991600"/>
            <a:ext cx="2952000" cy="2952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7</a:t>
            </a: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a:solidFill>
                <a:schemeClr val="tx1"/>
              </a:solidFill>
            </a:endParaRPr>
          </a:p>
          <a:p>
            <a:pPr algn="ctr"/>
            <a:endParaRPr lang="en-GB" sz="2000" dirty="0">
              <a:solidFill>
                <a:schemeClr val="tx1"/>
              </a:solidFill>
            </a:endParaRPr>
          </a:p>
        </p:txBody>
      </p:sp>
      <p:sp>
        <p:nvSpPr>
          <p:cNvPr id="8" name="Oval 7"/>
          <p:cNvSpPr/>
          <p:nvPr/>
        </p:nvSpPr>
        <p:spPr>
          <a:xfrm>
            <a:off x="5292600" y="3810000"/>
            <a:ext cx="1260000" cy="126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000" dirty="0" smtClean="0">
                <a:solidFill>
                  <a:schemeClr val="tx1"/>
                </a:solidFill>
              </a:rPr>
              <a:t>1</a:t>
            </a:r>
            <a:r>
              <a:rPr lang="en-GB" sz="2000" dirty="0" smtClean="0">
                <a:solidFill>
                  <a:schemeClr val="tx1"/>
                </a:solidFill>
              </a:rPr>
              <a:t> </a:t>
            </a: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p:txBody>
      </p:sp>
      <p:sp>
        <p:nvSpPr>
          <p:cNvPr id="2" name="Title 1"/>
          <p:cNvSpPr>
            <a:spLocks noGrp="1"/>
          </p:cNvSpPr>
          <p:nvPr>
            <p:ph type="title" idx="4294967295"/>
          </p:nvPr>
        </p:nvSpPr>
        <p:spPr>
          <a:xfrm>
            <a:off x="0" y="228600"/>
            <a:ext cx="8229600" cy="1143000"/>
          </a:xfrm>
        </p:spPr>
        <p:txBody>
          <a:bodyPr/>
          <a:lstStyle/>
          <a:p>
            <a:r>
              <a:rPr lang="ar-AE" dirty="0" smtClean="0">
                <a:solidFill>
                  <a:schemeClr val="tx2"/>
                </a:solidFill>
              </a:rPr>
              <a:t>كيف يتفاعل الكلور مع الهيدروجين </a:t>
            </a:r>
            <a:endParaRPr lang="en-GB" dirty="0">
              <a:solidFill>
                <a:schemeClr val="tx2"/>
              </a:solidFill>
            </a:endParaRPr>
          </a:p>
        </p:txBody>
      </p:sp>
      <p:sp>
        <p:nvSpPr>
          <p:cNvPr id="4" name="Rectangle 3"/>
          <p:cNvSpPr/>
          <p:nvPr/>
        </p:nvSpPr>
        <p:spPr>
          <a:xfrm>
            <a:off x="838200" y="1447800"/>
            <a:ext cx="3276600" cy="1066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dirty="0" smtClean="0"/>
              <a:t>عدد الإلكترونات في الكلور 17 </a:t>
            </a:r>
          </a:p>
          <a:p>
            <a:pPr algn="ctr"/>
            <a:r>
              <a:rPr lang="fr-FR" sz="2400" dirty="0" smtClean="0"/>
              <a:t>Cl </a:t>
            </a:r>
            <a:endParaRPr lang="en-GB" sz="2400" dirty="0"/>
          </a:p>
        </p:txBody>
      </p:sp>
      <p:sp>
        <p:nvSpPr>
          <p:cNvPr id="5" name="Rectangle 4"/>
          <p:cNvSpPr/>
          <p:nvPr/>
        </p:nvSpPr>
        <p:spPr>
          <a:xfrm>
            <a:off x="4322284" y="1447800"/>
            <a:ext cx="3276600" cy="1066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dirty="0" smtClean="0"/>
              <a:t>عدد الكترونات الهيدروجين  1</a:t>
            </a:r>
          </a:p>
          <a:p>
            <a:pPr algn="ctr"/>
            <a:r>
              <a:rPr lang="fr-FR" sz="2400" dirty="0" smtClean="0"/>
              <a:t>H</a:t>
            </a:r>
            <a:endParaRPr lang="en-GB" sz="2400" dirty="0"/>
          </a:p>
        </p:txBody>
      </p:sp>
      <p:sp>
        <p:nvSpPr>
          <p:cNvPr id="7" name="Oval 6"/>
          <p:cNvSpPr/>
          <p:nvPr/>
        </p:nvSpPr>
        <p:spPr>
          <a:xfrm>
            <a:off x="5562600" y="4112400"/>
            <a:ext cx="720000" cy="72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rPr>
              <a:t>H</a:t>
            </a:r>
            <a:endParaRPr lang="en-GB" sz="2000" dirty="0">
              <a:solidFill>
                <a:schemeClr val="tx1"/>
              </a:solidFill>
            </a:endParaRPr>
          </a:p>
        </p:txBody>
      </p:sp>
      <p:sp>
        <p:nvSpPr>
          <p:cNvPr id="9" name="Oval 8"/>
          <p:cNvSpPr/>
          <p:nvPr/>
        </p:nvSpPr>
        <p:spPr>
          <a:xfrm>
            <a:off x="1800000" y="3960000"/>
            <a:ext cx="720000" cy="72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CL</a:t>
            </a:r>
            <a:endParaRPr lang="en-GB" sz="2000" dirty="0">
              <a:solidFill>
                <a:schemeClr val="tx1"/>
              </a:solidFill>
            </a:endParaRPr>
          </a:p>
        </p:txBody>
      </p:sp>
      <p:sp>
        <p:nvSpPr>
          <p:cNvPr id="12" name="Oval 11"/>
          <p:cNvSpPr/>
          <p:nvPr/>
        </p:nvSpPr>
        <p:spPr>
          <a:xfrm>
            <a:off x="1440000" y="3600000"/>
            <a:ext cx="1440000" cy="144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2</a:t>
            </a: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p:txBody>
      </p:sp>
      <p:sp>
        <p:nvSpPr>
          <p:cNvPr id="13" name="Oval 12"/>
          <p:cNvSpPr/>
          <p:nvPr/>
        </p:nvSpPr>
        <p:spPr>
          <a:xfrm>
            <a:off x="1080000" y="3270000"/>
            <a:ext cx="2160000" cy="216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2</a:t>
            </a: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r>
              <a:rPr lang="en-GB" sz="2000" dirty="0">
                <a:solidFill>
                  <a:schemeClr val="tx1"/>
                </a:solidFill>
              </a:rPr>
              <a:t>8</a:t>
            </a: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a:solidFill>
                <a:schemeClr val="tx1"/>
              </a:solidFill>
            </a:endParaRPr>
          </a:p>
        </p:txBody>
      </p:sp>
      <p:sp>
        <p:nvSpPr>
          <p:cNvPr id="16" name="Rectangle 15"/>
          <p:cNvSpPr/>
          <p:nvPr/>
        </p:nvSpPr>
        <p:spPr>
          <a:xfrm>
            <a:off x="152400" y="6096000"/>
            <a:ext cx="8686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chemeClr val="tx1"/>
                </a:solidFill>
              </a:rPr>
              <a:t>H</a:t>
            </a:r>
            <a:r>
              <a:rPr lang="fr-FR" sz="2400" dirty="0" smtClean="0">
                <a:solidFill>
                  <a:schemeClr val="tx1"/>
                </a:solidFill>
              </a:rPr>
              <a:t>+ </a:t>
            </a:r>
            <a:r>
              <a:rPr lang="ar-AE" sz="2400" dirty="0" smtClean="0">
                <a:solidFill>
                  <a:schemeClr val="tx1"/>
                </a:solidFill>
              </a:rPr>
              <a:t>	</a:t>
            </a:r>
            <a:r>
              <a:rPr lang="fr-FR" sz="2400" dirty="0" smtClean="0">
                <a:solidFill>
                  <a:schemeClr val="tx1"/>
                </a:solidFill>
              </a:rPr>
              <a:t>    +      Cl-   </a:t>
            </a:r>
            <a:r>
              <a:rPr lang="ar-AE" sz="2400" dirty="0" smtClean="0">
                <a:solidFill>
                  <a:schemeClr val="tx1"/>
                </a:solidFill>
              </a:rPr>
              <a:t>  	</a:t>
            </a:r>
            <a:r>
              <a:rPr lang="fr-FR" sz="2400" dirty="0" smtClean="0">
                <a:solidFill>
                  <a:schemeClr val="tx1"/>
                </a:solidFill>
              </a:rPr>
              <a:t> = </a:t>
            </a:r>
            <a:r>
              <a:rPr lang="fr-FR" sz="2400" dirty="0" err="1" smtClean="0">
                <a:solidFill>
                  <a:schemeClr val="tx1"/>
                </a:solidFill>
              </a:rPr>
              <a:t>HCl</a:t>
            </a:r>
            <a:r>
              <a:rPr lang="fr-FR" sz="2400" dirty="0" smtClean="0">
                <a:solidFill>
                  <a:schemeClr val="tx1"/>
                </a:solidFill>
              </a:rPr>
              <a:t> </a:t>
            </a:r>
            <a:r>
              <a:rPr lang="ar-AE" sz="2400" dirty="0" smtClean="0">
                <a:solidFill>
                  <a:schemeClr val="tx1"/>
                </a:solidFill>
              </a:rPr>
              <a:t> حمض الهيدروكلوريد    </a:t>
            </a:r>
            <a:endParaRPr lang="en-GB" sz="2400" dirty="0">
              <a:solidFill>
                <a:schemeClr val="tx1"/>
              </a:solidFill>
            </a:endParaRPr>
          </a:p>
        </p:txBody>
      </p:sp>
    </p:spTree>
    <p:extLst>
      <p:ext uri="{BB962C8B-B14F-4D97-AF65-F5344CB8AC3E}">
        <p14:creationId xmlns:p14="http://schemas.microsoft.com/office/powerpoint/2010/main" val="262791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8" grpId="0" animBg="1"/>
      <p:bldP spid="5" grpId="0" animBg="1"/>
      <p:bldP spid="7" grpId="0" animBg="1"/>
      <p:bldP spid="9" grpId="0" animBg="1"/>
      <p:bldP spid="12" grpId="0" animBg="1"/>
      <p:bldP spid="13"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أهداف المحاضرة </a:t>
            </a:r>
            <a:endParaRPr lang="en-GB" dirty="0">
              <a:solidFill>
                <a:schemeClr val="tx2"/>
              </a:solidFill>
            </a:endParaRPr>
          </a:p>
        </p:txBody>
      </p:sp>
      <p:sp>
        <p:nvSpPr>
          <p:cNvPr id="3" name="Content Placeholder 2"/>
          <p:cNvSpPr>
            <a:spLocks noGrp="1"/>
          </p:cNvSpPr>
          <p:nvPr>
            <p:ph idx="1"/>
          </p:nvPr>
        </p:nvSpPr>
        <p:spPr>
          <a:xfrm>
            <a:off x="457200" y="1447800"/>
            <a:ext cx="8229600" cy="4525963"/>
          </a:xfrm>
          <a:ln w="12700">
            <a:solidFill>
              <a:schemeClr val="tx2">
                <a:lumMod val="20000"/>
                <a:lumOff val="80000"/>
              </a:schemeClr>
            </a:solidFill>
          </a:ln>
        </p:spPr>
        <p:txBody>
          <a:bodyPr>
            <a:normAutofit/>
          </a:bodyPr>
          <a:lstStyle/>
          <a:p>
            <a:pPr algn="r" rtl="1"/>
            <a:r>
              <a:rPr lang="ar-AE" dirty="0" smtClean="0"/>
              <a:t>التعريف بتركيب المادة </a:t>
            </a:r>
          </a:p>
          <a:p>
            <a:pPr algn="r" rtl="1"/>
            <a:r>
              <a:rPr lang="ar-AE" dirty="0" smtClean="0"/>
              <a:t>التعريف بتركيب الذرة </a:t>
            </a:r>
          </a:p>
          <a:p>
            <a:pPr algn="r" rtl="1"/>
            <a:r>
              <a:rPr lang="ar-AE" dirty="0" smtClean="0"/>
              <a:t>التعريف بكيفية انتقال الالكترونات </a:t>
            </a:r>
          </a:p>
          <a:p>
            <a:pPr algn="r" rtl="1"/>
            <a:r>
              <a:rPr lang="ar-AE" dirty="0" smtClean="0"/>
              <a:t>التعريف بالروابط الكيميائية </a:t>
            </a:r>
            <a:endParaRPr lang="en-GB" dirty="0"/>
          </a:p>
        </p:txBody>
      </p:sp>
    </p:spTree>
    <p:extLst>
      <p:ext uri="{BB962C8B-B14F-4D97-AF65-F5344CB8AC3E}">
        <p14:creationId xmlns:p14="http://schemas.microsoft.com/office/powerpoint/2010/main" val="31298601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5292600" y="3810000"/>
            <a:ext cx="1260000" cy="126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000" dirty="0" smtClean="0">
                <a:solidFill>
                  <a:schemeClr val="tx1"/>
                </a:solidFill>
              </a:rPr>
              <a:t>1</a:t>
            </a:r>
            <a:r>
              <a:rPr lang="en-GB" sz="2000" dirty="0" smtClean="0">
                <a:solidFill>
                  <a:schemeClr val="tx1"/>
                </a:solidFill>
              </a:rPr>
              <a:t> </a:t>
            </a: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p:txBody>
      </p:sp>
      <p:sp>
        <p:nvSpPr>
          <p:cNvPr id="2" name="Title 1"/>
          <p:cNvSpPr>
            <a:spLocks noGrp="1"/>
          </p:cNvSpPr>
          <p:nvPr>
            <p:ph type="title" idx="4294967295"/>
          </p:nvPr>
        </p:nvSpPr>
        <p:spPr>
          <a:xfrm>
            <a:off x="0" y="228600"/>
            <a:ext cx="8229600" cy="1143000"/>
          </a:xfrm>
        </p:spPr>
        <p:txBody>
          <a:bodyPr/>
          <a:lstStyle/>
          <a:p>
            <a:r>
              <a:rPr lang="ar-AE" dirty="0" smtClean="0">
                <a:solidFill>
                  <a:schemeClr val="tx2"/>
                </a:solidFill>
              </a:rPr>
              <a:t>كيف يتفاعل الأكسجين مع الهيدروجين </a:t>
            </a:r>
            <a:endParaRPr lang="en-GB" dirty="0">
              <a:solidFill>
                <a:schemeClr val="tx2"/>
              </a:solidFill>
            </a:endParaRPr>
          </a:p>
        </p:txBody>
      </p:sp>
      <p:sp>
        <p:nvSpPr>
          <p:cNvPr id="4" name="Rectangle 3"/>
          <p:cNvSpPr/>
          <p:nvPr/>
        </p:nvSpPr>
        <p:spPr>
          <a:xfrm>
            <a:off x="838200" y="1447800"/>
            <a:ext cx="3276600" cy="1066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dirty="0" smtClean="0"/>
              <a:t>عدد إلكترونات الأكسجين : 8 </a:t>
            </a:r>
          </a:p>
          <a:p>
            <a:pPr algn="ctr"/>
            <a:r>
              <a:rPr lang="en-GB" sz="2400" dirty="0"/>
              <a:t>O</a:t>
            </a:r>
          </a:p>
        </p:txBody>
      </p:sp>
      <p:sp>
        <p:nvSpPr>
          <p:cNvPr id="5" name="Rectangle 4"/>
          <p:cNvSpPr/>
          <p:nvPr/>
        </p:nvSpPr>
        <p:spPr>
          <a:xfrm>
            <a:off x="4322284" y="1447800"/>
            <a:ext cx="3276600" cy="1066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dirty="0" smtClean="0"/>
              <a:t>عدد إلكترونات الهيدروجين : 1</a:t>
            </a:r>
          </a:p>
          <a:p>
            <a:pPr algn="ctr"/>
            <a:r>
              <a:rPr lang="fr-FR" sz="2400" dirty="0"/>
              <a:t>H</a:t>
            </a:r>
            <a:endParaRPr lang="en-GB" sz="2400" dirty="0"/>
          </a:p>
        </p:txBody>
      </p:sp>
      <p:sp>
        <p:nvSpPr>
          <p:cNvPr id="7" name="Oval 6"/>
          <p:cNvSpPr/>
          <p:nvPr/>
        </p:nvSpPr>
        <p:spPr>
          <a:xfrm>
            <a:off x="5562600" y="4112400"/>
            <a:ext cx="720000" cy="72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rPr>
              <a:t>H</a:t>
            </a:r>
            <a:endParaRPr lang="en-GB" sz="2000" dirty="0">
              <a:solidFill>
                <a:schemeClr val="tx1"/>
              </a:solidFill>
            </a:endParaRPr>
          </a:p>
        </p:txBody>
      </p:sp>
      <p:sp>
        <p:nvSpPr>
          <p:cNvPr id="9" name="Oval 8"/>
          <p:cNvSpPr/>
          <p:nvPr/>
        </p:nvSpPr>
        <p:spPr>
          <a:xfrm>
            <a:off x="1800000" y="3960000"/>
            <a:ext cx="720000" cy="72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O</a:t>
            </a:r>
          </a:p>
        </p:txBody>
      </p:sp>
      <p:sp>
        <p:nvSpPr>
          <p:cNvPr id="12" name="Oval 11"/>
          <p:cNvSpPr/>
          <p:nvPr/>
        </p:nvSpPr>
        <p:spPr>
          <a:xfrm>
            <a:off x="1440000" y="3600000"/>
            <a:ext cx="1440000" cy="144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2</a:t>
            </a: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p:txBody>
      </p:sp>
      <p:sp>
        <p:nvSpPr>
          <p:cNvPr id="13" name="Oval 12"/>
          <p:cNvSpPr/>
          <p:nvPr/>
        </p:nvSpPr>
        <p:spPr>
          <a:xfrm>
            <a:off x="1080000" y="3270000"/>
            <a:ext cx="2160000" cy="216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6</a:t>
            </a: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a:solidFill>
                <a:schemeClr val="tx1"/>
              </a:solidFill>
            </a:endParaRPr>
          </a:p>
        </p:txBody>
      </p:sp>
      <p:sp>
        <p:nvSpPr>
          <p:cNvPr id="16" name="Rectangle 15"/>
          <p:cNvSpPr/>
          <p:nvPr/>
        </p:nvSpPr>
        <p:spPr>
          <a:xfrm>
            <a:off x="152400" y="6096000"/>
            <a:ext cx="8686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rPr>
              <a:t>2H+ </a:t>
            </a:r>
            <a:r>
              <a:rPr lang="ar-AE" sz="2400" dirty="0" smtClean="0">
                <a:solidFill>
                  <a:schemeClr val="tx1"/>
                </a:solidFill>
              </a:rPr>
              <a:t>	</a:t>
            </a:r>
            <a:r>
              <a:rPr lang="fr-FR" sz="2400" dirty="0" smtClean="0">
                <a:solidFill>
                  <a:schemeClr val="tx1"/>
                </a:solidFill>
              </a:rPr>
              <a:t>    +     O--   </a:t>
            </a:r>
            <a:r>
              <a:rPr lang="ar-AE" sz="2400" dirty="0" smtClean="0">
                <a:solidFill>
                  <a:schemeClr val="tx1"/>
                </a:solidFill>
              </a:rPr>
              <a:t>  	</a:t>
            </a:r>
            <a:r>
              <a:rPr lang="fr-FR" sz="2400" dirty="0" smtClean="0">
                <a:solidFill>
                  <a:schemeClr val="tx1"/>
                </a:solidFill>
              </a:rPr>
              <a:t> = H</a:t>
            </a:r>
            <a:r>
              <a:rPr lang="fr-FR" sz="800" dirty="0" smtClean="0">
                <a:solidFill>
                  <a:schemeClr val="tx1"/>
                </a:solidFill>
              </a:rPr>
              <a:t>2</a:t>
            </a:r>
            <a:r>
              <a:rPr lang="fr-FR" sz="2400" dirty="0" smtClean="0">
                <a:solidFill>
                  <a:schemeClr val="tx1"/>
                </a:solidFill>
              </a:rPr>
              <a:t>O </a:t>
            </a:r>
            <a:r>
              <a:rPr lang="ar-AE" sz="2400" dirty="0" smtClean="0">
                <a:solidFill>
                  <a:schemeClr val="tx1"/>
                </a:solidFill>
              </a:rPr>
              <a:t> الماء    </a:t>
            </a:r>
            <a:endParaRPr lang="en-GB" sz="2400" dirty="0">
              <a:solidFill>
                <a:schemeClr val="tx1"/>
              </a:solidFill>
            </a:endParaRPr>
          </a:p>
        </p:txBody>
      </p:sp>
      <p:sp>
        <p:nvSpPr>
          <p:cNvPr id="14" name="Oval 13"/>
          <p:cNvSpPr/>
          <p:nvPr/>
        </p:nvSpPr>
        <p:spPr>
          <a:xfrm>
            <a:off x="7560000" y="3960000"/>
            <a:ext cx="720000" cy="72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rPr>
              <a:t>H</a:t>
            </a:r>
            <a:endParaRPr lang="en-GB" sz="2000" dirty="0">
              <a:solidFill>
                <a:schemeClr val="tx1"/>
              </a:solidFill>
            </a:endParaRPr>
          </a:p>
        </p:txBody>
      </p:sp>
      <p:sp>
        <p:nvSpPr>
          <p:cNvPr id="17" name="Oval 16"/>
          <p:cNvSpPr/>
          <p:nvPr/>
        </p:nvSpPr>
        <p:spPr>
          <a:xfrm>
            <a:off x="7290000" y="3644270"/>
            <a:ext cx="1260000" cy="126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000" dirty="0" smtClean="0">
                <a:solidFill>
                  <a:schemeClr val="tx1"/>
                </a:solidFill>
              </a:rPr>
              <a:t>1</a:t>
            </a:r>
            <a:r>
              <a:rPr lang="en-GB" sz="2000" dirty="0" smtClean="0">
                <a:solidFill>
                  <a:schemeClr val="tx1"/>
                </a:solidFill>
              </a:rPr>
              <a:t> </a:t>
            </a: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p:txBody>
      </p:sp>
    </p:spTree>
    <p:extLst>
      <p:ext uri="{BB962C8B-B14F-4D97-AF65-F5344CB8AC3E}">
        <p14:creationId xmlns:p14="http://schemas.microsoft.com/office/powerpoint/2010/main" val="3213145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7" grpId="0" animBg="1"/>
      <p:bldP spid="9" grpId="0" animBg="1"/>
      <p:bldP spid="12" grpId="0" animBg="1"/>
      <p:bldP spid="13" grpId="0" animBg="1"/>
      <p:bldP spid="16" grpId="0" animBg="1"/>
      <p:bldP spid="14" grpId="0" animBg="1"/>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5292600" y="3810000"/>
            <a:ext cx="1260000" cy="126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2</a:t>
            </a: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p:txBody>
      </p:sp>
      <p:sp>
        <p:nvSpPr>
          <p:cNvPr id="2" name="Title 1"/>
          <p:cNvSpPr>
            <a:spLocks noGrp="1"/>
          </p:cNvSpPr>
          <p:nvPr>
            <p:ph type="title" idx="4294967295"/>
          </p:nvPr>
        </p:nvSpPr>
        <p:spPr>
          <a:xfrm>
            <a:off x="0" y="228600"/>
            <a:ext cx="8229600" cy="1143000"/>
          </a:xfrm>
        </p:spPr>
        <p:txBody>
          <a:bodyPr/>
          <a:lstStyle/>
          <a:p>
            <a:r>
              <a:rPr lang="ar-AE" dirty="0" smtClean="0">
                <a:solidFill>
                  <a:schemeClr val="tx2"/>
                </a:solidFill>
              </a:rPr>
              <a:t>كيف يتفاعل الأكسجين مع الكربون </a:t>
            </a:r>
            <a:endParaRPr lang="en-GB" dirty="0">
              <a:solidFill>
                <a:schemeClr val="tx2"/>
              </a:solidFill>
            </a:endParaRPr>
          </a:p>
        </p:txBody>
      </p:sp>
      <p:sp>
        <p:nvSpPr>
          <p:cNvPr id="4" name="Rectangle 3"/>
          <p:cNvSpPr/>
          <p:nvPr/>
        </p:nvSpPr>
        <p:spPr>
          <a:xfrm>
            <a:off x="838200" y="1447800"/>
            <a:ext cx="3276600" cy="1066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dirty="0" smtClean="0"/>
              <a:t>عدد إلكترونات الكربون : 6</a:t>
            </a:r>
          </a:p>
          <a:p>
            <a:pPr algn="ctr"/>
            <a:r>
              <a:rPr lang="en-GB" sz="2400" dirty="0" smtClean="0"/>
              <a:t>C</a:t>
            </a:r>
            <a:endParaRPr lang="en-GB" sz="2400" dirty="0"/>
          </a:p>
        </p:txBody>
      </p:sp>
      <p:sp>
        <p:nvSpPr>
          <p:cNvPr id="5" name="Rectangle 4"/>
          <p:cNvSpPr/>
          <p:nvPr/>
        </p:nvSpPr>
        <p:spPr>
          <a:xfrm>
            <a:off x="4322284" y="1447800"/>
            <a:ext cx="3276600" cy="1066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400" dirty="0" smtClean="0"/>
              <a:t>عدد إلكترونات الأكسجين : 8</a:t>
            </a:r>
          </a:p>
          <a:p>
            <a:pPr algn="ctr"/>
            <a:r>
              <a:rPr lang="fr-FR" sz="2400" dirty="0"/>
              <a:t>O</a:t>
            </a:r>
            <a:endParaRPr lang="en-GB" sz="2400" dirty="0"/>
          </a:p>
        </p:txBody>
      </p:sp>
      <p:sp>
        <p:nvSpPr>
          <p:cNvPr id="7" name="Oval 6"/>
          <p:cNvSpPr/>
          <p:nvPr/>
        </p:nvSpPr>
        <p:spPr>
          <a:xfrm>
            <a:off x="5562600" y="4112400"/>
            <a:ext cx="720000" cy="72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rPr>
              <a:t>O</a:t>
            </a:r>
            <a:endParaRPr lang="en-GB" sz="2000" dirty="0">
              <a:solidFill>
                <a:schemeClr val="tx1"/>
              </a:solidFill>
            </a:endParaRPr>
          </a:p>
        </p:txBody>
      </p:sp>
      <p:sp>
        <p:nvSpPr>
          <p:cNvPr id="9" name="Oval 8"/>
          <p:cNvSpPr/>
          <p:nvPr/>
        </p:nvSpPr>
        <p:spPr>
          <a:xfrm>
            <a:off x="1800000" y="3960000"/>
            <a:ext cx="720000" cy="72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C</a:t>
            </a:r>
            <a:endParaRPr lang="en-GB" sz="2000" dirty="0">
              <a:solidFill>
                <a:schemeClr val="tx1"/>
              </a:solidFill>
            </a:endParaRPr>
          </a:p>
        </p:txBody>
      </p:sp>
      <p:sp>
        <p:nvSpPr>
          <p:cNvPr id="12" name="Oval 11"/>
          <p:cNvSpPr/>
          <p:nvPr/>
        </p:nvSpPr>
        <p:spPr>
          <a:xfrm>
            <a:off x="1440000" y="3600000"/>
            <a:ext cx="1440000" cy="144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2</a:t>
            </a: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p:txBody>
      </p:sp>
      <p:sp>
        <p:nvSpPr>
          <p:cNvPr id="13" name="Oval 12"/>
          <p:cNvSpPr/>
          <p:nvPr/>
        </p:nvSpPr>
        <p:spPr>
          <a:xfrm>
            <a:off x="1080000" y="3270000"/>
            <a:ext cx="2160000" cy="216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4</a:t>
            </a: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a:solidFill>
                <a:schemeClr val="tx1"/>
              </a:solidFill>
            </a:endParaRPr>
          </a:p>
        </p:txBody>
      </p:sp>
      <p:sp>
        <p:nvSpPr>
          <p:cNvPr id="16" name="Rectangle 15"/>
          <p:cNvSpPr/>
          <p:nvPr/>
        </p:nvSpPr>
        <p:spPr>
          <a:xfrm>
            <a:off x="152400" y="6096000"/>
            <a:ext cx="86868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rPr>
              <a:t>2O--</a:t>
            </a:r>
            <a:r>
              <a:rPr lang="ar-AE" sz="2400" dirty="0" smtClean="0">
                <a:solidFill>
                  <a:schemeClr val="tx1"/>
                </a:solidFill>
              </a:rPr>
              <a:t>	</a:t>
            </a:r>
            <a:r>
              <a:rPr lang="fr-FR" sz="2400" dirty="0" smtClean="0">
                <a:solidFill>
                  <a:schemeClr val="tx1"/>
                </a:solidFill>
              </a:rPr>
              <a:t>    +     C++++   </a:t>
            </a:r>
            <a:r>
              <a:rPr lang="ar-AE" sz="2400" dirty="0" smtClean="0">
                <a:solidFill>
                  <a:schemeClr val="tx1"/>
                </a:solidFill>
              </a:rPr>
              <a:t>  	</a:t>
            </a:r>
            <a:r>
              <a:rPr lang="fr-FR" sz="2400" dirty="0" smtClean="0">
                <a:solidFill>
                  <a:schemeClr val="tx1"/>
                </a:solidFill>
              </a:rPr>
              <a:t> = CO</a:t>
            </a:r>
            <a:r>
              <a:rPr lang="fr-FR" sz="800" dirty="0" smtClean="0">
                <a:solidFill>
                  <a:schemeClr val="tx1"/>
                </a:solidFill>
              </a:rPr>
              <a:t>2</a:t>
            </a:r>
            <a:r>
              <a:rPr lang="fr-FR" sz="2400" dirty="0" smtClean="0">
                <a:solidFill>
                  <a:schemeClr val="tx1"/>
                </a:solidFill>
              </a:rPr>
              <a:t> </a:t>
            </a:r>
            <a:r>
              <a:rPr lang="ar-AE" sz="2400" smtClean="0">
                <a:solidFill>
                  <a:schemeClr val="tx1"/>
                </a:solidFill>
              </a:rPr>
              <a:t> ثاني أكسيد الكربون   </a:t>
            </a:r>
            <a:endParaRPr lang="en-GB" sz="2400" dirty="0">
              <a:solidFill>
                <a:schemeClr val="tx1"/>
              </a:solidFill>
            </a:endParaRPr>
          </a:p>
        </p:txBody>
      </p:sp>
      <p:sp>
        <p:nvSpPr>
          <p:cNvPr id="17" name="Oval 16"/>
          <p:cNvSpPr/>
          <p:nvPr/>
        </p:nvSpPr>
        <p:spPr>
          <a:xfrm>
            <a:off x="7290000" y="3644270"/>
            <a:ext cx="1260000" cy="126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2</a:t>
            </a: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p:txBody>
      </p:sp>
      <p:sp>
        <p:nvSpPr>
          <p:cNvPr id="15" name="Oval 14"/>
          <p:cNvSpPr/>
          <p:nvPr/>
        </p:nvSpPr>
        <p:spPr>
          <a:xfrm>
            <a:off x="5022600" y="3540000"/>
            <a:ext cx="1800000" cy="180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6</a:t>
            </a: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p:txBody>
      </p:sp>
      <p:sp>
        <p:nvSpPr>
          <p:cNvPr id="18" name="Oval 17"/>
          <p:cNvSpPr/>
          <p:nvPr/>
        </p:nvSpPr>
        <p:spPr>
          <a:xfrm>
            <a:off x="7020000" y="3374270"/>
            <a:ext cx="1800000" cy="180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solidFill>
                  <a:schemeClr val="tx1"/>
                </a:solidFill>
              </a:rPr>
              <a:t>6</a:t>
            </a: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a:p>
            <a:pPr algn="ctr"/>
            <a:endParaRPr lang="en-GB" sz="2000" dirty="0" smtClean="0">
              <a:solidFill>
                <a:schemeClr val="tx1"/>
              </a:solidFill>
            </a:endParaRPr>
          </a:p>
          <a:p>
            <a:pPr algn="ctr"/>
            <a:endParaRPr lang="en-GB" sz="2000" dirty="0">
              <a:solidFill>
                <a:schemeClr val="tx1"/>
              </a:solidFill>
            </a:endParaRPr>
          </a:p>
        </p:txBody>
      </p:sp>
      <p:sp>
        <p:nvSpPr>
          <p:cNvPr id="19" name="Oval 18"/>
          <p:cNvSpPr/>
          <p:nvPr/>
        </p:nvSpPr>
        <p:spPr>
          <a:xfrm>
            <a:off x="7560000" y="3904800"/>
            <a:ext cx="720000" cy="7200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rPr>
              <a:t>O</a:t>
            </a:r>
            <a:endParaRPr lang="en-GB" sz="2000" dirty="0">
              <a:solidFill>
                <a:schemeClr val="tx1"/>
              </a:solidFill>
            </a:endParaRPr>
          </a:p>
        </p:txBody>
      </p:sp>
    </p:spTree>
    <p:extLst>
      <p:ext uri="{BB962C8B-B14F-4D97-AF65-F5344CB8AC3E}">
        <p14:creationId xmlns:p14="http://schemas.microsoft.com/office/powerpoint/2010/main" val="151064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7" grpId="0" animBg="1"/>
      <p:bldP spid="9" grpId="0" animBg="1"/>
      <p:bldP spid="12" grpId="0" animBg="1"/>
      <p:bldP spid="13" grpId="0" animBg="1"/>
      <p:bldP spid="16" grpId="0" animBg="1"/>
      <p:bldP spid="17" grpId="0" animBg="1"/>
      <p:bldP spid="15" grpId="0" animBg="1"/>
      <p:bldP spid="18" grpId="0" animBg="1"/>
      <p:bldP spid="1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AE" dirty="0" smtClean="0"/>
              <a:t>الروابط الكيميائية </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1719324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الروابط الكيميائية </a:t>
            </a:r>
            <a:endParaRPr lang="en-GB" dirty="0">
              <a:solidFill>
                <a:schemeClr val="tx2"/>
              </a:solidFill>
            </a:endParaRPr>
          </a:p>
        </p:txBody>
      </p:sp>
      <p:sp>
        <p:nvSpPr>
          <p:cNvPr id="3" name="Content Placeholder 2"/>
          <p:cNvSpPr>
            <a:spLocks noGrp="1"/>
          </p:cNvSpPr>
          <p:nvPr>
            <p:ph idx="1"/>
          </p:nvPr>
        </p:nvSpPr>
        <p:spPr>
          <a:ln w="38100" cap="rnd">
            <a:solidFill>
              <a:schemeClr val="tx2"/>
            </a:solidFill>
          </a:ln>
        </p:spPr>
        <p:txBody>
          <a:bodyPr/>
          <a:lstStyle/>
          <a:p>
            <a:pPr algn="r" rtl="1"/>
            <a:r>
              <a:rPr lang="ar-AE" dirty="0" smtClean="0"/>
              <a:t>روابط أيونية </a:t>
            </a:r>
          </a:p>
          <a:p>
            <a:pPr algn="r" rtl="1"/>
            <a:r>
              <a:rPr lang="ar-AE" dirty="0" smtClean="0"/>
              <a:t>روابط تساهمية </a:t>
            </a:r>
            <a:endParaRPr lang="ar-AE" dirty="0"/>
          </a:p>
          <a:p>
            <a:pPr lvl="1" algn="r" rtl="1"/>
            <a:r>
              <a:rPr lang="ar-AE" dirty="0" smtClean="0"/>
              <a:t>روابط مركبات قطبية </a:t>
            </a:r>
          </a:p>
          <a:p>
            <a:pPr lvl="1" algn="r" rtl="1"/>
            <a:r>
              <a:rPr lang="ar-AE" smtClean="0"/>
              <a:t>روابط </a:t>
            </a:r>
            <a:r>
              <a:rPr lang="ar-AE" smtClean="0"/>
              <a:t>مركبات غير قطبية </a:t>
            </a:r>
          </a:p>
          <a:p>
            <a:pPr algn="r" rtl="1"/>
            <a:r>
              <a:rPr lang="ar-AE" dirty="0" smtClean="0"/>
              <a:t>روابط هيدروجينية </a:t>
            </a:r>
          </a:p>
          <a:p>
            <a:pPr algn="r" rtl="1"/>
            <a:r>
              <a:rPr lang="ar-AE" dirty="0" smtClean="0"/>
              <a:t>روابط معدنية </a:t>
            </a:r>
          </a:p>
        </p:txBody>
      </p:sp>
    </p:spTree>
    <p:extLst>
      <p:ext uri="{BB962C8B-B14F-4D97-AF65-F5344CB8AC3E}">
        <p14:creationId xmlns:p14="http://schemas.microsoft.com/office/powerpoint/2010/main" val="17532353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الروابط الكيميائية </a:t>
            </a:r>
            <a:endParaRPr lang="en-GB" dirty="0">
              <a:solidFill>
                <a:schemeClr val="tx2"/>
              </a:solidFill>
            </a:endParaRPr>
          </a:p>
        </p:txBody>
      </p:sp>
      <p:sp>
        <p:nvSpPr>
          <p:cNvPr id="3" name="Content Placeholder 2"/>
          <p:cNvSpPr>
            <a:spLocks noGrp="1"/>
          </p:cNvSpPr>
          <p:nvPr>
            <p:ph idx="1"/>
          </p:nvPr>
        </p:nvSpPr>
        <p:spPr>
          <a:ln w="38100" cap="rnd">
            <a:solidFill>
              <a:schemeClr val="tx2"/>
            </a:solidFill>
          </a:ln>
        </p:spPr>
        <p:txBody>
          <a:bodyPr/>
          <a:lstStyle/>
          <a:p>
            <a:pPr marL="0" indent="0" algn="just" rtl="1">
              <a:buNone/>
            </a:pPr>
            <a:endParaRPr lang="ar-AE" dirty="0" smtClean="0"/>
          </a:p>
          <a:p>
            <a:pPr marL="0" indent="0" algn="just" rtl="1">
              <a:buNone/>
            </a:pPr>
            <a:r>
              <a:rPr lang="ar-AE" b="1" dirty="0"/>
              <a:t>1-روابط أيونية </a:t>
            </a:r>
            <a:r>
              <a:rPr lang="en-GB" b="1" dirty="0"/>
              <a:t> Ionic bonds</a:t>
            </a:r>
            <a:r>
              <a:rPr lang="ar-AE" b="1" dirty="0"/>
              <a:t>:</a:t>
            </a:r>
            <a:endParaRPr lang="en-GB" dirty="0"/>
          </a:p>
          <a:p>
            <a:pPr algn="just" rtl="1"/>
            <a:r>
              <a:rPr lang="ar-AE" dirty="0"/>
              <a:t>-تنشأ هذه الروابط بين الذرات عندما تكون إحدى الذرات قادرة على جذب الكترونات ذرة أخرى . </a:t>
            </a:r>
            <a:endParaRPr lang="en-GB" dirty="0"/>
          </a:p>
          <a:p>
            <a:pPr algn="just" rtl="1"/>
            <a:r>
              <a:rPr lang="ar-AE" dirty="0"/>
              <a:t>-ذرات المعادن الفلزية هي التي تفقد الإلكترونات ،وذرات المعادن اللافلزية هي التي تكسب الإلكترونات.</a:t>
            </a:r>
            <a:endParaRPr lang="en-GB" dirty="0"/>
          </a:p>
          <a:p>
            <a:pPr algn="just" rtl="1"/>
            <a:r>
              <a:rPr lang="ar-AE" dirty="0"/>
              <a:t>-الروابط الأيونية تشكل مجموعة من الجزيئات ولا تشكل جزيئا موجودا بمفرده .</a:t>
            </a:r>
            <a:endParaRPr lang="en-GB" dirty="0"/>
          </a:p>
          <a:p>
            <a:pPr marL="0" indent="0" algn="just" rtl="1">
              <a:buNone/>
            </a:pPr>
            <a:endParaRPr lang="en-GB" dirty="0"/>
          </a:p>
        </p:txBody>
      </p:sp>
    </p:spTree>
    <p:extLst>
      <p:ext uri="{BB962C8B-B14F-4D97-AF65-F5344CB8AC3E}">
        <p14:creationId xmlns:p14="http://schemas.microsoft.com/office/powerpoint/2010/main" val="42393006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الروابط الكيميائية </a:t>
            </a:r>
            <a:endParaRPr lang="en-GB" dirty="0">
              <a:solidFill>
                <a:schemeClr val="tx2"/>
              </a:solidFill>
            </a:endParaRPr>
          </a:p>
        </p:txBody>
      </p:sp>
      <p:sp>
        <p:nvSpPr>
          <p:cNvPr id="3" name="Content Placeholder 2"/>
          <p:cNvSpPr>
            <a:spLocks noGrp="1"/>
          </p:cNvSpPr>
          <p:nvPr>
            <p:ph idx="1"/>
          </p:nvPr>
        </p:nvSpPr>
        <p:spPr>
          <a:ln w="38100" cap="rnd">
            <a:solidFill>
              <a:schemeClr val="tx2"/>
            </a:solidFill>
          </a:ln>
        </p:spPr>
        <p:txBody>
          <a:bodyPr/>
          <a:lstStyle/>
          <a:p>
            <a:pPr algn="just" rtl="1"/>
            <a:r>
              <a:rPr lang="ar-AE" b="1" dirty="0" smtClean="0"/>
              <a:t>خصائص </a:t>
            </a:r>
            <a:r>
              <a:rPr lang="ar-AE" b="1" dirty="0"/>
              <a:t>الروابط الأيونية :</a:t>
            </a:r>
            <a:endParaRPr lang="en-GB" dirty="0"/>
          </a:p>
          <a:p>
            <a:pPr marL="0" indent="0" algn="just" rtl="1">
              <a:buNone/>
            </a:pPr>
            <a:r>
              <a:rPr lang="ar-AE" dirty="0"/>
              <a:t>1-المركبات المكونة من روابط أيونية تذوب في المحاليل القطبية مثل الماء ولا تذوب في المحاليل غير القطبية .</a:t>
            </a:r>
            <a:endParaRPr lang="en-GB" dirty="0"/>
          </a:p>
          <a:p>
            <a:pPr marL="0" indent="0" algn="just" rtl="1">
              <a:buNone/>
            </a:pPr>
            <a:r>
              <a:rPr lang="ar-AE" dirty="0"/>
              <a:t>2-درجة انصهار المركبات المكونة من روابط أيونية عالية جدا نتيجة لقوة تلك الروابط .</a:t>
            </a:r>
            <a:endParaRPr lang="en-GB" dirty="0"/>
          </a:p>
          <a:p>
            <a:pPr marL="0" indent="0" algn="just" rtl="1">
              <a:buNone/>
            </a:pPr>
            <a:r>
              <a:rPr lang="ar-AE" dirty="0"/>
              <a:t>3-الروابط الأيونية تجعل جزيئات المادة جامدة .</a:t>
            </a:r>
            <a:endParaRPr lang="en-GB" dirty="0"/>
          </a:p>
          <a:p>
            <a:pPr marL="0" indent="0" algn="just" rtl="1">
              <a:buNone/>
            </a:pPr>
            <a:endParaRPr lang="en-GB" dirty="0"/>
          </a:p>
        </p:txBody>
      </p:sp>
    </p:spTree>
    <p:extLst>
      <p:ext uri="{BB962C8B-B14F-4D97-AF65-F5344CB8AC3E}">
        <p14:creationId xmlns:p14="http://schemas.microsoft.com/office/powerpoint/2010/main" val="39504075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a:bodyPr>
          <a:lstStyle/>
          <a:p>
            <a:pPr marL="0" indent="0" algn="r" rtl="1">
              <a:buNone/>
            </a:pPr>
            <a:r>
              <a:rPr lang="ar-SA" sz="2800" dirty="0" smtClean="0">
                <a:effectLst>
                  <a:outerShdw blurRad="38100" dist="38100" dir="2700000" algn="tl">
                    <a:srgbClr val="000000">
                      <a:alpha val="43137"/>
                    </a:srgbClr>
                  </a:outerShdw>
                </a:effectLst>
              </a:rPr>
              <a:t>يحدث تجاذب </a:t>
            </a:r>
            <a:r>
              <a:rPr lang="en-GB" sz="2800" dirty="0" smtClean="0">
                <a:effectLst>
                  <a:outerShdw blurRad="38100" dist="38100" dir="2700000" algn="tl">
                    <a:srgbClr val="000000">
                      <a:alpha val="43137"/>
                    </a:srgbClr>
                  </a:outerShdw>
                </a:effectLst>
              </a:rPr>
              <a:t>;</a:t>
            </a:r>
            <a:r>
              <a:rPr lang="ar-AE" sz="2800" dirty="0" smtClean="0">
                <a:effectLst>
                  <a:outerShdw blurRad="38100" dist="38100" dir="2700000" algn="tl">
                    <a:srgbClr val="000000">
                      <a:alpha val="43137"/>
                    </a:srgbClr>
                  </a:outerShdw>
                </a:effectLst>
              </a:rPr>
              <a:t>كهربي </a:t>
            </a:r>
            <a:r>
              <a:rPr lang="ar-SA" sz="2800" dirty="0" smtClean="0">
                <a:effectLst>
                  <a:outerShdw blurRad="38100" dist="38100" dir="2700000" algn="tl">
                    <a:srgbClr val="000000">
                      <a:alpha val="43137"/>
                    </a:srgbClr>
                  </a:outerShdw>
                </a:effectLst>
              </a:rPr>
              <a:t>بين أيون الصوديوم الموجب وأيون الكلور السالب وتنشأ </a:t>
            </a:r>
            <a:r>
              <a:rPr lang="en-GB" sz="2800" dirty="0" smtClean="0">
                <a:effectLst>
                  <a:outerShdw blurRad="38100" dist="38100" dir="2700000" algn="tl">
                    <a:srgbClr val="000000">
                      <a:alpha val="43137"/>
                    </a:srgbClr>
                  </a:outerShdw>
                </a:effectLst>
              </a:rPr>
              <a:t>)</a:t>
            </a:r>
            <a:r>
              <a:rPr lang="ar-SA" sz="2800" dirty="0" smtClean="0">
                <a:effectLst>
                  <a:outerShdw blurRad="38100" dist="38100" dir="2700000" algn="tl">
                    <a:srgbClr val="000000">
                      <a:alpha val="43137"/>
                    </a:srgbClr>
                  </a:outerShdw>
                </a:effectLst>
              </a:rPr>
              <a:t> رابطة أيونية</a:t>
            </a:r>
            <a:r>
              <a:rPr lang="en-GB" sz="2800" dirty="0">
                <a:effectLst>
                  <a:outerShdw blurRad="38100" dist="38100" dir="2700000" algn="tl">
                    <a:srgbClr val="000000">
                      <a:alpha val="43137"/>
                    </a:srgbClr>
                  </a:outerShdw>
                </a:effectLst>
              </a:rPr>
              <a:t>.</a:t>
            </a:r>
            <a:r>
              <a:rPr lang="en-GB" sz="2800" dirty="0" smtClean="0">
                <a:effectLst>
                  <a:outerShdw blurRad="38100" dist="38100" dir="2700000" algn="tl">
                    <a:srgbClr val="000000">
                      <a:alpha val="43137"/>
                    </a:srgbClr>
                  </a:outerShdw>
                </a:effectLst>
              </a:rPr>
              <a:t>( </a:t>
            </a:r>
            <a:endParaRPr lang="ar-AE" sz="2800" dirty="0" smtClean="0">
              <a:effectLst>
                <a:outerShdw blurRad="38100" dist="38100" dir="2700000" algn="tl">
                  <a:srgbClr val="000000">
                    <a:alpha val="43137"/>
                  </a:srgbClr>
                </a:outerShdw>
              </a:effectLst>
            </a:endParaRPr>
          </a:p>
          <a:p>
            <a:pPr marL="0" indent="0" algn="r" rtl="1">
              <a:buNone/>
            </a:pPr>
            <a:endParaRPr lang="en-US" b="1" dirty="0" smtClean="0">
              <a:solidFill>
                <a:srgbClr val="FF0000"/>
              </a:solidFill>
              <a:effectLst>
                <a:outerShdw blurRad="38100" dist="38100" dir="2700000" algn="tl">
                  <a:srgbClr val="000000">
                    <a:alpha val="43137"/>
                  </a:srgbClr>
                </a:outerShdw>
              </a:effectLst>
            </a:endParaRPr>
          </a:p>
          <a:p>
            <a:pPr>
              <a:buNone/>
            </a:pPr>
            <a:r>
              <a:rPr lang="en-GB" b="1" dirty="0" smtClean="0">
                <a:effectLst>
                  <a:outerShdw blurRad="38100" dist="38100" dir="2700000" algn="tl">
                    <a:srgbClr val="000000">
                      <a:alpha val="43137"/>
                    </a:srgbClr>
                  </a:outerShdw>
                </a:effectLst>
              </a:rPr>
              <a:t>    Na     </a:t>
            </a:r>
            <a:r>
              <a:rPr lang="en-US" b="1" dirty="0" smtClean="0">
                <a:effectLst>
                  <a:outerShdw blurRad="38100" dist="38100" dir="2700000" algn="tl">
                    <a:srgbClr val="000000">
                      <a:alpha val="43137"/>
                    </a:srgbClr>
                  </a:outerShdw>
                </a:effectLst>
              </a:rPr>
              <a:t>+     </a:t>
            </a:r>
            <a:r>
              <a:rPr lang="ar-AE" b="1"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CL                                             </a:t>
            </a:r>
            <a:r>
              <a:rPr lang="en-US" b="1" dirty="0" err="1" smtClean="0">
                <a:effectLst>
                  <a:outerShdw blurRad="38100" dist="38100" dir="2700000" algn="tl">
                    <a:srgbClr val="000000">
                      <a:alpha val="43137"/>
                    </a:srgbClr>
                  </a:outerShdw>
                </a:effectLst>
              </a:rPr>
              <a:t>NaCl</a:t>
            </a:r>
            <a:r>
              <a:rPr lang="en-US" b="1" dirty="0" smtClean="0">
                <a:effectLst>
                  <a:outerShdw blurRad="38100" dist="38100" dir="2700000" algn="tl">
                    <a:srgbClr val="000000">
                      <a:alpha val="43137"/>
                    </a:srgbClr>
                  </a:outerShdw>
                </a:effectLst>
              </a:rPr>
              <a:t>                    </a:t>
            </a:r>
            <a:endParaRPr lang="ar-SA" b="1" dirty="0" smtClean="0">
              <a:effectLst>
                <a:outerShdw blurRad="38100" dist="38100" dir="2700000" algn="tl">
                  <a:srgbClr val="000000">
                    <a:alpha val="43137"/>
                  </a:srgbClr>
                </a:outerShdw>
              </a:effectLst>
            </a:endParaRPr>
          </a:p>
          <a:p>
            <a:pPr>
              <a:buNone/>
            </a:pPr>
            <a:endParaRPr lang="ar-SA" b="1" dirty="0" smtClean="0">
              <a:solidFill>
                <a:srgbClr val="FF0000"/>
              </a:solidFill>
              <a:effectLst>
                <a:outerShdw blurRad="38100" dist="38100" dir="2700000" algn="tl">
                  <a:srgbClr val="000000">
                    <a:alpha val="43137"/>
                  </a:srgbClr>
                </a:outerShdw>
              </a:effectLst>
            </a:endParaRPr>
          </a:p>
          <a:p>
            <a:pPr>
              <a:buNone/>
            </a:pPr>
            <a:endParaRPr lang="ar-SA" b="1" dirty="0" smtClean="0">
              <a:solidFill>
                <a:srgbClr val="FF0000"/>
              </a:solidFill>
              <a:effectLst>
                <a:outerShdw blurRad="38100" dist="38100" dir="2700000" algn="tl">
                  <a:srgbClr val="000000">
                    <a:alpha val="43137"/>
                  </a:srgbClr>
                </a:outerShdw>
              </a:effectLst>
            </a:endParaRPr>
          </a:p>
        </p:txBody>
      </p:sp>
      <p:sp>
        <p:nvSpPr>
          <p:cNvPr id="4" name="Right Arrow 3"/>
          <p:cNvSpPr/>
          <p:nvPr/>
        </p:nvSpPr>
        <p:spPr>
          <a:xfrm>
            <a:off x="3810000" y="2133600"/>
            <a:ext cx="2743200" cy="228600"/>
          </a:xfrm>
          <a:prstGeom prst="rightArrow">
            <a:avLst/>
          </a:prstGeom>
          <a:solidFill>
            <a:schemeClr val="tx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5" name="U-Turn Arrow 4"/>
          <p:cNvSpPr/>
          <p:nvPr/>
        </p:nvSpPr>
        <p:spPr>
          <a:xfrm>
            <a:off x="1371600" y="1371600"/>
            <a:ext cx="990600" cy="381000"/>
          </a:xfrm>
          <a:prstGeom prst="utur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2286000" y="2438400"/>
            <a:ext cx="609600" cy="400110"/>
          </a:xfrm>
          <a:prstGeom prst="rect">
            <a:avLst/>
          </a:prstGeom>
          <a:noFill/>
        </p:spPr>
        <p:txBody>
          <a:bodyPr wrap="square" rtlCol="0">
            <a:spAutoFit/>
          </a:bodyPr>
          <a:lstStyle/>
          <a:p>
            <a:r>
              <a:rPr lang="ar-AE" sz="2000" b="1" dirty="0" smtClean="0">
                <a:effectLst>
                  <a:outerShdw blurRad="38100" dist="38100" dir="2700000" algn="tl">
                    <a:srgbClr val="000000">
                      <a:alpha val="43137"/>
                    </a:srgbClr>
                  </a:outerShdw>
                </a:effectLst>
              </a:rPr>
              <a:t>* *</a:t>
            </a:r>
            <a:endParaRPr lang="en-US" sz="2000" b="1" dirty="0">
              <a:effectLst>
                <a:outerShdw blurRad="38100" dist="38100" dir="2700000" algn="tl">
                  <a:srgbClr val="000000">
                    <a:alpha val="43137"/>
                  </a:srgbClr>
                </a:outerShdw>
              </a:effectLst>
            </a:endParaRPr>
          </a:p>
        </p:txBody>
      </p:sp>
      <p:sp>
        <p:nvSpPr>
          <p:cNvPr id="9" name="TextBox 8"/>
          <p:cNvSpPr txBox="1"/>
          <p:nvPr/>
        </p:nvSpPr>
        <p:spPr>
          <a:xfrm>
            <a:off x="1981200" y="1981200"/>
            <a:ext cx="284052" cy="400110"/>
          </a:xfrm>
          <a:prstGeom prst="rect">
            <a:avLst/>
          </a:prstGeom>
          <a:noFill/>
        </p:spPr>
        <p:txBody>
          <a:bodyPr wrap="none" rtlCol="0">
            <a:spAutoFit/>
          </a:bodyPr>
          <a:lstStyle/>
          <a:p>
            <a:r>
              <a:rPr lang="ar-AE" sz="2000" b="1" dirty="0">
                <a:effectLst>
                  <a:outerShdw blurRad="38100" dist="38100" dir="2700000" algn="tl">
                    <a:srgbClr val="000000">
                      <a:alpha val="43137"/>
                    </a:srgbClr>
                  </a:outerShdw>
                </a:effectLst>
              </a:rPr>
              <a:t>*</a:t>
            </a:r>
            <a:endParaRPr lang="en-US" sz="2000" b="1" dirty="0" smtClean="0">
              <a:effectLst>
                <a:outerShdw blurRad="38100" dist="38100" dir="2700000" algn="tl">
                  <a:srgbClr val="000000">
                    <a:alpha val="43137"/>
                  </a:srgbClr>
                </a:outerShdw>
              </a:effectLst>
            </a:endParaRPr>
          </a:p>
        </p:txBody>
      </p:sp>
      <p:sp>
        <p:nvSpPr>
          <p:cNvPr id="10" name="TextBox 9"/>
          <p:cNvSpPr txBox="1"/>
          <p:nvPr/>
        </p:nvSpPr>
        <p:spPr>
          <a:xfrm>
            <a:off x="2438400" y="1600200"/>
            <a:ext cx="533400" cy="461665"/>
          </a:xfrm>
          <a:prstGeom prst="rect">
            <a:avLst/>
          </a:prstGeom>
          <a:noFill/>
        </p:spPr>
        <p:txBody>
          <a:bodyPr wrap="square" rtlCol="0">
            <a:spAutoFit/>
          </a:bodyPr>
          <a:lstStyle/>
          <a:p>
            <a:r>
              <a:rPr lang="ar-AE" sz="2400" b="1" dirty="0" smtClean="0">
                <a:effectLst>
                  <a:outerShdw blurRad="38100" dist="38100" dir="2700000" algn="tl">
                    <a:srgbClr val="000000">
                      <a:alpha val="43137"/>
                    </a:srgbClr>
                  </a:outerShdw>
                </a:effectLst>
              </a:rPr>
              <a:t>*</a:t>
            </a:r>
            <a:r>
              <a:rPr lang="en-US" sz="2400" b="1" dirty="0" smtClean="0">
                <a:effectLst>
                  <a:outerShdw blurRad="38100" dist="38100" dir="2700000" algn="tl">
                    <a:srgbClr val="000000">
                      <a:alpha val="43137"/>
                    </a:srgbClr>
                  </a:outerShdw>
                </a:effectLst>
              </a:rPr>
              <a:t> </a:t>
            </a:r>
            <a:r>
              <a:rPr lang="ar-AE" sz="2400" b="1" dirty="0" smtClean="0">
                <a:effectLst>
                  <a:outerShdw blurRad="38100" dist="38100" dir="2700000" algn="tl">
                    <a:srgbClr val="000000">
                      <a:alpha val="43137"/>
                    </a:srgbClr>
                  </a:outerShdw>
                </a:effectLst>
              </a:rPr>
              <a:t>*</a:t>
            </a:r>
            <a:endParaRPr lang="en-US" sz="2400" b="1" dirty="0">
              <a:effectLst>
                <a:outerShdw blurRad="38100" dist="38100" dir="2700000" algn="tl">
                  <a:srgbClr val="000000">
                    <a:alpha val="43137"/>
                  </a:srgbClr>
                </a:outerShdw>
              </a:effectLst>
            </a:endParaRPr>
          </a:p>
        </p:txBody>
      </p:sp>
      <p:sp>
        <p:nvSpPr>
          <p:cNvPr id="11" name="TextBox 10"/>
          <p:cNvSpPr txBox="1"/>
          <p:nvPr/>
        </p:nvSpPr>
        <p:spPr>
          <a:xfrm>
            <a:off x="2929128" y="1831032"/>
            <a:ext cx="304800" cy="707886"/>
          </a:xfrm>
          <a:prstGeom prst="rect">
            <a:avLst/>
          </a:prstGeom>
          <a:noFill/>
        </p:spPr>
        <p:txBody>
          <a:bodyPr wrap="square" rtlCol="0">
            <a:spAutoFit/>
          </a:bodyPr>
          <a:lstStyle/>
          <a:p>
            <a:r>
              <a:rPr lang="ar-AE" sz="2000" b="1" dirty="0" smtClean="0">
                <a:effectLst>
                  <a:outerShdw blurRad="38100" dist="38100" dir="2700000" algn="tl">
                    <a:srgbClr val="000000">
                      <a:alpha val="43137"/>
                    </a:srgbClr>
                  </a:outerShdw>
                </a:effectLst>
              </a:rPr>
              <a:t>*</a:t>
            </a:r>
            <a:endParaRPr lang="en-US" sz="2000" b="1" dirty="0" smtClean="0">
              <a:effectLst>
                <a:outerShdw blurRad="38100" dist="38100" dir="2700000" algn="tl">
                  <a:srgbClr val="000000">
                    <a:alpha val="43137"/>
                  </a:srgbClr>
                </a:outerShdw>
              </a:effectLst>
            </a:endParaRPr>
          </a:p>
          <a:p>
            <a:r>
              <a:rPr lang="ar-AE" sz="2000" b="1" dirty="0" smtClean="0">
                <a:effectLst>
                  <a:outerShdw blurRad="38100" dist="38100" dir="2700000" algn="tl">
                    <a:srgbClr val="000000">
                      <a:alpha val="43137"/>
                    </a:srgbClr>
                  </a:outerShdw>
                </a:effectLst>
              </a:rPr>
              <a:t>*</a:t>
            </a:r>
            <a:endParaRPr lang="en-US" sz="2000" b="1" dirty="0">
              <a:effectLst>
                <a:outerShdw blurRad="38100" dist="38100" dir="2700000" algn="tl">
                  <a:srgbClr val="000000">
                    <a:alpha val="43137"/>
                  </a:srgbClr>
                </a:outerShdw>
              </a:effectLst>
            </a:endParaRPr>
          </a:p>
        </p:txBody>
      </p:sp>
      <p:sp>
        <p:nvSpPr>
          <p:cNvPr id="12" name="TextBox 11"/>
          <p:cNvSpPr txBox="1"/>
          <p:nvPr/>
        </p:nvSpPr>
        <p:spPr>
          <a:xfrm>
            <a:off x="1219200" y="1752600"/>
            <a:ext cx="304800" cy="492443"/>
          </a:xfrm>
          <a:prstGeom prst="rect">
            <a:avLst/>
          </a:prstGeom>
          <a:noFill/>
        </p:spPr>
        <p:txBody>
          <a:bodyPr wrap="square" rtlCol="0">
            <a:spAutoFit/>
          </a:bodyPr>
          <a:lstStyle/>
          <a:p>
            <a:r>
              <a:rPr lang="en-US" sz="2600" b="1" dirty="0" smtClean="0">
                <a:effectLst>
                  <a:outerShdw blurRad="38100" dist="38100" dir="2700000" algn="tl">
                    <a:srgbClr val="000000">
                      <a:alpha val="43137"/>
                    </a:srgbClr>
                  </a:outerShdw>
                </a:effectLst>
              </a:rPr>
              <a:t>*</a:t>
            </a:r>
            <a:endParaRPr lang="en-US" sz="2600" b="1" dirty="0">
              <a:effectLst>
                <a:outerShdw blurRad="38100" dist="38100" dir="2700000" algn="tl">
                  <a:srgbClr val="000000">
                    <a:alpha val="43137"/>
                  </a:srgbClr>
                </a:outerShdw>
              </a:effectLst>
            </a:endParaRPr>
          </a:p>
        </p:txBody>
      </p:sp>
      <p:sp>
        <p:nvSpPr>
          <p:cNvPr id="13" name="TextBox 12"/>
          <p:cNvSpPr txBox="1"/>
          <p:nvPr/>
        </p:nvSpPr>
        <p:spPr>
          <a:xfrm>
            <a:off x="304800" y="2819400"/>
            <a:ext cx="2895600" cy="400110"/>
          </a:xfrm>
          <a:prstGeom prst="rect">
            <a:avLst/>
          </a:prstGeom>
          <a:noFill/>
        </p:spPr>
        <p:txBody>
          <a:bodyPr wrap="square" rtlCol="0">
            <a:spAutoFit/>
          </a:bodyPr>
          <a:lstStyle/>
          <a:p>
            <a:pPr algn="r" rtl="1"/>
            <a:r>
              <a:rPr lang="ar-SA" sz="2000" b="1" dirty="0" smtClean="0">
                <a:solidFill>
                  <a:schemeClr val="tx2"/>
                </a:solidFill>
                <a:effectLst>
                  <a:outerShdw blurRad="38100" dist="38100" dir="2700000" algn="tl">
                    <a:srgbClr val="000000">
                      <a:alpha val="43137"/>
                    </a:srgbClr>
                  </a:outerShdw>
                </a:effectLst>
              </a:rPr>
              <a:t>ذرة كلور             ذرة صوديوم</a:t>
            </a:r>
            <a:endParaRPr lang="en-US" sz="2000" b="1" dirty="0">
              <a:solidFill>
                <a:schemeClr val="tx2"/>
              </a:solidFill>
              <a:effectLst>
                <a:outerShdw blurRad="38100" dist="38100" dir="2700000" algn="tl">
                  <a:srgbClr val="000000">
                    <a:alpha val="43137"/>
                  </a:srgbClr>
                </a:outerShdw>
              </a:effectLst>
            </a:endParaRPr>
          </a:p>
        </p:txBody>
      </p:sp>
      <p:sp>
        <p:nvSpPr>
          <p:cNvPr id="14" name="TextBox 13"/>
          <p:cNvSpPr txBox="1"/>
          <p:nvPr/>
        </p:nvSpPr>
        <p:spPr>
          <a:xfrm>
            <a:off x="5562600" y="2743200"/>
            <a:ext cx="3048000" cy="461665"/>
          </a:xfrm>
          <a:prstGeom prst="rect">
            <a:avLst/>
          </a:prstGeom>
          <a:noFill/>
        </p:spPr>
        <p:txBody>
          <a:bodyPr wrap="square" rtlCol="0">
            <a:spAutoFit/>
          </a:bodyPr>
          <a:lstStyle/>
          <a:p>
            <a:pPr algn="r" rtl="1"/>
            <a:r>
              <a:rPr lang="ar-SA" sz="2400" b="1" dirty="0" smtClean="0">
                <a:solidFill>
                  <a:schemeClr val="tx2"/>
                </a:solidFill>
                <a:effectLst>
                  <a:outerShdw blurRad="38100" dist="38100" dir="2700000" algn="tl">
                    <a:srgbClr val="000000">
                      <a:alpha val="43137"/>
                    </a:srgbClr>
                  </a:outerShdw>
                </a:effectLst>
              </a:rPr>
              <a:t>جزئ كلوريد الصوديوم</a:t>
            </a:r>
            <a:endParaRPr lang="en-US" sz="2400" b="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082024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الروابط الكيميائية </a:t>
            </a:r>
            <a:endParaRPr lang="en-GB" dirty="0">
              <a:solidFill>
                <a:schemeClr val="tx2"/>
              </a:solidFill>
            </a:endParaRPr>
          </a:p>
        </p:txBody>
      </p:sp>
      <p:sp>
        <p:nvSpPr>
          <p:cNvPr id="3" name="Content Placeholder 2"/>
          <p:cNvSpPr>
            <a:spLocks noGrp="1"/>
          </p:cNvSpPr>
          <p:nvPr>
            <p:ph idx="1"/>
          </p:nvPr>
        </p:nvSpPr>
        <p:spPr>
          <a:ln w="38100" cap="rnd">
            <a:solidFill>
              <a:schemeClr val="tx2"/>
            </a:solidFill>
          </a:ln>
        </p:spPr>
        <p:txBody>
          <a:bodyPr>
            <a:normAutofit lnSpcReduction="10000"/>
          </a:bodyPr>
          <a:lstStyle/>
          <a:p>
            <a:pPr marL="0" indent="0" algn="just" rtl="1">
              <a:buNone/>
            </a:pPr>
            <a:r>
              <a:rPr lang="ar-AE" b="1" dirty="0"/>
              <a:t>2-روابط تساهمية </a:t>
            </a:r>
            <a:r>
              <a:rPr lang="en-GB" b="1" dirty="0"/>
              <a:t> Covalent bonds</a:t>
            </a:r>
            <a:r>
              <a:rPr lang="ar-AE" b="1" dirty="0"/>
              <a:t>:</a:t>
            </a:r>
            <a:endParaRPr lang="en-GB" dirty="0"/>
          </a:p>
          <a:p>
            <a:pPr algn="just" rtl="1"/>
            <a:r>
              <a:rPr lang="ar-AE" dirty="0"/>
              <a:t>تنشأ هذه الروابط عندما لا تستطيع إحدى ذرات المركب جذب إلكترونات ذرة أخرى إليها ،فتشترك الذرتان في زوج أو أكثر من زوج من الإلكترونات ،دون أن تفقد الذرات أي من إلكتروناتها </a:t>
            </a:r>
            <a:r>
              <a:rPr lang="ar-AE" dirty="0" smtClean="0"/>
              <a:t>.</a:t>
            </a:r>
          </a:p>
          <a:p>
            <a:pPr algn="just" rtl="1"/>
            <a:r>
              <a:rPr lang="ar-AE" dirty="0"/>
              <a:t>*قد توجد الروابط التساهمية جزيئا واحدا موجودا بمفرده مثل جزيء الجلوكوز </a:t>
            </a:r>
            <a:r>
              <a:rPr lang="en-GB" dirty="0" smtClean="0"/>
              <a:t>C6H12O6</a:t>
            </a:r>
            <a:endParaRPr lang="ar-AE" dirty="0" smtClean="0"/>
          </a:p>
          <a:p>
            <a:pPr algn="just" rtl="1"/>
            <a:r>
              <a:rPr lang="ar-AE" dirty="0" smtClean="0"/>
              <a:t>يرمز للروابط التساهمية بعدد الالكترونات المشتركة . </a:t>
            </a:r>
            <a:endParaRPr lang="fr-FR" dirty="0" smtClean="0"/>
          </a:p>
          <a:p>
            <a:pPr algn="just" rtl="1"/>
            <a:r>
              <a:rPr lang="fr-FR" dirty="0" smtClean="0"/>
              <a:t>H-H                 O=O           </a:t>
            </a:r>
            <a:endParaRPr lang="en-GB" dirty="0"/>
          </a:p>
          <a:p>
            <a:pPr algn="just" rtl="1"/>
            <a:endParaRPr lang="ar-AE" dirty="0" smtClean="0"/>
          </a:p>
          <a:p>
            <a:pPr algn="just" rtl="1"/>
            <a:endParaRPr lang="en-GB" dirty="0"/>
          </a:p>
          <a:p>
            <a:pPr marL="0" indent="0" algn="just" rtl="1">
              <a:buNone/>
            </a:pPr>
            <a:endParaRPr lang="en-GB" dirty="0"/>
          </a:p>
        </p:txBody>
      </p:sp>
    </p:spTree>
    <p:extLst>
      <p:ext uri="{BB962C8B-B14F-4D97-AF65-F5344CB8AC3E}">
        <p14:creationId xmlns:p14="http://schemas.microsoft.com/office/powerpoint/2010/main" val="164380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t>صيغة كتابة الروابط الهيدروجينية </a:t>
            </a:r>
            <a:endParaRPr lang="en-GB" dirty="0"/>
          </a:p>
        </p:txBody>
      </p:sp>
      <p:sp>
        <p:nvSpPr>
          <p:cNvPr id="3" name="Content Placeholder 2"/>
          <p:cNvSpPr>
            <a:spLocks noGrp="1"/>
          </p:cNvSpPr>
          <p:nvPr>
            <p:ph idx="1"/>
          </p:nvPr>
        </p:nvSpPr>
        <p:spPr/>
        <p:txBody>
          <a:bodyPr>
            <a:normAutofit/>
          </a:bodyPr>
          <a:lstStyle/>
          <a:p>
            <a:pPr marL="0" indent="0" algn="ctr">
              <a:buNone/>
            </a:pPr>
            <a:r>
              <a:rPr lang="fr-FR" sz="6000" dirty="0" smtClean="0"/>
              <a:t>H  </a:t>
            </a:r>
            <a:r>
              <a:rPr lang="fr-FR" sz="6000" dirty="0" err="1" smtClean="0"/>
              <a:t>H</a:t>
            </a:r>
            <a:r>
              <a:rPr lang="fr-FR" sz="6000" dirty="0" smtClean="0"/>
              <a:t>     </a:t>
            </a:r>
            <a:r>
              <a:rPr lang="fr-FR" sz="6000" dirty="0" err="1" smtClean="0"/>
              <a:t>H</a:t>
            </a:r>
            <a:r>
              <a:rPr lang="fr-FR" sz="6000" dirty="0" smtClean="0"/>
              <a:t>       </a:t>
            </a:r>
            <a:r>
              <a:rPr lang="fr-FR" sz="6000" dirty="0" err="1" smtClean="0"/>
              <a:t>H</a:t>
            </a:r>
            <a:endParaRPr lang="fr-FR" sz="6000" dirty="0" smtClean="0"/>
          </a:p>
          <a:p>
            <a:pPr marL="0" indent="0" algn="ctr">
              <a:buNone/>
            </a:pPr>
            <a:endParaRPr lang="fr-FR" sz="6000" dirty="0" smtClean="0"/>
          </a:p>
          <a:p>
            <a:pPr marL="0" indent="0" algn="ctr">
              <a:buNone/>
            </a:pPr>
            <a:r>
              <a:rPr lang="fr-FR" sz="6000" dirty="0"/>
              <a:t> </a:t>
            </a:r>
            <a:r>
              <a:rPr lang="fr-FR" sz="6000" dirty="0" smtClean="0"/>
              <a:t>     O     </a:t>
            </a:r>
            <a:r>
              <a:rPr lang="fr-FR" sz="6000" dirty="0" err="1" smtClean="0"/>
              <a:t>O</a:t>
            </a:r>
            <a:r>
              <a:rPr lang="fr-FR" sz="6000" dirty="0" smtClean="0"/>
              <a:t>            </a:t>
            </a:r>
            <a:r>
              <a:rPr lang="fr-FR" sz="6000" dirty="0" err="1" smtClean="0"/>
              <a:t>O</a:t>
            </a:r>
            <a:r>
              <a:rPr lang="fr-FR" sz="6000" dirty="0" smtClean="0"/>
              <a:t>       </a:t>
            </a:r>
            <a:r>
              <a:rPr lang="fr-FR" sz="6000" dirty="0" err="1" smtClean="0"/>
              <a:t>O</a:t>
            </a:r>
            <a:endParaRPr lang="fr-FR" sz="6000" dirty="0" smtClean="0"/>
          </a:p>
          <a:p>
            <a:pPr marL="0" indent="0" algn="ctr">
              <a:buNone/>
            </a:pPr>
            <a:endParaRPr lang="fr-FR" sz="6000" dirty="0"/>
          </a:p>
          <a:p>
            <a:pPr marL="0" indent="0" algn="ctr">
              <a:buNone/>
            </a:pPr>
            <a:endParaRPr lang="en-GB" sz="6000" dirty="0"/>
          </a:p>
        </p:txBody>
      </p:sp>
      <p:sp>
        <p:nvSpPr>
          <p:cNvPr id="4" name="Oval 3"/>
          <p:cNvSpPr/>
          <p:nvPr/>
        </p:nvSpPr>
        <p:spPr>
          <a:xfrm>
            <a:off x="2971800" y="1828800"/>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2966258" y="2227118"/>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2590800" y="4114800"/>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2895600" y="4162598"/>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2895600" y="1828800"/>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2571404" y="4426527"/>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2840181" y="4540827"/>
            <a:ext cx="1524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5181600" y="2057400"/>
            <a:ext cx="838200" cy="1697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6705600" y="4371109"/>
            <a:ext cx="838200" cy="1697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6705600" y="4059382"/>
            <a:ext cx="838200" cy="1697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591371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a:scene3d>
            <a:camera prst="obliqueBottomRight"/>
            <a:lightRig rig="threePt" dir="t"/>
          </a:scene3d>
        </p:spPr>
        <p:style>
          <a:lnRef idx="1">
            <a:schemeClr val="accent3"/>
          </a:lnRef>
          <a:fillRef idx="2">
            <a:schemeClr val="accent3"/>
          </a:fillRef>
          <a:effectRef idx="1">
            <a:schemeClr val="accent3"/>
          </a:effectRef>
          <a:fontRef idx="minor">
            <a:schemeClr val="dk1"/>
          </a:fontRef>
        </p:style>
        <p:txBody>
          <a:bodyPr/>
          <a:lstStyle/>
          <a:p>
            <a:pPr algn="r" rtl="1"/>
            <a:r>
              <a:rPr lang="ar-SA" b="1" u="sng" dirty="0" smtClean="0">
                <a:solidFill>
                  <a:srgbClr val="FF0000"/>
                </a:solidFill>
                <a:effectLst>
                  <a:outerShdw blurRad="38100" dist="38100" dir="2700000" algn="tl">
                    <a:srgbClr val="000000">
                      <a:alpha val="43137"/>
                    </a:srgbClr>
                  </a:outerShdw>
                </a:effectLst>
              </a:rPr>
              <a:t>مثال :</a:t>
            </a:r>
            <a:r>
              <a:rPr lang="ar-SA" b="1" dirty="0" smtClean="0">
                <a:solidFill>
                  <a:srgbClr val="FF0000"/>
                </a:solidFill>
                <a:effectLst>
                  <a:outerShdw blurRad="38100" dist="38100" dir="2700000" algn="tl">
                    <a:srgbClr val="000000">
                      <a:alpha val="43137"/>
                    </a:srgbClr>
                  </a:outerShdw>
                </a:effectLst>
              </a:rPr>
              <a:t> </a:t>
            </a:r>
            <a:r>
              <a:rPr lang="ar-SA" sz="2800" b="1" dirty="0" smtClean="0">
                <a:solidFill>
                  <a:srgbClr val="0033CC"/>
                </a:solidFill>
                <a:effectLst>
                  <a:outerShdw blurRad="38100" dist="38100" dir="2700000" algn="tl">
                    <a:srgbClr val="000000">
                      <a:alpha val="43137"/>
                    </a:srgbClr>
                  </a:outerShdw>
                </a:effectLst>
              </a:rPr>
              <a:t>تكون رابطة تساهمية أحادية بين ذرتين من عنصرين مختلفين لينتج جز</a:t>
            </a:r>
            <a:r>
              <a:rPr lang="ar-AE" sz="2800" b="1" dirty="0" smtClean="0">
                <a:solidFill>
                  <a:srgbClr val="0033CC"/>
                </a:solidFill>
                <a:effectLst>
                  <a:outerShdw blurRad="38100" dist="38100" dir="2700000" algn="tl">
                    <a:srgbClr val="000000">
                      <a:alpha val="43137"/>
                    </a:srgbClr>
                  </a:outerShdw>
                </a:effectLst>
              </a:rPr>
              <a:t>يء </a:t>
            </a:r>
            <a:r>
              <a:rPr lang="ar-SA" sz="2800" b="1" dirty="0" smtClean="0">
                <a:solidFill>
                  <a:srgbClr val="0033CC"/>
                </a:solidFill>
                <a:effectLst>
                  <a:outerShdw blurRad="38100" dist="38100" dir="2700000" algn="tl">
                    <a:srgbClr val="000000">
                      <a:alpha val="43137"/>
                    </a:srgbClr>
                  </a:outerShdw>
                </a:effectLst>
              </a:rPr>
              <a:t> مركب جديد كما يحدث عند إرتباط ذرة هيدروجين مع ذرة كلور لتكوين جز</a:t>
            </a:r>
            <a:r>
              <a:rPr lang="ar-AE" sz="2800" b="1" dirty="0" smtClean="0">
                <a:solidFill>
                  <a:srgbClr val="0033CC"/>
                </a:solidFill>
                <a:effectLst>
                  <a:outerShdw blurRad="38100" dist="38100" dir="2700000" algn="tl">
                    <a:srgbClr val="000000">
                      <a:alpha val="43137"/>
                    </a:srgbClr>
                  </a:outerShdw>
                </a:effectLst>
              </a:rPr>
              <a:t>يء</a:t>
            </a:r>
            <a:r>
              <a:rPr lang="ar-SA" sz="2800" b="1" dirty="0" smtClean="0">
                <a:solidFill>
                  <a:srgbClr val="0033CC"/>
                </a:solidFill>
                <a:effectLst>
                  <a:outerShdw blurRad="38100" dist="38100" dir="2700000" algn="tl">
                    <a:srgbClr val="000000">
                      <a:alpha val="43137"/>
                    </a:srgbClr>
                  </a:outerShdw>
                </a:effectLst>
              </a:rPr>
              <a:t> </a:t>
            </a:r>
            <a:r>
              <a:rPr lang="ar-AE" sz="2800" b="1" dirty="0" smtClean="0">
                <a:solidFill>
                  <a:srgbClr val="0033CC"/>
                </a:solidFill>
                <a:effectLst>
                  <a:outerShdw blurRad="38100" dist="38100" dir="2700000" algn="tl">
                    <a:srgbClr val="000000">
                      <a:alpha val="43137"/>
                    </a:srgbClr>
                  </a:outerShdw>
                </a:effectLst>
              </a:rPr>
              <a:t>الهيدروكلوريد.</a:t>
            </a:r>
            <a:r>
              <a:rPr lang="ar-SA" sz="2800" b="1" dirty="0" smtClean="0">
                <a:solidFill>
                  <a:srgbClr val="0033CC"/>
                </a:solidFill>
                <a:effectLst>
                  <a:outerShdw blurRad="38100" dist="38100" dir="2700000" algn="tl">
                    <a:srgbClr val="000000">
                      <a:alpha val="43137"/>
                    </a:srgbClr>
                  </a:outerShdw>
                </a:effectLst>
              </a:rPr>
              <a:t> </a:t>
            </a:r>
            <a:r>
              <a:rPr lang="ar-SA" sz="2800" b="1" dirty="0" smtClean="0">
                <a:solidFill>
                  <a:srgbClr val="FF0000"/>
                </a:solidFill>
                <a:effectLst>
                  <a:outerShdw blurRad="38100" dist="38100" dir="2700000" algn="tl">
                    <a:srgbClr val="000000">
                      <a:alpha val="43137"/>
                    </a:srgbClr>
                  </a:outerShdw>
                </a:effectLst>
              </a:rPr>
              <a:t>. </a:t>
            </a:r>
          </a:p>
          <a:p>
            <a:pPr algn="l"/>
            <a:endParaRPr lang="ar-SA" sz="2800" b="1" dirty="0" smtClean="0">
              <a:solidFill>
                <a:srgbClr val="FF0000"/>
              </a:solidFill>
              <a:effectLst>
                <a:outerShdw blurRad="38100" dist="38100" dir="2700000" algn="tl">
                  <a:srgbClr val="000000">
                    <a:alpha val="43137"/>
                  </a:srgbClr>
                </a:outerShdw>
              </a:effectLst>
            </a:endParaRPr>
          </a:p>
          <a:p>
            <a:pPr>
              <a:buNone/>
            </a:pPr>
            <a:endParaRPr lang="ar-SA" sz="2800" b="1" dirty="0" smtClean="0">
              <a:solidFill>
                <a:srgbClr val="FF0000"/>
              </a:solidFill>
              <a:effectLst>
                <a:outerShdw blurRad="38100" dist="38100" dir="2700000" algn="tl">
                  <a:srgbClr val="000000">
                    <a:alpha val="43137"/>
                  </a:srgbClr>
                </a:outerShdw>
              </a:effectLst>
            </a:endParaRPr>
          </a:p>
          <a:p>
            <a:pPr algn="l">
              <a:buNone/>
            </a:pPr>
            <a:r>
              <a:rPr lang="en-US" sz="2800" b="1" dirty="0" smtClean="0">
                <a:solidFill>
                  <a:srgbClr val="FF0000"/>
                </a:solidFill>
                <a:effectLst>
                  <a:outerShdw blurRad="38100" dist="38100" dir="2700000" algn="tl">
                    <a:srgbClr val="000000">
                      <a:alpha val="43137"/>
                    </a:srgbClr>
                  </a:outerShdw>
                </a:effectLst>
              </a:rPr>
              <a:t>  H        +      CL       </a:t>
            </a:r>
            <a:r>
              <a:rPr lang="ar-SA" sz="2800" b="1" dirty="0" smtClean="0">
                <a:solidFill>
                  <a:srgbClr val="FF0000"/>
                </a:solidFill>
                <a:effectLst>
                  <a:outerShdw blurRad="38100" dist="38100" dir="2700000" algn="tl">
                    <a:srgbClr val="000000">
                      <a:alpha val="43137"/>
                    </a:srgbClr>
                  </a:outerShdw>
                </a:effectLst>
              </a:rPr>
              <a:t>         </a:t>
            </a:r>
            <a:r>
              <a:rPr lang="en-US" sz="2800" b="1" dirty="0" smtClean="0">
                <a:solidFill>
                  <a:srgbClr val="FF0000"/>
                </a:solidFill>
                <a:effectLst>
                  <a:outerShdw blurRad="38100" dist="38100" dir="2700000" algn="tl">
                    <a:srgbClr val="000000">
                      <a:alpha val="43137"/>
                    </a:srgbClr>
                  </a:outerShdw>
                </a:effectLst>
              </a:rPr>
              <a:t>  </a:t>
            </a:r>
            <a:r>
              <a:rPr lang="ar-SA" sz="2800" b="1" dirty="0" smtClean="0">
                <a:solidFill>
                  <a:srgbClr val="FF0000"/>
                </a:solidFill>
                <a:effectLst>
                  <a:outerShdw blurRad="38100" dist="38100" dir="2700000" algn="tl">
                    <a:srgbClr val="000000">
                      <a:alpha val="43137"/>
                    </a:srgbClr>
                  </a:outerShdw>
                </a:effectLst>
              </a:rPr>
              <a:t>   </a:t>
            </a:r>
            <a:r>
              <a:rPr lang="en-US" sz="2800" b="1" dirty="0" smtClean="0">
                <a:solidFill>
                  <a:srgbClr val="FF0000"/>
                </a:solidFill>
                <a:effectLst>
                  <a:outerShdw blurRad="38100" dist="38100" dir="2700000" algn="tl">
                    <a:srgbClr val="000000">
                      <a:alpha val="43137"/>
                    </a:srgbClr>
                  </a:outerShdw>
                </a:effectLst>
              </a:rPr>
              <a:t>                 H      CL  </a:t>
            </a:r>
            <a:r>
              <a:rPr lang="ar-SA" sz="2800" b="1" dirty="0" smtClean="0">
                <a:solidFill>
                  <a:srgbClr val="FF0000"/>
                </a:solidFill>
                <a:effectLst>
                  <a:outerShdw blurRad="38100" dist="38100" dir="2700000" algn="tl">
                    <a:srgbClr val="000000">
                      <a:alpha val="43137"/>
                    </a:srgbClr>
                  </a:outerShdw>
                </a:effectLst>
              </a:rPr>
              <a:t>       </a:t>
            </a:r>
            <a:endParaRPr lang="en-US" sz="2800" b="1" dirty="0">
              <a:solidFill>
                <a:srgbClr val="FF0000"/>
              </a:solidFill>
              <a:effectLst>
                <a:outerShdw blurRad="38100" dist="38100" dir="2700000" algn="tl">
                  <a:srgbClr val="000000">
                    <a:alpha val="43137"/>
                  </a:srgbClr>
                </a:outerShdw>
              </a:effectLst>
            </a:endParaRPr>
          </a:p>
        </p:txBody>
      </p:sp>
      <p:sp>
        <p:nvSpPr>
          <p:cNvPr id="6" name="Right Arrow 5"/>
          <p:cNvSpPr/>
          <p:nvPr/>
        </p:nvSpPr>
        <p:spPr>
          <a:xfrm>
            <a:off x="3048000" y="2971800"/>
            <a:ext cx="2057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181600" y="2514600"/>
            <a:ext cx="1143000" cy="1447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867400" y="2514600"/>
            <a:ext cx="1295400" cy="1447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600200" y="2743200"/>
            <a:ext cx="304800" cy="738664"/>
          </a:xfrm>
          <a:prstGeom prst="rect">
            <a:avLst/>
          </a:prstGeom>
          <a:noFill/>
        </p:spPr>
        <p:txBody>
          <a:bodyPr wrap="square" rtlCol="0">
            <a:spAutoFit/>
          </a:bodyPr>
          <a:lstStyle/>
          <a:p>
            <a:r>
              <a:rPr lang="en-US" sz="2400" b="1" dirty="0" smtClean="0">
                <a:solidFill>
                  <a:srgbClr val="0070C0"/>
                </a:solidFill>
                <a:effectLst>
                  <a:outerShdw blurRad="38100" dist="38100" dir="2700000" algn="tl">
                    <a:srgbClr val="000000">
                      <a:alpha val="43137"/>
                    </a:srgbClr>
                  </a:outerShdw>
                </a:effectLst>
              </a:rPr>
              <a:t>×</a:t>
            </a:r>
          </a:p>
          <a:p>
            <a:endParaRPr lang="en-US" b="1" dirty="0">
              <a:solidFill>
                <a:srgbClr val="0070C0"/>
              </a:solidFill>
              <a:effectLst>
                <a:outerShdw blurRad="38100" dist="38100" dir="2700000" algn="tl">
                  <a:srgbClr val="000000">
                    <a:alpha val="43137"/>
                  </a:srgbClr>
                </a:outerShdw>
              </a:effectLst>
            </a:endParaRPr>
          </a:p>
        </p:txBody>
      </p:sp>
      <p:sp>
        <p:nvSpPr>
          <p:cNvPr id="13" name="TextBox 12"/>
          <p:cNvSpPr txBox="1"/>
          <p:nvPr/>
        </p:nvSpPr>
        <p:spPr>
          <a:xfrm>
            <a:off x="685800" y="2667000"/>
            <a:ext cx="381000" cy="646331"/>
          </a:xfrm>
          <a:prstGeom prst="rect">
            <a:avLst/>
          </a:prstGeom>
          <a:noFill/>
        </p:spPr>
        <p:txBody>
          <a:bodyPr wrap="square" rtlCol="0">
            <a:spAutoFit/>
          </a:bodyPr>
          <a:lstStyle/>
          <a:p>
            <a:r>
              <a:rPr lang="en-US" sz="3600" b="1" dirty="0" smtClean="0">
                <a:solidFill>
                  <a:srgbClr val="0070C0"/>
                </a:solidFill>
                <a:effectLst>
                  <a:outerShdw blurRad="38100" dist="38100" dir="2700000" algn="tl">
                    <a:srgbClr val="000000">
                      <a:alpha val="43137"/>
                    </a:srgbClr>
                  </a:outerShdw>
                </a:effectLst>
              </a:rPr>
              <a:t>°</a:t>
            </a:r>
            <a:endParaRPr lang="en-US" sz="3600" b="1" dirty="0">
              <a:solidFill>
                <a:srgbClr val="0070C0"/>
              </a:solidFill>
              <a:effectLst>
                <a:outerShdw blurRad="38100" dist="38100" dir="2700000" algn="tl">
                  <a:srgbClr val="000000">
                    <a:alpha val="43137"/>
                  </a:srgbClr>
                </a:outerShdw>
              </a:effectLst>
            </a:endParaRPr>
          </a:p>
        </p:txBody>
      </p:sp>
      <p:sp>
        <p:nvSpPr>
          <p:cNvPr id="14" name="TextBox 13"/>
          <p:cNvSpPr txBox="1"/>
          <p:nvPr/>
        </p:nvSpPr>
        <p:spPr>
          <a:xfrm>
            <a:off x="1676400" y="2514601"/>
            <a:ext cx="1524000" cy="523220"/>
          </a:xfrm>
          <a:prstGeom prst="rect">
            <a:avLst/>
          </a:prstGeom>
          <a:noFill/>
        </p:spPr>
        <p:txBody>
          <a:bodyPr wrap="square" rtlCol="0">
            <a:spAutoFit/>
          </a:bodyPr>
          <a:lstStyle/>
          <a:p>
            <a:r>
              <a:rPr lang="en-US" sz="2800" b="1" dirty="0" smtClean="0">
                <a:solidFill>
                  <a:srgbClr val="0070C0"/>
                </a:solidFill>
                <a:effectLst>
                  <a:outerShdw blurRad="38100" dist="38100" dir="2700000" algn="tl">
                    <a:srgbClr val="000000">
                      <a:alpha val="43137"/>
                    </a:srgbClr>
                  </a:outerShdw>
                </a:effectLst>
              </a:rPr>
              <a:t>  ×  ×</a:t>
            </a:r>
            <a:endParaRPr lang="en-US" sz="2800" b="1" dirty="0">
              <a:solidFill>
                <a:srgbClr val="0070C0"/>
              </a:solidFill>
              <a:effectLst>
                <a:outerShdw blurRad="38100" dist="38100" dir="2700000" algn="tl">
                  <a:srgbClr val="000000">
                    <a:alpha val="43137"/>
                  </a:srgbClr>
                </a:outerShdw>
              </a:effectLst>
            </a:endParaRPr>
          </a:p>
        </p:txBody>
      </p:sp>
      <p:sp>
        <p:nvSpPr>
          <p:cNvPr id="16" name="TextBox 15"/>
          <p:cNvSpPr txBox="1"/>
          <p:nvPr/>
        </p:nvSpPr>
        <p:spPr>
          <a:xfrm>
            <a:off x="2514600" y="2667000"/>
            <a:ext cx="381000" cy="830997"/>
          </a:xfrm>
          <a:prstGeom prst="rect">
            <a:avLst/>
          </a:prstGeom>
          <a:noFill/>
        </p:spPr>
        <p:txBody>
          <a:bodyPr wrap="square" rtlCol="0">
            <a:spAutoFit/>
          </a:bodyPr>
          <a:lstStyle/>
          <a:p>
            <a:r>
              <a:rPr lang="en-US" sz="2400" b="1" dirty="0" smtClean="0">
                <a:solidFill>
                  <a:srgbClr val="0070C0"/>
                </a:solidFill>
                <a:effectLst>
                  <a:outerShdw blurRad="38100" dist="38100" dir="2700000" algn="tl">
                    <a:srgbClr val="000000">
                      <a:alpha val="43137"/>
                    </a:srgbClr>
                  </a:outerShdw>
                </a:effectLst>
              </a:rPr>
              <a:t>×</a:t>
            </a:r>
          </a:p>
          <a:p>
            <a:r>
              <a:rPr lang="en-US" sz="2400" b="1" dirty="0" smtClean="0">
                <a:solidFill>
                  <a:srgbClr val="0070C0"/>
                </a:solidFill>
                <a:effectLst>
                  <a:outerShdw blurRad="38100" dist="38100" dir="2700000" algn="tl">
                    <a:srgbClr val="000000">
                      <a:alpha val="43137"/>
                    </a:srgbClr>
                  </a:outerShdw>
                </a:effectLst>
              </a:rPr>
              <a:t>×</a:t>
            </a:r>
            <a:endParaRPr lang="en-US" sz="2400" b="1" dirty="0">
              <a:solidFill>
                <a:srgbClr val="0070C0"/>
              </a:solidFill>
              <a:effectLst>
                <a:outerShdw blurRad="38100" dist="38100" dir="2700000" algn="tl">
                  <a:srgbClr val="000000">
                    <a:alpha val="43137"/>
                  </a:srgbClr>
                </a:outerShdw>
              </a:effectLst>
            </a:endParaRPr>
          </a:p>
        </p:txBody>
      </p:sp>
      <p:sp>
        <p:nvSpPr>
          <p:cNvPr id="17" name="TextBox 16"/>
          <p:cNvSpPr txBox="1"/>
          <p:nvPr/>
        </p:nvSpPr>
        <p:spPr>
          <a:xfrm>
            <a:off x="1905000" y="3276600"/>
            <a:ext cx="914400" cy="461665"/>
          </a:xfrm>
          <a:prstGeom prst="rect">
            <a:avLst/>
          </a:prstGeom>
          <a:noFill/>
        </p:spPr>
        <p:txBody>
          <a:bodyPr wrap="square" rtlCol="0">
            <a:spAutoFit/>
          </a:bodyPr>
          <a:lstStyle/>
          <a:p>
            <a:r>
              <a:rPr lang="en-US" sz="2400" b="1" dirty="0" smtClean="0">
                <a:solidFill>
                  <a:srgbClr val="0070C0"/>
                </a:solidFill>
                <a:effectLst>
                  <a:outerShdw blurRad="38100" dist="38100" dir="2700000" algn="tl">
                    <a:srgbClr val="000000">
                      <a:alpha val="43137"/>
                    </a:srgbClr>
                  </a:outerShdw>
                </a:effectLst>
              </a:rPr>
              <a:t>×  ×</a:t>
            </a:r>
            <a:endParaRPr lang="en-US" sz="2400" b="1" dirty="0">
              <a:solidFill>
                <a:srgbClr val="0070C0"/>
              </a:solidFill>
              <a:effectLst>
                <a:outerShdw blurRad="38100" dist="38100" dir="2700000" algn="tl">
                  <a:srgbClr val="000000">
                    <a:alpha val="43137"/>
                  </a:srgbClr>
                </a:outerShdw>
              </a:effectLst>
            </a:endParaRPr>
          </a:p>
        </p:txBody>
      </p:sp>
      <p:sp>
        <p:nvSpPr>
          <p:cNvPr id="18" name="TextBox 17"/>
          <p:cNvSpPr txBox="1"/>
          <p:nvPr/>
        </p:nvSpPr>
        <p:spPr>
          <a:xfrm>
            <a:off x="5943600" y="2819400"/>
            <a:ext cx="228600" cy="830997"/>
          </a:xfrm>
          <a:prstGeom prst="rect">
            <a:avLst/>
          </a:prstGeom>
          <a:noFill/>
        </p:spPr>
        <p:txBody>
          <a:bodyPr wrap="square" rtlCol="0">
            <a:spAutoFit/>
          </a:bodyPr>
          <a:lstStyle/>
          <a:p>
            <a:r>
              <a:rPr lang="en-US" sz="2400" b="1" dirty="0" smtClean="0">
                <a:effectLst>
                  <a:outerShdw blurRad="38100" dist="38100" dir="2700000" algn="tl">
                    <a:srgbClr val="000000">
                      <a:alpha val="43137"/>
                    </a:srgbClr>
                  </a:outerShdw>
                </a:effectLst>
              </a:rPr>
              <a:t>°</a:t>
            </a:r>
          </a:p>
          <a:p>
            <a:r>
              <a:rPr lang="en-US" sz="2400" b="1" dirty="0" smtClean="0">
                <a:effectLst>
                  <a:outerShdw blurRad="38100" dist="38100" dir="2700000" algn="tl">
                    <a:srgbClr val="000000">
                      <a:alpha val="43137"/>
                    </a:srgbClr>
                  </a:outerShdw>
                </a:effectLst>
              </a:rPr>
              <a:t>×</a:t>
            </a:r>
            <a:endParaRPr lang="en-US" sz="2400" b="1" dirty="0">
              <a:effectLst>
                <a:outerShdw blurRad="38100" dist="38100" dir="2700000" algn="tl">
                  <a:srgbClr val="000000">
                    <a:alpha val="43137"/>
                  </a:srgbClr>
                </a:outerShdw>
              </a:effectLst>
            </a:endParaRPr>
          </a:p>
        </p:txBody>
      </p:sp>
      <p:sp>
        <p:nvSpPr>
          <p:cNvPr id="22" name="TextBox 21"/>
          <p:cNvSpPr txBox="1"/>
          <p:nvPr/>
        </p:nvSpPr>
        <p:spPr>
          <a:xfrm>
            <a:off x="6324600" y="3505200"/>
            <a:ext cx="685800" cy="400110"/>
          </a:xfrm>
          <a:prstGeom prst="rect">
            <a:avLst/>
          </a:prstGeom>
          <a:noFill/>
        </p:spPr>
        <p:txBody>
          <a:bodyPr wrap="square" rtlCol="0">
            <a:spAutoFit/>
          </a:bodyPr>
          <a:lstStyle/>
          <a:p>
            <a:r>
              <a:rPr lang="en-US" sz="2000" b="1" dirty="0" smtClean="0">
                <a:solidFill>
                  <a:srgbClr val="0070C0"/>
                </a:solidFill>
                <a:effectLst>
                  <a:outerShdw blurRad="38100" dist="38100" dir="2700000" algn="tl">
                    <a:srgbClr val="000000">
                      <a:alpha val="43137"/>
                    </a:srgbClr>
                  </a:outerShdw>
                </a:effectLst>
              </a:rPr>
              <a:t>×  ×</a:t>
            </a:r>
            <a:endParaRPr lang="en-US" sz="2000" b="1" dirty="0">
              <a:solidFill>
                <a:srgbClr val="0070C0"/>
              </a:solidFill>
              <a:effectLst>
                <a:outerShdw blurRad="38100" dist="38100" dir="2700000" algn="tl">
                  <a:srgbClr val="000000">
                    <a:alpha val="43137"/>
                  </a:srgbClr>
                </a:outerShdw>
              </a:effectLst>
            </a:endParaRPr>
          </a:p>
        </p:txBody>
      </p:sp>
      <p:sp>
        <p:nvSpPr>
          <p:cNvPr id="23" name="TextBox 22"/>
          <p:cNvSpPr txBox="1"/>
          <p:nvPr/>
        </p:nvSpPr>
        <p:spPr>
          <a:xfrm>
            <a:off x="6324600" y="2590800"/>
            <a:ext cx="7620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rPr>
              <a:t>×   ×</a:t>
            </a:r>
            <a:endParaRPr lang="en-US" sz="2000" b="1" dirty="0">
              <a:effectLst>
                <a:outerShdw blurRad="38100" dist="38100" dir="2700000" algn="tl">
                  <a:srgbClr val="000000">
                    <a:alpha val="43137"/>
                  </a:srgbClr>
                </a:outerShdw>
              </a:effectLst>
            </a:endParaRPr>
          </a:p>
        </p:txBody>
      </p:sp>
      <p:sp>
        <p:nvSpPr>
          <p:cNvPr id="24" name="TextBox 23"/>
          <p:cNvSpPr txBox="1"/>
          <p:nvPr/>
        </p:nvSpPr>
        <p:spPr>
          <a:xfrm>
            <a:off x="6705600" y="2819400"/>
            <a:ext cx="228600" cy="707886"/>
          </a:xfrm>
          <a:prstGeom prst="rect">
            <a:avLst/>
          </a:prstGeom>
          <a:noFill/>
        </p:spPr>
        <p:txBody>
          <a:bodyPr wrap="square" rtlCol="0">
            <a:spAutoFit/>
          </a:bodyPr>
          <a:lstStyle/>
          <a:p>
            <a:r>
              <a:rPr lang="en-US" sz="2000" b="1" dirty="0" smtClean="0">
                <a:solidFill>
                  <a:srgbClr val="0070C0"/>
                </a:solidFill>
                <a:effectLst>
                  <a:outerShdw blurRad="38100" dist="38100" dir="2700000" algn="tl">
                    <a:srgbClr val="000000">
                      <a:alpha val="43137"/>
                    </a:srgbClr>
                  </a:outerShdw>
                </a:effectLst>
              </a:rPr>
              <a:t>×</a:t>
            </a:r>
          </a:p>
          <a:p>
            <a:r>
              <a:rPr lang="en-US" sz="2000" b="1" dirty="0" smtClean="0">
                <a:solidFill>
                  <a:srgbClr val="0070C0"/>
                </a:solidFill>
                <a:effectLst>
                  <a:outerShdw blurRad="38100" dist="38100" dir="2700000" algn="tl">
                    <a:srgbClr val="000000">
                      <a:alpha val="43137"/>
                    </a:srgbClr>
                  </a:outerShdw>
                </a:effectLst>
              </a:rPr>
              <a:t>×</a:t>
            </a:r>
            <a:endParaRPr lang="en-US" sz="2000" b="1" dirty="0">
              <a:solidFill>
                <a:srgbClr val="0070C0"/>
              </a:solidFill>
              <a:effectLst>
                <a:outerShdw blurRad="38100" dist="38100" dir="2700000" algn="tl">
                  <a:srgbClr val="000000">
                    <a:alpha val="43137"/>
                  </a:srgbClr>
                </a:outerShdw>
              </a:effectLst>
            </a:endParaRPr>
          </a:p>
        </p:txBody>
      </p:sp>
      <p:sp>
        <p:nvSpPr>
          <p:cNvPr id="25" name="TextBox 24"/>
          <p:cNvSpPr txBox="1"/>
          <p:nvPr/>
        </p:nvSpPr>
        <p:spPr>
          <a:xfrm>
            <a:off x="7315200" y="2819400"/>
            <a:ext cx="1600200" cy="461665"/>
          </a:xfrm>
          <a:prstGeom prst="rect">
            <a:avLst/>
          </a:prstGeom>
          <a:noFill/>
        </p:spPr>
        <p:txBody>
          <a:bodyPr wrap="square" rtlCol="0">
            <a:spAutoFit/>
          </a:bodyPr>
          <a:lstStyle/>
          <a:p>
            <a:r>
              <a:rPr lang="en-US" sz="2400" b="1" dirty="0" smtClean="0">
                <a:solidFill>
                  <a:srgbClr val="009900"/>
                </a:solidFill>
                <a:effectLst>
                  <a:outerShdw blurRad="38100" dist="38100" dir="2700000" algn="tl">
                    <a:srgbClr val="000000">
                      <a:alpha val="43137"/>
                    </a:srgbClr>
                  </a:outerShdw>
                </a:effectLst>
              </a:rPr>
              <a:t>H           CL</a:t>
            </a:r>
            <a:endParaRPr lang="en-US" sz="2400" b="1" dirty="0">
              <a:solidFill>
                <a:srgbClr val="009900"/>
              </a:solidFill>
              <a:effectLst>
                <a:outerShdw blurRad="38100" dist="38100" dir="2700000" algn="tl">
                  <a:srgbClr val="000000">
                    <a:alpha val="43137"/>
                  </a:srgbClr>
                </a:outerShdw>
              </a:effectLst>
            </a:endParaRPr>
          </a:p>
        </p:txBody>
      </p:sp>
      <p:cxnSp>
        <p:nvCxnSpPr>
          <p:cNvPr id="27" name="Straight Connector 26"/>
          <p:cNvCxnSpPr/>
          <p:nvPr/>
        </p:nvCxnSpPr>
        <p:spPr>
          <a:xfrm>
            <a:off x="7772400" y="3048000"/>
            <a:ext cx="533400" cy="1588"/>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181600" y="4191000"/>
            <a:ext cx="3505200" cy="461665"/>
          </a:xfrm>
          <a:prstGeom prst="rect">
            <a:avLst/>
          </a:prstGeom>
          <a:noFill/>
        </p:spPr>
        <p:txBody>
          <a:bodyPr wrap="square" rtlCol="0">
            <a:spAutoFit/>
          </a:bodyPr>
          <a:lstStyle/>
          <a:p>
            <a:pPr algn="r" rtl="1"/>
            <a:r>
              <a:rPr lang="ar-SA" sz="2400" b="1" dirty="0" smtClean="0">
                <a:solidFill>
                  <a:srgbClr val="FF0000"/>
                </a:solidFill>
                <a:effectLst>
                  <a:outerShdw blurRad="38100" dist="38100" dir="2700000" algn="tl">
                    <a:srgbClr val="000000">
                      <a:alpha val="43137"/>
                    </a:srgbClr>
                  </a:outerShdw>
                </a:effectLst>
              </a:rPr>
              <a:t>جزئ كلوريد الهيدروجين </a:t>
            </a:r>
            <a:r>
              <a:rPr lang="en-US" sz="2400" b="1" dirty="0" smtClean="0">
                <a:solidFill>
                  <a:srgbClr val="FF0000"/>
                </a:solidFill>
                <a:effectLst>
                  <a:outerShdw blurRad="38100" dist="38100" dir="2700000" algn="tl">
                    <a:srgbClr val="000000">
                      <a:alpha val="43137"/>
                    </a:srgbClr>
                  </a:outerShdw>
                </a:effectLst>
              </a:rPr>
              <a:t>HCL</a:t>
            </a:r>
            <a:endParaRPr lang="en-US" sz="2400" b="1" dirty="0">
              <a:solidFill>
                <a:srgbClr val="FF0000"/>
              </a:solidFill>
              <a:effectLst>
                <a:outerShdw blurRad="38100" dist="38100" dir="2700000" algn="tl">
                  <a:srgbClr val="000000">
                    <a:alpha val="43137"/>
                  </a:srgbClr>
                </a:outerShdw>
              </a:effectLst>
            </a:endParaRPr>
          </a:p>
        </p:txBody>
      </p:sp>
      <p:sp>
        <p:nvSpPr>
          <p:cNvPr id="29" name="TextBox 28"/>
          <p:cNvSpPr txBox="1"/>
          <p:nvPr/>
        </p:nvSpPr>
        <p:spPr>
          <a:xfrm>
            <a:off x="2209800" y="4267200"/>
            <a:ext cx="1524000" cy="461665"/>
          </a:xfrm>
          <a:prstGeom prst="rect">
            <a:avLst/>
          </a:prstGeom>
          <a:noFill/>
        </p:spPr>
        <p:txBody>
          <a:bodyPr wrap="square" rtlCol="0">
            <a:spAutoFit/>
          </a:bodyPr>
          <a:lstStyle/>
          <a:p>
            <a:pPr algn="r" rtl="1"/>
            <a:r>
              <a:rPr lang="ar-SA" sz="2400" b="1" dirty="0" smtClean="0">
                <a:solidFill>
                  <a:srgbClr val="FF0000"/>
                </a:solidFill>
                <a:effectLst>
                  <a:outerShdw blurRad="38100" dist="38100" dir="2700000" algn="tl">
                    <a:srgbClr val="000000">
                      <a:alpha val="43137"/>
                    </a:srgbClr>
                  </a:outerShdw>
                </a:effectLst>
              </a:rPr>
              <a:t>ذرة كلور</a:t>
            </a:r>
            <a:endParaRPr lang="en-US" sz="2400" b="1" dirty="0">
              <a:solidFill>
                <a:srgbClr val="FF0000"/>
              </a:solidFill>
              <a:effectLst>
                <a:outerShdw blurRad="38100" dist="38100" dir="2700000" algn="tl">
                  <a:srgbClr val="000000">
                    <a:alpha val="43137"/>
                  </a:srgbClr>
                </a:outerShdw>
              </a:effectLst>
            </a:endParaRPr>
          </a:p>
        </p:txBody>
      </p:sp>
      <p:sp>
        <p:nvSpPr>
          <p:cNvPr id="30" name="TextBox 29"/>
          <p:cNvSpPr txBox="1"/>
          <p:nvPr/>
        </p:nvSpPr>
        <p:spPr>
          <a:xfrm>
            <a:off x="0" y="4343400"/>
            <a:ext cx="1828800" cy="461665"/>
          </a:xfrm>
          <a:prstGeom prst="rect">
            <a:avLst/>
          </a:prstGeom>
          <a:noFill/>
        </p:spPr>
        <p:txBody>
          <a:bodyPr wrap="square" rtlCol="0">
            <a:spAutoFit/>
          </a:bodyPr>
          <a:lstStyle/>
          <a:p>
            <a:pPr algn="r" rtl="1"/>
            <a:r>
              <a:rPr lang="ar-SA" sz="2400" b="1" dirty="0" smtClean="0">
                <a:solidFill>
                  <a:srgbClr val="FF0000"/>
                </a:solidFill>
                <a:effectLst>
                  <a:outerShdw blurRad="38100" dist="38100" dir="2700000" algn="tl">
                    <a:srgbClr val="000000">
                      <a:alpha val="43137"/>
                    </a:srgbClr>
                  </a:outerShdw>
                </a:effectLst>
              </a:rPr>
              <a:t>ذرة هيدروجين</a:t>
            </a:r>
            <a:endParaRPr lang="en-US" sz="2400" b="1" dirty="0">
              <a:solidFill>
                <a:srgbClr val="FF0000"/>
              </a:solidFill>
              <a:effectLst>
                <a:outerShdw blurRad="38100" dist="38100" dir="2700000" algn="tl">
                  <a:srgbClr val="000000">
                    <a:alpha val="43137"/>
                  </a:srgbClr>
                </a:outerShdw>
              </a:effectLst>
            </a:endParaRPr>
          </a:p>
        </p:txBody>
      </p:sp>
      <p:sp>
        <p:nvSpPr>
          <p:cNvPr id="31" name="TextBox 30"/>
          <p:cNvSpPr txBox="1"/>
          <p:nvPr/>
        </p:nvSpPr>
        <p:spPr>
          <a:xfrm>
            <a:off x="5867400" y="4953000"/>
            <a:ext cx="2819400" cy="461665"/>
          </a:xfrm>
          <a:prstGeom prst="rect">
            <a:avLst/>
          </a:prstGeom>
          <a:noFill/>
        </p:spPr>
        <p:txBody>
          <a:bodyPr wrap="square" rtlCol="0">
            <a:spAutoFit/>
          </a:bodyPr>
          <a:lstStyle/>
          <a:p>
            <a:pPr algn="l"/>
            <a:r>
              <a:rPr lang="en-US" sz="2400" b="1" dirty="0" smtClean="0">
                <a:solidFill>
                  <a:srgbClr val="FF0000"/>
                </a:solidFill>
                <a:effectLst>
                  <a:outerShdw blurRad="38100" dist="38100" dir="2700000" algn="tl">
                    <a:srgbClr val="000000">
                      <a:alpha val="43137"/>
                    </a:srgbClr>
                  </a:outerShdw>
                </a:effectLst>
              </a:rPr>
              <a:t>H                 CL      </a:t>
            </a:r>
            <a:endParaRPr lang="en-US" sz="2400" b="1" dirty="0">
              <a:solidFill>
                <a:srgbClr val="FF0000"/>
              </a:solidFill>
              <a:effectLst>
                <a:outerShdw blurRad="38100" dist="38100" dir="2700000" algn="tl">
                  <a:srgbClr val="000000">
                    <a:alpha val="43137"/>
                  </a:srgbClr>
                </a:outerShdw>
              </a:effectLst>
            </a:endParaRPr>
          </a:p>
        </p:txBody>
      </p:sp>
      <p:cxnSp>
        <p:nvCxnSpPr>
          <p:cNvPr id="33" name="Straight Connector 32"/>
          <p:cNvCxnSpPr/>
          <p:nvPr/>
        </p:nvCxnSpPr>
        <p:spPr>
          <a:xfrm>
            <a:off x="6248400" y="5257800"/>
            <a:ext cx="990600" cy="1588"/>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2746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t>تركيب المادة </a:t>
            </a:r>
            <a:endParaRPr lang="en-GB" dirty="0"/>
          </a:p>
        </p:txBody>
      </p:sp>
      <p:sp>
        <p:nvSpPr>
          <p:cNvPr id="3" name="Content Placeholder 2"/>
          <p:cNvSpPr>
            <a:spLocks noGrp="1"/>
          </p:cNvSpPr>
          <p:nvPr>
            <p:ph idx="1"/>
          </p:nvPr>
        </p:nvSpPr>
        <p:spPr/>
        <p:txBody>
          <a:bodyPr/>
          <a:lstStyle/>
          <a:p>
            <a:pPr algn="r" rtl="1"/>
            <a:r>
              <a:rPr lang="ar-AE" dirty="0" smtClean="0"/>
              <a:t>الذرة </a:t>
            </a:r>
            <a:r>
              <a:rPr lang="en-GB" dirty="0" smtClean="0"/>
              <a:t>Atom</a:t>
            </a:r>
            <a:endParaRPr lang="ar-AE" dirty="0" smtClean="0"/>
          </a:p>
          <a:p>
            <a:pPr algn="r" rtl="1"/>
            <a:r>
              <a:rPr lang="ar-AE" dirty="0" smtClean="0"/>
              <a:t>العنصر </a:t>
            </a:r>
            <a:r>
              <a:rPr lang="en-GB" dirty="0" smtClean="0"/>
              <a:t>Element</a:t>
            </a:r>
            <a:endParaRPr lang="ar-AE" dirty="0" smtClean="0"/>
          </a:p>
          <a:p>
            <a:pPr algn="r" rtl="1"/>
            <a:r>
              <a:rPr lang="ar-AE" dirty="0" smtClean="0"/>
              <a:t>المركب </a:t>
            </a:r>
            <a:r>
              <a:rPr lang="en-GB" dirty="0" smtClean="0"/>
              <a:t>Compound</a:t>
            </a:r>
            <a:endParaRPr lang="ar-AE" dirty="0" smtClean="0"/>
          </a:p>
          <a:p>
            <a:pPr algn="r" rtl="1"/>
            <a:r>
              <a:rPr lang="ar-AE" dirty="0" smtClean="0"/>
              <a:t>الجزيء </a:t>
            </a:r>
            <a:r>
              <a:rPr lang="en-GB" dirty="0" smtClean="0"/>
              <a:t>Molecule </a:t>
            </a:r>
            <a:endParaRPr lang="ar-AE" dirty="0" smtClean="0"/>
          </a:p>
          <a:p>
            <a:pPr algn="r" rtl="1"/>
            <a:r>
              <a:rPr lang="ar-AE" dirty="0" smtClean="0"/>
              <a:t>الخليط </a:t>
            </a:r>
            <a:r>
              <a:rPr lang="en-GB" dirty="0" smtClean="0"/>
              <a:t>Mixture</a:t>
            </a:r>
            <a:endParaRPr lang="en-GB" dirty="0"/>
          </a:p>
        </p:txBody>
      </p:sp>
    </p:spTree>
    <p:extLst>
      <p:ext uri="{BB962C8B-B14F-4D97-AF65-F5344CB8AC3E}">
        <p14:creationId xmlns:p14="http://schemas.microsoft.com/office/powerpoint/2010/main" val="39061443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endParaRPr lang="en-US" dirty="0"/>
          </a:p>
        </p:txBody>
      </p:sp>
    </p:spTree>
    <p:controls>
      <mc:AlternateContent xmlns:mc="http://schemas.openxmlformats.org/markup-compatibility/2006">
        <mc:Choice xmlns:v="urn:schemas-microsoft-com:vml" Requires="v">
          <p:control spid="1032" r:id="rId2" imgW="3432203" imgH="1714739"/>
        </mc:Choice>
        <mc:Fallback>
          <p:control r:id="rId2" imgW="3432203" imgH="1714739">
            <p:pic>
              <p:nvPicPr>
                <p:cNvPr id="0" name="FOfficeDoc1"/>
                <p:cNvPicPr preferRelativeResize="0">
                  <a:picLocks noChangeAspect="1" noChangeArrowheads="1" noChangeShapeType="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4800600" y="609600"/>
                  <a:ext cx="3432175" cy="1714500"/>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Lst>
              </p:spPr>
            </p:pic>
          </p:control>
        </mc:Fallback>
      </mc:AlternateContent>
      <mc:AlternateContent xmlns:mc="http://schemas.openxmlformats.org/markup-compatibility/2006">
        <mc:Choice xmlns:v="urn:schemas-microsoft-com:vml" Requires="v">
          <p:control spid="1033" r:id="rId4" imgW="4289118" imgH="2786112"/>
        </mc:Choice>
        <mc:Fallback>
          <p:control r:id="rId4" imgW="4289118" imgH="2786112">
            <p:pic>
              <p:nvPicPr>
                <p:cNvPr id="0" name="FOfficeDoc2"/>
                <p:cNvPicPr preferRelativeResize="0">
                  <a:picLocks noChangeAspect="1" noChangeArrowheads="1" noChangeShapeType="1"/>
                </p:cNvPicPr>
                <p:nvPr>
                  <p:custDataLst>
                    <p:tags r:id="rId5"/>
                  </p:custDataLst>
                </p:nvPr>
              </p:nvPicPr>
              <p:blipFill>
                <a:blip r:embed="rId9">
                  <a:extLst>
                    <a:ext uri="{28A0092B-C50C-407E-A947-70E740481C1C}">
                      <a14:useLocalDpi xmlns:a14="http://schemas.microsoft.com/office/drawing/2010/main" val="0"/>
                    </a:ext>
                  </a:extLst>
                </a:blip>
                <a:srcRect/>
                <a:stretch>
                  <a:fillRect/>
                </a:stretch>
              </p:blipFill>
              <p:spPr bwMode="auto">
                <a:xfrm>
                  <a:off x="1066800" y="2971800"/>
                  <a:ext cx="4289425" cy="2786063"/>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Lst>
              </p:spPr>
            </p:pic>
          </p:control>
        </mc:Fallback>
      </mc:AlternateContent>
    </p:controls>
    <p:extLst>
      <p:ext uri="{BB962C8B-B14F-4D97-AF65-F5344CB8AC3E}">
        <p14:creationId xmlns:p14="http://schemas.microsoft.com/office/powerpoint/2010/main" val="13787357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الروابط الكيميائية </a:t>
            </a:r>
            <a:endParaRPr lang="en-GB" dirty="0">
              <a:solidFill>
                <a:schemeClr val="tx2"/>
              </a:solidFill>
            </a:endParaRPr>
          </a:p>
        </p:txBody>
      </p:sp>
      <p:sp>
        <p:nvSpPr>
          <p:cNvPr id="3" name="Content Placeholder 2"/>
          <p:cNvSpPr>
            <a:spLocks noGrp="1"/>
          </p:cNvSpPr>
          <p:nvPr>
            <p:ph idx="1"/>
          </p:nvPr>
        </p:nvSpPr>
        <p:spPr>
          <a:ln w="38100" cap="rnd">
            <a:solidFill>
              <a:schemeClr val="tx2"/>
            </a:solidFill>
          </a:ln>
        </p:spPr>
        <p:txBody>
          <a:bodyPr/>
          <a:lstStyle/>
          <a:p>
            <a:pPr algn="just" rtl="1"/>
            <a:r>
              <a:rPr lang="ar-AE" b="1" dirty="0"/>
              <a:t>هناك نوعان من الروابط التساهمية :</a:t>
            </a:r>
            <a:endParaRPr lang="en-GB" dirty="0"/>
          </a:p>
          <a:p>
            <a:pPr algn="just" rtl="1"/>
            <a:r>
              <a:rPr lang="ar-AE" dirty="0"/>
              <a:t>أ-روابط تساهمية قطبية :</a:t>
            </a:r>
            <a:endParaRPr lang="en-GB" dirty="0"/>
          </a:p>
          <a:p>
            <a:pPr algn="just" rtl="1"/>
            <a:r>
              <a:rPr lang="ar-AE" dirty="0"/>
              <a:t>تنشأ عندما تشارك كل ذرة بعدد مختلف من الالكترونات .</a:t>
            </a:r>
            <a:endParaRPr lang="en-GB" dirty="0"/>
          </a:p>
          <a:p>
            <a:pPr algn="just" rtl="1"/>
            <a:endParaRPr lang="ar-AE" dirty="0" smtClean="0"/>
          </a:p>
          <a:p>
            <a:pPr algn="just" rtl="1"/>
            <a:r>
              <a:rPr lang="ar-AE" b="1" dirty="0"/>
              <a:t>ب-روابط تساهمية غير قطبية :</a:t>
            </a:r>
            <a:endParaRPr lang="en-GB" dirty="0"/>
          </a:p>
          <a:p>
            <a:pPr algn="just" rtl="1"/>
            <a:r>
              <a:rPr lang="ar-AE" dirty="0"/>
              <a:t>تنشأ عندما تشترك الذرات بعدد متساو من الالكترونات .</a:t>
            </a:r>
            <a:endParaRPr lang="en-GB" dirty="0"/>
          </a:p>
          <a:p>
            <a:pPr algn="just" rtl="1"/>
            <a:endParaRPr lang="en-GB" dirty="0"/>
          </a:p>
        </p:txBody>
      </p:sp>
    </p:spTree>
    <p:extLst>
      <p:ext uri="{BB962C8B-B14F-4D97-AF65-F5344CB8AC3E}">
        <p14:creationId xmlns:p14="http://schemas.microsoft.com/office/powerpoint/2010/main" val="775086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الروابط الكيميائية </a:t>
            </a:r>
            <a:endParaRPr lang="en-GB" dirty="0">
              <a:solidFill>
                <a:schemeClr val="tx2"/>
              </a:solidFill>
            </a:endParaRPr>
          </a:p>
        </p:txBody>
      </p:sp>
      <p:sp>
        <p:nvSpPr>
          <p:cNvPr id="3" name="Content Placeholder 2"/>
          <p:cNvSpPr>
            <a:spLocks noGrp="1"/>
          </p:cNvSpPr>
          <p:nvPr>
            <p:ph idx="1"/>
          </p:nvPr>
        </p:nvSpPr>
        <p:spPr>
          <a:ln w="38100" cap="rnd">
            <a:solidFill>
              <a:schemeClr val="tx2"/>
            </a:solidFill>
          </a:ln>
        </p:spPr>
        <p:txBody>
          <a:bodyPr/>
          <a:lstStyle/>
          <a:p>
            <a:pPr marL="0" indent="0" algn="just" rtl="1">
              <a:buNone/>
            </a:pPr>
            <a:r>
              <a:rPr lang="ar-AE" b="1" dirty="0"/>
              <a:t>3</a:t>
            </a:r>
            <a:r>
              <a:rPr lang="ar-AE" b="1" dirty="0" smtClean="0"/>
              <a:t>-روابط هيدروجينية </a:t>
            </a:r>
            <a:r>
              <a:rPr lang="en-GB" b="1" dirty="0" smtClean="0"/>
              <a:t> Hydrogen bonds</a:t>
            </a:r>
            <a:r>
              <a:rPr lang="ar-AE" b="1" dirty="0" smtClean="0"/>
              <a:t>:</a:t>
            </a:r>
            <a:endParaRPr lang="en-GB" dirty="0" smtClean="0"/>
          </a:p>
          <a:p>
            <a:pPr algn="just" rtl="1"/>
            <a:r>
              <a:rPr lang="ar-AE" dirty="0" smtClean="0"/>
              <a:t>هي ليست روابط حقيقية وإنما هي نوع من الجاذبية التي تنشأ بين جزيئات المادة التي تحتوي على هيدروجين وجزيئات أخرى تحتوي على ذرات ذات شحنات سالبة قوية مثل ذرات الأكسجين أو النيتروجين أو الفلورين . </a:t>
            </a:r>
            <a:endParaRPr lang="en-GB" dirty="0" smtClean="0"/>
          </a:p>
          <a:p>
            <a:pPr algn="just" rtl="1"/>
            <a:endParaRPr lang="ar-AE" dirty="0" smtClean="0"/>
          </a:p>
          <a:p>
            <a:pPr marL="0" indent="0" algn="just" rtl="1">
              <a:buNone/>
            </a:pPr>
            <a:r>
              <a:rPr lang="ar-AE" b="1" dirty="0" smtClean="0"/>
              <a:t>كيف تنشأ الروابط الهيدروجينية بين جزيئات الماء ؟</a:t>
            </a:r>
          </a:p>
          <a:p>
            <a:pPr algn="just" rtl="1"/>
            <a:r>
              <a:rPr lang="en-GB" dirty="0"/>
              <a:t>(+H:O-     +H:O-     +H:O-)                       </a:t>
            </a:r>
          </a:p>
          <a:p>
            <a:pPr marL="0" indent="0" algn="just" rtl="1">
              <a:buNone/>
            </a:pPr>
            <a:endParaRPr lang="en-GB" dirty="0"/>
          </a:p>
        </p:txBody>
      </p:sp>
    </p:spTree>
    <p:extLst>
      <p:ext uri="{BB962C8B-B14F-4D97-AF65-F5344CB8AC3E}">
        <p14:creationId xmlns:p14="http://schemas.microsoft.com/office/powerpoint/2010/main" val="372334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m3loma.com/ellmia/images/loc3/1123.jpg"/>
          <p:cNvPicPr>
            <a:picLocks noChangeAspect="1" noChangeArrowheads="1"/>
          </p:cNvPicPr>
          <p:nvPr/>
        </p:nvPicPr>
        <p:blipFill>
          <a:blip r:embed="rId3"/>
          <a:srcRect/>
          <a:stretch>
            <a:fillRect/>
          </a:stretch>
        </p:blipFill>
        <p:spPr bwMode="auto">
          <a:xfrm>
            <a:off x="685800" y="689053"/>
            <a:ext cx="6858048" cy="3071834"/>
          </a:xfrm>
          <a:prstGeom prst="rect">
            <a:avLst/>
          </a:prstGeom>
          <a:noFill/>
          <a:ln>
            <a:solidFill>
              <a:schemeClr val="accent2"/>
            </a:solidFill>
          </a:ln>
        </p:spPr>
      </p:pic>
    </p:spTree>
    <p:extLst>
      <p:ext uri="{BB962C8B-B14F-4D97-AF65-F5344CB8AC3E}">
        <p14:creationId xmlns:p14="http://schemas.microsoft.com/office/powerpoint/2010/main" val="14738987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الروابط الكيميائية </a:t>
            </a:r>
            <a:endParaRPr lang="en-GB" dirty="0">
              <a:solidFill>
                <a:schemeClr val="tx2"/>
              </a:solidFill>
            </a:endParaRPr>
          </a:p>
        </p:txBody>
      </p:sp>
      <p:sp>
        <p:nvSpPr>
          <p:cNvPr id="3" name="Content Placeholder 2"/>
          <p:cNvSpPr>
            <a:spLocks noGrp="1"/>
          </p:cNvSpPr>
          <p:nvPr>
            <p:ph idx="1"/>
          </p:nvPr>
        </p:nvSpPr>
        <p:spPr>
          <a:ln w="38100" cap="rnd">
            <a:solidFill>
              <a:schemeClr val="tx2"/>
            </a:solidFill>
          </a:ln>
        </p:spPr>
        <p:txBody>
          <a:bodyPr/>
          <a:lstStyle/>
          <a:p>
            <a:pPr marL="0" indent="0" algn="just" rtl="1">
              <a:buNone/>
            </a:pPr>
            <a:r>
              <a:rPr lang="ar-AE" b="1" dirty="0"/>
              <a:t>4-الروابط المعدنية </a:t>
            </a:r>
            <a:r>
              <a:rPr lang="en-GB" b="1" dirty="0"/>
              <a:t> </a:t>
            </a:r>
            <a:r>
              <a:rPr lang="en-GB" b="1" dirty="0" err="1"/>
              <a:t>Metalic</a:t>
            </a:r>
            <a:r>
              <a:rPr lang="en-GB" b="1" dirty="0"/>
              <a:t> bonding</a:t>
            </a:r>
            <a:r>
              <a:rPr lang="ar-AE" b="1" dirty="0"/>
              <a:t>:</a:t>
            </a:r>
            <a:endParaRPr lang="en-GB" dirty="0"/>
          </a:p>
          <a:p>
            <a:pPr algn="just" rtl="1"/>
            <a:r>
              <a:rPr lang="ar-AE" dirty="0"/>
              <a:t>المعادن الفلزية لديها قابلية لفقد الإلكترونات لكنها لا تمتلك القدرة على جذب إلكترونات . لذلك فهي ترتبط مع بعضها بالاشتراك في الإلكترونات . لكن طريقة اشتراكها تختلف عن طريقة اشتراك الروابط التساهمية فالإلكترونات تنتشر بين جميع ذرات المعدن .</a:t>
            </a:r>
            <a:endParaRPr lang="en-GB" dirty="0"/>
          </a:p>
          <a:p>
            <a:pPr algn="just" rtl="1"/>
            <a:r>
              <a:rPr lang="ar-AE" dirty="0"/>
              <a:t>ارتباط المعادن ببعضها يعطيها خاصية الصلادة والتوصيل للكهرباء .</a:t>
            </a:r>
            <a:endParaRPr lang="en-GB" dirty="0"/>
          </a:p>
          <a:p>
            <a:pPr algn="just" rtl="1"/>
            <a:endParaRPr lang="en-GB" dirty="0"/>
          </a:p>
        </p:txBody>
      </p:sp>
    </p:spTree>
    <p:extLst>
      <p:ext uri="{BB962C8B-B14F-4D97-AF65-F5344CB8AC3E}">
        <p14:creationId xmlns:p14="http://schemas.microsoft.com/office/powerpoint/2010/main" val="8229669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الروابط الكيميائية </a:t>
            </a:r>
            <a:endParaRPr lang="en-GB" dirty="0">
              <a:solidFill>
                <a:schemeClr val="tx2"/>
              </a:solidFill>
            </a:endParaRPr>
          </a:p>
        </p:txBody>
      </p:sp>
      <p:sp>
        <p:nvSpPr>
          <p:cNvPr id="3" name="Content Placeholder 2"/>
          <p:cNvSpPr>
            <a:spLocks noGrp="1"/>
          </p:cNvSpPr>
          <p:nvPr>
            <p:ph idx="1"/>
          </p:nvPr>
        </p:nvSpPr>
        <p:spPr>
          <a:ln w="38100" cap="rnd">
            <a:solidFill>
              <a:schemeClr val="tx2"/>
            </a:solidFill>
          </a:ln>
        </p:spPr>
        <p:txBody>
          <a:bodyPr>
            <a:normAutofit/>
          </a:bodyPr>
          <a:lstStyle/>
          <a:p>
            <a:pPr marL="0" indent="0" algn="just" rtl="1">
              <a:buNone/>
            </a:pPr>
            <a:r>
              <a:rPr lang="ar-AE" b="1" dirty="0" smtClean="0"/>
              <a:t>أي من الروابط الكيميائية ينتشر داخل جسم الكائن الحي ؟ </a:t>
            </a:r>
          </a:p>
          <a:p>
            <a:pPr algn="just" rtl="1"/>
            <a:r>
              <a:rPr lang="ar-AE" dirty="0"/>
              <a:t>معظم الروابط الموجودة في جسم الكائن الحي هي روابط تساهمية . </a:t>
            </a:r>
          </a:p>
          <a:p>
            <a:pPr lvl="1" algn="just" rtl="1"/>
            <a:r>
              <a:rPr lang="ar-AE" dirty="0" smtClean="0"/>
              <a:t>علي سبيل المثال : نسبة كبيرة من جزيئات جسم الكائن الحي مكونة من البروتين ،والبروتين يحتوي على روابط تساهمية.</a:t>
            </a:r>
            <a:endParaRPr lang="en-GB" dirty="0"/>
          </a:p>
          <a:p>
            <a:pPr lvl="1" algn="just" rtl="1"/>
            <a:r>
              <a:rPr lang="ar-AE" dirty="0" smtClean="0"/>
              <a:t>المواد التي يحتاجها جسم الكائن الحي مثل الماء والأكسجين مكونة من روابط تساهمية .</a:t>
            </a:r>
          </a:p>
        </p:txBody>
      </p:sp>
    </p:spTree>
    <p:extLst>
      <p:ext uri="{BB962C8B-B14F-4D97-AF65-F5344CB8AC3E}">
        <p14:creationId xmlns:p14="http://schemas.microsoft.com/office/powerpoint/2010/main" val="276599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t>حددي الروابط الكيميائية التي تتصف بما يلي : </a:t>
            </a:r>
            <a:endParaRPr lang="en-GB" dirty="0"/>
          </a:p>
        </p:txBody>
      </p:sp>
      <p:sp>
        <p:nvSpPr>
          <p:cNvPr id="3" name="Content Placeholder 2"/>
          <p:cNvSpPr>
            <a:spLocks noGrp="1"/>
          </p:cNvSpPr>
          <p:nvPr>
            <p:ph idx="1"/>
          </p:nvPr>
        </p:nvSpPr>
        <p:spPr/>
        <p:txBody>
          <a:bodyPr/>
          <a:lstStyle/>
          <a:p>
            <a:pPr algn="r" rtl="1"/>
            <a:r>
              <a:rPr lang="ar-AE" dirty="0" smtClean="0"/>
              <a:t>روابط تنشأ بين ذرات جزيئات مختلفة وليس بين ذرات جزيء واحد.........................</a:t>
            </a:r>
          </a:p>
          <a:p>
            <a:pPr algn="r" rtl="1"/>
            <a:endParaRPr lang="ar-AE" dirty="0" smtClean="0"/>
          </a:p>
          <a:p>
            <a:pPr algn="r" rtl="1"/>
            <a:r>
              <a:rPr lang="ar-AE" dirty="0" smtClean="0"/>
              <a:t>رابطة تنشأ بين ذرات الفلزات ..................</a:t>
            </a:r>
          </a:p>
          <a:p>
            <a:pPr algn="r" rtl="1"/>
            <a:endParaRPr lang="ar-AE" dirty="0" smtClean="0"/>
          </a:p>
        </p:txBody>
      </p:sp>
      <p:sp>
        <p:nvSpPr>
          <p:cNvPr id="4" name="Rectangle 3"/>
          <p:cNvSpPr/>
          <p:nvPr/>
        </p:nvSpPr>
        <p:spPr>
          <a:xfrm>
            <a:off x="3505200" y="2133600"/>
            <a:ext cx="30480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a:solidFill>
                  <a:schemeClr val="tx1"/>
                </a:solidFill>
              </a:rPr>
              <a:t>الروابط الهيدروجينية </a:t>
            </a:r>
            <a:endParaRPr lang="en-GB" dirty="0">
              <a:solidFill>
                <a:schemeClr val="tx1"/>
              </a:solidFill>
            </a:endParaRPr>
          </a:p>
        </p:txBody>
      </p:sp>
      <p:sp>
        <p:nvSpPr>
          <p:cNvPr id="5" name="Rectangle 4"/>
          <p:cNvSpPr/>
          <p:nvPr/>
        </p:nvSpPr>
        <p:spPr>
          <a:xfrm>
            <a:off x="1295400" y="3352800"/>
            <a:ext cx="3048000" cy="685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dirty="0">
                <a:solidFill>
                  <a:schemeClr val="tx1"/>
                </a:solidFill>
              </a:rPr>
              <a:t>الروابط </a:t>
            </a:r>
            <a:r>
              <a:rPr lang="ar-AE" dirty="0" smtClean="0">
                <a:solidFill>
                  <a:schemeClr val="tx1"/>
                </a:solidFill>
              </a:rPr>
              <a:t>المعدنية </a:t>
            </a:r>
            <a:endParaRPr lang="en-GB" dirty="0">
              <a:solidFill>
                <a:schemeClr val="tx1"/>
              </a:solidFill>
            </a:endParaRPr>
          </a:p>
        </p:txBody>
      </p:sp>
    </p:spTree>
    <p:extLst>
      <p:ext uri="{BB962C8B-B14F-4D97-AF65-F5344CB8AC3E}">
        <p14:creationId xmlns:p14="http://schemas.microsoft.com/office/powerpoint/2010/main" val="2278326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ar-AE" dirty="0" smtClean="0"/>
              <a:t>انتهت المحاضرة </a:t>
            </a:r>
            <a:endParaRPr lang="en-GB"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3339557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6350" y="985838"/>
            <a:ext cx="6591300" cy="488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2810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165348" y="228600"/>
            <a:ext cx="1447800" cy="1350264"/>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000" dirty="0" smtClean="0">
                <a:solidFill>
                  <a:schemeClr val="tx1"/>
                </a:solidFill>
              </a:rPr>
              <a:t>أصغر جزء من الكلور </a:t>
            </a:r>
            <a:endParaRPr lang="en-GB" sz="2000" dirty="0">
              <a:solidFill>
                <a:schemeClr val="tx1"/>
              </a:solidFill>
            </a:endParaRPr>
          </a:p>
        </p:txBody>
      </p:sp>
      <p:sp>
        <p:nvSpPr>
          <p:cNvPr id="4" name="Oval 3"/>
          <p:cNvSpPr/>
          <p:nvPr/>
        </p:nvSpPr>
        <p:spPr>
          <a:xfrm>
            <a:off x="2523744" y="2672834"/>
            <a:ext cx="1600200" cy="12192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dirty="0">
              <a:solidFill>
                <a:schemeClr val="tx1"/>
              </a:solidFill>
            </a:endParaRPr>
          </a:p>
        </p:txBody>
      </p:sp>
      <p:sp>
        <p:nvSpPr>
          <p:cNvPr id="6" name="TextBox 5"/>
          <p:cNvSpPr txBox="1"/>
          <p:nvPr/>
        </p:nvSpPr>
        <p:spPr>
          <a:xfrm>
            <a:off x="5123688" y="990600"/>
            <a:ext cx="1524000" cy="430887"/>
          </a:xfrm>
          <a:prstGeom prst="rect">
            <a:avLst/>
          </a:prstGeom>
          <a:noFill/>
        </p:spPr>
        <p:txBody>
          <a:bodyPr wrap="square" rtlCol="0">
            <a:spAutoFit/>
          </a:bodyPr>
          <a:lstStyle/>
          <a:p>
            <a:pPr algn="ctr"/>
            <a:r>
              <a:rPr lang="ar-AE" sz="2200" dirty="0" smtClean="0"/>
              <a:t>ذرة </a:t>
            </a:r>
            <a:endParaRPr lang="en-GB" sz="2200" dirty="0"/>
          </a:p>
        </p:txBody>
      </p:sp>
      <p:sp>
        <p:nvSpPr>
          <p:cNvPr id="7" name="TextBox 6"/>
          <p:cNvSpPr txBox="1"/>
          <p:nvPr/>
        </p:nvSpPr>
        <p:spPr>
          <a:xfrm>
            <a:off x="5715000" y="3282434"/>
            <a:ext cx="1524000" cy="769441"/>
          </a:xfrm>
          <a:prstGeom prst="rect">
            <a:avLst/>
          </a:prstGeom>
          <a:noFill/>
        </p:spPr>
        <p:txBody>
          <a:bodyPr wrap="square" rtlCol="0">
            <a:spAutoFit/>
          </a:bodyPr>
          <a:lstStyle/>
          <a:p>
            <a:pPr algn="ctr"/>
            <a:r>
              <a:rPr lang="ar-AE" sz="2200" dirty="0" smtClean="0"/>
              <a:t>جزيء ملح الطعام</a:t>
            </a:r>
            <a:endParaRPr lang="en-GB" sz="2200" dirty="0"/>
          </a:p>
        </p:txBody>
      </p:sp>
      <p:sp>
        <p:nvSpPr>
          <p:cNvPr id="9" name="Oval 8"/>
          <p:cNvSpPr/>
          <p:nvPr/>
        </p:nvSpPr>
        <p:spPr>
          <a:xfrm>
            <a:off x="3523488" y="2133153"/>
            <a:ext cx="1600200" cy="12192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dirty="0">
              <a:solidFill>
                <a:schemeClr val="tx1"/>
              </a:solidFill>
            </a:endParaRPr>
          </a:p>
        </p:txBody>
      </p:sp>
      <p:sp>
        <p:nvSpPr>
          <p:cNvPr id="11" name="TextBox 10"/>
          <p:cNvSpPr txBox="1"/>
          <p:nvPr/>
        </p:nvSpPr>
        <p:spPr>
          <a:xfrm>
            <a:off x="3026664" y="2742753"/>
            <a:ext cx="1524000" cy="646331"/>
          </a:xfrm>
          <a:prstGeom prst="rect">
            <a:avLst/>
          </a:prstGeom>
          <a:solidFill>
            <a:schemeClr val="bg1"/>
          </a:solidFill>
        </p:spPr>
        <p:txBody>
          <a:bodyPr wrap="square" rtlCol="0">
            <a:spAutoFit/>
          </a:bodyPr>
          <a:lstStyle/>
          <a:p>
            <a:pPr algn="ctr"/>
            <a:r>
              <a:rPr lang="ar-AE" dirty="0" smtClean="0"/>
              <a:t>أصغر جزء من ملح الطعام</a:t>
            </a:r>
            <a:endParaRPr lang="en-GB" dirty="0"/>
          </a:p>
        </p:txBody>
      </p:sp>
      <p:sp>
        <p:nvSpPr>
          <p:cNvPr id="12" name="Oval 11"/>
          <p:cNvSpPr/>
          <p:nvPr/>
        </p:nvSpPr>
        <p:spPr>
          <a:xfrm>
            <a:off x="2502408" y="4450080"/>
            <a:ext cx="1048512" cy="96012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000" dirty="0" smtClean="0">
                <a:solidFill>
                  <a:schemeClr val="tx1"/>
                </a:solidFill>
              </a:rPr>
              <a:t>كلور </a:t>
            </a:r>
            <a:endParaRPr lang="en-GB" sz="2000" dirty="0">
              <a:solidFill>
                <a:schemeClr val="tx1"/>
              </a:solidFill>
            </a:endParaRPr>
          </a:p>
        </p:txBody>
      </p:sp>
      <p:sp>
        <p:nvSpPr>
          <p:cNvPr id="13" name="Oval 12"/>
          <p:cNvSpPr/>
          <p:nvPr/>
        </p:nvSpPr>
        <p:spPr>
          <a:xfrm>
            <a:off x="4075176" y="5257800"/>
            <a:ext cx="1048512" cy="96012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000" dirty="0" smtClean="0">
                <a:solidFill>
                  <a:schemeClr val="tx1"/>
                </a:solidFill>
              </a:rPr>
              <a:t>كلور </a:t>
            </a:r>
            <a:endParaRPr lang="en-GB" sz="2000" dirty="0">
              <a:solidFill>
                <a:schemeClr val="tx1"/>
              </a:solidFill>
            </a:endParaRPr>
          </a:p>
        </p:txBody>
      </p:sp>
      <p:sp>
        <p:nvSpPr>
          <p:cNvPr id="14" name="Oval 13"/>
          <p:cNvSpPr/>
          <p:nvPr/>
        </p:nvSpPr>
        <p:spPr>
          <a:xfrm>
            <a:off x="3195828" y="4607052"/>
            <a:ext cx="1048512" cy="96012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000" dirty="0" smtClean="0">
                <a:solidFill>
                  <a:schemeClr val="tx1"/>
                </a:solidFill>
              </a:rPr>
              <a:t>كلور </a:t>
            </a:r>
            <a:endParaRPr lang="en-GB" sz="2000" dirty="0">
              <a:solidFill>
                <a:schemeClr val="tx1"/>
              </a:solidFill>
            </a:endParaRPr>
          </a:p>
        </p:txBody>
      </p:sp>
      <p:sp>
        <p:nvSpPr>
          <p:cNvPr id="15" name="Oval 14"/>
          <p:cNvSpPr/>
          <p:nvPr/>
        </p:nvSpPr>
        <p:spPr>
          <a:xfrm>
            <a:off x="3165348" y="5594866"/>
            <a:ext cx="1048512" cy="96012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000" dirty="0" smtClean="0">
                <a:solidFill>
                  <a:schemeClr val="tx1"/>
                </a:solidFill>
              </a:rPr>
              <a:t>كلور </a:t>
            </a:r>
            <a:endParaRPr lang="en-GB" sz="2000" dirty="0">
              <a:solidFill>
                <a:schemeClr val="tx1"/>
              </a:solidFill>
            </a:endParaRPr>
          </a:p>
        </p:txBody>
      </p:sp>
      <p:sp>
        <p:nvSpPr>
          <p:cNvPr id="16" name="Oval 15"/>
          <p:cNvSpPr/>
          <p:nvPr/>
        </p:nvSpPr>
        <p:spPr>
          <a:xfrm>
            <a:off x="4475988" y="4297680"/>
            <a:ext cx="1048512" cy="96012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000" dirty="0" smtClean="0">
                <a:solidFill>
                  <a:schemeClr val="tx1"/>
                </a:solidFill>
              </a:rPr>
              <a:t>كلور </a:t>
            </a:r>
            <a:endParaRPr lang="en-GB" sz="2000" dirty="0">
              <a:solidFill>
                <a:schemeClr val="tx1"/>
              </a:solidFill>
            </a:endParaRPr>
          </a:p>
        </p:txBody>
      </p:sp>
      <p:sp>
        <p:nvSpPr>
          <p:cNvPr id="17" name="TextBox 16"/>
          <p:cNvSpPr txBox="1"/>
          <p:nvPr/>
        </p:nvSpPr>
        <p:spPr>
          <a:xfrm>
            <a:off x="6096000" y="4920734"/>
            <a:ext cx="1524000" cy="430887"/>
          </a:xfrm>
          <a:prstGeom prst="rect">
            <a:avLst/>
          </a:prstGeom>
          <a:noFill/>
        </p:spPr>
        <p:txBody>
          <a:bodyPr wrap="square" rtlCol="0">
            <a:spAutoFit/>
          </a:bodyPr>
          <a:lstStyle/>
          <a:p>
            <a:pPr algn="ctr"/>
            <a:r>
              <a:rPr lang="ar-AE" sz="2200" dirty="0" smtClean="0"/>
              <a:t>عنصرالكلور </a:t>
            </a:r>
            <a:endParaRPr lang="en-GB" sz="2200" dirty="0"/>
          </a:p>
        </p:txBody>
      </p:sp>
    </p:spTree>
    <p:extLst>
      <p:ext uri="{BB962C8B-B14F-4D97-AF65-F5344CB8AC3E}">
        <p14:creationId xmlns:p14="http://schemas.microsoft.com/office/powerpoint/2010/main" val="114535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63512" y="1066800"/>
            <a:ext cx="1524000" cy="646331"/>
          </a:xfrm>
          <a:prstGeom prst="rect">
            <a:avLst/>
          </a:prstGeom>
          <a:noFill/>
        </p:spPr>
        <p:txBody>
          <a:bodyPr wrap="square" rtlCol="0">
            <a:spAutoFit/>
          </a:bodyPr>
          <a:lstStyle/>
          <a:p>
            <a:pPr algn="ctr"/>
            <a:r>
              <a:rPr lang="ar-AE" dirty="0" smtClean="0"/>
              <a:t>خليط (محلول ماء وملح الطعام)</a:t>
            </a:r>
            <a:endParaRPr lang="en-GB" dirty="0"/>
          </a:p>
        </p:txBody>
      </p:sp>
      <p:sp>
        <p:nvSpPr>
          <p:cNvPr id="3" name="TextBox 2"/>
          <p:cNvSpPr txBox="1"/>
          <p:nvPr/>
        </p:nvSpPr>
        <p:spPr>
          <a:xfrm>
            <a:off x="6477000" y="4419600"/>
            <a:ext cx="1524000" cy="646331"/>
          </a:xfrm>
          <a:prstGeom prst="rect">
            <a:avLst/>
          </a:prstGeom>
          <a:noFill/>
        </p:spPr>
        <p:txBody>
          <a:bodyPr wrap="square" rtlCol="0">
            <a:spAutoFit/>
          </a:bodyPr>
          <a:lstStyle/>
          <a:p>
            <a:pPr algn="ctr"/>
            <a:r>
              <a:rPr lang="ar-AE" dirty="0" smtClean="0"/>
              <a:t>مركب (ملح الطعام)</a:t>
            </a:r>
            <a:endParaRPr lang="en-GB" dirty="0"/>
          </a:p>
        </p:txBody>
      </p:sp>
      <p:sp>
        <p:nvSpPr>
          <p:cNvPr id="4" name="Oval 3"/>
          <p:cNvSpPr/>
          <p:nvPr/>
        </p:nvSpPr>
        <p:spPr>
          <a:xfrm>
            <a:off x="5562600" y="586740"/>
            <a:ext cx="1048512" cy="96012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600" dirty="0" smtClean="0">
                <a:solidFill>
                  <a:schemeClr val="tx1"/>
                </a:solidFill>
              </a:rPr>
              <a:t>هيدروجين </a:t>
            </a:r>
            <a:endParaRPr lang="en-GB" sz="1600" dirty="0">
              <a:solidFill>
                <a:schemeClr val="tx1"/>
              </a:solidFill>
            </a:endParaRPr>
          </a:p>
        </p:txBody>
      </p:sp>
      <p:sp>
        <p:nvSpPr>
          <p:cNvPr id="5" name="Oval 4"/>
          <p:cNvSpPr/>
          <p:nvPr/>
        </p:nvSpPr>
        <p:spPr>
          <a:xfrm>
            <a:off x="5053584" y="4183642"/>
            <a:ext cx="1048512" cy="96012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000" dirty="0" smtClean="0">
                <a:solidFill>
                  <a:schemeClr val="tx1"/>
                </a:solidFill>
              </a:rPr>
              <a:t>كلور </a:t>
            </a:r>
            <a:endParaRPr lang="en-GB" sz="2000" dirty="0">
              <a:solidFill>
                <a:schemeClr val="tx1"/>
              </a:solidFill>
            </a:endParaRPr>
          </a:p>
        </p:txBody>
      </p:sp>
      <p:sp>
        <p:nvSpPr>
          <p:cNvPr id="6" name="Oval 5"/>
          <p:cNvSpPr/>
          <p:nvPr/>
        </p:nvSpPr>
        <p:spPr>
          <a:xfrm>
            <a:off x="5190744" y="1828800"/>
            <a:ext cx="1048512" cy="96012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000" dirty="0" smtClean="0">
                <a:solidFill>
                  <a:schemeClr val="tx1"/>
                </a:solidFill>
              </a:rPr>
              <a:t>كلور </a:t>
            </a:r>
            <a:endParaRPr lang="en-GB" sz="2000" dirty="0">
              <a:solidFill>
                <a:schemeClr val="tx1"/>
              </a:solidFill>
            </a:endParaRPr>
          </a:p>
        </p:txBody>
      </p:sp>
      <p:sp>
        <p:nvSpPr>
          <p:cNvPr id="7" name="Oval 6"/>
          <p:cNvSpPr/>
          <p:nvPr/>
        </p:nvSpPr>
        <p:spPr>
          <a:xfrm>
            <a:off x="5285232" y="5460492"/>
            <a:ext cx="1048512" cy="96012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000" dirty="0" smtClean="0">
                <a:solidFill>
                  <a:schemeClr val="tx1"/>
                </a:solidFill>
              </a:rPr>
              <a:t>كلور </a:t>
            </a:r>
            <a:endParaRPr lang="en-GB" sz="2000" dirty="0">
              <a:solidFill>
                <a:schemeClr val="tx1"/>
              </a:solidFill>
            </a:endParaRPr>
          </a:p>
        </p:txBody>
      </p:sp>
      <p:sp>
        <p:nvSpPr>
          <p:cNvPr id="8" name="Oval 7"/>
          <p:cNvSpPr/>
          <p:nvPr/>
        </p:nvSpPr>
        <p:spPr>
          <a:xfrm>
            <a:off x="3581400" y="868680"/>
            <a:ext cx="1048512" cy="96012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000" dirty="0" smtClean="0">
                <a:solidFill>
                  <a:schemeClr val="tx1"/>
                </a:solidFill>
              </a:rPr>
              <a:t>كلور </a:t>
            </a:r>
            <a:endParaRPr lang="en-GB" sz="2000" dirty="0">
              <a:solidFill>
                <a:schemeClr val="tx1"/>
              </a:solidFill>
            </a:endParaRPr>
          </a:p>
        </p:txBody>
      </p:sp>
      <p:sp>
        <p:nvSpPr>
          <p:cNvPr id="9" name="Oval 8"/>
          <p:cNvSpPr/>
          <p:nvPr/>
        </p:nvSpPr>
        <p:spPr>
          <a:xfrm>
            <a:off x="3057144" y="1348740"/>
            <a:ext cx="1048512" cy="96012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600" dirty="0" smtClean="0">
                <a:solidFill>
                  <a:schemeClr val="tx1"/>
                </a:solidFill>
              </a:rPr>
              <a:t>صوديوم</a:t>
            </a:r>
            <a:endParaRPr lang="en-GB" sz="1600" dirty="0">
              <a:solidFill>
                <a:schemeClr val="tx1"/>
              </a:solidFill>
            </a:endParaRPr>
          </a:p>
        </p:txBody>
      </p:sp>
      <p:sp>
        <p:nvSpPr>
          <p:cNvPr id="10" name="Oval 9"/>
          <p:cNvSpPr/>
          <p:nvPr/>
        </p:nvSpPr>
        <p:spPr>
          <a:xfrm>
            <a:off x="4434840" y="1828800"/>
            <a:ext cx="1048512" cy="96012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600" dirty="0" smtClean="0">
                <a:solidFill>
                  <a:schemeClr val="tx1"/>
                </a:solidFill>
              </a:rPr>
              <a:t>صوديوم</a:t>
            </a:r>
            <a:endParaRPr lang="en-GB" sz="1600" dirty="0">
              <a:solidFill>
                <a:schemeClr val="tx1"/>
              </a:solidFill>
            </a:endParaRPr>
          </a:p>
        </p:txBody>
      </p:sp>
      <p:sp>
        <p:nvSpPr>
          <p:cNvPr id="11" name="Oval 10"/>
          <p:cNvSpPr/>
          <p:nvPr/>
        </p:nvSpPr>
        <p:spPr>
          <a:xfrm>
            <a:off x="5782056" y="5257800"/>
            <a:ext cx="1048512" cy="96012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600" dirty="0" smtClean="0">
                <a:solidFill>
                  <a:schemeClr val="tx1"/>
                </a:solidFill>
              </a:rPr>
              <a:t>صوديوم</a:t>
            </a:r>
            <a:endParaRPr lang="en-GB" sz="1600" dirty="0">
              <a:solidFill>
                <a:schemeClr val="tx1"/>
              </a:solidFill>
            </a:endParaRPr>
          </a:p>
        </p:txBody>
      </p:sp>
      <p:sp>
        <p:nvSpPr>
          <p:cNvPr id="12" name="Oval 11"/>
          <p:cNvSpPr/>
          <p:nvPr/>
        </p:nvSpPr>
        <p:spPr>
          <a:xfrm>
            <a:off x="4584192" y="3644146"/>
            <a:ext cx="1048512" cy="96012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600" dirty="0" smtClean="0">
                <a:solidFill>
                  <a:schemeClr val="tx1"/>
                </a:solidFill>
              </a:rPr>
              <a:t>صوديوم</a:t>
            </a:r>
            <a:endParaRPr lang="en-GB" sz="1600" dirty="0">
              <a:solidFill>
                <a:schemeClr val="tx1"/>
              </a:solidFill>
            </a:endParaRPr>
          </a:p>
        </p:txBody>
      </p:sp>
      <p:sp>
        <p:nvSpPr>
          <p:cNvPr id="13" name="Oval 12"/>
          <p:cNvSpPr/>
          <p:nvPr/>
        </p:nvSpPr>
        <p:spPr>
          <a:xfrm>
            <a:off x="3496056" y="4477512"/>
            <a:ext cx="1048512" cy="960120"/>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600" dirty="0" smtClean="0">
                <a:solidFill>
                  <a:schemeClr val="tx1"/>
                </a:solidFill>
              </a:rPr>
              <a:t>صوديوم</a:t>
            </a:r>
            <a:endParaRPr lang="en-GB" sz="1600" dirty="0">
              <a:solidFill>
                <a:schemeClr val="tx1"/>
              </a:solidFill>
            </a:endParaRPr>
          </a:p>
        </p:txBody>
      </p:sp>
      <p:sp>
        <p:nvSpPr>
          <p:cNvPr id="14" name="Oval 13"/>
          <p:cNvSpPr/>
          <p:nvPr/>
        </p:nvSpPr>
        <p:spPr>
          <a:xfrm>
            <a:off x="4020312" y="4777740"/>
            <a:ext cx="1048512" cy="96012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2000" dirty="0" smtClean="0">
                <a:solidFill>
                  <a:schemeClr val="tx1"/>
                </a:solidFill>
              </a:rPr>
              <a:t>كلور </a:t>
            </a:r>
            <a:endParaRPr lang="en-GB" sz="2000" dirty="0">
              <a:solidFill>
                <a:schemeClr val="tx1"/>
              </a:solidFill>
            </a:endParaRPr>
          </a:p>
        </p:txBody>
      </p:sp>
      <p:sp>
        <p:nvSpPr>
          <p:cNvPr id="15" name="Oval 14"/>
          <p:cNvSpPr/>
          <p:nvPr/>
        </p:nvSpPr>
        <p:spPr>
          <a:xfrm>
            <a:off x="4959096" y="476012"/>
            <a:ext cx="1048512" cy="960120"/>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600" dirty="0" smtClean="0">
                <a:solidFill>
                  <a:schemeClr val="tx1"/>
                </a:solidFill>
              </a:rPr>
              <a:t>أكسجين</a:t>
            </a:r>
            <a:endParaRPr lang="en-GB" sz="1600" dirty="0">
              <a:solidFill>
                <a:schemeClr val="tx1"/>
              </a:solidFill>
            </a:endParaRPr>
          </a:p>
        </p:txBody>
      </p:sp>
      <p:sp>
        <p:nvSpPr>
          <p:cNvPr id="16" name="Oval 15"/>
          <p:cNvSpPr/>
          <p:nvPr/>
        </p:nvSpPr>
        <p:spPr>
          <a:xfrm>
            <a:off x="2474976" y="2308860"/>
            <a:ext cx="1048512" cy="96012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600" dirty="0" smtClean="0">
                <a:solidFill>
                  <a:schemeClr val="tx1"/>
                </a:solidFill>
              </a:rPr>
              <a:t>هيدروجين </a:t>
            </a:r>
            <a:endParaRPr lang="en-GB" sz="1600" dirty="0">
              <a:solidFill>
                <a:schemeClr val="tx1"/>
              </a:solidFill>
            </a:endParaRPr>
          </a:p>
        </p:txBody>
      </p:sp>
      <p:sp>
        <p:nvSpPr>
          <p:cNvPr id="17" name="Oval 16"/>
          <p:cNvSpPr/>
          <p:nvPr/>
        </p:nvSpPr>
        <p:spPr>
          <a:xfrm>
            <a:off x="2057400" y="1813560"/>
            <a:ext cx="1048512" cy="960120"/>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1600" dirty="0" smtClean="0">
                <a:solidFill>
                  <a:schemeClr val="tx1"/>
                </a:solidFill>
              </a:rPr>
              <a:t>أكسجين</a:t>
            </a:r>
            <a:endParaRPr lang="en-GB" sz="1600" dirty="0">
              <a:solidFill>
                <a:schemeClr val="tx1"/>
              </a:solidFill>
            </a:endParaRPr>
          </a:p>
        </p:txBody>
      </p:sp>
    </p:spTree>
    <p:extLst>
      <p:ext uri="{BB962C8B-B14F-4D97-AF65-F5344CB8AC3E}">
        <p14:creationId xmlns:p14="http://schemas.microsoft.com/office/powerpoint/2010/main" val="380975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تركيب المادة </a:t>
            </a:r>
            <a:endParaRPr lang="en-GB" dirty="0">
              <a:solidFill>
                <a:schemeClr val="tx2"/>
              </a:solidFill>
            </a:endParaRPr>
          </a:p>
        </p:txBody>
      </p:sp>
      <p:sp>
        <p:nvSpPr>
          <p:cNvPr id="3" name="Content Placeholder 2"/>
          <p:cNvSpPr>
            <a:spLocks noGrp="1"/>
          </p:cNvSpPr>
          <p:nvPr>
            <p:ph idx="1"/>
          </p:nvPr>
        </p:nvSpPr>
        <p:spPr/>
        <p:txBody>
          <a:bodyPr/>
          <a:lstStyle/>
          <a:p>
            <a:pPr marL="0" indent="0" algn="ctr" rtl="1">
              <a:buNone/>
            </a:pPr>
            <a:r>
              <a:rPr lang="ar-AE" b="1" dirty="0"/>
              <a:t>الذرة </a:t>
            </a:r>
            <a:r>
              <a:rPr lang="en-GB" b="1" dirty="0" smtClean="0"/>
              <a:t>Atom</a:t>
            </a:r>
            <a:endParaRPr lang="en-GB" dirty="0"/>
          </a:p>
          <a:p>
            <a:pPr algn="ctr" rtl="1"/>
            <a:r>
              <a:rPr lang="ar-AE" dirty="0"/>
              <a:t>هي وحدة بناء العنصر وتتكون من نواة تدور حولها الإلكترونات </a:t>
            </a:r>
            <a:r>
              <a:rPr lang="ar-AE" dirty="0" smtClean="0"/>
              <a:t>.</a:t>
            </a:r>
          </a:p>
          <a:p>
            <a:pPr algn="ctr" rtl="1"/>
            <a:endParaRPr lang="ar-AE" dirty="0"/>
          </a:p>
          <a:p>
            <a:pPr algn="just" rtl="1"/>
            <a:r>
              <a:rPr lang="ar-AE" dirty="0" smtClean="0"/>
              <a:t>كلمة </a:t>
            </a:r>
            <a:r>
              <a:rPr lang="fr-FR" dirty="0" err="1" smtClean="0"/>
              <a:t>atom</a:t>
            </a:r>
            <a:r>
              <a:rPr lang="fr-FR" dirty="0" smtClean="0"/>
              <a:t> </a:t>
            </a:r>
            <a:r>
              <a:rPr lang="ar-AE" dirty="0" smtClean="0"/>
              <a:t> كلمة يونانية تعني الجزء الغير قابل للانقسام .</a:t>
            </a:r>
            <a:endParaRPr lang="en-GB" dirty="0"/>
          </a:p>
          <a:p>
            <a:pPr algn="ctr"/>
            <a:endParaRPr lang="en-GB" dirty="0"/>
          </a:p>
        </p:txBody>
      </p:sp>
    </p:spTree>
    <p:extLst>
      <p:ext uri="{BB962C8B-B14F-4D97-AF65-F5344CB8AC3E}">
        <p14:creationId xmlns:p14="http://schemas.microsoft.com/office/powerpoint/2010/main" val="3715207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ar-AE" dirty="0" smtClean="0">
                <a:solidFill>
                  <a:schemeClr val="tx2"/>
                </a:solidFill>
              </a:rPr>
              <a:t>تركيب المادة </a:t>
            </a:r>
            <a:endParaRPr lang="en-GB" dirty="0">
              <a:solidFill>
                <a:schemeClr val="tx2"/>
              </a:solidFill>
            </a:endParaRPr>
          </a:p>
        </p:txBody>
      </p:sp>
      <p:sp>
        <p:nvSpPr>
          <p:cNvPr id="3" name="Content Placeholder 2"/>
          <p:cNvSpPr>
            <a:spLocks noGrp="1"/>
          </p:cNvSpPr>
          <p:nvPr>
            <p:ph idx="1"/>
          </p:nvPr>
        </p:nvSpPr>
        <p:spPr/>
        <p:txBody>
          <a:bodyPr/>
          <a:lstStyle/>
          <a:p>
            <a:pPr marL="0" indent="0" algn="ctr" rtl="1">
              <a:buNone/>
            </a:pPr>
            <a:r>
              <a:rPr lang="ar-AE" b="1" dirty="0"/>
              <a:t>العنصر </a:t>
            </a:r>
            <a:r>
              <a:rPr lang="en-GB" b="1" dirty="0"/>
              <a:t>Element</a:t>
            </a:r>
            <a:r>
              <a:rPr lang="ar-AE" b="1" dirty="0"/>
              <a:t> </a:t>
            </a:r>
            <a:endParaRPr lang="en-GB" dirty="0"/>
          </a:p>
          <a:p>
            <a:pPr algn="ctr" rtl="1"/>
            <a:r>
              <a:rPr lang="ar-AE" dirty="0"/>
              <a:t>العنصر هو مادة مكونة من ذرات من نوع واحد فقط .</a:t>
            </a:r>
            <a:endParaRPr lang="en-GB" dirty="0"/>
          </a:p>
        </p:txBody>
      </p:sp>
    </p:spTree>
    <p:extLst>
      <p:ext uri="{BB962C8B-B14F-4D97-AF65-F5344CB8AC3E}">
        <p14:creationId xmlns:p14="http://schemas.microsoft.com/office/powerpoint/2010/main" val="1374556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dirty="0" smtClean="0">
                <a:solidFill>
                  <a:schemeClr val="tx2"/>
                </a:solidFill>
              </a:rPr>
              <a:t>تركيب المادة </a:t>
            </a:r>
            <a:endParaRPr lang="en-GB" dirty="0">
              <a:solidFill>
                <a:schemeClr val="tx2"/>
              </a:solidFill>
            </a:endParaRPr>
          </a:p>
        </p:txBody>
      </p:sp>
      <p:sp>
        <p:nvSpPr>
          <p:cNvPr id="3" name="Content Placeholder 2"/>
          <p:cNvSpPr>
            <a:spLocks noGrp="1"/>
          </p:cNvSpPr>
          <p:nvPr>
            <p:ph idx="1"/>
          </p:nvPr>
        </p:nvSpPr>
        <p:spPr/>
        <p:txBody>
          <a:bodyPr/>
          <a:lstStyle/>
          <a:p>
            <a:pPr marL="0" indent="0" algn="ctr" rtl="1">
              <a:buNone/>
            </a:pPr>
            <a:r>
              <a:rPr lang="ar-AE" b="1" dirty="0"/>
              <a:t>المركب</a:t>
            </a:r>
            <a:r>
              <a:rPr lang="en-GB" b="1" dirty="0"/>
              <a:t>compound </a:t>
            </a:r>
            <a:r>
              <a:rPr lang="ar-AE" b="1" dirty="0"/>
              <a:t> </a:t>
            </a:r>
            <a:endParaRPr lang="en-GB" dirty="0"/>
          </a:p>
          <a:p>
            <a:pPr marL="0" indent="0" algn="ctr" rtl="1">
              <a:buNone/>
            </a:pPr>
            <a:r>
              <a:rPr lang="ar-AE" dirty="0"/>
              <a:t>هو مادة مكونة من عنصرين مختلفين أو أكثر بشرط أن يكون قد حصل بين العناصر تفاعل كيميائي .</a:t>
            </a:r>
            <a:endParaRPr lang="en-GB" dirty="0"/>
          </a:p>
        </p:txBody>
      </p:sp>
    </p:spTree>
    <p:extLst>
      <p:ext uri="{BB962C8B-B14F-4D97-AF65-F5344CB8AC3E}">
        <p14:creationId xmlns:p14="http://schemas.microsoft.com/office/powerpoint/2010/main" val="13745562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WIFFPOINTPLAYERTAG" val="{577f8ca8-7131-11d4-8460-525400eb897b}"/>
</p:tagLst>
</file>

<file path=ppt/tags/tag2.xml><?xml version="1.0" encoding="utf-8"?>
<p:tagLst xmlns:a="http://schemas.openxmlformats.org/drawingml/2006/main" xmlns:r="http://schemas.openxmlformats.org/officeDocument/2006/relationships" xmlns:p="http://schemas.openxmlformats.org/presentationml/2006/main">
  <p:tag name="SWIFFPOINTPLAYERTAG" val="{577f8ca8-7131-11d4-8460-525400eb897b}"/>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1332</TotalTime>
  <Words>1071</Words>
  <Application>Microsoft Office PowerPoint</Application>
  <PresentationFormat>On-screen Show (4:3)</PresentationFormat>
  <Paragraphs>376</Paragraphs>
  <Slides>37</Slides>
  <Notes>32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مفاهيم كيميائية عامة  «تركيب المادة»</vt:lpstr>
      <vt:lpstr>أهداف المحاضرة </vt:lpstr>
      <vt:lpstr>تركيب المادة </vt:lpstr>
      <vt:lpstr>PowerPoint Presentation</vt:lpstr>
      <vt:lpstr>PowerPoint Presentation</vt:lpstr>
      <vt:lpstr>PowerPoint Presentation</vt:lpstr>
      <vt:lpstr>تركيب المادة </vt:lpstr>
      <vt:lpstr>تركيب المادة </vt:lpstr>
      <vt:lpstr>تركيب المادة </vt:lpstr>
      <vt:lpstr>المركب </vt:lpstr>
      <vt:lpstr>تركيب المادة </vt:lpstr>
      <vt:lpstr>تركيب المادة </vt:lpstr>
      <vt:lpstr>علم الكيمياء </vt:lpstr>
      <vt:lpstr>تركيب الذرة </vt:lpstr>
      <vt:lpstr>PowerPoint Presentation</vt:lpstr>
      <vt:lpstr>PowerPoint Presentation</vt:lpstr>
      <vt:lpstr>كيف يتفاعل الكلور مع الصوديوم </vt:lpstr>
      <vt:lpstr>PowerPoint Presentation</vt:lpstr>
      <vt:lpstr>كيف يتفاعل الكلور مع الهيدروجين </vt:lpstr>
      <vt:lpstr>كيف يتفاعل الأكسجين مع الهيدروجين </vt:lpstr>
      <vt:lpstr>كيف يتفاعل الأكسجين مع الكربون </vt:lpstr>
      <vt:lpstr>الروابط الكيميائية </vt:lpstr>
      <vt:lpstr>الروابط الكيميائية </vt:lpstr>
      <vt:lpstr>الروابط الكيميائية </vt:lpstr>
      <vt:lpstr>الروابط الكيميائية </vt:lpstr>
      <vt:lpstr>PowerPoint Presentation</vt:lpstr>
      <vt:lpstr>الروابط الكيميائية </vt:lpstr>
      <vt:lpstr>صيغة كتابة الروابط الهيدروجينية </vt:lpstr>
      <vt:lpstr>PowerPoint Presentation</vt:lpstr>
      <vt:lpstr>PowerPoint Presentation</vt:lpstr>
      <vt:lpstr>الروابط الكيميائية </vt:lpstr>
      <vt:lpstr>الروابط الكيميائية </vt:lpstr>
      <vt:lpstr>PowerPoint Presentation</vt:lpstr>
      <vt:lpstr>الروابط الكيميائية </vt:lpstr>
      <vt:lpstr>الروابط الكيميائية </vt:lpstr>
      <vt:lpstr>حددي الروابط الكيميائية التي تتصف بما يلي : </vt:lpstr>
      <vt:lpstr>انتهت المحاضرة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مفاهيم كيميائية عامة </dc:title>
  <dc:creator>Sumyah</dc:creator>
  <cp:lastModifiedBy>Sumyah</cp:lastModifiedBy>
  <cp:revision>100</cp:revision>
  <dcterms:created xsi:type="dcterms:W3CDTF">2006-08-16T00:00:00Z</dcterms:created>
  <dcterms:modified xsi:type="dcterms:W3CDTF">2014-10-11T17:52:52Z</dcterms:modified>
</cp:coreProperties>
</file>