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0" r:id="rId2"/>
    <p:sldId id="258" r:id="rId3"/>
    <p:sldId id="291" r:id="rId4"/>
    <p:sldId id="292" r:id="rId5"/>
    <p:sldId id="293" r:id="rId6"/>
    <p:sldId id="294" r:id="rId7"/>
    <p:sldId id="297" r:id="rId8"/>
    <p:sldId id="296" r:id="rId9"/>
    <p:sldId id="298" r:id="rId10"/>
    <p:sldId id="28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03"/>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1" d="100"/>
          <a:sy n="81" d="100"/>
        </p:scale>
        <p:origin x="1560"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7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E72AB45-3D0E-4383-903D-F474AC6FBC89}" type="slidenum">
              <a:rPr lang="en-US"/>
              <a:pPr/>
              <a:t>‹#›</a:t>
            </a:fld>
            <a:endParaRPr lang="en-US"/>
          </a:p>
        </p:txBody>
      </p:sp>
    </p:spTree>
    <p:extLst>
      <p:ext uri="{BB962C8B-B14F-4D97-AF65-F5344CB8AC3E}">
        <p14:creationId xmlns:p14="http://schemas.microsoft.com/office/powerpoint/2010/main" val="143101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B37A72D-2FEA-4EB3-8479-953FDA9FABCF}" type="slidenum">
              <a:rPr lang="en-US"/>
              <a:pPr/>
              <a:t>‹#›</a:t>
            </a:fld>
            <a:endParaRPr lang="en-US"/>
          </a:p>
        </p:txBody>
      </p:sp>
    </p:spTree>
    <p:extLst>
      <p:ext uri="{BB962C8B-B14F-4D97-AF65-F5344CB8AC3E}">
        <p14:creationId xmlns:p14="http://schemas.microsoft.com/office/powerpoint/2010/main" val="1323599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D3216BB6-B358-4CD4-B713-3D03137FAD50}" type="slidenum">
              <a:rPr lang="ar-SA" smtClean="0"/>
              <a:pPr/>
              <a:t>1</a:t>
            </a:fld>
            <a:endParaRPr lang="ar-SA"/>
          </a:p>
        </p:txBody>
      </p:sp>
    </p:spTree>
    <p:extLst>
      <p:ext uri="{BB962C8B-B14F-4D97-AF65-F5344CB8AC3E}">
        <p14:creationId xmlns:p14="http://schemas.microsoft.com/office/powerpoint/2010/main" val="51723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F0A15-2419-40EC-A901-8AAD59D6B385}" type="slidenum">
              <a:rPr lang="en-US"/>
              <a:pPr/>
              <a:t>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57C5D-8F60-467E-8210-2E184081E49B}" type="slidenum">
              <a:rPr lang="en-US"/>
              <a:pPr/>
              <a:t>10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pPr lvl="0"/>
            <a:r>
              <a:rPr lang="ar-SA" noProof="0"/>
              <a:t>انقر لتحرير نمط العنوان الثانوي الرئيسي</a:t>
            </a:r>
            <a:endParaRPr lang="en-US" noProof="0"/>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096000" y="6445250"/>
            <a:ext cx="1100138" cy="276225"/>
          </a:xfrm>
        </p:spPr>
        <p:txBody>
          <a:bodyPr/>
          <a:lstStyle>
            <a:lvl1pPr>
              <a:defRPr/>
            </a:lvl1pPr>
          </a:lstStyle>
          <a:p>
            <a:fld id="{0BC7367A-F51C-4E23-BC6B-8FFC297DC5A9}" type="slidenum">
              <a:rPr lang="en-US"/>
              <a:pPr/>
              <a:t>‹#›</a:t>
            </a:fld>
            <a:endParaRPr lang="en-US"/>
          </a:p>
        </p:txBody>
      </p:sp>
      <p:sp>
        <p:nvSpPr>
          <p:cNvPr id="3138" name="Rectangle 66"/>
          <p:cNvSpPr>
            <a:spLocks noChangeArrowheads="1"/>
          </p:cNvSpPr>
          <p:nvPr/>
        </p:nvSpPr>
        <p:spPr bwMode="gray">
          <a:xfrm>
            <a:off x="2476500" y="1289050"/>
            <a:ext cx="6667500" cy="170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pPr lvl="0"/>
            <a:r>
              <a:rPr lang="ar-SA" noProof="0"/>
              <a:t>انقر لتحرير نمط العنوان الرئيسي</a:t>
            </a:r>
            <a:endParaRPr lang="en-US" noProof="0"/>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1" name="Rectangle 29"/>
          <p:cNvSpPr>
            <a:spLocks noChangeArrowheads="1"/>
          </p:cNvSpPr>
          <p:nvPr/>
        </p:nvSpPr>
        <p:spPr bwMode="gray">
          <a:xfrm>
            <a:off x="762000" y="1066800"/>
            <a:ext cx="8382000" cy="1509713"/>
          </a:xfrm>
          <a:prstGeom prst="rect">
            <a:avLst/>
          </a:prstGeom>
          <a:blipFill dpi="0" rotWithShape="0">
            <a:blip r:embed="rId2" cstate="print"/>
            <a:srcRect/>
            <a:stretch>
              <a:fillRect b="-15205"/>
            </a:stretch>
          </a:blipFill>
          <a:ln>
            <a:noFill/>
          </a:ln>
          <a:effectLst/>
          <a:extLs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5" name="Text Box 33"/>
          <p:cNvSpPr txBox="1">
            <a:spLocks noChangeArrowheads="1"/>
          </p:cNvSpPr>
          <p:nvPr/>
        </p:nvSpPr>
        <p:spPr bwMode="gray">
          <a:xfrm>
            <a:off x="7459663" y="6248400"/>
            <a:ext cx="130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200">
                <a:latin typeface="Arial Black" pitchFamily="34" charset="0"/>
              </a:rPr>
              <a:t>L/O/G/O</a:t>
            </a:r>
          </a:p>
        </p:txBody>
      </p:sp>
      <p:pic>
        <p:nvPicPr>
          <p:cNvPr id="3104" name="Picture 32" descr="2"/>
          <p:cNvPicPr>
            <a:picLocks noChangeAspect="1" noChangeArrowheads="1"/>
          </p:cNvPicPr>
          <p:nvPr/>
        </p:nvPicPr>
        <p:blipFill>
          <a:blip r:embed="rId3" cstate="print">
            <a:extLst>
              <a:ext uri="{28A0092B-C50C-407E-A947-70E740481C1C}">
                <a14:useLocalDpi xmlns:a14="http://schemas.microsoft.com/office/drawing/2010/main" val="0"/>
              </a:ext>
            </a:extLst>
          </a:blip>
          <a:srcRect l="2814" b="12524"/>
          <a:stretch>
            <a:fillRect/>
          </a:stretch>
        </p:blipFill>
        <p:spPr bwMode="gray">
          <a:xfrm>
            <a:off x="0" y="3302000"/>
            <a:ext cx="40386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8623B3D6-6BF7-4EF6-BBB4-0336F14044D3}" type="slidenum">
              <a:rPr lang="en-US"/>
              <a:pPr/>
              <a:t>‹#›</a:t>
            </a:fld>
            <a:endParaRPr lang="en-US"/>
          </a:p>
        </p:txBody>
      </p:sp>
    </p:spTree>
    <p:extLst>
      <p:ext uri="{BB962C8B-B14F-4D97-AF65-F5344CB8AC3E}">
        <p14:creationId xmlns:p14="http://schemas.microsoft.com/office/powerpoint/2010/main" val="3672634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34188" y="457200"/>
            <a:ext cx="1852612" cy="5668963"/>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276350" y="457200"/>
            <a:ext cx="5405438" cy="56689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C4C1807E-7153-4F90-A252-52ECABEA41C2}" type="slidenum">
              <a:rPr lang="en-US"/>
              <a:pPr/>
              <a:t>‹#›</a:t>
            </a:fld>
            <a:endParaRPr lang="en-US"/>
          </a:p>
        </p:txBody>
      </p:sp>
    </p:spTree>
    <p:extLst>
      <p:ext uri="{BB962C8B-B14F-4D97-AF65-F5344CB8AC3E}">
        <p14:creationId xmlns:p14="http://schemas.microsoft.com/office/powerpoint/2010/main" val="193683806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1276350" y="1600200"/>
            <a:ext cx="741045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1295400" y="6245225"/>
            <a:ext cx="2133600" cy="476250"/>
          </a:xfrm>
        </p:spPr>
        <p:txBody>
          <a:bodyPr/>
          <a:lstStyle>
            <a:lvl1pPr>
              <a:defRPr/>
            </a:lvl1pPr>
          </a:lstStyle>
          <a:p>
            <a:endParaRPr lang="en-US"/>
          </a:p>
        </p:txBody>
      </p:sp>
      <p:sp>
        <p:nvSpPr>
          <p:cNvPr id="5" name="عنصر نائب للتذييل 4"/>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093F131F-7D1A-45CE-BA2C-9E9C83B67125}" type="slidenum">
              <a:rPr lang="en-US"/>
              <a:pPr/>
              <a:t>‹#›</a:t>
            </a:fld>
            <a:endParaRPr lang="en-US"/>
          </a:p>
        </p:txBody>
      </p:sp>
    </p:spTree>
    <p:extLst>
      <p:ext uri="{BB962C8B-B14F-4D97-AF65-F5344CB8AC3E}">
        <p14:creationId xmlns:p14="http://schemas.microsoft.com/office/powerpoint/2010/main" val="334881421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276350" y="457200"/>
            <a:ext cx="6496050" cy="762000"/>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1276350"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a:xfrm>
            <a:off x="12954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538538"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BD81D27E-8A30-49A9-B9E0-AFC4CC601422}" type="slidenum">
              <a:rPr lang="en-US"/>
              <a:pPr/>
              <a:t>‹#›</a:t>
            </a:fld>
            <a:endParaRPr lang="en-US"/>
          </a:p>
        </p:txBody>
      </p:sp>
    </p:spTree>
    <p:extLst>
      <p:ext uri="{BB962C8B-B14F-4D97-AF65-F5344CB8AC3E}">
        <p14:creationId xmlns:p14="http://schemas.microsoft.com/office/powerpoint/2010/main" val="342283068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4DFF7B9-52CD-4D91-A192-FEAEC6FB7E26}" type="slidenum">
              <a:rPr lang="en-US"/>
              <a:pPr/>
              <a:t>‹#›</a:t>
            </a:fld>
            <a:endParaRPr lang="en-US"/>
          </a:p>
        </p:txBody>
      </p:sp>
    </p:spTree>
    <p:extLst>
      <p:ext uri="{BB962C8B-B14F-4D97-AF65-F5344CB8AC3E}">
        <p14:creationId xmlns:p14="http://schemas.microsoft.com/office/powerpoint/2010/main" val="140216513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8244C60-EF60-4B3F-811A-42312BE799AE}" type="slidenum">
              <a:rPr lang="en-US"/>
              <a:pPr/>
              <a:t>‹#›</a:t>
            </a:fld>
            <a:endParaRPr lang="en-US"/>
          </a:p>
        </p:txBody>
      </p:sp>
    </p:spTree>
    <p:extLst>
      <p:ext uri="{BB962C8B-B14F-4D97-AF65-F5344CB8AC3E}">
        <p14:creationId xmlns:p14="http://schemas.microsoft.com/office/powerpoint/2010/main" val="331476500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7FF70480-8CE8-490D-AFD2-369FF31BCB2C}" type="slidenum">
              <a:rPr lang="en-US"/>
              <a:pPr/>
              <a:t>‹#›</a:t>
            </a:fld>
            <a:endParaRPr lang="en-US"/>
          </a:p>
        </p:txBody>
      </p:sp>
    </p:spTree>
    <p:extLst>
      <p:ext uri="{BB962C8B-B14F-4D97-AF65-F5344CB8AC3E}">
        <p14:creationId xmlns:p14="http://schemas.microsoft.com/office/powerpoint/2010/main" val="172176406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E15A2CB1-1016-4243-8E3A-D92094CA217D}" type="slidenum">
              <a:rPr lang="en-US"/>
              <a:pPr/>
              <a:t>‹#›</a:t>
            </a:fld>
            <a:endParaRPr lang="en-US"/>
          </a:p>
        </p:txBody>
      </p:sp>
    </p:spTree>
    <p:extLst>
      <p:ext uri="{BB962C8B-B14F-4D97-AF65-F5344CB8AC3E}">
        <p14:creationId xmlns:p14="http://schemas.microsoft.com/office/powerpoint/2010/main" val="27218778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20634F3F-616F-4BFD-886E-FCD92C28D2EB}" type="slidenum">
              <a:rPr lang="en-US"/>
              <a:pPr/>
              <a:t>‹#›</a:t>
            </a:fld>
            <a:endParaRPr lang="en-US"/>
          </a:p>
        </p:txBody>
      </p:sp>
    </p:spTree>
    <p:extLst>
      <p:ext uri="{BB962C8B-B14F-4D97-AF65-F5344CB8AC3E}">
        <p14:creationId xmlns:p14="http://schemas.microsoft.com/office/powerpoint/2010/main" val="29717524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20896BDE-68B0-4542-970A-5A734DC251A5}" type="slidenum">
              <a:rPr lang="en-US"/>
              <a:pPr/>
              <a:t>‹#›</a:t>
            </a:fld>
            <a:endParaRPr lang="en-US"/>
          </a:p>
        </p:txBody>
      </p:sp>
    </p:spTree>
    <p:extLst>
      <p:ext uri="{BB962C8B-B14F-4D97-AF65-F5344CB8AC3E}">
        <p14:creationId xmlns:p14="http://schemas.microsoft.com/office/powerpoint/2010/main" val="34499455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816414FF-1DD9-4D1D-956F-BEEA506549D6}" type="slidenum">
              <a:rPr lang="en-US"/>
              <a:pPr/>
              <a:t>‹#›</a:t>
            </a:fld>
            <a:endParaRPr lang="en-US"/>
          </a:p>
        </p:txBody>
      </p:sp>
    </p:spTree>
    <p:extLst>
      <p:ext uri="{BB962C8B-B14F-4D97-AF65-F5344CB8AC3E}">
        <p14:creationId xmlns:p14="http://schemas.microsoft.com/office/powerpoint/2010/main" val="3737039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77C3170C-D2C5-4E82-B54E-5F873B83806E}" type="slidenum">
              <a:rPr lang="en-US"/>
              <a:pPr/>
              <a:t>‹#›</a:t>
            </a:fld>
            <a:endParaRPr lang="en-US"/>
          </a:p>
        </p:txBody>
      </p:sp>
    </p:spTree>
    <p:extLst>
      <p:ext uri="{BB962C8B-B14F-4D97-AF65-F5344CB8AC3E}">
        <p14:creationId xmlns:p14="http://schemas.microsoft.com/office/powerpoint/2010/main" val="15733087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0" name="Rectangle 56"/>
          <p:cNvSpPr>
            <a:spLocks noChangeArrowheads="1"/>
          </p:cNvSpPr>
          <p:nvPr/>
        </p:nvSpPr>
        <p:spPr bwMode="gray">
          <a:xfrm>
            <a:off x="0" y="0"/>
            <a:ext cx="1116013" cy="260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28" name="Rectangle 4"/>
          <p:cNvSpPr>
            <a:spLocks noGrp="1" noChangeArrowheads="1"/>
          </p:cNvSpPr>
          <p:nvPr>
            <p:ph type="dt" sz="half" idx="2"/>
          </p:nvPr>
        </p:nvSpPr>
        <p:spPr bwMode="gray">
          <a:xfrm>
            <a:off x="1295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FAC2B9-BBD2-418A-B195-67CDA7C37578}" type="slidenum">
              <a:rPr lang="en-US"/>
              <a:pPr/>
              <a:t>‹#›</a:t>
            </a:fld>
            <a:endParaRPr lang="en-US"/>
          </a:p>
        </p:txBody>
      </p:sp>
      <p:sp>
        <p:nvSpPr>
          <p:cNvPr id="1027" name="Rectangle 3"/>
          <p:cNvSpPr>
            <a:spLocks noGrp="1" noChangeArrowheads="1"/>
          </p:cNvSpPr>
          <p:nvPr>
            <p:ph type="body" idx="1"/>
          </p:nvPr>
        </p:nvSpPr>
        <p:spPr bwMode="gray">
          <a:xfrm>
            <a:off x="1276350" y="1600200"/>
            <a:ext cx="7410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85" name="Rectangle 61"/>
          <p:cNvSpPr>
            <a:spLocks noChangeArrowheads="1"/>
          </p:cNvSpPr>
          <p:nvPr/>
        </p:nvSpPr>
        <p:spPr bwMode="gray">
          <a:xfrm>
            <a:off x="0" y="333375"/>
            <a:ext cx="1109663" cy="1038225"/>
          </a:xfrm>
          <a:prstGeom prst="rect">
            <a:avLst/>
          </a:prstGeom>
          <a:blipFill dpi="0" rotWithShape="1">
            <a:blip r:embed="rId15"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pic>
        <p:nvPicPr>
          <p:cNvPr id="1086" name="Picture 62" descr="2"/>
          <p:cNvPicPr>
            <a:picLocks noChangeAspect="1" noChangeArrowheads="1"/>
          </p:cNvPicPr>
          <p:nvPr/>
        </p:nvPicPr>
        <p:blipFill>
          <a:blip r:embed="rId16" cstate="print">
            <a:extLst>
              <a:ext uri="{28A0092B-C50C-407E-A947-70E740481C1C}">
                <a14:useLocalDpi xmlns:a14="http://schemas.microsoft.com/office/drawing/2010/main" val="0"/>
              </a:ext>
            </a:extLst>
          </a:blip>
          <a:srcRect b="592"/>
          <a:stretch>
            <a:fillRect/>
          </a:stretch>
        </p:blipFill>
        <p:spPr bwMode="gray">
          <a:xfrm>
            <a:off x="7361238" y="55563"/>
            <a:ext cx="1676400" cy="16430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276350" y="457200"/>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txStyles>
    <p:titleStyle>
      <a:lvl1pPr algn="l" rtl="1" eaLnBrk="1" fontAlgn="base" hangingPunct="1">
        <a:spcBef>
          <a:spcPct val="0"/>
        </a:spcBef>
        <a:spcAft>
          <a:spcPct val="0"/>
        </a:spcAft>
        <a:defRPr sz="4000" b="1">
          <a:solidFill>
            <a:srgbClr val="000000"/>
          </a:solidFill>
          <a:latin typeface="+mj-lt"/>
          <a:ea typeface="+mj-ea"/>
          <a:cs typeface="+mj-cs"/>
        </a:defRPr>
      </a:lvl1pPr>
      <a:lvl2pPr algn="l" rtl="1" eaLnBrk="1" fontAlgn="base" hangingPunct="1">
        <a:spcBef>
          <a:spcPct val="0"/>
        </a:spcBef>
        <a:spcAft>
          <a:spcPct val="0"/>
        </a:spcAft>
        <a:defRPr sz="4000" b="1">
          <a:solidFill>
            <a:srgbClr val="000000"/>
          </a:solidFill>
          <a:latin typeface="Arial" pitchFamily="34" charset="0"/>
        </a:defRPr>
      </a:lvl2pPr>
      <a:lvl3pPr algn="l" rtl="1" eaLnBrk="1" fontAlgn="base" hangingPunct="1">
        <a:spcBef>
          <a:spcPct val="0"/>
        </a:spcBef>
        <a:spcAft>
          <a:spcPct val="0"/>
        </a:spcAft>
        <a:defRPr sz="4000" b="1">
          <a:solidFill>
            <a:srgbClr val="000000"/>
          </a:solidFill>
          <a:latin typeface="Arial" pitchFamily="34" charset="0"/>
        </a:defRPr>
      </a:lvl3pPr>
      <a:lvl4pPr algn="l" rtl="1" eaLnBrk="1" fontAlgn="base" hangingPunct="1">
        <a:spcBef>
          <a:spcPct val="0"/>
        </a:spcBef>
        <a:spcAft>
          <a:spcPct val="0"/>
        </a:spcAft>
        <a:defRPr sz="4000" b="1">
          <a:solidFill>
            <a:srgbClr val="000000"/>
          </a:solidFill>
          <a:latin typeface="Arial" pitchFamily="34" charset="0"/>
        </a:defRPr>
      </a:lvl4pPr>
      <a:lvl5pPr algn="l" rtl="1" eaLnBrk="1" fontAlgn="base" hangingPunct="1">
        <a:spcBef>
          <a:spcPct val="0"/>
        </a:spcBef>
        <a:spcAft>
          <a:spcPct val="0"/>
        </a:spcAft>
        <a:defRPr sz="4000" b="1">
          <a:solidFill>
            <a:srgbClr val="000000"/>
          </a:solidFill>
          <a:latin typeface="Arial" pitchFamily="34" charset="0"/>
        </a:defRPr>
      </a:lvl5pPr>
      <a:lvl6pPr marL="457200" algn="l" rtl="1" eaLnBrk="1" fontAlgn="base" hangingPunct="1">
        <a:spcBef>
          <a:spcPct val="0"/>
        </a:spcBef>
        <a:spcAft>
          <a:spcPct val="0"/>
        </a:spcAft>
        <a:defRPr sz="4000" b="1">
          <a:solidFill>
            <a:srgbClr val="000000"/>
          </a:solidFill>
          <a:latin typeface="Arial" pitchFamily="34" charset="0"/>
        </a:defRPr>
      </a:lvl6pPr>
      <a:lvl7pPr marL="914400" algn="l" rtl="1" eaLnBrk="1" fontAlgn="base" hangingPunct="1">
        <a:spcBef>
          <a:spcPct val="0"/>
        </a:spcBef>
        <a:spcAft>
          <a:spcPct val="0"/>
        </a:spcAft>
        <a:defRPr sz="4000" b="1">
          <a:solidFill>
            <a:srgbClr val="000000"/>
          </a:solidFill>
          <a:latin typeface="Arial" pitchFamily="34" charset="0"/>
        </a:defRPr>
      </a:lvl7pPr>
      <a:lvl8pPr marL="1371600" algn="l" rtl="1" eaLnBrk="1" fontAlgn="base" hangingPunct="1">
        <a:spcBef>
          <a:spcPct val="0"/>
        </a:spcBef>
        <a:spcAft>
          <a:spcPct val="0"/>
        </a:spcAft>
        <a:defRPr sz="4000" b="1">
          <a:solidFill>
            <a:srgbClr val="000000"/>
          </a:solidFill>
          <a:latin typeface="Arial" pitchFamily="34" charset="0"/>
        </a:defRPr>
      </a:lvl8pPr>
      <a:lvl9pPr marL="1828800" algn="l" rtl="1" eaLnBrk="1" fontAlgn="base" hangingPunct="1">
        <a:spcBef>
          <a:spcPct val="0"/>
        </a:spcBef>
        <a:spcAft>
          <a:spcPct val="0"/>
        </a:spcAft>
        <a:defRPr sz="4000" b="1">
          <a:solidFill>
            <a:srgbClr val="000000"/>
          </a:solidFill>
          <a:latin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ar-SA" b="1" dirty="0" err="1">
                <a:effectLst>
                  <a:outerShdw blurRad="38100" dist="38100" dir="2700000" algn="tl">
                    <a:srgbClr val="FFFFFF"/>
                  </a:outerShdw>
                </a:effectLst>
              </a:rPr>
              <a:t>الأوكسينات</a:t>
            </a:r>
            <a:r>
              <a:rPr lang="ar-SA" b="1" dirty="0">
                <a:effectLst>
                  <a:outerShdw blurRad="38100" dist="38100" dir="2700000" algn="tl">
                    <a:srgbClr val="FFFFFF"/>
                  </a:outerShdw>
                </a:effectLst>
              </a:rPr>
              <a:t> كمبيدات للأعشاب</a:t>
            </a:r>
            <a:r>
              <a:rPr lang="en-US" dirty="0"/>
              <a:t> </a:t>
            </a:r>
            <a:br>
              <a:rPr lang="en-US" dirty="0"/>
            </a:br>
            <a:r>
              <a:rPr lang="en-US" dirty="0"/>
              <a:t>373</a:t>
            </a:r>
            <a:r>
              <a:rPr lang="ar-SA" dirty="0"/>
              <a:t>نبت </a:t>
            </a:r>
            <a:br>
              <a:rPr lang="ar-SA" dirty="0"/>
            </a:br>
            <a:r>
              <a:rPr lang="en-US" dirty="0"/>
              <a:t>lab 9</a:t>
            </a:r>
          </a:p>
        </p:txBody>
      </p:sp>
    </p:spTree>
    <p:extLst>
      <p:ext uri="{BB962C8B-B14F-4D97-AF65-F5344CB8AC3E}">
        <p14:creationId xmlns:p14="http://schemas.microsoft.com/office/powerpoint/2010/main" val="378157316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ctrTitle"/>
          </p:nvPr>
        </p:nvSpPr>
        <p:spPr/>
        <p:txBody>
          <a:bodyPr/>
          <a:lstStyle/>
          <a:p>
            <a:r>
              <a:rPr lang="en-US" sz="6000"/>
              <a:t>Thank You!</a:t>
            </a:r>
          </a:p>
        </p:txBody>
      </p:sp>
      <p:sp>
        <p:nvSpPr>
          <p:cNvPr id="36873" name="Rectangle 9"/>
          <p:cNvSpPr>
            <a:spLocks noGrp="1" noChangeArrowheads="1"/>
          </p:cNvSpPr>
          <p:nvPr>
            <p:ph type="subTitle" idx="1"/>
          </p:nvPr>
        </p:nvSpPr>
        <p:spPr>
          <a:xfrm>
            <a:off x="4572000" y="3962400"/>
            <a:ext cx="4191000" cy="762000"/>
          </a:xfrm>
        </p:spPr>
        <p:txBody>
          <a:bodyPr/>
          <a:lstStyle/>
          <a:p>
            <a:r>
              <a:rPr lang="en-US"/>
              <a:t>www.themegallery.com</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noChangeArrowheads="1"/>
          </p:cNvSpPr>
          <p:nvPr/>
        </p:nvSpPr>
        <p:spPr bwMode="gray">
          <a:xfrm>
            <a:off x="2089150" y="4622800"/>
            <a:ext cx="5073650" cy="503238"/>
          </a:xfrm>
          <a:prstGeom prst="roundRect">
            <a:avLst>
              <a:gd name="adj"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8" name="AutoShape 4"/>
          <p:cNvSpPr>
            <a:spLocks noChangeArrowheads="1"/>
          </p:cNvSpPr>
          <p:nvPr/>
        </p:nvSpPr>
        <p:spPr bwMode="gray">
          <a:xfrm>
            <a:off x="2089150" y="3784600"/>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49" name="AutoShape 5"/>
          <p:cNvSpPr>
            <a:spLocks noChangeArrowheads="1"/>
          </p:cNvSpPr>
          <p:nvPr/>
        </p:nvSpPr>
        <p:spPr bwMode="gray">
          <a:xfrm>
            <a:off x="2089150" y="2944813"/>
            <a:ext cx="5073650"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150" name="Rectangle 6"/>
          <p:cNvSpPr>
            <a:spLocks noGrp="1" noChangeArrowheads="1"/>
          </p:cNvSpPr>
          <p:nvPr>
            <p:ph type="title"/>
          </p:nvPr>
        </p:nvSpPr>
        <p:spPr/>
        <p:txBody>
          <a:bodyPr/>
          <a:lstStyle/>
          <a:p>
            <a:pPr algn="ctr"/>
            <a:r>
              <a:rPr lang="en-US" dirty="0"/>
              <a:t> </a:t>
            </a:r>
            <a:r>
              <a:rPr lang="ar-SA" dirty="0"/>
              <a:t>الأهداف </a:t>
            </a:r>
            <a:endParaRPr lang="en-US" dirty="0"/>
          </a:p>
        </p:txBody>
      </p:sp>
      <p:grpSp>
        <p:nvGrpSpPr>
          <p:cNvPr id="6151" name="Group 7"/>
          <p:cNvGrpSpPr>
            <a:grpSpLocks/>
          </p:cNvGrpSpPr>
          <p:nvPr/>
        </p:nvGrpSpPr>
        <p:grpSpPr bwMode="auto">
          <a:xfrm>
            <a:off x="2009775" y="2927350"/>
            <a:ext cx="523875" cy="527050"/>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3"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6154" name="Text Box 10"/>
          <p:cNvSpPr txBox="1">
            <a:spLocks noChangeArrowheads="1"/>
          </p:cNvSpPr>
          <p:nvPr/>
        </p:nvSpPr>
        <p:spPr bwMode="gray">
          <a:xfrm>
            <a:off x="2055813" y="2895600"/>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1</a:t>
            </a:r>
          </a:p>
        </p:txBody>
      </p:sp>
      <p:grpSp>
        <p:nvGrpSpPr>
          <p:cNvPr id="6155" name="Group 11"/>
          <p:cNvGrpSpPr>
            <a:grpSpLocks/>
          </p:cNvGrpSpPr>
          <p:nvPr/>
        </p:nvGrpSpPr>
        <p:grpSpPr bwMode="auto">
          <a:xfrm>
            <a:off x="2009775" y="3767138"/>
            <a:ext cx="523875" cy="527050"/>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57"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58" name="Text Box 14"/>
          <p:cNvSpPr txBox="1">
            <a:spLocks noChangeArrowheads="1"/>
          </p:cNvSpPr>
          <p:nvPr/>
        </p:nvSpPr>
        <p:spPr bwMode="gray">
          <a:xfrm>
            <a:off x="2060575" y="3735388"/>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2</a:t>
            </a:r>
          </a:p>
        </p:txBody>
      </p:sp>
      <p:grpSp>
        <p:nvGrpSpPr>
          <p:cNvPr id="6159" name="Group 15"/>
          <p:cNvGrpSpPr>
            <a:grpSpLocks/>
          </p:cNvGrpSpPr>
          <p:nvPr/>
        </p:nvGrpSpPr>
        <p:grpSpPr bwMode="auto">
          <a:xfrm>
            <a:off x="2009775" y="4605338"/>
            <a:ext cx="523875" cy="527050"/>
            <a:chOff x="1188" y="2112"/>
            <a:chExt cx="330" cy="332"/>
          </a:xfrm>
        </p:grpSpPr>
        <p:sp>
          <p:nvSpPr>
            <p:cNvPr id="6160" name="Oval 16"/>
            <p:cNvSpPr>
              <a:spLocks noChangeArrowheads="1"/>
            </p:cNvSpPr>
            <p:nvPr/>
          </p:nvSpPr>
          <p:spPr bwMode="gray">
            <a:xfrm>
              <a:off x="1188" y="2113"/>
              <a:ext cx="330" cy="331"/>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6161" name="Picture 17"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162" name="Text Box 18"/>
          <p:cNvSpPr txBox="1">
            <a:spLocks noChangeArrowheads="1"/>
          </p:cNvSpPr>
          <p:nvPr/>
        </p:nvSpPr>
        <p:spPr bwMode="gray">
          <a:xfrm>
            <a:off x="2063750" y="4573588"/>
            <a:ext cx="31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cs typeface="Arial" pitchFamily="34" charset="0"/>
              </a:rPr>
              <a:t>3</a:t>
            </a:r>
          </a:p>
        </p:txBody>
      </p:sp>
      <p:sp>
        <p:nvSpPr>
          <p:cNvPr id="6167" name="Text Box 23"/>
          <p:cNvSpPr txBox="1">
            <a:spLocks noChangeArrowheads="1"/>
          </p:cNvSpPr>
          <p:nvPr/>
        </p:nvSpPr>
        <p:spPr bwMode="gray">
          <a:xfrm>
            <a:off x="2610555" y="3832524"/>
            <a:ext cx="436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a:cs typeface="Arial" pitchFamily="34" charset="0"/>
              </a:rPr>
              <a:t>التعرف على </a:t>
            </a:r>
            <a:r>
              <a:rPr lang="en-US" sz="2400" b="1" dirty="0">
                <a:cs typeface="Arial" pitchFamily="34" charset="0"/>
              </a:rPr>
              <a:t>(2,4-D)    </a:t>
            </a:r>
          </a:p>
        </p:txBody>
      </p:sp>
      <p:sp>
        <p:nvSpPr>
          <p:cNvPr id="6168" name="Text Box 24"/>
          <p:cNvSpPr txBox="1">
            <a:spLocks noChangeArrowheads="1"/>
          </p:cNvSpPr>
          <p:nvPr/>
        </p:nvSpPr>
        <p:spPr bwMode="gray">
          <a:xfrm>
            <a:off x="2584450" y="2990850"/>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ar-SA" sz="2400" b="1" dirty="0">
                <a:cs typeface="Arial" pitchFamily="34" charset="0"/>
              </a:rPr>
              <a:t>استخدامات المبيدات العشبية</a:t>
            </a:r>
            <a:endParaRPr lang="en-US" sz="2400" b="1" dirty="0">
              <a:cs typeface="Arial" pitchFamily="34" charset="0"/>
            </a:endParaRPr>
          </a:p>
        </p:txBody>
      </p:sp>
      <p:sp>
        <p:nvSpPr>
          <p:cNvPr id="6169" name="Text Box 25"/>
          <p:cNvSpPr txBox="1">
            <a:spLocks noChangeArrowheads="1"/>
          </p:cNvSpPr>
          <p:nvPr/>
        </p:nvSpPr>
        <p:spPr bwMode="gray">
          <a:xfrm>
            <a:off x="2584450" y="4643438"/>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spcBef>
                <a:spcPct val="50000"/>
              </a:spcBef>
              <a:buClr>
                <a:schemeClr val="tx1"/>
              </a:buClr>
            </a:pPr>
            <a:r>
              <a:rPr lang="en-US" sz="2400" b="1" dirty="0">
                <a:cs typeface="Arial" pitchFamily="34" charset="0"/>
              </a:rPr>
              <a:t> </a:t>
            </a:r>
            <a:r>
              <a:rPr lang="ar-SA" sz="2400" b="1" dirty="0">
                <a:cs typeface="Arial" pitchFamily="34" charset="0"/>
              </a:rPr>
              <a:t>تسجيل الأثار للمبيد المستخدم</a:t>
            </a:r>
            <a:endParaRPr lang="en-US" sz="2400" b="1" dirty="0">
              <a:cs typeface="Arial" pitchFamily="34" charset="0"/>
            </a:endParaRPr>
          </a:p>
        </p:txBody>
      </p:sp>
      <p:sp>
        <p:nvSpPr>
          <p:cNvPr id="6171" name="Rectangle 27"/>
          <p:cNvSpPr>
            <a:spLocks noChangeArrowheads="1"/>
          </p:cNvSpPr>
          <p:nvPr/>
        </p:nvSpPr>
        <p:spPr bwMode="black">
          <a:xfrm>
            <a:off x="1115616" y="1528955"/>
            <a:ext cx="69615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en-US" sz="2800" b="1" dirty="0">
                <a:solidFill>
                  <a:srgbClr val="FF0000"/>
                </a:solidFill>
                <a:cs typeface="Arial" pitchFamily="34" charset="0"/>
              </a:rPr>
              <a:t> </a:t>
            </a:r>
            <a:r>
              <a:rPr lang="ar-SA" sz="2800" b="1" dirty="0">
                <a:solidFill>
                  <a:srgbClr val="FF0000"/>
                </a:solidFill>
                <a:cs typeface="Arial" pitchFamily="34" charset="0"/>
              </a:rPr>
              <a:t> تحديد نوع المبيد</a:t>
            </a:r>
          </a:p>
          <a:p>
            <a:pPr algn="ctr" rtl="1"/>
            <a:r>
              <a:rPr lang="ar-SA" sz="2800" b="1" dirty="0" err="1">
                <a:solidFill>
                  <a:srgbClr val="FF0000"/>
                </a:solidFill>
              </a:rPr>
              <a:t>الأوكسينات</a:t>
            </a:r>
            <a:r>
              <a:rPr lang="ar-SA" sz="2800" b="1" dirty="0">
                <a:solidFill>
                  <a:srgbClr val="FF0000"/>
                </a:solidFill>
              </a:rPr>
              <a:t> كمبيدات للأعشاب</a:t>
            </a:r>
            <a:endParaRPr lang="en-US" sz="2800" b="1" dirty="0">
              <a:solidFill>
                <a:srgbClr val="FF0000"/>
              </a:solidFill>
              <a:cs typeface="Arial" pitchFamily="34"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259632" y="1600200"/>
            <a:ext cx="7560840" cy="5069160"/>
          </a:xfrm>
        </p:spPr>
        <p:txBody>
          <a:bodyPr/>
          <a:lstStyle/>
          <a:p>
            <a:pPr algn="just"/>
            <a:r>
              <a:rPr lang="ar-SA" sz="2800" b="1" dirty="0"/>
              <a:t>العشب : </a:t>
            </a:r>
            <a:r>
              <a:rPr lang="ar-SA" sz="2800" dirty="0"/>
              <a:t>هو نبات غير مرغوب فيه، تقاسم المحصول في التربه والماء والغذاء والهواء والضوء، أي انها تؤدي لنقص المحصول .</a:t>
            </a:r>
          </a:p>
          <a:p>
            <a:pPr algn="just"/>
            <a:r>
              <a:rPr lang="ar-SA" sz="2400" b="1" dirty="0"/>
              <a:t>تتميز معظم الأوكسينات الصناعية بالنشاط الأوكسيني عندما تستخدم بتراكيز منخفضة، كما تتميز بالإبادة الكلية للنباتات عندما تستخدم بتراكيز عالية حيث تعرف بالأوكسينات المبيده أو مبيدات الحشائش وتتميز هذه المبيدات الصناعية بالصفة الإختيارية في التأثير على نوع نباتي عن نوع آخر.</a:t>
            </a:r>
          </a:p>
          <a:p>
            <a:pPr algn="just"/>
            <a:r>
              <a:rPr lang="ar-SA" sz="2400" b="1" dirty="0">
                <a:solidFill>
                  <a:schemeClr val="tx1"/>
                </a:solidFill>
                <a:latin typeface="+mn-lt"/>
                <a:ea typeface="+mn-ea"/>
                <a:cs typeface="+mn-cs"/>
              </a:rPr>
              <a:t>لأنها مبيدات </a:t>
            </a:r>
            <a:r>
              <a:rPr lang="ar-SA" sz="2400" b="1" dirty="0" err="1">
                <a:solidFill>
                  <a:schemeClr val="tx1"/>
                </a:solidFill>
                <a:latin typeface="+mn-lt"/>
                <a:ea typeface="+mn-ea"/>
                <a:cs typeface="+mn-cs"/>
              </a:rPr>
              <a:t>اعشاب</a:t>
            </a:r>
            <a:r>
              <a:rPr lang="ar-SA" sz="2400" b="1" dirty="0">
                <a:solidFill>
                  <a:schemeClr val="tx1"/>
                </a:solidFill>
                <a:latin typeface="+mn-lt"/>
                <a:ea typeface="+mn-ea"/>
                <a:cs typeface="+mn-cs"/>
              </a:rPr>
              <a:t> انتقائية. وتكون اكثر فعالية على الأعشاب العريضة الأوراق .</a:t>
            </a:r>
            <a:endParaRPr lang="en-US" sz="2400" b="1" dirty="0">
              <a:solidFill>
                <a:schemeClr val="tx1"/>
              </a:solidFill>
              <a:latin typeface="+mn-lt"/>
              <a:ea typeface="+mn-ea"/>
              <a:cs typeface="+mn-cs"/>
            </a:endParaRPr>
          </a:p>
          <a:p>
            <a:r>
              <a:rPr lang="ar-SA" sz="2800" b="1" u="sng" dirty="0"/>
              <a:t>من اهم المبيدات العشبيه الاوكسينية: </a:t>
            </a:r>
          </a:p>
          <a:p>
            <a:r>
              <a:rPr lang="en-US" sz="2800" dirty="0"/>
              <a:t>2,4D-Dichlorophenoxy acetic acid</a:t>
            </a:r>
          </a:p>
          <a:p>
            <a:pPr algn="just"/>
            <a:endParaRPr lang="en-US" sz="2800" b="1" dirty="0"/>
          </a:p>
        </p:txBody>
      </p:sp>
      <p:sp>
        <p:nvSpPr>
          <p:cNvPr id="2" name="AutoShape 2" descr="data:image/jpeg;base64,/9j/4AAQSkZJRgABAQAAAQABAAD/2wCEAAkGBhQSERUUExMWFRUWGR4ZGBgXGBgXGBoZGhsYGxoYFxgXHCYeGhojGhoYHy8gIycpLCwsGh4xNTAqNSYrLCkBCQoKDgwOGg8PGiwkHyQsLCwsLCwsLCwsKSwsLCwsLCwsLCwsLCwsLCksLCwsLCwsLCwsLCwsLCwsLCwpLCwsLP/AABEIALQBGAMBIgACEQEDEQH/xAAbAAACAwEBAQAAAAAAAAAAAAACAwABBAUGB//EAD8QAAECAwUGBAMHBAICAgMAAAECEQADIQQSMUFRImFxgZGhBbHB8BMy0QYjQlJiguFykrLxFKJDwoPSBxUz/8QAGQEAAwEBAQAAAAAAAAAAAAAAAAECAwQF/8QALBEAAgIBBAAEBQQDAAAAAAAAAAECESEDEjFBBCJR8BMycbHRgZGhwWHh8f/aAAwDAQACEQMRAD8AVZVbwBWu/Bn+kXaylkoUo4Alh64Y5mEJclgxS2eVfpDZs66dklRICRXZGGIHzVxGHGPDjKzMbZ7PUJvlJOQDsWDBRGL1whNttRH3aQzY/mJ3+cHaLWxIfFsB5coUqWZkwqepIJ3YOTF8IQsJdLZgPyYnsx7QxKkjEEvgxYccDBWZQE0OaPtPgxoexMHOWpAUjApLFQZIF05EcPKEpAEmbLSHEtyCSzlk4VVmScWwDwufb0liJaUk1oVnQvtKbJQaDtKwDeSACboyrQi8wpUAZ4mOdaFFTqAclNG4s3QQ27bQG6zSUqUi8WBU5wvMyjkKUh/iEorHxAkJSpgzjAUOJdyGMYlJ+VlAMGIrQUGLM7b846HiCyFNVkJTQYki8T3eIbYGYWe6sBVHDAM9WxbcYqZLCTdclsCQ3ZzDZiwsBbHZ2al9WcsPesLXPYgs9Ktpp3iHzSGWhYcDl0z7QEzI8ub4+cUprw0JbzzG6DXZ3cOa3iK8VDyMQlTsBaUEH5hXl82vSLtKCkuCNqnTLpWLVIdZagKe6VP9YMi8GwIYh/e6KsRnVRdN/dvKHeIIof1OQ+pI9XhaF1rkCeYI9IfNlBYoWYBnoGLZ9YrtAIlTapB+Ui8OIMXcKgDozbsXHFjGizWNTBKg1SA+9mIbn2hs+UUqKQQUrZQI1KQM8C79IOG0FGOTPuh+26HTFhq9semcF/xvxHZ2doGmocA4/hLCJdQMHVdwfZqks5A68oTWRgrlgUKs2LDI6k4cIFCmAzBp3LRS594qASACCdC76jOELlD4YYk0JfCuI7vBKKfAipk8+64NBsSq9jdrpVyQ26EBVFF2AD9ifSNUsVUgZMx54eXeE1QFTV7RAoHBDZAggNFzVlBSM2L8QSfWFWiW6inlxYn6iDtKDsk7/KsQ3wMYk7d7d9f4gK3S2r0415wtBIL5HDWgHqTB2acKhAIqoEkveVsua0AqzDSHGPYDFClDUg3dX9vxips4rKHLkAAnhrypygZk4EC9kaNTBwe7xAhwS+RHOhPvfC3UASJhvm8L7ClK0Lmugd6wcicb4cBgp6gMzEl+UAhemO0BvCg0D8HaVWihTXCByAQZRJIGHkWz5PEjTKlgOp8QAW3kJcecSDc+gozIUbpBDZ13EBuxMOkG8UJZiCLxyqxPJzATiV1JqR6U8oXLntX8wY8CH6YRqu6EbUpTW64WQyVZBVMBlgz5Yxnss18znxqAaE8M4ZZ5oNWckluOvr0iGaEkEs5r+YDZIq1D8p1G6LXFMYEhDkqLh3dwwZyCAeHCHeJ2qqlY3gC1MFJHrei0zyxN+8QXDl9kliK5AtTJuiLaq+7BsKc3w5vzjO8/sIpclgli4Aev76daxcyWRX/TF37w2zWdypS3ugXqYlnN0HBy8S0MUghsWYPkd5NdrWBMZlnPcJYOGcfmYJPS9HSQx2lgqKheYkgXbzi+RXIMBi2IjAmSApTuxZxyZvekbZySVAkskXlKOl68zftCQBr2bfQkDblkJUCGN5JoaKDAoUM8CoY/hjMZrGoHyluRGLHeI2WpblNGCUsM2o58z1hCRtADFz0Fx4HQ2SSHbi+DPy1+kAhJBUxYt1YVfiPSJJF2mleIL+hdoJanWrdTrTyiW8uhBzCxfMgtv4c4L4bPTHA5O5LPy7QieCajJ6ftPqYcZzpq9eOh+sT6AV/ybgN0M71YFWORIcDdHS8J8JXaCboZKarJBISHIAugOpRAoBpiI5hsxmLCU4qUUgfqUwSOt3rH1XwPwMWeSlBAUoEqUR+dWLYUAZNcgI6tDS+K88FJHm5P2YSSGE0gGimAD4fKp+l6MVr+xVoQFFBTNAqkJ2ZjEuXSrCr4KLuY95aLWUjN8sz5RxE2haXmT14nZAZ0g0ozi+2lMdY7ZeF031RVI+fW4nbBcKYJKTRQJcVBwO6CmyyVEDUnXI/V49T4/b0LCVFKVKJuLIS16WQpicwQq6QD8pFDUv5iWp00qymLZ0IIGtQC26PL1tP4UquyWjKFgFJZyvAgsHqRv/kRJqWS4fBQZ+rnn5xqtCAlw4JllyzUUGdPUNFgAgOKEjhQF/KJbpcCMcixlQYAbSSk/wBV2nZ4ipbmoYMxOeAI9RG6Qu4qlACG5BYeMk5zsghyzklh8ox5mBStgAlAvl8FVfedDy8oKepgAa0JB4gfUiHWpQughtl8MNGhdplUxqHA5fzEPnIArlOgAfMl1cnL9mPKMwl7ICWcqJfLDP8AtjTZxvwHZz6DtERLqkcS3ENXkYE6sAU2YH4j0IzxYso4blHyiFgAQOm8AU/tjRaJ9y8rUhx186GFnAj9dGORpQxCblyApAIKAaVHOrwZU13cA76smvnCJYokmpvjlv8AKBt9r2jniO9Owh1bAclWug71frEjCm1HYIOJSC+YIPq0SHLTYDkLIAxDgdHA6Qj4e0RlgN4AAB4tWHfCUVHYUWzCTgQC2Gqe8OTYi95boGADVJBJoC1BsuSc2jqsTGTFEoSkYXH/AL1KJ/63ekIky/iIBe6AKncQrAfiNXYQ5ci6QEqvJCUVZjdKENeS7ihbMPnFTZiSBd+VLAf9gX515xLdAPkLQCGBCTS8+1tFlL0GN5hhqYGdK2Q6QJgUEkB2wBFOCT0G+EzQEuC91sHqxJqC1NI0mYSp8CSHahcAdmvRk3mxiVzxQE0bliru3pDLDaGpjeKisai6UgHgSSIyWmc5AOjjXHAnnByQwf8AUU/Q94vjIgy5SGxvDmBeMNnrCkhCXb/IqGO5hh/MKnzgEMKk3RTfeJ61HKLsy3IB04UAampdoXTYxiZl4g768CnCFGigc3NebeaYuXNuvx7Fg8KSq8/EgcvfeElyIYkAl9KDqQ3aJNS1X+Yv2p3gErd9Wx3u/djB2hF4gJdVchX5QaDlDrIDAnZJ3A9c+gEHPNCn8RLb3IDV5E9dYudNY6Bh0z7QhaypFRUFjxAUC3QRmnmxnV+zapKbUk2icJLqvy74UgLfZpNa4kXtnFyQwbGPotsSWASSGzSajezkKj5T9q0f8uUiWtXyISUkJSRtfPLajJcpAFW+GK4vwfCvtvabKPhonlaE0+FNQpSEsohkqa8lhQXS24iPX0JQjGomkUfULVNnO14lsqA78MfL05RtKio3wtNaPgd4o/c5RyrP/wDmKWAy7KojAmXMDnkuWnLUx1JH2zsU1IKLVLlk/wDjmuhfBQOyTwLR1KSYUXbVTkXVSbbLsyjiJhSlK2Zg6hlXEZxtsxnKSTbpckrTdMqdKZ1qrRgHUpwCAzHSjxh8fl2gyhMsxKFoxSlCfvE0qhdWKalgah82fmfZ37MWqbORNtC5jpIO2srW4IIAFQKsamjChjnmpOdJX9j2dGWi/DKM6xfSvm/8P7myf9mJwSpfwZwzKDLvqdJB/wDGSFOBk0c+yyiRdF4GUoOFUapYbi2W9tY+0SxQcI8j9vfCkqSmYlhMBD/qSKh94IFdCRGXiPDxUXKOKyeJto8MtQAUnUkcsSeOXKFXHS+oNeNOzwFpSfiEVYYkZOCOAcu0EhQKQ/8ATRgTgSz7njy3wiQZ08ElLfNg1cw7c8OEEmzrJmLBSpIxAO0CQSSUkYFwHBNaFoq3y/hBK5ZcKBIUaKTVIKCxN0gEORi4ahIhKSUzdl3UijZuu6QNaDDhFOK7EapctyMnAQxIFWUKk4YK6w1YCapDn8xGed0HjidMBAz7TdlurFVcKgF1HmFJA5mAE/YAOLP1ST5OI53ZQExN5agaC+nuQD3JECwKUg0cnDKoIbdjCEz2Kia3q44EbTbsj7MF8cXUF8yeVf8A7CLade/QQySKF82IfI/dkjzEc/xl2d6BlgZAAAYakmZvYCN8k3sBi5bc9D/1hNpkXpSioEqCQSAz0SogqIN3JXeNNN1ITMVjCVKKfyEnkkZchFQfgU0Xicb6XrQukhKuytc4kPVk4yrI0XL1OJozVcY03N7rDllheApd2RiAzFt5oHOrwVoWVoBUQCjYUvNSQ10F6qVingACaQsmgDC6BqCHOIBFCKjtvjdxpiJZ7ScQ9UkA4GlEni6RDLzAZbWGFHqw3+phBRVAAoA7cFFTb9lzyhqlBW41NRSh1r5ZxMlkCrTOwDuoAc6EYcQD2h0ubdPBTngoF/OEyZW0DeDqLAbk3TTqfbxJcvBKgQSRz2R2P1hNKsAHaVApqz0YjRhQ/ucP7AWdboSP1Ano8SfKAQAdokkMNAJbAnV9O0XMOTVu3uB9aVf6QKtoFT52ByIB99YaCxB4jdtKCukIkgj4iWdgQl6/gQA3Ans+UbFlJG52wbDTmPSE8IAbUpgDqQOjeoPWEIBDg41V1SCD3Bip0x2BxBpoWOH06aRdtU0zggf4pHoYaVYAbY0bSgzENXfeS3a9SGJlsxzSWLapDA9YXZyxJORTXWh9vuEGZn4bqaXQcQS/NsaRnLmgFz5x6inB3p7zjRImByCaVJ7OObxiVMcUNQzPuqa60h9hshnJN0C8HcnAJ2VBROgIPWHtbpIDdY5JmzAEByWJ3MStzoBVzHnfG7GFqWpACSo1BLA/M3A4g/t0j0fgn2mRLnmShClGc6EzEnPAOjNJIvOC4oGLkjB4rN+7OyAaKY4Eiqid+Nd0d+lpS0Vnk6NNYPIyrGKOX2QW4t1xyhxs7qILAPgMaw+QSdl0pDEFsTdLc6COhZ7E6mlpJcAlRDhJDPQc8Wi2y6s7n2EtcuzCWJiVlM5Xw0qc3UKQSUsCbqUkKxAYlKgcBH0RHjKkglJQoAlJa6SCCxCmer0oTyj5P4HPeVaJKnPw1/EQWoofiKNXZR/+QQK/HEomgpWskkTGKqYLBLAsXF2hdqs0bxbtJCdVk+xSftETi0c/xq0KmIWQHN03Rg5AcB8nIFY4Hg/ifxQDdNQTSoZJCTvFTnoY7iFRs1uW1mLPASppUQu9dlM7k0Uo/ESwAqV3RowDO0WkJ+9NQEpADv8APMZi4YBihRrq1Yq3eH/eKSrBM1QSGA+7upCSkDEOU/3q0hSReCBktaCobwZgSep7iPClUXT6wZktTkKD0KuJ+ZID7ikQ7w2YL15Q2UF0qBreu/JX82P7YylVwuahRDNmkuB5DtAWdbLKSAReJwxDFi3B+rRD4A3S5spYBuq+YjZUGYrUQbqkk4K1EGtIDXS7pAqGNACxxqz4E5xikkhLlryqsMgcv+o5EaxdjnOgD8JQS9XcENwzSYzl2AqWxvPvL7lAfRUGhNGP4VzBkcFqbskRkRloQ7HNi7Hc0abMoupqlRBHMm90qYueALKsq0KUEZOCz98YbJnveUsPfDlB2qOsYl3cA650aMSbUEElQvOpt7gMX/v5QCZpKy9Re2SWokIIBpQAbR6w1F598AbB4axQUoYC8QWKSyqGWpI2XNTeADlIILOIkMsTqCry7wSl6vQtMo1BnTGjxUGpUpZ6/wCgVaqyxS6RVi73i7gjVyMsjrCwhiU5F33fMx6N0OsaJoK0mihRw7ksm6BVq0z8oFEl774lLHLIl3yrTnHTWAYCpRTNSwomYxfQ08iYNUl8MXZtagjrUGGAPM5u/wDbAAM3NuIcj0iGnhgItYDopVBxqKkOohsWAfgejyXQkgJ2c3b8rAnLWupxhiwL6qUWKjfdYenWL+EcRQM2/wDAQ/JxwTEXgDPL2lJehzGBqo+Y8ok1G3X8QI4099TAglNzADStMWI/Ts5amH3ApQOhJB3vVOLaYwNUwM6aEAg1XXdVnO7ZJ5wc0UbAhQfdeMwH/BJ5wybLYEqxdIL8JgpzUP8AcGZJJJUPmY0NNkua6vepv3vB9ABNnAxH4sK6UBaoDAE8WzjBalkqU2LobLFJ9W6iNE+0n4kzFgo6ClTTh9IbLvBai/4kCoBGTEOM0p6mLTrLEKXOBvVYXjxYE+vpERVN5rpIIbN7rJ5hX+MaZdpJWkBa2VUbRFNlwW3HyhAcELv3yUoBBqoFID3scQRXjGTXoM5103UrBwvHOlCQS25Ez+3Ux0fGLQLPYVKvFK57XQGqkKFC+u0rWo3g5p0tkLSktfQyOKSSH/x3ud7T7aT0XPgKdJQyCAHQUpGyvF0rDvvBFY9Dwkbk5en9+2CPPfYmYo2pEx2TIQqYScHCSlAJcVKi/wC06R6i3zTMBDgEApKCKDK8C+Br6x5XwEBFkUoiqrQUqOqUS0gAc5yjzEdvxKRfuklLEE5YHaY9Y31HbOuKpIySfBVBSibqWIJJUGdq57hlDLR8OUk3VXlg0OQejh+sZrFLF0gCmTerc41TJV8uoY4Dk7nvjGRQvwSYpM1BS7IBBfApzd8hQ6lo5H2mQZFtmjaZwpN4k7KkpIYnIF06C62UehTKCarcUugDF9f94tHL+2dnBlSJrF0PIXrR1Sy5FaXuZaN9J5oz1EM+yX2kWgzNqmzTQXlu2lSjpH0L7OfawTl/CUllF2LuCznTQHgQ1aGPjnhUxn3njRq+cei8O8S+DOkznohYKj+kMJmAzlueKRpHRZz9nv8A7Upacgg/O3VJAPK6252jiSrQn7oJFGQXydIlE/8AYvyj0P2tDCWs5LKUncUlZ5fdiPJ2deKTilKbu8OQ7ftKf2b48TxMNupJfr+/+wfIzxCUySA2wXFR8rkgcgw/3Ayx90lWCnIP/RQ705w9aL5W1SVJAD43rzY7zLEKtagmUQlmvud4JINDuIPOOdPypCM61EzCxDlSak/NQJz4AcGhiEEKupcIDJSkZoDFR6lat5eErNZBSGJKTrgyiX4A9I6clQvXsCHb9O46hi/WHJ0Bzk2faTV7tBk4Z3HG4o8DGnwpvioDfhcbvw/4hfWDsJSoKLMU0A0F5YS37Zh5AQiyKuz5R1UUdCT5BUTJuSa9F+QMvic1pSEqZSggng6nLcSCXIjVYJGIU5uKmF9QUKCBvB+IpnzSdzItMohF1mSiWDeFb1wKJRqwADNrnHTsYb4l4M8xhxp/6pHWLlOoUNGewllTcaEDdUHDdURcGPnUBS8St+CUn0IiRi1bsCkg0FTgBwJw79oalJvijdK1OPvKFJPynfTjU+Xdo0y0uv3oW7gx6VYtiGlAZxQsQdOnAtCZiWXyZ99CO6Y0INSTgS3I+rtGWephwJ8j6xKj0ASlupRO8ua+euEXMmGpTnTmQT6EdYBZd8nryxPfyMWgGo5c2cv0EQ4gLXZ3djVsGfBy9cX3VGMEgMpnZzgQX3MRz0zh4o/A+RbnERL2wo5kOP1PXlnA0wBWHCQzJBCWqabuhirOKAlzfalQ9DWmYJbrGhT4GhcAHKhYc2LwuQG2T+rlUenlEpUgA/4eJ1vPucXcOIEHaZV9DDcrTZY15E990FLFVA0p3oR3pzgwnafFmG7aUxcZirtwglzgEZ7JZgDezCVccBg1MUp6QkWUlzdxLjQ4BjuAQ53co2I0z2ie4Z+XeGykkpUA20lWNGyxyqo8hDUXdgZvC7LLmTFKmACXIShRO0CVJYpBoxHzLPMH5qef+2Xi6J7GWhd9g5cXDi2O1eD/AJWw0juz7OFSxL+IoAmqQAlK1UwKi6qMMAKY4t5TxiSQShMqamgJv7RL0BFx0tlQmtN0etowWnCuwRyZfjaWMlIIlqxoGBHyrDF3DncyjoI9HItAVKReqpyCxpWow3ER402a6tN7ZckB6PhrxEd3weaUfFTeASAle4XXCjhSigTuELUjatG8JU6YaSUmiVCpBYnBuG89Y6XhhFKu9H/Ljka4HvCVSbwvJXUm8KKBKU0WwLVBZ3ySqMU6exUA7JQz1D7S0v8A9FdY5XlYLlNUdFXiAvLbaWlNc0g3kJfedrtGKZPE6/IKrypstQSXcGbL25d0g6BYJ3gZQ+b4ck35aTtFktkcZiSc9r4ak8hrGax+F/fyQlYLLSbyC90pLkHTBi+PMRelKOZN+6Ic7wedsKnA3x2rGQdk54E4BQwPDI7iYR/+rtE1ZnJs81SFLUPu5a1hN1V26boLNhy3wIBBZi+hxFSKg4VBx0MdaZk0fTPEfFxN8Psssl1/C+8/MFy0/DUDv+IGOocx52e4UFBiQxJyIKw9f3qLbzBeHzb8sBT3kgKYjFLMSHxbZKv6BqYzzELQFS3vFYUEvUJIQCe4wfPnHl67vVd+0SbFBrrHAMeBUlPX6Qq12ckLSS3UsMbwOYdIrm4h04UUCGU4HBlBTHiHIPpBTJTjGtwj9oKVAEM5pSmrRyJ0AiyWclEt8UGoy2UKQf8AN33R0ZKAFl3UCphUMzkKGBJGWXeMVmdKE5GpbRkmlMch0hlmmm+NQT3OA5mkTO23QxsmTdEwua4JZmusMQS+B0g0yQhiGUXUSrIOBsirXnq5D0UzOYEnEPm1NKJoeT84Bc2isQS4I4rVEqVtgMmpaYkhjoOAVjxcdDF/EK0gYFRx/UkXgeLXh+6EWYupyXCT2z7dzwhlocLlgGguvydzwq37d0JxqkwBlkAgBybqkhxXfRzrSsSJKmMT+auOQJY8yFY5AHWkgfIyxL2QMS/Wige4jZZyxfd608ngzK2QAP8AbKJbm5hYQyaZj+G7x6MXuiSPnYUzrxr9IwzJV5Jrg5609Y2ooocB19iIUC7o/nUQ6AyS5F5hm1d4L+lY1yZV4BJxpXiMeT94hlsaVOHYseFDDJaSFYaZbi3cRMkBitCDfG9ulI0pU3br7aHzBhmMR0I98YQkgtvA7Xv4g3JoAl1qMqHiB9IEoreGr/XyMOUhweQ6H+YkoOAGr66cYhABMD5Ygdy3akHZ00G/6j6QapZcBqjLeIuWAO3rF7UAmdLYkjMuedPN4cgAAjCjH3o3rDVJF1zTDz+sSaARTNx5xVUkMXZ7RLQ7NeLi8dz0yZAHVweC7J49NrtPtGqnwADV3nzjNMszEKcmhPMjXjuhi5O0UpAqVFRqdGYHiOkdq1U4jXJ17B4lMtCXUkCYkHYL3FpDE7JNC1QY8v8AaP7G3JpUgAJnBQu1JQk/OzUOw4DZnKOjKQtF1QN1SSouS7C6U73emGcbLHbJgAqFu5+8F05YF7wDAZ6OmsZKTu0zdzi40+Tg2mxJTMSsPeQF0pd2mNDkWBSRorlHG8QsF1RYOKFhXH5RvqS+5zHsVyZazQ/CUaFMw7LlzSYA2BNCBTOE+IeEqShSiGUoBsxQuLpwLDSjiM9jiznONZTdXgNpaUqJ0r6qpxjPZLOoTypCFLl/FJmPeuoTcIuqL5rSCGahGEdYWFl3jRrqj/VdQnsxPXWAlpuKSqoe8skYkJYN2fiRHMk7dc0Mwyp6fhpWEmSqYRSWSqXeUtaiDfVfAvh3BLFQowDaPEkFcms68WPwwQVMVXUoKlHaoXDDJT4hoiLBdQiUS7XAXrg4868oy+K2wpQuaB8qFEDgbwZ9+eR4RKnPfj1+7L+Jih9p+z3wUiYpbqdwpkqSgAqJZ3JvJdLlgwyzVMluuiQ5YqP9JCVMDwT1TBqtBVJl3jUgEjEbVTQvQpJhMi66mCryVEFRIZ1sVBOeCUZ6cYctV6jtKqv8fczY6+5U4faCnFcAQxB1Y4NW5vi5gUpJGBYgHTLoSEvzikC6glgQ6SkPiCkGpxqG8g1IBY2saMBTS64bRh7pHN/kRolzSElw15N7gVKoOgyjJYZjB6VOZ0JLjXL2IYiaFpW5Zk3n/pOXZMZbLS+aMgh3wZjfLcyQNSBFLMaYGmXMLXjgHY63Up71J/aYk5TEilLvmk+Rhd7bTL/KyH1NwqJ6lQilrBWp8SAeJYfQw0lf6ASaGuJGZHYip5JEbzNTcSfy/FpmVKr5pUeY1jNMlMtB9g/z9YKTNN8hFFBKiC2JVgQXbFOe7hEz838/yMol0qClMQCmlSAoFLE7i7MTgdzSFyXCSS6dzORQE06OIkaRbjdEs71nQQoHEBRPCiU+TwUuSxCWzPoYKQWcZD+W7CCmrqOPpG/DKFrlukaj0yHV+sApRwApTrnE+LQH93f+O8XLDl2zPTGKQhoQ9OHP2IYVuBkpyOxI8oSDVPT6Rcs4e8CfSJkrQy5gdgMv5hMmUCArQN5P5d41BhtqroMsavvbLfCiBlQEktoS9Pe6CtvIhopyrx90hSlEF8wzHkIq+45l+/8AEWpD1/d6RFOxlhPdx5P6w1I13eR/iAUj5d4bmR/MEFU4O/GNUAJU6OH1/iLJNd2HIRSQxI6d/rBWeX1p3JP0hy4AlnRsjRjXfUAwyWGfUt9G6t0i0vttkxHU/WDlS/fT6w0hmdSTWtctAaw1ICRUknPU1y0D+kWunaASkkvuPmP5jRCIqcCGCQaZ5DcBufpvhtmmFAopQfEAsOgz3iKlShz9IbKs7g9N3ukbRTQGg2CVMFSUk5/Mk0bj5wM3wEsDRQAIcVoWfyipcbZc4pzYxpti8gchfhj1O71+scq3+GApIKQRgxwO47sese4RPSobSRxEBO8HSsOmIegnwB87tFiK1CuW0fQcieGOUJnzQ4H6VLwwclixzdLV3amPYW3wDQYF+keb8V8GUUKTgoouk7qv3L8o4Z+H2UIxTVFKA+LpbEsySGrXF8YzlBCwK3bgGNQ4brsxptsm/LUHKVgC6cNoFONNCeo3wyXKwpiBTMEFRbsegjivbyBz7Os/D/qAfeSpV0Hc4flDJCbgY1US5etL2fD/ANd0On2fZABDBQBxyKirGrO8KlSwbxWWvHZDsSl2BqCwYMSQ1aOxjR+bgCrIq+u9mQC2ZIcthoSI0kbbgClOI39POClTQ4pdCaAVLuWxxJfPdA/FqpgzADfT35xMn5segB2hBISU/ncvptBiztUJL5NCvhXVLUh//wCRAOrGmFR+LkRDzMxAzDhs6v6wIQyFVJYAA6tec9hEp4opklTQUlTMVErGoYXSADQ0CmcZZRITMm3QKUYEcKg+98SHTfH3JO+hVH1pFzZThj7NfrCZExh3h82bUD3k0d0uaABSKEe8aRRLAtqB795QZVn7ejd4Sov1+nrBVgWBgXcA+Rb1g1U8+5aFrOy3PvBAeQihFTHoMmL8T7ELlTCwA3+VPSKnTGUdKeQgZa7tW9+w8QxmhAYEZhgezw2zlwOkKBq3DtT0hlmUMeMWo4sBs0YbiO0BMoVe8SIJR/j30gvhOVHg3GkVssCAs3X37yiX6AZvjq0NnSw6e/J4FUuqT7qIShayAcgfN7pDZaMd8LdiecNlgsPeUXGAwFf64wUsZmCMuCEuojXaBnEk1av0pDEKIS2o9YeUsG3v6CIZTYY4ecPIhaFOlNPdIYSSYlwtSGS0tWKSGNlmNcmcYzBOkaJaY0QG1E1xWsKtPhSJg0OUREPQtornkDyXiXgBAdm18njgpklK00YChHOlcY+oFIUKh44njv2dCk3kfMMo4PEeE3ZiB88tUgywvEh3HBqvzvOIZMs7qUXqySx4qJrwypiGjZPkqSshWDkDc9O9e8ZbSLwoMwaaCleGEeXua8r5EVKLrS+GH9pHZ8N0DaA15sz50+kFZ3Us0+VNeIST5tATkuAdSk8sYhvzj6ClqF4bqekAUkIfV+op9YSDV/1XfM+kOtjpQgfqw6q9YpdB0BaC76MB3DecSBWmhfEEPw+Udye0XFRe1UJnRss03a8IdaFEtyPNxCVqpSm0D2aGFXyg5t3j0dvmsQctdOH1i5YJrixbsPpFTUsSOH1ipC8ecUlgBiqtu+kWF47iB5/SFScCfecXIq29T8nJhJIYU1O0eJby9IZOls3DvSEn5nO8d3h01TkGJ22IXJxpUAQy6zj3jAyUXSfeZMPQcNSWjRLABKQ1Bl/v3wjUF4dfKEJTtnQiDZqCLisDHFQDf0vBoS7dfKETPQDvGhJZveEVQEMv1hktNIXLJYcINJrGiSAYBBoT2ik5RXxWf3lDdDGXIJSPOB+PUQHxmeIclQDfhwxMuM6bRWHptLnlDUkAaUsYeIxKnBz1gl2ipit1AbgpmhhXHIXbC1TBDxLf0ifirsDsJnUhE7xJvpHLn+LgA7qRwvE/Gw+zoBDlqpIVnXtEyXMUfipu0ooZHXfjHkrTMAUWwukHsD5GNCvFTUk0cRlmzAkK3B+57VjxvEai1JWkMCW6VFWDjq6k+g7wdrDADcPX6xnVaLyRqQCdxIB9BBWpd5IOie7/AFjlp2rAzTlfdkjNT9WHk8bSyxd1IPOg+sc8j7uWl6uCejmDsyyWBDMRuarxdYA02UfeKvbqcFK+giQRmB1qxoexPq8SIlFyyh3RuSL10YQE1YC34Adfp5wn4+O4d4Ily+jdwT6CPVbyQOmq+ck1Y+TCG3nyYO0ZJqyxIx+jfxBiZsp6xouLGhrEAjQ1htkPYd3pGeWs03nyjRJUxA3v9Ii8UDIJdS+p7f7i1zHJ0yg5xISScXpwgJKdp8iX6D+Y0WMsQZlkXjuJ99e0Mk4vFmZUA507QVnxMV0Awhm8+eEMQcWjPMUXikTGf3ujSLSQGpYq2+LUqETZ1HfH0PvrASbWHL4QOSWAN0s0EMVqaRiVa2Zte0Cu0O/OJc1THZqVaGhH/Kqa5xgm2zzhCrSLxGpjB66tAdpForCTa68vWOfLtBvH3pERP26ZYxEtXn6AdBNtdRHHtElWyvvOOVPnAFJBzJ6RPjOumAr2jNa1AdpVs3wub4gxjlqm1cYbsqwu0zXCTvL++UD18gb5/iDp4xmlzS7A4ef+o58+ewSAc+jkQ6zTvvC+X8Rnq6uLBDDaSpK61AfuI5UxV5XSNV0i+NUt3pEtUgJVTJvKM4Sckx0Z5qwAn9S2AygJ0686dQx6/QQ5P4XahcU18jGCUKqI0bz+sSvURqtigAABkA+9s+bwyyjaSHdlcmIJ9BCZ4cI3Y9R6PGixSDfBAox6vSIaSj+4+xJDKGbknl/qkb/F7alc9ahgwI5RlmSSkodOYS/WvWMnijpUojAbL8SqkXHKr1AbZDRXDzeJA+H1KgaD0AESKWk55QrGyVPeHDvBJWX5nsP5i4kdb+YRoQXB5wJOMSJFlFSJxuncqkaUL+8i4kRH5iB9qWacfSLOQ3GLiRpPhAZ5U4mZwLCOgV0MSJDXAGWbNLE8INSqHfFRIU+hiFzTTjEWsheOJHcxUSMm/N79RD32uUKmLJESJENu2MQleO4nyjPLVeuvmfrEiRjHkDTLXtRUk1Wc3/iJEiZfgYi1DYH9J84FE03VHNvQRIkR0A34pDtm46QwjEaJiRIU+ARy7Ur72UPeMdBI2VHMn6xcSCfyoEAtW02pHZL+cDacVHhEiRrp/Kvp/Yxcn8G8H1jGgMD/AFAdVRIkShGqyywynrdqH3PjFy5hLk18ukSJEPgB/h0t1XchMPkD6wv7QTBLBZKVVJ2nNSrjEiRpDm/oD4AsMsFRozgim8h4kSJFxy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مربع نص 2"/>
          <p:cNvSpPr txBox="1"/>
          <p:nvPr/>
        </p:nvSpPr>
        <p:spPr>
          <a:xfrm>
            <a:off x="3039429" y="564321"/>
            <a:ext cx="4032448" cy="523220"/>
          </a:xfrm>
          <a:prstGeom prst="rect">
            <a:avLst/>
          </a:prstGeom>
          <a:noFill/>
        </p:spPr>
        <p:txBody>
          <a:bodyPr wrap="square" rtlCol="1">
            <a:spAutoFit/>
          </a:bodyPr>
          <a:lstStyle/>
          <a:p>
            <a:pPr algn="r" rtl="1"/>
            <a:r>
              <a:rPr lang="ar-SA" sz="2800" b="1" dirty="0" err="1">
                <a:solidFill>
                  <a:srgbClr val="FF0000"/>
                </a:solidFill>
              </a:rPr>
              <a:t>الاوكسينات</a:t>
            </a:r>
            <a:r>
              <a:rPr lang="ar-SA" sz="2800" b="1" dirty="0">
                <a:solidFill>
                  <a:srgbClr val="FF0000"/>
                </a:solidFill>
              </a:rPr>
              <a:t> </a:t>
            </a:r>
            <a:r>
              <a:rPr lang="en-US" sz="2800" b="1" dirty="0" err="1">
                <a:solidFill>
                  <a:srgbClr val="FF0000"/>
                </a:solidFill>
              </a:rPr>
              <a:t>Auxin</a:t>
            </a:r>
            <a:endParaRPr lang="en-US" sz="2800" b="1" dirty="0">
              <a:solidFill>
                <a:srgbClr val="FF0000"/>
              </a:solidFill>
            </a:endParaRPr>
          </a:p>
        </p:txBody>
      </p:sp>
    </p:spTree>
    <p:extLst>
      <p:ext uri="{BB962C8B-B14F-4D97-AF65-F5344CB8AC3E}">
        <p14:creationId xmlns:p14="http://schemas.microsoft.com/office/powerpoint/2010/main" val="2134216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9552" y="1340768"/>
            <a:ext cx="8075240" cy="2952328"/>
          </a:xfrm>
        </p:spPr>
        <p:txBody>
          <a:bodyPr/>
          <a:lstStyle/>
          <a:p>
            <a:pPr marL="0" indent="0">
              <a:buNone/>
            </a:pPr>
            <a:r>
              <a:rPr lang="ar-SA" b="1" dirty="0">
                <a:solidFill>
                  <a:srgbClr val="FF0000"/>
                </a:solidFill>
              </a:rPr>
              <a:t>الشروط الواجب توفرها في المبيد العشبي</a:t>
            </a:r>
          </a:p>
          <a:p>
            <a:r>
              <a:rPr lang="ar-SA" b="1" dirty="0"/>
              <a:t>له خاصية الذوبان</a:t>
            </a:r>
          </a:p>
          <a:p>
            <a:r>
              <a:rPr lang="ar-SA" b="1" dirty="0"/>
              <a:t>له فعل انتخابي حيث يقتل العشب وغير قاتل للمحصول</a:t>
            </a:r>
          </a:p>
          <a:p>
            <a:r>
              <a:rPr lang="ar-SA" b="1" dirty="0"/>
              <a:t>ينتقل من أماكن الإمتصاص إلى مناطق النمو (الأنسجة المرستيمية)</a:t>
            </a:r>
            <a:endParaRPr lang="en-US" b="1" dirty="0"/>
          </a:p>
        </p:txBody>
      </p:sp>
      <p:pic>
        <p:nvPicPr>
          <p:cNvPr id="839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3096"/>
            <a:ext cx="4176464" cy="25649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352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ssolv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115616" y="1412776"/>
            <a:ext cx="7920880" cy="3312368"/>
          </a:xfrm>
        </p:spPr>
        <p:txBody>
          <a:bodyPr/>
          <a:lstStyle/>
          <a:p>
            <a:pPr algn="just"/>
            <a:r>
              <a:rPr lang="ar-SA" sz="2800" dirty="0"/>
              <a:t>وجود شعيرات وزوائد على الأوراق تساعد على الاحتفاظ بالمبيد العشبي على الاوراق </a:t>
            </a:r>
          </a:p>
          <a:p>
            <a:pPr algn="just"/>
            <a:r>
              <a:rPr lang="ar-SA" sz="2800" dirty="0"/>
              <a:t>عدم وجود طبقة شمعية على طبقة البشرة حيث تؤدي هذه الطبقة لانزلاق المحلول.</a:t>
            </a:r>
          </a:p>
          <a:p>
            <a:pPr algn="just"/>
            <a:r>
              <a:rPr lang="ar-SA" sz="2800" dirty="0"/>
              <a:t>تكون النباتات في وضع أفقي أفضل من الوضع القائم</a:t>
            </a:r>
          </a:p>
          <a:p>
            <a:pPr algn="just"/>
            <a:r>
              <a:rPr lang="ar-SA" sz="2800" dirty="0"/>
              <a:t>تكون الأوراق عريضة  نوعا ما.</a:t>
            </a:r>
          </a:p>
        </p:txBody>
      </p:sp>
      <p:pic>
        <p:nvPicPr>
          <p:cNvPr id="829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09120"/>
            <a:ext cx="4610801"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258E71D6-79C4-4BFC-BA04-F2A8F0673322}"/>
              </a:ext>
            </a:extLst>
          </p:cNvPr>
          <p:cNvSpPr/>
          <p:nvPr/>
        </p:nvSpPr>
        <p:spPr>
          <a:xfrm>
            <a:off x="4932040" y="4406576"/>
            <a:ext cx="4136080" cy="1384995"/>
          </a:xfrm>
          <a:prstGeom prst="rect">
            <a:avLst/>
          </a:prstGeom>
        </p:spPr>
        <p:txBody>
          <a:bodyPr wrap="square">
            <a:spAutoFit/>
          </a:bodyPr>
          <a:lstStyle/>
          <a:p>
            <a:pPr marL="457200" indent="-457200" algn="just" rtl="1">
              <a:buFont typeface="Arial" panose="020B0604020202020204" pitchFamily="34" charset="0"/>
              <a:buChar char="•"/>
            </a:pPr>
            <a:r>
              <a:rPr lang="ar-SA" sz="2800" dirty="0">
                <a:latin typeface="+mn-lt"/>
              </a:rPr>
              <a:t>تستخدم مادة </a:t>
            </a:r>
            <a:r>
              <a:rPr lang="en-US" sz="2800" dirty="0">
                <a:latin typeface="+mn-lt"/>
              </a:rPr>
              <a:t>Tween 20</a:t>
            </a:r>
            <a:r>
              <a:rPr lang="ar-SA" sz="2800" dirty="0">
                <a:latin typeface="+mn-lt"/>
              </a:rPr>
              <a:t> مع المبيد العشبي وذلك لزيادة التصاقه بالنباتات المعاملة.</a:t>
            </a:r>
          </a:p>
        </p:txBody>
      </p:sp>
      <p:sp>
        <p:nvSpPr>
          <p:cNvPr id="3" name="Rectangle 2">
            <a:extLst>
              <a:ext uri="{FF2B5EF4-FFF2-40B4-BE49-F238E27FC236}">
                <a16:creationId xmlns:a16="http://schemas.microsoft.com/office/drawing/2014/main" id="{ABCC031F-47F5-480A-9341-0E0DDDB644CC}"/>
              </a:ext>
            </a:extLst>
          </p:cNvPr>
          <p:cNvSpPr/>
          <p:nvPr/>
        </p:nvSpPr>
        <p:spPr>
          <a:xfrm>
            <a:off x="2628237" y="675853"/>
            <a:ext cx="4751622" cy="523220"/>
          </a:xfrm>
          <a:prstGeom prst="rect">
            <a:avLst/>
          </a:prstGeom>
        </p:spPr>
        <p:txBody>
          <a:bodyPr wrap="none">
            <a:spAutoFit/>
          </a:bodyPr>
          <a:lstStyle/>
          <a:p>
            <a:pPr algn="just"/>
            <a:r>
              <a:rPr lang="ar-SA" sz="2800" b="1" dirty="0">
                <a:solidFill>
                  <a:srgbClr val="FF0000"/>
                </a:solidFill>
              </a:rPr>
              <a:t>شروط بقاء المبيد على النباتات المعاملة</a:t>
            </a:r>
          </a:p>
        </p:txBody>
      </p:sp>
    </p:spTree>
    <p:extLst>
      <p:ext uri="{BB962C8B-B14F-4D97-AF65-F5344CB8AC3E}">
        <p14:creationId xmlns:p14="http://schemas.microsoft.com/office/powerpoint/2010/main" val="1047458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stCondLst>
                                            <p:cond delay="0"/>
                                          </p:stCondLst>
                                        </p:cTn>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stCondLst>
                                            <p:cond delay="0"/>
                                          </p:stCondLst>
                                        </p:cTn>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stCondLst>
                                            <p:cond delay="0"/>
                                          </p:stCondLst>
                                        </p:cTn>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stCondLst>
                                            <p:cond delay="0"/>
                                          </p:stCondLst>
                                        </p:cTn>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 y="1556792"/>
            <a:ext cx="4070547"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p:cNvSpPr>
            <a:spLocks noGrp="1" noChangeArrowheads="1"/>
          </p:cNvSpPr>
          <p:nvPr>
            <p:ph type="body" idx="1"/>
          </p:nvPr>
        </p:nvSpPr>
        <p:spPr>
          <a:xfrm>
            <a:off x="362719" y="404664"/>
            <a:ext cx="7410450" cy="748680"/>
          </a:xfrm>
        </p:spPr>
        <p:txBody>
          <a:bodyPr/>
          <a:lstStyle/>
          <a:p>
            <a:r>
              <a:rPr lang="ar-SA" b="1" dirty="0">
                <a:solidFill>
                  <a:srgbClr val="FF0000"/>
                </a:solidFill>
                <a:effectLst>
                  <a:outerShdw blurRad="38100" dist="38100" dir="2700000" algn="tl">
                    <a:srgbClr val="336699"/>
                  </a:outerShdw>
                </a:effectLst>
              </a:rPr>
              <a:t>ميكانيكية فعالية المبيد في قتل الحشائش</a:t>
            </a:r>
            <a:endParaRPr lang="en-US" b="1" dirty="0">
              <a:solidFill>
                <a:srgbClr val="FF0000"/>
              </a:solidFill>
              <a:effectLst>
                <a:outerShdw blurRad="38100" dist="38100" dir="2700000" algn="tl">
                  <a:srgbClr val="336699"/>
                </a:outerShdw>
              </a:effectLst>
            </a:endParaRPr>
          </a:p>
        </p:txBody>
      </p:sp>
      <p:sp>
        <p:nvSpPr>
          <p:cNvPr id="5" name="مربع نص 4"/>
          <p:cNvSpPr txBox="1"/>
          <p:nvPr/>
        </p:nvSpPr>
        <p:spPr>
          <a:xfrm>
            <a:off x="3563888" y="1425096"/>
            <a:ext cx="5256584" cy="5564600"/>
          </a:xfrm>
          <a:prstGeom prst="rect">
            <a:avLst/>
          </a:prstGeom>
          <a:noFill/>
        </p:spPr>
        <p:txBody>
          <a:bodyPr wrap="square" rtlCol="1">
            <a:spAutoFit/>
          </a:bodyPr>
          <a:lstStyle/>
          <a:p>
            <a:pPr marL="457200" indent="-457200" algn="r" rtl="1">
              <a:lnSpc>
                <a:spcPct val="90000"/>
              </a:lnSpc>
              <a:buFont typeface="Arial" pitchFamily="34" charset="0"/>
              <a:buChar char="•"/>
            </a:pPr>
            <a:r>
              <a:rPr lang="ar-SA" sz="2800" b="1" dirty="0"/>
              <a:t>تثبيط عملية </a:t>
            </a:r>
            <a:r>
              <a:rPr lang="ar-SA" sz="2800" b="1" dirty="0" err="1"/>
              <a:t>الإنقسام</a:t>
            </a:r>
            <a:r>
              <a:rPr lang="ar-SA" sz="2800" b="1" dirty="0"/>
              <a:t> الخلوي في الخلايا </a:t>
            </a:r>
            <a:r>
              <a:rPr lang="ar-SA" sz="2800" b="1" dirty="0" err="1"/>
              <a:t>المرستيمية</a:t>
            </a:r>
            <a:endParaRPr lang="ar-SA" sz="2800" b="1" dirty="0"/>
          </a:p>
          <a:p>
            <a:pPr marL="457200" indent="-457200" algn="r" rtl="1">
              <a:lnSpc>
                <a:spcPct val="90000"/>
              </a:lnSpc>
              <a:buFont typeface="Arial" pitchFamily="34" charset="0"/>
              <a:buChar char="•"/>
            </a:pPr>
            <a:r>
              <a:rPr lang="ar-SA" sz="2800" b="1" dirty="0"/>
              <a:t>التفاعل السريع بين جزيئات المبيد والمواد الأيضية مكونة مواد سامة تعمل على توقف العمليات الحيوية</a:t>
            </a:r>
          </a:p>
          <a:p>
            <a:pPr marL="457200" indent="-457200" algn="r" rtl="1">
              <a:lnSpc>
                <a:spcPct val="90000"/>
              </a:lnSpc>
              <a:buFont typeface="Arial" pitchFamily="34" charset="0"/>
              <a:buChar char="•"/>
            </a:pPr>
            <a:r>
              <a:rPr lang="ar-SA" sz="2800" b="1" dirty="0"/>
              <a:t>تهتك الأوعية التوصيلية</a:t>
            </a:r>
          </a:p>
          <a:p>
            <a:pPr marL="457200" indent="-457200" algn="r" rtl="1">
              <a:lnSpc>
                <a:spcPct val="90000"/>
              </a:lnSpc>
              <a:buFont typeface="Arial" pitchFamily="34" charset="0"/>
              <a:buChar char="•"/>
            </a:pPr>
            <a:r>
              <a:rPr lang="ar-SA" sz="2800" b="1" dirty="0"/>
              <a:t>زيادة معدل عملية الهدم وتثبيط عملية البناء فتقل بذلك المواد العضوية والمعدنية</a:t>
            </a:r>
          </a:p>
          <a:p>
            <a:pPr marL="457200" indent="-457200" algn="r" rtl="1">
              <a:lnSpc>
                <a:spcPct val="90000"/>
              </a:lnSpc>
              <a:buFont typeface="Arial" pitchFamily="34" charset="0"/>
              <a:buChar char="•"/>
            </a:pPr>
            <a:r>
              <a:rPr lang="ar-SA" sz="2800" b="1" dirty="0"/>
              <a:t>منع تخليق الأحماض النووية فيقل بذلك تكوين البروتينات والأحماض الأمينية فيحدث تشوه للخلايا الناتجة وتتثبط العديد من العمليات الحيوية.</a:t>
            </a:r>
            <a:endParaRPr lang="en-US" sz="2800" b="1" dirty="0"/>
          </a:p>
          <a:p>
            <a:pPr marL="457200" indent="-457200" algn="r" rtl="1">
              <a:buFont typeface="Arial" pitchFamily="34" charset="0"/>
              <a:buChar char="•"/>
            </a:pPr>
            <a:endParaRPr lang="ar-SA" sz="2800" dirty="0"/>
          </a:p>
        </p:txBody>
      </p:sp>
    </p:spTree>
    <p:extLst>
      <p:ext uri="{BB962C8B-B14F-4D97-AF65-F5344CB8AC3E}">
        <p14:creationId xmlns:p14="http://schemas.microsoft.com/office/powerpoint/2010/main" val="4221640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354" y="4381190"/>
            <a:ext cx="212583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314616" y="1513900"/>
            <a:ext cx="7464970" cy="2246769"/>
          </a:xfrm>
          <a:prstGeom prst="rect">
            <a:avLst/>
          </a:prstGeom>
        </p:spPr>
        <p:txBody>
          <a:bodyPr wrap="square">
            <a:spAutoFit/>
          </a:bodyPr>
          <a:lstStyle/>
          <a:p>
            <a:pPr marL="457200" indent="-457200" algn="r" rtl="1">
              <a:buFont typeface="Arial" pitchFamily="34" charset="0"/>
              <a:buChar char="•"/>
            </a:pPr>
            <a:r>
              <a:rPr lang="ar-SA" sz="2800" b="1" dirty="0"/>
              <a:t>نبات ذو فلقتين ( فول ) عمره أسبوع أو أسبوعين</a:t>
            </a:r>
          </a:p>
          <a:p>
            <a:pPr marL="457200" indent="-457200" algn="r" rtl="1">
              <a:buFont typeface="Arial" pitchFamily="34" charset="0"/>
              <a:buChar char="•"/>
            </a:pPr>
            <a:r>
              <a:rPr lang="ar-SA" sz="2800" b="1" dirty="0"/>
              <a:t>نبات ذو فلقة واحدة ( شعير ) عمره أسبوع أو أسبوعين</a:t>
            </a:r>
          </a:p>
          <a:p>
            <a:pPr marL="457200" indent="-457200" algn="r" rtl="1">
              <a:buFont typeface="Arial" pitchFamily="34" charset="0"/>
              <a:buChar char="•"/>
            </a:pPr>
            <a:r>
              <a:rPr lang="ar-SA" sz="2800" b="1" dirty="0"/>
              <a:t>50 مل من </a:t>
            </a:r>
            <a:r>
              <a:rPr lang="en-US" sz="2800" b="1" dirty="0"/>
              <a:t>2,4-dichlorophenoxy acetic acid (2,4-D) </a:t>
            </a:r>
            <a:r>
              <a:rPr lang="ar-SA" sz="2800" b="1" dirty="0"/>
              <a:t>تحوي 5 مل من محلول </a:t>
            </a:r>
            <a:r>
              <a:rPr lang="en-US" sz="2800" b="1" dirty="0"/>
              <a:t>Tween 20</a:t>
            </a:r>
            <a:r>
              <a:rPr lang="ar-SA" sz="2800" b="1" dirty="0"/>
              <a:t>.</a:t>
            </a:r>
          </a:p>
          <a:p>
            <a:pPr marL="457200" indent="-457200" algn="r" rtl="1">
              <a:buFont typeface="Arial" pitchFamily="34" charset="0"/>
              <a:buChar char="•"/>
            </a:pPr>
            <a:r>
              <a:rPr lang="en-US" sz="2800" b="1" dirty="0"/>
              <a:t> </a:t>
            </a:r>
            <a:r>
              <a:rPr lang="ar-SA" sz="2800" b="1" dirty="0"/>
              <a:t>50مل ماء مقطر تحتوي 5 مل من محلول </a:t>
            </a:r>
            <a:r>
              <a:rPr lang="en-US" sz="2800" b="1" dirty="0"/>
              <a:t>Tween 20 </a:t>
            </a:r>
          </a:p>
        </p:txBody>
      </p:sp>
      <p:pic>
        <p:nvPicPr>
          <p:cNvPr id="870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04" y="4381190"/>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995936" y="548680"/>
            <a:ext cx="2482676" cy="646331"/>
          </a:xfrm>
          <a:prstGeom prst="rect">
            <a:avLst/>
          </a:prstGeom>
          <a:noFill/>
        </p:spPr>
        <p:txBody>
          <a:bodyPr wrap="square" rtlCol="1">
            <a:spAutoFit/>
          </a:bodyPr>
          <a:lstStyle/>
          <a:p>
            <a:pPr algn="r" rtl="1"/>
            <a:r>
              <a:rPr lang="ar-SA" sz="3600" b="1" dirty="0">
                <a:solidFill>
                  <a:srgbClr val="FF0000"/>
                </a:solidFill>
              </a:rPr>
              <a:t>المواد</a:t>
            </a:r>
          </a:p>
        </p:txBody>
      </p:sp>
      <p:pic>
        <p:nvPicPr>
          <p:cNvPr id="870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50724">
            <a:off x="-515673" y="1575031"/>
            <a:ext cx="2116958" cy="247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615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115616" y="1556792"/>
            <a:ext cx="7653536" cy="3744416"/>
          </a:xfrm>
        </p:spPr>
        <p:txBody>
          <a:bodyPr/>
          <a:lstStyle/>
          <a:p>
            <a:pPr lvl="0"/>
            <a:r>
              <a:rPr lang="ar-SA" sz="2400" b="1" dirty="0">
                <a:solidFill>
                  <a:schemeClr val="tx1"/>
                </a:solidFill>
                <a:latin typeface="+mn-lt"/>
                <a:ea typeface="+mn-ea"/>
                <a:cs typeface="+mn-cs"/>
              </a:rPr>
              <a:t>نأخذ 3 أصص من كل نبات تحتوي على نباتات متساوية في الطول وتعامل كالتالي:</a:t>
            </a:r>
            <a:endParaRPr lang="en-US" sz="2400" b="1" dirty="0">
              <a:solidFill>
                <a:schemeClr val="tx1"/>
              </a:solidFill>
              <a:latin typeface="+mn-lt"/>
              <a:ea typeface="+mn-ea"/>
              <a:cs typeface="+mn-cs"/>
            </a:endParaRPr>
          </a:p>
          <a:p>
            <a:pPr lvl="0"/>
            <a:r>
              <a:rPr lang="ar-SA" sz="2400" b="1" dirty="0">
                <a:solidFill>
                  <a:schemeClr val="tx1"/>
                </a:solidFill>
                <a:latin typeface="+mn-lt"/>
                <a:ea typeface="+mn-ea"/>
                <a:cs typeface="+mn-cs"/>
              </a:rPr>
              <a:t>الأصيص الأول يرش بالماء المقطر</a:t>
            </a:r>
            <a:endParaRPr lang="en-US" sz="2400" b="1" dirty="0">
              <a:solidFill>
                <a:schemeClr val="tx1"/>
              </a:solidFill>
              <a:latin typeface="+mn-lt"/>
              <a:ea typeface="+mn-ea"/>
              <a:cs typeface="+mn-cs"/>
            </a:endParaRPr>
          </a:p>
          <a:p>
            <a:pPr lvl="0"/>
            <a:r>
              <a:rPr lang="ar-SA" sz="2400" b="1" dirty="0">
                <a:solidFill>
                  <a:schemeClr val="tx1"/>
                </a:solidFill>
                <a:latin typeface="+mn-lt"/>
                <a:ea typeface="+mn-ea"/>
                <a:cs typeface="+mn-cs"/>
              </a:rPr>
              <a:t>الأصيص الثاني يرش بــ </a:t>
            </a:r>
            <a:r>
              <a:rPr lang="en-US" sz="2400" b="1" dirty="0">
                <a:solidFill>
                  <a:schemeClr val="tx1"/>
                </a:solidFill>
                <a:latin typeface="+mn-lt"/>
                <a:ea typeface="+mn-ea"/>
                <a:cs typeface="+mn-cs"/>
              </a:rPr>
              <a:t>2,4 D</a:t>
            </a:r>
            <a:r>
              <a:rPr lang="ar-SA" sz="2400" b="1" dirty="0">
                <a:solidFill>
                  <a:schemeClr val="tx1"/>
                </a:solidFill>
                <a:latin typeface="+mn-lt"/>
                <a:ea typeface="+mn-ea"/>
                <a:cs typeface="+mn-cs"/>
              </a:rPr>
              <a:t> ( </a:t>
            </a:r>
            <a:r>
              <a:rPr lang="en-US" sz="2400" b="1" dirty="0">
                <a:solidFill>
                  <a:schemeClr val="tx1"/>
                </a:solidFill>
                <a:latin typeface="+mn-lt"/>
                <a:ea typeface="+mn-ea"/>
                <a:cs typeface="+mn-cs"/>
              </a:rPr>
              <a:t>100 mg/L</a:t>
            </a:r>
            <a:r>
              <a:rPr lang="ar-SA" sz="2400" b="1" dirty="0">
                <a:solidFill>
                  <a:schemeClr val="tx1"/>
                </a:solidFill>
                <a:latin typeface="+mn-lt"/>
                <a:ea typeface="+mn-ea"/>
                <a:cs typeface="+mn-cs"/>
              </a:rPr>
              <a:t> )</a:t>
            </a:r>
            <a:endParaRPr lang="en-US" sz="2400" b="1" dirty="0">
              <a:solidFill>
                <a:schemeClr val="tx1"/>
              </a:solidFill>
              <a:latin typeface="+mn-lt"/>
              <a:ea typeface="+mn-ea"/>
              <a:cs typeface="+mn-cs"/>
            </a:endParaRPr>
          </a:p>
          <a:p>
            <a:pPr lvl="0"/>
            <a:r>
              <a:rPr lang="ar-SA" sz="2400" b="1" dirty="0">
                <a:solidFill>
                  <a:schemeClr val="tx1"/>
                </a:solidFill>
                <a:latin typeface="+mn-lt"/>
                <a:ea typeface="+mn-ea"/>
                <a:cs typeface="+mn-cs"/>
              </a:rPr>
              <a:t>الأصيص الثالث يرش بــ </a:t>
            </a:r>
            <a:r>
              <a:rPr lang="en-US" sz="2400" b="1" dirty="0">
                <a:solidFill>
                  <a:schemeClr val="tx1"/>
                </a:solidFill>
                <a:latin typeface="+mn-lt"/>
                <a:ea typeface="+mn-ea"/>
                <a:cs typeface="+mn-cs"/>
              </a:rPr>
              <a:t>2,4 D</a:t>
            </a:r>
            <a:r>
              <a:rPr lang="ar-SA" sz="2400" b="1" dirty="0">
                <a:solidFill>
                  <a:schemeClr val="tx1"/>
                </a:solidFill>
                <a:latin typeface="+mn-lt"/>
                <a:ea typeface="+mn-ea"/>
                <a:cs typeface="+mn-cs"/>
              </a:rPr>
              <a:t> ( </a:t>
            </a:r>
            <a:r>
              <a:rPr lang="en-US" sz="2400" b="1" dirty="0">
                <a:solidFill>
                  <a:schemeClr val="tx1"/>
                </a:solidFill>
                <a:latin typeface="+mn-lt"/>
                <a:ea typeface="+mn-ea"/>
                <a:cs typeface="+mn-cs"/>
              </a:rPr>
              <a:t>50 mg/L</a:t>
            </a:r>
            <a:r>
              <a:rPr lang="ar-SA" sz="2400" b="1" dirty="0">
                <a:solidFill>
                  <a:schemeClr val="tx1"/>
                </a:solidFill>
                <a:latin typeface="+mn-lt"/>
                <a:ea typeface="+mn-ea"/>
                <a:cs typeface="+mn-cs"/>
              </a:rPr>
              <a:t> )</a:t>
            </a:r>
            <a:endParaRPr lang="en-US" sz="2400" b="1" dirty="0">
              <a:solidFill>
                <a:schemeClr val="tx1"/>
              </a:solidFill>
              <a:latin typeface="+mn-lt"/>
              <a:ea typeface="+mn-ea"/>
              <a:cs typeface="+mn-cs"/>
            </a:endParaRPr>
          </a:p>
          <a:p>
            <a:pPr lvl="0"/>
            <a:r>
              <a:rPr lang="ar-SA" sz="2400" b="1" dirty="0">
                <a:solidFill>
                  <a:schemeClr val="tx1"/>
                </a:solidFill>
                <a:latin typeface="+mn-lt"/>
                <a:ea typeface="+mn-ea"/>
                <a:cs typeface="+mn-cs"/>
              </a:rPr>
              <a:t>توضع </a:t>
            </a:r>
            <a:r>
              <a:rPr lang="ar-SA" sz="2400" b="1" dirty="0" err="1">
                <a:solidFill>
                  <a:schemeClr val="tx1"/>
                </a:solidFill>
                <a:latin typeface="+mn-lt"/>
                <a:ea typeface="+mn-ea"/>
                <a:cs typeface="+mn-cs"/>
              </a:rPr>
              <a:t>الأصص</a:t>
            </a:r>
            <a:r>
              <a:rPr lang="ar-SA" sz="2400" b="1" dirty="0">
                <a:solidFill>
                  <a:schemeClr val="tx1"/>
                </a:solidFill>
                <a:latin typeface="+mn-lt"/>
                <a:ea typeface="+mn-ea"/>
                <a:cs typeface="+mn-cs"/>
              </a:rPr>
              <a:t> في ظروف ملائمة للنمو من حيث الضوء والحرارة</a:t>
            </a:r>
            <a:endParaRPr lang="en-US" sz="2400" b="1" dirty="0">
              <a:solidFill>
                <a:schemeClr val="tx1"/>
              </a:solidFill>
              <a:latin typeface="+mn-lt"/>
              <a:ea typeface="+mn-ea"/>
              <a:cs typeface="+mn-cs"/>
            </a:endParaRPr>
          </a:p>
          <a:p>
            <a:pPr lvl="0"/>
            <a:r>
              <a:rPr lang="ar-SA" sz="2400" b="1" dirty="0">
                <a:solidFill>
                  <a:schemeClr val="tx1"/>
                </a:solidFill>
                <a:latin typeface="+mn-lt"/>
                <a:ea typeface="+mn-ea"/>
                <a:cs typeface="+mn-cs"/>
              </a:rPr>
              <a:t>سجل ملاحظاتك اليومية ولمدة أسبوع </a:t>
            </a:r>
            <a:endParaRPr lang="en-US" sz="2400" b="1" dirty="0">
              <a:solidFill>
                <a:schemeClr val="tx1"/>
              </a:solidFill>
              <a:latin typeface="+mn-lt"/>
              <a:ea typeface="+mn-ea"/>
              <a:cs typeface="+mn-cs"/>
            </a:endParaRPr>
          </a:p>
          <a:p>
            <a:pPr lvl="0"/>
            <a:r>
              <a:rPr lang="ar-SA" sz="2400" b="1">
                <a:solidFill>
                  <a:schemeClr val="tx1"/>
                </a:solidFill>
                <a:latin typeface="+mn-lt"/>
                <a:ea typeface="+mn-ea"/>
                <a:cs typeface="+mn-cs"/>
              </a:rPr>
              <a:t>قارن </a:t>
            </a:r>
            <a:r>
              <a:rPr lang="ar-SA" sz="2400" b="1" dirty="0">
                <a:solidFill>
                  <a:schemeClr val="tx1"/>
                </a:solidFill>
                <a:latin typeface="+mn-lt"/>
                <a:ea typeface="+mn-ea"/>
                <a:cs typeface="+mn-cs"/>
              </a:rPr>
              <a:t>بين </a:t>
            </a:r>
            <a:r>
              <a:rPr lang="ar-SA" sz="2400" b="1">
                <a:solidFill>
                  <a:schemeClr val="tx1"/>
                </a:solidFill>
                <a:latin typeface="+mn-lt"/>
                <a:ea typeface="+mn-ea"/>
                <a:cs typeface="+mn-cs"/>
              </a:rPr>
              <a:t>النباتات وسجل </a:t>
            </a:r>
            <a:r>
              <a:rPr lang="ar-SA" sz="2400" b="1" dirty="0">
                <a:solidFill>
                  <a:schemeClr val="tx1"/>
                </a:solidFill>
                <a:latin typeface="+mn-lt"/>
                <a:ea typeface="+mn-ea"/>
                <a:cs typeface="+mn-cs"/>
              </a:rPr>
              <a:t>النتائج والمناقشة لها </a:t>
            </a:r>
            <a:endParaRPr lang="en-US" sz="2400" b="1" dirty="0">
              <a:solidFill>
                <a:schemeClr val="tx1"/>
              </a:solidFill>
              <a:latin typeface="+mn-lt"/>
              <a:ea typeface="+mn-ea"/>
              <a:cs typeface="+mn-cs"/>
            </a:endParaRPr>
          </a:p>
        </p:txBody>
      </p:sp>
      <p:sp>
        <p:nvSpPr>
          <p:cNvPr id="2" name="مستطيل 1"/>
          <p:cNvSpPr/>
          <p:nvPr/>
        </p:nvSpPr>
        <p:spPr>
          <a:xfrm>
            <a:off x="5436096" y="692696"/>
            <a:ext cx="1914307" cy="523220"/>
          </a:xfrm>
          <a:prstGeom prst="rect">
            <a:avLst/>
          </a:prstGeom>
        </p:spPr>
        <p:txBody>
          <a:bodyPr wrap="none">
            <a:spAutoFit/>
          </a:bodyPr>
          <a:lstStyle/>
          <a:p>
            <a:r>
              <a:rPr lang="ar-SA" sz="2800" b="1" dirty="0">
                <a:solidFill>
                  <a:srgbClr val="FF0000"/>
                </a:solidFill>
              </a:rPr>
              <a:t>طريقة العمل : </a:t>
            </a:r>
          </a:p>
        </p:txBody>
      </p:sp>
      <p:pic>
        <p:nvPicPr>
          <p:cNvPr id="798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37112"/>
            <a:ext cx="181148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7786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CIM\100MSDCF\DSC0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2507" y="404665"/>
            <a:ext cx="3238917"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05" t="39302" r="23298" b="30349"/>
          <a:stretch/>
        </p:blipFill>
        <p:spPr bwMode="auto">
          <a:xfrm>
            <a:off x="4701931" y="1139125"/>
            <a:ext cx="3634992" cy="40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814" r="15924" b="24186"/>
          <a:stretch/>
        </p:blipFill>
        <p:spPr bwMode="auto">
          <a:xfrm>
            <a:off x="899592" y="3140969"/>
            <a:ext cx="3781831" cy="34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073299"/>
      </p:ext>
    </p:extLst>
  </p:cSld>
  <p:clrMapOvr>
    <a:masterClrMapping/>
  </p:clrMapOvr>
  <p:transition spd="slow">
    <p:wipe/>
  </p:transition>
</p:sld>
</file>

<file path=ppt/theme/theme1.xml><?xml version="1.0" encoding="utf-8"?>
<a:theme xmlns:a="http://schemas.openxmlformats.org/drawingml/2006/main" name="572TGp_fresh_ligh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Template>
  <TotalTime>695</TotalTime>
  <Words>405</Words>
  <Application>Microsoft Office PowerPoint</Application>
  <PresentationFormat>On-screen Show (4:3)</PresentationFormat>
  <Paragraphs>50</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Times New Roman</vt:lpstr>
      <vt:lpstr>572TGp_fresh_light</vt:lpstr>
      <vt:lpstr>الأوكسينات كمبيدات للأعشاب  373نبت  lab 9</vt:lpstr>
      <vt:lpstr> الأهداف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الأوكسينات كمبيدات للأعشاب  373نبت</dc:title>
  <dc:creator>yasmeen</dc:creator>
  <cp:lastModifiedBy>AHMED QAHTAN</cp:lastModifiedBy>
  <cp:revision>27</cp:revision>
  <dcterms:created xsi:type="dcterms:W3CDTF">2013-03-09T18:15:39Z</dcterms:created>
  <dcterms:modified xsi:type="dcterms:W3CDTF">2020-03-18T14:39:42Z</dcterms:modified>
</cp:coreProperties>
</file>