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48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DB22-625A-4628-8521-E72259211D70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66BAF-F2B9-465E-B1A0-0C7B9AC774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7429"/>
            <a:ext cx="7772400" cy="2331691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SA" sz="4800" dirty="0" smtClean="0">
                <a:cs typeface="AL-Mateen" pitchFamily="2" charset="-78"/>
              </a:rPr>
              <a:t>الـتـخــطــيــط الـعـمـــرانـي </a:t>
            </a:r>
            <a:r>
              <a:rPr lang="en-GB" sz="4800" dirty="0" smtClean="0">
                <a:cs typeface="AL-Mateen" pitchFamily="2" charset="-78"/>
              </a:rPr>
              <a:t/>
            </a:r>
            <a:br>
              <a:rPr lang="en-GB" sz="4800" dirty="0" smtClean="0">
                <a:cs typeface="AL-Mateen" pitchFamily="2" charset="-78"/>
              </a:rPr>
            </a:br>
            <a:r>
              <a:rPr lang="ar-SA" sz="4800" dirty="0" smtClean="0">
                <a:cs typeface="AL-Mateen" pitchFamily="2" charset="-78"/>
              </a:rPr>
              <a:t>التقـلـيـدي و الإسـتراتيجي</a:t>
            </a:r>
            <a:endParaRPr lang="en-GB" sz="4800" dirty="0">
              <a:cs typeface="AL-Matee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152128"/>
          </a:xfrm>
        </p:spPr>
        <p:txBody>
          <a:bodyPr>
            <a:normAutofit/>
          </a:bodyPr>
          <a:lstStyle/>
          <a:p>
            <a:pPr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الأسبــوع الـثــالـث</a:t>
            </a:r>
            <a:endParaRPr lang="ar-SA" sz="3000" b="1" dirty="0">
              <a:latin typeface="Arabic Typesetting" pitchFamily="66" charset="-78"/>
              <a:cs typeface="Arabic Typesetting" pitchFamily="66" charset="-78"/>
            </a:endParaRPr>
          </a:p>
          <a:p>
            <a:pPr rtl="1"/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الثلاثاء 1434/11/11هـ</a:t>
            </a:r>
            <a:endParaRPr lang="en-GB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5" name="Picture 4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6" t="3645" r="8796" b="3645"/>
          <a:stretch/>
        </p:blipFill>
        <p:spPr>
          <a:xfrm>
            <a:off x="533400" y="533400"/>
            <a:ext cx="1081628" cy="121684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508104" y="980728"/>
            <a:ext cx="3410518" cy="521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1800" b="1" dirty="0" smtClean="0"/>
              <a:t>442 تخط - التخطيط الاستراتيجي الحضري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rtl="1"/>
            <a:r>
              <a:rPr lang="ar-SA" sz="4000" dirty="0" smtClean="0">
                <a:cs typeface="AL-Mateen" pitchFamily="2" charset="-78"/>
              </a:rPr>
              <a:t>المراحل العامة لتطور مناهج التخطيط العمراني</a:t>
            </a:r>
            <a:endParaRPr lang="en-GB" sz="4000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SA" sz="2000" dirty="0" smtClean="0">
              <a:cs typeface="mohammad bold art 1" pitchFamily="2" charset="-78"/>
            </a:endParaRPr>
          </a:p>
          <a:p>
            <a:pPr algn="ctr" rtl="1">
              <a:buNone/>
            </a:pPr>
            <a:r>
              <a:rPr lang="ar-SA" sz="2000" dirty="0" smtClean="0">
                <a:cs typeface="AL-Mateen" pitchFamily="2" charset="-78"/>
              </a:rPr>
              <a:t>التخطيط الشامل </a:t>
            </a:r>
            <a:r>
              <a:rPr lang="ar-SA" sz="2000" dirty="0">
                <a:cs typeface="AL-Mateen" pitchFamily="2" charset="-78"/>
              </a:rPr>
              <a:t>&gt;&gt; </a:t>
            </a:r>
            <a:r>
              <a:rPr lang="ar-SA" sz="2000" dirty="0">
                <a:cs typeface="AL-Mateen" pitchFamily="2" charset="-78"/>
              </a:rPr>
              <a:t>التخطيط </a:t>
            </a:r>
            <a:r>
              <a:rPr lang="ar-SA" sz="2000" dirty="0" smtClean="0">
                <a:cs typeface="AL-Mateen" pitchFamily="2" charset="-78"/>
              </a:rPr>
              <a:t>الإستراتيجي    &gt;&gt; </a:t>
            </a:r>
            <a:r>
              <a:rPr lang="ar-SA" sz="2000" dirty="0" smtClean="0">
                <a:cs typeface="AL-Mateen" pitchFamily="2" charset="-78"/>
              </a:rPr>
              <a:t>اللامركزية      &gt;&gt; الإدارة العمرانية</a:t>
            </a:r>
            <a:endParaRPr lang="ar-SA" sz="2000" dirty="0" smtClean="0">
              <a:cs typeface="AL-Mateen" pitchFamily="2" charset="-78"/>
            </a:endParaRPr>
          </a:p>
          <a:p>
            <a:pPr algn="ctr" rtl="1">
              <a:buNone/>
            </a:pPr>
            <a:endParaRPr lang="ar-SA" sz="2000" dirty="0" smtClean="0">
              <a:cs typeface="mohammad bold art 1" pitchFamily="2" charset="-78"/>
            </a:endParaRPr>
          </a:p>
          <a:p>
            <a:pPr algn="ctr" rtl="1">
              <a:buNone/>
            </a:pPr>
            <a:endParaRPr lang="ar-SA" sz="2000" dirty="0">
              <a:cs typeface="mohammad bold art 1" pitchFamily="2" charset="-78"/>
            </a:endParaRPr>
          </a:p>
          <a:p>
            <a:pPr algn="ctr" rtl="1">
              <a:buNone/>
            </a:pPr>
            <a:r>
              <a:rPr lang="ar-SA" sz="2400" dirty="0" smtClean="0">
                <a:latin typeface="Traditional Arabic" panose="02020603050405020304" pitchFamily="18" charset="-78"/>
                <a:cs typeface="AL-Mohanad Bold" pitchFamily="2" charset="-78"/>
              </a:rPr>
              <a:t>من التخطيط لمادي </a:t>
            </a:r>
            <a:r>
              <a:rPr lang="ar-SA" sz="2400" dirty="0" smtClean="0">
                <a:latin typeface="Traditional Arabic" panose="02020603050405020304" pitchFamily="18" charset="-78"/>
                <a:cs typeface="AL-Mohanad Bold" pitchFamily="2" charset="-78"/>
              </a:rPr>
              <a:t>والمكاني           </a:t>
            </a:r>
            <a:r>
              <a:rPr lang="ar-SA" sz="2400" dirty="0" smtClean="0">
                <a:latin typeface="Traditional Arabic" panose="02020603050405020304" pitchFamily="18" charset="-78"/>
                <a:cs typeface="AL-Mohanad Bold" pitchFamily="2" charset="-78"/>
              </a:rPr>
              <a:t>                إلى نهج إدارة أكثر لامركزية</a:t>
            </a:r>
            <a:endParaRPr lang="ar-SA" sz="2400" dirty="0" smtClean="0">
              <a:latin typeface="Traditional Arabic" panose="02020603050405020304" pitchFamily="18" charset="-78"/>
              <a:cs typeface="AL-Mohanad Bold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4797152"/>
            <a:ext cx="2160240" cy="1155502"/>
          </a:xfrm>
          <a:prstGeom prst="flowChartMultidocumen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cs typeface="AL-Mohanad Bold" pitchFamily="2" charset="-78"/>
              </a:rPr>
              <a:t>تقوم </a:t>
            </a:r>
            <a:r>
              <a:rPr lang="ar-SA" dirty="0">
                <a:cs typeface="AL-Mohanad Bold" pitchFamily="2" charset="-78"/>
              </a:rPr>
              <a:t>به الحكومة المحلية أو الوزارات القطاعية </a:t>
            </a:r>
            <a:r>
              <a:rPr lang="ar-SA" dirty="0" smtClean="0">
                <a:cs typeface="AL-Mohanad Bold" pitchFamily="2" charset="-78"/>
              </a:rPr>
              <a:t>القوية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4797152"/>
            <a:ext cx="2160240" cy="1070134"/>
          </a:xfrm>
          <a:prstGeom prst="flowChartDocumen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>
              <a:buNone/>
            </a:pPr>
            <a:endParaRPr lang="ar-SA" sz="1600" dirty="0" smtClean="0">
              <a:cs typeface="AL-Mohanad Bold" pitchFamily="2" charset="-78"/>
            </a:endParaRPr>
          </a:p>
          <a:p>
            <a:pPr algn="ctr" rtl="1">
              <a:buNone/>
            </a:pPr>
            <a:r>
              <a:rPr lang="ar-SA" dirty="0" smtClean="0">
                <a:cs typeface="AL-Mohanad Bold" pitchFamily="2" charset="-78"/>
              </a:rPr>
              <a:t>ينفذ </a:t>
            </a:r>
            <a:r>
              <a:rPr lang="ar-SA" dirty="0">
                <a:cs typeface="AL-Mohanad Bold" pitchFamily="2" charset="-78"/>
              </a:rPr>
              <a:t>على مستوى </a:t>
            </a:r>
            <a:r>
              <a:rPr lang="ar-SA" dirty="0" smtClean="0">
                <a:cs typeface="AL-Mohanad Bold" pitchFamily="2" charset="-78"/>
              </a:rPr>
              <a:t>المدينة</a:t>
            </a:r>
          </a:p>
          <a:p>
            <a:pPr algn="ctr" rtl="1">
              <a:buNone/>
            </a:pPr>
            <a:endParaRPr lang="en-GB" sz="1600" dirty="0">
              <a:cs typeface="AL-Mohanad Bold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539552" y="3627020"/>
            <a:ext cx="8064896" cy="954107"/>
          </a:xfrm>
          <a:prstGeom prst="chevron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pPr algn="ctr" rtl="1"/>
            <a:endParaRPr lang="ar-SA" dirty="0" smtClean="0">
              <a:solidFill>
                <a:schemeClr val="tx2">
                  <a:lumMod val="60000"/>
                  <a:lumOff val="40000"/>
                </a:schemeClr>
              </a:solidFill>
              <a:cs typeface="mohammad bold art 1" pitchFamily="2" charset="-78"/>
            </a:endParaRPr>
          </a:p>
          <a:p>
            <a:pPr algn="ctr" rtl="1"/>
            <a:r>
              <a:rPr lang="ar-S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تحول تدريجي</a:t>
            </a:r>
            <a:endParaRPr lang="ar-SA" dirty="0" smtClean="0">
              <a:solidFill>
                <a:schemeClr val="tx2">
                  <a:lumMod val="60000"/>
                  <a:lumOff val="4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9" name="Picture 8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/>
        </p:nvCxnSpPr>
        <p:spPr>
          <a:xfrm>
            <a:off x="827584" y="1700808"/>
            <a:ext cx="75608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>
                <a:cs typeface="AL-Mateen" pitchFamily="2" charset="-78"/>
              </a:rPr>
              <a:t>خصائص الخطة الشاملة التقليدية</a:t>
            </a:r>
            <a:r>
              <a:rPr lang="ar-SA" b="1" dirty="0" smtClean="0">
                <a:cs typeface="AL-Mateen" pitchFamily="2" charset="-78"/>
              </a:rPr>
              <a:t/>
            </a:r>
            <a:br>
              <a:rPr lang="ar-SA" b="1" dirty="0" smtClean="0">
                <a:cs typeface="AL-Mateen" pitchFamily="2" charset="-78"/>
              </a:rPr>
            </a:br>
            <a:r>
              <a:rPr lang="en-GB" sz="4000" dirty="0" smtClean="0"/>
              <a:t>Comprehensive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r" rtl="1">
              <a:spcAft>
                <a:spcPts val="600"/>
              </a:spcAft>
            </a:pPr>
            <a:r>
              <a:rPr lang="ar-SA" sz="2800" dirty="0">
                <a:cs typeface="AL-Mohanad Bold" pitchFamily="2" charset="-78"/>
              </a:rPr>
              <a:t>خطة مادية (</a:t>
            </a:r>
            <a:r>
              <a:rPr lang="en-GB" sz="2800" dirty="0">
                <a:cs typeface="AL-Mohanad Bold" pitchFamily="2" charset="-78"/>
              </a:rPr>
              <a:t>Physical</a:t>
            </a:r>
            <a:r>
              <a:rPr lang="ar-SA" sz="2800" dirty="0">
                <a:cs typeface="AL-Mohanad Bold" pitchFamily="2" charset="-78"/>
              </a:rPr>
              <a:t>)،</a:t>
            </a:r>
            <a:endParaRPr lang="en-GB" sz="2800" dirty="0">
              <a:cs typeface="AL-Mohanad Bold" pitchFamily="2" charset="-78"/>
            </a:endParaRPr>
          </a:p>
          <a:p>
            <a:pPr algn="r" rtl="1">
              <a:spcAft>
                <a:spcPts val="600"/>
              </a:spcAft>
            </a:pPr>
            <a:r>
              <a:rPr lang="ar-SA" sz="2800" dirty="0">
                <a:cs typeface="AL-Mohanad Bold" pitchFamily="2" charset="-78"/>
              </a:rPr>
              <a:t>تركز على المرافق الأساسية،</a:t>
            </a:r>
            <a:endParaRPr lang="en-GB" sz="2800" dirty="0">
              <a:cs typeface="AL-Mohanad Bold" pitchFamily="2" charset="-78"/>
            </a:endParaRPr>
          </a:p>
          <a:p>
            <a:pPr algn="r" rtl="1">
              <a:spcAft>
                <a:spcPts val="600"/>
              </a:spcAft>
            </a:pPr>
            <a:r>
              <a:rPr lang="ar-SA" sz="2800" dirty="0">
                <a:cs typeface="AL-Mohanad Bold" pitchFamily="2" charset="-78"/>
              </a:rPr>
              <a:t>تتضمن توزيع إستخدامات الأراضي،</a:t>
            </a:r>
            <a:endParaRPr lang="en-GB" sz="2800" dirty="0">
              <a:cs typeface="AL-Mohanad Bold" pitchFamily="2" charset="-78"/>
            </a:endParaRPr>
          </a:p>
          <a:p>
            <a:pPr algn="r" rtl="1">
              <a:spcAft>
                <a:spcPts val="600"/>
              </a:spcAft>
            </a:pPr>
            <a:r>
              <a:rPr lang="ar-SA" sz="2800" dirty="0">
                <a:cs typeface="AL-Mohanad Bold" pitchFamily="2" charset="-78"/>
              </a:rPr>
              <a:t>تقدم ضوابط مفصلة للمناطق (</a:t>
            </a:r>
            <a:r>
              <a:rPr lang="en-GB" sz="2800" dirty="0">
                <a:cs typeface="AL-Mohanad Bold" pitchFamily="2" charset="-78"/>
              </a:rPr>
              <a:t>Zoning</a:t>
            </a:r>
            <a:r>
              <a:rPr lang="ar-SA" sz="2800" dirty="0">
                <a:cs typeface="AL-Mohanad Bold" pitchFamily="2" charset="-78"/>
              </a:rPr>
              <a:t>) والإشتراطات العمرانية.</a:t>
            </a:r>
            <a:endParaRPr lang="en-GB" sz="2800" dirty="0">
              <a:cs typeface="AL-Mohanad Bold" pitchFamily="2" charset="-78"/>
            </a:endParaRPr>
          </a:p>
          <a:p>
            <a:pPr algn="r" rtl="1"/>
            <a:endParaRPr lang="ar-SA" sz="2800" dirty="0" smtClean="0"/>
          </a:p>
          <a:p>
            <a:pPr marL="720000" indent="-720000" algn="r" rtl="1">
              <a:buFont typeface="Wingdings" pitchFamily="2" charset="2"/>
              <a:buChar char="v"/>
            </a:pPr>
            <a:r>
              <a:rPr lang="ar-SA" sz="2800" b="1" dirty="0" smtClean="0">
                <a:cs typeface="AL-Mohanad Bold" pitchFamily="2" charset="-78"/>
              </a:rPr>
              <a:t>قد </a:t>
            </a:r>
            <a:r>
              <a:rPr lang="ar-SA" sz="2800" b="1" dirty="0">
                <a:cs typeface="AL-Mohanad Bold" pitchFamily="2" charset="-78"/>
              </a:rPr>
              <a:t>تكون هذه الخصائص ملائمة للمدن المستقرة (من ناحية الخصائص الإجتماعية والإقتصادية</a:t>
            </a:r>
            <a:r>
              <a:rPr lang="ar-SA" sz="2800" b="1" dirty="0" smtClean="0">
                <a:cs typeface="AL-Mohanad Bold" pitchFamily="2" charset="-78"/>
              </a:rPr>
              <a:t>)</a:t>
            </a:r>
            <a:endParaRPr lang="en-GB" sz="2800" dirty="0">
              <a:cs typeface="AL-Mohanad Bold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827584" y="1700808"/>
            <a:ext cx="75608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cs typeface="AL-Mateen" pitchFamily="2" charset="-78"/>
              </a:rPr>
              <a:t>ملاحظات على منهج الخطة الشاملة التقليدية</a:t>
            </a:r>
            <a:r>
              <a:rPr lang="ar-SA" dirty="0" smtClean="0">
                <a:cs typeface="AL-Mateen" pitchFamily="2" charset="-78"/>
              </a:rPr>
              <a:t>:</a:t>
            </a:r>
            <a:endParaRPr lang="en-GB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lnSpc>
                <a:spcPct val="110000"/>
              </a:lnSpc>
              <a:spcAft>
                <a:spcPts val="1500"/>
              </a:spcAft>
            </a:pPr>
            <a:r>
              <a:rPr lang="ar-SA" dirty="0">
                <a:cs typeface="AL-Mohanad Bold" pitchFamily="2" charset="-78"/>
              </a:rPr>
              <a:t>لا تولي الإهتمام اللازم بالإعتبارات الإقتصادية والإجتماعية أو البيئية،</a:t>
            </a:r>
            <a:endParaRPr lang="en-GB" dirty="0">
              <a:cs typeface="AL-Mohanad Bold" pitchFamily="2" charset="-78"/>
            </a:endParaRPr>
          </a:p>
          <a:p>
            <a:pPr algn="r" rtl="1">
              <a:lnSpc>
                <a:spcPct val="110000"/>
              </a:lnSpc>
              <a:spcAft>
                <a:spcPts val="1500"/>
              </a:spcAft>
            </a:pPr>
            <a:r>
              <a:rPr lang="ar-SA" dirty="0">
                <a:cs typeface="AL-Mohanad Bold" pitchFamily="2" charset="-78"/>
              </a:rPr>
              <a:t>نادرا ما تتضمن دراسة الآثار المالية للخطة،</a:t>
            </a:r>
            <a:endParaRPr lang="en-GB" dirty="0">
              <a:cs typeface="AL-Mohanad Bold" pitchFamily="2" charset="-78"/>
            </a:endParaRPr>
          </a:p>
          <a:p>
            <a:pPr algn="r" rtl="1">
              <a:lnSpc>
                <a:spcPct val="110000"/>
              </a:lnSpc>
              <a:spcAft>
                <a:spcPts val="1500"/>
              </a:spcAft>
            </a:pPr>
            <a:r>
              <a:rPr lang="ar-SA" dirty="0">
                <a:cs typeface="AL-Mohanad Bold" pitchFamily="2" charset="-78"/>
              </a:rPr>
              <a:t>غالبا ما يعمل على إعدادها أخصائيو الحكومة المركزية أو الجهات التنفيذية باعتبارهم المهندسين الوحيدين للخطة الشاملة،</a:t>
            </a:r>
            <a:endParaRPr lang="en-GB" dirty="0">
              <a:cs typeface="AL-Mohanad Bold" pitchFamily="2" charset="-78"/>
            </a:endParaRPr>
          </a:p>
          <a:p>
            <a:pPr algn="r" rtl="1">
              <a:lnSpc>
                <a:spcPct val="110000"/>
              </a:lnSpc>
              <a:spcAft>
                <a:spcPts val="1500"/>
              </a:spcAft>
            </a:pPr>
            <a:r>
              <a:rPr lang="ar-SA" dirty="0">
                <a:cs typeface="AL-Mohanad Bold" pitchFamily="2" charset="-78"/>
              </a:rPr>
              <a:t>في كثير من الحالات لايثق هؤلاء المسؤولين في مساهمة القطاع الخاص ومجموعات المجتمع المحلي في إدارة المدينة.</a:t>
            </a:r>
            <a:endParaRPr lang="en-GB" dirty="0">
              <a:cs typeface="AL-Mohanad Bold" pitchFamily="2" charset="-78"/>
            </a:endParaRPr>
          </a:p>
          <a:p>
            <a:pPr algn="r" rtl="1">
              <a:lnSpc>
                <a:spcPct val="110000"/>
              </a:lnSpc>
              <a:spcAft>
                <a:spcPts val="1500"/>
              </a:spcAft>
            </a:pPr>
            <a:r>
              <a:rPr lang="ar-SA" dirty="0">
                <a:cs typeface="AL-Mohanad Bold" pitchFamily="2" charset="-78"/>
              </a:rPr>
              <a:t>توصف الخطة الشاملة بالجمود وعدم مواكبة النمو السريع للمدن (خاصة في الدول النامية) ويرجع البعض مساهمتها في إنتشار النمو العشوائي</a:t>
            </a:r>
            <a:r>
              <a:rPr lang="ar-SA" dirty="0" smtClean="0">
                <a:cs typeface="AL-Mohanad Bold" pitchFamily="2" charset="-78"/>
              </a:rPr>
              <a:t>.</a:t>
            </a:r>
            <a:endParaRPr lang="en-GB" dirty="0">
              <a:cs typeface="AL-Mohanad Bold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827584" y="1340768"/>
            <a:ext cx="75608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752528"/>
          </a:xfrm>
        </p:spPr>
        <p:txBody>
          <a:bodyPr>
            <a:noAutofit/>
          </a:bodyPr>
          <a:lstStyle/>
          <a:p>
            <a:pPr marL="540000" lvl="0" indent="-540000" algn="r" rtl="1">
              <a:buFont typeface="Wingdings" pitchFamily="2" charset="2"/>
              <a:buChar char="v"/>
            </a:pPr>
            <a:r>
              <a:rPr lang="ar-SA" sz="2800" dirty="0" smtClean="0">
                <a:cs typeface="AL-Mohanad Bold" pitchFamily="2" charset="-78"/>
              </a:rPr>
              <a:t>لذلك </a:t>
            </a:r>
            <a:r>
              <a:rPr lang="ar-SA" sz="2800" dirty="0">
                <a:cs typeface="AL-Mohanad Bold" pitchFamily="2" charset="-78"/>
              </a:rPr>
              <a:t>برز إستخدام المخطط الهيكلي (</a:t>
            </a:r>
            <a:r>
              <a:rPr lang="en-GB" sz="2800" dirty="0">
                <a:cs typeface="AL-Mohanad Bold" pitchFamily="2" charset="-78"/>
              </a:rPr>
              <a:t>Structural Planning</a:t>
            </a:r>
            <a:r>
              <a:rPr lang="ar-SA" sz="2800" dirty="0">
                <a:cs typeface="AL-Mohanad Bold" pitchFamily="2" charset="-78"/>
              </a:rPr>
              <a:t>) في أواخر العقد الماضي حيث يوفر أدوات مطورة للتخطيط أكثر مرونة وعمومية، </a:t>
            </a:r>
            <a:r>
              <a:rPr lang="ar-SA" sz="2800" dirty="0" smtClean="0">
                <a:cs typeface="AL-Mohanad Bold" pitchFamily="2" charset="-78"/>
              </a:rPr>
              <a:t>تسعى لإدراج الأبعاد الإجتماعية والإقتصادية في الخطة.</a:t>
            </a:r>
          </a:p>
          <a:p>
            <a:pPr lvl="0" algn="r" rtl="1">
              <a:buNone/>
            </a:pPr>
            <a:endParaRPr lang="en-GB" sz="2800" dirty="0">
              <a:cs typeface="AL-Mohanad Bold" pitchFamily="2" charset="-78"/>
            </a:endParaRPr>
          </a:p>
          <a:p>
            <a:pPr marL="540000" indent="-540000" algn="r" rtl="1">
              <a:buFont typeface="Wingdings" pitchFamily="2" charset="2"/>
              <a:buChar char="v"/>
            </a:pPr>
            <a:r>
              <a:rPr lang="ar-SA" sz="2800" dirty="0" smtClean="0">
                <a:cs typeface="AL-Mohanad Bold" pitchFamily="2" charset="-78"/>
              </a:rPr>
              <a:t>كما </a:t>
            </a:r>
            <a:r>
              <a:rPr lang="ar-SA" sz="2800" dirty="0">
                <a:cs typeface="AL-Mohanad Bold" pitchFamily="2" charset="-78"/>
              </a:rPr>
              <a:t>ظهر إستخدام التخطيط التشغيلي أو العملي (</a:t>
            </a:r>
            <a:r>
              <a:rPr lang="en-GB" sz="2800" dirty="0">
                <a:cs typeface="AL-Mohanad Bold" pitchFamily="2" charset="-78"/>
              </a:rPr>
              <a:t>Operational Planning</a:t>
            </a:r>
            <a:r>
              <a:rPr lang="ar-SA" sz="2800" dirty="0">
                <a:cs typeface="AL-Mohanad Bold" pitchFamily="2" charset="-78"/>
              </a:rPr>
              <a:t>) الذي يسعى لمشاركة المجتمع المحلي</a:t>
            </a:r>
            <a:r>
              <a:rPr lang="ar-SA" sz="2800" dirty="0" smtClean="0">
                <a:cs typeface="AL-Mohanad Bold" pitchFamily="2" charset="-78"/>
              </a:rPr>
              <a:t>.</a:t>
            </a:r>
          </a:p>
          <a:p>
            <a:pPr lvl="0" algn="r" rtl="1">
              <a:buNone/>
            </a:pPr>
            <a:endParaRPr lang="ar-SA" sz="2800" dirty="0">
              <a:cs typeface="AL-Mohanad Bold" pitchFamily="2" charset="-78"/>
            </a:endParaRPr>
          </a:p>
          <a:p>
            <a:pPr marL="540000" indent="-540000" algn="r" rtl="1">
              <a:buFont typeface="Wingdings" pitchFamily="2" charset="2"/>
              <a:buChar char="v"/>
            </a:pPr>
            <a:r>
              <a:rPr lang="ar-SA" sz="2800" dirty="0" smtClean="0">
                <a:cs typeface="AL-Mohanad Bold" pitchFamily="2" charset="-78"/>
              </a:rPr>
              <a:t>أما التخطيط العمراني الإستراتيجي فيقوم على نهج موجه نحو تحقيق النتائج لعملية مشاركة مستمرة تشارك فيها مجموعات من المجتمع المحلي والقطاع الخاص.</a:t>
            </a:r>
            <a:endParaRPr lang="en-GB" sz="2800" dirty="0">
              <a:cs typeface="AL-Mohanad Bold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AL-Mateen" pitchFamily="2" charset="-78"/>
              </a:rPr>
              <a:t>آثار المشاركة العامة لسكان المدينة</a:t>
            </a:r>
            <a:endParaRPr lang="en-GB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2770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>
                <a:cs typeface="AL-Mohanad Bold" pitchFamily="2" charset="-78"/>
              </a:rPr>
              <a:t>تنعكس آثار المشاركة العامة لسكان </a:t>
            </a:r>
            <a:r>
              <a:rPr lang="ar-SA" b="1" dirty="0" smtClean="0">
                <a:cs typeface="AL-Mohanad Bold" pitchFamily="2" charset="-78"/>
              </a:rPr>
              <a:t>المدينة </a:t>
            </a:r>
            <a:r>
              <a:rPr lang="ar-SA" b="1" dirty="0">
                <a:cs typeface="AL-Mohanad Bold" pitchFamily="2" charset="-78"/>
              </a:rPr>
              <a:t>في وضع إستراتيجية تطوير مدينتهم على</a:t>
            </a:r>
            <a:r>
              <a:rPr lang="ar-SA" b="1" dirty="0" smtClean="0">
                <a:cs typeface="AL-Mohanad Bold" pitchFamily="2" charset="-78"/>
              </a:rPr>
              <a:t>:</a:t>
            </a:r>
          </a:p>
          <a:p>
            <a:pPr marL="0" indent="0" algn="r" rtl="1">
              <a:buNone/>
            </a:pPr>
            <a:endParaRPr lang="en-GB" sz="1800" dirty="0"/>
          </a:p>
          <a:p>
            <a:pPr algn="r" rtl="1">
              <a:spcAft>
                <a:spcPts val="1200"/>
              </a:spcAft>
            </a:pPr>
            <a:r>
              <a:rPr lang="ar-SA" sz="2800" dirty="0">
                <a:cs typeface="AL-Mohanad Bold" pitchFamily="2" charset="-78"/>
              </a:rPr>
              <a:t>الإعتراف بالمناطق العشوائية وإدراجها في خططهم،</a:t>
            </a:r>
            <a:endParaRPr lang="en-GB" sz="2800" dirty="0">
              <a:cs typeface="AL-Mohanad Bold" pitchFamily="2" charset="-78"/>
            </a:endParaRPr>
          </a:p>
          <a:p>
            <a:pPr algn="r" rtl="1">
              <a:spcAft>
                <a:spcPts val="1200"/>
              </a:spcAft>
            </a:pPr>
            <a:r>
              <a:rPr lang="ar-SA" sz="2800" dirty="0">
                <a:cs typeface="AL-Mohanad Bold" pitchFamily="2" charset="-78"/>
              </a:rPr>
              <a:t>إمكانية تحقيق المرونة في معايير البناء وضوابط إستخدام الأراضي ومعايير تقسيم المناطق،</a:t>
            </a:r>
            <a:endParaRPr lang="en-GB" sz="2800" dirty="0">
              <a:cs typeface="AL-Mohanad Bold" pitchFamily="2" charset="-78"/>
            </a:endParaRPr>
          </a:p>
          <a:p>
            <a:pPr algn="r" rtl="1">
              <a:spcAft>
                <a:spcPts val="1200"/>
              </a:spcAft>
            </a:pPr>
            <a:r>
              <a:rPr lang="ar-SA" sz="2800" dirty="0">
                <a:cs typeface="AL-Mohanad Bold" pitchFamily="2" charset="-78"/>
              </a:rPr>
              <a:t>أن يصبح لفقراء المدن صوت مسموع أكثر فأكثر في التخطيط الحضري</a:t>
            </a:r>
            <a:r>
              <a:rPr lang="ar-SA" sz="2800" dirty="0" smtClean="0">
                <a:cs typeface="AL-Mohanad Bold" pitchFamily="2" charset="-78"/>
              </a:rPr>
              <a:t>.</a:t>
            </a:r>
            <a:endParaRPr lang="en-GB" sz="2800" dirty="0">
              <a:cs typeface="AL-Mohanad Bold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827584" y="1340768"/>
            <a:ext cx="75608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dirty="0">
                <a:cs typeface="AL-Mateen" pitchFamily="2" charset="-78"/>
              </a:rPr>
              <a:t>الإطار العام </a:t>
            </a:r>
            <a:r>
              <a:rPr lang="ar-SA" dirty="0" smtClean="0">
                <a:cs typeface="AL-Mateen" pitchFamily="2" charset="-78"/>
              </a:rPr>
              <a:t>للتخطيط العمراني الإستراتيجي</a:t>
            </a:r>
            <a:endParaRPr lang="en-GB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2" y="1340768"/>
            <a:ext cx="8686800" cy="4525963"/>
          </a:xfrm>
        </p:spPr>
        <p:txBody>
          <a:bodyPr>
            <a:noAutofit/>
          </a:bodyPr>
          <a:lstStyle/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إنعاش التنمية الاقتصادية للمنطقة الحضرية للحد من الفقر وللإفساح من فرص العمل وتوليد الدخل.</a:t>
            </a:r>
            <a:endParaRPr lang="en-GB" sz="2200" dirty="0" smtClean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البحث عن أنماط نمو جغرافي مستدامة تكون (أقل إستهلاكا للطاقة في جميع الأنشطة الحضرية).</a:t>
            </a:r>
            <a:endParaRPr lang="en-GB" sz="2200" dirty="0" smtClean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تلبية الحاجات الرئيسة للمنطقة الحضرية بتوفير مساكن ملائمة وخدمات يكون في مقدور جميع شرائح الدخل الحصول عليها.</a:t>
            </a:r>
            <a:endParaRPr lang="en-GB" sz="2200" dirty="0" smtClean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الحد </a:t>
            </a:r>
            <a:r>
              <a:rPr lang="ar-SA" sz="2200" dirty="0">
                <a:cs typeface="AL-Mohanad Bold" pitchFamily="2" charset="-78"/>
              </a:rPr>
              <a:t>من نمو السكان في المنطقة الحضرية للإلتزام بمستوى ملائم من جودة الحياة.</a:t>
            </a:r>
            <a:endParaRPr lang="en-GB" sz="2200" dirty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تعزيز </a:t>
            </a:r>
            <a:r>
              <a:rPr lang="ar-SA" sz="2200" dirty="0">
                <a:cs typeface="AL-Mohanad Bold" pitchFamily="2" charset="-78"/>
              </a:rPr>
              <a:t>الموارد المتاحة في المنطقة الحضرية لتحقيق الإستدامة.</a:t>
            </a:r>
            <a:endParaRPr lang="en-GB" sz="2200" dirty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تفعيل </a:t>
            </a:r>
            <a:r>
              <a:rPr lang="ar-SA" sz="2200" dirty="0">
                <a:cs typeface="AL-Mohanad Bold" pitchFamily="2" charset="-78"/>
              </a:rPr>
              <a:t>آليات ومؤسسات للتدخل الإستراتيجي في إدارة المنطقة الحضرية.</a:t>
            </a:r>
            <a:endParaRPr lang="en-GB" sz="2200" dirty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تفويض </a:t>
            </a:r>
            <a:r>
              <a:rPr lang="ar-SA" sz="2200" dirty="0">
                <a:cs typeface="AL-Mohanad Bold" pitchFamily="2" charset="-78"/>
              </a:rPr>
              <a:t>السلطة لسكان المدينة حتى يتم تنمية المدينة وفق الحاجات المحلية.</a:t>
            </a:r>
            <a:endParaRPr lang="en-GB" sz="2200" dirty="0">
              <a:cs typeface="AL-Mohanad Bold" pitchFamily="2" charset="-78"/>
            </a:endParaRPr>
          </a:p>
          <a:p>
            <a:pPr marL="360000" indent="-360000" algn="r" rtl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SA" sz="2200" dirty="0" smtClean="0">
                <a:cs typeface="AL-Mohanad Bold" pitchFamily="2" charset="-78"/>
              </a:rPr>
              <a:t>الحرص </a:t>
            </a:r>
            <a:r>
              <a:rPr lang="ar-SA" sz="2200" dirty="0">
                <a:cs typeface="AL-Mohanad Bold" pitchFamily="2" charset="-78"/>
              </a:rPr>
              <a:t>على توفير إتصالات ومواصلات يكون في مقدور الجميع إستخدامها.</a:t>
            </a:r>
            <a:endParaRPr lang="en-GB" sz="2200" dirty="0">
              <a:cs typeface="AL-Mohanad Bold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827584" y="1196752"/>
            <a:ext cx="75608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484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الـتـخــطــيــط الـعـمـــرانـي  التقـلـيـدي و الإسـتراتيجي</vt:lpstr>
      <vt:lpstr>المراحل العامة لتطور مناهج التخطيط العمراني</vt:lpstr>
      <vt:lpstr>خصائص الخطة الشاملة التقليدية Comprehensive Planning</vt:lpstr>
      <vt:lpstr>ملاحظات على منهج الخطة الشاملة التقليدية:</vt:lpstr>
      <vt:lpstr>PowerPoint Presentation</vt:lpstr>
      <vt:lpstr>آثار المشاركة العامة لسكان المدينة</vt:lpstr>
      <vt:lpstr>الإطار العام للتخطيط العمراني الإستراتيجي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lastModifiedBy>Deputy Dean</cp:lastModifiedBy>
  <cp:revision>28</cp:revision>
  <dcterms:created xsi:type="dcterms:W3CDTF">2013-09-16T18:13:27Z</dcterms:created>
  <dcterms:modified xsi:type="dcterms:W3CDTF">2013-10-29T07:31:35Z</dcterms:modified>
</cp:coreProperties>
</file>