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807" r:id="rId3"/>
  </p:sldMasterIdLst>
  <p:notesMasterIdLst>
    <p:notesMasterId r:id="rId53"/>
  </p:notesMasterIdLst>
  <p:handoutMasterIdLst>
    <p:handoutMasterId r:id="rId54"/>
  </p:handoutMasterIdLst>
  <p:sldIdLst>
    <p:sldId id="328" r:id="rId4"/>
    <p:sldId id="482" r:id="rId5"/>
    <p:sldId id="491" r:id="rId6"/>
    <p:sldId id="467" r:id="rId7"/>
    <p:sldId id="468" r:id="rId8"/>
    <p:sldId id="460" r:id="rId9"/>
    <p:sldId id="486" r:id="rId10"/>
    <p:sldId id="461" r:id="rId11"/>
    <p:sldId id="498" r:id="rId12"/>
    <p:sldId id="519" r:id="rId13"/>
    <p:sldId id="462" r:id="rId14"/>
    <p:sldId id="463" r:id="rId15"/>
    <p:sldId id="509" r:id="rId16"/>
    <p:sldId id="510" r:id="rId17"/>
    <p:sldId id="512" r:id="rId18"/>
    <p:sldId id="464" r:id="rId19"/>
    <p:sldId id="484" r:id="rId20"/>
    <p:sldId id="465" r:id="rId21"/>
    <p:sldId id="485" r:id="rId22"/>
    <p:sldId id="511" r:id="rId23"/>
    <p:sldId id="513" r:id="rId24"/>
    <p:sldId id="517" r:id="rId25"/>
    <p:sldId id="518" r:id="rId26"/>
    <p:sldId id="500" r:id="rId27"/>
    <p:sldId id="516" r:id="rId28"/>
    <p:sldId id="501" r:id="rId29"/>
    <p:sldId id="515" r:id="rId30"/>
    <p:sldId id="503" r:id="rId31"/>
    <p:sldId id="502" r:id="rId32"/>
    <p:sldId id="504" r:id="rId33"/>
    <p:sldId id="520" r:id="rId34"/>
    <p:sldId id="506" r:id="rId35"/>
    <p:sldId id="507" r:id="rId36"/>
    <p:sldId id="522" r:id="rId37"/>
    <p:sldId id="505" r:id="rId38"/>
    <p:sldId id="521" r:id="rId39"/>
    <p:sldId id="508" r:id="rId40"/>
    <p:sldId id="523" r:id="rId41"/>
    <p:sldId id="526" r:id="rId42"/>
    <p:sldId id="524" r:id="rId43"/>
    <p:sldId id="527" r:id="rId44"/>
    <p:sldId id="528" r:id="rId45"/>
    <p:sldId id="529" r:id="rId46"/>
    <p:sldId id="530" r:id="rId47"/>
    <p:sldId id="531" r:id="rId48"/>
    <p:sldId id="532" r:id="rId49"/>
    <p:sldId id="533" r:id="rId50"/>
    <p:sldId id="499" r:id="rId51"/>
    <p:sldId id="426" r:id="rId52"/>
  </p:sldIdLst>
  <p:sldSz cx="9144000" cy="6858000" type="screen4x3"/>
  <p:notesSz cx="6834188" cy="9979025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3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FF99"/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3943" autoAdjust="0"/>
  </p:normalViewPr>
  <p:slideViewPr>
    <p:cSldViewPr>
      <p:cViewPr varScale="1">
        <p:scale>
          <a:sx n="110" d="100"/>
          <a:sy n="110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3176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3143"/>
        <p:guide pos="21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886138C-8458-4D42-B0E4-C0DCA1A8BC85}" type="datetimeFigureOut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468AABA-D3AB-4433-8EE9-503B940D7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7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F209B4-2659-4F1F-B3F5-788B0245DA64}" type="datetimeFigureOut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5B4288-8F0C-486A-BA4A-15C44EA05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17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how similar this is to the IDEF0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can you tell the sources and sinks in this DFD just by looking at the data flow arrows? (i.e. customer, kitchen); also can you tell what level-0 processes are connected to this DFD? (i.e. Update Inventory Data File, Update Goods Sold File)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00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Aggregate: i.e. combine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6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Q: can you tell the sink in this DFD just by looking at the data flow arrow? (i.e. store manager); also can you tell what level-0 data stores are connected to this DFD? (i.e. Data File, Goods Sold File)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05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4.3 decomposition DFD could be considered as a primitive DFD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54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how this DFD has the same external data flows (i.e. external I/O flows) as in the 4.3 DFD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43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Remember, all data stores and flows to or from them are internal to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54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process 4.0: 2 I’s and O 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28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Context diagram: 1 I + 1 O; Level-0 DFD: 2 external I’s + 1 external O; most likely analyst drew Source 2 in Level-0 DFD but forgot to update it in Context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84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54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reminds us of the concept of </a:t>
            </a:r>
            <a:r>
              <a:rPr lang="en-US" b="1" i="1" dirty="0"/>
              <a:t>bundling</a:t>
            </a:r>
            <a:r>
              <a:rPr lang="en-US" dirty="0"/>
              <a:t> in the IDEF0 methodology; note how in a) this is I to Level-0 DFD (aka package data flow), and how it was split  (exploded/nested) into 2 sub-data flows in Level-1 DFD (subprocesses)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0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Hoosier Burger, a fictional restaurant in Bloomington, Indiana, owned by Bob and Thelma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Mellankamp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68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Rule Q addresses data flow splitting concept; Rule R conservation principle about process inputs and </a:t>
            </a:r>
            <a:r>
              <a:rPr lang="en-US" dirty="0" smtClean="0"/>
              <a:t>outputs; Rule S:</a:t>
            </a:r>
            <a:r>
              <a:rPr lang="en-US" baseline="0" dirty="0" smtClean="0"/>
              <a:t> </a:t>
            </a:r>
            <a:r>
              <a:rPr lang="en-US" dirty="0" smtClean="0"/>
              <a:t>exception to balancing; Rule T: </a:t>
            </a:r>
            <a:r>
              <a:rPr lang="en-US" smtClean="0"/>
              <a:t>how to minimize </a:t>
            </a:r>
            <a:r>
              <a:rPr lang="en-US" dirty="0" smtClean="0"/>
              <a:t>clutter on a DFD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33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 Note, </a:t>
            </a:r>
            <a:r>
              <a:rPr lang="en-US" b="1" dirty="0" smtClean="0"/>
              <a:t>gap analysis</a:t>
            </a:r>
            <a:r>
              <a:rPr lang="en-US" dirty="0" smtClean="0"/>
              <a:t> is a process of discovering discrepancies between two or more sets of DFDs or discrepancies within a single DFD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40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 it is possible on lower-level</a:t>
            </a:r>
            <a:r>
              <a:rPr lang="en-US" baseline="0" dirty="0" smtClean="0"/>
              <a:t> DFD </a:t>
            </a:r>
            <a:r>
              <a:rPr lang="en-US" dirty="0" smtClean="0"/>
              <a:t>to accidentally delete or change a data flow that would cause the diagrams to be out of balance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 Note, </a:t>
            </a:r>
            <a:r>
              <a:rPr lang="en-US" b="1" dirty="0" smtClean="0"/>
              <a:t>gap analysis</a:t>
            </a:r>
            <a:r>
              <a:rPr lang="en-US" dirty="0" smtClean="0"/>
              <a:t> is a process of discovering discrepancies between two or more sets of DFDs or discrepancies within a single DFD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75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Process</a:t>
            </a:r>
            <a:r>
              <a:rPr lang="en-US" baseline="0" dirty="0" smtClean="0"/>
              <a:t> 2.0 or Process 3.0 (why did we not decompose those?)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80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some videos regard Context Diagram as Level-0 Diagram, Level-0 DFD as Level-1,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19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ecause the data stores of the system are conceptually inside one process, data stores do not appear on a context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6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Remember, we are not concerned about what happens outside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55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similar to what is described above, Process and 1.0 and Process 2.0 are coupled; also, Process 3.0 and 4.0 are decoupled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49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Note, 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ecause the data stores of the system are conceptually inside one process, data stores do not appear on a context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90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Hoosier Burger, a fictional restaurant in Bloomington, Indiana, owned by Bob and Thelma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Mellankamp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06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second point above, as e.g.: Level-4 DFD would be result of 4 nested decompositions from a process on a level-0 diagram (e.g. 2.0 </a:t>
            </a:r>
            <a:r>
              <a:rPr lang="en-US" dirty="0">
                <a:sym typeface="Symbol" panose="05050102010706020507" pitchFamily="18" charset="2"/>
              </a:rPr>
              <a:t> 2.2  2.2.3  2.2.3.1  2.2.3.1.3); just </a:t>
            </a:r>
            <a:r>
              <a:rPr lang="en-US" b="1" dirty="0">
                <a:sym typeface="Symbol" panose="05050102010706020507" pitchFamily="18" charset="2"/>
              </a:rPr>
              <a:t>count the dots</a:t>
            </a:r>
            <a:r>
              <a:rPr lang="en-US" dirty="0">
                <a:sym typeface="Symbol" panose="05050102010706020507" pitchFamily="18" charset="2"/>
              </a:rPr>
              <a:t> to know # of decompositions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91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second point above, as e.g.: Level-4 DFD would be result of 4 nested decompositions from a process on a level-0 diagram (e.g. 2.0 </a:t>
            </a:r>
            <a:r>
              <a:rPr lang="en-US" dirty="0">
                <a:sym typeface="Symbol" panose="05050102010706020507" pitchFamily="18" charset="2"/>
              </a:rPr>
              <a:t> 2.2  2.2.3  2.2.3.1  2.2.3.1.3); just count the dots to know # of decompositions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9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E1CB6-EFBD-486A-A991-AEE6B5224588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849C-7736-4FAF-860A-CA1C0B914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6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6459-0F3C-4887-9FFE-E0A14DB0A018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416D-AC83-4677-AAC6-D9EA61099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6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1202-24D1-428A-A1FE-6A88C3D27824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80BC-7DEC-4B9C-B3CD-B8E58D21E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8C0B6CD9-9C73-4E78-AB50-7DD72EA057A2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D107D5-6E95-45FE-A6D8-863F6BFA0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5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D49C3F-8F29-4B5A-854F-98B28C079EF5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530DFF-0C40-4DB3-8286-70235257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6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29281B-E4F5-4738-A846-FC36C2BD234E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A49822-F0BD-4A13-965B-71A7439AE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3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65D8A2-A1B2-4D99-B2F5-AFF6C12E61D1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CDF00A-F0DA-473F-B7FE-0FD310B9E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750718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5CD6FE-B46F-4EE9-843C-4274C872ED1F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206EA4-3DE1-4789-8899-25FBEDC1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5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FD7E37-D24E-4517-8365-04187272CBD6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B0291F-DAAB-41DE-A896-08D3CC977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021763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55885B-42C1-4AB1-BD42-A9DF41AF9FA2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18CEFFB-C974-45B4-A616-87220CBFE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59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2B5F-3E0F-498A-A64A-D188AC2AB2FB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2087-8418-422A-9814-BDF85D0FA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7208E-377E-4D0E-BE0B-F5E37DBBB1D5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0D3A-7ECB-491C-BE9D-4A078F6DF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4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A92A-5FAA-4DCB-927B-BCE4509F32F7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4961-0CA2-4DED-9EF1-9581010AD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19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AD5D-019B-40AF-8B2F-0F692AEA59B2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CD07D-5CBF-4A6B-BA12-06124894E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4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436B6-8329-443A-93EC-232F297129D3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71BA-5738-414B-BD6C-316D8A897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33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4540-F904-48A6-A587-0D8D38707F3B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5071-3D91-42B9-9EB9-AEC8CF3B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4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B6DDB-85B5-48DF-BDA5-AE7DB3669518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B643-6F02-4C0E-9BAB-E9A71FB16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35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EE043-FEF6-4DF6-BC11-2019DAADF852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8008-77BC-40D4-87B3-8059BCB4A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70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B02F-F58E-4D8F-8F43-B16D7C0DBB78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4FBC-603E-404E-B5A6-CEB779862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38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7006-3D4B-46BB-9754-8CEF07C0C3B3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D43B3-581D-49B9-BC2F-9FA0F2718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18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275B9-117C-4435-AFC3-7D863181F005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A711-3A8D-4AEA-9534-2708137C0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6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5498-A781-4B49-96EA-FCC5934A4155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23F1-E81E-4765-B884-407C0328F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6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2E6D-571E-42AE-BAD0-4AA7A18CD5F1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0D42-1EB8-49E6-A3E2-3713E5AB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0431-E8C3-4AD6-87BA-C0EB715378D9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7422A-A670-44B6-8913-3D5382FDE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EE51-B567-47B1-9A7B-179B255B0072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983F-084D-4D41-B3AD-2086589BE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3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3CE1-9D5F-41A8-93A7-906F1662147E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6476-BF69-4443-AFBD-42C8601B6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9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5C02-7CF0-4ED8-977B-0ED22417D71E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CA5D-6DD7-4A49-B5E6-0B52E6827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9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0BCC-6520-43E8-8E6E-620C56B4F9AD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60A0-9BDB-4800-8795-977EF733D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4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7311-DD38-4177-A528-39D226751C5C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D4B05-6364-46FD-A543-E9C615B57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3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4143BF5-A9CD-4E9E-9B77-E508700256BB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B4CAF75-4991-47B9-8354-FAC4F39B7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7" r:id="rId1"/>
    <p:sldLayoutId id="2147485828" r:id="rId2"/>
    <p:sldLayoutId id="2147485829" r:id="rId3"/>
    <p:sldLayoutId id="2147485830" r:id="rId4"/>
    <p:sldLayoutId id="2147485831" r:id="rId5"/>
    <p:sldLayoutId id="2147485832" r:id="rId6"/>
    <p:sldLayoutId id="2147485833" r:id="rId7"/>
    <p:sldLayoutId id="2147485834" r:id="rId8"/>
    <p:sldLayoutId id="2147485835" r:id="rId9"/>
    <p:sldLayoutId id="2147485836" r:id="rId10"/>
    <p:sldLayoutId id="21474858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469E13-47C8-4E37-A9B7-0BC769AB2C5F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11C31BB-E5BF-4950-93C0-11CD85775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848" r:id="rId1"/>
    <p:sldLayoutId id="2147485849" r:id="rId2"/>
    <p:sldLayoutId id="2147485850" r:id="rId3"/>
    <p:sldLayoutId id="2147485851" r:id="rId4"/>
    <p:sldLayoutId id="2147485852" r:id="rId5"/>
    <p:sldLayoutId id="2147485853" r:id="rId6"/>
    <p:sldLayoutId id="2147485854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35A42A2-424F-43BB-8FFB-701CEC20C1C7}" type="datetime1">
              <a:rPr lang="en-US"/>
              <a:pPr>
                <a:defRPr/>
              </a:pPr>
              <a:t>30/10/2018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F284DAB-5F9B-4F9B-A27F-62C02A795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8" r:id="rId1"/>
    <p:sldLayoutId id="2147485839" r:id="rId2"/>
    <p:sldLayoutId id="2147485855" r:id="rId3"/>
    <p:sldLayoutId id="2147485840" r:id="rId4"/>
    <p:sldLayoutId id="2147485841" r:id="rId5"/>
    <p:sldLayoutId id="2147485842" r:id="rId6"/>
    <p:sldLayoutId id="2147485843" r:id="rId7"/>
    <p:sldLayoutId id="2147485844" r:id="rId8"/>
    <p:sldLayoutId id="2147485845" r:id="rId9"/>
    <p:sldLayoutId id="2147485846" r:id="rId10"/>
    <p:sldLayoutId id="2147485847" r:id="rId11"/>
  </p:sldLayoutIdLst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5" Type="http://schemas.openxmlformats.org/officeDocument/2006/relationships/slide" Target="slide28.xml"/><Relationship Id="rId4" Type="http://schemas.openxmlformats.org/officeDocument/2006/relationships/slide" Target="slid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VGTvgaJll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youtu.be/Ik85hZkyYPA" TargetMode="External"/><Relationship Id="rId4" Type="http://schemas.openxmlformats.org/officeDocument/2006/relationships/hyperlink" Target="https://youtu.be/ztZsEI6C-mI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8153400" cy="3886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King Saud University 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College of Engineering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IE – 462: “Industrial Information Systems”</a:t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>Fall – 2018 (1</a:t>
            </a:r>
            <a:r>
              <a:rPr lang="en-US" sz="3700" baseline="30000" dirty="0">
                <a:solidFill>
                  <a:schemeClr val="tx1"/>
                </a:solidFill>
              </a:rPr>
              <a:t>st</a:t>
            </a:r>
            <a:r>
              <a:rPr lang="en-US" sz="3700" dirty="0">
                <a:solidFill>
                  <a:schemeClr val="tx1"/>
                </a:solidFill>
              </a:rPr>
              <a:t> Sem. 1439-40H)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152400" y="4419600"/>
            <a:ext cx="8839200" cy="2362200"/>
          </a:xfrm>
        </p:spPr>
        <p:txBody>
          <a:bodyPr rtlCol="0">
            <a:normAutofit lnSpcReduction="10000"/>
          </a:bodyPr>
          <a:lstStyle/>
          <a:p>
            <a:pPr marL="109538" fontAlgn="auto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Chapter 4</a:t>
            </a:r>
          </a:p>
          <a:p>
            <a:pPr marL="109538" fontAlgn="auto">
              <a:spcAft>
                <a:spcPts val="0"/>
              </a:spcAft>
              <a:defRPr/>
            </a:pPr>
            <a:endParaRPr lang="en-US" altLang="en-US" b="1" i="1" dirty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defRPr/>
            </a:pPr>
            <a:r>
              <a:rPr lang="en-US" altLang="en-US" b="1" i="1" dirty="0">
                <a:solidFill>
                  <a:schemeClr val="tx1"/>
                </a:solidFill>
              </a:rPr>
              <a:t>Structured Analysis and Functional</a:t>
            </a:r>
          </a:p>
          <a:p>
            <a:pPr marL="109538" fontAlgn="auto">
              <a:spcAft>
                <a:spcPts val="0"/>
              </a:spcAft>
              <a:defRPr/>
            </a:pPr>
            <a:r>
              <a:rPr lang="en-US" altLang="en-US" b="1" i="1" dirty="0">
                <a:solidFill>
                  <a:schemeClr val="tx1"/>
                </a:solidFill>
              </a:rPr>
              <a:t>Architecture Design – p2 – DFD – ii - Diagrams</a:t>
            </a:r>
            <a:r>
              <a:rPr lang="en-US" b="1" dirty="0"/>
              <a:t/>
            </a:r>
            <a:br>
              <a:rPr lang="en-US" b="1" dirty="0"/>
            </a:br>
            <a:endParaRPr lang="en-US" altLang="en-US" sz="1900" b="1" dirty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defRPr/>
            </a:pPr>
            <a:r>
              <a:rPr lang="en-US" altLang="en-US" sz="1900" b="1" dirty="0">
                <a:solidFill>
                  <a:schemeClr val="tx1"/>
                </a:solidFill>
              </a:rPr>
              <a:t>Prepared by: Ahmed M. El-</a:t>
            </a:r>
            <a:r>
              <a:rPr lang="en-US" altLang="en-US" sz="1900" b="1" dirty="0" err="1">
                <a:solidFill>
                  <a:schemeClr val="tx1"/>
                </a:solidFill>
              </a:rPr>
              <a:t>Sherbeeny</a:t>
            </a:r>
            <a:r>
              <a:rPr lang="en-US" altLang="en-US" sz="1900" b="1" dirty="0">
                <a:solidFill>
                  <a:schemeClr val="tx1"/>
                </a:solidFill>
              </a:rPr>
              <a:t>, PhD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5F704-2C95-4857-BBC6-FDC6BE1FE14B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1371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4000" b="1" dirty="0"/>
              <a:t>Level-0 DFD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366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71548"/>
          </a:xfrm>
        </p:spPr>
        <p:txBody>
          <a:bodyPr/>
          <a:lstStyle/>
          <a:p>
            <a:r>
              <a:rPr lang="en-US" sz="3200" b="1" dirty="0"/>
              <a:t>Developing DFDs: Level 0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hlinkClick r:id="rId2" action="ppaction://hlinksldjump"/>
              </a:rPr>
              <a:t>Level-0 diagram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data flow diagram that represents a system’s, 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major processes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data flows, and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data stores at a high level of detail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Processes are labeled 1.0, 2.0, etc.; these will be decomposed into more primitive (lower-level) DFDs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see (following page) of Level-0 diagram for food ordering system example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l" rtl="0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18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"/>
            <a:ext cx="6934200" cy="672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"/>
            <a:ext cx="344129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15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95348"/>
          </a:xfrm>
        </p:spPr>
        <p:txBody>
          <a:bodyPr/>
          <a:lstStyle/>
          <a:p>
            <a:r>
              <a:rPr lang="en-US" sz="3200" b="1" dirty="0"/>
              <a:t>Developing DFDs: Context Diagram (cont.)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hlinkClick r:id="rId3" action="ppaction://hlinksldjump"/>
              </a:rPr>
              <a:t>Level-0 diagram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(cont.)</a:t>
            </a:r>
          </a:p>
          <a:p>
            <a:r>
              <a:rPr lang="en-US" dirty="0">
                <a:solidFill>
                  <a:schemeClr val="tx1"/>
                </a:solidFill>
              </a:rPr>
              <a:t>Result of process 1.0 (process customer order):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food order is transmitted to the </a:t>
            </a:r>
            <a:r>
              <a:rPr lang="en-US" sz="2000" i="1" dirty="0">
                <a:solidFill>
                  <a:schemeClr val="tx1"/>
                </a:solidFill>
              </a:rPr>
              <a:t>kitchen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order is transformed into a list of </a:t>
            </a:r>
            <a:r>
              <a:rPr lang="en-US" sz="2000" i="1" dirty="0">
                <a:solidFill>
                  <a:schemeClr val="tx1"/>
                </a:solidFill>
              </a:rPr>
              <a:t>goods sold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order is transformed into </a:t>
            </a:r>
            <a:r>
              <a:rPr lang="en-US" sz="2000" i="1" dirty="0">
                <a:solidFill>
                  <a:schemeClr val="tx1"/>
                </a:solidFill>
              </a:rPr>
              <a:t>inventory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process generates a </a:t>
            </a:r>
            <a:r>
              <a:rPr lang="en-US" sz="2000" i="1" dirty="0">
                <a:solidFill>
                  <a:schemeClr val="tx1"/>
                </a:solidFill>
              </a:rPr>
              <a:t>receipt</a:t>
            </a:r>
            <a:r>
              <a:rPr lang="en-US" sz="2000" dirty="0">
                <a:solidFill>
                  <a:schemeClr val="tx1"/>
                </a:solidFill>
              </a:rPr>
              <a:t> for the customer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Notice: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sources/sinks are the </a:t>
            </a:r>
            <a:r>
              <a:rPr lang="en-US" sz="2000" i="1" dirty="0">
                <a:solidFill>
                  <a:schemeClr val="tx1"/>
                </a:solidFill>
              </a:rPr>
              <a:t>same</a:t>
            </a:r>
            <a:r>
              <a:rPr lang="en-US" sz="2000" dirty="0">
                <a:solidFill>
                  <a:schemeClr val="tx1"/>
                </a:solidFill>
              </a:rPr>
              <a:t> in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context diagram &amp; level-0 diagram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each process in level-0 diagram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has a number that ends in </a:t>
            </a:r>
            <a:r>
              <a:rPr lang="en-US" sz="2000" i="1" dirty="0">
                <a:solidFill>
                  <a:schemeClr val="tx1"/>
                </a:solidFill>
              </a:rPr>
              <a:t>.0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(corresponding to the </a:t>
            </a:r>
            <a:r>
              <a:rPr lang="en-US" sz="2000" i="1" dirty="0">
                <a:solidFill>
                  <a:schemeClr val="tx1"/>
                </a:solidFill>
              </a:rPr>
              <a:t>level number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of the DFD)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no need to worry about data flows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to sinks (go to ‘black box’)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D8590FF8-84B2-4260-B608-7E9E5F8CE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88613"/>
            <a:ext cx="3314700" cy="321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689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95348"/>
          </a:xfrm>
        </p:spPr>
        <p:txBody>
          <a:bodyPr/>
          <a:lstStyle/>
          <a:p>
            <a:r>
              <a:rPr lang="en-US" sz="3200" b="1" dirty="0"/>
              <a:t>Developing DFDs: Context Diagram (cont.)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458200" cy="5821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hlinkClick r:id="rId3" action="ppaction://hlinksldjump"/>
              </a:rPr>
              <a:t>Level-0 diagram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(cont.)</a:t>
            </a:r>
          </a:p>
          <a:p>
            <a:r>
              <a:rPr lang="en-US" dirty="0">
                <a:solidFill>
                  <a:schemeClr val="tx1"/>
                </a:solidFill>
              </a:rPr>
              <a:t>Data flow from Process 1.0 to Process 3.0: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DFD hides many physical characteristics of the system it describes (e.g. </a:t>
            </a:r>
            <a:r>
              <a:rPr lang="en-US" sz="2000" i="1" dirty="0">
                <a:solidFill>
                  <a:schemeClr val="tx1"/>
                </a:solidFill>
              </a:rPr>
              <a:t>timing</a:t>
            </a:r>
            <a:r>
              <a:rPr lang="en-US" sz="2000" dirty="0">
                <a:solidFill>
                  <a:schemeClr val="tx1"/>
                </a:solidFill>
              </a:rPr>
              <a:t> of when data flow is produced, </a:t>
            </a:r>
            <a:r>
              <a:rPr lang="en-US" sz="2000" i="1" dirty="0">
                <a:solidFill>
                  <a:schemeClr val="tx1"/>
                </a:solidFill>
              </a:rPr>
              <a:t>how frequently</a:t>
            </a:r>
            <a:r>
              <a:rPr lang="en-US" sz="2000" dirty="0">
                <a:solidFill>
                  <a:schemeClr val="tx1"/>
                </a:solidFill>
              </a:rPr>
              <a:t> it is produced, or what </a:t>
            </a:r>
            <a:r>
              <a:rPr lang="en-US" sz="2000" i="1" dirty="0">
                <a:solidFill>
                  <a:schemeClr val="tx1"/>
                </a:solidFill>
              </a:rPr>
              <a:t>volume of data</a:t>
            </a:r>
            <a:r>
              <a:rPr lang="en-US" sz="2000" dirty="0">
                <a:solidFill>
                  <a:schemeClr val="tx1"/>
                </a:solidFill>
              </a:rPr>
              <a:t> is sent)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however, we know that Process 1.0 does provide this data to Process 3.0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also, Process 1.0 is </a:t>
            </a:r>
            <a:r>
              <a:rPr lang="en-US" sz="2000" b="1" dirty="0">
                <a:solidFill>
                  <a:schemeClr val="tx1"/>
                </a:solidFill>
              </a:rPr>
              <a:t>coupled</a:t>
            </a:r>
            <a:r>
              <a:rPr lang="en-US" sz="2000" dirty="0">
                <a:solidFill>
                  <a:schemeClr val="tx1"/>
                </a:solidFill>
              </a:rPr>
              <a:t> to Process 3.0 (i.e. Process 3.0 must </a:t>
            </a:r>
            <a:r>
              <a:rPr lang="en-US" sz="2000" i="1" dirty="0">
                <a:solidFill>
                  <a:schemeClr val="tx1"/>
                </a:solidFill>
              </a:rPr>
              <a:t>always</a:t>
            </a:r>
            <a:r>
              <a:rPr lang="en-US" sz="2000" dirty="0">
                <a:solidFill>
                  <a:schemeClr val="tx1"/>
                </a:solidFill>
              </a:rPr>
              <a:t> accept Inventory Data flow from Process 1.0)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Data flow between Process 2.0 and Process 4.0: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output from Process 2.0 is placed in a data store and, later, when Process 4.0 needs such data, it reads </a:t>
            </a:r>
            <a:r>
              <a:rPr lang="en-US" sz="2000" i="1" dirty="0">
                <a:solidFill>
                  <a:schemeClr val="tx1"/>
                </a:solidFill>
              </a:rPr>
              <a:t>Daily Goods Sold Amounts</a:t>
            </a:r>
            <a:r>
              <a:rPr lang="en-US" sz="2000" dirty="0">
                <a:solidFill>
                  <a:schemeClr val="tx1"/>
                </a:solidFill>
              </a:rPr>
              <a:t> from this data store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Thus, Processes 2.0 and 4.0 are </a:t>
            </a:r>
            <a:r>
              <a:rPr lang="en-US" sz="2000" b="1" dirty="0">
                <a:solidFill>
                  <a:schemeClr val="tx1"/>
                </a:solidFill>
              </a:rPr>
              <a:t>decoupled</a:t>
            </a:r>
            <a:r>
              <a:rPr lang="en-US" sz="2000" dirty="0">
                <a:solidFill>
                  <a:schemeClr val="tx1"/>
                </a:solidFill>
              </a:rPr>
              <a:t> by placing a buffer, a data store, between them (i.e. each works at its own pace)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41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1371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4000" b="1" dirty="0"/>
              <a:t>Data Flow Diagramming Rules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649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Autofit/>
          </a:bodyPr>
          <a:lstStyle/>
          <a:p>
            <a:r>
              <a:rPr lang="en-US" sz="3200" b="1" dirty="0"/>
              <a:t>Data Flow Diagramming Rules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4388"/>
            <a:ext cx="91535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1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72971"/>
            <a:ext cx="7105650" cy="678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8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r>
              <a:rPr lang="en-US" sz="3200" b="1" dirty="0"/>
              <a:t>Data Flow Diagramming Rules - cont.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388"/>
            <a:ext cx="91535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2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38113"/>
            <a:ext cx="7858125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6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/>
              <a:t>Lesson Overview</a:t>
            </a: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6096000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Modeling IIS – (p1)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Integrated Computer-Aided Manufacturing Definition 0 (IDEF0) – (p1)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US" altLang="en-US" b="1" dirty="0">
                <a:solidFill>
                  <a:schemeClr val="tx1"/>
                </a:solidFill>
              </a:rPr>
              <a:t>Data Flow Diagram (DFD) – (p2)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endParaRPr lang="en-GB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E10F5-5EEB-4563-8644-8856C174A3DA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71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95348"/>
          </a:xfrm>
        </p:spPr>
        <p:txBody>
          <a:bodyPr/>
          <a:lstStyle/>
          <a:p>
            <a:r>
              <a:rPr lang="en-US" sz="3200" b="1" dirty="0"/>
              <a:t>Data Flow Diagramming Rules - cont.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Additional Rules</a:t>
            </a:r>
          </a:p>
          <a:p>
            <a:r>
              <a:rPr lang="en-US" dirty="0">
                <a:solidFill>
                  <a:schemeClr val="tx1"/>
                </a:solidFill>
              </a:rPr>
              <a:t>The inputs to a process are </a:t>
            </a:r>
            <a:r>
              <a:rPr lang="en-US" i="1" dirty="0">
                <a:solidFill>
                  <a:schemeClr val="tx1"/>
                </a:solidFill>
              </a:rPr>
              <a:t>different</a:t>
            </a:r>
            <a:r>
              <a:rPr lang="en-US" dirty="0">
                <a:solidFill>
                  <a:schemeClr val="tx1"/>
                </a:solidFill>
              </a:rPr>
              <a:t> from the outputs of that process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exception: same input goes in and out of a process, but the process also produces other new data flows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Objects on a DFD have </a:t>
            </a:r>
            <a:r>
              <a:rPr lang="en-US" i="1" dirty="0">
                <a:solidFill>
                  <a:schemeClr val="tx1"/>
                </a:solidFill>
              </a:rPr>
              <a:t>unique names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however, you may repeat data stores and sources/sinks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also, when two arrows have the same data flow name, you must be careful that these flows are exactly the same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489D93A-00DB-465B-B070-15F7DEA59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6" t="77786"/>
          <a:stretch/>
        </p:blipFill>
        <p:spPr bwMode="auto">
          <a:xfrm>
            <a:off x="5791201" y="2950774"/>
            <a:ext cx="3105150" cy="154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3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1371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4000" b="1" dirty="0"/>
              <a:t>Decomposition of DFDs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6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35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47969"/>
            <a:ext cx="24765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22" y="381000"/>
            <a:ext cx="2733956" cy="48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5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"/>
            <a:ext cx="6934200" cy="672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"/>
            <a:ext cx="344129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9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71548"/>
          </a:xfrm>
        </p:spPr>
        <p:txBody>
          <a:bodyPr/>
          <a:lstStyle/>
          <a:p>
            <a:r>
              <a:rPr lang="en-US" sz="3200" b="1" dirty="0"/>
              <a:t>Developing DFDs: Level 1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72454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Level-1 diagram:</a:t>
            </a:r>
          </a:p>
          <a:p>
            <a:r>
              <a:rPr lang="en-US" dirty="0">
                <a:solidFill>
                  <a:schemeClr val="tx1"/>
                </a:solidFill>
              </a:rPr>
              <a:t>Level-1 diagram results from decomposition of Level-0 diagram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Level-n diagram </a:t>
            </a:r>
            <a:r>
              <a:rPr lang="en-US" dirty="0">
                <a:solidFill>
                  <a:schemeClr val="tx1"/>
                </a:solidFill>
              </a:rPr>
              <a:t>is a DFD diagram that is the result of </a:t>
            </a:r>
            <a:r>
              <a:rPr lang="en-US" b="1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nested decompositions from a process on a level-0 diagram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Each level-1, -2, or -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DFD represents one process on a level-‘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-1’ DFD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Each DFD should be on a separate page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 DFD should have more than ~7 processes (too many processes makes the diagram too crowded/ difficult to understand)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l" rtl="0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71548"/>
          </a:xfrm>
        </p:spPr>
        <p:txBody>
          <a:bodyPr/>
          <a:lstStyle/>
          <a:p>
            <a:r>
              <a:rPr lang="en-US" sz="3200" b="1" dirty="0"/>
              <a:t>Developing DFDs: Level 1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72454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Level-1 diagram </a:t>
            </a:r>
            <a:r>
              <a:rPr lang="en-US" dirty="0">
                <a:solidFill>
                  <a:schemeClr val="tx1"/>
                </a:solidFill>
              </a:rPr>
              <a:t>(cont.)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  <a:hlinkClick r:id="rId3" action="ppaction://hlinksldjump"/>
              </a:rPr>
              <a:t>Process 1.0 decomposition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Each of the five processes is labeled as a </a:t>
            </a:r>
            <a:r>
              <a:rPr lang="en-US" sz="2000" i="1" dirty="0">
                <a:solidFill>
                  <a:schemeClr val="tx1"/>
                </a:solidFill>
              </a:rPr>
              <a:t>subprocess</a:t>
            </a:r>
            <a:r>
              <a:rPr lang="en-US" sz="2000" dirty="0">
                <a:solidFill>
                  <a:schemeClr val="tx1"/>
                </a:solidFill>
              </a:rPr>
              <a:t> of </a:t>
            </a:r>
            <a:r>
              <a:rPr lang="en-US" sz="2000" dirty="0">
                <a:solidFill>
                  <a:schemeClr val="tx1"/>
                </a:solidFill>
                <a:hlinkClick r:id="rId4" action="ppaction://hlinksldjump"/>
              </a:rPr>
              <a:t>Process 1.0</a:t>
            </a:r>
            <a:r>
              <a:rPr lang="en-US" sz="2000" dirty="0">
                <a:solidFill>
                  <a:schemeClr val="tx1"/>
                </a:solidFill>
              </a:rPr>
              <a:t>: Process 1.1, Process 1.2, etc.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Notice how </a:t>
            </a:r>
            <a:r>
              <a:rPr lang="en-US" sz="2000" i="1" dirty="0">
                <a:solidFill>
                  <a:schemeClr val="tx1"/>
                </a:solidFill>
              </a:rPr>
              <a:t>no sources or sinks</a:t>
            </a:r>
            <a:r>
              <a:rPr lang="en-US" sz="2000" dirty="0">
                <a:solidFill>
                  <a:schemeClr val="tx1"/>
                </a:solidFill>
              </a:rPr>
              <a:t> are represented (only for context and level-0 DFDs)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Note regarding </a:t>
            </a:r>
            <a:r>
              <a:rPr lang="en-US" dirty="0">
                <a:solidFill>
                  <a:schemeClr val="tx1"/>
                </a:solidFill>
                <a:hlinkClick r:id="rId4" action="ppaction://hlinksldjump"/>
              </a:rPr>
              <a:t>Processes 2.0 and 3.0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Both perform similar functions since both use data input to </a:t>
            </a:r>
            <a:r>
              <a:rPr lang="en-US" sz="2000" i="1" dirty="0">
                <a:solidFill>
                  <a:schemeClr val="tx1"/>
                </a:solidFill>
              </a:rPr>
              <a:t>update data stores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However, updating a data store is a </a:t>
            </a:r>
            <a:r>
              <a:rPr lang="en-US" sz="2000" i="1" dirty="0">
                <a:solidFill>
                  <a:schemeClr val="tx1"/>
                </a:solidFill>
              </a:rPr>
              <a:t>singular logical function </a:t>
            </a:r>
            <a:r>
              <a:rPr lang="en-US" sz="2000" dirty="0">
                <a:solidFill>
                  <a:schemeClr val="tx1"/>
                </a:solidFill>
                <a:sym typeface="Symbol" panose="05050102010706020507" pitchFamily="18" charset="2"/>
              </a:rPr>
              <a:t> no need to decompose them further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829218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9473"/>
            <a:ext cx="3553969" cy="108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0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71548"/>
          </a:xfrm>
        </p:spPr>
        <p:txBody>
          <a:bodyPr/>
          <a:lstStyle/>
          <a:p>
            <a:r>
              <a:rPr lang="en-US" sz="3200" b="1" dirty="0"/>
              <a:t>Developing DFDs: Level 1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72454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Level-1 diagram </a:t>
            </a:r>
            <a:r>
              <a:rPr lang="en-US" dirty="0">
                <a:solidFill>
                  <a:schemeClr val="tx1"/>
                </a:solidFill>
              </a:rPr>
              <a:t>(cont.)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3" action="ppaction://hlinksldjump"/>
              </a:rPr>
              <a:t>Process 4.0 decomposition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</a:rPr>
              <a:t>We can decompose </a:t>
            </a:r>
            <a:r>
              <a:rPr lang="en-US" dirty="0">
                <a:solidFill>
                  <a:schemeClr val="tx1"/>
                </a:solidFill>
                <a:hlinkClick r:id="rId4" action="ppaction://hlinksldjump"/>
              </a:rPr>
              <a:t>Process 4.0</a:t>
            </a:r>
            <a:r>
              <a:rPr lang="en-US" dirty="0">
                <a:solidFill>
                  <a:schemeClr val="tx1"/>
                </a:solidFill>
              </a:rPr>
              <a:t> into at least three subprocesses: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Process 4.1: Access Goods Sold and Inventory Data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Process 4.2: Aggregate Goods Sold and Inventory Data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Process 4.3: Prepare Management Reports</a:t>
            </a:r>
          </a:p>
          <a:p>
            <a:pPr algn="l" rtl="0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1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447800"/>
            <a:ext cx="8991601" cy="48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1D3F43FC-47F2-45C8-ABF0-9862ADBC6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16" y="152400"/>
            <a:ext cx="3466366" cy="107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5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71548"/>
          </a:xfrm>
        </p:spPr>
        <p:txBody>
          <a:bodyPr/>
          <a:lstStyle/>
          <a:p>
            <a:r>
              <a:rPr lang="en-US" sz="3200" b="1" dirty="0"/>
              <a:t>Developing DFDs: Level 2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495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Level-2 diagram: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3" action="ppaction://hlinksldjump"/>
              </a:rPr>
              <a:t>Process 4.3 decomposition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</a:rPr>
              <a:t>We can decompose </a:t>
            </a:r>
            <a:r>
              <a:rPr lang="en-US" dirty="0">
                <a:solidFill>
                  <a:schemeClr val="tx1"/>
                </a:solidFill>
                <a:hlinkClick r:id="rId4" action="ppaction://hlinksldjump"/>
              </a:rPr>
              <a:t>Process 4.3</a:t>
            </a:r>
            <a:r>
              <a:rPr lang="en-US" dirty="0">
                <a:solidFill>
                  <a:schemeClr val="tx1"/>
                </a:solidFill>
              </a:rPr>
              <a:t> into 2 subprocesses: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Process 4.3.1: Format Management Reports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Process 4.3.2: Print Management Reports</a:t>
            </a: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Note about action verbs used in DFD processes</a:t>
            </a:r>
          </a:p>
          <a:p>
            <a:pPr lvl="1" algn="l"/>
            <a:r>
              <a:rPr lang="en-US" sz="2000" dirty="0">
                <a:solidFill>
                  <a:schemeClr val="tx1"/>
                </a:solidFill>
              </a:rPr>
              <a:t>e.g.: </a:t>
            </a:r>
            <a:r>
              <a:rPr lang="en-US" sz="2000" i="1" dirty="0">
                <a:solidFill>
                  <a:schemeClr val="tx1"/>
                </a:solidFill>
              </a:rPr>
              <a:t>Receive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i="1" dirty="0">
                <a:solidFill>
                  <a:schemeClr val="tx1"/>
                </a:solidFill>
              </a:rPr>
              <a:t>Calculate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i="1" dirty="0">
                <a:solidFill>
                  <a:schemeClr val="tx1"/>
                </a:solidFill>
              </a:rPr>
              <a:t>Transform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i="1" dirty="0">
                <a:solidFill>
                  <a:schemeClr val="tx1"/>
                </a:solidFill>
              </a:rPr>
              <a:t>Generate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i="1" dirty="0">
                <a:solidFill>
                  <a:schemeClr val="tx1"/>
                </a:solidFill>
              </a:rPr>
              <a:t>Produce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these process names often are the same as the verbs used in many computer programming languages,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e.g. </a:t>
            </a:r>
            <a:r>
              <a:rPr lang="en-US" sz="2000" i="1" dirty="0">
                <a:solidFill>
                  <a:schemeClr val="tx1"/>
                </a:solidFill>
              </a:rPr>
              <a:t>Merge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i="1" dirty="0">
                <a:solidFill>
                  <a:schemeClr val="tx1"/>
                </a:solidFill>
              </a:rPr>
              <a:t>Sort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i="1" dirty="0">
                <a:solidFill>
                  <a:schemeClr val="tx1"/>
                </a:solidFill>
              </a:rPr>
              <a:t>Read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i="1" dirty="0">
                <a:solidFill>
                  <a:schemeClr val="tx1"/>
                </a:solidFill>
              </a:rPr>
              <a:t>Write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i="1" dirty="0">
                <a:solidFill>
                  <a:schemeClr val="tx1"/>
                </a:solidFill>
              </a:rPr>
              <a:t>Print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sym typeface="Symbol" panose="05050102010706020507" pitchFamily="18" charset="2"/>
              </a:rPr>
              <a:t></a:t>
            </a:r>
            <a:r>
              <a:rPr lang="en-US" sz="2000" dirty="0">
                <a:solidFill>
                  <a:schemeClr val="tx1"/>
                </a:solidFill>
              </a:rPr>
              <a:t> process names should be short and descriptive of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1371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4000" b="1" dirty="0"/>
              <a:t>Context Diagram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14747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1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067800" cy="191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17" y="1143000"/>
            <a:ext cx="3563965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9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1371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4000" b="1" dirty="0"/>
              <a:t>Food Ordering System Summary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0570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199"/>
            <a:ext cx="4114800" cy="1958644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8511"/>
            <a:ext cx="4114800" cy="3993503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89830"/>
            <a:ext cx="4114800" cy="2835932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48094"/>
            <a:ext cx="2286000" cy="4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2286000" cy="35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84849"/>
            <a:ext cx="2286000" cy="6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>
            <a:spLocks noChangeAspect="1"/>
          </p:cNvSpPr>
          <p:nvPr/>
        </p:nvSpPr>
        <p:spPr>
          <a:xfrm rot="1752599">
            <a:off x="3581400" y="1718232"/>
            <a:ext cx="1371600" cy="633222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ight Arrow 15"/>
          <p:cNvSpPr>
            <a:spLocks noChangeAspect="1"/>
          </p:cNvSpPr>
          <p:nvPr/>
        </p:nvSpPr>
        <p:spPr>
          <a:xfrm rot="8928719">
            <a:off x="4312459" y="4621393"/>
            <a:ext cx="1371600" cy="633222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07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199"/>
            <a:ext cx="3657600" cy="1741017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0219"/>
            <a:ext cx="3657600" cy="3549781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84325"/>
            <a:ext cx="2286000" cy="4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12870"/>
            <a:ext cx="2286000" cy="35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36665"/>
            <a:ext cx="3657600" cy="1983722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08226"/>
            <a:ext cx="2286000" cy="71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ight Arrow 17"/>
          <p:cNvSpPr/>
          <p:nvPr/>
        </p:nvSpPr>
        <p:spPr>
          <a:xfrm rot="9148276">
            <a:off x="3853585" y="3408512"/>
            <a:ext cx="1475999" cy="486519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943600"/>
            <a:ext cx="2286000" cy="70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ight Arrow 22"/>
          <p:cNvSpPr/>
          <p:nvPr/>
        </p:nvSpPr>
        <p:spPr>
          <a:xfrm rot="1293789">
            <a:off x="3697160" y="1641065"/>
            <a:ext cx="1651773" cy="486519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02431"/>
            <a:ext cx="3657600" cy="770786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Right Arrow 23"/>
          <p:cNvSpPr/>
          <p:nvPr/>
        </p:nvSpPr>
        <p:spPr>
          <a:xfrm rot="1293789">
            <a:off x="3765697" y="4977127"/>
            <a:ext cx="1651773" cy="486519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61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1371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4000" b="1" dirty="0"/>
              <a:t>Balancing DFDs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77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71548"/>
          </a:xfrm>
        </p:spPr>
        <p:txBody>
          <a:bodyPr/>
          <a:lstStyle/>
          <a:p>
            <a:r>
              <a:rPr lang="en-US" sz="3200" b="1" dirty="0"/>
              <a:t>Balancing DFDs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Balancing DFDs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Balancing</a:t>
            </a:r>
            <a:r>
              <a:rPr lang="en-US" dirty="0">
                <a:solidFill>
                  <a:schemeClr val="tx1"/>
                </a:solidFill>
              </a:rPr>
              <a:t>: conservation of I’s / O’s to a DFD process when that process is decomposed to a lower level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Process in context diagram must have same I’s / O’s when decomposed into a level-0 diagram, e.g.: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  <a:hlinkClick r:id="rId3" action="ppaction://hlinksldjump"/>
              </a:rPr>
              <a:t>Context Diagram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1 I: customer order (from customer)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3 </a:t>
            </a:r>
            <a:r>
              <a:rPr lang="en-US" sz="2000" dirty="0" err="1">
                <a:solidFill>
                  <a:schemeClr val="tx1"/>
                </a:solidFill>
              </a:rPr>
              <a:t>Os</a:t>
            </a:r>
            <a:r>
              <a:rPr lang="en-US" sz="2000" dirty="0">
                <a:solidFill>
                  <a:schemeClr val="tx1"/>
                </a:solidFill>
              </a:rPr>
              <a:t>: customer receipt, food order (for kitchen), management reports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  <a:hlinkClick r:id="rId4" action="ppaction://hlinksldjump"/>
              </a:rPr>
              <a:t>Level-0 Diagram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note </a:t>
            </a:r>
            <a:r>
              <a:rPr lang="en-US" sz="2000" i="1" dirty="0">
                <a:solidFill>
                  <a:schemeClr val="tx1"/>
                </a:solidFill>
              </a:rPr>
              <a:t>the same</a:t>
            </a:r>
            <a:r>
              <a:rPr lang="en-US" sz="2000" dirty="0">
                <a:solidFill>
                  <a:schemeClr val="tx1"/>
                </a:solidFill>
              </a:rPr>
              <a:t> 1 I + 3 O’s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also, no new I’s to or O’s from the system have been added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  <a:sym typeface="Symbol" panose="05050102010706020507" pitchFamily="18" charset="2"/>
              </a:rPr>
              <a:t> context diagram and level-0 DFDs are </a:t>
            </a:r>
            <a:r>
              <a:rPr lang="en-US" sz="2000" i="1" dirty="0">
                <a:solidFill>
                  <a:schemeClr val="tx1"/>
                </a:solidFill>
                <a:sym typeface="Symbol" panose="05050102010706020507" pitchFamily="18" charset="2"/>
              </a:rPr>
              <a:t>balanced</a:t>
            </a:r>
            <a:endParaRPr lang="ar-SA" sz="2000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71548"/>
          </a:xfrm>
        </p:spPr>
        <p:txBody>
          <a:bodyPr/>
          <a:lstStyle/>
          <a:p>
            <a:r>
              <a:rPr lang="en-US" sz="3200" b="1" dirty="0"/>
              <a:t>Balancing DFDs (cont.)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Balancing DFDs</a:t>
            </a:r>
            <a:r>
              <a:rPr lang="en-US" dirty="0">
                <a:solidFill>
                  <a:schemeClr val="tx1"/>
                </a:solidFill>
              </a:rPr>
              <a:t> (cont.)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Process in level-0 diagram must have same I’s / O’s when decomposed into a level-1 diagram, e.g.: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Process 1.0 in </a:t>
            </a:r>
            <a:r>
              <a:rPr lang="en-US" sz="2000" dirty="0">
                <a:solidFill>
                  <a:schemeClr val="tx1"/>
                </a:solidFill>
                <a:hlinkClick r:id="rId3" action="ppaction://hlinksldjump"/>
              </a:rPr>
              <a:t>Level-0 Diagram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1 I + 3 O’s (same as before)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Process 1.0 decomposition in </a:t>
            </a:r>
            <a:r>
              <a:rPr lang="en-US" sz="2000" dirty="0">
                <a:solidFill>
                  <a:schemeClr val="tx1"/>
                </a:solidFill>
                <a:hlinkClick r:id="rId4" action="ppaction://hlinksldjump"/>
              </a:rPr>
              <a:t>Level-1 Diagram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note the same single I and multiple O’s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also no new I’s or O’s have been introduced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2000" dirty="0">
                <a:solidFill>
                  <a:schemeClr val="tx1"/>
                </a:solidFill>
                <a:sym typeface="Symbol" panose="05050102010706020507" pitchFamily="18" charset="2"/>
              </a:rPr>
              <a:t>again we see conservation/balance of </a:t>
            </a:r>
            <a:r>
              <a:rPr lang="en-US" sz="2000" dirty="0">
                <a:solidFill>
                  <a:schemeClr val="tx1"/>
                </a:solidFill>
              </a:rPr>
              <a:t>I’s and O’s </a:t>
            </a:r>
          </a:p>
          <a:p>
            <a:pPr lvl="1">
              <a:buFont typeface="Symbol" panose="05050102010706020507" pitchFamily="18" charset="2"/>
              <a:buChar char="Þ"/>
            </a:pPr>
            <a:endParaRPr lang="en-US" sz="2000" dirty="0">
              <a:solidFill>
                <a:schemeClr val="tx1"/>
              </a:solidFill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Can you also compare </a:t>
            </a:r>
            <a:r>
              <a:rPr lang="en-US" sz="2400" dirty="0">
                <a:solidFill>
                  <a:schemeClr val="tx1"/>
                </a:solidFill>
                <a:hlinkClick r:id="rId3" action="ppaction://hlinksldjump"/>
              </a:rPr>
              <a:t>Process 4.0</a:t>
            </a:r>
            <a:r>
              <a:rPr lang="en-US" sz="2400" dirty="0">
                <a:solidFill>
                  <a:schemeClr val="tx1"/>
                </a:solidFill>
              </a:rPr>
              <a:t> with its </a:t>
            </a:r>
            <a:r>
              <a:rPr lang="en-US" sz="2400" dirty="0">
                <a:solidFill>
                  <a:schemeClr val="tx1"/>
                </a:solidFill>
                <a:hlinkClick r:id="rId5" action="ppaction://hlinksldjump"/>
              </a:rPr>
              <a:t>decomposition</a:t>
            </a:r>
            <a:r>
              <a:rPr lang="en-US" sz="2400" dirty="0">
                <a:solidFill>
                  <a:schemeClr val="tx1"/>
                </a:solidFill>
              </a:rPr>
              <a:t>? Are they balanced?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71548"/>
          </a:xfrm>
        </p:spPr>
        <p:txBody>
          <a:bodyPr/>
          <a:lstStyle/>
          <a:p>
            <a:r>
              <a:rPr lang="en-US" sz="3200" b="1" dirty="0"/>
              <a:t>Balancing DFDs (cont.)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Balancing DFDs</a:t>
            </a:r>
            <a:r>
              <a:rPr lang="en-US" dirty="0">
                <a:solidFill>
                  <a:schemeClr val="tx1"/>
                </a:solidFill>
              </a:rPr>
              <a:t> (cont.)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An </a:t>
            </a:r>
            <a:r>
              <a:rPr lang="en-US" i="1" dirty="0">
                <a:solidFill>
                  <a:schemeClr val="tx1"/>
                </a:solidFill>
              </a:rPr>
              <a:t>unbalanced</a:t>
            </a:r>
            <a:r>
              <a:rPr lang="en-US" dirty="0">
                <a:solidFill>
                  <a:schemeClr val="tx1"/>
                </a:solidFill>
              </a:rPr>
              <a:t> set of DFDs (why? can we fix this?)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algn="l" rtl="0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48" y="2209800"/>
            <a:ext cx="516495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68" r="27811"/>
          <a:stretch/>
        </p:blipFill>
        <p:spPr bwMode="auto">
          <a:xfrm>
            <a:off x="804729" y="4038600"/>
            <a:ext cx="2014671" cy="38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2" r="24238" b="67125"/>
          <a:stretch/>
        </p:blipFill>
        <p:spPr bwMode="auto">
          <a:xfrm>
            <a:off x="857428" y="2609507"/>
            <a:ext cx="2114372" cy="28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3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71548"/>
          </a:xfrm>
        </p:spPr>
        <p:txBody>
          <a:bodyPr/>
          <a:lstStyle/>
          <a:p>
            <a:r>
              <a:rPr lang="en-US" sz="3200" b="1" dirty="0"/>
              <a:t>Balancing DFDs (cont.)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Data flow splitting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Composite (aka package) data flow for a process can be split apart into several </a:t>
            </a:r>
            <a:r>
              <a:rPr lang="en-US" dirty="0" err="1">
                <a:solidFill>
                  <a:schemeClr val="tx1"/>
                </a:solidFill>
              </a:rPr>
              <a:t>subflows</a:t>
            </a:r>
            <a:endParaRPr lang="en-US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This occurs when: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process is decomposed (aka exploded/nested) into 2/more subprocesses (see </a:t>
            </a:r>
            <a:r>
              <a:rPr lang="en-US" sz="2000" dirty="0">
                <a:solidFill>
                  <a:prstClr val="black"/>
                </a:solidFill>
                <a:hlinkClick r:id="rId3" action="ppaction://hlinksldjump"/>
              </a:rPr>
              <a:t>e.g.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each subprocess (e.g. Level-1) receives one of the components of the composite data flow from the higher-level DFD (e.g. Level-0)</a:t>
            </a:r>
          </a:p>
          <a:p>
            <a:pPr lvl="1"/>
            <a:endParaRPr lang="en-US" sz="1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Note, these diagrams are still balanced because exactly the </a:t>
            </a:r>
            <a:r>
              <a:rPr lang="en-US" sz="2000" i="1" dirty="0">
                <a:solidFill>
                  <a:prstClr val="black"/>
                </a:solidFill>
              </a:rPr>
              <a:t>same data</a:t>
            </a:r>
            <a:r>
              <a:rPr lang="en-US" sz="2000" dirty="0">
                <a:solidFill>
                  <a:prstClr val="black"/>
                </a:solidFill>
              </a:rPr>
              <a:t> are included in each diagram </a:t>
            </a: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4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71548"/>
          </a:xfrm>
        </p:spPr>
        <p:txBody>
          <a:bodyPr/>
          <a:lstStyle/>
          <a:p>
            <a:r>
              <a:rPr lang="en-US" sz="3200" b="1" dirty="0"/>
              <a:t>Balancing DFDs (cont.)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Data flow splitting</a:t>
            </a:r>
            <a:r>
              <a:rPr lang="en-US" dirty="0">
                <a:solidFill>
                  <a:schemeClr val="tx1"/>
                </a:solidFill>
              </a:rPr>
              <a:t> (cont.)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C2557A-95ED-4029-9889-B5110B18E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33" t="13908" r="25000" b="19393"/>
          <a:stretch/>
        </p:blipFill>
        <p:spPr>
          <a:xfrm>
            <a:off x="4876800" y="1828800"/>
            <a:ext cx="3141702" cy="44201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3EBF83-7BDE-4646-A2E3-F9B769C97F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57" r="78713" b="74611"/>
          <a:stretch/>
        </p:blipFill>
        <p:spPr>
          <a:xfrm>
            <a:off x="1506498" y="1828800"/>
            <a:ext cx="3141702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A2133A-7477-401D-8DAC-4464E53F5F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185" r="78713" b="58838"/>
          <a:stretch/>
        </p:blipFill>
        <p:spPr>
          <a:xfrm>
            <a:off x="1447801" y="3525805"/>
            <a:ext cx="3428999" cy="3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b="1" dirty="0"/>
              <a:t>Functional Decomposition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3000"/>
            <a:ext cx="8229600" cy="4525963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chemeClr val="tx1"/>
                </a:solidFill>
              </a:rPr>
              <a:t>Functional decomposition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 iterative process of breaking a system description down into finer and finer details:</a:t>
            </a:r>
          </a:p>
          <a:p>
            <a:pPr lvl="1" algn="l" rtl="0"/>
            <a:endParaRPr lang="en-US" sz="1000" dirty="0">
              <a:solidFill>
                <a:schemeClr val="tx1"/>
              </a:solidFill>
            </a:endParaRPr>
          </a:p>
          <a:p>
            <a:pPr lvl="1" algn="l" rtl="0"/>
            <a:r>
              <a:rPr lang="en-US" sz="2000" dirty="0">
                <a:solidFill>
                  <a:schemeClr val="tx1"/>
                </a:solidFill>
              </a:rPr>
              <a:t>Creates a set of </a:t>
            </a:r>
            <a:r>
              <a:rPr lang="en-US" sz="2000" i="1" dirty="0">
                <a:solidFill>
                  <a:schemeClr val="tx1"/>
                </a:solidFill>
              </a:rPr>
              <a:t>hierarchically related </a:t>
            </a:r>
            <a:r>
              <a:rPr lang="en-US" sz="2000" dirty="0">
                <a:solidFill>
                  <a:schemeClr val="tx1"/>
                </a:solidFill>
              </a:rPr>
              <a:t>charts in which one process on a given chart is explained in greater detail on another chart</a:t>
            </a:r>
          </a:p>
          <a:p>
            <a:pPr lvl="1" algn="l" rtl="0"/>
            <a:endParaRPr lang="en-US" sz="1000" dirty="0">
              <a:solidFill>
                <a:schemeClr val="tx1"/>
              </a:solidFill>
            </a:endParaRPr>
          </a:p>
          <a:p>
            <a:pPr lvl="1" algn="l" rtl="0"/>
            <a:r>
              <a:rPr lang="en-US" sz="2000" dirty="0">
                <a:solidFill>
                  <a:schemeClr val="tx1"/>
                </a:solidFill>
              </a:rPr>
              <a:t>Continues until no sub-process can logically be broken down any further</a:t>
            </a: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Lowest level of a DFD is called a </a:t>
            </a:r>
            <a:r>
              <a:rPr lang="en-US" sz="2000" i="1" dirty="0">
                <a:solidFill>
                  <a:schemeClr val="tx1"/>
                </a:solidFill>
              </a:rPr>
              <a:t>primitive DFD</a:t>
            </a:r>
          </a:p>
          <a:p>
            <a:pPr algn="l" rtl="0"/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5097463"/>
            <a:ext cx="5048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477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r>
              <a:rPr lang="en-US" sz="3200" b="1" dirty="0"/>
              <a:t>Balancing DFDs (cont.)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910CEE-B091-4174-ACC9-57FEAEB80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t="15926" r="30000" b="23334"/>
          <a:stretch/>
        </p:blipFill>
        <p:spPr>
          <a:xfrm>
            <a:off x="-1" y="1752600"/>
            <a:ext cx="9132849" cy="4800600"/>
          </a:xfrm>
          <a:prstGeom prst="rect">
            <a:avLst/>
          </a:prstGeom>
        </p:spPr>
      </p:pic>
      <p:sp>
        <p:nvSpPr>
          <p:cNvPr id="6" name="Right Arrow 14">
            <a:extLst>
              <a:ext uri="{FF2B5EF4-FFF2-40B4-BE49-F238E27FC236}">
                <a16:creationId xmlns:a16="http://schemas.microsoft.com/office/drawing/2014/main" xmlns="" id="{478A5C4E-61E6-41E5-80CC-62AE128ED7D7}"/>
              </a:ext>
            </a:extLst>
          </p:cNvPr>
          <p:cNvSpPr>
            <a:spLocks noChangeAspect="1"/>
          </p:cNvSpPr>
          <p:nvPr/>
        </p:nvSpPr>
        <p:spPr>
          <a:xfrm>
            <a:off x="76200" y="2514600"/>
            <a:ext cx="495162" cy="22860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84E54C7-D7B3-4FB4-82FA-8513C01D7E4E}"/>
              </a:ext>
            </a:extLst>
          </p:cNvPr>
          <p:cNvSpPr txBox="1">
            <a:spLocks/>
          </p:cNvSpPr>
          <p:nvPr/>
        </p:nvSpPr>
        <p:spPr bwMode="auto">
          <a:xfrm>
            <a:off x="457200" y="1219200"/>
            <a:ext cx="838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>
                <a:solidFill>
                  <a:schemeClr val="tx1"/>
                </a:solidFill>
              </a:rPr>
              <a:t>Data flow splitting</a:t>
            </a:r>
            <a:r>
              <a:rPr lang="en-US">
                <a:solidFill>
                  <a:schemeClr val="tx1"/>
                </a:solidFill>
              </a:rPr>
              <a:t> (cont.) 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1066801"/>
            <a:ext cx="7772400" cy="1371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4000" b="1" dirty="0" smtClean="0"/>
              <a:t>Guidelines </a:t>
            </a:r>
            <a:r>
              <a:rPr lang="en-US" sz="4000" b="1" dirty="0"/>
              <a:t>for </a:t>
            </a:r>
            <a:r>
              <a:rPr lang="en-US" sz="4000" b="1" dirty="0" smtClean="0"/>
              <a:t>Drawing DFDs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762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168"/>
            <a:ext cx="8229600" cy="654032"/>
          </a:xfrm>
        </p:spPr>
        <p:txBody>
          <a:bodyPr>
            <a:noAutofit/>
          </a:bodyPr>
          <a:lstStyle/>
          <a:p>
            <a:r>
              <a:rPr lang="en-US" sz="3200" b="1" dirty="0"/>
              <a:t>Guidelines for Drawing DFDs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chemeClr val="tx1"/>
                </a:solidFill>
              </a:rPr>
              <a:t>Guidelines </a:t>
            </a:r>
            <a:r>
              <a:rPr lang="en-US" b="1" dirty="0">
                <a:solidFill>
                  <a:schemeClr val="tx1"/>
                </a:solidFill>
              </a:rPr>
              <a:t>for Drawing </a:t>
            </a:r>
            <a:r>
              <a:rPr lang="en-US" b="1" dirty="0" smtClean="0">
                <a:solidFill>
                  <a:schemeClr val="tx1"/>
                </a:solidFill>
              </a:rPr>
              <a:t>DFDs: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Completeness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Consistency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en-US" dirty="0" smtClean="0">
                <a:solidFill>
                  <a:schemeClr val="tx1"/>
                </a:solidFill>
              </a:rPr>
              <a:t>Timing </a:t>
            </a:r>
            <a:r>
              <a:rPr lang="en-US" dirty="0">
                <a:solidFill>
                  <a:schemeClr val="tx1"/>
                </a:solidFill>
              </a:rPr>
              <a:t>considerations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r>
              <a:rPr lang="en-US" dirty="0" smtClean="0">
                <a:solidFill>
                  <a:schemeClr val="tx1"/>
                </a:solidFill>
              </a:rPr>
              <a:t>Iterative </a:t>
            </a:r>
            <a:r>
              <a:rPr lang="en-US" dirty="0">
                <a:solidFill>
                  <a:schemeClr val="tx1"/>
                </a:solidFill>
              </a:rPr>
              <a:t>nature of drawing </a:t>
            </a:r>
            <a:r>
              <a:rPr lang="en-US" dirty="0" smtClean="0">
                <a:solidFill>
                  <a:schemeClr val="tx1"/>
                </a:solidFill>
              </a:rPr>
              <a:t>DFDs</a:t>
            </a:r>
          </a:p>
          <a:p>
            <a:pPr marL="457200" indent="-457200" algn="just">
              <a:buFont typeface="+mj-lt"/>
              <a:buAutoNum type="arabicPeriod" startAt="4"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4"/>
            </a:pPr>
            <a:r>
              <a:rPr lang="en-US" dirty="0" smtClean="0">
                <a:solidFill>
                  <a:schemeClr val="tx1"/>
                </a:solidFill>
              </a:rPr>
              <a:t>Primitive DFDs</a:t>
            </a:r>
          </a:p>
          <a:p>
            <a:pPr marL="457200" indent="-457200" algn="just">
              <a:buFont typeface="+mj-lt"/>
              <a:buAutoNum type="arabicPeriod" startAt="4"/>
            </a:pPr>
            <a:endParaRPr lang="en-US" sz="1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</a:rPr>
              <a:t>Note, these are considered besides DFD diagramming rules (</a:t>
            </a:r>
            <a:r>
              <a:rPr lang="en-US" dirty="0">
                <a:solidFill>
                  <a:schemeClr val="tx1"/>
                </a:solidFill>
                <a:hlinkClick r:id="rId2" action="ppaction://hlinksldjump"/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>
                <a:solidFill>
                  <a:schemeClr val="tx1"/>
                </a:solidFill>
                <a:hlinkClick r:id="rId3" action="ppaction://hlinksldjump"/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168"/>
            <a:ext cx="8229600" cy="654032"/>
          </a:xfrm>
        </p:spPr>
        <p:txBody>
          <a:bodyPr>
            <a:noAutofit/>
          </a:bodyPr>
          <a:lstStyle/>
          <a:p>
            <a:r>
              <a:rPr lang="en-US" sz="3200" b="1" dirty="0"/>
              <a:t>Guidelines for Drawing </a:t>
            </a:r>
            <a:r>
              <a:rPr lang="en-US" sz="3200" b="1" dirty="0" smtClean="0"/>
              <a:t>DFDs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chemeClr val="tx1"/>
                </a:solidFill>
              </a:rPr>
              <a:t>1. Completeness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It is extent </a:t>
            </a:r>
            <a:r>
              <a:rPr lang="en-US" dirty="0">
                <a:solidFill>
                  <a:schemeClr val="tx1"/>
                </a:solidFill>
              </a:rPr>
              <a:t>to which all </a:t>
            </a:r>
            <a:r>
              <a:rPr lang="en-US" dirty="0" smtClean="0">
                <a:solidFill>
                  <a:schemeClr val="tx1"/>
                </a:solidFill>
              </a:rPr>
              <a:t>necessary components </a:t>
            </a:r>
            <a:r>
              <a:rPr lang="en-US" dirty="0">
                <a:solidFill>
                  <a:schemeClr val="tx1"/>
                </a:solidFill>
              </a:rPr>
              <a:t>of a DFD have been </a:t>
            </a:r>
            <a:r>
              <a:rPr lang="en-US" dirty="0" smtClean="0">
                <a:solidFill>
                  <a:schemeClr val="tx1"/>
                </a:solidFill>
              </a:rPr>
              <a:t>included and </a:t>
            </a:r>
            <a:r>
              <a:rPr lang="en-US" dirty="0">
                <a:solidFill>
                  <a:schemeClr val="tx1"/>
                </a:solidFill>
              </a:rPr>
              <a:t>fully </a:t>
            </a:r>
            <a:r>
              <a:rPr lang="en-US" dirty="0" smtClean="0">
                <a:solidFill>
                  <a:schemeClr val="tx1"/>
                </a:solidFill>
              </a:rPr>
              <a:t>described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Examples of incomplete DFDs</a:t>
            </a:r>
          </a:p>
          <a:p>
            <a:pPr lvl="1" algn="just"/>
            <a:r>
              <a:rPr lang="en-US" sz="2000" dirty="0">
                <a:solidFill>
                  <a:schemeClr val="tx1"/>
                </a:solidFill>
              </a:rPr>
              <a:t>data flows that do not lead </a:t>
            </a:r>
            <a:r>
              <a:rPr lang="en-US" sz="2000" dirty="0" smtClean="0">
                <a:solidFill>
                  <a:schemeClr val="tx1"/>
                </a:solidFill>
              </a:rPr>
              <a:t>anywhere</a:t>
            </a:r>
          </a:p>
          <a:p>
            <a:pPr lvl="1" algn="just"/>
            <a:r>
              <a:rPr lang="en-US" sz="2000" dirty="0">
                <a:solidFill>
                  <a:schemeClr val="tx1"/>
                </a:solidFill>
              </a:rPr>
              <a:t>data stores, processes</a:t>
            </a:r>
            <a:r>
              <a:rPr lang="en-US" sz="2000" dirty="0" smtClean="0">
                <a:solidFill>
                  <a:schemeClr val="tx1"/>
                </a:solidFill>
              </a:rPr>
              <a:t>, or </a:t>
            </a:r>
            <a:r>
              <a:rPr lang="en-US" sz="2000" dirty="0">
                <a:solidFill>
                  <a:schemeClr val="tx1"/>
                </a:solidFill>
              </a:rPr>
              <a:t>external entities that are not connected to anything else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endParaRPr lang="en-US" sz="1000" dirty="0" smtClean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CASE tools have built-in facilities that you can run to help you determine if your DFD is </a:t>
            </a:r>
            <a:r>
              <a:rPr lang="en-US" dirty="0" smtClean="0">
                <a:solidFill>
                  <a:schemeClr val="tx1"/>
                </a:solidFill>
              </a:rPr>
              <a:t>incomplete and/or contains errors/problems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2489D93A-00DB-465B-B070-15F7DEA59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6" t="77786"/>
          <a:stretch/>
        </p:blipFill>
        <p:spPr bwMode="auto">
          <a:xfrm>
            <a:off x="5181600" y="5105400"/>
            <a:ext cx="3105150" cy="154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5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168"/>
            <a:ext cx="8229600" cy="654032"/>
          </a:xfrm>
        </p:spPr>
        <p:txBody>
          <a:bodyPr>
            <a:noAutofit/>
          </a:bodyPr>
          <a:lstStyle/>
          <a:p>
            <a:r>
              <a:rPr lang="en-US" sz="3200" b="1" dirty="0"/>
              <a:t>Guidelines for Drawing </a:t>
            </a:r>
            <a:r>
              <a:rPr lang="en-US" sz="3200" b="1" dirty="0" smtClean="0"/>
              <a:t>DFDs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chemeClr val="tx1"/>
                </a:solidFill>
              </a:rPr>
              <a:t>2. Consistency: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It is extent to which information </a:t>
            </a:r>
            <a:r>
              <a:rPr lang="en-US" dirty="0" smtClean="0">
                <a:solidFill>
                  <a:schemeClr val="tx1"/>
                </a:solidFill>
              </a:rPr>
              <a:t>contained on </a:t>
            </a:r>
            <a:r>
              <a:rPr lang="en-US" dirty="0">
                <a:solidFill>
                  <a:schemeClr val="tx1"/>
                </a:solidFill>
              </a:rPr>
              <a:t>one level of a set of nested DFDs is </a:t>
            </a:r>
            <a:r>
              <a:rPr lang="en-US" dirty="0" smtClean="0">
                <a:solidFill>
                  <a:schemeClr val="tx1"/>
                </a:solidFill>
              </a:rPr>
              <a:t>also included </a:t>
            </a:r>
            <a:r>
              <a:rPr lang="en-US" dirty="0">
                <a:solidFill>
                  <a:schemeClr val="tx1"/>
                </a:solidFill>
              </a:rPr>
              <a:t>on other levels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sz="600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Examples of inconsistency:</a:t>
            </a:r>
          </a:p>
          <a:p>
            <a:pPr lvl="1" algn="just"/>
            <a:r>
              <a:rPr lang="en-US" sz="2000" dirty="0">
                <a:solidFill>
                  <a:schemeClr val="tx1"/>
                </a:solidFill>
              </a:rPr>
              <a:t>level-1 diagram with no level-0 </a:t>
            </a:r>
            <a:r>
              <a:rPr lang="en-US" sz="2000" dirty="0" smtClean="0">
                <a:solidFill>
                  <a:schemeClr val="tx1"/>
                </a:solidFill>
              </a:rPr>
              <a:t>diagram</a:t>
            </a:r>
          </a:p>
          <a:p>
            <a:pPr lvl="1" algn="just"/>
            <a:endParaRPr lang="en-US" sz="600" dirty="0" smtClean="0">
              <a:solidFill>
                <a:schemeClr val="tx1"/>
              </a:solidFill>
            </a:endParaRPr>
          </a:p>
          <a:p>
            <a:pPr lvl="1" algn="just"/>
            <a:r>
              <a:rPr lang="en-US" sz="2000" dirty="0">
                <a:solidFill>
                  <a:schemeClr val="tx1"/>
                </a:solidFill>
              </a:rPr>
              <a:t>data flow that appears on a higher-level DFD but not on lower </a:t>
            </a:r>
            <a:r>
              <a:rPr lang="en-US" sz="2000" dirty="0" smtClean="0">
                <a:solidFill>
                  <a:schemeClr val="tx1"/>
                </a:solidFill>
              </a:rPr>
              <a:t>levels </a:t>
            </a:r>
            <a:r>
              <a:rPr lang="en-US" sz="2000" dirty="0">
                <a:solidFill>
                  <a:schemeClr val="tx1"/>
                </a:solidFill>
              </a:rPr>
              <a:t>(this’s also violation of </a:t>
            </a:r>
            <a:r>
              <a:rPr lang="en-US" sz="2000" dirty="0" smtClean="0">
                <a:solidFill>
                  <a:schemeClr val="tx1"/>
                </a:solidFill>
                <a:hlinkClick r:id="rId3" action="ppaction://hlinksldjump"/>
              </a:rPr>
              <a:t>balancing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lvl="1" algn="just"/>
            <a:endParaRPr lang="en-US" sz="600" dirty="0" smtClean="0">
              <a:solidFill>
                <a:schemeClr val="tx1"/>
              </a:solidFill>
            </a:endParaRPr>
          </a:p>
          <a:p>
            <a:pPr lvl="1" algn="just"/>
            <a:r>
              <a:rPr lang="en-US" sz="2000" dirty="0">
                <a:solidFill>
                  <a:schemeClr val="tx1"/>
                </a:solidFill>
              </a:rPr>
              <a:t>data </a:t>
            </a:r>
            <a:r>
              <a:rPr lang="en-US" sz="2000" dirty="0" smtClean="0">
                <a:solidFill>
                  <a:schemeClr val="tx1"/>
                </a:solidFill>
              </a:rPr>
              <a:t>flow attached </a:t>
            </a:r>
            <a:r>
              <a:rPr lang="en-US" sz="2000" dirty="0">
                <a:solidFill>
                  <a:schemeClr val="tx1"/>
                </a:solidFill>
              </a:rPr>
              <a:t>to one object on a lower-level diagram </a:t>
            </a:r>
            <a:r>
              <a:rPr lang="en-US" sz="2000" dirty="0" smtClean="0">
                <a:solidFill>
                  <a:schemeClr val="tx1"/>
                </a:solidFill>
              </a:rPr>
              <a:t>but </a:t>
            </a:r>
            <a:r>
              <a:rPr lang="en-US" sz="2000" dirty="0">
                <a:solidFill>
                  <a:schemeClr val="tx1"/>
                </a:solidFill>
              </a:rPr>
              <a:t>also attached to another </a:t>
            </a:r>
            <a:r>
              <a:rPr lang="en-US" sz="2000" dirty="0" smtClean="0">
                <a:solidFill>
                  <a:schemeClr val="tx1"/>
                </a:solidFill>
              </a:rPr>
              <a:t>object at </a:t>
            </a:r>
            <a:r>
              <a:rPr lang="en-US" sz="2000" dirty="0">
                <a:solidFill>
                  <a:schemeClr val="tx1"/>
                </a:solidFill>
              </a:rPr>
              <a:t>a higher </a:t>
            </a:r>
            <a:r>
              <a:rPr lang="en-US" sz="2000" dirty="0" smtClean="0">
                <a:solidFill>
                  <a:schemeClr val="tx1"/>
                </a:solidFill>
              </a:rPr>
              <a:t>level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e.g</a:t>
            </a:r>
            <a:r>
              <a:rPr lang="en-US" sz="2000" dirty="0">
                <a:solidFill>
                  <a:schemeClr val="tx1"/>
                </a:solidFill>
              </a:rPr>
              <a:t>. data flow named Payment, which serves as input </a:t>
            </a:r>
            <a:r>
              <a:rPr lang="en-US" sz="2000" dirty="0" smtClean="0">
                <a:solidFill>
                  <a:schemeClr val="tx1"/>
                </a:solidFill>
              </a:rPr>
              <a:t>to </a:t>
            </a:r>
            <a:r>
              <a:rPr lang="en-US" sz="2000" i="1" dirty="0" smtClean="0">
                <a:solidFill>
                  <a:schemeClr val="tx1"/>
                </a:solidFill>
              </a:rPr>
              <a:t>Process </a:t>
            </a:r>
            <a:r>
              <a:rPr lang="en-US" sz="2000" i="1" dirty="0">
                <a:solidFill>
                  <a:schemeClr val="tx1"/>
                </a:solidFill>
              </a:rPr>
              <a:t>1</a:t>
            </a:r>
            <a:r>
              <a:rPr lang="en-US" sz="2000" dirty="0">
                <a:solidFill>
                  <a:schemeClr val="tx1"/>
                </a:solidFill>
              </a:rPr>
              <a:t> on a level-0 DFD, appears as input to </a:t>
            </a:r>
            <a:r>
              <a:rPr lang="en-US" sz="2000" i="1" dirty="0">
                <a:solidFill>
                  <a:schemeClr val="tx1"/>
                </a:solidFill>
              </a:rPr>
              <a:t>Process 2.1</a:t>
            </a:r>
            <a:r>
              <a:rPr lang="en-US" sz="2000" dirty="0">
                <a:solidFill>
                  <a:schemeClr val="tx1"/>
                </a:solidFill>
              </a:rPr>
              <a:t> on a level-1 diagram </a:t>
            </a:r>
            <a:r>
              <a:rPr lang="en-US" sz="2000" dirty="0" smtClean="0">
                <a:solidFill>
                  <a:schemeClr val="tx1"/>
                </a:solidFill>
              </a:rPr>
              <a:t>for Process 2</a:t>
            </a:r>
          </a:p>
          <a:p>
            <a:pPr lvl="1" algn="just"/>
            <a:endParaRPr lang="en-US" sz="600" dirty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Note CASE tools can also be used to removed such </a:t>
            </a:r>
            <a:r>
              <a:rPr lang="en-US" dirty="0" smtClean="0">
                <a:solidFill>
                  <a:schemeClr val="tx1"/>
                </a:solidFill>
              </a:rPr>
              <a:t>inconsistencies*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168"/>
            <a:ext cx="8229600" cy="654032"/>
          </a:xfrm>
        </p:spPr>
        <p:txBody>
          <a:bodyPr>
            <a:noAutofit/>
          </a:bodyPr>
          <a:lstStyle/>
          <a:p>
            <a:r>
              <a:rPr lang="en-US" sz="3200" b="1" dirty="0"/>
              <a:t>Guidelines for Drawing </a:t>
            </a:r>
            <a:r>
              <a:rPr lang="en-US" sz="3200" b="1" dirty="0" smtClean="0"/>
              <a:t>DFDs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chemeClr val="tx1"/>
                </a:solidFill>
              </a:rPr>
              <a:t>3</a:t>
            </a:r>
            <a:r>
              <a:rPr lang="en-US" b="1" dirty="0">
                <a:solidFill>
                  <a:schemeClr val="tx1"/>
                </a:solidFill>
              </a:rPr>
              <a:t>. Timing considerations: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DFDs do not do a very good job of representing time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sz="1000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There </a:t>
            </a: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i="1" dirty="0" smtClean="0">
                <a:solidFill>
                  <a:schemeClr val="tx1"/>
                </a:solidFill>
              </a:rPr>
              <a:t>no indication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whether a data flow occurs constantly in real time, once per </a:t>
            </a:r>
            <a:r>
              <a:rPr lang="en-US" dirty="0" smtClean="0">
                <a:solidFill>
                  <a:schemeClr val="tx1"/>
                </a:solidFill>
              </a:rPr>
              <a:t>week, etc.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Also, there is </a:t>
            </a:r>
            <a:r>
              <a:rPr lang="en-US" dirty="0">
                <a:solidFill>
                  <a:schemeClr val="tx1"/>
                </a:solidFill>
              </a:rPr>
              <a:t>no indication of when a system would run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sym typeface="Symbol"/>
              </a:rPr>
              <a:t> </a:t>
            </a:r>
            <a:r>
              <a:rPr lang="en-US" dirty="0">
                <a:solidFill>
                  <a:schemeClr val="tx1"/>
                </a:solidFill>
              </a:rPr>
              <a:t>you should draw </a:t>
            </a:r>
            <a:r>
              <a:rPr lang="en-US" dirty="0" smtClean="0">
                <a:solidFill>
                  <a:schemeClr val="tx1"/>
                </a:solidFill>
              </a:rPr>
              <a:t>DFDs </a:t>
            </a:r>
            <a:r>
              <a:rPr lang="en-US" dirty="0">
                <a:solidFill>
                  <a:schemeClr val="tx1"/>
                </a:solidFill>
              </a:rPr>
              <a:t>as if the system you are modeling has </a:t>
            </a:r>
            <a:r>
              <a:rPr lang="en-US" i="1" dirty="0">
                <a:solidFill>
                  <a:schemeClr val="tx1"/>
                </a:solidFill>
              </a:rPr>
              <a:t>never started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smtClean="0">
                <a:solidFill>
                  <a:schemeClr val="tx1"/>
                </a:solidFill>
              </a:rPr>
              <a:t>will </a:t>
            </a:r>
            <a:r>
              <a:rPr lang="en-US" i="1" dirty="0" smtClean="0">
                <a:solidFill>
                  <a:schemeClr val="tx1"/>
                </a:solidFill>
              </a:rPr>
              <a:t>never stop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(i.e. </a:t>
            </a:r>
            <a:r>
              <a:rPr lang="en-US" i="1" dirty="0" smtClean="0">
                <a:solidFill>
                  <a:schemeClr val="tx1"/>
                </a:solidFill>
              </a:rPr>
              <a:t>timeless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168"/>
            <a:ext cx="8229600" cy="654032"/>
          </a:xfrm>
        </p:spPr>
        <p:txBody>
          <a:bodyPr>
            <a:noAutofit/>
          </a:bodyPr>
          <a:lstStyle/>
          <a:p>
            <a:r>
              <a:rPr lang="en-US" sz="3200" b="1" dirty="0"/>
              <a:t>Guidelines for Drawing </a:t>
            </a:r>
            <a:r>
              <a:rPr lang="en-US" sz="3200" b="1" dirty="0" smtClean="0"/>
              <a:t>DFDs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chemeClr val="tx1"/>
                </a:solidFill>
              </a:rPr>
              <a:t>4</a:t>
            </a:r>
            <a:r>
              <a:rPr lang="en-US" b="1" dirty="0">
                <a:solidFill>
                  <a:schemeClr val="tx1"/>
                </a:solidFill>
              </a:rPr>
              <a:t>. Iterative nature of drawing DFDs: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First </a:t>
            </a:r>
            <a:r>
              <a:rPr lang="en-US" dirty="0">
                <a:solidFill>
                  <a:schemeClr val="tx1"/>
                </a:solidFill>
              </a:rPr>
              <a:t>DFD you draw will rarely capture perfectly the </a:t>
            </a:r>
            <a:r>
              <a:rPr lang="en-US" dirty="0" smtClean="0">
                <a:solidFill>
                  <a:schemeClr val="tx1"/>
                </a:solidFill>
              </a:rPr>
              <a:t>system you </a:t>
            </a: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dirty="0" smtClean="0">
                <a:solidFill>
                  <a:schemeClr val="tx1"/>
                </a:solidFill>
              </a:rPr>
              <a:t>modeling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sym typeface="Symbol"/>
              </a:rPr>
              <a:t> </a:t>
            </a:r>
            <a:r>
              <a:rPr lang="en-US" dirty="0" smtClean="0">
                <a:solidFill>
                  <a:schemeClr val="tx1"/>
                </a:solidFill>
              </a:rPr>
              <a:t>you </a:t>
            </a:r>
            <a:r>
              <a:rPr lang="en-US" dirty="0">
                <a:solidFill>
                  <a:schemeClr val="tx1"/>
                </a:solidFill>
              </a:rPr>
              <a:t>should </a:t>
            </a:r>
            <a:r>
              <a:rPr lang="en-US" dirty="0" smtClean="0">
                <a:solidFill>
                  <a:schemeClr val="tx1"/>
                </a:solidFill>
              </a:rPr>
              <a:t>be </a:t>
            </a:r>
            <a:r>
              <a:rPr lang="en-US" dirty="0">
                <a:solidFill>
                  <a:schemeClr val="tx1"/>
                </a:solidFill>
              </a:rPr>
              <a:t>willing </a:t>
            </a:r>
            <a:r>
              <a:rPr lang="en-US" dirty="0" smtClean="0">
                <a:solidFill>
                  <a:schemeClr val="tx1"/>
                </a:solidFill>
              </a:rPr>
              <a:t>to revise/repeat </a:t>
            </a:r>
            <a:r>
              <a:rPr lang="en-US" dirty="0">
                <a:solidFill>
                  <a:schemeClr val="tx1"/>
                </a:solidFill>
              </a:rPr>
              <a:t>DFDs several </a:t>
            </a:r>
            <a:r>
              <a:rPr lang="en-US" dirty="0" smtClean="0">
                <a:solidFill>
                  <a:schemeClr val="tx1"/>
                </a:solidFill>
              </a:rPr>
              <a:t>times (i.e. in an iterative fashion)</a:t>
            </a:r>
          </a:p>
          <a:p>
            <a:pPr algn="just"/>
            <a:endParaRPr lang="en-US" sz="1000" dirty="0" smtClean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With each </a:t>
            </a:r>
            <a:r>
              <a:rPr lang="en-US" dirty="0" smtClean="0">
                <a:solidFill>
                  <a:schemeClr val="tx1"/>
                </a:solidFill>
              </a:rPr>
              <a:t>attempt, </a:t>
            </a:r>
            <a:r>
              <a:rPr lang="en-US" dirty="0">
                <a:solidFill>
                  <a:schemeClr val="tx1"/>
                </a:solidFill>
              </a:rPr>
              <a:t>you will come closer to a </a:t>
            </a:r>
            <a:r>
              <a:rPr lang="en-US" dirty="0" smtClean="0">
                <a:solidFill>
                  <a:schemeClr val="tx1"/>
                </a:solidFill>
              </a:rPr>
              <a:t>good approximation </a:t>
            </a:r>
            <a:r>
              <a:rPr lang="en-US" dirty="0">
                <a:solidFill>
                  <a:schemeClr val="tx1"/>
                </a:solidFill>
              </a:rPr>
              <a:t>of the </a:t>
            </a:r>
            <a:r>
              <a:rPr lang="en-US" dirty="0" smtClean="0">
                <a:solidFill>
                  <a:schemeClr val="tx1"/>
                </a:solidFill>
              </a:rPr>
              <a:t>system you are modeling</a:t>
            </a:r>
          </a:p>
          <a:p>
            <a:pPr algn="just"/>
            <a:endParaRPr lang="en-US" sz="1000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It </a:t>
            </a:r>
            <a:r>
              <a:rPr lang="en-US" dirty="0">
                <a:solidFill>
                  <a:schemeClr val="tx1"/>
                </a:solidFill>
              </a:rPr>
              <a:t>should take you </a:t>
            </a:r>
            <a:r>
              <a:rPr lang="en-US" dirty="0" smtClean="0">
                <a:solidFill>
                  <a:schemeClr val="tx1"/>
                </a:solidFill>
              </a:rPr>
              <a:t>~3 </a:t>
            </a:r>
            <a:r>
              <a:rPr lang="en-US" dirty="0">
                <a:solidFill>
                  <a:schemeClr val="tx1"/>
                </a:solidFill>
              </a:rPr>
              <a:t>revisions for each </a:t>
            </a:r>
            <a:r>
              <a:rPr lang="en-US" dirty="0" smtClean="0">
                <a:solidFill>
                  <a:schemeClr val="tx1"/>
                </a:solidFill>
              </a:rPr>
              <a:t>DFD you draw</a:t>
            </a:r>
          </a:p>
          <a:p>
            <a:pPr algn="just"/>
            <a:endParaRPr lang="en-US" sz="1000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Note, CASE </a:t>
            </a:r>
            <a:r>
              <a:rPr lang="en-US" dirty="0">
                <a:solidFill>
                  <a:schemeClr val="tx1"/>
                </a:solidFill>
              </a:rPr>
              <a:t>tools make revising </a:t>
            </a:r>
            <a:r>
              <a:rPr lang="en-US" dirty="0" smtClean="0">
                <a:solidFill>
                  <a:schemeClr val="tx1"/>
                </a:solidFill>
              </a:rPr>
              <a:t>drawings much easier (than </a:t>
            </a:r>
            <a:r>
              <a:rPr lang="en-US" dirty="0">
                <a:solidFill>
                  <a:schemeClr val="tx1"/>
                </a:solidFill>
              </a:rPr>
              <a:t>manual </a:t>
            </a:r>
            <a:r>
              <a:rPr lang="en-US" dirty="0" smtClean="0">
                <a:solidFill>
                  <a:schemeClr val="tx1"/>
                </a:solidFill>
              </a:rPr>
              <a:t>drawing)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168"/>
            <a:ext cx="8229600" cy="654032"/>
          </a:xfrm>
        </p:spPr>
        <p:txBody>
          <a:bodyPr>
            <a:noAutofit/>
          </a:bodyPr>
          <a:lstStyle/>
          <a:p>
            <a:r>
              <a:rPr lang="en-US" sz="3200" b="1" dirty="0"/>
              <a:t>Guidelines for Drawing </a:t>
            </a:r>
            <a:r>
              <a:rPr lang="en-US" sz="3200" b="1" dirty="0" smtClean="0"/>
              <a:t>DFDs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chemeClr val="tx1"/>
                </a:solidFill>
              </a:rPr>
              <a:t>5</a:t>
            </a:r>
            <a:r>
              <a:rPr lang="en-US" b="1" dirty="0">
                <a:solidFill>
                  <a:schemeClr val="tx1"/>
                </a:solidFill>
              </a:rPr>
              <a:t>. Primitive DFDs: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difficult decision when </a:t>
            </a:r>
            <a:r>
              <a:rPr lang="en-US" dirty="0" smtClean="0">
                <a:solidFill>
                  <a:schemeClr val="tx1"/>
                </a:solidFill>
              </a:rPr>
              <a:t>drawing DFDs is: </a:t>
            </a:r>
            <a:r>
              <a:rPr lang="en-US" dirty="0">
                <a:solidFill>
                  <a:schemeClr val="tx1"/>
                </a:solidFill>
              </a:rPr>
              <a:t>when to stop decomposing </a:t>
            </a:r>
            <a:r>
              <a:rPr lang="en-US" dirty="0" smtClean="0">
                <a:solidFill>
                  <a:schemeClr val="tx1"/>
                </a:solidFill>
              </a:rPr>
              <a:t>processes? i.e. how to determine if you have reached the </a:t>
            </a:r>
            <a:r>
              <a:rPr lang="en-US" i="1" dirty="0" smtClean="0">
                <a:solidFill>
                  <a:schemeClr val="tx1"/>
                </a:solidFill>
              </a:rPr>
              <a:t>lowest logical level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sz="1000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Complete </a:t>
            </a:r>
            <a:r>
              <a:rPr lang="en-US" dirty="0">
                <a:solidFill>
                  <a:schemeClr val="tx1"/>
                </a:solidFill>
              </a:rPr>
              <a:t>sets of DFDs </a:t>
            </a:r>
            <a:r>
              <a:rPr lang="en-US" dirty="0" smtClean="0">
                <a:solidFill>
                  <a:schemeClr val="tx1"/>
                </a:solidFill>
              </a:rPr>
              <a:t>should extend </a:t>
            </a:r>
            <a:r>
              <a:rPr lang="en-US" dirty="0">
                <a:solidFill>
                  <a:schemeClr val="tx1"/>
                </a:solidFill>
              </a:rPr>
              <a:t>to the primitive </a:t>
            </a:r>
            <a:r>
              <a:rPr lang="en-US" dirty="0" smtClean="0">
                <a:solidFill>
                  <a:schemeClr val="tx1"/>
                </a:solidFill>
              </a:rPr>
              <a:t>level (i.e. lowest </a:t>
            </a:r>
            <a:r>
              <a:rPr lang="en-US" dirty="0">
                <a:solidFill>
                  <a:schemeClr val="tx1"/>
                </a:solidFill>
              </a:rPr>
              <a:t>level of decomposition for </a:t>
            </a:r>
            <a:r>
              <a:rPr lang="en-US" dirty="0" smtClean="0">
                <a:solidFill>
                  <a:schemeClr val="tx1"/>
                </a:solidFill>
              </a:rPr>
              <a:t>a DFD)</a:t>
            </a:r>
          </a:p>
          <a:p>
            <a:pPr lvl="1" algn="just"/>
            <a:r>
              <a:rPr lang="en-US" sz="2400" dirty="0" smtClean="0">
                <a:solidFill>
                  <a:schemeClr val="tx1"/>
                </a:solidFill>
              </a:rPr>
              <a:t>where </a:t>
            </a:r>
            <a:r>
              <a:rPr lang="en-US" sz="2400" dirty="0">
                <a:solidFill>
                  <a:schemeClr val="tx1"/>
                </a:solidFill>
              </a:rPr>
              <a:t>every component </a:t>
            </a:r>
            <a:r>
              <a:rPr lang="en-US" sz="2400" dirty="0" smtClean="0">
                <a:solidFill>
                  <a:schemeClr val="tx1"/>
                </a:solidFill>
              </a:rPr>
              <a:t>reflects certain </a:t>
            </a:r>
            <a:r>
              <a:rPr lang="en-US" sz="2400" i="1" dirty="0">
                <a:solidFill>
                  <a:schemeClr val="tx1"/>
                </a:solidFill>
              </a:rPr>
              <a:t>irreducible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properties</a:t>
            </a:r>
          </a:p>
          <a:p>
            <a:pPr lvl="1" algn="just"/>
            <a:r>
              <a:rPr lang="en-US" sz="2400" dirty="0" smtClean="0">
                <a:solidFill>
                  <a:schemeClr val="tx1"/>
                </a:solidFill>
              </a:rPr>
              <a:t>e.g. process represents </a:t>
            </a:r>
            <a:r>
              <a:rPr lang="en-US" sz="2400" dirty="0">
                <a:solidFill>
                  <a:schemeClr val="tx1"/>
                </a:solidFill>
              </a:rPr>
              <a:t>a single database </a:t>
            </a:r>
            <a:r>
              <a:rPr lang="en-US" sz="2400" dirty="0" smtClean="0">
                <a:solidFill>
                  <a:schemeClr val="tx1"/>
                </a:solidFill>
              </a:rPr>
              <a:t>operation </a:t>
            </a:r>
            <a:r>
              <a:rPr lang="en-US" sz="2400" dirty="0">
                <a:solidFill>
                  <a:schemeClr val="tx1"/>
                </a:solidFill>
              </a:rPr>
              <a:t>(e.g. </a:t>
            </a:r>
            <a:r>
              <a:rPr lang="en-US" sz="2400" dirty="0">
                <a:solidFill>
                  <a:schemeClr val="tx1"/>
                </a:solidFill>
                <a:hlinkClick r:id="rId3" action="ppaction://hlinksldjump"/>
              </a:rPr>
              <a:t>retrieve</a:t>
            </a:r>
            <a:r>
              <a:rPr lang="en-US" sz="2400" dirty="0">
                <a:solidFill>
                  <a:schemeClr val="tx1"/>
                </a:solidFill>
              </a:rPr>
              <a:t>, update, create, delete, or </a:t>
            </a:r>
            <a:r>
              <a:rPr lang="en-US" sz="2400" dirty="0" smtClean="0">
                <a:solidFill>
                  <a:schemeClr val="tx1"/>
                </a:solidFill>
              </a:rPr>
              <a:t>read) and</a:t>
            </a:r>
          </a:p>
          <a:p>
            <a:pPr lvl="1" algn="just"/>
            <a:r>
              <a:rPr lang="en-US" sz="2400" dirty="0" smtClean="0">
                <a:solidFill>
                  <a:schemeClr val="tx1"/>
                </a:solidFill>
              </a:rPr>
              <a:t>every data </a:t>
            </a:r>
            <a:r>
              <a:rPr lang="en-US" sz="2400" dirty="0">
                <a:solidFill>
                  <a:schemeClr val="tx1"/>
                </a:solidFill>
              </a:rPr>
              <a:t>store </a:t>
            </a:r>
            <a:r>
              <a:rPr lang="en-US" sz="2400" dirty="0" smtClean="0">
                <a:solidFill>
                  <a:schemeClr val="tx1"/>
                </a:solidFill>
              </a:rPr>
              <a:t>(e.g. customer, employee</a:t>
            </a:r>
            <a:r>
              <a:rPr lang="en-US" sz="2400" dirty="0">
                <a:solidFill>
                  <a:schemeClr val="tx1"/>
                </a:solidFill>
              </a:rPr>
              <a:t>, product, </a:t>
            </a:r>
            <a:r>
              <a:rPr lang="en-US" sz="2400" dirty="0" smtClean="0">
                <a:solidFill>
                  <a:schemeClr val="tx1"/>
                </a:solidFill>
              </a:rPr>
              <a:t>order</a:t>
            </a:r>
            <a:r>
              <a:rPr lang="en-US" sz="2400" dirty="0">
                <a:solidFill>
                  <a:schemeClr val="tx1"/>
                </a:solidFill>
              </a:rPr>
              <a:t>) represents data about a single entity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86800" cy="792162"/>
          </a:xfrm>
        </p:spPr>
        <p:txBody>
          <a:bodyPr>
            <a:noAutofit/>
          </a:bodyPr>
          <a:lstStyle/>
          <a:p>
            <a:r>
              <a:rPr lang="en-US" sz="3200" b="1" dirty="0"/>
              <a:t>Videos to Watch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is DFD? Data Flow Diagram Symbols and More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  <a:hlinkClick r:id="rId3"/>
              </a:rPr>
              <a:t/>
            </a:r>
            <a:br>
              <a:rPr lang="en-US" b="1" dirty="0">
                <a:solidFill>
                  <a:schemeClr val="tx1"/>
                </a:solidFill>
                <a:hlinkClick r:id="rId3"/>
              </a:rPr>
            </a:br>
            <a:r>
              <a:rPr lang="en-US" b="1" dirty="0">
                <a:solidFill>
                  <a:schemeClr val="tx1"/>
                </a:solidFill>
                <a:hlinkClick r:id="rId3"/>
              </a:rPr>
              <a:t>https://youtu.be/6VGTvgaJllM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How to Draw Data Flow Diagram?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  <a:hlinkClick r:id="rId4"/>
              </a:rPr>
              <a:t>https://youtu.be/ztZsEI6C-mI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DFD Diagram 0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  <a:hlinkClick r:id="rId5"/>
              </a:rPr>
              <a:t>https://youtu.be/Ik85hZkyYPA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32952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86800" cy="792162"/>
          </a:xfrm>
        </p:spPr>
        <p:txBody>
          <a:bodyPr>
            <a:noAutofit/>
          </a:bodyPr>
          <a:lstStyle/>
          <a:p>
            <a:r>
              <a:rPr lang="en-US" sz="3200" b="1" dirty="0"/>
              <a:t>Sources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Modern Systems Analysis and Design</a:t>
            </a:r>
            <a:r>
              <a:rPr lang="en-US" dirty="0">
                <a:solidFill>
                  <a:schemeClr val="tx1"/>
                </a:solidFill>
              </a:rPr>
              <a:t>. Joseph S. </a:t>
            </a:r>
            <a:r>
              <a:rPr lang="en-US" dirty="0" err="1">
                <a:solidFill>
                  <a:schemeClr val="tx1"/>
                </a:solidFill>
              </a:rPr>
              <a:t>Valacich</a:t>
            </a:r>
            <a:r>
              <a:rPr lang="en-US" dirty="0">
                <a:solidFill>
                  <a:schemeClr val="tx1"/>
                </a:solidFill>
              </a:rPr>
              <a:t> and Joey F. George. Pearson. Eighth Ed. 2017. Chapter 7.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Design of Industrial Information Systems</a:t>
            </a:r>
            <a:r>
              <a:rPr lang="en-US" dirty="0">
                <a:solidFill>
                  <a:schemeClr val="tx1"/>
                </a:solidFill>
              </a:rPr>
              <a:t>. Thomas Boucher, and Ali </a:t>
            </a:r>
            <a:r>
              <a:rPr lang="en-US" dirty="0" err="1">
                <a:solidFill>
                  <a:schemeClr val="tx1"/>
                </a:solidFill>
              </a:rPr>
              <a:t>Yalcin</a:t>
            </a:r>
            <a:r>
              <a:rPr lang="en-US" dirty="0">
                <a:solidFill>
                  <a:schemeClr val="tx1"/>
                </a:solidFill>
              </a:rPr>
              <a:t>. Academic Press. First Ed. 2006. Chapter 4.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326-AFAE-4236-83EB-1396E33F6E1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IE462     </a:t>
            </a:r>
          </a:p>
        </p:txBody>
      </p:sp>
    </p:spTree>
    <p:extLst>
      <p:ext uri="{BB962C8B-B14F-4D97-AF65-F5344CB8AC3E}">
        <p14:creationId xmlns:p14="http://schemas.microsoft.com/office/powerpoint/2010/main" val="18164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4032"/>
          </a:xfrm>
        </p:spPr>
        <p:txBody>
          <a:bodyPr>
            <a:noAutofit/>
          </a:bodyPr>
          <a:lstStyle/>
          <a:p>
            <a:r>
              <a:rPr lang="en-US" sz="3200" b="1" dirty="0"/>
              <a:t>Developing DFDs: Context Diagram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66760"/>
            <a:ext cx="8777318" cy="5486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tx1"/>
                </a:solidFill>
              </a:rPr>
              <a:t>Context Diagram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DFDs follow the same principles of hierarchic decomposition as IDEF0; highest level diagram is called the </a:t>
            </a:r>
            <a:r>
              <a:rPr lang="en-US" b="1" dirty="0">
                <a:solidFill>
                  <a:schemeClr val="tx1"/>
                </a:solidFill>
              </a:rPr>
              <a:t>context diagram</a:t>
            </a:r>
          </a:p>
          <a:p>
            <a:pPr algn="just"/>
            <a:endParaRPr lang="en-US" sz="2000" b="1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Context diagram includes </a:t>
            </a:r>
            <a:r>
              <a:rPr lang="en-US" i="1" dirty="0">
                <a:solidFill>
                  <a:schemeClr val="tx1"/>
                </a:solidFill>
              </a:rPr>
              <a:t>overall process </a:t>
            </a:r>
            <a:r>
              <a:rPr lang="en-US" dirty="0">
                <a:solidFill>
                  <a:schemeClr val="tx1"/>
                </a:solidFill>
              </a:rPr>
              <a:t>(i.e. scope of the system)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sources and sinks</a:t>
            </a:r>
            <a:r>
              <a:rPr lang="en-US" dirty="0">
                <a:solidFill>
                  <a:schemeClr val="tx1"/>
                </a:solidFill>
              </a:rPr>
              <a:t> that interact with the overall process, showing: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system boundaries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external entities that interact with the system (sources/sinks)</a:t>
            </a:r>
          </a:p>
          <a:p>
            <a:pPr lvl="1"/>
            <a:r>
              <a:rPr lang="en-US" sz="2000" i="1" dirty="0">
                <a:solidFill>
                  <a:schemeClr val="tx1"/>
                </a:solidFill>
              </a:rPr>
              <a:t>major</a:t>
            </a:r>
            <a:r>
              <a:rPr lang="en-US" sz="2000" dirty="0">
                <a:solidFill>
                  <a:schemeClr val="tx1"/>
                </a:solidFill>
              </a:rPr>
              <a:t> information flows between the entities and the system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9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606"/>
            <a:ext cx="8229600" cy="582594"/>
          </a:xfrm>
        </p:spPr>
        <p:txBody>
          <a:bodyPr>
            <a:noAutofit/>
          </a:bodyPr>
          <a:lstStyle/>
          <a:p>
            <a:r>
              <a:rPr lang="en-US" sz="3200" b="1" dirty="0"/>
              <a:t>Developing DFDs: Context Diagram (cont.)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chemeClr val="tx1"/>
                </a:solidFill>
              </a:rPr>
              <a:t>Context Diagram </a:t>
            </a:r>
            <a:r>
              <a:rPr lang="en-US" dirty="0">
                <a:solidFill>
                  <a:schemeClr val="tx1"/>
                </a:solidFill>
              </a:rPr>
              <a:t>(cont.)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Context diagram consists of only </a:t>
            </a:r>
            <a:r>
              <a:rPr lang="en-US" i="1" dirty="0">
                <a:solidFill>
                  <a:schemeClr val="tx1"/>
                </a:solidFill>
              </a:rPr>
              <a:t>one process</a:t>
            </a:r>
            <a:r>
              <a:rPr lang="en-US" dirty="0">
                <a:solidFill>
                  <a:schemeClr val="tx1"/>
                </a:solidFill>
              </a:rPr>
              <a:t> symbol (labeled 0), and </a:t>
            </a:r>
            <a:r>
              <a:rPr lang="en-US" i="1" dirty="0">
                <a:solidFill>
                  <a:schemeClr val="tx1"/>
                </a:solidFill>
              </a:rPr>
              <a:t>no data stores</a:t>
            </a:r>
            <a:r>
              <a:rPr lang="en-US" dirty="0">
                <a:solidFill>
                  <a:schemeClr val="tx1"/>
                </a:solidFill>
              </a:rPr>
              <a:t> are shown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It is decomposed into a first-level diagram (level-0 diagram) that shows more details of the process and data flow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  <a:p>
            <a:pPr lvl="1" algn="l" rtl="0"/>
            <a:endParaRPr lang="en-US" dirty="0">
              <a:solidFill>
                <a:schemeClr val="tx1"/>
              </a:solidFill>
            </a:endParaRPr>
          </a:p>
          <a:p>
            <a:pPr algn="l" rtl="0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2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168"/>
            <a:ext cx="8229600" cy="654032"/>
          </a:xfrm>
        </p:spPr>
        <p:txBody>
          <a:bodyPr>
            <a:noAutofit/>
          </a:bodyPr>
          <a:lstStyle/>
          <a:p>
            <a:r>
              <a:rPr lang="en-US" sz="3200" b="1" dirty="0"/>
              <a:t>Developing DFDs: Context Diagram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tx1"/>
                </a:solidFill>
              </a:rPr>
              <a:t>Context Diagram </a:t>
            </a:r>
            <a:r>
              <a:rPr lang="en-US" dirty="0">
                <a:solidFill>
                  <a:schemeClr val="tx1"/>
                </a:solidFill>
              </a:rPr>
              <a:t>(cont.)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The boundary relationships of the context level are maintained at </a:t>
            </a:r>
            <a:r>
              <a:rPr lang="en-US" i="1" dirty="0">
                <a:solidFill>
                  <a:schemeClr val="tx1"/>
                </a:solidFill>
              </a:rPr>
              <a:t>each successive level</a:t>
            </a:r>
            <a:r>
              <a:rPr lang="en-US" dirty="0">
                <a:solidFill>
                  <a:schemeClr val="tx1"/>
                </a:solidFill>
              </a:rPr>
              <a:t> of decomposition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Therefore, data flows from sources and to sinks that appear at the context level also appear at the first level of decomposition (this is called Level-0 DFD)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Decomposition explores greater levels of detail, so data stores not represented at the context level may be introduced (e.g. filing cabinet, local to sub-system)</a:t>
            </a:r>
          </a:p>
          <a:p>
            <a:pPr algn="just"/>
            <a:endParaRPr lang="en-US" sz="1000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In general, decomposition should be carried out to the degree necessary for the analyst to </a:t>
            </a:r>
            <a:r>
              <a:rPr lang="en-US" i="1" dirty="0">
                <a:solidFill>
                  <a:schemeClr val="tx1"/>
                </a:solidFill>
              </a:rPr>
              <a:t>understand the details</a:t>
            </a:r>
            <a:r>
              <a:rPr lang="en-US" dirty="0">
                <a:solidFill>
                  <a:schemeClr val="tx1"/>
                </a:solidFill>
              </a:rPr>
              <a:t> of the functions and data flows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2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95348"/>
          </a:xfrm>
        </p:spPr>
        <p:txBody>
          <a:bodyPr/>
          <a:lstStyle/>
          <a:p>
            <a:r>
              <a:rPr lang="en-US" sz="3200" b="1" dirty="0"/>
              <a:t>Developing DFDs: Context Diagram (cont.)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Context Diagram </a:t>
            </a:r>
            <a:r>
              <a:rPr lang="en-US" dirty="0">
                <a:solidFill>
                  <a:schemeClr val="tx1"/>
                </a:solidFill>
              </a:rPr>
              <a:t>(cont.)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e.g. see below context diagram for food ordering system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435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847969"/>
            <a:ext cx="24765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2733956" cy="48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4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95348"/>
          </a:xfrm>
        </p:spPr>
        <p:txBody>
          <a:bodyPr/>
          <a:lstStyle/>
          <a:p>
            <a:r>
              <a:rPr lang="en-US" sz="3200" b="1" dirty="0"/>
              <a:t>Developing DFDs: Context Diagram (cont.)</a:t>
            </a:r>
            <a:endParaRPr lang="ar-S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hlinkClick r:id="rId3" action="ppaction://hlinksldjump"/>
              </a:rPr>
              <a:t>Context Diagram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(cont.)</a:t>
            </a:r>
          </a:p>
          <a:p>
            <a:r>
              <a:rPr lang="en-US" dirty="0">
                <a:solidFill>
                  <a:schemeClr val="tx1"/>
                </a:solidFill>
              </a:rPr>
              <a:t>Restaurant uses an IS to enable it to: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takes customer orders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send orders to the kitchen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monitors goods sold and inventory, and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generate reports for management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Note how context diagram contains: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only </a:t>
            </a:r>
            <a:r>
              <a:rPr lang="en-US" sz="2000" i="1" dirty="0">
                <a:solidFill>
                  <a:schemeClr val="tx1"/>
                </a:solidFill>
              </a:rPr>
              <a:t>one</a:t>
            </a:r>
            <a:r>
              <a:rPr lang="en-US" sz="2000" dirty="0">
                <a:solidFill>
                  <a:schemeClr val="tx1"/>
                </a:solidFill>
              </a:rPr>
              <a:t> process (labeled 0, representing entire system)</a:t>
            </a:r>
          </a:p>
          <a:p>
            <a:pPr lvl="1"/>
            <a:r>
              <a:rPr lang="en-US" sz="2000" i="1" dirty="0">
                <a:solidFill>
                  <a:schemeClr val="tx1"/>
                </a:solidFill>
              </a:rPr>
              <a:t>no</a:t>
            </a:r>
            <a:r>
              <a:rPr lang="en-US" sz="2000" dirty="0">
                <a:solidFill>
                  <a:schemeClr val="tx1"/>
                </a:solidFill>
              </a:rPr>
              <a:t> data stores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(don’t appear on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context diagram)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four data flows, and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three sources/sinks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(environmental boundaries)</a:t>
            </a:r>
          </a:p>
          <a:p>
            <a:endParaRPr lang="ar-SA" sz="2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CB25-BC2F-427E-BC6C-CC42D844B27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83227"/>
            <a:ext cx="4038600" cy="192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95454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15309</TotalTime>
  <Words>2684</Words>
  <Application>Microsoft Office PowerPoint</Application>
  <PresentationFormat>On-screen Show (4:3)</PresentationFormat>
  <Paragraphs>370</Paragraphs>
  <Slides>49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2_Concourse</vt:lpstr>
      <vt:lpstr>9_Concourse</vt:lpstr>
      <vt:lpstr>Executive</vt:lpstr>
      <vt:lpstr>King Saud University   College of Engineering  IE – 462: “Industrial Information Systems”  Fall – 2018 (1st Sem. 1439-40H)</vt:lpstr>
      <vt:lpstr>Lesson Overview</vt:lpstr>
      <vt:lpstr>PowerPoint Presentation</vt:lpstr>
      <vt:lpstr>Functional Decomposition</vt:lpstr>
      <vt:lpstr>Developing DFDs: Context Diagram</vt:lpstr>
      <vt:lpstr>Developing DFDs: Context Diagram (cont.)</vt:lpstr>
      <vt:lpstr>Developing DFDs: Context Diagram (cont.)</vt:lpstr>
      <vt:lpstr>Developing DFDs: Context Diagram (cont.)</vt:lpstr>
      <vt:lpstr>Developing DFDs: Context Diagram (cont.)</vt:lpstr>
      <vt:lpstr>PowerPoint Presentation</vt:lpstr>
      <vt:lpstr>Developing DFDs: Level 0</vt:lpstr>
      <vt:lpstr>PowerPoint Presentation</vt:lpstr>
      <vt:lpstr>Developing DFDs: Context Diagram (cont.)</vt:lpstr>
      <vt:lpstr>Developing DFDs: Context Diagram (cont.)</vt:lpstr>
      <vt:lpstr>PowerPoint Presentation</vt:lpstr>
      <vt:lpstr>Data Flow Diagramming Rules</vt:lpstr>
      <vt:lpstr>PowerPoint Presentation</vt:lpstr>
      <vt:lpstr>Data Flow Diagramming Rules - cont.</vt:lpstr>
      <vt:lpstr>PowerPoint Presentation</vt:lpstr>
      <vt:lpstr>Data Flow Diagramming Rules - cont.</vt:lpstr>
      <vt:lpstr>PowerPoint Presentation</vt:lpstr>
      <vt:lpstr>PowerPoint Presentation</vt:lpstr>
      <vt:lpstr>PowerPoint Presentation</vt:lpstr>
      <vt:lpstr>Developing DFDs: Level 1</vt:lpstr>
      <vt:lpstr>Developing DFDs: Level 1</vt:lpstr>
      <vt:lpstr>PowerPoint Presentation</vt:lpstr>
      <vt:lpstr>Developing DFDs: Level 1</vt:lpstr>
      <vt:lpstr>PowerPoint Presentation</vt:lpstr>
      <vt:lpstr>Developing DFDs: Level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Balancing DFDs</vt:lpstr>
      <vt:lpstr>Balancing DFDs (cont.)</vt:lpstr>
      <vt:lpstr>Balancing DFDs (cont.)</vt:lpstr>
      <vt:lpstr>Balancing DFDs (cont.)</vt:lpstr>
      <vt:lpstr>Balancing DFDs (cont.)</vt:lpstr>
      <vt:lpstr>Balancing DFDs (cont.)</vt:lpstr>
      <vt:lpstr>PowerPoint Presentation</vt:lpstr>
      <vt:lpstr>Guidelines for Drawing DFDs</vt:lpstr>
      <vt:lpstr>Guidelines for Drawing DFDs (cont.)</vt:lpstr>
      <vt:lpstr>Guidelines for Drawing DFDs (cont.)</vt:lpstr>
      <vt:lpstr>Guidelines for Drawing DFDs (cont.)</vt:lpstr>
      <vt:lpstr>Guidelines for Drawing DFDs (cont.)</vt:lpstr>
      <vt:lpstr>Guidelines for Drawing DFDs (cont.)</vt:lpstr>
      <vt:lpstr>Videos to Watch</vt:lpstr>
      <vt:lpstr>Sources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1482</cp:revision>
  <dcterms:created xsi:type="dcterms:W3CDTF">2008-11-10T19:40:45Z</dcterms:created>
  <dcterms:modified xsi:type="dcterms:W3CDTF">2018-10-29T22:28:17Z</dcterms:modified>
</cp:coreProperties>
</file>