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4"/>
  </p:sldMasterIdLst>
  <p:notesMasterIdLst>
    <p:notesMasterId r:id="rId25"/>
  </p:notesMasterIdLst>
  <p:sldIdLst>
    <p:sldId id="256" r:id="rId5"/>
    <p:sldId id="258" r:id="rId6"/>
    <p:sldId id="269" r:id="rId7"/>
    <p:sldId id="259" r:id="rId8"/>
    <p:sldId id="270" r:id="rId9"/>
    <p:sldId id="260" r:id="rId10"/>
    <p:sldId id="261" r:id="rId11"/>
    <p:sldId id="271" r:id="rId12"/>
    <p:sldId id="262" r:id="rId13"/>
    <p:sldId id="272" r:id="rId14"/>
    <p:sldId id="263" r:id="rId15"/>
    <p:sldId id="257" r:id="rId16"/>
    <p:sldId id="273" r:id="rId17"/>
    <p:sldId id="264" r:id="rId18"/>
    <p:sldId id="265" r:id="rId19"/>
    <p:sldId id="274" r:id="rId20"/>
    <p:sldId id="266" r:id="rId21"/>
    <p:sldId id="268" r:id="rId22"/>
    <p:sldId id="267" r:id="rId23"/>
    <p:sldId id="275" r:id="rId24"/>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29" d="100"/>
          <a:sy n="29" d="100"/>
        </p:scale>
        <p:origin x="-720" y="-67"/>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59D03F7B-CE0B-448A-95CC-F82293E1091D}" type="datetimeFigureOut">
              <a:rPr lang="ar-SA" smtClean="0"/>
              <a:pPr/>
              <a:t>03/05/36</a:t>
            </a:fld>
            <a:endParaRPr lang="ar-S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AA26F686-7906-46EA-8209-B6A95FA1B1BD}" type="slidenum">
              <a:rPr lang="ar-SA" smtClean="0"/>
              <a:pPr/>
              <a:t>‹#›</a:t>
            </a:fld>
            <a:endParaRPr lang="ar-SA"/>
          </a:p>
        </p:txBody>
      </p:sp>
    </p:spTree>
    <p:extLst>
      <p:ext uri="{BB962C8B-B14F-4D97-AF65-F5344CB8AC3E}">
        <p14:creationId xmlns:p14="http://schemas.microsoft.com/office/powerpoint/2010/main" xmlns="" val="656684188"/>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r>
              <a:rPr lang="ar-SA" dirty="0" smtClean="0"/>
              <a:t>التكاثر     الصفات </a:t>
            </a:r>
            <a:r>
              <a:rPr lang="ar-SA" smtClean="0"/>
              <a:t>العامه</a:t>
            </a:r>
            <a:endParaRPr lang="ar-SA"/>
          </a:p>
        </p:txBody>
      </p:sp>
      <p:sp>
        <p:nvSpPr>
          <p:cNvPr id="4" name="عنصر نائب لرقم الشريحة 3"/>
          <p:cNvSpPr>
            <a:spLocks noGrp="1"/>
          </p:cNvSpPr>
          <p:nvPr>
            <p:ph type="sldNum" sz="quarter" idx="10"/>
          </p:nvPr>
        </p:nvSpPr>
        <p:spPr/>
        <p:txBody>
          <a:bodyPr/>
          <a:lstStyle/>
          <a:p>
            <a:fld id="{F6FA6CFD-D2EB-4B1E-83C6-F6E07B483F57}" type="slidenum">
              <a:rPr lang="ar-SA" smtClean="0"/>
              <a:pPr/>
              <a:t>12</a:t>
            </a:fld>
            <a:endParaRPr lang="ar-SA"/>
          </a:p>
        </p:txBody>
      </p:sp>
    </p:spTree>
    <p:extLst>
      <p:ext uri="{BB962C8B-B14F-4D97-AF65-F5344CB8AC3E}">
        <p14:creationId xmlns:p14="http://schemas.microsoft.com/office/powerpoint/2010/main" xmlns="" val="38139795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S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SA"/>
          </a:p>
        </p:txBody>
      </p:sp>
      <p:sp>
        <p:nvSpPr>
          <p:cNvPr id="4" name="Date Placeholder 3"/>
          <p:cNvSpPr>
            <a:spLocks noGrp="1"/>
          </p:cNvSpPr>
          <p:nvPr>
            <p:ph type="dt" sz="half" idx="10"/>
          </p:nvPr>
        </p:nvSpPr>
        <p:spPr/>
        <p:txBody>
          <a:bodyPr/>
          <a:lstStyle/>
          <a:p>
            <a:fld id="{FA8A1335-2F80-432E-949A-726ACDEC2FA1}" type="datetimeFigureOut">
              <a:rPr lang="ar-SA" smtClean="0"/>
              <a:pPr/>
              <a:t>03/05/36</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CCD0A773-6997-48B2-8A81-16A830117A8E}" type="slidenum">
              <a:rPr lang="ar-SA" smtClean="0"/>
              <a:pPr/>
              <a:t>‹#›</a:t>
            </a:fld>
            <a:endParaRPr lang="ar-SA"/>
          </a:p>
        </p:txBody>
      </p:sp>
    </p:spTree>
    <p:extLst>
      <p:ext uri="{BB962C8B-B14F-4D97-AF65-F5344CB8AC3E}">
        <p14:creationId xmlns:p14="http://schemas.microsoft.com/office/powerpoint/2010/main" xmlns="" val="2721851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10"/>
          </p:nvPr>
        </p:nvSpPr>
        <p:spPr/>
        <p:txBody>
          <a:bodyPr/>
          <a:lstStyle/>
          <a:p>
            <a:fld id="{FA8A1335-2F80-432E-949A-726ACDEC2FA1}" type="datetimeFigureOut">
              <a:rPr lang="ar-SA" smtClean="0"/>
              <a:pPr/>
              <a:t>03/05/36</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CCD0A773-6997-48B2-8A81-16A830117A8E}" type="slidenum">
              <a:rPr lang="ar-SA" smtClean="0"/>
              <a:pPr/>
              <a:t>‹#›</a:t>
            </a:fld>
            <a:endParaRPr lang="ar-SA"/>
          </a:p>
        </p:txBody>
      </p:sp>
    </p:spTree>
    <p:extLst>
      <p:ext uri="{BB962C8B-B14F-4D97-AF65-F5344CB8AC3E}">
        <p14:creationId xmlns:p14="http://schemas.microsoft.com/office/powerpoint/2010/main" xmlns="" val="5868026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S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10"/>
          </p:nvPr>
        </p:nvSpPr>
        <p:spPr/>
        <p:txBody>
          <a:bodyPr/>
          <a:lstStyle/>
          <a:p>
            <a:fld id="{FA8A1335-2F80-432E-949A-726ACDEC2FA1}" type="datetimeFigureOut">
              <a:rPr lang="ar-SA" smtClean="0"/>
              <a:pPr/>
              <a:t>03/05/36</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CCD0A773-6997-48B2-8A81-16A830117A8E}" type="slidenum">
              <a:rPr lang="ar-SA" smtClean="0"/>
              <a:pPr/>
              <a:t>‹#›</a:t>
            </a:fld>
            <a:endParaRPr lang="ar-SA"/>
          </a:p>
        </p:txBody>
      </p:sp>
    </p:spTree>
    <p:extLst>
      <p:ext uri="{BB962C8B-B14F-4D97-AF65-F5344CB8AC3E}">
        <p14:creationId xmlns:p14="http://schemas.microsoft.com/office/powerpoint/2010/main" xmlns="" val="4691061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10"/>
          </p:nvPr>
        </p:nvSpPr>
        <p:spPr/>
        <p:txBody>
          <a:bodyPr/>
          <a:lstStyle/>
          <a:p>
            <a:fld id="{FA8A1335-2F80-432E-949A-726ACDEC2FA1}" type="datetimeFigureOut">
              <a:rPr lang="ar-SA" smtClean="0"/>
              <a:pPr/>
              <a:t>03/05/36</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CCD0A773-6997-48B2-8A81-16A830117A8E}" type="slidenum">
              <a:rPr lang="ar-SA" smtClean="0"/>
              <a:pPr/>
              <a:t>‹#›</a:t>
            </a:fld>
            <a:endParaRPr lang="ar-SA"/>
          </a:p>
        </p:txBody>
      </p:sp>
    </p:spTree>
    <p:extLst>
      <p:ext uri="{BB962C8B-B14F-4D97-AF65-F5344CB8AC3E}">
        <p14:creationId xmlns:p14="http://schemas.microsoft.com/office/powerpoint/2010/main" xmlns="" val="37898796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S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A8A1335-2F80-432E-949A-726ACDEC2FA1}" type="datetimeFigureOut">
              <a:rPr lang="ar-SA" smtClean="0"/>
              <a:pPr/>
              <a:t>03/05/36</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CCD0A773-6997-48B2-8A81-16A830117A8E}" type="slidenum">
              <a:rPr lang="ar-SA" smtClean="0"/>
              <a:pPr/>
              <a:t>‹#›</a:t>
            </a:fld>
            <a:endParaRPr lang="ar-SA"/>
          </a:p>
        </p:txBody>
      </p:sp>
    </p:spTree>
    <p:extLst>
      <p:ext uri="{BB962C8B-B14F-4D97-AF65-F5344CB8AC3E}">
        <p14:creationId xmlns:p14="http://schemas.microsoft.com/office/powerpoint/2010/main" xmlns="" val="27857456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5" name="Date Placeholder 4"/>
          <p:cNvSpPr>
            <a:spLocks noGrp="1"/>
          </p:cNvSpPr>
          <p:nvPr>
            <p:ph type="dt" sz="half" idx="10"/>
          </p:nvPr>
        </p:nvSpPr>
        <p:spPr/>
        <p:txBody>
          <a:bodyPr/>
          <a:lstStyle/>
          <a:p>
            <a:fld id="{FA8A1335-2F80-432E-949A-726ACDEC2FA1}" type="datetimeFigureOut">
              <a:rPr lang="ar-SA" smtClean="0"/>
              <a:pPr/>
              <a:t>03/05/36</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CCD0A773-6997-48B2-8A81-16A830117A8E}" type="slidenum">
              <a:rPr lang="ar-SA" smtClean="0"/>
              <a:pPr/>
              <a:t>‹#›</a:t>
            </a:fld>
            <a:endParaRPr lang="ar-SA"/>
          </a:p>
        </p:txBody>
      </p:sp>
    </p:spTree>
    <p:extLst>
      <p:ext uri="{BB962C8B-B14F-4D97-AF65-F5344CB8AC3E}">
        <p14:creationId xmlns:p14="http://schemas.microsoft.com/office/powerpoint/2010/main" xmlns="" val="35082183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S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7" name="Date Placeholder 6"/>
          <p:cNvSpPr>
            <a:spLocks noGrp="1"/>
          </p:cNvSpPr>
          <p:nvPr>
            <p:ph type="dt" sz="half" idx="10"/>
          </p:nvPr>
        </p:nvSpPr>
        <p:spPr/>
        <p:txBody>
          <a:bodyPr/>
          <a:lstStyle/>
          <a:p>
            <a:fld id="{FA8A1335-2F80-432E-949A-726ACDEC2FA1}" type="datetimeFigureOut">
              <a:rPr lang="ar-SA" smtClean="0"/>
              <a:pPr/>
              <a:t>03/05/36</a:t>
            </a:fld>
            <a:endParaRPr lang="ar-SA"/>
          </a:p>
        </p:txBody>
      </p:sp>
      <p:sp>
        <p:nvSpPr>
          <p:cNvPr id="8" name="Footer Placeholder 7"/>
          <p:cNvSpPr>
            <a:spLocks noGrp="1"/>
          </p:cNvSpPr>
          <p:nvPr>
            <p:ph type="ftr" sz="quarter" idx="11"/>
          </p:nvPr>
        </p:nvSpPr>
        <p:spPr/>
        <p:txBody>
          <a:bodyPr/>
          <a:lstStyle/>
          <a:p>
            <a:endParaRPr lang="ar-SA"/>
          </a:p>
        </p:txBody>
      </p:sp>
      <p:sp>
        <p:nvSpPr>
          <p:cNvPr id="9" name="Slide Number Placeholder 8"/>
          <p:cNvSpPr>
            <a:spLocks noGrp="1"/>
          </p:cNvSpPr>
          <p:nvPr>
            <p:ph type="sldNum" sz="quarter" idx="12"/>
          </p:nvPr>
        </p:nvSpPr>
        <p:spPr/>
        <p:txBody>
          <a:bodyPr/>
          <a:lstStyle/>
          <a:p>
            <a:fld id="{CCD0A773-6997-48B2-8A81-16A830117A8E}" type="slidenum">
              <a:rPr lang="ar-SA" smtClean="0"/>
              <a:pPr/>
              <a:t>‹#›</a:t>
            </a:fld>
            <a:endParaRPr lang="ar-SA"/>
          </a:p>
        </p:txBody>
      </p:sp>
    </p:spTree>
    <p:extLst>
      <p:ext uri="{BB962C8B-B14F-4D97-AF65-F5344CB8AC3E}">
        <p14:creationId xmlns:p14="http://schemas.microsoft.com/office/powerpoint/2010/main" xmlns="" val="24293002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Date Placeholder 2"/>
          <p:cNvSpPr>
            <a:spLocks noGrp="1"/>
          </p:cNvSpPr>
          <p:nvPr>
            <p:ph type="dt" sz="half" idx="10"/>
          </p:nvPr>
        </p:nvSpPr>
        <p:spPr/>
        <p:txBody>
          <a:bodyPr/>
          <a:lstStyle/>
          <a:p>
            <a:fld id="{FA8A1335-2F80-432E-949A-726ACDEC2FA1}" type="datetimeFigureOut">
              <a:rPr lang="ar-SA" smtClean="0"/>
              <a:pPr/>
              <a:t>03/05/36</a:t>
            </a:fld>
            <a:endParaRPr lang="ar-SA"/>
          </a:p>
        </p:txBody>
      </p:sp>
      <p:sp>
        <p:nvSpPr>
          <p:cNvPr id="4" name="Footer Placeholder 3"/>
          <p:cNvSpPr>
            <a:spLocks noGrp="1"/>
          </p:cNvSpPr>
          <p:nvPr>
            <p:ph type="ftr" sz="quarter" idx="11"/>
          </p:nvPr>
        </p:nvSpPr>
        <p:spPr/>
        <p:txBody>
          <a:bodyPr/>
          <a:lstStyle/>
          <a:p>
            <a:endParaRPr lang="ar-SA"/>
          </a:p>
        </p:txBody>
      </p:sp>
      <p:sp>
        <p:nvSpPr>
          <p:cNvPr id="5" name="Slide Number Placeholder 4"/>
          <p:cNvSpPr>
            <a:spLocks noGrp="1"/>
          </p:cNvSpPr>
          <p:nvPr>
            <p:ph type="sldNum" sz="quarter" idx="12"/>
          </p:nvPr>
        </p:nvSpPr>
        <p:spPr/>
        <p:txBody>
          <a:bodyPr/>
          <a:lstStyle/>
          <a:p>
            <a:fld id="{CCD0A773-6997-48B2-8A81-16A830117A8E}" type="slidenum">
              <a:rPr lang="ar-SA" smtClean="0"/>
              <a:pPr/>
              <a:t>‹#›</a:t>
            </a:fld>
            <a:endParaRPr lang="ar-SA"/>
          </a:p>
        </p:txBody>
      </p:sp>
    </p:spTree>
    <p:extLst>
      <p:ext uri="{BB962C8B-B14F-4D97-AF65-F5344CB8AC3E}">
        <p14:creationId xmlns:p14="http://schemas.microsoft.com/office/powerpoint/2010/main" xmlns="" val="39892227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A8A1335-2F80-432E-949A-726ACDEC2FA1}" type="datetimeFigureOut">
              <a:rPr lang="ar-SA" smtClean="0"/>
              <a:pPr/>
              <a:t>03/05/36</a:t>
            </a:fld>
            <a:endParaRPr lang="ar-SA"/>
          </a:p>
        </p:txBody>
      </p:sp>
      <p:sp>
        <p:nvSpPr>
          <p:cNvPr id="3" name="Footer Placeholder 2"/>
          <p:cNvSpPr>
            <a:spLocks noGrp="1"/>
          </p:cNvSpPr>
          <p:nvPr>
            <p:ph type="ftr" sz="quarter" idx="11"/>
          </p:nvPr>
        </p:nvSpPr>
        <p:spPr/>
        <p:txBody>
          <a:bodyPr/>
          <a:lstStyle/>
          <a:p>
            <a:endParaRPr lang="ar-SA"/>
          </a:p>
        </p:txBody>
      </p:sp>
      <p:sp>
        <p:nvSpPr>
          <p:cNvPr id="4" name="Slide Number Placeholder 3"/>
          <p:cNvSpPr>
            <a:spLocks noGrp="1"/>
          </p:cNvSpPr>
          <p:nvPr>
            <p:ph type="sldNum" sz="quarter" idx="12"/>
          </p:nvPr>
        </p:nvSpPr>
        <p:spPr/>
        <p:txBody>
          <a:bodyPr/>
          <a:lstStyle/>
          <a:p>
            <a:fld id="{CCD0A773-6997-48B2-8A81-16A830117A8E}" type="slidenum">
              <a:rPr lang="ar-SA" smtClean="0"/>
              <a:pPr/>
              <a:t>‹#›</a:t>
            </a:fld>
            <a:endParaRPr lang="ar-SA"/>
          </a:p>
        </p:txBody>
      </p:sp>
    </p:spTree>
    <p:extLst>
      <p:ext uri="{BB962C8B-B14F-4D97-AF65-F5344CB8AC3E}">
        <p14:creationId xmlns:p14="http://schemas.microsoft.com/office/powerpoint/2010/main" xmlns="" val="35953663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S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A8A1335-2F80-432E-949A-726ACDEC2FA1}" type="datetimeFigureOut">
              <a:rPr lang="ar-SA" smtClean="0"/>
              <a:pPr/>
              <a:t>03/05/36</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CCD0A773-6997-48B2-8A81-16A830117A8E}" type="slidenum">
              <a:rPr lang="ar-SA" smtClean="0"/>
              <a:pPr/>
              <a:t>‹#›</a:t>
            </a:fld>
            <a:endParaRPr lang="ar-SA"/>
          </a:p>
        </p:txBody>
      </p:sp>
    </p:spTree>
    <p:extLst>
      <p:ext uri="{BB962C8B-B14F-4D97-AF65-F5344CB8AC3E}">
        <p14:creationId xmlns:p14="http://schemas.microsoft.com/office/powerpoint/2010/main" xmlns="" val="18077444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S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A8A1335-2F80-432E-949A-726ACDEC2FA1}" type="datetimeFigureOut">
              <a:rPr lang="ar-SA" smtClean="0"/>
              <a:pPr/>
              <a:t>03/05/36</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CCD0A773-6997-48B2-8A81-16A830117A8E}" type="slidenum">
              <a:rPr lang="ar-SA" smtClean="0"/>
              <a:pPr/>
              <a:t>‹#›</a:t>
            </a:fld>
            <a:endParaRPr lang="ar-SA"/>
          </a:p>
        </p:txBody>
      </p:sp>
    </p:spTree>
    <p:extLst>
      <p:ext uri="{BB962C8B-B14F-4D97-AF65-F5344CB8AC3E}">
        <p14:creationId xmlns:p14="http://schemas.microsoft.com/office/powerpoint/2010/main" xmlns="" val="42084206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S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FA8A1335-2F80-432E-949A-726ACDEC2FA1}" type="datetimeFigureOut">
              <a:rPr lang="ar-SA" smtClean="0"/>
              <a:pPr/>
              <a:t>03/05/36</a:t>
            </a:fld>
            <a:endParaRPr lang="ar-S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CCD0A773-6997-48B2-8A81-16A830117A8E}" type="slidenum">
              <a:rPr lang="ar-SA" smtClean="0"/>
              <a:pPr/>
              <a:t>‹#›</a:t>
            </a:fld>
            <a:endParaRPr lang="ar-SA"/>
          </a:p>
        </p:txBody>
      </p:sp>
    </p:spTree>
    <p:extLst>
      <p:ext uri="{BB962C8B-B14F-4D97-AF65-F5344CB8AC3E}">
        <p14:creationId xmlns:p14="http://schemas.microsoft.com/office/powerpoint/2010/main" xmlns="" val="30470117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03648" y="260649"/>
            <a:ext cx="7054552" cy="2376263"/>
          </a:xfrm>
        </p:spPr>
        <p:txBody>
          <a:bodyPr/>
          <a:lstStyle/>
          <a:p>
            <a:pPr algn="l"/>
            <a:r>
              <a:rPr lang="ar-SA" b="1" dirty="0" smtClean="0">
                <a:solidFill>
                  <a:schemeClr val="tx1">
                    <a:lumMod val="50000"/>
                    <a:lumOff val="50000"/>
                  </a:schemeClr>
                </a:solidFill>
              </a:rPr>
              <a:t>280حدق</a:t>
            </a:r>
            <a:br>
              <a:rPr lang="ar-SA" b="1" dirty="0" smtClean="0">
                <a:solidFill>
                  <a:schemeClr val="tx1">
                    <a:lumMod val="50000"/>
                    <a:lumOff val="50000"/>
                  </a:schemeClr>
                </a:solidFill>
              </a:rPr>
            </a:br>
            <a:r>
              <a:rPr lang="ar-SA" b="1" dirty="0" smtClean="0">
                <a:solidFill>
                  <a:schemeClr val="tx1">
                    <a:lumMod val="50000"/>
                    <a:lumOff val="50000"/>
                  </a:schemeClr>
                </a:solidFill>
              </a:rPr>
              <a:t>معمل3</a:t>
            </a:r>
            <a:r>
              <a:rPr lang="ar-SA" b="1" dirty="0" smtClean="0">
                <a:solidFill>
                  <a:schemeClr val="tx1">
                    <a:lumMod val="50000"/>
                    <a:lumOff val="50000"/>
                  </a:schemeClr>
                </a:solidFill>
              </a:rPr>
              <a:t/>
            </a:r>
            <a:br>
              <a:rPr lang="ar-SA" b="1" dirty="0" smtClean="0">
                <a:solidFill>
                  <a:schemeClr val="tx1">
                    <a:lumMod val="50000"/>
                    <a:lumOff val="50000"/>
                  </a:schemeClr>
                </a:solidFill>
              </a:rPr>
            </a:br>
            <a:endParaRPr lang="ar-SA" dirty="0"/>
          </a:p>
        </p:txBody>
      </p:sp>
      <p:sp>
        <p:nvSpPr>
          <p:cNvPr id="3" name="Subtitle 2"/>
          <p:cNvSpPr>
            <a:spLocks noGrp="1"/>
          </p:cNvSpPr>
          <p:nvPr>
            <p:ph type="subTitle" idx="1"/>
          </p:nvPr>
        </p:nvSpPr>
        <p:spPr>
          <a:xfrm>
            <a:off x="1371600" y="6525344"/>
            <a:ext cx="6400800" cy="354780"/>
          </a:xfrm>
        </p:spPr>
        <p:txBody>
          <a:bodyPr>
            <a:normAutofit fontScale="62500" lnSpcReduction="20000"/>
          </a:bodyPr>
          <a:lstStyle/>
          <a:p>
            <a:r>
              <a:rPr lang="en-US" dirty="0"/>
              <a:t>3</a:t>
            </a:r>
            <a:endParaRPr lang="ar-SA" dirty="0"/>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 y="-22122"/>
            <a:ext cx="1403647" cy="690224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43030110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ar-SA" dirty="0" smtClean="0"/>
              <a:t> </a:t>
            </a:r>
            <a:endParaRPr lang="en-US" dirty="0" smtClean="0"/>
          </a:p>
          <a:p>
            <a:r>
              <a:rPr lang="en-US" b="1" i="1" dirty="0" err="1" smtClean="0"/>
              <a:t>Eudorina</a:t>
            </a:r>
            <a:r>
              <a:rPr lang="en-US" b="1" dirty="0" smtClean="0"/>
              <a:t> </a:t>
            </a:r>
            <a:r>
              <a:rPr lang="ar-SA" b="1" dirty="0" smtClean="0"/>
              <a:t>طحلب ايدورينا </a:t>
            </a:r>
            <a:endParaRPr lang="en-US" dirty="0" smtClean="0"/>
          </a:p>
          <a:p>
            <a:r>
              <a:rPr lang="ar-SA" dirty="0" smtClean="0"/>
              <a:t>مستعمرات </a:t>
            </a:r>
            <a:r>
              <a:rPr lang="ar-SA" dirty="0" smtClean="0"/>
              <a:t>كروية او بيضة والخلايا تقع متباعدة بعضها عن بعض </a:t>
            </a:r>
            <a:r>
              <a:rPr lang="ar-SA" dirty="0" smtClean="0"/>
              <a:t>وتتماثل </a:t>
            </a:r>
            <a:r>
              <a:rPr lang="ar-SA" dirty="0" smtClean="0"/>
              <a:t>في احجامها. تترتب الخلايا في صفوف وترتبط مع بعضها بواسطة الروابط السيتوبلازمية. تتكاثر </a:t>
            </a:r>
            <a:r>
              <a:rPr lang="ar-SA" u="sng" dirty="0" smtClean="0"/>
              <a:t>لاجنسياً</a:t>
            </a:r>
            <a:r>
              <a:rPr lang="ar-SA" dirty="0" smtClean="0"/>
              <a:t> بتكوين مستعمرات بنوية </a:t>
            </a:r>
            <a:r>
              <a:rPr lang="ar-SA" u="sng" dirty="0" smtClean="0"/>
              <a:t>وجنسياً</a:t>
            </a:r>
            <a:r>
              <a:rPr lang="ar-SA" dirty="0" smtClean="0"/>
              <a:t> (تكاثر متباين الامشاج).</a:t>
            </a:r>
            <a:endParaRPr lang="en-US" dirty="0" smtClean="0"/>
          </a:p>
          <a:p>
            <a:endParaRPr lang="ar-SA"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ar-SA"/>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 y="-22122"/>
            <a:ext cx="1403647" cy="690224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761877" y="1209675"/>
            <a:ext cx="6986587" cy="4445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2700011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1403648" y="-315416"/>
            <a:ext cx="7196336" cy="3990305"/>
          </a:xfrm>
        </p:spPr>
        <p:txBody>
          <a:bodyPr>
            <a:noAutofit/>
          </a:bodyPr>
          <a:lstStyle/>
          <a:p>
            <a:pPr algn="l"/>
            <a:r>
              <a:rPr lang="en-US" sz="3200" dirty="0"/>
              <a:t>K: Protista</a:t>
            </a:r>
            <a:br>
              <a:rPr lang="en-US" sz="3200" dirty="0"/>
            </a:br>
            <a:r>
              <a:rPr lang="en-US" sz="3200" dirty="0"/>
              <a:t>D: </a:t>
            </a:r>
            <a:r>
              <a:rPr lang="en-US" sz="3200" dirty="0" err="1"/>
              <a:t>Chlorophyta</a:t>
            </a:r>
            <a:r>
              <a:rPr lang="en-US" sz="3200" dirty="0"/>
              <a:t/>
            </a:r>
            <a:br>
              <a:rPr lang="en-US" sz="3200" dirty="0"/>
            </a:br>
            <a:r>
              <a:rPr lang="en-US" sz="3200" dirty="0" err="1"/>
              <a:t>Cl</a:t>
            </a:r>
            <a:r>
              <a:rPr lang="en-US" sz="3200" dirty="0"/>
              <a:t>: </a:t>
            </a:r>
            <a:r>
              <a:rPr lang="en-US" sz="3200" dirty="0" err="1"/>
              <a:t>Chlorophyceae</a:t>
            </a:r>
            <a:r>
              <a:rPr lang="en-US" sz="3200" dirty="0"/>
              <a:t/>
            </a:r>
            <a:br>
              <a:rPr lang="en-US" sz="3200" dirty="0"/>
            </a:br>
            <a:r>
              <a:rPr lang="en-US" sz="3200" dirty="0" err="1"/>
              <a:t>Or:Volvocales</a:t>
            </a:r>
            <a:r>
              <a:rPr lang="en-US" sz="3200" dirty="0"/>
              <a:t/>
            </a:r>
            <a:br>
              <a:rPr lang="en-US" sz="3200" dirty="0"/>
            </a:br>
            <a:r>
              <a:rPr lang="en-US" sz="3200" dirty="0"/>
              <a:t>F:Volvocaceae</a:t>
            </a:r>
            <a:br>
              <a:rPr lang="en-US" sz="3200" dirty="0"/>
            </a:br>
            <a:r>
              <a:rPr lang="en-US" sz="3200" dirty="0"/>
              <a:t>Ex: </a:t>
            </a:r>
            <a:r>
              <a:rPr lang="en-US" sz="3200" i="1" dirty="0" err="1">
                <a:solidFill>
                  <a:srgbClr val="00B050"/>
                </a:solidFill>
              </a:rPr>
              <a:t>Pandorina</a:t>
            </a:r>
            <a:r>
              <a:rPr lang="en-US" sz="3200" dirty="0">
                <a:solidFill>
                  <a:srgbClr val="00B050"/>
                </a:solidFill>
              </a:rPr>
              <a:t> sp.</a:t>
            </a:r>
            <a:endParaRPr lang="ar-SA" sz="3200" dirty="0">
              <a:ln w="18415" cmpd="sng">
                <a:solidFill>
                  <a:srgbClr val="FFFFFF"/>
                </a:solidFill>
                <a:prstDash val="solid"/>
              </a:ln>
              <a:solidFill>
                <a:srgbClr val="00B050"/>
              </a:solidFill>
              <a:effectLst>
                <a:glow rad="63500">
                  <a:schemeClr val="accent4">
                    <a:satMod val="175000"/>
                    <a:alpha val="40000"/>
                  </a:schemeClr>
                </a:glow>
                <a:outerShdw blurRad="63500" dir="3600000" algn="tl" rotWithShape="0">
                  <a:srgbClr val="000000">
                    <a:alpha val="70000"/>
                  </a:srgbClr>
                </a:outerShdw>
              </a:effectLst>
            </a:endParaRPr>
          </a:p>
        </p:txBody>
      </p:sp>
      <p:sp>
        <p:nvSpPr>
          <p:cNvPr id="3" name="عنوان فرعي 2"/>
          <p:cNvSpPr>
            <a:spLocks noGrp="1"/>
          </p:cNvSpPr>
          <p:nvPr>
            <p:ph type="subTitle" idx="1"/>
          </p:nvPr>
        </p:nvSpPr>
        <p:spPr/>
        <p:txBody>
          <a:bodyPr/>
          <a:lstStyle/>
          <a:p>
            <a:endParaRPr lang="ar-SA" dirty="0">
              <a:solidFill>
                <a:schemeClr val="bg1"/>
              </a:solidFill>
            </a:endParaRPr>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 y="-22122"/>
            <a:ext cx="1403647" cy="690224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146"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644009" y="2132856"/>
            <a:ext cx="4032448" cy="421868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6" name="Straight Arrow Connector 5"/>
          <p:cNvCxnSpPr/>
          <p:nvPr/>
        </p:nvCxnSpPr>
        <p:spPr>
          <a:xfrm flipV="1">
            <a:off x="6660233" y="2132856"/>
            <a:ext cx="504055" cy="165618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H="1">
            <a:off x="4283968" y="4242198"/>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a:off x="4283968" y="5445224"/>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195736" y="5229200"/>
            <a:ext cx="1944216" cy="369332"/>
          </a:xfrm>
          <a:prstGeom prst="rect">
            <a:avLst/>
          </a:prstGeom>
          <a:noFill/>
        </p:spPr>
        <p:txBody>
          <a:bodyPr wrap="square" rtlCol="1">
            <a:spAutoFit/>
          </a:bodyPr>
          <a:lstStyle/>
          <a:p>
            <a:r>
              <a:rPr lang="en-US" dirty="0" smtClean="0"/>
              <a:t>Flagellum</a:t>
            </a:r>
            <a:endParaRPr lang="ar-SA" dirty="0"/>
          </a:p>
        </p:txBody>
      </p:sp>
      <p:sp>
        <p:nvSpPr>
          <p:cNvPr id="14" name="TextBox 13"/>
          <p:cNvSpPr txBox="1"/>
          <p:nvPr/>
        </p:nvSpPr>
        <p:spPr>
          <a:xfrm>
            <a:off x="6444208" y="1772816"/>
            <a:ext cx="2304256" cy="369332"/>
          </a:xfrm>
          <a:prstGeom prst="rect">
            <a:avLst/>
          </a:prstGeom>
          <a:noFill/>
        </p:spPr>
        <p:txBody>
          <a:bodyPr wrap="square" rtlCol="1">
            <a:spAutoFit/>
          </a:bodyPr>
          <a:lstStyle/>
          <a:p>
            <a:r>
              <a:rPr lang="en-US" dirty="0" err="1" smtClean="0"/>
              <a:t>Chlamydomonal</a:t>
            </a:r>
            <a:r>
              <a:rPr lang="en-US" dirty="0" smtClean="0"/>
              <a:t> cell</a:t>
            </a:r>
            <a:endParaRPr lang="ar-SA" dirty="0"/>
          </a:p>
        </p:txBody>
      </p:sp>
      <p:sp>
        <p:nvSpPr>
          <p:cNvPr id="15" name="TextBox 14"/>
          <p:cNvSpPr txBox="1"/>
          <p:nvPr/>
        </p:nvSpPr>
        <p:spPr>
          <a:xfrm>
            <a:off x="1460629" y="3995772"/>
            <a:ext cx="2751331" cy="369332"/>
          </a:xfrm>
          <a:prstGeom prst="rect">
            <a:avLst/>
          </a:prstGeom>
          <a:noFill/>
        </p:spPr>
        <p:txBody>
          <a:bodyPr wrap="none" rtlCol="1">
            <a:spAutoFit/>
          </a:bodyPr>
          <a:lstStyle/>
          <a:p>
            <a:r>
              <a:rPr lang="en-US" dirty="0"/>
              <a:t>Common gelatinous sheath</a:t>
            </a:r>
          </a:p>
        </p:txBody>
      </p:sp>
    </p:spTree>
    <p:extLst>
      <p:ext uri="{BB962C8B-B14F-4D97-AF65-F5344CB8AC3E}">
        <p14:creationId xmlns:p14="http://schemas.microsoft.com/office/powerpoint/2010/main" xmlns="" val="152984580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sp>
        <p:nvSpPr>
          <p:cNvPr id="3" name="Content Placeholder 2"/>
          <p:cNvSpPr>
            <a:spLocks noGrp="1"/>
          </p:cNvSpPr>
          <p:nvPr>
            <p:ph idx="1"/>
          </p:nvPr>
        </p:nvSpPr>
        <p:spPr/>
        <p:txBody>
          <a:bodyPr/>
          <a:lstStyle/>
          <a:p>
            <a:r>
              <a:rPr lang="ar-SA" dirty="0" smtClean="0"/>
              <a:t>مستعمرة بدائية متحركة بالأسواط . تعيش في المياه العذبة.</a:t>
            </a:r>
            <a:endParaRPr lang="en-US" dirty="0" smtClean="0"/>
          </a:p>
          <a:p>
            <a:r>
              <a:rPr lang="ar-SA" dirty="0" smtClean="0"/>
              <a:t>خلاياها </a:t>
            </a:r>
            <a:r>
              <a:rPr lang="ar-SA" dirty="0" smtClean="0"/>
              <a:t>متجمعة في مستعمرة كروية كبيرة </a:t>
            </a:r>
            <a:r>
              <a:rPr lang="ar-SA" dirty="0" smtClean="0"/>
              <a:t>, معظم </a:t>
            </a:r>
            <a:r>
              <a:rPr lang="ar-SA" dirty="0" smtClean="0"/>
              <a:t>المستعمرات تحتوي على 16 خلية والخلايا فيها مضلعة الشكل . التكاثر فيها </a:t>
            </a:r>
            <a:r>
              <a:rPr lang="ar-SA" u="sng" dirty="0" smtClean="0"/>
              <a:t>لاجنسياً </a:t>
            </a:r>
            <a:r>
              <a:rPr lang="ar-SA" dirty="0" smtClean="0"/>
              <a:t>عن طريق انقسام محتويات كل خليه وتكوين مستعمرات بنويه عن طريق انقسام محتويات كل خليه وتمزق المستعمرة الأم </a:t>
            </a:r>
            <a:r>
              <a:rPr lang="ar-SA" u="sng" dirty="0" smtClean="0"/>
              <a:t>وجنسياً</a:t>
            </a:r>
            <a:r>
              <a:rPr lang="ar-SA" dirty="0" smtClean="0"/>
              <a:t> عن طريق متباين الامشاج .    </a:t>
            </a:r>
            <a:endParaRPr lang="en-US" dirty="0" smtClean="0"/>
          </a:p>
          <a:p>
            <a:endParaRPr lang="ar-SA"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ar-SA" dirty="0"/>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 y="-22122"/>
            <a:ext cx="1403647" cy="690224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554163" y="44624"/>
            <a:ext cx="4457997" cy="334173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730899" y="3585877"/>
            <a:ext cx="4305597" cy="32274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7968643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03648" y="-459432"/>
            <a:ext cx="7054552" cy="4059883"/>
          </a:xfrm>
        </p:spPr>
        <p:txBody>
          <a:bodyPr>
            <a:noAutofit/>
          </a:bodyPr>
          <a:lstStyle/>
          <a:p>
            <a:pPr algn="l"/>
            <a:r>
              <a:rPr lang="en-US" sz="3200" dirty="0"/>
              <a:t>K: Protista</a:t>
            </a:r>
            <a:br>
              <a:rPr lang="en-US" sz="3200" dirty="0"/>
            </a:br>
            <a:r>
              <a:rPr lang="en-US" sz="3200" dirty="0"/>
              <a:t>D: </a:t>
            </a:r>
            <a:r>
              <a:rPr lang="en-US" sz="3200" dirty="0" err="1"/>
              <a:t>Chlorophyta</a:t>
            </a:r>
            <a:r>
              <a:rPr lang="en-US" sz="3200" dirty="0"/>
              <a:t/>
            </a:r>
            <a:br>
              <a:rPr lang="en-US" sz="3200" dirty="0"/>
            </a:br>
            <a:r>
              <a:rPr lang="en-US" sz="3200" dirty="0" err="1"/>
              <a:t>Cl</a:t>
            </a:r>
            <a:r>
              <a:rPr lang="en-US" sz="3200" dirty="0"/>
              <a:t>: </a:t>
            </a:r>
            <a:r>
              <a:rPr lang="en-US" sz="3200" dirty="0" err="1"/>
              <a:t>Chlorophyceae</a:t>
            </a:r>
            <a:r>
              <a:rPr lang="en-US" sz="3200" dirty="0"/>
              <a:t/>
            </a:r>
            <a:br>
              <a:rPr lang="en-US" sz="3200" dirty="0"/>
            </a:br>
            <a:r>
              <a:rPr lang="en-US" sz="3200" dirty="0" err="1"/>
              <a:t>Or:Volvocales</a:t>
            </a:r>
            <a:r>
              <a:rPr lang="en-US" sz="3200" dirty="0"/>
              <a:t/>
            </a:r>
            <a:br>
              <a:rPr lang="en-US" sz="3200" dirty="0"/>
            </a:br>
            <a:r>
              <a:rPr lang="en-US" sz="3200" dirty="0"/>
              <a:t>F:Volvocaceae</a:t>
            </a:r>
            <a:br>
              <a:rPr lang="en-US" sz="3200" dirty="0"/>
            </a:br>
            <a:r>
              <a:rPr lang="en-US" sz="3200" dirty="0"/>
              <a:t>Ex: </a:t>
            </a:r>
            <a:r>
              <a:rPr lang="en-US" sz="3200" i="1" dirty="0" err="1">
                <a:solidFill>
                  <a:srgbClr val="00B050"/>
                </a:solidFill>
              </a:rPr>
              <a:t>Volvox</a:t>
            </a:r>
            <a:r>
              <a:rPr lang="en-US" sz="3200" dirty="0">
                <a:solidFill>
                  <a:srgbClr val="00B050"/>
                </a:solidFill>
              </a:rPr>
              <a:t> </a:t>
            </a:r>
            <a:r>
              <a:rPr lang="en-US" sz="3200" dirty="0" smtClean="0">
                <a:solidFill>
                  <a:srgbClr val="00B050"/>
                </a:solidFill>
              </a:rPr>
              <a:t>sp.</a:t>
            </a:r>
            <a:endParaRPr lang="ar-SA" sz="3200" dirty="0">
              <a:solidFill>
                <a:srgbClr val="00B050"/>
              </a:solidFill>
            </a:endParaRP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 y="-22122"/>
            <a:ext cx="1403647" cy="690224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19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337125" y="1986260"/>
            <a:ext cx="3411339" cy="338695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4384678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ar-SA" dirty="0" smtClean="0"/>
              <a:t> تُعد اكثر المستعمرات تقدماً في هذه الرتبة وهي اما كروية او بيضاوية الشكل. تتكون المستعمرة من عدد كبير من الخلايا تصل الى 60000 ستين الف خلية وتتصل ببعضها بواسطة الروابط السيتوبلازمية. تعيش في المياه العذبة وتتحرك المستعمرة بواسطة الاسواط. تمتاز مستعمرة الفولفكس بوجود</a:t>
            </a:r>
            <a:r>
              <a:rPr lang="ar-SA" u="sng" dirty="0" smtClean="0"/>
              <a:t> ظاهرة تقسيم العمل الوظيفي</a:t>
            </a:r>
            <a:r>
              <a:rPr lang="ar-SA" dirty="0" smtClean="0"/>
              <a:t> بين الخلايا المكونة لها</a:t>
            </a:r>
            <a:endParaRPr lang="ar-SA"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ar-SA"/>
          </a:p>
        </p:txBody>
      </p:sp>
      <p:sp>
        <p:nvSpPr>
          <p:cNvPr id="3" name="Subtitle 2"/>
          <p:cNvSpPr>
            <a:spLocks noGrp="1"/>
          </p:cNvSpPr>
          <p:nvPr>
            <p:ph type="subTitle" idx="1"/>
          </p:nvPr>
        </p:nvSpPr>
        <p:spPr/>
        <p:txBody>
          <a:bodyPr/>
          <a:lstStyle/>
          <a:p>
            <a:endParaRPr lang="ar-SA" dirty="0"/>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 y="-22122"/>
            <a:ext cx="1403647" cy="690224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95736" y="1196752"/>
            <a:ext cx="6192688" cy="48245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67413790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71800" y="1628800"/>
            <a:ext cx="4392488" cy="4104456"/>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 y="-22122"/>
            <a:ext cx="1403647" cy="690224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TextBox 7"/>
          <p:cNvSpPr txBox="1"/>
          <p:nvPr/>
        </p:nvSpPr>
        <p:spPr>
          <a:xfrm>
            <a:off x="683568" y="4221088"/>
            <a:ext cx="2016224" cy="646331"/>
          </a:xfrm>
          <a:prstGeom prst="rect">
            <a:avLst/>
          </a:prstGeom>
          <a:noFill/>
        </p:spPr>
        <p:txBody>
          <a:bodyPr wrap="square" rtlCol="1">
            <a:spAutoFit/>
          </a:bodyPr>
          <a:lstStyle/>
          <a:p>
            <a:r>
              <a:rPr lang="en-US" dirty="0" err="1"/>
              <a:t>Oogonium</a:t>
            </a:r>
            <a:endParaRPr lang="en-US" dirty="0"/>
          </a:p>
          <a:p>
            <a:endParaRPr lang="ar-SA" dirty="0"/>
          </a:p>
        </p:txBody>
      </p:sp>
      <p:sp>
        <p:nvSpPr>
          <p:cNvPr id="9" name="TextBox 8"/>
          <p:cNvSpPr txBox="1"/>
          <p:nvPr/>
        </p:nvSpPr>
        <p:spPr>
          <a:xfrm>
            <a:off x="1043608" y="2852936"/>
            <a:ext cx="1584176" cy="646331"/>
          </a:xfrm>
          <a:prstGeom prst="rect">
            <a:avLst/>
          </a:prstGeom>
          <a:noFill/>
        </p:spPr>
        <p:txBody>
          <a:bodyPr wrap="square" rtlCol="1">
            <a:spAutoFit/>
          </a:bodyPr>
          <a:lstStyle/>
          <a:p>
            <a:r>
              <a:rPr lang="en-US" dirty="0"/>
              <a:t>Antheridium</a:t>
            </a:r>
          </a:p>
          <a:p>
            <a:endParaRPr lang="ar-SA" dirty="0"/>
          </a:p>
        </p:txBody>
      </p:sp>
      <p:sp>
        <p:nvSpPr>
          <p:cNvPr id="10" name="TextBox 9"/>
          <p:cNvSpPr txBox="1"/>
          <p:nvPr/>
        </p:nvSpPr>
        <p:spPr>
          <a:xfrm>
            <a:off x="7020272" y="2276872"/>
            <a:ext cx="1088503" cy="646331"/>
          </a:xfrm>
          <a:prstGeom prst="rect">
            <a:avLst/>
          </a:prstGeom>
          <a:noFill/>
        </p:spPr>
        <p:txBody>
          <a:bodyPr wrap="none" rtlCol="1">
            <a:spAutoFit/>
          </a:bodyPr>
          <a:lstStyle/>
          <a:p>
            <a:r>
              <a:rPr lang="en-US" dirty="0"/>
              <a:t>Flagellum</a:t>
            </a:r>
          </a:p>
          <a:p>
            <a:endParaRPr lang="ar-SA" dirty="0"/>
          </a:p>
        </p:txBody>
      </p:sp>
      <p:sp>
        <p:nvSpPr>
          <p:cNvPr id="11" name="TextBox 10"/>
          <p:cNvSpPr txBox="1"/>
          <p:nvPr/>
        </p:nvSpPr>
        <p:spPr>
          <a:xfrm>
            <a:off x="6228184" y="1412776"/>
            <a:ext cx="1480875" cy="646331"/>
          </a:xfrm>
          <a:prstGeom prst="rect">
            <a:avLst/>
          </a:prstGeom>
          <a:noFill/>
        </p:spPr>
        <p:txBody>
          <a:bodyPr wrap="square" rtlCol="1">
            <a:spAutoFit/>
          </a:bodyPr>
          <a:lstStyle/>
          <a:p>
            <a:r>
              <a:rPr lang="en-US" dirty="0"/>
              <a:t>Somatic cells</a:t>
            </a:r>
          </a:p>
          <a:p>
            <a:endParaRPr lang="ar-SA" dirty="0"/>
          </a:p>
        </p:txBody>
      </p:sp>
      <p:sp>
        <p:nvSpPr>
          <p:cNvPr id="12" name="TextBox 11"/>
          <p:cNvSpPr txBox="1"/>
          <p:nvPr/>
        </p:nvSpPr>
        <p:spPr>
          <a:xfrm>
            <a:off x="6732240" y="4869160"/>
            <a:ext cx="1584176" cy="646331"/>
          </a:xfrm>
          <a:prstGeom prst="rect">
            <a:avLst/>
          </a:prstGeom>
          <a:noFill/>
        </p:spPr>
        <p:txBody>
          <a:bodyPr wrap="square" rtlCol="1">
            <a:spAutoFit/>
          </a:bodyPr>
          <a:lstStyle/>
          <a:p>
            <a:r>
              <a:rPr lang="en-US" dirty="0" err="1"/>
              <a:t>Gonidium</a:t>
            </a:r>
            <a:endParaRPr lang="en-US" dirty="0"/>
          </a:p>
          <a:p>
            <a:endParaRPr lang="ar-SA" dirty="0"/>
          </a:p>
        </p:txBody>
      </p:sp>
      <p:sp>
        <p:nvSpPr>
          <p:cNvPr id="13" name="TextBox 12"/>
          <p:cNvSpPr txBox="1"/>
          <p:nvPr/>
        </p:nvSpPr>
        <p:spPr>
          <a:xfrm>
            <a:off x="7164288" y="3212976"/>
            <a:ext cx="1768907" cy="646331"/>
          </a:xfrm>
          <a:prstGeom prst="rect">
            <a:avLst/>
          </a:prstGeom>
          <a:noFill/>
        </p:spPr>
        <p:txBody>
          <a:bodyPr wrap="square" rtlCol="1">
            <a:spAutoFit/>
          </a:bodyPr>
          <a:lstStyle/>
          <a:p>
            <a:r>
              <a:rPr lang="en-US" dirty="0"/>
              <a:t>Daughter colony</a:t>
            </a:r>
          </a:p>
          <a:p>
            <a:endParaRPr lang="ar-SA" dirty="0"/>
          </a:p>
        </p:txBody>
      </p:sp>
      <p:cxnSp>
        <p:nvCxnSpPr>
          <p:cNvPr id="15" name="Straight Arrow Connector 14"/>
          <p:cNvCxnSpPr/>
          <p:nvPr/>
        </p:nvCxnSpPr>
        <p:spPr>
          <a:xfrm flipH="1" flipV="1">
            <a:off x="2627784" y="3140968"/>
            <a:ext cx="1872208" cy="395173"/>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8" name="Straight Arrow Connector 17"/>
          <p:cNvCxnSpPr/>
          <p:nvPr/>
        </p:nvCxnSpPr>
        <p:spPr>
          <a:xfrm flipH="1">
            <a:off x="2771800" y="4454679"/>
            <a:ext cx="2196244"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3" name="Straight Arrow Connector 22"/>
          <p:cNvCxnSpPr/>
          <p:nvPr/>
        </p:nvCxnSpPr>
        <p:spPr>
          <a:xfrm>
            <a:off x="5868144" y="4005064"/>
            <a:ext cx="1418456" cy="9144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6" name="Straight Arrow Connector 25"/>
          <p:cNvCxnSpPr/>
          <p:nvPr/>
        </p:nvCxnSpPr>
        <p:spPr>
          <a:xfrm>
            <a:off x="5652120" y="3140968"/>
            <a:ext cx="1634480" cy="197586"/>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8" name="Straight Arrow Connector 27"/>
          <p:cNvCxnSpPr/>
          <p:nvPr/>
        </p:nvCxnSpPr>
        <p:spPr>
          <a:xfrm>
            <a:off x="6469360" y="2420888"/>
            <a:ext cx="550912"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32" name="Straight Arrow Connector 31"/>
          <p:cNvCxnSpPr/>
          <p:nvPr/>
        </p:nvCxnSpPr>
        <p:spPr>
          <a:xfrm flipV="1">
            <a:off x="5580112" y="1735941"/>
            <a:ext cx="889248" cy="323166"/>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403599343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907704" y="943233"/>
            <a:ext cx="5760640" cy="463206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7749712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03648" y="1"/>
            <a:ext cx="7054552" cy="3600450"/>
          </a:xfrm>
        </p:spPr>
        <p:txBody>
          <a:bodyPr>
            <a:normAutofit fontScale="90000"/>
          </a:bodyPr>
          <a:lstStyle/>
          <a:p>
            <a:pPr algn="l"/>
            <a:r>
              <a:rPr lang="en-US" sz="3600" dirty="0" smtClean="0"/>
              <a:t>K: Protista</a:t>
            </a:r>
            <a:br>
              <a:rPr lang="en-US" sz="3600" dirty="0" smtClean="0"/>
            </a:br>
            <a:r>
              <a:rPr lang="en-US" sz="3600" dirty="0" smtClean="0"/>
              <a:t>D: </a:t>
            </a:r>
            <a:r>
              <a:rPr lang="en-US" sz="3600" dirty="0" err="1" smtClean="0"/>
              <a:t>Euglenophyta</a:t>
            </a:r>
            <a:r>
              <a:rPr lang="en-US" sz="3600" dirty="0" smtClean="0"/>
              <a:t/>
            </a:r>
            <a:br>
              <a:rPr lang="en-US" sz="3600" dirty="0" smtClean="0"/>
            </a:br>
            <a:r>
              <a:rPr lang="en-US" sz="3600" dirty="0" err="1" smtClean="0"/>
              <a:t>Cl:Euglenophyceae</a:t>
            </a:r>
            <a:r>
              <a:rPr lang="en-US" sz="3600" dirty="0" smtClean="0"/>
              <a:t/>
            </a:r>
            <a:br>
              <a:rPr lang="en-US" sz="3600" dirty="0" smtClean="0"/>
            </a:br>
            <a:r>
              <a:rPr lang="en-US" sz="3600" dirty="0" err="1" smtClean="0"/>
              <a:t>Or:Euglenales</a:t>
            </a:r>
            <a:r>
              <a:rPr lang="en-US" sz="3600" dirty="0" smtClean="0"/>
              <a:t/>
            </a:r>
            <a:br>
              <a:rPr lang="en-US" sz="3600" dirty="0" smtClean="0"/>
            </a:br>
            <a:r>
              <a:rPr lang="en-US" sz="3600" dirty="0" smtClean="0"/>
              <a:t>F:Euglenaceae</a:t>
            </a:r>
            <a:br>
              <a:rPr lang="en-US" sz="3600" dirty="0" smtClean="0"/>
            </a:br>
            <a:r>
              <a:rPr lang="en-US" sz="3600" dirty="0" smtClean="0"/>
              <a:t>Ex: </a:t>
            </a:r>
            <a:r>
              <a:rPr lang="en-US" sz="3600" i="1" dirty="0" smtClean="0">
                <a:solidFill>
                  <a:srgbClr val="00B050"/>
                </a:solidFill>
              </a:rPr>
              <a:t>Euglena</a:t>
            </a:r>
            <a:r>
              <a:rPr lang="en-US" sz="3600" dirty="0" smtClean="0">
                <a:solidFill>
                  <a:srgbClr val="00B050"/>
                </a:solidFill>
              </a:rPr>
              <a:t> sp</a:t>
            </a:r>
            <a:r>
              <a:rPr lang="en-US" dirty="0" smtClean="0">
                <a:solidFill>
                  <a:srgbClr val="00B050"/>
                </a:solidFill>
              </a:rPr>
              <a:t>.</a:t>
            </a:r>
            <a:br>
              <a:rPr lang="en-US" dirty="0" smtClean="0">
                <a:solidFill>
                  <a:srgbClr val="00B050"/>
                </a:solidFill>
              </a:rPr>
            </a:br>
            <a:endParaRPr lang="ar-SA" dirty="0">
              <a:solidFill>
                <a:srgbClr val="00B050"/>
              </a:solidFill>
            </a:endParaRPr>
          </a:p>
        </p:txBody>
      </p:sp>
      <p:sp>
        <p:nvSpPr>
          <p:cNvPr id="3" name="Subtitle 2"/>
          <p:cNvSpPr>
            <a:spLocks noGrp="1"/>
          </p:cNvSpPr>
          <p:nvPr>
            <p:ph type="subTitle" idx="1"/>
          </p:nvPr>
        </p:nvSpPr>
        <p:spPr/>
        <p:txBody>
          <a:bodyPr/>
          <a:lstStyle/>
          <a:p>
            <a:endParaRPr lang="ar-SA" dirty="0"/>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 y="-22122"/>
            <a:ext cx="1403647" cy="690224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338412" y="3068960"/>
            <a:ext cx="5545956" cy="38111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 name="Picture 5" descr="eugleana1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012160" y="188640"/>
            <a:ext cx="2376190" cy="266429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59077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ar-SA" b="1" dirty="0" smtClean="0"/>
              <a:t>طحلب</a:t>
            </a:r>
            <a:r>
              <a:rPr lang="ar-SA" dirty="0" smtClean="0"/>
              <a:t> أخضر وحيد الخليه مغزلي الشكل يوجد في البرك والمستنقعات كجسم بروتوبلازمي عاري ليس له جدار خلوي ولذلك كثيراً مايتغير شكله يحتوي على حبيبتين قاعديتين ينشأ منهما سوطين قصير يمتد للداخل وأخر طويل يمتد للخارج يستخدمه الطحلب للحركه. وتوجد بقعه عينية توجه الطحلب ناحية الضوء وعدد من البلاستيدات والميتوكندريا وحبيبات النشا (باراميليوميه) ويحيط بالخليه غلاف جيلاتيني.</a:t>
            </a:r>
          </a:p>
          <a:p>
            <a:endParaRPr lang="ar-SA"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 y="-22122"/>
            <a:ext cx="1403647" cy="690224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Rectangle 4"/>
          <p:cNvSpPr/>
          <p:nvPr/>
        </p:nvSpPr>
        <p:spPr>
          <a:xfrm>
            <a:off x="1403648" y="44624"/>
            <a:ext cx="5454352" cy="2456057"/>
          </a:xfrm>
          <a:prstGeom prst="rect">
            <a:avLst/>
          </a:prstGeom>
        </p:spPr>
        <p:txBody>
          <a:bodyPr wrap="square">
            <a:spAutoFit/>
          </a:bodyPr>
          <a:lstStyle/>
          <a:p>
            <a:pPr algn="l" rtl="0">
              <a:lnSpc>
                <a:spcPct val="80000"/>
              </a:lnSpc>
            </a:pPr>
            <a:r>
              <a:rPr lang="en-US" sz="3200" b="1" dirty="0" smtClean="0"/>
              <a:t>K: Protista</a:t>
            </a:r>
          </a:p>
          <a:p>
            <a:pPr algn="l" rtl="0">
              <a:lnSpc>
                <a:spcPct val="80000"/>
              </a:lnSpc>
            </a:pPr>
            <a:r>
              <a:rPr lang="en-US" sz="3200" b="1" dirty="0" smtClean="0"/>
              <a:t>D: </a:t>
            </a:r>
            <a:r>
              <a:rPr lang="en-US" sz="3200" b="1" dirty="0" err="1" smtClean="0"/>
              <a:t>Chlorophyta</a:t>
            </a:r>
            <a:endParaRPr lang="en-US" sz="3200" b="1" dirty="0" smtClean="0"/>
          </a:p>
          <a:p>
            <a:pPr algn="l" rtl="0">
              <a:lnSpc>
                <a:spcPct val="80000"/>
              </a:lnSpc>
            </a:pPr>
            <a:r>
              <a:rPr lang="en-US" sz="3200" b="1" dirty="0" err="1" smtClean="0"/>
              <a:t>Cl</a:t>
            </a:r>
            <a:r>
              <a:rPr lang="en-US" sz="3200" b="1" dirty="0" smtClean="0"/>
              <a:t>: </a:t>
            </a:r>
            <a:r>
              <a:rPr lang="en-US" sz="3200" b="1" dirty="0" err="1" smtClean="0"/>
              <a:t>Chlorophyceae</a:t>
            </a:r>
            <a:endParaRPr lang="en-US" sz="3200" b="1" dirty="0" smtClean="0"/>
          </a:p>
          <a:p>
            <a:pPr algn="l" rtl="0">
              <a:lnSpc>
                <a:spcPct val="80000"/>
              </a:lnSpc>
            </a:pPr>
            <a:r>
              <a:rPr lang="en-US" sz="3200" b="1" dirty="0" err="1" smtClean="0"/>
              <a:t>Or:Volvocales</a:t>
            </a:r>
            <a:endParaRPr lang="en-US" sz="3200" b="1" dirty="0" smtClean="0"/>
          </a:p>
          <a:p>
            <a:pPr algn="l" rtl="0">
              <a:lnSpc>
                <a:spcPct val="80000"/>
              </a:lnSpc>
            </a:pPr>
            <a:r>
              <a:rPr lang="en-US" sz="3200" b="1" dirty="0" smtClean="0"/>
              <a:t>F:Chlamydomonaceae(1)</a:t>
            </a:r>
          </a:p>
          <a:p>
            <a:pPr algn="l" rtl="0">
              <a:lnSpc>
                <a:spcPct val="80000"/>
              </a:lnSpc>
            </a:pPr>
            <a:r>
              <a:rPr lang="en-US" sz="3200" b="1" dirty="0" smtClean="0"/>
              <a:t>Ex: </a:t>
            </a:r>
            <a:r>
              <a:rPr lang="en-US" sz="3200" b="1" i="1" dirty="0" err="1" smtClean="0">
                <a:solidFill>
                  <a:srgbClr val="00B050"/>
                </a:solidFill>
              </a:rPr>
              <a:t>Chlamydomonas</a:t>
            </a:r>
            <a:r>
              <a:rPr lang="en-US" sz="3200" b="1" dirty="0" smtClean="0">
                <a:solidFill>
                  <a:srgbClr val="00B050"/>
                </a:solidFill>
              </a:rPr>
              <a:t> sp.</a:t>
            </a:r>
            <a:endParaRPr lang="ar-SA" sz="3200" dirty="0">
              <a:solidFill>
                <a:srgbClr val="00B050"/>
              </a:solidFill>
            </a:endParaRPr>
          </a:p>
        </p:txBody>
      </p:sp>
      <p:sp>
        <p:nvSpPr>
          <p:cNvPr id="7" name="Subtitle 6"/>
          <p:cNvSpPr>
            <a:spLocks noGrp="1"/>
          </p:cNvSpPr>
          <p:nvPr>
            <p:ph type="subTitle" idx="1"/>
          </p:nvPr>
        </p:nvSpPr>
        <p:spPr>
          <a:xfrm>
            <a:off x="2195736" y="2564904"/>
            <a:ext cx="5616624" cy="4104456"/>
          </a:xfrm>
        </p:spPr>
        <p:txBody>
          <a:bodyPr/>
          <a:lstStyle/>
          <a:p>
            <a:endParaRPr lang="en-US" dirty="0" smtClean="0"/>
          </a:p>
          <a:p>
            <a:endParaRPr lang="en-US" dirty="0" smtClean="0"/>
          </a:p>
          <a:p>
            <a:endParaRPr lang="en-US" dirty="0" smtClean="0"/>
          </a:p>
          <a:p>
            <a:endParaRPr lang="en-US" dirty="0" smtClean="0"/>
          </a:p>
          <a:p>
            <a:endParaRPr lang="en-US" dirty="0"/>
          </a:p>
          <a:p>
            <a:endParaRPr lang="ar-SA"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627784" y="2348880"/>
            <a:ext cx="8496944" cy="41764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3928852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ar-SA" dirty="0" smtClean="0"/>
              <a:t>وحيدة الخلية كروية او كمثرية الشكل تتحرك بواسطة اسواط (سوطين امامين) لكل خلية</a:t>
            </a:r>
            <a:endParaRPr lang="en-US" dirty="0" smtClean="0"/>
          </a:p>
          <a:p>
            <a:r>
              <a:rPr lang="ar-SA" dirty="0" smtClean="0"/>
              <a:t> البلاستيدات تكون فنجانية الشكل وتنغمس فيها النواة. توجد بها فجوتان انقباضيتان في الجهة الامامية من الخلية وبقع عينية حساسه للضوء. تتكاثر عن طريق التكاثر الجنسي واللاجنسي. </a:t>
            </a:r>
            <a:endParaRPr lang="en-US" dirty="0" smtClean="0"/>
          </a:p>
          <a:p>
            <a:endParaRPr lang="ar-SA"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 y="-22122"/>
            <a:ext cx="1403647" cy="690224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 name="صورة 5" descr="chl_Chlamydomonas_structure2.gif"/>
          <p:cNvPicPr>
            <a:picLocks noChangeAspect="1"/>
          </p:cNvPicPr>
          <p:nvPr/>
        </p:nvPicPr>
        <p:blipFill>
          <a:blip r:embed="rId3" cstate="print"/>
          <a:stretch>
            <a:fillRect/>
          </a:stretch>
        </p:blipFill>
        <p:spPr>
          <a:xfrm rot="16200000">
            <a:off x="4466506" y="2603426"/>
            <a:ext cx="5107532" cy="2592288"/>
          </a:xfrm>
          <a:prstGeom prst="rect">
            <a:avLst/>
          </a:prstGeom>
        </p:spPr>
      </p:pic>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763688" y="44624"/>
            <a:ext cx="3432175" cy="4876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278423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03648" y="332657"/>
            <a:ext cx="7054552" cy="3267794"/>
          </a:xfrm>
        </p:spPr>
        <p:txBody>
          <a:bodyPr>
            <a:noAutofit/>
          </a:bodyPr>
          <a:lstStyle/>
          <a:p>
            <a:pPr algn="l" rtl="0">
              <a:lnSpc>
                <a:spcPct val="90000"/>
              </a:lnSpc>
            </a:pPr>
            <a:r>
              <a:rPr lang="en-US" sz="3600" dirty="0"/>
              <a:t>K: Protista</a:t>
            </a:r>
            <a:br>
              <a:rPr lang="en-US" sz="3600" dirty="0"/>
            </a:br>
            <a:r>
              <a:rPr lang="en-US" sz="3600" dirty="0"/>
              <a:t>D: </a:t>
            </a:r>
            <a:r>
              <a:rPr lang="en-US" sz="3600" dirty="0" err="1"/>
              <a:t>Chlorophyta</a:t>
            </a:r>
            <a:r>
              <a:rPr lang="en-US" sz="3600" dirty="0"/>
              <a:t/>
            </a:r>
            <a:br>
              <a:rPr lang="en-US" sz="3600" dirty="0"/>
            </a:br>
            <a:r>
              <a:rPr lang="en-US" sz="3600" dirty="0" err="1"/>
              <a:t>Cl</a:t>
            </a:r>
            <a:r>
              <a:rPr lang="en-US" sz="3600" dirty="0"/>
              <a:t>: </a:t>
            </a:r>
            <a:r>
              <a:rPr lang="en-US" sz="3600" dirty="0" err="1"/>
              <a:t>Chlorophyceae</a:t>
            </a:r>
            <a:r>
              <a:rPr lang="en-US" sz="3600" dirty="0"/>
              <a:t/>
            </a:r>
            <a:br>
              <a:rPr lang="en-US" sz="3600" dirty="0"/>
            </a:br>
            <a:r>
              <a:rPr lang="en-US" sz="3600" dirty="0" err="1"/>
              <a:t>Or:Volvocales</a:t>
            </a:r>
            <a:r>
              <a:rPr lang="en-US" sz="3600" dirty="0"/>
              <a:t/>
            </a:r>
            <a:br>
              <a:rPr lang="en-US" sz="3600" dirty="0"/>
            </a:br>
            <a:r>
              <a:rPr lang="en-US" sz="3600" dirty="0" smtClean="0"/>
              <a:t>F:Volvocaceae(2)</a:t>
            </a:r>
            <a:r>
              <a:rPr lang="en-US" sz="3600" dirty="0"/>
              <a:t/>
            </a:r>
            <a:br>
              <a:rPr lang="en-US" sz="3600" dirty="0"/>
            </a:br>
            <a:r>
              <a:rPr lang="en-US" sz="3600" dirty="0"/>
              <a:t>Ex: </a:t>
            </a:r>
            <a:r>
              <a:rPr lang="en-US" sz="3600" i="1" dirty="0">
                <a:solidFill>
                  <a:srgbClr val="00B050"/>
                </a:solidFill>
              </a:rPr>
              <a:t>Gonium</a:t>
            </a:r>
            <a:r>
              <a:rPr lang="en-US" sz="3600" dirty="0">
                <a:solidFill>
                  <a:srgbClr val="00B050"/>
                </a:solidFill>
              </a:rPr>
              <a:t> sp.</a:t>
            </a:r>
            <a:br>
              <a:rPr lang="en-US" sz="3600" dirty="0">
                <a:solidFill>
                  <a:srgbClr val="00B050"/>
                </a:solidFill>
              </a:rPr>
            </a:br>
            <a:endParaRPr lang="ar-SA" sz="3600" dirty="0">
              <a:solidFill>
                <a:srgbClr val="00B050"/>
              </a:solidFill>
            </a:endParaRPr>
          </a:p>
        </p:txBody>
      </p:sp>
      <p:sp>
        <p:nvSpPr>
          <p:cNvPr id="3" name="Subtitle 2"/>
          <p:cNvSpPr>
            <a:spLocks noGrp="1"/>
          </p:cNvSpPr>
          <p:nvPr>
            <p:ph type="subTitle" idx="1"/>
          </p:nvPr>
        </p:nvSpPr>
        <p:spPr/>
        <p:txBody>
          <a:bodyPr/>
          <a:lstStyle/>
          <a:p>
            <a:endParaRPr lang="ar-SA" dirty="0"/>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 y="-22122"/>
            <a:ext cx="1403647" cy="690224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 name="Picture 5" descr="Bot%20201%20Gonium"/>
          <p:cNvPicPr>
            <a:picLocks noGrp="1" noChangeAspect="1" noChangeArrowheads="1"/>
          </p:cNvPicPr>
          <p:nvPr>
            <p:ph idx="1"/>
          </p:nvPr>
        </p:nvPicPr>
        <p:blipFill>
          <a:blip r:embed="rId3" cstate="print"/>
          <a:srcRect/>
          <a:stretch>
            <a:fillRect/>
          </a:stretch>
        </p:blipFill>
        <p:spPr bwMode="auto">
          <a:xfrm>
            <a:off x="5049052" y="1052736"/>
            <a:ext cx="3915436" cy="3876402"/>
          </a:xfrm>
          <a:prstGeom prst="rect">
            <a:avLst/>
          </a:prstGeom>
          <a:noFill/>
        </p:spPr>
      </p:pic>
      <p:pic>
        <p:nvPicPr>
          <p:cNvPr id="3075"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475656" y="3933056"/>
            <a:ext cx="3558004" cy="26642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7" name="Straight Arrow Connector 6"/>
          <p:cNvCxnSpPr/>
          <p:nvPr/>
        </p:nvCxnSpPr>
        <p:spPr>
          <a:xfrm flipV="1">
            <a:off x="7092280" y="908720"/>
            <a:ext cx="144016" cy="129614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6228184" y="548680"/>
            <a:ext cx="2448272" cy="360040"/>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err="1" smtClean="0">
                <a:solidFill>
                  <a:schemeClr val="tx1"/>
                </a:solidFill>
              </a:rPr>
              <a:t>Chlamydomonal</a:t>
            </a:r>
            <a:r>
              <a:rPr lang="en-US" dirty="0" smtClean="0">
                <a:solidFill>
                  <a:schemeClr val="tx1"/>
                </a:solidFill>
              </a:rPr>
              <a:t> cell</a:t>
            </a:r>
            <a:endParaRPr lang="ar-SA" dirty="0">
              <a:solidFill>
                <a:schemeClr val="tx1"/>
              </a:solidFill>
            </a:endParaRPr>
          </a:p>
        </p:txBody>
      </p:sp>
      <p:cxnSp>
        <p:nvCxnSpPr>
          <p:cNvPr id="10" name="Straight Arrow Connector 9"/>
          <p:cNvCxnSpPr/>
          <p:nvPr/>
        </p:nvCxnSpPr>
        <p:spPr>
          <a:xfrm>
            <a:off x="7452320" y="3933056"/>
            <a:ext cx="288032" cy="151216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6516216" y="5517232"/>
            <a:ext cx="2304256" cy="720080"/>
          </a:xfrm>
          <a:prstGeom prst="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en-US" dirty="0" smtClean="0">
                <a:solidFill>
                  <a:schemeClr val="tx1"/>
                </a:solidFill>
              </a:rPr>
              <a:t>Common gelatinous sheath</a:t>
            </a:r>
            <a:endParaRPr lang="ar-SA" dirty="0">
              <a:solidFill>
                <a:schemeClr val="tx1"/>
              </a:solidFill>
            </a:endParaRPr>
          </a:p>
        </p:txBody>
      </p:sp>
      <p:cxnSp>
        <p:nvCxnSpPr>
          <p:cNvPr id="13" name="Straight Arrow Connector 12"/>
          <p:cNvCxnSpPr/>
          <p:nvPr/>
        </p:nvCxnSpPr>
        <p:spPr>
          <a:xfrm flipH="1">
            <a:off x="5868144" y="3140968"/>
            <a:ext cx="1008112" cy="17281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5148064" y="5013176"/>
            <a:ext cx="2016224" cy="432048"/>
          </a:xfrm>
          <a:prstGeom prst="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en-US" dirty="0" smtClean="0">
                <a:solidFill>
                  <a:schemeClr val="tx1"/>
                </a:solidFill>
              </a:rPr>
              <a:t>Central cells</a:t>
            </a:r>
            <a:endParaRPr lang="ar-SA" dirty="0">
              <a:solidFill>
                <a:schemeClr val="tx1"/>
              </a:solidFill>
            </a:endParaRPr>
          </a:p>
        </p:txBody>
      </p:sp>
    </p:spTree>
    <p:extLst>
      <p:ext uri="{BB962C8B-B14F-4D97-AF65-F5344CB8AC3E}">
        <p14:creationId xmlns:p14="http://schemas.microsoft.com/office/powerpoint/2010/main" xmlns="" val="3183045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ar-SA" dirty="0" smtClean="0"/>
              <a:t>خلاياها متجمعة وقد تكون مسطحه او كروية الشكل وتحتوي على 16 خلية اربعة خلايا تتمركزفي المنتصف و12 منها محيطية. تعيش في المياه </a:t>
            </a:r>
            <a:r>
              <a:rPr lang="ar-SA" dirty="0" smtClean="0"/>
              <a:t>العذبة </a:t>
            </a:r>
            <a:r>
              <a:rPr lang="ar-SA" dirty="0" smtClean="0"/>
              <a:t>مستعمرات طحلبية متحركة بالأسواط  تشبه طحلب </a:t>
            </a:r>
            <a:r>
              <a:rPr lang="en-US" i="1" dirty="0" err="1" smtClean="0"/>
              <a:t>Chlamydomonas</a:t>
            </a:r>
            <a:endParaRPr lang="en-US" dirty="0" smtClean="0"/>
          </a:p>
          <a:p>
            <a:r>
              <a:rPr lang="ar-SA" dirty="0" smtClean="0"/>
              <a:t> تتكاثر بالتكاثر</a:t>
            </a:r>
            <a:r>
              <a:rPr lang="ar-SA" u="sng" dirty="0" smtClean="0"/>
              <a:t> الخضري</a:t>
            </a:r>
            <a:r>
              <a:rPr lang="ar-SA" dirty="0" smtClean="0"/>
              <a:t> بتكوين مستعمرات بنوية والتكاثر</a:t>
            </a:r>
            <a:r>
              <a:rPr lang="ar-SA" u="sng" dirty="0" smtClean="0"/>
              <a:t>اللاجنسي</a:t>
            </a:r>
            <a:r>
              <a:rPr lang="ar-SA" dirty="0" smtClean="0"/>
              <a:t> والجنسي (متشابه الامشاج).</a:t>
            </a:r>
            <a:endParaRPr lang="en-US" dirty="0" smtClean="0"/>
          </a:p>
          <a:p>
            <a:endParaRPr lang="ar-SA"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03648" y="-126826"/>
            <a:ext cx="7054552" cy="3195786"/>
          </a:xfrm>
        </p:spPr>
        <p:txBody>
          <a:bodyPr>
            <a:normAutofit/>
          </a:bodyPr>
          <a:lstStyle/>
          <a:p>
            <a:pPr algn="l"/>
            <a:r>
              <a:rPr lang="en-US" sz="3200" dirty="0"/>
              <a:t>K: Protista</a:t>
            </a:r>
            <a:br>
              <a:rPr lang="en-US" sz="3200" dirty="0"/>
            </a:br>
            <a:r>
              <a:rPr lang="en-US" sz="3200" dirty="0"/>
              <a:t>D: </a:t>
            </a:r>
            <a:r>
              <a:rPr lang="en-US" sz="3200" dirty="0" err="1"/>
              <a:t>Chlorophyta</a:t>
            </a:r>
            <a:r>
              <a:rPr lang="en-US" sz="3200" dirty="0"/>
              <a:t/>
            </a:r>
            <a:br>
              <a:rPr lang="en-US" sz="3200" dirty="0"/>
            </a:br>
            <a:r>
              <a:rPr lang="en-US" sz="3200" dirty="0" err="1"/>
              <a:t>Cl</a:t>
            </a:r>
            <a:r>
              <a:rPr lang="en-US" sz="3200" dirty="0"/>
              <a:t>: </a:t>
            </a:r>
            <a:r>
              <a:rPr lang="en-US" sz="3200" dirty="0" err="1"/>
              <a:t>Chlorophyceae</a:t>
            </a:r>
            <a:r>
              <a:rPr lang="en-US" sz="3200" dirty="0"/>
              <a:t/>
            </a:r>
            <a:br>
              <a:rPr lang="en-US" sz="3200" dirty="0"/>
            </a:br>
            <a:r>
              <a:rPr lang="en-US" sz="3200" dirty="0" err="1"/>
              <a:t>Or:Volvocales</a:t>
            </a:r>
            <a:r>
              <a:rPr lang="en-US" sz="3200" dirty="0"/>
              <a:t/>
            </a:r>
            <a:br>
              <a:rPr lang="en-US" sz="3200" dirty="0"/>
            </a:br>
            <a:r>
              <a:rPr lang="en-US" sz="3200" dirty="0"/>
              <a:t>F:Volvocaceae</a:t>
            </a:r>
            <a:br>
              <a:rPr lang="en-US" sz="3200" dirty="0"/>
            </a:br>
            <a:r>
              <a:rPr lang="en-US" sz="3200" dirty="0"/>
              <a:t>Ex: </a:t>
            </a:r>
            <a:r>
              <a:rPr lang="en-US" sz="3200" i="1" dirty="0" err="1">
                <a:solidFill>
                  <a:srgbClr val="00B050"/>
                </a:solidFill>
              </a:rPr>
              <a:t>Eudorina</a:t>
            </a:r>
            <a:r>
              <a:rPr lang="en-US" sz="3200" dirty="0">
                <a:solidFill>
                  <a:srgbClr val="00B050"/>
                </a:solidFill>
              </a:rPr>
              <a:t> sp.</a:t>
            </a:r>
            <a:endParaRPr lang="ar-SA" sz="3200" dirty="0">
              <a:solidFill>
                <a:srgbClr val="00B050"/>
              </a:solidFill>
            </a:endParaRP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 y="-22122"/>
            <a:ext cx="1403647" cy="690224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600327" y="548680"/>
            <a:ext cx="2932113" cy="30241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6" name="Picture 2" descr="بدون-عنوان-9"/>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657600" y="3572868"/>
            <a:ext cx="3002632" cy="2885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extBox 4"/>
          <p:cNvSpPr txBox="1"/>
          <p:nvPr/>
        </p:nvSpPr>
        <p:spPr>
          <a:xfrm>
            <a:off x="1403648" y="4509120"/>
            <a:ext cx="2736304" cy="646331"/>
          </a:xfrm>
          <a:prstGeom prst="rect">
            <a:avLst/>
          </a:prstGeom>
          <a:noFill/>
        </p:spPr>
        <p:txBody>
          <a:bodyPr wrap="square" rtlCol="1">
            <a:spAutoFit/>
          </a:bodyPr>
          <a:lstStyle/>
          <a:p>
            <a:pPr algn="l"/>
            <a:r>
              <a:rPr lang="en-US" dirty="0" err="1"/>
              <a:t>Chlamydomonas</a:t>
            </a:r>
            <a:r>
              <a:rPr lang="en-US" dirty="0"/>
              <a:t> cells</a:t>
            </a:r>
          </a:p>
          <a:p>
            <a:pPr algn="l"/>
            <a:endParaRPr lang="ar-SA" dirty="0"/>
          </a:p>
        </p:txBody>
      </p:sp>
      <p:cxnSp>
        <p:nvCxnSpPr>
          <p:cNvPr id="7" name="Straight Arrow Connector 6"/>
          <p:cNvCxnSpPr/>
          <p:nvPr/>
        </p:nvCxnSpPr>
        <p:spPr>
          <a:xfrm>
            <a:off x="3419872" y="4832285"/>
            <a:ext cx="720080" cy="18324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8" name="TextBox 7"/>
          <p:cNvSpPr txBox="1"/>
          <p:nvPr/>
        </p:nvSpPr>
        <p:spPr>
          <a:xfrm>
            <a:off x="6372200" y="5962054"/>
            <a:ext cx="2664296" cy="923330"/>
          </a:xfrm>
          <a:prstGeom prst="rect">
            <a:avLst/>
          </a:prstGeom>
          <a:noFill/>
        </p:spPr>
        <p:txBody>
          <a:bodyPr wrap="square" rtlCol="1">
            <a:spAutoFit/>
          </a:bodyPr>
          <a:lstStyle/>
          <a:p>
            <a:pPr algn="l"/>
            <a:r>
              <a:rPr lang="en-US" dirty="0"/>
              <a:t>Common gelatinous sheath</a:t>
            </a:r>
          </a:p>
          <a:p>
            <a:pPr algn="l"/>
            <a:endParaRPr lang="ar-SA" dirty="0"/>
          </a:p>
        </p:txBody>
      </p:sp>
      <p:cxnSp>
        <p:nvCxnSpPr>
          <p:cNvPr id="10" name="Straight Arrow Connector 9"/>
          <p:cNvCxnSpPr/>
          <p:nvPr/>
        </p:nvCxnSpPr>
        <p:spPr>
          <a:xfrm>
            <a:off x="5724128" y="5661248"/>
            <a:ext cx="720080" cy="43204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230730671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59BB8683E0C2B4C987F3978C7492F4D" ma:contentTypeVersion="0" ma:contentTypeDescription="Create a new document." ma:contentTypeScope="" ma:versionID="5f754a790479eee43bc4355c26bbebba">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8D73D73-ACB3-44E5-92DC-4847B8FB8986}">
  <ds:schemaRefs>
    <ds:schemaRef ds:uri="http://schemas.microsoft.com/sharepoint/v3/contenttype/forms"/>
  </ds:schemaRefs>
</ds:datastoreItem>
</file>

<file path=customXml/itemProps2.xml><?xml version="1.0" encoding="utf-8"?>
<ds:datastoreItem xmlns:ds="http://schemas.openxmlformats.org/officeDocument/2006/customXml" ds:itemID="{4A66CC66-D360-4377-AEBF-A44B3ADC151A}">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F1EE83D2-5E46-4A9E-B817-E703766B5AD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185</TotalTime>
  <Words>323</Words>
  <Application>Microsoft Office PowerPoint</Application>
  <PresentationFormat>On-screen Show (4:3)</PresentationFormat>
  <Paragraphs>44</Paragraphs>
  <Slides>20</Slides>
  <Notes>1</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280حدق معمل3 </vt:lpstr>
      <vt:lpstr>K: Protista D: Euglenophyta Cl:Euglenophyceae Or:Euglenales F:Euglenaceae Ex: Euglena sp. </vt:lpstr>
      <vt:lpstr>Slide 3</vt:lpstr>
      <vt:lpstr>Slide 4</vt:lpstr>
      <vt:lpstr>Slide 5</vt:lpstr>
      <vt:lpstr>Slide 6</vt:lpstr>
      <vt:lpstr>K: Protista D: Chlorophyta Cl: Chlorophyceae Or:Volvocales F:Volvocaceae(2) Ex: Gonium sp. </vt:lpstr>
      <vt:lpstr>Slide 8</vt:lpstr>
      <vt:lpstr>K: Protista D: Chlorophyta Cl: Chlorophyceae Or:Volvocales F:Volvocaceae Ex: Eudorina sp.</vt:lpstr>
      <vt:lpstr>Slide 10</vt:lpstr>
      <vt:lpstr>Slide 11</vt:lpstr>
      <vt:lpstr>K: Protista D: Chlorophyta Cl: Chlorophyceae Or:Volvocales F:Volvocaceae Ex: Pandorina sp.</vt:lpstr>
      <vt:lpstr>Slide 13</vt:lpstr>
      <vt:lpstr>Slide 14</vt:lpstr>
      <vt:lpstr>K: Protista D: Chlorophyta Cl: Chlorophyceae Or:Volvocales F:Volvocaceae Ex: Volvox sp.</vt:lpstr>
      <vt:lpstr>Slide 16</vt:lpstr>
      <vt:lpstr>Slide 17</vt:lpstr>
      <vt:lpstr>Slide 18</vt:lpstr>
      <vt:lpstr>Slide 19</vt:lpstr>
      <vt:lpstr>Slide 20</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ALGAE</dc:title>
  <dc:creator>Maha</dc:creator>
  <cp:lastModifiedBy>user</cp:lastModifiedBy>
  <cp:revision>37</cp:revision>
  <dcterms:created xsi:type="dcterms:W3CDTF">2012-01-08T07:41:04Z</dcterms:created>
  <dcterms:modified xsi:type="dcterms:W3CDTF">2015-02-21T15:12:26Z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0x010100A59BB8683E0C2B4C987F3978C7492F4D</vt:lpwstr>
  </property>
</Properties>
</file>