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60" r:id="rId1"/>
  </p:sldMasterIdLst>
  <p:notesMasterIdLst>
    <p:notesMasterId r:id="rId24"/>
  </p:notesMasterIdLst>
  <p:sldIdLst>
    <p:sldId id="275" r:id="rId2"/>
    <p:sldId id="276" r:id="rId3"/>
    <p:sldId id="257" r:id="rId4"/>
    <p:sldId id="285" r:id="rId5"/>
    <p:sldId id="269" r:id="rId6"/>
    <p:sldId id="258" r:id="rId7"/>
    <p:sldId id="284" r:id="rId8"/>
    <p:sldId id="277" r:id="rId9"/>
    <p:sldId id="278" r:id="rId10"/>
    <p:sldId id="279" r:id="rId11"/>
    <p:sldId id="282" r:id="rId12"/>
    <p:sldId id="261" r:id="rId13"/>
    <p:sldId id="262" r:id="rId14"/>
    <p:sldId id="283" r:id="rId15"/>
    <p:sldId id="263" r:id="rId16"/>
    <p:sldId id="273" r:id="rId17"/>
    <p:sldId id="265" r:id="rId18"/>
    <p:sldId id="271" r:id="rId19"/>
    <p:sldId id="266" r:id="rId20"/>
    <p:sldId id="267" r:id="rId21"/>
    <p:sldId id="268" r:id="rId22"/>
    <p:sldId id="274" r:id="rId23"/>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نمط متوسط 2 - تمييز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84380"/>
    <p:restoredTop sz="83837" autoAdjust="0"/>
  </p:normalViewPr>
  <p:slideViewPr>
    <p:cSldViewPr>
      <p:cViewPr varScale="1">
        <p:scale>
          <a:sx n="74" d="100"/>
          <a:sy n="74" d="100"/>
        </p:scale>
        <p:origin x="-1266" y="-9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93419E6-1909-442D-8986-06137CACD1AE}" type="doc">
      <dgm:prSet loTypeId="urn:microsoft.com/office/officeart/2005/8/layout/cycle7" loCatId="cycle" qsTypeId="urn:microsoft.com/office/officeart/2005/8/quickstyle/simple1" qsCatId="simple" csTypeId="urn:microsoft.com/office/officeart/2005/8/colors/accent1_2" csCatId="accent1" phldr="1"/>
      <dgm:spPr/>
      <dgm:t>
        <a:bodyPr/>
        <a:lstStyle/>
        <a:p>
          <a:endParaRPr lang="en-US"/>
        </a:p>
      </dgm:t>
    </dgm:pt>
    <dgm:pt modelId="{2E95FF18-FAAE-4E89-9034-AEB6A29FC145}">
      <dgm:prSet phldrT="[نص]" custT="1"/>
      <dgm:spPr/>
      <dgm:t>
        <a:bodyPr/>
        <a:lstStyle/>
        <a:p>
          <a:r>
            <a:rPr lang="ar-SA" sz="1600" b="1" dirty="0" smtClean="0"/>
            <a:t>مكونات التخطيط الاستراتيجي</a:t>
          </a:r>
          <a:endParaRPr lang="en-US" sz="1600" b="1" dirty="0"/>
        </a:p>
      </dgm:t>
    </dgm:pt>
    <dgm:pt modelId="{5AA5384B-C2D5-413C-96B6-AD0DB78ECF2B}" type="parTrans" cxnId="{7C61AF62-3DA3-42DF-9486-59B4E65D834B}">
      <dgm:prSet/>
      <dgm:spPr/>
      <dgm:t>
        <a:bodyPr/>
        <a:lstStyle/>
        <a:p>
          <a:endParaRPr lang="en-US"/>
        </a:p>
      </dgm:t>
    </dgm:pt>
    <dgm:pt modelId="{FF8EF4A7-A32B-4675-86DC-E8F000A066DA}" type="sibTrans" cxnId="{7C61AF62-3DA3-42DF-9486-59B4E65D834B}">
      <dgm:prSet/>
      <dgm:spPr/>
      <dgm:t>
        <a:bodyPr/>
        <a:lstStyle/>
        <a:p>
          <a:endParaRPr lang="en-US"/>
        </a:p>
      </dgm:t>
    </dgm:pt>
    <dgm:pt modelId="{824460DB-D550-44FE-947B-76BA254528F7}">
      <dgm:prSet phldrT="[نص]" custT="1"/>
      <dgm:spPr/>
      <dgm:t>
        <a:bodyPr/>
        <a:lstStyle/>
        <a:p>
          <a:r>
            <a:rPr lang="ar-SA" sz="1600" b="1" dirty="0" smtClean="0"/>
            <a:t>يمكن التعامل معه قبل اجراء البحوث </a:t>
          </a:r>
          <a:endParaRPr lang="en-US" sz="1600" b="1" dirty="0"/>
        </a:p>
      </dgm:t>
    </dgm:pt>
    <dgm:pt modelId="{654321A9-6A0B-44F7-B562-2A4BCFD6E609}" type="parTrans" cxnId="{42346099-819E-40C0-9946-01EDABA2398C}">
      <dgm:prSet/>
      <dgm:spPr/>
      <dgm:t>
        <a:bodyPr/>
        <a:lstStyle/>
        <a:p>
          <a:endParaRPr lang="en-US"/>
        </a:p>
      </dgm:t>
    </dgm:pt>
    <dgm:pt modelId="{C3EA47E8-4E1E-4555-9584-5F213D1C7118}" type="sibTrans" cxnId="{42346099-819E-40C0-9946-01EDABA2398C}">
      <dgm:prSet/>
      <dgm:spPr/>
      <dgm:t>
        <a:bodyPr/>
        <a:lstStyle/>
        <a:p>
          <a:endParaRPr lang="en-US"/>
        </a:p>
      </dgm:t>
    </dgm:pt>
    <dgm:pt modelId="{A9280D26-1A0E-45D6-8C5E-77E7554B73CA}">
      <dgm:prSet phldrT="[نص]" custT="1"/>
      <dgm:spPr/>
      <dgm:t>
        <a:bodyPr/>
        <a:lstStyle/>
        <a:p>
          <a:r>
            <a:rPr lang="ar-SA" sz="1600" b="1" dirty="0" smtClean="0"/>
            <a:t>لا يمكن التعامل معه إلا بناء  على نتائج البحوث </a:t>
          </a:r>
          <a:endParaRPr lang="en-US" sz="1600" b="1" dirty="0"/>
        </a:p>
      </dgm:t>
    </dgm:pt>
    <dgm:pt modelId="{C3803F22-EE7E-4F32-9705-8AE9AA3AD09A}" type="parTrans" cxnId="{276045F6-6822-4754-93C5-76D995BEBEC5}">
      <dgm:prSet/>
      <dgm:spPr/>
      <dgm:t>
        <a:bodyPr/>
        <a:lstStyle/>
        <a:p>
          <a:endParaRPr lang="en-US"/>
        </a:p>
      </dgm:t>
    </dgm:pt>
    <dgm:pt modelId="{80371044-35DF-4DB3-80C0-960A3A406E1B}" type="sibTrans" cxnId="{276045F6-6822-4754-93C5-76D995BEBEC5}">
      <dgm:prSet/>
      <dgm:spPr/>
      <dgm:t>
        <a:bodyPr/>
        <a:lstStyle/>
        <a:p>
          <a:endParaRPr lang="en-US"/>
        </a:p>
      </dgm:t>
    </dgm:pt>
    <dgm:pt modelId="{4647151D-BEDD-489E-9781-46787EEA6193}" type="pres">
      <dgm:prSet presAssocID="{493419E6-1909-442D-8986-06137CACD1AE}" presName="Name0" presStyleCnt="0">
        <dgm:presLayoutVars>
          <dgm:dir/>
          <dgm:resizeHandles val="exact"/>
        </dgm:presLayoutVars>
      </dgm:prSet>
      <dgm:spPr/>
      <dgm:t>
        <a:bodyPr/>
        <a:lstStyle/>
        <a:p>
          <a:endParaRPr lang="en-US"/>
        </a:p>
      </dgm:t>
    </dgm:pt>
    <dgm:pt modelId="{3DC3B839-255B-42C2-8983-D622CAD35552}" type="pres">
      <dgm:prSet presAssocID="{2E95FF18-FAAE-4E89-9034-AEB6A29FC145}" presName="node" presStyleLbl="node1" presStyleIdx="0" presStyleCnt="3">
        <dgm:presLayoutVars>
          <dgm:bulletEnabled val="1"/>
        </dgm:presLayoutVars>
      </dgm:prSet>
      <dgm:spPr/>
      <dgm:t>
        <a:bodyPr/>
        <a:lstStyle/>
        <a:p>
          <a:endParaRPr lang="en-US"/>
        </a:p>
      </dgm:t>
    </dgm:pt>
    <dgm:pt modelId="{2D8D75C5-1489-40D8-971A-8128B3BF5D21}" type="pres">
      <dgm:prSet presAssocID="{FF8EF4A7-A32B-4675-86DC-E8F000A066DA}" presName="sibTrans" presStyleLbl="sibTrans2D1" presStyleIdx="0" presStyleCnt="3"/>
      <dgm:spPr/>
      <dgm:t>
        <a:bodyPr/>
        <a:lstStyle/>
        <a:p>
          <a:endParaRPr lang="en-US"/>
        </a:p>
      </dgm:t>
    </dgm:pt>
    <dgm:pt modelId="{CC1DD5F4-3243-49E5-9F5D-4FE9D86D58B1}" type="pres">
      <dgm:prSet presAssocID="{FF8EF4A7-A32B-4675-86DC-E8F000A066DA}" presName="connectorText" presStyleLbl="sibTrans2D1" presStyleIdx="0" presStyleCnt="3"/>
      <dgm:spPr/>
      <dgm:t>
        <a:bodyPr/>
        <a:lstStyle/>
        <a:p>
          <a:endParaRPr lang="en-US"/>
        </a:p>
      </dgm:t>
    </dgm:pt>
    <dgm:pt modelId="{B21D6C27-F9F7-4A47-8120-8179184BCA14}" type="pres">
      <dgm:prSet presAssocID="{824460DB-D550-44FE-947B-76BA254528F7}" presName="node" presStyleLbl="node1" presStyleIdx="1" presStyleCnt="3" custScaleY="170197">
        <dgm:presLayoutVars>
          <dgm:bulletEnabled val="1"/>
        </dgm:presLayoutVars>
      </dgm:prSet>
      <dgm:spPr/>
      <dgm:t>
        <a:bodyPr/>
        <a:lstStyle/>
        <a:p>
          <a:endParaRPr lang="en-US"/>
        </a:p>
      </dgm:t>
    </dgm:pt>
    <dgm:pt modelId="{4F8BD35A-6CB2-420D-B7E1-211C5A97E269}" type="pres">
      <dgm:prSet presAssocID="{C3EA47E8-4E1E-4555-9584-5F213D1C7118}" presName="sibTrans" presStyleLbl="sibTrans2D1" presStyleIdx="1" presStyleCnt="3"/>
      <dgm:spPr/>
      <dgm:t>
        <a:bodyPr/>
        <a:lstStyle/>
        <a:p>
          <a:endParaRPr lang="en-US"/>
        </a:p>
      </dgm:t>
    </dgm:pt>
    <dgm:pt modelId="{9C046246-5905-4EDA-B078-745BCF7DB0B7}" type="pres">
      <dgm:prSet presAssocID="{C3EA47E8-4E1E-4555-9584-5F213D1C7118}" presName="connectorText" presStyleLbl="sibTrans2D1" presStyleIdx="1" presStyleCnt="3"/>
      <dgm:spPr/>
      <dgm:t>
        <a:bodyPr/>
        <a:lstStyle/>
        <a:p>
          <a:endParaRPr lang="en-US"/>
        </a:p>
      </dgm:t>
    </dgm:pt>
    <dgm:pt modelId="{FC2B7F2E-BD5B-4CD8-9B51-4B1626CC6C37}" type="pres">
      <dgm:prSet presAssocID="{A9280D26-1A0E-45D6-8C5E-77E7554B73CA}" presName="node" presStyleLbl="node1" presStyleIdx="2" presStyleCnt="3" custScaleY="154496">
        <dgm:presLayoutVars>
          <dgm:bulletEnabled val="1"/>
        </dgm:presLayoutVars>
      </dgm:prSet>
      <dgm:spPr/>
      <dgm:t>
        <a:bodyPr/>
        <a:lstStyle/>
        <a:p>
          <a:endParaRPr lang="en-US"/>
        </a:p>
      </dgm:t>
    </dgm:pt>
    <dgm:pt modelId="{6129D808-9870-4CDF-B302-D4C540A0DE31}" type="pres">
      <dgm:prSet presAssocID="{80371044-35DF-4DB3-80C0-960A3A406E1B}" presName="sibTrans" presStyleLbl="sibTrans2D1" presStyleIdx="2" presStyleCnt="3"/>
      <dgm:spPr/>
      <dgm:t>
        <a:bodyPr/>
        <a:lstStyle/>
        <a:p>
          <a:endParaRPr lang="en-US"/>
        </a:p>
      </dgm:t>
    </dgm:pt>
    <dgm:pt modelId="{9D22B898-700B-460B-925E-15FD0BEFDDA8}" type="pres">
      <dgm:prSet presAssocID="{80371044-35DF-4DB3-80C0-960A3A406E1B}" presName="connectorText" presStyleLbl="sibTrans2D1" presStyleIdx="2" presStyleCnt="3"/>
      <dgm:spPr/>
      <dgm:t>
        <a:bodyPr/>
        <a:lstStyle/>
        <a:p>
          <a:endParaRPr lang="en-US"/>
        </a:p>
      </dgm:t>
    </dgm:pt>
  </dgm:ptLst>
  <dgm:cxnLst>
    <dgm:cxn modelId="{7C61AF62-3DA3-42DF-9486-59B4E65D834B}" srcId="{493419E6-1909-442D-8986-06137CACD1AE}" destId="{2E95FF18-FAAE-4E89-9034-AEB6A29FC145}" srcOrd="0" destOrd="0" parTransId="{5AA5384B-C2D5-413C-96B6-AD0DB78ECF2B}" sibTransId="{FF8EF4A7-A32B-4675-86DC-E8F000A066DA}"/>
    <dgm:cxn modelId="{276045F6-6822-4754-93C5-76D995BEBEC5}" srcId="{493419E6-1909-442D-8986-06137CACD1AE}" destId="{A9280D26-1A0E-45D6-8C5E-77E7554B73CA}" srcOrd="2" destOrd="0" parTransId="{C3803F22-EE7E-4F32-9705-8AE9AA3AD09A}" sibTransId="{80371044-35DF-4DB3-80C0-960A3A406E1B}"/>
    <dgm:cxn modelId="{4D90614B-1C4D-40ED-B57B-1B5C8512A3F1}" type="presOf" srcId="{80371044-35DF-4DB3-80C0-960A3A406E1B}" destId="{9D22B898-700B-460B-925E-15FD0BEFDDA8}" srcOrd="1" destOrd="0" presId="urn:microsoft.com/office/officeart/2005/8/layout/cycle7"/>
    <dgm:cxn modelId="{E9E2628C-B99F-46B7-AC00-4FB463105737}" type="presOf" srcId="{FF8EF4A7-A32B-4675-86DC-E8F000A066DA}" destId="{2D8D75C5-1489-40D8-971A-8128B3BF5D21}" srcOrd="0" destOrd="0" presId="urn:microsoft.com/office/officeart/2005/8/layout/cycle7"/>
    <dgm:cxn modelId="{508454D4-AB28-4057-A42B-E692FBEB2D73}" type="presOf" srcId="{A9280D26-1A0E-45D6-8C5E-77E7554B73CA}" destId="{FC2B7F2E-BD5B-4CD8-9B51-4B1626CC6C37}" srcOrd="0" destOrd="0" presId="urn:microsoft.com/office/officeart/2005/8/layout/cycle7"/>
    <dgm:cxn modelId="{01AEBE8D-0E79-4DCE-AE40-12C6336CFE61}" type="presOf" srcId="{FF8EF4A7-A32B-4675-86DC-E8F000A066DA}" destId="{CC1DD5F4-3243-49E5-9F5D-4FE9D86D58B1}" srcOrd="1" destOrd="0" presId="urn:microsoft.com/office/officeart/2005/8/layout/cycle7"/>
    <dgm:cxn modelId="{934B3BC5-05FD-4D48-877B-4294B9FC4393}" type="presOf" srcId="{C3EA47E8-4E1E-4555-9584-5F213D1C7118}" destId="{4F8BD35A-6CB2-420D-B7E1-211C5A97E269}" srcOrd="0" destOrd="0" presId="urn:microsoft.com/office/officeart/2005/8/layout/cycle7"/>
    <dgm:cxn modelId="{3DC09122-B9C0-4C2A-B487-9713CC508EBE}" type="presOf" srcId="{2E95FF18-FAAE-4E89-9034-AEB6A29FC145}" destId="{3DC3B839-255B-42C2-8983-D622CAD35552}" srcOrd="0" destOrd="0" presId="urn:microsoft.com/office/officeart/2005/8/layout/cycle7"/>
    <dgm:cxn modelId="{CD0A7893-8C09-43DC-A3AC-AC255FD41211}" type="presOf" srcId="{80371044-35DF-4DB3-80C0-960A3A406E1B}" destId="{6129D808-9870-4CDF-B302-D4C540A0DE31}" srcOrd="0" destOrd="0" presId="urn:microsoft.com/office/officeart/2005/8/layout/cycle7"/>
    <dgm:cxn modelId="{42346099-819E-40C0-9946-01EDABA2398C}" srcId="{493419E6-1909-442D-8986-06137CACD1AE}" destId="{824460DB-D550-44FE-947B-76BA254528F7}" srcOrd="1" destOrd="0" parTransId="{654321A9-6A0B-44F7-B562-2A4BCFD6E609}" sibTransId="{C3EA47E8-4E1E-4555-9584-5F213D1C7118}"/>
    <dgm:cxn modelId="{9184607A-EBA3-4813-8515-3D750B791C1F}" type="presOf" srcId="{C3EA47E8-4E1E-4555-9584-5F213D1C7118}" destId="{9C046246-5905-4EDA-B078-745BCF7DB0B7}" srcOrd="1" destOrd="0" presId="urn:microsoft.com/office/officeart/2005/8/layout/cycle7"/>
    <dgm:cxn modelId="{B660C6D9-3F34-4ECC-9146-7DCE3238C043}" type="presOf" srcId="{824460DB-D550-44FE-947B-76BA254528F7}" destId="{B21D6C27-F9F7-4A47-8120-8179184BCA14}" srcOrd="0" destOrd="0" presId="urn:microsoft.com/office/officeart/2005/8/layout/cycle7"/>
    <dgm:cxn modelId="{3AD4A3F2-10AD-408F-B267-CC55FC1D665E}" type="presOf" srcId="{493419E6-1909-442D-8986-06137CACD1AE}" destId="{4647151D-BEDD-489E-9781-46787EEA6193}" srcOrd="0" destOrd="0" presId="urn:microsoft.com/office/officeart/2005/8/layout/cycle7"/>
    <dgm:cxn modelId="{21236F5D-6FE3-44E0-870B-A496003219AD}" type="presParOf" srcId="{4647151D-BEDD-489E-9781-46787EEA6193}" destId="{3DC3B839-255B-42C2-8983-D622CAD35552}" srcOrd="0" destOrd="0" presId="urn:microsoft.com/office/officeart/2005/8/layout/cycle7"/>
    <dgm:cxn modelId="{065145A7-0385-49B0-A458-F7F6E98E83BB}" type="presParOf" srcId="{4647151D-BEDD-489E-9781-46787EEA6193}" destId="{2D8D75C5-1489-40D8-971A-8128B3BF5D21}" srcOrd="1" destOrd="0" presId="urn:microsoft.com/office/officeart/2005/8/layout/cycle7"/>
    <dgm:cxn modelId="{CFA120F9-106A-47C2-A6A2-4C65167E1295}" type="presParOf" srcId="{2D8D75C5-1489-40D8-971A-8128B3BF5D21}" destId="{CC1DD5F4-3243-49E5-9F5D-4FE9D86D58B1}" srcOrd="0" destOrd="0" presId="urn:microsoft.com/office/officeart/2005/8/layout/cycle7"/>
    <dgm:cxn modelId="{CF555BB8-4AF9-4767-896C-D99A9BC1664C}" type="presParOf" srcId="{4647151D-BEDD-489E-9781-46787EEA6193}" destId="{B21D6C27-F9F7-4A47-8120-8179184BCA14}" srcOrd="2" destOrd="0" presId="urn:microsoft.com/office/officeart/2005/8/layout/cycle7"/>
    <dgm:cxn modelId="{D8FA5A45-0F56-4FE2-9AF5-C24784600DBB}" type="presParOf" srcId="{4647151D-BEDD-489E-9781-46787EEA6193}" destId="{4F8BD35A-6CB2-420D-B7E1-211C5A97E269}" srcOrd="3" destOrd="0" presId="urn:microsoft.com/office/officeart/2005/8/layout/cycle7"/>
    <dgm:cxn modelId="{39716DCF-A98F-4B07-A2E4-65717C9CF1A3}" type="presParOf" srcId="{4F8BD35A-6CB2-420D-B7E1-211C5A97E269}" destId="{9C046246-5905-4EDA-B078-745BCF7DB0B7}" srcOrd="0" destOrd="0" presId="urn:microsoft.com/office/officeart/2005/8/layout/cycle7"/>
    <dgm:cxn modelId="{2CC1FBA3-50DE-4440-82EF-2B92FA0455C3}" type="presParOf" srcId="{4647151D-BEDD-489E-9781-46787EEA6193}" destId="{FC2B7F2E-BD5B-4CD8-9B51-4B1626CC6C37}" srcOrd="4" destOrd="0" presId="urn:microsoft.com/office/officeart/2005/8/layout/cycle7"/>
    <dgm:cxn modelId="{D10C2209-D1A2-4805-B2E5-0603655B5B18}" type="presParOf" srcId="{4647151D-BEDD-489E-9781-46787EEA6193}" destId="{6129D808-9870-4CDF-B302-D4C540A0DE31}" srcOrd="5" destOrd="0" presId="urn:microsoft.com/office/officeart/2005/8/layout/cycle7"/>
    <dgm:cxn modelId="{415B5E9A-58EB-4C36-B2AE-04B87A8F673C}" type="presParOf" srcId="{6129D808-9870-4CDF-B302-D4C540A0DE31}" destId="{9D22B898-700B-460B-925E-15FD0BEFDDA8}" srcOrd="0" destOrd="0" presId="urn:microsoft.com/office/officeart/2005/8/layout/cycle7"/>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7D752FC9-D943-41B1-B0C8-8F20A9DEFCDC}" type="doc">
      <dgm:prSet loTypeId="urn:microsoft.com/office/officeart/2005/8/layout/pyramid1" loCatId="pyramid" qsTypeId="urn:microsoft.com/office/officeart/2005/8/quickstyle/simple1" qsCatId="simple" csTypeId="urn:microsoft.com/office/officeart/2005/8/colors/accent1_2" csCatId="accent1" phldr="1"/>
      <dgm:spPr/>
    </dgm:pt>
    <dgm:pt modelId="{F51C70A7-1763-455F-BB80-112C0F5BDA10}">
      <dgm:prSet phldrT="[نص]"/>
      <dgm:spPr/>
      <dgm:t>
        <a:bodyPr/>
        <a:lstStyle/>
        <a:p>
          <a:pPr rtl="1"/>
          <a:r>
            <a:rPr lang="ar-SA" smtClean="0"/>
            <a:t>التكتيكات</a:t>
          </a:r>
          <a:endParaRPr lang="ar-SA" dirty="0"/>
        </a:p>
      </dgm:t>
    </dgm:pt>
    <dgm:pt modelId="{665F449F-C99A-4438-BCA9-72C4FA60D8B3}" type="parTrans" cxnId="{EEE6F60F-558B-4DA4-A996-E3738E772866}">
      <dgm:prSet/>
      <dgm:spPr/>
      <dgm:t>
        <a:bodyPr/>
        <a:lstStyle/>
        <a:p>
          <a:pPr rtl="1"/>
          <a:endParaRPr lang="ar-SA"/>
        </a:p>
      </dgm:t>
    </dgm:pt>
    <dgm:pt modelId="{E2F5B512-9B17-4220-A314-36D67F642311}" type="sibTrans" cxnId="{EEE6F60F-558B-4DA4-A996-E3738E772866}">
      <dgm:prSet/>
      <dgm:spPr/>
      <dgm:t>
        <a:bodyPr/>
        <a:lstStyle/>
        <a:p>
          <a:pPr rtl="1"/>
          <a:endParaRPr lang="ar-SA"/>
        </a:p>
      </dgm:t>
    </dgm:pt>
    <dgm:pt modelId="{AD599FC6-ECC4-4BD1-A96F-4D062ED7436A}">
      <dgm:prSet phldrT="[نص]"/>
      <dgm:spPr/>
      <dgm:t>
        <a:bodyPr/>
        <a:lstStyle/>
        <a:p>
          <a:pPr rtl="1"/>
          <a:r>
            <a:rPr lang="ar-SA" dirty="0" smtClean="0"/>
            <a:t>مهمة المنظمة</a:t>
          </a:r>
          <a:endParaRPr lang="ar-SA" dirty="0"/>
        </a:p>
      </dgm:t>
    </dgm:pt>
    <dgm:pt modelId="{BFF167EE-1A33-44B6-93DE-6B76174787E3}" type="parTrans" cxnId="{F0E507D6-25E2-48A0-BEAC-30596F2DDDCB}">
      <dgm:prSet/>
      <dgm:spPr/>
      <dgm:t>
        <a:bodyPr/>
        <a:lstStyle/>
        <a:p>
          <a:pPr rtl="1"/>
          <a:endParaRPr lang="ar-SA"/>
        </a:p>
      </dgm:t>
    </dgm:pt>
    <dgm:pt modelId="{6D791D77-DEDD-48BA-97D1-A7A89DAE789D}" type="sibTrans" cxnId="{F0E507D6-25E2-48A0-BEAC-30596F2DDDCB}">
      <dgm:prSet/>
      <dgm:spPr/>
      <dgm:t>
        <a:bodyPr/>
        <a:lstStyle/>
        <a:p>
          <a:pPr rtl="1"/>
          <a:endParaRPr lang="ar-SA"/>
        </a:p>
      </dgm:t>
    </dgm:pt>
    <dgm:pt modelId="{4354BE50-C07D-447E-8E38-269D11F366F1}">
      <dgm:prSet/>
      <dgm:spPr/>
      <dgm:t>
        <a:bodyPr/>
        <a:lstStyle/>
        <a:p>
          <a:pPr rtl="1"/>
          <a:r>
            <a:rPr lang="ar-SA" dirty="0" smtClean="0"/>
            <a:t>الاستراتيجيات</a:t>
          </a:r>
          <a:endParaRPr lang="ar-SA" dirty="0"/>
        </a:p>
      </dgm:t>
    </dgm:pt>
    <dgm:pt modelId="{2FBA79DC-D994-4D2A-ACA7-A822FE5BC22F}" type="parTrans" cxnId="{7F021641-B276-4166-81DB-1DF9365D3810}">
      <dgm:prSet/>
      <dgm:spPr/>
      <dgm:t>
        <a:bodyPr/>
        <a:lstStyle/>
        <a:p>
          <a:pPr rtl="1"/>
          <a:endParaRPr lang="ar-SA"/>
        </a:p>
      </dgm:t>
    </dgm:pt>
    <dgm:pt modelId="{E415103B-CF58-4F7A-88E2-7F2B67A531AE}" type="sibTrans" cxnId="{7F021641-B276-4166-81DB-1DF9365D3810}">
      <dgm:prSet/>
      <dgm:spPr/>
      <dgm:t>
        <a:bodyPr/>
        <a:lstStyle/>
        <a:p>
          <a:pPr rtl="1"/>
          <a:endParaRPr lang="ar-SA"/>
        </a:p>
      </dgm:t>
    </dgm:pt>
    <dgm:pt modelId="{1A61192C-BC67-4E51-82B1-FD44E8992879}">
      <dgm:prSet/>
      <dgm:spPr/>
      <dgm:t>
        <a:bodyPr/>
        <a:lstStyle/>
        <a:p>
          <a:pPr rtl="1"/>
          <a:r>
            <a:rPr lang="ar-SA" dirty="0" smtClean="0"/>
            <a:t>الأهداف الإجرائية</a:t>
          </a:r>
          <a:endParaRPr lang="ar-SA" dirty="0"/>
        </a:p>
      </dgm:t>
    </dgm:pt>
    <dgm:pt modelId="{BA65B41D-F3CF-4180-9086-227181EF2D7B}" type="parTrans" cxnId="{926DD2C5-742E-4D08-B964-557175739AEF}">
      <dgm:prSet/>
      <dgm:spPr/>
      <dgm:t>
        <a:bodyPr/>
        <a:lstStyle/>
        <a:p>
          <a:pPr rtl="1"/>
          <a:endParaRPr lang="ar-SA"/>
        </a:p>
      </dgm:t>
    </dgm:pt>
    <dgm:pt modelId="{6C824DDC-4621-4E4F-9720-D26FC4EB5CBD}" type="sibTrans" cxnId="{926DD2C5-742E-4D08-B964-557175739AEF}">
      <dgm:prSet/>
      <dgm:spPr/>
      <dgm:t>
        <a:bodyPr/>
        <a:lstStyle/>
        <a:p>
          <a:pPr rtl="1"/>
          <a:endParaRPr lang="ar-SA"/>
        </a:p>
      </dgm:t>
    </dgm:pt>
    <dgm:pt modelId="{43654BB6-CEF5-4BD9-BC42-3F424E945477}">
      <dgm:prSet/>
      <dgm:spPr/>
      <dgm:t>
        <a:bodyPr/>
        <a:lstStyle/>
        <a:p>
          <a:pPr rtl="1"/>
          <a:r>
            <a:rPr lang="ar-SA" dirty="0" smtClean="0"/>
            <a:t>الأهداف الاستراتيجية</a:t>
          </a:r>
          <a:endParaRPr lang="ar-SA" dirty="0"/>
        </a:p>
      </dgm:t>
    </dgm:pt>
    <dgm:pt modelId="{1004C71F-C68F-4FE3-AF00-E6CE91BE280D}" type="parTrans" cxnId="{E67EDF21-9941-4B25-8978-851C926E30BF}">
      <dgm:prSet/>
      <dgm:spPr/>
      <dgm:t>
        <a:bodyPr/>
        <a:lstStyle/>
        <a:p>
          <a:pPr rtl="1"/>
          <a:endParaRPr lang="ar-SA"/>
        </a:p>
      </dgm:t>
    </dgm:pt>
    <dgm:pt modelId="{28A9A2EC-4F67-4FE6-B3AE-2E10B4A0F6A7}" type="sibTrans" cxnId="{E67EDF21-9941-4B25-8978-851C926E30BF}">
      <dgm:prSet/>
      <dgm:spPr/>
      <dgm:t>
        <a:bodyPr/>
        <a:lstStyle/>
        <a:p>
          <a:pPr rtl="1"/>
          <a:endParaRPr lang="ar-SA"/>
        </a:p>
      </dgm:t>
    </dgm:pt>
    <dgm:pt modelId="{DEE2BC9B-8C56-4998-A441-7149E848D798}">
      <dgm:prSet/>
      <dgm:spPr/>
      <dgm:t>
        <a:bodyPr/>
        <a:lstStyle/>
        <a:p>
          <a:pPr rtl="1"/>
          <a:r>
            <a:rPr lang="ar-SA" dirty="0" smtClean="0"/>
            <a:t>مشكلة</a:t>
          </a:r>
          <a:endParaRPr lang="ar-SA" dirty="0"/>
        </a:p>
      </dgm:t>
    </dgm:pt>
    <dgm:pt modelId="{B7BA5B47-B482-4031-9525-58D11C541150}" type="parTrans" cxnId="{3E861C1F-DC47-43E8-9F39-897DD82FBE96}">
      <dgm:prSet/>
      <dgm:spPr/>
      <dgm:t>
        <a:bodyPr/>
        <a:lstStyle/>
        <a:p>
          <a:pPr rtl="1"/>
          <a:endParaRPr lang="ar-SA"/>
        </a:p>
      </dgm:t>
    </dgm:pt>
    <dgm:pt modelId="{0A4BBC55-6643-4960-B361-DEF293AA6B01}" type="sibTrans" cxnId="{3E861C1F-DC47-43E8-9F39-897DD82FBE96}">
      <dgm:prSet/>
      <dgm:spPr/>
      <dgm:t>
        <a:bodyPr/>
        <a:lstStyle/>
        <a:p>
          <a:pPr rtl="1"/>
          <a:endParaRPr lang="ar-SA"/>
        </a:p>
      </dgm:t>
    </dgm:pt>
    <dgm:pt modelId="{F5A7BB7E-4ADF-4019-AC58-789348252280}" type="pres">
      <dgm:prSet presAssocID="{7D752FC9-D943-41B1-B0C8-8F20A9DEFCDC}" presName="Name0" presStyleCnt="0">
        <dgm:presLayoutVars>
          <dgm:dir/>
          <dgm:animLvl val="lvl"/>
          <dgm:resizeHandles val="exact"/>
        </dgm:presLayoutVars>
      </dgm:prSet>
      <dgm:spPr/>
    </dgm:pt>
    <dgm:pt modelId="{9C04C770-3E41-446F-8988-010D2AFDA90D}" type="pres">
      <dgm:prSet presAssocID="{F51C70A7-1763-455F-BB80-112C0F5BDA10}" presName="Name8" presStyleCnt="0"/>
      <dgm:spPr/>
    </dgm:pt>
    <dgm:pt modelId="{ADE5BAEC-A758-4F6B-A7FC-9F7848D5B6BF}" type="pres">
      <dgm:prSet presAssocID="{F51C70A7-1763-455F-BB80-112C0F5BDA10}" presName="level" presStyleLbl="node1" presStyleIdx="0" presStyleCnt="6">
        <dgm:presLayoutVars>
          <dgm:chMax val="1"/>
          <dgm:bulletEnabled val="1"/>
        </dgm:presLayoutVars>
      </dgm:prSet>
      <dgm:spPr/>
      <dgm:t>
        <a:bodyPr/>
        <a:lstStyle/>
        <a:p>
          <a:endParaRPr lang="en-US"/>
        </a:p>
      </dgm:t>
    </dgm:pt>
    <dgm:pt modelId="{4728E455-C095-4AE7-B550-E0330703C37A}" type="pres">
      <dgm:prSet presAssocID="{F51C70A7-1763-455F-BB80-112C0F5BDA10}" presName="levelTx" presStyleLbl="revTx" presStyleIdx="0" presStyleCnt="0">
        <dgm:presLayoutVars>
          <dgm:chMax val="1"/>
          <dgm:bulletEnabled val="1"/>
        </dgm:presLayoutVars>
      </dgm:prSet>
      <dgm:spPr/>
      <dgm:t>
        <a:bodyPr/>
        <a:lstStyle/>
        <a:p>
          <a:endParaRPr lang="en-US"/>
        </a:p>
      </dgm:t>
    </dgm:pt>
    <dgm:pt modelId="{4A473B09-CB45-417B-9CE0-4609E0120FD6}" type="pres">
      <dgm:prSet presAssocID="{4354BE50-C07D-447E-8E38-269D11F366F1}" presName="Name8" presStyleCnt="0"/>
      <dgm:spPr/>
    </dgm:pt>
    <dgm:pt modelId="{BA6EDDCF-AEF2-4300-A9ED-62099A03F609}" type="pres">
      <dgm:prSet presAssocID="{4354BE50-C07D-447E-8E38-269D11F366F1}" presName="level" presStyleLbl="node1" presStyleIdx="1" presStyleCnt="6">
        <dgm:presLayoutVars>
          <dgm:chMax val="1"/>
          <dgm:bulletEnabled val="1"/>
        </dgm:presLayoutVars>
      </dgm:prSet>
      <dgm:spPr/>
      <dgm:t>
        <a:bodyPr/>
        <a:lstStyle/>
        <a:p>
          <a:endParaRPr lang="en-US"/>
        </a:p>
      </dgm:t>
    </dgm:pt>
    <dgm:pt modelId="{CA79258F-7875-4A17-8567-31D2D8BB7EBB}" type="pres">
      <dgm:prSet presAssocID="{4354BE50-C07D-447E-8E38-269D11F366F1}" presName="levelTx" presStyleLbl="revTx" presStyleIdx="0" presStyleCnt="0">
        <dgm:presLayoutVars>
          <dgm:chMax val="1"/>
          <dgm:bulletEnabled val="1"/>
        </dgm:presLayoutVars>
      </dgm:prSet>
      <dgm:spPr/>
      <dgm:t>
        <a:bodyPr/>
        <a:lstStyle/>
        <a:p>
          <a:endParaRPr lang="en-US"/>
        </a:p>
      </dgm:t>
    </dgm:pt>
    <dgm:pt modelId="{83287F9A-9A3B-4E11-91CB-26DF1CEFFE55}" type="pres">
      <dgm:prSet presAssocID="{1A61192C-BC67-4E51-82B1-FD44E8992879}" presName="Name8" presStyleCnt="0"/>
      <dgm:spPr/>
    </dgm:pt>
    <dgm:pt modelId="{654FBB66-FE6D-46CB-A89B-6575AF576C35}" type="pres">
      <dgm:prSet presAssocID="{1A61192C-BC67-4E51-82B1-FD44E8992879}" presName="level" presStyleLbl="node1" presStyleIdx="2" presStyleCnt="6">
        <dgm:presLayoutVars>
          <dgm:chMax val="1"/>
          <dgm:bulletEnabled val="1"/>
        </dgm:presLayoutVars>
      </dgm:prSet>
      <dgm:spPr/>
      <dgm:t>
        <a:bodyPr/>
        <a:lstStyle/>
        <a:p>
          <a:endParaRPr lang="en-US"/>
        </a:p>
      </dgm:t>
    </dgm:pt>
    <dgm:pt modelId="{E00375BC-000D-4565-8F46-483A09BDD4C6}" type="pres">
      <dgm:prSet presAssocID="{1A61192C-BC67-4E51-82B1-FD44E8992879}" presName="levelTx" presStyleLbl="revTx" presStyleIdx="0" presStyleCnt="0">
        <dgm:presLayoutVars>
          <dgm:chMax val="1"/>
          <dgm:bulletEnabled val="1"/>
        </dgm:presLayoutVars>
      </dgm:prSet>
      <dgm:spPr/>
      <dgm:t>
        <a:bodyPr/>
        <a:lstStyle/>
        <a:p>
          <a:endParaRPr lang="en-US"/>
        </a:p>
      </dgm:t>
    </dgm:pt>
    <dgm:pt modelId="{9B8EF644-832E-4D99-B667-BF8EE126F3DE}" type="pres">
      <dgm:prSet presAssocID="{43654BB6-CEF5-4BD9-BC42-3F424E945477}" presName="Name8" presStyleCnt="0"/>
      <dgm:spPr/>
    </dgm:pt>
    <dgm:pt modelId="{59CF3346-A142-4DB0-8DBB-DC203B236091}" type="pres">
      <dgm:prSet presAssocID="{43654BB6-CEF5-4BD9-BC42-3F424E945477}" presName="level" presStyleLbl="node1" presStyleIdx="3" presStyleCnt="6">
        <dgm:presLayoutVars>
          <dgm:chMax val="1"/>
          <dgm:bulletEnabled val="1"/>
        </dgm:presLayoutVars>
      </dgm:prSet>
      <dgm:spPr/>
      <dgm:t>
        <a:bodyPr/>
        <a:lstStyle/>
        <a:p>
          <a:endParaRPr lang="en-US"/>
        </a:p>
      </dgm:t>
    </dgm:pt>
    <dgm:pt modelId="{D386FCFB-B921-4624-BA92-637B7580D348}" type="pres">
      <dgm:prSet presAssocID="{43654BB6-CEF5-4BD9-BC42-3F424E945477}" presName="levelTx" presStyleLbl="revTx" presStyleIdx="0" presStyleCnt="0">
        <dgm:presLayoutVars>
          <dgm:chMax val="1"/>
          <dgm:bulletEnabled val="1"/>
        </dgm:presLayoutVars>
      </dgm:prSet>
      <dgm:spPr/>
      <dgm:t>
        <a:bodyPr/>
        <a:lstStyle/>
        <a:p>
          <a:endParaRPr lang="en-US"/>
        </a:p>
      </dgm:t>
    </dgm:pt>
    <dgm:pt modelId="{2910F32F-2311-4DD1-BA02-BC60C79A2C41}" type="pres">
      <dgm:prSet presAssocID="{DEE2BC9B-8C56-4998-A441-7149E848D798}" presName="Name8" presStyleCnt="0"/>
      <dgm:spPr/>
    </dgm:pt>
    <dgm:pt modelId="{DE3AC619-03C5-46B3-B665-765565D5E41D}" type="pres">
      <dgm:prSet presAssocID="{DEE2BC9B-8C56-4998-A441-7149E848D798}" presName="level" presStyleLbl="node1" presStyleIdx="4" presStyleCnt="6">
        <dgm:presLayoutVars>
          <dgm:chMax val="1"/>
          <dgm:bulletEnabled val="1"/>
        </dgm:presLayoutVars>
      </dgm:prSet>
      <dgm:spPr/>
      <dgm:t>
        <a:bodyPr/>
        <a:lstStyle/>
        <a:p>
          <a:endParaRPr lang="en-US"/>
        </a:p>
      </dgm:t>
    </dgm:pt>
    <dgm:pt modelId="{EAFFBCEA-09BD-4E44-971F-07EA489FD818}" type="pres">
      <dgm:prSet presAssocID="{DEE2BC9B-8C56-4998-A441-7149E848D798}" presName="levelTx" presStyleLbl="revTx" presStyleIdx="0" presStyleCnt="0">
        <dgm:presLayoutVars>
          <dgm:chMax val="1"/>
          <dgm:bulletEnabled val="1"/>
        </dgm:presLayoutVars>
      </dgm:prSet>
      <dgm:spPr/>
      <dgm:t>
        <a:bodyPr/>
        <a:lstStyle/>
        <a:p>
          <a:endParaRPr lang="en-US"/>
        </a:p>
      </dgm:t>
    </dgm:pt>
    <dgm:pt modelId="{C820969B-7455-4353-A687-AFF7F371010F}" type="pres">
      <dgm:prSet presAssocID="{AD599FC6-ECC4-4BD1-A96F-4D062ED7436A}" presName="Name8" presStyleCnt="0"/>
      <dgm:spPr/>
    </dgm:pt>
    <dgm:pt modelId="{AAA70627-4D9B-4824-82F9-10804C24CF88}" type="pres">
      <dgm:prSet presAssocID="{AD599FC6-ECC4-4BD1-A96F-4D062ED7436A}" presName="level" presStyleLbl="node1" presStyleIdx="5" presStyleCnt="6">
        <dgm:presLayoutVars>
          <dgm:chMax val="1"/>
          <dgm:bulletEnabled val="1"/>
        </dgm:presLayoutVars>
      </dgm:prSet>
      <dgm:spPr/>
      <dgm:t>
        <a:bodyPr/>
        <a:lstStyle/>
        <a:p>
          <a:endParaRPr lang="en-US"/>
        </a:p>
      </dgm:t>
    </dgm:pt>
    <dgm:pt modelId="{8BC92014-45DE-4EB3-A555-AFF03B7D98C5}" type="pres">
      <dgm:prSet presAssocID="{AD599FC6-ECC4-4BD1-A96F-4D062ED7436A}" presName="levelTx" presStyleLbl="revTx" presStyleIdx="0" presStyleCnt="0">
        <dgm:presLayoutVars>
          <dgm:chMax val="1"/>
          <dgm:bulletEnabled val="1"/>
        </dgm:presLayoutVars>
      </dgm:prSet>
      <dgm:spPr/>
      <dgm:t>
        <a:bodyPr/>
        <a:lstStyle/>
        <a:p>
          <a:endParaRPr lang="en-US"/>
        </a:p>
      </dgm:t>
    </dgm:pt>
  </dgm:ptLst>
  <dgm:cxnLst>
    <dgm:cxn modelId="{5035F50F-D518-4740-BFD0-8CB9A67DC8C4}" type="presOf" srcId="{F51C70A7-1763-455F-BB80-112C0F5BDA10}" destId="{4728E455-C095-4AE7-B550-E0330703C37A}" srcOrd="1" destOrd="0" presId="urn:microsoft.com/office/officeart/2005/8/layout/pyramid1"/>
    <dgm:cxn modelId="{EEE6F60F-558B-4DA4-A996-E3738E772866}" srcId="{7D752FC9-D943-41B1-B0C8-8F20A9DEFCDC}" destId="{F51C70A7-1763-455F-BB80-112C0F5BDA10}" srcOrd="0" destOrd="0" parTransId="{665F449F-C99A-4438-BCA9-72C4FA60D8B3}" sibTransId="{E2F5B512-9B17-4220-A314-36D67F642311}"/>
    <dgm:cxn modelId="{7F021641-B276-4166-81DB-1DF9365D3810}" srcId="{7D752FC9-D943-41B1-B0C8-8F20A9DEFCDC}" destId="{4354BE50-C07D-447E-8E38-269D11F366F1}" srcOrd="1" destOrd="0" parTransId="{2FBA79DC-D994-4D2A-ACA7-A822FE5BC22F}" sibTransId="{E415103B-CF58-4F7A-88E2-7F2B67A531AE}"/>
    <dgm:cxn modelId="{7ECACE91-5BE5-4617-9A9A-364BE221E97F}" type="presOf" srcId="{4354BE50-C07D-447E-8E38-269D11F366F1}" destId="{BA6EDDCF-AEF2-4300-A9ED-62099A03F609}" srcOrd="0" destOrd="0" presId="urn:microsoft.com/office/officeart/2005/8/layout/pyramid1"/>
    <dgm:cxn modelId="{BAA0A192-A556-4F1D-AD7F-D8BFBF8F19EA}" type="presOf" srcId="{1A61192C-BC67-4E51-82B1-FD44E8992879}" destId="{E00375BC-000D-4565-8F46-483A09BDD4C6}" srcOrd="1" destOrd="0" presId="urn:microsoft.com/office/officeart/2005/8/layout/pyramid1"/>
    <dgm:cxn modelId="{F7EB60A2-C0DA-4389-8287-8E17E526DB19}" type="presOf" srcId="{DEE2BC9B-8C56-4998-A441-7149E848D798}" destId="{EAFFBCEA-09BD-4E44-971F-07EA489FD818}" srcOrd="1" destOrd="0" presId="urn:microsoft.com/office/officeart/2005/8/layout/pyramid1"/>
    <dgm:cxn modelId="{9E923618-0EE7-45DF-9010-074DBACFF145}" type="presOf" srcId="{AD599FC6-ECC4-4BD1-A96F-4D062ED7436A}" destId="{8BC92014-45DE-4EB3-A555-AFF03B7D98C5}" srcOrd="1" destOrd="0" presId="urn:microsoft.com/office/officeart/2005/8/layout/pyramid1"/>
    <dgm:cxn modelId="{498886E8-FC5B-4F25-BAF6-FCA11DEEFAA4}" type="presOf" srcId="{AD599FC6-ECC4-4BD1-A96F-4D062ED7436A}" destId="{AAA70627-4D9B-4824-82F9-10804C24CF88}" srcOrd="0" destOrd="0" presId="urn:microsoft.com/office/officeart/2005/8/layout/pyramid1"/>
    <dgm:cxn modelId="{F0E507D6-25E2-48A0-BEAC-30596F2DDDCB}" srcId="{7D752FC9-D943-41B1-B0C8-8F20A9DEFCDC}" destId="{AD599FC6-ECC4-4BD1-A96F-4D062ED7436A}" srcOrd="5" destOrd="0" parTransId="{BFF167EE-1A33-44B6-93DE-6B76174787E3}" sibTransId="{6D791D77-DEDD-48BA-97D1-A7A89DAE789D}"/>
    <dgm:cxn modelId="{2F3E3520-81D1-4CF7-889C-C6AC208329A8}" type="presOf" srcId="{7D752FC9-D943-41B1-B0C8-8F20A9DEFCDC}" destId="{F5A7BB7E-4ADF-4019-AC58-789348252280}" srcOrd="0" destOrd="0" presId="urn:microsoft.com/office/officeart/2005/8/layout/pyramid1"/>
    <dgm:cxn modelId="{E67EDF21-9941-4B25-8978-851C926E30BF}" srcId="{7D752FC9-D943-41B1-B0C8-8F20A9DEFCDC}" destId="{43654BB6-CEF5-4BD9-BC42-3F424E945477}" srcOrd="3" destOrd="0" parTransId="{1004C71F-C68F-4FE3-AF00-E6CE91BE280D}" sibTransId="{28A9A2EC-4F67-4FE6-B3AE-2E10B4A0F6A7}"/>
    <dgm:cxn modelId="{3E861C1F-DC47-43E8-9F39-897DD82FBE96}" srcId="{7D752FC9-D943-41B1-B0C8-8F20A9DEFCDC}" destId="{DEE2BC9B-8C56-4998-A441-7149E848D798}" srcOrd="4" destOrd="0" parTransId="{B7BA5B47-B482-4031-9525-58D11C541150}" sibTransId="{0A4BBC55-6643-4960-B361-DEF293AA6B01}"/>
    <dgm:cxn modelId="{BD528630-479C-40A8-B2F2-8009B06EEB2A}" type="presOf" srcId="{43654BB6-CEF5-4BD9-BC42-3F424E945477}" destId="{59CF3346-A142-4DB0-8DBB-DC203B236091}" srcOrd="0" destOrd="0" presId="urn:microsoft.com/office/officeart/2005/8/layout/pyramid1"/>
    <dgm:cxn modelId="{80C21D16-82C9-40FF-A44C-7B1E1DA66203}" type="presOf" srcId="{4354BE50-C07D-447E-8E38-269D11F366F1}" destId="{CA79258F-7875-4A17-8567-31D2D8BB7EBB}" srcOrd="1" destOrd="0" presId="urn:microsoft.com/office/officeart/2005/8/layout/pyramid1"/>
    <dgm:cxn modelId="{2ECBE51F-D0F6-40C8-93B7-B9A7BCCC6867}" type="presOf" srcId="{43654BB6-CEF5-4BD9-BC42-3F424E945477}" destId="{D386FCFB-B921-4624-BA92-637B7580D348}" srcOrd="1" destOrd="0" presId="urn:microsoft.com/office/officeart/2005/8/layout/pyramid1"/>
    <dgm:cxn modelId="{D116F5F6-E5E4-4E50-A222-F3FDA15558F5}" type="presOf" srcId="{F51C70A7-1763-455F-BB80-112C0F5BDA10}" destId="{ADE5BAEC-A758-4F6B-A7FC-9F7848D5B6BF}" srcOrd="0" destOrd="0" presId="urn:microsoft.com/office/officeart/2005/8/layout/pyramid1"/>
    <dgm:cxn modelId="{EAB732C0-0AA3-4121-B3F7-173855953FAA}" type="presOf" srcId="{1A61192C-BC67-4E51-82B1-FD44E8992879}" destId="{654FBB66-FE6D-46CB-A89B-6575AF576C35}" srcOrd="0" destOrd="0" presId="urn:microsoft.com/office/officeart/2005/8/layout/pyramid1"/>
    <dgm:cxn modelId="{926DD2C5-742E-4D08-B964-557175739AEF}" srcId="{7D752FC9-D943-41B1-B0C8-8F20A9DEFCDC}" destId="{1A61192C-BC67-4E51-82B1-FD44E8992879}" srcOrd="2" destOrd="0" parTransId="{BA65B41D-F3CF-4180-9086-227181EF2D7B}" sibTransId="{6C824DDC-4621-4E4F-9720-D26FC4EB5CBD}"/>
    <dgm:cxn modelId="{5464A6D3-77BD-4436-9464-40A11C82646C}" type="presOf" srcId="{DEE2BC9B-8C56-4998-A441-7149E848D798}" destId="{DE3AC619-03C5-46B3-B665-765565D5E41D}" srcOrd="0" destOrd="0" presId="urn:microsoft.com/office/officeart/2005/8/layout/pyramid1"/>
    <dgm:cxn modelId="{64EE5D14-B7CE-4E14-947C-885FB7DC116E}" type="presParOf" srcId="{F5A7BB7E-4ADF-4019-AC58-789348252280}" destId="{9C04C770-3E41-446F-8988-010D2AFDA90D}" srcOrd="0" destOrd="0" presId="urn:microsoft.com/office/officeart/2005/8/layout/pyramid1"/>
    <dgm:cxn modelId="{64D6F2C7-3F38-49F8-9F5B-A6169DD47070}" type="presParOf" srcId="{9C04C770-3E41-446F-8988-010D2AFDA90D}" destId="{ADE5BAEC-A758-4F6B-A7FC-9F7848D5B6BF}" srcOrd="0" destOrd="0" presId="urn:microsoft.com/office/officeart/2005/8/layout/pyramid1"/>
    <dgm:cxn modelId="{0C418AEF-13BD-45A7-BE4E-F65980C59920}" type="presParOf" srcId="{9C04C770-3E41-446F-8988-010D2AFDA90D}" destId="{4728E455-C095-4AE7-B550-E0330703C37A}" srcOrd="1" destOrd="0" presId="urn:microsoft.com/office/officeart/2005/8/layout/pyramid1"/>
    <dgm:cxn modelId="{EDD07C75-40B8-4606-A57C-62A18054BF55}" type="presParOf" srcId="{F5A7BB7E-4ADF-4019-AC58-789348252280}" destId="{4A473B09-CB45-417B-9CE0-4609E0120FD6}" srcOrd="1" destOrd="0" presId="urn:microsoft.com/office/officeart/2005/8/layout/pyramid1"/>
    <dgm:cxn modelId="{D0D124FE-7507-4453-B573-736B05EC6839}" type="presParOf" srcId="{4A473B09-CB45-417B-9CE0-4609E0120FD6}" destId="{BA6EDDCF-AEF2-4300-A9ED-62099A03F609}" srcOrd="0" destOrd="0" presId="urn:microsoft.com/office/officeart/2005/8/layout/pyramid1"/>
    <dgm:cxn modelId="{E9E489E0-96C5-4FCB-9020-868A94077829}" type="presParOf" srcId="{4A473B09-CB45-417B-9CE0-4609E0120FD6}" destId="{CA79258F-7875-4A17-8567-31D2D8BB7EBB}" srcOrd="1" destOrd="0" presId="urn:microsoft.com/office/officeart/2005/8/layout/pyramid1"/>
    <dgm:cxn modelId="{00617BF3-754C-48D9-9A66-5BB9132CEB61}" type="presParOf" srcId="{F5A7BB7E-4ADF-4019-AC58-789348252280}" destId="{83287F9A-9A3B-4E11-91CB-26DF1CEFFE55}" srcOrd="2" destOrd="0" presId="urn:microsoft.com/office/officeart/2005/8/layout/pyramid1"/>
    <dgm:cxn modelId="{3B81D2C3-AD1A-4CD8-B828-393C8A57F6A5}" type="presParOf" srcId="{83287F9A-9A3B-4E11-91CB-26DF1CEFFE55}" destId="{654FBB66-FE6D-46CB-A89B-6575AF576C35}" srcOrd="0" destOrd="0" presId="urn:microsoft.com/office/officeart/2005/8/layout/pyramid1"/>
    <dgm:cxn modelId="{9C3546B1-0399-4038-BAED-0E194B2BAD5D}" type="presParOf" srcId="{83287F9A-9A3B-4E11-91CB-26DF1CEFFE55}" destId="{E00375BC-000D-4565-8F46-483A09BDD4C6}" srcOrd="1" destOrd="0" presId="urn:microsoft.com/office/officeart/2005/8/layout/pyramid1"/>
    <dgm:cxn modelId="{24A4CB86-DE09-4308-9FB1-A82E832C3A76}" type="presParOf" srcId="{F5A7BB7E-4ADF-4019-AC58-789348252280}" destId="{9B8EF644-832E-4D99-B667-BF8EE126F3DE}" srcOrd="3" destOrd="0" presId="urn:microsoft.com/office/officeart/2005/8/layout/pyramid1"/>
    <dgm:cxn modelId="{957141E4-46BF-4FE8-ACE2-213A76520824}" type="presParOf" srcId="{9B8EF644-832E-4D99-B667-BF8EE126F3DE}" destId="{59CF3346-A142-4DB0-8DBB-DC203B236091}" srcOrd="0" destOrd="0" presId="urn:microsoft.com/office/officeart/2005/8/layout/pyramid1"/>
    <dgm:cxn modelId="{63DB2022-147C-40C0-A714-863CA46FBE32}" type="presParOf" srcId="{9B8EF644-832E-4D99-B667-BF8EE126F3DE}" destId="{D386FCFB-B921-4624-BA92-637B7580D348}" srcOrd="1" destOrd="0" presId="urn:microsoft.com/office/officeart/2005/8/layout/pyramid1"/>
    <dgm:cxn modelId="{3BA10CDC-BF7D-4D17-8701-8DE1F3CAD7A0}" type="presParOf" srcId="{F5A7BB7E-4ADF-4019-AC58-789348252280}" destId="{2910F32F-2311-4DD1-BA02-BC60C79A2C41}" srcOrd="4" destOrd="0" presId="urn:microsoft.com/office/officeart/2005/8/layout/pyramid1"/>
    <dgm:cxn modelId="{90BD239D-81F2-49E2-9348-91C2F62A08B8}" type="presParOf" srcId="{2910F32F-2311-4DD1-BA02-BC60C79A2C41}" destId="{DE3AC619-03C5-46B3-B665-765565D5E41D}" srcOrd="0" destOrd="0" presId="urn:microsoft.com/office/officeart/2005/8/layout/pyramid1"/>
    <dgm:cxn modelId="{7406745F-460A-4BC4-98D4-6FB7738666EE}" type="presParOf" srcId="{2910F32F-2311-4DD1-BA02-BC60C79A2C41}" destId="{EAFFBCEA-09BD-4E44-971F-07EA489FD818}" srcOrd="1" destOrd="0" presId="urn:microsoft.com/office/officeart/2005/8/layout/pyramid1"/>
    <dgm:cxn modelId="{ED966043-C3BF-4472-A9CB-4EAECA0274AE}" type="presParOf" srcId="{F5A7BB7E-4ADF-4019-AC58-789348252280}" destId="{C820969B-7455-4353-A687-AFF7F371010F}" srcOrd="5" destOrd="0" presId="urn:microsoft.com/office/officeart/2005/8/layout/pyramid1"/>
    <dgm:cxn modelId="{5F6793D6-F139-4917-8F79-540DD90DF9BC}" type="presParOf" srcId="{C820969B-7455-4353-A687-AFF7F371010F}" destId="{AAA70627-4D9B-4824-82F9-10804C24CF88}" srcOrd="0" destOrd="0" presId="urn:microsoft.com/office/officeart/2005/8/layout/pyramid1"/>
    <dgm:cxn modelId="{AA76609D-A402-4F95-A362-17A248F1AC01}" type="presParOf" srcId="{C820969B-7455-4353-A687-AFF7F371010F}" destId="{8BC92014-45DE-4EB3-A555-AFF03B7D98C5}" srcOrd="1" destOrd="0" presId="urn:microsoft.com/office/officeart/2005/8/layout/pyramid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DC3B839-255B-42C2-8983-D622CAD35552}">
      <dsp:nvSpPr>
        <dsp:cNvPr id="0" name=""/>
        <dsp:cNvSpPr/>
      </dsp:nvSpPr>
      <dsp:spPr>
        <a:xfrm>
          <a:off x="2653396" y="-146330"/>
          <a:ext cx="1677983" cy="838991"/>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ar-SA" sz="1600" b="1" kern="1200" dirty="0" smtClean="0"/>
            <a:t>مكونات التخطيط الاستراتيجي</a:t>
          </a:r>
          <a:endParaRPr lang="en-US" sz="1600" b="1" kern="1200" dirty="0"/>
        </a:p>
      </dsp:txBody>
      <dsp:txXfrm>
        <a:off x="2677969" y="-121757"/>
        <a:ext cx="1628837" cy="789845"/>
      </dsp:txXfrm>
    </dsp:sp>
    <dsp:sp modelId="{2D8D75C5-1489-40D8-971A-8128B3BF5D21}">
      <dsp:nvSpPr>
        <dsp:cNvPr id="0" name=""/>
        <dsp:cNvSpPr/>
      </dsp:nvSpPr>
      <dsp:spPr>
        <a:xfrm rot="3600000">
          <a:off x="3662958" y="1178882"/>
          <a:ext cx="874227" cy="293647"/>
        </a:xfrm>
        <a:prstGeom prst="lef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577850">
            <a:lnSpc>
              <a:spcPct val="90000"/>
            </a:lnSpc>
            <a:spcBef>
              <a:spcPct val="0"/>
            </a:spcBef>
            <a:spcAft>
              <a:spcPct val="35000"/>
            </a:spcAft>
          </a:pPr>
          <a:endParaRPr lang="en-US" sz="1300" kern="1200"/>
        </a:p>
      </dsp:txBody>
      <dsp:txXfrm>
        <a:off x="3751052" y="1237611"/>
        <a:ext cx="698039" cy="176189"/>
      </dsp:txXfrm>
    </dsp:sp>
    <dsp:sp modelId="{B21D6C27-F9F7-4A47-8120-8179184BCA14}">
      <dsp:nvSpPr>
        <dsp:cNvPr id="0" name=""/>
        <dsp:cNvSpPr/>
      </dsp:nvSpPr>
      <dsp:spPr>
        <a:xfrm>
          <a:off x="4038780" y="1958751"/>
          <a:ext cx="1677983" cy="1427938"/>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ar-SA" sz="1600" b="1" kern="1200" dirty="0" smtClean="0"/>
            <a:t>يمكن التعامل معه قبل اجراء البحوث </a:t>
          </a:r>
          <a:endParaRPr lang="en-US" sz="1600" b="1" kern="1200" dirty="0"/>
        </a:p>
      </dsp:txBody>
      <dsp:txXfrm>
        <a:off x="4080603" y="2000574"/>
        <a:ext cx="1594337" cy="1344292"/>
      </dsp:txXfrm>
    </dsp:sp>
    <dsp:sp modelId="{4F8BD35A-6CB2-420D-B7E1-211C5A97E269}">
      <dsp:nvSpPr>
        <dsp:cNvPr id="0" name=""/>
        <dsp:cNvSpPr/>
      </dsp:nvSpPr>
      <dsp:spPr>
        <a:xfrm rot="10800000">
          <a:off x="3055274" y="2525897"/>
          <a:ext cx="874227" cy="293647"/>
        </a:xfrm>
        <a:prstGeom prst="lef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577850">
            <a:lnSpc>
              <a:spcPct val="90000"/>
            </a:lnSpc>
            <a:spcBef>
              <a:spcPct val="0"/>
            </a:spcBef>
            <a:spcAft>
              <a:spcPct val="35000"/>
            </a:spcAft>
          </a:pPr>
          <a:endParaRPr lang="en-US" sz="1300" kern="1200"/>
        </a:p>
      </dsp:txBody>
      <dsp:txXfrm rot="10800000">
        <a:off x="3143368" y="2584626"/>
        <a:ext cx="698039" cy="176189"/>
      </dsp:txXfrm>
    </dsp:sp>
    <dsp:sp modelId="{FC2B7F2E-BD5B-4CD8-9B51-4B1626CC6C37}">
      <dsp:nvSpPr>
        <dsp:cNvPr id="0" name=""/>
        <dsp:cNvSpPr/>
      </dsp:nvSpPr>
      <dsp:spPr>
        <a:xfrm>
          <a:off x="1268012" y="2024616"/>
          <a:ext cx="1677983" cy="1296208"/>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ar-SA" sz="1600" b="1" kern="1200" dirty="0" smtClean="0"/>
            <a:t>لا يمكن التعامل معه إلا بناء  على نتائج البحوث </a:t>
          </a:r>
          <a:endParaRPr lang="en-US" sz="1600" b="1" kern="1200" dirty="0"/>
        </a:p>
      </dsp:txBody>
      <dsp:txXfrm>
        <a:off x="1305977" y="2062581"/>
        <a:ext cx="1602053" cy="1220278"/>
      </dsp:txXfrm>
    </dsp:sp>
    <dsp:sp modelId="{6129D808-9870-4CDF-B302-D4C540A0DE31}">
      <dsp:nvSpPr>
        <dsp:cNvPr id="0" name=""/>
        <dsp:cNvSpPr/>
      </dsp:nvSpPr>
      <dsp:spPr>
        <a:xfrm rot="18000000">
          <a:off x="2428575" y="1211815"/>
          <a:ext cx="874227" cy="293647"/>
        </a:xfrm>
        <a:prstGeom prst="lef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577850">
            <a:lnSpc>
              <a:spcPct val="90000"/>
            </a:lnSpc>
            <a:spcBef>
              <a:spcPct val="0"/>
            </a:spcBef>
            <a:spcAft>
              <a:spcPct val="35000"/>
            </a:spcAft>
          </a:pPr>
          <a:endParaRPr lang="en-US" sz="1300" kern="1200"/>
        </a:p>
      </dsp:txBody>
      <dsp:txXfrm>
        <a:off x="2516669" y="1270544"/>
        <a:ext cx="698039" cy="176189"/>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DE5BAEC-A758-4F6B-A7FC-9F7848D5B6BF}">
      <dsp:nvSpPr>
        <dsp:cNvPr id="0" name=""/>
        <dsp:cNvSpPr/>
      </dsp:nvSpPr>
      <dsp:spPr>
        <a:xfrm>
          <a:off x="3111500" y="0"/>
          <a:ext cx="1244599" cy="812270"/>
        </a:xfrm>
        <a:prstGeom prst="trapezoid">
          <a:avLst>
            <a:gd name="adj" fmla="val 76612"/>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34290" rIns="34290" bIns="34290" numCol="1" spcCol="1270" anchor="ctr" anchorCtr="0">
          <a:noAutofit/>
        </a:bodyPr>
        <a:lstStyle/>
        <a:p>
          <a:pPr lvl="0" algn="ctr" defTabSz="1200150" rtl="1">
            <a:lnSpc>
              <a:spcPct val="90000"/>
            </a:lnSpc>
            <a:spcBef>
              <a:spcPct val="0"/>
            </a:spcBef>
            <a:spcAft>
              <a:spcPct val="35000"/>
            </a:spcAft>
          </a:pPr>
          <a:r>
            <a:rPr lang="ar-SA" sz="2700" kern="1200" smtClean="0"/>
            <a:t>التكتيكات</a:t>
          </a:r>
          <a:endParaRPr lang="ar-SA" sz="2700" kern="1200" dirty="0"/>
        </a:p>
      </dsp:txBody>
      <dsp:txXfrm>
        <a:off x="3111500" y="0"/>
        <a:ext cx="1244599" cy="812270"/>
      </dsp:txXfrm>
    </dsp:sp>
    <dsp:sp modelId="{BA6EDDCF-AEF2-4300-A9ED-62099A03F609}">
      <dsp:nvSpPr>
        <dsp:cNvPr id="0" name=""/>
        <dsp:cNvSpPr/>
      </dsp:nvSpPr>
      <dsp:spPr>
        <a:xfrm>
          <a:off x="2489200" y="812270"/>
          <a:ext cx="2489199" cy="812270"/>
        </a:xfrm>
        <a:prstGeom prst="trapezoid">
          <a:avLst>
            <a:gd name="adj" fmla="val 76612"/>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34290" rIns="34290" bIns="34290" numCol="1" spcCol="1270" anchor="ctr" anchorCtr="0">
          <a:noAutofit/>
        </a:bodyPr>
        <a:lstStyle/>
        <a:p>
          <a:pPr lvl="0" algn="ctr" defTabSz="1200150" rtl="1">
            <a:lnSpc>
              <a:spcPct val="90000"/>
            </a:lnSpc>
            <a:spcBef>
              <a:spcPct val="0"/>
            </a:spcBef>
            <a:spcAft>
              <a:spcPct val="35000"/>
            </a:spcAft>
          </a:pPr>
          <a:r>
            <a:rPr lang="ar-SA" sz="2700" kern="1200" dirty="0" smtClean="0"/>
            <a:t>الاستراتيجيات</a:t>
          </a:r>
          <a:endParaRPr lang="ar-SA" sz="2700" kern="1200" dirty="0"/>
        </a:p>
      </dsp:txBody>
      <dsp:txXfrm>
        <a:off x="2924810" y="812270"/>
        <a:ext cx="1617980" cy="812270"/>
      </dsp:txXfrm>
    </dsp:sp>
    <dsp:sp modelId="{654FBB66-FE6D-46CB-A89B-6575AF576C35}">
      <dsp:nvSpPr>
        <dsp:cNvPr id="0" name=""/>
        <dsp:cNvSpPr/>
      </dsp:nvSpPr>
      <dsp:spPr>
        <a:xfrm>
          <a:off x="1866900" y="1624541"/>
          <a:ext cx="3733800" cy="812270"/>
        </a:xfrm>
        <a:prstGeom prst="trapezoid">
          <a:avLst>
            <a:gd name="adj" fmla="val 76612"/>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34290" rIns="34290" bIns="34290" numCol="1" spcCol="1270" anchor="ctr" anchorCtr="0">
          <a:noAutofit/>
        </a:bodyPr>
        <a:lstStyle/>
        <a:p>
          <a:pPr lvl="0" algn="ctr" defTabSz="1200150" rtl="1">
            <a:lnSpc>
              <a:spcPct val="90000"/>
            </a:lnSpc>
            <a:spcBef>
              <a:spcPct val="0"/>
            </a:spcBef>
            <a:spcAft>
              <a:spcPct val="35000"/>
            </a:spcAft>
          </a:pPr>
          <a:r>
            <a:rPr lang="ar-SA" sz="2700" kern="1200" dirty="0" smtClean="0"/>
            <a:t>الأهداف الإجرائية</a:t>
          </a:r>
          <a:endParaRPr lang="ar-SA" sz="2700" kern="1200" dirty="0"/>
        </a:p>
      </dsp:txBody>
      <dsp:txXfrm>
        <a:off x="2520314" y="1624541"/>
        <a:ext cx="2426970" cy="812270"/>
      </dsp:txXfrm>
    </dsp:sp>
    <dsp:sp modelId="{59CF3346-A142-4DB0-8DBB-DC203B236091}">
      <dsp:nvSpPr>
        <dsp:cNvPr id="0" name=""/>
        <dsp:cNvSpPr/>
      </dsp:nvSpPr>
      <dsp:spPr>
        <a:xfrm>
          <a:off x="1244600" y="2436812"/>
          <a:ext cx="4978399" cy="812270"/>
        </a:xfrm>
        <a:prstGeom prst="trapezoid">
          <a:avLst>
            <a:gd name="adj" fmla="val 76612"/>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34290" rIns="34290" bIns="34290" numCol="1" spcCol="1270" anchor="ctr" anchorCtr="0">
          <a:noAutofit/>
        </a:bodyPr>
        <a:lstStyle/>
        <a:p>
          <a:pPr lvl="0" algn="ctr" defTabSz="1200150" rtl="1">
            <a:lnSpc>
              <a:spcPct val="90000"/>
            </a:lnSpc>
            <a:spcBef>
              <a:spcPct val="0"/>
            </a:spcBef>
            <a:spcAft>
              <a:spcPct val="35000"/>
            </a:spcAft>
          </a:pPr>
          <a:r>
            <a:rPr lang="ar-SA" sz="2700" kern="1200" dirty="0" smtClean="0"/>
            <a:t>الأهداف الاستراتيجية</a:t>
          </a:r>
          <a:endParaRPr lang="ar-SA" sz="2700" kern="1200" dirty="0"/>
        </a:p>
      </dsp:txBody>
      <dsp:txXfrm>
        <a:off x="2115820" y="2436812"/>
        <a:ext cx="3235960" cy="812270"/>
      </dsp:txXfrm>
    </dsp:sp>
    <dsp:sp modelId="{DE3AC619-03C5-46B3-B665-765565D5E41D}">
      <dsp:nvSpPr>
        <dsp:cNvPr id="0" name=""/>
        <dsp:cNvSpPr/>
      </dsp:nvSpPr>
      <dsp:spPr>
        <a:xfrm>
          <a:off x="622300" y="3249083"/>
          <a:ext cx="6222999" cy="812270"/>
        </a:xfrm>
        <a:prstGeom prst="trapezoid">
          <a:avLst>
            <a:gd name="adj" fmla="val 76612"/>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34290" rIns="34290" bIns="34290" numCol="1" spcCol="1270" anchor="ctr" anchorCtr="0">
          <a:noAutofit/>
        </a:bodyPr>
        <a:lstStyle/>
        <a:p>
          <a:pPr lvl="0" algn="ctr" defTabSz="1200150" rtl="1">
            <a:lnSpc>
              <a:spcPct val="90000"/>
            </a:lnSpc>
            <a:spcBef>
              <a:spcPct val="0"/>
            </a:spcBef>
            <a:spcAft>
              <a:spcPct val="35000"/>
            </a:spcAft>
          </a:pPr>
          <a:r>
            <a:rPr lang="ar-SA" sz="2700" kern="1200" dirty="0" smtClean="0"/>
            <a:t>مشكلة</a:t>
          </a:r>
          <a:endParaRPr lang="ar-SA" sz="2700" kern="1200" dirty="0"/>
        </a:p>
      </dsp:txBody>
      <dsp:txXfrm>
        <a:off x="1711325" y="3249083"/>
        <a:ext cx="4044950" cy="812270"/>
      </dsp:txXfrm>
    </dsp:sp>
    <dsp:sp modelId="{AAA70627-4D9B-4824-82F9-10804C24CF88}">
      <dsp:nvSpPr>
        <dsp:cNvPr id="0" name=""/>
        <dsp:cNvSpPr/>
      </dsp:nvSpPr>
      <dsp:spPr>
        <a:xfrm>
          <a:off x="0" y="4061354"/>
          <a:ext cx="7467599" cy="812270"/>
        </a:xfrm>
        <a:prstGeom prst="trapezoid">
          <a:avLst>
            <a:gd name="adj" fmla="val 76612"/>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34290" rIns="34290" bIns="34290" numCol="1" spcCol="1270" anchor="ctr" anchorCtr="0">
          <a:noAutofit/>
        </a:bodyPr>
        <a:lstStyle/>
        <a:p>
          <a:pPr lvl="0" algn="ctr" defTabSz="1200150" rtl="1">
            <a:lnSpc>
              <a:spcPct val="90000"/>
            </a:lnSpc>
            <a:spcBef>
              <a:spcPct val="0"/>
            </a:spcBef>
            <a:spcAft>
              <a:spcPct val="35000"/>
            </a:spcAft>
          </a:pPr>
          <a:r>
            <a:rPr lang="ar-SA" sz="2700" kern="1200" dirty="0" smtClean="0"/>
            <a:t>مهمة المنظمة</a:t>
          </a:r>
          <a:endParaRPr lang="ar-SA" sz="2700" kern="1200" dirty="0"/>
        </a:p>
      </dsp:txBody>
      <dsp:txXfrm>
        <a:off x="1306830" y="4061354"/>
        <a:ext cx="4853939" cy="812270"/>
      </dsp:txXfrm>
    </dsp:sp>
  </dsp:spTree>
</dsp:drawing>
</file>

<file path=ppt/diagrams/layout1.xml><?xml version="1.0" encoding="utf-8"?>
<dgm:layoutDef xmlns:dgm="http://schemas.openxmlformats.org/drawingml/2006/diagram" xmlns:a="http://schemas.openxmlformats.org/drawingml/2006/main" uniqueId="urn:microsoft.com/office/officeart/2005/8/layout/cycle7">
  <dgm:title val=""/>
  <dgm:desc val=""/>
  <dgm:catLst>
    <dgm:cat type="cycle" pri="6000"/>
  </dgm:catLst>
  <dgm:sampData>
    <dgm:dataModel>
      <dgm:ptLst>
        <dgm:pt modelId="0" type="doc"/>
        <dgm:pt modelId="1">
          <dgm:prSet phldr="1"/>
        </dgm:pt>
        <dgm:pt modelId="2">
          <dgm:prSet phldr="1"/>
        </dgm:pt>
        <dgm:pt modelId="3">
          <dgm:prSet phldr="1"/>
        </dgm:pt>
      </dgm:ptLst>
      <dgm:cxnLst>
        <dgm:cxn modelId="6" srcId="0" destId="1" srcOrd="0" destOrd="0"/>
        <dgm:cxn modelId="7" srcId="0" destId="2" srcOrd="1" destOrd="0"/>
        <dgm:cxn modelId="8" srcId="0" destId="3" srcOrd="2"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val="exact"/>
    </dgm:varLst>
    <dgm:choose name="Name1">
      <dgm:if name="Name2" func="var" arg="dir" op="equ" val="norm">
        <dgm:alg type="cycle">
          <dgm:param type="stAng" val="0"/>
          <dgm:param type="spanAng" val="360"/>
        </dgm:alg>
      </dgm:if>
      <dgm:else name="Name3">
        <dgm:alg type="cycle">
          <dgm:param type="stAng" val="0"/>
          <dgm:param type="spanAng" val="-360"/>
        </dgm:alg>
      </dgm:else>
    </dgm:choose>
    <dgm:shape xmlns:r="http://schemas.openxmlformats.org/officeDocument/2006/relationships" r:blip="">
      <dgm:adjLst/>
    </dgm:shape>
    <dgm:presOf/>
    <dgm:constrLst>
      <dgm:constr type="diam" refType="w"/>
      <dgm:constr type="w" for="ch" ptType="node" refType="w"/>
      <dgm:constr type="primFontSz" for="ch" ptType="node" op="equ" val="65"/>
      <dgm:constr type="w" for="ch" forName="sibTrans" refType="w" refFor="ch" refPtType="node" op="equ" fact="0.35"/>
      <dgm:constr type="connDist" for="ch" forName="sibTrans" op="equ"/>
      <dgm:constr type="primFontSz" for="des" forName="connectorText" op="equ" val="55"/>
      <dgm:constr type="primFontSz" for="des" forName="connectorText" refType="primFontSz" refFor="ch" refPtType="node" op="lte" fact="0.8"/>
      <dgm:constr type="sibSp" refType="w" refFor="ch" refPtType="node" op="equ" fact="0.65"/>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4">
        <dgm:if name="Name5" axis="par ch" ptType="doc node" func="cnt" op="gt" val="1">
          <dgm:forEach name="sibTransForEach" axis="followSib" ptType="sibTrans" hideLastTrans="0" cnt="1">
            <dgm:layoutNode name="sibTrans">
              <dgm:choose name="Name6">
                <dgm:if name="Name7" axis="par ch" ptType="doc node" func="posEven" op="equ" val="1">
                  <dgm:alg type="conn">
                    <dgm:param type="begPts" val="radial"/>
                    <dgm:param type="endPts" val="radial"/>
                    <dgm:param type="begSty" val="arr"/>
                    <dgm:param type="endSty" val="arr"/>
                  </dgm:alg>
                </dgm:if>
                <dgm:else name="Name8">
                  <dgm:alg type="conn">
                    <dgm:param type="begPts" val="auto"/>
                    <dgm:param type="endPts" val="auto"/>
                    <dgm:param type="begSty" val="arr"/>
                    <dgm:param type="endSty" val="arr"/>
                  </dgm:alg>
                </dgm:else>
              </dgm:choose>
              <dgm:shape xmlns:r="http://schemas.openxmlformats.org/officeDocument/2006/relationships" type="conn" r:blip="">
                <dgm:adjLst/>
              </dgm:shape>
              <dgm:presOf axis="self"/>
              <dgm:constrLst>
                <dgm:constr type="h" refType="w" fact="0.5"/>
                <dgm:constr type="connDist"/>
                <dgm:constr type="begPad" refType="connDist" fact="0.1"/>
                <dgm:constr type="endPad" refType="connDist" fact="0.1"/>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9"/>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pyramid1">
  <dgm:title val=""/>
  <dgm:desc val=""/>
  <dgm:catLst>
    <dgm:cat type="pyramid" pri="1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pyra">
          <dgm:param type="linDir" val="fromB"/>
          <dgm:param type="txDir" val="fromT"/>
          <dgm:param type="pyraAcctPos" val="aft"/>
          <dgm:param type="pyraAcctTxMar" val="step"/>
          <dgm:param type="pyraAcctBkgdNode" val="acctBkgd"/>
          <dgm:param type="pyraAcctTxNode" val="acctTx"/>
          <dgm:param type="pyraLvlNode" val="level"/>
        </dgm:alg>
      </dgm:if>
      <dgm:else name="Name3">
        <dgm:alg type="pyra">
          <dgm:param type="linDir" val="fromB"/>
          <dgm:param type="txDir" val="fromT"/>
          <dgm:param type="pyraAcctPos" val="bef"/>
          <dgm:param type="pyraAcctTxMar" val="step"/>
          <dgm:param type="pyraAcctBkgdNode" val="acctBkgd"/>
          <dgm:param type="pyraAcctTxNode" val="acctTx"/>
          <dgm:param type="pyraLvlNode" val="level"/>
        </dgm:alg>
      </dgm:else>
    </dgm:choose>
    <dgm:shape xmlns:r="http://schemas.openxmlformats.org/officeDocument/2006/relationships" r:blip="">
      <dgm:adjLst/>
    </dgm:shape>
    <dgm:presOf/>
    <dgm:choose name="Name4">
      <dgm:if name="Name5" axis="root des" ptType="all node" func="maxDepth" op="gte" val="2">
        <dgm:constrLst>
          <dgm:constr type="primFontSz" for="des" forName="levelTx" op="equ"/>
          <dgm:constr type="secFontSz" for="des" forName="acctTx" op="equ"/>
          <dgm:constr type="pyraAcctRatio" val="0.32"/>
        </dgm:constrLst>
      </dgm:if>
      <dgm:else name="Name6">
        <dgm:constrLst>
          <dgm:constr type="primFontSz" for="des" forName="levelTx" op="equ"/>
          <dgm:constr type="secFontSz" for="des" forName="acctTx" op="equ"/>
          <dgm:constr type="pyraAcctRatio"/>
        </dgm:constrLst>
      </dgm:else>
    </dgm:choose>
    <dgm:ruleLst/>
    <dgm:forEach name="Name7" axis="ch" ptType="node">
      <dgm:layoutNode name="Name8">
        <dgm:alg type="composite">
          <dgm:param type="horzAlign" val="none"/>
        </dgm:alg>
        <dgm:shape xmlns:r="http://schemas.openxmlformats.org/officeDocument/2006/relationships" r:blip="">
          <dgm:adjLst/>
        </dgm:shape>
        <dgm:presOf/>
        <dgm:choose name="Name9">
          <dgm:if name="Name10" axis="self" ptType="node" func="pos" op="equ" val="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dgm:constr type="h" for="ch" forName="levelTx" refType="h" refFor="ch" refForName="level"/>
            </dgm:constrLst>
          </dgm:if>
          <dgm:else name="Name1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fact="0.65"/>
              <dgm:constr type="h" for="ch" forName="levelTx" refType="h" refFor="ch" refForName="level"/>
            </dgm:constrLst>
          </dgm:else>
        </dgm:choose>
        <dgm:ruleLst/>
        <dgm:choose name="Name12">
          <dgm:if name="Name13" axis="ch" ptType="node" func="cnt" op="gte" val="1">
            <dgm:layoutNode name="acctBkgd" styleLbl="alignAcc1">
              <dgm:alg type="sp"/>
              <dgm:shape xmlns:r="http://schemas.openxmlformats.org/officeDocument/2006/relationships" type="nonIsoscelesTrapezoid" r:blip="">
                <dgm:adjLst/>
              </dgm:shape>
              <dgm:presOf axis="des" ptType="node"/>
              <dgm:constrLst/>
              <dgm:ruleLst/>
            </dgm:layoutNode>
            <dgm:layoutNode name="acctTx" styleLbl="alignAcc1">
              <dgm:varLst>
                <dgm:bulletEnabled val="1"/>
              </dgm:varLst>
              <dgm:alg type="tx">
                <dgm:param type="stBulletLvl" val="1"/>
                <dgm:param type="txAnchorVertCh" val="mid"/>
              </dgm:alg>
              <dgm:shape xmlns:r="http://schemas.openxmlformats.org/officeDocument/2006/relationships" type="nonIsoscelesTrapezoid" r:blip="" hideGeom="1">
                <dgm:adjLst/>
              </dgm:shape>
              <dgm:presOf axis="des" ptType="node"/>
              <dgm:constrLst>
                <dgm:constr type="secFontSz" val="65"/>
                <dgm:constr type="primFontSz" refType="secFontSz"/>
                <dgm:constr type="tMarg" refType="secFontSz" fact="0.3"/>
                <dgm:constr type="bMarg" refType="secFontSz" fact="0.3"/>
                <dgm:constr type="lMarg" refType="secFontSz" fact="0.3"/>
                <dgm:constr type="rMarg" refType="secFontSz" fact="0.3"/>
              </dgm:constrLst>
              <dgm:ruleLst>
                <dgm:rule type="secFontSz" val="5" fact="NaN" max="NaN"/>
              </dgm:ruleLst>
            </dgm:layoutNode>
          </dgm:if>
          <dgm:else name="Name14"/>
        </dgm:choose>
        <dgm:layoutNode name="level">
          <dgm:varLst>
            <dgm:chMax val="1"/>
            <dgm:bulletEnabled val="1"/>
          </dgm:varLst>
          <dgm:alg type="sp"/>
          <dgm:shape xmlns:r="http://schemas.openxmlformats.org/officeDocument/2006/relationships" type="trapezoid" r:blip="">
            <dgm:adjLst/>
          </dgm:shape>
          <dgm:presOf axis="self"/>
          <dgm:constrLst>
            <dgm:constr type="h" val="500"/>
            <dgm:constr type="w" val="1"/>
          </dgm:constrLst>
          <dgm:ruleLst/>
        </dgm:layoutNode>
        <dgm:layoutNode name="levelTx" styleLbl="revTx">
          <dgm:varLst>
            <dgm:chMax val="1"/>
            <dgm:bulletEnabled val="1"/>
          </dgm:varLst>
          <dgm:alg type="tx"/>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عنصر نائب للتاريخ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D3DBA12-D96F-4047-89A0-AFA0FFA4E2A8}" type="datetimeFigureOut">
              <a:rPr lang="en-US" smtClean="0"/>
              <a:t>10/16/2015</a:t>
            </a:fld>
            <a:endParaRPr lang="en-US"/>
          </a:p>
        </p:txBody>
      </p:sp>
      <p:sp>
        <p:nvSpPr>
          <p:cNvPr id="4" name="عنصر نائب لصورة الشريحة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عنصر نائب للملاحظات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6" name="عنصر نائب للتذييل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عنصر نائب لرقم الشريحة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AD8F04C-9879-4CFD-8180-54B08C56955F}" type="slidenum">
              <a:rPr lang="en-US" smtClean="0"/>
              <a:t>‹#›</a:t>
            </a:fld>
            <a:endParaRPr lang="en-US"/>
          </a:p>
        </p:txBody>
      </p:sp>
    </p:spTree>
    <p:extLst>
      <p:ext uri="{BB962C8B-B14F-4D97-AF65-F5344CB8AC3E}">
        <p14:creationId xmlns:p14="http://schemas.microsoft.com/office/powerpoint/2010/main" val="318519192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endParaRPr lang="en-US" dirty="0"/>
          </a:p>
        </p:txBody>
      </p:sp>
      <p:sp>
        <p:nvSpPr>
          <p:cNvPr id="4" name="عنصر نائب لرقم الشريحة 3"/>
          <p:cNvSpPr>
            <a:spLocks noGrp="1"/>
          </p:cNvSpPr>
          <p:nvPr>
            <p:ph type="sldNum" sz="quarter" idx="10"/>
          </p:nvPr>
        </p:nvSpPr>
        <p:spPr/>
        <p:txBody>
          <a:bodyPr/>
          <a:lstStyle/>
          <a:p>
            <a:fld id="{5AD8F04C-9879-4CFD-8180-54B08C56955F}" type="slidenum">
              <a:rPr lang="en-US" smtClean="0"/>
              <a:t>15</a:t>
            </a:fld>
            <a:endParaRPr lang="en-US" dirty="0"/>
          </a:p>
        </p:txBody>
      </p:sp>
    </p:spTree>
    <p:extLst>
      <p:ext uri="{BB962C8B-B14F-4D97-AF65-F5344CB8AC3E}">
        <p14:creationId xmlns:p14="http://schemas.microsoft.com/office/powerpoint/2010/main" val="29260600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bg>
      <p:bgRef idx="1001">
        <a:schemeClr val="bg1"/>
      </p:bgRef>
    </p:bg>
    <p:spTree>
      <p:nvGrpSpPr>
        <p:cNvPr id="1" name=""/>
        <p:cNvGrpSpPr/>
        <p:nvPr/>
      </p:nvGrpSpPr>
      <p:grpSpPr>
        <a:xfrm>
          <a:off x="0" y="0"/>
          <a:ext cx="0" cy="0"/>
          <a:chOff x="0" y="0"/>
          <a:chExt cx="0" cy="0"/>
        </a:xfrm>
      </p:grpSpPr>
      <p:sp>
        <p:nvSpPr>
          <p:cNvPr id="8" name="عنوان 7"/>
          <p:cNvSpPr>
            <a:spLocks noGrp="1"/>
          </p:cNvSpPr>
          <p:nvPr>
            <p:ph type="ctrTitle"/>
          </p:nvPr>
        </p:nvSpPr>
        <p:spPr>
          <a:xfrm>
            <a:off x="2286000" y="3124200"/>
            <a:ext cx="6172200" cy="1894362"/>
          </a:xfrm>
        </p:spPr>
        <p:txBody>
          <a:bodyPr/>
          <a:lstStyle>
            <a:lvl1pPr>
              <a:defRPr b="1"/>
            </a:lvl1pPr>
          </a:lstStyle>
          <a:p>
            <a:r>
              <a:rPr kumimoji="0" lang="ar-SA" smtClean="0"/>
              <a:t>انقر لتحرير نمط العنوان الرئيسي</a:t>
            </a:r>
            <a:endParaRPr kumimoji="0" lang="en-US"/>
          </a:p>
        </p:txBody>
      </p:sp>
      <p:sp>
        <p:nvSpPr>
          <p:cNvPr id="9" name="عنوان فرعي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ar-SA" smtClean="0"/>
              <a:t>انقر لتحرير نمط العنوان الثانوي الرئيسي</a:t>
            </a:r>
            <a:endParaRPr kumimoji="0" lang="en-US"/>
          </a:p>
        </p:txBody>
      </p:sp>
      <p:sp>
        <p:nvSpPr>
          <p:cNvPr id="28" name="عنصر نائب للتاريخ 27"/>
          <p:cNvSpPr>
            <a:spLocks noGrp="1"/>
          </p:cNvSpPr>
          <p:nvPr>
            <p:ph type="dt" sz="half" idx="10"/>
          </p:nvPr>
        </p:nvSpPr>
        <p:spPr bwMode="auto">
          <a:xfrm rot="5400000">
            <a:off x="7764621" y="1174097"/>
            <a:ext cx="2286000" cy="381000"/>
          </a:xfrm>
        </p:spPr>
        <p:txBody>
          <a:bodyPr/>
          <a:lstStyle/>
          <a:p>
            <a:fld id="{1B8ABB09-4A1D-463E-8065-109CC2B7EFAA}" type="datetimeFigureOut">
              <a:rPr lang="ar-SA" smtClean="0"/>
              <a:pPr/>
              <a:t>03/01/1437</a:t>
            </a:fld>
            <a:endParaRPr lang="ar-SA"/>
          </a:p>
        </p:txBody>
      </p:sp>
      <p:sp>
        <p:nvSpPr>
          <p:cNvPr id="17" name="عنصر نائب للتذييل 16"/>
          <p:cNvSpPr>
            <a:spLocks noGrp="1"/>
          </p:cNvSpPr>
          <p:nvPr>
            <p:ph type="ftr" sz="quarter" idx="11"/>
          </p:nvPr>
        </p:nvSpPr>
        <p:spPr bwMode="auto">
          <a:xfrm rot="5400000">
            <a:off x="7077269" y="4181669"/>
            <a:ext cx="3657600" cy="384048"/>
          </a:xfrm>
        </p:spPr>
        <p:txBody>
          <a:bodyPr/>
          <a:lstStyle/>
          <a:p>
            <a:endParaRPr lang="ar-SA"/>
          </a:p>
        </p:txBody>
      </p:sp>
      <p:sp>
        <p:nvSpPr>
          <p:cNvPr id="10" name="مستطيل 9"/>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مستطيل 11"/>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مستطيل 13"/>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مستطيل 18"/>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رابط مستقيم 10"/>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رابط مستقيم 17"/>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0" name="رابط مستقيم 19"/>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رابط مستقيم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رابط مستقيم 14"/>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2" name="رابط مستقيم 21"/>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7" name="مستطيل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شكل بيضاوي 20"/>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شكل بيضاوي 22"/>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شكل بيضاوي 23"/>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شكل بيضاوي 25"/>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شكل بيضاوي 24"/>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عنصر نائب لرقم الشريحة 28"/>
          <p:cNvSpPr>
            <a:spLocks noGrp="1"/>
          </p:cNvSpPr>
          <p:nvPr>
            <p:ph type="sldNum" sz="quarter" idx="12"/>
          </p:nvPr>
        </p:nvSpPr>
        <p:spPr bwMode="auto">
          <a:xfrm>
            <a:off x="1325544" y="4928702"/>
            <a:ext cx="609600" cy="517524"/>
          </a:xfrm>
        </p:spPr>
        <p:txBody>
          <a:bodyPr/>
          <a:lstStyle/>
          <a:p>
            <a:fld id="{0B34F065-1154-456A-91E3-76DE8E75E17B}" type="slidenum">
              <a:rPr lang="ar-SA" smtClean="0"/>
              <a:pPr/>
              <a:t>‹#›</a:t>
            </a:fld>
            <a:endParaRPr lang="ar-SA"/>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03/01/1437</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9"/>
            <a:ext cx="1676400" cy="5851525"/>
          </a:xfrm>
        </p:spPr>
        <p:txBody>
          <a:bodyPr vert="eaVer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03/01/1437</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8" name="عنصر نائب للمحتوى 7"/>
          <p:cNvSpPr>
            <a:spLocks noGrp="1"/>
          </p:cNvSpPr>
          <p:nvPr>
            <p:ph sz="quarter" idx="1"/>
          </p:nvPr>
        </p:nvSpPr>
        <p:spPr>
          <a:xfrm>
            <a:off x="457200" y="1600200"/>
            <a:ext cx="7467600" cy="4873752"/>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7" name="عنصر نائب للتاريخ 6"/>
          <p:cNvSpPr>
            <a:spLocks noGrp="1"/>
          </p:cNvSpPr>
          <p:nvPr>
            <p:ph type="dt" sz="half" idx="14"/>
          </p:nvPr>
        </p:nvSpPr>
        <p:spPr/>
        <p:txBody>
          <a:bodyPr rtlCol="0"/>
          <a:lstStyle/>
          <a:p>
            <a:fld id="{1B8ABB09-4A1D-463E-8065-109CC2B7EFAA}" type="datetimeFigureOut">
              <a:rPr lang="ar-SA" smtClean="0"/>
              <a:pPr/>
              <a:t>03/01/1437</a:t>
            </a:fld>
            <a:endParaRPr lang="ar-SA"/>
          </a:p>
        </p:txBody>
      </p:sp>
      <p:sp>
        <p:nvSpPr>
          <p:cNvPr id="9" name="عنصر نائب لرقم الشريحة 8"/>
          <p:cNvSpPr>
            <a:spLocks noGrp="1"/>
          </p:cNvSpPr>
          <p:nvPr>
            <p:ph type="sldNum" sz="quarter" idx="15"/>
          </p:nvPr>
        </p:nvSpPr>
        <p:spPr/>
        <p:txBody>
          <a:bodyPr rtlCol="0"/>
          <a:lstStyle/>
          <a:p>
            <a:fld id="{0B34F065-1154-456A-91E3-76DE8E75E17B}" type="slidenum">
              <a:rPr lang="ar-SA" smtClean="0"/>
              <a:pPr/>
              <a:t>‹#›</a:t>
            </a:fld>
            <a:endParaRPr lang="ar-SA"/>
          </a:p>
        </p:txBody>
      </p:sp>
      <p:sp>
        <p:nvSpPr>
          <p:cNvPr id="10" name="عنصر نائب للتذييل 9"/>
          <p:cNvSpPr>
            <a:spLocks noGrp="1"/>
          </p:cNvSpPr>
          <p:nvPr>
            <p:ph type="ftr" sz="quarter" idx="16"/>
          </p:nvPr>
        </p:nvSpPr>
        <p:spPr/>
        <p:txBody>
          <a:bodyPr rtlCol="0"/>
          <a:lstStyle/>
          <a:p>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عنوان المقطع">
    <p:bg>
      <p:bgRef idx="1001">
        <a:schemeClr val="bg2"/>
      </p:bgRef>
    </p:bg>
    <p:spTree>
      <p:nvGrpSpPr>
        <p:cNvPr id="1" name=""/>
        <p:cNvGrpSpPr/>
        <p:nvPr/>
      </p:nvGrpSpPr>
      <p:grpSpPr>
        <a:xfrm>
          <a:off x="0" y="0"/>
          <a:ext cx="0" cy="0"/>
          <a:chOff x="0" y="0"/>
          <a:chExt cx="0" cy="0"/>
        </a:xfrm>
      </p:grpSpPr>
      <p:sp>
        <p:nvSpPr>
          <p:cNvPr id="2" name="عنوان 1"/>
          <p:cNvSpPr>
            <a:spLocks noGrp="1"/>
          </p:cNvSpPr>
          <p:nvPr>
            <p:ph type="title"/>
          </p:nvPr>
        </p:nvSpPr>
        <p:spPr>
          <a:xfrm>
            <a:off x="2286000" y="2895600"/>
            <a:ext cx="6172200" cy="2053590"/>
          </a:xfrm>
        </p:spPr>
        <p:txBody>
          <a:bodyPr/>
          <a:lstStyle>
            <a:lvl1pPr algn="l">
              <a:buNone/>
              <a:defRPr sz="3000" b="1" cap="small" baseline="0"/>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ar-SA" smtClean="0"/>
              <a:t>انقر لتحرير أنماط النص الرئيسي</a:t>
            </a:r>
          </a:p>
        </p:txBody>
      </p:sp>
      <p:sp>
        <p:nvSpPr>
          <p:cNvPr id="4" name="عنصر نائب للتاريخ 3"/>
          <p:cNvSpPr>
            <a:spLocks noGrp="1"/>
          </p:cNvSpPr>
          <p:nvPr>
            <p:ph type="dt" sz="half" idx="10"/>
          </p:nvPr>
        </p:nvSpPr>
        <p:spPr bwMode="auto">
          <a:xfrm rot="5400000">
            <a:off x="7763256" y="1170432"/>
            <a:ext cx="2286000" cy="381000"/>
          </a:xfrm>
        </p:spPr>
        <p:txBody>
          <a:bodyPr/>
          <a:lstStyle/>
          <a:p>
            <a:fld id="{1B8ABB09-4A1D-463E-8065-109CC2B7EFAA}" type="datetimeFigureOut">
              <a:rPr lang="ar-SA" smtClean="0"/>
              <a:pPr/>
              <a:t>03/01/1437</a:t>
            </a:fld>
            <a:endParaRPr lang="ar-SA"/>
          </a:p>
        </p:txBody>
      </p:sp>
      <p:sp>
        <p:nvSpPr>
          <p:cNvPr id="5" name="عنصر نائب للتذييل 4"/>
          <p:cNvSpPr>
            <a:spLocks noGrp="1"/>
          </p:cNvSpPr>
          <p:nvPr>
            <p:ph type="ftr" sz="quarter" idx="11"/>
          </p:nvPr>
        </p:nvSpPr>
        <p:spPr bwMode="auto">
          <a:xfrm rot="5400000">
            <a:off x="7077456" y="4178808"/>
            <a:ext cx="3657600" cy="384048"/>
          </a:xfrm>
        </p:spPr>
        <p:txBody>
          <a:bodyPr/>
          <a:lstStyle/>
          <a:p>
            <a:endParaRPr lang="ar-SA"/>
          </a:p>
        </p:txBody>
      </p:sp>
      <p:sp>
        <p:nvSpPr>
          <p:cNvPr id="9" name="مستطيل 8"/>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مستطيل 9"/>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مستطيل 10"/>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مستطيل 11"/>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رابط مستقيم 12"/>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رابط مستقيم 13"/>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رابط مستقيم 14"/>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رابط مستقيم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7" name="رابط مستقيم 16"/>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مستطيل 1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شكل بيضاوي 18"/>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شكل بيضاوي 19"/>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شكل بيضاوي 20"/>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شكل بيضاوي 21"/>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شكل بيضاوي 22"/>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رابط مستقيم 25"/>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عنصر نائب لرقم الشريحة 5"/>
          <p:cNvSpPr>
            <a:spLocks noGrp="1"/>
          </p:cNvSpPr>
          <p:nvPr>
            <p:ph type="sldNum" sz="quarter" idx="12"/>
          </p:nvPr>
        </p:nvSpPr>
        <p:spPr bwMode="auto">
          <a:xfrm>
            <a:off x="1340616" y="4928702"/>
            <a:ext cx="609600" cy="517524"/>
          </a:xfrm>
        </p:spPr>
        <p:txBody>
          <a:bodyPr/>
          <a:lstStyle/>
          <a:p>
            <a:fld id="{0B34F065-1154-456A-91E3-76DE8E75E17B}" type="slidenum">
              <a:rPr lang="ar-SA" smtClean="0"/>
              <a:pPr/>
              <a:t>‹#›</a:t>
            </a:fld>
            <a:endParaRPr lang="ar-SA"/>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5" name="عنصر نائب للتاريخ 4"/>
          <p:cNvSpPr>
            <a:spLocks noGrp="1"/>
          </p:cNvSpPr>
          <p:nvPr>
            <p:ph type="dt" sz="half" idx="10"/>
          </p:nvPr>
        </p:nvSpPr>
        <p:spPr/>
        <p:txBody>
          <a:bodyPr/>
          <a:lstStyle/>
          <a:p>
            <a:fld id="{1B8ABB09-4A1D-463E-8065-109CC2B7EFAA}" type="datetimeFigureOut">
              <a:rPr lang="ar-SA" smtClean="0"/>
              <a:pPr/>
              <a:t>03/01/1437</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pPr/>
              <a:t>‹#›</a:t>
            </a:fld>
            <a:endParaRPr lang="ar-SA"/>
          </a:p>
        </p:txBody>
      </p:sp>
      <p:sp>
        <p:nvSpPr>
          <p:cNvPr id="9" name="عنصر نائب للمحتوى 8"/>
          <p:cNvSpPr>
            <a:spLocks noGrp="1"/>
          </p:cNvSpPr>
          <p:nvPr>
            <p:ph sz="quarter" idx="1"/>
          </p:nvPr>
        </p:nvSpPr>
        <p:spPr>
          <a:xfrm>
            <a:off x="457200" y="1600200"/>
            <a:ext cx="3657600" cy="457200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11" name="عنصر نائب للمحتوى 10"/>
          <p:cNvSpPr>
            <a:spLocks noGrp="1"/>
          </p:cNvSpPr>
          <p:nvPr>
            <p:ph sz="quarter" idx="2"/>
          </p:nvPr>
        </p:nvSpPr>
        <p:spPr>
          <a:xfrm>
            <a:off x="4270248" y="1600200"/>
            <a:ext cx="3657600" cy="457200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7543800" cy="1143000"/>
          </a:xfrm>
        </p:spPr>
        <p:txBody>
          <a:bodyPr anchor="b"/>
          <a:lstStyle>
            <a:lvl1pPr>
              <a:defRPr/>
            </a:lvl1pPr>
          </a:lstStyle>
          <a:p>
            <a:r>
              <a:rPr kumimoji="0" lang="ar-SA" smtClean="0"/>
              <a:t>انقر لتحرير نمط العنوان الرئيسي</a:t>
            </a:r>
            <a:endParaRPr kumimoji="0" lang="en-US"/>
          </a:p>
        </p:txBody>
      </p:sp>
      <p:sp>
        <p:nvSpPr>
          <p:cNvPr id="7" name="عنصر نائب للتاريخ 6"/>
          <p:cNvSpPr>
            <a:spLocks noGrp="1"/>
          </p:cNvSpPr>
          <p:nvPr>
            <p:ph type="dt" sz="half" idx="10"/>
          </p:nvPr>
        </p:nvSpPr>
        <p:spPr/>
        <p:txBody>
          <a:bodyPr/>
          <a:lstStyle/>
          <a:p>
            <a:fld id="{1B8ABB09-4A1D-463E-8065-109CC2B7EFAA}" type="datetimeFigureOut">
              <a:rPr lang="ar-SA" smtClean="0"/>
              <a:pPr/>
              <a:t>03/01/1437</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0B34F065-1154-456A-91E3-76DE8E75E17B}" type="slidenum">
              <a:rPr lang="ar-SA" smtClean="0"/>
              <a:pPr/>
              <a:t>‹#›</a:t>
            </a:fld>
            <a:endParaRPr lang="ar-SA"/>
          </a:p>
        </p:txBody>
      </p:sp>
      <p:sp>
        <p:nvSpPr>
          <p:cNvPr id="11" name="عنصر نائب للمحتوى 10"/>
          <p:cNvSpPr>
            <a:spLocks noGrp="1"/>
          </p:cNvSpPr>
          <p:nvPr>
            <p:ph sz="quarter" idx="2"/>
          </p:nvPr>
        </p:nvSpPr>
        <p:spPr>
          <a:xfrm>
            <a:off x="457200" y="2362200"/>
            <a:ext cx="3657600" cy="388620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13" name="عنصر نائب للمحتوى 12"/>
          <p:cNvSpPr>
            <a:spLocks noGrp="1"/>
          </p:cNvSpPr>
          <p:nvPr>
            <p:ph sz="quarter" idx="4"/>
          </p:nvPr>
        </p:nvSpPr>
        <p:spPr>
          <a:xfrm>
            <a:off x="4371975" y="2362200"/>
            <a:ext cx="3657600" cy="388620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12" name="عنصر نائب للنص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ar-SA" smtClean="0"/>
              <a:t>انقر لتحرير أنماط النص الرئيسي</a:t>
            </a:r>
          </a:p>
        </p:txBody>
      </p:sp>
      <p:sp>
        <p:nvSpPr>
          <p:cNvPr id="14" name="عنصر نائب للنص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ar-SA" smtClean="0"/>
              <a:t>انقر لتحرير أنماط النص الرئيسي</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6" name="عنصر نائب للتاريخ 5"/>
          <p:cNvSpPr>
            <a:spLocks noGrp="1"/>
          </p:cNvSpPr>
          <p:nvPr>
            <p:ph type="dt" sz="half" idx="10"/>
          </p:nvPr>
        </p:nvSpPr>
        <p:spPr/>
        <p:txBody>
          <a:bodyPr rtlCol="0"/>
          <a:lstStyle/>
          <a:p>
            <a:fld id="{1B8ABB09-4A1D-463E-8065-109CC2B7EFAA}" type="datetimeFigureOut">
              <a:rPr lang="ar-SA" smtClean="0"/>
              <a:pPr/>
              <a:t>03/01/1437</a:t>
            </a:fld>
            <a:endParaRPr lang="ar-SA"/>
          </a:p>
        </p:txBody>
      </p:sp>
      <p:sp>
        <p:nvSpPr>
          <p:cNvPr id="7" name="عنصر نائب لرقم الشريحة 6"/>
          <p:cNvSpPr>
            <a:spLocks noGrp="1"/>
          </p:cNvSpPr>
          <p:nvPr>
            <p:ph type="sldNum" sz="quarter" idx="11"/>
          </p:nvPr>
        </p:nvSpPr>
        <p:spPr/>
        <p:txBody>
          <a:bodyPr rtlCol="0"/>
          <a:lstStyle/>
          <a:p>
            <a:fld id="{0B34F065-1154-456A-91E3-76DE8E75E17B}" type="slidenum">
              <a:rPr lang="ar-SA" smtClean="0"/>
              <a:pPr/>
              <a:t>‹#›</a:t>
            </a:fld>
            <a:endParaRPr lang="ar-SA"/>
          </a:p>
        </p:txBody>
      </p:sp>
      <p:sp>
        <p:nvSpPr>
          <p:cNvPr id="8" name="عنصر نائب للتذييل 7"/>
          <p:cNvSpPr>
            <a:spLocks noGrp="1"/>
          </p:cNvSpPr>
          <p:nvPr>
            <p:ph type="ftr" sz="quarter" idx="12"/>
          </p:nvPr>
        </p:nvSpPr>
        <p:spPr/>
        <p:txBody>
          <a:bodyPr rtlCol="0"/>
          <a:lstStyle/>
          <a:p>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1B8ABB09-4A1D-463E-8065-109CC2B7EFAA}" type="datetimeFigureOut">
              <a:rPr lang="ar-SA" smtClean="0"/>
              <a:pPr/>
              <a:t>03/01/1437</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محتوى ذو تسمية توضيحية">
    <p:bg>
      <p:bgRef idx="1001">
        <a:schemeClr val="bg1"/>
      </p:bgRef>
    </p:bg>
    <p:spTree>
      <p:nvGrpSpPr>
        <p:cNvPr id="1" name=""/>
        <p:cNvGrpSpPr/>
        <p:nvPr/>
      </p:nvGrpSpPr>
      <p:grpSpPr>
        <a:xfrm>
          <a:off x="0" y="0"/>
          <a:ext cx="0" cy="0"/>
          <a:chOff x="0" y="0"/>
          <a:chExt cx="0" cy="0"/>
        </a:xfrm>
      </p:grpSpPr>
      <p:sp>
        <p:nvSpPr>
          <p:cNvPr id="10" name="رابط مستقيم 9"/>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عنوان 1"/>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ar-SA" smtClean="0"/>
              <a:t>انقر لتحرير أنماط النص الرئيسي</a:t>
            </a:r>
          </a:p>
        </p:txBody>
      </p:sp>
      <p:sp>
        <p:nvSpPr>
          <p:cNvPr id="8" name="رابط مستقيم 7"/>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رابط مستقيم 8"/>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رابط مستقيم 10"/>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مستطيل 11"/>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رابط مستقيم 12"/>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شكل بيضاوي 13"/>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عنصر نائب للمحتوى 17"/>
          <p:cNvSpPr>
            <a:spLocks noGrp="1"/>
          </p:cNvSpPr>
          <p:nvPr>
            <p:ph sz="quarter" idx="1"/>
          </p:nvPr>
        </p:nvSpPr>
        <p:spPr>
          <a:xfrm>
            <a:off x="304800" y="274320"/>
            <a:ext cx="5638800" cy="6327648"/>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21" name="عنصر نائب للتاريخ 20"/>
          <p:cNvSpPr>
            <a:spLocks noGrp="1"/>
          </p:cNvSpPr>
          <p:nvPr>
            <p:ph type="dt" sz="half" idx="14"/>
          </p:nvPr>
        </p:nvSpPr>
        <p:spPr/>
        <p:txBody>
          <a:bodyPr rtlCol="0"/>
          <a:lstStyle/>
          <a:p>
            <a:fld id="{1B8ABB09-4A1D-463E-8065-109CC2B7EFAA}" type="datetimeFigureOut">
              <a:rPr lang="ar-SA" smtClean="0"/>
              <a:pPr/>
              <a:t>03/01/1437</a:t>
            </a:fld>
            <a:endParaRPr lang="ar-SA"/>
          </a:p>
        </p:txBody>
      </p:sp>
      <p:sp>
        <p:nvSpPr>
          <p:cNvPr id="22" name="عنصر نائب لرقم الشريحة 21"/>
          <p:cNvSpPr>
            <a:spLocks noGrp="1"/>
          </p:cNvSpPr>
          <p:nvPr>
            <p:ph type="sldNum" sz="quarter" idx="15"/>
          </p:nvPr>
        </p:nvSpPr>
        <p:spPr/>
        <p:txBody>
          <a:bodyPr rtlCol="0"/>
          <a:lstStyle/>
          <a:p>
            <a:fld id="{0B34F065-1154-456A-91E3-76DE8E75E17B}" type="slidenum">
              <a:rPr lang="ar-SA" smtClean="0"/>
              <a:pPr/>
              <a:t>‹#›</a:t>
            </a:fld>
            <a:endParaRPr lang="ar-SA"/>
          </a:p>
        </p:txBody>
      </p:sp>
      <p:sp>
        <p:nvSpPr>
          <p:cNvPr id="23" name="عنصر نائب للتذييل 22"/>
          <p:cNvSpPr>
            <a:spLocks noGrp="1"/>
          </p:cNvSpPr>
          <p:nvPr>
            <p:ph type="ftr" sz="quarter" idx="16"/>
          </p:nvPr>
        </p:nvSpPr>
        <p:spPr/>
        <p:txBody>
          <a:bodyPr rtlCol="0"/>
          <a:lstStyle/>
          <a:p>
            <a:endParaRPr lang="ar-SA"/>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spTree>
      <p:nvGrpSpPr>
        <p:cNvPr id="1" name=""/>
        <p:cNvGrpSpPr/>
        <p:nvPr/>
      </p:nvGrpSpPr>
      <p:grpSpPr>
        <a:xfrm>
          <a:off x="0" y="0"/>
          <a:ext cx="0" cy="0"/>
          <a:chOff x="0" y="0"/>
          <a:chExt cx="0" cy="0"/>
        </a:xfrm>
      </p:grpSpPr>
      <p:sp>
        <p:nvSpPr>
          <p:cNvPr id="9" name="رابط مستقيم 8"/>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شكل بيضاوي 12"/>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عنوان 1"/>
          <p:cNvSpPr>
            <a:spLocks noGrp="1"/>
          </p:cNvSpPr>
          <p:nvPr>
            <p:ph type="title"/>
          </p:nvPr>
        </p:nvSpPr>
        <p:spPr>
          <a:xfrm rot="5400000">
            <a:off x="3350133" y="3200400"/>
            <a:ext cx="6309360" cy="457200"/>
          </a:xfrm>
        </p:spPr>
        <p:txBody>
          <a:bodyPr anchor="b"/>
          <a:lstStyle>
            <a:lvl1pPr algn="l">
              <a:buNone/>
              <a:defRPr sz="2000" b="1"/>
            </a:lvl1pPr>
          </a:lstStyle>
          <a:p>
            <a:r>
              <a:rPr kumimoji="0" lang="ar-SA" smtClean="0"/>
              <a:t>انقر لتحرير نمط العنوان الرئيسي</a:t>
            </a:r>
            <a:endParaRPr kumimoji="0" lang="en-US"/>
          </a:p>
        </p:txBody>
      </p:sp>
      <p:sp>
        <p:nvSpPr>
          <p:cNvPr id="3" name="عنصر نائب للصورة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ar-SA" smtClean="0"/>
              <a:t>انقر فوق الرمز لإضافة صورة</a:t>
            </a:r>
            <a:endParaRPr kumimoji="0" lang="en-US" dirty="0"/>
          </a:p>
        </p:txBody>
      </p:sp>
      <p:sp>
        <p:nvSpPr>
          <p:cNvPr id="4" name="عنصر نائب للنص 3"/>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ar-SA" smtClean="0"/>
              <a:t>انقر لتحرير أنماط النص الرئيسي</a:t>
            </a:r>
          </a:p>
        </p:txBody>
      </p:sp>
      <p:sp>
        <p:nvSpPr>
          <p:cNvPr id="10" name="رابط مستقيم 9"/>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مستطيل 10"/>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رابط مستقيم 11"/>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رابط مستقيم 18"/>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رابط مستقيم 19"/>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عنصر نائب للتاريخ 16"/>
          <p:cNvSpPr>
            <a:spLocks noGrp="1"/>
          </p:cNvSpPr>
          <p:nvPr>
            <p:ph type="dt" sz="half" idx="10"/>
          </p:nvPr>
        </p:nvSpPr>
        <p:spPr/>
        <p:txBody>
          <a:bodyPr rtlCol="0"/>
          <a:lstStyle/>
          <a:p>
            <a:fld id="{1B8ABB09-4A1D-463E-8065-109CC2B7EFAA}" type="datetimeFigureOut">
              <a:rPr lang="ar-SA" smtClean="0"/>
              <a:pPr/>
              <a:t>03/01/1437</a:t>
            </a:fld>
            <a:endParaRPr lang="ar-SA"/>
          </a:p>
        </p:txBody>
      </p:sp>
      <p:sp>
        <p:nvSpPr>
          <p:cNvPr id="18" name="عنصر نائب لرقم الشريحة 17"/>
          <p:cNvSpPr>
            <a:spLocks noGrp="1"/>
          </p:cNvSpPr>
          <p:nvPr>
            <p:ph type="sldNum" sz="quarter" idx="11"/>
          </p:nvPr>
        </p:nvSpPr>
        <p:spPr/>
        <p:txBody>
          <a:bodyPr rtlCol="0"/>
          <a:lstStyle/>
          <a:p>
            <a:fld id="{0B34F065-1154-456A-91E3-76DE8E75E17B}" type="slidenum">
              <a:rPr lang="ar-SA" smtClean="0"/>
              <a:pPr/>
              <a:t>‹#›</a:t>
            </a:fld>
            <a:endParaRPr lang="ar-SA"/>
          </a:p>
        </p:txBody>
      </p:sp>
      <p:sp>
        <p:nvSpPr>
          <p:cNvPr id="21" name="عنصر نائب للتذييل 20"/>
          <p:cNvSpPr>
            <a:spLocks noGrp="1"/>
          </p:cNvSpPr>
          <p:nvPr>
            <p:ph type="ftr" sz="quarter" idx="12"/>
          </p:nvPr>
        </p:nvSpPr>
        <p:spPr/>
        <p:txBody>
          <a:bodyPr rtlCol="0"/>
          <a:lstStyle/>
          <a:p>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رابط مستقيم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عنصر نائب للعنوان 21"/>
          <p:cNvSpPr>
            <a:spLocks noGrp="1"/>
          </p:cNvSpPr>
          <p:nvPr>
            <p:ph type="title"/>
          </p:nvPr>
        </p:nvSpPr>
        <p:spPr>
          <a:xfrm>
            <a:off x="457200" y="274638"/>
            <a:ext cx="7467600" cy="1143000"/>
          </a:xfrm>
          <a:prstGeom prst="rect">
            <a:avLst/>
          </a:prstGeom>
        </p:spPr>
        <p:txBody>
          <a:bodyPr vert="horz" anchor="b">
            <a:normAutofit/>
          </a:bodyPr>
          <a:lstStyle/>
          <a:p>
            <a:r>
              <a:rPr kumimoji="0" lang="ar-SA" smtClean="0"/>
              <a:t>انقر لتحرير نمط العنوان الرئيسي</a:t>
            </a:r>
            <a:endParaRPr kumimoji="0" lang="en-US"/>
          </a:p>
        </p:txBody>
      </p:sp>
      <p:sp>
        <p:nvSpPr>
          <p:cNvPr id="13" name="عنصر نائب للنص 12"/>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14" name="عنصر نائب للتاريخ 13"/>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1B8ABB09-4A1D-463E-8065-109CC2B7EFAA}" type="datetimeFigureOut">
              <a:rPr lang="ar-SA" smtClean="0"/>
              <a:pPr/>
              <a:t>03/01/1437</a:t>
            </a:fld>
            <a:endParaRPr lang="ar-SA"/>
          </a:p>
        </p:txBody>
      </p:sp>
      <p:sp>
        <p:nvSpPr>
          <p:cNvPr id="3" name="عنصر نائب للتذييل 2"/>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endParaRPr lang="ar-SA"/>
          </a:p>
        </p:txBody>
      </p:sp>
      <p:sp>
        <p:nvSpPr>
          <p:cNvPr id="7" name="رابط مستقيم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رابط مستقيم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مستطيل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رابط مستقيم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شكل بيضاوي 11"/>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عنصر نائب لرقم الشريحة 22"/>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0B34F065-1154-456A-91E3-76DE8E75E17B}" type="slidenum">
              <a:rPr lang="ar-SA" smtClean="0"/>
              <a:pPr/>
              <a:t>‹#›</a:t>
            </a:fld>
            <a:endParaRPr lang="ar-SA"/>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1"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r" rtl="1"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r" rtl="1"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r" rtl="1"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r" rtl="1"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r" rtl="1"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r" rtl="1"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r" rtl="1"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r" rtl="1"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r" rtl="1"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7.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147248" cy="706090"/>
          </a:xfrm>
        </p:spPr>
        <p:txBody>
          <a:bodyPr>
            <a:normAutofit/>
          </a:bodyPr>
          <a:lstStyle/>
          <a:p>
            <a:pPr algn="r"/>
            <a:r>
              <a:rPr lang="ar-SA" sz="4000" b="1" dirty="0">
                <a:solidFill>
                  <a:schemeClr val="accent1"/>
                </a:solidFill>
                <a:cs typeface="DecoType Naskh Variants" pitchFamily="2" charset="-78"/>
              </a:rPr>
              <a:t>عناصر المحاضرة</a:t>
            </a:r>
            <a:endParaRPr lang="en-US" sz="4000" b="1" dirty="0">
              <a:solidFill>
                <a:schemeClr val="accent1"/>
              </a:solidFill>
              <a:cs typeface="DecoType Naskh Variants" pitchFamily="2" charset="-78"/>
            </a:endParaRPr>
          </a:p>
        </p:txBody>
      </p:sp>
      <p:sp>
        <p:nvSpPr>
          <p:cNvPr id="3" name="عنصر نائب للمحتوى 2"/>
          <p:cNvSpPr>
            <a:spLocks noGrp="1"/>
          </p:cNvSpPr>
          <p:nvPr>
            <p:ph sz="quarter" idx="1"/>
          </p:nvPr>
        </p:nvSpPr>
        <p:spPr>
          <a:xfrm>
            <a:off x="467544" y="1196752"/>
            <a:ext cx="8147248" cy="5112568"/>
          </a:xfrm>
        </p:spPr>
        <p:txBody>
          <a:bodyPr>
            <a:normAutofit/>
          </a:bodyPr>
          <a:lstStyle/>
          <a:p>
            <a:r>
              <a:rPr lang="ar-SA" sz="2000" b="1" dirty="0" smtClean="0"/>
              <a:t>تعريف </a:t>
            </a:r>
            <a:r>
              <a:rPr lang="ar-SA" sz="2000" b="1" dirty="0"/>
              <a:t>التخطيط </a:t>
            </a:r>
            <a:r>
              <a:rPr lang="ar-SA" sz="2000" b="1" dirty="0" smtClean="0"/>
              <a:t>الاستراتيجي </a:t>
            </a:r>
            <a:r>
              <a:rPr lang="ar-SA" sz="2000" b="1" dirty="0"/>
              <a:t>لحملات العلاقات </a:t>
            </a:r>
            <a:r>
              <a:rPr lang="ar-SA" sz="2000" b="1" dirty="0" smtClean="0"/>
              <a:t>العامة.</a:t>
            </a:r>
          </a:p>
          <a:p>
            <a:r>
              <a:rPr lang="ar-SA" sz="2000" b="1" dirty="0" smtClean="0"/>
              <a:t>مكونات التخطيط الاستراتيجي.</a:t>
            </a:r>
          </a:p>
          <a:p>
            <a:pPr marL="0" lvl="0" indent="0">
              <a:buNone/>
            </a:pPr>
            <a:r>
              <a:rPr lang="ar-SA" sz="2000" dirty="0" smtClean="0"/>
              <a:t>أ- مكونات </a:t>
            </a:r>
            <a:r>
              <a:rPr lang="ar-SA" sz="2000" dirty="0"/>
              <a:t>يمكن التعامل معها قبل اجراء البحوث.</a:t>
            </a:r>
          </a:p>
          <a:p>
            <a:pPr marL="0" indent="0">
              <a:buNone/>
            </a:pPr>
            <a:r>
              <a:rPr lang="ar-SA" sz="2000" dirty="0" smtClean="0"/>
              <a:t>ب- مكونات </a:t>
            </a:r>
            <a:r>
              <a:rPr lang="ar-SA" sz="2000" dirty="0"/>
              <a:t>لا يمكن التعامل معها إلا بناء على نتائج </a:t>
            </a:r>
            <a:r>
              <a:rPr lang="ar-SA" sz="2000" dirty="0" smtClean="0"/>
              <a:t>البحوث.</a:t>
            </a:r>
          </a:p>
          <a:p>
            <a:r>
              <a:rPr lang="ar-SA" sz="2000" b="1" dirty="0" smtClean="0"/>
              <a:t>المراحل الأولية لتخطيط حملات العلاقات العامة.</a:t>
            </a:r>
          </a:p>
          <a:p>
            <a:pPr marL="0" indent="0">
              <a:buNone/>
            </a:pPr>
            <a:r>
              <a:rPr lang="ar-SA" sz="2000" b="1" dirty="0" smtClean="0"/>
              <a:t>أ- </a:t>
            </a:r>
            <a:r>
              <a:rPr lang="ar-SA" sz="2000" dirty="0" smtClean="0"/>
              <a:t>صياغة مهمة المنظمة.</a:t>
            </a:r>
          </a:p>
          <a:p>
            <a:pPr marL="0" indent="0">
              <a:buNone/>
            </a:pPr>
            <a:r>
              <a:rPr lang="ar-SA" sz="2000" dirty="0" smtClean="0"/>
              <a:t>ب-صياغة </a:t>
            </a:r>
            <a:r>
              <a:rPr lang="ar-SA" sz="2000" dirty="0"/>
              <a:t>المشكلة.</a:t>
            </a:r>
          </a:p>
          <a:p>
            <a:pPr marL="0" indent="0">
              <a:buNone/>
            </a:pPr>
            <a:r>
              <a:rPr lang="ar-SA" sz="2000" dirty="0"/>
              <a:t>ج- تحليل </a:t>
            </a:r>
            <a:r>
              <a:rPr lang="ar-SA" sz="2000" dirty="0" smtClean="0"/>
              <a:t>الموقف </a:t>
            </a:r>
            <a:r>
              <a:rPr lang="en-US" sz="2000" dirty="0" smtClean="0"/>
              <a:t>SWOT</a:t>
            </a:r>
            <a:r>
              <a:rPr lang="ar-SA" sz="2000" dirty="0" smtClean="0"/>
              <a:t>(</a:t>
            </a:r>
            <a:r>
              <a:rPr lang="ar-SA" sz="2000" dirty="0" err="1" smtClean="0"/>
              <a:t>جيفكتر</a:t>
            </a:r>
            <a:r>
              <a:rPr lang="ar-SA" sz="2000" dirty="0" smtClean="0"/>
              <a:t> , نورمان ستون)</a:t>
            </a:r>
            <a:endParaRPr lang="ar-SA" sz="2000" b="1" dirty="0" smtClean="0"/>
          </a:p>
          <a:p>
            <a:r>
              <a:rPr lang="ar-SA" sz="2000" b="1" dirty="0" smtClean="0"/>
              <a:t>نظام </a:t>
            </a:r>
            <a:r>
              <a:rPr lang="en-US" sz="2000" b="1" dirty="0" smtClean="0"/>
              <a:t>ADOPTS</a:t>
            </a:r>
            <a:endParaRPr lang="en-US" sz="2000" b="1" dirty="0"/>
          </a:p>
          <a:p>
            <a:pPr marL="0" lvl="0" indent="0">
              <a:buNone/>
            </a:pPr>
            <a:r>
              <a:rPr lang="ar-SA" sz="2000" dirty="0" smtClean="0"/>
              <a:t>أ- الجماهير.</a:t>
            </a:r>
          </a:p>
          <a:p>
            <a:pPr marL="0" lvl="0" indent="0">
              <a:buNone/>
            </a:pPr>
            <a:r>
              <a:rPr lang="ar-SA" sz="2000" dirty="0" smtClean="0"/>
              <a:t>ب- تحليل البيئة او المحيط الخارجي.</a:t>
            </a:r>
          </a:p>
          <a:p>
            <a:pPr marL="0" indent="0">
              <a:buNone/>
            </a:pPr>
            <a:r>
              <a:rPr lang="ar-SA" sz="2000" dirty="0" smtClean="0"/>
              <a:t>ج-</a:t>
            </a:r>
            <a:r>
              <a:rPr lang="ar-SA" sz="2000" dirty="0"/>
              <a:t>عامل </a:t>
            </a:r>
            <a:r>
              <a:rPr lang="ar-SA" sz="2000" dirty="0" smtClean="0"/>
              <a:t>الوقت.</a:t>
            </a:r>
          </a:p>
          <a:p>
            <a:pPr marL="0" indent="0">
              <a:buNone/>
            </a:pPr>
            <a:r>
              <a:rPr lang="ar-SA" sz="2000" dirty="0" smtClean="0"/>
              <a:t>د- مراجعة الرسائل الاتصالية.</a:t>
            </a:r>
            <a:endParaRPr lang="ar-SA" sz="2000" dirty="0"/>
          </a:p>
          <a:p>
            <a:pPr marL="0" lvl="0" indent="0">
              <a:buNone/>
            </a:pPr>
            <a:endParaRPr lang="en-US" b="1" dirty="0" smtClean="0"/>
          </a:p>
          <a:p>
            <a:pPr marL="0" indent="0">
              <a:buNone/>
            </a:pPr>
            <a:endParaRPr lang="en-US" dirty="0"/>
          </a:p>
        </p:txBody>
      </p:sp>
    </p:spTree>
    <p:extLst>
      <p:ext uri="{BB962C8B-B14F-4D97-AF65-F5344CB8AC3E}">
        <p14:creationId xmlns:p14="http://schemas.microsoft.com/office/powerpoint/2010/main" val="412034432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sz="quarter" idx="4294967295"/>
          </p:nvPr>
        </p:nvSpPr>
        <p:spPr>
          <a:xfrm>
            <a:off x="0" y="260648"/>
            <a:ext cx="8460432" cy="6213177"/>
          </a:xfrm>
        </p:spPr>
        <p:txBody>
          <a:bodyPr>
            <a:normAutofit/>
          </a:bodyPr>
          <a:lstStyle/>
          <a:p>
            <a:pPr marL="0" indent="0">
              <a:buNone/>
            </a:pPr>
            <a:r>
              <a:rPr lang="ar-SA" b="1" dirty="0" smtClean="0"/>
              <a:t>رسالة </a:t>
            </a:r>
            <a:r>
              <a:rPr lang="ar-SA" b="1" dirty="0"/>
              <a:t>شركة مصاعد </a:t>
            </a:r>
            <a:r>
              <a:rPr lang="ar-SA" b="1" dirty="0" err="1"/>
              <a:t>أوتس</a:t>
            </a:r>
            <a:r>
              <a:rPr lang="ar-SA" b="1" dirty="0"/>
              <a:t> </a:t>
            </a:r>
            <a:r>
              <a:rPr lang="en-US" b="1" dirty="0"/>
              <a:t>Otis Elevator Co.</a:t>
            </a:r>
            <a:endParaRPr lang="en-US" dirty="0"/>
          </a:p>
          <a:p>
            <a:pPr marL="0" indent="0">
              <a:buNone/>
            </a:pPr>
            <a:r>
              <a:rPr lang="ar-SA" dirty="0"/>
              <a:t>رسالتنا تكمن في نقل الناس والأشياء عموديا وأفقيا عبر مسافات قصيرة نسبيا.</a:t>
            </a:r>
          </a:p>
          <a:p>
            <a:pPr marL="0" indent="0">
              <a:buNone/>
            </a:pPr>
            <a:endParaRPr lang="ar-SA" b="1" dirty="0" smtClean="0"/>
          </a:p>
          <a:p>
            <a:pPr marL="0" indent="0">
              <a:buNone/>
            </a:pPr>
            <a:r>
              <a:rPr lang="ar-SA" b="1" dirty="0" smtClean="0"/>
              <a:t>رسالة </a:t>
            </a:r>
            <a:r>
              <a:rPr lang="ar-SA" b="1" dirty="0"/>
              <a:t>شركة مطاعم ماكدونالدز </a:t>
            </a:r>
            <a:r>
              <a:rPr lang="en-US" b="1" dirty="0" err="1"/>
              <a:t>Mc</a:t>
            </a:r>
            <a:r>
              <a:rPr lang="en-US" b="1" dirty="0"/>
              <a:t> Donald's</a:t>
            </a:r>
            <a:endParaRPr lang="en-US" dirty="0"/>
          </a:p>
          <a:p>
            <a:pPr marL="0" indent="0">
              <a:buNone/>
            </a:pPr>
            <a:r>
              <a:rPr lang="ar-SA" dirty="0"/>
              <a:t>نسعى لإشباع شهية العالم بتقديم طعام جيد مقدم بشكل حسن وبسعر مقبول</a:t>
            </a:r>
            <a:r>
              <a:rPr lang="ar-SA" dirty="0" smtClean="0"/>
              <a:t>.</a:t>
            </a:r>
          </a:p>
          <a:p>
            <a:pPr marL="0" indent="0">
              <a:buNone/>
            </a:pPr>
            <a:endParaRPr lang="ar-SA" dirty="0"/>
          </a:p>
          <a:p>
            <a:pPr marL="0" indent="0">
              <a:buNone/>
            </a:pPr>
            <a:r>
              <a:rPr lang="ar-SA" b="1" dirty="0"/>
              <a:t>رسالة شركة </a:t>
            </a:r>
            <a:r>
              <a:rPr lang="en-US" b="1" dirty="0"/>
              <a:t>AVON </a:t>
            </a:r>
            <a:r>
              <a:rPr lang="ar-SA" b="1" dirty="0"/>
              <a:t>لمستحضرات التجميل </a:t>
            </a:r>
            <a:r>
              <a:rPr lang="ar-SA" b="1" dirty="0" smtClean="0"/>
              <a:t>:-</a:t>
            </a:r>
            <a:endParaRPr lang="ar-SA" dirty="0" smtClean="0"/>
          </a:p>
          <a:p>
            <a:pPr marL="0" indent="0">
              <a:buNone/>
            </a:pPr>
            <a:r>
              <a:rPr lang="ar-SA" dirty="0" smtClean="0"/>
              <a:t>تكمن </a:t>
            </a:r>
            <a:r>
              <a:rPr lang="ar-SA" dirty="0"/>
              <a:t>رسالتنا في تقديم كل ما هو جديد في مستحضرات التجميل ، باعتبارنا </a:t>
            </a:r>
            <a:r>
              <a:rPr lang="ar-SA" dirty="0" err="1"/>
              <a:t>إحدي</a:t>
            </a:r>
            <a:r>
              <a:rPr lang="ar-SA" dirty="0"/>
              <a:t> الشركات الرائدة في هذه الصناعة ، نحن نعمل علي تنويع عملياتنا من خلال التركيز علي النمو المتكامل وعنصر الربحية . إن مركزنا المالي القوي سوف يمكننا من تمويل فرص النمو المتاحة علي طريق مصادر التمويل الداخلية .</a:t>
            </a:r>
          </a:p>
          <a:p>
            <a:endParaRPr lang="en-US" dirty="0"/>
          </a:p>
          <a:p>
            <a:pPr marL="0" indent="0">
              <a:buNone/>
            </a:pPr>
            <a:endParaRPr lang="en-US" dirty="0"/>
          </a:p>
        </p:txBody>
      </p:sp>
    </p:spTree>
    <p:extLst>
      <p:ext uri="{BB962C8B-B14F-4D97-AF65-F5344CB8AC3E}">
        <p14:creationId xmlns:p14="http://schemas.microsoft.com/office/powerpoint/2010/main" val="307551280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747706" y="764704"/>
            <a:ext cx="7704856" cy="3785652"/>
          </a:xfrm>
          <a:prstGeom prst="rect">
            <a:avLst/>
          </a:prstGeom>
        </p:spPr>
        <p:txBody>
          <a:bodyPr wrap="square">
            <a:spAutoFit/>
          </a:bodyPr>
          <a:lstStyle/>
          <a:p>
            <a:pPr marL="342900" indent="-342900">
              <a:buFont typeface="Arial" pitchFamily="34" charset="0"/>
              <a:buChar char="•"/>
            </a:pPr>
            <a:r>
              <a:rPr lang="ar-SA" sz="2400" dirty="0"/>
              <a:t>تعنى الرسالة بتوصيل جوهر وماهية الشركة للعملاء </a:t>
            </a:r>
            <a:r>
              <a:rPr lang="ar-SA" sz="2400" dirty="0" smtClean="0"/>
              <a:t>و الجمهور، والعناصر </a:t>
            </a:r>
            <a:r>
              <a:rPr lang="ar-SA" sz="2400" dirty="0"/>
              <a:t>التالية ضرورية في تعريف ماهية الشركة.</a:t>
            </a:r>
          </a:p>
          <a:p>
            <a:pPr marL="342900" indent="-342900">
              <a:buFont typeface="Arial" pitchFamily="34" charset="0"/>
              <a:buChar char="•"/>
            </a:pPr>
            <a:r>
              <a:rPr lang="ar-SA" sz="2400" b="1" dirty="0"/>
              <a:t>بيان الغرض: </a:t>
            </a:r>
            <a:r>
              <a:rPr lang="ar-SA" sz="2400" dirty="0"/>
              <a:t>حيث يوضح غرض الشركة ماذا تسعى الشركة </a:t>
            </a:r>
            <a:endParaRPr lang="en-US" sz="2400" dirty="0"/>
          </a:p>
          <a:p>
            <a:pPr marL="342900" indent="-342900">
              <a:buFont typeface="Arial" pitchFamily="34" charset="0"/>
              <a:buChar char="•"/>
            </a:pPr>
            <a:r>
              <a:rPr lang="ar-SA" sz="2400" dirty="0"/>
              <a:t>لتحقيقه: لماذا وجدت الشركة ؟ ما هي النتيجة القصوى</a:t>
            </a:r>
          </a:p>
          <a:p>
            <a:pPr marL="342900" indent="-342900">
              <a:buFont typeface="Arial" pitchFamily="34" charset="0"/>
              <a:buChar char="•"/>
            </a:pPr>
            <a:r>
              <a:rPr lang="ar-SA" sz="2400" dirty="0"/>
              <a:t>لعمل الشركة ؟ وفي تحديد الغرض من الضروري التركيز</a:t>
            </a:r>
          </a:p>
          <a:p>
            <a:pPr marL="342900" indent="-342900">
              <a:buFont typeface="Arial" pitchFamily="34" charset="0"/>
              <a:buChar char="•"/>
            </a:pPr>
            <a:r>
              <a:rPr lang="ar-SA" sz="2400" dirty="0"/>
              <a:t>على المخرجات والنواتج وليس على الطريقة</a:t>
            </a:r>
            <a:r>
              <a:rPr lang="ar-SA" sz="2400" dirty="0" smtClean="0"/>
              <a:t>.</a:t>
            </a:r>
          </a:p>
          <a:p>
            <a:pPr marL="342900" indent="-342900">
              <a:buFont typeface="Arial" pitchFamily="34" charset="0"/>
              <a:buChar char="•"/>
            </a:pPr>
            <a:endParaRPr lang="ar-SA" sz="2400" dirty="0"/>
          </a:p>
          <a:p>
            <a:pPr marL="342900" indent="-342900">
              <a:buFont typeface="Arial" pitchFamily="34" charset="0"/>
              <a:buChar char="•"/>
            </a:pPr>
            <a:r>
              <a:rPr lang="ar-SA" sz="2400" dirty="0"/>
              <a:t>مثال يوضح غرض شركة السعيدي لتكنولوجيا المعلومات</a:t>
            </a:r>
          </a:p>
          <a:p>
            <a:pPr marL="342900" indent="-342900">
              <a:buFont typeface="Arial" pitchFamily="34" charset="0"/>
              <a:buChar char="•"/>
            </a:pPr>
            <a:r>
              <a:rPr lang="ar-SA" sz="2400" b="1" i="1" dirty="0"/>
              <a:t>مثال ضعيف</a:t>
            </a:r>
            <a:r>
              <a:rPr lang="ar-SA" sz="2400" dirty="0"/>
              <a:t>: "</a:t>
            </a:r>
            <a:r>
              <a:rPr lang="ar-SA" sz="2400" i="1" dirty="0"/>
              <a:t>تقديم </a:t>
            </a:r>
            <a:r>
              <a:rPr lang="ar-SA" sz="2400" dirty="0"/>
              <a:t>الخدمات </a:t>
            </a:r>
            <a:r>
              <a:rPr lang="ar-SA" sz="2400" i="1" dirty="0"/>
              <a:t>التكنولوجية</a:t>
            </a:r>
            <a:r>
              <a:rPr lang="ar-SA" sz="2400" dirty="0"/>
              <a:t>" (</a:t>
            </a:r>
            <a:r>
              <a:rPr lang="ar-SA" sz="2400" i="1" dirty="0"/>
              <a:t>يصف الطريقة </a:t>
            </a:r>
            <a:r>
              <a:rPr lang="ar-SA" sz="2400" dirty="0" smtClean="0"/>
              <a:t>وليس النتيجة</a:t>
            </a:r>
            <a:r>
              <a:rPr lang="ar-SA" sz="2400" dirty="0"/>
              <a:t>)</a:t>
            </a:r>
          </a:p>
          <a:p>
            <a:pPr marL="342900" indent="-342900">
              <a:buFont typeface="Arial" pitchFamily="34" charset="0"/>
              <a:buChar char="•"/>
            </a:pPr>
            <a:r>
              <a:rPr lang="ar-SA" sz="2400" b="1" i="1" dirty="0"/>
              <a:t>مثال قوي</a:t>
            </a:r>
            <a:r>
              <a:rPr lang="ar-SA" sz="2400" dirty="0"/>
              <a:t>: "</a:t>
            </a:r>
            <a:r>
              <a:rPr lang="ar-SA" sz="2400" i="1" dirty="0"/>
              <a:t>تحسين جودة الحياة</a:t>
            </a:r>
            <a:r>
              <a:rPr lang="ar-SA" sz="2400" dirty="0"/>
              <a:t>" ( </a:t>
            </a:r>
            <a:r>
              <a:rPr lang="ar-SA" sz="2400" i="1" dirty="0"/>
              <a:t>يصف النتيجة النهائية</a:t>
            </a:r>
            <a:r>
              <a:rPr lang="ar-SA" sz="2400" dirty="0" smtClean="0"/>
              <a:t>)</a:t>
            </a:r>
            <a:endParaRPr lang="en-US" sz="2400" dirty="0"/>
          </a:p>
        </p:txBody>
      </p:sp>
    </p:spTree>
    <p:extLst>
      <p:ext uri="{BB962C8B-B14F-4D97-AF65-F5344CB8AC3E}">
        <p14:creationId xmlns:p14="http://schemas.microsoft.com/office/powerpoint/2010/main" val="364258346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sz="quarter" idx="4294967295"/>
          </p:nvPr>
        </p:nvSpPr>
        <p:spPr>
          <a:xfrm>
            <a:off x="395536" y="404664"/>
            <a:ext cx="8064896" cy="6069161"/>
          </a:xfrm>
        </p:spPr>
        <p:txBody>
          <a:bodyPr>
            <a:noAutofit/>
          </a:bodyPr>
          <a:lstStyle/>
          <a:p>
            <a:r>
              <a:rPr lang="ar-SA" sz="2800" u="sng" dirty="0" smtClean="0">
                <a:solidFill>
                  <a:schemeClr val="accent1"/>
                </a:solidFill>
              </a:rPr>
              <a:t>٢- صياغة المشكلة: </a:t>
            </a:r>
          </a:p>
          <a:p>
            <a:r>
              <a:rPr lang="ar-SA" sz="2800" dirty="0" smtClean="0"/>
              <a:t>تعتبر الوثيقة الأساسية لمدير العلاقات العامة ، والتي توجه الحملات الاتصالية للمنظمة .</a:t>
            </a:r>
          </a:p>
          <a:p>
            <a:r>
              <a:rPr lang="ar-SA" sz="2800" dirty="0" smtClean="0"/>
              <a:t>تلخص العناصر الأساسية لقضية ما أو فرصة ما ،وعلاقتها بقدرة المنظمة على إنجاز مهمتها.</a:t>
            </a:r>
          </a:p>
          <a:p>
            <a:r>
              <a:rPr lang="ar-SA" sz="2800" dirty="0" smtClean="0"/>
              <a:t>موجزة وواضحة ومحدودة .</a:t>
            </a:r>
          </a:p>
          <a:p>
            <a:r>
              <a:rPr lang="ar-SA" sz="2800" dirty="0" smtClean="0"/>
              <a:t>تكتب على نحو يشبه مقدمة القصص الإخبارية.</a:t>
            </a:r>
          </a:p>
          <a:p>
            <a:r>
              <a:rPr lang="ar-SA" sz="2800" dirty="0" smtClean="0"/>
              <a:t>تتراوح بين ١٨-٢٥ كلمة.</a:t>
            </a:r>
            <a:endParaRPr lang="ar-SA" sz="2800" dirty="0"/>
          </a:p>
          <a:p>
            <a:r>
              <a:rPr lang="ar-SA" sz="2800" dirty="0" smtClean="0"/>
              <a:t>قد لا تتوافر لمدير العلاقات العامة في البداية المعلومات الكافية لصياغة المشكلة بدقة ، ويمكنه وضع خطوطها العامة على أن يعيد صياغتها بدقة بعد توفر المعلومات التي تتيحها بحوث العلاقات العامة.</a:t>
            </a:r>
          </a:p>
          <a:p>
            <a:pPr>
              <a:buNone/>
            </a:pPr>
            <a:endParaRPr lang="ar-SA" sz="2800"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وان 3"/>
          <p:cNvSpPr>
            <a:spLocks noGrp="1"/>
          </p:cNvSpPr>
          <p:nvPr>
            <p:ph type="title"/>
          </p:nvPr>
        </p:nvSpPr>
        <p:spPr/>
        <p:txBody>
          <a:bodyPr/>
          <a:lstStyle/>
          <a:p>
            <a:endParaRPr lang="ar-SA" dirty="0"/>
          </a:p>
        </p:txBody>
      </p:sp>
      <p:pic>
        <p:nvPicPr>
          <p:cNvPr id="1026" name="Picture 2" descr="C:\Users\HP\AppData\Local\Microsoft\Windows\Temporary Internet Files\Content.IE5\KGBWFIBS\Ask-Me[1].jpg"/>
          <p:cNvPicPr>
            <a:picLocks noGrp="1" noChangeAspect="1" noChangeArrowheads="1"/>
          </p:cNvPicPr>
          <p:nvPr>
            <p:ph sz="quarter" idx="1"/>
          </p:nvPr>
        </p:nvPicPr>
        <p:blipFill>
          <a:blip r:embed="rId2"/>
          <a:srcRect/>
          <a:stretch>
            <a:fillRect/>
          </a:stretch>
        </p:blipFill>
        <p:spPr bwMode="auto">
          <a:xfrm>
            <a:off x="666750" y="1928802"/>
            <a:ext cx="3333746" cy="3439329"/>
          </a:xfrm>
          <a:prstGeom prst="rect">
            <a:avLst/>
          </a:prstGeom>
          <a:noFill/>
        </p:spPr>
      </p:pic>
      <p:sp>
        <p:nvSpPr>
          <p:cNvPr id="6" name="عنصر نائب للمحتوى 5"/>
          <p:cNvSpPr>
            <a:spLocks noGrp="1"/>
          </p:cNvSpPr>
          <p:nvPr>
            <p:ph sz="quarter" idx="2"/>
          </p:nvPr>
        </p:nvSpPr>
        <p:spPr/>
        <p:txBody>
          <a:bodyPr>
            <a:normAutofit/>
          </a:bodyPr>
          <a:lstStyle/>
          <a:p>
            <a:r>
              <a:rPr lang="ar-SA" b="1" dirty="0" smtClean="0">
                <a:solidFill>
                  <a:schemeClr val="accent1"/>
                </a:solidFill>
              </a:rPr>
              <a:t>تتضمن صياغة المشكلة العناصر الستة التالية:</a:t>
            </a:r>
          </a:p>
          <a:p>
            <a:r>
              <a:rPr lang="ar-SA" b="1" dirty="0" smtClean="0"/>
              <a:t>١- ما المشكلة التي تواجهنا؟</a:t>
            </a:r>
          </a:p>
          <a:p>
            <a:r>
              <a:rPr lang="ar-SA" b="1" dirty="0" smtClean="0"/>
              <a:t>٢-أين تحدث المشكلة؟</a:t>
            </a:r>
          </a:p>
          <a:p>
            <a:r>
              <a:rPr lang="ar-SA" b="1" dirty="0" smtClean="0"/>
              <a:t>٣-متى أصبحت مشكلة؟</a:t>
            </a:r>
          </a:p>
          <a:p>
            <a:r>
              <a:rPr lang="ar-SA" b="1" dirty="0" smtClean="0"/>
              <a:t>٤-كيف حدثت هذه المشكلة؟</a:t>
            </a:r>
          </a:p>
          <a:p>
            <a:r>
              <a:rPr lang="ar-SA" b="1" dirty="0" smtClean="0"/>
              <a:t>٥-من الذين يعتبر هذا الموقف مشكلة لهم؟</a:t>
            </a:r>
          </a:p>
          <a:p>
            <a:r>
              <a:rPr lang="ar-SA" b="1" u="sng" dirty="0" smtClean="0">
                <a:solidFill>
                  <a:srgbClr val="FF0000"/>
                </a:solidFill>
              </a:rPr>
              <a:t>٦-لماذا يعتبر هذا الموقف وهذه القضية مشكلة لنا؟</a:t>
            </a:r>
          </a:p>
          <a:p>
            <a:endParaRPr lang="ar-SA" b="1"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en-US"/>
          </a:p>
        </p:txBody>
      </p:sp>
      <p:sp>
        <p:nvSpPr>
          <p:cNvPr id="3" name="عنصر نائب للمحتوى 2"/>
          <p:cNvSpPr>
            <a:spLocks noGrp="1"/>
          </p:cNvSpPr>
          <p:nvPr>
            <p:ph sz="quarter" idx="1"/>
          </p:nvPr>
        </p:nvSpPr>
        <p:spPr/>
        <p:txBody>
          <a:bodyPr>
            <a:normAutofit fontScale="92500" lnSpcReduction="20000"/>
          </a:bodyPr>
          <a:lstStyle/>
          <a:p>
            <a:pPr marL="0" indent="0">
              <a:buNone/>
            </a:pPr>
            <a:r>
              <a:rPr lang="ar-SA" dirty="0" smtClean="0"/>
              <a:t>مثال : عدم وجود مركز صحي في منطقة تعاني من تدني الحالة الاقتصادية ليس مشكلة وإنما المشكلة هي أن الناس الفقراء في هذه المنطقة لديهم احتياجات صحية لا تلبى في الوقت الحالي.</a:t>
            </a:r>
          </a:p>
          <a:p>
            <a:pPr marL="0" indent="0">
              <a:buNone/>
            </a:pPr>
            <a:endParaRPr lang="ar-SA" dirty="0"/>
          </a:p>
          <a:p>
            <a:pPr marL="0" indent="0">
              <a:buNone/>
            </a:pPr>
            <a:r>
              <a:rPr lang="ar-SA" dirty="0" smtClean="0"/>
              <a:t>ويجب أن يكون للمشكلة تحديد واضح للتغطية الجغرافية والمتأثرين و نوعية التأثير.</a:t>
            </a:r>
          </a:p>
          <a:p>
            <a:pPr marL="0" indent="0">
              <a:buNone/>
            </a:pPr>
            <a:endParaRPr lang="ar-SA" dirty="0"/>
          </a:p>
          <a:p>
            <a:pPr marL="0" indent="0">
              <a:buNone/>
            </a:pPr>
            <a:r>
              <a:rPr lang="ar-SA" dirty="0" smtClean="0"/>
              <a:t>مثال لصياغة مشكلة :</a:t>
            </a:r>
          </a:p>
          <a:p>
            <a:pPr marL="0" indent="0">
              <a:buNone/>
            </a:pPr>
            <a:r>
              <a:rPr lang="ar-SA" dirty="0" smtClean="0"/>
              <a:t>عدد (#) أو نسبة (%) من (الأطفال/ السيدات ) في قرية (س) ( يعانون من سوء التغذية) </a:t>
            </a:r>
            <a:endParaRPr lang="en-US" dirty="0"/>
          </a:p>
        </p:txBody>
      </p:sp>
      <p:sp>
        <p:nvSpPr>
          <p:cNvPr id="4" name="عنصر نائب للمحتوى 3"/>
          <p:cNvSpPr>
            <a:spLocks noGrp="1"/>
          </p:cNvSpPr>
          <p:nvPr>
            <p:ph sz="quarter" idx="2"/>
          </p:nvPr>
        </p:nvSpPr>
        <p:spPr/>
        <p:txBody>
          <a:bodyPr>
            <a:normAutofit fontScale="92500" lnSpcReduction="20000"/>
          </a:bodyPr>
          <a:lstStyle/>
          <a:p>
            <a:pPr marL="0" indent="0">
              <a:buNone/>
            </a:pPr>
            <a:r>
              <a:rPr lang="ar-SA" dirty="0" smtClean="0"/>
              <a:t>من الاخطاء الشائعة في صياغة المشكلات والتي يجب تجنبها  هو صياغة المشكلة على أنها نقص في الخدمة أو عدم وجود برنامج بمعنى إعطاء أحد الحلول الممكنة لحل المشكلة كما لو كان هو المشكلة ذاتها </a:t>
            </a:r>
          </a:p>
          <a:p>
            <a:pPr marL="0" indent="0">
              <a:buNone/>
            </a:pPr>
            <a:endParaRPr lang="en-US" dirty="0"/>
          </a:p>
        </p:txBody>
      </p:sp>
    </p:spTree>
    <p:extLst>
      <p:ext uri="{BB962C8B-B14F-4D97-AF65-F5344CB8AC3E}">
        <p14:creationId xmlns:p14="http://schemas.microsoft.com/office/powerpoint/2010/main" val="160859958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sz="quarter" idx="4294967295"/>
          </p:nvPr>
        </p:nvSpPr>
        <p:spPr>
          <a:xfrm>
            <a:off x="107504" y="332656"/>
            <a:ext cx="8568952" cy="6525343"/>
          </a:xfrm>
        </p:spPr>
        <p:txBody>
          <a:bodyPr>
            <a:normAutofit/>
          </a:bodyPr>
          <a:lstStyle/>
          <a:p>
            <a:pPr marL="0" indent="0">
              <a:buNone/>
            </a:pPr>
            <a:r>
              <a:rPr lang="ar-SA" sz="2000" b="1" u="sng" dirty="0" smtClean="0">
                <a:solidFill>
                  <a:schemeClr val="accent1"/>
                </a:solidFill>
              </a:rPr>
              <a:t>3 -تحليل الموقف</a:t>
            </a:r>
          </a:p>
          <a:p>
            <a:r>
              <a:rPr lang="ar-SA" sz="2000" dirty="0" smtClean="0"/>
              <a:t>هو شرح مفصل للفرص والتحديات التي توجد داخل المنظمة ،أو خارجها .</a:t>
            </a:r>
          </a:p>
          <a:p>
            <a:r>
              <a:rPr lang="ar-SA" sz="2000" dirty="0" smtClean="0"/>
              <a:t>ويطلق على تحليل الموقف الاصطلاح الإنجليزي (</a:t>
            </a:r>
            <a:r>
              <a:rPr lang="en-US" sz="2000" dirty="0" smtClean="0"/>
              <a:t>SWOT) </a:t>
            </a:r>
            <a:r>
              <a:rPr lang="ar-SA" sz="2000" dirty="0" smtClean="0"/>
              <a:t>)</a:t>
            </a:r>
            <a:r>
              <a:rPr lang="en-US" sz="2000" dirty="0" smtClean="0"/>
              <a:t/>
            </a:r>
            <a:br>
              <a:rPr lang="en-US" sz="2000" dirty="0" smtClean="0"/>
            </a:br>
            <a:endParaRPr lang="en-US" sz="2000" dirty="0" smtClean="0"/>
          </a:p>
          <a:p>
            <a:pPr marL="0" indent="0">
              <a:buNone/>
            </a:pPr>
            <a:r>
              <a:rPr lang="ar-SA" sz="2000" b="1" u="sng" dirty="0">
                <a:solidFill>
                  <a:schemeClr val="accent1"/>
                </a:solidFill>
              </a:rPr>
              <a:t>يبدأ تحليل الموقف</a:t>
            </a:r>
          </a:p>
          <a:p>
            <a:r>
              <a:rPr lang="ar-SA" sz="2000" b="1" dirty="0" smtClean="0"/>
              <a:t>مناقشة وتحليل الفرص المتاحة.</a:t>
            </a:r>
          </a:p>
          <a:p>
            <a:r>
              <a:rPr lang="ar-SA" sz="2000" b="1" dirty="0" smtClean="0"/>
              <a:t>مناقشة وتحليل العقبات والتحديات</a:t>
            </a:r>
            <a:r>
              <a:rPr lang="ar-SA" sz="2000" dirty="0" smtClean="0"/>
              <a:t>.</a:t>
            </a:r>
          </a:p>
          <a:p>
            <a:r>
              <a:rPr lang="ar-SA" sz="2000" dirty="0" smtClean="0"/>
              <a:t>وعلى </a:t>
            </a:r>
            <a:r>
              <a:rPr lang="ar-SA" sz="2000" b="1" dirty="0" smtClean="0"/>
              <a:t>مدير العلاقات العامة </a:t>
            </a:r>
            <a:r>
              <a:rPr lang="ar-SA" sz="2000" dirty="0" smtClean="0"/>
              <a:t>أثناء تحليل الموقف أن يظهر </a:t>
            </a:r>
            <a:r>
              <a:rPr lang="ar-SA" sz="2000" b="1" dirty="0" smtClean="0"/>
              <a:t>معرفته</a:t>
            </a:r>
            <a:r>
              <a:rPr lang="ar-SA" sz="2000" dirty="0" smtClean="0"/>
              <a:t> بكل صغيرة وكبيرة في المنظمة وبكل ما يحيط بها في بيئتها . ومدى فهمه وإحاطته بالمشكلة وجوانبها.</a:t>
            </a:r>
          </a:p>
          <a:p>
            <a:r>
              <a:rPr lang="ar-SA" sz="2000" dirty="0" smtClean="0"/>
              <a:t>يفيد التحليل مدير العلاقات العامة على تحديد </a:t>
            </a:r>
            <a:r>
              <a:rPr lang="ar-SA" sz="2000" b="1" dirty="0" smtClean="0"/>
              <a:t>نوع وكم المعلومات الإضافية </a:t>
            </a:r>
            <a:r>
              <a:rPr lang="ar-SA" sz="2000" dirty="0" smtClean="0"/>
              <a:t>التي قد يحتاجها لوضع حملة علاقات عامة ناجحة ،والتي عليه أن يوفرها من خلال بحوث العلاقات العامة.</a:t>
            </a:r>
          </a:p>
          <a:p>
            <a:endParaRPr lang="ar-SA" sz="2000" dirty="0" smtClean="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جدول 1"/>
          <p:cNvGraphicFramePr>
            <a:graphicFrameLocks noGrp="1"/>
          </p:cNvGraphicFramePr>
          <p:nvPr>
            <p:extLst>
              <p:ext uri="{D42A27DB-BD31-4B8C-83A1-F6EECF244321}">
                <p14:modId xmlns:p14="http://schemas.microsoft.com/office/powerpoint/2010/main" val="898223655"/>
              </p:ext>
            </p:extLst>
          </p:nvPr>
        </p:nvGraphicFramePr>
        <p:xfrm>
          <a:off x="827584" y="1628800"/>
          <a:ext cx="7402926" cy="2088232"/>
        </p:xfrm>
        <a:graphic>
          <a:graphicData uri="http://schemas.openxmlformats.org/drawingml/2006/table">
            <a:tbl>
              <a:tblPr rtl="1" firstRow="1" bandRow="1">
                <a:tableStyleId>{5C22544A-7EE6-4342-B048-85BDC9FD1C3A}</a:tableStyleId>
              </a:tblPr>
              <a:tblGrid>
                <a:gridCol w="1480586"/>
                <a:gridCol w="2961170"/>
                <a:gridCol w="2961170"/>
              </a:tblGrid>
              <a:tr h="922728">
                <a:tc>
                  <a:txBody>
                    <a:bodyPr/>
                    <a:lstStyle/>
                    <a:p>
                      <a:pPr rtl="1"/>
                      <a:r>
                        <a:rPr lang="ar-SA" dirty="0" smtClean="0"/>
                        <a:t>         الموقع</a:t>
                      </a:r>
                    </a:p>
                    <a:p>
                      <a:pPr rtl="1"/>
                      <a:r>
                        <a:rPr lang="ar-SA" dirty="0" smtClean="0"/>
                        <a:t>الموقف</a:t>
                      </a:r>
                      <a:endParaRPr lang="ar-SA" dirty="0"/>
                    </a:p>
                  </a:txBody>
                  <a:tcPr/>
                </a:tc>
                <a:tc>
                  <a:txBody>
                    <a:bodyPr/>
                    <a:lstStyle/>
                    <a:p>
                      <a:pPr rtl="1"/>
                      <a:r>
                        <a:rPr lang="ar-SA" dirty="0" smtClean="0"/>
                        <a:t>داخليا</a:t>
                      </a:r>
                      <a:endParaRPr lang="ar-SA" dirty="0"/>
                    </a:p>
                  </a:txBody>
                  <a:tcPr/>
                </a:tc>
                <a:tc>
                  <a:txBody>
                    <a:bodyPr/>
                    <a:lstStyle/>
                    <a:p>
                      <a:pPr rtl="1"/>
                      <a:r>
                        <a:rPr lang="ar-SA" dirty="0" smtClean="0"/>
                        <a:t>خارجيا</a:t>
                      </a:r>
                      <a:endParaRPr lang="ar-SA" dirty="0"/>
                    </a:p>
                  </a:txBody>
                  <a:tcPr/>
                </a:tc>
              </a:tr>
              <a:tr h="582752">
                <a:tc>
                  <a:txBody>
                    <a:bodyPr/>
                    <a:lstStyle/>
                    <a:p>
                      <a:pPr rtl="1"/>
                      <a:r>
                        <a:rPr lang="ar-SA" dirty="0" smtClean="0"/>
                        <a:t>الفرص</a:t>
                      </a:r>
                      <a:endParaRPr lang="ar-SA" dirty="0"/>
                    </a:p>
                  </a:txBody>
                  <a:tcPr/>
                </a:tc>
                <a:tc>
                  <a:txBody>
                    <a:bodyPr/>
                    <a:lstStyle/>
                    <a:p>
                      <a:pPr rtl="1"/>
                      <a:r>
                        <a:rPr lang="ar-SA" dirty="0" smtClean="0"/>
                        <a:t>الفرص الداخلي (قوة)</a:t>
                      </a:r>
                      <a:endParaRPr lang="ar-SA" dirty="0"/>
                    </a:p>
                  </a:txBody>
                  <a:tcPr/>
                </a:tc>
                <a:tc>
                  <a:txBody>
                    <a:bodyPr/>
                    <a:lstStyle/>
                    <a:p>
                      <a:pPr rtl="1"/>
                      <a:r>
                        <a:rPr lang="ar-SA" dirty="0" smtClean="0"/>
                        <a:t>الفرص الخارجية (فرص)</a:t>
                      </a:r>
                      <a:endParaRPr lang="ar-SA" dirty="0"/>
                    </a:p>
                  </a:txBody>
                  <a:tcPr/>
                </a:tc>
              </a:tr>
              <a:tr h="582752">
                <a:tc>
                  <a:txBody>
                    <a:bodyPr/>
                    <a:lstStyle/>
                    <a:p>
                      <a:pPr rtl="1"/>
                      <a:r>
                        <a:rPr lang="ar-SA" dirty="0" smtClean="0"/>
                        <a:t>التحديات</a:t>
                      </a:r>
                      <a:endParaRPr lang="ar-SA" dirty="0"/>
                    </a:p>
                  </a:txBody>
                  <a:tcPr/>
                </a:tc>
                <a:tc>
                  <a:txBody>
                    <a:bodyPr/>
                    <a:lstStyle/>
                    <a:p>
                      <a:pPr rtl="1"/>
                      <a:r>
                        <a:rPr lang="ar-SA" dirty="0" smtClean="0"/>
                        <a:t>التحديات الداخلية (ضعف)</a:t>
                      </a:r>
                      <a:endParaRPr lang="ar-SA" dirty="0"/>
                    </a:p>
                  </a:txBody>
                  <a:tcPr/>
                </a:tc>
                <a:tc>
                  <a:txBody>
                    <a:bodyPr/>
                    <a:lstStyle/>
                    <a:p>
                      <a:pPr rtl="1"/>
                      <a:r>
                        <a:rPr lang="ar-SA" dirty="0" smtClean="0"/>
                        <a:t>التحديات الخارجية (تحديات)</a:t>
                      </a:r>
                      <a:endParaRPr lang="ar-SA" dirty="0"/>
                    </a:p>
                  </a:txBody>
                  <a:tcPr/>
                </a:tc>
              </a:tr>
            </a:tbl>
          </a:graphicData>
        </a:graphic>
      </p:graphicFrame>
      <p:sp>
        <p:nvSpPr>
          <p:cNvPr id="3" name="مستطيل 2"/>
          <p:cNvSpPr/>
          <p:nvPr/>
        </p:nvSpPr>
        <p:spPr>
          <a:xfrm>
            <a:off x="2267744" y="548680"/>
            <a:ext cx="5328592" cy="584775"/>
          </a:xfrm>
          <a:prstGeom prst="rect">
            <a:avLst/>
          </a:prstGeom>
        </p:spPr>
        <p:txBody>
          <a:bodyPr wrap="square">
            <a:spAutoFit/>
          </a:bodyPr>
          <a:lstStyle/>
          <a:p>
            <a:pPr>
              <a:buNone/>
            </a:pPr>
            <a:r>
              <a:rPr lang="ar-SA" sz="3200" b="1" dirty="0">
                <a:solidFill>
                  <a:srgbClr val="FF0000"/>
                </a:solidFill>
              </a:rPr>
              <a:t>صندوق تخطيط الفرص والتحديات </a:t>
            </a:r>
          </a:p>
        </p:txBody>
      </p:sp>
    </p:spTree>
    <p:extLst>
      <p:ext uri="{BB962C8B-B14F-4D97-AF65-F5344CB8AC3E}">
        <p14:creationId xmlns:p14="http://schemas.microsoft.com/office/powerpoint/2010/main" val="60173670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dirty="0"/>
          </a:p>
        </p:txBody>
      </p:sp>
      <p:sp>
        <p:nvSpPr>
          <p:cNvPr id="3" name="عنصر نائب للمحتوى 2"/>
          <p:cNvSpPr>
            <a:spLocks noGrp="1"/>
          </p:cNvSpPr>
          <p:nvPr>
            <p:ph sz="quarter" idx="1"/>
          </p:nvPr>
        </p:nvSpPr>
        <p:spPr>
          <a:xfrm>
            <a:off x="1043608" y="1196752"/>
            <a:ext cx="7467600" cy="4873752"/>
          </a:xfrm>
        </p:spPr>
        <p:txBody>
          <a:bodyPr>
            <a:normAutofit/>
          </a:bodyPr>
          <a:lstStyle/>
          <a:p>
            <a:endParaRPr lang="ar-SA" b="1" dirty="0" smtClean="0"/>
          </a:p>
          <a:p>
            <a:r>
              <a:rPr lang="ar-SA" b="1" dirty="0" smtClean="0"/>
              <a:t>وقد وضع "نورمان ستون" مدخلا أكثر تطورًا من مدخل </a:t>
            </a:r>
            <a:r>
              <a:rPr lang="en-US" b="1" dirty="0" smtClean="0"/>
              <a:t>SWOT </a:t>
            </a:r>
            <a:r>
              <a:rPr lang="ar-SA" b="1" dirty="0" smtClean="0"/>
              <a:t>وهو ينطلق من مزج العناصر الأربعة السابقة وأطلق عليه:نظام</a:t>
            </a:r>
            <a:r>
              <a:rPr lang="en-US" b="1" dirty="0" smtClean="0"/>
              <a:t>ADOPTS . </a:t>
            </a:r>
            <a:r>
              <a:rPr lang="ar-SA" b="1" dirty="0" smtClean="0"/>
              <a:t>ويتكون هذا المدخل من العناصر الستة التالية:</a:t>
            </a:r>
          </a:p>
          <a:p>
            <a:r>
              <a:rPr lang="ar-SA" b="1" dirty="0" smtClean="0">
                <a:solidFill>
                  <a:srgbClr val="FF0000"/>
                </a:solidFill>
              </a:rPr>
              <a:t>١-المزايا.</a:t>
            </a:r>
          </a:p>
          <a:p>
            <a:r>
              <a:rPr lang="ar-SA" b="1" dirty="0" smtClean="0">
                <a:solidFill>
                  <a:srgbClr val="FF0000"/>
                </a:solidFill>
              </a:rPr>
              <a:t>٢-العوائق.</a:t>
            </a:r>
          </a:p>
          <a:p>
            <a:r>
              <a:rPr lang="ar-SA" b="1" dirty="0" smtClean="0">
                <a:solidFill>
                  <a:srgbClr val="0070C0"/>
                </a:solidFill>
              </a:rPr>
              <a:t>٣-الفرص المتاحة.</a:t>
            </a:r>
          </a:p>
          <a:p>
            <a:r>
              <a:rPr lang="ar-SA" b="1" dirty="0" smtClean="0">
                <a:solidFill>
                  <a:srgbClr val="0070C0"/>
                </a:solidFill>
              </a:rPr>
              <a:t>٤-المشكلات.</a:t>
            </a:r>
          </a:p>
          <a:p>
            <a:r>
              <a:rPr lang="ar-SA" b="1" dirty="0" smtClean="0"/>
              <a:t>٥-عامل التوقيت (الزمن).</a:t>
            </a:r>
          </a:p>
          <a:p>
            <a:r>
              <a:rPr lang="ar-SA" b="1" dirty="0" smtClean="0"/>
              <a:t>٦-الجماهير المؤثرة.</a:t>
            </a:r>
          </a:p>
          <a:p>
            <a:endParaRPr lang="ar-SA" b="1"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idx="4294967295"/>
          </p:nvPr>
        </p:nvSpPr>
        <p:spPr>
          <a:xfrm>
            <a:off x="0" y="274638"/>
            <a:ext cx="8460432" cy="1143000"/>
          </a:xfrm>
        </p:spPr>
        <p:txBody>
          <a:bodyPr/>
          <a:lstStyle/>
          <a:p>
            <a:pPr algn="r"/>
            <a:r>
              <a:rPr lang="ar-SA" dirty="0" smtClean="0"/>
              <a:t>مكونات عملية تحليل الموقف  </a:t>
            </a:r>
            <a:endParaRPr lang="en-US" dirty="0"/>
          </a:p>
        </p:txBody>
      </p:sp>
      <p:cxnSp>
        <p:nvCxnSpPr>
          <p:cNvPr id="5" name="رابط مستقيم 4"/>
          <p:cNvCxnSpPr/>
          <p:nvPr/>
        </p:nvCxnSpPr>
        <p:spPr>
          <a:xfrm>
            <a:off x="4320039" y="2132856"/>
            <a:ext cx="0" cy="3600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7" name="رابط مستقيم 6"/>
          <p:cNvCxnSpPr/>
          <p:nvPr/>
        </p:nvCxnSpPr>
        <p:spPr>
          <a:xfrm flipV="1">
            <a:off x="1583668" y="3798332"/>
            <a:ext cx="5580620" cy="1457"/>
          </a:xfrm>
          <a:prstGeom prst="line">
            <a:avLst/>
          </a:prstGeom>
        </p:spPr>
        <p:style>
          <a:lnRef idx="1">
            <a:schemeClr val="accent1"/>
          </a:lnRef>
          <a:fillRef idx="0">
            <a:schemeClr val="accent1"/>
          </a:fillRef>
          <a:effectRef idx="0">
            <a:schemeClr val="accent1"/>
          </a:effectRef>
          <a:fontRef idx="minor">
            <a:schemeClr val="tx1"/>
          </a:fontRef>
        </p:style>
      </p:cxnSp>
      <p:sp>
        <p:nvSpPr>
          <p:cNvPr id="8" name="مربع نص 7"/>
          <p:cNvSpPr txBox="1"/>
          <p:nvPr/>
        </p:nvSpPr>
        <p:spPr>
          <a:xfrm>
            <a:off x="3779912" y="1556792"/>
            <a:ext cx="1152128" cy="584775"/>
          </a:xfrm>
          <a:prstGeom prst="rect">
            <a:avLst/>
          </a:prstGeom>
          <a:noFill/>
        </p:spPr>
        <p:txBody>
          <a:bodyPr wrap="square" rtlCol="0">
            <a:spAutoFit/>
          </a:bodyPr>
          <a:lstStyle/>
          <a:p>
            <a:pPr algn="ctr"/>
            <a:r>
              <a:rPr lang="ar-SA" sz="3200" dirty="0"/>
              <a:t>المزايا</a:t>
            </a:r>
            <a:endParaRPr lang="en-US" sz="3200" dirty="0"/>
          </a:p>
        </p:txBody>
      </p:sp>
      <p:sp>
        <p:nvSpPr>
          <p:cNvPr id="9" name="مربع نص 8"/>
          <p:cNvSpPr txBox="1"/>
          <p:nvPr/>
        </p:nvSpPr>
        <p:spPr>
          <a:xfrm>
            <a:off x="3779912" y="5733256"/>
            <a:ext cx="1152128" cy="584775"/>
          </a:xfrm>
          <a:prstGeom prst="rect">
            <a:avLst/>
          </a:prstGeom>
          <a:noFill/>
        </p:spPr>
        <p:txBody>
          <a:bodyPr wrap="square" rtlCol="0">
            <a:spAutoFit/>
          </a:bodyPr>
          <a:lstStyle/>
          <a:p>
            <a:r>
              <a:rPr lang="ar-SA" sz="3200" dirty="0" smtClean="0"/>
              <a:t>العوائق</a:t>
            </a:r>
            <a:endParaRPr lang="en-US" sz="3200" dirty="0"/>
          </a:p>
        </p:txBody>
      </p:sp>
      <p:sp>
        <p:nvSpPr>
          <p:cNvPr id="10" name="مربع نص 9"/>
          <p:cNvSpPr txBox="1"/>
          <p:nvPr/>
        </p:nvSpPr>
        <p:spPr>
          <a:xfrm>
            <a:off x="7308304" y="3507264"/>
            <a:ext cx="1293729" cy="584775"/>
          </a:xfrm>
          <a:prstGeom prst="rect">
            <a:avLst/>
          </a:prstGeom>
          <a:noFill/>
        </p:spPr>
        <p:txBody>
          <a:bodyPr wrap="square" rtlCol="0">
            <a:spAutoFit/>
          </a:bodyPr>
          <a:lstStyle/>
          <a:p>
            <a:r>
              <a:rPr lang="ar-SA" sz="3200" dirty="0" smtClean="0"/>
              <a:t>الفرص</a:t>
            </a:r>
            <a:endParaRPr lang="en-US" sz="3200" dirty="0"/>
          </a:p>
        </p:txBody>
      </p:sp>
      <p:sp>
        <p:nvSpPr>
          <p:cNvPr id="11" name="مربع نص 10"/>
          <p:cNvSpPr txBox="1"/>
          <p:nvPr/>
        </p:nvSpPr>
        <p:spPr>
          <a:xfrm>
            <a:off x="107504" y="3375754"/>
            <a:ext cx="1476164" cy="584775"/>
          </a:xfrm>
          <a:prstGeom prst="rect">
            <a:avLst/>
          </a:prstGeom>
          <a:noFill/>
        </p:spPr>
        <p:txBody>
          <a:bodyPr wrap="square" rtlCol="0">
            <a:spAutoFit/>
          </a:bodyPr>
          <a:lstStyle/>
          <a:p>
            <a:r>
              <a:rPr lang="ar-SA" sz="3200" dirty="0"/>
              <a:t>المشكلات</a:t>
            </a:r>
            <a:r>
              <a:rPr lang="ar-SA" dirty="0" smtClean="0"/>
              <a:t> </a:t>
            </a:r>
            <a:endParaRPr lang="en-US" dirty="0"/>
          </a:p>
        </p:txBody>
      </p:sp>
      <p:sp>
        <p:nvSpPr>
          <p:cNvPr id="13" name="مربع نص 12"/>
          <p:cNvSpPr txBox="1"/>
          <p:nvPr/>
        </p:nvSpPr>
        <p:spPr>
          <a:xfrm>
            <a:off x="4716016" y="2924944"/>
            <a:ext cx="2448272" cy="369332"/>
          </a:xfrm>
          <a:prstGeom prst="rect">
            <a:avLst/>
          </a:prstGeom>
          <a:noFill/>
        </p:spPr>
        <p:txBody>
          <a:bodyPr wrap="square" rtlCol="0">
            <a:spAutoFit/>
          </a:bodyPr>
          <a:lstStyle/>
          <a:p>
            <a:r>
              <a:rPr lang="ar-SA" dirty="0" smtClean="0"/>
              <a:t>الربع الأفضل</a:t>
            </a:r>
            <a:endParaRPr lang="en-US" dirty="0"/>
          </a:p>
        </p:txBody>
      </p:sp>
      <p:sp>
        <p:nvSpPr>
          <p:cNvPr id="14" name="مربع نص 13"/>
          <p:cNvSpPr txBox="1"/>
          <p:nvPr/>
        </p:nvSpPr>
        <p:spPr>
          <a:xfrm>
            <a:off x="2123728" y="2924944"/>
            <a:ext cx="1944216" cy="369332"/>
          </a:xfrm>
          <a:prstGeom prst="rect">
            <a:avLst/>
          </a:prstGeom>
          <a:noFill/>
        </p:spPr>
        <p:txBody>
          <a:bodyPr wrap="square" rtlCol="0">
            <a:spAutoFit/>
          </a:bodyPr>
          <a:lstStyle/>
          <a:p>
            <a:r>
              <a:rPr lang="ar-SA" dirty="0" smtClean="0"/>
              <a:t>ربع قابل للتحسن</a:t>
            </a:r>
            <a:endParaRPr lang="en-US" dirty="0"/>
          </a:p>
        </p:txBody>
      </p:sp>
      <p:sp>
        <p:nvSpPr>
          <p:cNvPr id="15" name="مربع نص 14"/>
          <p:cNvSpPr txBox="1"/>
          <p:nvPr/>
        </p:nvSpPr>
        <p:spPr>
          <a:xfrm>
            <a:off x="5508104" y="4092039"/>
            <a:ext cx="1512168" cy="369332"/>
          </a:xfrm>
          <a:prstGeom prst="rect">
            <a:avLst/>
          </a:prstGeom>
          <a:noFill/>
        </p:spPr>
        <p:txBody>
          <a:bodyPr wrap="square" rtlCol="0">
            <a:spAutoFit/>
          </a:bodyPr>
          <a:lstStyle/>
          <a:p>
            <a:r>
              <a:rPr lang="ar-SA" dirty="0" smtClean="0"/>
              <a:t>ربع قابل للتحسن</a:t>
            </a:r>
            <a:endParaRPr lang="en-US" dirty="0"/>
          </a:p>
        </p:txBody>
      </p:sp>
      <p:sp>
        <p:nvSpPr>
          <p:cNvPr id="16" name="مربع نص 15"/>
          <p:cNvSpPr txBox="1"/>
          <p:nvPr/>
        </p:nvSpPr>
        <p:spPr>
          <a:xfrm>
            <a:off x="2051720" y="3960529"/>
            <a:ext cx="1728192" cy="369332"/>
          </a:xfrm>
          <a:prstGeom prst="rect">
            <a:avLst/>
          </a:prstGeom>
          <a:noFill/>
        </p:spPr>
        <p:txBody>
          <a:bodyPr wrap="square" rtlCol="0">
            <a:spAutoFit/>
          </a:bodyPr>
          <a:lstStyle/>
          <a:p>
            <a:r>
              <a:rPr lang="ar-SA" dirty="0" smtClean="0"/>
              <a:t>الربع الأسود</a:t>
            </a:r>
            <a:endParaRPr lang="en-US" dirty="0"/>
          </a:p>
        </p:txBody>
      </p:sp>
    </p:spTree>
    <p:extLst>
      <p:ext uri="{BB962C8B-B14F-4D97-AF65-F5344CB8AC3E}">
        <p14:creationId xmlns:p14="http://schemas.microsoft.com/office/powerpoint/2010/main" val="281094828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ar-SA" dirty="0" smtClean="0"/>
              <a:t>كيف يطبق نظام </a:t>
            </a:r>
            <a:r>
              <a:rPr lang="en-US" dirty="0" smtClean="0"/>
              <a:t>ADOPTS</a:t>
            </a:r>
            <a:br>
              <a:rPr lang="en-US" dirty="0" smtClean="0"/>
            </a:br>
            <a:endParaRPr lang="ar-SA" dirty="0"/>
          </a:p>
        </p:txBody>
      </p:sp>
      <p:sp>
        <p:nvSpPr>
          <p:cNvPr id="3" name="عنصر نائب للمحتوى 2"/>
          <p:cNvSpPr>
            <a:spLocks noGrp="1"/>
          </p:cNvSpPr>
          <p:nvPr>
            <p:ph sz="quarter" idx="1"/>
          </p:nvPr>
        </p:nvSpPr>
        <p:spPr>
          <a:xfrm>
            <a:off x="457200" y="1600200"/>
            <a:ext cx="3657600" cy="5257800"/>
          </a:xfrm>
        </p:spPr>
        <p:txBody>
          <a:bodyPr>
            <a:normAutofit lnSpcReduction="10000"/>
          </a:bodyPr>
          <a:lstStyle/>
          <a:p>
            <a:r>
              <a:rPr lang="ar-SA" b="1" u="sng" dirty="0" smtClean="0">
                <a:solidFill>
                  <a:schemeClr val="accent1"/>
                </a:solidFill>
              </a:rPr>
              <a:t>أ/ الجماهير:</a:t>
            </a:r>
          </a:p>
          <a:p>
            <a:r>
              <a:rPr lang="ar-SA" b="1" dirty="0" smtClean="0"/>
              <a:t>تحديد الجماهير الخاصة بمنظمتي.</a:t>
            </a:r>
          </a:p>
          <a:p>
            <a:r>
              <a:rPr lang="ar-SA" b="1" dirty="0" smtClean="0"/>
              <a:t>تحددي الأهمية لكل جمهور  بمقياس متدرج من 1-5.</a:t>
            </a:r>
          </a:p>
          <a:p>
            <a:pPr marL="0" indent="0">
              <a:buNone/>
            </a:pPr>
            <a:r>
              <a:rPr lang="ar-SA" b="1" dirty="0" smtClean="0"/>
              <a:t>جمهور مهم جدا – جمهور مهم – جمهور مهم إلى حد ما – غير كهم – غير مهم على الإطلاق</a:t>
            </a:r>
          </a:p>
          <a:p>
            <a:endParaRPr lang="ar-SA" b="1" dirty="0" smtClean="0"/>
          </a:p>
          <a:p>
            <a:r>
              <a:rPr lang="ar-SA" b="1" dirty="0" smtClean="0"/>
              <a:t>تحليل اداء العلاقات العامة لكل </a:t>
            </a:r>
          </a:p>
          <a:p>
            <a:pPr marL="0" indent="0">
              <a:buNone/>
            </a:pPr>
            <a:r>
              <a:rPr lang="ar-SA" b="1" dirty="0" smtClean="0"/>
              <a:t>جمهور على مقياس متدرج 1-5</a:t>
            </a:r>
          </a:p>
          <a:p>
            <a:pPr marL="0" indent="0">
              <a:buNone/>
            </a:pPr>
            <a:r>
              <a:rPr lang="ar-SA" b="1" dirty="0" smtClean="0"/>
              <a:t>فعال جدا – فعال- فعال إلى حد ما – غير فعال إلى حد ما – غير فعال </a:t>
            </a:r>
          </a:p>
        </p:txBody>
      </p:sp>
      <p:sp>
        <p:nvSpPr>
          <p:cNvPr id="4" name="عنصر نائب للمحتوى 3"/>
          <p:cNvSpPr>
            <a:spLocks noGrp="1"/>
          </p:cNvSpPr>
          <p:nvPr>
            <p:ph sz="quarter" idx="2"/>
          </p:nvPr>
        </p:nvSpPr>
        <p:spPr/>
        <p:txBody>
          <a:bodyPr>
            <a:normAutofit lnSpcReduction="10000"/>
          </a:bodyPr>
          <a:lstStyle/>
          <a:p>
            <a:endParaRPr lang="ar-SA"/>
          </a:p>
        </p:txBody>
      </p:sp>
      <p:pic>
        <p:nvPicPr>
          <p:cNvPr id="2051" name="Picture 3" descr="C:\Users\HP\AppData\Local\Microsoft\Windows\Temporary Internet Files\Content.IE5\NG3PJ0GG\5471047557_4dc13f5376[1].jpg"/>
          <p:cNvPicPr>
            <a:picLocks noChangeAspect="1" noChangeArrowheads="1"/>
          </p:cNvPicPr>
          <p:nvPr/>
        </p:nvPicPr>
        <p:blipFill>
          <a:blip r:embed="rId2"/>
          <a:srcRect/>
          <a:stretch>
            <a:fillRect/>
          </a:stretch>
        </p:blipFill>
        <p:spPr bwMode="auto">
          <a:xfrm>
            <a:off x="4714876" y="1500174"/>
            <a:ext cx="3500462" cy="4394200"/>
          </a:xfrm>
          <a:prstGeom prst="rect">
            <a:avLst/>
          </a:prstGeom>
          <a:noFill/>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وان 3"/>
          <p:cNvSpPr>
            <a:spLocks noGrp="1"/>
          </p:cNvSpPr>
          <p:nvPr>
            <p:ph type="title"/>
          </p:nvPr>
        </p:nvSpPr>
        <p:spPr>
          <a:xfrm>
            <a:off x="539552" y="260648"/>
            <a:ext cx="7467600" cy="864096"/>
          </a:xfrm>
        </p:spPr>
        <p:txBody>
          <a:bodyPr>
            <a:normAutofit/>
          </a:bodyPr>
          <a:lstStyle/>
          <a:p>
            <a:pPr algn="r"/>
            <a:r>
              <a:rPr lang="ar-SA" sz="4000" b="1" dirty="0" smtClean="0">
                <a:solidFill>
                  <a:schemeClr val="accent1"/>
                </a:solidFill>
                <a:cs typeface="DecoType Naskh Variants" pitchFamily="2" charset="-78"/>
              </a:rPr>
              <a:t>التخطيط الإستراتيجي للعلاقات العامة:</a:t>
            </a:r>
            <a:endParaRPr lang="ar-SA" sz="4000" b="1" dirty="0">
              <a:solidFill>
                <a:schemeClr val="accent1"/>
              </a:solidFill>
              <a:cs typeface="DecoType Naskh Variants" pitchFamily="2" charset="-78"/>
            </a:endParaRPr>
          </a:p>
        </p:txBody>
      </p:sp>
      <p:sp>
        <p:nvSpPr>
          <p:cNvPr id="5" name="عنصر نائب للمحتوى 4"/>
          <p:cNvSpPr>
            <a:spLocks noGrp="1"/>
          </p:cNvSpPr>
          <p:nvPr>
            <p:ph sz="quarter" idx="1"/>
          </p:nvPr>
        </p:nvSpPr>
        <p:spPr>
          <a:xfrm>
            <a:off x="457200" y="1124744"/>
            <a:ext cx="8003232" cy="5349208"/>
          </a:xfrm>
        </p:spPr>
        <p:txBody>
          <a:bodyPr>
            <a:normAutofit/>
          </a:bodyPr>
          <a:lstStyle/>
          <a:p>
            <a:r>
              <a:rPr lang="ar-SA" dirty="0" smtClean="0"/>
              <a:t>التخطيط الإستراتيجي لحملات العلاقات العامة هو :عملية وضع الأهداف الاستراتيجية</a:t>
            </a:r>
            <a:r>
              <a:rPr lang="en-US" dirty="0" smtClean="0"/>
              <a:t> </a:t>
            </a:r>
            <a:r>
              <a:rPr lang="ar-SA" dirty="0" smtClean="0"/>
              <a:t>والإجرائية بشكل قابل للقياس </a:t>
            </a:r>
            <a:r>
              <a:rPr lang="en-US" dirty="0" smtClean="0"/>
              <a:t>.</a:t>
            </a:r>
          </a:p>
          <a:p>
            <a:pPr marL="0" indent="0">
              <a:buNone/>
            </a:pPr>
            <a:r>
              <a:rPr lang="ar-SA" dirty="0" smtClean="0"/>
              <a:t>بما يخدم هدفين:</a:t>
            </a:r>
          </a:p>
          <a:p>
            <a:pPr marL="0" indent="0">
              <a:buNone/>
            </a:pPr>
            <a:r>
              <a:rPr lang="ar-SA" dirty="0" smtClean="0"/>
              <a:t>1-الاختيار الذكي للأهداف الاستراتيجية والإجرائية اللازمة </a:t>
            </a:r>
            <a:r>
              <a:rPr lang="ar-SA" dirty="0"/>
              <a:t>ل</a:t>
            </a:r>
            <a:r>
              <a:rPr lang="ar-SA" dirty="0" smtClean="0"/>
              <a:t>نمو المنظمة . </a:t>
            </a:r>
          </a:p>
          <a:p>
            <a:pPr marL="0" indent="0">
              <a:buNone/>
            </a:pPr>
            <a:r>
              <a:rPr lang="ar-SA" dirty="0" smtClean="0"/>
              <a:t>2- جعل برامج العلاقات العامة قابله للتقويم ومن ثم الاستدلال على نجاحها أو إخفاقها.</a:t>
            </a:r>
            <a:endParaRPr lang="en-US" dirty="0" smtClean="0"/>
          </a:p>
          <a:p>
            <a:pPr marL="0" indent="0">
              <a:buNone/>
            </a:pPr>
            <a:endParaRPr lang="ar-SA" dirty="0" smtClean="0"/>
          </a:p>
        </p:txBody>
      </p:sp>
      <p:graphicFrame>
        <p:nvGraphicFramePr>
          <p:cNvPr id="2" name="رسم تخطيطي 1"/>
          <p:cNvGraphicFramePr/>
          <p:nvPr>
            <p:extLst>
              <p:ext uri="{D42A27DB-BD31-4B8C-83A1-F6EECF244321}">
                <p14:modId xmlns:p14="http://schemas.microsoft.com/office/powerpoint/2010/main" val="597193191"/>
              </p:ext>
            </p:extLst>
          </p:nvPr>
        </p:nvGraphicFramePr>
        <p:xfrm>
          <a:off x="971600" y="3501008"/>
          <a:ext cx="6984776" cy="324036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11720800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116632"/>
            <a:ext cx="8075240" cy="792088"/>
          </a:xfrm>
        </p:spPr>
        <p:txBody>
          <a:bodyPr>
            <a:normAutofit fontScale="90000"/>
          </a:bodyPr>
          <a:lstStyle/>
          <a:p>
            <a:pPr algn="r"/>
            <a:r>
              <a:rPr lang="ar-SA" sz="3200" b="1" u="sng" dirty="0" smtClean="0">
                <a:solidFill>
                  <a:schemeClr val="accent1"/>
                </a:solidFill>
              </a:rPr>
              <a:t/>
            </a:r>
            <a:br>
              <a:rPr lang="ar-SA" sz="3200" b="1" u="sng" dirty="0" smtClean="0">
                <a:solidFill>
                  <a:schemeClr val="accent1"/>
                </a:solidFill>
              </a:rPr>
            </a:br>
            <a:r>
              <a:rPr lang="ar-SA" sz="3200" b="1" u="sng" dirty="0" smtClean="0">
                <a:solidFill>
                  <a:schemeClr val="accent1"/>
                </a:solidFill>
              </a:rPr>
              <a:t>(</a:t>
            </a:r>
            <a:r>
              <a:rPr lang="ar-SA" sz="3200" b="1" u="sng" dirty="0">
                <a:solidFill>
                  <a:schemeClr val="accent1"/>
                </a:solidFill>
              </a:rPr>
              <a:t>ب) تحليل البيئة أو المحيط الخارجي :</a:t>
            </a:r>
            <a:br>
              <a:rPr lang="ar-SA" sz="3200" b="1" u="sng" dirty="0">
                <a:solidFill>
                  <a:schemeClr val="accent1"/>
                </a:solidFill>
              </a:rPr>
            </a:br>
            <a:endParaRPr lang="ar-SA" dirty="0"/>
          </a:p>
        </p:txBody>
      </p:sp>
      <p:sp>
        <p:nvSpPr>
          <p:cNvPr id="3" name="عنصر نائب للمحتوى 2"/>
          <p:cNvSpPr>
            <a:spLocks noGrp="1"/>
          </p:cNvSpPr>
          <p:nvPr>
            <p:ph sz="quarter" idx="1"/>
          </p:nvPr>
        </p:nvSpPr>
        <p:spPr>
          <a:xfrm>
            <a:off x="457200" y="692696"/>
            <a:ext cx="8147248" cy="5781256"/>
          </a:xfrm>
        </p:spPr>
        <p:txBody>
          <a:bodyPr>
            <a:noAutofit/>
          </a:bodyPr>
          <a:lstStyle/>
          <a:p>
            <a:r>
              <a:rPr lang="ar-SA" sz="2000" dirty="0" smtClean="0"/>
              <a:t>يتجه هذا التحليل إلى خارج المنظمة بحثا عن الفرص أو المشكلات التي تشكل المحيط الخارجي للمنظمة.</a:t>
            </a:r>
          </a:p>
          <a:p>
            <a:r>
              <a:rPr lang="ar-SA" sz="2000" dirty="0" smtClean="0"/>
              <a:t>نضع هذا حسب أهميتها على مقياس متدرج من ١ : ٥ ، بحيث تحصل الفرص  كل ما زادت اهميتها على درجة اكبر </a:t>
            </a:r>
          </a:p>
          <a:p>
            <a:r>
              <a:rPr lang="ar-SA" sz="2000" dirty="0" smtClean="0"/>
              <a:t>يساعدنا هذا التحليل على توجيه </a:t>
            </a:r>
            <a:r>
              <a:rPr lang="ar-SA" sz="2000" b="1" dirty="0" err="1" smtClean="0"/>
              <a:t>الإنتباه</a:t>
            </a:r>
            <a:r>
              <a:rPr lang="ar-SA" sz="2000" dirty="0" smtClean="0"/>
              <a:t> إلى المجالات التي تستحق </a:t>
            </a:r>
            <a:r>
              <a:rPr lang="ar-SA" sz="2000" dirty="0" err="1" smtClean="0"/>
              <a:t>الإهتمام</a:t>
            </a:r>
            <a:r>
              <a:rPr lang="ar-SA" sz="2000" dirty="0" smtClean="0"/>
              <a:t> بها. ويأتي بعد ذلك مرحلة تفسير هذه المصفوفات الرقمية في ضوء ما تمثله من مزايا أو فرص حقيقة .</a:t>
            </a:r>
          </a:p>
          <a:p>
            <a:r>
              <a:rPr lang="ar-SA" sz="2000" dirty="0" smtClean="0"/>
              <a:t>وهذه المرحلة تعتمد على الخبرة والمعرفة العلمية لمدير العلاقات العامة. </a:t>
            </a: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sz="quarter" idx="4294967295"/>
          </p:nvPr>
        </p:nvSpPr>
        <p:spPr>
          <a:xfrm>
            <a:off x="179512" y="476672"/>
            <a:ext cx="8424936" cy="5997153"/>
          </a:xfrm>
        </p:spPr>
        <p:txBody>
          <a:bodyPr>
            <a:normAutofit/>
          </a:bodyPr>
          <a:lstStyle/>
          <a:p>
            <a:r>
              <a:rPr lang="ar-SA" b="1" u="sng" dirty="0" smtClean="0">
                <a:solidFill>
                  <a:schemeClr val="accent1"/>
                </a:solidFill>
              </a:rPr>
              <a:t>(ج) عامل الوقت:</a:t>
            </a:r>
          </a:p>
          <a:p>
            <a:r>
              <a:rPr lang="ar-SA" dirty="0" smtClean="0"/>
              <a:t>كل شيء قابل للتغير في ضوء عامل الزمن.</a:t>
            </a:r>
          </a:p>
          <a:p>
            <a:r>
              <a:rPr lang="ar-SA" dirty="0" smtClean="0"/>
              <a:t>ويساعد عامل الوقت الذي يأخذه نظام </a:t>
            </a:r>
            <a:r>
              <a:rPr lang="en-US" dirty="0" smtClean="0"/>
              <a:t>ADOPTS </a:t>
            </a:r>
            <a:r>
              <a:rPr lang="ar-SA" dirty="0" smtClean="0"/>
              <a:t>في توجيه الاهتمام إلى المستقبل.</a:t>
            </a:r>
            <a:br>
              <a:rPr lang="ar-SA" dirty="0" smtClean="0"/>
            </a:br>
            <a:endParaRPr lang="ar-SA" b="1" u="sng" dirty="0">
              <a:solidFill>
                <a:schemeClr val="accent1"/>
              </a:solidFill>
            </a:endParaRPr>
          </a:p>
          <a:p>
            <a:pPr marL="0" indent="0">
              <a:buNone/>
            </a:pPr>
            <a:r>
              <a:rPr lang="ar-SA" b="1" u="sng" dirty="0">
                <a:solidFill>
                  <a:schemeClr val="accent1"/>
                </a:solidFill>
              </a:rPr>
              <a:t>(د) مراجعة الرسائل الاتصالية </a:t>
            </a:r>
          </a:p>
          <a:p>
            <a:pPr marL="0" indent="0">
              <a:buNone/>
            </a:pPr>
            <a:r>
              <a:rPr lang="ar-SA" dirty="0" smtClean="0"/>
              <a:t>ولإجراء هذا التحليل نبدأ بعمل قائمة تتضمن كل مصادر الرسالة التي تنقل إلى الجمهور عن شخصية وصورة المنظمة،سواء كانت داخله في نطاق وظيفة العلاقات العامة أم لا ، بدءًا من التقرير السنوي وانتهاءً بمظهر وسلوكيات موظفي الصيانة الذين تبعث بهم المنظمة إلى منازل بعض أفراد المجتمع المحلي ،أو نظافة ومظهر العاملين في أقسام البيع ...إلى إلخ ، ونصنف كل مصدر من هذه المصادر إلى مُرضٍ ،أو غير مُرضٍ أو محايد.</a:t>
            </a:r>
          </a:p>
          <a:p>
            <a:r>
              <a:rPr lang="ar-SA" dirty="0" smtClean="0"/>
              <a:t>يجب أن نرجع إلى مصادر للمعلومات أكثر موضوعية مثل تحليل شكاوي الجمهور ،أو استقصاء رأي عينة من المستهلكين . نحصل على فكرة جيدة إلى حد كبير عن رموز شخصية المنظمة .</a:t>
            </a:r>
          </a:p>
          <a:p>
            <a:endParaRPr lang="ar-SA" b="1"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تمرين </a:t>
            </a:r>
            <a:endParaRPr lang="en-US" dirty="0"/>
          </a:p>
        </p:txBody>
      </p:sp>
      <p:sp>
        <p:nvSpPr>
          <p:cNvPr id="3" name="عنصر نائب للمحتوى 2"/>
          <p:cNvSpPr>
            <a:spLocks noGrp="1"/>
          </p:cNvSpPr>
          <p:nvPr>
            <p:ph sz="quarter" idx="1"/>
          </p:nvPr>
        </p:nvSpPr>
        <p:spPr>
          <a:xfrm>
            <a:off x="395536" y="1484784"/>
            <a:ext cx="8043664" cy="4917160"/>
          </a:xfrm>
        </p:spPr>
        <p:txBody>
          <a:bodyPr/>
          <a:lstStyle/>
          <a:p>
            <a:pPr marL="0" indent="0">
              <a:buNone/>
            </a:pPr>
            <a:r>
              <a:rPr lang="ar-SA" i="1" dirty="0" smtClean="0"/>
              <a:t>تم تعيينك مديرا للعلاقات العامة في شركة جديدة خاصة بإنتاج الأجهزة المنزلية الكهربائية التي تعرف بتقنياتها العالية و الحديثة إلا ان الشركة تنواجه  تحديا كبيرا في بدء نشاطها التجاري وتعريف الجمهور بها ومنافسة شركات كبرى تعمل في نفس المجال.</a:t>
            </a:r>
          </a:p>
          <a:p>
            <a:pPr marL="0" indent="0">
              <a:buNone/>
            </a:pPr>
            <a:r>
              <a:rPr lang="ar-SA" i="1" dirty="0" smtClean="0">
                <a:solidFill>
                  <a:srgbClr val="FF0000"/>
                </a:solidFill>
              </a:rPr>
              <a:t>صيغي مهمة المنظمة </a:t>
            </a:r>
          </a:p>
          <a:p>
            <a:pPr marL="0" indent="0">
              <a:buNone/>
            </a:pPr>
            <a:r>
              <a:rPr lang="ar-SA" i="1" dirty="0" smtClean="0">
                <a:solidFill>
                  <a:srgbClr val="FF0000"/>
                </a:solidFill>
              </a:rPr>
              <a:t>مشكلة المنظمة التي يتوجب عليك حلها </a:t>
            </a:r>
          </a:p>
          <a:p>
            <a:pPr marL="0" indent="0">
              <a:buNone/>
            </a:pPr>
            <a:r>
              <a:rPr lang="ar-SA" i="1" dirty="0" smtClean="0">
                <a:solidFill>
                  <a:srgbClr val="FF0000"/>
                </a:solidFill>
              </a:rPr>
              <a:t>حللي موقف شركتك وفقا </a:t>
            </a:r>
            <a:r>
              <a:rPr lang="ar-SA" i="1" smtClean="0">
                <a:solidFill>
                  <a:srgbClr val="FF0000"/>
                </a:solidFill>
              </a:rPr>
              <a:t>لتحليل </a:t>
            </a:r>
            <a:r>
              <a:rPr lang="en-US" i="1" smtClean="0">
                <a:solidFill>
                  <a:srgbClr val="FF0000"/>
                </a:solidFill>
              </a:rPr>
              <a:t>ADOPTS</a:t>
            </a:r>
            <a:endParaRPr lang="en-US" i="1" dirty="0">
              <a:solidFill>
                <a:srgbClr val="FF0000"/>
              </a:solidFill>
            </a:endParaRPr>
          </a:p>
        </p:txBody>
      </p:sp>
    </p:spTree>
    <p:extLst>
      <p:ext uri="{BB962C8B-B14F-4D97-AF65-F5344CB8AC3E}">
        <p14:creationId xmlns:p14="http://schemas.microsoft.com/office/powerpoint/2010/main" val="155599259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331640" y="188640"/>
            <a:ext cx="7467600" cy="864096"/>
          </a:xfrm>
        </p:spPr>
        <p:txBody>
          <a:bodyPr>
            <a:noAutofit/>
          </a:bodyPr>
          <a:lstStyle/>
          <a:p>
            <a:pPr algn="r"/>
            <a:r>
              <a:rPr lang="ar-SA" sz="3600" b="1" dirty="0" smtClean="0">
                <a:solidFill>
                  <a:schemeClr val="accent1"/>
                </a:solidFill>
                <a:cs typeface="DecoType Naskh Variants" pitchFamily="2" charset="-78"/>
              </a:rPr>
              <a:t>المكونات التي يمكن الشروع فيها قبل البحوث هي:</a:t>
            </a:r>
            <a:endParaRPr lang="ar-SA" sz="3600" b="1" dirty="0">
              <a:solidFill>
                <a:schemeClr val="accent1"/>
              </a:solidFill>
              <a:cs typeface="DecoType Naskh Variants" pitchFamily="2" charset="-78"/>
            </a:endParaRPr>
          </a:p>
        </p:txBody>
      </p:sp>
      <p:sp>
        <p:nvSpPr>
          <p:cNvPr id="3" name="عنصر نائب للمحتوى 2"/>
          <p:cNvSpPr>
            <a:spLocks noGrp="1"/>
          </p:cNvSpPr>
          <p:nvPr>
            <p:ph sz="quarter" idx="1"/>
          </p:nvPr>
        </p:nvSpPr>
        <p:spPr>
          <a:xfrm>
            <a:off x="539552" y="1501757"/>
            <a:ext cx="7971656" cy="5328592"/>
          </a:xfrm>
        </p:spPr>
        <p:txBody>
          <a:bodyPr>
            <a:normAutofit/>
          </a:bodyPr>
          <a:lstStyle/>
          <a:p>
            <a:r>
              <a:rPr lang="ar-SA" b="1" dirty="0" smtClean="0"/>
              <a:t>١- صياغة مهمة المنظمة.</a:t>
            </a:r>
          </a:p>
          <a:p>
            <a:r>
              <a:rPr lang="ar-SA" b="1" dirty="0" smtClean="0"/>
              <a:t>٢- صياغة المشكلة التي تخطط المنظمة للتعامل معها.</a:t>
            </a:r>
          </a:p>
          <a:p>
            <a:r>
              <a:rPr lang="ar-SA" b="1" dirty="0" smtClean="0"/>
              <a:t>٣-تحليل موقف المنظمة.</a:t>
            </a:r>
          </a:p>
          <a:p>
            <a:endParaRPr lang="ar-SA" sz="3300" b="1" cap="small" dirty="0">
              <a:solidFill>
                <a:schemeClr val="accent1"/>
              </a:solidFill>
              <a:latin typeface="+mj-lt"/>
              <a:ea typeface="+mj-ea"/>
              <a:cs typeface="DecoType Naskh Variants" pitchFamily="2" charset="-78"/>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ar-SA" sz="2800" b="1" dirty="0">
                <a:solidFill>
                  <a:schemeClr val="accent1"/>
                </a:solidFill>
                <a:cs typeface="DecoType Naskh Variants" pitchFamily="2" charset="-78"/>
              </a:rPr>
              <a:t/>
            </a:r>
            <a:br>
              <a:rPr lang="ar-SA" sz="2800" b="1" dirty="0">
                <a:solidFill>
                  <a:schemeClr val="accent1"/>
                </a:solidFill>
                <a:cs typeface="DecoType Naskh Variants" pitchFamily="2" charset="-78"/>
              </a:rPr>
            </a:br>
            <a:r>
              <a:rPr lang="ar-SA" sz="2800" b="1" dirty="0">
                <a:solidFill>
                  <a:schemeClr val="accent1"/>
                </a:solidFill>
                <a:cs typeface="DecoType Naskh Variants" pitchFamily="2" charset="-78"/>
              </a:rPr>
              <a:t/>
            </a:r>
            <a:br>
              <a:rPr lang="ar-SA" sz="2800" b="1" dirty="0">
                <a:solidFill>
                  <a:schemeClr val="accent1"/>
                </a:solidFill>
                <a:cs typeface="DecoType Naskh Variants" pitchFamily="2" charset="-78"/>
              </a:rPr>
            </a:br>
            <a:r>
              <a:rPr lang="ar-SA" sz="2800" b="1" dirty="0">
                <a:solidFill>
                  <a:schemeClr val="accent1"/>
                </a:solidFill>
                <a:cs typeface="DecoType Naskh Variants" pitchFamily="2" charset="-78"/>
              </a:rPr>
              <a:t/>
            </a:r>
            <a:br>
              <a:rPr lang="ar-SA" sz="2800" b="1" dirty="0">
                <a:solidFill>
                  <a:schemeClr val="accent1"/>
                </a:solidFill>
                <a:cs typeface="DecoType Naskh Variants" pitchFamily="2" charset="-78"/>
              </a:rPr>
            </a:br>
            <a:r>
              <a:rPr lang="ar-SA" sz="2800" b="1" dirty="0">
                <a:solidFill>
                  <a:schemeClr val="accent1"/>
                </a:solidFill>
                <a:cs typeface="DecoType Naskh Variants" pitchFamily="2" charset="-78"/>
              </a:rPr>
              <a:t>أما المكونات أو العناصر التي لا يمكن التعامل معها إلا بعد إجراء البحوث فتشمل ما يلي:</a:t>
            </a:r>
            <a:br>
              <a:rPr lang="ar-SA" sz="2800" b="1" dirty="0">
                <a:solidFill>
                  <a:schemeClr val="accent1"/>
                </a:solidFill>
                <a:cs typeface="DecoType Naskh Variants" pitchFamily="2" charset="-78"/>
              </a:rPr>
            </a:br>
            <a:endParaRPr lang="ar-SA" dirty="0"/>
          </a:p>
        </p:txBody>
      </p:sp>
      <p:sp>
        <p:nvSpPr>
          <p:cNvPr id="3" name="عنصر نائب للمحتوى 2"/>
          <p:cNvSpPr>
            <a:spLocks noGrp="1"/>
          </p:cNvSpPr>
          <p:nvPr>
            <p:ph sz="quarter" idx="1"/>
          </p:nvPr>
        </p:nvSpPr>
        <p:spPr/>
        <p:txBody>
          <a:bodyPr/>
          <a:lstStyle/>
          <a:p>
            <a:r>
              <a:rPr lang="ar-SA" dirty="0" smtClean="0"/>
              <a:t>تحديد و صياغة الأهداف الاستراتيجية للحملة .(حل المشكلة )</a:t>
            </a:r>
          </a:p>
          <a:p>
            <a:r>
              <a:rPr lang="ar-SA" dirty="0" smtClean="0"/>
              <a:t>تحديد و صياغة الأهداف الإجرائية</a:t>
            </a:r>
          </a:p>
          <a:p>
            <a:r>
              <a:rPr lang="ar-SA" dirty="0" smtClean="0"/>
              <a:t>اختيار و صياغة الاستراتيجيات .</a:t>
            </a:r>
          </a:p>
          <a:p>
            <a:r>
              <a:rPr lang="ar-SA" dirty="0" smtClean="0"/>
              <a:t>اختيار و صياغة </a:t>
            </a:r>
            <a:r>
              <a:rPr lang="ar-SA" dirty="0" err="1" smtClean="0"/>
              <a:t>التكنيكات</a:t>
            </a:r>
            <a:r>
              <a:rPr lang="ar-SA" dirty="0" smtClean="0"/>
              <a:t> </a:t>
            </a:r>
            <a:endParaRPr lang="ar-SA" dirty="0"/>
          </a:p>
        </p:txBody>
      </p:sp>
    </p:spTree>
    <p:extLst>
      <p:ext uri="{BB962C8B-B14F-4D97-AF65-F5344CB8AC3E}">
        <p14:creationId xmlns:p14="http://schemas.microsoft.com/office/powerpoint/2010/main" val="357954217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r"/>
            <a:endParaRPr lang="en-US" sz="3600" b="1" dirty="0">
              <a:solidFill>
                <a:schemeClr val="accent1"/>
              </a:solidFill>
              <a:cs typeface="DecoType Naskh Variants" pitchFamily="2" charset="-78"/>
            </a:endParaRPr>
          </a:p>
        </p:txBody>
      </p:sp>
      <p:sp>
        <p:nvSpPr>
          <p:cNvPr id="3" name="عنصر نائب للمحتوى 2"/>
          <p:cNvSpPr>
            <a:spLocks noGrp="1"/>
          </p:cNvSpPr>
          <p:nvPr>
            <p:ph sz="quarter" idx="1"/>
          </p:nvPr>
        </p:nvSpPr>
        <p:spPr/>
        <p:txBody>
          <a:bodyPr/>
          <a:lstStyle/>
          <a:p>
            <a:r>
              <a:rPr lang="ar-SA" sz="2800" dirty="0" smtClean="0"/>
              <a:t>عملية </a:t>
            </a:r>
            <a:r>
              <a:rPr lang="ar-SA" sz="2800" dirty="0"/>
              <a:t>التخطيط </a:t>
            </a:r>
            <a:r>
              <a:rPr lang="ar-SA" sz="2800" dirty="0" smtClean="0"/>
              <a:t>الاستراتيجي </a:t>
            </a:r>
            <a:r>
              <a:rPr lang="ar-SA" sz="2800" dirty="0"/>
              <a:t>في العلاقات العامة عملية ديناميكية مستمرة </a:t>
            </a:r>
            <a:r>
              <a:rPr lang="ar-SA" sz="2800" dirty="0" smtClean="0"/>
              <a:t>.</a:t>
            </a:r>
          </a:p>
          <a:p>
            <a:r>
              <a:rPr lang="ar-SA" sz="2800" dirty="0" smtClean="0"/>
              <a:t>تفاعل </a:t>
            </a:r>
            <a:r>
              <a:rPr lang="ar-SA" sz="2800" dirty="0"/>
              <a:t>عناصر ومكونات لكل منها دور يؤدي إلى الخطوة التالية في عملية </a:t>
            </a:r>
            <a:r>
              <a:rPr lang="ar-SA" sz="2800" dirty="0" smtClean="0"/>
              <a:t>التخطيط.</a:t>
            </a:r>
          </a:p>
          <a:p>
            <a:r>
              <a:rPr lang="ar-SA" sz="2800" dirty="0" smtClean="0"/>
              <a:t>المسئولية الأساسية في عملية التخطيط الاستراتيجي تقع على</a:t>
            </a:r>
          </a:p>
          <a:p>
            <a:r>
              <a:rPr lang="ar-SA" sz="2800" dirty="0" smtClean="0"/>
              <a:t>مدير العلاقات العامة.</a:t>
            </a:r>
            <a:endParaRPr lang="ar-SA" sz="2800" dirty="0"/>
          </a:p>
          <a:p>
            <a:pPr marL="0" indent="0">
              <a:buNone/>
            </a:pPr>
            <a:endParaRPr lang="en-US" dirty="0">
              <a:solidFill>
                <a:srgbClr val="FF0000"/>
              </a:solidFill>
            </a:endParaRPr>
          </a:p>
        </p:txBody>
      </p:sp>
    </p:spTree>
    <p:extLst>
      <p:ext uri="{BB962C8B-B14F-4D97-AF65-F5344CB8AC3E}">
        <p14:creationId xmlns:p14="http://schemas.microsoft.com/office/powerpoint/2010/main" val="7657681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331640" y="188640"/>
            <a:ext cx="7467600" cy="720080"/>
          </a:xfrm>
        </p:spPr>
        <p:txBody>
          <a:bodyPr>
            <a:noAutofit/>
          </a:bodyPr>
          <a:lstStyle/>
          <a:p>
            <a:pPr algn="r"/>
            <a:r>
              <a:rPr lang="ar-SA" sz="3600" b="1" dirty="0" smtClean="0">
                <a:solidFill>
                  <a:schemeClr val="accent1"/>
                </a:solidFill>
                <a:cs typeface="DecoType Naskh Variants" pitchFamily="2" charset="-78"/>
              </a:rPr>
              <a:t>أولًا: المراحل الأولية لتخطيط حملات العلاقات العامة:</a:t>
            </a:r>
            <a:endParaRPr lang="ar-SA" sz="3600" b="1" dirty="0">
              <a:solidFill>
                <a:schemeClr val="accent1"/>
              </a:solidFill>
              <a:cs typeface="DecoType Naskh Variants" pitchFamily="2" charset="-78"/>
            </a:endParaRPr>
          </a:p>
        </p:txBody>
      </p:sp>
      <p:sp>
        <p:nvSpPr>
          <p:cNvPr id="3" name="عنصر نائب للمحتوى 2"/>
          <p:cNvSpPr>
            <a:spLocks noGrp="1"/>
          </p:cNvSpPr>
          <p:nvPr>
            <p:ph sz="quarter" idx="1"/>
          </p:nvPr>
        </p:nvSpPr>
        <p:spPr>
          <a:xfrm>
            <a:off x="683568" y="1052736"/>
            <a:ext cx="8003232" cy="5349208"/>
          </a:xfrm>
        </p:spPr>
        <p:txBody>
          <a:bodyPr>
            <a:normAutofit/>
          </a:bodyPr>
          <a:lstStyle/>
          <a:p>
            <a:r>
              <a:rPr lang="ar-SA" b="1" dirty="0" smtClean="0"/>
              <a:t>١-صياغة مهمة المنظمة:</a:t>
            </a:r>
          </a:p>
          <a:p>
            <a:r>
              <a:rPr lang="ar-SA" dirty="0" smtClean="0"/>
              <a:t>هي عبارة صياغة فلسفة المنظمة </a:t>
            </a:r>
            <a:r>
              <a:rPr lang="ar-SA" dirty="0"/>
              <a:t>والهدف من وجودها.</a:t>
            </a:r>
          </a:p>
          <a:p>
            <a:r>
              <a:rPr lang="ar-SA" dirty="0" smtClean="0"/>
              <a:t>يشارك كل العاملين في المنظمة في صياغتها </a:t>
            </a:r>
            <a:r>
              <a:rPr lang="ar-SA" dirty="0" smtClean="0">
                <a:solidFill>
                  <a:srgbClr val="FF0000"/>
                </a:solidFill>
              </a:rPr>
              <a:t>(حتى تضمن أنهم سيراعونها في سياستهم وأنشطتهم- مجموعات مركزة)</a:t>
            </a:r>
          </a:p>
          <a:p>
            <a:r>
              <a:rPr lang="ar-SA" dirty="0" smtClean="0"/>
              <a:t>إبراز مهمة </a:t>
            </a:r>
            <a:r>
              <a:rPr lang="ar-SA" dirty="0"/>
              <a:t>المنظمة كشعار </a:t>
            </a:r>
            <a:r>
              <a:rPr lang="ar-SA" dirty="0" smtClean="0"/>
              <a:t>في </a:t>
            </a:r>
            <a:r>
              <a:rPr lang="ar-SA" dirty="0"/>
              <a:t>كل أشكال إنتاجها الإعلامي والإعلاني سواء موجه إلى الجمهور الداخلي ،أو إلى الجمهور </a:t>
            </a:r>
            <a:r>
              <a:rPr lang="ar-SA" dirty="0" smtClean="0"/>
              <a:t>الخارجي</a:t>
            </a:r>
            <a:r>
              <a:rPr lang="ar-SA" dirty="0" smtClean="0">
                <a:solidFill>
                  <a:srgbClr val="FF0000"/>
                </a:solidFill>
              </a:rPr>
              <a:t>( </a:t>
            </a:r>
            <a:r>
              <a:rPr lang="ar-SA" dirty="0">
                <a:solidFill>
                  <a:srgbClr val="FF0000"/>
                </a:solidFill>
              </a:rPr>
              <a:t>حتى يتبين كل أولئك الذين يتعاملون مع المنظمة أن مهمة المنظمة تأتي على قمة </a:t>
            </a:r>
            <a:r>
              <a:rPr lang="ar-SA" dirty="0" smtClean="0">
                <a:solidFill>
                  <a:srgbClr val="FF0000"/>
                </a:solidFill>
              </a:rPr>
              <a:t>أولويتها).</a:t>
            </a:r>
          </a:p>
          <a:p>
            <a:r>
              <a:rPr lang="ar-SA" dirty="0"/>
              <a:t>بعض المنظمات تغفل </a:t>
            </a:r>
            <a:r>
              <a:rPr lang="ar-SA" dirty="0" smtClean="0"/>
              <a:t>عن صياغة المهمة أو </a:t>
            </a:r>
            <a:r>
              <a:rPr lang="ar-SA" dirty="0"/>
              <a:t>تخفق </a:t>
            </a:r>
            <a:r>
              <a:rPr lang="ar-SA" dirty="0" smtClean="0"/>
              <a:t>فيها </a:t>
            </a:r>
            <a:r>
              <a:rPr lang="ar-SA" dirty="0"/>
              <a:t>، وهذا يفسر تشتت أنشطة العلاقات العامة لدى بعض الشركات والمنظمات.</a:t>
            </a:r>
          </a:p>
          <a:p>
            <a:r>
              <a:rPr lang="ar-SA" dirty="0"/>
              <a:t>ويجب أن تشير صياغة المهمة إلى السلع التي تنتجها المنظمة أو الخدمات التي توفرها ، وأشكال العلاقات التي تسعى إلى تنميتها .</a:t>
            </a:r>
          </a:p>
          <a:p>
            <a:pPr marL="0" indent="0">
              <a:buNone/>
            </a:pPr>
            <a:endParaRPr lang="ar-SA" dirty="0" smtClean="0"/>
          </a:p>
          <a:p>
            <a:endParaRPr lang="ar-SA" dirty="0" smtClean="0"/>
          </a:p>
          <a:p>
            <a:endParaRPr lang="ar-SA" dirty="0"/>
          </a:p>
          <a:p>
            <a:endParaRPr lang="ar-SA" dirty="0" smtClean="0"/>
          </a:p>
          <a:p>
            <a:endParaRPr lang="ar-SA" b="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anim calcmode="lin" valueType="num">
                                      <p:cBhvr additive="base">
                                        <p:cTn id="11"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2" end="2"/>
                                            </p:txEl>
                                          </p:spTgt>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anim calcmode="lin" valueType="num">
                                      <p:cBhvr additive="base">
                                        <p:cTn id="1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3" end="3"/>
                                            </p:txEl>
                                          </p:spTgt>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 calcmode="lin" valueType="num">
                                      <p:cBhvr additive="base">
                                        <p:cTn id="19"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4" end="4"/>
                                            </p:txEl>
                                          </p:spTgt>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anim calcmode="lin" valueType="num">
                                      <p:cBhvr additive="base">
                                        <p:cTn id="23"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عنصر نائب للمحتوى 3"/>
          <p:cNvGraphicFramePr>
            <a:graphicFrameLocks noGrp="1"/>
          </p:cNvGraphicFramePr>
          <p:nvPr>
            <p:ph sz="quarter" idx="4294967295"/>
            <p:extLst>
              <p:ext uri="{D42A27DB-BD31-4B8C-83A1-F6EECF244321}">
                <p14:modId xmlns:p14="http://schemas.microsoft.com/office/powerpoint/2010/main" val="680932941"/>
              </p:ext>
            </p:extLst>
          </p:nvPr>
        </p:nvGraphicFramePr>
        <p:xfrm>
          <a:off x="899592" y="1124744"/>
          <a:ext cx="7467600" cy="48736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17415832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251520" y="260648"/>
            <a:ext cx="8424936" cy="1143000"/>
          </a:xfrm>
        </p:spPr>
        <p:txBody>
          <a:bodyPr>
            <a:normAutofit/>
          </a:bodyPr>
          <a:lstStyle/>
          <a:p>
            <a:pPr algn="r"/>
            <a:r>
              <a:rPr lang="ar-SA" sz="3600" b="1" dirty="0" smtClean="0">
                <a:solidFill>
                  <a:schemeClr val="accent1"/>
                </a:solidFill>
                <a:cs typeface="DecoType Naskh Variants" pitchFamily="2" charset="-78"/>
              </a:rPr>
              <a:t>صياغة مهمة</a:t>
            </a:r>
            <a:r>
              <a:rPr lang="ar-SA" dirty="0" smtClean="0"/>
              <a:t> </a:t>
            </a:r>
            <a:r>
              <a:rPr lang="ar-SA" sz="3600" b="1" dirty="0" smtClean="0">
                <a:solidFill>
                  <a:schemeClr val="accent1"/>
                </a:solidFill>
                <a:cs typeface="DecoType Naskh Variants" pitchFamily="2" charset="-78"/>
              </a:rPr>
              <a:t>المنظمة</a:t>
            </a:r>
            <a:r>
              <a:rPr lang="ar-SA" dirty="0" smtClean="0"/>
              <a:t/>
            </a:r>
            <a:br>
              <a:rPr lang="ar-SA" dirty="0" smtClean="0"/>
            </a:br>
            <a:endParaRPr lang="en-US" dirty="0"/>
          </a:p>
        </p:txBody>
      </p:sp>
      <p:sp>
        <p:nvSpPr>
          <p:cNvPr id="3" name="عنصر نائب للمحتوى 2"/>
          <p:cNvSpPr>
            <a:spLocks noGrp="1"/>
          </p:cNvSpPr>
          <p:nvPr>
            <p:ph sz="quarter" idx="1"/>
          </p:nvPr>
        </p:nvSpPr>
        <p:spPr>
          <a:xfrm>
            <a:off x="457200" y="926926"/>
            <a:ext cx="8147248" cy="5547026"/>
          </a:xfrm>
        </p:spPr>
        <p:txBody>
          <a:bodyPr>
            <a:normAutofit/>
          </a:bodyPr>
          <a:lstStyle/>
          <a:p>
            <a:pPr marL="0" indent="0">
              <a:buNone/>
            </a:pPr>
            <a:r>
              <a:rPr lang="ar-SA" b="1" u="sng" dirty="0" smtClean="0">
                <a:solidFill>
                  <a:schemeClr val="accent6">
                    <a:lumMod val="50000"/>
                  </a:schemeClr>
                </a:solidFill>
              </a:rPr>
              <a:t>قبل</a:t>
            </a:r>
            <a:r>
              <a:rPr lang="ar-SA" dirty="0" smtClean="0">
                <a:solidFill>
                  <a:schemeClr val="accent6">
                    <a:lumMod val="50000"/>
                  </a:schemeClr>
                </a:solidFill>
              </a:rPr>
              <a:t> بدء المنشأة في </a:t>
            </a:r>
            <a:r>
              <a:rPr lang="ar-SA" dirty="0">
                <a:solidFill>
                  <a:schemeClr val="accent6">
                    <a:lumMod val="50000"/>
                  </a:schemeClr>
                </a:solidFill>
              </a:rPr>
              <a:t>تشكيل رسالتها عليها </a:t>
            </a:r>
            <a:r>
              <a:rPr lang="ar-SA" b="1" u="sng" dirty="0">
                <a:solidFill>
                  <a:schemeClr val="accent6">
                    <a:lumMod val="50000"/>
                  </a:schemeClr>
                </a:solidFill>
              </a:rPr>
              <a:t>تحديد</a:t>
            </a:r>
            <a:r>
              <a:rPr lang="ar-SA" dirty="0">
                <a:solidFill>
                  <a:schemeClr val="accent6">
                    <a:lumMod val="50000"/>
                  </a:schemeClr>
                </a:solidFill>
              </a:rPr>
              <a:t> عدد من الأمور </a:t>
            </a:r>
            <a:r>
              <a:rPr lang="ar-SA" dirty="0" smtClean="0">
                <a:solidFill>
                  <a:schemeClr val="accent6">
                    <a:lumMod val="50000"/>
                  </a:schemeClr>
                </a:solidFill>
              </a:rPr>
              <a:t>أهمها :</a:t>
            </a:r>
          </a:p>
          <a:p>
            <a:pPr marL="0" indent="0">
              <a:buNone/>
            </a:pPr>
            <a:endParaRPr lang="ar-SA" dirty="0">
              <a:solidFill>
                <a:schemeClr val="accent6">
                  <a:lumMod val="50000"/>
                </a:schemeClr>
              </a:solidFill>
            </a:endParaRPr>
          </a:p>
          <a:p>
            <a:r>
              <a:rPr lang="ar-SA" dirty="0"/>
              <a:t>تحديد المنتج الرئيسي ( أو الخدمة الرئيسية ) للمؤسسة. </a:t>
            </a:r>
            <a:endParaRPr lang="ar-SA" dirty="0" smtClean="0"/>
          </a:p>
          <a:p>
            <a:r>
              <a:rPr lang="ar-SA" dirty="0" smtClean="0"/>
              <a:t>تحديد الجمهور( السوق ). </a:t>
            </a:r>
            <a:r>
              <a:rPr lang="ar-SA" dirty="0">
                <a:solidFill>
                  <a:srgbClr val="FF0000"/>
                </a:solidFill>
              </a:rPr>
              <a:t>أي </a:t>
            </a:r>
            <a:r>
              <a:rPr lang="ar-SA" b="1" dirty="0">
                <a:solidFill>
                  <a:srgbClr val="FF0000"/>
                </a:solidFill>
              </a:rPr>
              <a:t>لمن</a:t>
            </a:r>
            <a:r>
              <a:rPr lang="ar-SA" dirty="0">
                <a:solidFill>
                  <a:srgbClr val="FF0000"/>
                </a:solidFill>
              </a:rPr>
              <a:t> تؤدي هذا العمل ؟ </a:t>
            </a:r>
            <a:endParaRPr lang="ar-SA" dirty="0" smtClean="0">
              <a:solidFill>
                <a:srgbClr val="FF0000"/>
              </a:solidFill>
            </a:endParaRPr>
          </a:p>
          <a:p>
            <a:r>
              <a:rPr lang="ar-SA" dirty="0" smtClean="0"/>
              <a:t>تحديد </a:t>
            </a:r>
            <a:r>
              <a:rPr lang="ar-SA" dirty="0"/>
              <a:t>الطريقة الرئيسية للمنظمة لإيصال المنتج ( أو الخدمة ) للجمهور المستفيد</a:t>
            </a:r>
            <a:r>
              <a:rPr lang="ar-SA" dirty="0" smtClean="0"/>
              <a:t>.</a:t>
            </a:r>
          </a:p>
          <a:p>
            <a:r>
              <a:rPr lang="ar-SA" dirty="0" smtClean="0"/>
              <a:t>تحديد </a:t>
            </a:r>
            <a:r>
              <a:rPr lang="ar-SA" dirty="0"/>
              <a:t>الأسباب الرئيسية لوجود المؤسسة. </a:t>
            </a:r>
            <a:r>
              <a:rPr lang="ar-SA" dirty="0">
                <a:solidFill>
                  <a:srgbClr val="FF0000"/>
                </a:solidFill>
              </a:rPr>
              <a:t>أي </a:t>
            </a:r>
            <a:r>
              <a:rPr lang="ar-SA" b="1" dirty="0">
                <a:solidFill>
                  <a:srgbClr val="FF0000"/>
                </a:solidFill>
              </a:rPr>
              <a:t>لماذا</a:t>
            </a:r>
            <a:r>
              <a:rPr lang="ar-SA" dirty="0">
                <a:solidFill>
                  <a:srgbClr val="FF0000"/>
                </a:solidFill>
              </a:rPr>
              <a:t> وجدت المؤسسة </a:t>
            </a:r>
            <a:r>
              <a:rPr lang="ar-SA" dirty="0" smtClean="0">
                <a:solidFill>
                  <a:srgbClr val="FF0000"/>
                </a:solidFill>
              </a:rPr>
              <a:t>؟</a:t>
            </a:r>
            <a:r>
              <a:rPr lang="en-US" dirty="0" smtClean="0">
                <a:solidFill>
                  <a:srgbClr val="FF0000"/>
                </a:solidFill>
              </a:rPr>
              <a:t>.</a:t>
            </a:r>
            <a:endParaRPr lang="en-US" dirty="0">
              <a:solidFill>
                <a:srgbClr val="FF0000"/>
              </a:solidFill>
            </a:endParaRPr>
          </a:p>
          <a:p>
            <a:r>
              <a:rPr lang="ar-SA" dirty="0" smtClean="0"/>
              <a:t>الاتفاق على نقاط تميز المؤسسة. </a:t>
            </a:r>
          </a:p>
          <a:p>
            <a:r>
              <a:rPr lang="ar-SA" dirty="0" smtClean="0"/>
              <a:t>تحديد </a:t>
            </a:r>
            <a:r>
              <a:rPr lang="ar-SA" dirty="0"/>
              <a:t>القوى الإيجابية التي تدفع المؤسسة للأمام والقوى السلبية التي تمنعها من التقدم. </a:t>
            </a:r>
            <a:endParaRPr lang="en-US" dirty="0"/>
          </a:p>
        </p:txBody>
      </p:sp>
    </p:spTree>
    <p:extLst>
      <p:ext uri="{BB962C8B-B14F-4D97-AF65-F5344CB8AC3E}">
        <p14:creationId xmlns:p14="http://schemas.microsoft.com/office/powerpoint/2010/main" val="391942446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ar-SA" b="1" dirty="0"/>
              <a:t>أمثلة على رسائل بعض المؤسسات العربية والأجنبية</a:t>
            </a:r>
            <a:r>
              <a:rPr lang="ar-SA" dirty="0"/>
              <a:t/>
            </a:r>
            <a:br>
              <a:rPr lang="ar-SA" dirty="0"/>
            </a:br>
            <a:r>
              <a:rPr lang="ar-SA" dirty="0"/>
              <a:t/>
            </a:r>
            <a:br>
              <a:rPr lang="ar-SA" dirty="0"/>
            </a:br>
            <a:endParaRPr lang="en-US" dirty="0"/>
          </a:p>
        </p:txBody>
      </p:sp>
      <p:sp>
        <p:nvSpPr>
          <p:cNvPr id="3" name="عنصر نائب للمحتوى 2"/>
          <p:cNvSpPr>
            <a:spLocks noGrp="1"/>
          </p:cNvSpPr>
          <p:nvPr>
            <p:ph sz="quarter" idx="1"/>
          </p:nvPr>
        </p:nvSpPr>
        <p:spPr>
          <a:xfrm>
            <a:off x="457200" y="764704"/>
            <a:ext cx="8075240" cy="5709248"/>
          </a:xfrm>
        </p:spPr>
        <p:txBody>
          <a:bodyPr>
            <a:normAutofit/>
          </a:bodyPr>
          <a:lstStyle/>
          <a:p>
            <a:pPr marL="0" indent="0">
              <a:buNone/>
            </a:pPr>
            <a:r>
              <a:rPr lang="ar-SA" b="1" smtClean="0"/>
              <a:t>رسالة </a:t>
            </a:r>
            <a:r>
              <a:rPr lang="ar-SA" b="1" dirty="0"/>
              <a:t>بيت التمويل الكويتي</a:t>
            </a:r>
            <a:endParaRPr lang="ar-SA" dirty="0"/>
          </a:p>
          <a:p>
            <a:r>
              <a:rPr lang="ar-SA" dirty="0"/>
              <a:t>بيت التمويل الكويتي مؤسسة مالية إسلامية كويتية تهدف إلى تطبيق المنهج الإسلامي في سائر المعاملات وتقديم أفضل الخدمات المصرفية والاستثمارية لعملائها محليا وعالميا وتحقيق العائد المجزي للمودعين والمساهمين وتوفير الأمن والطمأنينة لاستثماراتهم، وذلك لا يتم إلا عن طريق الاهتمام بالعنصر البشري من خلال التدريب والتطوير الدائمين.</a:t>
            </a:r>
          </a:p>
          <a:p>
            <a:pPr marL="0" indent="0">
              <a:buNone/>
            </a:pPr>
            <a:endParaRPr lang="en-US" dirty="0"/>
          </a:p>
        </p:txBody>
      </p:sp>
    </p:spTree>
    <p:extLst>
      <p:ext uri="{BB962C8B-B14F-4D97-AF65-F5344CB8AC3E}">
        <p14:creationId xmlns:p14="http://schemas.microsoft.com/office/powerpoint/2010/main" val="523729966"/>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مشربية">
  <a:themeElements>
    <a:clrScheme name="مسبوك">
      <a:dk1>
        <a:sysClr val="windowText" lastClr="000000"/>
      </a:dk1>
      <a:lt1>
        <a:sysClr val="window" lastClr="FFFFFF"/>
      </a:lt1>
      <a:dk2>
        <a:srgbClr val="676A55"/>
      </a:dk2>
      <a:lt2>
        <a:srgbClr val="EAEBDE"/>
      </a:lt2>
      <a:accent1>
        <a:srgbClr val="72A376"/>
      </a:accent1>
      <a:accent2>
        <a:srgbClr val="B0CCB0"/>
      </a:accent2>
      <a:accent3>
        <a:srgbClr val="A8CDD7"/>
      </a:accent3>
      <a:accent4>
        <a:srgbClr val="C0BEAF"/>
      </a:accent4>
      <a:accent5>
        <a:srgbClr val="CEC597"/>
      </a:accent5>
      <a:accent6>
        <a:srgbClr val="E8B7B7"/>
      </a:accent6>
      <a:hlink>
        <a:srgbClr val="DB5353"/>
      </a:hlink>
      <a:folHlink>
        <a:srgbClr val="903638"/>
      </a:folHlink>
    </a:clrScheme>
    <a:fontScheme name="أصل">
      <a:majorFont>
        <a:latin typeface="Bookman Old Style"/>
        <a:ea typeface=""/>
        <a:cs typeface=""/>
        <a:font script="Grek" typeface="Cambria"/>
        <a:font script="Cyrl" typeface="Cambria"/>
        <a:font script="Jpan" typeface="HG明朝E"/>
        <a:font script="Hang" typeface="돋움"/>
        <a:font script="Hans" typeface="宋体"/>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Gill Sans MT"/>
        <a:ea typeface=""/>
        <a:cs typeface=""/>
        <a:font script="Grek" typeface="Calibri"/>
        <a:font script="Cyrl" typeface="Calibri"/>
        <a:font script="Jpan" typeface="ＭＳ Ｐゴシック"/>
        <a:font script="Hang" typeface="맑은 고딕"/>
        <a:font script="Hans" typeface="华文新魏"/>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مشربية">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ppt/theme/theme2.xml><?xml version="1.0" encoding="utf-8"?>
<a:theme xmlns:a="http://schemas.openxmlformats.org/drawingml/2006/main" name="نسق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Oriel</Template>
  <TotalTime>662</TotalTime>
  <Words>1171</Words>
  <Application>Microsoft Office PowerPoint</Application>
  <PresentationFormat>عرض على الشاشة (3:4)‏</PresentationFormat>
  <Paragraphs>163</Paragraphs>
  <Slides>22</Slides>
  <Notes>1</Notes>
  <HiddenSlides>0</HiddenSlides>
  <MMClips>0</MMClips>
  <ScaleCrop>false</ScaleCrop>
  <HeadingPairs>
    <vt:vector size="4" baseType="variant">
      <vt:variant>
        <vt:lpstr>نسق</vt:lpstr>
      </vt:variant>
      <vt:variant>
        <vt:i4>1</vt:i4>
      </vt:variant>
      <vt:variant>
        <vt:lpstr>عناوين الشرائح</vt:lpstr>
      </vt:variant>
      <vt:variant>
        <vt:i4>22</vt:i4>
      </vt:variant>
    </vt:vector>
  </HeadingPairs>
  <TitlesOfParts>
    <vt:vector size="23" baseType="lpstr">
      <vt:lpstr>مشربية</vt:lpstr>
      <vt:lpstr>عناصر المحاضرة</vt:lpstr>
      <vt:lpstr>التخطيط الإستراتيجي للعلاقات العامة:</vt:lpstr>
      <vt:lpstr>المكونات التي يمكن الشروع فيها قبل البحوث هي:</vt:lpstr>
      <vt:lpstr>   أما المكونات أو العناصر التي لا يمكن التعامل معها إلا بعد إجراء البحوث فتشمل ما يلي: </vt:lpstr>
      <vt:lpstr>عرض تقديمي في PowerPoint</vt:lpstr>
      <vt:lpstr>أولًا: المراحل الأولية لتخطيط حملات العلاقات العامة:</vt:lpstr>
      <vt:lpstr>عرض تقديمي في PowerPoint</vt:lpstr>
      <vt:lpstr>صياغة مهمة المنظمة </vt:lpstr>
      <vt:lpstr>أمثلة على رسائل بعض المؤسسات العربية والأجنبية  </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مكونات عملية تحليل الموقف  </vt:lpstr>
      <vt:lpstr>كيف يطبق نظام ADOPTS </vt:lpstr>
      <vt:lpstr> (ب) تحليل البيئة أو المحيط الخارجي : </vt:lpstr>
      <vt:lpstr>عرض تقديمي في PowerPoint</vt:lpstr>
      <vt:lpstr>تمرين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التخطيط الإستراتيجي للعلاقات العامة:</dc:title>
  <dc:creator>HP</dc:creator>
  <cp:lastModifiedBy>Sony</cp:lastModifiedBy>
  <cp:revision>186</cp:revision>
  <dcterms:created xsi:type="dcterms:W3CDTF">2015-10-07T18:37:16Z</dcterms:created>
  <dcterms:modified xsi:type="dcterms:W3CDTF">2015-10-16T17:42:29Z</dcterms:modified>
</cp:coreProperties>
</file>